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1"/>
  </p:notesMasterIdLst>
  <p:handoutMasterIdLst>
    <p:handoutMasterId r:id="rId52"/>
  </p:handoutMasterIdLst>
  <p:sldIdLst>
    <p:sldId id="256" r:id="rId2"/>
    <p:sldId id="4020" r:id="rId3"/>
    <p:sldId id="260" r:id="rId4"/>
    <p:sldId id="257" r:id="rId5"/>
    <p:sldId id="3901" r:id="rId6"/>
    <p:sldId id="3902" r:id="rId7"/>
    <p:sldId id="3903" r:id="rId8"/>
    <p:sldId id="3967" r:id="rId9"/>
    <p:sldId id="3897" r:id="rId10"/>
    <p:sldId id="3905" r:id="rId11"/>
    <p:sldId id="3983" r:id="rId12"/>
    <p:sldId id="3974" r:id="rId13"/>
    <p:sldId id="3898" r:id="rId14"/>
    <p:sldId id="3970" r:id="rId15"/>
    <p:sldId id="3980" r:id="rId16"/>
    <p:sldId id="259" r:id="rId17"/>
    <p:sldId id="3919" r:id="rId18"/>
    <p:sldId id="3948" r:id="rId19"/>
    <p:sldId id="3981" r:id="rId20"/>
    <p:sldId id="3987" r:id="rId21"/>
    <p:sldId id="3984" r:id="rId22"/>
    <p:sldId id="3985" r:id="rId23"/>
    <p:sldId id="4017" r:id="rId24"/>
    <p:sldId id="4019" r:id="rId25"/>
    <p:sldId id="3996" r:id="rId26"/>
    <p:sldId id="3990" r:id="rId27"/>
    <p:sldId id="3997" r:id="rId28"/>
    <p:sldId id="4001" r:id="rId29"/>
    <p:sldId id="3896" r:id="rId30"/>
    <p:sldId id="3909" r:id="rId31"/>
    <p:sldId id="3986" r:id="rId32"/>
    <p:sldId id="3988" r:id="rId33"/>
    <p:sldId id="3900" r:id="rId34"/>
    <p:sldId id="3912" r:id="rId35"/>
    <p:sldId id="3969" r:id="rId36"/>
    <p:sldId id="3927" r:id="rId37"/>
    <p:sldId id="3930" r:id="rId38"/>
    <p:sldId id="3929" r:id="rId39"/>
    <p:sldId id="3958" r:id="rId40"/>
    <p:sldId id="3933" r:id="rId41"/>
    <p:sldId id="3956" r:id="rId42"/>
    <p:sldId id="3937" r:id="rId43"/>
    <p:sldId id="3938" r:id="rId44"/>
    <p:sldId id="3963" r:id="rId45"/>
    <p:sldId id="3957" r:id="rId46"/>
    <p:sldId id="3940" r:id="rId47"/>
    <p:sldId id="3941" r:id="rId48"/>
    <p:sldId id="3943" r:id="rId49"/>
    <p:sldId id="3982" r:id="rId50"/>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BF3FFFD-C098-4740-BA83-AF7494E26753}">
          <p14:sldIdLst>
            <p14:sldId id="256"/>
          </p14:sldIdLst>
        </p14:section>
        <p14:section name="Section 1" id="{2B9A368C-2258-6942-8144-0F7EA08EF783}">
          <p14:sldIdLst>
            <p14:sldId id="4020"/>
            <p14:sldId id="260"/>
            <p14:sldId id="257"/>
            <p14:sldId id="3901"/>
            <p14:sldId id="3902"/>
            <p14:sldId id="3903"/>
            <p14:sldId id="3967"/>
            <p14:sldId id="3897"/>
            <p14:sldId id="3905"/>
            <p14:sldId id="3983"/>
            <p14:sldId id="3974"/>
            <p14:sldId id="3898"/>
            <p14:sldId id="3970"/>
            <p14:sldId id="3980"/>
            <p14:sldId id="259"/>
            <p14:sldId id="3919"/>
            <p14:sldId id="3948"/>
            <p14:sldId id="3981"/>
            <p14:sldId id="3987"/>
            <p14:sldId id="3984"/>
            <p14:sldId id="3985"/>
            <p14:sldId id="4017"/>
            <p14:sldId id="4019"/>
            <p14:sldId id="3996"/>
            <p14:sldId id="3990"/>
            <p14:sldId id="3997"/>
            <p14:sldId id="4001"/>
            <p14:sldId id="3896"/>
            <p14:sldId id="3909"/>
            <p14:sldId id="3986"/>
            <p14:sldId id="3988"/>
            <p14:sldId id="3900"/>
            <p14:sldId id="3912"/>
            <p14:sldId id="3969"/>
            <p14:sldId id="3927"/>
            <p14:sldId id="3930"/>
            <p14:sldId id="3929"/>
            <p14:sldId id="3958"/>
            <p14:sldId id="3933"/>
            <p14:sldId id="3956"/>
            <p14:sldId id="3937"/>
            <p14:sldId id="3938"/>
            <p14:sldId id="3963"/>
            <p14:sldId id="3957"/>
            <p14:sldId id="3940"/>
            <p14:sldId id="3941"/>
            <p14:sldId id="3943"/>
            <p14:sldId id="3982"/>
          </p14:sldIdLst>
        </p14:section>
        <p14:section name="Section 2" id="{9720E50E-3293-EA43-8826-809BB745D4BF}">
          <p14:sldIdLst/>
        </p14:section>
        <p14:section name="Section 3" id="{9BC25591-AC98-8548-8C69-2AB6C8C47D34}">
          <p14:sldIdLst/>
        </p14:section>
        <p14:section name="Section 4" id="{7B96ACF6-F4D6-2540-9A63-20C92C25268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90" userDrawn="1">
          <p15:clr>
            <a:srgbClr val="A4A3A4"/>
          </p15:clr>
        </p15:guide>
        <p15:guide id="2" pos="2160" userDrawn="1">
          <p15:clr>
            <a:srgbClr val="A4A3A4"/>
          </p15:clr>
        </p15:guide>
        <p15:guide id="3" orient="horz" pos="373" userDrawn="1">
          <p15:clr>
            <a:srgbClr val="A4A3A4"/>
          </p15:clr>
        </p15:guide>
        <p15:guide id="4" pos="136" userDrawn="1">
          <p15:clr>
            <a:srgbClr val="A4A3A4"/>
          </p15:clr>
        </p15:guide>
        <p15:guide id="5" pos="419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707"/>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0933" autoAdjust="0"/>
  </p:normalViewPr>
  <p:slideViewPr>
    <p:cSldViewPr snapToGrid="0" snapToObjects="1" showGuides="1">
      <p:cViewPr varScale="1">
        <p:scale>
          <a:sx n="70" d="100"/>
          <a:sy n="70" d="100"/>
        </p:scale>
        <p:origin x="1204"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2" d="100"/>
          <a:sy n="122" d="100"/>
        </p:scale>
        <p:origin x="5072" y="208"/>
      </p:cViewPr>
      <p:guideLst>
        <p:guide orient="horz" pos="2890"/>
        <p:guide pos="2160"/>
        <p:guide orient="horz" pos="373"/>
        <p:guide pos="136"/>
        <p:guide pos="419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19EFE-ACDE-479C-87F6-7249BC03C96B}" type="doc">
      <dgm:prSet loTypeId="urn:microsoft.com/office/officeart/2005/8/layout/process1" loCatId="process" qsTypeId="urn:microsoft.com/office/officeart/2005/8/quickstyle/simple1" qsCatId="simple" csTypeId="urn:microsoft.com/office/officeart/2005/8/colors/colorful1" csCatId="colorful" phldr="1"/>
      <dgm:spPr/>
    </dgm:pt>
    <dgm:pt modelId="{C8461F56-F0B8-43C7-8442-E8AE7F8B4D33}">
      <dgm:prSet phldrT="[Text]" custT="1"/>
      <dgm:spPr/>
      <dgm:t>
        <a:bodyPr/>
        <a:lstStyle/>
        <a:p>
          <a:r>
            <a:rPr lang="en-US" sz="2400" dirty="0"/>
            <a:t>Kinetic parameters</a:t>
          </a:r>
        </a:p>
      </dgm:t>
    </dgm:pt>
    <dgm:pt modelId="{96C28E4D-11A6-4558-B75A-738EE368990D}" type="parTrans" cxnId="{788BBC42-8C14-4182-9710-8B6E448294F6}">
      <dgm:prSet/>
      <dgm:spPr/>
      <dgm:t>
        <a:bodyPr/>
        <a:lstStyle/>
        <a:p>
          <a:endParaRPr lang="en-US"/>
        </a:p>
      </dgm:t>
    </dgm:pt>
    <dgm:pt modelId="{552D70F5-9B09-4003-AE9A-E0864F27FB86}" type="sibTrans" cxnId="{788BBC42-8C14-4182-9710-8B6E448294F6}">
      <dgm:prSet/>
      <dgm:spPr/>
      <dgm:t>
        <a:bodyPr/>
        <a:lstStyle/>
        <a:p>
          <a:endParaRPr lang="en-US"/>
        </a:p>
      </dgm:t>
    </dgm:pt>
    <dgm:pt modelId="{4639E86D-78CC-4B19-8ABF-F4FC190C8AAB}">
      <dgm:prSet phldrT="[Text]"/>
      <dgm:spPr/>
      <dgm:t>
        <a:bodyPr/>
        <a:lstStyle/>
        <a:p>
          <a:r>
            <a:rPr lang="en-US" dirty="0"/>
            <a:t>Fit experimental TS/CXRS data</a:t>
          </a:r>
        </a:p>
      </dgm:t>
    </dgm:pt>
    <dgm:pt modelId="{6B2A9BBC-CDC6-4A77-A097-EB3B42BBF1BE}" type="parTrans" cxnId="{8E6A2BAD-9689-4F00-8AE5-E7682F635841}">
      <dgm:prSet/>
      <dgm:spPr/>
      <dgm:t>
        <a:bodyPr/>
        <a:lstStyle/>
        <a:p>
          <a:endParaRPr lang="en-US"/>
        </a:p>
      </dgm:t>
    </dgm:pt>
    <dgm:pt modelId="{81DA37B3-4786-4BFD-B8E5-ECC636C2CB28}" type="sibTrans" cxnId="{8E6A2BAD-9689-4F00-8AE5-E7682F635841}">
      <dgm:prSet/>
      <dgm:spPr/>
      <dgm:t>
        <a:bodyPr/>
        <a:lstStyle/>
        <a:p>
          <a:endParaRPr lang="en-US"/>
        </a:p>
      </dgm:t>
    </dgm:pt>
    <dgm:pt modelId="{B69BCB38-6894-4366-AE94-474F9FBB0EA1}">
      <dgm:prSet phldrT="[Text]"/>
      <dgm:spPr/>
      <dgm:t>
        <a:bodyPr/>
        <a:lstStyle/>
        <a:p>
          <a:r>
            <a:rPr lang="en-US" dirty="0"/>
            <a:t>Obtain density, temperature input for GENE</a:t>
          </a:r>
        </a:p>
      </dgm:t>
    </dgm:pt>
    <dgm:pt modelId="{87AA15E4-B37A-4D0E-BEC3-AA60AD7C94D6}" type="parTrans" cxnId="{3AD0CCBF-7817-4ED9-87AB-B092E88216E7}">
      <dgm:prSet/>
      <dgm:spPr/>
      <dgm:t>
        <a:bodyPr/>
        <a:lstStyle/>
        <a:p>
          <a:endParaRPr lang="en-US"/>
        </a:p>
      </dgm:t>
    </dgm:pt>
    <dgm:pt modelId="{210C5894-A4FF-4595-AD09-1283E28015DC}" type="sibTrans" cxnId="{3AD0CCBF-7817-4ED9-87AB-B092E88216E7}">
      <dgm:prSet/>
      <dgm:spPr/>
      <dgm:t>
        <a:bodyPr/>
        <a:lstStyle/>
        <a:p>
          <a:endParaRPr lang="en-US"/>
        </a:p>
      </dgm:t>
    </dgm:pt>
    <dgm:pt modelId="{8A832AFC-7F97-43A9-94DC-C0E9E1A03044}" type="pres">
      <dgm:prSet presAssocID="{53C19EFE-ACDE-479C-87F6-7249BC03C96B}" presName="Name0" presStyleCnt="0">
        <dgm:presLayoutVars>
          <dgm:dir/>
          <dgm:resizeHandles val="exact"/>
        </dgm:presLayoutVars>
      </dgm:prSet>
      <dgm:spPr/>
    </dgm:pt>
    <dgm:pt modelId="{7C7F9C76-080E-464E-A434-86E5EC378B11}" type="pres">
      <dgm:prSet presAssocID="{C8461F56-F0B8-43C7-8442-E8AE7F8B4D33}" presName="node" presStyleLbl="node1" presStyleIdx="0" presStyleCnt="3">
        <dgm:presLayoutVars>
          <dgm:bulletEnabled val="1"/>
        </dgm:presLayoutVars>
      </dgm:prSet>
      <dgm:spPr/>
    </dgm:pt>
    <dgm:pt modelId="{571908A0-313B-4729-8129-1E5AE0205D73}" type="pres">
      <dgm:prSet presAssocID="{552D70F5-9B09-4003-AE9A-E0864F27FB86}" presName="sibTrans" presStyleLbl="sibTrans2D1" presStyleIdx="0" presStyleCnt="2"/>
      <dgm:spPr/>
    </dgm:pt>
    <dgm:pt modelId="{ED7A83E8-8434-496B-9A04-8F64FD7B4BEC}" type="pres">
      <dgm:prSet presAssocID="{552D70F5-9B09-4003-AE9A-E0864F27FB86}" presName="connectorText" presStyleLbl="sibTrans2D1" presStyleIdx="0" presStyleCnt="2"/>
      <dgm:spPr/>
    </dgm:pt>
    <dgm:pt modelId="{8F35DF80-0049-4EAB-948B-6C0BBEEF85FC}" type="pres">
      <dgm:prSet presAssocID="{4639E86D-78CC-4B19-8ABF-F4FC190C8AAB}" presName="node" presStyleLbl="node1" presStyleIdx="1" presStyleCnt="3" custScaleX="112220">
        <dgm:presLayoutVars>
          <dgm:bulletEnabled val="1"/>
        </dgm:presLayoutVars>
      </dgm:prSet>
      <dgm:spPr/>
    </dgm:pt>
    <dgm:pt modelId="{CF7EF0EA-0FE2-4D5E-A0D5-68A422FC5508}" type="pres">
      <dgm:prSet presAssocID="{81DA37B3-4786-4BFD-B8E5-ECC636C2CB28}" presName="sibTrans" presStyleLbl="sibTrans2D1" presStyleIdx="1" presStyleCnt="2"/>
      <dgm:spPr/>
    </dgm:pt>
    <dgm:pt modelId="{23DEA0C7-A630-4F23-B12B-4B937982E39F}" type="pres">
      <dgm:prSet presAssocID="{81DA37B3-4786-4BFD-B8E5-ECC636C2CB28}" presName="connectorText" presStyleLbl="sibTrans2D1" presStyleIdx="1" presStyleCnt="2"/>
      <dgm:spPr/>
    </dgm:pt>
    <dgm:pt modelId="{6E0EA6F8-1496-4096-83AC-389B0110B045}" type="pres">
      <dgm:prSet presAssocID="{B69BCB38-6894-4366-AE94-474F9FBB0EA1}" presName="node" presStyleLbl="node1" presStyleIdx="2" presStyleCnt="3">
        <dgm:presLayoutVars>
          <dgm:bulletEnabled val="1"/>
        </dgm:presLayoutVars>
      </dgm:prSet>
      <dgm:spPr/>
    </dgm:pt>
  </dgm:ptLst>
  <dgm:cxnLst>
    <dgm:cxn modelId="{7EAF140A-802C-4241-BAA6-67C006C23B40}" type="presOf" srcId="{552D70F5-9B09-4003-AE9A-E0864F27FB86}" destId="{571908A0-313B-4729-8129-1E5AE0205D73}" srcOrd="0" destOrd="0" presId="urn:microsoft.com/office/officeart/2005/8/layout/process1"/>
    <dgm:cxn modelId="{3479990B-9DC7-40B2-B7D9-035E122160EC}" type="presOf" srcId="{81DA37B3-4786-4BFD-B8E5-ECC636C2CB28}" destId="{CF7EF0EA-0FE2-4D5E-A0D5-68A422FC5508}" srcOrd="0" destOrd="0" presId="urn:microsoft.com/office/officeart/2005/8/layout/process1"/>
    <dgm:cxn modelId="{4CD60B23-F1B6-425D-BC98-B0AE423B69F7}" type="presOf" srcId="{C8461F56-F0B8-43C7-8442-E8AE7F8B4D33}" destId="{7C7F9C76-080E-464E-A434-86E5EC378B11}" srcOrd="0" destOrd="0" presId="urn:microsoft.com/office/officeart/2005/8/layout/process1"/>
    <dgm:cxn modelId="{0818EB2F-AA2B-486E-9C5E-07995C70626B}" type="presOf" srcId="{4639E86D-78CC-4B19-8ABF-F4FC190C8AAB}" destId="{8F35DF80-0049-4EAB-948B-6C0BBEEF85FC}" srcOrd="0" destOrd="0" presId="urn:microsoft.com/office/officeart/2005/8/layout/process1"/>
    <dgm:cxn modelId="{788BBC42-8C14-4182-9710-8B6E448294F6}" srcId="{53C19EFE-ACDE-479C-87F6-7249BC03C96B}" destId="{C8461F56-F0B8-43C7-8442-E8AE7F8B4D33}" srcOrd="0" destOrd="0" parTransId="{96C28E4D-11A6-4558-B75A-738EE368990D}" sibTransId="{552D70F5-9B09-4003-AE9A-E0864F27FB86}"/>
    <dgm:cxn modelId="{2482EB46-2648-41CA-8245-888EBA02A16C}" type="presOf" srcId="{53C19EFE-ACDE-479C-87F6-7249BC03C96B}" destId="{8A832AFC-7F97-43A9-94DC-C0E9E1A03044}" srcOrd="0" destOrd="0" presId="urn:microsoft.com/office/officeart/2005/8/layout/process1"/>
    <dgm:cxn modelId="{4E6A096A-5863-4F2F-98BF-1AD9BAEB55C1}" type="presOf" srcId="{81DA37B3-4786-4BFD-B8E5-ECC636C2CB28}" destId="{23DEA0C7-A630-4F23-B12B-4B937982E39F}" srcOrd="1" destOrd="0" presId="urn:microsoft.com/office/officeart/2005/8/layout/process1"/>
    <dgm:cxn modelId="{FDD4FD52-1591-4BC3-8FA7-69A6588B15AA}" type="presOf" srcId="{B69BCB38-6894-4366-AE94-474F9FBB0EA1}" destId="{6E0EA6F8-1496-4096-83AC-389B0110B045}" srcOrd="0" destOrd="0" presId="urn:microsoft.com/office/officeart/2005/8/layout/process1"/>
    <dgm:cxn modelId="{8E6A2BAD-9689-4F00-8AE5-E7682F635841}" srcId="{53C19EFE-ACDE-479C-87F6-7249BC03C96B}" destId="{4639E86D-78CC-4B19-8ABF-F4FC190C8AAB}" srcOrd="1" destOrd="0" parTransId="{6B2A9BBC-CDC6-4A77-A097-EB3B42BBF1BE}" sibTransId="{81DA37B3-4786-4BFD-B8E5-ECC636C2CB28}"/>
    <dgm:cxn modelId="{3AD0CCBF-7817-4ED9-87AB-B092E88216E7}" srcId="{53C19EFE-ACDE-479C-87F6-7249BC03C96B}" destId="{B69BCB38-6894-4366-AE94-474F9FBB0EA1}" srcOrd="2" destOrd="0" parTransId="{87AA15E4-B37A-4D0E-BEC3-AA60AD7C94D6}" sibTransId="{210C5894-A4FF-4595-AD09-1283E28015DC}"/>
    <dgm:cxn modelId="{8E6C18C7-8337-4FF5-B3F3-E56A7EE10D0B}" type="presOf" srcId="{552D70F5-9B09-4003-AE9A-E0864F27FB86}" destId="{ED7A83E8-8434-496B-9A04-8F64FD7B4BEC}" srcOrd="1" destOrd="0" presId="urn:microsoft.com/office/officeart/2005/8/layout/process1"/>
    <dgm:cxn modelId="{B4884BB7-E315-4881-AA21-4D6A592A3816}" type="presParOf" srcId="{8A832AFC-7F97-43A9-94DC-C0E9E1A03044}" destId="{7C7F9C76-080E-464E-A434-86E5EC378B11}" srcOrd="0" destOrd="0" presId="urn:microsoft.com/office/officeart/2005/8/layout/process1"/>
    <dgm:cxn modelId="{4EC4BAE1-B39B-4B11-987B-6E9504B64BC9}" type="presParOf" srcId="{8A832AFC-7F97-43A9-94DC-C0E9E1A03044}" destId="{571908A0-313B-4729-8129-1E5AE0205D73}" srcOrd="1" destOrd="0" presId="urn:microsoft.com/office/officeart/2005/8/layout/process1"/>
    <dgm:cxn modelId="{E136A62E-A7B5-4143-BD30-497C4F687CB1}" type="presParOf" srcId="{571908A0-313B-4729-8129-1E5AE0205D73}" destId="{ED7A83E8-8434-496B-9A04-8F64FD7B4BEC}" srcOrd="0" destOrd="0" presId="urn:microsoft.com/office/officeart/2005/8/layout/process1"/>
    <dgm:cxn modelId="{B1D80DD6-3B6B-433A-BF71-D77DDC448EE8}" type="presParOf" srcId="{8A832AFC-7F97-43A9-94DC-C0E9E1A03044}" destId="{8F35DF80-0049-4EAB-948B-6C0BBEEF85FC}" srcOrd="2" destOrd="0" presId="urn:microsoft.com/office/officeart/2005/8/layout/process1"/>
    <dgm:cxn modelId="{ED5572C0-A1DA-4DAB-B4A6-BAE2A8B9F19D}" type="presParOf" srcId="{8A832AFC-7F97-43A9-94DC-C0E9E1A03044}" destId="{CF7EF0EA-0FE2-4D5E-A0D5-68A422FC5508}" srcOrd="3" destOrd="0" presId="urn:microsoft.com/office/officeart/2005/8/layout/process1"/>
    <dgm:cxn modelId="{D6F2C687-00B6-4A6F-B7A0-97F7B604E6C8}" type="presParOf" srcId="{CF7EF0EA-0FE2-4D5E-A0D5-68A422FC5508}" destId="{23DEA0C7-A630-4F23-B12B-4B937982E39F}" srcOrd="0" destOrd="0" presId="urn:microsoft.com/office/officeart/2005/8/layout/process1"/>
    <dgm:cxn modelId="{D4C942E5-8181-48F2-94E6-8F482BB7DB7D}" type="presParOf" srcId="{8A832AFC-7F97-43A9-94DC-C0E9E1A03044}" destId="{6E0EA6F8-1496-4096-83AC-389B0110B04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19EFE-ACDE-479C-87F6-7249BC03C96B}" type="doc">
      <dgm:prSet loTypeId="urn:microsoft.com/office/officeart/2005/8/layout/process1" loCatId="process" qsTypeId="urn:microsoft.com/office/officeart/2005/8/quickstyle/simple1" qsCatId="simple" csTypeId="urn:microsoft.com/office/officeart/2005/8/colors/colorful4" csCatId="colorful" phldr="1"/>
      <dgm:spPr/>
    </dgm:pt>
    <dgm:pt modelId="{C8461F56-F0B8-43C7-8442-E8AE7F8B4D33}">
      <dgm:prSet phldrT="[Text]" custT="1"/>
      <dgm:spPr/>
      <dgm:t>
        <a:bodyPr/>
        <a:lstStyle/>
        <a:p>
          <a:r>
            <a:rPr lang="en-US" sz="2400" dirty="0"/>
            <a:t>Geometry parameters</a:t>
          </a:r>
        </a:p>
      </dgm:t>
    </dgm:pt>
    <dgm:pt modelId="{96C28E4D-11A6-4558-B75A-738EE368990D}" type="parTrans" cxnId="{788BBC42-8C14-4182-9710-8B6E448294F6}">
      <dgm:prSet/>
      <dgm:spPr/>
      <dgm:t>
        <a:bodyPr/>
        <a:lstStyle/>
        <a:p>
          <a:endParaRPr lang="en-US" sz="1800"/>
        </a:p>
      </dgm:t>
    </dgm:pt>
    <dgm:pt modelId="{552D70F5-9B09-4003-AE9A-E0864F27FB86}" type="sibTrans" cxnId="{788BBC42-8C14-4182-9710-8B6E448294F6}">
      <dgm:prSet custT="1"/>
      <dgm:spPr/>
      <dgm:t>
        <a:bodyPr/>
        <a:lstStyle/>
        <a:p>
          <a:endParaRPr lang="en-US" sz="1400"/>
        </a:p>
      </dgm:t>
    </dgm:pt>
    <dgm:pt modelId="{4639E86D-78CC-4B19-8ABF-F4FC190C8AAB}">
      <dgm:prSet phldrT="[Text]" custT="1"/>
      <dgm:spPr/>
      <dgm:t>
        <a:bodyPr/>
        <a:lstStyle/>
        <a:p>
          <a:r>
            <a:rPr lang="en-US" sz="1800" dirty="0"/>
            <a:t>Obtain EQDSK file from experimentalists</a:t>
          </a:r>
        </a:p>
      </dgm:t>
    </dgm:pt>
    <dgm:pt modelId="{6B2A9BBC-CDC6-4A77-A097-EB3B42BBF1BE}" type="parTrans" cxnId="{8E6A2BAD-9689-4F00-8AE5-E7682F635841}">
      <dgm:prSet/>
      <dgm:spPr/>
      <dgm:t>
        <a:bodyPr/>
        <a:lstStyle/>
        <a:p>
          <a:endParaRPr lang="en-US" sz="1800"/>
        </a:p>
      </dgm:t>
    </dgm:pt>
    <dgm:pt modelId="{81DA37B3-4786-4BFD-B8E5-ECC636C2CB28}" type="sibTrans" cxnId="{8E6A2BAD-9689-4F00-8AE5-E7682F635841}">
      <dgm:prSet custT="1"/>
      <dgm:spPr/>
      <dgm:t>
        <a:bodyPr/>
        <a:lstStyle/>
        <a:p>
          <a:endParaRPr lang="en-US" sz="1400"/>
        </a:p>
      </dgm:t>
    </dgm:pt>
    <dgm:pt modelId="{B69BCB38-6894-4366-AE94-474F9FBB0EA1}">
      <dgm:prSet phldrT="[Text]" custT="1"/>
      <dgm:spPr/>
      <dgm:t>
        <a:bodyPr/>
        <a:lstStyle/>
        <a:p>
          <a:r>
            <a:rPr lang="en-US" sz="1800" dirty="0"/>
            <a:t>Convert to Miller general input parameters in GENE </a:t>
          </a:r>
        </a:p>
      </dgm:t>
    </dgm:pt>
    <dgm:pt modelId="{87AA15E4-B37A-4D0E-BEC3-AA60AD7C94D6}" type="parTrans" cxnId="{3AD0CCBF-7817-4ED9-87AB-B092E88216E7}">
      <dgm:prSet/>
      <dgm:spPr/>
      <dgm:t>
        <a:bodyPr/>
        <a:lstStyle/>
        <a:p>
          <a:endParaRPr lang="en-US" sz="1800"/>
        </a:p>
      </dgm:t>
    </dgm:pt>
    <dgm:pt modelId="{210C5894-A4FF-4595-AD09-1283E28015DC}" type="sibTrans" cxnId="{3AD0CCBF-7817-4ED9-87AB-B092E88216E7}">
      <dgm:prSet/>
      <dgm:spPr/>
      <dgm:t>
        <a:bodyPr/>
        <a:lstStyle/>
        <a:p>
          <a:endParaRPr lang="en-US" sz="1800"/>
        </a:p>
      </dgm:t>
    </dgm:pt>
    <dgm:pt modelId="{8A832AFC-7F97-43A9-94DC-C0E9E1A03044}" type="pres">
      <dgm:prSet presAssocID="{53C19EFE-ACDE-479C-87F6-7249BC03C96B}" presName="Name0" presStyleCnt="0">
        <dgm:presLayoutVars>
          <dgm:dir/>
          <dgm:resizeHandles val="exact"/>
        </dgm:presLayoutVars>
      </dgm:prSet>
      <dgm:spPr/>
    </dgm:pt>
    <dgm:pt modelId="{7C7F9C76-080E-464E-A434-86E5EC378B11}" type="pres">
      <dgm:prSet presAssocID="{C8461F56-F0B8-43C7-8442-E8AE7F8B4D33}" presName="node" presStyleLbl="node1" presStyleIdx="0" presStyleCnt="3">
        <dgm:presLayoutVars>
          <dgm:bulletEnabled val="1"/>
        </dgm:presLayoutVars>
      </dgm:prSet>
      <dgm:spPr/>
    </dgm:pt>
    <dgm:pt modelId="{571908A0-313B-4729-8129-1E5AE0205D73}" type="pres">
      <dgm:prSet presAssocID="{552D70F5-9B09-4003-AE9A-E0864F27FB86}" presName="sibTrans" presStyleLbl="sibTrans2D1" presStyleIdx="0" presStyleCnt="2"/>
      <dgm:spPr/>
    </dgm:pt>
    <dgm:pt modelId="{ED7A83E8-8434-496B-9A04-8F64FD7B4BEC}" type="pres">
      <dgm:prSet presAssocID="{552D70F5-9B09-4003-AE9A-E0864F27FB86}" presName="connectorText" presStyleLbl="sibTrans2D1" presStyleIdx="0" presStyleCnt="2"/>
      <dgm:spPr/>
    </dgm:pt>
    <dgm:pt modelId="{8F35DF80-0049-4EAB-948B-6C0BBEEF85FC}" type="pres">
      <dgm:prSet presAssocID="{4639E86D-78CC-4B19-8ABF-F4FC190C8AAB}" presName="node" presStyleLbl="node1" presStyleIdx="1" presStyleCnt="3">
        <dgm:presLayoutVars>
          <dgm:bulletEnabled val="1"/>
        </dgm:presLayoutVars>
      </dgm:prSet>
      <dgm:spPr/>
    </dgm:pt>
    <dgm:pt modelId="{CF7EF0EA-0FE2-4D5E-A0D5-68A422FC5508}" type="pres">
      <dgm:prSet presAssocID="{81DA37B3-4786-4BFD-B8E5-ECC636C2CB28}" presName="sibTrans" presStyleLbl="sibTrans2D1" presStyleIdx="1" presStyleCnt="2"/>
      <dgm:spPr/>
    </dgm:pt>
    <dgm:pt modelId="{23DEA0C7-A630-4F23-B12B-4B937982E39F}" type="pres">
      <dgm:prSet presAssocID="{81DA37B3-4786-4BFD-B8E5-ECC636C2CB28}" presName="connectorText" presStyleLbl="sibTrans2D1" presStyleIdx="1" presStyleCnt="2"/>
      <dgm:spPr/>
    </dgm:pt>
    <dgm:pt modelId="{6E0EA6F8-1496-4096-83AC-389B0110B045}" type="pres">
      <dgm:prSet presAssocID="{B69BCB38-6894-4366-AE94-474F9FBB0EA1}" presName="node" presStyleLbl="node1" presStyleIdx="2" presStyleCnt="3">
        <dgm:presLayoutVars>
          <dgm:bulletEnabled val="1"/>
        </dgm:presLayoutVars>
      </dgm:prSet>
      <dgm:spPr/>
    </dgm:pt>
  </dgm:ptLst>
  <dgm:cxnLst>
    <dgm:cxn modelId="{7EAF140A-802C-4241-BAA6-67C006C23B40}" type="presOf" srcId="{552D70F5-9B09-4003-AE9A-E0864F27FB86}" destId="{571908A0-313B-4729-8129-1E5AE0205D73}" srcOrd="0" destOrd="0" presId="urn:microsoft.com/office/officeart/2005/8/layout/process1"/>
    <dgm:cxn modelId="{3479990B-9DC7-40B2-B7D9-035E122160EC}" type="presOf" srcId="{81DA37B3-4786-4BFD-B8E5-ECC636C2CB28}" destId="{CF7EF0EA-0FE2-4D5E-A0D5-68A422FC5508}" srcOrd="0" destOrd="0" presId="urn:microsoft.com/office/officeart/2005/8/layout/process1"/>
    <dgm:cxn modelId="{4CD60B23-F1B6-425D-BC98-B0AE423B69F7}" type="presOf" srcId="{C8461F56-F0B8-43C7-8442-E8AE7F8B4D33}" destId="{7C7F9C76-080E-464E-A434-86E5EC378B11}" srcOrd="0" destOrd="0" presId="urn:microsoft.com/office/officeart/2005/8/layout/process1"/>
    <dgm:cxn modelId="{0818EB2F-AA2B-486E-9C5E-07995C70626B}" type="presOf" srcId="{4639E86D-78CC-4B19-8ABF-F4FC190C8AAB}" destId="{8F35DF80-0049-4EAB-948B-6C0BBEEF85FC}" srcOrd="0" destOrd="0" presId="urn:microsoft.com/office/officeart/2005/8/layout/process1"/>
    <dgm:cxn modelId="{788BBC42-8C14-4182-9710-8B6E448294F6}" srcId="{53C19EFE-ACDE-479C-87F6-7249BC03C96B}" destId="{C8461F56-F0B8-43C7-8442-E8AE7F8B4D33}" srcOrd="0" destOrd="0" parTransId="{96C28E4D-11A6-4558-B75A-738EE368990D}" sibTransId="{552D70F5-9B09-4003-AE9A-E0864F27FB86}"/>
    <dgm:cxn modelId="{2482EB46-2648-41CA-8245-888EBA02A16C}" type="presOf" srcId="{53C19EFE-ACDE-479C-87F6-7249BC03C96B}" destId="{8A832AFC-7F97-43A9-94DC-C0E9E1A03044}" srcOrd="0" destOrd="0" presId="urn:microsoft.com/office/officeart/2005/8/layout/process1"/>
    <dgm:cxn modelId="{4E6A096A-5863-4F2F-98BF-1AD9BAEB55C1}" type="presOf" srcId="{81DA37B3-4786-4BFD-B8E5-ECC636C2CB28}" destId="{23DEA0C7-A630-4F23-B12B-4B937982E39F}" srcOrd="1" destOrd="0" presId="urn:microsoft.com/office/officeart/2005/8/layout/process1"/>
    <dgm:cxn modelId="{FDD4FD52-1591-4BC3-8FA7-69A6588B15AA}" type="presOf" srcId="{B69BCB38-6894-4366-AE94-474F9FBB0EA1}" destId="{6E0EA6F8-1496-4096-83AC-389B0110B045}" srcOrd="0" destOrd="0" presId="urn:microsoft.com/office/officeart/2005/8/layout/process1"/>
    <dgm:cxn modelId="{8E6A2BAD-9689-4F00-8AE5-E7682F635841}" srcId="{53C19EFE-ACDE-479C-87F6-7249BC03C96B}" destId="{4639E86D-78CC-4B19-8ABF-F4FC190C8AAB}" srcOrd="1" destOrd="0" parTransId="{6B2A9BBC-CDC6-4A77-A097-EB3B42BBF1BE}" sibTransId="{81DA37B3-4786-4BFD-B8E5-ECC636C2CB28}"/>
    <dgm:cxn modelId="{3AD0CCBF-7817-4ED9-87AB-B092E88216E7}" srcId="{53C19EFE-ACDE-479C-87F6-7249BC03C96B}" destId="{B69BCB38-6894-4366-AE94-474F9FBB0EA1}" srcOrd="2" destOrd="0" parTransId="{87AA15E4-B37A-4D0E-BEC3-AA60AD7C94D6}" sibTransId="{210C5894-A4FF-4595-AD09-1283E28015DC}"/>
    <dgm:cxn modelId="{8E6C18C7-8337-4FF5-B3F3-E56A7EE10D0B}" type="presOf" srcId="{552D70F5-9B09-4003-AE9A-E0864F27FB86}" destId="{ED7A83E8-8434-496B-9A04-8F64FD7B4BEC}" srcOrd="1" destOrd="0" presId="urn:microsoft.com/office/officeart/2005/8/layout/process1"/>
    <dgm:cxn modelId="{B4884BB7-E315-4881-AA21-4D6A592A3816}" type="presParOf" srcId="{8A832AFC-7F97-43A9-94DC-C0E9E1A03044}" destId="{7C7F9C76-080E-464E-A434-86E5EC378B11}" srcOrd="0" destOrd="0" presId="urn:microsoft.com/office/officeart/2005/8/layout/process1"/>
    <dgm:cxn modelId="{4EC4BAE1-B39B-4B11-987B-6E9504B64BC9}" type="presParOf" srcId="{8A832AFC-7F97-43A9-94DC-C0E9E1A03044}" destId="{571908A0-313B-4729-8129-1E5AE0205D73}" srcOrd="1" destOrd="0" presId="urn:microsoft.com/office/officeart/2005/8/layout/process1"/>
    <dgm:cxn modelId="{E136A62E-A7B5-4143-BD30-497C4F687CB1}" type="presParOf" srcId="{571908A0-313B-4729-8129-1E5AE0205D73}" destId="{ED7A83E8-8434-496B-9A04-8F64FD7B4BEC}" srcOrd="0" destOrd="0" presId="urn:microsoft.com/office/officeart/2005/8/layout/process1"/>
    <dgm:cxn modelId="{B1D80DD6-3B6B-433A-BF71-D77DDC448EE8}" type="presParOf" srcId="{8A832AFC-7F97-43A9-94DC-C0E9E1A03044}" destId="{8F35DF80-0049-4EAB-948B-6C0BBEEF85FC}" srcOrd="2" destOrd="0" presId="urn:microsoft.com/office/officeart/2005/8/layout/process1"/>
    <dgm:cxn modelId="{ED5572C0-A1DA-4DAB-B4A6-BAE2A8B9F19D}" type="presParOf" srcId="{8A832AFC-7F97-43A9-94DC-C0E9E1A03044}" destId="{CF7EF0EA-0FE2-4D5E-A0D5-68A422FC5508}" srcOrd="3" destOrd="0" presId="urn:microsoft.com/office/officeart/2005/8/layout/process1"/>
    <dgm:cxn modelId="{D6F2C687-00B6-4A6F-B7A0-97F7B604E6C8}" type="presParOf" srcId="{CF7EF0EA-0FE2-4D5E-A0D5-68A422FC5508}" destId="{23DEA0C7-A630-4F23-B12B-4B937982E39F}" srcOrd="0" destOrd="0" presId="urn:microsoft.com/office/officeart/2005/8/layout/process1"/>
    <dgm:cxn modelId="{D4C942E5-8181-48F2-94E6-8F482BB7DB7D}" type="presParOf" srcId="{8A832AFC-7F97-43A9-94DC-C0E9E1A03044}" destId="{6E0EA6F8-1496-4096-83AC-389B0110B045}"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F9C76-080E-464E-A434-86E5EC378B11}">
      <dsp:nvSpPr>
        <dsp:cNvPr id="0" name=""/>
        <dsp:cNvSpPr/>
      </dsp:nvSpPr>
      <dsp:spPr>
        <a:xfrm>
          <a:off x="1080" y="182419"/>
          <a:ext cx="1843602" cy="11061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Kinetic parameters</a:t>
          </a:r>
        </a:p>
      </dsp:txBody>
      <dsp:txXfrm>
        <a:off x="33478" y="214817"/>
        <a:ext cx="1778806" cy="1041365"/>
      </dsp:txXfrm>
    </dsp:sp>
    <dsp:sp modelId="{571908A0-313B-4729-8129-1E5AE0205D73}">
      <dsp:nvSpPr>
        <dsp:cNvPr id="0" name=""/>
        <dsp:cNvSpPr/>
      </dsp:nvSpPr>
      <dsp:spPr>
        <a:xfrm>
          <a:off x="2029043" y="506893"/>
          <a:ext cx="390843" cy="45721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029043" y="598336"/>
        <a:ext cx="273590" cy="274327"/>
      </dsp:txXfrm>
    </dsp:sp>
    <dsp:sp modelId="{8F35DF80-0049-4EAB-948B-6C0BBEEF85FC}">
      <dsp:nvSpPr>
        <dsp:cNvPr id="0" name=""/>
        <dsp:cNvSpPr/>
      </dsp:nvSpPr>
      <dsp:spPr>
        <a:xfrm>
          <a:off x="2582123" y="182419"/>
          <a:ext cx="2068891" cy="11061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Fit experimental TS/CXRS data</a:t>
          </a:r>
        </a:p>
      </dsp:txBody>
      <dsp:txXfrm>
        <a:off x="2614521" y="214817"/>
        <a:ext cx="2004095" cy="1041365"/>
      </dsp:txXfrm>
    </dsp:sp>
    <dsp:sp modelId="{CF7EF0EA-0FE2-4D5E-A0D5-68A422FC5508}">
      <dsp:nvSpPr>
        <dsp:cNvPr id="0" name=""/>
        <dsp:cNvSpPr/>
      </dsp:nvSpPr>
      <dsp:spPr>
        <a:xfrm>
          <a:off x="4835375" y="506893"/>
          <a:ext cx="390843" cy="45721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835375" y="598336"/>
        <a:ext cx="273590" cy="274327"/>
      </dsp:txXfrm>
    </dsp:sp>
    <dsp:sp modelId="{6E0EA6F8-1496-4096-83AC-389B0110B045}">
      <dsp:nvSpPr>
        <dsp:cNvPr id="0" name=""/>
        <dsp:cNvSpPr/>
      </dsp:nvSpPr>
      <dsp:spPr>
        <a:xfrm>
          <a:off x="5388456" y="182419"/>
          <a:ext cx="1843602" cy="11061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Obtain density, temperature input for GENE</a:t>
          </a:r>
        </a:p>
      </dsp:txBody>
      <dsp:txXfrm>
        <a:off x="5420854" y="214817"/>
        <a:ext cx="1778806" cy="1041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F9C76-080E-464E-A434-86E5EC378B11}">
      <dsp:nvSpPr>
        <dsp:cNvPr id="0" name=""/>
        <dsp:cNvSpPr/>
      </dsp:nvSpPr>
      <dsp:spPr>
        <a:xfrm>
          <a:off x="6357" y="348994"/>
          <a:ext cx="1900111" cy="11935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Geometry parameters</a:t>
          </a:r>
        </a:p>
      </dsp:txBody>
      <dsp:txXfrm>
        <a:off x="41314" y="383951"/>
        <a:ext cx="1830197" cy="1123593"/>
      </dsp:txXfrm>
    </dsp:sp>
    <dsp:sp modelId="{571908A0-313B-4729-8129-1E5AE0205D73}">
      <dsp:nvSpPr>
        <dsp:cNvPr id="0" name=""/>
        <dsp:cNvSpPr/>
      </dsp:nvSpPr>
      <dsp:spPr>
        <a:xfrm>
          <a:off x="2096480" y="710134"/>
          <a:ext cx="402823" cy="4712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96480" y="804379"/>
        <a:ext cx="281976" cy="282737"/>
      </dsp:txXfrm>
    </dsp:sp>
    <dsp:sp modelId="{8F35DF80-0049-4EAB-948B-6C0BBEEF85FC}">
      <dsp:nvSpPr>
        <dsp:cNvPr id="0" name=""/>
        <dsp:cNvSpPr/>
      </dsp:nvSpPr>
      <dsp:spPr>
        <a:xfrm>
          <a:off x="2666514" y="348994"/>
          <a:ext cx="1900111" cy="1193507"/>
        </a:xfrm>
        <a:prstGeom prst="roundRect">
          <a:avLst>
            <a:gd name="adj" fmla="val 10000"/>
          </a:avLst>
        </a:prstGeom>
        <a:solidFill>
          <a:schemeClr val="accent4">
            <a:hueOff val="-4955680"/>
            <a:satOff val="-7408"/>
            <a:lumOff val="2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Obtain EQDSK file from experimentalists</a:t>
          </a:r>
        </a:p>
      </dsp:txBody>
      <dsp:txXfrm>
        <a:off x="2701471" y="383951"/>
        <a:ext cx="1830197" cy="1123593"/>
      </dsp:txXfrm>
    </dsp:sp>
    <dsp:sp modelId="{CF7EF0EA-0FE2-4D5E-A0D5-68A422FC5508}">
      <dsp:nvSpPr>
        <dsp:cNvPr id="0" name=""/>
        <dsp:cNvSpPr/>
      </dsp:nvSpPr>
      <dsp:spPr>
        <a:xfrm>
          <a:off x="4756637" y="710134"/>
          <a:ext cx="402823" cy="471227"/>
        </a:xfrm>
        <a:prstGeom prst="rightArrow">
          <a:avLst>
            <a:gd name="adj1" fmla="val 60000"/>
            <a:gd name="adj2" fmla="val 50000"/>
          </a:avLst>
        </a:prstGeom>
        <a:solidFill>
          <a:schemeClr val="accent4">
            <a:hueOff val="-9911360"/>
            <a:satOff val="-14815"/>
            <a:lumOff val="4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56637" y="804379"/>
        <a:ext cx="281976" cy="282737"/>
      </dsp:txXfrm>
    </dsp:sp>
    <dsp:sp modelId="{6E0EA6F8-1496-4096-83AC-389B0110B045}">
      <dsp:nvSpPr>
        <dsp:cNvPr id="0" name=""/>
        <dsp:cNvSpPr/>
      </dsp:nvSpPr>
      <dsp:spPr>
        <a:xfrm>
          <a:off x="5326670" y="348994"/>
          <a:ext cx="1900111" cy="1193507"/>
        </a:xfrm>
        <a:prstGeom prst="roundRect">
          <a:avLst>
            <a:gd name="adj" fmla="val 10000"/>
          </a:avLst>
        </a:prstGeom>
        <a:solidFill>
          <a:schemeClr val="accent4">
            <a:hueOff val="-9911360"/>
            <a:satOff val="-14815"/>
            <a:lumOff val="4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Convert to Miller general input parameters in GENE </a:t>
          </a:r>
        </a:p>
      </dsp:txBody>
      <dsp:txXfrm>
        <a:off x="5361627" y="383951"/>
        <a:ext cx="1830197" cy="11235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CH">
                <a:latin typeface="Arial" panose="020B0604020202020204" pitchFamily="34" charset="0"/>
              </a:rPr>
              <a:t>NAME EVENT / NAME PRESENTATION</a:t>
            </a:r>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5BC34-02F7-8D48-9F0B-4CAEC1B1F3C2}" type="datetime1">
              <a:rPr lang="fr-CH" smtClean="0">
                <a:latin typeface="Arial" panose="020B0604020202020204" pitchFamily="34" charset="0"/>
              </a:rPr>
              <a:t>16.10.2025</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CH">
                <a:latin typeface="Arial" panose="020B0604020202020204" pitchFamily="34" charset="0"/>
              </a:rPr>
              <a:t>Speaker</a:t>
            </a:r>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fr-FR"/>
              <a:t>NAME EVENT / NAME PRESENTATION</a:t>
            </a:r>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54C0DFB-42CC-CE4D-B192-8AF3C84585A9}" type="datetime1">
              <a:rPr lang="fr-CH" smtClean="0"/>
              <a:t>15.10.2025</a:t>
            </a:fld>
            <a:endParaRPr lang="fr-FR" dirty="0"/>
          </a:p>
        </p:txBody>
      </p:sp>
      <p:sp>
        <p:nvSpPr>
          <p:cNvPr id="4" name="Espace réservé de l'image des diapositives 3"/>
          <p:cNvSpPr>
            <a:spLocks noGrp="1" noRot="1" noChangeAspect="1"/>
          </p:cNvSpPr>
          <p:nvPr>
            <p:ph type="sldImg" idx="2"/>
          </p:nvPr>
        </p:nvSpPr>
        <p:spPr>
          <a:xfrm>
            <a:off x="210518" y="619273"/>
            <a:ext cx="6436964" cy="362079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210518" y="4400549"/>
            <a:ext cx="6436964" cy="4201009"/>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fr-FR"/>
              <a:t>Speaker</a:t>
            </a:r>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138" y="619125"/>
            <a:ext cx="6435725" cy="362108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F50783-AAED-1941-8BCC-9F6140F0A6B1}" type="slidenum">
              <a:rPr lang="fr-FR" smtClean="0"/>
              <a:pPr/>
              <a:t>1</a:t>
            </a:fld>
            <a:endParaRPr lang="fr-FR" dirty="0"/>
          </a:p>
        </p:txBody>
      </p:sp>
      <p:sp>
        <p:nvSpPr>
          <p:cNvPr id="5" name="Espace réservé de la date 4">
            <a:extLst>
              <a:ext uri="{FF2B5EF4-FFF2-40B4-BE49-F238E27FC236}">
                <a16:creationId xmlns:a16="http://schemas.microsoft.com/office/drawing/2014/main" id="{BB08DC05-305F-594F-9F18-9CF1E4DB5A23}"/>
              </a:ext>
            </a:extLst>
          </p:cNvPr>
          <p:cNvSpPr>
            <a:spLocks noGrp="1"/>
          </p:cNvSpPr>
          <p:nvPr>
            <p:ph type="dt" idx="1"/>
          </p:nvPr>
        </p:nvSpPr>
        <p:spPr/>
        <p:txBody>
          <a:bodyPr/>
          <a:lstStyle/>
          <a:p>
            <a:fld id="{5A1D21ED-29A9-E545-92B2-2C4C0E4B8651}" type="datetime1">
              <a:rPr lang="fr-CH" smtClean="0"/>
              <a:t>15.10.2025</a:t>
            </a:fld>
            <a:endParaRPr lang="fr-FR" dirty="0"/>
          </a:p>
        </p:txBody>
      </p:sp>
      <p:sp>
        <p:nvSpPr>
          <p:cNvPr id="6" name="Espace réservé du pied de page 5">
            <a:extLst>
              <a:ext uri="{FF2B5EF4-FFF2-40B4-BE49-F238E27FC236}">
                <a16:creationId xmlns:a16="http://schemas.microsoft.com/office/drawing/2014/main" id="{8F2F41A5-B12E-1843-83F7-B86B38C0CE97}"/>
              </a:ext>
            </a:extLst>
          </p:cNvPr>
          <p:cNvSpPr>
            <a:spLocks noGrp="1"/>
          </p:cNvSpPr>
          <p:nvPr>
            <p:ph type="ftr" sz="quarter" idx="4"/>
          </p:nvPr>
        </p:nvSpPr>
        <p:spPr/>
        <p:txBody>
          <a:bodyPr/>
          <a:lstStyle/>
          <a:p>
            <a:r>
              <a:rPr lang="fr-FR"/>
              <a:t>Speaker</a:t>
            </a:r>
            <a:endParaRPr lang="fr-FR" dirty="0"/>
          </a:p>
        </p:txBody>
      </p:sp>
      <p:sp>
        <p:nvSpPr>
          <p:cNvPr id="7" name="Espace réservé de l'en-tête 6">
            <a:extLst>
              <a:ext uri="{FF2B5EF4-FFF2-40B4-BE49-F238E27FC236}">
                <a16:creationId xmlns:a16="http://schemas.microsoft.com/office/drawing/2014/main" id="{4D206A73-DDB0-2740-9475-00E48E475A11}"/>
              </a:ext>
            </a:extLst>
          </p:cNvPr>
          <p:cNvSpPr>
            <a:spLocks noGrp="1"/>
          </p:cNvSpPr>
          <p:nvPr>
            <p:ph type="hdr" sz="quarter"/>
          </p:nvPr>
        </p:nvSpPr>
        <p:spPr/>
        <p:txBody>
          <a:bodyPr/>
          <a:lstStyle/>
          <a:p>
            <a:r>
              <a:rPr lang="fr-FR"/>
              <a:t>NAME EVENT / NAME PRESENTATION</a:t>
            </a:r>
            <a:endParaRPr lang="fr-FR" dirty="0"/>
          </a:p>
        </p:txBody>
      </p:sp>
    </p:spTree>
    <p:extLst>
      <p:ext uri="{BB962C8B-B14F-4D97-AF65-F5344CB8AC3E}">
        <p14:creationId xmlns:p14="http://schemas.microsoft.com/office/powerpoint/2010/main" val="3004361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3D plot should be flipped left-right</a:t>
            </a:r>
            <a:endParaRPr lang="en-CH" b="0" i="0" dirty="0">
              <a:solidFill>
                <a:srgbClr val="000000"/>
              </a:solidFill>
              <a:effectLst/>
              <a:latin typeface="Calibri" panose="020F0502020204030204" pitchFamily="34" charset="0"/>
            </a:endParaRPr>
          </a:p>
          <a:p>
            <a:endParaRPr lang="en-CH" b="0" i="0" dirty="0">
              <a:solidFill>
                <a:srgbClr val="000000"/>
              </a:solidFill>
              <a:effectLst/>
              <a:latin typeface="Calibri" panose="020F0502020204030204" pitchFamily="34" charset="0"/>
            </a:endParaRPr>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13</a:t>
            </a:fld>
            <a:endParaRPr lang="fr-FR" dirty="0"/>
          </a:p>
        </p:txBody>
      </p:sp>
    </p:spTree>
    <p:extLst>
      <p:ext uri="{BB962C8B-B14F-4D97-AF65-F5344CB8AC3E}">
        <p14:creationId xmlns:p14="http://schemas.microsoft.com/office/powerpoint/2010/main" val="269872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Say flipping the sign of intrinsic by flipping the up-down symmetry of flux surface!</a:t>
            </a:r>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15</a:t>
            </a:fld>
            <a:endParaRPr lang="fr-FR" dirty="0"/>
          </a:p>
        </p:txBody>
      </p:sp>
    </p:spTree>
    <p:extLst>
      <p:ext uri="{BB962C8B-B14F-4D97-AF65-F5344CB8AC3E}">
        <p14:creationId xmlns:p14="http://schemas.microsoft.com/office/powerpoint/2010/main" val="400055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227388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Flip the two figures, remove the left, add a momentum flux one. </a:t>
            </a:r>
          </a:p>
          <a:p>
            <a:r>
              <a:rPr lang="en-US" b="1" dirty="0"/>
              <a:t>Two implications of this figure: 1. If a spherical tokamak like MAST-U could tilt its flux surface, then the intrinsic rotation could potentially stabilize turbulence</a:t>
            </a:r>
          </a:p>
          <a:p>
            <a:r>
              <a:rPr lang="en-US" b="1" dirty="0"/>
              <a:t>2. This strategy can be combined with the external momentum injection, meaning that it could potentially drive flow shear that is twice as large. </a:t>
            </a:r>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18</a:t>
            </a:fld>
            <a:endParaRPr lang="fr-FR" dirty="0"/>
          </a:p>
        </p:txBody>
      </p:sp>
    </p:spTree>
    <p:extLst>
      <p:ext uri="{BB962C8B-B14F-4D97-AF65-F5344CB8AC3E}">
        <p14:creationId xmlns:p14="http://schemas.microsoft.com/office/powerpoint/2010/main" val="245507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SMART is a new tokamak being built in Spain</a:t>
            </a:r>
            <a:endParaRPr lang="LID4096"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19</a:t>
            </a:fld>
            <a:endParaRPr lang="fr-FR" dirty="0"/>
          </a:p>
        </p:txBody>
      </p:sp>
    </p:spTree>
    <p:extLst>
      <p:ext uri="{BB962C8B-B14F-4D97-AF65-F5344CB8AC3E}">
        <p14:creationId xmlns:p14="http://schemas.microsoft.com/office/powerpoint/2010/main" val="117889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20</a:t>
            </a:fld>
            <a:endParaRPr lang="fr-FR" dirty="0"/>
          </a:p>
        </p:txBody>
      </p:sp>
    </p:spTree>
    <p:extLst>
      <p:ext uri="{BB962C8B-B14F-4D97-AF65-F5344CB8AC3E}">
        <p14:creationId xmlns:p14="http://schemas.microsoft.com/office/powerpoint/2010/main" val="82928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LID4096"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958815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P</a:t>
            </a:r>
            <a:r>
              <a:rPr lang="en-US" altLang="zh-CN" dirty="0"/>
              <a:t>lot Prandtl </a:t>
            </a:r>
            <a:r>
              <a:rPr lang="en-US" altLang="zh-CN"/>
              <a:t>number versus q</a:t>
            </a:r>
            <a:endParaRPr lang="LID4096" dirty="0"/>
          </a:p>
        </p:txBody>
      </p:sp>
      <p:sp>
        <p:nvSpPr>
          <p:cNvPr id="4" name="Slide Number Placeholder 3"/>
          <p:cNvSpPr>
            <a:spLocks noGrp="1"/>
          </p:cNvSpPr>
          <p:nvPr>
            <p:ph type="sldNum" sz="quarter" idx="5"/>
          </p:nvPr>
        </p:nvSpPr>
        <p:spPr/>
        <p:txBody>
          <a:bodyPr/>
          <a:lstStyle/>
          <a:p>
            <a:fld id="{BCDEDBCA-98FF-4705-A53D-C8AB8855182A}" type="slidenum">
              <a:rPr lang="LID4096" smtClean="0"/>
              <a:t>25</a:t>
            </a:fld>
            <a:endParaRPr lang="LID4096"/>
          </a:p>
        </p:txBody>
      </p:sp>
    </p:spTree>
    <p:extLst>
      <p:ext uri="{BB962C8B-B14F-4D97-AF65-F5344CB8AC3E}">
        <p14:creationId xmlns:p14="http://schemas.microsoft.com/office/powerpoint/2010/main" val="4038929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Current transport?</a:t>
            </a:r>
            <a:endParaRPr lang="LID4096" dirty="0"/>
          </a:p>
        </p:txBody>
      </p:sp>
      <p:sp>
        <p:nvSpPr>
          <p:cNvPr id="4" name="Slide Number Placeholder 3"/>
          <p:cNvSpPr>
            <a:spLocks noGrp="1"/>
          </p:cNvSpPr>
          <p:nvPr>
            <p:ph type="sldNum" sz="quarter" idx="5"/>
          </p:nvPr>
        </p:nvSpPr>
        <p:spPr/>
        <p:txBody>
          <a:bodyPr/>
          <a:lstStyle/>
          <a:p>
            <a:fld id="{BCDEDBCA-98FF-4705-A53D-C8AB8855182A}" type="slidenum">
              <a:rPr lang="LID4096" smtClean="0"/>
              <a:t>26</a:t>
            </a:fld>
            <a:endParaRPr lang="LID4096"/>
          </a:p>
        </p:txBody>
      </p:sp>
    </p:spTree>
    <p:extLst>
      <p:ext uri="{BB962C8B-B14F-4D97-AF65-F5344CB8AC3E}">
        <p14:creationId xmlns:p14="http://schemas.microsoft.com/office/powerpoint/2010/main" val="86509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CDEDBCA-98FF-4705-A53D-C8AB8855182A}" type="slidenum">
              <a:rPr lang="LID4096" smtClean="0"/>
              <a:t>27</a:t>
            </a:fld>
            <a:endParaRPr lang="LID4096"/>
          </a:p>
        </p:txBody>
      </p:sp>
    </p:spTree>
    <p:extLst>
      <p:ext uri="{BB962C8B-B14F-4D97-AF65-F5344CB8AC3E}">
        <p14:creationId xmlns:p14="http://schemas.microsoft.com/office/powerpoint/2010/main" val="314004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US" dirty="0"/>
          </a:p>
          <a:p>
            <a:r>
              <a:rPr lang="en-US" dirty="0"/>
              <a:t>Blue arrows are velocity (mention during the talk!)</a:t>
            </a:r>
          </a:p>
          <a:p>
            <a:endParaRPr lang="en-US" dirty="0"/>
          </a:p>
          <a:p>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2147534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Mention SUNIST-2 &amp; HL-3</a:t>
            </a:r>
            <a:endParaRPr lang="LID4096"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29</a:t>
            </a:fld>
            <a:endParaRPr lang="fr-FR" dirty="0"/>
          </a:p>
        </p:txBody>
      </p:sp>
    </p:spTree>
    <p:extLst>
      <p:ext uri="{BB962C8B-B14F-4D97-AF65-F5344CB8AC3E}">
        <p14:creationId xmlns:p14="http://schemas.microsoft.com/office/powerpoint/2010/main" val="60260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pPr marL="228600" indent="-228600">
              <a:buAutoNum type="arabicPeriod"/>
            </a:pPr>
            <a:r>
              <a:rPr lang="en-US" dirty="0"/>
              <a:t>Kinetic modelling is necessary.</a:t>
            </a:r>
          </a:p>
          <a:p>
            <a:pPr marL="228600" indent="-228600">
              <a:buAutoNum type="arabicPeriod"/>
            </a:pPr>
            <a:r>
              <a:rPr lang="en-US" dirty="0"/>
              <a:t>Turbulence is highly anisotropic (on the scale of ion </a:t>
            </a:r>
            <a:r>
              <a:rPr lang="en-US" dirty="0" err="1"/>
              <a:t>gyroradius</a:t>
            </a:r>
            <a:r>
              <a:rPr lang="en-US" dirty="0"/>
              <a:t>)</a:t>
            </a:r>
          </a:p>
          <a:p>
            <a:pPr marL="228600" indent="-228600">
              <a:buAutoNum type="arabicPeriod"/>
            </a:pPr>
            <a:r>
              <a:rPr lang="en-US" dirty="0"/>
              <a:t>EM turbulence</a:t>
            </a:r>
          </a:p>
          <a:p>
            <a:pPr marL="228600" indent="-228600">
              <a:buAutoNum type="arabicPeriod"/>
            </a:pPr>
            <a:endParaRPr lang="en-US" dirty="0"/>
          </a:p>
          <a:p>
            <a:pPr marL="0" indent="0">
              <a:buNone/>
            </a:pPr>
            <a:r>
              <a:rPr lang="en-US" b="1" dirty="0"/>
              <a:t>Only consider turbulent diffusivity but neglecting the neoclassical diffusivity</a:t>
            </a:r>
            <a:endParaRPr lang="en-CH" b="1"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33</a:t>
            </a:fld>
            <a:endParaRPr lang="fr-FR" dirty="0"/>
          </a:p>
        </p:txBody>
      </p:sp>
    </p:spTree>
    <p:extLst>
      <p:ext uri="{BB962C8B-B14F-4D97-AF65-F5344CB8AC3E}">
        <p14:creationId xmlns:p14="http://schemas.microsoft.com/office/powerpoint/2010/main" val="2033725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Explain the figure</a:t>
            </a:r>
          </a:p>
          <a:p>
            <a:r>
              <a:rPr lang="en-US" dirty="0"/>
              <a:t>The plasma tends to escape from the confinement of the magnetic field. </a:t>
            </a:r>
            <a:endParaRPr lang="en-CH" dirty="0"/>
          </a:p>
          <a:p>
            <a:endParaRPr lang="en-CH" dirty="0"/>
          </a:p>
          <a:p>
            <a:r>
              <a:rPr lang="en-US" dirty="0"/>
              <a:t>E</a:t>
            </a:r>
            <a:r>
              <a:rPr lang="en-CH" dirty="0"/>
              <a:t>quilibrium-&gt;microinstability-&gt;turbulence</a:t>
            </a:r>
            <a:r>
              <a:rPr lang="en-CH" baseline="0" dirty="0"/>
              <a:t> being generated</a:t>
            </a:r>
            <a:r>
              <a:rPr lang="en-CH" dirty="0"/>
              <a:t>-&gt;turbulent</a:t>
            </a:r>
            <a:r>
              <a:rPr lang="en-CH" baseline="0" dirty="0"/>
              <a:t> </a:t>
            </a:r>
            <a:r>
              <a:rPr lang="en-CH" dirty="0"/>
              <a:t>transport </a:t>
            </a:r>
            <a:endParaRPr lang="en-US" dirty="0"/>
          </a:p>
          <a:p>
            <a:r>
              <a:rPr lang="en-CH" dirty="0"/>
              <a:t>To</a:t>
            </a:r>
            <a:r>
              <a:rPr lang="en-CH" baseline="0" dirty="0"/>
              <a:t> achieve fusion energy: plasma: why tokamak: (get the attention of president for the first 5 minutes)</a:t>
            </a:r>
            <a:endParaRPr lang="en-CH" dirty="0"/>
          </a:p>
          <a:p>
            <a:endParaRPr lang="en-CH"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34</a:t>
            </a:fld>
            <a:endParaRPr lang="fr-FR" dirty="0"/>
          </a:p>
        </p:txBody>
      </p:sp>
    </p:spTree>
    <p:extLst>
      <p:ext uri="{BB962C8B-B14F-4D97-AF65-F5344CB8AC3E}">
        <p14:creationId xmlns:p14="http://schemas.microsoft.com/office/powerpoint/2010/main" val="4233400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This figure is an illustration of this coordinate, a plot with respect to straight field line poloidal angle and toroidal angle. The red arrows are the direction of the magnetic field. It is an </a:t>
            </a:r>
            <a:r>
              <a:rPr lang="en-US" dirty="0" err="1"/>
              <a:t>unorthogonal</a:t>
            </a:r>
            <a:r>
              <a:rPr lang="en-US" dirty="0"/>
              <a:t> coordinate.</a:t>
            </a:r>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36</a:t>
            </a:fld>
            <a:endParaRPr lang="fr-FR" dirty="0"/>
          </a:p>
        </p:txBody>
      </p:sp>
    </p:spTree>
    <p:extLst>
      <p:ext uri="{BB962C8B-B14F-4D97-AF65-F5344CB8AC3E}">
        <p14:creationId xmlns:p14="http://schemas.microsoft.com/office/powerpoint/2010/main" val="194359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The best scenario is that we don’t have to do anything and we let the plasma itself generate a strong flow shear for us.</a:t>
            </a:r>
          </a:p>
          <a:p>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248233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a:p>
                <a:r>
                  <a:rPr lang="en-US" dirty="0"/>
                  <a:t>Three things that I want to emphasize:</a:t>
                </a:r>
              </a:p>
              <a:p>
                <a:pPr marL="228600" indent="-228600">
                  <a:buAutoNum type="arabicPeriod"/>
                </a:pPr>
                <a:r>
                  <a:rPr lang="en-US" b="1" dirty="0"/>
                  <a:t>In the following parts of the talk, I’ll be mostly focusing on spherical tokamaks.</a:t>
                </a:r>
              </a:p>
              <a:p>
                <a:pPr marL="228600" indent="-228600">
                  <a:buAutoNum type="arabicPeriod"/>
                </a:pPr>
                <a:r>
                  <a:rPr lang="en-US" b="1" dirty="0"/>
                  <a:t>We will be focusing on momentum flux driven by turbulence, not neoclassical effects. </a:t>
                </a:r>
              </a:p>
              <a:p>
                <a:r>
                  <a:rPr lang="en-US" b="1" dirty="0"/>
                  <a:t>3</a:t>
                </a:r>
                <a:r>
                  <a:rPr lang="en-US" b="1"/>
                  <a:t>.   In </a:t>
                </a:r>
                <a:r>
                  <a:rPr lang="en-US" b="1" dirty="0"/>
                  <a:t>ASDEX or other tokamaks, one can achieve this shape by making a negative top triangularity and a positive bottom triangularity</a:t>
                </a:r>
              </a:p>
              <a:p>
                <a:endParaRPr lang="en-US" dirty="0"/>
              </a:p>
              <a:p>
                <a:r>
                  <a:rPr lang="en-US" dirty="0"/>
                  <a:t>Flow: 1. strong intrinsic drive, already done</a:t>
                </a:r>
              </a:p>
              <a:p>
                <a:r>
                  <a:rPr lang="en-US" dirty="0"/>
                  <a:t>2. Need low momentum diffusivity: done by us</a:t>
                </a:r>
              </a:p>
              <a:p>
                <a:r>
                  <a:rPr lang="en-US" dirty="0"/>
                  <a:t>3. To find flow shear being generated is too expensive: QL model</a:t>
                </a:r>
              </a:p>
              <a:p>
                <a:r>
                  <a:rPr lang="en-US" dirty="0"/>
                  <a:t>4. Final answer and  results of flow shear reduction of heat flux.</a:t>
                </a:r>
              </a:p>
              <a:p>
                <a:r>
                  <a:rPr lang="en-US" dirty="0"/>
                  <a:t>5. Mention how you find out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Π</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r>
                  <a:rPr lang="en-US" dirty="0"/>
                  <a:t> in simulations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the most important source of intrinsic rotation is up/down asymmetry of magnetic equilibrium.</a:t>
                </a:r>
                <a:endParaRPr lang="en-US" dirty="0"/>
              </a:p>
              <a:p>
                <a:r>
                  <a:rPr lang="en-US" dirty="0"/>
                  <a:t>From the equation, we can see that if there is no up-down asymmetry or no flow, there is no momentum flux.</a:t>
                </a:r>
              </a:p>
              <a:p>
                <a:r>
                  <a:rPr lang="en-US" dirty="0"/>
                  <a:t>So in order to get strong flow shear, we can either increase the intrinsic momentum flux, or we can decrease the momentum diffusivity. So in order to find out the real flow shear being generated by the intrinsic rotation, in simulations, we typically tilt the geometry, and scan the flow shear value to find out the flow shear value that makes total momentum flux drop to zero. </a:t>
                </a:r>
              </a:p>
              <a:p>
                <a:r>
                  <a:rPr lang="en-US" dirty="0"/>
                  <a:t>However, in reality what we actually want to minimize is the so-called Prandtl number </a:t>
                </a:r>
              </a:p>
              <a:p>
                <a:endParaRPr lang="en-US" dirty="0"/>
              </a:p>
              <a:p>
                <a:endParaRPr lang="en-US" dirty="0"/>
              </a:p>
              <a:p>
                <a:r>
                  <a:rPr lang="en-US" dirty="0"/>
                  <a:t>Flow: 1. strong intrinsic drive, already done</a:t>
                </a:r>
              </a:p>
              <a:p>
                <a:r>
                  <a:rPr lang="en-US" dirty="0"/>
                  <a:t>2. Need low momentum diffusivity: done by us</a:t>
                </a:r>
              </a:p>
              <a:p>
                <a:r>
                  <a:rPr lang="en-US" dirty="0"/>
                  <a:t>3. To find flow shear being generated is too expensive: QL model</a:t>
                </a:r>
              </a:p>
              <a:p>
                <a:r>
                  <a:rPr lang="en-US" dirty="0"/>
                  <a:t>4. Final answer and  results of flow shear reduction of heat flux.</a:t>
                </a:r>
              </a:p>
              <a:p>
                <a:r>
                  <a:rPr lang="en-US" dirty="0"/>
                  <a:t>5. Mention how you find out </a:t>
                </a:r>
                <a:r>
                  <a:rPr lang="en-US" b="0" i="0">
                    <a:latin typeface="Cambria Math" panose="02040503050406030204" pitchFamily="18" charset="0"/>
                  </a:rPr>
                  <a:t>Π_𝑖=0</a:t>
                </a:r>
                <a:r>
                  <a:rPr lang="en-US" dirty="0"/>
                  <a:t> in simulations</a:t>
                </a:r>
              </a:p>
            </p:txBody>
          </p:sp>
        </mc:Fallback>
      </mc:AlternateContent>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7191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115121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pPr marL="228600" indent="-228600">
              <a:buAutoNum type="arabicPeriod"/>
            </a:pPr>
            <a:endParaRPr lang="en-US" b="0" i="0" dirty="0">
              <a:solidFill>
                <a:srgbClr val="000000"/>
              </a:solidFill>
              <a:effectLst/>
              <a:latin typeface="Calibri" panose="020F0502020204030204" pitchFamily="34" charset="0"/>
            </a:endParaRPr>
          </a:p>
          <a:p>
            <a:pPr marL="228600" indent="-228600">
              <a:buAutoNum type="arabicPeriod"/>
            </a:pPr>
            <a:r>
              <a:rPr lang="en-US" b="1" i="0" dirty="0">
                <a:solidFill>
                  <a:srgbClr val="000000"/>
                </a:solidFill>
                <a:effectLst/>
                <a:latin typeface="Calibri" panose="020F0502020204030204" pitchFamily="34" charset="0"/>
              </a:rPr>
              <a:t>All of these are nonlinear simulations</a:t>
            </a:r>
          </a:p>
          <a:p>
            <a:pPr marL="228600" indent="-228600">
              <a:buAutoNum type="arabicPeriod"/>
            </a:pPr>
            <a:r>
              <a:rPr lang="en-US" sz="3200" b="1" i="0" dirty="0">
                <a:solidFill>
                  <a:srgbClr val="000000"/>
                </a:solidFill>
                <a:effectLst/>
                <a:latin typeface="Calibri" panose="020F0502020204030204" pitchFamily="34" charset="0"/>
              </a:rPr>
              <a:t>We choose to define the </a:t>
            </a:r>
            <a:r>
              <a:rPr lang="en-US" sz="3200" b="1" i="0" dirty="0" err="1">
                <a:solidFill>
                  <a:srgbClr val="000000"/>
                </a:solidFill>
                <a:effectLst/>
                <a:latin typeface="Calibri" panose="020F0502020204030204" pitchFamily="34" charset="0"/>
              </a:rPr>
              <a:t>Pr</a:t>
            </a:r>
            <a:r>
              <a:rPr lang="en-US" sz="3200" b="1" i="0" dirty="0">
                <a:solidFill>
                  <a:srgbClr val="000000"/>
                </a:solidFill>
                <a:effectLst/>
                <a:latin typeface="Calibri" panose="020F0502020204030204" pitchFamily="34" charset="0"/>
              </a:rPr>
              <a:t>&lt;0.5 as the low momentum diffusivity regime!!!</a:t>
            </a:r>
            <a:endParaRPr lang="en-US" sz="3200" b="1" dirty="0"/>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352410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The hat on the heat flux Q denotes that the heat flux is in the local </a:t>
            </a:r>
            <a:r>
              <a:rPr lang="en-US" dirty="0" err="1"/>
              <a:t>gyroBohm</a:t>
            </a:r>
            <a:r>
              <a:rPr lang="en-US" dirty="0"/>
              <a:t> unit.</a:t>
            </a:r>
            <a:endParaRPr lang="en-CH" dirty="0"/>
          </a:p>
        </p:txBody>
      </p:sp>
      <p:sp>
        <p:nvSpPr>
          <p:cNvPr id="4" name="Header Placeholder 3"/>
          <p:cNvSpPr>
            <a:spLocks noGrp="1"/>
          </p:cNvSpPr>
          <p:nvPr>
            <p:ph type="hdr" sz="quarter" idx="10"/>
          </p:nvPr>
        </p:nvSpPr>
        <p:spPr/>
        <p:txBody>
          <a:bodyPr/>
          <a:lstStyle/>
          <a:p>
            <a:r>
              <a:rPr lang="fr-FR"/>
              <a:t>NAME EVENT / NAME PRESENTATION</a:t>
            </a:r>
            <a:endParaRPr lang="fr-FR" dirty="0"/>
          </a:p>
        </p:txBody>
      </p:sp>
      <p:sp>
        <p:nvSpPr>
          <p:cNvPr id="5" name="Date Placeholder 4"/>
          <p:cNvSpPr>
            <a:spLocks noGrp="1"/>
          </p:cNvSpPr>
          <p:nvPr>
            <p:ph type="dt" idx="1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12"/>
          </p:nvPr>
        </p:nvSpPr>
        <p:spPr/>
        <p:txBody>
          <a:bodyPr/>
          <a:lstStyle/>
          <a:p>
            <a:r>
              <a:rPr lang="fr-FR"/>
              <a:t>Speaker</a:t>
            </a:r>
            <a:endParaRPr lang="fr-FR" dirty="0"/>
          </a:p>
        </p:txBody>
      </p:sp>
      <p:sp>
        <p:nvSpPr>
          <p:cNvPr id="7" name="Slide Number Placeholder 6"/>
          <p:cNvSpPr>
            <a:spLocks noGrp="1"/>
          </p:cNvSpPr>
          <p:nvPr>
            <p:ph type="sldNum" sz="quarter" idx="13"/>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88908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Now we are moving on to the flux surface denoted by the red </a:t>
            </a:r>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28213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619125"/>
            <a:ext cx="6435725" cy="3621088"/>
          </a:xfrm>
        </p:spPr>
      </p:sp>
      <p:sp>
        <p:nvSpPr>
          <p:cNvPr id="3" name="Notes Placeholder 2"/>
          <p:cNvSpPr>
            <a:spLocks noGrp="1"/>
          </p:cNvSpPr>
          <p:nvPr>
            <p:ph type="body" idx="1"/>
          </p:nvPr>
        </p:nvSpPr>
        <p:spPr/>
        <p:txBody>
          <a:bodyPr/>
          <a:lstStyle/>
          <a:p>
            <a:r>
              <a:rPr lang="en-US" dirty="0"/>
              <a:t>Transition between the different subsection needs to be added!</a:t>
            </a:r>
          </a:p>
          <a:p>
            <a:r>
              <a:rPr lang="en-US" dirty="0"/>
              <a:t>Elongation 1.5 add</a:t>
            </a:r>
          </a:p>
          <a:p>
            <a:endParaRPr lang="en-US" b="1" dirty="0"/>
          </a:p>
          <a:p>
            <a:pPr marL="228600" indent="-228600">
              <a:buAutoNum type="arabicPeriod"/>
            </a:pPr>
            <a:r>
              <a:rPr lang="en-US" b="1" dirty="0"/>
              <a:t>Please note that the negative value of flow shear denotes only the direction of the flow!</a:t>
            </a:r>
          </a:p>
          <a:p>
            <a:pPr marL="228600" indent="-228600">
              <a:buAutoNum type="arabicPeriod"/>
            </a:pPr>
            <a:r>
              <a:rPr lang="en-US" b="1" dirty="0"/>
              <a:t>Please note that the QL model is only used to predict the zero crossing point. </a:t>
            </a:r>
          </a:p>
        </p:txBody>
      </p:sp>
      <p:sp>
        <p:nvSpPr>
          <p:cNvPr id="4" name="Header Placeholder 3"/>
          <p:cNvSpPr>
            <a:spLocks noGrp="1"/>
          </p:cNvSpPr>
          <p:nvPr>
            <p:ph type="hdr" sz="quarter"/>
          </p:nvPr>
        </p:nvSpPr>
        <p:spPr/>
        <p:txBody>
          <a:bodyPr/>
          <a:lstStyle/>
          <a:p>
            <a:r>
              <a:rPr lang="fr-FR"/>
              <a:t>NAME EVENT / NAME PRESENTATION</a:t>
            </a:r>
            <a:endParaRPr lang="fr-FR" dirty="0"/>
          </a:p>
        </p:txBody>
      </p:sp>
      <p:sp>
        <p:nvSpPr>
          <p:cNvPr id="5" name="Date Placeholder 4"/>
          <p:cNvSpPr>
            <a:spLocks noGrp="1"/>
          </p:cNvSpPr>
          <p:nvPr>
            <p:ph type="dt" idx="1"/>
          </p:nvPr>
        </p:nvSpPr>
        <p:spPr/>
        <p:txBody>
          <a:bodyPr/>
          <a:lstStyle/>
          <a:p>
            <a:fld id="{654C0DFB-42CC-CE4D-B192-8AF3C84585A9}" type="datetime1">
              <a:rPr lang="fr-CH" smtClean="0"/>
              <a:t>15.10.2025</a:t>
            </a:fld>
            <a:endParaRPr lang="fr-FR" dirty="0"/>
          </a:p>
        </p:txBody>
      </p:sp>
      <p:sp>
        <p:nvSpPr>
          <p:cNvPr id="6" name="Footer Placeholder 5"/>
          <p:cNvSpPr>
            <a:spLocks noGrp="1"/>
          </p:cNvSpPr>
          <p:nvPr>
            <p:ph type="ftr" sz="quarter" idx="4"/>
          </p:nvPr>
        </p:nvSpPr>
        <p:spPr/>
        <p:txBody>
          <a:bodyPr/>
          <a:lstStyle/>
          <a:p>
            <a:r>
              <a:rPr lang="fr-FR"/>
              <a:t>Speaker</a:t>
            </a:r>
            <a:endParaRPr lang="fr-FR" dirty="0"/>
          </a:p>
        </p:txBody>
      </p:sp>
      <p:sp>
        <p:nvSpPr>
          <p:cNvPr id="7" name="Slide Number Placeholder 6"/>
          <p:cNvSpPr>
            <a:spLocks noGrp="1"/>
          </p:cNvSpPr>
          <p:nvPr>
            <p:ph type="sldNum" sz="quarter" idx="5"/>
          </p:nvPr>
        </p:nvSpPr>
        <p:spPr/>
        <p:txBody>
          <a:bodyPr/>
          <a:lstStyle/>
          <a:p>
            <a:fld id="{4CF50783-AAED-1941-8BCC-9F6140F0A6B1}" type="slidenum">
              <a:rPr lang="fr-FR" smtClean="0"/>
              <a:pPr/>
              <a:t>12</a:t>
            </a:fld>
            <a:endParaRPr lang="fr-FR" dirty="0"/>
          </a:p>
        </p:txBody>
      </p:sp>
    </p:spTree>
    <p:extLst>
      <p:ext uri="{BB962C8B-B14F-4D97-AF65-F5344CB8AC3E}">
        <p14:creationId xmlns:p14="http://schemas.microsoft.com/office/powerpoint/2010/main" val="241318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Faculty">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GB" noProof="0"/>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GB" noProof="0"/>
              <a:t>Modifiez le style du titre</a:t>
            </a:r>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Modifiez le style des sous-titres du masque</a:t>
            </a:r>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en-GB" noProof="0"/>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en-GB" noProof="0"/>
              <a:t>Modifier les styles du texte du masque</a:t>
            </a:r>
          </a:p>
        </p:txBody>
      </p:sp>
    </p:spTree>
    <p:extLst>
      <p:ext uri="{BB962C8B-B14F-4D97-AF65-F5344CB8AC3E}">
        <p14:creationId xmlns:p14="http://schemas.microsoft.com/office/powerpoint/2010/main" val="5778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Image4">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2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WELCOME TO EPFL</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Tit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WELCOME TO EPFL</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Content_ImageBelow">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WELCOME TO EPFL</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WELCOME TO EPFL</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Cliquez pour modifier les styles du texte du masque</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44575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80405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E5BD-257A-49E6-9030-424EAB11A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09108-3333-4B32-B4F0-A90CF78D5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7DF7D-5D95-41C9-9789-85AB587348CD}"/>
              </a:ext>
            </a:extLst>
          </p:cNvPr>
          <p:cNvSpPr>
            <a:spLocks noGrp="1"/>
          </p:cNvSpPr>
          <p:nvPr>
            <p:ph type="dt" sz="half" idx="10"/>
          </p:nvPr>
        </p:nvSpPr>
        <p:spPr/>
        <p:txBody>
          <a:bodyPr/>
          <a:lstStyle/>
          <a:p>
            <a:fld id="{E5BF5C95-338C-467A-9EEC-E4BEBF526F04}" type="datetimeFigureOut">
              <a:rPr lang="en-US" smtClean="0"/>
              <a:t>10/15/2025</a:t>
            </a:fld>
            <a:endParaRPr lang="en-US"/>
          </a:p>
        </p:txBody>
      </p:sp>
      <p:sp>
        <p:nvSpPr>
          <p:cNvPr id="5" name="Footer Placeholder 4">
            <a:extLst>
              <a:ext uri="{FF2B5EF4-FFF2-40B4-BE49-F238E27FC236}">
                <a16:creationId xmlns:a16="http://schemas.microsoft.com/office/drawing/2014/main" id="{2AB60C99-BCAC-432E-8AC4-273A5BB6F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B91ED-AA26-4AFE-991E-31B16DBAFAD1}"/>
              </a:ext>
            </a:extLst>
          </p:cNvPr>
          <p:cNvSpPr>
            <a:spLocks noGrp="1"/>
          </p:cNvSpPr>
          <p:nvPr>
            <p:ph type="sldNum" sz="quarter" idx="12"/>
          </p:nvPr>
        </p:nvSpPr>
        <p:spPr/>
        <p:txBody>
          <a:bodyPr/>
          <a:lstStyle/>
          <a:p>
            <a:fld id="{05BA571D-6565-47A3-A157-E7169BAFC395}" type="slidenum">
              <a:rPr lang="en-US" smtClean="0"/>
              <a:t>‹#›</a:t>
            </a:fld>
            <a:endParaRPr lang="en-US"/>
          </a:p>
        </p:txBody>
      </p:sp>
    </p:spTree>
    <p:extLst>
      <p:ext uri="{BB962C8B-B14F-4D97-AF65-F5344CB8AC3E}">
        <p14:creationId xmlns:p14="http://schemas.microsoft.com/office/powerpoint/2010/main" val="107504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00025" y="4579268"/>
            <a:ext cx="561543" cy="367382"/>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6935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ecti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WELCOME TO EPFL</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ection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WELCOME TO EPFL</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ection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WELCOME TO EPFL</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ection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WELCOME TO EPFL</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86595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WELCOME TO EPFL</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WELCOME TO EPFL</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Image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WELCOME TO EPFL</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79552"/>
            <a:ext cx="3667125" cy="1072753"/>
          </a:xfrm>
          <a:prstGeom prst="rect">
            <a:avLst/>
          </a:prstGeom>
        </p:spPr>
        <p:txBody>
          <a:bodyPr vert="horz" lIns="180000" tIns="0" rIns="72000" bIns="46800" rtlCol="0" anchor="t">
            <a:normAutofit/>
          </a:bodyPr>
          <a:lstStyle/>
          <a:p>
            <a:r>
              <a:rPr lang="en-GB" noProof="0"/>
              <a:t>Modifiez le style du titre</a:t>
            </a:r>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en-GB" noProof="0" dirty="0"/>
              <a:t>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r>
              <a:rPr lang="en-GB" noProof="0" dirty="0"/>
              <a:t>
</a:t>
            </a:r>
            <a:r>
              <a:rPr lang="en-GB" noProof="0" dirty="0" err="1"/>
              <a:t>Quatrième</a:t>
            </a:r>
            <a:r>
              <a:rPr lang="en-GB" noProof="0" dirty="0"/>
              <a:t> </a:t>
            </a:r>
            <a:r>
              <a:rPr lang="en-GB" noProof="0" dirty="0" err="1"/>
              <a:t>niveau</a:t>
            </a:r>
            <a:r>
              <a:rPr lang="en-GB" noProof="0" dirty="0"/>
              <a:t>
</a:t>
            </a:r>
            <a:r>
              <a:rPr lang="en-GB" noProof="0" dirty="0" err="1"/>
              <a:t>Cinquième</a:t>
            </a:r>
            <a:r>
              <a:rPr lang="en-GB" noProof="0" dirty="0"/>
              <a:t> </a:t>
            </a:r>
            <a:r>
              <a:rPr lang="en-GB" noProof="0" dirty="0" err="1"/>
              <a:t>niveau</a:t>
            </a:r>
            <a:endParaRPr lang="en-GB" noProof="0"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noProof="0"/>
              <a:t>WELCOME TO EPFL</a:t>
            </a:r>
            <a:endParaRPr lang="en-GB" noProof="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en-GB" noProof="0"/>
              <a:t>Speaker</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en-GB" noProof="0" smtClean="0"/>
              <a:pPr/>
              <a:t>‹#›</a:t>
            </a:fld>
            <a:endParaRPr lang="en-GB" noProof="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21"/>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3" r:id="rId3"/>
    <p:sldLayoutId id="2147483681" r:id="rId4"/>
    <p:sldLayoutId id="2147483673" r:id="rId5"/>
    <p:sldLayoutId id="2147483685" r:id="rId6"/>
    <p:sldLayoutId id="2147483662" r:id="rId7"/>
    <p:sldLayoutId id="2147483674" r:id="rId8"/>
    <p:sldLayoutId id="2147483675" r:id="rId9"/>
    <p:sldLayoutId id="2147483676" r:id="rId10"/>
    <p:sldLayoutId id="2147483664" r:id="rId11"/>
    <p:sldLayoutId id="2147483666" r:id="rId12"/>
    <p:sldLayoutId id="2147483677" r:id="rId13"/>
    <p:sldLayoutId id="2147483678" r:id="rId14"/>
    <p:sldLayoutId id="2147483679" r:id="rId15"/>
    <p:sldLayoutId id="214748366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15.tmp"/></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52.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29.png"/><Relationship Id="rId4" Type="http://schemas.openxmlformats.org/officeDocument/2006/relationships/image" Target="../media/image18.tmp"/><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6.tif"/><Relationship Id="rId7"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260.png"/><Relationship Id="rId7" Type="http://schemas.openxmlformats.org/officeDocument/2006/relationships/image" Target="../media/image290.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2.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tmp"/><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26.tm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33.tmp"/><Relationship Id="rId4" Type="http://schemas.openxmlformats.org/officeDocument/2006/relationships/image" Target="../media/image32.tmp"/></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51.png"/><Relationship Id="rId5" Type="http://schemas.openxmlformats.org/officeDocument/2006/relationships/image" Target="../media/image341.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tmp"/><Relationship Id="rId7" Type="http://schemas.openxmlformats.org/officeDocument/2006/relationships/image" Target="../media/image43.png"/><Relationship Id="rId2" Type="http://schemas.openxmlformats.org/officeDocument/2006/relationships/image" Target="../media/image34.tmp"/><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image" Target="../media/image37.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image" Target="../media/image372.png"/><Relationship Id="rId1" Type="http://schemas.openxmlformats.org/officeDocument/2006/relationships/slideLayout" Target="../slideLayouts/slideLayout17.xml"/><Relationship Id="rId6" Type="http://schemas.openxmlformats.org/officeDocument/2006/relationships/image" Target="../media/image440.png"/><Relationship Id="rId5" Type="http://schemas.openxmlformats.org/officeDocument/2006/relationships/image" Target="../media/image431.png"/><Relationship Id="rId4" Type="http://schemas.openxmlformats.org/officeDocument/2006/relationships/image" Target="../media/image4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61.tm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63.tmp"/><Relationship Id="rId5" Type="http://schemas.openxmlformats.org/officeDocument/2006/relationships/image" Target="../media/image62.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67.tmp"/><Relationship Id="rId3" Type="http://schemas.openxmlformats.org/officeDocument/2006/relationships/image" Target="../media/image64.tmp"/><Relationship Id="rId12" Type="http://schemas.openxmlformats.org/officeDocument/2006/relationships/image" Target="../media/image66.tmp"/><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300.png"/><Relationship Id="rId11" Type="http://schemas.openxmlformats.org/officeDocument/2006/relationships/image" Target="../media/image65.tmp"/><Relationship Id="rId5" Type="http://schemas.openxmlformats.org/officeDocument/2006/relationships/image" Target="../media/image321.png"/><Relationship Id="rId15" Type="http://schemas.openxmlformats.org/officeDocument/2006/relationships/image" Target="../media/image69.tmp"/><Relationship Id="rId10" Type="http://schemas.openxmlformats.org/officeDocument/2006/relationships/image" Target="../media/image371.png"/><Relationship Id="rId4" Type="http://schemas.openxmlformats.org/officeDocument/2006/relationships/image" Target="../media/image311.png"/><Relationship Id="rId9" Type="http://schemas.openxmlformats.org/officeDocument/2006/relationships/image" Target="../media/image361.png"/><Relationship Id="rId14" Type="http://schemas.openxmlformats.org/officeDocument/2006/relationships/image" Target="../media/image68.tmp"/></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90.png"/><Relationship Id="rId1" Type="http://schemas.openxmlformats.org/officeDocument/2006/relationships/slideLayout" Target="../slideLayouts/slideLayout17.xml"/><Relationship Id="rId4" Type="http://schemas.openxmlformats.org/officeDocument/2006/relationships/image" Target="../media/image211.png"/></Relationships>
</file>

<file path=ppt/slides/_rels/slide39.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40.png"/><Relationship Id="rId1" Type="http://schemas.openxmlformats.org/officeDocument/2006/relationships/slideLayout" Target="../slideLayouts/slideLayout17.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72.png"/><Relationship Id="rId1" Type="http://schemas.openxmlformats.org/officeDocument/2006/relationships/slideLayout" Target="../slideLayouts/slideLayout17.xml"/><Relationship Id="rId6" Type="http://schemas.openxmlformats.org/officeDocument/2006/relationships/image" Target="../media/image281.png"/><Relationship Id="rId5" Type="http://schemas.openxmlformats.org/officeDocument/2006/relationships/image" Target="../media/image211.png"/><Relationship Id="rId4" Type="http://schemas.openxmlformats.org/officeDocument/2006/relationships/image" Target="../media/image282.png"/></Relationships>
</file>

<file path=ppt/slides/_rels/slide41.xml.rels><?xml version="1.0" encoding="UTF-8" standalone="yes"?>
<Relationships xmlns="http://schemas.openxmlformats.org/package/2006/relationships"><Relationship Id="rId3" Type="http://schemas.openxmlformats.org/officeDocument/2006/relationships/image" Target="../media/image2900.png"/><Relationship Id="rId2" Type="http://schemas.openxmlformats.org/officeDocument/2006/relationships/image" Target="../media/image28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20.png"/><Relationship Id="rId1" Type="http://schemas.openxmlformats.org/officeDocument/2006/relationships/slideLayout" Target="../slideLayouts/slideLayout17.xml"/><Relationship Id="rId4" Type="http://schemas.openxmlformats.org/officeDocument/2006/relationships/image" Target="../media/image340.png"/></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76.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00.png"/><Relationship Id="rId1" Type="http://schemas.openxmlformats.org/officeDocument/2006/relationships/slideLayout" Target="../slideLayouts/slideLayout17.xml"/><Relationship Id="rId5" Type="http://schemas.openxmlformats.org/officeDocument/2006/relationships/image" Target="../media/image430.png"/><Relationship Id="rId4" Type="http://schemas.openxmlformats.org/officeDocument/2006/relationships/image" Target="../media/image420.png"/></Relationships>
</file>

<file path=ppt/slides/_rels/slide48.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78.png"/><Relationship Id="rId1" Type="http://schemas.openxmlformats.org/officeDocument/2006/relationships/slideLayout" Target="../slideLayouts/slideLayout17.xml"/><Relationship Id="rId4" Type="http://schemas.openxmlformats.org/officeDocument/2006/relationships/image" Target="../media/image460.png"/></Relationships>
</file>

<file path=ppt/slides/_rels/slide49.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image" Target="../media/image55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7.tmp"/><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tmp"/><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10.png"/><Relationship Id="rId5"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4.tmp"/><Relationship Id="rId4" Type="http://schemas.openxmlformats.org/officeDocument/2006/relationships/image" Target="../media/image59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AF2DA65-CF00-774A-9D7C-EEFA627B218F}"/>
              </a:ext>
            </a:extLst>
          </p:cNvPr>
          <p:cNvSpPr>
            <a:spLocks noGrp="1"/>
          </p:cNvSpPr>
          <p:nvPr>
            <p:ph type="ctrTitle"/>
          </p:nvPr>
        </p:nvSpPr>
        <p:spPr>
          <a:xfrm>
            <a:off x="193431" y="508282"/>
            <a:ext cx="8765931" cy="2151528"/>
          </a:xfrm>
        </p:spPr>
        <p:txBody>
          <a:bodyPr>
            <a:normAutofit/>
          </a:bodyPr>
          <a:lstStyle/>
          <a:p>
            <a:pPr algn="ctr"/>
            <a:r>
              <a:rPr lang="en-US" sz="4000" dirty="0">
                <a:latin typeface="+mn-lt"/>
                <a:cs typeface="Times New Roman" panose="02020603050405020304" pitchFamily="18" charset="0"/>
              </a:rPr>
              <a:t>Reducing turbulent transport in tokamaks by combining up-</a:t>
            </a:r>
            <a:r>
              <a:rPr lang="en-US" sz="4000" dirty="0" err="1">
                <a:latin typeface="+mn-lt"/>
                <a:cs typeface="Times New Roman" panose="02020603050405020304" pitchFamily="18" charset="0"/>
              </a:rPr>
              <a:t>dwn</a:t>
            </a:r>
            <a:r>
              <a:rPr lang="en-US" sz="4000" dirty="0">
                <a:latin typeface="+mn-lt"/>
                <a:cs typeface="Times New Roman" panose="02020603050405020304" pitchFamily="18" charset="0"/>
              </a:rPr>
              <a:t> asymmetry and the low momentum diffusivity regime</a:t>
            </a:r>
            <a:endParaRPr lang="fr-FR" sz="4000" dirty="0">
              <a:latin typeface="+mn-lt"/>
              <a:cs typeface="Times New Roman" panose="02020603050405020304" pitchFamily="18" charset="0"/>
            </a:endParaRPr>
          </a:p>
        </p:txBody>
      </p:sp>
      <p:sp>
        <p:nvSpPr>
          <p:cNvPr id="10" name="Sous-titre 9">
            <a:extLst>
              <a:ext uri="{FF2B5EF4-FFF2-40B4-BE49-F238E27FC236}">
                <a16:creationId xmlns:a16="http://schemas.microsoft.com/office/drawing/2014/main" id="{2F4A7CFE-65FA-E249-9125-D938BCA44079}"/>
              </a:ext>
            </a:extLst>
          </p:cNvPr>
          <p:cNvSpPr>
            <a:spLocks noGrp="1"/>
          </p:cNvSpPr>
          <p:nvPr>
            <p:ph type="subTitle" idx="1"/>
          </p:nvPr>
        </p:nvSpPr>
        <p:spPr>
          <a:xfrm>
            <a:off x="810125" y="2801589"/>
            <a:ext cx="7451559" cy="1770411"/>
          </a:xfrm>
        </p:spPr>
        <p:txBody>
          <a:bodyPr lIns="90000">
            <a:normAutofit fontScale="92500" lnSpcReduction="10000"/>
          </a:bodyPr>
          <a:lstStyle/>
          <a:p>
            <a:r>
              <a:rPr lang="fr-FR" sz="2000" b="1" dirty="0">
                <a:latin typeface="+mn-lt"/>
                <a:cs typeface="Times New Roman" panose="02020603050405020304" pitchFamily="18" charset="0"/>
              </a:rPr>
              <a:t>Haomin Sun</a:t>
            </a:r>
            <a:r>
              <a:rPr lang="en-US" altLang="zh-CN" sz="2000" b="1" kern="0" baseline="30000" dirty="0">
                <a:effectLst/>
                <a:latin typeface="Times New Roman" panose="02020603050405020304" pitchFamily="18" charset="0"/>
                <a:ea typeface="Times New Roman" panose="02020603050405020304" pitchFamily="18" charset="0"/>
              </a:rPr>
              <a:t>1*</a:t>
            </a:r>
            <a:r>
              <a:rPr lang="en-US" altLang="zh-CN" sz="2000" b="1" kern="0" dirty="0">
                <a:effectLst/>
                <a:latin typeface="Times New Roman" panose="02020603050405020304" pitchFamily="18" charset="0"/>
                <a:ea typeface="Times New Roman" panose="02020603050405020304" pitchFamily="18" charset="0"/>
              </a:rPr>
              <a:t>, </a:t>
            </a:r>
            <a:r>
              <a:rPr lang="en-US" altLang="zh-CN" sz="2000" b="1" dirty="0">
                <a:latin typeface="+mn-lt"/>
                <a:cs typeface="Times New Roman" panose="02020603050405020304" pitchFamily="18" charset="0"/>
              </a:rPr>
              <a:t>Justin Ball</a:t>
            </a:r>
            <a:r>
              <a:rPr lang="en-US" altLang="zh-CN" sz="2000" b="1" kern="0" baseline="30000" dirty="0">
                <a:effectLst/>
                <a:latin typeface="Times New Roman" panose="02020603050405020304" pitchFamily="18" charset="0"/>
                <a:ea typeface="Times New Roman" panose="02020603050405020304" pitchFamily="18" charset="0"/>
              </a:rPr>
              <a:t>1</a:t>
            </a:r>
            <a:r>
              <a:rPr lang="en-US" altLang="zh-CN" sz="2000" b="1" dirty="0">
                <a:latin typeface="+mn-lt"/>
                <a:cs typeface="Times New Roman" panose="02020603050405020304" pitchFamily="18" charset="0"/>
              </a:rPr>
              <a:t>, Stephan Brunner</a:t>
            </a:r>
            <a:r>
              <a:rPr lang="en-US" altLang="zh-CN" sz="2000" b="1" kern="0" baseline="30000" dirty="0">
                <a:effectLst/>
                <a:latin typeface="Times New Roman" panose="02020603050405020304" pitchFamily="18" charset="0"/>
                <a:ea typeface="Times New Roman" panose="02020603050405020304" pitchFamily="18" charset="0"/>
              </a:rPr>
              <a:t>1</a:t>
            </a:r>
            <a:r>
              <a:rPr lang="en-US" altLang="zh-CN" sz="2000" b="1" dirty="0">
                <a:latin typeface="+mn-lt"/>
                <a:cs typeface="Times New Roman" panose="02020603050405020304" pitchFamily="18" charset="0"/>
              </a:rPr>
              <a:t>, Anthony Field</a:t>
            </a:r>
            <a:r>
              <a:rPr lang="en-US" altLang="zh-CN" sz="2000" b="1" kern="0" baseline="30000" dirty="0">
                <a:latin typeface="Times New Roman" panose="02020603050405020304" pitchFamily="18" charset="0"/>
                <a:cs typeface="Times New Roman" panose="02020603050405020304" pitchFamily="18" charset="0"/>
              </a:rPr>
              <a:t>2</a:t>
            </a:r>
            <a:r>
              <a:rPr lang="en-US" altLang="zh-CN" sz="2000" b="1" dirty="0">
                <a:latin typeface="+mn-lt"/>
                <a:cs typeface="Times New Roman" panose="02020603050405020304" pitchFamily="18" charset="0"/>
              </a:rPr>
              <a:t>, Bhavin Patel</a:t>
            </a:r>
            <a:r>
              <a:rPr lang="en-US" altLang="zh-CN" sz="2000" b="1" kern="0" baseline="30000" dirty="0">
                <a:latin typeface="Times New Roman" panose="02020603050405020304" pitchFamily="18" charset="0"/>
                <a:cs typeface="Times New Roman" panose="02020603050405020304" pitchFamily="18" charset="0"/>
              </a:rPr>
              <a:t>2</a:t>
            </a:r>
            <a:r>
              <a:rPr lang="en-US" altLang="zh-CN" sz="2000" b="1" dirty="0">
                <a:latin typeface="+mn-lt"/>
                <a:cs typeface="Times New Roman" panose="02020603050405020304" pitchFamily="18" charset="0"/>
              </a:rPr>
              <a:t>, Alessandro Balestri</a:t>
            </a:r>
            <a:r>
              <a:rPr lang="en-US" altLang="zh-CN" sz="2000" b="1" kern="0" baseline="30000" dirty="0">
                <a:effectLst/>
                <a:latin typeface="Times New Roman" panose="02020603050405020304" pitchFamily="18" charset="0"/>
                <a:ea typeface="Times New Roman" panose="02020603050405020304" pitchFamily="18" charset="0"/>
              </a:rPr>
              <a:t>1</a:t>
            </a:r>
            <a:r>
              <a:rPr lang="en-US" altLang="zh-CN" sz="2000" b="1" dirty="0">
                <a:latin typeface="+mn-lt"/>
                <a:cs typeface="Times New Roman" panose="02020603050405020304" pitchFamily="18" charset="0"/>
              </a:rPr>
              <a:t>, Daniel Kennedy</a:t>
            </a:r>
            <a:r>
              <a:rPr lang="en-US" altLang="zh-CN" sz="2000" b="1" kern="0" baseline="30000" dirty="0">
                <a:latin typeface="Times New Roman" panose="02020603050405020304" pitchFamily="18" charset="0"/>
                <a:cs typeface="Times New Roman" panose="02020603050405020304" pitchFamily="18" charset="0"/>
              </a:rPr>
              <a:t>2</a:t>
            </a:r>
            <a:r>
              <a:rPr lang="en-US" altLang="zh-CN" sz="2000" b="1" dirty="0">
                <a:latin typeface="+mn-lt"/>
                <a:cs typeface="Times New Roman" panose="02020603050405020304" pitchFamily="18" charset="0"/>
              </a:rPr>
              <a:t> and Colin Roach</a:t>
            </a:r>
            <a:r>
              <a:rPr lang="en-US" altLang="zh-CN" sz="2000" b="1" kern="0" baseline="30000" dirty="0">
                <a:latin typeface="Times New Roman" panose="02020603050405020304" pitchFamily="18" charset="0"/>
                <a:cs typeface="Times New Roman" panose="02020603050405020304" pitchFamily="18" charset="0"/>
              </a:rPr>
              <a:t>2</a:t>
            </a:r>
            <a:r>
              <a:rPr lang="en-US" altLang="zh-CN" sz="2000" b="1" dirty="0">
                <a:latin typeface="+mn-lt"/>
                <a:cs typeface="Times New Roman" panose="02020603050405020304" pitchFamily="18" charset="0"/>
              </a:rPr>
              <a:t>, Eleonora Viezzer</a:t>
            </a:r>
            <a:r>
              <a:rPr lang="en-US" altLang="zh-CN" sz="2000" b="1" kern="0" baseline="30000" dirty="0">
                <a:latin typeface="Times New Roman" panose="02020603050405020304" pitchFamily="18" charset="0"/>
                <a:cs typeface="Times New Roman" panose="02020603050405020304" pitchFamily="18" charset="0"/>
              </a:rPr>
              <a:t>3</a:t>
            </a:r>
            <a:r>
              <a:rPr lang="en-US" altLang="zh-CN" sz="2000" b="1" dirty="0">
                <a:latin typeface="+mn-lt"/>
                <a:cs typeface="Times New Roman" panose="02020603050405020304" pitchFamily="18" charset="0"/>
              </a:rPr>
              <a:t>, Manuel Munoz</a:t>
            </a:r>
            <a:r>
              <a:rPr lang="en-US" altLang="zh-CN" sz="2000" b="1" kern="0" baseline="30000" dirty="0">
                <a:latin typeface="Times New Roman" panose="02020603050405020304" pitchFamily="18" charset="0"/>
                <a:cs typeface="Times New Roman" panose="02020603050405020304" pitchFamily="18" charset="0"/>
              </a:rPr>
              <a:t>3</a:t>
            </a:r>
            <a:r>
              <a:rPr lang="en-US" altLang="zh-CN" sz="2000" b="1" dirty="0">
                <a:latin typeface="+mn-lt"/>
                <a:cs typeface="Times New Roman" panose="02020603050405020304" pitchFamily="18" charset="0"/>
              </a:rPr>
              <a:t>, Diego Zabala</a:t>
            </a:r>
            <a:r>
              <a:rPr lang="en-US" altLang="zh-CN" sz="2000" b="1" kern="0" baseline="30000" dirty="0">
                <a:latin typeface="Times New Roman" panose="02020603050405020304" pitchFamily="18" charset="0"/>
                <a:cs typeface="Times New Roman" panose="02020603050405020304" pitchFamily="18" charset="0"/>
              </a:rPr>
              <a:t>3</a:t>
            </a:r>
            <a:endParaRPr lang="fr-FR" sz="2000" b="1" dirty="0">
              <a:latin typeface="+mn-lt"/>
              <a:cs typeface="Times New Roman" panose="02020603050405020304" pitchFamily="18" charset="0"/>
            </a:endParaRPr>
          </a:p>
          <a:p>
            <a:pPr>
              <a:lnSpc>
                <a:spcPct val="70000"/>
              </a:lnSpc>
            </a:pPr>
            <a:r>
              <a:rPr lang="en-US" altLang="zh-CN" sz="2000" b="1" kern="0" baseline="30000" dirty="0">
                <a:effectLst/>
                <a:latin typeface="Times New Roman" panose="02020603050405020304" pitchFamily="18" charset="0"/>
                <a:ea typeface="Times New Roman" panose="02020603050405020304" pitchFamily="18" charset="0"/>
              </a:rPr>
              <a:t>1</a:t>
            </a:r>
            <a:r>
              <a:rPr lang="fr-FR" sz="2000" b="1" dirty="0" err="1">
                <a:latin typeface="+mn-lt"/>
                <a:cs typeface="Times New Roman" panose="02020603050405020304" pitchFamily="18" charset="0"/>
              </a:rPr>
              <a:t>Swiss</a:t>
            </a:r>
            <a:r>
              <a:rPr lang="fr-FR" sz="2000" b="1" dirty="0">
                <a:latin typeface="+mn-lt"/>
                <a:cs typeface="Times New Roman" panose="02020603050405020304" pitchFamily="18" charset="0"/>
              </a:rPr>
              <a:t> Plasma Center, EPFL</a:t>
            </a:r>
          </a:p>
          <a:p>
            <a:pPr>
              <a:lnSpc>
                <a:spcPct val="70000"/>
              </a:lnSpc>
            </a:pPr>
            <a:r>
              <a:rPr lang="en-US" altLang="zh-CN" sz="2000" b="1" kern="0" baseline="30000" dirty="0">
                <a:effectLst/>
                <a:latin typeface="Times New Roman" panose="02020603050405020304" pitchFamily="18" charset="0"/>
                <a:ea typeface="Times New Roman" panose="02020603050405020304" pitchFamily="18" charset="0"/>
              </a:rPr>
              <a:t>2</a:t>
            </a:r>
            <a:r>
              <a:rPr lang="en-US" sz="2000" b="1" dirty="0">
                <a:latin typeface="+mn-lt"/>
                <a:cs typeface="Times New Roman" panose="02020603050405020304" pitchFamily="18" charset="0"/>
              </a:rPr>
              <a:t>CCFE, </a:t>
            </a:r>
            <a:r>
              <a:rPr lang="en-US" sz="2000" b="1" dirty="0" err="1">
                <a:latin typeface="+mn-lt"/>
                <a:cs typeface="Times New Roman" panose="02020603050405020304" pitchFamily="18" charset="0"/>
              </a:rPr>
              <a:t>Culham</a:t>
            </a:r>
            <a:r>
              <a:rPr lang="en-US" sz="2000" b="1" dirty="0">
                <a:latin typeface="+mn-lt"/>
                <a:cs typeface="Times New Roman" panose="02020603050405020304" pitchFamily="18" charset="0"/>
              </a:rPr>
              <a:t> Science Centre, Abingdon, Oxon, UK</a:t>
            </a:r>
          </a:p>
          <a:p>
            <a:pPr>
              <a:lnSpc>
                <a:spcPct val="70000"/>
              </a:lnSpc>
            </a:pPr>
            <a:r>
              <a:rPr lang="en-US" sz="2000" b="1" kern="0" baseline="30000" dirty="0">
                <a:latin typeface="Times New Roman" panose="02020603050405020304" pitchFamily="18" charset="0"/>
                <a:cs typeface="Times New Roman" panose="02020603050405020304" pitchFamily="18" charset="0"/>
              </a:rPr>
              <a:t>3</a:t>
            </a:r>
            <a:r>
              <a:rPr lang="en-US" sz="2000" b="1" dirty="0">
                <a:latin typeface="+mn-lt"/>
                <a:cs typeface="Times New Roman" panose="02020603050405020304" pitchFamily="18" charset="0"/>
              </a:rPr>
              <a:t>University of Seville, Seville, Spain</a:t>
            </a:r>
          </a:p>
        </p:txBody>
      </p:sp>
      <p:sp>
        <p:nvSpPr>
          <p:cNvPr id="3" name="Espace réservé du texte 2">
            <a:extLst>
              <a:ext uri="{FF2B5EF4-FFF2-40B4-BE49-F238E27FC236}">
                <a16:creationId xmlns:a16="http://schemas.microsoft.com/office/drawing/2014/main" id="{2AF0A55C-66AB-F046-AA02-AFC919A1C191}"/>
              </a:ext>
            </a:extLst>
          </p:cNvPr>
          <p:cNvSpPr>
            <a:spLocks noGrp="1"/>
          </p:cNvSpPr>
          <p:nvPr>
            <p:ph type="body" sz="quarter" idx="11"/>
          </p:nvPr>
        </p:nvSpPr>
        <p:spPr>
          <a:xfrm>
            <a:off x="8261684" y="4683125"/>
            <a:ext cx="882316" cy="460375"/>
          </a:xfrm>
        </p:spPr>
        <p:txBody>
          <a:bodyPr/>
          <a:lstStyle/>
          <a:p>
            <a:r>
              <a:rPr lang="fr-FR" b="1" dirty="0" err="1">
                <a:latin typeface="Times New Roman" panose="02020603050405020304" pitchFamily="18" charset="0"/>
                <a:cs typeface="Times New Roman" panose="02020603050405020304" pitchFamily="18" charset="0"/>
              </a:rPr>
              <a:t>October</a:t>
            </a:r>
            <a:r>
              <a:rPr lang="fr-FR" b="1" dirty="0">
                <a:latin typeface="Times New Roman" panose="02020603050405020304" pitchFamily="18" charset="0"/>
                <a:cs typeface="Times New Roman" panose="02020603050405020304" pitchFamily="18" charset="0"/>
              </a:rPr>
              <a:t> 2025</a:t>
            </a:r>
          </a:p>
        </p:txBody>
      </p:sp>
      <p:sp>
        <p:nvSpPr>
          <p:cNvPr id="2" name="TextBox 1">
            <a:extLst>
              <a:ext uri="{FF2B5EF4-FFF2-40B4-BE49-F238E27FC236}">
                <a16:creationId xmlns:a16="http://schemas.microsoft.com/office/drawing/2014/main" id="{74A0BB85-DB1C-470F-BAB1-73409D11E430}"/>
              </a:ext>
            </a:extLst>
          </p:cNvPr>
          <p:cNvSpPr txBox="1"/>
          <p:nvPr/>
        </p:nvSpPr>
        <p:spPr>
          <a:xfrm>
            <a:off x="2237786" y="4718039"/>
            <a:ext cx="4668428" cy="290336"/>
          </a:xfrm>
          <a:prstGeom prst="rect">
            <a:avLst/>
          </a:prstGeom>
          <a:noFill/>
        </p:spPr>
        <p:txBody>
          <a:bodyPr wrap="square" rtlCol="0">
            <a:spAutoFit/>
          </a:bodyPr>
          <a:lstStyle/>
          <a:p>
            <a:pPr>
              <a:lnSpc>
                <a:spcPct val="70000"/>
              </a:lnSpc>
            </a:pPr>
            <a:r>
              <a:rPr lang="en-US" sz="1800" b="1" dirty="0">
                <a:latin typeface="+mn-lt"/>
                <a:cs typeface="Times New Roman" panose="02020603050405020304" pitchFamily="18" charset="0"/>
              </a:rPr>
              <a:t>TSVV2 </a:t>
            </a:r>
            <a:r>
              <a:rPr lang="en-US" altLang="zh-CN" sz="1800" b="1" dirty="0">
                <a:latin typeface="+mn-lt"/>
                <a:cs typeface="Times New Roman" panose="02020603050405020304" pitchFamily="18" charset="0"/>
              </a:rPr>
              <a:t>annual meeting</a:t>
            </a:r>
            <a:r>
              <a:rPr lang="fr-FR" sz="1800" b="1" dirty="0">
                <a:cs typeface="Times New Roman" panose="02020603050405020304" pitchFamily="18" charset="0"/>
              </a:rPr>
              <a:t>, 16</a:t>
            </a:r>
            <a:r>
              <a:rPr lang="fr-FR" sz="1800" b="1" dirty="0">
                <a:latin typeface="+mn-lt"/>
                <a:cs typeface="Times New Roman" panose="02020603050405020304" pitchFamily="18" charset="0"/>
              </a:rPr>
              <a:t> </a:t>
            </a:r>
            <a:r>
              <a:rPr lang="fr-FR" sz="1800" b="1" dirty="0" err="1">
                <a:latin typeface="+mn-lt"/>
                <a:cs typeface="Times New Roman" panose="02020603050405020304" pitchFamily="18" charset="0"/>
              </a:rPr>
              <a:t>October</a:t>
            </a:r>
            <a:r>
              <a:rPr lang="fr-FR" sz="1800" b="1" dirty="0">
                <a:latin typeface="+mn-lt"/>
                <a:cs typeface="Times New Roman" panose="02020603050405020304" pitchFamily="18" charset="0"/>
              </a:rPr>
              <a:t> 2025</a:t>
            </a:r>
          </a:p>
        </p:txBody>
      </p:sp>
    </p:spTree>
    <p:extLst>
      <p:ext uri="{BB962C8B-B14F-4D97-AF65-F5344CB8AC3E}">
        <p14:creationId xmlns:p14="http://schemas.microsoft.com/office/powerpoint/2010/main" val="21301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09F6649-D9A0-49BB-992E-F445ACCA936C}"/>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764E72F9-A24D-4C7D-A444-1AF385CEEEDC}"/>
              </a:ext>
            </a:extLst>
          </p:cNvPr>
          <p:cNvSpPr>
            <a:spLocks noGrp="1"/>
          </p:cNvSpPr>
          <p:nvPr>
            <p:ph type="sldNum" sz="quarter" idx="12"/>
          </p:nvPr>
        </p:nvSpPr>
        <p:spPr/>
        <p:txBody>
          <a:bodyPr/>
          <a:lstStyle/>
          <a:p>
            <a:fld id="{E1E1CD7C-2161-7D43-862E-CE4C333CD873}" type="slidenum">
              <a:rPr lang="fr-FR" smtClean="0"/>
              <a:pPr/>
              <a:t>10</a:t>
            </a:fld>
            <a:endParaRPr lang="fr-FR" dirty="0"/>
          </a:p>
        </p:txBody>
      </p:sp>
      <mc:AlternateContent xmlns:mc="http://schemas.openxmlformats.org/markup-compatibility/2006" xmlns:a14="http://schemas.microsoft.com/office/drawing/2010/main">
        <mc:Choice Requires="a14">
          <p:sp>
            <p:nvSpPr>
              <p:cNvPr id="9" name="Titre 2">
                <a:extLst>
                  <a:ext uri="{FF2B5EF4-FFF2-40B4-BE49-F238E27FC236}">
                    <a16:creationId xmlns:a16="http://schemas.microsoft.com/office/drawing/2014/main" id="{B74E4FBB-FF4D-47FF-A8DE-7FE059D2E70A}"/>
                  </a:ext>
                </a:extLst>
              </p:cNvPr>
              <p:cNvSpPr>
                <a:spLocks noGrp="1"/>
              </p:cNvSpPr>
              <p:nvPr>
                <p:ph type="title"/>
              </p:nvPr>
            </p:nvSpPr>
            <p:spPr>
              <a:xfrm>
                <a:off x="832267" y="23743"/>
                <a:ext cx="7991212" cy="575457"/>
              </a:xfrm>
            </p:spPr>
            <p:txBody>
              <a:bodyPr>
                <a:normAutofit fontScale="90000"/>
              </a:bodyPr>
              <a:lstStyle/>
              <a:p>
                <a:r>
                  <a:rPr lang="fr-FR" dirty="0"/>
                  <a:t>Low Momentum </a:t>
                </a:r>
                <a:r>
                  <a:rPr lang="fr-FR" dirty="0" err="1"/>
                  <a:t>Diffusivity</a:t>
                </a:r>
                <a:r>
                  <a:rPr lang="fr-FR" dirty="0"/>
                  <a:t> (LMD) manifold:</a:t>
                </a:r>
                <a:br>
                  <a:rPr lang="fr-FR" dirty="0"/>
                </a:br>
                <a:r>
                  <a:rPr lang="en-US" dirty="0"/>
                  <a:t>tight aspect ratio, low safety factor </a:t>
                </a:r>
                <a14:m>
                  <m:oMath xmlns:m="http://schemas.openxmlformats.org/officeDocument/2006/math">
                    <m:r>
                      <a:rPr lang="en-US">
                        <a:latin typeface="Cambria Math" panose="02040503050406030204" pitchFamily="18" charset="0"/>
                      </a:rPr>
                      <m:t>𝒒</m:t>
                    </m:r>
                  </m:oMath>
                </a14:m>
                <a:r>
                  <a:rPr lang="en-US" dirty="0"/>
                  <a:t>, normal to high magnetic shear </a:t>
                </a: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𝒔</m:t>
                        </m:r>
                      </m:e>
                    </m:acc>
                  </m:oMath>
                </a14:m>
                <a:endParaRPr lang="fr-FR" dirty="0"/>
              </a:p>
            </p:txBody>
          </p:sp>
        </mc:Choice>
        <mc:Fallback xmlns="">
          <p:sp>
            <p:nvSpPr>
              <p:cNvPr id="9" name="Titre 2">
                <a:extLst>
                  <a:ext uri="{FF2B5EF4-FFF2-40B4-BE49-F238E27FC236}">
                    <a16:creationId xmlns:a16="http://schemas.microsoft.com/office/drawing/2014/main" id="{B74E4FBB-FF4D-47FF-A8DE-7FE059D2E70A}"/>
                  </a:ext>
                </a:extLst>
              </p:cNvPr>
              <p:cNvSpPr>
                <a:spLocks noGrp="1" noRot="1" noChangeAspect="1" noMove="1" noResize="1" noEditPoints="1" noAdjustHandles="1" noChangeArrowheads="1" noChangeShapeType="1" noTextEdit="1"/>
              </p:cNvSpPr>
              <p:nvPr>
                <p:ph type="title"/>
              </p:nvPr>
            </p:nvSpPr>
            <p:spPr>
              <a:xfrm>
                <a:off x="832267" y="23743"/>
                <a:ext cx="7991212" cy="575457"/>
              </a:xfrm>
              <a:blipFill>
                <a:blip r:embed="rId3"/>
                <a:stretch>
                  <a:fillRect l="-534" t="-35106" b="-123404"/>
                </a:stretch>
              </a:blipFill>
            </p:spPr>
            <p:txBody>
              <a:bodyPr/>
              <a:lstStyle/>
              <a:p>
                <a:r>
                  <a:rPr lang="LID4096">
                    <a:noFill/>
                  </a:rPr>
                  <a:t> </a:t>
                </a:r>
              </a:p>
            </p:txBody>
          </p:sp>
        </mc:Fallback>
      </mc:AlternateContent>
      <p:sp>
        <p:nvSpPr>
          <p:cNvPr id="10" name="TextBox 9">
            <a:extLst>
              <a:ext uri="{FF2B5EF4-FFF2-40B4-BE49-F238E27FC236}">
                <a16:creationId xmlns:a16="http://schemas.microsoft.com/office/drawing/2014/main" id="{AC35C687-5548-4040-A694-CCA7ECF7FF5B}"/>
              </a:ext>
            </a:extLst>
          </p:cNvPr>
          <p:cNvSpPr txBox="1"/>
          <p:nvPr/>
        </p:nvSpPr>
        <p:spPr>
          <a:xfrm>
            <a:off x="1588253" y="4487639"/>
            <a:ext cx="5833267" cy="584775"/>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Low momentum diffusivity manifold for adiabatic electrons: more than 500 nonlinear GENE simulations.</a:t>
            </a:r>
          </a:p>
        </p:txBody>
      </p:sp>
      <p:pic>
        <p:nvPicPr>
          <p:cNvPr id="3" name="Picture 2">
            <a:extLst>
              <a:ext uri="{FF2B5EF4-FFF2-40B4-BE49-F238E27FC236}">
                <a16:creationId xmlns:a16="http://schemas.microsoft.com/office/drawing/2014/main" id="{0EEC5ED9-93AC-4FB9-A730-A7CE9803CC7E}"/>
              </a:ext>
            </a:extLst>
          </p:cNvPr>
          <p:cNvPicPr>
            <a:picLocks noChangeAspect="1"/>
          </p:cNvPicPr>
          <p:nvPr/>
        </p:nvPicPr>
        <p:blipFill>
          <a:blip r:embed="rId4"/>
          <a:stretch>
            <a:fillRect/>
          </a:stretch>
        </p:blipFill>
        <p:spPr>
          <a:xfrm>
            <a:off x="2618839" y="1384684"/>
            <a:ext cx="3772094" cy="3102955"/>
          </a:xfrm>
          <a:prstGeom prst="rect">
            <a:avLst/>
          </a:prstGeom>
        </p:spPr>
      </p:pic>
      <p:sp>
        <p:nvSpPr>
          <p:cNvPr id="2" name="Rectangle 1">
            <a:extLst>
              <a:ext uri="{FF2B5EF4-FFF2-40B4-BE49-F238E27FC236}">
                <a16:creationId xmlns:a16="http://schemas.microsoft.com/office/drawing/2014/main" id="{C65285B9-DE4E-49BD-87DD-606691A43210}"/>
              </a:ext>
            </a:extLst>
          </p:cNvPr>
          <p:cNvSpPr/>
          <p:nvPr/>
        </p:nvSpPr>
        <p:spPr>
          <a:xfrm>
            <a:off x="3395133" y="1443463"/>
            <a:ext cx="346357" cy="248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91F70B0-F70D-4303-8F84-186559C3B0D6}"/>
                  </a:ext>
                </a:extLst>
              </p:cNvPr>
              <p:cNvSpPr txBox="1"/>
              <p:nvPr/>
            </p:nvSpPr>
            <p:spPr>
              <a:xfrm>
                <a:off x="2692537" y="1007018"/>
                <a:ext cx="3674980" cy="495713"/>
              </a:xfrm>
              <a:prstGeom prst="rect">
                <a:avLst/>
              </a:prstGeom>
              <a:noFill/>
            </p:spPr>
            <p:txBody>
              <a:bodyPr wrap="none" rtlCol="0">
                <a:spAutoFit/>
              </a:bodyPr>
              <a:lstStyle/>
              <a:p>
                <a14:m>
                  <m:oMath xmlns:m="http://schemas.openxmlformats.org/officeDocument/2006/math">
                    <m:r>
                      <a:rPr lang="en-US" sz="1800" b="1" i="1" smtClean="0">
                        <a:solidFill>
                          <a:srgbClr val="FF0000"/>
                        </a:solidFill>
                        <a:latin typeface="Cambria Math" panose="02040503050406030204" pitchFamily="18" charset="0"/>
                      </a:rPr>
                      <m:t>𝝐</m:t>
                    </m:r>
                    <m:r>
                      <a:rPr lang="en-US" sz="1800" b="1" i="1" smtClean="0">
                        <a:solidFill>
                          <a:srgbClr val="FF0000"/>
                        </a:solidFill>
                        <a:latin typeface="Cambria Math" panose="02040503050406030204" pitchFamily="18" charset="0"/>
                      </a:rPr>
                      <m:t>=</m:t>
                    </m:r>
                    <m:f>
                      <m:fPr>
                        <m:ctrlPr>
                          <a:rPr lang="en-US" sz="1800" b="1" i="1" smtClean="0">
                            <a:solidFill>
                              <a:srgbClr val="FF0000"/>
                            </a:solidFill>
                            <a:latin typeface="Cambria Math" panose="02040503050406030204" pitchFamily="18" charset="0"/>
                          </a:rPr>
                        </m:ctrlPr>
                      </m:fPr>
                      <m:num>
                        <m:r>
                          <a:rPr lang="en-US" sz="1800" b="1" i="1" smtClean="0">
                            <a:solidFill>
                              <a:srgbClr val="FF0000"/>
                            </a:solidFill>
                            <a:latin typeface="Cambria Math" panose="02040503050406030204" pitchFamily="18" charset="0"/>
                          </a:rPr>
                          <m:t>𝒂</m:t>
                        </m:r>
                      </m:num>
                      <m:den>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𝑹</m:t>
                            </m:r>
                          </m:e>
                          <m:sub>
                            <m:r>
                              <a:rPr lang="en-US" sz="1800" b="1" i="1" smtClean="0">
                                <a:solidFill>
                                  <a:srgbClr val="FF0000"/>
                                </a:solidFill>
                                <a:latin typeface="Cambria Math" panose="02040503050406030204" pitchFamily="18" charset="0"/>
                              </a:rPr>
                              <m:t>𝟎</m:t>
                            </m:r>
                          </m:sub>
                        </m:sSub>
                      </m:den>
                    </m:f>
                    <m:r>
                      <a:rPr lang="en-US" sz="1800" b="1" i="1" smtClean="0">
                        <a:solidFill>
                          <a:srgbClr val="FF0000"/>
                        </a:solidFill>
                        <a:latin typeface="Cambria Math" panose="02040503050406030204" pitchFamily="18" charset="0"/>
                      </a:rPr>
                      <m:t>=</m:t>
                    </m:r>
                    <m:r>
                      <a:rPr lang="en-US" sz="1800" b="1" i="1" smtClean="0">
                        <a:solidFill>
                          <a:srgbClr val="FF0000"/>
                        </a:solidFill>
                        <a:latin typeface="Cambria Math" panose="02040503050406030204" pitchFamily="18" charset="0"/>
                      </a:rPr>
                      <m:t>𝟎</m:t>
                    </m:r>
                    <m:r>
                      <a:rPr lang="en-US" sz="1800" b="1" i="1" smtClean="0">
                        <a:solidFill>
                          <a:srgbClr val="FF0000"/>
                        </a:solidFill>
                        <a:latin typeface="Cambria Math" panose="02040503050406030204" pitchFamily="18" charset="0"/>
                      </a:rPr>
                      <m:t>.</m:t>
                    </m:r>
                    <m:r>
                      <a:rPr lang="en-US" sz="1800" b="1" i="1" smtClean="0">
                        <a:solidFill>
                          <a:srgbClr val="FF0000"/>
                        </a:solidFill>
                        <a:latin typeface="Cambria Math" panose="02040503050406030204" pitchFamily="18" charset="0"/>
                      </a:rPr>
                      <m:t>𝟑𝟔</m:t>
                    </m:r>
                  </m:oMath>
                </a14:m>
                <a:r>
                  <a:rPr lang="en-US" sz="1800" b="1" dirty="0">
                    <a:solidFill>
                      <a:srgbClr val="FF0000"/>
                    </a:solidFill>
                    <a:latin typeface="Arial" panose="020B0604020202020204" pitchFamily="34" charset="0"/>
                    <a:cs typeface="Arial" panose="020B0604020202020204" pitchFamily="34" charset="0"/>
                  </a:rPr>
                  <a:t>, circular geometry</a:t>
                </a:r>
              </a:p>
            </p:txBody>
          </p:sp>
        </mc:Choice>
        <mc:Fallback xmlns="">
          <p:sp>
            <p:nvSpPr>
              <p:cNvPr id="8" name="TextBox 7">
                <a:extLst>
                  <a:ext uri="{FF2B5EF4-FFF2-40B4-BE49-F238E27FC236}">
                    <a16:creationId xmlns:a16="http://schemas.microsoft.com/office/drawing/2014/main" id="{791F70B0-F70D-4303-8F84-186559C3B0D6}"/>
                  </a:ext>
                </a:extLst>
              </p:cNvPr>
              <p:cNvSpPr txBox="1">
                <a:spLocks noRot="1" noChangeAspect="1" noMove="1" noResize="1" noEditPoints="1" noAdjustHandles="1" noChangeArrowheads="1" noChangeShapeType="1" noTextEdit="1"/>
              </p:cNvSpPr>
              <p:nvPr/>
            </p:nvSpPr>
            <p:spPr>
              <a:xfrm>
                <a:off x="2692537" y="1007018"/>
                <a:ext cx="3674980" cy="495713"/>
              </a:xfrm>
              <a:prstGeom prst="rect">
                <a:avLst/>
              </a:prstGeom>
              <a:blipFill>
                <a:blip r:embed="rId5"/>
                <a:stretch>
                  <a:fillRect r="-829"/>
                </a:stretch>
              </a:blipFill>
            </p:spPr>
            <p:txBody>
              <a:bodyPr/>
              <a:lstStyle/>
              <a:p>
                <a:r>
                  <a:rPr lang="LID4096">
                    <a:noFill/>
                  </a:rPr>
                  <a:t> </a:t>
                </a:r>
              </a:p>
            </p:txBody>
          </p:sp>
        </mc:Fallback>
      </mc:AlternateContent>
    </p:spTree>
    <p:extLst>
      <p:ext uri="{BB962C8B-B14F-4D97-AF65-F5344CB8AC3E}">
        <p14:creationId xmlns:p14="http://schemas.microsoft.com/office/powerpoint/2010/main" val="39002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6A5DF-98DA-2646-BF29-216D95B5161A}"/>
              </a:ext>
            </a:extLst>
          </p:cNvPr>
          <p:cNvSpPr>
            <a:spLocks noGrp="1"/>
          </p:cNvSpPr>
          <p:nvPr>
            <p:ph type="title"/>
          </p:nvPr>
        </p:nvSpPr>
        <p:spPr/>
        <p:txBody>
          <a:bodyPr/>
          <a:lstStyle/>
          <a:p>
            <a:r>
              <a:rPr lang="fr-FR" dirty="0"/>
              <a:t>Results2: </a:t>
            </a:r>
            <a:r>
              <a:rPr lang="fr-FR" sz="3200" b="1" dirty="0"/>
              <a:t>Turbulence </a:t>
            </a:r>
            <a:r>
              <a:rPr lang="fr-FR" sz="3200" b="1" dirty="0" err="1"/>
              <a:t>stabilization</a:t>
            </a:r>
            <a:r>
              <a:rPr lang="fr-FR" sz="3200" b="1" dirty="0"/>
              <a:t> </a:t>
            </a:r>
            <a:r>
              <a:rPr lang="fr-FR" sz="3200" b="1" dirty="0" err="1"/>
              <a:t>using</a:t>
            </a:r>
            <a:r>
              <a:rPr lang="fr-FR" sz="3200" b="1" dirty="0"/>
              <a:t> LMD and up-down </a:t>
            </a:r>
            <a:r>
              <a:rPr lang="fr-FR" sz="3200" b="1" dirty="0" err="1"/>
              <a:t>asymmetry</a:t>
            </a:r>
            <a:endParaRPr lang="fr-FR" dirty="0"/>
          </a:p>
        </p:txBody>
      </p:sp>
      <p:sp>
        <p:nvSpPr>
          <p:cNvPr id="3" name="Espace réservé du texte 2">
            <a:extLst>
              <a:ext uri="{FF2B5EF4-FFF2-40B4-BE49-F238E27FC236}">
                <a16:creationId xmlns:a16="http://schemas.microsoft.com/office/drawing/2014/main" id="{B3E98268-DCAB-2F4E-BCED-FA785F468478}"/>
              </a:ext>
            </a:extLst>
          </p:cNvPr>
          <p:cNvSpPr>
            <a:spLocks noGrp="1"/>
          </p:cNvSpPr>
          <p:nvPr>
            <p:ph type="body" idx="1"/>
          </p:nvPr>
        </p:nvSpPr>
        <p:spPr/>
        <p:txBody>
          <a:bodyPr/>
          <a:lstStyle/>
          <a:p>
            <a:endParaRPr lang="fr-FR"/>
          </a:p>
        </p:txBody>
      </p:sp>
      <p:sp>
        <p:nvSpPr>
          <p:cNvPr id="6" name="Espace réservé du pied de page 5">
            <a:extLst>
              <a:ext uri="{FF2B5EF4-FFF2-40B4-BE49-F238E27FC236}">
                <a16:creationId xmlns:a16="http://schemas.microsoft.com/office/drawing/2014/main" id="{DD9A0770-B5CA-8A4C-9027-98426284A4A2}"/>
              </a:ext>
            </a:extLst>
          </p:cNvPr>
          <p:cNvSpPr>
            <a:spLocks noGrp="1"/>
          </p:cNvSpPr>
          <p:nvPr>
            <p:ph type="ftr" sz="quarter" idx="15"/>
          </p:nvPr>
        </p:nvSpPr>
        <p:spPr/>
        <p:txBody>
          <a:bodyPr/>
          <a:lstStyle/>
          <a:p>
            <a:r>
              <a:rPr lang="fr-FR" dirty="0"/>
              <a:t>Haomin Sun et al. </a:t>
            </a:r>
          </a:p>
        </p:txBody>
      </p:sp>
      <p:sp>
        <p:nvSpPr>
          <p:cNvPr id="7" name="Espace réservé du numéro de diapositive 6">
            <a:extLst>
              <a:ext uri="{FF2B5EF4-FFF2-40B4-BE49-F238E27FC236}">
                <a16:creationId xmlns:a16="http://schemas.microsoft.com/office/drawing/2014/main" id="{89E4FE11-EC73-0F4B-90BC-9E6AF20A832C}"/>
              </a:ext>
            </a:extLst>
          </p:cNvPr>
          <p:cNvSpPr>
            <a:spLocks noGrp="1"/>
          </p:cNvSpPr>
          <p:nvPr>
            <p:ph type="sldNum" sz="quarter" idx="16"/>
          </p:nvPr>
        </p:nvSpPr>
        <p:spPr/>
        <p:txBody>
          <a:bodyPr/>
          <a:lstStyle/>
          <a:p>
            <a:fld id="{E1E1CD7C-2161-7D43-862E-CE4C333CD873}" type="slidenum">
              <a:rPr lang="fr-FR" smtClean="0"/>
              <a:pPr/>
              <a:t>11</a:t>
            </a:fld>
            <a:endParaRPr lang="fr-FR" dirty="0"/>
          </a:p>
        </p:txBody>
      </p:sp>
      <p:pic>
        <p:nvPicPr>
          <p:cNvPr id="17" name="Picture Placeholder 16" descr="A graph with a circle and a red line&#10;&#10;Description automatically generated">
            <a:extLst>
              <a:ext uri="{FF2B5EF4-FFF2-40B4-BE49-F238E27FC236}">
                <a16:creationId xmlns:a16="http://schemas.microsoft.com/office/drawing/2014/main" id="{F8983B9F-D1F5-4F0A-80C7-594D6459A11E}"/>
              </a:ext>
            </a:extLst>
          </p:cNvPr>
          <p:cNvPicPr>
            <a:picLocks noGrp="1" noChangeAspect="1"/>
          </p:cNvPicPr>
          <p:nvPr>
            <p:ph type="pic" sz="quarter" idx="13"/>
          </p:nvPr>
        </p:nvPicPr>
        <p:blipFill>
          <a:blip r:embed="rId3"/>
          <a:srcRect l="19098" r="19098"/>
          <a:stretch>
            <a:fillRect/>
          </a:stretch>
        </p:blipFill>
        <p:spPr>
          <a:xfrm>
            <a:off x="904875" y="0"/>
            <a:ext cx="3667125" cy="5143500"/>
          </a:xfrm>
          <a:prstGeom prst="rect">
            <a:avLst/>
          </a:prstGeom>
        </p:spPr>
      </p:pic>
      <p:sp>
        <p:nvSpPr>
          <p:cNvPr id="18" name="Rectangle 17">
            <a:extLst>
              <a:ext uri="{FF2B5EF4-FFF2-40B4-BE49-F238E27FC236}">
                <a16:creationId xmlns:a16="http://schemas.microsoft.com/office/drawing/2014/main" id="{77C031D5-FDE9-43AE-81BB-F8902C18C708}"/>
              </a:ext>
            </a:extLst>
          </p:cNvPr>
          <p:cNvSpPr/>
          <p:nvPr/>
        </p:nvSpPr>
        <p:spPr>
          <a:xfrm>
            <a:off x="685801" y="2032001"/>
            <a:ext cx="295275" cy="313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5105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8D28C42-15F3-409B-950D-3A4C9B635C68}"/>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5AF6D3BF-E45A-4534-A7AF-698D1FF58B6A}"/>
              </a:ext>
            </a:extLst>
          </p:cNvPr>
          <p:cNvSpPr>
            <a:spLocks noGrp="1"/>
          </p:cNvSpPr>
          <p:nvPr>
            <p:ph type="sldNum" sz="quarter" idx="12"/>
          </p:nvPr>
        </p:nvSpPr>
        <p:spPr/>
        <p:txBody>
          <a:bodyPr/>
          <a:lstStyle/>
          <a:p>
            <a:fld id="{E1E1CD7C-2161-7D43-862E-CE4C333CD873}" type="slidenum">
              <a:rPr lang="fr-FR" smtClean="0"/>
              <a:pPr/>
              <a:t>12</a:t>
            </a:fld>
            <a:endParaRPr lang="fr-FR" dirty="0"/>
          </a:p>
        </p:txBody>
      </p:sp>
      <p:pic>
        <p:nvPicPr>
          <p:cNvPr id="10" name="Picture 9">
            <a:extLst>
              <a:ext uri="{FF2B5EF4-FFF2-40B4-BE49-F238E27FC236}">
                <a16:creationId xmlns:a16="http://schemas.microsoft.com/office/drawing/2014/main" id="{20E54BC6-3D92-4703-8AC9-0AD318C5C400}"/>
              </a:ext>
            </a:extLst>
          </p:cNvPr>
          <p:cNvPicPr>
            <a:picLocks noChangeAspect="1"/>
          </p:cNvPicPr>
          <p:nvPr/>
        </p:nvPicPr>
        <p:blipFill>
          <a:blip r:embed="rId3"/>
          <a:stretch>
            <a:fillRect/>
          </a:stretch>
        </p:blipFill>
        <p:spPr>
          <a:xfrm>
            <a:off x="2324452" y="4593319"/>
            <a:ext cx="952150" cy="347994"/>
          </a:xfrm>
          <a:prstGeom prst="rect">
            <a:avLst/>
          </a:prstGeom>
        </p:spPr>
      </p:pic>
      <p:pic>
        <p:nvPicPr>
          <p:cNvPr id="11" name="Picture 10">
            <a:extLst>
              <a:ext uri="{FF2B5EF4-FFF2-40B4-BE49-F238E27FC236}">
                <a16:creationId xmlns:a16="http://schemas.microsoft.com/office/drawing/2014/main" id="{EE8DE590-7458-4FFE-8AE4-1A94711E2AB4}"/>
              </a:ext>
            </a:extLst>
          </p:cNvPr>
          <p:cNvPicPr>
            <a:picLocks noChangeAspect="1"/>
          </p:cNvPicPr>
          <p:nvPr/>
        </p:nvPicPr>
        <p:blipFill>
          <a:blip r:embed="rId3"/>
          <a:stretch>
            <a:fillRect/>
          </a:stretch>
        </p:blipFill>
        <p:spPr>
          <a:xfrm>
            <a:off x="3928553" y="3252130"/>
            <a:ext cx="603802" cy="220679"/>
          </a:xfrm>
          <a:prstGeom prst="rect">
            <a:avLst/>
          </a:prstGeom>
        </p:spPr>
      </p:pic>
      <p:pic>
        <p:nvPicPr>
          <p:cNvPr id="12" name="Picture 11" descr="A graph of a number of numbers&#10;&#10;Description automatically generated with medium confidence">
            <a:extLst>
              <a:ext uri="{FF2B5EF4-FFF2-40B4-BE49-F238E27FC236}">
                <a16:creationId xmlns:a16="http://schemas.microsoft.com/office/drawing/2014/main" id="{E7F699F7-B25D-4BB1-9BBD-9B316DF7F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17" y="962459"/>
            <a:ext cx="7816744" cy="3605954"/>
          </a:xfrm>
          <a:prstGeom prst="rect">
            <a:avLst/>
          </a:prstGeom>
        </p:spPr>
      </p:pic>
      <p:sp>
        <p:nvSpPr>
          <p:cNvPr id="17" name="Title 2">
            <a:extLst>
              <a:ext uri="{FF2B5EF4-FFF2-40B4-BE49-F238E27FC236}">
                <a16:creationId xmlns:a16="http://schemas.microsoft.com/office/drawing/2014/main" id="{B78D2139-F387-4CFB-83CF-0573A7F342E6}"/>
              </a:ext>
            </a:extLst>
          </p:cNvPr>
          <p:cNvSpPr txBox="1">
            <a:spLocks/>
          </p:cNvSpPr>
          <p:nvPr/>
        </p:nvSpPr>
        <p:spPr>
          <a:xfrm>
            <a:off x="904875" y="179552"/>
            <a:ext cx="7726363" cy="635217"/>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a:t>Using QL model to estimate flow shear at equilibrium</a:t>
            </a:r>
            <a:endParaRPr lang="en-US" sz="2800" dirty="0"/>
          </a:p>
        </p:txBody>
      </p:sp>
      <p:sp>
        <p:nvSpPr>
          <p:cNvPr id="20" name="Rectangle 19">
            <a:extLst>
              <a:ext uri="{FF2B5EF4-FFF2-40B4-BE49-F238E27FC236}">
                <a16:creationId xmlns:a16="http://schemas.microsoft.com/office/drawing/2014/main" id="{3DCF0549-6D57-4078-B429-C8A9BF7D56AD}"/>
              </a:ext>
            </a:extLst>
          </p:cNvPr>
          <p:cNvSpPr/>
          <p:nvPr/>
        </p:nvSpPr>
        <p:spPr>
          <a:xfrm>
            <a:off x="1917189" y="928424"/>
            <a:ext cx="1459560" cy="30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BFE2E6-C45C-418B-A94C-0D40729D069A}"/>
                  </a:ext>
                </a:extLst>
              </p:cNvPr>
              <p:cNvSpPr txBox="1"/>
              <p:nvPr/>
            </p:nvSpPr>
            <p:spPr>
              <a:xfrm>
                <a:off x="994239" y="585405"/>
                <a:ext cx="3533515" cy="6716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𝜅</m:t>
                      </m:r>
                      <m:r>
                        <a:rPr lang="en-US" sz="2000" b="0" i="1" smtClean="0">
                          <a:latin typeface="Cambria Math" panose="02040503050406030204" pitchFamily="18" charset="0"/>
                        </a:rPr>
                        <m:t>=1.5,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𝜅</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𝜋</m:t>
                          </m:r>
                        </m:num>
                        <m:den>
                          <m:r>
                            <a:rPr lang="en-US" sz="2000" b="0" i="1" smtClean="0">
                              <a:latin typeface="Cambria Math" panose="02040503050406030204" pitchFamily="18" charset="0"/>
                            </a:rPr>
                            <m:t>8</m:t>
                          </m:r>
                        </m:den>
                      </m:f>
                      <m:r>
                        <a:rPr lang="en-US" sz="2000" b="0" i="1" smtClean="0">
                          <a:latin typeface="Cambria Math" panose="02040503050406030204" pitchFamily="18" charset="0"/>
                        </a:rPr>
                        <m:t>, </m:t>
                      </m:r>
                      <m:r>
                        <a:rPr lang="en-US" sz="2000" b="0" i="1" smtClean="0">
                          <a:latin typeface="Cambria Math" panose="02040503050406030204" pitchFamily="18" charset="0"/>
                        </a:rPr>
                        <m:t>𝜖</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𝑎</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0</m:t>
                              </m:r>
                            </m:sub>
                          </m:sSub>
                        </m:den>
                      </m:f>
                      <m:r>
                        <a:rPr lang="en-US" sz="2000" b="0" i="1" smtClean="0">
                          <a:latin typeface="Cambria Math" panose="02040503050406030204" pitchFamily="18" charset="0"/>
                        </a:rPr>
                        <m:t>=0.36</m:t>
                      </m:r>
                    </m:oMath>
                  </m:oMathPara>
                </a14:m>
                <a:endParaRPr lang="en-US" sz="2000" dirty="0"/>
              </a:p>
            </p:txBody>
          </p:sp>
        </mc:Choice>
        <mc:Fallback xmlns="">
          <p:sp>
            <p:nvSpPr>
              <p:cNvPr id="22" name="TextBox 21">
                <a:extLst>
                  <a:ext uri="{FF2B5EF4-FFF2-40B4-BE49-F238E27FC236}">
                    <a16:creationId xmlns:a16="http://schemas.microsoft.com/office/drawing/2014/main" id="{CBBFE2E6-C45C-418B-A94C-0D40729D069A}"/>
                  </a:ext>
                </a:extLst>
              </p:cNvPr>
              <p:cNvSpPr txBox="1">
                <a:spLocks noRot="1" noChangeAspect="1" noMove="1" noResize="1" noEditPoints="1" noAdjustHandles="1" noChangeArrowheads="1" noChangeShapeType="1" noTextEdit="1"/>
              </p:cNvSpPr>
              <p:nvPr/>
            </p:nvSpPr>
            <p:spPr>
              <a:xfrm>
                <a:off x="994239" y="585405"/>
                <a:ext cx="3533515" cy="671659"/>
              </a:xfrm>
              <a:prstGeom prst="rect">
                <a:avLst/>
              </a:prstGeom>
              <a:blipFill>
                <a:blip r:embed="rId5"/>
                <a:stretch>
                  <a:fillRect/>
                </a:stretch>
              </a:blipFill>
            </p:spPr>
            <p:txBody>
              <a:bodyPr/>
              <a:lstStyle/>
              <a:p>
                <a:r>
                  <a:rPr lang="LID4096">
                    <a:noFill/>
                  </a:rPr>
                  <a:t> </a:t>
                </a:r>
              </a:p>
            </p:txBody>
          </p:sp>
        </mc:Fallback>
      </mc:AlternateContent>
      <p:sp>
        <p:nvSpPr>
          <p:cNvPr id="15" name="Rectangle 14">
            <a:extLst>
              <a:ext uri="{FF2B5EF4-FFF2-40B4-BE49-F238E27FC236}">
                <a16:creationId xmlns:a16="http://schemas.microsoft.com/office/drawing/2014/main" id="{325B408B-488F-412D-8F7C-932D72EAD6FB}"/>
              </a:ext>
            </a:extLst>
          </p:cNvPr>
          <p:cNvSpPr/>
          <p:nvPr/>
        </p:nvSpPr>
        <p:spPr>
          <a:xfrm>
            <a:off x="4468138" y="575087"/>
            <a:ext cx="4222716" cy="4225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extBox 17">
            <a:extLst>
              <a:ext uri="{FF2B5EF4-FFF2-40B4-BE49-F238E27FC236}">
                <a16:creationId xmlns:a16="http://schemas.microsoft.com/office/drawing/2014/main" id="{4DE6EAB0-C883-4BF0-A27F-B64F7D035FEE}"/>
              </a:ext>
            </a:extLst>
          </p:cNvPr>
          <p:cNvSpPr txBox="1"/>
          <p:nvPr/>
        </p:nvSpPr>
        <p:spPr>
          <a:xfrm>
            <a:off x="5155794" y="3561456"/>
            <a:ext cx="3014631" cy="830997"/>
          </a:xfrm>
          <a:prstGeom prst="rect">
            <a:avLst/>
          </a:prstGeom>
          <a:noFill/>
        </p:spPr>
        <p:txBody>
          <a:bodyPr wrap="square" rtlCol="0">
            <a:spAutoFit/>
          </a:bodyPr>
          <a:lstStyle/>
          <a:p>
            <a:pPr algn="just"/>
            <a:r>
              <a:rPr lang="en-US" sz="1600" dirty="0">
                <a:solidFill>
                  <a:srgbClr val="FF0000"/>
                </a:solidFill>
                <a:latin typeface="Arial" panose="020B0604020202020204" pitchFamily="34" charset="0"/>
                <a:cs typeface="Arial" panose="020B0604020202020204" pitchFamily="34" charset="0"/>
              </a:rPr>
              <a:t>Using our QL model to predict the steady-state flow shear, which shows good agreements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EEDB562-C960-4485-8305-DABC0E458BD3}"/>
                  </a:ext>
                </a:extLst>
              </p:cNvPr>
              <p:cNvSpPr txBox="1"/>
              <p:nvPr/>
            </p:nvSpPr>
            <p:spPr>
              <a:xfrm>
                <a:off x="5155793" y="2500302"/>
                <a:ext cx="3014631" cy="584775"/>
              </a:xfrm>
              <a:prstGeom prst="rect">
                <a:avLst/>
              </a:prstGeom>
              <a:noFill/>
            </p:spPr>
            <p:txBody>
              <a:bodyPr wrap="square" rtlCol="0">
                <a:spAutoFit/>
              </a:bodyPr>
              <a:lstStyle/>
              <a:p>
                <a:pPr algn="just"/>
                <a:r>
                  <a:rPr lang="en-US" sz="1600" dirty="0">
                    <a:solidFill>
                      <a:srgbClr val="FF0000"/>
                    </a:solidFill>
                    <a:latin typeface="Arial" panose="020B0604020202020204" pitchFamily="34" charset="0"/>
                    <a:cs typeface="Arial" panose="020B0604020202020204" pitchFamily="34" charset="0"/>
                  </a:rPr>
                  <a:t>Scan flow shear to find the value at which </a:t>
                </a:r>
                <a14:m>
                  <m:oMath xmlns:m="http://schemas.openxmlformats.org/officeDocument/2006/math">
                    <m:sSub>
                      <m:sSubPr>
                        <m:ctrlPr>
                          <a:rPr lang="en-US" sz="1600" b="0" i="1" smtClean="0">
                            <a:solidFill>
                              <a:srgbClr val="FF0000"/>
                            </a:solidFill>
                            <a:latin typeface="Cambria Math" panose="02040503050406030204" pitchFamily="18" charset="0"/>
                            <a:cs typeface="Arial" panose="020B0604020202020204" pitchFamily="34" charset="0"/>
                          </a:rPr>
                        </m:ctrlPr>
                      </m:sSubPr>
                      <m:e>
                        <m:r>
                          <m:rPr>
                            <m:sty m:val="p"/>
                          </m:rPr>
                          <a:rPr lang="en-US" sz="1600" b="0" i="0" smtClean="0">
                            <a:solidFill>
                              <a:srgbClr val="FF0000"/>
                            </a:solidFill>
                            <a:latin typeface="Cambria Math" panose="02040503050406030204" pitchFamily="18" charset="0"/>
                            <a:cs typeface="Arial" panose="020B0604020202020204" pitchFamily="34" charset="0"/>
                          </a:rPr>
                          <m:t>Π</m:t>
                        </m:r>
                      </m:e>
                      <m:sub>
                        <m:r>
                          <a:rPr lang="en-US" sz="1600" b="0" i="1" smtClean="0">
                            <a:solidFill>
                              <a:srgbClr val="FF0000"/>
                            </a:solidFill>
                            <a:latin typeface="Cambria Math" panose="02040503050406030204" pitchFamily="18" charset="0"/>
                            <a:cs typeface="Arial" panose="020B0604020202020204" pitchFamily="34" charset="0"/>
                          </a:rPr>
                          <m:t>𝑖</m:t>
                        </m:r>
                      </m:sub>
                    </m:sSub>
                    <m:r>
                      <a:rPr lang="en-US" sz="1600" b="0" i="1" smtClean="0">
                        <a:solidFill>
                          <a:srgbClr val="FF0000"/>
                        </a:solidFill>
                        <a:latin typeface="Cambria Math" panose="02040503050406030204" pitchFamily="18" charset="0"/>
                        <a:cs typeface="Arial" panose="020B0604020202020204" pitchFamily="34" charset="0"/>
                      </a:rPr>
                      <m:t>=0</m:t>
                    </m:r>
                  </m:oMath>
                </a14:m>
                <a:endParaRPr lang="en-US" sz="1600" dirty="0">
                  <a:solidFill>
                    <a:srgbClr val="FF0000"/>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EEDB562-C960-4485-8305-DABC0E458BD3}"/>
                  </a:ext>
                </a:extLst>
              </p:cNvPr>
              <p:cNvSpPr txBox="1">
                <a:spLocks noRot="1" noChangeAspect="1" noMove="1" noResize="1" noEditPoints="1" noAdjustHandles="1" noChangeArrowheads="1" noChangeShapeType="1" noTextEdit="1"/>
              </p:cNvSpPr>
              <p:nvPr/>
            </p:nvSpPr>
            <p:spPr>
              <a:xfrm>
                <a:off x="5155793" y="2500302"/>
                <a:ext cx="3014631" cy="584775"/>
              </a:xfrm>
              <a:prstGeom prst="rect">
                <a:avLst/>
              </a:prstGeom>
              <a:blipFill>
                <a:blip r:embed="rId6"/>
                <a:stretch>
                  <a:fillRect l="-1215" t="-3125" r="-1012" b="-12500"/>
                </a:stretch>
              </a:blipFill>
            </p:spPr>
            <p:txBody>
              <a:bodyPr/>
              <a:lstStyle/>
              <a:p>
                <a:r>
                  <a:rPr lang="LID4096">
                    <a:noFill/>
                  </a:rPr>
                  <a:t> </a:t>
                </a:r>
              </a:p>
            </p:txBody>
          </p:sp>
        </mc:Fallback>
      </mc:AlternateContent>
      <p:sp>
        <p:nvSpPr>
          <p:cNvPr id="2" name="TextBox 1">
            <a:extLst>
              <a:ext uri="{FF2B5EF4-FFF2-40B4-BE49-F238E27FC236}">
                <a16:creationId xmlns:a16="http://schemas.microsoft.com/office/drawing/2014/main" id="{7C6B92C7-5E54-4999-ADEE-E326E1FD9BBF}"/>
              </a:ext>
            </a:extLst>
          </p:cNvPr>
          <p:cNvSpPr txBox="1"/>
          <p:nvPr/>
        </p:nvSpPr>
        <p:spPr>
          <a:xfrm>
            <a:off x="5243090" y="4477068"/>
            <a:ext cx="2729881" cy="307777"/>
          </a:xfrm>
          <a:prstGeom prst="rect">
            <a:avLst/>
          </a:prstGeom>
          <a:noFill/>
        </p:spPr>
        <p:txBody>
          <a:bodyPr wrap="square" rtlCol="0">
            <a:spAutoFit/>
          </a:bodyPr>
          <a:lstStyle/>
          <a:p>
            <a:r>
              <a:rPr lang="en-US" sz="1400" dirty="0">
                <a:solidFill>
                  <a:srgbClr val="FF0000"/>
                </a:solidFill>
              </a:rPr>
              <a:t>QL model: [Sun et al., NF, 2024]</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0C5C346-C2C2-438D-B13D-AAC168C1535A}"/>
                  </a:ext>
                </a:extLst>
              </p:cNvPr>
              <p:cNvSpPr txBox="1"/>
              <p:nvPr/>
            </p:nvSpPr>
            <p:spPr>
              <a:xfrm>
                <a:off x="4919504" y="1172160"/>
                <a:ext cx="3390260" cy="618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0" smtClean="0">
                              <a:latin typeface="Cambria Math" panose="02040503050406030204" pitchFamily="18" charset="0"/>
                            </a:rPr>
                            <m:t>𝚷</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0" smtClean="0">
                              <a:latin typeface="Cambria Math" panose="02040503050406030204" pitchFamily="18" charset="0"/>
                            </a:rPr>
                            <m:t>𝚷</m:t>
                          </m:r>
                        </m:e>
                        <m:sub>
                          <m:r>
                            <a:rPr lang="en-US" sz="1800" b="1" i="1" smtClean="0">
                              <a:latin typeface="Cambria Math" panose="02040503050406030204" pitchFamily="18" charset="0"/>
                            </a:rPr>
                            <m:t>𝒊</m:t>
                          </m:r>
                          <m:r>
                            <a:rPr lang="en-US" sz="1800" b="1" i="1" smtClean="0">
                              <a:latin typeface="Cambria Math" panose="02040503050406030204" pitchFamily="18" charset="0"/>
                            </a:rPr>
                            <m:t>,</m:t>
                          </m:r>
                          <m:r>
                            <a:rPr lang="en-US" sz="1800" b="1" i="1" smtClean="0">
                              <a:latin typeface="Cambria Math" panose="02040503050406030204" pitchFamily="18" charset="0"/>
                            </a:rPr>
                            <m:t>𝒊𝒏𝒕𝒓𝒊𝒏𝒔𝒊𝒄</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𝑫</m:t>
                          </m:r>
                        </m:e>
                        <m:sub>
                          <m:sSub>
                            <m:sSubPr>
                              <m:ctrlPr>
                                <a:rPr lang="en-US" sz="1800" b="1" i="1" smtClean="0">
                                  <a:latin typeface="Cambria Math" panose="02040503050406030204" pitchFamily="18" charset="0"/>
                                </a:rPr>
                              </m:ctrlPr>
                            </m:sSubPr>
                            <m:e>
                              <m:r>
                                <a:rPr lang="en-US" sz="1800" b="1" i="0" smtClean="0">
                                  <a:latin typeface="Cambria Math" panose="02040503050406030204" pitchFamily="18" charset="0"/>
                                </a:rPr>
                                <m:t>𝚷</m:t>
                              </m:r>
                            </m:e>
                            <m:sub>
                              <m:r>
                                <a:rPr lang="en-US" sz="1800" b="1" i="1" smtClean="0">
                                  <a:latin typeface="Cambria Math" panose="02040503050406030204" pitchFamily="18" charset="0"/>
                                </a:rPr>
                                <m:t>𝒊</m:t>
                              </m:r>
                            </m:sub>
                          </m:sSub>
                        </m:sub>
                      </m:sSub>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𝒅</m:t>
                          </m:r>
                          <m:sSub>
                            <m:sSubPr>
                              <m:ctrlPr>
                                <a:rPr lang="en-US" sz="1800" b="1" i="1" smtClean="0">
                                  <a:latin typeface="Cambria Math" panose="02040503050406030204" pitchFamily="18" charset="0"/>
                                </a:rPr>
                              </m:ctrlPr>
                            </m:sSubPr>
                            <m:e>
                              <m:r>
                                <a:rPr lang="en-US" sz="1800" b="1" i="0" smtClean="0">
                                  <a:latin typeface="Cambria Math" panose="02040503050406030204" pitchFamily="18" charset="0"/>
                                </a:rPr>
                                <m:t>𝛀</m:t>
                              </m:r>
                            </m:e>
                            <m:sub>
                              <m:r>
                                <a:rPr lang="en-US" sz="1800" b="1" i="1" smtClean="0">
                                  <a:latin typeface="Cambria Math" panose="02040503050406030204" pitchFamily="18" charset="0"/>
                                </a:rPr>
                                <m:t>𝒊</m:t>
                              </m:r>
                            </m:sub>
                          </m:sSub>
                        </m:num>
                        <m:den>
                          <m:r>
                            <a:rPr lang="en-US" sz="1800" b="1" i="1" smtClean="0">
                              <a:latin typeface="Cambria Math" panose="02040503050406030204" pitchFamily="18" charset="0"/>
                            </a:rPr>
                            <m:t>𝒅𝒓</m:t>
                          </m:r>
                        </m:den>
                      </m:f>
                      <m:r>
                        <a:rPr lang="en-US" sz="1800" b="1" i="1" smtClean="0">
                          <a:latin typeface="Cambria Math" panose="02040503050406030204" pitchFamily="18" charset="0"/>
                        </a:rPr>
                        <m:t>=</m:t>
                      </m:r>
                      <m:r>
                        <a:rPr lang="en-US" sz="1800" b="1" i="1" smtClean="0">
                          <a:latin typeface="Cambria Math" panose="02040503050406030204" pitchFamily="18" charset="0"/>
                        </a:rPr>
                        <m:t>𝟎</m:t>
                      </m:r>
                    </m:oMath>
                  </m:oMathPara>
                </a14:m>
                <a:endParaRPr lang="en-US" sz="1800" b="1" dirty="0"/>
              </a:p>
            </p:txBody>
          </p:sp>
        </mc:Choice>
        <mc:Fallback xmlns="">
          <p:sp>
            <p:nvSpPr>
              <p:cNvPr id="16" name="TextBox 15">
                <a:extLst>
                  <a:ext uri="{FF2B5EF4-FFF2-40B4-BE49-F238E27FC236}">
                    <a16:creationId xmlns:a16="http://schemas.microsoft.com/office/drawing/2014/main" id="{A0C5C346-C2C2-438D-B13D-AAC168C1535A}"/>
                  </a:ext>
                </a:extLst>
              </p:cNvPr>
              <p:cNvSpPr txBox="1">
                <a:spLocks noRot="1" noChangeAspect="1" noMove="1" noResize="1" noEditPoints="1" noAdjustHandles="1" noChangeArrowheads="1" noChangeShapeType="1" noTextEdit="1"/>
              </p:cNvSpPr>
              <p:nvPr/>
            </p:nvSpPr>
            <p:spPr>
              <a:xfrm>
                <a:off x="4919504" y="1172160"/>
                <a:ext cx="3390260" cy="618439"/>
              </a:xfrm>
              <a:prstGeom prst="rect">
                <a:avLst/>
              </a:prstGeom>
              <a:blipFill>
                <a:blip r:embed="rId7"/>
                <a:stretch>
                  <a:fillRect/>
                </a:stretch>
              </a:blipFill>
            </p:spPr>
            <p:txBody>
              <a:bodyPr/>
              <a:lstStyle/>
              <a:p>
                <a:r>
                  <a:rPr lang="LID4096">
                    <a:noFill/>
                  </a:rPr>
                  <a:t> </a:t>
                </a:r>
              </a:p>
            </p:txBody>
          </p:sp>
        </mc:Fallback>
      </mc:AlternateContent>
      <p:sp>
        <p:nvSpPr>
          <p:cNvPr id="21" name="Rectangle 20">
            <a:extLst>
              <a:ext uri="{FF2B5EF4-FFF2-40B4-BE49-F238E27FC236}">
                <a16:creationId xmlns:a16="http://schemas.microsoft.com/office/drawing/2014/main" id="{04B6B2AC-6734-46C4-825F-A0829E6FCACB}"/>
              </a:ext>
            </a:extLst>
          </p:cNvPr>
          <p:cNvSpPr/>
          <p:nvPr/>
        </p:nvSpPr>
        <p:spPr>
          <a:xfrm>
            <a:off x="7298248" y="1209237"/>
            <a:ext cx="403619" cy="58136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7D93E3E-16EA-4A92-BFA1-46446FA31742}"/>
              </a:ext>
            </a:extLst>
          </p:cNvPr>
          <p:cNvCxnSpPr>
            <a:cxnSpLocks/>
            <a:stCxn id="21" idx="2"/>
            <a:endCxn id="19" idx="0"/>
          </p:cNvCxnSpPr>
          <p:nvPr/>
        </p:nvCxnSpPr>
        <p:spPr>
          <a:xfrm flipH="1">
            <a:off x="6663109" y="1790599"/>
            <a:ext cx="836949" cy="7097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B026E49-8C4C-4265-B153-30081C03F048}"/>
              </a:ext>
            </a:extLst>
          </p:cNvPr>
          <p:cNvSpPr/>
          <p:nvPr/>
        </p:nvSpPr>
        <p:spPr>
          <a:xfrm>
            <a:off x="3803904" y="1257064"/>
            <a:ext cx="416697" cy="533535"/>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5" name="Oval 24">
            <a:extLst>
              <a:ext uri="{FF2B5EF4-FFF2-40B4-BE49-F238E27FC236}">
                <a16:creationId xmlns:a16="http://schemas.microsoft.com/office/drawing/2014/main" id="{C0A125E0-BC41-4051-ADEA-C25E095BEAC9}"/>
              </a:ext>
            </a:extLst>
          </p:cNvPr>
          <p:cNvSpPr/>
          <p:nvPr/>
        </p:nvSpPr>
        <p:spPr>
          <a:xfrm>
            <a:off x="2116103" y="2048256"/>
            <a:ext cx="416697" cy="422187"/>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7E5910-FEF3-4C1A-B751-212FBDA9E15C}"/>
                  </a:ext>
                </a:extLst>
              </p:cNvPr>
              <p:cNvSpPr txBox="1"/>
              <p:nvPr/>
            </p:nvSpPr>
            <p:spPr>
              <a:xfrm>
                <a:off x="2404872" y="2313432"/>
                <a:ext cx="614415" cy="358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solidFill>
                                <a:srgbClr val="0070C0"/>
                              </a:solidFill>
                              <a:latin typeface="Cambria Math" panose="02040503050406030204" pitchFamily="18" charset="0"/>
                            </a:rPr>
                          </m:ctrlPr>
                        </m:sSubSupPr>
                        <m:e>
                          <m:acc>
                            <m:accPr>
                              <m:chr m:val="̂"/>
                              <m:ctrlPr>
                                <a:rPr lang="en-US" sz="1600" b="0" i="1" smtClean="0">
                                  <a:solidFill>
                                    <a:srgbClr val="0070C0"/>
                                  </a:solidFill>
                                  <a:latin typeface="Cambria Math" panose="02040503050406030204" pitchFamily="18" charset="0"/>
                                </a:rPr>
                              </m:ctrlPr>
                            </m:accPr>
                            <m:e>
                              <m:r>
                                <a:rPr lang="en-US" sz="1600" b="0" i="1" smtClean="0">
                                  <a:solidFill>
                                    <a:srgbClr val="0070C0"/>
                                  </a:solidFill>
                                  <a:latin typeface="Cambria Math" panose="02040503050406030204" pitchFamily="18" charset="0"/>
                                </a:rPr>
                                <m:t>𝑄</m:t>
                              </m:r>
                            </m:e>
                          </m:acc>
                        </m:e>
                        <m:sub>
                          <m:r>
                            <a:rPr lang="en-US" sz="1600" b="0" i="1" smtClean="0">
                              <a:solidFill>
                                <a:srgbClr val="0070C0"/>
                              </a:solidFill>
                              <a:latin typeface="Cambria Math" panose="02040503050406030204" pitchFamily="18" charset="0"/>
                            </a:rPr>
                            <m:t>𝑖</m:t>
                          </m:r>
                        </m:sub>
                        <m:sup>
                          <m:r>
                            <m:rPr>
                              <m:sty m:val="p"/>
                            </m:rPr>
                            <a:rPr lang="en-US" sz="1600" b="0" i="0" smtClean="0">
                              <a:solidFill>
                                <a:srgbClr val="0070C0"/>
                              </a:solidFill>
                              <a:latin typeface="Cambria Math" panose="02040503050406030204" pitchFamily="18" charset="0"/>
                            </a:rPr>
                            <m:t>Π</m:t>
                          </m:r>
                          <m:r>
                            <a:rPr lang="en-US" sz="1600" b="0" i="1" smtClean="0">
                              <a:solidFill>
                                <a:srgbClr val="0070C0"/>
                              </a:solidFill>
                              <a:latin typeface="Cambria Math" panose="02040503050406030204" pitchFamily="18" charset="0"/>
                            </a:rPr>
                            <m:t>=0</m:t>
                          </m:r>
                        </m:sup>
                      </m:sSubSup>
                    </m:oMath>
                  </m:oMathPara>
                </a14:m>
                <a:endParaRPr lang="LID4096" sz="1600" dirty="0">
                  <a:solidFill>
                    <a:srgbClr val="0070C0"/>
                  </a:solidFill>
                </a:endParaRPr>
              </a:p>
            </p:txBody>
          </p:sp>
        </mc:Choice>
        <mc:Fallback xmlns="">
          <p:sp>
            <p:nvSpPr>
              <p:cNvPr id="8" name="TextBox 7">
                <a:extLst>
                  <a:ext uri="{FF2B5EF4-FFF2-40B4-BE49-F238E27FC236}">
                    <a16:creationId xmlns:a16="http://schemas.microsoft.com/office/drawing/2014/main" id="{C17E5910-FEF3-4C1A-B751-212FBDA9E15C}"/>
                  </a:ext>
                </a:extLst>
              </p:cNvPr>
              <p:cNvSpPr txBox="1">
                <a:spLocks noRot="1" noChangeAspect="1" noMove="1" noResize="1" noEditPoints="1" noAdjustHandles="1" noChangeArrowheads="1" noChangeShapeType="1" noTextEdit="1"/>
              </p:cNvSpPr>
              <p:nvPr/>
            </p:nvSpPr>
            <p:spPr>
              <a:xfrm>
                <a:off x="2404872" y="2313432"/>
                <a:ext cx="614415" cy="358560"/>
              </a:xfrm>
              <a:prstGeom prst="rect">
                <a:avLst/>
              </a:prstGeom>
              <a:blipFill>
                <a:blip r:embed="rId8"/>
                <a:stretch>
                  <a:fillRect b="-689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CF2A4B0-2E78-44A7-A815-7E9C9121D386}"/>
                  </a:ext>
                </a:extLst>
              </p:cNvPr>
              <p:cNvSpPr txBox="1"/>
              <p:nvPr/>
            </p:nvSpPr>
            <p:spPr>
              <a:xfrm>
                <a:off x="3616189" y="1814405"/>
                <a:ext cx="614415" cy="3909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solidFill>
                                <a:srgbClr val="FF0000"/>
                              </a:solidFill>
                              <a:latin typeface="Cambria Math" panose="02040503050406030204" pitchFamily="18" charset="0"/>
                            </a:rPr>
                          </m:ctrlPr>
                        </m:sSubSup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𝑄</m:t>
                              </m:r>
                            </m:e>
                          </m:acc>
                        </m:e>
                        <m:sub>
                          <m:r>
                            <a:rPr lang="en-US" sz="1600" b="0" i="1" smtClean="0">
                              <a:solidFill>
                                <a:srgbClr val="FF0000"/>
                              </a:solidFill>
                              <a:latin typeface="Cambria Math" panose="02040503050406030204" pitchFamily="18" charset="0"/>
                            </a:rPr>
                            <m:t>𝑖</m:t>
                          </m:r>
                        </m:sub>
                        <m:sup>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𝜔</m:t>
                              </m:r>
                            </m:e>
                            <m:sub>
                              <m:r>
                                <a:rPr lang="en-US" sz="1600" b="0" i="1" smtClean="0">
                                  <a:solidFill>
                                    <a:srgbClr val="FF0000"/>
                                  </a:solidFill>
                                  <a:latin typeface="Cambria Math" panose="02040503050406030204" pitchFamily="18" charset="0"/>
                                </a:rPr>
                                <m:t>⊥</m:t>
                              </m:r>
                            </m:sub>
                          </m:sSub>
                          <m:r>
                            <a:rPr lang="en-US" sz="1600" b="0" i="1" smtClean="0">
                              <a:solidFill>
                                <a:srgbClr val="FF0000"/>
                              </a:solidFill>
                              <a:latin typeface="Cambria Math" panose="02040503050406030204" pitchFamily="18" charset="0"/>
                            </a:rPr>
                            <m:t>=0</m:t>
                          </m:r>
                        </m:sup>
                      </m:sSubSup>
                    </m:oMath>
                  </m:oMathPara>
                </a14:m>
                <a:endParaRPr lang="LID4096" sz="1600" dirty="0">
                  <a:solidFill>
                    <a:srgbClr val="FF0000"/>
                  </a:solidFill>
                </a:endParaRPr>
              </a:p>
            </p:txBody>
          </p:sp>
        </mc:Choice>
        <mc:Fallback xmlns="">
          <p:sp>
            <p:nvSpPr>
              <p:cNvPr id="26" name="TextBox 25">
                <a:extLst>
                  <a:ext uri="{FF2B5EF4-FFF2-40B4-BE49-F238E27FC236}">
                    <a16:creationId xmlns:a16="http://schemas.microsoft.com/office/drawing/2014/main" id="{ACF2A4B0-2E78-44A7-A815-7E9C9121D386}"/>
                  </a:ext>
                </a:extLst>
              </p:cNvPr>
              <p:cNvSpPr txBox="1">
                <a:spLocks noRot="1" noChangeAspect="1" noMove="1" noResize="1" noEditPoints="1" noAdjustHandles="1" noChangeArrowheads="1" noChangeShapeType="1" noTextEdit="1"/>
              </p:cNvSpPr>
              <p:nvPr/>
            </p:nvSpPr>
            <p:spPr>
              <a:xfrm>
                <a:off x="3616189" y="1814405"/>
                <a:ext cx="614415" cy="390941"/>
              </a:xfrm>
              <a:prstGeom prst="rect">
                <a:avLst/>
              </a:prstGeom>
              <a:blipFill>
                <a:blip r:embed="rId9"/>
                <a:stretch>
                  <a:fillRect r="-13861" b="-3125"/>
                </a:stretch>
              </a:blipFill>
            </p:spPr>
            <p:txBody>
              <a:bodyPr/>
              <a:lstStyle/>
              <a:p>
                <a:r>
                  <a:rPr lang="LID4096">
                    <a:noFill/>
                  </a:rPr>
                  <a:t> </a:t>
                </a:r>
              </a:p>
            </p:txBody>
          </p:sp>
        </mc:Fallback>
      </mc:AlternateContent>
    </p:spTree>
    <p:extLst>
      <p:ext uri="{BB962C8B-B14F-4D97-AF65-F5344CB8AC3E}">
        <p14:creationId xmlns:p14="http://schemas.microsoft.com/office/powerpoint/2010/main" val="6531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18" grpId="0"/>
      <p:bldP spid="19" grpId="0"/>
      <p:bldP spid="2" grpId="0"/>
      <p:bldP spid="16" grpId="0"/>
      <p:bldP spid="21" grpId="0" animBg="1"/>
      <p:bldP spid="7" grpId="0" animBg="1"/>
      <p:bldP spid="25" grpId="0" animBg="1"/>
      <p:bldP spid="8"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a circle and a red line&#10;&#10;Description automatically generated">
            <a:extLst>
              <a:ext uri="{FF2B5EF4-FFF2-40B4-BE49-F238E27FC236}">
                <a16:creationId xmlns:a16="http://schemas.microsoft.com/office/drawing/2014/main" id="{3F3FDD61-BC31-42BD-8CE3-CE6CD6C0351A}"/>
              </a:ext>
            </a:extLst>
          </p:cNvPr>
          <p:cNvPicPr>
            <a:picLocks noChangeAspect="1"/>
          </p:cNvPicPr>
          <p:nvPr/>
        </p:nvPicPr>
        <p:blipFill>
          <a:blip r:embed="rId3"/>
          <a:stretch>
            <a:fillRect/>
          </a:stretch>
        </p:blipFill>
        <p:spPr>
          <a:xfrm>
            <a:off x="5568751" y="660036"/>
            <a:ext cx="2811784" cy="2437434"/>
          </a:xfrm>
          <a:prstGeom prst="rect">
            <a:avLst/>
          </a:prstGeom>
        </p:spPr>
      </p:pic>
      <p:sp>
        <p:nvSpPr>
          <p:cNvPr id="3" name="Title 2">
            <a:extLst>
              <a:ext uri="{FF2B5EF4-FFF2-40B4-BE49-F238E27FC236}">
                <a16:creationId xmlns:a16="http://schemas.microsoft.com/office/drawing/2014/main" id="{5E88AB09-E371-497F-BD71-3D102CDFD805}"/>
              </a:ext>
            </a:extLst>
          </p:cNvPr>
          <p:cNvSpPr>
            <a:spLocks noGrp="1"/>
          </p:cNvSpPr>
          <p:nvPr>
            <p:ph type="title"/>
          </p:nvPr>
        </p:nvSpPr>
        <p:spPr>
          <a:xfrm>
            <a:off x="904875" y="179552"/>
            <a:ext cx="7324725" cy="667803"/>
          </a:xfrm>
        </p:spPr>
        <p:txBody>
          <a:bodyPr>
            <a:normAutofit fontScale="90000"/>
          </a:bodyPr>
          <a:lstStyle/>
          <a:p>
            <a:r>
              <a:rPr lang="en-US" dirty="0"/>
              <a:t>Strong flow shear in LMD regime with up-down asymmetry</a:t>
            </a:r>
          </a:p>
        </p:txBody>
      </p:sp>
      <p:sp>
        <p:nvSpPr>
          <p:cNvPr id="5" name="Footer Placeholder 4">
            <a:extLst>
              <a:ext uri="{FF2B5EF4-FFF2-40B4-BE49-F238E27FC236}">
                <a16:creationId xmlns:a16="http://schemas.microsoft.com/office/drawing/2014/main" id="{3204C981-45E7-4D81-A6A1-105F39CD3233}"/>
              </a:ext>
            </a:extLst>
          </p:cNvPr>
          <p:cNvSpPr>
            <a:spLocks noGrp="1"/>
          </p:cNvSpPr>
          <p:nvPr>
            <p:ph type="ftr" sz="quarter" idx="11"/>
          </p:nvPr>
        </p:nvSpPr>
        <p:spPr>
          <a:xfrm rot="16200000">
            <a:off x="7115989" y="1907930"/>
            <a:ext cx="3543260" cy="512762"/>
          </a:xfrm>
        </p:spPr>
        <p:txBody>
          <a:bodyPr/>
          <a:lstStyle/>
          <a:p>
            <a:r>
              <a:rPr lang="fr-FR" dirty="0"/>
              <a:t>Haomin Sun et al.</a:t>
            </a:r>
          </a:p>
        </p:txBody>
      </p:sp>
      <p:sp>
        <p:nvSpPr>
          <p:cNvPr id="6" name="Slide Number Placeholder 5">
            <a:extLst>
              <a:ext uri="{FF2B5EF4-FFF2-40B4-BE49-F238E27FC236}">
                <a16:creationId xmlns:a16="http://schemas.microsoft.com/office/drawing/2014/main" id="{5B0C49CF-F0E1-429F-B6C6-1664A85BF6E7}"/>
              </a:ext>
            </a:extLst>
          </p:cNvPr>
          <p:cNvSpPr>
            <a:spLocks noGrp="1"/>
          </p:cNvSpPr>
          <p:nvPr>
            <p:ph type="sldNum" sz="quarter" idx="12"/>
          </p:nvPr>
        </p:nvSpPr>
        <p:spPr/>
        <p:txBody>
          <a:bodyPr/>
          <a:lstStyle/>
          <a:p>
            <a:fld id="{E1E1CD7C-2161-7D43-862E-CE4C333CD873}" type="slidenum">
              <a:rPr lang="fr-FR" smtClean="0"/>
              <a:pPr/>
              <a:t>13</a:t>
            </a:fld>
            <a:endParaRPr lang="fr-FR" dirty="0"/>
          </a:p>
        </p:txBody>
      </p:sp>
      <p:sp>
        <p:nvSpPr>
          <p:cNvPr id="12" name="TextBox 11">
            <a:extLst>
              <a:ext uri="{FF2B5EF4-FFF2-40B4-BE49-F238E27FC236}">
                <a16:creationId xmlns:a16="http://schemas.microsoft.com/office/drawing/2014/main" id="{EC85F132-A629-48C8-840E-4BB75ACFD884}"/>
              </a:ext>
            </a:extLst>
          </p:cNvPr>
          <p:cNvSpPr txBox="1"/>
          <p:nvPr/>
        </p:nvSpPr>
        <p:spPr>
          <a:xfrm>
            <a:off x="5349297" y="3890439"/>
            <a:ext cx="3657600" cy="830997"/>
          </a:xfrm>
          <a:prstGeom prst="rect">
            <a:avLst/>
          </a:prstGeom>
          <a:noFill/>
        </p:spPr>
        <p:txBody>
          <a:bodyPr wrap="square" rtlCol="0">
            <a:spAutoFit/>
          </a:bodyPr>
          <a:lstStyle/>
          <a:p>
            <a:pPr algn="just"/>
            <a:r>
              <a:rPr lang="en-US" sz="1600" dirty="0">
                <a:solidFill>
                  <a:srgbClr val="FF0000"/>
                </a:solidFill>
                <a:latin typeface="Arial" panose="020B0604020202020204" pitchFamily="34" charset="0"/>
                <a:cs typeface="Arial" panose="020B0604020202020204" pitchFamily="34" charset="0"/>
              </a:rPr>
              <a:t>In the LMD: strong flow shear, significant suppression of turbulence especially near marginal stability</a:t>
            </a:r>
          </a:p>
        </p:txBody>
      </p:sp>
      <p:sp>
        <p:nvSpPr>
          <p:cNvPr id="14" name="TextBox 13">
            <a:extLst>
              <a:ext uri="{FF2B5EF4-FFF2-40B4-BE49-F238E27FC236}">
                <a16:creationId xmlns:a16="http://schemas.microsoft.com/office/drawing/2014/main" id="{1AC3EB8F-9B7B-45B8-A236-9E218A54843F}"/>
              </a:ext>
            </a:extLst>
          </p:cNvPr>
          <p:cNvSpPr txBox="1"/>
          <p:nvPr/>
        </p:nvSpPr>
        <p:spPr>
          <a:xfrm>
            <a:off x="5349297" y="3218472"/>
            <a:ext cx="3657600" cy="584775"/>
          </a:xfrm>
          <a:prstGeom prst="rect">
            <a:avLst/>
          </a:prstGeom>
          <a:noFill/>
        </p:spPr>
        <p:txBody>
          <a:bodyPr wrap="square" rtlCol="0">
            <a:spAutoFit/>
          </a:bodyPr>
          <a:lstStyle/>
          <a:p>
            <a:pPr algn="just"/>
            <a:r>
              <a:rPr lang="en-US" sz="1600" dirty="0">
                <a:solidFill>
                  <a:srgbClr val="FF0000"/>
                </a:solidFill>
                <a:latin typeface="Arial" panose="020B0604020202020204" pitchFamily="34" charset="0"/>
                <a:cs typeface="Arial" panose="020B0604020202020204" pitchFamily="34" charset="0"/>
              </a:rPr>
              <a:t>Out of the LMD: weak flow shear, nearly no effect on heat transport</a:t>
            </a:r>
          </a:p>
        </p:txBody>
      </p:sp>
      <p:sp>
        <p:nvSpPr>
          <p:cNvPr id="19" name="Rectangle 18">
            <a:extLst>
              <a:ext uri="{FF2B5EF4-FFF2-40B4-BE49-F238E27FC236}">
                <a16:creationId xmlns:a16="http://schemas.microsoft.com/office/drawing/2014/main" id="{AD6AB7E3-9142-4FD9-A101-B3AEE043732E}"/>
              </a:ext>
            </a:extLst>
          </p:cNvPr>
          <p:cNvSpPr/>
          <p:nvPr/>
        </p:nvSpPr>
        <p:spPr>
          <a:xfrm>
            <a:off x="1151708" y="2687148"/>
            <a:ext cx="911525" cy="179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79D1E8-5474-437C-BABA-81801DE5EECC}"/>
              </a:ext>
            </a:extLst>
          </p:cNvPr>
          <p:cNvSpPr/>
          <p:nvPr/>
        </p:nvSpPr>
        <p:spPr>
          <a:xfrm>
            <a:off x="3403254" y="2685945"/>
            <a:ext cx="1117907" cy="182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E7759E-45F1-4F50-BB01-CC2582D0DFEA}"/>
              </a:ext>
            </a:extLst>
          </p:cNvPr>
          <p:cNvSpPr txBox="1"/>
          <p:nvPr/>
        </p:nvSpPr>
        <p:spPr>
          <a:xfrm>
            <a:off x="3233627" y="2606600"/>
            <a:ext cx="165622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In the LMD regime</a:t>
            </a:r>
          </a:p>
        </p:txBody>
      </p:sp>
      <p:sp>
        <p:nvSpPr>
          <p:cNvPr id="13" name="TextBox 12">
            <a:extLst>
              <a:ext uri="{FF2B5EF4-FFF2-40B4-BE49-F238E27FC236}">
                <a16:creationId xmlns:a16="http://schemas.microsoft.com/office/drawing/2014/main" id="{ED9F19C9-399D-41BF-A6D5-529A4EB0AE81}"/>
              </a:ext>
            </a:extLst>
          </p:cNvPr>
          <p:cNvSpPr txBox="1"/>
          <p:nvPr/>
        </p:nvSpPr>
        <p:spPr>
          <a:xfrm>
            <a:off x="570657" y="2619383"/>
            <a:ext cx="199445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Out of the LMD regime</a:t>
            </a:r>
          </a:p>
        </p:txBody>
      </p:sp>
      <p:pic>
        <p:nvPicPr>
          <p:cNvPr id="15" name="Picture 14" descr="A graph with a red line and blue line&#10;&#10;Description automatically generated">
            <a:extLst>
              <a:ext uri="{FF2B5EF4-FFF2-40B4-BE49-F238E27FC236}">
                <a16:creationId xmlns:a16="http://schemas.microsoft.com/office/drawing/2014/main" id="{9B10FF6F-7FB1-4D63-AEB7-4FF0451B6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609" y="2876277"/>
            <a:ext cx="2372748" cy="2227979"/>
          </a:xfrm>
          <a:prstGeom prst="rect">
            <a:avLst/>
          </a:prstGeom>
        </p:spPr>
      </p:pic>
      <p:pic>
        <p:nvPicPr>
          <p:cNvPr id="17" name="Picture 16" descr="A graph of a number&#10;&#10;Description automatically generated">
            <a:extLst>
              <a:ext uri="{FF2B5EF4-FFF2-40B4-BE49-F238E27FC236}">
                <a16:creationId xmlns:a16="http://schemas.microsoft.com/office/drawing/2014/main" id="{E5F6570F-846C-45B1-B315-0EC8A8F8A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25" y="2866021"/>
            <a:ext cx="2372749" cy="2113568"/>
          </a:xfrm>
          <a:prstGeom prst="rect">
            <a:avLst/>
          </a:prstGeom>
        </p:spPr>
      </p:pic>
      <p:sp>
        <p:nvSpPr>
          <p:cNvPr id="2" name="Rectangle 1">
            <a:extLst>
              <a:ext uri="{FF2B5EF4-FFF2-40B4-BE49-F238E27FC236}">
                <a16:creationId xmlns:a16="http://schemas.microsoft.com/office/drawing/2014/main" id="{B927F57D-5214-49E6-8CDA-B49B20FBAB09}"/>
              </a:ext>
            </a:extLst>
          </p:cNvPr>
          <p:cNvSpPr/>
          <p:nvPr/>
        </p:nvSpPr>
        <p:spPr>
          <a:xfrm>
            <a:off x="3406954" y="2869927"/>
            <a:ext cx="193675" cy="175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Rectangle 22">
            <a:extLst>
              <a:ext uri="{FF2B5EF4-FFF2-40B4-BE49-F238E27FC236}">
                <a16:creationId xmlns:a16="http://schemas.microsoft.com/office/drawing/2014/main" id="{B49BB6E5-5F94-469C-9B3E-53F73FD7EDD2}"/>
              </a:ext>
            </a:extLst>
          </p:cNvPr>
          <p:cNvSpPr/>
          <p:nvPr/>
        </p:nvSpPr>
        <p:spPr>
          <a:xfrm>
            <a:off x="986116" y="2862708"/>
            <a:ext cx="193675" cy="175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4" name="Picture 23" descr="A black letter on a white background&#10;&#10;Description automatically generated">
            <a:extLst>
              <a:ext uri="{FF2B5EF4-FFF2-40B4-BE49-F238E27FC236}">
                <a16:creationId xmlns:a16="http://schemas.microsoft.com/office/drawing/2014/main" id="{56269523-907E-411A-9910-E28B134D5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2191" y="4955445"/>
            <a:ext cx="437681" cy="148811"/>
          </a:xfrm>
          <a:prstGeom prst="rect">
            <a:avLst/>
          </a:prstGeom>
        </p:spPr>
      </p:pic>
      <p:pic>
        <p:nvPicPr>
          <p:cNvPr id="21" name="Picture 20">
            <a:extLst>
              <a:ext uri="{FF2B5EF4-FFF2-40B4-BE49-F238E27FC236}">
                <a16:creationId xmlns:a16="http://schemas.microsoft.com/office/drawing/2014/main" id="{6FDDADEE-13D8-4817-8EAD-745C078C4A12}"/>
              </a:ext>
            </a:extLst>
          </p:cNvPr>
          <p:cNvPicPr>
            <a:picLocks noChangeAspect="1"/>
          </p:cNvPicPr>
          <p:nvPr/>
        </p:nvPicPr>
        <p:blipFill>
          <a:blip r:embed="rId7"/>
          <a:stretch>
            <a:fillRect/>
          </a:stretch>
        </p:blipFill>
        <p:spPr>
          <a:xfrm flipH="1">
            <a:off x="1273038" y="903007"/>
            <a:ext cx="2811784" cy="1693501"/>
          </a:xfrm>
          <a:prstGeom prst="rect">
            <a:avLst/>
          </a:prstGeom>
        </p:spPr>
      </p:pic>
    </p:spTree>
    <p:extLst>
      <p:ext uri="{BB962C8B-B14F-4D97-AF65-F5344CB8AC3E}">
        <p14:creationId xmlns:p14="http://schemas.microsoft.com/office/powerpoint/2010/main" val="14902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animBg="1"/>
      <p:bldP spid="20" grpId="0" animBg="1"/>
      <p:bldP spid="7" grpId="0"/>
      <p:bldP spid="13" grpId="0"/>
      <p:bldP spid="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B99A9BC-E0FC-4C55-8FE6-482A0A30FDD7}"/>
              </a:ext>
            </a:extLst>
          </p:cNvPr>
          <p:cNvSpPr/>
          <p:nvPr/>
        </p:nvSpPr>
        <p:spPr bwMode="auto">
          <a:xfrm>
            <a:off x="4915373" y="1281906"/>
            <a:ext cx="470535" cy="3936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LID4096" sz="8200" b="0" i="0" u="none" strike="noStrike" cap="none" normalizeH="0" baseline="0">
              <a:ln>
                <a:noFill/>
              </a:ln>
              <a:solidFill>
                <a:schemeClr val="tx1"/>
              </a:solidFill>
              <a:effectLst/>
              <a:latin typeface="Arial" charset="0"/>
            </a:endParaRPr>
          </a:p>
        </p:txBody>
      </p:sp>
      <p:sp>
        <p:nvSpPr>
          <p:cNvPr id="5" name="Footer Placeholder 4">
            <a:extLst>
              <a:ext uri="{FF2B5EF4-FFF2-40B4-BE49-F238E27FC236}">
                <a16:creationId xmlns:a16="http://schemas.microsoft.com/office/drawing/2014/main" id="{3A37E44B-88C5-420B-962F-19B33359273B}"/>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70CDD6F7-1BE0-4ECC-BB3F-442B8CDF86D0}"/>
              </a:ext>
            </a:extLst>
          </p:cNvPr>
          <p:cNvSpPr>
            <a:spLocks noGrp="1"/>
          </p:cNvSpPr>
          <p:nvPr>
            <p:ph type="sldNum" sz="quarter" idx="12"/>
          </p:nvPr>
        </p:nvSpPr>
        <p:spPr/>
        <p:txBody>
          <a:bodyPr/>
          <a:lstStyle/>
          <a:p>
            <a:fld id="{E1E1CD7C-2161-7D43-862E-CE4C333CD873}" type="slidenum">
              <a:rPr lang="fr-FR" smtClean="0"/>
              <a:pPr/>
              <a:t>14</a:t>
            </a:fld>
            <a:endParaRPr lang="fr-FR" dirty="0"/>
          </a:p>
        </p:txBody>
      </p:sp>
      <p:pic>
        <p:nvPicPr>
          <p:cNvPr id="14" name="Picture 13">
            <a:extLst>
              <a:ext uri="{FF2B5EF4-FFF2-40B4-BE49-F238E27FC236}">
                <a16:creationId xmlns:a16="http://schemas.microsoft.com/office/drawing/2014/main" id="{6BF6D528-A8A6-476C-8EDA-DEFAD0EF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284" y="898735"/>
            <a:ext cx="4432300" cy="3519000"/>
          </a:xfrm>
          <a:prstGeom prst="rect">
            <a:avLst/>
          </a:prstGeom>
        </p:spPr>
      </p:pic>
      <p:pic>
        <p:nvPicPr>
          <p:cNvPr id="15" name="Picture 14">
            <a:extLst>
              <a:ext uri="{FF2B5EF4-FFF2-40B4-BE49-F238E27FC236}">
                <a16:creationId xmlns:a16="http://schemas.microsoft.com/office/drawing/2014/main" id="{9AA2E179-AB28-4E44-9B50-03F5E4C44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92" y="1041472"/>
            <a:ext cx="3825347" cy="3240361"/>
          </a:xfrm>
          <a:prstGeom prst="rect">
            <a:avLst/>
          </a:prstGeom>
        </p:spPr>
      </p:pic>
      <p:sp>
        <p:nvSpPr>
          <p:cNvPr id="17" name="Rectangle 16">
            <a:extLst>
              <a:ext uri="{FF2B5EF4-FFF2-40B4-BE49-F238E27FC236}">
                <a16:creationId xmlns:a16="http://schemas.microsoft.com/office/drawing/2014/main" id="{640B9C46-4C84-480B-90B9-FF6919A58099}"/>
              </a:ext>
            </a:extLst>
          </p:cNvPr>
          <p:cNvSpPr/>
          <p:nvPr/>
        </p:nvSpPr>
        <p:spPr bwMode="auto">
          <a:xfrm>
            <a:off x="976778" y="1241035"/>
            <a:ext cx="470535" cy="3936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LID4096" sz="82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E3E7B9F-153A-44F1-A965-8E4585A064C3}"/>
              </a:ext>
            </a:extLst>
          </p:cNvPr>
          <p:cNvSpPr/>
          <p:nvPr/>
        </p:nvSpPr>
        <p:spPr bwMode="auto">
          <a:xfrm>
            <a:off x="5494039" y="1303931"/>
            <a:ext cx="470535" cy="3936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LID4096" sz="8200" b="0"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C48F64F7-EA75-448E-BDDB-FC36A259B7B5}"/>
              </a:ext>
            </a:extLst>
          </p:cNvPr>
          <p:cNvCxnSpPr/>
          <p:nvPr/>
        </p:nvCxnSpPr>
        <p:spPr bwMode="auto">
          <a:xfrm>
            <a:off x="6212735" y="1234685"/>
            <a:ext cx="3035" cy="2702313"/>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a:extLst>
              <a:ext uri="{FF2B5EF4-FFF2-40B4-BE49-F238E27FC236}">
                <a16:creationId xmlns:a16="http://schemas.microsoft.com/office/drawing/2014/main" id="{CB6015C7-20F2-44CD-8273-44CA98286688}"/>
              </a:ext>
            </a:extLst>
          </p:cNvPr>
          <p:cNvSpPr/>
          <p:nvPr/>
        </p:nvSpPr>
        <p:spPr>
          <a:xfrm>
            <a:off x="4915373" y="1294266"/>
            <a:ext cx="376564" cy="340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 name="Rectangle 19">
            <a:extLst>
              <a:ext uri="{FF2B5EF4-FFF2-40B4-BE49-F238E27FC236}">
                <a16:creationId xmlns:a16="http://schemas.microsoft.com/office/drawing/2014/main" id="{D5E8CDC4-5C96-46BE-85F4-887CDE5E8E74}"/>
              </a:ext>
            </a:extLst>
          </p:cNvPr>
          <p:cNvSpPr/>
          <p:nvPr/>
        </p:nvSpPr>
        <p:spPr bwMode="auto">
          <a:xfrm>
            <a:off x="4883323" y="1245815"/>
            <a:ext cx="1332447" cy="2691183"/>
          </a:xfrm>
          <a:prstGeom prst="rect">
            <a:avLst/>
          </a:prstGeom>
          <a:solidFill>
            <a:schemeClr val="accent2">
              <a:lumMod val="60000"/>
              <a:lumOff val="40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LID4096" sz="8200" b="0"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73C1CD01-240F-4A58-92D6-DFC490FD457B}"/>
              </a:ext>
            </a:extLst>
          </p:cNvPr>
          <p:cNvSpPr txBox="1"/>
          <p:nvPr/>
        </p:nvSpPr>
        <p:spPr>
          <a:xfrm>
            <a:off x="4883323" y="2982891"/>
            <a:ext cx="1449596" cy="954107"/>
          </a:xfrm>
          <a:prstGeom prst="rect">
            <a:avLst/>
          </a:prstGeom>
          <a:noFill/>
        </p:spPr>
        <p:txBody>
          <a:bodyPr wrap="square" rtlCol="0">
            <a:spAutoFit/>
          </a:bodyPr>
          <a:lstStyle/>
          <a:p>
            <a:r>
              <a:rPr lang="en-US" sz="2800" dirty="0"/>
              <a:t>LMD regime</a:t>
            </a:r>
            <a:endParaRPr lang="LID4096" sz="2800" dirty="0"/>
          </a:p>
        </p:txBody>
      </p:sp>
      <p:sp>
        <p:nvSpPr>
          <p:cNvPr id="22" name="Rectangle 21">
            <a:extLst>
              <a:ext uri="{FF2B5EF4-FFF2-40B4-BE49-F238E27FC236}">
                <a16:creationId xmlns:a16="http://schemas.microsoft.com/office/drawing/2014/main" id="{EEB41C6C-2FB3-40C9-8552-BDCD75B03133}"/>
              </a:ext>
            </a:extLst>
          </p:cNvPr>
          <p:cNvSpPr/>
          <p:nvPr/>
        </p:nvSpPr>
        <p:spPr bwMode="auto">
          <a:xfrm>
            <a:off x="4079293" y="1228335"/>
            <a:ext cx="385817" cy="25202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LID4096" sz="82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CB704383-DC9F-4A5F-8B1F-63D40A738D61}"/>
              </a:ext>
            </a:extLst>
          </p:cNvPr>
          <p:cNvSpPr txBox="1"/>
          <p:nvPr/>
        </p:nvSpPr>
        <p:spPr>
          <a:xfrm rot="16200000">
            <a:off x="2466280" y="2063281"/>
            <a:ext cx="3636539" cy="523220"/>
          </a:xfrm>
          <a:prstGeom prst="rect">
            <a:avLst/>
          </a:prstGeom>
          <a:noFill/>
        </p:spPr>
        <p:txBody>
          <a:bodyPr wrap="square" rtlCol="0">
            <a:spAutoFit/>
          </a:bodyPr>
          <a:lstStyle/>
          <a:p>
            <a:r>
              <a:rPr lang="en-US" sz="2800" dirty="0"/>
              <a:t>Heat flux reduction</a:t>
            </a:r>
            <a:endParaRPr lang="LID4096" sz="2800" dirty="0"/>
          </a:p>
        </p:txBody>
      </p:sp>
      <p:sp>
        <p:nvSpPr>
          <p:cNvPr id="24" name="Rectangle 23">
            <a:extLst>
              <a:ext uri="{FF2B5EF4-FFF2-40B4-BE49-F238E27FC236}">
                <a16:creationId xmlns:a16="http://schemas.microsoft.com/office/drawing/2014/main" id="{EED0F64B-1CAB-4556-8A5B-CEB076975770}"/>
              </a:ext>
            </a:extLst>
          </p:cNvPr>
          <p:cNvSpPr/>
          <p:nvPr/>
        </p:nvSpPr>
        <p:spPr bwMode="auto">
          <a:xfrm>
            <a:off x="98529" y="1294266"/>
            <a:ext cx="451486" cy="27279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LID4096" sz="82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7776F729-0835-4A43-BBF4-16BCF3DFA678}"/>
              </a:ext>
            </a:extLst>
          </p:cNvPr>
          <p:cNvSpPr txBox="1"/>
          <p:nvPr/>
        </p:nvSpPr>
        <p:spPr>
          <a:xfrm rot="16200000">
            <a:off x="-1496791" y="2063281"/>
            <a:ext cx="3636539" cy="523220"/>
          </a:xfrm>
          <a:prstGeom prst="rect">
            <a:avLst/>
          </a:prstGeom>
          <a:noFill/>
        </p:spPr>
        <p:txBody>
          <a:bodyPr wrap="square" rtlCol="0">
            <a:spAutoFit/>
          </a:bodyPr>
          <a:lstStyle/>
          <a:p>
            <a:r>
              <a:rPr lang="en-US" sz="2800" dirty="0"/>
              <a:t>Heat flux reduction</a:t>
            </a:r>
            <a:endParaRPr lang="LID4096" sz="2800" dirty="0"/>
          </a:p>
        </p:txBody>
      </p:sp>
      <p:sp>
        <p:nvSpPr>
          <p:cNvPr id="29" name="TextBox 28">
            <a:extLst>
              <a:ext uri="{FF2B5EF4-FFF2-40B4-BE49-F238E27FC236}">
                <a16:creationId xmlns:a16="http://schemas.microsoft.com/office/drawing/2014/main" id="{781FC56E-24BA-4DC2-A0CE-322E18E2DC2D}"/>
              </a:ext>
            </a:extLst>
          </p:cNvPr>
          <p:cNvSpPr txBox="1"/>
          <p:nvPr/>
        </p:nvSpPr>
        <p:spPr>
          <a:xfrm>
            <a:off x="1522183" y="4409686"/>
            <a:ext cx="5500222" cy="646331"/>
          </a:xfrm>
          <a:prstGeom prst="rect">
            <a:avLst/>
          </a:prstGeom>
          <a:noFill/>
        </p:spPr>
        <p:txBody>
          <a:bodyPr wrap="square" rtlCol="0">
            <a:spAutoFit/>
          </a:bodyPr>
          <a:lstStyle/>
          <a:p>
            <a:pPr algn="ctr"/>
            <a:r>
              <a:rPr lang="en-US" sz="1800" dirty="0">
                <a:solidFill>
                  <a:srgbClr val="FF0000"/>
                </a:solidFill>
              </a:rPr>
              <a:t>Prandtl number is the main effective parameter in determining the flow shear stabilization</a:t>
            </a:r>
            <a:endParaRPr lang="en-US" sz="1800" dirty="0">
              <a:solidFill>
                <a:srgbClr val="FF000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955DF9D-6114-4D2E-8673-92DEEC42C781}"/>
              </a:ext>
            </a:extLst>
          </p:cNvPr>
          <p:cNvSpPr>
            <a:spLocks noGrp="1"/>
          </p:cNvSpPr>
          <p:nvPr>
            <p:ph type="title"/>
          </p:nvPr>
        </p:nvSpPr>
        <p:spPr>
          <a:xfrm>
            <a:off x="904875" y="179553"/>
            <a:ext cx="7016716" cy="618848"/>
          </a:xfrm>
        </p:spPr>
        <p:txBody>
          <a:bodyPr>
            <a:noAutofit/>
          </a:bodyPr>
          <a:lstStyle/>
          <a:p>
            <a:r>
              <a:rPr lang="en-US" sz="2400" dirty="0">
                <a:latin typeface="Arial" panose="020B0604020202020204" pitchFamily="34" charset="0"/>
                <a:cs typeface="Arial" panose="020B0604020202020204" pitchFamily="34" charset="0"/>
              </a:rPr>
              <a:t>One question remains: what is the main effective parameter in determining the heat flux reduction?</a:t>
            </a:r>
            <a:br>
              <a:rPr lang="en-US" sz="2400" dirty="0">
                <a:latin typeface="Arial" panose="020B0604020202020204" pitchFamily="34" charset="0"/>
                <a:cs typeface="Arial" panose="020B0604020202020204" pitchFamily="34" charset="0"/>
              </a:rPr>
            </a:br>
            <a:endParaRPr lang="LID4096" sz="2400" dirty="0"/>
          </a:p>
        </p:txBody>
      </p:sp>
    </p:spTree>
    <p:extLst>
      <p:ext uri="{BB962C8B-B14F-4D97-AF65-F5344CB8AC3E}">
        <p14:creationId xmlns:p14="http://schemas.microsoft.com/office/powerpoint/2010/main" val="6515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722B9-AC57-42B8-A144-CBBB481FA1CF}"/>
              </a:ext>
            </a:extLst>
          </p:cNvPr>
          <p:cNvSpPr>
            <a:spLocks noGrp="1"/>
          </p:cNvSpPr>
          <p:nvPr>
            <p:ph type="title"/>
          </p:nvPr>
        </p:nvSpPr>
        <p:spPr>
          <a:xfrm>
            <a:off x="904875" y="179552"/>
            <a:ext cx="7071806" cy="1072753"/>
          </a:xfrm>
        </p:spPr>
        <p:txBody>
          <a:bodyPr/>
          <a:lstStyle/>
          <a:p>
            <a:r>
              <a:rPr lang="en-US" dirty="0"/>
              <a:t>Effect of pinch term on intrinsic rotation</a:t>
            </a:r>
          </a:p>
        </p:txBody>
      </p:sp>
      <p:sp>
        <p:nvSpPr>
          <p:cNvPr id="6" name="Slide Number Placeholder 5">
            <a:extLst>
              <a:ext uri="{FF2B5EF4-FFF2-40B4-BE49-F238E27FC236}">
                <a16:creationId xmlns:a16="http://schemas.microsoft.com/office/drawing/2014/main" id="{05BB9FF2-5737-4B3B-8FCD-D30FD07CDF00}"/>
              </a:ext>
            </a:extLst>
          </p:cNvPr>
          <p:cNvSpPr>
            <a:spLocks noGrp="1"/>
          </p:cNvSpPr>
          <p:nvPr>
            <p:ph type="sldNum" sz="quarter" idx="12"/>
          </p:nvPr>
        </p:nvSpPr>
        <p:spPr/>
        <p:txBody>
          <a:bodyPr/>
          <a:lstStyle/>
          <a:p>
            <a:fld id="{E1E1CD7C-2161-7D43-862E-CE4C333CD873}" type="slidenum">
              <a:rPr lang="fr-FR" smtClean="0"/>
              <a:pPr/>
              <a:t>15</a:t>
            </a:fld>
            <a:endParaRPr lang="fr-FR" dirty="0"/>
          </a:p>
        </p:txBody>
      </p:sp>
      <p:sp>
        <p:nvSpPr>
          <p:cNvPr id="7" name="Footer Placeholder 4">
            <a:extLst>
              <a:ext uri="{FF2B5EF4-FFF2-40B4-BE49-F238E27FC236}">
                <a16:creationId xmlns:a16="http://schemas.microsoft.com/office/drawing/2014/main" id="{0BE52092-4C3A-46DF-986A-FFAF992B770A}"/>
              </a:ext>
            </a:extLst>
          </p:cNvPr>
          <p:cNvSpPr>
            <a:spLocks noGrp="1"/>
          </p:cNvSpPr>
          <p:nvPr>
            <p:ph type="ftr" sz="quarter" idx="11"/>
          </p:nvPr>
        </p:nvSpPr>
        <p:spPr>
          <a:xfrm rot="16200000">
            <a:off x="7115989" y="1874064"/>
            <a:ext cx="3543260" cy="512762"/>
          </a:xfrm>
        </p:spPr>
        <p:txBody>
          <a:bodyPr/>
          <a:lstStyle/>
          <a:p>
            <a:r>
              <a:rPr lang="fr-FR" dirty="0"/>
              <a:t>Haomin Sun &amp; GENE group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5224EE-A88E-45D1-8084-4558847C7AFE}"/>
                  </a:ext>
                </a:extLst>
              </p:cNvPr>
              <p:cNvSpPr txBox="1"/>
              <p:nvPr/>
            </p:nvSpPr>
            <p:spPr>
              <a:xfrm>
                <a:off x="2477865" y="847073"/>
                <a:ext cx="3925824" cy="486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𝒊𝒏𝒕</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𝒊</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𝒎</m:t>
                          </m:r>
                        </m:e>
                        <m:sub>
                          <m:r>
                            <a:rPr lang="en-US" b="1" i="1" smtClean="0">
                              <a:latin typeface="Cambria Math" panose="02040503050406030204" pitchFamily="18" charset="0"/>
                            </a:rPr>
                            <m:t>𝒊</m:t>
                          </m:r>
                        </m:sub>
                      </m:sSub>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𝑹</m:t>
                          </m:r>
                        </m:e>
                        <m:sub>
                          <m:r>
                            <a:rPr lang="en-US" b="1" i="1" smtClean="0">
                              <a:latin typeface="Cambria Math" panose="02040503050406030204" pitchFamily="18" charset="0"/>
                            </a:rPr>
                            <m:t>𝟎</m:t>
                          </m:r>
                        </m:sub>
                        <m:sup>
                          <m:r>
                            <a:rPr lang="en-US" b="1" i="1" smtClean="0">
                              <a:latin typeface="Cambria Math" panose="02040503050406030204" pitchFamily="18" charset="0"/>
                            </a:rPr>
                            <m:t>𝟐</m:t>
                          </m:r>
                        </m:sup>
                      </m:sSubSup>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sub>
                      </m:sSub>
                      <m:f>
                        <m:fPr>
                          <m:ctrlPr>
                            <a:rPr lang="en-US" b="1" i="1" smtClean="0">
                              <a:latin typeface="Cambria Math" panose="02040503050406030204" pitchFamily="18" charset="0"/>
                            </a:rPr>
                          </m:ctrlPr>
                        </m:fPr>
                        <m:num>
                          <m:r>
                            <a:rPr lang="en-US" b="1" i="1" smtClean="0">
                              <a:latin typeface="Cambria Math" panose="02040503050406030204" pitchFamily="18" charset="0"/>
                            </a:rPr>
                            <m:t>𝒅</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num>
                        <m:den>
                          <m:r>
                            <a:rPr lang="en-US" b="1" i="1" smtClean="0">
                              <a:latin typeface="Cambria Math" panose="02040503050406030204" pitchFamily="18" charset="0"/>
                            </a:rPr>
                            <m:t>𝒅𝒙</m:t>
                          </m:r>
                        </m:den>
                      </m:f>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𝒊</m:t>
                          </m:r>
                        </m:sub>
                      </m:sSub>
                      <m:sSub>
                        <m:sSubPr>
                          <m:ctrlPr>
                            <a:rPr lang="en-US" b="1" i="1">
                              <a:latin typeface="Cambria Math" panose="02040503050406030204" pitchFamily="18" charset="0"/>
                            </a:rPr>
                          </m:ctrlPr>
                        </m:sSubPr>
                        <m:e>
                          <m:r>
                            <a:rPr lang="en-US" b="1" i="1">
                              <a:latin typeface="Cambria Math" panose="02040503050406030204" pitchFamily="18" charset="0"/>
                            </a:rPr>
                            <m:t>𝒎</m:t>
                          </m:r>
                        </m:e>
                        <m:sub>
                          <m:r>
                            <a:rPr lang="en-US" b="1" i="1">
                              <a:latin typeface="Cambria Math" panose="02040503050406030204" pitchFamily="18" charset="0"/>
                            </a:rPr>
                            <m:t>𝒊</m:t>
                          </m:r>
                        </m:sub>
                      </m:sSub>
                      <m:sSubSup>
                        <m:sSubSupPr>
                          <m:ctrlPr>
                            <a:rPr lang="en-US" b="1" i="1">
                              <a:latin typeface="Cambria Math" panose="02040503050406030204" pitchFamily="18" charset="0"/>
                            </a:rPr>
                          </m:ctrlPr>
                        </m:sSubSupPr>
                        <m:e>
                          <m:r>
                            <a:rPr lang="en-US" b="1" i="1">
                              <a:latin typeface="Cambria Math" panose="02040503050406030204" pitchFamily="18" charset="0"/>
                            </a:rPr>
                            <m:t>𝑹</m:t>
                          </m:r>
                        </m:e>
                        <m:sub>
                          <m:r>
                            <a:rPr lang="en-US" b="1" i="1">
                              <a:latin typeface="Cambria Math" panose="02040503050406030204" pitchFamily="18" charset="0"/>
                            </a:rPr>
                            <m:t>𝟎</m:t>
                          </m:r>
                        </m:sub>
                        <m:sup>
                          <m:r>
                            <a:rPr lang="en-US" b="1" i="1">
                              <a:latin typeface="Cambria Math" panose="02040503050406030204" pitchFamily="18" charset="0"/>
                            </a:rPr>
                            <m:t>𝟐</m:t>
                          </m:r>
                        </m:sup>
                      </m:sSubSup>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sub>
                      </m:sSub>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r>
                        <a:rPr lang="en-US" b="1" i="1" smtClean="0">
                          <a:latin typeface="Cambria Math" panose="02040503050406030204" pitchFamily="18" charset="0"/>
                        </a:rPr>
                        <m:t>=</m:t>
                      </m:r>
                      <m:r>
                        <a:rPr lang="en-US" b="1" i="1" smtClean="0">
                          <a:latin typeface="Cambria Math" panose="02040503050406030204" pitchFamily="18" charset="0"/>
                        </a:rPr>
                        <m:t>𝟎</m:t>
                      </m:r>
                    </m:oMath>
                  </m:oMathPara>
                </a14:m>
                <a:endParaRPr lang="en-US" b="1" dirty="0"/>
              </a:p>
            </p:txBody>
          </p:sp>
        </mc:Choice>
        <mc:Fallback xmlns="">
          <p:sp>
            <p:nvSpPr>
              <p:cNvPr id="8" name="TextBox 7">
                <a:extLst>
                  <a:ext uri="{FF2B5EF4-FFF2-40B4-BE49-F238E27FC236}">
                    <a16:creationId xmlns:a16="http://schemas.microsoft.com/office/drawing/2014/main" id="{AB5224EE-A88E-45D1-8084-4558847C7AFE}"/>
                  </a:ext>
                </a:extLst>
              </p:cNvPr>
              <p:cNvSpPr txBox="1">
                <a:spLocks noRot="1" noChangeAspect="1" noMove="1" noResize="1" noEditPoints="1" noAdjustHandles="1" noChangeArrowheads="1" noChangeShapeType="1" noTextEdit="1"/>
              </p:cNvSpPr>
              <p:nvPr/>
            </p:nvSpPr>
            <p:spPr>
              <a:xfrm>
                <a:off x="2477865" y="847073"/>
                <a:ext cx="3925824" cy="486928"/>
              </a:xfrm>
              <a:prstGeom prst="rect">
                <a:avLst/>
              </a:prstGeom>
              <a:blipFill>
                <a:blip r:embed="rId3"/>
                <a:stretch>
                  <a:fillRect b="-25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9F256A8-E04C-4952-A8D9-2911A1E0E02A}"/>
              </a:ext>
            </a:extLst>
          </p:cNvPr>
          <p:cNvSpPr txBox="1"/>
          <p:nvPr/>
        </p:nvSpPr>
        <p:spPr>
          <a:xfrm>
            <a:off x="519545" y="1351419"/>
            <a:ext cx="1604991" cy="300082"/>
          </a:xfrm>
          <a:prstGeom prst="rect">
            <a:avLst/>
          </a:prstGeom>
          <a:noFill/>
        </p:spPr>
        <p:txBody>
          <a:bodyPr wrap="none" rtlCol="0">
            <a:spAutoFit/>
          </a:bodyPr>
          <a:lstStyle/>
          <a:p>
            <a:r>
              <a:rPr lang="en-US" dirty="0"/>
              <a:t>We therefore have</a:t>
            </a:r>
          </a:p>
        </p:txBody>
      </p:sp>
      <p:sp>
        <p:nvSpPr>
          <p:cNvPr id="13" name="TextBox 12">
            <a:extLst>
              <a:ext uri="{FF2B5EF4-FFF2-40B4-BE49-F238E27FC236}">
                <a16:creationId xmlns:a16="http://schemas.microsoft.com/office/drawing/2014/main" id="{A6949B69-57ED-463E-AF39-FB1540234A39}"/>
              </a:ext>
            </a:extLst>
          </p:cNvPr>
          <p:cNvSpPr txBox="1"/>
          <p:nvPr/>
        </p:nvSpPr>
        <p:spPr>
          <a:xfrm>
            <a:off x="1293981" y="4434392"/>
            <a:ext cx="6293593" cy="338554"/>
          </a:xfrm>
          <a:prstGeom prst="rect">
            <a:avLst/>
          </a:prstGeom>
          <a:noFill/>
        </p:spPr>
        <p:txBody>
          <a:bodyPr wrap="square" rtlCol="0">
            <a:spAutoFit/>
          </a:bodyPr>
          <a:lstStyle/>
          <a:p>
            <a:r>
              <a:rPr lang="en-US" sz="1600" dirty="0">
                <a:solidFill>
                  <a:srgbClr val="FF0000"/>
                </a:solidFill>
              </a:rPr>
              <a:t>Considering pinch term will only make the intrinsic rotation stronger</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D411DE5-CE77-418E-BC97-07869DC3AEDE}"/>
                  </a:ext>
                </a:extLst>
              </p:cNvPr>
              <p:cNvSpPr txBox="1"/>
              <p:nvPr/>
            </p:nvSpPr>
            <p:spPr>
              <a:xfrm>
                <a:off x="2286000" y="1651501"/>
                <a:ext cx="4572000" cy="4869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𝒊𝒏𝒕</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𝒊</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𝒎</m:t>
                          </m:r>
                        </m:e>
                        <m:sub>
                          <m:r>
                            <a:rPr lang="en-US" b="1" i="1" smtClean="0">
                              <a:latin typeface="Cambria Math" panose="02040503050406030204" pitchFamily="18" charset="0"/>
                            </a:rPr>
                            <m:t>𝒊</m:t>
                          </m:r>
                        </m:sub>
                      </m:sSub>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𝑹</m:t>
                          </m:r>
                        </m:e>
                        <m:sub>
                          <m:r>
                            <a:rPr lang="en-US" b="1" i="1" smtClean="0">
                              <a:latin typeface="Cambria Math" panose="02040503050406030204" pitchFamily="18" charset="0"/>
                            </a:rPr>
                            <m:t>𝟎</m:t>
                          </m:r>
                        </m:sub>
                        <m:sup>
                          <m:r>
                            <a:rPr lang="en-US" b="1" i="1" smtClean="0">
                              <a:latin typeface="Cambria Math" panose="02040503050406030204" pitchFamily="18" charset="0"/>
                            </a:rPr>
                            <m:t>𝟐</m:t>
                          </m:r>
                        </m:sup>
                      </m:sSubSup>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sub>
                      </m:sSub>
                      <m:f>
                        <m:fPr>
                          <m:ctrlPr>
                            <a:rPr lang="en-US" b="1" i="1" smtClean="0">
                              <a:latin typeface="Cambria Math" panose="02040503050406030204" pitchFamily="18" charset="0"/>
                            </a:rPr>
                          </m:ctrlPr>
                        </m:fPr>
                        <m:num>
                          <m:r>
                            <a:rPr lang="en-US" b="1" i="1" smtClean="0">
                              <a:latin typeface="Cambria Math" panose="02040503050406030204" pitchFamily="18" charset="0"/>
                            </a:rPr>
                            <m:t>𝒅</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num>
                        <m:den>
                          <m:r>
                            <a:rPr lang="en-US" b="1" i="1" smtClean="0">
                              <a:latin typeface="Cambria Math" panose="02040503050406030204" pitchFamily="18" charset="0"/>
                            </a:rPr>
                            <m:t>𝒅𝒙</m:t>
                          </m:r>
                        </m:den>
                      </m:f>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𝒊</m:t>
                          </m:r>
                        </m:sub>
                      </m:sSub>
                      <m:sSub>
                        <m:sSubPr>
                          <m:ctrlPr>
                            <a:rPr lang="en-US" b="1" i="1">
                              <a:latin typeface="Cambria Math" panose="02040503050406030204" pitchFamily="18" charset="0"/>
                            </a:rPr>
                          </m:ctrlPr>
                        </m:sSubPr>
                        <m:e>
                          <m:r>
                            <a:rPr lang="en-US" b="1" i="1">
                              <a:latin typeface="Cambria Math" panose="02040503050406030204" pitchFamily="18" charset="0"/>
                            </a:rPr>
                            <m:t>𝒎</m:t>
                          </m:r>
                        </m:e>
                        <m:sub>
                          <m:r>
                            <a:rPr lang="en-US" b="1" i="1">
                              <a:latin typeface="Cambria Math" panose="02040503050406030204" pitchFamily="18" charset="0"/>
                            </a:rPr>
                            <m:t>𝒊</m:t>
                          </m:r>
                        </m:sub>
                      </m:sSub>
                      <m:sSubSup>
                        <m:sSubSupPr>
                          <m:ctrlPr>
                            <a:rPr lang="en-US" b="1" i="1">
                              <a:latin typeface="Cambria Math" panose="02040503050406030204" pitchFamily="18" charset="0"/>
                            </a:rPr>
                          </m:ctrlPr>
                        </m:sSubSupPr>
                        <m:e>
                          <m:r>
                            <a:rPr lang="en-US" b="1" i="1">
                              <a:latin typeface="Cambria Math" panose="02040503050406030204" pitchFamily="18" charset="0"/>
                            </a:rPr>
                            <m:t>𝑹</m:t>
                          </m:r>
                        </m:e>
                        <m:sub>
                          <m:r>
                            <a:rPr lang="en-US" b="1" i="1">
                              <a:latin typeface="Cambria Math" panose="02040503050406030204" pitchFamily="18" charset="0"/>
                            </a:rPr>
                            <m:t>𝟎</m:t>
                          </m:r>
                        </m:sub>
                        <m:sup>
                          <m:r>
                            <a:rPr lang="en-US" b="1" i="1">
                              <a:latin typeface="Cambria Math" panose="02040503050406030204" pitchFamily="18" charset="0"/>
                            </a:rPr>
                            <m:t>𝟐</m:t>
                          </m:r>
                        </m:sup>
                      </m:sSubSup>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sub>
                      </m:sSub>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oMath>
                  </m:oMathPara>
                </a14:m>
                <a:endParaRPr lang="en-US" dirty="0"/>
              </a:p>
            </p:txBody>
          </p:sp>
        </mc:Choice>
        <mc:Fallback xmlns="">
          <p:sp>
            <p:nvSpPr>
              <p:cNvPr id="15" name="TextBox 14">
                <a:extLst>
                  <a:ext uri="{FF2B5EF4-FFF2-40B4-BE49-F238E27FC236}">
                    <a16:creationId xmlns:a16="http://schemas.microsoft.com/office/drawing/2014/main" id="{0D411DE5-CE77-418E-BC97-07869DC3AEDE}"/>
                  </a:ext>
                </a:extLst>
              </p:cNvPr>
              <p:cNvSpPr txBox="1">
                <a:spLocks noRot="1" noChangeAspect="1" noMove="1" noResize="1" noEditPoints="1" noAdjustHandles="1" noChangeArrowheads="1" noChangeShapeType="1" noTextEdit="1"/>
              </p:cNvSpPr>
              <p:nvPr/>
            </p:nvSpPr>
            <p:spPr>
              <a:xfrm>
                <a:off x="2286000" y="1651501"/>
                <a:ext cx="4572000" cy="486928"/>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DF7E64D-63E2-4CED-99E9-FBA731339D57}"/>
                  </a:ext>
                </a:extLst>
              </p:cNvPr>
              <p:cNvSpPr txBox="1"/>
              <p:nvPr/>
            </p:nvSpPr>
            <p:spPr>
              <a:xfrm>
                <a:off x="519545" y="2246131"/>
                <a:ext cx="6147196" cy="320280"/>
              </a:xfrm>
              <a:prstGeom prst="rect">
                <a:avLst/>
              </a:prstGeom>
              <a:noFill/>
            </p:spPr>
            <p:txBody>
              <a:bodyPr wrap="none" rtlCol="0">
                <a:spAutoFit/>
              </a:bodyPr>
              <a:lstStyle/>
              <a:p>
                <a:r>
                  <a:rPr lang="en-US" dirty="0"/>
                  <a:t>Important to note that both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Π</m:t>
                            </m:r>
                          </m:e>
                          <m:sub>
                            <m:r>
                              <a:rPr lang="en-US" b="0" i="1" smtClean="0">
                                <a:latin typeface="Cambria Math" panose="02040503050406030204" pitchFamily="18" charset="0"/>
                              </a:rPr>
                              <m:t>𝑖</m:t>
                            </m:r>
                          </m:sub>
                        </m:sSub>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Π</m:t>
                            </m:r>
                          </m:e>
                          <m:sub>
                            <m:r>
                              <a:rPr lang="en-US" b="0" i="1" smtClean="0">
                                <a:latin typeface="Cambria Math" panose="02040503050406030204" pitchFamily="18" charset="0"/>
                              </a:rPr>
                              <m:t>𝑖</m:t>
                            </m:r>
                          </m:sub>
                        </m:sSub>
                      </m:sub>
                    </m:sSub>
                  </m:oMath>
                </a14:m>
                <a:r>
                  <a:rPr lang="en-US" dirty="0"/>
                  <a:t> are positive [</a:t>
                </a:r>
                <a:r>
                  <a:rPr lang="en-US" dirty="0" err="1"/>
                  <a:t>Peeters</a:t>
                </a:r>
                <a:r>
                  <a:rPr lang="en-US" dirty="0"/>
                  <a:t> et al., PRL, 2007]</a:t>
                </a:r>
              </a:p>
            </p:txBody>
          </p:sp>
        </mc:Choice>
        <mc:Fallback xmlns="">
          <p:sp>
            <p:nvSpPr>
              <p:cNvPr id="2" name="TextBox 1">
                <a:extLst>
                  <a:ext uri="{FF2B5EF4-FFF2-40B4-BE49-F238E27FC236}">
                    <a16:creationId xmlns:a16="http://schemas.microsoft.com/office/drawing/2014/main" id="{CDF7E64D-63E2-4CED-99E9-FBA731339D57}"/>
                  </a:ext>
                </a:extLst>
              </p:cNvPr>
              <p:cNvSpPr txBox="1">
                <a:spLocks noRot="1" noChangeAspect="1" noMove="1" noResize="1" noEditPoints="1" noAdjustHandles="1" noChangeArrowheads="1" noChangeShapeType="1" noTextEdit="1"/>
              </p:cNvSpPr>
              <p:nvPr/>
            </p:nvSpPr>
            <p:spPr>
              <a:xfrm>
                <a:off x="519545" y="2246131"/>
                <a:ext cx="6147196" cy="320280"/>
              </a:xfrm>
              <a:prstGeom prst="rect">
                <a:avLst/>
              </a:prstGeom>
              <a:blipFill>
                <a:blip r:embed="rId7"/>
                <a:stretch>
                  <a:fillRect l="-198" t="-1887"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B3A18E-FE8B-423A-BC55-93FE98336CEE}"/>
                  </a:ext>
                </a:extLst>
              </p:cNvPr>
              <p:cNvSpPr txBox="1"/>
              <p:nvPr/>
            </p:nvSpPr>
            <p:spPr>
              <a:xfrm>
                <a:off x="1441533" y="2819041"/>
                <a:ext cx="5299399" cy="563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𝒆</m:t>
                          </m:r>
                        </m:e>
                        <m:sup>
                          <m:nary>
                            <m:naryPr>
                              <m:ctrlPr>
                                <a:rPr lang="en-US" b="1" i="1" smtClean="0">
                                  <a:latin typeface="Cambria Math" panose="02040503050406030204" pitchFamily="18" charset="0"/>
                                </a:rPr>
                              </m:ctrlPr>
                            </m:naryPr>
                            <m:sub>
                              <m:r>
                                <m:rPr>
                                  <m:brk m:alnAt="23"/>
                                </m:rPr>
                                <a:rPr lang="en-US" b="1" i="1" smtClean="0">
                                  <a:latin typeface="Cambria Math" panose="02040503050406030204" pitchFamily="18" charset="0"/>
                                </a:rPr>
                                <m:t>𝒙</m:t>
                              </m:r>
                            </m:sub>
                            <m:sup>
                              <m:r>
                                <a:rPr lang="en-US" b="1" i="1" smtClean="0">
                                  <a:latin typeface="Cambria Math" panose="02040503050406030204" pitchFamily="18" charset="0"/>
                                </a:rPr>
                                <m:t>𝒂</m:t>
                              </m:r>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den>
                              </m:f>
                              <m:r>
                                <a:rPr lang="en-US" b="1" i="1" smtClean="0">
                                  <a:latin typeface="Cambria Math" panose="02040503050406030204" pitchFamily="18" charset="0"/>
                                </a:rPr>
                                <m:t>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m:t>
                                  </m:r>
                                </m:sup>
                              </m:sSup>
                            </m:e>
                          </m:nary>
                        </m:sup>
                      </m:sSup>
                      <m:nary>
                        <m:naryPr>
                          <m:ctrlPr>
                            <a:rPr lang="en-US" b="1" i="1" smtClean="0">
                              <a:latin typeface="Cambria Math" panose="02040503050406030204" pitchFamily="18" charset="0"/>
                            </a:rPr>
                          </m:ctrlPr>
                        </m:naryPr>
                        <m:sub>
                          <m:r>
                            <m:rPr>
                              <m:brk m:alnAt="23"/>
                            </m:rPr>
                            <a:rPr lang="en-US" b="1" i="1" smtClean="0">
                              <a:latin typeface="Cambria Math" panose="02040503050406030204" pitchFamily="18" charset="0"/>
                            </a:rPr>
                            <m:t>𝒙</m:t>
                          </m:r>
                        </m:sub>
                        <m:sup>
                          <m:r>
                            <a:rPr lang="en-US" b="1" i="1" smtClean="0">
                              <a:latin typeface="Cambria Math" panose="02040503050406030204" pitchFamily="18" charset="0"/>
                            </a:rPr>
                            <m:t>𝒂</m:t>
                          </m:r>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𝒊𝒏𝒕</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𝒊</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𝒎</m:t>
                                  </m:r>
                                </m:e>
                                <m:sub>
                                  <m:r>
                                    <a:rPr lang="en-US" b="1" i="1" smtClean="0">
                                      <a:latin typeface="Cambria Math" panose="02040503050406030204" pitchFamily="18" charset="0"/>
                                    </a:rPr>
                                    <m:t>𝒊</m:t>
                                  </m:r>
                                </m:sub>
                              </m:sSub>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𝑹</m:t>
                                  </m:r>
                                </m:e>
                                <m:sub>
                                  <m:r>
                                    <a:rPr lang="en-US" b="1" i="1" smtClean="0">
                                      <a:latin typeface="Cambria Math" panose="02040503050406030204" pitchFamily="18" charset="0"/>
                                    </a:rPr>
                                    <m:t>𝟎</m:t>
                                  </m:r>
                                </m:sub>
                                <m:sup>
                                  <m:r>
                                    <a:rPr lang="en-US" b="1" i="1" smtClean="0">
                                      <a:latin typeface="Cambria Math" panose="02040503050406030204" pitchFamily="18" charset="0"/>
                                    </a:rPr>
                                    <m:t>𝟐</m:t>
                                  </m:r>
                                </m:sup>
                              </m:sSubSup>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den>
                          </m:f>
                          <m:sSup>
                            <m:sSupPr>
                              <m:ctrlPr>
                                <a:rPr lang="en-US" b="1" i="1" smtClean="0">
                                  <a:latin typeface="Cambria Math" panose="02040503050406030204" pitchFamily="18" charset="0"/>
                                </a:rPr>
                              </m:ctrlPr>
                            </m:sSupPr>
                            <m:e>
                              <m:r>
                                <a:rPr lang="en-US" b="1" i="1" smtClean="0">
                                  <a:latin typeface="Cambria Math" panose="02040503050406030204" pitchFamily="18" charset="0"/>
                                </a:rPr>
                                <m:t>𝒆</m:t>
                              </m:r>
                            </m:e>
                            <m:sup>
                              <m:r>
                                <a:rPr lang="en-US" b="1" i="1" smtClean="0">
                                  <a:latin typeface="Cambria Math" panose="02040503050406030204" pitchFamily="18" charset="0"/>
                                </a:rPr>
                                <m:t>−</m:t>
                              </m:r>
                              <m:nary>
                                <m:naryPr>
                                  <m:ctrlPr>
                                    <a:rPr lang="en-US" b="1" i="1">
                                      <a:latin typeface="Cambria Math" panose="02040503050406030204" pitchFamily="18" charset="0"/>
                                    </a:rPr>
                                  </m:ctrlPr>
                                </m:naryPr>
                                <m:sub>
                                  <m:sSup>
                                    <m:sSupPr>
                                      <m:ctrlPr>
                                        <a:rPr lang="en-US" b="1" i="1" smtClean="0">
                                          <a:latin typeface="Cambria Math" panose="02040503050406030204" pitchFamily="18" charset="0"/>
                                        </a:rPr>
                                      </m:ctrlPr>
                                    </m:sSupPr>
                                    <m:e>
                                      <m:r>
                                        <m:rPr>
                                          <m:brk m:alnAt="23"/>
                                        </m:rPr>
                                        <a:rPr lang="en-US" b="1" i="1">
                                          <a:latin typeface="Cambria Math" panose="02040503050406030204" pitchFamily="18" charset="0"/>
                                        </a:rPr>
                                        <m:t>𝒙</m:t>
                                      </m:r>
                                    </m:e>
                                    <m:sup>
                                      <m:r>
                                        <a:rPr lang="en-US" b="1" i="1" smtClean="0">
                                          <a:latin typeface="Cambria Math" panose="02040503050406030204" pitchFamily="18" charset="0"/>
                                        </a:rPr>
                                        <m:t>′′</m:t>
                                      </m:r>
                                    </m:sup>
                                  </m:sSup>
                                </m:sub>
                                <m:sup>
                                  <m:r>
                                    <a:rPr lang="en-US" b="1" i="1">
                                      <a:latin typeface="Cambria Math" panose="02040503050406030204" pitchFamily="18" charset="0"/>
                                    </a:rPr>
                                    <m:t>𝒂</m:t>
                                  </m:r>
                                </m:sup>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𝜫</m:t>
                                          </m:r>
                                          <m:r>
                                            <a:rPr lang="en-US" b="1" i="1">
                                              <a:latin typeface="Cambria Math" panose="02040503050406030204" pitchFamily="18" charset="0"/>
                                            </a:rPr>
                                            <m:t>𝒊</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𝑫</m:t>
                                          </m:r>
                                        </m:e>
                                        <m:sub>
                                          <m:r>
                                            <a:rPr lang="en-US" b="1" i="1">
                                              <a:latin typeface="Cambria Math" panose="02040503050406030204" pitchFamily="18" charset="0"/>
                                            </a:rPr>
                                            <m:t>𝜫</m:t>
                                          </m:r>
                                          <m:r>
                                            <a:rPr lang="en-US" b="1" i="1">
                                              <a:latin typeface="Cambria Math" panose="02040503050406030204" pitchFamily="18" charset="0"/>
                                            </a:rPr>
                                            <m:t>𝒊</m:t>
                                          </m:r>
                                        </m:sub>
                                      </m:sSub>
                                    </m:den>
                                  </m:f>
                                  <m:r>
                                    <a:rPr lang="en-US" b="1" i="1">
                                      <a:latin typeface="Cambria Math" panose="02040503050406030204" pitchFamily="18" charset="0"/>
                                    </a:rPr>
                                    <m:t>𝒅</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m:t>
                                      </m:r>
                                    </m:sup>
                                  </m:sSup>
                                </m:e>
                              </m:nary>
                            </m:sup>
                          </m:sSup>
                          <m:r>
                            <a:rPr lang="en-US" b="1" i="1" smtClean="0">
                              <a:latin typeface="Cambria Math" panose="02040503050406030204" pitchFamily="18" charset="0"/>
                            </a:rPr>
                            <m:t>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m:t>
                              </m:r>
                            </m:sup>
                          </m:sSup>
                        </m:e>
                      </m:nary>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𝒆𝒅𝒈𝒆</m:t>
                          </m:r>
                        </m:sub>
                      </m:sSub>
                      <m:sSup>
                        <m:sSupPr>
                          <m:ctrlPr>
                            <a:rPr lang="en-US" b="1" i="1">
                              <a:latin typeface="Cambria Math" panose="02040503050406030204" pitchFamily="18" charset="0"/>
                            </a:rPr>
                          </m:ctrlPr>
                        </m:sSupPr>
                        <m:e>
                          <m:r>
                            <a:rPr lang="en-US" b="1" i="1">
                              <a:latin typeface="Cambria Math" panose="02040503050406030204" pitchFamily="18" charset="0"/>
                            </a:rPr>
                            <m:t>𝒆</m:t>
                          </m:r>
                        </m:e>
                        <m:sup>
                          <m:nary>
                            <m:naryPr>
                              <m:ctrlPr>
                                <a:rPr lang="en-US" b="1" i="1">
                                  <a:latin typeface="Cambria Math" panose="02040503050406030204" pitchFamily="18" charset="0"/>
                                </a:rPr>
                              </m:ctrlPr>
                            </m:naryPr>
                            <m:sub>
                              <m:r>
                                <m:rPr>
                                  <m:brk m:alnAt="23"/>
                                </m:rPr>
                                <a:rPr lang="en-US" b="1" i="1">
                                  <a:latin typeface="Cambria Math" panose="02040503050406030204" pitchFamily="18" charset="0"/>
                                </a:rPr>
                                <m:t>𝒙</m:t>
                              </m:r>
                            </m:sub>
                            <m:sup>
                              <m:r>
                                <a:rPr lang="en-US" b="1" i="1">
                                  <a:latin typeface="Cambria Math" panose="02040503050406030204" pitchFamily="18" charset="0"/>
                                </a:rPr>
                                <m:t>𝒂</m:t>
                              </m:r>
                            </m:sup>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𝜫</m:t>
                                      </m:r>
                                      <m:r>
                                        <a:rPr lang="en-US" b="1" i="1">
                                          <a:latin typeface="Cambria Math" panose="02040503050406030204" pitchFamily="18" charset="0"/>
                                        </a:rPr>
                                        <m:t>𝒊</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𝑫</m:t>
                                      </m:r>
                                    </m:e>
                                    <m:sub>
                                      <m:r>
                                        <a:rPr lang="en-US" b="1" i="1">
                                          <a:latin typeface="Cambria Math" panose="02040503050406030204" pitchFamily="18" charset="0"/>
                                        </a:rPr>
                                        <m:t>𝜫</m:t>
                                      </m:r>
                                      <m:r>
                                        <a:rPr lang="en-US" b="1" i="1">
                                          <a:latin typeface="Cambria Math" panose="02040503050406030204" pitchFamily="18" charset="0"/>
                                        </a:rPr>
                                        <m:t>𝒊</m:t>
                                      </m:r>
                                    </m:sub>
                                  </m:sSub>
                                </m:den>
                              </m:f>
                              <m:r>
                                <a:rPr lang="en-US" b="1" i="1">
                                  <a:latin typeface="Cambria Math" panose="02040503050406030204" pitchFamily="18" charset="0"/>
                                </a:rPr>
                                <m:t>𝒅</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m:t>
                                  </m:r>
                                </m:sup>
                              </m:sSup>
                            </m:e>
                          </m:nary>
                        </m:sup>
                      </m:sSup>
                    </m:oMath>
                  </m:oMathPara>
                </a14:m>
                <a:endParaRPr lang="en-US" b="1" dirty="0"/>
              </a:p>
            </p:txBody>
          </p:sp>
        </mc:Choice>
        <mc:Fallback xmlns="">
          <p:sp>
            <p:nvSpPr>
              <p:cNvPr id="4" name="TextBox 3">
                <a:extLst>
                  <a:ext uri="{FF2B5EF4-FFF2-40B4-BE49-F238E27FC236}">
                    <a16:creationId xmlns:a16="http://schemas.microsoft.com/office/drawing/2014/main" id="{37B3A18E-FE8B-423A-BC55-93FE98336CEE}"/>
                  </a:ext>
                </a:extLst>
              </p:cNvPr>
              <p:cNvSpPr txBox="1">
                <a:spLocks noRot="1" noChangeAspect="1" noMove="1" noResize="1" noEditPoints="1" noAdjustHandles="1" noChangeArrowheads="1" noChangeShapeType="1" noTextEdit="1"/>
              </p:cNvSpPr>
              <p:nvPr/>
            </p:nvSpPr>
            <p:spPr>
              <a:xfrm>
                <a:off x="1441533" y="2819041"/>
                <a:ext cx="5299399" cy="563424"/>
              </a:xfrm>
              <a:prstGeom prst="rect">
                <a:avLst/>
              </a:prstGeom>
              <a:blipFill>
                <a:blip r:embed="rId8"/>
                <a:stretch>
                  <a:fillRect t="-143011" b="-20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3FC8239-A0E7-441A-B519-DBC0E13BD10C}"/>
                  </a:ext>
                </a:extLst>
              </p:cNvPr>
              <p:cNvSpPr txBox="1"/>
              <p:nvPr/>
            </p:nvSpPr>
            <p:spPr>
              <a:xfrm>
                <a:off x="1322040" y="3502680"/>
                <a:ext cx="7105022" cy="563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𝒅</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num>
                        <m:den>
                          <m:r>
                            <a:rPr lang="en-US" b="1" i="1" smtClean="0">
                              <a:latin typeface="Cambria Math" panose="02040503050406030204" pitchFamily="18" charset="0"/>
                            </a:rPr>
                            <m:t>𝒅𝒙</m:t>
                          </m:r>
                        </m:den>
                      </m:f>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den>
                      </m:f>
                      <m:sSup>
                        <m:sSupPr>
                          <m:ctrlPr>
                            <a:rPr lang="en-US" b="1" i="1" smtClean="0">
                              <a:latin typeface="Cambria Math" panose="02040503050406030204" pitchFamily="18" charset="0"/>
                            </a:rPr>
                          </m:ctrlPr>
                        </m:sSupPr>
                        <m:e>
                          <m:r>
                            <a:rPr lang="en-US" b="1" i="1" smtClean="0">
                              <a:latin typeface="Cambria Math" panose="02040503050406030204" pitchFamily="18" charset="0"/>
                            </a:rPr>
                            <m:t>𝒆</m:t>
                          </m:r>
                        </m:e>
                        <m:sup>
                          <m:nary>
                            <m:naryPr>
                              <m:ctrlPr>
                                <a:rPr lang="en-US" b="1" i="1" smtClean="0">
                                  <a:latin typeface="Cambria Math" panose="02040503050406030204" pitchFamily="18" charset="0"/>
                                </a:rPr>
                              </m:ctrlPr>
                            </m:naryPr>
                            <m:sub>
                              <m:r>
                                <m:rPr>
                                  <m:brk m:alnAt="23"/>
                                </m:rPr>
                                <a:rPr lang="en-US" b="1" i="1" smtClean="0">
                                  <a:latin typeface="Cambria Math" panose="02040503050406030204" pitchFamily="18" charset="0"/>
                                </a:rPr>
                                <m:t>𝒙</m:t>
                              </m:r>
                            </m:sub>
                            <m:sup>
                              <m:r>
                                <a:rPr lang="en-US" b="1" i="1" smtClean="0">
                                  <a:latin typeface="Cambria Math" panose="02040503050406030204" pitchFamily="18" charset="0"/>
                                </a:rPr>
                                <m:t>𝒂</m:t>
                              </m:r>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den>
                              </m:f>
                              <m:r>
                                <a:rPr lang="en-US" b="1" i="1" smtClean="0">
                                  <a:latin typeface="Cambria Math" panose="02040503050406030204" pitchFamily="18" charset="0"/>
                                </a:rPr>
                                <m:t>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m:t>
                                  </m:r>
                                </m:sup>
                              </m:sSup>
                            </m:e>
                          </m:nary>
                        </m:sup>
                      </m:sSup>
                      <m:nary>
                        <m:naryPr>
                          <m:ctrlPr>
                            <a:rPr lang="en-US" b="1" i="1" smtClean="0">
                              <a:latin typeface="Cambria Math" panose="02040503050406030204" pitchFamily="18" charset="0"/>
                            </a:rPr>
                          </m:ctrlPr>
                        </m:naryPr>
                        <m:sub>
                          <m:r>
                            <m:rPr>
                              <m:brk m:alnAt="23"/>
                            </m:rPr>
                            <a:rPr lang="en-US" b="1" i="1" smtClean="0">
                              <a:latin typeface="Cambria Math" panose="02040503050406030204" pitchFamily="18" charset="0"/>
                            </a:rPr>
                            <m:t>𝒙</m:t>
                          </m:r>
                        </m:sub>
                        <m:sup>
                          <m:r>
                            <a:rPr lang="en-US" b="1" i="1" smtClean="0">
                              <a:latin typeface="Cambria Math" panose="02040503050406030204" pitchFamily="18" charset="0"/>
                            </a:rPr>
                            <m:t>𝒂</m:t>
                          </m:r>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𝒊𝒏𝒕</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𝒊</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𝒎</m:t>
                                  </m:r>
                                </m:e>
                                <m:sub>
                                  <m:r>
                                    <a:rPr lang="en-US" b="1" i="1" smtClean="0">
                                      <a:latin typeface="Cambria Math" panose="02040503050406030204" pitchFamily="18" charset="0"/>
                                    </a:rPr>
                                    <m:t>𝒊</m:t>
                                  </m:r>
                                </m:sub>
                              </m:sSub>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𝑹</m:t>
                                  </m:r>
                                </m:e>
                                <m:sub>
                                  <m:r>
                                    <a:rPr lang="en-US" b="1" i="1" smtClean="0">
                                      <a:latin typeface="Cambria Math" panose="02040503050406030204" pitchFamily="18" charset="0"/>
                                    </a:rPr>
                                    <m:t>𝟎</m:t>
                                  </m:r>
                                </m:sub>
                                <m:sup>
                                  <m:r>
                                    <a:rPr lang="en-US" b="1" i="1" smtClean="0">
                                      <a:latin typeface="Cambria Math" panose="02040503050406030204" pitchFamily="18" charset="0"/>
                                    </a:rPr>
                                    <m:t>𝟐</m:t>
                                  </m:r>
                                </m:sup>
                              </m:sSubSup>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den>
                          </m:f>
                          <m:sSup>
                            <m:sSupPr>
                              <m:ctrlPr>
                                <a:rPr lang="en-US" b="1" i="1" smtClean="0">
                                  <a:latin typeface="Cambria Math" panose="02040503050406030204" pitchFamily="18" charset="0"/>
                                </a:rPr>
                              </m:ctrlPr>
                            </m:sSupPr>
                            <m:e>
                              <m:r>
                                <a:rPr lang="en-US" b="1" i="1" smtClean="0">
                                  <a:latin typeface="Cambria Math" panose="02040503050406030204" pitchFamily="18" charset="0"/>
                                </a:rPr>
                                <m:t>𝒆</m:t>
                              </m:r>
                            </m:e>
                            <m:sup>
                              <m:r>
                                <a:rPr lang="en-US" b="1" i="1" smtClean="0">
                                  <a:latin typeface="Cambria Math" panose="02040503050406030204" pitchFamily="18" charset="0"/>
                                </a:rPr>
                                <m:t>−</m:t>
                              </m:r>
                              <m:nary>
                                <m:naryPr>
                                  <m:ctrlPr>
                                    <a:rPr lang="en-US" b="1" i="1">
                                      <a:latin typeface="Cambria Math" panose="02040503050406030204" pitchFamily="18" charset="0"/>
                                    </a:rPr>
                                  </m:ctrlPr>
                                </m:naryPr>
                                <m:sub>
                                  <m:sSup>
                                    <m:sSupPr>
                                      <m:ctrlPr>
                                        <a:rPr lang="en-US" b="1" i="1" smtClean="0">
                                          <a:latin typeface="Cambria Math" panose="02040503050406030204" pitchFamily="18" charset="0"/>
                                        </a:rPr>
                                      </m:ctrlPr>
                                    </m:sSupPr>
                                    <m:e>
                                      <m:r>
                                        <m:rPr>
                                          <m:brk m:alnAt="23"/>
                                        </m:rPr>
                                        <a:rPr lang="en-US" b="1" i="1">
                                          <a:latin typeface="Cambria Math" panose="02040503050406030204" pitchFamily="18" charset="0"/>
                                        </a:rPr>
                                        <m:t>𝒙</m:t>
                                      </m:r>
                                    </m:e>
                                    <m:sup>
                                      <m:r>
                                        <a:rPr lang="en-US" b="1" i="1" smtClean="0">
                                          <a:latin typeface="Cambria Math" panose="02040503050406030204" pitchFamily="18" charset="0"/>
                                        </a:rPr>
                                        <m:t>′′</m:t>
                                      </m:r>
                                    </m:sup>
                                  </m:sSup>
                                </m:sub>
                                <m:sup>
                                  <m:r>
                                    <a:rPr lang="en-US" b="1" i="1">
                                      <a:latin typeface="Cambria Math" panose="02040503050406030204" pitchFamily="18" charset="0"/>
                                    </a:rPr>
                                    <m:t>𝒂</m:t>
                                  </m:r>
                                </m:sup>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𝜫</m:t>
                                          </m:r>
                                          <m:r>
                                            <a:rPr lang="en-US" b="1" i="1">
                                              <a:latin typeface="Cambria Math" panose="02040503050406030204" pitchFamily="18" charset="0"/>
                                            </a:rPr>
                                            <m:t>𝒊</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𝑫</m:t>
                                          </m:r>
                                        </m:e>
                                        <m:sub>
                                          <m:r>
                                            <a:rPr lang="en-US" b="1" i="1">
                                              <a:latin typeface="Cambria Math" panose="02040503050406030204" pitchFamily="18" charset="0"/>
                                            </a:rPr>
                                            <m:t>𝜫</m:t>
                                          </m:r>
                                          <m:r>
                                            <a:rPr lang="en-US" b="1" i="1">
                                              <a:latin typeface="Cambria Math" panose="02040503050406030204" pitchFamily="18" charset="0"/>
                                            </a:rPr>
                                            <m:t>𝒊</m:t>
                                          </m:r>
                                        </m:sub>
                                      </m:sSub>
                                    </m:den>
                                  </m:f>
                                  <m:r>
                                    <a:rPr lang="en-US" b="1" i="1">
                                      <a:latin typeface="Cambria Math" panose="02040503050406030204" pitchFamily="18" charset="0"/>
                                    </a:rPr>
                                    <m:t>𝒅</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m:t>
                                      </m:r>
                                    </m:sup>
                                  </m:sSup>
                                </m:e>
                              </m:nary>
                            </m:sup>
                          </m:sSup>
                          <m:r>
                            <a:rPr lang="en-US" b="1" i="1" smtClean="0">
                              <a:latin typeface="Cambria Math" panose="02040503050406030204" pitchFamily="18" charset="0"/>
                            </a:rPr>
                            <m:t>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m:t>
                              </m:r>
                            </m:sup>
                          </m:sSup>
                        </m:e>
                      </m:nary>
                      <m:r>
                        <a:rPr lang="en-US" b="1" i="1" smtClean="0">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a:latin typeface="Cambria Math" panose="02040503050406030204" pitchFamily="18" charset="0"/>
                                </a:rPr>
                                <m:t>𝚷</m:t>
                              </m:r>
                            </m:e>
                            <m:sub>
                              <m: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𝒊𝒏𝒕</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𝒊</m:t>
                              </m:r>
                            </m:sub>
                          </m:sSub>
                          <m:sSub>
                            <m:sSubPr>
                              <m:ctrlPr>
                                <a:rPr lang="en-US" b="1" i="1">
                                  <a:latin typeface="Cambria Math" panose="02040503050406030204" pitchFamily="18" charset="0"/>
                                </a:rPr>
                              </m:ctrlPr>
                            </m:sSubPr>
                            <m:e>
                              <m:r>
                                <a:rPr lang="en-US" b="1" i="1">
                                  <a:latin typeface="Cambria Math" panose="02040503050406030204" pitchFamily="18" charset="0"/>
                                </a:rPr>
                                <m:t>𝒎</m:t>
                              </m:r>
                            </m:e>
                            <m:sub>
                              <m:r>
                                <a:rPr lang="en-US" b="1" i="1">
                                  <a:latin typeface="Cambria Math" panose="02040503050406030204" pitchFamily="18" charset="0"/>
                                </a:rPr>
                                <m:t>𝒊</m:t>
                              </m:r>
                            </m:sub>
                          </m:sSub>
                          <m:sSubSup>
                            <m:sSubSupPr>
                              <m:ctrlPr>
                                <a:rPr lang="en-US" b="1" i="1">
                                  <a:latin typeface="Cambria Math" panose="02040503050406030204" pitchFamily="18" charset="0"/>
                                </a:rPr>
                              </m:ctrlPr>
                            </m:sSubSupPr>
                            <m:e>
                              <m:r>
                                <a:rPr lang="en-US" b="1" i="1">
                                  <a:latin typeface="Cambria Math" panose="02040503050406030204" pitchFamily="18" charset="0"/>
                                </a:rPr>
                                <m:t>𝑹</m:t>
                              </m:r>
                            </m:e>
                            <m:sub>
                              <m:r>
                                <a:rPr lang="en-US" b="1" i="1">
                                  <a:latin typeface="Cambria Math" panose="02040503050406030204" pitchFamily="18" charset="0"/>
                                </a:rPr>
                                <m:t>𝟎</m:t>
                              </m:r>
                            </m:sub>
                            <m:sup>
                              <m:r>
                                <a:rPr lang="en-US" b="1" i="1">
                                  <a:latin typeface="Cambria Math" panose="02040503050406030204" pitchFamily="18" charset="0"/>
                                </a:rPr>
                                <m:t>𝟐</m:t>
                              </m:r>
                            </m:sup>
                          </m:sSubSup>
                          <m:sSub>
                            <m:sSubPr>
                              <m:ctrlPr>
                                <a:rPr lang="en-US" b="1" i="1">
                                  <a:latin typeface="Cambria Math" panose="02040503050406030204" pitchFamily="18" charset="0"/>
                                </a:rPr>
                              </m:ctrlPr>
                            </m:sSubPr>
                            <m:e>
                              <m:r>
                                <a:rPr lang="en-US" b="1" i="1">
                                  <a:latin typeface="Cambria Math" panose="02040503050406030204" pitchFamily="18" charset="0"/>
                                </a:rPr>
                                <m:t>𝑫</m:t>
                              </m:r>
                            </m:e>
                            <m:sub>
                              <m:r>
                                <a:rPr lang="en-US" b="1">
                                  <a:latin typeface="Cambria Math" panose="02040503050406030204" pitchFamily="18" charset="0"/>
                                </a:rPr>
                                <m:t>𝚷</m:t>
                              </m:r>
                              <m:r>
                                <a:rPr lang="en-US" b="1" i="1">
                                  <a:latin typeface="Cambria Math" panose="02040503050406030204" pitchFamily="18" charset="0"/>
                                </a:rPr>
                                <m:t>𝒊</m:t>
                              </m:r>
                            </m:sub>
                          </m:sSub>
                        </m:den>
                      </m:f>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𝒆𝒅𝒈𝒆</m:t>
                          </m:r>
                        </m:sub>
                      </m:sSub>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0" smtClean="0">
                                  <a:latin typeface="Cambria Math" panose="02040503050406030204" pitchFamily="18" charset="0"/>
                                </a:rPr>
                                <m:t>𝚷</m:t>
                              </m:r>
                              <m:r>
                                <a:rPr lang="en-US" b="1" i="1" smtClean="0">
                                  <a:latin typeface="Cambria Math" panose="02040503050406030204" pitchFamily="18" charset="0"/>
                                </a:rPr>
                                <m:t>𝒊</m:t>
                              </m:r>
                            </m:sub>
                          </m:sSub>
                        </m:den>
                      </m:f>
                      <m:sSup>
                        <m:sSupPr>
                          <m:ctrlPr>
                            <a:rPr lang="en-US" b="1" i="1">
                              <a:latin typeface="Cambria Math" panose="02040503050406030204" pitchFamily="18" charset="0"/>
                            </a:rPr>
                          </m:ctrlPr>
                        </m:sSupPr>
                        <m:e>
                          <m:r>
                            <a:rPr lang="en-US" b="1" i="1">
                              <a:latin typeface="Cambria Math" panose="02040503050406030204" pitchFamily="18" charset="0"/>
                            </a:rPr>
                            <m:t>𝒆</m:t>
                          </m:r>
                        </m:e>
                        <m:sup>
                          <m:nary>
                            <m:naryPr>
                              <m:ctrlPr>
                                <a:rPr lang="en-US" b="1" i="1">
                                  <a:latin typeface="Cambria Math" panose="02040503050406030204" pitchFamily="18" charset="0"/>
                                </a:rPr>
                              </m:ctrlPr>
                            </m:naryPr>
                            <m:sub>
                              <m:r>
                                <m:rPr>
                                  <m:brk m:alnAt="23"/>
                                </m:rPr>
                                <a:rPr lang="en-US" b="1" i="1">
                                  <a:latin typeface="Cambria Math" panose="02040503050406030204" pitchFamily="18" charset="0"/>
                                </a:rPr>
                                <m:t>𝒙</m:t>
                              </m:r>
                            </m:sub>
                            <m:sup>
                              <m:r>
                                <a:rPr lang="en-US" b="1" i="1">
                                  <a:latin typeface="Cambria Math" panose="02040503050406030204" pitchFamily="18" charset="0"/>
                                </a:rPr>
                                <m:t>𝒂</m:t>
                              </m:r>
                            </m:sup>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𝜫</m:t>
                                      </m:r>
                                      <m:r>
                                        <a:rPr lang="en-US" b="1" i="1">
                                          <a:latin typeface="Cambria Math" panose="02040503050406030204" pitchFamily="18" charset="0"/>
                                        </a:rPr>
                                        <m:t>𝒊</m:t>
                                      </m:r>
                                    </m:sub>
                                  </m:sSub>
                                </m:num>
                                <m:den>
                                  <m:sSub>
                                    <m:sSubPr>
                                      <m:ctrlPr>
                                        <a:rPr lang="en-US" b="1" i="1">
                                          <a:latin typeface="Cambria Math" panose="02040503050406030204" pitchFamily="18" charset="0"/>
                                        </a:rPr>
                                      </m:ctrlPr>
                                    </m:sSubPr>
                                    <m:e>
                                      <m:r>
                                        <a:rPr lang="en-US" b="1" i="1">
                                          <a:latin typeface="Cambria Math" panose="02040503050406030204" pitchFamily="18" charset="0"/>
                                        </a:rPr>
                                        <m:t>𝑫</m:t>
                                      </m:r>
                                    </m:e>
                                    <m:sub>
                                      <m:r>
                                        <a:rPr lang="en-US" b="1" i="1">
                                          <a:latin typeface="Cambria Math" panose="02040503050406030204" pitchFamily="18" charset="0"/>
                                        </a:rPr>
                                        <m:t>𝜫</m:t>
                                      </m:r>
                                      <m:r>
                                        <a:rPr lang="en-US" b="1" i="1">
                                          <a:latin typeface="Cambria Math" panose="02040503050406030204" pitchFamily="18" charset="0"/>
                                        </a:rPr>
                                        <m:t>𝒊</m:t>
                                      </m:r>
                                    </m:sub>
                                  </m:sSub>
                                </m:den>
                              </m:f>
                              <m:r>
                                <a:rPr lang="en-US" b="1" i="1">
                                  <a:latin typeface="Cambria Math" panose="02040503050406030204" pitchFamily="18" charset="0"/>
                                </a:rPr>
                                <m:t>𝒅</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m:t>
                                  </m:r>
                                </m:sup>
                              </m:sSup>
                            </m:e>
                          </m:nary>
                        </m:sup>
                      </m:sSup>
                    </m:oMath>
                  </m:oMathPara>
                </a14:m>
                <a:endParaRPr lang="en-US" b="1" dirty="0"/>
              </a:p>
            </p:txBody>
          </p:sp>
        </mc:Choice>
        <mc:Fallback xmlns="">
          <p:sp>
            <p:nvSpPr>
              <p:cNvPr id="14" name="TextBox 13">
                <a:extLst>
                  <a:ext uri="{FF2B5EF4-FFF2-40B4-BE49-F238E27FC236}">
                    <a16:creationId xmlns:a16="http://schemas.microsoft.com/office/drawing/2014/main" id="{93FC8239-A0E7-441A-B519-DBC0E13BD10C}"/>
                  </a:ext>
                </a:extLst>
              </p:cNvPr>
              <p:cNvSpPr txBox="1">
                <a:spLocks noRot="1" noChangeAspect="1" noMove="1" noResize="1" noEditPoints="1" noAdjustHandles="1" noChangeArrowheads="1" noChangeShapeType="1" noTextEdit="1"/>
              </p:cNvSpPr>
              <p:nvPr/>
            </p:nvSpPr>
            <p:spPr>
              <a:xfrm>
                <a:off x="1322040" y="3502680"/>
                <a:ext cx="7105022" cy="563424"/>
              </a:xfrm>
              <a:prstGeom prst="rect">
                <a:avLst/>
              </a:prstGeom>
              <a:blipFill>
                <a:blip r:embed="rId9"/>
                <a:stretch>
                  <a:fillRect t="-144565" b="-213043"/>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22E8CE79-2E12-46F5-82B8-54A58968B6F6}"/>
              </a:ext>
            </a:extLst>
          </p:cNvPr>
          <p:cNvSpPr/>
          <p:nvPr/>
        </p:nvSpPr>
        <p:spPr>
          <a:xfrm>
            <a:off x="1170794" y="2977422"/>
            <a:ext cx="224760" cy="102099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row: Right 15">
            <a:extLst>
              <a:ext uri="{FF2B5EF4-FFF2-40B4-BE49-F238E27FC236}">
                <a16:creationId xmlns:a16="http://schemas.microsoft.com/office/drawing/2014/main" id="{AF2DB481-7B81-4F1C-888C-3B93C448B018}"/>
              </a:ext>
            </a:extLst>
          </p:cNvPr>
          <p:cNvSpPr/>
          <p:nvPr/>
        </p:nvSpPr>
        <p:spPr>
          <a:xfrm>
            <a:off x="323041" y="3331860"/>
            <a:ext cx="675179" cy="320280"/>
          </a:xfrm>
          <a:prstGeom prst="rightArrow">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4E7932-11CE-40B5-A3D5-AABCECD753CC}"/>
              </a:ext>
            </a:extLst>
          </p:cNvPr>
          <p:cNvSpPr/>
          <p:nvPr/>
        </p:nvSpPr>
        <p:spPr>
          <a:xfrm>
            <a:off x="5970046" y="3519156"/>
            <a:ext cx="425219" cy="2480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A529472-7F8B-4A39-B0D4-31F2183323E5}"/>
              </a:ext>
            </a:extLst>
          </p:cNvPr>
          <p:cNvCxnSpPr>
            <a:cxnSpLocks/>
          </p:cNvCxnSpPr>
          <p:nvPr/>
        </p:nvCxnSpPr>
        <p:spPr>
          <a:xfrm flipV="1">
            <a:off x="6193616" y="3247023"/>
            <a:ext cx="664384" cy="2556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C14B77-4EC6-430E-A0DC-D52DC62295E8}"/>
              </a:ext>
            </a:extLst>
          </p:cNvPr>
          <p:cNvSpPr txBox="1"/>
          <p:nvPr/>
        </p:nvSpPr>
        <p:spPr>
          <a:xfrm>
            <a:off x="6812203" y="2880476"/>
            <a:ext cx="2008756" cy="507831"/>
          </a:xfrm>
          <a:prstGeom prst="rect">
            <a:avLst/>
          </a:prstGeom>
          <a:noFill/>
        </p:spPr>
        <p:txBody>
          <a:bodyPr wrap="square" rtlCol="0">
            <a:spAutoFit/>
          </a:bodyPr>
          <a:lstStyle/>
          <a:p>
            <a:r>
              <a:rPr lang="en-US" dirty="0">
                <a:solidFill>
                  <a:srgbClr val="FF0000"/>
                </a:solidFill>
              </a:rPr>
              <a:t>Flip up-down symmetry changes its sign</a:t>
            </a:r>
          </a:p>
        </p:txBody>
      </p:sp>
    </p:spTree>
    <p:extLst>
      <p:ext uri="{BB962C8B-B14F-4D97-AF65-F5344CB8AC3E}">
        <p14:creationId xmlns:p14="http://schemas.microsoft.com/office/powerpoint/2010/main" val="302158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2" grpId="0"/>
      <p:bldP spid="4" grpId="0"/>
      <p:bldP spid="14" grpId="0"/>
      <p:bldP spid="5" grpId="0" animBg="1"/>
      <p:bldP spid="16" grpId="0" animBg="1"/>
      <p:bldP spid="17"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6A5DF-98DA-2646-BF29-216D95B5161A}"/>
              </a:ext>
            </a:extLst>
          </p:cNvPr>
          <p:cNvSpPr>
            <a:spLocks noGrp="1"/>
          </p:cNvSpPr>
          <p:nvPr>
            <p:ph type="title"/>
          </p:nvPr>
        </p:nvSpPr>
        <p:spPr>
          <a:xfrm>
            <a:off x="4487330" y="777875"/>
            <a:ext cx="4453467" cy="1793875"/>
          </a:xfrm>
        </p:spPr>
        <p:txBody>
          <a:bodyPr/>
          <a:lstStyle/>
          <a:p>
            <a:r>
              <a:rPr lang="fr-FR" dirty="0"/>
              <a:t>Results3: </a:t>
            </a:r>
            <a:r>
              <a:rPr lang="fr-FR" dirty="0" err="1"/>
              <a:t>Practical</a:t>
            </a:r>
            <a:r>
              <a:rPr lang="fr-FR" dirty="0"/>
              <a:t> </a:t>
            </a:r>
            <a:r>
              <a:rPr lang="fr-FR" dirty="0" err="1"/>
              <a:t>applicability</a:t>
            </a:r>
            <a:r>
              <a:rPr lang="fr-FR" dirty="0"/>
              <a:t> </a:t>
            </a:r>
            <a:r>
              <a:rPr lang="fr-FR" dirty="0" err="1"/>
              <a:t>study</a:t>
            </a:r>
            <a:r>
              <a:rPr lang="fr-FR" dirty="0"/>
              <a:t> </a:t>
            </a:r>
            <a:r>
              <a:rPr lang="fr-FR" dirty="0" err="1"/>
              <a:t>using</a:t>
            </a:r>
            <a:r>
              <a:rPr lang="fr-FR" dirty="0"/>
              <a:t> </a:t>
            </a:r>
            <a:r>
              <a:rPr lang="fr-FR" dirty="0" err="1"/>
              <a:t>experimental</a:t>
            </a:r>
            <a:r>
              <a:rPr lang="fr-FR" dirty="0"/>
              <a:t> </a:t>
            </a:r>
            <a:r>
              <a:rPr lang="fr-FR" dirty="0" err="1"/>
              <a:t>geometries</a:t>
            </a:r>
            <a:endParaRPr lang="fr-FR" dirty="0"/>
          </a:p>
        </p:txBody>
      </p:sp>
      <p:sp>
        <p:nvSpPr>
          <p:cNvPr id="3" name="Espace réservé du texte 2">
            <a:extLst>
              <a:ext uri="{FF2B5EF4-FFF2-40B4-BE49-F238E27FC236}">
                <a16:creationId xmlns:a16="http://schemas.microsoft.com/office/drawing/2014/main" id="{B3E98268-DCAB-2F4E-BCED-FA785F468478}"/>
              </a:ext>
            </a:extLst>
          </p:cNvPr>
          <p:cNvSpPr>
            <a:spLocks noGrp="1"/>
          </p:cNvSpPr>
          <p:nvPr>
            <p:ph type="body" idx="1"/>
          </p:nvPr>
        </p:nvSpPr>
        <p:spPr/>
        <p:txBody>
          <a:bodyPr/>
          <a:lstStyle/>
          <a:p>
            <a:endParaRPr lang="fr-FR"/>
          </a:p>
        </p:txBody>
      </p:sp>
      <p:sp>
        <p:nvSpPr>
          <p:cNvPr id="6" name="Espace réservé du pied de page 5">
            <a:extLst>
              <a:ext uri="{FF2B5EF4-FFF2-40B4-BE49-F238E27FC236}">
                <a16:creationId xmlns:a16="http://schemas.microsoft.com/office/drawing/2014/main" id="{DD9A0770-B5CA-8A4C-9027-98426284A4A2}"/>
              </a:ext>
            </a:extLst>
          </p:cNvPr>
          <p:cNvSpPr>
            <a:spLocks noGrp="1"/>
          </p:cNvSpPr>
          <p:nvPr>
            <p:ph type="ftr" sz="quarter" idx="15"/>
          </p:nvPr>
        </p:nvSpPr>
        <p:spPr/>
        <p:txBody>
          <a:bodyPr/>
          <a:lstStyle/>
          <a:p>
            <a:r>
              <a:rPr lang="fr-FR" dirty="0"/>
              <a:t>Haomin Sun et al.</a:t>
            </a:r>
          </a:p>
        </p:txBody>
      </p:sp>
      <p:sp>
        <p:nvSpPr>
          <p:cNvPr id="7" name="Espace réservé du numéro de diapositive 6">
            <a:extLst>
              <a:ext uri="{FF2B5EF4-FFF2-40B4-BE49-F238E27FC236}">
                <a16:creationId xmlns:a16="http://schemas.microsoft.com/office/drawing/2014/main" id="{89E4FE11-EC73-0F4B-90BC-9E6AF20A832C}"/>
              </a:ext>
            </a:extLst>
          </p:cNvPr>
          <p:cNvSpPr>
            <a:spLocks noGrp="1"/>
          </p:cNvSpPr>
          <p:nvPr>
            <p:ph type="sldNum" sz="quarter" idx="16"/>
          </p:nvPr>
        </p:nvSpPr>
        <p:spPr/>
        <p:txBody>
          <a:bodyPr/>
          <a:lstStyle/>
          <a:p>
            <a:fld id="{E1E1CD7C-2161-7D43-862E-CE4C333CD873}" type="slidenum">
              <a:rPr lang="fr-FR" smtClean="0"/>
              <a:pPr/>
              <a:t>16</a:t>
            </a:fld>
            <a:endParaRPr lang="fr-FR" dirty="0"/>
          </a:p>
        </p:txBody>
      </p:sp>
      <p:pic>
        <p:nvPicPr>
          <p:cNvPr id="2050" name="Picture 2" descr="Plasma in the original MAST tokamak">
            <a:extLst>
              <a:ext uri="{FF2B5EF4-FFF2-40B4-BE49-F238E27FC236}">
                <a16:creationId xmlns:a16="http://schemas.microsoft.com/office/drawing/2014/main" id="{C34881CB-1988-4DF8-8AF2-DFBCD2AAB859}"/>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6235" r="262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7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1B4B78-C680-4E2F-B312-CA42935CEBF9}"/>
              </a:ext>
            </a:extLst>
          </p:cNvPr>
          <p:cNvSpPr>
            <a:spLocks noGrp="1"/>
          </p:cNvSpPr>
          <p:nvPr>
            <p:ph type="title"/>
          </p:nvPr>
        </p:nvSpPr>
        <p:spPr>
          <a:xfrm>
            <a:off x="717207" y="179553"/>
            <a:ext cx="7839563" cy="592234"/>
          </a:xfrm>
        </p:spPr>
        <p:txBody>
          <a:bodyPr>
            <a:normAutofit fontScale="90000"/>
          </a:bodyPr>
          <a:lstStyle/>
          <a:p>
            <a:r>
              <a:rPr lang="en-US" dirty="0"/>
              <a:t>Artificially tilt MAST geometry to study intrinsic flow shear</a:t>
            </a:r>
          </a:p>
        </p:txBody>
      </p:sp>
      <p:sp>
        <p:nvSpPr>
          <p:cNvPr id="6" name="Slide Number Placeholder 5">
            <a:extLst>
              <a:ext uri="{FF2B5EF4-FFF2-40B4-BE49-F238E27FC236}">
                <a16:creationId xmlns:a16="http://schemas.microsoft.com/office/drawing/2014/main" id="{8D59D55D-95C6-4C93-9EDE-40C8535C71AE}"/>
              </a:ext>
            </a:extLst>
          </p:cNvPr>
          <p:cNvSpPr>
            <a:spLocks noGrp="1"/>
          </p:cNvSpPr>
          <p:nvPr>
            <p:ph type="sldNum" sz="quarter" idx="12"/>
          </p:nvPr>
        </p:nvSpPr>
        <p:spPr/>
        <p:txBody>
          <a:bodyPr/>
          <a:lstStyle/>
          <a:p>
            <a:fld id="{E1E1CD7C-2161-7D43-862E-CE4C333CD873}" type="slidenum">
              <a:rPr lang="fr-FR" smtClean="0"/>
              <a:pPr/>
              <a:t>17</a:t>
            </a:fld>
            <a:endParaRPr lang="fr-FR" dirty="0"/>
          </a:p>
        </p:txBody>
      </p:sp>
      <p:sp>
        <p:nvSpPr>
          <p:cNvPr id="11" name="TextBox 10">
            <a:extLst>
              <a:ext uri="{FF2B5EF4-FFF2-40B4-BE49-F238E27FC236}">
                <a16:creationId xmlns:a16="http://schemas.microsoft.com/office/drawing/2014/main" id="{F8584C4D-F2C6-44D1-88DB-58E7AD58BE5A}"/>
              </a:ext>
            </a:extLst>
          </p:cNvPr>
          <p:cNvSpPr txBox="1"/>
          <p:nvPr/>
        </p:nvSpPr>
        <p:spPr>
          <a:xfrm>
            <a:off x="5798586" y="650921"/>
            <a:ext cx="1909497" cy="400110"/>
          </a:xfrm>
          <a:prstGeom prst="rect">
            <a:avLst/>
          </a:prstGeom>
          <a:noFill/>
        </p:spPr>
        <p:txBody>
          <a:bodyPr wrap="none" rtlCol="0">
            <a:spAutoFit/>
          </a:bodyPr>
          <a:lstStyle/>
          <a:p>
            <a:r>
              <a:rPr lang="en-US" sz="2000" dirty="0">
                <a:solidFill>
                  <a:srgbClr val="FF0000"/>
                </a:solidFill>
              </a:rPr>
              <a:t>No triangularity</a:t>
            </a:r>
          </a:p>
        </p:txBody>
      </p:sp>
      <p:pic>
        <p:nvPicPr>
          <p:cNvPr id="7" name="Picture 6">
            <a:extLst>
              <a:ext uri="{FF2B5EF4-FFF2-40B4-BE49-F238E27FC236}">
                <a16:creationId xmlns:a16="http://schemas.microsoft.com/office/drawing/2014/main" id="{46AB6210-AC91-4F7B-B3CD-E576A99B30BB}"/>
              </a:ext>
            </a:extLst>
          </p:cNvPr>
          <p:cNvPicPr>
            <a:picLocks noChangeAspect="1"/>
          </p:cNvPicPr>
          <p:nvPr/>
        </p:nvPicPr>
        <p:blipFill>
          <a:blip r:embed="rId2"/>
          <a:stretch>
            <a:fillRect/>
          </a:stretch>
        </p:blipFill>
        <p:spPr>
          <a:xfrm>
            <a:off x="649472" y="1172673"/>
            <a:ext cx="5581557" cy="3982620"/>
          </a:xfrm>
          <a:prstGeom prst="rect">
            <a:avLst/>
          </a:prstGeom>
        </p:spPr>
      </p:pic>
      <p:sp>
        <p:nvSpPr>
          <p:cNvPr id="22" name="Espace réservé du pied de page 4">
            <a:extLst>
              <a:ext uri="{FF2B5EF4-FFF2-40B4-BE49-F238E27FC236}">
                <a16:creationId xmlns:a16="http://schemas.microsoft.com/office/drawing/2014/main" id="{11AE8FA9-5E07-4981-A1BF-02330051309A}"/>
              </a:ext>
            </a:extLst>
          </p:cNvPr>
          <p:cNvSpPr>
            <a:spLocks noGrp="1"/>
          </p:cNvSpPr>
          <p:nvPr>
            <p:ph type="ftr" sz="quarter" idx="11"/>
          </p:nvPr>
        </p:nvSpPr>
        <p:spPr>
          <a:xfrm rot="16200000">
            <a:off x="7115989" y="1874064"/>
            <a:ext cx="3543260" cy="512762"/>
          </a:xfrm>
        </p:spPr>
        <p:txBody>
          <a:bodyPr/>
          <a:lstStyle/>
          <a:p>
            <a:r>
              <a:rPr lang="fr-FR" dirty="0"/>
              <a:t>Haomin Sun et al.</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005671-2A6C-47D7-B7A4-97E2AB4C8865}"/>
                  </a:ext>
                </a:extLst>
              </p:cNvPr>
              <p:cNvSpPr txBox="1"/>
              <p:nvPr/>
            </p:nvSpPr>
            <p:spPr>
              <a:xfrm>
                <a:off x="838039" y="650921"/>
                <a:ext cx="2937343" cy="400110"/>
              </a:xfrm>
              <a:prstGeom prst="rect">
                <a:avLst/>
              </a:prstGeom>
              <a:noFill/>
            </p:spPr>
            <p:txBody>
              <a:bodyPr wrap="none" rtlCol="0">
                <a:spAutoFit/>
              </a:bodyPr>
              <a:lstStyle/>
              <a:p>
                <a:r>
                  <a:rPr lang="en-US" sz="2000" dirty="0">
                    <a:solidFill>
                      <a:srgbClr val="FF0000"/>
                    </a:solidFill>
                  </a:rPr>
                  <a:t>MAST #24600 </a:t>
                </a:r>
                <a14:m>
                  <m:oMath xmlns:m="http://schemas.openxmlformats.org/officeDocument/2006/math">
                    <m:r>
                      <a:rPr lang="en-US" sz="2000" b="0" i="1" smtClean="0">
                        <a:solidFill>
                          <a:srgbClr val="FF0000"/>
                        </a:solidFill>
                        <a:latin typeface="Cambria Math" panose="02040503050406030204" pitchFamily="18" charset="0"/>
                      </a:rPr>
                      <m:t>𝑡</m:t>
                    </m:r>
                    <m:r>
                      <a:rPr lang="en-US" sz="2000" b="0" i="1" smtClean="0">
                        <a:solidFill>
                          <a:srgbClr val="FF0000"/>
                        </a:solidFill>
                        <a:latin typeface="Cambria Math" panose="02040503050406030204" pitchFamily="18" charset="0"/>
                      </a:rPr>
                      <m:t>=0.28</m:t>
                    </m:r>
                    <m:r>
                      <a:rPr lang="en-US" sz="2000" b="0" i="1" smtClean="0">
                        <a:solidFill>
                          <a:srgbClr val="FF0000"/>
                        </a:solidFill>
                        <a:latin typeface="Cambria Math" panose="02040503050406030204" pitchFamily="18" charset="0"/>
                      </a:rPr>
                      <m:t>𝑠</m:t>
                    </m:r>
                  </m:oMath>
                </a14:m>
                <a:endParaRPr lang="en-US" sz="2000" dirty="0">
                  <a:solidFill>
                    <a:srgbClr val="FF0000"/>
                  </a:solidFill>
                </a:endParaRPr>
              </a:p>
            </p:txBody>
          </p:sp>
        </mc:Choice>
        <mc:Fallback xmlns="">
          <p:sp>
            <p:nvSpPr>
              <p:cNvPr id="2" name="TextBox 1">
                <a:extLst>
                  <a:ext uri="{FF2B5EF4-FFF2-40B4-BE49-F238E27FC236}">
                    <a16:creationId xmlns:a16="http://schemas.microsoft.com/office/drawing/2014/main" id="{33005671-2A6C-47D7-B7A4-97E2AB4C8865}"/>
                  </a:ext>
                </a:extLst>
              </p:cNvPr>
              <p:cNvSpPr txBox="1">
                <a:spLocks noRot="1" noChangeAspect="1" noMove="1" noResize="1" noEditPoints="1" noAdjustHandles="1" noChangeArrowheads="1" noChangeShapeType="1" noTextEdit="1"/>
              </p:cNvSpPr>
              <p:nvPr/>
            </p:nvSpPr>
            <p:spPr>
              <a:xfrm>
                <a:off x="838039" y="650921"/>
                <a:ext cx="2937343" cy="400110"/>
              </a:xfrm>
              <a:prstGeom prst="rect">
                <a:avLst/>
              </a:prstGeom>
              <a:blipFill>
                <a:blip r:embed="rId3"/>
                <a:stretch>
                  <a:fillRect l="-2075" t="-7692" b="-29231"/>
                </a:stretch>
              </a:blipFill>
            </p:spPr>
            <p:txBody>
              <a:bodyPr/>
              <a:lstStyle/>
              <a:p>
                <a:r>
                  <a:rPr lang="LID4096">
                    <a:noFill/>
                  </a:rPr>
                  <a:t> </a:t>
                </a:r>
              </a:p>
            </p:txBody>
          </p:sp>
        </mc:Fallback>
      </mc:AlternateContent>
      <p:sp>
        <p:nvSpPr>
          <p:cNvPr id="9" name="Rectangle 8">
            <a:extLst>
              <a:ext uri="{FF2B5EF4-FFF2-40B4-BE49-F238E27FC236}">
                <a16:creationId xmlns:a16="http://schemas.microsoft.com/office/drawing/2014/main" id="{F59907B8-8BF9-4767-8D58-D4DE8615D364}"/>
              </a:ext>
            </a:extLst>
          </p:cNvPr>
          <p:cNvSpPr/>
          <p:nvPr/>
        </p:nvSpPr>
        <p:spPr>
          <a:xfrm>
            <a:off x="3534905" y="1147271"/>
            <a:ext cx="2621952" cy="3650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Rectangle 23">
            <a:extLst>
              <a:ext uri="{FF2B5EF4-FFF2-40B4-BE49-F238E27FC236}">
                <a16:creationId xmlns:a16="http://schemas.microsoft.com/office/drawing/2014/main" id="{E62E2635-4602-4816-96C1-D7E991F33395}"/>
              </a:ext>
            </a:extLst>
          </p:cNvPr>
          <p:cNvSpPr/>
          <p:nvPr/>
        </p:nvSpPr>
        <p:spPr>
          <a:xfrm>
            <a:off x="3646163" y="4699781"/>
            <a:ext cx="2621952" cy="45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Arrow: Right 9">
            <a:extLst>
              <a:ext uri="{FF2B5EF4-FFF2-40B4-BE49-F238E27FC236}">
                <a16:creationId xmlns:a16="http://schemas.microsoft.com/office/drawing/2014/main" id="{5CDFFFC1-DDB7-4B63-B21D-3FB05A21FF31}"/>
              </a:ext>
            </a:extLst>
          </p:cNvPr>
          <p:cNvSpPr/>
          <p:nvPr/>
        </p:nvSpPr>
        <p:spPr>
          <a:xfrm>
            <a:off x="3928739" y="2571750"/>
            <a:ext cx="1007327" cy="535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angle 11">
            <a:extLst>
              <a:ext uri="{FF2B5EF4-FFF2-40B4-BE49-F238E27FC236}">
                <a16:creationId xmlns:a16="http://schemas.microsoft.com/office/drawing/2014/main" id="{810AEF73-7587-4788-912E-D79B94BBA451}"/>
              </a:ext>
            </a:extLst>
          </p:cNvPr>
          <p:cNvSpPr/>
          <p:nvPr/>
        </p:nvSpPr>
        <p:spPr>
          <a:xfrm>
            <a:off x="1591734" y="1198074"/>
            <a:ext cx="347133" cy="1753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7" name="Picture 26">
            <a:extLst>
              <a:ext uri="{FF2B5EF4-FFF2-40B4-BE49-F238E27FC236}">
                <a16:creationId xmlns:a16="http://schemas.microsoft.com/office/drawing/2014/main" id="{BFCEF8F3-612C-411B-B9C1-9CD17FE5225F}"/>
              </a:ext>
            </a:extLst>
          </p:cNvPr>
          <p:cNvPicPr>
            <a:picLocks noChangeAspect="1"/>
          </p:cNvPicPr>
          <p:nvPr/>
        </p:nvPicPr>
        <p:blipFill>
          <a:blip r:embed="rId4"/>
          <a:stretch>
            <a:fillRect/>
          </a:stretch>
        </p:blipFill>
        <p:spPr>
          <a:xfrm>
            <a:off x="5281214" y="1145398"/>
            <a:ext cx="2644906" cy="4001428"/>
          </a:xfrm>
          <a:prstGeom prst="rect">
            <a:avLst/>
          </a:prstGeom>
        </p:spPr>
      </p:pic>
      <p:sp>
        <p:nvSpPr>
          <p:cNvPr id="28" name="Rectangle 27">
            <a:extLst>
              <a:ext uri="{FF2B5EF4-FFF2-40B4-BE49-F238E27FC236}">
                <a16:creationId xmlns:a16="http://schemas.microsoft.com/office/drawing/2014/main" id="{DF11165A-888B-44D5-95D3-5A6E7AF5EF60}"/>
              </a:ext>
            </a:extLst>
          </p:cNvPr>
          <p:cNvSpPr/>
          <p:nvPr/>
        </p:nvSpPr>
        <p:spPr>
          <a:xfrm>
            <a:off x="5113867" y="4798086"/>
            <a:ext cx="355600" cy="16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Rectangle 28">
            <a:extLst>
              <a:ext uri="{FF2B5EF4-FFF2-40B4-BE49-F238E27FC236}">
                <a16:creationId xmlns:a16="http://schemas.microsoft.com/office/drawing/2014/main" id="{F6CFC5CE-CF0E-44D9-B07A-760ED6A29E99}"/>
              </a:ext>
            </a:extLst>
          </p:cNvPr>
          <p:cNvSpPr/>
          <p:nvPr/>
        </p:nvSpPr>
        <p:spPr>
          <a:xfrm>
            <a:off x="6293423" y="2421467"/>
            <a:ext cx="1021429"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31" name="Straight Connector 30">
            <a:extLst>
              <a:ext uri="{FF2B5EF4-FFF2-40B4-BE49-F238E27FC236}">
                <a16:creationId xmlns:a16="http://schemas.microsoft.com/office/drawing/2014/main" id="{06AB8D66-F96E-46EB-9B95-F1A74ED8D169}"/>
              </a:ext>
            </a:extLst>
          </p:cNvPr>
          <p:cNvCxnSpPr/>
          <p:nvPr/>
        </p:nvCxnSpPr>
        <p:spPr>
          <a:xfrm>
            <a:off x="6747601" y="1373472"/>
            <a:ext cx="0" cy="342461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FF4DA3-4C11-4D10-89D2-F0CD922FEBD0}"/>
              </a:ext>
            </a:extLst>
          </p:cNvPr>
          <p:cNvCxnSpPr>
            <a:cxnSpLocks/>
          </p:cNvCxnSpPr>
          <p:nvPr/>
        </p:nvCxnSpPr>
        <p:spPr>
          <a:xfrm flipH="1">
            <a:off x="5759805" y="1525872"/>
            <a:ext cx="1868662" cy="296670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6" name="Arc 35">
            <a:extLst>
              <a:ext uri="{FF2B5EF4-FFF2-40B4-BE49-F238E27FC236}">
                <a16:creationId xmlns:a16="http://schemas.microsoft.com/office/drawing/2014/main" id="{30CB5241-3F41-4101-9E14-9C9365908CE2}"/>
              </a:ext>
            </a:extLst>
          </p:cNvPr>
          <p:cNvSpPr/>
          <p:nvPr/>
        </p:nvSpPr>
        <p:spPr>
          <a:xfrm rot="10964196">
            <a:off x="6408072" y="3190535"/>
            <a:ext cx="705248" cy="334433"/>
          </a:xfrm>
          <a:prstGeom prst="arc">
            <a:avLst>
              <a:gd name="adj1" fmla="val 16032451"/>
              <a:gd name="adj2" fmla="val 2102120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49E046-1FAB-40D3-A18B-D3AFB2D81FC3}"/>
                  </a:ext>
                </a:extLst>
              </p:cNvPr>
              <p:cNvSpPr txBox="1"/>
              <p:nvPr/>
            </p:nvSpPr>
            <p:spPr>
              <a:xfrm>
                <a:off x="6052757" y="3765025"/>
                <a:ext cx="77495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𝜃</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𝜋</m:t>
                      </m:r>
                      <m:r>
                        <a:rPr lang="en-US" sz="1200" b="0" i="1" smtClean="0">
                          <a:solidFill>
                            <a:srgbClr val="FF0000"/>
                          </a:solidFill>
                          <a:latin typeface="Cambria Math" panose="02040503050406030204" pitchFamily="18" charset="0"/>
                        </a:rPr>
                        <m:t>/8</m:t>
                      </m:r>
                    </m:oMath>
                  </m:oMathPara>
                </a14:m>
                <a:endParaRPr lang="en-US" sz="1200" dirty="0">
                  <a:solidFill>
                    <a:srgbClr val="FF0000"/>
                  </a:solidFill>
                </a:endParaRPr>
              </a:p>
            </p:txBody>
          </p:sp>
        </mc:Choice>
        <mc:Fallback xmlns="">
          <p:sp>
            <p:nvSpPr>
              <p:cNvPr id="37" name="TextBox 36">
                <a:extLst>
                  <a:ext uri="{FF2B5EF4-FFF2-40B4-BE49-F238E27FC236}">
                    <a16:creationId xmlns:a16="http://schemas.microsoft.com/office/drawing/2014/main" id="{2C49E046-1FAB-40D3-A18B-D3AFB2D81FC3}"/>
                  </a:ext>
                </a:extLst>
              </p:cNvPr>
              <p:cNvSpPr txBox="1">
                <a:spLocks noRot="1" noChangeAspect="1" noMove="1" noResize="1" noEditPoints="1" noAdjustHandles="1" noChangeArrowheads="1" noChangeShapeType="1" noTextEdit="1"/>
              </p:cNvSpPr>
              <p:nvPr/>
            </p:nvSpPr>
            <p:spPr>
              <a:xfrm>
                <a:off x="6052757" y="3765025"/>
                <a:ext cx="774956" cy="276999"/>
              </a:xfrm>
              <a:prstGeom prst="rect">
                <a:avLst/>
              </a:prstGeom>
              <a:blipFill>
                <a:blip r:embed="rId5"/>
                <a:stretch>
                  <a:fillRect b="-6667"/>
                </a:stretch>
              </a:blipFill>
            </p:spPr>
            <p:txBody>
              <a:bodyPr/>
              <a:lstStyle/>
              <a:p>
                <a:r>
                  <a:rPr lang="LID4096">
                    <a:noFill/>
                  </a:rPr>
                  <a:t> </a:t>
                </a:r>
              </a:p>
            </p:txBody>
          </p:sp>
        </mc:Fallback>
      </mc:AlternateContent>
    </p:spTree>
    <p:extLst>
      <p:ext uri="{BB962C8B-B14F-4D97-AF65-F5344CB8AC3E}">
        <p14:creationId xmlns:p14="http://schemas.microsoft.com/office/powerpoint/2010/main" val="9522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9" grpId="0" animBg="1"/>
      <p:bldP spid="24" grpId="0" animBg="1"/>
      <p:bldP spid="10" grpId="0" animBg="1"/>
      <p:bldP spid="28" grpId="0" animBg="1"/>
      <p:bldP spid="29" grpId="0" animBg="1"/>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52D1E8-150D-4D92-AF00-C07C46E76B7F}"/>
              </a:ext>
            </a:extLst>
          </p:cNvPr>
          <p:cNvPicPr>
            <a:picLocks noChangeAspect="1"/>
          </p:cNvPicPr>
          <p:nvPr/>
        </p:nvPicPr>
        <p:blipFill>
          <a:blip r:embed="rId3"/>
          <a:stretch>
            <a:fillRect/>
          </a:stretch>
        </p:blipFill>
        <p:spPr>
          <a:xfrm>
            <a:off x="1193271" y="646888"/>
            <a:ext cx="6757458" cy="2959148"/>
          </a:xfrm>
          <a:prstGeom prst="rect">
            <a:avLst/>
          </a:prstGeom>
        </p:spPr>
      </p:pic>
      <p:sp>
        <p:nvSpPr>
          <p:cNvPr id="3" name="Title 2">
            <a:extLst>
              <a:ext uri="{FF2B5EF4-FFF2-40B4-BE49-F238E27FC236}">
                <a16:creationId xmlns:a16="http://schemas.microsoft.com/office/drawing/2014/main" id="{B14A8C13-CBE5-4EB9-B22D-7DA01F3C10CF}"/>
              </a:ext>
            </a:extLst>
          </p:cNvPr>
          <p:cNvSpPr>
            <a:spLocks noGrp="1"/>
          </p:cNvSpPr>
          <p:nvPr>
            <p:ph type="title"/>
          </p:nvPr>
        </p:nvSpPr>
        <p:spPr>
          <a:xfrm>
            <a:off x="904875" y="179553"/>
            <a:ext cx="7544181" cy="615975"/>
          </a:xfrm>
        </p:spPr>
        <p:txBody>
          <a:bodyPr>
            <a:normAutofit fontScale="90000"/>
          </a:bodyPr>
          <a:lstStyle/>
          <a:p>
            <a:r>
              <a:rPr lang="en-US" dirty="0"/>
              <a:t>Predicting flow shear generated by up-down asymmetry</a:t>
            </a:r>
          </a:p>
        </p:txBody>
      </p:sp>
      <p:sp>
        <p:nvSpPr>
          <p:cNvPr id="6" name="Slide Number Placeholder 5">
            <a:extLst>
              <a:ext uri="{FF2B5EF4-FFF2-40B4-BE49-F238E27FC236}">
                <a16:creationId xmlns:a16="http://schemas.microsoft.com/office/drawing/2014/main" id="{3EC11E19-C045-4CB6-A941-CE988D155B72}"/>
              </a:ext>
            </a:extLst>
          </p:cNvPr>
          <p:cNvSpPr>
            <a:spLocks noGrp="1"/>
          </p:cNvSpPr>
          <p:nvPr>
            <p:ph type="sldNum" sz="quarter" idx="12"/>
          </p:nvPr>
        </p:nvSpPr>
        <p:spPr/>
        <p:txBody>
          <a:bodyPr/>
          <a:lstStyle/>
          <a:p>
            <a:fld id="{E1E1CD7C-2161-7D43-862E-CE4C333CD873}" type="slidenum">
              <a:rPr lang="fr-FR" smtClean="0"/>
              <a:pPr/>
              <a:t>18</a:t>
            </a:fld>
            <a:endParaRPr lang="fr-FR" dirty="0"/>
          </a:p>
        </p:txBody>
      </p:sp>
      <p:sp>
        <p:nvSpPr>
          <p:cNvPr id="10" name="TextBox 9">
            <a:extLst>
              <a:ext uri="{FF2B5EF4-FFF2-40B4-BE49-F238E27FC236}">
                <a16:creationId xmlns:a16="http://schemas.microsoft.com/office/drawing/2014/main" id="{19578739-E8FB-484C-B804-51B482806D70}"/>
              </a:ext>
            </a:extLst>
          </p:cNvPr>
          <p:cNvSpPr txBox="1"/>
          <p:nvPr/>
        </p:nvSpPr>
        <p:spPr>
          <a:xfrm>
            <a:off x="3156356" y="496847"/>
            <a:ext cx="3041217" cy="300082"/>
          </a:xfrm>
          <a:prstGeom prst="rect">
            <a:avLst/>
          </a:prstGeom>
          <a:noFill/>
        </p:spPr>
        <p:txBody>
          <a:bodyPr wrap="none" rtlCol="0">
            <a:spAutoFit/>
          </a:bodyPr>
          <a:lstStyle/>
          <a:p>
            <a:r>
              <a:rPr lang="en-US" dirty="0" err="1">
                <a:solidFill>
                  <a:srgbClr val="FF0000"/>
                </a:solidFill>
              </a:rPr>
              <a:t>Errorbars</a:t>
            </a:r>
            <a:r>
              <a:rPr lang="en-US" dirty="0">
                <a:solidFill>
                  <a:srgbClr val="FF0000"/>
                </a:solidFill>
              </a:rPr>
              <a:t> come from rolling average</a:t>
            </a: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4531F42F-31CC-498A-92A0-84744F7D8997}"/>
                  </a:ext>
                </a:extLst>
              </p:cNvPr>
              <p:cNvGraphicFramePr>
                <a:graphicFrameLocks noGrp="1"/>
              </p:cNvGraphicFramePr>
              <p:nvPr>
                <p:extLst>
                  <p:ext uri="{D42A27DB-BD31-4B8C-83A1-F6EECF244321}">
                    <p14:modId xmlns:p14="http://schemas.microsoft.com/office/powerpoint/2010/main" val="2097074841"/>
                  </p:ext>
                </p:extLst>
              </p:nvPr>
            </p:nvGraphicFramePr>
            <p:xfrm>
              <a:off x="636651" y="3631163"/>
              <a:ext cx="7886326" cy="1501140"/>
            </p:xfrm>
            <a:graphic>
              <a:graphicData uri="http://schemas.openxmlformats.org/drawingml/2006/table">
                <a:tbl>
                  <a:tblPr firstRow="1" bandRow="1">
                    <a:tableStyleId>{5C22544A-7EE6-4342-B048-85BDC9FD1C3A}</a:tableStyleId>
                  </a:tblPr>
                  <a:tblGrid>
                    <a:gridCol w="4113149">
                      <a:extLst>
                        <a:ext uri="{9D8B030D-6E8A-4147-A177-3AD203B41FA5}">
                          <a16:colId xmlns:a16="http://schemas.microsoft.com/office/drawing/2014/main" val="896581132"/>
                        </a:ext>
                      </a:extLst>
                    </a:gridCol>
                    <a:gridCol w="3773177">
                      <a:extLst>
                        <a:ext uri="{9D8B030D-6E8A-4147-A177-3AD203B41FA5}">
                          <a16:colId xmlns:a16="http://schemas.microsoft.com/office/drawing/2014/main" val="3050720716"/>
                        </a:ext>
                      </a:extLst>
                    </a:gridCol>
                  </a:tblGrid>
                  <a:tr h="294598">
                    <a:tc>
                      <a:txBody>
                        <a:bodyPr/>
                        <a:lstStyle/>
                        <a:p>
                          <a:pPr algn="ctr"/>
                          <a:r>
                            <a:rPr lang="en-US" dirty="0"/>
                            <a:t>Theoretical Prediction (by up-down asymmetry)</a:t>
                          </a:r>
                        </a:p>
                      </a:txBody>
                      <a:tcPr/>
                    </a:tc>
                    <a:tc>
                      <a:txBody>
                        <a:bodyPr/>
                        <a:lstStyle/>
                        <a:p>
                          <a:pPr algn="ctr"/>
                          <a:r>
                            <a:rPr lang="en-US" dirty="0"/>
                            <a:t>Experimental Value (by NBI)</a:t>
                          </a:r>
                        </a:p>
                      </a:txBody>
                      <a:tcPr/>
                    </a:tc>
                    <a:extLst>
                      <a:ext uri="{0D108BD9-81ED-4DB2-BD59-A6C34878D82A}">
                        <a16:rowId xmlns:a16="http://schemas.microsoft.com/office/drawing/2014/main" val="1222789570"/>
                      </a:ext>
                    </a:extLst>
                  </a:tr>
                  <a:tr h="2945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𝜔</m:t>
                                    </m:r>
                                  </m:e>
                                  <m:sub>
                                    <m:r>
                                      <a:rPr lang="en-US" sz="1400" b="0" i="1" smtClean="0">
                                        <a:latin typeface="Cambria Math" panose="02040503050406030204" pitchFamily="18" charset="0"/>
                                      </a:rPr>
                                      <m:t>⊥</m:t>
                                    </m:r>
                                  </m:sub>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𝜌</m:t>
                                        </m:r>
                                      </m:e>
                                      <m:sub>
                                        <m:r>
                                          <a:rPr lang="en-US" sz="1400" b="0" i="1" smtClean="0">
                                            <a:latin typeface="Cambria Math" panose="02040503050406030204" pitchFamily="18" charset="0"/>
                                          </a:rPr>
                                          <m:t>𝑝𝑜𝑙</m:t>
                                        </m:r>
                                      </m:sub>
                                    </m:sSub>
                                    <m:r>
                                      <a:rPr lang="en-US" sz="1400" b="0" i="1" smtClean="0">
                                        <a:latin typeface="Cambria Math" panose="02040503050406030204" pitchFamily="18" charset="0"/>
                                      </a:rPr>
                                      <m:t>=0.71</m:t>
                                    </m:r>
                                  </m:sup>
                                </m:sSub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≈−0.43</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𝜔</m:t>
                                    </m:r>
                                  </m:e>
                                  <m:sub>
                                    <m:r>
                                      <a:rPr lang="en-US" sz="1400" b="0" i="1" smtClean="0">
                                        <a:latin typeface="Cambria Math" panose="02040503050406030204" pitchFamily="18" charset="0"/>
                                      </a:rPr>
                                      <m:t>⊥,</m:t>
                                    </m:r>
                                    <m:r>
                                      <a:rPr lang="en-US" sz="1400" b="0" i="1" smtClean="0">
                                        <a:latin typeface="Cambria Math" panose="02040503050406030204" pitchFamily="18" charset="0"/>
                                      </a:rPr>
                                      <m:t>𝑒𝑥𝑝</m:t>
                                    </m:r>
                                    <m:r>
                                      <a:rPr lang="en-US" sz="1400" b="0" i="1" smtClean="0">
                                        <a:latin typeface="Cambria Math" panose="02040503050406030204" pitchFamily="18" charset="0"/>
                                      </a:rPr>
                                      <m:t> </m:t>
                                    </m:r>
                                  </m:sub>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𝜌</m:t>
                                        </m:r>
                                      </m:e>
                                      <m:sub>
                                        <m:r>
                                          <a:rPr lang="en-US" sz="1400" b="0" i="1" smtClean="0">
                                            <a:latin typeface="Cambria Math" panose="02040503050406030204" pitchFamily="18" charset="0"/>
                                          </a:rPr>
                                          <m:t>𝑝𝑜𝑙</m:t>
                                        </m:r>
                                      </m:sub>
                                    </m:sSub>
                                    <m:r>
                                      <a:rPr lang="en-US" sz="1400" b="0" i="1" smtClean="0">
                                        <a:latin typeface="Cambria Math" panose="02040503050406030204" pitchFamily="18" charset="0"/>
                                      </a:rPr>
                                      <m:t>=0.71</m:t>
                                    </m:r>
                                  </m:sup>
                                </m:sSub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≈−0.59</m:t>
                                </m:r>
                              </m:oMath>
                            </m:oMathPara>
                          </a14:m>
                          <a:endParaRPr lang="en-US" dirty="0"/>
                        </a:p>
                      </a:txBody>
                      <a:tcPr/>
                    </a:tc>
                    <a:extLst>
                      <a:ext uri="{0D108BD9-81ED-4DB2-BD59-A6C34878D82A}">
                        <a16:rowId xmlns:a16="http://schemas.microsoft.com/office/drawing/2014/main" val="2424417174"/>
                      </a:ext>
                    </a:extLst>
                  </a:tr>
                  <a:tr h="294598">
                    <a:tc>
                      <a:txBody>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𝜔</m:t>
                                    </m:r>
                                  </m:e>
                                  <m:sub>
                                    <m:r>
                                      <a:rPr lang="en-US" sz="1400" b="0" i="1" smtClean="0">
                                        <a:latin typeface="Cambria Math" panose="02040503050406030204" pitchFamily="18" charset="0"/>
                                      </a:rPr>
                                      <m:t>⊥</m:t>
                                    </m:r>
                                  </m:sub>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𝜌</m:t>
                                        </m:r>
                                      </m:e>
                                      <m:sub>
                                        <m:r>
                                          <a:rPr lang="en-US" sz="1400" b="0" i="1" smtClean="0">
                                            <a:latin typeface="Cambria Math" panose="02040503050406030204" pitchFamily="18" charset="0"/>
                                          </a:rPr>
                                          <m:t>𝑝𝑜𝑙</m:t>
                                        </m:r>
                                      </m:sub>
                                    </m:sSub>
                                    <m:r>
                                      <a:rPr lang="en-US" sz="1400" b="0" i="1" smtClean="0">
                                        <a:latin typeface="Cambria Math" panose="02040503050406030204" pitchFamily="18" charset="0"/>
                                      </a:rPr>
                                      <m:t>=0.77</m:t>
                                    </m:r>
                                  </m:sup>
                                </m:sSub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≈−0.48</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𝜔</m:t>
                                    </m:r>
                                  </m:e>
                                  <m:sub>
                                    <m:r>
                                      <a:rPr lang="en-US" sz="1400" b="0" i="1" smtClean="0">
                                        <a:latin typeface="Cambria Math" panose="02040503050406030204" pitchFamily="18" charset="0"/>
                                      </a:rPr>
                                      <m:t>⊥,</m:t>
                                    </m:r>
                                    <m:r>
                                      <a:rPr lang="en-US" sz="1400" b="0" i="1" smtClean="0">
                                        <a:latin typeface="Cambria Math" panose="02040503050406030204" pitchFamily="18" charset="0"/>
                                      </a:rPr>
                                      <m:t>𝑒𝑥𝑝</m:t>
                                    </m:r>
                                  </m:sub>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𝜌</m:t>
                                        </m:r>
                                      </m:e>
                                      <m:sub>
                                        <m:r>
                                          <a:rPr lang="en-US" sz="1400" b="0" i="1" smtClean="0">
                                            <a:latin typeface="Cambria Math" panose="02040503050406030204" pitchFamily="18" charset="0"/>
                                          </a:rPr>
                                          <m:t>𝑝𝑜𝑙</m:t>
                                        </m:r>
                                      </m:sub>
                                    </m:sSub>
                                    <m:r>
                                      <a:rPr lang="en-US" sz="1400" b="0" i="1" smtClean="0">
                                        <a:latin typeface="Cambria Math" panose="02040503050406030204" pitchFamily="18" charset="0"/>
                                      </a:rPr>
                                      <m:t>=0.77</m:t>
                                    </m:r>
                                  </m:sup>
                                </m:sSub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≈−0.54</m:t>
                                </m:r>
                              </m:oMath>
                            </m:oMathPara>
                          </a14:m>
                          <a:endParaRPr lang="en-US" dirty="0"/>
                        </a:p>
                      </a:txBody>
                      <a:tcPr/>
                    </a:tc>
                    <a:extLst>
                      <a:ext uri="{0D108BD9-81ED-4DB2-BD59-A6C34878D82A}">
                        <a16:rowId xmlns:a16="http://schemas.microsoft.com/office/drawing/2014/main" val="175953756"/>
                      </a:ext>
                    </a:extLst>
                  </a:tr>
                  <a:tr h="294598">
                    <a:tc>
                      <a:txBody>
                        <a:bodyPr/>
                        <a:lstStyle/>
                        <a:p>
                          <a:pPr/>
                          <a14:m>
                            <m:oMathPara xmlns:m="http://schemas.openxmlformats.org/officeDocument/2006/math">
                              <m:oMathParaPr>
                                <m:jc m:val="centerGroup"/>
                              </m:oMathParaPr>
                              <m:oMath xmlns:m="http://schemas.openxmlformats.org/officeDocument/2006/math">
                                <m:sSubSup>
                                  <m:sSubSupPr>
                                    <m:ctrlPr>
                                      <a:rPr lang="en-US" sz="1400" b="0" i="1" smtClean="0">
                                        <a:solidFill>
                                          <a:schemeClr val="tx1"/>
                                        </a:solidFill>
                                        <a:latin typeface="Cambria Math" panose="02040503050406030204" pitchFamily="18" charset="0"/>
                                      </a:rPr>
                                    </m:ctrlPr>
                                  </m:sSubSupPr>
                                  <m:e>
                                    <m:r>
                                      <a:rPr lang="en-US" sz="1400" b="0" i="1" smtClean="0">
                                        <a:solidFill>
                                          <a:schemeClr val="tx1"/>
                                        </a:solidFill>
                                        <a:latin typeface="Cambria Math" panose="02040503050406030204" pitchFamily="18" charset="0"/>
                                      </a:rPr>
                                      <m:t>𝜔</m:t>
                                    </m:r>
                                  </m:e>
                                  <m:sub>
                                    <m:r>
                                      <a:rPr lang="en-US" sz="1400" b="0" i="1" smtClean="0">
                                        <a:solidFill>
                                          <a:schemeClr val="tx1"/>
                                        </a:solidFill>
                                        <a:latin typeface="Cambria Math" panose="02040503050406030204" pitchFamily="18" charset="0"/>
                                      </a:rPr>
                                      <m:t>⊥</m:t>
                                    </m:r>
                                  </m:sub>
                                  <m:sup>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𝜌</m:t>
                                        </m:r>
                                      </m:e>
                                      <m:sub>
                                        <m:r>
                                          <a:rPr lang="en-US" sz="1400" b="0" i="1" smtClean="0">
                                            <a:solidFill>
                                              <a:schemeClr val="tx1"/>
                                            </a:solidFill>
                                            <a:latin typeface="Cambria Math" panose="02040503050406030204" pitchFamily="18" charset="0"/>
                                          </a:rPr>
                                          <m:t>𝑝𝑜𝑙</m:t>
                                        </m:r>
                                      </m:sub>
                                    </m:sSub>
                                    <m:r>
                                      <a:rPr lang="en-US" sz="1400" b="0" i="1" smtClean="0">
                                        <a:solidFill>
                                          <a:schemeClr val="tx1"/>
                                        </a:solidFill>
                                        <a:latin typeface="Cambria Math" panose="02040503050406030204" pitchFamily="18" charset="0"/>
                                      </a:rPr>
                                      <m:t>=0.84</m:t>
                                    </m:r>
                                  </m:sup>
                                </m:sSub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𝑠</m:t>
                                    </m:r>
                                  </m:sub>
                                </m:sSub>
                                <m:r>
                                  <a:rPr lang="en-US" sz="1400" b="0" i="1" smtClean="0">
                                    <a:solidFill>
                                      <a:schemeClr val="tx1"/>
                                    </a:solidFill>
                                    <a:latin typeface="Cambria Math" panose="02040503050406030204" pitchFamily="18" charset="0"/>
                                  </a:rPr>
                                  <m:t>≈−0.41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𝜔</m:t>
                                    </m:r>
                                  </m:e>
                                  <m:sub>
                                    <m:r>
                                      <a:rPr lang="en-US" sz="1400" b="0" i="1" smtClean="0">
                                        <a:latin typeface="Cambria Math" panose="02040503050406030204" pitchFamily="18" charset="0"/>
                                      </a:rPr>
                                      <m:t>⊥,</m:t>
                                    </m:r>
                                    <m:r>
                                      <a:rPr lang="en-US" sz="1400" b="0" i="1" smtClean="0">
                                        <a:latin typeface="Cambria Math" panose="02040503050406030204" pitchFamily="18" charset="0"/>
                                      </a:rPr>
                                      <m:t>𝑒𝑥𝑝</m:t>
                                    </m:r>
                                  </m:sub>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𝜌</m:t>
                                        </m:r>
                                      </m:e>
                                      <m:sub>
                                        <m:r>
                                          <a:rPr lang="en-US" sz="1400" b="0" i="1" smtClean="0">
                                            <a:latin typeface="Cambria Math" panose="02040503050406030204" pitchFamily="18" charset="0"/>
                                          </a:rPr>
                                          <m:t>𝑝𝑜𝑙</m:t>
                                        </m:r>
                                      </m:sub>
                                    </m:sSub>
                                    <m:r>
                                      <a:rPr lang="en-US" sz="1400" b="0" i="1" smtClean="0">
                                        <a:latin typeface="Cambria Math" panose="02040503050406030204" pitchFamily="18" charset="0"/>
                                      </a:rPr>
                                      <m:t>=0.84</m:t>
                                    </m:r>
                                  </m:sup>
                                </m:sSub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≈−0.48</m:t>
                                </m:r>
                              </m:oMath>
                            </m:oMathPara>
                          </a14:m>
                          <a:endParaRPr lang="en-US" dirty="0"/>
                        </a:p>
                      </a:txBody>
                      <a:tcPr/>
                    </a:tc>
                    <a:extLst>
                      <a:ext uri="{0D108BD9-81ED-4DB2-BD59-A6C34878D82A}">
                        <a16:rowId xmlns:a16="http://schemas.microsoft.com/office/drawing/2014/main" val="1917971553"/>
                      </a:ext>
                    </a:extLst>
                  </a:tr>
                </a:tbl>
              </a:graphicData>
            </a:graphic>
          </p:graphicFrame>
        </mc:Choice>
        <mc:Fallback xmlns="">
          <p:graphicFrame>
            <p:nvGraphicFramePr>
              <p:cNvPr id="2" name="Table 3">
                <a:extLst>
                  <a:ext uri="{FF2B5EF4-FFF2-40B4-BE49-F238E27FC236}">
                    <a16:creationId xmlns:a16="http://schemas.microsoft.com/office/drawing/2014/main" id="{4531F42F-31CC-498A-92A0-84744F7D8997}"/>
                  </a:ext>
                </a:extLst>
              </p:cNvPr>
              <p:cNvGraphicFramePr>
                <a:graphicFrameLocks noGrp="1"/>
              </p:cNvGraphicFramePr>
              <p:nvPr>
                <p:extLst>
                  <p:ext uri="{D42A27DB-BD31-4B8C-83A1-F6EECF244321}">
                    <p14:modId xmlns:p14="http://schemas.microsoft.com/office/powerpoint/2010/main" val="2097074841"/>
                  </p:ext>
                </p:extLst>
              </p:nvPr>
            </p:nvGraphicFramePr>
            <p:xfrm>
              <a:off x="636651" y="3631163"/>
              <a:ext cx="7886326" cy="1501140"/>
            </p:xfrm>
            <a:graphic>
              <a:graphicData uri="http://schemas.openxmlformats.org/drawingml/2006/table">
                <a:tbl>
                  <a:tblPr firstRow="1" bandRow="1">
                    <a:tableStyleId>{5C22544A-7EE6-4342-B048-85BDC9FD1C3A}</a:tableStyleId>
                  </a:tblPr>
                  <a:tblGrid>
                    <a:gridCol w="4113149">
                      <a:extLst>
                        <a:ext uri="{9D8B030D-6E8A-4147-A177-3AD203B41FA5}">
                          <a16:colId xmlns:a16="http://schemas.microsoft.com/office/drawing/2014/main" val="896581132"/>
                        </a:ext>
                      </a:extLst>
                    </a:gridCol>
                    <a:gridCol w="3773177">
                      <a:extLst>
                        <a:ext uri="{9D8B030D-6E8A-4147-A177-3AD203B41FA5}">
                          <a16:colId xmlns:a16="http://schemas.microsoft.com/office/drawing/2014/main" val="3050720716"/>
                        </a:ext>
                      </a:extLst>
                    </a:gridCol>
                  </a:tblGrid>
                  <a:tr h="297180">
                    <a:tc>
                      <a:txBody>
                        <a:bodyPr/>
                        <a:lstStyle/>
                        <a:p>
                          <a:pPr algn="ctr"/>
                          <a:r>
                            <a:rPr lang="en-US" dirty="0"/>
                            <a:t>Theoretical Prediction (by up-down asymmetry)</a:t>
                          </a:r>
                        </a:p>
                      </a:txBody>
                      <a:tcPr/>
                    </a:tc>
                    <a:tc>
                      <a:txBody>
                        <a:bodyPr/>
                        <a:lstStyle/>
                        <a:p>
                          <a:pPr algn="ctr"/>
                          <a:r>
                            <a:rPr lang="en-US" dirty="0"/>
                            <a:t>Experimental Value (by NBI)</a:t>
                          </a:r>
                        </a:p>
                      </a:txBody>
                      <a:tcPr/>
                    </a:tc>
                    <a:extLst>
                      <a:ext uri="{0D108BD9-81ED-4DB2-BD59-A6C34878D82A}">
                        <a16:rowId xmlns:a16="http://schemas.microsoft.com/office/drawing/2014/main" val="1222789570"/>
                      </a:ext>
                    </a:extLst>
                  </a:tr>
                  <a:tr h="401320">
                    <a:tc>
                      <a:txBody>
                        <a:bodyPr/>
                        <a:lstStyle/>
                        <a:p>
                          <a:endParaRPr lang="LID4096"/>
                        </a:p>
                      </a:txBody>
                      <a:tcPr>
                        <a:blipFill>
                          <a:blip r:embed="rId4"/>
                          <a:stretch>
                            <a:fillRect l="-148" t="-75758" r="-92444" b="-203030"/>
                          </a:stretch>
                        </a:blipFill>
                      </a:tcPr>
                    </a:tc>
                    <a:tc>
                      <a:txBody>
                        <a:bodyPr/>
                        <a:lstStyle/>
                        <a:p>
                          <a:endParaRPr lang="LID4096"/>
                        </a:p>
                      </a:txBody>
                      <a:tcPr>
                        <a:blipFill>
                          <a:blip r:embed="rId4"/>
                          <a:stretch>
                            <a:fillRect l="-109032" t="-75758" r="-645" b="-203030"/>
                          </a:stretch>
                        </a:blipFill>
                      </a:tcPr>
                    </a:tc>
                    <a:extLst>
                      <a:ext uri="{0D108BD9-81ED-4DB2-BD59-A6C34878D82A}">
                        <a16:rowId xmlns:a16="http://schemas.microsoft.com/office/drawing/2014/main" val="2424417174"/>
                      </a:ext>
                    </a:extLst>
                  </a:tr>
                  <a:tr h="401320">
                    <a:tc>
                      <a:txBody>
                        <a:bodyPr/>
                        <a:lstStyle/>
                        <a:p>
                          <a:endParaRPr lang="LID4096"/>
                        </a:p>
                      </a:txBody>
                      <a:tcPr>
                        <a:blipFill>
                          <a:blip r:embed="rId4"/>
                          <a:stretch>
                            <a:fillRect l="-148" t="-175758" r="-92444" b="-103030"/>
                          </a:stretch>
                        </a:blipFill>
                      </a:tcPr>
                    </a:tc>
                    <a:tc>
                      <a:txBody>
                        <a:bodyPr/>
                        <a:lstStyle/>
                        <a:p>
                          <a:endParaRPr lang="LID4096"/>
                        </a:p>
                      </a:txBody>
                      <a:tcPr>
                        <a:blipFill>
                          <a:blip r:embed="rId4"/>
                          <a:stretch>
                            <a:fillRect l="-109032" t="-175758" r="-645" b="-103030"/>
                          </a:stretch>
                        </a:blipFill>
                      </a:tcPr>
                    </a:tc>
                    <a:extLst>
                      <a:ext uri="{0D108BD9-81ED-4DB2-BD59-A6C34878D82A}">
                        <a16:rowId xmlns:a16="http://schemas.microsoft.com/office/drawing/2014/main" val="175953756"/>
                      </a:ext>
                    </a:extLst>
                  </a:tr>
                  <a:tr h="401320">
                    <a:tc>
                      <a:txBody>
                        <a:bodyPr/>
                        <a:lstStyle/>
                        <a:p>
                          <a:endParaRPr lang="LID4096"/>
                        </a:p>
                      </a:txBody>
                      <a:tcPr>
                        <a:blipFill>
                          <a:blip r:embed="rId4"/>
                          <a:stretch>
                            <a:fillRect l="-148" t="-275758" r="-92444" b="-3030"/>
                          </a:stretch>
                        </a:blipFill>
                      </a:tcPr>
                    </a:tc>
                    <a:tc>
                      <a:txBody>
                        <a:bodyPr/>
                        <a:lstStyle/>
                        <a:p>
                          <a:endParaRPr lang="LID4096"/>
                        </a:p>
                      </a:txBody>
                      <a:tcPr>
                        <a:blipFill>
                          <a:blip r:embed="rId4"/>
                          <a:stretch>
                            <a:fillRect l="-109032" t="-275758" r="-645" b="-3030"/>
                          </a:stretch>
                        </a:blipFill>
                      </a:tcPr>
                    </a:tc>
                    <a:extLst>
                      <a:ext uri="{0D108BD9-81ED-4DB2-BD59-A6C34878D82A}">
                        <a16:rowId xmlns:a16="http://schemas.microsoft.com/office/drawing/2014/main" val="1917971553"/>
                      </a:ext>
                    </a:extLst>
                  </a:tr>
                </a:tbl>
              </a:graphicData>
            </a:graphic>
          </p:graphicFrame>
        </mc:Fallback>
      </mc:AlternateContent>
      <p:sp>
        <p:nvSpPr>
          <p:cNvPr id="16" name="Espace réservé du pied de page 4">
            <a:extLst>
              <a:ext uri="{FF2B5EF4-FFF2-40B4-BE49-F238E27FC236}">
                <a16:creationId xmlns:a16="http://schemas.microsoft.com/office/drawing/2014/main" id="{EF0B9492-9A30-492B-A671-55D044748FFF}"/>
              </a:ext>
            </a:extLst>
          </p:cNvPr>
          <p:cNvSpPr>
            <a:spLocks noGrp="1"/>
          </p:cNvSpPr>
          <p:nvPr>
            <p:ph type="ftr" sz="quarter" idx="11"/>
          </p:nvPr>
        </p:nvSpPr>
        <p:spPr>
          <a:xfrm rot="16200000">
            <a:off x="7115989" y="1874064"/>
            <a:ext cx="3543260" cy="512762"/>
          </a:xfrm>
        </p:spPr>
        <p:txBody>
          <a:bodyPr/>
          <a:lstStyle/>
          <a:p>
            <a:r>
              <a:rPr lang="fr-FR" dirty="0"/>
              <a:t>Haomin Sun et al.</a:t>
            </a:r>
          </a:p>
        </p:txBody>
      </p:sp>
    </p:spTree>
    <p:extLst>
      <p:ext uri="{BB962C8B-B14F-4D97-AF65-F5344CB8AC3E}">
        <p14:creationId xmlns:p14="http://schemas.microsoft.com/office/powerpoint/2010/main" val="3518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6C2288-9C47-45E0-9577-656B5A8EE890}"/>
              </a:ext>
            </a:extLst>
          </p:cNvPr>
          <p:cNvSpPr>
            <a:spLocks noGrp="1"/>
          </p:cNvSpPr>
          <p:nvPr>
            <p:ph type="sldNum" sz="quarter" idx="12"/>
          </p:nvPr>
        </p:nvSpPr>
        <p:spPr/>
        <p:txBody>
          <a:bodyPr/>
          <a:lstStyle/>
          <a:p>
            <a:fld id="{05BA571D-6565-47A3-A157-E7169BAFC395}" type="slidenum">
              <a:rPr lang="en-US" smtClean="0"/>
              <a:t>19</a:t>
            </a:fld>
            <a:endParaRPr lang="en-US"/>
          </a:p>
        </p:txBody>
      </p:sp>
      <p:sp>
        <p:nvSpPr>
          <p:cNvPr id="13" name="Title 1">
            <a:extLst>
              <a:ext uri="{FF2B5EF4-FFF2-40B4-BE49-F238E27FC236}">
                <a16:creationId xmlns:a16="http://schemas.microsoft.com/office/drawing/2014/main" id="{34E14346-FD66-4986-80E0-4D2C5A7B47B6}"/>
              </a:ext>
            </a:extLst>
          </p:cNvPr>
          <p:cNvSpPr txBox="1">
            <a:spLocks/>
          </p:cNvSpPr>
          <p:nvPr/>
        </p:nvSpPr>
        <p:spPr>
          <a:xfrm>
            <a:off x="903446" y="67320"/>
            <a:ext cx="6601224" cy="743525"/>
          </a:xfrm>
          <a:prstGeom prst="rect">
            <a:avLst/>
          </a:prstGeom>
        </p:spPr>
        <p:txBody>
          <a:bodyPr vert="horz" lIns="180000" tIns="0" rIns="72000" bIns="46800" rtlCol="0" anchor="t">
            <a:normAutofit fontScale="92500" lnSpcReduction="10000"/>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dirty="0"/>
              <a:t>Preliminary simulation for SMART shows strong heat flux reduction with our strategy</a:t>
            </a:r>
          </a:p>
        </p:txBody>
      </p:sp>
      <p:pic>
        <p:nvPicPr>
          <p:cNvPr id="3" name="Picture 2">
            <a:extLst>
              <a:ext uri="{FF2B5EF4-FFF2-40B4-BE49-F238E27FC236}">
                <a16:creationId xmlns:a16="http://schemas.microsoft.com/office/drawing/2014/main" id="{89591F86-AD54-4D7D-AF78-291650A3555F}"/>
              </a:ext>
            </a:extLst>
          </p:cNvPr>
          <p:cNvPicPr>
            <a:picLocks noChangeAspect="1"/>
          </p:cNvPicPr>
          <p:nvPr/>
        </p:nvPicPr>
        <p:blipFill>
          <a:blip r:embed="rId3"/>
          <a:stretch>
            <a:fillRect/>
          </a:stretch>
        </p:blipFill>
        <p:spPr>
          <a:xfrm>
            <a:off x="5859183" y="829133"/>
            <a:ext cx="2096098" cy="4013330"/>
          </a:xfrm>
          <a:prstGeom prst="rect">
            <a:avLst/>
          </a:prstGeom>
        </p:spPr>
      </p:pic>
      <p:pic>
        <p:nvPicPr>
          <p:cNvPr id="10" name="Picture 9" descr="A graph of a function&#10;&#10;Description automatically generated">
            <a:extLst>
              <a:ext uri="{FF2B5EF4-FFF2-40B4-BE49-F238E27FC236}">
                <a16:creationId xmlns:a16="http://schemas.microsoft.com/office/drawing/2014/main" id="{509A80D3-F82A-41D7-9801-39EC23D29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23" y="851694"/>
            <a:ext cx="4257774" cy="4111519"/>
          </a:xfrm>
          <a:prstGeom prst="rect">
            <a:avLst/>
          </a:prstGeom>
        </p:spPr>
      </p:pic>
      <p:cxnSp>
        <p:nvCxnSpPr>
          <p:cNvPr id="12" name="Straight Connector 11">
            <a:extLst>
              <a:ext uri="{FF2B5EF4-FFF2-40B4-BE49-F238E27FC236}">
                <a16:creationId xmlns:a16="http://schemas.microsoft.com/office/drawing/2014/main" id="{E88F17A1-1C72-441E-BB60-2F345B4B0C8E}"/>
              </a:ext>
            </a:extLst>
          </p:cNvPr>
          <p:cNvCxnSpPr/>
          <p:nvPr/>
        </p:nvCxnSpPr>
        <p:spPr bwMode="auto">
          <a:xfrm>
            <a:off x="2570875" y="924421"/>
            <a:ext cx="0" cy="3379733"/>
          </a:xfrm>
          <a:prstGeom prst="line">
            <a:avLst/>
          </a:prstGeom>
          <a:solidFill>
            <a:schemeClr val="accent1"/>
          </a:solid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descr="A black and red math equation&#10;&#10;Description automatically generated">
            <a:extLst>
              <a:ext uri="{FF2B5EF4-FFF2-40B4-BE49-F238E27FC236}">
                <a16:creationId xmlns:a16="http://schemas.microsoft.com/office/drawing/2014/main" id="{E9BB58E3-A59A-4E3A-83D6-1DD6CF2E8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325" y="1068490"/>
            <a:ext cx="1572807" cy="545483"/>
          </a:xfrm>
          <a:prstGeom prst="rect">
            <a:avLst/>
          </a:prstGeom>
          <a:ln>
            <a:solidFill>
              <a:schemeClr val="tx1"/>
            </a:solidFill>
          </a:ln>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ECBA28-A508-4385-825F-74CC8EC1BEFF}"/>
                  </a:ext>
                </a:extLst>
              </p:cNvPr>
              <p:cNvSpPr txBox="1"/>
              <p:nvPr/>
            </p:nvSpPr>
            <p:spPr>
              <a:xfrm>
                <a:off x="2512244" y="3796262"/>
                <a:ext cx="2059756" cy="424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𝜔</m:t>
                          </m:r>
                        </m:e>
                        <m:sub>
                          <m:r>
                            <a:rPr lang="en-US" sz="1600" b="0" i="1" smtClean="0">
                              <a:latin typeface="Cambria Math" panose="02040503050406030204" pitchFamily="18" charset="0"/>
                            </a:rPr>
                            <m:t>⊥</m:t>
                          </m:r>
                        </m:sub>
                        <m:sup>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m:rPr>
                                      <m:sty m:val="p"/>
                                    </m:rPr>
                                    <a:rPr lang="en-US" sz="1600" b="0" i="0" smtClean="0">
                                      <a:latin typeface="Cambria Math" panose="02040503050406030204" pitchFamily="18" charset="0"/>
                                    </a:rPr>
                                    <m:t>Π</m:t>
                                  </m:r>
                                </m:e>
                              </m:acc>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=0</m:t>
                          </m:r>
                        </m:sup>
                      </m:sSubSup>
                      <m:r>
                        <a:rPr lang="en-US" sz="1600" b="0" i="1" smtClean="0">
                          <a:latin typeface="Cambria Math" panose="02040503050406030204" pitchFamily="18" charset="0"/>
                        </a:rPr>
                        <m:t>=−0.23</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0</m:t>
                          </m:r>
                        </m:sub>
                      </m:sSub>
                    </m:oMath>
                  </m:oMathPara>
                </a14:m>
                <a:endParaRPr lang="en-US" sz="1600" dirty="0"/>
              </a:p>
            </p:txBody>
          </p:sp>
        </mc:Choice>
        <mc:Fallback xmlns="">
          <p:sp>
            <p:nvSpPr>
              <p:cNvPr id="16" name="TextBox 15">
                <a:extLst>
                  <a:ext uri="{FF2B5EF4-FFF2-40B4-BE49-F238E27FC236}">
                    <a16:creationId xmlns:a16="http://schemas.microsoft.com/office/drawing/2014/main" id="{45ECBA28-A508-4385-825F-74CC8EC1BEFF}"/>
                  </a:ext>
                </a:extLst>
              </p:cNvPr>
              <p:cNvSpPr txBox="1">
                <a:spLocks noRot="1" noChangeAspect="1" noMove="1" noResize="1" noEditPoints="1" noAdjustHandles="1" noChangeArrowheads="1" noChangeShapeType="1" noTextEdit="1"/>
              </p:cNvSpPr>
              <p:nvPr/>
            </p:nvSpPr>
            <p:spPr>
              <a:xfrm>
                <a:off x="2512244" y="3796262"/>
                <a:ext cx="2059756" cy="424347"/>
              </a:xfrm>
              <a:prstGeom prst="rect">
                <a:avLst/>
              </a:prstGeom>
              <a:blipFill>
                <a:blip r:embed="rId6"/>
                <a:stretch>
                  <a:fillRect b="-7246"/>
                </a:stretch>
              </a:blipFill>
            </p:spPr>
            <p:txBody>
              <a:bodyPr/>
              <a:lstStyle/>
              <a:p>
                <a:r>
                  <a:rPr lang="LID4096">
                    <a:noFill/>
                  </a:rPr>
                  <a:t> </a:t>
                </a:r>
              </a:p>
            </p:txBody>
          </p:sp>
        </mc:Fallback>
      </mc:AlternateContent>
      <p:cxnSp>
        <p:nvCxnSpPr>
          <p:cNvPr id="17" name="Straight Arrow Connector 16">
            <a:extLst>
              <a:ext uri="{FF2B5EF4-FFF2-40B4-BE49-F238E27FC236}">
                <a16:creationId xmlns:a16="http://schemas.microsoft.com/office/drawing/2014/main" id="{F89A7AAA-F220-4A16-9310-29B68B0F057A}"/>
              </a:ext>
            </a:extLst>
          </p:cNvPr>
          <p:cNvCxnSpPr/>
          <p:nvPr/>
        </p:nvCxnSpPr>
        <p:spPr bwMode="auto">
          <a:xfrm flipH="1">
            <a:off x="2570875" y="1241202"/>
            <a:ext cx="2303295" cy="1269912"/>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898976C7-EE4B-4B01-B9C6-ED77EEA7FB09}"/>
              </a:ext>
            </a:extLst>
          </p:cNvPr>
          <p:cNvSpPr txBox="1"/>
          <p:nvPr/>
        </p:nvSpPr>
        <p:spPr>
          <a:xfrm>
            <a:off x="2763229" y="2300799"/>
            <a:ext cx="2108269" cy="369332"/>
          </a:xfrm>
          <a:prstGeom prst="rect">
            <a:avLst/>
          </a:prstGeom>
          <a:noFill/>
        </p:spPr>
        <p:txBody>
          <a:bodyPr wrap="none" rtlCol="0">
            <a:spAutoFit/>
          </a:bodyPr>
          <a:lstStyle/>
          <a:p>
            <a:r>
              <a:rPr lang="en-US" sz="1800" dirty="0"/>
              <a:t>Heat flux reduction</a:t>
            </a:r>
            <a:endParaRPr lang="LID4096" sz="1800" dirty="0"/>
          </a:p>
        </p:txBody>
      </p:sp>
      <p:sp>
        <p:nvSpPr>
          <p:cNvPr id="14" name="Espace réservé du pied de page 4">
            <a:extLst>
              <a:ext uri="{FF2B5EF4-FFF2-40B4-BE49-F238E27FC236}">
                <a16:creationId xmlns:a16="http://schemas.microsoft.com/office/drawing/2014/main" id="{4C4473E0-C034-4B02-82C4-F4E1AFEC0BC5}"/>
              </a:ext>
            </a:extLst>
          </p:cNvPr>
          <p:cNvSpPr>
            <a:spLocks noGrp="1"/>
          </p:cNvSpPr>
          <p:nvPr>
            <p:ph type="ftr" sz="quarter" idx="11"/>
          </p:nvPr>
        </p:nvSpPr>
        <p:spPr>
          <a:xfrm rot="16200000">
            <a:off x="7115989" y="1874064"/>
            <a:ext cx="3543260" cy="512762"/>
          </a:xfrm>
        </p:spPr>
        <p:txBody>
          <a:bodyPr/>
          <a:lstStyle/>
          <a:p>
            <a:r>
              <a:rPr lang="fr-FR" dirty="0"/>
              <a:t>Haomin Sun et al.</a:t>
            </a:r>
          </a:p>
        </p:txBody>
      </p:sp>
      <p:sp>
        <p:nvSpPr>
          <p:cNvPr id="5" name="Rectangle 4">
            <a:extLst>
              <a:ext uri="{FF2B5EF4-FFF2-40B4-BE49-F238E27FC236}">
                <a16:creationId xmlns:a16="http://schemas.microsoft.com/office/drawing/2014/main" id="{536E6E9A-5AB8-4BA9-9BDC-E3D3E208A56C}"/>
              </a:ext>
            </a:extLst>
          </p:cNvPr>
          <p:cNvSpPr/>
          <p:nvPr/>
        </p:nvSpPr>
        <p:spPr>
          <a:xfrm>
            <a:off x="2870200" y="719667"/>
            <a:ext cx="643467" cy="189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Rectangle 18">
            <a:extLst>
              <a:ext uri="{FF2B5EF4-FFF2-40B4-BE49-F238E27FC236}">
                <a16:creationId xmlns:a16="http://schemas.microsoft.com/office/drawing/2014/main" id="{DC847D92-2691-4843-B9A6-046B63137BE0}"/>
              </a:ext>
            </a:extLst>
          </p:cNvPr>
          <p:cNvSpPr/>
          <p:nvPr/>
        </p:nvSpPr>
        <p:spPr>
          <a:xfrm>
            <a:off x="7024467" y="253938"/>
            <a:ext cx="643467" cy="189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CEC22C93-2683-41F6-BE43-ACECA8816EDB}"/>
              </a:ext>
            </a:extLst>
          </p:cNvPr>
          <p:cNvSpPr txBox="1"/>
          <p:nvPr/>
        </p:nvSpPr>
        <p:spPr>
          <a:xfrm>
            <a:off x="5089878" y="4813172"/>
            <a:ext cx="4212203" cy="300082"/>
          </a:xfrm>
          <a:prstGeom prst="rect">
            <a:avLst/>
          </a:prstGeom>
          <a:noFill/>
        </p:spPr>
        <p:txBody>
          <a:bodyPr wrap="square" rtlCol="0">
            <a:spAutoFit/>
          </a:bodyPr>
          <a:lstStyle/>
          <a:p>
            <a:r>
              <a:rPr lang="en-US" dirty="0"/>
              <a:t>[D</a:t>
            </a:r>
            <a:r>
              <a:rPr lang="fr-FR" dirty="0" err="1"/>
              <a:t>oyle</a:t>
            </a:r>
            <a:r>
              <a:rPr lang="fr-FR" dirty="0"/>
              <a:t> S. et al. 2021 Fusion Eng. Des. 171 112706</a:t>
            </a:r>
            <a:r>
              <a:rPr lang="en-US" dirty="0"/>
              <a:t>]</a:t>
            </a:r>
            <a:endParaRPr lang="LID4096" dirty="0"/>
          </a:p>
        </p:txBody>
      </p:sp>
    </p:spTree>
    <p:extLst>
      <p:ext uri="{BB962C8B-B14F-4D97-AF65-F5344CB8AC3E}">
        <p14:creationId xmlns:p14="http://schemas.microsoft.com/office/powerpoint/2010/main" val="7644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9BEAB-E3D9-47E0-87F0-5486EA06E158}"/>
              </a:ext>
            </a:extLst>
          </p:cNvPr>
          <p:cNvSpPr>
            <a:spLocks noGrp="1"/>
          </p:cNvSpPr>
          <p:nvPr>
            <p:ph type="title"/>
          </p:nvPr>
        </p:nvSpPr>
        <p:spPr>
          <a:xfrm>
            <a:off x="1741740" y="129050"/>
            <a:ext cx="6172581" cy="753135"/>
          </a:xfrm>
        </p:spPr>
        <p:txBody>
          <a:bodyPr>
            <a:normAutofit fontScale="90000"/>
          </a:bodyPr>
          <a:lstStyle/>
          <a:p>
            <a:r>
              <a:rPr lang="en-US" dirty="0"/>
              <a:t>Obtaining up-down asymmetry by changing upper and lower triangularity</a:t>
            </a:r>
            <a:endParaRPr lang="LID4096" dirty="0"/>
          </a:p>
        </p:txBody>
      </p:sp>
      <p:sp>
        <p:nvSpPr>
          <p:cNvPr id="6" name="Slide Number Placeholder 5">
            <a:extLst>
              <a:ext uri="{FF2B5EF4-FFF2-40B4-BE49-F238E27FC236}">
                <a16:creationId xmlns:a16="http://schemas.microsoft.com/office/drawing/2014/main" id="{3EDA36E4-72E0-48D1-A211-194AC9B59A35}"/>
              </a:ext>
            </a:extLst>
          </p:cNvPr>
          <p:cNvSpPr>
            <a:spLocks noGrp="1"/>
          </p:cNvSpPr>
          <p:nvPr>
            <p:ph type="sldNum" sz="quarter" idx="12"/>
          </p:nvPr>
        </p:nvSpPr>
        <p:spPr/>
        <p:txBody>
          <a:bodyPr/>
          <a:lstStyle/>
          <a:p>
            <a:fld id="{E1E1CD7C-2161-7D43-862E-CE4C333CD873}" type="slidenum">
              <a:rPr lang="fr-FR" smtClean="0"/>
              <a:pPr/>
              <a:t>2</a:t>
            </a:fld>
            <a:endParaRPr lang="fr-FR" dirty="0"/>
          </a:p>
        </p:txBody>
      </p:sp>
      <p:sp>
        <p:nvSpPr>
          <p:cNvPr id="8" name="TextBox 7">
            <a:extLst>
              <a:ext uri="{FF2B5EF4-FFF2-40B4-BE49-F238E27FC236}">
                <a16:creationId xmlns:a16="http://schemas.microsoft.com/office/drawing/2014/main" id="{CF034A94-E3E9-4D3A-BD5E-4D305F5C8683}"/>
              </a:ext>
            </a:extLst>
          </p:cNvPr>
          <p:cNvSpPr txBox="1"/>
          <p:nvPr/>
        </p:nvSpPr>
        <p:spPr>
          <a:xfrm>
            <a:off x="2112264" y="4706673"/>
            <a:ext cx="175564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[Happel et al. 2023]</a:t>
            </a:r>
            <a:endParaRPr lang="LID4096" dirty="0"/>
          </a:p>
        </p:txBody>
      </p:sp>
      <p:pic>
        <p:nvPicPr>
          <p:cNvPr id="10" name="Picture 9">
            <a:extLst>
              <a:ext uri="{FF2B5EF4-FFF2-40B4-BE49-F238E27FC236}">
                <a16:creationId xmlns:a16="http://schemas.microsoft.com/office/drawing/2014/main" id="{4349E2D1-86E0-4894-8281-1D130CFDC532}"/>
              </a:ext>
            </a:extLst>
          </p:cNvPr>
          <p:cNvPicPr>
            <a:picLocks noChangeAspect="1"/>
          </p:cNvPicPr>
          <p:nvPr/>
        </p:nvPicPr>
        <p:blipFill>
          <a:blip r:embed="rId2"/>
          <a:stretch>
            <a:fillRect/>
          </a:stretch>
        </p:blipFill>
        <p:spPr>
          <a:xfrm>
            <a:off x="213134" y="997771"/>
            <a:ext cx="4614897" cy="3747204"/>
          </a:xfrm>
          <a:prstGeom prst="rect">
            <a:avLst/>
          </a:prstGeom>
        </p:spPr>
      </p:pic>
      <p:pic>
        <p:nvPicPr>
          <p:cNvPr id="12" name="Picture 11">
            <a:extLst>
              <a:ext uri="{FF2B5EF4-FFF2-40B4-BE49-F238E27FC236}">
                <a16:creationId xmlns:a16="http://schemas.microsoft.com/office/drawing/2014/main" id="{FDEDCDB3-9088-4623-9048-47C16F454805}"/>
              </a:ext>
            </a:extLst>
          </p:cNvPr>
          <p:cNvPicPr>
            <a:picLocks noChangeAspect="1"/>
          </p:cNvPicPr>
          <p:nvPr/>
        </p:nvPicPr>
        <p:blipFill>
          <a:blip r:embed="rId3"/>
          <a:stretch>
            <a:fillRect/>
          </a:stretch>
        </p:blipFill>
        <p:spPr>
          <a:xfrm>
            <a:off x="6473042" y="781222"/>
            <a:ext cx="1500907" cy="3925451"/>
          </a:xfrm>
          <a:prstGeom prst="rect">
            <a:avLst/>
          </a:prstGeom>
        </p:spPr>
      </p:pic>
      <p:sp>
        <p:nvSpPr>
          <p:cNvPr id="13" name="TextBox 12">
            <a:extLst>
              <a:ext uri="{FF2B5EF4-FFF2-40B4-BE49-F238E27FC236}">
                <a16:creationId xmlns:a16="http://schemas.microsoft.com/office/drawing/2014/main" id="{92C64EA2-6B35-4FA8-A306-132378CE743A}"/>
              </a:ext>
            </a:extLst>
          </p:cNvPr>
          <p:cNvSpPr txBox="1"/>
          <p:nvPr/>
        </p:nvSpPr>
        <p:spPr>
          <a:xfrm>
            <a:off x="6299203" y="4669336"/>
            <a:ext cx="1848583"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a:t>
            </a:r>
            <a:r>
              <a:rPr lang="en-US" sz="1400" b="1" dirty="0" err="1">
                <a:latin typeface="Times New Roman" panose="02020603050405020304" pitchFamily="18" charset="0"/>
                <a:cs typeface="Times New Roman" panose="02020603050405020304" pitchFamily="18" charset="0"/>
              </a:rPr>
              <a:t>Camenen</a:t>
            </a:r>
            <a:r>
              <a:rPr lang="en-US" sz="1400" b="1" dirty="0">
                <a:latin typeface="Times New Roman" panose="02020603050405020304" pitchFamily="18" charset="0"/>
                <a:cs typeface="Times New Roman" panose="02020603050405020304" pitchFamily="18" charset="0"/>
              </a:rPr>
              <a:t> et al. 2010]</a:t>
            </a:r>
            <a:endParaRPr lang="LID4096"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215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6A5DF-98DA-2646-BF29-216D95B5161A}"/>
              </a:ext>
            </a:extLst>
          </p:cNvPr>
          <p:cNvSpPr>
            <a:spLocks noGrp="1"/>
          </p:cNvSpPr>
          <p:nvPr>
            <p:ph type="title"/>
          </p:nvPr>
        </p:nvSpPr>
        <p:spPr>
          <a:xfrm>
            <a:off x="4487330" y="777875"/>
            <a:ext cx="4453467" cy="1793875"/>
          </a:xfrm>
        </p:spPr>
        <p:txBody>
          <a:bodyPr/>
          <a:lstStyle/>
          <a:p>
            <a:r>
              <a:rPr lang="fr-FR" dirty="0"/>
              <a:t>Results4: </a:t>
            </a:r>
            <a:r>
              <a:rPr lang="fr-FR" dirty="0" err="1"/>
              <a:t>Recent</a:t>
            </a:r>
            <a:r>
              <a:rPr lang="fr-FR" dirty="0"/>
              <a:t> </a:t>
            </a:r>
            <a:r>
              <a:rPr lang="fr-FR" dirty="0" err="1"/>
              <a:t>progress</a:t>
            </a:r>
            <a:r>
              <a:rPr lang="fr-FR" dirty="0"/>
              <a:t> on </a:t>
            </a:r>
            <a:r>
              <a:rPr lang="fr-FR" dirty="0" err="1"/>
              <a:t>electromagnetic</a:t>
            </a:r>
            <a:r>
              <a:rPr lang="fr-FR" dirty="0"/>
              <a:t> component of </a:t>
            </a:r>
            <a:r>
              <a:rPr lang="fr-FR" dirty="0" err="1"/>
              <a:t>toroidal</a:t>
            </a:r>
            <a:r>
              <a:rPr lang="fr-FR" dirty="0"/>
              <a:t> </a:t>
            </a:r>
            <a:r>
              <a:rPr lang="fr-FR" dirty="0" err="1"/>
              <a:t>angular</a:t>
            </a:r>
            <a:r>
              <a:rPr lang="fr-FR" dirty="0"/>
              <a:t> </a:t>
            </a:r>
            <a:r>
              <a:rPr lang="fr-FR" dirty="0" err="1"/>
              <a:t>momentum</a:t>
            </a:r>
            <a:r>
              <a:rPr lang="fr-FR" dirty="0"/>
              <a:t> flux</a:t>
            </a:r>
          </a:p>
        </p:txBody>
      </p:sp>
      <p:sp>
        <p:nvSpPr>
          <p:cNvPr id="3" name="Espace réservé du texte 2">
            <a:extLst>
              <a:ext uri="{FF2B5EF4-FFF2-40B4-BE49-F238E27FC236}">
                <a16:creationId xmlns:a16="http://schemas.microsoft.com/office/drawing/2014/main" id="{B3E98268-DCAB-2F4E-BCED-FA785F468478}"/>
              </a:ext>
            </a:extLst>
          </p:cNvPr>
          <p:cNvSpPr>
            <a:spLocks noGrp="1"/>
          </p:cNvSpPr>
          <p:nvPr>
            <p:ph type="body" idx="1"/>
          </p:nvPr>
        </p:nvSpPr>
        <p:spPr/>
        <p:txBody>
          <a:bodyPr/>
          <a:lstStyle/>
          <a:p>
            <a:endParaRPr lang="fr-FR"/>
          </a:p>
        </p:txBody>
      </p:sp>
      <p:sp>
        <p:nvSpPr>
          <p:cNvPr id="6" name="Espace réservé du pied de page 5">
            <a:extLst>
              <a:ext uri="{FF2B5EF4-FFF2-40B4-BE49-F238E27FC236}">
                <a16:creationId xmlns:a16="http://schemas.microsoft.com/office/drawing/2014/main" id="{DD9A0770-B5CA-8A4C-9027-98426284A4A2}"/>
              </a:ext>
            </a:extLst>
          </p:cNvPr>
          <p:cNvSpPr>
            <a:spLocks noGrp="1"/>
          </p:cNvSpPr>
          <p:nvPr>
            <p:ph type="ftr" sz="quarter" idx="15"/>
          </p:nvPr>
        </p:nvSpPr>
        <p:spPr/>
        <p:txBody>
          <a:bodyPr/>
          <a:lstStyle/>
          <a:p>
            <a:r>
              <a:rPr lang="fr-FR" dirty="0"/>
              <a:t>Haomin Sun et al.</a:t>
            </a:r>
          </a:p>
        </p:txBody>
      </p:sp>
      <p:sp>
        <p:nvSpPr>
          <p:cNvPr id="7" name="Espace réservé du numéro de diapositive 6">
            <a:extLst>
              <a:ext uri="{FF2B5EF4-FFF2-40B4-BE49-F238E27FC236}">
                <a16:creationId xmlns:a16="http://schemas.microsoft.com/office/drawing/2014/main" id="{89E4FE11-EC73-0F4B-90BC-9E6AF20A832C}"/>
              </a:ext>
            </a:extLst>
          </p:cNvPr>
          <p:cNvSpPr>
            <a:spLocks noGrp="1"/>
          </p:cNvSpPr>
          <p:nvPr>
            <p:ph type="sldNum" sz="quarter" idx="16"/>
          </p:nvPr>
        </p:nvSpPr>
        <p:spPr/>
        <p:txBody>
          <a:bodyPr/>
          <a:lstStyle/>
          <a:p>
            <a:fld id="{E1E1CD7C-2161-7D43-862E-CE4C333CD873}" type="slidenum">
              <a:rPr lang="fr-FR" smtClean="0"/>
              <a:pPr/>
              <a:t>20</a:t>
            </a:fld>
            <a:endParaRPr lang="fr-FR" dirty="0"/>
          </a:p>
        </p:txBody>
      </p:sp>
      <p:pic>
        <p:nvPicPr>
          <p:cNvPr id="2050" name="Picture 2" descr="Plasma in the original MAST tokamak">
            <a:extLst>
              <a:ext uri="{FF2B5EF4-FFF2-40B4-BE49-F238E27FC236}">
                <a16:creationId xmlns:a16="http://schemas.microsoft.com/office/drawing/2014/main" id="{C34881CB-1988-4DF8-8AF2-DFBCD2AAB859}"/>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6235" r="262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3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C7197-959A-4CAE-A1FF-D63523746CAC}"/>
              </a:ext>
            </a:extLst>
          </p:cNvPr>
          <p:cNvSpPr>
            <a:spLocks noGrp="1"/>
          </p:cNvSpPr>
          <p:nvPr>
            <p:ph type="title"/>
          </p:nvPr>
        </p:nvSpPr>
        <p:spPr>
          <a:xfrm>
            <a:off x="1005234" y="134658"/>
            <a:ext cx="7498686" cy="743161"/>
          </a:xfrm>
        </p:spPr>
        <p:txBody>
          <a:bodyPr>
            <a:noAutofit/>
          </a:bodyPr>
          <a:lstStyle/>
          <a:p>
            <a:r>
              <a:rPr lang="en-US" sz="3100" dirty="0"/>
              <a:t>Full expression of electromagnetic toroidal angular momentum flux driven by turbulence</a:t>
            </a:r>
            <a:endParaRPr lang="LID4096" sz="3100" dirty="0"/>
          </a:p>
        </p:txBody>
      </p:sp>
      <p:sp>
        <p:nvSpPr>
          <p:cNvPr id="6" name="Slide Number Placeholder 5">
            <a:extLst>
              <a:ext uri="{FF2B5EF4-FFF2-40B4-BE49-F238E27FC236}">
                <a16:creationId xmlns:a16="http://schemas.microsoft.com/office/drawing/2014/main" id="{40C8C2B4-561B-4992-A1C3-CB7AC2E2BBC2}"/>
              </a:ext>
            </a:extLst>
          </p:cNvPr>
          <p:cNvSpPr>
            <a:spLocks noGrp="1"/>
          </p:cNvSpPr>
          <p:nvPr>
            <p:ph type="sldNum" sz="quarter" idx="12"/>
          </p:nvPr>
        </p:nvSpPr>
        <p:spPr/>
        <p:txBody>
          <a:bodyPr/>
          <a:lstStyle/>
          <a:p>
            <a:fld id="{E1E1CD7C-2161-7D43-862E-CE4C333CD873}" type="slidenum">
              <a:rPr lang="fr-FR" smtClean="0"/>
              <a:pPr/>
              <a:t>21</a:t>
            </a:fld>
            <a:endParaRPr lang="fr-FR"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9CA3393-52A7-4596-A58C-CD3025FA0FE2}"/>
                  </a:ext>
                </a:extLst>
              </p:cNvPr>
              <p:cNvSpPr txBox="1"/>
              <p:nvPr/>
            </p:nvSpPr>
            <p:spPr>
              <a:xfrm>
                <a:off x="3104802" y="2054509"/>
                <a:ext cx="2934393" cy="4272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a:rPr lang="en-US" sz="2000" b="0" i="1" smtClean="0">
                              <a:latin typeface="Cambria Math" panose="02040503050406030204" pitchFamily="18" charset="0"/>
                            </a:rPr>
                            <m:t>𝑡𝑜𝑡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a:rPr lang="en-US" sz="2000" b="0" i="1" smtClean="0">
                              <a:latin typeface="Cambria Math" panose="02040503050406030204" pitchFamily="18" charset="0"/>
                            </a:rPr>
                            <m:t>𝜁</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𝑠𝑢𝑚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a:rPr lang="en-US" sz="2000" b="0" i="1" smtClean="0">
                              <a:latin typeface="Cambria Math" panose="02040503050406030204" pitchFamily="18" charset="0"/>
                            </a:rPr>
                            <m:t>𝜁</m:t>
                          </m:r>
                          <m:r>
                            <a:rPr lang="en-US" sz="2000" b="0" i="1" smtClean="0">
                              <a:latin typeface="Cambria Math" panose="02040503050406030204" pitchFamily="18" charset="0"/>
                            </a:rPr>
                            <m:t>𝐵</m:t>
                          </m:r>
                        </m:sub>
                      </m:sSub>
                    </m:oMath>
                  </m:oMathPara>
                </a14:m>
                <a:endParaRPr lang="LID4096" sz="2000" dirty="0"/>
              </a:p>
            </p:txBody>
          </p:sp>
        </mc:Choice>
        <mc:Fallback xmlns="">
          <p:sp>
            <p:nvSpPr>
              <p:cNvPr id="12" name="TextBox 11">
                <a:extLst>
                  <a:ext uri="{FF2B5EF4-FFF2-40B4-BE49-F238E27FC236}">
                    <a16:creationId xmlns:a16="http://schemas.microsoft.com/office/drawing/2014/main" id="{69CA3393-52A7-4596-A58C-CD3025FA0FE2}"/>
                  </a:ext>
                </a:extLst>
              </p:cNvPr>
              <p:cNvSpPr txBox="1">
                <a:spLocks noRot="1" noChangeAspect="1" noMove="1" noResize="1" noEditPoints="1" noAdjustHandles="1" noChangeArrowheads="1" noChangeShapeType="1" noTextEdit="1"/>
              </p:cNvSpPr>
              <p:nvPr/>
            </p:nvSpPr>
            <p:spPr>
              <a:xfrm>
                <a:off x="3104802" y="2054509"/>
                <a:ext cx="2934393" cy="427296"/>
              </a:xfrm>
              <a:prstGeom prst="rect">
                <a:avLst/>
              </a:prstGeom>
              <a:blipFill>
                <a:blip r:embed="rId3"/>
                <a:stretch>
                  <a:fillRect b="-10000"/>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1A49436-857C-4866-BE67-9E70C890BB6B}"/>
                  </a:ext>
                </a:extLst>
              </p:cNvPr>
              <p:cNvSpPr txBox="1"/>
              <p:nvPr/>
            </p:nvSpPr>
            <p:spPr>
              <a:xfrm>
                <a:off x="1005234" y="2824476"/>
                <a:ext cx="7136241"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Π</m:t>
                          </m:r>
                        </m:e>
                        <m:sub>
                          <m:r>
                            <a:rPr lang="en-US" sz="2800" b="0" i="1" smtClean="0">
                              <a:latin typeface="Cambria Math" panose="02040503050406030204" pitchFamily="18" charset="0"/>
                            </a:rPr>
                            <m:t>𝜁</m:t>
                          </m:r>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𝑠𝑢𝑚</m:t>
                          </m:r>
                        </m:sub>
                      </m:sSub>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𝑠</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𝑠</m:t>
                              </m:r>
                            </m:sub>
                          </m:sSub>
                          <m:r>
                            <a:rPr lang="en-US" sz="2800" i="1">
                              <a:latin typeface="Cambria Math" panose="02040503050406030204" pitchFamily="18" charset="0"/>
                            </a:rPr>
                            <m:t>𝑅</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𝑑</m:t>
                              </m:r>
                            </m:e>
                            <m:sup>
                              <m:r>
                                <a:rPr lang="en-US" sz="2800" i="1">
                                  <a:latin typeface="Cambria Math" panose="02040503050406030204" pitchFamily="18" charset="0"/>
                                </a:rPr>
                                <m:t>3</m:t>
                              </m:r>
                            </m:sup>
                          </m:sSup>
                          <m:r>
                            <a:rPr lang="en-US" sz="2800" i="1">
                              <a:latin typeface="Cambria Math" panose="02040503050406030204" pitchFamily="18" charset="0"/>
                            </a:rPr>
                            <m:t>𝑣</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𝑠</m:t>
                              </m:r>
                            </m:sub>
                          </m:sSub>
                          <m:r>
                            <a:rPr lang="en-US" sz="2800" i="1">
                              <a:latin typeface="Cambria Math" panose="02040503050406030204" pitchFamily="18" charset="0"/>
                            </a:rPr>
                            <m:t>(</m:t>
                          </m:r>
                          <m:r>
                            <a:rPr lang="en-US" sz="2800" b="1" i="1">
                              <a:latin typeface="Cambria Math" panose="02040503050406030204" pitchFamily="18" charset="0"/>
                            </a:rPr>
                            <m:t>𝒗</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𝜁</m:t>
                              </m:r>
                            </m:e>
                          </m:acc>
                          <m:r>
                            <a:rPr lang="en-US" sz="2800" i="1">
                              <a:latin typeface="Cambria Math" panose="02040503050406030204" pitchFamily="18" charset="0"/>
                            </a:rPr>
                            <m:t>) (</m:t>
                          </m:r>
                          <m:r>
                            <a:rPr lang="en-US" sz="2800" b="1" i="1">
                              <a:latin typeface="Cambria Math" panose="02040503050406030204" pitchFamily="18" charset="0"/>
                            </a:rPr>
                            <m:t>𝒗</m:t>
                          </m:r>
                          <m:r>
                            <a:rPr lang="en-US" sz="2800" b="1" i="1">
                              <a:latin typeface="Cambria Math" panose="02040503050406030204" pitchFamily="18" charset="0"/>
                            </a:rPr>
                            <m:t>⋅</m:t>
                          </m:r>
                          <m:r>
                            <m:rPr>
                              <m:sty m:val="p"/>
                            </m:rPr>
                            <a:rPr lang="en-US" sz="2800">
                              <a:latin typeface="Cambria Math" panose="02040503050406030204" pitchFamily="18" charset="0"/>
                            </a:rPr>
                            <m:t>∇</m:t>
                          </m:r>
                          <m:r>
                            <a:rPr lang="en-US" sz="2800" i="1">
                              <a:latin typeface="Cambria Math" panose="02040503050406030204" pitchFamily="18" charset="0"/>
                            </a:rPr>
                            <m:t>𝜓</m:t>
                          </m:r>
                          <m:r>
                            <a:rPr lang="en-US" sz="2800" i="1">
                              <a:latin typeface="Cambria Math" panose="02040503050406030204" pitchFamily="18" charset="0"/>
                            </a:rPr>
                            <m:t>)</m:t>
                          </m:r>
                        </m:e>
                      </m:nary>
                    </m:oMath>
                  </m:oMathPara>
                </a14:m>
                <a:endParaRPr lang="LID4096" sz="2800" dirty="0"/>
              </a:p>
            </p:txBody>
          </p:sp>
        </mc:Choice>
        <mc:Fallback xmlns="">
          <p:sp>
            <p:nvSpPr>
              <p:cNvPr id="15" name="TextBox 14">
                <a:extLst>
                  <a:ext uri="{FF2B5EF4-FFF2-40B4-BE49-F238E27FC236}">
                    <a16:creationId xmlns:a16="http://schemas.microsoft.com/office/drawing/2014/main" id="{71A49436-857C-4866-BE67-9E70C890BB6B}"/>
                  </a:ext>
                </a:extLst>
              </p:cNvPr>
              <p:cNvSpPr txBox="1">
                <a:spLocks noRot="1" noChangeAspect="1" noMove="1" noResize="1" noEditPoints="1" noAdjustHandles="1" noChangeArrowheads="1" noChangeShapeType="1" noTextEdit="1"/>
              </p:cNvSpPr>
              <p:nvPr/>
            </p:nvSpPr>
            <p:spPr>
              <a:xfrm>
                <a:off x="1005234" y="2824476"/>
                <a:ext cx="7136241" cy="1137876"/>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DE9C08-DAF2-4341-8C5E-C908CF73EEED}"/>
                  </a:ext>
                </a:extLst>
              </p:cNvPr>
              <p:cNvSpPr txBox="1"/>
              <p:nvPr/>
            </p:nvSpPr>
            <p:spPr>
              <a:xfrm>
                <a:off x="2261058" y="3860304"/>
                <a:ext cx="4621876" cy="5860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Π</m:t>
                          </m:r>
                        </m:e>
                        <m:sub>
                          <m:r>
                            <a:rPr lang="en-US" sz="2800" b="0" i="1" smtClean="0">
                              <a:latin typeface="Cambria Math" panose="02040503050406030204" pitchFamily="18" charset="0"/>
                            </a:rPr>
                            <m:t>𝜁</m:t>
                          </m:r>
                          <m:r>
                            <a:rPr lang="en-US" sz="2800" b="0" i="1" smtClean="0">
                              <a:latin typeface="Cambria Math" panose="02040503050406030204" pitchFamily="18" charset="0"/>
                            </a:rPr>
                            <m:t>𝐵</m:t>
                          </m:r>
                        </m:sub>
                      </m:sSub>
                      <m:r>
                        <a:rPr lang="en-US" sz="2800" b="0" i="1" smtClean="0">
                          <a:latin typeface="Cambria Math" panose="02040503050406030204" pitchFamily="18" charset="0"/>
                        </a:rPr>
                        <m:t>=−</m:t>
                      </m:r>
                      <m:r>
                        <a:rPr lang="en-US" sz="2800" b="0" i="1" smtClean="0">
                          <a:latin typeface="Cambria Math" panose="02040503050406030204" pitchFamily="18" charset="0"/>
                        </a:rPr>
                        <m:t>𝑅</m:t>
                      </m:r>
                      <m:r>
                        <m:rPr>
                          <m:sty m:val="p"/>
                        </m:rPr>
                        <a:rPr lang="en-US" sz="2800" b="0" i="0" smtClean="0">
                          <a:latin typeface="Cambria Math" panose="02040503050406030204" pitchFamily="18" charset="0"/>
                        </a:rPr>
                        <m:t>∇</m:t>
                      </m:r>
                      <m:r>
                        <a:rPr lang="en-US" sz="2800" b="0" i="1" smtClean="0">
                          <a:latin typeface="Cambria Math" panose="02040503050406030204" pitchFamily="18" charset="0"/>
                        </a:rPr>
                        <m:t>𝜓</m:t>
                      </m:r>
                      <m:r>
                        <a:rPr lang="en-US" sz="2800" b="0" i="1" smtClean="0">
                          <a:latin typeface="Cambria Math" panose="02040503050406030204" pitchFamily="18" charset="0"/>
                        </a:rPr>
                        <m:t>⋅(</m:t>
                      </m:r>
                      <m:r>
                        <a:rPr lang="en-US" sz="2800" b="0" i="1" smtClean="0">
                          <a:latin typeface="Cambria Math" panose="02040503050406030204" pitchFamily="18" charset="0"/>
                        </a:rPr>
                        <m:t>𝛿</m:t>
                      </m:r>
                      <m:r>
                        <a:rPr lang="en-US" sz="2800" b="1" i="1" smtClean="0">
                          <a:latin typeface="Cambria Math" panose="02040503050406030204" pitchFamily="18" charset="0"/>
                        </a:rPr>
                        <m:t>𝑩</m:t>
                      </m:r>
                      <m:r>
                        <a:rPr lang="en-US" sz="2800" b="0" i="1" smtClean="0">
                          <a:latin typeface="Cambria Math" panose="02040503050406030204" pitchFamily="18" charset="0"/>
                        </a:rPr>
                        <m:t>𝛿</m:t>
                      </m:r>
                      <m:r>
                        <a:rPr lang="en-US" sz="2800" b="1" i="1" smtClean="0">
                          <a:latin typeface="Cambria Math" panose="02040503050406030204" pitchFamily="18" charset="0"/>
                        </a:rPr>
                        <m:t>𝑩</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𝜁</m:t>
                          </m:r>
                        </m:e>
                      </m:acc>
                    </m:oMath>
                  </m:oMathPara>
                </a14:m>
                <a:endParaRPr lang="LID4096" sz="2800" dirty="0"/>
              </a:p>
            </p:txBody>
          </p:sp>
        </mc:Choice>
        <mc:Fallback xmlns="">
          <p:sp>
            <p:nvSpPr>
              <p:cNvPr id="17" name="TextBox 16">
                <a:extLst>
                  <a:ext uri="{FF2B5EF4-FFF2-40B4-BE49-F238E27FC236}">
                    <a16:creationId xmlns:a16="http://schemas.microsoft.com/office/drawing/2014/main" id="{46DE9C08-DAF2-4341-8C5E-C908CF73EEED}"/>
                  </a:ext>
                </a:extLst>
              </p:cNvPr>
              <p:cNvSpPr txBox="1">
                <a:spLocks noRot="1" noChangeAspect="1" noMove="1" noResize="1" noEditPoints="1" noAdjustHandles="1" noChangeArrowheads="1" noChangeShapeType="1" noTextEdit="1"/>
              </p:cNvSpPr>
              <p:nvPr/>
            </p:nvSpPr>
            <p:spPr>
              <a:xfrm>
                <a:off x="2261058" y="3860304"/>
                <a:ext cx="4621876" cy="586058"/>
              </a:xfrm>
              <a:prstGeom prst="rect">
                <a:avLst/>
              </a:prstGeom>
              <a:blipFill>
                <a:blip r:embed="rId5"/>
                <a:stretch>
                  <a:fillRect/>
                </a:stretch>
              </a:blipFill>
            </p:spPr>
            <p:txBody>
              <a:bodyPr/>
              <a:lstStyle/>
              <a:p>
                <a:r>
                  <a:rPr lang="LID4096">
                    <a:noFill/>
                  </a:rPr>
                  <a:t> </a:t>
                </a:r>
              </a:p>
            </p:txBody>
          </p:sp>
        </mc:Fallback>
      </mc:AlternateContent>
      <p:sp>
        <p:nvSpPr>
          <p:cNvPr id="18" name="TextBox 17">
            <a:extLst>
              <a:ext uri="{FF2B5EF4-FFF2-40B4-BE49-F238E27FC236}">
                <a16:creationId xmlns:a16="http://schemas.microsoft.com/office/drawing/2014/main" id="{E9506D4A-5827-40C5-8120-75F34D08D3D8}"/>
              </a:ext>
            </a:extLst>
          </p:cNvPr>
          <p:cNvSpPr txBox="1"/>
          <p:nvPr/>
        </p:nvSpPr>
        <p:spPr>
          <a:xfrm>
            <a:off x="1978126" y="4705917"/>
            <a:ext cx="5552901" cy="300082"/>
          </a:xfrm>
          <a:prstGeom prst="rect">
            <a:avLst/>
          </a:prstGeom>
          <a:noFill/>
        </p:spPr>
        <p:txBody>
          <a:bodyPr wrap="square" rtlCol="0">
            <a:spAutoFit/>
          </a:bodyPr>
          <a:lstStyle/>
          <a:p>
            <a:r>
              <a:rPr lang="en-US" dirty="0"/>
              <a:t>[</a:t>
            </a:r>
            <a:r>
              <a:rPr lang="en-US" dirty="0" err="1"/>
              <a:t>Sugama</a:t>
            </a:r>
            <a:r>
              <a:rPr lang="en-US" dirty="0"/>
              <a:t> &amp; Horton 1998, Parra et al. 2011, Abel et al. 2013, Ball 2016]</a:t>
            </a:r>
            <a:endParaRPr lang="LID4096"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4140B31-E759-4F49-8B5D-3227E6E23E0C}"/>
                  </a:ext>
                </a:extLst>
              </p:cNvPr>
              <p:cNvSpPr txBox="1"/>
              <p:nvPr/>
            </p:nvSpPr>
            <p:spPr>
              <a:xfrm>
                <a:off x="1229371" y="1215305"/>
                <a:ext cx="6685251" cy="8392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𝑉</m:t>
                          </m:r>
                          <m:r>
                            <a:rPr lang="en-US" sz="2000" b="0" i="1" smtClean="0">
                              <a:latin typeface="Cambria Math" panose="02040503050406030204" pitchFamily="18" charset="0"/>
                            </a:rPr>
                            <m:t>′</m:t>
                          </m:r>
                        </m:den>
                      </m:f>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num>
                        <m:den>
                          <m:r>
                            <a:rPr lang="en-US" sz="2000" b="0" i="1" smtClean="0">
                              <a:latin typeface="Cambria Math" panose="02040503050406030204" pitchFamily="18" charset="0"/>
                            </a:rPr>
                            <m:t>𝜕</m:t>
                          </m:r>
                          <m:r>
                            <a:rPr lang="en-US" sz="2000" b="0" i="1" smtClean="0">
                              <a:latin typeface="Cambria Math" panose="02040503050406030204" pitchFamily="18" charset="0"/>
                            </a:rPr>
                            <m:t>𝑡</m:t>
                          </m:r>
                        </m:den>
                      </m:f>
                      <m:r>
                        <a:rPr lang="en-US" sz="2000" b="0" i="1" smtClean="0">
                          <a:latin typeface="Cambria Math" panose="02040503050406030204" pitchFamily="18" charset="0"/>
                        </a:rPr>
                        <m:t>𝑉</m:t>
                      </m:r>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𝑠</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𝑠</m:t>
                              </m:r>
                            </m:sub>
                          </m:sSub>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𝑠</m:t>
                                      </m:r>
                                    </m:sub>
                                  </m:s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2</m:t>
                                      </m:r>
                                    </m:sup>
                                  </m:sSup>
                                </m:e>
                              </m:d>
                            </m:e>
                            <m:sub>
                              <m:r>
                                <a:rPr lang="en-US" sz="2000" b="0" i="1" smtClean="0">
                                  <a:latin typeface="Cambria Math" panose="02040503050406030204" pitchFamily="18" charset="0"/>
                                </a:rPr>
                                <m:t>𝜓</m:t>
                              </m:r>
                            </m:sub>
                          </m:sSub>
                        </m:e>
                      </m:nary>
                      <m:r>
                        <a:rPr lang="en-US" sz="2000" b="0" i="1" smtClean="0">
                          <a:latin typeface="Cambria Math" panose="02040503050406030204" pitchFamily="18" charset="0"/>
                        </a:rPr>
                        <m:t>𝜔</m:t>
                      </m:r>
                      <m:r>
                        <a:rPr lang="en-US" sz="2000" b="0" i="1" smtClean="0">
                          <a:latin typeface="Cambria Math" panose="02040503050406030204" pitchFamily="18" charset="0"/>
                        </a:rPr>
                        <m:t>(</m:t>
                      </m:r>
                      <m:r>
                        <a:rPr lang="en-US" sz="2000" b="0" i="1" smtClean="0">
                          <a:latin typeface="Cambria Math" panose="02040503050406030204" pitchFamily="18" charset="0"/>
                        </a:rPr>
                        <m:t>𝜓</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p>
                            <m:sSupPr>
                              <m:ctrlPr>
                                <a:rPr lang="en-US" sz="2000" i="1">
                                  <a:latin typeface="Cambria Math" panose="02040503050406030204" pitchFamily="18" charset="0"/>
                                </a:rPr>
                              </m:ctrlPr>
                            </m:sSupPr>
                            <m:e>
                              <m:r>
                                <a:rPr lang="en-US" sz="2000" i="1">
                                  <a:latin typeface="Cambria Math" panose="02040503050406030204" pitchFamily="18" charset="0"/>
                                </a:rPr>
                                <m:t>𝑉</m:t>
                              </m:r>
                            </m:e>
                            <m:sup>
                              <m:r>
                                <a:rPr lang="en-US" sz="2000" i="1">
                                  <a:latin typeface="Cambria Math" panose="02040503050406030204" pitchFamily="18" charset="0"/>
                                </a:rPr>
                                <m:t>′</m:t>
                              </m:r>
                            </m:sup>
                          </m:sSup>
                        </m:den>
                      </m:f>
                      <m:f>
                        <m:fPr>
                          <m:ctrlPr>
                            <a:rPr lang="en-US" sz="2000" i="1">
                              <a:latin typeface="Cambria Math" panose="02040503050406030204" pitchFamily="18" charset="0"/>
                            </a:rPr>
                          </m:ctrlPr>
                        </m:fPr>
                        <m:num>
                          <m:r>
                            <a:rPr lang="en-US" sz="2000" i="1">
                              <a:latin typeface="Cambria Math" panose="02040503050406030204" pitchFamily="18" charset="0"/>
                            </a:rPr>
                            <m:t>𝜕</m:t>
                          </m:r>
                        </m:num>
                        <m:den>
                          <m:r>
                            <a:rPr lang="en-US" sz="2000" i="1">
                              <a:latin typeface="Cambria Math" panose="02040503050406030204" pitchFamily="18" charset="0"/>
                            </a:rPr>
                            <m:t>𝜕</m:t>
                          </m:r>
                          <m:r>
                            <a:rPr lang="en-US" sz="2000" b="0" i="1" smtClean="0">
                              <a:latin typeface="Cambria Math" panose="02040503050406030204" pitchFamily="18" charset="0"/>
                            </a:rPr>
                            <m:t>𝜓</m:t>
                          </m:r>
                        </m:den>
                      </m:f>
                      <m:r>
                        <a:rPr lang="en-US" sz="2000" i="1">
                          <a:latin typeface="Cambria Math" panose="02040503050406030204" pitchFamily="18" charset="0"/>
                        </a:rPr>
                        <m:t>𝑉</m:t>
                      </m:r>
                      <m:r>
                        <a:rPr lang="en-US" sz="2000" i="1">
                          <a:latin typeface="Cambria Math" panose="02040503050406030204" pitchFamily="18" charset="0"/>
                        </a:rPr>
                        <m:t>′</m:t>
                      </m:r>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Π</m:t>
                                  </m:r>
                                </m:e>
                                <m:sub>
                                  <m:r>
                                    <a:rPr lang="en-US" sz="2000" i="1">
                                      <a:latin typeface="Cambria Math" panose="02040503050406030204" pitchFamily="18" charset="0"/>
                                    </a:rPr>
                                    <m:t>𝑡𝑜𝑡</m:t>
                                  </m:r>
                                </m:sub>
                              </m:sSub>
                            </m:e>
                          </m:d>
                        </m:e>
                        <m:sub>
                          <m:r>
                            <a:rPr lang="en-US" sz="2000" b="0" i="1" smtClean="0">
                              <a:latin typeface="Cambria Math" panose="02040503050406030204" pitchFamily="18" charset="0"/>
                            </a:rPr>
                            <m:t>𝜓</m:t>
                          </m:r>
                        </m:sub>
                      </m:sSub>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𝑒𝑥𝑡</m:t>
                                  </m:r>
                                </m:sub>
                              </m:sSub>
                            </m:e>
                          </m:d>
                        </m:e>
                        <m:sub>
                          <m:r>
                            <a:rPr lang="en-US" sz="2000" b="0" i="1" smtClean="0">
                              <a:latin typeface="Cambria Math" panose="02040503050406030204" pitchFamily="18" charset="0"/>
                            </a:rPr>
                            <m:t>𝜓</m:t>
                          </m:r>
                        </m:sub>
                      </m:sSub>
                    </m:oMath>
                  </m:oMathPara>
                </a14:m>
                <a:endParaRPr lang="LID4096" sz="2000" dirty="0"/>
              </a:p>
            </p:txBody>
          </p:sp>
        </mc:Choice>
        <mc:Fallback xmlns="">
          <p:sp>
            <p:nvSpPr>
              <p:cNvPr id="8" name="TextBox 7">
                <a:extLst>
                  <a:ext uri="{FF2B5EF4-FFF2-40B4-BE49-F238E27FC236}">
                    <a16:creationId xmlns:a16="http://schemas.microsoft.com/office/drawing/2014/main" id="{74140B31-E759-4F49-8B5D-3227E6E23E0C}"/>
                  </a:ext>
                </a:extLst>
              </p:cNvPr>
              <p:cNvSpPr txBox="1">
                <a:spLocks noRot="1" noChangeAspect="1" noMove="1" noResize="1" noEditPoints="1" noAdjustHandles="1" noChangeArrowheads="1" noChangeShapeType="1" noTextEdit="1"/>
              </p:cNvSpPr>
              <p:nvPr/>
            </p:nvSpPr>
            <p:spPr>
              <a:xfrm>
                <a:off x="1229371" y="1215305"/>
                <a:ext cx="6685251" cy="839204"/>
              </a:xfrm>
              <a:prstGeom prst="rect">
                <a:avLst/>
              </a:prstGeom>
              <a:blipFill>
                <a:blip r:embed="rId6"/>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320693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A80578-5F29-42B9-A440-EF90756F7DC5}"/>
              </a:ext>
            </a:extLst>
          </p:cNvPr>
          <p:cNvSpPr>
            <a:spLocks noGrp="1"/>
          </p:cNvSpPr>
          <p:nvPr>
            <p:ph type="sldNum" sz="quarter" idx="12"/>
          </p:nvPr>
        </p:nvSpPr>
        <p:spPr/>
        <p:txBody>
          <a:bodyPr/>
          <a:lstStyle/>
          <a:p>
            <a:fld id="{E1E1CD7C-2161-7D43-862E-CE4C333CD873}" type="slidenum">
              <a:rPr lang="fr-FR" smtClean="0"/>
              <a:pPr/>
              <a:t>22</a:t>
            </a:fld>
            <a:endParaRPr lang="fr-FR" dirty="0"/>
          </a:p>
        </p:txBody>
      </p:sp>
      <p:pic>
        <p:nvPicPr>
          <p:cNvPr id="7" name="Picture 6">
            <a:extLst>
              <a:ext uri="{FF2B5EF4-FFF2-40B4-BE49-F238E27FC236}">
                <a16:creationId xmlns:a16="http://schemas.microsoft.com/office/drawing/2014/main" id="{9C7D2588-A016-4F25-8EBD-38E3A3BFAA8D}"/>
              </a:ext>
            </a:extLst>
          </p:cNvPr>
          <p:cNvPicPr>
            <a:picLocks noChangeAspect="1"/>
          </p:cNvPicPr>
          <p:nvPr/>
        </p:nvPicPr>
        <p:blipFill>
          <a:blip r:embed="rId2"/>
          <a:stretch>
            <a:fillRect/>
          </a:stretch>
        </p:blipFill>
        <p:spPr>
          <a:xfrm>
            <a:off x="724875" y="1076955"/>
            <a:ext cx="7694245" cy="2629503"/>
          </a:xfrm>
          <a:prstGeom prst="rect">
            <a:avLst/>
          </a:prstGeom>
        </p:spPr>
      </p:pic>
      <p:sp>
        <p:nvSpPr>
          <p:cNvPr id="8" name="Rectangle 7">
            <a:extLst>
              <a:ext uri="{FF2B5EF4-FFF2-40B4-BE49-F238E27FC236}">
                <a16:creationId xmlns:a16="http://schemas.microsoft.com/office/drawing/2014/main" id="{C8C8D288-D1D7-4BC5-9DEC-E0591F1F2502}"/>
              </a:ext>
            </a:extLst>
          </p:cNvPr>
          <p:cNvSpPr/>
          <p:nvPr/>
        </p:nvSpPr>
        <p:spPr>
          <a:xfrm>
            <a:off x="7755775" y="2028307"/>
            <a:ext cx="748145" cy="357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 name="Picture 8">
            <a:extLst>
              <a:ext uri="{FF2B5EF4-FFF2-40B4-BE49-F238E27FC236}">
                <a16:creationId xmlns:a16="http://schemas.microsoft.com/office/drawing/2014/main" id="{39914918-1D77-48E3-B5E9-CC2371DCA1D6}"/>
              </a:ext>
            </a:extLst>
          </p:cNvPr>
          <p:cNvPicPr>
            <a:picLocks noChangeAspect="1"/>
          </p:cNvPicPr>
          <p:nvPr/>
        </p:nvPicPr>
        <p:blipFill>
          <a:blip r:embed="rId3"/>
          <a:stretch>
            <a:fillRect/>
          </a:stretch>
        </p:blipFill>
        <p:spPr>
          <a:xfrm>
            <a:off x="2152769" y="3777266"/>
            <a:ext cx="4356324" cy="1187511"/>
          </a:xfrm>
          <a:prstGeom prst="rect">
            <a:avLst/>
          </a:prstGeom>
        </p:spPr>
      </p:pic>
      <p:sp>
        <p:nvSpPr>
          <p:cNvPr id="10" name="Title 2">
            <a:extLst>
              <a:ext uri="{FF2B5EF4-FFF2-40B4-BE49-F238E27FC236}">
                <a16:creationId xmlns:a16="http://schemas.microsoft.com/office/drawing/2014/main" id="{4B4B4455-754B-4E11-A0FB-E378AB80F905}"/>
              </a:ext>
            </a:extLst>
          </p:cNvPr>
          <p:cNvSpPr txBox="1">
            <a:spLocks/>
          </p:cNvSpPr>
          <p:nvPr/>
        </p:nvSpPr>
        <p:spPr>
          <a:xfrm>
            <a:off x="920434" y="167770"/>
            <a:ext cx="7498686" cy="962622"/>
          </a:xfrm>
          <a:prstGeom prst="rect">
            <a:avLst/>
          </a:prstGeom>
        </p:spPr>
        <p:txBody>
          <a:bodyPr vert="horz" lIns="180000" tIns="0" rIns="72000" bIns="46800" rtlCol="0" anchor="t">
            <a:normAutofit fontScale="97500"/>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dirty="0"/>
              <a:t>Full expression of electromagnetic toroidal angular momentum flux driven by turbulence (continue)</a:t>
            </a:r>
            <a:endParaRPr lang="LID4096" dirty="0"/>
          </a:p>
        </p:txBody>
      </p:sp>
      <p:sp>
        <p:nvSpPr>
          <p:cNvPr id="11" name="TextBox 10">
            <a:extLst>
              <a:ext uri="{FF2B5EF4-FFF2-40B4-BE49-F238E27FC236}">
                <a16:creationId xmlns:a16="http://schemas.microsoft.com/office/drawing/2014/main" id="{147CAF70-6590-46AC-A56C-97EB60FC556D}"/>
              </a:ext>
            </a:extLst>
          </p:cNvPr>
          <p:cNvSpPr txBox="1"/>
          <p:nvPr/>
        </p:nvSpPr>
        <p:spPr>
          <a:xfrm>
            <a:off x="7300570" y="4604373"/>
            <a:ext cx="1203350" cy="300082"/>
          </a:xfrm>
          <a:prstGeom prst="rect">
            <a:avLst/>
          </a:prstGeom>
          <a:noFill/>
        </p:spPr>
        <p:txBody>
          <a:bodyPr wrap="square">
            <a:spAutoFit/>
          </a:bodyPr>
          <a:lstStyle/>
          <a:p>
            <a:r>
              <a:rPr lang="en-US" dirty="0"/>
              <a:t>[Ball 2016]</a:t>
            </a:r>
            <a:endParaRPr lang="LID4096"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E3415DE-7C95-4627-8F48-D150A0A6F7AA}"/>
                  </a:ext>
                </a:extLst>
              </p:cNvPr>
              <p:cNvSpPr txBox="1"/>
              <p:nvPr/>
            </p:nvSpPr>
            <p:spPr>
              <a:xfrm>
                <a:off x="2962656" y="1656082"/>
                <a:ext cx="745653"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0" smtClean="0">
                              <a:solidFill>
                                <a:srgbClr val="FF0000"/>
                              </a:solidFill>
                              <a:latin typeface="Cambria Math" panose="02040503050406030204" pitchFamily="18" charset="0"/>
                            </a:rPr>
                            <m:t>𝚷</m:t>
                          </m:r>
                        </m:e>
                        <m:sub>
                          <m:r>
                            <a:rPr lang="en-US" sz="1800" b="1" i="1" smtClean="0">
                              <a:solidFill>
                                <a:srgbClr val="FF0000"/>
                              </a:solidFill>
                              <a:latin typeface="Cambria Math" panose="02040503050406030204" pitchFamily="18" charset="0"/>
                            </a:rPr>
                            <m:t>𝒆𝒔</m:t>
                          </m:r>
                          <m:r>
                            <a:rPr lang="en-US" sz="1800" b="1" i="1" smtClean="0">
                              <a:solidFill>
                                <a:srgbClr val="FF0000"/>
                              </a:solidFill>
                              <a:latin typeface="Cambria Math" panose="02040503050406030204" pitchFamily="18" charset="0"/>
                            </a:rPr>
                            <m:t>,||</m:t>
                          </m:r>
                        </m:sub>
                      </m:sSub>
                    </m:oMath>
                  </m:oMathPara>
                </a14:m>
                <a:endParaRPr lang="LID4096" sz="1800" b="1" dirty="0">
                  <a:solidFill>
                    <a:srgbClr val="FF0000"/>
                  </a:solidFill>
                </a:endParaRPr>
              </a:p>
            </p:txBody>
          </p:sp>
        </mc:Choice>
        <mc:Fallback xmlns="">
          <p:sp>
            <p:nvSpPr>
              <p:cNvPr id="2" name="TextBox 1">
                <a:extLst>
                  <a:ext uri="{FF2B5EF4-FFF2-40B4-BE49-F238E27FC236}">
                    <a16:creationId xmlns:a16="http://schemas.microsoft.com/office/drawing/2014/main" id="{AE3415DE-7C95-4627-8F48-D150A0A6F7AA}"/>
                  </a:ext>
                </a:extLst>
              </p:cNvPr>
              <p:cNvSpPr txBox="1">
                <a:spLocks noRot="1" noChangeAspect="1" noMove="1" noResize="1" noEditPoints="1" noAdjustHandles="1" noChangeArrowheads="1" noChangeShapeType="1" noTextEdit="1"/>
              </p:cNvSpPr>
              <p:nvPr/>
            </p:nvSpPr>
            <p:spPr>
              <a:xfrm>
                <a:off x="2962656" y="1656082"/>
                <a:ext cx="745653" cy="394210"/>
              </a:xfrm>
              <a:prstGeom prst="rect">
                <a:avLst/>
              </a:prstGeom>
              <a:blipFill>
                <a:blip r:embed="rId4"/>
                <a:stretch>
                  <a:fillRect b="-1093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63402E0-3198-48AE-8056-9FED66F82438}"/>
                  </a:ext>
                </a:extLst>
              </p:cNvPr>
              <p:cNvSpPr txBox="1"/>
              <p:nvPr/>
            </p:nvSpPr>
            <p:spPr>
              <a:xfrm>
                <a:off x="5566851" y="1560576"/>
                <a:ext cx="758477"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0" smtClean="0">
                              <a:solidFill>
                                <a:srgbClr val="FF0000"/>
                              </a:solidFill>
                              <a:latin typeface="Cambria Math" panose="02040503050406030204" pitchFamily="18" charset="0"/>
                            </a:rPr>
                            <m:t>𝚷</m:t>
                          </m:r>
                        </m:e>
                        <m:sub>
                          <m:r>
                            <a:rPr lang="en-US" sz="1800" b="1" i="1" smtClean="0">
                              <a:solidFill>
                                <a:srgbClr val="FF0000"/>
                              </a:solidFill>
                              <a:latin typeface="Cambria Math" panose="02040503050406030204" pitchFamily="18" charset="0"/>
                            </a:rPr>
                            <m:t>𝒆𝒔</m:t>
                          </m:r>
                          <m:r>
                            <a:rPr lang="en-US" sz="1800" b="1" i="1" smtClean="0">
                              <a:solidFill>
                                <a:srgbClr val="FF0000"/>
                              </a:solidFill>
                              <a:latin typeface="Cambria Math" panose="02040503050406030204" pitchFamily="18" charset="0"/>
                            </a:rPr>
                            <m:t>,⊥</m:t>
                          </m:r>
                        </m:sub>
                      </m:sSub>
                    </m:oMath>
                  </m:oMathPara>
                </a14:m>
                <a:endParaRPr lang="LID4096" sz="1800" b="1" dirty="0">
                  <a:solidFill>
                    <a:srgbClr val="FF0000"/>
                  </a:solidFill>
                </a:endParaRPr>
              </a:p>
            </p:txBody>
          </p:sp>
        </mc:Choice>
        <mc:Fallback xmlns="">
          <p:sp>
            <p:nvSpPr>
              <p:cNvPr id="12" name="TextBox 11">
                <a:extLst>
                  <a:ext uri="{FF2B5EF4-FFF2-40B4-BE49-F238E27FC236}">
                    <a16:creationId xmlns:a16="http://schemas.microsoft.com/office/drawing/2014/main" id="{863402E0-3198-48AE-8056-9FED66F82438}"/>
                  </a:ext>
                </a:extLst>
              </p:cNvPr>
              <p:cNvSpPr txBox="1">
                <a:spLocks noRot="1" noChangeAspect="1" noMove="1" noResize="1" noEditPoints="1" noAdjustHandles="1" noChangeArrowheads="1" noChangeShapeType="1" noTextEdit="1"/>
              </p:cNvSpPr>
              <p:nvPr/>
            </p:nvSpPr>
            <p:spPr>
              <a:xfrm>
                <a:off x="5566851" y="1560576"/>
                <a:ext cx="758477" cy="381515"/>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4056DC0-4657-4991-BEC0-E2AA1081978F}"/>
                  </a:ext>
                </a:extLst>
              </p:cNvPr>
              <p:cNvSpPr txBox="1"/>
              <p:nvPr/>
            </p:nvSpPr>
            <p:spPr>
              <a:xfrm>
                <a:off x="3014472" y="2219962"/>
                <a:ext cx="773481" cy="422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0" smtClean="0">
                              <a:solidFill>
                                <a:srgbClr val="FF0000"/>
                              </a:solidFill>
                              <a:latin typeface="Cambria Math" panose="02040503050406030204" pitchFamily="18" charset="0"/>
                            </a:rPr>
                            <m:t>𝚷</m:t>
                          </m:r>
                        </m:e>
                        <m:sub>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𝑨</m:t>
                              </m:r>
                            </m:e>
                            <m:sub>
                              <m:r>
                                <a:rPr lang="en-US" sz="1800" b="1" i="1" smtClean="0">
                                  <a:solidFill>
                                    <a:srgbClr val="FF0000"/>
                                  </a:solidFill>
                                  <a:latin typeface="Cambria Math" panose="02040503050406030204" pitchFamily="18" charset="0"/>
                                </a:rPr>
                                <m:t>||</m:t>
                              </m:r>
                            </m:sub>
                          </m:sSub>
                          <m:r>
                            <a:rPr lang="en-US" sz="1800" b="1" i="1" smtClean="0">
                              <a:solidFill>
                                <a:srgbClr val="FF0000"/>
                              </a:solidFill>
                              <a:latin typeface="Cambria Math" panose="02040503050406030204" pitchFamily="18" charset="0"/>
                            </a:rPr>
                            <m:t>,||</m:t>
                          </m:r>
                        </m:sub>
                      </m:sSub>
                    </m:oMath>
                  </m:oMathPara>
                </a14:m>
                <a:endParaRPr lang="LID4096" sz="1800" b="1" dirty="0">
                  <a:solidFill>
                    <a:srgbClr val="FF0000"/>
                  </a:solidFill>
                </a:endParaRPr>
              </a:p>
            </p:txBody>
          </p:sp>
        </mc:Choice>
        <mc:Fallback xmlns="">
          <p:sp>
            <p:nvSpPr>
              <p:cNvPr id="13" name="TextBox 12">
                <a:extLst>
                  <a:ext uri="{FF2B5EF4-FFF2-40B4-BE49-F238E27FC236}">
                    <a16:creationId xmlns:a16="http://schemas.microsoft.com/office/drawing/2014/main" id="{34056DC0-4657-4991-BEC0-E2AA1081978F}"/>
                  </a:ext>
                </a:extLst>
              </p:cNvPr>
              <p:cNvSpPr txBox="1">
                <a:spLocks noRot="1" noChangeAspect="1" noMove="1" noResize="1" noEditPoints="1" noAdjustHandles="1" noChangeArrowheads="1" noChangeShapeType="1" noTextEdit="1"/>
              </p:cNvSpPr>
              <p:nvPr/>
            </p:nvSpPr>
            <p:spPr>
              <a:xfrm>
                <a:off x="3014472" y="2219962"/>
                <a:ext cx="773481" cy="422360"/>
              </a:xfrm>
              <a:prstGeom prst="rect">
                <a:avLst/>
              </a:prstGeom>
              <a:blipFill>
                <a:blip r:embed="rId6"/>
                <a:stretch>
                  <a:fillRect b="-724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128563A-323B-4272-BDC5-3EC897194CE3}"/>
                  </a:ext>
                </a:extLst>
              </p:cNvPr>
              <p:cNvSpPr txBox="1"/>
              <p:nvPr/>
            </p:nvSpPr>
            <p:spPr>
              <a:xfrm>
                <a:off x="7228011" y="2120896"/>
                <a:ext cx="786306" cy="422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0" smtClean="0">
                              <a:solidFill>
                                <a:srgbClr val="FF0000"/>
                              </a:solidFill>
                              <a:latin typeface="Cambria Math" panose="02040503050406030204" pitchFamily="18" charset="0"/>
                            </a:rPr>
                            <m:t>𝚷</m:t>
                          </m:r>
                        </m:e>
                        <m:sub>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𝑨</m:t>
                              </m:r>
                            </m:e>
                            <m:sub>
                              <m:r>
                                <a:rPr lang="en-US" sz="1800" b="1" i="1" smtClean="0">
                                  <a:solidFill>
                                    <a:srgbClr val="FF0000"/>
                                  </a:solidFill>
                                  <a:latin typeface="Cambria Math" panose="02040503050406030204" pitchFamily="18" charset="0"/>
                                </a:rPr>
                                <m:t>||</m:t>
                              </m:r>
                            </m:sub>
                          </m:sSub>
                          <m:r>
                            <a:rPr lang="en-US" sz="1800" b="1" i="1" smtClean="0">
                              <a:solidFill>
                                <a:srgbClr val="FF0000"/>
                              </a:solidFill>
                              <a:latin typeface="Cambria Math" panose="02040503050406030204" pitchFamily="18" charset="0"/>
                            </a:rPr>
                            <m:t>,⊥</m:t>
                          </m:r>
                        </m:sub>
                      </m:sSub>
                    </m:oMath>
                  </m:oMathPara>
                </a14:m>
                <a:endParaRPr lang="LID4096" sz="1800" b="1" dirty="0">
                  <a:solidFill>
                    <a:srgbClr val="FF0000"/>
                  </a:solidFill>
                </a:endParaRPr>
              </a:p>
            </p:txBody>
          </p:sp>
        </mc:Choice>
        <mc:Fallback xmlns="">
          <p:sp>
            <p:nvSpPr>
              <p:cNvPr id="14" name="TextBox 13">
                <a:extLst>
                  <a:ext uri="{FF2B5EF4-FFF2-40B4-BE49-F238E27FC236}">
                    <a16:creationId xmlns:a16="http://schemas.microsoft.com/office/drawing/2014/main" id="{6128563A-323B-4272-BDC5-3EC897194CE3}"/>
                  </a:ext>
                </a:extLst>
              </p:cNvPr>
              <p:cNvSpPr txBox="1">
                <a:spLocks noRot="1" noChangeAspect="1" noMove="1" noResize="1" noEditPoints="1" noAdjustHandles="1" noChangeArrowheads="1" noChangeShapeType="1" noTextEdit="1"/>
              </p:cNvSpPr>
              <p:nvPr/>
            </p:nvSpPr>
            <p:spPr>
              <a:xfrm>
                <a:off x="7228011" y="2120896"/>
                <a:ext cx="786306" cy="422360"/>
              </a:xfrm>
              <a:prstGeom prst="rect">
                <a:avLst/>
              </a:prstGeom>
              <a:blipFill>
                <a:blip r:embed="rId7"/>
                <a:stretch>
                  <a:fillRect b="-579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556752-47EA-4512-82A1-7EECE4A1D0EC}"/>
                  </a:ext>
                </a:extLst>
              </p:cNvPr>
              <p:cNvSpPr txBox="1"/>
              <p:nvPr/>
            </p:nvSpPr>
            <p:spPr>
              <a:xfrm>
                <a:off x="3014472" y="2811990"/>
                <a:ext cx="783098" cy="422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0" smtClean="0">
                              <a:solidFill>
                                <a:srgbClr val="FF0000"/>
                              </a:solidFill>
                              <a:latin typeface="Cambria Math" panose="02040503050406030204" pitchFamily="18" charset="0"/>
                            </a:rPr>
                            <m:t>𝚷</m:t>
                          </m:r>
                        </m:e>
                        <m:sub>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𝑩</m:t>
                              </m:r>
                            </m:e>
                            <m:sub>
                              <m:r>
                                <a:rPr lang="en-US" sz="1800" b="1" i="1" smtClean="0">
                                  <a:solidFill>
                                    <a:srgbClr val="FF0000"/>
                                  </a:solidFill>
                                  <a:latin typeface="Cambria Math" panose="02040503050406030204" pitchFamily="18" charset="0"/>
                                </a:rPr>
                                <m:t>||</m:t>
                              </m:r>
                            </m:sub>
                          </m:sSub>
                          <m:r>
                            <a:rPr lang="en-US" sz="1800" b="1" i="1" smtClean="0">
                              <a:solidFill>
                                <a:srgbClr val="FF0000"/>
                              </a:solidFill>
                              <a:latin typeface="Cambria Math" panose="02040503050406030204" pitchFamily="18" charset="0"/>
                            </a:rPr>
                            <m:t>,||</m:t>
                          </m:r>
                        </m:sub>
                      </m:sSub>
                    </m:oMath>
                  </m:oMathPara>
                </a14:m>
                <a:endParaRPr lang="LID4096" sz="1800" b="1" dirty="0">
                  <a:solidFill>
                    <a:srgbClr val="FF0000"/>
                  </a:solidFill>
                </a:endParaRPr>
              </a:p>
            </p:txBody>
          </p:sp>
        </mc:Choice>
        <mc:Fallback xmlns="">
          <p:sp>
            <p:nvSpPr>
              <p:cNvPr id="15" name="TextBox 14">
                <a:extLst>
                  <a:ext uri="{FF2B5EF4-FFF2-40B4-BE49-F238E27FC236}">
                    <a16:creationId xmlns:a16="http://schemas.microsoft.com/office/drawing/2014/main" id="{76556752-47EA-4512-82A1-7EECE4A1D0EC}"/>
                  </a:ext>
                </a:extLst>
              </p:cNvPr>
              <p:cNvSpPr txBox="1">
                <a:spLocks noRot="1" noChangeAspect="1" noMove="1" noResize="1" noEditPoints="1" noAdjustHandles="1" noChangeArrowheads="1" noChangeShapeType="1" noTextEdit="1"/>
              </p:cNvSpPr>
              <p:nvPr/>
            </p:nvSpPr>
            <p:spPr>
              <a:xfrm>
                <a:off x="3014472" y="2811990"/>
                <a:ext cx="783098" cy="422360"/>
              </a:xfrm>
              <a:prstGeom prst="rect">
                <a:avLst/>
              </a:prstGeom>
              <a:blipFill>
                <a:blip r:embed="rId8"/>
                <a:stretch>
                  <a:fillRect b="-5714"/>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8287F0-54C0-4667-A72A-1E65F9C253EE}"/>
                  </a:ext>
                </a:extLst>
              </p:cNvPr>
              <p:cNvSpPr txBox="1"/>
              <p:nvPr/>
            </p:nvSpPr>
            <p:spPr>
              <a:xfrm>
                <a:off x="8129847" y="2943831"/>
                <a:ext cx="795923" cy="422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0" smtClean="0">
                              <a:solidFill>
                                <a:srgbClr val="FF0000"/>
                              </a:solidFill>
                              <a:latin typeface="Cambria Math" panose="02040503050406030204" pitchFamily="18" charset="0"/>
                            </a:rPr>
                            <m:t>𝚷</m:t>
                          </m:r>
                        </m:e>
                        <m:sub>
                          <m:sSub>
                            <m:sSubPr>
                              <m:ctrlPr>
                                <a:rPr lang="en-US" sz="1800" b="1" i="1" smtClean="0">
                                  <a:solidFill>
                                    <a:srgbClr val="FF0000"/>
                                  </a:solidFill>
                                  <a:latin typeface="Cambria Math" panose="02040503050406030204" pitchFamily="18" charset="0"/>
                                </a:rPr>
                              </m:ctrlPr>
                            </m:sSubPr>
                            <m:e>
                              <m:r>
                                <a:rPr lang="en-US" sz="1800" b="1" i="1" smtClean="0">
                                  <a:solidFill>
                                    <a:srgbClr val="FF0000"/>
                                  </a:solidFill>
                                  <a:latin typeface="Cambria Math" panose="02040503050406030204" pitchFamily="18" charset="0"/>
                                </a:rPr>
                                <m:t>𝑩</m:t>
                              </m:r>
                            </m:e>
                            <m:sub>
                              <m:r>
                                <a:rPr lang="en-US" sz="1800" b="1" i="1" smtClean="0">
                                  <a:solidFill>
                                    <a:srgbClr val="FF0000"/>
                                  </a:solidFill>
                                  <a:latin typeface="Cambria Math" panose="02040503050406030204" pitchFamily="18" charset="0"/>
                                </a:rPr>
                                <m:t>||</m:t>
                              </m:r>
                            </m:sub>
                          </m:sSub>
                          <m:r>
                            <a:rPr lang="en-US" sz="1800" b="1" i="1" smtClean="0">
                              <a:solidFill>
                                <a:srgbClr val="FF0000"/>
                              </a:solidFill>
                              <a:latin typeface="Cambria Math" panose="02040503050406030204" pitchFamily="18" charset="0"/>
                            </a:rPr>
                            <m:t>,⊥</m:t>
                          </m:r>
                        </m:sub>
                      </m:sSub>
                    </m:oMath>
                  </m:oMathPara>
                </a14:m>
                <a:endParaRPr lang="LID4096" sz="1800" b="1" dirty="0">
                  <a:solidFill>
                    <a:srgbClr val="FF0000"/>
                  </a:solidFill>
                </a:endParaRPr>
              </a:p>
            </p:txBody>
          </p:sp>
        </mc:Choice>
        <mc:Fallback xmlns="">
          <p:sp>
            <p:nvSpPr>
              <p:cNvPr id="16" name="TextBox 15">
                <a:extLst>
                  <a:ext uri="{FF2B5EF4-FFF2-40B4-BE49-F238E27FC236}">
                    <a16:creationId xmlns:a16="http://schemas.microsoft.com/office/drawing/2014/main" id="{B18287F0-54C0-4667-A72A-1E65F9C253EE}"/>
                  </a:ext>
                </a:extLst>
              </p:cNvPr>
              <p:cNvSpPr txBox="1">
                <a:spLocks noRot="1" noChangeAspect="1" noMove="1" noResize="1" noEditPoints="1" noAdjustHandles="1" noChangeArrowheads="1" noChangeShapeType="1" noTextEdit="1"/>
              </p:cNvSpPr>
              <p:nvPr/>
            </p:nvSpPr>
            <p:spPr>
              <a:xfrm>
                <a:off x="8129847" y="2943831"/>
                <a:ext cx="795923" cy="422360"/>
              </a:xfrm>
              <a:prstGeom prst="rect">
                <a:avLst/>
              </a:prstGeom>
              <a:blipFill>
                <a:blip r:embed="rId9"/>
                <a:stretch>
                  <a:fillRect b="-579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959F636-8095-4011-AD10-80C0BCA12FA7}"/>
                  </a:ext>
                </a:extLst>
              </p:cNvPr>
              <p:cNvSpPr txBox="1"/>
              <p:nvPr/>
            </p:nvSpPr>
            <p:spPr>
              <a:xfrm>
                <a:off x="5566851" y="3980356"/>
                <a:ext cx="848246" cy="395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0" smtClean="0">
                              <a:solidFill>
                                <a:srgbClr val="FF0000"/>
                              </a:solidFill>
                              <a:latin typeface="Cambria Math" panose="02040503050406030204" pitchFamily="18" charset="0"/>
                            </a:rPr>
                            <m:t>𝚷</m:t>
                          </m:r>
                        </m:e>
                        <m:sub>
                          <m:r>
                            <a:rPr lang="en-US" sz="1800" b="1" i="1" smtClean="0">
                              <a:solidFill>
                                <a:srgbClr val="FF0000"/>
                              </a:solidFill>
                              <a:latin typeface="Cambria Math" panose="02040503050406030204" pitchFamily="18" charset="0"/>
                            </a:rPr>
                            <m:t>𝒇𝒊𝒆𝒍𝒅</m:t>
                          </m:r>
                        </m:sub>
                      </m:sSub>
                    </m:oMath>
                  </m:oMathPara>
                </a14:m>
                <a:endParaRPr lang="LID4096" sz="1800" b="1" dirty="0">
                  <a:solidFill>
                    <a:srgbClr val="FF0000"/>
                  </a:solidFill>
                </a:endParaRPr>
              </a:p>
            </p:txBody>
          </p:sp>
        </mc:Choice>
        <mc:Fallback xmlns="">
          <p:sp>
            <p:nvSpPr>
              <p:cNvPr id="17" name="TextBox 16">
                <a:extLst>
                  <a:ext uri="{FF2B5EF4-FFF2-40B4-BE49-F238E27FC236}">
                    <a16:creationId xmlns:a16="http://schemas.microsoft.com/office/drawing/2014/main" id="{3959F636-8095-4011-AD10-80C0BCA12FA7}"/>
                  </a:ext>
                </a:extLst>
              </p:cNvPr>
              <p:cNvSpPr txBox="1">
                <a:spLocks noRot="1" noChangeAspect="1" noMove="1" noResize="1" noEditPoints="1" noAdjustHandles="1" noChangeArrowheads="1" noChangeShapeType="1" noTextEdit="1"/>
              </p:cNvSpPr>
              <p:nvPr/>
            </p:nvSpPr>
            <p:spPr>
              <a:xfrm>
                <a:off x="5566851" y="3980356"/>
                <a:ext cx="848246" cy="395558"/>
              </a:xfrm>
              <a:prstGeom prst="rect">
                <a:avLst/>
              </a:prstGeom>
              <a:blipFill>
                <a:blip r:embed="rId10"/>
                <a:stretch>
                  <a:fillRect b="-9231"/>
                </a:stretch>
              </a:blipFill>
            </p:spPr>
            <p:txBody>
              <a:bodyPr/>
              <a:lstStyle/>
              <a:p>
                <a:r>
                  <a:rPr lang="LID4096">
                    <a:noFill/>
                  </a:rPr>
                  <a:t> </a:t>
                </a:r>
              </a:p>
            </p:txBody>
          </p:sp>
        </mc:Fallback>
      </mc:AlternateContent>
    </p:spTree>
    <p:extLst>
      <p:ext uri="{BB962C8B-B14F-4D97-AF65-F5344CB8AC3E}">
        <p14:creationId xmlns:p14="http://schemas.microsoft.com/office/powerpoint/2010/main" val="1761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C08069-2FED-4ADE-B00E-E27D9A1ADB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799" y="971825"/>
            <a:ext cx="10764951" cy="2852378"/>
          </a:xfrm>
        </p:spPr>
      </p:pic>
      <p:sp>
        <p:nvSpPr>
          <p:cNvPr id="6" name="Title 2">
            <a:extLst>
              <a:ext uri="{FF2B5EF4-FFF2-40B4-BE49-F238E27FC236}">
                <a16:creationId xmlns:a16="http://schemas.microsoft.com/office/drawing/2014/main" id="{D04A3999-5BBF-4A9A-8AAD-B83F3484994A}"/>
              </a:ext>
            </a:extLst>
          </p:cNvPr>
          <p:cNvSpPr txBox="1">
            <a:spLocks/>
          </p:cNvSpPr>
          <p:nvPr/>
        </p:nvSpPr>
        <p:spPr>
          <a:xfrm>
            <a:off x="818197" y="149834"/>
            <a:ext cx="7507605" cy="627406"/>
          </a:xfrm>
          <a:prstGeom prst="rect">
            <a:avLst/>
          </a:prstGeom>
        </p:spPr>
        <p:txBody>
          <a:bodyPr vert="horz" lIns="180000" tIns="0" rIns="72000" bIns="46800" rtlCol="0" anchor="t">
            <a:normAutofit fontScale="92500"/>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3600" dirty="0"/>
              <a:t>Linear benchmark between GENE and CGYRO</a:t>
            </a:r>
            <a:endParaRPr lang="LID4096" sz="36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671BDB-2A4F-4B64-A14D-20B01B096799}"/>
                  </a:ext>
                </a:extLst>
              </p:cNvPr>
              <p:cNvSpPr txBox="1"/>
              <p:nvPr/>
            </p:nvSpPr>
            <p:spPr>
              <a:xfrm>
                <a:off x="1696211" y="4107667"/>
                <a:ext cx="5751576" cy="668260"/>
              </a:xfrm>
              <a:prstGeom prst="rect">
                <a:avLst/>
              </a:prstGeom>
              <a:noFill/>
            </p:spPr>
            <p:txBody>
              <a:bodyPr wrap="square" rtlCol="0">
                <a:spAutoFit/>
              </a:bodyPr>
              <a:lstStyle/>
              <a:p>
                <a:r>
                  <a:rPr lang="en-US" sz="1800" b="0" dirty="0">
                    <a:solidFill>
                      <a:srgbClr val="FF0000"/>
                    </a:solidFill>
                  </a:rPr>
                  <a:t>Parameters: </a:t>
                </a:r>
                <a14:m>
                  <m:oMath xmlns:m="http://schemas.openxmlformats.org/officeDocument/2006/math">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𝑘</m:t>
                        </m:r>
                      </m:e>
                      <m:sub>
                        <m:r>
                          <a:rPr lang="en-US" sz="1800" b="0" i="1" smtClean="0">
                            <a:solidFill>
                              <a:srgbClr val="FF0000"/>
                            </a:solidFill>
                            <a:latin typeface="Cambria Math" panose="02040503050406030204" pitchFamily="18" charset="0"/>
                          </a:rPr>
                          <m:t>𝑥</m:t>
                        </m:r>
                        <m:r>
                          <a:rPr lang="en-US" sz="1800" b="0" i="1" smtClean="0">
                            <a:solidFill>
                              <a:srgbClr val="FF0000"/>
                            </a:solidFill>
                            <a:latin typeface="Cambria Math" panose="02040503050406030204" pitchFamily="18" charset="0"/>
                          </a:rPr>
                          <m:t>0</m:t>
                        </m:r>
                      </m:sub>
                    </m:sSub>
                    <m:r>
                      <a:rPr lang="en-US" sz="1800" b="0" i="1" smtClean="0">
                        <a:solidFill>
                          <a:srgbClr val="FF0000"/>
                        </a:solidFill>
                        <a:latin typeface="Cambria Math" panose="02040503050406030204" pitchFamily="18" charset="0"/>
                      </a:rPr>
                      <m:t>/</m:t>
                    </m:r>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𝑘</m:t>
                        </m:r>
                      </m:e>
                      <m:sub>
                        <m:r>
                          <a:rPr lang="en-US" sz="1800" b="0" i="1" smtClean="0">
                            <a:solidFill>
                              <a:srgbClr val="FF0000"/>
                            </a:solidFill>
                            <a:latin typeface="Cambria Math" panose="02040503050406030204" pitchFamily="18" charset="0"/>
                          </a:rPr>
                          <m:t>𝑦</m:t>
                        </m:r>
                      </m:sub>
                    </m:sSub>
                    <m:acc>
                      <m:accPr>
                        <m:chr m:val="̂"/>
                        <m:ctrlPr>
                          <a:rPr lang="en-US" sz="1800" b="0" i="1" smtClean="0">
                            <a:solidFill>
                              <a:srgbClr val="FF0000"/>
                            </a:solidFill>
                            <a:latin typeface="Cambria Math" panose="02040503050406030204" pitchFamily="18" charset="0"/>
                          </a:rPr>
                        </m:ctrlPr>
                      </m:accPr>
                      <m:e>
                        <m:r>
                          <a:rPr lang="en-US" sz="1800" b="0" i="1" smtClean="0">
                            <a:solidFill>
                              <a:srgbClr val="FF0000"/>
                            </a:solidFill>
                            <a:latin typeface="Cambria Math" panose="02040503050406030204" pitchFamily="18" charset="0"/>
                          </a:rPr>
                          <m:t>𝑠</m:t>
                        </m:r>
                      </m:e>
                    </m:acc>
                    <m:r>
                      <a:rPr lang="en-US" sz="1800" b="0" i="1" smtClean="0">
                        <a:solidFill>
                          <a:srgbClr val="FF0000"/>
                        </a:solidFill>
                        <a:latin typeface="Cambria Math" panose="02040503050406030204" pitchFamily="18" charset="0"/>
                      </a:rPr>
                      <m:t>=−</m:t>
                    </m:r>
                    <m:r>
                      <a:rPr lang="en-US" sz="1800" b="0" i="1" smtClean="0">
                        <a:solidFill>
                          <a:srgbClr val="FF0000"/>
                        </a:solidFill>
                        <a:latin typeface="Cambria Math" panose="02040503050406030204" pitchFamily="18" charset="0"/>
                      </a:rPr>
                      <m:t>𝜋</m:t>
                    </m:r>
                    <m:r>
                      <a:rPr lang="en-US" sz="1800" b="0" i="1" smtClean="0">
                        <a:solidFill>
                          <a:srgbClr val="FF0000"/>
                        </a:solidFill>
                        <a:latin typeface="Cambria Math" panose="02040503050406030204" pitchFamily="18" charset="0"/>
                      </a:rPr>
                      <m:t>/2</m:t>
                    </m:r>
                  </m:oMath>
                </a14:m>
                <a:r>
                  <a:rPr lang="en-US" sz="1800" dirty="0">
                    <a:solidFill>
                      <a:srgbClr val="FF0000"/>
                    </a:solidFill>
                  </a:rPr>
                  <a:t>,    </a:t>
                </a:r>
                <a14:m>
                  <m:oMath xmlns:m="http://schemas.openxmlformats.org/officeDocument/2006/math">
                    <m:r>
                      <a:rPr lang="en-US" sz="1800" b="0" i="1" smtClean="0">
                        <a:solidFill>
                          <a:srgbClr val="FF0000"/>
                        </a:solidFill>
                        <a:latin typeface="Cambria Math" panose="02040503050406030204" pitchFamily="18" charset="0"/>
                      </a:rPr>
                      <m:t>𝜖</m:t>
                    </m:r>
                    <m:r>
                      <a:rPr lang="en-US" sz="1800" b="0" i="1" smtClean="0">
                        <a:solidFill>
                          <a:srgbClr val="FF0000"/>
                        </a:solidFill>
                        <a:latin typeface="Cambria Math" panose="02040503050406030204" pitchFamily="18" charset="0"/>
                      </a:rPr>
                      <m:t>=0.36</m:t>
                    </m:r>
                  </m:oMath>
                </a14:m>
                <a:r>
                  <a:rPr lang="en-US" sz="1800" dirty="0">
                    <a:solidFill>
                      <a:srgbClr val="FF0000"/>
                    </a:solidFill>
                  </a:rPr>
                  <a:t>,</a:t>
                </a:r>
                <a:r>
                  <a:rPr lang="en-US" sz="1800" b="0" i="1" dirty="0">
                    <a:solidFill>
                      <a:srgbClr val="FF0000"/>
                    </a:solidFill>
                    <a:latin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rPr>
                      <m:t>𝑞</m:t>
                    </m:r>
                    <m:r>
                      <a:rPr lang="en-US" sz="1800" i="1">
                        <a:solidFill>
                          <a:srgbClr val="FF0000"/>
                        </a:solidFill>
                        <a:latin typeface="Cambria Math" panose="02040503050406030204" pitchFamily="18" charset="0"/>
                      </a:rPr>
                      <m:t>=1.4</m:t>
                    </m:r>
                  </m:oMath>
                </a14:m>
                <a:r>
                  <a:rPr lang="en-US" sz="1800" dirty="0">
                    <a:solidFill>
                      <a:srgbClr val="FF0000"/>
                    </a:solidFill>
                  </a:rPr>
                  <a:t>,</a:t>
                </a:r>
                <a:endParaRPr lang="en-US" sz="1800" b="0" i="1" dirty="0">
                  <a:solidFill>
                    <a:srgbClr val="FF0000"/>
                  </a:solidFill>
                  <a:latin typeface="Cambria Math" panose="02040503050406030204" pitchFamily="18" charset="0"/>
                </a:endParaRPr>
              </a:p>
              <a:p>
                <a14:m>
                  <m:oMath xmlns:m="http://schemas.openxmlformats.org/officeDocument/2006/math">
                    <m:acc>
                      <m:accPr>
                        <m:chr m:val="̂"/>
                        <m:ctrlPr>
                          <a:rPr lang="en-US" sz="1800" b="0" i="1" smtClean="0">
                            <a:solidFill>
                              <a:srgbClr val="FF0000"/>
                            </a:solidFill>
                            <a:latin typeface="Cambria Math" panose="02040503050406030204" pitchFamily="18" charset="0"/>
                          </a:rPr>
                        </m:ctrlPr>
                      </m:accPr>
                      <m:e>
                        <m:r>
                          <a:rPr lang="en-US" sz="1800" b="0" i="1" smtClean="0">
                            <a:solidFill>
                              <a:srgbClr val="FF0000"/>
                            </a:solidFill>
                            <a:latin typeface="Cambria Math" panose="02040503050406030204" pitchFamily="18" charset="0"/>
                          </a:rPr>
                          <m:t>𝑠</m:t>
                        </m:r>
                      </m:e>
                    </m:acc>
                    <m:r>
                      <a:rPr lang="en-US" sz="1800" b="0" i="1" smtClean="0">
                        <a:solidFill>
                          <a:srgbClr val="FF0000"/>
                        </a:solidFill>
                        <a:latin typeface="Cambria Math" panose="02040503050406030204" pitchFamily="18" charset="0"/>
                      </a:rPr>
                      <m:t>=0.8</m:t>
                    </m:r>
                  </m:oMath>
                </a14:m>
                <a:r>
                  <a:rPr lang="en-US" sz="1800" dirty="0">
                    <a:solidFill>
                      <a:srgbClr val="FF0000"/>
                    </a:solidFill>
                  </a:rPr>
                  <a:t>,   </a:t>
                </a:r>
                <a14:m>
                  <m:oMath xmlns:m="http://schemas.openxmlformats.org/officeDocument/2006/math">
                    <m:sSub>
                      <m:sSubPr>
                        <m:ctrlPr>
                          <a:rPr lang="en-US" sz="1800" b="0" i="1" dirty="0" smtClean="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𝑅</m:t>
                        </m:r>
                      </m:e>
                      <m:sub>
                        <m:r>
                          <a:rPr lang="en-US" sz="1800" b="0" i="1" dirty="0" smtClean="0">
                            <a:solidFill>
                              <a:srgbClr val="FF0000"/>
                            </a:solidFill>
                            <a:latin typeface="Cambria Math" panose="02040503050406030204" pitchFamily="18" charset="0"/>
                          </a:rPr>
                          <m:t>0</m:t>
                        </m:r>
                      </m:sub>
                    </m:sSub>
                    <m:r>
                      <a:rPr lang="en-US" sz="1800" b="0" i="1" dirty="0" smtClean="0">
                        <a:solidFill>
                          <a:srgbClr val="FF0000"/>
                        </a:solidFill>
                        <a:latin typeface="Cambria Math" panose="02040503050406030204" pitchFamily="18" charset="0"/>
                      </a:rPr>
                      <m:t>/</m:t>
                    </m:r>
                    <m:sSub>
                      <m:sSubPr>
                        <m:ctrlPr>
                          <a:rPr lang="en-US" sz="1800" b="0" i="1" dirty="0" smtClean="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𝐿</m:t>
                        </m:r>
                      </m:e>
                      <m:sub>
                        <m:r>
                          <a:rPr lang="en-US" sz="1800" b="0" i="1" dirty="0" smtClean="0">
                            <a:solidFill>
                              <a:srgbClr val="FF0000"/>
                            </a:solidFill>
                            <a:latin typeface="Cambria Math" panose="02040503050406030204" pitchFamily="18" charset="0"/>
                          </a:rPr>
                          <m:t>𝑇𝑖</m:t>
                        </m:r>
                      </m:sub>
                    </m:sSub>
                    <m:r>
                      <a:rPr lang="en-US" sz="1800" b="0" i="1" dirty="0" smtClean="0">
                        <a:solidFill>
                          <a:srgbClr val="FF0000"/>
                        </a:solidFill>
                        <a:latin typeface="Cambria Math" panose="02040503050406030204" pitchFamily="18" charset="0"/>
                      </a:rPr>
                      <m:t>=7</m:t>
                    </m:r>
                  </m:oMath>
                </a14:m>
                <a:r>
                  <a:rPr lang="en-US" sz="1800" dirty="0">
                    <a:solidFill>
                      <a:srgbClr val="FF0000"/>
                    </a:solidFill>
                  </a:rPr>
                  <a:t>,    </a:t>
                </a:r>
                <a14:m>
                  <m:oMath xmlns:m="http://schemas.openxmlformats.org/officeDocument/2006/math">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𝑅</m:t>
                        </m:r>
                      </m:e>
                      <m:sub>
                        <m:r>
                          <a:rPr lang="en-US" sz="1800" b="0" i="1" smtClean="0">
                            <a:solidFill>
                              <a:srgbClr val="FF0000"/>
                            </a:solidFill>
                            <a:latin typeface="Cambria Math" panose="02040503050406030204" pitchFamily="18" charset="0"/>
                          </a:rPr>
                          <m:t>0</m:t>
                        </m:r>
                      </m:sub>
                    </m:sSub>
                    <m:r>
                      <a:rPr lang="en-US" sz="1800" b="0" i="1" smtClean="0">
                        <a:solidFill>
                          <a:srgbClr val="FF0000"/>
                        </a:solidFill>
                        <a:latin typeface="Cambria Math" panose="02040503050406030204" pitchFamily="18" charset="0"/>
                      </a:rPr>
                      <m:t>/</m:t>
                    </m:r>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𝐿</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=1</m:t>
                    </m:r>
                  </m:oMath>
                </a14:m>
                <a:r>
                  <a:rPr lang="en-US" sz="1800" dirty="0">
                    <a:solidFill>
                      <a:srgbClr val="FF0000"/>
                    </a:solidFill>
                  </a:rPr>
                  <a:t>,    </a:t>
                </a:r>
                <a14:m>
                  <m:oMath xmlns:m="http://schemas.openxmlformats.org/officeDocument/2006/math">
                    <m:r>
                      <a:rPr lang="en-US" sz="1800" b="0" i="1" dirty="0" smtClean="0">
                        <a:solidFill>
                          <a:srgbClr val="FF0000"/>
                        </a:solidFill>
                        <a:latin typeface="Cambria Math" panose="02040503050406030204" pitchFamily="18" charset="0"/>
                      </a:rPr>
                      <m:t>𝛽</m:t>
                    </m:r>
                    <m:r>
                      <a:rPr lang="en-US" sz="1800" i="1" dirty="0">
                        <a:solidFill>
                          <a:srgbClr val="FF0000"/>
                        </a:solidFill>
                        <a:latin typeface="Cambria Math" panose="02040503050406030204" pitchFamily="18" charset="0"/>
                      </a:rPr>
                      <m:t>=</m:t>
                    </m:r>
                    <m:r>
                      <a:rPr lang="en-US" sz="1800" b="0" i="1" dirty="0" smtClean="0">
                        <a:solidFill>
                          <a:srgbClr val="FF0000"/>
                        </a:solidFill>
                        <a:latin typeface="Cambria Math" panose="02040503050406030204" pitchFamily="18" charset="0"/>
                      </a:rPr>
                      <m:t>8%</m:t>
                    </m:r>
                  </m:oMath>
                </a14:m>
                <a:endParaRPr lang="LID4096" sz="1800" dirty="0">
                  <a:solidFill>
                    <a:srgbClr val="FF0000"/>
                  </a:solidFill>
                </a:endParaRPr>
              </a:p>
            </p:txBody>
          </p:sp>
        </mc:Choice>
        <mc:Fallback xmlns="">
          <p:sp>
            <p:nvSpPr>
              <p:cNvPr id="8" name="TextBox 7">
                <a:extLst>
                  <a:ext uri="{FF2B5EF4-FFF2-40B4-BE49-F238E27FC236}">
                    <a16:creationId xmlns:a16="http://schemas.microsoft.com/office/drawing/2014/main" id="{CA671BDB-2A4F-4B64-A14D-20B01B096799}"/>
                  </a:ext>
                </a:extLst>
              </p:cNvPr>
              <p:cNvSpPr txBox="1">
                <a:spLocks noRot="1" noChangeAspect="1" noMove="1" noResize="1" noEditPoints="1" noAdjustHandles="1" noChangeArrowheads="1" noChangeShapeType="1" noTextEdit="1"/>
              </p:cNvSpPr>
              <p:nvPr/>
            </p:nvSpPr>
            <p:spPr>
              <a:xfrm>
                <a:off x="1696211" y="4107667"/>
                <a:ext cx="5751576" cy="668260"/>
              </a:xfrm>
              <a:prstGeom prst="rect">
                <a:avLst/>
              </a:prstGeom>
              <a:blipFill>
                <a:blip r:embed="rId3"/>
                <a:stretch>
                  <a:fillRect l="-847" t="-5505" b="-14679"/>
                </a:stretch>
              </a:blipFill>
            </p:spPr>
            <p:txBody>
              <a:bodyPr/>
              <a:lstStyle/>
              <a:p>
                <a:r>
                  <a:rPr lang="LID4096">
                    <a:noFill/>
                  </a:rPr>
                  <a:t> </a:t>
                </a:r>
              </a:p>
            </p:txBody>
          </p:sp>
        </mc:Fallback>
      </mc:AlternateContent>
    </p:spTree>
    <p:extLst>
      <p:ext uri="{BB962C8B-B14F-4D97-AF65-F5344CB8AC3E}">
        <p14:creationId xmlns:p14="http://schemas.microsoft.com/office/powerpoint/2010/main" val="139019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7C20B41-08D2-431E-B985-43FFDE9D167D}"/>
                  </a:ext>
                </a:extLst>
              </p:cNvPr>
              <p:cNvSpPr>
                <a:spLocks noGrp="1"/>
              </p:cNvSpPr>
              <p:nvPr>
                <p:ph type="title"/>
              </p:nvPr>
            </p:nvSpPr>
            <p:spPr>
              <a:xfrm>
                <a:off x="697703" y="123757"/>
                <a:ext cx="8925254" cy="662627"/>
              </a:xfrm>
            </p:spPr>
            <p:txBody>
              <a:bodyPr>
                <a:normAutofit/>
              </a:bodyPr>
              <a:lstStyle/>
              <a:p>
                <a:r>
                  <a:rPr lang="en-US" sz="3600" dirty="0"/>
                  <a:t>Doubled </a:t>
                </a:r>
                <a14:m>
                  <m:oMath xmlns:m="http://schemas.openxmlformats.org/officeDocument/2006/math">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𝑹</m:t>
                        </m:r>
                      </m:e>
                      <m:sub>
                        <m:r>
                          <a:rPr lang="en-US" sz="3600" b="1" i="1" smtClean="0">
                            <a:latin typeface="Cambria Math" panose="02040503050406030204" pitchFamily="18" charset="0"/>
                          </a:rPr>
                          <m:t>𝟎</m:t>
                        </m:r>
                      </m:sub>
                    </m:sSub>
                    <m:r>
                      <a:rPr lang="en-US" sz="3600" b="1" i="1" smtClean="0">
                        <a:latin typeface="Cambria Math" panose="02040503050406030204" pitchFamily="18" charset="0"/>
                      </a:rPr>
                      <m:t>/</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𝑳</m:t>
                        </m:r>
                      </m:e>
                      <m:sub>
                        <m:r>
                          <a:rPr lang="en-US" sz="3600" b="1" i="1" smtClean="0">
                            <a:latin typeface="Cambria Math" panose="02040503050406030204" pitchFamily="18" charset="0"/>
                          </a:rPr>
                          <m:t>𝑻𝒊</m:t>
                        </m:r>
                      </m:sub>
                    </m:sSub>
                    <m:r>
                      <a:rPr lang="en-US" sz="3600" b="1" i="1" smtClean="0">
                        <a:latin typeface="Cambria Math" panose="02040503050406030204" pitchFamily="18" charset="0"/>
                      </a:rPr>
                      <m:t>=</m:t>
                    </m:r>
                    <m:r>
                      <a:rPr lang="en-US" sz="3600" b="1" i="1" smtClean="0">
                        <a:latin typeface="Cambria Math" panose="02040503050406030204" pitchFamily="18" charset="0"/>
                      </a:rPr>
                      <m:t>𝟏𝟒</m:t>
                    </m:r>
                  </m:oMath>
                </a14:m>
                <a:endParaRPr lang="LID4096" sz="3600" dirty="0"/>
              </a:p>
            </p:txBody>
          </p:sp>
        </mc:Choice>
        <mc:Fallback xmlns="">
          <p:sp>
            <p:nvSpPr>
              <p:cNvPr id="3" name="Title 2">
                <a:extLst>
                  <a:ext uri="{FF2B5EF4-FFF2-40B4-BE49-F238E27FC236}">
                    <a16:creationId xmlns:a16="http://schemas.microsoft.com/office/drawing/2014/main" id="{E7C20B41-08D2-431E-B985-43FFDE9D167D}"/>
                  </a:ext>
                </a:extLst>
              </p:cNvPr>
              <p:cNvSpPr>
                <a:spLocks noGrp="1" noRot="1" noChangeAspect="1" noMove="1" noResize="1" noEditPoints="1" noAdjustHandles="1" noChangeArrowheads="1" noChangeShapeType="1" noTextEdit="1"/>
              </p:cNvSpPr>
              <p:nvPr>
                <p:ph type="title"/>
              </p:nvPr>
            </p:nvSpPr>
            <p:spPr>
              <a:xfrm>
                <a:off x="697703" y="123757"/>
                <a:ext cx="8925254" cy="662627"/>
              </a:xfrm>
              <a:blipFill>
                <a:blip r:embed="rId2"/>
                <a:stretch>
                  <a:fillRect l="-1092" t="-37615" b="-8257"/>
                </a:stretch>
              </a:blipFill>
            </p:spPr>
            <p:txBody>
              <a:bodyPr/>
              <a:lstStyle/>
              <a:p>
                <a:r>
                  <a:rPr lang="LID4096">
                    <a:noFill/>
                  </a:rPr>
                  <a:t> </a:t>
                </a:r>
              </a:p>
            </p:txBody>
          </p:sp>
        </mc:Fallback>
      </mc:AlternateContent>
      <p:pic>
        <p:nvPicPr>
          <p:cNvPr id="6" name="Picture 5">
            <a:extLst>
              <a:ext uri="{FF2B5EF4-FFF2-40B4-BE49-F238E27FC236}">
                <a16:creationId xmlns:a16="http://schemas.microsoft.com/office/drawing/2014/main" id="{75D52039-D833-4E37-B8C2-39125CE03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07" y="974389"/>
            <a:ext cx="10459846" cy="28200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43A952-BC51-4A64-89D2-652E9F96D46F}"/>
                  </a:ext>
                </a:extLst>
              </p:cNvPr>
              <p:cNvSpPr txBox="1"/>
              <p:nvPr/>
            </p:nvSpPr>
            <p:spPr>
              <a:xfrm>
                <a:off x="1696211" y="4107667"/>
                <a:ext cx="5751576" cy="668260"/>
              </a:xfrm>
              <a:prstGeom prst="rect">
                <a:avLst/>
              </a:prstGeom>
              <a:noFill/>
            </p:spPr>
            <p:txBody>
              <a:bodyPr wrap="square" rtlCol="0">
                <a:spAutoFit/>
              </a:bodyPr>
              <a:lstStyle/>
              <a:p>
                <a:r>
                  <a:rPr lang="en-US" sz="1800" b="0" dirty="0">
                    <a:solidFill>
                      <a:srgbClr val="FF0000"/>
                    </a:solidFill>
                  </a:rPr>
                  <a:t>Parameters: </a:t>
                </a:r>
                <a14:m>
                  <m:oMath xmlns:m="http://schemas.openxmlformats.org/officeDocument/2006/math">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𝑘</m:t>
                        </m:r>
                      </m:e>
                      <m:sub>
                        <m:r>
                          <a:rPr lang="en-US" sz="1800" b="0" i="1" smtClean="0">
                            <a:solidFill>
                              <a:srgbClr val="FF0000"/>
                            </a:solidFill>
                            <a:latin typeface="Cambria Math" panose="02040503050406030204" pitchFamily="18" charset="0"/>
                          </a:rPr>
                          <m:t>𝑥</m:t>
                        </m:r>
                        <m:r>
                          <a:rPr lang="en-US" sz="1800" b="0" i="1" smtClean="0">
                            <a:solidFill>
                              <a:srgbClr val="FF0000"/>
                            </a:solidFill>
                            <a:latin typeface="Cambria Math" panose="02040503050406030204" pitchFamily="18" charset="0"/>
                          </a:rPr>
                          <m:t>0</m:t>
                        </m:r>
                      </m:sub>
                    </m:sSub>
                    <m:r>
                      <a:rPr lang="en-US" sz="1800" b="0" i="1" smtClean="0">
                        <a:solidFill>
                          <a:srgbClr val="FF0000"/>
                        </a:solidFill>
                        <a:latin typeface="Cambria Math" panose="02040503050406030204" pitchFamily="18" charset="0"/>
                      </a:rPr>
                      <m:t>/</m:t>
                    </m:r>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𝑘</m:t>
                        </m:r>
                      </m:e>
                      <m:sub>
                        <m:r>
                          <a:rPr lang="en-US" sz="1800" b="0" i="1" smtClean="0">
                            <a:solidFill>
                              <a:srgbClr val="FF0000"/>
                            </a:solidFill>
                            <a:latin typeface="Cambria Math" panose="02040503050406030204" pitchFamily="18" charset="0"/>
                          </a:rPr>
                          <m:t>𝑦</m:t>
                        </m:r>
                      </m:sub>
                    </m:sSub>
                    <m:acc>
                      <m:accPr>
                        <m:chr m:val="̂"/>
                        <m:ctrlPr>
                          <a:rPr lang="en-US" sz="1800" b="0" i="1" smtClean="0">
                            <a:solidFill>
                              <a:srgbClr val="FF0000"/>
                            </a:solidFill>
                            <a:latin typeface="Cambria Math" panose="02040503050406030204" pitchFamily="18" charset="0"/>
                          </a:rPr>
                        </m:ctrlPr>
                      </m:accPr>
                      <m:e>
                        <m:r>
                          <a:rPr lang="en-US" sz="1800" b="0" i="1" smtClean="0">
                            <a:solidFill>
                              <a:srgbClr val="FF0000"/>
                            </a:solidFill>
                            <a:latin typeface="Cambria Math" panose="02040503050406030204" pitchFamily="18" charset="0"/>
                          </a:rPr>
                          <m:t>𝑠</m:t>
                        </m:r>
                      </m:e>
                    </m:acc>
                    <m:r>
                      <a:rPr lang="en-US" sz="1800" b="0" i="1" smtClean="0">
                        <a:solidFill>
                          <a:srgbClr val="FF0000"/>
                        </a:solidFill>
                        <a:latin typeface="Cambria Math" panose="02040503050406030204" pitchFamily="18" charset="0"/>
                      </a:rPr>
                      <m:t>=−</m:t>
                    </m:r>
                    <m:r>
                      <a:rPr lang="en-US" sz="1800" b="0" i="1" smtClean="0">
                        <a:solidFill>
                          <a:srgbClr val="FF0000"/>
                        </a:solidFill>
                        <a:latin typeface="Cambria Math" panose="02040503050406030204" pitchFamily="18" charset="0"/>
                      </a:rPr>
                      <m:t>𝜋</m:t>
                    </m:r>
                    <m:r>
                      <a:rPr lang="en-US" sz="1800" b="0" i="1" smtClean="0">
                        <a:solidFill>
                          <a:srgbClr val="FF0000"/>
                        </a:solidFill>
                        <a:latin typeface="Cambria Math" panose="02040503050406030204" pitchFamily="18" charset="0"/>
                      </a:rPr>
                      <m:t>/2</m:t>
                    </m:r>
                  </m:oMath>
                </a14:m>
                <a:r>
                  <a:rPr lang="en-US" sz="1800" dirty="0">
                    <a:solidFill>
                      <a:srgbClr val="FF0000"/>
                    </a:solidFill>
                  </a:rPr>
                  <a:t>,    </a:t>
                </a:r>
                <a14:m>
                  <m:oMath xmlns:m="http://schemas.openxmlformats.org/officeDocument/2006/math">
                    <m:r>
                      <a:rPr lang="en-US" sz="1800" b="0" i="1" smtClean="0">
                        <a:solidFill>
                          <a:srgbClr val="FF0000"/>
                        </a:solidFill>
                        <a:latin typeface="Cambria Math" panose="02040503050406030204" pitchFamily="18" charset="0"/>
                      </a:rPr>
                      <m:t>𝜖</m:t>
                    </m:r>
                    <m:r>
                      <a:rPr lang="en-US" sz="1800" b="0" i="1" smtClean="0">
                        <a:solidFill>
                          <a:srgbClr val="FF0000"/>
                        </a:solidFill>
                        <a:latin typeface="Cambria Math" panose="02040503050406030204" pitchFamily="18" charset="0"/>
                      </a:rPr>
                      <m:t>=0.36</m:t>
                    </m:r>
                  </m:oMath>
                </a14:m>
                <a:r>
                  <a:rPr lang="en-US" sz="1800" dirty="0">
                    <a:solidFill>
                      <a:srgbClr val="FF0000"/>
                    </a:solidFill>
                  </a:rPr>
                  <a:t>,</a:t>
                </a:r>
                <a:r>
                  <a:rPr lang="en-US" sz="1800" b="0" i="1" dirty="0">
                    <a:solidFill>
                      <a:srgbClr val="FF0000"/>
                    </a:solidFill>
                    <a:latin typeface="Cambria Math" panose="02040503050406030204" pitchFamily="18" charset="0"/>
                  </a:rPr>
                  <a:t>    </a:t>
                </a:r>
                <a14:m>
                  <m:oMath xmlns:m="http://schemas.openxmlformats.org/officeDocument/2006/math">
                    <m:r>
                      <a:rPr lang="en-US" sz="1800" i="1">
                        <a:solidFill>
                          <a:srgbClr val="FF0000"/>
                        </a:solidFill>
                        <a:latin typeface="Cambria Math" panose="02040503050406030204" pitchFamily="18" charset="0"/>
                      </a:rPr>
                      <m:t>𝑞</m:t>
                    </m:r>
                    <m:r>
                      <a:rPr lang="en-US" sz="1800" i="1">
                        <a:solidFill>
                          <a:srgbClr val="FF0000"/>
                        </a:solidFill>
                        <a:latin typeface="Cambria Math" panose="02040503050406030204" pitchFamily="18" charset="0"/>
                      </a:rPr>
                      <m:t>=1.4</m:t>
                    </m:r>
                  </m:oMath>
                </a14:m>
                <a:r>
                  <a:rPr lang="en-US" sz="1800" dirty="0">
                    <a:solidFill>
                      <a:srgbClr val="FF0000"/>
                    </a:solidFill>
                  </a:rPr>
                  <a:t>,</a:t>
                </a:r>
                <a:endParaRPr lang="en-US" sz="1800" b="0" i="1" dirty="0">
                  <a:solidFill>
                    <a:srgbClr val="FF0000"/>
                  </a:solidFill>
                  <a:latin typeface="Cambria Math" panose="02040503050406030204" pitchFamily="18" charset="0"/>
                </a:endParaRPr>
              </a:p>
              <a:p>
                <a14:m>
                  <m:oMath xmlns:m="http://schemas.openxmlformats.org/officeDocument/2006/math">
                    <m:acc>
                      <m:accPr>
                        <m:chr m:val="̂"/>
                        <m:ctrlPr>
                          <a:rPr lang="en-US" sz="1800" b="0" i="1" smtClean="0">
                            <a:solidFill>
                              <a:srgbClr val="FF0000"/>
                            </a:solidFill>
                            <a:latin typeface="Cambria Math" panose="02040503050406030204" pitchFamily="18" charset="0"/>
                          </a:rPr>
                        </m:ctrlPr>
                      </m:accPr>
                      <m:e>
                        <m:r>
                          <a:rPr lang="en-US" sz="1800" b="0" i="1" smtClean="0">
                            <a:solidFill>
                              <a:srgbClr val="FF0000"/>
                            </a:solidFill>
                            <a:latin typeface="Cambria Math" panose="02040503050406030204" pitchFamily="18" charset="0"/>
                          </a:rPr>
                          <m:t>𝑠</m:t>
                        </m:r>
                      </m:e>
                    </m:acc>
                    <m:r>
                      <a:rPr lang="en-US" sz="1800" b="0" i="1" smtClean="0">
                        <a:solidFill>
                          <a:srgbClr val="FF0000"/>
                        </a:solidFill>
                        <a:latin typeface="Cambria Math" panose="02040503050406030204" pitchFamily="18" charset="0"/>
                      </a:rPr>
                      <m:t>=0.8</m:t>
                    </m:r>
                  </m:oMath>
                </a14:m>
                <a:r>
                  <a:rPr lang="en-US" sz="1800" dirty="0">
                    <a:solidFill>
                      <a:srgbClr val="FF0000"/>
                    </a:solidFill>
                  </a:rPr>
                  <a:t>,   </a:t>
                </a:r>
                <a14:m>
                  <m:oMath xmlns:m="http://schemas.openxmlformats.org/officeDocument/2006/math">
                    <m:sSub>
                      <m:sSubPr>
                        <m:ctrlPr>
                          <a:rPr lang="en-US" sz="1800" b="0" i="1" dirty="0" smtClean="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𝑅</m:t>
                        </m:r>
                      </m:e>
                      <m:sub>
                        <m:r>
                          <a:rPr lang="en-US" sz="1800" b="0" i="1" dirty="0" smtClean="0">
                            <a:solidFill>
                              <a:srgbClr val="FF0000"/>
                            </a:solidFill>
                            <a:latin typeface="Cambria Math" panose="02040503050406030204" pitchFamily="18" charset="0"/>
                          </a:rPr>
                          <m:t>0</m:t>
                        </m:r>
                      </m:sub>
                    </m:sSub>
                    <m:r>
                      <a:rPr lang="en-US" sz="1800" b="0" i="1" dirty="0" smtClean="0">
                        <a:solidFill>
                          <a:srgbClr val="FF0000"/>
                        </a:solidFill>
                        <a:latin typeface="Cambria Math" panose="02040503050406030204" pitchFamily="18" charset="0"/>
                      </a:rPr>
                      <m:t>/</m:t>
                    </m:r>
                    <m:sSub>
                      <m:sSubPr>
                        <m:ctrlPr>
                          <a:rPr lang="en-US" sz="1800" b="0" i="1" dirty="0" smtClean="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𝐿</m:t>
                        </m:r>
                      </m:e>
                      <m:sub>
                        <m:r>
                          <a:rPr lang="en-US" sz="1800" b="0" i="1" dirty="0" smtClean="0">
                            <a:solidFill>
                              <a:srgbClr val="FF0000"/>
                            </a:solidFill>
                            <a:latin typeface="Cambria Math" panose="02040503050406030204" pitchFamily="18" charset="0"/>
                          </a:rPr>
                          <m:t>𝑇𝑖</m:t>
                        </m:r>
                      </m:sub>
                    </m:sSub>
                    <m:r>
                      <a:rPr lang="en-US" sz="1800" b="0" i="1" dirty="0" smtClean="0">
                        <a:solidFill>
                          <a:srgbClr val="FF0000"/>
                        </a:solidFill>
                        <a:latin typeface="Cambria Math" panose="02040503050406030204" pitchFamily="18" charset="0"/>
                      </a:rPr>
                      <m:t>=14</m:t>
                    </m:r>
                  </m:oMath>
                </a14:m>
                <a:r>
                  <a:rPr lang="en-US" sz="1800" dirty="0">
                    <a:solidFill>
                      <a:srgbClr val="FF0000"/>
                    </a:solidFill>
                  </a:rPr>
                  <a:t>,    </a:t>
                </a:r>
                <a14:m>
                  <m:oMath xmlns:m="http://schemas.openxmlformats.org/officeDocument/2006/math">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𝑅</m:t>
                        </m:r>
                      </m:e>
                      <m:sub>
                        <m:r>
                          <a:rPr lang="en-US" sz="1800" b="0" i="1" smtClean="0">
                            <a:solidFill>
                              <a:srgbClr val="FF0000"/>
                            </a:solidFill>
                            <a:latin typeface="Cambria Math" panose="02040503050406030204" pitchFamily="18" charset="0"/>
                          </a:rPr>
                          <m:t>0</m:t>
                        </m:r>
                      </m:sub>
                    </m:sSub>
                    <m:r>
                      <a:rPr lang="en-US" sz="1800" b="0" i="1" smtClean="0">
                        <a:solidFill>
                          <a:srgbClr val="FF0000"/>
                        </a:solidFill>
                        <a:latin typeface="Cambria Math" panose="02040503050406030204" pitchFamily="18" charset="0"/>
                      </a:rPr>
                      <m:t>/</m:t>
                    </m:r>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𝐿</m:t>
                        </m:r>
                      </m:e>
                      <m:sub>
                        <m:r>
                          <a:rPr lang="en-US" sz="1800" b="0" i="1" smtClean="0">
                            <a:solidFill>
                              <a:srgbClr val="FF0000"/>
                            </a:solidFill>
                            <a:latin typeface="Cambria Math" panose="02040503050406030204" pitchFamily="18" charset="0"/>
                          </a:rPr>
                          <m:t>𝑛</m:t>
                        </m:r>
                      </m:sub>
                    </m:sSub>
                    <m:r>
                      <a:rPr lang="en-US" sz="1800" i="1">
                        <a:solidFill>
                          <a:srgbClr val="FF0000"/>
                        </a:solidFill>
                        <a:latin typeface="Cambria Math" panose="02040503050406030204" pitchFamily="18" charset="0"/>
                      </a:rPr>
                      <m:t>=1</m:t>
                    </m:r>
                  </m:oMath>
                </a14:m>
                <a:r>
                  <a:rPr lang="en-US" sz="1800" dirty="0">
                    <a:solidFill>
                      <a:srgbClr val="FF0000"/>
                    </a:solidFill>
                  </a:rPr>
                  <a:t>,    </a:t>
                </a:r>
                <a14:m>
                  <m:oMath xmlns:m="http://schemas.openxmlformats.org/officeDocument/2006/math">
                    <m:r>
                      <a:rPr lang="en-US" sz="1800" b="0" i="1" dirty="0" smtClean="0">
                        <a:solidFill>
                          <a:srgbClr val="FF0000"/>
                        </a:solidFill>
                        <a:latin typeface="Cambria Math" panose="02040503050406030204" pitchFamily="18" charset="0"/>
                      </a:rPr>
                      <m:t>𝛽</m:t>
                    </m:r>
                    <m:r>
                      <a:rPr lang="en-US" sz="1800" i="1" dirty="0">
                        <a:solidFill>
                          <a:srgbClr val="FF0000"/>
                        </a:solidFill>
                        <a:latin typeface="Cambria Math" panose="02040503050406030204" pitchFamily="18" charset="0"/>
                      </a:rPr>
                      <m:t>=</m:t>
                    </m:r>
                    <m:r>
                      <a:rPr lang="en-US" sz="1800" b="0" i="1" dirty="0" smtClean="0">
                        <a:solidFill>
                          <a:srgbClr val="FF0000"/>
                        </a:solidFill>
                        <a:latin typeface="Cambria Math" panose="02040503050406030204" pitchFamily="18" charset="0"/>
                      </a:rPr>
                      <m:t>8%</m:t>
                    </m:r>
                  </m:oMath>
                </a14:m>
                <a:endParaRPr lang="LID4096" sz="1800" dirty="0">
                  <a:solidFill>
                    <a:srgbClr val="FF0000"/>
                  </a:solidFill>
                </a:endParaRPr>
              </a:p>
            </p:txBody>
          </p:sp>
        </mc:Choice>
        <mc:Fallback xmlns="">
          <p:sp>
            <p:nvSpPr>
              <p:cNvPr id="4" name="TextBox 3">
                <a:extLst>
                  <a:ext uri="{FF2B5EF4-FFF2-40B4-BE49-F238E27FC236}">
                    <a16:creationId xmlns:a16="http://schemas.microsoft.com/office/drawing/2014/main" id="{3C43A952-BC51-4A64-89D2-652E9F96D46F}"/>
                  </a:ext>
                </a:extLst>
              </p:cNvPr>
              <p:cNvSpPr txBox="1">
                <a:spLocks noRot="1" noChangeAspect="1" noMove="1" noResize="1" noEditPoints="1" noAdjustHandles="1" noChangeArrowheads="1" noChangeShapeType="1" noTextEdit="1"/>
              </p:cNvSpPr>
              <p:nvPr/>
            </p:nvSpPr>
            <p:spPr>
              <a:xfrm>
                <a:off x="1696211" y="4107667"/>
                <a:ext cx="5751576" cy="668260"/>
              </a:xfrm>
              <a:prstGeom prst="rect">
                <a:avLst/>
              </a:prstGeom>
              <a:blipFill>
                <a:blip r:embed="rId4"/>
                <a:stretch>
                  <a:fillRect l="-847" t="-5505" b="-14679"/>
                </a:stretch>
              </a:blipFill>
            </p:spPr>
            <p:txBody>
              <a:bodyPr/>
              <a:lstStyle/>
              <a:p>
                <a:r>
                  <a:rPr lang="LID4096">
                    <a:noFill/>
                  </a:rPr>
                  <a:t> </a:t>
                </a:r>
              </a:p>
            </p:txBody>
          </p:sp>
        </mc:Fallback>
      </mc:AlternateContent>
    </p:spTree>
    <p:extLst>
      <p:ext uri="{BB962C8B-B14F-4D97-AF65-F5344CB8AC3E}">
        <p14:creationId xmlns:p14="http://schemas.microsoft.com/office/powerpoint/2010/main" val="3278085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29DB6AC-BED5-4D96-AC7A-35973CC3D71F}"/>
                  </a:ext>
                </a:extLst>
              </p:cNvPr>
              <p:cNvSpPr>
                <a:spLocks noGrp="1"/>
              </p:cNvSpPr>
              <p:nvPr>
                <p:ph type="title"/>
              </p:nvPr>
            </p:nvSpPr>
            <p:spPr>
              <a:xfrm>
                <a:off x="724820" y="101110"/>
                <a:ext cx="8062564" cy="1158878"/>
              </a:xfrm>
            </p:spPr>
            <p:txBody>
              <a:bodyPr>
                <a:noAutofit/>
              </a:bodyPr>
              <a:lstStyle/>
              <a:p>
                <a:r>
                  <a:rPr lang="en-US" sz="3600" dirty="0"/>
                  <a:t>MTM </a:t>
                </a:r>
                <a14:m>
                  <m:oMath xmlns:m="http://schemas.openxmlformats.org/officeDocument/2006/math">
                    <m:r>
                      <a:rPr lang="en-US" sz="3600" b="1" i="1" smtClean="0">
                        <a:latin typeface="Cambria Math" panose="02040503050406030204" pitchFamily="18" charset="0"/>
                      </a:rPr>
                      <m:t>𝒒</m:t>
                    </m:r>
                  </m:oMath>
                </a14:m>
                <a:r>
                  <a:rPr lang="en-US" sz="3600" dirty="0"/>
                  <a:t> scan </a:t>
                </a:r>
                <a14:m>
                  <m:oMath xmlns:m="http://schemas.openxmlformats.org/officeDocument/2006/math">
                    <m:r>
                      <a:rPr lang="en-US" sz="3600" b="1" i="1" smtClean="0">
                        <a:latin typeface="Cambria Math" panose="02040503050406030204" pitchFamily="18" charset="0"/>
                      </a:rPr>
                      <m:t>𝝐</m:t>
                    </m:r>
                    <m:r>
                      <a:rPr lang="en-US" sz="3600" b="1" i="1" smtClean="0">
                        <a:latin typeface="Cambria Math" panose="02040503050406030204" pitchFamily="18" charset="0"/>
                      </a:rPr>
                      <m:t>=</m:t>
                    </m:r>
                    <m:r>
                      <a:rPr lang="en-US" sz="3600" b="1" i="1" smtClean="0">
                        <a:latin typeface="Cambria Math" panose="02040503050406030204" pitchFamily="18" charset="0"/>
                      </a:rPr>
                      <m:t>𝟎</m:t>
                    </m:r>
                    <m:r>
                      <a:rPr lang="en-US" sz="3600" b="1" i="1" smtClean="0">
                        <a:latin typeface="Cambria Math" panose="02040503050406030204" pitchFamily="18" charset="0"/>
                      </a:rPr>
                      <m:t>.</m:t>
                    </m:r>
                    <m:r>
                      <a:rPr lang="en-US" sz="3600" b="1" i="1" smtClean="0">
                        <a:latin typeface="Cambria Math" panose="02040503050406030204" pitchFamily="18" charset="0"/>
                      </a:rPr>
                      <m:t>𝟑𝟔</m:t>
                    </m:r>
                  </m:oMath>
                </a14:m>
                <a:r>
                  <a:rPr lang="en-US" sz="3600" dirty="0"/>
                  <a:t>, </a:t>
                </a:r>
                <a14:m>
                  <m:oMath xmlns:m="http://schemas.openxmlformats.org/officeDocument/2006/math">
                    <m:acc>
                      <m:accPr>
                        <m:chr m:val="̂"/>
                        <m:ctrlPr>
                          <a:rPr lang="en-US" sz="3600" i="1" smtClean="0">
                            <a:latin typeface="Cambria Math" panose="02040503050406030204" pitchFamily="18" charset="0"/>
                          </a:rPr>
                        </m:ctrlPr>
                      </m:accPr>
                      <m:e>
                        <m:r>
                          <a:rPr lang="en-US" sz="3600" b="1" i="1" smtClean="0">
                            <a:latin typeface="Cambria Math" panose="02040503050406030204" pitchFamily="18" charset="0"/>
                          </a:rPr>
                          <m:t>𝒔</m:t>
                        </m:r>
                      </m:e>
                    </m:acc>
                    <m:r>
                      <a:rPr lang="en-US" sz="3600" b="1" i="1" smtClean="0">
                        <a:latin typeface="Cambria Math" panose="02040503050406030204" pitchFamily="18" charset="0"/>
                      </a:rPr>
                      <m:t>=</m:t>
                    </m:r>
                    <m:r>
                      <a:rPr lang="en-US" sz="3600" b="1" i="1" smtClean="0">
                        <a:latin typeface="Cambria Math" panose="02040503050406030204" pitchFamily="18" charset="0"/>
                      </a:rPr>
                      <m:t>𝟐</m:t>
                    </m:r>
                    <m:r>
                      <a:rPr lang="en-US" sz="3600" b="1" i="1" smtClean="0">
                        <a:latin typeface="Cambria Math" panose="02040503050406030204" pitchFamily="18" charset="0"/>
                      </a:rPr>
                      <m:t>.</m:t>
                    </m:r>
                    <m:r>
                      <a:rPr lang="en-US" sz="3600" b="1" i="1" smtClean="0">
                        <a:latin typeface="Cambria Math" panose="02040503050406030204" pitchFamily="18" charset="0"/>
                      </a:rPr>
                      <m:t>𝟓</m:t>
                    </m:r>
                  </m:oMath>
                </a14:m>
                <a:r>
                  <a:rPr lang="en-US" sz="3600" dirty="0"/>
                  <a:t>, </a:t>
                </a:r>
                <a14:m>
                  <m:oMath xmlns:m="http://schemas.openxmlformats.org/officeDocument/2006/math">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𝑹</m:t>
                        </m:r>
                      </m:e>
                      <m:sub>
                        <m:r>
                          <a:rPr lang="en-US" sz="3600" b="1" i="1" smtClean="0">
                            <a:latin typeface="Cambria Math" panose="02040503050406030204" pitchFamily="18" charset="0"/>
                          </a:rPr>
                          <m:t>𝟎</m:t>
                        </m:r>
                      </m:sub>
                    </m:sSub>
                    <m:r>
                      <a:rPr lang="en-US" sz="3600" b="1" i="1" smtClean="0">
                        <a:latin typeface="Cambria Math" panose="02040503050406030204" pitchFamily="18" charset="0"/>
                      </a:rPr>
                      <m:t>/</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𝑳</m:t>
                        </m:r>
                      </m:e>
                      <m:sub>
                        <m:r>
                          <a:rPr lang="en-US" sz="3600" b="1" i="1" smtClean="0">
                            <a:latin typeface="Cambria Math" panose="02040503050406030204" pitchFamily="18" charset="0"/>
                          </a:rPr>
                          <m:t>𝑻𝒆</m:t>
                        </m:r>
                      </m:sub>
                    </m:sSub>
                    <m:r>
                      <a:rPr lang="en-US" sz="3600" b="1" i="1" smtClean="0">
                        <a:latin typeface="Cambria Math" panose="02040503050406030204" pitchFamily="18" charset="0"/>
                      </a:rPr>
                      <m:t>=</m:t>
                    </m:r>
                    <m:r>
                      <a:rPr lang="en-US" sz="3600" b="1" i="1" smtClean="0">
                        <a:latin typeface="Cambria Math" panose="02040503050406030204" pitchFamily="18" charset="0"/>
                      </a:rPr>
                      <m:t>𝟒</m:t>
                    </m:r>
                    <m:r>
                      <a:rPr lang="en-US" sz="3600" b="1" i="1" smtClean="0">
                        <a:latin typeface="Cambria Math" panose="02040503050406030204" pitchFamily="18" charset="0"/>
                      </a:rPr>
                      <m:t>.</m:t>
                    </m:r>
                    <m:r>
                      <a:rPr lang="en-US" sz="3600" b="1" i="1" smtClean="0">
                        <a:latin typeface="Cambria Math" panose="02040503050406030204" pitchFamily="18" charset="0"/>
                      </a:rPr>
                      <m:t>𝟗𝟔</m:t>
                    </m:r>
                  </m:oMath>
                </a14:m>
                <a:r>
                  <a:rPr lang="en-US" sz="3600" dirty="0"/>
                  <a:t>, </a:t>
                </a:r>
                <a14:m>
                  <m:oMath xmlns:m="http://schemas.openxmlformats.org/officeDocument/2006/math">
                    <m:r>
                      <a:rPr lang="en-US" sz="3600" b="1" i="1">
                        <a:latin typeface="Cambria Math" panose="02040503050406030204" pitchFamily="18" charset="0"/>
                      </a:rPr>
                      <m:t>𝜷</m:t>
                    </m:r>
                    <m:r>
                      <a:rPr lang="en-US" sz="3600" b="1" i="1">
                        <a:latin typeface="Cambria Math" panose="02040503050406030204" pitchFamily="18" charset="0"/>
                      </a:rPr>
                      <m:t>=</m:t>
                    </m:r>
                    <m:r>
                      <a:rPr lang="en-US" sz="3600" b="1" i="1">
                        <a:latin typeface="Cambria Math" panose="02040503050406030204" pitchFamily="18" charset="0"/>
                      </a:rPr>
                      <m:t>𝟏</m:t>
                    </m:r>
                    <m:r>
                      <a:rPr lang="en-US" sz="3600" b="1" i="1">
                        <a:latin typeface="Cambria Math" panose="02040503050406030204" pitchFamily="18" charset="0"/>
                      </a:rPr>
                      <m:t>.</m:t>
                    </m:r>
                    <m:r>
                      <a:rPr lang="en-US" sz="3600" b="1" i="1">
                        <a:latin typeface="Cambria Math" panose="02040503050406030204" pitchFamily="18" charset="0"/>
                      </a:rPr>
                      <m:t>𝟐</m:t>
                    </m:r>
                    <m:r>
                      <a:rPr lang="en-US" sz="3600" b="1" i="1">
                        <a:latin typeface="Cambria Math" panose="02040503050406030204" pitchFamily="18" charset="0"/>
                      </a:rPr>
                      <m:t>%</m:t>
                    </m:r>
                  </m:oMath>
                </a14:m>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b="1" i="1" dirty="0">
                            <a:latin typeface="Cambria Math" panose="02040503050406030204" pitchFamily="18" charset="0"/>
                          </a:rPr>
                          <m:t>𝝎</m:t>
                        </m:r>
                      </m:e>
                      <m:sub>
                        <m:r>
                          <a:rPr lang="en-US" sz="3600" b="1" i="1" dirty="0">
                            <a:latin typeface="Cambria Math" panose="02040503050406030204" pitchFamily="18" charset="0"/>
                          </a:rPr>
                          <m:t>⊥</m:t>
                        </m:r>
                      </m:sub>
                    </m:sSub>
                    <m:sSub>
                      <m:sSubPr>
                        <m:ctrlPr>
                          <a:rPr lang="en-US" sz="3600" i="1" dirty="0">
                            <a:latin typeface="Cambria Math" panose="02040503050406030204" pitchFamily="18" charset="0"/>
                          </a:rPr>
                        </m:ctrlPr>
                      </m:sSubPr>
                      <m:e>
                        <m:r>
                          <a:rPr lang="en-US" sz="3600" b="1" i="1" dirty="0">
                            <a:latin typeface="Cambria Math" panose="02040503050406030204" pitchFamily="18" charset="0"/>
                          </a:rPr>
                          <m:t>𝑹</m:t>
                        </m:r>
                      </m:e>
                      <m:sub>
                        <m:r>
                          <a:rPr lang="en-US" sz="3600" b="1" i="1" dirty="0">
                            <a:latin typeface="Cambria Math" panose="02040503050406030204" pitchFamily="18" charset="0"/>
                          </a:rPr>
                          <m:t>𝟎</m:t>
                        </m:r>
                      </m:sub>
                    </m:sSub>
                    <m:r>
                      <a:rPr lang="en-US" sz="3600" b="1"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b="1" i="1" dirty="0">
                            <a:latin typeface="Cambria Math" panose="02040503050406030204" pitchFamily="18" charset="0"/>
                          </a:rPr>
                          <m:t>𝒄</m:t>
                        </m:r>
                      </m:e>
                      <m:sub>
                        <m:r>
                          <a:rPr lang="en-US" sz="3600" b="1" i="1" dirty="0">
                            <a:latin typeface="Cambria Math" panose="02040503050406030204" pitchFamily="18" charset="0"/>
                          </a:rPr>
                          <m:t>𝒔</m:t>
                        </m:r>
                      </m:sub>
                    </m:sSub>
                    <m:r>
                      <a:rPr lang="en-US" sz="3600" b="1" i="1" dirty="0">
                        <a:latin typeface="Cambria Math" panose="02040503050406030204" pitchFamily="18" charset="0"/>
                      </a:rPr>
                      <m:t>=</m:t>
                    </m:r>
                    <m:r>
                      <a:rPr lang="en-US" sz="3600" b="1" i="1" dirty="0">
                        <a:latin typeface="Cambria Math" panose="02040503050406030204" pitchFamily="18" charset="0"/>
                      </a:rPr>
                      <m:t>𝟎</m:t>
                    </m:r>
                    <m:r>
                      <a:rPr lang="en-US" sz="3600" b="1" i="1" dirty="0">
                        <a:latin typeface="Cambria Math" panose="02040503050406030204" pitchFamily="18" charset="0"/>
                      </a:rPr>
                      <m:t>.</m:t>
                    </m:r>
                    <m:r>
                      <a:rPr lang="en-US" sz="3600" b="1" i="1" dirty="0">
                        <a:latin typeface="Cambria Math" panose="02040503050406030204" pitchFamily="18" charset="0"/>
                      </a:rPr>
                      <m:t>𝟏𝟐</m:t>
                    </m:r>
                  </m:oMath>
                </a14:m>
                <a:endParaRPr lang="LID4096" sz="3600" dirty="0"/>
              </a:p>
            </p:txBody>
          </p:sp>
        </mc:Choice>
        <mc:Fallback xmlns="">
          <p:sp>
            <p:nvSpPr>
              <p:cNvPr id="2" name="Title 1">
                <a:extLst>
                  <a:ext uri="{FF2B5EF4-FFF2-40B4-BE49-F238E27FC236}">
                    <a16:creationId xmlns:a16="http://schemas.microsoft.com/office/drawing/2014/main" id="{D29DB6AC-BED5-4D96-AC7A-35973CC3D71F}"/>
                  </a:ext>
                </a:extLst>
              </p:cNvPr>
              <p:cNvSpPr>
                <a:spLocks noGrp="1" noRot="1" noChangeAspect="1" noMove="1" noResize="1" noEditPoints="1" noAdjustHandles="1" noChangeArrowheads="1" noChangeShapeType="1" noTextEdit="1"/>
              </p:cNvSpPr>
              <p:nvPr>
                <p:ph type="title"/>
              </p:nvPr>
            </p:nvSpPr>
            <p:spPr>
              <a:xfrm>
                <a:off x="724820" y="101110"/>
                <a:ext cx="8062564" cy="1158878"/>
              </a:xfrm>
              <a:blipFill>
                <a:blip r:embed="rId3"/>
                <a:stretch>
                  <a:fillRect l="-1209" t="-21579"/>
                </a:stretch>
              </a:blipFill>
            </p:spPr>
            <p:txBody>
              <a:bodyPr/>
              <a:lstStyle/>
              <a:p>
                <a:r>
                  <a:rPr lang="LID4096">
                    <a:noFill/>
                  </a:rPr>
                  <a:t> </a:t>
                </a:r>
              </a:p>
            </p:txBody>
          </p:sp>
        </mc:Fallback>
      </mc:AlternateContent>
      <p:pic>
        <p:nvPicPr>
          <p:cNvPr id="5" name="Picture 4">
            <a:extLst>
              <a:ext uri="{FF2B5EF4-FFF2-40B4-BE49-F238E27FC236}">
                <a16:creationId xmlns:a16="http://schemas.microsoft.com/office/drawing/2014/main" id="{A0FBA57A-49C7-4EE2-9450-B2D49EBDB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35" y="1259988"/>
            <a:ext cx="10590063" cy="2984030"/>
          </a:xfrm>
          <a:prstGeom prst="rect">
            <a:avLst/>
          </a:prstGeom>
        </p:spPr>
      </p:pic>
      <p:sp>
        <p:nvSpPr>
          <p:cNvPr id="3" name="TextBox 2">
            <a:extLst>
              <a:ext uri="{FF2B5EF4-FFF2-40B4-BE49-F238E27FC236}">
                <a16:creationId xmlns:a16="http://schemas.microsoft.com/office/drawing/2014/main" id="{2DE1AE8B-0E13-42D9-988A-0EDF5629B7B1}"/>
              </a:ext>
            </a:extLst>
          </p:cNvPr>
          <p:cNvSpPr txBox="1"/>
          <p:nvPr/>
        </p:nvSpPr>
        <p:spPr>
          <a:xfrm>
            <a:off x="1994632" y="4544568"/>
            <a:ext cx="5341527" cy="400110"/>
          </a:xfrm>
          <a:prstGeom prst="rect">
            <a:avLst/>
          </a:prstGeom>
          <a:noFill/>
        </p:spPr>
        <p:txBody>
          <a:bodyPr wrap="none" rtlCol="0">
            <a:spAutoFit/>
          </a:bodyPr>
          <a:lstStyle/>
          <a:p>
            <a:r>
              <a:rPr lang="en-US" sz="2000" dirty="0">
                <a:solidFill>
                  <a:srgbClr val="FF0000"/>
                </a:solidFill>
              </a:rPr>
              <a:t>Prandtl number is tiny and negligible for MTM</a:t>
            </a:r>
            <a:endParaRPr lang="LID4096" sz="2000" dirty="0">
              <a:solidFill>
                <a:srgbClr val="FF0000"/>
              </a:solidFill>
            </a:endParaRPr>
          </a:p>
        </p:txBody>
      </p:sp>
      <p:sp>
        <p:nvSpPr>
          <p:cNvPr id="6" name="Oval 5">
            <a:extLst>
              <a:ext uri="{FF2B5EF4-FFF2-40B4-BE49-F238E27FC236}">
                <a16:creationId xmlns:a16="http://schemas.microsoft.com/office/drawing/2014/main" id="{212ABE9F-992B-4897-97CB-FE12CB335E1D}"/>
              </a:ext>
            </a:extLst>
          </p:cNvPr>
          <p:cNvSpPr/>
          <p:nvPr/>
        </p:nvSpPr>
        <p:spPr>
          <a:xfrm>
            <a:off x="2106274" y="2555461"/>
            <a:ext cx="228600" cy="20495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13"/>
          </a:p>
        </p:txBody>
      </p:sp>
      <p:sp>
        <p:nvSpPr>
          <p:cNvPr id="7" name="TextBox 6">
            <a:extLst>
              <a:ext uri="{FF2B5EF4-FFF2-40B4-BE49-F238E27FC236}">
                <a16:creationId xmlns:a16="http://schemas.microsoft.com/office/drawing/2014/main" id="{4E1FD58A-28B1-4126-8F60-472531AC2C19}"/>
              </a:ext>
            </a:extLst>
          </p:cNvPr>
          <p:cNvSpPr txBox="1"/>
          <p:nvPr/>
        </p:nvSpPr>
        <p:spPr>
          <a:xfrm>
            <a:off x="724820" y="2203217"/>
            <a:ext cx="1646605" cy="323165"/>
          </a:xfrm>
          <a:prstGeom prst="rect">
            <a:avLst/>
          </a:prstGeom>
          <a:noFill/>
        </p:spPr>
        <p:txBody>
          <a:bodyPr wrap="none" rtlCol="0">
            <a:spAutoFit/>
          </a:bodyPr>
          <a:lstStyle/>
          <a:p>
            <a:r>
              <a:rPr lang="en-US" sz="1500" b="1" dirty="0">
                <a:solidFill>
                  <a:srgbClr val="FF0000"/>
                </a:solidFill>
              </a:rPr>
              <a:t>MTM dominated</a:t>
            </a:r>
            <a:endParaRPr lang="LID4096" sz="1500" b="1" dirty="0">
              <a:solidFill>
                <a:srgbClr val="FF0000"/>
              </a:solidFill>
            </a:endParaRPr>
          </a:p>
        </p:txBody>
      </p:sp>
    </p:spTree>
    <p:extLst>
      <p:ext uri="{BB962C8B-B14F-4D97-AF65-F5344CB8AC3E}">
        <p14:creationId xmlns:p14="http://schemas.microsoft.com/office/powerpoint/2010/main" val="422824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C505-E04E-474E-9A02-5BEE6FEB2B8B}"/>
              </a:ext>
            </a:extLst>
          </p:cNvPr>
          <p:cNvSpPr>
            <a:spLocks noGrp="1"/>
          </p:cNvSpPr>
          <p:nvPr>
            <p:ph type="title"/>
          </p:nvPr>
        </p:nvSpPr>
        <p:spPr>
          <a:xfrm>
            <a:off x="1616575" y="107444"/>
            <a:ext cx="6074415" cy="674094"/>
          </a:xfrm>
        </p:spPr>
        <p:txBody>
          <a:bodyPr>
            <a:normAutofit/>
          </a:bodyPr>
          <a:lstStyle/>
          <a:p>
            <a:r>
              <a:rPr lang="en-US" sz="3600" dirty="0"/>
              <a:t>Magnitude of different terms: MTM</a:t>
            </a:r>
            <a:endParaRPr lang="LID4096" sz="3600" dirty="0"/>
          </a:p>
        </p:txBody>
      </p:sp>
      <p:sp>
        <p:nvSpPr>
          <p:cNvPr id="3" name="TextBox 2">
            <a:extLst>
              <a:ext uri="{FF2B5EF4-FFF2-40B4-BE49-F238E27FC236}">
                <a16:creationId xmlns:a16="http://schemas.microsoft.com/office/drawing/2014/main" id="{242D48E7-609E-4FD8-B254-3FB2A69B0774}"/>
              </a:ext>
            </a:extLst>
          </p:cNvPr>
          <p:cNvSpPr txBox="1"/>
          <p:nvPr/>
        </p:nvSpPr>
        <p:spPr>
          <a:xfrm>
            <a:off x="1693677" y="4743390"/>
            <a:ext cx="5920210" cy="400110"/>
          </a:xfrm>
          <a:prstGeom prst="rect">
            <a:avLst/>
          </a:prstGeom>
          <a:noFill/>
        </p:spPr>
        <p:txBody>
          <a:bodyPr wrap="none" rtlCol="0">
            <a:spAutoFit/>
          </a:bodyPr>
          <a:lstStyle/>
          <a:p>
            <a:r>
              <a:rPr lang="en-US" sz="2000" dirty="0">
                <a:solidFill>
                  <a:srgbClr val="FF0000"/>
                </a:solidFill>
              </a:rPr>
              <a:t>Maxwell stress term cannot be neglected for MTM!</a:t>
            </a:r>
            <a:endParaRPr lang="LID4096" sz="2000" dirty="0">
              <a:solidFill>
                <a:srgbClr val="FF0000"/>
              </a:solidFill>
            </a:endParaRPr>
          </a:p>
        </p:txBody>
      </p:sp>
      <p:pic>
        <p:nvPicPr>
          <p:cNvPr id="14" name="Picture 13">
            <a:extLst>
              <a:ext uri="{FF2B5EF4-FFF2-40B4-BE49-F238E27FC236}">
                <a16:creationId xmlns:a16="http://schemas.microsoft.com/office/drawing/2014/main" id="{E5B66552-2F45-42B2-A647-7CD1E0A27F05}"/>
              </a:ext>
            </a:extLst>
          </p:cNvPr>
          <p:cNvPicPr>
            <a:picLocks noChangeAspect="1"/>
          </p:cNvPicPr>
          <p:nvPr/>
        </p:nvPicPr>
        <p:blipFill>
          <a:blip r:embed="rId3"/>
          <a:stretch>
            <a:fillRect/>
          </a:stretch>
        </p:blipFill>
        <p:spPr>
          <a:xfrm>
            <a:off x="-795528" y="531858"/>
            <a:ext cx="10607040" cy="4244626"/>
          </a:xfrm>
          <a:prstGeom prst="rect">
            <a:avLst/>
          </a:prstGeom>
        </p:spPr>
      </p:pic>
    </p:spTree>
    <p:extLst>
      <p:ext uri="{BB962C8B-B14F-4D97-AF65-F5344CB8AC3E}">
        <p14:creationId xmlns:p14="http://schemas.microsoft.com/office/powerpoint/2010/main" val="1741618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65397-EDC8-40D7-ABF8-BA3F5AF36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45" y="1462159"/>
            <a:ext cx="10117651" cy="2881241"/>
          </a:xfrm>
          <a:prstGeom prst="rect">
            <a:avLst/>
          </a:prstGeom>
        </p:spPr>
      </p:pic>
      <p:sp>
        <p:nvSpPr>
          <p:cNvPr id="6" name="Oval 5">
            <a:extLst>
              <a:ext uri="{FF2B5EF4-FFF2-40B4-BE49-F238E27FC236}">
                <a16:creationId xmlns:a16="http://schemas.microsoft.com/office/drawing/2014/main" id="{E5CE3903-BE24-45AB-9941-7FC373409CB6}"/>
              </a:ext>
            </a:extLst>
          </p:cNvPr>
          <p:cNvSpPr/>
          <p:nvPr/>
        </p:nvSpPr>
        <p:spPr>
          <a:xfrm>
            <a:off x="8324194" y="1836683"/>
            <a:ext cx="228600" cy="20495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13"/>
          </a:p>
        </p:txBody>
      </p:sp>
      <p:sp>
        <p:nvSpPr>
          <p:cNvPr id="7" name="TextBox 6">
            <a:extLst>
              <a:ext uri="{FF2B5EF4-FFF2-40B4-BE49-F238E27FC236}">
                <a16:creationId xmlns:a16="http://schemas.microsoft.com/office/drawing/2014/main" id="{6DEB621C-BBF5-4DCF-849D-278FE5A02696}"/>
              </a:ext>
            </a:extLst>
          </p:cNvPr>
          <p:cNvSpPr txBox="1"/>
          <p:nvPr/>
        </p:nvSpPr>
        <p:spPr>
          <a:xfrm>
            <a:off x="7708799" y="1512683"/>
            <a:ext cx="1648208" cy="323165"/>
          </a:xfrm>
          <a:prstGeom prst="rect">
            <a:avLst/>
          </a:prstGeom>
          <a:noFill/>
        </p:spPr>
        <p:txBody>
          <a:bodyPr wrap="none" rtlCol="0">
            <a:spAutoFit/>
          </a:bodyPr>
          <a:lstStyle/>
          <a:p>
            <a:r>
              <a:rPr lang="en-US" sz="1500" b="1" dirty="0">
                <a:solidFill>
                  <a:srgbClr val="FF0000"/>
                </a:solidFill>
              </a:rPr>
              <a:t>KBM dominated</a:t>
            </a:r>
            <a:endParaRPr lang="LID4096" sz="1500" b="1" dirty="0">
              <a:solidFill>
                <a:srgbClr val="FF0000"/>
              </a:solidFill>
            </a:endParaRPr>
          </a:p>
        </p:txBody>
      </p:sp>
      <p:sp>
        <p:nvSpPr>
          <p:cNvPr id="3" name="TextBox 2">
            <a:extLst>
              <a:ext uri="{FF2B5EF4-FFF2-40B4-BE49-F238E27FC236}">
                <a16:creationId xmlns:a16="http://schemas.microsoft.com/office/drawing/2014/main" id="{9CAB7EE3-A208-4A97-8529-767EA989AD21}"/>
              </a:ext>
            </a:extLst>
          </p:cNvPr>
          <p:cNvSpPr txBox="1"/>
          <p:nvPr/>
        </p:nvSpPr>
        <p:spPr>
          <a:xfrm>
            <a:off x="2115236" y="4488841"/>
            <a:ext cx="4913525" cy="400110"/>
          </a:xfrm>
          <a:prstGeom prst="rect">
            <a:avLst/>
          </a:prstGeom>
          <a:noFill/>
        </p:spPr>
        <p:txBody>
          <a:bodyPr wrap="none" rtlCol="0">
            <a:spAutoFit/>
          </a:bodyPr>
          <a:lstStyle/>
          <a:p>
            <a:r>
              <a:rPr lang="en-US" sz="2000" dirty="0">
                <a:solidFill>
                  <a:srgbClr val="FF0000"/>
                </a:solidFill>
              </a:rPr>
              <a:t>Prandtl number is relatively large for KBM</a:t>
            </a:r>
            <a:endParaRPr lang="LID4096" sz="2000" dirty="0">
              <a:solidFill>
                <a:srgbClr val="FF0000"/>
              </a:solidFill>
            </a:endParaRPr>
          </a:p>
        </p:txBody>
      </p:sp>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A73986D3-EB6A-4C67-93E3-2536D419D146}"/>
                  </a:ext>
                </a:extLst>
              </p:cNvPr>
              <p:cNvSpPr>
                <a:spLocks noGrp="1"/>
              </p:cNvSpPr>
              <p:nvPr>
                <p:ph type="title"/>
              </p:nvPr>
            </p:nvSpPr>
            <p:spPr>
              <a:xfrm>
                <a:off x="688244" y="101110"/>
                <a:ext cx="8419180" cy="1158878"/>
              </a:xfrm>
            </p:spPr>
            <p:txBody>
              <a:bodyPr>
                <a:noAutofit/>
              </a:bodyPr>
              <a:lstStyle/>
              <a:p>
                <a:r>
                  <a:rPr lang="en-US" sz="3600" dirty="0"/>
                  <a:t>KBM </a:t>
                </a:r>
                <a14:m>
                  <m:oMath xmlns:m="http://schemas.openxmlformats.org/officeDocument/2006/math">
                    <m:r>
                      <a:rPr lang="en-US" sz="3600" b="1" i="1" smtClean="0">
                        <a:latin typeface="Cambria Math" panose="02040503050406030204" pitchFamily="18" charset="0"/>
                      </a:rPr>
                      <m:t>𝜷</m:t>
                    </m:r>
                  </m:oMath>
                </a14:m>
                <a:r>
                  <a:rPr lang="en-US" sz="3600" dirty="0"/>
                  <a:t> scan </a:t>
                </a:r>
                <a14:m>
                  <m:oMath xmlns:m="http://schemas.openxmlformats.org/officeDocument/2006/math">
                    <m:r>
                      <a:rPr lang="en-US" sz="3600" b="1" i="1" smtClean="0">
                        <a:latin typeface="Cambria Math" panose="02040503050406030204" pitchFamily="18" charset="0"/>
                      </a:rPr>
                      <m:t>𝝐</m:t>
                    </m:r>
                    <m:r>
                      <a:rPr lang="en-US" sz="3600" b="1" i="1" smtClean="0">
                        <a:latin typeface="Cambria Math" panose="02040503050406030204" pitchFamily="18" charset="0"/>
                      </a:rPr>
                      <m:t>=</m:t>
                    </m:r>
                    <m:r>
                      <a:rPr lang="en-US" sz="3600" b="1" i="1" smtClean="0">
                        <a:latin typeface="Cambria Math" panose="02040503050406030204" pitchFamily="18" charset="0"/>
                      </a:rPr>
                      <m:t>𝟎</m:t>
                    </m:r>
                    <m:r>
                      <a:rPr lang="en-US" sz="3600" b="1" i="1" smtClean="0">
                        <a:latin typeface="Cambria Math" panose="02040503050406030204" pitchFamily="18" charset="0"/>
                      </a:rPr>
                      <m:t>.</m:t>
                    </m:r>
                    <m:r>
                      <a:rPr lang="en-US" sz="3600" b="1" i="1" smtClean="0">
                        <a:latin typeface="Cambria Math" panose="02040503050406030204" pitchFamily="18" charset="0"/>
                      </a:rPr>
                      <m:t>𝟏𝟖</m:t>
                    </m:r>
                  </m:oMath>
                </a14:m>
                <a:r>
                  <a:rPr lang="en-US" sz="3600" dirty="0"/>
                  <a:t>, </a:t>
                </a:r>
                <a14:m>
                  <m:oMath xmlns:m="http://schemas.openxmlformats.org/officeDocument/2006/math">
                    <m:acc>
                      <m:accPr>
                        <m:chr m:val="̂"/>
                        <m:ctrlPr>
                          <a:rPr lang="en-US" sz="3600" i="1" smtClean="0">
                            <a:latin typeface="Cambria Math" panose="02040503050406030204" pitchFamily="18" charset="0"/>
                          </a:rPr>
                        </m:ctrlPr>
                      </m:accPr>
                      <m:e>
                        <m:r>
                          <a:rPr lang="en-US" sz="3600" b="1" i="1" smtClean="0">
                            <a:latin typeface="Cambria Math" panose="02040503050406030204" pitchFamily="18" charset="0"/>
                          </a:rPr>
                          <m:t>𝒔</m:t>
                        </m:r>
                      </m:e>
                    </m:acc>
                    <m:r>
                      <a:rPr lang="en-US" sz="3600" b="1" i="1" smtClean="0">
                        <a:latin typeface="Cambria Math" panose="02040503050406030204" pitchFamily="18" charset="0"/>
                      </a:rPr>
                      <m:t>=</m:t>
                    </m:r>
                    <m:r>
                      <a:rPr lang="en-US" sz="3600" b="1" i="1" smtClean="0">
                        <a:latin typeface="Cambria Math" panose="02040503050406030204" pitchFamily="18" charset="0"/>
                      </a:rPr>
                      <m:t>𝟎</m:t>
                    </m:r>
                    <m:r>
                      <a:rPr lang="en-US" sz="3600" b="1" i="1" smtClean="0">
                        <a:latin typeface="Cambria Math" panose="02040503050406030204" pitchFamily="18" charset="0"/>
                      </a:rPr>
                      <m:t>.</m:t>
                    </m:r>
                    <m:r>
                      <a:rPr lang="en-US" sz="3600" b="1" i="1" smtClean="0">
                        <a:latin typeface="Cambria Math" panose="02040503050406030204" pitchFamily="18" charset="0"/>
                      </a:rPr>
                      <m:t>𝟖</m:t>
                    </m:r>
                  </m:oMath>
                </a14:m>
                <a:r>
                  <a:rPr lang="en-US" sz="3600" dirty="0"/>
                  <a:t>, </a:t>
                </a:r>
                <a14:m>
                  <m:oMath xmlns:m="http://schemas.openxmlformats.org/officeDocument/2006/math">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𝑹</m:t>
                        </m:r>
                      </m:e>
                      <m:sub>
                        <m:r>
                          <a:rPr lang="en-US" sz="3600" b="1" i="1" smtClean="0">
                            <a:latin typeface="Cambria Math" panose="02040503050406030204" pitchFamily="18" charset="0"/>
                          </a:rPr>
                          <m:t>𝟎</m:t>
                        </m:r>
                      </m:sub>
                    </m:sSub>
                    <m:r>
                      <a:rPr lang="en-US" sz="3600" b="1" i="1" smtClean="0">
                        <a:latin typeface="Cambria Math" panose="02040503050406030204" pitchFamily="18" charset="0"/>
                      </a:rPr>
                      <m:t>/</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𝑳</m:t>
                        </m:r>
                      </m:e>
                      <m:sub>
                        <m:r>
                          <a:rPr lang="en-US" sz="3600" b="1" i="1" smtClean="0">
                            <a:latin typeface="Cambria Math" panose="02040503050406030204" pitchFamily="18" charset="0"/>
                          </a:rPr>
                          <m:t>𝑻𝒊</m:t>
                        </m:r>
                      </m:sub>
                    </m:sSub>
                    <m:r>
                      <a:rPr lang="en-US" sz="3600" b="1" i="1" smtClean="0">
                        <a:latin typeface="Cambria Math" panose="02040503050406030204" pitchFamily="18" charset="0"/>
                      </a:rPr>
                      <m:t>=</m:t>
                    </m:r>
                    <m:r>
                      <a:rPr lang="en-US" sz="3600" b="1" i="1" smtClean="0">
                        <a:latin typeface="Cambria Math" panose="02040503050406030204" pitchFamily="18" charset="0"/>
                      </a:rPr>
                      <m:t>𝟕</m:t>
                    </m:r>
                  </m:oMath>
                </a14:m>
                <a:r>
                  <a:rPr lang="en-US" sz="3600" dirty="0"/>
                  <a:t>,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𝑹</m:t>
                        </m:r>
                      </m:e>
                      <m:sub>
                        <m:r>
                          <a:rPr lang="en-US" sz="3600" i="1">
                            <a:latin typeface="Cambria Math" panose="02040503050406030204" pitchFamily="18" charset="0"/>
                          </a:rPr>
                          <m:t>𝟎</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𝑳</m:t>
                        </m:r>
                      </m:e>
                      <m:sub>
                        <m:r>
                          <a:rPr lang="en-US" sz="3600" b="1" i="1" smtClean="0">
                            <a:latin typeface="Cambria Math" panose="02040503050406030204" pitchFamily="18" charset="0"/>
                          </a:rPr>
                          <m:t>𝒏</m:t>
                        </m:r>
                      </m:sub>
                    </m:sSub>
                    <m:r>
                      <a:rPr lang="en-US" sz="3600" i="1">
                        <a:latin typeface="Cambria Math" panose="02040503050406030204" pitchFamily="18" charset="0"/>
                      </a:rPr>
                      <m:t>=</m:t>
                    </m:r>
                    <m:r>
                      <a:rPr lang="en-US" sz="3600" b="1" i="1" smtClean="0">
                        <a:latin typeface="Cambria Math" panose="02040503050406030204" pitchFamily="18" charset="0"/>
                      </a:rPr>
                      <m:t>𝟏</m:t>
                    </m:r>
                  </m:oMath>
                </a14:m>
                <a:r>
                  <a:rPr lang="en-US" sz="3600" dirty="0"/>
                  <a:t>, </a:t>
                </a:r>
                <a14:m>
                  <m:oMath xmlns:m="http://schemas.openxmlformats.org/officeDocument/2006/math">
                    <m:r>
                      <a:rPr lang="en-US" sz="3600" b="1" i="1" smtClean="0">
                        <a:latin typeface="Cambria Math" panose="02040503050406030204" pitchFamily="18" charset="0"/>
                      </a:rPr>
                      <m:t>𝒒</m:t>
                    </m:r>
                    <m:r>
                      <a:rPr lang="en-US" sz="3600" b="1" i="1">
                        <a:latin typeface="Cambria Math" panose="02040503050406030204" pitchFamily="18" charset="0"/>
                      </a:rPr>
                      <m:t>=</m:t>
                    </m:r>
                    <m:r>
                      <a:rPr lang="en-US" sz="3600" b="1" i="1" smtClean="0">
                        <a:latin typeface="Cambria Math" panose="02040503050406030204" pitchFamily="18" charset="0"/>
                      </a:rPr>
                      <m:t>𝟏</m:t>
                    </m:r>
                    <m:r>
                      <a:rPr lang="en-US" sz="3600" b="1" i="1" smtClean="0">
                        <a:latin typeface="Cambria Math" panose="02040503050406030204" pitchFamily="18" charset="0"/>
                      </a:rPr>
                      <m:t>.</m:t>
                    </m:r>
                    <m:r>
                      <a:rPr lang="en-US" sz="3600" b="1" i="1" smtClean="0">
                        <a:latin typeface="Cambria Math" panose="02040503050406030204" pitchFamily="18" charset="0"/>
                      </a:rPr>
                      <m:t>𝟒</m:t>
                    </m:r>
                  </m:oMath>
                </a14:m>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b="1" i="1" dirty="0">
                            <a:latin typeface="Cambria Math" panose="02040503050406030204" pitchFamily="18" charset="0"/>
                          </a:rPr>
                          <m:t>𝝎</m:t>
                        </m:r>
                      </m:e>
                      <m:sub>
                        <m:r>
                          <a:rPr lang="en-US" sz="3600" b="1" i="1" dirty="0">
                            <a:latin typeface="Cambria Math" panose="02040503050406030204" pitchFamily="18" charset="0"/>
                          </a:rPr>
                          <m:t>⊥</m:t>
                        </m:r>
                      </m:sub>
                    </m:sSub>
                    <m:sSub>
                      <m:sSubPr>
                        <m:ctrlPr>
                          <a:rPr lang="en-US" sz="3600" i="1" dirty="0">
                            <a:latin typeface="Cambria Math" panose="02040503050406030204" pitchFamily="18" charset="0"/>
                          </a:rPr>
                        </m:ctrlPr>
                      </m:sSubPr>
                      <m:e>
                        <m:r>
                          <a:rPr lang="en-US" sz="3600" b="1" i="1" dirty="0">
                            <a:latin typeface="Cambria Math" panose="02040503050406030204" pitchFamily="18" charset="0"/>
                          </a:rPr>
                          <m:t>𝑹</m:t>
                        </m:r>
                      </m:e>
                      <m:sub>
                        <m:r>
                          <a:rPr lang="en-US" sz="3600" b="1" i="1" dirty="0">
                            <a:latin typeface="Cambria Math" panose="02040503050406030204" pitchFamily="18" charset="0"/>
                          </a:rPr>
                          <m:t>𝟎</m:t>
                        </m:r>
                      </m:sub>
                    </m:sSub>
                    <m:r>
                      <a:rPr lang="en-US" sz="3600" b="1"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b="1" i="1" dirty="0">
                            <a:latin typeface="Cambria Math" panose="02040503050406030204" pitchFamily="18" charset="0"/>
                          </a:rPr>
                          <m:t>𝒄</m:t>
                        </m:r>
                      </m:e>
                      <m:sub>
                        <m:r>
                          <a:rPr lang="en-US" sz="3600" b="1" i="1" dirty="0">
                            <a:latin typeface="Cambria Math" panose="02040503050406030204" pitchFamily="18" charset="0"/>
                          </a:rPr>
                          <m:t>𝒔</m:t>
                        </m:r>
                      </m:sub>
                    </m:sSub>
                    <m:r>
                      <a:rPr lang="en-US" sz="3600" b="1" i="1" dirty="0">
                        <a:latin typeface="Cambria Math" panose="02040503050406030204" pitchFamily="18" charset="0"/>
                      </a:rPr>
                      <m:t>=</m:t>
                    </m:r>
                    <m:r>
                      <a:rPr lang="en-US" sz="3600" b="1" i="1" dirty="0">
                        <a:latin typeface="Cambria Math" panose="02040503050406030204" pitchFamily="18" charset="0"/>
                      </a:rPr>
                      <m:t>𝟎</m:t>
                    </m:r>
                    <m:r>
                      <a:rPr lang="en-US" sz="3600" b="1" i="1" dirty="0">
                        <a:latin typeface="Cambria Math" panose="02040503050406030204" pitchFamily="18" charset="0"/>
                      </a:rPr>
                      <m:t>.</m:t>
                    </m:r>
                    <m:r>
                      <a:rPr lang="en-US" sz="3600" b="1" i="1" dirty="0">
                        <a:latin typeface="Cambria Math" panose="02040503050406030204" pitchFamily="18" charset="0"/>
                      </a:rPr>
                      <m:t>𝟏𝟐</m:t>
                    </m:r>
                  </m:oMath>
                </a14:m>
                <a:endParaRPr lang="LID4096" sz="3600" dirty="0"/>
              </a:p>
            </p:txBody>
          </p:sp>
        </mc:Choice>
        <mc:Fallback xmlns="">
          <p:sp>
            <p:nvSpPr>
              <p:cNvPr id="10" name="Title 1">
                <a:extLst>
                  <a:ext uri="{FF2B5EF4-FFF2-40B4-BE49-F238E27FC236}">
                    <a16:creationId xmlns:a16="http://schemas.microsoft.com/office/drawing/2014/main" id="{A73986D3-EB6A-4C67-93E3-2536D419D146}"/>
                  </a:ext>
                </a:extLst>
              </p:cNvPr>
              <p:cNvSpPr>
                <a:spLocks noGrp="1" noRot="1" noChangeAspect="1" noMove="1" noResize="1" noEditPoints="1" noAdjustHandles="1" noChangeArrowheads="1" noChangeShapeType="1" noTextEdit="1"/>
              </p:cNvSpPr>
              <p:nvPr>
                <p:ph type="title"/>
              </p:nvPr>
            </p:nvSpPr>
            <p:spPr>
              <a:xfrm>
                <a:off x="688244" y="101110"/>
                <a:ext cx="8419180" cy="1158878"/>
              </a:xfrm>
              <a:blipFill>
                <a:blip r:embed="rId4"/>
                <a:stretch>
                  <a:fillRect l="-1159" t="-21579" r="-1955"/>
                </a:stretch>
              </a:blipFill>
            </p:spPr>
            <p:txBody>
              <a:bodyPr/>
              <a:lstStyle/>
              <a:p>
                <a:r>
                  <a:rPr lang="LID4096">
                    <a:noFill/>
                  </a:rPr>
                  <a:t> </a:t>
                </a:r>
              </a:p>
            </p:txBody>
          </p:sp>
        </mc:Fallback>
      </mc:AlternateContent>
    </p:spTree>
    <p:extLst>
      <p:ext uri="{BB962C8B-B14F-4D97-AF65-F5344CB8AC3E}">
        <p14:creationId xmlns:p14="http://schemas.microsoft.com/office/powerpoint/2010/main" val="75718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450B9639-FAB6-4A6D-B1A5-04EF79829D3B}"/>
                  </a:ext>
                </a:extLst>
              </p:cNvPr>
              <p:cNvSpPr>
                <a:spLocks noGrp="1"/>
              </p:cNvSpPr>
              <p:nvPr>
                <p:ph type="title"/>
              </p:nvPr>
            </p:nvSpPr>
            <p:spPr>
              <a:xfrm>
                <a:off x="827930" y="130687"/>
                <a:ext cx="7255366" cy="450559"/>
              </a:xfrm>
            </p:spPr>
            <p:txBody>
              <a:bodyPr>
                <a:normAutofit/>
              </a:bodyPr>
              <a:lstStyle/>
              <a:p>
                <a:r>
                  <a:rPr lang="en-US" dirty="0"/>
                  <a:t>Magnitude of different terms: KBM </a:t>
                </a:r>
                <a14:m>
                  <m:oMath xmlns:m="http://schemas.openxmlformats.org/officeDocument/2006/math">
                    <m:r>
                      <a:rPr lang="en-US" b="0" i="1">
                        <a:latin typeface="Cambria Math" panose="02040503050406030204" pitchFamily="18" charset="0"/>
                      </a:rPr>
                      <m:t>𝛽</m:t>
                    </m:r>
                    <m:r>
                      <a:rPr lang="en-US" b="0" i="1">
                        <a:latin typeface="Cambria Math" panose="02040503050406030204" pitchFamily="18" charset="0"/>
                      </a:rPr>
                      <m:t>=0.025</m:t>
                    </m:r>
                  </m:oMath>
                </a14:m>
                <a:endParaRPr lang="LID4096" dirty="0"/>
              </a:p>
            </p:txBody>
          </p:sp>
        </mc:Choice>
        <mc:Fallback xmlns="">
          <p:sp>
            <p:nvSpPr>
              <p:cNvPr id="7" name="Title 1">
                <a:extLst>
                  <a:ext uri="{FF2B5EF4-FFF2-40B4-BE49-F238E27FC236}">
                    <a16:creationId xmlns:a16="http://schemas.microsoft.com/office/drawing/2014/main" id="{450B9639-FAB6-4A6D-B1A5-04EF79829D3B}"/>
                  </a:ext>
                </a:extLst>
              </p:cNvPr>
              <p:cNvSpPr>
                <a:spLocks noGrp="1" noRot="1" noChangeAspect="1" noMove="1" noResize="1" noEditPoints="1" noAdjustHandles="1" noChangeArrowheads="1" noChangeShapeType="1" noTextEdit="1"/>
              </p:cNvSpPr>
              <p:nvPr>
                <p:ph type="title"/>
              </p:nvPr>
            </p:nvSpPr>
            <p:spPr>
              <a:xfrm>
                <a:off x="827930" y="130687"/>
                <a:ext cx="7255366" cy="450559"/>
              </a:xfrm>
              <a:blipFill>
                <a:blip r:embed="rId2"/>
                <a:stretch>
                  <a:fillRect l="-924" t="-47297" b="-43243"/>
                </a:stretch>
              </a:blipFill>
            </p:spPr>
            <p:txBody>
              <a:bodyPr/>
              <a:lstStyle/>
              <a:p>
                <a:r>
                  <a:rPr lang="LID4096">
                    <a:noFill/>
                  </a:rPr>
                  <a:t> </a:t>
                </a:r>
              </a:p>
            </p:txBody>
          </p:sp>
        </mc:Fallback>
      </mc:AlternateContent>
      <p:pic>
        <p:nvPicPr>
          <p:cNvPr id="4" name="Picture 3">
            <a:extLst>
              <a:ext uri="{FF2B5EF4-FFF2-40B4-BE49-F238E27FC236}">
                <a16:creationId xmlns:a16="http://schemas.microsoft.com/office/drawing/2014/main" id="{150C12D3-5009-414E-904A-A6F770121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39" y="553814"/>
            <a:ext cx="9990904" cy="39980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2E7D3B-B677-4F49-95B9-A7DE5B2E7D73}"/>
                  </a:ext>
                </a:extLst>
              </p:cNvPr>
              <p:cNvSpPr txBox="1"/>
              <p:nvPr/>
            </p:nvSpPr>
            <p:spPr>
              <a:xfrm>
                <a:off x="921129" y="4612703"/>
                <a:ext cx="7301742" cy="400110"/>
              </a:xfrm>
              <a:prstGeom prst="rect">
                <a:avLst/>
              </a:prstGeom>
              <a:noFill/>
            </p:spPr>
            <p:txBody>
              <a:bodyPr wrap="none" rtlCol="0">
                <a:spAutoFit/>
              </a:bodyPr>
              <a:lstStyle/>
              <a:p>
                <a:r>
                  <a:rPr lang="en-US" sz="2000" dirty="0">
                    <a:solidFill>
                      <a:srgbClr val="FF0000"/>
                    </a:solidFill>
                  </a:rPr>
                  <a:t>Electromagnetic components are negligible for KBM with low </a:t>
                </a:r>
                <a14:m>
                  <m:oMath xmlns:m="http://schemas.openxmlformats.org/officeDocument/2006/math">
                    <m:r>
                      <a:rPr lang="en-US" sz="2000" b="0" i="1" smtClean="0">
                        <a:solidFill>
                          <a:srgbClr val="FF0000"/>
                        </a:solidFill>
                        <a:latin typeface="Cambria Math" panose="02040503050406030204" pitchFamily="18" charset="0"/>
                      </a:rPr>
                      <m:t>𝛽</m:t>
                    </m:r>
                  </m:oMath>
                </a14:m>
                <a:endParaRPr lang="LID4096" sz="2000" dirty="0">
                  <a:solidFill>
                    <a:srgbClr val="FF0000"/>
                  </a:solidFill>
                </a:endParaRPr>
              </a:p>
            </p:txBody>
          </p:sp>
        </mc:Choice>
        <mc:Fallback xmlns="">
          <p:sp>
            <p:nvSpPr>
              <p:cNvPr id="5" name="TextBox 4">
                <a:extLst>
                  <a:ext uri="{FF2B5EF4-FFF2-40B4-BE49-F238E27FC236}">
                    <a16:creationId xmlns:a16="http://schemas.microsoft.com/office/drawing/2014/main" id="{A12E7D3B-B677-4F49-95B9-A7DE5B2E7D73}"/>
                  </a:ext>
                </a:extLst>
              </p:cNvPr>
              <p:cNvSpPr txBox="1">
                <a:spLocks noRot="1" noChangeAspect="1" noMove="1" noResize="1" noEditPoints="1" noAdjustHandles="1" noChangeArrowheads="1" noChangeShapeType="1" noTextEdit="1"/>
              </p:cNvSpPr>
              <p:nvPr/>
            </p:nvSpPr>
            <p:spPr>
              <a:xfrm>
                <a:off x="921129" y="4612703"/>
                <a:ext cx="7301742" cy="400110"/>
              </a:xfrm>
              <a:prstGeom prst="rect">
                <a:avLst/>
              </a:prstGeom>
              <a:blipFill>
                <a:blip r:embed="rId4"/>
                <a:stretch>
                  <a:fillRect l="-835" t="-7692" b="-29231"/>
                </a:stretch>
              </a:blipFill>
            </p:spPr>
            <p:txBody>
              <a:bodyPr/>
              <a:lstStyle/>
              <a:p>
                <a:r>
                  <a:rPr lang="LID4096">
                    <a:noFill/>
                  </a:rPr>
                  <a:t> </a:t>
                </a:r>
              </a:p>
            </p:txBody>
          </p:sp>
        </mc:Fallback>
      </mc:AlternateContent>
    </p:spTree>
    <p:extLst>
      <p:ext uri="{BB962C8B-B14F-4D97-AF65-F5344CB8AC3E}">
        <p14:creationId xmlns:p14="http://schemas.microsoft.com/office/powerpoint/2010/main" val="91073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a:xfrm>
                <a:off x="294367" y="805020"/>
                <a:ext cx="8336871" cy="4274024"/>
              </a:xfrm>
            </p:spPr>
            <p:txBody>
              <a:bodyPr>
                <a:normAutofit/>
              </a:bodyPr>
              <a:lstStyle/>
              <a:p>
                <a:pPr algn="just"/>
                <a:r>
                  <a:rPr lang="fr-FR" sz="2000" b="1" dirty="0">
                    <a:ea typeface="Helvetica" charset="0"/>
                  </a:rPr>
                  <a:t>We propose a </a:t>
                </a:r>
                <a:r>
                  <a:rPr lang="fr-FR" sz="2000" b="1" dirty="0">
                    <a:solidFill>
                      <a:schemeClr val="tx1"/>
                    </a:solidFill>
                    <a:ea typeface="Helvetica" charset="0"/>
                  </a:rPr>
                  <a:t>new </a:t>
                </a:r>
                <a:r>
                  <a:rPr lang="en-CH" sz="2000" b="1" dirty="0">
                    <a:solidFill>
                      <a:schemeClr val="tx1"/>
                    </a:solidFill>
                    <a:ea typeface="Helvetica" charset="0"/>
                  </a:rPr>
                  <a:t>approach</a:t>
                </a:r>
                <a:r>
                  <a:rPr lang="fr-FR" sz="2000" b="1" dirty="0">
                    <a:solidFill>
                      <a:schemeClr val="tx1"/>
                    </a:solidFill>
                    <a:ea typeface="Helvetica" charset="0"/>
                  </a:rPr>
                  <a:t> to </a:t>
                </a:r>
                <a:r>
                  <a:rPr lang="fr-FR" sz="2000" b="1" dirty="0" err="1">
                    <a:solidFill>
                      <a:schemeClr val="tx1"/>
                    </a:solidFill>
                    <a:ea typeface="Helvetica" charset="0"/>
                  </a:rPr>
                  <a:t>reduce</a:t>
                </a:r>
                <a:r>
                  <a:rPr lang="fr-FR" sz="2000" b="1" dirty="0">
                    <a:solidFill>
                      <a:schemeClr val="tx1"/>
                    </a:solidFill>
                    <a:ea typeface="Helvetica" charset="0"/>
                  </a:rPr>
                  <a:t> turbulent transport in future tokamak fusion power plant</a:t>
                </a:r>
                <a:r>
                  <a:rPr lang="en-CH" sz="2000" b="1" dirty="0">
                    <a:solidFill>
                      <a:schemeClr val="tx1"/>
                    </a:solidFill>
                    <a:ea typeface="Helvetica" charset="0"/>
                  </a:rPr>
                  <a:t>s</a:t>
                </a:r>
                <a:r>
                  <a:rPr lang="fr-FR" sz="2000" b="1" dirty="0">
                    <a:solidFill>
                      <a:schemeClr val="tx1"/>
                    </a:solidFill>
                    <a:ea typeface="Helvetica" charset="0"/>
                  </a:rPr>
                  <a:t>.</a:t>
                </a:r>
                <a:endParaRPr lang="fr-FR" sz="2000" dirty="0">
                  <a:solidFill>
                    <a:schemeClr val="tx1"/>
                  </a:solidFill>
                  <a:ea typeface="Helvetica" charset="0"/>
                </a:endParaRPr>
              </a:p>
              <a:p>
                <a:pPr marL="457200" indent="-457200" algn="just">
                  <a:buFont typeface="Arial" charset="0"/>
                  <a:buChar char="•"/>
                </a:pPr>
                <a:r>
                  <a:rPr lang="fr-FR" sz="2000" dirty="0">
                    <a:ea typeface="Helvetica" charset="0"/>
                  </a:rPr>
                  <a:t>For </a:t>
                </a:r>
                <a:r>
                  <a:rPr lang="fr-FR" sz="2000" dirty="0" err="1">
                    <a:ea typeface="Helvetica" charset="0"/>
                  </a:rPr>
                  <a:t>tight</a:t>
                </a:r>
                <a:r>
                  <a:rPr lang="fr-FR" sz="2000" dirty="0">
                    <a:ea typeface="Helvetica" charset="0"/>
                  </a:rPr>
                  <a:t> aspect ratio, </a:t>
                </a:r>
                <a:r>
                  <a:rPr lang="fr-FR" sz="2000" dirty="0" err="1">
                    <a:ea typeface="Helvetica" charset="0"/>
                  </a:rPr>
                  <a:t>low</a:t>
                </a:r>
                <a:r>
                  <a:rPr lang="fr-FR" sz="2000" dirty="0">
                    <a:ea typeface="Helvetica" charset="0"/>
                  </a:rPr>
                  <a:t> </a:t>
                </a:r>
                <a14:m>
                  <m:oMath xmlns:m="http://schemas.openxmlformats.org/officeDocument/2006/math">
                    <m:r>
                      <a:rPr lang="en-US" sz="2000" i="1">
                        <a:latin typeface="Cambria Math" panose="02040503050406030204" pitchFamily="18" charset="0"/>
                        <a:ea typeface="Helvetica" charset="0"/>
                        <a:cs typeface="Helvetica" charset="0"/>
                      </a:rPr>
                      <m:t>𝑞</m:t>
                    </m:r>
                  </m:oMath>
                </a14:m>
                <a:r>
                  <a:rPr lang="fr-FR" sz="2000" dirty="0">
                    <a:ea typeface="Helvetica" charset="0"/>
                  </a:rPr>
                  <a:t>, high </a:t>
                </a:r>
                <a14:m>
                  <m:oMath xmlns:m="http://schemas.openxmlformats.org/officeDocument/2006/math">
                    <m:acc>
                      <m:accPr>
                        <m:chr m:val="̂"/>
                        <m:ctrlPr>
                          <a:rPr lang="en-US" sz="2000" i="1">
                            <a:latin typeface="Cambria Math" panose="02040503050406030204" pitchFamily="18" charset="0"/>
                            <a:cs typeface="Helvetica" charset="0"/>
                          </a:rPr>
                        </m:ctrlPr>
                      </m:accPr>
                      <m:e>
                        <m:r>
                          <a:rPr lang="en-US" sz="2000" i="1">
                            <a:latin typeface="Cambria Math" panose="02040503050406030204" pitchFamily="18" charset="0"/>
                            <a:cs typeface="Helvetica" charset="0"/>
                          </a:rPr>
                          <m:t>𝑠</m:t>
                        </m:r>
                      </m:e>
                    </m:acc>
                  </m:oMath>
                </a14:m>
                <a:r>
                  <a:rPr lang="fr-FR" sz="2000" dirty="0">
                    <a:ea typeface="Helvetica" charset="0"/>
                  </a:rPr>
                  <a:t>, and </a:t>
                </a:r>
                <a:r>
                  <a:rPr lang="fr-FR" sz="2000" dirty="0" err="1">
                    <a:ea typeface="Helvetica" charset="0"/>
                  </a:rPr>
                  <a:t>low</a:t>
                </a:r>
                <a:r>
                  <a:rPr lang="fr-FR" sz="2000" dirty="0">
                    <a:ea typeface="Helvetica" charset="0"/>
                  </a:rPr>
                  <a:t> </a:t>
                </a:r>
                <a14:m>
                  <m:oMath xmlns:m="http://schemas.openxmlformats.org/officeDocument/2006/math">
                    <m:sSub>
                      <m:sSubPr>
                        <m:ctrlPr>
                          <a:rPr lang="en-US" sz="2000" i="1">
                            <a:latin typeface="Cambria Math" panose="02040503050406030204" pitchFamily="18" charset="0"/>
                            <a:ea typeface="Helvetica" charset="0"/>
                            <a:cs typeface="Helvetica" charset="0"/>
                          </a:rPr>
                        </m:ctrlPr>
                      </m:sSubPr>
                      <m:e>
                        <m:r>
                          <a:rPr lang="en-US" sz="2000" i="1">
                            <a:latin typeface="Cambria Math" panose="02040503050406030204" pitchFamily="18" charset="0"/>
                            <a:ea typeface="Helvetica" charset="0"/>
                            <a:cs typeface="Helvetica" charset="0"/>
                          </a:rPr>
                          <m:t>𝑅</m:t>
                        </m:r>
                      </m:e>
                      <m:sub>
                        <m:r>
                          <a:rPr lang="en-US" sz="2000" i="1">
                            <a:latin typeface="Cambria Math" panose="02040503050406030204" pitchFamily="18" charset="0"/>
                            <a:ea typeface="Helvetica" charset="0"/>
                            <a:cs typeface="Helvetica" charset="0"/>
                          </a:rPr>
                          <m:t>0</m:t>
                        </m:r>
                      </m:sub>
                    </m:sSub>
                    <m:r>
                      <a:rPr lang="en-US" sz="2000" i="1">
                        <a:latin typeface="Cambria Math" panose="02040503050406030204" pitchFamily="18" charset="0"/>
                        <a:ea typeface="Helvetica" charset="0"/>
                        <a:cs typeface="Helvetica" charset="0"/>
                      </a:rPr>
                      <m:t>/</m:t>
                    </m:r>
                    <m:sSub>
                      <m:sSubPr>
                        <m:ctrlPr>
                          <a:rPr lang="en-US" sz="2000" i="1">
                            <a:latin typeface="Cambria Math" panose="02040503050406030204" pitchFamily="18" charset="0"/>
                            <a:ea typeface="Helvetica" charset="0"/>
                            <a:cs typeface="Helvetica" charset="0"/>
                          </a:rPr>
                        </m:ctrlPr>
                      </m:sSubPr>
                      <m:e>
                        <m:r>
                          <a:rPr lang="en-US" sz="2000" i="1">
                            <a:latin typeface="Cambria Math" panose="02040503050406030204" pitchFamily="18" charset="0"/>
                            <a:ea typeface="Helvetica" charset="0"/>
                            <a:cs typeface="Helvetica" charset="0"/>
                          </a:rPr>
                          <m:t>𝐿</m:t>
                        </m:r>
                      </m:e>
                      <m:sub>
                        <m:r>
                          <a:rPr lang="en-US" sz="2000" i="1">
                            <a:latin typeface="Cambria Math" panose="02040503050406030204" pitchFamily="18" charset="0"/>
                            <a:ea typeface="Helvetica" charset="0"/>
                            <a:cs typeface="Helvetica" charset="0"/>
                          </a:rPr>
                          <m:t>𝑇𝑖</m:t>
                        </m:r>
                      </m:sub>
                    </m:sSub>
                  </m:oMath>
                </a14:m>
                <a:r>
                  <a:rPr lang="en-US" sz="2000" dirty="0">
                    <a:solidFill>
                      <a:schemeClr val="tx1"/>
                    </a:solidFill>
                    <a:ea typeface="Helvetica" charset="0"/>
                  </a:rPr>
                  <a:t>, t</a:t>
                </a:r>
                <a:r>
                  <a:rPr lang="fr-FR" sz="2000" dirty="0" err="1">
                    <a:solidFill>
                      <a:schemeClr val="tx1"/>
                    </a:solidFill>
                    <a:ea typeface="Helvetica" charset="0"/>
                  </a:rPr>
                  <a:t>he</a:t>
                </a:r>
                <a:r>
                  <a:rPr lang="fr-FR" sz="2000" dirty="0">
                    <a:solidFill>
                      <a:schemeClr val="tx1"/>
                    </a:solidFill>
                    <a:ea typeface="Helvetica" charset="0"/>
                  </a:rPr>
                  <a:t> Prandtl </a:t>
                </a:r>
                <a:r>
                  <a:rPr lang="fr-FR" sz="2000" dirty="0" err="1">
                    <a:solidFill>
                      <a:schemeClr val="tx1"/>
                    </a:solidFill>
                    <a:ea typeface="Helvetica" charset="0"/>
                  </a:rPr>
                  <a:t>number</a:t>
                </a:r>
                <a:r>
                  <a:rPr lang="fr-FR" sz="2000" dirty="0">
                    <a:solidFill>
                      <a:schemeClr val="tx1"/>
                    </a:solidFill>
                    <a:ea typeface="Helvetica" charset="0"/>
                  </a:rPr>
                  <a:t> can </a:t>
                </a:r>
                <a:r>
                  <a:rPr lang="fr-FR" sz="2000" dirty="0" err="1">
                    <a:solidFill>
                      <a:schemeClr val="tx1"/>
                    </a:solidFill>
                    <a:ea typeface="Helvetica" charset="0"/>
                  </a:rPr>
                  <a:t>be</a:t>
                </a:r>
                <a:r>
                  <a:rPr lang="fr-FR" sz="2000" dirty="0">
                    <a:solidFill>
                      <a:schemeClr val="tx1"/>
                    </a:solidFill>
                    <a:ea typeface="Helvetica" charset="0"/>
                  </a:rPr>
                  <a:t> </a:t>
                </a:r>
                <a:r>
                  <a:rPr lang="fr-FR" sz="2000" dirty="0" err="1">
                    <a:solidFill>
                      <a:schemeClr val="tx1"/>
                    </a:solidFill>
                    <a:ea typeface="Helvetica" charset="0"/>
                  </a:rPr>
                  <a:t>much</a:t>
                </a:r>
                <a:r>
                  <a:rPr lang="fr-FR" sz="2000" dirty="0">
                    <a:solidFill>
                      <a:schemeClr val="tx1"/>
                    </a:solidFill>
                    <a:ea typeface="Helvetica" charset="0"/>
                  </a:rPr>
                  <a:t> </a:t>
                </a:r>
                <a:r>
                  <a:rPr lang="fr-FR" sz="2000" dirty="0" err="1">
                    <a:solidFill>
                      <a:schemeClr val="tx1"/>
                    </a:solidFill>
                    <a:ea typeface="Helvetica" charset="0"/>
                  </a:rPr>
                  <a:t>smaller</a:t>
                </a:r>
                <a:r>
                  <a:rPr lang="fr-FR" sz="2000" dirty="0">
                    <a:solidFill>
                      <a:schemeClr val="tx1"/>
                    </a:solidFill>
                    <a:ea typeface="Helvetica" charset="0"/>
                  </a:rPr>
                  <a:t> </a:t>
                </a:r>
                <a:r>
                  <a:rPr lang="fr-FR" sz="2000" dirty="0" err="1">
                    <a:solidFill>
                      <a:schemeClr val="tx1"/>
                    </a:solidFill>
                    <a:ea typeface="Helvetica" charset="0"/>
                  </a:rPr>
                  <a:t>than</a:t>
                </a:r>
                <a:r>
                  <a:rPr lang="fr-FR" sz="2000" dirty="0">
                    <a:solidFill>
                      <a:schemeClr val="tx1"/>
                    </a:solidFill>
                    <a:ea typeface="Helvetica" charset="0"/>
                  </a:rPr>
                  <a:t> </a:t>
                </a:r>
                <a14:m>
                  <m:oMath xmlns:m="http://schemas.openxmlformats.org/officeDocument/2006/math">
                    <m:r>
                      <a:rPr lang="en-US" sz="2000" b="0" i="1" smtClean="0">
                        <a:solidFill>
                          <a:schemeClr val="tx1"/>
                        </a:solidFill>
                        <a:latin typeface="Cambria Math" panose="02040503050406030204" pitchFamily="18" charset="0"/>
                        <a:ea typeface="Helvetica" charset="0"/>
                        <a:cs typeface="Helvetica" charset="0"/>
                      </a:rPr>
                      <m:t>1</m:t>
                    </m:r>
                  </m:oMath>
                </a14:m>
                <a:r>
                  <a:rPr lang="fr-FR" sz="2000" dirty="0">
                    <a:solidFill>
                      <a:schemeClr val="tx1"/>
                    </a:solidFill>
                    <a:ea typeface="Helvetica" charset="0"/>
                  </a:rPr>
                  <a:t>, </a:t>
                </a:r>
                <a:r>
                  <a:rPr lang="fr-FR" sz="2000" dirty="0" err="1">
                    <a:ea typeface="Helvetica" charset="0"/>
                  </a:rPr>
                  <a:t>indicating</a:t>
                </a:r>
                <a:r>
                  <a:rPr lang="fr-FR" sz="2000" dirty="0">
                    <a:solidFill>
                      <a:schemeClr val="tx1"/>
                    </a:solidFill>
                    <a:ea typeface="Helvetica" charset="0"/>
                  </a:rPr>
                  <a:t> LMD </a:t>
                </a:r>
                <a:r>
                  <a:rPr lang="fr-FR" sz="2000" dirty="0" err="1">
                    <a:solidFill>
                      <a:schemeClr val="tx1"/>
                    </a:solidFill>
                    <a:ea typeface="Helvetica" charset="0"/>
                  </a:rPr>
                  <a:t>regime</a:t>
                </a:r>
                <a:r>
                  <a:rPr lang="fr-FR" sz="2000" dirty="0">
                    <a:solidFill>
                      <a:schemeClr val="tx1"/>
                    </a:solidFill>
                    <a:ea typeface="Helvetica" charset="0"/>
                  </a:rPr>
                  <a:t>.</a:t>
                </a:r>
              </a:p>
              <a:p>
                <a:pPr marL="457200" indent="-457200" algn="just">
                  <a:buFont typeface="Arial" charset="0"/>
                  <a:buChar char="•"/>
                </a:pPr>
                <a:r>
                  <a:rPr lang="fr-FR" sz="2000" dirty="0">
                    <a:solidFill>
                      <a:schemeClr val="tx1"/>
                    </a:solidFill>
                    <a:ea typeface="Helvetica" charset="0"/>
                  </a:rPr>
                  <a:t>Combi</a:t>
                </a:r>
                <a:r>
                  <a:rPr lang="en-CH" sz="2000" dirty="0">
                    <a:solidFill>
                      <a:schemeClr val="tx1"/>
                    </a:solidFill>
                    <a:ea typeface="Helvetica" charset="0"/>
                  </a:rPr>
                  <a:t>ni</a:t>
                </a:r>
                <a:r>
                  <a:rPr lang="fr-FR" sz="2000" dirty="0" err="1">
                    <a:solidFill>
                      <a:schemeClr val="tx1"/>
                    </a:solidFill>
                    <a:ea typeface="Helvetica" charset="0"/>
                  </a:rPr>
                  <a:t>ng</a:t>
                </a:r>
                <a:r>
                  <a:rPr lang="fr-FR" sz="2000" dirty="0">
                    <a:solidFill>
                      <a:schemeClr val="tx1"/>
                    </a:solidFill>
                    <a:ea typeface="Helvetica" charset="0"/>
                  </a:rPr>
                  <a:t> </a:t>
                </a:r>
                <a:r>
                  <a:rPr lang="en-CH" sz="2000" dirty="0">
                    <a:solidFill>
                      <a:schemeClr val="tx1"/>
                    </a:solidFill>
                    <a:ea typeface="Helvetica" charset="0"/>
                  </a:rPr>
                  <a:t>the </a:t>
                </a:r>
                <a:r>
                  <a:rPr lang="fr-FR" sz="2000" dirty="0">
                    <a:solidFill>
                      <a:schemeClr val="tx1"/>
                    </a:solidFill>
                    <a:ea typeface="Helvetica" charset="0"/>
                  </a:rPr>
                  <a:t>LMD </a:t>
                </a:r>
                <a:r>
                  <a:rPr lang="fr-FR" sz="2000" dirty="0" err="1">
                    <a:solidFill>
                      <a:schemeClr val="tx1"/>
                    </a:solidFill>
                    <a:ea typeface="Helvetica" charset="0"/>
                  </a:rPr>
                  <a:t>regime</a:t>
                </a:r>
                <a:r>
                  <a:rPr lang="fr-FR" sz="2000" dirty="0">
                    <a:solidFill>
                      <a:schemeClr val="tx1"/>
                    </a:solidFill>
                    <a:ea typeface="Helvetica" charset="0"/>
                  </a:rPr>
                  <a:t> </a:t>
                </a:r>
                <a:r>
                  <a:rPr lang="fr-FR" sz="2000" dirty="0" err="1">
                    <a:ea typeface="Helvetica" charset="0"/>
                  </a:rPr>
                  <a:t>with</a:t>
                </a:r>
                <a:r>
                  <a:rPr lang="fr-FR" sz="2000" dirty="0">
                    <a:ea typeface="Helvetica" charset="0"/>
                  </a:rPr>
                  <a:t> up-down </a:t>
                </a:r>
                <a:r>
                  <a:rPr lang="fr-FR" sz="2000" dirty="0" err="1">
                    <a:ea typeface="Helvetica" charset="0"/>
                  </a:rPr>
                  <a:t>asymmetry</a:t>
                </a:r>
                <a:r>
                  <a:rPr lang="fr-FR" sz="2000" dirty="0">
                    <a:ea typeface="Helvetica" charset="0"/>
                  </a:rPr>
                  <a:t> </a:t>
                </a:r>
                <a:r>
                  <a:rPr lang="fr-FR" sz="2000" dirty="0" err="1">
                    <a:ea typeface="Helvetica" charset="0"/>
                  </a:rPr>
                  <a:t>creates</a:t>
                </a:r>
                <a:r>
                  <a:rPr lang="fr-FR" sz="2000" dirty="0">
                    <a:ea typeface="Helvetica" charset="0"/>
                  </a:rPr>
                  <a:t> </a:t>
                </a:r>
                <a:r>
                  <a:rPr lang="fr-FR" sz="2000" dirty="0" err="1">
                    <a:ea typeface="Helvetica" charset="0"/>
                  </a:rPr>
                  <a:t>strong</a:t>
                </a:r>
                <a:r>
                  <a:rPr lang="fr-FR" sz="2000" dirty="0">
                    <a:ea typeface="Helvetica" charset="0"/>
                  </a:rPr>
                  <a:t> </a:t>
                </a:r>
                <a:r>
                  <a:rPr lang="fr-FR" sz="2000" dirty="0" err="1">
                    <a:ea typeface="Helvetica" charset="0"/>
                  </a:rPr>
                  <a:t>intrinsic</a:t>
                </a:r>
                <a:r>
                  <a:rPr lang="fr-FR" sz="2000" dirty="0">
                    <a:ea typeface="Helvetica" charset="0"/>
                  </a:rPr>
                  <a:t> flow </a:t>
                </a:r>
                <a:r>
                  <a:rPr lang="fr-FR" sz="2000" dirty="0" err="1">
                    <a:ea typeface="Helvetica" charset="0"/>
                  </a:rPr>
                  <a:t>shear</a:t>
                </a:r>
                <a:r>
                  <a:rPr lang="fr-FR" sz="2000" dirty="0">
                    <a:ea typeface="Helvetica" charset="0"/>
                  </a:rPr>
                  <a:t> </a:t>
                </a:r>
                <a:r>
                  <a:rPr lang="fr-FR" sz="2000" dirty="0" err="1">
                    <a:ea typeface="Helvetica" charset="0"/>
                  </a:rPr>
                  <a:t>that</a:t>
                </a:r>
                <a:r>
                  <a:rPr lang="fr-FR" sz="2000" dirty="0">
                    <a:ea typeface="Helvetica" charset="0"/>
                  </a:rPr>
                  <a:t> can </a:t>
                </a:r>
                <a:r>
                  <a:rPr lang="fr-FR" sz="2000" dirty="0" err="1">
                    <a:ea typeface="Helvetica" charset="0"/>
                  </a:rPr>
                  <a:t>significantly</a:t>
                </a:r>
                <a:r>
                  <a:rPr lang="fr-FR" sz="2000" dirty="0">
                    <a:ea typeface="Helvetica" charset="0"/>
                  </a:rPr>
                  <a:t> </a:t>
                </a:r>
                <a:r>
                  <a:rPr lang="fr-FR" sz="2000" dirty="0" err="1">
                    <a:ea typeface="Helvetica" charset="0"/>
                  </a:rPr>
                  <a:t>reduce</a:t>
                </a:r>
                <a:r>
                  <a:rPr lang="fr-FR" sz="2000" dirty="0">
                    <a:ea typeface="Helvetica" charset="0"/>
                  </a:rPr>
                  <a:t> the </a:t>
                </a:r>
                <a:r>
                  <a:rPr lang="fr-FR" sz="2000" dirty="0" err="1">
                    <a:ea typeface="Helvetica" charset="0"/>
                  </a:rPr>
                  <a:t>heat</a:t>
                </a:r>
                <a:r>
                  <a:rPr lang="fr-FR" sz="2000" dirty="0">
                    <a:ea typeface="Helvetica" charset="0"/>
                  </a:rPr>
                  <a:t> flux.</a:t>
                </a:r>
              </a:p>
              <a:p>
                <a:pPr marL="457200" indent="-457200" algn="just">
                  <a:buFont typeface="Arial" charset="0"/>
                  <a:buChar char="•"/>
                </a:pPr>
                <a:r>
                  <a:rPr lang="fr-FR" sz="2000" dirty="0" err="1">
                    <a:ea typeface="Helvetica" charset="0"/>
                  </a:rPr>
                  <a:t>Verified</a:t>
                </a:r>
                <a:r>
                  <a:rPr lang="fr-FR" sz="2000" dirty="0">
                    <a:ea typeface="Helvetica" charset="0"/>
                  </a:rPr>
                  <a:t> </a:t>
                </a:r>
                <a:r>
                  <a:rPr lang="fr-FR" sz="2000" dirty="0" err="1">
                    <a:ea typeface="Helvetica" charset="0"/>
                  </a:rPr>
                  <a:t>that</a:t>
                </a:r>
                <a:r>
                  <a:rPr lang="fr-FR" sz="2000" dirty="0">
                    <a:ea typeface="Helvetica" charset="0"/>
                  </a:rPr>
                  <a:t> MAST </a:t>
                </a:r>
                <a:r>
                  <a:rPr lang="fr-FR" sz="2000" dirty="0" err="1">
                    <a:ea typeface="Helvetica" charset="0"/>
                  </a:rPr>
                  <a:t>discharges</a:t>
                </a:r>
                <a:r>
                  <a:rPr lang="fr-FR" sz="2000" dirty="0">
                    <a:ea typeface="Helvetica" charset="0"/>
                  </a:rPr>
                  <a:t> can </a:t>
                </a:r>
                <a:r>
                  <a:rPr lang="fr-FR" sz="2000" dirty="0" err="1">
                    <a:ea typeface="Helvetica" charset="0"/>
                  </a:rPr>
                  <a:t>exhibit</a:t>
                </a:r>
                <a:r>
                  <a:rPr lang="fr-FR" sz="2000" dirty="0">
                    <a:ea typeface="Helvetica" charset="0"/>
                  </a:rPr>
                  <a:t> LMD and </a:t>
                </a:r>
                <a:r>
                  <a:rPr lang="fr-FR" sz="2000" dirty="0" err="1">
                    <a:ea typeface="Helvetica" charset="0"/>
                  </a:rPr>
                  <a:t>artificially</a:t>
                </a:r>
                <a:r>
                  <a:rPr lang="fr-FR" sz="2000" dirty="0">
                    <a:ea typeface="Helvetica" charset="0"/>
                  </a:rPr>
                  <a:t> </a:t>
                </a:r>
                <a:r>
                  <a:rPr lang="fr-FR" sz="2000" dirty="0" err="1">
                    <a:ea typeface="Helvetica" charset="0"/>
                  </a:rPr>
                  <a:t>tilting</a:t>
                </a:r>
                <a:r>
                  <a:rPr lang="fr-FR" sz="2000" dirty="0">
                    <a:ea typeface="Helvetica" charset="0"/>
                  </a:rPr>
                  <a:t> the flux surfaces drives </a:t>
                </a:r>
                <a:r>
                  <a:rPr lang="fr-FR" sz="2000" dirty="0" err="1">
                    <a:ea typeface="Helvetica" charset="0"/>
                  </a:rPr>
                  <a:t>sufficient</a:t>
                </a:r>
                <a:r>
                  <a:rPr lang="fr-FR" sz="2000" dirty="0">
                    <a:ea typeface="Helvetica" charset="0"/>
                  </a:rPr>
                  <a:t> flow to </a:t>
                </a:r>
                <a:r>
                  <a:rPr lang="fr-FR" sz="2000" dirty="0" err="1">
                    <a:ea typeface="Helvetica" charset="0"/>
                  </a:rPr>
                  <a:t>stabilize</a:t>
                </a:r>
                <a:r>
                  <a:rPr lang="fr-FR" sz="2000" dirty="0">
                    <a:ea typeface="Helvetica" charset="0"/>
                  </a:rPr>
                  <a:t> turbulence.</a:t>
                </a:r>
              </a:p>
              <a:p>
                <a:pPr marL="457200" indent="-457200" algn="just">
                  <a:buFont typeface="Arial" charset="0"/>
                  <a:buChar char="•"/>
                </a:pPr>
                <a:r>
                  <a:rPr lang="fr-FR" sz="2000" dirty="0" err="1">
                    <a:ea typeface="Helvetica" charset="0"/>
                  </a:rPr>
                  <a:t>Performed</a:t>
                </a:r>
                <a:r>
                  <a:rPr lang="fr-FR" sz="2000" dirty="0">
                    <a:ea typeface="Helvetica" charset="0"/>
                  </a:rPr>
                  <a:t> a </a:t>
                </a:r>
                <a:r>
                  <a:rPr lang="fr-FR" sz="2000" dirty="0" err="1">
                    <a:ea typeface="Helvetica" charset="0"/>
                  </a:rPr>
                  <a:t>preliminary</a:t>
                </a:r>
                <a:r>
                  <a:rPr lang="fr-FR" sz="2000" dirty="0">
                    <a:ea typeface="Helvetica" charset="0"/>
                  </a:rPr>
                  <a:t> </a:t>
                </a:r>
                <a:r>
                  <a:rPr lang="fr-FR" sz="2000" dirty="0" err="1">
                    <a:ea typeface="Helvetica" charset="0"/>
                  </a:rPr>
                  <a:t>study</a:t>
                </a:r>
                <a:r>
                  <a:rPr lang="fr-FR" sz="2000" dirty="0">
                    <a:ea typeface="Helvetica" charset="0"/>
                  </a:rPr>
                  <a:t> for a </a:t>
                </a:r>
                <a:r>
                  <a:rPr lang="fr-FR" sz="2000" dirty="0" err="1">
                    <a:ea typeface="Helvetica" charset="0"/>
                  </a:rPr>
                  <a:t>geometry</a:t>
                </a:r>
                <a:r>
                  <a:rPr lang="fr-FR" sz="2000" dirty="0">
                    <a:ea typeface="Helvetica" charset="0"/>
                  </a:rPr>
                  <a:t> </a:t>
                </a:r>
                <a:r>
                  <a:rPr lang="fr-FR" sz="2000" dirty="0" err="1">
                    <a:ea typeface="Helvetica" charset="0"/>
                  </a:rPr>
                  <a:t>that</a:t>
                </a:r>
                <a:r>
                  <a:rPr lang="fr-FR" sz="2000" dirty="0">
                    <a:ea typeface="Helvetica" charset="0"/>
                  </a:rPr>
                  <a:t> can </a:t>
                </a:r>
                <a:r>
                  <a:rPr lang="fr-FR" sz="2000" dirty="0" err="1">
                    <a:ea typeface="Helvetica" charset="0"/>
                  </a:rPr>
                  <a:t>eventually</a:t>
                </a:r>
                <a:r>
                  <a:rPr lang="fr-FR" sz="2000" dirty="0">
                    <a:ea typeface="Helvetica" charset="0"/>
                  </a:rPr>
                  <a:t> </a:t>
                </a:r>
                <a:r>
                  <a:rPr lang="fr-FR" sz="2000" dirty="0" err="1">
                    <a:ea typeface="Helvetica" charset="0"/>
                  </a:rPr>
                  <a:t>be</a:t>
                </a:r>
                <a:r>
                  <a:rPr lang="fr-FR" sz="2000" dirty="0">
                    <a:ea typeface="Helvetica" charset="0"/>
                  </a:rPr>
                  <a:t> </a:t>
                </a:r>
                <a:r>
                  <a:rPr lang="fr-FR" sz="2000" dirty="0" err="1">
                    <a:ea typeface="Helvetica" charset="0"/>
                  </a:rPr>
                  <a:t>achieved</a:t>
                </a:r>
                <a:r>
                  <a:rPr lang="fr-FR" sz="2000" dirty="0">
                    <a:ea typeface="Helvetica" charset="0"/>
                  </a:rPr>
                  <a:t> on SMART to test the </a:t>
                </a:r>
                <a:r>
                  <a:rPr lang="fr-FR" sz="2000" dirty="0" err="1">
                    <a:ea typeface="Helvetica" charset="0"/>
                  </a:rPr>
                  <a:t>predictions</a:t>
                </a:r>
                <a:r>
                  <a:rPr lang="fr-FR" sz="2000" dirty="0">
                    <a:ea typeface="Helvetica" charset="0"/>
                  </a:rPr>
                  <a:t> in </a:t>
                </a:r>
                <a:r>
                  <a:rPr lang="fr-FR" sz="2000" dirty="0" err="1">
                    <a:ea typeface="Helvetica" charset="0"/>
                  </a:rPr>
                  <a:t>this</a:t>
                </a:r>
                <a:r>
                  <a:rPr lang="fr-FR" sz="2000" dirty="0">
                    <a:ea typeface="Helvetica" charset="0"/>
                  </a:rPr>
                  <a:t> </a:t>
                </a:r>
                <a:r>
                  <a:rPr lang="fr-FR" sz="2000" dirty="0" err="1">
                    <a:ea typeface="Helvetica" charset="0"/>
                  </a:rPr>
                  <a:t>work</a:t>
                </a:r>
                <a:r>
                  <a:rPr lang="fr-FR" sz="2000" dirty="0">
                    <a:ea typeface="Helvetica" charset="0"/>
                  </a:rPr>
                  <a:t>.</a:t>
                </a:r>
              </a:p>
              <a:p>
                <a:pPr marL="457200" indent="-457200" algn="just">
                  <a:buFont typeface="Arial" charset="0"/>
                  <a:buChar char="•"/>
                </a:pPr>
                <a:r>
                  <a:rPr lang="fr-FR" sz="2000" dirty="0">
                    <a:ea typeface="Helvetica" charset="0"/>
                  </a:rPr>
                  <a:t>Prandtl </a:t>
                </a:r>
                <a:r>
                  <a:rPr lang="fr-FR" sz="2000" dirty="0" err="1">
                    <a:ea typeface="Helvetica" charset="0"/>
                  </a:rPr>
                  <a:t>number</a:t>
                </a:r>
                <a:r>
                  <a:rPr lang="fr-FR" sz="2000" dirty="0">
                    <a:ea typeface="Helvetica" charset="0"/>
                  </a:rPr>
                  <a:t> in </a:t>
                </a:r>
                <a:r>
                  <a:rPr lang="fr-FR" sz="2000" dirty="0" err="1">
                    <a:ea typeface="Helvetica" charset="0"/>
                  </a:rPr>
                  <a:t>electromagnetic</a:t>
                </a:r>
                <a:r>
                  <a:rPr lang="fr-FR" sz="2000" dirty="0">
                    <a:ea typeface="Helvetica" charset="0"/>
                  </a:rPr>
                  <a:t> turbulence </a:t>
                </a:r>
                <a:r>
                  <a:rPr lang="fr-FR" sz="2000" dirty="0" err="1">
                    <a:ea typeface="Helvetica" charset="0"/>
                  </a:rPr>
                  <a:t>is</a:t>
                </a:r>
                <a:r>
                  <a:rPr lang="fr-FR" sz="2000" dirty="0">
                    <a:ea typeface="Helvetica" charset="0"/>
                  </a:rPr>
                  <a:t> </a:t>
                </a:r>
                <a:r>
                  <a:rPr lang="fr-FR" sz="2000" dirty="0" err="1">
                    <a:ea typeface="Helvetica" charset="0"/>
                  </a:rPr>
                  <a:t>studied</a:t>
                </a:r>
                <a:r>
                  <a:rPr lang="fr-FR" sz="2000" dirty="0">
                    <a:ea typeface="Helvetica" charset="0"/>
                  </a:rPr>
                  <a:t>, </a:t>
                </a:r>
                <a:r>
                  <a:rPr lang="fr-FR" sz="2000" dirty="0" err="1">
                    <a:ea typeface="Helvetica" charset="0"/>
                  </a:rPr>
                  <a:t>showing</a:t>
                </a:r>
                <a:r>
                  <a:rPr lang="fr-FR" sz="2000" dirty="0">
                    <a:ea typeface="Helvetica" charset="0"/>
                  </a:rPr>
                  <a:t> the importance of </a:t>
                </a:r>
                <a:r>
                  <a:rPr lang="fr-FR" sz="2000" dirty="0" err="1">
                    <a:ea typeface="Helvetica" charset="0"/>
                  </a:rPr>
                  <a:t>considering</a:t>
                </a:r>
                <a:r>
                  <a:rPr lang="fr-FR" sz="2000" dirty="0">
                    <a:ea typeface="Helvetica" charset="0"/>
                  </a:rPr>
                  <a:t> </a:t>
                </a:r>
                <a:r>
                  <a:rPr lang="fr-FR" sz="2000" dirty="0" err="1">
                    <a:ea typeface="Helvetica" charset="0"/>
                  </a:rPr>
                  <a:t>electromagnetic</a:t>
                </a:r>
                <a:r>
                  <a:rPr lang="fr-FR" sz="2000" dirty="0">
                    <a:ea typeface="Helvetica" charset="0"/>
                  </a:rPr>
                  <a:t> contributions to </a:t>
                </a:r>
                <a14:m>
                  <m:oMath xmlns:m="http://schemas.openxmlformats.org/officeDocument/2006/math">
                    <m:sSub>
                      <m:sSubPr>
                        <m:ctrlPr>
                          <a:rPr lang="en-US" sz="2000" b="0" i="1" smtClean="0">
                            <a:latin typeface="Cambria Math" panose="02040503050406030204" pitchFamily="18" charset="0"/>
                            <a:ea typeface="Helvetica" charset="0"/>
                          </a:rPr>
                        </m:ctrlPr>
                      </m:sSubPr>
                      <m:e>
                        <m:r>
                          <m:rPr>
                            <m:sty m:val="p"/>
                          </m:rPr>
                          <a:rPr lang="en-US" sz="2000" b="0" i="0" smtClean="0">
                            <a:latin typeface="Cambria Math" panose="02040503050406030204" pitchFamily="18" charset="0"/>
                            <a:ea typeface="Helvetica" charset="0"/>
                          </a:rPr>
                          <m:t>Π</m:t>
                        </m:r>
                      </m:e>
                      <m:sub>
                        <m:r>
                          <a:rPr lang="en-US" sz="2000" b="0" i="1" smtClean="0">
                            <a:latin typeface="Cambria Math" panose="02040503050406030204" pitchFamily="18" charset="0"/>
                            <a:ea typeface="Helvetica" charset="0"/>
                          </a:rPr>
                          <m:t>𝑖</m:t>
                        </m:r>
                      </m:sub>
                    </m:sSub>
                  </m:oMath>
                </a14:m>
                <a:r>
                  <a:rPr lang="fr-FR" sz="2000" dirty="0">
                    <a:ea typeface="Helvetica" charset="0"/>
                  </a:rPr>
                  <a:t>.</a:t>
                </a:r>
              </a:p>
              <a:p>
                <a:endParaRPr lang="fr-FR" sz="2000" dirty="0"/>
              </a:p>
              <a:p>
                <a:endParaRPr lang="fr-FR" sz="2000" dirty="0"/>
              </a:p>
            </p:txBody>
          </p:sp>
        </mc:Choice>
        <mc:Fallback xmlns="">
          <p:sp>
            <p:nvSpPr>
              <p:cNvPr id="2" name="Espace réservé du contenu 1">
                <a:extLst>
                  <a:ext uri="{FF2B5EF4-FFF2-40B4-BE49-F238E27FC236}">
                    <a16:creationId xmlns:a16="http://schemas.microsoft.com/office/drawing/2014/main" id="{3C04D4F0-9F00-D043-B80F-52268AB0057D}"/>
                  </a:ext>
                </a:extLst>
              </p:cNvPr>
              <p:cNvSpPr>
                <a:spLocks noGrp="1" noRot="1" noChangeAspect="1" noMove="1" noResize="1" noEditPoints="1" noAdjustHandles="1" noChangeArrowheads="1" noChangeShapeType="1" noTextEdit="1"/>
              </p:cNvSpPr>
              <p:nvPr>
                <p:ph idx="1"/>
              </p:nvPr>
            </p:nvSpPr>
            <p:spPr>
              <a:xfrm>
                <a:off x="294367" y="805020"/>
                <a:ext cx="8336871" cy="4274024"/>
              </a:xfrm>
              <a:blipFill>
                <a:blip r:embed="rId3"/>
                <a:stretch>
                  <a:fillRect t="-1284" r="-731"/>
                </a:stretch>
              </a:blipFill>
            </p:spPr>
            <p:txBody>
              <a:bodyPr/>
              <a:lstStyle/>
              <a:p>
                <a:r>
                  <a:rPr lang="LID4096">
                    <a:noFill/>
                  </a:rPr>
                  <a:t> </a:t>
                </a:r>
              </a:p>
            </p:txBody>
          </p:sp>
        </mc:Fallback>
      </mc:AlternateContent>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904875" y="179552"/>
            <a:ext cx="5428813" cy="491567"/>
          </a:xfrm>
        </p:spPr>
        <p:txBody>
          <a:bodyPr/>
          <a:lstStyle/>
          <a:p>
            <a:r>
              <a:rPr lang="fr-FR" dirty="0"/>
              <a:t>Conclusions of </a:t>
            </a:r>
            <a:r>
              <a:rPr lang="fr-FR" dirty="0" err="1"/>
              <a:t>results</a:t>
            </a:r>
            <a:endParaRPr lang="fr-FR" dirty="0"/>
          </a:p>
        </p:txBody>
      </p:sp>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p:txBody>
          <a:bodyPr/>
          <a:lstStyle/>
          <a:p>
            <a:r>
              <a:rPr lang="fr-FR" dirty="0"/>
              <a:t>Haomin Sun et al.</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29</a:t>
            </a:fld>
            <a:endParaRPr lang="fr-FR" dirty="0"/>
          </a:p>
        </p:txBody>
      </p:sp>
      <p:sp>
        <p:nvSpPr>
          <p:cNvPr id="7" name="TextBox 6">
            <a:extLst>
              <a:ext uri="{FF2B5EF4-FFF2-40B4-BE49-F238E27FC236}">
                <a16:creationId xmlns:a16="http://schemas.microsoft.com/office/drawing/2014/main" id="{673DB75C-D0ED-4D49-AF90-51C906C7D87C}"/>
              </a:ext>
            </a:extLst>
          </p:cNvPr>
          <p:cNvSpPr txBox="1"/>
          <p:nvPr/>
        </p:nvSpPr>
        <p:spPr>
          <a:xfrm>
            <a:off x="448731" y="4754180"/>
            <a:ext cx="4089400" cy="307777"/>
          </a:xfrm>
          <a:prstGeom prst="rect">
            <a:avLst/>
          </a:prstGeom>
          <a:noFill/>
        </p:spPr>
        <p:txBody>
          <a:bodyPr wrap="square">
            <a:spAutoFit/>
          </a:bodyPr>
          <a:lstStyle/>
          <a:p>
            <a:r>
              <a:rPr lang="en-US" b="1" dirty="0">
                <a:solidFill>
                  <a:srgbClr val="000000"/>
                </a:solidFill>
              </a:rPr>
              <a:t>[H. Sun</a:t>
            </a:r>
            <a:r>
              <a:rPr lang="en-US" sz="1400" b="1" i="0" dirty="0">
                <a:solidFill>
                  <a:srgbClr val="000000"/>
                </a:solidFill>
                <a:effectLst/>
              </a:rPr>
              <a:t> et al., </a:t>
            </a:r>
            <a:r>
              <a:rPr lang="en-US" sz="1400" b="1" i="1" dirty="0" err="1">
                <a:solidFill>
                  <a:srgbClr val="000000"/>
                </a:solidFill>
                <a:effectLst/>
              </a:rPr>
              <a:t>Nucl</a:t>
            </a:r>
            <a:r>
              <a:rPr lang="en-US" sz="1400" b="1" i="1" dirty="0">
                <a:solidFill>
                  <a:srgbClr val="000000"/>
                </a:solidFill>
                <a:effectLst/>
              </a:rPr>
              <a:t>. Fusion 64 </a:t>
            </a:r>
            <a:r>
              <a:rPr lang="en-US" sz="1400" b="1" dirty="0">
                <a:solidFill>
                  <a:srgbClr val="000000"/>
                </a:solidFill>
                <a:effectLst/>
              </a:rPr>
              <a:t>(2024), 036026</a:t>
            </a:r>
            <a:r>
              <a:rPr lang="en-US" sz="1400" b="1" dirty="0">
                <a:solidFill>
                  <a:srgbClr val="000000"/>
                </a:solidFill>
              </a:rPr>
              <a:t>]</a:t>
            </a:r>
            <a:endParaRPr lang="LID4096" b="1" dirty="0"/>
          </a:p>
        </p:txBody>
      </p:sp>
      <p:sp>
        <p:nvSpPr>
          <p:cNvPr id="8" name="TextBox 7">
            <a:extLst>
              <a:ext uri="{FF2B5EF4-FFF2-40B4-BE49-F238E27FC236}">
                <a16:creationId xmlns:a16="http://schemas.microsoft.com/office/drawing/2014/main" id="{69628AEC-1AD8-461B-ADE1-31D1DA2B35CF}"/>
              </a:ext>
            </a:extLst>
          </p:cNvPr>
          <p:cNvSpPr txBox="1"/>
          <p:nvPr/>
        </p:nvSpPr>
        <p:spPr>
          <a:xfrm>
            <a:off x="4830762" y="4754179"/>
            <a:ext cx="4313238" cy="307777"/>
          </a:xfrm>
          <a:prstGeom prst="rect">
            <a:avLst/>
          </a:prstGeom>
          <a:noFill/>
        </p:spPr>
        <p:txBody>
          <a:bodyPr wrap="square" rtlCol="0">
            <a:spAutoFit/>
          </a:bodyPr>
          <a:lstStyle/>
          <a:p>
            <a:r>
              <a:rPr lang="en-US" sz="1400" b="1" dirty="0">
                <a:solidFill>
                  <a:srgbClr val="000000"/>
                </a:solidFill>
              </a:rPr>
              <a:t>[H. Sun</a:t>
            </a:r>
            <a:r>
              <a:rPr lang="en-US" sz="1400" b="1" i="0" dirty="0">
                <a:solidFill>
                  <a:srgbClr val="000000"/>
                </a:solidFill>
                <a:effectLst/>
              </a:rPr>
              <a:t> et al., </a:t>
            </a:r>
            <a:r>
              <a:rPr lang="en-US" sz="1400" b="1" i="1" dirty="0" err="1">
                <a:solidFill>
                  <a:srgbClr val="000000"/>
                </a:solidFill>
                <a:effectLst/>
              </a:rPr>
              <a:t>Nucl</a:t>
            </a:r>
            <a:r>
              <a:rPr lang="en-US" sz="1400" b="1" i="1" dirty="0">
                <a:solidFill>
                  <a:srgbClr val="000000"/>
                </a:solidFill>
                <a:effectLst/>
              </a:rPr>
              <a:t>. Fusion</a:t>
            </a:r>
            <a:r>
              <a:rPr lang="en-US" sz="1400" b="1" i="0" dirty="0">
                <a:solidFill>
                  <a:srgbClr val="000000"/>
                </a:solidFill>
                <a:effectLst/>
              </a:rPr>
              <a:t>.</a:t>
            </a:r>
            <a:r>
              <a:rPr lang="en-US" sz="1400" b="1" dirty="0"/>
              <a:t> 65 (2025), 076026]</a:t>
            </a:r>
          </a:p>
        </p:txBody>
      </p:sp>
    </p:spTree>
    <p:extLst>
      <p:ext uri="{BB962C8B-B14F-4D97-AF65-F5344CB8AC3E}">
        <p14:creationId xmlns:p14="http://schemas.microsoft.com/office/powerpoint/2010/main" val="364109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a:xfrm>
            <a:off x="628161" y="746215"/>
            <a:ext cx="8067783" cy="4217733"/>
          </a:xfrm>
        </p:spPr>
        <p:txBody>
          <a:bodyPr>
            <a:normAutofit/>
          </a:bodyPr>
          <a:lstStyle/>
          <a:p>
            <a:pPr>
              <a:lnSpc>
                <a:spcPct val="110000"/>
              </a:lnSpc>
            </a:pPr>
            <a:r>
              <a:rPr lang="fr-FR" sz="2400" b="1" dirty="0"/>
              <a:t>Introduction</a:t>
            </a:r>
          </a:p>
          <a:p>
            <a:pPr lvl="1">
              <a:lnSpc>
                <a:spcPct val="110000"/>
              </a:lnSpc>
            </a:pPr>
            <a:r>
              <a:rPr lang="fr-FR" sz="1800" b="1" dirty="0"/>
              <a:t>Suppression of turbulence by flow </a:t>
            </a:r>
            <a:r>
              <a:rPr lang="fr-FR" sz="1800" b="1" dirty="0" err="1"/>
              <a:t>shear</a:t>
            </a:r>
            <a:endParaRPr lang="fr-FR" sz="1800" b="1" dirty="0"/>
          </a:p>
          <a:p>
            <a:pPr lvl="1">
              <a:lnSpc>
                <a:spcPct val="110000"/>
              </a:lnSpc>
            </a:pPr>
            <a:r>
              <a:rPr lang="fr-FR" sz="1800" b="1" dirty="0" err="1"/>
              <a:t>Generating</a:t>
            </a:r>
            <a:r>
              <a:rPr lang="fr-FR" sz="1800" b="1" dirty="0"/>
              <a:t> flow </a:t>
            </a:r>
            <a:r>
              <a:rPr lang="fr-FR" sz="1800" b="1" dirty="0" err="1"/>
              <a:t>shear</a:t>
            </a:r>
            <a:r>
              <a:rPr lang="fr-FR" sz="1800" b="1" dirty="0"/>
              <a:t> </a:t>
            </a:r>
            <a:r>
              <a:rPr lang="fr-FR" sz="1800" b="1" dirty="0" err="1"/>
              <a:t>using</a:t>
            </a:r>
            <a:r>
              <a:rPr lang="fr-FR" sz="1800" b="1" dirty="0"/>
              <a:t> up-down </a:t>
            </a:r>
            <a:r>
              <a:rPr lang="fr-FR" sz="1800" b="1" dirty="0" err="1"/>
              <a:t>asymmetry</a:t>
            </a:r>
            <a:endParaRPr lang="fr-FR" sz="1800" b="1" dirty="0"/>
          </a:p>
          <a:p>
            <a:pPr>
              <a:lnSpc>
                <a:spcPct val="110000"/>
              </a:lnSpc>
            </a:pPr>
            <a:r>
              <a:rPr lang="fr-FR" sz="2400" b="1" dirty="0" err="1"/>
              <a:t>Results</a:t>
            </a:r>
            <a:endParaRPr lang="fr-FR" sz="2400" b="1" dirty="0"/>
          </a:p>
          <a:p>
            <a:pPr lvl="1">
              <a:lnSpc>
                <a:spcPct val="110000"/>
              </a:lnSpc>
            </a:pPr>
            <a:r>
              <a:rPr lang="fr-FR" sz="1800" b="1" dirty="0"/>
              <a:t>The Low Momentum </a:t>
            </a:r>
            <a:r>
              <a:rPr lang="fr-FR" sz="1800" b="1" dirty="0" err="1"/>
              <a:t>Diffusivity</a:t>
            </a:r>
            <a:r>
              <a:rPr lang="fr-FR" sz="1800" b="1" dirty="0"/>
              <a:t> (LMD) </a:t>
            </a:r>
            <a:r>
              <a:rPr lang="fr-FR" sz="1800" b="1" dirty="0" err="1"/>
              <a:t>regime</a:t>
            </a:r>
            <a:endParaRPr lang="fr-FR" sz="1800" b="1" dirty="0"/>
          </a:p>
          <a:p>
            <a:pPr lvl="1">
              <a:lnSpc>
                <a:spcPct val="110000"/>
              </a:lnSpc>
            </a:pPr>
            <a:r>
              <a:rPr lang="fr-FR" sz="1800" b="1" dirty="0"/>
              <a:t>Turbulence </a:t>
            </a:r>
            <a:r>
              <a:rPr lang="fr-FR" sz="1800" b="1" dirty="0" err="1"/>
              <a:t>stabilization</a:t>
            </a:r>
            <a:r>
              <a:rPr lang="fr-FR" sz="1800" b="1" dirty="0"/>
              <a:t> </a:t>
            </a:r>
            <a:r>
              <a:rPr lang="fr-FR" sz="1800" b="1" dirty="0" err="1"/>
              <a:t>using</a:t>
            </a:r>
            <a:r>
              <a:rPr lang="fr-FR" sz="1800" b="1" dirty="0"/>
              <a:t> LMD and up-down </a:t>
            </a:r>
            <a:r>
              <a:rPr lang="fr-FR" sz="1800" b="1" dirty="0" err="1"/>
              <a:t>asymmetry</a:t>
            </a:r>
            <a:endParaRPr lang="fr-FR" sz="1800" b="1" dirty="0"/>
          </a:p>
          <a:p>
            <a:pPr lvl="1">
              <a:lnSpc>
                <a:spcPct val="110000"/>
              </a:lnSpc>
            </a:pPr>
            <a:r>
              <a:rPr lang="fr-FR" sz="1800" b="1" dirty="0"/>
              <a:t>P</a:t>
            </a:r>
            <a:r>
              <a:rPr lang="en-US" altLang="zh-CN" sz="1800" b="1" dirty="0" err="1"/>
              <a:t>ractical</a:t>
            </a:r>
            <a:r>
              <a:rPr lang="en-US" altLang="zh-CN" sz="1800" b="1" dirty="0"/>
              <a:t> applicability study </a:t>
            </a:r>
            <a:r>
              <a:rPr lang="fr-FR" sz="1800" b="1" dirty="0" err="1"/>
              <a:t>using</a:t>
            </a:r>
            <a:r>
              <a:rPr lang="fr-FR" sz="1800" b="1" dirty="0"/>
              <a:t> up-down </a:t>
            </a:r>
            <a:r>
              <a:rPr lang="fr-FR" sz="1800" b="1" dirty="0" err="1"/>
              <a:t>asymmetr</a:t>
            </a:r>
            <a:r>
              <a:rPr lang="en-US" altLang="zh-CN" sz="1800" b="1" dirty="0" err="1"/>
              <a:t>ic</a:t>
            </a:r>
            <a:r>
              <a:rPr lang="fr-FR" altLang="zh-CN" sz="1800" b="1" dirty="0"/>
              <a:t> </a:t>
            </a:r>
            <a:r>
              <a:rPr lang="fr-FR" sz="1800" b="1" dirty="0" err="1"/>
              <a:t>experimental</a:t>
            </a:r>
            <a:r>
              <a:rPr lang="fr-FR" sz="1800" b="1" dirty="0"/>
              <a:t> </a:t>
            </a:r>
            <a:r>
              <a:rPr lang="fr-FR" sz="1800" b="1" dirty="0" err="1"/>
              <a:t>geometries</a:t>
            </a:r>
            <a:endParaRPr lang="fr-FR" sz="1800" b="1" dirty="0"/>
          </a:p>
          <a:p>
            <a:pPr lvl="1">
              <a:lnSpc>
                <a:spcPct val="110000"/>
              </a:lnSpc>
            </a:pPr>
            <a:r>
              <a:rPr lang="fr-FR" sz="1800" b="1" dirty="0" err="1"/>
              <a:t>Recent</a:t>
            </a:r>
            <a:r>
              <a:rPr lang="fr-FR" sz="1800" b="1" dirty="0"/>
              <a:t> </a:t>
            </a:r>
            <a:r>
              <a:rPr lang="fr-FR" sz="1800" b="1" dirty="0" err="1"/>
              <a:t>progress</a:t>
            </a:r>
            <a:r>
              <a:rPr lang="fr-FR" sz="1800" b="1" dirty="0"/>
              <a:t> on Prandtl </a:t>
            </a:r>
            <a:r>
              <a:rPr lang="fr-FR" sz="1800" b="1" dirty="0" err="1"/>
              <a:t>number</a:t>
            </a:r>
            <a:r>
              <a:rPr lang="fr-FR" sz="1800" b="1" dirty="0"/>
              <a:t> in </a:t>
            </a:r>
            <a:r>
              <a:rPr lang="fr-FR" sz="1800" b="1" dirty="0" err="1"/>
              <a:t>electromagnetic</a:t>
            </a:r>
            <a:r>
              <a:rPr lang="fr-FR" sz="1800" b="1" dirty="0"/>
              <a:t> turbulence</a:t>
            </a:r>
          </a:p>
          <a:p>
            <a:pPr>
              <a:lnSpc>
                <a:spcPct val="110000"/>
              </a:lnSpc>
            </a:pPr>
            <a:r>
              <a:rPr lang="en-US" sz="2400" b="1" dirty="0"/>
              <a:t>Conclusions</a:t>
            </a:r>
          </a:p>
          <a:p>
            <a:pPr marL="342900" lvl="1" indent="0">
              <a:buNone/>
            </a:pPr>
            <a:endParaRPr lang="fr-FR" sz="2000" b="1"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904875" y="179552"/>
            <a:ext cx="3667125" cy="760015"/>
          </a:xfrm>
        </p:spPr>
        <p:txBody>
          <a:bodyPr/>
          <a:lstStyle/>
          <a:p>
            <a:r>
              <a:rPr lang="fr-FR" dirty="0" err="1"/>
              <a:t>Outline</a:t>
            </a:r>
            <a:endParaRPr lang="fr-FR" dirty="0"/>
          </a:p>
        </p:txBody>
      </p:sp>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p:txBody>
          <a:bodyPr/>
          <a:lstStyle/>
          <a:p>
            <a:r>
              <a:rPr lang="fr-FR" dirty="0"/>
              <a:t>Haomin Sun et al.</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a:t>
            </a:fld>
            <a:endParaRPr lang="fr-FR" dirty="0"/>
          </a:p>
        </p:txBody>
      </p:sp>
    </p:spTree>
    <p:extLst>
      <p:ext uri="{BB962C8B-B14F-4D97-AF65-F5344CB8AC3E}">
        <p14:creationId xmlns:p14="http://schemas.microsoft.com/office/powerpoint/2010/main" val="4294294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3D5F2B-89EF-44E9-B9B1-CEED64530FF6}"/>
              </a:ext>
            </a:extLst>
          </p:cNvPr>
          <p:cNvSpPr>
            <a:spLocks noGrp="1"/>
          </p:cNvSpPr>
          <p:nvPr>
            <p:ph idx="1"/>
          </p:nvPr>
        </p:nvSpPr>
        <p:spPr>
          <a:xfrm>
            <a:off x="421412" y="664423"/>
            <a:ext cx="8301175" cy="4385620"/>
          </a:xfrm>
        </p:spPr>
        <p:txBody>
          <a:bodyPr>
            <a:normAutofit fontScale="92500"/>
          </a:bodyPr>
          <a:lstStyle/>
          <a:p>
            <a:r>
              <a:rPr lang="en-US" dirty="0"/>
              <a:t>[1] </a:t>
            </a:r>
            <a:r>
              <a:rPr lang="en-US" sz="1800" b="0" i="0" dirty="0">
                <a:solidFill>
                  <a:srgbClr val="000000"/>
                </a:solidFill>
                <a:effectLst/>
              </a:rPr>
              <a:t>C. </a:t>
            </a:r>
            <a:r>
              <a:rPr lang="en-US" sz="1800" b="0" i="0" dirty="0" err="1">
                <a:solidFill>
                  <a:srgbClr val="000000"/>
                </a:solidFill>
                <a:effectLst/>
              </a:rPr>
              <a:t>Angioni</a:t>
            </a:r>
            <a:r>
              <a:rPr lang="en-US" sz="1800" b="0" i="0" dirty="0">
                <a:solidFill>
                  <a:srgbClr val="000000"/>
                </a:solidFill>
                <a:effectLst/>
              </a:rPr>
              <a:t> et al. “Intrinsic Toroidal Rotation, Density Peaking, and Turbulence Regimes in the Core of Tokamak Plasmas.” </a:t>
            </a:r>
            <a:r>
              <a:rPr lang="en-US" sz="1800" b="0" i="1" dirty="0">
                <a:solidFill>
                  <a:srgbClr val="000000"/>
                </a:solidFill>
                <a:effectLst/>
              </a:rPr>
              <a:t>Phys. Rev. Lett. </a:t>
            </a:r>
            <a:r>
              <a:rPr lang="en-US" sz="1800" b="0" i="0" dirty="0">
                <a:solidFill>
                  <a:srgbClr val="000000"/>
                </a:solidFill>
                <a:effectLst/>
              </a:rPr>
              <a:t>107 (2011), 215003.</a:t>
            </a:r>
            <a:r>
              <a:rPr lang="en-US" dirty="0"/>
              <a:t> </a:t>
            </a:r>
          </a:p>
          <a:p>
            <a:r>
              <a:rPr lang="en-US" dirty="0"/>
              <a:t>[2] </a:t>
            </a:r>
            <a:r>
              <a:rPr lang="en-US" sz="1800" b="0" i="0" dirty="0">
                <a:solidFill>
                  <a:srgbClr val="000000"/>
                </a:solidFill>
                <a:effectLst/>
              </a:rPr>
              <a:t>E. G. </a:t>
            </a:r>
            <a:r>
              <a:rPr lang="en-US" sz="1800" b="0" i="0" dirty="0" err="1">
                <a:solidFill>
                  <a:srgbClr val="000000"/>
                </a:solidFill>
                <a:effectLst/>
              </a:rPr>
              <a:t>Highcock</a:t>
            </a:r>
            <a:r>
              <a:rPr lang="en-US" sz="1800" b="0" i="0" dirty="0">
                <a:solidFill>
                  <a:srgbClr val="000000"/>
                </a:solidFill>
                <a:effectLst/>
              </a:rPr>
              <a:t> et al. “Transport Bifurcation in a Rotating Tokamak Plasma.” </a:t>
            </a:r>
            <a:r>
              <a:rPr lang="en-US" sz="1800" b="0" i="1" dirty="0">
                <a:solidFill>
                  <a:srgbClr val="000000"/>
                </a:solidFill>
                <a:effectLst/>
              </a:rPr>
              <a:t>Phys. Rev. Lett. </a:t>
            </a:r>
            <a:r>
              <a:rPr lang="en-US" sz="1800" b="0" i="0" dirty="0">
                <a:solidFill>
                  <a:srgbClr val="000000"/>
                </a:solidFill>
                <a:effectLst/>
              </a:rPr>
              <a:t>105.21 (2010), 215003.</a:t>
            </a:r>
            <a:r>
              <a:rPr lang="en-US" dirty="0"/>
              <a:t> </a:t>
            </a:r>
          </a:p>
          <a:p>
            <a:r>
              <a:rPr lang="en-US" dirty="0"/>
              <a:t>[3] </a:t>
            </a:r>
            <a:r>
              <a:rPr lang="en-US" sz="1800" b="0" i="0" dirty="0">
                <a:solidFill>
                  <a:srgbClr val="000000"/>
                </a:solidFill>
                <a:effectLst/>
              </a:rPr>
              <a:t>Y. Liu et al. “Stabilization of resistive wall modes in ITER by active feedback and toroidal rotation.” </a:t>
            </a:r>
            <a:r>
              <a:rPr lang="en-US" sz="1800" b="0" i="1" dirty="0">
                <a:solidFill>
                  <a:srgbClr val="000000"/>
                </a:solidFill>
                <a:effectLst/>
              </a:rPr>
              <a:t>Nuclear Fusion </a:t>
            </a:r>
            <a:r>
              <a:rPr lang="en-US" sz="1800" b="0" i="0" dirty="0">
                <a:solidFill>
                  <a:srgbClr val="000000"/>
                </a:solidFill>
                <a:effectLst/>
              </a:rPr>
              <a:t>44.2 (2004), 232.</a:t>
            </a:r>
            <a:r>
              <a:rPr lang="en-US" dirty="0"/>
              <a:t> </a:t>
            </a:r>
          </a:p>
          <a:p>
            <a:r>
              <a:rPr lang="en-US" dirty="0"/>
              <a:t>[4] </a:t>
            </a:r>
            <a:r>
              <a:rPr lang="en-US" sz="1800" b="0" i="0" dirty="0">
                <a:solidFill>
                  <a:srgbClr val="000000"/>
                </a:solidFill>
                <a:effectLst/>
              </a:rPr>
              <a:t>J. Ball et al. “Optimized up–down asymmetry to drive fast intrinsic rotation in tokamaks.” </a:t>
            </a:r>
            <a:r>
              <a:rPr lang="en-US" sz="1800" b="0" i="1" dirty="0" err="1">
                <a:solidFill>
                  <a:srgbClr val="000000"/>
                </a:solidFill>
                <a:effectLst/>
              </a:rPr>
              <a:t>Nucl</a:t>
            </a:r>
            <a:r>
              <a:rPr lang="en-US" sz="1800" b="0" i="1" dirty="0">
                <a:solidFill>
                  <a:srgbClr val="000000"/>
                </a:solidFill>
                <a:effectLst/>
              </a:rPr>
              <a:t>. Fusion </a:t>
            </a:r>
            <a:r>
              <a:rPr lang="en-US" sz="1800" b="0" i="0" dirty="0">
                <a:solidFill>
                  <a:srgbClr val="000000"/>
                </a:solidFill>
                <a:effectLst/>
              </a:rPr>
              <a:t>58 (2018), 026003.</a:t>
            </a:r>
            <a:r>
              <a:rPr lang="en-US" dirty="0"/>
              <a:t> </a:t>
            </a:r>
          </a:p>
          <a:p>
            <a:r>
              <a:rPr lang="en-US" dirty="0"/>
              <a:t>[5] </a:t>
            </a:r>
            <a:r>
              <a:rPr lang="en-US" dirty="0">
                <a:solidFill>
                  <a:srgbClr val="000000"/>
                </a:solidFill>
              </a:rPr>
              <a:t>H. Sun</a:t>
            </a:r>
            <a:r>
              <a:rPr lang="en-US" sz="1800" b="0" i="0" dirty="0">
                <a:solidFill>
                  <a:srgbClr val="000000"/>
                </a:solidFill>
                <a:effectLst/>
              </a:rPr>
              <a:t> et al. “A new quasilinear model for turbulent momentum transport in tokamaks with flow shear and plasma shaping.”</a:t>
            </a:r>
            <a:r>
              <a:rPr lang="en-US" dirty="0"/>
              <a:t> </a:t>
            </a:r>
            <a:r>
              <a:rPr lang="en-US" sz="1800" b="0" i="1" dirty="0" err="1">
                <a:solidFill>
                  <a:srgbClr val="000000"/>
                </a:solidFill>
                <a:effectLst/>
              </a:rPr>
              <a:t>Nucl</a:t>
            </a:r>
            <a:r>
              <a:rPr lang="en-US" sz="1800" b="0" i="1" dirty="0">
                <a:solidFill>
                  <a:srgbClr val="000000"/>
                </a:solidFill>
                <a:effectLst/>
              </a:rPr>
              <a:t>. Fusion 64 (2024) 036026</a:t>
            </a:r>
            <a:r>
              <a:rPr lang="en-US" sz="1800" b="0" i="0" dirty="0">
                <a:solidFill>
                  <a:srgbClr val="000000"/>
                </a:solidFill>
                <a:effectLst/>
              </a:rPr>
              <a:t>.</a:t>
            </a:r>
            <a:r>
              <a:rPr lang="en-US" dirty="0"/>
              <a:t> </a:t>
            </a:r>
          </a:p>
          <a:p>
            <a:r>
              <a:rPr lang="en-US" dirty="0"/>
              <a:t>[6] </a:t>
            </a:r>
            <a:r>
              <a:rPr lang="en-US" dirty="0">
                <a:solidFill>
                  <a:srgbClr val="000000"/>
                </a:solidFill>
              </a:rPr>
              <a:t>H. Sun</a:t>
            </a:r>
            <a:r>
              <a:rPr lang="en-US" sz="1800" b="0" i="0" dirty="0">
                <a:solidFill>
                  <a:srgbClr val="000000"/>
                </a:solidFill>
                <a:effectLst/>
              </a:rPr>
              <a:t> et al. “Reducing turbulent transport in tokamaks by combining intrinsic rotation and the low momentum diffusivity regime.”</a:t>
            </a:r>
            <a:r>
              <a:rPr lang="en-US" dirty="0"/>
              <a:t> </a:t>
            </a:r>
            <a:r>
              <a:rPr lang="en-US" sz="1800" b="0" i="1" dirty="0" err="1">
                <a:solidFill>
                  <a:srgbClr val="000000"/>
                </a:solidFill>
                <a:effectLst/>
              </a:rPr>
              <a:t>Nucl</a:t>
            </a:r>
            <a:r>
              <a:rPr lang="en-US" sz="1800" b="0" i="1" dirty="0">
                <a:solidFill>
                  <a:srgbClr val="000000"/>
                </a:solidFill>
                <a:effectLst/>
              </a:rPr>
              <a:t>. Fusion</a:t>
            </a:r>
            <a:r>
              <a:rPr lang="en-US" sz="1800" b="0" i="0" dirty="0">
                <a:solidFill>
                  <a:srgbClr val="000000"/>
                </a:solidFill>
                <a:effectLst/>
              </a:rPr>
              <a:t>.</a:t>
            </a:r>
            <a:r>
              <a:rPr lang="en-US" dirty="0"/>
              <a:t> 65 (2025), 076026.</a:t>
            </a:r>
          </a:p>
          <a:p>
            <a:r>
              <a:rPr lang="en-US" dirty="0"/>
              <a:t>[7] </a:t>
            </a:r>
            <a:r>
              <a:rPr lang="en-US" sz="1800" i="0" dirty="0">
                <a:solidFill>
                  <a:srgbClr val="000000"/>
                </a:solidFill>
                <a:effectLst/>
              </a:rPr>
              <a:t>B. F. McMillan </a:t>
            </a:r>
            <a:r>
              <a:rPr lang="en-US" sz="1800" b="0" i="0" dirty="0">
                <a:solidFill>
                  <a:srgbClr val="000000"/>
                </a:solidFill>
                <a:effectLst/>
              </a:rPr>
              <a:t>and J. </a:t>
            </a:r>
            <a:r>
              <a:rPr lang="en-US" sz="1800" b="0" i="0" dirty="0" err="1">
                <a:solidFill>
                  <a:srgbClr val="000000"/>
                </a:solidFill>
                <a:effectLst/>
              </a:rPr>
              <a:t>Dominski</a:t>
            </a:r>
            <a:r>
              <a:rPr lang="en-US" sz="1800" b="0" i="0" dirty="0">
                <a:solidFill>
                  <a:srgbClr val="000000"/>
                </a:solidFill>
                <a:effectLst/>
              </a:rPr>
              <a:t>. “Tokamak parameter regimes with low toroidal momentum diffusivity.” In: </a:t>
            </a:r>
            <a:r>
              <a:rPr lang="en-US" sz="1800" b="0" i="1" dirty="0">
                <a:solidFill>
                  <a:srgbClr val="000000"/>
                </a:solidFill>
                <a:effectLst/>
              </a:rPr>
              <a:t>Journal of Plasma Physics </a:t>
            </a:r>
            <a:r>
              <a:rPr lang="en-US" sz="1800" b="0" i="0" dirty="0">
                <a:solidFill>
                  <a:srgbClr val="000000"/>
                </a:solidFill>
                <a:effectLst/>
              </a:rPr>
              <a:t>85.3 (2019), p. 175850301.</a:t>
            </a:r>
            <a:r>
              <a:rPr lang="en-US" dirty="0"/>
              <a:t> </a:t>
            </a:r>
          </a:p>
        </p:txBody>
      </p:sp>
      <p:sp>
        <p:nvSpPr>
          <p:cNvPr id="3" name="Title 2">
            <a:extLst>
              <a:ext uri="{FF2B5EF4-FFF2-40B4-BE49-F238E27FC236}">
                <a16:creationId xmlns:a16="http://schemas.microsoft.com/office/drawing/2014/main" id="{404D579B-8BDB-4E9C-BEE0-C08BA38C50D8}"/>
              </a:ext>
            </a:extLst>
          </p:cNvPr>
          <p:cNvSpPr>
            <a:spLocks noGrp="1"/>
          </p:cNvSpPr>
          <p:nvPr>
            <p:ph type="title"/>
          </p:nvPr>
        </p:nvSpPr>
        <p:spPr>
          <a:xfrm>
            <a:off x="904875" y="179552"/>
            <a:ext cx="3902017" cy="659347"/>
          </a:xfrm>
        </p:spPr>
        <p:txBody>
          <a:bodyPr/>
          <a:lstStyle/>
          <a:p>
            <a:r>
              <a:rPr lang="en-US" dirty="0"/>
              <a:t>References</a:t>
            </a:r>
          </a:p>
        </p:txBody>
      </p:sp>
      <p:sp>
        <p:nvSpPr>
          <p:cNvPr id="5" name="Footer Placeholder 4">
            <a:extLst>
              <a:ext uri="{FF2B5EF4-FFF2-40B4-BE49-F238E27FC236}">
                <a16:creationId xmlns:a16="http://schemas.microsoft.com/office/drawing/2014/main" id="{6522F150-A001-45C3-8A58-538ABB68BF79}"/>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4F19E7B4-C6CC-4119-84D6-E7DD3199AD99}"/>
              </a:ext>
            </a:extLst>
          </p:cNvPr>
          <p:cNvSpPr>
            <a:spLocks noGrp="1"/>
          </p:cNvSpPr>
          <p:nvPr>
            <p:ph type="sldNum" sz="quarter" idx="12"/>
          </p:nvPr>
        </p:nvSpPr>
        <p:spPr/>
        <p:txBody>
          <a:bodyPr/>
          <a:lstStyle/>
          <a:p>
            <a:fld id="{E1E1CD7C-2161-7D43-862E-CE4C333CD873}" type="slidenum">
              <a:rPr lang="fr-FR" smtClean="0"/>
              <a:pPr/>
              <a:t>30</a:t>
            </a:fld>
            <a:endParaRPr lang="fr-FR" dirty="0"/>
          </a:p>
        </p:txBody>
      </p:sp>
    </p:spTree>
    <p:extLst>
      <p:ext uri="{BB962C8B-B14F-4D97-AF65-F5344CB8AC3E}">
        <p14:creationId xmlns:p14="http://schemas.microsoft.com/office/powerpoint/2010/main" val="417757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2F312-3A61-4D6D-9C22-B5B16F97D98B}"/>
              </a:ext>
            </a:extLst>
          </p:cNvPr>
          <p:cNvSpPr>
            <a:spLocks noGrp="1"/>
          </p:cNvSpPr>
          <p:nvPr>
            <p:ph type="title"/>
          </p:nvPr>
        </p:nvSpPr>
        <p:spPr>
          <a:xfrm>
            <a:off x="904875" y="154614"/>
            <a:ext cx="7474354" cy="892789"/>
          </a:xfrm>
        </p:spPr>
        <p:txBody>
          <a:bodyPr>
            <a:normAutofit/>
          </a:bodyPr>
          <a:lstStyle/>
          <a:p>
            <a:r>
              <a:rPr lang="en-US" dirty="0"/>
              <a:t>Why LMD regime is beneficial (simple physics explanation)?</a:t>
            </a:r>
            <a:endParaRPr lang="LID4096" dirty="0"/>
          </a:p>
        </p:txBody>
      </p:sp>
      <p:sp>
        <p:nvSpPr>
          <p:cNvPr id="6" name="Slide Number Placeholder 5">
            <a:extLst>
              <a:ext uri="{FF2B5EF4-FFF2-40B4-BE49-F238E27FC236}">
                <a16:creationId xmlns:a16="http://schemas.microsoft.com/office/drawing/2014/main" id="{BC8905B3-CE13-454B-BD77-D541C7C90C56}"/>
              </a:ext>
            </a:extLst>
          </p:cNvPr>
          <p:cNvSpPr>
            <a:spLocks noGrp="1"/>
          </p:cNvSpPr>
          <p:nvPr>
            <p:ph type="sldNum" sz="quarter" idx="12"/>
          </p:nvPr>
        </p:nvSpPr>
        <p:spPr/>
        <p:txBody>
          <a:bodyPr/>
          <a:lstStyle/>
          <a:p>
            <a:fld id="{E1E1CD7C-2161-7D43-862E-CE4C333CD873}" type="slidenum">
              <a:rPr lang="fr-FR" smtClean="0"/>
              <a:pPr/>
              <a:t>31</a:t>
            </a:fld>
            <a:endParaRPr lang="fr-FR"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96565D-9DCF-400D-ACCA-06B37D78428F}"/>
                  </a:ext>
                </a:extLst>
              </p:cNvPr>
              <p:cNvSpPr txBox="1"/>
              <p:nvPr/>
            </p:nvSpPr>
            <p:spPr>
              <a:xfrm>
                <a:off x="2006917" y="1163025"/>
                <a:ext cx="5270269" cy="800668"/>
              </a:xfrm>
              <a:prstGeom prst="rect">
                <a:avLst/>
              </a:prstGeom>
              <a:noFill/>
            </p:spPr>
            <p:txBody>
              <a:bodyPr wrap="square" rtlCol="0">
                <a:spAutoFit/>
              </a:bodyPr>
              <a:lstStyle/>
              <a:p>
                <a14:m>
                  <m:oMath xmlns:m="http://schemas.openxmlformats.org/officeDocument/2006/math">
                    <m:sSubSup>
                      <m:sSubSupPr>
                        <m:ctrlPr>
                          <a:rPr lang="en-US" sz="2000" b="0" i="1" smtClean="0">
                            <a:latin typeface="Cambria Math" panose="02040503050406030204" pitchFamily="18" charset="0"/>
                          </a:rPr>
                        </m:ctrlPr>
                      </m:sSubSupPr>
                      <m:e>
                        <m:r>
                          <m:rPr>
                            <m:sty m:val="p"/>
                          </m:rPr>
                          <a:rPr lang="en-US" sz="2000" b="0" i="0" smtClean="0">
                            <a:latin typeface="Cambria Math" panose="02040503050406030204" pitchFamily="18" charset="0"/>
                          </a:rPr>
                          <m:t>Π</m:t>
                        </m:r>
                      </m:e>
                      <m:sub>
                        <m:r>
                          <a:rPr lang="en-US" sz="2000" b="0" i="1" smtClean="0">
                            <a:latin typeface="Cambria Math" panose="02040503050406030204" pitchFamily="18" charset="0"/>
                          </a:rPr>
                          <m:t>𝜁</m:t>
                        </m:r>
                        <m:r>
                          <a:rPr lang="en-US" sz="2000" b="0" i="1" smtClean="0">
                            <a:latin typeface="Cambria Math" panose="02040503050406030204" pitchFamily="18" charset="0"/>
                          </a:rPr>
                          <m:t>𝑠</m:t>
                        </m:r>
                      </m:sub>
                      <m:sup>
                        <m:r>
                          <a:rPr lang="en-US" sz="2000" b="0" i="1" smtClean="0">
                            <a:latin typeface="Cambria Math" panose="02040503050406030204" pitchFamily="18" charset="0"/>
                          </a:rPr>
                          <m:t>𝜙</m:t>
                        </m:r>
                        <m:r>
                          <a:rPr lang="en-US" sz="2000" b="0" i="1" smtClean="0">
                            <a:latin typeface="Cambria Math" panose="02040503050406030204" pitchFamily="18" charset="0"/>
                          </a:rPr>
                          <m:t>,</m:t>
                        </m:r>
                        <m:r>
                          <m:rPr>
                            <m:lit/>
                          </m:rPr>
                          <a:rPr lang="en-US" sz="2000" b="0" i="1" smtClean="0">
                            <a:latin typeface="Cambria Math" panose="02040503050406030204" pitchFamily="18" charset="0"/>
                          </a:rPr>
                          <m:t>||</m:t>
                        </m:r>
                      </m:sup>
                    </m:sSubSup>
                    <m:r>
                      <a:rPr lang="en-US" sz="2000" b="0" i="1" smtClean="0">
                        <a:latin typeface="Cambria Math" panose="02040503050406030204" pitchFamily="18" charset="0"/>
                      </a:rPr>
                      <m:t>∼</m:t>
                    </m:r>
                    <m:r>
                      <a:rPr lang="en-US" sz="2000" b="0" i="1" smtClean="0">
                        <a:latin typeface="Cambria Math" panose="02040503050406030204" pitchFamily="18" charset="0"/>
                      </a:rPr>
                      <m:t>𝜙</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𝐽</m:t>
                        </m:r>
                      </m:e>
                      <m:sub>
                        <m:r>
                          <a:rPr lang="en-US" sz="2000" b="0" i="1" smtClean="0">
                            <a:latin typeface="Cambria Math" panose="02040503050406030204" pitchFamily="18" charset="0"/>
                          </a:rPr>
                          <m:t>0</m:t>
                        </m:r>
                      </m:sub>
                    </m:sSub>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𝐼</m:t>
                        </m:r>
                      </m:num>
                      <m:den>
                        <m:r>
                          <a:rPr lang="en-US" sz="2000" b="0" i="1" smtClean="0">
                            <a:latin typeface="Cambria Math" panose="02040503050406030204" pitchFamily="18" charset="0"/>
                          </a:rPr>
                          <m:t>𝐵</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𝐵</m:t>
                            </m:r>
                          </m:e>
                          <m:sub>
                            <m:r>
                              <a:rPr lang="en-US" sz="2000" b="0" i="1" smtClean="0">
                                <a:latin typeface="Cambria Math" panose="02040503050406030204" pitchFamily="18" charset="0"/>
                              </a:rPr>
                              <m:t>𝜁</m:t>
                            </m:r>
                          </m:sub>
                        </m:sSub>
                      </m:num>
                      <m:den>
                        <m:rad>
                          <m:radPr>
                            <m:degHide m:val="on"/>
                            <m:ctrlPr>
                              <a:rPr lang="en-US" sz="2000" b="0" i="1" smtClean="0">
                                <a:latin typeface="Cambria Math" panose="02040503050406030204" pitchFamily="18" charset="0"/>
                              </a:rPr>
                            </m:ctrlPr>
                          </m:radPr>
                          <m:deg/>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𝐵</m:t>
                                </m:r>
                              </m:e>
                              <m:sub>
                                <m:r>
                                  <a:rPr lang="en-US" sz="2000" b="0" i="1" smtClean="0">
                                    <a:latin typeface="Cambria Math" panose="02040503050406030204" pitchFamily="18" charset="0"/>
                                  </a:rPr>
                                  <m:t>𝜁</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𝐵</m:t>
                                </m:r>
                              </m:e>
                              <m:sub>
                                <m:r>
                                  <a:rPr lang="en-US" sz="2000" b="0" i="1" smtClean="0">
                                    <a:latin typeface="Cambria Math" panose="02040503050406030204" pitchFamily="18" charset="0"/>
                                  </a:rPr>
                                  <m:t>𝑝</m:t>
                                </m:r>
                              </m:sub>
                              <m:sup>
                                <m:r>
                                  <a:rPr lang="en-US" sz="2000" b="0" i="1" smtClean="0">
                                    <a:latin typeface="Cambria Math" panose="02040503050406030204" pitchFamily="18" charset="0"/>
                                  </a:rPr>
                                  <m:t>2</m:t>
                                </m:r>
                              </m:sup>
                            </m:sSubSup>
                          </m:e>
                        </m:rad>
                      </m:den>
                    </m:f>
                  </m:oMath>
                </a14:m>
                <a:r>
                  <a:rPr lang="en-US" sz="1800" dirty="0"/>
                  <a:t> : Diffusive component</a:t>
                </a:r>
                <a:endParaRPr lang="LID4096" sz="1800" dirty="0"/>
              </a:p>
            </p:txBody>
          </p:sp>
        </mc:Choice>
        <mc:Fallback xmlns="">
          <p:sp>
            <p:nvSpPr>
              <p:cNvPr id="7" name="TextBox 6">
                <a:extLst>
                  <a:ext uri="{FF2B5EF4-FFF2-40B4-BE49-F238E27FC236}">
                    <a16:creationId xmlns:a16="http://schemas.microsoft.com/office/drawing/2014/main" id="{8196565D-9DCF-400D-ACCA-06B37D78428F}"/>
                  </a:ext>
                </a:extLst>
              </p:cNvPr>
              <p:cNvSpPr txBox="1">
                <a:spLocks noRot="1" noChangeAspect="1" noMove="1" noResize="1" noEditPoints="1" noAdjustHandles="1" noChangeArrowheads="1" noChangeShapeType="1" noTextEdit="1"/>
              </p:cNvSpPr>
              <p:nvPr/>
            </p:nvSpPr>
            <p:spPr>
              <a:xfrm>
                <a:off x="2006917" y="1163025"/>
                <a:ext cx="5270269" cy="800668"/>
              </a:xfrm>
              <a:prstGeom prst="rect">
                <a:avLst/>
              </a:prstGeom>
              <a:blipFill>
                <a:blip r:embed="rId2"/>
                <a:stretch>
                  <a:fillRect r="-11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9E626C-40BB-4779-BB26-E9CF177E496B}"/>
                  </a:ext>
                </a:extLst>
              </p:cNvPr>
              <p:cNvSpPr txBox="1"/>
              <p:nvPr/>
            </p:nvSpPr>
            <p:spPr>
              <a:xfrm>
                <a:off x="2572183" y="4619554"/>
                <a:ext cx="4139738" cy="369332"/>
              </a:xfrm>
              <a:prstGeom prst="rect">
                <a:avLst/>
              </a:prstGeom>
              <a:noFill/>
            </p:spPr>
            <p:txBody>
              <a:bodyPr wrap="square" rtlCol="0">
                <a:spAutoFit/>
              </a:bodyPr>
              <a:lstStyle/>
              <a:p>
                <a:r>
                  <a:rPr lang="en-US" sz="1800" dirty="0"/>
                  <a:t>For ITG: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𝑖</m:t>
                        </m:r>
                      </m:sub>
                    </m:sSub>
                  </m:oMath>
                </a14:m>
                <a:r>
                  <a:rPr lang="en-US" sz="1800" dirty="0"/>
                  <a:t> maximizes at around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𝑠</m:t>
                        </m:r>
                      </m:e>
                    </m:acc>
                    <m:r>
                      <a:rPr lang="en-US" sz="1800" b="0" i="1" smtClean="0">
                        <a:latin typeface="Cambria Math" panose="02040503050406030204" pitchFamily="18" charset="0"/>
                      </a:rPr>
                      <m:t>∼1</m:t>
                    </m:r>
                  </m:oMath>
                </a14:m>
                <a:r>
                  <a:rPr lang="en-US" sz="1800" dirty="0"/>
                  <a:t> </a:t>
                </a:r>
                <a:endParaRPr lang="LID4096" sz="1800" dirty="0"/>
              </a:p>
            </p:txBody>
          </p:sp>
        </mc:Choice>
        <mc:Fallback xmlns="">
          <p:sp>
            <p:nvSpPr>
              <p:cNvPr id="8" name="TextBox 7">
                <a:extLst>
                  <a:ext uri="{FF2B5EF4-FFF2-40B4-BE49-F238E27FC236}">
                    <a16:creationId xmlns:a16="http://schemas.microsoft.com/office/drawing/2014/main" id="{309E626C-40BB-4779-BB26-E9CF177E496B}"/>
                  </a:ext>
                </a:extLst>
              </p:cNvPr>
              <p:cNvSpPr txBox="1">
                <a:spLocks noRot="1" noChangeAspect="1" noMove="1" noResize="1" noEditPoints="1" noAdjustHandles="1" noChangeArrowheads="1" noChangeShapeType="1" noTextEdit="1"/>
              </p:cNvSpPr>
              <p:nvPr/>
            </p:nvSpPr>
            <p:spPr>
              <a:xfrm>
                <a:off x="2572183" y="4619554"/>
                <a:ext cx="4139738" cy="369332"/>
              </a:xfrm>
              <a:prstGeom prst="rect">
                <a:avLst/>
              </a:prstGeom>
              <a:blipFill>
                <a:blip r:embed="rId3"/>
                <a:stretch>
                  <a:fillRect l="-1325" t="-10000" b="-2666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EEFE8F-9E6F-41C6-AF49-CF8DD5E429C0}"/>
                  </a:ext>
                </a:extLst>
              </p:cNvPr>
              <p:cNvSpPr txBox="1"/>
              <p:nvPr/>
            </p:nvSpPr>
            <p:spPr>
              <a:xfrm>
                <a:off x="3361162" y="3799092"/>
                <a:ext cx="2561777" cy="7207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1" i="1" smtClean="0">
                          <a:solidFill>
                            <a:srgbClr val="FF0000"/>
                          </a:solidFill>
                          <a:latin typeface="Cambria Math" panose="02040503050406030204" pitchFamily="18" charset="0"/>
                          <a:cs typeface="Times New Roman" panose="02020603050405020304" pitchFamily="18" charset="0"/>
                        </a:rPr>
                        <m:t>𝑷</m:t>
                      </m:r>
                      <m:sSub>
                        <m:sSubPr>
                          <m:ctrlPr>
                            <a:rPr lang="en-US" sz="1800" b="1" i="1" smtClean="0">
                              <a:solidFill>
                                <a:srgbClr val="FF0000"/>
                              </a:solidFill>
                              <a:latin typeface="Cambria Math" panose="02040503050406030204" pitchFamily="18" charset="0"/>
                              <a:cs typeface="Times New Roman" panose="02020603050405020304" pitchFamily="18" charset="0"/>
                            </a:rPr>
                          </m:ctrlPr>
                        </m:sSubPr>
                        <m:e>
                          <m:r>
                            <a:rPr lang="en-US" sz="1800" b="1" i="1" smtClean="0">
                              <a:solidFill>
                                <a:srgbClr val="FF0000"/>
                              </a:solidFill>
                              <a:latin typeface="Cambria Math" panose="02040503050406030204" pitchFamily="18" charset="0"/>
                              <a:cs typeface="Times New Roman" panose="02020603050405020304" pitchFamily="18" charset="0"/>
                            </a:rPr>
                            <m:t>𝒓</m:t>
                          </m:r>
                        </m:e>
                        <m:sub>
                          <m:r>
                            <a:rPr lang="en-US" sz="1800" b="1" i="1" smtClean="0">
                              <a:solidFill>
                                <a:srgbClr val="FF0000"/>
                              </a:solidFill>
                              <a:latin typeface="Cambria Math" panose="02040503050406030204" pitchFamily="18" charset="0"/>
                              <a:cs typeface="Times New Roman" panose="02020603050405020304" pitchFamily="18" charset="0"/>
                            </a:rPr>
                            <m:t>𝒊</m:t>
                          </m:r>
                        </m:sub>
                      </m:sSub>
                      <m:r>
                        <a:rPr lang="en-US" sz="1800" b="1" i="1" smtClean="0">
                          <a:solidFill>
                            <a:srgbClr val="FF0000"/>
                          </a:solidFill>
                          <a:latin typeface="Cambria Math" panose="02040503050406030204" pitchFamily="18" charset="0"/>
                          <a:cs typeface="Times New Roman" panose="02020603050405020304" pitchFamily="18" charset="0"/>
                        </a:rPr>
                        <m:t>=</m:t>
                      </m:r>
                      <m:f>
                        <m:fPr>
                          <m:ctrlPr>
                            <a:rPr lang="en-US" sz="1800" b="1" i="1" smtClean="0">
                              <a:solidFill>
                                <a:srgbClr val="FF0000"/>
                              </a:solidFill>
                              <a:latin typeface="Cambria Math" panose="02040503050406030204" pitchFamily="18" charset="0"/>
                              <a:cs typeface="Times New Roman" panose="02020603050405020304" pitchFamily="18" charset="0"/>
                            </a:rPr>
                          </m:ctrlPr>
                        </m:fPr>
                        <m:num>
                          <m:sSub>
                            <m:sSubPr>
                              <m:ctrlPr>
                                <a:rPr lang="en-US" sz="1800" b="1" i="1" smtClean="0">
                                  <a:solidFill>
                                    <a:srgbClr val="FF0000"/>
                                  </a:solidFill>
                                  <a:latin typeface="Cambria Math" panose="02040503050406030204" pitchFamily="18" charset="0"/>
                                  <a:cs typeface="Times New Roman" panose="02020603050405020304" pitchFamily="18" charset="0"/>
                                </a:rPr>
                              </m:ctrlPr>
                            </m:sSubPr>
                            <m:e>
                              <m:acc>
                                <m:accPr>
                                  <m:chr m:val="̂"/>
                                  <m:ctrlPr>
                                    <a:rPr lang="en-US" sz="1800" b="1" i="1" smtClean="0">
                                      <a:solidFill>
                                        <a:srgbClr val="FF0000"/>
                                      </a:solidFill>
                                      <a:latin typeface="Cambria Math" panose="02040503050406030204" pitchFamily="18" charset="0"/>
                                      <a:cs typeface="Times New Roman" panose="02020603050405020304" pitchFamily="18" charset="0"/>
                                    </a:rPr>
                                  </m:ctrlPr>
                                </m:accPr>
                                <m:e>
                                  <m:r>
                                    <a:rPr lang="en-US" sz="1800" b="1" i="0" smtClean="0">
                                      <a:solidFill>
                                        <a:srgbClr val="FF0000"/>
                                      </a:solidFill>
                                      <a:latin typeface="Cambria Math" panose="02040503050406030204" pitchFamily="18" charset="0"/>
                                      <a:cs typeface="Times New Roman" panose="02020603050405020304" pitchFamily="18" charset="0"/>
                                    </a:rPr>
                                    <m:t>𝚷</m:t>
                                  </m:r>
                                </m:e>
                              </m:acc>
                            </m:e>
                            <m:sub>
                              <m:r>
                                <a:rPr lang="en-US" sz="1800" b="1" i="1" smtClean="0">
                                  <a:solidFill>
                                    <a:srgbClr val="FF0000"/>
                                  </a:solidFill>
                                  <a:latin typeface="Cambria Math" panose="02040503050406030204" pitchFamily="18" charset="0"/>
                                  <a:cs typeface="Times New Roman" panose="02020603050405020304" pitchFamily="18" charset="0"/>
                                </a:rPr>
                                <m:t>𝒊</m:t>
                              </m:r>
                            </m:sub>
                          </m:sSub>
                        </m:num>
                        <m:den>
                          <m:sSub>
                            <m:sSubPr>
                              <m:ctrlPr>
                                <a:rPr lang="en-US" sz="1800" b="1" i="1" smtClean="0">
                                  <a:solidFill>
                                    <a:srgbClr val="FF0000"/>
                                  </a:solidFill>
                                  <a:latin typeface="Cambria Math" panose="02040503050406030204" pitchFamily="18" charset="0"/>
                                  <a:cs typeface="Times New Roman" panose="02020603050405020304" pitchFamily="18" charset="0"/>
                                </a:rPr>
                              </m:ctrlPr>
                            </m:sSubPr>
                            <m:e>
                              <m:acc>
                                <m:accPr>
                                  <m:chr m:val="̂"/>
                                  <m:ctrlPr>
                                    <a:rPr lang="en-US" sz="1800" b="1" i="1" smtClean="0">
                                      <a:solidFill>
                                        <a:srgbClr val="FF0000"/>
                                      </a:solidFill>
                                      <a:latin typeface="Cambria Math" panose="02040503050406030204" pitchFamily="18" charset="0"/>
                                      <a:cs typeface="Times New Roman" panose="02020603050405020304" pitchFamily="18" charset="0"/>
                                    </a:rPr>
                                  </m:ctrlPr>
                                </m:accPr>
                                <m:e>
                                  <m:r>
                                    <a:rPr lang="en-US" sz="1800" b="1" i="1" smtClean="0">
                                      <a:solidFill>
                                        <a:srgbClr val="FF0000"/>
                                      </a:solidFill>
                                      <a:latin typeface="Cambria Math" panose="02040503050406030204" pitchFamily="18" charset="0"/>
                                      <a:cs typeface="Times New Roman" panose="02020603050405020304" pitchFamily="18" charset="0"/>
                                    </a:rPr>
                                    <m:t>𝑸</m:t>
                                  </m:r>
                                </m:e>
                              </m:acc>
                            </m:e>
                            <m:sub>
                              <m:r>
                                <a:rPr lang="en-US" sz="1800" b="1" i="1" smtClean="0">
                                  <a:solidFill>
                                    <a:srgbClr val="FF0000"/>
                                  </a:solidFill>
                                  <a:latin typeface="Cambria Math" panose="02040503050406030204" pitchFamily="18" charset="0"/>
                                  <a:cs typeface="Times New Roman" panose="02020603050405020304" pitchFamily="18" charset="0"/>
                                </a:rPr>
                                <m:t>𝒊</m:t>
                              </m:r>
                            </m:sub>
                          </m:sSub>
                        </m:den>
                      </m:f>
                      <m:f>
                        <m:fPr>
                          <m:ctrlPr>
                            <a:rPr lang="en-US" sz="1800" b="1" i="1" smtClean="0">
                              <a:solidFill>
                                <a:srgbClr val="FF0000"/>
                              </a:solidFill>
                              <a:latin typeface="Cambria Math" panose="02040503050406030204" pitchFamily="18" charset="0"/>
                              <a:cs typeface="Times New Roman" panose="02020603050405020304" pitchFamily="18" charset="0"/>
                            </a:rPr>
                          </m:ctrlPr>
                        </m:fPr>
                        <m:num>
                          <m:r>
                            <a:rPr lang="en-US" sz="1800" b="1" i="1" smtClean="0">
                              <a:solidFill>
                                <a:srgbClr val="FF0000"/>
                              </a:solidFill>
                              <a:latin typeface="Cambria Math" panose="02040503050406030204" pitchFamily="18" charset="0"/>
                              <a:cs typeface="Times New Roman" panose="02020603050405020304" pitchFamily="18" charset="0"/>
                            </a:rPr>
                            <m:t>𝑹</m:t>
                          </m:r>
                        </m:num>
                        <m:den>
                          <m:sSub>
                            <m:sSubPr>
                              <m:ctrlPr>
                                <a:rPr lang="en-US" sz="1800" b="1" i="1" smtClean="0">
                                  <a:solidFill>
                                    <a:srgbClr val="FF0000"/>
                                  </a:solidFill>
                                  <a:latin typeface="Cambria Math" panose="02040503050406030204" pitchFamily="18" charset="0"/>
                                  <a:cs typeface="Times New Roman" panose="02020603050405020304" pitchFamily="18" charset="0"/>
                                </a:rPr>
                              </m:ctrlPr>
                            </m:sSubPr>
                            <m:e>
                              <m:r>
                                <a:rPr lang="en-US" sz="1800" b="1" i="1" smtClean="0">
                                  <a:solidFill>
                                    <a:srgbClr val="FF0000"/>
                                  </a:solidFill>
                                  <a:latin typeface="Cambria Math" panose="02040503050406030204" pitchFamily="18" charset="0"/>
                                  <a:cs typeface="Times New Roman" panose="02020603050405020304" pitchFamily="18" charset="0"/>
                                </a:rPr>
                                <m:t>𝑳</m:t>
                              </m:r>
                            </m:e>
                            <m:sub>
                              <m:r>
                                <a:rPr lang="en-US" sz="1800" b="1" i="1" smtClean="0">
                                  <a:solidFill>
                                    <a:srgbClr val="FF0000"/>
                                  </a:solidFill>
                                  <a:latin typeface="Cambria Math" panose="02040503050406030204" pitchFamily="18" charset="0"/>
                                  <a:cs typeface="Times New Roman" panose="02020603050405020304" pitchFamily="18" charset="0"/>
                                </a:rPr>
                                <m:t>𝑻𝒊</m:t>
                              </m:r>
                            </m:sub>
                          </m:sSub>
                        </m:den>
                      </m:f>
                      <m:f>
                        <m:fPr>
                          <m:ctrlPr>
                            <a:rPr lang="en-US" sz="1800" b="1" i="1" smtClean="0">
                              <a:solidFill>
                                <a:srgbClr val="FF0000"/>
                              </a:solidFill>
                              <a:latin typeface="Cambria Math" panose="02040503050406030204" pitchFamily="18" charset="0"/>
                              <a:cs typeface="Times New Roman" panose="02020603050405020304" pitchFamily="18" charset="0"/>
                            </a:rPr>
                          </m:ctrlPr>
                        </m:fPr>
                        <m:num>
                          <m:r>
                            <a:rPr lang="en-US" sz="1800" b="1" i="1" smtClean="0">
                              <a:solidFill>
                                <a:srgbClr val="FF0000"/>
                              </a:solidFill>
                              <a:latin typeface="Cambria Math" panose="02040503050406030204" pitchFamily="18" charset="0"/>
                              <a:cs typeface="Times New Roman" panose="02020603050405020304" pitchFamily="18" charset="0"/>
                            </a:rPr>
                            <m:t>𝝐</m:t>
                          </m:r>
                        </m:num>
                        <m:den>
                          <m:r>
                            <a:rPr lang="en-US" sz="1800" b="1" i="1" smtClean="0">
                              <a:solidFill>
                                <a:srgbClr val="FF0000"/>
                              </a:solidFill>
                              <a:latin typeface="Cambria Math" panose="02040503050406030204" pitchFamily="18" charset="0"/>
                              <a:cs typeface="Times New Roman" panose="02020603050405020304" pitchFamily="18" charset="0"/>
                            </a:rPr>
                            <m:t>𝒒</m:t>
                          </m:r>
                          <m:sSub>
                            <m:sSubPr>
                              <m:ctrlPr>
                                <a:rPr lang="en-US" sz="1800" b="1" i="1" smtClean="0">
                                  <a:solidFill>
                                    <a:srgbClr val="FF0000"/>
                                  </a:solidFill>
                                  <a:latin typeface="Cambria Math" panose="02040503050406030204" pitchFamily="18" charset="0"/>
                                  <a:cs typeface="Times New Roman" panose="02020603050405020304" pitchFamily="18" charset="0"/>
                                </a:rPr>
                              </m:ctrlPr>
                            </m:sSubPr>
                            <m:e>
                              <m:r>
                                <a:rPr lang="en-US" sz="1800" b="1" i="1" smtClean="0">
                                  <a:solidFill>
                                    <a:srgbClr val="FF0000"/>
                                  </a:solidFill>
                                  <a:latin typeface="Cambria Math" panose="02040503050406030204" pitchFamily="18" charset="0"/>
                                  <a:cs typeface="Times New Roman" panose="02020603050405020304" pitchFamily="18" charset="0"/>
                                </a:rPr>
                                <m:t>𝝎</m:t>
                              </m:r>
                            </m:e>
                            <m:sub>
                              <m:r>
                                <a:rPr lang="en-US" sz="1800" b="1" i="1" smtClean="0">
                                  <a:solidFill>
                                    <a:srgbClr val="FF0000"/>
                                  </a:solidFill>
                                  <a:latin typeface="Cambria Math" panose="02040503050406030204" pitchFamily="18" charset="0"/>
                                  <a:cs typeface="Times New Roman" panose="02020603050405020304" pitchFamily="18" charset="0"/>
                                </a:rPr>
                                <m:t>⊥</m:t>
                              </m:r>
                            </m:sub>
                          </m:sSub>
                        </m:den>
                      </m:f>
                      <m:f>
                        <m:fPr>
                          <m:ctrlPr>
                            <a:rPr lang="en-US" sz="1800" b="1" i="1" smtClean="0">
                              <a:solidFill>
                                <a:srgbClr val="FF0000"/>
                              </a:solidFill>
                              <a:latin typeface="Cambria Math" panose="02040503050406030204" pitchFamily="18" charset="0"/>
                              <a:cs typeface="Times New Roman" panose="02020603050405020304" pitchFamily="18" charset="0"/>
                            </a:rPr>
                          </m:ctrlPr>
                        </m:fPr>
                        <m:num>
                          <m:sSub>
                            <m:sSubPr>
                              <m:ctrlPr>
                                <a:rPr lang="en-US" sz="1800" b="1" i="1" smtClean="0">
                                  <a:solidFill>
                                    <a:srgbClr val="FF0000"/>
                                  </a:solidFill>
                                  <a:latin typeface="Cambria Math" panose="02040503050406030204" pitchFamily="18" charset="0"/>
                                  <a:cs typeface="Times New Roman" panose="02020603050405020304" pitchFamily="18" charset="0"/>
                                </a:rPr>
                              </m:ctrlPr>
                            </m:sSubPr>
                            <m:e>
                              <m:r>
                                <a:rPr lang="en-US" sz="1800" b="1" i="1" smtClean="0">
                                  <a:solidFill>
                                    <a:srgbClr val="FF0000"/>
                                  </a:solidFill>
                                  <a:latin typeface="Cambria Math" panose="02040503050406030204" pitchFamily="18" charset="0"/>
                                  <a:cs typeface="Times New Roman" panose="02020603050405020304" pitchFamily="18" charset="0"/>
                                </a:rPr>
                                <m:t>𝒄</m:t>
                              </m:r>
                            </m:e>
                            <m:sub>
                              <m:r>
                                <a:rPr lang="en-US" sz="1800" b="1" i="1" smtClean="0">
                                  <a:solidFill>
                                    <a:srgbClr val="FF0000"/>
                                  </a:solidFill>
                                  <a:latin typeface="Cambria Math" panose="02040503050406030204" pitchFamily="18" charset="0"/>
                                  <a:cs typeface="Times New Roman" panose="02020603050405020304" pitchFamily="18" charset="0"/>
                                </a:rPr>
                                <m:t>𝒔</m:t>
                              </m:r>
                            </m:sub>
                          </m:sSub>
                        </m:num>
                        <m:den>
                          <m:r>
                            <a:rPr lang="en-US" sz="1800" b="1" i="1" smtClean="0">
                              <a:solidFill>
                                <a:srgbClr val="FF0000"/>
                              </a:solidFill>
                              <a:latin typeface="Cambria Math" panose="02040503050406030204" pitchFamily="18" charset="0"/>
                              <a:cs typeface="Times New Roman" panose="02020603050405020304" pitchFamily="18" charset="0"/>
                            </a:rPr>
                            <m:t>𝑹</m:t>
                          </m:r>
                        </m:den>
                      </m:f>
                    </m:oMath>
                  </m:oMathPara>
                </a14:m>
                <a:endParaRPr lang="en-US" sz="1800" dirty="0"/>
              </a:p>
            </p:txBody>
          </p:sp>
        </mc:Choice>
        <mc:Fallback xmlns="">
          <p:sp>
            <p:nvSpPr>
              <p:cNvPr id="9" name="TextBox 8">
                <a:extLst>
                  <a:ext uri="{FF2B5EF4-FFF2-40B4-BE49-F238E27FC236}">
                    <a16:creationId xmlns:a16="http://schemas.microsoft.com/office/drawing/2014/main" id="{21EEFE8F-9E6F-41C6-AF49-CF8DD5E429C0}"/>
                  </a:ext>
                </a:extLst>
              </p:cNvPr>
              <p:cNvSpPr txBox="1">
                <a:spLocks noRot="1" noChangeAspect="1" noMove="1" noResize="1" noEditPoints="1" noAdjustHandles="1" noChangeArrowheads="1" noChangeShapeType="1" noTextEdit="1"/>
              </p:cNvSpPr>
              <p:nvPr/>
            </p:nvSpPr>
            <p:spPr>
              <a:xfrm>
                <a:off x="3361162" y="3799092"/>
                <a:ext cx="2561777" cy="720710"/>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3B52F7-7610-4AB1-AE6E-7E6C4C625A06}"/>
                  </a:ext>
                </a:extLst>
              </p:cNvPr>
              <p:cNvSpPr txBox="1"/>
              <p:nvPr/>
            </p:nvSpPr>
            <p:spPr>
              <a:xfrm>
                <a:off x="2006917" y="1974999"/>
                <a:ext cx="5270269" cy="517706"/>
              </a:xfrm>
              <a:prstGeom prst="rect">
                <a:avLst/>
              </a:prstGeom>
              <a:noFill/>
            </p:spPr>
            <p:txBody>
              <a:bodyPr wrap="square" rtlCol="0">
                <a:spAutoFit/>
              </a:bodyPr>
              <a:lstStyle/>
              <a:p>
                <a14:m>
                  <m:oMath xmlns:m="http://schemas.openxmlformats.org/officeDocument/2006/math">
                    <m:sSubSup>
                      <m:sSubSupPr>
                        <m:ctrlPr>
                          <a:rPr lang="en-US" sz="2000" b="0" i="1" smtClean="0">
                            <a:latin typeface="Cambria Math" panose="02040503050406030204" pitchFamily="18" charset="0"/>
                          </a:rPr>
                        </m:ctrlPr>
                      </m:sSubSupPr>
                      <m:e>
                        <m:r>
                          <m:rPr>
                            <m:sty m:val="p"/>
                          </m:rPr>
                          <a:rPr lang="en-US" sz="2000" b="0" i="0" smtClean="0">
                            <a:latin typeface="Cambria Math" panose="02040503050406030204" pitchFamily="18" charset="0"/>
                          </a:rPr>
                          <m:t>Π</m:t>
                        </m:r>
                      </m:e>
                      <m:sub>
                        <m:r>
                          <a:rPr lang="en-US" sz="2000" b="0" i="1" smtClean="0">
                            <a:latin typeface="Cambria Math" panose="02040503050406030204" pitchFamily="18" charset="0"/>
                          </a:rPr>
                          <m:t>𝜁</m:t>
                        </m:r>
                        <m:r>
                          <a:rPr lang="en-US" sz="2000" b="0" i="1" smtClean="0">
                            <a:latin typeface="Cambria Math" panose="02040503050406030204" pitchFamily="18" charset="0"/>
                          </a:rPr>
                          <m:t>𝑠</m:t>
                        </m:r>
                      </m:sub>
                      <m:sup>
                        <m:r>
                          <a:rPr lang="en-US" sz="2000" b="0" i="1" smtClean="0">
                            <a:latin typeface="Cambria Math" panose="02040503050406030204" pitchFamily="18" charset="0"/>
                          </a:rPr>
                          <m:t>𝜙</m:t>
                        </m:r>
                        <m:r>
                          <a:rPr lang="en-US" sz="2000" b="0" i="1" smtClean="0">
                            <a:latin typeface="Cambria Math" panose="02040503050406030204" pitchFamily="18" charset="0"/>
                          </a:rPr>
                          <m:t>,⊥</m:t>
                        </m:r>
                      </m:sup>
                    </m:sSubSup>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𝜙</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𝐽</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𝜇</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m:t>
                        </m:r>
                      </m:sub>
                    </m:sSub>
                  </m:oMath>
                </a14:m>
                <a:r>
                  <a:rPr lang="en-US" sz="1800" dirty="0"/>
                  <a:t> : Anti-diffusive component</a:t>
                </a:r>
                <a:endParaRPr lang="LID4096" sz="1800" dirty="0"/>
              </a:p>
            </p:txBody>
          </p:sp>
        </mc:Choice>
        <mc:Fallback xmlns="">
          <p:sp>
            <p:nvSpPr>
              <p:cNvPr id="10" name="TextBox 9">
                <a:extLst>
                  <a:ext uri="{FF2B5EF4-FFF2-40B4-BE49-F238E27FC236}">
                    <a16:creationId xmlns:a16="http://schemas.microsoft.com/office/drawing/2014/main" id="{8B3B52F7-7610-4AB1-AE6E-7E6C4C625A06}"/>
                  </a:ext>
                </a:extLst>
              </p:cNvPr>
              <p:cNvSpPr txBox="1">
                <a:spLocks noRot="1" noChangeAspect="1" noMove="1" noResize="1" noEditPoints="1" noAdjustHandles="1" noChangeArrowheads="1" noChangeShapeType="1" noTextEdit="1"/>
              </p:cNvSpPr>
              <p:nvPr/>
            </p:nvSpPr>
            <p:spPr>
              <a:xfrm>
                <a:off x="2006917" y="1974999"/>
                <a:ext cx="5270269" cy="517706"/>
              </a:xfrm>
              <a:prstGeom prst="rect">
                <a:avLst/>
              </a:prstGeom>
              <a:blipFill>
                <a:blip r:embed="rId5"/>
                <a:stretch>
                  <a:fillRect b="-7059"/>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5CC370-FF04-4450-B099-A533BBD84B4E}"/>
                  </a:ext>
                </a:extLst>
              </p:cNvPr>
              <p:cNvSpPr txBox="1"/>
              <p:nvPr/>
            </p:nvSpPr>
            <p:spPr>
              <a:xfrm>
                <a:off x="904875" y="2778996"/>
                <a:ext cx="7331825" cy="773802"/>
              </a:xfrm>
              <a:prstGeom prst="rect">
                <a:avLst/>
              </a:prstGeom>
              <a:noFill/>
            </p:spPr>
            <p:txBody>
              <a:bodyPr wrap="square" rtlCol="0">
                <a:spAutoFit/>
              </a:bodyPr>
              <a:lstStyle/>
              <a:p>
                <a:r>
                  <a:rPr lang="en-US" sz="1800" dirty="0"/>
                  <a:t>With the increase of </a:t>
                </a:r>
                <a14:m>
                  <m:oMath xmlns:m="http://schemas.openxmlformats.org/officeDocument/2006/math">
                    <m:r>
                      <a:rPr lang="en-US" sz="1800" b="0" i="1" smtClean="0">
                        <a:latin typeface="Cambria Math" panose="02040503050406030204" pitchFamily="18" charset="0"/>
                      </a:rPr>
                      <m:t>𝜖</m:t>
                    </m:r>
                    <m:r>
                      <a:rPr lang="en-US" sz="1800" b="0" i="1" smtClean="0">
                        <a:latin typeface="Cambria Math" panose="02040503050406030204" pitchFamily="18" charset="0"/>
                      </a:rPr>
                      <m:t>/</m:t>
                    </m:r>
                    <m:r>
                      <a:rPr lang="en-US" sz="1800" b="0" i="1" smtClean="0">
                        <a:latin typeface="Cambria Math" panose="02040503050406030204" pitchFamily="18" charset="0"/>
                      </a:rPr>
                      <m:t>𝑞</m:t>
                    </m:r>
                  </m:oMath>
                </a14:m>
                <a:r>
                  <a:rPr lang="en-US" sz="1800" dirty="0"/>
                  <a:t>, the field line pitch angle is larger, meaning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𝑝</m:t>
                        </m:r>
                      </m:sub>
                    </m:sSub>
                  </m:oMath>
                </a14:m>
                <a:r>
                  <a:rPr lang="en-US" sz="1800" dirty="0"/>
                  <a:t> is becoming larger. This results in a larger </a:t>
                </a:r>
                <a14:m>
                  <m:oMath xmlns:m="http://schemas.openxmlformats.org/officeDocument/2006/math">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Π</m:t>
                        </m:r>
                      </m:e>
                      <m:sub>
                        <m:r>
                          <a:rPr lang="en-US" sz="1800" i="1">
                            <a:latin typeface="Cambria Math" panose="02040503050406030204" pitchFamily="18" charset="0"/>
                          </a:rPr>
                          <m:t>𝜁</m:t>
                        </m:r>
                        <m:r>
                          <a:rPr lang="en-US" sz="1800" i="1">
                            <a:latin typeface="Cambria Math" panose="02040503050406030204" pitchFamily="18" charset="0"/>
                          </a:rPr>
                          <m:t>𝑠</m:t>
                        </m:r>
                      </m:sub>
                      <m:sup>
                        <m:r>
                          <a:rPr lang="en-US" sz="1800" i="1">
                            <a:latin typeface="Cambria Math" panose="02040503050406030204" pitchFamily="18" charset="0"/>
                          </a:rPr>
                          <m:t>𝜙</m:t>
                        </m:r>
                        <m:r>
                          <a:rPr lang="en-US" sz="1800" i="1">
                            <a:latin typeface="Cambria Math" panose="02040503050406030204" pitchFamily="18" charset="0"/>
                          </a:rPr>
                          <m:t>,⊥</m:t>
                        </m:r>
                      </m:sup>
                    </m:sSubSup>
                  </m:oMath>
                </a14:m>
                <a:r>
                  <a:rPr lang="en-US" sz="1800" dirty="0"/>
                  <a:t> and smaller </a:t>
                </a:r>
                <a14:m>
                  <m:oMath xmlns:m="http://schemas.openxmlformats.org/officeDocument/2006/math">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Π</m:t>
                        </m:r>
                      </m:e>
                      <m:sub>
                        <m:r>
                          <a:rPr lang="en-US" sz="1800" i="1">
                            <a:latin typeface="Cambria Math" panose="02040503050406030204" pitchFamily="18" charset="0"/>
                          </a:rPr>
                          <m:t>𝜁</m:t>
                        </m:r>
                        <m:r>
                          <a:rPr lang="en-US" sz="1800" i="1">
                            <a:latin typeface="Cambria Math" panose="02040503050406030204" pitchFamily="18" charset="0"/>
                          </a:rPr>
                          <m:t>𝑠</m:t>
                        </m:r>
                      </m:sub>
                      <m:sup>
                        <m:r>
                          <a:rPr lang="en-US" sz="1800" i="1">
                            <a:latin typeface="Cambria Math" panose="02040503050406030204" pitchFamily="18" charset="0"/>
                          </a:rPr>
                          <m:t>𝜙</m:t>
                        </m:r>
                        <m:r>
                          <a:rPr lang="en-US" sz="1800" i="1">
                            <a:latin typeface="Cambria Math" panose="02040503050406030204" pitchFamily="18" charset="0"/>
                          </a:rPr>
                          <m:t>,||</m:t>
                        </m:r>
                      </m:sup>
                    </m:sSubSup>
                  </m:oMath>
                </a14:m>
                <a:endParaRPr lang="LID4096" sz="1800" dirty="0"/>
              </a:p>
            </p:txBody>
          </p:sp>
        </mc:Choice>
        <mc:Fallback xmlns="">
          <p:sp>
            <p:nvSpPr>
              <p:cNvPr id="11" name="TextBox 10">
                <a:extLst>
                  <a:ext uri="{FF2B5EF4-FFF2-40B4-BE49-F238E27FC236}">
                    <a16:creationId xmlns:a16="http://schemas.microsoft.com/office/drawing/2014/main" id="{8A5CC370-FF04-4450-B099-A533BBD84B4E}"/>
                  </a:ext>
                </a:extLst>
              </p:cNvPr>
              <p:cNvSpPr txBox="1">
                <a:spLocks noRot="1" noChangeAspect="1" noMove="1" noResize="1" noEditPoints="1" noAdjustHandles="1" noChangeArrowheads="1" noChangeShapeType="1" noTextEdit="1"/>
              </p:cNvSpPr>
              <p:nvPr/>
            </p:nvSpPr>
            <p:spPr>
              <a:xfrm>
                <a:off x="904875" y="2778996"/>
                <a:ext cx="7331825" cy="773802"/>
              </a:xfrm>
              <a:prstGeom prst="rect">
                <a:avLst/>
              </a:prstGeom>
              <a:blipFill>
                <a:blip r:embed="rId6"/>
                <a:stretch>
                  <a:fillRect l="-665" t="-4724" b="-4724"/>
                </a:stretch>
              </a:blipFill>
            </p:spPr>
            <p:txBody>
              <a:bodyPr/>
              <a:lstStyle/>
              <a:p>
                <a:r>
                  <a:rPr lang="LID4096">
                    <a:noFill/>
                  </a:rPr>
                  <a:t> </a:t>
                </a:r>
              </a:p>
            </p:txBody>
          </p:sp>
        </mc:Fallback>
      </mc:AlternateContent>
    </p:spTree>
    <p:extLst>
      <p:ext uri="{BB962C8B-B14F-4D97-AF65-F5344CB8AC3E}">
        <p14:creationId xmlns:p14="http://schemas.microsoft.com/office/powerpoint/2010/main" val="22835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42A28-358C-4FF4-BF54-1F7A5CC45B1E}"/>
              </a:ext>
            </a:extLst>
          </p:cNvPr>
          <p:cNvSpPr>
            <a:spLocks noGrp="1"/>
          </p:cNvSpPr>
          <p:nvPr>
            <p:ph type="title"/>
          </p:nvPr>
        </p:nvSpPr>
        <p:spPr>
          <a:xfrm>
            <a:off x="1309782" y="98500"/>
            <a:ext cx="6700362" cy="798856"/>
          </a:xfrm>
        </p:spPr>
        <p:txBody>
          <a:bodyPr>
            <a:noAutofit/>
          </a:bodyPr>
          <a:lstStyle/>
          <a:p>
            <a:r>
              <a:rPr lang="en-US" sz="3600" dirty="0"/>
              <a:t>Benchmark between GENE and CGYRO</a:t>
            </a:r>
            <a:endParaRPr lang="LID4096" sz="3600" dirty="0"/>
          </a:p>
        </p:txBody>
      </p:sp>
      <p:sp>
        <p:nvSpPr>
          <p:cNvPr id="6" name="Slide Number Placeholder 5">
            <a:extLst>
              <a:ext uri="{FF2B5EF4-FFF2-40B4-BE49-F238E27FC236}">
                <a16:creationId xmlns:a16="http://schemas.microsoft.com/office/drawing/2014/main" id="{E0274831-F007-400A-A47F-81998C34AE56}"/>
              </a:ext>
            </a:extLst>
          </p:cNvPr>
          <p:cNvSpPr>
            <a:spLocks noGrp="1"/>
          </p:cNvSpPr>
          <p:nvPr>
            <p:ph type="sldNum" sz="quarter" idx="12"/>
          </p:nvPr>
        </p:nvSpPr>
        <p:spPr/>
        <p:txBody>
          <a:bodyPr/>
          <a:lstStyle/>
          <a:p>
            <a:fld id="{E1E1CD7C-2161-7D43-862E-CE4C333CD873}" type="slidenum">
              <a:rPr lang="fr-FR" smtClean="0"/>
              <a:pPr/>
              <a:t>32</a:t>
            </a:fld>
            <a:endParaRPr lang="fr-FR" dirty="0"/>
          </a:p>
        </p:txBody>
      </p:sp>
    </p:spTree>
    <p:extLst>
      <p:ext uri="{BB962C8B-B14F-4D97-AF65-F5344CB8AC3E}">
        <p14:creationId xmlns:p14="http://schemas.microsoft.com/office/powerpoint/2010/main" val="4030454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904875" y="179552"/>
            <a:ext cx="6771052" cy="692903"/>
          </a:xfrm>
        </p:spPr>
        <p:txBody>
          <a:bodyPr/>
          <a:lstStyle/>
          <a:p>
            <a:r>
              <a:rPr lang="fr-FR" dirty="0" err="1"/>
              <a:t>Microturbulence</a:t>
            </a:r>
            <a:r>
              <a:rPr lang="fr-FR" dirty="0"/>
              <a:t> in tokamaks</a:t>
            </a:r>
          </a:p>
        </p:txBody>
      </p:sp>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a:xfrm rot="16200000">
            <a:off x="7773536" y="1216517"/>
            <a:ext cx="2228166" cy="512762"/>
          </a:xfrm>
        </p:spPr>
        <p:txBody>
          <a:bodyPr/>
          <a:lstStyle/>
          <a:p>
            <a:r>
              <a:rPr lang="fr-FR" dirty="0"/>
              <a:t>Haomin Sun et al.</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33</a:t>
            </a:fld>
            <a:endParaRPr lang="fr-FR" dirty="0"/>
          </a:p>
        </p:txBody>
      </p:sp>
      <p:sp>
        <p:nvSpPr>
          <p:cNvPr id="9" name="TextBox 8">
            <a:extLst>
              <a:ext uri="{FF2B5EF4-FFF2-40B4-BE49-F238E27FC236}">
                <a16:creationId xmlns:a16="http://schemas.microsoft.com/office/drawing/2014/main" id="{BE9A5355-5DD5-4003-9D33-9B03F486D7E4}"/>
              </a:ext>
            </a:extLst>
          </p:cNvPr>
          <p:cNvSpPr txBox="1"/>
          <p:nvPr/>
        </p:nvSpPr>
        <p:spPr>
          <a:xfrm>
            <a:off x="750878" y="4305156"/>
            <a:ext cx="3654813" cy="584775"/>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Microturbulence causes most of the energy loss in tokamaks</a:t>
            </a:r>
          </a:p>
        </p:txBody>
      </p:sp>
      <p:sp>
        <p:nvSpPr>
          <p:cNvPr id="15" name="TextBox 14">
            <a:extLst>
              <a:ext uri="{FF2B5EF4-FFF2-40B4-BE49-F238E27FC236}">
                <a16:creationId xmlns:a16="http://schemas.microsoft.com/office/drawing/2014/main" id="{2962E1F0-7FE4-4081-A722-604A3CBCC1AF}"/>
              </a:ext>
            </a:extLst>
          </p:cNvPr>
          <p:cNvSpPr txBox="1"/>
          <p:nvPr/>
        </p:nvSpPr>
        <p:spPr>
          <a:xfrm>
            <a:off x="1361941" y="796517"/>
            <a:ext cx="266290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Ion scale turbulence</a:t>
            </a:r>
          </a:p>
        </p:txBody>
      </p:sp>
      <p:sp>
        <p:nvSpPr>
          <p:cNvPr id="2" name="TextBox 1">
            <a:extLst>
              <a:ext uri="{FF2B5EF4-FFF2-40B4-BE49-F238E27FC236}">
                <a16:creationId xmlns:a16="http://schemas.microsoft.com/office/drawing/2014/main" id="{3060E93E-3857-4335-AE22-EE08D6254381}"/>
              </a:ext>
            </a:extLst>
          </p:cNvPr>
          <p:cNvSpPr txBox="1"/>
          <p:nvPr/>
        </p:nvSpPr>
        <p:spPr>
          <a:xfrm>
            <a:off x="5290118" y="1849135"/>
            <a:ext cx="3265235" cy="523220"/>
          </a:xfrm>
          <a:prstGeom prst="rect">
            <a:avLst/>
          </a:prstGeom>
          <a:noFill/>
        </p:spPr>
        <p:txBody>
          <a:bodyPr wrap="square" rtlCol="0">
            <a:spAutoFit/>
          </a:bodyPr>
          <a:lstStyle/>
          <a:p>
            <a:pPr algn="ctr"/>
            <a:r>
              <a:rPr lang="en-US" sz="1400" b="1" dirty="0">
                <a:solidFill>
                  <a:srgbClr val="FF0000"/>
                </a:solidFill>
                <a:latin typeface="Arial" panose="020B0604020202020204" pitchFamily="34" charset="0"/>
                <a:cs typeface="Arial" panose="020B0604020202020204" pitchFamily="34" charset="0"/>
              </a:rPr>
              <a:t>4. Gyrokinetic simulation is needed to simulate such turbulence</a:t>
            </a:r>
          </a:p>
        </p:txBody>
      </p:sp>
      <p:sp>
        <p:nvSpPr>
          <p:cNvPr id="4" name="TextBox 3">
            <a:extLst>
              <a:ext uri="{FF2B5EF4-FFF2-40B4-BE49-F238E27FC236}">
                <a16:creationId xmlns:a16="http://schemas.microsoft.com/office/drawing/2014/main" id="{90DC24FC-2C60-42FF-B9DC-FC106CFFB289}"/>
              </a:ext>
            </a:extLst>
          </p:cNvPr>
          <p:cNvSpPr txBox="1"/>
          <p:nvPr/>
        </p:nvSpPr>
        <p:spPr>
          <a:xfrm>
            <a:off x="5345531" y="747886"/>
            <a:ext cx="3120854" cy="307777"/>
          </a:xfrm>
          <a:prstGeom prst="rect">
            <a:avLst/>
          </a:prstGeom>
          <a:no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1. Turbulence is highly anisotropic</a:t>
            </a:r>
          </a:p>
        </p:txBody>
      </p:sp>
      <p:sp>
        <p:nvSpPr>
          <p:cNvPr id="12" name="TextBox 11">
            <a:extLst>
              <a:ext uri="{FF2B5EF4-FFF2-40B4-BE49-F238E27FC236}">
                <a16:creationId xmlns:a16="http://schemas.microsoft.com/office/drawing/2014/main" id="{D0F8A5FD-47DD-48A6-9520-711286421526}"/>
              </a:ext>
            </a:extLst>
          </p:cNvPr>
          <p:cNvSpPr txBox="1"/>
          <p:nvPr/>
        </p:nvSpPr>
        <p:spPr>
          <a:xfrm>
            <a:off x="5345531" y="1135333"/>
            <a:ext cx="2739853" cy="307777"/>
          </a:xfrm>
          <a:prstGeom prst="rect">
            <a:avLst/>
          </a:prstGeom>
          <a:no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2. Electromagnetic turbulence</a:t>
            </a:r>
          </a:p>
        </p:txBody>
      </p:sp>
      <p:pic>
        <p:nvPicPr>
          <p:cNvPr id="7" name="Picture 2" descr="Reduced Turbulence and New Opportunities for Fusion | Science">
            <a:extLst>
              <a:ext uri="{FF2B5EF4-FFF2-40B4-BE49-F238E27FC236}">
                <a16:creationId xmlns:a16="http://schemas.microsoft.com/office/drawing/2014/main" id="{862FD485-7368-4FDC-BB39-2DA070E73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72" y="1501654"/>
            <a:ext cx="4919627" cy="25552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509F701-7AB8-43EF-BD7E-E279A9154494}"/>
              </a:ext>
            </a:extLst>
          </p:cNvPr>
          <p:cNvSpPr txBox="1"/>
          <p:nvPr/>
        </p:nvSpPr>
        <p:spPr>
          <a:xfrm>
            <a:off x="5345531" y="1485796"/>
            <a:ext cx="1920654" cy="307777"/>
          </a:xfrm>
          <a:prstGeom prst="rect">
            <a:avLst/>
          </a:prstGeom>
          <a:no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3. Weakly collisional</a:t>
            </a:r>
          </a:p>
        </p:txBody>
      </p:sp>
      <p:pic>
        <p:nvPicPr>
          <p:cNvPr id="14" name="Picture 13" descr="A yellow and black spiral&#10;&#10;Description automatically generated with medium confidence">
            <a:extLst>
              <a:ext uri="{FF2B5EF4-FFF2-40B4-BE49-F238E27FC236}">
                <a16:creationId xmlns:a16="http://schemas.microsoft.com/office/drawing/2014/main" id="{76C5BCB9-7C46-41FB-A29F-34E38BE2E536}"/>
              </a:ext>
            </a:extLst>
          </p:cNvPr>
          <p:cNvPicPr>
            <a:picLocks noChangeAspect="1"/>
          </p:cNvPicPr>
          <p:nvPr/>
        </p:nvPicPr>
        <p:blipFill>
          <a:blip r:embed="rId4"/>
          <a:stretch>
            <a:fillRect/>
          </a:stretch>
        </p:blipFill>
        <p:spPr>
          <a:xfrm>
            <a:off x="5305888" y="2571750"/>
            <a:ext cx="2964793" cy="2198343"/>
          </a:xfrm>
          <a:prstGeom prst="rect">
            <a:avLst/>
          </a:prstGeom>
        </p:spPr>
      </p:pic>
      <p:sp>
        <p:nvSpPr>
          <p:cNvPr id="16" name="TextBox 15">
            <a:extLst>
              <a:ext uri="{FF2B5EF4-FFF2-40B4-BE49-F238E27FC236}">
                <a16:creationId xmlns:a16="http://schemas.microsoft.com/office/drawing/2014/main" id="{E33A619E-525C-4420-93B1-DD616AD3150F}"/>
              </a:ext>
            </a:extLst>
          </p:cNvPr>
          <p:cNvSpPr txBox="1"/>
          <p:nvPr/>
        </p:nvSpPr>
        <p:spPr>
          <a:xfrm>
            <a:off x="5913841" y="4911758"/>
            <a:ext cx="3203508" cy="25391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[Ball et al., J. Plasma Phys., 2020]</a:t>
            </a:r>
          </a:p>
        </p:txBody>
      </p:sp>
      <p:sp>
        <p:nvSpPr>
          <p:cNvPr id="8" name="TextBox 7">
            <a:extLst>
              <a:ext uri="{FF2B5EF4-FFF2-40B4-BE49-F238E27FC236}">
                <a16:creationId xmlns:a16="http://schemas.microsoft.com/office/drawing/2014/main" id="{7DEFF75B-2AAB-4125-927B-AC2F3BFD421F}"/>
              </a:ext>
            </a:extLst>
          </p:cNvPr>
          <p:cNvSpPr txBox="1"/>
          <p:nvPr/>
        </p:nvSpPr>
        <p:spPr>
          <a:xfrm>
            <a:off x="1857268" y="4036469"/>
            <a:ext cx="1672253" cy="261610"/>
          </a:xfrm>
          <a:prstGeom prst="rect">
            <a:avLst/>
          </a:prstGeom>
          <a:noFill/>
        </p:spPr>
        <p:txBody>
          <a:bodyPr wrap="none" rtlCol="0">
            <a:spAutoFit/>
          </a:bodyPr>
          <a:lstStyle/>
          <a:p>
            <a:r>
              <a:rPr lang="en-US" sz="1100" dirty="0"/>
              <a:t>[GYRO official website]</a:t>
            </a:r>
            <a:endParaRPr lang="LID4096" sz="1100" dirty="0"/>
          </a:p>
        </p:txBody>
      </p:sp>
    </p:spTree>
    <p:extLst>
      <p:ext uri="{BB962C8B-B14F-4D97-AF65-F5344CB8AC3E}">
        <p14:creationId xmlns:p14="http://schemas.microsoft.com/office/powerpoint/2010/main" val="22522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12" grpId="0"/>
      <p:bldP spid="13"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F22481-86D2-45E9-B57F-A05D79EA4386}"/>
              </a:ext>
            </a:extLst>
          </p:cNvPr>
          <p:cNvSpPr>
            <a:spLocks noGrp="1"/>
          </p:cNvSpPr>
          <p:nvPr>
            <p:ph type="title"/>
          </p:nvPr>
        </p:nvSpPr>
        <p:spPr>
          <a:xfrm>
            <a:off x="904875" y="147957"/>
            <a:ext cx="7383448" cy="562907"/>
          </a:xfrm>
        </p:spPr>
        <p:txBody>
          <a:bodyPr/>
          <a:lstStyle/>
          <a:p>
            <a:r>
              <a:rPr lang="en-US" dirty="0"/>
              <a:t>Magnetic confined fusion</a:t>
            </a:r>
          </a:p>
        </p:txBody>
      </p:sp>
      <p:sp>
        <p:nvSpPr>
          <p:cNvPr id="5" name="Footer Placeholder 4">
            <a:extLst>
              <a:ext uri="{FF2B5EF4-FFF2-40B4-BE49-F238E27FC236}">
                <a16:creationId xmlns:a16="http://schemas.microsoft.com/office/drawing/2014/main" id="{082D9C5D-E09C-4448-8E39-2107949BA8C8}"/>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BF49629B-1182-48DD-B49F-2D0FE2EAF55A}"/>
              </a:ext>
            </a:extLst>
          </p:cNvPr>
          <p:cNvSpPr>
            <a:spLocks noGrp="1"/>
          </p:cNvSpPr>
          <p:nvPr>
            <p:ph type="sldNum" sz="quarter" idx="12"/>
          </p:nvPr>
        </p:nvSpPr>
        <p:spPr/>
        <p:txBody>
          <a:bodyPr/>
          <a:lstStyle/>
          <a:p>
            <a:fld id="{E1E1CD7C-2161-7D43-862E-CE4C333CD873}" type="slidenum">
              <a:rPr lang="fr-FR" smtClean="0"/>
              <a:pPr/>
              <a:t>34</a:t>
            </a:fld>
            <a:endParaRPr lang="fr-FR"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01BE25-DA93-4591-90DA-3FD6B76F4851}"/>
                  </a:ext>
                </a:extLst>
              </p:cNvPr>
              <p:cNvSpPr txBox="1"/>
              <p:nvPr/>
            </p:nvSpPr>
            <p:spPr>
              <a:xfrm>
                <a:off x="5683099" y="4052645"/>
                <a:ext cx="26888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𝑛𝑇</m:t>
                      </m:r>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𝜏</m:t>
                          </m:r>
                        </m:e>
                        <m:sub>
                          <m:r>
                            <a:rPr lang="en-US" sz="1600" b="0" i="1" smtClean="0">
                              <a:solidFill>
                                <a:srgbClr val="FF0000"/>
                              </a:solidFill>
                              <a:latin typeface="Cambria Math" panose="02040503050406030204" pitchFamily="18" charset="0"/>
                            </a:rPr>
                            <m:t>𝐸</m:t>
                          </m:r>
                        </m:sub>
                      </m:sSub>
                      <m:r>
                        <a:rPr lang="en-US" sz="1600" b="0" i="1" smtClean="0">
                          <a:solidFill>
                            <a:srgbClr val="FF0000"/>
                          </a:solidFill>
                          <a:latin typeface="Cambria Math" panose="02040503050406030204" pitchFamily="18" charset="0"/>
                        </a:rPr>
                        <m:t>≥3×</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10</m:t>
                          </m:r>
                        </m:e>
                        <m:sup>
                          <m:r>
                            <a:rPr lang="en-US" sz="1600" b="0" i="1" smtClean="0">
                              <a:solidFill>
                                <a:srgbClr val="FF0000"/>
                              </a:solidFill>
                              <a:latin typeface="Cambria Math" panose="02040503050406030204" pitchFamily="18" charset="0"/>
                            </a:rPr>
                            <m:t>21</m:t>
                          </m:r>
                        </m:sup>
                      </m:sSup>
                      <m:r>
                        <a:rPr lang="en-US" sz="1600" b="0" i="1" smtClean="0">
                          <a:solidFill>
                            <a:srgbClr val="FF0000"/>
                          </a:solidFill>
                          <a:latin typeface="Cambria Math" panose="02040503050406030204" pitchFamily="18" charset="0"/>
                        </a:rPr>
                        <m:t>𝑘𝑒𝑉</m:t>
                      </m:r>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𝑠</m:t>
                      </m:r>
                      <m:r>
                        <a:rPr lang="en-US" sz="1600" b="0" i="1" smtClean="0">
                          <a:solidFill>
                            <a:srgbClr val="FF0000"/>
                          </a:solidFill>
                          <a:latin typeface="Cambria Math" panose="02040503050406030204" pitchFamily="18" charset="0"/>
                        </a:rPr>
                        <m:t>/</m:t>
                      </m:r>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panose="02040503050406030204" pitchFamily="18" charset="0"/>
                            </a:rPr>
                            <m:t>𝑚</m:t>
                          </m:r>
                        </m:e>
                        <m:sup>
                          <m:r>
                            <a:rPr lang="en-US" sz="1600" b="0" i="1" smtClean="0">
                              <a:solidFill>
                                <a:srgbClr val="FF0000"/>
                              </a:solidFill>
                              <a:latin typeface="Cambria Math" panose="02040503050406030204" pitchFamily="18" charset="0"/>
                            </a:rPr>
                            <m:t>3</m:t>
                          </m:r>
                        </m:sup>
                      </m:sSup>
                    </m:oMath>
                  </m:oMathPara>
                </a14:m>
                <a:endParaRPr lang="en-US" sz="1600"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5001BE25-DA93-4591-90DA-3FD6B76F4851}"/>
                  </a:ext>
                </a:extLst>
              </p:cNvPr>
              <p:cNvSpPr txBox="1">
                <a:spLocks noRot="1" noChangeAspect="1" noMove="1" noResize="1" noEditPoints="1" noAdjustHandles="1" noChangeArrowheads="1" noChangeShapeType="1" noTextEdit="1"/>
              </p:cNvSpPr>
              <p:nvPr/>
            </p:nvSpPr>
            <p:spPr>
              <a:xfrm>
                <a:off x="5683099" y="4052645"/>
                <a:ext cx="2688878" cy="338554"/>
              </a:xfrm>
              <a:prstGeom prst="rect">
                <a:avLst/>
              </a:prstGeom>
              <a:blipFill>
                <a:blip r:embed="rId3"/>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EA058A-FF75-4EBE-9C85-7A0843B264A2}"/>
                  </a:ext>
                </a:extLst>
              </p:cNvPr>
              <p:cNvSpPr txBox="1"/>
              <p:nvPr/>
            </p:nvSpPr>
            <p:spPr>
              <a:xfrm>
                <a:off x="5707288" y="4427686"/>
                <a:ext cx="2807049" cy="338554"/>
              </a:xfrm>
              <a:prstGeom prst="rect">
                <a:avLst/>
              </a:prstGeom>
              <a:noFill/>
            </p:spPr>
            <p:txBody>
              <a:bodyPr wrap="square">
                <a:spAutoFit/>
              </a:bodyPr>
              <a:lstStyle/>
              <a:p>
                <a14:m>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𝜏</m:t>
                        </m:r>
                      </m:e>
                      <m:sub>
                        <m:r>
                          <a:rPr lang="en-US" sz="1600" b="0" i="1" smtClean="0">
                            <a:solidFill>
                              <a:srgbClr val="FF0000"/>
                            </a:solidFill>
                            <a:latin typeface="Cambria Math" panose="02040503050406030204" pitchFamily="18" charset="0"/>
                          </a:rPr>
                          <m:t>𝐸</m:t>
                        </m:r>
                      </m:sub>
                    </m:sSub>
                  </m:oMath>
                </a14:m>
                <a:r>
                  <a:rPr lang="en-US" sz="1600" dirty="0">
                    <a:solidFill>
                      <a:srgbClr val="FF0000"/>
                    </a:solidFill>
                  </a:rPr>
                  <a:t>: energy confinement time</a:t>
                </a:r>
              </a:p>
            </p:txBody>
          </p:sp>
        </mc:Choice>
        <mc:Fallback xmlns="">
          <p:sp>
            <p:nvSpPr>
              <p:cNvPr id="10" name="TextBox 9">
                <a:extLst>
                  <a:ext uri="{FF2B5EF4-FFF2-40B4-BE49-F238E27FC236}">
                    <a16:creationId xmlns:a16="http://schemas.microsoft.com/office/drawing/2014/main" id="{61EA058A-FF75-4EBE-9C85-7A0843B264A2}"/>
                  </a:ext>
                </a:extLst>
              </p:cNvPr>
              <p:cNvSpPr txBox="1">
                <a:spLocks noRot="1" noChangeAspect="1" noMove="1" noResize="1" noEditPoints="1" noAdjustHandles="1" noChangeArrowheads="1" noChangeShapeType="1" noTextEdit="1"/>
              </p:cNvSpPr>
              <p:nvPr/>
            </p:nvSpPr>
            <p:spPr>
              <a:xfrm>
                <a:off x="5707288" y="4427686"/>
                <a:ext cx="2807049" cy="338554"/>
              </a:xfrm>
              <a:prstGeom prst="rect">
                <a:avLst/>
              </a:prstGeom>
              <a:blipFill>
                <a:blip r:embed="rId4"/>
                <a:stretch>
                  <a:fillRect t="-5357" b="-21429"/>
                </a:stretch>
              </a:blipFill>
            </p:spPr>
            <p:txBody>
              <a:bodyPr/>
              <a:lstStyle/>
              <a:p>
                <a:r>
                  <a:rPr lang="en-US">
                    <a:noFill/>
                  </a:rPr>
                  <a:t> </a:t>
                </a:r>
              </a:p>
            </p:txBody>
          </p:sp>
        </mc:Fallback>
      </mc:AlternateContent>
      <p:pic>
        <p:nvPicPr>
          <p:cNvPr id="16" name="Picture 15" descr="A diagram of a magnetic field&#10;&#10;Description automatically generated">
            <a:extLst>
              <a:ext uri="{FF2B5EF4-FFF2-40B4-BE49-F238E27FC236}">
                <a16:creationId xmlns:a16="http://schemas.microsoft.com/office/drawing/2014/main" id="{5DD33383-D469-4A8F-8681-AC34548C84AE}"/>
              </a:ext>
            </a:extLst>
          </p:cNvPr>
          <p:cNvPicPr>
            <a:picLocks noChangeAspect="1"/>
          </p:cNvPicPr>
          <p:nvPr/>
        </p:nvPicPr>
        <p:blipFill>
          <a:blip r:embed="rId5"/>
          <a:stretch>
            <a:fillRect/>
          </a:stretch>
        </p:blipFill>
        <p:spPr>
          <a:xfrm>
            <a:off x="490705" y="820585"/>
            <a:ext cx="4685302" cy="3781315"/>
          </a:xfrm>
          <a:prstGeom prst="rect">
            <a:avLst/>
          </a:prstGeom>
        </p:spPr>
      </p:pic>
      <p:pic>
        <p:nvPicPr>
          <p:cNvPr id="20" name="Picture 19" descr="A diagram of a hot spot&#10;&#10;Description automatically generated with medium confidence">
            <a:extLst>
              <a:ext uri="{FF2B5EF4-FFF2-40B4-BE49-F238E27FC236}">
                <a16:creationId xmlns:a16="http://schemas.microsoft.com/office/drawing/2014/main" id="{E251BA45-4524-40CE-B854-4CBEC0DBDB21}"/>
              </a:ext>
            </a:extLst>
          </p:cNvPr>
          <p:cNvPicPr>
            <a:picLocks noChangeAspect="1"/>
          </p:cNvPicPr>
          <p:nvPr/>
        </p:nvPicPr>
        <p:blipFill>
          <a:blip r:embed="rId6"/>
          <a:stretch>
            <a:fillRect/>
          </a:stretch>
        </p:blipFill>
        <p:spPr>
          <a:xfrm>
            <a:off x="5550247" y="325873"/>
            <a:ext cx="2688878" cy="3697208"/>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0F280A5-B850-4140-A6F8-610F9A9E1FD9}"/>
                  </a:ext>
                </a:extLst>
              </p:cNvPr>
              <p:cNvSpPr txBox="1"/>
              <p:nvPr/>
            </p:nvSpPr>
            <p:spPr>
              <a:xfrm>
                <a:off x="5371134" y="4744167"/>
                <a:ext cx="3497111" cy="338554"/>
              </a:xfrm>
              <a:prstGeom prst="rect">
                <a:avLst/>
              </a:prstGeom>
              <a:noFill/>
            </p:spPr>
            <p:txBody>
              <a:bodyPr wrap="none" rtlCol="0">
                <a:spAutoFit/>
              </a:bodyPr>
              <a:lstStyle/>
              <a:p>
                <a:r>
                  <a:rPr lang="en-US" sz="1600" dirty="0">
                    <a:solidFill>
                      <a:srgbClr val="FF0000"/>
                    </a:solidFill>
                    <a:latin typeface="Arial" panose="020B0604020202020204" pitchFamily="34" charset="0"/>
                    <a:cs typeface="Arial" panose="020B0604020202020204" pitchFamily="34" charset="0"/>
                  </a:rPr>
                  <a:t>Improve </a:t>
                </a:r>
                <a14:m>
                  <m:oMath xmlns:m="http://schemas.openxmlformats.org/officeDocument/2006/math">
                    <m:r>
                      <a:rPr lang="en-US" sz="1600" b="0" i="1" smtClean="0">
                        <a:solidFill>
                          <a:srgbClr val="FF0000"/>
                        </a:solidFill>
                        <a:latin typeface="Cambria Math" panose="02040503050406030204" pitchFamily="18" charset="0"/>
                      </a:rPr>
                      <m:t>𝑛</m:t>
                    </m:r>
                    <m:r>
                      <a:rPr lang="en-US" sz="1600" b="0" i="0"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𝑇</m:t>
                    </m:r>
                    <m:r>
                      <a:rPr lang="en-US" sz="1600" b="0" i="1" smtClean="0">
                        <a:solidFill>
                          <a:srgbClr val="FF0000"/>
                        </a:solidFill>
                        <a:latin typeface="Cambria Math" panose="02040503050406030204" pitchFamily="18" charset="0"/>
                      </a:rPr>
                      <m:t>,</m:t>
                    </m:r>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𝜏</m:t>
                        </m:r>
                      </m:e>
                      <m:sub>
                        <m:r>
                          <a:rPr lang="en-US" sz="1600" b="0" i="1" smtClean="0">
                            <a:solidFill>
                              <a:srgbClr val="FF0000"/>
                            </a:solidFill>
                            <a:latin typeface="Cambria Math" panose="02040503050406030204" pitchFamily="18" charset="0"/>
                          </a:rPr>
                          <m:t>𝐸</m:t>
                        </m:r>
                      </m:sub>
                    </m:sSub>
                  </m:oMath>
                </a14:m>
                <a:r>
                  <a:rPr lang="en-US" sz="1600" dirty="0">
                    <a:solidFill>
                      <a:srgbClr val="FF0000"/>
                    </a:solidFill>
                    <a:latin typeface="Arial" panose="020B0604020202020204" pitchFamily="34" charset="0"/>
                    <a:cs typeface="Arial" panose="020B0604020202020204" pitchFamily="34" charset="0"/>
                  </a:rPr>
                  <a:t> as much as possible</a:t>
                </a:r>
              </a:p>
            </p:txBody>
          </p:sp>
        </mc:Choice>
        <mc:Fallback xmlns="">
          <p:sp>
            <p:nvSpPr>
              <p:cNvPr id="21" name="TextBox 20">
                <a:extLst>
                  <a:ext uri="{FF2B5EF4-FFF2-40B4-BE49-F238E27FC236}">
                    <a16:creationId xmlns:a16="http://schemas.microsoft.com/office/drawing/2014/main" id="{F0F280A5-B850-4140-A6F8-610F9A9E1FD9}"/>
                  </a:ext>
                </a:extLst>
              </p:cNvPr>
              <p:cNvSpPr txBox="1">
                <a:spLocks noRot="1" noChangeAspect="1" noMove="1" noResize="1" noEditPoints="1" noAdjustHandles="1" noChangeArrowheads="1" noChangeShapeType="1" noTextEdit="1"/>
              </p:cNvSpPr>
              <p:nvPr/>
            </p:nvSpPr>
            <p:spPr>
              <a:xfrm>
                <a:off x="5371134" y="4744167"/>
                <a:ext cx="3497111" cy="338554"/>
              </a:xfrm>
              <a:prstGeom prst="rect">
                <a:avLst/>
              </a:prstGeom>
              <a:blipFill>
                <a:blip r:embed="rId7"/>
                <a:stretch>
                  <a:fillRect l="-871" t="-5357" b="-21429"/>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94046BA5-C8B9-4E11-9B0D-5F72F9D7783A}"/>
              </a:ext>
            </a:extLst>
          </p:cNvPr>
          <p:cNvCxnSpPr>
            <a:cxnSpLocks/>
          </p:cNvCxnSpPr>
          <p:nvPr/>
        </p:nvCxnSpPr>
        <p:spPr>
          <a:xfrm flipV="1">
            <a:off x="6979640" y="980384"/>
            <a:ext cx="0" cy="555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C29776D-27D7-4850-91C4-9344C6FCE77D}"/>
              </a:ext>
            </a:extLst>
          </p:cNvPr>
          <p:cNvCxnSpPr>
            <a:cxnSpLocks/>
          </p:cNvCxnSpPr>
          <p:nvPr/>
        </p:nvCxnSpPr>
        <p:spPr>
          <a:xfrm flipH="1">
            <a:off x="6551802" y="1660475"/>
            <a:ext cx="2782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D7CBF07-A9D0-428B-9721-0B71AE60364B}"/>
              </a:ext>
            </a:extLst>
          </p:cNvPr>
          <p:cNvCxnSpPr>
            <a:cxnSpLocks/>
          </p:cNvCxnSpPr>
          <p:nvPr/>
        </p:nvCxnSpPr>
        <p:spPr>
          <a:xfrm>
            <a:off x="7108270" y="1669310"/>
            <a:ext cx="3159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F0DE9C4-9A77-4BA0-9F0C-50AC99E09070}"/>
              </a:ext>
            </a:extLst>
          </p:cNvPr>
          <p:cNvCxnSpPr>
            <a:cxnSpLocks/>
          </p:cNvCxnSpPr>
          <p:nvPr/>
        </p:nvCxnSpPr>
        <p:spPr>
          <a:xfrm>
            <a:off x="6979640" y="1813196"/>
            <a:ext cx="0" cy="5109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859499-B780-4018-BF59-40EB5DE3C289}"/>
              </a:ext>
            </a:extLst>
          </p:cNvPr>
          <p:cNvSpPr txBox="1"/>
          <p:nvPr/>
        </p:nvSpPr>
        <p:spPr>
          <a:xfrm>
            <a:off x="6972484" y="1202309"/>
            <a:ext cx="1579278" cy="300082"/>
          </a:xfrm>
          <a:prstGeom prst="rect">
            <a:avLst/>
          </a:prstGeom>
          <a:noFill/>
        </p:spPr>
        <p:txBody>
          <a:bodyPr wrap="square" rtlCol="0">
            <a:spAutoFit/>
          </a:bodyPr>
          <a:lstStyle/>
          <a:p>
            <a:r>
              <a:rPr lang="en-US" b="1" dirty="0">
                <a:solidFill>
                  <a:srgbClr val="FF0000"/>
                </a:solidFill>
              </a:rPr>
              <a:t>Energy transport</a:t>
            </a:r>
          </a:p>
        </p:txBody>
      </p:sp>
      <p:sp>
        <p:nvSpPr>
          <p:cNvPr id="2" name="Oval 1">
            <a:extLst>
              <a:ext uri="{FF2B5EF4-FFF2-40B4-BE49-F238E27FC236}">
                <a16:creationId xmlns:a16="http://schemas.microsoft.com/office/drawing/2014/main" id="{F0A123B5-B707-4991-9E98-4E6A911378B6}"/>
              </a:ext>
            </a:extLst>
          </p:cNvPr>
          <p:cNvSpPr/>
          <p:nvPr/>
        </p:nvSpPr>
        <p:spPr>
          <a:xfrm>
            <a:off x="1755648" y="3974592"/>
            <a:ext cx="1853184" cy="1950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A6B54AE-C14C-4317-93F1-AE594B253C93}"/>
              </a:ext>
            </a:extLst>
          </p:cNvPr>
          <p:cNvSpPr/>
          <p:nvPr/>
        </p:nvSpPr>
        <p:spPr>
          <a:xfrm>
            <a:off x="490705" y="4294543"/>
            <a:ext cx="1853184" cy="37329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C8A08EB-E0E6-4EF1-871D-6426D10E5F6F}"/>
              </a:ext>
            </a:extLst>
          </p:cNvPr>
          <p:cNvCxnSpPr>
            <a:cxnSpLocks/>
            <a:stCxn id="19" idx="4"/>
            <a:endCxn id="13" idx="1"/>
          </p:cNvCxnSpPr>
          <p:nvPr/>
        </p:nvCxnSpPr>
        <p:spPr>
          <a:xfrm>
            <a:off x="1417297" y="4667834"/>
            <a:ext cx="338351" cy="2524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719C31-EA1F-4B0C-8C4F-66E8701ED5EE}"/>
              </a:ext>
            </a:extLst>
          </p:cNvPr>
          <p:cNvSpPr txBox="1"/>
          <p:nvPr/>
        </p:nvSpPr>
        <p:spPr>
          <a:xfrm>
            <a:off x="1755648" y="4797189"/>
            <a:ext cx="1636987" cy="246221"/>
          </a:xfrm>
          <a:prstGeom prst="rect">
            <a:avLst/>
          </a:prstGeom>
          <a:noFill/>
        </p:spPr>
        <p:txBody>
          <a:bodyPr wrap="none" rtlCol="0">
            <a:spAutoFit/>
          </a:bodyPr>
          <a:lstStyle/>
          <a:p>
            <a:r>
              <a:rPr lang="en-US" sz="1000" b="1" dirty="0">
                <a:solidFill>
                  <a:srgbClr val="FF0000"/>
                </a:solidFill>
              </a:rPr>
              <a:t>Producing Confinement</a:t>
            </a:r>
          </a:p>
        </p:txBody>
      </p:sp>
      <p:cxnSp>
        <p:nvCxnSpPr>
          <p:cNvPr id="25" name="Straight Arrow Connector 24">
            <a:extLst>
              <a:ext uri="{FF2B5EF4-FFF2-40B4-BE49-F238E27FC236}">
                <a16:creationId xmlns:a16="http://schemas.microsoft.com/office/drawing/2014/main" id="{D70691C5-02C1-4FE6-A3AC-09D251DCB83F}"/>
              </a:ext>
            </a:extLst>
          </p:cNvPr>
          <p:cNvCxnSpPr>
            <a:cxnSpLocks/>
            <a:endCxn id="13" idx="0"/>
          </p:cNvCxnSpPr>
          <p:nvPr/>
        </p:nvCxnSpPr>
        <p:spPr>
          <a:xfrm flipH="1">
            <a:off x="2574142" y="4169664"/>
            <a:ext cx="108099" cy="627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27F618-389E-4729-A259-872A18595958}"/>
              </a:ext>
            </a:extLst>
          </p:cNvPr>
          <p:cNvSpPr txBox="1"/>
          <p:nvPr/>
        </p:nvSpPr>
        <p:spPr>
          <a:xfrm>
            <a:off x="5394114" y="71957"/>
            <a:ext cx="3001143" cy="253916"/>
          </a:xfrm>
          <a:prstGeom prst="rect">
            <a:avLst/>
          </a:prstGeom>
          <a:noFill/>
        </p:spPr>
        <p:txBody>
          <a:bodyPr wrap="none" rtlCol="0">
            <a:spAutoFit/>
          </a:bodyPr>
          <a:lstStyle/>
          <a:p>
            <a:r>
              <a:rPr lang="en-US" sz="1050" dirty="0"/>
              <a:t>[</a:t>
            </a:r>
            <a:r>
              <a:rPr lang="en-US" sz="1050" dirty="0" err="1"/>
              <a:t>Giacomin</a:t>
            </a:r>
            <a:r>
              <a:rPr lang="en-US" sz="1050" dirty="0"/>
              <a:t> et al., Computer Phys. Comm.,2021]</a:t>
            </a:r>
          </a:p>
        </p:txBody>
      </p:sp>
    </p:spTree>
    <p:extLst>
      <p:ext uri="{BB962C8B-B14F-4D97-AF65-F5344CB8AC3E}">
        <p14:creationId xmlns:p14="http://schemas.microsoft.com/office/powerpoint/2010/main" val="142170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1" grpId="0"/>
      <p:bldP spid="17" grpId="0"/>
      <p:bldP spid="2" grpId="0" animBg="1"/>
      <p:bldP spid="19" grpId="0" animBg="1"/>
      <p:bldP spid="1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45315E-18B0-475C-A295-D5F03B8E16FE}"/>
              </a:ext>
            </a:extLst>
          </p:cNvPr>
          <p:cNvSpPr>
            <a:spLocks noGrp="1"/>
          </p:cNvSpPr>
          <p:nvPr>
            <p:ph type="title"/>
          </p:nvPr>
        </p:nvSpPr>
        <p:spPr>
          <a:xfrm>
            <a:off x="904875" y="179553"/>
            <a:ext cx="7364139" cy="937070"/>
          </a:xfrm>
        </p:spPr>
        <p:txBody>
          <a:bodyPr>
            <a:normAutofit/>
          </a:bodyPr>
          <a:lstStyle/>
          <a:p>
            <a:r>
              <a:rPr lang="en-US" dirty="0"/>
              <a:t>Procedure of getting input parameters for GENE gyrokinetic simulations</a:t>
            </a:r>
          </a:p>
        </p:txBody>
      </p:sp>
      <p:sp>
        <p:nvSpPr>
          <p:cNvPr id="5" name="Footer Placeholder 4">
            <a:extLst>
              <a:ext uri="{FF2B5EF4-FFF2-40B4-BE49-F238E27FC236}">
                <a16:creationId xmlns:a16="http://schemas.microsoft.com/office/drawing/2014/main" id="{CC97B222-48C8-4D79-9708-02C6A338B4D8}"/>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AAC52320-FBF7-45B4-B8C7-5FFFCF1D3CE7}"/>
              </a:ext>
            </a:extLst>
          </p:cNvPr>
          <p:cNvSpPr>
            <a:spLocks noGrp="1"/>
          </p:cNvSpPr>
          <p:nvPr>
            <p:ph type="sldNum" sz="quarter" idx="12"/>
          </p:nvPr>
        </p:nvSpPr>
        <p:spPr/>
        <p:txBody>
          <a:bodyPr/>
          <a:lstStyle/>
          <a:p>
            <a:fld id="{E1E1CD7C-2161-7D43-862E-CE4C333CD873}" type="slidenum">
              <a:rPr lang="fr-FR" smtClean="0"/>
              <a:pPr/>
              <a:t>35</a:t>
            </a:fld>
            <a:endParaRPr lang="fr-FR" dirty="0"/>
          </a:p>
        </p:txBody>
      </p:sp>
      <p:graphicFrame>
        <p:nvGraphicFramePr>
          <p:cNvPr id="7" name="Diagram 6">
            <a:extLst>
              <a:ext uri="{FF2B5EF4-FFF2-40B4-BE49-F238E27FC236}">
                <a16:creationId xmlns:a16="http://schemas.microsoft.com/office/drawing/2014/main" id="{F4B1453D-6F91-4C7C-A638-50105F40B32C}"/>
              </a:ext>
            </a:extLst>
          </p:cNvPr>
          <p:cNvGraphicFramePr/>
          <p:nvPr>
            <p:extLst>
              <p:ext uri="{D42A27DB-BD31-4B8C-83A1-F6EECF244321}">
                <p14:modId xmlns:p14="http://schemas.microsoft.com/office/powerpoint/2010/main" val="156539598"/>
              </p:ext>
            </p:extLst>
          </p:nvPr>
        </p:nvGraphicFramePr>
        <p:xfrm>
          <a:off x="1398098" y="1301090"/>
          <a:ext cx="7233139" cy="147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BC819F47-0108-44F1-8CD4-20BA12E55BE1}"/>
              </a:ext>
            </a:extLst>
          </p:cNvPr>
          <p:cNvGraphicFramePr/>
          <p:nvPr>
            <p:extLst>
              <p:ext uri="{D42A27DB-BD31-4B8C-83A1-F6EECF244321}">
                <p14:modId xmlns:p14="http://schemas.microsoft.com/office/powerpoint/2010/main" val="3223874017"/>
              </p:ext>
            </p:extLst>
          </p:nvPr>
        </p:nvGraphicFramePr>
        <p:xfrm>
          <a:off x="1398097" y="2680161"/>
          <a:ext cx="7233140" cy="1891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Left Brace 9">
            <a:extLst>
              <a:ext uri="{FF2B5EF4-FFF2-40B4-BE49-F238E27FC236}">
                <a16:creationId xmlns:a16="http://schemas.microsoft.com/office/drawing/2014/main" id="{78BE8E9B-93F8-4B8E-B195-A2ADBB9C7FAA}"/>
              </a:ext>
            </a:extLst>
          </p:cNvPr>
          <p:cNvSpPr/>
          <p:nvPr/>
        </p:nvSpPr>
        <p:spPr>
          <a:xfrm>
            <a:off x="931980" y="1372424"/>
            <a:ext cx="422031" cy="304229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BA108429-FA40-43B8-AFC8-BE920BF91646}"/>
              </a:ext>
            </a:extLst>
          </p:cNvPr>
          <p:cNvSpPr txBox="1"/>
          <p:nvPr/>
        </p:nvSpPr>
        <p:spPr>
          <a:xfrm>
            <a:off x="-55747" y="2471447"/>
            <a:ext cx="1081450" cy="830997"/>
          </a:xfrm>
          <a:prstGeom prst="rect">
            <a:avLst/>
          </a:prstGeom>
          <a:noFill/>
        </p:spPr>
        <p:txBody>
          <a:bodyPr wrap="square" rtlCol="0">
            <a:spAutoFit/>
          </a:bodyPr>
          <a:lstStyle/>
          <a:p>
            <a:r>
              <a:rPr lang="en-US" sz="2400" dirty="0"/>
              <a:t>GENE needs</a:t>
            </a:r>
          </a:p>
        </p:txBody>
      </p:sp>
    </p:spTree>
    <p:extLst>
      <p:ext uri="{BB962C8B-B14F-4D97-AF65-F5344CB8AC3E}">
        <p14:creationId xmlns:p14="http://schemas.microsoft.com/office/powerpoint/2010/main" val="40495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0"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diagram of a graph&#10;&#10;Description automatically generated with medium confidence">
            <a:extLst>
              <a:ext uri="{FF2B5EF4-FFF2-40B4-BE49-F238E27FC236}">
                <a16:creationId xmlns:a16="http://schemas.microsoft.com/office/drawing/2014/main" id="{61400C3A-BAF1-4B44-AF73-3599A3A564C0}"/>
              </a:ext>
            </a:extLst>
          </p:cNvPr>
          <p:cNvPicPr>
            <a:picLocks noChangeAspect="1"/>
          </p:cNvPicPr>
          <p:nvPr/>
        </p:nvPicPr>
        <p:blipFill>
          <a:blip r:embed="rId3"/>
          <a:stretch>
            <a:fillRect/>
          </a:stretch>
        </p:blipFill>
        <p:spPr>
          <a:xfrm>
            <a:off x="4904046" y="2644911"/>
            <a:ext cx="4068576" cy="2294776"/>
          </a:xfrm>
          <a:prstGeom prst="rect">
            <a:avLst/>
          </a:prstGeom>
        </p:spPr>
      </p:pic>
      <p:sp>
        <p:nvSpPr>
          <p:cNvPr id="3" name="Title 2">
            <a:extLst>
              <a:ext uri="{FF2B5EF4-FFF2-40B4-BE49-F238E27FC236}">
                <a16:creationId xmlns:a16="http://schemas.microsoft.com/office/drawing/2014/main" id="{345E8DA3-483B-45DF-9682-97510D522FD9}"/>
              </a:ext>
            </a:extLst>
          </p:cNvPr>
          <p:cNvSpPr>
            <a:spLocks noGrp="1"/>
          </p:cNvSpPr>
          <p:nvPr>
            <p:ph type="title"/>
          </p:nvPr>
        </p:nvSpPr>
        <p:spPr>
          <a:xfrm>
            <a:off x="711927" y="113574"/>
            <a:ext cx="6762663" cy="558679"/>
          </a:xfrm>
        </p:spPr>
        <p:txBody>
          <a:bodyPr/>
          <a:lstStyle/>
          <a:p>
            <a:r>
              <a:rPr lang="en-US" dirty="0" err="1"/>
              <a:t>Gyrokinetics</a:t>
            </a:r>
            <a:r>
              <a:rPr lang="en-US" dirty="0"/>
              <a:t> and its coordinate system</a:t>
            </a:r>
          </a:p>
        </p:txBody>
      </p:sp>
      <p:sp>
        <p:nvSpPr>
          <p:cNvPr id="5" name="Footer Placeholder 4">
            <a:extLst>
              <a:ext uri="{FF2B5EF4-FFF2-40B4-BE49-F238E27FC236}">
                <a16:creationId xmlns:a16="http://schemas.microsoft.com/office/drawing/2014/main" id="{D1D63362-22A9-4667-8377-6144F83AC4FD}"/>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7FA3736F-8E10-4208-A8DD-6107A6CBA627}"/>
              </a:ext>
            </a:extLst>
          </p:cNvPr>
          <p:cNvSpPr>
            <a:spLocks noGrp="1"/>
          </p:cNvSpPr>
          <p:nvPr>
            <p:ph type="sldNum" sz="quarter" idx="12"/>
          </p:nvPr>
        </p:nvSpPr>
        <p:spPr/>
        <p:txBody>
          <a:bodyPr/>
          <a:lstStyle/>
          <a:p>
            <a:fld id="{E1E1CD7C-2161-7D43-862E-CE4C333CD873}" type="slidenum">
              <a:rPr lang="fr-FR" smtClean="0"/>
              <a:pPr/>
              <a:t>36</a:t>
            </a:fld>
            <a:endParaRPr lang="fr-FR"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E5D53D-6C99-4C37-A520-6DD3C1106613}"/>
                  </a:ext>
                </a:extLst>
              </p:cNvPr>
              <p:cNvSpPr txBox="1"/>
              <p:nvPr/>
            </p:nvSpPr>
            <p:spPr>
              <a:xfrm>
                <a:off x="6047242" y="1377174"/>
                <a:ext cx="2185278"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𝑦</m:t>
                          </m:r>
                        </m:sub>
                      </m:sSub>
                      <m:r>
                        <a:rPr lang="en-US" sz="1800" b="0" i="1" smtClean="0">
                          <a:latin typeface="Cambria Math" panose="02040503050406030204" pitchFamily="18" charset="0"/>
                        </a:rPr>
                        <m:t>(</m:t>
                      </m:r>
                      <m:r>
                        <a:rPr lang="en-US" sz="1800" b="0" i="1" smtClean="0">
                          <a:latin typeface="Cambria Math" panose="02040503050406030204" pitchFamily="18" charset="0"/>
                        </a:rPr>
                        <m:t>𝑞</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𝜓</m:t>
                          </m:r>
                        </m:e>
                      </m:d>
                      <m:r>
                        <a:rPr lang="en-US" sz="1800" b="0" i="1" smtClean="0">
                          <a:latin typeface="Cambria Math" panose="02040503050406030204" pitchFamily="18" charset="0"/>
                        </a:rPr>
                        <m:t>𝜒</m:t>
                      </m:r>
                      <m:r>
                        <a:rPr lang="en-US" sz="1800" b="0" i="1" smtClean="0">
                          <a:latin typeface="Cambria Math" panose="02040503050406030204" pitchFamily="18" charset="0"/>
                        </a:rPr>
                        <m:t>−</m:t>
                      </m:r>
                      <m:r>
                        <a:rPr lang="en-US" sz="1800" b="0" i="1" smtClean="0">
                          <a:latin typeface="Cambria Math" panose="02040503050406030204" pitchFamily="18" charset="0"/>
                        </a:rPr>
                        <m:t>𝜙</m:t>
                      </m:r>
                      <m:r>
                        <a:rPr lang="en-US" sz="1800" b="0" i="1" smtClean="0">
                          <a:latin typeface="Cambria Math" panose="02040503050406030204" pitchFamily="18" charset="0"/>
                        </a:rPr>
                        <m:t>)</m:t>
                      </m:r>
                    </m:oMath>
                  </m:oMathPara>
                </a14:m>
                <a:endParaRPr lang="en-US" sz="1800" dirty="0"/>
              </a:p>
            </p:txBody>
          </p:sp>
        </mc:Choice>
        <mc:Fallback xmlns="">
          <p:sp>
            <p:nvSpPr>
              <p:cNvPr id="9" name="TextBox 8">
                <a:extLst>
                  <a:ext uri="{FF2B5EF4-FFF2-40B4-BE49-F238E27FC236}">
                    <a16:creationId xmlns:a16="http://schemas.microsoft.com/office/drawing/2014/main" id="{B3E5D53D-6C99-4C37-A520-6DD3C1106613}"/>
                  </a:ext>
                </a:extLst>
              </p:cNvPr>
              <p:cNvSpPr txBox="1">
                <a:spLocks noRot="1" noChangeAspect="1" noMove="1" noResize="1" noEditPoints="1" noAdjustHandles="1" noChangeArrowheads="1" noChangeShapeType="1" noTextEdit="1"/>
              </p:cNvSpPr>
              <p:nvPr/>
            </p:nvSpPr>
            <p:spPr>
              <a:xfrm>
                <a:off x="6047242" y="1377174"/>
                <a:ext cx="2185278" cy="391261"/>
              </a:xfrm>
              <a:prstGeom prst="rect">
                <a:avLst/>
              </a:prstGeom>
              <a:blipFill>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4FCC618-A04F-438A-B345-DD196B9F8A87}"/>
                  </a:ext>
                </a:extLst>
              </p:cNvPr>
              <p:cNvSpPr txBox="1"/>
              <p:nvPr/>
            </p:nvSpPr>
            <p:spPr>
              <a:xfrm>
                <a:off x="6082755" y="1000769"/>
                <a:ext cx="17257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𝑥</m:t>
                          </m:r>
                        </m:sub>
                      </m:sSub>
                      <m:r>
                        <a:rPr lang="en-US" sz="1800" b="0" i="1" smtClean="0">
                          <a:latin typeface="Cambria Math" panose="02040503050406030204" pitchFamily="18" charset="0"/>
                        </a:rPr>
                        <m:t>(</m:t>
                      </m:r>
                      <m:r>
                        <a:rPr lang="en-US" sz="1800" b="0" i="1" smtClean="0">
                          <a:latin typeface="Cambria Math" panose="02040503050406030204" pitchFamily="18" charset="0"/>
                        </a:rPr>
                        <m:t>𝜓</m:t>
                      </m:r>
                      <m:r>
                        <a:rPr lang="en-US" sz="1800" b="0" i="1" smtClean="0">
                          <a:latin typeface="Cambria Math" panose="02040503050406030204" pitchFamily="18" charset="0"/>
                        </a:rPr>
                        <m:t>)</m:t>
                      </m:r>
                    </m:oMath>
                  </m:oMathPara>
                </a14:m>
                <a:endParaRPr lang="en-US" sz="1800" dirty="0"/>
              </a:p>
            </p:txBody>
          </p:sp>
        </mc:Choice>
        <mc:Fallback xmlns="">
          <p:sp>
            <p:nvSpPr>
              <p:cNvPr id="11" name="TextBox 10">
                <a:extLst>
                  <a:ext uri="{FF2B5EF4-FFF2-40B4-BE49-F238E27FC236}">
                    <a16:creationId xmlns:a16="http://schemas.microsoft.com/office/drawing/2014/main" id="{04FCC618-A04F-438A-B345-DD196B9F8A87}"/>
                  </a:ext>
                </a:extLst>
              </p:cNvPr>
              <p:cNvSpPr txBox="1">
                <a:spLocks noRot="1" noChangeAspect="1" noMove="1" noResize="1" noEditPoints="1" noAdjustHandles="1" noChangeArrowheads="1" noChangeShapeType="1" noTextEdit="1"/>
              </p:cNvSpPr>
              <p:nvPr/>
            </p:nvSpPr>
            <p:spPr>
              <a:xfrm>
                <a:off x="6082755" y="1000769"/>
                <a:ext cx="1725778" cy="369332"/>
              </a:xfrm>
              <a:prstGeom prst="rect">
                <a:avLst/>
              </a:prstGeom>
              <a:blipFill>
                <a:blip r:embed="rId5"/>
                <a:stretch>
                  <a:fillRect r="-707" b="-14754"/>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CE32E2D1-3D8D-42C7-843C-FF06BA3BCE69}"/>
              </a:ext>
            </a:extLst>
          </p:cNvPr>
          <p:cNvSpPr/>
          <p:nvPr/>
        </p:nvSpPr>
        <p:spPr>
          <a:xfrm>
            <a:off x="6522182" y="4659936"/>
            <a:ext cx="838899" cy="299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86C4D2-0255-487D-81F1-5C9E103098BB}"/>
                  </a:ext>
                </a:extLst>
              </p:cNvPr>
              <p:cNvSpPr txBox="1"/>
              <p:nvPr/>
            </p:nvSpPr>
            <p:spPr>
              <a:xfrm>
                <a:off x="6916463" y="4446260"/>
                <a:ext cx="39428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𝜙</m:t>
                      </m:r>
                    </m:oMath>
                  </m:oMathPara>
                </a14:m>
                <a:endParaRPr lang="en-US" sz="2000" dirty="0"/>
              </a:p>
            </p:txBody>
          </p:sp>
        </mc:Choice>
        <mc:Fallback xmlns="">
          <p:sp>
            <p:nvSpPr>
              <p:cNvPr id="16" name="TextBox 15">
                <a:extLst>
                  <a:ext uri="{FF2B5EF4-FFF2-40B4-BE49-F238E27FC236}">
                    <a16:creationId xmlns:a16="http://schemas.microsoft.com/office/drawing/2014/main" id="{C986C4D2-0255-487D-81F1-5C9E103098BB}"/>
                  </a:ext>
                </a:extLst>
              </p:cNvPr>
              <p:cNvSpPr txBox="1">
                <a:spLocks noRot="1" noChangeAspect="1" noMove="1" noResize="1" noEditPoints="1" noAdjustHandles="1" noChangeArrowheads="1" noChangeShapeType="1" noTextEdit="1"/>
              </p:cNvSpPr>
              <p:nvPr/>
            </p:nvSpPr>
            <p:spPr>
              <a:xfrm>
                <a:off x="6916463" y="4446260"/>
                <a:ext cx="394281" cy="400110"/>
              </a:xfrm>
              <a:prstGeom prst="rect">
                <a:avLst/>
              </a:prstGeom>
              <a:blipFill>
                <a:blip r:embed="rId6"/>
                <a:stretch>
                  <a:fillRect l="-1563" r="-312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657EDD3-A2F6-4813-B9AF-FE5994F457C7}"/>
                  </a:ext>
                </a:extLst>
              </p:cNvPr>
              <p:cNvSpPr txBox="1"/>
              <p:nvPr/>
            </p:nvSpPr>
            <p:spPr>
              <a:xfrm>
                <a:off x="6013686" y="1783229"/>
                <a:ext cx="8865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𝑧</m:t>
                      </m:r>
                      <m:r>
                        <a:rPr lang="en-US" sz="1800" b="0" i="1" smtClean="0">
                          <a:latin typeface="Cambria Math" panose="02040503050406030204" pitchFamily="18" charset="0"/>
                        </a:rPr>
                        <m:t>=</m:t>
                      </m:r>
                      <m:r>
                        <a:rPr lang="en-US" sz="1800" b="0" i="1" smtClean="0">
                          <a:latin typeface="Cambria Math" panose="02040503050406030204" pitchFamily="18" charset="0"/>
                        </a:rPr>
                        <m:t>𝜒</m:t>
                      </m:r>
                    </m:oMath>
                  </m:oMathPara>
                </a14:m>
                <a:endParaRPr lang="en-US" sz="1800" dirty="0"/>
              </a:p>
            </p:txBody>
          </p:sp>
        </mc:Choice>
        <mc:Fallback xmlns="">
          <p:sp>
            <p:nvSpPr>
              <p:cNvPr id="22" name="TextBox 21">
                <a:extLst>
                  <a:ext uri="{FF2B5EF4-FFF2-40B4-BE49-F238E27FC236}">
                    <a16:creationId xmlns:a16="http://schemas.microsoft.com/office/drawing/2014/main" id="{E657EDD3-A2F6-4813-B9AF-FE5994F457C7}"/>
                  </a:ext>
                </a:extLst>
              </p:cNvPr>
              <p:cNvSpPr txBox="1">
                <a:spLocks noRot="1" noChangeAspect="1" noMove="1" noResize="1" noEditPoints="1" noAdjustHandles="1" noChangeArrowheads="1" noChangeShapeType="1" noTextEdit="1"/>
              </p:cNvSpPr>
              <p:nvPr/>
            </p:nvSpPr>
            <p:spPr>
              <a:xfrm>
                <a:off x="6013686" y="1783229"/>
                <a:ext cx="886527" cy="369332"/>
              </a:xfrm>
              <a:prstGeom prst="rect">
                <a:avLst/>
              </a:prstGeom>
              <a:blipFill>
                <a:blip r:embed="rId8"/>
                <a:stretch>
                  <a:fillRect b="-6667"/>
                </a:stretch>
              </a:blipFill>
            </p:spPr>
            <p:txBody>
              <a:bodyPr/>
              <a:lstStyle/>
              <a:p>
                <a:r>
                  <a:rPr lang="en-US">
                    <a:noFill/>
                  </a:rPr>
                  <a:t> </a:t>
                </a:r>
              </a:p>
            </p:txBody>
          </p:sp>
        </mc:Fallback>
      </mc:AlternateContent>
      <p:sp>
        <p:nvSpPr>
          <p:cNvPr id="23" name="Left Brace 22">
            <a:extLst>
              <a:ext uri="{FF2B5EF4-FFF2-40B4-BE49-F238E27FC236}">
                <a16:creationId xmlns:a16="http://schemas.microsoft.com/office/drawing/2014/main" id="{75C3ECC8-545E-4E64-8E5A-722132B2CC35}"/>
              </a:ext>
            </a:extLst>
          </p:cNvPr>
          <p:cNvSpPr/>
          <p:nvPr/>
        </p:nvSpPr>
        <p:spPr>
          <a:xfrm>
            <a:off x="5910886" y="1060756"/>
            <a:ext cx="171870" cy="101922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59A1632-1172-4C3F-91B1-BD201BD8A0E8}"/>
                  </a:ext>
                </a:extLst>
              </p:cNvPr>
              <p:cNvSpPr txBox="1"/>
              <p:nvPr/>
            </p:nvSpPr>
            <p:spPr>
              <a:xfrm>
                <a:off x="5040878" y="2191863"/>
                <a:ext cx="3604513" cy="369332"/>
              </a:xfrm>
              <a:prstGeom prst="rect">
                <a:avLst/>
              </a:prstGeom>
              <a:noFill/>
            </p:spPr>
            <p:txBody>
              <a:bodyPr wrap="none" rtlCol="0">
                <a:spAutoFit/>
              </a:bodyPr>
              <a:lstStyle/>
              <a:p>
                <a14:m>
                  <m:oMath xmlns:m="http://schemas.openxmlformats.org/officeDocument/2006/math">
                    <m:r>
                      <a:rPr lang="en-US" sz="1800" b="0" i="1" smtClean="0">
                        <a:latin typeface="Cambria Math" panose="02040503050406030204" pitchFamily="18" charset="0"/>
                      </a:rPr>
                      <m:t>𝜒</m:t>
                    </m:r>
                  </m:oMath>
                </a14:m>
                <a:r>
                  <a:rPr lang="en-US" sz="1800" dirty="0"/>
                  <a:t>: straight field line poloidal angle</a:t>
                </a:r>
              </a:p>
            </p:txBody>
          </p:sp>
        </mc:Choice>
        <mc:Fallback xmlns="">
          <p:sp>
            <p:nvSpPr>
              <p:cNvPr id="28" name="TextBox 27">
                <a:extLst>
                  <a:ext uri="{FF2B5EF4-FFF2-40B4-BE49-F238E27FC236}">
                    <a16:creationId xmlns:a16="http://schemas.microsoft.com/office/drawing/2014/main" id="{E59A1632-1172-4C3F-91B1-BD201BD8A0E8}"/>
                  </a:ext>
                </a:extLst>
              </p:cNvPr>
              <p:cNvSpPr txBox="1">
                <a:spLocks noRot="1" noChangeAspect="1" noMove="1" noResize="1" noEditPoints="1" noAdjustHandles="1" noChangeArrowheads="1" noChangeShapeType="1" noTextEdit="1"/>
              </p:cNvSpPr>
              <p:nvPr/>
            </p:nvSpPr>
            <p:spPr>
              <a:xfrm>
                <a:off x="5040878" y="2191863"/>
                <a:ext cx="3604513" cy="369332"/>
              </a:xfrm>
              <a:prstGeom prst="rect">
                <a:avLst/>
              </a:prstGeom>
              <a:blipFill>
                <a:blip r:embed="rId9"/>
                <a:stretch>
                  <a:fillRect t="-10000" r="-50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18D375D-EE3E-46DF-AD5C-10FDDC6AD0BF}"/>
                  </a:ext>
                </a:extLst>
              </p:cNvPr>
              <p:cNvSpPr txBox="1"/>
              <p:nvPr/>
            </p:nvSpPr>
            <p:spPr>
              <a:xfrm>
                <a:off x="5063970" y="600037"/>
                <a:ext cx="3512634" cy="369332"/>
              </a:xfrm>
              <a:prstGeom prst="rect">
                <a:avLst/>
              </a:prstGeom>
              <a:noFill/>
            </p:spPr>
            <p:txBody>
              <a:bodyPr wrap="square">
                <a:spAutoFit/>
              </a:bodyPr>
              <a:lstStyle/>
              <a:p>
                <a:r>
                  <a:rPr lang="en-US" sz="1800" dirty="0"/>
                  <a:t>For a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𝜓</m:t>
                    </m:r>
                    <m:r>
                      <a:rPr lang="en-US" sz="1800" b="0" i="1" smtClean="0">
                        <a:latin typeface="Cambria Math" panose="02040503050406030204" pitchFamily="18" charset="0"/>
                      </a:rPr>
                      <m:t>,</m:t>
                    </m:r>
                    <m:r>
                      <a:rPr lang="en-US" sz="1800" b="0" i="1" smtClean="0">
                        <a:latin typeface="Cambria Math" panose="02040503050406030204" pitchFamily="18" charset="0"/>
                      </a:rPr>
                      <m:t>𝜒</m:t>
                    </m:r>
                    <m:r>
                      <a:rPr lang="en-US" sz="1800" b="0" i="1" smtClean="0">
                        <a:latin typeface="Cambria Math" panose="02040503050406030204" pitchFamily="18" charset="0"/>
                      </a:rPr>
                      <m:t>,</m:t>
                    </m:r>
                    <m:r>
                      <a:rPr lang="en-US" sz="1800" b="0" i="1" smtClean="0">
                        <a:latin typeface="Cambria Math" panose="02040503050406030204" pitchFamily="18" charset="0"/>
                      </a:rPr>
                      <m:t>𝜙</m:t>
                    </m:r>
                    <m:r>
                      <a:rPr lang="en-US" sz="1800" b="0" i="1" smtClean="0">
                        <a:latin typeface="Cambria Math" panose="02040503050406030204" pitchFamily="18" charset="0"/>
                      </a:rPr>
                      <m:t>)</m:t>
                    </m:r>
                  </m:oMath>
                </a14:m>
                <a:r>
                  <a:rPr lang="en-US" sz="1800" dirty="0"/>
                  <a:t> coordinate, define</a:t>
                </a:r>
              </a:p>
            </p:txBody>
          </p:sp>
        </mc:Choice>
        <mc:Fallback xmlns="">
          <p:sp>
            <p:nvSpPr>
              <p:cNvPr id="29" name="TextBox 28">
                <a:extLst>
                  <a:ext uri="{FF2B5EF4-FFF2-40B4-BE49-F238E27FC236}">
                    <a16:creationId xmlns:a16="http://schemas.microsoft.com/office/drawing/2014/main" id="{A18D375D-EE3E-46DF-AD5C-10FDDC6AD0BF}"/>
                  </a:ext>
                </a:extLst>
              </p:cNvPr>
              <p:cNvSpPr txBox="1">
                <a:spLocks noRot="1" noChangeAspect="1" noMove="1" noResize="1" noEditPoints="1" noAdjustHandles="1" noChangeArrowheads="1" noChangeShapeType="1" noTextEdit="1"/>
              </p:cNvSpPr>
              <p:nvPr/>
            </p:nvSpPr>
            <p:spPr>
              <a:xfrm>
                <a:off x="5063970" y="600037"/>
                <a:ext cx="3512634" cy="369332"/>
              </a:xfrm>
              <a:prstGeom prst="rect">
                <a:avLst/>
              </a:prstGeom>
              <a:blipFill>
                <a:blip r:embed="rId10"/>
                <a:stretch>
                  <a:fillRect l="-1563" t="-8197" r="-521" b="-24590"/>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36C6BB36-5B0A-45EA-853B-268D1523F6A2}"/>
              </a:ext>
            </a:extLst>
          </p:cNvPr>
          <p:cNvPicPr>
            <a:picLocks noChangeAspect="1"/>
          </p:cNvPicPr>
          <p:nvPr/>
        </p:nvPicPr>
        <p:blipFill>
          <a:blip r:embed="rId11"/>
          <a:stretch>
            <a:fillRect/>
          </a:stretch>
        </p:blipFill>
        <p:spPr>
          <a:xfrm>
            <a:off x="260988" y="719931"/>
            <a:ext cx="4467958" cy="532044"/>
          </a:xfrm>
          <a:prstGeom prst="rect">
            <a:avLst/>
          </a:prstGeom>
        </p:spPr>
      </p:pic>
      <p:pic>
        <p:nvPicPr>
          <p:cNvPr id="34" name="Picture 33" descr="A math equation with black letters&#10;&#10;Description automatically generated with medium confidence">
            <a:extLst>
              <a:ext uri="{FF2B5EF4-FFF2-40B4-BE49-F238E27FC236}">
                <a16:creationId xmlns:a16="http://schemas.microsoft.com/office/drawing/2014/main" id="{96967D1F-A705-4FEF-B419-F5E8C5D57F0B}"/>
              </a:ext>
            </a:extLst>
          </p:cNvPr>
          <p:cNvPicPr>
            <a:picLocks noChangeAspect="1"/>
          </p:cNvPicPr>
          <p:nvPr/>
        </p:nvPicPr>
        <p:blipFill>
          <a:blip r:embed="rId12"/>
          <a:stretch>
            <a:fillRect/>
          </a:stretch>
        </p:blipFill>
        <p:spPr>
          <a:xfrm>
            <a:off x="509543" y="1690635"/>
            <a:ext cx="3965706" cy="548714"/>
          </a:xfrm>
          <a:prstGeom prst="rect">
            <a:avLst/>
          </a:prstGeom>
        </p:spPr>
      </p:pic>
      <p:sp>
        <p:nvSpPr>
          <p:cNvPr id="35" name="TextBox 34">
            <a:extLst>
              <a:ext uri="{FF2B5EF4-FFF2-40B4-BE49-F238E27FC236}">
                <a16:creationId xmlns:a16="http://schemas.microsoft.com/office/drawing/2014/main" id="{616DEF4C-89F0-4661-8BB4-F39D4F780E76}"/>
              </a:ext>
            </a:extLst>
          </p:cNvPr>
          <p:cNvSpPr txBox="1"/>
          <p:nvPr/>
        </p:nvSpPr>
        <p:spPr>
          <a:xfrm>
            <a:off x="1412750" y="4578957"/>
            <a:ext cx="2304117" cy="253916"/>
          </a:xfrm>
          <a:prstGeom prst="rect">
            <a:avLst/>
          </a:prstGeom>
          <a:noFill/>
        </p:spPr>
        <p:txBody>
          <a:bodyPr wrap="square" rtlCol="0">
            <a:spAutoFit/>
          </a:bodyPr>
          <a:lstStyle/>
          <a:p>
            <a:r>
              <a:rPr lang="en-US" sz="1050" dirty="0">
                <a:cs typeface="Times New Roman" panose="02020603050405020304" pitchFamily="18" charset="0"/>
              </a:rPr>
              <a:t>[Abel et al., Rep. Prog. Phys., 2013]</a:t>
            </a:r>
          </a:p>
        </p:txBody>
      </p:sp>
      <p:sp>
        <p:nvSpPr>
          <p:cNvPr id="36" name="TextBox 35">
            <a:extLst>
              <a:ext uri="{FF2B5EF4-FFF2-40B4-BE49-F238E27FC236}">
                <a16:creationId xmlns:a16="http://schemas.microsoft.com/office/drawing/2014/main" id="{4596B9D0-F7CB-4E47-91A5-F52365C077BE}"/>
              </a:ext>
            </a:extLst>
          </p:cNvPr>
          <p:cNvSpPr txBox="1"/>
          <p:nvPr/>
        </p:nvSpPr>
        <p:spPr>
          <a:xfrm>
            <a:off x="5913841" y="4911758"/>
            <a:ext cx="3203508" cy="253916"/>
          </a:xfrm>
          <a:prstGeom prst="rect">
            <a:avLst/>
          </a:prstGeom>
          <a:noFill/>
        </p:spPr>
        <p:txBody>
          <a:bodyPr wrap="square" rtlCol="0">
            <a:spAutoFit/>
          </a:bodyPr>
          <a:lstStyle/>
          <a:p>
            <a:r>
              <a:rPr lang="en-US" sz="1050" dirty="0">
                <a:cs typeface="Times New Roman" panose="02020603050405020304" pitchFamily="18" charset="0"/>
              </a:rPr>
              <a:t>[Ball et al., J. Plasma Phys., 2020]</a:t>
            </a:r>
          </a:p>
        </p:txBody>
      </p:sp>
      <p:pic>
        <p:nvPicPr>
          <p:cNvPr id="38" name="Picture 37">
            <a:extLst>
              <a:ext uri="{FF2B5EF4-FFF2-40B4-BE49-F238E27FC236}">
                <a16:creationId xmlns:a16="http://schemas.microsoft.com/office/drawing/2014/main" id="{6B7DF8D7-B308-4318-9199-622DA27907F3}"/>
              </a:ext>
            </a:extLst>
          </p:cNvPr>
          <p:cNvPicPr>
            <a:picLocks noChangeAspect="1"/>
          </p:cNvPicPr>
          <p:nvPr/>
        </p:nvPicPr>
        <p:blipFill>
          <a:blip r:embed="rId13"/>
          <a:stretch>
            <a:fillRect/>
          </a:stretch>
        </p:blipFill>
        <p:spPr>
          <a:xfrm>
            <a:off x="1008058" y="1302320"/>
            <a:ext cx="2629128" cy="320068"/>
          </a:xfrm>
          <a:prstGeom prst="rect">
            <a:avLst/>
          </a:prstGeom>
        </p:spPr>
      </p:pic>
      <p:pic>
        <p:nvPicPr>
          <p:cNvPr id="40" name="Picture 39" descr="A black text on a white background&#10;&#10;Description automatically generated">
            <a:extLst>
              <a:ext uri="{FF2B5EF4-FFF2-40B4-BE49-F238E27FC236}">
                <a16:creationId xmlns:a16="http://schemas.microsoft.com/office/drawing/2014/main" id="{6A93A395-85CF-4360-9BF5-9BCB74C92881}"/>
              </a:ext>
            </a:extLst>
          </p:cNvPr>
          <p:cNvPicPr>
            <a:picLocks noChangeAspect="1"/>
          </p:cNvPicPr>
          <p:nvPr/>
        </p:nvPicPr>
        <p:blipFill>
          <a:blip r:embed="rId14"/>
          <a:stretch>
            <a:fillRect/>
          </a:stretch>
        </p:blipFill>
        <p:spPr>
          <a:xfrm>
            <a:off x="1259799" y="2356557"/>
            <a:ext cx="2681212" cy="514934"/>
          </a:xfrm>
          <a:prstGeom prst="rect">
            <a:avLst/>
          </a:prstGeom>
        </p:spPr>
      </p:pic>
      <p:sp>
        <p:nvSpPr>
          <p:cNvPr id="41" name="TextBox 40">
            <a:extLst>
              <a:ext uri="{FF2B5EF4-FFF2-40B4-BE49-F238E27FC236}">
                <a16:creationId xmlns:a16="http://schemas.microsoft.com/office/drawing/2014/main" id="{39490D57-B25F-4401-A973-5CACB2CFD123}"/>
              </a:ext>
            </a:extLst>
          </p:cNvPr>
          <p:cNvSpPr txBox="1"/>
          <p:nvPr/>
        </p:nvSpPr>
        <p:spPr>
          <a:xfrm>
            <a:off x="-5772" y="2461217"/>
            <a:ext cx="1290738" cy="300082"/>
          </a:xfrm>
          <a:prstGeom prst="rect">
            <a:avLst/>
          </a:prstGeom>
          <a:noFill/>
        </p:spPr>
        <p:txBody>
          <a:bodyPr wrap="none" rtlCol="0">
            <a:spAutoFit/>
          </a:bodyPr>
          <a:lstStyle/>
          <a:p>
            <a:r>
              <a:rPr lang="en-US" dirty="0"/>
              <a:t>Gyro-average:</a:t>
            </a:r>
          </a:p>
        </p:txBody>
      </p:sp>
      <p:pic>
        <p:nvPicPr>
          <p:cNvPr id="20" name="Picture 19" descr="A diagram of a gyro-centre transform&#10;&#10;Description automatically generated">
            <a:extLst>
              <a:ext uri="{FF2B5EF4-FFF2-40B4-BE49-F238E27FC236}">
                <a16:creationId xmlns:a16="http://schemas.microsoft.com/office/drawing/2014/main" id="{172C8025-2E3C-4137-9E9C-657E6B2722AE}"/>
              </a:ext>
            </a:extLst>
          </p:cNvPr>
          <p:cNvPicPr>
            <a:picLocks noChangeAspect="1"/>
          </p:cNvPicPr>
          <p:nvPr/>
        </p:nvPicPr>
        <p:blipFill>
          <a:blip r:embed="rId15"/>
          <a:stretch>
            <a:fillRect/>
          </a:stretch>
        </p:blipFill>
        <p:spPr>
          <a:xfrm>
            <a:off x="493657" y="2967395"/>
            <a:ext cx="4068576" cy="1508319"/>
          </a:xfrm>
          <a:prstGeom prst="rect">
            <a:avLst/>
          </a:prstGeom>
        </p:spPr>
      </p:pic>
    </p:spTree>
    <p:extLst>
      <p:ext uri="{BB962C8B-B14F-4D97-AF65-F5344CB8AC3E}">
        <p14:creationId xmlns:p14="http://schemas.microsoft.com/office/powerpoint/2010/main" val="351929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22" grpId="0"/>
      <p:bldP spid="23" grpId="0" animBg="1"/>
      <p:bldP spid="28" grpId="0"/>
      <p:bldP spid="29" grpId="0"/>
      <p:bldP spid="35" grpId="0"/>
      <p:bldP spid="36"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5127C5-A945-424D-B9F6-125180E0BDD3}"/>
              </a:ext>
            </a:extLst>
          </p:cNvPr>
          <p:cNvSpPr>
            <a:spLocks noGrp="1"/>
          </p:cNvSpPr>
          <p:nvPr>
            <p:ph type="sldNum" sz="quarter" idx="12"/>
          </p:nvPr>
        </p:nvSpPr>
        <p:spPr/>
        <p:txBody>
          <a:bodyPr/>
          <a:lstStyle/>
          <a:p>
            <a:fld id="{E1E1CD7C-2161-7D43-862E-CE4C333CD873}" type="slidenum">
              <a:rPr lang="fr-FR" smtClean="0"/>
              <a:pPr/>
              <a:t>37</a:t>
            </a:fld>
            <a:endParaRPr lang="fr-FR" dirty="0"/>
          </a:p>
        </p:txBody>
      </p:sp>
      <mc:AlternateContent xmlns:mc="http://schemas.openxmlformats.org/markup-compatibility/2006" xmlns:a14="http://schemas.microsoft.com/office/drawing/2010/main">
        <mc:Choice Requires="a14">
          <p:graphicFrame>
            <p:nvGraphicFramePr>
              <p:cNvPr id="7" name="Table 10">
                <a:extLst>
                  <a:ext uri="{FF2B5EF4-FFF2-40B4-BE49-F238E27FC236}">
                    <a16:creationId xmlns:a16="http://schemas.microsoft.com/office/drawing/2014/main" id="{09AFB055-C8F4-453A-BFB8-C626E7EFA7B3}"/>
                  </a:ext>
                </a:extLst>
              </p:cNvPr>
              <p:cNvGraphicFramePr>
                <a:graphicFrameLocks noGrp="1"/>
              </p:cNvGraphicFramePr>
              <p:nvPr/>
            </p:nvGraphicFramePr>
            <p:xfrm>
              <a:off x="503238" y="1068084"/>
              <a:ext cx="8128000" cy="370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3119636"/>
                        </a:ext>
                      </a:extLst>
                    </a:gridCol>
                    <a:gridCol w="2032000">
                      <a:extLst>
                        <a:ext uri="{9D8B030D-6E8A-4147-A177-3AD203B41FA5}">
                          <a16:colId xmlns:a16="http://schemas.microsoft.com/office/drawing/2014/main" val="2508401028"/>
                        </a:ext>
                      </a:extLst>
                    </a:gridCol>
                    <a:gridCol w="2032000">
                      <a:extLst>
                        <a:ext uri="{9D8B030D-6E8A-4147-A177-3AD203B41FA5}">
                          <a16:colId xmlns:a16="http://schemas.microsoft.com/office/drawing/2014/main" val="3580828779"/>
                        </a:ext>
                      </a:extLst>
                    </a:gridCol>
                    <a:gridCol w="2032000">
                      <a:extLst>
                        <a:ext uri="{9D8B030D-6E8A-4147-A177-3AD203B41FA5}">
                          <a16:colId xmlns:a16="http://schemas.microsoft.com/office/drawing/2014/main" val="2317831317"/>
                        </a:ext>
                      </a:extLst>
                    </a:gridCol>
                  </a:tblGrid>
                  <a:tr h="370840">
                    <a:tc>
                      <a:txBody>
                        <a:bodyPr/>
                        <a:lstStyle/>
                        <a:p>
                          <a:r>
                            <a:rPr lang="en-US" dirty="0"/>
                            <a:t>parameter</a:t>
                          </a:r>
                        </a:p>
                      </a:txBody>
                      <a:tcPr/>
                    </a:tc>
                    <a:tc>
                      <a:txBody>
                        <a:bodyPr/>
                        <a:lstStyle/>
                        <a:p>
                          <a:r>
                            <a:rPr lang="en-US" dirty="0"/>
                            <a:t>value</a:t>
                          </a:r>
                        </a:p>
                      </a:txBody>
                      <a:tcPr/>
                    </a:tc>
                    <a:tc>
                      <a:txBody>
                        <a:bodyPr/>
                        <a:lstStyle/>
                        <a:p>
                          <a:r>
                            <a:rPr lang="en-US" dirty="0"/>
                            <a:t>parameter</a:t>
                          </a:r>
                        </a:p>
                      </a:txBody>
                      <a:tcPr/>
                    </a:tc>
                    <a:tc>
                      <a:txBody>
                        <a:bodyPr/>
                        <a:lstStyle/>
                        <a:p>
                          <a:r>
                            <a:rPr lang="en-US" dirty="0"/>
                            <a:t>value</a:t>
                          </a:r>
                        </a:p>
                      </a:txBody>
                      <a:tcPr/>
                    </a:tc>
                    <a:extLst>
                      <a:ext uri="{0D108BD9-81ED-4DB2-BD59-A6C34878D82A}">
                        <a16:rowId xmlns:a16="http://schemas.microsoft.com/office/drawing/2014/main" val="3493096114"/>
                      </a:ext>
                    </a:extLst>
                  </a:tr>
                  <a:tr h="370840">
                    <a:tc>
                      <a:txBody>
                        <a:bodyPr/>
                        <a:lstStyle/>
                        <a:p>
                          <a:pPr algn="ctr"/>
                          <a:r>
                            <a:rPr lang="en-US" dirty="0"/>
                            <a:t>q</a:t>
                          </a:r>
                        </a:p>
                      </a:txBody>
                      <a:tcPr/>
                    </a:tc>
                    <a:tc>
                      <a:txBody>
                        <a:bodyPr/>
                        <a:lstStyle/>
                        <a:p>
                          <a:pPr algn="ctr"/>
                          <a:r>
                            <a:rPr lang="en-US" dirty="0"/>
                            <a:t>1.2824</a:t>
                          </a:r>
                        </a:p>
                      </a:txBody>
                      <a:tcPr/>
                    </a:tc>
                    <a:tc>
                      <a:txBody>
                        <a:bodyPr/>
                        <a:lstStyle/>
                        <a:p>
                          <a:pPr algn="ctr"/>
                          <a:r>
                            <a:rPr lang="en-US" dirty="0" err="1"/>
                            <a:t>Omt_i</a:t>
                          </a:r>
                          <a:endParaRPr lang="en-US" dirty="0"/>
                        </a:p>
                      </a:txBody>
                      <a:tcPr/>
                    </a:tc>
                    <a:tc>
                      <a:txBody>
                        <a:bodyPr/>
                        <a:lstStyle/>
                        <a:p>
                          <a:pPr algn="ctr"/>
                          <a:r>
                            <a:rPr lang="en-US" dirty="0"/>
                            <a:t>4.5641</a:t>
                          </a:r>
                        </a:p>
                      </a:txBody>
                      <a:tcPr/>
                    </a:tc>
                    <a:extLst>
                      <a:ext uri="{0D108BD9-81ED-4DB2-BD59-A6C34878D82A}">
                        <a16:rowId xmlns:a16="http://schemas.microsoft.com/office/drawing/2014/main" val="3308488692"/>
                      </a:ext>
                    </a:extLst>
                  </a:tr>
                  <a:tr h="370840">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𝑠</m:t>
                                    </m:r>
                                  </m:e>
                                </m:acc>
                              </m:oMath>
                            </m:oMathPara>
                          </a14:m>
                          <a:endParaRPr lang="en-US" dirty="0"/>
                        </a:p>
                      </a:txBody>
                      <a:tcPr/>
                    </a:tc>
                    <a:tc>
                      <a:txBody>
                        <a:bodyPr/>
                        <a:lstStyle/>
                        <a:p>
                          <a:pPr algn="ctr"/>
                          <a:r>
                            <a:rPr lang="en-US" dirty="0"/>
                            <a:t>1.1722</a:t>
                          </a:r>
                        </a:p>
                      </a:txBody>
                      <a:tcPr/>
                    </a:tc>
                    <a:tc>
                      <a:txBody>
                        <a:bodyPr/>
                        <a:lstStyle/>
                        <a:p>
                          <a:pPr algn="ctr"/>
                          <a:r>
                            <a:rPr lang="en-US" dirty="0" err="1"/>
                            <a:t>Omn_i</a:t>
                          </a:r>
                          <a:endParaRPr lang="en-US" dirty="0"/>
                        </a:p>
                      </a:txBody>
                      <a:tcPr/>
                    </a:tc>
                    <a:tc>
                      <a:txBody>
                        <a:bodyPr/>
                        <a:lstStyle/>
                        <a:p>
                          <a:pPr algn="ctr"/>
                          <a:r>
                            <a:rPr lang="en-US" dirty="0"/>
                            <a:t>2.5803</a:t>
                          </a:r>
                        </a:p>
                      </a:txBody>
                      <a:tcPr/>
                    </a:tc>
                    <a:extLst>
                      <a:ext uri="{0D108BD9-81ED-4DB2-BD59-A6C34878D82A}">
                        <a16:rowId xmlns:a16="http://schemas.microsoft.com/office/drawing/2014/main" val="698127380"/>
                      </a:ext>
                    </a:extLst>
                  </a:tr>
                  <a:tr h="370840">
                    <a:tc>
                      <a:txBody>
                        <a:bodyPr/>
                        <a:lstStyle/>
                        <a:p>
                          <a:pPr algn="ctr"/>
                          <a:r>
                            <a:rPr lang="en-US" dirty="0" err="1"/>
                            <a:t>amhd</a:t>
                          </a:r>
                          <a:endParaRPr lang="en-US" dirty="0"/>
                        </a:p>
                      </a:txBody>
                      <a:tcPr/>
                    </a:tc>
                    <a:tc>
                      <a:txBody>
                        <a:bodyPr/>
                        <a:lstStyle/>
                        <a:p>
                          <a:pPr algn="ctr"/>
                          <a:r>
                            <a:rPr lang="en-US" dirty="0"/>
                            <a:t>1.0637</a:t>
                          </a:r>
                        </a:p>
                      </a:txBody>
                      <a:tcPr/>
                    </a:tc>
                    <a:tc>
                      <a:txBody>
                        <a:bodyPr/>
                        <a:lstStyle/>
                        <a:p>
                          <a:pPr algn="ctr"/>
                          <a:r>
                            <a:rPr lang="en-US" dirty="0" err="1"/>
                            <a:t>Omt_e</a:t>
                          </a:r>
                          <a:endParaRPr lang="en-US" dirty="0"/>
                        </a:p>
                      </a:txBody>
                      <a:tcPr/>
                    </a:tc>
                    <a:tc>
                      <a:txBody>
                        <a:bodyPr/>
                        <a:lstStyle/>
                        <a:p>
                          <a:pPr algn="ctr"/>
                          <a:r>
                            <a:rPr lang="en-US" dirty="0"/>
                            <a:t>4.0157</a:t>
                          </a:r>
                        </a:p>
                      </a:txBody>
                      <a:tcPr/>
                    </a:tc>
                    <a:extLst>
                      <a:ext uri="{0D108BD9-81ED-4DB2-BD59-A6C34878D82A}">
                        <a16:rowId xmlns:a16="http://schemas.microsoft.com/office/drawing/2014/main" val="138855922"/>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𝜅</m:t>
                                </m:r>
                              </m:oMath>
                            </m:oMathPara>
                          </a14:m>
                          <a:endParaRPr lang="en-US" dirty="0"/>
                        </a:p>
                      </a:txBody>
                      <a:tcPr/>
                    </a:tc>
                    <a:tc>
                      <a:txBody>
                        <a:bodyPr/>
                        <a:lstStyle/>
                        <a:p>
                          <a:pPr algn="ctr"/>
                          <a:r>
                            <a:rPr lang="en-US" dirty="0"/>
                            <a:t>1.4474</a:t>
                          </a:r>
                        </a:p>
                      </a:txBody>
                      <a:tcPr/>
                    </a:tc>
                    <a:tc>
                      <a:txBody>
                        <a:bodyPr/>
                        <a:lstStyle/>
                        <a:p>
                          <a:pPr algn="ctr"/>
                          <a:r>
                            <a:rPr lang="en-US" dirty="0" err="1"/>
                            <a:t>Omn_e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2.5803</a:t>
                          </a:r>
                        </a:p>
                      </a:txBody>
                      <a:tcPr/>
                    </a:tc>
                    <a:extLst>
                      <a:ext uri="{0D108BD9-81ED-4DB2-BD59-A6C34878D82A}">
                        <a16:rowId xmlns:a16="http://schemas.microsoft.com/office/drawing/2014/main" val="2441410788"/>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dirty="0"/>
                        </a:p>
                      </a:txBody>
                      <a:tcPr/>
                    </a:tc>
                    <a:tc>
                      <a:txBody>
                        <a:bodyPr/>
                        <a:lstStyle/>
                        <a:p>
                          <a:pPr algn="ctr"/>
                          <a:r>
                            <a:rPr lang="en-US" dirty="0"/>
                            <a:t>0.1814</a:t>
                          </a:r>
                        </a:p>
                      </a:txBody>
                      <a:tcPr/>
                    </a:tc>
                    <a:tc>
                      <a:txBody>
                        <a:bodyPr/>
                        <a:lstStyle/>
                        <a:p>
                          <a:pPr algn="ctr"/>
                          <a:r>
                            <a:rPr lang="en-US" dirty="0"/>
                            <a:t>Lx</a:t>
                          </a:r>
                        </a:p>
                      </a:txBody>
                      <a:tcPr/>
                    </a:tc>
                    <a:tc>
                      <a:txBody>
                        <a:bodyPr/>
                        <a:lstStyle/>
                        <a:p>
                          <a:pPr algn="ctr"/>
                          <a:r>
                            <a:rPr lang="en-US" dirty="0"/>
                            <a:t>157.364</a:t>
                          </a:r>
                        </a:p>
                      </a:txBody>
                      <a:tcPr/>
                    </a:tc>
                    <a:extLst>
                      <a:ext uri="{0D108BD9-81ED-4DB2-BD59-A6C34878D82A}">
                        <a16:rowId xmlns:a16="http://schemas.microsoft.com/office/drawing/2014/main" val="2164608536"/>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𝜖</m:t>
                                </m:r>
                              </m:oMath>
                            </m:oMathPara>
                          </a14:m>
                          <a:endParaRPr lang="en-US" dirty="0"/>
                        </a:p>
                      </a:txBody>
                      <a:tcPr/>
                    </a:tc>
                    <a:tc>
                      <a:txBody>
                        <a:bodyPr/>
                        <a:lstStyle/>
                        <a:p>
                          <a:pPr algn="ctr"/>
                          <a:r>
                            <a:rPr lang="en-US" dirty="0"/>
                            <a:t>0.4188</a:t>
                          </a:r>
                        </a:p>
                      </a:txBody>
                      <a:tcPr/>
                    </a:tc>
                    <a:tc>
                      <a:txBody>
                        <a:bodyPr/>
                        <a:lstStyle/>
                        <a:p>
                          <a:pPr algn="ctr"/>
                          <a:r>
                            <a:rPr lang="en-US" dirty="0"/>
                            <a:t>Ly</a:t>
                          </a:r>
                        </a:p>
                      </a:txBody>
                      <a:tcPr/>
                    </a:tc>
                    <a:tc>
                      <a:txBody>
                        <a:bodyPr/>
                        <a:lstStyle/>
                        <a:p>
                          <a:pPr algn="ctr"/>
                          <a:r>
                            <a:rPr lang="en-US" dirty="0"/>
                            <a:t>125.664</a:t>
                          </a:r>
                        </a:p>
                      </a:txBody>
                      <a:tcPr/>
                    </a:tc>
                    <a:extLst>
                      <a:ext uri="{0D108BD9-81ED-4DB2-BD59-A6C34878D82A}">
                        <a16:rowId xmlns:a16="http://schemas.microsoft.com/office/drawing/2014/main" val="31760202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𝛿</m:t>
                                    </m:r>
                                  </m:sub>
                                </m:sSub>
                              </m:oMath>
                            </m:oMathPara>
                          </a14:m>
                          <a:endParaRPr lang="en-US" dirty="0"/>
                        </a:p>
                      </a:txBody>
                      <a:tcPr/>
                    </a:tc>
                    <a:tc>
                      <a:txBody>
                        <a:bodyPr/>
                        <a:lstStyle/>
                        <a:p>
                          <a:pPr algn="ctr"/>
                          <a:r>
                            <a:rPr lang="en-US" dirty="0"/>
                            <a:t>0.1586</a:t>
                          </a:r>
                        </a:p>
                      </a:txBody>
                      <a:tcPr/>
                    </a:tc>
                    <a:tc>
                      <a:txBody>
                        <a:bodyPr/>
                        <a:lstStyle/>
                        <a:p>
                          <a:pPr algn="ctr"/>
                          <a:r>
                            <a:rPr lang="en-US" dirty="0" err="1"/>
                            <a:t>nexc</a:t>
                          </a:r>
                          <a:endParaRPr lang="en-US" dirty="0"/>
                        </a:p>
                      </a:txBody>
                      <a:tcPr/>
                    </a:tc>
                    <a:tc>
                      <a:txBody>
                        <a:bodyPr/>
                        <a:lstStyle/>
                        <a:p>
                          <a:pPr algn="ctr"/>
                          <a:r>
                            <a:rPr lang="en-US" dirty="0"/>
                            <a:t>16</a:t>
                          </a:r>
                        </a:p>
                      </a:txBody>
                      <a:tcPr/>
                    </a:tc>
                    <a:extLst>
                      <a:ext uri="{0D108BD9-81ED-4DB2-BD59-A6C34878D82A}">
                        <a16:rowId xmlns:a16="http://schemas.microsoft.com/office/drawing/2014/main" val="225376508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𝜅</m:t>
                                    </m:r>
                                  </m:sub>
                                </m:sSub>
                              </m:oMath>
                            </m:oMathPara>
                          </a14:m>
                          <a:endParaRPr lang="en-US" dirty="0"/>
                        </a:p>
                      </a:txBody>
                      <a:tcPr/>
                    </a:tc>
                    <a:tc>
                      <a:txBody>
                        <a:bodyPr/>
                        <a:lstStyle/>
                        <a:p>
                          <a:pPr algn="ctr"/>
                          <a:r>
                            <a:rPr lang="en-US" dirty="0"/>
                            <a:t>-0.0194</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𝑦𝑚𝑖𝑛</m:t>
                                    </m:r>
                                  </m:sub>
                                </m:sSub>
                              </m:oMath>
                            </m:oMathPara>
                          </a14:m>
                          <a:endParaRPr lang="en-US" b="0" dirty="0"/>
                        </a:p>
                      </a:txBody>
                      <a:tcPr/>
                    </a:tc>
                    <a:tc>
                      <a:txBody>
                        <a:bodyPr/>
                        <a:lstStyle/>
                        <a:p>
                          <a:pPr algn="ctr"/>
                          <a:r>
                            <a:rPr lang="en-US" dirty="0"/>
                            <a:t>0.05</a:t>
                          </a:r>
                        </a:p>
                      </a:txBody>
                      <a:tcPr/>
                    </a:tc>
                    <a:extLst>
                      <a:ext uri="{0D108BD9-81ED-4DB2-BD59-A6C34878D82A}">
                        <a16:rowId xmlns:a16="http://schemas.microsoft.com/office/drawing/2014/main" val="255918033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oMath>
                            </m:oMathPara>
                          </a14:m>
                          <a:endParaRPr lang="en-US" b="0" dirty="0"/>
                        </a:p>
                      </a:txBody>
                      <a:tcPr/>
                    </a:tc>
                    <a:tc>
                      <a:txBody>
                        <a:bodyPr/>
                        <a:lstStyle/>
                        <a:p>
                          <a:pPr algn="ctr"/>
                          <a:r>
                            <a:rPr lang="en-US" dirty="0"/>
                            <a:t>1.63%</a:t>
                          </a:r>
                        </a:p>
                      </a:txBody>
                      <a:tcPr/>
                    </a:tc>
                    <a:tc>
                      <a:txBody>
                        <a:bodyPr/>
                        <a:lstStyle/>
                        <a:p>
                          <a:pPr algn="ctr"/>
                          <a:r>
                            <a:rPr lang="en-US" b="0" dirty="0"/>
                            <a:t>Nakata collision</a:t>
                          </a:r>
                        </a:p>
                      </a:txBody>
                      <a:tcPr/>
                    </a:tc>
                    <a:tc>
                      <a:txBody>
                        <a:bodyPr/>
                        <a:lstStyle/>
                        <a:p>
                          <a:pPr algn="ctr"/>
                          <a:r>
                            <a:rPr lang="en-US" dirty="0"/>
                            <a:t>0.0008428</a:t>
                          </a:r>
                        </a:p>
                      </a:txBody>
                      <a:tcPr/>
                    </a:tc>
                    <a:extLst>
                      <a:ext uri="{0D108BD9-81ED-4DB2-BD59-A6C34878D82A}">
                        <a16:rowId xmlns:a16="http://schemas.microsoft.com/office/drawing/2014/main" val="3938712553"/>
                      </a:ext>
                    </a:extLst>
                  </a:tr>
                </a:tbl>
              </a:graphicData>
            </a:graphic>
          </p:graphicFrame>
        </mc:Choice>
        <mc:Fallback xmlns="">
          <p:graphicFrame>
            <p:nvGraphicFramePr>
              <p:cNvPr id="7" name="Table 10">
                <a:extLst>
                  <a:ext uri="{FF2B5EF4-FFF2-40B4-BE49-F238E27FC236}">
                    <a16:creationId xmlns:a16="http://schemas.microsoft.com/office/drawing/2014/main" id="{09AFB055-C8F4-453A-BFB8-C626E7EFA7B3}"/>
                  </a:ext>
                </a:extLst>
              </p:cNvPr>
              <p:cNvGraphicFramePr>
                <a:graphicFrameLocks noGrp="1"/>
              </p:cNvGraphicFramePr>
              <p:nvPr>
                <p:extLst>
                  <p:ext uri="{D42A27DB-BD31-4B8C-83A1-F6EECF244321}">
                    <p14:modId xmlns:p14="http://schemas.microsoft.com/office/powerpoint/2010/main" val="3174444263"/>
                  </p:ext>
                </p:extLst>
              </p:nvPr>
            </p:nvGraphicFramePr>
            <p:xfrm>
              <a:off x="503238" y="1068084"/>
              <a:ext cx="8128000" cy="370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3119636"/>
                        </a:ext>
                      </a:extLst>
                    </a:gridCol>
                    <a:gridCol w="2032000">
                      <a:extLst>
                        <a:ext uri="{9D8B030D-6E8A-4147-A177-3AD203B41FA5}">
                          <a16:colId xmlns:a16="http://schemas.microsoft.com/office/drawing/2014/main" val="2508401028"/>
                        </a:ext>
                      </a:extLst>
                    </a:gridCol>
                    <a:gridCol w="2032000">
                      <a:extLst>
                        <a:ext uri="{9D8B030D-6E8A-4147-A177-3AD203B41FA5}">
                          <a16:colId xmlns:a16="http://schemas.microsoft.com/office/drawing/2014/main" val="3580828779"/>
                        </a:ext>
                      </a:extLst>
                    </a:gridCol>
                    <a:gridCol w="2032000">
                      <a:extLst>
                        <a:ext uri="{9D8B030D-6E8A-4147-A177-3AD203B41FA5}">
                          <a16:colId xmlns:a16="http://schemas.microsoft.com/office/drawing/2014/main" val="2317831317"/>
                        </a:ext>
                      </a:extLst>
                    </a:gridCol>
                  </a:tblGrid>
                  <a:tr h="370840">
                    <a:tc>
                      <a:txBody>
                        <a:bodyPr/>
                        <a:lstStyle/>
                        <a:p>
                          <a:r>
                            <a:rPr lang="en-US" dirty="0"/>
                            <a:t>parameter</a:t>
                          </a:r>
                        </a:p>
                      </a:txBody>
                      <a:tcPr/>
                    </a:tc>
                    <a:tc>
                      <a:txBody>
                        <a:bodyPr/>
                        <a:lstStyle/>
                        <a:p>
                          <a:r>
                            <a:rPr lang="en-US" dirty="0"/>
                            <a:t>value</a:t>
                          </a:r>
                        </a:p>
                      </a:txBody>
                      <a:tcPr/>
                    </a:tc>
                    <a:tc>
                      <a:txBody>
                        <a:bodyPr/>
                        <a:lstStyle/>
                        <a:p>
                          <a:r>
                            <a:rPr lang="en-US" dirty="0"/>
                            <a:t>parameter</a:t>
                          </a:r>
                        </a:p>
                      </a:txBody>
                      <a:tcPr/>
                    </a:tc>
                    <a:tc>
                      <a:txBody>
                        <a:bodyPr/>
                        <a:lstStyle/>
                        <a:p>
                          <a:r>
                            <a:rPr lang="en-US" dirty="0"/>
                            <a:t>value</a:t>
                          </a:r>
                        </a:p>
                      </a:txBody>
                      <a:tcPr/>
                    </a:tc>
                    <a:extLst>
                      <a:ext uri="{0D108BD9-81ED-4DB2-BD59-A6C34878D82A}">
                        <a16:rowId xmlns:a16="http://schemas.microsoft.com/office/drawing/2014/main" val="3493096114"/>
                      </a:ext>
                    </a:extLst>
                  </a:tr>
                  <a:tr h="370840">
                    <a:tc>
                      <a:txBody>
                        <a:bodyPr/>
                        <a:lstStyle/>
                        <a:p>
                          <a:pPr algn="ctr"/>
                          <a:r>
                            <a:rPr lang="en-US" dirty="0"/>
                            <a:t>q</a:t>
                          </a:r>
                        </a:p>
                      </a:txBody>
                      <a:tcPr/>
                    </a:tc>
                    <a:tc>
                      <a:txBody>
                        <a:bodyPr/>
                        <a:lstStyle/>
                        <a:p>
                          <a:pPr algn="ctr"/>
                          <a:r>
                            <a:rPr lang="en-US" dirty="0"/>
                            <a:t>1.2824</a:t>
                          </a:r>
                        </a:p>
                      </a:txBody>
                      <a:tcPr/>
                    </a:tc>
                    <a:tc>
                      <a:txBody>
                        <a:bodyPr/>
                        <a:lstStyle/>
                        <a:p>
                          <a:pPr algn="ctr"/>
                          <a:r>
                            <a:rPr lang="en-US" dirty="0" err="1"/>
                            <a:t>Omt_i</a:t>
                          </a:r>
                          <a:endParaRPr lang="en-US" dirty="0"/>
                        </a:p>
                      </a:txBody>
                      <a:tcPr/>
                    </a:tc>
                    <a:tc>
                      <a:txBody>
                        <a:bodyPr/>
                        <a:lstStyle/>
                        <a:p>
                          <a:pPr algn="ctr"/>
                          <a:r>
                            <a:rPr lang="en-US" dirty="0"/>
                            <a:t>4.5641</a:t>
                          </a:r>
                        </a:p>
                      </a:txBody>
                      <a:tcPr/>
                    </a:tc>
                    <a:extLst>
                      <a:ext uri="{0D108BD9-81ED-4DB2-BD59-A6C34878D82A}">
                        <a16:rowId xmlns:a16="http://schemas.microsoft.com/office/drawing/2014/main" val="3308488692"/>
                      </a:ext>
                    </a:extLst>
                  </a:tr>
                  <a:tr h="370840">
                    <a:tc>
                      <a:txBody>
                        <a:bodyPr/>
                        <a:lstStyle/>
                        <a:p>
                          <a:endParaRPr lang="en-US"/>
                        </a:p>
                      </a:txBody>
                      <a:tcPr>
                        <a:blipFill>
                          <a:blip r:embed="rId2"/>
                          <a:stretch>
                            <a:fillRect l="-299" t="-201639" r="-300898" b="-701639"/>
                          </a:stretch>
                        </a:blipFill>
                      </a:tcPr>
                    </a:tc>
                    <a:tc>
                      <a:txBody>
                        <a:bodyPr/>
                        <a:lstStyle/>
                        <a:p>
                          <a:pPr algn="ctr"/>
                          <a:r>
                            <a:rPr lang="en-US" dirty="0"/>
                            <a:t>1.1722</a:t>
                          </a:r>
                        </a:p>
                      </a:txBody>
                      <a:tcPr/>
                    </a:tc>
                    <a:tc>
                      <a:txBody>
                        <a:bodyPr/>
                        <a:lstStyle/>
                        <a:p>
                          <a:pPr algn="ctr"/>
                          <a:r>
                            <a:rPr lang="en-US" dirty="0" err="1"/>
                            <a:t>Omn_i</a:t>
                          </a:r>
                          <a:endParaRPr lang="en-US" dirty="0"/>
                        </a:p>
                      </a:txBody>
                      <a:tcPr/>
                    </a:tc>
                    <a:tc>
                      <a:txBody>
                        <a:bodyPr/>
                        <a:lstStyle/>
                        <a:p>
                          <a:pPr algn="ctr"/>
                          <a:r>
                            <a:rPr lang="en-US" dirty="0"/>
                            <a:t>2.5803</a:t>
                          </a:r>
                        </a:p>
                      </a:txBody>
                      <a:tcPr/>
                    </a:tc>
                    <a:extLst>
                      <a:ext uri="{0D108BD9-81ED-4DB2-BD59-A6C34878D82A}">
                        <a16:rowId xmlns:a16="http://schemas.microsoft.com/office/drawing/2014/main" val="698127380"/>
                      </a:ext>
                    </a:extLst>
                  </a:tr>
                  <a:tr h="370840">
                    <a:tc>
                      <a:txBody>
                        <a:bodyPr/>
                        <a:lstStyle/>
                        <a:p>
                          <a:pPr algn="ctr"/>
                          <a:r>
                            <a:rPr lang="en-US" dirty="0" err="1"/>
                            <a:t>amhd</a:t>
                          </a:r>
                          <a:endParaRPr lang="en-US" dirty="0"/>
                        </a:p>
                      </a:txBody>
                      <a:tcPr/>
                    </a:tc>
                    <a:tc>
                      <a:txBody>
                        <a:bodyPr/>
                        <a:lstStyle/>
                        <a:p>
                          <a:pPr algn="ctr"/>
                          <a:r>
                            <a:rPr lang="en-US" dirty="0"/>
                            <a:t>1.0637</a:t>
                          </a:r>
                        </a:p>
                      </a:txBody>
                      <a:tcPr/>
                    </a:tc>
                    <a:tc>
                      <a:txBody>
                        <a:bodyPr/>
                        <a:lstStyle/>
                        <a:p>
                          <a:pPr algn="ctr"/>
                          <a:r>
                            <a:rPr lang="en-US" dirty="0" err="1"/>
                            <a:t>Omt_e</a:t>
                          </a:r>
                          <a:endParaRPr lang="en-US" dirty="0"/>
                        </a:p>
                      </a:txBody>
                      <a:tcPr/>
                    </a:tc>
                    <a:tc>
                      <a:txBody>
                        <a:bodyPr/>
                        <a:lstStyle/>
                        <a:p>
                          <a:pPr algn="ctr"/>
                          <a:r>
                            <a:rPr lang="en-US" dirty="0"/>
                            <a:t>4.0157</a:t>
                          </a:r>
                        </a:p>
                      </a:txBody>
                      <a:tcPr/>
                    </a:tc>
                    <a:extLst>
                      <a:ext uri="{0D108BD9-81ED-4DB2-BD59-A6C34878D82A}">
                        <a16:rowId xmlns:a16="http://schemas.microsoft.com/office/drawing/2014/main" val="138855922"/>
                      </a:ext>
                    </a:extLst>
                  </a:tr>
                  <a:tr h="370840">
                    <a:tc>
                      <a:txBody>
                        <a:bodyPr/>
                        <a:lstStyle/>
                        <a:p>
                          <a:endParaRPr lang="en-US"/>
                        </a:p>
                      </a:txBody>
                      <a:tcPr>
                        <a:blipFill>
                          <a:blip r:embed="rId2"/>
                          <a:stretch>
                            <a:fillRect l="-299" t="-401639" r="-300898" b="-501639"/>
                          </a:stretch>
                        </a:blipFill>
                      </a:tcPr>
                    </a:tc>
                    <a:tc>
                      <a:txBody>
                        <a:bodyPr/>
                        <a:lstStyle/>
                        <a:p>
                          <a:pPr algn="ctr"/>
                          <a:r>
                            <a:rPr lang="en-US" dirty="0"/>
                            <a:t>1.4474</a:t>
                          </a:r>
                        </a:p>
                      </a:txBody>
                      <a:tcPr/>
                    </a:tc>
                    <a:tc>
                      <a:txBody>
                        <a:bodyPr/>
                        <a:lstStyle/>
                        <a:p>
                          <a:pPr algn="ctr"/>
                          <a:r>
                            <a:rPr lang="en-US" dirty="0" err="1"/>
                            <a:t>Omn_e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2.5803</a:t>
                          </a:r>
                        </a:p>
                      </a:txBody>
                      <a:tcPr/>
                    </a:tc>
                    <a:extLst>
                      <a:ext uri="{0D108BD9-81ED-4DB2-BD59-A6C34878D82A}">
                        <a16:rowId xmlns:a16="http://schemas.microsoft.com/office/drawing/2014/main" val="2441410788"/>
                      </a:ext>
                    </a:extLst>
                  </a:tr>
                  <a:tr h="370840">
                    <a:tc>
                      <a:txBody>
                        <a:bodyPr/>
                        <a:lstStyle/>
                        <a:p>
                          <a:endParaRPr lang="en-US"/>
                        </a:p>
                      </a:txBody>
                      <a:tcPr>
                        <a:blipFill>
                          <a:blip r:embed="rId2"/>
                          <a:stretch>
                            <a:fillRect l="-299" t="-510000" r="-300898" b="-410000"/>
                          </a:stretch>
                        </a:blipFill>
                      </a:tcPr>
                    </a:tc>
                    <a:tc>
                      <a:txBody>
                        <a:bodyPr/>
                        <a:lstStyle/>
                        <a:p>
                          <a:pPr algn="ctr"/>
                          <a:r>
                            <a:rPr lang="en-US" dirty="0"/>
                            <a:t>0.1814</a:t>
                          </a:r>
                        </a:p>
                      </a:txBody>
                      <a:tcPr/>
                    </a:tc>
                    <a:tc>
                      <a:txBody>
                        <a:bodyPr/>
                        <a:lstStyle/>
                        <a:p>
                          <a:pPr algn="ctr"/>
                          <a:r>
                            <a:rPr lang="en-US" dirty="0"/>
                            <a:t>Lx</a:t>
                          </a:r>
                        </a:p>
                      </a:txBody>
                      <a:tcPr/>
                    </a:tc>
                    <a:tc>
                      <a:txBody>
                        <a:bodyPr/>
                        <a:lstStyle/>
                        <a:p>
                          <a:pPr algn="ctr"/>
                          <a:r>
                            <a:rPr lang="en-US" dirty="0"/>
                            <a:t>157.364</a:t>
                          </a:r>
                        </a:p>
                      </a:txBody>
                      <a:tcPr/>
                    </a:tc>
                    <a:extLst>
                      <a:ext uri="{0D108BD9-81ED-4DB2-BD59-A6C34878D82A}">
                        <a16:rowId xmlns:a16="http://schemas.microsoft.com/office/drawing/2014/main" val="2164608536"/>
                      </a:ext>
                    </a:extLst>
                  </a:tr>
                  <a:tr h="370840">
                    <a:tc>
                      <a:txBody>
                        <a:bodyPr/>
                        <a:lstStyle/>
                        <a:p>
                          <a:endParaRPr lang="en-US"/>
                        </a:p>
                      </a:txBody>
                      <a:tcPr>
                        <a:blipFill>
                          <a:blip r:embed="rId2"/>
                          <a:stretch>
                            <a:fillRect l="-299" t="-600000" r="-300898" b="-303279"/>
                          </a:stretch>
                        </a:blipFill>
                      </a:tcPr>
                    </a:tc>
                    <a:tc>
                      <a:txBody>
                        <a:bodyPr/>
                        <a:lstStyle/>
                        <a:p>
                          <a:pPr algn="ctr"/>
                          <a:r>
                            <a:rPr lang="en-US" dirty="0"/>
                            <a:t>0.4188</a:t>
                          </a:r>
                        </a:p>
                      </a:txBody>
                      <a:tcPr/>
                    </a:tc>
                    <a:tc>
                      <a:txBody>
                        <a:bodyPr/>
                        <a:lstStyle/>
                        <a:p>
                          <a:pPr algn="ctr"/>
                          <a:r>
                            <a:rPr lang="en-US" dirty="0"/>
                            <a:t>Ly</a:t>
                          </a:r>
                        </a:p>
                      </a:txBody>
                      <a:tcPr/>
                    </a:tc>
                    <a:tc>
                      <a:txBody>
                        <a:bodyPr/>
                        <a:lstStyle/>
                        <a:p>
                          <a:pPr algn="ctr"/>
                          <a:r>
                            <a:rPr lang="en-US" dirty="0"/>
                            <a:t>125.664</a:t>
                          </a:r>
                        </a:p>
                      </a:txBody>
                      <a:tcPr/>
                    </a:tc>
                    <a:extLst>
                      <a:ext uri="{0D108BD9-81ED-4DB2-BD59-A6C34878D82A}">
                        <a16:rowId xmlns:a16="http://schemas.microsoft.com/office/drawing/2014/main" val="3176020201"/>
                      </a:ext>
                    </a:extLst>
                  </a:tr>
                  <a:tr h="370840">
                    <a:tc>
                      <a:txBody>
                        <a:bodyPr/>
                        <a:lstStyle/>
                        <a:p>
                          <a:endParaRPr lang="en-US"/>
                        </a:p>
                      </a:txBody>
                      <a:tcPr>
                        <a:blipFill>
                          <a:blip r:embed="rId2"/>
                          <a:stretch>
                            <a:fillRect l="-299" t="-700000" r="-300898" b="-203279"/>
                          </a:stretch>
                        </a:blipFill>
                      </a:tcPr>
                    </a:tc>
                    <a:tc>
                      <a:txBody>
                        <a:bodyPr/>
                        <a:lstStyle/>
                        <a:p>
                          <a:pPr algn="ctr"/>
                          <a:r>
                            <a:rPr lang="en-US" dirty="0"/>
                            <a:t>0.1586</a:t>
                          </a:r>
                        </a:p>
                      </a:txBody>
                      <a:tcPr/>
                    </a:tc>
                    <a:tc>
                      <a:txBody>
                        <a:bodyPr/>
                        <a:lstStyle/>
                        <a:p>
                          <a:pPr algn="ctr"/>
                          <a:r>
                            <a:rPr lang="en-US" dirty="0" err="1"/>
                            <a:t>nexc</a:t>
                          </a:r>
                          <a:endParaRPr lang="en-US" dirty="0"/>
                        </a:p>
                      </a:txBody>
                      <a:tcPr/>
                    </a:tc>
                    <a:tc>
                      <a:txBody>
                        <a:bodyPr/>
                        <a:lstStyle/>
                        <a:p>
                          <a:pPr algn="ctr"/>
                          <a:r>
                            <a:rPr lang="en-US" dirty="0"/>
                            <a:t>16</a:t>
                          </a:r>
                        </a:p>
                      </a:txBody>
                      <a:tcPr/>
                    </a:tc>
                    <a:extLst>
                      <a:ext uri="{0D108BD9-81ED-4DB2-BD59-A6C34878D82A}">
                        <a16:rowId xmlns:a16="http://schemas.microsoft.com/office/drawing/2014/main" val="2253765088"/>
                      </a:ext>
                    </a:extLst>
                  </a:tr>
                  <a:tr h="370840">
                    <a:tc>
                      <a:txBody>
                        <a:bodyPr/>
                        <a:lstStyle/>
                        <a:p>
                          <a:endParaRPr lang="en-US"/>
                        </a:p>
                      </a:txBody>
                      <a:tcPr>
                        <a:blipFill>
                          <a:blip r:embed="rId2"/>
                          <a:stretch>
                            <a:fillRect l="-299" t="-800000" r="-300898" b="-103279"/>
                          </a:stretch>
                        </a:blipFill>
                      </a:tcPr>
                    </a:tc>
                    <a:tc>
                      <a:txBody>
                        <a:bodyPr/>
                        <a:lstStyle/>
                        <a:p>
                          <a:pPr algn="ctr"/>
                          <a:r>
                            <a:rPr lang="en-US" dirty="0"/>
                            <a:t>-0.0194</a:t>
                          </a:r>
                        </a:p>
                      </a:txBody>
                      <a:tcPr/>
                    </a:tc>
                    <a:tc>
                      <a:txBody>
                        <a:bodyPr/>
                        <a:lstStyle/>
                        <a:p>
                          <a:endParaRPr lang="en-US"/>
                        </a:p>
                      </a:txBody>
                      <a:tcPr>
                        <a:blipFill>
                          <a:blip r:embed="rId2"/>
                          <a:stretch>
                            <a:fillRect l="-200000" t="-800000" r="-101198" b="-103279"/>
                          </a:stretch>
                        </a:blipFill>
                      </a:tcPr>
                    </a:tc>
                    <a:tc>
                      <a:txBody>
                        <a:bodyPr/>
                        <a:lstStyle/>
                        <a:p>
                          <a:pPr algn="ctr"/>
                          <a:r>
                            <a:rPr lang="en-US" dirty="0"/>
                            <a:t>0.05</a:t>
                          </a:r>
                        </a:p>
                      </a:txBody>
                      <a:tcPr/>
                    </a:tc>
                    <a:extLst>
                      <a:ext uri="{0D108BD9-81ED-4DB2-BD59-A6C34878D82A}">
                        <a16:rowId xmlns:a16="http://schemas.microsoft.com/office/drawing/2014/main" val="2559180331"/>
                      </a:ext>
                    </a:extLst>
                  </a:tr>
                  <a:tr h="370840">
                    <a:tc>
                      <a:txBody>
                        <a:bodyPr/>
                        <a:lstStyle/>
                        <a:p>
                          <a:endParaRPr lang="en-US"/>
                        </a:p>
                      </a:txBody>
                      <a:tcPr>
                        <a:blipFill>
                          <a:blip r:embed="rId2"/>
                          <a:stretch>
                            <a:fillRect l="-299" t="-900000" r="-300898" b="-3279"/>
                          </a:stretch>
                        </a:blipFill>
                      </a:tcPr>
                    </a:tc>
                    <a:tc>
                      <a:txBody>
                        <a:bodyPr/>
                        <a:lstStyle/>
                        <a:p>
                          <a:pPr algn="ctr"/>
                          <a:r>
                            <a:rPr lang="en-US" dirty="0"/>
                            <a:t>1.63%</a:t>
                          </a:r>
                        </a:p>
                      </a:txBody>
                      <a:tcPr/>
                    </a:tc>
                    <a:tc>
                      <a:txBody>
                        <a:bodyPr/>
                        <a:lstStyle/>
                        <a:p>
                          <a:pPr algn="ctr"/>
                          <a:r>
                            <a:rPr lang="en-US" b="0" dirty="0"/>
                            <a:t>Nakata collision</a:t>
                          </a:r>
                        </a:p>
                      </a:txBody>
                      <a:tcPr/>
                    </a:tc>
                    <a:tc>
                      <a:txBody>
                        <a:bodyPr/>
                        <a:lstStyle/>
                        <a:p>
                          <a:pPr algn="ctr"/>
                          <a:r>
                            <a:rPr lang="en-US" dirty="0"/>
                            <a:t>0.0008428</a:t>
                          </a:r>
                        </a:p>
                      </a:txBody>
                      <a:tcPr/>
                    </a:tc>
                    <a:extLst>
                      <a:ext uri="{0D108BD9-81ED-4DB2-BD59-A6C34878D82A}">
                        <a16:rowId xmlns:a16="http://schemas.microsoft.com/office/drawing/2014/main" val="3938712553"/>
                      </a:ext>
                    </a:extLst>
                  </a:tr>
                </a:tbl>
              </a:graphicData>
            </a:graphic>
          </p:graphicFrame>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BFAA6F86-F314-4F78-8928-0492A8B9687F}"/>
                  </a:ext>
                </a:extLst>
              </p:cNvPr>
              <p:cNvSpPr>
                <a:spLocks noGrp="1"/>
              </p:cNvSpPr>
              <p:nvPr>
                <p:ph type="title"/>
              </p:nvPr>
            </p:nvSpPr>
            <p:spPr>
              <a:xfrm>
                <a:off x="829652" y="91465"/>
                <a:ext cx="7298348" cy="1073150"/>
              </a:xfrm>
            </p:spPr>
            <p:txBody>
              <a:bodyPr>
                <a:normAutofit/>
              </a:bodyPr>
              <a:lstStyle/>
              <a:p>
                <a:r>
                  <a:rPr lang="en-US" dirty="0"/>
                  <a:t>MAST #24600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=0.28</m:t>
                    </m:r>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𝑛</m:t>
                        </m:r>
                      </m:sub>
                    </m:sSub>
                    <m:r>
                      <a:rPr lang="en-US" b="0" i="1" smtClean="0">
                        <a:latin typeface="Cambria Math" panose="02040503050406030204" pitchFamily="18" charset="0"/>
                      </a:rPr>
                      <m:t>=0.5</m:t>
                    </m:r>
                  </m:oMath>
                </a14:m>
                <a:r>
                  <a:rPr lang="en-US" dirty="0"/>
                  <a:t> important parameters</a:t>
                </a:r>
              </a:p>
            </p:txBody>
          </p:sp>
        </mc:Choice>
        <mc:Fallback xmlns="">
          <p:sp>
            <p:nvSpPr>
              <p:cNvPr id="8" name="Title 1">
                <a:extLst>
                  <a:ext uri="{FF2B5EF4-FFF2-40B4-BE49-F238E27FC236}">
                    <a16:creationId xmlns:a16="http://schemas.microsoft.com/office/drawing/2014/main" id="{BFAA6F86-F314-4F78-8928-0492A8B9687F}"/>
                  </a:ext>
                </a:extLst>
              </p:cNvPr>
              <p:cNvSpPr>
                <a:spLocks noGrp="1" noRot="1" noChangeAspect="1" noMove="1" noResize="1" noEditPoints="1" noAdjustHandles="1" noChangeArrowheads="1" noChangeShapeType="1" noTextEdit="1"/>
              </p:cNvSpPr>
              <p:nvPr>
                <p:ph type="title"/>
              </p:nvPr>
            </p:nvSpPr>
            <p:spPr>
              <a:xfrm>
                <a:off x="829652" y="91465"/>
                <a:ext cx="7298348" cy="1073150"/>
              </a:xfrm>
              <a:blipFill>
                <a:blip r:embed="rId3"/>
                <a:stretch>
                  <a:fillRect l="-919" t="-19886" r="-1838"/>
                </a:stretch>
              </a:blipFill>
            </p:spPr>
            <p:txBody>
              <a:bodyPr/>
              <a:lstStyle/>
              <a:p>
                <a:r>
                  <a:rPr lang="en-US">
                    <a:noFill/>
                  </a:rPr>
                  <a:t> </a:t>
                </a:r>
              </a:p>
            </p:txBody>
          </p:sp>
        </mc:Fallback>
      </mc:AlternateContent>
    </p:spTree>
    <p:extLst>
      <p:ext uri="{BB962C8B-B14F-4D97-AF65-F5344CB8AC3E}">
        <p14:creationId xmlns:p14="http://schemas.microsoft.com/office/powerpoint/2010/main" val="243310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1E2A2F7-91D9-4EFF-B93A-012E5EA6462D}"/>
                  </a:ext>
                </a:extLst>
              </p:cNvPr>
              <p:cNvSpPr>
                <a:spLocks noGrp="1"/>
              </p:cNvSpPr>
              <p:nvPr>
                <p:ph type="title"/>
              </p:nvPr>
            </p:nvSpPr>
            <p:spPr>
              <a:xfrm>
                <a:off x="904875" y="179552"/>
                <a:ext cx="5082687" cy="1072753"/>
              </a:xfrm>
            </p:spPr>
            <p:txBody>
              <a:body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𝝍</m:t>
                        </m:r>
                      </m:e>
                      <m:sub>
                        <m:r>
                          <a:rPr lang="en-US" b="1" i="1" smtClean="0">
                            <a:latin typeface="Cambria Math" panose="02040503050406030204" pitchFamily="18" charset="0"/>
                          </a:rPr>
                          <m:t>𝒏</m:t>
                        </m:r>
                      </m:sub>
                    </m:sSub>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oMath>
                </a14:m>
                <a:r>
                  <a:rPr lang="en-US" dirty="0"/>
                  <a:t> Linear Simulations</a:t>
                </a:r>
              </a:p>
            </p:txBody>
          </p:sp>
        </mc:Choice>
        <mc:Fallback xmlns="">
          <p:sp>
            <p:nvSpPr>
              <p:cNvPr id="3" name="Title 2">
                <a:extLst>
                  <a:ext uri="{FF2B5EF4-FFF2-40B4-BE49-F238E27FC236}">
                    <a16:creationId xmlns:a16="http://schemas.microsoft.com/office/drawing/2014/main" id="{A1E2A2F7-91D9-4EFF-B93A-012E5EA6462D}"/>
                  </a:ext>
                </a:extLst>
              </p:cNvPr>
              <p:cNvSpPr>
                <a:spLocks noGrp="1" noRot="1" noChangeAspect="1" noMove="1" noResize="1" noEditPoints="1" noAdjustHandles="1" noChangeArrowheads="1" noChangeShapeType="1" noTextEdit="1"/>
              </p:cNvSpPr>
              <p:nvPr>
                <p:ph type="title"/>
              </p:nvPr>
            </p:nvSpPr>
            <p:spPr>
              <a:xfrm>
                <a:off x="904875" y="179552"/>
                <a:ext cx="5082687" cy="1072753"/>
              </a:xfrm>
              <a:blipFill>
                <a:blip r:embed="rId2"/>
                <a:stretch>
                  <a:fillRect t="-1988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3CE8A487-67CF-4D40-98F9-A22DAD79D04B}"/>
              </a:ext>
            </a:extLst>
          </p:cNvPr>
          <p:cNvSpPr>
            <a:spLocks noGrp="1"/>
          </p:cNvSpPr>
          <p:nvPr>
            <p:ph type="sldNum" sz="quarter" idx="12"/>
          </p:nvPr>
        </p:nvSpPr>
        <p:spPr/>
        <p:txBody>
          <a:bodyPr/>
          <a:lstStyle/>
          <a:p>
            <a:fld id="{E1E1CD7C-2161-7D43-862E-CE4C333CD873}" type="slidenum">
              <a:rPr lang="fr-FR" smtClean="0"/>
              <a:pPr/>
              <a:t>38</a:t>
            </a:fld>
            <a:endParaRPr lang="fr-FR" dirty="0"/>
          </a:p>
        </p:txBody>
      </p:sp>
      <p:pic>
        <p:nvPicPr>
          <p:cNvPr id="7" name="Picture 6" descr="A graph of a graph&#10;&#10;Description automatically generated">
            <a:extLst>
              <a:ext uri="{FF2B5EF4-FFF2-40B4-BE49-F238E27FC236}">
                <a16:creationId xmlns:a16="http://schemas.microsoft.com/office/drawing/2014/main" id="{220E6A30-6A0D-48C0-B3C5-CBFB5E882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31" y="1340230"/>
            <a:ext cx="11034346" cy="322296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131818-A1A2-470B-8C42-F7B8A0CD2168}"/>
                  </a:ext>
                </a:extLst>
              </p:cNvPr>
              <p:cNvSpPr txBox="1"/>
              <p:nvPr/>
            </p:nvSpPr>
            <p:spPr>
              <a:xfrm>
                <a:off x="1038531" y="6116003"/>
                <a:ext cx="2899127" cy="600870"/>
              </a:xfrm>
              <a:prstGeom prst="rect">
                <a:avLst/>
              </a:prstGeom>
              <a:noFill/>
            </p:spPr>
            <p:txBody>
              <a:bodyPr wrap="none" rtlCol="0">
                <a:spAutoFit/>
              </a:bodyPr>
              <a:lstStyle/>
              <a:p>
                <a:r>
                  <a:rPr lang="en-US" sz="2000" dirty="0">
                    <a:solidFill>
                      <a:srgbClr val="FF0000"/>
                    </a:solidFill>
                  </a:rPr>
                  <a:t>Exp value: </a:t>
                </a:r>
                <a14:m>
                  <m:oMath xmlns:m="http://schemas.openxmlformats.org/officeDocument/2006/math">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𝑖</m:t>
                            </m:r>
                          </m:sub>
                        </m:sSub>
                      </m:num>
                      <m:den>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𝑔𝐵</m:t>
                            </m:r>
                          </m:sub>
                        </m:sSub>
                      </m:den>
                    </m:f>
                    <m:r>
                      <a:rPr lang="en-US" sz="2000" b="0" i="1" smtClean="0">
                        <a:solidFill>
                          <a:srgbClr val="FF0000"/>
                        </a:solidFill>
                        <a:latin typeface="Cambria Math" panose="02040503050406030204" pitchFamily="18" charset="0"/>
                      </a:rPr>
                      <m:t>=37.5591</m:t>
                    </m:r>
                  </m:oMath>
                </a14:m>
                <a:endParaRPr lang="en-US" sz="2000" dirty="0">
                  <a:solidFill>
                    <a:srgbClr val="FF0000"/>
                  </a:solidFill>
                </a:endParaRPr>
              </a:p>
            </p:txBody>
          </p:sp>
        </mc:Choice>
        <mc:Fallback xmlns="">
          <p:sp>
            <p:nvSpPr>
              <p:cNvPr id="5" name="TextBox 4">
                <a:extLst>
                  <a:ext uri="{FF2B5EF4-FFF2-40B4-BE49-F238E27FC236}">
                    <a16:creationId xmlns:a16="http://schemas.microsoft.com/office/drawing/2014/main" id="{42131818-A1A2-470B-8C42-F7B8A0CD2168}"/>
                  </a:ext>
                </a:extLst>
              </p:cNvPr>
              <p:cNvSpPr txBox="1">
                <a:spLocks noRot="1" noChangeAspect="1" noMove="1" noResize="1" noEditPoints="1" noAdjustHandles="1" noChangeArrowheads="1" noChangeShapeType="1" noTextEdit="1"/>
              </p:cNvSpPr>
              <p:nvPr/>
            </p:nvSpPr>
            <p:spPr>
              <a:xfrm>
                <a:off x="1038531" y="6116003"/>
                <a:ext cx="2899127" cy="600870"/>
              </a:xfrm>
              <a:prstGeom prst="rect">
                <a:avLst/>
              </a:prstGeom>
              <a:blipFill>
                <a:blip r:embed="rId4"/>
                <a:stretch>
                  <a:fillRect l="-2101" r="-4202" b="-2020"/>
                </a:stretch>
              </a:blipFill>
            </p:spPr>
            <p:txBody>
              <a:bodyPr/>
              <a:lstStyle/>
              <a:p>
                <a:r>
                  <a:rPr lang="en-US">
                    <a:noFill/>
                  </a:rPr>
                  <a:t> </a:t>
                </a:r>
              </a:p>
            </p:txBody>
          </p:sp>
        </mc:Fallback>
      </mc:AlternateContent>
    </p:spTree>
    <p:extLst>
      <p:ext uri="{BB962C8B-B14F-4D97-AF65-F5344CB8AC3E}">
        <p14:creationId xmlns:p14="http://schemas.microsoft.com/office/powerpoint/2010/main" val="2793184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EBD26-7C70-473A-84C5-1B36A1DA9CF5}"/>
              </a:ext>
            </a:extLst>
          </p:cNvPr>
          <p:cNvSpPr>
            <a:spLocks noGrp="1"/>
          </p:cNvSpPr>
          <p:nvPr>
            <p:ph type="title"/>
          </p:nvPr>
        </p:nvSpPr>
        <p:spPr>
          <a:xfrm>
            <a:off x="904875" y="179553"/>
            <a:ext cx="6996479" cy="508201"/>
          </a:xfrm>
        </p:spPr>
        <p:txBody>
          <a:bodyPr>
            <a:normAutofit/>
          </a:bodyPr>
          <a:lstStyle/>
          <a:p>
            <a:r>
              <a:rPr lang="en-US" dirty="0"/>
              <a:t>Add flow shear, compare with experiments</a:t>
            </a:r>
          </a:p>
        </p:txBody>
      </p:sp>
      <p:sp>
        <p:nvSpPr>
          <p:cNvPr id="6" name="Slide Number Placeholder 5">
            <a:extLst>
              <a:ext uri="{FF2B5EF4-FFF2-40B4-BE49-F238E27FC236}">
                <a16:creationId xmlns:a16="http://schemas.microsoft.com/office/drawing/2014/main" id="{9883F498-84DD-4C02-A93E-64DBC04A009D}"/>
              </a:ext>
            </a:extLst>
          </p:cNvPr>
          <p:cNvSpPr>
            <a:spLocks noGrp="1"/>
          </p:cNvSpPr>
          <p:nvPr>
            <p:ph type="sldNum" sz="quarter" idx="12"/>
          </p:nvPr>
        </p:nvSpPr>
        <p:spPr/>
        <p:txBody>
          <a:bodyPr/>
          <a:lstStyle/>
          <a:p>
            <a:fld id="{E1E1CD7C-2161-7D43-862E-CE4C333CD873}" type="slidenum">
              <a:rPr lang="fr-FR" smtClean="0"/>
              <a:pPr/>
              <a:t>39</a:t>
            </a:fld>
            <a:endParaRPr lang="fr-FR"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1E0A07-B1C2-4D3C-9512-B7C25C77378A}"/>
                  </a:ext>
                </a:extLst>
              </p:cNvPr>
              <p:cNvSpPr txBox="1"/>
              <p:nvPr/>
            </p:nvSpPr>
            <p:spPr>
              <a:xfrm>
                <a:off x="671208" y="4363077"/>
                <a:ext cx="2899127" cy="600870"/>
              </a:xfrm>
              <a:prstGeom prst="rect">
                <a:avLst/>
              </a:prstGeom>
              <a:noFill/>
            </p:spPr>
            <p:txBody>
              <a:bodyPr wrap="none" rtlCol="0">
                <a:spAutoFit/>
              </a:bodyPr>
              <a:lstStyle/>
              <a:p>
                <a:r>
                  <a:rPr lang="en-US" sz="2000" dirty="0">
                    <a:solidFill>
                      <a:srgbClr val="FF0000"/>
                    </a:solidFill>
                  </a:rPr>
                  <a:t>Exp value: </a:t>
                </a:r>
                <a14:m>
                  <m:oMath xmlns:m="http://schemas.openxmlformats.org/officeDocument/2006/math">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𝑖</m:t>
                            </m:r>
                          </m:sub>
                        </m:sSub>
                      </m:num>
                      <m:den>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𝑔𝐵</m:t>
                            </m:r>
                          </m:sub>
                        </m:sSub>
                      </m:den>
                    </m:f>
                    <m:r>
                      <a:rPr lang="en-US" sz="2000" b="0" i="1" smtClean="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3.2554</m:t>
                    </m:r>
                  </m:oMath>
                </a14:m>
                <a:endParaRPr lang="en-US" sz="2000" dirty="0">
                  <a:solidFill>
                    <a:srgbClr val="FF0000"/>
                  </a:solidFill>
                </a:endParaRPr>
              </a:p>
            </p:txBody>
          </p:sp>
        </mc:Choice>
        <mc:Fallback xmlns="">
          <p:sp>
            <p:nvSpPr>
              <p:cNvPr id="4" name="TextBox 3">
                <a:extLst>
                  <a:ext uri="{FF2B5EF4-FFF2-40B4-BE49-F238E27FC236}">
                    <a16:creationId xmlns:a16="http://schemas.microsoft.com/office/drawing/2014/main" id="{5C1E0A07-B1C2-4D3C-9512-B7C25C77378A}"/>
                  </a:ext>
                </a:extLst>
              </p:cNvPr>
              <p:cNvSpPr txBox="1">
                <a:spLocks noRot="1" noChangeAspect="1" noMove="1" noResize="1" noEditPoints="1" noAdjustHandles="1" noChangeArrowheads="1" noChangeShapeType="1" noTextEdit="1"/>
              </p:cNvSpPr>
              <p:nvPr/>
            </p:nvSpPr>
            <p:spPr>
              <a:xfrm>
                <a:off x="671208" y="4363077"/>
                <a:ext cx="2899127" cy="600870"/>
              </a:xfrm>
              <a:prstGeom prst="rect">
                <a:avLst/>
              </a:prstGeom>
              <a:blipFill>
                <a:blip r:embed="rId2"/>
                <a:stretch>
                  <a:fillRect l="-2101" b="-3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80E87A-0C01-4827-A81D-0029F8EADF6C}"/>
                  </a:ext>
                </a:extLst>
              </p:cNvPr>
              <p:cNvSpPr txBox="1"/>
              <p:nvPr/>
            </p:nvSpPr>
            <p:spPr>
              <a:xfrm>
                <a:off x="5573667" y="4358588"/>
                <a:ext cx="2922147" cy="605359"/>
              </a:xfrm>
              <a:prstGeom prst="rect">
                <a:avLst/>
              </a:prstGeom>
              <a:noFill/>
            </p:spPr>
            <p:txBody>
              <a:bodyPr wrap="none" rtlCol="0">
                <a:spAutoFit/>
              </a:bodyPr>
              <a:lstStyle/>
              <a:p>
                <a:r>
                  <a:rPr lang="en-US" sz="2000" dirty="0">
                    <a:solidFill>
                      <a:srgbClr val="FF0000"/>
                    </a:solidFill>
                  </a:rPr>
                  <a:t>Exp value: </a:t>
                </a:r>
                <a14:m>
                  <m:oMath xmlns:m="http://schemas.openxmlformats.org/officeDocument/2006/math">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m:rPr>
                                <m:sty m:val="p"/>
                              </m:rPr>
                              <a:rPr lang="en-US" sz="2000" b="0" i="0" smtClean="0">
                                <a:solidFill>
                                  <a:srgbClr val="FF0000"/>
                                </a:solidFill>
                                <a:latin typeface="Cambria Math" panose="02040503050406030204" pitchFamily="18" charset="0"/>
                              </a:rPr>
                              <m:t>Π</m:t>
                            </m:r>
                          </m:e>
                          <m:sub>
                            <m:r>
                              <a:rPr lang="en-US" sz="2000" b="0" i="1" smtClean="0">
                                <a:solidFill>
                                  <a:srgbClr val="FF0000"/>
                                </a:solidFill>
                                <a:latin typeface="Cambria Math" panose="02040503050406030204" pitchFamily="18" charset="0"/>
                              </a:rPr>
                              <m:t>𝑖</m:t>
                            </m:r>
                          </m:sub>
                        </m:sSub>
                      </m:num>
                      <m:den>
                        <m:sSub>
                          <m:sSubPr>
                            <m:ctrlPr>
                              <a:rPr lang="en-US" sz="2000" b="0" i="1" smtClean="0">
                                <a:solidFill>
                                  <a:srgbClr val="FF0000"/>
                                </a:solidFill>
                                <a:latin typeface="Cambria Math" panose="02040503050406030204" pitchFamily="18" charset="0"/>
                              </a:rPr>
                            </m:ctrlPr>
                          </m:sSubPr>
                          <m:e>
                            <m:r>
                              <m:rPr>
                                <m:sty m:val="p"/>
                              </m:rPr>
                              <a:rPr lang="en-US" sz="2000" b="0" i="0" smtClean="0">
                                <a:solidFill>
                                  <a:srgbClr val="FF0000"/>
                                </a:solidFill>
                                <a:latin typeface="Cambria Math" panose="02040503050406030204" pitchFamily="18" charset="0"/>
                              </a:rPr>
                              <m:t>Π</m:t>
                            </m:r>
                          </m:e>
                          <m:sub>
                            <m:r>
                              <a:rPr lang="en-US" sz="2000" b="0" i="1" smtClean="0">
                                <a:solidFill>
                                  <a:srgbClr val="FF0000"/>
                                </a:solidFill>
                                <a:latin typeface="Cambria Math" panose="02040503050406030204" pitchFamily="18" charset="0"/>
                              </a:rPr>
                              <m:t>𝑔𝐵</m:t>
                            </m:r>
                          </m:sub>
                        </m:sSub>
                      </m:den>
                    </m:f>
                    <m:r>
                      <a:rPr lang="en-US" sz="2000" b="0" i="1" smtClean="0">
                        <a:solidFill>
                          <a:srgbClr val="FF0000"/>
                        </a:solidFill>
                        <a:latin typeface="Cambria Math" panose="02040503050406030204" pitchFamily="18" charset="0"/>
                      </a:rPr>
                      <m:t>=0.7885</m:t>
                    </m:r>
                  </m:oMath>
                </a14:m>
                <a:endParaRPr lang="en-US" sz="2000" dirty="0">
                  <a:solidFill>
                    <a:srgbClr val="FF0000"/>
                  </a:solidFill>
                </a:endParaRPr>
              </a:p>
            </p:txBody>
          </p:sp>
        </mc:Choice>
        <mc:Fallback xmlns="">
          <p:sp>
            <p:nvSpPr>
              <p:cNvPr id="5" name="TextBox 4">
                <a:extLst>
                  <a:ext uri="{FF2B5EF4-FFF2-40B4-BE49-F238E27FC236}">
                    <a16:creationId xmlns:a16="http://schemas.microsoft.com/office/drawing/2014/main" id="{2D80E87A-0C01-4827-A81D-0029F8EADF6C}"/>
                  </a:ext>
                </a:extLst>
              </p:cNvPr>
              <p:cNvSpPr txBox="1">
                <a:spLocks noRot="1" noChangeAspect="1" noMove="1" noResize="1" noEditPoints="1" noAdjustHandles="1" noChangeArrowheads="1" noChangeShapeType="1" noTextEdit="1"/>
              </p:cNvSpPr>
              <p:nvPr/>
            </p:nvSpPr>
            <p:spPr>
              <a:xfrm>
                <a:off x="5573667" y="4358588"/>
                <a:ext cx="2922147" cy="605359"/>
              </a:xfrm>
              <a:prstGeom prst="rect">
                <a:avLst/>
              </a:prstGeom>
              <a:blipFill>
                <a:blip r:embed="rId3"/>
                <a:stretch>
                  <a:fillRect l="-2083"/>
                </a:stretch>
              </a:blipFill>
            </p:spPr>
            <p:txBody>
              <a:bodyPr/>
              <a:lstStyle/>
              <a:p>
                <a:r>
                  <a:rPr lang="en-US">
                    <a:noFill/>
                  </a:rPr>
                  <a:t> </a:t>
                </a:r>
              </a:p>
            </p:txBody>
          </p:sp>
        </mc:Fallback>
      </mc:AlternateContent>
      <p:pic>
        <p:nvPicPr>
          <p:cNvPr id="14" name="Picture 13" descr="A graph of a function&#10;&#10;Description automatically generated with medium confidence">
            <a:extLst>
              <a:ext uri="{FF2B5EF4-FFF2-40B4-BE49-F238E27FC236}">
                <a16:creationId xmlns:a16="http://schemas.microsoft.com/office/drawing/2014/main" id="{D060ABB2-5BCB-4796-AB7C-A1EFEFF9605F}"/>
              </a:ext>
            </a:extLst>
          </p:cNvPr>
          <p:cNvPicPr>
            <a:picLocks noChangeAspect="1"/>
          </p:cNvPicPr>
          <p:nvPr/>
        </p:nvPicPr>
        <p:blipFill>
          <a:blip r:embed="rId4"/>
          <a:stretch>
            <a:fillRect/>
          </a:stretch>
        </p:blipFill>
        <p:spPr>
          <a:xfrm>
            <a:off x="0" y="609309"/>
            <a:ext cx="9144000" cy="3659160"/>
          </a:xfrm>
          <a:prstGeom prst="rect">
            <a:avLst/>
          </a:prstGeom>
        </p:spPr>
      </p:pic>
      <p:cxnSp>
        <p:nvCxnSpPr>
          <p:cNvPr id="16" name="Straight Connector 15">
            <a:extLst>
              <a:ext uri="{FF2B5EF4-FFF2-40B4-BE49-F238E27FC236}">
                <a16:creationId xmlns:a16="http://schemas.microsoft.com/office/drawing/2014/main" id="{71B3DF28-E1D8-4C32-8BEA-8F7627D6093B}"/>
              </a:ext>
            </a:extLst>
          </p:cNvPr>
          <p:cNvCxnSpPr/>
          <p:nvPr/>
        </p:nvCxnSpPr>
        <p:spPr>
          <a:xfrm>
            <a:off x="3118338" y="3446585"/>
            <a:ext cx="138332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CD8290-2AE4-445B-9500-EB28F59B57E6}"/>
              </a:ext>
            </a:extLst>
          </p:cNvPr>
          <p:cNvCxnSpPr/>
          <p:nvPr/>
        </p:nvCxnSpPr>
        <p:spPr>
          <a:xfrm>
            <a:off x="5029200" y="2926862"/>
            <a:ext cx="138332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67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F21C7-56BC-A74B-BA53-D2D4021D16E5}"/>
              </a:ext>
            </a:extLst>
          </p:cNvPr>
          <p:cNvSpPr>
            <a:spLocks noGrp="1"/>
          </p:cNvSpPr>
          <p:nvPr>
            <p:ph type="title"/>
          </p:nvPr>
        </p:nvSpPr>
        <p:spPr>
          <a:xfrm>
            <a:off x="4572000" y="777875"/>
            <a:ext cx="4058920" cy="1793875"/>
          </a:xfrm>
        </p:spPr>
        <p:txBody>
          <a:bodyPr anchor="ctr">
            <a:normAutofit/>
          </a:bodyPr>
          <a:lstStyle/>
          <a:p>
            <a:r>
              <a:rPr lang="fr-FR" dirty="0"/>
              <a:t>Introduction</a:t>
            </a:r>
          </a:p>
        </p:txBody>
      </p:sp>
      <p:sp>
        <p:nvSpPr>
          <p:cNvPr id="31" name="Text Placeholder 2">
            <a:extLst>
              <a:ext uri="{FF2B5EF4-FFF2-40B4-BE49-F238E27FC236}">
                <a16:creationId xmlns:a16="http://schemas.microsoft.com/office/drawing/2014/main" id="{2683F424-89D1-B5CE-6DA0-6C7AFB88852C}"/>
              </a:ext>
            </a:extLst>
          </p:cNvPr>
          <p:cNvSpPr>
            <a:spLocks noGrp="1"/>
          </p:cNvSpPr>
          <p:nvPr>
            <p:ph type="body" idx="1"/>
          </p:nvPr>
        </p:nvSpPr>
        <p:spPr>
          <a:xfrm>
            <a:off x="4572000" y="2571750"/>
            <a:ext cx="4058920" cy="2156508"/>
          </a:xfrm>
        </p:spPr>
        <p:txBody>
          <a:bodyPr/>
          <a:lstStyle/>
          <a:p>
            <a:endParaRPr lang="en-US"/>
          </a:p>
        </p:txBody>
      </p:sp>
      <p:sp>
        <p:nvSpPr>
          <p:cNvPr id="6" name="Espace réservé du pied de page 5">
            <a:extLst>
              <a:ext uri="{FF2B5EF4-FFF2-40B4-BE49-F238E27FC236}">
                <a16:creationId xmlns:a16="http://schemas.microsoft.com/office/drawing/2014/main" id="{BA9178B4-D530-1544-B47E-4E68F0889249}"/>
              </a:ext>
            </a:extLst>
          </p:cNvPr>
          <p:cNvSpPr>
            <a:spLocks noGrp="1"/>
          </p:cNvSpPr>
          <p:nvPr>
            <p:ph type="ftr" sz="quarter" idx="15"/>
          </p:nvPr>
        </p:nvSpPr>
        <p:spPr>
          <a:xfrm rot="16200000">
            <a:off x="7115989" y="1874064"/>
            <a:ext cx="3543260" cy="512762"/>
          </a:xfrm>
        </p:spPr>
        <p:txBody>
          <a:bodyPr anchor="ctr">
            <a:normAutofit/>
          </a:bodyPr>
          <a:lstStyle/>
          <a:p>
            <a:pPr>
              <a:spcAft>
                <a:spcPts val="600"/>
              </a:spcAft>
            </a:pPr>
            <a:r>
              <a:rPr lang="fr-FR" dirty="0"/>
              <a:t>Haomin Sun </a:t>
            </a:r>
            <a:r>
              <a:rPr lang="en-US" altLang="zh-CN" dirty="0"/>
              <a:t>et al.</a:t>
            </a:r>
            <a:endParaRPr lang="fr-FR" dirty="0"/>
          </a:p>
        </p:txBody>
      </p:sp>
      <p:sp>
        <p:nvSpPr>
          <p:cNvPr id="7" name="Espace réservé du numéro de diapositive 6">
            <a:extLst>
              <a:ext uri="{FF2B5EF4-FFF2-40B4-BE49-F238E27FC236}">
                <a16:creationId xmlns:a16="http://schemas.microsoft.com/office/drawing/2014/main" id="{A8253E77-58BB-5342-B218-CB0FEF98A9E0}"/>
              </a:ext>
            </a:extLst>
          </p:cNvPr>
          <p:cNvSpPr>
            <a:spLocks noGrp="1"/>
          </p:cNvSpPr>
          <p:nvPr>
            <p:ph type="sldNum" sz="quarter" idx="16"/>
          </p:nvPr>
        </p:nvSpPr>
        <p:spPr>
          <a:xfrm>
            <a:off x="8631238" y="195263"/>
            <a:ext cx="512762" cy="163552"/>
          </a:xfrm>
        </p:spPr>
        <p:txBody>
          <a:bodyPr anchor="t">
            <a:normAutofit/>
          </a:bodyPr>
          <a:lstStyle/>
          <a:p>
            <a:pPr>
              <a:spcAft>
                <a:spcPts val="600"/>
              </a:spcAft>
            </a:pPr>
            <a:fld id="{E1E1CD7C-2161-7D43-862E-CE4C333CD873}" type="slidenum">
              <a:rPr lang="fr-FR" smtClean="0"/>
              <a:pPr>
                <a:spcAft>
                  <a:spcPts val="600"/>
                </a:spcAft>
              </a:pPr>
              <a:t>4</a:t>
            </a:fld>
            <a:endParaRPr lang="fr-FR"/>
          </a:p>
        </p:txBody>
      </p:sp>
      <p:pic>
        <p:nvPicPr>
          <p:cNvPr id="42" name="Picture Placeholder 41" descr="A colorful swirly pattern on a white background&#10;&#10;Description automatically generated">
            <a:extLst>
              <a:ext uri="{FF2B5EF4-FFF2-40B4-BE49-F238E27FC236}">
                <a16:creationId xmlns:a16="http://schemas.microsoft.com/office/drawing/2014/main" id="{A5597B76-71A6-422D-982F-FECE9B7BE13D}"/>
              </a:ext>
            </a:extLst>
          </p:cNvPr>
          <p:cNvPicPr>
            <a:picLocks noGrp="1" noChangeAspect="1"/>
          </p:cNvPicPr>
          <p:nvPr>
            <p:ph type="pic" sz="quarter" idx="13"/>
          </p:nvPr>
        </p:nvPicPr>
        <p:blipFill>
          <a:blip r:embed="rId2"/>
          <a:srcRect l="3341" r="3341"/>
          <a:stretch>
            <a:fillRect/>
          </a:stretch>
        </p:blipFill>
        <p:spPr/>
      </p:pic>
    </p:spTree>
    <p:extLst>
      <p:ext uri="{BB962C8B-B14F-4D97-AF65-F5344CB8AC3E}">
        <p14:creationId xmlns:p14="http://schemas.microsoft.com/office/powerpoint/2010/main" val="326907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2929EE3-0D08-46F1-A141-ADB8D4A2317A}"/>
              </a:ext>
            </a:extLst>
          </p:cNvPr>
          <p:cNvSpPr>
            <a:spLocks noGrp="1"/>
          </p:cNvSpPr>
          <p:nvPr>
            <p:ph type="sldNum" sz="quarter" idx="12"/>
          </p:nvPr>
        </p:nvSpPr>
        <p:spPr/>
        <p:txBody>
          <a:bodyPr/>
          <a:lstStyle/>
          <a:p>
            <a:fld id="{E1E1CD7C-2161-7D43-862E-CE4C333CD873}" type="slidenum">
              <a:rPr lang="fr-FR" smtClean="0"/>
              <a:pPr/>
              <a:t>40</a:t>
            </a:fld>
            <a:endParaRPr lang="fr-FR" dirty="0"/>
          </a:p>
        </p:txBody>
      </p:sp>
      <p:pic>
        <p:nvPicPr>
          <p:cNvPr id="7" name="Picture 6" descr="A close-up of a graph&#10;&#10;Description automatically generated">
            <a:extLst>
              <a:ext uri="{FF2B5EF4-FFF2-40B4-BE49-F238E27FC236}">
                <a16:creationId xmlns:a16="http://schemas.microsoft.com/office/drawing/2014/main" id="{76A7D7FF-6010-4765-9CB3-FA1E0842A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57" y="839375"/>
            <a:ext cx="9416703" cy="394531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4E336A-B515-4CB1-A84D-8AE91A044E5F}"/>
                  </a:ext>
                </a:extLst>
              </p:cNvPr>
              <p:cNvSpPr txBox="1"/>
              <p:nvPr/>
            </p:nvSpPr>
            <p:spPr>
              <a:xfrm>
                <a:off x="2350423" y="4704685"/>
                <a:ext cx="4835267" cy="400110"/>
              </a:xfrm>
              <a:prstGeom prst="rect">
                <a:avLst/>
              </a:prstGeom>
              <a:noFill/>
            </p:spPr>
            <p:txBody>
              <a:bodyPr wrap="square" rtlCol="0">
                <a:spAutoFit/>
              </a:bodyPr>
              <a:lstStyle/>
              <a:p>
                <a:r>
                  <a:rPr lang="en-US" sz="2000" dirty="0">
                    <a:solidFill>
                      <a:srgbClr val="FF0000"/>
                    </a:solidFill>
                  </a:rPr>
                  <a:t>Converge grid: </a:t>
                </a:r>
                <a14:m>
                  <m:oMath xmlns:m="http://schemas.openxmlformats.org/officeDocument/2006/math">
                    <m:r>
                      <a:rPr lang="en-US" sz="2000" b="0" i="1" smtClean="0">
                        <a:solidFill>
                          <a:srgbClr val="FF0000"/>
                        </a:solidFill>
                        <a:latin typeface="Cambria Math" panose="02040503050406030204" pitchFamily="18" charset="0"/>
                      </a:rPr>
                      <m:t>192×64×64×32×16</m:t>
                    </m:r>
                  </m:oMath>
                </a14:m>
                <a:endParaRPr lang="en-US" sz="2000" dirty="0">
                  <a:solidFill>
                    <a:srgbClr val="FF0000"/>
                  </a:solidFill>
                </a:endParaRPr>
              </a:p>
            </p:txBody>
          </p:sp>
        </mc:Choice>
        <mc:Fallback xmlns="">
          <p:sp>
            <p:nvSpPr>
              <p:cNvPr id="8" name="TextBox 7">
                <a:extLst>
                  <a:ext uri="{FF2B5EF4-FFF2-40B4-BE49-F238E27FC236}">
                    <a16:creationId xmlns:a16="http://schemas.microsoft.com/office/drawing/2014/main" id="{3B4E336A-B515-4CB1-A84D-8AE91A044E5F}"/>
                  </a:ext>
                </a:extLst>
              </p:cNvPr>
              <p:cNvSpPr txBox="1">
                <a:spLocks noRot="1" noChangeAspect="1" noMove="1" noResize="1" noEditPoints="1" noAdjustHandles="1" noChangeArrowheads="1" noChangeShapeType="1" noTextEdit="1"/>
              </p:cNvSpPr>
              <p:nvPr/>
            </p:nvSpPr>
            <p:spPr>
              <a:xfrm>
                <a:off x="2350423" y="4704685"/>
                <a:ext cx="4835267" cy="400110"/>
              </a:xfrm>
              <a:prstGeom prst="rect">
                <a:avLst/>
              </a:prstGeom>
              <a:blipFill>
                <a:blip r:embed="rId3"/>
                <a:stretch>
                  <a:fillRect l="-1387"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itle 2">
                <a:extLst>
                  <a:ext uri="{FF2B5EF4-FFF2-40B4-BE49-F238E27FC236}">
                    <a16:creationId xmlns:a16="http://schemas.microsoft.com/office/drawing/2014/main" id="{659142EC-6C7F-4DDA-9E4B-478A88EE9A64}"/>
                  </a:ext>
                </a:extLst>
              </p:cNvPr>
              <p:cNvSpPr txBox="1">
                <a:spLocks/>
              </p:cNvSpPr>
              <p:nvPr/>
            </p:nvSpPr>
            <p:spPr>
              <a:xfrm>
                <a:off x="904876" y="179552"/>
                <a:ext cx="5535002" cy="1072753"/>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𝝍</m:t>
                        </m:r>
                      </m:e>
                      <m:sub>
                        <m:r>
                          <a:rPr lang="en-US" i="1" smtClean="0">
                            <a:latin typeface="Cambria Math" panose="02040503050406030204" pitchFamily="18" charset="0"/>
                          </a:rPr>
                          <m:t>𝒏</m:t>
                        </m:r>
                      </m:sub>
                    </m:sSub>
                    <m:r>
                      <a:rPr lang="en-US" i="1" smtClean="0">
                        <a:latin typeface="Cambria Math" panose="02040503050406030204" pitchFamily="18" charset="0"/>
                      </a:rPr>
                      <m:t>=</m:t>
                    </m:r>
                    <m:r>
                      <a:rPr lang="en-US" i="1" smtClean="0">
                        <a:latin typeface="Cambria Math" panose="02040503050406030204" pitchFamily="18" charset="0"/>
                      </a:rPr>
                      <m:t>𝟎</m:t>
                    </m:r>
                    <m:r>
                      <a:rPr lang="en-US" i="1" smtClean="0">
                        <a:latin typeface="Cambria Math" panose="02040503050406030204" pitchFamily="18" charset="0"/>
                      </a:rPr>
                      <m:t>.</m:t>
                    </m:r>
                    <m:r>
                      <a:rPr lang="en-US" i="1" smtClean="0">
                        <a:latin typeface="Cambria Math" panose="02040503050406030204" pitchFamily="18" charset="0"/>
                      </a:rPr>
                      <m:t>𝟓</m:t>
                    </m:r>
                  </m:oMath>
                </a14:m>
                <a:r>
                  <a:rPr lang="en-US" dirty="0"/>
                  <a:t> Nonlinear Simulations, realistic geometry, no flow shear</a:t>
                </a:r>
              </a:p>
            </p:txBody>
          </p:sp>
        </mc:Choice>
        <mc:Fallback xmlns="">
          <p:sp>
            <p:nvSpPr>
              <p:cNvPr id="9" name="Title 2">
                <a:extLst>
                  <a:ext uri="{FF2B5EF4-FFF2-40B4-BE49-F238E27FC236}">
                    <a16:creationId xmlns:a16="http://schemas.microsoft.com/office/drawing/2014/main" id="{659142EC-6C7F-4DDA-9E4B-478A88EE9A64}"/>
                  </a:ext>
                </a:extLst>
              </p:cNvPr>
              <p:cNvSpPr txBox="1">
                <a:spLocks noRot="1" noChangeAspect="1" noMove="1" noResize="1" noEditPoints="1" noAdjustHandles="1" noChangeArrowheads="1" noChangeShapeType="1" noTextEdit="1"/>
              </p:cNvSpPr>
              <p:nvPr/>
            </p:nvSpPr>
            <p:spPr>
              <a:xfrm>
                <a:off x="904876" y="179552"/>
                <a:ext cx="5535002" cy="1072753"/>
              </a:xfrm>
              <a:prstGeom prst="rect">
                <a:avLst/>
              </a:prstGeom>
              <a:blipFill>
                <a:blip r:embed="rId4"/>
                <a:stretch>
                  <a:fillRect l="-1211" t="-198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5A5D98B-B3E3-436F-86AC-E6FAB7AB612F}"/>
                  </a:ext>
                </a:extLst>
              </p:cNvPr>
              <p:cNvSpPr txBox="1"/>
              <p:nvPr/>
            </p:nvSpPr>
            <p:spPr>
              <a:xfrm>
                <a:off x="1038531" y="6116003"/>
                <a:ext cx="2899127" cy="600870"/>
              </a:xfrm>
              <a:prstGeom prst="rect">
                <a:avLst/>
              </a:prstGeom>
              <a:noFill/>
            </p:spPr>
            <p:txBody>
              <a:bodyPr wrap="none" rtlCol="0">
                <a:spAutoFit/>
              </a:bodyPr>
              <a:lstStyle/>
              <a:p>
                <a:r>
                  <a:rPr lang="en-US" sz="2000" dirty="0">
                    <a:solidFill>
                      <a:srgbClr val="FF0000"/>
                    </a:solidFill>
                  </a:rPr>
                  <a:t>Exp value: </a:t>
                </a:r>
                <a14:m>
                  <m:oMath xmlns:m="http://schemas.openxmlformats.org/officeDocument/2006/math">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𝑖</m:t>
                            </m:r>
                          </m:sub>
                        </m:sSub>
                      </m:num>
                      <m:den>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𝑔𝐵</m:t>
                            </m:r>
                          </m:sub>
                        </m:sSub>
                      </m:den>
                    </m:f>
                    <m:r>
                      <a:rPr lang="en-US" sz="2000" b="0" i="1" smtClean="0">
                        <a:solidFill>
                          <a:srgbClr val="FF0000"/>
                        </a:solidFill>
                        <a:latin typeface="Cambria Math" panose="02040503050406030204" pitchFamily="18" charset="0"/>
                      </a:rPr>
                      <m:t>=37.5591</m:t>
                    </m:r>
                  </m:oMath>
                </a14:m>
                <a:endParaRPr lang="en-US" sz="2000" dirty="0">
                  <a:solidFill>
                    <a:srgbClr val="FF0000"/>
                  </a:solidFill>
                </a:endParaRPr>
              </a:p>
            </p:txBody>
          </p:sp>
        </mc:Choice>
        <mc:Fallback xmlns="">
          <p:sp>
            <p:nvSpPr>
              <p:cNvPr id="10" name="TextBox 9">
                <a:extLst>
                  <a:ext uri="{FF2B5EF4-FFF2-40B4-BE49-F238E27FC236}">
                    <a16:creationId xmlns:a16="http://schemas.microsoft.com/office/drawing/2014/main" id="{D5A5D98B-B3E3-436F-86AC-E6FAB7AB612F}"/>
                  </a:ext>
                </a:extLst>
              </p:cNvPr>
              <p:cNvSpPr txBox="1">
                <a:spLocks noRot="1" noChangeAspect="1" noMove="1" noResize="1" noEditPoints="1" noAdjustHandles="1" noChangeArrowheads="1" noChangeShapeType="1" noTextEdit="1"/>
              </p:cNvSpPr>
              <p:nvPr/>
            </p:nvSpPr>
            <p:spPr>
              <a:xfrm>
                <a:off x="1038531" y="6116003"/>
                <a:ext cx="2899127" cy="600870"/>
              </a:xfrm>
              <a:prstGeom prst="rect">
                <a:avLst/>
              </a:prstGeom>
              <a:blipFill>
                <a:blip r:embed="rId5"/>
                <a:stretch>
                  <a:fillRect l="-2101" r="-4202" b="-2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41D049-459B-4267-A41A-5F245F3EBBD4}"/>
                  </a:ext>
                </a:extLst>
              </p:cNvPr>
              <p:cNvSpPr txBox="1"/>
              <p:nvPr/>
            </p:nvSpPr>
            <p:spPr>
              <a:xfrm>
                <a:off x="7452584" y="6113695"/>
                <a:ext cx="2958439" cy="605359"/>
              </a:xfrm>
              <a:prstGeom prst="rect">
                <a:avLst/>
              </a:prstGeom>
              <a:noFill/>
            </p:spPr>
            <p:txBody>
              <a:bodyPr wrap="none" rtlCol="0">
                <a:spAutoFit/>
              </a:bodyPr>
              <a:lstStyle/>
              <a:p>
                <a:r>
                  <a:rPr lang="en-US" sz="2000" dirty="0">
                    <a:solidFill>
                      <a:srgbClr val="FF0000"/>
                    </a:solidFill>
                  </a:rPr>
                  <a:t>Exp value: </a:t>
                </a:r>
                <a14:m>
                  <m:oMath xmlns:m="http://schemas.openxmlformats.org/officeDocument/2006/math">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m:rPr>
                                <m:sty m:val="p"/>
                              </m:rPr>
                              <a:rPr lang="en-US" sz="2000" b="0" i="0" smtClean="0">
                                <a:solidFill>
                                  <a:srgbClr val="FF0000"/>
                                </a:solidFill>
                                <a:latin typeface="Cambria Math" panose="02040503050406030204" pitchFamily="18" charset="0"/>
                              </a:rPr>
                              <m:t>Π</m:t>
                            </m:r>
                          </m:e>
                          <m:sub>
                            <m:r>
                              <a:rPr lang="en-US" sz="2000" b="0" i="1" smtClean="0">
                                <a:solidFill>
                                  <a:srgbClr val="FF0000"/>
                                </a:solidFill>
                                <a:latin typeface="Cambria Math" panose="02040503050406030204" pitchFamily="18" charset="0"/>
                              </a:rPr>
                              <m:t>𝑖</m:t>
                            </m:r>
                          </m:sub>
                        </m:sSub>
                      </m:num>
                      <m:den>
                        <m:sSub>
                          <m:sSubPr>
                            <m:ctrlPr>
                              <a:rPr lang="en-US" sz="2000" b="0" i="1" smtClean="0">
                                <a:solidFill>
                                  <a:srgbClr val="FF0000"/>
                                </a:solidFill>
                                <a:latin typeface="Cambria Math" panose="02040503050406030204" pitchFamily="18" charset="0"/>
                              </a:rPr>
                            </m:ctrlPr>
                          </m:sSubPr>
                          <m:e>
                            <m:r>
                              <m:rPr>
                                <m:sty m:val="p"/>
                              </m:rPr>
                              <a:rPr lang="en-US" sz="2000" b="0" i="0" smtClean="0">
                                <a:solidFill>
                                  <a:srgbClr val="FF0000"/>
                                </a:solidFill>
                                <a:latin typeface="Cambria Math" panose="02040503050406030204" pitchFamily="18" charset="0"/>
                              </a:rPr>
                              <m:t>Π</m:t>
                            </m:r>
                          </m:e>
                          <m:sub>
                            <m:r>
                              <a:rPr lang="en-US" sz="2000" b="0" i="1" smtClean="0">
                                <a:solidFill>
                                  <a:srgbClr val="FF0000"/>
                                </a:solidFill>
                                <a:latin typeface="Cambria Math" panose="02040503050406030204" pitchFamily="18" charset="0"/>
                              </a:rPr>
                              <m:t>𝑔𝐵</m:t>
                            </m:r>
                          </m:sub>
                        </m:sSub>
                      </m:den>
                    </m:f>
                    <m:r>
                      <a:rPr lang="en-US" sz="2000" b="0" i="1" smtClean="0">
                        <a:solidFill>
                          <a:srgbClr val="FF0000"/>
                        </a:solidFill>
                        <a:latin typeface="Cambria Math" panose="02040503050406030204" pitchFamily="18" charset="0"/>
                      </a:rPr>
                      <m:t>=−6.9684</m:t>
                    </m:r>
                  </m:oMath>
                </a14:m>
                <a:endParaRPr lang="en-US" sz="2000" dirty="0">
                  <a:solidFill>
                    <a:srgbClr val="FF0000"/>
                  </a:solidFill>
                </a:endParaRPr>
              </a:p>
            </p:txBody>
          </p:sp>
        </mc:Choice>
        <mc:Fallback xmlns="">
          <p:sp>
            <p:nvSpPr>
              <p:cNvPr id="11" name="TextBox 10">
                <a:extLst>
                  <a:ext uri="{FF2B5EF4-FFF2-40B4-BE49-F238E27FC236}">
                    <a16:creationId xmlns:a16="http://schemas.microsoft.com/office/drawing/2014/main" id="{3041D049-459B-4267-A41A-5F245F3EBBD4}"/>
                  </a:ext>
                </a:extLst>
              </p:cNvPr>
              <p:cNvSpPr txBox="1">
                <a:spLocks noRot="1" noChangeAspect="1" noMove="1" noResize="1" noEditPoints="1" noAdjustHandles="1" noChangeArrowheads="1" noChangeShapeType="1" noTextEdit="1"/>
              </p:cNvSpPr>
              <p:nvPr/>
            </p:nvSpPr>
            <p:spPr>
              <a:xfrm>
                <a:off x="7452584" y="6113695"/>
                <a:ext cx="2958439" cy="605359"/>
              </a:xfrm>
              <a:prstGeom prst="rect">
                <a:avLst/>
              </a:prstGeom>
              <a:blipFill>
                <a:blip r:embed="rId6"/>
                <a:stretch>
                  <a:fillRect l="-2268" r="-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170DE83-1C7C-4F08-894C-A00F19E910AC}"/>
                  </a:ext>
                </a:extLst>
              </p:cNvPr>
              <p:cNvSpPr txBox="1"/>
              <p:nvPr/>
            </p:nvSpPr>
            <p:spPr>
              <a:xfrm>
                <a:off x="1190931" y="6268403"/>
                <a:ext cx="2899127" cy="600870"/>
              </a:xfrm>
              <a:prstGeom prst="rect">
                <a:avLst/>
              </a:prstGeom>
              <a:noFill/>
            </p:spPr>
            <p:txBody>
              <a:bodyPr wrap="none" rtlCol="0">
                <a:spAutoFit/>
              </a:bodyPr>
              <a:lstStyle/>
              <a:p>
                <a:r>
                  <a:rPr lang="en-US" sz="2000" dirty="0">
                    <a:solidFill>
                      <a:srgbClr val="FF0000"/>
                    </a:solidFill>
                  </a:rPr>
                  <a:t>Exp value: </a:t>
                </a:r>
                <a14:m>
                  <m:oMath xmlns:m="http://schemas.openxmlformats.org/officeDocument/2006/math">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𝑖</m:t>
                            </m:r>
                          </m:sub>
                        </m:sSub>
                      </m:num>
                      <m:den>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𝑄</m:t>
                            </m:r>
                          </m:e>
                          <m:sub>
                            <m:r>
                              <a:rPr lang="en-US" sz="2000" b="0" i="1" smtClean="0">
                                <a:solidFill>
                                  <a:srgbClr val="FF0000"/>
                                </a:solidFill>
                                <a:latin typeface="Cambria Math" panose="02040503050406030204" pitchFamily="18" charset="0"/>
                              </a:rPr>
                              <m:t>𝑔𝐵</m:t>
                            </m:r>
                          </m:sub>
                        </m:sSub>
                      </m:den>
                    </m:f>
                    <m:r>
                      <a:rPr lang="en-US" sz="2000" b="0" i="1" smtClean="0">
                        <a:solidFill>
                          <a:srgbClr val="FF0000"/>
                        </a:solidFill>
                        <a:latin typeface="Cambria Math" panose="02040503050406030204" pitchFamily="18" charset="0"/>
                      </a:rPr>
                      <m:t>=37.5591</m:t>
                    </m:r>
                  </m:oMath>
                </a14:m>
                <a:endParaRPr lang="en-US" sz="2000" dirty="0">
                  <a:solidFill>
                    <a:srgbClr val="FF0000"/>
                  </a:solidFill>
                </a:endParaRPr>
              </a:p>
            </p:txBody>
          </p:sp>
        </mc:Choice>
        <mc:Fallback xmlns="">
          <p:sp>
            <p:nvSpPr>
              <p:cNvPr id="12" name="TextBox 11">
                <a:extLst>
                  <a:ext uri="{FF2B5EF4-FFF2-40B4-BE49-F238E27FC236}">
                    <a16:creationId xmlns:a16="http://schemas.microsoft.com/office/drawing/2014/main" id="{C170DE83-1C7C-4F08-894C-A00F19E910AC}"/>
                  </a:ext>
                </a:extLst>
              </p:cNvPr>
              <p:cNvSpPr txBox="1">
                <a:spLocks noRot="1" noChangeAspect="1" noMove="1" noResize="1" noEditPoints="1" noAdjustHandles="1" noChangeArrowheads="1" noChangeShapeType="1" noTextEdit="1"/>
              </p:cNvSpPr>
              <p:nvPr/>
            </p:nvSpPr>
            <p:spPr>
              <a:xfrm>
                <a:off x="1190931" y="6268403"/>
                <a:ext cx="2899127" cy="600870"/>
              </a:xfrm>
              <a:prstGeom prst="rect">
                <a:avLst/>
              </a:prstGeom>
              <a:blipFill>
                <a:blip r:embed="rId5"/>
                <a:stretch>
                  <a:fillRect l="-2101" r="-4202" b="-2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4D6408F-D267-494B-B640-FA463E2AB5B0}"/>
                  </a:ext>
                </a:extLst>
              </p:cNvPr>
              <p:cNvSpPr txBox="1"/>
              <p:nvPr/>
            </p:nvSpPr>
            <p:spPr>
              <a:xfrm>
                <a:off x="7604984" y="6266095"/>
                <a:ext cx="2958439" cy="605359"/>
              </a:xfrm>
              <a:prstGeom prst="rect">
                <a:avLst/>
              </a:prstGeom>
              <a:noFill/>
            </p:spPr>
            <p:txBody>
              <a:bodyPr wrap="none" rtlCol="0">
                <a:spAutoFit/>
              </a:bodyPr>
              <a:lstStyle/>
              <a:p>
                <a:r>
                  <a:rPr lang="en-US" sz="2000" dirty="0">
                    <a:solidFill>
                      <a:srgbClr val="FF0000"/>
                    </a:solidFill>
                  </a:rPr>
                  <a:t>Exp value: </a:t>
                </a:r>
                <a14:m>
                  <m:oMath xmlns:m="http://schemas.openxmlformats.org/officeDocument/2006/math">
                    <m:f>
                      <m:fPr>
                        <m:ctrlPr>
                          <a:rPr lang="en-US" sz="2000" b="0" i="1" smtClean="0">
                            <a:solidFill>
                              <a:srgbClr val="FF0000"/>
                            </a:solidFill>
                            <a:latin typeface="Cambria Math" panose="02040503050406030204" pitchFamily="18" charset="0"/>
                          </a:rPr>
                        </m:ctrlPr>
                      </m:fPr>
                      <m:num>
                        <m:sSub>
                          <m:sSubPr>
                            <m:ctrlPr>
                              <a:rPr lang="en-US" sz="2000" b="0" i="1" smtClean="0">
                                <a:solidFill>
                                  <a:srgbClr val="FF0000"/>
                                </a:solidFill>
                                <a:latin typeface="Cambria Math" panose="02040503050406030204" pitchFamily="18" charset="0"/>
                              </a:rPr>
                            </m:ctrlPr>
                          </m:sSubPr>
                          <m:e>
                            <m:r>
                              <m:rPr>
                                <m:sty m:val="p"/>
                              </m:rPr>
                              <a:rPr lang="en-US" sz="2000" b="0" i="0" smtClean="0">
                                <a:solidFill>
                                  <a:srgbClr val="FF0000"/>
                                </a:solidFill>
                                <a:latin typeface="Cambria Math" panose="02040503050406030204" pitchFamily="18" charset="0"/>
                              </a:rPr>
                              <m:t>Π</m:t>
                            </m:r>
                          </m:e>
                          <m:sub>
                            <m:r>
                              <a:rPr lang="en-US" sz="2000" b="0" i="1" smtClean="0">
                                <a:solidFill>
                                  <a:srgbClr val="FF0000"/>
                                </a:solidFill>
                                <a:latin typeface="Cambria Math" panose="02040503050406030204" pitchFamily="18" charset="0"/>
                              </a:rPr>
                              <m:t>𝑖</m:t>
                            </m:r>
                          </m:sub>
                        </m:sSub>
                      </m:num>
                      <m:den>
                        <m:sSub>
                          <m:sSubPr>
                            <m:ctrlPr>
                              <a:rPr lang="en-US" sz="2000" b="0" i="1" smtClean="0">
                                <a:solidFill>
                                  <a:srgbClr val="FF0000"/>
                                </a:solidFill>
                                <a:latin typeface="Cambria Math" panose="02040503050406030204" pitchFamily="18" charset="0"/>
                              </a:rPr>
                            </m:ctrlPr>
                          </m:sSubPr>
                          <m:e>
                            <m:r>
                              <m:rPr>
                                <m:sty m:val="p"/>
                              </m:rPr>
                              <a:rPr lang="en-US" sz="2000" b="0" i="0" smtClean="0">
                                <a:solidFill>
                                  <a:srgbClr val="FF0000"/>
                                </a:solidFill>
                                <a:latin typeface="Cambria Math" panose="02040503050406030204" pitchFamily="18" charset="0"/>
                              </a:rPr>
                              <m:t>Π</m:t>
                            </m:r>
                          </m:e>
                          <m:sub>
                            <m:r>
                              <a:rPr lang="en-US" sz="2000" b="0" i="1" smtClean="0">
                                <a:solidFill>
                                  <a:srgbClr val="FF0000"/>
                                </a:solidFill>
                                <a:latin typeface="Cambria Math" panose="02040503050406030204" pitchFamily="18" charset="0"/>
                              </a:rPr>
                              <m:t>𝑔𝐵</m:t>
                            </m:r>
                          </m:sub>
                        </m:sSub>
                      </m:den>
                    </m:f>
                    <m:r>
                      <a:rPr lang="en-US" sz="2000" b="0" i="1" smtClean="0">
                        <a:solidFill>
                          <a:srgbClr val="FF0000"/>
                        </a:solidFill>
                        <a:latin typeface="Cambria Math" panose="02040503050406030204" pitchFamily="18" charset="0"/>
                      </a:rPr>
                      <m:t>=−6.9684</m:t>
                    </m:r>
                  </m:oMath>
                </a14:m>
                <a:endParaRPr lang="en-US" sz="2000" dirty="0">
                  <a:solidFill>
                    <a:srgbClr val="FF0000"/>
                  </a:solidFill>
                </a:endParaRPr>
              </a:p>
            </p:txBody>
          </p:sp>
        </mc:Choice>
        <mc:Fallback xmlns="">
          <p:sp>
            <p:nvSpPr>
              <p:cNvPr id="13" name="TextBox 12">
                <a:extLst>
                  <a:ext uri="{FF2B5EF4-FFF2-40B4-BE49-F238E27FC236}">
                    <a16:creationId xmlns:a16="http://schemas.microsoft.com/office/drawing/2014/main" id="{64D6408F-D267-494B-B640-FA463E2AB5B0}"/>
                  </a:ext>
                </a:extLst>
              </p:cNvPr>
              <p:cNvSpPr txBox="1">
                <a:spLocks noRot="1" noChangeAspect="1" noMove="1" noResize="1" noEditPoints="1" noAdjustHandles="1" noChangeArrowheads="1" noChangeShapeType="1" noTextEdit="1"/>
              </p:cNvSpPr>
              <p:nvPr/>
            </p:nvSpPr>
            <p:spPr>
              <a:xfrm>
                <a:off x="7604984" y="6266095"/>
                <a:ext cx="2958439" cy="605359"/>
              </a:xfrm>
              <a:prstGeom prst="rect">
                <a:avLst/>
              </a:prstGeom>
              <a:blipFill>
                <a:blip r:embed="rId6"/>
                <a:stretch>
                  <a:fillRect l="-2268" r="-1031"/>
                </a:stretch>
              </a:blipFill>
            </p:spPr>
            <p:txBody>
              <a:bodyPr/>
              <a:lstStyle/>
              <a:p>
                <a:r>
                  <a:rPr lang="en-US">
                    <a:noFill/>
                  </a:rPr>
                  <a:t> </a:t>
                </a:r>
              </a:p>
            </p:txBody>
          </p:sp>
        </mc:Fallback>
      </mc:AlternateContent>
    </p:spTree>
    <p:extLst>
      <p:ext uri="{BB962C8B-B14F-4D97-AF65-F5344CB8AC3E}">
        <p14:creationId xmlns:p14="http://schemas.microsoft.com/office/powerpoint/2010/main" val="1780064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5127C5-A945-424D-B9F6-125180E0BDD3}"/>
              </a:ext>
            </a:extLst>
          </p:cNvPr>
          <p:cNvSpPr>
            <a:spLocks noGrp="1"/>
          </p:cNvSpPr>
          <p:nvPr>
            <p:ph type="sldNum" sz="quarter" idx="12"/>
          </p:nvPr>
        </p:nvSpPr>
        <p:spPr/>
        <p:txBody>
          <a:bodyPr/>
          <a:lstStyle/>
          <a:p>
            <a:fld id="{E1E1CD7C-2161-7D43-862E-CE4C333CD873}" type="slidenum">
              <a:rPr lang="fr-FR" smtClean="0"/>
              <a:pPr/>
              <a:t>41</a:t>
            </a:fld>
            <a:endParaRPr lang="fr-FR" dirty="0"/>
          </a:p>
        </p:txBody>
      </p:sp>
      <mc:AlternateContent xmlns:mc="http://schemas.openxmlformats.org/markup-compatibility/2006" xmlns:a14="http://schemas.microsoft.com/office/drawing/2010/main">
        <mc:Choice Requires="a14">
          <p:graphicFrame>
            <p:nvGraphicFramePr>
              <p:cNvPr id="7" name="Table 10">
                <a:extLst>
                  <a:ext uri="{FF2B5EF4-FFF2-40B4-BE49-F238E27FC236}">
                    <a16:creationId xmlns:a16="http://schemas.microsoft.com/office/drawing/2014/main" id="{09AFB055-C8F4-453A-BFB8-C626E7EFA7B3}"/>
                  </a:ext>
                </a:extLst>
              </p:cNvPr>
              <p:cNvGraphicFramePr>
                <a:graphicFrameLocks noGrp="1"/>
              </p:cNvGraphicFramePr>
              <p:nvPr/>
            </p:nvGraphicFramePr>
            <p:xfrm>
              <a:off x="503238" y="1068084"/>
              <a:ext cx="8128000" cy="370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3119636"/>
                        </a:ext>
                      </a:extLst>
                    </a:gridCol>
                    <a:gridCol w="2032000">
                      <a:extLst>
                        <a:ext uri="{9D8B030D-6E8A-4147-A177-3AD203B41FA5}">
                          <a16:colId xmlns:a16="http://schemas.microsoft.com/office/drawing/2014/main" val="2508401028"/>
                        </a:ext>
                      </a:extLst>
                    </a:gridCol>
                    <a:gridCol w="2032000">
                      <a:extLst>
                        <a:ext uri="{9D8B030D-6E8A-4147-A177-3AD203B41FA5}">
                          <a16:colId xmlns:a16="http://schemas.microsoft.com/office/drawing/2014/main" val="3580828779"/>
                        </a:ext>
                      </a:extLst>
                    </a:gridCol>
                    <a:gridCol w="2032000">
                      <a:extLst>
                        <a:ext uri="{9D8B030D-6E8A-4147-A177-3AD203B41FA5}">
                          <a16:colId xmlns:a16="http://schemas.microsoft.com/office/drawing/2014/main" val="2317831317"/>
                        </a:ext>
                      </a:extLst>
                    </a:gridCol>
                  </a:tblGrid>
                  <a:tr h="370840">
                    <a:tc>
                      <a:txBody>
                        <a:bodyPr/>
                        <a:lstStyle/>
                        <a:p>
                          <a:r>
                            <a:rPr lang="en-US" dirty="0"/>
                            <a:t>parameter</a:t>
                          </a:r>
                        </a:p>
                      </a:txBody>
                      <a:tcPr/>
                    </a:tc>
                    <a:tc>
                      <a:txBody>
                        <a:bodyPr/>
                        <a:lstStyle/>
                        <a:p>
                          <a:r>
                            <a:rPr lang="en-US" dirty="0"/>
                            <a:t>value</a:t>
                          </a:r>
                        </a:p>
                      </a:txBody>
                      <a:tcPr/>
                    </a:tc>
                    <a:tc>
                      <a:txBody>
                        <a:bodyPr/>
                        <a:lstStyle/>
                        <a:p>
                          <a:r>
                            <a:rPr lang="en-US" dirty="0"/>
                            <a:t>parameter</a:t>
                          </a:r>
                        </a:p>
                      </a:txBody>
                      <a:tcPr/>
                    </a:tc>
                    <a:tc>
                      <a:txBody>
                        <a:bodyPr/>
                        <a:lstStyle/>
                        <a:p>
                          <a:r>
                            <a:rPr lang="en-US" dirty="0"/>
                            <a:t>value</a:t>
                          </a:r>
                        </a:p>
                      </a:txBody>
                      <a:tcPr/>
                    </a:tc>
                    <a:extLst>
                      <a:ext uri="{0D108BD9-81ED-4DB2-BD59-A6C34878D82A}">
                        <a16:rowId xmlns:a16="http://schemas.microsoft.com/office/drawing/2014/main" val="3493096114"/>
                      </a:ext>
                    </a:extLst>
                  </a:tr>
                  <a:tr h="370840">
                    <a:tc>
                      <a:txBody>
                        <a:bodyPr/>
                        <a:lstStyle/>
                        <a:p>
                          <a:pPr algn="ctr"/>
                          <a:r>
                            <a:rPr lang="en-US" dirty="0"/>
                            <a:t>q</a:t>
                          </a:r>
                        </a:p>
                      </a:txBody>
                      <a:tcPr/>
                    </a:tc>
                    <a:tc>
                      <a:txBody>
                        <a:bodyPr/>
                        <a:lstStyle/>
                        <a:p>
                          <a:pPr algn="ctr"/>
                          <a:r>
                            <a:rPr lang="en-US" dirty="0"/>
                            <a:t>1.4843</a:t>
                          </a:r>
                        </a:p>
                      </a:txBody>
                      <a:tcPr/>
                    </a:tc>
                    <a:tc>
                      <a:txBody>
                        <a:bodyPr/>
                        <a:lstStyle/>
                        <a:p>
                          <a:pPr algn="ctr"/>
                          <a:r>
                            <a:rPr lang="en-US" dirty="0" err="1"/>
                            <a:t>Omt_i</a:t>
                          </a:r>
                          <a:endParaRPr lang="en-US" dirty="0"/>
                        </a:p>
                      </a:txBody>
                      <a:tcPr/>
                    </a:tc>
                    <a:tc>
                      <a:txBody>
                        <a:bodyPr/>
                        <a:lstStyle/>
                        <a:p>
                          <a:pPr algn="ctr"/>
                          <a:r>
                            <a:rPr lang="en-US" dirty="0"/>
                            <a:t>3.6615</a:t>
                          </a:r>
                        </a:p>
                      </a:txBody>
                      <a:tcPr/>
                    </a:tc>
                    <a:extLst>
                      <a:ext uri="{0D108BD9-81ED-4DB2-BD59-A6C34878D82A}">
                        <a16:rowId xmlns:a16="http://schemas.microsoft.com/office/drawing/2014/main" val="3308488692"/>
                      </a:ext>
                    </a:extLst>
                  </a:tr>
                  <a:tr h="370840">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𝑠</m:t>
                                    </m:r>
                                  </m:e>
                                </m:acc>
                              </m:oMath>
                            </m:oMathPara>
                          </a14:m>
                          <a:endParaRPr lang="en-US" dirty="0"/>
                        </a:p>
                      </a:txBody>
                      <a:tcPr/>
                    </a:tc>
                    <a:tc>
                      <a:txBody>
                        <a:bodyPr/>
                        <a:lstStyle/>
                        <a:p>
                          <a:pPr algn="ctr"/>
                          <a:r>
                            <a:rPr lang="en-US" dirty="0"/>
                            <a:t>2.0902</a:t>
                          </a:r>
                        </a:p>
                      </a:txBody>
                      <a:tcPr/>
                    </a:tc>
                    <a:tc>
                      <a:txBody>
                        <a:bodyPr/>
                        <a:lstStyle/>
                        <a:p>
                          <a:pPr algn="ctr"/>
                          <a:r>
                            <a:rPr lang="en-US" dirty="0" err="1"/>
                            <a:t>Omn_i</a:t>
                          </a:r>
                          <a:endParaRPr lang="en-US" dirty="0"/>
                        </a:p>
                      </a:txBody>
                      <a:tcPr/>
                    </a:tc>
                    <a:tc>
                      <a:txBody>
                        <a:bodyPr/>
                        <a:lstStyle/>
                        <a:p>
                          <a:pPr algn="ctr"/>
                          <a:r>
                            <a:rPr lang="en-US" dirty="0"/>
                            <a:t>2.3267</a:t>
                          </a:r>
                        </a:p>
                      </a:txBody>
                      <a:tcPr/>
                    </a:tc>
                    <a:extLst>
                      <a:ext uri="{0D108BD9-81ED-4DB2-BD59-A6C34878D82A}">
                        <a16:rowId xmlns:a16="http://schemas.microsoft.com/office/drawing/2014/main" val="698127380"/>
                      </a:ext>
                    </a:extLst>
                  </a:tr>
                  <a:tr h="370840">
                    <a:tc>
                      <a:txBody>
                        <a:bodyPr/>
                        <a:lstStyle/>
                        <a:p>
                          <a:pPr algn="ctr"/>
                          <a:r>
                            <a:rPr lang="en-US" dirty="0" err="1"/>
                            <a:t>amhd</a:t>
                          </a:r>
                          <a:endParaRPr lang="en-US" dirty="0"/>
                        </a:p>
                      </a:txBody>
                      <a:tcPr/>
                    </a:tc>
                    <a:tc>
                      <a:txBody>
                        <a:bodyPr/>
                        <a:lstStyle/>
                        <a:p>
                          <a:pPr algn="ctr"/>
                          <a:r>
                            <a:rPr lang="en-US" dirty="0"/>
                            <a:t>1.0138</a:t>
                          </a:r>
                        </a:p>
                      </a:txBody>
                      <a:tcPr/>
                    </a:tc>
                    <a:tc>
                      <a:txBody>
                        <a:bodyPr/>
                        <a:lstStyle/>
                        <a:p>
                          <a:pPr algn="ctr"/>
                          <a:r>
                            <a:rPr lang="en-US" dirty="0" err="1"/>
                            <a:t>Omt_e</a:t>
                          </a:r>
                          <a:endParaRPr lang="en-US" dirty="0"/>
                        </a:p>
                      </a:txBody>
                      <a:tcPr/>
                    </a:tc>
                    <a:tc>
                      <a:txBody>
                        <a:bodyPr/>
                        <a:lstStyle/>
                        <a:p>
                          <a:pPr algn="ctr"/>
                          <a:r>
                            <a:rPr lang="en-US" dirty="0"/>
                            <a:t>3.7291</a:t>
                          </a:r>
                        </a:p>
                      </a:txBody>
                      <a:tcPr/>
                    </a:tc>
                    <a:extLst>
                      <a:ext uri="{0D108BD9-81ED-4DB2-BD59-A6C34878D82A}">
                        <a16:rowId xmlns:a16="http://schemas.microsoft.com/office/drawing/2014/main" val="138855922"/>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𝜅</m:t>
                                </m:r>
                              </m:oMath>
                            </m:oMathPara>
                          </a14:m>
                          <a:endParaRPr lang="en-US" dirty="0"/>
                        </a:p>
                      </a:txBody>
                      <a:tcPr/>
                    </a:tc>
                    <a:tc>
                      <a:txBody>
                        <a:bodyPr/>
                        <a:lstStyle/>
                        <a:p>
                          <a:pPr algn="ctr"/>
                          <a:r>
                            <a:rPr lang="en-US" dirty="0"/>
                            <a:t>1.4525</a:t>
                          </a:r>
                        </a:p>
                      </a:txBody>
                      <a:tcPr/>
                    </a:tc>
                    <a:tc>
                      <a:txBody>
                        <a:bodyPr/>
                        <a:lstStyle/>
                        <a:p>
                          <a:pPr algn="ctr"/>
                          <a:r>
                            <a:rPr lang="en-US" dirty="0" err="1"/>
                            <a:t>Omn_e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2.3267</a:t>
                          </a:r>
                        </a:p>
                      </a:txBody>
                      <a:tcPr/>
                    </a:tc>
                    <a:extLst>
                      <a:ext uri="{0D108BD9-81ED-4DB2-BD59-A6C34878D82A}">
                        <a16:rowId xmlns:a16="http://schemas.microsoft.com/office/drawing/2014/main" val="2441410788"/>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dirty="0"/>
                        </a:p>
                      </a:txBody>
                      <a:tcPr/>
                    </a:tc>
                    <a:tc>
                      <a:txBody>
                        <a:bodyPr/>
                        <a:lstStyle/>
                        <a:p>
                          <a:pPr algn="ctr"/>
                          <a:r>
                            <a:rPr lang="en-US" dirty="0"/>
                            <a:t>0.1893</a:t>
                          </a:r>
                        </a:p>
                      </a:txBody>
                      <a:tcPr/>
                    </a:tc>
                    <a:tc>
                      <a:txBody>
                        <a:bodyPr/>
                        <a:lstStyle/>
                        <a:p>
                          <a:pPr algn="ctr"/>
                          <a:r>
                            <a:rPr lang="en-US" dirty="0"/>
                            <a:t>Lx</a:t>
                          </a:r>
                        </a:p>
                      </a:txBody>
                      <a:tcPr/>
                    </a:tc>
                    <a:tc>
                      <a:txBody>
                        <a:bodyPr/>
                        <a:lstStyle/>
                        <a:p>
                          <a:pPr algn="ctr"/>
                          <a:r>
                            <a:rPr lang="en-US" dirty="0"/>
                            <a:t>168.288</a:t>
                          </a:r>
                        </a:p>
                      </a:txBody>
                      <a:tcPr/>
                    </a:tc>
                    <a:extLst>
                      <a:ext uri="{0D108BD9-81ED-4DB2-BD59-A6C34878D82A}">
                        <a16:rowId xmlns:a16="http://schemas.microsoft.com/office/drawing/2014/main" val="2164608536"/>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𝜖</m:t>
                                </m:r>
                              </m:oMath>
                            </m:oMathPara>
                          </a14:m>
                          <a:endParaRPr lang="en-US" dirty="0"/>
                        </a:p>
                      </a:txBody>
                      <a:tcPr/>
                    </a:tc>
                    <a:tc>
                      <a:txBody>
                        <a:bodyPr/>
                        <a:lstStyle/>
                        <a:p>
                          <a:pPr algn="ctr"/>
                          <a:r>
                            <a:rPr lang="en-US" dirty="0"/>
                            <a:t>0.4642</a:t>
                          </a:r>
                        </a:p>
                      </a:txBody>
                      <a:tcPr/>
                    </a:tc>
                    <a:tc>
                      <a:txBody>
                        <a:bodyPr/>
                        <a:lstStyle/>
                        <a:p>
                          <a:pPr algn="ctr"/>
                          <a:r>
                            <a:rPr lang="en-US" dirty="0"/>
                            <a:t>Ly</a:t>
                          </a:r>
                        </a:p>
                      </a:txBody>
                      <a:tcPr/>
                    </a:tc>
                    <a:tc>
                      <a:txBody>
                        <a:bodyPr/>
                        <a:lstStyle/>
                        <a:p>
                          <a:pPr algn="ctr"/>
                          <a:r>
                            <a:rPr lang="en-US" dirty="0"/>
                            <a:t>125.664</a:t>
                          </a:r>
                        </a:p>
                      </a:txBody>
                      <a:tcPr/>
                    </a:tc>
                    <a:extLst>
                      <a:ext uri="{0D108BD9-81ED-4DB2-BD59-A6C34878D82A}">
                        <a16:rowId xmlns:a16="http://schemas.microsoft.com/office/drawing/2014/main" val="31760202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𝛿</m:t>
                                    </m:r>
                                  </m:sub>
                                </m:sSub>
                              </m:oMath>
                            </m:oMathPara>
                          </a14:m>
                          <a:endParaRPr lang="en-US" dirty="0"/>
                        </a:p>
                      </a:txBody>
                      <a:tcPr/>
                    </a:tc>
                    <a:tc>
                      <a:txBody>
                        <a:bodyPr/>
                        <a:lstStyle/>
                        <a:p>
                          <a:pPr algn="ctr"/>
                          <a:r>
                            <a:rPr lang="en-US" dirty="0"/>
                            <a:t>0.2439</a:t>
                          </a:r>
                        </a:p>
                      </a:txBody>
                      <a:tcPr/>
                    </a:tc>
                    <a:tc>
                      <a:txBody>
                        <a:bodyPr/>
                        <a:lstStyle/>
                        <a:p>
                          <a:pPr algn="ctr"/>
                          <a:r>
                            <a:rPr lang="en-US" dirty="0" err="1"/>
                            <a:t>nexc</a:t>
                          </a:r>
                          <a:endParaRPr lang="en-US" dirty="0"/>
                        </a:p>
                      </a:txBody>
                      <a:tcPr/>
                    </a:tc>
                    <a:tc>
                      <a:txBody>
                        <a:bodyPr/>
                        <a:lstStyle/>
                        <a:p>
                          <a:pPr algn="ctr"/>
                          <a:r>
                            <a:rPr lang="en-US" dirty="0"/>
                            <a:t>24</a:t>
                          </a:r>
                        </a:p>
                      </a:txBody>
                      <a:tcPr/>
                    </a:tc>
                    <a:extLst>
                      <a:ext uri="{0D108BD9-81ED-4DB2-BD59-A6C34878D82A}">
                        <a16:rowId xmlns:a16="http://schemas.microsoft.com/office/drawing/2014/main" val="225376508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𝜅</m:t>
                                    </m:r>
                                  </m:sub>
                                </m:sSub>
                              </m:oMath>
                            </m:oMathPara>
                          </a14:m>
                          <a:endParaRPr lang="en-US" dirty="0"/>
                        </a:p>
                      </a:txBody>
                      <a:tcPr/>
                    </a:tc>
                    <a:tc>
                      <a:txBody>
                        <a:bodyPr/>
                        <a:lstStyle/>
                        <a:p>
                          <a:pPr algn="ctr"/>
                          <a:r>
                            <a:rPr lang="en-US" dirty="0"/>
                            <a:t>0.0272</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𝑦𝑚𝑖𝑛</m:t>
                                    </m:r>
                                  </m:sub>
                                </m:sSub>
                              </m:oMath>
                            </m:oMathPara>
                          </a14:m>
                          <a:endParaRPr lang="en-US" b="0" dirty="0"/>
                        </a:p>
                      </a:txBody>
                      <a:tcPr/>
                    </a:tc>
                    <a:tc>
                      <a:txBody>
                        <a:bodyPr/>
                        <a:lstStyle/>
                        <a:p>
                          <a:pPr algn="ctr"/>
                          <a:r>
                            <a:rPr lang="en-US" dirty="0"/>
                            <a:t>0.05</a:t>
                          </a:r>
                        </a:p>
                      </a:txBody>
                      <a:tcPr/>
                    </a:tc>
                    <a:extLst>
                      <a:ext uri="{0D108BD9-81ED-4DB2-BD59-A6C34878D82A}">
                        <a16:rowId xmlns:a16="http://schemas.microsoft.com/office/drawing/2014/main" val="255918033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oMath>
                            </m:oMathPara>
                          </a14:m>
                          <a:endParaRPr lang="en-US" b="0" dirty="0"/>
                        </a:p>
                      </a:txBody>
                      <a:tcPr/>
                    </a:tc>
                    <a:tc>
                      <a:txBody>
                        <a:bodyPr/>
                        <a:lstStyle/>
                        <a:p>
                          <a:pPr algn="ctr"/>
                          <a:r>
                            <a:rPr lang="en-US" dirty="0"/>
                            <a:t>1.09%</a:t>
                          </a:r>
                        </a:p>
                      </a:txBody>
                      <a:tcPr/>
                    </a:tc>
                    <a:tc>
                      <a:txBody>
                        <a:bodyPr/>
                        <a:lstStyle/>
                        <a:p>
                          <a:pPr algn="ctr"/>
                          <a:r>
                            <a:rPr lang="en-US" b="0" dirty="0"/>
                            <a:t>Nakata collision</a:t>
                          </a:r>
                        </a:p>
                      </a:txBody>
                      <a:tcPr/>
                    </a:tc>
                    <a:tc>
                      <a:txBody>
                        <a:bodyPr/>
                        <a:lstStyle/>
                        <a:p>
                          <a:pPr algn="ctr"/>
                          <a:r>
                            <a:rPr lang="en-US" dirty="0"/>
                            <a:t>0.0009874</a:t>
                          </a:r>
                        </a:p>
                      </a:txBody>
                      <a:tcPr/>
                    </a:tc>
                    <a:extLst>
                      <a:ext uri="{0D108BD9-81ED-4DB2-BD59-A6C34878D82A}">
                        <a16:rowId xmlns:a16="http://schemas.microsoft.com/office/drawing/2014/main" val="3938712553"/>
                      </a:ext>
                    </a:extLst>
                  </a:tr>
                </a:tbl>
              </a:graphicData>
            </a:graphic>
          </p:graphicFrame>
        </mc:Choice>
        <mc:Fallback xmlns="">
          <p:graphicFrame>
            <p:nvGraphicFramePr>
              <p:cNvPr id="7" name="Table 10">
                <a:extLst>
                  <a:ext uri="{FF2B5EF4-FFF2-40B4-BE49-F238E27FC236}">
                    <a16:creationId xmlns:a16="http://schemas.microsoft.com/office/drawing/2014/main" id="{09AFB055-C8F4-453A-BFB8-C626E7EFA7B3}"/>
                  </a:ext>
                </a:extLst>
              </p:cNvPr>
              <p:cNvGraphicFramePr>
                <a:graphicFrameLocks noGrp="1"/>
              </p:cNvGraphicFramePr>
              <p:nvPr>
                <p:extLst>
                  <p:ext uri="{D42A27DB-BD31-4B8C-83A1-F6EECF244321}">
                    <p14:modId xmlns:p14="http://schemas.microsoft.com/office/powerpoint/2010/main" val="1440143499"/>
                  </p:ext>
                </p:extLst>
              </p:nvPr>
            </p:nvGraphicFramePr>
            <p:xfrm>
              <a:off x="503238" y="1068084"/>
              <a:ext cx="8128000" cy="370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3119636"/>
                        </a:ext>
                      </a:extLst>
                    </a:gridCol>
                    <a:gridCol w="2032000">
                      <a:extLst>
                        <a:ext uri="{9D8B030D-6E8A-4147-A177-3AD203B41FA5}">
                          <a16:colId xmlns:a16="http://schemas.microsoft.com/office/drawing/2014/main" val="2508401028"/>
                        </a:ext>
                      </a:extLst>
                    </a:gridCol>
                    <a:gridCol w="2032000">
                      <a:extLst>
                        <a:ext uri="{9D8B030D-6E8A-4147-A177-3AD203B41FA5}">
                          <a16:colId xmlns:a16="http://schemas.microsoft.com/office/drawing/2014/main" val="3580828779"/>
                        </a:ext>
                      </a:extLst>
                    </a:gridCol>
                    <a:gridCol w="2032000">
                      <a:extLst>
                        <a:ext uri="{9D8B030D-6E8A-4147-A177-3AD203B41FA5}">
                          <a16:colId xmlns:a16="http://schemas.microsoft.com/office/drawing/2014/main" val="2317831317"/>
                        </a:ext>
                      </a:extLst>
                    </a:gridCol>
                  </a:tblGrid>
                  <a:tr h="370840">
                    <a:tc>
                      <a:txBody>
                        <a:bodyPr/>
                        <a:lstStyle/>
                        <a:p>
                          <a:r>
                            <a:rPr lang="en-US" dirty="0"/>
                            <a:t>parameter</a:t>
                          </a:r>
                        </a:p>
                      </a:txBody>
                      <a:tcPr/>
                    </a:tc>
                    <a:tc>
                      <a:txBody>
                        <a:bodyPr/>
                        <a:lstStyle/>
                        <a:p>
                          <a:r>
                            <a:rPr lang="en-US" dirty="0"/>
                            <a:t>value</a:t>
                          </a:r>
                        </a:p>
                      </a:txBody>
                      <a:tcPr/>
                    </a:tc>
                    <a:tc>
                      <a:txBody>
                        <a:bodyPr/>
                        <a:lstStyle/>
                        <a:p>
                          <a:r>
                            <a:rPr lang="en-US" dirty="0"/>
                            <a:t>parameter</a:t>
                          </a:r>
                        </a:p>
                      </a:txBody>
                      <a:tcPr/>
                    </a:tc>
                    <a:tc>
                      <a:txBody>
                        <a:bodyPr/>
                        <a:lstStyle/>
                        <a:p>
                          <a:r>
                            <a:rPr lang="en-US" dirty="0"/>
                            <a:t>value</a:t>
                          </a:r>
                        </a:p>
                      </a:txBody>
                      <a:tcPr/>
                    </a:tc>
                    <a:extLst>
                      <a:ext uri="{0D108BD9-81ED-4DB2-BD59-A6C34878D82A}">
                        <a16:rowId xmlns:a16="http://schemas.microsoft.com/office/drawing/2014/main" val="3493096114"/>
                      </a:ext>
                    </a:extLst>
                  </a:tr>
                  <a:tr h="370840">
                    <a:tc>
                      <a:txBody>
                        <a:bodyPr/>
                        <a:lstStyle/>
                        <a:p>
                          <a:pPr algn="ctr"/>
                          <a:r>
                            <a:rPr lang="en-US" dirty="0"/>
                            <a:t>q</a:t>
                          </a:r>
                        </a:p>
                      </a:txBody>
                      <a:tcPr/>
                    </a:tc>
                    <a:tc>
                      <a:txBody>
                        <a:bodyPr/>
                        <a:lstStyle/>
                        <a:p>
                          <a:pPr algn="ctr"/>
                          <a:r>
                            <a:rPr lang="en-US" dirty="0"/>
                            <a:t>1.4843</a:t>
                          </a:r>
                        </a:p>
                      </a:txBody>
                      <a:tcPr/>
                    </a:tc>
                    <a:tc>
                      <a:txBody>
                        <a:bodyPr/>
                        <a:lstStyle/>
                        <a:p>
                          <a:pPr algn="ctr"/>
                          <a:r>
                            <a:rPr lang="en-US" dirty="0" err="1"/>
                            <a:t>Omt_i</a:t>
                          </a:r>
                          <a:endParaRPr lang="en-US" dirty="0"/>
                        </a:p>
                      </a:txBody>
                      <a:tcPr/>
                    </a:tc>
                    <a:tc>
                      <a:txBody>
                        <a:bodyPr/>
                        <a:lstStyle/>
                        <a:p>
                          <a:pPr algn="ctr"/>
                          <a:r>
                            <a:rPr lang="en-US" dirty="0"/>
                            <a:t>3.6615</a:t>
                          </a:r>
                        </a:p>
                      </a:txBody>
                      <a:tcPr/>
                    </a:tc>
                    <a:extLst>
                      <a:ext uri="{0D108BD9-81ED-4DB2-BD59-A6C34878D82A}">
                        <a16:rowId xmlns:a16="http://schemas.microsoft.com/office/drawing/2014/main" val="3308488692"/>
                      </a:ext>
                    </a:extLst>
                  </a:tr>
                  <a:tr h="370840">
                    <a:tc>
                      <a:txBody>
                        <a:bodyPr/>
                        <a:lstStyle/>
                        <a:p>
                          <a:endParaRPr lang="en-US"/>
                        </a:p>
                      </a:txBody>
                      <a:tcPr>
                        <a:blipFill>
                          <a:blip r:embed="rId2"/>
                          <a:stretch>
                            <a:fillRect l="-299" t="-201639" r="-300898" b="-701639"/>
                          </a:stretch>
                        </a:blipFill>
                      </a:tcPr>
                    </a:tc>
                    <a:tc>
                      <a:txBody>
                        <a:bodyPr/>
                        <a:lstStyle/>
                        <a:p>
                          <a:pPr algn="ctr"/>
                          <a:r>
                            <a:rPr lang="en-US" dirty="0"/>
                            <a:t>2.0902</a:t>
                          </a:r>
                        </a:p>
                      </a:txBody>
                      <a:tcPr/>
                    </a:tc>
                    <a:tc>
                      <a:txBody>
                        <a:bodyPr/>
                        <a:lstStyle/>
                        <a:p>
                          <a:pPr algn="ctr"/>
                          <a:r>
                            <a:rPr lang="en-US" dirty="0" err="1"/>
                            <a:t>Omn_i</a:t>
                          </a:r>
                          <a:endParaRPr lang="en-US" dirty="0"/>
                        </a:p>
                      </a:txBody>
                      <a:tcPr/>
                    </a:tc>
                    <a:tc>
                      <a:txBody>
                        <a:bodyPr/>
                        <a:lstStyle/>
                        <a:p>
                          <a:pPr algn="ctr"/>
                          <a:r>
                            <a:rPr lang="en-US" dirty="0"/>
                            <a:t>2.3267</a:t>
                          </a:r>
                        </a:p>
                      </a:txBody>
                      <a:tcPr/>
                    </a:tc>
                    <a:extLst>
                      <a:ext uri="{0D108BD9-81ED-4DB2-BD59-A6C34878D82A}">
                        <a16:rowId xmlns:a16="http://schemas.microsoft.com/office/drawing/2014/main" val="698127380"/>
                      </a:ext>
                    </a:extLst>
                  </a:tr>
                  <a:tr h="370840">
                    <a:tc>
                      <a:txBody>
                        <a:bodyPr/>
                        <a:lstStyle/>
                        <a:p>
                          <a:pPr algn="ctr"/>
                          <a:r>
                            <a:rPr lang="en-US" dirty="0" err="1"/>
                            <a:t>amhd</a:t>
                          </a:r>
                          <a:endParaRPr lang="en-US" dirty="0"/>
                        </a:p>
                      </a:txBody>
                      <a:tcPr/>
                    </a:tc>
                    <a:tc>
                      <a:txBody>
                        <a:bodyPr/>
                        <a:lstStyle/>
                        <a:p>
                          <a:pPr algn="ctr"/>
                          <a:r>
                            <a:rPr lang="en-US" dirty="0"/>
                            <a:t>1.0138</a:t>
                          </a:r>
                        </a:p>
                      </a:txBody>
                      <a:tcPr/>
                    </a:tc>
                    <a:tc>
                      <a:txBody>
                        <a:bodyPr/>
                        <a:lstStyle/>
                        <a:p>
                          <a:pPr algn="ctr"/>
                          <a:r>
                            <a:rPr lang="en-US" dirty="0" err="1"/>
                            <a:t>Omt_e</a:t>
                          </a:r>
                          <a:endParaRPr lang="en-US" dirty="0"/>
                        </a:p>
                      </a:txBody>
                      <a:tcPr/>
                    </a:tc>
                    <a:tc>
                      <a:txBody>
                        <a:bodyPr/>
                        <a:lstStyle/>
                        <a:p>
                          <a:pPr algn="ctr"/>
                          <a:r>
                            <a:rPr lang="en-US" dirty="0"/>
                            <a:t>3.7291</a:t>
                          </a:r>
                        </a:p>
                      </a:txBody>
                      <a:tcPr/>
                    </a:tc>
                    <a:extLst>
                      <a:ext uri="{0D108BD9-81ED-4DB2-BD59-A6C34878D82A}">
                        <a16:rowId xmlns:a16="http://schemas.microsoft.com/office/drawing/2014/main" val="138855922"/>
                      </a:ext>
                    </a:extLst>
                  </a:tr>
                  <a:tr h="370840">
                    <a:tc>
                      <a:txBody>
                        <a:bodyPr/>
                        <a:lstStyle/>
                        <a:p>
                          <a:endParaRPr lang="en-US"/>
                        </a:p>
                      </a:txBody>
                      <a:tcPr>
                        <a:blipFill>
                          <a:blip r:embed="rId2"/>
                          <a:stretch>
                            <a:fillRect l="-299" t="-401639" r="-300898" b="-501639"/>
                          </a:stretch>
                        </a:blipFill>
                      </a:tcPr>
                    </a:tc>
                    <a:tc>
                      <a:txBody>
                        <a:bodyPr/>
                        <a:lstStyle/>
                        <a:p>
                          <a:pPr algn="ctr"/>
                          <a:r>
                            <a:rPr lang="en-US" dirty="0"/>
                            <a:t>1.4525</a:t>
                          </a:r>
                        </a:p>
                      </a:txBody>
                      <a:tcPr/>
                    </a:tc>
                    <a:tc>
                      <a:txBody>
                        <a:bodyPr/>
                        <a:lstStyle/>
                        <a:p>
                          <a:pPr algn="ctr"/>
                          <a:r>
                            <a:rPr lang="en-US" dirty="0" err="1"/>
                            <a:t>Omn_e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2.3267</a:t>
                          </a:r>
                        </a:p>
                      </a:txBody>
                      <a:tcPr/>
                    </a:tc>
                    <a:extLst>
                      <a:ext uri="{0D108BD9-81ED-4DB2-BD59-A6C34878D82A}">
                        <a16:rowId xmlns:a16="http://schemas.microsoft.com/office/drawing/2014/main" val="2441410788"/>
                      </a:ext>
                    </a:extLst>
                  </a:tr>
                  <a:tr h="370840">
                    <a:tc>
                      <a:txBody>
                        <a:bodyPr/>
                        <a:lstStyle/>
                        <a:p>
                          <a:endParaRPr lang="en-US"/>
                        </a:p>
                      </a:txBody>
                      <a:tcPr>
                        <a:blipFill>
                          <a:blip r:embed="rId2"/>
                          <a:stretch>
                            <a:fillRect l="-299" t="-510000" r="-300898" b="-410000"/>
                          </a:stretch>
                        </a:blipFill>
                      </a:tcPr>
                    </a:tc>
                    <a:tc>
                      <a:txBody>
                        <a:bodyPr/>
                        <a:lstStyle/>
                        <a:p>
                          <a:pPr algn="ctr"/>
                          <a:r>
                            <a:rPr lang="en-US" dirty="0"/>
                            <a:t>0.1893</a:t>
                          </a:r>
                        </a:p>
                      </a:txBody>
                      <a:tcPr/>
                    </a:tc>
                    <a:tc>
                      <a:txBody>
                        <a:bodyPr/>
                        <a:lstStyle/>
                        <a:p>
                          <a:pPr algn="ctr"/>
                          <a:r>
                            <a:rPr lang="en-US" dirty="0"/>
                            <a:t>Lx</a:t>
                          </a:r>
                        </a:p>
                      </a:txBody>
                      <a:tcPr/>
                    </a:tc>
                    <a:tc>
                      <a:txBody>
                        <a:bodyPr/>
                        <a:lstStyle/>
                        <a:p>
                          <a:pPr algn="ctr"/>
                          <a:r>
                            <a:rPr lang="en-US" dirty="0"/>
                            <a:t>168.288</a:t>
                          </a:r>
                        </a:p>
                      </a:txBody>
                      <a:tcPr/>
                    </a:tc>
                    <a:extLst>
                      <a:ext uri="{0D108BD9-81ED-4DB2-BD59-A6C34878D82A}">
                        <a16:rowId xmlns:a16="http://schemas.microsoft.com/office/drawing/2014/main" val="2164608536"/>
                      </a:ext>
                    </a:extLst>
                  </a:tr>
                  <a:tr h="370840">
                    <a:tc>
                      <a:txBody>
                        <a:bodyPr/>
                        <a:lstStyle/>
                        <a:p>
                          <a:endParaRPr lang="en-US"/>
                        </a:p>
                      </a:txBody>
                      <a:tcPr>
                        <a:blipFill>
                          <a:blip r:embed="rId2"/>
                          <a:stretch>
                            <a:fillRect l="-299" t="-600000" r="-300898" b="-303279"/>
                          </a:stretch>
                        </a:blipFill>
                      </a:tcPr>
                    </a:tc>
                    <a:tc>
                      <a:txBody>
                        <a:bodyPr/>
                        <a:lstStyle/>
                        <a:p>
                          <a:pPr algn="ctr"/>
                          <a:r>
                            <a:rPr lang="en-US" dirty="0"/>
                            <a:t>0.4642</a:t>
                          </a:r>
                        </a:p>
                      </a:txBody>
                      <a:tcPr/>
                    </a:tc>
                    <a:tc>
                      <a:txBody>
                        <a:bodyPr/>
                        <a:lstStyle/>
                        <a:p>
                          <a:pPr algn="ctr"/>
                          <a:r>
                            <a:rPr lang="en-US" dirty="0"/>
                            <a:t>Ly</a:t>
                          </a:r>
                        </a:p>
                      </a:txBody>
                      <a:tcPr/>
                    </a:tc>
                    <a:tc>
                      <a:txBody>
                        <a:bodyPr/>
                        <a:lstStyle/>
                        <a:p>
                          <a:pPr algn="ctr"/>
                          <a:r>
                            <a:rPr lang="en-US" dirty="0"/>
                            <a:t>125.664</a:t>
                          </a:r>
                        </a:p>
                      </a:txBody>
                      <a:tcPr/>
                    </a:tc>
                    <a:extLst>
                      <a:ext uri="{0D108BD9-81ED-4DB2-BD59-A6C34878D82A}">
                        <a16:rowId xmlns:a16="http://schemas.microsoft.com/office/drawing/2014/main" val="3176020201"/>
                      </a:ext>
                    </a:extLst>
                  </a:tr>
                  <a:tr h="370840">
                    <a:tc>
                      <a:txBody>
                        <a:bodyPr/>
                        <a:lstStyle/>
                        <a:p>
                          <a:endParaRPr lang="en-US"/>
                        </a:p>
                      </a:txBody>
                      <a:tcPr>
                        <a:blipFill>
                          <a:blip r:embed="rId2"/>
                          <a:stretch>
                            <a:fillRect l="-299" t="-700000" r="-300898" b="-203279"/>
                          </a:stretch>
                        </a:blipFill>
                      </a:tcPr>
                    </a:tc>
                    <a:tc>
                      <a:txBody>
                        <a:bodyPr/>
                        <a:lstStyle/>
                        <a:p>
                          <a:pPr algn="ctr"/>
                          <a:r>
                            <a:rPr lang="en-US" dirty="0"/>
                            <a:t>0.2439</a:t>
                          </a:r>
                        </a:p>
                      </a:txBody>
                      <a:tcPr/>
                    </a:tc>
                    <a:tc>
                      <a:txBody>
                        <a:bodyPr/>
                        <a:lstStyle/>
                        <a:p>
                          <a:pPr algn="ctr"/>
                          <a:r>
                            <a:rPr lang="en-US" dirty="0" err="1"/>
                            <a:t>nexc</a:t>
                          </a:r>
                          <a:endParaRPr lang="en-US" dirty="0"/>
                        </a:p>
                      </a:txBody>
                      <a:tcPr/>
                    </a:tc>
                    <a:tc>
                      <a:txBody>
                        <a:bodyPr/>
                        <a:lstStyle/>
                        <a:p>
                          <a:pPr algn="ctr"/>
                          <a:r>
                            <a:rPr lang="en-US" dirty="0"/>
                            <a:t>24</a:t>
                          </a:r>
                        </a:p>
                      </a:txBody>
                      <a:tcPr/>
                    </a:tc>
                    <a:extLst>
                      <a:ext uri="{0D108BD9-81ED-4DB2-BD59-A6C34878D82A}">
                        <a16:rowId xmlns:a16="http://schemas.microsoft.com/office/drawing/2014/main" val="2253765088"/>
                      </a:ext>
                    </a:extLst>
                  </a:tr>
                  <a:tr h="370840">
                    <a:tc>
                      <a:txBody>
                        <a:bodyPr/>
                        <a:lstStyle/>
                        <a:p>
                          <a:endParaRPr lang="en-US"/>
                        </a:p>
                      </a:txBody>
                      <a:tcPr>
                        <a:blipFill>
                          <a:blip r:embed="rId2"/>
                          <a:stretch>
                            <a:fillRect l="-299" t="-800000" r="-300898" b="-103279"/>
                          </a:stretch>
                        </a:blipFill>
                      </a:tcPr>
                    </a:tc>
                    <a:tc>
                      <a:txBody>
                        <a:bodyPr/>
                        <a:lstStyle/>
                        <a:p>
                          <a:pPr algn="ctr"/>
                          <a:r>
                            <a:rPr lang="en-US" dirty="0"/>
                            <a:t>0.0272</a:t>
                          </a:r>
                        </a:p>
                      </a:txBody>
                      <a:tcPr/>
                    </a:tc>
                    <a:tc>
                      <a:txBody>
                        <a:bodyPr/>
                        <a:lstStyle/>
                        <a:p>
                          <a:endParaRPr lang="en-US"/>
                        </a:p>
                      </a:txBody>
                      <a:tcPr>
                        <a:blipFill>
                          <a:blip r:embed="rId2"/>
                          <a:stretch>
                            <a:fillRect l="-200000" t="-800000" r="-101198" b="-103279"/>
                          </a:stretch>
                        </a:blipFill>
                      </a:tcPr>
                    </a:tc>
                    <a:tc>
                      <a:txBody>
                        <a:bodyPr/>
                        <a:lstStyle/>
                        <a:p>
                          <a:pPr algn="ctr"/>
                          <a:r>
                            <a:rPr lang="en-US" dirty="0"/>
                            <a:t>0.05</a:t>
                          </a:r>
                        </a:p>
                      </a:txBody>
                      <a:tcPr/>
                    </a:tc>
                    <a:extLst>
                      <a:ext uri="{0D108BD9-81ED-4DB2-BD59-A6C34878D82A}">
                        <a16:rowId xmlns:a16="http://schemas.microsoft.com/office/drawing/2014/main" val="2559180331"/>
                      </a:ext>
                    </a:extLst>
                  </a:tr>
                  <a:tr h="370840">
                    <a:tc>
                      <a:txBody>
                        <a:bodyPr/>
                        <a:lstStyle/>
                        <a:p>
                          <a:endParaRPr lang="en-US"/>
                        </a:p>
                      </a:txBody>
                      <a:tcPr>
                        <a:blipFill>
                          <a:blip r:embed="rId2"/>
                          <a:stretch>
                            <a:fillRect l="-299" t="-900000" r="-300898" b="-3279"/>
                          </a:stretch>
                        </a:blipFill>
                      </a:tcPr>
                    </a:tc>
                    <a:tc>
                      <a:txBody>
                        <a:bodyPr/>
                        <a:lstStyle/>
                        <a:p>
                          <a:pPr algn="ctr"/>
                          <a:r>
                            <a:rPr lang="en-US" dirty="0"/>
                            <a:t>1.09%</a:t>
                          </a:r>
                        </a:p>
                      </a:txBody>
                      <a:tcPr/>
                    </a:tc>
                    <a:tc>
                      <a:txBody>
                        <a:bodyPr/>
                        <a:lstStyle/>
                        <a:p>
                          <a:pPr algn="ctr"/>
                          <a:r>
                            <a:rPr lang="en-US" b="0" dirty="0"/>
                            <a:t>Nakata collision</a:t>
                          </a:r>
                        </a:p>
                      </a:txBody>
                      <a:tcPr/>
                    </a:tc>
                    <a:tc>
                      <a:txBody>
                        <a:bodyPr/>
                        <a:lstStyle/>
                        <a:p>
                          <a:pPr algn="ctr"/>
                          <a:r>
                            <a:rPr lang="en-US" dirty="0"/>
                            <a:t>0.0009874</a:t>
                          </a:r>
                        </a:p>
                      </a:txBody>
                      <a:tcPr/>
                    </a:tc>
                    <a:extLst>
                      <a:ext uri="{0D108BD9-81ED-4DB2-BD59-A6C34878D82A}">
                        <a16:rowId xmlns:a16="http://schemas.microsoft.com/office/drawing/2014/main" val="3938712553"/>
                      </a:ext>
                    </a:extLst>
                  </a:tr>
                </a:tbl>
              </a:graphicData>
            </a:graphic>
          </p:graphicFrame>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BFAA6F86-F314-4F78-8928-0492A8B9687F}"/>
                  </a:ext>
                </a:extLst>
              </p:cNvPr>
              <p:cNvSpPr>
                <a:spLocks noGrp="1"/>
              </p:cNvSpPr>
              <p:nvPr>
                <p:ph type="title"/>
              </p:nvPr>
            </p:nvSpPr>
            <p:spPr>
              <a:xfrm>
                <a:off x="829652" y="91465"/>
                <a:ext cx="7298348" cy="1073150"/>
              </a:xfrm>
            </p:spPr>
            <p:txBody>
              <a:bodyPr>
                <a:normAutofit/>
              </a:bodyPr>
              <a:lstStyle/>
              <a:p>
                <a:r>
                  <a:rPr lang="en-US" dirty="0"/>
                  <a:t>MAST #24600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=0.28</m:t>
                    </m:r>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𝑛</m:t>
                        </m:r>
                      </m:sub>
                    </m:sSub>
                    <m:r>
                      <a:rPr lang="en-US" b="0" i="1" smtClean="0">
                        <a:latin typeface="Cambria Math" panose="02040503050406030204" pitchFamily="18" charset="0"/>
                      </a:rPr>
                      <m:t>=0.6</m:t>
                    </m:r>
                  </m:oMath>
                </a14:m>
                <a:r>
                  <a:rPr lang="en-US" dirty="0"/>
                  <a:t> important parameters</a:t>
                </a:r>
              </a:p>
            </p:txBody>
          </p:sp>
        </mc:Choice>
        <mc:Fallback xmlns="">
          <p:sp>
            <p:nvSpPr>
              <p:cNvPr id="8" name="Title 1">
                <a:extLst>
                  <a:ext uri="{FF2B5EF4-FFF2-40B4-BE49-F238E27FC236}">
                    <a16:creationId xmlns:a16="http://schemas.microsoft.com/office/drawing/2014/main" id="{BFAA6F86-F314-4F78-8928-0492A8B9687F}"/>
                  </a:ext>
                </a:extLst>
              </p:cNvPr>
              <p:cNvSpPr>
                <a:spLocks noGrp="1" noRot="1" noChangeAspect="1" noMove="1" noResize="1" noEditPoints="1" noAdjustHandles="1" noChangeArrowheads="1" noChangeShapeType="1" noTextEdit="1"/>
              </p:cNvSpPr>
              <p:nvPr>
                <p:ph type="title"/>
              </p:nvPr>
            </p:nvSpPr>
            <p:spPr>
              <a:xfrm>
                <a:off x="829652" y="91465"/>
                <a:ext cx="7298348" cy="1073150"/>
              </a:xfrm>
              <a:blipFill>
                <a:blip r:embed="rId3"/>
                <a:stretch>
                  <a:fillRect l="-919" t="-19886" r="-1838"/>
                </a:stretch>
              </a:blipFill>
            </p:spPr>
            <p:txBody>
              <a:bodyPr/>
              <a:lstStyle/>
              <a:p>
                <a:r>
                  <a:rPr lang="en-US">
                    <a:noFill/>
                  </a:rPr>
                  <a:t> </a:t>
                </a:r>
              </a:p>
            </p:txBody>
          </p:sp>
        </mc:Fallback>
      </mc:AlternateContent>
    </p:spTree>
    <p:extLst>
      <p:ext uri="{BB962C8B-B14F-4D97-AF65-F5344CB8AC3E}">
        <p14:creationId xmlns:p14="http://schemas.microsoft.com/office/powerpoint/2010/main" val="3296231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CF3EF68-F920-41AA-8107-71B7AA3895D9}"/>
              </a:ext>
            </a:extLst>
          </p:cNvPr>
          <p:cNvSpPr>
            <a:spLocks noGrp="1"/>
          </p:cNvSpPr>
          <p:nvPr>
            <p:ph type="sldNum" sz="quarter" idx="12"/>
          </p:nvPr>
        </p:nvSpPr>
        <p:spPr/>
        <p:txBody>
          <a:bodyPr/>
          <a:lstStyle/>
          <a:p>
            <a:fld id="{E1E1CD7C-2161-7D43-862E-CE4C333CD873}" type="slidenum">
              <a:rPr lang="fr-FR" smtClean="0"/>
              <a:pPr/>
              <a:t>42</a:t>
            </a:fld>
            <a:endParaRPr lang="fr-FR" dirty="0"/>
          </a:p>
        </p:txBody>
      </p:sp>
      <p:pic>
        <p:nvPicPr>
          <p:cNvPr id="7" name="Picture 6" descr="A graph with blue lines&#10;&#10;Description automatically generated">
            <a:extLst>
              <a:ext uri="{FF2B5EF4-FFF2-40B4-BE49-F238E27FC236}">
                <a16:creationId xmlns:a16="http://schemas.microsoft.com/office/drawing/2014/main" id="{4AC0F89B-386F-4A3D-B9DF-CB8A3B371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 y="1415857"/>
            <a:ext cx="10427504" cy="2843865"/>
          </a:xfrm>
          <a:prstGeom prst="rect">
            <a:avLst/>
          </a:prstGeom>
        </p:spPr>
      </p:pic>
      <mc:AlternateContent xmlns:mc="http://schemas.openxmlformats.org/markup-compatibility/2006" xmlns:a14="http://schemas.microsoft.com/office/drawing/2010/main">
        <mc:Choice Requires="a14">
          <p:sp>
            <p:nvSpPr>
              <p:cNvPr id="8" name="Title 2">
                <a:extLst>
                  <a:ext uri="{FF2B5EF4-FFF2-40B4-BE49-F238E27FC236}">
                    <a16:creationId xmlns:a16="http://schemas.microsoft.com/office/drawing/2014/main" id="{2B6E5F7E-E2C9-46ED-91C4-8B077A24738F}"/>
                  </a:ext>
                </a:extLst>
              </p:cNvPr>
              <p:cNvSpPr txBox="1">
                <a:spLocks/>
              </p:cNvSpPr>
              <p:nvPr/>
            </p:nvSpPr>
            <p:spPr>
              <a:xfrm>
                <a:off x="904875" y="179552"/>
                <a:ext cx="5082687" cy="1072753"/>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𝝍</m:t>
                        </m:r>
                      </m:e>
                      <m:sub>
                        <m:r>
                          <a:rPr lang="en-US" i="1" smtClean="0">
                            <a:latin typeface="Cambria Math" panose="02040503050406030204" pitchFamily="18" charset="0"/>
                          </a:rPr>
                          <m:t>𝒏</m:t>
                        </m:r>
                      </m:sub>
                    </m:sSub>
                    <m:r>
                      <a:rPr lang="en-US" i="1" smtClean="0">
                        <a:latin typeface="Cambria Math" panose="02040503050406030204" pitchFamily="18" charset="0"/>
                      </a:rPr>
                      <m:t>=</m:t>
                    </m:r>
                    <m:r>
                      <a:rPr lang="en-US" i="1" smtClean="0">
                        <a:latin typeface="Cambria Math" panose="02040503050406030204" pitchFamily="18" charset="0"/>
                      </a:rPr>
                      <m:t>𝟎</m:t>
                    </m:r>
                    <m:r>
                      <a:rPr lang="en-US" i="1" smtClean="0">
                        <a:latin typeface="Cambria Math" panose="02040503050406030204" pitchFamily="18" charset="0"/>
                      </a:rPr>
                      <m:t>.</m:t>
                    </m:r>
                    <m:r>
                      <a:rPr lang="en-US" b="1" i="1" smtClean="0">
                        <a:latin typeface="Cambria Math" panose="02040503050406030204" pitchFamily="18" charset="0"/>
                      </a:rPr>
                      <m:t>𝟔</m:t>
                    </m:r>
                  </m:oMath>
                </a14:m>
                <a:r>
                  <a:rPr lang="en-US" dirty="0"/>
                  <a:t> Linear Simulations</a:t>
                </a:r>
              </a:p>
            </p:txBody>
          </p:sp>
        </mc:Choice>
        <mc:Fallback xmlns="">
          <p:sp>
            <p:nvSpPr>
              <p:cNvPr id="8" name="Title 2">
                <a:extLst>
                  <a:ext uri="{FF2B5EF4-FFF2-40B4-BE49-F238E27FC236}">
                    <a16:creationId xmlns:a16="http://schemas.microsoft.com/office/drawing/2014/main" id="{2B6E5F7E-E2C9-46ED-91C4-8B077A24738F}"/>
                  </a:ext>
                </a:extLst>
              </p:cNvPr>
              <p:cNvSpPr txBox="1">
                <a:spLocks noRot="1" noChangeAspect="1" noMove="1" noResize="1" noEditPoints="1" noAdjustHandles="1" noChangeArrowheads="1" noChangeShapeType="1" noTextEdit="1"/>
              </p:cNvSpPr>
              <p:nvPr/>
            </p:nvSpPr>
            <p:spPr>
              <a:xfrm>
                <a:off x="904875" y="179552"/>
                <a:ext cx="5082687" cy="1072753"/>
              </a:xfrm>
              <a:prstGeom prst="rect">
                <a:avLst/>
              </a:prstGeom>
              <a:blipFill>
                <a:blip r:embed="rId3"/>
                <a:stretch>
                  <a:fillRect t="-19886"/>
                </a:stretch>
              </a:blipFill>
            </p:spPr>
            <p:txBody>
              <a:bodyPr/>
              <a:lstStyle/>
              <a:p>
                <a:r>
                  <a:rPr lang="en-US">
                    <a:noFill/>
                  </a:rPr>
                  <a:t> </a:t>
                </a:r>
              </a:p>
            </p:txBody>
          </p:sp>
        </mc:Fallback>
      </mc:AlternateContent>
    </p:spTree>
    <p:extLst>
      <p:ext uri="{BB962C8B-B14F-4D97-AF65-F5344CB8AC3E}">
        <p14:creationId xmlns:p14="http://schemas.microsoft.com/office/powerpoint/2010/main" val="3909277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D0253E-0884-4600-AA3F-3C10CFFE27B1}"/>
              </a:ext>
            </a:extLst>
          </p:cNvPr>
          <p:cNvSpPr>
            <a:spLocks noGrp="1"/>
          </p:cNvSpPr>
          <p:nvPr>
            <p:ph type="sldNum" sz="quarter" idx="12"/>
          </p:nvPr>
        </p:nvSpPr>
        <p:spPr/>
        <p:txBody>
          <a:bodyPr/>
          <a:lstStyle/>
          <a:p>
            <a:fld id="{E1E1CD7C-2161-7D43-862E-CE4C333CD873}" type="slidenum">
              <a:rPr lang="fr-FR" smtClean="0"/>
              <a:pPr/>
              <a:t>43</a:t>
            </a:fld>
            <a:endParaRPr lang="fr-FR"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CD28694-CBEB-483A-BCA9-5CD631179D81}"/>
                  </a:ext>
                </a:extLst>
              </p:cNvPr>
              <p:cNvSpPr txBox="1"/>
              <p:nvPr/>
            </p:nvSpPr>
            <p:spPr>
              <a:xfrm>
                <a:off x="2307042" y="4763893"/>
                <a:ext cx="4867481" cy="400110"/>
              </a:xfrm>
              <a:prstGeom prst="rect">
                <a:avLst/>
              </a:prstGeom>
              <a:noFill/>
            </p:spPr>
            <p:txBody>
              <a:bodyPr wrap="square" rtlCol="0">
                <a:spAutoFit/>
              </a:bodyPr>
              <a:lstStyle/>
              <a:p>
                <a:r>
                  <a:rPr lang="en-US" sz="2000" dirty="0">
                    <a:solidFill>
                      <a:srgbClr val="FF0000"/>
                    </a:solidFill>
                  </a:rPr>
                  <a:t>Converge grid: </a:t>
                </a:r>
                <a14:m>
                  <m:oMath xmlns:m="http://schemas.openxmlformats.org/officeDocument/2006/math">
                    <m:r>
                      <a:rPr lang="en-US" sz="2000" b="0" i="1" smtClean="0">
                        <a:solidFill>
                          <a:srgbClr val="FF0000"/>
                        </a:solidFill>
                        <a:latin typeface="Cambria Math" panose="02040503050406030204" pitchFamily="18" charset="0"/>
                      </a:rPr>
                      <m:t>192×64×96×32×16</m:t>
                    </m:r>
                  </m:oMath>
                </a14:m>
                <a:endParaRPr lang="en-US" sz="2000" dirty="0">
                  <a:solidFill>
                    <a:srgbClr val="FF0000"/>
                  </a:solidFill>
                </a:endParaRPr>
              </a:p>
            </p:txBody>
          </p:sp>
        </mc:Choice>
        <mc:Fallback xmlns="">
          <p:sp>
            <p:nvSpPr>
              <p:cNvPr id="7" name="TextBox 6">
                <a:extLst>
                  <a:ext uri="{FF2B5EF4-FFF2-40B4-BE49-F238E27FC236}">
                    <a16:creationId xmlns:a16="http://schemas.microsoft.com/office/drawing/2014/main" id="{4CD28694-CBEB-483A-BCA9-5CD631179D81}"/>
                  </a:ext>
                </a:extLst>
              </p:cNvPr>
              <p:cNvSpPr txBox="1">
                <a:spLocks noRot="1" noChangeAspect="1" noMove="1" noResize="1" noEditPoints="1" noAdjustHandles="1" noChangeArrowheads="1" noChangeShapeType="1" noTextEdit="1"/>
              </p:cNvSpPr>
              <p:nvPr/>
            </p:nvSpPr>
            <p:spPr>
              <a:xfrm>
                <a:off x="2307042" y="4763893"/>
                <a:ext cx="4867481" cy="400110"/>
              </a:xfrm>
              <a:prstGeom prst="rect">
                <a:avLst/>
              </a:prstGeom>
              <a:blipFill>
                <a:blip r:embed="rId2"/>
                <a:stretch>
                  <a:fillRect l="-1252" t="-6061" b="-27273"/>
                </a:stretch>
              </a:blipFill>
            </p:spPr>
            <p:txBody>
              <a:bodyPr/>
              <a:lstStyle/>
              <a:p>
                <a:r>
                  <a:rPr lang="en-US">
                    <a:noFill/>
                  </a:rPr>
                  <a:t> </a:t>
                </a:r>
              </a:p>
            </p:txBody>
          </p:sp>
        </mc:Fallback>
      </mc:AlternateContent>
      <p:pic>
        <p:nvPicPr>
          <p:cNvPr id="8" name="Picture 7" descr="A close-up of a graph&#10;&#10;Description automatically generated">
            <a:extLst>
              <a:ext uri="{FF2B5EF4-FFF2-40B4-BE49-F238E27FC236}">
                <a16:creationId xmlns:a16="http://schemas.microsoft.com/office/drawing/2014/main" id="{A2A996E9-F055-4FC7-929A-05A3A71B3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51" y="777475"/>
            <a:ext cx="9676301" cy="4082421"/>
          </a:xfrm>
          <a:prstGeom prst="rect">
            <a:avLst/>
          </a:prstGeom>
        </p:spPr>
      </p:pic>
      <mc:AlternateContent xmlns:mc="http://schemas.openxmlformats.org/markup-compatibility/2006" xmlns:a14="http://schemas.microsoft.com/office/drawing/2010/main">
        <mc:Choice Requires="a14">
          <p:sp>
            <p:nvSpPr>
              <p:cNvPr id="10" name="Title 2">
                <a:extLst>
                  <a:ext uri="{FF2B5EF4-FFF2-40B4-BE49-F238E27FC236}">
                    <a16:creationId xmlns:a16="http://schemas.microsoft.com/office/drawing/2014/main" id="{E2D3D333-CFBD-4E4C-A29D-75BCFAA84D0E}"/>
                  </a:ext>
                </a:extLst>
              </p:cNvPr>
              <p:cNvSpPr txBox="1">
                <a:spLocks/>
              </p:cNvSpPr>
              <p:nvPr/>
            </p:nvSpPr>
            <p:spPr>
              <a:xfrm>
                <a:off x="904875" y="179552"/>
                <a:ext cx="5504717" cy="1072753"/>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𝝍</m:t>
                        </m:r>
                      </m:e>
                      <m:sub>
                        <m:r>
                          <a:rPr lang="en-US" i="1" smtClean="0">
                            <a:latin typeface="Cambria Math" panose="02040503050406030204" pitchFamily="18" charset="0"/>
                          </a:rPr>
                          <m:t>𝒏</m:t>
                        </m:r>
                      </m:sub>
                    </m:sSub>
                    <m:r>
                      <a:rPr lang="en-US" i="1" smtClean="0">
                        <a:latin typeface="Cambria Math" panose="02040503050406030204" pitchFamily="18" charset="0"/>
                      </a:rPr>
                      <m:t>=</m:t>
                    </m:r>
                    <m:r>
                      <a:rPr lang="en-US" i="1" smtClean="0">
                        <a:latin typeface="Cambria Math" panose="02040503050406030204" pitchFamily="18" charset="0"/>
                      </a:rPr>
                      <m:t>𝟎</m:t>
                    </m:r>
                    <m:r>
                      <a:rPr lang="en-US" i="1" smtClean="0">
                        <a:latin typeface="Cambria Math" panose="02040503050406030204" pitchFamily="18" charset="0"/>
                      </a:rPr>
                      <m:t>.</m:t>
                    </m:r>
                    <m:r>
                      <a:rPr lang="en-US" b="1" i="1" smtClean="0">
                        <a:latin typeface="Cambria Math" panose="02040503050406030204" pitchFamily="18" charset="0"/>
                      </a:rPr>
                      <m:t>𝟔</m:t>
                    </m:r>
                  </m:oMath>
                </a14:m>
                <a:r>
                  <a:rPr lang="en-US" dirty="0"/>
                  <a:t> Nonlinear Simulations</a:t>
                </a:r>
              </a:p>
            </p:txBody>
          </p:sp>
        </mc:Choice>
        <mc:Fallback xmlns="">
          <p:sp>
            <p:nvSpPr>
              <p:cNvPr id="10" name="Title 2">
                <a:extLst>
                  <a:ext uri="{FF2B5EF4-FFF2-40B4-BE49-F238E27FC236}">
                    <a16:creationId xmlns:a16="http://schemas.microsoft.com/office/drawing/2014/main" id="{E2D3D333-CFBD-4E4C-A29D-75BCFAA84D0E}"/>
                  </a:ext>
                </a:extLst>
              </p:cNvPr>
              <p:cNvSpPr txBox="1">
                <a:spLocks noRot="1" noChangeAspect="1" noMove="1" noResize="1" noEditPoints="1" noAdjustHandles="1" noChangeArrowheads="1" noChangeShapeType="1" noTextEdit="1"/>
              </p:cNvSpPr>
              <p:nvPr/>
            </p:nvSpPr>
            <p:spPr>
              <a:xfrm>
                <a:off x="904875" y="179552"/>
                <a:ext cx="5504717" cy="1072753"/>
              </a:xfrm>
              <a:prstGeom prst="rect">
                <a:avLst/>
              </a:prstGeom>
              <a:blipFill>
                <a:blip r:embed="rId4"/>
                <a:stretch>
                  <a:fillRect t="-19886"/>
                </a:stretch>
              </a:blipFill>
            </p:spPr>
            <p:txBody>
              <a:bodyPr/>
              <a:lstStyle/>
              <a:p>
                <a:r>
                  <a:rPr lang="en-US">
                    <a:noFill/>
                  </a:rPr>
                  <a:t> </a:t>
                </a:r>
              </a:p>
            </p:txBody>
          </p:sp>
        </mc:Fallback>
      </mc:AlternateContent>
    </p:spTree>
    <p:extLst>
      <p:ext uri="{BB962C8B-B14F-4D97-AF65-F5344CB8AC3E}">
        <p14:creationId xmlns:p14="http://schemas.microsoft.com/office/powerpoint/2010/main" val="1074501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up of a graph&#10;&#10;Description automatically generated">
            <a:extLst>
              <a:ext uri="{FF2B5EF4-FFF2-40B4-BE49-F238E27FC236}">
                <a16:creationId xmlns:a16="http://schemas.microsoft.com/office/drawing/2014/main" id="{ECAB45CE-F47B-43B1-937E-DA9F935C4FC3}"/>
              </a:ext>
            </a:extLst>
          </p:cNvPr>
          <p:cNvPicPr>
            <a:picLocks noGrp="1" noChangeAspect="1"/>
          </p:cNvPicPr>
          <p:nvPr>
            <p:ph idx="1"/>
          </p:nvPr>
        </p:nvPicPr>
        <p:blipFill>
          <a:blip r:embed="rId2"/>
          <a:stretch>
            <a:fillRect/>
          </a:stretch>
        </p:blipFill>
        <p:spPr>
          <a:xfrm>
            <a:off x="373237" y="954522"/>
            <a:ext cx="8397525" cy="3618345"/>
          </a:xfrm>
        </p:spPr>
      </p:pic>
      <p:sp>
        <p:nvSpPr>
          <p:cNvPr id="3" name="Title 2">
            <a:extLst>
              <a:ext uri="{FF2B5EF4-FFF2-40B4-BE49-F238E27FC236}">
                <a16:creationId xmlns:a16="http://schemas.microsoft.com/office/drawing/2014/main" id="{24D60D5C-5F28-4C41-9512-F70E1A9230E5}"/>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F24455EC-0F2F-490B-A1C9-44AE01ECF49D}"/>
              </a:ext>
            </a:extLst>
          </p:cNvPr>
          <p:cNvSpPr>
            <a:spLocks noGrp="1"/>
          </p:cNvSpPr>
          <p:nvPr>
            <p:ph type="sldNum" sz="quarter" idx="12"/>
          </p:nvPr>
        </p:nvSpPr>
        <p:spPr/>
        <p:txBody>
          <a:bodyPr/>
          <a:lstStyle/>
          <a:p>
            <a:fld id="{E1E1CD7C-2161-7D43-862E-CE4C333CD873}" type="slidenum">
              <a:rPr lang="fr-FR" smtClean="0"/>
              <a:pPr/>
              <a:t>44</a:t>
            </a:fld>
            <a:endParaRPr lang="fr-FR" dirty="0"/>
          </a:p>
        </p:txBody>
      </p:sp>
    </p:spTree>
    <p:extLst>
      <p:ext uri="{BB962C8B-B14F-4D97-AF65-F5344CB8AC3E}">
        <p14:creationId xmlns:p14="http://schemas.microsoft.com/office/powerpoint/2010/main" val="3713321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5127C5-A945-424D-B9F6-125180E0BDD3}"/>
              </a:ext>
            </a:extLst>
          </p:cNvPr>
          <p:cNvSpPr>
            <a:spLocks noGrp="1"/>
          </p:cNvSpPr>
          <p:nvPr>
            <p:ph type="sldNum" sz="quarter" idx="12"/>
          </p:nvPr>
        </p:nvSpPr>
        <p:spPr/>
        <p:txBody>
          <a:bodyPr/>
          <a:lstStyle/>
          <a:p>
            <a:fld id="{E1E1CD7C-2161-7D43-862E-CE4C333CD873}" type="slidenum">
              <a:rPr lang="fr-FR" smtClean="0"/>
              <a:pPr/>
              <a:t>45</a:t>
            </a:fld>
            <a:endParaRPr lang="fr-FR" dirty="0"/>
          </a:p>
        </p:txBody>
      </p:sp>
      <mc:AlternateContent xmlns:mc="http://schemas.openxmlformats.org/markup-compatibility/2006" xmlns:a14="http://schemas.microsoft.com/office/drawing/2010/main">
        <mc:Choice Requires="a14">
          <p:graphicFrame>
            <p:nvGraphicFramePr>
              <p:cNvPr id="7" name="Table 10">
                <a:extLst>
                  <a:ext uri="{FF2B5EF4-FFF2-40B4-BE49-F238E27FC236}">
                    <a16:creationId xmlns:a16="http://schemas.microsoft.com/office/drawing/2014/main" id="{09AFB055-C8F4-453A-BFB8-C626E7EFA7B3}"/>
                  </a:ext>
                </a:extLst>
              </p:cNvPr>
              <p:cNvGraphicFramePr>
                <a:graphicFrameLocks noGrp="1"/>
              </p:cNvGraphicFramePr>
              <p:nvPr/>
            </p:nvGraphicFramePr>
            <p:xfrm>
              <a:off x="503238" y="1068084"/>
              <a:ext cx="8128000" cy="370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3119636"/>
                        </a:ext>
                      </a:extLst>
                    </a:gridCol>
                    <a:gridCol w="2032000">
                      <a:extLst>
                        <a:ext uri="{9D8B030D-6E8A-4147-A177-3AD203B41FA5}">
                          <a16:colId xmlns:a16="http://schemas.microsoft.com/office/drawing/2014/main" val="2508401028"/>
                        </a:ext>
                      </a:extLst>
                    </a:gridCol>
                    <a:gridCol w="2032000">
                      <a:extLst>
                        <a:ext uri="{9D8B030D-6E8A-4147-A177-3AD203B41FA5}">
                          <a16:colId xmlns:a16="http://schemas.microsoft.com/office/drawing/2014/main" val="3580828779"/>
                        </a:ext>
                      </a:extLst>
                    </a:gridCol>
                    <a:gridCol w="2032000">
                      <a:extLst>
                        <a:ext uri="{9D8B030D-6E8A-4147-A177-3AD203B41FA5}">
                          <a16:colId xmlns:a16="http://schemas.microsoft.com/office/drawing/2014/main" val="2317831317"/>
                        </a:ext>
                      </a:extLst>
                    </a:gridCol>
                  </a:tblGrid>
                  <a:tr h="370840">
                    <a:tc>
                      <a:txBody>
                        <a:bodyPr/>
                        <a:lstStyle/>
                        <a:p>
                          <a:r>
                            <a:rPr lang="en-US" dirty="0"/>
                            <a:t>parameter</a:t>
                          </a:r>
                        </a:p>
                      </a:txBody>
                      <a:tcPr/>
                    </a:tc>
                    <a:tc>
                      <a:txBody>
                        <a:bodyPr/>
                        <a:lstStyle/>
                        <a:p>
                          <a:r>
                            <a:rPr lang="en-US" dirty="0"/>
                            <a:t>value</a:t>
                          </a:r>
                        </a:p>
                      </a:txBody>
                      <a:tcPr/>
                    </a:tc>
                    <a:tc>
                      <a:txBody>
                        <a:bodyPr/>
                        <a:lstStyle/>
                        <a:p>
                          <a:r>
                            <a:rPr lang="en-US" dirty="0"/>
                            <a:t>parameter</a:t>
                          </a:r>
                        </a:p>
                      </a:txBody>
                      <a:tcPr/>
                    </a:tc>
                    <a:tc>
                      <a:txBody>
                        <a:bodyPr/>
                        <a:lstStyle/>
                        <a:p>
                          <a:r>
                            <a:rPr lang="en-US" dirty="0"/>
                            <a:t>value</a:t>
                          </a:r>
                        </a:p>
                      </a:txBody>
                      <a:tcPr/>
                    </a:tc>
                    <a:extLst>
                      <a:ext uri="{0D108BD9-81ED-4DB2-BD59-A6C34878D82A}">
                        <a16:rowId xmlns:a16="http://schemas.microsoft.com/office/drawing/2014/main" val="3493096114"/>
                      </a:ext>
                    </a:extLst>
                  </a:tr>
                  <a:tr h="370840">
                    <a:tc>
                      <a:txBody>
                        <a:bodyPr/>
                        <a:lstStyle/>
                        <a:p>
                          <a:pPr algn="ctr"/>
                          <a:r>
                            <a:rPr lang="en-US" dirty="0"/>
                            <a:t>q</a:t>
                          </a:r>
                        </a:p>
                      </a:txBody>
                      <a:tcPr/>
                    </a:tc>
                    <a:tc>
                      <a:txBody>
                        <a:bodyPr/>
                        <a:lstStyle/>
                        <a:p>
                          <a:pPr algn="ctr"/>
                          <a:r>
                            <a:rPr lang="en-US" dirty="0"/>
                            <a:t>1.8560</a:t>
                          </a:r>
                        </a:p>
                      </a:txBody>
                      <a:tcPr/>
                    </a:tc>
                    <a:tc>
                      <a:txBody>
                        <a:bodyPr/>
                        <a:lstStyle/>
                        <a:p>
                          <a:pPr algn="ctr"/>
                          <a:r>
                            <a:rPr lang="en-US" dirty="0" err="1"/>
                            <a:t>Omt_i</a:t>
                          </a:r>
                          <a:endParaRPr lang="en-US" dirty="0"/>
                        </a:p>
                      </a:txBody>
                      <a:tcPr/>
                    </a:tc>
                    <a:tc>
                      <a:txBody>
                        <a:bodyPr/>
                        <a:lstStyle/>
                        <a:p>
                          <a:pPr algn="ctr"/>
                          <a:r>
                            <a:rPr lang="en-US" dirty="0"/>
                            <a:t>3.5438</a:t>
                          </a:r>
                        </a:p>
                      </a:txBody>
                      <a:tcPr/>
                    </a:tc>
                    <a:extLst>
                      <a:ext uri="{0D108BD9-81ED-4DB2-BD59-A6C34878D82A}">
                        <a16:rowId xmlns:a16="http://schemas.microsoft.com/office/drawing/2014/main" val="3308488692"/>
                      </a:ext>
                    </a:extLst>
                  </a:tr>
                  <a:tr h="370840">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𝑠</m:t>
                                    </m:r>
                                  </m:e>
                                </m:acc>
                              </m:oMath>
                            </m:oMathPara>
                          </a14:m>
                          <a:endParaRPr lang="en-US" dirty="0"/>
                        </a:p>
                      </a:txBody>
                      <a:tcPr/>
                    </a:tc>
                    <a:tc>
                      <a:txBody>
                        <a:bodyPr/>
                        <a:lstStyle/>
                        <a:p>
                          <a:pPr algn="ctr"/>
                          <a:r>
                            <a:rPr lang="en-US" dirty="0"/>
                            <a:t>3.2020</a:t>
                          </a:r>
                        </a:p>
                      </a:txBody>
                      <a:tcPr/>
                    </a:tc>
                    <a:tc>
                      <a:txBody>
                        <a:bodyPr/>
                        <a:lstStyle/>
                        <a:p>
                          <a:pPr algn="ctr"/>
                          <a:r>
                            <a:rPr lang="en-US" dirty="0" err="1"/>
                            <a:t>Omn_i</a:t>
                          </a:r>
                          <a:endParaRPr lang="en-US" dirty="0"/>
                        </a:p>
                      </a:txBody>
                      <a:tcPr/>
                    </a:tc>
                    <a:tc>
                      <a:txBody>
                        <a:bodyPr/>
                        <a:lstStyle/>
                        <a:p>
                          <a:pPr algn="ctr"/>
                          <a:r>
                            <a:rPr lang="en-US" dirty="0"/>
                            <a:t>1.5932</a:t>
                          </a:r>
                        </a:p>
                      </a:txBody>
                      <a:tcPr/>
                    </a:tc>
                    <a:extLst>
                      <a:ext uri="{0D108BD9-81ED-4DB2-BD59-A6C34878D82A}">
                        <a16:rowId xmlns:a16="http://schemas.microsoft.com/office/drawing/2014/main" val="698127380"/>
                      </a:ext>
                    </a:extLst>
                  </a:tr>
                  <a:tr h="370840">
                    <a:tc>
                      <a:txBody>
                        <a:bodyPr/>
                        <a:lstStyle/>
                        <a:p>
                          <a:pPr algn="ctr"/>
                          <a:r>
                            <a:rPr lang="en-US" dirty="0" err="1"/>
                            <a:t>amhd</a:t>
                          </a:r>
                          <a:endParaRPr lang="en-US" dirty="0"/>
                        </a:p>
                      </a:txBody>
                      <a:tcPr/>
                    </a:tc>
                    <a:tc>
                      <a:txBody>
                        <a:bodyPr/>
                        <a:lstStyle/>
                        <a:p>
                          <a:pPr algn="ctr"/>
                          <a:r>
                            <a:rPr lang="en-US" dirty="0"/>
                            <a:t>0.9969</a:t>
                          </a:r>
                        </a:p>
                      </a:txBody>
                      <a:tcPr/>
                    </a:tc>
                    <a:tc>
                      <a:txBody>
                        <a:bodyPr/>
                        <a:lstStyle/>
                        <a:p>
                          <a:pPr algn="ctr"/>
                          <a:r>
                            <a:rPr lang="en-US" dirty="0" err="1"/>
                            <a:t>Omt_e</a:t>
                          </a:r>
                          <a:endParaRPr lang="en-US" dirty="0"/>
                        </a:p>
                      </a:txBody>
                      <a:tcPr/>
                    </a:tc>
                    <a:tc>
                      <a:txBody>
                        <a:bodyPr/>
                        <a:lstStyle/>
                        <a:p>
                          <a:pPr algn="ctr"/>
                          <a:r>
                            <a:rPr lang="en-US" dirty="0"/>
                            <a:t>5.1947</a:t>
                          </a:r>
                        </a:p>
                      </a:txBody>
                      <a:tcPr/>
                    </a:tc>
                    <a:extLst>
                      <a:ext uri="{0D108BD9-81ED-4DB2-BD59-A6C34878D82A}">
                        <a16:rowId xmlns:a16="http://schemas.microsoft.com/office/drawing/2014/main" val="138855922"/>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𝜅</m:t>
                                </m:r>
                              </m:oMath>
                            </m:oMathPara>
                          </a14:m>
                          <a:endParaRPr lang="en-US" dirty="0"/>
                        </a:p>
                      </a:txBody>
                      <a:tcPr/>
                    </a:tc>
                    <a:tc>
                      <a:txBody>
                        <a:bodyPr/>
                        <a:lstStyle/>
                        <a:p>
                          <a:pPr algn="ctr"/>
                          <a:r>
                            <a:rPr lang="en-US" dirty="0"/>
                            <a:t>1.4678</a:t>
                          </a:r>
                        </a:p>
                      </a:txBody>
                      <a:tcPr/>
                    </a:tc>
                    <a:tc>
                      <a:txBody>
                        <a:bodyPr/>
                        <a:lstStyle/>
                        <a:p>
                          <a:pPr algn="ctr"/>
                          <a:r>
                            <a:rPr lang="en-US" dirty="0" err="1"/>
                            <a:t>Omn_e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1.5932</a:t>
                          </a:r>
                        </a:p>
                      </a:txBody>
                      <a:tcPr/>
                    </a:tc>
                    <a:extLst>
                      <a:ext uri="{0D108BD9-81ED-4DB2-BD59-A6C34878D82A}">
                        <a16:rowId xmlns:a16="http://schemas.microsoft.com/office/drawing/2014/main" val="2441410788"/>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dirty="0"/>
                        </a:p>
                      </a:txBody>
                      <a:tcPr/>
                    </a:tc>
                    <a:tc>
                      <a:txBody>
                        <a:bodyPr/>
                        <a:lstStyle/>
                        <a:p>
                          <a:pPr algn="ctr"/>
                          <a:r>
                            <a:rPr lang="en-US" dirty="0"/>
                            <a:t>0.1922</a:t>
                          </a:r>
                        </a:p>
                      </a:txBody>
                      <a:tcPr/>
                    </a:tc>
                    <a:tc>
                      <a:txBody>
                        <a:bodyPr/>
                        <a:lstStyle/>
                        <a:p>
                          <a:pPr algn="ctr"/>
                          <a:r>
                            <a:rPr lang="en-US" dirty="0"/>
                            <a:t>Lx</a:t>
                          </a:r>
                        </a:p>
                      </a:txBody>
                      <a:tcPr/>
                    </a:tc>
                    <a:tc>
                      <a:txBody>
                        <a:bodyPr/>
                        <a:lstStyle/>
                        <a:p>
                          <a:pPr algn="ctr"/>
                          <a:r>
                            <a:rPr lang="en-US" dirty="0"/>
                            <a:t>146.4</a:t>
                          </a:r>
                        </a:p>
                      </a:txBody>
                      <a:tcPr/>
                    </a:tc>
                    <a:extLst>
                      <a:ext uri="{0D108BD9-81ED-4DB2-BD59-A6C34878D82A}">
                        <a16:rowId xmlns:a16="http://schemas.microsoft.com/office/drawing/2014/main" val="2164608536"/>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𝜖</m:t>
                                </m:r>
                              </m:oMath>
                            </m:oMathPara>
                          </a14:m>
                          <a:endParaRPr lang="en-US" dirty="0"/>
                        </a:p>
                      </a:txBody>
                      <a:tcPr/>
                    </a:tc>
                    <a:tc>
                      <a:txBody>
                        <a:bodyPr/>
                        <a:lstStyle/>
                        <a:p>
                          <a:pPr algn="ctr"/>
                          <a:r>
                            <a:rPr lang="en-US" dirty="0"/>
                            <a:t>0.5119</a:t>
                          </a:r>
                        </a:p>
                      </a:txBody>
                      <a:tcPr/>
                    </a:tc>
                    <a:tc>
                      <a:txBody>
                        <a:bodyPr/>
                        <a:lstStyle/>
                        <a:p>
                          <a:pPr algn="ctr"/>
                          <a:r>
                            <a:rPr lang="en-US" dirty="0"/>
                            <a:t>Ly</a:t>
                          </a:r>
                        </a:p>
                      </a:txBody>
                      <a:tcPr/>
                    </a:tc>
                    <a:tc>
                      <a:txBody>
                        <a:bodyPr/>
                        <a:lstStyle/>
                        <a:p>
                          <a:pPr algn="ctr"/>
                          <a:r>
                            <a:rPr lang="en-US" dirty="0"/>
                            <a:t>125.664</a:t>
                          </a:r>
                        </a:p>
                      </a:txBody>
                      <a:tcPr/>
                    </a:tc>
                    <a:extLst>
                      <a:ext uri="{0D108BD9-81ED-4DB2-BD59-A6C34878D82A}">
                        <a16:rowId xmlns:a16="http://schemas.microsoft.com/office/drawing/2014/main" val="31760202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𝛿</m:t>
                                    </m:r>
                                  </m:sub>
                                </m:sSub>
                              </m:oMath>
                            </m:oMathPara>
                          </a14:m>
                          <a:endParaRPr lang="en-US" dirty="0"/>
                        </a:p>
                      </a:txBody>
                      <a:tcPr/>
                    </a:tc>
                    <a:tc>
                      <a:txBody>
                        <a:bodyPr/>
                        <a:lstStyle/>
                        <a:p>
                          <a:pPr algn="ctr"/>
                          <a:r>
                            <a:rPr lang="en-US" dirty="0"/>
                            <a:t>0.3730</a:t>
                          </a:r>
                        </a:p>
                      </a:txBody>
                      <a:tcPr/>
                    </a:tc>
                    <a:tc>
                      <a:txBody>
                        <a:bodyPr/>
                        <a:lstStyle/>
                        <a:p>
                          <a:pPr algn="ctr"/>
                          <a:r>
                            <a:rPr lang="en-US" dirty="0" err="1"/>
                            <a:t>nexc</a:t>
                          </a:r>
                          <a:endParaRPr lang="en-US" dirty="0"/>
                        </a:p>
                      </a:txBody>
                      <a:tcPr/>
                    </a:tc>
                    <a:tc>
                      <a:txBody>
                        <a:bodyPr/>
                        <a:lstStyle/>
                        <a:p>
                          <a:pPr algn="ctr"/>
                          <a:r>
                            <a:rPr lang="en-US" dirty="0"/>
                            <a:t>48</a:t>
                          </a:r>
                        </a:p>
                      </a:txBody>
                      <a:tcPr/>
                    </a:tc>
                    <a:extLst>
                      <a:ext uri="{0D108BD9-81ED-4DB2-BD59-A6C34878D82A}">
                        <a16:rowId xmlns:a16="http://schemas.microsoft.com/office/drawing/2014/main" val="225376508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𝜅</m:t>
                                    </m:r>
                                  </m:sub>
                                </m:sSub>
                              </m:oMath>
                            </m:oMathPara>
                          </a14:m>
                          <a:endParaRPr lang="en-US" dirty="0"/>
                        </a:p>
                      </a:txBody>
                      <a:tcPr/>
                    </a:tc>
                    <a:tc>
                      <a:txBody>
                        <a:bodyPr/>
                        <a:lstStyle/>
                        <a:p>
                          <a:pPr algn="ctr"/>
                          <a:r>
                            <a:rPr lang="en-US" dirty="0"/>
                            <a:t>0.0899</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𝑦𝑚𝑖𝑛</m:t>
                                    </m:r>
                                  </m:sub>
                                </m:sSub>
                              </m:oMath>
                            </m:oMathPara>
                          </a14:m>
                          <a:endParaRPr lang="en-US" b="0" dirty="0"/>
                        </a:p>
                      </a:txBody>
                      <a:tcPr/>
                    </a:tc>
                    <a:tc>
                      <a:txBody>
                        <a:bodyPr/>
                        <a:lstStyle/>
                        <a:p>
                          <a:pPr algn="ctr"/>
                          <a:r>
                            <a:rPr lang="en-US" dirty="0"/>
                            <a:t>0.05</a:t>
                          </a:r>
                        </a:p>
                      </a:txBody>
                      <a:tcPr/>
                    </a:tc>
                    <a:extLst>
                      <a:ext uri="{0D108BD9-81ED-4DB2-BD59-A6C34878D82A}">
                        <a16:rowId xmlns:a16="http://schemas.microsoft.com/office/drawing/2014/main" val="255918033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oMath>
                            </m:oMathPara>
                          </a14:m>
                          <a:endParaRPr lang="en-US" b="0" dirty="0"/>
                        </a:p>
                      </a:txBody>
                      <a:tcPr/>
                    </a:tc>
                    <a:tc>
                      <a:txBody>
                        <a:bodyPr/>
                        <a:lstStyle/>
                        <a:p>
                          <a:pPr algn="ctr"/>
                          <a:r>
                            <a:rPr lang="en-US" dirty="0"/>
                            <a:t>0.69%</a:t>
                          </a:r>
                        </a:p>
                      </a:txBody>
                      <a:tcPr/>
                    </a:tc>
                    <a:tc>
                      <a:txBody>
                        <a:bodyPr/>
                        <a:lstStyle/>
                        <a:p>
                          <a:pPr algn="ctr"/>
                          <a:r>
                            <a:rPr lang="en-US" b="0" dirty="0"/>
                            <a:t>Nakata collision</a:t>
                          </a:r>
                        </a:p>
                      </a:txBody>
                      <a:tcPr/>
                    </a:tc>
                    <a:tc>
                      <a:txBody>
                        <a:bodyPr/>
                        <a:lstStyle/>
                        <a:p>
                          <a:pPr algn="ctr"/>
                          <a:r>
                            <a:rPr lang="en-US" dirty="0"/>
                            <a:t>0.001948</a:t>
                          </a:r>
                        </a:p>
                      </a:txBody>
                      <a:tcPr/>
                    </a:tc>
                    <a:extLst>
                      <a:ext uri="{0D108BD9-81ED-4DB2-BD59-A6C34878D82A}">
                        <a16:rowId xmlns:a16="http://schemas.microsoft.com/office/drawing/2014/main" val="3938712553"/>
                      </a:ext>
                    </a:extLst>
                  </a:tr>
                </a:tbl>
              </a:graphicData>
            </a:graphic>
          </p:graphicFrame>
        </mc:Choice>
        <mc:Fallback xmlns="">
          <p:graphicFrame>
            <p:nvGraphicFramePr>
              <p:cNvPr id="7" name="Table 10">
                <a:extLst>
                  <a:ext uri="{FF2B5EF4-FFF2-40B4-BE49-F238E27FC236}">
                    <a16:creationId xmlns:a16="http://schemas.microsoft.com/office/drawing/2014/main" id="{09AFB055-C8F4-453A-BFB8-C626E7EFA7B3}"/>
                  </a:ext>
                </a:extLst>
              </p:cNvPr>
              <p:cNvGraphicFramePr>
                <a:graphicFrameLocks noGrp="1"/>
              </p:cNvGraphicFramePr>
              <p:nvPr>
                <p:extLst>
                  <p:ext uri="{D42A27DB-BD31-4B8C-83A1-F6EECF244321}">
                    <p14:modId xmlns:p14="http://schemas.microsoft.com/office/powerpoint/2010/main" val="2581205721"/>
                  </p:ext>
                </p:extLst>
              </p:nvPr>
            </p:nvGraphicFramePr>
            <p:xfrm>
              <a:off x="503238" y="1068084"/>
              <a:ext cx="8128000" cy="370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23119636"/>
                        </a:ext>
                      </a:extLst>
                    </a:gridCol>
                    <a:gridCol w="2032000">
                      <a:extLst>
                        <a:ext uri="{9D8B030D-6E8A-4147-A177-3AD203B41FA5}">
                          <a16:colId xmlns:a16="http://schemas.microsoft.com/office/drawing/2014/main" val="2508401028"/>
                        </a:ext>
                      </a:extLst>
                    </a:gridCol>
                    <a:gridCol w="2032000">
                      <a:extLst>
                        <a:ext uri="{9D8B030D-6E8A-4147-A177-3AD203B41FA5}">
                          <a16:colId xmlns:a16="http://schemas.microsoft.com/office/drawing/2014/main" val="3580828779"/>
                        </a:ext>
                      </a:extLst>
                    </a:gridCol>
                    <a:gridCol w="2032000">
                      <a:extLst>
                        <a:ext uri="{9D8B030D-6E8A-4147-A177-3AD203B41FA5}">
                          <a16:colId xmlns:a16="http://schemas.microsoft.com/office/drawing/2014/main" val="2317831317"/>
                        </a:ext>
                      </a:extLst>
                    </a:gridCol>
                  </a:tblGrid>
                  <a:tr h="370840">
                    <a:tc>
                      <a:txBody>
                        <a:bodyPr/>
                        <a:lstStyle/>
                        <a:p>
                          <a:r>
                            <a:rPr lang="en-US" dirty="0"/>
                            <a:t>parameter</a:t>
                          </a:r>
                        </a:p>
                      </a:txBody>
                      <a:tcPr/>
                    </a:tc>
                    <a:tc>
                      <a:txBody>
                        <a:bodyPr/>
                        <a:lstStyle/>
                        <a:p>
                          <a:r>
                            <a:rPr lang="en-US" dirty="0"/>
                            <a:t>value</a:t>
                          </a:r>
                        </a:p>
                      </a:txBody>
                      <a:tcPr/>
                    </a:tc>
                    <a:tc>
                      <a:txBody>
                        <a:bodyPr/>
                        <a:lstStyle/>
                        <a:p>
                          <a:r>
                            <a:rPr lang="en-US" dirty="0"/>
                            <a:t>parameter</a:t>
                          </a:r>
                        </a:p>
                      </a:txBody>
                      <a:tcPr/>
                    </a:tc>
                    <a:tc>
                      <a:txBody>
                        <a:bodyPr/>
                        <a:lstStyle/>
                        <a:p>
                          <a:r>
                            <a:rPr lang="en-US" dirty="0"/>
                            <a:t>value</a:t>
                          </a:r>
                        </a:p>
                      </a:txBody>
                      <a:tcPr/>
                    </a:tc>
                    <a:extLst>
                      <a:ext uri="{0D108BD9-81ED-4DB2-BD59-A6C34878D82A}">
                        <a16:rowId xmlns:a16="http://schemas.microsoft.com/office/drawing/2014/main" val="3493096114"/>
                      </a:ext>
                    </a:extLst>
                  </a:tr>
                  <a:tr h="370840">
                    <a:tc>
                      <a:txBody>
                        <a:bodyPr/>
                        <a:lstStyle/>
                        <a:p>
                          <a:pPr algn="ctr"/>
                          <a:r>
                            <a:rPr lang="en-US" dirty="0"/>
                            <a:t>q</a:t>
                          </a:r>
                        </a:p>
                      </a:txBody>
                      <a:tcPr/>
                    </a:tc>
                    <a:tc>
                      <a:txBody>
                        <a:bodyPr/>
                        <a:lstStyle/>
                        <a:p>
                          <a:pPr algn="ctr"/>
                          <a:r>
                            <a:rPr lang="en-US" dirty="0"/>
                            <a:t>1.8560</a:t>
                          </a:r>
                        </a:p>
                      </a:txBody>
                      <a:tcPr/>
                    </a:tc>
                    <a:tc>
                      <a:txBody>
                        <a:bodyPr/>
                        <a:lstStyle/>
                        <a:p>
                          <a:pPr algn="ctr"/>
                          <a:r>
                            <a:rPr lang="en-US" dirty="0" err="1"/>
                            <a:t>Omt_i</a:t>
                          </a:r>
                          <a:endParaRPr lang="en-US" dirty="0"/>
                        </a:p>
                      </a:txBody>
                      <a:tcPr/>
                    </a:tc>
                    <a:tc>
                      <a:txBody>
                        <a:bodyPr/>
                        <a:lstStyle/>
                        <a:p>
                          <a:pPr algn="ctr"/>
                          <a:r>
                            <a:rPr lang="en-US" dirty="0"/>
                            <a:t>3.5438</a:t>
                          </a:r>
                        </a:p>
                      </a:txBody>
                      <a:tcPr/>
                    </a:tc>
                    <a:extLst>
                      <a:ext uri="{0D108BD9-81ED-4DB2-BD59-A6C34878D82A}">
                        <a16:rowId xmlns:a16="http://schemas.microsoft.com/office/drawing/2014/main" val="3308488692"/>
                      </a:ext>
                    </a:extLst>
                  </a:tr>
                  <a:tr h="370840">
                    <a:tc>
                      <a:txBody>
                        <a:bodyPr/>
                        <a:lstStyle/>
                        <a:p>
                          <a:endParaRPr lang="en-US"/>
                        </a:p>
                      </a:txBody>
                      <a:tcPr>
                        <a:blipFill>
                          <a:blip r:embed="rId2"/>
                          <a:stretch>
                            <a:fillRect l="-299" t="-201639" r="-300898" b="-701639"/>
                          </a:stretch>
                        </a:blipFill>
                      </a:tcPr>
                    </a:tc>
                    <a:tc>
                      <a:txBody>
                        <a:bodyPr/>
                        <a:lstStyle/>
                        <a:p>
                          <a:pPr algn="ctr"/>
                          <a:r>
                            <a:rPr lang="en-US" dirty="0"/>
                            <a:t>3.2020</a:t>
                          </a:r>
                        </a:p>
                      </a:txBody>
                      <a:tcPr/>
                    </a:tc>
                    <a:tc>
                      <a:txBody>
                        <a:bodyPr/>
                        <a:lstStyle/>
                        <a:p>
                          <a:pPr algn="ctr"/>
                          <a:r>
                            <a:rPr lang="en-US" dirty="0" err="1"/>
                            <a:t>Omn_i</a:t>
                          </a:r>
                          <a:endParaRPr lang="en-US" dirty="0"/>
                        </a:p>
                      </a:txBody>
                      <a:tcPr/>
                    </a:tc>
                    <a:tc>
                      <a:txBody>
                        <a:bodyPr/>
                        <a:lstStyle/>
                        <a:p>
                          <a:pPr algn="ctr"/>
                          <a:r>
                            <a:rPr lang="en-US" dirty="0"/>
                            <a:t>1.5932</a:t>
                          </a:r>
                        </a:p>
                      </a:txBody>
                      <a:tcPr/>
                    </a:tc>
                    <a:extLst>
                      <a:ext uri="{0D108BD9-81ED-4DB2-BD59-A6C34878D82A}">
                        <a16:rowId xmlns:a16="http://schemas.microsoft.com/office/drawing/2014/main" val="698127380"/>
                      </a:ext>
                    </a:extLst>
                  </a:tr>
                  <a:tr h="370840">
                    <a:tc>
                      <a:txBody>
                        <a:bodyPr/>
                        <a:lstStyle/>
                        <a:p>
                          <a:pPr algn="ctr"/>
                          <a:r>
                            <a:rPr lang="en-US" dirty="0" err="1"/>
                            <a:t>amhd</a:t>
                          </a:r>
                          <a:endParaRPr lang="en-US" dirty="0"/>
                        </a:p>
                      </a:txBody>
                      <a:tcPr/>
                    </a:tc>
                    <a:tc>
                      <a:txBody>
                        <a:bodyPr/>
                        <a:lstStyle/>
                        <a:p>
                          <a:pPr algn="ctr"/>
                          <a:r>
                            <a:rPr lang="en-US" dirty="0"/>
                            <a:t>0.9969</a:t>
                          </a:r>
                        </a:p>
                      </a:txBody>
                      <a:tcPr/>
                    </a:tc>
                    <a:tc>
                      <a:txBody>
                        <a:bodyPr/>
                        <a:lstStyle/>
                        <a:p>
                          <a:pPr algn="ctr"/>
                          <a:r>
                            <a:rPr lang="en-US" dirty="0" err="1"/>
                            <a:t>Omt_e</a:t>
                          </a:r>
                          <a:endParaRPr lang="en-US" dirty="0"/>
                        </a:p>
                      </a:txBody>
                      <a:tcPr/>
                    </a:tc>
                    <a:tc>
                      <a:txBody>
                        <a:bodyPr/>
                        <a:lstStyle/>
                        <a:p>
                          <a:pPr algn="ctr"/>
                          <a:r>
                            <a:rPr lang="en-US" dirty="0"/>
                            <a:t>5.1947</a:t>
                          </a:r>
                        </a:p>
                      </a:txBody>
                      <a:tcPr/>
                    </a:tc>
                    <a:extLst>
                      <a:ext uri="{0D108BD9-81ED-4DB2-BD59-A6C34878D82A}">
                        <a16:rowId xmlns:a16="http://schemas.microsoft.com/office/drawing/2014/main" val="138855922"/>
                      </a:ext>
                    </a:extLst>
                  </a:tr>
                  <a:tr h="370840">
                    <a:tc>
                      <a:txBody>
                        <a:bodyPr/>
                        <a:lstStyle/>
                        <a:p>
                          <a:endParaRPr lang="en-US"/>
                        </a:p>
                      </a:txBody>
                      <a:tcPr>
                        <a:blipFill>
                          <a:blip r:embed="rId2"/>
                          <a:stretch>
                            <a:fillRect l="-299" t="-401639" r="-300898" b="-501639"/>
                          </a:stretch>
                        </a:blipFill>
                      </a:tcPr>
                    </a:tc>
                    <a:tc>
                      <a:txBody>
                        <a:bodyPr/>
                        <a:lstStyle/>
                        <a:p>
                          <a:pPr algn="ctr"/>
                          <a:r>
                            <a:rPr lang="en-US" dirty="0"/>
                            <a:t>1.4678</a:t>
                          </a:r>
                        </a:p>
                      </a:txBody>
                      <a:tcPr/>
                    </a:tc>
                    <a:tc>
                      <a:txBody>
                        <a:bodyPr/>
                        <a:lstStyle/>
                        <a:p>
                          <a:pPr algn="ctr"/>
                          <a:r>
                            <a:rPr lang="en-US" dirty="0" err="1"/>
                            <a:t>Omn_e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1.5932</a:t>
                          </a:r>
                        </a:p>
                      </a:txBody>
                      <a:tcPr/>
                    </a:tc>
                    <a:extLst>
                      <a:ext uri="{0D108BD9-81ED-4DB2-BD59-A6C34878D82A}">
                        <a16:rowId xmlns:a16="http://schemas.microsoft.com/office/drawing/2014/main" val="2441410788"/>
                      </a:ext>
                    </a:extLst>
                  </a:tr>
                  <a:tr h="370840">
                    <a:tc>
                      <a:txBody>
                        <a:bodyPr/>
                        <a:lstStyle/>
                        <a:p>
                          <a:endParaRPr lang="en-US"/>
                        </a:p>
                      </a:txBody>
                      <a:tcPr>
                        <a:blipFill>
                          <a:blip r:embed="rId2"/>
                          <a:stretch>
                            <a:fillRect l="-299" t="-510000" r="-300898" b="-410000"/>
                          </a:stretch>
                        </a:blipFill>
                      </a:tcPr>
                    </a:tc>
                    <a:tc>
                      <a:txBody>
                        <a:bodyPr/>
                        <a:lstStyle/>
                        <a:p>
                          <a:pPr algn="ctr"/>
                          <a:r>
                            <a:rPr lang="en-US" dirty="0"/>
                            <a:t>0.1922</a:t>
                          </a:r>
                        </a:p>
                      </a:txBody>
                      <a:tcPr/>
                    </a:tc>
                    <a:tc>
                      <a:txBody>
                        <a:bodyPr/>
                        <a:lstStyle/>
                        <a:p>
                          <a:pPr algn="ctr"/>
                          <a:r>
                            <a:rPr lang="en-US" dirty="0"/>
                            <a:t>Lx</a:t>
                          </a:r>
                        </a:p>
                      </a:txBody>
                      <a:tcPr/>
                    </a:tc>
                    <a:tc>
                      <a:txBody>
                        <a:bodyPr/>
                        <a:lstStyle/>
                        <a:p>
                          <a:pPr algn="ctr"/>
                          <a:r>
                            <a:rPr lang="en-US" dirty="0"/>
                            <a:t>146.4</a:t>
                          </a:r>
                        </a:p>
                      </a:txBody>
                      <a:tcPr/>
                    </a:tc>
                    <a:extLst>
                      <a:ext uri="{0D108BD9-81ED-4DB2-BD59-A6C34878D82A}">
                        <a16:rowId xmlns:a16="http://schemas.microsoft.com/office/drawing/2014/main" val="2164608536"/>
                      </a:ext>
                    </a:extLst>
                  </a:tr>
                  <a:tr h="370840">
                    <a:tc>
                      <a:txBody>
                        <a:bodyPr/>
                        <a:lstStyle/>
                        <a:p>
                          <a:endParaRPr lang="en-US"/>
                        </a:p>
                      </a:txBody>
                      <a:tcPr>
                        <a:blipFill>
                          <a:blip r:embed="rId2"/>
                          <a:stretch>
                            <a:fillRect l="-299" t="-600000" r="-300898" b="-303279"/>
                          </a:stretch>
                        </a:blipFill>
                      </a:tcPr>
                    </a:tc>
                    <a:tc>
                      <a:txBody>
                        <a:bodyPr/>
                        <a:lstStyle/>
                        <a:p>
                          <a:pPr algn="ctr"/>
                          <a:r>
                            <a:rPr lang="en-US" dirty="0"/>
                            <a:t>0.5119</a:t>
                          </a:r>
                        </a:p>
                      </a:txBody>
                      <a:tcPr/>
                    </a:tc>
                    <a:tc>
                      <a:txBody>
                        <a:bodyPr/>
                        <a:lstStyle/>
                        <a:p>
                          <a:pPr algn="ctr"/>
                          <a:r>
                            <a:rPr lang="en-US" dirty="0"/>
                            <a:t>Ly</a:t>
                          </a:r>
                        </a:p>
                      </a:txBody>
                      <a:tcPr/>
                    </a:tc>
                    <a:tc>
                      <a:txBody>
                        <a:bodyPr/>
                        <a:lstStyle/>
                        <a:p>
                          <a:pPr algn="ctr"/>
                          <a:r>
                            <a:rPr lang="en-US" dirty="0"/>
                            <a:t>125.664</a:t>
                          </a:r>
                        </a:p>
                      </a:txBody>
                      <a:tcPr/>
                    </a:tc>
                    <a:extLst>
                      <a:ext uri="{0D108BD9-81ED-4DB2-BD59-A6C34878D82A}">
                        <a16:rowId xmlns:a16="http://schemas.microsoft.com/office/drawing/2014/main" val="3176020201"/>
                      </a:ext>
                    </a:extLst>
                  </a:tr>
                  <a:tr h="370840">
                    <a:tc>
                      <a:txBody>
                        <a:bodyPr/>
                        <a:lstStyle/>
                        <a:p>
                          <a:endParaRPr lang="en-US"/>
                        </a:p>
                      </a:txBody>
                      <a:tcPr>
                        <a:blipFill>
                          <a:blip r:embed="rId2"/>
                          <a:stretch>
                            <a:fillRect l="-299" t="-700000" r="-300898" b="-203279"/>
                          </a:stretch>
                        </a:blipFill>
                      </a:tcPr>
                    </a:tc>
                    <a:tc>
                      <a:txBody>
                        <a:bodyPr/>
                        <a:lstStyle/>
                        <a:p>
                          <a:pPr algn="ctr"/>
                          <a:r>
                            <a:rPr lang="en-US" dirty="0"/>
                            <a:t>0.3730</a:t>
                          </a:r>
                        </a:p>
                      </a:txBody>
                      <a:tcPr/>
                    </a:tc>
                    <a:tc>
                      <a:txBody>
                        <a:bodyPr/>
                        <a:lstStyle/>
                        <a:p>
                          <a:pPr algn="ctr"/>
                          <a:r>
                            <a:rPr lang="en-US" dirty="0" err="1"/>
                            <a:t>nexc</a:t>
                          </a:r>
                          <a:endParaRPr lang="en-US" dirty="0"/>
                        </a:p>
                      </a:txBody>
                      <a:tcPr/>
                    </a:tc>
                    <a:tc>
                      <a:txBody>
                        <a:bodyPr/>
                        <a:lstStyle/>
                        <a:p>
                          <a:pPr algn="ctr"/>
                          <a:r>
                            <a:rPr lang="en-US" dirty="0"/>
                            <a:t>48</a:t>
                          </a:r>
                        </a:p>
                      </a:txBody>
                      <a:tcPr/>
                    </a:tc>
                    <a:extLst>
                      <a:ext uri="{0D108BD9-81ED-4DB2-BD59-A6C34878D82A}">
                        <a16:rowId xmlns:a16="http://schemas.microsoft.com/office/drawing/2014/main" val="2253765088"/>
                      </a:ext>
                    </a:extLst>
                  </a:tr>
                  <a:tr h="370840">
                    <a:tc>
                      <a:txBody>
                        <a:bodyPr/>
                        <a:lstStyle/>
                        <a:p>
                          <a:endParaRPr lang="en-US"/>
                        </a:p>
                      </a:txBody>
                      <a:tcPr>
                        <a:blipFill>
                          <a:blip r:embed="rId2"/>
                          <a:stretch>
                            <a:fillRect l="-299" t="-800000" r="-300898" b="-103279"/>
                          </a:stretch>
                        </a:blipFill>
                      </a:tcPr>
                    </a:tc>
                    <a:tc>
                      <a:txBody>
                        <a:bodyPr/>
                        <a:lstStyle/>
                        <a:p>
                          <a:pPr algn="ctr"/>
                          <a:r>
                            <a:rPr lang="en-US" dirty="0"/>
                            <a:t>0.0899</a:t>
                          </a:r>
                        </a:p>
                      </a:txBody>
                      <a:tcPr/>
                    </a:tc>
                    <a:tc>
                      <a:txBody>
                        <a:bodyPr/>
                        <a:lstStyle/>
                        <a:p>
                          <a:endParaRPr lang="en-US"/>
                        </a:p>
                      </a:txBody>
                      <a:tcPr>
                        <a:blipFill>
                          <a:blip r:embed="rId2"/>
                          <a:stretch>
                            <a:fillRect l="-200000" t="-800000" r="-101198" b="-103279"/>
                          </a:stretch>
                        </a:blipFill>
                      </a:tcPr>
                    </a:tc>
                    <a:tc>
                      <a:txBody>
                        <a:bodyPr/>
                        <a:lstStyle/>
                        <a:p>
                          <a:pPr algn="ctr"/>
                          <a:r>
                            <a:rPr lang="en-US" dirty="0"/>
                            <a:t>0.05</a:t>
                          </a:r>
                        </a:p>
                      </a:txBody>
                      <a:tcPr/>
                    </a:tc>
                    <a:extLst>
                      <a:ext uri="{0D108BD9-81ED-4DB2-BD59-A6C34878D82A}">
                        <a16:rowId xmlns:a16="http://schemas.microsoft.com/office/drawing/2014/main" val="2559180331"/>
                      </a:ext>
                    </a:extLst>
                  </a:tr>
                  <a:tr h="370840">
                    <a:tc>
                      <a:txBody>
                        <a:bodyPr/>
                        <a:lstStyle/>
                        <a:p>
                          <a:endParaRPr lang="en-US"/>
                        </a:p>
                      </a:txBody>
                      <a:tcPr>
                        <a:blipFill>
                          <a:blip r:embed="rId2"/>
                          <a:stretch>
                            <a:fillRect l="-299" t="-900000" r="-300898" b="-3279"/>
                          </a:stretch>
                        </a:blipFill>
                      </a:tcPr>
                    </a:tc>
                    <a:tc>
                      <a:txBody>
                        <a:bodyPr/>
                        <a:lstStyle/>
                        <a:p>
                          <a:pPr algn="ctr"/>
                          <a:r>
                            <a:rPr lang="en-US" dirty="0"/>
                            <a:t>0.69%</a:t>
                          </a:r>
                        </a:p>
                      </a:txBody>
                      <a:tcPr/>
                    </a:tc>
                    <a:tc>
                      <a:txBody>
                        <a:bodyPr/>
                        <a:lstStyle/>
                        <a:p>
                          <a:pPr algn="ctr"/>
                          <a:r>
                            <a:rPr lang="en-US" b="0" dirty="0"/>
                            <a:t>Nakata collision</a:t>
                          </a:r>
                        </a:p>
                      </a:txBody>
                      <a:tcPr/>
                    </a:tc>
                    <a:tc>
                      <a:txBody>
                        <a:bodyPr/>
                        <a:lstStyle/>
                        <a:p>
                          <a:pPr algn="ctr"/>
                          <a:r>
                            <a:rPr lang="en-US" dirty="0"/>
                            <a:t>0.001948</a:t>
                          </a:r>
                        </a:p>
                      </a:txBody>
                      <a:tcPr/>
                    </a:tc>
                    <a:extLst>
                      <a:ext uri="{0D108BD9-81ED-4DB2-BD59-A6C34878D82A}">
                        <a16:rowId xmlns:a16="http://schemas.microsoft.com/office/drawing/2014/main" val="3938712553"/>
                      </a:ext>
                    </a:extLst>
                  </a:tr>
                </a:tbl>
              </a:graphicData>
            </a:graphic>
          </p:graphicFrame>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BFAA6F86-F314-4F78-8928-0492A8B9687F}"/>
                  </a:ext>
                </a:extLst>
              </p:cNvPr>
              <p:cNvSpPr>
                <a:spLocks noGrp="1"/>
              </p:cNvSpPr>
              <p:nvPr>
                <p:ph type="title"/>
              </p:nvPr>
            </p:nvSpPr>
            <p:spPr>
              <a:xfrm>
                <a:off x="829652" y="91465"/>
                <a:ext cx="7298348" cy="1073150"/>
              </a:xfrm>
            </p:spPr>
            <p:txBody>
              <a:bodyPr>
                <a:normAutofit/>
              </a:bodyPr>
              <a:lstStyle/>
              <a:p>
                <a:r>
                  <a:rPr lang="en-US" dirty="0"/>
                  <a:t>MAST #24600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=0.28</m:t>
                    </m:r>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𝑛</m:t>
                        </m:r>
                      </m:sub>
                    </m:sSub>
                    <m:r>
                      <a:rPr lang="en-US" b="0" i="1" smtClean="0">
                        <a:latin typeface="Cambria Math" panose="02040503050406030204" pitchFamily="18" charset="0"/>
                      </a:rPr>
                      <m:t>=0.7</m:t>
                    </m:r>
                  </m:oMath>
                </a14:m>
                <a:r>
                  <a:rPr lang="en-US" dirty="0"/>
                  <a:t> important parameters</a:t>
                </a:r>
              </a:p>
            </p:txBody>
          </p:sp>
        </mc:Choice>
        <mc:Fallback xmlns="">
          <p:sp>
            <p:nvSpPr>
              <p:cNvPr id="8" name="Title 1">
                <a:extLst>
                  <a:ext uri="{FF2B5EF4-FFF2-40B4-BE49-F238E27FC236}">
                    <a16:creationId xmlns:a16="http://schemas.microsoft.com/office/drawing/2014/main" id="{BFAA6F86-F314-4F78-8928-0492A8B9687F}"/>
                  </a:ext>
                </a:extLst>
              </p:cNvPr>
              <p:cNvSpPr>
                <a:spLocks noGrp="1" noRot="1" noChangeAspect="1" noMove="1" noResize="1" noEditPoints="1" noAdjustHandles="1" noChangeArrowheads="1" noChangeShapeType="1" noTextEdit="1"/>
              </p:cNvSpPr>
              <p:nvPr>
                <p:ph type="title"/>
              </p:nvPr>
            </p:nvSpPr>
            <p:spPr>
              <a:xfrm>
                <a:off x="829652" y="91465"/>
                <a:ext cx="7298348" cy="1073150"/>
              </a:xfrm>
              <a:blipFill>
                <a:blip r:embed="rId3"/>
                <a:stretch>
                  <a:fillRect l="-919" t="-19886" r="-1838"/>
                </a:stretch>
              </a:blipFill>
            </p:spPr>
            <p:txBody>
              <a:bodyPr/>
              <a:lstStyle/>
              <a:p>
                <a:r>
                  <a:rPr lang="en-US">
                    <a:noFill/>
                  </a:rPr>
                  <a:t> </a:t>
                </a:r>
              </a:p>
            </p:txBody>
          </p:sp>
        </mc:Fallback>
      </mc:AlternateContent>
    </p:spTree>
    <p:extLst>
      <p:ext uri="{BB962C8B-B14F-4D97-AF65-F5344CB8AC3E}">
        <p14:creationId xmlns:p14="http://schemas.microsoft.com/office/powerpoint/2010/main" val="132303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7D02BC-B76D-46E2-AE84-888092F2DE54}"/>
              </a:ext>
            </a:extLst>
          </p:cNvPr>
          <p:cNvSpPr>
            <a:spLocks noGrp="1"/>
          </p:cNvSpPr>
          <p:nvPr>
            <p:ph type="sldNum" sz="quarter" idx="12"/>
          </p:nvPr>
        </p:nvSpPr>
        <p:spPr/>
        <p:txBody>
          <a:bodyPr/>
          <a:lstStyle/>
          <a:p>
            <a:fld id="{E1E1CD7C-2161-7D43-862E-CE4C333CD873}" type="slidenum">
              <a:rPr lang="fr-FR" smtClean="0"/>
              <a:pPr/>
              <a:t>46</a:t>
            </a:fld>
            <a:endParaRPr lang="fr-FR" dirty="0"/>
          </a:p>
        </p:txBody>
      </p:sp>
      <p:pic>
        <p:nvPicPr>
          <p:cNvPr id="8" name="Picture 7" descr="A graph with a line drawn on it&#10;&#10;Description automatically generated">
            <a:extLst>
              <a:ext uri="{FF2B5EF4-FFF2-40B4-BE49-F238E27FC236}">
                <a16:creationId xmlns:a16="http://schemas.microsoft.com/office/drawing/2014/main" id="{2EA03835-57D2-40D6-9147-C5BE78B02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39" y="1556394"/>
            <a:ext cx="10569271" cy="2864168"/>
          </a:xfrm>
          <a:prstGeom prst="rect">
            <a:avLst/>
          </a:prstGeom>
        </p:spPr>
      </p:pic>
      <mc:AlternateContent xmlns:mc="http://schemas.openxmlformats.org/markup-compatibility/2006" xmlns:a14="http://schemas.microsoft.com/office/drawing/2010/main">
        <mc:Choice Requires="a14">
          <p:sp>
            <p:nvSpPr>
              <p:cNvPr id="9" name="Title 2">
                <a:extLst>
                  <a:ext uri="{FF2B5EF4-FFF2-40B4-BE49-F238E27FC236}">
                    <a16:creationId xmlns:a16="http://schemas.microsoft.com/office/drawing/2014/main" id="{EAA675FC-37FE-492F-9922-8BFD238A19A7}"/>
                  </a:ext>
                </a:extLst>
              </p:cNvPr>
              <p:cNvSpPr txBox="1">
                <a:spLocks/>
              </p:cNvSpPr>
              <p:nvPr/>
            </p:nvSpPr>
            <p:spPr>
              <a:xfrm>
                <a:off x="904875" y="179552"/>
                <a:ext cx="5504717" cy="1072753"/>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𝝍</m:t>
                        </m:r>
                      </m:e>
                      <m:sub>
                        <m:r>
                          <a:rPr lang="en-US" i="1" smtClean="0">
                            <a:latin typeface="Cambria Math" panose="02040503050406030204" pitchFamily="18" charset="0"/>
                          </a:rPr>
                          <m:t>𝒏</m:t>
                        </m:r>
                      </m:sub>
                    </m:sSub>
                    <m:r>
                      <a:rPr lang="en-US" i="1" smtClean="0">
                        <a:latin typeface="Cambria Math" panose="02040503050406030204" pitchFamily="18" charset="0"/>
                      </a:rPr>
                      <m:t>=</m:t>
                    </m:r>
                    <m:r>
                      <a:rPr lang="en-US" i="1" smtClean="0">
                        <a:latin typeface="Cambria Math" panose="02040503050406030204" pitchFamily="18" charset="0"/>
                      </a:rPr>
                      <m:t>𝟎</m:t>
                    </m:r>
                    <m:r>
                      <a:rPr lang="en-US" i="1" smtClean="0">
                        <a:latin typeface="Cambria Math" panose="02040503050406030204" pitchFamily="18" charset="0"/>
                      </a:rPr>
                      <m:t>.</m:t>
                    </m:r>
                    <m:r>
                      <a:rPr lang="en-US" b="1" i="1" smtClean="0">
                        <a:latin typeface="Cambria Math" panose="02040503050406030204" pitchFamily="18" charset="0"/>
                      </a:rPr>
                      <m:t>𝟕</m:t>
                    </m:r>
                  </m:oMath>
                </a14:m>
                <a:r>
                  <a:rPr lang="en-US" dirty="0"/>
                  <a:t> Linear Simulations</a:t>
                </a:r>
              </a:p>
            </p:txBody>
          </p:sp>
        </mc:Choice>
        <mc:Fallback xmlns="">
          <p:sp>
            <p:nvSpPr>
              <p:cNvPr id="9" name="Title 2">
                <a:extLst>
                  <a:ext uri="{FF2B5EF4-FFF2-40B4-BE49-F238E27FC236}">
                    <a16:creationId xmlns:a16="http://schemas.microsoft.com/office/drawing/2014/main" id="{EAA675FC-37FE-492F-9922-8BFD238A19A7}"/>
                  </a:ext>
                </a:extLst>
              </p:cNvPr>
              <p:cNvSpPr txBox="1">
                <a:spLocks noRot="1" noChangeAspect="1" noMove="1" noResize="1" noEditPoints="1" noAdjustHandles="1" noChangeArrowheads="1" noChangeShapeType="1" noTextEdit="1"/>
              </p:cNvSpPr>
              <p:nvPr/>
            </p:nvSpPr>
            <p:spPr>
              <a:xfrm>
                <a:off x="904875" y="179552"/>
                <a:ext cx="5504717" cy="1072753"/>
              </a:xfrm>
              <a:prstGeom prst="rect">
                <a:avLst/>
              </a:prstGeom>
              <a:blipFill>
                <a:blip r:embed="rId3"/>
                <a:stretch>
                  <a:fillRect t="-19886"/>
                </a:stretch>
              </a:blipFill>
            </p:spPr>
            <p:txBody>
              <a:bodyPr/>
              <a:lstStyle/>
              <a:p>
                <a:r>
                  <a:rPr lang="en-US">
                    <a:noFill/>
                  </a:rPr>
                  <a:t> </a:t>
                </a:r>
              </a:p>
            </p:txBody>
          </p:sp>
        </mc:Fallback>
      </mc:AlternateContent>
    </p:spTree>
    <p:extLst>
      <p:ext uri="{BB962C8B-B14F-4D97-AF65-F5344CB8AC3E}">
        <p14:creationId xmlns:p14="http://schemas.microsoft.com/office/powerpoint/2010/main" val="1091113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3DBB7B31-2D3C-45F7-981D-F4BE4DFAB22D}"/>
                  </a:ext>
                </a:extLst>
              </p:cNvPr>
              <p:cNvSpPr>
                <a:spLocks noGrp="1"/>
              </p:cNvSpPr>
              <p:nvPr>
                <p:ph type="title"/>
              </p:nvPr>
            </p:nvSpPr>
            <p:spPr>
              <a:xfrm>
                <a:off x="904874" y="179553"/>
                <a:ext cx="7042007" cy="893110"/>
              </a:xfrm>
            </p:spPr>
            <p:txBody>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𝝍</m:t>
                        </m:r>
                      </m:e>
                      <m:sub>
                        <m:r>
                          <a:rPr lang="en-US" i="1" smtClean="0">
                            <a:latin typeface="Cambria Math" panose="02040503050406030204" pitchFamily="18" charset="0"/>
                          </a:rPr>
                          <m:t>𝒏</m:t>
                        </m:r>
                      </m:sub>
                    </m:sSub>
                    <m:r>
                      <a:rPr lang="en-US" i="1" smtClean="0">
                        <a:latin typeface="Cambria Math" panose="02040503050406030204" pitchFamily="18" charset="0"/>
                      </a:rPr>
                      <m:t>=</m:t>
                    </m:r>
                    <m:r>
                      <a:rPr lang="en-US" i="1" smtClean="0">
                        <a:latin typeface="Cambria Math" panose="02040503050406030204" pitchFamily="18" charset="0"/>
                      </a:rPr>
                      <m:t>𝟎</m:t>
                    </m:r>
                    <m:r>
                      <a:rPr lang="en-US" i="1" smtClean="0">
                        <a:latin typeface="Cambria Math" panose="02040503050406030204" pitchFamily="18" charset="0"/>
                      </a:rPr>
                      <m:t>.</m:t>
                    </m:r>
                    <m:r>
                      <a:rPr lang="en-US" b="1" i="1" smtClean="0">
                        <a:latin typeface="Cambria Math" panose="02040503050406030204" pitchFamily="18" charset="0"/>
                      </a:rPr>
                      <m:t>𝟕</m:t>
                    </m:r>
                  </m:oMath>
                </a14:m>
                <a:r>
                  <a:rPr lang="en-US" dirty="0"/>
                  <a:t> Linear Simulations: including electron scale</a:t>
                </a:r>
              </a:p>
            </p:txBody>
          </p:sp>
        </mc:Choice>
        <mc:Fallback xmlns="">
          <p:sp>
            <p:nvSpPr>
              <p:cNvPr id="3" name="Title 2">
                <a:extLst>
                  <a:ext uri="{FF2B5EF4-FFF2-40B4-BE49-F238E27FC236}">
                    <a16:creationId xmlns:a16="http://schemas.microsoft.com/office/drawing/2014/main" id="{3DBB7B31-2D3C-45F7-981D-F4BE4DFAB22D}"/>
                  </a:ext>
                </a:extLst>
              </p:cNvPr>
              <p:cNvSpPr>
                <a:spLocks noGrp="1" noRot="1" noChangeAspect="1" noMove="1" noResize="1" noEditPoints="1" noAdjustHandles="1" noChangeArrowheads="1" noChangeShapeType="1" noTextEdit="1"/>
              </p:cNvSpPr>
              <p:nvPr>
                <p:ph type="title"/>
              </p:nvPr>
            </p:nvSpPr>
            <p:spPr>
              <a:xfrm>
                <a:off x="904874" y="179553"/>
                <a:ext cx="7042007" cy="893110"/>
              </a:xfrm>
              <a:blipFill>
                <a:blip r:embed="rId2"/>
                <a:stretch>
                  <a:fillRect l="-952" t="-23810" b="-1564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7D7D02BC-B76D-46E2-AE84-888092F2DE54}"/>
              </a:ext>
            </a:extLst>
          </p:cNvPr>
          <p:cNvSpPr>
            <a:spLocks noGrp="1"/>
          </p:cNvSpPr>
          <p:nvPr>
            <p:ph type="sldNum" sz="quarter" idx="12"/>
          </p:nvPr>
        </p:nvSpPr>
        <p:spPr/>
        <p:txBody>
          <a:bodyPr/>
          <a:lstStyle/>
          <a:p>
            <a:fld id="{E1E1CD7C-2161-7D43-862E-CE4C333CD873}" type="slidenum">
              <a:rPr lang="fr-FR" smtClean="0"/>
              <a:pPr/>
              <a:t>47</a:t>
            </a:fld>
            <a:endParaRPr lang="fr-FR" dirty="0"/>
          </a:p>
        </p:txBody>
      </p:sp>
      <p:pic>
        <p:nvPicPr>
          <p:cNvPr id="5" name="Content Placeholder 4" descr="A graph with a line drawn on it&#10;&#10;Description automatically generated">
            <a:extLst>
              <a:ext uri="{FF2B5EF4-FFF2-40B4-BE49-F238E27FC236}">
                <a16:creationId xmlns:a16="http://schemas.microsoft.com/office/drawing/2014/main" id="{F2F0FEB0-7DC1-44C1-ACF0-C922BD14B4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497" y="1360261"/>
            <a:ext cx="10459843" cy="2938158"/>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3E6539-E7EE-463D-BDC5-E4E12B7B3B74}"/>
                  </a:ext>
                </a:extLst>
              </p:cNvPr>
              <p:cNvSpPr txBox="1"/>
              <p:nvPr/>
            </p:nvSpPr>
            <p:spPr>
              <a:xfrm>
                <a:off x="1514849" y="4432571"/>
                <a:ext cx="1827305" cy="5917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𝛾</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m:t>
                                      </m:r>
                                    </m:sub>
                                  </m:sSub>
                                </m:den>
                              </m:f>
                            </m:e>
                          </m:d>
                        </m:e>
                        <m:sub>
                          <m:r>
                            <a:rPr lang="en-US" b="0" i="1" smtClean="0">
                              <a:latin typeface="Cambria Math" panose="02040503050406030204" pitchFamily="18" charset="0"/>
                            </a:rPr>
                            <m:t>𝐼𝑇𝐺</m:t>
                          </m:r>
                        </m:sub>
                      </m:sSub>
                      <m:r>
                        <a:rPr lang="en-US" b="0" i="1" smtClean="0">
                          <a:latin typeface="Cambria Math" panose="02040503050406030204" pitchFamily="18" charset="0"/>
                        </a:rPr>
                        <m:t>=0.995</m:t>
                      </m:r>
                    </m:oMath>
                  </m:oMathPara>
                </a14:m>
                <a:endParaRPr lang="en-US" dirty="0"/>
              </a:p>
            </p:txBody>
          </p:sp>
        </mc:Choice>
        <mc:Fallback xmlns="">
          <p:sp>
            <p:nvSpPr>
              <p:cNvPr id="7" name="TextBox 6">
                <a:extLst>
                  <a:ext uri="{FF2B5EF4-FFF2-40B4-BE49-F238E27FC236}">
                    <a16:creationId xmlns:a16="http://schemas.microsoft.com/office/drawing/2014/main" id="{103E6539-E7EE-463D-BDC5-E4E12B7B3B74}"/>
                  </a:ext>
                </a:extLst>
              </p:cNvPr>
              <p:cNvSpPr txBox="1">
                <a:spLocks noRot="1" noChangeAspect="1" noMove="1" noResize="1" noEditPoints="1" noAdjustHandles="1" noChangeArrowheads="1" noChangeShapeType="1" noTextEdit="1"/>
              </p:cNvSpPr>
              <p:nvPr/>
            </p:nvSpPr>
            <p:spPr>
              <a:xfrm>
                <a:off x="1514849" y="4432571"/>
                <a:ext cx="1827305" cy="591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214ED3-0A3D-45BB-A23E-3B050482ECD1}"/>
                  </a:ext>
                </a:extLst>
              </p:cNvPr>
              <p:cNvSpPr txBox="1"/>
              <p:nvPr/>
            </p:nvSpPr>
            <p:spPr>
              <a:xfrm>
                <a:off x="6079701" y="4432571"/>
                <a:ext cx="1867181" cy="5917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𝛾</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𝑦</m:t>
                                      </m:r>
                                    </m:sub>
                                  </m:sSub>
                                </m:den>
                              </m:f>
                            </m:e>
                          </m:d>
                        </m:e>
                        <m:sub>
                          <m:r>
                            <a:rPr lang="en-US" b="0" i="1" smtClean="0">
                              <a:latin typeface="Cambria Math" panose="02040503050406030204" pitchFamily="18" charset="0"/>
                            </a:rPr>
                            <m:t>𝐸𝑇𝐺</m:t>
                          </m:r>
                        </m:sub>
                      </m:sSub>
                      <m:r>
                        <a:rPr lang="en-US" b="0" i="1" smtClean="0">
                          <a:latin typeface="Cambria Math" panose="02040503050406030204" pitchFamily="18" charset="0"/>
                        </a:rPr>
                        <m:t>=0.556</m:t>
                      </m:r>
                    </m:oMath>
                  </m:oMathPara>
                </a14:m>
                <a:endParaRPr lang="en-US" dirty="0"/>
              </a:p>
            </p:txBody>
          </p:sp>
        </mc:Choice>
        <mc:Fallback xmlns="">
          <p:sp>
            <p:nvSpPr>
              <p:cNvPr id="8" name="TextBox 7">
                <a:extLst>
                  <a:ext uri="{FF2B5EF4-FFF2-40B4-BE49-F238E27FC236}">
                    <a16:creationId xmlns:a16="http://schemas.microsoft.com/office/drawing/2014/main" id="{D9214ED3-0A3D-45BB-A23E-3B050482ECD1}"/>
                  </a:ext>
                </a:extLst>
              </p:cNvPr>
              <p:cNvSpPr txBox="1">
                <a:spLocks noRot="1" noChangeAspect="1" noMove="1" noResize="1" noEditPoints="1" noAdjustHandles="1" noChangeArrowheads="1" noChangeShapeType="1" noTextEdit="1"/>
              </p:cNvSpPr>
              <p:nvPr/>
            </p:nvSpPr>
            <p:spPr>
              <a:xfrm>
                <a:off x="6079701" y="4432571"/>
                <a:ext cx="1867181" cy="59170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9357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F6745B-0036-4848-9BB7-17C01E6A6566}"/>
              </a:ext>
            </a:extLst>
          </p:cNvPr>
          <p:cNvSpPr>
            <a:spLocks noGrp="1"/>
          </p:cNvSpPr>
          <p:nvPr>
            <p:ph type="sldNum" sz="quarter" idx="12"/>
          </p:nvPr>
        </p:nvSpPr>
        <p:spPr/>
        <p:txBody>
          <a:bodyPr/>
          <a:lstStyle/>
          <a:p>
            <a:fld id="{E1E1CD7C-2161-7D43-862E-CE4C333CD873}" type="slidenum">
              <a:rPr lang="fr-FR" smtClean="0"/>
              <a:pPr/>
              <a:t>48</a:t>
            </a:fld>
            <a:endParaRPr lang="fr-FR" dirty="0"/>
          </a:p>
        </p:txBody>
      </p:sp>
      <p:pic>
        <p:nvPicPr>
          <p:cNvPr id="7" name="Content Placeholder 5" descr="A close-up of a graph&#10;&#10;Description automatically generated">
            <a:extLst>
              <a:ext uri="{FF2B5EF4-FFF2-40B4-BE49-F238E27FC236}">
                <a16:creationId xmlns:a16="http://schemas.microsoft.com/office/drawing/2014/main" id="{AB7A439E-CCF6-4D14-B770-41FBCCEAA9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11" y="898953"/>
            <a:ext cx="9669622" cy="3875215"/>
          </a:xfr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962755-219B-48B4-A2D9-C50AC09DDD69}"/>
                  </a:ext>
                </a:extLst>
              </p:cNvPr>
              <p:cNvSpPr txBox="1"/>
              <p:nvPr/>
            </p:nvSpPr>
            <p:spPr>
              <a:xfrm>
                <a:off x="2485066" y="4774168"/>
                <a:ext cx="6289288" cy="369332"/>
              </a:xfrm>
              <a:prstGeom prst="rect">
                <a:avLst/>
              </a:prstGeom>
              <a:noFill/>
            </p:spPr>
            <p:txBody>
              <a:bodyPr wrap="square" rtlCol="0">
                <a:spAutoFit/>
              </a:bodyPr>
              <a:lstStyle/>
              <a:p>
                <a:r>
                  <a:rPr lang="en-US" sz="1800" dirty="0">
                    <a:solidFill>
                      <a:srgbClr val="FF0000"/>
                    </a:solidFill>
                  </a:rPr>
                  <a:t>Converge grid: </a:t>
                </a:r>
                <a14:m>
                  <m:oMath xmlns:m="http://schemas.openxmlformats.org/officeDocument/2006/math">
                    <m:r>
                      <a:rPr lang="en-US" sz="1800" b="0" i="1" smtClean="0">
                        <a:solidFill>
                          <a:srgbClr val="FF0000"/>
                        </a:solidFill>
                        <a:latin typeface="Cambria Math" panose="02040503050406030204" pitchFamily="18" charset="0"/>
                      </a:rPr>
                      <m:t>192×64×64×32×16</m:t>
                    </m:r>
                  </m:oMath>
                </a14:m>
                <a:endParaRPr lang="en-US" sz="1800" dirty="0">
                  <a:solidFill>
                    <a:srgbClr val="FF0000"/>
                  </a:solidFill>
                </a:endParaRPr>
              </a:p>
            </p:txBody>
          </p:sp>
        </mc:Choice>
        <mc:Fallback xmlns="">
          <p:sp>
            <p:nvSpPr>
              <p:cNvPr id="8" name="TextBox 7">
                <a:extLst>
                  <a:ext uri="{FF2B5EF4-FFF2-40B4-BE49-F238E27FC236}">
                    <a16:creationId xmlns:a16="http://schemas.microsoft.com/office/drawing/2014/main" id="{C8962755-219B-48B4-A2D9-C50AC09DDD69}"/>
                  </a:ext>
                </a:extLst>
              </p:cNvPr>
              <p:cNvSpPr txBox="1">
                <a:spLocks noRot="1" noChangeAspect="1" noMove="1" noResize="1" noEditPoints="1" noAdjustHandles="1" noChangeArrowheads="1" noChangeShapeType="1" noTextEdit="1"/>
              </p:cNvSpPr>
              <p:nvPr/>
            </p:nvSpPr>
            <p:spPr>
              <a:xfrm>
                <a:off x="2485066" y="4774168"/>
                <a:ext cx="6289288" cy="369332"/>
              </a:xfrm>
              <a:prstGeom prst="rect">
                <a:avLst/>
              </a:prstGeom>
              <a:blipFill>
                <a:blip r:embed="rId3"/>
                <a:stretch>
                  <a:fillRect l="-87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itle 2">
                <a:extLst>
                  <a:ext uri="{FF2B5EF4-FFF2-40B4-BE49-F238E27FC236}">
                    <a16:creationId xmlns:a16="http://schemas.microsoft.com/office/drawing/2014/main" id="{CE0899FB-6C41-42D7-8001-7EA45784CF82}"/>
                  </a:ext>
                </a:extLst>
              </p:cNvPr>
              <p:cNvSpPr txBox="1">
                <a:spLocks/>
              </p:cNvSpPr>
              <p:nvPr/>
            </p:nvSpPr>
            <p:spPr>
              <a:xfrm>
                <a:off x="904875" y="179552"/>
                <a:ext cx="5504717" cy="1072753"/>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𝝍</m:t>
                        </m:r>
                      </m:e>
                      <m:sub>
                        <m:r>
                          <a:rPr lang="en-US" i="1" smtClean="0">
                            <a:latin typeface="Cambria Math" panose="02040503050406030204" pitchFamily="18" charset="0"/>
                          </a:rPr>
                          <m:t>𝒏</m:t>
                        </m:r>
                      </m:sub>
                    </m:sSub>
                    <m:r>
                      <a:rPr lang="en-US" i="1" smtClean="0">
                        <a:latin typeface="Cambria Math" panose="02040503050406030204" pitchFamily="18" charset="0"/>
                      </a:rPr>
                      <m:t>=</m:t>
                    </m:r>
                    <m:r>
                      <a:rPr lang="en-US" i="1" smtClean="0">
                        <a:latin typeface="Cambria Math" panose="02040503050406030204" pitchFamily="18" charset="0"/>
                      </a:rPr>
                      <m:t>𝟎</m:t>
                    </m:r>
                    <m:r>
                      <a:rPr lang="en-US" i="1" smtClean="0">
                        <a:latin typeface="Cambria Math" panose="02040503050406030204" pitchFamily="18" charset="0"/>
                      </a:rPr>
                      <m:t>.</m:t>
                    </m:r>
                    <m:r>
                      <a:rPr lang="en-US" b="1" i="1" smtClean="0">
                        <a:latin typeface="Cambria Math" panose="02040503050406030204" pitchFamily="18" charset="0"/>
                      </a:rPr>
                      <m:t>𝟕</m:t>
                    </m:r>
                  </m:oMath>
                </a14:m>
                <a:r>
                  <a:rPr lang="en-US" dirty="0"/>
                  <a:t> Nonlinear Simulations</a:t>
                </a:r>
              </a:p>
            </p:txBody>
          </p:sp>
        </mc:Choice>
        <mc:Fallback xmlns="">
          <p:sp>
            <p:nvSpPr>
              <p:cNvPr id="9" name="Title 2">
                <a:extLst>
                  <a:ext uri="{FF2B5EF4-FFF2-40B4-BE49-F238E27FC236}">
                    <a16:creationId xmlns:a16="http://schemas.microsoft.com/office/drawing/2014/main" id="{CE0899FB-6C41-42D7-8001-7EA45784CF82}"/>
                  </a:ext>
                </a:extLst>
              </p:cNvPr>
              <p:cNvSpPr txBox="1">
                <a:spLocks noRot="1" noChangeAspect="1" noMove="1" noResize="1" noEditPoints="1" noAdjustHandles="1" noChangeArrowheads="1" noChangeShapeType="1" noTextEdit="1"/>
              </p:cNvSpPr>
              <p:nvPr/>
            </p:nvSpPr>
            <p:spPr>
              <a:xfrm>
                <a:off x="904875" y="179552"/>
                <a:ext cx="5504717" cy="1072753"/>
              </a:xfrm>
              <a:prstGeom prst="rect">
                <a:avLst/>
              </a:prstGeom>
              <a:blipFill>
                <a:blip r:embed="rId4"/>
                <a:stretch>
                  <a:fillRect t="-19886"/>
                </a:stretch>
              </a:blipFill>
            </p:spPr>
            <p:txBody>
              <a:bodyPr/>
              <a:lstStyle/>
              <a:p>
                <a:r>
                  <a:rPr lang="en-US">
                    <a:noFill/>
                  </a:rPr>
                  <a:t> </a:t>
                </a:r>
              </a:p>
            </p:txBody>
          </p:sp>
        </mc:Fallback>
      </mc:AlternateContent>
    </p:spTree>
    <p:extLst>
      <p:ext uri="{BB962C8B-B14F-4D97-AF65-F5344CB8AC3E}">
        <p14:creationId xmlns:p14="http://schemas.microsoft.com/office/powerpoint/2010/main" val="3326359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6C2288-9C47-45E0-9577-656B5A8EE890}"/>
              </a:ext>
            </a:extLst>
          </p:cNvPr>
          <p:cNvSpPr>
            <a:spLocks noGrp="1"/>
          </p:cNvSpPr>
          <p:nvPr>
            <p:ph type="sldNum" sz="quarter" idx="12"/>
          </p:nvPr>
        </p:nvSpPr>
        <p:spPr/>
        <p:txBody>
          <a:bodyPr/>
          <a:lstStyle/>
          <a:p>
            <a:fld id="{05BA571D-6565-47A3-A157-E7169BAFC395}" type="slidenum">
              <a:rPr lang="en-US" smtClean="0"/>
              <a:t>49</a:t>
            </a:fld>
            <a:endParaRPr lang="en-US"/>
          </a:p>
        </p:txBody>
      </p:sp>
      <p:sp>
        <p:nvSpPr>
          <p:cNvPr id="13" name="Title 1">
            <a:extLst>
              <a:ext uri="{FF2B5EF4-FFF2-40B4-BE49-F238E27FC236}">
                <a16:creationId xmlns:a16="http://schemas.microsoft.com/office/drawing/2014/main" id="{34E14346-FD66-4986-80E0-4D2C5A7B47B6}"/>
              </a:ext>
            </a:extLst>
          </p:cNvPr>
          <p:cNvSpPr txBox="1">
            <a:spLocks/>
          </p:cNvSpPr>
          <p:nvPr/>
        </p:nvSpPr>
        <p:spPr>
          <a:xfrm>
            <a:off x="903446" y="102394"/>
            <a:ext cx="6601224" cy="640556"/>
          </a:xfrm>
          <a:prstGeom prst="rect">
            <a:avLst/>
          </a:prstGeom>
        </p:spPr>
        <p:txBody>
          <a:bodyPr vert="horz" lIns="180000" tIns="0" rIns="72000" bIns="46800" rtlCol="0" anchor="t">
            <a:normAutofit/>
          </a:bodyPr>
          <a:lst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a:t>Parameters</a:t>
            </a: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CB7422C-43F8-4697-9B27-402D4BFA9082}"/>
                  </a:ext>
                </a:extLst>
              </p:cNvPr>
              <p:cNvSpPr txBox="1"/>
              <p:nvPr/>
            </p:nvSpPr>
            <p:spPr>
              <a:xfrm flipH="1">
                <a:off x="517034" y="873418"/>
                <a:ext cx="4415314" cy="3477875"/>
              </a:xfrm>
              <a:prstGeom prst="rect">
                <a:avLst/>
              </a:prstGeom>
              <a:noFill/>
            </p:spPr>
            <p:txBody>
              <a:bodyPr wrap="square" rtlCol="0">
                <a:spAutoFit/>
              </a:bodyPr>
              <a:lstStyle/>
              <a:p>
                <a14:m>
                  <m:oMath xmlns:m="http://schemas.openxmlformats.org/officeDocument/2006/math">
                    <m:r>
                      <a:rPr lang="en-US" sz="2000" i="1">
                        <a:latin typeface="Cambria Math" panose="02040503050406030204" pitchFamily="18" charset="0"/>
                      </a:rPr>
                      <m:t>𝜅</m:t>
                    </m:r>
                    <m:r>
                      <a:rPr lang="en-US" sz="2000" i="1">
                        <a:latin typeface="Cambria Math" panose="02040503050406030204" pitchFamily="18" charset="0"/>
                      </a:rPr>
                      <m:t>≈1.39</m:t>
                    </m:r>
                  </m:oMath>
                </a14:m>
                <a:r>
                  <a:rPr lang="en-US" sz="2000" dirty="0"/>
                  <a:t> </a:t>
                </a:r>
              </a:p>
              <a:p>
                <a:endParaRPr lang="en-US" sz="2000" dirty="0"/>
              </a:p>
              <a:p>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𝜅</m:t>
                        </m:r>
                      </m:sub>
                    </m:sSub>
                    <m:r>
                      <a:rPr lang="en-US" sz="2000" i="1">
                        <a:latin typeface="Cambria Math" panose="02040503050406030204" pitchFamily="18" charset="0"/>
                      </a:rPr>
                      <m:t>≈0.51=</m:t>
                    </m:r>
                    <m:sSup>
                      <m:sSupPr>
                        <m:ctrlPr>
                          <a:rPr lang="en-US" sz="2000" i="1">
                            <a:latin typeface="Cambria Math" panose="02040503050406030204" pitchFamily="18" charset="0"/>
                          </a:rPr>
                        </m:ctrlPr>
                      </m:sSupPr>
                      <m:e>
                        <m:r>
                          <a:rPr lang="en-US" sz="2000" i="1">
                            <a:latin typeface="Cambria Math" panose="02040503050406030204" pitchFamily="18" charset="0"/>
                          </a:rPr>
                          <m:t>29</m:t>
                        </m:r>
                      </m:e>
                      <m:sup>
                        <m:r>
                          <a:rPr lang="en-US" sz="2000" i="1">
                            <a:latin typeface="Cambria Math" panose="02040503050406030204" pitchFamily="18" charset="0"/>
                          </a:rPr>
                          <m:t>𝑜</m:t>
                        </m:r>
                      </m:sup>
                    </m:sSup>
                  </m:oMath>
                </a14:m>
                <a:r>
                  <a:rPr lang="en-US" sz="2000" dirty="0"/>
                  <a:t> </a:t>
                </a:r>
              </a:p>
              <a:p>
                <a:endParaRPr lang="en-US" sz="2000" dirty="0"/>
              </a:p>
              <a:p>
                <a:endParaRPr lang="en-US" sz="2000" dirty="0"/>
              </a:p>
              <a:p>
                <a:r>
                  <a:rPr lang="en-US" sz="2000" dirty="0"/>
                  <a:t>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𝜌</m:t>
                        </m:r>
                      </m:e>
                      <m:sub>
                        <m:r>
                          <a:rPr lang="en-US" sz="2000" i="1">
                            <a:latin typeface="Cambria Math" panose="02040503050406030204" pitchFamily="18" charset="0"/>
                          </a:rPr>
                          <m:t>𝑡𝑜𝑟</m:t>
                        </m:r>
                      </m:sub>
                    </m:sSub>
                    <m:r>
                      <a:rPr lang="en-US" sz="2000" i="1">
                        <a:latin typeface="Cambria Math" panose="02040503050406030204" pitchFamily="18" charset="0"/>
                      </a:rPr>
                      <m:t>=0.7</m:t>
                    </m:r>
                  </m:oMath>
                </a14:m>
                <a:r>
                  <a:rPr lang="en-US" sz="2000" dirty="0"/>
                  <a:t>, we have </a:t>
                </a:r>
                <a14:m>
                  <m:oMath xmlns:m="http://schemas.openxmlformats.org/officeDocument/2006/math">
                    <m:r>
                      <a:rPr lang="en-US" sz="2000" i="1">
                        <a:latin typeface="Cambria Math" panose="02040503050406030204" pitchFamily="18" charset="0"/>
                      </a:rPr>
                      <m:t>𝜖</m:t>
                    </m:r>
                    <m:r>
                      <a:rPr lang="en-US" sz="2000" i="1">
                        <a:latin typeface="Cambria Math" panose="02040503050406030204" pitchFamily="18" charset="0"/>
                      </a:rPr>
                      <m:t>=0.393, </m:t>
                    </m:r>
                    <m:r>
                      <a:rPr lang="en-US" sz="2000" i="1">
                        <a:latin typeface="Cambria Math" panose="02040503050406030204" pitchFamily="18" charset="0"/>
                      </a:rPr>
                      <m:t>𝑞</m:t>
                    </m:r>
                    <m:r>
                      <a:rPr lang="en-US" sz="2000" i="1">
                        <a:latin typeface="Cambria Math" panose="02040503050406030204" pitchFamily="18" charset="0"/>
                      </a:rPr>
                      <m:t>=1.33,</m:t>
                    </m:r>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r>
                      <a:rPr lang="en-US" sz="2000" i="1">
                        <a:latin typeface="Cambria Math" panose="02040503050406030204" pitchFamily="18" charset="0"/>
                      </a:rPr>
                      <m:t>=1.25</m:t>
                    </m:r>
                  </m:oMath>
                </a14:m>
                <a:r>
                  <a:rPr lang="en-US" sz="2000" dirty="0"/>
                  <a:t> (LMD regime)</a:t>
                </a:r>
              </a:p>
              <a:p>
                <a:endParaRPr lang="en-US" sz="2000" dirty="0"/>
              </a:p>
              <a:p>
                <a:r>
                  <a:rPr lang="en-US" sz="2000" dirty="0"/>
                  <a:t>Use miller general geometry for GENE simulations</a:t>
                </a:r>
              </a:p>
            </p:txBody>
          </p:sp>
        </mc:Choice>
        <mc:Fallback xmlns="">
          <p:sp>
            <p:nvSpPr>
              <p:cNvPr id="14" name="TextBox 13">
                <a:extLst>
                  <a:ext uri="{FF2B5EF4-FFF2-40B4-BE49-F238E27FC236}">
                    <a16:creationId xmlns:a16="http://schemas.microsoft.com/office/drawing/2014/main" id="{ECB7422C-43F8-4697-9B27-402D4BFA9082}"/>
                  </a:ext>
                </a:extLst>
              </p:cNvPr>
              <p:cNvSpPr txBox="1">
                <a:spLocks noRot="1" noChangeAspect="1" noMove="1" noResize="1" noEditPoints="1" noAdjustHandles="1" noChangeArrowheads="1" noChangeShapeType="1" noTextEdit="1"/>
              </p:cNvSpPr>
              <p:nvPr/>
            </p:nvSpPr>
            <p:spPr>
              <a:xfrm flipH="1">
                <a:off x="517034" y="873418"/>
                <a:ext cx="4415314" cy="3477875"/>
              </a:xfrm>
              <a:prstGeom prst="rect">
                <a:avLst/>
              </a:prstGeom>
              <a:blipFill>
                <a:blip r:embed="rId2"/>
                <a:stretch>
                  <a:fillRect l="-1519" b="-2277"/>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62230959-E921-4310-89A4-1327A948CACA}"/>
              </a:ext>
            </a:extLst>
          </p:cNvPr>
          <p:cNvPicPr>
            <a:picLocks noChangeAspect="1"/>
          </p:cNvPicPr>
          <p:nvPr/>
        </p:nvPicPr>
        <p:blipFill>
          <a:blip r:embed="rId3"/>
          <a:stretch>
            <a:fillRect/>
          </a:stretch>
        </p:blipFill>
        <p:spPr>
          <a:xfrm>
            <a:off x="5354594" y="0"/>
            <a:ext cx="2995786" cy="4857499"/>
          </a:xfrm>
          <a:prstGeom prst="rect">
            <a:avLst/>
          </a:prstGeom>
        </p:spPr>
      </p:pic>
    </p:spTree>
    <p:extLst>
      <p:ext uri="{BB962C8B-B14F-4D97-AF65-F5344CB8AC3E}">
        <p14:creationId xmlns:p14="http://schemas.microsoft.com/office/powerpoint/2010/main" val="170516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904875" y="179552"/>
            <a:ext cx="6771052" cy="692903"/>
          </a:xfrm>
        </p:spPr>
        <p:txBody>
          <a:bodyPr/>
          <a:lstStyle/>
          <a:p>
            <a:r>
              <a:rPr lang="fr-FR" dirty="0"/>
              <a:t>Suppression of turbulence by flow </a:t>
            </a:r>
            <a:r>
              <a:rPr lang="fr-FR" dirty="0" err="1"/>
              <a:t>shear</a:t>
            </a:r>
            <a:endParaRPr lang="fr-FR" dirty="0"/>
          </a:p>
        </p:txBody>
      </p:sp>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p:txBody>
          <a:bodyPr/>
          <a:lstStyle/>
          <a:p>
            <a:r>
              <a:rPr lang="fr-FR" dirty="0"/>
              <a:t>Haomin Sun et al.</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a:t>
            </a:fld>
            <a:endParaRPr lang="fr-FR" dirty="0"/>
          </a:p>
        </p:txBody>
      </p:sp>
      <p:pic>
        <p:nvPicPr>
          <p:cNvPr id="7" name="Picture 6" descr="A diagram of a circle and a circle with arrows&#10;&#10;Description automatically generated">
            <a:extLst>
              <a:ext uri="{FF2B5EF4-FFF2-40B4-BE49-F238E27FC236}">
                <a16:creationId xmlns:a16="http://schemas.microsoft.com/office/drawing/2014/main" id="{900FE1EB-F907-4671-A9B2-47EF418DD02F}"/>
              </a:ext>
            </a:extLst>
          </p:cNvPr>
          <p:cNvPicPr>
            <a:picLocks noChangeAspect="1"/>
          </p:cNvPicPr>
          <p:nvPr/>
        </p:nvPicPr>
        <p:blipFill>
          <a:blip r:embed="rId3"/>
          <a:stretch>
            <a:fillRect/>
          </a:stretch>
        </p:blipFill>
        <p:spPr>
          <a:xfrm>
            <a:off x="730460" y="648572"/>
            <a:ext cx="3772884" cy="119668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3666D29-B8B9-4EDB-A75D-312928764E07}"/>
                  </a:ext>
                </a:extLst>
              </p:cNvPr>
              <p:cNvSpPr txBox="1"/>
              <p:nvPr/>
            </p:nvSpPr>
            <p:spPr>
              <a:xfrm>
                <a:off x="5029440" y="756718"/>
                <a:ext cx="3535720" cy="830997"/>
              </a:xfrm>
              <a:prstGeom prst="rect">
                <a:avLst/>
              </a:prstGeom>
              <a:noFill/>
            </p:spPr>
            <p:txBody>
              <a:bodyPr wrap="square" rtlCol="0">
                <a:spAutoFit/>
              </a:bodyPr>
              <a:lstStyle/>
              <a:p>
                <a:pPr algn="just"/>
                <a:r>
                  <a:rPr lang="en-US" sz="1600" dirty="0">
                    <a:solidFill>
                      <a:srgbClr val="FF0000"/>
                    </a:solidFill>
                    <a:cs typeface="Arial" panose="020B0604020202020204" pitchFamily="34" charset="0"/>
                  </a:rPr>
                  <a:t>Flow shear </a:t>
                </a:r>
                <a14:m>
                  <m:oMath xmlns:m="http://schemas.openxmlformats.org/officeDocument/2006/math">
                    <m:sSub>
                      <m:sSubPr>
                        <m:ctrlPr>
                          <a:rPr lang="en-US" sz="1600" b="0" i="1" smtClean="0">
                            <a:solidFill>
                              <a:srgbClr val="FF0000"/>
                            </a:solidFill>
                            <a:latin typeface="Cambria Math" panose="02040503050406030204" pitchFamily="18" charset="0"/>
                            <a:cs typeface="Times New Roman" panose="02020603050405020304" pitchFamily="18" charset="0"/>
                          </a:rPr>
                        </m:ctrlPr>
                      </m:sSubPr>
                      <m:e>
                        <m:r>
                          <a:rPr lang="en-US" sz="1600" b="0" i="1" smtClean="0">
                            <a:solidFill>
                              <a:srgbClr val="FF0000"/>
                            </a:solidFill>
                            <a:latin typeface="Cambria Math" panose="02040503050406030204" pitchFamily="18" charset="0"/>
                            <a:cs typeface="Times New Roman" panose="02020603050405020304" pitchFamily="18" charset="0"/>
                          </a:rPr>
                          <m:t>𝜔</m:t>
                        </m:r>
                      </m:e>
                      <m:sub>
                        <m:r>
                          <a:rPr lang="en-US" sz="1600" b="0" i="1" smtClean="0">
                            <a:solidFill>
                              <a:srgbClr val="FF0000"/>
                            </a:solidFill>
                            <a:latin typeface="Cambria Math" panose="02040503050406030204" pitchFamily="18" charset="0"/>
                            <a:cs typeface="Times New Roman" panose="02020603050405020304" pitchFamily="18" charset="0"/>
                          </a:rPr>
                          <m:t>⊥</m:t>
                        </m:r>
                      </m:sub>
                    </m:sSub>
                    <m:r>
                      <a:rPr lang="en-US" sz="1600" b="0" i="1" smtClean="0">
                        <a:solidFill>
                          <a:srgbClr val="FF0000"/>
                        </a:solidFill>
                        <a:latin typeface="Cambria Math" panose="02040503050406030204" pitchFamily="18" charset="0"/>
                        <a:cs typeface="Times New Roman" panose="02020603050405020304" pitchFamily="18" charset="0"/>
                      </a:rPr>
                      <m:t>~</m:t>
                    </m:r>
                    <m:r>
                      <a:rPr lang="en-US" sz="1600" b="0" i="1" smtClean="0">
                        <a:solidFill>
                          <a:srgbClr val="FF0000"/>
                        </a:solidFill>
                        <a:latin typeface="Cambria Math" panose="02040503050406030204" pitchFamily="18" charset="0"/>
                        <a:cs typeface="Times New Roman" panose="02020603050405020304" pitchFamily="18" charset="0"/>
                      </a:rPr>
                      <m:t>𝜕</m:t>
                    </m:r>
                    <m:r>
                      <m:rPr>
                        <m:sty m:val="p"/>
                      </m:rPr>
                      <a:rPr lang="en-US" sz="1600" b="0" i="0" smtClean="0">
                        <a:solidFill>
                          <a:srgbClr val="FF0000"/>
                        </a:solidFill>
                        <a:latin typeface="Cambria Math" panose="02040503050406030204" pitchFamily="18" charset="0"/>
                        <a:cs typeface="Times New Roman" panose="02020603050405020304" pitchFamily="18" charset="0"/>
                      </a:rPr>
                      <m:t>Ω</m:t>
                    </m:r>
                    <m:r>
                      <a:rPr lang="en-US" sz="1600" b="0" i="1" smtClean="0">
                        <a:solidFill>
                          <a:srgbClr val="FF0000"/>
                        </a:solidFill>
                        <a:latin typeface="Cambria Math" panose="02040503050406030204" pitchFamily="18" charset="0"/>
                        <a:cs typeface="Times New Roman" panose="02020603050405020304" pitchFamily="18" charset="0"/>
                      </a:rPr>
                      <m:t>/</m:t>
                    </m:r>
                    <m:r>
                      <a:rPr lang="en-US" sz="1600" b="0" i="1" smtClean="0">
                        <a:solidFill>
                          <a:srgbClr val="FF0000"/>
                        </a:solidFill>
                        <a:latin typeface="Cambria Math" panose="02040503050406030204" pitchFamily="18" charset="0"/>
                        <a:cs typeface="Times New Roman" panose="02020603050405020304" pitchFamily="18" charset="0"/>
                      </a:rPr>
                      <m:t>𝜕</m:t>
                    </m:r>
                    <m:r>
                      <a:rPr lang="en-US" sz="1600" b="0" i="1" smtClean="0">
                        <a:solidFill>
                          <a:srgbClr val="FF0000"/>
                        </a:solidFill>
                        <a:latin typeface="Cambria Math" panose="02040503050406030204" pitchFamily="18" charset="0"/>
                        <a:cs typeface="Times New Roman" panose="02020603050405020304" pitchFamily="18" charset="0"/>
                      </a:rPr>
                      <m:t>𝑟</m:t>
                    </m:r>
                  </m:oMath>
                </a14:m>
                <a:r>
                  <a:rPr lang="en-US" sz="1600" dirty="0">
                    <a:solidFill>
                      <a:srgbClr val="FF0000"/>
                    </a:solidFill>
                    <a:cs typeface="Arial" panose="020B0604020202020204" pitchFamily="34" charset="0"/>
                  </a:rPr>
                  <a:t>twists turbulence eddies into smaller spatial scale, reducing their amplitude</a:t>
                </a:r>
              </a:p>
            </p:txBody>
          </p:sp>
        </mc:Choice>
        <mc:Fallback xmlns="">
          <p:sp>
            <p:nvSpPr>
              <p:cNvPr id="8" name="TextBox 7">
                <a:extLst>
                  <a:ext uri="{FF2B5EF4-FFF2-40B4-BE49-F238E27FC236}">
                    <a16:creationId xmlns:a16="http://schemas.microsoft.com/office/drawing/2014/main" id="{F3666D29-B8B9-4EDB-A75D-312928764E07}"/>
                  </a:ext>
                </a:extLst>
              </p:cNvPr>
              <p:cNvSpPr txBox="1">
                <a:spLocks noRot="1" noChangeAspect="1" noMove="1" noResize="1" noEditPoints="1" noAdjustHandles="1" noChangeArrowheads="1" noChangeShapeType="1" noTextEdit="1"/>
              </p:cNvSpPr>
              <p:nvPr/>
            </p:nvSpPr>
            <p:spPr>
              <a:xfrm>
                <a:off x="5029440" y="756718"/>
                <a:ext cx="3535720" cy="830997"/>
              </a:xfrm>
              <a:prstGeom prst="rect">
                <a:avLst/>
              </a:prstGeom>
              <a:blipFill>
                <a:blip r:embed="rId4"/>
                <a:stretch>
                  <a:fillRect l="-862" t="-2206" r="-1034" b="-8824"/>
                </a:stretch>
              </a:blipFill>
            </p:spPr>
            <p:txBody>
              <a:bodyPr/>
              <a:lstStyle/>
              <a:p>
                <a:r>
                  <a:rPr lang="LID4096">
                    <a:noFill/>
                  </a:rPr>
                  <a:t> </a:t>
                </a:r>
              </a:p>
            </p:txBody>
          </p:sp>
        </mc:Fallback>
      </mc:AlternateContent>
      <p:pic>
        <p:nvPicPr>
          <p:cNvPr id="26" name="Picture 25" descr="A diagram of red and blue dots&#10;&#10;Description automatically generated">
            <a:extLst>
              <a:ext uri="{FF2B5EF4-FFF2-40B4-BE49-F238E27FC236}">
                <a16:creationId xmlns:a16="http://schemas.microsoft.com/office/drawing/2014/main" id="{514A5DC2-262A-4438-81BA-EC3DD301E9CD}"/>
              </a:ext>
            </a:extLst>
          </p:cNvPr>
          <p:cNvPicPr>
            <a:picLocks noChangeAspect="1"/>
          </p:cNvPicPr>
          <p:nvPr/>
        </p:nvPicPr>
        <p:blipFill>
          <a:blip r:embed="rId5"/>
          <a:stretch>
            <a:fillRect/>
          </a:stretch>
        </p:blipFill>
        <p:spPr>
          <a:xfrm>
            <a:off x="730460" y="2097247"/>
            <a:ext cx="2630246" cy="2491279"/>
          </a:xfrm>
          <a:prstGeom prst="rect">
            <a:avLst/>
          </a:prstGeom>
        </p:spPr>
      </p:pic>
      <p:sp>
        <p:nvSpPr>
          <p:cNvPr id="27" name="TextBox 26">
            <a:extLst>
              <a:ext uri="{FF2B5EF4-FFF2-40B4-BE49-F238E27FC236}">
                <a16:creationId xmlns:a16="http://schemas.microsoft.com/office/drawing/2014/main" id="{8C4C7D4B-2A73-4208-9105-B69D7ACE8517}"/>
              </a:ext>
            </a:extLst>
          </p:cNvPr>
          <p:cNvSpPr txBox="1"/>
          <p:nvPr/>
        </p:nvSpPr>
        <p:spPr>
          <a:xfrm>
            <a:off x="7214747" y="4543227"/>
            <a:ext cx="1763624" cy="246221"/>
          </a:xfrm>
          <a:prstGeom prst="rect">
            <a:avLst/>
          </a:prstGeom>
          <a:noFill/>
        </p:spPr>
        <p:txBody>
          <a:bodyPr wrap="none" rtlCol="0">
            <a:spAutoFit/>
          </a:bodyPr>
          <a:lstStyle/>
          <a:p>
            <a:r>
              <a:rPr lang="en-US" sz="1000" dirty="0"/>
              <a:t>[</a:t>
            </a:r>
            <a:r>
              <a:rPr lang="en-US" sz="1000" dirty="0" err="1"/>
              <a:t>Highcock</a:t>
            </a:r>
            <a:r>
              <a:rPr lang="en-US" sz="1000" dirty="0"/>
              <a:t> et al., PRL, 2010]</a:t>
            </a:r>
          </a:p>
        </p:txBody>
      </p:sp>
      <p:pic>
        <p:nvPicPr>
          <p:cNvPr id="28" name="Picture 27" descr="A graph of a function&#10;&#10;Description automatically generated">
            <a:extLst>
              <a:ext uri="{FF2B5EF4-FFF2-40B4-BE49-F238E27FC236}">
                <a16:creationId xmlns:a16="http://schemas.microsoft.com/office/drawing/2014/main" id="{F7ED0F48-CBE3-494F-9D75-4EAF90EFF43A}"/>
              </a:ext>
            </a:extLst>
          </p:cNvPr>
          <p:cNvPicPr>
            <a:picLocks noChangeAspect="1"/>
          </p:cNvPicPr>
          <p:nvPr/>
        </p:nvPicPr>
        <p:blipFill>
          <a:blip r:embed="rId6"/>
          <a:stretch>
            <a:fillRect/>
          </a:stretch>
        </p:blipFill>
        <p:spPr>
          <a:xfrm>
            <a:off x="4059913" y="2055576"/>
            <a:ext cx="4670529" cy="2319390"/>
          </a:xfrm>
          <a:prstGeom prst="rect">
            <a:avLst/>
          </a:prstGeom>
        </p:spPr>
      </p:pic>
      <p:sp>
        <p:nvSpPr>
          <p:cNvPr id="29" name="TextBox 28">
            <a:extLst>
              <a:ext uri="{FF2B5EF4-FFF2-40B4-BE49-F238E27FC236}">
                <a16:creationId xmlns:a16="http://schemas.microsoft.com/office/drawing/2014/main" id="{EE910180-69F7-40A6-BF0C-58314DD86381}"/>
              </a:ext>
            </a:extLst>
          </p:cNvPr>
          <p:cNvSpPr txBox="1"/>
          <p:nvPr/>
        </p:nvSpPr>
        <p:spPr>
          <a:xfrm>
            <a:off x="404073" y="4510888"/>
            <a:ext cx="1731897" cy="246221"/>
          </a:xfrm>
          <a:prstGeom prst="rect">
            <a:avLst/>
          </a:prstGeom>
          <a:noFill/>
        </p:spPr>
        <p:txBody>
          <a:bodyPr wrap="square" rtlCol="0">
            <a:spAutoFit/>
          </a:bodyPr>
          <a:lstStyle/>
          <a:p>
            <a:r>
              <a:rPr lang="en-US" sz="1000" dirty="0"/>
              <a:t>[</a:t>
            </a:r>
            <a:r>
              <a:rPr lang="en-US" sz="1000" dirty="0" err="1"/>
              <a:t>Angioni</a:t>
            </a:r>
            <a:r>
              <a:rPr lang="en-US" sz="1000" dirty="0"/>
              <a:t> et al., PRL, 2011]</a:t>
            </a:r>
          </a:p>
        </p:txBody>
      </p:sp>
      <p:sp>
        <p:nvSpPr>
          <p:cNvPr id="31" name="Rectangle 30">
            <a:extLst>
              <a:ext uri="{FF2B5EF4-FFF2-40B4-BE49-F238E27FC236}">
                <a16:creationId xmlns:a16="http://schemas.microsoft.com/office/drawing/2014/main" id="{C833E27A-C09B-40CD-8318-9DA3BE26CA71}"/>
              </a:ext>
            </a:extLst>
          </p:cNvPr>
          <p:cNvSpPr/>
          <p:nvPr/>
        </p:nvSpPr>
        <p:spPr>
          <a:xfrm>
            <a:off x="2012413" y="4290345"/>
            <a:ext cx="612415" cy="461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8131CE1-2B48-41B7-A7B3-F6C389373D99}"/>
              </a:ext>
            </a:extLst>
          </p:cNvPr>
          <p:cNvSpPr/>
          <p:nvPr/>
        </p:nvSpPr>
        <p:spPr>
          <a:xfrm>
            <a:off x="6395177" y="4186865"/>
            <a:ext cx="460948" cy="461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6AC15D7-11E7-47A3-924C-F03AAA17DE1C}"/>
              </a:ext>
            </a:extLst>
          </p:cNvPr>
          <p:cNvSpPr txBox="1"/>
          <p:nvPr/>
        </p:nvSpPr>
        <p:spPr>
          <a:xfrm>
            <a:off x="1463551" y="4266781"/>
            <a:ext cx="1550424" cy="300082"/>
          </a:xfrm>
          <a:prstGeom prst="rect">
            <a:avLst/>
          </a:prstGeom>
          <a:noFill/>
        </p:spPr>
        <p:txBody>
          <a:bodyPr wrap="none" rtlCol="0">
            <a:spAutoFit/>
          </a:bodyPr>
          <a:lstStyle/>
          <a:p>
            <a:r>
              <a:rPr lang="en-US" dirty="0"/>
              <a:t>Pressure gradient</a:t>
            </a:r>
          </a:p>
        </p:txBody>
      </p:sp>
      <p:sp>
        <p:nvSpPr>
          <p:cNvPr id="34" name="TextBox 33">
            <a:extLst>
              <a:ext uri="{FF2B5EF4-FFF2-40B4-BE49-F238E27FC236}">
                <a16:creationId xmlns:a16="http://schemas.microsoft.com/office/drawing/2014/main" id="{1EB5C8CE-2DDA-40D8-B467-3F1E72E21B31}"/>
              </a:ext>
            </a:extLst>
          </p:cNvPr>
          <p:cNvSpPr txBox="1"/>
          <p:nvPr/>
        </p:nvSpPr>
        <p:spPr>
          <a:xfrm>
            <a:off x="5955699" y="4160199"/>
            <a:ext cx="1550424" cy="300082"/>
          </a:xfrm>
          <a:prstGeom prst="rect">
            <a:avLst/>
          </a:prstGeom>
          <a:noFill/>
        </p:spPr>
        <p:txBody>
          <a:bodyPr wrap="none" rtlCol="0">
            <a:spAutoFit/>
          </a:bodyPr>
          <a:lstStyle/>
          <a:p>
            <a:r>
              <a:rPr lang="en-US" dirty="0"/>
              <a:t>Pressure gradient</a:t>
            </a:r>
          </a:p>
        </p:txBody>
      </p:sp>
      <p:sp>
        <p:nvSpPr>
          <p:cNvPr id="35" name="Rectangle 34">
            <a:extLst>
              <a:ext uri="{FF2B5EF4-FFF2-40B4-BE49-F238E27FC236}">
                <a16:creationId xmlns:a16="http://schemas.microsoft.com/office/drawing/2014/main" id="{F1E07173-74B2-40B3-8C60-613E57017577}"/>
              </a:ext>
            </a:extLst>
          </p:cNvPr>
          <p:cNvSpPr/>
          <p:nvPr/>
        </p:nvSpPr>
        <p:spPr>
          <a:xfrm>
            <a:off x="551896" y="2954743"/>
            <a:ext cx="512764" cy="340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6FE0C73-2B5C-4CB9-AF5D-F2D47EBCAE5E}"/>
                  </a:ext>
                </a:extLst>
              </p:cNvPr>
              <p:cNvSpPr txBox="1"/>
              <p:nvPr/>
            </p:nvSpPr>
            <p:spPr>
              <a:xfrm>
                <a:off x="527709" y="2857801"/>
                <a:ext cx="5436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𝜔</m:t>
                          </m:r>
                        </m:e>
                        <m:sub>
                          <m:r>
                            <a:rPr lang="en-US" sz="1800" b="0" i="1" smtClean="0">
                              <a:latin typeface="Cambria Math" panose="02040503050406030204" pitchFamily="18" charset="0"/>
                            </a:rPr>
                            <m:t>⊥</m:t>
                          </m:r>
                        </m:sub>
                      </m:sSub>
                    </m:oMath>
                  </m:oMathPara>
                </a14:m>
                <a:endParaRPr lang="en-US" sz="1800" dirty="0"/>
              </a:p>
            </p:txBody>
          </p:sp>
        </mc:Choice>
        <mc:Fallback xmlns="">
          <p:sp>
            <p:nvSpPr>
              <p:cNvPr id="36" name="TextBox 35">
                <a:extLst>
                  <a:ext uri="{FF2B5EF4-FFF2-40B4-BE49-F238E27FC236}">
                    <a16:creationId xmlns:a16="http://schemas.microsoft.com/office/drawing/2014/main" id="{D6FE0C73-2B5C-4CB9-AF5D-F2D47EBCAE5E}"/>
                  </a:ext>
                </a:extLst>
              </p:cNvPr>
              <p:cNvSpPr txBox="1">
                <a:spLocks noRot="1" noChangeAspect="1" noMove="1" noResize="1" noEditPoints="1" noAdjustHandles="1" noChangeArrowheads="1" noChangeShapeType="1" noTextEdit="1"/>
              </p:cNvSpPr>
              <p:nvPr/>
            </p:nvSpPr>
            <p:spPr>
              <a:xfrm>
                <a:off x="527709" y="2857801"/>
                <a:ext cx="543675" cy="369332"/>
              </a:xfrm>
              <a:prstGeom prst="rect">
                <a:avLst/>
              </a:prstGeom>
              <a:blipFill>
                <a:blip r:embed="rId7"/>
                <a:stretch>
                  <a:fillRect b="-1667"/>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CB6493A0-9EB9-462F-B1BE-CF509E5779B5}"/>
              </a:ext>
            </a:extLst>
          </p:cNvPr>
          <p:cNvSpPr/>
          <p:nvPr/>
        </p:nvSpPr>
        <p:spPr>
          <a:xfrm>
            <a:off x="5029440" y="2279374"/>
            <a:ext cx="321336" cy="18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3F9D4B1-8B5E-4DAF-985A-0F7FB2210DC4}"/>
                  </a:ext>
                </a:extLst>
              </p:cNvPr>
              <p:cNvSpPr txBox="1"/>
              <p:nvPr/>
            </p:nvSpPr>
            <p:spPr>
              <a:xfrm>
                <a:off x="4977550" y="2207208"/>
                <a:ext cx="42511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𝜔</m:t>
                          </m:r>
                        </m:e>
                        <m:sub>
                          <m:r>
                            <a:rPr lang="en-US" sz="1200" b="0" i="1" smtClean="0">
                              <a:latin typeface="Cambria Math" panose="02040503050406030204" pitchFamily="18" charset="0"/>
                            </a:rPr>
                            <m:t>⊥</m:t>
                          </m:r>
                        </m:sub>
                      </m:sSub>
                    </m:oMath>
                  </m:oMathPara>
                </a14:m>
                <a:endParaRPr lang="en-US" sz="1200" dirty="0"/>
              </a:p>
            </p:txBody>
          </p:sp>
        </mc:Choice>
        <mc:Fallback xmlns="">
          <p:sp>
            <p:nvSpPr>
              <p:cNvPr id="38" name="TextBox 37">
                <a:extLst>
                  <a:ext uri="{FF2B5EF4-FFF2-40B4-BE49-F238E27FC236}">
                    <a16:creationId xmlns:a16="http://schemas.microsoft.com/office/drawing/2014/main" id="{03F9D4B1-8B5E-4DAF-985A-0F7FB2210DC4}"/>
                  </a:ext>
                </a:extLst>
              </p:cNvPr>
              <p:cNvSpPr txBox="1">
                <a:spLocks noRot="1" noChangeAspect="1" noMove="1" noResize="1" noEditPoints="1" noAdjustHandles="1" noChangeArrowheads="1" noChangeShapeType="1" noTextEdit="1"/>
              </p:cNvSpPr>
              <p:nvPr/>
            </p:nvSpPr>
            <p:spPr>
              <a:xfrm>
                <a:off x="4977550" y="2207208"/>
                <a:ext cx="425116" cy="276999"/>
              </a:xfrm>
              <a:prstGeom prst="rect">
                <a:avLst/>
              </a:prstGeom>
              <a:blipFill>
                <a:blip r:embed="rId8"/>
                <a:stretch>
                  <a:fillRect/>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9437CBAB-B4DA-41D8-B1E7-BE6534FF3FF0}"/>
              </a:ext>
            </a:extLst>
          </p:cNvPr>
          <p:cNvSpPr txBox="1"/>
          <p:nvPr/>
        </p:nvSpPr>
        <p:spPr>
          <a:xfrm>
            <a:off x="1208031" y="1918578"/>
            <a:ext cx="2180505"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ASDEX-U Experiments</a:t>
            </a:r>
            <a:endParaRPr lang="en-US" sz="14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825BF188-C870-4CEF-91DC-91255790B65B}"/>
              </a:ext>
            </a:extLst>
          </p:cNvPr>
          <p:cNvSpPr txBox="1"/>
          <p:nvPr/>
        </p:nvSpPr>
        <p:spPr>
          <a:xfrm>
            <a:off x="5402666" y="1843678"/>
            <a:ext cx="2456229"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Gyrokinetic Simulations</a:t>
            </a:r>
            <a:endParaRPr lang="en-US" sz="1600" dirty="0">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D7B6E709-55E6-428F-988B-85305365BEE1}"/>
              </a:ext>
            </a:extLst>
          </p:cNvPr>
          <p:cNvCxnSpPr>
            <a:cxnSpLocks/>
          </p:cNvCxnSpPr>
          <p:nvPr/>
        </p:nvCxnSpPr>
        <p:spPr>
          <a:xfrm>
            <a:off x="6740794" y="2874993"/>
            <a:ext cx="1191236" cy="4362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79F910D-C1F6-4B9E-9019-495732B60D95}"/>
              </a:ext>
            </a:extLst>
          </p:cNvPr>
          <p:cNvSpPr/>
          <p:nvPr/>
        </p:nvSpPr>
        <p:spPr>
          <a:xfrm>
            <a:off x="4059913" y="2665268"/>
            <a:ext cx="323574" cy="947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7DB9BFB-07E9-4F43-B54A-D77FCFEEFBF9}"/>
              </a:ext>
            </a:extLst>
          </p:cNvPr>
          <p:cNvSpPr txBox="1"/>
          <p:nvPr/>
        </p:nvSpPr>
        <p:spPr>
          <a:xfrm rot="16200000">
            <a:off x="3738099" y="2910973"/>
            <a:ext cx="1000595"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Heat Flux</a:t>
            </a:r>
          </a:p>
        </p:txBody>
      </p:sp>
      <p:sp>
        <p:nvSpPr>
          <p:cNvPr id="44" name="TextBox 43">
            <a:extLst>
              <a:ext uri="{FF2B5EF4-FFF2-40B4-BE49-F238E27FC236}">
                <a16:creationId xmlns:a16="http://schemas.microsoft.com/office/drawing/2014/main" id="{989E1FA3-64CC-4EA0-AA94-10B2CBC29FC1}"/>
              </a:ext>
            </a:extLst>
          </p:cNvPr>
          <p:cNvSpPr txBox="1"/>
          <p:nvPr/>
        </p:nvSpPr>
        <p:spPr>
          <a:xfrm>
            <a:off x="6891444" y="2698965"/>
            <a:ext cx="1954381" cy="300082"/>
          </a:xfrm>
          <a:prstGeom prst="rect">
            <a:avLst/>
          </a:prstGeom>
          <a:noFill/>
        </p:spPr>
        <p:txBody>
          <a:bodyPr wrap="none" rtlCol="0">
            <a:spAutoFit/>
          </a:bodyPr>
          <a:lstStyle/>
          <a:p>
            <a:r>
              <a:rPr lang="en-US" b="1" dirty="0">
                <a:solidFill>
                  <a:srgbClr val="FF0000"/>
                </a:solidFill>
              </a:rPr>
              <a:t>Increasing flow shear</a:t>
            </a:r>
          </a:p>
        </p:txBody>
      </p:sp>
      <p:sp>
        <p:nvSpPr>
          <p:cNvPr id="45" name="TextBox 44">
            <a:extLst>
              <a:ext uri="{FF2B5EF4-FFF2-40B4-BE49-F238E27FC236}">
                <a16:creationId xmlns:a16="http://schemas.microsoft.com/office/drawing/2014/main" id="{8A07AA31-E2D0-4D60-9E6B-628F44C296E9}"/>
              </a:ext>
            </a:extLst>
          </p:cNvPr>
          <p:cNvSpPr txBox="1"/>
          <p:nvPr/>
        </p:nvSpPr>
        <p:spPr>
          <a:xfrm>
            <a:off x="5955700" y="4160199"/>
            <a:ext cx="1550424" cy="300082"/>
          </a:xfrm>
          <a:prstGeom prst="rect">
            <a:avLst/>
          </a:prstGeom>
          <a:noFill/>
        </p:spPr>
        <p:txBody>
          <a:bodyPr wrap="none" rtlCol="0">
            <a:spAutoFit/>
          </a:bodyPr>
          <a:lstStyle/>
          <a:p>
            <a:r>
              <a:rPr lang="en-US" dirty="0"/>
              <a:t>Pressure gradient</a:t>
            </a:r>
          </a:p>
        </p:txBody>
      </p:sp>
      <p:sp>
        <p:nvSpPr>
          <p:cNvPr id="46" name="Rectangle 45">
            <a:extLst>
              <a:ext uri="{FF2B5EF4-FFF2-40B4-BE49-F238E27FC236}">
                <a16:creationId xmlns:a16="http://schemas.microsoft.com/office/drawing/2014/main" id="{0347ADDF-2026-4EC7-B28B-B94EB4D395B6}"/>
              </a:ext>
            </a:extLst>
          </p:cNvPr>
          <p:cNvSpPr/>
          <p:nvPr/>
        </p:nvSpPr>
        <p:spPr>
          <a:xfrm>
            <a:off x="5029441" y="2279374"/>
            <a:ext cx="321336" cy="18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EB0B707-8968-4C14-87F3-CBD175E59EF0}"/>
                  </a:ext>
                </a:extLst>
              </p:cNvPr>
              <p:cNvSpPr txBox="1"/>
              <p:nvPr/>
            </p:nvSpPr>
            <p:spPr>
              <a:xfrm>
                <a:off x="4977551" y="2207208"/>
                <a:ext cx="42511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𝜔</m:t>
                          </m:r>
                        </m:e>
                        <m:sub>
                          <m:r>
                            <a:rPr lang="en-US" sz="1200" b="0" i="1" smtClean="0">
                              <a:latin typeface="Cambria Math" panose="02040503050406030204" pitchFamily="18" charset="0"/>
                            </a:rPr>
                            <m:t>⊥</m:t>
                          </m:r>
                        </m:sub>
                      </m:sSub>
                    </m:oMath>
                  </m:oMathPara>
                </a14:m>
                <a:endParaRPr lang="en-US" sz="1200" dirty="0"/>
              </a:p>
            </p:txBody>
          </p:sp>
        </mc:Choice>
        <mc:Fallback xmlns="">
          <p:sp>
            <p:nvSpPr>
              <p:cNvPr id="47" name="TextBox 46">
                <a:extLst>
                  <a:ext uri="{FF2B5EF4-FFF2-40B4-BE49-F238E27FC236}">
                    <a16:creationId xmlns:a16="http://schemas.microsoft.com/office/drawing/2014/main" id="{AEB0B707-8968-4C14-87F3-CBD175E59EF0}"/>
                  </a:ext>
                </a:extLst>
              </p:cNvPr>
              <p:cNvSpPr txBox="1">
                <a:spLocks noRot="1" noChangeAspect="1" noMove="1" noResize="1" noEditPoints="1" noAdjustHandles="1" noChangeArrowheads="1" noChangeShapeType="1" noTextEdit="1"/>
              </p:cNvSpPr>
              <p:nvPr/>
            </p:nvSpPr>
            <p:spPr>
              <a:xfrm>
                <a:off x="4977551" y="2207208"/>
                <a:ext cx="425116" cy="276999"/>
              </a:xfrm>
              <a:prstGeom prst="rect">
                <a:avLst/>
              </a:prstGeom>
              <a:blipFill>
                <a:blip r:embed="rId8"/>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56624ADD-3FD3-48ED-9578-C27208CC25EA}"/>
              </a:ext>
            </a:extLst>
          </p:cNvPr>
          <p:cNvSpPr txBox="1"/>
          <p:nvPr/>
        </p:nvSpPr>
        <p:spPr>
          <a:xfrm rot="16200000">
            <a:off x="3738100" y="2910973"/>
            <a:ext cx="1000595"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Heat Flux</a:t>
            </a:r>
          </a:p>
        </p:txBody>
      </p:sp>
      <p:sp>
        <p:nvSpPr>
          <p:cNvPr id="30" name="TextBox 29">
            <a:extLst>
              <a:ext uri="{FF2B5EF4-FFF2-40B4-BE49-F238E27FC236}">
                <a16:creationId xmlns:a16="http://schemas.microsoft.com/office/drawing/2014/main" id="{B26C1FA3-FD89-487C-A836-367B88105CCE}"/>
              </a:ext>
            </a:extLst>
          </p:cNvPr>
          <p:cNvSpPr txBox="1"/>
          <p:nvPr/>
        </p:nvSpPr>
        <p:spPr>
          <a:xfrm>
            <a:off x="2135970" y="4647976"/>
            <a:ext cx="5039762" cy="523220"/>
          </a:xfrm>
          <a:prstGeom prst="rect">
            <a:avLst/>
          </a:prstGeom>
          <a:noFill/>
        </p:spPr>
        <p:txBody>
          <a:bodyPr wrap="square" rtlCol="0">
            <a:spAutoFit/>
          </a:bodyPr>
          <a:lstStyle/>
          <a:p>
            <a:pPr algn="just"/>
            <a:r>
              <a:rPr lang="en-US" sz="1400" b="1" dirty="0">
                <a:solidFill>
                  <a:srgbClr val="FF0000"/>
                </a:solidFill>
              </a:rPr>
              <a:t>Experiments and simulations have shown that flow shear can stabilize turbulence, improving tokamak performance</a:t>
            </a:r>
          </a:p>
        </p:txBody>
      </p:sp>
    </p:spTree>
    <p:extLst>
      <p:ext uri="{BB962C8B-B14F-4D97-AF65-F5344CB8AC3E}">
        <p14:creationId xmlns:p14="http://schemas.microsoft.com/office/powerpoint/2010/main" val="203537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9" grpId="0"/>
      <p:bldP spid="31" grpId="0" animBg="1"/>
      <p:bldP spid="32" grpId="0" animBg="1"/>
      <p:bldP spid="33" grpId="0"/>
      <p:bldP spid="34" grpId="0"/>
      <p:bldP spid="35" grpId="0" animBg="1"/>
      <p:bldP spid="36" grpId="0"/>
      <p:bldP spid="37" grpId="0" animBg="1"/>
      <p:bldP spid="38" grpId="0"/>
      <p:bldP spid="39" grpId="0"/>
      <p:bldP spid="40" grpId="0"/>
      <p:bldP spid="42" grpId="0" animBg="1"/>
      <p:bldP spid="43" grpId="0"/>
      <p:bldP spid="44" grpId="0"/>
      <p:bldP spid="45" grpId="0"/>
      <p:bldP spid="46" grpId="0" animBg="1"/>
      <p:bldP spid="47" grpId="0"/>
      <p:bldP spid="4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6CD35-9A52-4CF7-A426-CDC609124950}"/>
              </a:ext>
            </a:extLst>
          </p:cNvPr>
          <p:cNvSpPr>
            <a:spLocks noGrp="1"/>
          </p:cNvSpPr>
          <p:nvPr>
            <p:ph type="title"/>
          </p:nvPr>
        </p:nvSpPr>
        <p:spPr>
          <a:xfrm>
            <a:off x="904875" y="179552"/>
            <a:ext cx="6494215" cy="894239"/>
          </a:xfrm>
        </p:spPr>
        <p:txBody>
          <a:bodyPr/>
          <a:lstStyle/>
          <a:p>
            <a:r>
              <a:rPr lang="en-US" dirty="0"/>
              <a:t>Generating flow shear using neutral beam/radio frequency waves</a:t>
            </a:r>
          </a:p>
        </p:txBody>
      </p:sp>
      <p:sp>
        <p:nvSpPr>
          <p:cNvPr id="5" name="Footer Placeholder 4">
            <a:extLst>
              <a:ext uri="{FF2B5EF4-FFF2-40B4-BE49-F238E27FC236}">
                <a16:creationId xmlns:a16="http://schemas.microsoft.com/office/drawing/2014/main" id="{769550A1-0B3E-4315-952C-5834584D3B42}"/>
              </a:ext>
            </a:extLst>
          </p:cNvPr>
          <p:cNvSpPr>
            <a:spLocks noGrp="1"/>
          </p:cNvSpPr>
          <p:nvPr>
            <p:ph type="ftr" sz="quarter" idx="11"/>
          </p:nvPr>
        </p:nvSpPr>
        <p:spPr/>
        <p:txBody>
          <a:bodyPr/>
          <a:lstStyle/>
          <a:p>
            <a:r>
              <a:rPr lang="fr-FR" dirty="0"/>
              <a:t>Haomin Sun et al.</a:t>
            </a:r>
          </a:p>
        </p:txBody>
      </p:sp>
      <p:sp>
        <p:nvSpPr>
          <p:cNvPr id="6" name="Slide Number Placeholder 5">
            <a:extLst>
              <a:ext uri="{FF2B5EF4-FFF2-40B4-BE49-F238E27FC236}">
                <a16:creationId xmlns:a16="http://schemas.microsoft.com/office/drawing/2014/main" id="{6D471915-2F60-4402-A798-164DB99FF34A}"/>
              </a:ext>
            </a:extLst>
          </p:cNvPr>
          <p:cNvSpPr>
            <a:spLocks noGrp="1"/>
          </p:cNvSpPr>
          <p:nvPr>
            <p:ph type="sldNum" sz="quarter" idx="12"/>
          </p:nvPr>
        </p:nvSpPr>
        <p:spPr/>
        <p:txBody>
          <a:bodyPr/>
          <a:lstStyle/>
          <a:p>
            <a:fld id="{E1E1CD7C-2161-7D43-862E-CE4C333CD873}" type="slidenum">
              <a:rPr lang="fr-FR" smtClean="0"/>
              <a:pPr/>
              <a:t>6</a:t>
            </a:fld>
            <a:endParaRPr lang="fr-FR" dirty="0"/>
          </a:p>
        </p:txBody>
      </p:sp>
      <p:pic>
        <p:nvPicPr>
          <p:cNvPr id="10" name="Picture 9" descr="Diagram of a diagram of a wave&#10;&#10;Description automatically generated">
            <a:extLst>
              <a:ext uri="{FF2B5EF4-FFF2-40B4-BE49-F238E27FC236}">
                <a16:creationId xmlns:a16="http://schemas.microsoft.com/office/drawing/2014/main" id="{0A318457-C1A4-42E3-9B6D-12D98DDC1288}"/>
              </a:ext>
            </a:extLst>
          </p:cNvPr>
          <p:cNvPicPr>
            <a:picLocks noChangeAspect="1"/>
          </p:cNvPicPr>
          <p:nvPr/>
        </p:nvPicPr>
        <p:blipFill>
          <a:blip r:embed="rId3"/>
          <a:stretch>
            <a:fillRect/>
          </a:stretch>
        </p:blipFill>
        <p:spPr>
          <a:xfrm>
            <a:off x="542064" y="991095"/>
            <a:ext cx="4557875" cy="3843433"/>
          </a:xfrm>
          <a:prstGeom prst="rect">
            <a:avLst/>
          </a:prstGeom>
        </p:spPr>
      </p:pic>
      <p:sp>
        <p:nvSpPr>
          <p:cNvPr id="2" name="TextBox 1">
            <a:extLst>
              <a:ext uri="{FF2B5EF4-FFF2-40B4-BE49-F238E27FC236}">
                <a16:creationId xmlns:a16="http://schemas.microsoft.com/office/drawing/2014/main" id="{BF534151-B09F-43D4-880E-2FD40BE9935B}"/>
              </a:ext>
            </a:extLst>
          </p:cNvPr>
          <p:cNvSpPr txBox="1"/>
          <p:nvPr/>
        </p:nvSpPr>
        <p:spPr>
          <a:xfrm>
            <a:off x="5476522" y="1327773"/>
            <a:ext cx="3260095" cy="830997"/>
          </a:xfrm>
          <a:prstGeom prst="rect">
            <a:avLst/>
          </a:prstGeom>
          <a:noFill/>
        </p:spPr>
        <p:txBody>
          <a:bodyPr wrap="square" rtlCol="0">
            <a:spAutoFit/>
          </a:bodyPr>
          <a:lstStyle/>
          <a:p>
            <a:pPr algn="just"/>
            <a:r>
              <a:rPr lang="en-US" sz="1600" dirty="0">
                <a:solidFill>
                  <a:srgbClr val="FF0000"/>
                </a:solidFill>
                <a:latin typeface="Arial" panose="020B0604020202020204" pitchFamily="34" charset="0"/>
                <a:cs typeface="Arial" panose="020B0604020202020204" pitchFamily="34" charset="0"/>
              </a:rPr>
              <a:t>Flow shear is usually generated from external momentum sources such as NBI or RF waves.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A21FE7-DFCB-46C6-9B2D-D09B431EC3CA}"/>
                  </a:ext>
                </a:extLst>
              </p:cNvPr>
              <p:cNvSpPr txBox="1"/>
              <p:nvPr/>
            </p:nvSpPr>
            <p:spPr>
              <a:xfrm>
                <a:off x="5476522" y="2366596"/>
                <a:ext cx="3260095" cy="873381"/>
              </a:xfrm>
              <a:prstGeom prst="rect">
                <a:avLst/>
              </a:prstGeom>
              <a:noFill/>
            </p:spPr>
            <p:txBody>
              <a:bodyPr wrap="square" rtlCol="0">
                <a:spAutoFit/>
              </a:bodyPr>
              <a:lstStyle/>
              <a:p>
                <a:pPr algn="just"/>
                <a:r>
                  <a:rPr lang="en-US" sz="1600" dirty="0">
                    <a:solidFill>
                      <a:srgbClr val="FF0000"/>
                    </a:solidFill>
                    <a:latin typeface="Arial" panose="020B0604020202020204" pitchFamily="34" charset="0"/>
                    <a:cs typeface="Arial" panose="020B0604020202020204" pitchFamily="34" charset="0"/>
                  </a:rPr>
                  <a:t>External injections does not scale well to large devices: </a:t>
                </a:r>
                <a14:m>
                  <m:oMath xmlns:m="http://schemas.openxmlformats.org/officeDocument/2006/math">
                    <m:f>
                      <m:fPr>
                        <m:ctrlPr>
                          <a:rPr lang="en-US" sz="2000" b="0" i="1" smtClean="0">
                            <a:solidFill>
                              <a:srgbClr val="FF0000"/>
                            </a:solidFill>
                            <a:latin typeface="Cambria Math" panose="02040503050406030204" pitchFamily="18" charset="0"/>
                            <a:cs typeface="Arial" panose="020B0604020202020204" pitchFamily="34" charset="0"/>
                          </a:rPr>
                        </m:ctrlPr>
                      </m:fPr>
                      <m:num>
                        <m:sSub>
                          <m:sSubPr>
                            <m:ctrlPr>
                              <a:rPr lang="en-US" sz="2000" b="0" i="1" smtClean="0">
                                <a:solidFill>
                                  <a:srgbClr val="FF0000"/>
                                </a:solidFill>
                                <a:latin typeface="Cambria Math" panose="02040503050406030204" pitchFamily="18" charset="0"/>
                                <a:cs typeface="Arial" panose="020B0604020202020204" pitchFamily="34" charset="0"/>
                              </a:rPr>
                            </m:ctrlPr>
                          </m:sSubPr>
                          <m:e>
                            <m:r>
                              <m:rPr>
                                <m:sty m:val="p"/>
                              </m:rPr>
                              <a:rPr lang="en-US" sz="2000" b="0" i="0" smtClean="0">
                                <a:solidFill>
                                  <a:srgbClr val="FF0000"/>
                                </a:solidFill>
                                <a:latin typeface="Cambria Math" panose="02040503050406030204" pitchFamily="18" charset="0"/>
                                <a:cs typeface="Arial" panose="020B0604020202020204" pitchFamily="34" charset="0"/>
                              </a:rPr>
                              <m:t>Π</m:t>
                            </m:r>
                          </m:e>
                          <m:sub>
                            <m:r>
                              <a:rPr lang="en-US" sz="2000" b="0" i="1" smtClean="0">
                                <a:solidFill>
                                  <a:srgbClr val="FF0000"/>
                                </a:solidFill>
                                <a:latin typeface="Cambria Math" panose="02040503050406030204" pitchFamily="18" charset="0"/>
                                <a:cs typeface="Arial" panose="020B0604020202020204" pitchFamily="34" charset="0"/>
                              </a:rPr>
                              <m:t>𝑖𝑛𝑗</m:t>
                            </m:r>
                          </m:sub>
                        </m:sSub>
                      </m:num>
                      <m:den>
                        <m:sSub>
                          <m:sSubPr>
                            <m:ctrlPr>
                              <a:rPr lang="en-US" sz="2000" b="0" i="1" smtClean="0">
                                <a:solidFill>
                                  <a:srgbClr val="FF0000"/>
                                </a:solidFill>
                                <a:latin typeface="Cambria Math" panose="02040503050406030204" pitchFamily="18" charset="0"/>
                                <a:cs typeface="Arial" panose="020B0604020202020204" pitchFamily="34" charset="0"/>
                              </a:rPr>
                            </m:ctrlPr>
                          </m:sSubPr>
                          <m:e>
                            <m:r>
                              <a:rPr lang="en-US" sz="2000" b="0" i="1" smtClean="0">
                                <a:solidFill>
                                  <a:srgbClr val="FF0000"/>
                                </a:solidFill>
                                <a:latin typeface="Cambria Math" panose="02040503050406030204" pitchFamily="18" charset="0"/>
                                <a:cs typeface="Arial" panose="020B0604020202020204" pitchFamily="34" charset="0"/>
                              </a:rPr>
                              <m:t>𝑄</m:t>
                            </m:r>
                          </m:e>
                          <m:sub>
                            <m:r>
                              <a:rPr lang="en-US" sz="2000" b="0" i="1" smtClean="0">
                                <a:solidFill>
                                  <a:srgbClr val="FF0000"/>
                                </a:solidFill>
                                <a:latin typeface="Cambria Math" panose="02040503050406030204" pitchFamily="18" charset="0"/>
                                <a:cs typeface="Arial" panose="020B0604020202020204" pitchFamily="34" charset="0"/>
                              </a:rPr>
                              <m:t>𝑖𝑛𝑗</m:t>
                            </m:r>
                          </m:sub>
                        </m:sSub>
                      </m:den>
                    </m:f>
                    <m:r>
                      <a:rPr lang="en-US" sz="2000" b="0" i="1" smtClean="0">
                        <a:solidFill>
                          <a:srgbClr val="FF0000"/>
                        </a:solidFill>
                        <a:latin typeface="Cambria Math" panose="02040503050406030204" pitchFamily="18" charset="0"/>
                        <a:cs typeface="Arial" panose="020B0604020202020204" pitchFamily="34" charset="0"/>
                      </a:rPr>
                      <m:t>~</m:t>
                    </m:r>
                    <m:f>
                      <m:fPr>
                        <m:ctrlPr>
                          <a:rPr lang="en-US" sz="2000" b="0" i="1" smtClean="0">
                            <a:solidFill>
                              <a:srgbClr val="FF0000"/>
                            </a:solidFill>
                            <a:latin typeface="Cambria Math" panose="02040503050406030204" pitchFamily="18" charset="0"/>
                            <a:cs typeface="Arial" panose="020B0604020202020204" pitchFamily="34" charset="0"/>
                          </a:rPr>
                        </m:ctrlPr>
                      </m:fPr>
                      <m:num>
                        <m:r>
                          <a:rPr lang="en-US" sz="2000" b="0" i="1" smtClean="0">
                            <a:solidFill>
                              <a:srgbClr val="FF0000"/>
                            </a:solidFill>
                            <a:latin typeface="Cambria Math" panose="02040503050406030204" pitchFamily="18" charset="0"/>
                            <a:cs typeface="Arial" panose="020B0604020202020204" pitchFamily="34" charset="0"/>
                          </a:rPr>
                          <m:t>1</m:t>
                        </m:r>
                      </m:num>
                      <m:den>
                        <m:r>
                          <a:rPr lang="en-US" sz="2000" b="0" i="1" smtClean="0">
                            <a:solidFill>
                              <a:srgbClr val="FF0000"/>
                            </a:solidFill>
                            <a:latin typeface="Cambria Math" panose="02040503050406030204" pitchFamily="18" charset="0"/>
                            <a:cs typeface="Arial" panose="020B0604020202020204" pitchFamily="34" charset="0"/>
                          </a:rPr>
                          <m:t>𝑣</m:t>
                        </m:r>
                      </m:den>
                    </m:f>
                  </m:oMath>
                </a14:m>
                <a:endParaRPr lang="en-US" sz="1600" dirty="0">
                  <a:solidFill>
                    <a:srgbClr val="FF00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7DA21FE7-DFCB-46C6-9B2D-D09B431EC3CA}"/>
                  </a:ext>
                </a:extLst>
              </p:cNvPr>
              <p:cNvSpPr txBox="1">
                <a:spLocks noRot="1" noChangeAspect="1" noMove="1" noResize="1" noEditPoints="1" noAdjustHandles="1" noChangeArrowheads="1" noChangeShapeType="1" noTextEdit="1"/>
              </p:cNvSpPr>
              <p:nvPr/>
            </p:nvSpPr>
            <p:spPr>
              <a:xfrm>
                <a:off x="5476522" y="2366596"/>
                <a:ext cx="3260095" cy="873381"/>
              </a:xfrm>
              <a:prstGeom prst="rect">
                <a:avLst/>
              </a:prstGeom>
              <a:blipFill>
                <a:blip r:embed="rId4"/>
                <a:stretch>
                  <a:fillRect l="-935" t="-2098" r="-112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988F2747-C5CB-4FAD-839A-EDEDC9E441AD}"/>
              </a:ext>
            </a:extLst>
          </p:cNvPr>
          <p:cNvSpPr/>
          <p:nvPr/>
        </p:nvSpPr>
        <p:spPr>
          <a:xfrm>
            <a:off x="5951391" y="4091052"/>
            <a:ext cx="2263761"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Alternatives?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05A694-9AC1-4650-AF7E-FDF3C884C244}"/>
                  </a:ext>
                </a:extLst>
              </p:cNvPr>
              <p:cNvSpPr txBox="1"/>
              <p:nvPr/>
            </p:nvSpPr>
            <p:spPr>
              <a:xfrm>
                <a:off x="5997098" y="3386544"/>
                <a:ext cx="2291226" cy="338554"/>
              </a:xfrm>
              <a:prstGeom prst="rect">
                <a:avLst/>
              </a:prstGeom>
              <a:noFill/>
            </p:spPr>
            <p:txBody>
              <a:bodyPr wrap="square" rtlCol="0">
                <a:spAutoFit/>
              </a:bodyPr>
              <a:lstStyle/>
              <a:p>
                <a:pPr algn="just"/>
                <a:r>
                  <a:rPr lang="en-US" sz="1600" dirty="0">
                    <a:solidFill>
                      <a:srgbClr val="FF0000"/>
                    </a:solidFill>
                    <a:cs typeface="Arial" panose="020B0604020202020204" pitchFamily="34" charset="0"/>
                  </a:rPr>
                  <a:t>ITER: </a:t>
                </a:r>
                <a14:m>
                  <m:oMath xmlns:m="http://schemas.openxmlformats.org/officeDocument/2006/math">
                    <m:sSub>
                      <m:sSubPr>
                        <m:ctrlPr>
                          <a:rPr lang="en-US" sz="1600" b="0" i="1" smtClean="0">
                            <a:solidFill>
                              <a:srgbClr val="FF0000"/>
                            </a:solidFill>
                            <a:latin typeface="Cambria Math" panose="02040503050406030204" pitchFamily="18" charset="0"/>
                            <a:cs typeface="Times New Roman" panose="02020603050405020304" pitchFamily="18" charset="0"/>
                          </a:rPr>
                        </m:ctrlPr>
                      </m:sSubPr>
                      <m:e>
                        <m:r>
                          <a:rPr lang="en-US" sz="1600" b="0" i="1" smtClean="0">
                            <a:solidFill>
                              <a:srgbClr val="FF0000"/>
                            </a:solidFill>
                            <a:latin typeface="Cambria Math" panose="02040503050406030204" pitchFamily="18" charset="0"/>
                            <a:cs typeface="Times New Roman" panose="02020603050405020304" pitchFamily="18" charset="0"/>
                          </a:rPr>
                          <m:t>𝜔</m:t>
                        </m:r>
                      </m:e>
                      <m:sub>
                        <m:r>
                          <a:rPr lang="en-US" sz="1600" b="0" i="1" smtClean="0">
                            <a:solidFill>
                              <a:srgbClr val="FF0000"/>
                            </a:solidFill>
                            <a:latin typeface="Cambria Math" panose="02040503050406030204" pitchFamily="18" charset="0"/>
                            <a:cs typeface="Times New Roman" panose="02020603050405020304" pitchFamily="18" charset="0"/>
                          </a:rPr>
                          <m:t>⊥</m:t>
                        </m:r>
                      </m:sub>
                    </m:sSub>
                    <m:r>
                      <a:rPr lang="en-US" sz="1600" b="0" i="1" smtClean="0">
                        <a:solidFill>
                          <a:srgbClr val="FF0000"/>
                        </a:solidFill>
                        <a:latin typeface="Cambria Math" panose="02040503050406030204" pitchFamily="18" charset="0"/>
                        <a:cs typeface="Times New Roman" panose="02020603050405020304" pitchFamily="18" charset="0"/>
                      </a:rPr>
                      <m:t>&lt;0.02</m:t>
                    </m:r>
                    <m:sSub>
                      <m:sSubPr>
                        <m:ctrlPr>
                          <a:rPr lang="en-US" sz="1600" b="0" i="1" smtClean="0">
                            <a:solidFill>
                              <a:srgbClr val="FF0000"/>
                            </a:solidFill>
                            <a:latin typeface="Cambria Math" panose="02040503050406030204" pitchFamily="18" charset="0"/>
                            <a:cs typeface="Times New Roman" panose="02020603050405020304" pitchFamily="18" charset="0"/>
                          </a:rPr>
                        </m:ctrlPr>
                      </m:sSubPr>
                      <m:e>
                        <m:r>
                          <a:rPr lang="en-US" sz="1600" b="0" i="1" smtClean="0">
                            <a:solidFill>
                              <a:srgbClr val="FF0000"/>
                            </a:solidFill>
                            <a:latin typeface="Cambria Math" panose="02040503050406030204" pitchFamily="18" charset="0"/>
                            <a:cs typeface="Times New Roman" panose="02020603050405020304" pitchFamily="18" charset="0"/>
                          </a:rPr>
                          <m:t>𝑣</m:t>
                        </m:r>
                      </m:e>
                      <m:sub>
                        <m:r>
                          <a:rPr lang="en-US" sz="1600" b="0" i="1" smtClean="0">
                            <a:solidFill>
                              <a:srgbClr val="FF0000"/>
                            </a:solidFill>
                            <a:latin typeface="Cambria Math" panose="02040503050406030204" pitchFamily="18" charset="0"/>
                            <a:cs typeface="Times New Roman" panose="02020603050405020304" pitchFamily="18" charset="0"/>
                          </a:rPr>
                          <m:t>𝐴</m:t>
                        </m:r>
                      </m:sub>
                    </m:sSub>
                    <m:r>
                      <a:rPr lang="en-US" sz="1600" b="0" i="1" smtClean="0">
                        <a:solidFill>
                          <a:srgbClr val="FF0000"/>
                        </a:solidFill>
                        <a:latin typeface="Cambria Math" panose="02040503050406030204" pitchFamily="18" charset="0"/>
                        <a:cs typeface="Times New Roman" panose="02020603050405020304" pitchFamily="18" charset="0"/>
                      </a:rPr>
                      <m:t>/</m:t>
                    </m:r>
                    <m:sSub>
                      <m:sSubPr>
                        <m:ctrlPr>
                          <a:rPr lang="en-US" sz="1600" b="0" i="1" smtClean="0">
                            <a:solidFill>
                              <a:srgbClr val="FF0000"/>
                            </a:solidFill>
                            <a:latin typeface="Cambria Math" panose="02040503050406030204" pitchFamily="18" charset="0"/>
                            <a:cs typeface="Times New Roman" panose="02020603050405020304" pitchFamily="18" charset="0"/>
                          </a:rPr>
                        </m:ctrlPr>
                      </m:sSubPr>
                      <m:e>
                        <m:r>
                          <a:rPr lang="en-US" sz="1600" b="0" i="1" smtClean="0">
                            <a:solidFill>
                              <a:srgbClr val="FF0000"/>
                            </a:solidFill>
                            <a:latin typeface="Cambria Math" panose="02040503050406030204" pitchFamily="18" charset="0"/>
                            <a:cs typeface="Times New Roman" panose="02020603050405020304" pitchFamily="18" charset="0"/>
                          </a:rPr>
                          <m:t>𝑅</m:t>
                        </m:r>
                      </m:e>
                      <m:sub>
                        <m:r>
                          <a:rPr lang="en-US" sz="1600" b="0" i="1" smtClean="0">
                            <a:solidFill>
                              <a:srgbClr val="FF0000"/>
                            </a:solidFill>
                            <a:latin typeface="Cambria Math" panose="02040503050406030204" pitchFamily="18" charset="0"/>
                            <a:cs typeface="Times New Roman" panose="02020603050405020304" pitchFamily="18" charset="0"/>
                          </a:rPr>
                          <m:t>0</m:t>
                        </m:r>
                      </m:sub>
                    </m:sSub>
                  </m:oMath>
                </a14:m>
                <a:endParaRPr lang="en-US" sz="1600" dirty="0">
                  <a:solidFill>
                    <a:srgbClr val="FF0000"/>
                  </a:solidFill>
                  <a:cs typeface="Arial" panose="020B0604020202020204" pitchFamily="34" charset="0"/>
                </a:endParaRPr>
              </a:p>
            </p:txBody>
          </p:sp>
        </mc:Choice>
        <mc:Fallback xmlns="">
          <p:sp>
            <p:nvSpPr>
              <p:cNvPr id="12" name="TextBox 11">
                <a:extLst>
                  <a:ext uri="{FF2B5EF4-FFF2-40B4-BE49-F238E27FC236}">
                    <a16:creationId xmlns:a16="http://schemas.microsoft.com/office/drawing/2014/main" id="{2805A694-9AC1-4650-AF7E-FDF3C884C244}"/>
                  </a:ext>
                </a:extLst>
              </p:cNvPr>
              <p:cNvSpPr txBox="1">
                <a:spLocks noRot="1" noChangeAspect="1" noMove="1" noResize="1" noEditPoints="1" noAdjustHandles="1" noChangeArrowheads="1" noChangeShapeType="1" noTextEdit="1"/>
              </p:cNvSpPr>
              <p:nvPr/>
            </p:nvSpPr>
            <p:spPr>
              <a:xfrm>
                <a:off x="5997098" y="3386544"/>
                <a:ext cx="2291226" cy="338554"/>
              </a:xfrm>
              <a:prstGeom prst="rect">
                <a:avLst/>
              </a:prstGeom>
              <a:blipFill>
                <a:blip r:embed="rId5"/>
                <a:stretch>
                  <a:fillRect l="-1596" t="-5455" b="-23636"/>
                </a:stretch>
              </a:blipFill>
            </p:spPr>
            <p:txBody>
              <a:bodyPr/>
              <a:lstStyle/>
              <a:p>
                <a:r>
                  <a:rPr lang="LID4096">
                    <a:noFill/>
                  </a:rPr>
                  <a:t> </a:t>
                </a:r>
              </a:p>
            </p:txBody>
          </p:sp>
        </mc:Fallback>
      </mc:AlternateContent>
      <p:sp>
        <p:nvSpPr>
          <p:cNvPr id="13" name="TextBox 12">
            <a:extLst>
              <a:ext uri="{FF2B5EF4-FFF2-40B4-BE49-F238E27FC236}">
                <a16:creationId xmlns:a16="http://schemas.microsoft.com/office/drawing/2014/main" id="{C013A3AE-F0A1-434B-9F3D-54308E4FFC5F}"/>
              </a:ext>
            </a:extLst>
          </p:cNvPr>
          <p:cNvSpPr txBox="1"/>
          <p:nvPr/>
        </p:nvSpPr>
        <p:spPr>
          <a:xfrm>
            <a:off x="6107848" y="754399"/>
            <a:ext cx="2131277" cy="253916"/>
          </a:xfrm>
          <a:prstGeom prst="rect">
            <a:avLst/>
          </a:prstGeom>
          <a:noFill/>
        </p:spPr>
        <p:txBody>
          <a:bodyPr wrap="square" rtlCol="0">
            <a:spAutoFit/>
          </a:bodyPr>
          <a:lstStyle/>
          <a:p>
            <a:r>
              <a:rPr lang="en-US" sz="1050" dirty="0"/>
              <a:t>[Liu et al., Nuclear Fusion, 2004]</a:t>
            </a:r>
          </a:p>
        </p:txBody>
      </p:sp>
    </p:spTree>
    <p:extLst>
      <p:ext uri="{BB962C8B-B14F-4D97-AF65-F5344CB8AC3E}">
        <p14:creationId xmlns:p14="http://schemas.microsoft.com/office/powerpoint/2010/main" val="6331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7"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98F340E-CBD1-4EE1-91C7-1462E89CF394}"/>
              </a:ext>
            </a:extLst>
          </p:cNvPr>
          <p:cNvPicPr>
            <a:picLocks noChangeAspect="1"/>
          </p:cNvPicPr>
          <p:nvPr/>
        </p:nvPicPr>
        <p:blipFill>
          <a:blip r:embed="rId3"/>
          <a:stretch>
            <a:fillRect/>
          </a:stretch>
        </p:blipFill>
        <p:spPr>
          <a:xfrm flipH="1">
            <a:off x="5059919" y="2205260"/>
            <a:ext cx="3767149" cy="2268905"/>
          </a:xfrm>
          <a:prstGeom prst="rect">
            <a:avLst/>
          </a:prstGeom>
        </p:spPr>
      </p:pic>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805100" y="129270"/>
            <a:ext cx="7417004" cy="474789"/>
          </a:xfrm>
        </p:spPr>
        <p:txBody>
          <a:bodyPr>
            <a:normAutofit/>
          </a:bodyPr>
          <a:lstStyle/>
          <a:p>
            <a:r>
              <a:rPr lang="fr-FR" dirty="0" err="1"/>
              <a:t>Generate</a:t>
            </a:r>
            <a:r>
              <a:rPr lang="fr-FR" dirty="0"/>
              <a:t> flow </a:t>
            </a:r>
            <a:r>
              <a:rPr lang="fr-FR" dirty="0" err="1"/>
              <a:t>shear</a:t>
            </a:r>
            <a:r>
              <a:rPr lang="fr-FR" dirty="0"/>
              <a:t> </a:t>
            </a:r>
            <a:r>
              <a:rPr lang="fr-FR" dirty="0" err="1"/>
              <a:t>using</a:t>
            </a:r>
            <a:r>
              <a:rPr lang="fr-FR" dirty="0"/>
              <a:t> up-down </a:t>
            </a:r>
            <a:r>
              <a:rPr lang="fr-FR" dirty="0" err="1"/>
              <a:t>asymmetry</a:t>
            </a:r>
            <a:endParaRPr lang="fr-FR" dirty="0"/>
          </a:p>
        </p:txBody>
      </p:sp>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p:txBody>
          <a:bodyPr/>
          <a:lstStyle/>
          <a:p>
            <a:r>
              <a:rPr lang="fr-FR" dirty="0"/>
              <a:t>Haomin Sun et al.</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a:t>
            </a:fld>
            <a:endParaRPr lang="fr-FR" dirty="0"/>
          </a:p>
        </p:txBody>
      </p:sp>
      <p:sp>
        <p:nvSpPr>
          <p:cNvPr id="9" name="TextBox 8">
            <a:extLst>
              <a:ext uri="{FF2B5EF4-FFF2-40B4-BE49-F238E27FC236}">
                <a16:creationId xmlns:a16="http://schemas.microsoft.com/office/drawing/2014/main" id="{5F4019E6-272B-4DD4-BC06-99618ACA73DC}"/>
              </a:ext>
            </a:extLst>
          </p:cNvPr>
          <p:cNvSpPr txBox="1"/>
          <p:nvPr/>
        </p:nvSpPr>
        <p:spPr>
          <a:xfrm>
            <a:off x="5826335" y="4588524"/>
            <a:ext cx="2395769" cy="400110"/>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[Parra et al., 2011, </a:t>
            </a:r>
            <a:r>
              <a:rPr lang="en-US" sz="1000" b="1" dirty="0" err="1">
                <a:latin typeface="Times New Roman" panose="02020603050405020304" pitchFamily="18" charset="0"/>
                <a:cs typeface="Times New Roman" panose="02020603050405020304" pitchFamily="18" charset="0"/>
              </a:rPr>
              <a:t>Camenen</a:t>
            </a:r>
            <a:r>
              <a:rPr lang="en-US" sz="1000" b="1" dirty="0">
                <a:latin typeface="Times New Roman" panose="02020603050405020304" pitchFamily="18" charset="0"/>
                <a:cs typeface="Times New Roman" panose="02020603050405020304" pitchFamily="18" charset="0"/>
              </a:rPr>
              <a:t> et al. 2011, Happel et al. 2023, Ball et al., 2018]</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C6F1350-E284-41B3-9686-95537D43B3CB}"/>
                  </a:ext>
                </a:extLst>
              </p:cNvPr>
              <p:cNvSpPr txBox="1"/>
              <p:nvPr/>
            </p:nvSpPr>
            <p:spPr>
              <a:xfrm>
                <a:off x="677283" y="3811938"/>
                <a:ext cx="3341824" cy="542777"/>
              </a:xfrm>
              <a:prstGeom prst="rect">
                <a:avLst/>
              </a:prstGeom>
              <a:noFill/>
            </p:spPr>
            <p:txBody>
              <a:bodyPr wrap="square" rtlCol="0">
                <a:spAutoFit/>
              </a:bodyPr>
              <a:lstStyle/>
              <a:p>
                <a:r>
                  <a:rPr lang="en-US" sz="1600" b="1" dirty="0">
                    <a:cs typeface="Arial" panose="020B0604020202020204" pitchFamily="34" charset="0"/>
                  </a:rPr>
                  <a:t>Define Prandtl number: </a:t>
                </a:r>
                <a14:m>
                  <m:oMath xmlns:m="http://schemas.openxmlformats.org/officeDocument/2006/math">
                    <m:func>
                      <m:funcPr>
                        <m:ctrlPr>
                          <a:rPr lang="en-US" sz="1600" b="1" i="1" smtClean="0">
                            <a:solidFill>
                              <a:srgbClr val="FF0000"/>
                            </a:solidFill>
                            <a:latin typeface="Cambria Math" panose="02040503050406030204" pitchFamily="18" charset="0"/>
                          </a:rPr>
                        </m:ctrlPr>
                      </m:funcPr>
                      <m:fName>
                        <m:r>
                          <a:rPr lang="en-US" sz="1600" b="1" i="1" smtClean="0">
                            <a:solidFill>
                              <a:srgbClr val="FF0000"/>
                            </a:solidFill>
                            <a:latin typeface="Cambria Math" panose="02040503050406030204" pitchFamily="18" charset="0"/>
                          </a:rPr>
                          <m:t>𝑷</m:t>
                        </m:r>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𝒓</m:t>
                            </m:r>
                          </m:e>
                          <m:sub>
                            <m:r>
                              <a:rPr lang="en-US" sz="1600" b="1" i="1" smtClean="0">
                                <a:solidFill>
                                  <a:srgbClr val="FF0000"/>
                                </a:solidFill>
                                <a:latin typeface="Cambria Math" panose="02040503050406030204" pitchFamily="18" charset="0"/>
                              </a:rPr>
                              <m:t>𝒊</m:t>
                            </m:r>
                          </m:sub>
                        </m:sSub>
                      </m:fName>
                      <m:e>
                        <m:r>
                          <a:rPr lang="en-US" sz="1600" b="1" i="1" smtClean="0">
                            <a:solidFill>
                              <a:srgbClr val="FF0000"/>
                            </a:solidFill>
                            <a:latin typeface="Cambria Math" panose="02040503050406030204" pitchFamily="18" charset="0"/>
                          </a:rPr>
                          <m:t>=</m:t>
                        </m:r>
                      </m:e>
                    </m:func>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𝑫</m:t>
                            </m:r>
                          </m:e>
                          <m:sub>
                            <m:sSub>
                              <m:sSubPr>
                                <m:ctrlPr>
                                  <a:rPr lang="en-US" sz="1600" b="1" i="1" smtClean="0">
                                    <a:solidFill>
                                      <a:srgbClr val="FF0000"/>
                                    </a:solidFill>
                                    <a:latin typeface="Cambria Math" panose="02040503050406030204" pitchFamily="18" charset="0"/>
                                  </a:rPr>
                                </m:ctrlPr>
                              </m:sSubPr>
                              <m:e>
                                <m:r>
                                  <a:rPr lang="en-US" sz="1600" b="1" i="0" smtClean="0">
                                    <a:solidFill>
                                      <a:srgbClr val="FF0000"/>
                                    </a:solidFill>
                                    <a:latin typeface="Cambria Math" panose="02040503050406030204" pitchFamily="18" charset="0"/>
                                  </a:rPr>
                                  <m:t>𝚷</m:t>
                                </m:r>
                              </m:e>
                              <m:sub>
                                <m:r>
                                  <a:rPr lang="en-US" sz="1600" b="1" i="1" smtClean="0">
                                    <a:solidFill>
                                      <a:srgbClr val="FF0000"/>
                                    </a:solidFill>
                                    <a:latin typeface="Cambria Math" panose="02040503050406030204" pitchFamily="18" charset="0"/>
                                  </a:rPr>
                                  <m:t>𝒊</m:t>
                                </m:r>
                              </m:sub>
                            </m:sSub>
                          </m:sub>
                        </m:sSub>
                      </m:num>
                      <m:den>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𝑫</m:t>
                            </m:r>
                          </m:e>
                          <m:sub>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𝑸</m:t>
                                </m:r>
                              </m:e>
                              <m:sub>
                                <m:r>
                                  <a:rPr lang="en-US" sz="1600" b="1" i="1" smtClean="0">
                                    <a:solidFill>
                                      <a:srgbClr val="FF0000"/>
                                    </a:solidFill>
                                    <a:latin typeface="Cambria Math" panose="02040503050406030204" pitchFamily="18" charset="0"/>
                                  </a:rPr>
                                  <m:t>𝒊</m:t>
                                </m:r>
                              </m:sub>
                            </m:sSub>
                          </m:sub>
                        </m:sSub>
                      </m:den>
                    </m:f>
                  </m:oMath>
                </a14:m>
                <a:endParaRPr lang="en-US" sz="1600" b="1" dirty="0">
                  <a:solidFill>
                    <a:srgbClr val="FF0000"/>
                  </a:solidFill>
                  <a:cs typeface="Arial" panose="020B0604020202020204" pitchFamily="34" charset="0"/>
                </a:endParaRPr>
              </a:p>
            </p:txBody>
          </p:sp>
        </mc:Choice>
        <mc:Fallback xmlns="">
          <p:sp>
            <p:nvSpPr>
              <p:cNvPr id="10" name="TextBox 9">
                <a:extLst>
                  <a:ext uri="{FF2B5EF4-FFF2-40B4-BE49-F238E27FC236}">
                    <a16:creationId xmlns:a16="http://schemas.microsoft.com/office/drawing/2014/main" id="{BC6F1350-E284-41B3-9686-95537D43B3CB}"/>
                  </a:ext>
                </a:extLst>
              </p:cNvPr>
              <p:cNvSpPr txBox="1">
                <a:spLocks noRot="1" noChangeAspect="1" noMove="1" noResize="1" noEditPoints="1" noAdjustHandles="1" noChangeArrowheads="1" noChangeShapeType="1" noTextEdit="1"/>
              </p:cNvSpPr>
              <p:nvPr/>
            </p:nvSpPr>
            <p:spPr>
              <a:xfrm>
                <a:off x="677283" y="3811938"/>
                <a:ext cx="3341824" cy="542777"/>
              </a:xfrm>
              <a:prstGeom prst="rect">
                <a:avLst/>
              </a:prstGeom>
              <a:blipFill>
                <a:blip r:embed="rId4"/>
                <a:stretch>
                  <a:fillRect l="-912"/>
                </a:stretch>
              </a:blipFill>
            </p:spPr>
            <p:txBody>
              <a:bodyPr/>
              <a:lstStyle/>
              <a:p>
                <a:r>
                  <a:rPr lang="LID4096">
                    <a:noFill/>
                  </a:rPr>
                  <a:t> </a:t>
                </a:r>
              </a:p>
            </p:txBody>
          </p:sp>
        </mc:Fallback>
      </mc:AlternateContent>
      <p:sp>
        <p:nvSpPr>
          <p:cNvPr id="11" name="TextBox 10">
            <a:extLst>
              <a:ext uri="{FF2B5EF4-FFF2-40B4-BE49-F238E27FC236}">
                <a16:creationId xmlns:a16="http://schemas.microsoft.com/office/drawing/2014/main" id="{EDA8BBBB-BBB2-4D87-995C-73F47A2BBD4C}"/>
              </a:ext>
            </a:extLst>
          </p:cNvPr>
          <p:cNvSpPr txBox="1"/>
          <p:nvPr/>
        </p:nvSpPr>
        <p:spPr>
          <a:xfrm>
            <a:off x="224264" y="603054"/>
            <a:ext cx="443242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Typical expression for momentum flux</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948F5AD-23BF-456E-9B24-3D209A1B2643}"/>
                  </a:ext>
                </a:extLst>
              </p:cNvPr>
              <p:cNvSpPr txBox="1"/>
              <p:nvPr/>
            </p:nvSpPr>
            <p:spPr>
              <a:xfrm>
                <a:off x="98872" y="2402429"/>
                <a:ext cx="4648928" cy="310278"/>
              </a:xfrm>
              <a:prstGeom prst="rect">
                <a:avLst/>
              </a:prstGeom>
              <a:noFill/>
            </p:spPr>
            <p:txBody>
              <a:bodyPr wrap="square" rtlCol="0">
                <a:spAutoFit/>
              </a:bodyPr>
              <a:lstStyle/>
              <a:p>
                <a:pPr algn="just"/>
                <a:r>
                  <a:rPr lang="en-US" sz="1300" b="1" dirty="0">
                    <a:solidFill>
                      <a:srgbClr val="FF0000"/>
                    </a:solidFill>
                    <a:latin typeface="Arial" panose="020B0604020202020204" pitchFamily="34" charset="0"/>
                    <a:cs typeface="Arial" panose="020B0604020202020204" pitchFamily="34" charset="0"/>
                  </a:rPr>
                  <a:t>In steady state: </a:t>
                </a:r>
                <a14:m>
                  <m:oMath xmlns:m="http://schemas.openxmlformats.org/officeDocument/2006/math">
                    <m:sSub>
                      <m:sSubPr>
                        <m:ctrlPr>
                          <a:rPr lang="en-US" sz="1300" b="1" i="1" smtClean="0">
                            <a:solidFill>
                              <a:srgbClr val="FF0000"/>
                            </a:solidFill>
                            <a:latin typeface="Cambria Math" panose="02040503050406030204" pitchFamily="18" charset="0"/>
                          </a:rPr>
                        </m:ctrlPr>
                      </m:sSubPr>
                      <m:e>
                        <m:r>
                          <a:rPr lang="en-US" sz="1300" b="1" i="0" smtClean="0">
                            <a:solidFill>
                              <a:srgbClr val="FF0000"/>
                            </a:solidFill>
                            <a:latin typeface="Cambria Math" panose="02040503050406030204" pitchFamily="18" charset="0"/>
                          </a:rPr>
                          <m:t>𝚷</m:t>
                        </m:r>
                      </m:e>
                      <m:sub>
                        <m:r>
                          <a:rPr lang="en-US" sz="1300" b="1" i="1" smtClean="0">
                            <a:solidFill>
                              <a:srgbClr val="FF0000"/>
                            </a:solidFill>
                            <a:latin typeface="Cambria Math" panose="02040503050406030204" pitchFamily="18" charset="0"/>
                          </a:rPr>
                          <m:t>𝒊</m:t>
                        </m:r>
                      </m:sub>
                    </m:sSub>
                    <m:r>
                      <a:rPr lang="en-US" sz="1300" b="1" i="1" smtClean="0">
                        <a:solidFill>
                          <a:srgbClr val="FF0000"/>
                        </a:solidFill>
                        <a:latin typeface="Cambria Math" panose="02040503050406030204" pitchFamily="18" charset="0"/>
                      </a:rPr>
                      <m:t>=</m:t>
                    </m:r>
                    <m:r>
                      <a:rPr lang="en-US" sz="1300" b="1" i="1" smtClean="0">
                        <a:solidFill>
                          <a:srgbClr val="FF0000"/>
                        </a:solidFill>
                        <a:latin typeface="Cambria Math" panose="02040503050406030204" pitchFamily="18" charset="0"/>
                      </a:rPr>
                      <m:t>𝟎</m:t>
                    </m:r>
                  </m:oMath>
                </a14:m>
                <a:r>
                  <a:rPr lang="en-US" sz="1300" b="1" dirty="0">
                    <a:latin typeface="Arial" panose="020B0604020202020204" pitchFamily="34" charset="0"/>
                    <a:cs typeface="Arial" panose="020B0604020202020204" pitchFamily="34" charset="0"/>
                  </a:rPr>
                  <a:t>, assuming </a:t>
                </a:r>
                <a14:m>
                  <m:oMath xmlns:m="http://schemas.openxmlformats.org/officeDocument/2006/math">
                    <m:sSub>
                      <m:sSubPr>
                        <m:ctrlPr>
                          <a:rPr lang="en-US" sz="1300" b="1" i="1" smtClean="0">
                            <a:latin typeface="Cambria Math" panose="02040503050406030204" pitchFamily="18" charset="0"/>
                            <a:cs typeface="Times New Roman" panose="02020603050405020304" pitchFamily="18" charset="0"/>
                          </a:rPr>
                        </m:ctrlPr>
                      </m:sSubPr>
                      <m:e>
                        <m:r>
                          <a:rPr lang="en-US" sz="1300" b="1" i="0" smtClean="0">
                            <a:latin typeface="Cambria Math" panose="02040503050406030204" pitchFamily="18" charset="0"/>
                            <a:cs typeface="Times New Roman" panose="02020603050405020304" pitchFamily="18" charset="0"/>
                          </a:rPr>
                          <m:t>𝐏</m:t>
                        </m:r>
                      </m:e>
                      <m:sub>
                        <m:sSub>
                          <m:sSubPr>
                            <m:ctrlPr>
                              <a:rPr lang="en-US" sz="1300" b="1" i="1" smtClean="0">
                                <a:latin typeface="Cambria Math" panose="02040503050406030204" pitchFamily="18" charset="0"/>
                                <a:cs typeface="Times New Roman" panose="02020603050405020304" pitchFamily="18" charset="0"/>
                              </a:rPr>
                            </m:ctrlPr>
                          </m:sSubPr>
                          <m:e>
                            <m:r>
                              <a:rPr lang="en-US" sz="1300" b="1" i="0" smtClean="0">
                                <a:latin typeface="Cambria Math" panose="02040503050406030204" pitchFamily="18" charset="0"/>
                                <a:cs typeface="Times New Roman" panose="02020603050405020304" pitchFamily="18" charset="0"/>
                              </a:rPr>
                              <m:t>𝚷</m:t>
                            </m:r>
                          </m:e>
                          <m:sub>
                            <m:r>
                              <a:rPr lang="en-US" sz="1300" b="1" i="1" smtClean="0">
                                <a:latin typeface="Cambria Math" panose="02040503050406030204" pitchFamily="18" charset="0"/>
                                <a:cs typeface="Times New Roman" panose="02020603050405020304" pitchFamily="18" charset="0"/>
                              </a:rPr>
                              <m:t>𝒊</m:t>
                            </m:r>
                          </m:sub>
                        </m:sSub>
                      </m:sub>
                    </m:sSub>
                    <m:sSub>
                      <m:sSubPr>
                        <m:ctrlPr>
                          <a:rPr lang="en-US" sz="1300" b="1" i="1" smtClean="0">
                            <a:latin typeface="Cambria Math" panose="02040503050406030204" pitchFamily="18" charset="0"/>
                            <a:cs typeface="Times New Roman" panose="02020603050405020304" pitchFamily="18" charset="0"/>
                          </a:rPr>
                        </m:ctrlPr>
                      </m:sSubPr>
                      <m:e>
                        <m:r>
                          <a:rPr lang="en-US" sz="1300" b="1" i="0" smtClean="0">
                            <a:latin typeface="Cambria Math" panose="02040503050406030204" pitchFamily="18" charset="0"/>
                            <a:cs typeface="Times New Roman" panose="02020603050405020304" pitchFamily="18" charset="0"/>
                          </a:rPr>
                          <m:t>𝛀</m:t>
                        </m:r>
                      </m:e>
                      <m:sub>
                        <m:r>
                          <a:rPr lang="en-US" sz="1300" b="1" i="1" smtClean="0">
                            <a:latin typeface="Cambria Math" panose="02040503050406030204" pitchFamily="18" charset="0"/>
                            <a:cs typeface="Times New Roman" panose="02020603050405020304" pitchFamily="18" charset="0"/>
                          </a:rPr>
                          <m:t>𝒊</m:t>
                        </m:r>
                      </m:sub>
                    </m:sSub>
                  </m:oMath>
                </a14:m>
                <a:r>
                  <a:rPr lang="en-US" sz="1300" b="1" dirty="0">
                    <a:latin typeface="Arial" panose="020B0604020202020204" pitchFamily="34" charset="0"/>
                    <a:cs typeface="Arial" panose="020B0604020202020204" pitchFamily="34" charset="0"/>
                  </a:rPr>
                  <a:t> is small, we have</a:t>
                </a:r>
              </a:p>
            </p:txBody>
          </p:sp>
        </mc:Choice>
        <mc:Fallback xmlns="">
          <p:sp>
            <p:nvSpPr>
              <p:cNvPr id="12" name="TextBox 11">
                <a:extLst>
                  <a:ext uri="{FF2B5EF4-FFF2-40B4-BE49-F238E27FC236}">
                    <a16:creationId xmlns:a16="http://schemas.microsoft.com/office/drawing/2014/main" id="{0948F5AD-23BF-456E-9B24-3D209A1B2643}"/>
                  </a:ext>
                </a:extLst>
              </p:cNvPr>
              <p:cNvSpPr txBox="1">
                <a:spLocks noRot="1" noChangeAspect="1" noMove="1" noResize="1" noEditPoints="1" noAdjustHandles="1" noChangeArrowheads="1" noChangeShapeType="1" noTextEdit="1"/>
              </p:cNvSpPr>
              <p:nvPr/>
            </p:nvSpPr>
            <p:spPr>
              <a:xfrm>
                <a:off x="98872" y="2402429"/>
                <a:ext cx="4648928" cy="310278"/>
              </a:xfrm>
              <a:prstGeom prst="rect">
                <a:avLst/>
              </a:prstGeom>
              <a:blipFill>
                <a:blip r:embed="rId5"/>
                <a:stretch>
                  <a:fillRect l="-131" t="-1961"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D57802-0B9B-482C-8A59-D29AA874DC74}"/>
                  </a:ext>
                </a:extLst>
              </p:cNvPr>
              <p:cNvSpPr txBox="1"/>
              <p:nvPr/>
            </p:nvSpPr>
            <p:spPr>
              <a:xfrm>
                <a:off x="805100" y="937190"/>
                <a:ext cx="3055469" cy="486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𝒊𝒏𝒕𝒓𝒊𝒏𝒔𝒊𝒄</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sub>
                      </m:sSub>
                      <m:f>
                        <m:fPr>
                          <m:ctrlPr>
                            <a:rPr lang="en-US" b="1" i="1" smtClean="0">
                              <a:latin typeface="Cambria Math" panose="02040503050406030204" pitchFamily="18" charset="0"/>
                            </a:rPr>
                          </m:ctrlPr>
                        </m:fPr>
                        <m:num>
                          <m:r>
                            <a:rPr lang="en-US" b="1" i="1" smtClean="0">
                              <a:latin typeface="Cambria Math" panose="02040503050406030204" pitchFamily="18" charset="0"/>
                            </a:rPr>
                            <m:t>𝒅</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num>
                        <m:den>
                          <m:r>
                            <a:rPr lang="en-US" b="1" i="1" smtClean="0">
                              <a:latin typeface="Cambria Math" panose="02040503050406030204" pitchFamily="18" charset="0"/>
                            </a:rPr>
                            <m:t>𝒅𝒓</m:t>
                          </m:r>
                        </m:den>
                      </m:f>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sub>
                      </m:sSub>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oMath>
                  </m:oMathPara>
                </a14:m>
                <a:endParaRPr lang="en-US" b="1" dirty="0"/>
              </a:p>
            </p:txBody>
          </p:sp>
        </mc:Choice>
        <mc:Fallback xmlns="">
          <p:sp>
            <p:nvSpPr>
              <p:cNvPr id="15" name="TextBox 14">
                <a:extLst>
                  <a:ext uri="{FF2B5EF4-FFF2-40B4-BE49-F238E27FC236}">
                    <a16:creationId xmlns:a16="http://schemas.microsoft.com/office/drawing/2014/main" id="{44D57802-0B9B-482C-8A59-D29AA874DC74}"/>
                  </a:ext>
                </a:extLst>
              </p:cNvPr>
              <p:cNvSpPr txBox="1">
                <a:spLocks noRot="1" noChangeAspect="1" noMove="1" noResize="1" noEditPoints="1" noAdjustHandles="1" noChangeArrowheads="1" noChangeShapeType="1" noTextEdit="1"/>
              </p:cNvSpPr>
              <p:nvPr/>
            </p:nvSpPr>
            <p:spPr>
              <a:xfrm>
                <a:off x="805100" y="937190"/>
                <a:ext cx="3055469" cy="486928"/>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9C7EBB5-901D-4E01-AEB5-06B37BDD11E6}"/>
                  </a:ext>
                </a:extLst>
              </p:cNvPr>
              <p:cNvSpPr txBox="1"/>
              <p:nvPr/>
            </p:nvSpPr>
            <p:spPr>
              <a:xfrm>
                <a:off x="1551524" y="3294613"/>
                <a:ext cx="1378064" cy="486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𝐐</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𝒊</m:t>
                              </m:r>
                            </m:sub>
                          </m:sSub>
                        </m:sub>
                      </m:sSub>
                      <m:f>
                        <m:fPr>
                          <m:ctrlPr>
                            <a:rPr lang="en-US" b="1" i="1" smtClean="0">
                              <a:latin typeface="Cambria Math" panose="02040503050406030204" pitchFamily="18" charset="0"/>
                            </a:rPr>
                          </m:ctrlPr>
                        </m:fPr>
                        <m:num>
                          <m:r>
                            <a:rPr lang="en-US" b="1" i="1" smtClean="0">
                              <a:latin typeface="Cambria Math" panose="02040503050406030204" pitchFamily="18" charset="0"/>
                            </a:rPr>
                            <m:t>𝒅</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𝒊</m:t>
                              </m:r>
                            </m:sub>
                          </m:sSub>
                        </m:num>
                        <m:den>
                          <m:r>
                            <a:rPr lang="en-US" b="1" i="1" smtClean="0">
                              <a:latin typeface="Cambria Math" panose="02040503050406030204" pitchFamily="18" charset="0"/>
                            </a:rPr>
                            <m:t>𝒅𝒓</m:t>
                          </m:r>
                        </m:den>
                      </m:f>
                    </m:oMath>
                  </m:oMathPara>
                </a14:m>
                <a:endParaRPr lang="en-US" b="1" dirty="0"/>
              </a:p>
            </p:txBody>
          </p:sp>
        </mc:Choice>
        <mc:Fallback xmlns="">
          <p:sp>
            <p:nvSpPr>
              <p:cNvPr id="16" name="TextBox 15">
                <a:extLst>
                  <a:ext uri="{FF2B5EF4-FFF2-40B4-BE49-F238E27FC236}">
                    <a16:creationId xmlns:a16="http://schemas.microsoft.com/office/drawing/2014/main" id="{09C7EBB5-901D-4E01-AEB5-06B37BDD11E6}"/>
                  </a:ext>
                </a:extLst>
              </p:cNvPr>
              <p:cNvSpPr txBox="1">
                <a:spLocks noRot="1" noChangeAspect="1" noMove="1" noResize="1" noEditPoints="1" noAdjustHandles="1" noChangeArrowheads="1" noChangeShapeType="1" noTextEdit="1"/>
              </p:cNvSpPr>
              <p:nvPr/>
            </p:nvSpPr>
            <p:spPr>
              <a:xfrm>
                <a:off x="1551524" y="3294613"/>
                <a:ext cx="1378064" cy="486928"/>
              </a:xfrm>
              <a:prstGeom prst="rect">
                <a:avLst/>
              </a:prstGeom>
              <a:blipFill>
                <a:blip r:embed="rId7"/>
                <a:stretch>
                  <a:fillRect b="-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E57EA8C-6473-4E10-A089-8027F4097006}"/>
                  </a:ext>
                </a:extLst>
              </p:cNvPr>
              <p:cNvSpPr txBox="1"/>
              <p:nvPr/>
            </p:nvSpPr>
            <p:spPr>
              <a:xfrm>
                <a:off x="1198800" y="2712707"/>
                <a:ext cx="2543908" cy="5005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𝒊𝒏𝒕𝒓𝒊𝒏𝒔𝒊𝒄</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sSub>
                            <m:sSubPr>
                              <m:ctrlPr>
                                <a:rPr lang="en-US" b="1" i="1" smtClean="0">
                                  <a:latin typeface="Cambria Math" panose="02040503050406030204" pitchFamily="18" charset="0"/>
                                </a:rPr>
                              </m:ctrlPr>
                            </m:sSubPr>
                            <m:e>
                              <m:r>
                                <a:rPr lang="en-US" b="1" i="0" smtClean="0">
                                  <a:latin typeface="Cambria Math" panose="02040503050406030204" pitchFamily="18" charset="0"/>
                                </a:rPr>
                                <m:t>𝚷</m:t>
                              </m:r>
                            </m:e>
                            <m:sub>
                              <m:r>
                                <a:rPr lang="en-US" b="1" i="1" smtClean="0">
                                  <a:latin typeface="Cambria Math" panose="02040503050406030204" pitchFamily="18" charset="0"/>
                                </a:rPr>
                                <m:t>𝒊</m:t>
                              </m:r>
                            </m:sub>
                          </m:sSub>
                        </m:sub>
                      </m:sSub>
                      <m:f>
                        <m:fPr>
                          <m:ctrlPr>
                            <a:rPr lang="en-US" b="1" i="1" smtClean="0">
                              <a:latin typeface="Cambria Math" panose="02040503050406030204" pitchFamily="18" charset="0"/>
                            </a:rPr>
                          </m:ctrlPr>
                        </m:fPr>
                        <m:num>
                          <m:r>
                            <a:rPr lang="en-US" b="1" i="1" smtClean="0">
                              <a:latin typeface="Cambria Math" panose="02040503050406030204" pitchFamily="18" charset="0"/>
                            </a:rPr>
                            <m:t>𝒅</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𝛀</m:t>
                              </m:r>
                            </m:e>
                            <m:sub>
                              <m:r>
                                <a:rPr lang="en-US" b="1" i="1" smtClean="0">
                                  <a:latin typeface="Cambria Math" panose="02040503050406030204" pitchFamily="18" charset="0"/>
                                </a:rPr>
                                <m:t>𝒊</m:t>
                              </m:r>
                            </m:sub>
                          </m:sSub>
                        </m:num>
                        <m:den>
                          <m:r>
                            <a:rPr lang="en-US" b="1" i="1" smtClean="0">
                              <a:latin typeface="Cambria Math" panose="02040503050406030204" pitchFamily="18" charset="0"/>
                            </a:rPr>
                            <m:t>𝒅𝒓</m:t>
                          </m:r>
                        </m:den>
                      </m:f>
                    </m:oMath>
                  </m:oMathPara>
                </a14:m>
                <a:endParaRPr lang="en-US" dirty="0"/>
              </a:p>
            </p:txBody>
          </p:sp>
        </mc:Choice>
        <mc:Fallback xmlns="">
          <p:sp>
            <p:nvSpPr>
              <p:cNvPr id="18" name="TextBox 17">
                <a:extLst>
                  <a:ext uri="{FF2B5EF4-FFF2-40B4-BE49-F238E27FC236}">
                    <a16:creationId xmlns:a16="http://schemas.microsoft.com/office/drawing/2014/main" id="{FE57EA8C-6473-4E10-A089-8027F4097006}"/>
                  </a:ext>
                </a:extLst>
              </p:cNvPr>
              <p:cNvSpPr txBox="1">
                <a:spLocks noRot="1" noChangeAspect="1" noMove="1" noResize="1" noEditPoints="1" noAdjustHandles="1" noChangeArrowheads="1" noChangeShapeType="1" noTextEdit="1"/>
              </p:cNvSpPr>
              <p:nvPr/>
            </p:nvSpPr>
            <p:spPr>
              <a:xfrm>
                <a:off x="1198800" y="2712707"/>
                <a:ext cx="2543908" cy="500522"/>
              </a:xfrm>
              <a:prstGeom prst="rect">
                <a:avLst/>
              </a:prstGeom>
              <a:blipFill>
                <a:blip r:embed="rId8"/>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0AD56236-09F5-413C-AA2C-38385843EDB8}"/>
              </a:ext>
            </a:extLst>
          </p:cNvPr>
          <p:cNvSpPr/>
          <p:nvPr/>
        </p:nvSpPr>
        <p:spPr>
          <a:xfrm>
            <a:off x="2668710" y="2834986"/>
            <a:ext cx="260877" cy="307184"/>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36DFF86-92DA-43DB-A627-8CB06C5802D1}"/>
              </a:ext>
            </a:extLst>
          </p:cNvPr>
          <p:cNvCxnSpPr>
            <a:cxnSpLocks/>
            <a:stCxn id="19" idx="2"/>
          </p:cNvCxnSpPr>
          <p:nvPr/>
        </p:nvCxnSpPr>
        <p:spPr>
          <a:xfrm>
            <a:off x="2799149" y="3142170"/>
            <a:ext cx="784461" cy="7413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35DAB3-3F60-475D-9D5D-4ADCD6620E7F}"/>
              </a:ext>
            </a:extLst>
          </p:cNvPr>
          <p:cNvSpPr txBox="1"/>
          <p:nvPr/>
        </p:nvSpPr>
        <p:spPr>
          <a:xfrm>
            <a:off x="5268835" y="903414"/>
            <a:ext cx="3408271" cy="830997"/>
          </a:xfrm>
          <a:prstGeom prst="rect">
            <a:avLst/>
          </a:prstGeom>
          <a:noFill/>
        </p:spPr>
        <p:txBody>
          <a:bodyPr wrap="square">
            <a:spAutoFit/>
          </a:bodyPr>
          <a:lstStyle/>
          <a:p>
            <a:pPr algn="just"/>
            <a:r>
              <a:rPr lang="en-US" sz="1600" b="0" i="0" dirty="0">
                <a:solidFill>
                  <a:srgbClr val="FF0000"/>
                </a:solidFill>
                <a:effectLst/>
                <a:cs typeface="Arial" panose="020B0604020202020204" pitchFamily="34" charset="0"/>
              </a:rPr>
              <a:t>Most important source of intrinsic rotation in the core: up/down asymmetry of magnetic equilibrium.</a:t>
            </a:r>
            <a:endParaRPr lang="en-US" sz="1600" dirty="0">
              <a:solidFill>
                <a:srgbClr val="FF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7CA6EDD-62EE-44DC-BA34-9087F1E62A19}"/>
                  </a:ext>
                </a:extLst>
              </p:cNvPr>
              <p:cNvSpPr txBox="1"/>
              <p:nvPr/>
            </p:nvSpPr>
            <p:spPr>
              <a:xfrm>
                <a:off x="580109" y="4315400"/>
                <a:ext cx="3505449" cy="800219"/>
              </a:xfrm>
              <a:prstGeom prst="rect">
                <a:avLst/>
              </a:prstGeom>
              <a:noFill/>
            </p:spPr>
            <p:txBody>
              <a:bodyPr wrap="square" rtlCol="0">
                <a:spAutoFit/>
              </a:bodyPr>
              <a:lstStyle/>
              <a:p>
                <a:pPr algn="ctr"/>
                <a:r>
                  <a:rPr lang="en-US" sz="1400" dirty="0">
                    <a:solidFill>
                      <a:srgbClr val="FF0000"/>
                    </a:solidFill>
                    <a:cs typeface="Arial" panose="020B0604020202020204" pitchFamily="34" charset="0"/>
                  </a:rPr>
                  <a:t>Prandtl number estimate the rotation shear at a given turbulence level</a:t>
                </a:r>
              </a:p>
              <a:p>
                <a:pPr algn="ctr"/>
                <a:r>
                  <a:rPr lang="en-US" sz="1400" dirty="0">
                    <a:solidFill>
                      <a:srgbClr val="FF0000"/>
                    </a:solidFill>
                    <a:cs typeface="Arial" panose="020B0604020202020204" pitchFamily="34" charset="0"/>
                  </a:rPr>
                  <a:t>People typically believed </a:t>
                </a:r>
                <a14:m>
                  <m:oMath xmlns:m="http://schemas.openxmlformats.org/officeDocument/2006/math">
                    <m:r>
                      <a:rPr lang="en-US" sz="1800" b="0" i="1" smtClean="0">
                        <a:solidFill>
                          <a:srgbClr val="FF0000"/>
                        </a:solidFill>
                        <a:latin typeface="Cambria Math" panose="02040503050406030204" pitchFamily="18" charset="0"/>
                        <a:cs typeface="Arial" panose="020B0604020202020204" pitchFamily="34" charset="0"/>
                      </a:rPr>
                      <m:t>𝑃𝑟</m:t>
                    </m:r>
                    <m:r>
                      <a:rPr lang="en-US" sz="1800" b="0" i="1" smtClean="0">
                        <a:solidFill>
                          <a:srgbClr val="FF0000"/>
                        </a:solidFill>
                        <a:latin typeface="Cambria Math" panose="02040503050406030204" pitchFamily="18" charset="0"/>
                        <a:cs typeface="Arial" panose="020B0604020202020204" pitchFamily="34" charset="0"/>
                      </a:rPr>
                      <m:t>≈0.5~1</m:t>
                    </m:r>
                  </m:oMath>
                </a14:m>
                <a:endParaRPr lang="en-US" sz="1400" dirty="0">
                  <a:solidFill>
                    <a:srgbClr val="FF0000"/>
                  </a:solidFill>
                  <a:cs typeface="Arial" panose="020B0604020202020204" pitchFamily="34" charset="0"/>
                </a:endParaRPr>
              </a:p>
            </p:txBody>
          </p:sp>
        </mc:Choice>
        <mc:Fallback xmlns="">
          <p:sp>
            <p:nvSpPr>
              <p:cNvPr id="8" name="TextBox 7">
                <a:extLst>
                  <a:ext uri="{FF2B5EF4-FFF2-40B4-BE49-F238E27FC236}">
                    <a16:creationId xmlns:a16="http://schemas.microsoft.com/office/drawing/2014/main" id="{D7CA6EDD-62EE-44DC-BA34-9087F1E62A19}"/>
                  </a:ext>
                </a:extLst>
              </p:cNvPr>
              <p:cNvSpPr txBox="1">
                <a:spLocks noRot="1" noChangeAspect="1" noMove="1" noResize="1" noEditPoints="1" noAdjustHandles="1" noChangeArrowheads="1" noChangeShapeType="1" noTextEdit="1"/>
              </p:cNvSpPr>
              <p:nvPr/>
            </p:nvSpPr>
            <p:spPr>
              <a:xfrm>
                <a:off x="580109" y="4315400"/>
                <a:ext cx="3505449" cy="800219"/>
              </a:xfrm>
              <a:prstGeom prst="rect">
                <a:avLst/>
              </a:prstGeom>
              <a:blipFill>
                <a:blip r:embed="rId9"/>
                <a:stretch>
                  <a:fillRect t="-1527" b="-5344"/>
                </a:stretch>
              </a:blipFill>
            </p:spPr>
            <p:txBody>
              <a:bodyPr/>
              <a:lstStyle/>
              <a:p>
                <a:r>
                  <a:rPr lang="LID4096">
                    <a:noFill/>
                  </a:rPr>
                  <a:t> </a:t>
                </a:r>
              </a:p>
            </p:txBody>
          </p:sp>
        </mc:Fallback>
      </mc:AlternateContent>
      <p:sp>
        <p:nvSpPr>
          <p:cNvPr id="26" name="Rectangle 25">
            <a:extLst>
              <a:ext uri="{FF2B5EF4-FFF2-40B4-BE49-F238E27FC236}">
                <a16:creationId xmlns:a16="http://schemas.microsoft.com/office/drawing/2014/main" id="{A6F4F32A-83EB-4B8A-AE9A-7BC4B5E0C916}"/>
              </a:ext>
            </a:extLst>
          </p:cNvPr>
          <p:cNvSpPr/>
          <p:nvPr/>
        </p:nvSpPr>
        <p:spPr>
          <a:xfrm>
            <a:off x="2362403" y="979540"/>
            <a:ext cx="651074" cy="42658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B4FDC7A-8A37-471A-A106-B7E7C217C8C0}"/>
              </a:ext>
            </a:extLst>
          </p:cNvPr>
          <p:cNvSpPr/>
          <p:nvPr/>
        </p:nvSpPr>
        <p:spPr>
          <a:xfrm>
            <a:off x="1407456" y="967360"/>
            <a:ext cx="807238" cy="42658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2E4AB80-9550-4F48-AFF0-B8D816D33D50}"/>
              </a:ext>
            </a:extLst>
          </p:cNvPr>
          <p:cNvSpPr/>
          <p:nvPr/>
        </p:nvSpPr>
        <p:spPr>
          <a:xfrm>
            <a:off x="3152798" y="990402"/>
            <a:ext cx="523092" cy="42658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8E98415-5C5E-4B9C-8DAD-0C2B8AF24F35}"/>
              </a:ext>
            </a:extLst>
          </p:cNvPr>
          <p:cNvCxnSpPr>
            <a:cxnSpLocks/>
            <a:stCxn id="28" idx="2"/>
            <a:endCxn id="37" idx="0"/>
          </p:cNvCxnSpPr>
          <p:nvPr/>
        </p:nvCxnSpPr>
        <p:spPr>
          <a:xfrm flipH="1">
            <a:off x="901941" y="1393948"/>
            <a:ext cx="909134" cy="38468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6A6FBF0-B631-49F0-8DCE-7C0B0742E252}"/>
              </a:ext>
            </a:extLst>
          </p:cNvPr>
          <p:cNvCxnSpPr>
            <a:cxnSpLocks/>
            <a:stCxn id="26" idx="2"/>
            <a:endCxn id="38" idx="0"/>
          </p:cNvCxnSpPr>
          <p:nvPr/>
        </p:nvCxnSpPr>
        <p:spPr>
          <a:xfrm flipH="1">
            <a:off x="2507586" y="1406128"/>
            <a:ext cx="180354" cy="39394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AB4C45-CF0E-44C6-890A-7BC8402B0F93}"/>
              </a:ext>
            </a:extLst>
          </p:cNvPr>
          <p:cNvCxnSpPr>
            <a:cxnSpLocks/>
            <a:stCxn id="30" idx="2"/>
            <a:endCxn id="41" idx="0"/>
          </p:cNvCxnSpPr>
          <p:nvPr/>
        </p:nvCxnSpPr>
        <p:spPr>
          <a:xfrm>
            <a:off x="3414344" y="1416990"/>
            <a:ext cx="417399" cy="38052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202733-C909-41FB-A662-A304D16903DD}"/>
              </a:ext>
            </a:extLst>
          </p:cNvPr>
          <p:cNvSpPr txBox="1"/>
          <p:nvPr/>
        </p:nvSpPr>
        <p:spPr>
          <a:xfrm>
            <a:off x="-10936" y="1778633"/>
            <a:ext cx="1825754" cy="276999"/>
          </a:xfrm>
          <a:prstGeom prst="rect">
            <a:avLst/>
          </a:prstGeom>
          <a:noFill/>
        </p:spPr>
        <p:txBody>
          <a:bodyPr wrap="square" rtlCol="0">
            <a:spAutoFit/>
          </a:bodyPr>
          <a:lstStyle/>
          <a:p>
            <a:pPr algn="just"/>
            <a:r>
              <a:rPr lang="en-US" sz="1200" dirty="0">
                <a:solidFill>
                  <a:srgbClr val="0070C0"/>
                </a:solidFill>
                <a:latin typeface="Arial" panose="020B0604020202020204" pitchFamily="34" charset="0"/>
                <a:cs typeface="Arial" panose="020B0604020202020204" pitchFamily="34" charset="0"/>
              </a:rPr>
              <a:t>Intrinsic momentum flux</a:t>
            </a:r>
          </a:p>
        </p:txBody>
      </p:sp>
      <p:sp>
        <p:nvSpPr>
          <p:cNvPr id="38" name="TextBox 37">
            <a:extLst>
              <a:ext uri="{FF2B5EF4-FFF2-40B4-BE49-F238E27FC236}">
                <a16:creationId xmlns:a16="http://schemas.microsoft.com/office/drawing/2014/main" id="{D7578CC8-3A4A-4359-AA13-94448E6606CB}"/>
              </a:ext>
            </a:extLst>
          </p:cNvPr>
          <p:cNvSpPr txBox="1"/>
          <p:nvPr/>
        </p:nvSpPr>
        <p:spPr>
          <a:xfrm>
            <a:off x="1788357" y="1800077"/>
            <a:ext cx="1438457"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Turbulent diffusion</a:t>
            </a:r>
          </a:p>
        </p:txBody>
      </p:sp>
      <p:sp>
        <p:nvSpPr>
          <p:cNvPr id="41" name="TextBox 40">
            <a:extLst>
              <a:ext uri="{FF2B5EF4-FFF2-40B4-BE49-F238E27FC236}">
                <a16:creationId xmlns:a16="http://schemas.microsoft.com/office/drawing/2014/main" id="{5577E60E-469D-4A4A-9398-C190AC22E6B7}"/>
              </a:ext>
            </a:extLst>
          </p:cNvPr>
          <p:cNvSpPr txBox="1"/>
          <p:nvPr/>
        </p:nvSpPr>
        <p:spPr>
          <a:xfrm>
            <a:off x="3330374" y="1797516"/>
            <a:ext cx="1002738"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Pinch term</a:t>
            </a:r>
          </a:p>
        </p:txBody>
      </p:sp>
      <p:sp>
        <p:nvSpPr>
          <p:cNvPr id="2" name="Multiplication Sign 1">
            <a:extLst>
              <a:ext uri="{FF2B5EF4-FFF2-40B4-BE49-F238E27FC236}">
                <a16:creationId xmlns:a16="http://schemas.microsoft.com/office/drawing/2014/main" id="{07D323DB-E6B7-40F7-AB60-BD9CC9729640}"/>
              </a:ext>
            </a:extLst>
          </p:cNvPr>
          <p:cNvSpPr/>
          <p:nvPr/>
        </p:nvSpPr>
        <p:spPr>
          <a:xfrm>
            <a:off x="3060458" y="870294"/>
            <a:ext cx="707771" cy="695441"/>
          </a:xfrm>
          <a:prstGeom prst="mathMultiply">
            <a:avLst>
              <a:gd name="adj1" fmla="val 6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766B503-5FF0-4CBF-AC86-D0C8EE1BC2BC}"/>
              </a:ext>
            </a:extLst>
          </p:cNvPr>
          <p:cNvCxnSpPr>
            <a:cxnSpLocks/>
          </p:cNvCxnSpPr>
          <p:nvPr/>
        </p:nvCxnSpPr>
        <p:spPr>
          <a:xfrm flipH="1">
            <a:off x="6972970" y="2113352"/>
            <a:ext cx="21942" cy="235977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Arrow: Curved Right 13">
            <a:extLst>
              <a:ext uri="{FF2B5EF4-FFF2-40B4-BE49-F238E27FC236}">
                <a16:creationId xmlns:a16="http://schemas.microsoft.com/office/drawing/2014/main" id="{8980662E-C046-4DF4-BE02-98ABFB90C90D}"/>
              </a:ext>
            </a:extLst>
          </p:cNvPr>
          <p:cNvSpPr/>
          <p:nvPr/>
        </p:nvSpPr>
        <p:spPr>
          <a:xfrm>
            <a:off x="6719868" y="1997957"/>
            <a:ext cx="528145" cy="3048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Tree>
    <p:extLst>
      <p:ext uri="{BB962C8B-B14F-4D97-AF65-F5344CB8AC3E}">
        <p14:creationId xmlns:p14="http://schemas.microsoft.com/office/powerpoint/2010/main" val="25737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P spid="18" grpId="0"/>
      <p:bldP spid="19" grpId="0" animBg="1"/>
      <p:bldP spid="20" grpId="0"/>
      <p:bldP spid="8" grpId="0"/>
      <p:bldP spid="26" grpId="0" animBg="1"/>
      <p:bldP spid="28" grpId="0" animBg="1"/>
      <p:bldP spid="30" grpId="0" animBg="1"/>
      <p:bldP spid="37" grpId="0"/>
      <p:bldP spid="38" grpId="0"/>
      <p:bldP spid="41" grpId="0"/>
      <p:bldP spid="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6A5DF-98DA-2646-BF29-216D95B5161A}"/>
              </a:ext>
            </a:extLst>
          </p:cNvPr>
          <p:cNvSpPr>
            <a:spLocks noGrp="1"/>
          </p:cNvSpPr>
          <p:nvPr>
            <p:ph type="title"/>
          </p:nvPr>
        </p:nvSpPr>
        <p:spPr>
          <a:xfrm>
            <a:off x="4572000" y="887942"/>
            <a:ext cx="4058920" cy="1793875"/>
          </a:xfrm>
        </p:spPr>
        <p:txBody>
          <a:bodyPr/>
          <a:lstStyle/>
          <a:p>
            <a:r>
              <a:rPr lang="fr-FR" dirty="0"/>
              <a:t>Results1: </a:t>
            </a:r>
            <a:r>
              <a:rPr lang="fr-FR" sz="3200" b="1" dirty="0"/>
              <a:t>The Low Momentum </a:t>
            </a:r>
            <a:r>
              <a:rPr lang="fr-FR" sz="3200" b="1" dirty="0" err="1"/>
              <a:t>Diffusivity</a:t>
            </a:r>
            <a:r>
              <a:rPr lang="fr-FR" sz="3200" b="1" dirty="0"/>
              <a:t> (LMD) </a:t>
            </a:r>
            <a:r>
              <a:rPr lang="fr-FR" sz="3200" b="1" dirty="0" err="1"/>
              <a:t>regime</a:t>
            </a:r>
            <a:br>
              <a:rPr lang="fr-FR" sz="3200" b="1" dirty="0"/>
            </a:br>
            <a:endParaRPr lang="fr-FR" dirty="0"/>
          </a:p>
        </p:txBody>
      </p:sp>
      <p:sp>
        <p:nvSpPr>
          <p:cNvPr id="3" name="Espace réservé du texte 2">
            <a:extLst>
              <a:ext uri="{FF2B5EF4-FFF2-40B4-BE49-F238E27FC236}">
                <a16:creationId xmlns:a16="http://schemas.microsoft.com/office/drawing/2014/main" id="{B3E98268-DCAB-2F4E-BCED-FA785F468478}"/>
              </a:ext>
            </a:extLst>
          </p:cNvPr>
          <p:cNvSpPr>
            <a:spLocks noGrp="1"/>
          </p:cNvSpPr>
          <p:nvPr>
            <p:ph type="body" idx="1"/>
          </p:nvPr>
        </p:nvSpPr>
        <p:spPr/>
        <p:txBody>
          <a:bodyPr/>
          <a:lstStyle/>
          <a:p>
            <a:endParaRPr lang="fr-FR"/>
          </a:p>
        </p:txBody>
      </p:sp>
      <p:pic>
        <p:nvPicPr>
          <p:cNvPr id="9" name="Picture Placeholder 8" descr="A graph of a function&#10;&#10;Description automatically generated with medium confidence">
            <a:extLst>
              <a:ext uri="{FF2B5EF4-FFF2-40B4-BE49-F238E27FC236}">
                <a16:creationId xmlns:a16="http://schemas.microsoft.com/office/drawing/2014/main" id="{B0860539-24DC-48B1-BE69-A3383832A04C}"/>
              </a:ext>
            </a:extLst>
          </p:cNvPr>
          <p:cNvPicPr>
            <a:picLocks noGrp="1" noChangeAspect="1"/>
          </p:cNvPicPr>
          <p:nvPr>
            <p:ph type="pic" sz="quarter" idx="13"/>
          </p:nvPr>
        </p:nvPicPr>
        <p:blipFill>
          <a:blip r:embed="rId3"/>
          <a:srcRect l="19015" r="19015"/>
          <a:stretch>
            <a:fillRect/>
          </a:stretch>
        </p:blipFill>
        <p:spPr/>
      </p:pic>
      <p:sp>
        <p:nvSpPr>
          <p:cNvPr id="6" name="Espace réservé du pied de page 5">
            <a:extLst>
              <a:ext uri="{FF2B5EF4-FFF2-40B4-BE49-F238E27FC236}">
                <a16:creationId xmlns:a16="http://schemas.microsoft.com/office/drawing/2014/main" id="{DD9A0770-B5CA-8A4C-9027-98426284A4A2}"/>
              </a:ext>
            </a:extLst>
          </p:cNvPr>
          <p:cNvSpPr>
            <a:spLocks noGrp="1"/>
          </p:cNvSpPr>
          <p:nvPr>
            <p:ph type="ftr" sz="quarter" idx="15"/>
          </p:nvPr>
        </p:nvSpPr>
        <p:spPr/>
        <p:txBody>
          <a:bodyPr/>
          <a:lstStyle/>
          <a:p>
            <a:r>
              <a:rPr lang="fr-FR" dirty="0"/>
              <a:t>Haomin Sun et al. </a:t>
            </a:r>
          </a:p>
        </p:txBody>
      </p:sp>
      <p:sp>
        <p:nvSpPr>
          <p:cNvPr id="7" name="Espace réservé du numéro de diapositive 6">
            <a:extLst>
              <a:ext uri="{FF2B5EF4-FFF2-40B4-BE49-F238E27FC236}">
                <a16:creationId xmlns:a16="http://schemas.microsoft.com/office/drawing/2014/main" id="{89E4FE11-EC73-0F4B-90BC-9E6AF20A832C}"/>
              </a:ext>
            </a:extLst>
          </p:cNvPr>
          <p:cNvSpPr>
            <a:spLocks noGrp="1"/>
          </p:cNvSpPr>
          <p:nvPr>
            <p:ph type="sldNum" sz="quarter" idx="16"/>
          </p:nvPr>
        </p:nvSpPr>
        <p:spPr/>
        <p:txBody>
          <a:bodyPr/>
          <a:lstStyle/>
          <a:p>
            <a:fld id="{E1E1CD7C-2161-7D43-862E-CE4C333CD873}" type="slidenum">
              <a:rPr lang="fr-FR" smtClean="0"/>
              <a:pPr/>
              <a:t>8</a:t>
            </a:fld>
            <a:endParaRPr lang="fr-FR" dirty="0"/>
          </a:p>
        </p:txBody>
      </p:sp>
    </p:spTree>
    <p:extLst>
      <p:ext uri="{BB962C8B-B14F-4D97-AF65-F5344CB8AC3E}">
        <p14:creationId xmlns:p14="http://schemas.microsoft.com/office/powerpoint/2010/main" val="216529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771788" y="97784"/>
                <a:ext cx="6266575" cy="575457"/>
              </a:xfrm>
            </p:spPr>
            <p:txBody>
              <a:bodyPr>
                <a:normAutofit fontScale="90000"/>
              </a:bodyPr>
              <a:lstStyle/>
              <a:p>
                <a:r>
                  <a:rPr lang="fr-FR" dirty="0"/>
                  <a:t>Low Momentum </a:t>
                </a:r>
                <a:r>
                  <a:rPr lang="fr-FR" dirty="0" err="1"/>
                  <a:t>Diffusivity</a:t>
                </a:r>
                <a:r>
                  <a:rPr lang="fr-FR" dirty="0"/>
                  <a:t> (LMD) </a:t>
                </a:r>
                <a:r>
                  <a:rPr lang="fr-FR" dirty="0" err="1"/>
                  <a:t>regime</a:t>
                </a:r>
                <a:r>
                  <a:rPr lang="fr-FR" dirty="0"/>
                  <a:t>: </a:t>
                </a:r>
                <a:r>
                  <a:rPr lang="en-US" dirty="0"/>
                  <a:t>tight aspect ratio, low </a:t>
                </a:r>
                <a14:m>
                  <m:oMath xmlns:m="http://schemas.openxmlformats.org/officeDocument/2006/math">
                    <m:r>
                      <a:rPr lang="en-US">
                        <a:latin typeface="Cambria Math" panose="02040503050406030204" pitchFamily="18" charset="0"/>
                      </a:rPr>
                      <m:t>𝒒</m:t>
                    </m:r>
                  </m:oMath>
                </a14:m>
                <a:r>
                  <a:rPr lang="en-US" dirty="0"/>
                  <a:t>, normal to high </a:t>
                </a: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𝒔</m:t>
                        </m:r>
                      </m:e>
                    </m:acc>
                  </m:oMath>
                </a14:m>
                <a:endParaRPr lang="fr-FR" dirty="0"/>
              </a:p>
            </p:txBody>
          </p:sp>
        </mc:Choice>
        <mc:Fallback xmlns="">
          <p:sp>
            <p:nvSpPr>
              <p:cNvPr id="3" name="Titre 2">
                <a:extLst>
                  <a:ext uri="{FF2B5EF4-FFF2-40B4-BE49-F238E27FC236}">
                    <a16:creationId xmlns:a16="http://schemas.microsoft.com/office/drawing/2014/main" id="{0ADC9092-B8AD-9448-9690-13D94442A120}"/>
                  </a:ext>
                </a:extLst>
              </p:cNvPr>
              <p:cNvSpPr>
                <a:spLocks noGrp="1" noRot="1" noChangeAspect="1" noMove="1" noResize="1" noEditPoints="1" noAdjustHandles="1" noChangeArrowheads="1" noChangeShapeType="1" noTextEdit="1"/>
              </p:cNvSpPr>
              <p:nvPr>
                <p:ph type="title"/>
              </p:nvPr>
            </p:nvSpPr>
            <p:spPr>
              <a:xfrm>
                <a:off x="771788" y="97784"/>
                <a:ext cx="6266575" cy="575457"/>
              </a:xfrm>
              <a:blipFill>
                <a:blip r:embed="rId4"/>
                <a:stretch>
                  <a:fillRect l="-681" t="-34043" b="-62766"/>
                </a:stretch>
              </a:blipFill>
            </p:spPr>
            <p:txBody>
              <a:bodyPr/>
              <a:lstStyle/>
              <a:p>
                <a:r>
                  <a:rPr lang="en-US">
                    <a:noFill/>
                  </a:rPr>
                  <a:t> </a:t>
                </a:r>
              </a:p>
            </p:txBody>
          </p:sp>
        </mc:Fallback>
      </mc:AlternateContent>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p:txBody>
          <a:bodyPr/>
          <a:lstStyle/>
          <a:p>
            <a:r>
              <a:rPr lang="fr-FR" dirty="0"/>
              <a:t>Haomin Sun et al.</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9</a:t>
            </a:fld>
            <a:endParaRPr lang="fr-FR" dirty="0"/>
          </a:p>
        </p:txBody>
      </p:sp>
      <p:sp>
        <p:nvSpPr>
          <p:cNvPr id="2" name="TextBox 1">
            <a:extLst>
              <a:ext uri="{FF2B5EF4-FFF2-40B4-BE49-F238E27FC236}">
                <a16:creationId xmlns:a16="http://schemas.microsoft.com/office/drawing/2014/main" id="{4ABE970B-D04A-4EAA-B161-71D6460C9C37}"/>
              </a:ext>
            </a:extLst>
          </p:cNvPr>
          <p:cNvSpPr txBox="1"/>
          <p:nvPr/>
        </p:nvSpPr>
        <p:spPr>
          <a:xfrm>
            <a:off x="4832009" y="1978486"/>
            <a:ext cx="3790762" cy="2308324"/>
          </a:xfrm>
          <a:prstGeom prst="rect">
            <a:avLst/>
          </a:prstGeom>
          <a:noFill/>
        </p:spPr>
        <p:txBody>
          <a:bodyPr wrap="square" rtlCol="0">
            <a:spAutoFit/>
          </a:bodyPr>
          <a:lstStyle/>
          <a:p>
            <a:pPr algn="just"/>
            <a:r>
              <a:rPr lang="en-US" sz="1600" dirty="0">
                <a:solidFill>
                  <a:srgbClr val="FF0000"/>
                </a:solidFill>
              </a:rPr>
              <a:t>Our simulation results are not only consistent with previous works [Casson et al. 2009, McMillan et al. 2019],</a:t>
            </a:r>
            <a:r>
              <a:rPr lang="zh-CN" altLang="en-US" sz="1600" dirty="0">
                <a:solidFill>
                  <a:srgbClr val="FF0000"/>
                </a:solidFill>
              </a:rPr>
              <a:t> </a:t>
            </a:r>
            <a:r>
              <a:rPr lang="en-US" altLang="zh-CN" sz="1600" dirty="0">
                <a:solidFill>
                  <a:srgbClr val="FF0000"/>
                </a:solidFill>
              </a:rPr>
              <a:t>but</a:t>
            </a:r>
            <a:r>
              <a:rPr lang="zh-CN" altLang="en-US" sz="1600" dirty="0">
                <a:solidFill>
                  <a:srgbClr val="FF0000"/>
                </a:solidFill>
              </a:rPr>
              <a:t> </a:t>
            </a:r>
            <a:r>
              <a:rPr lang="en-US" altLang="zh-CN" sz="1600" dirty="0">
                <a:solidFill>
                  <a:srgbClr val="FF0000"/>
                </a:solidFill>
              </a:rPr>
              <a:t>going beyond them:</a:t>
            </a:r>
          </a:p>
          <a:p>
            <a:pPr algn="just"/>
            <a:endParaRPr lang="en-US" sz="1600" dirty="0">
              <a:solidFill>
                <a:srgbClr val="FF0000"/>
              </a:solidFill>
            </a:endParaRPr>
          </a:p>
          <a:p>
            <a:pPr algn="just"/>
            <a:r>
              <a:rPr lang="en-US" sz="1600" dirty="0">
                <a:solidFill>
                  <a:srgbClr val="FF0000"/>
                </a:solidFill>
              </a:rPr>
              <a:t>1. Flow shear in toroidal direction</a:t>
            </a:r>
          </a:p>
          <a:p>
            <a:pPr algn="just"/>
            <a:endParaRPr lang="en-US" sz="1600" dirty="0">
              <a:solidFill>
                <a:srgbClr val="FF0000"/>
              </a:solidFill>
            </a:endParaRPr>
          </a:p>
          <a:p>
            <a:pPr algn="just"/>
            <a:r>
              <a:rPr lang="en-US" sz="1600" dirty="0">
                <a:solidFill>
                  <a:srgbClr val="FF0000"/>
                </a:solidFill>
              </a:rPr>
              <a:t>2. Full toroidal angular momentum flux</a:t>
            </a:r>
          </a:p>
          <a:p>
            <a:pPr algn="just"/>
            <a:endParaRPr lang="en-US" sz="1600" dirty="0">
              <a:solidFill>
                <a:srgbClr val="FF0000"/>
              </a:solidFill>
            </a:endParaRPr>
          </a:p>
        </p:txBody>
      </p:sp>
      <p:pic>
        <p:nvPicPr>
          <p:cNvPr id="12" name="Picture 11">
            <a:extLst>
              <a:ext uri="{FF2B5EF4-FFF2-40B4-BE49-F238E27FC236}">
                <a16:creationId xmlns:a16="http://schemas.microsoft.com/office/drawing/2014/main" id="{E9740F15-E828-43DD-8A7D-9FE7FD2203EA}"/>
              </a:ext>
            </a:extLst>
          </p:cNvPr>
          <p:cNvPicPr>
            <a:picLocks noChangeAspect="1"/>
          </p:cNvPicPr>
          <p:nvPr/>
        </p:nvPicPr>
        <p:blipFill>
          <a:blip r:embed="rId5"/>
          <a:stretch>
            <a:fillRect/>
          </a:stretch>
        </p:blipFill>
        <p:spPr>
          <a:xfrm>
            <a:off x="625474" y="1464695"/>
            <a:ext cx="3897044" cy="3711117"/>
          </a:xfrm>
          <a:prstGeom prst="rect">
            <a:avLst/>
          </a:prstGeom>
        </p:spPr>
      </p:pic>
      <p:sp>
        <p:nvSpPr>
          <p:cNvPr id="13" name="Rectangle 12">
            <a:extLst>
              <a:ext uri="{FF2B5EF4-FFF2-40B4-BE49-F238E27FC236}">
                <a16:creationId xmlns:a16="http://schemas.microsoft.com/office/drawing/2014/main" id="{4AE3FE28-817E-4C74-B3BC-38878DFDB66A}"/>
              </a:ext>
            </a:extLst>
          </p:cNvPr>
          <p:cNvSpPr/>
          <p:nvPr/>
        </p:nvSpPr>
        <p:spPr>
          <a:xfrm>
            <a:off x="1880918" y="1419749"/>
            <a:ext cx="1964267" cy="136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7D603A-22DC-496C-8DE1-48A3E54116EE}"/>
                  </a:ext>
                </a:extLst>
              </p:cNvPr>
              <p:cNvSpPr txBox="1"/>
              <p:nvPr/>
            </p:nvSpPr>
            <p:spPr>
              <a:xfrm>
                <a:off x="1951024" y="760647"/>
                <a:ext cx="5460947" cy="723340"/>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Contours of constant </a:t>
                </a:r>
                <a14:m>
                  <m:oMath xmlns:m="http://schemas.openxmlformats.org/officeDocument/2006/math">
                    <m:func>
                      <m:funcPr>
                        <m:ctrlPr>
                          <a:rPr lang="en-US" sz="1600" b="1" i="1" smtClean="0">
                            <a:solidFill>
                              <a:srgbClr val="FF0000"/>
                            </a:solidFill>
                            <a:latin typeface="Cambria Math" panose="02040503050406030204" pitchFamily="18" charset="0"/>
                            <a:cs typeface="Times New Roman" panose="02020603050405020304" pitchFamily="18" charset="0"/>
                          </a:rPr>
                        </m:ctrlPr>
                      </m:funcPr>
                      <m:fName>
                        <m:r>
                          <a:rPr lang="en-US" sz="1600" b="1" i="1" smtClean="0">
                            <a:solidFill>
                              <a:srgbClr val="FF0000"/>
                            </a:solidFill>
                            <a:latin typeface="Cambria Math" panose="02040503050406030204" pitchFamily="18" charset="0"/>
                            <a:cs typeface="Times New Roman" panose="02020603050405020304" pitchFamily="18" charset="0"/>
                          </a:rPr>
                          <m:t>𝑷</m:t>
                        </m:r>
                        <m:sSub>
                          <m:sSubPr>
                            <m:ctrlPr>
                              <a:rPr lang="en-US" sz="1600" b="1" i="1" smtClean="0">
                                <a:solidFill>
                                  <a:srgbClr val="FF0000"/>
                                </a:solidFill>
                                <a:latin typeface="Cambria Math" panose="02040503050406030204" pitchFamily="18" charset="0"/>
                                <a:cs typeface="Times New Roman" panose="02020603050405020304" pitchFamily="18" charset="0"/>
                              </a:rPr>
                            </m:ctrlPr>
                          </m:sSubPr>
                          <m:e>
                            <m:r>
                              <a:rPr lang="en-US" sz="1600" b="1" i="1" smtClean="0">
                                <a:solidFill>
                                  <a:srgbClr val="FF0000"/>
                                </a:solidFill>
                                <a:latin typeface="Cambria Math" panose="02040503050406030204" pitchFamily="18" charset="0"/>
                                <a:cs typeface="Times New Roman" panose="02020603050405020304" pitchFamily="18" charset="0"/>
                              </a:rPr>
                              <m:t>𝒓</m:t>
                            </m:r>
                          </m:e>
                          <m:sub>
                            <m:r>
                              <a:rPr lang="en-US" sz="1600" b="1" i="1" smtClean="0">
                                <a:solidFill>
                                  <a:srgbClr val="FF0000"/>
                                </a:solidFill>
                                <a:latin typeface="Cambria Math" panose="02040503050406030204" pitchFamily="18" charset="0"/>
                                <a:cs typeface="Times New Roman" panose="02020603050405020304" pitchFamily="18" charset="0"/>
                              </a:rPr>
                              <m:t>𝒊</m:t>
                            </m:r>
                          </m:sub>
                        </m:sSub>
                      </m:fName>
                      <m:e>
                        <m:r>
                          <a:rPr lang="en-US" sz="1600" b="1" i="1" smtClean="0">
                            <a:solidFill>
                              <a:srgbClr val="FF0000"/>
                            </a:solidFill>
                            <a:latin typeface="Cambria Math" panose="02040503050406030204" pitchFamily="18" charset="0"/>
                            <a:cs typeface="Times New Roman" panose="02020603050405020304" pitchFamily="18" charset="0"/>
                          </a:rPr>
                          <m:t> </m:t>
                        </m:r>
                      </m:e>
                    </m:func>
                  </m:oMath>
                </a14:m>
                <a:r>
                  <a:rPr lang="en-US" sz="1600" b="1" dirty="0">
                    <a:solidFill>
                      <a:srgbClr val="FF0000"/>
                    </a:solidFill>
                    <a:latin typeface="Arial" panose="020B0604020202020204" pitchFamily="34" charset="0"/>
                    <a:cs typeface="Arial" panose="020B0604020202020204" pitchFamily="34" charset="0"/>
                  </a:rPr>
                  <a:t>at </a:t>
                </a:r>
                <a14:m>
                  <m:oMath xmlns:m="http://schemas.openxmlformats.org/officeDocument/2006/math">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𝑹</m:t>
                            </m:r>
                          </m:e>
                          <m:sub>
                            <m:r>
                              <a:rPr lang="en-US" sz="1600" b="1" i="1" smtClean="0">
                                <a:solidFill>
                                  <a:srgbClr val="FF0000"/>
                                </a:solidFill>
                                <a:latin typeface="Cambria Math" panose="02040503050406030204" pitchFamily="18" charset="0"/>
                              </a:rPr>
                              <m:t>𝟎</m:t>
                            </m:r>
                          </m:sub>
                        </m:sSub>
                      </m:num>
                      <m:den>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𝑳</m:t>
                            </m:r>
                          </m:e>
                          <m:sub>
                            <m:r>
                              <a:rPr lang="en-US" sz="1600" b="1" i="1" smtClean="0">
                                <a:solidFill>
                                  <a:srgbClr val="FF0000"/>
                                </a:solidFill>
                                <a:latin typeface="Cambria Math" panose="02040503050406030204" pitchFamily="18" charset="0"/>
                              </a:rPr>
                              <m:t>𝑻𝒊</m:t>
                            </m:r>
                          </m:sub>
                        </m:sSub>
                      </m:den>
                    </m:f>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𝟏𝟏</m:t>
                    </m:r>
                  </m:oMath>
                </a14:m>
                <a:r>
                  <a:rPr lang="en-US" sz="1600" b="1"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1600" b="1" i="1" smtClean="0">
                        <a:solidFill>
                          <a:srgbClr val="FF0000"/>
                        </a:solidFill>
                        <a:latin typeface="Cambria Math" panose="02040503050406030204" pitchFamily="18" charset="0"/>
                        <a:cs typeface="Arial" panose="020B0604020202020204" pitchFamily="34" charset="0"/>
                      </a:rPr>
                      <m:t>𝝐</m:t>
                    </m:r>
                    <m:r>
                      <a:rPr lang="en-US" sz="1600" b="1" i="1" smtClean="0">
                        <a:solidFill>
                          <a:srgbClr val="FF0000"/>
                        </a:solidFill>
                        <a:latin typeface="Cambria Math" panose="02040503050406030204" pitchFamily="18" charset="0"/>
                        <a:cs typeface="Arial" panose="020B0604020202020204" pitchFamily="34" charset="0"/>
                      </a:rPr>
                      <m:t>=</m:t>
                    </m:r>
                    <m:f>
                      <m:fPr>
                        <m:ctrlPr>
                          <a:rPr lang="en-US" sz="1600" b="1" i="1" smtClean="0">
                            <a:solidFill>
                              <a:srgbClr val="FF0000"/>
                            </a:solidFill>
                            <a:latin typeface="Cambria Math" panose="02040503050406030204" pitchFamily="18" charset="0"/>
                            <a:cs typeface="Arial" panose="020B0604020202020204" pitchFamily="34" charset="0"/>
                          </a:rPr>
                        </m:ctrlPr>
                      </m:fPr>
                      <m:num>
                        <m:r>
                          <a:rPr lang="en-US" sz="1600" b="1" i="1" smtClean="0">
                            <a:solidFill>
                              <a:srgbClr val="FF0000"/>
                            </a:solidFill>
                            <a:latin typeface="Cambria Math" panose="02040503050406030204" pitchFamily="18" charset="0"/>
                            <a:cs typeface="Arial" panose="020B0604020202020204" pitchFamily="34" charset="0"/>
                          </a:rPr>
                          <m:t>𝒂</m:t>
                        </m:r>
                      </m:num>
                      <m:den>
                        <m:sSub>
                          <m:sSubPr>
                            <m:ctrlPr>
                              <a:rPr lang="en-US" sz="1600" b="1" i="1" smtClean="0">
                                <a:solidFill>
                                  <a:srgbClr val="FF0000"/>
                                </a:solidFill>
                                <a:latin typeface="Cambria Math" panose="02040503050406030204" pitchFamily="18" charset="0"/>
                                <a:cs typeface="Arial" panose="020B0604020202020204" pitchFamily="34" charset="0"/>
                              </a:rPr>
                            </m:ctrlPr>
                          </m:sSubPr>
                          <m:e>
                            <m:r>
                              <a:rPr lang="en-US" sz="1600" b="1" i="1" smtClean="0">
                                <a:solidFill>
                                  <a:srgbClr val="FF0000"/>
                                </a:solidFill>
                                <a:latin typeface="Cambria Math" panose="02040503050406030204" pitchFamily="18" charset="0"/>
                                <a:cs typeface="Arial" panose="020B0604020202020204" pitchFamily="34" charset="0"/>
                              </a:rPr>
                              <m:t>𝑹</m:t>
                            </m:r>
                          </m:e>
                          <m:sub>
                            <m:r>
                              <a:rPr lang="en-US" sz="1600" b="1" i="1" smtClean="0">
                                <a:solidFill>
                                  <a:srgbClr val="FF0000"/>
                                </a:solidFill>
                                <a:latin typeface="Cambria Math" panose="02040503050406030204" pitchFamily="18" charset="0"/>
                                <a:cs typeface="Arial" panose="020B0604020202020204" pitchFamily="34" charset="0"/>
                              </a:rPr>
                              <m:t>𝟎</m:t>
                            </m:r>
                          </m:sub>
                        </m:sSub>
                      </m:den>
                    </m:f>
                    <m:r>
                      <a:rPr lang="en-US" sz="1600" b="1" i="1" smtClean="0">
                        <a:solidFill>
                          <a:srgbClr val="FF0000"/>
                        </a:solidFill>
                        <a:latin typeface="Cambria Math" panose="02040503050406030204" pitchFamily="18" charset="0"/>
                        <a:cs typeface="Arial" panose="020B0604020202020204" pitchFamily="34" charset="0"/>
                      </a:rPr>
                      <m:t>=</m:t>
                    </m:r>
                    <m:r>
                      <a:rPr lang="en-US" sz="1600" b="1" i="1" smtClean="0">
                        <a:solidFill>
                          <a:srgbClr val="FF0000"/>
                        </a:solidFill>
                        <a:latin typeface="Cambria Math" panose="02040503050406030204" pitchFamily="18" charset="0"/>
                        <a:cs typeface="Arial" panose="020B0604020202020204" pitchFamily="34" charset="0"/>
                      </a:rPr>
                      <m:t>𝟎</m:t>
                    </m:r>
                    <m:r>
                      <a:rPr lang="en-US" sz="1600" b="1" i="1" smtClean="0">
                        <a:solidFill>
                          <a:srgbClr val="FF0000"/>
                        </a:solidFill>
                        <a:latin typeface="Cambria Math" panose="02040503050406030204" pitchFamily="18" charset="0"/>
                        <a:cs typeface="Arial" panose="020B0604020202020204" pitchFamily="34" charset="0"/>
                      </a:rPr>
                      <m:t>.</m:t>
                    </m:r>
                    <m:r>
                      <a:rPr lang="en-US" sz="1600" b="1" i="1" smtClean="0">
                        <a:solidFill>
                          <a:srgbClr val="FF0000"/>
                        </a:solidFill>
                        <a:latin typeface="Cambria Math" panose="02040503050406030204" pitchFamily="18" charset="0"/>
                        <a:cs typeface="Arial" panose="020B0604020202020204" pitchFamily="34" charset="0"/>
                      </a:rPr>
                      <m:t>𝟑𝟔</m:t>
                    </m:r>
                  </m:oMath>
                </a14:m>
                <a:r>
                  <a:rPr lang="en-US" sz="1600" b="1" dirty="0">
                    <a:solidFill>
                      <a:srgbClr val="FF0000"/>
                    </a:solidFill>
                    <a:latin typeface="Arial" panose="020B0604020202020204" pitchFamily="34" charset="0"/>
                    <a:cs typeface="Arial" panose="020B0604020202020204" pitchFamily="34" charset="0"/>
                  </a:rPr>
                  <a:t>, circular geometry, adiabatic electrons, ITG</a:t>
                </a:r>
              </a:p>
            </p:txBody>
          </p:sp>
        </mc:Choice>
        <mc:Fallback xmlns="">
          <p:sp>
            <p:nvSpPr>
              <p:cNvPr id="7" name="TextBox 6">
                <a:extLst>
                  <a:ext uri="{FF2B5EF4-FFF2-40B4-BE49-F238E27FC236}">
                    <a16:creationId xmlns:a16="http://schemas.microsoft.com/office/drawing/2014/main" id="{427D603A-22DC-496C-8DE1-48A3E54116EE}"/>
                  </a:ext>
                </a:extLst>
              </p:cNvPr>
              <p:cNvSpPr txBox="1">
                <a:spLocks noRot="1" noChangeAspect="1" noMove="1" noResize="1" noEditPoints="1" noAdjustHandles="1" noChangeArrowheads="1" noChangeShapeType="1" noTextEdit="1"/>
              </p:cNvSpPr>
              <p:nvPr/>
            </p:nvSpPr>
            <p:spPr>
              <a:xfrm>
                <a:off x="1951024" y="760647"/>
                <a:ext cx="5460947" cy="723340"/>
              </a:xfrm>
              <a:prstGeom prst="rect">
                <a:avLst/>
              </a:prstGeom>
              <a:blipFill>
                <a:blip r:embed="rId6"/>
                <a:stretch>
                  <a:fillRect b="-11017"/>
                </a:stretch>
              </a:blipFill>
            </p:spPr>
            <p:txBody>
              <a:bodyPr/>
              <a:lstStyle/>
              <a:p>
                <a:r>
                  <a:rPr lang="LID4096">
                    <a:noFill/>
                  </a:rPr>
                  <a:t> </a:t>
                </a:r>
              </a:p>
            </p:txBody>
          </p:sp>
        </mc:Fallback>
      </mc:AlternateContent>
    </p:spTree>
    <p:extLst>
      <p:ext uri="{BB962C8B-B14F-4D97-AF65-F5344CB8AC3E}">
        <p14:creationId xmlns:p14="http://schemas.microsoft.com/office/powerpoint/2010/main" val="32473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28611</TotalTime>
  <Words>3154</Words>
  <Application>Microsoft Office PowerPoint</Application>
  <PresentationFormat>On-screen Show (16:9)</PresentationFormat>
  <Paragraphs>551</Paragraphs>
  <Slides>49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 Math</vt:lpstr>
      <vt:lpstr>Franklin Gothic Demi Cond</vt:lpstr>
      <vt:lpstr>Times New Roman</vt:lpstr>
      <vt:lpstr>Wingdings</vt:lpstr>
      <vt:lpstr>Thème Office</vt:lpstr>
      <vt:lpstr>Reducing turbulent transport in tokamaks by combining up-dwn asymmetry and the low momentum diffusivity regime</vt:lpstr>
      <vt:lpstr>Obtaining up-down asymmetry by changing upper and lower triangularity</vt:lpstr>
      <vt:lpstr>Outline</vt:lpstr>
      <vt:lpstr>Introduction</vt:lpstr>
      <vt:lpstr>Suppression of turbulence by flow shear</vt:lpstr>
      <vt:lpstr>Generating flow shear using neutral beam/radio frequency waves</vt:lpstr>
      <vt:lpstr>Generate flow shear using up-down asymmetry</vt:lpstr>
      <vt:lpstr>Results1: The Low Momentum Diffusivity (LMD) regime </vt:lpstr>
      <vt:lpstr>Low Momentum Diffusivity (LMD) regime: tight aspect ratio, low q, normal to high s ̂</vt:lpstr>
      <vt:lpstr>Low Momentum Diffusivity (LMD) manifold: tight aspect ratio, low safety factor q, normal to high magnetic shear s ̂</vt:lpstr>
      <vt:lpstr>Results2: Turbulence stabilization using LMD and up-down asymmetry</vt:lpstr>
      <vt:lpstr>PowerPoint Presentation</vt:lpstr>
      <vt:lpstr>Strong flow shear in LMD regime with up-down asymmetry</vt:lpstr>
      <vt:lpstr>One question remains: what is the main effective parameter in determining the heat flux reduction? </vt:lpstr>
      <vt:lpstr>Effect of pinch term on intrinsic rotation</vt:lpstr>
      <vt:lpstr>Results3: Practical applicability study using experimental geometries</vt:lpstr>
      <vt:lpstr>Artificially tilt MAST geometry to study intrinsic flow shear</vt:lpstr>
      <vt:lpstr>Predicting flow shear generated by up-down asymmetry</vt:lpstr>
      <vt:lpstr>PowerPoint Presentation</vt:lpstr>
      <vt:lpstr>Results4: Recent progress on electromagnetic component of toroidal angular momentum flux</vt:lpstr>
      <vt:lpstr>Full expression of electromagnetic toroidal angular momentum flux driven by turbulence</vt:lpstr>
      <vt:lpstr>PowerPoint Presentation</vt:lpstr>
      <vt:lpstr>PowerPoint Presentation</vt:lpstr>
      <vt:lpstr>Doubled R_0/L_Ti=14</vt:lpstr>
      <vt:lpstr>MTM q scan ϵ=0.36, s ̂=2.5, R_0/L_Te=4.96, β=1.2%, ω_⊥ R_0/c_s=0.12</vt:lpstr>
      <vt:lpstr>Magnitude of different terms: MTM</vt:lpstr>
      <vt:lpstr>KBM β scan ϵ=0.18, s ̂=0.8, R_0/L_Ti=7, R_0/L_n=1, q=1.4, ω_⊥ R_0/c_s=0.12</vt:lpstr>
      <vt:lpstr>Magnitude of different terms: KBM β=0.025</vt:lpstr>
      <vt:lpstr>Conclusions of results</vt:lpstr>
      <vt:lpstr>References</vt:lpstr>
      <vt:lpstr>Why LMD regime is beneficial (simple physics explanation)?</vt:lpstr>
      <vt:lpstr>Benchmark between GENE and CGYRO</vt:lpstr>
      <vt:lpstr>Microturbulence in tokamaks</vt:lpstr>
      <vt:lpstr>Magnetic confined fusion</vt:lpstr>
      <vt:lpstr>Procedure of getting input parameters for GENE gyrokinetic simulations</vt:lpstr>
      <vt:lpstr>Gyrokinetics and its coordinate system</vt:lpstr>
      <vt:lpstr>MAST #24600 t=0.28s, ψ_n=0.5 important parameters</vt:lpstr>
      <vt:lpstr>ψ_n=0.5 Linear Simulations</vt:lpstr>
      <vt:lpstr>Add flow shear, compare with experiments</vt:lpstr>
      <vt:lpstr>PowerPoint Presentation</vt:lpstr>
      <vt:lpstr>MAST #24600 t=0.28s, ψ_n=0.6 important parameters</vt:lpstr>
      <vt:lpstr>PowerPoint Presentation</vt:lpstr>
      <vt:lpstr>PowerPoint Presentation</vt:lpstr>
      <vt:lpstr>PowerPoint Presentation</vt:lpstr>
      <vt:lpstr>MAST #24600 t=0.28s, ψ_n=0.7 important parameters</vt:lpstr>
      <vt:lpstr>PowerPoint Presentation</vt:lpstr>
      <vt:lpstr>ψ_n=0.7 Linear Simulations: including electron scale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Haomin Sun</cp:lastModifiedBy>
  <cp:revision>664</cp:revision>
  <cp:lastPrinted>2019-06-19T13:21:30Z</cp:lastPrinted>
  <dcterms:created xsi:type="dcterms:W3CDTF">2019-04-02T06:24:35Z</dcterms:created>
  <dcterms:modified xsi:type="dcterms:W3CDTF">2025-10-16T11:37:12Z</dcterms:modified>
</cp:coreProperties>
</file>