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0" r:id="rId6"/>
    <p:sldId id="281" r:id="rId7"/>
    <p:sldId id="272" r:id="rId8"/>
    <p:sldId id="310" r:id="rId9"/>
    <p:sldId id="273" r:id="rId10"/>
    <p:sldId id="283" r:id="rId11"/>
    <p:sldId id="299" r:id="rId12"/>
    <p:sldId id="312" r:id="rId13"/>
    <p:sldId id="311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74" r:id="rId24"/>
    <p:sldId id="285" r:id="rId25"/>
    <p:sldId id="287" r:id="rId26"/>
    <p:sldId id="288" r:id="rId27"/>
    <p:sldId id="289" r:id="rId28"/>
    <p:sldId id="322" r:id="rId29"/>
    <p:sldId id="309" r:id="rId30"/>
    <p:sldId id="323" r:id="rId31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 autoAdjust="0"/>
    <p:restoredTop sz="92086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104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17.10.25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‹Nº›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17/10/2025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8328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16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757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57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278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344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747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8631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160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618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784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86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7119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338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2884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565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459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829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113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132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88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80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9583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1644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82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" y="4505348"/>
            <a:ext cx="706306" cy="4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8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8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459938"/>
            <a:ext cx="7812087" cy="4683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" y="4505348"/>
            <a:ext cx="706306" cy="4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7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‹Nº›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3" y="4635213"/>
            <a:ext cx="502745" cy="315247"/>
          </a:xfrm>
          <a:prstGeom prst="rect">
            <a:avLst/>
          </a:prstGeom>
        </p:spPr>
      </p:pic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81" r:id="rId4"/>
    <p:sldLayoutId id="2147483673" r:id="rId5"/>
    <p:sldLayoutId id="2147483662" r:id="rId6"/>
    <p:sldLayoutId id="2147483674" r:id="rId7"/>
    <p:sldLayoutId id="2147483675" r:id="rId8"/>
    <p:sldLayoutId id="2147483682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64" y="571961"/>
            <a:ext cx="8761412" cy="2338387"/>
          </a:xfrm>
        </p:spPr>
        <p:txBody>
          <a:bodyPr>
            <a:normAutofit/>
          </a:bodyPr>
          <a:lstStyle/>
          <a:p>
            <a:r>
              <a:rPr lang="en-US" sz="4400" dirty="0"/>
              <a:t>Fast-ion confinement in NT plasma on TCV: experiments and modelling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63" y="2910348"/>
            <a:ext cx="6605755" cy="1187173"/>
          </a:xfrm>
        </p:spPr>
        <p:txBody>
          <a:bodyPr lIns="90000">
            <a:normAutofit/>
          </a:bodyPr>
          <a:lstStyle/>
          <a:p>
            <a:pPr algn="l"/>
            <a:r>
              <a:rPr lang="en-US" sz="1400" b="1" u="sng" dirty="0"/>
              <a:t>J. Poley-Sanjuán</a:t>
            </a:r>
            <a:r>
              <a:rPr lang="en-US" sz="1400" b="1" dirty="0"/>
              <a:t>, Anton Jansen van Vuuren, A. N. Karpushov, , M. </a:t>
            </a:r>
            <a:r>
              <a:rPr lang="en-US" sz="1400" b="1" dirty="0" err="1"/>
              <a:t>Podestà</a:t>
            </a:r>
            <a:r>
              <a:rPr lang="en-US" sz="1400" b="1" dirty="0"/>
              <a:t>, S. </a:t>
            </a:r>
            <a:r>
              <a:rPr lang="en-US" sz="1400" b="1" dirty="0" err="1"/>
              <a:t>Mazzi</a:t>
            </a:r>
            <a:r>
              <a:rPr lang="en-US" sz="1400" b="1" dirty="0"/>
              <a:t>, B. P. Duval, M. </a:t>
            </a:r>
            <a:r>
              <a:rPr lang="en-US" sz="1400" b="1" dirty="0" err="1"/>
              <a:t>Dreval</a:t>
            </a:r>
            <a:r>
              <a:rPr lang="en-US" sz="1400" b="1" dirty="0"/>
              <a:t>, A. </a:t>
            </a:r>
            <a:r>
              <a:rPr lang="en-US" sz="1400" b="1" dirty="0" err="1"/>
              <a:t>Fasoli</a:t>
            </a:r>
            <a:r>
              <a:rPr lang="en-US" sz="1400" b="1" dirty="0"/>
              <a:t> and the TCV and WPTE RT09 </a:t>
            </a:r>
            <a:r>
              <a:rPr lang="en-US" sz="1400" b="1" dirty="0" err="1"/>
              <a:t>EUROfusionTeams</a:t>
            </a:r>
            <a:r>
              <a:rPr lang="en-US" sz="1400" b="1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AE5AA54-9807-4542-B338-330D2FC67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0326" y="4097521"/>
            <a:ext cx="1509307" cy="1045979"/>
          </a:xfrm>
        </p:spPr>
        <p:txBody>
          <a:bodyPr lIns="90000"/>
          <a:lstStyle/>
          <a:p>
            <a:r>
              <a:rPr lang="en-US" sz="1100" b="1" dirty="0"/>
              <a:t>Date: </a:t>
            </a:r>
            <a:r>
              <a:rPr lang="en-US" b="1" dirty="0"/>
              <a:t>17</a:t>
            </a:r>
            <a:r>
              <a:rPr lang="en-US" sz="1100" b="1" dirty="0"/>
              <a:t>/10/2025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682A1B-6A63-FD4C-A305-20BB91990073}"/>
              </a:ext>
            </a:extLst>
          </p:cNvPr>
          <p:cNvSpPr txBox="1"/>
          <p:nvPr/>
        </p:nvSpPr>
        <p:spPr>
          <a:xfrm>
            <a:off x="1270450" y="145812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43A297-F9B3-B444-A129-0E93E9D02E48}"/>
              </a:ext>
            </a:extLst>
          </p:cNvPr>
          <p:cNvSpPr txBox="1"/>
          <p:nvPr/>
        </p:nvSpPr>
        <p:spPr>
          <a:xfrm>
            <a:off x="1270450" y="1953520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9022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6419468" cy="605568"/>
          </a:xfrm>
        </p:spPr>
        <p:txBody>
          <a:bodyPr>
            <a:noAutofit/>
          </a:bodyPr>
          <a:lstStyle/>
          <a:p>
            <a:r>
              <a:rPr lang="en-US" sz="2800" dirty="0"/>
              <a:t>ASCOT orbits: larger path outside of the separatrix for 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327032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Modelling with ASCOT shows that the NT orbits, both trapped and passing, go through a larger path outside of the separatrix.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This will affect the number of prompt losses and Charge </a:t>
            </a:r>
            <a:r>
              <a:rPr lang="en-US" altLang="en-US" sz="1400" dirty="0" err="1"/>
              <a:t>eXchange</a:t>
            </a:r>
            <a:r>
              <a:rPr lang="en-US" altLang="en-US" sz="1400" dirty="0"/>
              <a:t> (CX) reactions outside of the separatrix.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DA5E03-70C7-ED47-BBE3-79E98B6A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512" y="1071212"/>
            <a:ext cx="4708107" cy="33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4537562" cy="605568"/>
          </a:xfrm>
        </p:spPr>
        <p:txBody>
          <a:bodyPr>
            <a:noAutofit/>
          </a:bodyPr>
          <a:lstStyle/>
          <a:p>
            <a:r>
              <a:rPr lang="en-US" sz="2800" dirty="0"/>
              <a:t>TRANSP and ASCOT modelling inputs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425679"/>
            <a:ext cx="41735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main difference in the kinetic profiles comes from </a:t>
            </a:r>
            <a:r>
              <a:rPr lang="en-US" altLang="en-US" sz="1400" dirty="0" err="1"/>
              <a:t>Ti</a:t>
            </a:r>
            <a:r>
              <a:rPr lang="en-US" altLang="en-US" sz="1400" dirty="0"/>
              <a:t> (higher in NT) and the neutrals (bigger in PT).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reconstructed q-profile is equivalent between both cases.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inputs are shown at 0.545 s, for which the ASCOT simulation was performed.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9FA477-7E3B-444E-8777-B40D77ACC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77" y="56694"/>
            <a:ext cx="3347061" cy="48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6419468" cy="605568"/>
          </a:xfrm>
        </p:spPr>
        <p:txBody>
          <a:bodyPr>
            <a:noAutofit/>
          </a:bodyPr>
          <a:lstStyle/>
          <a:p>
            <a:r>
              <a:rPr lang="en-US" sz="2800" dirty="0"/>
              <a:t>TRANSP modelling validation (part I)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3757580" cy="28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To validate the TRANSP runs, we compared the total energy with the W</a:t>
            </a:r>
            <a:r>
              <a:rPr lang="en-US" altLang="en-US" sz="1400" baseline="-25000" dirty="0"/>
              <a:t>MHD </a:t>
            </a:r>
            <a:r>
              <a:rPr lang="en-US" altLang="en-US" sz="1400" dirty="0"/>
              <a:t>from LIUQE.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baseline="-250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Note the change in the energy contents following the changes in the NBI input power.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A </a:t>
            </a:r>
            <a:r>
              <a:rPr lang="en-US" altLang="en-US" sz="1400" b="1" dirty="0"/>
              <a:t>good match is achieved </a:t>
            </a:r>
            <a:r>
              <a:rPr lang="en-US" altLang="en-US" sz="1400" dirty="0"/>
              <a:t>in both cases.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512ED8A-245E-C245-A916-54C8C8DF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11" y="553416"/>
            <a:ext cx="3077879" cy="43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4357086" cy="605568"/>
          </a:xfrm>
        </p:spPr>
        <p:txBody>
          <a:bodyPr>
            <a:noAutofit/>
          </a:bodyPr>
          <a:lstStyle/>
          <a:p>
            <a:r>
              <a:rPr lang="en-US" sz="2800" dirty="0"/>
              <a:t>TRANSP modelling validation (part II)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32703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C993F5-EE5C-2746-9934-9B04C51B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85" y="2842766"/>
            <a:ext cx="3035953" cy="21054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F4FED4-2C14-A74C-B3A1-0296BBE28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285" y="399634"/>
            <a:ext cx="3202615" cy="2361356"/>
          </a:xfrm>
          <a:prstGeom prst="rect">
            <a:avLst/>
          </a:prstGeom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D977AB8C-FBDE-3D46-B31F-A19A8E20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405923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To validate the TRANSP runs, we also check the </a:t>
            </a:r>
            <a:r>
              <a:rPr lang="en-US" altLang="en-US" sz="1400" b="1" dirty="0"/>
              <a:t>rise/decay times </a:t>
            </a:r>
            <a:r>
              <a:rPr lang="en-US" altLang="en-US" sz="1400" dirty="0"/>
              <a:t>and the </a:t>
            </a:r>
            <a:r>
              <a:rPr lang="en-US" altLang="en-US" sz="1400" b="1" dirty="0"/>
              <a:t>saturation</a:t>
            </a:r>
            <a:r>
              <a:rPr lang="en-US" altLang="en-US" sz="1400" dirty="0"/>
              <a:t> of the neutron rate.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This is well reproduced for both cases, showing a higher neutron rate in NT, as in the experiment.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Fast-Ion content is also higher at NT.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This agreement indicates that the </a:t>
            </a:r>
            <a:r>
              <a:rPr lang="en-US" altLang="en-US" sz="1400" b="1" dirty="0"/>
              <a:t>Fast-Ion transport is well described neoclassically</a:t>
            </a:r>
            <a:r>
              <a:rPr lang="en-US" altLang="en-US" sz="1400" dirty="0"/>
              <a:t>. 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2B415F-903C-6144-AE2C-3A1AA2044AF6}"/>
              </a:ext>
            </a:extLst>
          </p:cNvPr>
          <p:cNvSpPr txBox="1"/>
          <p:nvPr/>
        </p:nvSpPr>
        <p:spPr>
          <a:xfrm>
            <a:off x="6614566" y="2950590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0.545 s</a:t>
            </a:r>
          </a:p>
        </p:txBody>
      </p:sp>
    </p:spTree>
    <p:extLst>
      <p:ext uri="{BB962C8B-B14F-4D97-AF65-F5344CB8AC3E}">
        <p14:creationId xmlns:p14="http://schemas.microsoft.com/office/powerpoint/2010/main" val="428301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4718684" cy="605568"/>
          </a:xfrm>
        </p:spPr>
        <p:txBody>
          <a:bodyPr>
            <a:noAutofit/>
          </a:bodyPr>
          <a:lstStyle/>
          <a:p>
            <a:r>
              <a:rPr lang="en-US" sz="2800" dirty="0"/>
              <a:t>Fast-ion losses are also well modelled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4393346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TRANSP-computed </a:t>
            </a:r>
            <a:r>
              <a:rPr lang="en-US" altLang="en-US" sz="1400" b="1" dirty="0"/>
              <a:t>orbit losses match the rise/decay time of the FILD </a:t>
            </a:r>
            <a:r>
              <a:rPr lang="en-US" altLang="en-US" sz="1400" dirty="0"/>
              <a:t>following the NBI-1 power modulations.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relative amplitude of the fast-ion losses modulations is also well reproduced.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This further indicates that the </a:t>
            </a:r>
            <a:r>
              <a:rPr lang="en-US" altLang="en-US" sz="1400" b="1" dirty="0"/>
              <a:t>fast-ion transport is well-reproduced</a:t>
            </a:r>
            <a:r>
              <a:rPr lang="en-US" altLang="en-US" sz="1400" dirty="0"/>
              <a:t> in these simulations.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DBADCF-0377-E241-A618-047E40E6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86" y="36552"/>
            <a:ext cx="2299278" cy="48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0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4718684" cy="605568"/>
          </a:xfrm>
        </p:spPr>
        <p:txBody>
          <a:bodyPr>
            <a:noAutofit/>
          </a:bodyPr>
          <a:lstStyle/>
          <a:p>
            <a:r>
              <a:rPr lang="en-US" sz="2800" dirty="0"/>
              <a:t>ASCOT modelling shows comparable losses in NT/PT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76" y="1505449"/>
            <a:ext cx="41735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ASCOT modelling indicates </a:t>
            </a:r>
            <a:r>
              <a:rPr lang="en-US" altLang="en-US" sz="1400" b="1" dirty="0"/>
              <a:t>higher losses in NT only for the FILD</a:t>
            </a:r>
            <a:r>
              <a:rPr lang="en-US" altLang="en-US" sz="1400" dirty="0"/>
              <a:t>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When accounting for the total wall losses, an equivalent loss fraction is found.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pitch of the NT losses is largely dominated by passing particles (as observed in the FILD measurements).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FDE3A5-5CE3-4940-ADDF-2FF9CE205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604842"/>
            <a:ext cx="2970864" cy="41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tx2"/>
                </a:solidFill>
              </a:rPr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682A1B-6A63-FD4C-A305-20BB91990073}"/>
              </a:ext>
            </a:extLst>
          </p:cNvPr>
          <p:cNvSpPr txBox="1"/>
          <p:nvPr/>
        </p:nvSpPr>
        <p:spPr>
          <a:xfrm>
            <a:off x="1270450" y="145812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43A297-F9B3-B444-A129-0E93E9D02E48}"/>
              </a:ext>
            </a:extLst>
          </p:cNvPr>
          <p:cNvSpPr txBox="1"/>
          <p:nvPr/>
        </p:nvSpPr>
        <p:spPr>
          <a:xfrm>
            <a:off x="1270450" y="1953520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4BBA0-4998-A049-8781-ABDE87602078}"/>
              </a:ext>
            </a:extLst>
          </p:cNvPr>
          <p:cNvSpPr txBox="1"/>
          <p:nvPr/>
        </p:nvSpPr>
        <p:spPr>
          <a:xfrm>
            <a:off x="1270450" y="242170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1268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5477070" cy="605568"/>
          </a:xfrm>
        </p:spPr>
        <p:txBody>
          <a:bodyPr>
            <a:noAutofit/>
          </a:bodyPr>
          <a:lstStyle/>
          <a:p>
            <a:r>
              <a:rPr lang="en-US" sz="2800" dirty="0"/>
              <a:t>Equivalent fast-ion confinement in 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1" y="736601"/>
            <a:ext cx="4848147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beam </a:t>
            </a:r>
            <a:r>
              <a:rPr lang="en-US" altLang="en-US" sz="1400" b="1" dirty="0"/>
              <a:t>shine-through and the orbit losses are similar</a:t>
            </a:r>
            <a:r>
              <a:rPr lang="en-US" altLang="en-US" sz="1400" dirty="0"/>
              <a:t>, indicating that the plasma geometry was not detrimental to the NBI injection. The </a:t>
            </a:r>
            <a:r>
              <a:rPr lang="en-US" altLang="en-US" sz="1400" b="1" dirty="0"/>
              <a:t>major difference arises from the CX losses</a:t>
            </a:r>
            <a:r>
              <a:rPr lang="en-US" altLang="en-US" sz="1400" dirty="0"/>
              <a:t>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Due to the different orbit trajectories inside/outside the confined plasma region, CX losses outside the separatrix are ∼45% higher in NT than in PT. In contrast, within the separatrix, these values are ∼ 20% higher in PT.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Possible to expect that </a:t>
            </a:r>
            <a:r>
              <a:rPr lang="en-US" altLang="en-US" sz="1400" b="1" dirty="0"/>
              <a:t>fusion-born fast ions will slow down</a:t>
            </a:r>
            <a:r>
              <a:rPr lang="en-US" altLang="en-US" sz="1400" dirty="0"/>
              <a:t> within the plasma </a:t>
            </a:r>
            <a:r>
              <a:rPr lang="en-US" altLang="en-US" sz="1400" b="1" dirty="0"/>
              <a:t>independently of the configuration’s triangularity</a:t>
            </a:r>
            <a:r>
              <a:rPr lang="en-US" altLang="en-US" sz="1400" dirty="0"/>
              <a:t>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b="1" dirty="0"/>
              <a:t>NT-shaped plasmas are reinforced</a:t>
            </a:r>
            <a:r>
              <a:rPr lang="en-US" altLang="en-US" sz="1400" dirty="0"/>
              <a:t> as a promising candidate for high-performance ELM-free operation.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C47349-2477-554F-B936-EAD8F6BE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08" y="1378390"/>
            <a:ext cx="3898900" cy="2641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0F7791-EFA1-3546-A681-C82AB08086BC}"/>
              </a:ext>
            </a:extLst>
          </p:cNvPr>
          <p:cNvSpPr txBox="1"/>
          <p:nvPr/>
        </p:nvSpPr>
        <p:spPr>
          <a:xfrm>
            <a:off x="6070150" y="1529045"/>
            <a:ext cx="5084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1.11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93E661-7838-9C46-943C-185900188302}"/>
              </a:ext>
            </a:extLst>
          </p:cNvPr>
          <p:cNvSpPr txBox="1"/>
          <p:nvPr/>
        </p:nvSpPr>
        <p:spPr>
          <a:xfrm>
            <a:off x="6900678" y="1606135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1.05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25CDCA-F22C-0047-8993-4F9C11EA0584}"/>
              </a:ext>
            </a:extLst>
          </p:cNvPr>
          <p:cNvSpPr txBox="1"/>
          <p:nvPr/>
        </p:nvSpPr>
        <p:spPr>
          <a:xfrm>
            <a:off x="7900948" y="1679086"/>
            <a:ext cx="521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0.98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5CDF2B-FFC6-FC4F-B465-5A14903B807A}"/>
              </a:ext>
            </a:extLst>
          </p:cNvPr>
          <p:cNvSpPr txBox="1"/>
          <p:nvPr/>
        </p:nvSpPr>
        <p:spPr>
          <a:xfrm>
            <a:off x="3099592" y="4806866"/>
            <a:ext cx="2896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Paper submitted to Nuclear Fusion.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5DD5DD3-1F13-F94A-BD56-989F7FBF562F}"/>
              </a:ext>
            </a:extLst>
          </p:cNvPr>
          <p:cNvSpPr txBox="1"/>
          <p:nvPr/>
        </p:nvSpPr>
        <p:spPr>
          <a:xfrm>
            <a:off x="5763774" y="1228349"/>
            <a:ext cx="886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TRANSP</a:t>
            </a:r>
          </a:p>
        </p:txBody>
      </p:sp>
    </p:spTree>
    <p:extLst>
      <p:ext uri="{BB962C8B-B14F-4D97-AF65-F5344CB8AC3E}">
        <p14:creationId xmlns:p14="http://schemas.microsoft.com/office/powerpoint/2010/main" val="1234366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tx2"/>
                </a:solidFill>
              </a:rPr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tx2"/>
                </a:solidFill>
              </a:rPr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682A1B-6A63-FD4C-A305-20BB91990073}"/>
              </a:ext>
            </a:extLst>
          </p:cNvPr>
          <p:cNvSpPr txBox="1"/>
          <p:nvPr/>
        </p:nvSpPr>
        <p:spPr>
          <a:xfrm>
            <a:off x="1270450" y="145812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43A297-F9B3-B444-A129-0E93E9D02E48}"/>
              </a:ext>
            </a:extLst>
          </p:cNvPr>
          <p:cNvSpPr txBox="1"/>
          <p:nvPr/>
        </p:nvSpPr>
        <p:spPr>
          <a:xfrm>
            <a:off x="1270450" y="1953520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4BBA0-4998-A049-8781-ABDE87602078}"/>
              </a:ext>
            </a:extLst>
          </p:cNvPr>
          <p:cNvSpPr txBox="1"/>
          <p:nvPr/>
        </p:nvSpPr>
        <p:spPr>
          <a:xfrm>
            <a:off x="1270450" y="242170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9D31B1-58D7-B44F-BD2E-78B3F7F8EED8}"/>
              </a:ext>
            </a:extLst>
          </p:cNvPr>
          <p:cNvSpPr txBox="1"/>
          <p:nvPr/>
        </p:nvSpPr>
        <p:spPr>
          <a:xfrm>
            <a:off x="1270450" y="3644997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4870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" y="857542"/>
            <a:ext cx="4318176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NT plasmas exhibit improved thermal plasma confinement w.r.t PT.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But there are few experimental studies on fast-ion confinement in NT plasmas (see [1]).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There are no experimental studies with MHD-quiescent, flattop conditions*.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Numerical studies [2, 3] have found that for the same plasma input, TAE grow rates are slower in NT. 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D505C385-0CBA-9D7E-60DA-B412D32AE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168E86-423B-9B01-C04E-6A37347F0106}"/>
              </a:ext>
            </a:extLst>
          </p:cNvPr>
          <p:cNvSpPr txBox="1"/>
          <p:nvPr/>
        </p:nvSpPr>
        <p:spPr>
          <a:xfrm>
            <a:off x="1219822" y="4340094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M.A. Van Zeeland et al 2019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(top figure)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[2] Y.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Ghai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 2021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[3] P. Oyola et al 2023 IAEA FEC (bottom figure)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*up to my knowledge</a:t>
            </a:r>
          </a:p>
        </p:txBody>
      </p:sp>
      <p:pic>
        <p:nvPicPr>
          <p:cNvPr id="2" name="Picture 1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6837131B-8B72-5DE3-4570-BB6BC76C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16"/>
          <a:stretch/>
        </p:blipFill>
        <p:spPr>
          <a:xfrm>
            <a:off x="4899413" y="2806579"/>
            <a:ext cx="3600000" cy="16295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CC21112-74F7-3ADE-9942-390BFFFF5CD7}"/>
              </a:ext>
            </a:extLst>
          </p:cNvPr>
          <p:cNvGrpSpPr/>
          <p:nvPr/>
        </p:nvGrpSpPr>
        <p:grpSpPr>
          <a:xfrm>
            <a:off x="4965326" y="657984"/>
            <a:ext cx="3600000" cy="1980841"/>
            <a:chOff x="4965326" y="657984"/>
            <a:chExt cx="3600000" cy="1980841"/>
          </a:xfrm>
        </p:grpSpPr>
        <p:pic>
          <p:nvPicPr>
            <p:cNvPr id="7" name="Picture 6" descr="A red and blue and yellow background with white text&#10;&#10;Description automatically generated">
              <a:extLst>
                <a:ext uri="{FF2B5EF4-FFF2-40B4-BE49-F238E27FC236}">
                  <a16:creationId xmlns:a16="http://schemas.microsoft.com/office/drawing/2014/main" id="{28371A2E-9EF8-292C-8FDA-B870FDE4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326" y="701476"/>
              <a:ext cx="3600000" cy="19373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F266E8-5284-EFC4-9455-FCF16A9B408F}"/>
                </a:ext>
              </a:extLst>
            </p:cNvPr>
            <p:cNvSpPr txBox="1"/>
            <p:nvPr/>
          </p:nvSpPr>
          <p:spPr>
            <a:xfrm>
              <a:off x="7862700" y="657984"/>
              <a:ext cx="636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DIII-D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96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Investigation of AEs in NT vs PT plasmas in TCV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07" y="859118"/>
            <a:ext cx="449393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Alfven Eigenmodes are a serious concern for fast-ion confinement in future machines.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Modelling [1] has suggested that TAE amplitudes are lower in TCV-like plasmas, thus a systematic experimental investigation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Studies of TAEs in PT found that counter injection is necessary (often highly off-axis, z~12cm).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Developed a scenario with on-axis heating, at low plasma current, using ECRH for longer fast-ion slowing down times.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pic>
        <p:nvPicPr>
          <p:cNvPr id="2" name="Picture 1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DADC4E96-EE79-7D3D-3A76-23DE3C640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72"/>
          <a:stretch/>
        </p:blipFill>
        <p:spPr>
          <a:xfrm>
            <a:off x="4768056" y="930449"/>
            <a:ext cx="3600000" cy="1641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0FBB0-EC45-8C2E-DB40-530216095A07}"/>
              </a:ext>
            </a:extLst>
          </p:cNvPr>
          <p:cNvSpPr txBox="1"/>
          <p:nvPr/>
        </p:nvSpPr>
        <p:spPr>
          <a:xfrm>
            <a:off x="6207164" y="736007"/>
            <a:ext cx="2060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P. Oyola et al 2023 IAEA FEC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436A1ABA-805D-1245-A23A-33957A08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9991DFA6-FFE3-8247-A2D0-17E80DFC0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171263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AEs in NT plasmas on TCV using counter NBI</a:t>
            </a:r>
            <a:endParaRPr lang="en-US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90" y="895250"/>
            <a:ext cx="465393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NBI1 in counter injection was used, with NBI2 at low power to probe AE modes with FILD (co-injection is needed for the FILD).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FEA29B-C58E-CB6C-3CEA-C185FC11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36" y="703407"/>
            <a:ext cx="3702857" cy="4320000"/>
          </a:xfrm>
          <a:prstGeom prst="rect">
            <a:avLst/>
          </a:prstGeom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E3569EC0-86B9-604D-8ABD-4690552E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B594DC2-FA87-1244-85C4-48261C97E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161881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8089106" cy="60556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TAE clearly observable in FILD, freq. used to localize mode</a:t>
            </a:r>
            <a:endParaRPr lang="en-US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83" y="887584"/>
            <a:ext cx="43200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NBI1 in counter injection was used, with NBI2 at low power to probe AE modes with FILD.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Typically observe that an EGAM-like mode below 100kHz dominates the MHD spectrum in NT. </a:t>
            </a:r>
            <a:br>
              <a:rPr lang="en-GB" altLang="en-US" sz="1400" dirty="0"/>
            </a:br>
            <a:r>
              <a:rPr lang="en-GB" altLang="en-US" sz="1400" dirty="0"/>
              <a:t>Weak TAE-like modes observed.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By using localised ECRH heating (</a:t>
            </a:r>
            <a:r>
              <a:rPr lang="en-US" sz="1400" dirty="0"/>
              <a:t>ρ ~ 0.4</a:t>
            </a:r>
            <a:r>
              <a:rPr lang="en-GB" altLang="en-US" sz="1400" dirty="0"/>
              <a:t>), we’re able to suppress the GAM and observe TAE clearly.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TAE calculated* to be around </a:t>
            </a:r>
            <a:r>
              <a:rPr lang="en-US" sz="1400" dirty="0"/>
              <a:t>ρ ~ 0.85, and </a:t>
            </a:r>
            <a:r>
              <a:rPr lang="en-US" sz="1400" b="1" dirty="0"/>
              <a:t>losses were seen in FILD.</a:t>
            </a:r>
            <a:endParaRPr lang="en-GB" altLang="en-US" sz="1400" b="1" dirty="0"/>
          </a:p>
        </p:txBody>
      </p:sp>
      <p:pic>
        <p:nvPicPr>
          <p:cNvPr id="2" name="Picture 1" descr="A blue and orange lines&#10;&#10;Description automatically generated with medium confidence">
            <a:extLst>
              <a:ext uri="{FF2B5EF4-FFF2-40B4-BE49-F238E27FC236}">
                <a16:creationId xmlns:a16="http://schemas.microsoft.com/office/drawing/2014/main" id="{3594E8F9-E3F7-9072-1CFD-3756138F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81" y="692467"/>
            <a:ext cx="4320000" cy="4320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6CA57A-1829-FBD6-283A-C6CF4D7600B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964027" y="1533044"/>
            <a:ext cx="181841" cy="1541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80DF07-B836-9FD6-801C-482B073FD355}"/>
              </a:ext>
            </a:extLst>
          </p:cNvPr>
          <p:cNvSpPr txBox="1"/>
          <p:nvPr/>
        </p:nvSpPr>
        <p:spPr>
          <a:xfrm>
            <a:off x="7680035" y="886713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ρ ~ 0.85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16CAE-7DD2-DE4F-2B0D-7D7F330061AA}"/>
              </a:ext>
            </a:extLst>
          </p:cNvPr>
          <p:cNvSpPr txBox="1"/>
          <p:nvPr/>
        </p:nvSpPr>
        <p:spPr>
          <a:xfrm>
            <a:off x="5129836" y="2914959"/>
            <a:ext cx="58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CD6CE6-820C-8FCC-8A4D-8029888A268B}"/>
              </a:ext>
            </a:extLst>
          </p:cNvPr>
          <p:cNvCxnSpPr>
            <a:cxnSpLocks/>
          </p:cNvCxnSpPr>
          <p:nvPr/>
        </p:nvCxnSpPr>
        <p:spPr>
          <a:xfrm>
            <a:off x="7193733" y="4303946"/>
            <a:ext cx="0" cy="3166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2D2E7E-51BE-8953-9A74-DCDD82760F88}"/>
              </a:ext>
            </a:extLst>
          </p:cNvPr>
          <p:cNvSpPr txBox="1"/>
          <p:nvPr/>
        </p:nvSpPr>
        <p:spPr>
          <a:xfrm>
            <a:off x="7193733" y="4111715"/>
            <a:ext cx="12041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FILD retracts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(overheating)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A0CED-8308-BDFE-DBF2-63500637A3D9}"/>
              </a:ext>
            </a:extLst>
          </p:cNvPr>
          <p:cNvSpPr txBox="1"/>
          <p:nvPr/>
        </p:nvSpPr>
        <p:spPr>
          <a:xfrm>
            <a:off x="5203005" y="939183"/>
            <a:ext cx="97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1C6239-2472-5BD0-F418-3F1C2B0D0ACF}"/>
              </a:ext>
            </a:extLst>
          </p:cNvPr>
          <p:cNvSpPr txBox="1"/>
          <p:nvPr/>
        </p:nvSpPr>
        <p:spPr>
          <a:xfrm>
            <a:off x="1102637" y="484504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200" dirty="0"/>
              <a:t>*Based on formula in </a:t>
            </a:r>
            <a:r>
              <a:rPr lang="en-US" sz="1200" dirty="0"/>
              <a:t>W.W. </a:t>
            </a:r>
            <a:r>
              <a:rPr lang="en-US" sz="1200" dirty="0" err="1"/>
              <a:t>Heidbrink</a:t>
            </a:r>
            <a:r>
              <a:rPr lang="en-US" sz="1200" dirty="0"/>
              <a:t> PRL </a:t>
            </a:r>
            <a:r>
              <a:rPr lang="en-US" sz="1200" b="1" dirty="0"/>
              <a:t>71</a:t>
            </a:r>
            <a:r>
              <a:rPr lang="en-US" sz="1200" dirty="0"/>
              <a:t> (1993)</a:t>
            </a:r>
            <a:endParaRPr lang="en-GB" sz="1200" dirty="0"/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1913C175-1BB9-FB46-8F48-3954EFEE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2AB28D02-4F9B-D545-8620-0C815A7E9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928D0AE8-F762-C742-B652-9A193C67972D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6914284" y="3488597"/>
            <a:ext cx="181841" cy="1541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1">
            <a:extLst>
              <a:ext uri="{FF2B5EF4-FFF2-40B4-BE49-F238E27FC236}">
                <a16:creationId xmlns:a16="http://schemas.microsoft.com/office/drawing/2014/main" id="{267379B4-843D-FE45-9269-116DCAADEC9C}"/>
              </a:ext>
            </a:extLst>
          </p:cNvPr>
          <p:cNvSpPr txBox="1"/>
          <p:nvPr/>
        </p:nvSpPr>
        <p:spPr>
          <a:xfrm>
            <a:off x="6630292" y="2842266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ρ ~ 0.85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94D8B6-636A-1F44-991F-A68748F9DEDE}"/>
              </a:ext>
            </a:extLst>
          </p:cNvPr>
          <p:cNvSpPr txBox="1"/>
          <p:nvPr/>
        </p:nvSpPr>
        <p:spPr>
          <a:xfrm>
            <a:off x="4922087" y="603203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2591401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Mirrored PT discharge carried out to compare NT vs PT</a:t>
            </a:r>
            <a:endParaRPr lang="en-US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67" y="1011430"/>
            <a:ext cx="407867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Mirrored PT plasma experiments were performed to compare with NT discharges.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b="1" dirty="0"/>
              <a:t>Good match in plasma conditions </a:t>
            </a:r>
            <a:r>
              <a:rPr lang="en-US" altLang="en-US" sz="1400" dirty="0"/>
              <a:t>and mirrored absolute triangularity value.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</p:txBody>
      </p:sp>
      <p:pic>
        <p:nvPicPr>
          <p:cNvPr id="6" name="Picture 5" descr="A screenshot of a black background&#10;&#10;Description automatically generated">
            <a:extLst>
              <a:ext uri="{FF2B5EF4-FFF2-40B4-BE49-F238E27FC236}">
                <a16:creationId xmlns:a16="http://schemas.microsoft.com/office/drawing/2014/main" id="{75538C11-595B-F95F-568A-A990F690F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5008835" y="857541"/>
            <a:ext cx="3702857" cy="4165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D6775-F7AC-0710-7334-4A8AEC75EF6D}"/>
              </a:ext>
            </a:extLst>
          </p:cNvPr>
          <p:cNvSpPr txBox="1"/>
          <p:nvPr/>
        </p:nvSpPr>
        <p:spPr>
          <a:xfrm>
            <a:off x="5683599" y="1011430"/>
            <a:ext cx="11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NT: 82859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C9BFF-8688-22E0-2EEF-5440A6B62C34}"/>
              </a:ext>
            </a:extLst>
          </p:cNvPr>
          <p:cNvSpPr txBox="1"/>
          <p:nvPr/>
        </p:nvSpPr>
        <p:spPr>
          <a:xfrm>
            <a:off x="5683599" y="1256190"/>
            <a:ext cx="109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PT: 82862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4925838E-9AFF-334D-BAA7-BFD5BEE5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8816598-F0AC-4E47-A6F2-A0B8AB008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235949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TAEs in PT  easy to reproduce and larger amplitude on </a:t>
            </a:r>
            <a:endParaRPr lang="en-US" sz="2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47" y="866166"/>
            <a:ext cx="418211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Mirrored PT plasma was compared to NT discharges.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Good match in plasma density and mirrored absolute triangularity value.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Low-frequency GAM is seen to have a lower amplitude in the PT scenario, with TAE amplitude larger.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GB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GB" altLang="en-US" sz="1400" dirty="0"/>
              <a:t>Further analyses to be done on comparison of TAEs in NT vs PT, lots of data available!</a:t>
            </a:r>
          </a:p>
        </p:txBody>
      </p:sp>
      <p:pic>
        <p:nvPicPr>
          <p:cNvPr id="2" name="Picture 1" descr="A screenshot of a infrared image&#10;&#10;Description automatically generated">
            <a:extLst>
              <a:ext uri="{FF2B5EF4-FFF2-40B4-BE49-F238E27FC236}">
                <a16:creationId xmlns:a16="http://schemas.microsoft.com/office/drawing/2014/main" id="{564045FB-B169-8DA4-244C-C21223DB5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19" y="628237"/>
            <a:ext cx="4320000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D5CF59-F464-B67F-070A-7345ED33FF32}"/>
              </a:ext>
            </a:extLst>
          </p:cNvPr>
          <p:cNvSpPr txBox="1"/>
          <p:nvPr/>
        </p:nvSpPr>
        <p:spPr>
          <a:xfrm>
            <a:off x="4610721" y="815418"/>
            <a:ext cx="113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NT: 82859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99759-9C63-446F-C4B5-F00A4C96EA13}"/>
              </a:ext>
            </a:extLst>
          </p:cNvPr>
          <p:cNvSpPr txBox="1"/>
          <p:nvPr/>
        </p:nvSpPr>
        <p:spPr>
          <a:xfrm>
            <a:off x="4610721" y="2791967"/>
            <a:ext cx="109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PT: 82862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EAE903-07AA-9597-E7A2-08D18DBB6C4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916844" y="3157569"/>
            <a:ext cx="1" cy="5105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240D327-8FCB-64ED-F944-34C21CD18E7E}"/>
              </a:ext>
            </a:extLst>
          </p:cNvPr>
          <p:cNvSpPr txBox="1"/>
          <p:nvPr/>
        </p:nvSpPr>
        <p:spPr>
          <a:xfrm>
            <a:off x="7654785" y="2788237"/>
            <a:ext cx="52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9938E3-52C3-B2E2-3706-8B8B18B948B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916844" y="1953655"/>
            <a:ext cx="0" cy="8345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C89A0015-6225-B84B-9A85-CC43F28D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C2716E43-EEED-4E46-A511-FD4E9316D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7A79A6-D48C-1F49-A611-315F4F6C88A5}"/>
              </a:ext>
            </a:extLst>
          </p:cNvPr>
          <p:cNvSpPr txBox="1"/>
          <p:nvPr/>
        </p:nvSpPr>
        <p:spPr>
          <a:xfrm>
            <a:off x="4567619" y="530666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0D3641-31C8-A44C-AC6F-BEB2EB63A4F7}"/>
              </a:ext>
            </a:extLst>
          </p:cNvPr>
          <p:cNvSpPr txBox="1"/>
          <p:nvPr/>
        </p:nvSpPr>
        <p:spPr>
          <a:xfrm>
            <a:off x="4554555" y="2522561"/>
            <a:ext cx="405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196746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tx2"/>
                </a:solidFill>
              </a:rPr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tx2"/>
                </a:solidFill>
              </a:rPr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682A1B-6A63-FD4C-A305-20BB91990073}"/>
              </a:ext>
            </a:extLst>
          </p:cNvPr>
          <p:cNvSpPr txBox="1"/>
          <p:nvPr/>
        </p:nvSpPr>
        <p:spPr>
          <a:xfrm>
            <a:off x="1270450" y="145812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D43A297-F9B3-B444-A129-0E93E9D02E48}"/>
              </a:ext>
            </a:extLst>
          </p:cNvPr>
          <p:cNvSpPr txBox="1"/>
          <p:nvPr/>
        </p:nvSpPr>
        <p:spPr>
          <a:xfrm>
            <a:off x="1270450" y="1953520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E4BBA0-4998-A049-8781-ABDE87602078}"/>
              </a:ext>
            </a:extLst>
          </p:cNvPr>
          <p:cNvSpPr txBox="1"/>
          <p:nvPr/>
        </p:nvSpPr>
        <p:spPr>
          <a:xfrm>
            <a:off x="1270450" y="242170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9D31B1-58D7-B44F-BD2E-78B3F7F8EED8}"/>
              </a:ext>
            </a:extLst>
          </p:cNvPr>
          <p:cNvSpPr txBox="1"/>
          <p:nvPr/>
        </p:nvSpPr>
        <p:spPr>
          <a:xfrm>
            <a:off x="1270450" y="3644997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A9D00A-B4AB-E34E-8CFE-A5804DFD7572}"/>
              </a:ext>
            </a:extLst>
          </p:cNvPr>
          <p:cNvSpPr txBox="1"/>
          <p:nvPr/>
        </p:nvSpPr>
        <p:spPr>
          <a:xfrm>
            <a:off x="1270450" y="4142832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83989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84AB3-209D-43CE-5D48-86A68823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65" y="1203785"/>
            <a:ext cx="8498235" cy="3358342"/>
          </a:xfrm>
        </p:spPr>
        <p:txBody>
          <a:bodyPr/>
          <a:lstStyle/>
          <a:p>
            <a:r>
              <a:rPr lang="en-US" b="1" u="sng" dirty="0"/>
              <a:t>Results summary:</a:t>
            </a:r>
          </a:p>
          <a:p>
            <a:endParaRPr lang="en-US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simulated mode frequencies from FAR3d match well with what you observed experimentally in TCV.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Negative triangularity </a:t>
            </a:r>
            <a:r>
              <a:rPr lang="en-US" dirty="0"/>
              <a:t>plasmas tend to </a:t>
            </a:r>
            <a:r>
              <a:rPr lang="en-US" b="1" dirty="0" err="1"/>
              <a:t>stabilise</a:t>
            </a:r>
            <a:r>
              <a:rPr lang="en-US" dirty="0"/>
              <a:t> AEs with </a:t>
            </a:r>
            <a:r>
              <a:rPr lang="en-US" b="1" dirty="0"/>
              <a:t>toroidal mode numbers n = 4–6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However, for </a:t>
            </a:r>
            <a:r>
              <a:rPr lang="en-US" b="1" dirty="0"/>
              <a:t>lower mode numbers (n = 1–3)</a:t>
            </a:r>
            <a:r>
              <a:rPr lang="en-US" dirty="0"/>
              <a:t>, </a:t>
            </a:r>
            <a:r>
              <a:rPr lang="en-US" b="1" dirty="0"/>
              <a:t>positive triangularity </a:t>
            </a:r>
            <a:r>
              <a:rPr lang="en-US" dirty="0"/>
              <a:t>gives slightly better </a:t>
            </a:r>
            <a:r>
              <a:rPr lang="en-US" dirty="0" err="1"/>
              <a:t>stabilisation</a:t>
            </a:r>
            <a:r>
              <a:rPr lang="en-US" dirty="0"/>
              <a:t>, though the difference is small.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Simulated modes are </a:t>
            </a:r>
            <a:r>
              <a:rPr lang="en-US" dirty="0" err="1"/>
              <a:t>localised</a:t>
            </a:r>
            <a:r>
              <a:rPr lang="en-US" dirty="0"/>
              <a:t> mostly </a:t>
            </a:r>
            <a:r>
              <a:rPr lang="en-US" b="1" dirty="0"/>
              <a:t>inside ρ &lt; 0.5</a:t>
            </a:r>
            <a:r>
              <a:rPr lang="en-US" dirty="0"/>
              <a:t>, i.e., in the plasma core region where triangularity doesn’t strongly differ between NT and PT, so the shaping effect is naturally weaker there.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98472-EB3C-AB54-AA09-1F53157E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FAR3D modelling preliminary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1B275-A703-34AB-C311-2718DD5A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195AF69-D5B8-2C4A-989C-865D8F28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9AF794F-088B-6E49-9135-5ADE095D9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0F58E3F-ED48-DD43-9519-1C6801205386}"/>
              </a:ext>
            </a:extLst>
          </p:cNvPr>
          <p:cNvSpPr txBox="1">
            <a:spLocks/>
          </p:cNvSpPr>
          <p:nvPr/>
        </p:nvSpPr>
        <p:spPr>
          <a:xfrm>
            <a:off x="4694779" y="131031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000" spc="-70" baseline="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Work is ongoing:</a:t>
            </a:r>
          </a:p>
          <a:p>
            <a:r>
              <a:rPr lang="en-US" dirty="0"/>
              <a:t>Modelling still needed!</a:t>
            </a:r>
          </a:p>
        </p:txBody>
      </p:sp>
    </p:spTree>
    <p:extLst>
      <p:ext uri="{BB962C8B-B14F-4D97-AF65-F5344CB8AC3E}">
        <p14:creationId xmlns:p14="http://schemas.microsoft.com/office/powerpoint/2010/main" val="405549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904424" y="1966182"/>
            <a:ext cx="5335151" cy="60556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Thank you for your attention!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42420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" y="857542"/>
            <a:ext cx="456106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TCV is ideal for studying NT plasmas due to its flexible shaping capabilities.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Additionally, TCV has two (1MW) NBI heating beams to produce fast-ion populations, as well as up to 2MW ECRH.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TCV has several diagnostics to infer fast-ion confinement including FIDA, FILD, NPA and Neutron detectors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pic>
        <p:nvPicPr>
          <p:cNvPr id="13" name="Picture 12" descr="A colorful circle with a red and yellow center&#10;&#10;Description automatically generated">
            <a:extLst>
              <a:ext uri="{FF2B5EF4-FFF2-40B4-BE49-F238E27FC236}">
                <a16:creationId xmlns:a16="http://schemas.microsoft.com/office/drawing/2014/main" id="{8DDC0F7A-C68C-5A31-E5F3-2F276DB4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744" y="293669"/>
            <a:ext cx="652747" cy="1800000"/>
          </a:xfrm>
          <a:prstGeom prst="rect">
            <a:avLst/>
          </a:prstGeom>
        </p:spPr>
      </p:pic>
      <p:pic>
        <p:nvPicPr>
          <p:cNvPr id="18" name="Picture 17" descr="A screen shot of a cell phone&#10;&#10;Description automatically generated">
            <a:extLst>
              <a:ext uri="{FF2B5EF4-FFF2-40B4-BE49-F238E27FC236}">
                <a16:creationId xmlns:a16="http://schemas.microsoft.com/office/drawing/2014/main" id="{D67932F4-54E4-867C-0D99-F8F563DF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20" y="315384"/>
            <a:ext cx="655223" cy="1800000"/>
          </a:xfrm>
          <a:prstGeom prst="rect">
            <a:avLst/>
          </a:prstGeom>
        </p:spPr>
      </p:pic>
      <p:pic>
        <p:nvPicPr>
          <p:cNvPr id="20" name="Picture 19" descr="A yellow and orange circle&#10;&#10;Description automatically generated with medium confidence">
            <a:extLst>
              <a:ext uri="{FF2B5EF4-FFF2-40B4-BE49-F238E27FC236}">
                <a16:creationId xmlns:a16="http://schemas.microsoft.com/office/drawing/2014/main" id="{BD877BF5-587D-472C-48C1-0C7C318A9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005" y="315384"/>
            <a:ext cx="656808" cy="1800000"/>
          </a:xfrm>
          <a:prstGeom prst="rect">
            <a:avLst/>
          </a:prstGeom>
        </p:spPr>
      </p:pic>
      <p:pic>
        <p:nvPicPr>
          <p:cNvPr id="35" name="Picture 34" descr="A colorful lines and circles on a black background&#10;&#10;Description automatically generated">
            <a:extLst>
              <a:ext uri="{FF2B5EF4-FFF2-40B4-BE49-F238E27FC236}">
                <a16:creationId xmlns:a16="http://schemas.microsoft.com/office/drawing/2014/main" id="{A6866EFC-D730-EFEF-1830-717E31887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846" y="1913669"/>
            <a:ext cx="3240000" cy="3240000"/>
          </a:xfrm>
          <a:prstGeom prst="rect">
            <a:avLst/>
          </a:prstGeom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59C9A411-C6D6-6449-A360-B2B2552A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D87FD7FC-2C6B-0144-BA1B-2953870A3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290859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2340852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962738"/>
            <a:ext cx="5404026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MHD-quiescent plasma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/>
              <a:t>Experimental measurements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Conclusions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TAEs on PT vs NT</a:t>
            </a: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Experimental measurements</a:t>
            </a:r>
          </a:p>
          <a:p>
            <a:pPr lvl="1" indent="0">
              <a:spcBef>
                <a:spcPct val="0"/>
              </a:spcBef>
              <a:buNone/>
            </a:pPr>
            <a:endParaRPr lang="en-US" altLang="en-US" sz="1600" dirty="0">
              <a:solidFill>
                <a:schemeClr val="bg2"/>
              </a:solidFill>
            </a:endParaRPr>
          </a:p>
          <a:p>
            <a:pPr marL="1028700" lvl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chemeClr val="bg2"/>
                </a:solidFill>
              </a:rPr>
              <a:t>Modelling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600" dirty="0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3B29D23E-5318-FA47-A4E5-7BA3C089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E133904E-C88A-C747-ABA8-176BF08B2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682A1B-6A63-FD4C-A305-20BB91990073}"/>
              </a:ext>
            </a:extLst>
          </p:cNvPr>
          <p:cNvSpPr txBox="1"/>
          <p:nvPr/>
        </p:nvSpPr>
        <p:spPr>
          <a:xfrm>
            <a:off x="1270450" y="1458129"/>
            <a:ext cx="319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9596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4767641" cy="605568"/>
          </a:xfrm>
        </p:spPr>
        <p:txBody>
          <a:bodyPr>
            <a:noAutofit/>
          </a:bodyPr>
          <a:lstStyle/>
          <a:p>
            <a:r>
              <a:rPr lang="en-US" sz="2800" dirty="0"/>
              <a:t>Similar temperature, higher density in 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C3123851-74F0-EFFD-BE7F-AA1260A12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1" y="1245959"/>
            <a:ext cx="464186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Experiments were carried out with limited NT/PT plasma shapes and 1MW of co-NBI-1 heating.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goal was to obtain an MHD-quiescent scenario with a flattop current to compare against neoclassical modelling.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main difference in the kinetic profiles arise from the density (higher in NT), leading to higher stored energy.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FBF2A166-DCF8-B64A-9A0B-9B9DD245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2F20030C-02D1-F047-9A62-EB80506EB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738000-6E67-B342-80F7-FBB9CCCDE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73" y="-47299"/>
            <a:ext cx="26835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9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5" y="131033"/>
            <a:ext cx="7726363" cy="605568"/>
          </a:xfrm>
        </p:spPr>
        <p:txBody>
          <a:bodyPr>
            <a:normAutofit/>
          </a:bodyPr>
          <a:lstStyle/>
          <a:p>
            <a:r>
              <a:rPr lang="en-US" sz="2800" dirty="0"/>
              <a:t>No MHD activity reported on the magnetics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25DF83-6EF1-D35F-3018-DB8033DD7C8B}"/>
              </a:ext>
            </a:extLst>
          </p:cNvPr>
          <p:cNvGrpSpPr/>
          <p:nvPr/>
        </p:nvGrpSpPr>
        <p:grpSpPr>
          <a:xfrm>
            <a:off x="4086478" y="522366"/>
            <a:ext cx="4544760" cy="4507083"/>
            <a:chOff x="4311238" y="572373"/>
            <a:chExt cx="4320000" cy="4320000"/>
          </a:xfrm>
        </p:grpSpPr>
        <p:pic>
          <p:nvPicPr>
            <p:cNvPr id="13" name="Picture 1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4C269682-4FAE-62AE-6947-01662BB6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1238" y="572373"/>
              <a:ext cx="4320000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568C68-8F63-EEE2-D467-3E7265B61021}"/>
                </a:ext>
              </a:extLst>
            </p:cNvPr>
            <p:cNvSpPr txBox="1"/>
            <p:nvPr/>
          </p:nvSpPr>
          <p:spPr>
            <a:xfrm>
              <a:off x="4768056" y="2786767"/>
              <a:ext cx="5597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C43C64-20E2-2676-6C94-6CDF5004A3A9}"/>
                </a:ext>
              </a:extLst>
            </p:cNvPr>
            <p:cNvSpPr txBox="1"/>
            <p:nvPr/>
          </p:nvSpPr>
          <p:spPr>
            <a:xfrm>
              <a:off x="4762013" y="736601"/>
              <a:ext cx="97334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Magnetics</a:t>
              </a:r>
            </a:p>
          </p:txBody>
        </p:sp>
      </p:grp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486411"/>
            <a:ext cx="323318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Placing the plasma at </a:t>
            </a:r>
            <a:r>
              <a:rPr lang="en-US" altLang="en-US" sz="1400" b="1" dirty="0"/>
              <a:t>Z = 5 cm </a:t>
            </a:r>
            <a:r>
              <a:rPr lang="en-US" altLang="en-US" sz="1400" dirty="0"/>
              <a:t>and using the </a:t>
            </a:r>
            <a:r>
              <a:rPr lang="en-US" altLang="en-US" sz="1400" b="1" dirty="0"/>
              <a:t>co-NBI-1</a:t>
            </a:r>
            <a:r>
              <a:rPr lang="en-US" altLang="en-US" sz="1400" dirty="0"/>
              <a:t> injection were the key ingredients to develop an MHD-quiescent plasma.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AA5D1D37-387A-E943-8644-4CF0F610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41994C27-8EE2-2346-AE79-C0AE0F757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</p:spTree>
    <p:extLst>
      <p:ext uri="{BB962C8B-B14F-4D97-AF65-F5344CB8AC3E}">
        <p14:creationId xmlns:p14="http://schemas.microsoft.com/office/powerpoint/2010/main" val="221446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7A43922-ABFE-1943-A286-523EFB68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735" y="2722536"/>
            <a:ext cx="3145438" cy="235907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7130516" cy="605568"/>
          </a:xfrm>
        </p:spPr>
        <p:txBody>
          <a:bodyPr>
            <a:noAutofit/>
          </a:bodyPr>
          <a:lstStyle/>
          <a:p>
            <a:r>
              <a:rPr lang="en-US" sz="2800" dirty="0"/>
              <a:t>Both the neutron levels and the Fast-Ion losses are higher in 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445574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measured neutrons are higher in NT than in PT. This can be due to higher plasma density (beam-target reactions are the main neutron source) and to a higher fast-ion content.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fast-ion losses are, however, also higher in NT than PT.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FILD signal indicates </a:t>
            </a:r>
            <a:r>
              <a:rPr lang="en-US" altLang="en-US" sz="1400" b="1" dirty="0"/>
              <a:t>higher prompt losses </a:t>
            </a:r>
            <a:r>
              <a:rPr lang="en-US" altLang="en-US" sz="1400" dirty="0"/>
              <a:t>in NT than in PT. This is seen in the higher increment during the high-NBI modulations. 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48B3646-8A6B-6846-A820-165E53B25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977" y="645427"/>
            <a:ext cx="2992035" cy="220609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1C1F18-C0C3-5A46-B4B3-6CED7D9DC46A}"/>
              </a:ext>
            </a:extLst>
          </p:cNvPr>
          <p:cNvSpPr txBox="1"/>
          <p:nvPr/>
        </p:nvSpPr>
        <p:spPr>
          <a:xfrm>
            <a:off x="5782526" y="736601"/>
            <a:ext cx="1146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rate</a:t>
            </a:r>
          </a:p>
        </p:txBody>
      </p:sp>
    </p:spTree>
    <p:extLst>
      <p:ext uri="{BB962C8B-B14F-4D97-AF65-F5344CB8AC3E}">
        <p14:creationId xmlns:p14="http://schemas.microsoft.com/office/powerpoint/2010/main" val="3739730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4876" y="131033"/>
            <a:ext cx="7130516" cy="605568"/>
          </a:xfrm>
        </p:spPr>
        <p:txBody>
          <a:bodyPr>
            <a:noAutofit/>
          </a:bodyPr>
          <a:lstStyle/>
          <a:p>
            <a:r>
              <a:rPr lang="en-US" sz="2800" dirty="0"/>
              <a:t>Passing, full-energy, fast ions in NT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7CAB8DA-A9ED-8190-3CFF-C89BBCA8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" y="1197079"/>
            <a:ext cx="445574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FILD signal shows that the NT fast-ion losses are mainly at the primary NBI-1 injection energy (~25 keV).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In PT, there is a spread towards lower energies, indicating that the fast-ion losses have already partially slowed down before arriving at FILD.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1400" dirty="0"/>
              <a:t>The NT geometry has a higher fast-ion loss fraction due to prompt losses that also retain a pitch close to the NBI injection value (</a:t>
            </a:r>
            <a:r>
              <a:rPr lang="el-GR" altLang="en-US" sz="1400" dirty="0"/>
              <a:t>λ</a:t>
            </a:r>
            <a:r>
              <a:rPr lang="en-US" altLang="en-US" sz="1400" baseline="-25000" dirty="0" err="1"/>
              <a:t>inj</a:t>
            </a:r>
            <a:r>
              <a:rPr lang="en-US" altLang="en-US" sz="1400" dirty="0"/>
              <a:t> ∼ −0.7).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140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9B4B57B8-73D8-6544-BC35-07B8F936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115989" y="1874064"/>
            <a:ext cx="3543260" cy="512762"/>
          </a:xfrm>
        </p:spPr>
        <p:txBody>
          <a:bodyPr/>
          <a:lstStyle/>
          <a:p>
            <a:r>
              <a:rPr lang="en-US" dirty="0"/>
              <a:t>J. Poley-Sanjuán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1F4B60D3-4659-7B47-BD94-8D8983953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1" y="4951953"/>
            <a:ext cx="4848147" cy="154995"/>
          </a:xfrm>
        </p:spPr>
        <p:txBody>
          <a:bodyPr/>
          <a:lstStyle/>
          <a:p>
            <a:r>
              <a:rPr lang="en-US" dirty="0"/>
              <a:t>TSVV 2 workshop, 17.10.2025, SPC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6D163F-560B-4646-A068-D912DA856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606" y="632986"/>
            <a:ext cx="2982323" cy="40927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741E5D0-C352-3F49-A8D3-EA3EF0824E33}"/>
              </a:ext>
            </a:extLst>
          </p:cNvPr>
          <p:cNvSpPr txBox="1"/>
          <p:nvPr/>
        </p:nvSpPr>
        <p:spPr>
          <a:xfrm>
            <a:off x="6773577" y="482945"/>
            <a:ext cx="997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 = 0.545 s</a:t>
            </a:r>
          </a:p>
        </p:txBody>
      </p:sp>
    </p:spTree>
    <p:extLst>
      <p:ext uri="{BB962C8B-B14F-4D97-AF65-F5344CB8AC3E}">
        <p14:creationId xmlns:p14="http://schemas.microsoft.com/office/powerpoint/2010/main" val="26317030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96E007DF-1316-8443-8FA9-26CE4B662F63}" vid="{22C073A0-9DC3-C24F-83C0-C694CCC07FF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A7CB31-E4DC-4063-BDCD-36DC5F1DA1C8}">
  <ds:schemaRefs>
    <ds:schemaRef ds:uri="http://schemas.microsoft.com/office/2006/metadata/properties"/>
    <ds:schemaRef ds:uri="http://schemas.microsoft.com/office/infopath/2007/PartnerControls"/>
    <ds:schemaRef ds:uri="366578e5-d8fa-4ca3-80b4-96d4f4020af2"/>
    <ds:schemaRef ds:uri="505a1229-fefc-4964-aa43-a843a2e4cec8"/>
  </ds:schemaRefs>
</ds:datastoreItem>
</file>

<file path=customXml/itemProps2.xml><?xml version="1.0" encoding="utf-8"?>
<ds:datastoreItem xmlns:ds="http://schemas.openxmlformats.org/officeDocument/2006/customXml" ds:itemID="{B6EC99A6-5E64-4A2A-9ABF-C3A21F434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3F701F-4DB5-423A-8196-014F59782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SPC_Presentation_Template</Template>
  <TotalTime>13565</TotalTime>
  <Words>1873</Words>
  <Application>Microsoft Macintosh PowerPoint</Application>
  <PresentationFormat>Presentación en pantalla (16:9)</PresentationFormat>
  <Paragraphs>399</Paragraphs>
  <Slides>27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Franklin Gothic Demi Cond</vt:lpstr>
      <vt:lpstr>Wingdings</vt:lpstr>
      <vt:lpstr>Thème Office</vt:lpstr>
      <vt:lpstr>Fast-ion confinement in NT plasma on TCV: experiments and modelling</vt:lpstr>
      <vt:lpstr>Introduction</vt:lpstr>
      <vt:lpstr>Introduction</vt:lpstr>
      <vt:lpstr>Outline</vt:lpstr>
      <vt:lpstr>Outline</vt:lpstr>
      <vt:lpstr>Similar temperature, higher density in NT</vt:lpstr>
      <vt:lpstr>No MHD activity reported on the magnetics</vt:lpstr>
      <vt:lpstr>Both the neutron levels and the Fast-Ion losses are higher in NT</vt:lpstr>
      <vt:lpstr>Passing, full-energy, fast ions in NT </vt:lpstr>
      <vt:lpstr>Outline</vt:lpstr>
      <vt:lpstr>ASCOT orbits: larger path outside of the separatrix for NT</vt:lpstr>
      <vt:lpstr>TRANSP and ASCOT modelling inputs</vt:lpstr>
      <vt:lpstr>TRANSP modelling validation (part I)</vt:lpstr>
      <vt:lpstr>TRANSP modelling validation (part II)</vt:lpstr>
      <vt:lpstr>Fast-ion losses are also well modelled</vt:lpstr>
      <vt:lpstr>ASCOT modelling shows comparable losses in NT/PT</vt:lpstr>
      <vt:lpstr>Outline</vt:lpstr>
      <vt:lpstr>Equivalent fast-ion confinement in NT</vt:lpstr>
      <vt:lpstr>Outline</vt:lpstr>
      <vt:lpstr>Investigation of AEs in NT vs PT plasmas in TCV</vt:lpstr>
      <vt:lpstr>AEs in NT plasmas on TCV using counter NBI</vt:lpstr>
      <vt:lpstr>TAE clearly observable in FILD, freq. used to localize mode</vt:lpstr>
      <vt:lpstr>Mirrored PT discharge carried out to compare NT vs PT</vt:lpstr>
      <vt:lpstr>TAEs in PT  easy to reproduce and larger amplitude on </vt:lpstr>
      <vt:lpstr>Outline</vt:lpstr>
      <vt:lpstr>FAR3D modelling preliminary results</vt:lpstr>
      <vt:lpstr>Thank you for your attention!</vt:lpstr>
    </vt:vector>
  </TitlesOfParts>
  <Manager/>
  <Company>EPFL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 fast acquisition</dc:title>
  <dc:subject/>
  <dc:creator>Anton Jansen Van Vuuren</dc:creator>
  <cp:keywords/>
  <dc:description/>
  <cp:lastModifiedBy>Poley Sanjuán Jesús</cp:lastModifiedBy>
  <cp:revision>137</cp:revision>
  <dcterms:created xsi:type="dcterms:W3CDTF">2024-08-14T12:17:17Z</dcterms:created>
  <dcterms:modified xsi:type="dcterms:W3CDTF">2025-10-17T09:08:04Z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  <property fmtid="{D5CDD505-2E9C-101B-9397-08002B2CF9AE}" pid="3" name="EPFLUsage">
    <vt:lpwstr>1;#Public|bed90794-060d-40e3-8efd-fc84c2f09e8f</vt:lpwstr>
  </property>
</Properties>
</file>