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tags/tag9.xml" ContentType="application/vnd.openxmlformats-officedocument.presentationml.tags+xml"/>
  <Override PartName="/ppt/tags/tag10.xml" ContentType="application/vnd.openxmlformats-officedocument.presentationml.tags+xml"/>
  <Override PartName="/ppt/tags/tag11.xml" ContentType="application/vnd.openxmlformats-officedocument.presentationml.tags+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2.xml" ContentType="application/vnd.openxmlformats-officedocument.theme+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744" r:id="rId2"/>
  </p:sldMasterIdLst>
  <p:notesMasterIdLst>
    <p:notesMasterId r:id="rId51"/>
  </p:notesMasterIdLst>
  <p:sldIdLst>
    <p:sldId id="258" r:id="rId3"/>
    <p:sldId id="733" r:id="rId4"/>
    <p:sldId id="923" r:id="rId5"/>
    <p:sldId id="917" r:id="rId6"/>
    <p:sldId id="903" r:id="rId7"/>
    <p:sldId id="906" r:id="rId8"/>
    <p:sldId id="857" r:id="rId9"/>
    <p:sldId id="615" r:id="rId10"/>
    <p:sldId id="625" r:id="rId11"/>
    <p:sldId id="616" r:id="rId12"/>
    <p:sldId id="899" r:id="rId13"/>
    <p:sldId id="700" r:id="rId14"/>
    <p:sldId id="299" r:id="rId15"/>
    <p:sldId id="706" r:id="rId16"/>
    <p:sldId id="259" r:id="rId17"/>
    <p:sldId id="260" r:id="rId18"/>
    <p:sldId id="268" r:id="rId19"/>
    <p:sldId id="261" r:id="rId20"/>
    <p:sldId id="921" r:id="rId21"/>
    <p:sldId id="907" r:id="rId22"/>
    <p:sldId id="279" r:id="rId23"/>
    <p:sldId id="265" r:id="rId24"/>
    <p:sldId id="302" r:id="rId25"/>
    <p:sldId id="908" r:id="rId26"/>
    <p:sldId id="911" r:id="rId27"/>
    <p:sldId id="324" r:id="rId28"/>
    <p:sldId id="285" r:id="rId29"/>
    <p:sldId id="328" r:id="rId30"/>
    <p:sldId id="298" r:id="rId31"/>
    <p:sldId id="910" r:id="rId32"/>
    <p:sldId id="922" r:id="rId33"/>
    <p:sldId id="256" r:id="rId34"/>
    <p:sldId id="257" r:id="rId35"/>
    <p:sldId id="925" r:id="rId36"/>
    <p:sldId id="909" r:id="rId37"/>
    <p:sldId id="900" r:id="rId38"/>
    <p:sldId id="802" r:id="rId39"/>
    <p:sldId id="275" r:id="rId40"/>
    <p:sldId id="699" r:id="rId41"/>
    <p:sldId id="803" r:id="rId42"/>
    <p:sldId id="916" r:id="rId43"/>
    <p:sldId id="262" r:id="rId44"/>
    <p:sldId id="263" r:id="rId45"/>
    <p:sldId id="269" r:id="rId46"/>
    <p:sldId id="264" r:id="rId47"/>
    <p:sldId id="924" r:id="rId48"/>
    <p:sldId id="267" r:id="rId49"/>
    <p:sldId id="270" r:id="rId50"/>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0972" autoAdjust="0"/>
    <p:restoredTop sz="94660"/>
  </p:normalViewPr>
  <p:slideViewPr>
    <p:cSldViewPr snapToGrid="0">
      <p:cViewPr>
        <p:scale>
          <a:sx n="146" d="100"/>
          <a:sy n="146" d="100"/>
        </p:scale>
        <p:origin x="-1032" y="144"/>
      </p:cViewPr>
      <p:guideLst>
        <p:guide orient="horz" pos="2160"/>
        <p:guide pos="3840"/>
      </p:guideLst>
    </p:cSldViewPr>
  </p:slideViewPr>
  <p:notesTextViewPr>
    <p:cViewPr>
      <p:scale>
        <a:sx n="1" d="1"/>
        <a:sy n="1" d="1"/>
      </p:scale>
      <p:origin x="0" y="0"/>
    </p:cViewPr>
  </p:notesTextViewPr>
  <p:notesViewPr>
    <p:cSldViewPr snapToGrid="0">
      <p:cViewPr varScale="1">
        <p:scale>
          <a:sx n="95" d="100"/>
          <a:sy n="95" d="100"/>
        </p:scale>
        <p:origin x="3582" y="72"/>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ableStyles" Target="tableStyle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viewProps" Target="view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de-DE"/>
          </a:p>
        </p:txBody>
      </p:sp>
      <p:sp>
        <p:nvSpPr>
          <p:cNvPr id="3" name="Datumsplatzhalt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3E7EAE9-CD22-4919-B9F6-1A82D6CE1B33}" type="datetimeFigureOut">
              <a:rPr lang="de-DE" smtClean="0"/>
              <a:t>25.08.25</a:t>
            </a:fld>
            <a:endParaRPr lang="de-DE"/>
          </a:p>
        </p:txBody>
      </p:sp>
      <p:sp>
        <p:nvSpPr>
          <p:cNvPr id="4" name="Folienbildplatzhalt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de-DE"/>
          </a:p>
        </p:txBody>
      </p:sp>
      <p:sp>
        <p:nvSpPr>
          <p:cNvPr id="5" name="Notizenplatzhalt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p>
        </p:txBody>
      </p:sp>
      <p:sp>
        <p:nvSpPr>
          <p:cNvPr id="6" name="Fußzeilenplatzhalt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de-DE"/>
          </a:p>
        </p:txBody>
      </p:sp>
      <p:sp>
        <p:nvSpPr>
          <p:cNvPr id="7" name="Foliennummernplatzhalt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C85E968-FCE0-431C-99B4-EC8EA971DFFE}" type="slidenum">
              <a:rPr lang="de-DE" smtClean="0"/>
              <a:t>‹#›</a:t>
            </a:fld>
            <a:endParaRPr lang="de-DE"/>
          </a:p>
        </p:txBody>
      </p:sp>
    </p:spTree>
    <p:extLst>
      <p:ext uri="{BB962C8B-B14F-4D97-AF65-F5344CB8AC3E}">
        <p14:creationId xmlns:p14="http://schemas.microsoft.com/office/powerpoint/2010/main" val="247365909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12DFF97-FB29-4B91-8341-DE7F7176BC58}" type="slidenum">
              <a:rPr lang="en-US" smtClean="0"/>
              <a:t>5</a:t>
            </a:fld>
            <a:endParaRPr lang="en-US"/>
          </a:p>
        </p:txBody>
      </p:sp>
    </p:spTree>
    <p:extLst>
      <p:ext uri="{BB962C8B-B14F-4D97-AF65-F5344CB8AC3E}">
        <p14:creationId xmlns:p14="http://schemas.microsoft.com/office/powerpoint/2010/main" val="80237720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Now we have seen that we understand why the linear growth rates behave the way they do – because W7-X benefits from a particularly advantageous geometry, the growth rates of these trapped-electron modes are low. Now typically one would expect that with the instabilities being the drivers of turbulence, lower growth rates would also mean lower turbulent fluxes.</a:t>
            </a:r>
          </a:p>
          <a:p>
            <a:r>
              <a:rPr lang="en-NL" dirty="0"/>
              <a:t>However, I showed that this is not necessarily the case. So, the nonlinear interactions between the linear modes, and the saturation mechanisms that come from it, need to be understood as well to predict the turbulence.</a:t>
            </a:r>
          </a:p>
        </p:txBody>
      </p:sp>
      <p:sp>
        <p:nvSpPr>
          <p:cNvPr id="4" name="Slide Number Placeholder 3"/>
          <p:cNvSpPr>
            <a:spLocks noGrp="1"/>
          </p:cNvSpPr>
          <p:nvPr>
            <p:ph type="sldNum" sz="quarter" idx="5"/>
          </p:nvPr>
        </p:nvSpPr>
        <p:spPr/>
        <p:txBody>
          <a:bodyPr/>
          <a:lstStyle/>
          <a:p>
            <a:fld id="{E05A9740-BD37-4DCA-BDC4-7DBBAE15FA30}" type="slidenum">
              <a:rPr lang="nl-NL" smtClean="0"/>
              <a:t>37</a:t>
            </a:fld>
            <a:endParaRPr lang="nl-NL"/>
          </a:p>
        </p:txBody>
      </p:sp>
    </p:spTree>
    <p:extLst>
      <p:ext uri="{BB962C8B-B14F-4D97-AF65-F5344CB8AC3E}">
        <p14:creationId xmlns:p14="http://schemas.microsoft.com/office/powerpoint/2010/main" val="371237559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L" dirty="0"/>
              <a:t>One of the most prominent drivers of turbulence, both in tokamaks and stellarators, is the so-called trapped-electron mode. It relies on a resonance between drift waves in the plasma and the precessional movement of particles trapped in regions of low magnetic field. Whether or not this resonance occurs depends on the geometry of the magnetic field that the particles are in.</a:t>
            </a:r>
          </a:p>
          <a:p>
            <a:r>
              <a:rPr lang="en-NL" dirty="0"/>
              <a:t>I found that in stellarators with a certain magnetic geometry, this resonance is completely absent. This means that if we could build a device with such a magnetic field, an entire branch of instabilities, and the turbulence driven by it, is absent, and our device should be much more efficient.</a:t>
            </a:r>
          </a:p>
          <a:p>
            <a:r>
              <a:rPr lang="en-NL" dirty="0"/>
              <a:t>Now, this was based on analytical theory, and the magnetic field geometry was very idealised. Wendelstein 7-X, almost by coincidence, is a good approximation of it, however, and the question was how it would perform even if it only approaches this ideal geometry.</a:t>
            </a:r>
          </a:p>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38</a:t>
            </a:fld>
            <a:endParaRPr lang="nl-NL"/>
          </a:p>
        </p:txBody>
      </p:sp>
    </p:spTree>
    <p:extLst>
      <p:ext uri="{BB962C8B-B14F-4D97-AF65-F5344CB8AC3E}">
        <p14:creationId xmlns:p14="http://schemas.microsoft.com/office/powerpoint/2010/main" val="428796682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a:p>
        </p:txBody>
      </p:sp>
      <p:sp>
        <p:nvSpPr>
          <p:cNvPr id="4" name="Slide Number Placeholder 3"/>
          <p:cNvSpPr>
            <a:spLocks noGrp="1"/>
          </p:cNvSpPr>
          <p:nvPr>
            <p:ph type="sldNum" sz="quarter" idx="5"/>
          </p:nvPr>
        </p:nvSpPr>
        <p:spPr/>
        <p:txBody>
          <a:bodyPr/>
          <a:lstStyle/>
          <a:p>
            <a:fld id="{E05A9740-BD37-4DCA-BDC4-7DBBAE15FA30}" type="slidenum">
              <a:rPr lang="nl-NL" smtClean="0"/>
              <a:t>39</a:t>
            </a:fld>
            <a:endParaRPr lang="nl-NL"/>
          </a:p>
        </p:txBody>
      </p:sp>
    </p:spTree>
    <p:extLst>
      <p:ext uri="{BB962C8B-B14F-4D97-AF65-F5344CB8AC3E}">
        <p14:creationId xmlns:p14="http://schemas.microsoft.com/office/powerpoint/2010/main" val="23770293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Now, because the trapped-electron mode is stable, this gives the chance for another instability to be </a:t>
            </a:r>
            <a:r>
              <a:rPr lang="en-US" dirty="0" err="1"/>
              <a:t>visibile</a:t>
            </a:r>
            <a:r>
              <a:rPr lang="en-US" dirty="0"/>
              <a:t> which is usually lurking underneath, at a lower growth rate and thus invisible: the so0-called universal instability. </a:t>
            </a:r>
          </a:p>
          <a:p>
            <a:r>
              <a:rPr lang="en-US" dirty="0"/>
              <a:t>(and here, in DIII-D and HSX we observe the classical TEM, in the same wave number range we now uncover the UI )</a:t>
            </a:r>
          </a:p>
          <a:p>
            <a:r>
              <a:rPr lang="en-US" dirty="0"/>
              <a:t>Strengthening the theory predictions</a:t>
            </a:r>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40</a:t>
            </a:fld>
            <a:endParaRPr lang="nl-NL"/>
          </a:p>
        </p:txBody>
      </p:sp>
    </p:spTree>
    <p:extLst>
      <p:ext uri="{BB962C8B-B14F-4D97-AF65-F5344CB8AC3E}">
        <p14:creationId xmlns:p14="http://schemas.microsoft.com/office/powerpoint/2010/main" val="454570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9E6A9E0-A2DB-DEA3-02E1-D0E67316A00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BD9C839-2E12-E74B-B149-A8BF1BB3510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49F8719-3711-9AD0-7795-3A2401FA1125}"/>
              </a:ext>
            </a:extLst>
          </p:cNvPr>
          <p:cNvSpPr>
            <a:spLocks noGrp="1"/>
          </p:cNvSpPr>
          <p:nvPr>
            <p:ph type="body" idx="1"/>
          </p:nvPr>
        </p:nvSpPr>
        <p:spPr/>
        <p:txBody>
          <a:bodyPr/>
          <a:lstStyle/>
          <a:p>
            <a:endParaRPr lang="en-NL" dirty="0"/>
          </a:p>
        </p:txBody>
      </p:sp>
      <p:sp>
        <p:nvSpPr>
          <p:cNvPr id="4" name="Slide Number Placeholder 3">
            <a:extLst>
              <a:ext uri="{FF2B5EF4-FFF2-40B4-BE49-F238E27FC236}">
                <a16:creationId xmlns:a16="http://schemas.microsoft.com/office/drawing/2014/main" id="{88376EA2-6872-139E-5FD2-B09D42D0892E}"/>
              </a:ext>
            </a:extLst>
          </p:cNvPr>
          <p:cNvSpPr>
            <a:spLocks noGrp="1"/>
          </p:cNvSpPr>
          <p:nvPr>
            <p:ph type="sldNum" sz="quarter" idx="5"/>
          </p:nvPr>
        </p:nvSpPr>
        <p:spPr/>
        <p:txBody>
          <a:bodyPr/>
          <a:lstStyle/>
          <a:p>
            <a:fld id="{612DFF97-FB29-4B91-8341-DE7F7176BC58}" type="slidenum">
              <a:rPr lang="en-US" smtClean="0"/>
              <a:t>6</a:t>
            </a:fld>
            <a:endParaRPr lang="en-US"/>
          </a:p>
        </p:txBody>
      </p:sp>
    </p:spTree>
    <p:extLst>
      <p:ext uri="{BB962C8B-B14F-4D97-AF65-F5344CB8AC3E}">
        <p14:creationId xmlns:p14="http://schemas.microsoft.com/office/powerpoint/2010/main" val="140786808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12DFF97-FB29-4B91-8341-DE7F7176BC58}" type="slidenum">
              <a:rPr lang="en-US" smtClean="0"/>
              <a:t>7</a:t>
            </a:fld>
            <a:endParaRPr lang="en-US"/>
          </a:p>
        </p:txBody>
      </p:sp>
    </p:spTree>
    <p:extLst>
      <p:ext uri="{BB962C8B-B14F-4D97-AF65-F5344CB8AC3E}">
        <p14:creationId xmlns:p14="http://schemas.microsoft.com/office/powerpoint/2010/main" val="104795158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8</a:t>
            </a:fld>
            <a:endParaRPr lang="nl-NL"/>
          </a:p>
        </p:txBody>
      </p:sp>
    </p:spTree>
    <p:extLst>
      <p:ext uri="{BB962C8B-B14F-4D97-AF65-F5344CB8AC3E}">
        <p14:creationId xmlns:p14="http://schemas.microsoft.com/office/powerpoint/2010/main" val="361455092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10</a:t>
            </a:fld>
            <a:endParaRPr lang="nl-NL"/>
          </a:p>
        </p:txBody>
      </p:sp>
    </p:spTree>
    <p:extLst>
      <p:ext uri="{BB962C8B-B14F-4D97-AF65-F5344CB8AC3E}">
        <p14:creationId xmlns:p14="http://schemas.microsoft.com/office/powerpoint/2010/main" val="237950902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12</a:t>
            </a:fld>
            <a:endParaRPr lang="nl-NL"/>
          </a:p>
        </p:txBody>
      </p:sp>
    </p:spTree>
    <p:extLst>
      <p:ext uri="{BB962C8B-B14F-4D97-AF65-F5344CB8AC3E}">
        <p14:creationId xmlns:p14="http://schemas.microsoft.com/office/powerpoint/2010/main" val="208184630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E05A9740-BD37-4DCA-BDC4-7DBBAE15FA30}" type="slidenum">
              <a:rPr lang="nl-NL" smtClean="0"/>
              <a:t>13</a:t>
            </a:fld>
            <a:endParaRPr lang="nl-NL"/>
          </a:p>
        </p:txBody>
      </p:sp>
    </p:spTree>
    <p:extLst>
      <p:ext uri="{BB962C8B-B14F-4D97-AF65-F5344CB8AC3E}">
        <p14:creationId xmlns:p14="http://schemas.microsoft.com/office/powerpoint/2010/main" val="210866964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12DFF97-FB29-4B91-8341-DE7F7176BC58}" type="slidenum">
              <a:rPr lang="en-US" smtClean="0"/>
              <a:t>20</a:t>
            </a:fld>
            <a:endParaRPr lang="en-US"/>
          </a:p>
        </p:txBody>
      </p:sp>
    </p:spTree>
    <p:extLst>
      <p:ext uri="{BB962C8B-B14F-4D97-AF65-F5344CB8AC3E}">
        <p14:creationId xmlns:p14="http://schemas.microsoft.com/office/powerpoint/2010/main" val="20957313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L" dirty="0"/>
          </a:p>
        </p:txBody>
      </p:sp>
      <p:sp>
        <p:nvSpPr>
          <p:cNvPr id="4" name="Slide Number Placeholder 3"/>
          <p:cNvSpPr>
            <a:spLocks noGrp="1"/>
          </p:cNvSpPr>
          <p:nvPr>
            <p:ph type="sldNum" sz="quarter" idx="5"/>
          </p:nvPr>
        </p:nvSpPr>
        <p:spPr/>
        <p:txBody>
          <a:bodyPr/>
          <a:lstStyle/>
          <a:p>
            <a:fld id="{612DFF97-FB29-4B91-8341-DE7F7176BC58}" type="slidenum">
              <a:rPr lang="en-US" smtClean="0"/>
              <a:t>35</a:t>
            </a:fld>
            <a:endParaRPr lang="en-US"/>
          </a:p>
        </p:txBody>
      </p:sp>
    </p:spTree>
    <p:extLst>
      <p:ext uri="{BB962C8B-B14F-4D97-AF65-F5344CB8AC3E}">
        <p14:creationId xmlns:p14="http://schemas.microsoft.com/office/powerpoint/2010/main" val="120734069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10.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0.xml"/><Relationship Id="rId1" Type="http://schemas.openxmlformats.org/officeDocument/2006/relationships/tags" Target="../tags/tag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11.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2.xml"/><Relationship Id="rId1" Type="http://schemas.openxmlformats.org/officeDocument/2006/relationships/tags" Target="../tags/tag11.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12.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16.xml"/><Relationship Id="rId1" Type="http://schemas.openxmlformats.org/officeDocument/2006/relationships/tags" Target="../tags/tag15.xml"/><Relationship Id="rId5" Type="http://schemas.openxmlformats.org/officeDocument/2006/relationships/image" Target="../media/image2.emf"/><Relationship Id="rId4" Type="http://schemas.openxmlformats.org/officeDocument/2006/relationships/oleObject" Target="../embeddings/oleObject4.bin"/></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4.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emf"/><Relationship Id="rId2" Type="http://schemas.openxmlformats.org/officeDocument/2006/relationships/image" Target="../media/image9.png"/><Relationship Id="rId1" Type="http://schemas.openxmlformats.org/officeDocument/2006/relationships/slideMaster" Target="../slideMasters/slideMaster2.xml"/><Relationship Id="rId5" Type="http://schemas.openxmlformats.org/officeDocument/2006/relationships/image" Target="../media/image8.emf"/><Relationship Id="rId4" Type="http://schemas.openxmlformats.org/officeDocument/2006/relationships/image" Target="../media/image7.emf"/></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emf"/><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7.emf"/></Relationships>
</file>

<file path=ppt/slideLayouts/_rels/slideLayout20.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0.xml"/><Relationship Id="rId1" Type="http://schemas.openxmlformats.org/officeDocument/2006/relationships/tags" Target="../tags/tag19.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1.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2.xml"/><Relationship Id="rId1" Type="http://schemas.openxmlformats.org/officeDocument/2006/relationships/tags" Target="../tags/tag21.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2.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4.xml"/><Relationship Id="rId1" Type="http://schemas.openxmlformats.org/officeDocument/2006/relationships/tags" Target="../tags/tag23.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6.xml"/><Relationship Id="rId1" Type="http://schemas.openxmlformats.org/officeDocument/2006/relationships/tags" Target="../tags/tag2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26.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28.xml"/><Relationship Id="rId1" Type="http://schemas.openxmlformats.org/officeDocument/2006/relationships/tags" Target="../tags/tag27.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27.xml.rels><?xml version="1.0" encoding="UTF-8" standalone="yes"?>
<Relationships xmlns="http://schemas.openxmlformats.org/package/2006/relationships"><Relationship Id="rId3" Type="http://schemas.openxmlformats.org/officeDocument/2006/relationships/slideMaster" Target="../slideMasters/slideMaster2.xml"/><Relationship Id="rId2" Type="http://schemas.openxmlformats.org/officeDocument/2006/relationships/tags" Target="../tags/tag30.xml"/><Relationship Id="rId1" Type="http://schemas.openxmlformats.org/officeDocument/2006/relationships/tags" Target="../tags/tag29.xml"/><Relationship Id="rId6" Type="http://schemas.openxmlformats.org/officeDocument/2006/relationships/image" Target="../media/image2.emf"/><Relationship Id="rId5" Type="http://schemas.openxmlformats.org/officeDocument/2006/relationships/oleObject" Target="../embeddings/oleObject2.bin"/><Relationship Id="rId4" Type="http://schemas.openxmlformats.org/officeDocument/2006/relationships/image" Target="../media/image11.jp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emf"/><Relationship Id="rId7" Type="http://schemas.openxmlformats.org/officeDocument/2006/relationships/image" Target="../media/image10.jpg"/><Relationship Id="rId2" Type="http://schemas.openxmlformats.org/officeDocument/2006/relationships/image" Target="../media/image9.png"/><Relationship Id="rId1" Type="http://schemas.openxmlformats.org/officeDocument/2006/relationships/slideMaster" Target="../slideMasters/slideMaster1.xml"/><Relationship Id="rId6" Type="http://schemas.openxmlformats.org/officeDocument/2006/relationships/image" Target="../media/image8.emf"/><Relationship Id="rId5" Type="http://schemas.openxmlformats.org/officeDocument/2006/relationships/image" Target="../media/image7.emf"/><Relationship Id="rId4" Type="http://schemas.openxmlformats.org/officeDocument/2006/relationships/image" Target="../media/image6.emf"/></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6.emf"/><Relationship Id="rId2" Type="http://schemas.openxmlformats.org/officeDocument/2006/relationships/image" Target="../media/image9.png"/><Relationship Id="rId1" Type="http://schemas.openxmlformats.org/officeDocument/2006/relationships/slideMaster" Target="../slideMasters/slideMaster1.xml"/><Relationship Id="rId5" Type="http://schemas.openxmlformats.org/officeDocument/2006/relationships/image" Target="../media/image10.jpg"/><Relationship Id="rId4" Type="http://schemas.openxmlformats.org/officeDocument/2006/relationships/image" Target="../media/image7.emf"/></Relationships>
</file>

<file path=ppt/slideLayouts/_rels/slideLayout5.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4.xml"/><Relationship Id="rId1" Type="http://schemas.openxmlformats.org/officeDocument/2006/relationships/tags" Target="../tags/tag3.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6.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6.xml"/><Relationship Id="rId1" Type="http://schemas.openxmlformats.org/officeDocument/2006/relationships/tags" Target="../tags/tag5.xml"/><Relationship Id="rId5" Type="http://schemas.openxmlformats.org/officeDocument/2006/relationships/image" Target="../media/image2.emf"/><Relationship Id="rId4" Type="http://schemas.openxmlformats.org/officeDocument/2006/relationships/oleObject" Target="../embeddings/oleObject2.bin"/></Relationships>
</file>

<file path=ppt/slideLayouts/_rels/slideLayout7.xml.rels><?xml version="1.0" encoding="UTF-8" standalone="yes"?>
<Relationships xmlns="http://schemas.openxmlformats.org/package/2006/relationships"><Relationship Id="rId3" Type="http://schemas.openxmlformats.org/officeDocument/2006/relationships/slideMaster" Target="../slideMasters/slideMaster1.xml"/><Relationship Id="rId2" Type="http://schemas.openxmlformats.org/officeDocument/2006/relationships/tags" Target="../tags/tag8.xml"/><Relationship Id="rId1" Type="http://schemas.openxmlformats.org/officeDocument/2006/relationships/tags" Target="../tags/tag7.xml"/><Relationship Id="rId5" Type="http://schemas.openxmlformats.org/officeDocument/2006/relationships/image" Target="../media/image2.emf"/><Relationship Id="rId4" Type="http://schemas.openxmlformats.org/officeDocument/2006/relationships/oleObject" Target="../embeddings/oleObject3.bin"/></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W7-X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937590071"/>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80875039"/>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en-GB"/>
              <a:t>Click to edit Master title style</a:t>
            </a:r>
            <a:endParaRPr lang="de-DE"/>
          </a:p>
        </p:txBody>
      </p:sp>
      <p:sp>
        <p:nvSpPr>
          <p:cNvPr id="11" name="Datumsplatzhalter 10"/>
          <p:cNvSpPr>
            <a:spLocks noGrp="1"/>
          </p:cNvSpPr>
          <p:nvPr>
            <p:ph type="dt" sz="half" idx="10"/>
          </p:nvPr>
        </p:nvSpPr>
        <p:spPr/>
        <p:txBody>
          <a:bodyPr/>
          <a:lstStyle/>
          <a:p>
            <a:r>
              <a:rPr lang="en-US"/>
              <a:t>Turbulence in W7-X - Theory and Experiment</a:t>
            </a:r>
            <a:endParaRPr lang="de-DE" dirty="0"/>
          </a:p>
        </p:txBody>
      </p:sp>
      <p:sp>
        <p:nvSpPr>
          <p:cNvPr id="12" name="Fußzeilenplatzhalter 11"/>
          <p:cNvSpPr>
            <a:spLocks noGrp="1"/>
          </p:cNvSpPr>
          <p:nvPr>
            <p:ph type="ftr" sz="quarter" idx="11"/>
          </p:nvPr>
        </p:nvSpPr>
        <p:spPr/>
        <p:txBody>
          <a:bodyPr/>
          <a:lstStyle/>
          <a:p>
            <a:r>
              <a:rPr lang="de-DE"/>
              <a:t>Max-Planck-Institut für Plasmaphysik | Josefine Proll | 02.04.2025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65363454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45314228"/>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en-GB"/>
              <a:t>Click to edit Master title style</a:t>
            </a:r>
            <a:endParaRPr lang="de-DE" dirty="0"/>
          </a:p>
        </p:txBody>
      </p:sp>
      <p:sp>
        <p:nvSpPr>
          <p:cNvPr id="10" name="Datumsplatzhalter 9"/>
          <p:cNvSpPr>
            <a:spLocks noGrp="1"/>
          </p:cNvSpPr>
          <p:nvPr>
            <p:ph type="dt" sz="half" idx="10"/>
          </p:nvPr>
        </p:nvSpPr>
        <p:spPr/>
        <p:txBody>
          <a:bodyPr/>
          <a:lstStyle/>
          <a:p>
            <a:r>
              <a:rPr lang="en-US"/>
              <a:t>Turbulence in W7-X - Theory and Experiment</a:t>
            </a:r>
            <a:endParaRPr lang="de-DE" dirty="0"/>
          </a:p>
        </p:txBody>
      </p:sp>
      <p:sp>
        <p:nvSpPr>
          <p:cNvPr id="12" name="Fußzeilenplatzhalter 11"/>
          <p:cNvSpPr>
            <a:spLocks noGrp="1"/>
          </p:cNvSpPr>
          <p:nvPr>
            <p:ph type="ftr" sz="quarter" idx="11"/>
          </p:nvPr>
        </p:nvSpPr>
        <p:spPr/>
        <p:txBody>
          <a:bodyPr/>
          <a:lstStyle/>
          <a:p>
            <a:r>
              <a:rPr lang="de-DE"/>
              <a:t>Max-Planck-Institut für Plasmaphysik | Josefine Proll | 02.04.2025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17786343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25505692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11" name="Titel 10"/>
          <p:cNvSpPr>
            <a:spLocks noGrp="1"/>
          </p:cNvSpPr>
          <p:nvPr>
            <p:ph type="title"/>
          </p:nvPr>
        </p:nvSpPr>
        <p:spPr/>
        <p:txBody>
          <a:bodyPr/>
          <a:lstStyle/>
          <a:p>
            <a:r>
              <a:rPr lang="en-GB"/>
              <a:t>Click to edit Master title style</a:t>
            </a:r>
            <a:endParaRPr lang="de-DE" dirty="0"/>
          </a:p>
        </p:txBody>
      </p:sp>
      <p:sp>
        <p:nvSpPr>
          <p:cNvPr id="12" name="Datumsplatzhalter 11"/>
          <p:cNvSpPr>
            <a:spLocks noGrp="1"/>
          </p:cNvSpPr>
          <p:nvPr>
            <p:ph type="dt" sz="half" idx="14"/>
          </p:nvPr>
        </p:nvSpPr>
        <p:spPr/>
        <p:txBody>
          <a:bodyPr/>
          <a:lstStyle/>
          <a:p>
            <a:r>
              <a:rPr lang="en-US"/>
              <a:t>Turbulence in W7-X - Theory and Experiment</a:t>
            </a:r>
            <a:endParaRPr lang="de-DE" dirty="0"/>
          </a:p>
        </p:txBody>
      </p:sp>
      <p:sp>
        <p:nvSpPr>
          <p:cNvPr id="13" name="Fußzeilenplatzhalter 12"/>
          <p:cNvSpPr>
            <a:spLocks noGrp="1"/>
          </p:cNvSpPr>
          <p:nvPr>
            <p:ph type="ftr" sz="quarter" idx="15"/>
          </p:nvPr>
        </p:nvSpPr>
        <p:spPr/>
        <p:txBody>
          <a:bodyPr/>
          <a:lstStyle/>
          <a:p>
            <a:r>
              <a:rPr lang="de-DE"/>
              <a:t>Max-Planck-Institut für Plasmaphysik | Josefine Proll | 02.04.2025</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975300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hasCustomPrompt="1"/>
          </p:nvPr>
        </p:nvSpPr>
        <p:spPr/>
        <p:txBody>
          <a:bodyPr/>
          <a:lstStyle>
            <a:lvl1pPr>
              <a:defRPr/>
            </a:lvl1pPr>
          </a:lstStyle>
          <a:p>
            <a:r>
              <a:rPr lang="en-US" dirty="0"/>
              <a:t>Slide title</a:t>
            </a:r>
          </a:p>
        </p:txBody>
      </p:sp>
      <p:sp>
        <p:nvSpPr>
          <p:cNvPr id="3" name="Tijdelijke aanduiding voor inhoud 2"/>
          <p:cNvSpPr>
            <a:spLocks noGrp="1"/>
          </p:cNvSpPr>
          <p:nvPr>
            <p:ph idx="1" hasCustomPrompt="1"/>
          </p:nvPr>
        </p:nvSpPr>
        <p:spPr>
          <a:xfrm>
            <a:off x="813467" y="1584001"/>
            <a:ext cx="10563616" cy="4508825"/>
          </a:xfrm>
        </p:spPr>
        <p:txBody>
          <a:bodyPr/>
          <a:lstStyle>
            <a:lvl1pPr>
              <a:defRPr/>
            </a:lvl1pPr>
          </a:lstStyle>
          <a:p>
            <a:pPr lvl="0"/>
            <a:r>
              <a:rPr lang="en-US" dirty="0"/>
              <a:t>Slide text</a:t>
            </a:r>
          </a:p>
          <a:p>
            <a:pPr lvl="1"/>
            <a:r>
              <a:rPr lang="en-US" dirty="0" err="1"/>
              <a:t>Tweede</a:t>
            </a:r>
            <a:r>
              <a:rPr lang="en-US" dirty="0"/>
              <a:t> </a:t>
            </a:r>
            <a:r>
              <a:rPr lang="en-US" dirty="0" err="1"/>
              <a:t>niveau</a:t>
            </a:r>
            <a:endParaRPr lang="en-US" dirty="0"/>
          </a:p>
          <a:p>
            <a:pPr lvl="2"/>
            <a:r>
              <a:rPr lang="en-US" dirty="0" err="1"/>
              <a:t>Derde</a:t>
            </a:r>
            <a:r>
              <a:rPr lang="en-US" dirty="0"/>
              <a:t> </a:t>
            </a:r>
            <a:r>
              <a:rPr lang="en-US" dirty="0" err="1"/>
              <a:t>niveau</a:t>
            </a:r>
            <a:endParaRPr lang="en-US" dirty="0"/>
          </a:p>
          <a:p>
            <a:pPr lvl="3"/>
            <a:r>
              <a:rPr lang="en-US" dirty="0" err="1"/>
              <a:t>Vierde</a:t>
            </a:r>
            <a:r>
              <a:rPr lang="en-US" dirty="0"/>
              <a:t> </a:t>
            </a:r>
            <a:r>
              <a:rPr lang="en-US" dirty="0" err="1"/>
              <a:t>niveau</a:t>
            </a:r>
            <a:endParaRPr lang="en-US" dirty="0"/>
          </a:p>
          <a:p>
            <a:pPr lvl="4"/>
            <a:r>
              <a:rPr lang="en-US" dirty="0" err="1"/>
              <a:t>Vijfde</a:t>
            </a:r>
            <a:r>
              <a:rPr lang="en-US" dirty="0"/>
              <a:t> </a:t>
            </a:r>
            <a:r>
              <a:rPr lang="en-US" dirty="0" err="1"/>
              <a:t>niveau</a:t>
            </a:r>
            <a:endParaRPr lang="en-US" dirty="0"/>
          </a:p>
        </p:txBody>
      </p:sp>
      <p:sp>
        <p:nvSpPr>
          <p:cNvPr id="5" name="Tijdelijke aanduiding voor voettekst 4"/>
          <p:cNvSpPr>
            <a:spLocks noGrp="1"/>
          </p:cNvSpPr>
          <p:nvPr>
            <p:ph type="ftr" sz="quarter" idx="11"/>
          </p:nvPr>
        </p:nvSpPr>
        <p:spPr/>
        <p:txBody>
          <a:bodyPr/>
          <a:lstStyle/>
          <a:p>
            <a:r>
              <a:rPr lang="en-US"/>
              <a:t>Max-Planck-Institut für Plasmaphysik | Josefine Proll | 02.04.2025</a:t>
            </a:r>
            <a:endParaRPr lang="en-US" dirty="0"/>
          </a:p>
        </p:txBody>
      </p:sp>
      <p:sp>
        <p:nvSpPr>
          <p:cNvPr id="6" name="Tijdelijke aanduiding voor dianummer 5"/>
          <p:cNvSpPr>
            <a:spLocks noGrp="1"/>
          </p:cNvSpPr>
          <p:nvPr>
            <p:ph type="sldNum" sz="quarter" idx="12"/>
          </p:nvPr>
        </p:nvSpPr>
        <p:spPr/>
        <p:txBody>
          <a:bodyPr/>
          <a:lstStyle/>
          <a:p>
            <a:fld id="{B7CEC10D-CD46-426F-915E-6C78530279CB}" type="slidenum">
              <a:rPr lang="en-US" smtClean="0"/>
              <a:t>‹#›</a:t>
            </a:fld>
            <a:endParaRPr lang="en-US" dirty="0"/>
          </a:p>
        </p:txBody>
      </p:sp>
      <p:sp>
        <p:nvSpPr>
          <p:cNvPr id="8" name="Tekstvak 7"/>
          <p:cNvSpPr txBox="1"/>
          <p:nvPr userDrawn="1"/>
        </p:nvSpPr>
        <p:spPr>
          <a:xfrm>
            <a:off x="-2425152" y="1591643"/>
            <a:ext cx="2358887" cy="2910784"/>
          </a:xfrm>
          <a:prstGeom prst="rect">
            <a:avLst/>
          </a:prstGeom>
          <a:solidFill>
            <a:schemeClr val="accent6"/>
          </a:solidFill>
        </p:spPr>
        <p:txBody>
          <a:bodyPr wrap="square" rtlCol="0">
            <a:noAutofit/>
          </a:bodyPr>
          <a:lstStyle/>
          <a:p>
            <a:r>
              <a:rPr lang="en-US" sz="1000" dirty="0"/>
              <a:t>Text format by</a:t>
            </a:r>
          </a:p>
          <a:p>
            <a:r>
              <a:rPr lang="en-US" sz="1000" dirty="0"/>
              <a:t>Increase / decrease list level</a:t>
            </a:r>
          </a:p>
          <a:p>
            <a:endParaRPr lang="en-US" sz="1000" dirty="0"/>
          </a:p>
          <a:p>
            <a:r>
              <a:rPr lang="en-US" sz="1000" dirty="0"/>
              <a:t>Place cursor in text</a:t>
            </a:r>
          </a:p>
          <a:p>
            <a:r>
              <a:rPr lang="en-US" sz="1000" dirty="0"/>
              <a:t>and use these 2 buttons (tab Start - group Paragraph)</a:t>
            </a:r>
          </a:p>
          <a:p>
            <a:endParaRPr lang="en-US" sz="1000" dirty="0"/>
          </a:p>
          <a:p>
            <a:endParaRPr lang="en-US" sz="1000" dirty="0"/>
          </a:p>
          <a:p>
            <a:endParaRPr lang="en-US" sz="1000" dirty="0"/>
          </a:p>
          <a:p>
            <a:endParaRPr lang="en-US" sz="1000" dirty="0"/>
          </a:p>
          <a:p>
            <a:endParaRPr lang="en-US" sz="1000" dirty="0"/>
          </a:p>
          <a:p>
            <a:endParaRPr lang="en-US" sz="1000" dirty="0"/>
          </a:p>
          <a:p>
            <a:endParaRPr lang="en-US" sz="1000" dirty="0"/>
          </a:p>
          <a:p>
            <a:r>
              <a:rPr lang="en-US" sz="1000" dirty="0"/>
              <a:t>1 = Normal text</a:t>
            </a:r>
          </a:p>
          <a:p>
            <a:r>
              <a:rPr lang="en-US" sz="1200" dirty="0"/>
              <a:t>2 = Paragraph text</a:t>
            </a:r>
          </a:p>
          <a:p>
            <a:r>
              <a:rPr lang="en-US" sz="1000" dirty="0"/>
              <a:t>3 = • text</a:t>
            </a:r>
          </a:p>
          <a:p>
            <a:r>
              <a:rPr lang="en-US" sz="1000" dirty="0"/>
              <a:t>4 =    • text</a:t>
            </a:r>
          </a:p>
          <a:p>
            <a:r>
              <a:rPr lang="en-US" sz="1000" dirty="0"/>
              <a:t>5 =       • text</a:t>
            </a:r>
            <a:endParaRPr lang="en-US" sz="1000" b="1" baseline="0" dirty="0"/>
          </a:p>
        </p:txBody>
      </p:sp>
      <p:pic>
        <p:nvPicPr>
          <p:cNvPr id="10" name="Afbeelding 9"/>
          <p:cNvPicPr>
            <a:picLocks noChangeAspect="1"/>
          </p:cNvPicPr>
          <p:nvPr userDrawn="1"/>
        </p:nvPicPr>
        <p:blipFill>
          <a:blip/>
          <a:stretch>
            <a:fillRect/>
          </a:stretch>
        </p:blipFill>
        <p:spPr>
          <a:xfrm>
            <a:off x="-1674335" y="2579343"/>
            <a:ext cx="1285875" cy="914400"/>
          </a:xfrm>
          <a:prstGeom prst="rect">
            <a:avLst/>
          </a:prstGeom>
        </p:spPr>
      </p:pic>
    </p:spTree>
    <p:extLst>
      <p:ext uri="{BB962C8B-B14F-4D97-AF65-F5344CB8AC3E}">
        <p14:creationId xmlns:p14="http://schemas.microsoft.com/office/powerpoint/2010/main" val="8841807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p:cSld name="Agenda">
    <p:spTree>
      <p:nvGrpSpPr>
        <p:cNvPr id="1" name=""/>
        <p:cNvGrpSpPr/>
        <p:nvPr/>
      </p:nvGrpSpPr>
      <p:grpSpPr>
        <a:xfrm>
          <a:off x="0" y="0"/>
          <a:ext cx="0" cy="0"/>
          <a:chOff x="0" y="0"/>
          <a:chExt cx="0" cy="0"/>
        </a:xfrm>
      </p:grpSpPr>
      <p:graphicFrame>
        <p:nvGraphicFramePr>
          <p:cNvPr id="4" name="Object 3" hidden="1">
            <a:extLst>
              <a:ext uri="{FF2B5EF4-FFF2-40B4-BE49-F238E27FC236}">
                <a16:creationId xmlns:a16="http://schemas.microsoft.com/office/drawing/2014/main" id="{9A60F433-92AC-4993-A4E4-F4A2A5A54757}"/>
              </a:ext>
            </a:extLst>
          </p:cNvPr>
          <p:cNvGraphicFramePr>
            <a:graphicFrameLocks noChangeAspect="1"/>
          </p:cNvGraphicFramePr>
          <p:nvPr>
            <p:custDataLst>
              <p:tags r:id="rId1"/>
            </p:custDataLst>
          </p:nvPr>
        </p:nvGraphicFramePr>
        <p:xfrm>
          <a:off x="1589" y="1589"/>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4" name="Object 3" hidden="1">
                        <a:extLst>
                          <a:ext uri="{FF2B5EF4-FFF2-40B4-BE49-F238E27FC236}">
                            <a16:creationId xmlns:a16="http://schemas.microsoft.com/office/drawing/2014/main" id="{9A60F433-92AC-4993-A4E4-F4A2A5A54757}"/>
                          </a:ext>
                        </a:extLst>
                      </p:cNvPr>
                      <p:cNvPicPr/>
                      <p:nvPr/>
                    </p:nvPicPr>
                    <p:blipFill>
                      <a:blip r:embed="rId5"/>
                      <a:stretch>
                        <a:fillRect/>
                      </a:stretch>
                    </p:blipFill>
                    <p:spPr>
                      <a:xfrm>
                        <a:off x="1589" y="1589"/>
                        <a:ext cx="1588" cy="1588"/>
                      </a:xfrm>
                      <a:prstGeom prst="rect">
                        <a:avLst/>
                      </a:prstGeom>
                    </p:spPr>
                  </p:pic>
                </p:oleObj>
              </mc:Fallback>
            </mc:AlternateContent>
          </a:graphicData>
        </a:graphic>
      </p:graphicFrame>
      <p:sp>
        <p:nvSpPr>
          <p:cNvPr id="8" name="Rectangle 7" hidden="1">
            <a:extLst>
              <a:ext uri="{FF2B5EF4-FFF2-40B4-BE49-F238E27FC236}">
                <a16:creationId xmlns:a16="http://schemas.microsoft.com/office/drawing/2014/main" id="{340841A0-F483-42BB-B94E-8E965D6056F2}"/>
              </a:ext>
            </a:extLst>
          </p:cNvPr>
          <p:cNvSpPr/>
          <p:nvPr>
            <p:custDataLst>
              <p:tags r:id="rId2"/>
            </p:custDataLst>
          </p:nvPr>
        </p:nvSpPr>
        <p:spPr>
          <a:xfrm>
            <a:off x="1" y="1"/>
            <a:ext cx="158751" cy="15875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idx="1"/>
          </p:nvPr>
        </p:nvSpPr>
        <p:spPr/>
        <p:txBody>
          <a:bodyPr/>
          <a:lstStyle>
            <a:lvl1pPr>
              <a:spcBef>
                <a:spcPts val="1151"/>
              </a:spcBef>
              <a:tabLst>
                <a:tab pos="179996" algn="l"/>
                <a:tab pos="359991" algn="l"/>
                <a:tab pos="575986" algn="l"/>
              </a:tabLst>
              <a:defRPr/>
            </a:lvl1pPr>
            <a:lvl2pPr>
              <a:tabLst>
                <a:tab pos="179996" algn="l"/>
                <a:tab pos="359991" algn="l"/>
                <a:tab pos="575986" algn="l"/>
              </a:tabLst>
              <a:defRPr kern="600" spc="40" baseline="0"/>
            </a:lvl2pPr>
            <a:lvl3pPr>
              <a:defRPr b="0">
                <a:solidFill>
                  <a:schemeClr val="tx1"/>
                </a:solidFill>
              </a:defRPr>
            </a:lvl3pPr>
            <a:lvl4pPr>
              <a:defRPr b="1" kern="600" spc="40" baseline="0">
                <a:solidFill>
                  <a:schemeClr val="tx2"/>
                </a:solidFill>
              </a:defRPr>
            </a:lvl4pPr>
            <a:lvl5pPr>
              <a:lnSpc>
                <a:spcPts val="2300"/>
              </a:lnSpc>
              <a:defRPr kern="600" spc="40" baseline="0"/>
            </a:lvl5pPr>
            <a:lvl7pPr>
              <a:defRPr/>
            </a:lvl7pPr>
            <a:lvl8pPr>
              <a:defRPr spc="120" baseline="0"/>
            </a:lvl8pPr>
            <a:lvl9pPr>
              <a:defRPr/>
            </a:lvl9pPr>
          </a:lstStyle>
          <a:p>
            <a:pPr lvl="0"/>
            <a:r>
              <a:rPr lang="de-DE"/>
              <a:t>Formatvorlagen des Textmasters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5" name="Title 4">
            <a:extLst>
              <a:ext uri="{FF2B5EF4-FFF2-40B4-BE49-F238E27FC236}">
                <a16:creationId xmlns:a16="http://schemas.microsoft.com/office/drawing/2014/main" id="{E3D30B0A-E5C0-40E4-B75F-82DADA381720}"/>
              </a:ext>
            </a:extLst>
          </p:cNvPr>
          <p:cNvSpPr>
            <a:spLocks noGrp="1"/>
          </p:cNvSpPr>
          <p:nvPr>
            <p:ph type="title"/>
          </p:nvPr>
        </p:nvSpPr>
        <p:spPr/>
        <p:txBody>
          <a:bodyPr/>
          <a:lstStyle/>
          <a:p>
            <a:r>
              <a:rPr lang="de-DE"/>
              <a:t>Titelmasterformat durch Klicken bearbeiten</a:t>
            </a:r>
          </a:p>
        </p:txBody>
      </p:sp>
      <p:sp>
        <p:nvSpPr>
          <p:cNvPr id="7" name="Fußzeilenplatzhalter 6"/>
          <p:cNvSpPr>
            <a:spLocks noGrp="1"/>
          </p:cNvSpPr>
          <p:nvPr>
            <p:ph type="ftr" sz="quarter" idx="3"/>
          </p:nvPr>
        </p:nvSpPr>
        <p:spPr>
          <a:xfrm>
            <a:off x="0" y="6454800"/>
            <a:ext cx="12186000" cy="180000"/>
          </a:xfrm>
          <a:prstGeom prst="rect">
            <a:avLst/>
          </a:prstGeom>
          <a:noFill/>
        </p:spPr>
        <p:txBody>
          <a:bodyPr vert="horz" lIns="946800" tIns="0" rIns="0" bIns="0" rtlCol="0" anchor="b" anchorCtr="0"/>
          <a:lstStyle>
            <a:lvl1pPr algn="l">
              <a:tabLst>
                <a:tab pos="9777356" algn="r"/>
                <a:tab pos="10227344" algn="r"/>
              </a:tabLst>
              <a:defRPr sz="600" kern="600" cap="all" spc="91" baseline="0">
                <a:solidFill>
                  <a:schemeClr val="tx1">
                    <a:tint val="75000"/>
                  </a:schemeClr>
                </a:solidFill>
              </a:defRPr>
            </a:lvl1pPr>
          </a:lstStyle>
          <a:p>
            <a:r>
              <a:rPr lang="en-IE"/>
              <a:t>Max-Planck-Institut für Plasmaphysik | Josefine Proll | 02.04.2025</a:t>
            </a:r>
            <a:endParaRPr lang="de-DE" dirty="0"/>
          </a:p>
        </p:txBody>
      </p:sp>
    </p:spTree>
    <p:extLst>
      <p:ext uri="{BB962C8B-B14F-4D97-AF65-F5344CB8AC3E}">
        <p14:creationId xmlns:p14="http://schemas.microsoft.com/office/powerpoint/2010/main" val="28530465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1_Titel und Inhalt">
    <p:spTree>
      <p:nvGrpSpPr>
        <p:cNvPr id="1" name=""/>
        <p:cNvGrpSpPr/>
        <p:nvPr/>
      </p:nvGrpSpPr>
      <p:grpSpPr>
        <a:xfrm>
          <a:off x="0" y="0"/>
          <a:ext cx="0" cy="0"/>
          <a:chOff x="0" y="0"/>
          <a:chExt cx="0" cy="0"/>
        </a:xfrm>
      </p:grpSpPr>
      <p:pic>
        <p:nvPicPr>
          <p:cNvPr id="159" name="Grafik 10" descr="Grafik 10"/>
          <p:cNvPicPr>
            <a:picLocks noChangeAspect="1"/>
          </p:cNvPicPr>
          <p:nvPr/>
        </p:nvPicPr>
        <p:blipFill>
          <a:blip r:embed="rId2"/>
          <a:stretch>
            <a:fillRect/>
          </a:stretch>
        </p:blipFill>
        <p:spPr>
          <a:xfrm>
            <a:off x="11366923" y="170923"/>
            <a:ext cx="630154" cy="630154"/>
          </a:xfrm>
          <a:prstGeom prst="rect">
            <a:avLst/>
          </a:prstGeom>
          <a:ln w="12700">
            <a:miter lim="400000"/>
          </a:ln>
        </p:spPr>
      </p:pic>
      <p:pic>
        <p:nvPicPr>
          <p:cNvPr id="160" name="Grafik 7" descr="Grafik 7"/>
          <p:cNvPicPr>
            <a:picLocks noChangeAspect="1"/>
          </p:cNvPicPr>
          <p:nvPr/>
        </p:nvPicPr>
        <p:blipFill>
          <a:blip r:embed="rId3"/>
          <a:stretch>
            <a:fillRect/>
          </a:stretch>
        </p:blipFill>
        <p:spPr>
          <a:xfrm>
            <a:off x="10591799" y="240771"/>
            <a:ext cx="581026" cy="516468"/>
          </a:xfrm>
          <a:prstGeom prst="rect">
            <a:avLst/>
          </a:prstGeom>
          <a:ln w="12700">
            <a:miter lim="400000"/>
          </a:ln>
        </p:spPr>
      </p:pic>
      <p:sp>
        <p:nvSpPr>
          <p:cNvPr id="161" name="Body Level One…"/>
          <p:cNvSpPr txBox="1">
            <a:spLocks noGrp="1"/>
          </p:cNvSpPr>
          <p:nvPr>
            <p:ph type="body" idx="1"/>
          </p:nvPr>
        </p:nvSpPr>
        <p:spPr>
          <a:xfrm>
            <a:off x="695326" y="1609726"/>
            <a:ext cx="10801350" cy="4772025"/>
          </a:xfrm>
          <a:prstGeom prst="rect">
            <a:avLst/>
          </a:prstGeom>
        </p:spPr>
        <p:txBody>
          <a:bodyPr lIns="0" tIns="0" rIns="0" bIns="0"/>
          <a:lstStyle>
            <a:lvl1pPr marL="0" indent="0" defTabSz="914400">
              <a:lnSpc>
                <a:spcPct val="120000"/>
              </a:lnSpc>
              <a:spcBef>
                <a:spcPts val="600"/>
              </a:spcBef>
              <a:buSzTx/>
              <a:buNone/>
              <a:defRPr sz="1800" b="1" spc="40">
                <a:solidFill>
                  <a:srgbClr val="005555"/>
                </a:solidFill>
                <a:latin typeface="Arial"/>
                <a:ea typeface="Arial"/>
                <a:cs typeface="Arial"/>
                <a:sym typeface="Arial"/>
              </a:defRPr>
            </a:lvl1pPr>
            <a:lvl2pPr marL="0" indent="0" defTabSz="914400">
              <a:lnSpc>
                <a:spcPct val="120000"/>
              </a:lnSpc>
              <a:spcBef>
                <a:spcPts val="600"/>
              </a:spcBef>
              <a:buSzTx/>
              <a:buNone/>
              <a:defRPr sz="1800" b="1" spc="40">
                <a:solidFill>
                  <a:srgbClr val="005555"/>
                </a:solidFill>
                <a:latin typeface="Arial"/>
                <a:ea typeface="Arial"/>
                <a:cs typeface="Arial"/>
                <a:sym typeface="Arial"/>
              </a:defRPr>
            </a:lvl2pPr>
            <a:lvl3pPr marL="179388" indent="-179388" defTabSz="914400">
              <a:lnSpc>
                <a:spcPct val="120000"/>
              </a:lnSpc>
              <a:spcBef>
                <a:spcPts val="600"/>
              </a:spcBef>
              <a:buSzPct val="100000"/>
              <a:defRPr sz="1800" b="1" spc="40">
                <a:solidFill>
                  <a:srgbClr val="005555"/>
                </a:solidFill>
                <a:latin typeface="Arial"/>
                <a:ea typeface="Arial"/>
                <a:cs typeface="Arial"/>
                <a:sym typeface="Arial"/>
              </a:defRPr>
            </a:lvl3pPr>
            <a:lvl4pPr marL="179388" indent="-179388" defTabSz="914400">
              <a:lnSpc>
                <a:spcPct val="120000"/>
              </a:lnSpc>
              <a:spcBef>
                <a:spcPts val="600"/>
              </a:spcBef>
              <a:buSzPct val="100000"/>
              <a:defRPr sz="1800" b="1" spc="40">
                <a:solidFill>
                  <a:srgbClr val="005555"/>
                </a:solidFill>
                <a:latin typeface="Arial"/>
                <a:ea typeface="Arial"/>
                <a:cs typeface="Arial"/>
                <a:sym typeface="Arial"/>
              </a:defRPr>
            </a:lvl4pPr>
            <a:lvl5pPr marL="268288" indent="-179388" defTabSz="914400">
              <a:lnSpc>
                <a:spcPct val="120000"/>
              </a:lnSpc>
              <a:spcBef>
                <a:spcPts val="600"/>
              </a:spcBef>
              <a:buSzPct val="100000"/>
              <a:defRPr sz="1800" b="1" spc="40">
                <a:solidFill>
                  <a:srgbClr val="005555"/>
                </a:solidFill>
                <a:latin typeface="Arial"/>
                <a:ea typeface="Arial"/>
                <a:cs typeface="Arial"/>
                <a:sym typeface="Arial"/>
              </a:defRPr>
            </a:lvl5pPr>
          </a:lstStyle>
          <a:p>
            <a:r>
              <a:t>Body Level One</a:t>
            </a:r>
          </a:p>
          <a:p>
            <a:pPr lvl="1"/>
            <a:r>
              <a:t>Body Level Two</a:t>
            </a:r>
          </a:p>
          <a:p>
            <a:pPr lvl="2"/>
            <a:r>
              <a:t>Body Level Three</a:t>
            </a:r>
          </a:p>
          <a:p>
            <a:pPr lvl="3"/>
            <a:r>
              <a:t>Body Level Four</a:t>
            </a:r>
          </a:p>
          <a:p>
            <a:pPr lvl="4"/>
            <a:r>
              <a:t>Body Level Five</a:t>
            </a:r>
          </a:p>
        </p:txBody>
      </p:sp>
      <p:sp>
        <p:nvSpPr>
          <p:cNvPr id="162" name="Title Text"/>
          <p:cNvSpPr txBox="1">
            <a:spLocks noGrp="1"/>
          </p:cNvSpPr>
          <p:nvPr>
            <p:ph type="title"/>
          </p:nvPr>
        </p:nvSpPr>
        <p:spPr>
          <a:xfrm>
            <a:off x="695326" y="441325"/>
            <a:ext cx="9576472" cy="894417"/>
          </a:xfrm>
          <a:prstGeom prst="rect">
            <a:avLst/>
          </a:prstGeom>
        </p:spPr>
        <p:txBody>
          <a:bodyPr lIns="0" tIns="0" rIns="0" bIns="0"/>
          <a:lstStyle>
            <a:lvl1pPr algn="l" defTabSz="914400">
              <a:lnSpc>
                <a:spcPts val="2800"/>
              </a:lnSpc>
              <a:spcBef>
                <a:spcPts val="1800"/>
              </a:spcBef>
              <a:defRPr sz="2500" b="1" spc="0">
                <a:solidFill>
                  <a:srgbClr val="005555"/>
                </a:solidFill>
                <a:latin typeface="Arial"/>
                <a:ea typeface="Arial"/>
                <a:cs typeface="Arial"/>
                <a:sym typeface="Arial"/>
              </a:defRPr>
            </a:lvl1pPr>
          </a:lstStyle>
          <a:p>
            <a:r>
              <a:t>Title Text</a:t>
            </a:r>
          </a:p>
        </p:txBody>
      </p:sp>
      <p:sp>
        <p:nvSpPr>
          <p:cNvPr id="163" name="Slide Number"/>
          <p:cNvSpPr txBox="1">
            <a:spLocks noGrp="1"/>
          </p:cNvSpPr>
          <p:nvPr>
            <p:ph type="sldNum" sz="quarter" idx="2"/>
          </p:nvPr>
        </p:nvSpPr>
        <p:spPr>
          <a:xfrm>
            <a:off x="11601287" y="6495026"/>
            <a:ext cx="167777" cy="129611"/>
          </a:xfrm>
          <a:prstGeom prst="rect">
            <a:avLst/>
          </a:prstGeom>
        </p:spPr>
        <p:txBody>
          <a:bodyPr lIns="0" tIns="0" rIns="0" bIns="0"/>
          <a:lstStyle>
            <a:lvl1pPr algn="r" defTabSz="457200">
              <a:defRPr sz="900" cap="all" spc="135">
                <a:solidFill>
                  <a:srgbClr val="888888"/>
                </a:solidFill>
                <a:latin typeface="Arial"/>
                <a:ea typeface="Arial"/>
                <a:cs typeface="Arial"/>
                <a:sym typeface="Arial"/>
              </a:defRPr>
            </a:lvl1pPr>
          </a:lstStyle>
          <a:p>
            <a:fld id="{86CB4B4D-7CA3-9044-876B-883B54F8677D}" type="slidenum">
              <a:t>‹#›</a:t>
            </a:fld>
            <a:endParaRPr/>
          </a:p>
        </p:txBody>
      </p:sp>
    </p:spTree>
    <p:extLst>
      <p:ext uri="{BB962C8B-B14F-4D97-AF65-F5344CB8AC3E}">
        <p14:creationId xmlns:p14="http://schemas.microsoft.com/office/powerpoint/2010/main" val="722417384"/>
      </p:ext>
    </p:extLst>
  </p:cSld>
  <p:clrMapOvr>
    <a:masterClrMapping/>
  </p:clrMapOvr>
  <p:transition spd="med"/>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Title IPP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991266"/>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6022660"/>
            <a:ext cx="1563683" cy="371450"/>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60045517"/>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Title IP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39673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Title IPP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9" name="Bildplatzhalter 8"/>
          <p:cNvSpPr>
            <a:spLocks noGrp="1"/>
          </p:cNvSpPr>
          <p:nvPr>
            <p:ph type="pic" sz="quarter" idx="13" hasCustomPrompt="1"/>
          </p:nvPr>
        </p:nvSpPr>
        <p:spPr>
          <a:xfrm>
            <a:off x="6705602" y="3662363"/>
            <a:ext cx="4864608" cy="2128266"/>
          </a:xfrm>
          <a:noFill/>
        </p:spPr>
        <p:txBody>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191919550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preserve="1" userDrawn="1">
  <p:cSld name="Title IPP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dirty="0"/>
              <a:t>Master-Untertitelformat bearbeiten</a:t>
            </a:r>
            <a:endParaRPr lang="en-US" dirty="0"/>
          </a:p>
        </p:txBody>
      </p:sp>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
        <p:nvSpPr>
          <p:cNvPr id="8" name="Bildplatzhalter 7"/>
          <p:cNvSpPr>
            <a:spLocks noGrp="1"/>
          </p:cNvSpPr>
          <p:nvPr>
            <p:ph type="pic" sz="quarter" idx="13" hasCustomPrompt="1"/>
          </p:nvPr>
        </p:nvSpPr>
        <p:spPr>
          <a:xfrm>
            <a:off x="6705600" y="3662363"/>
            <a:ext cx="4864100" cy="2128837"/>
          </a:xfrm>
        </p:spPr>
        <p:txBody>
          <a:bodyPr>
            <a:noAutofit/>
          </a:bodyPr>
          <a:lstStyle>
            <a:lvl1pPr>
              <a:defRPr sz="4800" b="1" baseline="0">
                <a:solidFill>
                  <a:schemeClr val="bg1"/>
                </a:solidFill>
              </a:defRPr>
            </a:lvl1pPr>
          </a:lstStyle>
          <a:p>
            <a:r>
              <a:rPr lang="de-DE" dirty="0"/>
              <a:t>Insert </a:t>
            </a:r>
            <a:r>
              <a:rPr lang="de-DE" dirty="0" err="1"/>
              <a:t>your</a:t>
            </a:r>
            <a:r>
              <a:rPr lang="de-DE" dirty="0"/>
              <a:t> </a:t>
            </a:r>
            <a:r>
              <a:rPr lang="de-DE" dirty="0" err="1"/>
              <a:t>own</a:t>
            </a:r>
            <a:r>
              <a:rPr lang="de-DE" dirty="0"/>
              <a:t> title </a:t>
            </a:r>
            <a:r>
              <a:rPr lang="de-DE" dirty="0" err="1"/>
              <a:t>image</a:t>
            </a:r>
            <a:endParaRPr lang="de-DE" dirty="0"/>
          </a:p>
        </p:txBody>
      </p:sp>
    </p:spTree>
    <p:extLst>
      <p:ext uri="{BB962C8B-B14F-4D97-AF65-F5344CB8AC3E}">
        <p14:creationId xmlns:p14="http://schemas.microsoft.com/office/powerpoint/2010/main" val="3668073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W7-X">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964837"/>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067801366"/>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4977669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8" name="Datumsplatzhalter 7"/>
          <p:cNvSpPr>
            <a:spLocks noGrp="1"/>
          </p:cNvSpPr>
          <p:nvPr>
            <p:ph type="dt" sz="half" idx="14"/>
          </p:nvPr>
        </p:nvSpPr>
        <p:spPr/>
        <p:txBody>
          <a:bodyPr/>
          <a:lstStyle/>
          <a:p>
            <a:r>
              <a:rPr lang="en-US"/>
              <a:t>Turbulence in W7-X - Theory and Experiment</a:t>
            </a:r>
            <a:endParaRPr lang="de-DE" dirty="0"/>
          </a:p>
        </p:txBody>
      </p:sp>
      <p:sp>
        <p:nvSpPr>
          <p:cNvPr id="9" name="Fußzeilenplatzhalter 8"/>
          <p:cNvSpPr>
            <a:spLocks noGrp="1"/>
          </p:cNvSpPr>
          <p:nvPr>
            <p:ph type="ftr" sz="quarter" idx="15"/>
          </p:nvPr>
        </p:nvSpPr>
        <p:spPr/>
        <p:txBody>
          <a:bodyPr/>
          <a:lstStyle/>
          <a:p>
            <a:r>
              <a:rPr lang="de-DE"/>
              <a:t>Max-Planck-Institut für Plasmaphysik | Josefine Proll | 02.04.2025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627371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41771097"/>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a:t>Turbulence in W7-X - Theory and Experiment</a:t>
            </a:r>
            <a:endParaRPr lang="de-DE" dirty="0"/>
          </a:p>
        </p:txBody>
      </p:sp>
      <p:sp>
        <p:nvSpPr>
          <p:cNvPr id="16" name="Fußzeilenplatzhalter 15"/>
          <p:cNvSpPr>
            <a:spLocks noGrp="1"/>
          </p:cNvSpPr>
          <p:nvPr>
            <p:ph type="ftr" sz="quarter" idx="15"/>
          </p:nvPr>
        </p:nvSpPr>
        <p:spPr/>
        <p:txBody>
          <a:bodyPr/>
          <a:lstStyle/>
          <a:p>
            <a:r>
              <a:rPr lang="de-DE"/>
              <a:t>Max-Planck-Institut für Plasmaphysik | Josefine Proll | 02.04.2025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de-DE" dirty="0"/>
              <a:t>Formatvorlagen des Textmasters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2" name="Titel 1"/>
          <p:cNvSpPr>
            <a:spLocks noGrp="1"/>
          </p:cNvSpPr>
          <p:nvPr>
            <p:ph type="title"/>
          </p:nvPr>
        </p:nvSpPr>
        <p:spPr/>
        <p:txBody>
          <a:bodyPr/>
          <a:lstStyle/>
          <a:p>
            <a:r>
              <a:rPr lang="de-DE"/>
              <a:t>Titelmasterformat durch Klicken bearbeiten</a:t>
            </a:r>
          </a:p>
        </p:txBody>
      </p:sp>
    </p:spTree>
    <p:extLst>
      <p:ext uri="{BB962C8B-B14F-4D97-AF65-F5344CB8AC3E}">
        <p14:creationId xmlns:p14="http://schemas.microsoft.com/office/powerpoint/2010/main" val="317614732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449698995"/>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7" name="Object 6" hidden="1">
                        <a:extLst>
                          <a:ext uri="{FF2B5EF4-FFF2-40B4-BE49-F238E27FC236}">
                            <a16:creationId xmlns:a16="http://schemas.microsoft.com/office/drawing/2014/main" id="{434D6FFE-C346-403E-A982-395E5408109F}"/>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de-DE"/>
              <a:t>Mastertextformat bearbeiten</a:t>
            </a:r>
          </a:p>
          <a:p>
            <a:pPr lvl="1"/>
            <a:r>
              <a:rPr lang="de-DE"/>
              <a:t>Zweite Ebene</a:t>
            </a:r>
          </a:p>
          <a:p>
            <a:pPr lvl="2"/>
            <a:r>
              <a:rPr lang="de-DE"/>
              <a:t>Dritte Ebene</a:t>
            </a:r>
          </a:p>
          <a:p>
            <a:pPr lvl="3"/>
            <a:r>
              <a:rPr lang="de-DE"/>
              <a:t>Vierte Ebene</a:t>
            </a:r>
          </a:p>
          <a:p>
            <a:pPr lvl="4"/>
            <a:r>
              <a:rPr lang="de-DE"/>
              <a:t>Fünfte Ebene</a:t>
            </a:r>
            <a:endParaRPr lang="en-US" dirty="0"/>
          </a:p>
        </p:txBody>
      </p:sp>
      <p:sp>
        <p:nvSpPr>
          <p:cNvPr id="14" name="Titel 13"/>
          <p:cNvSpPr>
            <a:spLocks noGrp="1"/>
          </p:cNvSpPr>
          <p:nvPr>
            <p:ph type="title"/>
          </p:nvPr>
        </p:nvSpPr>
        <p:spPr/>
        <p:txBody>
          <a:bodyPr/>
          <a:lstStyle/>
          <a:p>
            <a:r>
              <a:rPr lang="de-DE"/>
              <a:t>Mastertitelformat bearbeiten</a:t>
            </a:r>
          </a:p>
        </p:txBody>
      </p:sp>
      <p:sp>
        <p:nvSpPr>
          <p:cNvPr id="12" name="Datumsplatzhalter 11"/>
          <p:cNvSpPr>
            <a:spLocks noGrp="1"/>
          </p:cNvSpPr>
          <p:nvPr>
            <p:ph type="dt" sz="half" idx="10"/>
          </p:nvPr>
        </p:nvSpPr>
        <p:spPr/>
        <p:txBody>
          <a:bodyPr/>
          <a:lstStyle/>
          <a:p>
            <a:r>
              <a:rPr lang="en-US"/>
              <a:t>Turbulence in W7-X - Theory and Experiment</a:t>
            </a:r>
            <a:endParaRPr lang="de-DE" dirty="0"/>
          </a:p>
        </p:txBody>
      </p:sp>
      <p:sp>
        <p:nvSpPr>
          <p:cNvPr id="13" name="Fußzeilenplatzhalter 12"/>
          <p:cNvSpPr>
            <a:spLocks noGrp="1"/>
          </p:cNvSpPr>
          <p:nvPr>
            <p:ph type="ftr" sz="quarter" idx="11"/>
          </p:nvPr>
        </p:nvSpPr>
        <p:spPr/>
        <p:txBody>
          <a:bodyPr/>
          <a:lstStyle/>
          <a:p>
            <a:r>
              <a:rPr lang="de-DE"/>
              <a:t>Max-Planck-Institut für Plasmaphysik | Josefine Proll | 02.04.2025</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3126730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a:t>Turbulence in W7-X - Theory and Experiment</a:t>
            </a:r>
            <a:endParaRPr lang="de-DE" dirty="0"/>
          </a:p>
        </p:txBody>
      </p:sp>
      <p:sp>
        <p:nvSpPr>
          <p:cNvPr id="6" name="Fußzeilenplatzhalter 5"/>
          <p:cNvSpPr>
            <a:spLocks noGrp="1"/>
          </p:cNvSpPr>
          <p:nvPr>
            <p:ph type="ftr" sz="quarter" idx="15"/>
          </p:nvPr>
        </p:nvSpPr>
        <p:spPr/>
        <p:txBody>
          <a:bodyPr/>
          <a:lstStyle/>
          <a:p>
            <a:r>
              <a:rPr lang="de-DE"/>
              <a:t>Max-Planck-Institut für Plasmaphysik | Josefine Proll | 02.04.2025</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57924647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a:t>Turbulence in W7-X - Theory and Experiment</a:t>
            </a:r>
            <a:endParaRPr lang="de-DE" dirty="0"/>
          </a:p>
        </p:txBody>
      </p:sp>
      <p:sp>
        <p:nvSpPr>
          <p:cNvPr id="9" name="Fußzeilenplatzhalter 8"/>
          <p:cNvSpPr>
            <a:spLocks noGrp="1"/>
          </p:cNvSpPr>
          <p:nvPr>
            <p:ph type="ftr" sz="quarter" idx="11"/>
          </p:nvPr>
        </p:nvSpPr>
        <p:spPr/>
        <p:txBody>
          <a:bodyPr/>
          <a:lstStyle/>
          <a:p>
            <a:r>
              <a:rPr lang="de-DE"/>
              <a:t>Max-Planck-Institut für Plasmaphysik | Josefine Proll | 02.04.2025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1265838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Nur Titel">
    <p:bg>
      <p:bgPr>
        <a:solidFill>
          <a:schemeClr val="bg1"/>
        </a:solid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25358746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9" name="Title 8">
            <a:extLst>
              <a:ext uri="{FF2B5EF4-FFF2-40B4-BE49-F238E27FC236}">
                <a16:creationId xmlns:a16="http://schemas.microsoft.com/office/drawing/2014/main" id="{F207ED94-DB68-4986-A95E-F302E26D3A38}"/>
              </a:ext>
            </a:extLst>
          </p:cNvPr>
          <p:cNvSpPr>
            <a:spLocks noGrp="1"/>
          </p:cNvSpPr>
          <p:nvPr>
            <p:ph type="title"/>
          </p:nvPr>
        </p:nvSpPr>
        <p:spPr/>
        <p:txBody>
          <a:bodyPr/>
          <a:lstStyle/>
          <a:p>
            <a:r>
              <a:rPr lang="de-DE"/>
              <a:t>Mastertitelformat bearbeiten</a:t>
            </a:r>
          </a:p>
        </p:txBody>
      </p:sp>
      <p:sp>
        <p:nvSpPr>
          <p:cNvPr id="11" name="Datumsplatzhalter 10"/>
          <p:cNvSpPr>
            <a:spLocks noGrp="1"/>
          </p:cNvSpPr>
          <p:nvPr>
            <p:ph type="dt" sz="half" idx="10"/>
          </p:nvPr>
        </p:nvSpPr>
        <p:spPr/>
        <p:txBody>
          <a:bodyPr/>
          <a:lstStyle/>
          <a:p>
            <a:r>
              <a:rPr lang="en-US"/>
              <a:t>Turbulence in W7-X - Theory and Experiment</a:t>
            </a:r>
            <a:endParaRPr lang="de-DE" dirty="0"/>
          </a:p>
        </p:txBody>
      </p:sp>
      <p:sp>
        <p:nvSpPr>
          <p:cNvPr id="12" name="Fußzeilenplatzhalter 11"/>
          <p:cNvSpPr>
            <a:spLocks noGrp="1"/>
          </p:cNvSpPr>
          <p:nvPr>
            <p:ph type="ftr" sz="quarter" idx="11"/>
          </p:nvPr>
        </p:nvSpPr>
        <p:spPr/>
        <p:txBody>
          <a:bodyPr/>
          <a:lstStyle/>
          <a:p>
            <a:r>
              <a:rPr lang="de-DE"/>
              <a:t>Max-Planck-Institut für Plasmaphysik | Josefine Proll | 02.04.2025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86867829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preserve="1" userDrawn="1">
  <p:cSld name="Kapiteltrenner">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335823517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1" name="Titel 10"/>
          <p:cNvSpPr>
            <a:spLocks noGrp="1"/>
          </p:cNvSpPr>
          <p:nvPr>
            <p:ph type="title"/>
          </p:nvPr>
        </p:nvSpPr>
        <p:spPr>
          <a:xfrm>
            <a:off x="658813" y="3714698"/>
            <a:ext cx="10837862" cy="2667051"/>
          </a:xfrm>
        </p:spPr>
        <p:txBody>
          <a:bodyPr/>
          <a:lstStyle/>
          <a:p>
            <a:r>
              <a:rPr lang="de-DE"/>
              <a:t>Mastertitelformat bearbeiten</a:t>
            </a:r>
            <a:endParaRPr lang="de-DE" dirty="0"/>
          </a:p>
        </p:txBody>
      </p:sp>
      <p:sp>
        <p:nvSpPr>
          <p:cNvPr id="10" name="Datumsplatzhalter 9"/>
          <p:cNvSpPr>
            <a:spLocks noGrp="1"/>
          </p:cNvSpPr>
          <p:nvPr>
            <p:ph type="dt" sz="half" idx="10"/>
          </p:nvPr>
        </p:nvSpPr>
        <p:spPr/>
        <p:txBody>
          <a:bodyPr/>
          <a:lstStyle/>
          <a:p>
            <a:r>
              <a:rPr lang="en-US"/>
              <a:t>Turbulence in W7-X - Theory and Experiment</a:t>
            </a:r>
            <a:endParaRPr lang="de-DE" dirty="0"/>
          </a:p>
        </p:txBody>
      </p:sp>
      <p:sp>
        <p:nvSpPr>
          <p:cNvPr id="12" name="Fußzeilenplatzhalter 11"/>
          <p:cNvSpPr>
            <a:spLocks noGrp="1"/>
          </p:cNvSpPr>
          <p:nvPr>
            <p:ph type="ftr" sz="quarter" idx="11"/>
          </p:nvPr>
        </p:nvSpPr>
        <p:spPr/>
        <p:txBody>
          <a:bodyPr/>
          <a:lstStyle/>
          <a:p>
            <a:r>
              <a:rPr lang="de-DE"/>
              <a:t>Max-Planck-Institut für Plasmaphysik | Josefine Proll | 02.04.2025</a:t>
            </a:r>
            <a:endParaRPr lang="de-DE" dirty="0"/>
          </a:p>
        </p:txBody>
      </p:sp>
      <p:sp>
        <p:nvSpPr>
          <p:cNvPr id="13" name="Foliennummernplatzhalter 12"/>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30343376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Schlussfolie">
    <p:bg>
      <p:bgPr>
        <a:blipFill dpi="0" rotWithShape="1">
          <a:blip r:embed="rId4">
            <a:lum/>
          </a:blip>
          <a:srcRect/>
          <a:stretch>
            <a:fillRect/>
          </a:stretch>
        </a:blipFill>
        <a:effectLst/>
      </p:bgPr>
    </p:bg>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2375355280"/>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5" imgW="384" imgH="385" progId="TCLayout.ActiveDocument.1">
                  <p:embed/>
                </p:oleObj>
              </mc:Choice>
              <mc:Fallback>
                <p:oleObj name="think-cell Folie" r:id="rId5"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3" y="1609725"/>
            <a:ext cx="10508614" cy="4843463"/>
          </a:xfrm>
          <a:prstGeom prst="rect">
            <a:avLst/>
          </a:prstGeom>
        </p:spPr>
        <p:txBody>
          <a:body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1" name="Titel 10"/>
          <p:cNvSpPr>
            <a:spLocks noGrp="1"/>
          </p:cNvSpPr>
          <p:nvPr>
            <p:ph type="title"/>
          </p:nvPr>
        </p:nvSpPr>
        <p:spPr/>
        <p:txBody>
          <a:bodyPr/>
          <a:lstStyle/>
          <a:p>
            <a:r>
              <a:rPr lang="de-DE"/>
              <a:t>Mastertitelformat bearbeiten</a:t>
            </a:r>
            <a:endParaRPr lang="de-DE" dirty="0"/>
          </a:p>
        </p:txBody>
      </p:sp>
      <p:sp>
        <p:nvSpPr>
          <p:cNvPr id="12" name="Datumsplatzhalter 11"/>
          <p:cNvSpPr>
            <a:spLocks noGrp="1"/>
          </p:cNvSpPr>
          <p:nvPr>
            <p:ph type="dt" sz="half" idx="14"/>
          </p:nvPr>
        </p:nvSpPr>
        <p:spPr/>
        <p:txBody>
          <a:bodyPr/>
          <a:lstStyle/>
          <a:p>
            <a:r>
              <a:rPr lang="en-US"/>
              <a:t>Turbulence in W7-X - Theory and Experiment</a:t>
            </a:r>
            <a:endParaRPr lang="de-DE" dirty="0"/>
          </a:p>
        </p:txBody>
      </p:sp>
      <p:sp>
        <p:nvSpPr>
          <p:cNvPr id="13" name="Fußzeilenplatzhalter 12"/>
          <p:cNvSpPr>
            <a:spLocks noGrp="1"/>
          </p:cNvSpPr>
          <p:nvPr>
            <p:ph type="ftr" sz="quarter" idx="15"/>
          </p:nvPr>
        </p:nvSpPr>
        <p:spPr/>
        <p:txBody>
          <a:bodyPr/>
          <a:lstStyle/>
          <a:p>
            <a:r>
              <a:rPr lang="de-DE"/>
              <a:t>Max-Planck-Institut für Plasmaphysik | Josefine Proll | 02.04.2025</a:t>
            </a:r>
            <a:endParaRPr lang="de-DE" dirty="0"/>
          </a:p>
        </p:txBody>
      </p:sp>
      <p:sp>
        <p:nvSpPr>
          <p:cNvPr id="14" name="Foliennummernplatzhalter 13"/>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6389338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Title W7-X Image EUROfusion">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grpSp>
        <p:nvGrpSpPr>
          <p:cNvPr id="26" name="Gruppieren 25"/>
          <p:cNvGrpSpPr/>
          <p:nvPr userDrawn="1"/>
        </p:nvGrpSpPr>
        <p:grpSpPr>
          <a:xfrm>
            <a:off x="2643187" y="5825531"/>
            <a:ext cx="3952871" cy="566770"/>
            <a:chOff x="2016531" y="5875547"/>
            <a:chExt cx="3698065" cy="566770"/>
          </a:xfrm>
        </p:grpSpPr>
        <p:pic>
          <p:nvPicPr>
            <p:cNvPr id="27" name="Grafik 2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2016531" y="5906941"/>
              <a:ext cx="514611" cy="366882"/>
            </a:xfrm>
            <a:prstGeom prst="rect">
              <a:avLst/>
            </a:prstGeom>
          </p:spPr>
        </p:pic>
        <p:sp>
          <p:nvSpPr>
            <p:cNvPr id="28" name="Subtitle 2"/>
            <p:cNvSpPr txBox="1">
              <a:spLocks/>
            </p:cNvSpPr>
            <p:nvPr userDrawn="1"/>
          </p:nvSpPr>
          <p:spPr>
            <a:xfrm>
              <a:off x="2588318" y="5875547"/>
              <a:ext cx="3126278" cy="566770"/>
            </a:xfrm>
            <a:prstGeom prst="rect">
              <a:avLst/>
            </a:prstGeom>
          </p:spPr>
          <p:txBody>
            <a:bodyPr lIns="0" rIns="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just">
                <a:buNone/>
              </a:pPr>
              <a:r>
                <a:rPr lang="en-US" sz="600" i="1" dirty="0">
                  <a:latin typeface="Arial Narrow" panose="020B0606020202030204" pitchFamily="34" charset="0"/>
                </a:rPr>
                <a:t>This work has been carried out within the framework of the EUROfusion Consortium, funded by the European Union via the </a:t>
              </a:r>
              <a:r>
                <a:rPr lang="en-US" sz="600" i="1" dirty="0" err="1">
                  <a:latin typeface="Arial Narrow" panose="020B0606020202030204" pitchFamily="34" charset="0"/>
                </a:rPr>
                <a:t>Euratom</a:t>
              </a:r>
              <a:r>
                <a:rPr lang="en-US" sz="600" i="1" dirty="0">
                  <a:latin typeface="Arial Narrow" panose="020B0606020202030204" pitchFamily="34" charset="0"/>
                </a:rPr>
                <a:t> Research and Training </a:t>
              </a:r>
              <a:r>
                <a:rPr lang="en-US" sz="600" i="1" dirty="0" err="1">
                  <a:latin typeface="Arial Narrow" panose="020B0606020202030204" pitchFamily="34" charset="0"/>
                </a:rPr>
                <a:t>Programme</a:t>
              </a:r>
              <a:r>
                <a:rPr lang="en-US" sz="600" i="1" dirty="0">
                  <a:latin typeface="Arial Narrow" panose="020B0606020202030204" pitchFamily="34" charset="0"/>
                </a:rPr>
                <a:t> (Grant Agreement No 101052200 — EUROfusion). Views and opinions expressed are however those of the author(s) only and do not necessarily reflect those of the European Union or the European Commission. Neither the European Union nor the European Commission can be held responsible for them.</a:t>
              </a:r>
            </a:p>
          </p:txBody>
        </p:sp>
      </p:grpSp>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17" name="Grafik 16"/>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pic>
        <p:nvPicPr>
          <p:cNvPr id="3" name="Grafik 2"/>
          <p:cNvPicPr>
            <a:picLocks noChangeAspect="1"/>
          </p:cNvPicPr>
          <p:nvPr userDrawn="1"/>
        </p:nvPicPr>
        <p:blipFill>
          <a:blip r:embed="rId6">
            <a:extLst>
              <a:ext uri="{28A0092B-C50C-407E-A947-70E740481C1C}">
                <a14:useLocalDpi xmlns:a14="http://schemas.microsoft.com/office/drawing/2010/main" val="0"/>
              </a:ext>
            </a:extLst>
          </a:blip>
          <a:stretch>
            <a:fillRect/>
          </a:stretch>
        </p:blipFill>
        <p:spPr>
          <a:xfrm>
            <a:off x="906463" y="5856925"/>
            <a:ext cx="1563683" cy="371450"/>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7">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2510709420"/>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Title W7-X Image ">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15" name="Subtitle 2"/>
          <p:cNvSpPr>
            <a:spLocks noGrp="1"/>
          </p:cNvSpPr>
          <p:nvPr>
            <p:ph type="subTitle" idx="1"/>
          </p:nvPr>
        </p:nvSpPr>
        <p:spPr>
          <a:xfrm>
            <a:off x="1036638" y="3762375"/>
            <a:ext cx="8497886" cy="1586865"/>
          </a:xfrm>
        </p:spPr>
        <p:txBody>
          <a:bodyPr anchor="b" anchorCtr="0"/>
          <a:lstStyle>
            <a:lvl1pPr marL="0" indent="0" algn="l">
              <a:spcBef>
                <a:spcPts val="2300"/>
              </a:spcBef>
              <a:buNone/>
              <a:defRPr sz="1900" b="0" spc="0" baseline="0">
                <a:solidFill>
                  <a:schemeClr val="bg1"/>
                </a:solidFill>
              </a:defRPr>
            </a:lvl1pPr>
            <a:lvl2pPr marL="0" indent="252000" algn="l">
              <a:lnSpc>
                <a:spcPts val="1600"/>
              </a:lnSpc>
              <a:spcBef>
                <a:spcPts val="300"/>
              </a:spcBef>
              <a:buSzPct val="110000"/>
              <a:buFont typeface=".SF NS Symbols Regular"/>
              <a:buChar char="↘"/>
              <a:defRPr sz="1300" i="1" baseline="0">
                <a:solidFill>
                  <a:schemeClr val="bg1"/>
                </a:solidFill>
              </a:defRPr>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GB"/>
              <a:t>Click to edit Master subtitle style</a:t>
            </a:r>
            <a:endParaRPr lang="en-US" dirty="0"/>
          </a:p>
        </p:txBody>
      </p:sp>
      <p:pic>
        <p:nvPicPr>
          <p:cNvPr id="17" name="Grafik 16"/>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429126" y="1956214"/>
            <a:ext cx="693361" cy="616321"/>
          </a:xfrm>
          <a:prstGeom prst="rect">
            <a:avLst/>
          </a:prstGeom>
        </p:spPr>
      </p:pic>
      <p:sp>
        <p:nvSpPr>
          <p:cNvPr id="2" name="Titel 1"/>
          <p:cNvSpPr>
            <a:spLocks noGrp="1"/>
          </p:cNvSpPr>
          <p:nvPr>
            <p:ph type="title" hasCustomPrompt="1"/>
          </p:nvPr>
        </p:nvSpPr>
        <p:spPr>
          <a:xfrm>
            <a:off x="1036637" y="1956206"/>
            <a:ext cx="8497887" cy="2055725"/>
          </a:xfrm>
        </p:spPr>
        <p:txBody>
          <a:bodyPr/>
          <a:lstStyle>
            <a:lvl1pPr>
              <a:lnSpc>
                <a:spcPct val="100000"/>
              </a:lnSpc>
              <a:defRPr sz="3200">
                <a:solidFill>
                  <a:schemeClr val="bg1"/>
                </a:solidFill>
              </a:defRPr>
            </a:lvl1pPr>
          </a:lstStyle>
          <a:p>
            <a:r>
              <a:rPr lang="de-DE" dirty="0"/>
              <a:t>Mastertitelformat bearbeiten</a:t>
            </a:r>
          </a:p>
        </p:txBody>
      </p:sp>
      <p:pic>
        <p:nvPicPr>
          <p:cNvPr id="22" name="Grafik 21"/>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8522217" y="473535"/>
            <a:ext cx="3217976" cy="744484"/>
          </a:xfrm>
          <a:prstGeom prst="rect">
            <a:avLst/>
          </a:prstGeom>
        </p:spPr>
      </p:pic>
      <p:sp>
        <p:nvSpPr>
          <p:cNvPr id="5" name="Datumsplatzhalter 4"/>
          <p:cNvSpPr>
            <a:spLocks noGrp="1"/>
          </p:cNvSpPr>
          <p:nvPr>
            <p:ph type="dt" sz="half" idx="10"/>
          </p:nvPr>
        </p:nvSpPr>
        <p:spPr/>
        <p:txBody>
          <a:bodyPr/>
          <a:lstStyle/>
          <a:p>
            <a:r>
              <a:rPr lang="en-US"/>
              <a:t>Turbulence in W7-X - Theory and Experiment</a:t>
            </a:r>
            <a:endParaRPr lang="de-DE" dirty="0"/>
          </a:p>
        </p:txBody>
      </p:sp>
      <p:sp>
        <p:nvSpPr>
          <p:cNvPr id="6" name="Fußzeilenplatzhalter 5"/>
          <p:cNvSpPr>
            <a:spLocks noGrp="1"/>
          </p:cNvSpPr>
          <p:nvPr>
            <p:ph type="ftr" sz="quarter" idx="11"/>
          </p:nvPr>
        </p:nvSpPr>
        <p:spPr/>
        <p:txBody>
          <a:bodyPr/>
          <a:lstStyle/>
          <a:p>
            <a:r>
              <a:rPr lang="de-DE"/>
              <a:t>Max-Planck-Institut für Plasmaphysik | Josefine Proll | 02.04.2025</a:t>
            </a:r>
            <a:endParaRPr lang="de-DE" dirty="0"/>
          </a:p>
        </p:txBody>
      </p:sp>
      <p:sp>
        <p:nvSpPr>
          <p:cNvPr id="7" name="Foliennummernplatzhalter 6"/>
          <p:cNvSpPr>
            <a:spLocks noGrp="1"/>
          </p:cNvSpPr>
          <p:nvPr>
            <p:ph type="sldNum" sz="quarter" idx="12"/>
          </p:nvPr>
        </p:nvSpPr>
        <p:spPr/>
        <p:txBody>
          <a:bodyPr/>
          <a:lstStyle/>
          <a:p>
            <a:fld id="{ECE691D0-CC49-4FC7-9C4D-6112B0CB3A76}" type="slidenum">
              <a:rPr lang="de-DE" smtClean="0"/>
              <a:pPr/>
              <a:t>‹#›</a:t>
            </a:fld>
            <a:endParaRPr lang="de-DE" dirty="0"/>
          </a:p>
        </p:txBody>
      </p:sp>
      <p:pic>
        <p:nvPicPr>
          <p:cNvPr id="4" name="Grafik 3"/>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6705601" y="3662363"/>
            <a:ext cx="4864608" cy="2128266"/>
          </a:xfrm>
          <a:prstGeom prst="rect">
            <a:avLst/>
          </a:prstGeom>
        </p:spPr>
      </p:pic>
    </p:spTree>
    <p:extLst>
      <p:ext uri="{BB962C8B-B14F-4D97-AF65-F5344CB8AC3E}">
        <p14:creationId xmlns:p14="http://schemas.microsoft.com/office/powerpoint/2010/main" val="1667835349"/>
      </p:ext>
    </p:extLst>
  </p:cSld>
  <p:clrMapOvr>
    <a:masterClrMapping/>
  </p:clrMapOvr>
  <p:extLst>
    <p:ext uri="{DCECCB84-F9BA-43D5-87BE-67443E8EF086}">
      <p15:sldGuideLst xmlns:p15="http://schemas.microsoft.com/office/powerpoint/2012/main">
        <p15:guide id="1" pos="653">
          <p15:clr>
            <a:srgbClr val="FBAE40"/>
          </p15:clr>
        </p15:guide>
        <p15:guide id="3" orient="horz" pos="1298">
          <p15:clr>
            <a:srgbClr val="FBAE40"/>
          </p15:clr>
        </p15:guide>
      </p15:sldGuideLst>
    </p:ext>
  </p:extLs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1941148051"/>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4" name="Inhaltsplatzhalter 3"/>
          <p:cNvSpPr>
            <a:spLocks noGrp="1"/>
          </p:cNvSpPr>
          <p:nvPr>
            <p:ph sz="quarter" idx="13"/>
          </p:nvPr>
        </p:nvSpPr>
        <p:spPr>
          <a:xfrm>
            <a:off x="658812" y="1609726"/>
            <a:ext cx="10837863" cy="4843462"/>
          </a:xfrm>
          <a:prstGeom prst="rect">
            <a:avLst/>
          </a:prstGeo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8" name="Datumsplatzhalter 7"/>
          <p:cNvSpPr>
            <a:spLocks noGrp="1"/>
          </p:cNvSpPr>
          <p:nvPr>
            <p:ph type="dt" sz="half" idx="14"/>
          </p:nvPr>
        </p:nvSpPr>
        <p:spPr/>
        <p:txBody>
          <a:bodyPr/>
          <a:lstStyle/>
          <a:p>
            <a:r>
              <a:rPr lang="en-US"/>
              <a:t>Turbulence in W7-X - Theory and Experiment</a:t>
            </a:r>
            <a:endParaRPr lang="de-DE" dirty="0"/>
          </a:p>
        </p:txBody>
      </p:sp>
      <p:sp>
        <p:nvSpPr>
          <p:cNvPr id="9" name="Fußzeilenplatzhalter 8"/>
          <p:cNvSpPr>
            <a:spLocks noGrp="1"/>
          </p:cNvSpPr>
          <p:nvPr>
            <p:ph type="ftr" sz="quarter" idx="15"/>
          </p:nvPr>
        </p:nvSpPr>
        <p:spPr/>
        <p:txBody>
          <a:bodyPr/>
          <a:lstStyle/>
          <a:p>
            <a:r>
              <a:rPr lang="de-DE"/>
              <a:t>Max-Planck-Institut für Plasmaphysik | Josefine Proll | 02.04.2025</a:t>
            </a:r>
            <a:endParaRPr lang="de-DE" dirty="0"/>
          </a:p>
        </p:txBody>
      </p:sp>
      <p:sp>
        <p:nvSpPr>
          <p:cNvPr id="10" name="Foliennummernplatzhalter 9"/>
          <p:cNvSpPr>
            <a:spLocks noGrp="1"/>
          </p:cNvSpPr>
          <p:nvPr>
            <p:ph type="sldNum" sz="quarter" idx="16"/>
          </p:nvPr>
        </p:nvSpPr>
        <p:spPr/>
        <p:txBody>
          <a:bodyPr/>
          <a:lstStyle/>
          <a:p>
            <a:fld id="{ECE691D0-CC49-4FC7-9C4D-6112B0CB3A76}" type="slidenum">
              <a:rPr lang="de-DE" smtClean="0"/>
              <a:pPr/>
              <a:t>‹#›</a:t>
            </a:fld>
            <a:endParaRPr lang="de-DE" dirty="0"/>
          </a:p>
        </p:txBody>
      </p:sp>
      <p:sp>
        <p:nvSpPr>
          <p:cNvPr id="12" name="Titel 11"/>
          <p:cNvSpPr>
            <a:spLocks noGrp="1"/>
          </p:cNvSpPr>
          <p:nvPr>
            <p:ph type="title"/>
          </p:nvPr>
        </p:nvSpPr>
        <p:spPr/>
        <p:txBody>
          <a:bodyPr/>
          <a:lstStyle/>
          <a:p>
            <a:r>
              <a:rPr lang="en-GB"/>
              <a:t>Click to edit Master title style</a:t>
            </a:r>
            <a:endParaRPr lang="de-DE"/>
          </a:p>
        </p:txBody>
      </p:sp>
    </p:spTree>
    <p:extLst>
      <p:ext uri="{BB962C8B-B14F-4D97-AF65-F5344CB8AC3E}">
        <p14:creationId xmlns:p14="http://schemas.microsoft.com/office/powerpoint/2010/main" val="10742970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el und Text">
    <p:spTree>
      <p:nvGrpSpPr>
        <p:cNvPr id="1" name=""/>
        <p:cNvGrpSpPr/>
        <p:nvPr/>
      </p:nvGrpSpPr>
      <p:grpSpPr>
        <a:xfrm>
          <a:off x="0" y="0"/>
          <a:ext cx="0" cy="0"/>
          <a:chOff x="0" y="0"/>
          <a:chExt cx="0" cy="0"/>
        </a:xfrm>
      </p:grpSpPr>
      <p:graphicFrame>
        <p:nvGraphicFramePr>
          <p:cNvPr id="6" name="Object 5" hidden="1">
            <a:extLst>
              <a:ext uri="{FF2B5EF4-FFF2-40B4-BE49-F238E27FC236}">
                <a16:creationId xmlns:a16="http://schemas.microsoft.com/office/drawing/2014/main" id="{E3E053EA-A9E0-4FC3-87BC-5CADB14D4D06}"/>
              </a:ext>
            </a:extLst>
          </p:cNvPr>
          <p:cNvGraphicFramePr>
            <a:graphicFrameLocks noChangeAspect="1"/>
          </p:cNvGraphicFramePr>
          <p:nvPr>
            <p:custDataLst>
              <p:tags r:id="rId1"/>
            </p:custDataLst>
            <p:extLst>
              <p:ext uri="{D42A27DB-BD31-4B8C-83A1-F6EECF244321}">
                <p14:modId xmlns:p14="http://schemas.microsoft.com/office/powerpoint/2010/main" val="4250129662"/>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6" name="Object 5" hidden="1">
                        <a:extLst>
                          <a:ext uri="{FF2B5EF4-FFF2-40B4-BE49-F238E27FC236}">
                            <a16:creationId xmlns:a16="http://schemas.microsoft.com/office/drawing/2014/main" id="{E3E053EA-A9E0-4FC3-87BC-5CADB14D4D06}"/>
                          </a:ext>
                        </a:extLst>
                      </p:cNvPr>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0336F15A-9D0F-40C1-A205-2471F1ECE4E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15" name="Datumsplatzhalter 14"/>
          <p:cNvSpPr>
            <a:spLocks noGrp="1"/>
          </p:cNvSpPr>
          <p:nvPr>
            <p:ph type="dt" sz="half" idx="14"/>
          </p:nvPr>
        </p:nvSpPr>
        <p:spPr/>
        <p:txBody>
          <a:bodyPr/>
          <a:lstStyle/>
          <a:p>
            <a:r>
              <a:rPr lang="en-US"/>
              <a:t>Turbulence in W7-X - Theory and Experiment</a:t>
            </a:r>
            <a:endParaRPr lang="de-DE" dirty="0"/>
          </a:p>
        </p:txBody>
      </p:sp>
      <p:sp>
        <p:nvSpPr>
          <p:cNvPr id="16" name="Fußzeilenplatzhalter 15"/>
          <p:cNvSpPr>
            <a:spLocks noGrp="1"/>
          </p:cNvSpPr>
          <p:nvPr>
            <p:ph type="ftr" sz="quarter" idx="15"/>
          </p:nvPr>
        </p:nvSpPr>
        <p:spPr/>
        <p:txBody>
          <a:bodyPr/>
          <a:lstStyle/>
          <a:p>
            <a:r>
              <a:rPr lang="de-DE"/>
              <a:t>Max-Planck-Institut für Plasmaphysik | Josefine Proll | 02.04.2025</a:t>
            </a:r>
            <a:endParaRPr lang="de-DE" dirty="0"/>
          </a:p>
        </p:txBody>
      </p:sp>
      <p:sp>
        <p:nvSpPr>
          <p:cNvPr id="17" name="Foliennummernplatzhalter 16"/>
          <p:cNvSpPr>
            <a:spLocks noGrp="1"/>
          </p:cNvSpPr>
          <p:nvPr>
            <p:ph type="sldNum" sz="quarter" idx="16"/>
          </p:nvPr>
        </p:nvSpPr>
        <p:spPr/>
        <p:txBody>
          <a:bodyPr/>
          <a:lstStyle/>
          <a:p>
            <a:fld id="{ECE691D0-CC49-4FC7-9C4D-6112B0CB3A76}" type="slidenum">
              <a:rPr lang="de-DE" smtClean="0"/>
              <a:pPr/>
              <a:t>‹#›</a:t>
            </a:fld>
            <a:endParaRPr lang="de-DE" dirty="0"/>
          </a:p>
        </p:txBody>
      </p:sp>
      <p:sp>
        <p:nvSpPr>
          <p:cNvPr id="3" name="Textplatzhalter 2"/>
          <p:cNvSpPr>
            <a:spLocks noGrp="1"/>
          </p:cNvSpPr>
          <p:nvPr>
            <p:ph type="body" sz="quarter" idx="17"/>
          </p:nvPr>
        </p:nvSpPr>
        <p:spPr>
          <a:xfrm>
            <a:off x="658813" y="1609725"/>
            <a:ext cx="10514012" cy="4843463"/>
          </a:xfrm>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de-DE" dirty="0"/>
          </a:p>
        </p:txBody>
      </p:sp>
      <p:sp>
        <p:nvSpPr>
          <p:cNvPr id="2" name="Titel 1"/>
          <p:cNvSpPr>
            <a:spLocks noGrp="1"/>
          </p:cNvSpPr>
          <p:nvPr>
            <p:ph type="title"/>
          </p:nvPr>
        </p:nvSpPr>
        <p:spPr/>
        <p:txBody>
          <a:bodyPr/>
          <a:lstStyle/>
          <a:p>
            <a:r>
              <a:rPr lang="en-GB"/>
              <a:t>Click to edit Master title style</a:t>
            </a:r>
            <a:endParaRPr lang="de-DE"/>
          </a:p>
        </p:txBody>
      </p:sp>
    </p:spTree>
    <p:extLst>
      <p:ext uri="{BB962C8B-B14F-4D97-AF65-F5344CB8AC3E}">
        <p14:creationId xmlns:p14="http://schemas.microsoft.com/office/powerpoint/2010/main" val="39580188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Felder (Text/Bild)">
    <p:spTree>
      <p:nvGrpSpPr>
        <p:cNvPr id="1" name=""/>
        <p:cNvGrpSpPr/>
        <p:nvPr/>
      </p:nvGrpSpPr>
      <p:grpSpPr>
        <a:xfrm>
          <a:off x="0" y="0"/>
          <a:ext cx="0" cy="0"/>
          <a:chOff x="0" y="0"/>
          <a:chExt cx="0" cy="0"/>
        </a:xfrm>
      </p:grpSpPr>
      <p:graphicFrame>
        <p:nvGraphicFramePr>
          <p:cNvPr id="7" name="Object 6" hidden="1">
            <a:extLst>
              <a:ext uri="{FF2B5EF4-FFF2-40B4-BE49-F238E27FC236}">
                <a16:creationId xmlns:a16="http://schemas.microsoft.com/office/drawing/2014/main" id="{434D6FFE-C346-403E-A982-395E5408109F}"/>
              </a:ext>
            </a:extLst>
          </p:cNvPr>
          <p:cNvGraphicFramePr>
            <a:graphicFrameLocks noChangeAspect="1"/>
          </p:cNvGraphicFramePr>
          <p:nvPr>
            <p:custDataLst>
              <p:tags r:id="rId1"/>
            </p:custDataLst>
            <p:extLst>
              <p:ext uri="{D42A27DB-BD31-4B8C-83A1-F6EECF244321}">
                <p14:modId xmlns:p14="http://schemas.microsoft.com/office/powerpoint/2010/main" val="1158779213"/>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4" imgW="384" imgH="385" progId="TCLayout.ActiveDocument.1">
                  <p:embed/>
                </p:oleObj>
              </mc:Choice>
              <mc:Fallback>
                <p:oleObj name="think-cell Folie" r:id="rId4" imgW="384" imgH="385" progId="TCLayout.ActiveDocument.1">
                  <p:embed/>
                  <p:pic>
                    <p:nvPicPr>
                      <p:cNvPr id="0" name=""/>
                      <p:cNvPicPr/>
                      <p:nvPr/>
                    </p:nvPicPr>
                    <p:blipFill>
                      <a:blip r:embed="rId5"/>
                      <a:stretch>
                        <a:fillRect/>
                      </a:stretch>
                    </p:blipFill>
                    <p:spPr>
                      <a:xfrm>
                        <a:off x="1588" y="1588"/>
                        <a:ext cx="1588" cy="1588"/>
                      </a:xfrm>
                      <a:prstGeom prst="rect">
                        <a:avLst/>
                      </a:prstGeom>
                    </p:spPr>
                  </p:pic>
                </p:oleObj>
              </mc:Fallback>
            </mc:AlternateContent>
          </a:graphicData>
        </a:graphic>
      </p:graphicFrame>
      <p:sp>
        <p:nvSpPr>
          <p:cNvPr id="5" name="Rectangle 4" hidden="1">
            <a:extLst>
              <a:ext uri="{FF2B5EF4-FFF2-40B4-BE49-F238E27FC236}">
                <a16:creationId xmlns:a16="http://schemas.microsoft.com/office/drawing/2014/main" id="{8FC65B91-E784-4354-A701-802A4C59DD92}"/>
              </a:ext>
            </a:extLst>
          </p:cNvPr>
          <p:cNvSpPr/>
          <p:nvPr>
            <p:custDataLst>
              <p:tags r:id="rId2"/>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en-US" sz="2300" b="1" i="0" baseline="0" dirty="0">
              <a:latin typeface="Arial" panose="020B0604020202020204" pitchFamily="34" charset="0"/>
              <a:ea typeface="+mj-ea"/>
              <a:cs typeface="+mj-cs"/>
              <a:sym typeface="Arial" panose="020B0604020202020204" pitchFamily="34" charset="0"/>
            </a:endParaRPr>
          </a:p>
        </p:txBody>
      </p:sp>
      <p:sp>
        <p:nvSpPr>
          <p:cNvPr id="3" name="Content Placeholder 2"/>
          <p:cNvSpPr>
            <a:spLocks noGrp="1"/>
          </p:cNvSpPr>
          <p:nvPr>
            <p:ph sz="half" idx="1"/>
          </p:nvPr>
        </p:nvSpPr>
        <p:spPr>
          <a:xfrm>
            <a:off x="658812" y="1881188"/>
            <a:ext cx="5265737" cy="4572000"/>
          </a:xfrm>
          <a:prstGeom prst="rect">
            <a:avLst/>
          </a:prstGeom>
        </p:spPr>
        <p:txBody>
          <a:bodyPr/>
          <a:lstStyle>
            <a:lvl3pPr>
              <a:defRPr b="0">
                <a:solidFill>
                  <a:schemeClr val="tx1"/>
                </a:solidFill>
              </a:defRPr>
            </a:lvl3pPr>
            <a:lvl4pPr>
              <a:defRPr b="1">
                <a:solidFill>
                  <a:schemeClr val="tx2"/>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6296025" y="1881188"/>
            <a:ext cx="5200650" cy="4572000"/>
          </a:xfrm>
          <a:prstGeom prst="rect">
            <a:avLst/>
          </a:prstGeom>
        </p:spPr>
        <p:txBody>
          <a:bodyPr/>
          <a:lstStyle>
            <a:lvl3pPr>
              <a:defRPr b="0">
                <a:solidFill>
                  <a:schemeClr val="tx1"/>
                </a:solidFill>
              </a:defRPr>
            </a:lvl3pPr>
            <a:lvl4pPr>
              <a:defRPr b="1">
                <a:solidFill>
                  <a:schemeClr val="tx2"/>
                </a:solidFill>
              </a:defRPr>
            </a:lvl4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14" name="Titel 13"/>
          <p:cNvSpPr>
            <a:spLocks noGrp="1"/>
          </p:cNvSpPr>
          <p:nvPr>
            <p:ph type="title"/>
          </p:nvPr>
        </p:nvSpPr>
        <p:spPr/>
        <p:txBody>
          <a:bodyPr/>
          <a:lstStyle/>
          <a:p>
            <a:r>
              <a:rPr lang="en-GB"/>
              <a:t>Click to edit Master title style</a:t>
            </a:r>
            <a:endParaRPr lang="de-DE"/>
          </a:p>
        </p:txBody>
      </p:sp>
      <p:sp>
        <p:nvSpPr>
          <p:cNvPr id="12" name="Datumsplatzhalter 11"/>
          <p:cNvSpPr>
            <a:spLocks noGrp="1"/>
          </p:cNvSpPr>
          <p:nvPr>
            <p:ph type="dt" sz="half" idx="10"/>
          </p:nvPr>
        </p:nvSpPr>
        <p:spPr/>
        <p:txBody>
          <a:bodyPr/>
          <a:lstStyle/>
          <a:p>
            <a:r>
              <a:rPr lang="en-US"/>
              <a:t>Turbulence in W7-X - Theory and Experiment</a:t>
            </a:r>
            <a:endParaRPr lang="de-DE" dirty="0"/>
          </a:p>
        </p:txBody>
      </p:sp>
      <p:sp>
        <p:nvSpPr>
          <p:cNvPr id="13" name="Fußzeilenplatzhalter 12"/>
          <p:cNvSpPr>
            <a:spLocks noGrp="1"/>
          </p:cNvSpPr>
          <p:nvPr>
            <p:ph type="ftr" sz="quarter" idx="11"/>
          </p:nvPr>
        </p:nvSpPr>
        <p:spPr/>
        <p:txBody>
          <a:bodyPr/>
          <a:lstStyle/>
          <a:p>
            <a:r>
              <a:rPr lang="de-DE"/>
              <a:t>Max-Planck-Institut für Plasmaphysik | Josefine Proll | 02.04.2025</a:t>
            </a:r>
            <a:endParaRPr lang="de-DE" dirty="0"/>
          </a:p>
        </p:txBody>
      </p:sp>
      <p:sp>
        <p:nvSpPr>
          <p:cNvPr id="15" name="Foliennummernplatzhalter 14"/>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4047026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ext (nur Text ohne Titel)">
    <p:spTree>
      <p:nvGrpSpPr>
        <p:cNvPr id="1" name=""/>
        <p:cNvGrpSpPr/>
        <p:nvPr/>
      </p:nvGrpSpPr>
      <p:grpSpPr>
        <a:xfrm>
          <a:off x="0" y="0"/>
          <a:ext cx="0" cy="0"/>
          <a:chOff x="0" y="0"/>
          <a:chExt cx="0" cy="0"/>
        </a:xfrm>
      </p:grpSpPr>
      <p:sp>
        <p:nvSpPr>
          <p:cNvPr id="7" name="Inhaltsplatzhalter 6"/>
          <p:cNvSpPr>
            <a:spLocks noGrp="1"/>
          </p:cNvSpPr>
          <p:nvPr>
            <p:ph sz="quarter" idx="13" hasCustomPrompt="1"/>
          </p:nvPr>
        </p:nvSpPr>
        <p:spPr>
          <a:xfrm>
            <a:off x="658813" y="1233488"/>
            <a:ext cx="10837862" cy="5219699"/>
          </a:xfrm>
        </p:spPr>
        <p:txBody>
          <a:bodyPr/>
          <a:lstStyle>
            <a:lvl1pPr>
              <a:defRPr baseline="0"/>
            </a:lvl1pPr>
          </a:lstStyle>
          <a:p>
            <a:pPr lvl="0"/>
            <a:r>
              <a:rPr lang="de-DE" dirty="0"/>
              <a:t>Slide </a:t>
            </a:r>
            <a:r>
              <a:rPr lang="de-DE" dirty="0" err="1"/>
              <a:t>without</a:t>
            </a:r>
            <a:r>
              <a:rPr lang="de-DE" dirty="0"/>
              <a:t> title (</a:t>
            </a:r>
            <a:r>
              <a:rPr lang="de-DE" dirty="0" err="1"/>
              <a:t>exception</a:t>
            </a:r>
            <a:r>
              <a:rPr lang="de-DE" dirty="0"/>
              <a:t>)</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5" name="Datumsplatzhalter 4"/>
          <p:cNvSpPr>
            <a:spLocks noGrp="1"/>
          </p:cNvSpPr>
          <p:nvPr>
            <p:ph type="dt" sz="half" idx="14"/>
          </p:nvPr>
        </p:nvSpPr>
        <p:spPr/>
        <p:txBody>
          <a:bodyPr/>
          <a:lstStyle/>
          <a:p>
            <a:r>
              <a:rPr lang="en-US"/>
              <a:t>Turbulence in W7-X - Theory and Experiment</a:t>
            </a:r>
            <a:endParaRPr lang="de-DE" dirty="0"/>
          </a:p>
        </p:txBody>
      </p:sp>
      <p:sp>
        <p:nvSpPr>
          <p:cNvPr id="6" name="Fußzeilenplatzhalter 5"/>
          <p:cNvSpPr>
            <a:spLocks noGrp="1"/>
          </p:cNvSpPr>
          <p:nvPr>
            <p:ph type="ftr" sz="quarter" idx="15"/>
          </p:nvPr>
        </p:nvSpPr>
        <p:spPr/>
        <p:txBody>
          <a:bodyPr/>
          <a:lstStyle/>
          <a:p>
            <a:r>
              <a:rPr lang="de-DE"/>
              <a:t>Max-Planck-Institut für Plasmaphysik | Josefine Proll | 02.04.2025</a:t>
            </a:r>
            <a:endParaRPr lang="de-DE" dirty="0"/>
          </a:p>
        </p:txBody>
      </p:sp>
      <p:sp>
        <p:nvSpPr>
          <p:cNvPr id="8" name="Foliennummernplatzhalter 7"/>
          <p:cNvSpPr>
            <a:spLocks noGrp="1"/>
          </p:cNvSpPr>
          <p:nvPr>
            <p:ph type="sldNum" sz="quarter" idx="16"/>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82497363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8" name="Datumsplatzhalter 7"/>
          <p:cNvSpPr>
            <a:spLocks noGrp="1"/>
          </p:cNvSpPr>
          <p:nvPr>
            <p:ph type="dt" sz="half" idx="10"/>
          </p:nvPr>
        </p:nvSpPr>
        <p:spPr/>
        <p:txBody>
          <a:bodyPr/>
          <a:lstStyle/>
          <a:p>
            <a:r>
              <a:rPr lang="en-US"/>
              <a:t>Turbulence in W7-X - Theory and Experiment</a:t>
            </a:r>
            <a:endParaRPr lang="de-DE" dirty="0"/>
          </a:p>
        </p:txBody>
      </p:sp>
      <p:sp>
        <p:nvSpPr>
          <p:cNvPr id="9" name="Fußzeilenplatzhalter 8"/>
          <p:cNvSpPr>
            <a:spLocks noGrp="1"/>
          </p:cNvSpPr>
          <p:nvPr>
            <p:ph type="ftr" sz="quarter" idx="11"/>
          </p:nvPr>
        </p:nvSpPr>
        <p:spPr/>
        <p:txBody>
          <a:bodyPr/>
          <a:lstStyle/>
          <a:p>
            <a:r>
              <a:rPr lang="de-DE"/>
              <a:t>Max-Planck-Institut für Plasmaphysik | Josefine Proll | 02.04.2025</a:t>
            </a:r>
            <a:endParaRPr lang="de-DE" dirty="0"/>
          </a:p>
        </p:txBody>
      </p:sp>
      <p:sp>
        <p:nvSpPr>
          <p:cNvPr id="10" name="Foliennummernplatzhalter 9"/>
          <p:cNvSpPr>
            <a:spLocks noGrp="1"/>
          </p:cNvSpPr>
          <p:nvPr>
            <p:ph type="sldNum" sz="quarter" idx="12"/>
          </p:nvPr>
        </p:nvSpPr>
        <p:spPr/>
        <p:txBody>
          <a:body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3090675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ags" Target="../tags/tag2.xml"/><Relationship Id="rId3" Type="http://schemas.openxmlformats.org/officeDocument/2006/relationships/slideLayout" Target="../slideLayouts/slideLayout3.xml"/><Relationship Id="rId21" Type="http://schemas.openxmlformats.org/officeDocument/2006/relationships/image" Target="../media/image2.emf"/><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ags" Target="../tags/tag1.xml"/><Relationship Id="rId2" Type="http://schemas.openxmlformats.org/officeDocument/2006/relationships/slideLayout" Target="../slideLayouts/slideLayout2.xml"/><Relationship Id="rId16" Type="http://schemas.openxmlformats.org/officeDocument/2006/relationships/theme" Target="../theme/theme1.xml"/><Relationship Id="rId20" Type="http://schemas.openxmlformats.org/officeDocument/2006/relationships/oleObject" Target="../embeddings/oleObject1.bin"/><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3.emf"/></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theme" Target="../theme/theme2.xml"/><Relationship Id="rId18" Type="http://schemas.openxmlformats.org/officeDocument/2006/relationships/image" Target="../media/image2.emf"/><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oleObject" Target="../embeddings/oleObject1.bin"/><Relationship Id="rId2" Type="http://schemas.openxmlformats.org/officeDocument/2006/relationships/slideLayout" Target="../slideLayouts/slideLayout17.xml"/><Relationship Id="rId16" Type="http://schemas.openxmlformats.org/officeDocument/2006/relationships/image" Target="../media/image1.emf"/><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ags" Target="../tags/tag18.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tags" Target="../tags/tag17.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9"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7"/>
            </p:custDataLst>
            <p:extLst>
              <p:ext uri="{D42A27DB-BD31-4B8C-83A1-F6EECF244321}">
                <p14:modId xmlns:p14="http://schemas.microsoft.com/office/powerpoint/2010/main" val="39495321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20" imgW="384" imgH="385" progId="TCLayout.ActiveDocument.1">
                  <p:embed/>
                </p:oleObj>
              </mc:Choice>
              <mc:Fallback>
                <p:oleObj name="think-cell Folie" r:id="rId20" imgW="384" imgH="385" progId="TCLayout.ActiveDocument.1">
                  <p:embed/>
                  <p:pic>
                    <p:nvPicPr>
                      <p:cNvPr id="0" name=""/>
                      <p:cNvPicPr/>
                      <p:nvPr/>
                    </p:nvPicPr>
                    <p:blipFill>
                      <a:blip r:embed="rId21"/>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8"/>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pic>
        <p:nvPicPr>
          <p:cNvPr id="8" name="Grafik 7"/>
          <p:cNvPicPr>
            <a:picLocks noChangeAspect="1"/>
          </p:cNvPicPr>
          <p:nvPr userDrawn="1"/>
        </p:nvPicPr>
        <p:blipFill>
          <a:blip r:embed="rId22">
            <a:extLst>
              <a:ext uri="{28A0092B-C50C-407E-A947-70E740481C1C}">
                <a14:useLocalDpi xmlns:a14="http://schemas.microsoft.com/office/drawing/2010/main" val="0"/>
              </a:ext>
            </a:extLst>
          </a:blip>
          <a:stretch>
            <a:fillRect/>
          </a:stretch>
        </p:blipFill>
        <p:spPr>
          <a:xfrm>
            <a:off x="10725151" y="251093"/>
            <a:ext cx="557209" cy="495297"/>
          </a:xfrm>
          <a:prstGeom prst="rect">
            <a:avLst/>
          </a:prstGeom>
        </p:spPr>
      </p:pic>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Turbulence in W7-X - Theory and Experiment</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Josefine Proll | 02.04.2025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2120465908"/>
      </p:ext>
    </p:extLst>
  </p:cSld>
  <p:clrMap bg1="lt1" tx1="dk1" bg2="lt2" tx2="dk2" accent1="accent1" accent2="accent2" accent3="accent3" accent4="accent4" accent5="accent5" accent6="accent6" hlink="hlink" folHlink="folHlink"/>
  <p:sldLayoutIdLst>
    <p:sldLayoutId id="2147483740" r:id="rId1"/>
    <p:sldLayoutId id="2147483741" r:id="rId2"/>
    <p:sldLayoutId id="2147483742" r:id="rId3"/>
    <p:sldLayoutId id="2147483743" r:id="rId4"/>
    <p:sldLayoutId id="2147483669" r:id="rId5"/>
    <p:sldLayoutId id="2147483726" r:id="rId6"/>
    <p:sldLayoutId id="2147483664" r:id="rId7"/>
    <p:sldLayoutId id="2147483696" r:id="rId8"/>
    <p:sldLayoutId id="2147483667" r:id="rId9"/>
    <p:sldLayoutId id="2147483700" r:id="rId10"/>
    <p:sldLayoutId id="2147483711" r:id="rId11"/>
    <p:sldLayoutId id="2147483701" r:id="rId12"/>
    <p:sldLayoutId id="2147483757" r:id="rId13"/>
    <p:sldLayoutId id="2147483758" r:id="rId14"/>
    <p:sldLayoutId id="2147483759" r:id="rId15"/>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p15:clr>
            <a:srgbClr val="F26B43"/>
          </p15:clr>
        </p15:guide>
        <p15:guide id="6" orient="horz" pos="1014">
          <p15:clr>
            <a:srgbClr val="F26B43"/>
          </p15:clr>
        </p15:guide>
        <p15:guide id="7" orient="horz" pos="4133">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pic>
        <p:nvPicPr>
          <p:cNvPr id="11" name="Grafik 10"/>
          <p:cNvPicPr>
            <a:picLocks noChangeAspect="1"/>
          </p:cNvPicPr>
          <p:nvPr userDrawn="1"/>
        </p:nvPicPr>
        <p:blipFill>
          <a:blip r:embed="rId16" cstate="screen">
            <a:extLst>
              <a:ext uri="{28A0092B-C50C-407E-A947-70E740481C1C}">
                <a14:useLocalDpi xmlns:a14="http://schemas.microsoft.com/office/drawing/2010/main"/>
              </a:ext>
            </a:extLst>
          </a:blip>
          <a:stretch>
            <a:fillRect/>
          </a:stretch>
        </p:blipFill>
        <p:spPr>
          <a:xfrm>
            <a:off x="11437325" y="195902"/>
            <a:ext cx="597849" cy="597849"/>
          </a:xfrm>
          <a:prstGeom prst="rect">
            <a:avLst/>
          </a:prstGeom>
        </p:spPr>
      </p:pic>
      <p:graphicFrame>
        <p:nvGraphicFramePr>
          <p:cNvPr id="6" name="Object 5" hidden="1">
            <a:extLst>
              <a:ext uri="{FF2B5EF4-FFF2-40B4-BE49-F238E27FC236}">
                <a16:creationId xmlns:a16="http://schemas.microsoft.com/office/drawing/2014/main" id="{E3FBFD33-14B0-4B26-8D25-D9E05002D480}"/>
              </a:ext>
            </a:extLst>
          </p:cNvPr>
          <p:cNvGraphicFramePr>
            <a:graphicFrameLocks noChangeAspect="1"/>
          </p:cNvGraphicFramePr>
          <p:nvPr>
            <p:custDataLst>
              <p:tags r:id="rId14"/>
            </p:custDataLst>
            <p:extLst>
              <p:ext uri="{D42A27DB-BD31-4B8C-83A1-F6EECF244321}">
                <p14:modId xmlns:p14="http://schemas.microsoft.com/office/powerpoint/2010/main" val="1458236856"/>
              </p:ext>
            </p:ext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Folie" r:id="rId17" imgW="384" imgH="385" progId="TCLayout.ActiveDocument.1">
                  <p:embed/>
                </p:oleObj>
              </mc:Choice>
              <mc:Fallback>
                <p:oleObj name="think-cell Folie" r:id="rId17" imgW="384" imgH="385" progId="TCLayout.ActiveDocument.1">
                  <p:embed/>
                  <p:pic>
                    <p:nvPicPr>
                      <p:cNvPr id="6" name="Object 5" hidden="1">
                        <a:extLst>
                          <a:ext uri="{FF2B5EF4-FFF2-40B4-BE49-F238E27FC236}">
                            <a16:creationId xmlns:a16="http://schemas.microsoft.com/office/drawing/2014/main" id="{E3FBFD33-14B0-4B26-8D25-D9E05002D480}"/>
                          </a:ext>
                        </a:extLst>
                      </p:cNvPr>
                      <p:cNvPicPr/>
                      <p:nvPr/>
                    </p:nvPicPr>
                    <p:blipFill>
                      <a:blip r:embed="rId18"/>
                      <a:stretch>
                        <a:fillRect/>
                      </a:stretch>
                    </p:blipFill>
                    <p:spPr>
                      <a:xfrm>
                        <a:off x="1588" y="1588"/>
                        <a:ext cx="1588" cy="1588"/>
                      </a:xfrm>
                      <a:prstGeom prst="rect">
                        <a:avLst/>
                      </a:prstGeom>
                    </p:spPr>
                  </p:pic>
                </p:oleObj>
              </mc:Fallback>
            </mc:AlternateContent>
          </a:graphicData>
        </a:graphic>
      </p:graphicFrame>
      <p:sp>
        <p:nvSpPr>
          <p:cNvPr id="4" name="Rectangle 3" hidden="1">
            <a:extLst>
              <a:ext uri="{FF2B5EF4-FFF2-40B4-BE49-F238E27FC236}">
                <a16:creationId xmlns:a16="http://schemas.microsoft.com/office/drawing/2014/main" id="{658354E6-9E0E-44B9-83E8-1963A1EC88F1}"/>
              </a:ext>
            </a:extLst>
          </p:cNvPr>
          <p:cNvSpPr/>
          <p:nvPr>
            <p:custDataLst>
              <p:tags r:id="rId15"/>
            </p:custDataLst>
          </p:nvPr>
        </p:nvSpPr>
        <p:spPr>
          <a:xfrm>
            <a:off x="0" y="0"/>
            <a:ext cx="158750" cy="15875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none" lIns="0" tIns="0" rIns="0" bIns="0" numCol="1" spcCol="0" rtlCol="0" anchor="ctr" anchorCtr="0">
            <a:noAutofit/>
          </a:bodyPr>
          <a:lstStyle/>
          <a:p>
            <a:pPr marL="0" lvl="0" indent="0" algn="ctr"/>
            <a:endParaRPr lang="de-DE" sz="2300" b="1" i="0" baseline="0" dirty="0">
              <a:latin typeface="Arial" panose="020B0604020202020204" pitchFamily="34" charset="0"/>
              <a:ea typeface="+mj-ea"/>
              <a:cs typeface="+mj-cs"/>
              <a:sym typeface="Arial" panose="020B0604020202020204" pitchFamily="34" charset="0"/>
            </a:endParaRPr>
          </a:p>
        </p:txBody>
      </p:sp>
      <p:sp>
        <p:nvSpPr>
          <p:cNvPr id="2" name="Title Placeholder 1"/>
          <p:cNvSpPr>
            <a:spLocks noGrp="1"/>
          </p:cNvSpPr>
          <p:nvPr>
            <p:ph type="title"/>
          </p:nvPr>
        </p:nvSpPr>
        <p:spPr>
          <a:xfrm>
            <a:off x="658813" y="441325"/>
            <a:ext cx="9612984" cy="782638"/>
          </a:xfrm>
          <a:prstGeom prst="rect">
            <a:avLst/>
          </a:prstGeom>
        </p:spPr>
        <p:txBody>
          <a:bodyPr vert="horz" lIns="0" tIns="0" rIns="0" bIns="0" rtlCol="0" anchor="t" anchorCtr="0">
            <a:noAutofit/>
          </a:bodyPr>
          <a:lstStyle/>
          <a:p>
            <a:r>
              <a:rPr lang="de-DE" dirty="0"/>
              <a:t>Headline Arial </a:t>
            </a:r>
            <a:r>
              <a:rPr lang="de-DE" dirty="0" err="1"/>
              <a:t>MPG_green_dark</a:t>
            </a:r>
            <a:r>
              <a:rPr lang="de-DE" dirty="0"/>
              <a:t>, 25 </a:t>
            </a:r>
            <a:r>
              <a:rPr lang="de-DE" dirty="0" err="1"/>
              <a:t>pt</a:t>
            </a:r>
            <a:r>
              <a:rPr lang="de-DE" dirty="0"/>
              <a:t>, ZAB 28 </a:t>
            </a:r>
            <a:r>
              <a:rPr lang="de-DE" dirty="0" err="1"/>
              <a:t>pt</a:t>
            </a:r>
            <a:br>
              <a:rPr lang="de-DE" dirty="0"/>
            </a:br>
            <a:endParaRPr lang="en-US" dirty="0"/>
          </a:p>
        </p:txBody>
      </p:sp>
      <p:sp>
        <p:nvSpPr>
          <p:cNvPr id="7" name="Textplatzhalter 6"/>
          <p:cNvSpPr>
            <a:spLocks noGrp="1"/>
          </p:cNvSpPr>
          <p:nvPr>
            <p:ph type="body" idx="1"/>
          </p:nvPr>
        </p:nvSpPr>
        <p:spPr>
          <a:xfrm>
            <a:off x="658813" y="1609725"/>
            <a:ext cx="10837861" cy="4843463"/>
          </a:xfrm>
          <a:prstGeom prst="rect">
            <a:avLst/>
          </a:prstGeom>
        </p:spPr>
        <p:txBody>
          <a:bodyPr vert="horz" lIns="0" tIns="45720" rIns="0" bIns="45720" rtlCol="0">
            <a:normAutofit/>
          </a:bodyPr>
          <a:lstStyle/>
          <a:p>
            <a:pPr marL="0" marR="0" lvl="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a:pPr>
            <a:r>
              <a:rPr lang="de-DE" dirty="0"/>
              <a:t>Ebene 1: Fließtext</a:t>
            </a:r>
          </a:p>
          <a:p>
            <a:pPr lvl="1"/>
            <a:r>
              <a:rPr lang="de-DE" dirty="0"/>
              <a:t>Ebene 2: Headlines</a:t>
            </a:r>
          </a:p>
          <a:p>
            <a:pPr lvl="2"/>
            <a:r>
              <a:rPr lang="de-DE" dirty="0"/>
              <a:t>Ebene 3: Stichpunkte</a:t>
            </a:r>
          </a:p>
          <a:p>
            <a:pPr lvl="3"/>
            <a:r>
              <a:rPr lang="de-DE" dirty="0"/>
              <a:t>Ebene 4: Stichpunkte hervorgehoben</a:t>
            </a:r>
          </a:p>
          <a:p>
            <a:pPr lvl="4"/>
            <a:r>
              <a:rPr lang="de-DE" dirty="0"/>
              <a:t>Ebene 5: Stichpunkte eingerückt</a:t>
            </a:r>
          </a:p>
          <a:p>
            <a:pPr lvl="5"/>
            <a:r>
              <a:rPr lang="de-DE" dirty="0"/>
              <a:t>Ebene 6: Stichpunkte weiter eingerückt</a:t>
            </a:r>
          </a:p>
          <a:p>
            <a:pPr lvl="6"/>
            <a:r>
              <a:rPr lang="de-DE" dirty="0"/>
              <a:t>Ebene 7: Zusatzinfo</a:t>
            </a:r>
          </a:p>
          <a:p>
            <a:pPr lvl="7"/>
            <a:r>
              <a:rPr lang="de-DE" dirty="0"/>
              <a:t>Ebene 8: Bildunterschrift</a:t>
            </a:r>
          </a:p>
        </p:txBody>
      </p:sp>
      <p:sp>
        <p:nvSpPr>
          <p:cNvPr id="3" name="Datumsplatzhalter 2"/>
          <p:cNvSpPr>
            <a:spLocks noGrp="1"/>
          </p:cNvSpPr>
          <p:nvPr>
            <p:ph type="dt" sz="half" idx="2"/>
          </p:nvPr>
        </p:nvSpPr>
        <p:spPr>
          <a:xfrm>
            <a:off x="4053455" y="6561600"/>
            <a:ext cx="722731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r>
              <a:rPr lang="en-US"/>
              <a:t>Turbulence in W7-X - Theory and Experiment</a:t>
            </a:r>
            <a:endParaRPr lang="de-DE" dirty="0"/>
          </a:p>
        </p:txBody>
      </p:sp>
      <p:sp>
        <p:nvSpPr>
          <p:cNvPr id="9" name="Fußzeilenplatzhalter 8"/>
          <p:cNvSpPr>
            <a:spLocks noGrp="1"/>
          </p:cNvSpPr>
          <p:nvPr>
            <p:ph type="ftr" sz="quarter" idx="3"/>
          </p:nvPr>
        </p:nvSpPr>
        <p:spPr>
          <a:xfrm>
            <a:off x="658813" y="6561600"/>
            <a:ext cx="6115051" cy="144000"/>
          </a:xfrm>
          <a:prstGeom prst="rect">
            <a:avLst/>
          </a:prstGeom>
        </p:spPr>
        <p:txBody>
          <a:bodyPr vert="horz" wrap="none" lIns="0" tIns="0" rIns="0" bIns="0" rtlCol="0" anchor="b" anchorCtr="0"/>
          <a:lstStyle>
            <a:lvl1pPr algn="l">
              <a:defRPr lang="de-DE" sz="600" kern="600" cap="all" spc="90" baseline="0">
                <a:solidFill>
                  <a:schemeClr val="tx1">
                    <a:tint val="75000"/>
                  </a:schemeClr>
                </a:solidFill>
                <a:latin typeface="+mn-lt"/>
                <a:ea typeface="+mn-ea"/>
                <a:cs typeface="+mn-cs"/>
              </a:defRPr>
            </a:lvl1pPr>
          </a:lstStyle>
          <a:p>
            <a:r>
              <a:rPr lang="de-DE"/>
              <a:t>Max-Planck-Institut für Plasmaphysik | Josefine Proll | 02.04.2025</a:t>
            </a:r>
            <a:endParaRPr lang="de-DE" dirty="0"/>
          </a:p>
        </p:txBody>
      </p:sp>
      <p:sp>
        <p:nvSpPr>
          <p:cNvPr id="10" name="Foliennummernplatzhalter 9"/>
          <p:cNvSpPr>
            <a:spLocks noGrp="1"/>
          </p:cNvSpPr>
          <p:nvPr>
            <p:ph type="sldNum" sz="quarter" idx="4"/>
          </p:nvPr>
        </p:nvSpPr>
        <p:spPr>
          <a:xfrm>
            <a:off x="11280774" y="6561601"/>
            <a:ext cx="217349" cy="144000"/>
          </a:xfrm>
          <a:prstGeom prst="rect">
            <a:avLst/>
          </a:prstGeom>
        </p:spPr>
        <p:txBody>
          <a:bodyPr vert="horz" wrap="none" lIns="0" tIns="0" rIns="0" bIns="0" rtlCol="0" anchor="b" anchorCtr="0"/>
          <a:lstStyle>
            <a:lvl1pPr algn="r">
              <a:defRPr lang="de-DE" sz="600" kern="600" cap="all" spc="90" baseline="0" smtClean="0">
                <a:solidFill>
                  <a:schemeClr val="tx1">
                    <a:tint val="75000"/>
                  </a:schemeClr>
                </a:solidFill>
                <a:latin typeface="+mn-lt"/>
                <a:ea typeface="+mn-ea"/>
                <a:cs typeface="+mn-cs"/>
              </a:defRPr>
            </a:lvl1pPr>
          </a:lstStyle>
          <a:p>
            <a:fld id="{ECE691D0-CC49-4FC7-9C4D-6112B0CB3A76}" type="slidenum">
              <a:rPr lang="de-DE" smtClean="0"/>
              <a:pPr/>
              <a:t>‹#›</a:t>
            </a:fld>
            <a:endParaRPr lang="de-DE" dirty="0"/>
          </a:p>
        </p:txBody>
      </p:sp>
    </p:spTree>
    <p:extLst>
      <p:ext uri="{BB962C8B-B14F-4D97-AF65-F5344CB8AC3E}">
        <p14:creationId xmlns:p14="http://schemas.microsoft.com/office/powerpoint/2010/main" val="167738997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 id="2147483752" r:id="rId8"/>
    <p:sldLayoutId id="2147483753" r:id="rId9"/>
    <p:sldLayoutId id="2147483754" r:id="rId10"/>
    <p:sldLayoutId id="2147483755" r:id="rId11"/>
    <p:sldLayoutId id="2147483756" r:id="rId12"/>
  </p:sldLayoutIdLst>
  <p:hf hdr="0"/>
  <p:txStyles>
    <p:title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p:titleStyle>
    <p:body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2" orient="horz" pos="777">
          <p15:clr>
            <a:srgbClr val="F26B43"/>
          </p15:clr>
        </p15:guide>
        <p15:guide id="4" orient="horz" pos="4065" userDrawn="1">
          <p15:clr>
            <a:srgbClr val="F26B43"/>
          </p15:clr>
        </p15:guide>
        <p15:guide id="6" orient="horz" pos="1014">
          <p15:clr>
            <a:srgbClr val="F26B43"/>
          </p15:clr>
        </p15:guide>
        <p15:guide id="7" orient="horz" pos="4133" userDrawn="1">
          <p15:clr>
            <a:srgbClr val="F26B43"/>
          </p15:clr>
        </p15:guide>
        <p15:guide id="8" orient="horz" pos="4224">
          <p15:clr>
            <a:srgbClr val="F26B43"/>
          </p15:clr>
        </p15:guide>
        <p15:guide id="11" orient="horz" pos="459">
          <p15:clr>
            <a:srgbClr val="F26B43"/>
          </p15:clr>
        </p15:guide>
        <p15:guide id="15" orient="horz" pos="142">
          <p15:clr>
            <a:srgbClr val="F26B43"/>
          </p15:clr>
        </p15:guide>
        <p15:guide id="16" orient="horz" pos="278">
          <p15:clr>
            <a:srgbClr val="F26B43"/>
          </p15:clr>
        </p15:guide>
        <p15:guide id="18" pos="7242">
          <p15:clr>
            <a:srgbClr val="F26B43"/>
          </p15:clr>
        </p15:guide>
        <p15:guide id="19" pos="415">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3.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4.emf"/></Relationships>
</file>

<file path=ppt/slides/_rels/slide11.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2.png"/><Relationship Id="rId7" Type="http://schemas.openxmlformats.org/officeDocument/2006/relationships/image" Target="../media/image38.png"/><Relationship Id="rId2" Type="http://schemas.openxmlformats.org/officeDocument/2006/relationships/image" Target="../media/image31.png"/><Relationship Id="rId1" Type="http://schemas.openxmlformats.org/officeDocument/2006/relationships/slideLayout" Target="../slideLayouts/slideLayout13.xml"/><Relationship Id="rId6" Type="http://schemas.openxmlformats.org/officeDocument/2006/relationships/image" Target="../media/image37.png"/><Relationship Id="rId5" Type="http://schemas.openxmlformats.org/officeDocument/2006/relationships/image" Target="../media/image34.png"/><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6.xml"/><Relationship Id="rId1" Type="http://schemas.openxmlformats.org/officeDocument/2006/relationships/slideLayout" Target="../slideLayouts/slideLayout13.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110.png"/></Relationships>
</file>

<file path=ppt/slides/_rels/slide13.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7.xml"/><Relationship Id="rId1" Type="http://schemas.openxmlformats.org/officeDocument/2006/relationships/slideLayout" Target="../slideLayouts/slideLayout14.xml"/><Relationship Id="rId5" Type="http://schemas.openxmlformats.org/officeDocument/2006/relationships/image" Target="../media/image43.png"/><Relationship Id="rId4" Type="http://schemas.openxmlformats.org/officeDocument/2006/relationships/image" Target="../media/image40.png"/></Relationships>
</file>

<file path=ppt/slides/_rels/slide14.xml.rels><?xml version="1.0" encoding="UTF-8" standalone="yes"?>
<Relationships xmlns="http://schemas.openxmlformats.org/package/2006/relationships"><Relationship Id="rId3" Type="http://schemas.openxmlformats.org/officeDocument/2006/relationships/image" Target="../media/image45.emf"/><Relationship Id="rId2" Type="http://schemas.openxmlformats.org/officeDocument/2006/relationships/image" Target="../media/image44.emf"/><Relationship Id="rId1" Type="http://schemas.openxmlformats.org/officeDocument/2006/relationships/slideLayout" Target="../slideLayouts/slideLayout13.xml"/></Relationships>
</file>

<file path=ppt/slides/_rels/slide15.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51.pn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57.png"/><Relationship Id="rId4" Type="http://schemas.openxmlformats.org/officeDocument/2006/relationships/image" Target="../media/image55.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13.xml"/><Relationship Id="rId6" Type="http://schemas.openxmlformats.org/officeDocument/2006/relationships/image" Target="../media/image15.png"/><Relationship Id="rId5" Type="http://schemas.openxmlformats.org/officeDocument/2006/relationships/image" Target="../media/image14.emf"/><Relationship Id="rId4" Type="http://schemas.openxmlformats.org/officeDocument/2006/relationships/image" Target="../media/image50.png"/></Relationships>
</file>

<file path=ppt/slides/_rels/slide2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8" Type="http://schemas.openxmlformats.org/officeDocument/2006/relationships/image" Target="../media/image180.png"/><Relationship Id="rId3" Type="http://schemas.openxmlformats.org/officeDocument/2006/relationships/image" Target="../media/image59.png"/><Relationship Id="rId7" Type="http://schemas.openxmlformats.org/officeDocument/2006/relationships/image" Target="../media/image61.png"/><Relationship Id="rId2" Type="http://schemas.openxmlformats.org/officeDocument/2006/relationships/image" Target="../media/image120.png"/><Relationship Id="rId1" Type="http://schemas.openxmlformats.org/officeDocument/2006/relationships/slideLayout" Target="../slideLayouts/slideLayout5.xml"/><Relationship Id="rId6" Type="http://schemas.openxmlformats.org/officeDocument/2006/relationships/image" Target="../media/image160.png"/><Relationship Id="rId5" Type="http://schemas.openxmlformats.org/officeDocument/2006/relationships/image" Target="../media/image60.png"/><Relationship Id="rId10" Type="http://schemas.openxmlformats.org/officeDocument/2006/relationships/image" Target="../media/image510.png"/><Relationship Id="rId4" Type="http://schemas.openxmlformats.org/officeDocument/2006/relationships/image" Target="../media/image140.png"/><Relationship Id="rId9" Type="http://schemas.openxmlformats.org/officeDocument/2006/relationships/image" Target="../media/image190.png"/></Relationships>
</file>

<file path=ppt/slides/_rels/slide22.xml.rels><?xml version="1.0" encoding="UTF-8" standalone="yes"?>
<Relationships xmlns="http://schemas.openxmlformats.org/package/2006/relationships"><Relationship Id="rId3" Type="http://schemas.openxmlformats.org/officeDocument/2006/relationships/image" Target="../media/image62.png"/><Relationship Id="rId7" Type="http://schemas.openxmlformats.org/officeDocument/2006/relationships/image" Target="../media/image450.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8" Type="http://schemas.openxmlformats.org/officeDocument/2006/relationships/image" Target="../media/image170.png"/><Relationship Id="rId3" Type="http://schemas.openxmlformats.org/officeDocument/2006/relationships/image" Target="../media/image62.png"/><Relationship Id="rId7" Type="http://schemas.openxmlformats.org/officeDocument/2006/relationships/image" Target="../media/image450.png"/><Relationship Id="rId2" Type="http://schemas.openxmlformats.org/officeDocument/2006/relationships/image" Target="../media/image150.png"/><Relationship Id="rId1" Type="http://schemas.openxmlformats.org/officeDocument/2006/relationships/slideLayout" Target="../slideLayouts/slideLayout7.xml"/><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2" Type="http://schemas.openxmlformats.org/officeDocument/2006/relationships/image" Target="../media/image600.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emf"/><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emf"/><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64.emf"/><Relationship Id="rId1" Type="http://schemas.openxmlformats.org/officeDocument/2006/relationships/slideLayout" Target="../slideLayouts/slideLayout13.xml"/></Relationships>
</file>

<file path=ppt/slides/_rels/slide29.xml.rels><?xml version="1.0" encoding="UTF-8" standalone="yes"?>
<Relationships xmlns="http://schemas.openxmlformats.org/package/2006/relationships"><Relationship Id="rId2" Type="http://schemas.openxmlformats.org/officeDocument/2006/relationships/image" Target="../media/image65.emf"/><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2" Type="http://schemas.openxmlformats.org/officeDocument/2006/relationships/image" Target="../media/image66.emf"/><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10.xml"/></Relationships>
</file>

<file path=ppt/slides/_rels/slide33.xml.rels><?xml version="1.0" encoding="UTF-8" standalone="yes"?>
<Relationships xmlns="http://schemas.openxmlformats.org/package/2006/relationships"><Relationship Id="rId8" Type="http://schemas.openxmlformats.org/officeDocument/2006/relationships/image" Target="../media/image75.png"/><Relationship Id="rId3" Type="http://schemas.openxmlformats.org/officeDocument/2006/relationships/image" Target="../media/image70.png"/><Relationship Id="rId7" Type="http://schemas.openxmlformats.org/officeDocument/2006/relationships/image" Target="../media/image74.png"/><Relationship Id="rId2" Type="http://schemas.openxmlformats.org/officeDocument/2006/relationships/image" Target="../media/image69.png"/><Relationship Id="rId1" Type="http://schemas.openxmlformats.org/officeDocument/2006/relationships/slideLayout" Target="../slideLayouts/slideLayout15.xml"/><Relationship Id="rId6" Type="http://schemas.openxmlformats.org/officeDocument/2006/relationships/image" Target="../media/image73.png"/><Relationship Id="rId5" Type="http://schemas.openxmlformats.org/officeDocument/2006/relationships/image" Target="../media/image72.png"/><Relationship Id="rId4" Type="http://schemas.openxmlformats.org/officeDocument/2006/relationships/image" Target="../media/image71.png"/></Relationships>
</file>

<file path=ppt/slides/_rels/slide34.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image" Target="../media/image76.png"/><Relationship Id="rId1" Type="http://schemas.openxmlformats.org/officeDocument/2006/relationships/slideLayout" Target="../slideLayouts/slideLayout15.xml"/><Relationship Id="rId4" Type="http://schemas.openxmlformats.org/officeDocument/2006/relationships/image" Target="../media/image78.emf"/></Relationships>
</file>

<file path=ppt/slides/_rels/slide35.xml.rels><?xml version="1.0" encoding="UTF-8" standalone="yes"?>
<Relationships xmlns="http://schemas.openxmlformats.org/package/2006/relationships"><Relationship Id="rId3" Type="http://schemas.openxmlformats.org/officeDocument/2006/relationships/image" Target="../media/image69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37.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38.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1.xml"/><Relationship Id="rId1" Type="http://schemas.openxmlformats.org/officeDocument/2006/relationships/slideLayout" Target="../slideLayouts/slideLayout13.xml"/><Relationship Id="rId4" Type="http://schemas.openxmlformats.org/officeDocument/2006/relationships/image" Target="../media/image24.emf"/></Relationships>
</file>

<file path=ppt/slides/_rels/slide3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2.xml"/><Relationship Id="rId1" Type="http://schemas.openxmlformats.org/officeDocument/2006/relationships/slideLayout" Target="../slideLayouts/slideLayout13.xml"/><Relationship Id="rId6" Type="http://schemas.openxmlformats.org/officeDocument/2006/relationships/image" Target="../media/image82.png"/><Relationship Id="rId5" Type="http://schemas.openxmlformats.org/officeDocument/2006/relationships/image" Target="../media/image80.png"/><Relationship Id="rId4" Type="http://schemas.openxmlformats.org/officeDocument/2006/relationships/image" Target="../media/image32.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13.xml"/><Relationship Id="rId4" Type="http://schemas.openxmlformats.org/officeDocument/2006/relationships/image" Target="../media/image17.png"/></Relationships>
</file>

<file path=ppt/slides/_rels/slide4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7.png"/></Relationships>
</file>

<file path=ppt/slides/_rels/slide44.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5.png"/><Relationship Id="rId1" Type="http://schemas.openxmlformats.org/officeDocument/2006/relationships/slideLayout" Target="../slideLayouts/slideLayout7.xml"/><Relationship Id="rId4" Type="http://schemas.openxmlformats.org/officeDocument/2006/relationships/image" Target="../media/image89.png"/></Relationships>
</file>

<file path=ppt/slides/_rels/slide45.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90.png"/><Relationship Id="rId1" Type="http://schemas.openxmlformats.org/officeDocument/2006/relationships/slideLayout" Target="../slideLayouts/slideLayout7.xml"/><Relationship Id="rId4" Type="http://schemas.openxmlformats.org/officeDocument/2006/relationships/image" Target="../media/image92.png"/></Relationships>
</file>

<file path=ppt/slides/_rels/slide46.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4.png"/><Relationship Id="rId1" Type="http://schemas.openxmlformats.org/officeDocument/2006/relationships/slideLayout" Target="../slideLayouts/slideLayout7.xml"/><Relationship Id="rId4" Type="http://schemas.openxmlformats.org/officeDocument/2006/relationships/image" Target="../media/image96.png"/></Relationships>
</file>

<file path=ppt/slides/_rels/slide5.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emf"/></Relationships>
</file>

<file path=ppt/slides/_rels/slide6.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notesSlide" Target="../notesSlides/notesSlide2.xml"/><Relationship Id="rId1" Type="http://schemas.openxmlformats.org/officeDocument/2006/relationships/slideLayout" Target="../slideLayouts/slideLayout13.xml"/><Relationship Id="rId5" Type="http://schemas.openxmlformats.org/officeDocument/2006/relationships/image" Target="../media/image21.jpeg"/><Relationship Id="rId4" Type="http://schemas.openxmlformats.org/officeDocument/2006/relationships/image" Target="../media/image20.jpeg"/></Relationships>
</file>

<file path=ppt/slides/_rels/slide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3.xml"/><Relationship Id="rId1" Type="http://schemas.openxmlformats.org/officeDocument/2006/relationships/slideLayout" Target="../slideLayouts/slideLayout13.xml"/><Relationship Id="rId4" Type="http://schemas.openxmlformats.org/officeDocument/2006/relationships/image" Target="../media/image22.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23.png"/><Relationship Id="rId7" Type="http://schemas.openxmlformats.org/officeDocument/2006/relationships/image" Target="../media/image27.png"/><Relationship Id="rId2" Type="http://schemas.openxmlformats.org/officeDocument/2006/relationships/notesSlide" Target="../notesSlides/notesSlide4.xml"/><Relationship Id="rId1" Type="http://schemas.openxmlformats.org/officeDocument/2006/relationships/slideLayout" Target="../slideLayouts/slideLayout13.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emf"/></Relationships>
</file>

<file path=ppt/slides/_rels/slide9.xml.rels><?xml version="1.0" encoding="UTF-8" standalone="yes"?>
<Relationships xmlns="http://schemas.openxmlformats.org/package/2006/relationships"><Relationship Id="rId3" Type="http://schemas.openxmlformats.org/officeDocument/2006/relationships/image" Target="../media/image24.emf"/><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3.xml"/><Relationship Id="rId6" Type="http://schemas.openxmlformats.org/officeDocument/2006/relationships/image" Target="../media/image29.png"/><Relationship Id="rId5" Type="http://schemas.openxmlformats.org/officeDocument/2006/relationships/image" Target="../media/image27.png"/><Relationship Id="rId4" Type="http://schemas.openxmlformats.org/officeDocument/2006/relationships/image" Target="../media/image2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Untertitel 7"/>
          <p:cNvSpPr>
            <a:spLocks noGrp="1"/>
          </p:cNvSpPr>
          <p:nvPr>
            <p:ph type="subTitle" idx="1"/>
          </p:nvPr>
        </p:nvSpPr>
        <p:spPr>
          <a:xfrm>
            <a:off x="1036638" y="3930869"/>
            <a:ext cx="5858148" cy="1418371"/>
          </a:xfrm>
        </p:spPr>
        <p:txBody>
          <a:bodyPr>
            <a:normAutofit fontScale="70000" lnSpcReduction="20000"/>
          </a:bodyPr>
          <a:lstStyle/>
          <a:p>
            <a:r>
              <a:rPr lang="de-DE" sz="2000" b="1" dirty="0"/>
              <a:t>Josefine H.E. Proll</a:t>
            </a:r>
            <a:r>
              <a:rPr lang="de-DE" sz="2000" dirty="0"/>
              <a:t>, Paul </a:t>
            </a:r>
            <a:r>
              <a:rPr lang="de-DE" sz="2000" dirty="0" err="1"/>
              <a:t>Mulholland</a:t>
            </a:r>
            <a:r>
              <a:rPr lang="de-DE" sz="2000" dirty="0"/>
              <a:t>, MJ </a:t>
            </a:r>
            <a:r>
              <a:rPr lang="de-DE" sz="2000" dirty="0" err="1"/>
              <a:t>Pueschel</a:t>
            </a:r>
            <a:r>
              <a:rPr lang="de-DE" sz="2000" dirty="0"/>
              <a:t>, </a:t>
            </a:r>
            <a:br>
              <a:rPr lang="de-DE" sz="2000" dirty="0"/>
            </a:br>
            <a:r>
              <a:rPr lang="de-DE" sz="2000" dirty="0"/>
              <a:t>Maikel C.L. </a:t>
            </a:r>
            <a:r>
              <a:rPr lang="de-DE" sz="2000" dirty="0" err="1"/>
              <a:t>Morren</a:t>
            </a:r>
            <a:r>
              <a:rPr lang="de-DE" sz="2000" dirty="0"/>
              <a:t>, Paul Costello, Gavin Weir, </a:t>
            </a:r>
            <a:r>
              <a:rPr lang="de-DE" sz="2000" dirty="0" err="1"/>
              <a:t>Ksenia</a:t>
            </a:r>
            <a:r>
              <a:rPr lang="de-DE" sz="2000" dirty="0"/>
              <a:t> </a:t>
            </a:r>
            <a:r>
              <a:rPr lang="de-DE" sz="2000" dirty="0" err="1"/>
              <a:t>Aleynikova</a:t>
            </a:r>
            <a:r>
              <a:rPr lang="de-DE" sz="2000" dirty="0"/>
              <a:t>, </a:t>
            </a:r>
            <a:br>
              <a:rPr lang="de-DE" sz="2000" dirty="0"/>
            </a:br>
            <a:r>
              <a:rPr lang="de-DE" sz="2000" dirty="0"/>
              <a:t>Charlotte Büschel, Markus </a:t>
            </a:r>
            <a:r>
              <a:rPr lang="de-DE" sz="2000" dirty="0" err="1"/>
              <a:t>Wappl</a:t>
            </a:r>
            <a:r>
              <a:rPr lang="de-DE" sz="2000" dirty="0"/>
              <a:t>, Adrian von Stechow, Sebastian </a:t>
            </a:r>
            <a:r>
              <a:rPr lang="de-DE" sz="2000" dirty="0" err="1"/>
              <a:t>Bannmann</a:t>
            </a:r>
            <a:r>
              <a:rPr lang="de-DE" sz="2000" dirty="0"/>
              <a:t>, Linda </a:t>
            </a:r>
            <a:r>
              <a:rPr lang="de-DE" sz="2000" dirty="0" err="1"/>
              <a:t>Podavini</a:t>
            </a:r>
            <a:r>
              <a:rPr lang="de-DE" sz="2000" dirty="0"/>
              <a:t>, Jan-Peter </a:t>
            </a:r>
            <a:r>
              <a:rPr lang="de-DE" sz="2000" dirty="0" err="1"/>
              <a:t>Bähner</a:t>
            </a:r>
            <a:r>
              <a:rPr lang="de-DE" sz="2000" dirty="0"/>
              <a:t>, Pavlos Xanthopoulos, </a:t>
            </a:r>
            <a:br>
              <a:rPr lang="de-DE" sz="2000" dirty="0"/>
            </a:br>
            <a:r>
              <a:rPr lang="de-DE" sz="2000" dirty="0"/>
              <a:t>Gabriel </a:t>
            </a:r>
            <a:r>
              <a:rPr lang="de-DE" sz="2000" dirty="0" err="1"/>
              <a:t>Plunk</a:t>
            </a:r>
            <a:r>
              <a:rPr lang="de-DE" sz="2000" dirty="0"/>
              <a:t>, Nico Guth, Emil </a:t>
            </a:r>
            <a:r>
              <a:rPr lang="de-DE" sz="2000" dirty="0" err="1"/>
              <a:t>Overduin</a:t>
            </a:r>
            <a:r>
              <a:rPr lang="de-DE" sz="2000" dirty="0"/>
              <a:t> and </a:t>
            </a:r>
            <a:r>
              <a:rPr lang="de-DE" sz="2000" dirty="0" err="1"/>
              <a:t>the</a:t>
            </a:r>
            <a:r>
              <a:rPr lang="de-DE" sz="2000" dirty="0"/>
              <a:t> W7-X Team </a:t>
            </a:r>
          </a:p>
        </p:txBody>
      </p:sp>
      <p:sp>
        <p:nvSpPr>
          <p:cNvPr id="7" name="Titel 6"/>
          <p:cNvSpPr>
            <a:spLocks noGrp="1"/>
          </p:cNvSpPr>
          <p:nvPr>
            <p:ph type="title"/>
          </p:nvPr>
        </p:nvSpPr>
        <p:spPr/>
        <p:txBody>
          <a:bodyPr/>
          <a:lstStyle/>
          <a:p>
            <a:r>
              <a:rPr lang="en-US" sz="2800" dirty="0"/>
              <a:t>Addressing turbulence questions in the Wendelstein 7-X stellarator device </a:t>
            </a:r>
            <a:br>
              <a:rPr lang="en-US" sz="2800" dirty="0"/>
            </a:br>
            <a:r>
              <a:rPr lang="en-US" sz="2800" dirty="0"/>
              <a:t>- a combined experimental and theoretical approach</a:t>
            </a:r>
            <a:endParaRPr lang="en-GB" sz="2800" dirty="0"/>
          </a:p>
        </p:txBody>
      </p:sp>
      <p:sp>
        <p:nvSpPr>
          <p:cNvPr id="3" name="Datumsplatzhalter 2"/>
          <p:cNvSpPr>
            <a:spLocks noGrp="1"/>
          </p:cNvSpPr>
          <p:nvPr>
            <p:ph type="dt" sz="half" idx="10"/>
          </p:nvPr>
        </p:nvSpPr>
        <p:spPr/>
        <p:txBody>
          <a:bodyPr/>
          <a:lstStyle/>
          <a:p>
            <a:r>
              <a:rPr lang="en-US"/>
              <a:t>Turbulence in W7-X - Theory and Experiment</a:t>
            </a:r>
            <a:endParaRPr lang="de-DE" dirty="0"/>
          </a:p>
        </p:txBody>
      </p:sp>
      <p:sp>
        <p:nvSpPr>
          <p:cNvPr id="2" name="Fußzeilenplatzhalter 1"/>
          <p:cNvSpPr>
            <a:spLocks noGrp="1"/>
          </p:cNvSpPr>
          <p:nvPr>
            <p:ph type="ftr" sz="quarter" idx="11"/>
          </p:nvPr>
        </p:nvSpPr>
        <p:spPr/>
        <p:txBody>
          <a:bodyPr/>
          <a:lstStyle/>
          <a:p>
            <a:r>
              <a:rPr lang="de-DE"/>
              <a:t>Max-Planck-Institut für Plasmaphysik | Josefine Proll | 02.04.2025</a:t>
            </a:r>
            <a:endParaRPr lang="de-DE" dirty="0"/>
          </a:p>
        </p:txBody>
      </p:sp>
      <p:sp>
        <p:nvSpPr>
          <p:cNvPr id="4" name="Foliennummernplatzhalter 3"/>
          <p:cNvSpPr>
            <a:spLocks noGrp="1"/>
          </p:cNvSpPr>
          <p:nvPr>
            <p:ph type="sldNum" sz="quarter" idx="12"/>
          </p:nvPr>
        </p:nvSpPr>
        <p:spPr/>
        <p:txBody>
          <a:bodyPr/>
          <a:lstStyle/>
          <a:p>
            <a:fld id="{3B1A4699-952B-42DA-8DC4-38A59B49610C}" type="slidenum">
              <a:rPr lang="de-DE" smtClean="0"/>
              <a:pPr/>
              <a:t>1</a:t>
            </a:fld>
            <a:endParaRPr lang="de-DE" dirty="0"/>
          </a:p>
        </p:txBody>
      </p:sp>
    </p:spTree>
    <p:extLst>
      <p:ext uri="{BB962C8B-B14F-4D97-AF65-F5344CB8AC3E}">
        <p14:creationId xmlns:p14="http://schemas.microsoft.com/office/powerpoint/2010/main" val="88411222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B5D7-5317-854C-B56D-929BF87A2A7C}"/>
              </a:ext>
            </a:extLst>
          </p:cNvPr>
          <p:cNvSpPr>
            <a:spLocks noGrp="1"/>
          </p:cNvSpPr>
          <p:nvPr>
            <p:ph type="title"/>
          </p:nvPr>
        </p:nvSpPr>
        <p:spPr>
          <a:xfrm>
            <a:off x="812801" y="725637"/>
            <a:ext cx="11302313" cy="525931"/>
          </a:xfrm>
        </p:spPr>
        <p:txBody>
          <a:bodyPr/>
          <a:lstStyle/>
          <a:p>
            <a:r>
              <a:rPr lang="en-US" dirty="0"/>
              <a:t>Mechanism of the trapped-electron mode (TEM)</a:t>
            </a:r>
            <a:br>
              <a:rPr lang="en-US" dirty="0"/>
            </a:br>
            <a:endParaRPr lang="en-US" dirty="0"/>
          </a:p>
        </p:txBody>
      </p:sp>
      <p:sp>
        <p:nvSpPr>
          <p:cNvPr id="7" name="TextBox 6">
            <a:extLst>
              <a:ext uri="{FF2B5EF4-FFF2-40B4-BE49-F238E27FC236}">
                <a16:creationId xmlns:a16="http://schemas.microsoft.com/office/drawing/2014/main" id="{FE46F779-9C28-7442-9E47-0C6826D5D432}"/>
              </a:ext>
            </a:extLst>
          </p:cNvPr>
          <p:cNvSpPr txBox="1"/>
          <p:nvPr/>
        </p:nvSpPr>
        <p:spPr>
          <a:xfrm>
            <a:off x="1456267" y="1254791"/>
            <a:ext cx="4305300" cy="624416"/>
          </a:xfrm>
          <a:prstGeom prst="rect">
            <a:avLst/>
          </a:prstGeom>
        </p:spPr>
        <p:txBody>
          <a:bodyPr>
            <a:normAutofit fontScale="85000" lnSpcReduction="10000"/>
          </a:bodyPr>
          <a:lstStyle/>
          <a:p>
            <a:pPr>
              <a:defRPr/>
            </a:pPr>
            <a:r>
              <a:rPr lang="en-US" sz="2400" dirty="0">
                <a:ea typeface="PT Sans" charset="-52"/>
                <a:cs typeface="PT Sans" charset="-52"/>
              </a:rPr>
              <a:t>Drift waves due to density gradient</a:t>
            </a:r>
          </a:p>
        </p:txBody>
      </p:sp>
      <p:pic>
        <p:nvPicPr>
          <p:cNvPr id="8" name="Picture 7">
            <a:extLst>
              <a:ext uri="{FF2B5EF4-FFF2-40B4-BE49-F238E27FC236}">
                <a16:creationId xmlns:a16="http://schemas.microsoft.com/office/drawing/2014/main" id="{D88D5A59-A359-B641-AE48-6E2E71D1F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382" y="2002219"/>
            <a:ext cx="2189429" cy="164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1D1EA3A-B5D0-1F43-9F89-B5CD5FE27F36}"/>
              </a:ext>
            </a:extLst>
          </p:cNvPr>
          <p:cNvSpPr txBox="1"/>
          <p:nvPr/>
        </p:nvSpPr>
        <p:spPr>
          <a:xfrm>
            <a:off x="6777567" y="1254791"/>
            <a:ext cx="4305300" cy="624416"/>
          </a:xfrm>
          <a:prstGeom prst="rect">
            <a:avLst/>
          </a:prstGeom>
        </p:spPr>
        <p:txBody>
          <a:bodyPr>
            <a:normAutofit fontScale="85000" lnSpcReduction="20000"/>
          </a:bodyPr>
          <a:lstStyle/>
          <a:p>
            <a:pPr>
              <a:defRPr/>
            </a:pPr>
            <a:r>
              <a:rPr lang="en-US" sz="2400" dirty="0">
                <a:ea typeface="PT Sans" charset="-52"/>
                <a:cs typeface="PT Sans" charset="-52"/>
              </a:rPr>
              <a:t>Particles trapped in B region: </a:t>
            </a:r>
            <a:r>
              <a:rPr lang="en-US" sz="2400" dirty="0" err="1">
                <a:ea typeface="PT Sans" charset="-52"/>
                <a:cs typeface="PT Sans" charset="-52"/>
              </a:rPr>
              <a:t>precessional</a:t>
            </a:r>
            <a:r>
              <a:rPr lang="en-US" sz="2400" dirty="0">
                <a:ea typeface="PT Sans" charset="-52"/>
                <a:cs typeface="PT Sans" charset="-52"/>
              </a:rPr>
              <a:t> movement</a:t>
            </a:r>
          </a:p>
        </p:txBody>
      </p:sp>
      <p:sp>
        <p:nvSpPr>
          <p:cNvPr id="10" name="Circular Arrow 9">
            <a:extLst>
              <a:ext uri="{FF2B5EF4-FFF2-40B4-BE49-F238E27FC236}">
                <a16:creationId xmlns:a16="http://schemas.microsoft.com/office/drawing/2014/main" id="{98F509C1-2D6A-994B-9099-82413017B132}"/>
              </a:ext>
            </a:extLst>
          </p:cNvPr>
          <p:cNvSpPr/>
          <p:nvPr/>
        </p:nvSpPr>
        <p:spPr>
          <a:xfrm rot="5590790">
            <a:off x="8141789" y="2351251"/>
            <a:ext cx="1157816" cy="1128184"/>
          </a:xfrm>
          <a:prstGeom prst="circularArrow">
            <a:avLst>
              <a:gd name="adj1" fmla="val 2109"/>
              <a:gd name="adj2" fmla="val 637287"/>
              <a:gd name="adj3" fmla="val 20417437"/>
              <a:gd name="adj4" fmla="val 10313122"/>
              <a:gd name="adj5" fmla="val 9365"/>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solidFill>
              <a:latin typeface="PT Sans" charset="-52"/>
              <a:ea typeface="PT Sans" charset="-52"/>
              <a:cs typeface="PT Sans" charset="-52"/>
            </a:endParaRPr>
          </a:p>
        </p:txBody>
      </p:sp>
      <p:pic>
        <p:nvPicPr>
          <p:cNvPr id="11" name="Picture 34">
            <a:extLst>
              <a:ext uri="{FF2B5EF4-FFF2-40B4-BE49-F238E27FC236}">
                <a16:creationId xmlns:a16="http://schemas.microsoft.com/office/drawing/2014/main" id="{6A2D1117-231E-DA4C-B2F2-7C499FA3C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449" y="1730053"/>
            <a:ext cx="3232153" cy="218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67C89C5-EAE7-3F42-A312-8538D209DD24}"/>
                  </a:ext>
                </a:extLst>
              </p:cNvPr>
              <p:cNvSpPr txBox="1"/>
              <p:nvPr/>
            </p:nvSpPr>
            <p:spPr>
              <a:xfrm>
                <a:off x="1318904" y="3970452"/>
                <a:ext cx="5886459" cy="405624"/>
              </a:xfrm>
              <a:prstGeom prst="rect">
                <a:avLst/>
              </a:prstGeom>
              <a:noFill/>
            </p:spPr>
            <p:txBody>
              <a:bodyPr wrap="square" rtlCol="0">
                <a:spAutoFit/>
              </a:bodyPr>
              <a:lstStyle/>
              <a:p>
                <a:r>
                  <a:rPr lang="en-US" sz="2000" dirty="0"/>
                  <a:t>diamagnetic drift </a:t>
                </a:r>
                <a14:m>
                  <m:oMath xmlns:m="http://schemas.openxmlformats.org/officeDocument/2006/math">
                    <m:sSubSup>
                      <m:sSubSupPr>
                        <m:ctrlPr>
                          <a:rPr lang="en-US" sz="2000" i="1"/>
                        </m:ctrlPr>
                      </m:sSubSupPr>
                      <m:e>
                        <m:r>
                          <a:rPr lang="en-US" sz="2000" i="1">
                            <a:ea typeface="Cambria Math" panose="02040503050406030204" pitchFamily="18" charset="0"/>
                          </a:rPr>
                          <m:t>𝜔</m:t>
                        </m:r>
                      </m:e>
                      <m:sub>
                        <m:r>
                          <a:rPr lang="en-US" sz="2000" i="1"/>
                          <m:t>∗</m:t>
                        </m:r>
                      </m:sub>
                      <m:sup>
                        <m:r>
                          <a:rPr lang="en-US" sz="2000" i="1"/>
                          <m:t>𝑇</m:t>
                        </m:r>
                      </m:sup>
                    </m:sSubSup>
                    <m:r>
                      <a:rPr lang="en-US" sz="2000" i="1">
                        <a:ea typeface="Cambria Math" panose="02040503050406030204" pitchFamily="18" charset="0"/>
                      </a:rPr>
                      <m:t>∝</m:t>
                    </m:r>
                    <m:r>
                      <m:rPr>
                        <m:sty m:val="p"/>
                      </m:rPr>
                      <a:rPr lang="en-US" sz="2000" i="1">
                        <a:ea typeface="Cambria Math" panose="02040503050406030204" pitchFamily="18" charset="0"/>
                      </a:rPr>
                      <m:t>∇</m:t>
                    </m:r>
                    <m:r>
                      <a:rPr lang="en-US" sz="2000" i="1">
                        <a:ea typeface="Cambria Math" panose="02040503050406030204" pitchFamily="18" charset="0"/>
                      </a:rPr>
                      <m:t>𝑛</m:t>
                    </m:r>
                  </m:oMath>
                </a14:m>
                <a:r>
                  <a:rPr lang="en-US" sz="2000" dirty="0"/>
                  <a:t> </a:t>
                </a:r>
              </a:p>
            </p:txBody>
          </p:sp>
        </mc:Choice>
        <mc:Fallback>
          <p:sp>
            <p:nvSpPr>
              <p:cNvPr id="14" name="TextBox 13">
                <a:extLst>
                  <a:ext uri="{FF2B5EF4-FFF2-40B4-BE49-F238E27FC236}">
                    <a16:creationId xmlns:a16="http://schemas.microsoft.com/office/drawing/2014/main" id="{F67C89C5-EAE7-3F42-A312-8538D209DD24}"/>
                  </a:ext>
                </a:extLst>
              </p:cNvPr>
              <p:cNvSpPr txBox="1">
                <a:spLocks noRot="1" noChangeAspect="1" noMove="1" noResize="1" noEditPoints="1" noAdjustHandles="1" noChangeArrowheads="1" noChangeShapeType="1" noTextEdit="1"/>
              </p:cNvSpPr>
              <p:nvPr/>
            </p:nvSpPr>
            <p:spPr>
              <a:xfrm>
                <a:off x="1318904" y="3970452"/>
                <a:ext cx="5886459" cy="405624"/>
              </a:xfrm>
              <a:prstGeom prst="rect">
                <a:avLst/>
              </a:prstGeom>
              <a:blipFill>
                <a:blip r:embed="rId5"/>
                <a:stretch>
                  <a:fillRect l="-1075" t="-3030" b="-27273"/>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78D6E8C-48EA-3340-9C10-09E14B4A5BC2}"/>
                  </a:ext>
                </a:extLst>
              </p:cNvPr>
              <p:cNvSpPr txBox="1"/>
              <p:nvPr/>
            </p:nvSpPr>
            <p:spPr>
              <a:xfrm>
                <a:off x="6777568" y="3948107"/>
                <a:ext cx="3781641" cy="447623"/>
              </a:xfrm>
              <a:prstGeom prst="rect">
                <a:avLst/>
              </a:prstGeom>
              <a:noFill/>
            </p:spPr>
            <p:txBody>
              <a:bodyPr wrap="square" rtlCol="0">
                <a:spAutoFit/>
              </a:bodyPr>
              <a:lstStyle/>
              <a:p>
                <a:r>
                  <a:rPr lang="en-US" sz="2000" dirty="0"/>
                  <a:t>precessional drift </a:t>
                </a:r>
                <a14:m>
                  <m:oMath xmlns:m="http://schemas.openxmlformats.org/officeDocument/2006/math">
                    <m:acc>
                      <m:accPr>
                        <m:chr m:val="̅"/>
                        <m:ctrlPr>
                          <a:rPr lang="en-US" sz="2000" i="1">
                            <a:ea typeface="Cambria Math" panose="02040503050406030204" pitchFamily="18" charset="0"/>
                          </a:rPr>
                        </m:ctrlPr>
                      </m:accPr>
                      <m:e>
                        <m:sSub>
                          <m:sSubPr>
                            <m:ctrlPr>
                              <a:rPr lang="en-US" sz="2000" i="1">
                                <a:ea typeface="Cambria Math" panose="02040503050406030204" pitchFamily="18" charset="0"/>
                              </a:rPr>
                            </m:ctrlPr>
                          </m:sSubPr>
                          <m:e>
                            <m:r>
                              <a:rPr lang="en-US" sz="2000" i="1">
                                <a:ea typeface="Cambria Math" panose="02040503050406030204" pitchFamily="18" charset="0"/>
                              </a:rPr>
                              <m:t>𝜔</m:t>
                            </m:r>
                          </m:e>
                          <m:sub>
                            <m:r>
                              <a:rPr lang="en-US" sz="2000" i="1">
                                <a:ea typeface="Cambria Math" panose="02040503050406030204" pitchFamily="18" charset="0"/>
                              </a:rPr>
                              <m:t>𝑑</m:t>
                            </m:r>
                          </m:sub>
                        </m:sSub>
                      </m:e>
                    </m:acc>
                    <m:r>
                      <a:rPr lang="en-US" sz="2000" i="1">
                        <a:ea typeface="Cambria Math" panose="02040503050406030204" pitchFamily="18" charset="0"/>
                      </a:rPr>
                      <m:t>∝</m:t>
                    </m:r>
                    <m:nary>
                      <m:naryPr>
                        <m:chr m:val="∮"/>
                        <m:limLoc m:val="undOvr"/>
                        <m:subHide m:val="on"/>
                        <m:supHide m:val="on"/>
                        <m:ctrlPr>
                          <a:rPr lang="en-US" sz="2000" i="1">
                            <a:ea typeface="Cambria Math" panose="02040503050406030204" pitchFamily="18" charset="0"/>
                          </a:rPr>
                        </m:ctrlPr>
                      </m:naryPr>
                      <m:sub/>
                      <m:sup/>
                      <m:e>
                        <m:sSub>
                          <m:sSubPr>
                            <m:ctrlPr>
                              <a:rPr lang="en-US" sz="2000" i="1">
                                <a:ea typeface="Cambria Math" panose="02040503050406030204" pitchFamily="18" charset="0"/>
                              </a:rPr>
                            </m:ctrlPr>
                          </m:sSubPr>
                          <m:e>
                            <m:r>
                              <a:rPr lang="en-US" sz="2000" i="1">
                                <a:ea typeface="Cambria Math" panose="02040503050406030204" pitchFamily="18" charset="0"/>
                              </a:rPr>
                              <m:t>𝜅</m:t>
                            </m:r>
                          </m:e>
                          <m:sub>
                            <m:r>
                              <a:rPr lang="en-US" sz="2000" i="1">
                                <a:ea typeface="Cambria Math" panose="02040503050406030204" pitchFamily="18" charset="0"/>
                              </a:rPr>
                              <m:t>𝐺</m:t>
                            </m:r>
                          </m:sub>
                        </m:sSub>
                      </m:e>
                    </m:nary>
                  </m:oMath>
                </a14:m>
                <a:endParaRPr lang="en-US" sz="2000" dirty="0"/>
              </a:p>
            </p:txBody>
          </p:sp>
        </mc:Choice>
        <mc:Fallback>
          <p:sp>
            <p:nvSpPr>
              <p:cNvPr id="18" name="TextBox 17">
                <a:extLst>
                  <a:ext uri="{FF2B5EF4-FFF2-40B4-BE49-F238E27FC236}">
                    <a16:creationId xmlns:a16="http://schemas.microsoft.com/office/drawing/2014/main" id="{178D6E8C-48EA-3340-9C10-09E14B4A5BC2}"/>
                  </a:ext>
                </a:extLst>
              </p:cNvPr>
              <p:cNvSpPr txBox="1">
                <a:spLocks noRot="1" noChangeAspect="1" noMove="1" noResize="1" noEditPoints="1" noAdjustHandles="1" noChangeArrowheads="1" noChangeShapeType="1" noTextEdit="1"/>
              </p:cNvSpPr>
              <p:nvPr/>
            </p:nvSpPr>
            <p:spPr>
              <a:xfrm>
                <a:off x="6777568" y="3948107"/>
                <a:ext cx="3781641" cy="447623"/>
              </a:xfrm>
              <a:prstGeom prst="rect">
                <a:avLst/>
              </a:prstGeom>
              <a:blipFill>
                <a:blip r:embed="rId6"/>
                <a:stretch>
                  <a:fillRect l="-1672" t="-138889" b="-191667"/>
                </a:stretch>
              </a:blipFill>
            </p:spPr>
            <p:txBody>
              <a:bodyPr/>
              <a:lstStyle/>
              <a:p>
                <a:r>
                  <a:rPr lang="en-NL">
                    <a:noFill/>
                  </a:rPr>
                  <a:t> </a:t>
                </a:r>
              </a:p>
            </p:txBody>
          </p:sp>
        </mc:Fallback>
      </mc:AlternateContent>
      <p:sp>
        <p:nvSpPr>
          <p:cNvPr id="15" name="Slide Number Placeholder 14">
            <a:extLst>
              <a:ext uri="{FF2B5EF4-FFF2-40B4-BE49-F238E27FC236}">
                <a16:creationId xmlns:a16="http://schemas.microsoft.com/office/drawing/2014/main" id="{CCEB40B3-B58F-C74D-AA9D-2180BB4DE244}"/>
              </a:ext>
            </a:extLst>
          </p:cNvPr>
          <p:cNvSpPr>
            <a:spLocks noGrp="1"/>
          </p:cNvSpPr>
          <p:nvPr>
            <p:ph type="sldNum" sz="quarter" idx="12"/>
          </p:nvPr>
        </p:nvSpPr>
        <p:spPr/>
        <p:txBody>
          <a:bodyPr/>
          <a:lstStyle/>
          <a:p>
            <a:fld id="{B7CEC10D-CD46-426F-915E-6C78530279CB}" type="slidenum">
              <a:rPr lang="en-US" smtClean="0"/>
              <a:t>10</a:t>
            </a:fld>
            <a:endParaRPr lang="en-US" dirty="0"/>
          </a:p>
        </p:txBody>
      </p:sp>
      <p:pic>
        <p:nvPicPr>
          <p:cNvPr id="21" name="Picture 20">
            <a:extLst>
              <a:ext uri="{FF2B5EF4-FFF2-40B4-BE49-F238E27FC236}">
                <a16:creationId xmlns:a16="http://schemas.microsoft.com/office/drawing/2014/main" id="{39D540C9-AB98-EA45-BFB6-58FD37269874}"/>
              </a:ext>
            </a:extLst>
          </p:cNvPr>
          <p:cNvPicPr>
            <a:picLocks noChangeAspect="1"/>
          </p:cNvPicPr>
          <p:nvPr/>
        </p:nvPicPr>
        <p:blipFill>
          <a:blip r:embed="rId7"/>
          <a:stretch>
            <a:fillRect/>
          </a:stretch>
        </p:blipFill>
        <p:spPr>
          <a:xfrm>
            <a:off x="1334338" y="4838895"/>
            <a:ext cx="2810231" cy="679895"/>
          </a:xfrm>
          <a:prstGeom prst="rect">
            <a:avLst/>
          </a:prstGeom>
        </p:spPr>
      </p:pic>
      <p:grpSp>
        <p:nvGrpSpPr>
          <p:cNvPr id="16" name="Group 15">
            <a:extLst>
              <a:ext uri="{FF2B5EF4-FFF2-40B4-BE49-F238E27FC236}">
                <a16:creationId xmlns:a16="http://schemas.microsoft.com/office/drawing/2014/main" id="{069F2F71-7AB5-E841-9513-F7E27B874977}"/>
              </a:ext>
            </a:extLst>
          </p:cNvPr>
          <p:cNvGrpSpPr/>
          <p:nvPr/>
        </p:nvGrpSpPr>
        <p:grpSpPr>
          <a:xfrm>
            <a:off x="4738067" y="4401340"/>
            <a:ext cx="7377047" cy="1328955"/>
            <a:chOff x="3553550" y="3301004"/>
            <a:chExt cx="5532785" cy="996716"/>
          </a:xfrm>
        </p:grpSpPr>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793CB5FC-99DD-B148-B286-6D7690739E7E}"/>
                    </a:ext>
                  </a:extLst>
                </p:cNvPr>
                <p:cNvSpPr txBox="1"/>
                <p:nvPr/>
              </p:nvSpPr>
              <p:spPr>
                <a:xfrm>
                  <a:off x="3553550" y="3301004"/>
                  <a:ext cx="5532785" cy="996716"/>
                </a:xfrm>
                <a:prstGeom prst="rect">
                  <a:avLst/>
                </a:prstGeom>
                <a:noFill/>
                <a:ln w="19050">
                  <a:solidFill>
                    <a:schemeClr val="accent1"/>
                  </a:solidFill>
                </a:ln>
              </p:spPr>
              <p:txBody>
                <a:bodyPr wrap="square" rtlCol="0">
                  <a:spAutoFit/>
                </a:bodyPr>
                <a:lstStyle/>
                <a:p>
                  <a:r>
                    <a:rPr lang="en-NL" sz="2000" dirty="0"/>
                    <a:t>If for all electrons </a:t>
                  </a:r>
                  <a14:m>
                    <m:oMath xmlns:m="http://schemas.openxmlformats.org/officeDocument/2006/math">
                      <m:sSub>
                        <m:sSubPr>
                          <m:ctrlPr>
                            <a:rPr lang="en-NL" sz="2000" i="1"/>
                          </m:ctrlPr>
                        </m:sSubPr>
                        <m:e>
                          <m:acc>
                            <m:accPr>
                              <m:chr m:val="̅"/>
                              <m:ctrlPr>
                                <a:rPr lang="en-NL" sz="2000" i="1"/>
                              </m:ctrlPr>
                            </m:accPr>
                            <m:e>
                              <m:r>
                                <a:rPr lang="en-NL" sz="2000" i="1">
                                  <a:ea typeface="Cambria Math" panose="02040503050406030204" pitchFamily="18" charset="0"/>
                                </a:rPr>
                                <m:t>𝜔</m:t>
                              </m:r>
                            </m:e>
                          </m:acc>
                        </m:e>
                        <m:sub>
                          <m:r>
                            <a:rPr lang="en-US" sz="2000" i="1"/>
                            <m:t>𝑑𝑒</m:t>
                          </m:r>
                        </m:sub>
                      </m:sSub>
                      <m:sSubSup>
                        <m:sSubSupPr>
                          <m:ctrlPr>
                            <a:rPr lang="en-NL" sz="2000" i="1"/>
                          </m:ctrlPr>
                        </m:sSubSupPr>
                        <m:e>
                          <m:r>
                            <a:rPr lang="en-NL" sz="2000" i="1">
                              <a:ea typeface="Cambria Math" panose="02040503050406030204" pitchFamily="18" charset="0"/>
                            </a:rPr>
                            <m:t>𝜔</m:t>
                          </m:r>
                        </m:e>
                        <m:sub>
                          <m:r>
                            <a:rPr lang="en-US" sz="2000" i="1"/>
                            <m:t>∗</m:t>
                          </m:r>
                          <m:r>
                            <a:rPr lang="en-US" sz="2000" i="1"/>
                            <m:t>𝑒</m:t>
                          </m:r>
                        </m:sub>
                        <m:sup>
                          <m:r>
                            <a:rPr lang="en-US" sz="2000" i="1"/>
                            <m:t>𝑇</m:t>
                          </m:r>
                        </m:sup>
                      </m:sSubSup>
                      <m:r>
                        <a:rPr lang="en-US" sz="2000" i="1"/>
                        <m:t>&lt;0</m:t>
                      </m:r>
                    </m:oMath>
                  </a14:m>
                  <a:r>
                    <a:rPr lang="en-NL" sz="2000" dirty="0"/>
                    <a:t>: electrons stabilising, </a:t>
                  </a:r>
                  <a:br>
                    <a:rPr lang="en-NL" sz="2000" dirty="0"/>
                  </a:br>
                  <a:r>
                    <a:rPr lang="en-NL" sz="2000" dirty="0"/>
                    <a:t>no classical TEM, </a:t>
                  </a:r>
                  <a:r>
                    <a:rPr lang="en-US" sz="2000" dirty="0">
                      <a:cs typeface="Calibri" panose="020F0502020204030204" pitchFamily="34" charset="0"/>
                    </a:rPr>
                    <a:t>[Proll </a:t>
                  </a:r>
                  <a:r>
                    <a:rPr lang="en-US" sz="2000" i="1" dirty="0">
                      <a:cs typeface="Calibri" panose="020F0502020204030204" pitchFamily="34" charset="0"/>
                    </a:rPr>
                    <a:t>et al</a:t>
                  </a:r>
                  <a:r>
                    <a:rPr lang="en-US" sz="2000" dirty="0">
                      <a:cs typeface="Calibri" panose="020F0502020204030204" pitchFamily="34" charset="0"/>
                    </a:rPr>
                    <a:t>, PRL, 2012]</a:t>
                  </a:r>
                  <a:r>
                    <a:rPr lang="en-NL" sz="2000" dirty="0"/>
                    <a:t> </a:t>
                  </a:r>
                  <a:br>
                    <a:rPr lang="en-NL" sz="2000" dirty="0"/>
                  </a:br>
                  <a:r>
                    <a:rPr lang="en-NL" sz="2000" dirty="0"/>
                    <a:t>can only have iTEM (ion-driven) </a:t>
                  </a:r>
                  <a:r>
                    <a:rPr lang="en-US" sz="2000" dirty="0"/>
                    <a:t>[Plunk </a:t>
                  </a:r>
                  <a:r>
                    <a:rPr lang="en-US" sz="2000" i="1" dirty="0"/>
                    <a:t>et al</a:t>
                  </a:r>
                  <a:r>
                    <a:rPr lang="en-US" sz="2000" dirty="0"/>
                    <a:t>, JPP, 2017]</a:t>
                  </a:r>
                  <a:br>
                    <a:rPr lang="en-NL" sz="2000" dirty="0"/>
                  </a:br>
                  <a:r>
                    <a:rPr lang="en-NL" sz="2000" dirty="0"/>
                    <a:t>Is the case in quasi-isodynamic, maximum-J devices</a:t>
                  </a:r>
                </a:p>
              </p:txBody>
            </p:sp>
          </mc:Choice>
          <mc:Fallback>
            <p:sp>
              <p:nvSpPr>
                <p:cNvPr id="5" name="TextBox 4">
                  <a:extLst>
                    <a:ext uri="{FF2B5EF4-FFF2-40B4-BE49-F238E27FC236}">
                      <a16:creationId xmlns:a16="http://schemas.microsoft.com/office/drawing/2014/main" id="{793CB5FC-99DD-B148-B286-6D7690739E7E}"/>
                    </a:ext>
                  </a:extLst>
                </p:cNvPr>
                <p:cNvSpPr txBox="1">
                  <a:spLocks noRot="1" noChangeAspect="1" noMove="1" noResize="1" noEditPoints="1" noAdjustHandles="1" noChangeArrowheads="1" noChangeShapeType="1" noTextEdit="1"/>
                </p:cNvSpPr>
                <p:nvPr/>
              </p:nvSpPr>
              <p:spPr>
                <a:xfrm>
                  <a:off x="3553550" y="3301004"/>
                  <a:ext cx="5532785" cy="996716"/>
                </a:xfrm>
                <a:prstGeom prst="rect">
                  <a:avLst/>
                </a:prstGeom>
                <a:blipFill>
                  <a:blip r:embed="rId8"/>
                  <a:stretch>
                    <a:fillRect l="-686" t="-935" b="-6542"/>
                  </a:stretch>
                </a:blipFill>
                <a:ln w="19050">
                  <a:solidFill>
                    <a:schemeClr val="accent1"/>
                  </a:solidFill>
                </a:ln>
              </p:spPr>
              <p:txBody>
                <a:bodyPr/>
                <a:lstStyle/>
                <a:p>
                  <a:r>
                    <a:rPr lang="en-NL">
                      <a:noFill/>
                    </a:rPr>
                    <a:t> </a:t>
                  </a:r>
                </a:p>
              </p:txBody>
            </p:sp>
          </mc:Fallback>
        </mc:AlternateContent>
        <p:sp>
          <p:nvSpPr>
            <p:cNvPr id="6" name="Rectangle 5">
              <a:extLst>
                <a:ext uri="{FF2B5EF4-FFF2-40B4-BE49-F238E27FC236}">
                  <a16:creationId xmlns:a16="http://schemas.microsoft.com/office/drawing/2014/main" id="{ABACF7E9-6EC4-A94D-B3F8-897DF83847CB}"/>
                </a:ext>
              </a:extLst>
            </p:cNvPr>
            <p:cNvSpPr/>
            <p:nvPr/>
          </p:nvSpPr>
          <p:spPr>
            <a:xfrm>
              <a:off x="5148177" y="3568903"/>
              <a:ext cx="138548" cy="284742"/>
            </a:xfrm>
            <a:prstGeom prst="rect">
              <a:avLst/>
            </a:prstGeom>
          </p:spPr>
          <p:txBody>
            <a:bodyPr wrap="none">
              <a:spAutoFit/>
            </a:bodyPr>
            <a:lstStyle/>
            <a:p>
              <a:endParaRPr lang="en-US" sz="1867" dirty="0">
                <a:latin typeface="Calibri" panose="020F0502020204030204" pitchFamily="34" charset="0"/>
                <a:cs typeface="Calibri" panose="020F0502020204030204" pitchFamily="34" charset="0"/>
              </a:endParaRPr>
            </a:p>
          </p:txBody>
        </p:sp>
        <p:sp>
          <p:nvSpPr>
            <p:cNvPr id="22" name="Rectangle 21">
              <a:extLst>
                <a:ext uri="{FF2B5EF4-FFF2-40B4-BE49-F238E27FC236}">
                  <a16:creationId xmlns:a16="http://schemas.microsoft.com/office/drawing/2014/main" id="{DE39DC84-07CF-504C-8EF8-3F256B1AE2CE}"/>
                </a:ext>
              </a:extLst>
            </p:cNvPr>
            <p:cNvSpPr/>
            <p:nvPr/>
          </p:nvSpPr>
          <p:spPr>
            <a:xfrm>
              <a:off x="6540523" y="3870549"/>
              <a:ext cx="138548" cy="284742"/>
            </a:xfrm>
            <a:prstGeom prst="rect">
              <a:avLst/>
            </a:prstGeom>
          </p:spPr>
          <p:txBody>
            <a:bodyPr wrap="none">
              <a:spAutoFit/>
            </a:bodyPr>
            <a:lstStyle/>
            <a:p>
              <a:endParaRPr lang="en-US" sz="1867" dirty="0"/>
            </a:p>
          </p:txBody>
        </p:sp>
      </p:grpSp>
      <p:sp>
        <p:nvSpPr>
          <p:cNvPr id="3" name="Footer Placeholder 2">
            <a:extLst>
              <a:ext uri="{FF2B5EF4-FFF2-40B4-BE49-F238E27FC236}">
                <a16:creationId xmlns:a16="http://schemas.microsoft.com/office/drawing/2014/main" id="{DFBB7669-FE8D-FABF-3294-3C0DEB993073}"/>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4278053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Trapped particles experience different curvature</a:t>
            </a:r>
          </a:p>
        </p:txBody>
      </p:sp>
      <p:pic>
        <p:nvPicPr>
          <p:cNvPr id="10" name="Picture 9">
            <a:extLst>
              <a:ext uri="{FF2B5EF4-FFF2-40B4-BE49-F238E27FC236}">
                <a16:creationId xmlns:a16="http://schemas.microsoft.com/office/drawing/2014/main" id="{125CF90E-23D9-4444-BCB8-0E750D1CC5F3}"/>
              </a:ext>
            </a:extLst>
          </p:cNvPr>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800" y="1572413"/>
            <a:ext cx="3506589" cy="2172097"/>
          </a:xfrm>
          <a:prstGeom prst="rect">
            <a:avLst/>
          </a:prstGeom>
        </p:spPr>
      </p:pic>
      <p:pic>
        <p:nvPicPr>
          <p:cNvPr id="12" name="Picture 11">
            <a:extLst>
              <a:ext uri="{FF2B5EF4-FFF2-40B4-BE49-F238E27FC236}">
                <a16:creationId xmlns:a16="http://schemas.microsoft.com/office/drawing/2014/main" id="{B4C6EC7E-CB4A-9640-BB19-73136A5F34D9}"/>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0453" y="1568500"/>
            <a:ext cx="3591127" cy="2176009"/>
          </a:xfrm>
          <a:prstGeom prst="rect">
            <a:avLst/>
          </a:prstGeom>
        </p:spPr>
      </p:pic>
      <p:pic>
        <p:nvPicPr>
          <p:cNvPr id="14" name="Picture 13">
            <a:extLst>
              <a:ext uri="{FF2B5EF4-FFF2-40B4-BE49-F238E27FC236}">
                <a16:creationId xmlns:a16="http://schemas.microsoft.com/office/drawing/2014/main" id="{06F3F351-AB14-0D48-BC54-BDB7190689C3}"/>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12801" y="3750766"/>
            <a:ext cx="3502391" cy="2169497"/>
          </a:xfrm>
          <a:prstGeom prst="rect">
            <a:avLst/>
          </a:prstGeom>
        </p:spPr>
      </p:pic>
      <p:pic>
        <p:nvPicPr>
          <p:cNvPr id="16" name="Picture 15">
            <a:extLst>
              <a:ext uri="{FF2B5EF4-FFF2-40B4-BE49-F238E27FC236}">
                <a16:creationId xmlns:a16="http://schemas.microsoft.com/office/drawing/2014/main" id="{479DE477-8DFD-D248-89AD-16E16A5B3BBA}"/>
              </a:ext>
            </a:extLst>
          </p:cNvPr>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200453" y="3744508"/>
            <a:ext cx="3590707" cy="2175755"/>
          </a:xfrm>
          <a:prstGeom prst="rect">
            <a:avLst/>
          </a:prstGeom>
        </p:spPr>
      </p:pic>
      <p:sp>
        <p:nvSpPr>
          <p:cNvPr id="17" name="TextBox 16">
            <a:extLst>
              <a:ext uri="{FF2B5EF4-FFF2-40B4-BE49-F238E27FC236}">
                <a16:creationId xmlns:a16="http://schemas.microsoft.com/office/drawing/2014/main" id="{8B920957-4B0F-384C-999B-A05B0F24CA05}"/>
              </a:ext>
            </a:extLst>
          </p:cNvPr>
          <p:cNvSpPr txBox="1"/>
          <p:nvPr/>
        </p:nvSpPr>
        <p:spPr>
          <a:xfrm>
            <a:off x="4746601" y="1592735"/>
            <a:ext cx="3026641" cy="400110"/>
          </a:xfrm>
          <a:prstGeom prst="rect">
            <a:avLst/>
          </a:prstGeom>
          <a:noFill/>
        </p:spPr>
        <p:txBody>
          <a:bodyPr wrap="square" rtlCol="0">
            <a:spAutoFit/>
          </a:bodyPr>
          <a:lstStyle/>
          <a:p>
            <a:r>
              <a:rPr lang="en-US" sz="2000" b="1" dirty="0">
                <a:latin typeface="PT Sans" panose="020B0503020203020204" pitchFamily="34" charset="77"/>
              </a:rPr>
              <a:t>Magnetic field strength B</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D95A4434-834D-FB49-A2B4-3AE72F3F37B4}"/>
                  </a:ext>
                </a:extLst>
              </p:cNvPr>
              <p:cNvSpPr txBox="1"/>
              <p:nvPr/>
            </p:nvSpPr>
            <p:spPr>
              <a:xfrm>
                <a:off x="5495718" y="3870233"/>
                <a:ext cx="1528405" cy="400110"/>
              </a:xfrm>
              <a:prstGeom prst="rect">
                <a:avLst/>
              </a:prstGeom>
              <a:noFill/>
            </p:spPr>
            <p:txBody>
              <a:bodyPr wrap="square" rtlCol="0">
                <a:spAutoFit/>
              </a:bodyPr>
              <a:lstStyle/>
              <a:p>
                <a:r>
                  <a:rPr lang="en-US" sz="2000" b="1" dirty="0">
                    <a:latin typeface="PT Sans" panose="020B0503020203020204" pitchFamily="34" charset="77"/>
                  </a:rPr>
                  <a:t>Curvature </a:t>
                </a:r>
                <a14:m>
                  <m:oMath xmlns:m="http://schemas.openxmlformats.org/officeDocument/2006/math">
                    <m:r>
                      <a:rPr lang="en-US" sz="2000" b="1" i="1">
                        <a:latin typeface="Cambria Math" panose="02040503050406030204" pitchFamily="18" charset="0"/>
                        <a:ea typeface="Cambria Math" panose="02040503050406030204" pitchFamily="18" charset="0"/>
                      </a:rPr>
                      <m:t>𝜿</m:t>
                    </m:r>
                  </m:oMath>
                </a14:m>
                <a:endParaRPr lang="en-US" sz="2000" b="1" dirty="0">
                  <a:latin typeface="PT Sans" panose="020B0503020203020204" pitchFamily="34" charset="77"/>
                </a:endParaRPr>
              </a:p>
            </p:txBody>
          </p:sp>
        </mc:Choice>
        <mc:Fallback xmlns="">
          <p:sp>
            <p:nvSpPr>
              <p:cNvPr id="18" name="TextBox 17">
                <a:extLst>
                  <a:ext uri="{FF2B5EF4-FFF2-40B4-BE49-F238E27FC236}">
                    <a16:creationId xmlns:a16="http://schemas.microsoft.com/office/drawing/2014/main" id="{D95A4434-834D-FB49-A2B4-3AE72F3F37B4}"/>
                  </a:ext>
                </a:extLst>
              </p:cNvPr>
              <p:cNvSpPr txBox="1">
                <a:spLocks noRot="1" noChangeAspect="1" noMove="1" noResize="1" noEditPoints="1" noAdjustHandles="1" noChangeArrowheads="1" noChangeShapeType="1" noTextEdit="1"/>
              </p:cNvSpPr>
              <p:nvPr/>
            </p:nvSpPr>
            <p:spPr>
              <a:xfrm>
                <a:off x="5495718" y="3870233"/>
                <a:ext cx="1528405" cy="400110"/>
              </a:xfrm>
              <a:prstGeom prst="rect">
                <a:avLst/>
              </a:prstGeom>
              <a:blipFill>
                <a:blip r:embed="rId6"/>
                <a:stretch>
                  <a:fillRect l="-4132" t="-9091" b="-24242"/>
                </a:stretch>
              </a:blipFill>
            </p:spPr>
            <p:txBody>
              <a:bodyPr/>
              <a:lstStyle/>
              <a:p>
                <a:r>
                  <a:rPr lang="en-NL">
                    <a:noFill/>
                  </a:rPr>
                  <a:t> </a:t>
                </a:r>
              </a:p>
            </p:txBody>
          </p:sp>
        </mc:Fallback>
      </mc:AlternateContent>
      <p:sp>
        <p:nvSpPr>
          <p:cNvPr id="19" name="TextBox 18">
            <a:extLst>
              <a:ext uri="{FF2B5EF4-FFF2-40B4-BE49-F238E27FC236}">
                <a16:creationId xmlns:a16="http://schemas.microsoft.com/office/drawing/2014/main" id="{79BF9C7D-6ED4-5C43-BD8A-BB8738AA40F6}"/>
              </a:ext>
            </a:extLst>
          </p:cNvPr>
          <p:cNvSpPr txBox="1"/>
          <p:nvPr/>
        </p:nvSpPr>
        <p:spPr>
          <a:xfrm>
            <a:off x="4568689" y="2882736"/>
            <a:ext cx="3382463" cy="400110"/>
          </a:xfrm>
          <a:prstGeom prst="rect">
            <a:avLst/>
          </a:prstGeom>
          <a:noFill/>
        </p:spPr>
        <p:txBody>
          <a:bodyPr wrap="square" rtlCol="0">
            <a:spAutoFit/>
          </a:bodyPr>
          <a:lstStyle/>
          <a:p>
            <a:r>
              <a:rPr lang="en-US" sz="2000" dirty="0">
                <a:latin typeface="PT Sans" panose="020B0503020203020204" pitchFamily="34" charset="77"/>
              </a:rPr>
              <a:t>Location of trapped particles</a:t>
            </a:r>
          </a:p>
        </p:txBody>
      </p:sp>
      <p:sp>
        <p:nvSpPr>
          <p:cNvPr id="20" name="TextBox 19">
            <a:extLst>
              <a:ext uri="{FF2B5EF4-FFF2-40B4-BE49-F238E27FC236}">
                <a16:creationId xmlns:a16="http://schemas.microsoft.com/office/drawing/2014/main" id="{95954F74-6F16-D34D-91BA-9621A70B39E2}"/>
              </a:ext>
            </a:extLst>
          </p:cNvPr>
          <p:cNvSpPr txBox="1"/>
          <p:nvPr/>
        </p:nvSpPr>
        <p:spPr>
          <a:xfrm>
            <a:off x="4870497" y="4330841"/>
            <a:ext cx="3382463" cy="400110"/>
          </a:xfrm>
          <a:prstGeom prst="rect">
            <a:avLst/>
          </a:prstGeom>
          <a:noFill/>
        </p:spPr>
        <p:txBody>
          <a:bodyPr wrap="square" rtlCol="0">
            <a:spAutoFit/>
          </a:bodyPr>
          <a:lstStyle/>
          <a:p>
            <a:r>
              <a:rPr lang="en-US" sz="2000" dirty="0">
                <a:latin typeface="PT Sans" panose="020B0503020203020204" pitchFamily="34" charset="77"/>
              </a:rPr>
              <a:t>Location of strong curvature</a:t>
            </a:r>
          </a:p>
        </p:txBody>
      </p:sp>
      <p:sp>
        <p:nvSpPr>
          <p:cNvPr id="21" name="TextBox 20">
            <a:extLst>
              <a:ext uri="{FF2B5EF4-FFF2-40B4-BE49-F238E27FC236}">
                <a16:creationId xmlns:a16="http://schemas.microsoft.com/office/drawing/2014/main" id="{88D65365-918B-1E48-9A3F-9F9BA7CB6C6E}"/>
              </a:ext>
            </a:extLst>
          </p:cNvPr>
          <p:cNvSpPr txBox="1"/>
          <p:nvPr/>
        </p:nvSpPr>
        <p:spPr>
          <a:xfrm>
            <a:off x="1503285" y="1216184"/>
            <a:ext cx="2121420" cy="400110"/>
          </a:xfrm>
          <a:prstGeom prst="rect">
            <a:avLst/>
          </a:prstGeom>
          <a:noFill/>
        </p:spPr>
        <p:txBody>
          <a:bodyPr wrap="square" rtlCol="0">
            <a:spAutoFit/>
          </a:bodyPr>
          <a:lstStyle/>
          <a:p>
            <a:r>
              <a:rPr lang="en-US" sz="2000" b="1" dirty="0">
                <a:latin typeface="PT Sans" panose="020B0503020203020204" pitchFamily="34" charset="77"/>
              </a:rPr>
              <a:t>Wendelstein 7-X</a:t>
            </a:r>
          </a:p>
        </p:txBody>
      </p:sp>
      <p:sp>
        <p:nvSpPr>
          <p:cNvPr id="22" name="TextBox 21">
            <a:extLst>
              <a:ext uri="{FF2B5EF4-FFF2-40B4-BE49-F238E27FC236}">
                <a16:creationId xmlns:a16="http://schemas.microsoft.com/office/drawing/2014/main" id="{87937B24-37EF-6B49-A9FD-E9D82B242F48}"/>
              </a:ext>
            </a:extLst>
          </p:cNvPr>
          <p:cNvSpPr txBox="1"/>
          <p:nvPr/>
        </p:nvSpPr>
        <p:spPr>
          <a:xfrm>
            <a:off x="9542111" y="1270520"/>
            <a:ext cx="748301" cy="400110"/>
          </a:xfrm>
          <a:prstGeom prst="rect">
            <a:avLst/>
          </a:prstGeom>
          <a:noFill/>
        </p:spPr>
        <p:txBody>
          <a:bodyPr wrap="square" rtlCol="0">
            <a:spAutoFit/>
          </a:bodyPr>
          <a:lstStyle/>
          <a:p>
            <a:r>
              <a:rPr lang="en-US" sz="2000" b="1" dirty="0">
                <a:latin typeface="PT Sans" panose="020B0503020203020204" pitchFamily="34" charset="77"/>
              </a:rPr>
              <a:t>HSX</a:t>
            </a:r>
          </a:p>
        </p:txBody>
      </p:sp>
      <p:cxnSp>
        <p:nvCxnSpPr>
          <p:cNvPr id="24" name="Straight Arrow Connector 23">
            <a:extLst>
              <a:ext uri="{FF2B5EF4-FFF2-40B4-BE49-F238E27FC236}">
                <a16:creationId xmlns:a16="http://schemas.microsoft.com/office/drawing/2014/main" id="{B58AFB5B-25CF-774C-9925-78A95594B5CB}"/>
              </a:ext>
            </a:extLst>
          </p:cNvPr>
          <p:cNvCxnSpPr>
            <a:cxnSpLocks/>
          </p:cNvCxnSpPr>
          <p:nvPr/>
        </p:nvCxnSpPr>
        <p:spPr>
          <a:xfrm flipH="1" flipV="1">
            <a:off x="3641138" y="2236406"/>
            <a:ext cx="1685999" cy="646332"/>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5" name="Straight Arrow Connector 24">
            <a:extLst>
              <a:ext uri="{FF2B5EF4-FFF2-40B4-BE49-F238E27FC236}">
                <a16:creationId xmlns:a16="http://schemas.microsoft.com/office/drawing/2014/main" id="{550E7916-82D5-4742-93DE-6274FEE67E6E}"/>
              </a:ext>
            </a:extLst>
          </p:cNvPr>
          <p:cNvCxnSpPr>
            <a:cxnSpLocks/>
          </p:cNvCxnSpPr>
          <p:nvPr/>
        </p:nvCxnSpPr>
        <p:spPr>
          <a:xfrm flipH="1" flipV="1">
            <a:off x="2712676" y="4202458"/>
            <a:ext cx="2190680" cy="44243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29" name="Straight Arrow Connector 28">
            <a:extLst>
              <a:ext uri="{FF2B5EF4-FFF2-40B4-BE49-F238E27FC236}">
                <a16:creationId xmlns:a16="http://schemas.microsoft.com/office/drawing/2014/main" id="{E1266A5B-E171-FB4E-ABBC-0A8DECCAA5BF}"/>
              </a:ext>
            </a:extLst>
          </p:cNvPr>
          <p:cNvCxnSpPr>
            <a:cxnSpLocks/>
          </p:cNvCxnSpPr>
          <p:nvPr/>
        </p:nvCxnSpPr>
        <p:spPr>
          <a:xfrm flipV="1">
            <a:off x="7293233" y="2321600"/>
            <a:ext cx="2702575" cy="677973"/>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p:cxnSp>
        <p:nvCxnSpPr>
          <p:cNvPr id="33" name="Straight Arrow Connector 32">
            <a:extLst>
              <a:ext uri="{FF2B5EF4-FFF2-40B4-BE49-F238E27FC236}">
                <a16:creationId xmlns:a16="http://schemas.microsoft.com/office/drawing/2014/main" id="{1773D1D5-BF18-574E-9F42-6A7CD971E2C7}"/>
              </a:ext>
            </a:extLst>
          </p:cNvPr>
          <p:cNvCxnSpPr>
            <a:cxnSpLocks/>
            <a:stCxn id="20" idx="3"/>
          </p:cNvCxnSpPr>
          <p:nvPr/>
        </p:nvCxnSpPr>
        <p:spPr>
          <a:xfrm flipV="1">
            <a:off x="8252960" y="4413032"/>
            <a:ext cx="1445222" cy="117864"/>
          </a:xfrm>
          <a:prstGeom prst="straightConnector1">
            <a:avLst/>
          </a:prstGeom>
          <a:ln>
            <a:tailEnd type="triangle"/>
          </a:ln>
        </p:spPr>
        <p:style>
          <a:lnRef idx="3">
            <a:schemeClr val="accent3"/>
          </a:lnRef>
          <a:fillRef idx="0">
            <a:schemeClr val="accent3"/>
          </a:fillRef>
          <a:effectRef idx="2">
            <a:schemeClr val="accent3"/>
          </a:effectRef>
          <a:fontRef idx="minor">
            <a:schemeClr val="tx1"/>
          </a:fontRef>
        </p:style>
      </p:cxnSp>
      <mc:AlternateContent xmlns:mc="http://schemas.openxmlformats.org/markup-compatibility/2006" xmlns:a14="http://schemas.microsoft.com/office/drawing/2010/main">
        <mc:Choice Requires="a14">
          <p:sp>
            <p:nvSpPr>
              <p:cNvPr id="3" name="Rectangle 2">
                <a:extLst>
                  <a:ext uri="{FF2B5EF4-FFF2-40B4-BE49-F238E27FC236}">
                    <a16:creationId xmlns:a16="http://schemas.microsoft.com/office/drawing/2014/main" id="{AA4AB9C2-6671-6A48-B4A3-2596CB594A27}"/>
                  </a:ext>
                </a:extLst>
              </p:cNvPr>
              <p:cNvSpPr/>
              <p:nvPr/>
            </p:nvSpPr>
            <p:spPr>
              <a:xfrm>
                <a:off x="446504" y="5129499"/>
                <a:ext cx="5049213" cy="461665"/>
              </a:xfrm>
              <a:prstGeom prst="rect">
                <a:avLst/>
              </a:prstGeom>
              <a:solidFill>
                <a:schemeClr val="bg1"/>
              </a:solidFill>
              <a:ln w="19050">
                <a:solidFill>
                  <a:srgbClr val="C00000"/>
                </a:solidFill>
              </a:ln>
            </p:spPr>
            <p:txBody>
              <a:bodyPr wrap="square">
                <a:spAutoFit/>
              </a:bodyPr>
              <a:lstStyle/>
              <a:p>
                <a14:m>
                  <m:oMath xmlns:m="http://schemas.openxmlformats.org/officeDocument/2006/math">
                    <m:sSub>
                      <m:sSubPr>
                        <m:ctrlPr>
                          <a:rPr lang="en-NL" sz="2400" i="1">
                            <a:latin typeface="Cambria Math" panose="02040503050406030204" pitchFamily="18" charset="0"/>
                          </a:rPr>
                        </m:ctrlPr>
                      </m:sSubPr>
                      <m:e>
                        <m:acc>
                          <m:accPr>
                            <m:chr m:val="̅"/>
                            <m:ctrlPr>
                              <a:rPr lang="en-NL" sz="2400" i="1">
                                <a:latin typeface="Cambria Math" panose="02040503050406030204" pitchFamily="18" charset="0"/>
                              </a:rPr>
                            </m:ctrlPr>
                          </m:accPr>
                          <m:e>
                            <m:r>
                              <a:rPr lang="en-NL" sz="2400" i="1">
                                <a:latin typeface="Cambria Math" panose="02040503050406030204" pitchFamily="18" charset="0"/>
                                <a:ea typeface="Cambria Math" panose="02040503050406030204" pitchFamily="18" charset="0"/>
                              </a:rPr>
                              <m:t>𝜔</m:t>
                            </m:r>
                          </m:e>
                        </m:acc>
                      </m:e>
                      <m:sub>
                        <m:r>
                          <a:rPr lang="en-US" sz="2400" i="1">
                            <a:latin typeface="Cambria Math" panose="02040503050406030204" pitchFamily="18" charset="0"/>
                          </a:rPr>
                          <m:t>𝑑𝑒</m:t>
                        </m:r>
                      </m:sub>
                    </m:sSub>
                    <m:sSubSup>
                      <m:sSubSupPr>
                        <m:ctrlPr>
                          <a:rPr lang="en-NL" sz="2400" i="1">
                            <a:latin typeface="Cambria Math" panose="02040503050406030204" pitchFamily="18" charset="0"/>
                          </a:rPr>
                        </m:ctrlPr>
                      </m:sSubSupPr>
                      <m:e>
                        <m:r>
                          <a:rPr lang="en-NL"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m:t>
                        </m:r>
                        <m:r>
                          <a:rPr lang="en-US" sz="2400" i="1">
                            <a:latin typeface="Cambria Math" panose="02040503050406030204" pitchFamily="18" charset="0"/>
                          </a:rPr>
                          <m:t>𝑒</m:t>
                        </m:r>
                      </m:sub>
                      <m:sup>
                        <m:r>
                          <a:rPr lang="en-US" sz="2400" i="1">
                            <a:latin typeface="Cambria Math" panose="02040503050406030204" pitchFamily="18" charset="0"/>
                          </a:rPr>
                          <m:t>𝑇</m:t>
                        </m:r>
                      </m:sup>
                    </m:sSubSup>
                    <m:r>
                      <a:rPr lang="en-US" sz="2400" i="1">
                        <a:latin typeface="Cambria Math" panose="02040503050406030204" pitchFamily="18" charset="0"/>
                      </a:rPr>
                      <m:t>&lt;0</m:t>
                    </m:r>
                  </m:oMath>
                </a14:m>
                <a:r>
                  <a:rPr lang="en-NL" sz="2400" dirty="0"/>
                  <a:t> for majority of electrons</a:t>
                </a:r>
              </a:p>
            </p:txBody>
          </p:sp>
        </mc:Choice>
        <mc:Fallback xmlns="">
          <p:sp>
            <p:nvSpPr>
              <p:cNvPr id="3" name="Rectangle 2">
                <a:extLst>
                  <a:ext uri="{FF2B5EF4-FFF2-40B4-BE49-F238E27FC236}">
                    <a16:creationId xmlns:a16="http://schemas.microsoft.com/office/drawing/2014/main" id="{AA4AB9C2-6671-6A48-B4A3-2596CB594A27}"/>
                  </a:ext>
                </a:extLst>
              </p:cNvPr>
              <p:cNvSpPr>
                <a:spLocks noRot="1" noChangeAspect="1" noMove="1" noResize="1" noEditPoints="1" noAdjustHandles="1" noChangeArrowheads="1" noChangeShapeType="1" noTextEdit="1"/>
              </p:cNvSpPr>
              <p:nvPr/>
            </p:nvSpPr>
            <p:spPr>
              <a:xfrm>
                <a:off x="446504" y="5129499"/>
                <a:ext cx="5049213" cy="461665"/>
              </a:xfrm>
              <a:prstGeom prst="rect">
                <a:avLst/>
              </a:prstGeom>
              <a:blipFill>
                <a:blip r:embed="rId7"/>
                <a:stretch>
                  <a:fillRect t="-10256" b="-23077"/>
                </a:stretch>
              </a:blipFill>
              <a:ln w="19050">
                <a:solidFill>
                  <a:srgbClr val="C00000"/>
                </a:solidFill>
              </a:ln>
            </p:spPr>
            <p:txBody>
              <a:bodyPr/>
              <a:lstStyle/>
              <a:p>
                <a:r>
                  <a:rPr lang="en-NL">
                    <a:noFill/>
                  </a:rPr>
                  <a:t> </a:t>
                </a:r>
              </a:p>
            </p:txBody>
          </p:sp>
        </mc:Fallback>
      </mc:AlternateContent>
      <p:sp>
        <p:nvSpPr>
          <p:cNvPr id="9" name="Slide Number Placeholder 8">
            <a:extLst>
              <a:ext uri="{FF2B5EF4-FFF2-40B4-BE49-F238E27FC236}">
                <a16:creationId xmlns:a16="http://schemas.microsoft.com/office/drawing/2014/main" id="{063A89B9-45AF-B04C-8D00-BE7F1A5D289F}"/>
              </a:ext>
            </a:extLst>
          </p:cNvPr>
          <p:cNvSpPr>
            <a:spLocks noGrp="1"/>
          </p:cNvSpPr>
          <p:nvPr>
            <p:ph type="sldNum" sz="quarter" idx="12"/>
          </p:nvPr>
        </p:nvSpPr>
        <p:spPr/>
        <p:txBody>
          <a:bodyPr/>
          <a:lstStyle/>
          <a:p>
            <a:fld id="{B7CEC10D-CD46-426F-915E-6C78530279CB}" type="slidenum">
              <a:rPr lang="en-US" smtClean="0"/>
              <a:t>11</a:t>
            </a:fld>
            <a:endParaRPr lang="en-US" dirty="0"/>
          </a:p>
        </p:txBody>
      </p:sp>
      <p:sp>
        <p:nvSpPr>
          <p:cNvPr id="4" name="Footer Placeholder 3">
            <a:extLst>
              <a:ext uri="{FF2B5EF4-FFF2-40B4-BE49-F238E27FC236}">
                <a16:creationId xmlns:a16="http://schemas.microsoft.com/office/drawing/2014/main" id="{2AAB81D4-DEFF-1C78-8CFA-60F223A1F554}"/>
              </a:ext>
            </a:extLst>
          </p:cNvPr>
          <p:cNvSpPr>
            <a:spLocks noGrp="1"/>
          </p:cNvSpPr>
          <p:nvPr>
            <p:ph type="ftr" sz="quarter" idx="11"/>
          </p:nvPr>
        </p:nvSpPr>
        <p:spPr/>
        <p:txBody>
          <a:bodyPr/>
          <a:lstStyle/>
          <a:p>
            <a:r>
              <a:rPr lang="en-US"/>
              <a:t>Max-Planck-Institut für Plasmaphysik | Josefine Proll | 02.04.2025</a:t>
            </a:r>
            <a:endParaRPr lang="en-US" dirty="0"/>
          </a:p>
        </p:txBody>
      </p:sp>
      <mc:AlternateContent xmlns:mc="http://schemas.openxmlformats.org/markup-compatibility/2006" xmlns:a14="http://schemas.microsoft.com/office/drawing/2010/main">
        <mc:Choice Requires="a14">
          <p:sp>
            <p:nvSpPr>
              <p:cNvPr id="5" name="Rectangle 4">
                <a:extLst>
                  <a:ext uri="{FF2B5EF4-FFF2-40B4-BE49-F238E27FC236}">
                    <a16:creationId xmlns:a16="http://schemas.microsoft.com/office/drawing/2014/main" id="{BA8D665D-BEC5-8E4B-7CC6-C22563FD4CB4}"/>
                  </a:ext>
                </a:extLst>
              </p:cNvPr>
              <p:cNvSpPr/>
              <p:nvPr/>
            </p:nvSpPr>
            <p:spPr>
              <a:xfrm>
                <a:off x="6773864" y="5124699"/>
                <a:ext cx="5049213" cy="461665"/>
              </a:xfrm>
              <a:prstGeom prst="rect">
                <a:avLst/>
              </a:prstGeom>
              <a:solidFill>
                <a:schemeClr val="bg1"/>
              </a:solidFill>
              <a:ln w="19050">
                <a:solidFill>
                  <a:srgbClr val="C00000"/>
                </a:solidFill>
              </a:ln>
            </p:spPr>
            <p:txBody>
              <a:bodyPr wrap="square">
                <a:spAutoFit/>
              </a:bodyPr>
              <a:lstStyle/>
              <a:p>
                <a14:m>
                  <m:oMath xmlns:m="http://schemas.openxmlformats.org/officeDocument/2006/math">
                    <m:sSub>
                      <m:sSubPr>
                        <m:ctrlPr>
                          <a:rPr lang="en-NL" sz="2400" i="1" smtClean="0">
                            <a:latin typeface="Cambria Math" panose="02040503050406030204" pitchFamily="18" charset="0"/>
                          </a:rPr>
                        </m:ctrlPr>
                      </m:sSubPr>
                      <m:e>
                        <m:acc>
                          <m:accPr>
                            <m:chr m:val="̅"/>
                            <m:ctrlPr>
                              <a:rPr lang="en-NL" sz="2400" i="1">
                                <a:latin typeface="Cambria Math" panose="02040503050406030204" pitchFamily="18" charset="0"/>
                              </a:rPr>
                            </m:ctrlPr>
                          </m:accPr>
                          <m:e>
                            <m:r>
                              <a:rPr lang="en-NL" sz="2400" i="1">
                                <a:latin typeface="Cambria Math" panose="02040503050406030204" pitchFamily="18" charset="0"/>
                                <a:ea typeface="Cambria Math" panose="02040503050406030204" pitchFamily="18" charset="0"/>
                              </a:rPr>
                              <m:t>𝜔</m:t>
                            </m:r>
                          </m:e>
                        </m:acc>
                      </m:e>
                      <m:sub>
                        <m:r>
                          <a:rPr lang="en-US" sz="2400" i="1">
                            <a:latin typeface="Cambria Math" panose="02040503050406030204" pitchFamily="18" charset="0"/>
                          </a:rPr>
                          <m:t>𝑑𝑒</m:t>
                        </m:r>
                      </m:sub>
                    </m:sSub>
                    <m:sSubSup>
                      <m:sSubSupPr>
                        <m:ctrlPr>
                          <a:rPr lang="en-NL" sz="2400" i="1">
                            <a:latin typeface="Cambria Math" panose="02040503050406030204" pitchFamily="18" charset="0"/>
                          </a:rPr>
                        </m:ctrlPr>
                      </m:sSubSupPr>
                      <m:e>
                        <m:r>
                          <a:rPr lang="en-NL" sz="2400" i="1">
                            <a:latin typeface="Cambria Math" panose="02040503050406030204" pitchFamily="18" charset="0"/>
                            <a:ea typeface="Cambria Math" panose="02040503050406030204" pitchFamily="18" charset="0"/>
                          </a:rPr>
                          <m:t>𝜔</m:t>
                        </m:r>
                      </m:e>
                      <m:sub>
                        <m:r>
                          <a:rPr lang="en-US" sz="2400" i="1">
                            <a:latin typeface="Cambria Math" panose="02040503050406030204" pitchFamily="18" charset="0"/>
                          </a:rPr>
                          <m:t>∗</m:t>
                        </m:r>
                        <m:r>
                          <a:rPr lang="en-US" sz="2400" i="1">
                            <a:latin typeface="Cambria Math" panose="02040503050406030204" pitchFamily="18" charset="0"/>
                          </a:rPr>
                          <m:t>𝑒</m:t>
                        </m:r>
                      </m:sub>
                      <m:sup>
                        <m:r>
                          <a:rPr lang="en-US" sz="2400" i="1">
                            <a:latin typeface="Cambria Math" panose="02040503050406030204" pitchFamily="18" charset="0"/>
                          </a:rPr>
                          <m:t>𝑇</m:t>
                        </m:r>
                      </m:sup>
                    </m:sSubSup>
                    <m:r>
                      <a:rPr lang="en-US" sz="2400" b="0" i="1" smtClean="0">
                        <a:latin typeface="Cambria Math" panose="02040503050406030204" pitchFamily="18" charset="0"/>
                      </a:rPr>
                      <m:t>&gt;</m:t>
                    </m:r>
                    <m:r>
                      <a:rPr lang="en-US" sz="2400" i="1">
                        <a:latin typeface="Cambria Math" panose="02040503050406030204" pitchFamily="18" charset="0"/>
                      </a:rPr>
                      <m:t>0</m:t>
                    </m:r>
                  </m:oMath>
                </a14:m>
                <a:r>
                  <a:rPr lang="en-NL" sz="2400" dirty="0"/>
                  <a:t> for majority of electrons</a:t>
                </a:r>
              </a:p>
            </p:txBody>
          </p:sp>
        </mc:Choice>
        <mc:Fallback xmlns="">
          <p:sp>
            <p:nvSpPr>
              <p:cNvPr id="5" name="Rectangle 4">
                <a:extLst>
                  <a:ext uri="{FF2B5EF4-FFF2-40B4-BE49-F238E27FC236}">
                    <a16:creationId xmlns:a16="http://schemas.microsoft.com/office/drawing/2014/main" id="{BA8D665D-BEC5-8E4B-7CC6-C22563FD4CB4}"/>
                  </a:ext>
                </a:extLst>
              </p:cNvPr>
              <p:cNvSpPr>
                <a:spLocks noRot="1" noChangeAspect="1" noMove="1" noResize="1" noEditPoints="1" noAdjustHandles="1" noChangeArrowheads="1" noChangeShapeType="1" noTextEdit="1"/>
              </p:cNvSpPr>
              <p:nvPr/>
            </p:nvSpPr>
            <p:spPr>
              <a:xfrm>
                <a:off x="6773864" y="5124699"/>
                <a:ext cx="5049213" cy="461665"/>
              </a:xfrm>
              <a:prstGeom prst="rect">
                <a:avLst/>
              </a:prstGeom>
              <a:blipFill>
                <a:blip r:embed="rId8"/>
                <a:stretch>
                  <a:fillRect t="-10526" b="-23684"/>
                </a:stretch>
              </a:blipFill>
              <a:ln w="19050">
                <a:solidFill>
                  <a:srgbClr val="C00000"/>
                </a:solidFill>
              </a:ln>
            </p:spPr>
            <p:txBody>
              <a:bodyPr/>
              <a:lstStyle/>
              <a:p>
                <a:r>
                  <a:rPr lang="en-NL">
                    <a:noFill/>
                  </a:rPr>
                  <a:t> </a:t>
                </a:r>
              </a:p>
            </p:txBody>
          </p:sp>
        </mc:Fallback>
      </mc:AlternateContent>
    </p:spTree>
    <p:extLst>
      <p:ext uri="{BB962C8B-B14F-4D97-AF65-F5344CB8AC3E}">
        <p14:creationId xmlns:p14="http://schemas.microsoft.com/office/powerpoint/2010/main" val="35969211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8"/>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2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0"/>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0" grpId="0"/>
      <p:bldP spid="3" grpId="0" animBg="1"/>
      <p:bldP spid="5"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BCD71-35D2-8843-ADBF-5D56DA1B1A8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11" y="1390549"/>
            <a:ext cx="6500644" cy="4550451"/>
          </a:xfrm>
          <a:prstGeom prst="rect">
            <a:avLst/>
          </a:prstGeom>
        </p:spPr>
      </p:pic>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A21B6D7-ADA5-B644-9016-E978BF4D9413}"/>
                  </a:ext>
                </a:extLst>
              </p:cNvPr>
              <p:cNvSpPr>
                <a:spLocks noGrp="1"/>
              </p:cNvSpPr>
              <p:nvPr>
                <p:ph type="title"/>
              </p:nvPr>
            </p:nvSpPr>
            <p:spPr/>
            <p:txBody>
              <a:bodyPr/>
              <a:lstStyle/>
              <a:p>
                <a:r>
                  <a:rPr lang="en-NL" dirty="0"/>
                  <a:t>Trapped-electron modes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𝒏</m:t>
                    </m:r>
                    <m:r>
                      <a:rPr lang="en-US" b="1" i="0" smtClean="0">
                        <a:latin typeface="Cambria Math" panose="02040503050406030204" pitchFamily="18" charset="0"/>
                        <a:ea typeface="Cambria Math" panose="02040503050406030204" pitchFamily="18" charset="0"/>
                      </a:rPr>
                      <m:t>−</m:t>
                    </m:r>
                  </m:oMath>
                </a14:m>
                <a:r>
                  <a:rPr lang="en-US" dirty="0"/>
                  <a:t>driven) - linear</a:t>
                </a:r>
                <a:endParaRPr lang="en-NL" dirty="0"/>
              </a:p>
            </p:txBody>
          </p:sp>
        </mc:Choice>
        <mc:Fallback xmlns="">
          <p:sp>
            <p:nvSpPr>
              <p:cNvPr id="2" name="Title 1">
                <a:extLst>
                  <a:ext uri="{FF2B5EF4-FFF2-40B4-BE49-F238E27FC236}">
                    <a16:creationId xmlns:a16="http://schemas.microsoft.com/office/drawing/2014/main" id="{8A21B6D7-ADA5-B644-9016-E978BF4D9413}"/>
                  </a:ext>
                </a:extLst>
              </p:cNvPr>
              <p:cNvSpPr>
                <a:spLocks noGrp="1" noRot="1" noChangeAspect="1" noMove="1" noResize="1" noEditPoints="1" noAdjustHandles="1" noChangeArrowheads="1" noChangeShapeType="1" noTextEdit="1"/>
              </p:cNvSpPr>
              <p:nvPr>
                <p:ph type="title"/>
              </p:nvPr>
            </p:nvSpPr>
            <p:spPr>
              <a:blipFill>
                <a:blip r:embed="rId4"/>
                <a:stretch>
                  <a:fillRect l="-2724" t="-40625" b="-34375"/>
                </a:stretch>
              </a:blipFill>
            </p:spPr>
            <p:txBody>
              <a:bodyPr/>
              <a:lstStyle/>
              <a:p>
                <a:r>
                  <a:rPr lang="en-NL">
                    <a:noFill/>
                  </a:rPr>
                  <a:t> </a:t>
                </a:r>
              </a:p>
            </p:txBody>
          </p:sp>
        </mc:Fallback>
      </mc:AlternateContent>
      <p:sp>
        <p:nvSpPr>
          <p:cNvPr id="11" name="TextBox 10">
            <a:extLst>
              <a:ext uri="{FF2B5EF4-FFF2-40B4-BE49-F238E27FC236}">
                <a16:creationId xmlns:a16="http://schemas.microsoft.com/office/drawing/2014/main" id="{3F02C767-68AA-3848-8732-F348344565EB}"/>
              </a:ext>
            </a:extLst>
          </p:cNvPr>
          <p:cNvSpPr txBox="1"/>
          <p:nvPr/>
        </p:nvSpPr>
        <p:spPr>
          <a:xfrm>
            <a:off x="6094941" y="1600418"/>
            <a:ext cx="5464881" cy="400110"/>
          </a:xfrm>
          <a:prstGeom prst="rect">
            <a:avLst/>
          </a:prstGeom>
          <a:noFill/>
        </p:spPr>
        <p:txBody>
          <a:bodyPr wrap="square" rtlCol="0">
            <a:spAutoFit/>
          </a:bodyPr>
          <a:lstStyle/>
          <a:p>
            <a:r>
              <a:rPr lang="en-NL" sz="2000" dirty="0"/>
              <a:t>Linear simulations with GENE  with a/L</a:t>
            </a:r>
            <a:r>
              <a:rPr lang="en-NL" sz="2000" baseline="-25000" dirty="0"/>
              <a:t>n</a:t>
            </a:r>
            <a:r>
              <a:rPr lang="en-NL" sz="2000" dirty="0"/>
              <a:t>=3</a:t>
            </a:r>
          </a:p>
        </p:txBody>
      </p: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A854B7BE-C72A-CB44-8290-A6AA535F0112}"/>
                  </a:ext>
                </a:extLst>
              </p:cNvPr>
              <p:cNvSpPr txBox="1"/>
              <p:nvPr/>
            </p:nvSpPr>
            <p:spPr>
              <a:xfrm>
                <a:off x="6173964" y="2441710"/>
                <a:ext cx="5927725" cy="1015663"/>
              </a:xfrm>
              <a:prstGeom prst="rect">
                <a:avLst/>
              </a:prstGeom>
              <a:noFill/>
            </p:spPr>
            <p:txBody>
              <a:bodyPr wrap="square" rtlCol="0">
                <a:spAutoFit/>
              </a:bodyPr>
              <a:lstStyle/>
              <a:p>
                <a:r>
                  <a:rPr lang="en-GB" sz="2000" dirty="0"/>
                  <a:t>I</a:t>
                </a:r>
                <a:r>
                  <a:rPr lang="en-NL" sz="2000" dirty="0"/>
                  <a:t>n W7-X: </a:t>
                </a:r>
                <a:br>
                  <a:rPr lang="en-NL" sz="2000" dirty="0"/>
                </a:br>
                <a:r>
                  <a:rPr lang="en-NL" sz="2000" dirty="0"/>
                  <a:t>generally small growth rates, </a:t>
                </a:r>
                <a:br>
                  <a:rPr lang="en-NL" sz="2000" dirty="0"/>
                </a:br>
                <a:r>
                  <a:rPr lang="en-NL" sz="2000" dirty="0"/>
                  <a:t>mostly ion-driven TEM (positive </a:t>
                </a:r>
                <a14:m>
                  <m:oMath xmlns:m="http://schemas.openxmlformats.org/officeDocument/2006/math">
                    <m:r>
                      <a:rPr lang="en-NL" sz="2000" i="1">
                        <a:latin typeface="Cambria Math" panose="02040503050406030204" pitchFamily="18" charset="0"/>
                        <a:ea typeface="Cambria Math" panose="02040503050406030204" pitchFamily="18" charset="0"/>
                      </a:rPr>
                      <m:t>𝜔</m:t>
                    </m:r>
                  </m:oMath>
                </a14:m>
                <a:r>
                  <a:rPr lang="en-NL" sz="2000" dirty="0"/>
                  <a:t>) </a:t>
                </a:r>
              </a:p>
            </p:txBody>
          </p:sp>
        </mc:Choice>
        <mc:Fallback xmlns="">
          <p:sp>
            <p:nvSpPr>
              <p:cNvPr id="12" name="TextBox 11">
                <a:extLst>
                  <a:ext uri="{FF2B5EF4-FFF2-40B4-BE49-F238E27FC236}">
                    <a16:creationId xmlns:a16="http://schemas.microsoft.com/office/drawing/2014/main" id="{A854B7BE-C72A-CB44-8290-A6AA535F0112}"/>
                  </a:ext>
                </a:extLst>
              </p:cNvPr>
              <p:cNvSpPr txBox="1">
                <a:spLocks noRot="1" noChangeAspect="1" noMove="1" noResize="1" noEditPoints="1" noAdjustHandles="1" noChangeArrowheads="1" noChangeShapeType="1" noTextEdit="1"/>
              </p:cNvSpPr>
              <p:nvPr/>
            </p:nvSpPr>
            <p:spPr>
              <a:xfrm>
                <a:off x="6173964" y="2441710"/>
                <a:ext cx="5927725" cy="1015663"/>
              </a:xfrm>
              <a:prstGeom prst="rect">
                <a:avLst/>
              </a:prstGeom>
              <a:blipFill>
                <a:blip r:embed="rId5"/>
                <a:stretch>
                  <a:fillRect l="-1285" t="-3704" b="-9877"/>
                </a:stretch>
              </a:blipFill>
            </p:spPr>
            <p:txBody>
              <a:bodyPr/>
              <a:lstStyle/>
              <a:p>
                <a:r>
                  <a:rPr lang="en-NL">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E8B3A38D-7BB2-BA49-AC12-0CE6890B645C}"/>
                  </a:ext>
                </a:extLst>
              </p:cNvPr>
              <p:cNvSpPr txBox="1"/>
              <p:nvPr/>
            </p:nvSpPr>
            <p:spPr>
              <a:xfrm>
                <a:off x="6173964" y="3646449"/>
                <a:ext cx="5385859" cy="1015663"/>
              </a:xfrm>
              <a:prstGeom prst="rect">
                <a:avLst/>
              </a:prstGeom>
              <a:noFill/>
            </p:spPr>
            <p:txBody>
              <a:bodyPr wrap="square" rtlCol="0">
                <a:spAutoFit/>
              </a:bodyPr>
              <a:lstStyle/>
              <a:p>
                <a:r>
                  <a:rPr lang="en-GB" sz="2000" dirty="0"/>
                  <a:t>I</a:t>
                </a:r>
                <a:r>
                  <a:rPr lang="en-NL" sz="2000" dirty="0"/>
                  <a:t>n W7-X: new type of mode </a:t>
                </a:r>
                <a:br>
                  <a:rPr lang="en-NL" sz="2000" dirty="0"/>
                </a:br>
                <a:r>
                  <a:rPr lang="en-NL" sz="2000" dirty="0"/>
                  <a:t>(“Universal instability”)</a:t>
                </a:r>
                <a:br>
                  <a:rPr lang="en-NL" sz="2000" dirty="0"/>
                </a:br>
                <a:r>
                  <a:rPr lang="en-NL" sz="2000" dirty="0"/>
                  <a:t>(negative </a:t>
                </a:r>
                <a14:m>
                  <m:oMath xmlns:m="http://schemas.openxmlformats.org/officeDocument/2006/math">
                    <m:r>
                      <a:rPr lang="en-NL" sz="2000" i="1">
                        <a:latin typeface="Cambria Math" panose="02040503050406030204" pitchFamily="18" charset="0"/>
                        <a:ea typeface="Cambria Math" panose="02040503050406030204" pitchFamily="18" charset="0"/>
                      </a:rPr>
                      <m:t>𝜔</m:t>
                    </m:r>
                  </m:oMath>
                </a14:m>
                <a:r>
                  <a:rPr lang="en-NL" sz="2000" dirty="0"/>
                  <a:t>) at smallest k</a:t>
                </a:r>
              </a:p>
            </p:txBody>
          </p:sp>
        </mc:Choice>
        <mc:Fallback xmlns="">
          <p:sp>
            <p:nvSpPr>
              <p:cNvPr id="13" name="TextBox 12">
                <a:extLst>
                  <a:ext uri="{FF2B5EF4-FFF2-40B4-BE49-F238E27FC236}">
                    <a16:creationId xmlns:a16="http://schemas.microsoft.com/office/drawing/2014/main" id="{E8B3A38D-7BB2-BA49-AC12-0CE6890B645C}"/>
                  </a:ext>
                </a:extLst>
              </p:cNvPr>
              <p:cNvSpPr txBox="1">
                <a:spLocks noRot="1" noChangeAspect="1" noMove="1" noResize="1" noEditPoints="1" noAdjustHandles="1" noChangeArrowheads="1" noChangeShapeType="1" noTextEdit="1"/>
              </p:cNvSpPr>
              <p:nvPr/>
            </p:nvSpPr>
            <p:spPr>
              <a:xfrm>
                <a:off x="6173964" y="3646449"/>
                <a:ext cx="5385859" cy="1015663"/>
              </a:xfrm>
              <a:prstGeom prst="rect">
                <a:avLst/>
              </a:prstGeom>
              <a:blipFill>
                <a:blip r:embed="rId6"/>
                <a:stretch>
                  <a:fillRect l="-1412" t="-3704" b="-8642"/>
                </a:stretch>
              </a:blipFill>
            </p:spPr>
            <p:txBody>
              <a:bodyPr/>
              <a:lstStyle/>
              <a:p>
                <a:r>
                  <a:rPr lang="en-NL">
                    <a:noFill/>
                  </a:rPr>
                  <a:t> </a:t>
                </a:r>
              </a:p>
            </p:txBody>
          </p:sp>
        </mc:Fallback>
      </mc:AlternateContent>
      <p:sp>
        <p:nvSpPr>
          <p:cNvPr id="14" name="TextBox 13">
            <a:extLst>
              <a:ext uri="{FF2B5EF4-FFF2-40B4-BE49-F238E27FC236}">
                <a16:creationId xmlns:a16="http://schemas.microsoft.com/office/drawing/2014/main" id="{0DD54158-5CBF-A44F-B64E-4E1391659DB2}"/>
              </a:ext>
            </a:extLst>
          </p:cNvPr>
          <p:cNvSpPr txBox="1"/>
          <p:nvPr/>
        </p:nvSpPr>
        <p:spPr>
          <a:xfrm>
            <a:off x="6173964" y="4975009"/>
            <a:ext cx="5668080" cy="400110"/>
          </a:xfrm>
          <a:prstGeom prst="rect">
            <a:avLst/>
          </a:prstGeom>
          <a:noFill/>
        </p:spPr>
        <p:txBody>
          <a:bodyPr wrap="square" rtlCol="0">
            <a:spAutoFit/>
          </a:bodyPr>
          <a:lstStyle/>
          <a:p>
            <a:r>
              <a:rPr lang="en-US" sz="2000" b="1" dirty="0"/>
              <a:t>Electron-driven TEM indeed weak in W7-X</a:t>
            </a:r>
            <a:endParaRPr lang="en-NL" sz="2000" b="1" dirty="0"/>
          </a:p>
        </p:txBody>
      </p:sp>
      <p:sp>
        <p:nvSpPr>
          <p:cNvPr id="21" name="Oval 20">
            <a:extLst>
              <a:ext uri="{FF2B5EF4-FFF2-40B4-BE49-F238E27FC236}">
                <a16:creationId xmlns:a16="http://schemas.microsoft.com/office/drawing/2014/main" id="{601B30AA-D366-4345-A3EF-75235268166A}"/>
              </a:ext>
            </a:extLst>
          </p:cNvPr>
          <p:cNvSpPr/>
          <p:nvPr/>
        </p:nvSpPr>
        <p:spPr>
          <a:xfrm>
            <a:off x="1071398" y="2441710"/>
            <a:ext cx="1526783" cy="73464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22" name="Oval 21">
            <a:extLst>
              <a:ext uri="{FF2B5EF4-FFF2-40B4-BE49-F238E27FC236}">
                <a16:creationId xmlns:a16="http://schemas.microsoft.com/office/drawing/2014/main" id="{D6C44563-2EA6-6C4A-8751-B02BC40C5B75}"/>
              </a:ext>
            </a:extLst>
          </p:cNvPr>
          <p:cNvSpPr/>
          <p:nvPr/>
        </p:nvSpPr>
        <p:spPr>
          <a:xfrm>
            <a:off x="1099116" y="4128085"/>
            <a:ext cx="439576" cy="8611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9" name="Slide Number Placeholder 8">
            <a:extLst>
              <a:ext uri="{FF2B5EF4-FFF2-40B4-BE49-F238E27FC236}">
                <a16:creationId xmlns:a16="http://schemas.microsoft.com/office/drawing/2014/main" id="{81084D23-3A62-B84F-91B8-FCAE304F407A}"/>
              </a:ext>
            </a:extLst>
          </p:cNvPr>
          <p:cNvSpPr>
            <a:spLocks noGrp="1"/>
          </p:cNvSpPr>
          <p:nvPr>
            <p:ph type="sldNum" sz="quarter" idx="12"/>
          </p:nvPr>
        </p:nvSpPr>
        <p:spPr/>
        <p:txBody>
          <a:bodyPr/>
          <a:lstStyle/>
          <a:p>
            <a:fld id="{B7CEC10D-CD46-426F-915E-6C78530279CB}" type="slidenum">
              <a:rPr lang="en-US" smtClean="0"/>
              <a:t>12</a:t>
            </a:fld>
            <a:endParaRPr lang="en-US" dirty="0"/>
          </a:p>
        </p:txBody>
      </p:sp>
      <p:sp>
        <p:nvSpPr>
          <p:cNvPr id="10" name="Rectangle 9">
            <a:extLst>
              <a:ext uri="{FF2B5EF4-FFF2-40B4-BE49-F238E27FC236}">
                <a16:creationId xmlns:a16="http://schemas.microsoft.com/office/drawing/2014/main" id="{D17E2EE5-B6A0-2F43-9244-E8F8C8FCD1D8}"/>
              </a:ext>
            </a:extLst>
          </p:cNvPr>
          <p:cNvSpPr/>
          <p:nvPr/>
        </p:nvSpPr>
        <p:spPr>
          <a:xfrm>
            <a:off x="90311" y="3554518"/>
            <a:ext cx="6083653" cy="243345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17" name="TextBox 16">
            <a:extLst>
              <a:ext uri="{FF2B5EF4-FFF2-40B4-BE49-F238E27FC236}">
                <a16:creationId xmlns:a16="http://schemas.microsoft.com/office/drawing/2014/main" id="{8DD1F103-55AA-ED45-8673-BB68C9D317EB}"/>
              </a:ext>
            </a:extLst>
          </p:cNvPr>
          <p:cNvSpPr txBox="1"/>
          <p:nvPr/>
        </p:nvSpPr>
        <p:spPr>
          <a:xfrm>
            <a:off x="6173964" y="5885386"/>
            <a:ext cx="2776245" cy="338554"/>
          </a:xfrm>
          <a:prstGeom prst="rect">
            <a:avLst/>
          </a:prstGeom>
          <a:noFill/>
        </p:spPr>
        <p:txBody>
          <a:bodyPr wrap="square" rtlCol="0">
            <a:spAutoFit/>
          </a:bodyPr>
          <a:lstStyle/>
          <a:p>
            <a:r>
              <a:rPr lang="en-NL" sz="1600" dirty="0"/>
              <a:t>[J. Proll </a:t>
            </a:r>
            <a:r>
              <a:rPr lang="en-NL" sz="1600" i="1" dirty="0"/>
              <a:t>et al</a:t>
            </a:r>
            <a:r>
              <a:rPr lang="en-NL" sz="1600" dirty="0"/>
              <a:t>. JPP 2022]</a:t>
            </a:r>
          </a:p>
        </p:txBody>
      </p:sp>
      <p:sp>
        <p:nvSpPr>
          <p:cNvPr id="3" name="Footer Placeholder 2">
            <a:extLst>
              <a:ext uri="{FF2B5EF4-FFF2-40B4-BE49-F238E27FC236}">
                <a16:creationId xmlns:a16="http://schemas.microsoft.com/office/drawing/2014/main" id="{241F0554-CDE2-259E-E3F0-5BE25E968F9F}"/>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15134092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xit" presetSubtype="0" fill="hold" grpId="0" nodeType="clickEffect">
                                  <p:stCondLst>
                                    <p:cond delay="0"/>
                                  </p:stCondLst>
                                  <p:childTnLst>
                                    <p:set>
                                      <p:cBhvr>
                                        <p:cTn id="12" dur="1" fill="hold">
                                          <p:stCondLst>
                                            <p:cond delay="0"/>
                                          </p:stCondLst>
                                        </p:cTn>
                                        <p:tgtEl>
                                          <p:spTgt spid="10"/>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2"/>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animBg="1"/>
      <p:bldP spid="22" grpId="0" animBg="1"/>
      <p:bldP spid="10"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1" name="Group 20">
            <a:extLst>
              <a:ext uri="{FF2B5EF4-FFF2-40B4-BE49-F238E27FC236}">
                <a16:creationId xmlns:a16="http://schemas.microsoft.com/office/drawing/2014/main" id="{DCC91B44-95E1-BA4B-2C57-746C8EBB960D}"/>
              </a:ext>
            </a:extLst>
          </p:cNvPr>
          <p:cNvGrpSpPr/>
          <p:nvPr/>
        </p:nvGrpSpPr>
        <p:grpSpPr>
          <a:xfrm>
            <a:off x="5393355" y="2057401"/>
            <a:ext cx="6798645" cy="3094540"/>
            <a:chOff x="4911167" y="954947"/>
            <a:chExt cx="3879885" cy="1766008"/>
          </a:xfrm>
        </p:grpSpPr>
        <p:pic>
          <p:nvPicPr>
            <p:cNvPr id="20" name="Picture 19">
              <a:extLst>
                <a:ext uri="{FF2B5EF4-FFF2-40B4-BE49-F238E27FC236}">
                  <a16:creationId xmlns:a16="http://schemas.microsoft.com/office/drawing/2014/main" id="{7B272A09-FD9D-5BD4-A304-32344223231D}"/>
                </a:ext>
              </a:extLst>
            </p:cNvPr>
            <p:cNvPicPr>
              <a:picLocks noChangeAspect="1"/>
            </p:cNvPicPr>
            <p:nvPr/>
          </p:nvPicPr>
          <p:blipFill rotWithShape="1">
            <a:blip r:embed="rId3"/>
            <a:srcRect t="76211"/>
            <a:stretch/>
          </p:blipFill>
          <p:spPr>
            <a:xfrm>
              <a:off x="4924652" y="2287588"/>
              <a:ext cx="3866400" cy="433367"/>
            </a:xfrm>
            <a:prstGeom prst="rect">
              <a:avLst/>
            </a:prstGeom>
          </p:spPr>
        </p:pic>
        <p:pic>
          <p:nvPicPr>
            <p:cNvPr id="15" name="Picture 14" descr="Graphical user interface, chart&#10;&#10;Description automatically generated">
              <a:extLst>
                <a:ext uri="{FF2B5EF4-FFF2-40B4-BE49-F238E27FC236}">
                  <a16:creationId xmlns:a16="http://schemas.microsoft.com/office/drawing/2014/main" id="{F01B4CF5-A998-6C40-4722-E6DC3324EE1E}"/>
                </a:ext>
              </a:extLst>
            </p:cNvPr>
            <p:cNvPicPr>
              <a:picLocks noChangeAspect="1"/>
            </p:cNvPicPr>
            <p:nvPr/>
          </p:nvPicPr>
          <p:blipFill rotWithShape="1">
            <a:blip r:embed="rId4">
              <a:extLst>
                <a:ext uri="{28A0092B-C50C-407E-A947-70E740481C1C}">
                  <a14:useLocalDpi xmlns:a14="http://schemas.microsoft.com/office/drawing/2010/main" val="0"/>
                </a:ext>
              </a:extLst>
            </a:blip>
            <a:srcRect b="55243"/>
            <a:stretch/>
          </p:blipFill>
          <p:spPr>
            <a:xfrm>
              <a:off x="4911167" y="954947"/>
              <a:ext cx="3866096" cy="1386000"/>
            </a:xfrm>
            <a:prstGeom prst="rect">
              <a:avLst/>
            </a:prstGeom>
          </p:spPr>
        </p:pic>
      </p:grpSp>
      <p:sp>
        <p:nvSpPr>
          <p:cNvPr id="3" name="Title 2">
            <a:extLst>
              <a:ext uri="{FF2B5EF4-FFF2-40B4-BE49-F238E27FC236}">
                <a16:creationId xmlns:a16="http://schemas.microsoft.com/office/drawing/2014/main" id="{05164B40-E99D-8513-D55B-DED5DB8C091C}"/>
              </a:ext>
            </a:extLst>
          </p:cNvPr>
          <p:cNvSpPr>
            <a:spLocks noGrp="1"/>
          </p:cNvSpPr>
          <p:nvPr>
            <p:ph type="title"/>
          </p:nvPr>
        </p:nvSpPr>
        <p:spPr/>
        <p:txBody>
          <a:bodyPr/>
          <a:lstStyle/>
          <a:p>
            <a:r>
              <a:rPr lang="en-GB" dirty="0"/>
              <a:t>The Universal Instability shows up when TEMs are stabilised</a:t>
            </a:r>
            <a:endParaRPr lang="en-IE" dirty="0"/>
          </a:p>
        </p:txBody>
      </p:sp>
      <mc:AlternateContent xmlns:mc="http://schemas.openxmlformats.org/markup-compatibility/2006">
        <mc:Choice xmlns:a14="http://schemas.microsoft.com/office/drawing/2010/main" Requires="a14">
          <p:sp>
            <p:nvSpPr>
              <p:cNvPr id="11" name="Content Placeholder 10">
                <a:extLst>
                  <a:ext uri="{FF2B5EF4-FFF2-40B4-BE49-F238E27FC236}">
                    <a16:creationId xmlns:a16="http://schemas.microsoft.com/office/drawing/2014/main" id="{4CB8FBF8-6992-7126-FEBA-461C0AC8E78F}"/>
                  </a:ext>
                </a:extLst>
              </p:cNvPr>
              <p:cNvSpPr>
                <a:spLocks noGrp="1"/>
              </p:cNvSpPr>
              <p:nvPr>
                <p:ph idx="1"/>
              </p:nvPr>
            </p:nvSpPr>
            <p:spPr>
              <a:xfrm>
                <a:off x="927101" y="1736960"/>
                <a:ext cx="4076700" cy="4507199"/>
              </a:xfrm>
            </p:spPr>
            <p:txBody>
              <a:bodyPr>
                <a:noAutofit/>
              </a:bodyPr>
              <a:lstStyle/>
              <a:p>
                <a:pPr>
                  <a:lnSpc>
                    <a:spcPct val="100000"/>
                  </a:lnSpc>
                  <a:spcBef>
                    <a:spcPts val="351"/>
                  </a:spcBef>
                </a:pPr>
                <a:r>
                  <a:rPr lang="en-GB" sz="2000" dirty="0"/>
                  <a:t>Instability distinct from TEM/</a:t>
                </a:r>
                <a:r>
                  <a:rPr lang="en-GB" sz="2000" dirty="0" err="1"/>
                  <a:t>iTEM</a:t>
                </a:r>
                <a:endParaRPr lang="en-GB" sz="2000" dirty="0"/>
              </a:p>
              <a:p>
                <a:pPr marL="380990" indent="-380990">
                  <a:lnSpc>
                    <a:spcPct val="100000"/>
                  </a:lnSpc>
                  <a:spcBef>
                    <a:spcPts val="351"/>
                  </a:spcBef>
                  <a:buFont typeface="Arial" panose="020B0604020202020204" pitchFamily="34" charset="0"/>
                  <a:buChar char="•"/>
                </a:pPr>
                <a:r>
                  <a:rPr lang="en-GB" sz="2000" dirty="0"/>
                  <a:t>Electron-driven</a:t>
                </a:r>
              </a:p>
              <a:p>
                <a:pPr marL="380990" indent="-380990">
                  <a:lnSpc>
                    <a:spcPct val="100000"/>
                  </a:lnSpc>
                  <a:spcBef>
                    <a:spcPts val="351"/>
                  </a:spcBef>
                  <a:buFont typeface="Arial" panose="020B0604020202020204" pitchFamily="34" charset="0"/>
                  <a:buChar char="•"/>
                </a:pPr>
                <a14:m>
                  <m:oMath xmlns:m="http://schemas.openxmlformats.org/officeDocument/2006/math">
                    <m:r>
                      <a:rPr lang="en-NL" sz="2000" i="1">
                        <a:latin typeface="Cambria Math" panose="02040503050406030204" pitchFamily="18" charset="0"/>
                        <a:ea typeface="Cambria Math" panose="02040503050406030204" pitchFamily="18" charset="0"/>
                      </a:rPr>
                      <m:t>𝜔</m:t>
                    </m:r>
                  </m:oMath>
                </a14:m>
                <a:r>
                  <a:rPr lang="en-GB" sz="2000" dirty="0"/>
                  <a:t> in electron diamagnetic direction</a:t>
                </a:r>
              </a:p>
              <a:p>
                <a:pPr marL="380990" indent="-380990">
                  <a:lnSpc>
                    <a:spcPct val="100000"/>
                  </a:lnSpc>
                  <a:spcBef>
                    <a:spcPts val="351"/>
                  </a:spcBef>
                  <a:buFont typeface="Arial" panose="020B0604020202020204" pitchFamily="34" charset="0"/>
                  <a:buChar char="•"/>
                </a:pPr>
                <a:r>
                  <a:rPr lang="en-GB" sz="2000" dirty="0"/>
                  <a:t>Appears at low </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𝑦</m:t>
                        </m:r>
                      </m:sub>
                    </m:sSub>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𝑠</m:t>
                        </m:r>
                      </m:sub>
                    </m:sSub>
                  </m:oMath>
                </a14:m>
                <a:r>
                  <a:rPr lang="en-GB" sz="2000" dirty="0"/>
                  <a:t> </a:t>
                </a:r>
                <a:br>
                  <a:rPr lang="en-GB" sz="2000" dirty="0"/>
                </a:br>
                <a:r>
                  <a:rPr lang="en-GB" sz="2000" dirty="0"/>
                  <a:t>(</a:t>
                </a:r>
                <a14:m>
                  <m:oMath xmlns:m="http://schemas.openxmlformats.org/officeDocument/2006/math">
                    <m:sSub>
                      <m:sSubPr>
                        <m:ctrlPr>
                          <a:rPr lang="en-GB" sz="2000" i="1">
                            <a:latin typeface="Cambria Math" panose="02040503050406030204" pitchFamily="18" charset="0"/>
                          </a:rPr>
                        </m:ctrlPr>
                      </m:sSubPr>
                      <m:e>
                        <m:r>
                          <a:rPr lang="en-US" sz="2000" i="1">
                            <a:latin typeface="Cambria Math" panose="02040503050406030204" pitchFamily="18" charset="0"/>
                          </a:rPr>
                          <m:t>𝑘</m:t>
                        </m:r>
                      </m:e>
                      <m:sub>
                        <m:r>
                          <a:rPr lang="en-US" sz="2000" i="1">
                            <a:latin typeface="Cambria Math" panose="02040503050406030204" pitchFamily="18" charset="0"/>
                          </a:rPr>
                          <m:t>𝑦</m:t>
                        </m:r>
                      </m:sub>
                    </m:sSub>
                    <m:sSub>
                      <m:sSubPr>
                        <m:ctrlPr>
                          <a:rPr lang="en-GB" sz="2000" i="1">
                            <a:latin typeface="Cambria Math" panose="02040503050406030204" pitchFamily="18" charset="0"/>
                          </a:rPr>
                        </m:ctrlPr>
                      </m:sSubPr>
                      <m:e>
                        <m:r>
                          <a:rPr lang="en-GB" sz="2000" i="1">
                            <a:latin typeface="Cambria Math" panose="02040503050406030204" pitchFamily="18" charset="0"/>
                            <a:ea typeface="Cambria Math" panose="02040503050406030204" pitchFamily="18" charset="0"/>
                          </a:rPr>
                          <m:t>𝜌</m:t>
                        </m:r>
                      </m:e>
                      <m:sub>
                        <m:r>
                          <a:rPr lang="en-US" sz="2000" i="1">
                            <a:latin typeface="Cambria Math" panose="02040503050406030204" pitchFamily="18" charset="0"/>
                          </a:rPr>
                          <m:t>𝑠</m:t>
                        </m:r>
                      </m:sub>
                    </m:sSub>
                    <m:r>
                      <a:rPr lang="en-GB" sz="2000" i="1">
                        <a:latin typeface="Cambria Math" panose="02040503050406030204" pitchFamily="18" charset="0"/>
                        <a:ea typeface="Cambria Math" panose="02040503050406030204" pitchFamily="18" charset="0"/>
                      </a:rPr>
                      <m:t>&lt;</m:t>
                    </m:r>
                    <m:r>
                      <a:rPr lang="en-US" sz="2000" i="1">
                        <a:latin typeface="Cambria Math" panose="02040503050406030204" pitchFamily="18" charset="0"/>
                        <a:ea typeface="Cambria Math" panose="02040503050406030204" pitchFamily="18" charset="0"/>
                      </a:rPr>
                      <m:t>0.5</m:t>
                    </m:r>
                  </m:oMath>
                </a14:m>
                <a:r>
                  <a:rPr lang="en-GB" sz="2000" dirty="0"/>
                  <a:t>)</a:t>
                </a:r>
              </a:p>
              <a:p>
                <a:pPr marL="380990" indent="-380990">
                  <a:lnSpc>
                    <a:spcPct val="100000"/>
                  </a:lnSpc>
                  <a:spcBef>
                    <a:spcPts val="351"/>
                  </a:spcBef>
                  <a:buFont typeface="Arial" panose="020B0604020202020204" pitchFamily="34" charset="0"/>
                  <a:buChar char="•"/>
                </a:pPr>
                <a:r>
                  <a:rPr lang="en-GB" sz="2000" dirty="0"/>
                  <a:t>Present even without trapped particles</a:t>
                </a:r>
              </a:p>
              <a:p>
                <a:pPr marL="380990" indent="-380990">
                  <a:lnSpc>
                    <a:spcPct val="100000"/>
                  </a:lnSpc>
                  <a:spcBef>
                    <a:spcPts val="351"/>
                  </a:spcBef>
                  <a:buFont typeface="Arial" panose="020B0604020202020204" pitchFamily="34" charset="0"/>
                  <a:buChar char="•"/>
                </a:pPr>
                <a:r>
                  <a:rPr lang="en-GB" sz="2000" dirty="0"/>
                  <a:t>Seem to be </a:t>
                </a:r>
                <a:r>
                  <a:rPr lang="en-GB" sz="2000" b="1" dirty="0"/>
                  <a:t>more harmless </a:t>
                </a:r>
                <a:r>
                  <a:rPr lang="en-GB" sz="2000" dirty="0" err="1"/>
                  <a:t>wrt</a:t>
                </a:r>
                <a:r>
                  <a:rPr lang="en-GB" sz="2000" dirty="0"/>
                  <a:t> turbulent flux driven</a:t>
                </a:r>
              </a:p>
              <a:p>
                <a:pPr marL="380990" indent="-380990">
                  <a:lnSpc>
                    <a:spcPct val="100000"/>
                  </a:lnSpc>
                  <a:spcBef>
                    <a:spcPts val="351"/>
                  </a:spcBef>
                  <a:buFont typeface="Arial" panose="020B0604020202020204" pitchFamily="34" charset="0"/>
                  <a:buChar char="•"/>
                </a:pPr>
                <a:r>
                  <a:rPr lang="en-GB" sz="2000" b="1" dirty="0"/>
                  <a:t>Are these the fast modes seen in W7-X?</a:t>
                </a:r>
                <a:endParaRPr lang="en-GB" dirty="0"/>
              </a:p>
            </p:txBody>
          </p:sp>
        </mc:Choice>
        <mc:Fallback>
          <p:sp>
            <p:nvSpPr>
              <p:cNvPr id="11" name="Content Placeholder 10">
                <a:extLst>
                  <a:ext uri="{FF2B5EF4-FFF2-40B4-BE49-F238E27FC236}">
                    <a16:creationId xmlns:a16="http://schemas.microsoft.com/office/drawing/2014/main" id="{4CB8FBF8-6992-7126-FEBA-461C0AC8E78F}"/>
                  </a:ext>
                </a:extLst>
              </p:cNvPr>
              <p:cNvSpPr>
                <a:spLocks noGrp="1" noRot="1" noChangeAspect="1" noMove="1" noResize="1" noEditPoints="1" noAdjustHandles="1" noChangeArrowheads="1" noChangeShapeType="1" noTextEdit="1"/>
              </p:cNvSpPr>
              <p:nvPr>
                <p:ph idx="1"/>
              </p:nvPr>
            </p:nvSpPr>
            <p:spPr>
              <a:xfrm>
                <a:off x="927101" y="1736960"/>
                <a:ext cx="4076700" cy="4507199"/>
              </a:xfrm>
              <a:blipFill>
                <a:blip r:embed="rId5"/>
                <a:stretch>
                  <a:fillRect l="-3715" t="-843" r="-310"/>
                </a:stretch>
              </a:blipFill>
            </p:spPr>
            <p:txBody>
              <a:bodyPr/>
              <a:lstStyle/>
              <a:p>
                <a:r>
                  <a:rPr lang="en-NL">
                    <a:noFill/>
                  </a:rPr>
                  <a:t> </a:t>
                </a:r>
              </a:p>
            </p:txBody>
          </p:sp>
        </mc:Fallback>
      </mc:AlternateContent>
      <p:sp>
        <p:nvSpPr>
          <p:cNvPr id="16" name="Oval 15">
            <a:extLst>
              <a:ext uri="{FF2B5EF4-FFF2-40B4-BE49-F238E27FC236}">
                <a16:creationId xmlns:a16="http://schemas.microsoft.com/office/drawing/2014/main" id="{A429E1D0-751E-C4BA-3C30-FE3D40CD506C}"/>
              </a:ext>
            </a:extLst>
          </p:cNvPr>
          <p:cNvSpPr/>
          <p:nvPr/>
        </p:nvSpPr>
        <p:spPr>
          <a:xfrm>
            <a:off x="6615371" y="3643057"/>
            <a:ext cx="917221" cy="695007"/>
          </a:xfrm>
          <a:prstGeom prst="ellipse">
            <a:avLst/>
          </a:prstGeom>
          <a:noFill/>
          <a:ln w="38100" cmpd="sng">
            <a:solidFill>
              <a:schemeClr val="accent1"/>
            </a:solidFill>
            <a:prstDash val="solid"/>
            <a:tailEnd type="triangle" w="lg" len="med"/>
            <a:extLst>
              <a:ext uri="{C807C97D-BFC1-408E-A445-0C87EB9F89A2}">
                <ask:lineSketchStyleProps xmlns:ask="http://schemas.microsoft.com/office/drawing/2018/sketchyshapes" sd="285666640">
                  <a:custGeom>
                    <a:avLst/>
                    <a:gdLst>
                      <a:gd name="connsiteX0" fmla="*/ 0 w 1014886"/>
                      <a:gd name="connsiteY0" fmla="*/ 573677 h 1147354"/>
                      <a:gd name="connsiteX1" fmla="*/ 507443 w 1014886"/>
                      <a:gd name="connsiteY1" fmla="*/ 0 h 1147354"/>
                      <a:gd name="connsiteX2" fmla="*/ 1014886 w 1014886"/>
                      <a:gd name="connsiteY2" fmla="*/ 573677 h 1147354"/>
                      <a:gd name="connsiteX3" fmla="*/ 507443 w 1014886"/>
                      <a:gd name="connsiteY3" fmla="*/ 1147354 h 1147354"/>
                      <a:gd name="connsiteX4" fmla="*/ 0 w 1014886"/>
                      <a:gd name="connsiteY4" fmla="*/ 573677 h 114735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14886" h="1147354" extrusionOk="0">
                        <a:moveTo>
                          <a:pt x="0" y="573677"/>
                        </a:moveTo>
                        <a:cubicBezTo>
                          <a:pt x="-81848" y="264722"/>
                          <a:pt x="230067" y="25103"/>
                          <a:pt x="507443" y="0"/>
                        </a:cubicBezTo>
                        <a:cubicBezTo>
                          <a:pt x="752923" y="66519"/>
                          <a:pt x="951164" y="289793"/>
                          <a:pt x="1014886" y="573677"/>
                        </a:cubicBezTo>
                        <a:cubicBezTo>
                          <a:pt x="1026155" y="841093"/>
                          <a:pt x="761585" y="1176843"/>
                          <a:pt x="507443" y="1147354"/>
                        </a:cubicBezTo>
                        <a:cubicBezTo>
                          <a:pt x="211129" y="1197465"/>
                          <a:pt x="-13165" y="913063"/>
                          <a:pt x="0" y="573677"/>
                        </a:cubicBezTo>
                        <a:close/>
                      </a:path>
                    </a:pathLst>
                  </a:custGeom>
                  <ask:type>
                    <ask:lineSketchNone/>
                  </ask:type>
                </ask:lineSketchStyleProps>
              </a:ext>
            </a:extLst>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spcBef>
                <a:spcPts val="1151"/>
              </a:spcBef>
              <a:buClr>
                <a:srgbClr val="116656"/>
              </a:buClr>
              <a:buSzPct val="120000"/>
            </a:pPr>
            <a:endParaRPr lang="en-IE" sz="1300" b="1" dirty="0">
              <a:solidFill>
                <a:schemeClr val="accent5"/>
              </a:solidFill>
            </a:endParaRPr>
          </a:p>
        </p:txBody>
      </p:sp>
      <p:sp>
        <p:nvSpPr>
          <p:cNvPr id="19" name="TextBox 18">
            <a:extLst>
              <a:ext uri="{FF2B5EF4-FFF2-40B4-BE49-F238E27FC236}">
                <a16:creationId xmlns:a16="http://schemas.microsoft.com/office/drawing/2014/main" id="{EA51023D-07B4-6622-D90F-4EED3D423AE3}"/>
              </a:ext>
            </a:extLst>
          </p:cNvPr>
          <p:cNvSpPr txBox="1"/>
          <p:nvPr/>
        </p:nvSpPr>
        <p:spPr>
          <a:xfrm>
            <a:off x="1615002" y="6243213"/>
            <a:ext cx="8423564" cy="338554"/>
          </a:xfrm>
          <a:prstGeom prst="rect">
            <a:avLst/>
          </a:prstGeom>
          <a:noFill/>
        </p:spPr>
        <p:txBody>
          <a:bodyPr wrap="square" rtlCol="0">
            <a:spAutoFit/>
          </a:bodyPr>
          <a:lstStyle/>
          <a:p>
            <a:r>
              <a:rPr lang="en-GB" sz="1600" dirty="0"/>
              <a:t>[</a:t>
            </a:r>
            <a:r>
              <a:rPr lang="en-NL" sz="1600" dirty="0">
                <a:sym typeface="Wingdings" pitchFamily="2" charset="2"/>
              </a:rPr>
              <a:t>Costello, Proll </a:t>
            </a:r>
            <a:r>
              <a:rPr lang="en-NL" sz="1600" i="1" dirty="0">
                <a:sym typeface="Wingdings" pitchFamily="2" charset="2"/>
              </a:rPr>
              <a:t>et al</a:t>
            </a:r>
            <a:r>
              <a:rPr lang="en-NL" sz="1600" dirty="0">
                <a:sym typeface="Wingdings" pitchFamily="2" charset="2"/>
              </a:rPr>
              <a:t>, JPP 2023</a:t>
            </a:r>
            <a:r>
              <a:rPr lang="en-GB" sz="1600" dirty="0"/>
              <a:t>]</a:t>
            </a:r>
          </a:p>
        </p:txBody>
      </p:sp>
      <p:sp>
        <p:nvSpPr>
          <p:cNvPr id="2" name="Footer Placeholder 1">
            <a:extLst>
              <a:ext uri="{FF2B5EF4-FFF2-40B4-BE49-F238E27FC236}">
                <a16:creationId xmlns:a16="http://schemas.microsoft.com/office/drawing/2014/main" id="{B084D9CE-A92E-D85E-053A-8BA2F166BBAC}"/>
              </a:ext>
            </a:extLst>
          </p:cNvPr>
          <p:cNvSpPr>
            <a:spLocks noGrp="1"/>
          </p:cNvSpPr>
          <p:nvPr>
            <p:ph type="ftr" sz="quarter" idx="3"/>
          </p:nvPr>
        </p:nvSpPr>
        <p:spPr/>
        <p:txBody>
          <a:bodyPr/>
          <a:lstStyle/>
          <a:p>
            <a:r>
              <a:rPr lang="en-IE"/>
              <a:t>Max-Planck-Institut für Plasmaphysik | Josefine Proll | 02.04.2025</a:t>
            </a:r>
            <a:endParaRPr lang="de-DE" dirty="0"/>
          </a:p>
        </p:txBody>
      </p:sp>
    </p:spTree>
    <p:extLst>
      <p:ext uri="{BB962C8B-B14F-4D97-AF65-F5344CB8AC3E}">
        <p14:creationId xmlns:p14="http://schemas.microsoft.com/office/powerpoint/2010/main" val="3738074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1">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1">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1">
                                            <p:txEl>
                                              <p:pRg st="4" end="4"/>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1">
                                            <p:txEl>
                                              <p:pRg st="5" end="5"/>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1">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uiExpand="1" build="p"/>
      <p:bldP spid="16" grpId="0" animBg="1"/>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0E6A21-E935-705C-D069-774A9D131155}"/>
              </a:ext>
            </a:extLst>
          </p:cNvPr>
          <p:cNvSpPr>
            <a:spLocks noGrp="1"/>
          </p:cNvSpPr>
          <p:nvPr>
            <p:ph type="title"/>
          </p:nvPr>
        </p:nvSpPr>
        <p:spPr/>
        <p:txBody>
          <a:bodyPr/>
          <a:lstStyle/>
          <a:p>
            <a:r>
              <a:rPr lang="en-NL" dirty="0"/>
              <a:t>Lower heat flux thanks to the universal instability</a:t>
            </a:r>
          </a:p>
        </p:txBody>
      </p:sp>
      <p:sp>
        <p:nvSpPr>
          <p:cNvPr id="5" name="Slide Number Placeholder 4">
            <a:extLst>
              <a:ext uri="{FF2B5EF4-FFF2-40B4-BE49-F238E27FC236}">
                <a16:creationId xmlns:a16="http://schemas.microsoft.com/office/drawing/2014/main" id="{4CE5656A-F9FC-8697-B0A3-224923382F88}"/>
              </a:ext>
            </a:extLst>
          </p:cNvPr>
          <p:cNvSpPr>
            <a:spLocks noGrp="1"/>
          </p:cNvSpPr>
          <p:nvPr>
            <p:ph type="sldNum" sz="quarter" idx="12"/>
          </p:nvPr>
        </p:nvSpPr>
        <p:spPr/>
        <p:txBody>
          <a:bodyPr/>
          <a:lstStyle/>
          <a:p>
            <a:fld id="{B7CEC10D-CD46-426F-915E-6C78530279CB}" type="slidenum">
              <a:rPr lang="en-US" smtClean="0"/>
              <a:t>14</a:t>
            </a:fld>
            <a:endParaRPr lang="en-US" dirty="0"/>
          </a:p>
        </p:txBody>
      </p:sp>
      <p:pic>
        <p:nvPicPr>
          <p:cNvPr id="7" name="Picture 6">
            <a:extLst>
              <a:ext uri="{FF2B5EF4-FFF2-40B4-BE49-F238E27FC236}">
                <a16:creationId xmlns:a16="http://schemas.microsoft.com/office/drawing/2014/main" id="{E32BE810-0926-7160-6F35-A07E687D27C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0791" y="1859225"/>
            <a:ext cx="5113867" cy="3894667"/>
          </a:xfrm>
          <a:prstGeom prst="rect">
            <a:avLst/>
          </a:prstGeom>
        </p:spPr>
      </p:pic>
      <p:sp>
        <p:nvSpPr>
          <p:cNvPr id="8" name="TextBox 7">
            <a:extLst>
              <a:ext uri="{FF2B5EF4-FFF2-40B4-BE49-F238E27FC236}">
                <a16:creationId xmlns:a16="http://schemas.microsoft.com/office/drawing/2014/main" id="{33DB75E1-6946-5ECC-214F-B1C63FB46C83}"/>
              </a:ext>
            </a:extLst>
          </p:cNvPr>
          <p:cNvSpPr txBox="1"/>
          <p:nvPr/>
        </p:nvSpPr>
        <p:spPr>
          <a:xfrm>
            <a:off x="1615002" y="2201466"/>
            <a:ext cx="1016439" cy="420756"/>
          </a:xfrm>
          <a:prstGeom prst="rect">
            <a:avLst/>
          </a:prstGeom>
          <a:solidFill>
            <a:schemeClr val="bg1"/>
          </a:solidFill>
        </p:spPr>
        <p:txBody>
          <a:bodyPr wrap="square" rtlCol="0">
            <a:spAutoFit/>
          </a:bodyPr>
          <a:lstStyle/>
          <a:p>
            <a:r>
              <a:rPr lang="en-GB" sz="1067" dirty="0"/>
              <a:t>N</a:t>
            </a:r>
            <a:r>
              <a:rPr lang="en-NL" sz="1067" dirty="0"/>
              <a:t>onlinear</a:t>
            </a:r>
            <a:br>
              <a:rPr lang="en-NL" sz="1067" dirty="0"/>
            </a:br>
            <a:r>
              <a:rPr lang="en-NL" sz="1067" dirty="0"/>
              <a:t>quasi-linear</a:t>
            </a:r>
          </a:p>
        </p:txBody>
      </p:sp>
      <p:sp>
        <p:nvSpPr>
          <p:cNvPr id="9" name="TextBox 8">
            <a:extLst>
              <a:ext uri="{FF2B5EF4-FFF2-40B4-BE49-F238E27FC236}">
                <a16:creationId xmlns:a16="http://schemas.microsoft.com/office/drawing/2014/main" id="{D9F62C67-B451-3370-DF45-90F6833AAF33}"/>
              </a:ext>
            </a:extLst>
          </p:cNvPr>
          <p:cNvSpPr txBox="1"/>
          <p:nvPr/>
        </p:nvSpPr>
        <p:spPr>
          <a:xfrm>
            <a:off x="3444240" y="4165601"/>
            <a:ext cx="1645921" cy="461665"/>
          </a:xfrm>
          <a:prstGeom prst="rect">
            <a:avLst/>
          </a:prstGeom>
          <a:solidFill>
            <a:schemeClr val="bg1"/>
          </a:solidFill>
        </p:spPr>
        <p:txBody>
          <a:bodyPr wrap="square" rtlCol="0">
            <a:spAutoFit/>
          </a:bodyPr>
          <a:lstStyle/>
          <a:p>
            <a:r>
              <a:rPr lang="en-NL" sz="2400" dirty="0"/>
              <a:t>UI kicks in</a:t>
            </a:r>
          </a:p>
        </p:txBody>
      </p:sp>
      <p:pic>
        <p:nvPicPr>
          <p:cNvPr id="11" name="Picture 10">
            <a:extLst>
              <a:ext uri="{FF2B5EF4-FFF2-40B4-BE49-F238E27FC236}">
                <a16:creationId xmlns:a16="http://schemas.microsoft.com/office/drawing/2014/main" id="{C10E15BD-FA6F-3D62-F06E-38024B353D9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78453" y="2080441"/>
            <a:ext cx="4559308" cy="3578000"/>
          </a:xfrm>
          <a:prstGeom prst="rect">
            <a:avLst/>
          </a:prstGeom>
        </p:spPr>
      </p:pic>
      <p:cxnSp>
        <p:nvCxnSpPr>
          <p:cNvPr id="13" name="Straight Arrow Connector 12">
            <a:extLst>
              <a:ext uri="{FF2B5EF4-FFF2-40B4-BE49-F238E27FC236}">
                <a16:creationId xmlns:a16="http://schemas.microsoft.com/office/drawing/2014/main" id="{367CD95F-9B6D-0086-6AF8-89E08D2B9BAE}"/>
              </a:ext>
            </a:extLst>
          </p:cNvPr>
          <p:cNvCxnSpPr>
            <a:stCxn id="9" idx="1"/>
          </p:cNvCxnSpPr>
          <p:nvPr/>
        </p:nvCxnSpPr>
        <p:spPr>
          <a:xfrm flipH="1" flipV="1">
            <a:off x="3444239" y="4165601"/>
            <a:ext cx="1" cy="230833"/>
          </a:xfrm>
          <a:prstGeom prst="straightConnector1">
            <a:avLst/>
          </a:prstGeom>
          <a:ln>
            <a:tailEnd type="triangle"/>
          </a:ln>
        </p:spPr>
        <p:style>
          <a:lnRef idx="2">
            <a:schemeClr val="accent1"/>
          </a:lnRef>
          <a:fillRef idx="0">
            <a:schemeClr val="accent1"/>
          </a:fillRef>
          <a:effectRef idx="1">
            <a:schemeClr val="accent1"/>
          </a:effectRef>
          <a:fontRef idx="minor">
            <a:schemeClr val="tx1"/>
          </a:fontRef>
        </p:style>
      </p:cxnSp>
      <p:sp>
        <p:nvSpPr>
          <p:cNvPr id="3" name="Footer Placeholder 2">
            <a:extLst>
              <a:ext uri="{FF2B5EF4-FFF2-40B4-BE49-F238E27FC236}">
                <a16:creationId xmlns:a16="http://schemas.microsoft.com/office/drawing/2014/main" id="{D86EEFE0-EC1C-E54A-A115-065E31617558}"/>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32873477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Content Placeholder 7">
            <a:extLst>
              <a:ext uri="{FF2B5EF4-FFF2-40B4-BE49-F238E27FC236}">
                <a16:creationId xmlns:a16="http://schemas.microsoft.com/office/drawing/2014/main" id="{B5793A27-9F62-008F-CB1A-BC077B2F30D1}"/>
              </a:ext>
            </a:extLst>
          </p:cNvPr>
          <p:cNvPicPr>
            <a:picLocks noGrp="1" noChangeAspect="1"/>
          </p:cNvPicPr>
          <p:nvPr>
            <p:ph sz="half" idx="1"/>
          </p:nvPr>
        </p:nvPicPr>
        <p:blipFill>
          <a:blip r:embed="rId2"/>
          <a:stretch/>
        </p:blipFill>
        <p:spPr>
          <a:xfrm>
            <a:off x="695326" y="1207203"/>
            <a:ext cx="5300192" cy="5300192"/>
          </a:xfrm>
          <a:prstGeom prst="rect">
            <a:avLst/>
          </a:prstGeom>
        </p:spPr>
      </p:pic>
      <p:sp>
        <p:nvSpPr>
          <p:cNvPr id="10" name="Content Placeholder 9">
            <a:extLst>
              <a:ext uri="{FF2B5EF4-FFF2-40B4-BE49-F238E27FC236}">
                <a16:creationId xmlns:a16="http://schemas.microsoft.com/office/drawing/2014/main" id="{A7E432D1-42D8-BB28-B0D5-66090061199D}"/>
              </a:ext>
            </a:extLst>
          </p:cNvPr>
          <p:cNvSpPr>
            <a:spLocks noGrp="1"/>
          </p:cNvSpPr>
          <p:nvPr>
            <p:ph sz="half" idx="2"/>
          </p:nvPr>
        </p:nvSpPr>
        <p:spPr>
          <a:xfrm>
            <a:off x="6096000" y="1881188"/>
            <a:ext cx="5400675" cy="4572000"/>
          </a:xfrm>
        </p:spPr>
        <p:txBody>
          <a:bodyPr>
            <a:normAutofit/>
          </a:bodyPr>
          <a:lstStyle/>
          <a:p>
            <a:pPr marL="285750" indent="-285750">
              <a:buFont typeface="Arial" panose="020B0604020202020204" pitchFamily="34" charset="0"/>
              <a:buChar char="•"/>
            </a:pPr>
            <a:r>
              <a:rPr lang="en-DE" sz="1800" dirty="0"/>
              <a:t>pellet series injection at low ECH power: </a:t>
            </a:r>
            <a:r>
              <a:rPr lang="en-GB" dirty="0"/>
              <a:t>h</a:t>
            </a:r>
            <a:r>
              <a:rPr lang="en-GB" sz="1800" dirty="0"/>
              <a:t>igh density p</a:t>
            </a:r>
            <a:r>
              <a:rPr lang="en-DE" sz="1800" dirty="0"/>
              <a:t>eaking [n</a:t>
            </a:r>
            <a:r>
              <a:rPr lang="en-DE" sz="1800" baseline="-25000" dirty="0"/>
              <a:t>e</a:t>
            </a:r>
            <a:r>
              <a:rPr lang="en-DE" sz="1800" dirty="0"/>
              <a:t>(</a:t>
            </a:r>
            <a:r>
              <a:rPr lang="en-US" sz="1800" dirty="0" err="1"/>
              <a:t>ρ</a:t>
            </a:r>
            <a:r>
              <a:rPr lang="en-US" sz="1800" dirty="0"/>
              <a:t>=0</a:t>
            </a:r>
            <a:r>
              <a:rPr lang="en-DE" sz="1800" dirty="0"/>
              <a:t>)/n</a:t>
            </a:r>
            <a:r>
              <a:rPr lang="en-DE" sz="1800" baseline="-25000" dirty="0"/>
              <a:t>e</a:t>
            </a:r>
            <a:r>
              <a:rPr lang="en-DE" sz="1800" dirty="0"/>
              <a:t>(</a:t>
            </a:r>
            <a:r>
              <a:rPr lang="en-US" sz="1800" dirty="0" err="1"/>
              <a:t>ρ</a:t>
            </a:r>
            <a:r>
              <a:rPr lang="en-US" sz="1800" dirty="0"/>
              <a:t>=0.8</a:t>
            </a:r>
            <a:r>
              <a:rPr lang="en-DE" sz="1800" dirty="0"/>
              <a:t>)] &gt; 4</a:t>
            </a:r>
          </a:p>
          <a:p>
            <a:pPr marL="285750" indent="-285750">
              <a:buFont typeface="Arial" panose="020B0604020202020204" pitchFamily="34" charset="0"/>
              <a:buChar char="•"/>
            </a:pPr>
            <a:r>
              <a:rPr lang="en-DE" sz="1800" dirty="0"/>
              <a:t>large P</a:t>
            </a:r>
            <a:r>
              <a:rPr lang="en-DE" sz="1800" baseline="-25000" dirty="0"/>
              <a:t>ECH</a:t>
            </a:r>
            <a:r>
              <a:rPr lang="en-DE" sz="1800" dirty="0"/>
              <a:t> step up after pellet injection series</a:t>
            </a:r>
          </a:p>
          <a:p>
            <a:pPr marL="285750" indent="-285750">
              <a:buFont typeface="Arial" panose="020B0604020202020204" pitchFamily="34" charset="0"/>
              <a:buChar char="•"/>
            </a:pPr>
            <a:r>
              <a:rPr lang="en-GB" dirty="0"/>
              <a:t>h</a:t>
            </a:r>
            <a:r>
              <a:rPr lang="en-DE" dirty="0"/>
              <a:t>igh (but transient) resulting </a:t>
            </a:r>
            <a:r>
              <a:rPr lang="en-DE" sz="1800" dirty="0"/>
              <a:t>W</a:t>
            </a:r>
            <a:r>
              <a:rPr lang="en-DE" sz="1800" baseline="-25000" dirty="0"/>
              <a:t>dia</a:t>
            </a:r>
            <a:r>
              <a:rPr lang="en-DE" sz="1800" dirty="0"/>
              <a:t> (1.5MJ) and</a:t>
            </a:r>
            <a:br>
              <a:rPr lang="en-DE" sz="1800" dirty="0"/>
            </a:br>
            <a:r>
              <a:rPr lang="en-DE" sz="1800" dirty="0"/>
              <a:t>T</a:t>
            </a:r>
            <a:r>
              <a:rPr lang="en-DE" sz="1800" baseline="-25000" dirty="0"/>
              <a:t>i</a:t>
            </a:r>
            <a:r>
              <a:rPr lang="en-DE" sz="1800" dirty="0"/>
              <a:t> (~3 keV)</a:t>
            </a:r>
          </a:p>
          <a:p>
            <a:pPr marL="285750" indent="-285750">
              <a:buFont typeface="Arial" panose="020B0604020202020204" pitchFamily="34" charset="0"/>
              <a:buChar char="•"/>
            </a:pPr>
            <a:r>
              <a:rPr lang="en-GB" dirty="0"/>
              <a:t>p</a:t>
            </a:r>
            <a:r>
              <a:rPr lang="en-DE" sz="1800" dirty="0"/>
              <a:t>eaking sustained for 0.6s after power step</a:t>
            </a:r>
          </a:p>
          <a:p>
            <a:pPr marL="285750" indent="-285750">
              <a:buFont typeface="Arial" panose="020B0604020202020204" pitchFamily="34" charset="0"/>
              <a:buChar char="•"/>
            </a:pPr>
            <a:r>
              <a:rPr lang="en-DE" sz="1800" dirty="0"/>
              <a:t>decay to flat profile in 1s</a:t>
            </a:r>
          </a:p>
          <a:p>
            <a:pPr marL="285750" indent="-285750">
              <a:buFont typeface="Arial" panose="020B0604020202020204" pitchFamily="34" charset="0"/>
              <a:buChar char="•"/>
            </a:pPr>
            <a:r>
              <a:rPr lang="en-GB" sz="1800" dirty="0"/>
              <a:t>p</a:t>
            </a:r>
            <a:r>
              <a:rPr lang="en-DE" sz="1800" dirty="0"/>
              <a:t>eaking &lt; 1.5: rapid </a:t>
            </a:r>
            <a:r>
              <a:rPr lang="en-GB" sz="1800" dirty="0"/>
              <a:t>T</a:t>
            </a:r>
            <a:r>
              <a:rPr lang="en-GB" sz="1800" baseline="-25000" dirty="0"/>
              <a:t>i</a:t>
            </a:r>
            <a:r>
              <a:rPr lang="en-GB" sz="1800" dirty="0"/>
              <a:t>, </a:t>
            </a:r>
            <a:r>
              <a:rPr lang="en-GB" sz="1800" dirty="0" err="1"/>
              <a:t>W</a:t>
            </a:r>
            <a:r>
              <a:rPr lang="en-GB" sz="1800" baseline="-25000" dirty="0" err="1"/>
              <a:t>dia</a:t>
            </a:r>
            <a:r>
              <a:rPr lang="en-GB" sz="1800" dirty="0"/>
              <a:t> collapse</a:t>
            </a:r>
          </a:p>
          <a:p>
            <a:pPr marL="285750" lvl="1" indent="-285750">
              <a:buFont typeface="Arial" panose="020B0604020202020204" pitchFamily="34" charset="0"/>
              <a:buChar char="•"/>
            </a:pPr>
            <a:r>
              <a:rPr lang="en-US" dirty="0"/>
              <a:t>trade-off due to ECH effect on peaking:</a:t>
            </a:r>
            <a:br>
              <a:rPr lang="en-US" dirty="0"/>
            </a:br>
            <a:r>
              <a:rPr lang="en-US" dirty="0"/>
              <a:t>low P</a:t>
            </a:r>
            <a:r>
              <a:rPr lang="en-US" baseline="-25000" dirty="0"/>
              <a:t>ECH</a:t>
            </a:r>
            <a:r>
              <a:rPr lang="en-US" dirty="0"/>
              <a:t> + longer peaking duration vs.</a:t>
            </a:r>
            <a:br>
              <a:rPr lang="en-US" dirty="0"/>
            </a:br>
            <a:r>
              <a:rPr lang="en-US" dirty="0"/>
              <a:t>high P</a:t>
            </a:r>
            <a:r>
              <a:rPr lang="en-US" baseline="-25000" dirty="0"/>
              <a:t>ECH</a:t>
            </a:r>
            <a:r>
              <a:rPr lang="en-US" dirty="0"/>
              <a:t> + higher T</a:t>
            </a:r>
            <a:r>
              <a:rPr lang="en-US" baseline="-25000" dirty="0"/>
              <a:t>i</a:t>
            </a:r>
            <a:endParaRPr lang="en-DE" baseline="-250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dirty="0"/>
          </a:p>
        </p:txBody>
      </p:sp>
      <p:sp>
        <p:nvSpPr>
          <p:cNvPr id="9" name="Title 8">
            <a:extLst>
              <a:ext uri="{FF2B5EF4-FFF2-40B4-BE49-F238E27FC236}">
                <a16:creationId xmlns:a16="http://schemas.microsoft.com/office/drawing/2014/main" id="{CD73BC40-AF4D-9954-2B97-A528347DEF9A}"/>
              </a:ext>
            </a:extLst>
          </p:cNvPr>
          <p:cNvSpPr>
            <a:spLocks noGrp="1"/>
          </p:cNvSpPr>
          <p:nvPr>
            <p:ph type="title"/>
          </p:nvPr>
        </p:nvSpPr>
        <p:spPr/>
        <p:txBody>
          <a:bodyPr/>
          <a:lstStyle/>
          <a:p>
            <a:r>
              <a:rPr lang="en-DE" dirty="0"/>
              <a:t>High performance scenario A:</a:t>
            </a:r>
            <a:br>
              <a:rPr lang="en-DE" dirty="0"/>
            </a:br>
            <a:r>
              <a:rPr lang="en-DE" dirty="0"/>
              <a:t>pellet injection series + ECH </a:t>
            </a:r>
            <a:r>
              <a:rPr lang="en-DE"/>
              <a:t>power step</a:t>
            </a:r>
            <a:r>
              <a:rPr lang="en-US" dirty="0"/>
              <a:t> </a:t>
            </a:r>
            <a:br>
              <a:rPr lang="en-US" dirty="0"/>
            </a:br>
            <a:r>
              <a:rPr lang="en-US" sz="2000" dirty="0"/>
              <a:t>[A. v. </a:t>
            </a:r>
            <a:r>
              <a:rPr lang="en-US" sz="2000" dirty="0" err="1"/>
              <a:t>Stechow</a:t>
            </a:r>
            <a:r>
              <a:rPr lang="en-US" sz="2000" dirty="0"/>
              <a:t>, in prep.]</a:t>
            </a:r>
            <a:endParaRPr lang="en-DE" dirty="0"/>
          </a:p>
        </p:txBody>
      </p:sp>
      <p:sp>
        <p:nvSpPr>
          <p:cNvPr id="3" name="Date Placeholder 2">
            <a:extLst>
              <a:ext uri="{FF2B5EF4-FFF2-40B4-BE49-F238E27FC236}">
                <a16:creationId xmlns:a16="http://schemas.microsoft.com/office/drawing/2014/main" id="{02100E58-8721-FB3D-0BEE-CB44DF387F2F}"/>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D7682751-6245-7E21-BB26-7DFC541E108E}"/>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07015C10-41D8-E1C2-12B5-0B8C20446205}"/>
              </a:ext>
            </a:extLst>
          </p:cNvPr>
          <p:cNvSpPr>
            <a:spLocks noGrp="1"/>
          </p:cNvSpPr>
          <p:nvPr>
            <p:ph type="sldNum" sz="quarter" idx="12"/>
          </p:nvPr>
        </p:nvSpPr>
        <p:spPr/>
        <p:txBody>
          <a:bodyPr/>
          <a:lstStyle/>
          <a:p>
            <a:fld id="{ECE691D0-CC49-4FC7-9C4D-6112B0CB3A76}" type="slidenum">
              <a:rPr lang="de-DE" smtClean="0"/>
              <a:pPr/>
              <a:t>15</a:t>
            </a:fld>
            <a:endParaRPr lang="de-DE" dirty="0"/>
          </a:p>
        </p:txBody>
      </p:sp>
    </p:spTree>
    <p:extLst>
      <p:ext uri="{BB962C8B-B14F-4D97-AF65-F5344CB8AC3E}">
        <p14:creationId xmlns:p14="http://schemas.microsoft.com/office/powerpoint/2010/main" val="20174295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22E843-0458-AA2D-BD02-A5A408F54809}"/>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11A550F-B955-222E-00E7-F92E5AD12DC7}"/>
              </a:ext>
            </a:extLst>
          </p:cNvPr>
          <p:cNvSpPr>
            <a:spLocks noGrp="1"/>
          </p:cNvSpPr>
          <p:nvPr>
            <p:ph type="title"/>
          </p:nvPr>
        </p:nvSpPr>
        <p:spPr/>
        <p:txBody>
          <a:bodyPr/>
          <a:lstStyle/>
          <a:p>
            <a:r>
              <a:rPr lang="en-DE" dirty="0"/>
              <a:t>High performance scenario A:</a:t>
            </a:r>
            <a:br>
              <a:rPr lang="en-DE" dirty="0"/>
            </a:br>
            <a:r>
              <a:rPr lang="en-DE" dirty="0"/>
              <a:t>density </a:t>
            </a:r>
            <a:r>
              <a:rPr lang="en-DE"/>
              <a:t>turbulence response</a:t>
            </a:r>
            <a:r>
              <a:rPr lang="en-US" dirty="0"/>
              <a:t> </a:t>
            </a:r>
            <a:r>
              <a:rPr lang="en-US" sz="2800" dirty="0"/>
              <a:t>[A. v. </a:t>
            </a:r>
            <a:r>
              <a:rPr lang="en-US" sz="2800" dirty="0" err="1"/>
              <a:t>Stechow</a:t>
            </a:r>
            <a:r>
              <a:rPr lang="en-US" sz="2800" dirty="0"/>
              <a:t>, in prep.]</a:t>
            </a:r>
            <a:endParaRPr lang="en-DE" dirty="0"/>
          </a:p>
        </p:txBody>
      </p:sp>
      <p:sp>
        <p:nvSpPr>
          <p:cNvPr id="3" name="Date Placeholder 2">
            <a:extLst>
              <a:ext uri="{FF2B5EF4-FFF2-40B4-BE49-F238E27FC236}">
                <a16:creationId xmlns:a16="http://schemas.microsoft.com/office/drawing/2014/main" id="{79E66530-DA70-3D51-E0E2-4DAFC4269997}"/>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48058E57-0F57-D81A-E8D3-891B4C35A573}"/>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0634CF6A-C841-003E-9521-53EF9E74A970}"/>
              </a:ext>
            </a:extLst>
          </p:cNvPr>
          <p:cNvSpPr>
            <a:spLocks noGrp="1"/>
          </p:cNvSpPr>
          <p:nvPr>
            <p:ph type="sldNum" sz="quarter" idx="12"/>
          </p:nvPr>
        </p:nvSpPr>
        <p:spPr/>
        <p:txBody>
          <a:bodyPr/>
          <a:lstStyle/>
          <a:p>
            <a:fld id="{ECE691D0-CC49-4FC7-9C4D-6112B0CB3A76}" type="slidenum">
              <a:rPr lang="de-DE" smtClean="0"/>
              <a:pPr/>
              <a:t>16</a:t>
            </a:fld>
            <a:endParaRPr lang="de-DE" dirty="0"/>
          </a:p>
        </p:txBody>
      </p:sp>
      <p:sp>
        <p:nvSpPr>
          <p:cNvPr id="18" name="Content Placeholder 17">
            <a:extLst>
              <a:ext uri="{FF2B5EF4-FFF2-40B4-BE49-F238E27FC236}">
                <a16:creationId xmlns:a16="http://schemas.microsoft.com/office/drawing/2014/main" id="{81515FDB-CCC3-69EF-60B7-41B02120A4F7}"/>
              </a:ext>
            </a:extLst>
          </p:cNvPr>
          <p:cNvSpPr>
            <a:spLocks noGrp="1"/>
          </p:cNvSpPr>
          <p:nvPr>
            <p:ph sz="half" idx="1"/>
          </p:nvPr>
        </p:nvSpPr>
        <p:spPr/>
        <p:txBody>
          <a:bodyPr/>
          <a:lstStyle/>
          <a:p>
            <a:endParaRPr lang="en-DE" dirty="0"/>
          </a:p>
        </p:txBody>
      </p:sp>
      <p:pic>
        <p:nvPicPr>
          <p:cNvPr id="19" name="Picture 18" descr="A graph of a computer&#10;&#10;Description automatically generated with medium confidence">
            <a:extLst>
              <a:ext uri="{FF2B5EF4-FFF2-40B4-BE49-F238E27FC236}">
                <a16:creationId xmlns:a16="http://schemas.microsoft.com/office/drawing/2014/main" id="{7FE85701-E8BF-A6A0-AD3A-A6B58C2126F1}"/>
              </a:ext>
            </a:extLst>
          </p:cNvPr>
          <p:cNvPicPr>
            <a:picLocks noChangeAspect="1"/>
          </p:cNvPicPr>
          <p:nvPr/>
        </p:nvPicPr>
        <p:blipFill>
          <a:blip r:embed="rId2"/>
          <a:stretch>
            <a:fillRect/>
          </a:stretch>
        </p:blipFill>
        <p:spPr>
          <a:xfrm>
            <a:off x="549898" y="2953350"/>
            <a:ext cx="4543485" cy="3786238"/>
          </a:xfrm>
          <a:prstGeom prst="rect">
            <a:avLst/>
          </a:prstGeom>
        </p:spPr>
      </p:pic>
      <p:pic>
        <p:nvPicPr>
          <p:cNvPr id="20" name="Picture 19" descr="A close-up of a graph&#10;&#10;Description automatically generated">
            <a:extLst>
              <a:ext uri="{FF2B5EF4-FFF2-40B4-BE49-F238E27FC236}">
                <a16:creationId xmlns:a16="http://schemas.microsoft.com/office/drawing/2014/main" id="{6AA78448-8C44-1594-5FBD-723022696424}"/>
              </a:ext>
            </a:extLst>
          </p:cNvPr>
          <p:cNvPicPr>
            <a:picLocks noChangeAspect="1"/>
          </p:cNvPicPr>
          <p:nvPr/>
        </p:nvPicPr>
        <p:blipFill>
          <a:blip r:embed="rId3"/>
          <a:srcRect b="16335"/>
          <a:stretch/>
        </p:blipFill>
        <p:spPr>
          <a:xfrm>
            <a:off x="519654" y="1299950"/>
            <a:ext cx="4259870" cy="2079011"/>
          </a:xfrm>
          <a:prstGeom prst="rect">
            <a:avLst/>
          </a:prstGeom>
        </p:spPr>
      </p:pic>
      <p:sp>
        <p:nvSpPr>
          <p:cNvPr id="10" name="Content Placeholder 9">
            <a:extLst>
              <a:ext uri="{FF2B5EF4-FFF2-40B4-BE49-F238E27FC236}">
                <a16:creationId xmlns:a16="http://schemas.microsoft.com/office/drawing/2014/main" id="{F590A63E-5CE7-D347-128E-2925B73D1A7E}"/>
              </a:ext>
            </a:extLst>
          </p:cNvPr>
          <p:cNvSpPr>
            <a:spLocks noGrp="1"/>
          </p:cNvSpPr>
          <p:nvPr>
            <p:ph sz="half" idx="2"/>
          </p:nvPr>
        </p:nvSpPr>
        <p:spPr>
          <a:xfrm>
            <a:off x="6095999" y="1609725"/>
            <a:ext cx="5791201" cy="4843463"/>
          </a:xfrm>
        </p:spPr>
        <p:txBody>
          <a:bodyPr>
            <a:normAutofit/>
          </a:bodyPr>
          <a:lstStyle/>
          <a:p>
            <a:pPr marL="285750" indent="-285750">
              <a:spcBef>
                <a:spcPts val="500"/>
              </a:spcBef>
              <a:buFont typeface="Arial" panose="020B0604020202020204" pitchFamily="34" charset="0"/>
              <a:buChar char="•"/>
            </a:pPr>
            <a:r>
              <a:rPr lang="en-DE" sz="1800" dirty="0"/>
              <a:t>low broadband turbulence during high peaking</a:t>
            </a:r>
          </a:p>
          <a:p>
            <a:pPr marL="285750" indent="-285750">
              <a:spcBef>
                <a:spcPts val="500"/>
              </a:spcBef>
              <a:buFont typeface="Arial" panose="020B0604020202020204" pitchFamily="34" charset="0"/>
              <a:buChar char="•"/>
            </a:pPr>
            <a:r>
              <a:rPr lang="en-GB" dirty="0"/>
              <a:t>l</a:t>
            </a:r>
            <a:r>
              <a:rPr lang="en-DE" dirty="0"/>
              <a:t>ow frequency (&lt;500kHz) </a:t>
            </a:r>
            <a:r>
              <a:rPr lang="en-US" sz="1800" dirty="0"/>
              <a:t>amplitude scales:</a:t>
            </a:r>
          </a:p>
          <a:p>
            <a:pPr marL="465138" lvl="2" indent="-285750">
              <a:spcBef>
                <a:spcPts val="500"/>
              </a:spcBef>
            </a:pPr>
            <a:r>
              <a:rPr lang="en-US" sz="1800" dirty="0"/>
              <a:t>linearly with density [1,2]</a:t>
            </a:r>
          </a:p>
          <a:p>
            <a:pPr marL="465138" lvl="2" indent="-285750">
              <a:spcBef>
                <a:spcPts val="500"/>
              </a:spcBef>
            </a:pPr>
            <a:r>
              <a:rPr lang="en-US" sz="1800" dirty="0"/>
              <a:t>inversely with peaking</a:t>
            </a:r>
          </a:p>
          <a:p>
            <a:pPr marL="465138" lvl="2" indent="-285750">
              <a:spcBef>
                <a:spcPts val="500"/>
              </a:spcBef>
            </a:pPr>
            <a:r>
              <a:rPr lang="en-US" sz="1800" dirty="0"/>
              <a:t>positively with P</a:t>
            </a:r>
            <a:r>
              <a:rPr lang="en-US" sz="1800" baseline="-25000" dirty="0"/>
              <a:t>ECH</a:t>
            </a:r>
            <a:r>
              <a:rPr lang="en-US" sz="1800" dirty="0"/>
              <a:t> [1,2]</a:t>
            </a:r>
            <a:endParaRPr lang="en-DE" sz="1800" dirty="0"/>
          </a:p>
          <a:p>
            <a:pPr marL="180000" indent="-180000" algn="l">
              <a:spcBef>
                <a:spcPts val="500"/>
              </a:spcBef>
              <a:buFont typeface="Arial" panose="020B0604020202020204" pitchFamily="34" charset="0"/>
              <a:buChar char="•"/>
            </a:pPr>
            <a:r>
              <a:rPr lang="en-US" dirty="0"/>
              <a:t>HF</a:t>
            </a:r>
            <a:r>
              <a:rPr lang="en-DE" sz="1800" dirty="0"/>
              <a:t> signal (&gt;300kHz) during peaking decay</a:t>
            </a:r>
          </a:p>
          <a:p>
            <a:pPr marL="180000" indent="-180000" algn="l">
              <a:spcBef>
                <a:spcPts val="500"/>
              </a:spcBef>
              <a:buFont typeface="Arial" panose="020B0604020202020204" pitchFamily="34" charset="0"/>
              <a:buChar char="•"/>
            </a:pPr>
            <a:r>
              <a:rPr lang="en-DE" sz="1800" dirty="0"/>
              <a:t>descending mode + broadband spike on final T</a:t>
            </a:r>
            <a:r>
              <a:rPr lang="en-DE" sz="1800" baseline="-25000" dirty="0"/>
              <a:t>i</a:t>
            </a:r>
            <a:r>
              <a:rPr lang="en-DE" sz="1800" dirty="0"/>
              <a:t> drop</a:t>
            </a:r>
          </a:p>
          <a:p>
            <a:pPr marL="180000" lvl="1" indent="-180000">
              <a:spcBef>
                <a:spcPts val="500"/>
              </a:spcBef>
              <a:buFont typeface="Arial" panose="020B0604020202020204" pitchFamily="34" charset="0"/>
              <a:buChar char="•"/>
            </a:pPr>
            <a:r>
              <a:rPr lang="en-DE" b="1" dirty="0"/>
              <a:t>W</a:t>
            </a:r>
            <a:r>
              <a:rPr lang="en-DE" b="1" baseline="-25000" dirty="0"/>
              <a:t>dia</a:t>
            </a:r>
            <a:r>
              <a:rPr lang="en-DE" b="1" dirty="0"/>
              <a:t> maximum correlates with start of peaking decay and increase of HF fluctuations</a:t>
            </a:r>
          </a:p>
          <a:p>
            <a:endParaRPr lang="en-US" altLang="en-US" sz="1200" dirty="0"/>
          </a:p>
          <a:p>
            <a:endParaRPr lang="en-US" altLang="en-US" sz="1200" dirty="0"/>
          </a:p>
          <a:p>
            <a:r>
              <a:rPr lang="en-US" altLang="en-US" sz="1200" dirty="0"/>
              <a:t>[1] J-P </a:t>
            </a:r>
            <a:r>
              <a:rPr lang="en-US" altLang="en-US" sz="1200" dirty="0" err="1"/>
              <a:t>Bähner</a:t>
            </a:r>
            <a:r>
              <a:rPr lang="en-US" altLang="en-US" sz="1200" dirty="0"/>
              <a:t> </a:t>
            </a:r>
            <a:r>
              <a:rPr lang="en-US" altLang="en-US" sz="1200" i="1" dirty="0"/>
              <a:t>et al.</a:t>
            </a:r>
            <a:r>
              <a:rPr lang="en-US" altLang="en-US" sz="1200" dirty="0"/>
              <a:t>,</a:t>
            </a:r>
            <a:r>
              <a:rPr lang="en-US" altLang="en-US" sz="1200" i="1" dirty="0"/>
              <a:t> J. Plasma Phys. </a:t>
            </a:r>
            <a:r>
              <a:rPr lang="en-US" altLang="en-US" sz="1200" b="1" dirty="0"/>
              <a:t>87</a:t>
            </a:r>
            <a:r>
              <a:rPr lang="en-US" altLang="en-US" sz="1200" dirty="0"/>
              <a:t> (2021) 905870314</a:t>
            </a:r>
          </a:p>
          <a:p>
            <a:r>
              <a:rPr lang="en-US" altLang="en-US" sz="1200" dirty="0"/>
              <a:t>[2] J-P </a:t>
            </a:r>
            <a:r>
              <a:rPr lang="en-US" altLang="en-US" sz="1200" dirty="0" err="1"/>
              <a:t>Bähner</a:t>
            </a:r>
            <a:r>
              <a:rPr lang="en-US" altLang="en-US" sz="1200" dirty="0"/>
              <a:t>, L </a:t>
            </a:r>
            <a:r>
              <a:rPr lang="en-US" altLang="en-US" sz="1200" dirty="0" err="1"/>
              <a:t>Podavini</a:t>
            </a:r>
            <a:r>
              <a:rPr lang="en-US" altLang="en-US" sz="1200" dirty="0"/>
              <a:t> </a:t>
            </a:r>
            <a:r>
              <a:rPr lang="en-US" altLang="en-US" sz="1200" i="1" dirty="0"/>
              <a:t>et al.</a:t>
            </a:r>
            <a:r>
              <a:rPr lang="en-US" altLang="en-US" sz="1200" dirty="0"/>
              <a:t>,</a:t>
            </a:r>
            <a:r>
              <a:rPr lang="en-US" altLang="en-US" sz="1200" i="1" dirty="0"/>
              <a:t> </a:t>
            </a:r>
            <a:r>
              <a:rPr lang="en-US" altLang="en-US" sz="1200" i="1" dirty="0" err="1"/>
              <a:t>subm</a:t>
            </a:r>
            <a:r>
              <a:rPr lang="en-US" altLang="en-US" sz="1200" i="1" dirty="0"/>
              <a:t>. to </a:t>
            </a:r>
            <a:r>
              <a:rPr lang="en-US" altLang="en-US" sz="1200" i="1" dirty="0" err="1"/>
              <a:t>Nucl</a:t>
            </a:r>
            <a:r>
              <a:rPr lang="en-US" altLang="en-US" sz="1200" i="1" dirty="0"/>
              <a:t>. Fusion</a:t>
            </a:r>
          </a:p>
        </p:txBody>
      </p:sp>
    </p:spTree>
    <p:extLst>
      <p:ext uri="{BB962C8B-B14F-4D97-AF65-F5344CB8AC3E}">
        <p14:creationId xmlns:p14="http://schemas.microsoft.com/office/powerpoint/2010/main" val="89683698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05E9E4-B479-FFD4-B8C9-8B2AF9711F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1BF6702-5265-19A7-D26E-DC05035C7A1A}"/>
              </a:ext>
            </a:extLst>
          </p:cNvPr>
          <p:cNvSpPr>
            <a:spLocks noGrp="1"/>
          </p:cNvSpPr>
          <p:nvPr>
            <p:ph type="title"/>
          </p:nvPr>
        </p:nvSpPr>
        <p:spPr/>
        <p:txBody>
          <a:bodyPr/>
          <a:lstStyle/>
          <a:p>
            <a:r>
              <a:rPr lang="en-DE" dirty="0"/>
              <a:t>High performance scenario A:</a:t>
            </a:r>
            <a:br>
              <a:rPr lang="en-DE" dirty="0"/>
            </a:br>
            <a:r>
              <a:rPr lang="en-DE" dirty="0"/>
              <a:t>density turbulence response (normalized fluctuations)</a:t>
            </a:r>
          </a:p>
        </p:txBody>
      </p:sp>
      <p:sp>
        <p:nvSpPr>
          <p:cNvPr id="3" name="Date Placeholder 2">
            <a:extLst>
              <a:ext uri="{FF2B5EF4-FFF2-40B4-BE49-F238E27FC236}">
                <a16:creationId xmlns:a16="http://schemas.microsoft.com/office/drawing/2014/main" id="{13DD9082-D045-BEC6-0EE9-274612963464}"/>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AE8E30AB-0D6D-8676-5FD2-6EC1D160210B}"/>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F2AD2DA2-E706-61ED-21A0-E61680794292}"/>
              </a:ext>
            </a:extLst>
          </p:cNvPr>
          <p:cNvSpPr>
            <a:spLocks noGrp="1"/>
          </p:cNvSpPr>
          <p:nvPr>
            <p:ph type="sldNum" sz="quarter" idx="12"/>
          </p:nvPr>
        </p:nvSpPr>
        <p:spPr/>
        <p:txBody>
          <a:bodyPr/>
          <a:lstStyle/>
          <a:p>
            <a:fld id="{ECE691D0-CC49-4FC7-9C4D-6112B0CB3A76}" type="slidenum">
              <a:rPr lang="de-DE" smtClean="0"/>
              <a:pPr/>
              <a:t>17</a:t>
            </a:fld>
            <a:endParaRPr lang="de-DE" dirty="0"/>
          </a:p>
        </p:txBody>
      </p:sp>
      <p:pic>
        <p:nvPicPr>
          <p:cNvPr id="6" name="Content Placeholder 5" descr="A comparison of a graph&#10;&#10;Description automatically generated with medium confidence">
            <a:extLst>
              <a:ext uri="{FF2B5EF4-FFF2-40B4-BE49-F238E27FC236}">
                <a16:creationId xmlns:a16="http://schemas.microsoft.com/office/drawing/2014/main" id="{AF9BAF7B-5937-2778-2209-DDABB20E8D7A}"/>
              </a:ext>
            </a:extLst>
          </p:cNvPr>
          <p:cNvPicPr>
            <a:picLocks noGrp="1" noChangeAspect="1"/>
          </p:cNvPicPr>
          <p:nvPr>
            <p:ph sz="half" idx="1"/>
          </p:nvPr>
        </p:nvPicPr>
        <p:blipFill>
          <a:blip r:embed="rId2"/>
          <a:stretch>
            <a:fillRect/>
          </a:stretch>
        </p:blipFill>
        <p:spPr>
          <a:xfrm>
            <a:off x="462293" y="3165491"/>
            <a:ext cx="4320001" cy="3600000"/>
          </a:xfrm>
        </p:spPr>
      </p:pic>
      <p:pic>
        <p:nvPicPr>
          <p:cNvPr id="20" name="Picture 19" descr="A close-up of a graph&#10;&#10;Description automatically generated">
            <a:extLst>
              <a:ext uri="{FF2B5EF4-FFF2-40B4-BE49-F238E27FC236}">
                <a16:creationId xmlns:a16="http://schemas.microsoft.com/office/drawing/2014/main" id="{3AE833C6-557E-A198-AA27-E744560698D2}"/>
              </a:ext>
            </a:extLst>
          </p:cNvPr>
          <p:cNvPicPr>
            <a:picLocks noChangeAspect="1"/>
          </p:cNvPicPr>
          <p:nvPr/>
        </p:nvPicPr>
        <p:blipFill>
          <a:blip r:embed="rId3"/>
          <a:srcRect b="16335"/>
          <a:stretch/>
        </p:blipFill>
        <p:spPr>
          <a:xfrm>
            <a:off x="519654" y="1299950"/>
            <a:ext cx="4259870" cy="2079011"/>
          </a:xfrm>
          <a:prstGeom prst="rect">
            <a:avLst/>
          </a:prstGeom>
        </p:spPr>
      </p:pic>
      <p:sp>
        <p:nvSpPr>
          <p:cNvPr id="10" name="Content Placeholder 9">
            <a:extLst>
              <a:ext uri="{FF2B5EF4-FFF2-40B4-BE49-F238E27FC236}">
                <a16:creationId xmlns:a16="http://schemas.microsoft.com/office/drawing/2014/main" id="{176C1C67-B3AE-A369-BD9B-C60ED030598E}"/>
              </a:ext>
            </a:extLst>
          </p:cNvPr>
          <p:cNvSpPr>
            <a:spLocks noGrp="1"/>
          </p:cNvSpPr>
          <p:nvPr>
            <p:ph sz="half" idx="2"/>
          </p:nvPr>
        </p:nvSpPr>
        <p:spPr>
          <a:xfrm>
            <a:off x="6095999" y="1609725"/>
            <a:ext cx="5791201" cy="4843463"/>
          </a:xfrm>
        </p:spPr>
        <p:txBody>
          <a:bodyPr>
            <a:normAutofit/>
          </a:bodyPr>
          <a:lstStyle/>
          <a:p>
            <a:pPr marL="285750" indent="-285750">
              <a:spcBef>
                <a:spcPts val="500"/>
              </a:spcBef>
              <a:buFont typeface="Arial" panose="020B0604020202020204" pitchFamily="34" charset="0"/>
              <a:buChar char="•"/>
            </a:pPr>
            <a:r>
              <a:rPr lang="en-DE" sz="1800" dirty="0"/>
              <a:t>low broadband turbulence during high peaking</a:t>
            </a:r>
          </a:p>
          <a:p>
            <a:pPr marL="285750" indent="-285750">
              <a:spcBef>
                <a:spcPts val="500"/>
              </a:spcBef>
              <a:buFont typeface="Arial" panose="020B0604020202020204" pitchFamily="34" charset="0"/>
              <a:buChar char="•"/>
            </a:pPr>
            <a:r>
              <a:rPr lang="en-GB" dirty="0"/>
              <a:t>l</a:t>
            </a:r>
            <a:r>
              <a:rPr lang="en-DE" dirty="0"/>
              <a:t>ow frequency (&lt;500kHz) </a:t>
            </a:r>
            <a:r>
              <a:rPr lang="en-US" sz="1800" dirty="0"/>
              <a:t>amplitude scales:</a:t>
            </a:r>
          </a:p>
          <a:p>
            <a:pPr marL="465138" lvl="2" indent="-285750">
              <a:spcBef>
                <a:spcPts val="500"/>
              </a:spcBef>
            </a:pPr>
            <a:r>
              <a:rPr lang="en-US" sz="1800" dirty="0"/>
              <a:t>linearly with density [1,2]</a:t>
            </a:r>
          </a:p>
          <a:p>
            <a:pPr marL="465138" lvl="2" indent="-285750">
              <a:spcBef>
                <a:spcPts val="500"/>
              </a:spcBef>
            </a:pPr>
            <a:r>
              <a:rPr lang="en-US" sz="1800" dirty="0"/>
              <a:t>inversely with peaking</a:t>
            </a:r>
          </a:p>
          <a:p>
            <a:pPr marL="465138" lvl="2" indent="-285750">
              <a:spcBef>
                <a:spcPts val="500"/>
              </a:spcBef>
            </a:pPr>
            <a:r>
              <a:rPr lang="en-US" sz="1800" dirty="0"/>
              <a:t>positively with P</a:t>
            </a:r>
            <a:r>
              <a:rPr lang="en-US" sz="1800" baseline="-25000" dirty="0"/>
              <a:t>ECH</a:t>
            </a:r>
            <a:r>
              <a:rPr lang="en-US" sz="1800" dirty="0"/>
              <a:t> [1,2]</a:t>
            </a:r>
            <a:endParaRPr lang="en-DE" sz="1800" dirty="0"/>
          </a:p>
          <a:p>
            <a:pPr marL="180000" indent="-180000" algn="l">
              <a:spcBef>
                <a:spcPts val="500"/>
              </a:spcBef>
              <a:buFont typeface="Arial" panose="020B0604020202020204" pitchFamily="34" charset="0"/>
              <a:buChar char="•"/>
            </a:pPr>
            <a:r>
              <a:rPr lang="en-US" dirty="0"/>
              <a:t>HF</a:t>
            </a:r>
            <a:r>
              <a:rPr lang="en-DE" sz="1800" dirty="0"/>
              <a:t> signal (&gt;300kHz) during peaking decay</a:t>
            </a:r>
          </a:p>
          <a:p>
            <a:pPr marL="180000" indent="-180000" algn="l">
              <a:spcBef>
                <a:spcPts val="500"/>
              </a:spcBef>
              <a:buFont typeface="Arial" panose="020B0604020202020204" pitchFamily="34" charset="0"/>
              <a:buChar char="•"/>
            </a:pPr>
            <a:r>
              <a:rPr lang="en-DE" sz="1800" dirty="0"/>
              <a:t>descending mode + broadband spike on final T</a:t>
            </a:r>
            <a:r>
              <a:rPr lang="en-DE" sz="1800" baseline="-25000" dirty="0"/>
              <a:t>i</a:t>
            </a:r>
            <a:r>
              <a:rPr lang="en-DE" sz="1800" dirty="0"/>
              <a:t> drop</a:t>
            </a:r>
          </a:p>
          <a:p>
            <a:pPr marL="180000" lvl="1" indent="-180000">
              <a:spcBef>
                <a:spcPts val="500"/>
              </a:spcBef>
              <a:buFont typeface="Arial" panose="020B0604020202020204" pitchFamily="34" charset="0"/>
              <a:buChar char="•"/>
            </a:pPr>
            <a:r>
              <a:rPr lang="en-DE" b="1" dirty="0"/>
              <a:t>W</a:t>
            </a:r>
            <a:r>
              <a:rPr lang="en-DE" b="1" baseline="-25000" dirty="0"/>
              <a:t>dia</a:t>
            </a:r>
            <a:r>
              <a:rPr lang="en-DE" b="1" dirty="0"/>
              <a:t> maximum correlates with start of peaking decay and increase of HF fluctuations</a:t>
            </a:r>
          </a:p>
          <a:p>
            <a:endParaRPr lang="en-US" altLang="en-US" sz="1200" dirty="0"/>
          </a:p>
          <a:p>
            <a:endParaRPr lang="en-US" altLang="en-US" sz="1200" dirty="0"/>
          </a:p>
          <a:p>
            <a:r>
              <a:rPr lang="en-US" altLang="en-US" sz="1200" dirty="0"/>
              <a:t>[1] J-P </a:t>
            </a:r>
            <a:r>
              <a:rPr lang="en-US" altLang="en-US" sz="1200" dirty="0" err="1"/>
              <a:t>Bähner</a:t>
            </a:r>
            <a:r>
              <a:rPr lang="en-US" altLang="en-US" sz="1200" dirty="0"/>
              <a:t> </a:t>
            </a:r>
            <a:r>
              <a:rPr lang="en-US" altLang="en-US" sz="1200" i="1" dirty="0"/>
              <a:t>et al.</a:t>
            </a:r>
            <a:r>
              <a:rPr lang="en-US" altLang="en-US" sz="1200" dirty="0"/>
              <a:t>,</a:t>
            </a:r>
            <a:r>
              <a:rPr lang="en-US" altLang="en-US" sz="1200" i="1" dirty="0"/>
              <a:t> J. Plasma Phys. </a:t>
            </a:r>
            <a:r>
              <a:rPr lang="en-US" altLang="en-US" sz="1200" b="1" dirty="0"/>
              <a:t>87</a:t>
            </a:r>
            <a:r>
              <a:rPr lang="en-US" altLang="en-US" sz="1200" dirty="0"/>
              <a:t> (2021) 905870314</a:t>
            </a:r>
          </a:p>
          <a:p>
            <a:r>
              <a:rPr lang="en-US" altLang="en-US" sz="1200" dirty="0"/>
              <a:t>[2] J-P </a:t>
            </a:r>
            <a:r>
              <a:rPr lang="en-US" altLang="en-US" sz="1200" dirty="0" err="1"/>
              <a:t>Bähner</a:t>
            </a:r>
            <a:r>
              <a:rPr lang="en-US" altLang="en-US" sz="1200" dirty="0"/>
              <a:t>, L </a:t>
            </a:r>
            <a:r>
              <a:rPr lang="en-US" altLang="en-US" sz="1200" dirty="0" err="1"/>
              <a:t>Podavini</a:t>
            </a:r>
            <a:r>
              <a:rPr lang="en-US" altLang="en-US" sz="1200" dirty="0"/>
              <a:t> </a:t>
            </a:r>
            <a:r>
              <a:rPr lang="en-US" altLang="en-US" sz="1200" i="1" dirty="0"/>
              <a:t>et al.</a:t>
            </a:r>
            <a:r>
              <a:rPr lang="en-US" altLang="en-US" sz="1200" dirty="0"/>
              <a:t>,</a:t>
            </a:r>
            <a:r>
              <a:rPr lang="en-US" altLang="en-US" sz="1200" i="1" dirty="0"/>
              <a:t> </a:t>
            </a:r>
            <a:r>
              <a:rPr lang="en-US" altLang="en-US" sz="1200" i="1" dirty="0" err="1"/>
              <a:t>subm</a:t>
            </a:r>
            <a:r>
              <a:rPr lang="en-US" altLang="en-US" sz="1200" i="1" dirty="0"/>
              <a:t>. to </a:t>
            </a:r>
            <a:r>
              <a:rPr lang="en-US" altLang="en-US" sz="1200" i="1" dirty="0" err="1"/>
              <a:t>Nucl</a:t>
            </a:r>
            <a:r>
              <a:rPr lang="en-US" altLang="en-US" sz="1200" i="1" dirty="0"/>
              <a:t>. Fusion</a:t>
            </a:r>
          </a:p>
        </p:txBody>
      </p:sp>
    </p:spTree>
    <p:extLst>
      <p:ext uri="{BB962C8B-B14F-4D97-AF65-F5344CB8AC3E}">
        <p14:creationId xmlns:p14="http://schemas.microsoft.com/office/powerpoint/2010/main" val="179541078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B8A396-9E6F-B8C4-ABF8-C59015A3B081}"/>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93D0D786-FD49-DFA2-E3E9-A001248708DB}"/>
              </a:ext>
            </a:extLst>
          </p:cNvPr>
          <p:cNvSpPr>
            <a:spLocks noGrp="1"/>
          </p:cNvSpPr>
          <p:nvPr>
            <p:ph type="title"/>
          </p:nvPr>
        </p:nvSpPr>
        <p:spPr/>
        <p:txBody>
          <a:bodyPr/>
          <a:lstStyle/>
          <a:p>
            <a:r>
              <a:rPr lang="en-DE" dirty="0"/>
              <a:t>High performance scenario A:</a:t>
            </a:r>
            <a:br>
              <a:rPr lang="en-DE" dirty="0"/>
            </a:br>
            <a:r>
              <a:rPr lang="en-DE" dirty="0"/>
              <a:t>correlation of turbulence with global parameters</a:t>
            </a:r>
          </a:p>
        </p:txBody>
      </p:sp>
      <p:sp>
        <p:nvSpPr>
          <p:cNvPr id="3" name="Date Placeholder 2">
            <a:extLst>
              <a:ext uri="{FF2B5EF4-FFF2-40B4-BE49-F238E27FC236}">
                <a16:creationId xmlns:a16="http://schemas.microsoft.com/office/drawing/2014/main" id="{09BD4E70-90F0-0EE7-0F6F-97FB7FA1806F}"/>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10B63FB0-31D3-4F44-FF31-450601AA9C9C}"/>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D2CC2BE3-2D2F-19CE-EAC1-4BE0CA21524B}"/>
              </a:ext>
            </a:extLst>
          </p:cNvPr>
          <p:cNvSpPr>
            <a:spLocks noGrp="1"/>
          </p:cNvSpPr>
          <p:nvPr>
            <p:ph type="sldNum" sz="quarter" idx="12"/>
          </p:nvPr>
        </p:nvSpPr>
        <p:spPr/>
        <p:txBody>
          <a:bodyPr/>
          <a:lstStyle/>
          <a:p>
            <a:fld id="{ECE691D0-CC49-4FC7-9C4D-6112B0CB3A76}" type="slidenum">
              <a:rPr lang="de-DE" smtClean="0"/>
              <a:pPr/>
              <a:t>18</a:t>
            </a:fld>
            <a:endParaRPr lang="de-DE" dirty="0"/>
          </a:p>
        </p:txBody>
      </p:sp>
      <p:sp>
        <p:nvSpPr>
          <p:cNvPr id="18" name="Content Placeholder 17">
            <a:extLst>
              <a:ext uri="{FF2B5EF4-FFF2-40B4-BE49-F238E27FC236}">
                <a16:creationId xmlns:a16="http://schemas.microsoft.com/office/drawing/2014/main" id="{79D62B79-B695-89EF-453D-982A82D88A0B}"/>
              </a:ext>
            </a:extLst>
          </p:cNvPr>
          <p:cNvSpPr>
            <a:spLocks noGrp="1"/>
          </p:cNvSpPr>
          <p:nvPr>
            <p:ph sz="half" idx="1"/>
          </p:nvPr>
        </p:nvSpPr>
        <p:spPr/>
        <p:txBody>
          <a:bodyPr/>
          <a:lstStyle/>
          <a:p>
            <a:endParaRPr lang="en-DE" dirty="0"/>
          </a:p>
        </p:txBody>
      </p:sp>
      <p:pic>
        <p:nvPicPr>
          <p:cNvPr id="2" name="Picture 1" descr="A graph with colored dots and numbers&#10;&#10;Description automatically generated">
            <a:extLst>
              <a:ext uri="{FF2B5EF4-FFF2-40B4-BE49-F238E27FC236}">
                <a16:creationId xmlns:a16="http://schemas.microsoft.com/office/drawing/2014/main" id="{3AD26790-31CF-4E4F-934D-B9FCCC428FF9}"/>
              </a:ext>
            </a:extLst>
          </p:cNvPr>
          <p:cNvPicPr>
            <a:picLocks noChangeAspect="1"/>
          </p:cNvPicPr>
          <p:nvPr/>
        </p:nvPicPr>
        <p:blipFill>
          <a:blip r:embed="rId2"/>
          <a:stretch>
            <a:fillRect/>
          </a:stretch>
        </p:blipFill>
        <p:spPr>
          <a:xfrm>
            <a:off x="1423055" y="3693399"/>
            <a:ext cx="3240000" cy="2835000"/>
          </a:xfrm>
          <a:prstGeom prst="rect">
            <a:avLst/>
          </a:prstGeom>
        </p:spPr>
      </p:pic>
      <p:pic>
        <p:nvPicPr>
          <p:cNvPr id="6" name="Picture 5" descr="A graph with colored dots and numbers&#10;&#10;Description automatically generated">
            <a:extLst>
              <a:ext uri="{FF2B5EF4-FFF2-40B4-BE49-F238E27FC236}">
                <a16:creationId xmlns:a16="http://schemas.microsoft.com/office/drawing/2014/main" id="{302ACA3A-480F-ADC8-AE62-73285927AB56}"/>
              </a:ext>
            </a:extLst>
          </p:cNvPr>
          <p:cNvPicPr>
            <a:picLocks noChangeAspect="1"/>
          </p:cNvPicPr>
          <p:nvPr/>
        </p:nvPicPr>
        <p:blipFill>
          <a:blip r:embed="rId3"/>
          <a:srcRect b="17089"/>
          <a:stretch/>
        </p:blipFill>
        <p:spPr>
          <a:xfrm>
            <a:off x="1448455" y="1376067"/>
            <a:ext cx="3240000" cy="2350531"/>
          </a:xfrm>
          <a:prstGeom prst="rect">
            <a:avLst/>
          </a:prstGeom>
        </p:spPr>
      </p:pic>
      <p:grpSp>
        <p:nvGrpSpPr>
          <p:cNvPr id="44" name="Group 43">
            <a:extLst>
              <a:ext uri="{FF2B5EF4-FFF2-40B4-BE49-F238E27FC236}">
                <a16:creationId xmlns:a16="http://schemas.microsoft.com/office/drawing/2014/main" id="{7DBC56F7-559B-3371-0668-E3CAFDF1A8F8}"/>
              </a:ext>
            </a:extLst>
          </p:cNvPr>
          <p:cNvGrpSpPr/>
          <p:nvPr/>
        </p:nvGrpSpPr>
        <p:grpSpPr>
          <a:xfrm>
            <a:off x="5974191" y="2981864"/>
            <a:ext cx="5415257" cy="2930494"/>
            <a:chOff x="5955964" y="1532541"/>
            <a:chExt cx="5415257" cy="2930494"/>
          </a:xfrm>
        </p:grpSpPr>
        <p:grpSp>
          <p:nvGrpSpPr>
            <p:cNvPr id="43" name="Group 42">
              <a:extLst>
                <a:ext uri="{FF2B5EF4-FFF2-40B4-BE49-F238E27FC236}">
                  <a16:creationId xmlns:a16="http://schemas.microsoft.com/office/drawing/2014/main" id="{52CBA258-2211-781D-CE46-8766F53A9417}"/>
                </a:ext>
              </a:extLst>
            </p:cNvPr>
            <p:cNvGrpSpPr/>
            <p:nvPr/>
          </p:nvGrpSpPr>
          <p:grpSpPr>
            <a:xfrm>
              <a:off x="5955964" y="1532541"/>
              <a:ext cx="5415257" cy="2930494"/>
              <a:chOff x="5955964" y="1532541"/>
              <a:chExt cx="5415257" cy="2930494"/>
            </a:xfrm>
          </p:grpSpPr>
          <p:grpSp>
            <p:nvGrpSpPr>
              <p:cNvPr id="7" name="Group 6">
                <a:extLst>
                  <a:ext uri="{FF2B5EF4-FFF2-40B4-BE49-F238E27FC236}">
                    <a16:creationId xmlns:a16="http://schemas.microsoft.com/office/drawing/2014/main" id="{9E358017-2159-58B5-637F-42FA360832DB}"/>
                  </a:ext>
                </a:extLst>
              </p:cNvPr>
              <p:cNvGrpSpPr/>
              <p:nvPr/>
            </p:nvGrpSpPr>
            <p:grpSpPr>
              <a:xfrm>
                <a:off x="8671221" y="1532541"/>
                <a:ext cx="2700000" cy="2930494"/>
                <a:chOff x="5080277" y="34681491"/>
                <a:chExt cx="2700000" cy="2930494"/>
              </a:xfrm>
            </p:grpSpPr>
            <p:grpSp>
              <p:nvGrpSpPr>
                <p:cNvPr id="8" name="Group 7">
                  <a:extLst>
                    <a:ext uri="{FF2B5EF4-FFF2-40B4-BE49-F238E27FC236}">
                      <a16:creationId xmlns:a16="http://schemas.microsoft.com/office/drawing/2014/main" id="{EB6A5A7D-0EC3-0475-098F-B2DE0BEAB162}"/>
                    </a:ext>
                  </a:extLst>
                </p:cNvPr>
                <p:cNvGrpSpPr/>
                <p:nvPr/>
              </p:nvGrpSpPr>
              <p:grpSpPr>
                <a:xfrm>
                  <a:off x="5080277" y="34681491"/>
                  <a:ext cx="2700000" cy="2930494"/>
                  <a:chOff x="4967601" y="34542431"/>
                  <a:chExt cx="2700000" cy="2930494"/>
                </a:xfrm>
              </p:grpSpPr>
              <p:pic>
                <p:nvPicPr>
                  <p:cNvPr id="30" name="Picture 29" descr="A graph of a ray of light&#10;&#10;Description automatically generated with medium confidence">
                    <a:extLst>
                      <a:ext uri="{FF2B5EF4-FFF2-40B4-BE49-F238E27FC236}">
                        <a16:creationId xmlns:a16="http://schemas.microsoft.com/office/drawing/2014/main" id="{AA64D2B2-829B-2AE9-CFCE-DFA5A6CB37F0}"/>
                      </a:ext>
                    </a:extLst>
                  </p:cNvPr>
                  <p:cNvPicPr>
                    <a:picLocks noChangeAspect="1"/>
                  </p:cNvPicPr>
                  <p:nvPr/>
                </p:nvPicPr>
                <p:blipFill>
                  <a:blip r:embed="rId4"/>
                  <a:stretch>
                    <a:fillRect/>
                  </a:stretch>
                </p:blipFill>
                <p:spPr>
                  <a:xfrm>
                    <a:off x="4967601" y="34772925"/>
                    <a:ext cx="2700000" cy="2700000"/>
                  </a:xfrm>
                  <a:prstGeom prst="rect">
                    <a:avLst/>
                  </a:prstGeom>
                </p:spPr>
              </p:pic>
              <p:sp>
                <p:nvSpPr>
                  <p:cNvPr id="23" name="TextBox 22">
                    <a:extLst>
                      <a:ext uri="{FF2B5EF4-FFF2-40B4-BE49-F238E27FC236}">
                        <a16:creationId xmlns:a16="http://schemas.microsoft.com/office/drawing/2014/main" id="{B28A103F-CBDE-A6AD-E0EF-A2A55C9E7733}"/>
                      </a:ext>
                    </a:extLst>
                  </p:cNvPr>
                  <p:cNvSpPr txBox="1"/>
                  <p:nvPr/>
                </p:nvSpPr>
                <p:spPr>
                  <a:xfrm>
                    <a:off x="5792877" y="34542431"/>
                    <a:ext cx="1508426" cy="294953"/>
                  </a:xfrm>
                  <a:prstGeom prst="rect">
                    <a:avLst/>
                  </a:prstGeom>
                  <a:noFill/>
                </p:spPr>
                <p:txBody>
                  <a:bodyPr wrap="none" lIns="0" tIns="0" rIns="0" bIns="0" rtlCol="0" anchor="t" anchorCtr="0">
                    <a:spAutoFit/>
                  </a:bodyPr>
                  <a:lstStyle/>
                  <a:p>
                    <a:pPr algn="l">
                      <a:lnSpc>
                        <a:spcPts val="2300"/>
                      </a:lnSpc>
                      <a:spcBef>
                        <a:spcPts val="1150"/>
                      </a:spcBef>
                    </a:pPr>
                    <a:r>
                      <a:rPr lang="en-US" dirty="0"/>
                      <a:t>peaking</a:t>
                    </a:r>
                    <a:r>
                      <a:rPr lang="en-US" sz="2400" dirty="0"/>
                      <a:t> </a:t>
                    </a:r>
                    <a:r>
                      <a:rPr lang="en-US" dirty="0"/>
                      <a:t>decay</a:t>
                    </a:r>
                    <a:endParaRPr lang="en-DE" sz="2400" dirty="0"/>
                  </a:p>
                </p:txBody>
              </p:sp>
            </p:grpSp>
            <p:sp>
              <p:nvSpPr>
                <p:cNvPr id="12" name="TextBox 11">
                  <a:extLst>
                    <a:ext uri="{FF2B5EF4-FFF2-40B4-BE49-F238E27FC236}">
                      <a16:creationId xmlns:a16="http://schemas.microsoft.com/office/drawing/2014/main" id="{97F6D1CF-F04C-6704-7179-FBC68D856D46}"/>
                    </a:ext>
                  </a:extLst>
                </p:cNvPr>
                <p:cNvSpPr txBox="1"/>
                <p:nvPr/>
              </p:nvSpPr>
              <p:spPr>
                <a:xfrm rot="18950965">
                  <a:off x="6940767" y="36550628"/>
                  <a:ext cx="777457"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2.0 km/s</a:t>
                  </a:r>
                </a:p>
              </p:txBody>
            </p:sp>
            <p:sp>
              <p:nvSpPr>
                <p:cNvPr id="13" name="TextBox 12">
                  <a:extLst>
                    <a:ext uri="{FF2B5EF4-FFF2-40B4-BE49-F238E27FC236}">
                      <a16:creationId xmlns:a16="http://schemas.microsoft.com/office/drawing/2014/main" id="{B34F0859-809C-297C-F3E2-9C77664B334A}"/>
                    </a:ext>
                  </a:extLst>
                </p:cNvPr>
                <p:cNvSpPr txBox="1"/>
                <p:nvPr/>
              </p:nvSpPr>
              <p:spPr>
                <a:xfrm rot="16608461">
                  <a:off x="6326955" y="35583407"/>
                  <a:ext cx="719749"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16 km/s</a:t>
                  </a:r>
                </a:p>
              </p:txBody>
            </p:sp>
            <p:sp>
              <p:nvSpPr>
                <p:cNvPr id="14" name="TextBox 13">
                  <a:extLst>
                    <a:ext uri="{FF2B5EF4-FFF2-40B4-BE49-F238E27FC236}">
                      <a16:creationId xmlns:a16="http://schemas.microsoft.com/office/drawing/2014/main" id="{F7BEFBB0-5054-1F97-3B63-1FB9B2EAB767}"/>
                    </a:ext>
                  </a:extLst>
                </p:cNvPr>
                <p:cNvSpPr txBox="1"/>
                <p:nvPr/>
              </p:nvSpPr>
              <p:spPr>
                <a:xfrm rot="17529653">
                  <a:off x="6916031" y="35722247"/>
                  <a:ext cx="777457"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6.8 km/s</a:t>
                  </a:r>
                </a:p>
              </p:txBody>
            </p:sp>
          </p:grpSp>
          <p:pic>
            <p:nvPicPr>
              <p:cNvPr id="38" name="Picture 37" descr="A graph of a function&#10;&#10;Description automatically generated with medium confidence">
                <a:extLst>
                  <a:ext uri="{FF2B5EF4-FFF2-40B4-BE49-F238E27FC236}">
                    <a16:creationId xmlns:a16="http://schemas.microsoft.com/office/drawing/2014/main" id="{1B8FB34E-84C1-EFB6-34FF-F8F2689DEEA5}"/>
                  </a:ext>
                </a:extLst>
              </p:cNvPr>
              <p:cNvPicPr>
                <a:picLocks noChangeAspect="1"/>
              </p:cNvPicPr>
              <p:nvPr/>
            </p:nvPicPr>
            <p:blipFill>
              <a:blip r:embed="rId5"/>
              <a:stretch>
                <a:fillRect/>
              </a:stretch>
            </p:blipFill>
            <p:spPr>
              <a:xfrm>
                <a:off x="5955964" y="1763035"/>
                <a:ext cx="2700000" cy="2700000"/>
              </a:xfrm>
              <a:prstGeom prst="rect">
                <a:avLst/>
              </a:prstGeom>
            </p:spPr>
          </p:pic>
          <p:sp>
            <p:nvSpPr>
              <p:cNvPr id="37" name="TextBox 36">
                <a:extLst>
                  <a:ext uri="{FF2B5EF4-FFF2-40B4-BE49-F238E27FC236}">
                    <a16:creationId xmlns:a16="http://schemas.microsoft.com/office/drawing/2014/main" id="{4A0C923C-F057-AA0F-55F3-DF9BDA3DF136}"/>
                  </a:ext>
                </a:extLst>
              </p:cNvPr>
              <p:cNvSpPr txBox="1"/>
              <p:nvPr/>
            </p:nvSpPr>
            <p:spPr>
              <a:xfrm>
                <a:off x="6929491" y="1532541"/>
                <a:ext cx="1218282" cy="273729"/>
              </a:xfrm>
              <a:prstGeom prst="rect">
                <a:avLst/>
              </a:prstGeom>
              <a:noFill/>
            </p:spPr>
            <p:txBody>
              <a:bodyPr wrap="none" lIns="0" tIns="0" rIns="0" bIns="0" rtlCol="0" anchor="t" anchorCtr="0">
                <a:spAutoFit/>
              </a:bodyPr>
              <a:lstStyle/>
              <a:p>
                <a:pPr algn="l">
                  <a:lnSpc>
                    <a:spcPts val="2300"/>
                  </a:lnSpc>
                  <a:spcBef>
                    <a:spcPts val="1150"/>
                  </a:spcBef>
                </a:pPr>
                <a:r>
                  <a:rPr lang="en-GB" dirty="0"/>
                  <a:t>p</a:t>
                </a:r>
                <a:r>
                  <a:rPr lang="en-DE" dirty="0"/>
                  <a:t>re-peaking</a:t>
                </a:r>
              </a:p>
            </p:txBody>
          </p:sp>
        </p:grpSp>
        <p:sp>
          <p:nvSpPr>
            <p:cNvPr id="41" name="TextBox 40">
              <a:extLst>
                <a:ext uri="{FF2B5EF4-FFF2-40B4-BE49-F238E27FC236}">
                  <a16:creationId xmlns:a16="http://schemas.microsoft.com/office/drawing/2014/main" id="{02731097-40DF-43D1-0722-F4C2AE10461C}"/>
                </a:ext>
              </a:extLst>
            </p:cNvPr>
            <p:cNvSpPr txBox="1"/>
            <p:nvPr/>
          </p:nvSpPr>
          <p:spPr>
            <a:xfrm rot="18455283">
              <a:off x="7415786" y="3187432"/>
              <a:ext cx="777457" cy="267894"/>
            </a:xfrm>
            <a:prstGeom prst="rect">
              <a:avLst/>
            </a:prstGeom>
            <a:noFill/>
          </p:spPr>
          <p:txBody>
            <a:bodyPr wrap="none" lIns="0" tIns="0" rIns="0" bIns="0" rtlCol="0" anchor="t" anchorCtr="0">
              <a:spAutoFit/>
            </a:bodyPr>
            <a:lstStyle/>
            <a:p>
              <a:pPr algn="l">
                <a:lnSpc>
                  <a:spcPts val="2300"/>
                </a:lnSpc>
                <a:spcBef>
                  <a:spcPts val="1150"/>
                </a:spcBef>
              </a:pPr>
              <a:r>
                <a:rPr lang="en-DE" sz="1600" dirty="0">
                  <a:solidFill>
                    <a:schemeClr val="bg1"/>
                  </a:solidFill>
                </a:rPr>
                <a:t>2.8 km/s</a:t>
              </a:r>
            </a:p>
          </p:txBody>
        </p:sp>
      </p:grpSp>
      <p:sp>
        <p:nvSpPr>
          <p:cNvPr id="10" name="Content Placeholder 9">
            <a:extLst>
              <a:ext uri="{FF2B5EF4-FFF2-40B4-BE49-F238E27FC236}">
                <a16:creationId xmlns:a16="http://schemas.microsoft.com/office/drawing/2014/main" id="{13C7370D-383C-46FA-6CC0-F2FC3E7F09E0}"/>
              </a:ext>
            </a:extLst>
          </p:cNvPr>
          <p:cNvSpPr>
            <a:spLocks noGrp="1"/>
          </p:cNvSpPr>
          <p:nvPr>
            <p:ph sz="half" idx="2"/>
          </p:nvPr>
        </p:nvSpPr>
        <p:spPr>
          <a:xfrm>
            <a:off x="6095999" y="1571855"/>
            <a:ext cx="5981701" cy="5389333"/>
          </a:xfrm>
        </p:spPr>
        <p:txBody>
          <a:bodyPr>
            <a:normAutofit/>
          </a:bodyPr>
          <a:lstStyle/>
          <a:p>
            <a:pPr marL="180000" indent="-180000" algn="l">
              <a:spcBef>
                <a:spcPts val="500"/>
              </a:spcBef>
              <a:buFont typeface="Arial" panose="020B0604020202020204" pitchFamily="34" charset="0"/>
              <a:buChar char="•"/>
            </a:pPr>
            <a:r>
              <a:rPr lang="en-US" sz="1800" dirty="0"/>
              <a:t>density-normalized low frequency fluctuations:</a:t>
            </a:r>
            <a:br>
              <a:rPr lang="en-DE" sz="1800" dirty="0"/>
            </a:br>
            <a:r>
              <a:rPr lang="en-DE" b="1" dirty="0"/>
              <a:t>density </a:t>
            </a:r>
            <a:r>
              <a:rPr lang="en-DE" sz="1800" b="1" dirty="0"/>
              <a:t>peaking is a strong ordering parameter</a:t>
            </a:r>
          </a:p>
          <a:p>
            <a:pPr marL="180000" indent="-180000" algn="l">
              <a:spcBef>
                <a:spcPts val="500"/>
              </a:spcBef>
              <a:buFont typeface="Arial" panose="020B0604020202020204" pitchFamily="34" charset="0"/>
              <a:buChar char="•"/>
            </a:pPr>
            <a:r>
              <a:rPr lang="en-DE" sz="1800" dirty="0"/>
              <a:t>HF fluctuations: asymmetric on rise + fall of peaking:</a:t>
            </a:r>
            <a:br>
              <a:rPr lang="en-DE" sz="1800" dirty="0"/>
            </a:br>
            <a:r>
              <a:rPr lang="en-DE" sz="1800" b="1" dirty="0"/>
              <a:t>possible instability responsible for decay?</a:t>
            </a:r>
          </a:p>
          <a:p>
            <a:pPr marL="180000" indent="-180000" algn="l">
              <a:spcBef>
                <a:spcPts val="500"/>
              </a:spcBef>
              <a:buFont typeface="Arial" panose="020B0604020202020204" pitchFamily="34" charset="0"/>
              <a:buChar char="•"/>
            </a:pPr>
            <a:endParaRPr lang="en-DE" b="1" dirty="0"/>
          </a:p>
          <a:p>
            <a:pPr marL="180000" indent="-180000" algn="l">
              <a:spcBef>
                <a:spcPts val="500"/>
              </a:spcBef>
              <a:buFont typeface="Arial" panose="020B0604020202020204" pitchFamily="34" charset="0"/>
              <a:buChar char="•"/>
            </a:pPr>
            <a:endParaRPr lang="en-DE" sz="1800" b="1" dirty="0"/>
          </a:p>
          <a:p>
            <a:pPr marL="180000" indent="-180000" algn="l">
              <a:spcBef>
                <a:spcPts val="500"/>
              </a:spcBef>
              <a:buFont typeface="Arial" panose="020B0604020202020204" pitchFamily="34" charset="0"/>
              <a:buChar char="•"/>
            </a:pPr>
            <a:endParaRPr lang="en-DE" b="1" dirty="0"/>
          </a:p>
          <a:p>
            <a:pPr marL="180000" indent="-180000" algn="l">
              <a:spcBef>
                <a:spcPts val="500"/>
              </a:spcBef>
              <a:buFont typeface="Arial" panose="020B0604020202020204" pitchFamily="34" charset="0"/>
              <a:buChar char="•"/>
            </a:pPr>
            <a:endParaRPr lang="en-DE" sz="1800" b="1" dirty="0"/>
          </a:p>
          <a:p>
            <a:pPr marL="180000" indent="-180000" algn="l">
              <a:spcBef>
                <a:spcPts val="500"/>
              </a:spcBef>
              <a:buFont typeface="Arial" panose="020B0604020202020204" pitchFamily="34" charset="0"/>
              <a:buChar char="•"/>
            </a:pPr>
            <a:endParaRPr lang="en-DE" b="1" dirty="0"/>
          </a:p>
          <a:p>
            <a:pPr marL="180000" indent="-180000" algn="l">
              <a:spcBef>
                <a:spcPts val="500"/>
              </a:spcBef>
              <a:buFont typeface="Arial" panose="020B0604020202020204" pitchFamily="34" charset="0"/>
              <a:buChar char="•"/>
            </a:pPr>
            <a:endParaRPr lang="en-DE" sz="1800" b="1" dirty="0"/>
          </a:p>
          <a:p>
            <a:pPr algn="l">
              <a:spcBef>
                <a:spcPts val="500"/>
              </a:spcBef>
            </a:pPr>
            <a:endParaRPr lang="en-DE" sz="1800" b="1" dirty="0"/>
          </a:p>
          <a:p>
            <a:pPr marL="180000" indent="-180000" algn="l">
              <a:spcBef>
                <a:spcPts val="500"/>
              </a:spcBef>
              <a:buFont typeface="Arial" panose="020B0604020202020204" pitchFamily="34" charset="0"/>
              <a:buChar char="•"/>
            </a:pPr>
            <a:r>
              <a:rPr lang="en-GB" dirty="0"/>
              <a:t>f</a:t>
            </a:r>
            <a:r>
              <a:rPr lang="en-DE" sz="1800" dirty="0"/>
              <a:t>req</a:t>
            </a:r>
            <a:r>
              <a:rPr lang="en-DE" dirty="0"/>
              <a:t>uency-wavenumber spectra: </a:t>
            </a:r>
            <a:r>
              <a:rPr lang="en-US" sz="1800" dirty="0"/>
              <a:t>increase in HF signal are </a:t>
            </a:r>
            <a:r>
              <a:rPr lang="en-US" sz="1800" b="1" dirty="0"/>
              <a:t>additional, high velocity (6-18km/s) modes</a:t>
            </a:r>
          </a:p>
          <a:p>
            <a:pPr algn="l">
              <a:spcBef>
                <a:spcPts val="500"/>
              </a:spcBef>
            </a:pPr>
            <a:endParaRPr lang="en-DE" sz="1800" dirty="0"/>
          </a:p>
          <a:p>
            <a:pPr marL="180000" indent="-180000" algn="l">
              <a:spcBef>
                <a:spcPts val="500"/>
              </a:spcBef>
              <a:buFont typeface="Arial" panose="020B0604020202020204" pitchFamily="34" charset="0"/>
              <a:buChar char="•"/>
            </a:pPr>
            <a:endParaRPr lang="en-DE" sz="1800" dirty="0"/>
          </a:p>
        </p:txBody>
      </p:sp>
    </p:spTree>
    <p:extLst>
      <p:ext uri="{BB962C8B-B14F-4D97-AF65-F5344CB8AC3E}">
        <p14:creationId xmlns:p14="http://schemas.microsoft.com/office/powerpoint/2010/main" val="10813658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CBB3C9-F47A-49A2-3D3B-D879D8E33849}"/>
              </a:ext>
            </a:extLst>
          </p:cNvPr>
          <p:cNvSpPr>
            <a:spLocks noGrp="1"/>
          </p:cNvSpPr>
          <p:nvPr>
            <p:ph type="title"/>
          </p:nvPr>
        </p:nvSpPr>
        <p:spPr/>
        <p:txBody>
          <a:bodyPr/>
          <a:lstStyle/>
          <a:p>
            <a:r>
              <a:rPr lang="en-NL" dirty="0"/>
              <a:t>New results: ITG-suppresion maybe not the only mechanism, but MicroTearingModes (MTMs) leading to small transport instead?</a:t>
            </a:r>
          </a:p>
        </p:txBody>
      </p:sp>
      <p:sp>
        <p:nvSpPr>
          <p:cNvPr id="3" name="Content Placeholder 2">
            <a:extLst>
              <a:ext uri="{FF2B5EF4-FFF2-40B4-BE49-F238E27FC236}">
                <a16:creationId xmlns:a16="http://schemas.microsoft.com/office/drawing/2014/main" id="{0A089CD2-134D-FA25-6826-DC3BA55CB3AA}"/>
              </a:ext>
            </a:extLst>
          </p:cNvPr>
          <p:cNvSpPr>
            <a:spLocks noGrp="1"/>
          </p:cNvSpPr>
          <p:nvPr>
            <p:ph idx="1"/>
          </p:nvPr>
        </p:nvSpPr>
        <p:spPr/>
        <p:txBody>
          <a:bodyPr/>
          <a:lstStyle/>
          <a:p>
            <a:endParaRPr lang="en-NL" dirty="0"/>
          </a:p>
        </p:txBody>
      </p:sp>
      <p:sp>
        <p:nvSpPr>
          <p:cNvPr id="4" name="Footer Placeholder 3">
            <a:extLst>
              <a:ext uri="{FF2B5EF4-FFF2-40B4-BE49-F238E27FC236}">
                <a16:creationId xmlns:a16="http://schemas.microsoft.com/office/drawing/2014/main" id="{87B38A81-AF55-42CC-C87B-48D74427EFC6}"/>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73502588-00B0-318F-28AE-C3A3B7C6C56A}"/>
              </a:ext>
            </a:extLst>
          </p:cNvPr>
          <p:cNvSpPr>
            <a:spLocks noGrp="1"/>
          </p:cNvSpPr>
          <p:nvPr>
            <p:ph type="sldNum" sz="quarter" idx="12"/>
          </p:nvPr>
        </p:nvSpPr>
        <p:spPr/>
        <p:txBody>
          <a:bodyPr/>
          <a:lstStyle/>
          <a:p>
            <a:fld id="{B7CEC10D-CD46-426F-915E-6C78530279CB}" type="slidenum">
              <a:rPr lang="en-US" smtClean="0"/>
              <a:t>19</a:t>
            </a:fld>
            <a:endParaRPr lang="en-US" dirty="0"/>
          </a:p>
        </p:txBody>
      </p:sp>
    </p:spTree>
    <p:extLst>
      <p:ext uri="{BB962C8B-B14F-4D97-AF65-F5344CB8AC3E}">
        <p14:creationId xmlns:p14="http://schemas.microsoft.com/office/powerpoint/2010/main" val="339217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79845CB7-F6B3-3E3A-3C27-BD7FC4EAB721}"/>
                  </a:ext>
                </a:extLst>
              </p:cNvPr>
              <p:cNvSpPr>
                <a:spLocks noGrp="1"/>
              </p:cNvSpPr>
              <p:nvPr>
                <p:ph idx="1"/>
              </p:nvPr>
            </p:nvSpPr>
            <p:spPr>
              <a:xfrm>
                <a:off x="5740401" y="1421441"/>
                <a:ext cx="5895008" cy="4508825"/>
              </a:xfrm>
            </p:spPr>
            <p:txBody>
              <a:bodyPr/>
              <a:lstStyle/>
              <a:p>
                <a:pPr marL="380990" indent="-380990">
                  <a:buFont typeface="Arial" panose="020B0604020202020204" pitchFamily="34" charset="0"/>
                  <a:buChar char="•"/>
                </a:pPr>
                <a:r>
                  <a:rPr lang="en-GB" dirty="0"/>
                  <a:t>Towards the edge: density gradient</a:t>
                </a:r>
              </a:p>
              <a:p>
                <a:pPr marL="650984" lvl="2" indent="-380990"/>
                <a:r>
                  <a:rPr lang="en-GB" dirty="0"/>
                  <a:t>Trapped-electron modes</a:t>
                </a:r>
              </a:p>
              <a:p>
                <a:pPr marL="650984" lvl="2" indent="-380990"/>
                <a:r>
                  <a:rPr lang="en-GB" dirty="0"/>
                  <a:t>Universal instability</a:t>
                </a:r>
                <a:br>
                  <a:rPr lang="en-GB" dirty="0"/>
                </a:br>
                <a:endParaRPr lang="en-GB" dirty="0"/>
              </a:p>
              <a:p>
                <a:pPr marL="380990" indent="-380990">
                  <a:buFont typeface="Arial" panose="020B0604020202020204" pitchFamily="34" charset="0"/>
                  <a:buChar char="•"/>
                </a:pPr>
                <a:r>
                  <a:rPr lang="en-US" dirty="0"/>
                  <a:t>In the core: usually low density gradient but steep </a:t>
                </a:r>
                <a14:m>
                  <m:oMath xmlns:m="http://schemas.openxmlformats.org/officeDocument/2006/math">
                    <m:r>
                      <a:rPr lang="de-DE" b="0" i="1">
                        <a:latin typeface="Cambria Math" panose="02040503050406030204" pitchFamily="18" charset="0"/>
                        <a:ea typeface="Cambria Math" panose="02040503050406030204" pitchFamily="18" charset="0"/>
                      </a:rPr>
                      <m:t>𝛻</m:t>
                    </m:r>
                    <m:sSub>
                      <m:sSubPr>
                        <m:ctrlPr>
                          <a:rPr lang="de-DE" i="1">
                            <a:latin typeface="Cambria Math" panose="02040503050406030204" pitchFamily="18" charset="0"/>
                            <a:ea typeface="Cambria Math" panose="02040503050406030204" pitchFamily="18" charset="0"/>
                          </a:rPr>
                        </m:ctrlPr>
                      </m:sSubPr>
                      <m:e>
                        <m:r>
                          <a:rPr lang="en-US" b="0" i="1">
                            <a:latin typeface="Cambria Math" panose="02040503050406030204" pitchFamily="18" charset="0"/>
                            <a:ea typeface="Cambria Math" panose="02040503050406030204" pitchFamily="18" charset="0"/>
                          </a:rPr>
                          <m:t>𝑇</m:t>
                        </m:r>
                      </m:e>
                      <m:sub>
                        <m:r>
                          <a:rPr lang="en-US" b="0" i="1">
                            <a:latin typeface="Cambria Math" panose="02040503050406030204" pitchFamily="18" charset="0"/>
                            <a:ea typeface="Cambria Math" panose="02040503050406030204" pitchFamily="18" charset="0"/>
                          </a:rPr>
                          <m:t>𝑖</m:t>
                        </m:r>
                      </m:sub>
                    </m:sSub>
                  </m:oMath>
                </a14:m>
                <a:r>
                  <a:rPr lang="en-US" dirty="0"/>
                  <a:t> </a:t>
                </a:r>
              </a:p>
              <a:p>
                <a:pPr marL="560378" lvl="2" indent="-380990"/>
                <a:r>
                  <a:rPr lang="en-US" dirty="0"/>
                  <a:t>Ion-temperature-gradient mode (ITG)</a:t>
                </a:r>
                <a:endParaRPr lang="en-NL" dirty="0"/>
              </a:p>
            </p:txBody>
          </p:sp>
        </mc:Choice>
        <mc:Fallback xmlns="">
          <p:sp>
            <p:nvSpPr>
              <p:cNvPr id="3" name="Content Placeholder 2">
                <a:extLst>
                  <a:ext uri="{FF2B5EF4-FFF2-40B4-BE49-F238E27FC236}">
                    <a16:creationId xmlns:a16="http://schemas.microsoft.com/office/drawing/2014/main" id="{79845CB7-F6B3-3E3A-3C27-BD7FC4EAB721}"/>
                  </a:ext>
                </a:extLst>
              </p:cNvPr>
              <p:cNvSpPr>
                <a:spLocks noGrp="1" noRot="1" noChangeAspect="1" noMove="1" noResize="1" noEditPoints="1" noAdjustHandles="1" noChangeArrowheads="1" noChangeShapeType="1" noTextEdit="1"/>
              </p:cNvSpPr>
              <p:nvPr>
                <p:ph idx="1"/>
              </p:nvPr>
            </p:nvSpPr>
            <p:spPr>
              <a:xfrm>
                <a:off x="5740401" y="1421441"/>
                <a:ext cx="5895008" cy="4508825"/>
              </a:xfrm>
              <a:blipFill>
                <a:blip r:embed="rId2"/>
                <a:stretch>
                  <a:fillRect l="-2366" t="-280"/>
                </a:stretch>
              </a:blipFill>
            </p:spPr>
            <p:txBody>
              <a:bodyPr/>
              <a:lstStyle/>
              <a:p>
                <a:r>
                  <a:rPr lang="en-NL">
                    <a:noFill/>
                  </a:rPr>
                  <a:t> </a:t>
                </a:r>
              </a:p>
            </p:txBody>
          </p:sp>
        </mc:Fallback>
      </mc:AlternateContent>
      <p:sp>
        <p:nvSpPr>
          <p:cNvPr id="12" name="Rectangle 11">
            <a:extLst>
              <a:ext uri="{FF2B5EF4-FFF2-40B4-BE49-F238E27FC236}">
                <a16:creationId xmlns:a16="http://schemas.microsoft.com/office/drawing/2014/main" id="{16008F90-9EDF-9D27-A12B-488B1803BD79}"/>
              </a:ext>
            </a:extLst>
          </p:cNvPr>
          <p:cNvSpPr/>
          <p:nvPr/>
        </p:nvSpPr>
        <p:spPr>
          <a:xfrm>
            <a:off x="1322457" y="1554171"/>
            <a:ext cx="2637183" cy="3397101"/>
          </a:xfrm>
          <a:prstGeom prst="rect">
            <a:avLst/>
          </a:prstGeom>
          <a:solidFill>
            <a:srgbClr val="C81919">
              <a:alpha val="39608"/>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400" dirty="0">
                <a:solidFill>
                  <a:srgbClr val="005555"/>
                </a:solidFill>
              </a:rPr>
              <a:t>ITG</a:t>
            </a:r>
          </a:p>
        </p:txBody>
      </p:sp>
      <p:sp>
        <p:nvSpPr>
          <p:cNvPr id="5" name="Rectangle 4">
            <a:extLst>
              <a:ext uri="{FF2B5EF4-FFF2-40B4-BE49-F238E27FC236}">
                <a16:creationId xmlns:a16="http://schemas.microsoft.com/office/drawing/2014/main" id="{7258FE53-C92C-45E1-8C34-5C6C8827BF51}"/>
              </a:ext>
            </a:extLst>
          </p:cNvPr>
          <p:cNvSpPr/>
          <p:nvPr/>
        </p:nvSpPr>
        <p:spPr>
          <a:xfrm>
            <a:off x="3959639" y="1554170"/>
            <a:ext cx="1179444" cy="3397100"/>
          </a:xfrm>
          <a:prstGeom prst="rect">
            <a:avLst/>
          </a:prstGeom>
          <a:solidFill>
            <a:schemeClr val="accent3">
              <a:lumMod val="20000"/>
              <a:lumOff val="80000"/>
              <a:alpha val="39608"/>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L" sz="2400" dirty="0">
                <a:solidFill>
                  <a:srgbClr val="005555"/>
                </a:solidFill>
              </a:rPr>
              <a:t>TEM</a:t>
            </a:r>
          </a:p>
        </p:txBody>
      </p:sp>
      <mc:AlternateContent xmlns:mc="http://schemas.openxmlformats.org/markup-compatibility/2006" xmlns:a14="http://schemas.microsoft.com/office/drawing/2010/main">
        <mc:Choice Requires="a14">
          <p:sp>
            <p:nvSpPr>
              <p:cNvPr id="8" name="Title 7">
                <a:extLst>
                  <a:ext uri="{FF2B5EF4-FFF2-40B4-BE49-F238E27FC236}">
                    <a16:creationId xmlns:a16="http://schemas.microsoft.com/office/drawing/2014/main" id="{398AC6BF-448F-FB61-7706-D37E519DBF8F}"/>
                  </a:ext>
                </a:extLst>
              </p:cNvPr>
              <p:cNvSpPr>
                <a:spLocks noGrp="1"/>
              </p:cNvSpPr>
              <p:nvPr>
                <p:ph type="title"/>
              </p:nvPr>
            </p:nvSpPr>
            <p:spPr/>
            <p:txBody>
              <a:bodyPr/>
              <a:lstStyle/>
              <a:p>
                <a:r>
                  <a:rPr lang="en-NL" dirty="0"/>
                  <a:t>What about realistic scenarios, not only with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𝒏</m:t>
                    </m:r>
                  </m:oMath>
                </a14:m>
                <a:r>
                  <a:rPr lang="en-NL" dirty="0"/>
                  <a:t> but also </a:t>
                </a:r>
                <a14:m>
                  <m:oMath xmlns:m="http://schemas.openxmlformats.org/officeDocument/2006/math">
                    <m:r>
                      <a:rPr lang="de-DE" i="1">
                        <a:latin typeface="Cambria Math" panose="02040503050406030204" pitchFamily="18" charset="0"/>
                        <a:ea typeface="Cambria Math" panose="02040503050406030204" pitchFamily="18" charset="0"/>
                      </a:rPr>
                      <m:t>𝛁</m:t>
                    </m:r>
                    <m:sSub>
                      <m:sSubPr>
                        <m:ctrlPr>
                          <a:rPr lang="de-DE" i="1" smtClean="0">
                            <a:latin typeface="Cambria Math" panose="02040503050406030204" pitchFamily="18" charset="0"/>
                            <a:ea typeface="Cambria Math" panose="02040503050406030204" pitchFamily="18" charset="0"/>
                          </a:rPr>
                        </m:ctrlPr>
                      </m:sSubPr>
                      <m:e>
                        <m:r>
                          <a:rPr lang="en-US" b="1" i="1" smtClean="0">
                            <a:latin typeface="Cambria Math" panose="02040503050406030204" pitchFamily="18" charset="0"/>
                            <a:ea typeface="Cambria Math" panose="02040503050406030204" pitchFamily="18" charset="0"/>
                          </a:rPr>
                          <m:t>𝑻</m:t>
                        </m:r>
                      </m:e>
                      <m:sub>
                        <m:r>
                          <a:rPr lang="en-US" b="1" i="1" smtClean="0">
                            <a:latin typeface="Cambria Math" panose="02040503050406030204" pitchFamily="18" charset="0"/>
                            <a:ea typeface="Cambria Math" panose="02040503050406030204" pitchFamily="18" charset="0"/>
                          </a:rPr>
                          <m:t>𝒊</m:t>
                        </m:r>
                      </m:sub>
                    </m:sSub>
                  </m:oMath>
                </a14:m>
                <a:r>
                  <a:rPr lang="en-NL" dirty="0"/>
                  <a:t> </a:t>
                </a:r>
              </a:p>
            </p:txBody>
          </p:sp>
        </mc:Choice>
        <mc:Fallback xmlns="">
          <p:sp>
            <p:nvSpPr>
              <p:cNvPr id="8" name="Title 7">
                <a:extLst>
                  <a:ext uri="{FF2B5EF4-FFF2-40B4-BE49-F238E27FC236}">
                    <a16:creationId xmlns:a16="http://schemas.microsoft.com/office/drawing/2014/main" id="{398AC6BF-448F-FB61-7706-D37E519DBF8F}"/>
                  </a:ext>
                </a:extLst>
              </p:cNvPr>
              <p:cNvSpPr>
                <a:spLocks noGrp="1" noRot="1" noChangeAspect="1" noMove="1" noResize="1" noEditPoints="1" noAdjustHandles="1" noChangeArrowheads="1" noChangeShapeType="1" noTextEdit="1"/>
              </p:cNvSpPr>
              <p:nvPr>
                <p:ph type="title"/>
              </p:nvPr>
            </p:nvSpPr>
            <p:spPr>
              <a:blipFill>
                <a:blip r:embed="rId4"/>
                <a:stretch>
                  <a:fillRect l="-1979" t="-15873"/>
                </a:stretch>
              </a:blipFill>
            </p:spPr>
            <p:txBody>
              <a:bodyPr/>
              <a:lstStyle/>
              <a:p>
                <a:r>
                  <a:rPr lang="en-NL">
                    <a:noFill/>
                  </a:rPr>
                  <a:t> </a:t>
                </a:r>
              </a:p>
            </p:txBody>
          </p:sp>
        </mc:Fallback>
      </mc:AlternateContent>
      <p:sp>
        <p:nvSpPr>
          <p:cNvPr id="4" name="Slide Number Placeholder 3">
            <a:extLst>
              <a:ext uri="{FF2B5EF4-FFF2-40B4-BE49-F238E27FC236}">
                <a16:creationId xmlns:a16="http://schemas.microsoft.com/office/drawing/2014/main" id="{7D26F8FA-D00E-37C4-3463-8C0E64391129}"/>
              </a:ext>
            </a:extLst>
          </p:cNvPr>
          <p:cNvSpPr>
            <a:spLocks noGrp="1"/>
          </p:cNvSpPr>
          <p:nvPr>
            <p:ph type="sldNum" sz="quarter" idx="12"/>
          </p:nvPr>
        </p:nvSpPr>
        <p:spPr/>
        <p:txBody>
          <a:bodyPr/>
          <a:lstStyle/>
          <a:p>
            <a:fld id="{B7CEC10D-CD46-426F-915E-6C78530279CB}" type="slidenum">
              <a:rPr lang="en-US" smtClean="0"/>
              <a:t>2</a:t>
            </a:fld>
            <a:endParaRPr lang="en-US" dirty="0"/>
          </a:p>
        </p:txBody>
      </p:sp>
      <p:pic>
        <p:nvPicPr>
          <p:cNvPr id="11" name="Picture 10">
            <a:extLst>
              <a:ext uri="{FF2B5EF4-FFF2-40B4-BE49-F238E27FC236}">
                <a16:creationId xmlns:a16="http://schemas.microsoft.com/office/drawing/2014/main" id="{16E75DD2-969F-3362-1F82-C7755F3C8C3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66700" y="1416398"/>
            <a:ext cx="5366937" cy="4025204"/>
          </a:xfrm>
          <a:prstGeom prst="rect">
            <a:avLst/>
          </a:prstGeom>
        </p:spPr>
      </p:pic>
      <p:sp>
        <p:nvSpPr>
          <p:cNvPr id="6" name="Footer Placeholder 5">
            <a:extLst>
              <a:ext uri="{FF2B5EF4-FFF2-40B4-BE49-F238E27FC236}">
                <a16:creationId xmlns:a16="http://schemas.microsoft.com/office/drawing/2014/main" id="{547D7733-8FD7-ED63-5F20-D095304E3254}"/>
              </a:ext>
            </a:extLst>
          </p:cNvPr>
          <p:cNvSpPr>
            <a:spLocks noGrp="1"/>
          </p:cNvSpPr>
          <p:nvPr>
            <p:ph type="ftr" sz="quarter" idx="11"/>
          </p:nvPr>
        </p:nvSpPr>
        <p:spPr/>
        <p:txBody>
          <a:bodyPr/>
          <a:lstStyle/>
          <a:p>
            <a:r>
              <a:rPr lang="en-US"/>
              <a:t>Max-Planck-Institut für Plasmaphysik | Josefine Proll | 02.04.2025</a:t>
            </a:r>
            <a:endParaRPr lang="en-US" dirty="0"/>
          </a:p>
        </p:txBody>
      </p:sp>
      <p:pic>
        <p:nvPicPr>
          <p:cNvPr id="2" name="Grafik 8">
            <a:extLst>
              <a:ext uri="{FF2B5EF4-FFF2-40B4-BE49-F238E27FC236}">
                <a16:creationId xmlns:a16="http://schemas.microsoft.com/office/drawing/2014/main" id="{9C074D12-6CB1-A73B-6687-717B1084DFFD}"/>
              </a:ext>
            </a:extLst>
          </p:cNvPr>
          <p:cNvPicPr>
            <a:picLocks noChangeAspect="1"/>
          </p:cNvPicPr>
          <p:nvPr/>
        </p:nvPicPr>
        <p:blipFill>
          <a:blip r:embed="rId6"/>
          <a:stretch>
            <a:fillRect/>
          </a:stretch>
        </p:blipFill>
        <p:spPr>
          <a:xfrm>
            <a:off x="266701" y="1174586"/>
            <a:ext cx="5366936" cy="5025687"/>
          </a:xfrm>
          <a:prstGeom prst="rect">
            <a:avLst/>
          </a:prstGeom>
        </p:spPr>
      </p:pic>
    </p:spTree>
    <p:extLst>
      <p:ext uri="{BB962C8B-B14F-4D97-AF65-F5344CB8AC3E}">
        <p14:creationId xmlns:p14="http://schemas.microsoft.com/office/powerpoint/2010/main" val="3694662492"/>
      </p:ext>
    </p:extLst>
  </p:cSld>
  <p:clrMapOvr>
    <a:masterClrMapping/>
  </p:clrMapOvr>
  <mc:AlternateContent xmlns:mc="http://schemas.openxmlformats.org/markup-compatibility/2006">
    <mc:Choice xmlns:p14="http://schemas.microsoft.com/office/powerpoint/2010/main" Requires="p14">
      <p:transition spd="med" p14:dur="700">
        <p:fade/>
      </p:transition>
    </mc:Choice>
    <mc:Fallback>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3">
                                            <p:txEl>
                                              <p:pRg st="3" end="3"/>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5"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52AE68-B9D9-23DC-F3D2-A058EB74D89F}"/>
              </a:ext>
            </a:extLst>
          </p:cNvPr>
          <p:cNvSpPr>
            <a:spLocks noGrp="1"/>
          </p:cNvSpPr>
          <p:nvPr>
            <p:ph type="title"/>
          </p:nvPr>
        </p:nvSpPr>
        <p:spPr/>
        <p:txBody>
          <a:bodyPr/>
          <a:lstStyle/>
          <a:p>
            <a:r>
              <a:rPr lang="en-NL" dirty="0"/>
              <a:t>Also confirmed in theory, simulations and experiment:</a:t>
            </a:r>
            <a:br>
              <a:rPr lang="en-NL" dirty="0"/>
            </a:br>
            <a:r>
              <a:rPr lang="en-NL" dirty="0"/>
              <a:t>electron-scale turbulence is relatively weak</a:t>
            </a:r>
          </a:p>
        </p:txBody>
      </p:sp>
      <p:pic>
        <p:nvPicPr>
          <p:cNvPr id="7" name="Content Placeholder 6">
            <a:extLst>
              <a:ext uri="{FF2B5EF4-FFF2-40B4-BE49-F238E27FC236}">
                <a16:creationId xmlns:a16="http://schemas.microsoft.com/office/drawing/2014/main" id="{325381BD-8559-F5C0-DC2C-A1D8D5750A27}"/>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536479" y="1895151"/>
            <a:ext cx="5402123" cy="4292759"/>
          </a:xfrm>
        </p:spPr>
      </p:pic>
      <p:sp>
        <p:nvSpPr>
          <p:cNvPr id="4" name="Footer Placeholder 3">
            <a:extLst>
              <a:ext uri="{FF2B5EF4-FFF2-40B4-BE49-F238E27FC236}">
                <a16:creationId xmlns:a16="http://schemas.microsoft.com/office/drawing/2014/main" id="{FA2F4AA2-8BB7-9499-F798-AAD1FD535ADE}"/>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04161D61-47C4-BD90-AAAF-BD2160DB4AD6}"/>
              </a:ext>
            </a:extLst>
          </p:cNvPr>
          <p:cNvSpPr>
            <a:spLocks noGrp="1"/>
          </p:cNvSpPr>
          <p:nvPr>
            <p:ph type="sldNum" sz="quarter" idx="12"/>
          </p:nvPr>
        </p:nvSpPr>
        <p:spPr/>
        <p:txBody>
          <a:bodyPr/>
          <a:lstStyle/>
          <a:p>
            <a:fld id="{B7CEC10D-CD46-426F-915E-6C78530279CB}" type="slidenum">
              <a:rPr lang="en-US" smtClean="0"/>
              <a:t>20</a:t>
            </a:fld>
            <a:endParaRPr lang="en-US" dirty="0"/>
          </a:p>
        </p:txBody>
      </p:sp>
      <p:sp>
        <p:nvSpPr>
          <p:cNvPr id="8" name="TextBox 7">
            <a:extLst>
              <a:ext uri="{FF2B5EF4-FFF2-40B4-BE49-F238E27FC236}">
                <a16:creationId xmlns:a16="http://schemas.microsoft.com/office/drawing/2014/main" id="{52CA4083-004F-3C52-62A9-D8D2B8108F2B}"/>
              </a:ext>
            </a:extLst>
          </p:cNvPr>
          <p:cNvSpPr txBox="1"/>
          <p:nvPr/>
        </p:nvSpPr>
        <p:spPr>
          <a:xfrm>
            <a:off x="6096000" y="2014780"/>
            <a:ext cx="5402123" cy="3565079"/>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GB" sz="2000" dirty="0"/>
              <a:t>H</a:t>
            </a:r>
            <a:r>
              <a:rPr lang="en-NL" sz="2000" dirty="0"/>
              <a:t>eat fluxes in experiment from heat pulse propagation experiments</a:t>
            </a:r>
          </a:p>
          <a:p>
            <a:pPr marL="180000" indent="-180000" algn="l">
              <a:lnSpc>
                <a:spcPts val="2300"/>
              </a:lnSpc>
              <a:spcBef>
                <a:spcPts val="1150"/>
              </a:spcBef>
              <a:buFont typeface="Arial" panose="020B0604020202020204" pitchFamily="34" charset="0"/>
              <a:buChar char="•"/>
            </a:pPr>
            <a:r>
              <a:rPr lang="en-GB" sz="2000" dirty="0"/>
              <a:t>S</a:t>
            </a:r>
            <a:r>
              <a:rPr lang="en-NL" sz="2000" dirty="0"/>
              <a:t>imulations without electron scales sufficient to explain observations</a:t>
            </a:r>
          </a:p>
          <a:p>
            <a:pPr marL="180000" indent="-180000" algn="l">
              <a:lnSpc>
                <a:spcPts val="2300"/>
              </a:lnSpc>
              <a:spcBef>
                <a:spcPts val="1150"/>
              </a:spcBef>
              <a:buFont typeface="Arial" panose="020B0604020202020204" pitchFamily="34" charset="0"/>
              <a:buChar char="•"/>
            </a:pPr>
            <a:r>
              <a:rPr lang="en-GB" sz="2000" dirty="0"/>
              <a:t>E</a:t>
            </a:r>
            <a:r>
              <a:rPr lang="en-NL" sz="2000" dirty="0"/>
              <a:t>lectron scale turbulence rather small, as also predicted by theory </a:t>
            </a:r>
            <a:br>
              <a:rPr lang="en-NL" sz="2000" dirty="0"/>
            </a:br>
            <a:r>
              <a:rPr lang="en-NL" sz="1600" dirty="0"/>
              <a:t>[G.G. Plunk et al PRL 2019]</a:t>
            </a:r>
          </a:p>
          <a:p>
            <a:pPr marL="180000" indent="-180000" algn="l">
              <a:lnSpc>
                <a:spcPts val="2300"/>
              </a:lnSpc>
              <a:spcBef>
                <a:spcPts val="1150"/>
              </a:spcBef>
              <a:buFont typeface="Arial" panose="020B0604020202020204" pitchFamily="34" charset="0"/>
              <a:buChar char="•"/>
            </a:pPr>
            <a:endParaRPr lang="en-NL" sz="2000" dirty="0"/>
          </a:p>
          <a:p>
            <a:pPr marL="180000" indent="-180000" algn="l">
              <a:lnSpc>
                <a:spcPts val="2300"/>
              </a:lnSpc>
              <a:spcBef>
                <a:spcPts val="1150"/>
              </a:spcBef>
              <a:buFont typeface="Arial" panose="020B0604020202020204" pitchFamily="34" charset="0"/>
              <a:buChar char="•"/>
            </a:pPr>
            <a:r>
              <a:rPr lang="en-GB" sz="2000" dirty="0"/>
              <a:t>V</a:t>
            </a:r>
            <a:r>
              <a:rPr lang="en-NL" sz="2000" dirty="0"/>
              <a:t>alid at least for cases with comparable ion/electron drive (similar gradients)</a:t>
            </a:r>
          </a:p>
        </p:txBody>
      </p:sp>
      <p:sp>
        <p:nvSpPr>
          <p:cNvPr id="10" name="TextBox 9">
            <a:extLst>
              <a:ext uri="{FF2B5EF4-FFF2-40B4-BE49-F238E27FC236}">
                <a16:creationId xmlns:a16="http://schemas.microsoft.com/office/drawing/2014/main" id="{237BE809-FEF5-CBB6-516F-EDEF224012BE}"/>
              </a:ext>
            </a:extLst>
          </p:cNvPr>
          <p:cNvSpPr txBox="1"/>
          <p:nvPr/>
        </p:nvSpPr>
        <p:spPr>
          <a:xfrm>
            <a:off x="6253398" y="6040433"/>
            <a:ext cx="540212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[G.M. Weir et al, in prep]</a:t>
            </a:r>
            <a:endParaRPr lang="en-NL" sz="1600" dirty="0"/>
          </a:p>
        </p:txBody>
      </p:sp>
    </p:spTree>
    <p:extLst>
      <p:ext uri="{BB962C8B-B14F-4D97-AF65-F5344CB8AC3E}">
        <p14:creationId xmlns:p14="http://schemas.microsoft.com/office/powerpoint/2010/main" val="16056600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quarter" idx="13"/>
              </p:nvPr>
            </p:nvSpPr>
            <p:spPr>
              <a:xfrm>
                <a:off x="658812" y="1609726"/>
                <a:ext cx="7333755" cy="2174730"/>
              </a:xfrm>
            </p:spPr>
            <p:txBody>
              <a:bodyPr>
                <a:noAutofit/>
              </a:bodyPr>
              <a:lstStyle/>
              <a:p>
                <a:pPr marL="285750" indent="-285750" defTabSz="571500">
                  <a:buFont typeface="Arial" panose="020B0604020202020204" pitchFamily="34" charset="0"/>
                  <a:buChar char="•"/>
                </a:pPr>
                <a:r>
                  <a:rPr lang="en-US" sz="1600" dirty="0"/>
                  <a:t>Varying ratio of ECRH power deposited across r/a=0.4</a:t>
                </a:r>
              </a:p>
              <a:p>
                <a:pPr marL="285750" indent="-285750" defTabSz="571500">
                  <a:buFont typeface="Arial" panose="020B0604020202020204" pitchFamily="34" charset="0"/>
                  <a:buChar char="•"/>
                </a:pPr>
                <a:r>
                  <a:rPr lang="en-US" sz="1600" dirty="0"/>
                  <a:t>Goal: to vary </a:t>
                </a:r>
                <a14:m>
                  <m:oMath xmlns:m="http://schemas.openxmlformats.org/officeDocument/2006/math">
                    <m:r>
                      <a:rPr lang="en-US" sz="1600" dirty="0">
                        <a:latin typeface="Cambria Math" panose="02040503050406030204" pitchFamily="18" charset="0"/>
                      </a:rPr>
                      <m:t>𝛻</m:t>
                    </m:r>
                    <m:sSub>
                      <m:sSubPr>
                        <m:ctrlPr>
                          <a:rPr lang="en-US" sz="1600" i="1" dirty="0">
                            <a:latin typeface="Cambria Math" panose="02040503050406030204" pitchFamily="18" charset="0"/>
                          </a:rPr>
                        </m:ctrlPr>
                      </m:sSubPr>
                      <m:e>
                        <m:r>
                          <a:rPr lang="en-US" sz="1600" i="1" dirty="0">
                            <a:latin typeface="Cambria Math" panose="02040503050406030204" pitchFamily="18" charset="0"/>
                          </a:rPr>
                          <m:t>𝑇</m:t>
                        </m:r>
                      </m:e>
                      <m:sub>
                        <m:r>
                          <a:rPr lang="en-US" sz="1600" i="1" dirty="0">
                            <a:latin typeface="Cambria Math" panose="02040503050406030204" pitchFamily="18" charset="0"/>
                          </a:rPr>
                          <m:t>𝑒</m:t>
                        </m:r>
                      </m:sub>
                    </m:sSub>
                  </m:oMath>
                </a14:m>
                <a:r>
                  <a:rPr lang="en-US" sz="1600" dirty="0"/>
                  <a:t>, while maintaining </a:t>
                </a:r>
                <a:r>
                  <a:rPr lang="en-US" sz="1600" dirty="0" err="1"/>
                  <a:t>T</a:t>
                </a:r>
                <a:r>
                  <a:rPr lang="en-US" sz="1600" baseline="-25000" dirty="0" err="1"/>
                  <a:t>e</a:t>
                </a:r>
                <a14:m>
                  <m:oMath xmlns:m="http://schemas.openxmlformats.org/officeDocument/2006/math">
                    <m:r>
                      <a:rPr lang="en-US" sz="1600" i="1">
                        <a:latin typeface="Cambria Math" panose="02040503050406030204" pitchFamily="18" charset="0"/>
                      </a:rPr>
                      <m:t>≈</m:t>
                    </m:r>
                  </m:oMath>
                </a14:m>
                <a:r>
                  <a:rPr lang="en-US" sz="1600" dirty="0" err="1"/>
                  <a:t>T</a:t>
                </a:r>
                <a:r>
                  <a:rPr lang="en-US" sz="1600" baseline="-25000" dirty="0" err="1"/>
                  <a:t>i</a:t>
                </a:r>
                <a:r>
                  <a:rPr lang="en-US" sz="1600" dirty="0"/>
                  <a:t> </a:t>
                </a:r>
                <a14:m>
                  <m:oMath xmlns:m="http://schemas.openxmlformats.org/officeDocument/2006/math">
                    <m:r>
                      <a:rPr lang="en-US" sz="1600" i="1">
                        <a:latin typeface="Cambria Math" panose="02040503050406030204" pitchFamily="18" charset="0"/>
                      </a:rPr>
                      <m:t>≈</m:t>
                    </m:r>
                  </m:oMath>
                </a14:m>
                <a:r>
                  <a:rPr lang="en-US" sz="1600" dirty="0"/>
                  <a:t>constant</a:t>
                </a:r>
              </a:p>
              <a:p>
                <a:pPr marL="285750" indent="-285750" defTabSz="571500">
                  <a:buFont typeface="Arial" panose="020B0604020202020204" pitchFamily="34" charset="0"/>
                  <a:buChar char="•"/>
                </a:pPr>
                <a:r>
                  <a:rPr lang="en-US" sz="1600" dirty="0"/>
                  <a:t>Tracking heat pulses generated by innermost ECRH source across this surface allows a direct measurement of the electron heat flux: </a:t>
                </a:r>
              </a:p>
              <a:p>
                <a:pPr algn="ctr" defTabSz="571500"/>
                <a14:m>
                  <m:oMath xmlns:m="http://schemas.openxmlformats.org/officeDocument/2006/math">
                    <m:sSubSup>
                      <m:sSubSupPr>
                        <m:ctrlPr>
                          <a:rPr lang="en-US" sz="1600" i="1">
                            <a:latin typeface="Cambria Math" panose="02040503050406030204" pitchFamily="18" charset="0"/>
                            <a:cs typeface="Arial" panose="020B0604020202020204" pitchFamily="34" charset="0"/>
                          </a:rPr>
                        </m:ctrlPr>
                      </m:sSubSupPr>
                      <m:e>
                        <m:r>
                          <a:rPr lang="en-US" sz="1600" i="1">
                            <a:latin typeface="Cambria Math" panose="02040503050406030204" pitchFamily="18" charset="0"/>
                            <a:cs typeface="Arial" panose="020B0604020202020204" pitchFamily="34" charset="0"/>
                          </a:rPr>
                          <m:t>𝜒</m:t>
                        </m:r>
                      </m:e>
                      <m:sub>
                        <m:r>
                          <a:rPr lang="en-US" sz="1600" i="1">
                            <a:latin typeface="Cambria Math" panose="02040503050406030204" pitchFamily="18" charset="0"/>
                            <a:cs typeface="Arial" panose="020B0604020202020204" pitchFamily="34" charset="0"/>
                          </a:rPr>
                          <m:t>𝑒</m:t>
                        </m:r>
                      </m:sub>
                      <m:sup>
                        <m:r>
                          <a:rPr lang="en-US" sz="1600" i="1">
                            <a:latin typeface="Cambria Math" panose="02040503050406030204" pitchFamily="18" charset="0"/>
                            <a:cs typeface="Arial" panose="020B0604020202020204" pitchFamily="34" charset="0"/>
                          </a:rPr>
                          <m:t>𝐻𝑃</m:t>
                        </m:r>
                      </m:sup>
                    </m:sSubSup>
                    <m:r>
                      <a:rPr lang="en-US" sz="1600" i="1">
                        <a:latin typeface="Cambria Math" panose="02040503050406030204" pitchFamily="18" charset="0"/>
                        <a:cs typeface="Arial" panose="020B0604020202020204" pitchFamily="34" charset="0"/>
                      </a:rPr>
                      <m:t>=−</m:t>
                    </m:r>
                    <m:f>
                      <m:fPr>
                        <m:ctrlPr>
                          <a:rPr lang="en-US" sz="1600" i="1">
                            <a:latin typeface="Cambria Math" panose="02040503050406030204" pitchFamily="18" charset="0"/>
                            <a:cs typeface="Arial" panose="020B0604020202020204" pitchFamily="34" charset="0"/>
                          </a:rPr>
                        </m:ctrlPr>
                      </m:fPr>
                      <m:num>
                        <m:r>
                          <a:rPr lang="en-US" sz="1600" i="1">
                            <a:latin typeface="Cambria Math" panose="02040503050406030204" pitchFamily="18" charset="0"/>
                            <a:cs typeface="Arial" panose="020B0604020202020204" pitchFamily="34" charset="0"/>
                          </a:rPr>
                          <m:t>𝜕</m:t>
                        </m:r>
                        <m:d>
                          <m:dPr>
                            <m:ctrlPr>
                              <a:rPr lang="en-US" sz="1600" i="1">
                                <a:latin typeface="Cambria Math" panose="02040503050406030204" pitchFamily="18" charset="0"/>
                                <a:cs typeface="Arial" panose="020B0604020202020204" pitchFamily="34" charset="0"/>
                              </a:rPr>
                            </m:ctrlPr>
                          </m:dPr>
                          <m:e>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𝑞</m:t>
                                </m:r>
                              </m:e>
                              <m:sub>
                                <m:r>
                                  <a:rPr lang="en-US" sz="1600" i="1">
                                    <a:latin typeface="Cambria Math" panose="02040503050406030204" pitchFamily="18" charset="0"/>
                                    <a:cs typeface="Arial" panose="020B0604020202020204" pitchFamily="34" charset="0"/>
                                  </a:rPr>
                                  <m:t>𝑒</m:t>
                                </m:r>
                              </m:sub>
                            </m:sSub>
                            <m:r>
                              <a:rPr lang="en-US" sz="1600" i="1">
                                <a:latin typeface="Cambria Math" panose="02040503050406030204" pitchFamily="18" charset="0"/>
                                <a:cs typeface="Arial" panose="020B0604020202020204" pitchFamily="34" charset="0"/>
                              </a:rPr>
                              <m:t>/</m:t>
                            </m:r>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𝑛</m:t>
                                </m:r>
                              </m:e>
                              <m:sub>
                                <m:r>
                                  <a:rPr lang="en-US" sz="1600" i="1">
                                    <a:latin typeface="Cambria Math" panose="02040503050406030204" pitchFamily="18" charset="0"/>
                                    <a:cs typeface="Arial" panose="020B0604020202020204" pitchFamily="34" charset="0"/>
                                  </a:rPr>
                                  <m:t>𝑒</m:t>
                                </m:r>
                              </m:sub>
                            </m:sSub>
                          </m:e>
                        </m:d>
                      </m:num>
                      <m:den>
                        <m:r>
                          <a:rPr lang="en-US" sz="1600" i="1">
                            <a:latin typeface="Cambria Math" panose="02040503050406030204" pitchFamily="18" charset="0"/>
                            <a:cs typeface="Arial" panose="020B0604020202020204" pitchFamily="34" charset="0"/>
                          </a:rPr>
                          <m:t>𝜕</m:t>
                        </m:r>
                        <m:r>
                          <a:rPr lang="en-US" sz="1600">
                            <a:latin typeface="Cambria Math" panose="02040503050406030204" pitchFamily="18" charset="0"/>
                            <a:cs typeface="Arial" panose="020B0604020202020204" pitchFamily="34" charset="0"/>
                          </a:rPr>
                          <m:t>𝛻</m:t>
                        </m:r>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𝑇</m:t>
                            </m:r>
                          </m:e>
                          <m:sub>
                            <m:r>
                              <a:rPr lang="en-US" sz="1600" i="1">
                                <a:latin typeface="Cambria Math" panose="02040503050406030204" pitchFamily="18" charset="0"/>
                                <a:cs typeface="Arial" panose="020B0604020202020204" pitchFamily="34" charset="0"/>
                              </a:rPr>
                              <m:t>𝑒</m:t>
                            </m:r>
                          </m:sub>
                        </m:sSub>
                      </m:den>
                    </m:f>
                  </m:oMath>
                </a14:m>
                <a:r>
                  <a:rPr lang="en-US" sz="1600" dirty="0"/>
                  <a:t> 	 </a:t>
                </a:r>
                <a14:m>
                  <m:oMath xmlns:m="http://schemas.openxmlformats.org/officeDocument/2006/math">
                    <m:r>
                      <a:rPr lang="en-US" sz="1600" i="1" dirty="0">
                        <a:latin typeface="Cambria Math" panose="02040503050406030204" pitchFamily="18" charset="0"/>
                      </a:rPr>
                      <m:t>→ </m:t>
                    </m:r>
                  </m:oMath>
                </a14:m>
                <a:r>
                  <a:rPr lang="en-US" sz="1600" dirty="0"/>
                  <a:t>	</a:t>
                </a:r>
                <a14:m>
                  <m:oMath xmlns:m="http://schemas.openxmlformats.org/officeDocument/2006/math">
                    <m:f>
                      <m:fPr>
                        <m:ctrlPr>
                          <a:rPr lang="en-US" sz="1600" i="1">
                            <a:latin typeface="Cambria Math" panose="02040503050406030204" pitchFamily="18" charset="0"/>
                            <a:cs typeface="Arial" panose="020B0604020202020204" pitchFamily="34" charset="0"/>
                          </a:rPr>
                        </m:ctrlPr>
                      </m:fPr>
                      <m:num>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𝑞</m:t>
                            </m:r>
                          </m:e>
                          <m:sub>
                            <m:r>
                              <a:rPr lang="en-US" sz="1600" i="1">
                                <a:latin typeface="Cambria Math" panose="02040503050406030204" pitchFamily="18" charset="0"/>
                                <a:cs typeface="Arial" panose="020B0604020202020204" pitchFamily="34" charset="0"/>
                              </a:rPr>
                              <m:t>𝑒</m:t>
                            </m:r>
                          </m:sub>
                        </m:sSub>
                      </m:num>
                      <m:den>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𝑛</m:t>
                            </m:r>
                          </m:e>
                          <m:sub>
                            <m:r>
                              <a:rPr lang="en-US" sz="1600" i="1">
                                <a:latin typeface="Cambria Math" panose="02040503050406030204" pitchFamily="18" charset="0"/>
                                <a:cs typeface="Arial" panose="020B0604020202020204" pitchFamily="34" charset="0"/>
                              </a:rPr>
                              <m:t>𝑒</m:t>
                            </m:r>
                          </m:sub>
                        </m:sSub>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𝑇</m:t>
                            </m:r>
                          </m:e>
                          <m:sub>
                            <m:r>
                              <a:rPr lang="en-US" sz="1600" b="0" i="1" smtClean="0">
                                <a:latin typeface="Cambria Math" panose="02040503050406030204" pitchFamily="18" charset="0"/>
                                <a:cs typeface="Arial" panose="020B0604020202020204" pitchFamily="34" charset="0"/>
                              </a:rPr>
                              <m:t>𝑒</m:t>
                            </m:r>
                          </m:sub>
                        </m:sSub>
                      </m:den>
                    </m:f>
                    <m:r>
                      <a:rPr lang="en-US" sz="1600" i="1">
                        <a:latin typeface="Cambria Math" panose="02040503050406030204" pitchFamily="18" charset="0"/>
                        <a:cs typeface="Arial" panose="020B0604020202020204" pitchFamily="34" charset="0"/>
                      </a:rPr>
                      <m:t>=−</m:t>
                    </m:r>
                    <m:f>
                      <m:fPr>
                        <m:ctrlPr>
                          <a:rPr lang="en-US" sz="1600" b="0" i="1" smtClean="0">
                            <a:latin typeface="Cambria Math" panose="02040503050406030204" pitchFamily="18" charset="0"/>
                            <a:cs typeface="Arial" panose="020B0604020202020204" pitchFamily="34" charset="0"/>
                          </a:rPr>
                        </m:ctrlPr>
                      </m:fPr>
                      <m:num>
                        <m:r>
                          <a:rPr lang="en-US" sz="1600" b="0" i="1" smtClean="0">
                            <a:latin typeface="Cambria Math" panose="02040503050406030204" pitchFamily="18" charset="0"/>
                            <a:cs typeface="Arial" panose="020B0604020202020204" pitchFamily="34" charset="0"/>
                          </a:rPr>
                          <m:t>1</m:t>
                        </m:r>
                      </m:num>
                      <m:den>
                        <m:sSub>
                          <m:sSubPr>
                            <m:ctrlPr>
                              <a:rPr lang="en-US" sz="1600" b="0" i="1" smtClean="0">
                                <a:latin typeface="Cambria Math" panose="02040503050406030204" pitchFamily="18" charset="0"/>
                                <a:cs typeface="Arial" panose="020B0604020202020204" pitchFamily="34" charset="0"/>
                              </a:rPr>
                            </m:ctrlPr>
                          </m:sSubPr>
                          <m:e>
                            <m:r>
                              <a:rPr lang="en-US" sz="1600" b="0" i="1" smtClean="0">
                                <a:latin typeface="Cambria Math" panose="02040503050406030204" pitchFamily="18" charset="0"/>
                                <a:cs typeface="Arial" panose="020B0604020202020204" pitchFamily="34" charset="0"/>
                              </a:rPr>
                              <m:t>𝑇</m:t>
                            </m:r>
                          </m:e>
                          <m:sub>
                            <m:r>
                              <a:rPr lang="en-US" sz="1600" b="0" i="1" smtClean="0">
                                <a:latin typeface="Cambria Math" panose="02040503050406030204" pitchFamily="18" charset="0"/>
                                <a:cs typeface="Arial" panose="020B0604020202020204" pitchFamily="34" charset="0"/>
                              </a:rPr>
                              <m:t>𝑒</m:t>
                            </m:r>
                          </m:sub>
                        </m:sSub>
                      </m:den>
                    </m:f>
                    <m:r>
                      <a:rPr lang="en-US" sz="1600" b="0" i="1" smtClean="0">
                        <a:latin typeface="Cambria Math" panose="02040503050406030204" pitchFamily="18" charset="0"/>
                        <a:cs typeface="Arial" panose="020B0604020202020204" pitchFamily="34" charset="0"/>
                      </a:rPr>
                      <m:t>∫</m:t>
                    </m:r>
                    <m:sSubSup>
                      <m:sSubSupPr>
                        <m:ctrlPr>
                          <a:rPr lang="en-US" sz="1600" i="1">
                            <a:latin typeface="Cambria Math" panose="02040503050406030204" pitchFamily="18" charset="0"/>
                            <a:cs typeface="Arial" panose="020B0604020202020204" pitchFamily="34" charset="0"/>
                          </a:rPr>
                        </m:ctrlPr>
                      </m:sSubSupPr>
                      <m:e>
                        <m:r>
                          <a:rPr lang="en-US" sz="1600" i="1">
                            <a:latin typeface="Cambria Math" panose="02040503050406030204" pitchFamily="18" charset="0"/>
                            <a:cs typeface="Arial" panose="020B0604020202020204" pitchFamily="34" charset="0"/>
                          </a:rPr>
                          <m:t>𝜒</m:t>
                        </m:r>
                      </m:e>
                      <m:sub>
                        <m:r>
                          <a:rPr lang="en-US" sz="1600" i="1">
                            <a:latin typeface="Cambria Math" panose="02040503050406030204" pitchFamily="18" charset="0"/>
                            <a:cs typeface="Arial" panose="020B0604020202020204" pitchFamily="34" charset="0"/>
                          </a:rPr>
                          <m:t>𝑒</m:t>
                        </m:r>
                      </m:sub>
                      <m:sup>
                        <m:r>
                          <a:rPr lang="en-US" sz="1600" i="1">
                            <a:latin typeface="Cambria Math" panose="02040503050406030204" pitchFamily="18" charset="0"/>
                            <a:cs typeface="Arial" panose="020B0604020202020204" pitchFamily="34" charset="0"/>
                          </a:rPr>
                          <m:t>𝐻𝑃</m:t>
                        </m:r>
                      </m:sup>
                    </m:sSubSup>
                    <m:r>
                      <a:rPr lang="en-US" sz="1600" b="0" i="1" smtClean="0">
                        <a:latin typeface="Cambria Math" panose="02040503050406030204" pitchFamily="18" charset="0"/>
                        <a:cs typeface="Arial" panose="020B0604020202020204" pitchFamily="34" charset="0"/>
                      </a:rPr>
                      <m:t>𝑑</m:t>
                    </m:r>
                    <m:r>
                      <a:rPr lang="en-US" sz="1600" b="0" i="1" smtClean="0">
                        <a:latin typeface="Cambria Math" panose="02040503050406030204" pitchFamily="18" charset="0"/>
                        <a:cs typeface="Arial" panose="020B0604020202020204" pitchFamily="34" charset="0"/>
                      </a:rPr>
                      <m:t>(</m:t>
                    </m:r>
                    <m:r>
                      <a:rPr lang="en-US" sz="1600">
                        <a:latin typeface="Cambria Math" panose="02040503050406030204" pitchFamily="18" charset="0"/>
                        <a:cs typeface="Arial" panose="020B0604020202020204" pitchFamily="34" charset="0"/>
                      </a:rPr>
                      <m:t>𝛻</m:t>
                    </m:r>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𝑇</m:t>
                        </m:r>
                      </m:e>
                      <m:sub>
                        <m:r>
                          <a:rPr lang="en-US" sz="1600" i="1">
                            <a:latin typeface="Cambria Math" panose="02040503050406030204" pitchFamily="18" charset="0"/>
                            <a:cs typeface="Arial" panose="020B0604020202020204" pitchFamily="34" charset="0"/>
                          </a:rPr>
                          <m:t>𝑒</m:t>
                        </m:r>
                      </m:sub>
                    </m:sSub>
                  </m:oMath>
                </a14:m>
                <a:r>
                  <a:rPr lang="en-US" sz="1600" dirty="0"/>
                  <a:t>)</a:t>
                </a:r>
              </a:p>
            </p:txBody>
          </p:sp>
        </mc:Choice>
        <mc:Fallback xmlns="">
          <p:sp>
            <p:nvSpPr>
              <p:cNvPr id="2" name="Content Placeholder 1"/>
              <p:cNvSpPr>
                <a:spLocks noGrp="1" noRot="1" noChangeAspect="1" noMove="1" noResize="1" noEditPoints="1" noAdjustHandles="1" noChangeArrowheads="1" noChangeShapeType="1" noTextEdit="1"/>
              </p:cNvSpPr>
              <p:nvPr>
                <p:ph sz="quarter" idx="13"/>
              </p:nvPr>
            </p:nvSpPr>
            <p:spPr>
              <a:xfrm>
                <a:off x="658812" y="1609726"/>
                <a:ext cx="7333755" cy="2174730"/>
              </a:xfrm>
              <a:blipFill>
                <a:blip r:embed="rId2"/>
                <a:stretch>
                  <a:fillRect l="-1579"/>
                </a:stretch>
              </a:blipFill>
            </p:spPr>
            <p:txBody>
              <a:bodyPr/>
              <a:lstStyle/>
              <a:p>
                <a:r>
                  <a:rPr lang="en-US">
                    <a:noFill/>
                  </a:rPr>
                  <a:t> </a:t>
                </a:r>
              </a:p>
            </p:txBody>
          </p:sp>
        </mc:Fallback>
      </mc:AlternateContent>
      <p:sp>
        <p:nvSpPr>
          <p:cNvPr id="3" name="Date Placeholder 2"/>
          <p:cNvSpPr>
            <a:spLocks noGrp="1"/>
          </p:cNvSpPr>
          <p:nvPr>
            <p:ph type="dt" sz="half" idx="14"/>
          </p:nvPr>
        </p:nvSpPr>
        <p:spPr/>
        <p:txBody>
          <a:bodyPr/>
          <a:lstStyle/>
          <a:p>
            <a:r>
              <a:rPr lang="de-DE"/>
              <a:t>Short title goes here</a:t>
            </a:r>
            <a:endParaRPr lang="de-DE" dirty="0"/>
          </a:p>
        </p:txBody>
      </p:sp>
      <p:sp>
        <p:nvSpPr>
          <p:cNvPr id="4" name="Footer Placeholder 3"/>
          <p:cNvSpPr>
            <a:spLocks noGrp="1"/>
          </p:cNvSpPr>
          <p:nvPr>
            <p:ph type="ftr" sz="quarter" idx="15"/>
          </p:nvPr>
        </p:nvSpPr>
        <p:spPr/>
        <p:txBody>
          <a:bodyPr/>
          <a:lstStyle/>
          <a:p>
            <a:r>
              <a:rPr lang="de-DE"/>
              <a:t>Max-Planck-Institut für Plasmaphysik | Author Name | Date</a:t>
            </a:r>
            <a:endParaRPr lang="de-DE" dirty="0"/>
          </a:p>
        </p:txBody>
      </p:sp>
      <p:sp>
        <p:nvSpPr>
          <p:cNvPr id="5" name="Slide Number Placeholder 4"/>
          <p:cNvSpPr>
            <a:spLocks noGrp="1"/>
          </p:cNvSpPr>
          <p:nvPr>
            <p:ph type="sldNum" sz="quarter" idx="16"/>
          </p:nvPr>
        </p:nvSpPr>
        <p:spPr/>
        <p:txBody>
          <a:bodyPr/>
          <a:lstStyle/>
          <a:p>
            <a:fld id="{ECE691D0-CC49-4FC7-9C4D-6112B0CB3A76}" type="slidenum">
              <a:rPr lang="de-DE" smtClean="0"/>
              <a:pPr/>
              <a:t>21</a:t>
            </a:fld>
            <a:endParaRPr lang="de-DE" dirty="0"/>
          </a:p>
        </p:txBody>
      </p:sp>
      <p:sp>
        <p:nvSpPr>
          <p:cNvPr id="6" name="Title 5"/>
          <p:cNvSpPr>
            <a:spLocks noGrp="1"/>
          </p:cNvSpPr>
          <p:nvPr>
            <p:ph type="title"/>
          </p:nvPr>
        </p:nvSpPr>
        <p:spPr/>
        <p:txBody>
          <a:bodyPr/>
          <a:lstStyle/>
          <a:p>
            <a:r>
              <a:rPr lang="en-US" dirty="0"/>
              <a:t>Temperature gradient control experiments: </a:t>
            </a:r>
            <a:br>
              <a:rPr lang="en-US" dirty="0"/>
            </a:br>
            <a:r>
              <a:rPr lang="en-US" dirty="0"/>
              <a:t>Direct measurements of the core electron heat flux </a:t>
            </a:r>
            <a:r>
              <a:rPr lang="en-US" dirty="0">
                <a:solidFill>
                  <a:srgbClr val="FF0000"/>
                </a:solidFill>
              </a:rPr>
              <a:t>– ADD NEW FIGURES</a:t>
            </a:r>
          </a:p>
        </p:txBody>
      </p:sp>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4943" b="6455"/>
          <a:stretch/>
        </p:blipFill>
        <p:spPr>
          <a:xfrm>
            <a:off x="8171936" y="3805555"/>
            <a:ext cx="3299183" cy="2743200"/>
          </a:xfrm>
          <a:prstGeom prst="rect">
            <a:avLst/>
          </a:prstGeom>
        </p:spPr>
      </p:pic>
      <mc:AlternateContent xmlns:mc="http://schemas.openxmlformats.org/markup-compatibility/2006" xmlns:a14="http://schemas.microsoft.com/office/drawing/2010/main">
        <mc:Choice Requires="a14">
          <p:sp>
            <p:nvSpPr>
              <p:cNvPr id="8" name="Rectangle 7"/>
              <p:cNvSpPr/>
              <p:nvPr/>
            </p:nvSpPr>
            <p:spPr>
              <a:xfrm>
                <a:off x="8622288" y="4110507"/>
                <a:ext cx="1199239" cy="613566"/>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f>
                        <m:fPr>
                          <m:ctrlPr>
                            <a:rPr lang="en-US" i="1" smtClean="0">
                              <a:latin typeface="Cambria Math" panose="02040503050406030204" pitchFamily="18" charset="0"/>
                              <a:cs typeface="Arial" panose="020B0604020202020204" pitchFamily="34" charset="0"/>
                            </a:rPr>
                          </m:ctrlPr>
                        </m:fPr>
                        <m:num>
                          <m:r>
                            <a:rPr lang="en-US" i="1" smtClean="0">
                              <a:latin typeface="Cambria Math" panose="02040503050406030204" pitchFamily="18" charset="0"/>
                              <a:cs typeface="Arial" panose="020B0604020202020204" pitchFamily="34" charset="0"/>
                            </a:rPr>
                            <m:t>𝑎</m:t>
                          </m:r>
                        </m:num>
                        <m:den>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𝐿</m:t>
                              </m:r>
                            </m:e>
                            <m:sub>
                              <m:r>
                                <a:rPr lang="en-US" i="1">
                                  <a:latin typeface="Cambria Math" panose="02040503050406030204" pitchFamily="18" charset="0"/>
                                  <a:cs typeface="Arial" panose="020B0604020202020204" pitchFamily="34" charset="0"/>
                                </a:rPr>
                                <m:t>𝑇</m:t>
                              </m:r>
                              <m:r>
                                <a:rPr lang="en-US" b="0" i="1" smtClean="0">
                                  <a:latin typeface="Cambria Math" panose="02040503050406030204" pitchFamily="18" charset="0"/>
                                  <a:cs typeface="Arial" panose="020B0604020202020204" pitchFamily="34" charset="0"/>
                                </a:rPr>
                                <m:t>𝑒</m:t>
                              </m:r>
                            </m:sub>
                          </m:sSub>
                        </m:den>
                      </m:f>
                      <m:r>
                        <a:rPr lang="en-US" b="0" i="1" smtClean="0">
                          <a:latin typeface="Cambria Math" panose="02040503050406030204" pitchFamily="18" charset="0"/>
                          <a:cs typeface="Arial" panose="020B0604020202020204" pitchFamily="34" charset="0"/>
                        </a:rPr>
                        <m:t>≈</m:t>
                      </m:r>
                      <m:f>
                        <m:fPr>
                          <m:ctrlPr>
                            <a:rPr lang="en-US" b="0" i="1" smtClean="0">
                              <a:latin typeface="Cambria Math" panose="02040503050406030204" pitchFamily="18" charset="0"/>
                              <a:cs typeface="Arial" panose="020B0604020202020204" pitchFamily="34" charset="0"/>
                            </a:rPr>
                          </m:ctrlPr>
                        </m:fPr>
                        <m:num>
                          <m:r>
                            <a:rPr lang="en-US" b="0" i="1" smtClean="0">
                              <a:latin typeface="Cambria Math" panose="02040503050406030204" pitchFamily="18" charset="0"/>
                              <a:cs typeface="Arial" panose="020B0604020202020204" pitchFamily="34" charset="0"/>
                            </a:rPr>
                            <m:t>𝑎</m:t>
                          </m:r>
                        </m:num>
                        <m:den>
                          <m:sSub>
                            <m:sSubPr>
                              <m:ctrlPr>
                                <a:rPr lang="en-US" i="1">
                                  <a:latin typeface="Cambria Math" panose="02040503050406030204" pitchFamily="18" charset="0"/>
                                  <a:cs typeface="Arial" panose="020B0604020202020204" pitchFamily="34" charset="0"/>
                                </a:rPr>
                              </m:ctrlPr>
                            </m:sSubPr>
                            <m:e>
                              <m:r>
                                <a:rPr lang="en-US" i="1">
                                  <a:latin typeface="Cambria Math" panose="02040503050406030204" pitchFamily="18" charset="0"/>
                                  <a:cs typeface="Arial" panose="020B0604020202020204" pitchFamily="34" charset="0"/>
                                </a:rPr>
                                <m:t>𝐿</m:t>
                              </m:r>
                            </m:e>
                            <m:sub>
                              <m:r>
                                <a:rPr lang="en-US" i="1">
                                  <a:latin typeface="Cambria Math" panose="02040503050406030204" pitchFamily="18" charset="0"/>
                                  <a:cs typeface="Arial" panose="020B0604020202020204" pitchFamily="34" charset="0"/>
                                </a:rPr>
                                <m:t>𝑇𝑖</m:t>
                              </m:r>
                            </m:sub>
                          </m:sSub>
                        </m:den>
                      </m:f>
                    </m:oMath>
                  </m:oMathPara>
                </a14:m>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8622288" y="4110507"/>
                <a:ext cx="1199239" cy="613566"/>
              </a:xfrm>
              <a:prstGeom prst="rect">
                <a:avLst/>
              </a:prstGeom>
              <a:blipFill>
                <a:blip r:embed="rId4"/>
                <a:stretch>
                  <a:fillRect/>
                </a:stretch>
              </a:blipFill>
            </p:spPr>
            <p:txBody>
              <a:bodyPr/>
              <a:lstStyle/>
              <a:p>
                <a:r>
                  <a:rPr lang="en-US">
                    <a:noFill/>
                  </a:rPr>
                  <a:t> </a:t>
                </a:r>
              </a:p>
            </p:txBody>
          </p:sp>
        </mc:Fallback>
      </mc:AlternateContent>
      <p:grpSp>
        <p:nvGrpSpPr>
          <p:cNvPr id="9" name="Group 8"/>
          <p:cNvGrpSpPr/>
          <p:nvPr/>
        </p:nvGrpSpPr>
        <p:grpSpPr>
          <a:xfrm>
            <a:off x="7992567" y="1436738"/>
            <a:ext cx="3539614" cy="2743200"/>
            <a:chOff x="7686627" y="1186040"/>
            <a:chExt cx="3539614" cy="2831690"/>
          </a:xfrm>
        </p:grpSpPr>
        <p:pic>
          <p:nvPicPr>
            <p:cNvPr id="10" name="Picture 9"/>
            <p:cNvPicPr>
              <a:picLocks noChangeAspect="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6627" y="1186040"/>
              <a:ext cx="3539614" cy="2831690"/>
            </a:xfrm>
            <a:prstGeom prst="rect">
              <a:avLst/>
            </a:prstGeom>
          </p:spPr>
        </p:pic>
        <mc:AlternateContent xmlns:mc="http://schemas.openxmlformats.org/markup-compatibility/2006" xmlns:a14="http://schemas.microsoft.com/office/drawing/2010/main">
          <mc:Choice Requires="a14">
            <p:sp>
              <p:nvSpPr>
                <p:cNvPr id="11" name="TextBox 10"/>
                <p:cNvSpPr txBox="1"/>
                <p:nvPr/>
              </p:nvSpPr>
              <p:spPr>
                <a:xfrm>
                  <a:off x="8405935" y="3040286"/>
                  <a:ext cx="224036"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𝑇</m:t>
                            </m:r>
                          </m:e>
                          <m:sub>
                            <m:r>
                              <a:rPr lang="en-US" sz="1600" b="0" i="1" smtClean="0">
                                <a:solidFill>
                                  <a:srgbClr val="0000FF"/>
                                </a:solidFill>
                                <a:latin typeface="Cambria Math" panose="02040503050406030204" pitchFamily="18" charset="0"/>
                              </a:rPr>
                              <m:t>𝑖</m:t>
                            </m:r>
                          </m:sub>
                        </m:sSub>
                      </m:oMath>
                    </m:oMathPara>
                  </a14:m>
                  <a:endParaRPr lang="en-US" sz="1600" dirty="0" err="1">
                    <a:solidFill>
                      <a:srgbClr val="0000FF"/>
                    </a:solidFill>
                  </a:endParaRPr>
                </a:p>
              </p:txBody>
            </p:sp>
          </mc:Choice>
          <mc:Fallback xmlns="">
            <p:sp>
              <p:nvSpPr>
                <p:cNvPr id="11" name="TextBox 10"/>
                <p:cNvSpPr txBox="1">
                  <a:spLocks noRot="1" noChangeAspect="1" noMove="1" noResize="1" noEditPoints="1" noAdjustHandles="1" noChangeArrowheads="1" noChangeShapeType="1" noTextEdit="1"/>
                </p:cNvSpPr>
                <p:nvPr/>
              </p:nvSpPr>
              <p:spPr>
                <a:xfrm>
                  <a:off x="8405935" y="3040286"/>
                  <a:ext cx="224036" cy="294953"/>
                </a:xfrm>
                <a:prstGeom prst="rect">
                  <a:avLst/>
                </a:prstGeom>
                <a:blipFill>
                  <a:blip r:embed="rId6"/>
                  <a:stretch>
                    <a:fillRect l="-16216" r="-2703" b="-10638"/>
                  </a:stretch>
                </a:blipFill>
              </p:spPr>
              <p:txBody>
                <a:bodyPr/>
                <a:lstStyle/>
                <a:p>
                  <a:r>
                    <a:rPr lang="en-US">
                      <a:noFill/>
                    </a:rPr>
                    <a:t> </a:t>
                  </a:r>
                </a:p>
              </p:txBody>
            </p:sp>
          </mc:Fallback>
        </mc:AlternateContent>
      </p:grpSp>
      <p:grpSp>
        <p:nvGrpSpPr>
          <p:cNvPr id="16" name="Group 15"/>
          <p:cNvGrpSpPr>
            <a:grpSpLocks noChangeAspect="1"/>
          </p:cNvGrpSpPr>
          <p:nvPr/>
        </p:nvGrpSpPr>
        <p:grpSpPr>
          <a:xfrm>
            <a:off x="4428255" y="3892868"/>
            <a:ext cx="3238859" cy="2560320"/>
            <a:chOff x="4041164" y="3801428"/>
            <a:chExt cx="3354533" cy="2651760"/>
          </a:xfrm>
        </p:grpSpPr>
        <p:pic>
          <p:nvPicPr>
            <p:cNvPr id="12" name="Picture 11"/>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041164" y="3801428"/>
              <a:ext cx="3354533" cy="2651760"/>
            </a:xfrm>
            <a:prstGeom prst="rect">
              <a:avLst/>
            </a:prstGeom>
          </p:spPr>
        </p:pic>
        <p:sp>
          <p:nvSpPr>
            <p:cNvPr id="13" name="Rectangle 12"/>
            <p:cNvSpPr/>
            <p:nvPr/>
          </p:nvSpPr>
          <p:spPr>
            <a:xfrm>
              <a:off x="6705599" y="3894093"/>
              <a:ext cx="613085" cy="2075023"/>
            </a:xfrm>
            <a:prstGeom prst="rect">
              <a:avLst/>
            </a:prstGeom>
            <a:solidFill>
              <a:schemeClr val="bg1">
                <a:lumMod val="75000"/>
                <a:alpha val="10000"/>
              </a:schemeClr>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US" sz="1300" b="1" dirty="0">
                <a:solidFill>
                  <a:schemeClr val="bg1"/>
                </a:solidFill>
              </a:endParaRPr>
            </a:p>
          </p:txBody>
        </p:sp>
        <mc:AlternateContent xmlns:mc="http://schemas.openxmlformats.org/markup-compatibility/2006" xmlns:a14="http://schemas.microsoft.com/office/drawing/2010/main">
          <mc:Choice Requires="a14">
            <p:sp>
              <p:nvSpPr>
                <p:cNvPr id="14" name="TextBox 13"/>
                <p:cNvSpPr txBox="1"/>
                <p:nvPr/>
              </p:nvSpPr>
              <p:spPr>
                <a:xfrm>
                  <a:off x="6673276" y="5674163"/>
                  <a:ext cx="680571"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𝑒</m:t>
                            </m:r>
                          </m:sub>
                        </m:sSub>
                        <m:r>
                          <a:rPr lang="en-US" sz="1600" b="0" i="1" smtClean="0">
                            <a:solidFill>
                              <a:schemeClr val="tx1"/>
                            </a:solidFill>
                            <a:latin typeface="Cambria Math" panose="02040503050406030204" pitchFamily="18" charset="0"/>
                          </a:rPr>
                          <m:t>&gt;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𝑖</m:t>
                            </m:r>
                          </m:sub>
                        </m:sSub>
                      </m:oMath>
                    </m:oMathPara>
                  </a14:m>
                  <a:endParaRPr lang="en-US" sz="1600" dirty="0" err="1">
                    <a:solidFill>
                      <a:schemeClr val="tx1"/>
                    </a:solidFill>
                  </a:endParaRPr>
                </a:p>
              </p:txBody>
            </p:sp>
          </mc:Choice>
          <mc:Fallback xmlns="">
            <p:sp>
              <p:nvSpPr>
                <p:cNvPr id="14" name="TextBox 13"/>
                <p:cNvSpPr txBox="1">
                  <a:spLocks noRot="1" noChangeAspect="1" noMove="1" noResize="1" noEditPoints="1" noAdjustHandles="1" noChangeArrowheads="1" noChangeShapeType="1" noTextEdit="1"/>
                </p:cNvSpPr>
                <p:nvPr/>
              </p:nvSpPr>
              <p:spPr>
                <a:xfrm>
                  <a:off x="6673276" y="5674163"/>
                  <a:ext cx="680571" cy="294953"/>
                </a:xfrm>
                <a:prstGeom prst="rect">
                  <a:avLst/>
                </a:prstGeom>
                <a:blipFill>
                  <a:blip r:embed="rId8"/>
                  <a:stretch>
                    <a:fillRect l="-7407" r="-1852" b="-1063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TextBox 14"/>
                <p:cNvSpPr txBox="1"/>
                <p:nvPr/>
              </p:nvSpPr>
              <p:spPr>
                <a:xfrm>
                  <a:off x="4541063" y="5674162"/>
                  <a:ext cx="680571"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𝑒</m:t>
                            </m:r>
                          </m:sub>
                        </m:sSub>
                        <m:r>
                          <a:rPr lang="en-US" sz="1600" b="0" i="1" smtClean="0">
                            <a:solidFill>
                              <a:schemeClr val="tx1"/>
                            </a:solidFill>
                            <a:latin typeface="Cambria Math" panose="02040503050406030204" pitchFamily="18" charset="0"/>
                          </a:rPr>
                          <m:t>=</m:t>
                        </m:r>
                        <m:sSub>
                          <m:sSubPr>
                            <m:ctrlPr>
                              <a:rPr lang="en-US" sz="1600" b="0" i="1" smtClean="0">
                                <a:solidFill>
                                  <a:schemeClr val="tx1"/>
                                </a:solidFill>
                                <a:latin typeface="Cambria Math" panose="02040503050406030204" pitchFamily="18" charset="0"/>
                              </a:rPr>
                            </m:ctrlPr>
                          </m:sSubPr>
                          <m:e>
                            <m:r>
                              <a:rPr lang="en-US" sz="1600" b="0" i="1" smtClean="0">
                                <a:solidFill>
                                  <a:schemeClr val="tx1"/>
                                </a:solidFill>
                                <a:latin typeface="Cambria Math" panose="02040503050406030204" pitchFamily="18" charset="0"/>
                              </a:rPr>
                              <m:t>𝑇</m:t>
                            </m:r>
                          </m:e>
                          <m:sub>
                            <m:r>
                              <a:rPr lang="en-US" sz="1600" b="0" i="1" smtClean="0">
                                <a:solidFill>
                                  <a:schemeClr val="tx1"/>
                                </a:solidFill>
                                <a:latin typeface="Cambria Math" panose="02040503050406030204" pitchFamily="18" charset="0"/>
                              </a:rPr>
                              <m:t>𝑖</m:t>
                            </m:r>
                          </m:sub>
                        </m:sSub>
                      </m:oMath>
                    </m:oMathPara>
                  </a14:m>
                  <a:endParaRPr lang="en-US" sz="1600" dirty="0" err="1">
                    <a:solidFill>
                      <a:schemeClr val="tx1"/>
                    </a:solidFill>
                  </a:endParaRPr>
                </a:p>
              </p:txBody>
            </p:sp>
          </mc:Choice>
          <mc:Fallback xmlns="">
            <p:sp>
              <p:nvSpPr>
                <p:cNvPr id="15" name="TextBox 14"/>
                <p:cNvSpPr txBox="1">
                  <a:spLocks noRot="1" noChangeAspect="1" noMove="1" noResize="1" noEditPoints="1" noAdjustHandles="1" noChangeArrowheads="1" noChangeShapeType="1" noTextEdit="1"/>
                </p:cNvSpPr>
                <p:nvPr/>
              </p:nvSpPr>
              <p:spPr>
                <a:xfrm>
                  <a:off x="4541063" y="5674162"/>
                  <a:ext cx="680571" cy="294953"/>
                </a:xfrm>
                <a:prstGeom prst="rect">
                  <a:avLst/>
                </a:prstGeom>
                <a:blipFill>
                  <a:blip r:embed="rId9"/>
                  <a:stretch>
                    <a:fillRect l="-8411" r="-2804" b="-10638"/>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17" name="Content Placeholder 1"/>
              <p:cNvSpPr txBox="1">
                <a:spLocks/>
              </p:cNvSpPr>
              <p:nvPr/>
            </p:nvSpPr>
            <p:spPr>
              <a:xfrm>
                <a:off x="613005" y="3784455"/>
                <a:ext cx="3650987" cy="2500841"/>
              </a:xfrm>
              <a:prstGeom prst="rect">
                <a:avLst/>
              </a:prstGeom>
            </p:spPr>
            <p:txBody>
              <a:bodyPr vert="horz" lIns="0" tIns="45720" rIns="0" bIns="45720" rtlCol="0">
                <a:noAutofit/>
              </a:bodyPr>
              <a:lstStyle>
                <a:lvl1pPr marL="0" marR="0" indent="0" algn="l" defTabSz="914400" rtl="0" eaLnBrk="1" fontAlgn="auto" latinLnBrk="0" hangingPunct="1">
                  <a:lnSpc>
                    <a:spcPct val="120000"/>
                  </a:lnSpc>
                  <a:spcBef>
                    <a:spcPts val="600"/>
                  </a:spcBef>
                  <a:spcAft>
                    <a:spcPts val="0"/>
                  </a:spcAft>
                  <a:buClrTx/>
                  <a:buSzTx/>
                  <a:buFont typeface="Arial" panose="020B0604020202020204" pitchFamily="34" charset="0"/>
                  <a:buNone/>
                  <a:tabLst/>
                  <a:defRPr lang="de-DE" sz="1800" b="0" i="0" kern="600" spc="40" baseline="0" dirty="0" smtClean="0">
                    <a:solidFill>
                      <a:schemeClr val="tx1"/>
                    </a:solidFill>
                    <a:latin typeface="+mn-lt"/>
                    <a:ea typeface="+mn-ea"/>
                    <a:cs typeface="+mn-cs"/>
                  </a:defRPr>
                </a:lvl1pPr>
                <a:lvl2pPr marL="0" indent="0" algn="l" defTabSz="914400" rtl="0" eaLnBrk="1" latinLnBrk="0" hangingPunct="1">
                  <a:lnSpc>
                    <a:spcPct val="120000"/>
                  </a:lnSpc>
                  <a:spcBef>
                    <a:spcPts val="600"/>
                  </a:spcBef>
                  <a:spcAft>
                    <a:spcPts val="0"/>
                  </a:spcAft>
                  <a:buFont typeface="Arial" panose="020B0604020202020204" pitchFamily="34" charset="0"/>
                  <a:buNone/>
                  <a:defRPr sz="1800" b="1" kern="600" spc="40" baseline="0">
                    <a:solidFill>
                      <a:schemeClr val="tx2"/>
                    </a:solidFill>
                    <a:latin typeface="+mn-lt"/>
                    <a:ea typeface="+mn-ea"/>
                    <a:cs typeface="+mn-cs"/>
                  </a:defRPr>
                </a:lvl2pPr>
                <a:lvl3pPr marL="179388" indent="-179388" algn="l" defTabSz="914400" rtl="0" eaLnBrk="1" latinLnBrk="0" hangingPunct="1">
                  <a:lnSpc>
                    <a:spcPct val="120000"/>
                  </a:lnSpc>
                  <a:spcBef>
                    <a:spcPts val="600"/>
                  </a:spcBef>
                  <a:buFont typeface="Arial" panose="020B0604020202020204" pitchFamily="34" charset="0"/>
                  <a:buChar char="•"/>
                  <a:defRPr sz="1800" b="1" kern="400" spc="40" baseline="0">
                    <a:solidFill>
                      <a:schemeClr val="accent3"/>
                    </a:solidFill>
                    <a:latin typeface="+mn-lt"/>
                    <a:ea typeface="+mn-ea"/>
                    <a:cs typeface="+mn-cs"/>
                  </a:defRPr>
                </a:lvl3pPr>
                <a:lvl4pPr marL="179388" indent="-179388" algn="l" defTabSz="914400" rtl="0" eaLnBrk="1" latinLnBrk="0" hangingPunct="1">
                  <a:lnSpc>
                    <a:spcPct val="120000"/>
                  </a:lnSpc>
                  <a:spcBef>
                    <a:spcPts val="600"/>
                  </a:spcBef>
                  <a:buFont typeface="Arial" panose="020B0604020202020204" pitchFamily="34" charset="0"/>
                  <a:buChar char="•"/>
                  <a:defRPr sz="1800" kern="600" spc="40" baseline="0">
                    <a:solidFill>
                      <a:schemeClr val="tx1"/>
                    </a:solidFill>
                    <a:latin typeface="+mn-lt"/>
                    <a:ea typeface="+mn-ea"/>
                    <a:cs typeface="+mn-cs"/>
                  </a:defRPr>
                </a:lvl4pPr>
                <a:lvl5pPr marL="357188" indent="-179388" algn="l" defTabSz="914400" rtl="0" eaLnBrk="1" latinLnBrk="0" hangingPunct="1">
                  <a:lnSpc>
                    <a:spcPct val="120000"/>
                  </a:lnSpc>
                  <a:spcBef>
                    <a:spcPts val="600"/>
                  </a:spcBef>
                  <a:buFont typeface="Arial" panose="020B0604020202020204" pitchFamily="34" charset="0"/>
                  <a:buChar char="•"/>
                  <a:defRPr lang="de-DE" sz="1800" b="0" i="0" kern="600" spc="40" baseline="0" dirty="0" smtClean="0">
                    <a:solidFill>
                      <a:schemeClr val="tx1"/>
                    </a:solidFill>
                    <a:latin typeface="+mn-lt"/>
                    <a:ea typeface="+mn-ea"/>
                    <a:cs typeface="+mn-cs"/>
                  </a:defRPr>
                </a:lvl5pPr>
                <a:lvl6pPr marL="645750" indent="-285750" algn="l" defTabSz="914400" rtl="0" eaLnBrk="1" latinLnBrk="0" hangingPunct="1">
                  <a:lnSpc>
                    <a:spcPct val="100000"/>
                  </a:lnSpc>
                  <a:spcBef>
                    <a:spcPts val="300"/>
                  </a:spcBef>
                  <a:spcAft>
                    <a:spcPts val="0"/>
                  </a:spcAft>
                  <a:buClr>
                    <a:schemeClr val="tx1"/>
                  </a:buClr>
                  <a:buSzPct val="110000"/>
                  <a:buFont typeface="Symbol" panose="05050102010706020507" pitchFamily="18" charset="2"/>
                  <a:buChar char=""/>
                  <a:defRPr sz="1800" b="0" i="0" kern="600" spc="40" baseline="0">
                    <a:solidFill>
                      <a:schemeClr val="tx1"/>
                    </a:solidFill>
                    <a:latin typeface="+mn-lt"/>
                    <a:ea typeface="+mn-ea"/>
                    <a:cs typeface="+mn-cs"/>
                  </a:defRPr>
                </a:lvl6pPr>
                <a:lvl7pPr marL="0" indent="215900" algn="l" defTabSz="914400" rtl="0" eaLnBrk="1" latinLnBrk="0" hangingPunct="1">
                  <a:lnSpc>
                    <a:spcPct val="100000"/>
                  </a:lnSpc>
                  <a:spcBef>
                    <a:spcPts val="600"/>
                  </a:spcBef>
                  <a:spcAft>
                    <a:spcPts val="0"/>
                  </a:spcAft>
                  <a:buClr>
                    <a:schemeClr val="tx2"/>
                  </a:buClr>
                  <a:buFont typeface="Wingdings 3" panose="05040102010807070707" pitchFamily="18" charset="2"/>
                  <a:buChar char=""/>
                  <a:defRPr sz="1500" b="0" i="1" kern="600" spc="40" baseline="0">
                    <a:solidFill>
                      <a:schemeClr val="tx2"/>
                    </a:solidFill>
                    <a:latin typeface="+mn-lt"/>
                    <a:ea typeface="+mn-ea"/>
                    <a:cs typeface="+mn-cs"/>
                  </a:defRPr>
                </a:lvl7pPr>
                <a:lvl8pPr marL="0" indent="0" algn="l" defTabSz="914400" rtl="0" eaLnBrk="1" latinLnBrk="0" hangingPunct="1">
                  <a:lnSpc>
                    <a:spcPct val="100000"/>
                  </a:lnSpc>
                  <a:spcBef>
                    <a:spcPts val="525"/>
                  </a:spcBef>
                  <a:spcAft>
                    <a:spcPts val="0"/>
                  </a:spcAft>
                  <a:buSzPct val="110000"/>
                  <a:buFont typeface=".SF NS Symbols Regular"/>
                  <a:buNone/>
                  <a:defRPr sz="1000" b="0" i="1" kern="600" spc="120" baseline="0">
                    <a:solidFill>
                      <a:schemeClr val="tx1">
                        <a:lumMod val="50000"/>
                        <a:lumOff val="50000"/>
                      </a:schemeClr>
                    </a:solidFill>
                    <a:latin typeface="+mn-lt"/>
                    <a:ea typeface="+mn-ea"/>
                    <a:cs typeface="+mn-cs"/>
                  </a:defRPr>
                </a:lvl8pPr>
                <a:lvl9pPr marL="0" indent="0" algn="l" defTabSz="914400" rtl="0" eaLnBrk="1" latinLnBrk="0" hangingPunct="1">
                  <a:lnSpc>
                    <a:spcPts val="1100"/>
                  </a:lnSpc>
                  <a:spcBef>
                    <a:spcPts val="525"/>
                  </a:spcBef>
                  <a:buFont typeface="Arial" panose="020B0604020202020204" pitchFamily="34" charset="0"/>
                  <a:buNone/>
                  <a:defRPr sz="800" b="0" i="1" kern="600" spc="120" baseline="0">
                    <a:solidFill>
                      <a:schemeClr val="tx1">
                        <a:lumMod val="50000"/>
                        <a:lumOff val="50000"/>
                      </a:schemeClr>
                    </a:solidFill>
                    <a:latin typeface="+mn-lt"/>
                    <a:ea typeface="+mn-ea"/>
                    <a:cs typeface="+mn-cs"/>
                  </a:defRPr>
                </a:lvl9pPr>
              </a:lstStyle>
              <a:p>
                <a:pPr marL="285750" indent="-285750" defTabSz="571500">
                  <a:buFont typeface="Arial" panose="020B0604020202020204" pitchFamily="34" charset="0"/>
                  <a:buChar char="•"/>
                </a:pPr>
                <a:r>
                  <a:rPr lang="en-US" sz="1600" dirty="0"/>
                  <a:t>First attempt on W7-X in OP1.2b: </a:t>
                </a:r>
              </a:p>
              <a:p>
                <a:pPr marL="285750" indent="-285750" defTabSz="571500">
                  <a:buFont typeface="Arial" panose="020B0604020202020204" pitchFamily="34" charset="0"/>
                  <a:buChar char="•"/>
                </a:pPr>
                <a:endParaRPr lang="en-US" sz="700" dirty="0"/>
              </a:p>
              <a:p>
                <a:pPr marL="285750" indent="-285750" defTabSz="571500">
                  <a:buFont typeface="Arial" panose="020B0604020202020204" pitchFamily="34" charset="0"/>
                  <a:buChar char="•"/>
                </a:pPr>
                <a:r>
                  <a:rPr lang="en-US" sz="1600" dirty="0"/>
                  <a:t>Experiments attempted in OP2.1 (waiting on profiles)</a:t>
                </a:r>
              </a:p>
              <a:p>
                <a:pPr marL="403225" lvl="2" indent="0" defTabSz="571500">
                  <a:buNone/>
                </a:pPr>
                <a:r>
                  <a:rPr lang="en-US" sz="1600" b="0" dirty="0">
                    <a:solidFill>
                      <a:schemeClr val="tx1"/>
                    </a:solidFill>
                    <a:sym typeface="Wingdings" panose="05000000000000000000" pitchFamily="2" charset="2"/>
                  </a:rPr>
                  <a:t> </a:t>
                </a:r>
                <a:r>
                  <a:rPr lang="en-US" sz="1600" b="0" dirty="0">
                    <a:solidFill>
                      <a:schemeClr val="tx1"/>
                    </a:solidFill>
                  </a:rPr>
                  <a:t>Projected results: </a:t>
                </a:r>
                <a14:m>
                  <m:oMath xmlns:m="http://schemas.openxmlformats.org/officeDocument/2006/math">
                    <m:sSub>
                      <m:sSubPr>
                        <m:ctrlPr>
                          <a:rPr lang="en-US" sz="1600" i="1">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𝒒</m:t>
                        </m:r>
                      </m:e>
                      <m:sub>
                        <m:r>
                          <a:rPr lang="en-US" sz="1600" i="1">
                            <a:solidFill>
                              <a:schemeClr val="tx1"/>
                            </a:solidFill>
                            <a:latin typeface="Cambria Math" panose="02040503050406030204" pitchFamily="18" charset="0"/>
                          </a:rPr>
                          <m:t>𝒆</m:t>
                        </m:r>
                      </m:sub>
                    </m:sSub>
                    <m:r>
                      <a:rPr lang="en-US" sz="1600" i="1">
                        <a:solidFill>
                          <a:schemeClr val="tx1"/>
                        </a:solidFill>
                        <a:latin typeface="Cambria Math" panose="02040503050406030204" pitchFamily="18" charset="0"/>
                      </a:rPr>
                      <m:t>(</m:t>
                    </m:r>
                    <m:r>
                      <a:rPr lang="en-US" sz="1600" i="1">
                        <a:solidFill>
                          <a:schemeClr val="tx1"/>
                        </a:solidFill>
                        <a:latin typeface="Cambria Math" panose="02040503050406030204" pitchFamily="18" charset="0"/>
                      </a:rPr>
                      <m:t>𝒂</m:t>
                    </m:r>
                    <m:r>
                      <a:rPr lang="en-US" sz="1600" b="1" i="1" smtClean="0">
                        <a:solidFill>
                          <a:schemeClr val="tx1"/>
                        </a:solidFill>
                        <a:latin typeface="Cambria Math" panose="02040503050406030204" pitchFamily="18" charset="0"/>
                      </a:rPr>
                      <m:t>/</m:t>
                    </m:r>
                    <m:sSub>
                      <m:sSubPr>
                        <m:ctrlPr>
                          <a:rPr lang="en-US" sz="1600" b="1" i="1" smtClean="0">
                            <a:solidFill>
                              <a:schemeClr val="tx1"/>
                            </a:solidFill>
                            <a:latin typeface="Cambria Math" panose="02040503050406030204" pitchFamily="18" charset="0"/>
                          </a:rPr>
                        </m:ctrlPr>
                      </m:sSubPr>
                      <m:e>
                        <m:r>
                          <a:rPr lang="en-US" sz="1600" b="1" i="1" smtClean="0">
                            <a:solidFill>
                              <a:schemeClr val="tx1"/>
                            </a:solidFill>
                            <a:latin typeface="Cambria Math" panose="02040503050406030204" pitchFamily="18" charset="0"/>
                          </a:rPr>
                          <m:t>𝑳</m:t>
                        </m:r>
                      </m:e>
                      <m:sub>
                        <m:r>
                          <a:rPr lang="en-US" sz="1600" b="1" i="1" smtClean="0">
                            <a:solidFill>
                              <a:schemeClr val="tx1"/>
                            </a:solidFill>
                            <a:latin typeface="Cambria Math" panose="02040503050406030204" pitchFamily="18" charset="0"/>
                          </a:rPr>
                          <m:t>𝑻</m:t>
                        </m:r>
                      </m:sub>
                    </m:sSub>
                    <m:r>
                      <a:rPr lang="en-US" sz="1600" i="1">
                        <a:solidFill>
                          <a:schemeClr val="tx1"/>
                        </a:solidFill>
                        <a:latin typeface="Cambria Math" panose="02040503050406030204" pitchFamily="18" charset="0"/>
                      </a:rPr>
                      <m:t>)</m:t>
                    </m:r>
                  </m:oMath>
                </a14:m>
                <a:endParaRPr lang="en-US" sz="1600" dirty="0"/>
              </a:p>
              <a:p>
                <a:pPr marL="285750" indent="-285750" defTabSz="571500">
                  <a:buFont typeface="Arial" panose="020B0604020202020204" pitchFamily="34" charset="0"/>
                  <a:buChar char="•"/>
                </a:pPr>
                <a:r>
                  <a:rPr lang="en-US" sz="1600" dirty="0"/>
                  <a:t>Experimental proposals for OP2.2 integrate CECE measurements, and gas puff modulation</a:t>
                </a:r>
              </a:p>
            </p:txBody>
          </p:sp>
        </mc:Choice>
        <mc:Fallback xmlns="">
          <p:sp>
            <p:nvSpPr>
              <p:cNvPr id="17" name="Content Placeholder 1"/>
              <p:cNvSpPr txBox="1">
                <a:spLocks noRot="1" noChangeAspect="1" noMove="1" noResize="1" noEditPoints="1" noAdjustHandles="1" noChangeArrowheads="1" noChangeShapeType="1" noTextEdit="1"/>
              </p:cNvSpPr>
              <p:nvPr/>
            </p:nvSpPr>
            <p:spPr>
              <a:xfrm>
                <a:off x="613005" y="3784455"/>
                <a:ext cx="3650987" cy="2500841"/>
              </a:xfrm>
              <a:prstGeom prst="rect">
                <a:avLst/>
              </a:prstGeom>
              <a:blipFill>
                <a:blip r:embed="rId10"/>
                <a:stretch>
                  <a:fillRect l="-3177" r="-1003" b="-5122"/>
                </a:stretch>
              </a:blipFill>
            </p:spPr>
            <p:txBody>
              <a:bodyPr/>
              <a:lstStyle/>
              <a:p>
                <a:r>
                  <a:rPr lang="en-US">
                    <a:noFill/>
                  </a:rPr>
                  <a:t> </a:t>
                </a:r>
              </a:p>
            </p:txBody>
          </p:sp>
        </mc:Fallback>
      </mc:AlternateContent>
      <p:sp>
        <p:nvSpPr>
          <p:cNvPr id="18" name="TextBox 17"/>
          <p:cNvSpPr txBox="1"/>
          <p:nvPr/>
        </p:nvSpPr>
        <p:spPr>
          <a:xfrm>
            <a:off x="4325689" y="6560946"/>
            <a:ext cx="4263988" cy="247440"/>
          </a:xfrm>
          <a:prstGeom prst="rect">
            <a:avLst/>
          </a:prstGeom>
          <a:noFill/>
        </p:spPr>
        <p:txBody>
          <a:bodyPr wrap="none" lIns="0" tIns="0" rIns="0" bIns="0" rtlCol="0" anchor="t" anchorCtr="0">
            <a:spAutoFit/>
          </a:bodyPr>
          <a:lstStyle/>
          <a:p>
            <a:pPr algn="l">
              <a:lnSpc>
                <a:spcPts val="2300"/>
              </a:lnSpc>
              <a:spcBef>
                <a:spcPts val="1150"/>
              </a:spcBef>
            </a:pPr>
            <a:r>
              <a:rPr lang="en-US" sz="900" dirty="0"/>
              <a:t>G.M. Weir, P. </a:t>
            </a:r>
            <a:r>
              <a:rPr lang="en-US" sz="900" dirty="0" err="1"/>
              <a:t>Xanthopolous</a:t>
            </a:r>
            <a:r>
              <a:rPr lang="en-US" sz="900" dirty="0"/>
              <a:t>, A. Zocco, J.H.E. Proll, O. </a:t>
            </a:r>
            <a:r>
              <a:rPr lang="en-US" sz="900" dirty="0" err="1"/>
              <a:t>Grulke</a:t>
            </a:r>
            <a:r>
              <a:rPr lang="en-US" sz="900" dirty="0"/>
              <a:t>, </a:t>
            </a:r>
            <a:r>
              <a:rPr lang="en-US" sz="900" i="1" dirty="0"/>
              <a:t>et. al.</a:t>
            </a:r>
            <a:r>
              <a:rPr lang="en-US" sz="900" dirty="0"/>
              <a:t>, in preparation</a:t>
            </a:r>
          </a:p>
        </p:txBody>
      </p:sp>
    </p:spTree>
    <p:extLst>
      <p:ext uri="{BB962C8B-B14F-4D97-AF65-F5344CB8AC3E}">
        <p14:creationId xmlns:p14="http://schemas.microsoft.com/office/powerpoint/2010/main" val="23274225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658811" y="1336952"/>
                <a:ext cx="7379512" cy="4836144"/>
              </a:xfrm>
            </p:spPr>
            <p:txBody>
              <a:bodyPr>
                <a:noAutofit/>
              </a:bodyPr>
              <a:lstStyle/>
              <a:p>
                <a14:m>
                  <m:oMath xmlns:m="http://schemas.openxmlformats.org/officeDocument/2006/math">
                    <m:r>
                      <a:rPr lang="en-US" sz="1600" smtClean="0">
                        <a:latin typeface="Cambria Math" panose="02040503050406030204" pitchFamily="18" charset="0"/>
                        <a:cs typeface="Arial" panose="020B0604020202020204" pitchFamily="34" charset="0"/>
                      </a:rPr>
                      <m:t>𝛻</m:t>
                    </m:r>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𝑇</m:t>
                        </m:r>
                      </m:e>
                      <m:sub>
                        <m:r>
                          <a:rPr lang="en-US" sz="1600" i="1">
                            <a:latin typeface="Cambria Math" panose="02040503050406030204" pitchFamily="18" charset="0"/>
                            <a:cs typeface="Arial" panose="020B0604020202020204" pitchFamily="34" charset="0"/>
                          </a:rPr>
                          <m:t>𝑒</m:t>
                        </m:r>
                      </m:sub>
                    </m:sSub>
                  </m:oMath>
                </a14:m>
                <a:r>
                  <a:rPr lang="en-US" sz="1600" dirty="0">
                    <a:sym typeface="Wingdings" panose="05000000000000000000" pitchFamily="2" charset="2"/>
                  </a:rPr>
                  <a:t>-control experiments in W7-X allow independent and direct measurements of the electron heat flux,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𝑄</m:t>
                        </m:r>
                      </m:e>
                      <m:sub>
                        <m:r>
                          <a:rPr lang="en-US" sz="1600" b="0" i="1" smtClean="0">
                            <a:latin typeface="Cambria Math" panose="02040503050406030204" pitchFamily="18" charset="0"/>
                            <a:sym typeface="Wingdings" panose="05000000000000000000" pitchFamily="2" charset="2"/>
                          </a:rPr>
                          <m:t>𝑒</m:t>
                        </m:r>
                      </m:sub>
                    </m:sSub>
                  </m:oMath>
                </a14:m>
                <a:endParaRPr lang="en-US" sz="1600" b="0" dirty="0">
                  <a:sym typeface="Wingdings" panose="05000000000000000000" pitchFamily="2" charset="2"/>
                </a:endParaRPr>
              </a:p>
              <a:p>
                <a:pPr marL="285750" indent="-285750">
                  <a:buFont typeface="Wingdings" panose="05000000000000000000" pitchFamily="2" charset="2"/>
                  <a:buChar char="à"/>
                  <a:tabLst>
                    <a:tab pos="171450" algn="l"/>
                  </a:tabLst>
                </a:pPr>
                <a:r>
                  <a:rPr lang="en-US" sz="1600" dirty="0"/>
                  <a:t>Tightly coupled species in region of interest: approximately equal drive for electron- and ion-scale turbulence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b="0" i="1" smtClean="0">
                            <a:latin typeface="Cambria Math" panose="02040503050406030204" pitchFamily="18" charset="0"/>
                          </a:rPr>
                          <m:t>𝑒</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𝑖</m:t>
                        </m:r>
                      </m:sub>
                    </m:sSub>
                  </m:oMath>
                </a14:m>
                <a:r>
                  <a:rPr lang="en-US" sz="1600" dirty="0"/>
                  <a:t>, </a:t>
                </a:r>
                <a14:m>
                  <m:oMath xmlns:m="http://schemas.openxmlformats.org/officeDocument/2006/math">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m:t>
                        </m:r>
                        <m:r>
                          <a:rPr lang="en-US" sz="1600" b="0" i="1" smtClean="0">
                            <a:latin typeface="Cambria Math" panose="02040503050406030204" pitchFamily="18" charset="0"/>
                          </a:rPr>
                          <m:t>𝑒</m:t>
                        </m:r>
                      </m:sub>
                    </m:sSub>
                    <m:r>
                      <a:rPr lang="en-US" sz="1600" i="1">
                        <a:latin typeface="Cambria Math" panose="02040503050406030204" pitchFamily="18" charset="0"/>
                      </a:rPr>
                      <m:t>≈</m:t>
                    </m:r>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𝑇𝑖</m:t>
                        </m:r>
                      </m:sub>
                    </m:sSub>
                  </m:oMath>
                </a14:m>
                <a:r>
                  <a:rPr lang="en-US" sz="1600" dirty="0">
                    <a:sym typeface="Wingdings" panose="05000000000000000000" pitchFamily="2" charset="2"/>
                  </a:rPr>
                  <a:t> </a:t>
                </a:r>
              </a:p>
              <a:p>
                <a:pPr marL="285750" indent="-285750">
                  <a:buFont typeface="Wingdings" panose="05000000000000000000" pitchFamily="2" charset="2"/>
                  <a:buChar char="à"/>
                  <a:tabLst>
                    <a:tab pos="171450" algn="l"/>
                  </a:tabLst>
                </a:pPr>
                <a:r>
                  <a:rPr lang="en-US" sz="1600" dirty="0">
                    <a:sym typeface="Wingdings" panose="05000000000000000000" pitchFamily="2" charset="2"/>
                  </a:rPr>
                  <a:t>No critical gradient observed, and low-stiffness measured </a:t>
                </a:r>
                <a14:m>
                  <m:oMath xmlns:m="http://schemas.openxmlformats.org/officeDocument/2006/math">
                    <m:sSubSup>
                      <m:sSubSupPr>
                        <m:ctrlPr>
                          <a:rPr lang="en-US" sz="1600" i="1">
                            <a:latin typeface="Cambria Math" panose="02040503050406030204" pitchFamily="18" charset="0"/>
                            <a:sym typeface="Wingdings" panose="05000000000000000000" pitchFamily="2" charset="2"/>
                          </a:rPr>
                        </m:ctrlPr>
                      </m:sSubSupPr>
                      <m:e>
                        <m:r>
                          <a:rPr lang="en-US" sz="1600" i="1">
                            <a:latin typeface="Cambria Math" panose="02040503050406030204" pitchFamily="18" charset="0"/>
                            <a:sym typeface="Wingdings" panose="05000000000000000000" pitchFamily="2" charset="2"/>
                          </a:rPr>
                          <m:t>𝜒</m:t>
                        </m:r>
                      </m:e>
                      <m:sub>
                        <m:r>
                          <a:rPr lang="en-US" sz="1600" i="1">
                            <a:latin typeface="Cambria Math" panose="02040503050406030204" pitchFamily="18" charset="0"/>
                            <a:sym typeface="Wingdings" panose="05000000000000000000" pitchFamily="2" charset="2"/>
                          </a:rPr>
                          <m:t>𝑒</m:t>
                        </m:r>
                      </m:sub>
                      <m:sup>
                        <m:r>
                          <a:rPr lang="en-US" sz="1600" i="1">
                            <a:latin typeface="Cambria Math" panose="02040503050406030204" pitchFamily="18" charset="0"/>
                            <a:sym typeface="Wingdings" panose="05000000000000000000" pitchFamily="2" charset="2"/>
                          </a:rPr>
                          <m:t>𝐻𝑃</m:t>
                        </m:r>
                      </m:sup>
                    </m:sSubSup>
                    <m:r>
                      <a:rPr lang="en-US" sz="1600" i="1">
                        <a:latin typeface="Cambria Math" panose="02040503050406030204" pitchFamily="18" charset="0"/>
                        <a:sym typeface="Wingdings" panose="05000000000000000000" pitchFamily="2" charset="2"/>
                      </a:rPr>
                      <m:t>≤2</m:t>
                    </m:r>
                    <m:sSub>
                      <m:sSubPr>
                        <m:ctrlPr>
                          <a:rPr lang="en-US" sz="1600" i="1">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𝜒</m:t>
                        </m:r>
                      </m:e>
                      <m:sub>
                        <m:r>
                          <a:rPr lang="en-US" sz="1600" i="1">
                            <a:latin typeface="Cambria Math" panose="02040503050406030204" pitchFamily="18" charset="0"/>
                            <a:sym typeface="Wingdings" panose="05000000000000000000" pitchFamily="2" charset="2"/>
                          </a:rPr>
                          <m:t>𝑒</m:t>
                        </m:r>
                      </m:sub>
                    </m:sSub>
                  </m:oMath>
                </a14:m>
                <a:r>
                  <a:rPr lang="en-US" sz="1600" dirty="0"/>
                  <a:t> </a:t>
                </a:r>
              </a:p>
              <a:p>
                <a:pPr marL="285750" lvl="2" indent="-285750">
                  <a:buFont typeface="Wingdings" panose="05000000000000000000" pitchFamily="2" charset="2"/>
                  <a:buChar char="à"/>
                  <a:tabLst>
                    <a:tab pos="171450" algn="l"/>
                  </a:tabLst>
                </a:pPr>
                <a:r>
                  <a:rPr lang="en-US" sz="1600" dirty="0"/>
                  <a:t>Consistent with previous W7-X results </a:t>
                </a:r>
                <a:r>
                  <a:rPr lang="en-US" sz="1400" dirty="0"/>
                  <a:t>[</a:t>
                </a:r>
                <a:r>
                  <a:rPr lang="en-US" sz="1400" dirty="0" err="1"/>
                  <a:t>G.M.Weir</a:t>
                </a:r>
                <a:r>
                  <a:rPr lang="en-US" sz="1400" dirty="0"/>
                  <a:t>, </a:t>
                </a:r>
                <a:r>
                  <a:rPr lang="en-US" sz="1400" i="1" dirty="0"/>
                  <a:t>et. al.</a:t>
                </a:r>
                <a:r>
                  <a:rPr lang="en-US" sz="1400" dirty="0"/>
                  <a:t> </a:t>
                </a:r>
                <a:r>
                  <a:rPr lang="en-US" sz="1400" dirty="0" err="1"/>
                  <a:t>Nucl</a:t>
                </a:r>
                <a:r>
                  <a:rPr lang="en-US" sz="1400" dirty="0"/>
                  <a:t>. Fusion 5 (2021)]</a:t>
                </a:r>
                <a:r>
                  <a:rPr lang="en-US" sz="1600" dirty="0"/>
                  <a:t> and ITG-dominant scenarios on tokamaks [</a:t>
                </a:r>
                <a:r>
                  <a:rPr lang="en-US" sz="1400" dirty="0"/>
                  <a:t>F. </a:t>
                </a:r>
                <a:r>
                  <a:rPr lang="en-US" sz="1400" dirty="0" err="1"/>
                  <a:t>Ryter</a:t>
                </a:r>
                <a:r>
                  <a:rPr lang="en-US" sz="1400" dirty="0"/>
                  <a:t>, et. al. PRL 95 (2005)</a:t>
                </a:r>
                <a:r>
                  <a:rPr lang="en-US" sz="1600" dirty="0"/>
                  <a:t>]</a:t>
                </a:r>
                <a:br>
                  <a:rPr lang="en-US" sz="1600" dirty="0"/>
                </a:br>
                <a:endParaRPr lang="en-US" sz="1600" dirty="0">
                  <a:sym typeface="Wingdings" panose="05000000000000000000" pitchFamily="2" charset="2"/>
                </a:endParaRPr>
              </a:p>
              <a:p>
                <a:pPr>
                  <a:tabLst>
                    <a:tab pos="171450" algn="l"/>
                  </a:tabLst>
                </a:pPr>
                <a:r>
                  <a:rPr lang="en-US" sz="1600" dirty="0">
                    <a:sym typeface="Wingdings" panose="05000000000000000000" pitchFamily="2" charset="2"/>
                  </a:rPr>
                  <a:t>Experimental measurements of the </a:t>
                </a:r>
                <a:r>
                  <a:rPr lang="en-US" sz="1600" b="1" i="1" dirty="0">
                    <a:sym typeface="Wingdings" panose="05000000000000000000" pitchFamily="2" charset="2"/>
                  </a:rPr>
                  <a:t>electron heat flux</a:t>
                </a:r>
                <a:r>
                  <a:rPr lang="en-US" sz="1600" dirty="0">
                    <a:sym typeface="Wingdings" panose="05000000000000000000" pitchFamily="2" charset="2"/>
                  </a:rPr>
                  <a:t> compare favorably to nonlinear </a:t>
                </a:r>
                <a:r>
                  <a:rPr lang="en-US" sz="1600" dirty="0" err="1">
                    <a:sym typeface="Wingdings" panose="05000000000000000000" pitchFamily="2" charset="2"/>
                  </a:rPr>
                  <a:t>gyrokinetic</a:t>
                </a:r>
                <a:r>
                  <a:rPr lang="en-US" sz="1600" dirty="0">
                    <a:sym typeface="Wingdings" panose="05000000000000000000" pitchFamily="2" charset="2"/>
                  </a:rPr>
                  <a:t> simulations at ion- and electron-scales:</a:t>
                </a:r>
              </a:p>
              <a:p>
                <a:pPr marL="285750" indent="-285750">
                  <a:buFont typeface="Wingdings" panose="05000000000000000000" pitchFamily="2" charset="2"/>
                  <a:buChar char="à"/>
                  <a:tabLst>
                    <a:tab pos="171450" algn="l"/>
                  </a:tabLst>
                </a:pPr>
                <a:r>
                  <a:rPr lang="en-US" sz="1600" dirty="0">
                    <a:sym typeface="Wingdings" panose="05000000000000000000" pitchFamily="2" charset="2"/>
                  </a:rPr>
                  <a:t>Quantitative and qualitative agreement with the electron heat transport in low-beta W7-X plasmas where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𝑒</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𝑖</m:t>
                        </m:r>
                      </m:sub>
                    </m:sSub>
                  </m:oMath>
                </a14:m>
                <a:r>
                  <a:rPr lang="en-US" sz="1600" dirty="0"/>
                  <a:t> and </a:t>
                </a:r>
                <a14:m>
                  <m:oMath xmlns:m="http://schemas.openxmlformats.org/officeDocument/2006/math">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𝑇𝑒</m:t>
                        </m:r>
                      </m:sub>
                    </m:sSub>
                    <m:r>
                      <a:rPr lang="en-US" sz="1600" i="1">
                        <a:latin typeface="Cambria Math" panose="02040503050406030204" pitchFamily="18" charset="0"/>
                      </a:rPr>
                      <m:t>≈</m:t>
                    </m:r>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𝑇𝑖</m:t>
                        </m:r>
                      </m:sub>
                    </m:sSub>
                  </m:oMath>
                </a14:m>
                <a:endParaRPr lang="en-US" sz="1600" dirty="0">
                  <a:sym typeface="Wingdings" panose="05000000000000000000" pitchFamily="2" charset="2"/>
                </a:endParaRPr>
              </a:p>
              <a:p>
                <a:pPr marL="285750" indent="-285750">
                  <a:buFont typeface="Wingdings" panose="05000000000000000000" pitchFamily="2" charset="2"/>
                  <a:buChar char="à"/>
                  <a:tabLst>
                    <a:tab pos="171450" algn="l"/>
                  </a:tabLst>
                </a:pPr>
                <a:r>
                  <a:rPr lang="en-US" sz="1600" dirty="0">
                    <a:sym typeface="Wingdings" panose="05000000000000000000" pitchFamily="2" charset="2"/>
                  </a:rPr>
                  <a:t>Electron transport driven at ion-scales contributes significantly to the  </a:t>
                </a:r>
                <a:r>
                  <a:rPr lang="en-US" sz="1600" i="1" u="sng" dirty="0">
                    <a:sym typeface="Wingdings" panose="05000000000000000000" pitchFamily="2" charset="2"/>
                  </a:rPr>
                  <a:t>electron</a:t>
                </a:r>
                <a:r>
                  <a:rPr lang="en-US" sz="1600" dirty="0">
                    <a:sym typeface="Wingdings" panose="05000000000000000000" pitchFamily="2" charset="2"/>
                  </a:rPr>
                  <a:t> energy flux, but electron-scale transport still matters</a:t>
                </a:r>
                <a:endParaRPr lang="en-US" sz="200" dirty="0">
                  <a:sym typeface="Wingdings" panose="05000000000000000000" pitchFamily="2" charset="2"/>
                </a:endParaRPr>
              </a:p>
              <a:p>
                <a:pPr marL="285750" indent="-285750">
                  <a:buFont typeface="Wingdings" panose="05000000000000000000" pitchFamily="2" charset="2"/>
                  <a:buChar char="à"/>
                  <a:tabLst>
                    <a:tab pos="171450" algn="l"/>
                  </a:tabLst>
                </a:pPr>
                <a:r>
                  <a:rPr lang="en-US" sz="1600" dirty="0">
                    <a:sym typeface="Wingdings" panose="05000000000000000000" pitchFamily="2" charset="2"/>
                  </a:rPr>
                  <a:t>The benign nature / lack of radial streamers in W7-X </a:t>
                </a:r>
                <a:r>
                  <a:rPr lang="en-US" sz="1400" dirty="0">
                    <a:sym typeface="Wingdings" panose="05000000000000000000" pitchFamily="2" charset="2"/>
                  </a:rPr>
                  <a:t>[G. Plunk</a:t>
                </a:r>
                <a:r>
                  <a:rPr lang="en-US" sz="1400" dirty="0"/>
                  <a:t> </a:t>
                </a:r>
                <a:r>
                  <a:rPr lang="en-US" sz="1400" i="1" dirty="0"/>
                  <a:t>et al</a:t>
                </a:r>
                <a:r>
                  <a:rPr lang="en-US" sz="1400" dirty="0"/>
                  <a:t>, PRL 122 (2019)]</a:t>
                </a:r>
                <a:r>
                  <a:rPr lang="en-US" sz="1600" dirty="0">
                    <a:sym typeface="Wingdings" panose="05000000000000000000" pitchFamily="2" charset="2"/>
                  </a:rPr>
                  <a:t> allows for numerical simulation of ETG transport</a:t>
                </a:r>
                <a:endParaRPr lang="en-US" sz="1600"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658811" y="1336952"/>
                <a:ext cx="7379512" cy="4836144"/>
              </a:xfrm>
              <a:blipFill>
                <a:blip r:embed="rId2"/>
                <a:stretch>
                  <a:fillRect l="-1544" r="-2058" b="-10733"/>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US" dirty="0"/>
              <a:t>Status of results</a:t>
            </a:r>
            <a:r>
              <a:rPr lang="en-US" dirty="0">
                <a:solidFill>
                  <a:srgbClr val="FF0000"/>
                </a:solidFill>
              </a:rPr>
              <a:t> – ADD NEW FIGURES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323" y="3870993"/>
            <a:ext cx="3738071" cy="2971799"/>
          </a:xfrm>
          <a:prstGeom prst="rect">
            <a:avLst/>
          </a:prstGeom>
        </p:spPr>
      </p:pic>
      <p:grpSp>
        <p:nvGrpSpPr>
          <p:cNvPr id="11" name="Group 10"/>
          <p:cNvGrpSpPr/>
          <p:nvPr/>
        </p:nvGrpSpPr>
        <p:grpSpPr>
          <a:xfrm>
            <a:off x="8128941" y="992998"/>
            <a:ext cx="3886201" cy="3108960"/>
            <a:chOff x="7686627" y="1186040"/>
            <a:chExt cx="3886201" cy="3108960"/>
          </a:xfrm>
        </p:grpSpPr>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6627" y="1186040"/>
              <a:ext cx="3886201" cy="31089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8405935" y="3375705"/>
                  <a:ext cx="224036"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𝑇</m:t>
                            </m:r>
                          </m:e>
                          <m:sub>
                            <m:r>
                              <a:rPr lang="en-US" sz="1600" b="0" i="1" smtClean="0">
                                <a:solidFill>
                                  <a:srgbClr val="0000FF"/>
                                </a:solidFill>
                                <a:latin typeface="Cambria Math" panose="02040503050406030204" pitchFamily="18" charset="0"/>
                              </a:rPr>
                              <m:t>𝑖</m:t>
                            </m:r>
                          </m:sub>
                        </m:sSub>
                      </m:oMath>
                    </m:oMathPara>
                  </a14:m>
                  <a:endParaRPr lang="en-US" sz="1600" dirty="0" err="1">
                    <a:solidFill>
                      <a:srgbClr val="0000FF"/>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405935" y="3375705"/>
                  <a:ext cx="224036" cy="294953"/>
                </a:xfrm>
                <a:prstGeom prst="rect">
                  <a:avLst/>
                </a:prstGeom>
                <a:blipFill>
                  <a:blip r:embed="rId7"/>
                  <a:stretch>
                    <a:fillRect l="-16216" r="-2703" b="-8333"/>
                  </a:stretch>
                </a:blipFill>
              </p:spPr>
              <p:txBody>
                <a:bodyPr/>
                <a:lstStyle/>
                <a:p>
                  <a:r>
                    <a:rPr lang="en-US">
                      <a:noFill/>
                    </a:rPr>
                    <a:t> </a:t>
                  </a:r>
                </a:p>
              </p:txBody>
            </p:sp>
          </mc:Fallback>
        </mc:AlternateContent>
      </p:grpSp>
      <p:sp>
        <p:nvSpPr>
          <p:cNvPr id="10" name="TextBox 9"/>
          <p:cNvSpPr txBox="1"/>
          <p:nvPr/>
        </p:nvSpPr>
        <p:spPr>
          <a:xfrm>
            <a:off x="4325689" y="6560946"/>
            <a:ext cx="4263988" cy="247440"/>
          </a:xfrm>
          <a:prstGeom prst="rect">
            <a:avLst/>
          </a:prstGeom>
          <a:noFill/>
        </p:spPr>
        <p:txBody>
          <a:bodyPr wrap="none" lIns="0" tIns="0" rIns="0" bIns="0" rtlCol="0" anchor="t" anchorCtr="0">
            <a:spAutoFit/>
          </a:bodyPr>
          <a:lstStyle/>
          <a:p>
            <a:pPr algn="l">
              <a:lnSpc>
                <a:spcPts val="2300"/>
              </a:lnSpc>
              <a:spcBef>
                <a:spcPts val="1150"/>
              </a:spcBef>
            </a:pPr>
            <a:r>
              <a:rPr lang="en-US" sz="900" dirty="0"/>
              <a:t>G.M. Weir, P. </a:t>
            </a:r>
            <a:r>
              <a:rPr lang="en-US" sz="900" dirty="0" err="1"/>
              <a:t>Xanthopolous</a:t>
            </a:r>
            <a:r>
              <a:rPr lang="en-US" sz="900" dirty="0"/>
              <a:t>, A. Zocco, J.H.E. Proll, O. </a:t>
            </a:r>
            <a:r>
              <a:rPr lang="en-US" sz="900" dirty="0" err="1"/>
              <a:t>Grulke</a:t>
            </a:r>
            <a:r>
              <a:rPr lang="en-US" sz="900" dirty="0"/>
              <a:t>, </a:t>
            </a:r>
            <a:r>
              <a:rPr lang="en-US" sz="900" i="1" dirty="0"/>
              <a:t>et. al.</a:t>
            </a:r>
            <a:r>
              <a:rPr lang="en-US" sz="900" dirty="0"/>
              <a:t>, in preparation</a:t>
            </a:r>
          </a:p>
        </p:txBody>
      </p:sp>
    </p:spTree>
    <p:extLst>
      <p:ext uri="{BB962C8B-B14F-4D97-AF65-F5344CB8AC3E}">
        <p14:creationId xmlns:p14="http://schemas.microsoft.com/office/powerpoint/2010/main" val="214200976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Content Placeholder 1"/>
              <p:cNvSpPr>
                <a:spLocks noGrp="1"/>
              </p:cNvSpPr>
              <p:nvPr>
                <p:ph sz="half" idx="1"/>
              </p:nvPr>
            </p:nvSpPr>
            <p:spPr>
              <a:xfrm>
                <a:off x="658811" y="1336952"/>
                <a:ext cx="7379512" cy="4836144"/>
              </a:xfrm>
            </p:spPr>
            <p:txBody>
              <a:bodyPr>
                <a:noAutofit/>
              </a:bodyPr>
              <a:lstStyle/>
              <a:p>
                <a14:m>
                  <m:oMath xmlns:m="http://schemas.openxmlformats.org/officeDocument/2006/math">
                    <m:r>
                      <a:rPr lang="en-US" sz="1600" smtClean="0">
                        <a:latin typeface="Cambria Math" panose="02040503050406030204" pitchFamily="18" charset="0"/>
                        <a:cs typeface="Arial" panose="020B0604020202020204" pitchFamily="34" charset="0"/>
                      </a:rPr>
                      <m:t>𝛻</m:t>
                    </m:r>
                    <m:sSub>
                      <m:sSubPr>
                        <m:ctrlPr>
                          <a:rPr lang="en-US" sz="1600" i="1">
                            <a:latin typeface="Cambria Math" panose="02040503050406030204" pitchFamily="18" charset="0"/>
                            <a:cs typeface="Arial" panose="020B0604020202020204" pitchFamily="34" charset="0"/>
                          </a:rPr>
                        </m:ctrlPr>
                      </m:sSubPr>
                      <m:e>
                        <m:r>
                          <a:rPr lang="en-US" sz="1600" i="1">
                            <a:latin typeface="Cambria Math" panose="02040503050406030204" pitchFamily="18" charset="0"/>
                            <a:cs typeface="Arial" panose="020B0604020202020204" pitchFamily="34" charset="0"/>
                          </a:rPr>
                          <m:t>𝑇</m:t>
                        </m:r>
                      </m:e>
                      <m:sub>
                        <m:r>
                          <a:rPr lang="en-US" sz="1600" i="1">
                            <a:latin typeface="Cambria Math" panose="02040503050406030204" pitchFamily="18" charset="0"/>
                            <a:cs typeface="Arial" panose="020B0604020202020204" pitchFamily="34" charset="0"/>
                          </a:rPr>
                          <m:t>𝑒</m:t>
                        </m:r>
                      </m:sub>
                    </m:sSub>
                  </m:oMath>
                </a14:m>
                <a:r>
                  <a:rPr lang="en-US" sz="1600" dirty="0">
                    <a:sym typeface="Wingdings" panose="05000000000000000000" pitchFamily="2" charset="2"/>
                  </a:rPr>
                  <a:t>-control experiments in W7-X allow independent and direct measurements of the electron heat flux, </a:t>
                </a:r>
                <a14:m>
                  <m:oMath xmlns:m="http://schemas.openxmlformats.org/officeDocument/2006/math">
                    <m:sSub>
                      <m:sSubPr>
                        <m:ctrlPr>
                          <a:rPr lang="en-US" sz="1600" b="0" i="1" smtClean="0">
                            <a:latin typeface="Cambria Math" panose="02040503050406030204" pitchFamily="18" charset="0"/>
                            <a:sym typeface="Wingdings" panose="05000000000000000000" pitchFamily="2" charset="2"/>
                          </a:rPr>
                        </m:ctrlPr>
                      </m:sSubPr>
                      <m:e>
                        <m:r>
                          <a:rPr lang="en-US" sz="1600" b="0" i="1" smtClean="0">
                            <a:latin typeface="Cambria Math" panose="02040503050406030204" pitchFamily="18" charset="0"/>
                            <a:sym typeface="Wingdings" panose="05000000000000000000" pitchFamily="2" charset="2"/>
                          </a:rPr>
                          <m:t>𝑄</m:t>
                        </m:r>
                      </m:e>
                      <m:sub>
                        <m:r>
                          <a:rPr lang="en-US" sz="1600" b="0" i="1" smtClean="0">
                            <a:latin typeface="Cambria Math" panose="02040503050406030204" pitchFamily="18" charset="0"/>
                            <a:sym typeface="Wingdings" panose="05000000000000000000" pitchFamily="2" charset="2"/>
                          </a:rPr>
                          <m:t>𝑒</m:t>
                        </m:r>
                      </m:sub>
                    </m:sSub>
                  </m:oMath>
                </a14:m>
                <a:endParaRPr lang="en-US" sz="1600" b="0" dirty="0">
                  <a:sym typeface="Wingdings" panose="05000000000000000000" pitchFamily="2" charset="2"/>
                </a:endParaRPr>
              </a:p>
              <a:p>
                <a:pPr marL="285750" indent="-285750">
                  <a:buFont typeface="Wingdings" panose="05000000000000000000" pitchFamily="2" charset="2"/>
                  <a:buChar char="à"/>
                  <a:tabLst>
                    <a:tab pos="171450" algn="l"/>
                  </a:tabLst>
                </a:pPr>
                <a:r>
                  <a:rPr lang="en-US" sz="1600" dirty="0"/>
                  <a:t>Tightly coupled species in region of interest: approximately equal drive for electron- and ion-scale turbulence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b="0" i="1" smtClean="0">
                            <a:latin typeface="Cambria Math" panose="02040503050406030204" pitchFamily="18" charset="0"/>
                          </a:rPr>
                          <m:t>𝑒</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𝑖</m:t>
                        </m:r>
                      </m:sub>
                    </m:sSub>
                  </m:oMath>
                </a14:m>
                <a:r>
                  <a:rPr lang="en-US" sz="1600" dirty="0"/>
                  <a:t>, </a:t>
                </a:r>
                <a14:m>
                  <m:oMath xmlns:m="http://schemas.openxmlformats.org/officeDocument/2006/math">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m:t>
                        </m:r>
                        <m:r>
                          <a:rPr lang="en-US" sz="1600" b="0" i="1" smtClean="0">
                            <a:latin typeface="Cambria Math" panose="02040503050406030204" pitchFamily="18" charset="0"/>
                          </a:rPr>
                          <m:t>𝑒</m:t>
                        </m:r>
                      </m:sub>
                    </m:sSub>
                    <m:r>
                      <a:rPr lang="en-US" sz="1600" i="1">
                        <a:latin typeface="Cambria Math" panose="02040503050406030204" pitchFamily="18" charset="0"/>
                      </a:rPr>
                      <m:t>≈</m:t>
                    </m:r>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𝑇𝑖</m:t>
                        </m:r>
                      </m:sub>
                    </m:sSub>
                  </m:oMath>
                </a14:m>
                <a:r>
                  <a:rPr lang="en-US" sz="1600" dirty="0">
                    <a:sym typeface="Wingdings" panose="05000000000000000000" pitchFamily="2" charset="2"/>
                  </a:rPr>
                  <a:t> </a:t>
                </a:r>
              </a:p>
              <a:p>
                <a:pPr marL="285750" indent="-285750">
                  <a:buFont typeface="Wingdings" panose="05000000000000000000" pitchFamily="2" charset="2"/>
                  <a:buChar char="à"/>
                  <a:tabLst>
                    <a:tab pos="171450" algn="l"/>
                  </a:tabLst>
                </a:pPr>
                <a:r>
                  <a:rPr lang="en-US" sz="1600" dirty="0">
                    <a:sym typeface="Wingdings" panose="05000000000000000000" pitchFamily="2" charset="2"/>
                  </a:rPr>
                  <a:t>No critical gradient observed, and low-stiffness measured </a:t>
                </a:r>
                <a14:m>
                  <m:oMath xmlns:m="http://schemas.openxmlformats.org/officeDocument/2006/math">
                    <m:sSubSup>
                      <m:sSubSupPr>
                        <m:ctrlPr>
                          <a:rPr lang="en-US" sz="1600" i="1">
                            <a:latin typeface="Cambria Math" panose="02040503050406030204" pitchFamily="18" charset="0"/>
                            <a:sym typeface="Wingdings" panose="05000000000000000000" pitchFamily="2" charset="2"/>
                          </a:rPr>
                        </m:ctrlPr>
                      </m:sSubSupPr>
                      <m:e>
                        <m:r>
                          <a:rPr lang="en-US" sz="1600" i="1">
                            <a:latin typeface="Cambria Math" panose="02040503050406030204" pitchFamily="18" charset="0"/>
                            <a:sym typeface="Wingdings" panose="05000000000000000000" pitchFamily="2" charset="2"/>
                          </a:rPr>
                          <m:t>𝜒</m:t>
                        </m:r>
                      </m:e>
                      <m:sub>
                        <m:r>
                          <a:rPr lang="en-US" sz="1600" i="1">
                            <a:latin typeface="Cambria Math" panose="02040503050406030204" pitchFamily="18" charset="0"/>
                            <a:sym typeface="Wingdings" panose="05000000000000000000" pitchFamily="2" charset="2"/>
                          </a:rPr>
                          <m:t>𝑒</m:t>
                        </m:r>
                      </m:sub>
                      <m:sup>
                        <m:r>
                          <a:rPr lang="en-US" sz="1600" i="1">
                            <a:latin typeface="Cambria Math" panose="02040503050406030204" pitchFamily="18" charset="0"/>
                            <a:sym typeface="Wingdings" panose="05000000000000000000" pitchFamily="2" charset="2"/>
                          </a:rPr>
                          <m:t>𝐻𝑃</m:t>
                        </m:r>
                      </m:sup>
                    </m:sSubSup>
                    <m:r>
                      <a:rPr lang="en-US" sz="1600" i="1">
                        <a:latin typeface="Cambria Math" panose="02040503050406030204" pitchFamily="18" charset="0"/>
                        <a:sym typeface="Wingdings" panose="05000000000000000000" pitchFamily="2" charset="2"/>
                      </a:rPr>
                      <m:t>≤2</m:t>
                    </m:r>
                    <m:sSub>
                      <m:sSubPr>
                        <m:ctrlPr>
                          <a:rPr lang="en-US" sz="1600" i="1">
                            <a:latin typeface="Cambria Math" panose="02040503050406030204" pitchFamily="18" charset="0"/>
                            <a:sym typeface="Wingdings" panose="05000000000000000000" pitchFamily="2" charset="2"/>
                          </a:rPr>
                        </m:ctrlPr>
                      </m:sSubPr>
                      <m:e>
                        <m:r>
                          <a:rPr lang="en-US" sz="1600" i="1">
                            <a:latin typeface="Cambria Math" panose="02040503050406030204" pitchFamily="18" charset="0"/>
                            <a:sym typeface="Wingdings" panose="05000000000000000000" pitchFamily="2" charset="2"/>
                          </a:rPr>
                          <m:t>𝜒</m:t>
                        </m:r>
                      </m:e>
                      <m:sub>
                        <m:r>
                          <a:rPr lang="en-US" sz="1600" i="1">
                            <a:latin typeface="Cambria Math" panose="02040503050406030204" pitchFamily="18" charset="0"/>
                            <a:sym typeface="Wingdings" panose="05000000000000000000" pitchFamily="2" charset="2"/>
                          </a:rPr>
                          <m:t>𝑒</m:t>
                        </m:r>
                      </m:sub>
                    </m:sSub>
                  </m:oMath>
                </a14:m>
                <a:r>
                  <a:rPr lang="en-US" sz="1600" dirty="0"/>
                  <a:t> </a:t>
                </a:r>
              </a:p>
              <a:p>
                <a:pPr marL="285750" lvl="2" indent="-285750">
                  <a:buFont typeface="Wingdings" panose="05000000000000000000" pitchFamily="2" charset="2"/>
                  <a:buChar char="à"/>
                  <a:tabLst>
                    <a:tab pos="171450" algn="l"/>
                  </a:tabLst>
                </a:pPr>
                <a:r>
                  <a:rPr lang="en-US" sz="1600" dirty="0"/>
                  <a:t>Consistent with previous W7-X results </a:t>
                </a:r>
                <a:r>
                  <a:rPr lang="en-US" sz="1400" dirty="0"/>
                  <a:t>[</a:t>
                </a:r>
                <a:r>
                  <a:rPr lang="en-US" sz="1400" dirty="0" err="1"/>
                  <a:t>G.M.Weir</a:t>
                </a:r>
                <a:r>
                  <a:rPr lang="en-US" sz="1400" dirty="0"/>
                  <a:t>, </a:t>
                </a:r>
                <a:r>
                  <a:rPr lang="en-US" sz="1400" i="1" dirty="0"/>
                  <a:t>et. al.</a:t>
                </a:r>
                <a:r>
                  <a:rPr lang="en-US" sz="1400" dirty="0"/>
                  <a:t> </a:t>
                </a:r>
                <a:r>
                  <a:rPr lang="en-US" sz="1400" dirty="0" err="1"/>
                  <a:t>Nucl</a:t>
                </a:r>
                <a:r>
                  <a:rPr lang="en-US" sz="1400" dirty="0"/>
                  <a:t>. Fusion 5 (2021)]</a:t>
                </a:r>
                <a:r>
                  <a:rPr lang="en-US" sz="1600" dirty="0"/>
                  <a:t> and ITG-dominant scenarios on tokamaks [</a:t>
                </a:r>
                <a:r>
                  <a:rPr lang="en-US" sz="1400" dirty="0"/>
                  <a:t>F. </a:t>
                </a:r>
                <a:r>
                  <a:rPr lang="en-US" sz="1400" dirty="0" err="1"/>
                  <a:t>Ryter</a:t>
                </a:r>
                <a:r>
                  <a:rPr lang="en-US" sz="1400" dirty="0"/>
                  <a:t>, et. al. PRL 95 (2005)</a:t>
                </a:r>
                <a:r>
                  <a:rPr lang="en-US" sz="1600" dirty="0"/>
                  <a:t>]</a:t>
                </a:r>
                <a:br>
                  <a:rPr lang="en-US" sz="1600" dirty="0"/>
                </a:br>
                <a:endParaRPr lang="en-US" sz="1600" dirty="0">
                  <a:sym typeface="Wingdings" panose="05000000000000000000" pitchFamily="2" charset="2"/>
                </a:endParaRPr>
              </a:p>
              <a:p>
                <a:pPr>
                  <a:tabLst>
                    <a:tab pos="171450" algn="l"/>
                  </a:tabLst>
                </a:pPr>
                <a:r>
                  <a:rPr lang="en-US" sz="1600" dirty="0">
                    <a:sym typeface="Wingdings" panose="05000000000000000000" pitchFamily="2" charset="2"/>
                  </a:rPr>
                  <a:t>Experimental measurements of the </a:t>
                </a:r>
                <a:r>
                  <a:rPr lang="en-US" sz="1600" b="1" i="1" dirty="0">
                    <a:sym typeface="Wingdings" panose="05000000000000000000" pitchFamily="2" charset="2"/>
                  </a:rPr>
                  <a:t>electron heat flux</a:t>
                </a:r>
                <a:r>
                  <a:rPr lang="en-US" sz="1600" dirty="0">
                    <a:sym typeface="Wingdings" panose="05000000000000000000" pitchFamily="2" charset="2"/>
                  </a:rPr>
                  <a:t> compare favorably to nonlinear </a:t>
                </a:r>
                <a:r>
                  <a:rPr lang="en-US" sz="1600" dirty="0" err="1">
                    <a:sym typeface="Wingdings" panose="05000000000000000000" pitchFamily="2" charset="2"/>
                  </a:rPr>
                  <a:t>gyrokinetic</a:t>
                </a:r>
                <a:r>
                  <a:rPr lang="en-US" sz="1600" dirty="0">
                    <a:sym typeface="Wingdings" panose="05000000000000000000" pitchFamily="2" charset="2"/>
                  </a:rPr>
                  <a:t> simulations at ion- and electron-scales:</a:t>
                </a:r>
              </a:p>
              <a:p>
                <a:pPr marL="285750" indent="-285750">
                  <a:buFont typeface="Wingdings" panose="05000000000000000000" pitchFamily="2" charset="2"/>
                  <a:buChar char="à"/>
                  <a:tabLst>
                    <a:tab pos="171450" algn="l"/>
                  </a:tabLst>
                </a:pPr>
                <a:r>
                  <a:rPr lang="en-US" sz="1600" dirty="0">
                    <a:sym typeface="Wingdings" panose="05000000000000000000" pitchFamily="2" charset="2"/>
                  </a:rPr>
                  <a:t>Quantitative and qualitative agreement with the electron heat transport in low-beta W7-X plasmas where </a:t>
                </a:r>
                <a14:m>
                  <m:oMath xmlns:m="http://schemas.openxmlformats.org/officeDocument/2006/math">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𝑒</m:t>
                        </m:r>
                      </m:sub>
                    </m:sSub>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𝑇</m:t>
                        </m:r>
                      </m:e>
                      <m:sub>
                        <m:r>
                          <a:rPr lang="en-US" sz="1600" i="1">
                            <a:latin typeface="Cambria Math" panose="02040503050406030204" pitchFamily="18" charset="0"/>
                          </a:rPr>
                          <m:t>𝑖</m:t>
                        </m:r>
                      </m:sub>
                    </m:sSub>
                  </m:oMath>
                </a14:m>
                <a:r>
                  <a:rPr lang="en-US" sz="1600" dirty="0"/>
                  <a:t> and </a:t>
                </a:r>
                <a14:m>
                  <m:oMath xmlns:m="http://schemas.openxmlformats.org/officeDocument/2006/math">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𝑇𝑒</m:t>
                        </m:r>
                      </m:sub>
                    </m:sSub>
                    <m:r>
                      <a:rPr lang="en-US" sz="1600" i="1">
                        <a:latin typeface="Cambria Math" panose="02040503050406030204" pitchFamily="18" charset="0"/>
                      </a:rPr>
                      <m:t>≈</m:t>
                    </m:r>
                    <m:r>
                      <a:rPr lang="en-US" sz="1600" i="1">
                        <a:latin typeface="Cambria Math" panose="02040503050406030204" pitchFamily="18" charset="0"/>
                      </a:rPr>
                      <m:t>𝑎</m:t>
                    </m:r>
                    <m:r>
                      <a:rPr lang="en-US" sz="1600" i="1">
                        <a:latin typeface="Cambria Math" panose="02040503050406030204" pitchFamily="18" charset="0"/>
                      </a:rPr>
                      <m:t>/</m:t>
                    </m:r>
                    <m:sSub>
                      <m:sSubPr>
                        <m:ctrlPr>
                          <a:rPr lang="en-US" sz="1600" i="1">
                            <a:latin typeface="Cambria Math" panose="02040503050406030204" pitchFamily="18" charset="0"/>
                          </a:rPr>
                        </m:ctrlPr>
                      </m:sSubPr>
                      <m:e>
                        <m:r>
                          <a:rPr lang="en-US" sz="1600" i="1">
                            <a:latin typeface="Cambria Math" panose="02040503050406030204" pitchFamily="18" charset="0"/>
                          </a:rPr>
                          <m:t>𝐿</m:t>
                        </m:r>
                      </m:e>
                      <m:sub>
                        <m:r>
                          <a:rPr lang="en-US" sz="1600" i="1">
                            <a:latin typeface="Cambria Math" panose="02040503050406030204" pitchFamily="18" charset="0"/>
                          </a:rPr>
                          <m:t>𝑇𝑖</m:t>
                        </m:r>
                      </m:sub>
                    </m:sSub>
                  </m:oMath>
                </a14:m>
                <a:endParaRPr lang="en-US" sz="1600" dirty="0">
                  <a:sym typeface="Wingdings" panose="05000000000000000000" pitchFamily="2" charset="2"/>
                </a:endParaRPr>
              </a:p>
              <a:p>
                <a:pPr marL="285750" indent="-285750">
                  <a:buFont typeface="Wingdings" panose="05000000000000000000" pitchFamily="2" charset="2"/>
                  <a:buChar char="à"/>
                  <a:tabLst>
                    <a:tab pos="171450" algn="l"/>
                  </a:tabLst>
                </a:pPr>
                <a:r>
                  <a:rPr lang="en-US" sz="1600" dirty="0">
                    <a:sym typeface="Wingdings" panose="05000000000000000000" pitchFamily="2" charset="2"/>
                  </a:rPr>
                  <a:t>Electron transport driven at ion-scales contributes significantly to the  </a:t>
                </a:r>
                <a:r>
                  <a:rPr lang="en-US" sz="1600" i="1" u="sng" dirty="0">
                    <a:sym typeface="Wingdings" panose="05000000000000000000" pitchFamily="2" charset="2"/>
                  </a:rPr>
                  <a:t>electron</a:t>
                </a:r>
                <a:r>
                  <a:rPr lang="en-US" sz="1600" dirty="0">
                    <a:sym typeface="Wingdings" panose="05000000000000000000" pitchFamily="2" charset="2"/>
                  </a:rPr>
                  <a:t> energy flux, but electron-scale transport still matters</a:t>
                </a:r>
                <a:endParaRPr lang="en-US" sz="200" dirty="0">
                  <a:sym typeface="Wingdings" panose="05000000000000000000" pitchFamily="2" charset="2"/>
                </a:endParaRPr>
              </a:p>
              <a:p>
                <a:pPr marL="285750" indent="-285750">
                  <a:buFont typeface="Wingdings" panose="05000000000000000000" pitchFamily="2" charset="2"/>
                  <a:buChar char="à"/>
                  <a:tabLst>
                    <a:tab pos="171450" algn="l"/>
                  </a:tabLst>
                </a:pPr>
                <a:r>
                  <a:rPr lang="en-US" sz="1600" dirty="0">
                    <a:sym typeface="Wingdings" panose="05000000000000000000" pitchFamily="2" charset="2"/>
                  </a:rPr>
                  <a:t>The benign nature / lack of radial streamers in W7-X </a:t>
                </a:r>
                <a:r>
                  <a:rPr lang="en-US" sz="1400" dirty="0">
                    <a:sym typeface="Wingdings" panose="05000000000000000000" pitchFamily="2" charset="2"/>
                  </a:rPr>
                  <a:t>[G. Plunk</a:t>
                </a:r>
                <a:r>
                  <a:rPr lang="en-US" sz="1400" dirty="0"/>
                  <a:t> </a:t>
                </a:r>
                <a:r>
                  <a:rPr lang="en-US" sz="1400" i="1" dirty="0"/>
                  <a:t>et al</a:t>
                </a:r>
                <a:r>
                  <a:rPr lang="en-US" sz="1400" dirty="0"/>
                  <a:t>, PRL 122 (2019)]</a:t>
                </a:r>
                <a:r>
                  <a:rPr lang="en-US" sz="1600" dirty="0">
                    <a:sym typeface="Wingdings" panose="05000000000000000000" pitchFamily="2" charset="2"/>
                  </a:rPr>
                  <a:t> allows for numerical simulation of ETG transport</a:t>
                </a:r>
                <a:endParaRPr lang="en-US" sz="1600" dirty="0"/>
              </a:p>
            </p:txBody>
          </p:sp>
        </mc:Choice>
        <mc:Fallback xmlns="">
          <p:sp>
            <p:nvSpPr>
              <p:cNvPr id="2" name="Content Placeholder 1"/>
              <p:cNvSpPr>
                <a:spLocks noGrp="1" noRot="1" noChangeAspect="1" noMove="1" noResize="1" noEditPoints="1" noAdjustHandles="1" noChangeArrowheads="1" noChangeShapeType="1" noTextEdit="1"/>
              </p:cNvSpPr>
              <p:nvPr>
                <p:ph sz="half" idx="1"/>
              </p:nvPr>
            </p:nvSpPr>
            <p:spPr>
              <a:xfrm>
                <a:off x="658811" y="1336952"/>
                <a:ext cx="7379512" cy="4836144"/>
              </a:xfrm>
              <a:blipFill>
                <a:blip r:embed="rId2"/>
                <a:stretch>
                  <a:fillRect l="-1544" r="-2058" b="-10733"/>
                </a:stretch>
              </a:blipFill>
            </p:spPr>
            <p:txBody>
              <a:bodyPr/>
              <a:lstStyle/>
              <a:p>
                <a:r>
                  <a:rPr lang="en-US">
                    <a:noFill/>
                  </a:rPr>
                  <a:t> </a:t>
                </a:r>
              </a:p>
            </p:txBody>
          </p:sp>
        </mc:Fallback>
      </mc:AlternateContent>
      <p:sp>
        <p:nvSpPr>
          <p:cNvPr id="4" name="Title 3"/>
          <p:cNvSpPr>
            <a:spLocks noGrp="1"/>
          </p:cNvSpPr>
          <p:nvPr>
            <p:ph type="title"/>
          </p:nvPr>
        </p:nvSpPr>
        <p:spPr/>
        <p:txBody>
          <a:bodyPr/>
          <a:lstStyle/>
          <a:p>
            <a:r>
              <a:rPr lang="en-US" dirty="0"/>
              <a:t>Status of results</a:t>
            </a:r>
            <a:r>
              <a:rPr lang="en-US" dirty="0">
                <a:solidFill>
                  <a:srgbClr val="FF0000"/>
                </a:solidFill>
              </a:rPr>
              <a:t> – ADD NEW FIGURES</a:t>
            </a:r>
            <a:endParaRPr lang="en-US" dirty="0"/>
          </a:p>
        </p:txBody>
      </p:sp>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038323" y="3870993"/>
            <a:ext cx="3738071" cy="2971799"/>
          </a:xfrm>
          <a:prstGeom prst="rect">
            <a:avLst/>
          </a:prstGeom>
        </p:spPr>
      </p:pic>
      <p:grpSp>
        <p:nvGrpSpPr>
          <p:cNvPr id="11" name="Group 10"/>
          <p:cNvGrpSpPr/>
          <p:nvPr/>
        </p:nvGrpSpPr>
        <p:grpSpPr>
          <a:xfrm>
            <a:off x="8128941" y="992998"/>
            <a:ext cx="3886201" cy="3108960"/>
            <a:chOff x="7686627" y="1186040"/>
            <a:chExt cx="3886201" cy="3108960"/>
          </a:xfrm>
        </p:grpSpPr>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686627" y="1186040"/>
              <a:ext cx="3886201" cy="3108960"/>
            </a:xfrm>
            <a:prstGeom prst="rect">
              <a:avLst/>
            </a:prstGeom>
          </p:spPr>
        </p:pic>
        <mc:AlternateContent xmlns:mc="http://schemas.openxmlformats.org/markup-compatibility/2006" xmlns:a14="http://schemas.microsoft.com/office/drawing/2010/main">
          <mc:Choice Requires="a14">
            <p:sp>
              <p:nvSpPr>
                <p:cNvPr id="13" name="TextBox 12"/>
                <p:cNvSpPr txBox="1"/>
                <p:nvPr/>
              </p:nvSpPr>
              <p:spPr>
                <a:xfrm>
                  <a:off x="8405935" y="3375705"/>
                  <a:ext cx="224036" cy="294953"/>
                </a:xfrm>
                <a:prstGeom prst="rect">
                  <a:avLst/>
                </a:prstGeom>
                <a:noFill/>
              </p:spPr>
              <p:txBody>
                <a:bodyPr wrap="none" lIns="0" tIns="0" rIns="0" bIns="0" rtlCol="0" anchor="t" anchorCtr="0">
                  <a:spAutoFit/>
                </a:bodyPr>
                <a:lstStyle/>
                <a:p>
                  <a:pPr algn="l">
                    <a:lnSpc>
                      <a:spcPts val="2300"/>
                    </a:lnSpc>
                    <a:spcBef>
                      <a:spcPts val="1150"/>
                    </a:spcBef>
                  </a:pPr>
                  <a14:m>
                    <m:oMathPara xmlns:m="http://schemas.openxmlformats.org/officeDocument/2006/math">
                      <m:oMathParaPr>
                        <m:jc m:val="centerGroup"/>
                      </m:oMathParaPr>
                      <m:oMath xmlns:m="http://schemas.openxmlformats.org/officeDocument/2006/math">
                        <m:sSub>
                          <m:sSubPr>
                            <m:ctrlPr>
                              <a:rPr lang="en-US" sz="1600" b="0" i="1" smtClean="0">
                                <a:solidFill>
                                  <a:srgbClr val="0000FF"/>
                                </a:solidFill>
                                <a:latin typeface="Cambria Math" panose="02040503050406030204" pitchFamily="18" charset="0"/>
                              </a:rPr>
                            </m:ctrlPr>
                          </m:sSubPr>
                          <m:e>
                            <m:r>
                              <a:rPr lang="en-US" sz="1600" b="0" i="1" smtClean="0">
                                <a:solidFill>
                                  <a:srgbClr val="0000FF"/>
                                </a:solidFill>
                                <a:latin typeface="Cambria Math" panose="02040503050406030204" pitchFamily="18" charset="0"/>
                              </a:rPr>
                              <m:t>𝑇</m:t>
                            </m:r>
                          </m:e>
                          <m:sub>
                            <m:r>
                              <a:rPr lang="en-US" sz="1600" b="0" i="1" smtClean="0">
                                <a:solidFill>
                                  <a:srgbClr val="0000FF"/>
                                </a:solidFill>
                                <a:latin typeface="Cambria Math" panose="02040503050406030204" pitchFamily="18" charset="0"/>
                              </a:rPr>
                              <m:t>𝑖</m:t>
                            </m:r>
                          </m:sub>
                        </m:sSub>
                      </m:oMath>
                    </m:oMathPara>
                  </a14:m>
                  <a:endParaRPr lang="en-US" sz="1600" dirty="0" err="1">
                    <a:solidFill>
                      <a:srgbClr val="0000FF"/>
                    </a:solidFill>
                  </a:endParaRPr>
                </a:p>
              </p:txBody>
            </p:sp>
          </mc:Choice>
          <mc:Fallback xmlns="">
            <p:sp>
              <p:nvSpPr>
                <p:cNvPr id="13" name="TextBox 12"/>
                <p:cNvSpPr txBox="1">
                  <a:spLocks noRot="1" noChangeAspect="1" noMove="1" noResize="1" noEditPoints="1" noAdjustHandles="1" noChangeArrowheads="1" noChangeShapeType="1" noTextEdit="1"/>
                </p:cNvSpPr>
                <p:nvPr/>
              </p:nvSpPr>
              <p:spPr>
                <a:xfrm>
                  <a:off x="8405935" y="3375705"/>
                  <a:ext cx="224036" cy="294953"/>
                </a:xfrm>
                <a:prstGeom prst="rect">
                  <a:avLst/>
                </a:prstGeom>
                <a:blipFill>
                  <a:blip r:embed="rId7"/>
                  <a:stretch>
                    <a:fillRect l="-16216" r="-2703" b="-8333"/>
                  </a:stretch>
                </a:blipFill>
              </p:spPr>
              <p:txBody>
                <a:bodyPr/>
                <a:lstStyle/>
                <a:p>
                  <a:r>
                    <a:rPr lang="en-US">
                      <a:noFill/>
                    </a:rPr>
                    <a:t> </a:t>
                  </a:r>
                </a:p>
              </p:txBody>
            </p:sp>
          </mc:Fallback>
        </mc:AlternateContent>
      </p:grpSp>
      <mc:AlternateContent xmlns:mc="http://schemas.openxmlformats.org/markup-compatibility/2006" xmlns:a14="http://schemas.microsoft.com/office/drawing/2010/main">
        <mc:Choice Requires="a14">
          <p:sp>
            <p:nvSpPr>
              <p:cNvPr id="3" name="TextBox 2">
                <a:extLst>
                  <a:ext uri="{FF2B5EF4-FFF2-40B4-BE49-F238E27FC236}">
                    <a16:creationId xmlns:a16="http://schemas.microsoft.com/office/drawing/2014/main" id="{C250AD06-79CA-591D-0627-3D43E5E19DFA}"/>
                  </a:ext>
                </a:extLst>
              </p:cNvPr>
              <p:cNvSpPr txBox="1"/>
              <p:nvPr/>
            </p:nvSpPr>
            <p:spPr>
              <a:xfrm>
                <a:off x="658811" y="3870993"/>
                <a:ext cx="7379512" cy="2715545"/>
              </a:xfrm>
              <a:prstGeom prst="rect">
                <a:avLst/>
              </a:prstGeom>
              <a:solidFill>
                <a:schemeClr val="bg1"/>
              </a:solidFill>
            </p:spPr>
            <p:txBody>
              <a:bodyPr wrap="square" lIns="0" tIns="0" rIns="0" bIns="0" rtlCol="0" anchor="t" anchorCtr="0">
                <a:noAutofit/>
              </a:bodyPr>
              <a:lstStyle/>
              <a:p>
                <a:pPr algn="ctr">
                  <a:lnSpc>
                    <a:spcPts val="2300"/>
                  </a:lnSpc>
                  <a:spcBef>
                    <a:spcPts val="1150"/>
                  </a:spcBef>
                </a:pPr>
                <a:endParaRPr lang="en-US" sz="1600" b="1" i="1" dirty="0">
                  <a:solidFill>
                    <a:srgbClr val="FF0000"/>
                  </a:solidFill>
                </a:endParaRPr>
              </a:p>
              <a:p>
                <a:pPr algn="ctr">
                  <a:lnSpc>
                    <a:spcPts val="2300"/>
                  </a:lnSpc>
                  <a:spcBef>
                    <a:spcPts val="1150"/>
                  </a:spcBef>
                </a:pPr>
                <a:r>
                  <a:rPr lang="en-US" sz="1600" b="1" i="1" dirty="0"/>
                  <a:t>In ion-scale simulations with a/</a:t>
                </a:r>
                <a:r>
                  <a:rPr lang="en-US" sz="1600" b="1" i="1" dirty="0" err="1"/>
                  <a:t>L</a:t>
                </a:r>
                <a:r>
                  <a:rPr lang="en-US" sz="1600" b="1" i="1" baseline="-25000" dirty="0" err="1"/>
                  <a:t>Te</a:t>
                </a:r>
                <a:r>
                  <a:rPr lang="en-US" sz="1600" b="1" i="1" dirty="0"/>
                  <a:t>=0: </a:t>
                </a:r>
                <a:br>
                  <a:rPr lang="en-US" sz="1600" b="1" i="1" dirty="0"/>
                </a:br>
                <a:r>
                  <a:rPr lang="en-US" sz="1600" b="1" i="1" dirty="0"/>
                  <a:t>Ion heat fluxes are far </a:t>
                </a:r>
                <a:r>
                  <a:rPr lang="en-US" sz="1600" b="1" i="1" dirty="0" err="1"/>
                  <a:t>overpredicted</a:t>
                </a:r>
                <a:r>
                  <a:rPr lang="en-US" sz="1600" b="1" i="1" dirty="0"/>
                  <a:t> (factor of &gt;20). </a:t>
                </a:r>
              </a:p>
              <a:p>
                <a:pPr algn="ctr">
                  <a:lnSpc>
                    <a:spcPts val="2300"/>
                  </a:lnSpc>
                  <a:spcBef>
                    <a:spcPts val="1150"/>
                  </a:spcBef>
                </a:pPr>
                <a:r>
                  <a:rPr lang="en-US" sz="1600" b="1" i="1" dirty="0"/>
                  <a:t>…</a:t>
                </a:r>
              </a:p>
              <a:p>
                <a:pPr algn="ctr">
                  <a:lnSpc>
                    <a:spcPts val="2300"/>
                  </a:lnSpc>
                  <a:spcBef>
                    <a:spcPts val="1150"/>
                  </a:spcBef>
                </a:pPr>
                <a:r>
                  <a:rPr lang="en-US" sz="1600" b="1" i="1" dirty="0">
                    <a:solidFill>
                      <a:schemeClr val="tx1"/>
                    </a:solidFill>
                  </a:rPr>
                  <a:t>Adding </a:t>
                </a:r>
                <a14:m>
                  <m:oMath xmlns:m="http://schemas.openxmlformats.org/officeDocument/2006/math">
                    <m:r>
                      <a:rPr lang="en-US" sz="1600" b="1" i="0" smtClean="0">
                        <a:solidFill>
                          <a:schemeClr val="tx1"/>
                        </a:solidFill>
                        <a:latin typeface="Cambria Math" panose="02040503050406030204" pitchFamily="18" charset="0"/>
                      </a:rPr>
                      <m:t>𝛁</m:t>
                    </m:r>
                  </m:oMath>
                </a14:m>
                <a:r>
                  <a:rPr lang="en-US" sz="1600" b="1" i="1" dirty="0" err="1">
                    <a:solidFill>
                      <a:schemeClr val="tx1"/>
                    </a:solidFill>
                  </a:rPr>
                  <a:t>T</a:t>
                </a:r>
                <a:r>
                  <a:rPr lang="en-US" sz="1600" b="1" i="1" baseline="-25000" dirty="0" err="1">
                    <a:solidFill>
                      <a:schemeClr val="tx1"/>
                    </a:solidFill>
                  </a:rPr>
                  <a:t>e</a:t>
                </a:r>
                <a:r>
                  <a:rPr lang="en-US" sz="1600" b="1" i="1" dirty="0">
                    <a:solidFill>
                      <a:schemeClr val="tx1"/>
                    </a:solidFill>
                  </a:rPr>
                  <a:t> to ion-scale simulations reproduces the good quantitative and qualitative agreement with the experimental electron heat flux, while bringing ion heat fluxes into better agreement (factor of 3 </a:t>
                </a:r>
                <a:r>
                  <a:rPr lang="en-US" sz="1600" b="1" i="1" dirty="0" err="1">
                    <a:solidFill>
                      <a:schemeClr val="tx1"/>
                    </a:solidFill>
                  </a:rPr>
                  <a:t>overprediction</a:t>
                </a:r>
                <a:r>
                  <a:rPr lang="en-US" sz="1600" b="1" i="1" dirty="0">
                    <a:solidFill>
                      <a:schemeClr val="tx1"/>
                    </a:solidFill>
                  </a:rPr>
                  <a:t>)</a:t>
                </a:r>
                <a:br>
                  <a:rPr lang="en-US" sz="1600" b="1" i="1" dirty="0">
                    <a:solidFill>
                      <a:schemeClr val="tx1"/>
                    </a:solidFill>
                  </a:rPr>
                </a:br>
                <a:r>
                  <a:rPr lang="en-US" sz="1600" b="1" i="1" dirty="0">
                    <a:solidFill>
                      <a:schemeClr val="tx1"/>
                    </a:solidFill>
                  </a:rPr>
                  <a:t>(this is ongoing work)    </a:t>
                </a:r>
                <a:endParaRPr lang="en-US" sz="1600" b="1" i="1" baseline="-25000" dirty="0">
                  <a:solidFill>
                    <a:schemeClr val="tx1"/>
                  </a:solidFill>
                </a:endParaRPr>
              </a:p>
            </p:txBody>
          </p:sp>
        </mc:Choice>
        <mc:Fallback xmlns="">
          <p:sp>
            <p:nvSpPr>
              <p:cNvPr id="3" name="TextBox 2">
                <a:extLst>
                  <a:ext uri="{FF2B5EF4-FFF2-40B4-BE49-F238E27FC236}">
                    <a16:creationId xmlns:a16="http://schemas.microsoft.com/office/drawing/2014/main" id="{C250AD06-79CA-591D-0627-3D43E5E19DFA}"/>
                  </a:ext>
                </a:extLst>
              </p:cNvPr>
              <p:cNvSpPr txBox="1">
                <a:spLocks noRot="1" noChangeAspect="1" noMove="1" noResize="1" noEditPoints="1" noAdjustHandles="1" noChangeArrowheads="1" noChangeShapeType="1" noTextEdit="1"/>
              </p:cNvSpPr>
              <p:nvPr/>
            </p:nvSpPr>
            <p:spPr>
              <a:xfrm>
                <a:off x="658811" y="3870993"/>
                <a:ext cx="7379512" cy="2715545"/>
              </a:xfrm>
              <a:prstGeom prst="rect">
                <a:avLst/>
              </a:prstGeom>
              <a:blipFill>
                <a:blip r:embed="rId8"/>
                <a:stretch>
                  <a:fillRect l="-83" r="-908" b="-6742"/>
                </a:stretch>
              </a:blipFill>
            </p:spPr>
            <p:txBody>
              <a:bodyPr/>
              <a:lstStyle/>
              <a:p>
                <a:r>
                  <a:rPr lang="en-US">
                    <a:noFill/>
                  </a:rPr>
                  <a:t> </a:t>
                </a:r>
              </a:p>
            </p:txBody>
          </p:sp>
        </mc:Fallback>
      </mc:AlternateContent>
      <p:sp>
        <p:nvSpPr>
          <p:cNvPr id="10" name="TextBox 9"/>
          <p:cNvSpPr txBox="1"/>
          <p:nvPr/>
        </p:nvSpPr>
        <p:spPr>
          <a:xfrm>
            <a:off x="4325689" y="6560946"/>
            <a:ext cx="4263988" cy="247440"/>
          </a:xfrm>
          <a:prstGeom prst="rect">
            <a:avLst/>
          </a:prstGeom>
          <a:noFill/>
        </p:spPr>
        <p:txBody>
          <a:bodyPr wrap="none" lIns="0" tIns="0" rIns="0" bIns="0" rtlCol="0" anchor="t" anchorCtr="0">
            <a:spAutoFit/>
          </a:bodyPr>
          <a:lstStyle/>
          <a:p>
            <a:pPr algn="l">
              <a:lnSpc>
                <a:spcPts val="2300"/>
              </a:lnSpc>
              <a:spcBef>
                <a:spcPts val="1150"/>
              </a:spcBef>
            </a:pPr>
            <a:r>
              <a:rPr lang="en-US" sz="900" dirty="0"/>
              <a:t>G.M. Weir, P. </a:t>
            </a:r>
            <a:r>
              <a:rPr lang="en-US" sz="900" dirty="0" err="1"/>
              <a:t>Xanthopolous</a:t>
            </a:r>
            <a:r>
              <a:rPr lang="en-US" sz="900" dirty="0"/>
              <a:t>, A. Zocco, J.H.E. Proll, O. </a:t>
            </a:r>
            <a:r>
              <a:rPr lang="en-US" sz="900" dirty="0" err="1"/>
              <a:t>Grulke</a:t>
            </a:r>
            <a:r>
              <a:rPr lang="en-US" sz="900" dirty="0"/>
              <a:t>, </a:t>
            </a:r>
            <a:r>
              <a:rPr lang="en-US" sz="900" i="1" dirty="0"/>
              <a:t>et. al.</a:t>
            </a:r>
            <a:r>
              <a:rPr lang="en-US" sz="900" dirty="0"/>
              <a:t>, in preparation</a:t>
            </a:r>
          </a:p>
        </p:txBody>
      </p:sp>
    </p:spTree>
    <p:extLst>
      <p:ext uri="{BB962C8B-B14F-4D97-AF65-F5344CB8AC3E}">
        <p14:creationId xmlns:p14="http://schemas.microsoft.com/office/powerpoint/2010/main" val="116980416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E8943BC6-76E8-1F73-BC9F-4A6C985E03EA}"/>
                  </a:ext>
                </a:extLst>
              </p:cNvPr>
              <p:cNvSpPr>
                <a:spLocks noGrp="1"/>
              </p:cNvSpPr>
              <p:nvPr>
                <p:ph type="title"/>
              </p:nvPr>
            </p:nvSpPr>
            <p:spPr/>
            <p:txBody>
              <a:bodyPr/>
              <a:lstStyle/>
              <a:p>
                <a:r>
                  <a:rPr lang="en-NL" dirty="0"/>
                  <a:t>Electron-scale turbulence is benign, and ITG turbulence can be reduced with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𝒏</m:t>
                    </m:r>
                  </m:oMath>
                </a14:m>
                <a:r>
                  <a:rPr lang="en-NL" dirty="0"/>
                  <a:t> – all is well?</a:t>
                </a:r>
              </a:p>
            </p:txBody>
          </p:sp>
        </mc:Choice>
        <mc:Fallback xmlns="">
          <p:sp>
            <p:nvSpPr>
              <p:cNvPr id="2" name="Title 1">
                <a:extLst>
                  <a:ext uri="{FF2B5EF4-FFF2-40B4-BE49-F238E27FC236}">
                    <a16:creationId xmlns:a16="http://schemas.microsoft.com/office/drawing/2014/main" id="{E8943BC6-76E8-1F73-BC9F-4A6C985E03EA}"/>
                  </a:ext>
                </a:extLst>
              </p:cNvPr>
              <p:cNvSpPr>
                <a:spLocks noGrp="1" noRot="1" noChangeAspect="1" noMove="1" noResize="1" noEditPoints="1" noAdjustHandles="1" noChangeArrowheads="1" noChangeShapeType="1" noTextEdit="1"/>
              </p:cNvSpPr>
              <p:nvPr>
                <p:ph type="title"/>
              </p:nvPr>
            </p:nvSpPr>
            <p:spPr>
              <a:blipFill>
                <a:blip r:embed="rId2"/>
                <a:stretch>
                  <a:fillRect l="-1979" t="-15873" r="-2111" b="-15873"/>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31EB1F1D-1F91-0ED4-45B9-2D8F5232E708}"/>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93D11D04-3F13-DE9C-00E7-9278BA3C91DB}"/>
              </a:ext>
            </a:extLst>
          </p:cNvPr>
          <p:cNvSpPr>
            <a:spLocks noGrp="1"/>
          </p:cNvSpPr>
          <p:nvPr>
            <p:ph type="sldNum" sz="quarter" idx="12"/>
          </p:nvPr>
        </p:nvSpPr>
        <p:spPr/>
        <p:txBody>
          <a:bodyPr/>
          <a:lstStyle/>
          <a:p>
            <a:fld id="{B7CEC10D-CD46-426F-915E-6C78530279CB}" type="slidenum">
              <a:rPr lang="en-US" smtClean="0"/>
              <a:t>24</a:t>
            </a:fld>
            <a:endParaRPr lang="en-US" dirty="0"/>
          </a:p>
        </p:txBody>
      </p:sp>
      <p:sp>
        <p:nvSpPr>
          <p:cNvPr id="8" name="Title 1">
            <a:extLst>
              <a:ext uri="{FF2B5EF4-FFF2-40B4-BE49-F238E27FC236}">
                <a16:creationId xmlns:a16="http://schemas.microsoft.com/office/drawing/2014/main" id="{1CB755E8-F5E7-8663-04A6-FD8833210411}"/>
              </a:ext>
            </a:extLst>
          </p:cNvPr>
          <p:cNvSpPr txBox="1">
            <a:spLocks/>
          </p:cNvSpPr>
          <p:nvPr/>
        </p:nvSpPr>
        <p:spPr>
          <a:xfrm>
            <a:off x="658813" y="3037681"/>
            <a:ext cx="9612984" cy="782638"/>
          </a:xfrm>
          <a:prstGeom prst="rect">
            <a:avLst/>
          </a:prstGeom>
        </p:spPr>
        <p:txBody>
          <a:bodyPr vert="horz" lIns="0" tIns="0" rIns="0" bIns="0" rtlCol="0" anchor="t" anchorCtr="0">
            <a:noAutofit/>
          </a:bodyPr>
          <a:lstStyle>
            <a:lvl1pPr algn="l" defTabSz="914400" rtl="0" eaLnBrk="1" latinLnBrk="0" hangingPunct="1">
              <a:lnSpc>
                <a:spcPts val="2800"/>
              </a:lnSpc>
              <a:spcBef>
                <a:spcPct val="0"/>
              </a:spcBef>
              <a:spcAft>
                <a:spcPts val="1800"/>
              </a:spcAft>
              <a:buNone/>
              <a:defRPr sz="2500" b="1" kern="600" cap="none" spc="0" baseline="0">
                <a:solidFill>
                  <a:srgbClr val="005555"/>
                </a:solidFill>
                <a:latin typeface="+mj-lt"/>
                <a:ea typeface="+mj-ea"/>
                <a:cs typeface="+mj-cs"/>
              </a:defRPr>
            </a:lvl1pPr>
          </a:lstStyle>
          <a:p>
            <a:r>
              <a:rPr lang="en-US" dirty="0"/>
              <a:t>Not quite… especially when we go to finite plasma pressure </a:t>
            </a:r>
            <a:br>
              <a:rPr lang="en-US" dirty="0"/>
            </a:br>
            <a:r>
              <a:rPr lang="en-US" dirty="0"/>
              <a:t>(as needed for successful fusion)</a:t>
            </a:r>
            <a:endParaRPr lang="en-NL" dirty="0"/>
          </a:p>
        </p:txBody>
      </p:sp>
    </p:spTree>
    <p:extLst>
      <p:ext uri="{BB962C8B-B14F-4D97-AF65-F5344CB8AC3E}">
        <p14:creationId xmlns:p14="http://schemas.microsoft.com/office/powerpoint/2010/main" val="21853381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E820ADF-E8A8-4A40-11ED-5E9A09C5D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97" y="475866"/>
            <a:ext cx="9912404" cy="5830826"/>
          </a:xfrm>
          <a:prstGeom prst="rect">
            <a:avLst/>
          </a:prstGeom>
          <a:ln>
            <a:noFill/>
          </a:ln>
        </p:spPr>
      </p:pic>
      <p:sp>
        <p:nvSpPr>
          <p:cNvPr id="2" name="Slide Number Placeholder 1">
            <a:extLst>
              <a:ext uri="{FF2B5EF4-FFF2-40B4-BE49-F238E27FC236}">
                <a16:creationId xmlns:a16="http://schemas.microsoft.com/office/drawing/2014/main" id="{35D834F5-301F-047E-76AE-C7DCFD582DEF}"/>
              </a:ext>
            </a:extLst>
          </p:cNvPr>
          <p:cNvSpPr>
            <a:spLocks noGrp="1"/>
          </p:cNvSpPr>
          <p:nvPr>
            <p:ph type="sldNum" sz="quarter" idx="12"/>
          </p:nvPr>
        </p:nvSpPr>
        <p:spPr/>
        <p:txBody>
          <a:bodyPr/>
          <a:lstStyle/>
          <a:p>
            <a:fld id="{B2DC25EE-239B-4C5F-AAD1-255A7D5F1EE2}" type="slidenum">
              <a:rPr lang="en-US" smtClean="0"/>
              <a:t>25</a:t>
            </a:fld>
            <a:endParaRPr lang="en-US"/>
          </a:p>
        </p:txBody>
      </p:sp>
      <p:sp>
        <p:nvSpPr>
          <p:cNvPr id="35" name="TextBox 34">
            <a:extLst>
              <a:ext uri="{FF2B5EF4-FFF2-40B4-BE49-F238E27FC236}">
                <a16:creationId xmlns:a16="http://schemas.microsoft.com/office/drawing/2014/main" id="{F6411F22-95D1-7B89-804A-B7E9218651B8}"/>
              </a:ext>
            </a:extLst>
          </p:cNvPr>
          <p:cNvSpPr txBox="1"/>
          <p:nvPr/>
        </p:nvSpPr>
        <p:spPr>
          <a:xfrm>
            <a:off x="2138810" y="687969"/>
            <a:ext cx="3547157" cy="369332"/>
          </a:xfrm>
          <a:prstGeom prst="rect">
            <a:avLst/>
          </a:prstGeom>
          <a:noFill/>
        </p:spPr>
        <p:txBody>
          <a:bodyPr wrap="square" rtlCol="0">
            <a:spAutoFit/>
          </a:bodyPr>
          <a:lstStyle/>
          <a:p>
            <a:r>
              <a:rPr lang="en-GB" dirty="0"/>
              <a:t>Dominant-linear </a:t>
            </a:r>
            <a:r>
              <a:rPr lang="en-GB" dirty="0">
                <a:solidFill>
                  <a:srgbClr val="FF0000"/>
                </a:solidFill>
              </a:rPr>
              <a:t>ITG</a:t>
            </a:r>
            <a:r>
              <a:rPr lang="en-GB" dirty="0"/>
              <a:t> and </a:t>
            </a:r>
            <a:r>
              <a:rPr lang="en-GB" dirty="0">
                <a:solidFill>
                  <a:srgbClr val="183EFF"/>
                </a:solidFill>
              </a:rPr>
              <a:t>KBM</a:t>
            </a:r>
          </a:p>
        </p:txBody>
      </p:sp>
      <p:sp>
        <p:nvSpPr>
          <p:cNvPr id="36" name="TextBox 35">
            <a:extLst>
              <a:ext uri="{FF2B5EF4-FFF2-40B4-BE49-F238E27FC236}">
                <a16:creationId xmlns:a16="http://schemas.microsoft.com/office/drawing/2014/main" id="{24B970A9-E0B2-8D76-A82B-1418E6BBEEF4}"/>
              </a:ext>
            </a:extLst>
          </p:cNvPr>
          <p:cNvSpPr txBox="1"/>
          <p:nvPr/>
        </p:nvSpPr>
        <p:spPr>
          <a:xfrm>
            <a:off x="159533" y="5798145"/>
            <a:ext cx="3449983" cy="584775"/>
          </a:xfrm>
          <a:prstGeom prst="rect">
            <a:avLst/>
          </a:prstGeom>
          <a:noFill/>
          <a:ln>
            <a:solidFill>
              <a:schemeClr val="tx1"/>
            </a:solidFill>
          </a:ln>
        </p:spPr>
        <p:txBody>
          <a:bodyPr wrap="none" rtlCol="0">
            <a:spAutoFit/>
          </a:bodyPr>
          <a:lstStyle/>
          <a:p>
            <a:r>
              <a:rPr lang="en-US" sz="1600" dirty="0">
                <a:solidFill>
                  <a:srgbClr val="FF0000"/>
                </a:solidFill>
              </a:rPr>
              <a:t>ITG: ion temperature gradient mode</a:t>
            </a:r>
          </a:p>
          <a:p>
            <a:r>
              <a:rPr lang="en-US" sz="1600" dirty="0">
                <a:solidFill>
                  <a:srgbClr val="183EFF"/>
                </a:solidFill>
              </a:rPr>
              <a:t>KBM: kinetic ballooning mode</a:t>
            </a:r>
          </a:p>
        </p:txBody>
      </p:sp>
      <p:sp>
        <p:nvSpPr>
          <p:cNvPr id="4" name="TextBox 3">
            <a:extLst>
              <a:ext uri="{FF2B5EF4-FFF2-40B4-BE49-F238E27FC236}">
                <a16:creationId xmlns:a16="http://schemas.microsoft.com/office/drawing/2014/main" id="{BF45B568-C3F5-A2E3-6F0B-258DB71394AF}"/>
              </a:ext>
            </a:extLst>
          </p:cNvPr>
          <p:cNvSpPr txBox="1"/>
          <p:nvPr/>
        </p:nvSpPr>
        <p:spPr>
          <a:xfrm>
            <a:off x="192106" y="475866"/>
            <a:ext cx="1338828" cy="646331"/>
          </a:xfrm>
          <a:prstGeom prst="rect">
            <a:avLst/>
          </a:prstGeom>
          <a:noFill/>
          <a:ln>
            <a:solidFill>
              <a:schemeClr val="tx1"/>
            </a:solidFill>
          </a:ln>
        </p:spPr>
        <p:txBody>
          <a:bodyPr wrap="none" rtlCol="0">
            <a:spAutoFit/>
          </a:bodyPr>
          <a:lstStyle/>
          <a:p>
            <a:pPr algn="ctr"/>
            <a:r>
              <a:rPr lang="en-GB" dirty="0"/>
              <a:t>Instability</a:t>
            </a:r>
          </a:p>
          <a:p>
            <a:pPr algn="ctr"/>
            <a:r>
              <a:rPr lang="en-GB" dirty="0"/>
              <a:t>growth rate</a:t>
            </a:r>
          </a:p>
        </p:txBody>
      </p:sp>
      <p:sp>
        <p:nvSpPr>
          <p:cNvPr id="5" name="TextBox 4">
            <a:extLst>
              <a:ext uri="{FF2B5EF4-FFF2-40B4-BE49-F238E27FC236}">
                <a16:creationId xmlns:a16="http://schemas.microsoft.com/office/drawing/2014/main" id="{304DEED9-1002-8597-291C-6A36574E7166}"/>
              </a:ext>
            </a:extLst>
          </p:cNvPr>
          <p:cNvSpPr txBox="1"/>
          <p:nvPr/>
        </p:nvSpPr>
        <p:spPr>
          <a:xfrm>
            <a:off x="7506300" y="6306692"/>
            <a:ext cx="3121367" cy="369332"/>
          </a:xfrm>
          <a:prstGeom prst="rect">
            <a:avLst/>
          </a:prstGeom>
          <a:noFill/>
          <a:ln>
            <a:solidFill>
              <a:schemeClr val="tx1"/>
            </a:solidFill>
          </a:ln>
        </p:spPr>
        <p:txBody>
          <a:bodyPr wrap="none" rtlCol="0">
            <a:spAutoFit/>
          </a:bodyPr>
          <a:lstStyle/>
          <a:p>
            <a:pPr algn="ctr"/>
            <a:r>
              <a:rPr lang="en-GB" dirty="0"/>
              <a:t>Normalized plasma pressure</a:t>
            </a:r>
          </a:p>
        </p:txBody>
      </p:sp>
      <p:cxnSp>
        <p:nvCxnSpPr>
          <p:cNvPr id="6" name="Straight Arrow Connector 5">
            <a:extLst>
              <a:ext uri="{FF2B5EF4-FFF2-40B4-BE49-F238E27FC236}">
                <a16:creationId xmlns:a16="http://schemas.microsoft.com/office/drawing/2014/main" id="{D95AAA9C-76E5-C891-36AE-DE9EDF03AC02}"/>
              </a:ext>
            </a:extLst>
          </p:cNvPr>
          <p:cNvCxnSpPr>
            <a:cxnSpLocks/>
          </p:cNvCxnSpPr>
          <p:nvPr/>
        </p:nvCxnSpPr>
        <p:spPr>
          <a:xfrm>
            <a:off x="6465941" y="6306692"/>
            <a:ext cx="939994" cy="2322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997D7304-EB23-67B2-397A-57819AC7D099}"/>
              </a:ext>
            </a:extLst>
          </p:cNvPr>
          <p:cNvCxnSpPr>
            <a:cxnSpLocks/>
          </p:cNvCxnSpPr>
          <p:nvPr/>
        </p:nvCxnSpPr>
        <p:spPr>
          <a:xfrm flipH="1" flipV="1">
            <a:off x="802718" y="1249447"/>
            <a:ext cx="337079" cy="117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2E698741-2243-9B81-46CA-E41A13621A99}"/>
              </a:ext>
            </a:extLst>
          </p:cNvPr>
          <p:cNvSpPr txBox="1"/>
          <p:nvPr/>
        </p:nvSpPr>
        <p:spPr>
          <a:xfrm>
            <a:off x="8447106" y="5957740"/>
            <a:ext cx="540212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 Mulholland et al, PRL 2023]</a:t>
            </a:r>
            <a:endParaRPr lang="en-NL" sz="1600" dirty="0"/>
          </a:p>
        </p:txBody>
      </p:sp>
      <p:sp>
        <p:nvSpPr>
          <p:cNvPr id="9" name="Footer Placeholder 8">
            <a:extLst>
              <a:ext uri="{FF2B5EF4-FFF2-40B4-BE49-F238E27FC236}">
                <a16:creationId xmlns:a16="http://schemas.microsoft.com/office/drawing/2014/main" id="{5B13712B-2CA3-DA2E-11D8-0D99E7879FB7}"/>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139747872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 name="Picture 38">
            <a:extLst>
              <a:ext uri="{FF2B5EF4-FFF2-40B4-BE49-F238E27FC236}">
                <a16:creationId xmlns:a16="http://schemas.microsoft.com/office/drawing/2014/main" id="{1E820ADF-E8A8-4A40-11ED-5E9A09C5D0B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97" y="475866"/>
            <a:ext cx="9912404" cy="5830826"/>
          </a:xfrm>
          <a:prstGeom prst="rect">
            <a:avLst/>
          </a:prstGeom>
          <a:ln>
            <a:noFill/>
          </a:ln>
        </p:spPr>
      </p:pic>
      <p:sp>
        <p:nvSpPr>
          <p:cNvPr id="2" name="Slide Number Placeholder 1">
            <a:extLst>
              <a:ext uri="{FF2B5EF4-FFF2-40B4-BE49-F238E27FC236}">
                <a16:creationId xmlns:a16="http://schemas.microsoft.com/office/drawing/2014/main" id="{35D834F5-301F-047E-76AE-C7DCFD582DEF}"/>
              </a:ext>
            </a:extLst>
          </p:cNvPr>
          <p:cNvSpPr>
            <a:spLocks noGrp="1"/>
          </p:cNvSpPr>
          <p:nvPr>
            <p:ph type="sldNum" sz="quarter" idx="12"/>
          </p:nvPr>
        </p:nvSpPr>
        <p:spPr/>
        <p:txBody>
          <a:bodyPr/>
          <a:lstStyle/>
          <a:p>
            <a:fld id="{B2DC25EE-239B-4C5F-AAD1-255A7D5F1EE2}" type="slidenum">
              <a:rPr lang="en-US" smtClean="0"/>
              <a:t>26</a:t>
            </a:fld>
            <a:endParaRPr lang="en-US"/>
          </a:p>
        </p:txBody>
      </p:sp>
      <p:cxnSp>
        <p:nvCxnSpPr>
          <p:cNvPr id="13" name="Straight Connector 12">
            <a:extLst>
              <a:ext uri="{FF2B5EF4-FFF2-40B4-BE49-F238E27FC236}">
                <a16:creationId xmlns:a16="http://schemas.microsoft.com/office/drawing/2014/main" id="{BD20E717-E22B-9BB1-90FC-D3C25A480B82}"/>
              </a:ext>
            </a:extLst>
          </p:cNvPr>
          <p:cNvCxnSpPr>
            <a:cxnSpLocks/>
          </p:cNvCxnSpPr>
          <p:nvPr/>
        </p:nvCxnSpPr>
        <p:spPr>
          <a:xfrm>
            <a:off x="2032000" y="4321893"/>
            <a:ext cx="6470768" cy="0"/>
          </a:xfrm>
          <a:prstGeom prst="line">
            <a:avLst/>
          </a:prstGeom>
          <a:ln w="38100">
            <a:solidFill>
              <a:srgbClr val="DF22CA"/>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7733C1E3-E02D-89BA-4C73-36D5788C491A}"/>
              </a:ext>
            </a:extLst>
          </p:cNvPr>
          <p:cNvCxnSpPr>
            <a:cxnSpLocks/>
          </p:cNvCxnSpPr>
          <p:nvPr/>
        </p:nvCxnSpPr>
        <p:spPr>
          <a:xfrm flipH="1">
            <a:off x="8502768" y="687969"/>
            <a:ext cx="2165232" cy="3633924"/>
          </a:xfrm>
          <a:prstGeom prst="line">
            <a:avLst/>
          </a:prstGeom>
          <a:ln w="38100">
            <a:solidFill>
              <a:srgbClr val="DF22CA"/>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8A36DB1B-5210-BD25-77CF-0FE22C6043F4}"/>
                  </a:ext>
                </a:extLst>
              </p:cNvPr>
              <p:cNvSpPr txBox="1"/>
              <p:nvPr/>
            </p:nvSpPr>
            <p:spPr>
              <a:xfrm>
                <a:off x="3843734" y="2822093"/>
                <a:ext cx="2082621" cy="923330"/>
              </a:xfrm>
              <a:prstGeom prst="rect">
                <a:avLst/>
              </a:prstGeom>
              <a:noFill/>
              <a:ln>
                <a:solidFill>
                  <a:srgbClr val="DF22CA"/>
                </a:solidFill>
              </a:ln>
            </p:spPr>
            <p:txBody>
              <a:bodyPr wrap="none" rtlCol="0">
                <a:spAutoFit/>
              </a:bodyPr>
              <a:lstStyle/>
              <a:p>
                <a:pPr algn="ctr"/>
                <a:r>
                  <a:rPr lang="en-GB" dirty="0">
                    <a:solidFill>
                      <a:srgbClr val="DF22CA"/>
                    </a:solidFill>
                  </a:rPr>
                  <a:t>Expectation for </a:t>
                </a:r>
              </a:p>
              <a:p>
                <a:pPr algn="ctr"/>
                <a:r>
                  <a:rPr lang="en-GB" dirty="0">
                    <a:solidFill>
                      <a:srgbClr val="DF22CA"/>
                    </a:solidFill>
                  </a:rPr>
                  <a:t>turbulent heat flux:</a:t>
                </a:r>
              </a:p>
              <a:p>
                <a:pPr algn="ctr"/>
                <a14:m>
                  <m:oMathPara xmlns:m="http://schemas.openxmlformats.org/officeDocument/2006/math">
                    <m:oMathParaPr>
                      <m:jc m:val="centerGroup"/>
                    </m:oMathParaPr>
                    <m:oMath xmlns:m="http://schemas.openxmlformats.org/officeDocument/2006/math">
                      <m:r>
                        <a:rPr lang="en-US" i="1" dirty="0" smtClean="0">
                          <a:solidFill>
                            <a:srgbClr val="DF22CA"/>
                          </a:solidFill>
                          <a:latin typeface="Cambria Math" panose="02040503050406030204" pitchFamily="18" charset="0"/>
                        </a:rPr>
                        <m:t>∝</m:t>
                      </m:r>
                      <m:r>
                        <a:rPr lang="en-US" b="0" i="1" dirty="0" smtClean="0">
                          <a:solidFill>
                            <a:srgbClr val="DF22CA"/>
                          </a:solidFill>
                          <a:latin typeface="Cambria Math" panose="02040503050406030204" pitchFamily="18" charset="0"/>
                        </a:rPr>
                        <m:t>𝛾</m:t>
                      </m:r>
                    </m:oMath>
                  </m:oMathPara>
                </a14:m>
                <a:endParaRPr lang="en-GB" dirty="0">
                  <a:solidFill>
                    <a:srgbClr val="DF22CA"/>
                  </a:solidFill>
                </a:endParaRPr>
              </a:p>
            </p:txBody>
          </p:sp>
        </mc:Choice>
        <mc:Fallback xmlns="">
          <p:sp>
            <p:nvSpPr>
              <p:cNvPr id="30" name="TextBox 29">
                <a:extLst>
                  <a:ext uri="{FF2B5EF4-FFF2-40B4-BE49-F238E27FC236}">
                    <a16:creationId xmlns:a16="http://schemas.microsoft.com/office/drawing/2014/main" id="{8A36DB1B-5210-BD25-77CF-0FE22C6043F4}"/>
                  </a:ext>
                </a:extLst>
              </p:cNvPr>
              <p:cNvSpPr txBox="1">
                <a:spLocks noRot="1" noChangeAspect="1" noMove="1" noResize="1" noEditPoints="1" noAdjustHandles="1" noChangeArrowheads="1" noChangeShapeType="1" noTextEdit="1"/>
              </p:cNvSpPr>
              <p:nvPr/>
            </p:nvSpPr>
            <p:spPr>
              <a:xfrm>
                <a:off x="3843734" y="2822093"/>
                <a:ext cx="2082621" cy="923330"/>
              </a:xfrm>
              <a:prstGeom prst="rect">
                <a:avLst/>
              </a:prstGeom>
              <a:blipFill>
                <a:blip r:embed="rId3"/>
                <a:stretch>
                  <a:fillRect l="-1807" t="-2667" r="-1205" b="-2667"/>
                </a:stretch>
              </a:blipFill>
              <a:ln>
                <a:solidFill>
                  <a:srgbClr val="DF22CA"/>
                </a:solidFill>
              </a:ln>
            </p:spPr>
            <p:txBody>
              <a:bodyPr/>
              <a:lstStyle/>
              <a:p>
                <a:r>
                  <a:rPr lang="en-NL">
                    <a:noFill/>
                  </a:rPr>
                  <a:t> </a:t>
                </a:r>
              </a:p>
            </p:txBody>
          </p:sp>
        </mc:Fallback>
      </mc:AlternateContent>
      <p:cxnSp>
        <p:nvCxnSpPr>
          <p:cNvPr id="31" name="Straight Arrow Connector 30">
            <a:extLst>
              <a:ext uri="{FF2B5EF4-FFF2-40B4-BE49-F238E27FC236}">
                <a16:creationId xmlns:a16="http://schemas.microsoft.com/office/drawing/2014/main" id="{66C21706-7F35-04D4-F683-E3C434E247B7}"/>
              </a:ext>
            </a:extLst>
          </p:cNvPr>
          <p:cNvCxnSpPr>
            <a:cxnSpLocks/>
          </p:cNvCxnSpPr>
          <p:nvPr/>
        </p:nvCxnSpPr>
        <p:spPr>
          <a:xfrm>
            <a:off x="4885045" y="3826913"/>
            <a:ext cx="0" cy="418318"/>
          </a:xfrm>
          <a:prstGeom prst="straightConnector1">
            <a:avLst/>
          </a:prstGeom>
          <a:ln w="57150">
            <a:solidFill>
              <a:srgbClr val="DF22CA"/>
            </a:solidFill>
            <a:tailEnd type="triangle"/>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F6411F22-95D1-7B89-804A-B7E9218651B8}"/>
              </a:ext>
            </a:extLst>
          </p:cNvPr>
          <p:cNvSpPr txBox="1"/>
          <p:nvPr/>
        </p:nvSpPr>
        <p:spPr>
          <a:xfrm>
            <a:off x="2138810" y="687969"/>
            <a:ext cx="3547157" cy="369332"/>
          </a:xfrm>
          <a:prstGeom prst="rect">
            <a:avLst/>
          </a:prstGeom>
          <a:noFill/>
        </p:spPr>
        <p:txBody>
          <a:bodyPr wrap="square" rtlCol="0">
            <a:spAutoFit/>
          </a:bodyPr>
          <a:lstStyle/>
          <a:p>
            <a:r>
              <a:rPr lang="en-GB" dirty="0"/>
              <a:t>Dominant-linear </a:t>
            </a:r>
            <a:r>
              <a:rPr lang="en-GB" dirty="0">
                <a:solidFill>
                  <a:srgbClr val="FF0000"/>
                </a:solidFill>
              </a:rPr>
              <a:t>ITG</a:t>
            </a:r>
            <a:r>
              <a:rPr lang="en-GB" dirty="0"/>
              <a:t> and </a:t>
            </a:r>
            <a:r>
              <a:rPr lang="en-GB" dirty="0">
                <a:solidFill>
                  <a:srgbClr val="183EFF"/>
                </a:solidFill>
              </a:rPr>
              <a:t>KBM</a:t>
            </a:r>
          </a:p>
        </p:txBody>
      </p:sp>
      <p:sp>
        <p:nvSpPr>
          <p:cNvPr id="36" name="TextBox 35">
            <a:extLst>
              <a:ext uri="{FF2B5EF4-FFF2-40B4-BE49-F238E27FC236}">
                <a16:creationId xmlns:a16="http://schemas.microsoft.com/office/drawing/2014/main" id="{24B970A9-E0B2-8D76-A82B-1418E6BBEEF4}"/>
              </a:ext>
            </a:extLst>
          </p:cNvPr>
          <p:cNvSpPr txBox="1"/>
          <p:nvPr/>
        </p:nvSpPr>
        <p:spPr>
          <a:xfrm>
            <a:off x="159533" y="5798145"/>
            <a:ext cx="3449983" cy="584775"/>
          </a:xfrm>
          <a:prstGeom prst="rect">
            <a:avLst/>
          </a:prstGeom>
          <a:noFill/>
          <a:ln>
            <a:solidFill>
              <a:schemeClr val="tx1"/>
            </a:solidFill>
          </a:ln>
        </p:spPr>
        <p:txBody>
          <a:bodyPr wrap="none" rtlCol="0">
            <a:spAutoFit/>
          </a:bodyPr>
          <a:lstStyle/>
          <a:p>
            <a:r>
              <a:rPr lang="en-US" sz="1600" dirty="0">
                <a:solidFill>
                  <a:srgbClr val="FF0000"/>
                </a:solidFill>
              </a:rPr>
              <a:t>ITG: ion temperature gradient mode</a:t>
            </a:r>
          </a:p>
          <a:p>
            <a:r>
              <a:rPr lang="en-US" sz="1600" dirty="0">
                <a:solidFill>
                  <a:srgbClr val="183EFF"/>
                </a:solidFill>
              </a:rPr>
              <a:t>KBM: kinetic ballooning mode</a:t>
            </a:r>
          </a:p>
        </p:txBody>
      </p:sp>
      <p:cxnSp>
        <p:nvCxnSpPr>
          <p:cNvPr id="37" name="Straight Arrow Connector 36">
            <a:extLst>
              <a:ext uri="{FF2B5EF4-FFF2-40B4-BE49-F238E27FC236}">
                <a16:creationId xmlns:a16="http://schemas.microsoft.com/office/drawing/2014/main" id="{C280EC93-8DCD-4E94-31F3-D5D5832FD097}"/>
              </a:ext>
            </a:extLst>
          </p:cNvPr>
          <p:cNvCxnSpPr>
            <a:cxnSpLocks/>
          </p:cNvCxnSpPr>
          <p:nvPr/>
        </p:nvCxnSpPr>
        <p:spPr>
          <a:xfrm>
            <a:off x="8436490" y="2313080"/>
            <a:ext cx="0" cy="174275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a:extLst>
              <a:ext uri="{FF2B5EF4-FFF2-40B4-BE49-F238E27FC236}">
                <a16:creationId xmlns:a16="http://schemas.microsoft.com/office/drawing/2014/main" id="{13A2B4FA-9DC0-C8BA-0251-0F34B0EB7C22}"/>
              </a:ext>
            </a:extLst>
          </p:cNvPr>
          <p:cNvSpPr txBox="1"/>
          <p:nvPr/>
        </p:nvSpPr>
        <p:spPr>
          <a:xfrm>
            <a:off x="6051539" y="1297417"/>
            <a:ext cx="2559061" cy="923330"/>
          </a:xfrm>
          <a:prstGeom prst="rect">
            <a:avLst/>
          </a:prstGeom>
          <a:noFill/>
          <a:ln>
            <a:solidFill>
              <a:srgbClr val="7030A0"/>
            </a:solidFill>
          </a:ln>
        </p:spPr>
        <p:txBody>
          <a:bodyPr wrap="square" rtlCol="0">
            <a:spAutoFit/>
          </a:bodyPr>
          <a:lstStyle/>
          <a:p>
            <a:pPr algn="ctr"/>
            <a:r>
              <a:rPr lang="en-US" dirty="0">
                <a:solidFill>
                  <a:srgbClr val="7030A0"/>
                </a:solidFill>
              </a:rPr>
              <a:t>First impression:</a:t>
            </a:r>
          </a:p>
          <a:p>
            <a:pPr algn="ctr"/>
            <a:r>
              <a:rPr lang="en-US" dirty="0">
                <a:solidFill>
                  <a:srgbClr val="7030A0"/>
                </a:solidFill>
              </a:rPr>
              <a:t>reactor should achieve pressures up to here</a:t>
            </a:r>
          </a:p>
        </p:txBody>
      </p:sp>
      <p:sp>
        <p:nvSpPr>
          <p:cNvPr id="7" name="TextBox 6">
            <a:extLst>
              <a:ext uri="{FF2B5EF4-FFF2-40B4-BE49-F238E27FC236}">
                <a16:creationId xmlns:a16="http://schemas.microsoft.com/office/drawing/2014/main" id="{7FCCF826-D472-C6BA-65BC-230399C622E9}"/>
              </a:ext>
            </a:extLst>
          </p:cNvPr>
          <p:cNvSpPr txBox="1"/>
          <p:nvPr/>
        </p:nvSpPr>
        <p:spPr>
          <a:xfrm>
            <a:off x="192106" y="475866"/>
            <a:ext cx="1338828" cy="646331"/>
          </a:xfrm>
          <a:prstGeom prst="rect">
            <a:avLst/>
          </a:prstGeom>
          <a:noFill/>
          <a:ln>
            <a:solidFill>
              <a:schemeClr val="tx1"/>
            </a:solidFill>
          </a:ln>
        </p:spPr>
        <p:txBody>
          <a:bodyPr wrap="none" rtlCol="0">
            <a:spAutoFit/>
          </a:bodyPr>
          <a:lstStyle/>
          <a:p>
            <a:pPr algn="ctr"/>
            <a:r>
              <a:rPr lang="en-GB" dirty="0"/>
              <a:t>Instability</a:t>
            </a:r>
          </a:p>
          <a:p>
            <a:pPr algn="ctr"/>
            <a:r>
              <a:rPr lang="en-GB" dirty="0"/>
              <a:t>growth rate</a:t>
            </a:r>
          </a:p>
        </p:txBody>
      </p:sp>
      <p:sp>
        <p:nvSpPr>
          <p:cNvPr id="8" name="TextBox 7">
            <a:extLst>
              <a:ext uri="{FF2B5EF4-FFF2-40B4-BE49-F238E27FC236}">
                <a16:creationId xmlns:a16="http://schemas.microsoft.com/office/drawing/2014/main" id="{A6A2ABE4-2636-7AF2-458C-1E8FA05F4B61}"/>
              </a:ext>
            </a:extLst>
          </p:cNvPr>
          <p:cNvSpPr txBox="1"/>
          <p:nvPr/>
        </p:nvSpPr>
        <p:spPr>
          <a:xfrm>
            <a:off x="7506300" y="6306692"/>
            <a:ext cx="3121367" cy="369332"/>
          </a:xfrm>
          <a:prstGeom prst="rect">
            <a:avLst/>
          </a:prstGeom>
          <a:noFill/>
          <a:ln>
            <a:solidFill>
              <a:schemeClr val="tx1"/>
            </a:solidFill>
          </a:ln>
        </p:spPr>
        <p:txBody>
          <a:bodyPr wrap="none" rtlCol="0">
            <a:spAutoFit/>
          </a:bodyPr>
          <a:lstStyle/>
          <a:p>
            <a:pPr algn="ctr"/>
            <a:r>
              <a:rPr lang="en-GB" dirty="0"/>
              <a:t>Normalized plasma pressure</a:t>
            </a:r>
          </a:p>
        </p:txBody>
      </p:sp>
      <p:cxnSp>
        <p:nvCxnSpPr>
          <p:cNvPr id="9" name="Straight Arrow Connector 8">
            <a:extLst>
              <a:ext uri="{FF2B5EF4-FFF2-40B4-BE49-F238E27FC236}">
                <a16:creationId xmlns:a16="http://schemas.microsoft.com/office/drawing/2014/main" id="{EC17D8E0-ADCB-4BC2-D60E-DB30107A4B72}"/>
              </a:ext>
            </a:extLst>
          </p:cNvPr>
          <p:cNvCxnSpPr>
            <a:cxnSpLocks/>
          </p:cNvCxnSpPr>
          <p:nvPr/>
        </p:nvCxnSpPr>
        <p:spPr>
          <a:xfrm>
            <a:off x="6465941" y="6306692"/>
            <a:ext cx="939994" cy="2322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230A3BA7-B915-E9E5-00E4-1841A7ED59D0}"/>
              </a:ext>
            </a:extLst>
          </p:cNvPr>
          <p:cNvCxnSpPr>
            <a:cxnSpLocks/>
          </p:cNvCxnSpPr>
          <p:nvPr/>
        </p:nvCxnSpPr>
        <p:spPr>
          <a:xfrm flipH="1" flipV="1">
            <a:off x="802718" y="1249447"/>
            <a:ext cx="337079" cy="117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8B492F9-AE6E-EF5F-A0F4-0E364045972E}"/>
              </a:ext>
            </a:extLst>
          </p:cNvPr>
          <p:cNvSpPr txBox="1"/>
          <p:nvPr/>
        </p:nvSpPr>
        <p:spPr>
          <a:xfrm>
            <a:off x="8447106" y="5957740"/>
            <a:ext cx="540212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 Mulholland et al, PRL 2023]</a:t>
            </a:r>
            <a:endParaRPr lang="en-NL" sz="1600" dirty="0"/>
          </a:p>
        </p:txBody>
      </p:sp>
      <p:sp>
        <p:nvSpPr>
          <p:cNvPr id="5" name="Footer Placeholder 4">
            <a:extLst>
              <a:ext uri="{FF2B5EF4-FFF2-40B4-BE49-F238E27FC236}">
                <a16:creationId xmlns:a16="http://schemas.microsoft.com/office/drawing/2014/main" id="{219297F8-3BC3-EC94-5305-39087329EBCB}"/>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43728443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a:extLst>
              <a:ext uri="{FF2B5EF4-FFF2-40B4-BE49-F238E27FC236}">
                <a16:creationId xmlns:a16="http://schemas.microsoft.com/office/drawing/2014/main" id="{5A69C82B-3AF1-85DA-7C7A-FC068CC117AB}"/>
              </a:ext>
            </a:extLst>
          </p:cNvPr>
          <p:cNvPicPr>
            <a:picLocks noChangeAspect="1"/>
          </p:cNvPicPr>
          <p:nvPr/>
        </p:nvPicPr>
        <p:blipFill>
          <a:blip r:embed="rId2"/>
          <a:stretch>
            <a:fillRect/>
          </a:stretch>
        </p:blipFill>
        <p:spPr>
          <a:xfrm>
            <a:off x="1139796" y="475866"/>
            <a:ext cx="9912405" cy="5830826"/>
          </a:xfrm>
          <a:prstGeom prst="rect">
            <a:avLst/>
          </a:prstGeom>
          <a:ln>
            <a:noFill/>
          </a:ln>
        </p:spPr>
      </p:pic>
      <p:sp>
        <p:nvSpPr>
          <p:cNvPr id="6" name="TextBox 5">
            <a:extLst>
              <a:ext uri="{FF2B5EF4-FFF2-40B4-BE49-F238E27FC236}">
                <a16:creationId xmlns:a16="http://schemas.microsoft.com/office/drawing/2014/main" id="{B71CC415-F2E5-39B2-1BFF-D31EC3D5DFDB}"/>
              </a:ext>
            </a:extLst>
          </p:cNvPr>
          <p:cNvSpPr txBox="1"/>
          <p:nvPr/>
        </p:nvSpPr>
        <p:spPr>
          <a:xfrm>
            <a:off x="2138810" y="687969"/>
            <a:ext cx="3547157" cy="646331"/>
          </a:xfrm>
          <a:prstGeom prst="rect">
            <a:avLst/>
          </a:prstGeom>
          <a:noFill/>
        </p:spPr>
        <p:txBody>
          <a:bodyPr wrap="square" rtlCol="0">
            <a:spAutoFit/>
          </a:bodyPr>
          <a:lstStyle/>
          <a:p>
            <a:r>
              <a:rPr lang="en-GB" dirty="0"/>
              <a:t>Dominant-linear </a:t>
            </a:r>
            <a:r>
              <a:rPr lang="en-GB" dirty="0">
                <a:solidFill>
                  <a:srgbClr val="FF0000"/>
                </a:solidFill>
              </a:rPr>
              <a:t>ITG</a:t>
            </a:r>
            <a:r>
              <a:rPr lang="en-GB" dirty="0"/>
              <a:t> and </a:t>
            </a:r>
            <a:r>
              <a:rPr lang="en-GB" dirty="0">
                <a:solidFill>
                  <a:srgbClr val="183EFF"/>
                </a:solidFill>
              </a:rPr>
              <a:t>KBM</a:t>
            </a:r>
          </a:p>
          <a:p>
            <a:r>
              <a:rPr lang="en-GB" dirty="0">
                <a:solidFill>
                  <a:srgbClr val="C020D9"/>
                </a:solidFill>
              </a:rPr>
              <a:t>Turbulent heat fluxes</a:t>
            </a:r>
          </a:p>
        </p:txBody>
      </p:sp>
      <p:sp>
        <p:nvSpPr>
          <p:cNvPr id="7" name="TextBox 6">
            <a:extLst>
              <a:ext uri="{FF2B5EF4-FFF2-40B4-BE49-F238E27FC236}">
                <a16:creationId xmlns:a16="http://schemas.microsoft.com/office/drawing/2014/main" id="{047A2D87-DAE0-B691-BD70-BAF13CB41EFD}"/>
              </a:ext>
            </a:extLst>
          </p:cNvPr>
          <p:cNvSpPr txBox="1"/>
          <p:nvPr/>
        </p:nvSpPr>
        <p:spPr>
          <a:xfrm>
            <a:off x="159533" y="5798145"/>
            <a:ext cx="3449983" cy="584775"/>
          </a:xfrm>
          <a:prstGeom prst="rect">
            <a:avLst/>
          </a:prstGeom>
          <a:noFill/>
          <a:ln>
            <a:solidFill>
              <a:schemeClr val="tx1"/>
            </a:solidFill>
          </a:ln>
        </p:spPr>
        <p:txBody>
          <a:bodyPr wrap="none" rtlCol="0">
            <a:spAutoFit/>
          </a:bodyPr>
          <a:lstStyle/>
          <a:p>
            <a:r>
              <a:rPr lang="en-US" sz="1600" dirty="0">
                <a:solidFill>
                  <a:srgbClr val="FF0000"/>
                </a:solidFill>
              </a:rPr>
              <a:t>ITG: ion temperature gradient mode</a:t>
            </a:r>
          </a:p>
          <a:p>
            <a:r>
              <a:rPr lang="en-US" sz="1600" dirty="0">
                <a:solidFill>
                  <a:srgbClr val="183EFF"/>
                </a:solidFill>
              </a:rPr>
              <a:t>KBM: kinetic ballooning mode</a:t>
            </a:r>
          </a:p>
        </p:txBody>
      </p:sp>
      <p:sp>
        <p:nvSpPr>
          <p:cNvPr id="3" name="Slide Number Placeholder 2">
            <a:extLst>
              <a:ext uri="{FF2B5EF4-FFF2-40B4-BE49-F238E27FC236}">
                <a16:creationId xmlns:a16="http://schemas.microsoft.com/office/drawing/2014/main" id="{B41EA18A-B07D-A265-7204-1743627CF08F}"/>
              </a:ext>
            </a:extLst>
          </p:cNvPr>
          <p:cNvSpPr>
            <a:spLocks noGrp="1"/>
          </p:cNvSpPr>
          <p:nvPr>
            <p:ph type="sldNum" sz="quarter" idx="12"/>
          </p:nvPr>
        </p:nvSpPr>
        <p:spPr/>
        <p:txBody>
          <a:bodyPr/>
          <a:lstStyle/>
          <a:p>
            <a:fld id="{B2DC25EE-239B-4C5F-AAD1-255A7D5F1EE2}" type="slidenum">
              <a:rPr lang="en-US" smtClean="0"/>
              <a:t>27</a:t>
            </a:fld>
            <a:endParaRPr lang="en-US"/>
          </a:p>
        </p:txBody>
      </p:sp>
      <p:cxnSp>
        <p:nvCxnSpPr>
          <p:cNvPr id="18" name="Straight Connector 17">
            <a:extLst>
              <a:ext uri="{FF2B5EF4-FFF2-40B4-BE49-F238E27FC236}">
                <a16:creationId xmlns:a16="http://schemas.microsoft.com/office/drawing/2014/main" id="{3E1E0F6B-19CE-FDCA-287D-35D3437EA4A8}"/>
              </a:ext>
            </a:extLst>
          </p:cNvPr>
          <p:cNvCxnSpPr>
            <a:cxnSpLocks/>
          </p:cNvCxnSpPr>
          <p:nvPr/>
        </p:nvCxnSpPr>
        <p:spPr>
          <a:xfrm>
            <a:off x="2032000" y="4571985"/>
            <a:ext cx="6041292" cy="0"/>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29384A1C-603F-DBB2-6CA8-1181DC1DEC20}"/>
              </a:ext>
            </a:extLst>
          </p:cNvPr>
          <p:cNvCxnSpPr>
            <a:cxnSpLocks/>
          </p:cNvCxnSpPr>
          <p:nvPr/>
        </p:nvCxnSpPr>
        <p:spPr>
          <a:xfrm flipH="1">
            <a:off x="8057662" y="687969"/>
            <a:ext cx="1719384" cy="3876216"/>
          </a:xfrm>
          <a:prstGeom prst="line">
            <a:avLst/>
          </a:prstGeom>
          <a:ln w="38100">
            <a:solidFill>
              <a:schemeClr val="tx1">
                <a:lumMod val="50000"/>
                <a:lumOff val="50000"/>
              </a:schemeClr>
            </a:solidFill>
            <a:prstDash val="sysDot"/>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8F08C5E4-C5C3-60B2-601E-ECC29DA69E5B}"/>
                  </a:ext>
                </a:extLst>
              </p:cNvPr>
              <p:cNvSpPr txBox="1"/>
              <p:nvPr/>
            </p:nvSpPr>
            <p:spPr>
              <a:xfrm>
                <a:off x="5863969" y="3091811"/>
                <a:ext cx="2209323" cy="923330"/>
              </a:xfrm>
              <a:prstGeom prst="rect">
                <a:avLst/>
              </a:prstGeom>
              <a:noFill/>
              <a:ln>
                <a:solidFill>
                  <a:schemeClr val="tx1">
                    <a:lumMod val="50000"/>
                    <a:lumOff val="50000"/>
                  </a:schemeClr>
                </a:solidFill>
              </a:ln>
            </p:spPr>
            <p:txBody>
              <a:bodyPr wrap="square" rtlCol="0">
                <a:spAutoFit/>
              </a:bodyPr>
              <a:lstStyle/>
              <a:p>
                <a:pPr algn="ctr"/>
                <a:r>
                  <a:rPr lang="en-GB" dirty="0">
                    <a:solidFill>
                      <a:schemeClr val="tx1">
                        <a:lumMod val="50000"/>
                        <a:lumOff val="50000"/>
                      </a:schemeClr>
                    </a:solidFill>
                  </a:rPr>
                  <a:t>Expectation for </a:t>
                </a:r>
              </a:p>
              <a:p>
                <a:pPr algn="ctr"/>
                <a:r>
                  <a:rPr lang="en-GB" dirty="0">
                    <a:solidFill>
                      <a:schemeClr val="tx1">
                        <a:lumMod val="50000"/>
                        <a:lumOff val="50000"/>
                      </a:schemeClr>
                    </a:solidFill>
                  </a:rPr>
                  <a:t>turbulent heat flux:</a:t>
                </a:r>
              </a:p>
              <a:p>
                <a:pPr algn="ctr"/>
                <a14:m>
                  <m:oMathPara xmlns:m="http://schemas.openxmlformats.org/officeDocument/2006/math">
                    <m:oMathParaPr>
                      <m:jc m:val="centerGroup"/>
                    </m:oMathParaPr>
                    <m:oMath xmlns:m="http://schemas.openxmlformats.org/officeDocument/2006/math">
                      <m:r>
                        <a:rPr lang="en-US" i="1" dirty="0" smtClean="0">
                          <a:solidFill>
                            <a:schemeClr val="tx1">
                              <a:lumMod val="50000"/>
                              <a:lumOff val="50000"/>
                            </a:schemeClr>
                          </a:solidFill>
                          <a:latin typeface="Cambria Math" panose="02040503050406030204" pitchFamily="18" charset="0"/>
                        </a:rPr>
                        <m:t>∝</m:t>
                      </m:r>
                      <m:r>
                        <a:rPr lang="en-US" b="0" i="1" dirty="0" smtClean="0">
                          <a:solidFill>
                            <a:schemeClr val="tx1">
                              <a:lumMod val="50000"/>
                              <a:lumOff val="50000"/>
                            </a:schemeClr>
                          </a:solidFill>
                          <a:latin typeface="Cambria Math" panose="02040503050406030204" pitchFamily="18" charset="0"/>
                        </a:rPr>
                        <m:t>𝛾</m:t>
                      </m:r>
                    </m:oMath>
                  </m:oMathPara>
                </a14:m>
                <a:endParaRPr lang="en-GB" dirty="0">
                  <a:solidFill>
                    <a:schemeClr val="tx1">
                      <a:lumMod val="50000"/>
                      <a:lumOff val="50000"/>
                    </a:schemeClr>
                  </a:solidFill>
                </a:endParaRPr>
              </a:p>
            </p:txBody>
          </p:sp>
        </mc:Choice>
        <mc:Fallback xmlns="">
          <p:sp>
            <p:nvSpPr>
              <p:cNvPr id="20" name="TextBox 19">
                <a:extLst>
                  <a:ext uri="{FF2B5EF4-FFF2-40B4-BE49-F238E27FC236}">
                    <a16:creationId xmlns:a16="http://schemas.microsoft.com/office/drawing/2014/main" id="{8F08C5E4-C5C3-60B2-601E-ECC29DA69E5B}"/>
                  </a:ext>
                </a:extLst>
              </p:cNvPr>
              <p:cNvSpPr txBox="1">
                <a:spLocks noRot="1" noChangeAspect="1" noMove="1" noResize="1" noEditPoints="1" noAdjustHandles="1" noChangeArrowheads="1" noChangeShapeType="1" noTextEdit="1"/>
              </p:cNvSpPr>
              <p:nvPr/>
            </p:nvSpPr>
            <p:spPr>
              <a:xfrm>
                <a:off x="5863969" y="3091811"/>
                <a:ext cx="2209323" cy="923330"/>
              </a:xfrm>
              <a:prstGeom prst="rect">
                <a:avLst/>
              </a:prstGeom>
              <a:blipFill>
                <a:blip r:embed="rId3"/>
                <a:stretch>
                  <a:fillRect t="-1333" b="-2667"/>
                </a:stretch>
              </a:blipFill>
              <a:ln>
                <a:solidFill>
                  <a:schemeClr val="tx1">
                    <a:lumMod val="50000"/>
                    <a:lumOff val="50000"/>
                  </a:schemeClr>
                </a:solidFill>
              </a:ln>
            </p:spPr>
            <p:txBody>
              <a:bodyPr/>
              <a:lstStyle/>
              <a:p>
                <a:r>
                  <a:rPr lang="en-NL">
                    <a:noFill/>
                  </a:rPr>
                  <a:t> </a:t>
                </a:r>
              </a:p>
            </p:txBody>
          </p:sp>
        </mc:Fallback>
      </mc:AlternateContent>
      <p:cxnSp>
        <p:nvCxnSpPr>
          <p:cNvPr id="21" name="Straight Arrow Connector 20">
            <a:extLst>
              <a:ext uri="{FF2B5EF4-FFF2-40B4-BE49-F238E27FC236}">
                <a16:creationId xmlns:a16="http://schemas.microsoft.com/office/drawing/2014/main" id="{827DF127-D8D0-9B41-210B-39C5A9CE7CEF}"/>
              </a:ext>
            </a:extLst>
          </p:cNvPr>
          <p:cNvCxnSpPr>
            <a:cxnSpLocks/>
          </p:cNvCxnSpPr>
          <p:nvPr/>
        </p:nvCxnSpPr>
        <p:spPr>
          <a:xfrm>
            <a:off x="6905046" y="4100357"/>
            <a:ext cx="0" cy="418318"/>
          </a:xfrm>
          <a:prstGeom prst="straightConnector1">
            <a:avLst/>
          </a:prstGeom>
          <a:ln w="57150">
            <a:solidFill>
              <a:schemeClr val="tx1">
                <a:lumMod val="50000"/>
                <a:lumOff val="5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83842821-76CE-3AFB-21E8-AD6C107ED466}"/>
              </a:ext>
            </a:extLst>
          </p:cNvPr>
          <p:cNvSpPr txBox="1"/>
          <p:nvPr/>
        </p:nvSpPr>
        <p:spPr>
          <a:xfrm>
            <a:off x="192106" y="475866"/>
            <a:ext cx="1338828" cy="646331"/>
          </a:xfrm>
          <a:prstGeom prst="rect">
            <a:avLst/>
          </a:prstGeom>
          <a:noFill/>
          <a:ln>
            <a:solidFill>
              <a:schemeClr val="tx1"/>
            </a:solidFill>
          </a:ln>
        </p:spPr>
        <p:txBody>
          <a:bodyPr wrap="none" rtlCol="0">
            <a:spAutoFit/>
          </a:bodyPr>
          <a:lstStyle/>
          <a:p>
            <a:pPr algn="ctr"/>
            <a:r>
              <a:rPr lang="en-GB" dirty="0"/>
              <a:t>Instability</a:t>
            </a:r>
          </a:p>
          <a:p>
            <a:pPr algn="ctr"/>
            <a:r>
              <a:rPr lang="en-GB" dirty="0"/>
              <a:t>growth rate</a:t>
            </a:r>
          </a:p>
        </p:txBody>
      </p:sp>
      <p:sp>
        <p:nvSpPr>
          <p:cNvPr id="15" name="TextBox 14">
            <a:extLst>
              <a:ext uri="{FF2B5EF4-FFF2-40B4-BE49-F238E27FC236}">
                <a16:creationId xmlns:a16="http://schemas.microsoft.com/office/drawing/2014/main" id="{A3CF1F86-2392-EF5A-74E9-AB34B5774064}"/>
              </a:ext>
            </a:extLst>
          </p:cNvPr>
          <p:cNvSpPr txBox="1"/>
          <p:nvPr/>
        </p:nvSpPr>
        <p:spPr>
          <a:xfrm>
            <a:off x="7143333" y="6306692"/>
            <a:ext cx="3121367" cy="369332"/>
          </a:xfrm>
          <a:prstGeom prst="rect">
            <a:avLst/>
          </a:prstGeom>
          <a:noFill/>
          <a:ln>
            <a:solidFill>
              <a:schemeClr val="tx1"/>
            </a:solidFill>
          </a:ln>
        </p:spPr>
        <p:txBody>
          <a:bodyPr wrap="none" rtlCol="0">
            <a:spAutoFit/>
          </a:bodyPr>
          <a:lstStyle/>
          <a:p>
            <a:pPr algn="ctr"/>
            <a:r>
              <a:rPr lang="en-GB" dirty="0"/>
              <a:t>Normalized plasma pressure</a:t>
            </a:r>
          </a:p>
        </p:txBody>
      </p:sp>
      <p:cxnSp>
        <p:nvCxnSpPr>
          <p:cNvPr id="16" name="Straight Arrow Connector 15">
            <a:extLst>
              <a:ext uri="{FF2B5EF4-FFF2-40B4-BE49-F238E27FC236}">
                <a16:creationId xmlns:a16="http://schemas.microsoft.com/office/drawing/2014/main" id="{0CAA7317-FD20-A2B3-9C2F-F23E4432D57E}"/>
              </a:ext>
            </a:extLst>
          </p:cNvPr>
          <p:cNvCxnSpPr>
            <a:cxnSpLocks/>
          </p:cNvCxnSpPr>
          <p:nvPr/>
        </p:nvCxnSpPr>
        <p:spPr>
          <a:xfrm>
            <a:off x="6102974" y="6306692"/>
            <a:ext cx="939994" cy="2322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EF3DBB1-7AD3-FCE2-38D7-CE1C1CA49D61}"/>
              </a:ext>
            </a:extLst>
          </p:cNvPr>
          <p:cNvCxnSpPr>
            <a:cxnSpLocks/>
          </p:cNvCxnSpPr>
          <p:nvPr/>
        </p:nvCxnSpPr>
        <p:spPr>
          <a:xfrm flipH="1" flipV="1">
            <a:off x="802718" y="1249447"/>
            <a:ext cx="337079" cy="117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AF485DDA-5AC1-D765-76D0-3C4A0B7095AC}"/>
              </a:ext>
            </a:extLst>
          </p:cNvPr>
          <p:cNvSpPr txBox="1"/>
          <p:nvPr/>
        </p:nvSpPr>
        <p:spPr>
          <a:xfrm>
            <a:off x="8447106" y="5957740"/>
            <a:ext cx="540212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 Mulholland et al, PRL 2023]</a:t>
            </a:r>
            <a:endParaRPr lang="en-NL" sz="1600" dirty="0"/>
          </a:p>
        </p:txBody>
      </p:sp>
      <p:sp>
        <p:nvSpPr>
          <p:cNvPr id="5" name="Footer Placeholder 4">
            <a:extLst>
              <a:ext uri="{FF2B5EF4-FFF2-40B4-BE49-F238E27FC236}">
                <a16:creationId xmlns:a16="http://schemas.microsoft.com/office/drawing/2014/main" id="{354F5AC3-0E8F-F37C-E55B-BC3DA61AC2DC}"/>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1289784313"/>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9A5F645-E1C4-CE23-945D-8384F0D81D0C}"/>
            </a:ext>
          </a:extLst>
        </p:cNvPr>
        <p:cNvGrpSpPr/>
        <p:nvPr/>
      </p:nvGrpSpPr>
      <p:grpSpPr>
        <a:xfrm>
          <a:off x="0" y="0"/>
          <a:ext cx="0" cy="0"/>
          <a:chOff x="0" y="0"/>
          <a:chExt cx="0" cy="0"/>
        </a:xfrm>
      </p:grpSpPr>
      <p:pic>
        <p:nvPicPr>
          <p:cNvPr id="17" name="Picture 16">
            <a:extLst>
              <a:ext uri="{FF2B5EF4-FFF2-40B4-BE49-F238E27FC236}">
                <a16:creationId xmlns:a16="http://schemas.microsoft.com/office/drawing/2014/main" id="{4D9C9248-1786-4871-9776-DE38D0878703}"/>
              </a:ext>
            </a:extLst>
          </p:cNvPr>
          <p:cNvPicPr>
            <a:picLocks noChangeAspect="1"/>
          </p:cNvPicPr>
          <p:nvPr/>
        </p:nvPicPr>
        <p:blipFill>
          <a:blip r:embed="rId2"/>
          <a:stretch>
            <a:fillRect/>
          </a:stretch>
        </p:blipFill>
        <p:spPr>
          <a:xfrm>
            <a:off x="1139796" y="475866"/>
            <a:ext cx="9912405" cy="5830826"/>
          </a:xfrm>
          <a:prstGeom prst="rect">
            <a:avLst/>
          </a:prstGeom>
          <a:ln>
            <a:noFill/>
          </a:ln>
        </p:spPr>
      </p:pic>
      <p:sp>
        <p:nvSpPr>
          <p:cNvPr id="6" name="TextBox 5">
            <a:extLst>
              <a:ext uri="{FF2B5EF4-FFF2-40B4-BE49-F238E27FC236}">
                <a16:creationId xmlns:a16="http://schemas.microsoft.com/office/drawing/2014/main" id="{42D9EEE6-86B9-8557-AFD3-EDB89DC95092}"/>
              </a:ext>
            </a:extLst>
          </p:cNvPr>
          <p:cNvSpPr txBox="1"/>
          <p:nvPr/>
        </p:nvSpPr>
        <p:spPr>
          <a:xfrm>
            <a:off x="2138810" y="687969"/>
            <a:ext cx="3547157" cy="646331"/>
          </a:xfrm>
          <a:prstGeom prst="rect">
            <a:avLst/>
          </a:prstGeom>
          <a:noFill/>
        </p:spPr>
        <p:txBody>
          <a:bodyPr wrap="square" rtlCol="0">
            <a:spAutoFit/>
          </a:bodyPr>
          <a:lstStyle/>
          <a:p>
            <a:r>
              <a:rPr lang="en-GB" dirty="0"/>
              <a:t>Dominant-linear </a:t>
            </a:r>
            <a:r>
              <a:rPr lang="en-GB" dirty="0">
                <a:solidFill>
                  <a:srgbClr val="FF0000"/>
                </a:solidFill>
              </a:rPr>
              <a:t>ITG</a:t>
            </a:r>
            <a:r>
              <a:rPr lang="en-GB" dirty="0"/>
              <a:t> and </a:t>
            </a:r>
            <a:r>
              <a:rPr lang="en-GB" dirty="0">
                <a:solidFill>
                  <a:srgbClr val="183EFF"/>
                </a:solidFill>
              </a:rPr>
              <a:t>KBM</a:t>
            </a:r>
          </a:p>
          <a:p>
            <a:r>
              <a:rPr lang="en-GB" dirty="0">
                <a:solidFill>
                  <a:srgbClr val="C020D9"/>
                </a:solidFill>
              </a:rPr>
              <a:t>Turbulent heat fluxes</a:t>
            </a:r>
          </a:p>
        </p:txBody>
      </p:sp>
      <p:sp>
        <p:nvSpPr>
          <p:cNvPr id="7" name="TextBox 6">
            <a:extLst>
              <a:ext uri="{FF2B5EF4-FFF2-40B4-BE49-F238E27FC236}">
                <a16:creationId xmlns:a16="http://schemas.microsoft.com/office/drawing/2014/main" id="{DF6235E5-8108-BDBB-41CE-6D909776BAB3}"/>
              </a:ext>
            </a:extLst>
          </p:cNvPr>
          <p:cNvSpPr txBox="1"/>
          <p:nvPr/>
        </p:nvSpPr>
        <p:spPr>
          <a:xfrm>
            <a:off x="159533" y="5798145"/>
            <a:ext cx="3449983" cy="584775"/>
          </a:xfrm>
          <a:prstGeom prst="rect">
            <a:avLst/>
          </a:prstGeom>
          <a:noFill/>
          <a:ln>
            <a:solidFill>
              <a:schemeClr val="tx1"/>
            </a:solidFill>
          </a:ln>
        </p:spPr>
        <p:txBody>
          <a:bodyPr wrap="none" rtlCol="0">
            <a:spAutoFit/>
          </a:bodyPr>
          <a:lstStyle/>
          <a:p>
            <a:r>
              <a:rPr lang="en-US" sz="1600" dirty="0">
                <a:solidFill>
                  <a:srgbClr val="FF0000"/>
                </a:solidFill>
              </a:rPr>
              <a:t>ITG: ion temperature gradient mode</a:t>
            </a:r>
          </a:p>
          <a:p>
            <a:r>
              <a:rPr lang="en-US" sz="1600" dirty="0">
                <a:solidFill>
                  <a:srgbClr val="183EFF"/>
                </a:solidFill>
              </a:rPr>
              <a:t>KBM: kinetic ballooning mode</a:t>
            </a:r>
          </a:p>
        </p:txBody>
      </p:sp>
      <p:sp>
        <p:nvSpPr>
          <p:cNvPr id="3" name="Slide Number Placeholder 2">
            <a:extLst>
              <a:ext uri="{FF2B5EF4-FFF2-40B4-BE49-F238E27FC236}">
                <a16:creationId xmlns:a16="http://schemas.microsoft.com/office/drawing/2014/main" id="{52563FDE-E217-B132-FC26-B5A4C685DD22}"/>
              </a:ext>
            </a:extLst>
          </p:cNvPr>
          <p:cNvSpPr>
            <a:spLocks noGrp="1"/>
          </p:cNvSpPr>
          <p:nvPr>
            <p:ph type="sldNum" sz="quarter" idx="12"/>
          </p:nvPr>
        </p:nvSpPr>
        <p:spPr/>
        <p:txBody>
          <a:bodyPr/>
          <a:lstStyle/>
          <a:p>
            <a:fld id="{B2DC25EE-239B-4C5F-AAD1-255A7D5F1EE2}" type="slidenum">
              <a:rPr lang="en-US" smtClean="0"/>
              <a:t>28</a:t>
            </a:fld>
            <a:endParaRPr lang="en-US"/>
          </a:p>
        </p:txBody>
      </p:sp>
      <p:sp>
        <p:nvSpPr>
          <p:cNvPr id="14" name="TextBox 13">
            <a:extLst>
              <a:ext uri="{FF2B5EF4-FFF2-40B4-BE49-F238E27FC236}">
                <a16:creationId xmlns:a16="http://schemas.microsoft.com/office/drawing/2014/main" id="{14748896-2923-BFCA-97E2-92DDF9CB0661}"/>
              </a:ext>
            </a:extLst>
          </p:cNvPr>
          <p:cNvSpPr txBox="1"/>
          <p:nvPr/>
        </p:nvSpPr>
        <p:spPr>
          <a:xfrm>
            <a:off x="192106" y="475866"/>
            <a:ext cx="1338828" cy="646331"/>
          </a:xfrm>
          <a:prstGeom prst="rect">
            <a:avLst/>
          </a:prstGeom>
          <a:noFill/>
          <a:ln>
            <a:solidFill>
              <a:schemeClr val="tx1"/>
            </a:solidFill>
          </a:ln>
        </p:spPr>
        <p:txBody>
          <a:bodyPr wrap="none" rtlCol="0">
            <a:spAutoFit/>
          </a:bodyPr>
          <a:lstStyle/>
          <a:p>
            <a:pPr algn="ctr"/>
            <a:r>
              <a:rPr lang="en-GB" dirty="0"/>
              <a:t>Instability</a:t>
            </a:r>
          </a:p>
          <a:p>
            <a:pPr algn="ctr"/>
            <a:r>
              <a:rPr lang="en-GB" dirty="0"/>
              <a:t>growth rate</a:t>
            </a:r>
          </a:p>
        </p:txBody>
      </p:sp>
      <p:sp>
        <p:nvSpPr>
          <p:cNvPr id="15" name="TextBox 14">
            <a:extLst>
              <a:ext uri="{FF2B5EF4-FFF2-40B4-BE49-F238E27FC236}">
                <a16:creationId xmlns:a16="http://schemas.microsoft.com/office/drawing/2014/main" id="{D5969780-CC64-1C00-4889-BEAF05A8C241}"/>
              </a:ext>
            </a:extLst>
          </p:cNvPr>
          <p:cNvSpPr txBox="1"/>
          <p:nvPr/>
        </p:nvSpPr>
        <p:spPr>
          <a:xfrm>
            <a:off x="7143333" y="6306692"/>
            <a:ext cx="3121367" cy="369332"/>
          </a:xfrm>
          <a:prstGeom prst="rect">
            <a:avLst/>
          </a:prstGeom>
          <a:noFill/>
          <a:ln>
            <a:solidFill>
              <a:schemeClr val="tx1"/>
            </a:solidFill>
          </a:ln>
        </p:spPr>
        <p:txBody>
          <a:bodyPr wrap="none" rtlCol="0">
            <a:spAutoFit/>
          </a:bodyPr>
          <a:lstStyle/>
          <a:p>
            <a:pPr algn="ctr"/>
            <a:r>
              <a:rPr lang="en-GB" dirty="0"/>
              <a:t>Normalized plasma pressure</a:t>
            </a:r>
          </a:p>
        </p:txBody>
      </p:sp>
      <p:cxnSp>
        <p:nvCxnSpPr>
          <p:cNvPr id="16" name="Straight Arrow Connector 15">
            <a:extLst>
              <a:ext uri="{FF2B5EF4-FFF2-40B4-BE49-F238E27FC236}">
                <a16:creationId xmlns:a16="http://schemas.microsoft.com/office/drawing/2014/main" id="{23C6372F-C6D1-2809-B0F3-73C5AAEA30B6}"/>
              </a:ext>
            </a:extLst>
          </p:cNvPr>
          <p:cNvCxnSpPr>
            <a:cxnSpLocks/>
          </p:cNvCxnSpPr>
          <p:nvPr/>
        </p:nvCxnSpPr>
        <p:spPr>
          <a:xfrm>
            <a:off x="6102974" y="6306692"/>
            <a:ext cx="939994" cy="2322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817EAD0D-2A84-3B8E-0595-48BFA985FF00}"/>
              </a:ext>
            </a:extLst>
          </p:cNvPr>
          <p:cNvCxnSpPr>
            <a:cxnSpLocks/>
          </p:cNvCxnSpPr>
          <p:nvPr/>
        </p:nvCxnSpPr>
        <p:spPr>
          <a:xfrm flipH="1" flipV="1">
            <a:off x="802718" y="1249447"/>
            <a:ext cx="337079" cy="117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 name="TextBox 1">
            <a:extLst>
              <a:ext uri="{FF2B5EF4-FFF2-40B4-BE49-F238E27FC236}">
                <a16:creationId xmlns:a16="http://schemas.microsoft.com/office/drawing/2014/main" id="{3E0F6623-9D0B-FD79-BC4B-E500C0D0E497}"/>
              </a:ext>
            </a:extLst>
          </p:cNvPr>
          <p:cNvSpPr txBox="1"/>
          <p:nvPr/>
        </p:nvSpPr>
        <p:spPr>
          <a:xfrm>
            <a:off x="5394078" y="3777375"/>
            <a:ext cx="3175869" cy="1015663"/>
          </a:xfrm>
          <a:prstGeom prst="rect">
            <a:avLst/>
          </a:prstGeom>
          <a:noFill/>
          <a:ln>
            <a:noFill/>
          </a:ln>
        </p:spPr>
        <p:txBody>
          <a:bodyPr wrap="none" rtlCol="0">
            <a:spAutoFit/>
          </a:bodyPr>
          <a:lstStyle/>
          <a:p>
            <a:pPr algn="ctr"/>
            <a:r>
              <a:rPr lang="en-GB" sz="2000" dirty="0"/>
              <a:t>Dominant instabilities…</a:t>
            </a:r>
          </a:p>
          <a:p>
            <a:pPr algn="ctr"/>
            <a:r>
              <a:rPr lang="en-GB" sz="2000" dirty="0"/>
              <a:t> </a:t>
            </a:r>
          </a:p>
          <a:p>
            <a:pPr algn="ctr"/>
            <a:r>
              <a:rPr lang="en-GB" sz="2000" dirty="0"/>
              <a:t>What about subdominant?</a:t>
            </a:r>
          </a:p>
        </p:txBody>
      </p:sp>
      <p:cxnSp>
        <p:nvCxnSpPr>
          <p:cNvPr id="4" name="Straight Arrow Connector 3">
            <a:extLst>
              <a:ext uri="{FF2B5EF4-FFF2-40B4-BE49-F238E27FC236}">
                <a16:creationId xmlns:a16="http://schemas.microsoft.com/office/drawing/2014/main" id="{9A19C16E-6F1F-0DC2-4C08-D8E55E4323E2}"/>
              </a:ext>
            </a:extLst>
          </p:cNvPr>
          <p:cNvCxnSpPr>
            <a:cxnSpLocks/>
          </p:cNvCxnSpPr>
          <p:nvPr/>
        </p:nvCxnSpPr>
        <p:spPr>
          <a:xfrm flipH="1">
            <a:off x="4590854" y="4072379"/>
            <a:ext cx="952107" cy="1018095"/>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73B09064-931B-E740-02FC-8173ABFF3F28}"/>
              </a:ext>
            </a:extLst>
          </p:cNvPr>
          <p:cNvCxnSpPr>
            <a:cxnSpLocks/>
          </p:cNvCxnSpPr>
          <p:nvPr/>
        </p:nvCxnSpPr>
        <p:spPr>
          <a:xfrm flipV="1">
            <a:off x="8031637" y="2545237"/>
            <a:ext cx="490194" cy="1232138"/>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8" name="TextBox 7">
            <a:extLst>
              <a:ext uri="{FF2B5EF4-FFF2-40B4-BE49-F238E27FC236}">
                <a16:creationId xmlns:a16="http://schemas.microsoft.com/office/drawing/2014/main" id="{B1CE2D68-D4DC-ECF4-B9E1-3320902DAB30}"/>
              </a:ext>
            </a:extLst>
          </p:cNvPr>
          <p:cNvSpPr txBox="1"/>
          <p:nvPr/>
        </p:nvSpPr>
        <p:spPr>
          <a:xfrm>
            <a:off x="8447106" y="5957740"/>
            <a:ext cx="540212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 Mulholland et al, PRL 2023]</a:t>
            </a:r>
            <a:endParaRPr lang="en-NL" sz="1600" dirty="0"/>
          </a:p>
        </p:txBody>
      </p:sp>
      <p:sp>
        <p:nvSpPr>
          <p:cNvPr id="9" name="Footer Placeholder 8">
            <a:extLst>
              <a:ext uri="{FF2B5EF4-FFF2-40B4-BE49-F238E27FC236}">
                <a16:creationId xmlns:a16="http://schemas.microsoft.com/office/drawing/2014/main" id="{721428A9-75D0-1C07-2A96-AF01DE05A73A}"/>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754898665"/>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71AF70FD-FFC3-AC35-5FED-B6186E85000B}"/>
              </a:ext>
            </a:extLst>
          </p:cNvPr>
          <p:cNvSpPr>
            <a:spLocks noGrp="1"/>
          </p:cNvSpPr>
          <p:nvPr>
            <p:ph type="sldNum" sz="quarter" idx="12"/>
          </p:nvPr>
        </p:nvSpPr>
        <p:spPr/>
        <p:txBody>
          <a:bodyPr/>
          <a:lstStyle/>
          <a:p>
            <a:fld id="{B2DC25EE-239B-4C5F-AAD1-255A7D5F1EE2}" type="slidenum">
              <a:rPr lang="en-US" smtClean="0"/>
              <a:t>29</a:t>
            </a:fld>
            <a:endParaRPr lang="en-US"/>
          </a:p>
        </p:txBody>
      </p:sp>
      <p:pic>
        <p:nvPicPr>
          <p:cNvPr id="3" name="Picture 2">
            <a:extLst>
              <a:ext uri="{FF2B5EF4-FFF2-40B4-BE49-F238E27FC236}">
                <a16:creationId xmlns:a16="http://schemas.microsoft.com/office/drawing/2014/main" id="{A9143C8D-B408-4915-D60D-20C0C628A12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39797" y="475866"/>
            <a:ext cx="9912405" cy="5830826"/>
          </a:xfrm>
          <a:prstGeom prst="rect">
            <a:avLst/>
          </a:prstGeom>
        </p:spPr>
      </p:pic>
      <p:sp>
        <p:nvSpPr>
          <p:cNvPr id="4" name="TextBox 3">
            <a:extLst>
              <a:ext uri="{FF2B5EF4-FFF2-40B4-BE49-F238E27FC236}">
                <a16:creationId xmlns:a16="http://schemas.microsoft.com/office/drawing/2014/main" id="{4ADB6F58-1CE7-4682-79E3-AC6AF94AF6B5}"/>
              </a:ext>
            </a:extLst>
          </p:cNvPr>
          <p:cNvSpPr txBox="1"/>
          <p:nvPr/>
        </p:nvSpPr>
        <p:spPr>
          <a:xfrm>
            <a:off x="2138810" y="687969"/>
            <a:ext cx="3547157" cy="923330"/>
          </a:xfrm>
          <a:prstGeom prst="rect">
            <a:avLst/>
          </a:prstGeom>
          <a:noFill/>
        </p:spPr>
        <p:txBody>
          <a:bodyPr wrap="square" rtlCol="0">
            <a:spAutoFit/>
          </a:bodyPr>
          <a:lstStyle/>
          <a:p>
            <a:r>
              <a:rPr lang="en-GB" dirty="0"/>
              <a:t>Dominant-linear </a:t>
            </a:r>
            <a:r>
              <a:rPr lang="en-GB" dirty="0">
                <a:solidFill>
                  <a:srgbClr val="FF0000"/>
                </a:solidFill>
              </a:rPr>
              <a:t>ITG</a:t>
            </a:r>
            <a:r>
              <a:rPr lang="en-GB" dirty="0"/>
              <a:t> and </a:t>
            </a:r>
            <a:r>
              <a:rPr lang="en-GB" dirty="0">
                <a:solidFill>
                  <a:srgbClr val="183EFF"/>
                </a:solidFill>
              </a:rPr>
              <a:t>KBM</a:t>
            </a:r>
          </a:p>
          <a:p>
            <a:r>
              <a:rPr lang="en-GB" dirty="0">
                <a:solidFill>
                  <a:srgbClr val="009400"/>
                </a:solidFill>
              </a:rPr>
              <a:t>Subdominant scans: </a:t>
            </a:r>
            <a:r>
              <a:rPr lang="en-GB" dirty="0" err="1">
                <a:solidFill>
                  <a:srgbClr val="009400"/>
                </a:solidFill>
              </a:rPr>
              <a:t>stKBM</a:t>
            </a:r>
            <a:endParaRPr lang="en-GB" dirty="0">
              <a:solidFill>
                <a:srgbClr val="009400"/>
              </a:solidFill>
            </a:endParaRPr>
          </a:p>
          <a:p>
            <a:r>
              <a:rPr lang="en-GB" dirty="0">
                <a:solidFill>
                  <a:srgbClr val="C020D9"/>
                </a:solidFill>
              </a:rPr>
              <a:t>Turbulent heat fluxes</a:t>
            </a:r>
          </a:p>
        </p:txBody>
      </p:sp>
      <p:sp>
        <p:nvSpPr>
          <p:cNvPr id="11" name="TextBox 10">
            <a:extLst>
              <a:ext uri="{FF2B5EF4-FFF2-40B4-BE49-F238E27FC236}">
                <a16:creationId xmlns:a16="http://schemas.microsoft.com/office/drawing/2014/main" id="{6DEB62F0-68F5-C3F0-3A1A-57E6861B6EA9}"/>
              </a:ext>
            </a:extLst>
          </p:cNvPr>
          <p:cNvSpPr txBox="1"/>
          <p:nvPr/>
        </p:nvSpPr>
        <p:spPr>
          <a:xfrm>
            <a:off x="159533" y="5798145"/>
            <a:ext cx="3449983" cy="861774"/>
          </a:xfrm>
          <a:prstGeom prst="rect">
            <a:avLst/>
          </a:prstGeom>
          <a:noFill/>
          <a:ln>
            <a:solidFill>
              <a:schemeClr val="tx1"/>
            </a:solidFill>
          </a:ln>
        </p:spPr>
        <p:txBody>
          <a:bodyPr wrap="none" rtlCol="0">
            <a:spAutoFit/>
          </a:bodyPr>
          <a:lstStyle/>
          <a:p>
            <a:r>
              <a:rPr lang="en-US" sz="1600" dirty="0">
                <a:solidFill>
                  <a:srgbClr val="FF0000"/>
                </a:solidFill>
              </a:rPr>
              <a:t>ITG: ion temperature gradient mode</a:t>
            </a:r>
          </a:p>
          <a:p>
            <a:r>
              <a:rPr lang="en-US" sz="1600" dirty="0">
                <a:solidFill>
                  <a:srgbClr val="183EFF"/>
                </a:solidFill>
              </a:rPr>
              <a:t>KBM: kinetic ballooning mode</a:t>
            </a:r>
          </a:p>
          <a:p>
            <a:r>
              <a:rPr lang="en-US" sz="1600" dirty="0" err="1">
                <a:solidFill>
                  <a:srgbClr val="00B050"/>
                </a:solidFill>
              </a:rPr>
              <a:t>stKBM</a:t>
            </a:r>
            <a:r>
              <a:rPr lang="en-US" sz="1600" dirty="0">
                <a:solidFill>
                  <a:srgbClr val="00B050"/>
                </a:solidFill>
              </a:rPr>
              <a:t>: sub-threshold KBM</a:t>
            </a:r>
          </a:p>
        </p:txBody>
      </p:sp>
      <p:sp>
        <p:nvSpPr>
          <p:cNvPr id="14" name="TextBox 13">
            <a:extLst>
              <a:ext uri="{FF2B5EF4-FFF2-40B4-BE49-F238E27FC236}">
                <a16:creationId xmlns:a16="http://schemas.microsoft.com/office/drawing/2014/main" id="{426D1F31-A4F0-FA4C-52C3-3CCE85142031}"/>
              </a:ext>
            </a:extLst>
          </p:cNvPr>
          <p:cNvSpPr txBox="1"/>
          <p:nvPr/>
        </p:nvSpPr>
        <p:spPr>
          <a:xfrm>
            <a:off x="2260047" y="2589936"/>
            <a:ext cx="2646613" cy="646331"/>
          </a:xfrm>
          <a:prstGeom prst="rect">
            <a:avLst/>
          </a:prstGeom>
          <a:noFill/>
          <a:ln>
            <a:solidFill>
              <a:srgbClr val="7030A0"/>
            </a:solidFill>
          </a:ln>
        </p:spPr>
        <p:txBody>
          <a:bodyPr wrap="square" rtlCol="0">
            <a:spAutoFit/>
          </a:bodyPr>
          <a:lstStyle/>
          <a:p>
            <a:pPr algn="ctr"/>
            <a:r>
              <a:rPr lang="en-US" dirty="0">
                <a:solidFill>
                  <a:srgbClr val="7030A0"/>
                </a:solidFill>
              </a:rPr>
              <a:t>Maximum-achievable pressure actually here</a:t>
            </a:r>
          </a:p>
        </p:txBody>
      </p:sp>
      <p:cxnSp>
        <p:nvCxnSpPr>
          <p:cNvPr id="27" name="Straight Arrow Connector 26">
            <a:extLst>
              <a:ext uri="{FF2B5EF4-FFF2-40B4-BE49-F238E27FC236}">
                <a16:creationId xmlns:a16="http://schemas.microsoft.com/office/drawing/2014/main" id="{3B3BBC9A-BDE2-98A2-6263-44A280AB890B}"/>
              </a:ext>
            </a:extLst>
          </p:cNvPr>
          <p:cNvCxnSpPr>
            <a:cxnSpLocks/>
          </p:cNvCxnSpPr>
          <p:nvPr/>
        </p:nvCxnSpPr>
        <p:spPr>
          <a:xfrm>
            <a:off x="3930331" y="3297822"/>
            <a:ext cx="0" cy="1420224"/>
          </a:xfrm>
          <a:prstGeom prst="straightConnector1">
            <a:avLst/>
          </a:prstGeom>
          <a:ln w="57150">
            <a:solidFill>
              <a:srgbClr val="7030A0"/>
            </a:solidFill>
            <a:tailEnd type="triangle"/>
          </a:ln>
        </p:spPr>
        <p:style>
          <a:lnRef idx="1">
            <a:schemeClr val="accent1"/>
          </a:lnRef>
          <a:fillRef idx="0">
            <a:schemeClr val="accent1"/>
          </a:fillRef>
          <a:effectRef idx="0">
            <a:schemeClr val="accent1"/>
          </a:effectRef>
          <a:fontRef idx="minor">
            <a:schemeClr val="tx1"/>
          </a:fontRef>
        </p:style>
      </p:cxnSp>
      <p:sp>
        <p:nvSpPr>
          <p:cNvPr id="29" name="TextBox 28">
            <a:extLst>
              <a:ext uri="{FF2B5EF4-FFF2-40B4-BE49-F238E27FC236}">
                <a16:creationId xmlns:a16="http://schemas.microsoft.com/office/drawing/2014/main" id="{000EB410-35FD-0D79-2185-2654143218E9}"/>
              </a:ext>
            </a:extLst>
          </p:cNvPr>
          <p:cNvSpPr txBox="1"/>
          <p:nvPr/>
        </p:nvSpPr>
        <p:spPr>
          <a:xfrm>
            <a:off x="192106" y="475866"/>
            <a:ext cx="1338828" cy="646331"/>
          </a:xfrm>
          <a:prstGeom prst="rect">
            <a:avLst/>
          </a:prstGeom>
          <a:noFill/>
          <a:ln>
            <a:solidFill>
              <a:schemeClr val="tx1"/>
            </a:solidFill>
          </a:ln>
        </p:spPr>
        <p:txBody>
          <a:bodyPr wrap="none" rtlCol="0">
            <a:spAutoFit/>
          </a:bodyPr>
          <a:lstStyle/>
          <a:p>
            <a:pPr algn="ctr"/>
            <a:r>
              <a:rPr lang="en-GB" dirty="0"/>
              <a:t>Instability</a:t>
            </a:r>
          </a:p>
          <a:p>
            <a:pPr algn="ctr"/>
            <a:r>
              <a:rPr lang="en-GB" dirty="0"/>
              <a:t>growth rate</a:t>
            </a:r>
          </a:p>
        </p:txBody>
      </p:sp>
      <p:sp>
        <p:nvSpPr>
          <p:cNvPr id="30" name="TextBox 29">
            <a:extLst>
              <a:ext uri="{FF2B5EF4-FFF2-40B4-BE49-F238E27FC236}">
                <a16:creationId xmlns:a16="http://schemas.microsoft.com/office/drawing/2014/main" id="{75CD4104-ECB1-AAFD-54B3-30306AF75674}"/>
              </a:ext>
            </a:extLst>
          </p:cNvPr>
          <p:cNvSpPr txBox="1"/>
          <p:nvPr/>
        </p:nvSpPr>
        <p:spPr>
          <a:xfrm>
            <a:off x="7143333" y="6306692"/>
            <a:ext cx="3121367" cy="369332"/>
          </a:xfrm>
          <a:prstGeom prst="rect">
            <a:avLst/>
          </a:prstGeom>
          <a:noFill/>
          <a:ln>
            <a:solidFill>
              <a:schemeClr val="tx1"/>
            </a:solidFill>
          </a:ln>
        </p:spPr>
        <p:txBody>
          <a:bodyPr wrap="none" rtlCol="0">
            <a:spAutoFit/>
          </a:bodyPr>
          <a:lstStyle/>
          <a:p>
            <a:pPr algn="ctr"/>
            <a:r>
              <a:rPr lang="en-GB" dirty="0"/>
              <a:t>Normalized plasma pressure</a:t>
            </a:r>
          </a:p>
        </p:txBody>
      </p:sp>
      <p:cxnSp>
        <p:nvCxnSpPr>
          <p:cNvPr id="31" name="Straight Arrow Connector 30">
            <a:extLst>
              <a:ext uri="{FF2B5EF4-FFF2-40B4-BE49-F238E27FC236}">
                <a16:creationId xmlns:a16="http://schemas.microsoft.com/office/drawing/2014/main" id="{DD5F952D-2CEB-5E0C-74C1-A220E6F0CEDA}"/>
              </a:ext>
            </a:extLst>
          </p:cNvPr>
          <p:cNvCxnSpPr>
            <a:cxnSpLocks/>
          </p:cNvCxnSpPr>
          <p:nvPr/>
        </p:nvCxnSpPr>
        <p:spPr>
          <a:xfrm>
            <a:off x="6102974" y="6306692"/>
            <a:ext cx="939994" cy="23222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2" name="Straight Arrow Connector 31">
            <a:extLst>
              <a:ext uri="{FF2B5EF4-FFF2-40B4-BE49-F238E27FC236}">
                <a16:creationId xmlns:a16="http://schemas.microsoft.com/office/drawing/2014/main" id="{B388D711-A802-4F97-0AA8-1092B7A5F371}"/>
              </a:ext>
            </a:extLst>
          </p:cNvPr>
          <p:cNvCxnSpPr>
            <a:cxnSpLocks/>
          </p:cNvCxnSpPr>
          <p:nvPr/>
        </p:nvCxnSpPr>
        <p:spPr>
          <a:xfrm flipH="1" flipV="1">
            <a:off x="802718" y="1249447"/>
            <a:ext cx="337079" cy="1179646"/>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a:extLst>
              <a:ext uri="{FF2B5EF4-FFF2-40B4-BE49-F238E27FC236}">
                <a16:creationId xmlns:a16="http://schemas.microsoft.com/office/drawing/2014/main" id="{511A75BE-E0B7-36F8-CFA2-B80D504D3C01}"/>
              </a:ext>
            </a:extLst>
          </p:cNvPr>
          <p:cNvSpPr txBox="1"/>
          <p:nvPr/>
        </p:nvSpPr>
        <p:spPr>
          <a:xfrm>
            <a:off x="6106977" y="3512562"/>
            <a:ext cx="2085827" cy="461665"/>
          </a:xfrm>
          <a:prstGeom prst="rect">
            <a:avLst/>
          </a:prstGeom>
          <a:noFill/>
          <a:ln>
            <a:noFill/>
          </a:ln>
        </p:spPr>
        <p:txBody>
          <a:bodyPr wrap="none" rtlCol="0">
            <a:spAutoFit/>
          </a:bodyPr>
          <a:lstStyle/>
          <a:p>
            <a:pPr algn="ctr"/>
            <a:r>
              <a:rPr lang="en-GB" sz="2400" dirty="0"/>
              <a:t> Subdominant</a:t>
            </a:r>
          </a:p>
        </p:txBody>
      </p:sp>
      <p:cxnSp>
        <p:nvCxnSpPr>
          <p:cNvPr id="6" name="Straight Arrow Connector 5">
            <a:extLst>
              <a:ext uri="{FF2B5EF4-FFF2-40B4-BE49-F238E27FC236}">
                <a16:creationId xmlns:a16="http://schemas.microsoft.com/office/drawing/2014/main" id="{2F0906F3-C488-31F0-5FA8-54DDAF00A6ED}"/>
              </a:ext>
            </a:extLst>
          </p:cNvPr>
          <p:cNvCxnSpPr>
            <a:cxnSpLocks/>
          </p:cNvCxnSpPr>
          <p:nvPr/>
        </p:nvCxnSpPr>
        <p:spPr>
          <a:xfrm flipH="1">
            <a:off x="5778631" y="4006392"/>
            <a:ext cx="425397" cy="711654"/>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7" name="TextBox 6">
            <a:extLst>
              <a:ext uri="{FF2B5EF4-FFF2-40B4-BE49-F238E27FC236}">
                <a16:creationId xmlns:a16="http://schemas.microsoft.com/office/drawing/2014/main" id="{5FAD25A8-5DA2-47CC-FC0D-07B714F9EF54}"/>
              </a:ext>
            </a:extLst>
          </p:cNvPr>
          <p:cNvSpPr txBox="1"/>
          <p:nvPr/>
        </p:nvSpPr>
        <p:spPr>
          <a:xfrm>
            <a:off x="8447106" y="5957740"/>
            <a:ext cx="5402123" cy="267894"/>
          </a:xfrm>
          <a:prstGeom prst="rect">
            <a:avLst/>
          </a:prstGeom>
          <a:noFill/>
        </p:spPr>
        <p:txBody>
          <a:bodyPr wrap="square" lIns="0" tIns="0" rIns="0" bIns="0" rtlCol="0" anchor="t" anchorCtr="0">
            <a:spAutoFit/>
          </a:bodyPr>
          <a:lstStyle/>
          <a:p>
            <a:pPr algn="l">
              <a:lnSpc>
                <a:spcPts val="2300"/>
              </a:lnSpc>
              <a:spcBef>
                <a:spcPts val="1150"/>
              </a:spcBef>
            </a:pPr>
            <a:r>
              <a:rPr lang="en-US" sz="1600" dirty="0"/>
              <a:t>[P. Mulholland et al, PRL 2023]</a:t>
            </a:r>
            <a:endParaRPr lang="en-NL" sz="1600" dirty="0"/>
          </a:p>
        </p:txBody>
      </p:sp>
      <p:sp>
        <p:nvSpPr>
          <p:cNvPr id="8" name="Footer Placeholder 7">
            <a:extLst>
              <a:ext uri="{FF2B5EF4-FFF2-40B4-BE49-F238E27FC236}">
                <a16:creationId xmlns:a16="http://schemas.microsoft.com/office/drawing/2014/main" id="{B5C6598A-B8D4-C2DB-2FED-8F5BCB6B8509}"/>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259102379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1500">
        <p159:morph option="byObjec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24853C5-AE0D-9CDB-A0F0-07D7C5C58752}"/>
            </a:ext>
          </a:extLst>
        </p:cNvPr>
        <p:cNvGrpSpPr/>
        <p:nvPr/>
      </p:nvGrpSpPr>
      <p:grpSpPr>
        <a:xfrm>
          <a:off x="0" y="0"/>
          <a:ext cx="0" cy="0"/>
          <a:chOff x="0" y="0"/>
          <a:chExt cx="0" cy="0"/>
        </a:xfrm>
      </p:grpSpPr>
      <p:pic>
        <p:nvPicPr>
          <p:cNvPr id="2" name="Grafik 8">
            <a:extLst>
              <a:ext uri="{FF2B5EF4-FFF2-40B4-BE49-F238E27FC236}">
                <a16:creationId xmlns:a16="http://schemas.microsoft.com/office/drawing/2014/main" id="{3FC59A5D-BD32-FC72-80B9-7C27FB85BDE1}"/>
              </a:ext>
            </a:extLst>
          </p:cNvPr>
          <p:cNvPicPr>
            <a:picLocks noChangeAspect="1"/>
          </p:cNvPicPr>
          <p:nvPr/>
        </p:nvPicPr>
        <p:blipFill>
          <a:blip r:embed="rId2"/>
          <a:stretch>
            <a:fillRect/>
          </a:stretch>
        </p:blipFill>
        <p:spPr>
          <a:xfrm>
            <a:off x="266701" y="1174586"/>
            <a:ext cx="5366936" cy="5025687"/>
          </a:xfrm>
          <a:prstGeom prst="rect">
            <a:avLst/>
          </a:prstGeom>
        </p:spPr>
      </p:pic>
      <p:sp>
        <p:nvSpPr>
          <p:cNvPr id="4" name="Slide Number Placeholder 3">
            <a:extLst>
              <a:ext uri="{FF2B5EF4-FFF2-40B4-BE49-F238E27FC236}">
                <a16:creationId xmlns:a16="http://schemas.microsoft.com/office/drawing/2014/main" id="{9F255A8F-52D3-1EFF-7908-F3223ECFDEE7}"/>
              </a:ext>
            </a:extLst>
          </p:cNvPr>
          <p:cNvSpPr>
            <a:spLocks noGrp="1"/>
          </p:cNvSpPr>
          <p:nvPr>
            <p:ph type="sldNum" sz="quarter" idx="12"/>
          </p:nvPr>
        </p:nvSpPr>
        <p:spPr/>
        <p:txBody>
          <a:bodyPr/>
          <a:lstStyle/>
          <a:p>
            <a:fld id="{B7CEC10D-CD46-426F-915E-6C78530279CB}" type="slidenum">
              <a:rPr lang="en-US" smtClean="0"/>
              <a:t>3</a:t>
            </a:fld>
            <a:endParaRPr lang="en-US" dirty="0"/>
          </a:p>
        </p:txBody>
      </p:sp>
      <p:sp>
        <p:nvSpPr>
          <p:cNvPr id="6" name="Footer Placeholder 5">
            <a:extLst>
              <a:ext uri="{FF2B5EF4-FFF2-40B4-BE49-F238E27FC236}">
                <a16:creationId xmlns:a16="http://schemas.microsoft.com/office/drawing/2014/main" id="{5715177D-12C8-7952-5121-C4761176969D}"/>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8" name="Title 7">
            <a:extLst>
              <a:ext uri="{FF2B5EF4-FFF2-40B4-BE49-F238E27FC236}">
                <a16:creationId xmlns:a16="http://schemas.microsoft.com/office/drawing/2014/main" id="{CFF9320F-739A-CFDE-52C9-46EBB99B8E31}"/>
              </a:ext>
            </a:extLst>
          </p:cNvPr>
          <p:cNvSpPr>
            <a:spLocks noGrp="1"/>
          </p:cNvSpPr>
          <p:nvPr>
            <p:ph type="title"/>
          </p:nvPr>
        </p:nvSpPr>
        <p:spPr/>
        <p:txBody>
          <a:bodyPr/>
          <a:lstStyle/>
          <a:p>
            <a:r>
              <a:rPr lang="en-NL" dirty="0"/>
              <a:t>Ion-temperature clamping cause by strong ITG turbulence </a:t>
            </a:r>
            <a:br>
              <a:rPr lang="en-NL" dirty="0"/>
            </a:br>
            <a:r>
              <a:rPr lang="en-NL" dirty="0"/>
              <a:t>(just discussed by Linda Podavini)</a:t>
            </a:r>
          </a:p>
        </p:txBody>
      </p:sp>
    </p:spTree>
    <p:extLst>
      <p:ext uri="{BB962C8B-B14F-4D97-AF65-F5344CB8AC3E}">
        <p14:creationId xmlns:p14="http://schemas.microsoft.com/office/powerpoint/2010/main" val="27207356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136C21-BA98-F8E3-3006-BE636A24D35A}"/>
              </a:ext>
            </a:extLst>
          </p:cNvPr>
          <p:cNvSpPr>
            <a:spLocks noGrp="1"/>
          </p:cNvSpPr>
          <p:nvPr>
            <p:ph type="title"/>
          </p:nvPr>
        </p:nvSpPr>
        <p:spPr/>
        <p:txBody>
          <a:bodyPr/>
          <a:lstStyle/>
          <a:p>
            <a:r>
              <a:rPr lang="en-NL" dirty="0"/>
              <a:t>Modifying the geometry, e.g. going to higher shear, can aid in shifting the onset of stKBM to higher pressures</a:t>
            </a:r>
          </a:p>
        </p:txBody>
      </p:sp>
      <p:sp>
        <p:nvSpPr>
          <p:cNvPr id="4" name="Footer Placeholder 3">
            <a:extLst>
              <a:ext uri="{FF2B5EF4-FFF2-40B4-BE49-F238E27FC236}">
                <a16:creationId xmlns:a16="http://schemas.microsoft.com/office/drawing/2014/main" id="{546EF431-0BD6-2C6E-3679-2B4FE2085FA5}"/>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0D4108F7-F9EC-62B9-C41F-0C435D0AB81C}"/>
              </a:ext>
            </a:extLst>
          </p:cNvPr>
          <p:cNvSpPr>
            <a:spLocks noGrp="1"/>
          </p:cNvSpPr>
          <p:nvPr>
            <p:ph type="sldNum" sz="quarter" idx="12"/>
          </p:nvPr>
        </p:nvSpPr>
        <p:spPr/>
        <p:txBody>
          <a:bodyPr/>
          <a:lstStyle/>
          <a:p>
            <a:fld id="{B7CEC10D-CD46-426F-915E-6C78530279CB}" type="slidenum">
              <a:rPr lang="en-US" smtClean="0"/>
              <a:t>30</a:t>
            </a:fld>
            <a:endParaRPr lang="en-US" dirty="0"/>
          </a:p>
        </p:txBody>
      </p:sp>
      <p:pic>
        <p:nvPicPr>
          <p:cNvPr id="11" name="Picture 10">
            <a:extLst>
              <a:ext uri="{FF2B5EF4-FFF2-40B4-BE49-F238E27FC236}">
                <a16:creationId xmlns:a16="http://schemas.microsoft.com/office/drawing/2014/main" id="{B1197B57-529D-C827-28C6-D2199C5E767C}"/>
              </a:ext>
            </a:extLst>
          </p:cNvPr>
          <p:cNvPicPr>
            <a:picLocks noChangeAspect="1"/>
          </p:cNvPicPr>
          <p:nvPr/>
        </p:nvPicPr>
        <p:blipFill>
          <a:blip r:embed="rId2"/>
          <a:stretch>
            <a:fillRect/>
          </a:stretch>
        </p:blipFill>
        <p:spPr>
          <a:xfrm>
            <a:off x="706577" y="1524000"/>
            <a:ext cx="7772400" cy="5181600"/>
          </a:xfrm>
          <a:prstGeom prst="rect">
            <a:avLst/>
          </a:prstGeom>
        </p:spPr>
      </p:pic>
    </p:spTree>
    <p:extLst>
      <p:ext uri="{BB962C8B-B14F-4D97-AF65-F5344CB8AC3E}">
        <p14:creationId xmlns:p14="http://schemas.microsoft.com/office/powerpoint/2010/main" val="2721493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F7B405-46B0-63CE-2877-2D65ED974FAC}"/>
              </a:ext>
            </a:extLst>
          </p:cNvPr>
          <p:cNvSpPr>
            <a:spLocks noGrp="1"/>
          </p:cNvSpPr>
          <p:nvPr>
            <p:ph type="title"/>
          </p:nvPr>
        </p:nvSpPr>
        <p:spPr/>
        <p:txBody>
          <a:bodyPr/>
          <a:lstStyle/>
          <a:p>
            <a:r>
              <a:rPr lang="en-GB" dirty="0"/>
              <a:t>E</a:t>
            </a:r>
            <a:r>
              <a:rPr lang="en-NL" dirty="0"/>
              <a:t>xperimental findings of KBMs in W7-X</a:t>
            </a:r>
          </a:p>
        </p:txBody>
      </p:sp>
      <p:sp>
        <p:nvSpPr>
          <p:cNvPr id="3" name="Content Placeholder 2">
            <a:extLst>
              <a:ext uri="{FF2B5EF4-FFF2-40B4-BE49-F238E27FC236}">
                <a16:creationId xmlns:a16="http://schemas.microsoft.com/office/drawing/2014/main" id="{F2941A54-E552-2B6F-FD75-25893A0E3334}"/>
              </a:ext>
            </a:extLst>
          </p:cNvPr>
          <p:cNvSpPr>
            <a:spLocks noGrp="1"/>
          </p:cNvSpPr>
          <p:nvPr>
            <p:ph idx="1"/>
          </p:nvPr>
        </p:nvSpPr>
        <p:spPr/>
        <p:txBody>
          <a:bodyPr/>
          <a:lstStyle/>
          <a:p>
            <a:endParaRPr lang="en-NL"/>
          </a:p>
        </p:txBody>
      </p:sp>
      <p:sp>
        <p:nvSpPr>
          <p:cNvPr id="4" name="Footer Placeholder 3">
            <a:extLst>
              <a:ext uri="{FF2B5EF4-FFF2-40B4-BE49-F238E27FC236}">
                <a16:creationId xmlns:a16="http://schemas.microsoft.com/office/drawing/2014/main" id="{8A4F71E3-BC4D-748A-F059-D84C6B58CDA0}"/>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16232CDB-C981-EBEA-983E-A5C6F619ABB4}"/>
              </a:ext>
            </a:extLst>
          </p:cNvPr>
          <p:cNvSpPr>
            <a:spLocks noGrp="1"/>
          </p:cNvSpPr>
          <p:nvPr>
            <p:ph type="sldNum" sz="quarter" idx="12"/>
          </p:nvPr>
        </p:nvSpPr>
        <p:spPr/>
        <p:txBody>
          <a:bodyPr/>
          <a:lstStyle/>
          <a:p>
            <a:fld id="{B7CEC10D-CD46-426F-915E-6C78530279CB}" type="slidenum">
              <a:rPr lang="en-US" smtClean="0"/>
              <a:t>31</a:t>
            </a:fld>
            <a:endParaRPr lang="en-US" dirty="0"/>
          </a:p>
        </p:txBody>
      </p:sp>
    </p:spTree>
    <p:extLst>
      <p:ext uri="{BB962C8B-B14F-4D97-AF65-F5344CB8AC3E}">
        <p14:creationId xmlns:p14="http://schemas.microsoft.com/office/powerpoint/2010/main" val="37282206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 name="Theoretical background:…"/>
          <p:cNvSpPr txBox="1"/>
          <p:nvPr/>
        </p:nvSpPr>
        <p:spPr>
          <a:xfrm>
            <a:off x="3248695" y="1093660"/>
            <a:ext cx="8677808" cy="53707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p>
            <a:pPr>
              <a:defRPr sz="3200">
                <a:latin typeface="Arial"/>
                <a:ea typeface="Arial"/>
                <a:cs typeface="Arial"/>
                <a:sym typeface="Arial"/>
              </a:defRPr>
            </a:pPr>
            <a:r>
              <a:rPr sz="1600" dirty="0"/>
              <a:t>Theoretical background:</a:t>
            </a:r>
          </a:p>
          <a:p>
            <a:pPr>
              <a:defRPr sz="1000">
                <a:latin typeface="Arial"/>
                <a:ea typeface="Arial"/>
                <a:cs typeface="Arial"/>
                <a:sym typeface="Arial"/>
              </a:defRPr>
            </a:pPr>
            <a:endParaRPr sz="500" dirty="0"/>
          </a:p>
          <a:p>
            <a:pPr marL="387350" indent="-317500">
              <a:buClr>
                <a:srgbClr val="000000"/>
              </a:buClr>
              <a:buSzPct val="100000"/>
              <a:buFont typeface="Times Roman"/>
              <a:buChar char="•"/>
              <a:defRPr sz="3200">
                <a:latin typeface="Arial"/>
                <a:ea typeface="Arial"/>
                <a:cs typeface="Arial"/>
                <a:sym typeface="Arial"/>
              </a:defRPr>
            </a:pPr>
            <a:r>
              <a:rPr sz="1600" dirty="0"/>
              <a:t>KBMs are β′-driven instabilities (sensitive to pressure gradient)</a:t>
            </a:r>
          </a:p>
          <a:p>
            <a:pPr marL="387350" indent="-317500">
              <a:buClr>
                <a:srgbClr val="000000"/>
              </a:buClr>
              <a:buSzPct val="100000"/>
              <a:buFont typeface="Times Roman"/>
              <a:buChar char="•"/>
              <a:defRPr sz="3200">
                <a:latin typeface="Arial"/>
                <a:ea typeface="Arial"/>
                <a:cs typeface="Arial"/>
                <a:sym typeface="Arial"/>
              </a:defRPr>
            </a:pPr>
            <a:r>
              <a:rPr sz="1600" dirty="0"/>
              <a:t>Predicted to be more stable in configurations with higher iota and higher mirror ratio (a new configuration, KTM, was proposed to test the threshold):</a:t>
            </a:r>
          </a:p>
          <a:p>
            <a:pPr>
              <a:defRPr sz="3200">
                <a:latin typeface="Arial"/>
                <a:ea typeface="Arial"/>
                <a:cs typeface="Arial"/>
                <a:sym typeface="Arial"/>
              </a:defRPr>
            </a:pPr>
            <a:endParaRPr sz="1600" dirty="0"/>
          </a:p>
          <a:p>
            <a:pPr>
              <a:defRPr sz="3200">
                <a:latin typeface="Arial"/>
                <a:ea typeface="Arial"/>
                <a:cs typeface="Arial"/>
                <a:sym typeface="Arial"/>
              </a:defRPr>
            </a:pPr>
            <a:endParaRPr sz="1600" dirty="0"/>
          </a:p>
          <a:p>
            <a:pPr>
              <a:spcBef>
                <a:spcPts val="1200"/>
              </a:spcBef>
              <a:defRPr sz="200">
                <a:latin typeface="Arial"/>
                <a:ea typeface="Arial"/>
                <a:cs typeface="Arial"/>
                <a:sym typeface="Arial"/>
              </a:defRPr>
            </a:pPr>
            <a:endParaRPr sz="100" dirty="0"/>
          </a:p>
          <a:p>
            <a:pPr>
              <a:defRPr sz="3200">
                <a:latin typeface="Arial"/>
                <a:ea typeface="Arial"/>
                <a:cs typeface="Arial"/>
                <a:sym typeface="Arial"/>
              </a:defRPr>
            </a:pPr>
            <a:r>
              <a:rPr sz="1600" dirty="0"/>
              <a:t>Dedicated experiments during OP2.2/3: </a:t>
            </a:r>
          </a:p>
          <a:p>
            <a:pPr>
              <a:defRPr sz="1000">
                <a:latin typeface="Arial"/>
                <a:ea typeface="Arial"/>
                <a:cs typeface="Arial"/>
                <a:sym typeface="Arial"/>
              </a:defRPr>
            </a:pPr>
            <a:endParaRPr sz="500" dirty="0"/>
          </a:p>
          <a:p>
            <a:pPr marL="350921" lvl="1" indent="-160421">
              <a:buSzPct val="100000"/>
              <a:buChar char="•"/>
              <a:defRPr sz="3200">
                <a:latin typeface="Arial"/>
                <a:ea typeface="Arial"/>
                <a:cs typeface="Arial"/>
                <a:sym typeface="Arial"/>
              </a:defRPr>
            </a:pPr>
            <a:r>
              <a:rPr sz="1600" dirty="0"/>
              <a:t>Iota scan</a:t>
            </a:r>
          </a:p>
          <a:p>
            <a:pPr marL="350921" lvl="1" indent="-160421">
              <a:buSzPct val="100000"/>
              <a:buChar char="•"/>
              <a:defRPr sz="3200">
                <a:latin typeface="Arial"/>
                <a:ea typeface="Arial"/>
                <a:cs typeface="Arial"/>
                <a:sym typeface="Arial"/>
              </a:defRPr>
            </a:pPr>
            <a:r>
              <a:rPr sz="1600" dirty="0"/>
              <a:t>Session in KTM configuration </a:t>
            </a:r>
          </a:p>
          <a:p>
            <a:pPr marL="350921" lvl="1" indent="-160421">
              <a:buSzPct val="100000"/>
              <a:buChar char="•"/>
              <a:defRPr sz="3200">
                <a:latin typeface="Arial"/>
                <a:ea typeface="Arial"/>
                <a:cs typeface="Arial"/>
                <a:sym typeface="Arial"/>
              </a:defRPr>
            </a:pPr>
            <a:r>
              <a:rPr sz="1600" dirty="0"/>
              <a:t>Shear scan</a:t>
            </a:r>
          </a:p>
          <a:p>
            <a:pPr marL="350921" lvl="1" indent="-160421">
              <a:buSzPct val="100000"/>
              <a:buChar char="•"/>
              <a:defRPr sz="3200">
                <a:latin typeface="Arial"/>
                <a:ea typeface="Arial"/>
                <a:cs typeface="Arial"/>
                <a:sym typeface="Arial"/>
              </a:defRPr>
            </a:pPr>
            <a:r>
              <a:rPr sz="1600" dirty="0"/>
              <a:t>Low-field sessions to access high-beta regimes</a:t>
            </a:r>
          </a:p>
          <a:p>
            <a:pPr>
              <a:defRPr sz="3200">
                <a:latin typeface="Arial"/>
                <a:ea typeface="Arial"/>
                <a:cs typeface="Arial"/>
                <a:sym typeface="Arial"/>
              </a:defRPr>
            </a:pPr>
            <a:endParaRPr sz="1600" dirty="0"/>
          </a:p>
          <a:p>
            <a:pPr>
              <a:defRPr sz="3200">
                <a:latin typeface="Arial"/>
                <a:ea typeface="Arial"/>
                <a:cs typeface="Arial"/>
                <a:sym typeface="Arial"/>
              </a:defRPr>
            </a:pPr>
            <a:endParaRPr sz="1600" dirty="0"/>
          </a:p>
          <a:p>
            <a:pPr>
              <a:defRPr sz="3200">
                <a:latin typeface="Arial"/>
                <a:ea typeface="Arial"/>
                <a:cs typeface="Arial"/>
                <a:sym typeface="Arial"/>
              </a:defRPr>
            </a:pPr>
            <a:endParaRPr sz="1600" dirty="0"/>
          </a:p>
          <a:p>
            <a:pPr>
              <a:defRPr sz="3200">
                <a:latin typeface="Arial"/>
                <a:ea typeface="Arial"/>
                <a:cs typeface="Arial"/>
                <a:sym typeface="Arial"/>
              </a:defRPr>
            </a:pPr>
            <a:r>
              <a:rPr sz="1600" dirty="0"/>
              <a:t>In all sessions (except low-field), a X2 heating + 3 pellets “high-performance” recipe was used (in addition to more advanced ones):</a:t>
            </a:r>
          </a:p>
          <a:p>
            <a:pPr>
              <a:defRPr sz="1000">
                <a:latin typeface="Arial"/>
                <a:ea typeface="Arial"/>
                <a:cs typeface="Arial"/>
                <a:sym typeface="Arial"/>
              </a:defRPr>
            </a:pPr>
            <a:endParaRPr sz="500" dirty="0"/>
          </a:p>
          <a:p>
            <a:pPr marL="350921" lvl="1" indent="-160421">
              <a:buSzPct val="100000"/>
              <a:buChar char="•"/>
              <a:defRPr sz="3200">
                <a:latin typeface="Arial"/>
                <a:ea typeface="Arial"/>
                <a:cs typeface="Arial"/>
                <a:sym typeface="Arial"/>
              </a:defRPr>
            </a:pPr>
            <a:r>
              <a:rPr sz="1600" dirty="0"/>
              <a:t>Produces steep pressure gradients </a:t>
            </a:r>
          </a:p>
          <a:p>
            <a:pPr marL="350921" lvl="1" indent="-160421">
              <a:buSzPct val="100000"/>
              <a:buChar char="•"/>
              <a:defRPr sz="3200">
                <a:latin typeface="Times Roman"/>
                <a:ea typeface="Times Roman"/>
                <a:cs typeface="Times Roman"/>
                <a:sym typeface="Times Roman"/>
              </a:defRPr>
            </a:pPr>
            <a:r>
              <a:rPr sz="1600" dirty="0">
                <a:latin typeface="Arial" panose="020B0604020202020204" pitchFamily="34" charset="0"/>
                <a:ea typeface="Arial"/>
                <a:cs typeface="Arial" panose="020B0604020202020204" pitchFamily="34" charset="0"/>
                <a:sym typeface="Arial"/>
              </a:rPr>
              <a:t>Chosen for simplicity, reproducibility, and consistency across configurations</a:t>
            </a:r>
            <a:br>
              <a:rPr sz="1600" dirty="0"/>
            </a:br>
            <a:endParaRPr sz="1600" dirty="0"/>
          </a:p>
          <a:p>
            <a:pPr>
              <a:spcBef>
                <a:spcPts val="1200"/>
              </a:spcBef>
              <a:defRPr>
                <a:latin typeface="Times Roman"/>
                <a:ea typeface="Times Roman"/>
                <a:cs typeface="Times Roman"/>
                <a:sym typeface="Times Roman"/>
              </a:defRPr>
            </a:pPr>
            <a:endParaRPr sz="900" dirty="0"/>
          </a:p>
        </p:txBody>
      </p:sp>
      <p:grpSp>
        <p:nvGrpSpPr>
          <p:cNvPr id="176" name="Group"/>
          <p:cNvGrpSpPr/>
          <p:nvPr/>
        </p:nvGrpSpPr>
        <p:grpSpPr>
          <a:xfrm>
            <a:off x="333353" y="834806"/>
            <a:ext cx="1922312" cy="5516469"/>
            <a:chOff x="0" y="0"/>
            <a:chExt cx="3844623" cy="11032936"/>
          </a:xfrm>
        </p:grpSpPr>
        <p:pic>
          <p:nvPicPr>
            <p:cNvPr id="173" name="0-80.png" descr="0-80.png"/>
            <p:cNvPicPr>
              <a:picLocks noChangeAspect="1"/>
            </p:cNvPicPr>
            <p:nvPr/>
          </p:nvPicPr>
          <p:blipFill>
            <a:blip r:embed="rId2"/>
            <a:srcRect t="2410" r="58882" b="4639"/>
            <a:stretch>
              <a:fillRect/>
            </a:stretch>
          </p:blipFill>
          <p:spPr>
            <a:xfrm>
              <a:off x="0" y="0"/>
              <a:ext cx="3566277" cy="10749131"/>
            </a:xfrm>
            <a:prstGeom prst="rect">
              <a:avLst/>
            </a:prstGeom>
            <a:ln w="12700" cap="flat">
              <a:noFill/>
              <a:miter lim="400000"/>
            </a:ln>
            <a:effectLst/>
          </p:spPr>
        </p:pic>
        <p:pic>
          <p:nvPicPr>
            <p:cNvPr id="174" name="0-80.png" descr="0-80.png"/>
            <p:cNvPicPr>
              <a:picLocks noChangeAspect="1"/>
            </p:cNvPicPr>
            <p:nvPr/>
          </p:nvPicPr>
          <p:blipFill>
            <a:blip r:embed="rId2"/>
            <a:srcRect l="95283" t="2410" r="1270" b="4639"/>
            <a:stretch>
              <a:fillRect/>
            </a:stretch>
          </p:blipFill>
          <p:spPr>
            <a:xfrm>
              <a:off x="3545690" y="0"/>
              <a:ext cx="298934" cy="10749134"/>
            </a:xfrm>
            <a:prstGeom prst="rect">
              <a:avLst/>
            </a:prstGeom>
            <a:ln w="12700" cap="flat">
              <a:noFill/>
              <a:miter lim="400000"/>
            </a:ln>
            <a:effectLst/>
          </p:spPr>
        </p:pic>
        <p:pic>
          <p:nvPicPr>
            <p:cNvPr id="175" name="0-80.png" descr="0-80.png"/>
            <p:cNvPicPr>
              <a:picLocks noChangeAspect="1"/>
            </p:cNvPicPr>
            <p:nvPr/>
          </p:nvPicPr>
          <p:blipFill>
            <a:blip r:embed="rId2"/>
            <a:srcRect l="49107" t="95800" r="41916" b="1644"/>
            <a:stretch>
              <a:fillRect/>
            </a:stretch>
          </p:blipFill>
          <p:spPr>
            <a:xfrm>
              <a:off x="1809958" y="10737482"/>
              <a:ext cx="778579" cy="295455"/>
            </a:xfrm>
            <a:prstGeom prst="rect">
              <a:avLst/>
            </a:prstGeom>
            <a:ln w="12700" cap="flat">
              <a:noFill/>
              <a:miter lim="400000"/>
            </a:ln>
            <a:effectLst/>
          </p:spPr>
        </p:pic>
      </p:grpSp>
      <p:sp>
        <p:nvSpPr>
          <p:cNvPr id="177" name="Title 1"/>
          <p:cNvSpPr txBox="1">
            <a:spLocks noGrp="1"/>
          </p:cNvSpPr>
          <p:nvPr>
            <p:ph type="title"/>
          </p:nvPr>
        </p:nvSpPr>
        <p:spPr>
          <a:xfrm>
            <a:off x="695325" y="441325"/>
            <a:ext cx="9576473" cy="455742"/>
          </a:xfrm>
          <a:prstGeom prst="rect">
            <a:avLst/>
          </a:prstGeom>
        </p:spPr>
        <p:txBody>
          <a:bodyPr/>
          <a:lstStyle/>
          <a:p>
            <a:r>
              <a:t>Studies of KBM Activity in W7-X, OP2.2/2.3 [*]</a:t>
            </a:r>
          </a:p>
        </p:txBody>
      </p:sp>
      <p:pic>
        <p:nvPicPr>
          <p:cNvPr id="178" name="Line Line" descr="Line Line"/>
          <p:cNvPicPr>
            <a:picLocks/>
          </p:cNvPicPr>
          <p:nvPr/>
        </p:nvPicPr>
        <p:blipFill>
          <a:blip r:embed="rId3"/>
          <a:stretch>
            <a:fillRect/>
          </a:stretch>
        </p:blipFill>
        <p:spPr>
          <a:xfrm rot="11482970">
            <a:off x="2162436" y="5128663"/>
            <a:ext cx="973087" cy="176118"/>
          </a:xfrm>
          <a:prstGeom prst="rect">
            <a:avLst/>
          </a:prstGeom>
        </p:spPr>
      </p:pic>
      <p:sp>
        <p:nvSpPr>
          <p:cNvPr id="180" name="Fußzeilenplatzhalter 1"/>
          <p:cNvSpPr txBox="1"/>
          <p:nvPr/>
        </p:nvSpPr>
        <p:spPr>
          <a:xfrm>
            <a:off x="366078" y="6489699"/>
            <a:ext cx="3598863" cy="27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normAutofit/>
          </a:bodyPr>
          <a:lstStyle>
            <a:lvl1pPr algn="l" defTabSz="914400">
              <a:lnSpc>
                <a:spcPct val="100000"/>
              </a:lnSpc>
              <a:tabLst>
                <a:tab pos="19532600" algn="r"/>
                <a:tab pos="20447000" algn="r"/>
              </a:tabLst>
              <a:defRPr sz="1600" b="1" cap="all">
                <a:solidFill>
                  <a:srgbClr val="888888"/>
                </a:solidFill>
                <a:latin typeface="Arial"/>
                <a:ea typeface="Arial"/>
                <a:cs typeface="Arial"/>
                <a:sym typeface="Arial"/>
              </a:defRPr>
            </a:lvl1pPr>
          </a:lstStyle>
          <a:p>
            <a:r>
              <a:rPr sz="800"/>
              <a:t>Max-Planck-Institut für Plasmaphysik | K. Aleynikova | 04.07.25</a:t>
            </a:r>
          </a:p>
        </p:txBody>
      </p:sp>
      <p:sp>
        <p:nvSpPr>
          <p:cNvPr id="181" name="Foliennummernplatzhalter 5"/>
          <p:cNvSpPr txBox="1"/>
          <p:nvPr/>
        </p:nvSpPr>
        <p:spPr>
          <a:xfrm>
            <a:off x="11670446" y="6486139"/>
            <a:ext cx="98618"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r" defTabSz="914400">
              <a:lnSpc>
                <a:spcPct val="100000"/>
              </a:lnSpc>
              <a:defRPr sz="1800" cap="all" spc="269">
                <a:solidFill>
                  <a:srgbClr val="888888"/>
                </a:solidFill>
                <a:latin typeface="Arial"/>
                <a:ea typeface="Arial"/>
                <a:cs typeface="Arial"/>
                <a:sym typeface="Arial"/>
              </a:defRPr>
            </a:lvl1pPr>
          </a:lstStyle>
          <a:p>
            <a:fld id="{86CB4B4D-7CA3-9044-876B-883B54F8677D}" type="slidenum">
              <a:rPr sz="900"/>
              <a:t>32</a:t>
            </a:fld>
            <a:endParaRPr sz="900"/>
          </a:p>
        </p:txBody>
      </p:sp>
      <p:sp>
        <p:nvSpPr>
          <p:cNvPr id="182" name="[**] K. Aleynikova et al., in preparation."/>
          <p:cNvSpPr txBox="1"/>
          <p:nvPr/>
        </p:nvSpPr>
        <p:spPr>
          <a:xfrm>
            <a:off x="457698" y="6356639"/>
            <a:ext cx="3047053"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914400">
              <a:lnSpc>
                <a:spcPct val="100000"/>
              </a:lnSpc>
              <a:defRPr sz="2800">
                <a:solidFill>
                  <a:srgbClr val="215454"/>
                </a:solidFill>
                <a:latin typeface="Arial"/>
                <a:ea typeface="Arial"/>
                <a:cs typeface="Arial"/>
                <a:sym typeface="Arial"/>
              </a:defRPr>
            </a:lvl1pPr>
          </a:lstStyle>
          <a:p>
            <a:r>
              <a:rPr sz="1400" dirty="0"/>
              <a:t>[*] K. </a:t>
            </a:r>
            <a:r>
              <a:rPr sz="1400" dirty="0" err="1"/>
              <a:t>Aleynikova</a:t>
            </a:r>
            <a:r>
              <a:rPr sz="1400" dirty="0"/>
              <a:t> et al., in preparation.</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 name="scan_ksb_exp89_1.pdf" descr="scan_ksb_exp89_1.pdf"/>
          <p:cNvPicPr>
            <a:picLocks noChangeAspect="1"/>
          </p:cNvPicPr>
          <p:nvPr/>
        </p:nvPicPr>
        <p:blipFill>
          <a:blip r:embed="rId2"/>
          <a:stretch>
            <a:fillRect/>
          </a:stretch>
        </p:blipFill>
        <p:spPr>
          <a:xfrm>
            <a:off x="479035" y="858713"/>
            <a:ext cx="4389816" cy="3072871"/>
          </a:xfrm>
          <a:prstGeom prst="rect">
            <a:avLst/>
          </a:prstGeom>
          <a:ln w="12700">
            <a:miter lim="400000"/>
          </a:ln>
        </p:spPr>
      </p:pic>
      <p:sp>
        <p:nvSpPr>
          <p:cNvPr id="185" name="Foliennummernplatzhalter 5"/>
          <p:cNvSpPr txBox="1">
            <a:spLocks noGrp="1"/>
          </p:cNvSpPr>
          <p:nvPr>
            <p:ph type="sldNum" sz="quarter" idx="2"/>
          </p:nvPr>
        </p:nvSpPr>
        <p:spPr>
          <a:xfrm>
            <a:off x="11682000" y="6495026"/>
            <a:ext cx="87064" cy="12961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33</a:t>
            </a:fld>
            <a:endParaRPr/>
          </a:p>
        </p:txBody>
      </p:sp>
      <p:sp>
        <p:nvSpPr>
          <p:cNvPr id="186" name="TextBox 8"/>
          <p:cNvSpPr txBox="1"/>
          <p:nvPr/>
        </p:nvSpPr>
        <p:spPr>
          <a:xfrm>
            <a:off x="2353085" y="1135441"/>
            <a:ext cx="769763"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lgn="l" defTabSz="914400">
              <a:lnSpc>
                <a:spcPct val="100000"/>
              </a:lnSpc>
              <a:defRPr sz="4800" b="1">
                <a:latin typeface="Arial"/>
                <a:ea typeface="Arial"/>
                <a:cs typeface="Arial"/>
                <a:sym typeface="Arial"/>
              </a:defRPr>
            </a:lvl1pPr>
          </a:lstStyle>
          <a:p>
            <a:r>
              <a:rPr sz="2000" dirty="0"/>
              <a:t>KBM</a:t>
            </a:r>
          </a:p>
        </p:txBody>
      </p:sp>
      <p:sp>
        <p:nvSpPr>
          <p:cNvPr id="187" name="TextBox 7"/>
          <p:cNvSpPr txBox="1"/>
          <p:nvPr/>
        </p:nvSpPr>
        <p:spPr>
          <a:xfrm>
            <a:off x="3679913" y="2488728"/>
            <a:ext cx="726481" cy="400110"/>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tIns="45720" bIns="45720">
            <a:spAutoFit/>
          </a:bodyPr>
          <a:lstStyle>
            <a:lvl1pPr algn="l" defTabSz="914400">
              <a:lnSpc>
                <a:spcPct val="100000"/>
              </a:lnSpc>
              <a:defRPr sz="4800" b="1">
                <a:latin typeface="Arial"/>
                <a:ea typeface="Arial"/>
                <a:cs typeface="Arial"/>
                <a:sym typeface="Arial"/>
              </a:defRPr>
            </a:lvl1pPr>
          </a:lstStyle>
          <a:p>
            <a:r>
              <a:rPr sz="2000"/>
              <a:t>TEM</a:t>
            </a:r>
          </a:p>
        </p:txBody>
      </p:sp>
      <mc:AlternateContent xmlns:mc="http://schemas.openxmlformats.org/markup-compatibility/2006">
        <mc:Choice xmlns:a14="http://schemas.microsoft.com/office/drawing/2010/main" Requires="a14">
          <p:sp>
            <p:nvSpPr>
              <p:cNvPr id="188" name="a/LTi=3.0, a/LTe=2.1, a/Ln=[0.8, 1.7, 2.9], local"/>
              <p:cNvSpPr txBox="1"/>
              <p:nvPr/>
            </p:nvSpPr>
            <p:spPr>
              <a:xfrm>
                <a:off x="5986490" y="5514446"/>
                <a:ext cx="6173421" cy="307777"/>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wrap="none" lIns="0" tIns="0" rIns="0" bIns="0">
                <a:spAutoFit/>
              </a:bodyPr>
              <a:lstStyle/>
              <a:p>
                <a:pPr>
                  <a:defRPr sz="3600">
                    <a:latin typeface="Arial"/>
                    <a:ea typeface="Arial"/>
                    <a:cs typeface="Arial"/>
                    <a:sym typeface="Arial"/>
                  </a:defRPr>
                </a:pPr>
                <a:r>
                  <a:rPr sz="2000" dirty="0"/>
                  <a:t>a/</a:t>
                </a:r>
                <a:r>
                  <a:rPr sz="2000" dirty="0" err="1"/>
                  <a:t>L</a:t>
                </a:r>
                <a:r>
                  <a:rPr sz="2000" baseline="-18666" dirty="0" err="1"/>
                  <a:t>Ti</a:t>
                </a:r>
                <a:r>
                  <a:rPr sz="2000" dirty="0"/>
                  <a:t>=3.0, a/</a:t>
                </a:r>
                <a:r>
                  <a:rPr sz="2000" dirty="0" err="1"/>
                  <a:t>L</a:t>
                </a:r>
                <a:r>
                  <a:rPr sz="2000" baseline="-18666" dirty="0" err="1"/>
                  <a:t>Te</a:t>
                </a:r>
                <a:r>
                  <a:rPr sz="2000" dirty="0"/>
                  <a:t>=2.1, a/L</a:t>
                </a:r>
                <a:r>
                  <a:rPr sz="2000" baseline="-18666" dirty="0"/>
                  <a:t>n</a:t>
                </a:r>
                <a:r>
                  <a:rPr sz="2000" dirty="0"/>
                  <a:t>=[0.8, 1.7, 2.9], local </a:t>
                </a:r>
                <a14:m>
                  <m:oMath xmlns:m="http://schemas.openxmlformats.org/officeDocument/2006/math">
                    <m:r>
                      <a:rPr sz="2000" i="1">
                        <a:solidFill>
                          <a:srgbClr val="000000"/>
                        </a:solidFill>
                        <a:latin typeface="Cambria Math" panose="02040503050406030204" pitchFamily="18" charset="0"/>
                      </a:rPr>
                      <m:t>𝛽</m:t>
                    </m:r>
                    <m:r>
                      <a:rPr sz="2000" i="1">
                        <a:solidFill>
                          <a:srgbClr val="000000"/>
                        </a:solidFill>
                        <a:latin typeface="Cambria Math" panose="02040503050406030204" pitchFamily="18" charset="0"/>
                      </a:rPr>
                      <m:t>≈1.0%</m:t>
                    </m:r>
                  </m:oMath>
                </a14:m>
                <a:endParaRPr sz="2000" dirty="0"/>
              </a:p>
            </p:txBody>
          </p:sp>
        </mc:Choice>
        <mc:Fallback>
          <p:sp>
            <p:nvSpPr>
              <p:cNvPr id="188" name="a/LTi=3.0, a/LTe=2.1, a/Ln=[0.8, 1.7, 2.9], local"/>
              <p:cNvSpPr txBox="1">
                <a:spLocks noRot="1" noChangeAspect="1" noMove="1" noResize="1" noEditPoints="1" noAdjustHandles="1" noChangeArrowheads="1" noChangeShapeType="1" noTextEdit="1"/>
              </p:cNvSpPr>
              <p:nvPr/>
            </p:nvSpPr>
            <p:spPr>
              <a:xfrm>
                <a:off x="5986490" y="5514446"/>
                <a:ext cx="6173421" cy="307777"/>
              </a:xfrm>
              <a:prstGeom prst="rect">
                <a:avLst/>
              </a:prstGeom>
              <a:blipFill>
                <a:blip r:embed="rId3"/>
                <a:stretch>
                  <a:fillRect l="-2464" t="-24000" r="-616" b="-48000"/>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89" name="In this parameter range KBMs are unstable…"/>
              <p:cNvSpPr txBox="1"/>
              <p:nvPr/>
            </p:nvSpPr>
            <p:spPr>
              <a:xfrm>
                <a:off x="6279580" y="2576682"/>
                <a:ext cx="4962701" cy="1118319"/>
              </a:xfrm>
              <a:prstGeom prst="rect">
                <a:avLst/>
              </a:prstGeom>
              <a:ln w="12700">
                <a:miter lim="400000"/>
              </a:ln>
              <a:extLst>
                <a:ext uri="{C572A759-6A51-4108-AA02-DFA0A04FC94B}">
                  <ma14:wrappingTextBoxFlag xmlns:ma14="http://schemas.microsoft.com/office/mac/drawingml/2011/main" xmlns:m="http://schemas.openxmlformats.org/officeDocument/2006/math" xmlns="" val="1"/>
                </a:ext>
              </a:extLst>
            </p:spPr>
            <p:txBody>
              <a:bodyPr lIns="50800" tIns="50800" rIns="50800" bIns="50800" anchor="ctr">
                <a:spAutoFit/>
              </a:bodyPr>
              <a:lstStyle/>
              <a:p>
                <a:pPr defTabSz="2438400">
                  <a:lnSpc>
                    <a:spcPct val="120000"/>
                  </a:lnSpc>
                  <a:defRPr sz="3600">
                    <a:latin typeface="Arial"/>
                    <a:ea typeface="Arial"/>
                    <a:cs typeface="Arial"/>
                    <a:sym typeface="Arial"/>
                  </a:defRPr>
                </a:pPr>
                <a:r>
                  <a:rPr sz="2000" dirty="0"/>
                  <a:t>In this parameter range KBMs are unstable</a:t>
                </a:r>
              </a:p>
              <a:p>
                <a:pPr>
                  <a:defRPr sz="3600">
                    <a:latin typeface="Arial"/>
                    <a:ea typeface="Arial"/>
                    <a:cs typeface="Arial"/>
                    <a:sym typeface="Arial"/>
                  </a:defRPr>
                </a:pPr>
                <a:r>
                  <a:rPr sz="2000" dirty="0"/>
                  <a:t>a/</a:t>
                </a:r>
                <a:r>
                  <a:rPr sz="2000" dirty="0" err="1"/>
                  <a:t>L</a:t>
                </a:r>
                <a:r>
                  <a:rPr sz="2000" baseline="-18666" dirty="0" err="1"/>
                  <a:t>Ti</a:t>
                </a:r>
                <a:r>
                  <a:rPr sz="2000" dirty="0"/>
                  <a:t>=4.1, a/</a:t>
                </a:r>
                <a:r>
                  <a:rPr sz="2000" dirty="0" err="1"/>
                  <a:t>L</a:t>
                </a:r>
                <a:r>
                  <a:rPr sz="2000" baseline="-18666" dirty="0" err="1"/>
                  <a:t>Te</a:t>
                </a:r>
                <a:r>
                  <a:rPr sz="2000" dirty="0"/>
                  <a:t>=3.3, a/L</a:t>
                </a:r>
                <a:r>
                  <a:rPr sz="2000" baseline="-18666" dirty="0"/>
                  <a:t>n</a:t>
                </a:r>
                <a:r>
                  <a:rPr sz="2000" dirty="0"/>
                  <a:t>=[1.0, 2.9, 3.8], </a:t>
                </a:r>
              </a:p>
              <a:p>
                <a:pPr>
                  <a:defRPr sz="3600">
                    <a:latin typeface="Arial"/>
                    <a:ea typeface="Arial"/>
                    <a:cs typeface="Arial"/>
                    <a:sym typeface="Arial"/>
                  </a:defRPr>
                </a:pPr>
                <a:r>
                  <a:rPr sz="2000" dirty="0"/>
                  <a:t>local </a:t>
                </a:r>
                <a14:m>
                  <m:oMath xmlns:m="http://schemas.openxmlformats.org/officeDocument/2006/math">
                    <m:r>
                      <a:rPr sz="2000" i="1">
                        <a:solidFill>
                          <a:srgbClr val="000000"/>
                        </a:solidFill>
                        <a:latin typeface="Cambria Math" panose="02040503050406030204" pitchFamily="18" charset="0"/>
                      </a:rPr>
                      <m:t>𝛽</m:t>
                    </m:r>
                    <m:r>
                      <a:rPr sz="2000" i="1">
                        <a:solidFill>
                          <a:srgbClr val="000000"/>
                        </a:solidFill>
                        <a:latin typeface="Cambria Math" panose="02040503050406030204" pitchFamily="18" charset="0"/>
                      </a:rPr>
                      <m:t>≈2.3%</m:t>
                    </m:r>
                  </m:oMath>
                </a14:m>
                <a:r>
                  <a:rPr sz="2000" dirty="0"/>
                  <a:t>, </a:t>
                </a:r>
                <a14:m>
                  <m:oMath xmlns:m="http://schemas.openxmlformats.org/officeDocument/2006/math">
                    <m:r>
                      <a:rPr sz="2000" i="1">
                        <a:solidFill>
                          <a:srgbClr val="000000"/>
                        </a:solidFill>
                        <a:latin typeface="Cambria Math" panose="02040503050406030204" pitchFamily="18" charset="0"/>
                      </a:rPr>
                      <m:t>𝑠</m:t>
                    </m:r>
                    <m:r>
                      <a:rPr sz="2000" i="1">
                        <a:solidFill>
                          <a:srgbClr val="000000"/>
                        </a:solidFill>
                        <a:latin typeface="Cambria Math" panose="02040503050406030204" pitchFamily="18" charset="0"/>
                      </a:rPr>
                      <m:t>=(</m:t>
                    </m:r>
                    <m:sSub>
                      <m:sSubPr>
                        <m:ctrlPr>
                          <a:rPr sz="2000" i="1">
                            <a:solidFill>
                              <a:srgbClr val="000000"/>
                            </a:solidFill>
                            <a:latin typeface="Cambria Math" panose="02040503050406030204" pitchFamily="18" charset="0"/>
                          </a:rPr>
                        </m:ctrlPr>
                      </m:sSubPr>
                      <m:e>
                        <m:r>
                          <a:rPr sz="2000" i="1">
                            <a:solidFill>
                              <a:srgbClr val="000000"/>
                            </a:solidFill>
                            <a:latin typeface="Cambria Math" panose="02040503050406030204" pitchFamily="18" charset="0"/>
                          </a:rPr>
                          <m:t>𝑟</m:t>
                        </m:r>
                      </m:e>
                      <m:sub>
                        <m:r>
                          <a:rPr sz="2000" i="1">
                            <a:solidFill>
                              <a:srgbClr val="000000"/>
                            </a:solidFill>
                            <a:latin typeface="Cambria Math" panose="02040503050406030204" pitchFamily="18" charset="0"/>
                          </a:rPr>
                          <m:t>𝑒𝑓𝑓</m:t>
                        </m:r>
                      </m:sub>
                    </m:sSub>
                    <m:r>
                      <a:rPr sz="2000" i="1">
                        <a:solidFill>
                          <a:srgbClr val="000000"/>
                        </a:solidFill>
                        <a:latin typeface="Cambria Math" panose="02040503050406030204" pitchFamily="18" charset="0"/>
                      </a:rPr>
                      <m:t>/</m:t>
                    </m:r>
                    <m:r>
                      <a:rPr sz="2000" i="1">
                        <a:solidFill>
                          <a:srgbClr val="000000"/>
                        </a:solidFill>
                        <a:latin typeface="Cambria Math" panose="02040503050406030204" pitchFamily="18" charset="0"/>
                      </a:rPr>
                      <m:t>𝑎</m:t>
                    </m:r>
                    <m:sSup>
                      <m:sSupPr>
                        <m:ctrlPr>
                          <a:rPr sz="2000" i="1">
                            <a:solidFill>
                              <a:srgbClr val="000000"/>
                            </a:solidFill>
                            <a:latin typeface="Cambria Math" panose="02040503050406030204" pitchFamily="18" charset="0"/>
                          </a:rPr>
                        </m:ctrlPr>
                      </m:sSupPr>
                      <m:e>
                        <m:r>
                          <a:rPr sz="2000" i="1">
                            <a:solidFill>
                              <a:srgbClr val="000000"/>
                            </a:solidFill>
                            <a:latin typeface="Cambria Math" panose="02040503050406030204" pitchFamily="18" charset="0"/>
                          </a:rPr>
                          <m:t>)</m:t>
                        </m:r>
                      </m:e>
                      <m:sup>
                        <m:r>
                          <a:rPr sz="2000" i="1">
                            <a:solidFill>
                              <a:srgbClr val="000000"/>
                            </a:solidFill>
                            <a:latin typeface="Cambria Math" panose="02040503050406030204" pitchFamily="18" charset="0"/>
                          </a:rPr>
                          <m:t>2</m:t>
                        </m:r>
                      </m:sup>
                    </m:sSup>
                    <m:r>
                      <a:rPr sz="2000" i="1">
                        <a:solidFill>
                          <a:srgbClr val="000000"/>
                        </a:solidFill>
                        <a:latin typeface="Cambria Math" panose="02040503050406030204" pitchFamily="18" charset="0"/>
                      </a:rPr>
                      <m:t>=0.25</m:t>
                    </m:r>
                  </m:oMath>
                </a14:m>
                <a:endParaRPr sz="2000" dirty="0"/>
              </a:p>
            </p:txBody>
          </p:sp>
        </mc:Choice>
        <mc:Fallback>
          <p:sp>
            <p:nvSpPr>
              <p:cNvPr id="189" name="In this parameter range KBMs are unstable…"/>
              <p:cNvSpPr txBox="1">
                <a:spLocks noRot="1" noChangeAspect="1" noMove="1" noResize="1" noEditPoints="1" noAdjustHandles="1" noChangeArrowheads="1" noChangeShapeType="1" noTextEdit="1"/>
              </p:cNvSpPr>
              <p:nvPr/>
            </p:nvSpPr>
            <p:spPr>
              <a:xfrm>
                <a:off x="6279580" y="2576682"/>
                <a:ext cx="4962701" cy="1118319"/>
              </a:xfrm>
              <a:prstGeom prst="rect">
                <a:avLst/>
              </a:prstGeom>
              <a:blipFill>
                <a:blip r:embed="rId4"/>
                <a:stretch>
                  <a:fillRect l="-2041" r="-1531" b="-6818"/>
                </a:stretch>
              </a:blipFill>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rPr lang="en-NL">
                    <a:noFill/>
                  </a:rPr>
                  <a:t> </a:t>
                </a:r>
              </a:p>
            </p:txBody>
          </p:sp>
        </mc:Fallback>
      </mc:AlternateContent>
      <p:grpSp>
        <p:nvGrpSpPr>
          <p:cNvPr id="194" name="Group"/>
          <p:cNvGrpSpPr/>
          <p:nvPr/>
        </p:nvGrpSpPr>
        <p:grpSpPr>
          <a:xfrm>
            <a:off x="5282013" y="4095357"/>
            <a:ext cx="6159188" cy="1578406"/>
            <a:chOff x="579098" y="0"/>
            <a:chExt cx="9459099" cy="2424067"/>
          </a:xfrm>
        </p:grpSpPr>
        <p:pic>
          <p:nvPicPr>
            <p:cNvPr id="190" name="Screenshot 2025-08-25 at 22.09.31.png" descr="Screenshot 2025-08-25 at 22.09.31.png"/>
            <p:cNvPicPr>
              <a:picLocks noChangeAspect="1"/>
            </p:cNvPicPr>
            <p:nvPr/>
          </p:nvPicPr>
          <p:blipFill>
            <a:blip r:embed="rId5"/>
            <a:srcRect t="4198"/>
            <a:stretch>
              <a:fillRect/>
            </a:stretch>
          </p:blipFill>
          <p:spPr>
            <a:xfrm>
              <a:off x="579098" y="0"/>
              <a:ext cx="9459099" cy="2424067"/>
            </a:xfrm>
            <a:prstGeom prst="rect">
              <a:avLst/>
            </a:prstGeom>
            <a:ln w="12700" cap="flat">
              <a:noFill/>
              <a:miter lim="400000"/>
            </a:ln>
            <a:effectLst/>
          </p:spPr>
        </p:pic>
        <p:pic>
          <p:nvPicPr>
            <p:cNvPr id="191" name="Gerade Verbindung mit Pfeil 5" descr="Gerade Verbindung mit Pfeil 5"/>
            <p:cNvPicPr>
              <a:picLocks/>
            </p:cNvPicPr>
            <p:nvPr/>
          </p:nvPicPr>
          <p:blipFill>
            <a:blip r:embed="rId6"/>
            <a:stretch>
              <a:fillRect/>
            </a:stretch>
          </p:blipFill>
          <p:spPr>
            <a:xfrm rot="14837283">
              <a:off x="3639249" y="924584"/>
              <a:ext cx="818061" cy="352234"/>
            </a:xfrm>
            <a:prstGeom prst="rect">
              <a:avLst/>
            </a:prstGeom>
            <a:effectLst/>
          </p:spPr>
        </p:pic>
        <p:sp>
          <p:nvSpPr>
            <p:cNvPr id="193" name="stable"/>
            <p:cNvSpPr txBox="1"/>
            <p:nvPr/>
          </p:nvSpPr>
          <p:spPr>
            <a:xfrm>
              <a:off x="4235093" y="942869"/>
              <a:ext cx="1017658" cy="607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50800" tIns="50800" rIns="50800" bIns="50800" numCol="1" anchor="ctr">
              <a:spAutoFit/>
            </a:bodyPr>
            <a:lstStyle>
              <a:lvl1pPr defTabSz="4876800">
                <a:lnSpc>
                  <a:spcPct val="120000"/>
                </a:lnSpc>
                <a:defRPr sz="3600">
                  <a:latin typeface="Arial"/>
                  <a:ea typeface="Arial"/>
                  <a:cs typeface="Arial"/>
                  <a:sym typeface="Arial"/>
                </a:defRPr>
              </a:lvl1pPr>
            </a:lstStyle>
            <a:p>
              <a:r>
                <a:rPr sz="1200" dirty="0"/>
                <a:t>stable</a:t>
              </a:r>
              <a:endParaRPr sz="1800" dirty="0"/>
            </a:p>
          </p:txBody>
        </p:sp>
      </p:grpSp>
      <p:grpSp>
        <p:nvGrpSpPr>
          <p:cNvPr id="198" name="Group"/>
          <p:cNvGrpSpPr/>
          <p:nvPr/>
        </p:nvGrpSpPr>
        <p:grpSpPr>
          <a:xfrm>
            <a:off x="5268706" y="1053168"/>
            <a:ext cx="6159187" cy="1578405"/>
            <a:chOff x="0" y="0"/>
            <a:chExt cx="9459097" cy="2424066"/>
          </a:xfrm>
        </p:grpSpPr>
        <p:pic>
          <p:nvPicPr>
            <p:cNvPr id="195" name="Screenshot 2025-08-25 at 22.09.31.png" descr="Screenshot 2025-08-25 at 22.09.31.png"/>
            <p:cNvPicPr>
              <a:picLocks noChangeAspect="1"/>
            </p:cNvPicPr>
            <p:nvPr/>
          </p:nvPicPr>
          <p:blipFill>
            <a:blip r:embed="rId5"/>
            <a:srcRect t="4198"/>
            <a:stretch>
              <a:fillRect/>
            </a:stretch>
          </p:blipFill>
          <p:spPr>
            <a:xfrm>
              <a:off x="0" y="0"/>
              <a:ext cx="9459098" cy="2424067"/>
            </a:xfrm>
            <a:prstGeom prst="rect">
              <a:avLst/>
            </a:prstGeom>
            <a:ln w="12700" cap="flat">
              <a:noFill/>
              <a:miter lim="400000"/>
            </a:ln>
            <a:effectLst/>
          </p:spPr>
        </p:pic>
        <p:pic>
          <p:nvPicPr>
            <p:cNvPr id="196" name="Gerade Verbindung mit Pfeil 5" descr="Gerade Verbindung mit Pfeil 5"/>
            <p:cNvPicPr>
              <a:picLocks/>
            </p:cNvPicPr>
            <p:nvPr/>
          </p:nvPicPr>
          <p:blipFill>
            <a:blip r:embed="rId7"/>
            <a:stretch>
              <a:fillRect/>
            </a:stretch>
          </p:blipFill>
          <p:spPr>
            <a:xfrm rot="16200000">
              <a:off x="3712335" y="556173"/>
              <a:ext cx="756253" cy="352234"/>
            </a:xfrm>
            <a:prstGeom prst="rect">
              <a:avLst/>
            </a:prstGeom>
            <a:effectLst/>
          </p:spPr>
        </p:pic>
      </p:grpSp>
      <p:sp>
        <p:nvSpPr>
          <p:cNvPr id="199" name="Fußzeilenplatzhalter 1"/>
          <p:cNvSpPr txBox="1"/>
          <p:nvPr/>
        </p:nvSpPr>
        <p:spPr>
          <a:xfrm>
            <a:off x="366078" y="6489699"/>
            <a:ext cx="3598863" cy="27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normAutofit/>
          </a:bodyPr>
          <a:lstStyle>
            <a:lvl1pPr algn="l" defTabSz="914400">
              <a:lnSpc>
                <a:spcPct val="100000"/>
              </a:lnSpc>
              <a:tabLst>
                <a:tab pos="19532600" algn="r"/>
                <a:tab pos="20447000" algn="r"/>
              </a:tabLst>
              <a:defRPr sz="1600" b="1" cap="all">
                <a:solidFill>
                  <a:srgbClr val="888888"/>
                </a:solidFill>
                <a:latin typeface="Arial"/>
                <a:ea typeface="Arial"/>
                <a:cs typeface="Arial"/>
                <a:sym typeface="Arial"/>
              </a:defRPr>
            </a:lvl1pPr>
          </a:lstStyle>
          <a:p>
            <a:r>
              <a:rPr sz="800"/>
              <a:t>Max-Planck-Institut für Plasmaphysik | K. Aleynikova | 04.07.25</a:t>
            </a:r>
          </a:p>
        </p:txBody>
      </p:sp>
      <p:sp>
        <p:nvSpPr>
          <p:cNvPr id="200" name="Titel 2"/>
          <p:cNvSpPr txBox="1">
            <a:spLocks noGrp="1"/>
          </p:cNvSpPr>
          <p:nvPr>
            <p:ph type="title"/>
          </p:nvPr>
        </p:nvSpPr>
        <p:spPr>
          <a:xfrm>
            <a:off x="695325" y="441325"/>
            <a:ext cx="9576473" cy="455742"/>
          </a:xfrm>
          <a:prstGeom prst="rect">
            <a:avLst/>
          </a:prstGeom>
        </p:spPr>
        <p:txBody>
          <a:bodyPr/>
          <a:lstStyle/>
          <a:p>
            <a:r>
              <a:t>Studies of KBM Activity in W7-X, OP2.2/2.3 [*]</a:t>
            </a:r>
          </a:p>
        </p:txBody>
      </p:sp>
      <p:pic>
        <p:nvPicPr>
          <p:cNvPr id="201" name="scan_ksb_exp89_2.pdf" descr="scan_ksb_exp89_2.pdf"/>
          <p:cNvPicPr>
            <a:picLocks noChangeAspect="1"/>
          </p:cNvPicPr>
          <p:nvPr/>
        </p:nvPicPr>
        <p:blipFill>
          <a:blip r:embed="rId8"/>
          <a:stretch>
            <a:fillRect/>
          </a:stretch>
        </p:blipFill>
        <p:spPr>
          <a:xfrm>
            <a:off x="479035" y="3658815"/>
            <a:ext cx="4389816" cy="3072871"/>
          </a:xfrm>
          <a:prstGeom prst="rect">
            <a:avLst/>
          </a:prstGeom>
          <a:ln w="12700">
            <a:miter lim="400000"/>
          </a:ln>
        </p:spPr>
      </p:pic>
      <p:sp>
        <p:nvSpPr>
          <p:cNvPr id="202" name="[**] K. Aleynikova et al., in preparation."/>
          <p:cNvSpPr txBox="1"/>
          <p:nvPr/>
        </p:nvSpPr>
        <p:spPr>
          <a:xfrm>
            <a:off x="5986490" y="6452109"/>
            <a:ext cx="3047053"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914400">
              <a:lnSpc>
                <a:spcPct val="100000"/>
              </a:lnSpc>
              <a:defRPr sz="2800">
                <a:solidFill>
                  <a:srgbClr val="215454"/>
                </a:solidFill>
                <a:latin typeface="Arial"/>
                <a:ea typeface="Arial"/>
                <a:cs typeface="Arial"/>
                <a:sym typeface="Arial"/>
              </a:defRPr>
            </a:lvl1pPr>
          </a:lstStyle>
          <a:p>
            <a:r>
              <a:rPr sz="1400" dirty="0"/>
              <a:t>[*] K. </a:t>
            </a:r>
            <a:r>
              <a:rPr sz="1400" dirty="0" err="1"/>
              <a:t>Aleynikova</a:t>
            </a:r>
            <a:r>
              <a:rPr sz="1400" dirty="0"/>
              <a:t> et al., in preparation.</a:t>
            </a:r>
          </a:p>
        </p:txBody>
      </p:sp>
    </p:spTree>
  </p:cSld>
  <p:clrMapOvr>
    <a:masterClrMapping/>
  </p:clrMapOvr>
  <p:transition spd="med"/>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 name="Titel 2"/>
          <p:cNvSpPr txBox="1">
            <a:spLocks noGrp="1"/>
          </p:cNvSpPr>
          <p:nvPr>
            <p:ph type="title"/>
          </p:nvPr>
        </p:nvSpPr>
        <p:spPr>
          <a:xfrm>
            <a:off x="695326" y="441325"/>
            <a:ext cx="9576472" cy="894417"/>
          </a:xfrm>
          <a:prstGeom prst="rect">
            <a:avLst/>
          </a:prstGeom>
        </p:spPr>
        <p:txBody>
          <a:bodyPr/>
          <a:lstStyle/>
          <a:p>
            <a:r>
              <a:t>Mode structure derived from SXR tomography (XMCTS) using parametric forward modeling [**]</a:t>
            </a:r>
          </a:p>
        </p:txBody>
      </p:sp>
      <p:sp>
        <p:nvSpPr>
          <p:cNvPr id="205" name="Foliennummernplatzhalter 5"/>
          <p:cNvSpPr txBox="1">
            <a:spLocks noGrp="1"/>
          </p:cNvSpPr>
          <p:nvPr>
            <p:ph type="sldNum" sz="quarter" idx="2"/>
          </p:nvPr>
        </p:nvSpPr>
        <p:spPr>
          <a:xfrm>
            <a:off x="11682000" y="6495026"/>
            <a:ext cx="87064" cy="12961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fld id="{86CB4B4D-7CA3-9044-876B-883B54F8677D}" type="slidenum">
              <a:rPr/>
              <a:t>34</a:t>
            </a:fld>
            <a:endParaRPr/>
          </a:p>
        </p:txBody>
      </p:sp>
      <p:sp>
        <p:nvSpPr>
          <p:cNvPr id="206" name="Textfeld 8"/>
          <p:cNvSpPr txBox="1"/>
          <p:nvPr/>
        </p:nvSpPr>
        <p:spPr>
          <a:xfrm>
            <a:off x="3046096" y="4271964"/>
            <a:ext cx="2267586" cy="36933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lvl1pPr defTabSz="1828800">
              <a:lnSpc>
                <a:spcPct val="100000"/>
              </a:lnSpc>
              <a:defRPr sz="3600">
                <a:solidFill>
                  <a:srgbClr val="FFFFFF"/>
                </a:solidFill>
                <a:latin typeface="Cambria"/>
                <a:ea typeface="Cambria"/>
                <a:cs typeface="Cambria"/>
                <a:sym typeface="Cambria"/>
              </a:defRPr>
            </a:lvl1pPr>
          </a:lstStyle>
          <a:p>
            <a:r>
              <a:rPr sz="1800"/>
              <a:t>48 kHz mode</a:t>
            </a:r>
          </a:p>
        </p:txBody>
      </p:sp>
      <p:sp>
        <p:nvSpPr>
          <p:cNvPr id="207" name="Textfeld 17"/>
          <p:cNvSpPr txBox="1"/>
          <p:nvPr/>
        </p:nvSpPr>
        <p:spPr>
          <a:xfrm>
            <a:off x="5657191" y="1562616"/>
            <a:ext cx="6161159" cy="1815882"/>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tIns="45720" bIns="45720">
            <a:spAutoFit/>
          </a:bodyPr>
          <a:lstStyle/>
          <a:p>
            <a:pPr algn="just">
              <a:defRPr sz="2800">
                <a:latin typeface="Arial"/>
                <a:ea typeface="Arial"/>
                <a:cs typeface="Arial"/>
                <a:sym typeface="Arial"/>
              </a:defRPr>
            </a:pPr>
            <a:r>
              <a:rPr sz="1400"/>
              <a:t>Soft X-ray data is fitted using a poloidal model with adjustable amplitude, phase, and ballooning shape.</a:t>
            </a:r>
          </a:p>
          <a:p>
            <a:pPr algn="just">
              <a:defRPr sz="2800">
                <a:latin typeface="Arial"/>
                <a:ea typeface="Arial"/>
                <a:cs typeface="Arial"/>
                <a:sym typeface="Arial"/>
              </a:defRPr>
            </a:pPr>
            <a:endParaRPr sz="1400"/>
          </a:p>
          <a:p>
            <a:pPr algn="just">
              <a:defRPr sz="2800">
                <a:latin typeface="Arial"/>
                <a:ea typeface="Arial"/>
                <a:cs typeface="Arial"/>
                <a:sym typeface="Arial"/>
              </a:defRPr>
            </a:pPr>
            <a:r>
              <a:rPr sz="1400"/>
              <a:t>The model is mapped to VMEC flux surfaces and compared to signals from 360 detector lines of sight.</a:t>
            </a:r>
          </a:p>
          <a:p>
            <a:pPr algn="just">
              <a:defRPr sz="2800">
                <a:latin typeface="Arial"/>
                <a:ea typeface="Arial"/>
                <a:cs typeface="Arial"/>
                <a:sym typeface="Arial"/>
              </a:defRPr>
            </a:pPr>
            <a:endParaRPr sz="1400"/>
          </a:p>
          <a:p>
            <a:pPr algn="just">
              <a:defRPr sz="2800">
                <a:latin typeface="Arial"/>
                <a:ea typeface="Arial"/>
                <a:cs typeface="Arial"/>
                <a:sym typeface="Arial"/>
              </a:defRPr>
            </a:pPr>
            <a:r>
              <a:rPr sz="1400"/>
              <a:t>Best fits are found by scanning mode numbers and radial positions, using fit quality and phase checks.</a:t>
            </a:r>
          </a:p>
        </p:txBody>
      </p:sp>
      <p:sp>
        <p:nvSpPr>
          <p:cNvPr id="208" name="Fußzeilenplatzhalter 1"/>
          <p:cNvSpPr txBox="1"/>
          <p:nvPr/>
        </p:nvSpPr>
        <p:spPr>
          <a:xfrm>
            <a:off x="366078" y="6489699"/>
            <a:ext cx="3598863" cy="272597"/>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normAutofit/>
          </a:bodyPr>
          <a:lstStyle>
            <a:lvl1pPr algn="l" defTabSz="914400">
              <a:lnSpc>
                <a:spcPct val="100000"/>
              </a:lnSpc>
              <a:tabLst>
                <a:tab pos="19532600" algn="r"/>
                <a:tab pos="20447000" algn="r"/>
              </a:tabLst>
              <a:defRPr sz="1600" b="1" cap="all">
                <a:solidFill>
                  <a:srgbClr val="888888"/>
                </a:solidFill>
                <a:latin typeface="Arial"/>
                <a:ea typeface="Arial"/>
                <a:cs typeface="Arial"/>
                <a:sym typeface="Arial"/>
              </a:defRPr>
            </a:lvl1pPr>
          </a:lstStyle>
          <a:p>
            <a:r>
              <a:rPr sz="800"/>
              <a:t>Max-Planck-Institut für Plasmaphysik | K. Aleynikova | 04.07.25</a:t>
            </a:r>
          </a:p>
        </p:txBody>
      </p:sp>
      <p:sp>
        <p:nvSpPr>
          <p:cNvPr id="209" name="Foliennummernplatzhalter 5"/>
          <p:cNvSpPr txBox="1"/>
          <p:nvPr/>
        </p:nvSpPr>
        <p:spPr>
          <a:xfrm>
            <a:off x="11670446" y="6486139"/>
            <a:ext cx="98618" cy="13849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nchor="b">
            <a:spAutoFit/>
          </a:bodyPr>
          <a:lstStyle>
            <a:lvl1pPr algn="r" defTabSz="914400">
              <a:lnSpc>
                <a:spcPct val="100000"/>
              </a:lnSpc>
              <a:defRPr sz="1800" cap="all" spc="269">
                <a:solidFill>
                  <a:srgbClr val="888888"/>
                </a:solidFill>
                <a:latin typeface="Arial"/>
                <a:ea typeface="Arial"/>
                <a:cs typeface="Arial"/>
                <a:sym typeface="Arial"/>
              </a:defRPr>
            </a:lvl1pPr>
          </a:lstStyle>
          <a:p>
            <a:fld id="{86CB4B4D-7CA3-9044-876B-883B54F8677D}" type="slidenum">
              <a:rPr sz="900"/>
              <a:t>34</a:t>
            </a:fld>
            <a:endParaRPr sz="900"/>
          </a:p>
        </p:txBody>
      </p:sp>
      <p:sp>
        <p:nvSpPr>
          <p:cNvPr id="210" name="[**] C. Büschel et al., in preparation."/>
          <p:cNvSpPr txBox="1"/>
          <p:nvPr/>
        </p:nvSpPr>
        <p:spPr>
          <a:xfrm>
            <a:off x="457698" y="6356639"/>
            <a:ext cx="2837315" cy="21544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none" lIns="0" tIns="0" rIns="0" bIns="0">
            <a:spAutoFit/>
          </a:bodyPr>
          <a:lstStyle>
            <a:lvl1pPr algn="l" defTabSz="914400">
              <a:lnSpc>
                <a:spcPct val="100000"/>
              </a:lnSpc>
              <a:defRPr sz="2800">
                <a:solidFill>
                  <a:srgbClr val="215454"/>
                </a:solidFill>
                <a:latin typeface="Arial"/>
                <a:ea typeface="Arial"/>
                <a:cs typeface="Arial"/>
                <a:sym typeface="Arial"/>
              </a:defRPr>
            </a:lvl1pPr>
          </a:lstStyle>
          <a:p>
            <a:r>
              <a:rPr sz="1400"/>
              <a:t>[**] C. Büschel et al., in preparation.</a:t>
            </a:r>
          </a:p>
        </p:txBody>
      </p:sp>
      <p:pic>
        <p:nvPicPr>
          <p:cNvPr id="211" name="2D_recontruction_20250409_089.pdf" descr="2D_recontruction_20250409_089.pdf"/>
          <p:cNvPicPr>
            <a:picLocks noChangeAspect="1"/>
          </p:cNvPicPr>
          <p:nvPr/>
        </p:nvPicPr>
        <p:blipFill>
          <a:blip r:embed="rId2"/>
          <a:stretch>
            <a:fillRect/>
          </a:stretch>
        </p:blipFill>
        <p:spPr>
          <a:xfrm>
            <a:off x="5375568" y="3500136"/>
            <a:ext cx="3342462" cy="2506846"/>
          </a:xfrm>
          <a:prstGeom prst="rect">
            <a:avLst/>
          </a:prstGeom>
          <a:ln w="12700">
            <a:miter lim="400000"/>
          </a:ln>
        </p:spPr>
      </p:pic>
      <p:pic>
        <p:nvPicPr>
          <p:cNvPr id="213" name="time_traces_20250409.089_simplified_short_v1_cadetblue.png" descr="time_traces_20250409.089_simplified_short_v1_cadetblue.png"/>
          <p:cNvPicPr>
            <a:picLocks noChangeAspect="1"/>
          </p:cNvPicPr>
          <p:nvPr/>
        </p:nvPicPr>
        <p:blipFill>
          <a:blip r:embed="rId3"/>
          <a:stretch>
            <a:fillRect/>
          </a:stretch>
        </p:blipFill>
        <p:spPr>
          <a:xfrm>
            <a:off x="195030" y="1394491"/>
            <a:ext cx="5304850" cy="4529278"/>
          </a:xfrm>
          <a:prstGeom prst="rect">
            <a:avLst/>
          </a:prstGeom>
          <a:ln w="12700">
            <a:miter lim="400000"/>
          </a:ln>
        </p:spPr>
      </p:pic>
      <p:sp>
        <p:nvSpPr>
          <p:cNvPr id="214" name="Courtesy of C. Büschel"/>
          <p:cNvSpPr txBox="1"/>
          <p:nvPr/>
        </p:nvSpPr>
        <p:spPr>
          <a:xfrm>
            <a:off x="7997153" y="5834700"/>
            <a:ext cx="1722536"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lnSpc>
                <a:spcPct val="100000"/>
              </a:lnSpc>
              <a:defRPr>
                <a:latin typeface="Times Roman"/>
                <a:ea typeface="Times Roman"/>
                <a:cs typeface="Times Roman"/>
                <a:sym typeface="Times Roman"/>
              </a:defRPr>
            </a:lvl1pPr>
          </a:lstStyle>
          <a:p>
            <a:r>
              <a:rPr sz="900"/>
              <a:t>Courtesy of C. Büschel</a:t>
            </a:r>
          </a:p>
        </p:txBody>
      </p:sp>
      <p:sp>
        <p:nvSpPr>
          <p:cNvPr id="215" name="Courtesy of S. Bozhenkov"/>
          <p:cNvSpPr txBox="1"/>
          <p:nvPr/>
        </p:nvSpPr>
        <p:spPr>
          <a:xfrm>
            <a:off x="1007942" y="5722955"/>
            <a:ext cx="1722535" cy="18979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25400" tIns="25400" rIns="25400" bIns="25400" anchor="ctr">
            <a:spAutoFit/>
          </a:bodyPr>
          <a:lstStyle>
            <a:lvl1pPr algn="l" defTabSz="457200">
              <a:lnSpc>
                <a:spcPct val="100000"/>
              </a:lnSpc>
              <a:defRPr>
                <a:latin typeface="Times Roman"/>
                <a:ea typeface="Times Roman"/>
                <a:cs typeface="Times Roman"/>
                <a:sym typeface="Times Roman"/>
              </a:defRPr>
            </a:lvl1pPr>
          </a:lstStyle>
          <a:p>
            <a:r>
              <a:rPr sz="900"/>
              <a:t>Courtesy of S. Bozhenkov</a:t>
            </a:r>
          </a:p>
        </p:txBody>
      </p:sp>
      <p:sp>
        <p:nvSpPr>
          <p:cNvPr id="2" name="AutoShape 2" descr="20250409_089_2D_s_m.pdf">
            <a:extLst>
              <a:ext uri="{FF2B5EF4-FFF2-40B4-BE49-F238E27FC236}">
                <a16:creationId xmlns:a16="http://schemas.microsoft.com/office/drawing/2014/main" id="{E02FBF8C-F6A4-3AD2-C0B1-AEDB45DCC818}"/>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L"/>
          </a:p>
        </p:txBody>
      </p:sp>
      <p:pic>
        <p:nvPicPr>
          <p:cNvPr id="4" name="Picture 3">
            <a:extLst>
              <a:ext uri="{FF2B5EF4-FFF2-40B4-BE49-F238E27FC236}">
                <a16:creationId xmlns:a16="http://schemas.microsoft.com/office/drawing/2014/main" id="{6078C323-DDB2-D98B-F7F4-07CE5E0E3D21}"/>
              </a:ext>
            </a:extLst>
          </p:cNvPr>
          <p:cNvPicPr>
            <a:picLocks noChangeAspect="1"/>
          </p:cNvPicPr>
          <p:nvPr/>
        </p:nvPicPr>
        <p:blipFill>
          <a:blip r:embed="rId4"/>
          <a:stretch>
            <a:fillRect/>
          </a:stretch>
        </p:blipFill>
        <p:spPr>
          <a:xfrm>
            <a:off x="8555847" y="3561951"/>
            <a:ext cx="3809657" cy="2350800"/>
          </a:xfrm>
          <a:prstGeom prst="rect">
            <a:avLst/>
          </a:prstGeom>
        </p:spPr>
      </p:pic>
    </p:spTree>
  </p:cSld>
  <p:clrMapOvr>
    <a:masterClrMapping/>
  </p:clrMapOvr>
  <p:transition spd="med"/>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86E8973-8B2D-30A3-7EE3-0AC16A31B18C}"/>
              </a:ext>
            </a:extLst>
          </p:cNvPr>
          <p:cNvSpPr>
            <a:spLocks noGrp="1"/>
          </p:cNvSpPr>
          <p:nvPr>
            <p:ph type="title"/>
          </p:nvPr>
        </p:nvSpPr>
        <p:spPr/>
        <p:txBody>
          <a:bodyPr/>
          <a:lstStyle/>
          <a:p>
            <a:r>
              <a:rPr lang="en-NL" dirty="0"/>
              <a:t>Summary</a:t>
            </a:r>
          </a:p>
        </p:txBody>
      </p:sp>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6BE7BB15-3D39-61E4-78CA-31A9C4C40C55}"/>
                  </a:ext>
                </a:extLst>
              </p:cNvPr>
              <p:cNvSpPr>
                <a:spLocks noGrp="1"/>
              </p:cNvSpPr>
              <p:nvPr>
                <p:ph idx="1"/>
              </p:nvPr>
            </p:nvSpPr>
            <p:spPr>
              <a:xfrm>
                <a:off x="813467" y="1223963"/>
                <a:ext cx="10563616" cy="4868863"/>
              </a:xfrm>
            </p:spPr>
            <p:txBody>
              <a:bodyPr>
                <a:normAutofit lnSpcReduction="10000"/>
              </a:bodyPr>
              <a:lstStyle/>
              <a:p>
                <a:pPr marL="285750" indent="-285750">
                  <a:buFont typeface="Arial" panose="020B0604020202020204" pitchFamily="34" charset="0"/>
                  <a:buChar char="•"/>
                </a:pPr>
                <a:r>
                  <a:rPr lang="en-NL" sz="2000" dirty="0"/>
                  <a:t>Turbulence determines efficiency of future reactors and needs to be understood and mitigated</a:t>
                </a:r>
              </a:p>
              <a:p>
                <a:pPr marL="285750" indent="-285750">
                  <a:buFont typeface="Arial" panose="020B0604020202020204" pitchFamily="34" charset="0"/>
                  <a:buChar char="•"/>
                </a:pPr>
                <a:r>
                  <a:rPr lang="en-NL" sz="2000" dirty="0"/>
                  <a:t>Electrostatic instabilities: quite ok in Wendelstein 7-X</a:t>
                </a:r>
              </a:p>
              <a:p>
                <a:pPr marL="642938" lvl="4" indent="-285750"/>
                <a:r>
                  <a:rPr lang="en-GB" sz="2000" dirty="0"/>
                  <a:t>E</a:t>
                </a:r>
                <a:r>
                  <a:rPr lang="en-NL" sz="2000" dirty="0"/>
                  <a:t>lectron-driven trapped-electron mode (TEM) stable</a:t>
                </a:r>
              </a:p>
              <a:p>
                <a:pPr marL="642938" lvl="4" indent="-285750"/>
                <a:r>
                  <a:rPr lang="en-NL" sz="2000" dirty="0"/>
                  <a:t>Universal instability (UI) shows up instead of TEM, but seems more harmless in terms of transport. Has maybe been observed in experiment?</a:t>
                </a:r>
              </a:p>
              <a:p>
                <a:pPr marL="642938" lvl="4" indent="-285750"/>
                <a:r>
                  <a:rPr lang="en-NL" sz="2000" dirty="0"/>
                  <a:t>Ion-temperature-gradient modes (ITGs) stabilised with </a:t>
                </a:r>
                <a14:m>
                  <m:oMath xmlns:m="http://schemas.openxmlformats.org/officeDocument/2006/math">
                    <m:r>
                      <a:rPr lang="en-NL" sz="2000" b="0" i="1" dirty="0" smtClean="0">
                        <a:latin typeface="Cambria Math" panose="02040503050406030204" pitchFamily="18" charset="0"/>
                        <a:ea typeface="Cambria Math" panose="02040503050406030204" pitchFamily="18" charset="0"/>
                      </a:rPr>
                      <m:t>𝛻</m:t>
                    </m:r>
                    <m:r>
                      <a:rPr lang="en-US" sz="2000" b="0" i="1" dirty="0">
                        <a:latin typeface="Cambria Math" panose="02040503050406030204" pitchFamily="18" charset="0"/>
                        <a:ea typeface="Cambria Math" panose="02040503050406030204" pitchFamily="18" charset="0"/>
                      </a:rPr>
                      <m:t>𝑛</m:t>
                    </m:r>
                  </m:oMath>
                </a14:m>
                <a:r>
                  <a:rPr lang="en-NL" sz="2000" dirty="0"/>
                  <a:t>, plenty of evidence experimentally </a:t>
                </a:r>
              </a:p>
              <a:p>
                <a:pPr marL="342900" indent="-342900">
                  <a:buFont typeface="Arial" panose="020B0604020202020204" pitchFamily="34" charset="0"/>
                  <a:buChar char="•"/>
                </a:pPr>
                <a:r>
                  <a:rPr lang="en-NL" sz="2000" dirty="0"/>
                  <a:t>Electromagnetic instabilities:	</a:t>
                </a:r>
              </a:p>
              <a:p>
                <a:pPr marL="642938" lvl="4" indent="-285750"/>
                <a:r>
                  <a:rPr lang="en-NL" sz="2000" dirty="0"/>
                  <a:t>Kinetic ballooning modes switch on sooner than anticipated and enhance ITG transport</a:t>
                </a:r>
                <a:endParaRPr lang="en-US" sz="2000" dirty="0"/>
              </a:p>
              <a:p>
                <a:pPr marL="931500" lvl="5"/>
                <a:r>
                  <a:rPr lang="en-GB" sz="2000" dirty="0"/>
                  <a:t>B</a:t>
                </a:r>
                <a:r>
                  <a:rPr lang="en-NL" sz="2000" dirty="0"/>
                  <a:t>ut this might be mitigated, e.g. by slightly higher shear</a:t>
                </a:r>
              </a:p>
              <a:p>
                <a:pPr marL="931500" lvl="5"/>
                <a:r>
                  <a:rPr lang="en-GB" sz="2000" dirty="0"/>
                  <a:t>E</a:t>
                </a:r>
                <a:r>
                  <a:rPr lang="en-NL" sz="2000" dirty="0"/>
                  <a:t>xperimental evidence still outstanding </a:t>
                </a:r>
              </a:p>
              <a:p>
                <a:pPr marL="642938" lvl="4" indent="-285750"/>
                <a:endParaRPr lang="en-NL" dirty="0"/>
              </a:p>
              <a:p>
                <a:pPr marL="285750" indent="-285750">
                  <a:buFont typeface="Arial" panose="020B0604020202020204" pitchFamily="34" charset="0"/>
                  <a:buChar char="•"/>
                </a:pPr>
                <a:endParaRPr lang="en-NL" dirty="0"/>
              </a:p>
            </p:txBody>
          </p:sp>
        </mc:Choice>
        <mc:Fallback xmlns="">
          <p:sp>
            <p:nvSpPr>
              <p:cNvPr id="3" name="Content Placeholder 2">
                <a:extLst>
                  <a:ext uri="{FF2B5EF4-FFF2-40B4-BE49-F238E27FC236}">
                    <a16:creationId xmlns:a16="http://schemas.microsoft.com/office/drawing/2014/main" id="{6BE7BB15-3D39-61E4-78CA-31A9C4C40C55}"/>
                  </a:ext>
                </a:extLst>
              </p:cNvPr>
              <p:cNvSpPr>
                <a:spLocks noGrp="1" noRot="1" noChangeAspect="1" noMove="1" noResize="1" noEditPoints="1" noAdjustHandles="1" noChangeArrowheads="1" noChangeShapeType="1" noTextEdit="1"/>
              </p:cNvSpPr>
              <p:nvPr>
                <p:ph idx="1"/>
              </p:nvPr>
            </p:nvSpPr>
            <p:spPr>
              <a:xfrm>
                <a:off x="813467" y="1223963"/>
                <a:ext cx="10563616" cy="4868863"/>
              </a:xfrm>
              <a:blipFill>
                <a:blip r:embed="rId3"/>
                <a:stretch>
                  <a:fillRect l="-1321" t="-521" b="-2604"/>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F4F23505-522D-803D-3152-48458F2DBD99}"/>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5CEBDB30-6457-7FD5-9701-8EBA9477CAD9}"/>
              </a:ext>
            </a:extLst>
          </p:cNvPr>
          <p:cNvSpPr>
            <a:spLocks noGrp="1"/>
          </p:cNvSpPr>
          <p:nvPr>
            <p:ph type="sldNum" sz="quarter" idx="12"/>
          </p:nvPr>
        </p:nvSpPr>
        <p:spPr/>
        <p:txBody>
          <a:bodyPr/>
          <a:lstStyle/>
          <a:p>
            <a:fld id="{B7CEC10D-CD46-426F-915E-6C78530279CB}" type="slidenum">
              <a:rPr lang="en-US" smtClean="0"/>
              <a:t>35</a:t>
            </a:fld>
            <a:endParaRPr lang="en-US" dirty="0"/>
          </a:p>
        </p:txBody>
      </p:sp>
    </p:spTree>
    <p:extLst>
      <p:ext uri="{BB962C8B-B14F-4D97-AF65-F5344CB8AC3E}">
        <p14:creationId xmlns:p14="http://schemas.microsoft.com/office/powerpoint/2010/main" val="39507006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88C8EC-E571-246F-B931-8BD2F92EFD4E}"/>
              </a:ext>
            </a:extLst>
          </p:cNvPr>
          <p:cNvSpPr>
            <a:spLocks noGrp="1"/>
          </p:cNvSpPr>
          <p:nvPr>
            <p:ph type="title"/>
          </p:nvPr>
        </p:nvSpPr>
        <p:spPr/>
        <p:txBody>
          <a:bodyPr/>
          <a:lstStyle/>
          <a:p>
            <a:r>
              <a:rPr lang="en-NL" dirty="0"/>
              <a:t>OTHER SLIDES/BACKUP</a:t>
            </a:r>
          </a:p>
        </p:txBody>
      </p:sp>
      <p:sp>
        <p:nvSpPr>
          <p:cNvPr id="3" name="Content Placeholder 2">
            <a:extLst>
              <a:ext uri="{FF2B5EF4-FFF2-40B4-BE49-F238E27FC236}">
                <a16:creationId xmlns:a16="http://schemas.microsoft.com/office/drawing/2014/main" id="{8DFF6ACD-F2D9-8204-50FF-6FA0CE5983F0}"/>
              </a:ext>
            </a:extLst>
          </p:cNvPr>
          <p:cNvSpPr>
            <a:spLocks noGrp="1"/>
          </p:cNvSpPr>
          <p:nvPr>
            <p:ph idx="1"/>
          </p:nvPr>
        </p:nvSpPr>
        <p:spPr/>
        <p:txBody>
          <a:bodyPr/>
          <a:lstStyle/>
          <a:p>
            <a:endParaRPr lang="en-NL"/>
          </a:p>
        </p:txBody>
      </p:sp>
      <p:sp>
        <p:nvSpPr>
          <p:cNvPr id="4" name="Footer Placeholder 3">
            <a:extLst>
              <a:ext uri="{FF2B5EF4-FFF2-40B4-BE49-F238E27FC236}">
                <a16:creationId xmlns:a16="http://schemas.microsoft.com/office/drawing/2014/main" id="{F613B7CF-D184-C39F-A754-BEA4FC7D5FD8}"/>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F85B4550-FD18-EA7D-0CB0-0348E577EF50}"/>
              </a:ext>
            </a:extLst>
          </p:cNvPr>
          <p:cNvSpPr>
            <a:spLocks noGrp="1"/>
          </p:cNvSpPr>
          <p:nvPr>
            <p:ph type="sldNum" sz="quarter" idx="12"/>
          </p:nvPr>
        </p:nvSpPr>
        <p:spPr/>
        <p:txBody>
          <a:bodyPr/>
          <a:lstStyle/>
          <a:p>
            <a:fld id="{B7CEC10D-CD46-426F-915E-6C78530279CB}" type="slidenum">
              <a:rPr lang="en-US" smtClean="0"/>
              <a:t>36</a:t>
            </a:fld>
            <a:endParaRPr lang="en-US" dirty="0"/>
          </a:p>
        </p:txBody>
      </p:sp>
    </p:spTree>
    <p:extLst>
      <p:ext uri="{BB962C8B-B14F-4D97-AF65-F5344CB8AC3E}">
        <p14:creationId xmlns:p14="http://schemas.microsoft.com/office/powerpoint/2010/main" val="6085307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725637"/>
            <a:ext cx="10986576" cy="525931"/>
          </a:xfrm>
        </p:spPr>
        <p:txBody>
          <a:bodyPr/>
          <a:lstStyle/>
          <a:p>
            <a:r>
              <a:rPr lang="en-US" dirty="0"/>
              <a:t>Linear physics not sufficient to predict turbulent fluxes</a:t>
            </a:r>
          </a:p>
        </p:txBody>
      </p:sp>
      <p:sp>
        <p:nvSpPr>
          <p:cNvPr id="13" name="Slide Number Placeholder 3"/>
          <p:cNvSpPr txBox="1">
            <a:spLocks noChangeArrowheads="1"/>
          </p:cNvSpPr>
          <p:nvPr/>
        </p:nvSpPr>
        <p:spPr>
          <a:xfrm>
            <a:off x="65618" y="6110818"/>
            <a:ext cx="702733" cy="37676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defPPr>
              <a:defRPr lang="nl-NL"/>
            </a:defPPr>
            <a:lvl1pPr marL="0" algn="l" defTabSz="914400" rtl="0" eaLnBrk="1" latinLnBrk="0" hangingPunct="1">
              <a:defRPr sz="1800" kern="1200">
                <a:solidFill>
                  <a:schemeClr val="tx1"/>
                </a:solidFill>
                <a:latin typeface="Calibri" charset="0"/>
                <a:ea typeface="ヒラギノ角ゴ Pro W3" charset="-128"/>
                <a:cs typeface="+mn-cs"/>
              </a:defRPr>
            </a:lvl1pPr>
            <a:lvl2pPr marL="742950" indent="-285750" algn="l" defTabSz="914400" rtl="0" eaLnBrk="1" latinLnBrk="0" hangingPunct="1">
              <a:defRPr sz="1800" kern="1200">
                <a:solidFill>
                  <a:schemeClr val="tx1"/>
                </a:solidFill>
                <a:latin typeface="Calibri" charset="0"/>
                <a:ea typeface="ヒラギノ角ゴ Pro W3" charset="-128"/>
                <a:cs typeface="+mn-cs"/>
              </a:defRPr>
            </a:lvl2pPr>
            <a:lvl3pPr marL="1143000" indent="-228600" algn="l" defTabSz="914400" rtl="0" eaLnBrk="1" latinLnBrk="0" hangingPunct="1">
              <a:defRPr sz="1800" kern="1200">
                <a:solidFill>
                  <a:schemeClr val="tx1"/>
                </a:solidFill>
                <a:latin typeface="Calibri" charset="0"/>
                <a:ea typeface="ヒラギノ角ゴ Pro W3" charset="-128"/>
                <a:cs typeface="+mn-cs"/>
              </a:defRPr>
            </a:lvl3pPr>
            <a:lvl4pPr marL="1600200" indent="-228600" algn="l" defTabSz="914400" rtl="0" eaLnBrk="1" latinLnBrk="0" hangingPunct="1">
              <a:defRPr sz="1800" kern="1200">
                <a:solidFill>
                  <a:schemeClr val="tx1"/>
                </a:solidFill>
                <a:latin typeface="Calibri" charset="0"/>
                <a:ea typeface="ヒラギノ角ゴ Pro W3" charset="-128"/>
                <a:cs typeface="+mn-cs"/>
              </a:defRPr>
            </a:lvl4pPr>
            <a:lvl5pPr marL="2057400" indent="-228600" algn="l" defTabSz="914400" rtl="0" eaLnBrk="1" latinLnBrk="0" hangingPunct="1">
              <a:defRPr sz="1800" kern="1200">
                <a:solidFill>
                  <a:schemeClr val="tx1"/>
                </a:solidFill>
                <a:latin typeface="Calibri" charset="0"/>
                <a:ea typeface="ヒラギノ角ゴ Pro W3" charset="-128"/>
                <a:cs typeface="+mn-cs"/>
              </a:defRPr>
            </a:lvl5pPr>
            <a:lvl6pPr marL="2514600" indent="-228600" algn="l" defTabSz="914400" rtl="0" eaLnBrk="0" fontAlgn="base" latinLnBrk="0" hangingPunct="0">
              <a:spcBef>
                <a:spcPct val="0"/>
              </a:spcBef>
              <a:spcAft>
                <a:spcPct val="0"/>
              </a:spcAft>
              <a:defRPr sz="1800" kern="1200">
                <a:solidFill>
                  <a:schemeClr val="tx1"/>
                </a:solidFill>
                <a:latin typeface="Calibri" charset="0"/>
                <a:ea typeface="ヒラギノ角ゴ Pro W3" charset="-128"/>
                <a:cs typeface="+mn-cs"/>
              </a:defRPr>
            </a:lvl6pPr>
            <a:lvl7pPr marL="2971800" indent="-228600" algn="l" defTabSz="914400" rtl="0" eaLnBrk="0" fontAlgn="base" latinLnBrk="0" hangingPunct="0">
              <a:spcBef>
                <a:spcPct val="0"/>
              </a:spcBef>
              <a:spcAft>
                <a:spcPct val="0"/>
              </a:spcAft>
              <a:defRPr sz="1800" kern="1200">
                <a:solidFill>
                  <a:schemeClr val="tx1"/>
                </a:solidFill>
                <a:latin typeface="Calibri" charset="0"/>
                <a:ea typeface="ヒラギノ角ゴ Pro W3" charset="-128"/>
                <a:cs typeface="+mn-cs"/>
              </a:defRPr>
            </a:lvl7pPr>
            <a:lvl8pPr marL="3429000" indent="-228600" algn="l" defTabSz="914400" rtl="0" eaLnBrk="0" fontAlgn="base" latinLnBrk="0" hangingPunct="0">
              <a:spcBef>
                <a:spcPct val="0"/>
              </a:spcBef>
              <a:spcAft>
                <a:spcPct val="0"/>
              </a:spcAft>
              <a:defRPr sz="1800" kern="1200">
                <a:solidFill>
                  <a:schemeClr val="tx1"/>
                </a:solidFill>
                <a:latin typeface="Calibri" charset="0"/>
                <a:ea typeface="ヒラギノ角ゴ Pro W3" charset="-128"/>
                <a:cs typeface="+mn-cs"/>
              </a:defRPr>
            </a:lvl8pPr>
            <a:lvl9pPr marL="3886200" indent="-228600" algn="l" defTabSz="914400" rtl="0" eaLnBrk="0" fontAlgn="base" latinLnBrk="0" hangingPunct="0">
              <a:spcBef>
                <a:spcPct val="0"/>
              </a:spcBef>
              <a:spcAft>
                <a:spcPct val="0"/>
              </a:spcAft>
              <a:defRPr sz="1800" kern="1200">
                <a:solidFill>
                  <a:schemeClr val="tx1"/>
                </a:solidFill>
                <a:latin typeface="Calibri" charset="0"/>
                <a:ea typeface="ヒラギノ角ゴ Pro W3" charset="-128"/>
                <a:cs typeface="+mn-cs"/>
              </a:defRPr>
            </a:lvl9pPr>
          </a:lstStyle>
          <a:p>
            <a:fld id="{52BF801C-6B5D-DA44-A1AE-E30CA8EB0375}" type="slidenum">
              <a:rPr lang="nl-NL" altLang="en-US" sz="2400">
                <a:solidFill>
                  <a:srgbClr val="FFFFFF"/>
                </a:solidFill>
                <a:latin typeface="PT Sans" charset="-52"/>
              </a:rPr>
              <a:pPr/>
              <a:t>37</a:t>
            </a:fld>
            <a:endParaRPr lang="nl-NL" altLang="en-US" sz="2400" dirty="0">
              <a:solidFill>
                <a:srgbClr val="FFFFFF"/>
              </a:solidFill>
              <a:latin typeface="PT Sans" charset="-52"/>
            </a:endParaRPr>
          </a:p>
        </p:txBody>
      </p:sp>
      <p:sp>
        <p:nvSpPr>
          <p:cNvPr id="15" name="TextBox 24"/>
          <p:cNvSpPr txBox="1">
            <a:spLocks noChangeArrowheads="1"/>
          </p:cNvSpPr>
          <p:nvPr/>
        </p:nvSpPr>
        <p:spPr bwMode="auto">
          <a:xfrm>
            <a:off x="7082367" y="4457697"/>
            <a:ext cx="1219200" cy="12145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endParaRPr lang="en-US" altLang="en-US" sz="2400">
              <a:latin typeface="PT Sans" charset="-52"/>
            </a:endParaRPr>
          </a:p>
        </p:txBody>
      </p:sp>
      <p:sp>
        <p:nvSpPr>
          <p:cNvPr id="33" name="TextBox 22"/>
          <p:cNvSpPr txBox="1">
            <a:spLocks noChangeArrowheads="1"/>
          </p:cNvSpPr>
          <p:nvPr/>
        </p:nvSpPr>
        <p:spPr bwMode="auto">
          <a:xfrm>
            <a:off x="812800" y="1342847"/>
            <a:ext cx="4749800" cy="5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2400" dirty="0"/>
              <a:t>Linear growth rates </a:t>
            </a:r>
            <a:r>
              <a:rPr lang="mr-IN" altLang="en-US" sz="2400" dirty="0"/>
              <a:t>–</a:t>
            </a:r>
            <a:r>
              <a:rPr lang="en-US" altLang="en-US" sz="2400" dirty="0"/>
              <a:t> understood </a:t>
            </a:r>
            <a:r>
              <a:rPr lang="en-US" altLang="en-US" sz="2400" dirty="0">
                <a:solidFill>
                  <a:schemeClr val="accent5">
                    <a:lumMod val="75000"/>
                  </a:schemeClr>
                </a:solidFill>
              </a:rPr>
              <a:t>✓</a:t>
            </a:r>
          </a:p>
        </p:txBody>
      </p:sp>
      <p:sp>
        <p:nvSpPr>
          <p:cNvPr id="34" name="TextBox 71"/>
          <p:cNvSpPr txBox="1">
            <a:spLocks noChangeArrowheads="1"/>
          </p:cNvSpPr>
          <p:nvPr/>
        </p:nvSpPr>
        <p:spPr bwMode="auto">
          <a:xfrm>
            <a:off x="6400802" y="1342847"/>
            <a:ext cx="5643033" cy="586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2400" dirty="0"/>
              <a:t>Nonlinear heat fluxes </a:t>
            </a:r>
            <a:r>
              <a:rPr lang="mr-IN" altLang="en-US" sz="2400" dirty="0"/>
              <a:t>–</a:t>
            </a:r>
            <a:r>
              <a:rPr lang="en-US" altLang="en-US" sz="2400" dirty="0"/>
              <a:t> not understood </a:t>
            </a:r>
            <a:r>
              <a:rPr lang="en-US" altLang="en-US" sz="2400" dirty="0">
                <a:solidFill>
                  <a:schemeClr val="accent1"/>
                </a:solidFill>
              </a:rPr>
              <a:t>✗</a:t>
            </a:r>
          </a:p>
        </p:txBody>
      </p:sp>
      <p:grpSp>
        <p:nvGrpSpPr>
          <p:cNvPr id="43" name="Group 42">
            <a:extLst>
              <a:ext uri="{FF2B5EF4-FFF2-40B4-BE49-F238E27FC236}">
                <a16:creationId xmlns:a16="http://schemas.microsoft.com/office/drawing/2014/main" id="{95528B89-A30B-8C54-D934-686522114568}"/>
              </a:ext>
            </a:extLst>
          </p:cNvPr>
          <p:cNvGrpSpPr/>
          <p:nvPr/>
        </p:nvGrpSpPr>
        <p:grpSpPr>
          <a:xfrm>
            <a:off x="5892801" y="1825833"/>
            <a:ext cx="5815560" cy="3753811"/>
            <a:chOff x="4419601" y="1438825"/>
            <a:chExt cx="4361670" cy="2815358"/>
          </a:xfrm>
        </p:grpSpPr>
        <p:pic>
          <p:nvPicPr>
            <p:cNvPr id="42" name="Group 16">
              <a:extLst>
                <a:ext uri="{FF2B5EF4-FFF2-40B4-BE49-F238E27FC236}">
                  <a16:creationId xmlns:a16="http://schemas.microsoft.com/office/drawing/2014/main" id="{26824720-CE23-2107-2272-85A159B8435B}"/>
                </a:ext>
              </a:extLst>
            </p:cNvPr>
            <p:cNvPicPr>
              <a:picLocks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l="52010"/>
            <a:stretch/>
          </p:blipFill>
          <p:spPr bwMode="auto">
            <a:xfrm>
              <a:off x="4433104" y="1438825"/>
              <a:ext cx="3809196" cy="2707426"/>
            </a:xfrm>
            <a:prstGeom prst="rect">
              <a:avLst/>
            </a:prstGeom>
            <a:noFill/>
            <a:extLst>
              <a:ext uri="{909E8E84-426E-40DD-AFC4-6F175D3DCCD1}">
                <a14:hiddenFill xmlns:a14="http://schemas.microsoft.com/office/drawing/2010/main">
                  <a:solidFill>
                    <a:srgbClr val="FFFFFF"/>
                  </a:solidFill>
                </a14:hiddenFill>
              </a:ext>
            </a:extLst>
          </p:spPr>
        </p:pic>
        <p:grpSp>
          <p:nvGrpSpPr>
            <p:cNvPr id="41" name="Group 40">
              <a:extLst>
                <a:ext uri="{FF2B5EF4-FFF2-40B4-BE49-F238E27FC236}">
                  <a16:creationId xmlns:a16="http://schemas.microsoft.com/office/drawing/2014/main" id="{A0E4A451-3314-A532-8031-9CA351B42B5C}"/>
                </a:ext>
              </a:extLst>
            </p:cNvPr>
            <p:cNvGrpSpPr/>
            <p:nvPr/>
          </p:nvGrpSpPr>
          <p:grpSpPr>
            <a:xfrm>
              <a:off x="4419601" y="1636966"/>
              <a:ext cx="4361670" cy="2617217"/>
              <a:chOff x="4419601" y="1636966"/>
              <a:chExt cx="4361670" cy="2617217"/>
            </a:xfrm>
          </p:grpSpPr>
          <p:sp>
            <p:nvSpPr>
              <p:cNvPr id="26" name="TextBox 28"/>
              <p:cNvSpPr txBox="1">
                <a:spLocks noChangeArrowheads="1"/>
              </p:cNvSpPr>
              <p:nvPr/>
            </p:nvSpPr>
            <p:spPr bwMode="auto">
              <a:xfrm rot="16200000">
                <a:off x="3528125" y="2528442"/>
                <a:ext cx="216395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2133" dirty="0">
                    <a:solidFill>
                      <a:srgbClr val="000000"/>
                    </a:solidFill>
                    <a:latin typeface="PT Sans" charset="-52"/>
                  </a:rPr>
                  <a:t>Heat flux (</a:t>
                </a:r>
                <a:r>
                  <a:rPr lang="en-US" altLang="en-US" sz="2133" dirty="0" err="1">
                    <a:solidFill>
                      <a:srgbClr val="000000"/>
                    </a:solidFill>
                    <a:latin typeface="PT Sans" charset="-52"/>
                  </a:rPr>
                  <a:t>normalised</a:t>
                </a:r>
                <a:r>
                  <a:rPr lang="en-US" altLang="en-US" sz="2133" dirty="0">
                    <a:solidFill>
                      <a:srgbClr val="000000"/>
                    </a:solidFill>
                    <a:latin typeface="PT Sans" charset="-52"/>
                  </a:rPr>
                  <a:t>)</a:t>
                </a:r>
              </a:p>
            </p:txBody>
          </p:sp>
          <p:grpSp>
            <p:nvGrpSpPr>
              <p:cNvPr id="5" name="Group 4">
                <a:extLst>
                  <a:ext uri="{FF2B5EF4-FFF2-40B4-BE49-F238E27FC236}">
                    <a16:creationId xmlns:a16="http://schemas.microsoft.com/office/drawing/2014/main" id="{3F3C246A-1872-B836-F377-D7D8A7DEB31A}"/>
                  </a:ext>
                </a:extLst>
              </p:cNvPr>
              <p:cNvGrpSpPr/>
              <p:nvPr/>
            </p:nvGrpSpPr>
            <p:grpSpPr>
              <a:xfrm>
                <a:off x="5491163" y="1756695"/>
                <a:ext cx="992187" cy="1219291"/>
                <a:chOff x="5491163" y="1756695"/>
                <a:chExt cx="992187" cy="1219291"/>
              </a:xfrm>
            </p:grpSpPr>
            <p:sp>
              <p:nvSpPr>
                <p:cNvPr id="22" name="Rounded Rectangle 21">
                  <a:extLst>
                    <a:ext uri="{FF2B5EF4-FFF2-40B4-BE49-F238E27FC236}">
                      <a16:creationId xmlns:a16="http://schemas.microsoft.com/office/drawing/2014/main" id="{804781B2-5980-3B49-A28C-A8FE1C8F9341}"/>
                    </a:ext>
                  </a:extLst>
                </p:cNvPr>
                <p:cNvSpPr/>
                <p:nvPr/>
              </p:nvSpPr>
              <p:spPr bwMode="auto">
                <a:xfrm>
                  <a:off x="5491163" y="1756695"/>
                  <a:ext cx="334962" cy="31786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latin typeface="PT Sans" charset="-52"/>
                    <a:ea typeface="PT Sans" charset="-52"/>
                    <a:cs typeface="PT Sans" charset="-52"/>
                  </a:endParaRPr>
                </a:p>
              </p:txBody>
            </p:sp>
            <p:sp>
              <p:nvSpPr>
                <p:cNvPr id="18" name="Rounded Rectangle 17">
                  <a:extLst>
                    <a:ext uri="{FF2B5EF4-FFF2-40B4-BE49-F238E27FC236}">
                      <a16:creationId xmlns:a16="http://schemas.microsoft.com/office/drawing/2014/main" id="{E6264880-80E0-DC4B-835A-EAB684530B2C}"/>
                    </a:ext>
                  </a:extLst>
                </p:cNvPr>
                <p:cNvSpPr/>
                <p:nvPr/>
              </p:nvSpPr>
              <p:spPr bwMode="auto">
                <a:xfrm>
                  <a:off x="6296025" y="2450947"/>
                  <a:ext cx="166688" cy="98049"/>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latin typeface="PT Sans" charset="-52"/>
                    <a:ea typeface="PT Sans" charset="-52"/>
                    <a:cs typeface="PT Sans" charset="-52"/>
                  </a:endParaRPr>
                </a:p>
              </p:txBody>
            </p:sp>
            <p:sp>
              <p:nvSpPr>
                <p:cNvPr id="19" name="Rounded Rectangle 18">
                  <a:extLst>
                    <a:ext uri="{FF2B5EF4-FFF2-40B4-BE49-F238E27FC236}">
                      <a16:creationId xmlns:a16="http://schemas.microsoft.com/office/drawing/2014/main" id="{EDA6625C-E331-5F44-8735-2F80D6E04E8D}"/>
                    </a:ext>
                  </a:extLst>
                </p:cNvPr>
                <p:cNvSpPr/>
                <p:nvPr/>
              </p:nvSpPr>
              <p:spPr bwMode="auto">
                <a:xfrm>
                  <a:off x="6296025" y="2876355"/>
                  <a:ext cx="187325" cy="9963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latin typeface="PT Sans" charset="-52"/>
                    <a:ea typeface="PT Sans" charset="-52"/>
                    <a:cs typeface="PT Sans" charset="-52"/>
                  </a:endParaRPr>
                </a:p>
              </p:txBody>
            </p:sp>
          </p:grpSp>
          <p:grpSp>
            <p:nvGrpSpPr>
              <p:cNvPr id="7" name="Group 6">
                <a:extLst>
                  <a:ext uri="{FF2B5EF4-FFF2-40B4-BE49-F238E27FC236}">
                    <a16:creationId xmlns:a16="http://schemas.microsoft.com/office/drawing/2014/main" id="{320E7819-6161-F401-1578-037FE8AB0ED2}"/>
                  </a:ext>
                </a:extLst>
              </p:cNvPr>
              <p:cNvGrpSpPr/>
              <p:nvPr/>
            </p:nvGrpSpPr>
            <p:grpSpPr>
              <a:xfrm>
                <a:off x="5065730" y="1961279"/>
                <a:ext cx="2762387" cy="600588"/>
                <a:chOff x="5065730" y="1961279"/>
                <a:chExt cx="2762387" cy="600588"/>
              </a:xfrm>
            </p:grpSpPr>
            <p:sp>
              <p:nvSpPr>
                <p:cNvPr id="30" name="TextBox 65"/>
                <p:cNvSpPr txBox="1">
                  <a:spLocks noChangeArrowheads="1"/>
                </p:cNvSpPr>
                <p:nvPr/>
              </p:nvSpPr>
              <p:spPr bwMode="auto">
                <a:xfrm rot="19820877">
                  <a:off x="6331104" y="2398979"/>
                  <a:ext cx="1497013" cy="16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1867" dirty="0">
                      <a:solidFill>
                        <a:srgbClr val="FF0401"/>
                      </a:solidFill>
                      <a:latin typeface="PT Sans" charset="-52"/>
                    </a:rPr>
                    <a:t>W7-X stellarator</a:t>
                  </a:r>
                </a:p>
              </p:txBody>
            </p:sp>
            <p:sp>
              <p:nvSpPr>
                <p:cNvPr id="31" name="TextBox 69"/>
                <p:cNvSpPr txBox="1">
                  <a:spLocks noChangeArrowheads="1"/>
                </p:cNvSpPr>
                <p:nvPr/>
              </p:nvSpPr>
              <p:spPr bwMode="auto">
                <a:xfrm rot="20539508">
                  <a:off x="5850033" y="2143417"/>
                  <a:ext cx="1497012" cy="162889"/>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1867" dirty="0">
                      <a:solidFill>
                        <a:srgbClr val="5E035D"/>
                      </a:solidFill>
                      <a:latin typeface="PT Sans" charset="-52"/>
                    </a:rPr>
                    <a:t>HSX stellarator</a:t>
                  </a:r>
                </a:p>
              </p:txBody>
            </p:sp>
            <p:sp>
              <p:nvSpPr>
                <p:cNvPr id="32" name="TextBox 70"/>
                <p:cNvSpPr txBox="1">
                  <a:spLocks noChangeArrowheads="1"/>
                </p:cNvSpPr>
                <p:nvPr/>
              </p:nvSpPr>
              <p:spPr bwMode="auto">
                <a:xfrm rot="19952578">
                  <a:off x="5065730" y="1961279"/>
                  <a:ext cx="1497012" cy="162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1867" dirty="0">
                      <a:solidFill>
                        <a:srgbClr val="3A3BFF"/>
                      </a:solidFill>
                      <a:latin typeface="PT Sans" charset="-52"/>
                    </a:rPr>
                    <a:t>DIII-D Tokamak</a:t>
                  </a:r>
                </a:p>
              </p:txBody>
            </p:sp>
          </p:grpSp>
          <p:sp>
            <p:nvSpPr>
              <p:cNvPr id="35" name="TextBox 17">
                <a:extLst>
                  <a:ext uri="{FF2B5EF4-FFF2-40B4-BE49-F238E27FC236}">
                    <a16:creationId xmlns:a16="http://schemas.microsoft.com/office/drawing/2014/main" id="{4167949A-4AF9-504B-AB0D-BA3C529FC886}"/>
                  </a:ext>
                </a:extLst>
              </p:cNvPr>
              <p:cNvSpPr txBox="1">
                <a:spLocks noChangeArrowheads="1"/>
              </p:cNvSpPr>
              <p:nvPr/>
            </p:nvSpPr>
            <p:spPr bwMode="auto">
              <a:xfrm>
                <a:off x="5214648" y="3819287"/>
                <a:ext cx="3566623" cy="4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2133" dirty="0">
                    <a:solidFill>
                      <a:srgbClr val="000000"/>
                    </a:solidFill>
                    <a:latin typeface="PT Sans" charset="-52"/>
                  </a:rPr>
                  <a:t>Density gradient (</a:t>
                </a:r>
                <a:r>
                  <a:rPr lang="en-US" altLang="en-US" sz="2133" dirty="0" err="1">
                    <a:solidFill>
                      <a:srgbClr val="000000"/>
                    </a:solidFill>
                    <a:latin typeface="PT Sans" charset="-52"/>
                  </a:rPr>
                  <a:t>normalised</a:t>
                </a:r>
                <a:r>
                  <a:rPr lang="en-US" altLang="en-US" sz="2133" dirty="0">
                    <a:solidFill>
                      <a:srgbClr val="000000"/>
                    </a:solidFill>
                    <a:latin typeface="PT Sans" charset="-52"/>
                  </a:rPr>
                  <a:t>)</a:t>
                </a:r>
              </a:p>
            </p:txBody>
          </p:sp>
        </p:grpSp>
      </p:grpSp>
      <p:sp>
        <p:nvSpPr>
          <p:cNvPr id="3" name="Footer Placeholder 2">
            <a:extLst>
              <a:ext uri="{FF2B5EF4-FFF2-40B4-BE49-F238E27FC236}">
                <a16:creationId xmlns:a16="http://schemas.microsoft.com/office/drawing/2014/main" id="{7AF62272-79D5-B056-9DD6-5FF922D4AA13}"/>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6" name="Slide Number Placeholder 5">
            <a:extLst>
              <a:ext uri="{FF2B5EF4-FFF2-40B4-BE49-F238E27FC236}">
                <a16:creationId xmlns:a16="http://schemas.microsoft.com/office/drawing/2014/main" id="{1C5B6567-B7B5-EC4F-3FB6-7D406F33D3C5}"/>
              </a:ext>
            </a:extLst>
          </p:cNvPr>
          <p:cNvSpPr>
            <a:spLocks noGrp="1"/>
          </p:cNvSpPr>
          <p:nvPr>
            <p:ph type="sldNum" sz="quarter" idx="12"/>
          </p:nvPr>
        </p:nvSpPr>
        <p:spPr/>
        <p:txBody>
          <a:bodyPr/>
          <a:lstStyle/>
          <a:p>
            <a:fld id="{B7CEC10D-CD46-426F-915E-6C78530279CB}" type="slidenum">
              <a:rPr lang="en-US" smtClean="0"/>
              <a:t>37</a:t>
            </a:fld>
            <a:endParaRPr lang="en-US" dirty="0"/>
          </a:p>
        </p:txBody>
      </p:sp>
      <p:grpSp>
        <p:nvGrpSpPr>
          <p:cNvPr id="40" name="Group 39">
            <a:extLst>
              <a:ext uri="{FF2B5EF4-FFF2-40B4-BE49-F238E27FC236}">
                <a16:creationId xmlns:a16="http://schemas.microsoft.com/office/drawing/2014/main" id="{EB6DBFBD-4B69-F733-77F7-C276A04617F6}"/>
              </a:ext>
            </a:extLst>
          </p:cNvPr>
          <p:cNvGrpSpPr/>
          <p:nvPr/>
        </p:nvGrpSpPr>
        <p:grpSpPr>
          <a:xfrm>
            <a:off x="378884" y="1558109"/>
            <a:ext cx="5573219" cy="4025769"/>
            <a:chOff x="284163" y="1238031"/>
            <a:chExt cx="4179914" cy="3019327"/>
          </a:xfrm>
        </p:grpSpPr>
        <p:pic>
          <p:nvPicPr>
            <p:cNvPr id="24" name="Group 16">
              <a:extLst>
                <a:ext uri="{FF2B5EF4-FFF2-40B4-BE49-F238E27FC236}">
                  <a16:creationId xmlns:a16="http://schemas.microsoft.com/office/drawing/2014/main" id="{643A7EE7-8986-5137-5729-BD8EA0B5C2CA}"/>
                </a:ext>
              </a:extLst>
            </p:cNvPr>
            <p:cNvPicPr>
              <a:picLocks noChangeArrowheads="1"/>
            </p:cNvPicPr>
            <p:nvPr/>
          </p:nvPicPr>
          <p:blipFill rotWithShape="1">
            <a:blip r:embed="rId3">
              <a:clrChange>
                <a:clrFrom>
                  <a:srgbClr val="FFFFFF"/>
                </a:clrFrom>
                <a:clrTo>
                  <a:srgbClr val="FFFFFF">
                    <a:alpha val="0"/>
                  </a:srgbClr>
                </a:clrTo>
              </a:clrChange>
              <a:extLst>
                <a:ext uri="{28A0092B-C50C-407E-A947-70E740481C1C}">
                  <a14:useLocalDpi xmlns:a14="http://schemas.microsoft.com/office/drawing/2010/main" val="0"/>
                </a:ext>
              </a:extLst>
            </a:blip>
            <a:srcRect r="50177"/>
            <a:stretch/>
          </p:blipFill>
          <p:spPr bwMode="auto">
            <a:xfrm>
              <a:off x="304800" y="1438825"/>
              <a:ext cx="3954684" cy="2707426"/>
            </a:xfrm>
            <a:prstGeom prst="rect">
              <a:avLst/>
            </a:prstGeom>
            <a:noFill/>
            <a:extLst>
              <a:ext uri="{909E8E84-426E-40DD-AFC4-6F175D3DCCD1}">
                <a14:hiddenFill xmlns:a14="http://schemas.microsoft.com/office/drawing/2010/main">
                  <a:solidFill>
                    <a:srgbClr val="FFFFFF"/>
                  </a:solidFill>
                </a14:hiddenFill>
              </a:ext>
            </a:extLst>
          </p:spPr>
        </p:pic>
        <p:grpSp>
          <p:nvGrpSpPr>
            <p:cNvPr id="39" name="Group 38">
              <a:extLst>
                <a:ext uri="{FF2B5EF4-FFF2-40B4-BE49-F238E27FC236}">
                  <a16:creationId xmlns:a16="http://schemas.microsoft.com/office/drawing/2014/main" id="{E20EDD1E-DF97-9D2A-8E54-151C0A530839}"/>
                </a:ext>
              </a:extLst>
            </p:cNvPr>
            <p:cNvGrpSpPr/>
            <p:nvPr/>
          </p:nvGrpSpPr>
          <p:grpSpPr>
            <a:xfrm>
              <a:off x="284163" y="1238031"/>
              <a:ext cx="4179914" cy="3019327"/>
              <a:chOff x="284163" y="1238031"/>
              <a:chExt cx="4179914" cy="3019327"/>
            </a:xfrm>
          </p:grpSpPr>
          <p:grpSp>
            <p:nvGrpSpPr>
              <p:cNvPr id="11" name="Group 10">
                <a:extLst>
                  <a:ext uri="{FF2B5EF4-FFF2-40B4-BE49-F238E27FC236}">
                    <a16:creationId xmlns:a16="http://schemas.microsoft.com/office/drawing/2014/main" id="{8FCAAE46-AC93-0129-39D4-20A17D3AF536}"/>
                  </a:ext>
                </a:extLst>
              </p:cNvPr>
              <p:cNvGrpSpPr/>
              <p:nvPr/>
            </p:nvGrpSpPr>
            <p:grpSpPr>
              <a:xfrm>
                <a:off x="284163" y="1238031"/>
                <a:ext cx="4179914" cy="3019327"/>
                <a:chOff x="284163" y="1238031"/>
                <a:chExt cx="4179914" cy="3019327"/>
              </a:xfrm>
            </p:grpSpPr>
            <p:sp>
              <p:nvSpPr>
                <p:cNvPr id="25" name="TextBox 10"/>
                <p:cNvSpPr txBox="1">
                  <a:spLocks noChangeArrowheads="1"/>
                </p:cNvSpPr>
                <p:nvPr/>
              </p:nvSpPr>
              <p:spPr bwMode="auto">
                <a:xfrm rot="16200000">
                  <a:off x="-817553" y="2339747"/>
                  <a:ext cx="2584432" cy="381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2133" dirty="0">
                      <a:solidFill>
                        <a:srgbClr val="000000"/>
                      </a:solidFill>
                      <a:latin typeface="PT Sans" charset="-52"/>
                    </a:rPr>
                    <a:t>Growth rate (</a:t>
                  </a:r>
                  <a:r>
                    <a:rPr lang="en-US" altLang="en-US" sz="2133" dirty="0" err="1">
                      <a:solidFill>
                        <a:srgbClr val="000000"/>
                      </a:solidFill>
                      <a:latin typeface="PT Sans" charset="-52"/>
                    </a:rPr>
                    <a:t>normalised</a:t>
                  </a:r>
                  <a:r>
                    <a:rPr lang="en-US" altLang="en-US" sz="2133" dirty="0">
                      <a:solidFill>
                        <a:srgbClr val="000000"/>
                      </a:solidFill>
                      <a:latin typeface="PT Sans" charset="-52"/>
                    </a:rPr>
                    <a:t>)</a:t>
                  </a:r>
                </a:p>
              </p:txBody>
            </p:sp>
            <p:sp>
              <p:nvSpPr>
                <p:cNvPr id="27" name="TextBox 14"/>
                <p:cNvSpPr txBox="1">
                  <a:spLocks noChangeArrowheads="1"/>
                </p:cNvSpPr>
                <p:nvPr/>
              </p:nvSpPr>
              <p:spPr bwMode="auto">
                <a:xfrm rot="20997170">
                  <a:off x="1795517" y="3248327"/>
                  <a:ext cx="1497012" cy="16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1867" dirty="0">
                      <a:solidFill>
                        <a:srgbClr val="FF0401"/>
                      </a:solidFill>
                      <a:latin typeface="PT Sans" charset="-52"/>
                    </a:rPr>
                    <a:t>W7-X stellarator</a:t>
                  </a:r>
                </a:p>
              </p:txBody>
            </p:sp>
            <p:sp>
              <p:nvSpPr>
                <p:cNvPr id="28" name="TextBox 29"/>
                <p:cNvSpPr txBox="1">
                  <a:spLocks noChangeArrowheads="1"/>
                </p:cNvSpPr>
                <p:nvPr/>
              </p:nvSpPr>
              <p:spPr bwMode="auto">
                <a:xfrm rot="20539508">
                  <a:off x="1959070" y="2584742"/>
                  <a:ext cx="1497013" cy="16288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1867" dirty="0">
                      <a:solidFill>
                        <a:srgbClr val="5E035D"/>
                      </a:solidFill>
                      <a:latin typeface="PT Sans" charset="-52"/>
                    </a:rPr>
                    <a:t>HSX stellarator</a:t>
                  </a:r>
                </a:p>
              </p:txBody>
            </p:sp>
            <p:sp>
              <p:nvSpPr>
                <p:cNvPr id="29" name="TextBox 64"/>
                <p:cNvSpPr txBox="1">
                  <a:spLocks noChangeArrowheads="1"/>
                </p:cNvSpPr>
                <p:nvPr/>
              </p:nvSpPr>
              <p:spPr bwMode="auto">
                <a:xfrm rot="19952578">
                  <a:off x="1743220" y="2013227"/>
                  <a:ext cx="1497013" cy="1644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1867" dirty="0">
                      <a:solidFill>
                        <a:srgbClr val="3A3BFF"/>
                      </a:solidFill>
                      <a:latin typeface="PT Sans" charset="-52"/>
                    </a:rPr>
                    <a:t>DIII-D Tokamak</a:t>
                  </a:r>
                </a:p>
              </p:txBody>
            </p:sp>
            <p:sp>
              <p:nvSpPr>
                <p:cNvPr id="23" name="TextBox 17"/>
                <p:cNvSpPr txBox="1">
                  <a:spLocks noChangeArrowheads="1"/>
                </p:cNvSpPr>
                <p:nvPr/>
              </p:nvSpPr>
              <p:spPr bwMode="auto">
                <a:xfrm>
                  <a:off x="897454" y="3822462"/>
                  <a:ext cx="3566623" cy="4348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Calibri" charset="0"/>
                      <a:ea typeface="ヒラギノ角ゴ Pro W3" charset="-128"/>
                    </a:defRPr>
                  </a:lvl1pPr>
                  <a:lvl2pPr marL="742950" indent="-285750">
                    <a:defRPr>
                      <a:solidFill>
                        <a:schemeClr val="tx1"/>
                      </a:solidFill>
                      <a:latin typeface="Calibri" charset="0"/>
                      <a:ea typeface="ヒラギノ角ゴ Pro W3" charset="-128"/>
                    </a:defRPr>
                  </a:lvl2pPr>
                  <a:lvl3pPr marL="1143000" indent="-228600">
                    <a:defRPr>
                      <a:solidFill>
                        <a:schemeClr val="tx1"/>
                      </a:solidFill>
                      <a:latin typeface="Calibri" charset="0"/>
                      <a:ea typeface="ヒラギノ角ゴ Pro W3" charset="-128"/>
                    </a:defRPr>
                  </a:lvl3pPr>
                  <a:lvl4pPr marL="1600200" indent="-228600">
                    <a:defRPr>
                      <a:solidFill>
                        <a:schemeClr val="tx1"/>
                      </a:solidFill>
                      <a:latin typeface="Calibri" charset="0"/>
                      <a:ea typeface="ヒラギノ角ゴ Pro W3" charset="-128"/>
                    </a:defRPr>
                  </a:lvl4pPr>
                  <a:lvl5pPr marL="2057400" indent="-228600">
                    <a:defRPr>
                      <a:solidFill>
                        <a:schemeClr val="tx1"/>
                      </a:solidFill>
                      <a:latin typeface="Calibri" charset="0"/>
                      <a:ea typeface="ヒラギノ角ゴ Pro W3" charset="-128"/>
                    </a:defRPr>
                  </a:lvl5pPr>
                  <a:lvl6pPr marL="2514600" indent="-228600" defTabSz="457200" eaLnBrk="0" fontAlgn="base" hangingPunct="0">
                    <a:spcBef>
                      <a:spcPct val="0"/>
                    </a:spcBef>
                    <a:spcAft>
                      <a:spcPct val="0"/>
                    </a:spcAft>
                    <a:defRPr>
                      <a:solidFill>
                        <a:schemeClr val="tx1"/>
                      </a:solidFill>
                      <a:latin typeface="Calibri" charset="0"/>
                      <a:ea typeface="ヒラギノ角ゴ Pro W3" charset="-128"/>
                    </a:defRPr>
                  </a:lvl6pPr>
                  <a:lvl7pPr marL="2971800" indent="-228600" defTabSz="457200" eaLnBrk="0" fontAlgn="base" hangingPunct="0">
                    <a:spcBef>
                      <a:spcPct val="0"/>
                    </a:spcBef>
                    <a:spcAft>
                      <a:spcPct val="0"/>
                    </a:spcAft>
                    <a:defRPr>
                      <a:solidFill>
                        <a:schemeClr val="tx1"/>
                      </a:solidFill>
                      <a:latin typeface="Calibri" charset="0"/>
                      <a:ea typeface="ヒラギノ角ゴ Pro W3" charset="-128"/>
                    </a:defRPr>
                  </a:lvl7pPr>
                  <a:lvl8pPr marL="3429000" indent="-228600" defTabSz="457200" eaLnBrk="0" fontAlgn="base" hangingPunct="0">
                    <a:spcBef>
                      <a:spcPct val="0"/>
                    </a:spcBef>
                    <a:spcAft>
                      <a:spcPct val="0"/>
                    </a:spcAft>
                    <a:defRPr>
                      <a:solidFill>
                        <a:schemeClr val="tx1"/>
                      </a:solidFill>
                      <a:latin typeface="Calibri" charset="0"/>
                      <a:ea typeface="ヒラギノ角ゴ Pro W3" charset="-128"/>
                    </a:defRPr>
                  </a:lvl8pPr>
                  <a:lvl9pPr marL="3886200" indent="-228600" defTabSz="457200" eaLnBrk="0" fontAlgn="base" hangingPunct="0">
                    <a:spcBef>
                      <a:spcPct val="0"/>
                    </a:spcBef>
                    <a:spcAft>
                      <a:spcPct val="0"/>
                    </a:spcAft>
                    <a:defRPr>
                      <a:solidFill>
                        <a:schemeClr val="tx1"/>
                      </a:solidFill>
                      <a:latin typeface="Calibri" charset="0"/>
                      <a:ea typeface="ヒラギノ角ゴ Pro W3" charset="-128"/>
                    </a:defRPr>
                  </a:lvl9pPr>
                </a:lstStyle>
                <a:p>
                  <a:r>
                    <a:rPr lang="en-US" altLang="en-US" sz="2133" dirty="0">
                      <a:solidFill>
                        <a:srgbClr val="000000"/>
                      </a:solidFill>
                      <a:latin typeface="PT Sans" charset="-52"/>
                    </a:rPr>
                    <a:t>Density gradient (</a:t>
                  </a:r>
                  <a:r>
                    <a:rPr lang="en-US" altLang="en-US" sz="2133" dirty="0" err="1">
                      <a:solidFill>
                        <a:srgbClr val="000000"/>
                      </a:solidFill>
                      <a:latin typeface="PT Sans" charset="-52"/>
                    </a:rPr>
                    <a:t>normalised</a:t>
                  </a:r>
                  <a:r>
                    <a:rPr lang="en-US" altLang="en-US" sz="2133" dirty="0">
                      <a:solidFill>
                        <a:srgbClr val="000000"/>
                      </a:solidFill>
                      <a:latin typeface="PT Sans" charset="-52"/>
                    </a:rPr>
                    <a:t>)</a:t>
                  </a:r>
                </a:p>
              </p:txBody>
            </p:sp>
          </p:grpSp>
          <p:sp>
            <p:nvSpPr>
              <p:cNvPr id="36" name="Rounded Rectangle 35">
                <a:extLst>
                  <a:ext uri="{FF2B5EF4-FFF2-40B4-BE49-F238E27FC236}">
                    <a16:creationId xmlns:a16="http://schemas.microsoft.com/office/drawing/2014/main" id="{904FA2D5-7469-33CC-DC0F-0612D0162A11}"/>
                  </a:ext>
                </a:extLst>
              </p:cNvPr>
              <p:cNvSpPr/>
              <p:nvPr/>
            </p:nvSpPr>
            <p:spPr bwMode="auto">
              <a:xfrm>
                <a:off x="1354138" y="1783580"/>
                <a:ext cx="334962" cy="319451"/>
              </a:xfrm>
              <a:prstGeom prst="round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dirty="0">
                  <a:latin typeface="PT Sans" charset="-52"/>
                  <a:ea typeface="PT Sans" charset="-52"/>
                  <a:cs typeface="PT Sans" charset="-52"/>
                </a:endParaRPr>
              </a:p>
            </p:txBody>
          </p:sp>
        </p:grpSp>
      </p:grpSp>
      <p:sp>
        <p:nvSpPr>
          <p:cNvPr id="4" name="TextBox 3">
            <a:extLst>
              <a:ext uri="{FF2B5EF4-FFF2-40B4-BE49-F238E27FC236}">
                <a16:creationId xmlns:a16="http://schemas.microsoft.com/office/drawing/2014/main" id="{9A5E1234-4A56-AB7F-76FA-C1D9957F9EA5}"/>
              </a:ext>
            </a:extLst>
          </p:cNvPr>
          <p:cNvSpPr txBox="1"/>
          <p:nvPr/>
        </p:nvSpPr>
        <p:spPr>
          <a:xfrm>
            <a:off x="1079500" y="5547953"/>
            <a:ext cx="11112500" cy="954107"/>
          </a:xfrm>
          <a:prstGeom prst="rect">
            <a:avLst/>
          </a:prstGeom>
          <a:noFill/>
        </p:spPr>
        <p:txBody>
          <a:bodyPr wrap="square" rtlCol="0">
            <a:spAutoFit/>
          </a:bodyPr>
          <a:lstStyle/>
          <a:p>
            <a:r>
              <a:rPr lang="en-NL" sz="2000" dirty="0"/>
              <a:t>Nonlinear physics changing with geometry as well!</a:t>
            </a:r>
            <a:br>
              <a:rPr lang="en-NL" sz="2000" dirty="0"/>
            </a:br>
            <a:r>
              <a:rPr lang="en-GB" sz="2000" dirty="0"/>
              <a:t>E</a:t>
            </a:r>
            <a:r>
              <a:rPr lang="en-NL" sz="2000" dirty="0"/>
              <a:t>.g. saturation mechanism through subdominant eigenmodes in HSX? </a:t>
            </a:r>
            <a:br>
              <a:rPr lang="en-NL" sz="2000" dirty="0"/>
            </a:br>
            <a:r>
              <a:rPr lang="en-NL" sz="1600" dirty="0"/>
              <a:t>[</a:t>
            </a:r>
            <a:r>
              <a:rPr lang="en-US" sz="1600" dirty="0" err="1"/>
              <a:t>Hegna</a:t>
            </a:r>
            <a:r>
              <a:rPr lang="en-US" sz="1600" dirty="0"/>
              <a:t> et al., </a:t>
            </a:r>
            <a:r>
              <a:rPr lang="en-US" sz="1600" dirty="0" err="1"/>
              <a:t>PoP</a:t>
            </a:r>
            <a:r>
              <a:rPr lang="en-US" sz="1600" dirty="0"/>
              <a:t> 2018</a:t>
            </a:r>
            <a:r>
              <a:rPr lang="en-NL" sz="1600" dirty="0"/>
              <a:t>, McKinney et al., JPP 2019]</a:t>
            </a:r>
          </a:p>
        </p:txBody>
      </p:sp>
    </p:spTree>
    <p:extLst>
      <p:ext uri="{BB962C8B-B14F-4D97-AF65-F5344CB8AC3E}">
        <p14:creationId xmlns:p14="http://schemas.microsoft.com/office/powerpoint/2010/main" val="286777781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0"/>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3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4"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B5D7-5317-854C-B56D-929BF87A2A7C}"/>
              </a:ext>
            </a:extLst>
          </p:cNvPr>
          <p:cNvSpPr>
            <a:spLocks noGrp="1"/>
          </p:cNvSpPr>
          <p:nvPr>
            <p:ph type="title"/>
          </p:nvPr>
        </p:nvSpPr>
        <p:spPr/>
        <p:txBody>
          <a:bodyPr/>
          <a:lstStyle/>
          <a:p>
            <a:r>
              <a:rPr lang="en-US" dirty="0"/>
              <a:t>One branch of instabilities and turbulence driven by it  absent in certain geometries</a:t>
            </a:r>
          </a:p>
        </p:txBody>
      </p:sp>
      <p:sp>
        <p:nvSpPr>
          <p:cNvPr id="7" name="TextBox 6">
            <a:extLst>
              <a:ext uri="{FF2B5EF4-FFF2-40B4-BE49-F238E27FC236}">
                <a16:creationId xmlns:a16="http://schemas.microsoft.com/office/drawing/2014/main" id="{FE46F779-9C28-7442-9E47-0C6826D5D432}"/>
              </a:ext>
            </a:extLst>
          </p:cNvPr>
          <p:cNvSpPr txBox="1"/>
          <p:nvPr/>
        </p:nvSpPr>
        <p:spPr>
          <a:xfrm>
            <a:off x="1499358" y="1668221"/>
            <a:ext cx="4305300" cy="624416"/>
          </a:xfrm>
          <a:prstGeom prst="rect">
            <a:avLst/>
          </a:prstGeom>
        </p:spPr>
        <p:txBody>
          <a:bodyPr>
            <a:normAutofit fontScale="92500"/>
          </a:bodyPr>
          <a:lstStyle/>
          <a:p>
            <a:pPr>
              <a:defRPr/>
            </a:pPr>
            <a:r>
              <a:rPr lang="en-US" sz="2400" dirty="0">
                <a:latin typeface="Calibri" panose="020F0502020204030204" pitchFamily="34" charset="0"/>
                <a:ea typeface="PT Sans" charset="-52"/>
                <a:cs typeface="Calibri" panose="020F0502020204030204" pitchFamily="34" charset="0"/>
              </a:rPr>
              <a:t>Drift waves due to density gradient</a:t>
            </a:r>
          </a:p>
        </p:txBody>
      </p:sp>
      <p:pic>
        <p:nvPicPr>
          <p:cNvPr id="8" name="Picture 7">
            <a:extLst>
              <a:ext uri="{FF2B5EF4-FFF2-40B4-BE49-F238E27FC236}">
                <a16:creationId xmlns:a16="http://schemas.microsoft.com/office/drawing/2014/main" id="{D88D5A59-A359-B641-AE48-6E2E71D1F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2092991"/>
            <a:ext cx="2743200" cy="205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1D1EA3A-B5D0-1F43-9F89-B5CD5FE27F36}"/>
              </a:ext>
            </a:extLst>
          </p:cNvPr>
          <p:cNvSpPr txBox="1"/>
          <p:nvPr/>
        </p:nvSpPr>
        <p:spPr>
          <a:xfrm>
            <a:off x="6945251" y="1660752"/>
            <a:ext cx="4985003" cy="442285"/>
          </a:xfrm>
          <a:prstGeom prst="rect">
            <a:avLst/>
          </a:prstGeom>
        </p:spPr>
        <p:txBody>
          <a:bodyPr>
            <a:normAutofit fontScale="92500"/>
          </a:bodyPr>
          <a:lstStyle/>
          <a:p>
            <a:pPr>
              <a:defRPr/>
            </a:pPr>
            <a:r>
              <a:rPr lang="en-US" sz="2400" dirty="0">
                <a:latin typeface="Calibri" panose="020F0502020204030204" pitchFamily="34" charset="0"/>
                <a:ea typeface="PT Sans" charset="-52"/>
                <a:cs typeface="Calibri" panose="020F0502020204030204" pitchFamily="34" charset="0"/>
              </a:rPr>
              <a:t>Trapped particles </a:t>
            </a:r>
            <a:r>
              <a:rPr lang="en-US" sz="2400" dirty="0" err="1">
                <a:latin typeface="Calibri" panose="020F0502020204030204" pitchFamily="34" charset="0"/>
                <a:ea typeface="PT Sans" charset="-52"/>
                <a:cs typeface="Calibri" panose="020F0502020204030204" pitchFamily="34" charset="0"/>
              </a:rPr>
              <a:t>precessing</a:t>
            </a:r>
            <a:r>
              <a:rPr lang="en-US" sz="2400" dirty="0">
                <a:latin typeface="Calibri" panose="020F0502020204030204" pitchFamily="34" charset="0"/>
                <a:ea typeface="PT Sans" charset="-52"/>
                <a:cs typeface="Calibri" panose="020F0502020204030204" pitchFamily="34" charset="0"/>
              </a:rPr>
              <a:t> around torus</a:t>
            </a:r>
          </a:p>
        </p:txBody>
      </p:sp>
      <p:sp>
        <p:nvSpPr>
          <p:cNvPr id="10" name="Circular Arrow 9">
            <a:extLst>
              <a:ext uri="{FF2B5EF4-FFF2-40B4-BE49-F238E27FC236}">
                <a16:creationId xmlns:a16="http://schemas.microsoft.com/office/drawing/2014/main" id="{98F509C1-2D6A-994B-9099-82413017B132}"/>
              </a:ext>
            </a:extLst>
          </p:cNvPr>
          <p:cNvSpPr/>
          <p:nvPr/>
        </p:nvSpPr>
        <p:spPr>
          <a:xfrm rot="5590790">
            <a:off x="8053917" y="2675073"/>
            <a:ext cx="1157816" cy="1128184"/>
          </a:xfrm>
          <a:prstGeom prst="circularArrow">
            <a:avLst>
              <a:gd name="adj1" fmla="val 2109"/>
              <a:gd name="adj2" fmla="val 637287"/>
              <a:gd name="adj3" fmla="val 20417437"/>
              <a:gd name="adj4" fmla="val 10313122"/>
              <a:gd name="adj5" fmla="val 9365"/>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solidFill>
              <a:latin typeface="PT Sans" charset="-52"/>
              <a:ea typeface="PT Sans" charset="-52"/>
              <a:cs typeface="PT Sans" charset="-52"/>
            </a:endParaRPr>
          </a:p>
        </p:txBody>
      </p:sp>
      <p:pic>
        <p:nvPicPr>
          <p:cNvPr id="11" name="Picture 34">
            <a:extLst>
              <a:ext uri="{FF2B5EF4-FFF2-40B4-BE49-F238E27FC236}">
                <a16:creationId xmlns:a16="http://schemas.microsoft.com/office/drawing/2014/main" id="{6A2D1117-231E-DA4C-B2F2-7C499FA3C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52552" y="1908841"/>
            <a:ext cx="4017433" cy="27135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11">
            <a:extLst>
              <a:ext uri="{FF2B5EF4-FFF2-40B4-BE49-F238E27FC236}">
                <a16:creationId xmlns:a16="http://schemas.microsoft.com/office/drawing/2014/main" id="{21DDA512-33CE-3044-B91C-A7E4525FCCDA}"/>
              </a:ext>
            </a:extLst>
          </p:cNvPr>
          <p:cNvSpPr txBox="1"/>
          <p:nvPr/>
        </p:nvSpPr>
        <p:spPr>
          <a:xfrm>
            <a:off x="1499355" y="4556167"/>
            <a:ext cx="10152175" cy="1671833"/>
          </a:xfrm>
          <a:prstGeom prst="rect">
            <a:avLst/>
          </a:prstGeom>
        </p:spPr>
        <p:txBody>
          <a:bodyPr>
            <a:normAutofit fontScale="92500" lnSpcReduction="10000"/>
          </a:bodyPr>
          <a:lstStyle/>
          <a:p>
            <a:pPr marL="380990" indent="-380990">
              <a:buFont typeface="Arial" panose="020B0604020202020204" pitchFamily="34" charset="0"/>
              <a:buChar char="•"/>
              <a:defRPr/>
            </a:pPr>
            <a:r>
              <a:rPr lang="en-US" sz="2400" dirty="0">
                <a:latin typeface="Calibri" panose="020F0502020204030204" pitchFamily="34" charset="0"/>
                <a:ea typeface="PT Sans" charset="-52"/>
                <a:cs typeface="Calibri" panose="020F0502020204030204" pitchFamily="34" charset="0"/>
              </a:rPr>
              <a:t>Trapped-electron modes (TEM) unstable if there is resonance</a:t>
            </a:r>
          </a:p>
          <a:p>
            <a:pPr marL="380990" indent="-380990">
              <a:buFont typeface="Arial" panose="020B0604020202020204" pitchFamily="34" charset="0"/>
              <a:buChar char="•"/>
              <a:defRPr/>
            </a:pPr>
            <a:r>
              <a:rPr lang="en-US" sz="2400" dirty="0">
                <a:solidFill>
                  <a:schemeClr val="accent1"/>
                </a:solidFill>
                <a:latin typeface="Calibri" panose="020F0502020204030204" pitchFamily="34" charset="0"/>
                <a:ea typeface="PT Sans" charset="-52"/>
                <a:cs typeface="Calibri" panose="020F0502020204030204" pitchFamily="34" charset="0"/>
              </a:rPr>
              <a:t>No resonant particles in certain magnetic field geometries</a:t>
            </a:r>
          </a:p>
          <a:p>
            <a:pPr marL="380990" indent="-380990">
              <a:buFont typeface="Arial" panose="020B0604020202020204" pitchFamily="34" charset="0"/>
              <a:buChar char="•"/>
              <a:defRPr/>
            </a:pPr>
            <a:r>
              <a:rPr lang="en-US" sz="2400" dirty="0">
                <a:solidFill>
                  <a:schemeClr val="accent1"/>
                </a:solidFill>
                <a:latin typeface="Calibri" panose="020F0502020204030204" pitchFamily="34" charset="0"/>
                <a:ea typeface="PT Sans" charset="-52"/>
                <a:cs typeface="Calibri" panose="020F0502020204030204" pitchFamily="34" charset="0"/>
              </a:rPr>
              <a:t>Wendelstein 7-X comes fairly close!</a:t>
            </a:r>
          </a:p>
          <a:p>
            <a:pPr marL="380990" indent="-380990">
              <a:buFont typeface="Arial" panose="020B0604020202020204" pitchFamily="34" charset="0"/>
              <a:buChar char="•"/>
              <a:defRPr/>
            </a:pPr>
            <a:endParaRPr lang="en-US" sz="2400" dirty="0">
              <a:solidFill>
                <a:schemeClr val="accent1"/>
              </a:solidFill>
              <a:latin typeface="Calibri" panose="020F0502020204030204" pitchFamily="34" charset="0"/>
              <a:ea typeface="PT Sans" charset="-52"/>
              <a:cs typeface="Calibri" panose="020F0502020204030204" pitchFamily="34" charset="0"/>
              <a:sym typeface="Wingdings" pitchFamily="2" charset="2"/>
            </a:endParaRPr>
          </a:p>
          <a:p>
            <a:pPr>
              <a:defRPr/>
            </a:pPr>
            <a:r>
              <a:rPr lang="en-US" sz="2400" dirty="0">
                <a:solidFill>
                  <a:schemeClr val="accent1"/>
                </a:solidFill>
                <a:latin typeface="Calibri" panose="020F0502020204030204" pitchFamily="34" charset="0"/>
                <a:ea typeface="PT Sans" charset="-52"/>
                <a:cs typeface="Calibri" panose="020F0502020204030204" pitchFamily="34" charset="0"/>
                <a:sym typeface="Wingdings" pitchFamily="2" charset="2"/>
              </a:rPr>
              <a:t> TEM and turbulence driven by it absent </a:t>
            </a:r>
            <a:r>
              <a:rPr lang="en-US" sz="1867" dirty="0">
                <a:latin typeface="Calibri" panose="020F0502020204030204" pitchFamily="34" charset="0"/>
                <a:ea typeface="PT Sans" charset="-52"/>
                <a:cs typeface="Calibri" panose="020F0502020204030204" pitchFamily="34" charset="0"/>
                <a:sym typeface="Wingdings" pitchFamily="2" charset="2"/>
              </a:rPr>
              <a:t>[Proll </a:t>
            </a:r>
            <a:r>
              <a:rPr lang="en-US" sz="1867" i="1" dirty="0">
                <a:latin typeface="Calibri" panose="020F0502020204030204" pitchFamily="34" charset="0"/>
                <a:ea typeface="PT Sans" charset="-52"/>
                <a:cs typeface="Calibri" panose="020F0502020204030204" pitchFamily="34" charset="0"/>
                <a:sym typeface="Wingdings" pitchFamily="2" charset="2"/>
              </a:rPr>
              <a:t>et al</a:t>
            </a:r>
            <a:r>
              <a:rPr lang="en-US" sz="1867" dirty="0">
                <a:latin typeface="Calibri" panose="020F0502020204030204" pitchFamily="34" charset="0"/>
                <a:ea typeface="PT Sans" charset="-52"/>
                <a:cs typeface="Calibri" panose="020F0502020204030204" pitchFamily="34" charset="0"/>
                <a:sym typeface="Wingdings" pitchFamily="2" charset="2"/>
              </a:rPr>
              <a:t>, PRL 2012], [Helander, Proll </a:t>
            </a:r>
            <a:r>
              <a:rPr lang="en-US" sz="1867" i="1" dirty="0">
                <a:latin typeface="Calibri" panose="020F0502020204030204" pitchFamily="34" charset="0"/>
                <a:ea typeface="PT Sans" charset="-52"/>
                <a:cs typeface="Calibri" panose="020F0502020204030204" pitchFamily="34" charset="0"/>
                <a:sym typeface="Wingdings" pitchFamily="2" charset="2"/>
              </a:rPr>
              <a:t>et al</a:t>
            </a:r>
            <a:r>
              <a:rPr lang="en-US" sz="1867" dirty="0">
                <a:latin typeface="Calibri" panose="020F0502020204030204" pitchFamily="34" charset="0"/>
                <a:ea typeface="PT Sans" charset="-52"/>
                <a:cs typeface="Calibri" panose="020F0502020204030204" pitchFamily="34" charset="0"/>
                <a:sym typeface="Wingdings" pitchFamily="2" charset="2"/>
              </a:rPr>
              <a:t>, </a:t>
            </a:r>
            <a:r>
              <a:rPr lang="en-US" sz="1867" dirty="0" err="1">
                <a:latin typeface="Calibri" panose="020F0502020204030204" pitchFamily="34" charset="0"/>
                <a:ea typeface="PT Sans" charset="-52"/>
                <a:cs typeface="Calibri" panose="020F0502020204030204" pitchFamily="34" charset="0"/>
                <a:sym typeface="Wingdings" pitchFamily="2" charset="2"/>
              </a:rPr>
              <a:t>PoP</a:t>
            </a:r>
            <a:r>
              <a:rPr lang="en-US" sz="1867" dirty="0">
                <a:latin typeface="Calibri" panose="020F0502020204030204" pitchFamily="34" charset="0"/>
                <a:ea typeface="PT Sans" charset="-52"/>
                <a:cs typeface="Calibri" panose="020F0502020204030204" pitchFamily="34" charset="0"/>
                <a:sym typeface="Wingdings" pitchFamily="2" charset="2"/>
              </a:rPr>
              <a:t> 2013]</a:t>
            </a:r>
            <a:endParaRPr lang="en-US" sz="1867" dirty="0">
              <a:latin typeface="Calibri" panose="020F0502020204030204" pitchFamily="34" charset="0"/>
              <a:ea typeface="PT Sans" charset="-52"/>
              <a:cs typeface="Calibri" panose="020F0502020204030204" pitchFamily="34" charset="0"/>
            </a:endParaRPr>
          </a:p>
          <a:p>
            <a:pPr marL="380990" indent="-380990">
              <a:buFont typeface="Arial" panose="020B0604020202020204" pitchFamily="34" charset="0"/>
              <a:buChar char="•"/>
              <a:defRPr/>
            </a:pPr>
            <a:endParaRPr lang="en-US" sz="2400" dirty="0">
              <a:latin typeface="Calibri" panose="020F0502020204030204" pitchFamily="34" charset="0"/>
              <a:ea typeface="PT Sans" charset="-52"/>
              <a:cs typeface="Calibri" panose="020F0502020204030204" pitchFamily="34" charset="0"/>
            </a:endParaRPr>
          </a:p>
        </p:txBody>
      </p:sp>
      <p:sp>
        <p:nvSpPr>
          <p:cNvPr id="17" name="Footer Placeholder 16">
            <a:extLst>
              <a:ext uri="{FF2B5EF4-FFF2-40B4-BE49-F238E27FC236}">
                <a16:creationId xmlns:a16="http://schemas.microsoft.com/office/drawing/2014/main" id="{674697E1-6450-9ED6-8067-43485A4DADB6}"/>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18" name="Slide Number Placeholder 17">
            <a:extLst>
              <a:ext uri="{FF2B5EF4-FFF2-40B4-BE49-F238E27FC236}">
                <a16:creationId xmlns:a16="http://schemas.microsoft.com/office/drawing/2014/main" id="{520C1CDB-37B6-3837-0907-241AA31A2B79}"/>
              </a:ext>
            </a:extLst>
          </p:cNvPr>
          <p:cNvSpPr>
            <a:spLocks noGrp="1"/>
          </p:cNvSpPr>
          <p:nvPr>
            <p:ph type="sldNum" sz="quarter" idx="12"/>
          </p:nvPr>
        </p:nvSpPr>
        <p:spPr/>
        <p:txBody>
          <a:bodyPr/>
          <a:lstStyle/>
          <a:p>
            <a:fld id="{B7CEC10D-CD46-426F-915E-6C78530279CB}" type="slidenum">
              <a:rPr lang="en-US" smtClean="0"/>
              <a:t>38</a:t>
            </a:fld>
            <a:endParaRPr lang="en-US" dirty="0"/>
          </a:p>
        </p:txBody>
      </p:sp>
    </p:spTree>
    <p:extLst>
      <p:ext uri="{BB962C8B-B14F-4D97-AF65-F5344CB8AC3E}">
        <p14:creationId xmlns:p14="http://schemas.microsoft.com/office/powerpoint/2010/main" val="34235689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2">
                                            <p:txEl>
                                              <p:pRg st="0" end="0"/>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2">
                                            <p:txEl>
                                              <p:pRg st="1" end="1"/>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2">
                                            <p:txEl>
                                              <p:pRg st="2" end="2"/>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2800" y="725637"/>
            <a:ext cx="10894291" cy="525931"/>
          </a:xfrm>
        </p:spPr>
        <p:txBody>
          <a:bodyPr/>
          <a:lstStyle/>
          <a:p>
            <a:r>
              <a:rPr lang="en-US" dirty="0"/>
              <a:t>Wendelstein 7-X only approaches ideal geometry</a:t>
            </a:r>
          </a:p>
        </p:txBody>
      </p:sp>
      <p:pic>
        <p:nvPicPr>
          <p:cNvPr id="10" name="Picture 9">
            <a:extLst>
              <a:ext uri="{FF2B5EF4-FFF2-40B4-BE49-F238E27FC236}">
                <a16:creationId xmlns:a16="http://schemas.microsoft.com/office/drawing/2014/main" id="{125CF90E-23D9-4444-BCB8-0E750D1CC5F3}"/>
              </a:ext>
            </a:extLst>
          </p:cNvPr>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89802" y="2760824"/>
            <a:ext cx="3005140" cy="1861483"/>
          </a:xfrm>
          <a:prstGeom prst="rect">
            <a:avLst/>
          </a:prstGeom>
        </p:spPr>
      </p:pic>
      <p:pic>
        <p:nvPicPr>
          <p:cNvPr id="12" name="Picture 11">
            <a:extLst>
              <a:ext uri="{FF2B5EF4-FFF2-40B4-BE49-F238E27FC236}">
                <a16:creationId xmlns:a16="http://schemas.microsoft.com/office/drawing/2014/main" id="{B4C6EC7E-CB4A-9640-BB19-73136A5F34D9}"/>
              </a:ext>
            </a:extLst>
          </p:cNvPr>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290381" y="2537144"/>
            <a:ext cx="3591127" cy="2176009"/>
          </a:xfrm>
          <a:prstGeom prst="rect">
            <a:avLst/>
          </a:prstGeom>
        </p:spPr>
      </p:pic>
      <p:sp>
        <p:nvSpPr>
          <p:cNvPr id="21" name="TextBox 20">
            <a:extLst>
              <a:ext uri="{FF2B5EF4-FFF2-40B4-BE49-F238E27FC236}">
                <a16:creationId xmlns:a16="http://schemas.microsoft.com/office/drawing/2014/main" id="{88D65365-918B-1E48-9A3F-9F9BA7CB6C6E}"/>
              </a:ext>
            </a:extLst>
          </p:cNvPr>
          <p:cNvSpPr txBox="1"/>
          <p:nvPr/>
        </p:nvSpPr>
        <p:spPr>
          <a:xfrm>
            <a:off x="3531661" y="2016252"/>
            <a:ext cx="2121420" cy="400110"/>
          </a:xfrm>
          <a:prstGeom prst="rect">
            <a:avLst/>
          </a:prstGeom>
          <a:noFill/>
        </p:spPr>
        <p:txBody>
          <a:bodyPr wrap="square" rtlCol="0">
            <a:spAutoFit/>
          </a:bodyPr>
          <a:lstStyle/>
          <a:p>
            <a:r>
              <a:rPr lang="en-US" sz="2000" b="1" dirty="0">
                <a:latin typeface="PT Sans" panose="020B0503020203020204" pitchFamily="34" charset="77"/>
              </a:rPr>
              <a:t>Wendelstein 7-X</a:t>
            </a:r>
          </a:p>
        </p:txBody>
      </p:sp>
      <p:sp>
        <p:nvSpPr>
          <p:cNvPr id="22" name="TextBox 21">
            <a:extLst>
              <a:ext uri="{FF2B5EF4-FFF2-40B4-BE49-F238E27FC236}">
                <a16:creationId xmlns:a16="http://schemas.microsoft.com/office/drawing/2014/main" id="{87937B24-37EF-6B49-A9FD-E9D82B242F48}"/>
              </a:ext>
            </a:extLst>
          </p:cNvPr>
          <p:cNvSpPr txBox="1"/>
          <p:nvPr/>
        </p:nvSpPr>
        <p:spPr>
          <a:xfrm>
            <a:off x="6712331" y="2016253"/>
            <a:ext cx="2121420" cy="400110"/>
          </a:xfrm>
          <a:prstGeom prst="rect">
            <a:avLst/>
          </a:prstGeom>
          <a:noFill/>
        </p:spPr>
        <p:txBody>
          <a:bodyPr wrap="square" rtlCol="0">
            <a:spAutoFit/>
          </a:bodyPr>
          <a:lstStyle/>
          <a:p>
            <a:r>
              <a:rPr lang="en-US" sz="2000" b="1" dirty="0">
                <a:latin typeface="PT Sans" panose="020B0503020203020204" pitchFamily="34" charset="77"/>
              </a:rPr>
              <a:t>HSX stellarator</a:t>
            </a:r>
          </a:p>
        </p:txBody>
      </p:sp>
      <p:sp>
        <p:nvSpPr>
          <p:cNvPr id="5" name="Footer Placeholder 4">
            <a:extLst>
              <a:ext uri="{FF2B5EF4-FFF2-40B4-BE49-F238E27FC236}">
                <a16:creationId xmlns:a16="http://schemas.microsoft.com/office/drawing/2014/main" id="{52013E80-7952-4CAC-3C7F-04ADCC7EFA65}"/>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6" name="Slide Number Placeholder 5">
            <a:extLst>
              <a:ext uri="{FF2B5EF4-FFF2-40B4-BE49-F238E27FC236}">
                <a16:creationId xmlns:a16="http://schemas.microsoft.com/office/drawing/2014/main" id="{ED7EC6EA-1B6A-6ECC-6E11-6F645332DDD0}"/>
              </a:ext>
            </a:extLst>
          </p:cNvPr>
          <p:cNvSpPr>
            <a:spLocks noGrp="1"/>
          </p:cNvSpPr>
          <p:nvPr>
            <p:ph type="sldNum" sz="quarter" idx="12"/>
          </p:nvPr>
        </p:nvSpPr>
        <p:spPr/>
        <p:txBody>
          <a:bodyPr/>
          <a:lstStyle/>
          <a:p>
            <a:fld id="{B7CEC10D-CD46-426F-915E-6C78530279CB}" type="slidenum">
              <a:rPr lang="en-US" smtClean="0"/>
              <a:t>39</a:t>
            </a:fld>
            <a:endParaRPr lang="en-US" dirty="0"/>
          </a:p>
        </p:txBody>
      </p:sp>
      <p:pic>
        <p:nvPicPr>
          <p:cNvPr id="7" name="Picture 6">
            <a:extLst>
              <a:ext uri="{FF2B5EF4-FFF2-40B4-BE49-F238E27FC236}">
                <a16:creationId xmlns:a16="http://schemas.microsoft.com/office/drawing/2014/main" id="{1341C8EB-6C90-0C49-DFC8-8E12E1BC0B1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9465871" y="2611509"/>
            <a:ext cx="3002391" cy="1861483"/>
          </a:xfrm>
          <a:prstGeom prst="rect">
            <a:avLst/>
          </a:prstGeom>
        </p:spPr>
      </p:pic>
      <p:sp>
        <p:nvSpPr>
          <p:cNvPr id="8" name="TextBox 7">
            <a:extLst>
              <a:ext uri="{FF2B5EF4-FFF2-40B4-BE49-F238E27FC236}">
                <a16:creationId xmlns:a16="http://schemas.microsoft.com/office/drawing/2014/main" id="{FCFC7F2A-D7B1-F345-68D1-FEE68FE51021}"/>
              </a:ext>
            </a:extLst>
          </p:cNvPr>
          <p:cNvSpPr txBox="1"/>
          <p:nvPr/>
        </p:nvSpPr>
        <p:spPr>
          <a:xfrm>
            <a:off x="9881507" y="2016253"/>
            <a:ext cx="2310493" cy="400110"/>
          </a:xfrm>
          <a:prstGeom prst="rect">
            <a:avLst/>
          </a:prstGeom>
          <a:noFill/>
        </p:spPr>
        <p:txBody>
          <a:bodyPr wrap="square" rtlCol="0">
            <a:spAutoFit/>
          </a:bodyPr>
          <a:lstStyle/>
          <a:p>
            <a:r>
              <a:rPr lang="en-US" sz="2000" b="1" dirty="0">
                <a:latin typeface="PT Sans" panose="020B0503020203020204" pitchFamily="34" charset="77"/>
              </a:rPr>
              <a:t>DIII-D tokamak</a:t>
            </a:r>
          </a:p>
        </p:txBody>
      </p:sp>
      <p:pic>
        <p:nvPicPr>
          <p:cNvPr id="11" name="Picture 10">
            <a:extLst>
              <a:ext uri="{FF2B5EF4-FFF2-40B4-BE49-F238E27FC236}">
                <a16:creationId xmlns:a16="http://schemas.microsoft.com/office/drawing/2014/main" id="{AC2CC425-803C-7ED7-53D1-C0FDA3376015}"/>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306355" y="2792571"/>
            <a:ext cx="2685727" cy="1665151"/>
          </a:xfrm>
          <a:prstGeom prst="rect">
            <a:avLst/>
          </a:prstGeom>
        </p:spPr>
      </p:pic>
      <p:sp>
        <p:nvSpPr>
          <p:cNvPr id="13" name="TextBox 12">
            <a:extLst>
              <a:ext uri="{FF2B5EF4-FFF2-40B4-BE49-F238E27FC236}">
                <a16:creationId xmlns:a16="http://schemas.microsoft.com/office/drawing/2014/main" id="{203666E2-79EE-1BAF-7901-8698941FD4AE}"/>
              </a:ext>
            </a:extLst>
          </p:cNvPr>
          <p:cNvSpPr txBox="1"/>
          <p:nvPr/>
        </p:nvSpPr>
        <p:spPr>
          <a:xfrm>
            <a:off x="362485" y="2016251"/>
            <a:ext cx="2121420" cy="400110"/>
          </a:xfrm>
          <a:prstGeom prst="rect">
            <a:avLst/>
          </a:prstGeom>
          <a:noFill/>
        </p:spPr>
        <p:txBody>
          <a:bodyPr wrap="square" rtlCol="0">
            <a:spAutoFit/>
          </a:bodyPr>
          <a:lstStyle/>
          <a:p>
            <a:r>
              <a:rPr lang="en-US" sz="2000" b="1" dirty="0">
                <a:latin typeface="PT Sans" panose="020B0503020203020204" pitchFamily="34" charset="77"/>
              </a:rPr>
              <a:t>Ideal geometry</a:t>
            </a:r>
          </a:p>
        </p:txBody>
      </p:sp>
      <p:cxnSp>
        <p:nvCxnSpPr>
          <p:cNvPr id="26" name="Straight Connector 25">
            <a:extLst>
              <a:ext uri="{FF2B5EF4-FFF2-40B4-BE49-F238E27FC236}">
                <a16:creationId xmlns:a16="http://schemas.microsoft.com/office/drawing/2014/main" id="{9E821877-B3BB-CFDE-DB8E-264C2D8D0482}"/>
              </a:ext>
            </a:extLst>
          </p:cNvPr>
          <p:cNvCxnSpPr/>
          <p:nvPr/>
        </p:nvCxnSpPr>
        <p:spPr>
          <a:xfrm>
            <a:off x="6094941" y="1551709"/>
            <a:ext cx="0" cy="3754583"/>
          </a:xfrm>
          <a:prstGeom prst="line">
            <a:avLst/>
          </a:prstGeom>
          <a:ln w="28575">
            <a:prstDash val="sysDash"/>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37639508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1"/>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2"/>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2"/>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nodeType="with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8" grpId="0"/>
      <p:bldP spid="1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E5DCE3A-8067-DD64-55FF-A7E9C5AB2135}"/>
            </a:ext>
          </a:extLst>
        </p:cNvPr>
        <p:cNvGrpSpPr/>
        <p:nvPr/>
      </p:nvGrpSpPr>
      <p:grpSpPr>
        <a:xfrm>
          <a:off x="0" y="0"/>
          <a:ext cx="0" cy="0"/>
          <a:chOff x="0" y="0"/>
          <a:chExt cx="0" cy="0"/>
        </a:xfrm>
      </p:grpSpPr>
      <p:pic>
        <p:nvPicPr>
          <p:cNvPr id="2" name="Grafik 8">
            <a:extLst>
              <a:ext uri="{FF2B5EF4-FFF2-40B4-BE49-F238E27FC236}">
                <a16:creationId xmlns:a16="http://schemas.microsoft.com/office/drawing/2014/main" id="{266A237B-5C27-D809-E6FE-FF395DCF32E7}"/>
              </a:ext>
            </a:extLst>
          </p:cNvPr>
          <p:cNvPicPr>
            <a:picLocks noChangeAspect="1"/>
          </p:cNvPicPr>
          <p:nvPr/>
        </p:nvPicPr>
        <p:blipFill>
          <a:blip r:embed="rId2"/>
          <a:stretch>
            <a:fillRect/>
          </a:stretch>
        </p:blipFill>
        <p:spPr>
          <a:xfrm>
            <a:off x="266701" y="1174586"/>
            <a:ext cx="5366936" cy="5025687"/>
          </a:xfrm>
          <a:prstGeom prst="rect">
            <a:avLst/>
          </a:prstGeom>
        </p:spPr>
      </p:pic>
      <p:sp>
        <p:nvSpPr>
          <p:cNvPr id="4" name="Slide Number Placeholder 3">
            <a:extLst>
              <a:ext uri="{FF2B5EF4-FFF2-40B4-BE49-F238E27FC236}">
                <a16:creationId xmlns:a16="http://schemas.microsoft.com/office/drawing/2014/main" id="{D371E53D-5BD0-144B-0096-95F4985D8BFE}"/>
              </a:ext>
            </a:extLst>
          </p:cNvPr>
          <p:cNvSpPr>
            <a:spLocks noGrp="1"/>
          </p:cNvSpPr>
          <p:nvPr>
            <p:ph type="sldNum" sz="quarter" idx="12"/>
          </p:nvPr>
        </p:nvSpPr>
        <p:spPr/>
        <p:txBody>
          <a:bodyPr/>
          <a:lstStyle/>
          <a:p>
            <a:fld id="{B7CEC10D-CD46-426F-915E-6C78530279CB}" type="slidenum">
              <a:rPr lang="en-US" smtClean="0"/>
              <a:t>4</a:t>
            </a:fld>
            <a:endParaRPr lang="en-US" dirty="0"/>
          </a:p>
        </p:txBody>
      </p:sp>
      <p:sp>
        <p:nvSpPr>
          <p:cNvPr id="6" name="Footer Placeholder 5">
            <a:extLst>
              <a:ext uri="{FF2B5EF4-FFF2-40B4-BE49-F238E27FC236}">
                <a16:creationId xmlns:a16="http://schemas.microsoft.com/office/drawing/2014/main" id="{9456E9E4-3B5E-DD92-D7E0-83C3669EBA0C}"/>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8" name="Title 7">
            <a:extLst>
              <a:ext uri="{FF2B5EF4-FFF2-40B4-BE49-F238E27FC236}">
                <a16:creationId xmlns:a16="http://schemas.microsoft.com/office/drawing/2014/main" id="{36566749-C370-2485-469A-62A3CD729FB1}"/>
              </a:ext>
            </a:extLst>
          </p:cNvPr>
          <p:cNvSpPr>
            <a:spLocks noGrp="1"/>
          </p:cNvSpPr>
          <p:nvPr>
            <p:ph type="title"/>
          </p:nvPr>
        </p:nvSpPr>
        <p:spPr/>
        <p:txBody>
          <a:bodyPr/>
          <a:lstStyle/>
          <a:p>
            <a:r>
              <a:rPr lang="en-NL" dirty="0"/>
              <a:t>Performance can be improved by adding pellets or neutral beam injection (both: increasing the density gradient!)</a:t>
            </a:r>
          </a:p>
        </p:txBody>
      </p:sp>
      <p:pic>
        <p:nvPicPr>
          <p:cNvPr id="15" name="Grafik 6">
            <a:extLst>
              <a:ext uri="{FF2B5EF4-FFF2-40B4-BE49-F238E27FC236}">
                <a16:creationId xmlns:a16="http://schemas.microsoft.com/office/drawing/2014/main" id="{6CBE4C93-CFC7-4395-8F36-24A360EE0C5B}"/>
              </a:ext>
            </a:extLst>
          </p:cNvPr>
          <p:cNvPicPr>
            <a:picLocks noChangeAspect="1"/>
          </p:cNvPicPr>
          <p:nvPr/>
        </p:nvPicPr>
        <p:blipFill>
          <a:blip r:embed="rId3"/>
          <a:stretch>
            <a:fillRect/>
          </a:stretch>
        </p:blipFill>
        <p:spPr>
          <a:xfrm>
            <a:off x="277852" y="1190934"/>
            <a:ext cx="5212861" cy="5136841"/>
          </a:xfrm>
          <a:prstGeom prst="rect">
            <a:avLst/>
          </a:prstGeom>
        </p:spPr>
      </p:pic>
      <p:pic>
        <p:nvPicPr>
          <p:cNvPr id="16" name="Grafik 7">
            <a:extLst>
              <a:ext uri="{FF2B5EF4-FFF2-40B4-BE49-F238E27FC236}">
                <a16:creationId xmlns:a16="http://schemas.microsoft.com/office/drawing/2014/main" id="{AED9ADC2-2585-68BB-43A6-AB6EA97FC9D5}"/>
              </a:ext>
            </a:extLst>
          </p:cNvPr>
          <p:cNvPicPr>
            <a:picLocks noChangeAspect="1"/>
          </p:cNvPicPr>
          <p:nvPr/>
        </p:nvPicPr>
        <p:blipFill>
          <a:blip r:embed="rId4"/>
          <a:stretch>
            <a:fillRect/>
          </a:stretch>
        </p:blipFill>
        <p:spPr>
          <a:xfrm>
            <a:off x="5724286" y="1190934"/>
            <a:ext cx="5804862" cy="5192712"/>
          </a:xfrm>
          <a:prstGeom prst="rect">
            <a:avLst/>
          </a:prstGeom>
        </p:spPr>
      </p:pic>
    </p:spTree>
    <p:extLst>
      <p:ext uri="{BB962C8B-B14F-4D97-AF65-F5344CB8AC3E}">
        <p14:creationId xmlns:p14="http://schemas.microsoft.com/office/powerpoint/2010/main" val="17624646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FCBCD71-35D2-8843-ADBF-5D56DA1B1A80}"/>
              </a:ext>
            </a:extLst>
          </p:cNvPr>
          <p:cNvPicPr>
            <a:picLocks noChangeAspect="1"/>
          </p:cNvPicPr>
          <p:nvPr/>
        </p:nvPicPr>
        <p:blipFill rotWithShape="1">
          <a:blip r:embed="rId3">
            <a:extLst>
              <a:ext uri="{28A0092B-C50C-407E-A947-70E740481C1C}">
                <a14:useLocalDpi xmlns:a14="http://schemas.microsoft.com/office/drawing/2010/main" val="0"/>
              </a:ext>
            </a:extLst>
          </a:blip>
          <a:srcRect b="50959"/>
          <a:stretch/>
        </p:blipFill>
        <p:spPr>
          <a:xfrm>
            <a:off x="90311" y="1554933"/>
            <a:ext cx="6500644" cy="2231584"/>
          </a:xfrm>
          <a:prstGeom prst="rect">
            <a:avLst/>
          </a:prstGeom>
        </p:spPr>
      </p:pic>
      <p:sp>
        <p:nvSpPr>
          <p:cNvPr id="2" name="Title 1">
            <a:extLst>
              <a:ext uri="{FF2B5EF4-FFF2-40B4-BE49-F238E27FC236}">
                <a16:creationId xmlns:a16="http://schemas.microsoft.com/office/drawing/2014/main" id="{8A21B6D7-ADA5-B644-9016-E978BF4D9413}"/>
              </a:ext>
            </a:extLst>
          </p:cNvPr>
          <p:cNvSpPr>
            <a:spLocks noGrp="1"/>
          </p:cNvSpPr>
          <p:nvPr>
            <p:ph type="title"/>
          </p:nvPr>
        </p:nvSpPr>
        <p:spPr/>
        <p:txBody>
          <a:bodyPr/>
          <a:lstStyle/>
          <a:p>
            <a:r>
              <a:rPr lang="en-US" dirty="0"/>
              <a:t>TEM being stable in W7-X uncovers new instability</a:t>
            </a:r>
            <a:endParaRPr lang="en-NL" dirty="0"/>
          </a:p>
        </p:txBody>
      </p:sp>
      <p:sp>
        <p:nvSpPr>
          <p:cNvPr id="11" name="TextBox 10">
            <a:extLst>
              <a:ext uri="{FF2B5EF4-FFF2-40B4-BE49-F238E27FC236}">
                <a16:creationId xmlns:a16="http://schemas.microsoft.com/office/drawing/2014/main" id="{3F02C767-68AA-3848-8732-F348344565EB}"/>
              </a:ext>
            </a:extLst>
          </p:cNvPr>
          <p:cNvSpPr txBox="1"/>
          <p:nvPr/>
        </p:nvSpPr>
        <p:spPr>
          <a:xfrm>
            <a:off x="6094941" y="1723706"/>
            <a:ext cx="5464881" cy="400110"/>
          </a:xfrm>
          <a:prstGeom prst="rect">
            <a:avLst/>
          </a:prstGeom>
          <a:noFill/>
        </p:spPr>
        <p:txBody>
          <a:bodyPr wrap="square" rtlCol="0">
            <a:spAutoFit/>
          </a:bodyPr>
          <a:lstStyle/>
          <a:p>
            <a:r>
              <a:rPr lang="en-NL" sz="2000" dirty="0"/>
              <a:t>Linear simulations with GENE</a:t>
            </a:r>
          </a:p>
        </p:txBody>
      </p:sp>
      <p:sp>
        <p:nvSpPr>
          <p:cNvPr id="12" name="TextBox 11">
            <a:extLst>
              <a:ext uri="{FF2B5EF4-FFF2-40B4-BE49-F238E27FC236}">
                <a16:creationId xmlns:a16="http://schemas.microsoft.com/office/drawing/2014/main" id="{A854B7BE-C72A-CB44-8290-A6AA535F0112}"/>
              </a:ext>
            </a:extLst>
          </p:cNvPr>
          <p:cNvSpPr txBox="1"/>
          <p:nvPr/>
        </p:nvSpPr>
        <p:spPr>
          <a:xfrm>
            <a:off x="6173964" y="2441710"/>
            <a:ext cx="5927725" cy="400110"/>
          </a:xfrm>
          <a:prstGeom prst="rect">
            <a:avLst/>
          </a:prstGeom>
          <a:noFill/>
        </p:spPr>
        <p:txBody>
          <a:bodyPr wrap="square" rtlCol="0">
            <a:spAutoFit/>
          </a:bodyPr>
          <a:lstStyle/>
          <a:p>
            <a:r>
              <a:rPr lang="en-GB" sz="2000" dirty="0"/>
              <a:t>I</a:t>
            </a:r>
            <a:r>
              <a:rPr lang="en-NL" sz="2000" dirty="0"/>
              <a:t>n W7-X: generally small growth rates</a:t>
            </a:r>
          </a:p>
        </p:txBody>
      </p:sp>
      <p:sp>
        <p:nvSpPr>
          <p:cNvPr id="13" name="TextBox 12">
            <a:extLst>
              <a:ext uri="{FF2B5EF4-FFF2-40B4-BE49-F238E27FC236}">
                <a16:creationId xmlns:a16="http://schemas.microsoft.com/office/drawing/2014/main" id="{E8B3A38D-7BB2-BA49-AC12-0CE6890B645C}"/>
              </a:ext>
            </a:extLst>
          </p:cNvPr>
          <p:cNvSpPr txBox="1"/>
          <p:nvPr/>
        </p:nvSpPr>
        <p:spPr>
          <a:xfrm>
            <a:off x="6173963" y="4195975"/>
            <a:ext cx="5927723" cy="1302985"/>
          </a:xfrm>
          <a:prstGeom prst="rect">
            <a:avLst/>
          </a:prstGeom>
          <a:noFill/>
        </p:spPr>
        <p:txBody>
          <a:bodyPr wrap="square" rtlCol="0">
            <a:spAutoFit/>
          </a:bodyPr>
          <a:lstStyle/>
          <a:p>
            <a:r>
              <a:rPr lang="en-US" sz="2000" dirty="0"/>
              <a:t>Because TEM is stable: uncovers </a:t>
            </a:r>
            <a:r>
              <a:rPr lang="en-NL" sz="2000" dirty="0"/>
              <a:t>the “</a:t>
            </a:r>
            <a:r>
              <a:rPr lang="en-NL" sz="2000" b="1" dirty="0"/>
              <a:t>Universal instability</a:t>
            </a:r>
            <a:r>
              <a:rPr lang="en-NL" sz="2000" dirty="0"/>
              <a:t>”</a:t>
            </a:r>
            <a:br>
              <a:rPr lang="en-NL" sz="2000" dirty="0"/>
            </a:br>
            <a:r>
              <a:rPr lang="en-NL" sz="2000" dirty="0"/>
              <a:t>– found in W7-X for </a:t>
            </a:r>
            <a:r>
              <a:rPr lang="en-NL" sz="2000" dirty="0">
                <a:sym typeface="Wingdings" pitchFamily="2" charset="2"/>
              </a:rPr>
              <a:t>the first time in stellarators! </a:t>
            </a:r>
            <a:r>
              <a:rPr lang="en-NL" dirty="0">
                <a:sym typeface="Wingdings" pitchFamily="2" charset="2"/>
              </a:rPr>
              <a:t>[Costello, Proll </a:t>
            </a:r>
            <a:r>
              <a:rPr lang="en-NL" i="1" dirty="0">
                <a:sym typeface="Wingdings" pitchFamily="2" charset="2"/>
              </a:rPr>
              <a:t>et al</a:t>
            </a:r>
            <a:r>
              <a:rPr lang="en-NL" dirty="0">
                <a:sym typeface="Wingdings" pitchFamily="2" charset="2"/>
              </a:rPr>
              <a:t>, JPP 2023]</a:t>
            </a:r>
            <a:endParaRPr lang="en-NL" dirty="0"/>
          </a:p>
        </p:txBody>
      </p:sp>
      <p:sp>
        <p:nvSpPr>
          <p:cNvPr id="14" name="TextBox 13">
            <a:extLst>
              <a:ext uri="{FF2B5EF4-FFF2-40B4-BE49-F238E27FC236}">
                <a16:creationId xmlns:a16="http://schemas.microsoft.com/office/drawing/2014/main" id="{0DD54158-5CBF-A44F-B64E-4E1391659DB2}"/>
              </a:ext>
            </a:extLst>
          </p:cNvPr>
          <p:cNvSpPr txBox="1"/>
          <p:nvPr/>
        </p:nvSpPr>
        <p:spPr>
          <a:xfrm>
            <a:off x="6173966" y="2934153"/>
            <a:ext cx="5927724" cy="995209"/>
          </a:xfrm>
          <a:prstGeom prst="rect">
            <a:avLst/>
          </a:prstGeom>
          <a:noFill/>
        </p:spPr>
        <p:txBody>
          <a:bodyPr wrap="square" rtlCol="0">
            <a:spAutoFit/>
          </a:bodyPr>
          <a:lstStyle/>
          <a:p>
            <a:r>
              <a:rPr lang="en-US" sz="2000" b="1" dirty="0"/>
              <a:t>TEM indeed weak in W7-X </a:t>
            </a:r>
            <a:br>
              <a:rPr lang="en-US" sz="2000" b="1" dirty="0"/>
            </a:br>
            <a:r>
              <a:rPr lang="en-US" sz="2000" b="1" dirty="0"/>
              <a:t>– theory also valid in approximate geometry </a:t>
            </a:r>
            <a:br>
              <a:rPr lang="en-US" sz="2000" b="1" dirty="0"/>
            </a:br>
            <a:r>
              <a:rPr lang="en-US" dirty="0"/>
              <a:t>[Proll </a:t>
            </a:r>
            <a:r>
              <a:rPr lang="en-US" i="1" dirty="0"/>
              <a:t>et al, </a:t>
            </a:r>
            <a:r>
              <a:rPr lang="en-US" dirty="0" err="1"/>
              <a:t>PoP</a:t>
            </a:r>
            <a:r>
              <a:rPr lang="en-US" dirty="0"/>
              <a:t> 2013], [Proll </a:t>
            </a:r>
            <a:r>
              <a:rPr lang="en-US" i="1" dirty="0"/>
              <a:t>et al, </a:t>
            </a:r>
            <a:r>
              <a:rPr lang="en-US" dirty="0"/>
              <a:t>JPP 2022]</a:t>
            </a:r>
            <a:endParaRPr lang="en-NL" sz="2000" dirty="0"/>
          </a:p>
        </p:txBody>
      </p:sp>
      <p:sp>
        <p:nvSpPr>
          <p:cNvPr id="21" name="Oval 20">
            <a:extLst>
              <a:ext uri="{FF2B5EF4-FFF2-40B4-BE49-F238E27FC236}">
                <a16:creationId xmlns:a16="http://schemas.microsoft.com/office/drawing/2014/main" id="{601B30AA-D366-4345-A3EF-75235268166A}"/>
              </a:ext>
            </a:extLst>
          </p:cNvPr>
          <p:cNvSpPr/>
          <p:nvPr/>
        </p:nvSpPr>
        <p:spPr>
          <a:xfrm>
            <a:off x="1071398" y="2606094"/>
            <a:ext cx="1526783" cy="734647"/>
          </a:xfrm>
          <a:prstGeom prst="ellipse">
            <a:avLst/>
          </a:prstGeom>
          <a:noFill/>
          <a:ln w="28575">
            <a:solidFill>
              <a:schemeClr val="accent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a:p>
        </p:txBody>
      </p:sp>
      <p:sp>
        <p:nvSpPr>
          <p:cNvPr id="22" name="Oval 21">
            <a:extLst>
              <a:ext uri="{FF2B5EF4-FFF2-40B4-BE49-F238E27FC236}">
                <a16:creationId xmlns:a16="http://schemas.microsoft.com/office/drawing/2014/main" id="{D6C44563-2EA6-6C4A-8751-B02BC40C5B75}"/>
              </a:ext>
            </a:extLst>
          </p:cNvPr>
          <p:cNvSpPr/>
          <p:nvPr/>
        </p:nvSpPr>
        <p:spPr>
          <a:xfrm>
            <a:off x="922875" y="4293399"/>
            <a:ext cx="692127" cy="861184"/>
          </a:xfrm>
          <a:prstGeom prst="ellipse">
            <a:avLst/>
          </a:prstGeom>
          <a:noFill/>
          <a:ln w="28575"/>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L" sz="2400" dirty="0"/>
          </a:p>
        </p:txBody>
      </p:sp>
      <p:sp>
        <p:nvSpPr>
          <p:cNvPr id="5" name="Footer Placeholder 4">
            <a:extLst>
              <a:ext uri="{FF2B5EF4-FFF2-40B4-BE49-F238E27FC236}">
                <a16:creationId xmlns:a16="http://schemas.microsoft.com/office/drawing/2014/main" id="{5584510E-DA85-7A04-DB41-89346D8D9767}"/>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7" name="Slide Number Placeholder 6">
            <a:extLst>
              <a:ext uri="{FF2B5EF4-FFF2-40B4-BE49-F238E27FC236}">
                <a16:creationId xmlns:a16="http://schemas.microsoft.com/office/drawing/2014/main" id="{0D20A914-017B-19AC-4BE0-B7F51A404564}"/>
              </a:ext>
            </a:extLst>
          </p:cNvPr>
          <p:cNvSpPr>
            <a:spLocks noGrp="1"/>
          </p:cNvSpPr>
          <p:nvPr>
            <p:ph type="sldNum" sz="quarter" idx="12"/>
          </p:nvPr>
        </p:nvSpPr>
        <p:spPr/>
        <p:txBody>
          <a:bodyPr/>
          <a:lstStyle/>
          <a:p>
            <a:fld id="{B7CEC10D-CD46-426F-915E-6C78530279CB}" type="slidenum">
              <a:rPr lang="en-US" smtClean="0"/>
              <a:t>40</a:t>
            </a:fld>
            <a:endParaRPr lang="en-US" dirty="0"/>
          </a:p>
        </p:txBody>
      </p:sp>
      <p:pic>
        <p:nvPicPr>
          <p:cNvPr id="4" name="Picture 3">
            <a:extLst>
              <a:ext uri="{FF2B5EF4-FFF2-40B4-BE49-F238E27FC236}">
                <a16:creationId xmlns:a16="http://schemas.microsoft.com/office/drawing/2014/main" id="{363E7177-30F7-6E8C-5FA1-41B71D77392F}"/>
              </a:ext>
            </a:extLst>
          </p:cNvPr>
          <p:cNvPicPr>
            <a:picLocks noChangeAspect="1"/>
          </p:cNvPicPr>
          <p:nvPr/>
        </p:nvPicPr>
        <p:blipFill rotWithShape="1">
          <a:blip r:embed="rId3">
            <a:extLst>
              <a:ext uri="{28A0092B-C50C-407E-A947-70E740481C1C}">
                <a14:useLocalDpi xmlns:a14="http://schemas.microsoft.com/office/drawing/2010/main" val="0"/>
              </a:ext>
            </a:extLst>
          </a:blip>
          <a:srcRect t="48243"/>
          <a:stretch/>
        </p:blipFill>
        <p:spPr>
          <a:xfrm>
            <a:off x="90311" y="3750197"/>
            <a:ext cx="6500644" cy="2355187"/>
          </a:xfrm>
          <a:prstGeom prst="rect">
            <a:avLst/>
          </a:prstGeom>
        </p:spPr>
      </p:pic>
    </p:spTree>
    <p:extLst>
      <p:ext uri="{BB962C8B-B14F-4D97-AF65-F5344CB8AC3E}">
        <p14:creationId xmlns:p14="http://schemas.microsoft.com/office/powerpoint/2010/main" val="25521639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22"/>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P spid="21" grpId="0" animBg="1"/>
      <p:bldP spid="22" grpId="0" animBg="1"/>
    </p:bldLst>
  </p:timing>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05C999-A015-3F88-8BAB-2A4A42F46473}"/>
              </a:ext>
            </a:extLst>
          </p:cNvPr>
          <p:cNvSpPr>
            <a:spLocks noGrp="1"/>
          </p:cNvSpPr>
          <p:nvPr>
            <p:ph type="title"/>
          </p:nvPr>
        </p:nvSpPr>
        <p:spPr/>
        <p:txBody>
          <a:bodyPr/>
          <a:lstStyle/>
          <a:p>
            <a:r>
              <a:rPr lang="en-NL" dirty="0"/>
              <a:t>Universal instability maybe observed in Wendelstein 7-X?</a:t>
            </a:r>
          </a:p>
        </p:txBody>
      </p:sp>
      <p:sp>
        <p:nvSpPr>
          <p:cNvPr id="4" name="Footer Placeholder 3">
            <a:extLst>
              <a:ext uri="{FF2B5EF4-FFF2-40B4-BE49-F238E27FC236}">
                <a16:creationId xmlns:a16="http://schemas.microsoft.com/office/drawing/2014/main" id="{19178020-232E-1916-22A8-4F1A835F577F}"/>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6DC59659-0DD8-1233-2E44-F11DF211E023}"/>
              </a:ext>
            </a:extLst>
          </p:cNvPr>
          <p:cNvSpPr>
            <a:spLocks noGrp="1"/>
          </p:cNvSpPr>
          <p:nvPr>
            <p:ph type="sldNum" sz="quarter" idx="12"/>
          </p:nvPr>
        </p:nvSpPr>
        <p:spPr/>
        <p:txBody>
          <a:bodyPr/>
          <a:lstStyle/>
          <a:p>
            <a:fld id="{B7CEC10D-CD46-426F-915E-6C78530279CB}" type="slidenum">
              <a:rPr lang="en-US" smtClean="0"/>
              <a:t>41</a:t>
            </a:fld>
            <a:endParaRPr lang="en-US" dirty="0"/>
          </a:p>
        </p:txBody>
      </p:sp>
      <p:pic>
        <p:nvPicPr>
          <p:cNvPr id="6" name="Picture 5">
            <a:extLst>
              <a:ext uri="{FF2B5EF4-FFF2-40B4-BE49-F238E27FC236}">
                <a16:creationId xmlns:a16="http://schemas.microsoft.com/office/drawing/2014/main" id="{56DCD4AC-DEFE-E550-8149-25A51182F0C0}"/>
              </a:ext>
            </a:extLst>
          </p:cNvPr>
          <p:cNvPicPr>
            <a:picLocks noChangeAspect="1"/>
          </p:cNvPicPr>
          <p:nvPr/>
        </p:nvPicPr>
        <p:blipFill>
          <a:blip r:embed="rId2"/>
          <a:stretch>
            <a:fillRect/>
          </a:stretch>
        </p:blipFill>
        <p:spPr>
          <a:xfrm>
            <a:off x="-124830" y="1092200"/>
            <a:ext cx="8367130" cy="5229456"/>
          </a:xfrm>
          <a:prstGeom prst="rect">
            <a:avLst/>
          </a:prstGeom>
        </p:spPr>
      </p:pic>
      <p:sp>
        <p:nvSpPr>
          <p:cNvPr id="7" name="TextBox 6">
            <a:extLst>
              <a:ext uri="{FF2B5EF4-FFF2-40B4-BE49-F238E27FC236}">
                <a16:creationId xmlns:a16="http://schemas.microsoft.com/office/drawing/2014/main" id="{B37EF1DD-71A5-C65A-5B89-BAFF97B05732}"/>
              </a:ext>
            </a:extLst>
          </p:cNvPr>
          <p:cNvSpPr txBox="1"/>
          <p:nvPr/>
        </p:nvSpPr>
        <p:spPr>
          <a:xfrm>
            <a:off x="7670800" y="1600200"/>
            <a:ext cx="3827323" cy="857799"/>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GB" sz="1600" dirty="0"/>
              <a:t>D</a:t>
            </a:r>
            <a:r>
              <a:rPr lang="en-NL" sz="1600" dirty="0"/>
              <a:t>ensity fluctuation measurements with Phase Contrast Imaging </a:t>
            </a:r>
            <a:br>
              <a:rPr lang="en-NL" sz="1600" dirty="0"/>
            </a:br>
            <a:r>
              <a:rPr lang="en-NL" sz="1600" dirty="0"/>
              <a:t>[courtesy of A. v. Stechow]</a:t>
            </a:r>
          </a:p>
        </p:txBody>
      </p:sp>
      <p:sp>
        <p:nvSpPr>
          <p:cNvPr id="8" name="TextBox 7">
            <a:extLst>
              <a:ext uri="{FF2B5EF4-FFF2-40B4-BE49-F238E27FC236}">
                <a16:creationId xmlns:a16="http://schemas.microsoft.com/office/drawing/2014/main" id="{C7E04F63-BC2E-0F9A-8A03-CE1AA91BBC82}"/>
              </a:ext>
            </a:extLst>
          </p:cNvPr>
          <p:cNvSpPr txBox="1"/>
          <p:nvPr/>
        </p:nvSpPr>
        <p:spPr>
          <a:xfrm>
            <a:off x="7670799" y="3000100"/>
            <a:ext cx="3827323" cy="569067"/>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Spikes from pellets </a:t>
            </a:r>
            <a:r>
              <a:rPr lang="en-US" sz="1600" dirty="0">
                <a:sym typeface="Wingdings" pitchFamily="2" charset="2"/>
              </a:rPr>
              <a:t> this is where we have high 𝛁𝒏</a:t>
            </a:r>
          </a:p>
        </p:txBody>
      </p:sp>
      <p:sp>
        <p:nvSpPr>
          <p:cNvPr id="9" name="TextBox 8">
            <a:extLst>
              <a:ext uri="{FF2B5EF4-FFF2-40B4-BE49-F238E27FC236}">
                <a16:creationId xmlns:a16="http://schemas.microsoft.com/office/drawing/2014/main" id="{B8930982-68FF-7E76-4CCA-C47D2C5C2184}"/>
              </a:ext>
            </a:extLst>
          </p:cNvPr>
          <p:cNvSpPr txBox="1"/>
          <p:nvPr/>
        </p:nvSpPr>
        <p:spPr>
          <a:xfrm>
            <a:off x="7670799" y="3994193"/>
            <a:ext cx="3827323" cy="562846"/>
          </a:xfrm>
          <a:prstGeom prst="rect">
            <a:avLst/>
          </a:prstGeom>
          <a:noFill/>
        </p:spPr>
        <p:txBody>
          <a:bodyPr wrap="square" lIns="0" tIns="0" rIns="0" bIns="0" rtlCol="0" anchor="t" anchorCtr="0">
            <a:spAutoFit/>
          </a:bodyPr>
          <a:lstStyle/>
          <a:p>
            <a:pPr marL="180000" indent="-180000" algn="l">
              <a:lnSpc>
                <a:spcPts val="2300"/>
              </a:lnSpc>
              <a:spcBef>
                <a:spcPts val="1150"/>
              </a:spcBef>
              <a:buFont typeface="Arial" panose="020B0604020202020204" pitchFamily="34" charset="0"/>
              <a:buChar char="•"/>
            </a:pPr>
            <a:r>
              <a:rPr lang="en-US" sz="1600" dirty="0"/>
              <a:t>Higher-frequency fluctuations show up in addition to other fluctuations</a:t>
            </a:r>
            <a:endParaRPr lang="en-US" sz="1600" dirty="0">
              <a:sym typeface="Wingdings" pitchFamily="2" charset="2"/>
            </a:endParaRPr>
          </a:p>
        </p:txBody>
      </p:sp>
      <p:cxnSp>
        <p:nvCxnSpPr>
          <p:cNvPr id="11" name="Straight Arrow Connector 10">
            <a:extLst>
              <a:ext uri="{FF2B5EF4-FFF2-40B4-BE49-F238E27FC236}">
                <a16:creationId xmlns:a16="http://schemas.microsoft.com/office/drawing/2014/main" id="{883A3B54-E37F-CAEE-CABC-55171F1E69FB}"/>
              </a:ext>
            </a:extLst>
          </p:cNvPr>
          <p:cNvCxnSpPr>
            <a:cxnSpLocks/>
          </p:cNvCxnSpPr>
          <p:nvPr/>
        </p:nvCxnSpPr>
        <p:spPr>
          <a:xfrm flipH="1">
            <a:off x="3365500" y="3200400"/>
            <a:ext cx="4178300" cy="692381"/>
          </a:xfrm>
          <a:prstGeom prst="straightConnector1">
            <a:avLst/>
          </a:prstGeom>
          <a:ln w="19050" cap="flat" cmpd="sng" algn="ctr">
            <a:solidFill>
              <a:schemeClr val="accent2"/>
            </a:solidFill>
            <a:prstDash val="solid"/>
            <a:round/>
            <a:headEnd type="none" w="med" len="med"/>
            <a:tailEnd type="arrow" w="med" len="med"/>
          </a:ln>
        </p:spPr>
        <p:style>
          <a:lnRef idx="0">
            <a:scrgbClr r="0" g="0" b="0"/>
          </a:lnRef>
          <a:fillRef idx="0">
            <a:scrgbClr r="0" g="0" b="0"/>
          </a:fillRef>
          <a:effectRef idx="0">
            <a:scrgbClr r="0" g="0" b="0"/>
          </a:effectRef>
          <a:fontRef idx="minor">
            <a:schemeClr val="tx1"/>
          </a:fontRef>
        </p:style>
      </p:cxnSp>
      <p:sp>
        <p:nvSpPr>
          <p:cNvPr id="13" name="Oval 12">
            <a:extLst>
              <a:ext uri="{FF2B5EF4-FFF2-40B4-BE49-F238E27FC236}">
                <a16:creationId xmlns:a16="http://schemas.microsoft.com/office/drawing/2014/main" id="{B2B632A8-8F7F-21F5-3778-BE61B0E7FEFB}"/>
              </a:ext>
            </a:extLst>
          </p:cNvPr>
          <p:cNvSpPr/>
          <p:nvPr/>
        </p:nvSpPr>
        <p:spPr>
          <a:xfrm>
            <a:off x="2578100" y="3429000"/>
            <a:ext cx="1752600" cy="1333500"/>
          </a:xfrm>
          <a:prstGeom prst="ellipse">
            <a:avLst/>
          </a:prstGeom>
          <a:noFill/>
          <a:ln w="19050" cmpd="sng">
            <a:solidFill>
              <a:schemeClr val="bg2"/>
            </a:solidFill>
            <a:prstDash val="solid"/>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NL" sz="1300" b="1" dirty="0">
              <a:solidFill>
                <a:schemeClr val="bg1"/>
              </a:solidFill>
            </a:endParaRPr>
          </a:p>
        </p:txBody>
      </p:sp>
    </p:spTree>
    <p:extLst>
      <p:ext uri="{BB962C8B-B14F-4D97-AF65-F5344CB8AC3E}">
        <p14:creationId xmlns:p14="http://schemas.microsoft.com/office/powerpoint/2010/main" val="12135111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3"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D8E14DA-4C4B-A8A2-80E2-4E85DBFAC69B}"/>
            </a:ext>
          </a:extLst>
        </p:cNvPr>
        <p:cNvGrpSpPr/>
        <p:nvPr/>
      </p:nvGrpSpPr>
      <p:grpSpPr>
        <a:xfrm>
          <a:off x="0" y="0"/>
          <a:ext cx="0" cy="0"/>
          <a:chOff x="0" y="0"/>
          <a:chExt cx="0" cy="0"/>
        </a:xfrm>
      </p:grpSpPr>
      <p:pic>
        <p:nvPicPr>
          <p:cNvPr id="11" name="Content Placeholder 10">
            <a:extLst>
              <a:ext uri="{FF2B5EF4-FFF2-40B4-BE49-F238E27FC236}">
                <a16:creationId xmlns:a16="http://schemas.microsoft.com/office/drawing/2014/main" id="{6EF5942D-EAD3-2A9F-9DBC-99AE09687B02}"/>
              </a:ext>
            </a:extLst>
          </p:cNvPr>
          <p:cNvPicPr>
            <a:picLocks noGrp="1" noChangeAspect="1"/>
          </p:cNvPicPr>
          <p:nvPr>
            <p:ph sz="half" idx="1"/>
          </p:nvPr>
        </p:nvPicPr>
        <p:blipFill>
          <a:blip r:embed="rId2"/>
          <a:srcRect/>
          <a:stretch/>
        </p:blipFill>
        <p:spPr>
          <a:xfrm>
            <a:off x="712578" y="1223843"/>
            <a:ext cx="5229346" cy="5229346"/>
          </a:xfrm>
          <a:prstGeom prst="rect">
            <a:avLst/>
          </a:prstGeom>
        </p:spPr>
      </p:pic>
      <p:sp>
        <p:nvSpPr>
          <p:cNvPr id="10" name="Content Placeholder 9">
            <a:extLst>
              <a:ext uri="{FF2B5EF4-FFF2-40B4-BE49-F238E27FC236}">
                <a16:creationId xmlns:a16="http://schemas.microsoft.com/office/drawing/2014/main" id="{C6CCC4A5-2CAA-6804-2F02-F730AD9B5F86}"/>
              </a:ext>
            </a:extLst>
          </p:cNvPr>
          <p:cNvSpPr>
            <a:spLocks noGrp="1"/>
          </p:cNvSpPr>
          <p:nvPr>
            <p:ph sz="half" idx="2"/>
          </p:nvPr>
        </p:nvSpPr>
        <p:spPr>
          <a:xfrm>
            <a:off x="6096000" y="2432648"/>
            <a:ext cx="5601419" cy="4020539"/>
          </a:xfrm>
        </p:spPr>
        <p:txBody>
          <a:bodyPr>
            <a:normAutofit/>
          </a:bodyPr>
          <a:lstStyle/>
          <a:p>
            <a:pPr marL="285750" indent="-285750">
              <a:buFont typeface="Arial" panose="020B0604020202020204" pitchFamily="34" charset="0"/>
              <a:buChar char="•"/>
            </a:pPr>
            <a:r>
              <a:rPr lang="en-US" sz="1800" dirty="0"/>
              <a:t>balance peaking loss with pellet fueling at const. </a:t>
            </a:r>
            <a:r>
              <a:rPr lang="en-DE" sz="1800" dirty="0"/>
              <a:t>P</a:t>
            </a:r>
            <a:r>
              <a:rPr lang="en-DE" sz="1800" baseline="-25000" dirty="0"/>
              <a:t>ECH</a:t>
            </a:r>
            <a:r>
              <a:rPr lang="en-DE" sz="1800" dirty="0"/>
              <a:t> (power loss at 35.5s)</a:t>
            </a:r>
            <a:endParaRPr lang="en-GB" dirty="0"/>
          </a:p>
          <a:p>
            <a:pPr marL="285750" indent="-285750">
              <a:buFont typeface="Arial" panose="020B0604020202020204" pitchFamily="34" charset="0"/>
              <a:buChar char="•"/>
            </a:pPr>
            <a:r>
              <a:rPr lang="en-GB" sz="1800" dirty="0"/>
              <a:t>p</a:t>
            </a:r>
            <a:r>
              <a:rPr lang="en-DE" sz="1800" dirty="0"/>
              <a:t>eaking oscillates with injections, less after 35s</a:t>
            </a:r>
          </a:p>
          <a:p>
            <a:pPr marL="285750" indent="-285750">
              <a:buFont typeface="Arial" panose="020B0604020202020204" pitchFamily="34" charset="0"/>
              <a:buChar char="•"/>
            </a:pPr>
            <a:r>
              <a:rPr lang="en-DE" sz="1800" dirty="0"/>
              <a:t>density increases continuously</a:t>
            </a:r>
          </a:p>
          <a:p>
            <a:pPr marL="285750" indent="-285750">
              <a:buFont typeface="Arial" panose="020B0604020202020204" pitchFamily="34" charset="0"/>
              <a:buChar char="•"/>
            </a:pPr>
            <a:r>
              <a:rPr lang="en-US" sz="1800" dirty="0"/>
              <a:t>T</a:t>
            </a:r>
            <a:r>
              <a:rPr lang="en-US" sz="1800" baseline="-25000" dirty="0"/>
              <a:t>i</a:t>
            </a:r>
            <a:r>
              <a:rPr lang="en-US" sz="1800" dirty="0"/>
              <a:t> elevated (1.5-2.2keV), oscillating with injections</a:t>
            </a:r>
            <a:endParaRPr lang="en-DE" sz="1800" b="1" dirty="0"/>
          </a:p>
          <a:p>
            <a:pPr marL="285750" lvl="1" indent="-285750">
              <a:buFont typeface="Arial" panose="020B0604020202020204" pitchFamily="34" charset="0"/>
              <a:buChar char="•"/>
            </a:pPr>
            <a:r>
              <a:rPr lang="en-US" b="1" dirty="0"/>
              <a:t>balance of pellet pacing and ECH pump-out crucial for steady-state operation</a:t>
            </a:r>
            <a:endParaRPr lang="en-DE" b="1" baseline="-250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US"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dirty="0"/>
          </a:p>
        </p:txBody>
      </p:sp>
      <p:sp>
        <p:nvSpPr>
          <p:cNvPr id="9" name="Title 8">
            <a:extLst>
              <a:ext uri="{FF2B5EF4-FFF2-40B4-BE49-F238E27FC236}">
                <a16:creationId xmlns:a16="http://schemas.microsoft.com/office/drawing/2014/main" id="{BEE09C5F-48CD-2260-2E6A-FA9198F7049B}"/>
              </a:ext>
            </a:extLst>
          </p:cNvPr>
          <p:cNvSpPr>
            <a:spLocks noGrp="1"/>
          </p:cNvSpPr>
          <p:nvPr>
            <p:ph type="title"/>
          </p:nvPr>
        </p:nvSpPr>
        <p:spPr/>
        <p:txBody>
          <a:bodyPr/>
          <a:lstStyle/>
          <a:p>
            <a:r>
              <a:rPr lang="en-DE" dirty="0"/>
              <a:t>High performance scenario B:</a:t>
            </a:r>
            <a:br>
              <a:rPr lang="en-DE" dirty="0"/>
            </a:br>
            <a:r>
              <a:rPr lang="en-DE" dirty="0"/>
              <a:t>density gradient stabilization by continuous injection</a:t>
            </a:r>
          </a:p>
        </p:txBody>
      </p:sp>
      <p:sp>
        <p:nvSpPr>
          <p:cNvPr id="3" name="Date Placeholder 2">
            <a:extLst>
              <a:ext uri="{FF2B5EF4-FFF2-40B4-BE49-F238E27FC236}">
                <a16:creationId xmlns:a16="http://schemas.microsoft.com/office/drawing/2014/main" id="{C43AFEB0-30D5-A7A5-D550-D2C9C3EC7E46}"/>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52A0494D-4835-D4EC-AB4E-86CA7B5634BD}"/>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A8610752-8B58-6EBB-4D43-D70B11440BE6}"/>
              </a:ext>
            </a:extLst>
          </p:cNvPr>
          <p:cNvSpPr>
            <a:spLocks noGrp="1"/>
          </p:cNvSpPr>
          <p:nvPr>
            <p:ph type="sldNum" sz="quarter" idx="12"/>
          </p:nvPr>
        </p:nvSpPr>
        <p:spPr/>
        <p:txBody>
          <a:bodyPr/>
          <a:lstStyle/>
          <a:p>
            <a:fld id="{ECE691D0-CC49-4FC7-9C4D-6112B0CB3A76}" type="slidenum">
              <a:rPr lang="de-DE" smtClean="0"/>
              <a:pPr/>
              <a:t>42</a:t>
            </a:fld>
            <a:endParaRPr lang="de-DE" dirty="0"/>
          </a:p>
        </p:txBody>
      </p:sp>
    </p:spTree>
    <p:extLst>
      <p:ext uri="{BB962C8B-B14F-4D97-AF65-F5344CB8AC3E}">
        <p14:creationId xmlns:p14="http://schemas.microsoft.com/office/powerpoint/2010/main" val="56365362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4E7A8B-F42C-3ABF-5790-D97C4404216C}"/>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08B20A4E-EC99-2F40-90E1-BC26B3A5FABC}"/>
              </a:ext>
            </a:extLst>
          </p:cNvPr>
          <p:cNvSpPr>
            <a:spLocks noGrp="1"/>
          </p:cNvSpPr>
          <p:nvPr>
            <p:ph type="title"/>
          </p:nvPr>
        </p:nvSpPr>
        <p:spPr/>
        <p:txBody>
          <a:bodyPr/>
          <a:lstStyle/>
          <a:p>
            <a:r>
              <a:rPr lang="en-DE" dirty="0"/>
              <a:t>High performance scenario B:</a:t>
            </a:r>
            <a:br>
              <a:rPr lang="en-DE" dirty="0"/>
            </a:br>
            <a:r>
              <a:rPr lang="en-DE" dirty="0"/>
              <a:t>density turbulence response</a:t>
            </a:r>
          </a:p>
        </p:txBody>
      </p:sp>
      <p:sp>
        <p:nvSpPr>
          <p:cNvPr id="3" name="Date Placeholder 2">
            <a:extLst>
              <a:ext uri="{FF2B5EF4-FFF2-40B4-BE49-F238E27FC236}">
                <a16:creationId xmlns:a16="http://schemas.microsoft.com/office/drawing/2014/main" id="{24AA5AF9-AC1C-E627-C183-C4B0672551A6}"/>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CF6961E1-03DA-7EBA-45EF-8397DBC092B7}"/>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D664F0AF-755A-D9C1-E5BC-4FF76FCF3454}"/>
              </a:ext>
            </a:extLst>
          </p:cNvPr>
          <p:cNvSpPr>
            <a:spLocks noGrp="1"/>
          </p:cNvSpPr>
          <p:nvPr>
            <p:ph type="sldNum" sz="quarter" idx="12"/>
          </p:nvPr>
        </p:nvSpPr>
        <p:spPr/>
        <p:txBody>
          <a:bodyPr/>
          <a:lstStyle/>
          <a:p>
            <a:fld id="{ECE691D0-CC49-4FC7-9C4D-6112B0CB3A76}" type="slidenum">
              <a:rPr lang="de-DE" smtClean="0"/>
              <a:pPr/>
              <a:t>43</a:t>
            </a:fld>
            <a:endParaRPr lang="de-DE" dirty="0"/>
          </a:p>
        </p:txBody>
      </p:sp>
      <p:sp>
        <p:nvSpPr>
          <p:cNvPr id="18" name="Content Placeholder 17">
            <a:extLst>
              <a:ext uri="{FF2B5EF4-FFF2-40B4-BE49-F238E27FC236}">
                <a16:creationId xmlns:a16="http://schemas.microsoft.com/office/drawing/2014/main" id="{81C00ECC-7579-8D3F-78CE-48FA117DB58D}"/>
              </a:ext>
            </a:extLst>
          </p:cNvPr>
          <p:cNvSpPr>
            <a:spLocks noGrp="1"/>
          </p:cNvSpPr>
          <p:nvPr>
            <p:ph sz="half" idx="1"/>
          </p:nvPr>
        </p:nvSpPr>
        <p:spPr/>
        <p:txBody>
          <a:bodyPr/>
          <a:lstStyle/>
          <a:p>
            <a:endParaRPr lang="en-DE" dirty="0"/>
          </a:p>
        </p:txBody>
      </p:sp>
      <p:sp>
        <p:nvSpPr>
          <p:cNvPr id="10" name="Content Placeholder 9">
            <a:extLst>
              <a:ext uri="{FF2B5EF4-FFF2-40B4-BE49-F238E27FC236}">
                <a16:creationId xmlns:a16="http://schemas.microsoft.com/office/drawing/2014/main" id="{85821FDA-A5F8-7B6B-DBFF-E45217D5C1F8}"/>
              </a:ext>
            </a:extLst>
          </p:cNvPr>
          <p:cNvSpPr>
            <a:spLocks noGrp="1"/>
          </p:cNvSpPr>
          <p:nvPr>
            <p:ph sz="half" idx="2"/>
          </p:nvPr>
        </p:nvSpPr>
        <p:spPr>
          <a:xfrm>
            <a:off x="6095999" y="1609725"/>
            <a:ext cx="5791201" cy="4843463"/>
          </a:xfrm>
        </p:spPr>
        <p:txBody>
          <a:bodyPr>
            <a:normAutofit/>
          </a:bodyPr>
          <a:lstStyle/>
          <a:p>
            <a:pPr marL="180000" indent="-180000" algn="l">
              <a:spcBef>
                <a:spcPts val="1150"/>
              </a:spcBef>
              <a:buFont typeface="Arial" panose="020B0604020202020204" pitchFamily="34" charset="0"/>
              <a:buChar char="•"/>
            </a:pPr>
            <a:r>
              <a:rPr lang="en-US" sz="1800" dirty="0"/>
              <a:t>transient suppression of fluctuations</a:t>
            </a:r>
            <a:r>
              <a:rPr lang="en-US" dirty="0"/>
              <a:t> </a:t>
            </a:r>
            <a:r>
              <a:rPr lang="en-US" sz="1800" dirty="0"/>
              <a:t>after injections</a:t>
            </a:r>
          </a:p>
          <a:p>
            <a:pPr marL="180000" indent="-180000">
              <a:spcBef>
                <a:spcPts val="500"/>
              </a:spcBef>
              <a:buFont typeface="Arial" panose="020B0604020202020204" pitchFamily="34" charset="0"/>
              <a:buChar char="•"/>
            </a:pPr>
            <a:endParaRPr lang="en-US" sz="1800" dirty="0"/>
          </a:p>
          <a:p>
            <a:pPr marL="180000" indent="-180000">
              <a:spcBef>
                <a:spcPts val="500"/>
              </a:spcBef>
              <a:buFont typeface="Arial" panose="020B0604020202020204" pitchFamily="34" charset="0"/>
              <a:buChar char="•"/>
            </a:pPr>
            <a:r>
              <a:rPr lang="en-US" sz="1800" dirty="0"/>
              <a:t>t &lt; 35s: </a:t>
            </a:r>
            <a:r>
              <a:rPr lang="en-DE" sz="1800" dirty="0"/>
              <a:t>rise of fluctuations </a:t>
            </a:r>
            <a:r>
              <a:rPr lang="en-GB" sz="1800" dirty="0"/>
              <a:t>w</a:t>
            </a:r>
            <a:r>
              <a:rPr lang="en-DE" sz="1800" dirty="0"/>
              <a:t>ith </a:t>
            </a:r>
            <a:r>
              <a:rPr lang="en-US" sz="1800" dirty="0"/>
              <a:t>peaking decay after </a:t>
            </a:r>
            <a:r>
              <a:rPr lang="en-DE" sz="1800" dirty="0"/>
              <a:t>every pellet - </a:t>
            </a:r>
            <a:r>
              <a:rPr lang="en-DE" sz="1800" b="1" dirty="0"/>
              <a:t>P</a:t>
            </a:r>
            <a:r>
              <a:rPr lang="en-DE" sz="1800" b="1" baseline="-25000" dirty="0"/>
              <a:t>ECH</a:t>
            </a:r>
            <a:r>
              <a:rPr lang="en-DE" sz="1800" b="1" dirty="0"/>
              <a:t> too high for steady-state</a:t>
            </a:r>
          </a:p>
          <a:p>
            <a:pPr marL="180000" indent="-180000">
              <a:spcBef>
                <a:spcPts val="500"/>
              </a:spcBef>
              <a:buFont typeface="Arial" panose="020B0604020202020204" pitchFamily="34" charset="0"/>
              <a:buChar char="•"/>
            </a:pPr>
            <a:endParaRPr lang="en-DE" dirty="0"/>
          </a:p>
          <a:p>
            <a:pPr marL="180000" indent="-180000">
              <a:spcBef>
                <a:spcPts val="500"/>
              </a:spcBef>
              <a:buFont typeface="Arial" panose="020B0604020202020204" pitchFamily="34" charset="0"/>
              <a:buChar char="•"/>
            </a:pPr>
            <a:r>
              <a:rPr lang="en-US" sz="1800" dirty="0"/>
              <a:t>t &gt; 35s </a:t>
            </a:r>
            <a:r>
              <a:rPr lang="en-DE" sz="1800" dirty="0"/>
              <a:t>: peaking remains high until next pellet, </a:t>
            </a:r>
            <a:r>
              <a:rPr lang="en-DE" sz="1800" b="1" dirty="0"/>
              <a:t>pump-out acceptable</a:t>
            </a:r>
            <a:r>
              <a:rPr lang="en-DE" sz="1800" dirty="0"/>
              <a:t> but total density rises</a:t>
            </a:r>
          </a:p>
        </p:txBody>
      </p:sp>
      <p:grpSp>
        <p:nvGrpSpPr>
          <p:cNvPr id="2" name="Group 1">
            <a:extLst>
              <a:ext uri="{FF2B5EF4-FFF2-40B4-BE49-F238E27FC236}">
                <a16:creationId xmlns:a16="http://schemas.microsoft.com/office/drawing/2014/main" id="{56F52FC7-1D32-7669-921D-8709B51A6C9A}"/>
              </a:ext>
            </a:extLst>
          </p:cNvPr>
          <p:cNvGrpSpPr/>
          <p:nvPr/>
        </p:nvGrpSpPr>
        <p:grpSpPr>
          <a:xfrm>
            <a:off x="826574" y="1223962"/>
            <a:ext cx="4728745" cy="5337637"/>
            <a:chOff x="10221201" y="18657913"/>
            <a:chExt cx="6478028" cy="7312163"/>
          </a:xfrm>
        </p:grpSpPr>
        <p:pic>
          <p:nvPicPr>
            <p:cNvPr id="6" name="Picture 5" descr="A graph showing a number of colors&#10;&#10;Description automatically generated with medium confidence">
              <a:extLst>
                <a:ext uri="{FF2B5EF4-FFF2-40B4-BE49-F238E27FC236}">
                  <a16:creationId xmlns:a16="http://schemas.microsoft.com/office/drawing/2014/main" id="{350F7EB4-7002-2D87-F5F2-32442D20F070}"/>
                </a:ext>
              </a:extLst>
            </p:cNvPr>
            <p:cNvPicPr>
              <a:picLocks noChangeAspect="1"/>
            </p:cNvPicPr>
            <p:nvPr/>
          </p:nvPicPr>
          <p:blipFill>
            <a:blip r:embed="rId2"/>
            <a:stretch>
              <a:fillRect/>
            </a:stretch>
          </p:blipFill>
          <p:spPr>
            <a:xfrm>
              <a:off x="10523396" y="18657913"/>
              <a:ext cx="5274000" cy="3076500"/>
            </a:xfrm>
            <a:prstGeom prst="rect">
              <a:avLst/>
            </a:prstGeom>
          </p:spPr>
        </p:pic>
        <p:grpSp>
          <p:nvGrpSpPr>
            <p:cNvPr id="7" name="Group 6">
              <a:extLst>
                <a:ext uri="{FF2B5EF4-FFF2-40B4-BE49-F238E27FC236}">
                  <a16:creationId xmlns:a16="http://schemas.microsoft.com/office/drawing/2014/main" id="{9B1DC8F4-CC3D-EBA0-31BA-3CFC07FCAC24}"/>
                </a:ext>
              </a:extLst>
            </p:cNvPr>
            <p:cNvGrpSpPr/>
            <p:nvPr/>
          </p:nvGrpSpPr>
          <p:grpSpPr>
            <a:xfrm>
              <a:off x="10221201" y="21707817"/>
              <a:ext cx="6478028" cy="4262259"/>
              <a:chOff x="10221201" y="21707817"/>
              <a:chExt cx="6478028" cy="4262259"/>
            </a:xfrm>
          </p:grpSpPr>
          <p:grpSp>
            <p:nvGrpSpPr>
              <p:cNvPr id="14" name="Group 13">
                <a:extLst>
                  <a:ext uri="{FF2B5EF4-FFF2-40B4-BE49-F238E27FC236}">
                    <a16:creationId xmlns:a16="http://schemas.microsoft.com/office/drawing/2014/main" id="{6ADCF62B-A6A4-CB58-7D35-D55E5A89B961}"/>
                  </a:ext>
                </a:extLst>
              </p:cNvPr>
              <p:cNvGrpSpPr/>
              <p:nvPr/>
            </p:nvGrpSpPr>
            <p:grpSpPr>
              <a:xfrm>
                <a:off x="10221201" y="21707817"/>
                <a:ext cx="6478028" cy="4262259"/>
                <a:chOff x="13311187" y="19428004"/>
                <a:chExt cx="6478028" cy="4262259"/>
              </a:xfrm>
            </p:grpSpPr>
            <p:pic>
              <p:nvPicPr>
                <p:cNvPr id="17" name="Picture 16" descr="A screenshot of a graph&#10;&#10;Description automatically generated">
                  <a:extLst>
                    <a:ext uri="{FF2B5EF4-FFF2-40B4-BE49-F238E27FC236}">
                      <a16:creationId xmlns:a16="http://schemas.microsoft.com/office/drawing/2014/main" id="{BB767E5C-F556-B253-DE1F-2A8D1D90634C}"/>
                    </a:ext>
                  </a:extLst>
                </p:cNvPr>
                <p:cNvPicPr>
                  <a:picLocks noChangeAspect="1"/>
                </p:cNvPicPr>
                <p:nvPr/>
              </p:nvPicPr>
              <p:blipFill>
                <a:blip r:embed="rId3"/>
                <a:srcRect t="6775"/>
                <a:stretch/>
              </p:blipFill>
              <p:spPr>
                <a:xfrm>
                  <a:off x="13311187" y="19428004"/>
                  <a:ext cx="3657600" cy="4262257"/>
                </a:xfrm>
                <a:prstGeom prst="rect">
                  <a:avLst/>
                </a:prstGeom>
              </p:spPr>
            </p:pic>
            <p:pic>
              <p:nvPicPr>
                <p:cNvPr id="21" name="Picture 20" descr="A screenshot of a graph&#10;&#10;Description automatically generated">
                  <a:extLst>
                    <a:ext uri="{FF2B5EF4-FFF2-40B4-BE49-F238E27FC236}">
                      <a16:creationId xmlns:a16="http://schemas.microsoft.com/office/drawing/2014/main" id="{C0D26E95-6068-1785-4847-AB5F669CAA98}"/>
                    </a:ext>
                  </a:extLst>
                </p:cNvPr>
                <p:cNvPicPr>
                  <a:picLocks noChangeAspect="1"/>
                </p:cNvPicPr>
                <p:nvPr/>
              </p:nvPicPr>
              <p:blipFill>
                <a:blip r:embed="rId4"/>
                <a:srcRect l="17231" t="6775"/>
                <a:stretch/>
              </p:blipFill>
              <p:spPr>
                <a:xfrm>
                  <a:off x="16761896" y="19428005"/>
                  <a:ext cx="3027319" cy="4262258"/>
                </a:xfrm>
                <a:prstGeom prst="rect">
                  <a:avLst/>
                </a:prstGeom>
              </p:spPr>
            </p:pic>
          </p:grpSp>
          <p:sp>
            <p:nvSpPr>
              <p:cNvPr id="15" name="Rectangle 14">
                <a:extLst>
                  <a:ext uri="{FF2B5EF4-FFF2-40B4-BE49-F238E27FC236}">
                    <a16:creationId xmlns:a16="http://schemas.microsoft.com/office/drawing/2014/main" id="{7AC791FE-D1A2-EBBD-EE79-A17B86BB8134}"/>
                  </a:ext>
                </a:extLst>
              </p:cNvPr>
              <p:cNvSpPr/>
              <p:nvPr/>
            </p:nvSpPr>
            <p:spPr>
              <a:xfrm>
                <a:off x="13449300" y="23436302"/>
                <a:ext cx="429501" cy="19923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6" name="Rectangle 15">
                <a:extLst>
                  <a:ext uri="{FF2B5EF4-FFF2-40B4-BE49-F238E27FC236}">
                    <a16:creationId xmlns:a16="http://schemas.microsoft.com/office/drawing/2014/main" id="{A1E76E20-1899-599D-CD07-B0C76FE70C4E}"/>
                  </a:ext>
                </a:extLst>
              </p:cNvPr>
              <p:cNvSpPr/>
              <p:nvPr/>
            </p:nvSpPr>
            <p:spPr>
              <a:xfrm>
                <a:off x="13449300" y="25462147"/>
                <a:ext cx="429501" cy="19923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grpSp>
        <p:cxnSp>
          <p:nvCxnSpPr>
            <p:cNvPr id="8" name="Straight Connector 7">
              <a:extLst>
                <a:ext uri="{FF2B5EF4-FFF2-40B4-BE49-F238E27FC236}">
                  <a16:creationId xmlns:a16="http://schemas.microsoft.com/office/drawing/2014/main" id="{709FB826-3A1E-00E3-2EF5-E9FFC1831BE6}"/>
                </a:ext>
              </a:extLst>
            </p:cNvPr>
            <p:cNvCxnSpPr>
              <a:cxnSpLocks/>
            </p:cNvCxnSpPr>
            <p:nvPr/>
          </p:nvCxnSpPr>
          <p:spPr>
            <a:xfrm flipH="1">
              <a:off x="11232354" y="21185945"/>
              <a:ext cx="893997" cy="552752"/>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5E5051E2-9AF2-AA99-3EBF-F7A57F0A1AA2}"/>
                </a:ext>
              </a:extLst>
            </p:cNvPr>
            <p:cNvCxnSpPr>
              <a:cxnSpLocks/>
            </p:cNvCxnSpPr>
            <p:nvPr/>
          </p:nvCxnSpPr>
          <p:spPr>
            <a:xfrm>
              <a:off x="12651979" y="21185945"/>
              <a:ext cx="954373" cy="548468"/>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2065A4DC-65FA-84CA-C924-805C630478CD}"/>
                </a:ext>
              </a:extLst>
            </p:cNvPr>
            <p:cNvCxnSpPr>
              <a:cxnSpLocks/>
            </p:cNvCxnSpPr>
            <p:nvPr/>
          </p:nvCxnSpPr>
          <p:spPr>
            <a:xfrm flipH="1">
              <a:off x="13710621" y="21185945"/>
              <a:ext cx="650838" cy="548468"/>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734F03B0-78A5-EE0D-DE3F-737EE064E4C9}"/>
                </a:ext>
              </a:extLst>
            </p:cNvPr>
            <p:cNvCxnSpPr>
              <a:cxnSpLocks/>
            </p:cNvCxnSpPr>
            <p:nvPr/>
          </p:nvCxnSpPr>
          <p:spPr>
            <a:xfrm>
              <a:off x="14879086" y="21185945"/>
              <a:ext cx="1553664" cy="548468"/>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296152916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E03C05-E948-375E-60C6-D47EEF4B1E46}"/>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ACF10ACC-5FB4-F51F-830A-91AA737D2E1C}"/>
              </a:ext>
            </a:extLst>
          </p:cNvPr>
          <p:cNvSpPr>
            <a:spLocks noGrp="1"/>
          </p:cNvSpPr>
          <p:nvPr>
            <p:ph type="title"/>
          </p:nvPr>
        </p:nvSpPr>
        <p:spPr/>
        <p:txBody>
          <a:bodyPr/>
          <a:lstStyle/>
          <a:p>
            <a:r>
              <a:rPr lang="en-DE" dirty="0"/>
              <a:t>High performance scenario B:</a:t>
            </a:r>
            <a:br>
              <a:rPr lang="en-DE" dirty="0"/>
            </a:br>
            <a:r>
              <a:rPr lang="en-DE" dirty="0"/>
              <a:t>density turbulence response (normalized fluctuations)</a:t>
            </a:r>
          </a:p>
        </p:txBody>
      </p:sp>
      <p:sp>
        <p:nvSpPr>
          <p:cNvPr id="3" name="Date Placeholder 2">
            <a:extLst>
              <a:ext uri="{FF2B5EF4-FFF2-40B4-BE49-F238E27FC236}">
                <a16:creationId xmlns:a16="http://schemas.microsoft.com/office/drawing/2014/main" id="{7C4F563E-7021-E16D-5BDE-D72EC7982E41}"/>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1C61713B-5C2F-AA07-6785-703C14014742}"/>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F7CB1EBB-BD66-CE42-F1A4-C16405E0791D}"/>
              </a:ext>
            </a:extLst>
          </p:cNvPr>
          <p:cNvSpPr>
            <a:spLocks noGrp="1"/>
          </p:cNvSpPr>
          <p:nvPr>
            <p:ph type="sldNum" sz="quarter" idx="12"/>
          </p:nvPr>
        </p:nvSpPr>
        <p:spPr/>
        <p:txBody>
          <a:bodyPr/>
          <a:lstStyle/>
          <a:p>
            <a:fld id="{ECE691D0-CC49-4FC7-9C4D-6112B0CB3A76}" type="slidenum">
              <a:rPr lang="de-DE" smtClean="0"/>
              <a:pPr/>
              <a:t>44</a:t>
            </a:fld>
            <a:endParaRPr lang="de-DE" dirty="0"/>
          </a:p>
        </p:txBody>
      </p:sp>
      <p:sp>
        <p:nvSpPr>
          <p:cNvPr id="10" name="Content Placeholder 9">
            <a:extLst>
              <a:ext uri="{FF2B5EF4-FFF2-40B4-BE49-F238E27FC236}">
                <a16:creationId xmlns:a16="http://schemas.microsoft.com/office/drawing/2014/main" id="{0A1AE974-76E3-C33E-2B65-83A29363FB13}"/>
              </a:ext>
            </a:extLst>
          </p:cNvPr>
          <p:cNvSpPr>
            <a:spLocks noGrp="1"/>
          </p:cNvSpPr>
          <p:nvPr>
            <p:ph sz="half" idx="2"/>
          </p:nvPr>
        </p:nvSpPr>
        <p:spPr>
          <a:xfrm>
            <a:off x="6095999" y="1609725"/>
            <a:ext cx="5791201" cy="4843463"/>
          </a:xfrm>
        </p:spPr>
        <p:txBody>
          <a:bodyPr>
            <a:normAutofit/>
          </a:bodyPr>
          <a:lstStyle/>
          <a:p>
            <a:pPr marL="180000" indent="-180000" algn="l">
              <a:spcBef>
                <a:spcPts val="1150"/>
              </a:spcBef>
              <a:buFont typeface="Arial" panose="020B0604020202020204" pitchFamily="34" charset="0"/>
              <a:buChar char="•"/>
            </a:pPr>
            <a:r>
              <a:rPr lang="en-US" sz="1800" dirty="0"/>
              <a:t>transient suppression of fluctuations</a:t>
            </a:r>
            <a:r>
              <a:rPr lang="en-US" dirty="0"/>
              <a:t> </a:t>
            </a:r>
            <a:r>
              <a:rPr lang="en-US" sz="1800" dirty="0"/>
              <a:t>after injections</a:t>
            </a:r>
          </a:p>
          <a:p>
            <a:pPr marL="180000" indent="-180000">
              <a:spcBef>
                <a:spcPts val="500"/>
              </a:spcBef>
              <a:buFont typeface="Arial" panose="020B0604020202020204" pitchFamily="34" charset="0"/>
              <a:buChar char="•"/>
            </a:pPr>
            <a:endParaRPr lang="en-US" sz="1800" dirty="0"/>
          </a:p>
          <a:p>
            <a:pPr marL="180000" indent="-180000">
              <a:spcBef>
                <a:spcPts val="500"/>
              </a:spcBef>
              <a:buFont typeface="Arial" panose="020B0604020202020204" pitchFamily="34" charset="0"/>
              <a:buChar char="•"/>
            </a:pPr>
            <a:r>
              <a:rPr lang="en-US" sz="1800" dirty="0"/>
              <a:t>t &lt; 35s: </a:t>
            </a:r>
            <a:r>
              <a:rPr lang="en-DE" sz="1800" dirty="0"/>
              <a:t>rise of fluctuations </a:t>
            </a:r>
            <a:r>
              <a:rPr lang="en-GB" sz="1800" dirty="0"/>
              <a:t>w</a:t>
            </a:r>
            <a:r>
              <a:rPr lang="en-DE" sz="1800" dirty="0"/>
              <a:t>ith </a:t>
            </a:r>
            <a:r>
              <a:rPr lang="en-US" sz="1800" dirty="0"/>
              <a:t>peaking decay after </a:t>
            </a:r>
            <a:r>
              <a:rPr lang="en-DE" sz="1800" dirty="0"/>
              <a:t>every pellet - </a:t>
            </a:r>
            <a:r>
              <a:rPr lang="en-DE" sz="1800" b="1" dirty="0"/>
              <a:t>P</a:t>
            </a:r>
            <a:r>
              <a:rPr lang="en-DE" sz="1800" b="1" baseline="-25000" dirty="0"/>
              <a:t>ECH</a:t>
            </a:r>
            <a:r>
              <a:rPr lang="en-DE" sz="1800" b="1" dirty="0"/>
              <a:t> too high for steady-state</a:t>
            </a:r>
          </a:p>
          <a:p>
            <a:pPr marL="180000" indent="-180000">
              <a:spcBef>
                <a:spcPts val="500"/>
              </a:spcBef>
              <a:buFont typeface="Arial" panose="020B0604020202020204" pitchFamily="34" charset="0"/>
              <a:buChar char="•"/>
            </a:pPr>
            <a:endParaRPr lang="en-DE" dirty="0"/>
          </a:p>
          <a:p>
            <a:pPr marL="180000" indent="-180000">
              <a:spcBef>
                <a:spcPts val="500"/>
              </a:spcBef>
              <a:buFont typeface="Arial" panose="020B0604020202020204" pitchFamily="34" charset="0"/>
              <a:buChar char="•"/>
            </a:pPr>
            <a:r>
              <a:rPr lang="en-US" sz="1800" dirty="0"/>
              <a:t>t &gt; 35s </a:t>
            </a:r>
            <a:r>
              <a:rPr lang="en-DE" sz="1800" dirty="0"/>
              <a:t>: peaking remains high until next pellet, </a:t>
            </a:r>
            <a:r>
              <a:rPr lang="en-DE" sz="1800" b="1" dirty="0"/>
              <a:t>pump-out acceptable</a:t>
            </a:r>
            <a:r>
              <a:rPr lang="en-DE" sz="1800" dirty="0"/>
              <a:t> but total density rises</a:t>
            </a:r>
          </a:p>
        </p:txBody>
      </p:sp>
      <p:grpSp>
        <p:nvGrpSpPr>
          <p:cNvPr id="2" name="Group 1">
            <a:extLst>
              <a:ext uri="{FF2B5EF4-FFF2-40B4-BE49-F238E27FC236}">
                <a16:creationId xmlns:a16="http://schemas.microsoft.com/office/drawing/2014/main" id="{1FC4549B-452D-E42D-CCFA-2BA928471BA7}"/>
              </a:ext>
            </a:extLst>
          </p:cNvPr>
          <p:cNvGrpSpPr/>
          <p:nvPr/>
        </p:nvGrpSpPr>
        <p:grpSpPr>
          <a:xfrm>
            <a:off x="784215" y="1223961"/>
            <a:ext cx="4691028" cy="5391717"/>
            <a:chOff x="10163172" y="18657913"/>
            <a:chExt cx="6426358" cy="7386249"/>
          </a:xfrm>
        </p:grpSpPr>
        <p:pic>
          <p:nvPicPr>
            <p:cNvPr id="6" name="Picture 5" descr="A graph showing a number of colors&#10;&#10;Description automatically generated with medium confidence">
              <a:extLst>
                <a:ext uri="{FF2B5EF4-FFF2-40B4-BE49-F238E27FC236}">
                  <a16:creationId xmlns:a16="http://schemas.microsoft.com/office/drawing/2014/main" id="{5C06D1D9-1840-801D-8493-A1671F1D989A}"/>
                </a:ext>
              </a:extLst>
            </p:cNvPr>
            <p:cNvPicPr>
              <a:picLocks noChangeAspect="1"/>
            </p:cNvPicPr>
            <p:nvPr/>
          </p:nvPicPr>
          <p:blipFill>
            <a:blip r:embed="rId2"/>
            <a:stretch>
              <a:fillRect/>
            </a:stretch>
          </p:blipFill>
          <p:spPr>
            <a:xfrm>
              <a:off x="10523396" y="18657913"/>
              <a:ext cx="5274000" cy="3076500"/>
            </a:xfrm>
            <a:prstGeom prst="rect">
              <a:avLst/>
            </a:prstGeom>
          </p:spPr>
        </p:pic>
        <p:grpSp>
          <p:nvGrpSpPr>
            <p:cNvPr id="7" name="Group 6">
              <a:extLst>
                <a:ext uri="{FF2B5EF4-FFF2-40B4-BE49-F238E27FC236}">
                  <a16:creationId xmlns:a16="http://schemas.microsoft.com/office/drawing/2014/main" id="{4C4AE169-4171-55AC-FE29-7BAAFDF3A354}"/>
                </a:ext>
              </a:extLst>
            </p:cNvPr>
            <p:cNvGrpSpPr/>
            <p:nvPr/>
          </p:nvGrpSpPr>
          <p:grpSpPr>
            <a:xfrm>
              <a:off x="10163172" y="21678652"/>
              <a:ext cx="6426358" cy="4365510"/>
              <a:chOff x="10163172" y="21678652"/>
              <a:chExt cx="6426358" cy="4365510"/>
            </a:xfrm>
          </p:grpSpPr>
          <p:grpSp>
            <p:nvGrpSpPr>
              <p:cNvPr id="14" name="Group 13">
                <a:extLst>
                  <a:ext uri="{FF2B5EF4-FFF2-40B4-BE49-F238E27FC236}">
                    <a16:creationId xmlns:a16="http://schemas.microsoft.com/office/drawing/2014/main" id="{40787438-9C31-681D-6809-3D6229CB261D}"/>
                  </a:ext>
                </a:extLst>
              </p:cNvPr>
              <p:cNvGrpSpPr/>
              <p:nvPr/>
            </p:nvGrpSpPr>
            <p:grpSpPr>
              <a:xfrm>
                <a:off x="10163172" y="21678652"/>
                <a:ext cx="6426358" cy="4365510"/>
                <a:chOff x="13253158" y="19398839"/>
                <a:chExt cx="6426358" cy="4365510"/>
              </a:xfrm>
            </p:grpSpPr>
            <p:pic>
              <p:nvPicPr>
                <p:cNvPr id="17" name="Picture 16">
                  <a:extLst>
                    <a:ext uri="{FF2B5EF4-FFF2-40B4-BE49-F238E27FC236}">
                      <a16:creationId xmlns:a16="http://schemas.microsoft.com/office/drawing/2014/main" id="{4A8D0D54-7C75-B65E-0705-CD25D282D853}"/>
                    </a:ext>
                  </a:extLst>
                </p:cNvPr>
                <p:cNvPicPr>
                  <a:picLocks noChangeAspect="1"/>
                </p:cNvPicPr>
                <p:nvPr/>
              </p:nvPicPr>
              <p:blipFill>
                <a:blip r:embed="rId3"/>
                <a:srcRect t="6174" b="3387"/>
                <a:stretch/>
              </p:blipFill>
              <p:spPr>
                <a:xfrm>
                  <a:off x="13253158" y="19398839"/>
                  <a:ext cx="3718458" cy="4203636"/>
                </a:xfrm>
                <a:prstGeom prst="rect">
                  <a:avLst/>
                </a:prstGeom>
              </p:spPr>
            </p:pic>
            <p:pic>
              <p:nvPicPr>
                <p:cNvPr id="21" name="Picture 20">
                  <a:extLst>
                    <a:ext uri="{FF2B5EF4-FFF2-40B4-BE49-F238E27FC236}">
                      <a16:creationId xmlns:a16="http://schemas.microsoft.com/office/drawing/2014/main" id="{801754BD-8D82-CDBF-3CD8-0ADDEB88FD75}"/>
                    </a:ext>
                  </a:extLst>
                </p:cNvPr>
                <p:cNvPicPr>
                  <a:picLocks noChangeAspect="1"/>
                </p:cNvPicPr>
                <p:nvPr/>
              </p:nvPicPr>
              <p:blipFill>
                <a:blip r:embed="rId4"/>
                <a:srcRect l="16253" t="6946" r="3431"/>
                <a:stretch/>
              </p:blipFill>
              <p:spPr>
                <a:xfrm>
                  <a:off x="16696338" y="19443960"/>
                  <a:ext cx="2983178" cy="4320389"/>
                </a:xfrm>
                <a:prstGeom prst="rect">
                  <a:avLst/>
                </a:prstGeom>
              </p:spPr>
            </p:pic>
          </p:grpSp>
          <p:sp>
            <p:nvSpPr>
              <p:cNvPr id="15" name="Rectangle 14">
                <a:extLst>
                  <a:ext uri="{FF2B5EF4-FFF2-40B4-BE49-F238E27FC236}">
                    <a16:creationId xmlns:a16="http://schemas.microsoft.com/office/drawing/2014/main" id="{BAEC89A4-928D-786D-B231-AFAF56FB0A9C}"/>
                  </a:ext>
                </a:extLst>
              </p:cNvPr>
              <p:cNvSpPr/>
              <p:nvPr/>
            </p:nvSpPr>
            <p:spPr>
              <a:xfrm>
                <a:off x="13449300" y="23436302"/>
                <a:ext cx="429501" cy="19923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sp>
            <p:nvSpPr>
              <p:cNvPr id="16" name="Rectangle 15">
                <a:extLst>
                  <a:ext uri="{FF2B5EF4-FFF2-40B4-BE49-F238E27FC236}">
                    <a16:creationId xmlns:a16="http://schemas.microsoft.com/office/drawing/2014/main" id="{C69EFA24-4353-FB1C-CBD8-95237394A801}"/>
                  </a:ext>
                </a:extLst>
              </p:cNvPr>
              <p:cNvSpPr/>
              <p:nvPr/>
            </p:nvSpPr>
            <p:spPr>
              <a:xfrm>
                <a:off x="13449300" y="25486235"/>
                <a:ext cx="429500" cy="199234"/>
              </a:xfrm>
              <a:prstGeom prst="rect">
                <a:avLst/>
              </a:prstGeom>
              <a:solidFill>
                <a:schemeClr val="bg1"/>
              </a:solidFill>
              <a:ln w="19050" cmpd="sng">
                <a:noFill/>
                <a:prstDash val="dash"/>
                <a:tailEnd type="triangle" w="lg" len="med"/>
              </a:ln>
            </p:spPr>
            <p:style>
              <a:lnRef idx="1">
                <a:schemeClr val="accent1"/>
              </a:lnRef>
              <a:fillRef idx="0">
                <a:schemeClr val="accent1"/>
              </a:fillRef>
              <a:effectRef idx="0">
                <a:schemeClr val="accent1"/>
              </a:effectRef>
              <a:fontRef idx="minor">
                <a:schemeClr val="tx1"/>
              </a:fontRef>
            </p:style>
            <p:txBody>
              <a:bodyPr wrap="square" lIns="144000" tIns="108000" rIns="144000" bIns="144000" rtlCol="0" anchor="t" anchorCtr="0"/>
              <a:lstStyle/>
              <a:p>
                <a:pPr algn="l">
                  <a:spcBef>
                    <a:spcPts val="1150"/>
                  </a:spcBef>
                  <a:buClr>
                    <a:srgbClr val="116656"/>
                  </a:buClr>
                  <a:buSzPct val="120000"/>
                </a:pPr>
                <a:endParaRPr lang="en-DE" sz="1300" b="1" dirty="0">
                  <a:solidFill>
                    <a:schemeClr val="bg1"/>
                  </a:solidFill>
                </a:endParaRPr>
              </a:p>
            </p:txBody>
          </p:sp>
        </p:grpSp>
        <p:cxnSp>
          <p:nvCxnSpPr>
            <p:cNvPr id="8" name="Straight Connector 7">
              <a:extLst>
                <a:ext uri="{FF2B5EF4-FFF2-40B4-BE49-F238E27FC236}">
                  <a16:creationId xmlns:a16="http://schemas.microsoft.com/office/drawing/2014/main" id="{3507F0D8-B9B6-915A-E20D-547AC4D48EFD}"/>
                </a:ext>
              </a:extLst>
            </p:cNvPr>
            <p:cNvCxnSpPr>
              <a:cxnSpLocks/>
            </p:cNvCxnSpPr>
            <p:nvPr/>
          </p:nvCxnSpPr>
          <p:spPr>
            <a:xfrm flipH="1">
              <a:off x="11196697" y="21185946"/>
              <a:ext cx="929653" cy="537827"/>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1" name="Straight Connector 10">
              <a:extLst>
                <a:ext uri="{FF2B5EF4-FFF2-40B4-BE49-F238E27FC236}">
                  <a16:creationId xmlns:a16="http://schemas.microsoft.com/office/drawing/2014/main" id="{A7F41E26-60C4-D41B-7F53-B460A89951DE}"/>
                </a:ext>
              </a:extLst>
            </p:cNvPr>
            <p:cNvCxnSpPr>
              <a:cxnSpLocks/>
            </p:cNvCxnSpPr>
            <p:nvPr/>
          </p:nvCxnSpPr>
          <p:spPr>
            <a:xfrm>
              <a:off x="12651979" y="21185945"/>
              <a:ext cx="954373" cy="548468"/>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2" name="Straight Connector 11">
              <a:extLst>
                <a:ext uri="{FF2B5EF4-FFF2-40B4-BE49-F238E27FC236}">
                  <a16:creationId xmlns:a16="http://schemas.microsoft.com/office/drawing/2014/main" id="{A3D8B590-42AC-94A7-05F5-2D53061FDBE7}"/>
                </a:ext>
              </a:extLst>
            </p:cNvPr>
            <p:cNvCxnSpPr>
              <a:cxnSpLocks/>
            </p:cNvCxnSpPr>
            <p:nvPr/>
          </p:nvCxnSpPr>
          <p:spPr>
            <a:xfrm flipH="1">
              <a:off x="13710621" y="21185945"/>
              <a:ext cx="650838" cy="548468"/>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cxnSp>
          <p:nvCxnSpPr>
            <p:cNvPr id="13" name="Straight Connector 12">
              <a:extLst>
                <a:ext uri="{FF2B5EF4-FFF2-40B4-BE49-F238E27FC236}">
                  <a16:creationId xmlns:a16="http://schemas.microsoft.com/office/drawing/2014/main" id="{FF0ED5AA-FFBA-2619-1EB0-CF698DBA02CD}"/>
                </a:ext>
              </a:extLst>
            </p:cNvPr>
            <p:cNvCxnSpPr>
              <a:cxnSpLocks/>
            </p:cNvCxnSpPr>
            <p:nvPr/>
          </p:nvCxnSpPr>
          <p:spPr>
            <a:xfrm>
              <a:off x="14879086" y="21185945"/>
              <a:ext cx="1553664" cy="548468"/>
            </a:xfrm>
            <a:prstGeom prst="line">
              <a:avLst/>
            </a:prstGeom>
            <a:ln>
              <a:solidFill>
                <a:schemeClr val="dk1">
                  <a:alpha val="48000"/>
                </a:schemeClr>
              </a:solidFill>
              <a:headEnd type="none" w="med" len="med"/>
              <a:tailEnd type="none" w="med" len="med"/>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444724771"/>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AE182C-CAFF-2596-B783-D1A5D7FBD79A}"/>
            </a:ext>
          </a:extLst>
        </p:cNvPr>
        <p:cNvGrpSpPr/>
        <p:nvPr/>
      </p:nvGrpSpPr>
      <p:grpSpPr>
        <a:xfrm>
          <a:off x="0" y="0"/>
          <a:ext cx="0" cy="0"/>
          <a:chOff x="0" y="0"/>
          <a:chExt cx="0" cy="0"/>
        </a:xfrm>
      </p:grpSpPr>
      <p:sp>
        <p:nvSpPr>
          <p:cNvPr id="9" name="Title 8">
            <a:extLst>
              <a:ext uri="{FF2B5EF4-FFF2-40B4-BE49-F238E27FC236}">
                <a16:creationId xmlns:a16="http://schemas.microsoft.com/office/drawing/2014/main" id="{47AB4367-1398-535F-3E91-CF208ADEB99B}"/>
              </a:ext>
            </a:extLst>
          </p:cNvPr>
          <p:cNvSpPr>
            <a:spLocks noGrp="1"/>
          </p:cNvSpPr>
          <p:nvPr>
            <p:ph type="title"/>
          </p:nvPr>
        </p:nvSpPr>
        <p:spPr/>
        <p:txBody>
          <a:bodyPr/>
          <a:lstStyle/>
          <a:p>
            <a:r>
              <a:rPr lang="en-DE" dirty="0"/>
              <a:t>High performance scenario B:</a:t>
            </a:r>
            <a:br>
              <a:rPr lang="en-DE" dirty="0"/>
            </a:br>
            <a:r>
              <a:rPr lang="en-DE" dirty="0"/>
              <a:t>correlation of turbulence with global parameters</a:t>
            </a:r>
          </a:p>
        </p:txBody>
      </p:sp>
      <p:sp>
        <p:nvSpPr>
          <p:cNvPr id="3" name="Date Placeholder 2">
            <a:extLst>
              <a:ext uri="{FF2B5EF4-FFF2-40B4-BE49-F238E27FC236}">
                <a16:creationId xmlns:a16="http://schemas.microsoft.com/office/drawing/2014/main" id="{D8502ACF-50B2-C096-53C9-1183B9A09518}"/>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B94D2BE3-A30E-105A-46AB-5D9C273DF928}"/>
              </a:ext>
            </a:extLst>
          </p:cNvPr>
          <p:cNvSpPr>
            <a:spLocks noGrp="1"/>
          </p:cNvSpPr>
          <p:nvPr>
            <p:ph type="ftr" sz="quarter" idx="11"/>
          </p:nvPr>
        </p:nvSpPr>
        <p:spPr/>
        <p:txBody>
          <a:bodyPr/>
          <a:lstStyle/>
          <a:p>
            <a:r>
              <a:rPr lang="de-DE"/>
              <a:t>Max-Planck-Institut für Plasmaphysik | A. v. Stechow</a:t>
            </a:r>
            <a:endParaRPr lang="de-DE" dirty="0"/>
          </a:p>
        </p:txBody>
      </p:sp>
      <p:sp>
        <p:nvSpPr>
          <p:cNvPr id="18" name="Content Placeholder 17">
            <a:extLst>
              <a:ext uri="{FF2B5EF4-FFF2-40B4-BE49-F238E27FC236}">
                <a16:creationId xmlns:a16="http://schemas.microsoft.com/office/drawing/2014/main" id="{85DA36CF-B779-A1B5-9C48-23173A4A76B2}"/>
              </a:ext>
            </a:extLst>
          </p:cNvPr>
          <p:cNvSpPr>
            <a:spLocks noGrp="1"/>
          </p:cNvSpPr>
          <p:nvPr>
            <p:ph sz="half" idx="1"/>
          </p:nvPr>
        </p:nvSpPr>
        <p:spPr>
          <a:xfrm>
            <a:off x="658812" y="4749160"/>
            <a:ext cx="10785936" cy="1704027"/>
          </a:xfrm>
        </p:spPr>
        <p:txBody>
          <a:bodyPr>
            <a:normAutofit/>
          </a:bodyPr>
          <a:lstStyle/>
          <a:p>
            <a:pPr marL="180000" indent="-180000" algn="l">
              <a:spcBef>
                <a:spcPts val="500"/>
              </a:spcBef>
              <a:buFont typeface="Arial" panose="020B0604020202020204" pitchFamily="34" charset="0"/>
              <a:buChar char="•"/>
            </a:pPr>
            <a:r>
              <a:rPr lang="en-US" sz="1800" dirty="0"/>
              <a:t>scaling with peaking and asymmetry in HF fluctuations holds</a:t>
            </a:r>
          </a:p>
          <a:p>
            <a:pPr marL="180000" indent="-180000" algn="l">
              <a:spcBef>
                <a:spcPts val="500"/>
              </a:spcBef>
              <a:buFont typeface="Arial" panose="020B0604020202020204" pitchFamily="34" charset="0"/>
              <a:buChar char="•"/>
            </a:pPr>
            <a:r>
              <a:rPr lang="en-US" sz="1800" b="1" dirty="0"/>
              <a:t>variety of discharges characterized by </a:t>
            </a:r>
            <a:r>
              <a:rPr lang="en-US" sz="1800" b="1" dirty="0" err="1"/>
              <a:t>ñ</a:t>
            </a:r>
            <a:r>
              <a:rPr lang="en-US" sz="1800" b="1" dirty="0"/>
              <a:t> ~ f(</a:t>
            </a:r>
            <a:r>
              <a:rPr lang="en-US" sz="1800" b="1" dirty="0" err="1"/>
              <a:t>n</a:t>
            </a:r>
            <a:r>
              <a:rPr lang="en-US" sz="1800" b="1" baseline="30000" dirty="0" err="1"/>
              <a:t>ɑ</a:t>
            </a:r>
            <a:r>
              <a:rPr lang="en-US" sz="1800" b="1" dirty="0"/>
              <a:t>, [peaking-1]</a:t>
            </a:r>
            <a:r>
              <a:rPr lang="en-US" sz="1800" b="1" baseline="30000" dirty="0"/>
              <a:t>β</a:t>
            </a:r>
            <a:r>
              <a:rPr lang="en-US" sz="1800" b="1" dirty="0"/>
              <a:t>)</a:t>
            </a:r>
            <a:r>
              <a:rPr lang="en-US" sz="1800" dirty="0"/>
              <a:t> with similar ɑ~1, β~-0.3</a:t>
            </a:r>
          </a:p>
          <a:p>
            <a:pPr marL="180000" indent="-180000" algn="l">
              <a:spcBef>
                <a:spcPts val="500"/>
              </a:spcBef>
              <a:buFont typeface="Arial" panose="020B0604020202020204" pitchFamily="34" charset="0"/>
              <a:buChar char="•"/>
            </a:pPr>
            <a:r>
              <a:rPr lang="en-US" sz="1800" dirty="0"/>
              <a:t>fueling strategy: how to choose injection rate and P</a:t>
            </a:r>
            <a:r>
              <a:rPr lang="en-US" sz="1800" baseline="-25000" dirty="0"/>
              <a:t>ECH</a:t>
            </a:r>
            <a:r>
              <a:rPr lang="en-US" sz="1800" dirty="0"/>
              <a:t> for sustained peaking without density run-away?</a:t>
            </a:r>
            <a:endParaRPr lang="en-DE" dirty="0"/>
          </a:p>
        </p:txBody>
      </p:sp>
      <p:pic>
        <p:nvPicPr>
          <p:cNvPr id="11" name="Picture 10" descr="A graph of a graph with colored dots&#10;&#10;Description automatically generated with medium confidence">
            <a:extLst>
              <a:ext uri="{FF2B5EF4-FFF2-40B4-BE49-F238E27FC236}">
                <a16:creationId xmlns:a16="http://schemas.microsoft.com/office/drawing/2014/main" id="{608FE278-2961-B726-715C-9FEFA2EE8EAD}"/>
              </a:ext>
            </a:extLst>
          </p:cNvPr>
          <p:cNvPicPr>
            <a:picLocks noChangeAspect="1"/>
          </p:cNvPicPr>
          <p:nvPr/>
        </p:nvPicPr>
        <p:blipFill>
          <a:blip r:embed="rId2"/>
          <a:stretch>
            <a:fillRect/>
          </a:stretch>
        </p:blipFill>
        <p:spPr>
          <a:xfrm>
            <a:off x="3795681" y="1354395"/>
            <a:ext cx="3240000" cy="3240000"/>
          </a:xfrm>
          <a:prstGeom prst="rect">
            <a:avLst/>
          </a:prstGeom>
        </p:spPr>
      </p:pic>
      <p:pic>
        <p:nvPicPr>
          <p:cNvPr id="15" name="Picture 14" descr="A graph with colored dots&#10;&#10;Description automatically generated">
            <a:extLst>
              <a:ext uri="{FF2B5EF4-FFF2-40B4-BE49-F238E27FC236}">
                <a16:creationId xmlns:a16="http://schemas.microsoft.com/office/drawing/2014/main" id="{43795C00-BB89-C2A0-EC84-40A6A76F7229}"/>
              </a:ext>
            </a:extLst>
          </p:cNvPr>
          <p:cNvPicPr>
            <a:picLocks noChangeAspect="1"/>
          </p:cNvPicPr>
          <p:nvPr/>
        </p:nvPicPr>
        <p:blipFill>
          <a:blip r:embed="rId3"/>
          <a:stretch>
            <a:fillRect/>
          </a:stretch>
        </p:blipFill>
        <p:spPr>
          <a:xfrm>
            <a:off x="7860619" y="1366562"/>
            <a:ext cx="3240000" cy="3240000"/>
          </a:xfrm>
          <a:prstGeom prst="rect">
            <a:avLst/>
          </a:prstGeom>
        </p:spPr>
      </p:pic>
      <p:pic>
        <p:nvPicPr>
          <p:cNvPr id="16" name="Picture 15" descr="A graph of a number of particles&#10;&#10;Description automatically generated with medium confidence">
            <a:extLst>
              <a:ext uri="{FF2B5EF4-FFF2-40B4-BE49-F238E27FC236}">
                <a16:creationId xmlns:a16="http://schemas.microsoft.com/office/drawing/2014/main" id="{4868A505-081F-BF97-DEF8-666F0D4D08DB}"/>
              </a:ext>
            </a:extLst>
          </p:cNvPr>
          <p:cNvPicPr>
            <a:picLocks noChangeAspect="1"/>
          </p:cNvPicPr>
          <p:nvPr/>
        </p:nvPicPr>
        <p:blipFill>
          <a:blip r:embed="rId4"/>
          <a:stretch>
            <a:fillRect/>
          </a:stretch>
        </p:blipFill>
        <p:spPr>
          <a:xfrm>
            <a:off x="658812" y="1327011"/>
            <a:ext cx="3240000" cy="3240000"/>
          </a:xfrm>
          <a:prstGeom prst="rect">
            <a:avLst/>
          </a:prstGeom>
        </p:spPr>
      </p:pic>
    </p:spTree>
    <p:extLst>
      <p:ext uri="{BB962C8B-B14F-4D97-AF65-F5344CB8AC3E}">
        <p14:creationId xmlns:p14="http://schemas.microsoft.com/office/powerpoint/2010/main" val="384532714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98F2C2-3C21-A73B-4482-7522CFDBA629}"/>
            </a:ext>
          </a:extLst>
        </p:cNvPr>
        <p:cNvGrpSpPr/>
        <p:nvPr/>
      </p:nvGrpSpPr>
      <p:grpSpPr>
        <a:xfrm>
          <a:off x="0" y="0"/>
          <a:ext cx="0" cy="0"/>
          <a:chOff x="0" y="0"/>
          <a:chExt cx="0" cy="0"/>
        </a:xfrm>
      </p:grpSpPr>
      <p:sp>
        <p:nvSpPr>
          <p:cNvPr id="10" name="Content Placeholder 9">
            <a:extLst>
              <a:ext uri="{FF2B5EF4-FFF2-40B4-BE49-F238E27FC236}">
                <a16:creationId xmlns:a16="http://schemas.microsoft.com/office/drawing/2014/main" id="{CD198255-5213-19ED-A603-31ECDBA64C54}"/>
              </a:ext>
            </a:extLst>
          </p:cNvPr>
          <p:cNvSpPr>
            <a:spLocks noGrp="1"/>
          </p:cNvSpPr>
          <p:nvPr>
            <p:ph sz="half" idx="2"/>
          </p:nvPr>
        </p:nvSpPr>
        <p:spPr>
          <a:xfrm>
            <a:off x="6096000" y="2418734"/>
            <a:ext cx="5400675" cy="4034453"/>
          </a:xfrm>
        </p:spPr>
        <p:txBody>
          <a:bodyPr>
            <a:normAutofit/>
          </a:bodyPr>
          <a:lstStyle/>
          <a:p>
            <a:pPr marL="285750" indent="-285750">
              <a:buFont typeface="Arial" panose="020B0604020202020204" pitchFamily="34" charset="0"/>
              <a:buChar char="•"/>
            </a:pPr>
            <a:r>
              <a:rPr lang="en-US" sz="1800" dirty="0"/>
              <a:t>balance peaking loss with NBI fueling</a:t>
            </a:r>
          </a:p>
          <a:p>
            <a:pPr marL="285750" indent="-285750">
              <a:buFont typeface="Arial" panose="020B0604020202020204" pitchFamily="34" charset="0"/>
              <a:buChar char="•"/>
            </a:pPr>
            <a:r>
              <a:rPr lang="en-DE" sz="1800" dirty="0"/>
              <a:t>high sustainted W</a:t>
            </a:r>
            <a:r>
              <a:rPr lang="en-DE" sz="1800" baseline="-25000" dirty="0"/>
              <a:t>dia</a:t>
            </a:r>
          </a:p>
          <a:p>
            <a:pPr marL="285750" indent="-285750">
              <a:buFont typeface="Arial" panose="020B0604020202020204" pitchFamily="34" charset="0"/>
              <a:buChar char="•"/>
            </a:pPr>
            <a:r>
              <a:rPr lang="en-GB" dirty="0"/>
              <a:t>brief </a:t>
            </a:r>
            <a:r>
              <a:rPr lang="en-GB" sz="1800" dirty="0"/>
              <a:t>p</a:t>
            </a:r>
            <a:r>
              <a:rPr lang="en-DE" sz="1800" dirty="0"/>
              <a:t>eaking decay to constant ~2.5 @ 6.1s</a:t>
            </a:r>
          </a:p>
          <a:p>
            <a:pPr marL="285750" indent="-285750">
              <a:buFont typeface="Arial" panose="020B0604020202020204" pitchFamily="34" charset="0"/>
              <a:buChar char="•"/>
            </a:pPr>
            <a:r>
              <a:rPr lang="en-US" sz="1800" dirty="0"/>
              <a:t>high, constant T</a:t>
            </a:r>
            <a:r>
              <a:rPr lang="en-US" sz="1800" baseline="-25000" dirty="0"/>
              <a:t>i</a:t>
            </a:r>
            <a:r>
              <a:rPr lang="en-US" sz="1800" dirty="0"/>
              <a:t> during NBI</a:t>
            </a:r>
            <a:endParaRPr lang="en-DE" sz="1800" dirty="0"/>
          </a:p>
          <a:p>
            <a:pPr marL="285750" lvl="1" indent="-285750">
              <a:buFont typeface="Arial" panose="020B0604020202020204" pitchFamily="34" charset="0"/>
              <a:buChar char="•"/>
            </a:pPr>
            <a:endParaRPr lang="en-US" sz="1800" b="1" dirty="0"/>
          </a:p>
          <a:p>
            <a:pPr marL="285750" lvl="1" indent="-285750">
              <a:buFont typeface="Arial" panose="020B0604020202020204" pitchFamily="34" charset="0"/>
              <a:buChar char="•"/>
            </a:pPr>
            <a:r>
              <a:rPr lang="en-US" sz="1800" b="1" dirty="0"/>
              <a:t>NBI fueling rate and ECH pump-out balance crucial for steady-state</a:t>
            </a:r>
            <a:endParaRPr lang="en-DE" baseline="-250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sz="1800" dirty="0"/>
          </a:p>
          <a:p>
            <a:pPr marL="285750" indent="-285750">
              <a:buFont typeface="Arial" panose="020B0604020202020204" pitchFamily="34" charset="0"/>
              <a:buChar char="•"/>
            </a:pPr>
            <a:endParaRPr lang="en-DE" dirty="0"/>
          </a:p>
        </p:txBody>
      </p:sp>
      <p:sp>
        <p:nvSpPr>
          <p:cNvPr id="9" name="Title 8">
            <a:extLst>
              <a:ext uri="{FF2B5EF4-FFF2-40B4-BE49-F238E27FC236}">
                <a16:creationId xmlns:a16="http://schemas.microsoft.com/office/drawing/2014/main" id="{61729C13-E08A-1874-FA31-C1C8645BFCBE}"/>
              </a:ext>
            </a:extLst>
          </p:cNvPr>
          <p:cNvSpPr>
            <a:spLocks noGrp="1"/>
          </p:cNvSpPr>
          <p:nvPr>
            <p:ph type="title"/>
          </p:nvPr>
        </p:nvSpPr>
        <p:spPr/>
        <p:txBody>
          <a:bodyPr/>
          <a:lstStyle/>
          <a:p>
            <a:r>
              <a:rPr lang="en-DE" dirty="0"/>
              <a:t>High performance scenario C:</a:t>
            </a:r>
            <a:br>
              <a:rPr lang="en-DE" dirty="0"/>
            </a:br>
            <a:r>
              <a:rPr lang="en-DE" dirty="0"/>
              <a:t>neutral beam injection + ECH</a:t>
            </a:r>
          </a:p>
        </p:txBody>
      </p:sp>
      <p:sp>
        <p:nvSpPr>
          <p:cNvPr id="3" name="Date Placeholder 2">
            <a:extLst>
              <a:ext uri="{FF2B5EF4-FFF2-40B4-BE49-F238E27FC236}">
                <a16:creationId xmlns:a16="http://schemas.microsoft.com/office/drawing/2014/main" id="{8D139AD4-90C6-C848-D737-0ABF9C016273}"/>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D186B933-A928-156E-7775-C65BBF6768A0}"/>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7FB72A45-4628-DA24-8E3E-AE00DF052FF8}"/>
              </a:ext>
            </a:extLst>
          </p:cNvPr>
          <p:cNvSpPr>
            <a:spLocks noGrp="1"/>
          </p:cNvSpPr>
          <p:nvPr>
            <p:ph type="sldNum" sz="quarter" idx="12"/>
          </p:nvPr>
        </p:nvSpPr>
        <p:spPr/>
        <p:txBody>
          <a:bodyPr/>
          <a:lstStyle/>
          <a:p>
            <a:fld id="{ECE691D0-CC49-4FC7-9C4D-6112B0CB3A76}" type="slidenum">
              <a:rPr lang="de-DE" smtClean="0"/>
              <a:pPr/>
              <a:t>46</a:t>
            </a:fld>
            <a:endParaRPr lang="de-DE" dirty="0"/>
          </a:p>
        </p:txBody>
      </p:sp>
      <p:pic>
        <p:nvPicPr>
          <p:cNvPr id="7" name="Content Placeholder 6">
            <a:extLst>
              <a:ext uri="{FF2B5EF4-FFF2-40B4-BE49-F238E27FC236}">
                <a16:creationId xmlns:a16="http://schemas.microsoft.com/office/drawing/2014/main" id="{56E73DBE-56B0-4B58-F2EF-5B8290D75425}"/>
              </a:ext>
            </a:extLst>
          </p:cNvPr>
          <p:cNvPicPr>
            <a:picLocks noGrp="1" noChangeAspect="1"/>
          </p:cNvPicPr>
          <p:nvPr>
            <p:ph sz="half" idx="1"/>
          </p:nvPr>
        </p:nvPicPr>
        <p:blipFill>
          <a:blip r:embed="rId2"/>
          <a:srcRect/>
          <a:stretch/>
        </p:blipFill>
        <p:spPr>
          <a:xfrm>
            <a:off x="579667" y="1455174"/>
            <a:ext cx="4998014" cy="4998014"/>
          </a:xfrm>
          <a:prstGeom prst="rect">
            <a:avLst/>
          </a:prstGeom>
        </p:spPr>
      </p:pic>
    </p:spTree>
    <p:extLst>
      <p:ext uri="{BB962C8B-B14F-4D97-AF65-F5344CB8AC3E}">
        <p14:creationId xmlns:p14="http://schemas.microsoft.com/office/powerpoint/2010/main" val="384395961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92137C-9EED-B409-16C0-4B93BC90440B}"/>
            </a:ext>
          </a:extLst>
        </p:cNvPr>
        <p:cNvGrpSpPr/>
        <p:nvPr/>
      </p:nvGrpSpPr>
      <p:grpSpPr>
        <a:xfrm>
          <a:off x="0" y="0"/>
          <a:ext cx="0" cy="0"/>
          <a:chOff x="0" y="0"/>
          <a:chExt cx="0" cy="0"/>
        </a:xfrm>
      </p:grpSpPr>
      <p:pic>
        <p:nvPicPr>
          <p:cNvPr id="22" name="Picture 21" descr="A graph with colored dots&#10;&#10;Description automatically generated">
            <a:extLst>
              <a:ext uri="{FF2B5EF4-FFF2-40B4-BE49-F238E27FC236}">
                <a16:creationId xmlns:a16="http://schemas.microsoft.com/office/drawing/2014/main" id="{199C359A-4C59-CA88-4BB7-98558B51E41F}"/>
              </a:ext>
            </a:extLst>
          </p:cNvPr>
          <p:cNvPicPr>
            <a:picLocks noChangeAspect="1"/>
          </p:cNvPicPr>
          <p:nvPr/>
        </p:nvPicPr>
        <p:blipFill>
          <a:blip r:embed="rId2"/>
          <a:stretch>
            <a:fillRect/>
          </a:stretch>
        </p:blipFill>
        <p:spPr>
          <a:xfrm>
            <a:off x="7461397" y="2162248"/>
            <a:ext cx="2533503" cy="2533503"/>
          </a:xfrm>
          <a:prstGeom prst="rect">
            <a:avLst/>
          </a:prstGeom>
        </p:spPr>
      </p:pic>
      <p:sp>
        <p:nvSpPr>
          <p:cNvPr id="9" name="Title 8">
            <a:extLst>
              <a:ext uri="{FF2B5EF4-FFF2-40B4-BE49-F238E27FC236}">
                <a16:creationId xmlns:a16="http://schemas.microsoft.com/office/drawing/2014/main" id="{3BB5085E-EDEF-F8F2-086F-78938640E18D}"/>
              </a:ext>
            </a:extLst>
          </p:cNvPr>
          <p:cNvSpPr>
            <a:spLocks noGrp="1"/>
          </p:cNvSpPr>
          <p:nvPr>
            <p:ph type="title"/>
          </p:nvPr>
        </p:nvSpPr>
        <p:spPr/>
        <p:txBody>
          <a:bodyPr/>
          <a:lstStyle/>
          <a:p>
            <a:r>
              <a:rPr lang="en-DE" dirty="0"/>
              <a:t>High performance scenario C:</a:t>
            </a:r>
            <a:br>
              <a:rPr lang="en-DE" dirty="0"/>
            </a:br>
            <a:r>
              <a:rPr lang="en-DE" dirty="0"/>
              <a:t>density turbulence response</a:t>
            </a:r>
          </a:p>
        </p:txBody>
      </p:sp>
      <p:sp>
        <p:nvSpPr>
          <p:cNvPr id="3" name="Date Placeholder 2">
            <a:extLst>
              <a:ext uri="{FF2B5EF4-FFF2-40B4-BE49-F238E27FC236}">
                <a16:creationId xmlns:a16="http://schemas.microsoft.com/office/drawing/2014/main" id="{AB4C9FC3-1DC0-D8C7-67EC-18C6E5107E5D}"/>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0FC4A872-5821-3789-48A9-EE1BC7EB90B9}"/>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B3582E73-9A60-73F3-9A6E-01D3AF4305F5}"/>
              </a:ext>
            </a:extLst>
          </p:cNvPr>
          <p:cNvSpPr>
            <a:spLocks noGrp="1"/>
          </p:cNvSpPr>
          <p:nvPr>
            <p:ph type="sldNum" sz="quarter" idx="12"/>
          </p:nvPr>
        </p:nvSpPr>
        <p:spPr/>
        <p:txBody>
          <a:bodyPr/>
          <a:lstStyle/>
          <a:p>
            <a:fld id="{ECE691D0-CC49-4FC7-9C4D-6112B0CB3A76}" type="slidenum">
              <a:rPr lang="de-DE" smtClean="0"/>
              <a:pPr/>
              <a:t>47</a:t>
            </a:fld>
            <a:endParaRPr lang="de-DE" dirty="0"/>
          </a:p>
        </p:txBody>
      </p:sp>
      <p:sp>
        <p:nvSpPr>
          <p:cNvPr id="18" name="Content Placeholder 17">
            <a:extLst>
              <a:ext uri="{FF2B5EF4-FFF2-40B4-BE49-F238E27FC236}">
                <a16:creationId xmlns:a16="http://schemas.microsoft.com/office/drawing/2014/main" id="{7744DCCB-8BAE-5E8E-5B19-3FB52E878280}"/>
              </a:ext>
            </a:extLst>
          </p:cNvPr>
          <p:cNvSpPr>
            <a:spLocks noGrp="1"/>
          </p:cNvSpPr>
          <p:nvPr>
            <p:ph sz="half" idx="1"/>
          </p:nvPr>
        </p:nvSpPr>
        <p:spPr/>
        <p:txBody>
          <a:bodyPr/>
          <a:lstStyle/>
          <a:p>
            <a:endParaRPr lang="en-DE" dirty="0"/>
          </a:p>
        </p:txBody>
      </p:sp>
      <p:sp>
        <p:nvSpPr>
          <p:cNvPr id="10" name="Content Placeholder 9">
            <a:extLst>
              <a:ext uri="{FF2B5EF4-FFF2-40B4-BE49-F238E27FC236}">
                <a16:creationId xmlns:a16="http://schemas.microsoft.com/office/drawing/2014/main" id="{F07B3B2A-DF5C-4AE3-8B17-9FB65AFFD7FF}"/>
              </a:ext>
            </a:extLst>
          </p:cNvPr>
          <p:cNvSpPr>
            <a:spLocks noGrp="1"/>
          </p:cNvSpPr>
          <p:nvPr>
            <p:ph sz="half" idx="2"/>
          </p:nvPr>
        </p:nvSpPr>
        <p:spPr>
          <a:xfrm>
            <a:off x="6095999" y="1358742"/>
            <a:ext cx="5791201" cy="4889658"/>
          </a:xfrm>
        </p:spPr>
        <p:txBody>
          <a:bodyPr>
            <a:normAutofit fontScale="92500"/>
          </a:bodyPr>
          <a:lstStyle/>
          <a:p>
            <a:pPr marL="180000" indent="-180000" algn="l">
              <a:spcBef>
                <a:spcPts val="1150"/>
              </a:spcBef>
              <a:buFont typeface="Arial" panose="020B0604020202020204" pitchFamily="34" charset="0"/>
              <a:buChar char="•"/>
            </a:pPr>
            <a:r>
              <a:rPr lang="en-US" sz="1800" dirty="0"/>
              <a:t>broadband increase during NBI+ECH phase</a:t>
            </a:r>
          </a:p>
          <a:p>
            <a:pPr marL="180000" indent="-180000" algn="l">
              <a:spcBef>
                <a:spcPts val="1150"/>
              </a:spcBef>
              <a:buFont typeface="Arial" panose="020B0604020202020204" pitchFamily="34" charset="0"/>
              <a:buChar char="•"/>
            </a:pPr>
            <a:r>
              <a:rPr lang="en-US" dirty="0"/>
              <a:t>k-f-spectra: additional modes during NBI phase</a:t>
            </a:r>
            <a:endParaRPr lang="en-US" sz="1800"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endParaRPr lang="en-US"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r>
              <a:rPr lang="en-US" sz="1800" dirty="0"/>
              <a:t>HF fluctuations elevated during peaking decay, settle at elevated level</a:t>
            </a:r>
          </a:p>
          <a:p>
            <a:pPr marL="359388" lvl="2" indent="-180000">
              <a:spcBef>
                <a:spcPts val="1150"/>
              </a:spcBef>
            </a:pPr>
            <a:r>
              <a:rPr lang="en-US" dirty="0"/>
              <a:t>indication of constant-amplitude pump-out instability in balance between fueling source + </a:t>
            </a:r>
            <a:r>
              <a:rPr lang="en-US" dirty="0" err="1"/>
              <a:t>pumpout</a:t>
            </a:r>
            <a:r>
              <a:rPr lang="en-US" dirty="0"/>
              <a:t>?</a:t>
            </a:r>
          </a:p>
        </p:txBody>
      </p:sp>
      <p:pic>
        <p:nvPicPr>
          <p:cNvPr id="19" name="Picture 18">
            <a:extLst>
              <a:ext uri="{FF2B5EF4-FFF2-40B4-BE49-F238E27FC236}">
                <a16:creationId xmlns:a16="http://schemas.microsoft.com/office/drawing/2014/main" id="{66D196DF-4E3F-DE58-717F-03E297EB8831}"/>
              </a:ext>
            </a:extLst>
          </p:cNvPr>
          <p:cNvPicPr>
            <a:picLocks noChangeAspect="1"/>
          </p:cNvPicPr>
          <p:nvPr/>
        </p:nvPicPr>
        <p:blipFill>
          <a:blip r:embed="rId3"/>
          <a:srcRect/>
          <a:stretch/>
        </p:blipFill>
        <p:spPr>
          <a:xfrm>
            <a:off x="1078950" y="2876079"/>
            <a:ext cx="4260890" cy="3550742"/>
          </a:xfrm>
          <a:prstGeom prst="rect">
            <a:avLst/>
          </a:prstGeom>
        </p:spPr>
      </p:pic>
      <p:pic>
        <p:nvPicPr>
          <p:cNvPr id="20" name="Picture 19" descr="A close-up of a graph&#10;&#10;Description automatically generated">
            <a:extLst>
              <a:ext uri="{FF2B5EF4-FFF2-40B4-BE49-F238E27FC236}">
                <a16:creationId xmlns:a16="http://schemas.microsoft.com/office/drawing/2014/main" id="{0572E3DB-9B4E-1D00-24C0-85462D21EAA1}"/>
              </a:ext>
            </a:extLst>
          </p:cNvPr>
          <p:cNvPicPr>
            <a:picLocks noChangeAspect="1"/>
          </p:cNvPicPr>
          <p:nvPr/>
        </p:nvPicPr>
        <p:blipFill>
          <a:blip r:embed="rId4"/>
          <a:srcRect b="15716"/>
          <a:stretch/>
        </p:blipFill>
        <p:spPr>
          <a:xfrm>
            <a:off x="1066478" y="1358742"/>
            <a:ext cx="3913707" cy="1924211"/>
          </a:xfrm>
          <a:prstGeom prst="rect">
            <a:avLst/>
          </a:prstGeom>
        </p:spPr>
      </p:pic>
    </p:spTree>
    <p:extLst>
      <p:ext uri="{BB962C8B-B14F-4D97-AF65-F5344CB8AC3E}">
        <p14:creationId xmlns:p14="http://schemas.microsoft.com/office/powerpoint/2010/main" val="33291181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346C1-294E-C25A-903C-57E1457C9DE5}"/>
            </a:ext>
          </a:extLst>
        </p:cNvPr>
        <p:cNvGrpSpPr/>
        <p:nvPr/>
      </p:nvGrpSpPr>
      <p:grpSpPr>
        <a:xfrm>
          <a:off x="0" y="0"/>
          <a:ext cx="0" cy="0"/>
          <a:chOff x="0" y="0"/>
          <a:chExt cx="0" cy="0"/>
        </a:xfrm>
      </p:grpSpPr>
      <p:pic>
        <p:nvPicPr>
          <p:cNvPr id="22" name="Picture 21" descr="A graph with colored dots&#10;&#10;Description automatically generated">
            <a:extLst>
              <a:ext uri="{FF2B5EF4-FFF2-40B4-BE49-F238E27FC236}">
                <a16:creationId xmlns:a16="http://schemas.microsoft.com/office/drawing/2014/main" id="{FD9CEB80-01C1-BFC8-B71D-C48864029938}"/>
              </a:ext>
            </a:extLst>
          </p:cNvPr>
          <p:cNvPicPr>
            <a:picLocks noChangeAspect="1"/>
          </p:cNvPicPr>
          <p:nvPr/>
        </p:nvPicPr>
        <p:blipFill>
          <a:blip r:embed="rId2"/>
          <a:stretch>
            <a:fillRect/>
          </a:stretch>
        </p:blipFill>
        <p:spPr>
          <a:xfrm>
            <a:off x="7461397" y="2162248"/>
            <a:ext cx="2533503" cy="2533503"/>
          </a:xfrm>
          <a:prstGeom prst="rect">
            <a:avLst/>
          </a:prstGeom>
        </p:spPr>
      </p:pic>
      <p:sp>
        <p:nvSpPr>
          <p:cNvPr id="9" name="Title 8">
            <a:extLst>
              <a:ext uri="{FF2B5EF4-FFF2-40B4-BE49-F238E27FC236}">
                <a16:creationId xmlns:a16="http://schemas.microsoft.com/office/drawing/2014/main" id="{B0D082D7-65A5-E662-299C-FF4101AAA1A4}"/>
              </a:ext>
            </a:extLst>
          </p:cNvPr>
          <p:cNvSpPr>
            <a:spLocks noGrp="1"/>
          </p:cNvSpPr>
          <p:nvPr>
            <p:ph type="title"/>
          </p:nvPr>
        </p:nvSpPr>
        <p:spPr/>
        <p:txBody>
          <a:bodyPr/>
          <a:lstStyle/>
          <a:p>
            <a:r>
              <a:rPr lang="en-DE" dirty="0"/>
              <a:t>High performance scenario C:</a:t>
            </a:r>
            <a:br>
              <a:rPr lang="en-DE" dirty="0"/>
            </a:br>
            <a:r>
              <a:rPr lang="en-DE" dirty="0"/>
              <a:t>density turbulence response (normalized fluctuations)</a:t>
            </a:r>
          </a:p>
        </p:txBody>
      </p:sp>
      <p:sp>
        <p:nvSpPr>
          <p:cNvPr id="3" name="Date Placeholder 2">
            <a:extLst>
              <a:ext uri="{FF2B5EF4-FFF2-40B4-BE49-F238E27FC236}">
                <a16:creationId xmlns:a16="http://schemas.microsoft.com/office/drawing/2014/main" id="{DDEB19AF-0E2F-E804-5702-D99497083E0F}"/>
              </a:ext>
            </a:extLst>
          </p:cNvPr>
          <p:cNvSpPr>
            <a:spLocks noGrp="1"/>
          </p:cNvSpPr>
          <p:nvPr>
            <p:ph type="dt" sz="half" idx="10"/>
          </p:nvPr>
        </p:nvSpPr>
        <p:spPr/>
        <p:txBody>
          <a:bodyPr/>
          <a:lstStyle/>
          <a:p>
            <a:endParaRPr lang="de-DE" dirty="0"/>
          </a:p>
        </p:txBody>
      </p:sp>
      <p:sp>
        <p:nvSpPr>
          <p:cNvPr id="4" name="Footer Placeholder 3">
            <a:extLst>
              <a:ext uri="{FF2B5EF4-FFF2-40B4-BE49-F238E27FC236}">
                <a16:creationId xmlns:a16="http://schemas.microsoft.com/office/drawing/2014/main" id="{4A0921FF-CC2E-9E0F-FBE0-05908281F0CD}"/>
              </a:ext>
            </a:extLst>
          </p:cNvPr>
          <p:cNvSpPr>
            <a:spLocks noGrp="1"/>
          </p:cNvSpPr>
          <p:nvPr>
            <p:ph type="ftr" sz="quarter" idx="11"/>
          </p:nvPr>
        </p:nvSpPr>
        <p:spPr/>
        <p:txBody>
          <a:bodyPr/>
          <a:lstStyle/>
          <a:p>
            <a:r>
              <a:rPr lang="de-DE"/>
              <a:t>Max-Planck-Institut für Plasmaphysik | A. v. Stechow</a:t>
            </a:r>
            <a:endParaRPr lang="de-DE" dirty="0"/>
          </a:p>
        </p:txBody>
      </p:sp>
      <p:sp>
        <p:nvSpPr>
          <p:cNvPr id="5" name="Slide Number Placeholder 4">
            <a:extLst>
              <a:ext uri="{FF2B5EF4-FFF2-40B4-BE49-F238E27FC236}">
                <a16:creationId xmlns:a16="http://schemas.microsoft.com/office/drawing/2014/main" id="{544F30DB-2486-15F1-A27B-64B59878A262}"/>
              </a:ext>
            </a:extLst>
          </p:cNvPr>
          <p:cNvSpPr>
            <a:spLocks noGrp="1"/>
          </p:cNvSpPr>
          <p:nvPr>
            <p:ph type="sldNum" sz="quarter" idx="12"/>
          </p:nvPr>
        </p:nvSpPr>
        <p:spPr/>
        <p:txBody>
          <a:bodyPr/>
          <a:lstStyle/>
          <a:p>
            <a:fld id="{ECE691D0-CC49-4FC7-9C4D-6112B0CB3A76}" type="slidenum">
              <a:rPr lang="de-DE" smtClean="0"/>
              <a:pPr/>
              <a:t>48</a:t>
            </a:fld>
            <a:endParaRPr lang="de-DE" dirty="0"/>
          </a:p>
        </p:txBody>
      </p:sp>
      <p:sp>
        <p:nvSpPr>
          <p:cNvPr id="18" name="Content Placeholder 17">
            <a:extLst>
              <a:ext uri="{FF2B5EF4-FFF2-40B4-BE49-F238E27FC236}">
                <a16:creationId xmlns:a16="http://schemas.microsoft.com/office/drawing/2014/main" id="{372B5CFD-164F-0F89-EE74-F909A5B2B0C0}"/>
              </a:ext>
            </a:extLst>
          </p:cNvPr>
          <p:cNvSpPr>
            <a:spLocks noGrp="1"/>
          </p:cNvSpPr>
          <p:nvPr>
            <p:ph sz="half" idx="1"/>
          </p:nvPr>
        </p:nvSpPr>
        <p:spPr/>
        <p:txBody>
          <a:bodyPr/>
          <a:lstStyle/>
          <a:p>
            <a:endParaRPr lang="en-DE" dirty="0"/>
          </a:p>
        </p:txBody>
      </p:sp>
      <p:sp>
        <p:nvSpPr>
          <p:cNvPr id="10" name="Content Placeholder 9">
            <a:extLst>
              <a:ext uri="{FF2B5EF4-FFF2-40B4-BE49-F238E27FC236}">
                <a16:creationId xmlns:a16="http://schemas.microsoft.com/office/drawing/2014/main" id="{386F79CF-E79E-3529-02B2-7DAED5D6F5AF}"/>
              </a:ext>
            </a:extLst>
          </p:cNvPr>
          <p:cNvSpPr>
            <a:spLocks noGrp="1"/>
          </p:cNvSpPr>
          <p:nvPr>
            <p:ph sz="half" idx="2"/>
          </p:nvPr>
        </p:nvSpPr>
        <p:spPr>
          <a:xfrm>
            <a:off x="6095999" y="1358742"/>
            <a:ext cx="5791201" cy="4889658"/>
          </a:xfrm>
        </p:spPr>
        <p:txBody>
          <a:bodyPr>
            <a:normAutofit fontScale="92500"/>
          </a:bodyPr>
          <a:lstStyle/>
          <a:p>
            <a:pPr marL="180000" indent="-180000" algn="l">
              <a:spcBef>
                <a:spcPts val="1150"/>
              </a:spcBef>
              <a:buFont typeface="Arial" panose="020B0604020202020204" pitchFamily="34" charset="0"/>
              <a:buChar char="•"/>
            </a:pPr>
            <a:r>
              <a:rPr lang="en-US" sz="1800" dirty="0"/>
              <a:t>broadband increase during NBI+ECH phase</a:t>
            </a:r>
          </a:p>
          <a:p>
            <a:pPr marL="180000" indent="-180000" algn="l">
              <a:spcBef>
                <a:spcPts val="1150"/>
              </a:spcBef>
              <a:buFont typeface="Arial" panose="020B0604020202020204" pitchFamily="34" charset="0"/>
              <a:buChar char="•"/>
            </a:pPr>
            <a:r>
              <a:rPr lang="en-US" dirty="0"/>
              <a:t>k-f-spectra: additional modes during NBI phase</a:t>
            </a:r>
            <a:endParaRPr lang="en-US" sz="1800"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endParaRPr lang="en-US"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endParaRPr lang="en-US" sz="1800" dirty="0"/>
          </a:p>
          <a:p>
            <a:pPr marL="180000" indent="-180000">
              <a:spcBef>
                <a:spcPts val="1150"/>
              </a:spcBef>
              <a:buFont typeface="Arial" panose="020B0604020202020204" pitchFamily="34" charset="0"/>
              <a:buChar char="•"/>
            </a:pPr>
            <a:r>
              <a:rPr lang="en-US" sz="1800" dirty="0"/>
              <a:t>HF fluctuations elevated during peaking decay, settle at elevated level</a:t>
            </a:r>
          </a:p>
          <a:p>
            <a:pPr marL="359388" lvl="2" indent="-180000">
              <a:spcBef>
                <a:spcPts val="1150"/>
              </a:spcBef>
            </a:pPr>
            <a:r>
              <a:rPr lang="en-US" dirty="0"/>
              <a:t>indication of constant-amplitude pump-out instability in balance between fueling source + </a:t>
            </a:r>
            <a:r>
              <a:rPr lang="en-US" dirty="0" err="1"/>
              <a:t>pumpout</a:t>
            </a:r>
            <a:r>
              <a:rPr lang="en-US" dirty="0"/>
              <a:t>?</a:t>
            </a:r>
          </a:p>
        </p:txBody>
      </p:sp>
      <p:pic>
        <p:nvPicPr>
          <p:cNvPr id="19" name="Picture 18">
            <a:extLst>
              <a:ext uri="{FF2B5EF4-FFF2-40B4-BE49-F238E27FC236}">
                <a16:creationId xmlns:a16="http://schemas.microsoft.com/office/drawing/2014/main" id="{92E8FE5B-06D9-512A-473E-AD39866D32E8}"/>
              </a:ext>
            </a:extLst>
          </p:cNvPr>
          <p:cNvPicPr>
            <a:picLocks noChangeAspect="1"/>
          </p:cNvPicPr>
          <p:nvPr/>
        </p:nvPicPr>
        <p:blipFill>
          <a:blip r:embed="rId3"/>
          <a:srcRect/>
          <a:stretch/>
        </p:blipFill>
        <p:spPr>
          <a:xfrm>
            <a:off x="1016159" y="3086100"/>
            <a:ext cx="3957848" cy="3298206"/>
          </a:xfrm>
          <a:prstGeom prst="rect">
            <a:avLst/>
          </a:prstGeom>
        </p:spPr>
      </p:pic>
      <p:pic>
        <p:nvPicPr>
          <p:cNvPr id="20" name="Picture 19" descr="A close-up of a graph&#10;&#10;Description automatically generated">
            <a:extLst>
              <a:ext uri="{FF2B5EF4-FFF2-40B4-BE49-F238E27FC236}">
                <a16:creationId xmlns:a16="http://schemas.microsoft.com/office/drawing/2014/main" id="{1A7D4015-B33B-3B9A-8B98-E3E78C74B5D1}"/>
              </a:ext>
            </a:extLst>
          </p:cNvPr>
          <p:cNvPicPr>
            <a:picLocks noChangeAspect="1"/>
          </p:cNvPicPr>
          <p:nvPr/>
        </p:nvPicPr>
        <p:blipFill>
          <a:blip r:embed="rId4"/>
          <a:srcRect b="15716"/>
          <a:stretch/>
        </p:blipFill>
        <p:spPr>
          <a:xfrm>
            <a:off x="1066478" y="1358742"/>
            <a:ext cx="3913707" cy="1924211"/>
          </a:xfrm>
          <a:prstGeom prst="rect">
            <a:avLst/>
          </a:prstGeom>
        </p:spPr>
      </p:pic>
    </p:spTree>
    <p:extLst>
      <p:ext uri="{BB962C8B-B14F-4D97-AF65-F5344CB8AC3E}">
        <p14:creationId xmlns:p14="http://schemas.microsoft.com/office/powerpoint/2010/main" val="53073809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7BD08E4-63D9-5CA2-843E-DB9CF1B6625B}"/>
                  </a:ext>
                </a:extLst>
              </p:cNvPr>
              <p:cNvSpPr>
                <a:spLocks noGrp="1"/>
              </p:cNvSpPr>
              <p:nvPr>
                <p:ph type="title"/>
              </p:nvPr>
            </p:nvSpPr>
            <p:spPr/>
            <p:txBody>
              <a:bodyPr/>
              <a:lstStyle/>
              <a:p>
                <a:r>
                  <a:rPr lang="en-NL" dirty="0"/>
                  <a:t>ITGs can be suppressed by </a:t>
                </a:r>
                <a14:m>
                  <m:oMath xmlns:m="http://schemas.openxmlformats.org/officeDocument/2006/math">
                    <m:r>
                      <a:rPr lang="de-DE" i="1" smtClean="0">
                        <a:latin typeface="Cambria Math" panose="02040503050406030204" pitchFamily="18" charset="0"/>
                        <a:ea typeface="Cambria Math" panose="02040503050406030204" pitchFamily="18" charset="0"/>
                      </a:rPr>
                      <m:t>𝛁</m:t>
                    </m:r>
                    <m:r>
                      <a:rPr lang="de-DE" i="1" smtClean="0">
                        <a:latin typeface="Cambria Math" panose="02040503050406030204" pitchFamily="18" charset="0"/>
                        <a:ea typeface="Cambria Math" panose="02040503050406030204" pitchFamily="18" charset="0"/>
                      </a:rPr>
                      <m:t>𝒏</m:t>
                    </m:r>
                  </m:oMath>
                </a14:m>
                <a:r>
                  <a:rPr lang="en-NL" dirty="0"/>
                  <a:t> (e.g. after pellets) in W7-X </a:t>
                </a:r>
              </a:p>
            </p:txBody>
          </p:sp>
        </mc:Choice>
        <mc:Fallback xmlns="">
          <p:sp>
            <p:nvSpPr>
              <p:cNvPr id="2" name="Title 1">
                <a:extLst>
                  <a:ext uri="{FF2B5EF4-FFF2-40B4-BE49-F238E27FC236}">
                    <a16:creationId xmlns:a16="http://schemas.microsoft.com/office/drawing/2014/main" id="{B7BD08E4-63D9-5CA2-843E-DB9CF1B6625B}"/>
                  </a:ext>
                </a:extLst>
              </p:cNvPr>
              <p:cNvSpPr>
                <a:spLocks noGrp="1" noRot="1" noChangeAspect="1" noMove="1" noResize="1" noEditPoints="1" noAdjustHandles="1" noChangeArrowheads="1" noChangeShapeType="1" noTextEdit="1"/>
              </p:cNvSpPr>
              <p:nvPr>
                <p:ph type="title"/>
              </p:nvPr>
            </p:nvSpPr>
            <p:spPr>
              <a:blipFill>
                <a:blip r:embed="rId3"/>
                <a:stretch>
                  <a:fillRect l="-1979" t="-15873"/>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56B2C074-5A96-20EA-73BF-C6A9D1CEF8ED}"/>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BCAE9E40-D1ED-5B12-82C3-57994783DD88}"/>
              </a:ext>
            </a:extLst>
          </p:cNvPr>
          <p:cNvSpPr>
            <a:spLocks noGrp="1"/>
          </p:cNvSpPr>
          <p:nvPr>
            <p:ph type="sldNum" sz="quarter" idx="12"/>
          </p:nvPr>
        </p:nvSpPr>
        <p:spPr/>
        <p:txBody>
          <a:bodyPr/>
          <a:lstStyle/>
          <a:p>
            <a:fld id="{B7CEC10D-CD46-426F-915E-6C78530279CB}" type="slidenum">
              <a:rPr lang="en-US" smtClean="0"/>
              <a:t>5</a:t>
            </a:fld>
            <a:endParaRPr lang="en-US" dirty="0"/>
          </a:p>
        </p:txBody>
      </p:sp>
      <p:pic>
        <p:nvPicPr>
          <p:cNvPr id="9" name="Picture 8">
            <a:extLst>
              <a:ext uri="{FF2B5EF4-FFF2-40B4-BE49-F238E27FC236}">
                <a16:creationId xmlns:a16="http://schemas.microsoft.com/office/drawing/2014/main" id="{159387EE-27B0-4105-051B-5B6F870F6E4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2799" y="2147590"/>
            <a:ext cx="4120271" cy="2810916"/>
          </a:xfrm>
          <a:prstGeom prst="rect">
            <a:avLst/>
          </a:prstGeom>
        </p:spPr>
      </p:pic>
      <p:pic>
        <p:nvPicPr>
          <p:cNvPr id="10" name="Picture 9">
            <a:extLst>
              <a:ext uri="{FF2B5EF4-FFF2-40B4-BE49-F238E27FC236}">
                <a16:creationId xmlns:a16="http://schemas.microsoft.com/office/drawing/2014/main" id="{4ACBD4D4-8BE9-2864-3F27-F8198D1458CC}"/>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17242" b="67032"/>
          <a:stretch/>
        </p:blipFill>
        <p:spPr>
          <a:xfrm>
            <a:off x="5922715" y="2091238"/>
            <a:ext cx="4120271" cy="863907"/>
          </a:xfrm>
          <a:prstGeom prst="rect">
            <a:avLst/>
          </a:prstGeom>
        </p:spPr>
      </p:pic>
      <p:pic>
        <p:nvPicPr>
          <p:cNvPr id="11" name="Picture 10">
            <a:extLst>
              <a:ext uri="{FF2B5EF4-FFF2-40B4-BE49-F238E27FC236}">
                <a16:creationId xmlns:a16="http://schemas.microsoft.com/office/drawing/2014/main" id="{F7DD5BE0-62DE-C088-C1A3-7D8D6029516B}"/>
              </a:ext>
            </a:extLst>
          </p:cNvPr>
          <p:cNvPicPr>
            <a:picLocks noChangeAspect="1"/>
          </p:cNvPicPr>
          <p:nvPr/>
        </p:nvPicPr>
        <p:blipFill rotWithShape="1">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t="47744" b="17576"/>
          <a:stretch/>
        </p:blipFill>
        <p:spPr>
          <a:xfrm>
            <a:off x="5922715" y="2942348"/>
            <a:ext cx="4110744" cy="1900800"/>
          </a:xfrm>
          <a:prstGeom prst="rect">
            <a:avLst/>
          </a:prstGeom>
        </p:spPr>
      </p:pic>
      <p:sp>
        <p:nvSpPr>
          <p:cNvPr id="12" name="TextBox 11">
            <a:extLst>
              <a:ext uri="{FF2B5EF4-FFF2-40B4-BE49-F238E27FC236}">
                <a16:creationId xmlns:a16="http://schemas.microsoft.com/office/drawing/2014/main" id="{230799C2-383A-E284-2375-7A7D0BAE7F02}"/>
              </a:ext>
            </a:extLst>
          </p:cNvPr>
          <p:cNvSpPr txBox="1"/>
          <p:nvPr/>
        </p:nvSpPr>
        <p:spPr>
          <a:xfrm>
            <a:off x="855017" y="5217221"/>
            <a:ext cx="10464801" cy="1292662"/>
          </a:xfrm>
          <a:prstGeom prst="rect">
            <a:avLst/>
          </a:prstGeom>
          <a:noFill/>
        </p:spPr>
        <p:txBody>
          <a:bodyPr wrap="square">
            <a:spAutoFit/>
          </a:bodyPr>
          <a:lstStyle/>
          <a:p>
            <a:r>
              <a:rPr lang="en-GB" sz="2000" dirty="0"/>
              <a:t>Both simulations and experiments show reduction in turbulence after increase of the density gradient (here through pellet injection) </a:t>
            </a:r>
            <a:br>
              <a:rPr lang="en-GB" sz="2000" dirty="0"/>
            </a:br>
            <a:r>
              <a:rPr lang="en-NL" dirty="0"/>
              <a:t>[Xanthopoulos </a:t>
            </a:r>
            <a:r>
              <a:rPr lang="en-NL" i="1" dirty="0"/>
              <a:t>et al</a:t>
            </a:r>
            <a:r>
              <a:rPr lang="en-NL" dirty="0"/>
              <a:t>, PRL 2020]</a:t>
            </a:r>
            <a:br>
              <a:rPr lang="en-NL" sz="2000" dirty="0"/>
            </a:br>
            <a:endParaRPr lang="en-GB" sz="2000" dirty="0"/>
          </a:p>
        </p:txBody>
      </p:sp>
      <p:sp>
        <p:nvSpPr>
          <p:cNvPr id="13" name="TextBox 12">
            <a:extLst>
              <a:ext uri="{FF2B5EF4-FFF2-40B4-BE49-F238E27FC236}">
                <a16:creationId xmlns:a16="http://schemas.microsoft.com/office/drawing/2014/main" id="{8BBE7448-29D7-785E-8A49-D83821293947}"/>
              </a:ext>
            </a:extLst>
          </p:cNvPr>
          <p:cNvSpPr txBox="1"/>
          <p:nvPr/>
        </p:nvSpPr>
        <p:spPr>
          <a:xfrm>
            <a:off x="855016" y="1275462"/>
            <a:ext cx="4298304" cy="707886"/>
          </a:xfrm>
          <a:prstGeom prst="rect">
            <a:avLst/>
          </a:prstGeom>
          <a:noFill/>
        </p:spPr>
        <p:txBody>
          <a:bodyPr wrap="square" rtlCol="0">
            <a:spAutoFit/>
          </a:bodyPr>
          <a:lstStyle/>
          <a:p>
            <a:r>
              <a:rPr lang="en-NL" sz="2400" b="1" dirty="0"/>
              <a:t>Simulations </a:t>
            </a:r>
            <a:br>
              <a:rPr lang="en-NL" sz="2400" b="1" dirty="0"/>
            </a:br>
            <a:r>
              <a:rPr lang="en-NL" sz="1600" dirty="0"/>
              <a:t>[Proll et al, JPP 2022]</a:t>
            </a:r>
          </a:p>
        </p:txBody>
      </p:sp>
      <p:sp>
        <p:nvSpPr>
          <p:cNvPr id="14" name="TextBox 13">
            <a:extLst>
              <a:ext uri="{FF2B5EF4-FFF2-40B4-BE49-F238E27FC236}">
                <a16:creationId xmlns:a16="http://schemas.microsoft.com/office/drawing/2014/main" id="{EF00488C-ABF8-3529-4FD3-E972DD9A166B}"/>
              </a:ext>
            </a:extLst>
          </p:cNvPr>
          <p:cNvSpPr txBox="1"/>
          <p:nvPr/>
        </p:nvSpPr>
        <p:spPr>
          <a:xfrm>
            <a:off x="5943009" y="1272651"/>
            <a:ext cx="6827161" cy="707886"/>
          </a:xfrm>
          <a:prstGeom prst="rect">
            <a:avLst/>
          </a:prstGeom>
          <a:noFill/>
        </p:spPr>
        <p:txBody>
          <a:bodyPr wrap="square" rtlCol="0">
            <a:spAutoFit/>
          </a:bodyPr>
          <a:lstStyle/>
          <a:p>
            <a:r>
              <a:rPr lang="en-NL" sz="2400" b="1" dirty="0"/>
              <a:t>Experimental observations </a:t>
            </a:r>
            <a:br>
              <a:rPr lang="en-NL" sz="2400" b="1" dirty="0"/>
            </a:br>
            <a:r>
              <a:rPr lang="en-NL" sz="1600" dirty="0"/>
              <a:t>[</a:t>
            </a:r>
            <a:r>
              <a:rPr lang="en-US" sz="1600" dirty="0" err="1">
                <a:solidFill>
                  <a:srgbClr val="000000"/>
                </a:solidFill>
                <a:ea typeface="Calibri" panose="020F0502020204030204" pitchFamily="34" charset="0"/>
              </a:rPr>
              <a:t>Bozhenkov</a:t>
            </a:r>
            <a:r>
              <a:rPr lang="en-US" sz="1600" dirty="0">
                <a:solidFill>
                  <a:srgbClr val="000000"/>
                </a:solidFill>
                <a:ea typeface="Calibri" panose="020F0502020204030204" pitchFamily="34" charset="0"/>
              </a:rPr>
              <a:t> </a:t>
            </a:r>
            <a:r>
              <a:rPr lang="en-US" sz="1600" i="1" dirty="0">
                <a:solidFill>
                  <a:srgbClr val="000000"/>
                </a:solidFill>
                <a:ea typeface="Calibri" panose="020F0502020204030204" pitchFamily="34" charset="0"/>
              </a:rPr>
              <a:t>et al</a:t>
            </a:r>
            <a:r>
              <a:rPr lang="en-US" sz="1600" dirty="0">
                <a:solidFill>
                  <a:srgbClr val="000000"/>
                </a:solidFill>
                <a:ea typeface="Calibri" panose="020F0502020204030204" pitchFamily="34" charset="0"/>
              </a:rPr>
              <a:t>, NF 2020]</a:t>
            </a:r>
            <a:endParaRPr lang="en-NL" sz="1600" b="1" dirty="0"/>
          </a:p>
        </p:txBody>
      </p:sp>
      <p:grpSp>
        <p:nvGrpSpPr>
          <p:cNvPr id="15" name="Gruppierung 8">
            <a:extLst>
              <a:ext uri="{FF2B5EF4-FFF2-40B4-BE49-F238E27FC236}">
                <a16:creationId xmlns:a16="http://schemas.microsoft.com/office/drawing/2014/main" id="{25427364-5AD6-C295-C224-09624FAC498A}"/>
              </a:ext>
            </a:extLst>
          </p:cNvPr>
          <p:cNvGrpSpPr/>
          <p:nvPr/>
        </p:nvGrpSpPr>
        <p:grpSpPr>
          <a:xfrm>
            <a:off x="8489256" y="2204865"/>
            <a:ext cx="1772089" cy="2162952"/>
            <a:chOff x="3934121" y="1343410"/>
            <a:chExt cx="3158410" cy="3077967"/>
          </a:xfrm>
        </p:grpSpPr>
        <p:sp>
          <p:nvSpPr>
            <p:cNvPr id="16" name="TextBox 15">
              <a:extLst>
                <a:ext uri="{FF2B5EF4-FFF2-40B4-BE49-F238E27FC236}">
                  <a16:creationId xmlns:a16="http://schemas.microsoft.com/office/drawing/2014/main" id="{1A818FD0-5799-0A51-FE4A-EB1D99D9DAD2}"/>
                </a:ext>
              </a:extLst>
            </p:cNvPr>
            <p:cNvSpPr txBox="1"/>
            <p:nvPr/>
          </p:nvSpPr>
          <p:spPr>
            <a:xfrm>
              <a:off x="3934121" y="2746295"/>
              <a:ext cx="2769227" cy="832158"/>
            </a:xfrm>
            <a:prstGeom prst="rect">
              <a:avLst/>
            </a:prstGeom>
            <a:noFill/>
          </p:spPr>
          <p:txBody>
            <a:bodyPr wrap="square" rtlCol="0">
              <a:spAutoFit/>
            </a:bodyPr>
            <a:lstStyle/>
            <a:p>
              <a:r>
                <a:rPr lang="en-US" sz="1600" b="1" dirty="0">
                  <a:solidFill>
                    <a:srgbClr val="0070C0"/>
                  </a:solidFill>
                  <a:latin typeface="+mj-lt"/>
                </a:rPr>
                <a:t>fluctuation amplitude</a:t>
              </a:r>
            </a:p>
          </p:txBody>
        </p:sp>
        <p:sp>
          <p:nvSpPr>
            <p:cNvPr id="17" name="TextBox 16">
              <a:extLst>
                <a:ext uri="{FF2B5EF4-FFF2-40B4-BE49-F238E27FC236}">
                  <a16:creationId xmlns:a16="http://schemas.microsoft.com/office/drawing/2014/main" id="{9AF09E51-4B9D-3695-9E48-92C4D73D5083}"/>
                </a:ext>
              </a:extLst>
            </p:cNvPr>
            <p:cNvSpPr txBox="1"/>
            <p:nvPr/>
          </p:nvSpPr>
          <p:spPr>
            <a:xfrm>
              <a:off x="3934121" y="3589219"/>
              <a:ext cx="3158410" cy="832158"/>
            </a:xfrm>
            <a:prstGeom prst="rect">
              <a:avLst/>
            </a:prstGeom>
            <a:noFill/>
          </p:spPr>
          <p:txBody>
            <a:bodyPr wrap="square" rtlCol="0">
              <a:spAutoFit/>
            </a:bodyPr>
            <a:lstStyle/>
            <a:p>
              <a:r>
                <a:rPr lang="en-US" sz="1600" b="1" dirty="0">
                  <a:solidFill>
                    <a:srgbClr val="C00000"/>
                  </a:solidFill>
                  <a:latin typeface="+mj-lt"/>
                </a:rPr>
                <a:t>diamagnetic energy</a:t>
              </a:r>
            </a:p>
          </p:txBody>
        </p:sp>
        <p:sp>
          <p:nvSpPr>
            <p:cNvPr id="18" name="TextBox 17">
              <a:extLst>
                <a:ext uri="{FF2B5EF4-FFF2-40B4-BE49-F238E27FC236}">
                  <a16:creationId xmlns:a16="http://schemas.microsoft.com/office/drawing/2014/main" id="{DA19D0C4-7B78-C8CA-4B49-AA29A00743B0}"/>
                </a:ext>
              </a:extLst>
            </p:cNvPr>
            <p:cNvSpPr txBox="1"/>
            <p:nvPr/>
          </p:nvSpPr>
          <p:spPr>
            <a:xfrm>
              <a:off x="3934121" y="1343410"/>
              <a:ext cx="2769227" cy="1182542"/>
            </a:xfrm>
            <a:prstGeom prst="rect">
              <a:avLst/>
            </a:prstGeom>
            <a:noFill/>
          </p:spPr>
          <p:txBody>
            <a:bodyPr wrap="square" rtlCol="0">
              <a:spAutoFit/>
            </a:bodyPr>
            <a:lstStyle/>
            <a:p>
              <a:r>
                <a:rPr lang="en-US" sz="1600" b="1" dirty="0">
                  <a:solidFill>
                    <a:srgbClr val="0070C0"/>
                  </a:solidFill>
                  <a:latin typeface="+mj-lt"/>
                </a:rPr>
                <a:t>line-integrated density</a:t>
              </a:r>
            </a:p>
          </p:txBody>
        </p:sp>
      </p:grpSp>
    </p:spTree>
    <p:extLst>
      <p:ext uri="{BB962C8B-B14F-4D97-AF65-F5344CB8AC3E}">
        <p14:creationId xmlns:p14="http://schemas.microsoft.com/office/powerpoint/2010/main" val="23921264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1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11"/>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12"/>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14"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BAF267-186E-0D0B-BAFC-3A9DB0D307B5}"/>
            </a:ext>
          </a:extLst>
        </p:cNvPr>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8993B485-DFEC-F773-5F12-3BB1B993D2A8}"/>
                  </a:ext>
                </a:extLst>
              </p:cNvPr>
              <p:cNvSpPr>
                <a:spLocks noGrp="1"/>
              </p:cNvSpPr>
              <p:nvPr>
                <p:ph type="title"/>
              </p:nvPr>
            </p:nvSpPr>
            <p:spPr/>
            <p:txBody>
              <a:bodyPr/>
              <a:lstStyle/>
              <a:p>
                <a:r>
                  <a:rPr lang="en-NL" dirty="0"/>
                  <a:t>More evidence of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𝒏</m:t>
                    </m:r>
                    <m:r>
                      <a:rPr lang="de-DE" i="1">
                        <a:latin typeface="Cambria Math" panose="02040503050406030204" pitchFamily="18" charset="0"/>
                        <a:ea typeface="Cambria Math" panose="02040503050406030204" pitchFamily="18" charset="0"/>
                      </a:rPr>
                      <m:t> </m:t>
                    </m:r>
                  </m:oMath>
                </a14:m>
                <a:r>
                  <a:rPr lang="en-NL" dirty="0"/>
                  <a:t>suppressing ITG turbulence</a:t>
                </a:r>
                <a:br>
                  <a:rPr lang="en-NL" dirty="0"/>
                </a:br>
                <a:r>
                  <a:rPr lang="en-NL" dirty="0"/>
                  <a:t>- anomalous (turbulent) heat diffusivity reduced with </a:t>
                </a:r>
                <a14:m>
                  <m:oMath xmlns:m="http://schemas.openxmlformats.org/officeDocument/2006/math">
                    <m:r>
                      <a:rPr lang="en-NL"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𝒏</m:t>
                    </m:r>
                  </m:oMath>
                </a14:m>
                <a:r>
                  <a:rPr lang="en-NL" dirty="0"/>
                  <a:t> </a:t>
                </a:r>
              </a:p>
            </p:txBody>
          </p:sp>
        </mc:Choice>
        <mc:Fallback xmlns="">
          <p:sp>
            <p:nvSpPr>
              <p:cNvPr id="2" name="Title 1">
                <a:extLst>
                  <a:ext uri="{FF2B5EF4-FFF2-40B4-BE49-F238E27FC236}">
                    <a16:creationId xmlns:a16="http://schemas.microsoft.com/office/drawing/2014/main" id="{8993B485-DFEC-F773-5F12-3BB1B993D2A8}"/>
                  </a:ext>
                </a:extLst>
              </p:cNvPr>
              <p:cNvSpPr>
                <a:spLocks noGrp="1" noRot="1" noChangeAspect="1" noMove="1" noResize="1" noEditPoints="1" noAdjustHandles="1" noChangeArrowheads="1" noChangeShapeType="1" noTextEdit="1"/>
              </p:cNvSpPr>
              <p:nvPr>
                <p:ph type="title"/>
              </p:nvPr>
            </p:nvSpPr>
            <p:spPr>
              <a:blipFill>
                <a:blip r:embed="rId3"/>
                <a:stretch>
                  <a:fillRect l="-1979" t="-15873" b="-15873"/>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78470C8C-8399-A986-D081-7D30DB06B36C}"/>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76C98D86-C8B8-01BD-A135-589460FB27A4}"/>
              </a:ext>
            </a:extLst>
          </p:cNvPr>
          <p:cNvSpPr>
            <a:spLocks noGrp="1"/>
          </p:cNvSpPr>
          <p:nvPr>
            <p:ph type="sldNum" sz="quarter" idx="12"/>
          </p:nvPr>
        </p:nvSpPr>
        <p:spPr/>
        <p:txBody>
          <a:bodyPr/>
          <a:lstStyle/>
          <a:p>
            <a:fld id="{B7CEC10D-CD46-426F-915E-6C78530279CB}" type="slidenum">
              <a:rPr lang="en-US" smtClean="0"/>
              <a:t>6</a:t>
            </a:fld>
            <a:endParaRPr lang="en-US" dirty="0"/>
          </a:p>
        </p:txBody>
      </p:sp>
      <p:sp>
        <p:nvSpPr>
          <p:cNvPr id="11" name="TextBox 10">
            <a:extLst>
              <a:ext uri="{FF2B5EF4-FFF2-40B4-BE49-F238E27FC236}">
                <a16:creationId xmlns:a16="http://schemas.microsoft.com/office/drawing/2014/main" id="{68F0077C-3F51-D30A-DD3F-7C27A51DF1E0}"/>
              </a:ext>
            </a:extLst>
          </p:cNvPr>
          <p:cNvSpPr txBox="1"/>
          <p:nvPr/>
        </p:nvSpPr>
        <p:spPr>
          <a:xfrm>
            <a:off x="645092" y="1681821"/>
            <a:ext cx="11776498" cy="646331"/>
          </a:xfrm>
          <a:prstGeom prst="rect">
            <a:avLst/>
          </a:prstGeom>
          <a:noFill/>
        </p:spPr>
        <p:txBody>
          <a:bodyPr wrap="square">
            <a:spAutoFit/>
          </a:bodyPr>
          <a:lstStyle/>
          <a:p>
            <a:r>
              <a:rPr lang="en-US" sz="2000" b="1" dirty="0"/>
              <a:t>Anomalous heat diffusivity </a:t>
            </a:r>
            <a:r>
              <a:rPr lang="en-US" sz="2000" dirty="0"/>
              <a:t>found to </a:t>
            </a:r>
            <a:r>
              <a:rPr lang="en-US" sz="2000" b="1" dirty="0"/>
              <a:t>reduce strongly</a:t>
            </a:r>
            <a:r>
              <a:rPr lang="en-US" sz="2000" dirty="0"/>
              <a:t> with increasing density gradient</a:t>
            </a:r>
            <a:br>
              <a:rPr lang="en-GB" sz="2400" dirty="0"/>
            </a:br>
            <a:r>
              <a:rPr lang="en-GB" sz="1600" dirty="0"/>
              <a:t>[M. </a:t>
            </a:r>
            <a:r>
              <a:rPr lang="en-GB" sz="1600" dirty="0" err="1"/>
              <a:t>Wappl</a:t>
            </a:r>
            <a:r>
              <a:rPr lang="en-GB" sz="1600" dirty="0"/>
              <a:t>]</a:t>
            </a:r>
            <a:endParaRPr lang="en-GB" sz="2400" dirty="0"/>
          </a:p>
        </p:txBody>
      </p:sp>
      <p:pic>
        <p:nvPicPr>
          <p:cNvPr id="3" name="Grafik 13">
            <a:extLst>
              <a:ext uri="{FF2B5EF4-FFF2-40B4-BE49-F238E27FC236}">
                <a16:creationId xmlns:a16="http://schemas.microsoft.com/office/drawing/2014/main" id="{3F255714-632A-8C4C-5433-B3079D75AA2B}"/>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5092" y="2684465"/>
            <a:ext cx="5457992" cy="3305545"/>
          </a:xfrm>
          <a:prstGeom prst="rect">
            <a:avLst/>
          </a:prstGeom>
        </p:spPr>
      </p:pic>
      <p:pic>
        <p:nvPicPr>
          <p:cNvPr id="9" name="Grafik 14">
            <a:extLst>
              <a:ext uri="{FF2B5EF4-FFF2-40B4-BE49-F238E27FC236}">
                <a16:creationId xmlns:a16="http://schemas.microsoft.com/office/drawing/2014/main" id="{8BD4325D-FD8C-6A3C-405F-11244468673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543243" y="2786010"/>
            <a:ext cx="5052557" cy="3060000"/>
          </a:xfrm>
          <a:prstGeom prst="rect">
            <a:avLst/>
          </a:prstGeom>
        </p:spPr>
      </p:pic>
    </p:spTree>
    <p:extLst>
      <p:ext uri="{BB962C8B-B14F-4D97-AF65-F5344CB8AC3E}">
        <p14:creationId xmlns:p14="http://schemas.microsoft.com/office/powerpoint/2010/main" val="7269851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2" name="Title 1">
                <a:extLst>
                  <a:ext uri="{FF2B5EF4-FFF2-40B4-BE49-F238E27FC236}">
                    <a16:creationId xmlns:a16="http://schemas.microsoft.com/office/drawing/2014/main" id="{B2F7AB7E-C1C5-B84A-C637-3B889ECE7043}"/>
                  </a:ext>
                </a:extLst>
              </p:cNvPr>
              <p:cNvSpPr>
                <a:spLocks noGrp="1"/>
              </p:cNvSpPr>
              <p:nvPr>
                <p:ph type="title"/>
              </p:nvPr>
            </p:nvSpPr>
            <p:spPr/>
            <p:txBody>
              <a:bodyPr/>
              <a:lstStyle/>
              <a:p>
                <a:r>
                  <a:rPr lang="en-NL" dirty="0"/>
                  <a:t>More evidence of </a:t>
                </a:r>
                <a14:m>
                  <m:oMath xmlns:m="http://schemas.openxmlformats.org/officeDocument/2006/math">
                    <m:r>
                      <a:rPr lang="de-DE" i="1">
                        <a:latin typeface="Cambria Math" panose="02040503050406030204" pitchFamily="18" charset="0"/>
                        <a:ea typeface="Cambria Math" panose="02040503050406030204" pitchFamily="18" charset="0"/>
                      </a:rPr>
                      <m:t>𝛁</m:t>
                    </m:r>
                    <m:r>
                      <a:rPr lang="de-DE" i="1">
                        <a:latin typeface="Cambria Math" panose="02040503050406030204" pitchFamily="18" charset="0"/>
                        <a:ea typeface="Cambria Math" panose="02040503050406030204" pitchFamily="18" charset="0"/>
                      </a:rPr>
                      <m:t>𝒏</m:t>
                    </m:r>
                    <m:r>
                      <a:rPr lang="de-DE" i="1">
                        <a:latin typeface="Cambria Math" panose="02040503050406030204" pitchFamily="18" charset="0"/>
                        <a:ea typeface="Cambria Math" panose="02040503050406030204" pitchFamily="18" charset="0"/>
                      </a:rPr>
                      <m:t> </m:t>
                    </m:r>
                  </m:oMath>
                </a14:m>
                <a:r>
                  <a:rPr lang="en-NL" dirty="0"/>
                  <a:t>suppressing ITG turbulence</a:t>
                </a:r>
                <a:br>
                  <a:rPr lang="en-NL" dirty="0"/>
                </a:br>
                <a:r>
                  <a:rPr lang="en-NL" dirty="0"/>
                  <a:t>- anomalous (turbulent) particle transport reduced with </a:t>
                </a:r>
                <a14:m>
                  <m:oMath xmlns:m="http://schemas.openxmlformats.org/officeDocument/2006/math">
                    <m:r>
                      <a:rPr lang="en-NL" i="1" dirty="0">
                        <a:latin typeface="Cambria Math" panose="02040503050406030204" pitchFamily="18" charset="0"/>
                        <a:ea typeface="Cambria Math" panose="02040503050406030204" pitchFamily="18" charset="0"/>
                      </a:rPr>
                      <m:t>𝛁</m:t>
                    </m:r>
                    <m:r>
                      <a:rPr lang="en-US" i="1" dirty="0">
                        <a:latin typeface="Cambria Math" panose="02040503050406030204" pitchFamily="18" charset="0"/>
                        <a:ea typeface="Cambria Math" panose="02040503050406030204" pitchFamily="18" charset="0"/>
                      </a:rPr>
                      <m:t>𝒏</m:t>
                    </m:r>
                  </m:oMath>
                </a14:m>
                <a:r>
                  <a:rPr lang="en-NL" dirty="0"/>
                  <a:t> </a:t>
                </a:r>
              </a:p>
            </p:txBody>
          </p:sp>
        </mc:Choice>
        <mc:Fallback xmlns="">
          <p:sp>
            <p:nvSpPr>
              <p:cNvPr id="2" name="Title 1">
                <a:extLst>
                  <a:ext uri="{FF2B5EF4-FFF2-40B4-BE49-F238E27FC236}">
                    <a16:creationId xmlns:a16="http://schemas.microsoft.com/office/drawing/2014/main" id="{B2F7AB7E-C1C5-B84A-C637-3B889ECE7043}"/>
                  </a:ext>
                </a:extLst>
              </p:cNvPr>
              <p:cNvSpPr>
                <a:spLocks noGrp="1" noRot="1" noChangeAspect="1" noMove="1" noResize="1" noEditPoints="1" noAdjustHandles="1" noChangeArrowheads="1" noChangeShapeType="1" noTextEdit="1"/>
              </p:cNvSpPr>
              <p:nvPr>
                <p:ph type="title"/>
              </p:nvPr>
            </p:nvSpPr>
            <p:spPr>
              <a:blipFill>
                <a:blip r:embed="rId3"/>
                <a:stretch>
                  <a:fillRect l="-1979" t="-15873" b="-15873"/>
                </a:stretch>
              </a:blipFill>
            </p:spPr>
            <p:txBody>
              <a:bodyPr/>
              <a:lstStyle/>
              <a:p>
                <a:r>
                  <a:rPr lang="en-NL">
                    <a:noFill/>
                  </a:rPr>
                  <a:t> </a:t>
                </a:r>
              </a:p>
            </p:txBody>
          </p:sp>
        </mc:Fallback>
      </mc:AlternateContent>
      <p:sp>
        <p:nvSpPr>
          <p:cNvPr id="4" name="Footer Placeholder 3">
            <a:extLst>
              <a:ext uri="{FF2B5EF4-FFF2-40B4-BE49-F238E27FC236}">
                <a16:creationId xmlns:a16="http://schemas.microsoft.com/office/drawing/2014/main" id="{9F8B70F0-BAAE-7A1C-1F28-6C910A0396FE}"/>
              </a:ext>
            </a:extLst>
          </p:cNvPr>
          <p:cNvSpPr>
            <a:spLocks noGrp="1"/>
          </p:cNvSpPr>
          <p:nvPr>
            <p:ph type="ftr" sz="quarter" idx="11"/>
          </p:nvPr>
        </p:nvSpPr>
        <p:spPr/>
        <p:txBody>
          <a:bodyPr/>
          <a:lstStyle/>
          <a:p>
            <a:r>
              <a:rPr lang="en-US"/>
              <a:t>Max-Planck-Institut für Plasmaphysik | Josefine Proll | 02.04.2025</a:t>
            </a:r>
            <a:endParaRPr lang="en-US" dirty="0"/>
          </a:p>
        </p:txBody>
      </p:sp>
      <p:sp>
        <p:nvSpPr>
          <p:cNvPr id="5" name="Slide Number Placeholder 4">
            <a:extLst>
              <a:ext uri="{FF2B5EF4-FFF2-40B4-BE49-F238E27FC236}">
                <a16:creationId xmlns:a16="http://schemas.microsoft.com/office/drawing/2014/main" id="{A0EFCB36-936D-7F37-B1AD-96C21A338B8B}"/>
              </a:ext>
            </a:extLst>
          </p:cNvPr>
          <p:cNvSpPr>
            <a:spLocks noGrp="1"/>
          </p:cNvSpPr>
          <p:nvPr>
            <p:ph type="sldNum" sz="quarter" idx="12"/>
          </p:nvPr>
        </p:nvSpPr>
        <p:spPr/>
        <p:txBody>
          <a:bodyPr/>
          <a:lstStyle/>
          <a:p>
            <a:fld id="{B7CEC10D-CD46-426F-915E-6C78530279CB}" type="slidenum">
              <a:rPr lang="en-US" smtClean="0"/>
              <a:t>7</a:t>
            </a:fld>
            <a:endParaRPr lang="en-US" dirty="0"/>
          </a:p>
        </p:txBody>
      </p:sp>
      <p:sp>
        <p:nvSpPr>
          <p:cNvPr id="11" name="TextBox 10">
            <a:extLst>
              <a:ext uri="{FF2B5EF4-FFF2-40B4-BE49-F238E27FC236}">
                <a16:creationId xmlns:a16="http://schemas.microsoft.com/office/drawing/2014/main" id="{2737DA71-944A-6431-AF93-32316F74175D}"/>
              </a:ext>
            </a:extLst>
          </p:cNvPr>
          <p:cNvSpPr txBox="1"/>
          <p:nvPr/>
        </p:nvSpPr>
        <p:spPr>
          <a:xfrm>
            <a:off x="645092" y="1681821"/>
            <a:ext cx="11776498" cy="646331"/>
          </a:xfrm>
          <a:prstGeom prst="rect">
            <a:avLst/>
          </a:prstGeom>
          <a:noFill/>
        </p:spPr>
        <p:txBody>
          <a:bodyPr wrap="square">
            <a:spAutoFit/>
          </a:bodyPr>
          <a:lstStyle/>
          <a:p>
            <a:r>
              <a:rPr lang="en-US" sz="2000" b="1" dirty="0"/>
              <a:t>Anomalous particle flux </a:t>
            </a:r>
            <a:r>
              <a:rPr lang="en-US" sz="2000" dirty="0"/>
              <a:t>found to change strongly with increasing density gradient</a:t>
            </a:r>
            <a:br>
              <a:rPr lang="en-GB" sz="2400" dirty="0"/>
            </a:br>
            <a:r>
              <a:rPr lang="en-GB" sz="1600" dirty="0"/>
              <a:t>[</a:t>
            </a:r>
            <a:r>
              <a:rPr lang="en-GB" sz="1600" dirty="0" err="1"/>
              <a:t>Bannmann</a:t>
            </a:r>
            <a:r>
              <a:rPr lang="en-GB" sz="1600" dirty="0"/>
              <a:t> et al, </a:t>
            </a:r>
            <a:r>
              <a:rPr lang="en-GB" sz="1600" dirty="0" err="1"/>
              <a:t>Nucl</a:t>
            </a:r>
            <a:r>
              <a:rPr lang="en-GB" sz="1600" dirty="0"/>
              <a:t>. Fusion 2024]</a:t>
            </a:r>
            <a:endParaRPr lang="en-GB" sz="2400" dirty="0"/>
          </a:p>
        </p:txBody>
      </p:sp>
      <p:grpSp>
        <p:nvGrpSpPr>
          <p:cNvPr id="8" name="Group 7">
            <a:extLst>
              <a:ext uri="{FF2B5EF4-FFF2-40B4-BE49-F238E27FC236}">
                <a16:creationId xmlns:a16="http://schemas.microsoft.com/office/drawing/2014/main" id="{C03BB66A-10CB-B30E-2A3B-57842A523D6D}"/>
              </a:ext>
            </a:extLst>
          </p:cNvPr>
          <p:cNvGrpSpPr/>
          <p:nvPr/>
        </p:nvGrpSpPr>
        <p:grpSpPr>
          <a:xfrm>
            <a:off x="392121" y="2647611"/>
            <a:ext cx="7392713" cy="3913989"/>
            <a:chOff x="234333" y="2111349"/>
            <a:chExt cx="7392713" cy="3913989"/>
          </a:xfrm>
        </p:grpSpPr>
        <p:pic>
          <p:nvPicPr>
            <p:cNvPr id="6" name="Picture 5">
              <a:extLst>
                <a:ext uri="{FF2B5EF4-FFF2-40B4-BE49-F238E27FC236}">
                  <a16:creationId xmlns:a16="http://schemas.microsoft.com/office/drawing/2014/main" id="{F3BF30C7-C934-84D9-2D6E-25C0AD453EF3}"/>
                </a:ext>
              </a:extLst>
            </p:cNvPr>
            <p:cNvPicPr>
              <a:picLocks noChangeAspect="1"/>
            </p:cNvPicPr>
            <p:nvPr/>
          </p:nvPicPr>
          <p:blipFill rotWithShape="1">
            <a:blip r:embed="rId4"/>
            <a:srcRect t="1" b="53903"/>
            <a:stretch/>
          </p:blipFill>
          <p:spPr>
            <a:xfrm>
              <a:off x="234333" y="2111349"/>
              <a:ext cx="7392713" cy="3161296"/>
            </a:xfrm>
            <a:prstGeom prst="rect">
              <a:avLst/>
            </a:prstGeom>
          </p:spPr>
        </p:pic>
        <p:pic>
          <p:nvPicPr>
            <p:cNvPr id="7" name="Picture 6">
              <a:extLst>
                <a:ext uri="{FF2B5EF4-FFF2-40B4-BE49-F238E27FC236}">
                  <a16:creationId xmlns:a16="http://schemas.microsoft.com/office/drawing/2014/main" id="{FD7158C0-44F9-AECA-F70C-DC85B4A14661}"/>
                </a:ext>
              </a:extLst>
            </p:cNvPr>
            <p:cNvPicPr>
              <a:picLocks noChangeAspect="1"/>
            </p:cNvPicPr>
            <p:nvPr/>
          </p:nvPicPr>
          <p:blipFill rotWithShape="1">
            <a:blip r:embed="rId4"/>
            <a:srcRect t="89832" b="743"/>
            <a:stretch/>
          </p:blipFill>
          <p:spPr>
            <a:xfrm>
              <a:off x="234333" y="5379007"/>
              <a:ext cx="7392713" cy="646331"/>
            </a:xfrm>
            <a:prstGeom prst="rect">
              <a:avLst/>
            </a:prstGeom>
          </p:spPr>
        </p:pic>
      </p:grpSp>
    </p:spTree>
    <p:extLst>
      <p:ext uri="{BB962C8B-B14F-4D97-AF65-F5344CB8AC3E}">
        <p14:creationId xmlns:p14="http://schemas.microsoft.com/office/powerpoint/2010/main" val="3744310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nodeType="clickEffect">
                                  <p:stCondLst>
                                    <p:cond delay="0"/>
                                  </p:stCondLst>
                                  <p:childTnLst>
                                    <p:set>
                                      <p:cBhvr>
                                        <p:cTn id="12" dur="1" fill="hold">
                                          <p:stCondLst>
                                            <p:cond delay="0"/>
                                          </p:stCondLst>
                                        </p:cTn>
                                        <p:tgtEl>
                                          <p:spTgt spid="1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B5D7-5317-854C-B56D-929BF87A2A7C}"/>
              </a:ext>
            </a:extLst>
          </p:cNvPr>
          <p:cNvSpPr>
            <a:spLocks noGrp="1"/>
          </p:cNvSpPr>
          <p:nvPr>
            <p:ph type="title"/>
          </p:nvPr>
        </p:nvSpPr>
        <p:spPr>
          <a:xfrm>
            <a:off x="812801" y="725637"/>
            <a:ext cx="11302313" cy="525931"/>
          </a:xfrm>
        </p:spPr>
        <p:txBody>
          <a:bodyPr/>
          <a:lstStyle/>
          <a:p>
            <a:r>
              <a:rPr lang="en-US" dirty="0"/>
              <a:t>Mechanism of the trapped-electron mode (TEM)</a:t>
            </a:r>
            <a:br>
              <a:rPr lang="en-US" dirty="0"/>
            </a:br>
            <a:endParaRPr lang="en-US" dirty="0"/>
          </a:p>
        </p:txBody>
      </p:sp>
      <p:sp>
        <p:nvSpPr>
          <p:cNvPr id="7" name="TextBox 6">
            <a:extLst>
              <a:ext uri="{FF2B5EF4-FFF2-40B4-BE49-F238E27FC236}">
                <a16:creationId xmlns:a16="http://schemas.microsoft.com/office/drawing/2014/main" id="{FE46F779-9C28-7442-9E47-0C6826D5D432}"/>
              </a:ext>
            </a:extLst>
          </p:cNvPr>
          <p:cNvSpPr txBox="1"/>
          <p:nvPr/>
        </p:nvSpPr>
        <p:spPr>
          <a:xfrm>
            <a:off x="1456267" y="1254791"/>
            <a:ext cx="4305300" cy="624416"/>
          </a:xfrm>
          <a:prstGeom prst="rect">
            <a:avLst/>
          </a:prstGeom>
        </p:spPr>
        <p:txBody>
          <a:bodyPr>
            <a:normAutofit fontScale="85000" lnSpcReduction="10000"/>
          </a:bodyPr>
          <a:lstStyle/>
          <a:p>
            <a:pPr>
              <a:defRPr/>
            </a:pPr>
            <a:r>
              <a:rPr lang="en-US" sz="2400" dirty="0">
                <a:ea typeface="PT Sans" charset="-52"/>
                <a:cs typeface="PT Sans" charset="-52"/>
              </a:rPr>
              <a:t>Drift waves due to density gradient</a:t>
            </a:r>
          </a:p>
        </p:txBody>
      </p:sp>
      <p:pic>
        <p:nvPicPr>
          <p:cNvPr id="8" name="Picture 7">
            <a:extLst>
              <a:ext uri="{FF2B5EF4-FFF2-40B4-BE49-F238E27FC236}">
                <a16:creationId xmlns:a16="http://schemas.microsoft.com/office/drawing/2014/main" id="{D88D5A59-A359-B641-AE48-6E2E71D1F8B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421382" y="2002219"/>
            <a:ext cx="2189429" cy="164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1D1EA3A-B5D0-1F43-9F89-B5CD5FE27F36}"/>
              </a:ext>
            </a:extLst>
          </p:cNvPr>
          <p:cNvSpPr txBox="1"/>
          <p:nvPr/>
        </p:nvSpPr>
        <p:spPr>
          <a:xfrm>
            <a:off x="6777567" y="1254791"/>
            <a:ext cx="4305300" cy="624416"/>
          </a:xfrm>
          <a:prstGeom prst="rect">
            <a:avLst/>
          </a:prstGeom>
        </p:spPr>
        <p:txBody>
          <a:bodyPr>
            <a:normAutofit fontScale="85000" lnSpcReduction="20000"/>
          </a:bodyPr>
          <a:lstStyle/>
          <a:p>
            <a:pPr>
              <a:defRPr/>
            </a:pPr>
            <a:r>
              <a:rPr lang="en-US" sz="2400" dirty="0">
                <a:ea typeface="PT Sans" charset="-52"/>
                <a:cs typeface="PT Sans" charset="-52"/>
              </a:rPr>
              <a:t>Particles trapped in B region: </a:t>
            </a:r>
            <a:r>
              <a:rPr lang="en-US" sz="2400" dirty="0" err="1">
                <a:ea typeface="PT Sans" charset="-52"/>
                <a:cs typeface="PT Sans" charset="-52"/>
              </a:rPr>
              <a:t>precessional</a:t>
            </a:r>
            <a:r>
              <a:rPr lang="en-US" sz="2400" dirty="0">
                <a:ea typeface="PT Sans" charset="-52"/>
                <a:cs typeface="PT Sans" charset="-52"/>
              </a:rPr>
              <a:t> movement</a:t>
            </a:r>
          </a:p>
        </p:txBody>
      </p:sp>
      <p:sp>
        <p:nvSpPr>
          <p:cNvPr id="10" name="Circular Arrow 9">
            <a:extLst>
              <a:ext uri="{FF2B5EF4-FFF2-40B4-BE49-F238E27FC236}">
                <a16:creationId xmlns:a16="http://schemas.microsoft.com/office/drawing/2014/main" id="{98F509C1-2D6A-994B-9099-82413017B132}"/>
              </a:ext>
            </a:extLst>
          </p:cNvPr>
          <p:cNvSpPr/>
          <p:nvPr/>
        </p:nvSpPr>
        <p:spPr>
          <a:xfrm rot="5590790">
            <a:off x="8141789" y="2351251"/>
            <a:ext cx="1157816" cy="1128184"/>
          </a:xfrm>
          <a:prstGeom prst="circularArrow">
            <a:avLst>
              <a:gd name="adj1" fmla="val 2109"/>
              <a:gd name="adj2" fmla="val 637287"/>
              <a:gd name="adj3" fmla="val 20417437"/>
              <a:gd name="adj4" fmla="val 10313122"/>
              <a:gd name="adj5" fmla="val 9365"/>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solidFill>
              <a:latin typeface="PT Sans" charset="-52"/>
              <a:ea typeface="PT Sans" charset="-52"/>
              <a:cs typeface="PT Sans" charset="-52"/>
            </a:endParaRPr>
          </a:p>
        </p:txBody>
      </p:sp>
      <p:pic>
        <p:nvPicPr>
          <p:cNvPr id="11" name="Picture 34">
            <a:extLst>
              <a:ext uri="{FF2B5EF4-FFF2-40B4-BE49-F238E27FC236}">
                <a16:creationId xmlns:a16="http://schemas.microsoft.com/office/drawing/2014/main" id="{6A2D1117-231E-DA4C-B2F2-7C499FA3C2A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69449" y="1730053"/>
            <a:ext cx="3232153" cy="218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2" name="TextBox 11">
                <a:extLst>
                  <a:ext uri="{FF2B5EF4-FFF2-40B4-BE49-F238E27FC236}">
                    <a16:creationId xmlns:a16="http://schemas.microsoft.com/office/drawing/2014/main" id="{21DDA512-33CE-3044-B91C-A7E4525FCCDA}"/>
                  </a:ext>
                </a:extLst>
              </p:cNvPr>
              <p:cNvSpPr txBox="1"/>
              <p:nvPr/>
            </p:nvSpPr>
            <p:spPr>
              <a:xfrm>
                <a:off x="1312109" y="4492653"/>
                <a:ext cx="3377444" cy="1246473"/>
              </a:xfrm>
              <a:prstGeom prst="rect">
                <a:avLst/>
              </a:prstGeom>
            </p:spPr>
            <p:txBody>
              <a:bodyPr>
                <a:noAutofit/>
              </a:bodyPr>
              <a:lstStyle/>
              <a:p>
                <a:pPr>
                  <a:defRPr/>
                </a:pPr>
                <a:r>
                  <a:rPr lang="en-US" sz="2000" dirty="0">
                    <a:ea typeface="PT Sans" charset="-52"/>
                    <a:cs typeface="PT Sans" charset="-52"/>
                  </a:rPr>
                  <a:t>Energy transfer from</a:t>
                </a:r>
                <a:br>
                  <a:rPr lang="en-US" sz="2000" dirty="0">
                    <a:ea typeface="PT Sans" charset="-52"/>
                    <a:cs typeface="PT Sans" charset="-52"/>
                  </a:rPr>
                </a:br>
                <a:r>
                  <a:rPr lang="en-US" sz="2000" dirty="0">
                    <a:ea typeface="PT Sans" charset="-52"/>
                    <a:cs typeface="PT Sans" charset="-52"/>
                  </a:rPr>
                  <a:t>electrons to instability – </a:t>
                </a:r>
                <a:r>
                  <a:rPr lang="en-US" sz="2000" b="1" dirty="0">
                    <a:ea typeface="PT Sans" charset="-52"/>
                    <a:cs typeface="PT Sans" charset="-52"/>
                  </a:rPr>
                  <a:t>taking (</a:t>
                </a:r>
                <a14:m>
                  <m:oMath xmlns:m="http://schemas.openxmlformats.org/officeDocument/2006/math">
                    <m:f>
                      <m:fPr>
                        <m:type m:val="lin"/>
                        <m:ctrlPr>
                          <a:rPr lang="en-US" sz="2000" b="1" i="1"/>
                        </m:ctrlPr>
                      </m:fPr>
                      <m:num>
                        <m:r>
                          <a:rPr lang="en-US" sz="2000" b="1" i="1">
                            <a:ea typeface="Cambria Math" panose="02040503050406030204" pitchFamily="18" charset="0"/>
                          </a:rPr>
                          <m:t>∆</m:t>
                        </m:r>
                        <m:r>
                          <a:rPr lang="en-US" sz="2000" b="1" i="1">
                            <a:ea typeface="Cambria Math" panose="02040503050406030204" pitchFamily="18" charset="0"/>
                          </a:rPr>
                          <m:t>𝑬</m:t>
                        </m:r>
                      </m:num>
                      <m:den>
                        <m:r>
                          <a:rPr lang="en-US" sz="2000" b="1" i="1">
                            <a:ea typeface="Cambria Math" panose="02040503050406030204" pitchFamily="18" charset="0"/>
                          </a:rPr>
                          <m:t>∆</m:t>
                        </m:r>
                        <m:r>
                          <a:rPr lang="en-US" sz="2000" b="1" i="1">
                            <a:ea typeface="Cambria Math" panose="02040503050406030204" pitchFamily="18" charset="0"/>
                          </a:rPr>
                          <m:t>𝒕</m:t>
                        </m:r>
                      </m:den>
                    </m:f>
                    <m:r>
                      <a:rPr lang="en-US" sz="2000" b="1" i="1"/>
                      <m:t>&gt;</m:t>
                    </m:r>
                    <m:r>
                      <a:rPr lang="en-US" sz="2000" b="1" i="1"/>
                      <m:t>𝟎</m:t>
                    </m:r>
                  </m:oMath>
                </a14:m>
                <a:r>
                  <a:rPr lang="en-US" sz="2000" b="1" dirty="0">
                    <a:ea typeface="PT Sans" charset="-52"/>
                    <a:cs typeface="PT Sans" charset="-52"/>
                  </a:rPr>
                  <a:t>)</a:t>
                </a:r>
                <a:r>
                  <a:rPr lang="en-US" sz="2000" dirty="0">
                    <a:ea typeface="PT Sans" charset="-52"/>
                    <a:cs typeface="PT Sans" charset="-52"/>
                  </a:rPr>
                  <a:t> or </a:t>
                </a:r>
                <a:br>
                  <a:rPr lang="en-US" sz="2000" dirty="0">
                    <a:ea typeface="PT Sans" charset="-52"/>
                    <a:cs typeface="PT Sans" charset="-52"/>
                  </a:rPr>
                </a:br>
                <a:r>
                  <a:rPr lang="en-US" sz="2000" b="1" dirty="0">
                    <a:ea typeface="PT Sans" charset="-52"/>
                    <a:cs typeface="PT Sans" charset="-52"/>
                  </a:rPr>
                  <a:t>giving (</a:t>
                </a:r>
                <a14:m>
                  <m:oMath xmlns:m="http://schemas.openxmlformats.org/officeDocument/2006/math">
                    <m:f>
                      <m:fPr>
                        <m:type m:val="lin"/>
                        <m:ctrlPr>
                          <a:rPr lang="en-US" sz="2000" b="1" i="1"/>
                        </m:ctrlPr>
                      </m:fPr>
                      <m:num>
                        <m:r>
                          <a:rPr lang="en-US" sz="2000" b="1" i="1">
                            <a:ea typeface="Cambria Math" panose="02040503050406030204" pitchFamily="18" charset="0"/>
                          </a:rPr>
                          <m:t>∆</m:t>
                        </m:r>
                        <m:r>
                          <a:rPr lang="en-US" sz="2000" b="1" i="1">
                            <a:ea typeface="Cambria Math" panose="02040503050406030204" pitchFamily="18" charset="0"/>
                          </a:rPr>
                          <m:t>𝑬</m:t>
                        </m:r>
                      </m:num>
                      <m:den>
                        <m:r>
                          <a:rPr lang="en-US" sz="2000" b="1" i="1">
                            <a:ea typeface="Cambria Math" panose="02040503050406030204" pitchFamily="18" charset="0"/>
                          </a:rPr>
                          <m:t>∆</m:t>
                        </m:r>
                        <m:r>
                          <a:rPr lang="en-US" sz="2000" b="1" i="1">
                            <a:ea typeface="Cambria Math" panose="02040503050406030204" pitchFamily="18" charset="0"/>
                          </a:rPr>
                          <m:t>𝒕</m:t>
                        </m:r>
                      </m:den>
                    </m:f>
                    <m:r>
                      <a:rPr lang="en-US" sz="2000" b="1" i="1">
                        <a:ea typeface="Cambria Math" panose="02040503050406030204" pitchFamily="18" charset="0"/>
                      </a:rPr>
                      <m:t>&lt;</m:t>
                    </m:r>
                    <m:r>
                      <a:rPr lang="en-US" sz="2000" b="1" i="1"/>
                      <m:t>𝟎</m:t>
                    </m:r>
                  </m:oMath>
                </a14:m>
                <a:r>
                  <a:rPr lang="en-US" sz="2000" b="1" dirty="0">
                    <a:ea typeface="PT Sans" charset="-52"/>
                    <a:cs typeface="PT Sans" charset="-52"/>
                  </a:rPr>
                  <a:t>)</a:t>
                </a:r>
                <a:r>
                  <a:rPr lang="en-US" sz="2000" dirty="0">
                    <a:ea typeface="PT Sans" charset="-52"/>
                    <a:cs typeface="PT Sans" charset="-52"/>
                  </a:rPr>
                  <a:t> ?</a:t>
                </a:r>
                <a:br>
                  <a:rPr lang="en-US" sz="2000" dirty="0">
                    <a:ea typeface="PT Sans" charset="-52"/>
                    <a:cs typeface="PT Sans" charset="-52"/>
                  </a:rPr>
                </a:br>
                <a:endParaRPr lang="en-US" sz="2000" dirty="0">
                  <a:ea typeface="PT Sans" charset="-52"/>
                  <a:cs typeface="PT Sans" charset="-52"/>
                </a:endParaRPr>
              </a:p>
            </p:txBody>
          </p:sp>
        </mc:Choice>
        <mc:Fallback>
          <p:sp>
            <p:nvSpPr>
              <p:cNvPr id="12" name="TextBox 11">
                <a:extLst>
                  <a:ext uri="{FF2B5EF4-FFF2-40B4-BE49-F238E27FC236}">
                    <a16:creationId xmlns:a16="http://schemas.microsoft.com/office/drawing/2014/main" id="{21DDA512-33CE-3044-B91C-A7E4525FCCDA}"/>
                  </a:ext>
                </a:extLst>
              </p:cNvPr>
              <p:cNvSpPr txBox="1">
                <a:spLocks noRot="1" noChangeAspect="1" noMove="1" noResize="1" noEditPoints="1" noAdjustHandles="1" noChangeArrowheads="1" noChangeShapeType="1" noTextEdit="1"/>
              </p:cNvSpPr>
              <p:nvPr/>
            </p:nvSpPr>
            <p:spPr>
              <a:xfrm>
                <a:off x="1312109" y="4492653"/>
                <a:ext cx="3377444" cy="1246473"/>
              </a:xfrm>
              <a:prstGeom prst="rect">
                <a:avLst/>
              </a:prstGeom>
              <a:blipFill>
                <a:blip r:embed="rId5"/>
                <a:stretch>
                  <a:fillRect l="-1873" t="-3030" b="-63636"/>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67C89C5-EAE7-3F42-A312-8538D209DD24}"/>
                  </a:ext>
                </a:extLst>
              </p:cNvPr>
              <p:cNvSpPr txBox="1"/>
              <p:nvPr/>
            </p:nvSpPr>
            <p:spPr>
              <a:xfrm>
                <a:off x="1318904" y="3970452"/>
                <a:ext cx="5886459" cy="405624"/>
              </a:xfrm>
              <a:prstGeom prst="rect">
                <a:avLst/>
              </a:prstGeom>
              <a:noFill/>
            </p:spPr>
            <p:txBody>
              <a:bodyPr wrap="square" rtlCol="0">
                <a:spAutoFit/>
              </a:bodyPr>
              <a:lstStyle/>
              <a:p>
                <a:r>
                  <a:rPr lang="en-US" sz="2000" dirty="0"/>
                  <a:t>diamagnetic drift </a:t>
                </a:r>
                <a14:m>
                  <m:oMath xmlns:m="http://schemas.openxmlformats.org/officeDocument/2006/math">
                    <m:sSubSup>
                      <m:sSubSupPr>
                        <m:ctrlPr>
                          <a:rPr lang="en-US" sz="2000" i="1"/>
                        </m:ctrlPr>
                      </m:sSubSupPr>
                      <m:e>
                        <m:r>
                          <a:rPr lang="en-US" sz="2000" i="1">
                            <a:ea typeface="Cambria Math" panose="02040503050406030204" pitchFamily="18" charset="0"/>
                          </a:rPr>
                          <m:t>𝜔</m:t>
                        </m:r>
                      </m:e>
                      <m:sub>
                        <m:r>
                          <a:rPr lang="en-US" sz="2000" i="1"/>
                          <m:t>∗</m:t>
                        </m:r>
                      </m:sub>
                      <m:sup>
                        <m:r>
                          <a:rPr lang="en-US" sz="2000" i="1"/>
                          <m:t>𝑇</m:t>
                        </m:r>
                      </m:sup>
                    </m:sSubSup>
                    <m:r>
                      <a:rPr lang="en-US" sz="2000" i="1">
                        <a:ea typeface="Cambria Math" panose="02040503050406030204" pitchFamily="18" charset="0"/>
                      </a:rPr>
                      <m:t>∝</m:t>
                    </m:r>
                    <m:r>
                      <m:rPr>
                        <m:sty m:val="p"/>
                      </m:rPr>
                      <a:rPr lang="en-US" sz="2000" i="1">
                        <a:ea typeface="Cambria Math" panose="02040503050406030204" pitchFamily="18" charset="0"/>
                      </a:rPr>
                      <m:t>∇</m:t>
                    </m:r>
                    <m:r>
                      <a:rPr lang="en-US" sz="2000" i="1">
                        <a:ea typeface="Cambria Math" panose="02040503050406030204" pitchFamily="18" charset="0"/>
                      </a:rPr>
                      <m:t>𝑛</m:t>
                    </m:r>
                  </m:oMath>
                </a14:m>
                <a:r>
                  <a:rPr lang="en-US" sz="2000" dirty="0"/>
                  <a:t> </a:t>
                </a:r>
              </a:p>
            </p:txBody>
          </p:sp>
        </mc:Choice>
        <mc:Fallback>
          <p:sp>
            <p:nvSpPr>
              <p:cNvPr id="14" name="TextBox 13">
                <a:extLst>
                  <a:ext uri="{FF2B5EF4-FFF2-40B4-BE49-F238E27FC236}">
                    <a16:creationId xmlns:a16="http://schemas.microsoft.com/office/drawing/2014/main" id="{F67C89C5-EAE7-3F42-A312-8538D209DD24}"/>
                  </a:ext>
                </a:extLst>
              </p:cNvPr>
              <p:cNvSpPr txBox="1">
                <a:spLocks noRot="1" noChangeAspect="1" noMove="1" noResize="1" noEditPoints="1" noAdjustHandles="1" noChangeArrowheads="1" noChangeShapeType="1" noTextEdit="1"/>
              </p:cNvSpPr>
              <p:nvPr/>
            </p:nvSpPr>
            <p:spPr>
              <a:xfrm>
                <a:off x="1318904" y="3970452"/>
                <a:ext cx="5886459" cy="405624"/>
              </a:xfrm>
              <a:prstGeom prst="rect">
                <a:avLst/>
              </a:prstGeom>
              <a:blipFill>
                <a:blip r:embed="rId6"/>
                <a:stretch>
                  <a:fillRect l="-1075" t="-3030" b="-27273"/>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78D6E8C-48EA-3340-9C10-09E14B4A5BC2}"/>
                  </a:ext>
                </a:extLst>
              </p:cNvPr>
              <p:cNvSpPr txBox="1"/>
              <p:nvPr/>
            </p:nvSpPr>
            <p:spPr>
              <a:xfrm>
                <a:off x="6777568" y="3948107"/>
                <a:ext cx="3781641" cy="447623"/>
              </a:xfrm>
              <a:prstGeom prst="rect">
                <a:avLst/>
              </a:prstGeom>
              <a:noFill/>
            </p:spPr>
            <p:txBody>
              <a:bodyPr wrap="square" rtlCol="0">
                <a:spAutoFit/>
              </a:bodyPr>
              <a:lstStyle/>
              <a:p>
                <a:r>
                  <a:rPr lang="en-US" sz="2000" dirty="0"/>
                  <a:t>precessional drift </a:t>
                </a:r>
                <a14:m>
                  <m:oMath xmlns:m="http://schemas.openxmlformats.org/officeDocument/2006/math">
                    <m:acc>
                      <m:accPr>
                        <m:chr m:val="̅"/>
                        <m:ctrlPr>
                          <a:rPr lang="en-US" sz="2000" i="1">
                            <a:ea typeface="Cambria Math" panose="02040503050406030204" pitchFamily="18" charset="0"/>
                          </a:rPr>
                        </m:ctrlPr>
                      </m:accPr>
                      <m:e>
                        <m:sSub>
                          <m:sSubPr>
                            <m:ctrlPr>
                              <a:rPr lang="en-US" sz="2000" i="1">
                                <a:ea typeface="Cambria Math" panose="02040503050406030204" pitchFamily="18" charset="0"/>
                              </a:rPr>
                            </m:ctrlPr>
                          </m:sSubPr>
                          <m:e>
                            <m:r>
                              <a:rPr lang="en-US" sz="2000" i="1">
                                <a:ea typeface="Cambria Math" panose="02040503050406030204" pitchFamily="18" charset="0"/>
                              </a:rPr>
                              <m:t>𝜔</m:t>
                            </m:r>
                          </m:e>
                          <m:sub>
                            <m:r>
                              <a:rPr lang="en-US" sz="2000" i="1">
                                <a:ea typeface="Cambria Math" panose="02040503050406030204" pitchFamily="18" charset="0"/>
                              </a:rPr>
                              <m:t>𝑑</m:t>
                            </m:r>
                          </m:sub>
                        </m:sSub>
                      </m:e>
                    </m:acc>
                    <m:r>
                      <a:rPr lang="en-US" sz="2000" i="1">
                        <a:ea typeface="Cambria Math" panose="02040503050406030204" pitchFamily="18" charset="0"/>
                      </a:rPr>
                      <m:t>∝</m:t>
                    </m:r>
                    <m:nary>
                      <m:naryPr>
                        <m:chr m:val="∮"/>
                        <m:limLoc m:val="undOvr"/>
                        <m:subHide m:val="on"/>
                        <m:supHide m:val="on"/>
                        <m:ctrlPr>
                          <a:rPr lang="en-US" sz="2000" i="1">
                            <a:ea typeface="Cambria Math" panose="02040503050406030204" pitchFamily="18" charset="0"/>
                          </a:rPr>
                        </m:ctrlPr>
                      </m:naryPr>
                      <m:sub/>
                      <m:sup/>
                      <m:e>
                        <m:sSub>
                          <m:sSubPr>
                            <m:ctrlPr>
                              <a:rPr lang="en-US" sz="2000" i="1">
                                <a:ea typeface="Cambria Math" panose="02040503050406030204" pitchFamily="18" charset="0"/>
                              </a:rPr>
                            </m:ctrlPr>
                          </m:sSubPr>
                          <m:e>
                            <m:r>
                              <a:rPr lang="en-US" sz="2000" i="1">
                                <a:ea typeface="Cambria Math" panose="02040503050406030204" pitchFamily="18" charset="0"/>
                              </a:rPr>
                              <m:t>𝜅</m:t>
                            </m:r>
                          </m:e>
                          <m:sub>
                            <m:r>
                              <a:rPr lang="en-US" sz="2000" i="1">
                                <a:ea typeface="Cambria Math" panose="02040503050406030204" pitchFamily="18" charset="0"/>
                              </a:rPr>
                              <m:t>𝐺</m:t>
                            </m:r>
                          </m:sub>
                        </m:sSub>
                      </m:e>
                    </m:nary>
                  </m:oMath>
                </a14:m>
                <a:endParaRPr lang="en-US" sz="2000" dirty="0"/>
              </a:p>
            </p:txBody>
          </p:sp>
        </mc:Choice>
        <mc:Fallback>
          <p:sp>
            <p:nvSpPr>
              <p:cNvPr id="18" name="TextBox 17">
                <a:extLst>
                  <a:ext uri="{FF2B5EF4-FFF2-40B4-BE49-F238E27FC236}">
                    <a16:creationId xmlns:a16="http://schemas.microsoft.com/office/drawing/2014/main" id="{178D6E8C-48EA-3340-9C10-09E14B4A5BC2}"/>
                  </a:ext>
                </a:extLst>
              </p:cNvPr>
              <p:cNvSpPr txBox="1">
                <a:spLocks noRot="1" noChangeAspect="1" noMove="1" noResize="1" noEditPoints="1" noAdjustHandles="1" noChangeArrowheads="1" noChangeShapeType="1" noTextEdit="1"/>
              </p:cNvSpPr>
              <p:nvPr/>
            </p:nvSpPr>
            <p:spPr>
              <a:xfrm>
                <a:off x="6777568" y="3948107"/>
                <a:ext cx="3781641" cy="447623"/>
              </a:xfrm>
              <a:prstGeom prst="rect">
                <a:avLst/>
              </a:prstGeom>
              <a:blipFill>
                <a:blip r:embed="rId7"/>
                <a:stretch>
                  <a:fillRect l="-1672" t="-138889" b="-191667"/>
                </a:stretch>
              </a:blipFill>
            </p:spPr>
            <p:txBody>
              <a:bodyPr/>
              <a:lstStyle/>
              <a:p>
                <a:r>
                  <a:rPr lang="en-NL">
                    <a:noFill/>
                  </a:rPr>
                  <a:t> </a:t>
                </a:r>
              </a:p>
            </p:txBody>
          </p:sp>
        </mc:Fallback>
      </mc:AlternateContent>
      <p:sp>
        <p:nvSpPr>
          <p:cNvPr id="15" name="TextBox 14">
            <a:extLst>
              <a:ext uri="{FF2B5EF4-FFF2-40B4-BE49-F238E27FC236}">
                <a16:creationId xmlns:a16="http://schemas.microsoft.com/office/drawing/2014/main" id="{F3C9CB0E-879F-C14C-95F6-BFF1B0BEB845}"/>
              </a:ext>
            </a:extLst>
          </p:cNvPr>
          <p:cNvSpPr txBox="1"/>
          <p:nvPr/>
        </p:nvSpPr>
        <p:spPr>
          <a:xfrm>
            <a:off x="7743568" y="4757974"/>
            <a:ext cx="4170640" cy="780005"/>
          </a:xfrm>
          <a:prstGeom prst="rect">
            <a:avLst/>
          </a:prstGeom>
        </p:spPr>
        <p:txBody>
          <a:bodyPr>
            <a:noAutofit/>
          </a:bodyPr>
          <a:lstStyle/>
          <a:p>
            <a:pPr>
              <a:defRPr/>
            </a:pPr>
            <a:r>
              <a:rPr lang="en-US" sz="2000" dirty="0">
                <a:ea typeface="PT Sans" charset="-52"/>
                <a:cs typeface="PT Sans" charset="-52"/>
              </a:rPr>
              <a:t>Energy </a:t>
            </a:r>
            <a:r>
              <a:rPr lang="en-US" sz="2000" b="1" dirty="0">
                <a:ea typeface="PT Sans" charset="-52"/>
                <a:cs typeface="PT Sans" charset="-52"/>
              </a:rPr>
              <a:t>to the instability </a:t>
            </a:r>
            <a:br>
              <a:rPr lang="en-US" sz="2000" b="1" dirty="0">
                <a:ea typeface="PT Sans" charset="-52"/>
                <a:cs typeface="PT Sans" charset="-52"/>
              </a:rPr>
            </a:br>
            <a:r>
              <a:rPr lang="en-US" sz="2000" dirty="0">
                <a:ea typeface="PT Sans" charset="-52"/>
                <a:cs typeface="PT Sans" charset="-52"/>
              </a:rPr>
              <a:t>only for </a:t>
            </a:r>
            <a:r>
              <a:rPr lang="en-US" sz="2000" b="1" dirty="0">
                <a:ea typeface="PT Sans" charset="-52"/>
                <a:cs typeface="PT Sans" charset="-52"/>
              </a:rPr>
              <a:t>resonance</a:t>
            </a:r>
            <a:r>
              <a:rPr lang="en-US" sz="2000" dirty="0">
                <a:ea typeface="PT Sans" charset="-52"/>
                <a:cs typeface="PT Sans" charset="-52"/>
              </a:rPr>
              <a:t> of frequencies!</a:t>
            </a:r>
          </a:p>
        </p:txBody>
      </p:sp>
      <p:cxnSp>
        <p:nvCxnSpPr>
          <p:cNvPr id="16" name="Straight Arrow Connector 15">
            <a:extLst>
              <a:ext uri="{FF2B5EF4-FFF2-40B4-BE49-F238E27FC236}">
                <a16:creationId xmlns:a16="http://schemas.microsoft.com/office/drawing/2014/main" id="{DAC73668-D9B4-9B4B-8672-864B9E481DAA}"/>
              </a:ext>
            </a:extLst>
          </p:cNvPr>
          <p:cNvCxnSpPr>
            <a:cxnSpLocks/>
          </p:cNvCxnSpPr>
          <p:nvPr/>
        </p:nvCxnSpPr>
        <p:spPr>
          <a:xfrm flipV="1">
            <a:off x="7421381" y="3618349"/>
            <a:ext cx="860392" cy="1356000"/>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cxnSp>
        <p:nvCxnSpPr>
          <p:cNvPr id="17" name="Straight Arrow Connector 16">
            <a:extLst>
              <a:ext uri="{FF2B5EF4-FFF2-40B4-BE49-F238E27FC236}">
                <a16:creationId xmlns:a16="http://schemas.microsoft.com/office/drawing/2014/main" id="{FE3D3641-967A-974E-AD3A-380A458BBA47}"/>
              </a:ext>
            </a:extLst>
          </p:cNvPr>
          <p:cNvCxnSpPr>
            <a:cxnSpLocks/>
          </p:cNvCxnSpPr>
          <p:nvPr/>
        </p:nvCxnSpPr>
        <p:spPr>
          <a:xfrm flipH="1" flipV="1">
            <a:off x="4967900" y="3619977"/>
            <a:ext cx="1809667" cy="1371599"/>
          </a:xfrm>
          <a:prstGeom prst="straightConnector1">
            <a:avLst/>
          </a:prstGeom>
          <a:ln>
            <a:tailEnd type="triangle"/>
          </a:ln>
        </p:spPr>
        <p:style>
          <a:lnRef idx="3">
            <a:schemeClr val="accent1"/>
          </a:lnRef>
          <a:fillRef idx="0">
            <a:schemeClr val="accent1"/>
          </a:fillRef>
          <a:effectRef idx="2">
            <a:schemeClr val="accent1"/>
          </a:effectRef>
          <a:fontRef idx="minor">
            <a:schemeClr val="tx1"/>
          </a:fontRef>
        </p:style>
      </p:cxnSp>
      <p:sp>
        <p:nvSpPr>
          <p:cNvPr id="5" name="Slide Number Placeholder 4">
            <a:extLst>
              <a:ext uri="{FF2B5EF4-FFF2-40B4-BE49-F238E27FC236}">
                <a16:creationId xmlns:a16="http://schemas.microsoft.com/office/drawing/2014/main" id="{15693FF4-E60A-F04F-A31B-71C471F3706B}"/>
              </a:ext>
            </a:extLst>
          </p:cNvPr>
          <p:cNvSpPr>
            <a:spLocks noGrp="1"/>
          </p:cNvSpPr>
          <p:nvPr>
            <p:ph type="sldNum" sz="quarter" idx="12"/>
          </p:nvPr>
        </p:nvSpPr>
        <p:spPr/>
        <p:txBody>
          <a:bodyPr/>
          <a:lstStyle/>
          <a:p>
            <a:fld id="{B7CEC10D-CD46-426F-915E-6C78530279CB}" type="slidenum">
              <a:rPr lang="en-US" smtClean="0"/>
              <a:t>8</a:t>
            </a:fld>
            <a:endParaRPr lang="en-US" dirty="0"/>
          </a:p>
        </p:txBody>
      </p:sp>
      <p:pic>
        <p:nvPicPr>
          <p:cNvPr id="20" name="Picture 19">
            <a:extLst>
              <a:ext uri="{FF2B5EF4-FFF2-40B4-BE49-F238E27FC236}">
                <a16:creationId xmlns:a16="http://schemas.microsoft.com/office/drawing/2014/main" id="{1F0B36F5-AC6C-7E40-8E4B-A59B297D547C}"/>
              </a:ext>
            </a:extLst>
          </p:cNvPr>
          <p:cNvPicPr>
            <a:picLocks noChangeAspect="1"/>
          </p:cNvPicPr>
          <p:nvPr/>
        </p:nvPicPr>
        <p:blipFill>
          <a:blip r:embed="rId8"/>
          <a:stretch>
            <a:fillRect/>
          </a:stretch>
        </p:blipFill>
        <p:spPr>
          <a:xfrm>
            <a:off x="4825329" y="4787907"/>
            <a:ext cx="2810231" cy="679895"/>
          </a:xfrm>
          <a:prstGeom prst="rect">
            <a:avLst/>
          </a:prstGeom>
        </p:spPr>
      </p:pic>
      <p:sp>
        <p:nvSpPr>
          <p:cNvPr id="3" name="Footer Placeholder 2">
            <a:extLst>
              <a:ext uri="{FF2B5EF4-FFF2-40B4-BE49-F238E27FC236}">
                <a16:creationId xmlns:a16="http://schemas.microsoft.com/office/drawing/2014/main" id="{455B81D7-7B36-78A8-FB2B-6D59106F6890}"/>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3586431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2"/>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7"/>
                                        </p:tgtEl>
                                        <p:attrNameLst>
                                          <p:attrName>style.visibility</p:attrName>
                                        </p:attrNameLst>
                                      </p:cBhvr>
                                      <p:to>
                                        <p:strVal val="visible"/>
                                      </p:to>
                                    </p:set>
                                  </p:childTnLst>
                                </p:cTn>
                              </p:par>
                              <p:par>
                                <p:cTn id="23" presetID="1" presetClass="entr" presetSubtype="0" fill="hold" nodeType="withEffect">
                                  <p:stCondLst>
                                    <p:cond delay="0"/>
                                  </p:stCondLst>
                                  <p:childTnLst>
                                    <p:set>
                                      <p:cBhvr>
                                        <p:cTn id="24" dur="1" fill="hold">
                                          <p:stCondLst>
                                            <p:cond delay="0"/>
                                          </p:stCondLst>
                                        </p:cTn>
                                        <p:tgtEl>
                                          <p:spTgt spid="1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animBg="1"/>
      <p:bldP spid="12" grpId="0"/>
      <p:bldP spid="18" grpId="0"/>
      <p:bldP spid="1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2B5D7-5317-854C-B56D-929BF87A2A7C}"/>
              </a:ext>
            </a:extLst>
          </p:cNvPr>
          <p:cNvSpPr>
            <a:spLocks noGrp="1"/>
          </p:cNvSpPr>
          <p:nvPr>
            <p:ph type="title"/>
          </p:nvPr>
        </p:nvSpPr>
        <p:spPr>
          <a:xfrm>
            <a:off x="812801" y="725637"/>
            <a:ext cx="11302313" cy="525931"/>
          </a:xfrm>
        </p:spPr>
        <p:txBody>
          <a:bodyPr/>
          <a:lstStyle/>
          <a:p>
            <a:r>
              <a:rPr lang="en-US" dirty="0"/>
              <a:t>Mechanism of the trapped-electron mode (TEM)</a:t>
            </a:r>
            <a:br>
              <a:rPr lang="en-US" dirty="0"/>
            </a:br>
            <a:endParaRPr lang="en-US" dirty="0"/>
          </a:p>
        </p:txBody>
      </p:sp>
      <p:sp>
        <p:nvSpPr>
          <p:cNvPr id="7" name="TextBox 6">
            <a:extLst>
              <a:ext uri="{FF2B5EF4-FFF2-40B4-BE49-F238E27FC236}">
                <a16:creationId xmlns:a16="http://schemas.microsoft.com/office/drawing/2014/main" id="{FE46F779-9C28-7442-9E47-0C6826D5D432}"/>
              </a:ext>
            </a:extLst>
          </p:cNvPr>
          <p:cNvSpPr txBox="1"/>
          <p:nvPr/>
        </p:nvSpPr>
        <p:spPr>
          <a:xfrm>
            <a:off x="1456267" y="1254791"/>
            <a:ext cx="4305300" cy="624416"/>
          </a:xfrm>
          <a:prstGeom prst="rect">
            <a:avLst/>
          </a:prstGeom>
        </p:spPr>
        <p:txBody>
          <a:bodyPr>
            <a:normAutofit fontScale="85000" lnSpcReduction="10000"/>
          </a:bodyPr>
          <a:lstStyle/>
          <a:p>
            <a:pPr>
              <a:defRPr/>
            </a:pPr>
            <a:r>
              <a:rPr lang="en-US" sz="2400" dirty="0">
                <a:ea typeface="PT Sans" charset="-52"/>
                <a:cs typeface="PT Sans" charset="-52"/>
              </a:rPr>
              <a:t>Drift waves due to density gradient</a:t>
            </a:r>
          </a:p>
        </p:txBody>
      </p:sp>
      <p:pic>
        <p:nvPicPr>
          <p:cNvPr id="8" name="Picture 7">
            <a:extLst>
              <a:ext uri="{FF2B5EF4-FFF2-40B4-BE49-F238E27FC236}">
                <a16:creationId xmlns:a16="http://schemas.microsoft.com/office/drawing/2014/main" id="{D88D5A59-A359-B641-AE48-6E2E71D1F8B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1382" y="2002219"/>
            <a:ext cx="2189429" cy="16420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8">
            <a:extLst>
              <a:ext uri="{FF2B5EF4-FFF2-40B4-BE49-F238E27FC236}">
                <a16:creationId xmlns:a16="http://schemas.microsoft.com/office/drawing/2014/main" id="{F1D1EA3A-B5D0-1F43-9F89-B5CD5FE27F36}"/>
              </a:ext>
            </a:extLst>
          </p:cNvPr>
          <p:cNvSpPr txBox="1"/>
          <p:nvPr/>
        </p:nvSpPr>
        <p:spPr>
          <a:xfrm>
            <a:off x="6777567" y="1254791"/>
            <a:ext cx="4305300" cy="624416"/>
          </a:xfrm>
          <a:prstGeom prst="rect">
            <a:avLst/>
          </a:prstGeom>
        </p:spPr>
        <p:txBody>
          <a:bodyPr>
            <a:normAutofit fontScale="85000" lnSpcReduction="20000"/>
          </a:bodyPr>
          <a:lstStyle/>
          <a:p>
            <a:pPr>
              <a:defRPr/>
            </a:pPr>
            <a:r>
              <a:rPr lang="en-US" sz="2400" dirty="0">
                <a:ea typeface="PT Sans" charset="-52"/>
                <a:cs typeface="PT Sans" charset="-52"/>
              </a:rPr>
              <a:t>Particles trapped in B region: </a:t>
            </a:r>
            <a:r>
              <a:rPr lang="en-US" sz="2400" dirty="0" err="1">
                <a:ea typeface="PT Sans" charset="-52"/>
                <a:cs typeface="PT Sans" charset="-52"/>
              </a:rPr>
              <a:t>precessional</a:t>
            </a:r>
            <a:r>
              <a:rPr lang="en-US" sz="2400" dirty="0">
                <a:ea typeface="PT Sans" charset="-52"/>
                <a:cs typeface="PT Sans" charset="-52"/>
              </a:rPr>
              <a:t> movement</a:t>
            </a:r>
          </a:p>
        </p:txBody>
      </p:sp>
      <p:sp>
        <p:nvSpPr>
          <p:cNvPr id="10" name="Circular Arrow 9">
            <a:extLst>
              <a:ext uri="{FF2B5EF4-FFF2-40B4-BE49-F238E27FC236}">
                <a16:creationId xmlns:a16="http://schemas.microsoft.com/office/drawing/2014/main" id="{98F509C1-2D6A-994B-9099-82413017B132}"/>
              </a:ext>
            </a:extLst>
          </p:cNvPr>
          <p:cNvSpPr/>
          <p:nvPr/>
        </p:nvSpPr>
        <p:spPr>
          <a:xfrm rot="5590790">
            <a:off x="8141789" y="2351251"/>
            <a:ext cx="1157816" cy="1128184"/>
          </a:xfrm>
          <a:prstGeom prst="circularArrow">
            <a:avLst>
              <a:gd name="adj1" fmla="val 2109"/>
              <a:gd name="adj2" fmla="val 637287"/>
              <a:gd name="adj3" fmla="val 20417437"/>
              <a:gd name="adj4" fmla="val 10313122"/>
              <a:gd name="adj5" fmla="val 9365"/>
            </a:avLst>
          </a:prstGeom>
          <a:solidFill>
            <a:srgbClr val="000000"/>
          </a:solidFill>
          <a:ln>
            <a:solidFill>
              <a:srgbClr val="000000"/>
            </a:solidFill>
          </a:ln>
          <a:effectLst/>
        </p:spPr>
        <p:style>
          <a:lnRef idx="1">
            <a:schemeClr val="accent1"/>
          </a:lnRef>
          <a:fillRef idx="3">
            <a:schemeClr val="accent1"/>
          </a:fillRef>
          <a:effectRef idx="2">
            <a:schemeClr val="accent1"/>
          </a:effectRef>
          <a:fontRef idx="minor">
            <a:schemeClr val="lt1"/>
          </a:fontRef>
        </p:style>
        <p:txBody>
          <a:bodyPr anchor="ctr"/>
          <a:lstStyle/>
          <a:p>
            <a:pPr algn="ctr">
              <a:defRPr/>
            </a:pPr>
            <a:endParaRPr lang="en-US" sz="2400">
              <a:solidFill>
                <a:schemeClr val="tx1"/>
              </a:solidFill>
              <a:latin typeface="PT Sans" charset="-52"/>
              <a:ea typeface="PT Sans" charset="-52"/>
              <a:cs typeface="PT Sans" charset="-52"/>
            </a:endParaRPr>
          </a:p>
        </p:txBody>
      </p:sp>
      <p:pic>
        <p:nvPicPr>
          <p:cNvPr id="11" name="Picture 34">
            <a:extLst>
              <a:ext uri="{FF2B5EF4-FFF2-40B4-BE49-F238E27FC236}">
                <a16:creationId xmlns:a16="http://schemas.microsoft.com/office/drawing/2014/main" id="{6A2D1117-231E-DA4C-B2F2-7C499FA3C2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69449" y="1730053"/>
            <a:ext cx="3232153" cy="21831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mc:Choice xmlns:a14="http://schemas.microsoft.com/office/drawing/2010/main" Requires="a14">
          <p:sp>
            <p:nvSpPr>
              <p:cNvPr id="14" name="TextBox 13">
                <a:extLst>
                  <a:ext uri="{FF2B5EF4-FFF2-40B4-BE49-F238E27FC236}">
                    <a16:creationId xmlns:a16="http://schemas.microsoft.com/office/drawing/2014/main" id="{F67C89C5-EAE7-3F42-A312-8538D209DD24}"/>
                  </a:ext>
                </a:extLst>
              </p:cNvPr>
              <p:cNvSpPr txBox="1"/>
              <p:nvPr/>
            </p:nvSpPr>
            <p:spPr>
              <a:xfrm>
                <a:off x="1318904" y="3970452"/>
                <a:ext cx="5886459" cy="405624"/>
              </a:xfrm>
              <a:prstGeom prst="rect">
                <a:avLst/>
              </a:prstGeom>
              <a:noFill/>
            </p:spPr>
            <p:txBody>
              <a:bodyPr wrap="square" rtlCol="0">
                <a:spAutoFit/>
              </a:bodyPr>
              <a:lstStyle/>
              <a:p>
                <a:r>
                  <a:rPr lang="en-US" sz="2000" dirty="0"/>
                  <a:t>diamagnetic drift </a:t>
                </a:r>
                <a14:m>
                  <m:oMath xmlns:m="http://schemas.openxmlformats.org/officeDocument/2006/math">
                    <m:sSubSup>
                      <m:sSubSupPr>
                        <m:ctrlPr>
                          <a:rPr lang="en-US" sz="2000" i="1"/>
                        </m:ctrlPr>
                      </m:sSubSupPr>
                      <m:e>
                        <m:r>
                          <a:rPr lang="en-US" sz="2000" i="1">
                            <a:ea typeface="Cambria Math" panose="02040503050406030204" pitchFamily="18" charset="0"/>
                          </a:rPr>
                          <m:t>𝜔</m:t>
                        </m:r>
                      </m:e>
                      <m:sub>
                        <m:r>
                          <a:rPr lang="en-US" sz="2000" i="1"/>
                          <m:t>∗</m:t>
                        </m:r>
                      </m:sub>
                      <m:sup>
                        <m:r>
                          <a:rPr lang="en-US" sz="2000" i="1"/>
                          <m:t>𝑇</m:t>
                        </m:r>
                      </m:sup>
                    </m:sSubSup>
                    <m:r>
                      <a:rPr lang="en-US" sz="2000" i="1">
                        <a:ea typeface="Cambria Math" panose="02040503050406030204" pitchFamily="18" charset="0"/>
                      </a:rPr>
                      <m:t>∝</m:t>
                    </m:r>
                    <m:r>
                      <m:rPr>
                        <m:sty m:val="p"/>
                      </m:rPr>
                      <a:rPr lang="en-US" sz="2000" i="1">
                        <a:ea typeface="Cambria Math" panose="02040503050406030204" pitchFamily="18" charset="0"/>
                      </a:rPr>
                      <m:t>∇</m:t>
                    </m:r>
                    <m:r>
                      <a:rPr lang="en-US" sz="2000" i="1">
                        <a:ea typeface="Cambria Math" panose="02040503050406030204" pitchFamily="18" charset="0"/>
                      </a:rPr>
                      <m:t>𝑛</m:t>
                    </m:r>
                  </m:oMath>
                </a14:m>
                <a:r>
                  <a:rPr lang="en-US" sz="2000" dirty="0"/>
                  <a:t> </a:t>
                </a:r>
              </a:p>
            </p:txBody>
          </p:sp>
        </mc:Choice>
        <mc:Fallback>
          <p:sp>
            <p:nvSpPr>
              <p:cNvPr id="14" name="TextBox 13">
                <a:extLst>
                  <a:ext uri="{FF2B5EF4-FFF2-40B4-BE49-F238E27FC236}">
                    <a16:creationId xmlns:a16="http://schemas.microsoft.com/office/drawing/2014/main" id="{F67C89C5-EAE7-3F42-A312-8538D209DD24}"/>
                  </a:ext>
                </a:extLst>
              </p:cNvPr>
              <p:cNvSpPr txBox="1">
                <a:spLocks noRot="1" noChangeAspect="1" noMove="1" noResize="1" noEditPoints="1" noAdjustHandles="1" noChangeArrowheads="1" noChangeShapeType="1" noTextEdit="1"/>
              </p:cNvSpPr>
              <p:nvPr/>
            </p:nvSpPr>
            <p:spPr>
              <a:xfrm>
                <a:off x="1318904" y="3970452"/>
                <a:ext cx="5886459" cy="405624"/>
              </a:xfrm>
              <a:prstGeom prst="rect">
                <a:avLst/>
              </a:prstGeom>
              <a:blipFill>
                <a:blip r:embed="rId4"/>
                <a:stretch>
                  <a:fillRect l="-1075" t="-3030" b="-27273"/>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18" name="TextBox 17">
                <a:extLst>
                  <a:ext uri="{FF2B5EF4-FFF2-40B4-BE49-F238E27FC236}">
                    <a16:creationId xmlns:a16="http://schemas.microsoft.com/office/drawing/2014/main" id="{178D6E8C-48EA-3340-9C10-09E14B4A5BC2}"/>
                  </a:ext>
                </a:extLst>
              </p:cNvPr>
              <p:cNvSpPr txBox="1"/>
              <p:nvPr/>
            </p:nvSpPr>
            <p:spPr>
              <a:xfrm>
                <a:off x="6777568" y="3948107"/>
                <a:ext cx="3781641" cy="447623"/>
              </a:xfrm>
              <a:prstGeom prst="rect">
                <a:avLst/>
              </a:prstGeom>
              <a:noFill/>
            </p:spPr>
            <p:txBody>
              <a:bodyPr wrap="square" rtlCol="0">
                <a:spAutoFit/>
              </a:bodyPr>
              <a:lstStyle/>
              <a:p>
                <a:r>
                  <a:rPr lang="en-US" sz="2000" dirty="0"/>
                  <a:t>precessional drift </a:t>
                </a:r>
                <a14:m>
                  <m:oMath xmlns:m="http://schemas.openxmlformats.org/officeDocument/2006/math">
                    <m:acc>
                      <m:accPr>
                        <m:chr m:val="̅"/>
                        <m:ctrlPr>
                          <a:rPr lang="en-US" sz="2000" i="1">
                            <a:ea typeface="Cambria Math" panose="02040503050406030204" pitchFamily="18" charset="0"/>
                          </a:rPr>
                        </m:ctrlPr>
                      </m:accPr>
                      <m:e>
                        <m:sSub>
                          <m:sSubPr>
                            <m:ctrlPr>
                              <a:rPr lang="en-US" sz="2000" i="1">
                                <a:ea typeface="Cambria Math" panose="02040503050406030204" pitchFamily="18" charset="0"/>
                              </a:rPr>
                            </m:ctrlPr>
                          </m:sSubPr>
                          <m:e>
                            <m:r>
                              <a:rPr lang="en-US" sz="2000" i="1">
                                <a:ea typeface="Cambria Math" panose="02040503050406030204" pitchFamily="18" charset="0"/>
                              </a:rPr>
                              <m:t>𝜔</m:t>
                            </m:r>
                          </m:e>
                          <m:sub>
                            <m:r>
                              <a:rPr lang="en-US" sz="2000" i="1">
                                <a:ea typeface="Cambria Math" panose="02040503050406030204" pitchFamily="18" charset="0"/>
                              </a:rPr>
                              <m:t>𝑑</m:t>
                            </m:r>
                          </m:sub>
                        </m:sSub>
                      </m:e>
                    </m:acc>
                    <m:r>
                      <a:rPr lang="en-US" sz="2000" i="1">
                        <a:ea typeface="Cambria Math" panose="02040503050406030204" pitchFamily="18" charset="0"/>
                      </a:rPr>
                      <m:t>∝</m:t>
                    </m:r>
                    <m:nary>
                      <m:naryPr>
                        <m:chr m:val="∮"/>
                        <m:limLoc m:val="undOvr"/>
                        <m:subHide m:val="on"/>
                        <m:supHide m:val="on"/>
                        <m:ctrlPr>
                          <a:rPr lang="en-US" sz="2000" i="1">
                            <a:ea typeface="Cambria Math" panose="02040503050406030204" pitchFamily="18" charset="0"/>
                          </a:rPr>
                        </m:ctrlPr>
                      </m:naryPr>
                      <m:sub/>
                      <m:sup/>
                      <m:e>
                        <m:sSub>
                          <m:sSubPr>
                            <m:ctrlPr>
                              <a:rPr lang="en-US" sz="2000" i="1">
                                <a:ea typeface="Cambria Math" panose="02040503050406030204" pitchFamily="18" charset="0"/>
                              </a:rPr>
                            </m:ctrlPr>
                          </m:sSubPr>
                          <m:e>
                            <m:r>
                              <a:rPr lang="en-US" sz="2000" i="1">
                                <a:ea typeface="Cambria Math" panose="02040503050406030204" pitchFamily="18" charset="0"/>
                              </a:rPr>
                              <m:t>𝜅</m:t>
                            </m:r>
                          </m:e>
                          <m:sub>
                            <m:r>
                              <a:rPr lang="en-US" sz="2000" i="1">
                                <a:ea typeface="Cambria Math" panose="02040503050406030204" pitchFamily="18" charset="0"/>
                              </a:rPr>
                              <m:t>𝐺</m:t>
                            </m:r>
                          </m:sub>
                        </m:sSub>
                      </m:e>
                    </m:nary>
                  </m:oMath>
                </a14:m>
                <a:endParaRPr lang="en-US" sz="2000" dirty="0"/>
              </a:p>
            </p:txBody>
          </p:sp>
        </mc:Choice>
        <mc:Fallback>
          <p:sp>
            <p:nvSpPr>
              <p:cNvPr id="18" name="TextBox 17">
                <a:extLst>
                  <a:ext uri="{FF2B5EF4-FFF2-40B4-BE49-F238E27FC236}">
                    <a16:creationId xmlns:a16="http://schemas.microsoft.com/office/drawing/2014/main" id="{178D6E8C-48EA-3340-9C10-09E14B4A5BC2}"/>
                  </a:ext>
                </a:extLst>
              </p:cNvPr>
              <p:cNvSpPr txBox="1">
                <a:spLocks noRot="1" noChangeAspect="1" noMove="1" noResize="1" noEditPoints="1" noAdjustHandles="1" noChangeArrowheads="1" noChangeShapeType="1" noTextEdit="1"/>
              </p:cNvSpPr>
              <p:nvPr/>
            </p:nvSpPr>
            <p:spPr>
              <a:xfrm>
                <a:off x="6777568" y="3948107"/>
                <a:ext cx="3781641" cy="447623"/>
              </a:xfrm>
              <a:prstGeom prst="rect">
                <a:avLst/>
              </a:prstGeom>
              <a:blipFill>
                <a:blip r:embed="rId5"/>
                <a:stretch>
                  <a:fillRect l="-1672" t="-138889" b="-191667"/>
                </a:stretch>
              </a:blipFill>
            </p:spPr>
            <p:txBody>
              <a:bodyPr/>
              <a:lstStyle/>
              <a:p>
                <a:r>
                  <a:rPr lang="en-NL">
                    <a:noFill/>
                  </a:rPr>
                  <a:t> </a:t>
                </a:r>
              </a:p>
            </p:txBody>
          </p:sp>
        </mc:Fallback>
      </mc:AlternateContent>
      <mc:AlternateContent xmlns:mc="http://schemas.openxmlformats.org/markup-compatibility/2006">
        <mc:Choice xmlns:a14="http://schemas.microsoft.com/office/drawing/2010/main" Requires="a14">
          <p:sp>
            <p:nvSpPr>
              <p:cNvPr id="3" name="Rectangle 2">
                <a:extLst>
                  <a:ext uri="{FF2B5EF4-FFF2-40B4-BE49-F238E27FC236}">
                    <a16:creationId xmlns:a16="http://schemas.microsoft.com/office/drawing/2014/main" id="{6747DB7B-66E8-DC49-B3F7-631214830E90}"/>
                  </a:ext>
                </a:extLst>
              </p:cNvPr>
              <p:cNvSpPr/>
              <p:nvPr/>
            </p:nvSpPr>
            <p:spPr>
              <a:xfrm>
                <a:off x="4779929" y="4743164"/>
                <a:ext cx="5450531" cy="778868"/>
              </a:xfrm>
              <a:prstGeom prst="rect">
                <a:avLst/>
              </a:prstGeom>
            </p:spPr>
            <p:txBody>
              <a:bodyPr wrap="none">
                <a:spAutoFit/>
              </a:bodyPr>
              <a:lstStyle/>
              <a:p>
                <a:pPr marL="380990" indent="-380990">
                  <a:buFont typeface="Arial" panose="020B0604020202020204" pitchFamily="34" charset="0"/>
                  <a:buChar char="•"/>
                  <a:defRPr/>
                </a:pPr>
                <a:r>
                  <a:rPr lang="en-US" sz="2000" dirty="0">
                    <a:ea typeface="PT Sans" charset="-52"/>
                    <a:cs typeface="PT Sans" charset="-52"/>
                    <a:sym typeface="Wingdings" pitchFamily="2" charset="2"/>
                  </a:rPr>
                  <a:t>Energy transfer </a:t>
                </a:r>
                <a14:m>
                  <m:oMath xmlns:m="http://schemas.openxmlformats.org/officeDocument/2006/math">
                    <m:r>
                      <a:rPr lang="en-US" sz="2000" i="1">
                        <a:latin typeface="Cambria Math" panose="02040503050406030204" pitchFamily="18" charset="0"/>
                        <a:ea typeface="Cambria Math" panose="02040503050406030204" pitchFamily="18" charset="0"/>
                        <a:cs typeface="PT Sans" charset="-52"/>
                        <a:sym typeface="Wingdings" pitchFamily="2" charset="2"/>
                      </a:rPr>
                      <m:t>∝</m:t>
                    </m:r>
                    <m:d>
                      <m:dPr>
                        <m:begChr m:val="{"/>
                        <m:endChr m:val=""/>
                        <m:ctrlPr>
                          <a:rPr lang="en-US" sz="2000" i="1">
                            <a:latin typeface="Cambria Math" panose="02040503050406030204" pitchFamily="18" charset="0"/>
                            <a:ea typeface="Cambria Math" panose="02040503050406030204" pitchFamily="18" charset="0"/>
                            <a:sym typeface="Wingdings" pitchFamily="2" charset="2"/>
                          </a:rPr>
                        </m:ctrlPr>
                      </m:dPr>
                      <m:e>
                        <m:eqArr>
                          <m:eqArrPr>
                            <m:ctrlPr>
                              <a:rPr lang="en-US" sz="2000" i="1">
                                <a:latin typeface="Cambria Math" panose="02040503050406030204" pitchFamily="18" charset="0"/>
                                <a:ea typeface="Cambria Math" panose="02040503050406030204" pitchFamily="18" charset="0"/>
                                <a:sym typeface="Wingdings" pitchFamily="2" charset="2"/>
                              </a:rPr>
                            </m:ctrlPr>
                          </m:eqArrPr>
                          <m:e>
                            <m:r>
                              <a:rPr lang="en-US" sz="2000" i="1">
                                <a:latin typeface="Cambria Math" panose="02040503050406030204" pitchFamily="18" charset="0"/>
                                <a:ea typeface="Cambria Math" panose="02040503050406030204" pitchFamily="18" charset="0"/>
                                <a:sym typeface="Wingdings" pitchFamily="2" charset="2"/>
                              </a:rPr>
                              <m:t>𝛻</m:t>
                            </m:r>
                            <m:r>
                              <a:rPr lang="en-US" sz="2000" i="1">
                                <a:latin typeface="Cambria Math" panose="02040503050406030204" pitchFamily="18" charset="0"/>
                                <a:ea typeface="Cambria Math" panose="02040503050406030204" pitchFamily="18" charset="0"/>
                                <a:sym typeface="Wingdings" pitchFamily="2" charset="2"/>
                              </a:rPr>
                              <m:t>𝑛</m:t>
                            </m:r>
                          </m:e>
                          <m:e>
                            <m:r>
                              <a:rPr lang="en-US" sz="2000" i="1">
                                <a:latin typeface="Cambria Math" panose="02040503050406030204" pitchFamily="18" charset="0"/>
                                <a:ea typeface="Cambria Math" panose="02040503050406030204" pitchFamily="18" charset="0"/>
                                <a:sym typeface="Wingdings" pitchFamily="2" charset="2"/>
                              </a:rPr>
                              <m:t>#######</m:t>
                            </m:r>
                            <m:r>
                              <m:rPr>
                                <m:nor/>
                              </m:rPr>
                              <a:rPr lang="en-US" sz="2000" dirty="0">
                                <a:latin typeface="PT Sans" panose="020B0503020203020204" pitchFamily="34" charset="77"/>
                                <a:ea typeface="PT Sans" charset="-52"/>
                                <a:cs typeface="PT Sans" charset="-52"/>
                              </a:rPr>
                              <m:t>#</m:t>
                            </m:r>
                            <m:r>
                              <a:rPr lang="en-US" sz="2000" i="1" dirty="0">
                                <a:latin typeface="Cambria Math" panose="02040503050406030204" pitchFamily="18" charset="0"/>
                                <a:ea typeface="PT Sans" charset="-52"/>
                                <a:cs typeface="PT Sans" charset="-52"/>
                              </a:rPr>
                              <m:t> </m:t>
                            </m:r>
                            <m:r>
                              <a:rPr lang="en-US" sz="2000" i="1" dirty="0">
                                <a:latin typeface="Cambria Math" panose="02040503050406030204" pitchFamily="18" charset="0"/>
                                <a:ea typeface="PT Sans" charset="-52"/>
                                <a:cs typeface="PT Sans" charset="-52"/>
                              </a:rPr>
                              <m:t>𝑜𝑓</m:t>
                            </m:r>
                            <m:r>
                              <a:rPr lang="en-US" sz="2000" i="1" dirty="0">
                                <a:latin typeface="Cambria Math" panose="02040503050406030204" pitchFamily="18" charset="0"/>
                                <a:ea typeface="PT Sans" charset="-52"/>
                                <a:cs typeface="PT Sans" charset="-52"/>
                              </a:rPr>
                              <m:t> </m:t>
                            </m:r>
                            <m:r>
                              <a:rPr lang="en-US" sz="2000" i="1">
                                <a:latin typeface="Cambria Math" panose="02040503050406030204" pitchFamily="18" charset="0"/>
                                <a:ea typeface="Cambria Math" panose="02040503050406030204" pitchFamily="18" charset="0"/>
                                <a:sym typeface="Wingdings" pitchFamily="2" charset="2"/>
                              </a:rPr>
                              <m:t>𝑟𝑒𝑠𝑜𝑛𝑎𝑛𝑡</m:t>
                            </m:r>
                            <m:r>
                              <a:rPr lang="en-US" sz="2000" i="1">
                                <a:latin typeface="Cambria Math" panose="02040503050406030204" pitchFamily="18" charset="0"/>
                                <a:ea typeface="Cambria Math" panose="02040503050406030204" pitchFamily="18" charset="0"/>
                                <a:sym typeface="Wingdings" pitchFamily="2" charset="2"/>
                              </a:rPr>
                              <m:t> </m:t>
                            </m:r>
                            <m:r>
                              <a:rPr lang="en-US" sz="2000" i="1">
                                <a:latin typeface="Cambria Math" panose="02040503050406030204" pitchFamily="18" charset="0"/>
                                <a:ea typeface="Cambria Math" panose="02040503050406030204" pitchFamily="18" charset="0"/>
                                <a:sym typeface="Wingdings" pitchFamily="2" charset="2"/>
                              </a:rPr>
                              <m:t>𝑝𝑎𝑟𝑡𝑖𝑐𝑙𝑒𝑠</m:t>
                            </m:r>
                          </m:e>
                        </m:eqArr>
                      </m:e>
                    </m:d>
                  </m:oMath>
                </a14:m>
                <a:endParaRPr lang="en-US" sz="2000" dirty="0">
                  <a:latin typeface="PT Sans" panose="020B0503020203020204" pitchFamily="34" charset="77"/>
                  <a:ea typeface="PT Sans" charset="-52"/>
                  <a:cs typeface="PT Sans" charset="-52"/>
                </a:endParaRPr>
              </a:p>
            </p:txBody>
          </p:sp>
        </mc:Choice>
        <mc:Fallback>
          <p:sp>
            <p:nvSpPr>
              <p:cNvPr id="3" name="Rectangle 2">
                <a:extLst>
                  <a:ext uri="{FF2B5EF4-FFF2-40B4-BE49-F238E27FC236}">
                    <a16:creationId xmlns:a16="http://schemas.microsoft.com/office/drawing/2014/main" id="{6747DB7B-66E8-DC49-B3F7-631214830E90}"/>
                  </a:ext>
                </a:extLst>
              </p:cNvPr>
              <p:cNvSpPr>
                <a:spLocks noRot="1" noChangeAspect="1" noMove="1" noResize="1" noEditPoints="1" noAdjustHandles="1" noChangeArrowheads="1" noChangeShapeType="1" noTextEdit="1"/>
              </p:cNvSpPr>
              <p:nvPr/>
            </p:nvSpPr>
            <p:spPr>
              <a:xfrm>
                <a:off x="4779929" y="4743164"/>
                <a:ext cx="5450531" cy="778868"/>
              </a:xfrm>
              <a:prstGeom prst="rect">
                <a:avLst/>
              </a:prstGeom>
              <a:blipFill>
                <a:blip r:embed="rId6"/>
                <a:stretch>
                  <a:fillRect l="-930" t="-195161" b="-283871"/>
                </a:stretch>
              </a:blipFill>
            </p:spPr>
            <p:txBody>
              <a:bodyPr/>
              <a:lstStyle/>
              <a:p>
                <a:r>
                  <a:rPr lang="en-NL">
                    <a:noFill/>
                  </a:rPr>
                  <a:t> </a:t>
                </a:r>
              </a:p>
            </p:txBody>
          </p:sp>
        </mc:Fallback>
      </mc:AlternateContent>
      <p:sp>
        <p:nvSpPr>
          <p:cNvPr id="5" name="Slide Number Placeholder 4">
            <a:extLst>
              <a:ext uri="{FF2B5EF4-FFF2-40B4-BE49-F238E27FC236}">
                <a16:creationId xmlns:a16="http://schemas.microsoft.com/office/drawing/2014/main" id="{07779CA3-27B1-D844-B6CF-8538A7DDDA9D}"/>
              </a:ext>
            </a:extLst>
          </p:cNvPr>
          <p:cNvSpPr>
            <a:spLocks noGrp="1"/>
          </p:cNvSpPr>
          <p:nvPr>
            <p:ph type="sldNum" sz="quarter" idx="12"/>
          </p:nvPr>
        </p:nvSpPr>
        <p:spPr/>
        <p:txBody>
          <a:bodyPr/>
          <a:lstStyle/>
          <a:p>
            <a:fld id="{B7CEC10D-CD46-426F-915E-6C78530279CB}" type="slidenum">
              <a:rPr lang="en-US" smtClean="0"/>
              <a:t>9</a:t>
            </a:fld>
            <a:endParaRPr lang="en-US" dirty="0"/>
          </a:p>
        </p:txBody>
      </p:sp>
      <p:pic>
        <p:nvPicPr>
          <p:cNvPr id="15" name="Picture 14">
            <a:extLst>
              <a:ext uri="{FF2B5EF4-FFF2-40B4-BE49-F238E27FC236}">
                <a16:creationId xmlns:a16="http://schemas.microsoft.com/office/drawing/2014/main" id="{89E32D3D-F0DD-9C4A-BE84-66427E1C3B7A}"/>
              </a:ext>
            </a:extLst>
          </p:cNvPr>
          <p:cNvPicPr>
            <a:picLocks noChangeAspect="1"/>
          </p:cNvPicPr>
          <p:nvPr/>
        </p:nvPicPr>
        <p:blipFill>
          <a:blip r:embed="rId7"/>
          <a:stretch>
            <a:fillRect/>
          </a:stretch>
        </p:blipFill>
        <p:spPr>
          <a:xfrm>
            <a:off x="1334338" y="4838895"/>
            <a:ext cx="2810231" cy="679895"/>
          </a:xfrm>
          <a:prstGeom prst="rect">
            <a:avLst/>
          </a:prstGeom>
        </p:spPr>
      </p:pic>
      <p:sp>
        <p:nvSpPr>
          <p:cNvPr id="16" name="TextBox 15">
            <a:extLst>
              <a:ext uri="{FF2B5EF4-FFF2-40B4-BE49-F238E27FC236}">
                <a16:creationId xmlns:a16="http://schemas.microsoft.com/office/drawing/2014/main" id="{0A7ECA8F-01A1-FC4C-A3AE-2630B9A649C2}"/>
              </a:ext>
            </a:extLst>
          </p:cNvPr>
          <p:cNvSpPr txBox="1">
            <a:spLocks noChangeArrowheads="1"/>
          </p:cNvSpPr>
          <p:nvPr/>
        </p:nvSpPr>
        <p:spPr bwMode="auto">
          <a:xfrm>
            <a:off x="9734745" y="2186968"/>
            <a:ext cx="2380368" cy="1302152"/>
          </a:xfrm>
          <a:prstGeom prst="rect">
            <a:avLst/>
          </a:prstGeom>
          <a:noFill/>
          <a:ln w="19050">
            <a:solidFill>
              <a:schemeClr val="accent1"/>
            </a:solidFill>
            <a:miter lim="800000"/>
            <a:headEnd/>
            <a:tailEnd/>
          </a:ln>
          <a:extLst>
            <a:ext uri="{909E8E84-426E-40DD-AFC4-6F175D3DCCD1}">
              <a14:hiddenFill xmlns:a14="http://schemas.microsoft.com/office/drawing/2010/main">
                <a:solidFill>
                  <a:srgbClr val="FFFFFF"/>
                </a:solidFill>
              </a14:hiddenFill>
            </a:ext>
          </a:extLst>
        </p:spPr>
        <p:txBody>
          <a:bodyPr/>
          <a:lstStyle>
            <a:lvl1pPr>
              <a:defRPr>
                <a:solidFill>
                  <a:schemeClr val="tx1"/>
                </a:solidFill>
                <a:latin typeface="Calibri" panose="020F0502020204030204" pitchFamily="34" charset="0"/>
                <a:ea typeface="ヒラギノ角ゴ Pro W3" panose="020B0300000000000000" pitchFamily="34" charset="-128"/>
              </a:defRPr>
            </a:lvl1pPr>
            <a:lvl2pPr marL="742950" indent="-285750">
              <a:defRPr>
                <a:solidFill>
                  <a:schemeClr val="tx1"/>
                </a:solidFill>
                <a:latin typeface="Calibri" panose="020F0502020204030204" pitchFamily="34" charset="0"/>
                <a:ea typeface="ヒラギノ角ゴ Pro W3" panose="020B0300000000000000" pitchFamily="34" charset="-128"/>
              </a:defRPr>
            </a:lvl2pPr>
            <a:lvl3pPr marL="1143000" indent="-228600">
              <a:defRPr>
                <a:solidFill>
                  <a:schemeClr val="tx1"/>
                </a:solidFill>
                <a:latin typeface="Calibri" panose="020F0502020204030204" pitchFamily="34" charset="0"/>
                <a:ea typeface="ヒラギノ角ゴ Pro W3" panose="020B0300000000000000" pitchFamily="34" charset="-128"/>
              </a:defRPr>
            </a:lvl3pPr>
            <a:lvl4pPr marL="1600200" indent="-228600">
              <a:defRPr>
                <a:solidFill>
                  <a:schemeClr val="tx1"/>
                </a:solidFill>
                <a:latin typeface="Calibri" panose="020F0502020204030204" pitchFamily="34" charset="0"/>
                <a:ea typeface="ヒラギノ角ゴ Pro W3" panose="020B0300000000000000" pitchFamily="34" charset="-128"/>
              </a:defRPr>
            </a:lvl4pPr>
            <a:lvl5pPr marL="2057400" indent="-228600">
              <a:defRPr>
                <a:solidFill>
                  <a:schemeClr val="tx1"/>
                </a:solidFill>
                <a:latin typeface="Calibri" panose="020F0502020204030204" pitchFamily="34" charset="0"/>
                <a:ea typeface="ヒラギノ角ゴ Pro W3" panose="020B0300000000000000" pitchFamily="34" charset="-128"/>
              </a:defRPr>
            </a:lvl5pPr>
            <a:lvl6pPr marL="25146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6pPr>
            <a:lvl7pPr marL="29718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7pPr>
            <a:lvl8pPr marL="34290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8pPr>
            <a:lvl9pPr marL="3886200" indent="-228600" defTabSz="457200" eaLnBrk="0" fontAlgn="base" hangingPunct="0">
              <a:spcBef>
                <a:spcPct val="0"/>
              </a:spcBef>
              <a:spcAft>
                <a:spcPct val="0"/>
              </a:spcAft>
              <a:defRPr>
                <a:solidFill>
                  <a:schemeClr val="tx1"/>
                </a:solidFill>
                <a:latin typeface="Calibri" panose="020F0502020204030204" pitchFamily="34" charset="0"/>
                <a:ea typeface="ヒラギノ角ゴ Pro W3" panose="020B0300000000000000" pitchFamily="34" charset="-128"/>
              </a:defRPr>
            </a:lvl9pPr>
          </a:lstStyle>
          <a:p>
            <a:r>
              <a:rPr lang="en-US" altLang="en-US" sz="1867" dirty="0">
                <a:solidFill>
                  <a:schemeClr val="tx2"/>
                </a:solidFill>
                <a:latin typeface="+mn-lt"/>
              </a:rPr>
              <a:t>depends heavily on the </a:t>
            </a:r>
            <a:r>
              <a:rPr lang="en-US" altLang="en-US" sz="1867" b="1" dirty="0">
                <a:solidFill>
                  <a:schemeClr val="tx2"/>
                </a:solidFill>
                <a:latin typeface="+mn-lt"/>
              </a:rPr>
              <a:t>geometry</a:t>
            </a:r>
            <a:r>
              <a:rPr lang="en-US" altLang="en-US" sz="1867" dirty="0">
                <a:solidFill>
                  <a:schemeClr val="tx2"/>
                </a:solidFill>
                <a:latin typeface="+mn-lt"/>
              </a:rPr>
              <a:t> and on the path the particles take!</a:t>
            </a:r>
          </a:p>
        </p:txBody>
      </p:sp>
      <p:cxnSp>
        <p:nvCxnSpPr>
          <p:cNvPr id="17" name="Straight Arrow Connector 16">
            <a:extLst>
              <a:ext uri="{FF2B5EF4-FFF2-40B4-BE49-F238E27FC236}">
                <a16:creationId xmlns:a16="http://schemas.microsoft.com/office/drawing/2014/main" id="{06FBAD5C-62CB-8D47-9B4F-6B3DF9E2CB50}"/>
              </a:ext>
            </a:extLst>
          </p:cNvPr>
          <p:cNvCxnSpPr>
            <a:cxnSpLocks/>
          </p:cNvCxnSpPr>
          <p:nvPr/>
        </p:nvCxnSpPr>
        <p:spPr>
          <a:xfrm flipH="1">
            <a:off x="9168920" y="3489120"/>
            <a:ext cx="1756011" cy="1658856"/>
          </a:xfrm>
          <a:prstGeom prst="straightConnector1">
            <a:avLst/>
          </a:prstGeom>
          <a:ln w="19050">
            <a:tailEnd type="triangle"/>
          </a:ln>
          <a:effectLst/>
        </p:spPr>
        <p:style>
          <a:lnRef idx="2">
            <a:schemeClr val="accent1"/>
          </a:lnRef>
          <a:fillRef idx="0">
            <a:schemeClr val="accent1"/>
          </a:fillRef>
          <a:effectRef idx="1">
            <a:schemeClr val="accent1"/>
          </a:effectRef>
          <a:fontRef idx="minor">
            <a:schemeClr val="tx1"/>
          </a:fontRef>
        </p:style>
      </p:cxnSp>
      <p:sp>
        <p:nvSpPr>
          <p:cNvPr id="4" name="Footer Placeholder 3">
            <a:extLst>
              <a:ext uri="{FF2B5EF4-FFF2-40B4-BE49-F238E27FC236}">
                <a16:creationId xmlns:a16="http://schemas.microsoft.com/office/drawing/2014/main" id="{D13A5BFC-7BAD-2A17-A6A5-137D624CF3C2}"/>
              </a:ext>
            </a:extLst>
          </p:cNvPr>
          <p:cNvSpPr>
            <a:spLocks noGrp="1"/>
          </p:cNvSpPr>
          <p:nvPr>
            <p:ph type="ftr" sz="quarter" idx="11"/>
          </p:nvPr>
        </p:nvSpPr>
        <p:spPr/>
        <p:txBody>
          <a:bodyPr/>
          <a:lstStyle/>
          <a:p>
            <a:r>
              <a:rPr lang="en-US"/>
              <a:t>Max-Planck-Institut für Plasmaphysik | Josefine Proll | 02.04.2025</a:t>
            </a:r>
            <a:endParaRPr lang="en-US" dirty="0"/>
          </a:p>
        </p:txBody>
      </p:sp>
    </p:spTree>
    <p:extLst>
      <p:ext uri="{BB962C8B-B14F-4D97-AF65-F5344CB8AC3E}">
        <p14:creationId xmlns:p14="http://schemas.microsoft.com/office/powerpoint/2010/main" val="15838899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1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tags/tag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1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6.xml><?xml version="1.0" encoding="utf-8"?>
<p:tagLst xmlns:a="http://schemas.openxmlformats.org/drawingml/2006/main" xmlns:r="http://schemas.openxmlformats.org/officeDocument/2006/relationships" xmlns:p="http://schemas.openxmlformats.org/presentationml/2006/main">
  <p:tag name="THINKCELLSHAPEDONOTDELETE" val="t8MluwZqXeC7BgPmxNJgfVQ"/>
</p:tagLst>
</file>

<file path=ppt/tags/tag1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18.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1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xml><?xml version="1.0" encoding="utf-8"?>
<p:tagLst xmlns:a="http://schemas.openxmlformats.org/drawingml/2006/main" xmlns:r="http://schemas.openxmlformats.org/officeDocument/2006/relationships" xmlns:p="http://schemas.openxmlformats.org/presentationml/2006/main">
  <p:tag name="THINKCELLSHAPEDONOTDELETE" val="tlOwljrLqbAKeirqT9tDIjg"/>
</p:tagLst>
</file>

<file path=ppt/tags/tag2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1.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2.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4.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2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28.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2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30.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4.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5.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6.xml><?xml version="1.0" encoding="utf-8"?>
<p:tagLst xmlns:a="http://schemas.openxmlformats.org/drawingml/2006/main" xmlns:r="http://schemas.openxmlformats.org/officeDocument/2006/relationships" xmlns:p="http://schemas.openxmlformats.org/presentationml/2006/main">
  <p:tag name="THINKCELLSHAPEDONOTDELETE" val="tAvLHmIlg6ixrRaGTEjx9Lw"/>
</p:tagLst>
</file>

<file path=ppt/tags/tag7.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Pvw6CLxiq3S5Do27j6Qo1A"/>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W7-X">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Presentation1" id="{7C990BB0-3502-EF4F-A9BE-3D314114D2C3}" vid="{34BBA27D-733B-8F4E-8456-AC588E4C9CF4}"/>
    </a:ext>
  </a:extLst>
</a:theme>
</file>

<file path=ppt/theme/theme2.xml><?xml version="1.0" encoding="utf-8"?>
<a:theme xmlns:a="http://schemas.openxmlformats.org/drawingml/2006/main" name="IPP">
  <a:themeElements>
    <a:clrScheme name="MPG Color Scheme">
      <a:dk1>
        <a:srgbClr val="000000"/>
      </a:dk1>
      <a:lt1>
        <a:srgbClr val="FFFFFF"/>
      </a:lt1>
      <a:dk2>
        <a:srgbClr val="005555"/>
      </a:dk2>
      <a:lt2>
        <a:srgbClr val="C6D325"/>
      </a:lt2>
      <a:accent1>
        <a:srgbClr val="006C66"/>
      </a:accent1>
      <a:accent2>
        <a:srgbClr val="C6D325"/>
      </a:accent2>
      <a:accent3>
        <a:srgbClr val="29485D"/>
      </a:accent3>
      <a:accent4>
        <a:srgbClr val="00B1EA"/>
      </a:accent4>
      <a:accent5>
        <a:srgbClr val="EF7C00"/>
      </a:accent5>
      <a:accent6>
        <a:srgbClr val="EEEEEE"/>
      </a:accent6>
      <a:hlink>
        <a:srgbClr val="005555"/>
      </a:hlink>
      <a:folHlink>
        <a:srgbClr val="A7A7A8"/>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tx2"/>
        </a:solidFill>
        <a:ln w="19050" cmpd="sng">
          <a:noFill/>
          <a:prstDash val="dash"/>
          <a:tailEnd type="triangle" w="lg" len="med"/>
        </a:ln>
      </a:spPr>
      <a:bodyPr wrap="square" lIns="144000" tIns="108000" rIns="144000" bIns="144000" rtlCol="0" anchor="t" anchorCtr="0"/>
      <a:lstStyle>
        <a:defPPr algn="l">
          <a:spcBef>
            <a:spcPts val="1150"/>
          </a:spcBef>
          <a:buClr>
            <a:srgbClr val="116656"/>
          </a:buClr>
          <a:buSzPct val="120000"/>
          <a:defRPr sz="1300" b="1" dirty="0" smtClean="0">
            <a:solidFill>
              <a:schemeClr val="bg1"/>
            </a:solidFill>
          </a:defRPr>
        </a:defPPr>
      </a:lstStyle>
      <a:style>
        <a:lnRef idx="1">
          <a:schemeClr val="accent1"/>
        </a:lnRef>
        <a:fillRef idx="0">
          <a:schemeClr val="accent1"/>
        </a:fillRef>
        <a:effectRef idx="0">
          <a:schemeClr val="accent1"/>
        </a:effectRef>
        <a:fontRef idx="minor">
          <a:schemeClr val="tx1"/>
        </a:fontRef>
      </a:style>
    </a:spDef>
    <a:lnDef>
      <a:spPr>
        <a:ln w="19050" cmpd="sng">
          <a:prstDash val="dash"/>
          <a:headEnd type="none" w="med" len="med"/>
          <a:tailEnd type="none" w="med"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chor="t" anchorCtr="0">
        <a:spAutoFit/>
      </a:bodyPr>
      <a:lstStyle>
        <a:defPPr marL="180000" indent="-180000" algn="l">
          <a:lnSpc>
            <a:spcPts val="2300"/>
          </a:lnSpc>
          <a:spcBef>
            <a:spcPts val="1150"/>
          </a:spcBef>
          <a:buFont typeface="Arial" panose="020B0604020202020204" pitchFamily="34" charset="0"/>
          <a:buChar char="•"/>
          <a:defRPr sz="1600" dirty="0" err="1" smtClean="0"/>
        </a:defPPr>
      </a:lstStyle>
    </a:txDef>
  </a:objectDefaults>
  <a:extraClrSchemeLst/>
  <a:custClrLst>
    <a:custClr name="MPG_green_dark">
      <a:srgbClr val="005555"/>
    </a:custClr>
    <a:custClr name="MPG_green_light">
      <a:srgbClr val="C6D325"/>
    </a:custClr>
    <a:custClr name="MPG_logo_green">
      <a:srgbClr val="006C66"/>
    </a:custClr>
    <a:custClr name="MPG_blue_dark">
      <a:srgbClr val="29485D"/>
    </a:custClr>
    <a:custClr name="MPG_blue_light">
      <a:srgbClr val="00B1EA"/>
    </a:custClr>
    <a:custClr name="MPG_orange">
      <a:srgbClr val="EF7C00"/>
    </a:custClr>
    <a:custClr name="MPG_grey_dark">
      <a:srgbClr val="777777"/>
    </a:custClr>
    <a:custClr name="MPG_grey">
      <a:srgbClr val="A7A7A8"/>
    </a:custClr>
    <a:custClr name="MPG_grey_light">
      <a:srgbClr val="EEEEEE"/>
    </a:custClr>
    <a:custClr name="white">
      <a:srgbClr val="FFFFFF"/>
    </a:custClr>
    <a:custClr name="MPG_green_dark_80">
      <a:srgbClr val="337777"/>
    </a:custClr>
    <a:custClr name="MPG_green_light_80">
      <a:srgbClr val="D1DC51"/>
    </a:custClr>
    <a:custClr name="MPG_logo_green_80">
      <a:srgbClr val="338985"/>
    </a:custClr>
    <a:custClr name="MPG_blue_dark_80">
      <a:srgbClr val="546D7D"/>
    </a:custClr>
    <a:custClr name="MPG_blue_light_80">
      <a:srgbClr val="33C1EE"/>
    </a:custClr>
    <a:custClr name="MPG_orange_80">
      <a:srgbClr val="F29633"/>
    </a:custClr>
    <a:custClr name="MPG_grey_dark#">
      <a:srgbClr val="777777"/>
    </a:custClr>
    <a:custClr name="MPG_grey#">
      <a:srgbClr val="A7A7A8"/>
    </a:custClr>
    <a:custClr name="MPG_grey_light#">
      <a:srgbClr val="EEEEEE"/>
    </a:custClr>
    <a:custClr name="white#">
      <a:srgbClr val="FFFFFF"/>
    </a:custClr>
    <a:custClr name="MPG_green_dark_60">
      <a:srgbClr val="669999"/>
    </a:custClr>
    <a:custClr name="MPG_green_light_60">
      <a:srgbClr val="DDE57C"/>
    </a:custClr>
    <a:custClr name="MPG_logo_green_60">
      <a:srgbClr val="66A7A3"/>
    </a:custClr>
    <a:custClr name="MPG_blue_dark_60">
      <a:srgbClr val="7F919E"/>
    </a:custClr>
    <a:custClr name="MPG_blue_light_60">
      <a:srgbClr val="66D0F2"/>
    </a:custClr>
    <a:custClr name="MPG_orange_60">
      <a:srgbClr val="F5B066"/>
    </a:custClr>
    <a:custClr name="MPG_grey_dark##">
      <a:srgbClr val="777777"/>
    </a:custClr>
    <a:custClr name="MPG_grey##">
      <a:srgbClr val="A7A7A8"/>
    </a:custClr>
    <a:custClr name="MPG_grey_light##">
      <a:srgbClr val="EEEEEE"/>
    </a:custClr>
    <a:custClr name="white##">
      <a:srgbClr val="FFFFFF"/>
    </a:custClr>
    <a:custClr name="MPG_green_dark_40">
      <a:srgbClr val="99BBBB"/>
    </a:custClr>
    <a:custClr name="MPG_green_light_40">
      <a:srgbClr val="E8EDA8"/>
    </a:custClr>
    <a:custClr name="MPG_logo_green_40">
      <a:srgbClr val="99C4C2"/>
    </a:custClr>
    <a:custClr name="MPG_blue_dark_40">
      <a:srgbClr val="A9B6BE"/>
    </a:custClr>
    <a:custClr name="MPG_blue_light_40">
      <a:srgbClr val="99E0F7"/>
    </a:custClr>
    <a:custClr name="MPG_orange_40">
      <a:srgbClr val="F9CB99"/>
    </a:custClr>
    <a:custClr name="MPG_grey_dark###">
      <a:srgbClr val="777777"/>
    </a:custClr>
    <a:custClr name="MPG_grey###">
      <a:srgbClr val="A7A7A8"/>
    </a:custClr>
    <a:custClr name="MPG_grey_light###">
      <a:srgbClr val="EEEEEE"/>
    </a:custClr>
    <a:custClr name="white###">
      <a:srgbClr val="FFFFFF"/>
    </a:custClr>
  </a:custClrLst>
  <a:extLst>
    <a:ext uri="{05A4C25C-085E-4340-85A3-A5531E510DB2}">
      <thm15:themeFamily xmlns:thm15="http://schemas.microsoft.com/office/thememl/2012/main" name="Presentation1" id="{7C990BB0-3502-EF4F-A9BE-3D314114D2C3}" vid="{EB9FC41E-BED1-EB4C-B445-77D5C9BE3F9D}"/>
    </a:ext>
  </a:ext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W7-X</Template>
  <TotalTime>12441</TotalTime>
  <Words>4111</Words>
  <Application>Microsoft Macintosh PowerPoint</Application>
  <PresentationFormat>Widescreen</PresentationFormat>
  <Paragraphs>490</Paragraphs>
  <Slides>48</Slides>
  <Notes>13</Notes>
  <HiddenSlides>3</HiddenSlides>
  <MMClips>0</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48</vt:i4>
      </vt:variant>
    </vt:vector>
  </HeadingPairs>
  <TitlesOfParts>
    <vt:vector size="61" baseType="lpstr">
      <vt:lpstr>.SF NS Symbols Regular</vt:lpstr>
      <vt:lpstr>Arial</vt:lpstr>
      <vt:lpstr>Arial Narrow</vt:lpstr>
      <vt:lpstr>Calibri</vt:lpstr>
      <vt:lpstr>Cambria Math</vt:lpstr>
      <vt:lpstr>PT Sans</vt:lpstr>
      <vt:lpstr>Symbol</vt:lpstr>
      <vt:lpstr>Times Roman</vt:lpstr>
      <vt:lpstr>Wingdings</vt:lpstr>
      <vt:lpstr>Wingdings 3</vt:lpstr>
      <vt:lpstr>W7-X</vt:lpstr>
      <vt:lpstr>IPP</vt:lpstr>
      <vt:lpstr>think-cell Folie</vt:lpstr>
      <vt:lpstr>Addressing turbulence questions in the Wendelstein 7-X stellarator device  - a combined experimental and theoretical approach</vt:lpstr>
      <vt:lpstr>What about realistic scenarios, not only with ∇n but also ∇T_i </vt:lpstr>
      <vt:lpstr>Ion-temperature clamping cause by strong ITG turbulence  (just discussed by Linda Podavini)</vt:lpstr>
      <vt:lpstr>Performance can be improved by adding pellets or neutral beam injection (both: increasing the density gradient!)</vt:lpstr>
      <vt:lpstr>ITGs can be suppressed by ∇n (e.g. after pellets) in W7-X </vt:lpstr>
      <vt:lpstr>More evidence of ∇n suppressing ITG turbulence - anomalous (turbulent) heat diffusivity reduced with ∇n </vt:lpstr>
      <vt:lpstr>More evidence of ∇n suppressing ITG turbulence - anomalous (turbulent) particle transport reduced with ∇n </vt:lpstr>
      <vt:lpstr>Mechanism of the trapped-electron mode (TEM) </vt:lpstr>
      <vt:lpstr>Mechanism of the trapped-electron mode (TEM) </vt:lpstr>
      <vt:lpstr>Mechanism of the trapped-electron mode (TEM) </vt:lpstr>
      <vt:lpstr>Trapped particles experience different curvature</vt:lpstr>
      <vt:lpstr>Trapped-electron modes (∇n-driven) - linear</vt:lpstr>
      <vt:lpstr>The Universal Instability shows up when TEMs are stabilised</vt:lpstr>
      <vt:lpstr>Lower heat flux thanks to the universal instability</vt:lpstr>
      <vt:lpstr>High performance scenario A: pellet injection series + ECH power step  [A. v. Stechow, in prep.]</vt:lpstr>
      <vt:lpstr>High performance scenario A: density turbulence response [A. v. Stechow, in prep.]</vt:lpstr>
      <vt:lpstr>High performance scenario A: density turbulence response (normalized fluctuations)</vt:lpstr>
      <vt:lpstr>High performance scenario A: correlation of turbulence with global parameters</vt:lpstr>
      <vt:lpstr>New results: ITG-suppresion maybe not the only mechanism, but MicroTearingModes (MTMs) leading to small transport instead?</vt:lpstr>
      <vt:lpstr>Also confirmed in theory, simulations and experiment: electron-scale turbulence is relatively weak</vt:lpstr>
      <vt:lpstr>Temperature gradient control experiments:  Direct measurements of the core electron heat flux – ADD NEW FIGURES</vt:lpstr>
      <vt:lpstr>Status of results – ADD NEW FIGURES</vt:lpstr>
      <vt:lpstr>Status of results – ADD NEW FIGURES</vt:lpstr>
      <vt:lpstr>Electron-scale turbulence is benign, and ITG turbulence can be reduced with ∇n – all is well?</vt:lpstr>
      <vt:lpstr>PowerPoint Presentation</vt:lpstr>
      <vt:lpstr>PowerPoint Presentation</vt:lpstr>
      <vt:lpstr>PowerPoint Presentation</vt:lpstr>
      <vt:lpstr>PowerPoint Presentation</vt:lpstr>
      <vt:lpstr>PowerPoint Presentation</vt:lpstr>
      <vt:lpstr>Modifying the geometry, e.g. going to higher shear, can aid in shifting the onset of stKBM to higher pressures</vt:lpstr>
      <vt:lpstr>Experimental findings of KBMs in W7-X</vt:lpstr>
      <vt:lpstr>Studies of KBM Activity in W7-X, OP2.2/2.3 [*]</vt:lpstr>
      <vt:lpstr>Studies of KBM Activity in W7-X, OP2.2/2.3 [*]</vt:lpstr>
      <vt:lpstr>Mode structure derived from SXR tomography (XMCTS) using parametric forward modeling [**]</vt:lpstr>
      <vt:lpstr>Summary</vt:lpstr>
      <vt:lpstr>OTHER SLIDES/BACKUP</vt:lpstr>
      <vt:lpstr>Linear physics not sufficient to predict turbulent fluxes</vt:lpstr>
      <vt:lpstr>One branch of instabilities and turbulence driven by it  absent in certain geometries</vt:lpstr>
      <vt:lpstr>Wendelstein 7-X only approaches ideal geometry</vt:lpstr>
      <vt:lpstr>TEM being stable in W7-X uncovers new instability</vt:lpstr>
      <vt:lpstr>Universal instability maybe observed in Wendelstein 7-X?</vt:lpstr>
      <vt:lpstr>High performance scenario B: density gradient stabilization by continuous injection</vt:lpstr>
      <vt:lpstr>High performance scenario B: density turbulence response</vt:lpstr>
      <vt:lpstr>High performance scenario B: density turbulence response (normalized fluctuations)</vt:lpstr>
      <vt:lpstr>High performance scenario B: correlation of turbulence with global parameters</vt:lpstr>
      <vt:lpstr>High performance scenario C: neutral beam injection + ECH</vt:lpstr>
      <vt:lpstr>High performance scenario C: density turbulence response</vt:lpstr>
      <vt:lpstr>High performance scenario C: density turbulence response (normalized fluctuations)</vt:lpstr>
    </vt:vector>
  </TitlesOfParts>
  <Manager/>
  <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subject/>
  <dc:creator>Proll, Josefine</dc:creator>
  <cp:keywords/>
  <dc:description/>
  <cp:lastModifiedBy>Proll, Josefine</cp:lastModifiedBy>
  <cp:revision>13</cp:revision>
  <dcterms:created xsi:type="dcterms:W3CDTF">2025-03-30T15:17:28Z</dcterms:created>
  <dcterms:modified xsi:type="dcterms:W3CDTF">2025-08-28T09:46:26Z</dcterms:modified>
  <cp:category/>
</cp:coreProperties>
</file>