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19"/>
  </p:notesMasterIdLst>
  <p:sldIdLst>
    <p:sldId id="381" r:id="rId5"/>
    <p:sldId id="388" r:id="rId6"/>
    <p:sldId id="389" r:id="rId7"/>
    <p:sldId id="391" r:id="rId8"/>
    <p:sldId id="400" r:id="rId9"/>
    <p:sldId id="397" r:id="rId10"/>
    <p:sldId id="395" r:id="rId11"/>
    <p:sldId id="392" r:id="rId12"/>
    <p:sldId id="393" r:id="rId13"/>
    <p:sldId id="394" r:id="rId14"/>
    <p:sldId id="396" r:id="rId15"/>
    <p:sldId id="382" r:id="rId16"/>
    <p:sldId id="399" r:id="rId17"/>
    <p:sldId id="38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931CA7-97F8-45A1-BEB3-B7818871D9BF}" v="94" dt="2025-11-04T20:38:46.1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0" autoAdjust="0"/>
    <p:restoredTop sz="94660"/>
  </p:normalViewPr>
  <p:slideViewPr>
    <p:cSldViewPr snapToGrid="0">
      <p:cViewPr varScale="1">
        <p:scale>
          <a:sx n="117" d="100"/>
          <a:sy n="117" d="100"/>
        </p:scale>
        <p:origin x="462" y="8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eling, David L" userId="1bb31b37-f786-4a5b-ac07-d0dd9b0b167e" providerId="ADAL" clId="{C8931CA7-97F8-45A1-BEB3-B7818871D9BF}"/>
    <pc:docChg chg="undo custSel addSld delSld modSld sldOrd">
      <pc:chgData name="Keeling, David L" userId="1bb31b37-f786-4a5b-ac07-d0dd9b0b167e" providerId="ADAL" clId="{C8931CA7-97F8-45A1-BEB3-B7818871D9BF}" dt="2025-11-04T20:41:03.361" v="3994" actId="20577"/>
      <pc:docMkLst>
        <pc:docMk/>
      </pc:docMkLst>
      <pc:sldChg chg="del">
        <pc:chgData name="Keeling, David L" userId="1bb31b37-f786-4a5b-ac07-d0dd9b0b167e" providerId="ADAL" clId="{C8931CA7-97F8-45A1-BEB3-B7818871D9BF}" dt="2025-10-29T14:19:22.877" v="23" actId="47"/>
        <pc:sldMkLst>
          <pc:docMk/>
          <pc:sldMk cId="1326344192" sldId="277"/>
        </pc:sldMkLst>
      </pc:sldChg>
      <pc:sldChg chg="del">
        <pc:chgData name="Keeling, David L" userId="1bb31b37-f786-4a5b-ac07-d0dd9b0b167e" providerId="ADAL" clId="{C8931CA7-97F8-45A1-BEB3-B7818871D9BF}" dt="2025-10-29T14:19:11.207" v="22" actId="47"/>
        <pc:sldMkLst>
          <pc:docMk/>
          <pc:sldMk cId="4206291388" sldId="375"/>
        </pc:sldMkLst>
      </pc:sldChg>
      <pc:sldChg chg="del">
        <pc:chgData name="Keeling, David L" userId="1bb31b37-f786-4a5b-ac07-d0dd9b0b167e" providerId="ADAL" clId="{C8931CA7-97F8-45A1-BEB3-B7818871D9BF}" dt="2025-10-29T14:19:11.207" v="22" actId="47"/>
        <pc:sldMkLst>
          <pc:docMk/>
          <pc:sldMk cId="182572000" sldId="376"/>
        </pc:sldMkLst>
      </pc:sldChg>
      <pc:sldChg chg="del">
        <pc:chgData name="Keeling, David L" userId="1bb31b37-f786-4a5b-ac07-d0dd9b0b167e" providerId="ADAL" clId="{C8931CA7-97F8-45A1-BEB3-B7818871D9BF}" dt="2025-10-29T14:19:11.207" v="22" actId="47"/>
        <pc:sldMkLst>
          <pc:docMk/>
          <pc:sldMk cId="202870334" sldId="378"/>
        </pc:sldMkLst>
      </pc:sldChg>
      <pc:sldChg chg="del">
        <pc:chgData name="Keeling, David L" userId="1bb31b37-f786-4a5b-ac07-d0dd9b0b167e" providerId="ADAL" clId="{C8931CA7-97F8-45A1-BEB3-B7818871D9BF}" dt="2025-10-29T14:19:28.911" v="24" actId="47"/>
        <pc:sldMkLst>
          <pc:docMk/>
          <pc:sldMk cId="1273113291" sldId="380"/>
        </pc:sldMkLst>
      </pc:sldChg>
      <pc:sldChg chg="delSp modSp mod">
        <pc:chgData name="Keeling, David L" userId="1bb31b37-f786-4a5b-ac07-d0dd9b0b167e" providerId="ADAL" clId="{C8931CA7-97F8-45A1-BEB3-B7818871D9BF}" dt="2025-11-04T20:37:48.733" v="3901" actId="20577"/>
        <pc:sldMkLst>
          <pc:docMk/>
          <pc:sldMk cId="0" sldId="381"/>
        </pc:sldMkLst>
        <pc:spChg chg="mod">
          <ac:chgData name="Keeling, David L" userId="1bb31b37-f786-4a5b-ac07-d0dd9b0b167e" providerId="ADAL" clId="{C8931CA7-97F8-45A1-BEB3-B7818871D9BF}" dt="2025-10-29T15:32:03.216" v="476" actId="20577"/>
          <ac:spMkLst>
            <pc:docMk/>
            <pc:sldMk cId="0" sldId="381"/>
            <ac:spMk id="2" creationId="{00000000-0000-0000-0000-000000000000}"/>
          </ac:spMkLst>
        </pc:spChg>
        <pc:spChg chg="mod">
          <ac:chgData name="Keeling, David L" userId="1bb31b37-f786-4a5b-ac07-d0dd9b0b167e" providerId="ADAL" clId="{C8931CA7-97F8-45A1-BEB3-B7818871D9BF}" dt="2025-11-04T20:37:48.733" v="3901" actId="20577"/>
          <ac:spMkLst>
            <pc:docMk/>
            <pc:sldMk cId="0" sldId="381"/>
            <ac:spMk id="4" creationId="{00000000-0000-0000-0000-000000000000}"/>
          </ac:spMkLst>
        </pc:spChg>
      </pc:sldChg>
      <pc:sldChg chg="addSp modSp mod">
        <pc:chgData name="Keeling, David L" userId="1bb31b37-f786-4a5b-ac07-d0dd9b0b167e" providerId="ADAL" clId="{C8931CA7-97F8-45A1-BEB3-B7818871D9BF}" dt="2025-10-29T16:11:26.885" v="1424" actId="27636"/>
        <pc:sldMkLst>
          <pc:docMk/>
          <pc:sldMk cId="3215963285" sldId="382"/>
        </pc:sldMkLst>
        <pc:spChg chg="mod">
          <ac:chgData name="Keeling, David L" userId="1bb31b37-f786-4a5b-ac07-d0dd9b0b167e" providerId="ADAL" clId="{C8931CA7-97F8-45A1-BEB3-B7818871D9BF}" dt="2025-10-29T14:18:54.163" v="21" actId="20577"/>
          <ac:spMkLst>
            <pc:docMk/>
            <pc:sldMk cId="3215963285" sldId="382"/>
            <ac:spMk id="2" creationId="{32B40B2B-5F1E-BA1F-1C22-CDD099F6F166}"/>
          </ac:spMkLst>
        </pc:spChg>
        <pc:spChg chg="mod">
          <ac:chgData name="Keeling, David L" userId="1bb31b37-f786-4a5b-ac07-d0dd9b0b167e" providerId="ADAL" clId="{C8931CA7-97F8-45A1-BEB3-B7818871D9BF}" dt="2025-10-29T16:11:26.885" v="1424" actId="27636"/>
          <ac:spMkLst>
            <pc:docMk/>
            <pc:sldMk cId="3215963285" sldId="382"/>
            <ac:spMk id="3" creationId="{01D7AD40-D61D-B628-26DE-1D981A178D03}"/>
          </ac:spMkLst>
        </pc:spChg>
      </pc:sldChg>
      <pc:sldChg chg="del">
        <pc:chgData name="Keeling, David L" userId="1bb31b37-f786-4a5b-ac07-d0dd9b0b167e" providerId="ADAL" clId="{C8931CA7-97F8-45A1-BEB3-B7818871D9BF}" dt="2025-10-29T14:19:11.207" v="22" actId="47"/>
        <pc:sldMkLst>
          <pc:docMk/>
          <pc:sldMk cId="1966902770" sldId="383"/>
        </pc:sldMkLst>
      </pc:sldChg>
      <pc:sldChg chg="del">
        <pc:chgData name="Keeling, David L" userId="1bb31b37-f786-4a5b-ac07-d0dd9b0b167e" providerId="ADAL" clId="{C8931CA7-97F8-45A1-BEB3-B7818871D9BF}" dt="2025-10-29T14:19:11.207" v="22" actId="47"/>
        <pc:sldMkLst>
          <pc:docMk/>
          <pc:sldMk cId="89677441" sldId="385"/>
        </pc:sldMkLst>
      </pc:sldChg>
      <pc:sldChg chg="modSp mod">
        <pc:chgData name="Keeling, David L" userId="1bb31b37-f786-4a5b-ac07-d0dd9b0b167e" providerId="ADAL" clId="{C8931CA7-97F8-45A1-BEB3-B7818871D9BF}" dt="2025-10-30T16:19:28.489" v="3848" actId="14100"/>
        <pc:sldMkLst>
          <pc:docMk/>
          <pc:sldMk cId="2123986357" sldId="387"/>
        </pc:sldMkLst>
        <pc:spChg chg="mod">
          <ac:chgData name="Keeling, David L" userId="1bb31b37-f786-4a5b-ac07-d0dd9b0b167e" providerId="ADAL" clId="{C8931CA7-97F8-45A1-BEB3-B7818871D9BF}" dt="2025-10-30T16:19:04.017" v="3801" actId="20577"/>
          <ac:spMkLst>
            <pc:docMk/>
            <pc:sldMk cId="2123986357" sldId="387"/>
            <ac:spMk id="2" creationId="{6F223862-D794-6C65-05B4-92F4FF312575}"/>
          </ac:spMkLst>
        </pc:spChg>
        <pc:spChg chg="mod">
          <ac:chgData name="Keeling, David L" userId="1bb31b37-f786-4a5b-ac07-d0dd9b0b167e" providerId="ADAL" clId="{C8931CA7-97F8-45A1-BEB3-B7818871D9BF}" dt="2025-10-30T16:19:28.489" v="3848" actId="14100"/>
          <ac:spMkLst>
            <pc:docMk/>
            <pc:sldMk cId="2123986357" sldId="387"/>
            <ac:spMk id="3" creationId="{D4ECFE05-7D41-2134-EBC4-311EB562C0EF}"/>
          </ac:spMkLst>
        </pc:spChg>
      </pc:sldChg>
      <pc:sldChg chg="addSp modSp new mod">
        <pc:chgData name="Keeling, David L" userId="1bb31b37-f786-4a5b-ac07-d0dd9b0b167e" providerId="ADAL" clId="{C8931CA7-97F8-45A1-BEB3-B7818871D9BF}" dt="2025-10-29T15:44:34" v="1143" actId="21"/>
        <pc:sldMkLst>
          <pc:docMk/>
          <pc:sldMk cId="771654510" sldId="388"/>
        </pc:sldMkLst>
        <pc:spChg chg="mod">
          <ac:chgData name="Keeling, David L" userId="1bb31b37-f786-4a5b-ac07-d0dd9b0b167e" providerId="ADAL" clId="{C8931CA7-97F8-45A1-BEB3-B7818871D9BF}" dt="2025-10-29T15:23:32.679" v="89" actId="20577"/>
          <ac:spMkLst>
            <pc:docMk/>
            <pc:sldMk cId="771654510" sldId="388"/>
            <ac:spMk id="2" creationId="{37C92848-1E56-3A8A-B3FA-8921AE63FE7C}"/>
          </ac:spMkLst>
        </pc:spChg>
        <pc:spChg chg="add mod">
          <ac:chgData name="Keeling, David L" userId="1bb31b37-f786-4a5b-ac07-d0dd9b0b167e" providerId="ADAL" clId="{C8931CA7-97F8-45A1-BEB3-B7818871D9BF}" dt="2025-10-29T15:44:34" v="1143" actId="21"/>
          <ac:spMkLst>
            <pc:docMk/>
            <pc:sldMk cId="771654510" sldId="388"/>
            <ac:spMk id="5" creationId="{E6DBB4D5-EFEA-3676-3835-4CB359888963}"/>
          </ac:spMkLst>
        </pc:spChg>
      </pc:sldChg>
      <pc:sldChg chg="del">
        <pc:chgData name="Keeling, David L" userId="1bb31b37-f786-4a5b-ac07-d0dd9b0b167e" providerId="ADAL" clId="{C8931CA7-97F8-45A1-BEB3-B7818871D9BF}" dt="2025-10-29T14:19:11.207" v="22" actId="47"/>
        <pc:sldMkLst>
          <pc:docMk/>
          <pc:sldMk cId="3046895070" sldId="388"/>
        </pc:sldMkLst>
      </pc:sldChg>
      <pc:sldChg chg="del">
        <pc:chgData name="Keeling, David L" userId="1bb31b37-f786-4a5b-ac07-d0dd9b0b167e" providerId="ADAL" clId="{C8931CA7-97F8-45A1-BEB3-B7818871D9BF}" dt="2025-10-29T14:19:11.207" v="22" actId="47"/>
        <pc:sldMkLst>
          <pc:docMk/>
          <pc:sldMk cId="1647252740" sldId="389"/>
        </pc:sldMkLst>
      </pc:sldChg>
      <pc:sldChg chg="addSp modSp new mod">
        <pc:chgData name="Keeling, David L" userId="1bb31b37-f786-4a5b-ac07-d0dd9b0b167e" providerId="ADAL" clId="{C8931CA7-97F8-45A1-BEB3-B7818871D9BF}" dt="2025-10-30T15:06:25.756" v="2469" actId="6549"/>
        <pc:sldMkLst>
          <pc:docMk/>
          <pc:sldMk cId="3214389123" sldId="389"/>
        </pc:sldMkLst>
        <pc:spChg chg="mod">
          <ac:chgData name="Keeling, David L" userId="1bb31b37-f786-4a5b-ac07-d0dd9b0b167e" providerId="ADAL" clId="{C8931CA7-97F8-45A1-BEB3-B7818871D9BF}" dt="2025-10-29T15:45:31.493" v="1186" actId="20577"/>
          <ac:spMkLst>
            <pc:docMk/>
            <pc:sldMk cId="3214389123" sldId="389"/>
            <ac:spMk id="2" creationId="{BB61E4F6-6927-C12B-1415-E81BEEADC937}"/>
          </ac:spMkLst>
        </pc:spChg>
        <pc:spChg chg="add mod">
          <ac:chgData name="Keeling, David L" userId="1bb31b37-f786-4a5b-ac07-d0dd9b0b167e" providerId="ADAL" clId="{C8931CA7-97F8-45A1-BEB3-B7818871D9BF}" dt="2025-10-30T15:06:25.756" v="2469" actId="6549"/>
          <ac:spMkLst>
            <pc:docMk/>
            <pc:sldMk cId="3214389123" sldId="389"/>
            <ac:spMk id="5" creationId="{6D161EB4-E586-2C05-3246-5AFB629AF421}"/>
          </ac:spMkLst>
        </pc:spChg>
        <pc:spChg chg="add mod">
          <ac:chgData name="Keeling, David L" userId="1bb31b37-f786-4a5b-ac07-d0dd9b0b167e" providerId="ADAL" clId="{C8931CA7-97F8-45A1-BEB3-B7818871D9BF}" dt="2025-10-29T15:53:07.797" v="1378" actId="1076"/>
          <ac:spMkLst>
            <pc:docMk/>
            <pc:sldMk cId="3214389123" sldId="389"/>
            <ac:spMk id="6" creationId="{3751CE46-3708-86E0-F2E2-AA63BEED845B}"/>
          </ac:spMkLst>
        </pc:spChg>
      </pc:sldChg>
      <pc:sldChg chg="addSp modSp new del mod ord">
        <pc:chgData name="Keeling, David L" userId="1bb31b37-f786-4a5b-ac07-d0dd9b0b167e" providerId="ADAL" clId="{C8931CA7-97F8-45A1-BEB3-B7818871D9BF}" dt="2025-10-30T16:18:27.815" v="3779" actId="47"/>
        <pc:sldMkLst>
          <pc:docMk/>
          <pc:sldMk cId="2953493596" sldId="390"/>
        </pc:sldMkLst>
      </pc:sldChg>
      <pc:sldChg chg="del">
        <pc:chgData name="Keeling, David L" userId="1bb31b37-f786-4a5b-ac07-d0dd9b0b167e" providerId="ADAL" clId="{C8931CA7-97F8-45A1-BEB3-B7818871D9BF}" dt="2025-10-29T14:19:11.207" v="22" actId="47"/>
        <pc:sldMkLst>
          <pc:docMk/>
          <pc:sldMk cId="4210537866" sldId="390"/>
        </pc:sldMkLst>
      </pc:sldChg>
      <pc:sldChg chg="addSp modSp new mod">
        <pc:chgData name="Keeling, David L" userId="1bb31b37-f786-4a5b-ac07-d0dd9b0b167e" providerId="ADAL" clId="{C8931CA7-97F8-45A1-BEB3-B7818871D9BF}" dt="2025-10-30T15:07:34.163" v="2585" actId="5793"/>
        <pc:sldMkLst>
          <pc:docMk/>
          <pc:sldMk cId="87829202" sldId="391"/>
        </pc:sldMkLst>
        <pc:spChg chg="mod">
          <ac:chgData name="Keeling, David L" userId="1bb31b37-f786-4a5b-ac07-d0dd9b0b167e" providerId="ADAL" clId="{C8931CA7-97F8-45A1-BEB3-B7818871D9BF}" dt="2025-10-30T14:45:41.467" v="2202" actId="20577"/>
          <ac:spMkLst>
            <pc:docMk/>
            <pc:sldMk cId="87829202" sldId="391"/>
            <ac:spMk id="2" creationId="{D276D109-7142-BCEA-7D3D-55FF97C1BF87}"/>
          </ac:spMkLst>
        </pc:spChg>
        <pc:spChg chg="add mod">
          <ac:chgData name="Keeling, David L" userId="1bb31b37-f786-4a5b-ac07-d0dd9b0b167e" providerId="ADAL" clId="{C8931CA7-97F8-45A1-BEB3-B7818871D9BF}" dt="2025-10-30T15:07:34.163" v="2585" actId="5793"/>
          <ac:spMkLst>
            <pc:docMk/>
            <pc:sldMk cId="87829202" sldId="391"/>
            <ac:spMk id="5" creationId="{6A30D140-7456-2D5A-5991-04AE0F655DB6}"/>
          </ac:spMkLst>
        </pc:spChg>
      </pc:sldChg>
      <pc:sldChg chg="del">
        <pc:chgData name="Keeling, David L" userId="1bb31b37-f786-4a5b-ac07-d0dd9b0b167e" providerId="ADAL" clId="{C8931CA7-97F8-45A1-BEB3-B7818871D9BF}" dt="2025-10-29T14:19:11.207" v="22" actId="47"/>
        <pc:sldMkLst>
          <pc:docMk/>
          <pc:sldMk cId="1570662076" sldId="391"/>
        </pc:sldMkLst>
      </pc:sldChg>
      <pc:sldChg chg="del">
        <pc:chgData name="Keeling, David L" userId="1bb31b37-f786-4a5b-ac07-d0dd9b0b167e" providerId="ADAL" clId="{C8931CA7-97F8-45A1-BEB3-B7818871D9BF}" dt="2025-10-29T14:19:11.207" v="22" actId="47"/>
        <pc:sldMkLst>
          <pc:docMk/>
          <pc:sldMk cId="570086740" sldId="392"/>
        </pc:sldMkLst>
      </pc:sldChg>
      <pc:sldChg chg="addSp modSp new mod">
        <pc:chgData name="Keeling, David L" userId="1bb31b37-f786-4a5b-ac07-d0dd9b0b167e" providerId="ADAL" clId="{C8931CA7-97F8-45A1-BEB3-B7818871D9BF}" dt="2025-11-04T20:41:03.361" v="3994" actId="20577"/>
        <pc:sldMkLst>
          <pc:docMk/>
          <pc:sldMk cId="2008909020" sldId="392"/>
        </pc:sldMkLst>
        <pc:spChg chg="mod">
          <ac:chgData name="Keeling, David L" userId="1bb31b37-f786-4a5b-ac07-d0dd9b0b167e" providerId="ADAL" clId="{C8931CA7-97F8-45A1-BEB3-B7818871D9BF}" dt="2025-10-30T11:12:56.773" v="2159"/>
          <ac:spMkLst>
            <pc:docMk/>
            <pc:sldMk cId="2008909020" sldId="392"/>
            <ac:spMk id="2" creationId="{10782000-B45F-1369-087E-4A530CDCE927}"/>
          </ac:spMkLst>
        </pc:spChg>
        <pc:spChg chg="add mod">
          <ac:chgData name="Keeling, David L" userId="1bb31b37-f786-4a5b-ac07-d0dd9b0b167e" providerId="ADAL" clId="{C8931CA7-97F8-45A1-BEB3-B7818871D9BF}" dt="2025-11-04T20:41:03.361" v="3994" actId="20577"/>
          <ac:spMkLst>
            <pc:docMk/>
            <pc:sldMk cId="2008909020" sldId="392"/>
            <ac:spMk id="5" creationId="{E1C0F844-034E-5FC3-FF88-CC86EE6F20E7}"/>
          </ac:spMkLst>
        </pc:spChg>
      </pc:sldChg>
      <pc:sldChg chg="del">
        <pc:chgData name="Keeling, David L" userId="1bb31b37-f786-4a5b-ac07-d0dd9b0b167e" providerId="ADAL" clId="{C8931CA7-97F8-45A1-BEB3-B7818871D9BF}" dt="2025-10-29T14:19:11.207" v="22" actId="47"/>
        <pc:sldMkLst>
          <pc:docMk/>
          <pc:sldMk cId="484629786" sldId="393"/>
        </pc:sldMkLst>
      </pc:sldChg>
      <pc:sldChg chg="addSp modSp new mod">
        <pc:chgData name="Keeling, David L" userId="1bb31b37-f786-4a5b-ac07-d0dd9b0b167e" providerId="ADAL" clId="{C8931CA7-97F8-45A1-BEB3-B7818871D9BF}" dt="2025-10-30T16:10:35.427" v="3575" actId="255"/>
        <pc:sldMkLst>
          <pc:docMk/>
          <pc:sldMk cId="1659612494" sldId="393"/>
        </pc:sldMkLst>
        <pc:spChg chg="mod">
          <ac:chgData name="Keeling, David L" userId="1bb31b37-f786-4a5b-ac07-d0dd9b0b167e" providerId="ADAL" clId="{C8931CA7-97F8-45A1-BEB3-B7818871D9BF}" dt="2025-10-30T11:12:59.229" v="2160"/>
          <ac:spMkLst>
            <pc:docMk/>
            <pc:sldMk cId="1659612494" sldId="393"/>
            <ac:spMk id="2" creationId="{BD60ADD7-48EA-B87A-1A2D-B6EA8FEEEC35}"/>
          </ac:spMkLst>
        </pc:spChg>
        <pc:spChg chg="add mod">
          <ac:chgData name="Keeling, David L" userId="1bb31b37-f786-4a5b-ac07-d0dd9b0b167e" providerId="ADAL" clId="{C8931CA7-97F8-45A1-BEB3-B7818871D9BF}" dt="2025-10-30T16:10:35.427" v="3575" actId="255"/>
          <ac:spMkLst>
            <pc:docMk/>
            <pc:sldMk cId="1659612494" sldId="393"/>
            <ac:spMk id="5" creationId="{FF70DBA4-7D56-B7B1-026A-762B8DDA4DFA}"/>
          </ac:spMkLst>
        </pc:spChg>
      </pc:sldChg>
      <pc:sldChg chg="del">
        <pc:chgData name="Keeling, David L" userId="1bb31b37-f786-4a5b-ac07-d0dd9b0b167e" providerId="ADAL" clId="{C8931CA7-97F8-45A1-BEB3-B7818871D9BF}" dt="2025-10-29T14:19:11.207" v="22" actId="47"/>
        <pc:sldMkLst>
          <pc:docMk/>
          <pc:sldMk cId="1887360813" sldId="394"/>
        </pc:sldMkLst>
      </pc:sldChg>
      <pc:sldChg chg="addSp delSp modSp new mod">
        <pc:chgData name="Keeling, David L" userId="1bb31b37-f786-4a5b-ac07-d0dd9b0b167e" providerId="ADAL" clId="{C8931CA7-97F8-45A1-BEB3-B7818871D9BF}" dt="2025-10-30T16:13:53.824" v="3671" actId="20577"/>
        <pc:sldMkLst>
          <pc:docMk/>
          <pc:sldMk cId="3345897118" sldId="394"/>
        </pc:sldMkLst>
        <pc:spChg chg="mod">
          <ac:chgData name="Keeling, David L" userId="1bb31b37-f786-4a5b-ac07-d0dd9b0b167e" providerId="ADAL" clId="{C8931CA7-97F8-45A1-BEB3-B7818871D9BF}" dt="2025-10-30T11:13:02.044" v="2161"/>
          <ac:spMkLst>
            <pc:docMk/>
            <pc:sldMk cId="3345897118" sldId="394"/>
            <ac:spMk id="2" creationId="{20B13469-3353-2CF9-A67C-C2CBC8E0A8A3}"/>
          </ac:spMkLst>
        </pc:spChg>
        <pc:spChg chg="add mod">
          <ac:chgData name="Keeling, David L" userId="1bb31b37-f786-4a5b-ac07-d0dd9b0b167e" providerId="ADAL" clId="{C8931CA7-97F8-45A1-BEB3-B7818871D9BF}" dt="2025-10-30T16:13:53.824" v="3671" actId="20577"/>
          <ac:spMkLst>
            <pc:docMk/>
            <pc:sldMk cId="3345897118" sldId="394"/>
            <ac:spMk id="7" creationId="{7B23CCA7-99AF-A176-33BC-53A94B577360}"/>
          </ac:spMkLst>
        </pc:spChg>
      </pc:sldChg>
      <pc:sldChg chg="addSp delSp modSp new mod ord">
        <pc:chgData name="Keeling, David L" userId="1bb31b37-f786-4a5b-ac07-d0dd9b0b167e" providerId="ADAL" clId="{C8931CA7-97F8-45A1-BEB3-B7818871D9BF}" dt="2025-10-30T16:04:50.190" v="3455" actId="20577"/>
        <pc:sldMkLst>
          <pc:docMk/>
          <pc:sldMk cId="1810471197" sldId="395"/>
        </pc:sldMkLst>
        <pc:spChg chg="mod">
          <ac:chgData name="Keeling, David L" userId="1bb31b37-f786-4a5b-ac07-d0dd9b0b167e" providerId="ADAL" clId="{C8931CA7-97F8-45A1-BEB3-B7818871D9BF}" dt="2025-10-30T11:13:05.759" v="2162"/>
          <ac:spMkLst>
            <pc:docMk/>
            <pc:sldMk cId="1810471197" sldId="395"/>
            <ac:spMk id="2" creationId="{F30D2C44-2161-DC0C-0C71-45714EEEEBFA}"/>
          </ac:spMkLst>
        </pc:spChg>
        <pc:spChg chg="add del mod">
          <ac:chgData name="Keeling, David L" userId="1bb31b37-f786-4a5b-ac07-d0dd9b0b167e" providerId="ADAL" clId="{C8931CA7-97F8-45A1-BEB3-B7818871D9BF}" dt="2025-10-30T16:04:50.190" v="3455" actId="20577"/>
          <ac:spMkLst>
            <pc:docMk/>
            <pc:sldMk cId="1810471197" sldId="395"/>
            <ac:spMk id="5" creationId="{2BE30B5C-1F7A-3200-C1C3-76DC028C6EE0}"/>
          </ac:spMkLst>
        </pc:spChg>
      </pc:sldChg>
      <pc:sldChg chg="del">
        <pc:chgData name="Keeling, David L" userId="1bb31b37-f786-4a5b-ac07-d0dd9b0b167e" providerId="ADAL" clId="{C8931CA7-97F8-45A1-BEB3-B7818871D9BF}" dt="2025-10-29T14:19:11.207" v="22" actId="47"/>
        <pc:sldMkLst>
          <pc:docMk/>
          <pc:sldMk cId="3800261578" sldId="395"/>
        </pc:sldMkLst>
      </pc:sldChg>
      <pc:sldChg chg="addSp modSp new mod">
        <pc:chgData name="Keeling, David L" userId="1bb31b37-f786-4a5b-ac07-d0dd9b0b167e" providerId="ADAL" clId="{C8931CA7-97F8-45A1-BEB3-B7818871D9BF}" dt="2025-10-30T16:17:32.029" v="3777" actId="255"/>
        <pc:sldMkLst>
          <pc:docMk/>
          <pc:sldMk cId="2974153761" sldId="396"/>
        </pc:sldMkLst>
        <pc:spChg chg="mod">
          <ac:chgData name="Keeling, David L" userId="1bb31b37-f786-4a5b-ac07-d0dd9b0b167e" providerId="ADAL" clId="{C8931CA7-97F8-45A1-BEB3-B7818871D9BF}" dt="2025-10-30T11:13:11.266" v="2163"/>
          <ac:spMkLst>
            <pc:docMk/>
            <pc:sldMk cId="2974153761" sldId="396"/>
            <ac:spMk id="2" creationId="{5282FC39-C4E6-A871-D56F-42223764966F}"/>
          </ac:spMkLst>
        </pc:spChg>
        <pc:spChg chg="add mod">
          <ac:chgData name="Keeling, David L" userId="1bb31b37-f786-4a5b-ac07-d0dd9b0b167e" providerId="ADAL" clId="{C8931CA7-97F8-45A1-BEB3-B7818871D9BF}" dt="2025-10-30T16:17:32.029" v="3777" actId="255"/>
          <ac:spMkLst>
            <pc:docMk/>
            <pc:sldMk cId="2974153761" sldId="396"/>
            <ac:spMk id="5" creationId="{82D5EBA2-F4C0-EDEF-DF8B-4219E00E9665}"/>
          </ac:spMkLst>
        </pc:spChg>
      </pc:sldChg>
      <pc:sldChg chg="del">
        <pc:chgData name="Keeling, David L" userId="1bb31b37-f786-4a5b-ac07-d0dd9b0b167e" providerId="ADAL" clId="{C8931CA7-97F8-45A1-BEB3-B7818871D9BF}" dt="2025-10-29T14:19:11.207" v="22" actId="47"/>
        <pc:sldMkLst>
          <pc:docMk/>
          <pc:sldMk cId="3381131142" sldId="396"/>
        </pc:sldMkLst>
      </pc:sldChg>
      <pc:sldChg chg="addSp modSp new mod ord">
        <pc:chgData name="Keeling, David L" userId="1bb31b37-f786-4a5b-ac07-d0dd9b0b167e" providerId="ADAL" clId="{C8931CA7-97F8-45A1-BEB3-B7818871D9BF}" dt="2025-10-30T15:36:16.568" v="3025" actId="12"/>
        <pc:sldMkLst>
          <pc:docMk/>
          <pc:sldMk cId="1498035755" sldId="397"/>
        </pc:sldMkLst>
        <pc:spChg chg="mod">
          <ac:chgData name="Keeling, David L" userId="1bb31b37-f786-4a5b-ac07-d0dd9b0b167e" providerId="ADAL" clId="{C8931CA7-97F8-45A1-BEB3-B7818871D9BF}" dt="2025-10-30T11:13:13.411" v="2164"/>
          <ac:spMkLst>
            <pc:docMk/>
            <pc:sldMk cId="1498035755" sldId="397"/>
            <ac:spMk id="2" creationId="{AD11490D-21EF-5C66-A0B1-5EAB2D1AF771}"/>
          </ac:spMkLst>
        </pc:spChg>
        <pc:spChg chg="add mod">
          <ac:chgData name="Keeling, David L" userId="1bb31b37-f786-4a5b-ac07-d0dd9b0b167e" providerId="ADAL" clId="{C8931CA7-97F8-45A1-BEB3-B7818871D9BF}" dt="2025-10-30T15:36:16.568" v="3025" actId="12"/>
          <ac:spMkLst>
            <pc:docMk/>
            <pc:sldMk cId="1498035755" sldId="397"/>
            <ac:spMk id="5" creationId="{9CE7998D-070E-0540-EFE9-1761B32E4A93}"/>
          </ac:spMkLst>
        </pc:spChg>
      </pc:sldChg>
      <pc:sldChg chg="del">
        <pc:chgData name="Keeling, David L" userId="1bb31b37-f786-4a5b-ac07-d0dd9b0b167e" providerId="ADAL" clId="{C8931CA7-97F8-45A1-BEB3-B7818871D9BF}" dt="2025-10-29T14:19:11.207" v="22" actId="47"/>
        <pc:sldMkLst>
          <pc:docMk/>
          <pc:sldMk cId="3972562060" sldId="397"/>
        </pc:sldMkLst>
      </pc:sldChg>
      <pc:sldChg chg="del">
        <pc:chgData name="Keeling, David L" userId="1bb31b37-f786-4a5b-ac07-d0dd9b0b167e" providerId="ADAL" clId="{C8931CA7-97F8-45A1-BEB3-B7818871D9BF}" dt="2025-10-29T14:19:11.207" v="22" actId="47"/>
        <pc:sldMkLst>
          <pc:docMk/>
          <pc:sldMk cId="364891260" sldId="398"/>
        </pc:sldMkLst>
      </pc:sldChg>
      <pc:sldChg chg="modSp new del">
        <pc:chgData name="Keeling, David L" userId="1bb31b37-f786-4a5b-ac07-d0dd9b0b167e" providerId="ADAL" clId="{C8931CA7-97F8-45A1-BEB3-B7818871D9BF}" dt="2025-10-30T16:18:23.301" v="3778" actId="47"/>
        <pc:sldMkLst>
          <pc:docMk/>
          <pc:sldMk cId="1173524381" sldId="398"/>
        </pc:sldMkLst>
      </pc:sldChg>
      <pc:sldChg chg="del">
        <pc:chgData name="Keeling, David L" userId="1bb31b37-f786-4a5b-ac07-d0dd9b0b167e" providerId="ADAL" clId="{C8931CA7-97F8-45A1-BEB3-B7818871D9BF}" dt="2025-10-29T14:19:11.207" v="22" actId="47"/>
        <pc:sldMkLst>
          <pc:docMk/>
          <pc:sldMk cId="560184863" sldId="399"/>
        </pc:sldMkLst>
      </pc:sldChg>
      <pc:sldChg chg="addSp delSp modSp new mod">
        <pc:chgData name="Keeling, David L" userId="1bb31b37-f786-4a5b-ac07-d0dd9b0b167e" providerId="ADAL" clId="{C8931CA7-97F8-45A1-BEB3-B7818871D9BF}" dt="2025-10-30T10:27:13.754" v="1917" actId="12"/>
        <pc:sldMkLst>
          <pc:docMk/>
          <pc:sldMk cId="3167776122" sldId="399"/>
        </pc:sldMkLst>
        <pc:spChg chg="mod">
          <ac:chgData name="Keeling, David L" userId="1bb31b37-f786-4a5b-ac07-d0dd9b0b167e" providerId="ADAL" clId="{C8931CA7-97F8-45A1-BEB3-B7818871D9BF}" dt="2025-10-29T16:31:50.638" v="1525" actId="20577"/>
          <ac:spMkLst>
            <pc:docMk/>
            <pc:sldMk cId="3167776122" sldId="399"/>
            <ac:spMk id="2" creationId="{3DB73922-D0C4-C99E-AB63-8EAF22975D79}"/>
          </ac:spMkLst>
        </pc:spChg>
        <pc:spChg chg="add mod">
          <ac:chgData name="Keeling, David L" userId="1bb31b37-f786-4a5b-ac07-d0dd9b0b167e" providerId="ADAL" clId="{C8931CA7-97F8-45A1-BEB3-B7818871D9BF}" dt="2025-10-30T10:27:13.754" v="1917" actId="12"/>
          <ac:spMkLst>
            <pc:docMk/>
            <pc:sldMk cId="3167776122" sldId="399"/>
            <ac:spMk id="7" creationId="{11912158-E106-B0BE-FB8C-2271F5CCB0E7}"/>
          </ac:spMkLst>
        </pc:spChg>
      </pc:sldChg>
      <pc:sldChg chg="del">
        <pc:chgData name="Keeling, David L" userId="1bb31b37-f786-4a5b-ac07-d0dd9b0b167e" providerId="ADAL" clId="{C8931CA7-97F8-45A1-BEB3-B7818871D9BF}" dt="2025-10-29T14:19:11.207" v="22" actId="47"/>
        <pc:sldMkLst>
          <pc:docMk/>
          <pc:sldMk cId="102932116" sldId="400"/>
        </pc:sldMkLst>
      </pc:sldChg>
      <pc:sldChg chg="addSp modSp add mod">
        <pc:chgData name="Keeling, David L" userId="1bb31b37-f786-4a5b-ac07-d0dd9b0b167e" providerId="ADAL" clId="{C8931CA7-97F8-45A1-BEB3-B7818871D9BF}" dt="2025-10-30T15:05:34.098" v="2362" actId="255"/>
        <pc:sldMkLst>
          <pc:docMk/>
          <pc:sldMk cId="2513240526" sldId="400"/>
        </pc:sldMkLst>
        <pc:spChg chg="add mod">
          <ac:chgData name="Keeling, David L" userId="1bb31b37-f786-4a5b-ac07-d0dd9b0b167e" providerId="ADAL" clId="{C8931CA7-97F8-45A1-BEB3-B7818871D9BF}" dt="2025-10-30T15:05:34.098" v="2362" actId="255"/>
          <ac:spMkLst>
            <pc:docMk/>
            <pc:sldMk cId="2513240526" sldId="400"/>
            <ac:spMk id="5" creationId="{05474F3D-ACD9-2ADF-55A3-8D68A717C79B}"/>
          </ac:spMkLst>
        </pc:spChg>
      </pc:sldChg>
      <pc:sldChg chg="del">
        <pc:chgData name="Keeling, David L" userId="1bb31b37-f786-4a5b-ac07-d0dd9b0b167e" providerId="ADAL" clId="{C8931CA7-97F8-45A1-BEB3-B7818871D9BF}" dt="2025-10-29T14:19:11.207" v="22" actId="47"/>
        <pc:sldMkLst>
          <pc:docMk/>
          <pc:sldMk cId="3401053070" sldId="401"/>
        </pc:sldMkLst>
      </pc:sldChg>
      <pc:sldChg chg="del">
        <pc:chgData name="Keeling, David L" userId="1bb31b37-f786-4a5b-ac07-d0dd9b0b167e" providerId="ADAL" clId="{C8931CA7-97F8-45A1-BEB3-B7818871D9BF}" dt="2025-10-29T14:19:11.207" v="22" actId="47"/>
        <pc:sldMkLst>
          <pc:docMk/>
          <pc:sldMk cId="2433259406" sldId="402"/>
        </pc:sldMkLst>
      </pc:sldChg>
      <pc:sldChg chg="del">
        <pc:chgData name="Keeling, David L" userId="1bb31b37-f786-4a5b-ac07-d0dd9b0b167e" providerId="ADAL" clId="{C8931CA7-97F8-45A1-BEB3-B7818871D9BF}" dt="2025-10-29T14:19:11.207" v="22" actId="47"/>
        <pc:sldMkLst>
          <pc:docMk/>
          <pc:sldMk cId="3328344005" sldId="403"/>
        </pc:sldMkLst>
      </pc:sldChg>
      <pc:sldChg chg="del">
        <pc:chgData name="Keeling, David L" userId="1bb31b37-f786-4a5b-ac07-d0dd9b0b167e" providerId="ADAL" clId="{C8931CA7-97F8-45A1-BEB3-B7818871D9BF}" dt="2025-10-29T14:19:11.207" v="22" actId="47"/>
        <pc:sldMkLst>
          <pc:docMk/>
          <pc:sldMk cId="655906405" sldId="404"/>
        </pc:sldMkLst>
      </pc:sldChg>
      <pc:sldChg chg="del">
        <pc:chgData name="Keeling, David L" userId="1bb31b37-f786-4a5b-ac07-d0dd9b0b167e" providerId="ADAL" clId="{C8931CA7-97F8-45A1-BEB3-B7818871D9BF}" dt="2025-10-29T14:19:11.207" v="22" actId="47"/>
        <pc:sldMkLst>
          <pc:docMk/>
          <pc:sldMk cId="147191207" sldId="405"/>
        </pc:sldMkLst>
      </pc:sldChg>
      <pc:sldChg chg="del">
        <pc:chgData name="Keeling, David L" userId="1bb31b37-f786-4a5b-ac07-d0dd9b0b167e" providerId="ADAL" clId="{C8931CA7-97F8-45A1-BEB3-B7818871D9BF}" dt="2025-10-29T14:19:11.207" v="22" actId="47"/>
        <pc:sldMkLst>
          <pc:docMk/>
          <pc:sldMk cId="1443391121" sldId="406"/>
        </pc:sldMkLst>
      </pc:sldChg>
      <pc:sldChg chg="del">
        <pc:chgData name="Keeling, David L" userId="1bb31b37-f786-4a5b-ac07-d0dd9b0b167e" providerId="ADAL" clId="{C8931CA7-97F8-45A1-BEB3-B7818871D9BF}" dt="2025-10-29T14:19:11.207" v="22" actId="47"/>
        <pc:sldMkLst>
          <pc:docMk/>
          <pc:sldMk cId="2972723080" sldId="407"/>
        </pc:sldMkLst>
      </pc:sldChg>
      <pc:sldChg chg="del">
        <pc:chgData name="Keeling, David L" userId="1bb31b37-f786-4a5b-ac07-d0dd9b0b167e" providerId="ADAL" clId="{C8931CA7-97F8-45A1-BEB3-B7818871D9BF}" dt="2025-10-29T14:19:11.207" v="22" actId="47"/>
        <pc:sldMkLst>
          <pc:docMk/>
          <pc:sldMk cId="2810480103" sldId="408"/>
        </pc:sldMkLst>
      </pc:sldChg>
      <pc:sldChg chg="del">
        <pc:chgData name="Keeling, David L" userId="1bb31b37-f786-4a5b-ac07-d0dd9b0b167e" providerId="ADAL" clId="{C8931CA7-97F8-45A1-BEB3-B7818871D9BF}" dt="2025-10-29T14:19:11.207" v="22" actId="47"/>
        <pc:sldMkLst>
          <pc:docMk/>
          <pc:sldMk cId="3011564581" sldId="409"/>
        </pc:sldMkLst>
      </pc:sldChg>
      <pc:sldChg chg="del">
        <pc:chgData name="Keeling, David L" userId="1bb31b37-f786-4a5b-ac07-d0dd9b0b167e" providerId="ADAL" clId="{C8931CA7-97F8-45A1-BEB3-B7818871D9BF}" dt="2025-10-29T14:19:11.207" v="22" actId="47"/>
        <pc:sldMkLst>
          <pc:docMk/>
          <pc:sldMk cId="3889912131" sldId="410"/>
        </pc:sldMkLst>
      </pc:sldChg>
      <pc:sldChg chg="del">
        <pc:chgData name="Keeling, David L" userId="1bb31b37-f786-4a5b-ac07-d0dd9b0b167e" providerId="ADAL" clId="{C8931CA7-97F8-45A1-BEB3-B7818871D9BF}" dt="2025-10-29T14:19:11.207" v="22" actId="47"/>
        <pc:sldMkLst>
          <pc:docMk/>
          <pc:sldMk cId="136725037" sldId="41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221385-1E21-40A0-BA88-37CD2C8141F3}" type="datetimeFigureOut">
              <a:rPr lang="en-GB" smtClean="0"/>
              <a:t>04/11/2025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6E6F05-B10F-4D09-8B04-BCA9DCF53D7B}" type="slidenum">
              <a:rPr lang="en-GB" smtClean="0"/>
              <a:t>‹#›</a:t>
            </a:fld>
            <a:endParaRPr lang="en-GB"/>
          </a:p>
        </p:txBody>
      </p:sp>
    </p:spTree>
    <p:extLst>
      <p:ext uri="{BB962C8B-B14F-4D97-AF65-F5344CB8AC3E}">
        <p14:creationId xmlns:p14="http://schemas.microsoft.com/office/powerpoint/2010/main" val="3594704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2D1B89E-83DC-3F72-35C6-2FE9493E3D5A}"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D. Keeling | GPM | 4-6/11/2025</a:t>
            </a: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D. Keeling | GPM | 4-6/11/2025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D. Keeling | GPM | 4-6/11/2025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iki.euro-fusion.org/wiki/WPTE_wikipages:_Meetings:_Meetings2025#TE_Task_Force_Meeting_09th_October_2025_-_RT-11_review_Part_II" TargetMode="External"/><Relationship Id="rId2" Type="http://schemas.openxmlformats.org/officeDocument/2006/relationships/hyperlink" Target="https://wiki.euro-fusion.org/wiki/WPTE_wikipages:_Meetings:_Meetings2025#TE_Task_Force_Meeting_29th_September_2025_-_RT-11_Review_(JET_DTE2_and_other_JET_science)_-_Part_I"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07367" y="2758529"/>
            <a:ext cx="10204189" cy="620251"/>
          </a:xfrm>
        </p:spPr>
        <p:txBody>
          <a:bodyPr>
            <a:normAutofit fontScale="90000"/>
          </a:bodyPr>
          <a:lstStyle/>
          <a:p>
            <a:pPr>
              <a:defRPr/>
            </a:pPr>
            <a:r>
              <a:rPr lang="en-GB" sz="3200" dirty="0"/>
              <a:t>RT-11: </a:t>
            </a:r>
            <a:r>
              <a:rPr lang="en-US" sz="3200" dirty="0"/>
              <a:t>Analysis &amp; modelling of JET campaigns before 2022</a:t>
            </a:r>
            <a:br>
              <a:rPr lang="en-GB" sz="3200" dirty="0"/>
            </a:br>
            <a:endParaRPr sz="3200" dirty="0"/>
          </a:p>
        </p:txBody>
      </p:sp>
      <p:sp>
        <p:nvSpPr>
          <p:cNvPr id="3" name="Text Placeholder 2"/>
          <p:cNvSpPr>
            <a:spLocks noGrp="1"/>
          </p:cNvSpPr>
          <p:nvPr>
            <p:ph type="body" sz="quarter" idx="10"/>
          </p:nvPr>
        </p:nvSpPr>
        <p:spPr bwMode="auto"/>
        <p:txBody>
          <a:bodyPr/>
          <a:lstStyle/>
          <a:p>
            <a:pPr>
              <a:defRPr/>
            </a:pPr>
            <a:r>
              <a:rPr lang="en-GB" dirty="0"/>
              <a:t>D. Keeling</a:t>
            </a:r>
            <a:endParaRPr dirty="0"/>
          </a:p>
        </p:txBody>
      </p:sp>
      <p:sp>
        <p:nvSpPr>
          <p:cNvPr id="4" name="Text Placeholder 3"/>
          <p:cNvSpPr>
            <a:spLocks noGrp="1"/>
          </p:cNvSpPr>
          <p:nvPr>
            <p:ph type="body" sz="quarter" idx="11"/>
          </p:nvPr>
        </p:nvSpPr>
        <p:spPr bwMode="auto">
          <a:xfrm>
            <a:off x="407367" y="4159259"/>
            <a:ext cx="11350623" cy="990299"/>
          </a:xfrm>
        </p:spPr>
        <p:txBody>
          <a:bodyPr>
            <a:normAutofit/>
          </a:bodyPr>
          <a:lstStyle/>
          <a:p>
            <a:pPr>
              <a:defRPr/>
            </a:pPr>
            <a:r>
              <a:rPr lang="en-GB" sz="1600" dirty="0"/>
              <a:t>On behalf of RT-11 SCs, Study group Coordinators and WPTE TFLs</a:t>
            </a:r>
            <a:endParaRPr sz="1600" dirty="0"/>
          </a:p>
        </p:txBody>
      </p:sp>
      <p:sp>
        <p:nvSpPr>
          <p:cNvPr id="5" name="Text Placeholder 4"/>
          <p:cNvSpPr>
            <a:spLocks noGrp="1"/>
          </p:cNvSpPr>
          <p:nvPr>
            <p:ph type="body" sz="quarter" idx="12"/>
          </p:nvPr>
        </p:nvSpPr>
        <p:spPr bwMode="auto"/>
        <p:txBody>
          <a:bodyPr/>
          <a:lstStyle/>
          <a:p>
            <a:pPr>
              <a:defRPr/>
            </a:pPr>
            <a:r>
              <a:rPr lang="en-GB" dirty="0"/>
              <a:t>3</a:t>
            </a:r>
            <a:r>
              <a:rPr lang="en-GB" baseline="30000" dirty="0"/>
              <a:t>rd</a:t>
            </a:r>
            <a:r>
              <a:rPr lang="en-GB" dirty="0"/>
              <a:t> – 6</a:t>
            </a:r>
            <a:r>
              <a:rPr lang="en-GB" baseline="30000" dirty="0"/>
              <a:t>th</a:t>
            </a:r>
            <a:r>
              <a:rPr lang="en-GB" dirty="0"/>
              <a:t> </a:t>
            </a:r>
            <a:r>
              <a:rPr lang="en-GB" baseline="30000" dirty="0"/>
              <a:t> </a:t>
            </a:r>
            <a:r>
              <a:rPr lang="en-GB" dirty="0"/>
              <a:t>November 2025</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13469-3353-2CF9-A67C-C2CBC8E0A8A3}"/>
              </a:ext>
            </a:extLst>
          </p:cNvPr>
          <p:cNvSpPr>
            <a:spLocks noGrp="1"/>
          </p:cNvSpPr>
          <p:nvPr>
            <p:ph type="title"/>
          </p:nvPr>
        </p:nvSpPr>
        <p:spPr/>
        <p:txBody>
          <a:bodyPr/>
          <a:lstStyle/>
          <a:p>
            <a:r>
              <a:rPr lang="en-GB" dirty="0"/>
              <a:t>RT-11 Topics summary of Sept/Oct review</a:t>
            </a:r>
          </a:p>
        </p:txBody>
      </p:sp>
      <p:sp>
        <p:nvSpPr>
          <p:cNvPr id="3" name="Footer Placeholder 2">
            <a:extLst>
              <a:ext uri="{FF2B5EF4-FFF2-40B4-BE49-F238E27FC236}">
                <a16:creationId xmlns:a16="http://schemas.microsoft.com/office/drawing/2014/main" id="{833FD122-DC71-78E2-F854-4DC8268E9577}"/>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09FC2866-A1F1-F0BC-D41D-32C8A618EE54}"/>
              </a:ext>
            </a:extLst>
          </p:cNvPr>
          <p:cNvSpPr>
            <a:spLocks noGrp="1"/>
          </p:cNvSpPr>
          <p:nvPr>
            <p:ph type="sldNum" sz="quarter" idx="12"/>
          </p:nvPr>
        </p:nvSpPr>
        <p:spPr/>
        <p:txBody>
          <a:bodyPr/>
          <a:lstStyle/>
          <a:p>
            <a:fld id="{6A6D9FA1-99C7-4910-8E32-B85D378B0060}" type="slidenum">
              <a:rPr lang="en-GB" smtClean="0">
                <a:solidFill>
                  <a:prstClr val="white"/>
                </a:solidFill>
              </a:rPr>
              <a:pPr/>
              <a:t>10</a:t>
            </a:fld>
            <a:endParaRPr lang="en-GB" dirty="0">
              <a:solidFill>
                <a:prstClr val="white"/>
              </a:solidFill>
            </a:endParaRPr>
          </a:p>
        </p:txBody>
      </p:sp>
      <p:sp>
        <p:nvSpPr>
          <p:cNvPr id="7" name="TextBox 6">
            <a:extLst>
              <a:ext uri="{FF2B5EF4-FFF2-40B4-BE49-F238E27FC236}">
                <a16:creationId xmlns:a16="http://schemas.microsoft.com/office/drawing/2014/main" id="{7B23CCA7-99AF-A176-33BC-53A94B577360}"/>
              </a:ext>
            </a:extLst>
          </p:cNvPr>
          <p:cNvSpPr txBox="1"/>
          <p:nvPr/>
        </p:nvSpPr>
        <p:spPr>
          <a:xfrm>
            <a:off x="460435" y="707268"/>
            <a:ext cx="10738142" cy="3139321"/>
          </a:xfrm>
          <a:prstGeom prst="rect">
            <a:avLst/>
          </a:prstGeom>
          <a:noFill/>
        </p:spPr>
        <p:txBody>
          <a:bodyPr wrap="square" rtlCol="0">
            <a:spAutoFit/>
          </a:bodyPr>
          <a:lstStyle/>
          <a:p>
            <a:r>
              <a:rPr lang="en-GB" sz="2400" dirty="0"/>
              <a:t>RT-He-04 – Helium plasmas for understanding detachment physics</a:t>
            </a:r>
            <a:r>
              <a:rPr lang="en-GB" sz="2400" b="1" dirty="0"/>
              <a:t>:</a:t>
            </a:r>
            <a:endParaRPr lang="en-GB" sz="2400" dirty="0"/>
          </a:p>
          <a:p>
            <a:endParaRPr lang="en-GB" dirty="0"/>
          </a:p>
          <a:p>
            <a:endParaRPr lang="en-GB" dirty="0"/>
          </a:p>
          <a:p>
            <a:pPr marL="285750" indent="-285750">
              <a:buFont typeface="Arial" panose="020B0604020202020204" pitchFamily="34" charset="0"/>
              <a:buChar char="•"/>
            </a:pPr>
            <a:r>
              <a:rPr lang="en-GB" sz="2000" dirty="0"/>
              <a:t>Utilisation of repository of the analyses of JET-ILW upstream profiles for the </a:t>
            </a:r>
            <a:r>
              <a:rPr lang="en-GB" sz="2000" dirty="0" err="1"/>
              <a:t>nHESEL</a:t>
            </a:r>
            <a:r>
              <a:rPr lang="en-GB" sz="2000" dirty="0"/>
              <a:t> analyses</a:t>
            </a:r>
          </a:p>
          <a:p>
            <a:pPr marL="285750" indent="-285750">
              <a:buFont typeface="Arial" panose="020B0604020202020204" pitchFamily="34" charset="0"/>
              <a:buChar char="•"/>
            </a:pPr>
            <a:r>
              <a:rPr lang="fr-FR" sz="2000" dirty="0" err="1"/>
              <a:t>Simulating</a:t>
            </a:r>
            <a:r>
              <a:rPr lang="fr-FR" sz="2000" dirty="0"/>
              <a:t> D-T plasmas for JET-ILW L-mode confinement:</a:t>
            </a:r>
          </a:p>
          <a:p>
            <a:pPr marL="742950" lvl="1" indent="-285750">
              <a:buFont typeface="Arial" panose="020B0604020202020204" pitchFamily="34" charset="0"/>
              <a:buChar char="•"/>
            </a:pPr>
            <a:r>
              <a:rPr lang="en-GB" sz="2000" dirty="0" err="1"/>
              <a:t>nHESEL</a:t>
            </a:r>
            <a:r>
              <a:rPr lang="en-GB" sz="2000" dirty="0"/>
              <a:t> results feed into EDGE2D-EIRENE</a:t>
            </a:r>
          </a:p>
          <a:p>
            <a:pPr marL="742950" lvl="1" indent="-285750">
              <a:buFont typeface="Arial" panose="020B0604020202020204" pitchFamily="34" charset="0"/>
              <a:buChar char="•"/>
            </a:pPr>
            <a:r>
              <a:rPr lang="en-GB" sz="2000" dirty="0"/>
              <a:t>Resolve EDGE2D-EIRENE stability and drifts issues in H plasmas</a:t>
            </a:r>
          </a:p>
          <a:p>
            <a:pPr marL="742950" lvl="1" indent="-285750">
              <a:buFont typeface="Arial" panose="020B0604020202020204" pitchFamily="34" charset="0"/>
              <a:buChar char="•"/>
            </a:pPr>
            <a:endParaRPr lang="en-GB" sz="2000" dirty="0"/>
          </a:p>
          <a:p>
            <a:endParaRPr lang="en-GB"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3345897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2FC39-C4E6-A871-D56F-42223764966F}"/>
              </a:ext>
            </a:extLst>
          </p:cNvPr>
          <p:cNvSpPr>
            <a:spLocks noGrp="1"/>
          </p:cNvSpPr>
          <p:nvPr>
            <p:ph type="title"/>
          </p:nvPr>
        </p:nvSpPr>
        <p:spPr/>
        <p:txBody>
          <a:bodyPr/>
          <a:lstStyle/>
          <a:p>
            <a:r>
              <a:rPr lang="en-GB" dirty="0"/>
              <a:t>RT-11 Topics summary of Sept/Oct review</a:t>
            </a:r>
          </a:p>
        </p:txBody>
      </p:sp>
      <p:sp>
        <p:nvSpPr>
          <p:cNvPr id="3" name="Footer Placeholder 2">
            <a:extLst>
              <a:ext uri="{FF2B5EF4-FFF2-40B4-BE49-F238E27FC236}">
                <a16:creationId xmlns:a16="http://schemas.microsoft.com/office/drawing/2014/main" id="{23E42D43-4030-DC87-C4B3-90FA76CACAD9}"/>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A81DD5D1-1E6B-649C-E94E-A00120B671EF}"/>
              </a:ext>
            </a:extLst>
          </p:cNvPr>
          <p:cNvSpPr>
            <a:spLocks noGrp="1"/>
          </p:cNvSpPr>
          <p:nvPr>
            <p:ph type="sldNum" sz="quarter" idx="12"/>
          </p:nvPr>
        </p:nvSpPr>
        <p:spPr/>
        <p:txBody>
          <a:bodyPr/>
          <a:lstStyle/>
          <a:p>
            <a:fld id="{6A6D9FA1-99C7-4910-8E32-B85D378B0060}" type="slidenum">
              <a:rPr lang="en-GB" smtClean="0">
                <a:solidFill>
                  <a:prstClr val="white"/>
                </a:solidFill>
              </a:rPr>
              <a:pPr/>
              <a:t>11</a:t>
            </a:fld>
            <a:endParaRPr lang="en-GB" dirty="0">
              <a:solidFill>
                <a:prstClr val="white"/>
              </a:solidFill>
            </a:endParaRPr>
          </a:p>
        </p:txBody>
      </p:sp>
      <p:sp>
        <p:nvSpPr>
          <p:cNvPr id="5" name="TextBox 4">
            <a:extLst>
              <a:ext uri="{FF2B5EF4-FFF2-40B4-BE49-F238E27FC236}">
                <a16:creationId xmlns:a16="http://schemas.microsoft.com/office/drawing/2014/main" id="{82D5EBA2-F4C0-EDEF-DF8B-4219E00E9665}"/>
              </a:ext>
            </a:extLst>
          </p:cNvPr>
          <p:cNvSpPr txBox="1"/>
          <p:nvPr/>
        </p:nvSpPr>
        <p:spPr>
          <a:xfrm>
            <a:off x="460435" y="707268"/>
            <a:ext cx="10738142" cy="6278642"/>
          </a:xfrm>
          <a:prstGeom prst="rect">
            <a:avLst/>
          </a:prstGeom>
          <a:noFill/>
        </p:spPr>
        <p:txBody>
          <a:bodyPr wrap="square" rtlCol="0">
            <a:spAutoFit/>
          </a:bodyPr>
          <a:lstStyle/>
          <a:p>
            <a:r>
              <a:rPr lang="en-GB" sz="2400" dirty="0"/>
              <a:t>M21-12 – Confinement and transport in mixed DT plasmas</a:t>
            </a:r>
            <a:r>
              <a:rPr lang="en-GB" sz="2400" b="1" dirty="0"/>
              <a:t>:</a:t>
            </a:r>
            <a:endParaRPr lang="en-GB" sz="2400" dirty="0"/>
          </a:p>
          <a:p>
            <a:endParaRPr lang="en-GB" dirty="0"/>
          </a:p>
          <a:p>
            <a:endParaRPr lang="en-GB" dirty="0"/>
          </a:p>
          <a:p>
            <a:r>
              <a:rPr lang="en-GB" sz="2200" b="1" dirty="0"/>
              <a:t>Transport simulations - Next objectives/steps – started on Leonardo/</a:t>
            </a:r>
            <a:r>
              <a:rPr lang="en-GB" sz="2200" b="1" dirty="0" err="1"/>
              <a:t>Pitagora</a:t>
            </a:r>
            <a:r>
              <a:rPr lang="en-GB" sz="2200" b="1" dirty="0"/>
              <a:t> and MPG HPC facilities:</a:t>
            </a:r>
          </a:p>
          <a:p>
            <a:pPr marL="285750" indent="-285750">
              <a:buFont typeface="Arial" panose="020B0604020202020204" pitchFamily="34" charset="0"/>
              <a:buChar char="•"/>
            </a:pPr>
            <a:r>
              <a:rPr lang="en-GB" sz="2200" dirty="0"/>
              <a:t>Determine sensitivity of fluxes and turbulence on plasma parameters (</a:t>
            </a:r>
            <a:r>
              <a:rPr lang="el-GR" sz="2200" dirty="0"/>
              <a:t>β, ν, </a:t>
            </a:r>
            <a:r>
              <a:rPr lang="en-GB" sz="2200" dirty="0"/>
              <a:t>gradients, rotation)</a:t>
            </a:r>
          </a:p>
          <a:p>
            <a:pPr marL="285750" indent="-285750">
              <a:buFont typeface="Arial" panose="020B0604020202020204" pitchFamily="34" charset="0"/>
              <a:buChar char="•"/>
            </a:pPr>
            <a:r>
              <a:rPr lang="en-GB" sz="2200" dirty="0"/>
              <a:t>Tune gradients within uncertainties to match GENE fluxes to experimental fluxes</a:t>
            </a:r>
          </a:p>
          <a:p>
            <a:pPr marL="285750" indent="-285750">
              <a:buFont typeface="Arial" panose="020B0604020202020204" pitchFamily="34" charset="0"/>
              <a:buChar char="•"/>
            </a:pPr>
            <a:r>
              <a:rPr lang="en-GB" sz="2200" dirty="0"/>
              <a:t>Explore mass scaling/isotopic effects once matching is reached</a:t>
            </a:r>
          </a:p>
          <a:p>
            <a:pPr marL="285750" indent="-285750">
              <a:buFont typeface="Arial" panose="020B0604020202020204" pitchFamily="34" charset="0"/>
              <a:buChar char="•"/>
            </a:pPr>
            <a:r>
              <a:rPr lang="en-GB" sz="2200" dirty="0"/>
              <a:t>Improve integrated </a:t>
            </a:r>
            <a:r>
              <a:rPr lang="en-GB" sz="2200" dirty="0" err="1"/>
              <a:t>modeling</a:t>
            </a:r>
            <a:r>
              <a:rPr lang="en-GB" sz="2200" dirty="0"/>
              <a:t> of high-β scenarios when TGLF is used by using better </a:t>
            </a:r>
            <a:r>
              <a:rPr lang="en-GB" sz="2200" i="1" dirty="0"/>
              <a:t>E</a:t>
            </a:r>
            <a:r>
              <a:rPr lang="en-GB" sz="2200" dirty="0"/>
              <a:t>r models</a:t>
            </a:r>
          </a:p>
          <a:p>
            <a:pPr marL="285750" indent="-285750">
              <a:buFont typeface="Arial" panose="020B0604020202020204" pitchFamily="34" charset="0"/>
              <a:buChar char="•"/>
            </a:pPr>
            <a:r>
              <a:rPr lang="en-GB" sz="2200" dirty="0"/>
              <a:t>Exploration of other H-mode shots is also planned</a:t>
            </a:r>
          </a:p>
          <a:p>
            <a:pPr marL="285750" indent="-285750">
              <a:buFont typeface="Arial" panose="020B0604020202020204" pitchFamily="34" charset="0"/>
              <a:buChar char="•"/>
            </a:pPr>
            <a:endParaRPr lang="en-GB" sz="2200" dirty="0"/>
          </a:p>
          <a:p>
            <a:r>
              <a:rPr lang="en-GB" sz="2200" b="1" dirty="0"/>
              <a:t>Investigate impact of isotope mass on </a:t>
            </a:r>
            <a:r>
              <a:rPr lang="en-GB" sz="2200" b="1" i="1" dirty="0" err="1"/>
              <a:t>n</a:t>
            </a:r>
            <a:r>
              <a:rPr lang="en-GB" sz="2200" b="1" dirty="0" err="1"/>
              <a:t>sep</a:t>
            </a:r>
            <a:endParaRPr lang="en-GB" sz="2200" b="1" dirty="0"/>
          </a:p>
          <a:p>
            <a:pPr marL="285750" indent="-285750">
              <a:buFont typeface="Arial" panose="020B0604020202020204" pitchFamily="34" charset="0"/>
              <a:buChar char="•"/>
            </a:pPr>
            <a:r>
              <a:rPr lang="en-GB" sz="2200" dirty="0"/>
              <a:t>Extend the work to JET with </a:t>
            </a:r>
            <a:r>
              <a:rPr lang="en-GB" sz="2200" b="1" dirty="0"/>
              <a:t>H, D, T and mixtures </a:t>
            </a:r>
            <a:r>
              <a:rPr lang="en-GB" sz="2200" dirty="0"/>
              <a:t>(multiple values of </a:t>
            </a:r>
            <a:r>
              <a:rPr lang="en-GB" sz="2200" i="1" dirty="0" err="1"/>
              <a:t>A</a:t>
            </a:r>
            <a:r>
              <a:rPr lang="en-GB" sz="2200" dirty="0" err="1"/>
              <a:t>eff</a:t>
            </a:r>
            <a:r>
              <a:rPr lang="en-GB" sz="2200" dirty="0"/>
              <a:t>)</a:t>
            </a:r>
          </a:p>
          <a:p>
            <a:endParaRPr lang="en-GB" sz="2000" dirty="0"/>
          </a:p>
          <a:p>
            <a:r>
              <a:rPr lang="en-GB" sz="2000" dirty="0"/>
              <a:t>Publication of results so far also intended</a:t>
            </a:r>
          </a:p>
          <a:p>
            <a:endParaRPr lang="en-GB"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2974153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40B2B-5F1E-BA1F-1C22-CDD099F6F166}"/>
              </a:ext>
            </a:extLst>
          </p:cNvPr>
          <p:cNvSpPr>
            <a:spLocks noGrp="1"/>
          </p:cNvSpPr>
          <p:nvPr>
            <p:ph type="title"/>
          </p:nvPr>
        </p:nvSpPr>
        <p:spPr/>
        <p:txBody>
          <a:bodyPr/>
          <a:lstStyle/>
          <a:p>
            <a:r>
              <a:rPr lang="en-GB" dirty="0"/>
              <a:t>Scientific objectives</a:t>
            </a:r>
          </a:p>
        </p:txBody>
      </p:sp>
      <p:sp>
        <p:nvSpPr>
          <p:cNvPr id="3" name="Content Placeholder 2">
            <a:extLst>
              <a:ext uri="{FF2B5EF4-FFF2-40B4-BE49-F238E27FC236}">
                <a16:creationId xmlns:a16="http://schemas.microsoft.com/office/drawing/2014/main" id="{01D7AD40-D61D-B628-26DE-1D981A178D03}"/>
              </a:ext>
            </a:extLst>
          </p:cNvPr>
          <p:cNvSpPr>
            <a:spLocks noGrp="1"/>
          </p:cNvSpPr>
          <p:nvPr>
            <p:ph idx="1"/>
          </p:nvPr>
        </p:nvSpPr>
        <p:spPr>
          <a:xfrm>
            <a:off x="544488" y="649715"/>
            <a:ext cx="11103024" cy="5688632"/>
          </a:xfrm>
        </p:spPr>
        <p:txBody>
          <a:bodyPr>
            <a:normAutofit fontScale="92500" lnSpcReduction="20000"/>
          </a:bodyPr>
          <a:lstStyle/>
          <a:p>
            <a:pPr marL="457200" indent="-457200"/>
            <a:r>
              <a:rPr lang="en-GB" dirty="0"/>
              <a:t>Overall participation budget for WPTE will be lower in 2026/7</a:t>
            </a:r>
          </a:p>
          <a:p>
            <a:pPr marL="0" indent="0">
              <a:buNone/>
            </a:pPr>
            <a:r>
              <a:rPr lang="en-GB" dirty="0">
                <a:sym typeface="Wingdings" panose="05000000000000000000" pitchFamily="2" charset="2"/>
              </a:rPr>
              <a:t> RT-11 will need to focus more on highest priority topics for ITER</a:t>
            </a:r>
            <a:endParaRPr lang="en-GB" dirty="0"/>
          </a:p>
          <a:p>
            <a:r>
              <a:rPr lang="en-GB" dirty="0"/>
              <a:t>Scientific Objectives for RT-11 have been revised to provide guidance on the areas TFLs consider most impactful for ITER</a:t>
            </a:r>
          </a:p>
          <a:p>
            <a:r>
              <a:rPr lang="en-GB" dirty="0"/>
              <a:t>Other work that does not align with these is still welcome but not necessarily where we can direct participation funding – need to focus more limited budget on specific high priority topics</a:t>
            </a:r>
          </a:p>
          <a:p>
            <a:endParaRPr lang="en-GB" dirty="0"/>
          </a:p>
          <a:p>
            <a:r>
              <a:rPr lang="en-GB" sz="2600" b="1" dirty="0"/>
              <a:t>D1: Complete analysis of parameter dependence of separatrix properties to support  extrapolation to ITER operational scenarios</a:t>
            </a:r>
          </a:p>
          <a:p>
            <a:r>
              <a:rPr lang="en-GB" sz="2600" b="1" dirty="0"/>
              <a:t>D2: Complete analysis of experiments utilising novel ICRH schemes relevant to ITER and extrapolation to ITER operational scenarios</a:t>
            </a:r>
          </a:p>
          <a:p>
            <a:r>
              <a:rPr lang="en-GB" sz="2600" b="1" dirty="0"/>
              <a:t>D3: Complete analysis of experiments that provide specific information on isotopic effects relevant to ITER and extrapolate to ITER operational scenarios</a:t>
            </a:r>
          </a:p>
          <a:p>
            <a:r>
              <a:rPr lang="en-GB" sz="2600" b="1" dirty="0"/>
              <a:t>D4: Complete analysis of L-H transition studies and databases including divertor configurations. Extrapolate results to ITER operational scenarios</a:t>
            </a:r>
          </a:p>
        </p:txBody>
      </p:sp>
      <p:sp>
        <p:nvSpPr>
          <p:cNvPr id="4" name="Footer Placeholder 3">
            <a:extLst>
              <a:ext uri="{FF2B5EF4-FFF2-40B4-BE49-F238E27FC236}">
                <a16:creationId xmlns:a16="http://schemas.microsoft.com/office/drawing/2014/main" id="{9936901F-284C-E93D-212A-3B3082FB905D}"/>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5" name="Slide Number Placeholder 4">
            <a:extLst>
              <a:ext uri="{FF2B5EF4-FFF2-40B4-BE49-F238E27FC236}">
                <a16:creationId xmlns:a16="http://schemas.microsoft.com/office/drawing/2014/main" id="{89578BC9-C7C2-11F1-2C01-D9661FA58103}"/>
              </a:ext>
            </a:extLst>
          </p:cNvPr>
          <p:cNvSpPr>
            <a:spLocks noGrp="1"/>
          </p:cNvSpPr>
          <p:nvPr>
            <p:ph type="sldNum" sz="quarter" idx="12"/>
          </p:nvPr>
        </p:nvSpPr>
        <p:spPr/>
        <p:txBody>
          <a:bodyPr/>
          <a:lstStyle/>
          <a:p>
            <a:fld id="{6A6D9FA1-99C7-4910-8E32-B85D378B0060}" type="slidenum">
              <a:rPr lang="en-GB" smtClean="0">
                <a:solidFill>
                  <a:prstClr val="white"/>
                </a:solidFill>
              </a:rPr>
              <a:pPr/>
              <a:t>12</a:t>
            </a:fld>
            <a:endParaRPr lang="en-GB" dirty="0">
              <a:solidFill>
                <a:prstClr val="white"/>
              </a:solidFill>
            </a:endParaRPr>
          </a:p>
        </p:txBody>
      </p:sp>
    </p:spTree>
    <p:extLst>
      <p:ext uri="{BB962C8B-B14F-4D97-AF65-F5344CB8AC3E}">
        <p14:creationId xmlns:p14="http://schemas.microsoft.com/office/powerpoint/2010/main" val="321596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73922-D0C4-C99E-AB63-8EAF22975D79}"/>
              </a:ext>
            </a:extLst>
          </p:cNvPr>
          <p:cNvSpPr>
            <a:spLocks noGrp="1"/>
          </p:cNvSpPr>
          <p:nvPr>
            <p:ph type="title"/>
          </p:nvPr>
        </p:nvSpPr>
        <p:spPr/>
        <p:txBody>
          <a:bodyPr/>
          <a:lstStyle/>
          <a:p>
            <a:r>
              <a:rPr lang="en-GB" dirty="0"/>
              <a:t>Sci. </a:t>
            </a:r>
            <a:r>
              <a:rPr lang="en-GB" dirty="0" err="1"/>
              <a:t>Objs</a:t>
            </a:r>
            <a:r>
              <a:rPr lang="en-GB" dirty="0"/>
              <a:t>. Encompass the following intention:</a:t>
            </a:r>
          </a:p>
        </p:txBody>
      </p:sp>
      <p:sp>
        <p:nvSpPr>
          <p:cNvPr id="3" name="Footer Placeholder 2">
            <a:extLst>
              <a:ext uri="{FF2B5EF4-FFF2-40B4-BE49-F238E27FC236}">
                <a16:creationId xmlns:a16="http://schemas.microsoft.com/office/drawing/2014/main" id="{BC65A82E-F52E-1249-98A2-C83EB8AA2C9A}"/>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3C60C1B3-6681-E899-39F9-50AC25CB84B5}"/>
              </a:ext>
            </a:extLst>
          </p:cNvPr>
          <p:cNvSpPr>
            <a:spLocks noGrp="1"/>
          </p:cNvSpPr>
          <p:nvPr>
            <p:ph type="sldNum" sz="quarter" idx="12"/>
          </p:nvPr>
        </p:nvSpPr>
        <p:spPr/>
        <p:txBody>
          <a:bodyPr/>
          <a:lstStyle/>
          <a:p>
            <a:fld id="{6A6D9FA1-99C7-4910-8E32-B85D378B0060}" type="slidenum">
              <a:rPr lang="en-GB" smtClean="0">
                <a:solidFill>
                  <a:prstClr val="white"/>
                </a:solidFill>
              </a:rPr>
              <a:pPr/>
              <a:t>13</a:t>
            </a:fld>
            <a:endParaRPr lang="en-GB" dirty="0">
              <a:solidFill>
                <a:prstClr val="white"/>
              </a:solidFill>
            </a:endParaRPr>
          </a:p>
        </p:txBody>
      </p:sp>
      <p:sp>
        <p:nvSpPr>
          <p:cNvPr id="7" name="TextBox 6">
            <a:extLst>
              <a:ext uri="{FF2B5EF4-FFF2-40B4-BE49-F238E27FC236}">
                <a16:creationId xmlns:a16="http://schemas.microsoft.com/office/drawing/2014/main" id="{11912158-E106-B0BE-FB8C-2271F5CCB0E7}"/>
              </a:ext>
            </a:extLst>
          </p:cNvPr>
          <p:cNvSpPr txBox="1"/>
          <p:nvPr/>
        </p:nvSpPr>
        <p:spPr>
          <a:xfrm>
            <a:off x="608395" y="876154"/>
            <a:ext cx="10975209" cy="4832092"/>
          </a:xfrm>
          <a:prstGeom prst="rect">
            <a:avLst/>
          </a:prstGeom>
          <a:noFill/>
        </p:spPr>
        <p:txBody>
          <a:bodyPr wrap="square">
            <a:spAutoFit/>
          </a:bodyPr>
          <a:lstStyle/>
          <a:p>
            <a:pPr marL="457200" lvl="0" indent="-457200" algn="just">
              <a:buFont typeface="+mj-lt"/>
              <a:buAutoNum type="arabicPeriod"/>
              <a:tabLst>
                <a:tab pos="-914400" algn="l"/>
              </a:tabLst>
            </a:pPr>
            <a:r>
              <a:rPr lang="en-GB" sz="2200" b="1" dirty="0">
                <a:effectLst/>
                <a:latin typeface="Calibri" panose="020F0502020204030204" pitchFamily="34" charset="0"/>
                <a:ea typeface="Times New Roman" panose="02020603050405020304" pitchFamily="18" charset="0"/>
                <a:cs typeface="Times New Roman" panose="02020603050405020304" pitchFamily="18" charset="0"/>
              </a:rPr>
              <a:t>Separatrix Analysis</a:t>
            </a: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 Enabling consistent treatment across various plasma scenarios and operational conditions</a:t>
            </a:r>
            <a:endParaRPr lang="en-GB" sz="2200" dirty="0">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a:buFont typeface="+mj-lt"/>
              <a:buAutoNum type="arabicPeriod"/>
              <a:tabLst>
                <a:tab pos="-914400" algn="l"/>
              </a:tabLst>
            </a:pPr>
            <a:endParaRPr lang="en-GB"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a:buFont typeface="+mj-lt"/>
              <a:buAutoNum type="arabicPeriod"/>
              <a:tabLst>
                <a:tab pos="-914400" algn="l"/>
              </a:tabLst>
            </a:pPr>
            <a:r>
              <a:rPr lang="en-GB" sz="2200" b="1" dirty="0">
                <a:effectLst/>
                <a:latin typeface="Calibri" panose="020F0502020204030204" pitchFamily="34" charset="0"/>
                <a:ea typeface="Times New Roman" panose="02020603050405020304" pitchFamily="18" charset="0"/>
                <a:cs typeface="Times New Roman" panose="02020603050405020304" pitchFamily="18" charset="0"/>
              </a:rPr>
              <a:t>innovative Applications of ICRH</a:t>
            </a: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 Detailed studies to support and systematize Ion Cyclotron Resonance Heating (ICRH) performance</a:t>
            </a:r>
            <a:endParaRPr lang="en-GB" sz="2200" dirty="0">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a:buFont typeface="+mj-lt"/>
              <a:buAutoNum type="arabicPeriod"/>
              <a:tabLst>
                <a:tab pos="-914400" algn="l"/>
              </a:tabLst>
            </a:pPr>
            <a:endParaRPr lang="en-GB"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a:buFont typeface="+mj-lt"/>
              <a:buAutoNum type="arabicPeriod"/>
              <a:tabLst>
                <a:tab pos="-914400" algn="l"/>
              </a:tabLst>
            </a:pPr>
            <a:r>
              <a:rPr lang="en-GB" sz="2200" b="1" dirty="0">
                <a:effectLst/>
                <a:latin typeface="Calibri" panose="020F0502020204030204" pitchFamily="34" charset="0"/>
                <a:ea typeface="Times New Roman" panose="02020603050405020304" pitchFamily="18" charset="0"/>
                <a:cs typeface="Times New Roman" panose="02020603050405020304" pitchFamily="18" charset="0"/>
              </a:rPr>
              <a:t>Isotope effects</a:t>
            </a: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 Investigations into hydrogen, deuterium, and tritium mixtures, examining their impact on transport, pedestal impurity behaviour, confinement, and the physics of Internal Transport Barrier (ITB) formation, sustainment, and suppression. This also includes insights from helium campaign data</a:t>
            </a:r>
            <a:endParaRPr lang="en-GB" sz="2200" dirty="0">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a:buFont typeface="+mj-lt"/>
              <a:buAutoNum type="arabicPeriod"/>
              <a:tabLst>
                <a:tab pos="-914400" algn="l"/>
              </a:tabLst>
            </a:pPr>
            <a:endParaRPr lang="en-GB"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a:buFont typeface="+mj-lt"/>
              <a:buAutoNum type="arabicPeriod"/>
              <a:tabLst>
                <a:tab pos="-914400" algn="l"/>
              </a:tabLst>
            </a:pPr>
            <a:r>
              <a:rPr lang="en-GB" sz="2200" b="1" dirty="0">
                <a:effectLst/>
                <a:latin typeface="Calibri" panose="020F0502020204030204" pitchFamily="34" charset="0"/>
                <a:ea typeface="Times New Roman" panose="02020603050405020304" pitchFamily="18" charset="0"/>
                <a:cs typeface="Times New Roman" panose="02020603050405020304" pitchFamily="18" charset="0"/>
              </a:rPr>
              <a:t>L-H Transition Threshold Studies</a:t>
            </a: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 Critical for understanding the power thresholds required for H-mode access in ITER, including the influence of divertor configuration changes and potential variations in threshold dependence on plasma current and magnetic field.</a:t>
            </a:r>
          </a:p>
        </p:txBody>
      </p:sp>
    </p:spTree>
    <p:extLst>
      <p:ext uri="{BB962C8B-B14F-4D97-AF65-F5344CB8AC3E}">
        <p14:creationId xmlns:p14="http://schemas.microsoft.com/office/powerpoint/2010/main" val="3167776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23862-D794-6C65-05B4-92F4FF312575}"/>
              </a:ext>
            </a:extLst>
          </p:cNvPr>
          <p:cNvSpPr>
            <a:spLocks noGrp="1"/>
          </p:cNvSpPr>
          <p:nvPr>
            <p:ph type="title"/>
          </p:nvPr>
        </p:nvSpPr>
        <p:spPr/>
        <p:txBody>
          <a:bodyPr/>
          <a:lstStyle/>
          <a:p>
            <a:r>
              <a:rPr lang="en-GB" dirty="0"/>
              <a:t>Last word:</a:t>
            </a:r>
          </a:p>
        </p:txBody>
      </p:sp>
      <p:sp>
        <p:nvSpPr>
          <p:cNvPr id="3" name="Content Placeholder 2">
            <a:extLst>
              <a:ext uri="{FF2B5EF4-FFF2-40B4-BE49-F238E27FC236}">
                <a16:creationId xmlns:a16="http://schemas.microsoft.com/office/drawing/2014/main" id="{D4ECFE05-7D41-2134-EBC4-311EB562C0EF}"/>
              </a:ext>
            </a:extLst>
          </p:cNvPr>
          <p:cNvSpPr>
            <a:spLocks noGrp="1"/>
          </p:cNvSpPr>
          <p:nvPr>
            <p:ph idx="1"/>
          </p:nvPr>
        </p:nvSpPr>
        <p:spPr>
          <a:xfrm>
            <a:off x="609600" y="836712"/>
            <a:ext cx="11103024" cy="5304444"/>
          </a:xfrm>
        </p:spPr>
        <p:txBody>
          <a:bodyPr/>
          <a:lstStyle/>
          <a:p>
            <a:r>
              <a:rPr lang="en-GB" dirty="0"/>
              <a:t>We will not be able to allocate resource to RT-11 at the same level as previous years.</a:t>
            </a:r>
          </a:p>
          <a:p>
            <a:r>
              <a:rPr lang="en-GB" dirty="0"/>
              <a:t>It is intended that resource is focussed on those topics mentioned and encapsulated in the Scientific Objectives for the greatest scientific impact</a:t>
            </a:r>
          </a:p>
          <a:p>
            <a:r>
              <a:rPr lang="en-GB" dirty="0"/>
              <a:t>Therefore, participation proposals must clearly show how they: </a:t>
            </a:r>
          </a:p>
          <a:p>
            <a:pPr lvl="1"/>
            <a:r>
              <a:rPr lang="en-GB" sz="2200" dirty="0"/>
              <a:t>support these topics </a:t>
            </a:r>
          </a:p>
          <a:p>
            <a:pPr lvl="1"/>
            <a:r>
              <a:rPr lang="en-GB" sz="2200" dirty="0"/>
              <a:t>are directly relevant to ITER</a:t>
            </a:r>
          </a:p>
          <a:p>
            <a:endParaRPr lang="en-GB" dirty="0"/>
          </a:p>
        </p:txBody>
      </p:sp>
      <p:sp>
        <p:nvSpPr>
          <p:cNvPr id="4" name="Footer Placeholder 3">
            <a:extLst>
              <a:ext uri="{FF2B5EF4-FFF2-40B4-BE49-F238E27FC236}">
                <a16:creationId xmlns:a16="http://schemas.microsoft.com/office/drawing/2014/main" id="{5F37E376-19FA-BBE9-CC03-6AA3B9966A18}"/>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5" name="Slide Number Placeholder 4">
            <a:extLst>
              <a:ext uri="{FF2B5EF4-FFF2-40B4-BE49-F238E27FC236}">
                <a16:creationId xmlns:a16="http://schemas.microsoft.com/office/drawing/2014/main" id="{85A50114-94FE-364B-DBE9-188E8911DF2B}"/>
              </a:ext>
            </a:extLst>
          </p:cNvPr>
          <p:cNvSpPr>
            <a:spLocks noGrp="1"/>
          </p:cNvSpPr>
          <p:nvPr>
            <p:ph type="sldNum" sz="quarter" idx="12"/>
          </p:nvPr>
        </p:nvSpPr>
        <p:spPr/>
        <p:txBody>
          <a:bodyPr/>
          <a:lstStyle/>
          <a:p>
            <a:fld id="{6A6D9FA1-99C7-4910-8E32-B85D378B0060}" type="slidenum">
              <a:rPr lang="en-GB" smtClean="0">
                <a:solidFill>
                  <a:prstClr val="white"/>
                </a:solidFill>
              </a:rPr>
              <a:pPr/>
              <a:t>14</a:t>
            </a:fld>
            <a:endParaRPr lang="en-GB" dirty="0">
              <a:solidFill>
                <a:prstClr val="white"/>
              </a:solidFill>
            </a:endParaRPr>
          </a:p>
        </p:txBody>
      </p:sp>
    </p:spTree>
    <p:extLst>
      <p:ext uri="{BB962C8B-B14F-4D97-AF65-F5344CB8AC3E}">
        <p14:creationId xmlns:p14="http://schemas.microsoft.com/office/powerpoint/2010/main" val="2123986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92848-1E56-3A8A-B3FA-8921AE63FE7C}"/>
              </a:ext>
            </a:extLst>
          </p:cNvPr>
          <p:cNvSpPr>
            <a:spLocks noGrp="1"/>
          </p:cNvSpPr>
          <p:nvPr>
            <p:ph type="title"/>
          </p:nvPr>
        </p:nvSpPr>
        <p:spPr/>
        <p:txBody>
          <a:bodyPr/>
          <a:lstStyle/>
          <a:p>
            <a:r>
              <a:rPr lang="en-GB" dirty="0"/>
              <a:t>Introduction</a:t>
            </a:r>
          </a:p>
        </p:txBody>
      </p:sp>
      <p:sp>
        <p:nvSpPr>
          <p:cNvPr id="3" name="Footer Placeholder 2">
            <a:extLst>
              <a:ext uri="{FF2B5EF4-FFF2-40B4-BE49-F238E27FC236}">
                <a16:creationId xmlns:a16="http://schemas.microsoft.com/office/drawing/2014/main" id="{440AE90D-99A9-BC1D-1934-B689606D8C83}"/>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90D51263-D4A3-17E9-99E4-E5D33129F5F7}"/>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sp>
        <p:nvSpPr>
          <p:cNvPr id="5" name="TextBox 4">
            <a:extLst>
              <a:ext uri="{FF2B5EF4-FFF2-40B4-BE49-F238E27FC236}">
                <a16:creationId xmlns:a16="http://schemas.microsoft.com/office/drawing/2014/main" id="{E6DBB4D5-EFEA-3676-3835-4CB359888963}"/>
              </a:ext>
            </a:extLst>
          </p:cNvPr>
          <p:cNvSpPr txBox="1"/>
          <p:nvPr/>
        </p:nvSpPr>
        <p:spPr>
          <a:xfrm>
            <a:off x="825624" y="812800"/>
            <a:ext cx="10497132" cy="3970318"/>
          </a:xfrm>
          <a:prstGeom prst="rect">
            <a:avLst/>
          </a:prstGeom>
          <a:noFill/>
        </p:spPr>
        <p:txBody>
          <a:bodyPr wrap="square" rtlCol="0">
            <a:spAutoFit/>
          </a:bodyPr>
          <a:lstStyle/>
          <a:p>
            <a:pPr marL="457200" indent="-457200" algn="l">
              <a:buFont typeface="Arial" panose="020B0604020202020204" pitchFamily="34" charset="0"/>
              <a:buChar char="•"/>
            </a:pPr>
            <a:r>
              <a:rPr lang="en-GB" sz="2800" b="1" dirty="0"/>
              <a:t>Original intent of RT-11 was to give a ‘home’ to analysis related to DTE2 experimental analysis under the WPTE RT structure that did not fit into the RT01 – 09 remit.</a:t>
            </a:r>
          </a:p>
          <a:p>
            <a:pPr marL="457200" indent="-457200" algn="l">
              <a:buFont typeface="Arial" panose="020B0604020202020204" pitchFamily="34" charset="0"/>
              <a:buChar char="•"/>
            </a:pPr>
            <a:r>
              <a:rPr lang="en-GB" sz="2800" b="1" dirty="0"/>
              <a:t>Later expanded somewhat to include JET data analysis in support of ITER but not strictly limited to DTE2</a:t>
            </a:r>
          </a:p>
          <a:p>
            <a:pPr marL="914400" lvl="1" indent="-457200">
              <a:buFont typeface="Arial" panose="020B0604020202020204" pitchFamily="34" charset="0"/>
              <a:buChar char="•"/>
            </a:pPr>
            <a:r>
              <a:rPr lang="en-GB" sz="2800" b="1" dirty="0"/>
              <a:t>Principally the “ITB analysis” and “separatrix analysis” groups</a:t>
            </a:r>
          </a:p>
          <a:p>
            <a:pPr marL="457200" indent="-457200">
              <a:buFont typeface="Arial" panose="020B0604020202020204" pitchFamily="34" charset="0"/>
              <a:buChar char="•"/>
            </a:pPr>
            <a:r>
              <a:rPr lang="en-GB" sz="2800" b="1" dirty="0"/>
              <a:t>Generally one of the largest single RTs by resource in 2022-25</a:t>
            </a:r>
          </a:p>
          <a:p>
            <a:pPr marL="914400" lvl="1" indent="-457200">
              <a:buFont typeface="Arial" panose="020B0604020202020204" pitchFamily="34" charset="0"/>
              <a:buChar char="•"/>
            </a:pPr>
            <a:r>
              <a:rPr lang="en-GB" sz="2800" b="1" dirty="0"/>
              <a:t>10.5% of total participation budget in 2025 out of 18 RTs</a:t>
            </a:r>
          </a:p>
          <a:p>
            <a:pPr marL="914400" lvl="1" indent="-457200">
              <a:buFont typeface="Arial" panose="020B0604020202020204" pitchFamily="34" charset="0"/>
              <a:buChar char="•"/>
            </a:pPr>
            <a:endParaRPr lang="en-GB" sz="2800" b="1" dirty="0"/>
          </a:p>
        </p:txBody>
      </p:sp>
    </p:spTree>
    <p:extLst>
      <p:ext uri="{BB962C8B-B14F-4D97-AF65-F5344CB8AC3E}">
        <p14:creationId xmlns:p14="http://schemas.microsoft.com/office/powerpoint/2010/main" val="771654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1E4F6-6927-C12B-1415-E81BEEADC937}"/>
              </a:ext>
            </a:extLst>
          </p:cNvPr>
          <p:cNvSpPr>
            <a:spLocks noGrp="1"/>
          </p:cNvSpPr>
          <p:nvPr>
            <p:ph type="title"/>
          </p:nvPr>
        </p:nvSpPr>
        <p:spPr/>
        <p:txBody>
          <a:bodyPr/>
          <a:lstStyle/>
          <a:p>
            <a:r>
              <a:rPr lang="en-GB" dirty="0"/>
              <a:t>Review meeting September/October 2025</a:t>
            </a:r>
          </a:p>
        </p:txBody>
      </p:sp>
      <p:sp>
        <p:nvSpPr>
          <p:cNvPr id="3" name="Footer Placeholder 2">
            <a:extLst>
              <a:ext uri="{FF2B5EF4-FFF2-40B4-BE49-F238E27FC236}">
                <a16:creationId xmlns:a16="http://schemas.microsoft.com/office/drawing/2014/main" id="{D143A21F-DFC4-4CB6-EA31-1E3788CCDCD2}"/>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B9E27EA2-8EEA-9EFB-086D-854541CBE407}"/>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sp>
        <p:nvSpPr>
          <p:cNvPr id="5" name="TextBox 4">
            <a:extLst>
              <a:ext uri="{FF2B5EF4-FFF2-40B4-BE49-F238E27FC236}">
                <a16:creationId xmlns:a16="http://schemas.microsoft.com/office/drawing/2014/main" id="{6D161EB4-E586-2C05-3246-5AFB629AF421}"/>
              </a:ext>
            </a:extLst>
          </p:cNvPr>
          <p:cNvSpPr txBox="1"/>
          <p:nvPr/>
        </p:nvSpPr>
        <p:spPr>
          <a:xfrm>
            <a:off x="598310" y="1467556"/>
            <a:ext cx="11221156" cy="2554545"/>
          </a:xfrm>
          <a:prstGeom prst="rect">
            <a:avLst/>
          </a:prstGeom>
          <a:noFill/>
        </p:spPr>
        <p:txBody>
          <a:bodyPr wrap="square" rtlCol="0">
            <a:spAutoFit/>
          </a:bodyPr>
          <a:lstStyle/>
          <a:p>
            <a:pPr marL="457200" indent="-457200" algn="l">
              <a:buFont typeface="Arial" panose="020B0604020202020204" pitchFamily="34" charset="0"/>
              <a:buChar char="•"/>
            </a:pPr>
            <a:r>
              <a:rPr lang="en-GB" sz="2800" b="1" dirty="0"/>
              <a:t>Excellent review was held in 2 meetings on 29</a:t>
            </a:r>
            <a:r>
              <a:rPr lang="en-GB" sz="2800" b="1" baseline="30000" dirty="0"/>
              <a:t>th</a:t>
            </a:r>
            <a:r>
              <a:rPr lang="en-GB" sz="2800" b="1" dirty="0"/>
              <a:t> Sept</a:t>
            </a:r>
            <a:r>
              <a:rPr lang="en-GB" sz="2800" b="1" baseline="30000" dirty="0"/>
              <a:t>1</a:t>
            </a:r>
            <a:r>
              <a:rPr lang="en-GB" sz="2800" b="1" dirty="0"/>
              <a:t>/6th Oct</a:t>
            </a:r>
            <a:r>
              <a:rPr lang="en-GB" sz="2800" b="1" baseline="30000" dirty="0"/>
              <a:t>2</a:t>
            </a:r>
          </a:p>
          <a:p>
            <a:pPr marL="457200" indent="-457200" algn="l">
              <a:buFont typeface="Arial" panose="020B0604020202020204" pitchFamily="34" charset="0"/>
              <a:buChar char="•"/>
            </a:pPr>
            <a:r>
              <a:rPr lang="en-GB" sz="2800" b="1" dirty="0"/>
              <a:t>Progress in analysis of various topics and experiments was shown along with plans for further analysis in 2026</a:t>
            </a:r>
          </a:p>
          <a:p>
            <a:pPr marL="457200" indent="-457200" algn="l">
              <a:buFont typeface="Arial" panose="020B0604020202020204" pitchFamily="34" charset="0"/>
              <a:buChar char="•"/>
            </a:pPr>
            <a:endParaRPr lang="en-GB" sz="2800" b="1" dirty="0"/>
          </a:p>
          <a:p>
            <a:pPr marL="457200" indent="-457200" algn="l">
              <a:buFont typeface="Arial" panose="020B0604020202020204" pitchFamily="34" charset="0"/>
              <a:buChar char="•"/>
            </a:pPr>
            <a:r>
              <a:rPr lang="en-GB" sz="2800" b="1" dirty="0"/>
              <a:t>A quick summary of future plans….</a:t>
            </a:r>
          </a:p>
          <a:p>
            <a:pPr marL="914400" lvl="1" indent="-457200">
              <a:buFont typeface="Arial" panose="020B0604020202020204" pitchFamily="34" charset="0"/>
              <a:buChar char="•"/>
            </a:pPr>
            <a:r>
              <a:rPr lang="en-GB" sz="2000" dirty="0"/>
              <a:t>(Please refer to the review meeting slides at the links below for detail on the background)</a:t>
            </a:r>
          </a:p>
        </p:txBody>
      </p:sp>
      <p:sp>
        <p:nvSpPr>
          <p:cNvPr id="6" name="TextBox 5">
            <a:extLst>
              <a:ext uri="{FF2B5EF4-FFF2-40B4-BE49-F238E27FC236}">
                <a16:creationId xmlns:a16="http://schemas.microsoft.com/office/drawing/2014/main" id="{3751CE46-3708-86E0-F2E2-AA63BEED845B}"/>
              </a:ext>
            </a:extLst>
          </p:cNvPr>
          <p:cNvSpPr txBox="1"/>
          <p:nvPr/>
        </p:nvSpPr>
        <p:spPr>
          <a:xfrm>
            <a:off x="491066" y="5520912"/>
            <a:ext cx="11435645" cy="800219"/>
          </a:xfrm>
          <a:prstGeom prst="rect">
            <a:avLst/>
          </a:prstGeom>
          <a:noFill/>
        </p:spPr>
        <p:txBody>
          <a:bodyPr wrap="square" rtlCol="0">
            <a:spAutoFit/>
          </a:bodyPr>
          <a:lstStyle/>
          <a:p>
            <a:pPr marL="228600" indent="-228600">
              <a:buFont typeface="+mj-lt"/>
              <a:buAutoNum type="arabicPeriod"/>
            </a:pPr>
            <a:r>
              <a:rPr lang="en-GB" sz="1200" b="1" dirty="0">
                <a:hlinkClick r:id="rId2"/>
              </a:rPr>
              <a:t>https://wiki.euro-fusion.org/wiki/WPTE_wikipages:_Meetings:_Meetings2025#TE_Task_Force_Meeting_29th_September_2025_-_RT-11_Review_(JET_DTE2_and_other_JET_science)_-_Part_I</a:t>
            </a:r>
            <a:endParaRPr lang="en-GB" sz="1200" b="1" dirty="0"/>
          </a:p>
          <a:p>
            <a:pPr marL="228600" indent="-228600">
              <a:buFont typeface="+mj-lt"/>
              <a:buAutoNum type="arabicPeriod"/>
            </a:pPr>
            <a:r>
              <a:rPr lang="en-GB" sz="1200" b="1" dirty="0">
                <a:hlinkClick r:id="rId3"/>
              </a:rPr>
              <a:t>https://wiki.euro-fusion.org/wiki/WPTE_wikipages:_Meetings:_Meetings2025#TE_Task_Force_Meeting_09th_October_2025_-_RT-11_review_Part_II</a:t>
            </a:r>
            <a:endParaRPr lang="en-GB" sz="1200" b="1" dirty="0"/>
          </a:p>
          <a:p>
            <a:endParaRPr lang="en-GB" sz="1000" b="1" dirty="0"/>
          </a:p>
        </p:txBody>
      </p:sp>
    </p:spTree>
    <p:extLst>
      <p:ext uri="{BB962C8B-B14F-4D97-AF65-F5344CB8AC3E}">
        <p14:creationId xmlns:p14="http://schemas.microsoft.com/office/powerpoint/2010/main" val="321438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6D109-7142-BCEA-7D3D-55FF97C1BF87}"/>
              </a:ext>
            </a:extLst>
          </p:cNvPr>
          <p:cNvSpPr>
            <a:spLocks noGrp="1"/>
          </p:cNvSpPr>
          <p:nvPr>
            <p:ph type="title"/>
          </p:nvPr>
        </p:nvSpPr>
        <p:spPr/>
        <p:txBody>
          <a:bodyPr/>
          <a:lstStyle/>
          <a:p>
            <a:r>
              <a:rPr lang="en-GB" dirty="0"/>
              <a:t>RT-11 Topics summary of Sept/Oct review – 2026 plans</a:t>
            </a:r>
          </a:p>
        </p:txBody>
      </p:sp>
      <p:sp>
        <p:nvSpPr>
          <p:cNvPr id="3" name="Footer Placeholder 2">
            <a:extLst>
              <a:ext uri="{FF2B5EF4-FFF2-40B4-BE49-F238E27FC236}">
                <a16:creationId xmlns:a16="http://schemas.microsoft.com/office/drawing/2014/main" id="{1F5DD799-A015-4D9F-1FE0-393473FE355B}"/>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E1FF139A-5730-4A6D-524F-D75D80B1E1C0}"/>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
        <p:nvSpPr>
          <p:cNvPr id="5" name="TextBox 4">
            <a:extLst>
              <a:ext uri="{FF2B5EF4-FFF2-40B4-BE49-F238E27FC236}">
                <a16:creationId xmlns:a16="http://schemas.microsoft.com/office/drawing/2014/main" id="{6A30D140-7456-2D5A-5991-04AE0F655DB6}"/>
              </a:ext>
            </a:extLst>
          </p:cNvPr>
          <p:cNvSpPr txBox="1"/>
          <p:nvPr/>
        </p:nvSpPr>
        <p:spPr>
          <a:xfrm>
            <a:off x="460435" y="707268"/>
            <a:ext cx="10738142" cy="4154984"/>
          </a:xfrm>
          <a:prstGeom prst="rect">
            <a:avLst/>
          </a:prstGeom>
          <a:noFill/>
        </p:spPr>
        <p:txBody>
          <a:bodyPr wrap="square" rtlCol="0">
            <a:spAutoFit/>
          </a:bodyPr>
          <a:lstStyle/>
          <a:p>
            <a:pPr algn="l"/>
            <a:r>
              <a:rPr lang="en-GB" sz="2400" b="1" dirty="0"/>
              <a:t>Separatrix working group</a:t>
            </a:r>
            <a:r>
              <a:rPr lang="en-GB" sz="2800" b="1" dirty="0"/>
              <a:t>:</a:t>
            </a:r>
            <a:endParaRPr lang="en-GB" dirty="0"/>
          </a:p>
          <a:p>
            <a:r>
              <a:rPr lang="en-GB" dirty="0"/>
              <a:t>Note: This WG brings together separatrix analysis topics that also support JET data analysis across RT-01 – 09</a:t>
            </a:r>
          </a:p>
          <a:p>
            <a:endParaRPr lang="en-GB" dirty="0"/>
          </a:p>
          <a:p>
            <a:pPr marL="285750" indent="-285750">
              <a:buFont typeface="Arial" panose="020B0604020202020204" pitchFamily="34" charset="0"/>
              <a:buChar char="•"/>
            </a:pPr>
            <a:r>
              <a:rPr lang="en-GB" sz="2000" dirty="0"/>
              <a:t>Investigate relation between </a:t>
            </a:r>
            <a:r>
              <a:rPr lang="en-GB" sz="2000" b="1" dirty="0" err="1"/>
              <a:t>nsep</a:t>
            </a:r>
            <a:r>
              <a:rPr lang="en-GB" sz="2000" b="1" dirty="0"/>
              <a:t>/</a:t>
            </a:r>
            <a:r>
              <a:rPr lang="en-GB" sz="2000" b="1" dirty="0" err="1"/>
              <a:t>nped</a:t>
            </a:r>
            <a:r>
              <a:rPr lang="en-GB" sz="2000" b="1" dirty="0"/>
              <a:t> </a:t>
            </a:r>
            <a:r>
              <a:rPr lang="en-GB" sz="2000" dirty="0"/>
              <a:t>and engineering parameters </a:t>
            </a:r>
          </a:p>
          <a:p>
            <a:pPr marL="285750" indent="-285750">
              <a:buFont typeface="Arial" panose="020B0604020202020204" pitchFamily="34" charset="0"/>
              <a:buChar char="•"/>
            </a:pPr>
            <a:r>
              <a:rPr lang="en-GB" sz="2000" b="1" dirty="0"/>
              <a:t>Confinement and density peaking </a:t>
            </a:r>
            <a:r>
              <a:rPr lang="en-GB" sz="2000" dirty="0"/>
              <a:t>dependence on edge parameters in JET </a:t>
            </a:r>
            <a:r>
              <a:rPr lang="en-GB" sz="2000" b="1" dirty="0"/>
              <a:t>L-mode </a:t>
            </a:r>
            <a:r>
              <a:rPr lang="en-GB" sz="2000" dirty="0"/>
              <a:t>plasmas</a:t>
            </a:r>
          </a:p>
          <a:p>
            <a:pPr marL="285750" indent="-285750">
              <a:buFont typeface="Arial" panose="020B0604020202020204" pitchFamily="34" charset="0"/>
              <a:buChar char="•"/>
            </a:pPr>
            <a:r>
              <a:rPr lang="en-GB" sz="2000" dirty="0"/>
              <a:t>Study </a:t>
            </a:r>
            <a:r>
              <a:rPr lang="en-GB" sz="2000" b="1" dirty="0"/>
              <a:t>near-and far-SOL decay lengths </a:t>
            </a:r>
            <a:r>
              <a:rPr lang="en-GB" sz="2000" dirty="0"/>
              <a:t>in JET </a:t>
            </a:r>
            <a:r>
              <a:rPr lang="en-GB" sz="2000" b="1" dirty="0"/>
              <a:t>XPR </a:t>
            </a:r>
            <a:r>
              <a:rPr lang="en-GB" sz="2000" dirty="0"/>
              <a:t>discharges and possibly assess </a:t>
            </a:r>
            <a:r>
              <a:rPr lang="en-GB" sz="2000" b="1" dirty="0"/>
              <a:t>edge Zeff </a:t>
            </a:r>
            <a:r>
              <a:rPr lang="en-GB" sz="2000" dirty="0"/>
              <a:t>to include impurities in recently developed turbulence models</a:t>
            </a:r>
          </a:p>
          <a:p>
            <a:pPr marL="285750" indent="-285750">
              <a:buFont typeface="Arial" panose="020B0604020202020204" pitchFamily="34" charset="0"/>
              <a:buChar char="•"/>
            </a:pPr>
            <a:r>
              <a:rPr lang="en-GB" sz="2000" dirty="0"/>
              <a:t>Study the impact of separatrix quantities on the </a:t>
            </a:r>
            <a:r>
              <a:rPr lang="en-GB" sz="2000" b="1" dirty="0"/>
              <a:t>QCE access</a:t>
            </a:r>
            <a:endParaRPr lang="en-GB" sz="2000" dirty="0"/>
          </a:p>
          <a:p>
            <a:pPr marL="285750" indent="-285750">
              <a:buFont typeface="Arial" panose="020B0604020202020204" pitchFamily="34" charset="0"/>
              <a:buChar char="•"/>
            </a:pPr>
            <a:r>
              <a:rPr lang="en-GB" sz="2000" dirty="0"/>
              <a:t>Investigate and gradients around </a:t>
            </a:r>
            <a:r>
              <a:rPr lang="en-GB" sz="2000" b="1" dirty="0"/>
              <a:t>L-H transition </a:t>
            </a:r>
            <a:endParaRPr lang="en-GB" sz="2000" dirty="0"/>
          </a:p>
          <a:p>
            <a:pPr marL="285750" indent="-285750">
              <a:buFont typeface="Arial" panose="020B0604020202020204" pitchFamily="34" charset="0"/>
              <a:buChar char="•"/>
            </a:pPr>
            <a:r>
              <a:rPr lang="en-GB" sz="2000" b="1" dirty="0"/>
              <a:t>Multi-machine near-SOL decay length </a:t>
            </a:r>
            <a:r>
              <a:rPr lang="en-GB" sz="2000" dirty="0"/>
              <a:t>study</a:t>
            </a:r>
          </a:p>
          <a:p>
            <a:pPr marL="285750" indent="-285750">
              <a:buFont typeface="Arial" panose="020B0604020202020204" pitchFamily="34" charset="0"/>
              <a:buChar char="•"/>
            </a:pPr>
            <a:r>
              <a:rPr lang="en-GB" sz="2000" b="1" dirty="0"/>
              <a:t>Power starvation </a:t>
            </a:r>
            <a:r>
              <a:rPr lang="en-GB" sz="2000" dirty="0"/>
              <a:t>in JET high </a:t>
            </a:r>
            <a:r>
              <a:rPr lang="en-GB" sz="2000" dirty="0" err="1"/>
              <a:t>f</a:t>
            </a:r>
            <a:r>
              <a:rPr lang="en-GB" sz="2000" baseline="-25000" dirty="0" err="1"/>
              <a:t>rad</a:t>
            </a:r>
            <a:r>
              <a:rPr lang="en-GB" sz="2000" dirty="0"/>
              <a:t> scenarios </a:t>
            </a:r>
          </a:p>
          <a:p>
            <a:pPr marL="285750" indent="-285750">
              <a:buFont typeface="Arial" panose="020B0604020202020204" pitchFamily="34" charset="0"/>
              <a:buChar char="•"/>
            </a:pPr>
            <a:r>
              <a:rPr lang="en-GB" sz="2000" dirty="0"/>
              <a:t>Ultimate work on </a:t>
            </a:r>
            <a:r>
              <a:rPr lang="en-GB" sz="2000" b="1" dirty="0" err="1"/>
              <a:t>n</a:t>
            </a:r>
            <a:r>
              <a:rPr lang="en-GB" sz="2000" b="1" baseline="-25000" dirty="0" err="1"/>
              <a:t>sep</a:t>
            </a:r>
            <a:r>
              <a:rPr lang="en-GB" sz="2000" b="1" dirty="0"/>
              <a:t> predictive formula </a:t>
            </a:r>
            <a:endParaRPr lang="en-GB" sz="2000" dirty="0"/>
          </a:p>
          <a:p>
            <a:pPr marL="285750" indent="-285750">
              <a:buFont typeface="Arial" panose="020B0604020202020204" pitchFamily="34" charset="0"/>
              <a:buChar char="•"/>
            </a:pPr>
            <a:r>
              <a:rPr lang="en-GB" sz="2000" dirty="0"/>
              <a:t>Investigate </a:t>
            </a:r>
            <a:r>
              <a:rPr lang="en-GB" sz="2000" b="1" dirty="0"/>
              <a:t>density limit, gas/pellet </a:t>
            </a:r>
            <a:r>
              <a:rPr lang="en-GB" sz="2000" b="1" dirty="0" err="1"/>
              <a:t>fueling</a:t>
            </a:r>
            <a:r>
              <a:rPr lang="en-GB" sz="2000" b="1" dirty="0"/>
              <a:t>, far SOL decay lengths </a:t>
            </a:r>
            <a:r>
              <a:rPr lang="en-GB" sz="2000" dirty="0"/>
              <a:t>and others</a:t>
            </a:r>
          </a:p>
        </p:txBody>
      </p:sp>
    </p:spTree>
    <p:extLst>
      <p:ext uri="{BB962C8B-B14F-4D97-AF65-F5344CB8AC3E}">
        <p14:creationId xmlns:p14="http://schemas.microsoft.com/office/powerpoint/2010/main" val="87829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FC65C-C657-EE6E-F7EE-3C02E2ACF5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0A4EA6-6447-1BE4-6C00-9283A571D9D7}"/>
              </a:ext>
            </a:extLst>
          </p:cNvPr>
          <p:cNvSpPr>
            <a:spLocks noGrp="1"/>
          </p:cNvSpPr>
          <p:nvPr>
            <p:ph type="title"/>
          </p:nvPr>
        </p:nvSpPr>
        <p:spPr/>
        <p:txBody>
          <a:bodyPr/>
          <a:lstStyle/>
          <a:p>
            <a:r>
              <a:rPr lang="en-GB" dirty="0"/>
              <a:t>RT-11 Topics summary of Sept/Oct review</a:t>
            </a:r>
          </a:p>
        </p:txBody>
      </p:sp>
      <p:sp>
        <p:nvSpPr>
          <p:cNvPr id="3" name="Footer Placeholder 2">
            <a:extLst>
              <a:ext uri="{FF2B5EF4-FFF2-40B4-BE49-F238E27FC236}">
                <a16:creationId xmlns:a16="http://schemas.microsoft.com/office/drawing/2014/main" id="{02C9245E-F056-EF5F-9890-09119808ED9A}"/>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90CF4808-092F-85C6-E0ED-E21CF5B3376E}"/>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sp>
        <p:nvSpPr>
          <p:cNvPr id="5" name="TextBox 4">
            <a:extLst>
              <a:ext uri="{FF2B5EF4-FFF2-40B4-BE49-F238E27FC236}">
                <a16:creationId xmlns:a16="http://schemas.microsoft.com/office/drawing/2014/main" id="{05474F3D-ACD9-2ADF-55A3-8D68A717C79B}"/>
              </a:ext>
            </a:extLst>
          </p:cNvPr>
          <p:cNvSpPr txBox="1"/>
          <p:nvPr/>
        </p:nvSpPr>
        <p:spPr>
          <a:xfrm>
            <a:off x="460435" y="707268"/>
            <a:ext cx="10738142" cy="4431983"/>
          </a:xfrm>
          <a:prstGeom prst="rect">
            <a:avLst/>
          </a:prstGeom>
          <a:noFill/>
        </p:spPr>
        <p:txBody>
          <a:bodyPr wrap="square" rtlCol="0">
            <a:spAutoFit/>
          </a:bodyPr>
          <a:lstStyle/>
          <a:p>
            <a:pPr algn="l"/>
            <a:r>
              <a:rPr lang="en-GB" sz="2400" b="1" dirty="0"/>
              <a:t>ITB working group</a:t>
            </a:r>
            <a:r>
              <a:rPr lang="en-GB" sz="2800" b="1" dirty="0"/>
              <a:t>:</a:t>
            </a:r>
            <a:endParaRPr lang="en-GB" dirty="0"/>
          </a:p>
          <a:p>
            <a:endParaRPr lang="en-GB" dirty="0"/>
          </a:p>
          <a:p>
            <a:endParaRPr lang="en-GB" dirty="0"/>
          </a:p>
          <a:p>
            <a:pPr marL="285750" indent="-285750">
              <a:buFont typeface="Arial" panose="020B0604020202020204" pitchFamily="34" charset="0"/>
              <a:buChar char="•"/>
            </a:pPr>
            <a:r>
              <a:rPr lang="en-GB" sz="2000" dirty="0"/>
              <a:t>Finalize pedestal GENE simulations </a:t>
            </a:r>
          </a:p>
          <a:p>
            <a:pPr marL="285750" indent="-285750">
              <a:buFont typeface="Arial" panose="020B0604020202020204" pitchFamily="34" charset="0"/>
              <a:buChar char="•"/>
            </a:pPr>
            <a:r>
              <a:rPr lang="en-GB" sz="2000" dirty="0"/>
              <a:t>Finalize core W NC transport modelling (NEO, sensitivity of predictions to </a:t>
            </a:r>
            <a:r>
              <a:rPr lang="en-GB" sz="2000" dirty="0" err="1"/>
              <a:t>ni</a:t>
            </a:r>
            <a:r>
              <a:rPr lang="en-GB" sz="2000" dirty="0"/>
              <a:t> and Ti gradients)</a:t>
            </a:r>
          </a:p>
          <a:p>
            <a:pPr marL="285750" indent="-285750">
              <a:buFont typeface="Arial" panose="020B0604020202020204" pitchFamily="34" charset="0"/>
              <a:buChar char="•"/>
            </a:pPr>
            <a:r>
              <a:rPr lang="en-GB" sz="2000" dirty="0"/>
              <a:t>Comparison ITBs JET-C vs JET-ILW</a:t>
            </a:r>
          </a:p>
          <a:p>
            <a:pPr marL="742950" lvl="1" indent="-285750">
              <a:buFont typeface="Arial" panose="020B0604020202020204" pitchFamily="34" charset="0"/>
              <a:buChar char="•"/>
            </a:pPr>
            <a:r>
              <a:rPr lang="en-GB" sz="2000" dirty="0"/>
              <a:t>May require additional data validation / TRANSP runs etc.</a:t>
            </a:r>
          </a:p>
          <a:p>
            <a:pPr marL="285750" indent="-285750">
              <a:buFont typeface="Arial" panose="020B0604020202020204" pitchFamily="34" charset="0"/>
              <a:buChar char="•"/>
            </a:pPr>
            <a:r>
              <a:rPr lang="en-GB" sz="2000" dirty="0"/>
              <a:t>NF publication (expanded from FEC 8-page proceedings &amp; including the above)</a:t>
            </a:r>
          </a:p>
          <a:p>
            <a:pPr marL="285750" indent="-285750">
              <a:buFont typeface="Arial" panose="020B0604020202020204" pitchFamily="34" charset="0"/>
              <a:buChar char="•"/>
            </a:pPr>
            <a:r>
              <a:rPr lang="en-GB" sz="2000" dirty="0"/>
              <a:t>Publications on individual subtopics – foreseen so far:</a:t>
            </a:r>
          </a:p>
          <a:p>
            <a:pPr marL="742950" lvl="1" indent="-285750">
              <a:buFont typeface="Arial" panose="020B0604020202020204" pitchFamily="34" charset="0"/>
              <a:buChar char="•"/>
            </a:pPr>
            <a:r>
              <a:rPr lang="en-GB" sz="2000" dirty="0"/>
              <a:t>Core GK modelling work (H Dudding)</a:t>
            </a:r>
          </a:p>
          <a:p>
            <a:pPr marL="742950" lvl="1" indent="-285750">
              <a:buFont typeface="Arial" panose="020B0604020202020204" pitchFamily="34" charset="0"/>
              <a:buChar char="•"/>
            </a:pPr>
            <a:r>
              <a:rPr lang="en-GB" sz="2000" dirty="0"/>
              <a:t>Core W transport (C Olde), this possibly combined with core W transport modelling in hybrid scenario</a:t>
            </a:r>
          </a:p>
          <a:p>
            <a:endParaRPr lang="en-GB"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2513240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1490D-21EF-5C66-A0B1-5EAB2D1AF771}"/>
              </a:ext>
            </a:extLst>
          </p:cNvPr>
          <p:cNvSpPr>
            <a:spLocks noGrp="1"/>
          </p:cNvSpPr>
          <p:nvPr>
            <p:ph type="title"/>
          </p:nvPr>
        </p:nvSpPr>
        <p:spPr/>
        <p:txBody>
          <a:bodyPr/>
          <a:lstStyle/>
          <a:p>
            <a:r>
              <a:rPr lang="en-GB" dirty="0"/>
              <a:t>RT-11 Topics summary of Sept/Oct review</a:t>
            </a:r>
          </a:p>
        </p:txBody>
      </p:sp>
      <p:sp>
        <p:nvSpPr>
          <p:cNvPr id="3" name="Footer Placeholder 2">
            <a:extLst>
              <a:ext uri="{FF2B5EF4-FFF2-40B4-BE49-F238E27FC236}">
                <a16:creationId xmlns:a16="http://schemas.microsoft.com/office/drawing/2014/main" id="{013288B9-C192-A0A7-82BD-9C470016DBD5}"/>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7C6F01DF-F42E-4F69-4772-2E55D56159D7}"/>
              </a:ext>
            </a:extLst>
          </p:cNvPr>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dirty="0">
              <a:solidFill>
                <a:prstClr val="white"/>
              </a:solidFill>
            </a:endParaRPr>
          </a:p>
        </p:txBody>
      </p:sp>
      <p:sp>
        <p:nvSpPr>
          <p:cNvPr id="5" name="TextBox 4">
            <a:extLst>
              <a:ext uri="{FF2B5EF4-FFF2-40B4-BE49-F238E27FC236}">
                <a16:creationId xmlns:a16="http://schemas.microsoft.com/office/drawing/2014/main" id="{9CE7998D-070E-0540-EFE9-1761B32E4A93}"/>
              </a:ext>
            </a:extLst>
          </p:cNvPr>
          <p:cNvSpPr txBox="1"/>
          <p:nvPr/>
        </p:nvSpPr>
        <p:spPr>
          <a:xfrm>
            <a:off x="460435" y="707268"/>
            <a:ext cx="10738142" cy="5416868"/>
          </a:xfrm>
          <a:prstGeom prst="rect">
            <a:avLst/>
          </a:prstGeom>
          <a:noFill/>
        </p:spPr>
        <p:txBody>
          <a:bodyPr wrap="square" rtlCol="0">
            <a:spAutoFit/>
          </a:bodyPr>
          <a:lstStyle/>
          <a:p>
            <a:r>
              <a:rPr lang="en-GB" sz="2400" dirty="0"/>
              <a:t>M21-03 – High current JET baseline scenario:</a:t>
            </a:r>
          </a:p>
          <a:p>
            <a:endParaRPr lang="en-GB" sz="2400" dirty="0"/>
          </a:p>
          <a:p>
            <a:pPr marL="285750" indent="-285750">
              <a:buFont typeface="Arial" panose="020B0604020202020204" pitchFamily="34" charset="0"/>
              <a:buChar char="•"/>
            </a:pPr>
            <a:r>
              <a:rPr lang="en-GB" dirty="0"/>
              <a:t>NB: As part of 2026/7 WPTE strategy, WPTE will not be able to support all JET Baseline analysis since this is not directly an ITER scenario. Parts of M21-03 concerned with </a:t>
            </a:r>
            <a:r>
              <a:rPr lang="en-GB" b="1" dirty="0"/>
              <a:t>Isotope Effects</a:t>
            </a:r>
            <a:r>
              <a:rPr lang="en-GB" dirty="0"/>
              <a:t> can be considered under </a:t>
            </a:r>
            <a:r>
              <a:rPr lang="en-GB" b="1" dirty="0"/>
              <a:t>D3</a:t>
            </a:r>
          </a:p>
          <a:p>
            <a:pPr marL="285750" indent="-285750">
              <a:buFont typeface="Arial" panose="020B0604020202020204" pitchFamily="34" charset="0"/>
              <a:buChar char="•"/>
            </a:pPr>
            <a:r>
              <a:rPr lang="en-GB" dirty="0"/>
              <a:t>It is hoped parts not supported by WPTE will still be supported by home institutions</a:t>
            </a:r>
          </a:p>
          <a:p>
            <a:endParaRPr lang="en-GB" dirty="0"/>
          </a:p>
          <a:p>
            <a:endParaRPr lang="en-GB" dirty="0"/>
          </a:p>
          <a:p>
            <a:r>
              <a:rPr lang="en-GB" sz="2400" dirty="0"/>
              <a:t>M21-03 full strategy for 2026:</a:t>
            </a:r>
          </a:p>
          <a:p>
            <a:pPr marL="285750" indent="-285750">
              <a:buFont typeface="Arial" panose="020B0604020202020204" pitchFamily="34" charset="0"/>
              <a:buChar char="•"/>
            </a:pPr>
            <a:r>
              <a:rPr lang="en-GB" b="1" dirty="0"/>
              <a:t>Workplans aiming at comparing and connecting results from DTE2 and DTE3 (database studies)</a:t>
            </a:r>
            <a:endParaRPr lang="en-GB" dirty="0"/>
          </a:p>
          <a:p>
            <a:pPr marL="285750" indent="-285750">
              <a:buFont typeface="Arial" panose="020B0604020202020204" pitchFamily="34" charset="0"/>
              <a:buChar char="•"/>
            </a:pPr>
            <a:r>
              <a:rPr lang="en-GB" b="1" dirty="0"/>
              <a:t>Core-edge-SOL modelling with COCONUT </a:t>
            </a:r>
            <a:r>
              <a:rPr lang="en-GB" dirty="0"/>
              <a:t>(in progress)</a:t>
            </a:r>
          </a:p>
          <a:p>
            <a:pPr marL="285750" indent="-285750">
              <a:buFont typeface="Arial" panose="020B0604020202020204" pitchFamily="34" charset="0"/>
              <a:buChar char="•"/>
            </a:pPr>
            <a:r>
              <a:rPr lang="en-GB" b="1" dirty="0"/>
              <a:t>Pedestal resistive MHD stability </a:t>
            </a:r>
            <a:r>
              <a:rPr lang="en-GB" dirty="0"/>
              <a:t>started [Arnaud </a:t>
            </a:r>
            <a:r>
              <a:rPr lang="en-GB" dirty="0" err="1"/>
              <a:t>LafayLabrosse</a:t>
            </a:r>
            <a:r>
              <a:rPr lang="en-GB" dirty="0"/>
              <a:t>]</a:t>
            </a:r>
          </a:p>
          <a:p>
            <a:pPr marL="285750" indent="-285750">
              <a:buFont typeface="Arial" panose="020B0604020202020204" pitchFamily="34" charset="0"/>
              <a:buChar char="•"/>
            </a:pPr>
            <a:r>
              <a:rPr lang="en-GB" b="1" dirty="0"/>
              <a:t>Termination studies </a:t>
            </a:r>
            <a:r>
              <a:rPr lang="en-GB" dirty="0"/>
              <a:t>(in progress)</a:t>
            </a:r>
          </a:p>
          <a:p>
            <a:pPr marL="285750" indent="-285750">
              <a:buFont typeface="Arial" panose="020B0604020202020204" pitchFamily="34" charset="0"/>
              <a:buChar char="•"/>
            </a:pPr>
            <a:r>
              <a:rPr lang="en-GB" b="1" dirty="0"/>
              <a:t>Gyrokinetic </a:t>
            </a:r>
            <a:r>
              <a:rPr lang="en-GB" dirty="0"/>
              <a:t>(pedestal): </a:t>
            </a:r>
            <a:r>
              <a:rPr lang="en-GB" b="1" dirty="0"/>
              <a:t>additional resources needed</a:t>
            </a:r>
            <a:endParaRPr lang="en-GB" dirty="0"/>
          </a:p>
          <a:p>
            <a:pPr marL="285750" indent="-285750">
              <a:buFont typeface="Arial" panose="020B0604020202020204" pitchFamily="34" charset="0"/>
              <a:buChar char="•"/>
            </a:pPr>
            <a:r>
              <a:rPr lang="en-GB" dirty="0"/>
              <a:t>Explore synergies with RTs and TSVVs to enhance scientific outcomes (e.g. RT11 Separatrix Group) </a:t>
            </a:r>
          </a:p>
          <a:p>
            <a:endParaRPr lang="en-GB" dirty="0"/>
          </a:p>
          <a:p>
            <a:endParaRPr lang="en-GB" sz="2000" dirty="0"/>
          </a:p>
          <a:p>
            <a:endParaRPr lang="en-GB"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1498035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2C44-2161-DC0C-0C71-45714EEEEBFA}"/>
              </a:ext>
            </a:extLst>
          </p:cNvPr>
          <p:cNvSpPr>
            <a:spLocks noGrp="1"/>
          </p:cNvSpPr>
          <p:nvPr>
            <p:ph type="title"/>
          </p:nvPr>
        </p:nvSpPr>
        <p:spPr/>
        <p:txBody>
          <a:bodyPr/>
          <a:lstStyle/>
          <a:p>
            <a:r>
              <a:rPr lang="en-GB" dirty="0"/>
              <a:t>RT-11 Topics summary of Sept/Oct review</a:t>
            </a:r>
          </a:p>
        </p:txBody>
      </p:sp>
      <p:sp>
        <p:nvSpPr>
          <p:cNvPr id="3" name="Footer Placeholder 2">
            <a:extLst>
              <a:ext uri="{FF2B5EF4-FFF2-40B4-BE49-F238E27FC236}">
                <a16:creationId xmlns:a16="http://schemas.microsoft.com/office/drawing/2014/main" id="{134B3B85-9DF0-94AA-42C5-71C6B1E37F36}"/>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99289FD7-573E-1514-9ED5-0C66A0FBF7DF}"/>
              </a:ext>
            </a:extLst>
          </p:cNvPr>
          <p:cNvSpPr>
            <a:spLocks noGrp="1"/>
          </p:cNvSpPr>
          <p:nvPr>
            <p:ph type="sldNum" sz="quarter" idx="12"/>
          </p:nvPr>
        </p:nvSpPr>
        <p:spPr/>
        <p:txBody>
          <a:bodyPr/>
          <a:lstStyle/>
          <a:p>
            <a:fld id="{6A6D9FA1-99C7-4910-8E32-B85D378B0060}" type="slidenum">
              <a:rPr lang="en-GB" smtClean="0">
                <a:solidFill>
                  <a:prstClr val="white"/>
                </a:solidFill>
              </a:rPr>
              <a:pPr/>
              <a:t>7</a:t>
            </a:fld>
            <a:endParaRPr lang="en-GB" dirty="0">
              <a:solidFill>
                <a:prstClr val="white"/>
              </a:solidFill>
            </a:endParaRPr>
          </a:p>
        </p:txBody>
      </p:sp>
      <p:sp>
        <p:nvSpPr>
          <p:cNvPr id="5" name="TextBox 4">
            <a:extLst>
              <a:ext uri="{FF2B5EF4-FFF2-40B4-BE49-F238E27FC236}">
                <a16:creationId xmlns:a16="http://schemas.microsoft.com/office/drawing/2014/main" id="{2BE30B5C-1F7A-3200-C1C3-76DC028C6EE0}"/>
              </a:ext>
            </a:extLst>
          </p:cNvPr>
          <p:cNvSpPr txBox="1"/>
          <p:nvPr/>
        </p:nvSpPr>
        <p:spPr>
          <a:xfrm>
            <a:off x="460434" y="707268"/>
            <a:ext cx="11607387" cy="6309420"/>
          </a:xfrm>
          <a:prstGeom prst="rect">
            <a:avLst/>
          </a:prstGeom>
          <a:noFill/>
        </p:spPr>
        <p:txBody>
          <a:bodyPr wrap="square" rtlCol="0">
            <a:spAutoFit/>
          </a:bodyPr>
          <a:lstStyle/>
          <a:p>
            <a:r>
              <a:rPr lang="en-GB" sz="2400" dirty="0"/>
              <a:t>M18/21-14 – L2H studies </a:t>
            </a:r>
            <a:r>
              <a:rPr lang="en-GB" sz="2400" b="1" dirty="0"/>
              <a:t>:</a:t>
            </a:r>
            <a:endParaRPr lang="en-GB" sz="2400" dirty="0"/>
          </a:p>
          <a:p>
            <a:r>
              <a:rPr lang="en-GB" dirty="0"/>
              <a:t>Plans include (but not limited to):</a:t>
            </a:r>
          </a:p>
          <a:p>
            <a:pPr marL="285750" indent="-285750">
              <a:buFont typeface="Arial" panose="020B0604020202020204" pitchFamily="34" charset="0"/>
              <a:buChar char="•"/>
            </a:pPr>
            <a:r>
              <a:rPr lang="en-GB" dirty="0"/>
              <a:t>Config. Effect on L-H in L and early H-mode.</a:t>
            </a:r>
          </a:p>
          <a:p>
            <a:pPr marL="285750" indent="-285750">
              <a:buFont typeface="Arial" panose="020B0604020202020204" pitchFamily="34" charset="0"/>
              <a:buChar char="•"/>
            </a:pPr>
            <a:r>
              <a:rPr lang="en-GB" dirty="0"/>
              <a:t>TC-26 Multi-machine PLH scaling: Possible future developments being discussed in ITPA PEP + T&amp;C: Investigate low ne branch and effects of configuration, impurity seeding, Zeff and fields on PLH and </a:t>
            </a:r>
            <a:r>
              <a:rPr lang="en-GB" dirty="0" err="1"/>
              <a:t>ne,min</a:t>
            </a:r>
            <a:r>
              <a:rPr lang="en-GB" dirty="0"/>
              <a:t>; New L-H experiments: AUG (E. Fable RT-01, G, Birkenmeier), TCV (M. Cavedon), KSTAR (S. Kim),WEST (J Morales), HL-3 (Y. Zhou, including T and DT?)</a:t>
            </a:r>
          </a:p>
          <a:p>
            <a:pPr marL="285750" indent="-285750">
              <a:buFont typeface="Arial" panose="020B0604020202020204" pitchFamily="34" charset="0"/>
              <a:buChar char="•"/>
            </a:pPr>
            <a:r>
              <a:rPr lang="en-GB" dirty="0"/>
              <a:t>Bayesian study of PLH highlights JET configuration effect: publish PLH scaling; check/refine </a:t>
            </a:r>
            <a:r>
              <a:rPr lang="en-GB" dirty="0" err="1"/>
              <a:t>ne,min</a:t>
            </a:r>
            <a:r>
              <a:rPr lang="en-GB" dirty="0"/>
              <a:t> scaling, publish; Quantify uncertainty ranges of </a:t>
            </a:r>
            <a:r>
              <a:rPr lang="en-GB" dirty="0" err="1"/>
              <a:t>ne,min</a:t>
            </a:r>
            <a:r>
              <a:rPr lang="en-GB" dirty="0"/>
              <a:t> scaling</a:t>
            </a:r>
          </a:p>
          <a:p>
            <a:pPr marL="285750" indent="-285750">
              <a:buFont typeface="Arial" panose="020B0604020202020204" pitchFamily="34" charset="0"/>
              <a:buChar char="•"/>
            </a:pPr>
            <a:r>
              <a:rPr lang="en-GB" dirty="0"/>
              <a:t>Automated JET confinement state labelling: Finalise models, initial evaluation; Provide easy user interface to interact with model predictions, ability to automatically request new pulse labelling; Assuming good results, publish paper on automated JET confinement states/transitions and write PPFs</a:t>
            </a:r>
          </a:p>
          <a:p>
            <a:pPr marL="285750" indent="-285750">
              <a:buFont typeface="Arial" panose="020B0604020202020204" pitchFamily="34" charset="0"/>
              <a:buChar char="•"/>
            </a:pPr>
            <a:r>
              <a:rPr lang="en-GB" dirty="0"/>
              <a:t>H2L: ITER-like H-mode termination studies with slow power ramp down: Detailed analysis of the H2L transition dynamics in terms of local edge parameters</a:t>
            </a:r>
          </a:p>
          <a:p>
            <a:pPr marL="285750" indent="-285750">
              <a:buFont typeface="Arial" panose="020B0604020202020204" pitchFamily="34" charset="0"/>
              <a:buChar char="•"/>
            </a:pPr>
            <a:r>
              <a:rPr lang="en-GB" dirty="0" err="1"/>
              <a:t>Spatio</a:t>
            </a:r>
            <a:r>
              <a:rPr lang="en-GB" dirty="0"/>
              <a:t>-temporal evolution of Er &amp; turbulence across L-H transition: Do density fluctuation level, auto-correlation time, radial correlation length evolve along the heating ramp</a:t>
            </a:r>
          </a:p>
          <a:p>
            <a:pPr marL="285750" indent="-285750">
              <a:buFont typeface="Arial" panose="020B0604020202020204" pitchFamily="34" charset="0"/>
              <a:buChar char="•"/>
            </a:pPr>
            <a:r>
              <a:rPr lang="en-GB" dirty="0"/>
              <a:t>Qi dependence on ne across ne branches with NBI heating: Analyse Tritium L-H transitions to complete isotope scan; Run JETTO+ASCOT interpretative simulations; Compute power balance analysis and retrieve Qi</a:t>
            </a:r>
          </a:p>
          <a:p>
            <a:pPr marL="285750" indent="-285750">
              <a:buFont typeface="Arial" panose="020B0604020202020204" pitchFamily="34" charset="0"/>
              <a:buChar char="•"/>
            </a:pPr>
            <a:r>
              <a:rPr lang="en-GB" dirty="0"/>
              <a:t>Isotope mix Gyrokinetic Study with GENE: Future work – started on </a:t>
            </a:r>
            <a:r>
              <a:rPr lang="en-GB" dirty="0" err="1"/>
              <a:t>Pitagora</a:t>
            </a:r>
            <a:r>
              <a:rPr lang="en-GB" dirty="0"/>
              <a:t> HPC since August: Check other mixtures like 50% D – 50% T vs 25% H – 75% T; Compare with a single ion of mass 2.5 → relevant to other simpler approaches</a:t>
            </a:r>
          </a:p>
          <a:p>
            <a:pPr marL="285750" indent="-285750">
              <a:buFont typeface="Arial" panose="020B0604020202020204" pitchFamily="34" charset="0"/>
              <a:buChar char="•"/>
            </a:pPr>
            <a:r>
              <a:rPr lang="en-GB" dirty="0"/>
              <a:t>+ several other topics – please examine review meeting slides for further detail.</a:t>
            </a:r>
          </a:p>
          <a:p>
            <a:endParaRPr lang="en-GB"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1810471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2000-B45F-1369-087E-4A530CDCE927}"/>
              </a:ext>
            </a:extLst>
          </p:cNvPr>
          <p:cNvSpPr>
            <a:spLocks noGrp="1"/>
          </p:cNvSpPr>
          <p:nvPr>
            <p:ph type="title"/>
          </p:nvPr>
        </p:nvSpPr>
        <p:spPr/>
        <p:txBody>
          <a:bodyPr/>
          <a:lstStyle/>
          <a:p>
            <a:r>
              <a:rPr lang="en-GB" dirty="0"/>
              <a:t>RT-11 Topics summary of Sept/Oct review</a:t>
            </a:r>
          </a:p>
        </p:txBody>
      </p:sp>
      <p:sp>
        <p:nvSpPr>
          <p:cNvPr id="3" name="Footer Placeholder 2">
            <a:extLst>
              <a:ext uri="{FF2B5EF4-FFF2-40B4-BE49-F238E27FC236}">
                <a16:creationId xmlns:a16="http://schemas.microsoft.com/office/drawing/2014/main" id="{9C4B1DB3-0DF9-6DBA-21D7-6547D3222CB9}"/>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E7ADAC5F-DA06-ADA6-E1B8-3B448C1BB43E}"/>
              </a:ext>
            </a:extLst>
          </p:cNvPr>
          <p:cNvSpPr>
            <a:spLocks noGrp="1"/>
          </p:cNvSpPr>
          <p:nvPr>
            <p:ph type="sldNum" sz="quarter" idx="12"/>
          </p:nvPr>
        </p:nvSpPr>
        <p:spPr/>
        <p:txBody>
          <a:bodyPr/>
          <a:lstStyle/>
          <a:p>
            <a:fld id="{6A6D9FA1-99C7-4910-8E32-B85D378B0060}" type="slidenum">
              <a:rPr lang="en-GB" smtClean="0">
                <a:solidFill>
                  <a:prstClr val="white"/>
                </a:solidFill>
              </a:rPr>
              <a:pPr/>
              <a:t>8</a:t>
            </a:fld>
            <a:endParaRPr lang="en-GB" dirty="0">
              <a:solidFill>
                <a:prstClr val="white"/>
              </a:solidFill>
            </a:endParaRPr>
          </a:p>
        </p:txBody>
      </p:sp>
      <p:sp>
        <p:nvSpPr>
          <p:cNvPr id="5" name="TextBox 4">
            <a:extLst>
              <a:ext uri="{FF2B5EF4-FFF2-40B4-BE49-F238E27FC236}">
                <a16:creationId xmlns:a16="http://schemas.microsoft.com/office/drawing/2014/main" id="{E1C0F844-034E-5FC3-FF88-CC86EE6F20E7}"/>
              </a:ext>
            </a:extLst>
          </p:cNvPr>
          <p:cNvSpPr txBox="1"/>
          <p:nvPr/>
        </p:nvSpPr>
        <p:spPr>
          <a:xfrm>
            <a:off x="460435" y="707268"/>
            <a:ext cx="10738142" cy="5601533"/>
          </a:xfrm>
          <a:prstGeom prst="rect">
            <a:avLst/>
          </a:prstGeom>
          <a:noFill/>
        </p:spPr>
        <p:txBody>
          <a:bodyPr wrap="square" rtlCol="0">
            <a:spAutoFit/>
          </a:bodyPr>
          <a:lstStyle/>
          <a:p>
            <a:r>
              <a:rPr lang="en-GB" sz="2400" dirty="0"/>
              <a:t>M21-05 – RF 3-ion scheme studies</a:t>
            </a:r>
            <a:r>
              <a:rPr lang="en-GB" sz="2400" b="1" dirty="0"/>
              <a:t>:</a:t>
            </a:r>
            <a:endParaRPr lang="en-GB" sz="2400" dirty="0"/>
          </a:p>
          <a:p>
            <a:endParaRPr lang="en-GB" dirty="0"/>
          </a:p>
          <a:p>
            <a:endParaRPr lang="en-GB" dirty="0"/>
          </a:p>
          <a:p>
            <a:r>
              <a:rPr lang="en-GB" b="1" dirty="0"/>
              <a:t>Ongoing work relate to </a:t>
            </a:r>
            <a:r>
              <a:rPr lang="en-GB" b="1"/>
              <a:t>3-ion schemes:</a:t>
            </a:r>
            <a:endParaRPr lang="en-GB" b="1" dirty="0"/>
          </a:p>
          <a:p>
            <a:pPr marL="285750" indent="-285750">
              <a:buFont typeface="Arial" panose="020B0604020202020204" pitchFamily="34" charset="0"/>
              <a:buChar char="•"/>
            </a:pPr>
            <a:r>
              <a:rPr lang="en-GB" b="1" dirty="0"/>
              <a:t>Impurity analysis for D-T experiments (DTE3): Tungsten, Ni, Be, …. Analysis – add #104682 for comparison to existing analysis</a:t>
            </a:r>
          </a:p>
          <a:p>
            <a:pPr marL="285750" indent="-285750">
              <a:buFont typeface="Arial" panose="020B0604020202020204" pitchFamily="34" charset="0"/>
              <a:buChar char="•"/>
            </a:pPr>
            <a:r>
              <a:rPr lang="en-GB" b="1" dirty="0"/>
              <a:t>Fast-ion experiments with the D-(3He)-H scheme: </a:t>
            </a:r>
          </a:p>
          <a:p>
            <a:pPr marL="742950" lvl="1" indent="-285750">
              <a:buFont typeface="Arial" panose="020B0604020202020204" pitchFamily="34" charset="0"/>
              <a:buChar char="•"/>
            </a:pPr>
            <a:r>
              <a:rPr lang="en-GB" dirty="0"/>
              <a:t>Strong difference in AE behaviour depending on the ICRF antenna phasing</a:t>
            </a:r>
          </a:p>
          <a:p>
            <a:pPr marL="742950" lvl="1" indent="-285750">
              <a:buFont typeface="Arial" panose="020B0604020202020204" pitchFamily="34" charset="0"/>
              <a:buChar char="•"/>
            </a:pPr>
            <a:r>
              <a:rPr lang="en-GB" dirty="0"/>
              <a:t>More detailed MHD analysis needed - discussed at the ITPA-EP meeting</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b="1" dirty="0"/>
              <a:t>Other analysis needed in 2026 </a:t>
            </a:r>
            <a:r>
              <a:rPr lang="en-GB" dirty="0"/>
              <a:t>related to the former fast-ion and ICRF studies on JET (M18-11, M18-12, M18-48, etc.):</a:t>
            </a:r>
          </a:p>
          <a:p>
            <a:pPr marL="742950" lvl="1" indent="-285750">
              <a:buFont typeface="Arial" panose="020B0604020202020204" pitchFamily="34" charset="0"/>
              <a:buChar char="•"/>
            </a:pPr>
            <a:r>
              <a:rPr lang="en-GB" dirty="0"/>
              <a:t>ICRF antenna phasing as an actuator for fast-ion physics studies</a:t>
            </a:r>
          </a:p>
          <a:p>
            <a:pPr marL="742950" lvl="1" indent="-285750">
              <a:buFont typeface="Arial" panose="020B0604020202020204" pitchFamily="34" charset="0"/>
              <a:buChar char="•"/>
            </a:pPr>
            <a:r>
              <a:rPr lang="en-GB" dirty="0"/>
              <a:t>AE and fast-ion diagnostics analysis in plasmas with MeV-range fast ions</a:t>
            </a:r>
          </a:p>
          <a:p>
            <a:pPr marL="742950" lvl="1" indent="-285750">
              <a:buFont typeface="Arial" panose="020B0604020202020204" pitchFamily="34" charset="0"/>
              <a:buChar char="•"/>
            </a:pPr>
            <a:r>
              <a:rPr lang="en-GB" dirty="0"/>
              <a:t>Impurity analysis in fast-ion experiments</a:t>
            </a:r>
          </a:p>
          <a:p>
            <a:pPr marL="285750" indent="-285750">
              <a:buFont typeface="Arial" panose="020B0604020202020204" pitchFamily="34" charset="0"/>
              <a:buChar char="•"/>
            </a:pPr>
            <a:endParaRPr lang="en-GB" sz="2000" dirty="0"/>
          </a:p>
          <a:p>
            <a:pPr marL="742950" lvl="1" indent="-285750">
              <a:buFont typeface="Arial" panose="020B0604020202020204" pitchFamily="34" charset="0"/>
              <a:buChar char="•"/>
            </a:pPr>
            <a:endParaRPr lang="en-GB" sz="2000" dirty="0"/>
          </a:p>
          <a:p>
            <a:endParaRPr lang="en-GB"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2008909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0ADD7-48EA-B87A-1A2D-B6EA8FEEEC35}"/>
              </a:ext>
            </a:extLst>
          </p:cNvPr>
          <p:cNvSpPr>
            <a:spLocks noGrp="1"/>
          </p:cNvSpPr>
          <p:nvPr>
            <p:ph type="title"/>
          </p:nvPr>
        </p:nvSpPr>
        <p:spPr/>
        <p:txBody>
          <a:bodyPr/>
          <a:lstStyle/>
          <a:p>
            <a:r>
              <a:rPr lang="en-GB" dirty="0"/>
              <a:t>RT-11 Topics summary of Sept/Oct review</a:t>
            </a:r>
          </a:p>
        </p:txBody>
      </p:sp>
      <p:sp>
        <p:nvSpPr>
          <p:cNvPr id="3" name="Footer Placeholder 2">
            <a:extLst>
              <a:ext uri="{FF2B5EF4-FFF2-40B4-BE49-F238E27FC236}">
                <a16:creationId xmlns:a16="http://schemas.microsoft.com/office/drawing/2014/main" id="{15725D28-D0AB-15CF-1BBC-69AE83975318}"/>
              </a:ext>
            </a:extLst>
          </p:cNvPr>
          <p:cNvSpPr>
            <a:spLocks noGrp="1"/>
          </p:cNvSpPr>
          <p:nvPr>
            <p:ph type="ftr" sz="quarter" idx="11"/>
          </p:nvPr>
        </p:nvSpPr>
        <p:spPr/>
        <p:txBody>
          <a:bodyPr/>
          <a:lstStyle/>
          <a:p>
            <a:r>
              <a:rPr lang="en-GB">
                <a:solidFill>
                  <a:prstClr val="white"/>
                </a:solidFill>
              </a:rPr>
              <a:t>D. Keeling | GPM | 4-6/11/2025</a:t>
            </a:r>
            <a:endParaRPr lang="en-GB" dirty="0">
              <a:solidFill>
                <a:prstClr val="white"/>
              </a:solidFill>
            </a:endParaRPr>
          </a:p>
        </p:txBody>
      </p:sp>
      <p:sp>
        <p:nvSpPr>
          <p:cNvPr id="4" name="Slide Number Placeholder 3">
            <a:extLst>
              <a:ext uri="{FF2B5EF4-FFF2-40B4-BE49-F238E27FC236}">
                <a16:creationId xmlns:a16="http://schemas.microsoft.com/office/drawing/2014/main" id="{A9027638-6FDA-A74E-2E4F-B12FFC4F0201}"/>
              </a:ext>
            </a:extLst>
          </p:cNvPr>
          <p:cNvSpPr>
            <a:spLocks noGrp="1"/>
          </p:cNvSpPr>
          <p:nvPr>
            <p:ph type="sldNum" sz="quarter" idx="12"/>
          </p:nvPr>
        </p:nvSpPr>
        <p:spPr/>
        <p:txBody>
          <a:bodyPr/>
          <a:lstStyle/>
          <a:p>
            <a:fld id="{6A6D9FA1-99C7-4910-8E32-B85D378B0060}" type="slidenum">
              <a:rPr lang="en-GB" smtClean="0">
                <a:solidFill>
                  <a:prstClr val="white"/>
                </a:solidFill>
              </a:rPr>
              <a:pPr/>
              <a:t>9</a:t>
            </a:fld>
            <a:endParaRPr lang="en-GB" dirty="0">
              <a:solidFill>
                <a:prstClr val="white"/>
              </a:solidFill>
            </a:endParaRPr>
          </a:p>
        </p:txBody>
      </p:sp>
      <p:sp>
        <p:nvSpPr>
          <p:cNvPr id="5" name="TextBox 4">
            <a:extLst>
              <a:ext uri="{FF2B5EF4-FFF2-40B4-BE49-F238E27FC236}">
                <a16:creationId xmlns:a16="http://schemas.microsoft.com/office/drawing/2014/main" id="{FF70DBA4-7D56-B7B1-026A-762B8DDA4DFA}"/>
              </a:ext>
            </a:extLst>
          </p:cNvPr>
          <p:cNvSpPr txBox="1"/>
          <p:nvPr/>
        </p:nvSpPr>
        <p:spPr>
          <a:xfrm>
            <a:off x="460435" y="707268"/>
            <a:ext cx="10738142" cy="4031873"/>
          </a:xfrm>
          <a:prstGeom prst="rect">
            <a:avLst/>
          </a:prstGeom>
          <a:noFill/>
        </p:spPr>
        <p:txBody>
          <a:bodyPr wrap="square" rtlCol="0">
            <a:spAutoFit/>
          </a:bodyPr>
          <a:lstStyle/>
          <a:p>
            <a:r>
              <a:rPr lang="en-GB" sz="2400" dirty="0"/>
              <a:t>M18-24(+RT-He-02) – Particle transport and isotope scaling</a:t>
            </a:r>
            <a:r>
              <a:rPr lang="en-GB" sz="2400" b="1" dirty="0"/>
              <a:t>:</a:t>
            </a:r>
            <a:endParaRPr lang="en-GB" sz="2400" dirty="0"/>
          </a:p>
          <a:p>
            <a:endParaRPr lang="en-GB" dirty="0"/>
          </a:p>
          <a:p>
            <a:endParaRPr lang="en-GB" sz="2200" dirty="0"/>
          </a:p>
          <a:p>
            <a:r>
              <a:rPr lang="en-GB" sz="2200" dirty="0"/>
              <a:t>• Confinement/transport analysis of mixed D/T/H plasmas in L-mode by T. Tala</a:t>
            </a:r>
          </a:p>
          <a:p>
            <a:r>
              <a:rPr lang="en-GB" sz="2200" dirty="0"/>
              <a:t>• GENE runs to complete the L-mode D versus T isotope scaling studies by A. Mariani</a:t>
            </a:r>
          </a:p>
          <a:p>
            <a:r>
              <a:rPr lang="en-GB" sz="2200" dirty="0"/>
              <a:t>• EDGE2D-EIRENE to quantify the isotope scaling of fuelling in the dimensionally matched D versus T pair by</a:t>
            </a:r>
          </a:p>
          <a:p>
            <a:r>
              <a:rPr lang="en-GB" sz="2200" dirty="0"/>
              <a:t>A. Järvinen</a:t>
            </a:r>
          </a:p>
          <a:p>
            <a:r>
              <a:rPr lang="en-GB" sz="2200" dirty="0"/>
              <a:t>• Experimental analysis and GENE runs to complete the He versus D studies by F. Albert</a:t>
            </a:r>
          </a:p>
          <a:p>
            <a:r>
              <a:rPr lang="en-GB" sz="2200" dirty="0"/>
              <a:t>• Isotope scaling studies of intrinsic rotation/torque by A. Kirjasuo</a:t>
            </a:r>
          </a:p>
          <a:p>
            <a:endParaRPr lang="en-GB"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1659612494"/>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581EFF-75CA-400B-8B14-07B3BB5FE4A6}">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cbbfa1f3-60c2-42de-b5b6-3ee8cb87d964"/>
    <ds:schemaRef ds:uri="http://purl.org/dc/terms/"/>
    <ds:schemaRef ds:uri="http://schemas.openxmlformats.org/package/2006/metadata/core-properties"/>
    <ds:schemaRef ds:uri="e5ba6352-0726-4226-96e7-82f7f1c59ac0"/>
    <ds:schemaRef ds:uri="http://www.w3.org/XML/1998/namespace"/>
    <ds:schemaRef ds:uri="http://purl.org/dc/dcmitype/"/>
  </ds:schemaRefs>
</ds:datastoreItem>
</file>

<file path=customXml/itemProps2.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3.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3011</TotalTime>
  <Words>1845</Words>
  <Application>Microsoft Office PowerPoint</Application>
  <PresentationFormat>Widescreen</PresentationFormat>
  <Paragraphs>172</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Wingdings</vt:lpstr>
      <vt:lpstr>EUROfusion.1line_5_3_2019</vt:lpstr>
      <vt:lpstr>RT-11: Analysis &amp; modelling of JET campaigns before 2022 </vt:lpstr>
      <vt:lpstr>Introduction</vt:lpstr>
      <vt:lpstr>Review meeting September/October 2025</vt:lpstr>
      <vt:lpstr>RT-11 Topics summary of Sept/Oct review – 2026 plans</vt:lpstr>
      <vt:lpstr>RT-11 Topics summary of Sept/Oct review</vt:lpstr>
      <vt:lpstr>RT-11 Topics summary of Sept/Oct review</vt:lpstr>
      <vt:lpstr>RT-11 Topics summary of Sept/Oct review</vt:lpstr>
      <vt:lpstr>RT-11 Topics summary of Sept/Oct review</vt:lpstr>
      <vt:lpstr>RT-11 Topics summary of Sept/Oct review</vt:lpstr>
      <vt:lpstr>RT-11 Topics summary of Sept/Oct review</vt:lpstr>
      <vt:lpstr>RT-11 Topics summary of Sept/Oct review</vt:lpstr>
      <vt:lpstr>Scientific objectives</vt:lpstr>
      <vt:lpstr>Sci. Objs. Encompass the following intention:</vt:lpstr>
      <vt:lpstr>Last word: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Keeling, David L</cp:lastModifiedBy>
  <cp:revision>60</cp:revision>
  <dcterms:created xsi:type="dcterms:W3CDTF">2023-11-15T09:40:03Z</dcterms:created>
  <dcterms:modified xsi:type="dcterms:W3CDTF">2025-11-04T20:41:05Z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2024-10-22T10:54:41Z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7fed79c4-f851-4a86-a301-386b6f2e1918</vt:lpwstr>
  </property>
  <property fmtid="{D5CDD505-2E9C-101B-9397-08002B2CF9AE}" pid="9" name="MSIP_Label_22759de7-3255-46b5-8dfe-736652f9c6c1_ContentBits">
    <vt:lpwstr>0</vt:lpwstr>
  </property>
</Properties>
</file>