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75" r:id="rId2"/>
    <p:sldId id="478" r:id="rId3"/>
    <p:sldId id="477" r:id="rId4"/>
    <p:sldId id="1109" r:id="rId5"/>
    <p:sldId id="275" r:id="rId6"/>
    <p:sldId id="1101" r:id="rId7"/>
    <p:sldId id="256" r:id="rId8"/>
    <p:sldId id="1106" r:id="rId9"/>
    <p:sldId id="257" r:id="rId10"/>
    <p:sldId id="479" r:id="rId11"/>
    <p:sldId id="480" r:id="rId12"/>
    <p:sldId id="360" r:id="rId13"/>
    <p:sldId id="481" r:id="rId14"/>
    <p:sldId id="482" r:id="rId15"/>
    <p:sldId id="483" r:id="rId16"/>
    <p:sldId id="484" r:id="rId17"/>
    <p:sldId id="1107" r:id="rId18"/>
    <p:sldId id="486" r:id="rId19"/>
    <p:sldId id="487" r:id="rId20"/>
    <p:sldId id="1108" r:id="rId21"/>
    <p:sldId id="1104" r:id="rId22"/>
    <p:sldId id="1105" r:id="rId23"/>
    <p:sldId id="488" r:id="rId24"/>
    <p:sldId id="258" r:id="rId25"/>
    <p:sldId id="489" r:id="rId26"/>
    <p:sldId id="491" r:id="rId27"/>
    <p:sldId id="492" r:id="rId28"/>
    <p:sldId id="493" r:id="rId29"/>
    <p:sldId id="494" r:id="rId30"/>
    <p:sldId id="1110" r:id="rId31"/>
    <p:sldId id="1100" r:id="rId32"/>
    <p:sldId id="1099" r:id="rId33"/>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012ECD-51FC-41F1-AA8D-1B2483CD663E}" styleName="Light Style 2 - Accent 1">
    <a:wholeTbl>
      <a:tcTxStyle>
        <a:fontRef idx="minor">
          <a:srgbClr val="00000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w="12700">
              <a:noFill/>
            </a:ln>
          </a:insideH>
          <a:insideV>
            <a:ln w="12700">
              <a:noFill/>
            </a:ln>
          </a:insideV>
        </a:tcBdr>
        <a:fill>
          <a:noFill/>
        </a:fill>
      </a:tcStyle>
    </a:wholeTbl>
    <a:band1H>
      <a:tcStyle>
        <a:tcBdr>
          <a:top>
            <a:lnRef idx="1">
              <a:schemeClr val="accent1"/>
            </a:lnRef>
          </a:top>
          <a:bottom>
            <a:lnRef idx="1">
              <a:schemeClr val="accent1"/>
            </a:lnRef>
          </a:bottom>
        </a:tcBdr>
      </a:tcStyle>
    </a:band1H>
    <a:band2H>
      <a:tcStyle>
        <a:tcBdr/>
      </a:tcStyle>
    </a:band2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Style>
        <a:tcBdr/>
      </a:tcStyle>
    </a:lastCol>
    <a:firstCol>
      <a:tcStyle>
        <a:tcBdr/>
      </a:tcStyle>
    </a:firstCol>
    <a:lastRow>
      <a:tcStyle>
        <a:tcBdr>
          <a:top>
            <a:ln w="50800">
              <a:solidFill>
                <a:schemeClr val="accent1"/>
              </a:solidFill>
            </a:ln>
          </a:top>
        </a:tcBdr>
      </a:tcStyle>
    </a:lastRow>
    <a:seCell>
      <a:tcStyle>
        <a:tcBdr/>
      </a:tcStyle>
    </a:seCell>
    <a:swCell>
      <a:tcStyle>
        <a:tcBdr/>
      </a:tcStyle>
    </a:swCell>
    <a:firstRow>
      <a:tcTxStyle b="on">
        <a:fontRef idx="minor">
          <a:srgbClr val="000000"/>
        </a:fontRef>
        <a:schemeClr val="bg1"/>
      </a:tcTxStyle>
      <a:tcStyle>
        <a:tcBdr/>
        <a:fillRef idx="1">
          <a:schemeClr val="accent1"/>
        </a:fillRef>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9"/>
    <p:restoredTop sz="94718"/>
  </p:normalViewPr>
  <p:slideViewPr>
    <p:cSldViewPr snapToGrid="0">
      <p:cViewPr varScale="1">
        <p:scale>
          <a:sx n="95" d="100"/>
          <a:sy n="95" d="100"/>
        </p:scale>
        <p:origin x="192" y="64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p:txBody>
      </p:sp>
      <p:sp>
        <p:nvSpPr>
          <p:cNvPr id="8" name="Footer Placeholder 7"/>
          <p:cNvSpPr>
            <a:spLocks noGrp="1"/>
          </p:cNvSpPr>
          <p:nvPr>
            <p:ph type="ftr" sz="quarter" idx="11"/>
          </p:nvPr>
        </p:nvSpPr>
        <p:spPr bwMode="auto">
          <a:xfrm>
            <a:off x="825624" y="6555770"/>
            <a:ext cx="4213736" cy="329614"/>
          </a:xfrm>
          <a:prstGeom prst="rect">
            <a:avLst/>
          </a:prstGeom>
        </p:spPr>
        <p:txBody>
          <a:bodyPr anchor="t"/>
          <a:lstStyle>
            <a:lvl1pPr>
              <a:defRPr sz="1200">
                <a:solidFill>
                  <a:schemeClr val="bg1"/>
                </a:solidFill>
              </a:defRPr>
            </a:lvl1pPr>
          </a:lstStyle>
          <a:p>
            <a:pPr>
              <a:defRPr/>
            </a:pPr>
            <a:r>
              <a:rPr lang="en-GB" dirty="0">
                <a:solidFill>
                  <a:prstClr val="white"/>
                </a:solidFill>
              </a:rPr>
              <a:t>N. Vianello | RT05 Priorities @ WPTE GPM | 05 November 2025</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
        <p:nvSpPr>
          <p:cNvPr id="3" name="Footer Placeholder 7">
            <a:extLst>
              <a:ext uri="{FF2B5EF4-FFF2-40B4-BE49-F238E27FC236}">
                <a16:creationId xmlns:a16="http://schemas.microsoft.com/office/drawing/2014/main" id="{B3AC3567-6662-B99E-8D9C-718ABA572A88}"/>
              </a:ext>
            </a:extLst>
          </p:cNvPr>
          <p:cNvSpPr>
            <a:spLocks noGrp="1"/>
          </p:cNvSpPr>
          <p:nvPr>
            <p:ph type="ftr" sz="quarter" idx="11"/>
          </p:nvPr>
        </p:nvSpPr>
        <p:spPr bwMode="auto">
          <a:xfrm>
            <a:off x="825624" y="6555770"/>
            <a:ext cx="4213736" cy="329614"/>
          </a:xfrm>
          <a:prstGeom prst="rect">
            <a:avLst/>
          </a:prstGeom>
        </p:spPr>
        <p:txBody>
          <a:bodyPr anchor="t"/>
          <a:lstStyle>
            <a:lvl1pPr>
              <a:defRPr sz="1200">
                <a:solidFill>
                  <a:schemeClr val="bg1"/>
                </a:solidFill>
              </a:defRPr>
            </a:lvl1pPr>
          </a:lstStyle>
          <a:p>
            <a:pPr>
              <a:defRPr/>
            </a:pPr>
            <a:r>
              <a:rPr lang="en-GB" dirty="0">
                <a:solidFill>
                  <a:prstClr val="white"/>
                </a:solidFill>
              </a:rPr>
              <a:t>N. Vianello | RT05 Priorities @ WPTE GPM | 05 November 2025</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a:solidFill>
                  <a:prstClr val="white"/>
                </a:solidFill>
              </a:rPr>
              <a:t>N. Vianello | RT05 Priorities @ WPTE GPM | 05 November 2025</a:t>
            </a:r>
            <a:endParaRPr lang="it-IT"/>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EUROfusion_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17" name="PlaceHolder 2"/>
          <p:cNvSpPr>
            <a:spLocks noGrp="1"/>
          </p:cNvSpPr>
          <p:nvPr>
            <p:ph/>
          </p:nvPr>
        </p:nvSpPr>
        <p:spPr>
          <a:xfrm>
            <a:off x="609480" y="836640"/>
            <a:ext cx="11102760" cy="5688360"/>
          </a:xfrm>
          <a:prstGeom prst="rect">
            <a:avLst/>
          </a:prstGeom>
          <a:noFill/>
          <a:ln w="0">
            <a:noFill/>
          </a:ln>
        </p:spPr>
        <p:txBody>
          <a:bodyPr lIns="0" tIns="0" rIns="0" bIns="0" anchor="t">
            <a:normAutofit/>
          </a:bodyPr>
          <a:lstStyle/>
          <a:p>
            <a:pPr indent="0">
              <a:spcBef>
                <a:spcPts val="1417"/>
              </a:spcBef>
              <a:buNone/>
            </a:pPr>
            <a:endParaRPr lang="en-US" sz="2400" b="0" u="none" strike="noStrike">
              <a:solidFill>
                <a:schemeClr val="dk1"/>
              </a:solidFill>
              <a:uFillTx/>
              <a:latin typeface="Calibri"/>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BC624086-F74A-42ED-9808-AC410840284B}" type="slidenum">
              <a:t>‹#›</a:t>
            </a:fld>
            <a:endParaRPr/>
          </a:p>
        </p:txBody>
      </p:sp>
    </p:spTree>
    <p:extLst>
      <p:ext uri="{BB962C8B-B14F-4D97-AF65-F5344CB8AC3E}">
        <p14:creationId xmlns:p14="http://schemas.microsoft.com/office/powerpoint/2010/main" val="399133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de-DE"/>
              <a:t>Review of the XPR</a:t>
            </a:r>
            <a:endParaRPr lang="de-DE" dirty="0"/>
          </a:p>
        </p:txBody>
      </p:sp>
      <p:sp>
        <p:nvSpPr>
          <p:cNvPr id="9" name="Fußzeilenplatzhalter 8"/>
          <p:cNvSpPr>
            <a:spLocks noGrp="1"/>
          </p:cNvSpPr>
          <p:nvPr>
            <p:ph type="ftr" sz="quarter" idx="15"/>
          </p:nvPr>
        </p:nvSpPr>
        <p:spPr/>
        <p:txBody>
          <a:bodyPr/>
          <a:lstStyle/>
          <a:p>
            <a:r>
              <a:rPr lang="de-DE"/>
              <a:t>Max-Planck-Institut für Plasmaphysik | M.Bernert | 18th May 2024 | 26th PSI Marseille</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00247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atthias.Bernert@ipp.mpg.de" TargetMode="External"/><Relationship Id="rId2" Type="http://schemas.openxmlformats.org/officeDocument/2006/relationships/hyperlink" Target="mailto:pierre.david@ipp.mpg.de" TargetMode="External"/><Relationship Id="rId1" Type="http://schemas.openxmlformats.org/officeDocument/2006/relationships/slideLayout" Target="../slideLayouts/slideLayout2.xml"/><Relationship Id="rId5" Type="http://schemas.openxmlformats.org/officeDocument/2006/relationships/hyperlink" Target="mailto:Dominik.Brida@ipp.mpg.de" TargetMode="External"/><Relationship Id="rId4" Type="http://schemas.openxmlformats.org/officeDocument/2006/relationships/hyperlink" Target="mailto:Michael.Faitsch@ipp.mpg.d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komm@ipp.cas.cz" TargetMode="External"/><Relationship Id="rId2" Type="http://schemas.openxmlformats.org/officeDocument/2006/relationships/image" Target="../media/image16.tiff"/><Relationship Id="rId1" Type="http://schemas.openxmlformats.org/officeDocument/2006/relationships/slideLayout" Target="../slideLayouts/slideLayout2.xml"/><Relationship Id="rId6" Type="http://schemas.openxmlformats.org/officeDocument/2006/relationships/hyperlink" Target="https://doi.org/10.1088/1741-4326/acf4aa" TargetMode="External"/><Relationship Id="rId5" Type="http://schemas.openxmlformats.org/officeDocument/2006/relationships/hyperlink" Target="mailto:martim.zurita@epfl.ch" TargetMode="External"/><Relationship Id="rId4" Type="http://schemas.openxmlformats.org/officeDocument/2006/relationships/hyperlink" Target="mailto:rory.scannell@ukaea.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ryoko.osawa@ukaea.uk" TargetMode="External"/><Relationship Id="rId2" Type="http://schemas.openxmlformats.org/officeDocument/2006/relationships/hyperlink" Target="mailto:Riccardo.morgan@epfl.ch"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mailto:Stuart.Henderson@ukaea.uk" TargetMode="External"/><Relationship Id="rId7" Type="http://schemas.openxmlformats.org/officeDocument/2006/relationships/hyperlink" Target="mailto:Nicolas.fedorczak@cea.fr" TargetMode="External"/><Relationship Id="rId2" Type="http://schemas.openxmlformats.org/officeDocument/2006/relationships/hyperlink" Target="mailto:Matthias.bernert@ipp.mpg.de" TargetMode="External"/><Relationship Id="rId1" Type="http://schemas.openxmlformats.org/officeDocument/2006/relationships/slideLayout" Target="../slideLayouts/slideLayout2.xml"/><Relationship Id="rId6" Type="http://schemas.openxmlformats.org/officeDocument/2006/relationships/hyperlink" Target="mailto:pierre.david@ipp.mpg.de" TargetMode="External"/><Relationship Id="rId11" Type="http://schemas.openxmlformats.org/officeDocument/2006/relationships/image" Target="../media/image21.png"/><Relationship Id="rId5" Type="http://schemas.openxmlformats.org/officeDocument/2006/relationships/hyperlink" Target="mailto:Nicolas.RIVALS@cea.fr" TargetMode="External"/><Relationship Id="rId10" Type="http://schemas.openxmlformats.org/officeDocument/2006/relationships/image" Target="../media/image20.png"/><Relationship Id="rId4" Type="http://schemas.openxmlformats.org/officeDocument/2006/relationships/hyperlink" Target="mailto:holger.reimerdes@epfl.ch" TargetMode="External"/><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mailto:m.j.h.cornelissen@tue.nl" TargetMode="External"/><Relationship Id="rId2" Type="http://schemas.openxmlformats.org/officeDocument/2006/relationships/hyperlink" Target="mailto:Richard.ducker@epfl.ch"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mate.szuecs@ipp.mp.de"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Yu-Chih.Liang@ipp.mpg.de" TargetMode="External"/><Relationship Id="rId1" Type="http://schemas.openxmlformats.org/officeDocument/2006/relationships/slideLayout" Target="../slideLayouts/slideLayout2.xml"/><Relationship Id="rId4" Type="http://schemas.openxmlformats.org/officeDocument/2006/relationships/hyperlink" Target="https://iopscience.iop.org/article/10.1088/1741-4326/adf90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nicolas.rivals@cea.fr" TargetMode="External"/><Relationship Id="rId7" Type="http://schemas.openxmlformats.org/officeDocument/2006/relationships/hyperlink" Target="mailto:matthias.bernert@ipp.mpg.de" TargetMode="External"/><Relationship Id="rId2" Type="http://schemas.openxmlformats.org/officeDocument/2006/relationships/hyperlink" Target="mailto:eleonore.geulin@cea.fr" TargetMode="External"/><Relationship Id="rId1" Type="http://schemas.openxmlformats.org/officeDocument/2006/relationships/slideLayout" Target="../slideLayouts/slideLayout2.xml"/><Relationship Id="rId6" Type="http://schemas.openxmlformats.org/officeDocument/2006/relationships/hyperlink" Target="mailto:hao.YANG@univ-amu.fr" TargetMode="External"/><Relationship Id="rId5" Type="http://schemas.openxmlformats.org/officeDocument/2006/relationships/hyperlink" Target="mailto:louis.fevre@cea.fr" TargetMode="External"/><Relationship Id="rId4" Type="http://schemas.openxmlformats.org/officeDocument/2006/relationships/hyperlink" Target="mailto:Nicolas.fedorczak@cea.f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nicolas.rivals@cea.f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adriano.stagni@igi.cnr.it"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hyperlink" Target="mailto:luis.gil@tecnico.ulisboa.pt"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http://users.euro-fusion.org/webapps/pinboard/EFDA-JET/conference/archived/2023/index.html#Document3414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kaushlender.singh@epfl.ch"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hyperlink" Target="mailto:diego.salesdeoliveira@cea.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diego.salesdeoliveira@cea.f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dimitrova@ipp.cas.cz"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mailto:david.MOIRAF@cea.fr" TargetMode="External"/><Relationship Id="rId5" Type="http://schemas.openxmlformats.org/officeDocument/2006/relationships/hyperlink" Target="mailto:ryoko.osawa@ukaea.uk" TargetMode="External"/><Relationship Id="rId4" Type="http://schemas.openxmlformats.org/officeDocument/2006/relationships/hyperlink" Target="mailto:artur.perek@epfl.ch"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E85D-D3C8-FB68-6D89-575B7FF55ED0}"/>
              </a:ext>
            </a:extLst>
          </p:cNvPr>
          <p:cNvSpPr>
            <a:spLocks noGrp="1"/>
          </p:cNvSpPr>
          <p:nvPr>
            <p:ph type="title"/>
          </p:nvPr>
        </p:nvSpPr>
        <p:spPr>
          <a:xfrm>
            <a:off x="407368" y="2459643"/>
            <a:ext cx="7254673" cy="620251"/>
          </a:xfrm>
        </p:spPr>
        <p:txBody>
          <a:bodyPr>
            <a:normAutofit fontScale="90000"/>
          </a:bodyPr>
          <a:lstStyle/>
          <a:p>
            <a:r>
              <a:rPr lang="en-GB" sz="3600" b="1" dirty="0"/>
              <a:t>RT-05: Physics of divertor detachment and its control for ITER, DEMO and HELIAS operation</a:t>
            </a:r>
            <a:endParaRPr lang="en-GB" dirty="0"/>
          </a:p>
        </p:txBody>
      </p:sp>
      <p:sp>
        <p:nvSpPr>
          <p:cNvPr id="3" name="Text Placeholder 2">
            <a:extLst>
              <a:ext uri="{FF2B5EF4-FFF2-40B4-BE49-F238E27FC236}">
                <a16:creationId xmlns:a16="http://schemas.microsoft.com/office/drawing/2014/main" id="{19798C7E-FF3B-446A-95F6-9D77AC699FC9}"/>
              </a:ext>
            </a:extLst>
          </p:cNvPr>
          <p:cNvSpPr>
            <a:spLocks noGrp="1"/>
          </p:cNvSpPr>
          <p:nvPr>
            <p:ph type="body" sz="quarter" idx="10"/>
          </p:nvPr>
        </p:nvSpPr>
        <p:spPr/>
        <p:txBody>
          <a:bodyPr/>
          <a:lstStyle/>
          <a:p>
            <a:r>
              <a:rPr lang="en-GB" dirty="0"/>
              <a:t>N. Vianello</a:t>
            </a:r>
          </a:p>
          <a:p>
            <a:endParaRPr lang="en-GB" dirty="0"/>
          </a:p>
        </p:txBody>
      </p:sp>
      <p:sp>
        <p:nvSpPr>
          <p:cNvPr id="5" name="Text Placeholder 4">
            <a:extLst>
              <a:ext uri="{FF2B5EF4-FFF2-40B4-BE49-F238E27FC236}">
                <a16:creationId xmlns:a16="http://schemas.microsoft.com/office/drawing/2014/main" id="{5A62B4D8-BAEF-7B6C-47BE-BF97A3DA8D8A}"/>
              </a:ext>
            </a:extLst>
          </p:cNvPr>
          <p:cNvSpPr>
            <a:spLocks noGrp="1"/>
          </p:cNvSpPr>
          <p:nvPr>
            <p:ph type="body" sz="quarter" idx="12"/>
          </p:nvPr>
        </p:nvSpPr>
        <p:spPr/>
        <p:txBody>
          <a:bodyPr/>
          <a:lstStyle/>
          <a:p>
            <a:pPr>
              <a:defRPr/>
            </a:pPr>
            <a:r>
              <a:rPr lang="en-GB" dirty="0"/>
              <a:t>WPTE GPM 05</a:t>
            </a:r>
            <a:r>
              <a:rPr lang="en-GB" baseline="30000" dirty="0"/>
              <a:t>th </a:t>
            </a:r>
            <a:r>
              <a:rPr lang="en-GB" dirty="0"/>
              <a:t>November 2025</a:t>
            </a:r>
          </a:p>
          <a:p>
            <a:endParaRPr lang="en-GB" dirty="0"/>
          </a:p>
        </p:txBody>
      </p:sp>
      <p:sp>
        <p:nvSpPr>
          <p:cNvPr id="7" name="Text Placeholder 6">
            <a:extLst>
              <a:ext uri="{FF2B5EF4-FFF2-40B4-BE49-F238E27FC236}">
                <a16:creationId xmlns:a16="http://schemas.microsoft.com/office/drawing/2014/main" id="{CD1AA7E6-B09A-86DB-61B0-C1A07C7985B4}"/>
              </a:ext>
            </a:extLst>
          </p:cNvPr>
          <p:cNvSpPr>
            <a:spLocks noGrp="1"/>
          </p:cNvSpPr>
          <p:nvPr>
            <p:ph type="body" sz="quarter" idx="11"/>
          </p:nvPr>
        </p:nvSpPr>
        <p:spPr>
          <a:xfrm>
            <a:off x="407368" y="4159260"/>
            <a:ext cx="6781708" cy="457848"/>
          </a:xfrm>
        </p:spPr>
        <p:txBody>
          <a:bodyPr>
            <a:normAutofit fontScale="62500" lnSpcReduction="20000"/>
          </a:bodyPr>
          <a:lstStyle/>
          <a:p>
            <a:pPr>
              <a:defRPr/>
            </a:pPr>
            <a:r>
              <a:rPr lang="en-GB" sz="2400" dirty="0"/>
              <a:t>On behalf of WPTE TFLs</a:t>
            </a:r>
          </a:p>
          <a:p>
            <a:pPr>
              <a:defRPr/>
            </a:pPr>
            <a:r>
              <a:rPr lang="en-GB" sz="2400" dirty="0"/>
              <a:t> E. </a:t>
            </a:r>
            <a:r>
              <a:rPr lang="en-GB" sz="2400" dirty="0" err="1"/>
              <a:t>Tsitrone</a:t>
            </a:r>
            <a:r>
              <a:rPr lang="en-GB" sz="2400" dirty="0"/>
              <a:t>, N. Vianello, M. </a:t>
            </a:r>
            <a:r>
              <a:rPr lang="en-GB" sz="2400" dirty="0" err="1"/>
              <a:t>Baruzzo</a:t>
            </a:r>
            <a:r>
              <a:rPr lang="en-GB" sz="2400" dirty="0"/>
              <a:t>, V. </a:t>
            </a:r>
            <a:r>
              <a:rPr lang="en-GB" sz="2400" dirty="0" err="1"/>
              <a:t>Igochine</a:t>
            </a:r>
            <a:r>
              <a:rPr lang="en-GB" sz="2400" dirty="0"/>
              <a:t>, D. Keeling, A. </a:t>
            </a:r>
            <a:r>
              <a:rPr lang="en-GB" sz="2400" dirty="0" err="1"/>
              <a:t>Hakola</a:t>
            </a:r>
            <a:r>
              <a:rPr lang="en-GB" sz="2400" dirty="0"/>
              <a:t>, B. </a:t>
            </a:r>
            <a:r>
              <a:rPr lang="en-GB" sz="2400" dirty="0" err="1"/>
              <a:t>Labit</a:t>
            </a:r>
            <a:endParaRPr lang="en-GB" sz="2400" dirty="0"/>
          </a:p>
          <a:p>
            <a:endParaRPr lang="en-US" dirty="0"/>
          </a:p>
        </p:txBody>
      </p:sp>
      <p:sp>
        <p:nvSpPr>
          <p:cNvPr id="9" name="TextBox 2">
            <a:extLst>
              <a:ext uri="{FF2B5EF4-FFF2-40B4-BE49-F238E27FC236}">
                <a16:creationId xmlns:a16="http://schemas.microsoft.com/office/drawing/2014/main" id="{AAA46AB7-4A56-A133-C2B2-D3A8E3247A63}"/>
              </a:ext>
            </a:extLst>
          </p:cNvPr>
          <p:cNvSpPr txBox="1"/>
          <p:nvPr/>
        </p:nvSpPr>
        <p:spPr bwMode="auto">
          <a:xfrm>
            <a:off x="407367" y="5093549"/>
            <a:ext cx="5278730" cy="584775"/>
          </a:xfrm>
          <a:prstGeom prst="rect">
            <a:avLst/>
          </a:prstGeom>
          <a:solidFill>
            <a:schemeClr val="bg1"/>
          </a:solidFill>
        </p:spPr>
        <p:txBody>
          <a:bodyPr wrap="square" rtlCol="0">
            <a:spAutoFit/>
          </a:bodyPr>
          <a:lstStyle/>
          <a:p>
            <a:r>
              <a:rPr lang="en-IT" sz="1600" b="1" dirty="0">
                <a:solidFill>
                  <a:srgbClr val="0000FF"/>
                </a:solidFill>
              </a:rPr>
              <a:t>Research Topic Coordinator</a:t>
            </a:r>
            <a:r>
              <a:rPr lang="fr-FR" sz="1600" b="1" dirty="0">
                <a:solidFill>
                  <a:srgbClr val="0000FF"/>
                </a:solidFill>
              </a:rPr>
              <a:t>s</a:t>
            </a:r>
          </a:p>
          <a:p>
            <a:r>
              <a:rPr lang="fr-FR" sz="1600" b="1" dirty="0"/>
              <a:t>P. David, S. Henderson, H. </a:t>
            </a:r>
            <a:r>
              <a:rPr lang="fr-FR" sz="1600" b="1" dirty="0" err="1"/>
              <a:t>Reimerdes</a:t>
            </a:r>
            <a:r>
              <a:rPr lang="fr-FR" sz="1600" b="1" dirty="0"/>
              <a:t>, N. </a:t>
            </a:r>
            <a:r>
              <a:rPr lang="fr-FR" sz="1600" b="1" dirty="0" err="1"/>
              <a:t>Rivals</a:t>
            </a:r>
            <a:r>
              <a:rPr lang="fr-FR" sz="1600" b="1" dirty="0"/>
              <a:t> </a:t>
            </a:r>
          </a:p>
        </p:txBody>
      </p:sp>
    </p:spTree>
    <p:extLst>
      <p:ext uri="{BB962C8B-B14F-4D97-AF65-F5344CB8AC3E}">
        <p14:creationId xmlns:p14="http://schemas.microsoft.com/office/powerpoint/2010/main" val="31601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FFA3DE8-C044-44E0-BD8B-A249EAA7C5FC}"/>
              </a:ext>
            </a:extLst>
          </p:cNvPr>
          <p:cNvSpPr txBox="1"/>
          <p:nvPr/>
        </p:nvSpPr>
        <p:spPr>
          <a:xfrm>
            <a:off x="8642064" y="3476208"/>
            <a:ext cx="1500026" cy="338554"/>
          </a:xfrm>
          <a:prstGeom prst="rect">
            <a:avLst/>
          </a:prstGeom>
          <a:solidFill>
            <a:schemeClr val="bg1"/>
          </a:solidFill>
        </p:spPr>
        <p:txBody>
          <a:bodyPr wrap="none" rtlCol="0">
            <a:spAutoFit/>
          </a:bodyPr>
          <a:lstStyle/>
          <a:p>
            <a:pPr algn="l"/>
            <a:r>
              <a:rPr lang="en-US" sz="1600" b="1" dirty="0">
                <a:solidFill>
                  <a:srgbClr val="FF0000"/>
                </a:solidFill>
              </a:rPr>
              <a:t>Is there a limit?</a:t>
            </a:r>
            <a:endParaRPr lang="en-GB" sz="1600" b="1" dirty="0">
              <a:solidFill>
                <a:srgbClr val="FF0000"/>
              </a:solidFill>
            </a:endParaRPr>
          </a:p>
        </p:txBody>
      </p:sp>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1" y="192515"/>
            <a:ext cx="10490111" cy="457200"/>
          </a:xfrm>
        </p:spPr>
        <p:txBody>
          <a:bodyPr/>
          <a:lstStyle/>
          <a:p>
            <a:r>
              <a:rPr lang="en-US" dirty="0"/>
              <a:t>#92 - How far inwards can the XPR be pushed while staying in QCE?</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09600" y="836712"/>
            <a:ext cx="6640286" cy="5688632"/>
          </a:xfrm>
        </p:spPr>
        <p:txBody>
          <a:bodyPr>
            <a:normAutofit/>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lvl="1">
              <a:spcBef>
                <a:spcPts val="0"/>
              </a:spcBef>
              <a:defRPr/>
            </a:pPr>
            <a:r>
              <a:rPr lang="en-US" dirty="0">
                <a:cs typeface="Calibri"/>
              </a:rPr>
              <a:t>Michael.Faitsch@ipp.mpg.de, Matthias.Bernert@ipp.mpg.de, Mike.Dunne@ipp.mpg.de</a:t>
            </a:r>
            <a:endParaRPr lang="en-US"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a:r>
              <a:rPr lang="en-US" dirty="0"/>
              <a:t>Demonstrate the relation between QCE and XPR</a:t>
            </a:r>
          </a:p>
          <a:p>
            <a:pPr lvl="1"/>
            <a:r>
              <a:rPr lang="en-US" dirty="0"/>
              <a:t>Quantify if there is a threshold at which QCE is lost once the radiator is moving further inside</a:t>
            </a:r>
          </a:p>
          <a:p>
            <a:pPr lvl="1"/>
            <a:r>
              <a:rPr lang="en-US" dirty="0"/>
              <a:t>Study if there is a smooth transition from QCE to XPR ELM suppression or what happens in between the two states.</a:t>
            </a: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dirty="0"/>
              <a:t>execute feed-forward and feed-back seeding ramps/steps from a QCE reference and adjust the deuterium </a:t>
            </a:r>
            <a:r>
              <a:rPr lang="en-US" dirty="0" err="1"/>
              <a:t>fuelling</a:t>
            </a:r>
            <a:r>
              <a:rPr lang="en-US" dirty="0"/>
              <a:t> in order to stay in QCE as </a:t>
            </a:r>
            <a:r>
              <a:rPr lang="en-US" dirty="0" err="1"/>
              <a:t>fas</a:t>
            </a:r>
            <a:r>
              <a:rPr lang="en-US" dirty="0"/>
              <a:t> inside with the XPR as possible.</a:t>
            </a: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en-US" sz="1800" dirty="0"/>
                        <a:t>6</a:t>
                      </a:r>
                      <a:endParaRPr lang="en-IT" sz="1800" dirty="0"/>
                    </a:p>
                  </a:txBody>
                  <a:tcPr marL="68585" marR="68585" marT="34290" marB="34290">
                    <a:solidFill>
                      <a:schemeClr val="tx2">
                        <a:lumMod val="40000"/>
                        <a:lumOff val="60000"/>
                      </a:schemeClr>
                    </a:solidFill>
                  </a:tcPr>
                </a:tc>
                <a:tc>
                  <a:txBody>
                    <a:bodyPr/>
                    <a:lstStyle/>
                    <a:p>
                      <a:r>
                        <a:rPr lang="en-US" sz="1800" dirty="0"/>
                        <a:t>-</a:t>
                      </a:r>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r>
                        <a:rPr lang="en-US" sz="1800" dirty="0"/>
                        <a:t>-</a:t>
                      </a:r>
                      <a:endParaRPr lang="en-IT" sz="1800" dirty="0"/>
                    </a:p>
                  </a:txBody>
                  <a:tcPr marL="68585" marR="68585" marT="34290" marB="34290">
                    <a:solidFill>
                      <a:schemeClr val="accent2">
                        <a:lumMod val="40000"/>
                        <a:lumOff val="60000"/>
                      </a:schemeClr>
                    </a:solidFill>
                  </a:tcPr>
                </a:tc>
                <a:tc>
                  <a:txBody>
                    <a:bodyPr/>
                    <a:lstStyle/>
                    <a:p>
                      <a:r>
                        <a:rPr lang="en-US" sz="1800" dirty="0"/>
                        <a:t>-</a:t>
                      </a:r>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en-US" sz="1800" dirty="0"/>
                        <a:t>-</a:t>
                      </a:r>
                      <a:endParaRPr lang="en-IT" sz="1800" dirty="0"/>
                    </a:p>
                  </a:txBody>
                  <a:tcPr marL="68585" marR="68585" marT="34290" marB="34290">
                    <a:solidFill>
                      <a:schemeClr val="accent3">
                        <a:lumMod val="40000"/>
                        <a:lumOff val="60000"/>
                      </a:schemeClr>
                    </a:solidFill>
                  </a:tcPr>
                </a:tc>
                <a:tc>
                  <a:txBody>
                    <a:bodyPr/>
                    <a:lstStyle/>
                    <a:p>
                      <a:r>
                        <a:rPr lang="en-US" sz="1800" dirty="0"/>
                        <a:t>-</a:t>
                      </a:r>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r>
                        <a:rPr lang="en-US" sz="1100" dirty="0"/>
                        <a:t>-</a:t>
                      </a:r>
                      <a:endParaRPr lang="en-IT" sz="1100" dirty="0"/>
                    </a:p>
                  </a:txBody>
                  <a:tcPr marL="68585" marR="68585" marT="34290" marB="34290">
                    <a:solidFill>
                      <a:schemeClr val="accent6">
                        <a:lumMod val="40000"/>
                        <a:lumOff val="60000"/>
                      </a:schemeClr>
                    </a:solidFill>
                  </a:tcPr>
                </a:tc>
                <a:tc>
                  <a:txBody>
                    <a:bodyPr/>
                    <a:lstStyle/>
                    <a:p>
                      <a:r>
                        <a:rPr lang="en-US" sz="1100" dirty="0"/>
                        <a:t>-</a:t>
                      </a:r>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3" name="Arrow: Right 12">
            <a:extLst>
              <a:ext uri="{FF2B5EF4-FFF2-40B4-BE49-F238E27FC236}">
                <a16:creationId xmlns:a16="http://schemas.microsoft.com/office/drawing/2014/main" id="{4719FB51-EA97-484C-9F63-7A548602C25E}"/>
              </a:ext>
            </a:extLst>
          </p:cNvPr>
          <p:cNvSpPr/>
          <p:nvPr/>
        </p:nvSpPr>
        <p:spPr>
          <a:xfrm>
            <a:off x="8750357" y="2915419"/>
            <a:ext cx="3194249" cy="328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XPR height</a:t>
            </a:r>
            <a:endParaRPr lang="en-GB" dirty="0"/>
          </a:p>
        </p:txBody>
      </p:sp>
      <p:sp>
        <p:nvSpPr>
          <p:cNvPr id="14" name="Rectangle 13">
            <a:extLst>
              <a:ext uri="{FF2B5EF4-FFF2-40B4-BE49-F238E27FC236}">
                <a16:creationId xmlns:a16="http://schemas.microsoft.com/office/drawing/2014/main" id="{2BB0583C-4CC3-47C6-9A38-D2CB975CC7D2}"/>
              </a:ext>
            </a:extLst>
          </p:cNvPr>
          <p:cNvSpPr/>
          <p:nvPr/>
        </p:nvSpPr>
        <p:spPr>
          <a:xfrm>
            <a:off x="8750356" y="988208"/>
            <a:ext cx="631469" cy="20051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QCE</a:t>
            </a:r>
            <a:endParaRPr lang="en-GB" dirty="0"/>
          </a:p>
        </p:txBody>
      </p:sp>
      <p:sp>
        <p:nvSpPr>
          <p:cNvPr id="15" name="Rectangle 14">
            <a:extLst>
              <a:ext uri="{FF2B5EF4-FFF2-40B4-BE49-F238E27FC236}">
                <a16:creationId xmlns:a16="http://schemas.microsoft.com/office/drawing/2014/main" id="{8D52D410-ADBD-4892-AC43-D7E22DF4C33E}"/>
              </a:ext>
            </a:extLst>
          </p:cNvPr>
          <p:cNvSpPr/>
          <p:nvPr/>
        </p:nvSpPr>
        <p:spPr>
          <a:xfrm>
            <a:off x="10435208" y="988207"/>
            <a:ext cx="1331279" cy="20051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XPR ELM suppression</a:t>
            </a:r>
            <a:endParaRPr lang="en-GB" dirty="0"/>
          </a:p>
        </p:txBody>
      </p:sp>
      <p:sp>
        <p:nvSpPr>
          <p:cNvPr id="16" name="Action Button: Help 15">
            <a:hlinkClick r:id="" action="ppaction://noaction" highlightClick="1"/>
            <a:extLst>
              <a:ext uri="{FF2B5EF4-FFF2-40B4-BE49-F238E27FC236}">
                <a16:creationId xmlns:a16="http://schemas.microsoft.com/office/drawing/2014/main" id="{3FBF86AD-9486-4372-8C09-433EE314A21B}"/>
              </a:ext>
            </a:extLst>
          </p:cNvPr>
          <p:cNvSpPr/>
          <p:nvPr/>
        </p:nvSpPr>
        <p:spPr>
          <a:xfrm>
            <a:off x="9381826" y="1801453"/>
            <a:ext cx="1053382" cy="1175463"/>
          </a:xfrm>
          <a:prstGeom prst="actionButtonHel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Brace 16">
            <a:extLst>
              <a:ext uri="{FF2B5EF4-FFF2-40B4-BE49-F238E27FC236}">
                <a16:creationId xmlns:a16="http://schemas.microsoft.com/office/drawing/2014/main" id="{3A8AEC83-19B3-4FA7-97F5-4ECD901B8C75}"/>
              </a:ext>
            </a:extLst>
          </p:cNvPr>
          <p:cNvSpPr/>
          <p:nvPr/>
        </p:nvSpPr>
        <p:spPr>
          <a:xfrm rot="16200000">
            <a:off x="9652537" y="1110330"/>
            <a:ext cx="455150" cy="83881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ectangle 17">
            <a:extLst>
              <a:ext uri="{FF2B5EF4-FFF2-40B4-BE49-F238E27FC236}">
                <a16:creationId xmlns:a16="http://schemas.microsoft.com/office/drawing/2014/main" id="{13F20008-3667-4947-BF74-0F63121EBC1D}"/>
              </a:ext>
            </a:extLst>
          </p:cNvPr>
          <p:cNvSpPr/>
          <p:nvPr/>
        </p:nvSpPr>
        <p:spPr>
          <a:xfrm>
            <a:off x="9381825" y="574063"/>
            <a:ext cx="1053382" cy="683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a:buFont typeface="Arial" panose="020B0604020202020204" pitchFamily="34" charset="0"/>
              <a:buChar char="•"/>
            </a:pPr>
            <a:r>
              <a:rPr lang="en-US" sz="1100" dirty="0"/>
              <a:t>Smooth transition?</a:t>
            </a:r>
          </a:p>
          <a:p>
            <a:pPr marL="90488" indent="-90488">
              <a:buFont typeface="Arial" panose="020B0604020202020204" pitchFamily="34" charset="0"/>
              <a:buChar char="•"/>
            </a:pPr>
            <a:r>
              <a:rPr lang="en-US" sz="1100" dirty="0"/>
              <a:t>Type-I ELMs?</a:t>
            </a:r>
          </a:p>
          <a:p>
            <a:pPr marL="90488" indent="-90488">
              <a:buFont typeface="Arial" panose="020B0604020202020204" pitchFamily="34" charset="0"/>
              <a:buChar char="•"/>
            </a:pPr>
            <a:r>
              <a:rPr lang="en-US" sz="1100" dirty="0"/>
              <a:t>…</a:t>
            </a:r>
            <a:endParaRPr lang="en-GB" sz="1100" dirty="0"/>
          </a:p>
        </p:txBody>
      </p:sp>
      <p:sp>
        <p:nvSpPr>
          <p:cNvPr id="19" name="Arrow: Up 18">
            <a:extLst>
              <a:ext uri="{FF2B5EF4-FFF2-40B4-BE49-F238E27FC236}">
                <a16:creationId xmlns:a16="http://schemas.microsoft.com/office/drawing/2014/main" id="{ACEB964B-2E9C-4E01-BDE5-1E60A670D8D0}"/>
              </a:ext>
            </a:extLst>
          </p:cNvPr>
          <p:cNvSpPr/>
          <p:nvPr/>
        </p:nvSpPr>
        <p:spPr>
          <a:xfrm>
            <a:off x="9291616" y="3168475"/>
            <a:ext cx="200922" cy="403016"/>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F72A8CE4-912E-4CA9-B106-AECD537645F0}"/>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5" name="Slide Number Placeholder 4">
            <a:extLst>
              <a:ext uri="{FF2B5EF4-FFF2-40B4-BE49-F238E27FC236}">
                <a16:creationId xmlns:a16="http://schemas.microsoft.com/office/drawing/2014/main" id="{36A876CC-2B99-65FC-A494-4E8CCAC7CCFF}"/>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10</a:t>
            </a:fld>
            <a:endParaRPr lang="en-GB">
              <a:solidFill>
                <a:prstClr val="white"/>
              </a:solidFill>
            </a:endParaRPr>
          </a:p>
        </p:txBody>
      </p:sp>
      <p:sp>
        <p:nvSpPr>
          <p:cNvPr id="8" name="TextBox 7">
            <a:extLst>
              <a:ext uri="{FF2B5EF4-FFF2-40B4-BE49-F238E27FC236}">
                <a16:creationId xmlns:a16="http://schemas.microsoft.com/office/drawing/2014/main" id="{0D7FEB23-6C5A-96C0-8706-79DAAA8E2C26}"/>
              </a:ext>
            </a:extLst>
          </p:cNvPr>
          <p:cNvSpPr txBox="1"/>
          <p:nvPr/>
        </p:nvSpPr>
        <p:spPr bwMode="auto">
          <a:xfrm>
            <a:off x="6096000" y="624405"/>
            <a:ext cx="5322660" cy="1200329"/>
          </a:xfrm>
          <a:prstGeom prst="rect">
            <a:avLst/>
          </a:prstGeom>
          <a:solidFill>
            <a:srgbClr val="FFFF00"/>
          </a:solidFill>
        </p:spPr>
        <p:txBody>
          <a:bodyPr wrap="square" rtlCol="0">
            <a:spAutoFit/>
          </a:bodyPr>
          <a:lstStyle/>
          <a:p>
            <a:r>
              <a:rPr lang="en-US" dirty="0"/>
              <a:t>QCE operational space/shape might be explored on the path towards high-confinement XPR scenario explored in proposal #96</a:t>
            </a:r>
          </a:p>
          <a:p>
            <a:r>
              <a:rPr lang="en-US" dirty="0"/>
              <a:t>P1-AUG-2027</a:t>
            </a:r>
          </a:p>
        </p:txBody>
      </p:sp>
    </p:spTree>
    <p:extLst>
      <p:ext uri="{BB962C8B-B14F-4D97-AF65-F5344CB8AC3E}">
        <p14:creationId xmlns:p14="http://schemas.microsoft.com/office/powerpoint/2010/main" val="320955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2" y="192515"/>
            <a:ext cx="10598968" cy="457200"/>
          </a:xfrm>
        </p:spPr>
        <p:txBody>
          <a:bodyPr/>
          <a:lstStyle/>
          <a:p>
            <a:r>
              <a:rPr lang="en-GB" dirty="0"/>
              <a:t>#94 - Interplay between core and edge radiation for detachment </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09600" y="836712"/>
            <a:ext cx="6640286" cy="5688632"/>
          </a:xfrm>
        </p:spPr>
        <p:txBody>
          <a:bodyPr>
            <a:normAutofit/>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lvl="1">
              <a:spcBef>
                <a:spcPts val="0"/>
              </a:spcBef>
              <a:defRPr/>
            </a:pPr>
            <a:r>
              <a:rPr lang="en-DE" dirty="0" err="1">
                <a:cs typeface="Calibri"/>
                <a:hlinkClick r:id="rId2"/>
              </a:rPr>
              <a:t>Pierre.David</a:t>
            </a:r>
            <a:r>
              <a:rPr lang="en-US" dirty="0">
                <a:cs typeface="Calibri"/>
                <a:hlinkClick r:id="rId2"/>
              </a:rPr>
              <a:t>@ipp.mpg.de</a:t>
            </a:r>
            <a:r>
              <a:rPr lang="en-DE" dirty="0">
                <a:cs typeface="Calibri"/>
              </a:rPr>
              <a:t>,</a:t>
            </a:r>
            <a:r>
              <a:rPr lang="en-US" dirty="0">
                <a:cs typeface="Calibri"/>
              </a:rPr>
              <a:t> </a:t>
            </a:r>
            <a:r>
              <a:rPr lang="en-US" dirty="0">
                <a:cs typeface="Calibri"/>
                <a:hlinkClick r:id="rId3"/>
              </a:rPr>
              <a:t>Matthias.Bernert@ipp.mpg.de</a:t>
            </a:r>
            <a:r>
              <a:rPr lang="en-DE" dirty="0">
                <a:cs typeface="Calibri"/>
              </a:rPr>
              <a:t>,</a:t>
            </a:r>
            <a:r>
              <a:rPr lang="en-US" dirty="0">
                <a:cs typeface="Calibri"/>
              </a:rPr>
              <a:t> </a:t>
            </a:r>
            <a:r>
              <a:rPr lang="en-DE" dirty="0" err="1">
                <a:cs typeface="Calibri"/>
                <a:hlinkClick r:id="rId4"/>
              </a:rPr>
              <a:t>Michael.Faitsch</a:t>
            </a:r>
            <a:r>
              <a:rPr lang="en-US" dirty="0">
                <a:cs typeface="Calibri"/>
                <a:hlinkClick r:id="rId4"/>
              </a:rPr>
              <a:t>@ipp.mpg.de</a:t>
            </a:r>
            <a:r>
              <a:rPr lang="en-DE" dirty="0">
                <a:cs typeface="Calibri"/>
              </a:rPr>
              <a:t>, </a:t>
            </a:r>
            <a:r>
              <a:rPr lang="en-DE" dirty="0">
                <a:cs typeface="Calibri"/>
                <a:hlinkClick r:id="rId5"/>
              </a:rPr>
              <a:t>Dominik.Brida@ipp.mpg.de</a:t>
            </a:r>
            <a:r>
              <a:rPr lang="en-DE" dirty="0">
                <a:cs typeface="Calibri"/>
              </a:rPr>
              <a:t> </a:t>
            </a:r>
            <a:endParaRPr lang="en-US"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a:r>
              <a:rPr lang="en-DE" dirty="0"/>
              <a:t>Optimize impurity mixes for detachment, in Feedforward and/or feedback</a:t>
            </a:r>
          </a:p>
          <a:p>
            <a:pPr lvl="1"/>
            <a:r>
              <a:rPr lang="en-DE" dirty="0"/>
              <a:t>Assess interplay between core and edge radiation for detachment</a:t>
            </a:r>
            <a:endParaRPr lang="en-US" dirty="0"/>
          </a:p>
          <a:p>
            <a:pPr marL="214313" indent="-214313" eaLnBrk="1" fontAlgn="auto" hangingPunct="1">
              <a:spcBef>
                <a:spcPts val="0"/>
              </a:spcBef>
              <a:spcAft>
                <a:spcPts val="0"/>
              </a:spcAft>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DE" dirty="0"/>
              <a:t>Reproduce existing detachment scan (light impurity seeding), but with various </a:t>
            </a:r>
            <a:r>
              <a:rPr lang="en-DE" dirty="0" err="1"/>
              <a:t>Paux</a:t>
            </a:r>
            <a:r>
              <a:rPr lang="en-DE" dirty="0"/>
              <a:t> yet constant </a:t>
            </a:r>
            <a:r>
              <a:rPr lang="en-DE" dirty="0" err="1"/>
              <a:t>Psep</a:t>
            </a:r>
            <a:r>
              <a:rPr lang="en-DE" dirty="0"/>
              <a:t> (heavy impurity seeding)</a:t>
            </a:r>
          </a:p>
          <a:p>
            <a:pPr lvl="1">
              <a:spcBef>
                <a:spcPts val="0"/>
              </a:spcBef>
              <a:defRPr/>
            </a:pPr>
            <a:r>
              <a:rPr lang="en-DE" dirty="0">
                <a:cs typeface="Calibri"/>
              </a:rPr>
              <a:t>Add impurity seeding to existing partially detached scenarios without an XPR (typ. QCE) to try to achieve full detachment</a:t>
            </a: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86336"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571460">
                  <a:extLst>
                    <a:ext uri="{9D8B030D-6E8A-4147-A177-3AD203B41FA5}">
                      <a16:colId xmlns:a16="http://schemas.microsoft.com/office/drawing/2014/main" val="20001"/>
                    </a:ext>
                  </a:extLst>
                </a:gridCol>
                <a:gridCol w="1660849">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en-DE" sz="1800" dirty="0"/>
                        <a:t>10+8</a:t>
                      </a:r>
                      <a:endParaRPr lang="en-IT" sz="1800" dirty="0"/>
                    </a:p>
                  </a:txBody>
                  <a:tcPr marL="68585" marR="68585" marT="34290" marB="34290">
                    <a:solidFill>
                      <a:schemeClr val="tx2">
                        <a:lumMod val="40000"/>
                        <a:lumOff val="60000"/>
                      </a:schemeClr>
                    </a:solidFill>
                  </a:tcPr>
                </a:tc>
                <a:tc>
                  <a:txBody>
                    <a:bodyPr/>
                    <a:lstStyle/>
                    <a:p>
                      <a:r>
                        <a:rPr lang="en-IT" sz="1800" dirty="0"/>
                        <a:t>8</a:t>
                      </a:r>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r>
                        <a:rPr lang="en-US" sz="1800" dirty="0"/>
                        <a:t>-</a:t>
                      </a:r>
                      <a:endParaRPr lang="en-IT" sz="1800" dirty="0"/>
                    </a:p>
                  </a:txBody>
                  <a:tcPr marL="68585" marR="68585" marT="34290" marB="34290">
                    <a:solidFill>
                      <a:schemeClr val="accent2">
                        <a:lumMod val="40000"/>
                        <a:lumOff val="60000"/>
                      </a:schemeClr>
                    </a:solidFill>
                  </a:tcPr>
                </a:tc>
                <a:tc>
                  <a:txBody>
                    <a:bodyPr/>
                    <a:lstStyle/>
                    <a:p>
                      <a:r>
                        <a:rPr lang="en-US" sz="1800" dirty="0"/>
                        <a:t>-</a:t>
                      </a:r>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en-US" sz="1800" dirty="0"/>
                        <a:t>-</a:t>
                      </a:r>
                      <a:endParaRPr lang="en-IT" sz="1800" dirty="0"/>
                    </a:p>
                  </a:txBody>
                  <a:tcPr marL="68585" marR="68585" marT="34290" marB="34290">
                    <a:solidFill>
                      <a:schemeClr val="accent3">
                        <a:lumMod val="40000"/>
                        <a:lumOff val="60000"/>
                      </a:schemeClr>
                    </a:solidFill>
                  </a:tcPr>
                </a:tc>
                <a:tc>
                  <a:txBody>
                    <a:bodyPr/>
                    <a:lstStyle/>
                    <a:p>
                      <a:r>
                        <a:rPr lang="en-US" sz="1800" dirty="0"/>
                        <a:t>-</a:t>
                      </a:r>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r>
                        <a:rPr lang="en-US" sz="1100" dirty="0"/>
                        <a:t>-</a:t>
                      </a:r>
                      <a:endParaRPr lang="en-IT" sz="1100" dirty="0"/>
                    </a:p>
                  </a:txBody>
                  <a:tcPr marL="68585" marR="68585" marT="34290" marB="34290">
                    <a:solidFill>
                      <a:schemeClr val="accent6">
                        <a:lumMod val="40000"/>
                        <a:lumOff val="60000"/>
                      </a:schemeClr>
                    </a:solidFill>
                  </a:tcPr>
                </a:tc>
                <a:tc>
                  <a:txBody>
                    <a:bodyPr/>
                    <a:lstStyle/>
                    <a:p>
                      <a:r>
                        <a:rPr lang="en-US" sz="1100" dirty="0"/>
                        <a:t>-</a:t>
                      </a:r>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4" name="Footer Placeholder 3">
            <a:extLst>
              <a:ext uri="{FF2B5EF4-FFF2-40B4-BE49-F238E27FC236}">
                <a16:creationId xmlns:a16="http://schemas.microsoft.com/office/drawing/2014/main" id="{54DB0DBB-D69C-9001-3956-34254C7AE6CB}"/>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5" name="Slide Number Placeholder 4">
            <a:extLst>
              <a:ext uri="{FF2B5EF4-FFF2-40B4-BE49-F238E27FC236}">
                <a16:creationId xmlns:a16="http://schemas.microsoft.com/office/drawing/2014/main" id="{6AFAE2DD-6A42-C93B-440A-D0918C4C8484}"/>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11</a:t>
            </a:fld>
            <a:endParaRPr lang="en-GB">
              <a:solidFill>
                <a:prstClr val="white"/>
              </a:solidFill>
            </a:endParaRPr>
          </a:p>
        </p:txBody>
      </p:sp>
      <p:sp>
        <p:nvSpPr>
          <p:cNvPr id="8" name="TextBox 7">
            <a:extLst>
              <a:ext uri="{FF2B5EF4-FFF2-40B4-BE49-F238E27FC236}">
                <a16:creationId xmlns:a16="http://schemas.microsoft.com/office/drawing/2014/main" id="{502B1196-A019-60B1-BAD2-536F9E77EAF6}"/>
              </a:ext>
            </a:extLst>
          </p:cNvPr>
          <p:cNvSpPr txBox="1"/>
          <p:nvPr/>
        </p:nvSpPr>
        <p:spPr bwMode="auto">
          <a:xfrm>
            <a:off x="6096000" y="624405"/>
            <a:ext cx="5322660" cy="1754326"/>
          </a:xfrm>
          <a:prstGeom prst="rect">
            <a:avLst/>
          </a:prstGeom>
          <a:solidFill>
            <a:srgbClr val="FFFF00"/>
          </a:solidFill>
        </p:spPr>
        <p:txBody>
          <a:bodyPr wrap="square" rtlCol="0">
            <a:spAutoFit/>
          </a:bodyPr>
          <a:lstStyle/>
          <a:p>
            <a:r>
              <a:rPr lang="en-US" dirty="0"/>
              <a:t>Proposal trying to disentangle core/SOL radiation by means of heavy impurities radiating in the pedestal region (Kr). Due to budget constraints priorities given to qualification of XPR in view of potential ITER interest (rather than next step)</a:t>
            </a:r>
          </a:p>
          <a:p>
            <a:r>
              <a:rPr lang="en-US" dirty="0"/>
              <a:t>P2-AUG</a:t>
            </a:r>
          </a:p>
        </p:txBody>
      </p:sp>
    </p:spTree>
    <p:extLst>
      <p:ext uri="{BB962C8B-B14F-4D97-AF65-F5344CB8AC3E}">
        <p14:creationId xmlns:p14="http://schemas.microsoft.com/office/powerpoint/2010/main" val="251595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457EFE-44B3-4D40-A992-62BDABDBDAC4}"/>
              </a:ext>
            </a:extLst>
          </p:cNvPr>
          <p:cNvPicPr>
            <a:picLocks noChangeAspect="1"/>
          </p:cNvPicPr>
          <p:nvPr/>
        </p:nvPicPr>
        <p:blipFill>
          <a:blip r:embed="rId2"/>
          <a:stretch>
            <a:fillRect/>
          </a:stretch>
        </p:blipFill>
        <p:spPr>
          <a:xfrm>
            <a:off x="6630541" y="753679"/>
            <a:ext cx="3922713" cy="3463104"/>
          </a:xfrm>
          <a:prstGeom prst="rect">
            <a:avLst/>
          </a:prstGeom>
        </p:spPr>
      </p:pic>
      <p:sp>
        <p:nvSpPr>
          <p:cNvPr id="6145" name="Title 1">
            <a:extLst>
              <a:ext uri="{FF2B5EF4-FFF2-40B4-BE49-F238E27FC236}">
                <a16:creationId xmlns:a16="http://schemas.microsoft.com/office/drawing/2014/main" id="{325F9C77-28BA-2541-9672-9F046162F632}"/>
              </a:ext>
            </a:extLst>
          </p:cNvPr>
          <p:cNvSpPr>
            <a:spLocks noGrp="1" noChangeArrowheads="1"/>
          </p:cNvSpPr>
          <p:nvPr>
            <p:ph type="title"/>
          </p:nvPr>
        </p:nvSpPr>
        <p:spPr>
          <a:xfrm>
            <a:off x="805543" y="151076"/>
            <a:ext cx="11212285" cy="457200"/>
          </a:xfrm>
        </p:spPr>
        <p:txBody>
          <a:bodyPr/>
          <a:lstStyle/>
          <a:p>
            <a:pPr>
              <a:lnSpc>
                <a:spcPct val="100000"/>
              </a:lnSpc>
            </a:pPr>
            <a:r>
              <a:rPr lang="en-GB" dirty="0"/>
              <a:t>#95 ELM buffering in conventional divertor configuration including real-time control</a:t>
            </a:r>
          </a:p>
        </p:txBody>
      </p:sp>
      <p:sp>
        <p:nvSpPr>
          <p:cNvPr id="5" name="TextBox 4">
            <a:extLst>
              <a:ext uri="{FF2B5EF4-FFF2-40B4-BE49-F238E27FC236}">
                <a16:creationId xmlns:a16="http://schemas.microsoft.com/office/drawing/2014/main" id="{AD978785-A013-F74A-A1B8-9959686B3E78}"/>
              </a:ext>
            </a:extLst>
          </p:cNvPr>
          <p:cNvSpPr txBox="1"/>
          <p:nvPr/>
        </p:nvSpPr>
        <p:spPr>
          <a:xfrm>
            <a:off x="0" y="753680"/>
            <a:ext cx="6774095" cy="5724644"/>
          </a:xfrm>
          <a:prstGeom prst="rect">
            <a:avLst/>
          </a:prstGeom>
          <a:noFill/>
        </p:spPr>
        <p:txBody>
          <a:bodyPr wrap="square">
            <a:spAutoFit/>
          </a:bodyPr>
          <a:lstStyle/>
          <a:p>
            <a:pPr marL="285750" indent="-285750">
              <a:buFont typeface="Arial"/>
              <a:buChar char="•"/>
              <a:defRPr/>
            </a:pPr>
            <a:r>
              <a:rPr lang="en-US" b="1" dirty="0">
                <a:cs typeface="Calibri"/>
              </a:rPr>
              <a:t>Proponents and contact persons:</a:t>
            </a:r>
          </a:p>
          <a:p>
            <a:pPr>
              <a:defRPr/>
            </a:pPr>
            <a:r>
              <a:rPr lang="en-US" sz="1400" dirty="0">
                <a:cs typeface="Calibri"/>
              </a:rPr>
              <a:t>M. Komm (</a:t>
            </a:r>
            <a:r>
              <a:rPr lang="en-US" sz="1400" dirty="0">
                <a:cs typeface="Calibri"/>
                <a:hlinkClick r:id="rId3"/>
              </a:rPr>
              <a:t>komm@ipp.cas.cz</a:t>
            </a:r>
            <a:r>
              <a:rPr lang="en-US" sz="1400" dirty="0">
                <a:cs typeface="Calibri"/>
              </a:rPr>
              <a:t>), R. Scannell (</a:t>
            </a:r>
            <a:r>
              <a:rPr lang="en-US" sz="1400" dirty="0">
                <a:cs typeface="Calibri"/>
                <a:hlinkClick r:id="rId4"/>
              </a:rPr>
              <a:t>rory.scannell@ukaea.uk</a:t>
            </a:r>
            <a:r>
              <a:rPr lang="en-US" sz="1400" dirty="0">
                <a:cs typeface="Calibri"/>
              </a:rPr>
              <a:t>), M. Zurita (</a:t>
            </a:r>
            <a:r>
              <a:rPr lang="en-US" sz="1400" dirty="0">
                <a:cs typeface="Calibri"/>
                <a:hlinkClick r:id="rId5"/>
              </a:rPr>
              <a:t>martim.zurita@epfl.ch</a:t>
            </a:r>
            <a:r>
              <a:rPr lang="en-US" sz="1400" dirty="0">
                <a:cs typeface="Calibri"/>
              </a:rPr>
              <a:t>), Jack Flanagan, S. Henderson, M. </a:t>
            </a:r>
            <a:r>
              <a:rPr lang="en-US" sz="1400" dirty="0" err="1">
                <a:cs typeface="Calibri"/>
              </a:rPr>
              <a:t>Faitsch</a:t>
            </a:r>
            <a:r>
              <a:rPr lang="en-US" sz="1400" dirty="0">
                <a:cs typeface="Calibri"/>
              </a:rPr>
              <a:t>, D. </a:t>
            </a:r>
            <a:r>
              <a:rPr lang="en-US" sz="1400" dirty="0" err="1">
                <a:cs typeface="Calibri"/>
              </a:rPr>
              <a:t>Silvagni</a:t>
            </a:r>
            <a:r>
              <a:rPr lang="en-US" sz="1400" dirty="0">
                <a:cs typeface="Calibri"/>
              </a:rPr>
              <a:t>, M. </a:t>
            </a:r>
            <a:r>
              <a:rPr lang="en-US" sz="1400" dirty="0" err="1">
                <a:cs typeface="Calibri"/>
              </a:rPr>
              <a:t>Bernert</a:t>
            </a:r>
            <a:r>
              <a:rPr lang="en-US" sz="1400" dirty="0">
                <a:cs typeface="Calibri"/>
              </a:rPr>
              <a:t>, O. </a:t>
            </a:r>
            <a:r>
              <a:rPr lang="en-US" sz="1400" dirty="0" err="1">
                <a:cs typeface="Calibri"/>
              </a:rPr>
              <a:t>Kudlacek</a:t>
            </a:r>
            <a:r>
              <a:rPr lang="en-US" sz="1400" dirty="0">
                <a:cs typeface="Calibri"/>
              </a:rPr>
              <a:t>, M. Astrain, H. </a:t>
            </a:r>
            <a:r>
              <a:rPr lang="en-US" sz="1400" dirty="0" err="1">
                <a:cs typeface="Calibri"/>
              </a:rPr>
              <a:t>Reimerdes</a:t>
            </a:r>
            <a:endParaRPr lang="en-US" sz="1400" b="1" dirty="0">
              <a:cs typeface="Calibri"/>
            </a:endParaRPr>
          </a:p>
          <a:p>
            <a:pPr marL="285750" indent="-285750">
              <a:buFont typeface="Arial"/>
              <a:buChar char="•"/>
              <a:defRPr/>
            </a:pPr>
            <a:r>
              <a:rPr lang="en-US" b="1" dirty="0">
                <a:cs typeface="Calibri"/>
              </a:rPr>
              <a:t>Scientific Background &amp; Objectives</a:t>
            </a:r>
          </a:p>
          <a:p>
            <a:pPr>
              <a:defRPr/>
            </a:pPr>
            <a:r>
              <a:rPr lang="en-US" sz="1400" dirty="0">
                <a:cs typeface="Calibri"/>
              </a:rPr>
              <a:t>Directly linked to RT05-22: D5</a:t>
            </a:r>
          </a:p>
          <a:p>
            <a:pPr marL="285750" indent="-285750">
              <a:buFont typeface="Arial" panose="020B0604020202020204" pitchFamily="34" charset="0"/>
              <a:buChar char="•"/>
              <a:defRPr/>
            </a:pPr>
            <a:r>
              <a:rPr lang="en-US" sz="1400" b="1" dirty="0">
                <a:cs typeface="Calibri"/>
              </a:rPr>
              <a:t>Objectives at AUG</a:t>
            </a:r>
          </a:p>
          <a:p>
            <a:pPr marL="342900" indent="-342900">
              <a:buFont typeface="+mj-lt"/>
              <a:buAutoNum type="arabicPeriod"/>
            </a:pPr>
            <a:r>
              <a:rPr lang="en-GB" sz="1400" dirty="0"/>
              <a:t>Simultaneous observation ELM impact on both </a:t>
            </a:r>
            <a:r>
              <a:rPr lang="en-GB" sz="1400" dirty="0" err="1"/>
              <a:t>divertor</a:t>
            </a:r>
            <a:r>
              <a:rPr lang="en-GB" sz="1400" dirty="0"/>
              <a:t> targets by IR camera (at the top </a:t>
            </a:r>
            <a:r>
              <a:rPr lang="en-GB" sz="1400" dirty="0" err="1"/>
              <a:t>divertor</a:t>
            </a:r>
            <a:r>
              <a:rPr lang="en-GB" sz="1400" dirty="0"/>
              <a:t>)</a:t>
            </a:r>
          </a:p>
          <a:p>
            <a:pPr marL="342900" indent="-342900">
              <a:buFont typeface="+mj-lt"/>
              <a:buAutoNum type="arabicPeriod"/>
            </a:pPr>
            <a:r>
              <a:rPr lang="en-GB" sz="1400" dirty="0"/>
              <a:t>Measurements of </a:t>
            </a:r>
            <a:r>
              <a:rPr lang="en-GB" sz="1400" dirty="0" err="1"/>
              <a:t>Te</a:t>
            </a:r>
            <a:r>
              <a:rPr lang="en-GB" sz="1400" dirty="0"/>
              <a:t> in ELM filaments by </a:t>
            </a:r>
            <a:r>
              <a:rPr lang="en-GB" sz="1400" dirty="0" err="1"/>
              <a:t>recipr</a:t>
            </a:r>
            <a:r>
              <a:rPr lang="en-GB" sz="1400" dirty="0"/>
              <a:t>. manipulators</a:t>
            </a:r>
          </a:p>
          <a:p>
            <a:pPr marL="342900" indent="-342900">
              <a:buFont typeface="+mj-lt"/>
              <a:buAutoNum type="arabicPeriod"/>
            </a:pPr>
            <a:r>
              <a:rPr lang="en-GB" sz="1400" dirty="0"/>
              <a:t>Effect of </a:t>
            </a:r>
            <a:r>
              <a:rPr lang="en-GB" sz="1400" dirty="0" err="1"/>
              <a:t>divertor</a:t>
            </a:r>
            <a:r>
              <a:rPr lang="en-GB" sz="1400" dirty="0"/>
              <a:t> closure - comparison between ELM buffering in the bottom closed </a:t>
            </a:r>
            <a:r>
              <a:rPr lang="en-GB" sz="1400" dirty="0" err="1"/>
              <a:t>divertor</a:t>
            </a:r>
            <a:r>
              <a:rPr lang="en-GB" sz="1400" dirty="0"/>
              <a:t> and open upper </a:t>
            </a:r>
            <a:r>
              <a:rPr lang="en-GB" sz="1400" dirty="0" err="1"/>
              <a:t>divertor</a:t>
            </a:r>
            <a:endParaRPr lang="en-GB" sz="1400" dirty="0"/>
          </a:p>
          <a:p>
            <a:pPr marL="342900" indent="-342900">
              <a:buFont typeface="+mj-lt"/>
              <a:buAutoNum type="arabicPeriod"/>
            </a:pPr>
            <a:r>
              <a:rPr lang="en-GB" sz="1400" dirty="0"/>
              <a:t>Optimisation of the impurity mixture for simultaneous high ELM buffering and good confinement</a:t>
            </a:r>
          </a:p>
          <a:p>
            <a:pPr marL="342900" indent="-342900">
              <a:buFont typeface="+mj-lt"/>
              <a:buAutoNum type="arabicPeriod"/>
            </a:pPr>
            <a:r>
              <a:rPr lang="en-GB" sz="1400" b="1" dirty="0">
                <a:solidFill>
                  <a:srgbClr val="FF0000"/>
                </a:solidFill>
              </a:rPr>
              <a:t>Development of a real-time controller for the ELM impacting energy/fluence using shunt current measurements</a:t>
            </a:r>
          </a:p>
          <a:p>
            <a:pPr marL="342900" indent="-342900">
              <a:buFont typeface="+mj-lt"/>
              <a:buAutoNum type="arabicPeriod"/>
            </a:pPr>
            <a:r>
              <a:rPr lang="en-GB" sz="1400" dirty="0"/>
              <a:t>Effect of seeding termination on the duration of ELM buffering </a:t>
            </a:r>
            <a:r>
              <a:rPr lang="en-GB" sz="1400" b="1" dirty="0">
                <a:cs typeface="Calibri"/>
              </a:rPr>
              <a:t>Objectives at MAST-U</a:t>
            </a:r>
          </a:p>
          <a:p>
            <a:pPr marL="342900" indent="-342900">
              <a:buFont typeface="+mj-lt"/>
              <a:buAutoNum type="arabicPeriod"/>
            </a:pPr>
            <a:r>
              <a:rPr lang="en-GB" sz="1400" dirty="0">
                <a:cs typeface="Calibri"/>
              </a:rPr>
              <a:t>Develop an ELM buffering scenario both for the conventional and long divertor leg</a:t>
            </a:r>
            <a:br>
              <a:rPr lang="en-GB" sz="1400" dirty="0">
                <a:cs typeface="Calibri"/>
              </a:rPr>
            </a:br>
            <a:r>
              <a:rPr lang="en-GB" sz="1400" b="1" dirty="0">
                <a:cs typeface="Calibri"/>
              </a:rPr>
              <a:t>Objectives at TCV</a:t>
            </a:r>
          </a:p>
          <a:p>
            <a:pPr marL="342900" indent="-342900">
              <a:buFont typeface="+mj-lt"/>
              <a:buAutoNum type="arabicPeriod"/>
            </a:pPr>
            <a:r>
              <a:rPr lang="en-GB" sz="1400" dirty="0">
                <a:cs typeface="Calibri"/>
              </a:rPr>
              <a:t>Assess the effect of seeding location &amp; baffling on ELM buffering</a:t>
            </a:r>
            <a:endParaRPr lang="en-US" b="1" dirty="0">
              <a:cs typeface="Calibri"/>
            </a:endParaRPr>
          </a:p>
          <a:p>
            <a:pPr marL="285750" indent="-285750">
              <a:buFont typeface="Arial"/>
              <a:buChar char="•"/>
              <a:defRPr/>
            </a:pPr>
            <a:r>
              <a:rPr lang="en-US" b="1" dirty="0">
                <a:cs typeface="Calibri"/>
              </a:rPr>
              <a:t>Experimental Strategy/Machine Constraints and essential diagnostic</a:t>
            </a:r>
            <a:endParaRPr lang="en-US" dirty="0"/>
          </a:p>
          <a:p>
            <a:pPr marL="285750" indent="-285750">
              <a:buFont typeface="Arial"/>
              <a:buChar char="•"/>
              <a:defRPr/>
            </a:pPr>
            <a:r>
              <a:rPr lang="en-US" sz="1400" dirty="0">
                <a:cs typeface="Calibri"/>
              </a:rPr>
              <a:t>Type I </a:t>
            </a:r>
            <a:r>
              <a:rPr lang="en-US" sz="1400" dirty="0" err="1">
                <a:cs typeface="Calibri"/>
              </a:rPr>
              <a:t>ELMy</a:t>
            </a:r>
            <a:r>
              <a:rPr lang="en-US" sz="1400" dirty="0">
                <a:cs typeface="Calibri"/>
              </a:rPr>
              <a:t> plasma with the AUG lower and upper divertor</a:t>
            </a:r>
          </a:p>
          <a:p>
            <a:pPr marL="285750" indent="-285750">
              <a:buFont typeface="Arial"/>
              <a:buChar char="•"/>
              <a:defRPr/>
            </a:pPr>
            <a:r>
              <a:rPr lang="en-US" sz="1400" dirty="0" err="1">
                <a:cs typeface="Calibri"/>
              </a:rPr>
              <a:t>Divertor</a:t>
            </a:r>
            <a:r>
              <a:rPr lang="en-US" sz="1400" dirty="0">
                <a:cs typeface="Calibri"/>
              </a:rPr>
              <a:t> IR thermography</a:t>
            </a:r>
          </a:p>
          <a:p>
            <a:pPr marL="285750" indent="-285750">
              <a:buFont typeface="Arial"/>
              <a:buChar char="•"/>
              <a:defRPr/>
            </a:pPr>
            <a:r>
              <a:rPr lang="en-US" sz="1400" dirty="0">
                <a:cs typeface="Calibri"/>
              </a:rPr>
              <a:t>Stable H-mode scenario with impurity seeding at MAST-U</a:t>
            </a:r>
          </a:p>
        </p:txBody>
      </p:sp>
      <p:sp>
        <p:nvSpPr>
          <p:cNvPr id="6149" name="TextBox 7">
            <a:extLst>
              <a:ext uri="{FF2B5EF4-FFF2-40B4-BE49-F238E27FC236}">
                <a16:creationId xmlns:a16="http://schemas.microsoft.com/office/drawing/2014/main" id="{814D1D5F-FE05-7A4D-8DD3-07B588063BE1}"/>
              </a:ext>
            </a:extLst>
          </p:cNvPr>
          <p:cNvSpPr txBox="1">
            <a:spLocks noChangeArrowheads="1"/>
          </p:cNvSpPr>
          <p:nvPr/>
        </p:nvSpPr>
        <p:spPr bwMode="auto">
          <a:xfrm>
            <a:off x="7249768" y="4216783"/>
            <a:ext cx="409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3" name="Table 3">
            <a:extLst>
              <a:ext uri="{FF2B5EF4-FFF2-40B4-BE49-F238E27FC236}">
                <a16:creationId xmlns:a16="http://schemas.microsoft.com/office/drawing/2014/main" id="{55B10DB3-6A9C-334B-AA9C-931D4695348D}"/>
              </a:ext>
            </a:extLst>
          </p:cNvPr>
          <p:cNvGraphicFramePr>
            <a:graphicFrameLocks noGrp="1"/>
          </p:cNvGraphicFramePr>
          <p:nvPr>
            <p:extLst>
              <p:ext uri="{D42A27DB-BD31-4B8C-83A1-F6EECF244321}">
                <p14:modId xmlns:p14="http://schemas.microsoft.com/office/powerpoint/2010/main" val="2842158803"/>
              </p:ext>
            </p:extLst>
          </p:nvPr>
        </p:nvGraphicFramePr>
        <p:xfrm>
          <a:off x="7249768" y="4586671"/>
          <a:ext cx="3592183" cy="1854200"/>
        </p:xfrm>
        <a:graphic>
          <a:graphicData uri="http://schemas.openxmlformats.org/drawingml/2006/table">
            <a:tbl>
              <a:tblPr firstRow="1" bandRow="1">
                <a:tableStyleId>{5C22544A-7EE6-4342-B048-85BDC9FD1C3A}</a:tableStyleId>
              </a:tblPr>
              <a:tblGrid>
                <a:gridCol w="826299">
                  <a:extLst>
                    <a:ext uri="{9D8B030D-6E8A-4147-A177-3AD203B41FA5}">
                      <a16:colId xmlns:a16="http://schemas.microsoft.com/office/drawing/2014/main" val="20000"/>
                    </a:ext>
                  </a:extLst>
                </a:gridCol>
                <a:gridCol w="1441161">
                  <a:extLst>
                    <a:ext uri="{9D8B030D-6E8A-4147-A177-3AD203B41FA5}">
                      <a16:colId xmlns:a16="http://schemas.microsoft.com/office/drawing/2014/main" val="20001"/>
                    </a:ext>
                  </a:extLst>
                </a:gridCol>
                <a:gridCol w="1324723">
                  <a:extLst>
                    <a:ext uri="{9D8B030D-6E8A-4147-A177-3AD203B41FA5}">
                      <a16:colId xmlns:a16="http://schemas.microsoft.com/office/drawing/2014/main" val="20002"/>
                    </a:ext>
                  </a:extLst>
                </a:gridCol>
              </a:tblGrid>
              <a:tr h="370840">
                <a:tc>
                  <a:txBody>
                    <a:bodyPr/>
                    <a:lstStyle/>
                    <a:p>
                      <a:r>
                        <a:rPr lang="en-IT" sz="1400" dirty="0"/>
                        <a:t>Device</a:t>
                      </a:r>
                    </a:p>
                  </a:txBody>
                  <a:tcPr marL="91447" marR="91447"/>
                </a:tc>
                <a:tc>
                  <a:txBody>
                    <a:bodyPr/>
                    <a:lstStyle/>
                    <a:p>
                      <a:r>
                        <a:rPr lang="en-IT" sz="1400" dirty="0"/>
                        <a:t># Pulses/Session</a:t>
                      </a:r>
                    </a:p>
                  </a:txBody>
                  <a:tcPr marL="91447" marR="91447"/>
                </a:tc>
                <a:tc>
                  <a:txBody>
                    <a:bodyPr/>
                    <a:lstStyle/>
                    <a:p>
                      <a:r>
                        <a:rPr lang="en-IT" sz="1400" dirty="0"/>
                        <a:t># Development</a:t>
                      </a:r>
                    </a:p>
                  </a:txBody>
                  <a:tcPr marL="91447" marR="91447"/>
                </a:tc>
                <a:extLst>
                  <a:ext uri="{0D108BD9-81ED-4DB2-BD59-A6C34878D82A}">
                    <a16:rowId xmlns:a16="http://schemas.microsoft.com/office/drawing/2014/main" val="10000"/>
                  </a:ext>
                </a:extLst>
              </a:tr>
              <a:tr h="370840">
                <a:tc>
                  <a:txBody>
                    <a:bodyPr/>
                    <a:lstStyle/>
                    <a:p>
                      <a:r>
                        <a:rPr lang="fr-CH" sz="1400" dirty="0">
                          <a:solidFill>
                            <a:schemeClr val="tx1"/>
                          </a:solidFill>
                        </a:rPr>
                        <a:t>AUG</a:t>
                      </a:r>
                      <a:endParaRPr lang="en-IT" sz="1400" dirty="0">
                        <a:solidFill>
                          <a:schemeClr val="tx1"/>
                        </a:solidFill>
                      </a:endParaRPr>
                    </a:p>
                  </a:txBody>
                  <a:tcPr marL="91447" marR="91447">
                    <a:solidFill>
                      <a:schemeClr val="tx2">
                        <a:lumMod val="40000"/>
                        <a:lumOff val="60000"/>
                      </a:schemeClr>
                    </a:solidFill>
                  </a:tcPr>
                </a:tc>
                <a:tc>
                  <a:txBody>
                    <a:bodyPr/>
                    <a:lstStyle/>
                    <a:p>
                      <a:r>
                        <a:rPr lang="en-US" sz="1400" dirty="0"/>
                        <a:t>13 pulses</a:t>
                      </a:r>
                      <a:endParaRPr lang="en-IT" sz="1400"/>
                    </a:p>
                  </a:txBody>
                  <a:tcPr marL="91447" marR="91447">
                    <a:solidFill>
                      <a:schemeClr val="tx2">
                        <a:lumMod val="40000"/>
                        <a:lumOff val="60000"/>
                      </a:schemeClr>
                    </a:solidFill>
                  </a:tcPr>
                </a:tc>
                <a:tc>
                  <a:txBody>
                    <a:bodyPr/>
                    <a:lstStyle/>
                    <a:p>
                      <a:r>
                        <a:rPr lang="en-US" sz="1400" dirty="0"/>
                        <a:t>9 pulses</a:t>
                      </a:r>
                      <a:endParaRPr lang="en-IT" sz="1400" dirty="0"/>
                    </a:p>
                  </a:txBody>
                  <a:tcPr marL="91447" marR="91447">
                    <a:solidFill>
                      <a:schemeClr val="tx2">
                        <a:lumMod val="40000"/>
                        <a:lumOff val="60000"/>
                      </a:schemeClr>
                    </a:solidFill>
                  </a:tcPr>
                </a:tc>
                <a:extLst>
                  <a:ext uri="{0D108BD9-81ED-4DB2-BD59-A6C34878D82A}">
                    <a16:rowId xmlns:a16="http://schemas.microsoft.com/office/drawing/2014/main" val="10001"/>
                  </a:ext>
                </a:extLst>
              </a:tr>
              <a:tr h="370840">
                <a:tc>
                  <a:txBody>
                    <a:bodyPr/>
                    <a:lstStyle/>
                    <a:p>
                      <a:r>
                        <a:rPr lang="en-IT" sz="1400" dirty="0">
                          <a:solidFill>
                            <a:schemeClr val="tx1"/>
                          </a:solidFill>
                        </a:rPr>
                        <a:t>MAST-U</a:t>
                      </a:r>
                    </a:p>
                  </a:txBody>
                  <a:tcPr marL="91447" marR="91447">
                    <a:solidFill>
                      <a:schemeClr val="accent2">
                        <a:lumMod val="40000"/>
                        <a:lumOff val="60000"/>
                      </a:schemeClr>
                    </a:solidFill>
                  </a:tcPr>
                </a:tc>
                <a:tc>
                  <a:txBody>
                    <a:bodyPr/>
                    <a:lstStyle/>
                    <a:p>
                      <a:r>
                        <a:rPr lang="en-US" sz="1400" dirty="0"/>
                        <a:t>5 pulses</a:t>
                      </a:r>
                      <a:endParaRPr lang="en-IT" sz="1400" dirty="0"/>
                    </a:p>
                  </a:txBody>
                  <a:tcPr marL="91447" marR="91447">
                    <a:solidFill>
                      <a:schemeClr val="accent2">
                        <a:lumMod val="40000"/>
                        <a:lumOff val="60000"/>
                      </a:schemeClr>
                    </a:solidFill>
                  </a:tcPr>
                </a:tc>
                <a:tc>
                  <a:txBody>
                    <a:bodyPr/>
                    <a:lstStyle/>
                    <a:p>
                      <a:r>
                        <a:rPr lang="en-US" sz="1400" dirty="0"/>
                        <a:t>10 pulses</a:t>
                      </a:r>
                      <a:endParaRPr lang="en-IT" sz="1400" dirty="0"/>
                    </a:p>
                  </a:txBody>
                  <a:tcPr marL="91447" marR="91447">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r>
                        <a:rPr lang="en-IT" sz="1400" dirty="0">
                          <a:solidFill>
                            <a:schemeClr val="tx1"/>
                          </a:solidFill>
                        </a:rPr>
                        <a:t>TCV</a:t>
                      </a:r>
                    </a:p>
                  </a:txBody>
                  <a:tcPr marL="91447" marR="91447">
                    <a:solidFill>
                      <a:schemeClr val="accent3">
                        <a:lumMod val="40000"/>
                        <a:lumOff val="60000"/>
                      </a:schemeClr>
                    </a:solidFill>
                  </a:tcPr>
                </a:tc>
                <a:tc>
                  <a:txBody>
                    <a:bodyPr/>
                    <a:lstStyle/>
                    <a:p>
                      <a:r>
                        <a:rPr lang="en-US" sz="1400" dirty="0"/>
                        <a:t>11 pulses</a:t>
                      </a:r>
                      <a:endParaRPr lang="en-IT" sz="1400"/>
                    </a:p>
                  </a:txBody>
                  <a:tcPr marL="91447" marR="91447">
                    <a:solidFill>
                      <a:schemeClr val="accent3">
                        <a:lumMod val="40000"/>
                        <a:lumOff val="60000"/>
                      </a:schemeClr>
                    </a:solidFill>
                  </a:tcPr>
                </a:tc>
                <a:tc>
                  <a:txBody>
                    <a:bodyPr/>
                    <a:lstStyle/>
                    <a:p>
                      <a:r>
                        <a:rPr lang="en-US" sz="1400" dirty="0"/>
                        <a:t>21 pulses</a:t>
                      </a:r>
                      <a:endParaRPr lang="en-IT" sz="1400" dirty="0"/>
                    </a:p>
                  </a:txBody>
                  <a:tcPr marL="91447" marR="91447">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r>
                        <a:rPr lang="en-IT" sz="1400" dirty="0">
                          <a:solidFill>
                            <a:schemeClr val="tx1"/>
                          </a:solidFill>
                        </a:rPr>
                        <a:t>WEST</a:t>
                      </a:r>
                    </a:p>
                  </a:txBody>
                  <a:tcPr marL="91447" marR="91447">
                    <a:solidFill>
                      <a:schemeClr val="accent6">
                        <a:lumMod val="40000"/>
                        <a:lumOff val="60000"/>
                      </a:schemeClr>
                    </a:solidFill>
                  </a:tcPr>
                </a:tc>
                <a:tc>
                  <a:txBody>
                    <a:bodyPr/>
                    <a:lstStyle/>
                    <a:p>
                      <a:endParaRPr lang="en-IT" sz="1400"/>
                    </a:p>
                  </a:txBody>
                  <a:tcPr marL="91447" marR="91447">
                    <a:solidFill>
                      <a:schemeClr val="accent6">
                        <a:lumMod val="40000"/>
                        <a:lumOff val="60000"/>
                      </a:schemeClr>
                    </a:solidFill>
                  </a:tcPr>
                </a:tc>
                <a:tc>
                  <a:txBody>
                    <a:bodyPr/>
                    <a:lstStyle/>
                    <a:p>
                      <a:endParaRPr lang="en-IT" sz="1400" dirty="0"/>
                    </a:p>
                  </a:txBody>
                  <a:tcPr marL="91447" marR="91447">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863802FA-4933-F549-9043-512FA81D7713}"/>
              </a:ext>
            </a:extLst>
          </p:cNvPr>
          <p:cNvSpPr txBox="1"/>
          <p:nvPr/>
        </p:nvSpPr>
        <p:spPr>
          <a:xfrm>
            <a:off x="7249768" y="3285890"/>
            <a:ext cx="2074460" cy="369332"/>
          </a:xfrm>
          <a:prstGeom prst="rect">
            <a:avLst/>
          </a:prstGeom>
          <a:noFill/>
        </p:spPr>
        <p:txBody>
          <a:bodyPr wrap="square" rtlCol="0">
            <a:spAutoFit/>
          </a:bodyPr>
          <a:lstStyle/>
          <a:p>
            <a:r>
              <a:rPr lang="en-US" dirty="0">
                <a:solidFill>
                  <a:srgbClr val="FF40FF"/>
                </a:solidFill>
                <a:hlinkClick r:id="rId6">
                  <a:extLst>
                    <a:ext uri="{A12FA001-AC4F-418D-AE19-62706E023703}">
                      <ahyp:hlinkClr xmlns:ahyp="http://schemas.microsoft.com/office/drawing/2018/hyperlinkcolor" val="tx"/>
                    </a:ext>
                  </a:extLst>
                </a:hlinkClick>
              </a:rPr>
              <a:t>[Komm NF 2023]</a:t>
            </a:r>
            <a:endParaRPr lang="en-US" dirty="0">
              <a:solidFill>
                <a:srgbClr val="FF40FF"/>
              </a:solidFill>
            </a:endParaRPr>
          </a:p>
        </p:txBody>
      </p:sp>
      <p:sp>
        <p:nvSpPr>
          <p:cNvPr id="2" name="Footer Placeholder 1">
            <a:extLst>
              <a:ext uri="{FF2B5EF4-FFF2-40B4-BE49-F238E27FC236}">
                <a16:creationId xmlns:a16="http://schemas.microsoft.com/office/drawing/2014/main" id="{B0D73754-41C1-726C-C2CE-C648217743A1}"/>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6" name="Slide Number Placeholder 5">
            <a:extLst>
              <a:ext uri="{FF2B5EF4-FFF2-40B4-BE49-F238E27FC236}">
                <a16:creationId xmlns:a16="http://schemas.microsoft.com/office/drawing/2014/main" id="{57A35D08-1A79-3A8F-64B8-5F2E231ED1C3}"/>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12</a:t>
            </a:fld>
            <a:endParaRPr lang="en-GB">
              <a:solidFill>
                <a:prstClr val="white"/>
              </a:solidFill>
            </a:endParaRPr>
          </a:p>
        </p:txBody>
      </p:sp>
      <p:sp>
        <p:nvSpPr>
          <p:cNvPr id="8" name="TextBox 7">
            <a:extLst>
              <a:ext uri="{FF2B5EF4-FFF2-40B4-BE49-F238E27FC236}">
                <a16:creationId xmlns:a16="http://schemas.microsoft.com/office/drawing/2014/main" id="{73D1B735-D1A9-6DEF-C5BF-9715E736861C}"/>
              </a:ext>
            </a:extLst>
          </p:cNvPr>
          <p:cNvSpPr txBox="1"/>
          <p:nvPr/>
        </p:nvSpPr>
        <p:spPr bwMode="auto">
          <a:xfrm>
            <a:off x="6096000" y="624405"/>
            <a:ext cx="5322660" cy="1754326"/>
          </a:xfrm>
          <a:prstGeom prst="rect">
            <a:avLst/>
          </a:prstGeom>
          <a:solidFill>
            <a:srgbClr val="FFFF00"/>
          </a:solidFill>
        </p:spPr>
        <p:txBody>
          <a:bodyPr wrap="square" rtlCol="0">
            <a:spAutoFit/>
          </a:bodyPr>
          <a:lstStyle/>
          <a:p>
            <a:r>
              <a:rPr lang="en-US" dirty="0"/>
              <a:t>Nice multi-machine proposal, also aiming to exploit one of the TE-Enhancement program. Well defined strategy for all devices</a:t>
            </a:r>
          </a:p>
          <a:p>
            <a:r>
              <a:rPr lang="en-US" dirty="0"/>
              <a:t>P1-AUG-2026</a:t>
            </a:r>
          </a:p>
          <a:p>
            <a:r>
              <a:rPr lang="en-US" dirty="0"/>
              <a:t>P1-TCV-2026</a:t>
            </a:r>
          </a:p>
          <a:p>
            <a:r>
              <a:rPr lang="en-US" dirty="0"/>
              <a:t>P2-MAST-U</a:t>
            </a:r>
          </a:p>
        </p:txBody>
      </p:sp>
    </p:spTree>
    <p:extLst>
      <p:ext uri="{BB962C8B-B14F-4D97-AF65-F5344CB8AC3E}">
        <p14:creationId xmlns:p14="http://schemas.microsoft.com/office/powerpoint/2010/main" val="297563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laceHolder 1"/>
          <p:cNvSpPr>
            <a:spLocks noGrp="1"/>
          </p:cNvSpPr>
          <p:nvPr>
            <p:ph type="title"/>
          </p:nvPr>
        </p:nvSpPr>
        <p:spPr>
          <a:xfrm>
            <a:off x="983431" y="192515"/>
            <a:ext cx="10979959" cy="457200"/>
          </a:xfrm>
          <a:prstGeom prst="rect">
            <a:avLst/>
          </a:prstGeom>
          <a:noFill/>
          <a:ln w="0">
            <a:noFill/>
          </a:ln>
        </p:spPr>
        <p:txBody>
          <a:bodyPr lIns="91440" tIns="45720" rIns="91440" bIns="45720" anchor="ctr">
            <a:noAutofit/>
          </a:bodyPr>
          <a:lstStyle/>
          <a:p>
            <a:pPr indent="0" defTabSz="685800">
              <a:lnSpc>
                <a:spcPts val="2401"/>
              </a:lnSpc>
              <a:spcBef>
                <a:spcPts val="1191"/>
              </a:spcBef>
              <a:spcAft>
                <a:spcPts val="992"/>
              </a:spcAft>
              <a:buNone/>
            </a:pPr>
            <a:r>
              <a:rPr lang="fr-FR" sz="2800" b="1" u="none" strike="noStrike" dirty="0">
                <a:solidFill>
                  <a:schemeClr val="dk2"/>
                </a:solidFill>
                <a:uFillTx/>
                <a:latin typeface="Calibri"/>
              </a:rPr>
              <a:t>#96 Relation </a:t>
            </a:r>
            <a:r>
              <a:rPr lang="fr-FR" sz="2800" b="1" u="none" strike="noStrike" dirty="0" err="1">
                <a:solidFill>
                  <a:schemeClr val="dk2"/>
                </a:solidFill>
                <a:uFillTx/>
                <a:latin typeface="Calibri"/>
              </a:rPr>
              <a:t>between</a:t>
            </a:r>
            <a:r>
              <a:rPr lang="fr-FR" sz="2800" b="1" u="none" strike="noStrike" dirty="0">
                <a:solidFill>
                  <a:schemeClr val="dk2"/>
                </a:solidFill>
                <a:uFillTx/>
                <a:latin typeface="Calibri"/>
              </a:rPr>
              <a:t> </a:t>
            </a:r>
            <a:r>
              <a:rPr lang="fr-FR" sz="2800" b="1" u="none" strike="noStrike" dirty="0" err="1">
                <a:solidFill>
                  <a:schemeClr val="dk2"/>
                </a:solidFill>
                <a:uFillTx/>
                <a:latin typeface="Calibri"/>
              </a:rPr>
              <a:t>n</a:t>
            </a:r>
            <a:r>
              <a:rPr lang="fr-FR" sz="2800" b="1" u="none" strike="noStrike" baseline="-8000" dirty="0" err="1">
                <a:solidFill>
                  <a:schemeClr val="dk2"/>
                </a:solidFill>
                <a:uFillTx/>
                <a:latin typeface="Calibri"/>
              </a:rPr>
              <a:t>sep</a:t>
            </a:r>
            <a:r>
              <a:rPr lang="fr-FR" sz="2800" b="1" u="none" strike="noStrike" dirty="0">
                <a:solidFill>
                  <a:schemeClr val="dk2"/>
                </a:solidFill>
                <a:uFillTx/>
                <a:latin typeface="Calibri"/>
              </a:rPr>
              <a:t> and </a:t>
            </a:r>
            <a:r>
              <a:rPr lang="fr-FR" sz="2800" b="1" u="none" strike="noStrike" dirty="0" err="1">
                <a:solidFill>
                  <a:schemeClr val="dk2"/>
                </a:solidFill>
                <a:uFillTx/>
                <a:latin typeface="Calibri"/>
              </a:rPr>
              <a:t>impurity</a:t>
            </a:r>
            <a:r>
              <a:rPr lang="fr-FR" sz="2800" b="1" u="none" strike="noStrike" dirty="0">
                <a:solidFill>
                  <a:schemeClr val="dk2"/>
                </a:solidFill>
                <a:uFillTx/>
                <a:latin typeface="Calibri"/>
              </a:rPr>
              <a:t> </a:t>
            </a:r>
            <a:r>
              <a:rPr lang="fr-FR" sz="2800" b="1" u="none" strike="noStrike" dirty="0" err="1">
                <a:solidFill>
                  <a:schemeClr val="dk2"/>
                </a:solidFill>
                <a:uFillTx/>
                <a:latin typeface="Calibri"/>
              </a:rPr>
              <a:t>throughput</a:t>
            </a:r>
            <a:r>
              <a:rPr lang="fr-FR" sz="2800" b="1" u="none" strike="noStrike" dirty="0">
                <a:solidFill>
                  <a:schemeClr val="dk2"/>
                </a:solidFill>
                <a:uFillTx/>
                <a:latin typeface="Calibri"/>
              </a:rPr>
              <a:t>, p</a:t>
            </a:r>
            <a:r>
              <a:rPr lang="fr-FR" sz="2800" b="1" u="none" strike="noStrike" baseline="-8000" dirty="0">
                <a:solidFill>
                  <a:schemeClr val="dk2"/>
                </a:solidFill>
                <a:uFillTx/>
                <a:latin typeface="Calibri"/>
              </a:rPr>
              <a:t>0div</a:t>
            </a:r>
            <a:r>
              <a:rPr lang="fr-FR" sz="2800" b="1" u="none" strike="noStrike" dirty="0">
                <a:solidFill>
                  <a:schemeClr val="dk2"/>
                </a:solidFill>
                <a:uFillTx/>
                <a:latin typeface="Calibri"/>
              </a:rPr>
              <a:t> and </a:t>
            </a:r>
            <a:r>
              <a:rPr lang="fr-FR" sz="2800" b="1" u="none" strike="noStrike" dirty="0" err="1">
                <a:solidFill>
                  <a:schemeClr val="dk2"/>
                </a:solidFill>
                <a:uFillTx/>
                <a:latin typeface="Calibri"/>
              </a:rPr>
              <a:t>impurity</a:t>
            </a:r>
            <a:r>
              <a:rPr lang="fr-FR" sz="2800" b="1" u="none" strike="noStrike" dirty="0">
                <a:solidFill>
                  <a:schemeClr val="dk2"/>
                </a:solidFill>
                <a:uFillTx/>
                <a:latin typeface="Calibri"/>
              </a:rPr>
              <a:t> concentration for </a:t>
            </a:r>
            <a:r>
              <a:rPr lang="fr-FR" sz="2800" b="1" u="none" strike="noStrike" dirty="0" err="1">
                <a:solidFill>
                  <a:schemeClr val="dk2"/>
                </a:solidFill>
                <a:uFillTx/>
                <a:latin typeface="Calibri"/>
              </a:rPr>
              <a:t>reduced</a:t>
            </a:r>
            <a:r>
              <a:rPr lang="fr-FR" sz="2800" b="1" u="none" strike="noStrike" dirty="0">
                <a:solidFill>
                  <a:schemeClr val="dk2"/>
                </a:solidFill>
                <a:uFillTx/>
                <a:latin typeface="Calibri"/>
              </a:rPr>
              <a:t> SOL </a:t>
            </a:r>
            <a:r>
              <a:rPr lang="fr-FR" sz="2800" b="1" u="none" strike="noStrike" dirty="0" err="1">
                <a:solidFill>
                  <a:schemeClr val="dk2"/>
                </a:solidFill>
                <a:uFillTx/>
                <a:latin typeface="Calibri"/>
              </a:rPr>
              <a:t>models</a:t>
            </a:r>
            <a:r>
              <a:rPr lang="fr-FR" sz="2800" b="1" u="none" strike="noStrike" dirty="0">
                <a:solidFill>
                  <a:schemeClr val="dk2"/>
                </a:solidFill>
                <a:uFillTx/>
                <a:latin typeface="Calibri"/>
              </a:rPr>
              <a:t> </a:t>
            </a:r>
            <a:endParaRPr lang="en-US" sz="2800" b="0" u="none" strike="noStrike" dirty="0">
              <a:solidFill>
                <a:schemeClr val="dk1"/>
              </a:solidFill>
              <a:uFillTx/>
              <a:latin typeface="Calibri"/>
            </a:endParaRPr>
          </a:p>
        </p:txBody>
      </p:sp>
      <p:sp>
        <p:nvSpPr>
          <p:cNvPr id="34" name="PlaceHolder 2"/>
          <p:cNvSpPr>
            <a:spLocks noGrp="1"/>
          </p:cNvSpPr>
          <p:nvPr>
            <p:ph idx="4294967295"/>
          </p:nvPr>
        </p:nvSpPr>
        <p:spPr>
          <a:xfrm>
            <a:off x="0" y="836613"/>
            <a:ext cx="6640513" cy="5688012"/>
          </a:xfrm>
          <a:prstGeom prst="rect">
            <a:avLst/>
          </a:prstGeom>
          <a:noFill/>
          <a:ln w="0">
            <a:noFill/>
          </a:ln>
        </p:spPr>
        <p:txBody>
          <a:bodyPr lIns="91440" tIns="45720" rIns="91440" bIns="45720" anchor="t">
            <a:normAutofit fontScale="85000" lnSpcReduction="20000"/>
          </a:bodyPr>
          <a:lstStyle/>
          <a:p>
            <a:pPr marL="214200" indent="-214200" defTabSz="685800">
              <a:lnSpc>
                <a:spcPct val="100000"/>
              </a:lnSpc>
              <a:buClr>
                <a:srgbClr val="000000"/>
              </a:buClr>
              <a:buFont typeface="Arial"/>
              <a:buChar char="•"/>
            </a:pPr>
            <a:r>
              <a:rPr lang="en-US" sz="2400" b="1" u="none" strike="noStrike" dirty="0">
                <a:solidFill>
                  <a:schemeClr val="dk1"/>
                </a:solidFill>
                <a:uFillTx/>
                <a:latin typeface="Calibri"/>
              </a:rPr>
              <a:t>Proponents and contact person:</a:t>
            </a:r>
            <a:endParaRPr lang="en-US" sz="2400" b="0" u="none" strike="noStrike" dirty="0">
              <a:solidFill>
                <a:schemeClr val="dk1"/>
              </a:solidFill>
              <a:uFillTx/>
              <a:latin typeface="Calibri"/>
            </a:endParaRPr>
          </a:p>
          <a:p>
            <a:pPr marL="257040" indent="-257040" defTabSz="685800">
              <a:lnSpc>
                <a:spcPct val="100000"/>
              </a:lnSpc>
              <a:buClr>
                <a:srgbClr val="000000"/>
              </a:buClr>
              <a:buFont typeface="Arial"/>
              <a:buChar char="•"/>
            </a:pPr>
            <a:r>
              <a:rPr lang="en-US" sz="2400" b="0" u="none" strike="noStrike" dirty="0">
                <a:solidFill>
                  <a:schemeClr val="dk1"/>
                </a:solidFill>
                <a:uFillTx/>
                <a:latin typeface="Calibri"/>
              </a:rPr>
              <a:t>D. Silvagni, S. Henderson, D. Brida, B. </a:t>
            </a:r>
            <a:r>
              <a:rPr lang="en-US" sz="2400" b="0" u="none" strike="noStrike" dirty="0" err="1">
                <a:solidFill>
                  <a:schemeClr val="dk1"/>
                </a:solidFill>
                <a:uFillTx/>
                <a:latin typeface="Calibri"/>
              </a:rPr>
              <a:t>Lomanowski</a:t>
            </a:r>
            <a:r>
              <a:rPr lang="en-US" sz="2400" b="0" u="none" strike="noStrike" dirty="0">
                <a:solidFill>
                  <a:schemeClr val="dk1"/>
                </a:solidFill>
                <a:uFillTx/>
                <a:latin typeface="Calibri"/>
              </a:rPr>
              <a:t> (full list in wiki)</a:t>
            </a:r>
          </a:p>
          <a:p>
            <a:pPr indent="0" defTabSz="685800">
              <a:lnSpc>
                <a:spcPct val="100000"/>
              </a:lnSpc>
              <a:buNone/>
            </a:pPr>
            <a:endParaRPr lang="en-US" sz="2400" b="0" u="none" strike="noStrike" dirty="0">
              <a:solidFill>
                <a:schemeClr val="dk1"/>
              </a:solidFill>
              <a:uFillTx/>
              <a:latin typeface="Calibri"/>
            </a:endParaRPr>
          </a:p>
          <a:p>
            <a:pPr marL="214200" indent="-214200" defTabSz="685800">
              <a:lnSpc>
                <a:spcPct val="100000"/>
              </a:lnSpc>
              <a:buClr>
                <a:srgbClr val="000000"/>
              </a:buClr>
              <a:buFont typeface="Arial"/>
              <a:buChar char="•"/>
            </a:pPr>
            <a:r>
              <a:rPr lang="en-US" sz="2400" b="1" u="none" strike="noStrike" dirty="0">
                <a:solidFill>
                  <a:schemeClr val="dk1"/>
                </a:solidFill>
                <a:uFillTx/>
                <a:latin typeface="Calibri"/>
              </a:rPr>
              <a:t>Scientific Background &amp; Objectives</a:t>
            </a:r>
            <a:endParaRPr lang="en-US" sz="2400" b="0" u="none" strike="noStrike" dirty="0">
              <a:solidFill>
                <a:schemeClr val="dk1"/>
              </a:solidFill>
              <a:uFillTx/>
              <a:latin typeface="Calibri"/>
            </a:endParaRPr>
          </a:p>
          <a:p>
            <a:pPr marL="557280" lvl="1" indent="-214200" defTabSz="685800">
              <a:lnSpc>
                <a:spcPct val="100000"/>
              </a:lnSpc>
              <a:buClr>
                <a:srgbClr val="000000"/>
              </a:buClr>
              <a:buFont typeface="Arial"/>
              <a:buChar char="•"/>
            </a:pPr>
            <a:r>
              <a:rPr lang="en-US" sz="1800" b="0" u="none" strike="noStrike" dirty="0" err="1">
                <a:solidFill>
                  <a:schemeClr val="dk1"/>
                </a:solidFill>
                <a:uFillTx/>
                <a:latin typeface="Calibri"/>
              </a:rPr>
              <a:t>Nsep</a:t>
            </a:r>
            <a:r>
              <a:rPr lang="en-US" sz="1800" b="0" u="none" strike="noStrike" dirty="0">
                <a:solidFill>
                  <a:schemeClr val="dk1"/>
                </a:solidFill>
                <a:uFillTx/>
                <a:latin typeface="Calibri"/>
              </a:rPr>
              <a:t> prediction key for confinement, detachment, ELM avoidance, disruption</a:t>
            </a:r>
          </a:p>
          <a:p>
            <a:pPr marL="557280" lvl="1" indent="-214200" defTabSz="685800">
              <a:lnSpc>
                <a:spcPct val="100000"/>
              </a:lnSpc>
              <a:buClr>
                <a:srgbClr val="000000"/>
              </a:buClr>
              <a:buFont typeface="Arial"/>
              <a:buChar char="•"/>
            </a:pPr>
            <a:r>
              <a:rPr lang="en-US" sz="1800" b="0" u="none" strike="noStrike" dirty="0">
                <a:solidFill>
                  <a:schemeClr val="dk1"/>
                </a:solidFill>
                <a:uFillTx/>
                <a:latin typeface="Calibri"/>
              </a:rPr>
              <a:t>Impact of combination of </a:t>
            </a:r>
            <a:r>
              <a:rPr lang="en-US" sz="1800" b="0" u="none" strike="noStrike" dirty="0">
                <a:solidFill>
                  <a:schemeClr val="dk1"/>
                </a:solidFill>
                <a:uFillTx/>
                <a:latin typeface="Arial"/>
                <a:ea typeface="Arial"/>
              </a:rPr>
              <a:t>Γ</a:t>
            </a:r>
            <a:r>
              <a:rPr lang="en-US" sz="1800" b="0" u="none" strike="noStrike" baseline="-8000" dirty="0">
                <a:solidFill>
                  <a:schemeClr val="dk1"/>
                </a:solidFill>
                <a:uFillTx/>
                <a:latin typeface="Calibri"/>
              </a:rPr>
              <a:t>D</a:t>
            </a:r>
            <a:r>
              <a:rPr lang="en-US" sz="1800" b="0" u="none" strike="noStrike" dirty="0">
                <a:solidFill>
                  <a:schemeClr val="dk1"/>
                </a:solidFill>
                <a:uFillTx/>
                <a:latin typeface="Calibri"/>
              </a:rPr>
              <a:t> and </a:t>
            </a:r>
            <a:r>
              <a:rPr lang="en-US" sz="1800" b="0" u="none" strike="noStrike" dirty="0">
                <a:solidFill>
                  <a:schemeClr val="dk1"/>
                </a:solidFill>
                <a:uFillTx/>
                <a:latin typeface="Arial"/>
                <a:ea typeface="Arial"/>
              </a:rPr>
              <a:t>Γ</a:t>
            </a:r>
            <a:r>
              <a:rPr lang="en-US" sz="1800" b="0" u="none" strike="noStrike" baseline="-8000" dirty="0">
                <a:solidFill>
                  <a:schemeClr val="dk1"/>
                </a:solidFill>
                <a:uFillTx/>
                <a:latin typeface="Calibri"/>
                <a:ea typeface="Noto Sans CJK SC"/>
              </a:rPr>
              <a:t>Z</a:t>
            </a:r>
            <a:r>
              <a:rPr lang="en-US" sz="1800" b="0" u="none" strike="noStrike" dirty="0">
                <a:solidFill>
                  <a:schemeClr val="dk1"/>
                </a:solidFill>
                <a:uFillTx/>
                <a:latin typeface="Calibri"/>
                <a:ea typeface="Noto Sans CJK SC"/>
              </a:rPr>
              <a:t> on </a:t>
            </a:r>
            <a:r>
              <a:rPr lang="en-US" sz="1800" b="0" u="none" strike="noStrike" dirty="0" err="1">
                <a:solidFill>
                  <a:schemeClr val="dk1"/>
                </a:solidFill>
                <a:uFillTx/>
                <a:latin typeface="Calibri"/>
                <a:ea typeface="Noto Sans CJK SC"/>
              </a:rPr>
              <a:t>n</a:t>
            </a:r>
            <a:r>
              <a:rPr lang="en-US" sz="1800" b="0" u="none" strike="noStrike" baseline="-8000" dirty="0" err="1">
                <a:solidFill>
                  <a:schemeClr val="dk1"/>
                </a:solidFill>
                <a:uFillTx/>
                <a:latin typeface="Calibri"/>
                <a:ea typeface="Noto Sans CJK SC"/>
              </a:rPr>
              <a:t>sep</a:t>
            </a:r>
            <a:r>
              <a:rPr lang="en-US" sz="1800" b="0" u="none" strike="noStrike" dirty="0">
                <a:solidFill>
                  <a:schemeClr val="dk1"/>
                </a:solidFill>
                <a:uFillTx/>
                <a:latin typeface="Calibri"/>
                <a:ea typeface="Noto Sans CJK SC"/>
              </a:rPr>
              <a:t> (and on </a:t>
            </a:r>
            <a:r>
              <a:rPr lang="en-US" sz="1800" b="0" u="none" strike="noStrike" dirty="0" err="1">
                <a:solidFill>
                  <a:schemeClr val="dk1"/>
                </a:solidFill>
                <a:uFillTx/>
                <a:latin typeface="Calibri"/>
                <a:ea typeface="Noto Sans CJK SC"/>
              </a:rPr>
              <a:t>c</a:t>
            </a:r>
            <a:r>
              <a:rPr lang="en-US" sz="1800" b="0" u="none" strike="noStrike" baseline="-8000" dirty="0" err="1">
                <a:solidFill>
                  <a:schemeClr val="dk1"/>
                </a:solidFill>
                <a:uFillTx/>
                <a:latin typeface="Calibri"/>
                <a:ea typeface="Noto Sans CJK SC"/>
              </a:rPr>
              <a:t>Z</a:t>
            </a:r>
            <a:r>
              <a:rPr lang="en-US" sz="1800" b="0" u="none" strike="noStrike" dirty="0">
                <a:solidFill>
                  <a:schemeClr val="dk1"/>
                </a:solidFill>
                <a:uFillTx/>
                <a:latin typeface="Calibri"/>
                <a:ea typeface="Noto Sans CJK SC"/>
              </a:rPr>
              <a:t> and p</a:t>
            </a:r>
            <a:r>
              <a:rPr lang="en-US" sz="1800" b="0" u="none" strike="noStrike" baseline="-8000" dirty="0">
                <a:solidFill>
                  <a:schemeClr val="dk1"/>
                </a:solidFill>
                <a:uFillTx/>
                <a:latin typeface="Calibri"/>
                <a:ea typeface="Noto Sans CJK SC"/>
              </a:rPr>
              <a:t>0div</a:t>
            </a:r>
            <a:r>
              <a:rPr lang="en-US" sz="1800" b="0" u="none" strike="noStrike" dirty="0">
                <a:solidFill>
                  <a:schemeClr val="dk1"/>
                </a:solidFill>
                <a:uFillTx/>
                <a:latin typeface="Calibri"/>
                <a:ea typeface="Noto Sans CJK SC"/>
              </a:rPr>
              <a:t>) nontrivial from simulations: if </a:t>
            </a:r>
            <a:r>
              <a:rPr lang="en-US" sz="1800" b="0" u="none" strike="noStrike" dirty="0">
                <a:solidFill>
                  <a:schemeClr val="dk1"/>
                </a:solidFill>
                <a:uFillTx/>
                <a:latin typeface="Arial"/>
                <a:ea typeface="Arial"/>
              </a:rPr>
              <a:t>Γ</a:t>
            </a:r>
            <a:r>
              <a:rPr lang="en-US" sz="1800" b="0" u="none" strike="noStrike" baseline="-8000" dirty="0">
                <a:solidFill>
                  <a:schemeClr val="dk1"/>
                </a:solidFill>
                <a:uFillTx/>
                <a:latin typeface="Calibri"/>
              </a:rPr>
              <a:t>D</a:t>
            </a:r>
            <a:r>
              <a:rPr lang="en-US" sz="1800" b="0" u="none" strike="noStrike" dirty="0">
                <a:solidFill>
                  <a:schemeClr val="dk1"/>
                </a:solidFill>
                <a:uFillTx/>
                <a:latin typeface="Calibri"/>
              </a:rPr>
              <a:t> and </a:t>
            </a:r>
            <a:r>
              <a:rPr lang="en-US" sz="1800" b="0" u="none" strike="noStrike" dirty="0">
                <a:solidFill>
                  <a:schemeClr val="dk1"/>
                </a:solidFill>
                <a:uFillTx/>
                <a:latin typeface="Arial"/>
                <a:ea typeface="Arial"/>
              </a:rPr>
              <a:t>Γ</a:t>
            </a:r>
            <a:r>
              <a:rPr lang="en-US" sz="1800" b="0" u="none" strike="noStrike" baseline="-8000" dirty="0">
                <a:solidFill>
                  <a:schemeClr val="dk1"/>
                </a:solidFill>
                <a:uFillTx/>
                <a:latin typeface="Calibri"/>
                <a:ea typeface="Noto Sans CJK SC"/>
              </a:rPr>
              <a:t>Z</a:t>
            </a:r>
            <a:r>
              <a:rPr lang="en-US" sz="1800" b="0" u="none" strike="noStrike" dirty="0">
                <a:solidFill>
                  <a:schemeClr val="dk1"/>
                </a:solidFill>
                <a:uFillTx/>
                <a:latin typeface="Calibri"/>
                <a:ea typeface="Noto Sans CJK SC"/>
              </a:rPr>
              <a:t> increase accordingly to keep </a:t>
            </a:r>
            <a:r>
              <a:rPr lang="en-US" sz="1800" b="0" u="none" strike="noStrike" dirty="0" err="1">
                <a:solidFill>
                  <a:schemeClr val="dk1"/>
                </a:solidFill>
                <a:uFillTx/>
                <a:latin typeface="Calibri"/>
                <a:ea typeface="Noto Sans CJK SC"/>
              </a:rPr>
              <a:t>c</a:t>
            </a:r>
            <a:r>
              <a:rPr lang="en-US" sz="1800" b="0" u="none" strike="noStrike" baseline="-8000" dirty="0" err="1">
                <a:solidFill>
                  <a:schemeClr val="dk1"/>
                </a:solidFill>
                <a:uFillTx/>
                <a:latin typeface="Calibri"/>
                <a:ea typeface="Noto Sans CJK SC"/>
              </a:rPr>
              <a:t>Z</a:t>
            </a:r>
            <a:r>
              <a:rPr lang="en-US" sz="1800" b="0" u="none" strike="noStrike" dirty="0">
                <a:solidFill>
                  <a:schemeClr val="dk1"/>
                </a:solidFill>
                <a:uFillTx/>
                <a:latin typeface="Calibri"/>
                <a:ea typeface="Noto Sans CJK SC"/>
              </a:rPr>
              <a:t> constant, </a:t>
            </a:r>
            <a:r>
              <a:rPr lang="en-US" sz="1800" b="0" u="none" strike="noStrike" dirty="0" err="1">
                <a:solidFill>
                  <a:schemeClr val="dk1"/>
                </a:solidFill>
                <a:uFillTx/>
                <a:latin typeface="Calibri"/>
                <a:ea typeface="Noto Sans CJK SC"/>
              </a:rPr>
              <a:t>n</a:t>
            </a:r>
            <a:r>
              <a:rPr lang="en-US" sz="1800" b="0" u="none" strike="noStrike" baseline="-8000" dirty="0" err="1">
                <a:solidFill>
                  <a:schemeClr val="dk1"/>
                </a:solidFill>
                <a:uFillTx/>
                <a:latin typeface="Calibri"/>
                <a:ea typeface="Noto Sans CJK SC"/>
              </a:rPr>
              <a:t>sep</a:t>
            </a:r>
            <a:r>
              <a:rPr lang="en-US" sz="1800" b="0" u="none" strike="noStrike" dirty="0">
                <a:solidFill>
                  <a:schemeClr val="dk1"/>
                </a:solidFill>
                <a:uFillTx/>
                <a:latin typeface="Calibri"/>
                <a:ea typeface="Noto Sans CJK SC"/>
              </a:rPr>
              <a:t> does not change, despite increase in p</a:t>
            </a:r>
            <a:r>
              <a:rPr lang="en-US" sz="1800" b="0" u="none" strike="noStrike" baseline="-8000" dirty="0">
                <a:solidFill>
                  <a:schemeClr val="dk1"/>
                </a:solidFill>
                <a:uFillTx/>
                <a:latin typeface="Calibri"/>
                <a:ea typeface="Noto Sans CJK SC"/>
              </a:rPr>
              <a:t>0div</a:t>
            </a:r>
            <a:r>
              <a:rPr lang="en-US" sz="1800" b="0" u="none" strike="noStrike" dirty="0">
                <a:solidFill>
                  <a:schemeClr val="dk1"/>
                </a:solidFill>
                <a:uFillTx/>
                <a:latin typeface="Calibri"/>
              </a:rPr>
              <a:t> [Pitts NME 2019, Lore NF 2022]</a:t>
            </a:r>
          </a:p>
          <a:p>
            <a:pPr marL="557280" lvl="1" indent="-214200" defTabSz="685800">
              <a:lnSpc>
                <a:spcPct val="100000"/>
              </a:lnSpc>
              <a:buClr>
                <a:srgbClr val="000000"/>
              </a:buClr>
              <a:buFont typeface="Arial"/>
              <a:buChar char="•"/>
            </a:pPr>
            <a:r>
              <a:rPr lang="en-US" sz="1800" b="0" u="none" strike="noStrike" dirty="0">
                <a:solidFill>
                  <a:schemeClr val="dk1"/>
                </a:solidFill>
                <a:uFillTx/>
                <a:latin typeface="Calibri"/>
              </a:rPr>
              <a:t>Goals:</a:t>
            </a:r>
          </a:p>
          <a:p>
            <a:pPr marL="557280" lvl="1" indent="-214200" defTabSz="685800">
              <a:lnSpc>
                <a:spcPct val="100000"/>
              </a:lnSpc>
              <a:buClr>
                <a:srgbClr val="000000"/>
              </a:buClr>
              <a:buFont typeface="Arial"/>
              <a:buAutoNum type="arabicParenR"/>
            </a:pPr>
            <a:r>
              <a:rPr lang="en-US" sz="1800" b="0" u="none" strike="noStrike" dirty="0">
                <a:solidFill>
                  <a:schemeClr val="dk1"/>
                </a:solidFill>
                <a:uFillTx/>
                <a:latin typeface="Calibri"/>
                <a:ea typeface="Noto Sans CJK SC"/>
              </a:rPr>
              <a:t>Determine the relationship between </a:t>
            </a:r>
            <a:r>
              <a:rPr lang="en-US" sz="1800" b="0" u="none" strike="noStrike" dirty="0" err="1">
                <a:solidFill>
                  <a:schemeClr val="dk1"/>
                </a:solidFill>
                <a:uFillTx/>
                <a:latin typeface="Calibri"/>
                <a:ea typeface="Noto Sans CJK SC"/>
              </a:rPr>
              <a:t>n</a:t>
            </a:r>
            <a:r>
              <a:rPr lang="en-US" sz="1800" b="0" u="none" strike="noStrike" baseline="-8000" dirty="0" err="1">
                <a:solidFill>
                  <a:schemeClr val="dk1"/>
                </a:solidFill>
                <a:uFillTx/>
                <a:latin typeface="Calibri"/>
                <a:ea typeface="Noto Sans CJK SC"/>
              </a:rPr>
              <a:t>sep</a:t>
            </a:r>
            <a:r>
              <a:rPr lang="en-US" sz="1800" b="0" u="none" strike="noStrike" dirty="0">
                <a:solidFill>
                  <a:schemeClr val="dk1"/>
                </a:solidFill>
                <a:uFillTx/>
                <a:latin typeface="Calibri"/>
                <a:ea typeface="Noto Sans CJK SC"/>
              </a:rPr>
              <a:t>  and </a:t>
            </a:r>
            <a:r>
              <a:rPr lang="en-US" sz="1800" b="0" u="none" strike="noStrike" dirty="0">
                <a:solidFill>
                  <a:schemeClr val="dk1"/>
                </a:solidFill>
                <a:uFillTx/>
                <a:latin typeface="Arial"/>
                <a:ea typeface="Arial"/>
              </a:rPr>
              <a:t>Γ</a:t>
            </a:r>
            <a:r>
              <a:rPr lang="en-US" sz="1800" b="0" u="none" strike="noStrike" baseline="-8000" dirty="0">
                <a:solidFill>
                  <a:schemeClr val="dk1"/>
                </a:solidFill>
                <a:uFillTx/>
                <a:latin typeface="Calibri"/>
              </a:rPr>
              <a:t>D</a:t>
            </a:r>
            <a:r>
              <a:rPr lang="en-US" sz="1800" b="0" u="none" strike="noStrike" dirty="0">
                <a:solidFill>
                  <a:schemeClr val="dk1"/>
                </a:solidFill>
                <a:uFillTx/>
                <a:latin typeface="Calibri"/>
              </a:rPr>
              <a:t> and </a:t>
            </a:r>
            <a:r>
              <a:rPr lang="en-US" sz="1800" b="0" u="none" strike="noStrike" dirty="0">
                <a:solidFill>
                  <a:schemeClr val="dk1"/>
                </a:solidFill>
                <a:uFillTx/>
                <a:latin typeface="Arial"/>
                <a:ea typeface="Arial"/>
              </a:rPr>
              <a:t>Γ</a:t>
            </a:r>
            <a:r>
              <a:rPr lang="en-US" sz="1800" b="0" u="none" strike="noStrike" baseline="-8000" dirty="0">
                <a:solidFill>
                  <a:schemeClr val="dk1"/>
                </a:solidFill>
                <a:uFillTx/>
                <a:latin typeface="Calibri"/>
              </a:rPr>
              <a:t>Z</a:t>
            </a:r>
            <a:endParaRPr lang="en-US" sz="1800" b="0" u="none" strike="noStrike" dirty="0">
              <a:solidFill>
                <a:schemeClr val="dk1"/>
              </a:solidFill>
              <a:uFillTx/>
              <a:latin typeface="Calibri"/>
            </a:endParaRPr>
          </a:p>
          <a:p>
            <a:pPr marL="557280" lvl="1" indent="-214200" defTabSz="685800">
              <a:lnSpc>
                <a:spcPct val="100000"/>
              </a:lnSpc>
              <a:buClr>
                <a:srgbClr val="000000"/>
              </a:buClr>
              <a:buFont typeface="Arial"/>
              <a:buAutoNum type="arabicParenR"/>
            </a:pPr>
            <a:r>
              <a:rPr lang="en-US" sz="1800" b="0" u="none" strike="noStrike" dirty="0">
                <a:solidFill>
                  <a:schemeClr val="dk1"/>
                </a:solidFill>
                <a:uFillTx/>
                <a:latin typeface="Calibri"/>
                <a:ea typeface="Noto Sans CJK SC"/>
              </a:rPr>
              <a:t>Determine how </a:t>
            </a:r>
            <a:r>
              <a:rPr lang="en-US" sz="1800" b="0" u="none" strike="noStrike" dirty="0" err="1">
                <a:solidFill>
                  <a:schemeClr val="dk1"/>
                </a:solidFill>
                <a:uFillTx/>
                <a:latin typeface="Calibri"/>
                <a:ea typeface="Noto Sans CJK SC"/>
              </a:rPr>
              <a:t>c</a:t>
            </a:r>
            <a:r>
              <a:rPr lang="en-US" sz="1800" b="0" u="none" strike="noStrike" baseline="-8000" dirty="0" err="1">
                <a:solidFill>
                  <a:schemeClr val="dk1"/>
                </a:solidFill>
                <a:uFillTx/>
                <a:latin typeface="Calibri"/>
                <a:ea typeface="Noto Sans CJK SC"/>
              </a:rPr>
              <a:t>Z</a:t>
            </a:r>
            <a:r>
              <a:rPr lang="en-US" sz="1800" b="0" u="none" strike="noStrike" dirty="0">
                <a:solidFill>
                  <a:schemeClr val="dk1"/>
                </a:solidFill>
                <a:uFillTx/>
                <a:latin typeface="Calibri"/>
                <a:ea typeface="Noto Sans CJK SC"/>
              </a:rPr>
              <a:t> and p</a:t>
            </a:r>
            <a:r>
              <a:rPr lang="en-US" sz="1800" b="0" u="none" strike="noStrike" baseline="-8000" dirty="0">
                <a:solidFill>
                  <a:schemeClr val="dk1"/>
                </a:solidFill>
                <a:uFillTx/>
                <a:latin typeface="Calibri"/>
                <a:ea typeface="Noto Sans CJK SC"/>
              </a:rPr>
              <a:t>0div</a:t>
            </a:r>
            <a:r>
              <a:rPr lang="en-US" sz="1800" b="0" u="none" strike="noStrike" dirty="0">
                <a:solidFill>
                  <a:schemeClr val="dk1"/>
                </a:solidFill>
                <a:uFillTx/>
                <a:latin typeface="Calibri"/>
                <a:ea typeface="Noto Sans CJK SC"/>
              </a:rPr>
              <a:t> depend on </a:t>
            </a:r>
            <a:r>
              <a:rPr lang="en-US" sz="1800" b="0" u="none" strike="noStrike" dirty="0">
                <a:solidFill>
                  <a:schemeClr val="dk1"/>
                </a:solidFill>
                <a:uFillTx/>
                <a:latin typeface="Arial"/>
                <a:ea typeface="Arial"/>
              </a:rPr>
              <a:t>Γ</a:t>
            </a:r>
            <a:r>
              <a:rPr lang="en-US" sz="1800" b="0" u="none" strike="noStrike" baseline="-8000" dirty="0">
                <a:solidFill>
                  <a:schemeClr val="dk1"/>
                </a:solidFill>
                <a:uFillTx/>
                <a:latin typeface="Calibri"/>
              </a:rPr>
              <a:t>D</a:t>
            </a:r>
            <a:r>
              <a:rPr lang="en-US" sz="1800" b="0" u="none" strike="noStrike" dirty="0">
                <a:solidFill>
                  <a:schemeClr val="dk1"/>
                </a:solidFill>
                <a:uFillTx/>
                <a:latin typeface="Calibri"/>
              </a:rPr>
              <a:t> and </a:t>
            </a:r>
            <a:r>
              <a:rPr lang="en-US" sz="1800" b="0" u="none" strike="noStrike" dirty="0">
                <a:solidFill>
                  <a:schemeClr val="dk1"/>
                </a:solidFill>
                <a:uFillTx/>
                <a:latin typeface="Arial"/>
                <a:ea typeface="Arial"/>
              </a:rPr>
              <a:t>Γ</a:t>
            </a:r>
            <a:r>
              <a:rPr lang="en-US" sz="1800" b="0" u="none" strike="noStrike" baseline="-8000" dirty="0">
                <a:solidFill>
                  <a:schemeClr val="dk1"/>
                </a:solidFill>
                <a:uFillTx/>
                <a:latin typeface="Calibri"/>
              </a:rPr>
              <a:t>Z</a:t>
            </a:r>
            <a:endParaRPr lang="en-US" sz="1800" b="0" u="none" strike="noStrike" dirty="0">
              <a:solidFill>
                <a:schemeClr val="dk1"/>
              </a:solidFill>
              <a:uFillTx/>
              <a:latin typeface="Calibri"/>
            </a:endParaRPr>
          </a:p>
          <a:p>
            <a:pPr marL="557280" lvl="1" indent="-214200" defTabSz="685800">
              <a:lnSpc>
                <a:spcPct val="100000"/>
              </a:lnSpc>
              <a:buClr>
                <a:srgbClr val="000000"/>
              </a:buClr>
              <a:buFont typeface="Arial"/>
              <a:buAutoNum type="arabicParenR"/>
            </a:pPr>
            <a:r>
              <a:rPr lang="en-US" sz="1800" b="0" u="none" strike="noStrike" dirty="0">
                <a:solidFill>
                  <a:schemeClr val="dk1"/>
                </a:solidFill>
                <a:uFillTx/>
                <a:latin typeface="Calibri"/>
              </a:rPr>
              <a:t>Develop reduced models able to recover experimental findings (D2)</a:t>
            </a:r>
          </a:p>
          <a:p>
            <a:pPr indent="0" defTabSz="685800">
              <a:lnSpc>
                <a:spcPct val="100000"/>
              </a:lnSpc>
              <a:buNone/>
            </a:pPr>
            <a:endParaRPr lang="en-US" sz="2400" b="0" u="none" strike="noStrike" dirty="0">
              <a:solidFill>
                <a:schemeClr val="dk1"/>
              </a:solidFill>
              <a:uFillTx/>
              <a:latin typeface="Calibri"/>
            </a:endParaRPr>
          </a:p>
          <a:p>
            <a:pPr marL="214200" indent="-214200" defTabSz="685800">
              <a:lnSpc>
                <a:spcPct val="100000"/>
              </a:lnSpc>
              <a:buClr>
                <a:srgbClr val="000000"/>
              </a:buClr>
              <a:buFont typeface="Arial"/>
              <a:buChar char="•"/>
            </a:pPr>
            <a:r>
              <a:rPr lang="en-US" sz="2400" b="1" u="none" strike="noStrike" dirty="0">
                <a:solidFill>
                  <a:schemeClr val="dk1"/>
                </a:solidFill>
                <a:uFillTx/>
                <a:latin typeface="Calibri"/>
              </a:rPr>
              <a:t>Experimental Strategy/Machine Constraints and essential diagnostic</a:t>
            </a:r>
            <a:endParaRPr lang="en-US" sz="2400" b="0" u="none" strike="noStrike" dirty="0">
              <a:solidFill>
                <a:schemeClr val="dk1"/>
              </a:solidFill>
              <a:uFillTx/>
              <a:latin typeface="Calibri"/>
            </a:endParaRPr>
          </a:p>
          <a:p>
            <a:pPr indent="0" defTabSz="685800">
              <a:spcBef>
                <a:spcPts val="1417"/>
              </a:spcBef>
              <a:buNone/>
            </a:pPr>
            <a:r>
              <a:rPr lang="en-US" sz="1600" b="0" u="none" strike="noStrike" dirty="0">
                <a:solidFill>
                  <a:schemeClr val="dk1"/>
                </a:solidFill>
                <a:uFillTx/>
                <a:latin typeface="Calibri"/>
              </a:rPr>
              <a:t>Similar for AUG and MAST-U:</a:t>
            </a:r>
          </a:p>
          <a:p>
            <a:pPr marL="557280" lvl="1" indent="-214200" defTabSz="685800">
              <a:lnSpc>
                <a:spcPct val="100000"/>
              </a:lnSpc>
              <a:buClr>
                <a:srgbClr val="000000"/>
              </a:buClr>
              <a:buFont typeface="Arial"/>
              <a:buChar char="•"/>
            </a:pPr>
            <a:r>
              <a:rPr lang="en-US" sz="1600" b="0" u="none" strike="noStrike" dirty="0">
                <a:solidFill>
                  <a:schemeClr val="dk1"/>
                </a:solidFill>
                <a:uFillTx/>
                <a:latin typeface="Calibri"/>
              </a:rPr>
              <a:t>1 unseeded reference with 5 </a:t>
            </a:r>
            <a:r>
              <a:rPr lang="en-US" sz="1600" b="0" u="none" strike="noStrike" dirty="0">
                <a:solidFill>
                  <a:schemeClr val="dk1"/>
                </a:solidFill>
                <a:uFillTx/>
                <a:latin typeface="Arial"/>
                <a:ea typeface="Arial"/>
              </a:rPr>
              <a:t>Γ</a:t>
            </a:r>
            <a:r>
              <a:rPr lang="en-US" sz="1600" b="0" u="none" strike="noStrike" baseline="-8000" dirty="0">
                <a:solidFill>
                  <a:schemeClr val="dk1"/>
                </a:solidFill>
                <a:uFillTx/>
                <a:latin typeface="Calibri"/>
              </a:rPr>
              <a:t>D</a:t>
            </a:r>
            <a:r>
              <a:rPr lang="en-US" sz="1600" b="0" u="none" strike="noStrike" dirty="0">
                <a:solidFill>
                  <a:schemeClr val="dk1"/>
                </a:solidFill>
                <a:uFillTx/>
                <a:latin typeface="Calibri"/>
              </a:rPr>
              <a:t> levels</a:t>
            </a:r>
          </a:p>
          <a:p>
            <a:pPr marL="557280" lvl="1" indent="-214200" defTabSz="685800">
              <a:lnSpc>
                <a:spcPct val="100000"/>
              </a:lnSpc>
              <a:buClr>
                <a:srgbClr val="000000"/>
              </a:buClr>
              <a:buFont typeface="Arial"/>
              <a:buChar char="•"/>
            </a:pPr>
            <a:r>
              <a:rPr lang="en-US" sz="1600" b="0" u="none" strike="noStrike" dirty="0">
                <a:solidFill>
                  <a:schemeClr val="dk1"/>
                </a:solidFill>
                <a:uFillTx/>
                <a:latin typeface="Calibri"/>
                <a:ea typeface="Noto Sans CJK SC"/>
              </a:rPr>
              <a:t>5 discharges with same </a:t>
            </a:r>
            <a:r>
              <a:rPr lang="en-US" sz="1600" b="0" u="none" strike="noStrike" dirty="0">
                <a:solidFill>
                  <a:schemeClr val="dk1"/>
                </a:solidFill>
                <a:uFillTx/>
                <a:latin typeface="Arial"/>
                <a:ea typeface="Arial"/>
              </a:rPr>
              <a:t>Γ</a:t>
            </a:r>
            <a:r>
              <a:rPr lang="en-US" sz="1600" b="0" u="none" strike="noStrike" baseline="-8000" dirty="0">
                <a:solidFill>
                  <a:schemeClr val="dk1"/>
                </a:solidFill>
                <a:uFillTx/>
                <a:latin typeface="Calibri"/>
                <a:ea typeface="Noto Sans CJK SC"/>
              </a:rPr>
              <a:t>Z </a:t>
            </a:r>
            <a:r>
              <a:rPr lang="en-US" sz="1600" b="0" u="none" strike="noStrike" dirty="0">
                <a:solidFill>
                  <a:schemeClr val="dk1"/>
                </a:solidFill>
                <a:uFillTx/>
                <a:latin typeface="Calibri"/>
                <a:ea typeface="Noto Sans CJK SC"/>
              </a:rPr>
              <a:t>staircase and different background </a:t>
            </a:r>
            <a:r>
              <a:rPr lang="en-US" sz="1600" b="0" u="none" strike="noStrike" dirty="0">
                <a:solidFill>
                  <a:schemeClr val="dk1"/>
                </a:solidFill>
                <a:uFillTx/>
                <a:latin typeface="Arial"/>
                <a:ea typeface="Arial"/>
              </a:rPr>
              <a:t>Γ</a:t>
            </a:r>
            <a:r>
              <a:rPr lang="en-US" sz="1600" b="0" u="none" strike="noStrike" baseline="-8000" dirty="0">
                <a:solidFill>
                  <a:schemeClr val="dk1"/>
                </a:solidFill>
                <a:uFillTx/>
                <a:latin typeface="Calibri"/>
              </a:rPr>
              <a:t>D</a:t>
            </a:r>
            <a:r>
              <a:rPr lang="en-US" sz="1600" b="0" u="none" strike="noStrike" dirty="0">
                <a:solidFill>
                  <a:schemeClr val="dk1"/>
                </a:solidFill>
                <a:uFillTx/>
                <a:latin typeface="Calibri"/>
              </a:rPr>
              <a:t> levels (N seeding)</a:t>
            </a:r>
          </a:p>
          <a:p>
            <a:pPr marL="557280" lvl="1" indent="-214200" defTabSz="685800">
              <a:lnSpc>
                <a:spcPct val="100000"/>
              </a:lnSpc>
              <a:buClr>
                <a:srgbClr val="000000"/>
              </a:buClr>
              <a:buFont typeface="Arial"/>
              <a:buChar char="•"/>
            </a:pPr>
            <a:r>
              <a:rPr lang="en-US" sz="1600" b="0" u="none" strike="noStrike" dirty="0">
                <a:solidFill>
                  <a:schemeClr val="dk1"/>
                </a:solidFill>
                <a:uFillTx/>
                <a:latin typeface="Calibri"/>
                <a:ea typeface="Noto Sans CJK SC"/>
              </a:rPr>
              <a:t>5 discharges with same </a:t>
            </a:r>
            <a:r>
              <a:rPr lang="en-US" sz="1600" b="0" u="none" strike="noStrike" dirty="0">
                <a:solidFill>
                  <a:schemeClr val="dk1"/>
                </a:solidFill>
                <a:uFillTx/>
                <a:latin typeface="Arial"/>
                <a:ea typeface="Arial"/>
              </a:rPr>
              <a:t>Γ</a:t>
            </a:r>
            <a:r>
              <a:rPr lang="en-US" sz="1600" b="0" u="none" strike="noStrike" baseline="-8000" dirty="0">
                <a:solidFill>
                  <a:schemeClr val="dk1"/>
                </a:solidFill>
                <a:uFillTx/>
                <a:latin typeface="Calibri"/>
                <a:ea typeface="Noto Sans CJK SC"/>
              </a:rPr>
              <a:t>Z </a:t>
            </a:r>
            <a:r>
              <a:rPr lang="en-US" sz="1600" b="0" u="none" strike="noStrike" dirty="0">
                <a:solidFill>
                  <a:schemeClr val="dk1"/>
                </a:solidFill>
                <a:uFillTx/>
                <a:latin typeface="Calibri"/>
                <a:ea typeface="Noto Sans CJK SC"/>
              </a:rPr>
              <a:t>staircase and different background </a:t>
            </a:r>
            <a:r>
              <a:rPr lang="en-US" sz="1600" b="0" u="none" strike="noStrike" dirty="0">
                <a:solidFill>
                  <a:schemeClr val="dk1"/>
                </a:solidFill>
                <a:uFillTx/>
                <a:latin typeface="Arial"/>
                <a:ea typeface="Arial"/>
              </a:rPr>
              <a:t>Γ</a:t>
            </a:r>
            <a:r>
              <a:rPr lang="en-US" sz="1600" b="0" u="none" strike="noStrike" baseline="-8000" dirty="0">
                <a:solidFill>
                  <a:schemeClr val="dk1"/>
                </a:solidFill>
                <a:uFillTx/>
                <a:latin typeface="Calibri"/>
              </a:rPr>
              <a:t>D</a:t>
            </a:r>
            <a:r>
              <a:rPr lang="en-US" sz="1600" b="0" u="none" strike="noStrike" dirty="0">
                <a:solidFill>
                  <a:schemeClr val="dk1"/>
                </a:solidFill>
                <a:uFillTx/>
                <a:latin typeface="Calibri"/>
              </a:rPr>
              <a:t> levels (</a:t>
            </a:r>
            <a:r>
              <a:rPr lang="en-US" sz="1600" b="0" u="none" strike="noStrike" dirty="0" err="1">
                <a:solidFill>
                  <a:schemeClr val="dk1"/>
                </a:solidFill>
                <a:uFillTx/>
                <a:latin typeface="Calibri"/>
              </a:rPr>
              <a:t>Ar</a:t>
            </a:r>
            <a:r>
              <a:rPr lang="en-US" sz="1600" b="0" u="none" strike="noStrike" dirty="0">
                <a:solidFill>
                  <a:schemeClr val="dk1"/>
                </a:solidFill>
                <a:uFillTx/>
                <a:latin typeface="Calibri"/>
              </a:rPr>
              <a:t> seeding)</a:t>
            </a:r>
          </a:p>
          <a:p>
            <a:pPr marL="557280" lvl="1" indent="-214200" defTabSz="685800">
              <a:lnSpc>
                <a:spcPct val="100000"/>
              </a:lnSpc>
              <a:buClr>
                <a:srgbClr val="000000"/>
              </a:buClr>
              <a:buFont typeface="Arial"/>
              <a:buChar char="•"/>
            </a:pPr>
            <a:r>
              <a:rPr lang="en-US" sz="1600" b="0" u="none" strike="noStrike" dirty="0">
                <a:solidFill>
                  <a:schemeClr val="dk1"/>
                </a:solidFill>
                <a:uFillTx/>
                <a:latin typeface="Calibri"/>
                <a:ea typeface="Noto Sans CJK SC"/>
              </a:rPr>
              <a:t>1 discharge where </a:t>
            </a:r>
            <a:r>
              <a:rPr lang="en-US" sz="1600" b="0" u="none" strike="noStrike" dirty="0">
                <a:solidFill>
                  <a:schemeClr val="dk1"/>
                </a:solidFill>
                <a:uFillTx/>
                <a:latin typeface="Arial"/>
                <a:ea typeface="Arial"/>
              </a:rPr>
              <a:t>Γ</a:t>
            </a:r>
            <a:r>
              <a:rPr lang="en-US" sz="1600" b="0" u="none" strike="noStrike" baseline="-8000" dirty="0">
                <a:solidFill>
                  <a:schemeClr val="dk1"/>
                </a:solidFill>
                <a:uFillTx/>
                <a:latin typeface="Calibri"/>
                <a:ea typeface="Noto Sans CJK SC"/>
              </a:rPr>
              <a:t>D </a:t>
            </a:r>
            <a:r>
              <a:rPr lang="en-US" sz="1600" b="0" u="none" strike="noStrike" dirty="0">
                <a:solidFill>
                  <a:schemeClr val="dk1"/>
                </a:solidFill>
                <a:uFillTx/>
                <a:latin typeface="Calibri"/>
                <a:ea typeface="Noto Sans CJK SC"/>
              </a:rPr>
              <a:t>and </a:t>
            </a:r>
            <a:r>
              <a:rPr lang="en-US" sz="1600" b="0" u="none" strike="noStrike" dirty="0">
                <a:solidFill>
                  <a:schemeClr val="dk1"/>
                </a:solidFill>
                <a:uFillTx/>
                <a:latin typeface="Arial"/>
                <a:ea typeface="Arial"/>
              </a:rPr>
              <a:t>Γ</a:t>
            </a:r>
            <a:r>
              <a:rPr lang="en-US" sz="1600" b="0" u="none" strike="noStrike" baseline="-8000" dirty="0">
                <a:solidFill>
                  <a:schemeClr val="dk1"/>
                </a:solidFill>
                <a:uFillTx/>
                <a:latin typeface="Calibri"/>
                <a:ea typeface="Noto Sans CJK SC"/>
              </a:rPr>
              <a:t>Z </a:t>
            </a:r>
            <a:r>
              <a:rPr lang="en-US" sz="1600" b="0" u="none" strike="noStrike" dirty="0">
                <a:solidFill>
                  <a:schemeClr val="dk1"/>
                </a:solidFill>
                <a:uFillTx/>
                <a:latin typeface="Calibri"/>
              </a:rPr>
              <a:t> increase linearly at different rates to keep </a:t>
            </a:r>
            <a:r>
              <a:rPr lang="en-US" sz="1600" b="0" u="none" strike="noStrike" dirty="0" err="1">
                <a:solidFill>
                  <a:schemeClr val="dk1"/>
                </a:solidFill>
                <a:uFillTx/>
                <a:latin typeface="Calibri"/>
              </a:rPr>
              <a:t>c</a:t>
            </a:r>
            <a:r>
              <a:rPr lang="en-US" sz="1600" b="0" u="none" strike="noStrike" baseline="-8000" dirty="0" err="1">
                <a:solidFill>
                  <a:schemeClr val="dk1"/>
                </a:solidFill>
                <a:uFillTx/>
                <a:latin typeface="Calibri"/>
              </a:rPr>
              <a:t>Z</a:t>
            </a:r>
            <a:r>
              <a:rPr lang="en-US" sz="1600" b="0" u="none" strike="noStrike" dirty="0">
                <a:solidFill>
                  <a:schemeClr val="dk1"/>
                </a:solidFill>
                <a:uFillTx/>
                <a:latin typeface="Calibri"/>
              </a:rPr>
              <a:t> constant --&gt; experimental proof that </a:t>
            </a:r>
            <a:r>
              <a:rPr lang="en-US" sz="1600" b="0" u="none" strike="noStrike" dirty="0" err="1">
                <a:solidFill>
                  <a:schemeClr val="dk1"/>
                </a:solidFill>
                <a:uFillTx/>
                <a:latin typeface="Calibri"/>
              </a:rPr>
              <a:t>n</a:t>
            </a:r>
            <a:r>
              <a:rPr lang="en-US" sz="1600" b="0" u="none" strike="noStrike" baseline="-8000" dirty="0" err="1">
                <a:solidFill>
                  <a:schemeClr val="dk1"/>
                </a:solidFill>
                <a:uFillTx/>
                <a:latin typeface="Calibri"/>
              </a:rPr>
              <a:t>sep</a:t>
            </a:r>
            <a:r>
              <a:rPr lang="en-US" sz="1600" b="0" u="none" strike="noStrike" dirty="0">
                <a:solidFill>
                  <a:schemeClr val="dk1"/>
                </a:solidFill>
                <a:uFillTx/>
                <a:latin typeface="Calibri"/>
              </a:rPr>
              <a:t> does not change</a:t>
            </a:r>
          </a:p>
          <a:p>
            <a:pPr marL="557280" lvl="1" indent="-214200" defTabSz="685800">
              <a:lnSpc>
                <a:spcPct val="100000"/>
              </a:lnSpc>
              <a:buClr>
                <a:srgbClr val="000000"/>
              </a:buClr>
              <a:buFont typeface="Arial"/>
              <a:buChar char="•"/>
            </a:pPr>
            <a:r>
              <a:rPr lang="en-US" sz="1600" b="0" u="none" strike="noStrike" dirty="0">
                <a:solidFill>
                  <a:schemeClr val="dk1"/>
                </a:solidFill>
                <a:uFillTx/>
                <a:latin typeface="Calibri"/>
              </a:rPr>
              <a:t>Good edge profile data, spectroscopy, Langmuir probes</a:t>
            </a:r>
            <a:endParaRPr lang="en-US" sz="1600" dirty="0">
              <a:solidFill>
                <a:schemeClr val="dk1"/>
              </a:solidFill>
              <a:latin typeface="Calibri"/>
            </a:endParaRPr>
          </a:p>
          <a:p>
            <a:pPr marL="557280" lvl="1" indent="-214200" defTabSz="685800">
              <a:lnSpc>
                <a:spcPct val="100000"/>
              </a:lnSpc>
              <a:buClr>
                <a:srgbClr val="000000"/>
              </a:buClr>
              <a:buFont typeface="Arial"/>
              <a:buChar char="•"/>
            </a:pPr>
            <a:r>
              <a:rPr lang="en-US" sz="1600" b="0" u="none" strike="noStrike" dirty="0">
                <a:solidFill>
                  <a:schemeClr val="dk1"/>
                </a:solidFill>
                <a:uFillTx/>
                <a:latin typeface="Calibri"/>
              </a:rPr>
              <a:t>For MAST-U, focus only on two levels of N and D</a:t>
            </a:r>
            <a:endParaRPr lang="en-US" sz="4200" b="0" u="none" strike="noStrike" dirty="0">
              <a:solidFill>
                <a:schemeClr val="dk1"/>
              </a:solidFill>
              <a:uFillTx/>
              <a:latin typeface="Calibri"/>
            </a:endParaRPr>
          </a:p>
          <a:p>
            <a:pPr marL="557280" lvl="1" indent="0" defTabSz="685800">
              <a:lnSpc>
                <a:spcPct val="100000"/>
              </a:lnSpc>
              <a:buNone/>
            </a:pPr>
            <a:endParaRPr lang="en-US" sz="1200" b="0" u="none" strike="noStrike" dirty="0">
              <a:solidFill>
                <a:schemeClr val="dk1"/>
              </a:solidFill>
              <a:uFillTx/>
              <a:latin typeface="Calibri"/>
            </a:endParaRPr>
          </a:p>
          <a:p>
            <a:pPr indent="0" defTabSz="685800">
              <a:lnSpc>
                <a:spcPct val="100000"/>
              </a:lnSpc>
              <a:buNone/>
            </a:pPr>
            <a:endParaRPr lang="en-US" sz="2400" b="0" u="none" strike="noStrike" dirty="0">
              <a:solidFill>
                <a:schemeClr val="dk1"/>
              </a:solidFill>
              <a:uFillTx/>
              <a:latin typeface="Calibri"/>
            </a:endParaRPr>
          </a:p>
        </p:txBody>
      </p:sp>
      <p:sp>
        <p:nvSpPr>
          <p:cNvPr id="35" name="TextBox 7"/>
          <p:cNvSpPr/>
          <p:nvPr/>
        </p:nvSpPr>
        <p:spPr>
          <a:xfrm>
            <a:off x="7924680" y="3981600"/>
            <a:ext cx="3071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1" u="none" strike="noStrike">
                <a:solidFill>
                  <a:schemeClr val="dk1"/>
                </a:solidFill>
                <a:uFillTx/>
                <a:latin typeface="Calibri"/>
                <a:ea typeface="Calibri"/>
              </a:rPr>
              <a:t>Proposed pulses</a:t>
            </a:r>
            <a:endParaRPr lang="en-US" sz="1800" b="0" u="none" strike="noStrike">
              <a:solidFill>
                <a:srgbClr val="000000"/>
              </a:solidFill>
              <a:uFillTx/>
              <a:latin typeface="Arial"/>
            </a:endParaRPr>
          </a:p>
        </p:txBody>
      </p:sp>
      <p:graphicFrame>
        <p:nvGraphicFramePr>
          <p:cNvPr id="36" name="Table 3"/>
          <p:cNvGraphicFramePr/>
          <p:nvPr/>
        </p:nvGraphicFramePr>
        <p:xfrm>
          <a:off x="7924680" y="4350960"/>
          <a:ext cx="4147200" cy="2091600"/>
        </p:xfrm>
        <a:graphic>
          <a:graphicData uri="http://schemas.openxmlformats.org/drawingml/2006/table">
            <a:tbl>
              <a:tblPr/>
              <a:tblGrid>
                <a:gridCol w="954000">
                  <a:extLst>
                    <a:ext uri="{9D8B030D-6E8A-4147-A177-3AD203B41FA5}">
                      <a16:colId xmlns:a16="http://schemas.microsoft.com/office/drawing/2014/main" val="20000"/>
                    </a:ext>
                  </a:extLst>
                </a:gridCol>
                <a:gridCol w="1663920">
                  <a:extLst>
                    <a:ext uri="{9D8B030D-6E8A-4147-A177-3AD203B41FA5}">
                      <a16:colId xmlns:a16="http://schemas.microsoft.com/office/drawing/2014/main" val="20001"/>
                    </a:ext>
                  </a:extLst>
                </a:gridCol>
                <a:gridCol w="1529280">
                  <a:extLst>
                    <a:ext uri="{9D8B030D-6E8A-4147-A177-3AD203B41FA5}">
                      <a16:colId xmlns:a16="http://schemas.microsoft.com/office/drawing/2014/main" val="20002"/>
                    </a:ext>
                  </a:extLst>
                </a:gridCol>
              </a:tblGrid>
              <a:tr h="418320">
                <a:tc>
                  <a:txBody>
                    <a:bodyPr/>
                    <a:lstStyle/>
                    <a:p>
                      <a:pPr defTabSz="685800">
                        <a:lnSpc>
                          <a:spcPct val="100000"/>
                        </a:lnSpc>
                      </a:pPr>
                      <a:r>
                        <a:rPr lang="en-IT" sz="1600" b="0" u="none" strike="noStrike">
                          <a:solidFill>
                            <a:srgbClr val="FFFFFF"/>
                          </a:solidFill>
                          <a:uFillTx/>
                          <a:latin typeface="Calibri"/>
                        </a:rPr>
                        <a:t>Device</a:t>
                      </a:r>
                      <a:endParaRPr lang="en-US" sz="1600" b="0" u="none" strike="noStrike">
                        <a:solidFill>
                          <a:srgbClr val="FFFFFF"/>
                        </a:solidFill>
                        <a:uFillTx/>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defTabSz="685800">
                        <a:lnSpc>
                          <a:spcPct val="100000"/>
                        </a:lnSpc>
                      </a:pPr>
                      <a:r>
                        <a:rPr lang="en-IT" sz="1600" b="0" u="none" strike="noStrike">
                          <a:solidFill>
                            <a:srgbClr val="FFFFFF"/>
                          </a:solidFill>
                          <a:uFillTx/>
                          <a:latin typeface="Calibri"/>
                        </a:rPr>
                        <a:t># Pulses/Session</a:t>
                      </a:r>
                      <a:endParaRPr lang="en-US" sz="1600" b="0" u="none" strike="noStrike">
                        <a:solidFill>
                          <a:srgbClr val="FFFFFF"/>
                        </a:solidFill>
                        <a:uFillTx/>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defTabSz="685800">
                        <a:lnSpc>
                          <a:spcPct val="100000"/>
                        </a:lnSpc>
                      </a:pPr>
                      <a:r>
                        <a:rPr lang="en-IT" sz="1600" b="0" u="none" strike="noStrike">
                          <a:solidFill>
                            <a:srgbClr val="FFFFFF"/>
                          </a:solidFill>
                          <a:uFillTx/>
                          <a:latin typeface="Calibri"/>
                        </a:rPr>
                        <a:t># Development</a:t>
                      </a:r>
                      <a:endParaRPr lang="en-US" sz="1600" b="0" u="none" strike="noStrike">
                        <a:solidFill>
                          <a:srgbClr val="FFFFFF"/>
                        </a:solidFill>
                        <a:uFillTx/>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418320">
                <a:tc>
                  <a:txBody>
                    <a:bodyPr/>
                    <a:lstStyle/>
                    <a:p>
                      <a:pPr defTabSz="685800">
                        <a:lnSpc>
                          <a:spcPct val="100000"/>
                        </a:lnSpc>
                      </a:pPr>
                      <a:r>
                        <a:rPr lang="fr-CH" sz="1800" b="1" u="none" strike="noStrike">
                          <a:solidFill>
                            <a:schemeClr val="dk1"/>
                          </a:solidFill>
                          <a:uFillTx/>
                          <a:latin typeface="Calibri"/>
                        </a:rPr>
                        <a:t>AUG</a:t>
                      </a:r>
                      <a:endParaRPr lang="en-US" sz="1800" b="0" u="none" strike="noStrike">
                        <a:solidFill>
                          <a:srgbClr val="000000"/>
                        </a:solidFill>
                        <a:uFillTx/>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40000"/>
                        <a:lumOff val="60000"/>
                      </a:schemeClr>
                    </a:solidFill>
                  </a:tcPr>
                </a:tc>
                <a:tc>
                  <a:txBody>
                    <a:bodyPr/>
                    <a:lstStyle/>
                    <a:p>
                      <a:r>
                        <a:rPr lang="en-IT" sz="1800" b="0" u="none" strike="noStrike">
                          <a:solidFill>
                            <a:srgbClr val="000000"/>
                          </a:solidFill>
                          <a:uFillTx/>
                          <a:latin typeface="Calibri"/>
                        </a:rPr>
                        <a:t>11</a:t>
                      </a: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40000"/>
                        <a:lumOff val="60000"/>
                      </a:schemeClr>
                    </a:solidFill>
                  </a:tcPr>
                </a:tc>
                <a:tc>
                  <a:txBody>
                    <a:bodyPr/>
                    <a:lstStyle/>
                    <a:p>
                      <a:r>
                        <a:rPr lang="en-IT" sz="1800" b="0" u="none" strike="noStrike">
                          <a:solidFill>
                            <a:srgbClr val="000000"/>
                          </a:solidFill>
                          <a:uFillTx/>
                          <a:latin typeface="Calibri"/>
                        </a:rPr>
                        <a:t>1</a:t>
                      </a: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40000"/>
                        <a:lumOff val="60000"/>
                      </a:schemeClr>
                    </a:solidFill>
                  </a:tcPr>
                </a:tc>
                <a:extLst>
                  <a:ext uri="{0D108BD9-81ED-4DB2-BD59-A6C34878D82A}">
                    <a16:rowId xmlns:a16="http://schemas.microsoft.com/office/drawing/2014/main" val="10001"/>
                  </a:ext>
                </a:extLst>
              </a:tr>
              <a:tr h="418320">
                <a:tc>
                  <a:txBody>
                    <a:bodyPr/>
                    <a:lstStyle/>
                    <a:p>
                      <a:pPr defTabSz="685800">
                        <a:lnSpc>
                          <a:spcPct val="100000"/>
                        </a:lnSpc>
                      </a:pPr>
                      <a:r>
                        <a:rPr lang="en-IT" sz="1800" b="1" u="none" strike="noStrike">
                          <a:solidFill>
                            <a:schemeClr val="dk1"/>
                          </a:solidFill>
                          <a:uFillTx/>
                          <a:latin typeface="Calibri"/>
                        </a:rPr>
                        <a:t>MAST-U</a:t>
                      </a:r>
                      <a:endParaRPr lang="en-US" sz="1800" b="0" u="none" strike="noStrike">
                        <a:solidFill>
                          <a:srgbClr val="000000"/>
                        </a:solidFill>
                        <a:uFillTx/>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tc>
                  <a:txBody>
                    <a:bodyPr/>
                    <a:lstStyle/>
                    <a:p>
                      <a:r>
                        <a:rPr lang="en-GB" sz="1800" b="0" u="none" strike="noStrike" dirty="0">
                          <a:solidFill>
                            <a:srgbClr val="000000"/>
                          </a:solidFill>
                          <a:uFillTx/>
                          <a:latin typeface="Calibri"/>
                        </a:rPr>
                        <a:t>4</a:t>
                      </a:r>
                      <a:r>
                        <a:rPr lang="en-IT" sz="1800" b="0" u="none" strike="noStrike" dirty="0">
                          <a:solidFill>
                            <a:srgbClr val="000000"/>
                          </a:solidFill>
                          <a:uFillTx/>
                          <a:latin typeface="Calibri"/>
                        </a:rPr>
                        <a:t> </a:t>
                      </a: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tc>
                  <a:txBody>
                    <a:bodyPr/>
                    <a:lstStyle/>
                    <a:p>
                      <a:endParaRPr lang="en-IT" sz="1800" b="0" u="none" strike="noStrike" dirty="0">
                        <a:solidFill>
                          <a:srgbClr val="000000"/>
                        </a:solidFill>
                        <a:uFillTx/>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extLst>
                  <a:ext uri="{0D108BD9-81ED-4DB2-BD59-A6C34878D82A}">
                    <a16:rowId xmlns:a16="http://schemas.microsoft.com/office/drawing/2014/main" val="10002"/>
                  </a:ext>
                </a:extLst>
              </a:tr>
              <a:tr h="418320">
                <a:tc>
                  <a:txBody>
                    <a:bodyPr/>
                    <a:lstStyle/>
                    <a:p>
                      <a:pPr defTabSz="685800">
                        <a:lnSpc>
                          <a:spcPct val="100000"/>
                        </a:lnSpc>
                      </a:pPr>
                      <a:r>
                        <a:rPr lang="en-IT" sz="1800" b="1" u="none" strike="noStrike">
                          <a:solidFill>
                            <a:schemeClr val="dk1"/>
                          </a:solidFill>
                          <a:uFillTx/>
                          <a:latin typeface="Calibri"/>
                        </a:rPr>
                        <a:t>TCV</a:t>
                      </a:r>
                      <a:endParaRPr lang="en-US" sz="1800" b="0" u="none" strike="noStrike">
                        <a:solidFill>
                          <a:srgbClr val="000000"/>
                        </a:solidFill>
                        <a:uFillTx/>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40000"/>
                        <a:lumOff val="60000"/>
                      </a:schemeClr>
                    </a:solidFill>
                  </a:tcPr>
                </a:tc>
                <a:tc>
                  <a:txBody>
                    <a:bodyPr/>
                    <a:lstStyle/>
                    <a:p>
                      <a:endParaRPr lang="en-IT" sz="1800" b="0" u="none" strike="noStrike">
                        <a:solidFill>
                          <a:srgbClr val="000000"/>
                        </a:solidFill>
                        <a:uFillTx/>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40000"/>
                        <a:lumOff val="60000"/>
                      </a:schemeClr>
                    </a:solidFill>
                  </a:tcPr>
                </a:tc>
                <a:tc>
                  <a:txBody>
                    <a:bodyPr/>
                    <a:lstStyle/>
                    <a:p>
                      <a:endParaRPr lang="en-IT" sz="1800" b="0" u="none" strike="noStrike">
                        <a:solidFill>
                          <a:srgbClr val="000000"/>
                        </a:solidFill>
                        <a:uFillTx/>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40000"/>
                        <a:lumOff val="60000"/>
                      </a:schemeClr>
                    </a:solidFill>
                  </a:tcPr>
                </a:tc>
                <a:extLst>
                  <a:ext uri="{0D108BD9-81ED-4DB2-BD59-A6C34878D82A}">
                    <a16:rowId xmlns:a16="http://schemas.microsoft.com/office/drawing/2014/main" val="10003"/>
                  </a:ext>
                </a:extLst>
              </a:tr>
              <a:tr h="418320">
                <a:tc>
                  <a:txBody>
                    <a:bodyPr/>
                    <a:lstStyle/>
                    <a:p>
                      <a:pPr defTabSz="685800">
                        <a:lnSpc>
                          <a:spcPct val="100000"/>
                        </a:lnSpc>
                      </a:pPr>
                      <a:r>
                        <a:rPr lang="en-IT" sz="1800" b="1" u="none" strike="noStrike">
                          <a:solidFill>
                            <a:schemeClr val="dk1"/>
                          </a:solidFill>
                          <a:uFillTx/>
                          <a:latin typeface="Calibri"/>
                        </a:rPr>
                        <a:t>WEST</a:t>
                      </a:r>
                      <a:endParaRPr lang="en-US" sz="1800" b="0" u="none" strike="noStrike">
                        <a:solidFill>
                          <a:srgbClr val="000000"/>
                        </a:solidFill>
                        <a:uFillTx/>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40000"/>
                        <a:lumOff val="60000"/>
                      </a:schemeClr>
                    </a:solidFill>
                  </a:tcPr>
                </a:tc>
                <a:tc>
                  <a:txBody>
                    <a:bodyPr/>
                    <a:lstStyle/>
                    <a:p>
                      <a:endParaRPr lang="en-IT" sz="1100" b="0" u="none" strike="noStrike">
                        <a:solidFill>
                          <a:srgbClr val="000000"/>
                        </a:solidFill>
                        <a:uFillTx/>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40000"/>
                        <a:lumOff val="60000"/>
                      </a:schemeClr>
                    </a:solidFill>
                  </a:tcPr>
                </a:tc>
                <a:tc>
                  <a:txBody>
                    <a:bodyPr/>
                    <a:lstStyle/>
                    <a:p>
                      <a:endParaRPr lang="en-IT" sz="1100" b="0" u="none" strike="noStrike" dirty="0">
                        <a:solidFill>
                          <a:srgbClr val="000000"/>
                        </a:solidFill>
                        <a:uFillTx/>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38" name="Straight Connector 37"/>
          <p:cNvSpPr/>
          <p:nvPr/>
        </p:nvSpPr>
        <p:spPr>
          <a:xfrm flipV="1">
            <a:off x="8001000" y="1143000"/>
            <a:ext cx="0" cy="2057400"/>
          </a:xfrm>
          <a:prstGeom prst="line">
            <a:avLst/>
          </a:prstGeom>
          <a:ln w="0">
            <a:solidFill>
              <a:srgbClr val="3465A4"/>
            </a:solidFill>
            <a:tailEnd type="triangle" w="med" len="me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39" name="Straight Connector 38"/>
          <p:cNvSpPr/>
          <p:nvPr/>
        </p:nvSpPr>
        <p:spPr>
          <a:xfrm>
            <a:off x="8001000" y="3200400"/>
            <a:ext cx="3657600" cy="0"/>
          </a:xfrm>
          <a:prstGeom prst="line">
            <a:avLst/>
          </a:prstGeom>
          <a:ln w="0">
            <a:solidFill>
              <a:srgbClr val="3465A4"/>
            </a:solidFill>
            <a:tailEnd type="triangle" w="med" len="me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40" name="Straight Connector 39"/>
          <p:cNvSpPr/>
          <p:nvPr/>
        </p:nvSpPr>
        <p:spPr>
          <a:xfrm flipV="1">
            <a:off x="8686800" y="2971800"/>
            <a:ext cx="0" cy="22860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41" name="Straight Connector 40"/>
          <p:cNvSpPr/>
          <p:nvPr/>
        </p:nvSpPr>
        <p:spPr>
          <a:xfrm>
            <a:off x="8686800" y="2971800"/>
            <a:ext cx="457200" cy="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42" name="Straight Connector 41"/>
          <p:cNvSpPr/>
          <p:nvPr/>
        </p:nvSpPr>
        <p:spPr>
          <a:xfrm flipV="1">
            <a:off x="9144000" y="2743200"/>
            <a:ext cx="0" cy="22860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43" name="Straight Connector 42"/>
          <p:cNvSpPr/>
          <p:nvPr/>
        </p:nvSpPr>
        <p:spPr>
          <a:xfrm>
            <a:off x="9144000" y="2743200"/>
            <a:ext cx="457200" cy="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44" name="Straight Connector 43"/>
          <p:cNvSpPr/>
          <p:nvPr/>
        </p:nvSpPr>
        <p:spPr>
          <a:xfrm>
            <a:off x="9601200" y="2514600"/>
            <a:ext cx="457200" cy="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45" name="Straight Connector 44"/>
          <p:cNvSpPr/>
          <p:nvPr/>
        </p:nvSpPr>
        <p:spPr>
          <a:xfrm flipV="1">
            <a:off x="9601200" y="2514600"/>
            <a:ext cx="0" cy="22860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46" name="Straight Connector 45"/>
          <p:cNvSpPr/>
          <p:nvPr/>
        </p:nvSpPr>
        <p:spPr>
          <a:xfrm>
            <a:off x="10058400" y="2286000"/>
            <a:ext cx="457200" cy="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47" name="Straight Connector 46"/>
          <p:cNvSpPr/>
          <p:nvPr/>
        </p:nvSpPr>
        <p:spPr>
          <a:xfrm flipV="1">
            <a:off x="10058400" y="2286000"/>
            <a:ext cx="0" cy="22860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48" name="Straight Connector 47"/>
          <p:cNvSpPr/>
          <p:nvPr/>
        </p:nvSpPr>
        <p:spPr>
          <a:xfrm>
            <a:off x="10515600" y="2057400"/>
            <a:ext cx="457200" cy="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49" name="Straight Connector 48"/>
          <p:cNvSpPr/>
          <p:nvPr/>
        </p:nvSpPr>
        <p:spPr>
          <a:xfrm flipV="1">
            <a:off x="10515600" y="2057400"/>
            <a:ext cx="0" cy="22860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50" name="TextBox 49"/>
          <p:cNvSpPr txBox="1"/>
          <p:nvPr/>
        </p:nvSpPr>
        <p:spPr>
          <a:xfrm>
            <a:off x="9601200" y="2514600"/>
            <a:ext cx="457200" cy="457200"/>
          </a:xfrm>
          <a:prstGeom prst="rect">
            <a:avLst/>
          </a:prstGeom>
          <a:noFill/>
          <a:ln w="0">
            <a:noFill/>
          </a:ln>
        </p:spPr>
        <p:txBody>
          <a:bodyPr lIns="90000" tIns="45000" rIns="90000" bIns="45000" anchor="t">
            <a:noAutofit/>
          </a:bodyPr>
          <a:lstStyle/>
          <a:p>
            <a:r>
              <a:rPr lang="en-US" sz="1800" b="0" u="none" strike="noStrike">
                <a:solidFill>
                  <a:srgbClr val="2A6099"/>
                </a:solidFill>
                <a:uFillTx/>
                <a:latin typeface="Arial"/>
                <a:ea typeface="Arial"/>
              </a:rPr>
              <a:t>Γ</a:t>
            </a:r>
            <a:r>
              <a:rPr lang="en-US" sz="1800" b="0" u="none" strike="noStrike" baseline="-8000">
                <a:solidFill>
                  <a:srgbClr val="2A6099"/>
                </a:solidFill>
                <a:uFillTx/>
                <a:latin typeface="Arial"/>
              </a:rPr>
              <a:t>Z</a:t>
            </a:r>
            <a:endParaRPr lang="en-US" sz="1800" b="0" u="none" strike="noStrike">
              <a:solidFill>
                <a:srgbClr val="2A6099"/>
              </a:solidFill>
              <a:uFillTx/>
              <a:latin typeface="Arial"/>
            </a:endParaRPr>
          </a:p>
        </p:txBody>
      </p:sp>
      <p:sp>
        <p:nvSpPr>
          <p:cNvPr id="51" name="Straight Connector 50"/>
          <p:cNvSpPr/>
          <p:nvPr/>
        </p:nvSpPr>
        <p:spPr>
          <a:xfrm>
            <a:off x="10972800" y="2057400"/>
            <a:ext cx="0" cy="114300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52" name="Straight Connector 51"/>
          <p:cNvSpPr/>
          <p:nvPr/>
        </p:nvSpPr>
        <p:spPr>
          <a:xfrm>
            <a:off x="8229600" y="2899800"/>
            <a:ext cx="3200400" cy="0"/>
          </a:xfrm>
          <a:prstGeom prst="line">
            <a:avLst/>
          </a:prstGeom>
          <a:ln w="0">
            <a:solidFill>
              <a:srgbClr val="FF0000"/>
            </a:solidFill>
            <a:prstDash val="sysDash"/>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53" name="Straight Connector 52"/>
          <p:cNvSpPr/>
          <p:nvPr/>
        </p:nvSpPr>
        <p:spPr>
          <a:xfrm>
            <a:off x="8229600" y="2635200"/>
            <a:ext cx="3200400" cy="0"/>
          </a:xfrm>
          <a:prstGeom prst="line">
            <a:avLst/>
          </a:prstGeom>
          <a:ln w="0">
            <a:solidFill>
              <a:srgbClr val="FF0000"/>
            </a:solidFill>
            <a:prstDash val="sysDash"/>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54" name="Straight Connector 53"/>
          <p:cNvSpPr/>
          <p:nvPr/>
        </p:nvSpPr>
        <p:spPr>
          <a:xfrm>
            <a:off x="8229600" y="2406600"/>
            <a:ext cx="3200400" cy="0"/>
          </a:xfrm>
          <a:prstGeom prst="line">
            <a:avLst/>
          </a:prstGeom>
          <a:ln w="0">
            <a:solidFill>
              <a:srgbClr val="FF0000"/>
            </a:solidFill>
            <a:prstDash val="sysDash"/>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55" name="Straight Connector 54"/>
          <p:cNvSpPr/>
          <p:nvPr/>
        </p:nvSpPr>
        <p:spPr>
          <a:xfrm>
            <a:off x="8229600" y="2178000"/>
            <a:ext cx="3200400" cy="0"/>
          </a:xfrm>
          <a:prstGeom prst="line">
            <a:avLst/>
          </a:prstGeom>
          <a:ln w="0">
            <a:solidFill>
              <a:srgbClr val="FF0000"/>
            </a:solidFill>
            <a:prstDash val="sysDash"/>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56" name="Straight Connector 55"/>
          <p:cNvSpPr/>
          <p:nvPr/>
        </p:nvSpPr>
        <p:spPr>
          <a:xfrm>
            <a:off x="8229600" y="1949400"/>
            <a:ext cx="3200400" cy="0"/>
          </a:xfrm>
          <a:prstGeom prst="line">
            <a:avLst/>
          </a:prstGeom>
          <a:ln w="0">
            <a:solidFill>
              <a:srgbClr val="FF0000"/>
            </a:solidFill>
            <a:prstDash val="sysDash"/>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57" name="Straight Connector 56"/>
          <p:cNvSpPr/>
          <p:nvPr/>
        </p:nvSpPr>
        <p:spPr>
          <a:xfrm flipV="1">
            <a:off x="8229600" y="1949400"/>
            <a:ext cx="0" cy="1251000"/>
          </a:xfrm>
          <a:prstGeom prst="line">
            <a:avLst/>
          </a:prstGeom>
          <a:ln w="0">
            <a:solidFill>
              <a:srgbClr val="FF0000"/>
            </a:solidFill>
            <a:prstDash val="sysDash"/>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58" name="Straight Connector 57"/>
          <p:cNvSpPr/>
          <p:nvPr/>
        </p:nvSpPr>
        <p:spPr>
          <a:xfrm flipV="1">
            <a:off x="11430000" y="1949400"/>
            <a:ext cx="0" cy="1251000"/>
          </a:xfrm>
          <a:prstGeom prst="line">
            <a:avLst/>
          </a:prstGeom>
          <a:ln w="0">
            <a:solidFill>
              <a:srgbClr val="FF0000"/>
            </a:solidFill>
            <a:prstDash val="sysDash"/>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000000"/>
              </a:solidFill>
              <a:uFillTx/>
              <a:latin typeface="Arial"/>
            </a:endParaRPr>
          </a:p>
        </p:txBody>
      </p:sp>
      <p:sp>
        <p:nvSpPr>
          <p:cNvPr id="59" name="TextBox 58"/>
          <p:cNvSpPr txBox="1"/>
          <p:nvPr/>
        </p:nvSpPr>
        <p:spPr>
          <a:xfrm>
            <a:off x="11201400" y="1600200"/>
            <a:ext cx="457200" cy="457200"/>
          </a:xfrm>
          <a:prstGeom prst="rect">
            <a:avLst/>
          </a:prstGeom>
          <a:noFill/>
          <a:ln w="0">
            <a:noFill/>
          </a:ln>
        </p:spPr>
        <p:txBody>
          <a:bodyPr lIns="90000" tIns="45000" rIns="90000" bIns="45000" anchor="t">
            <a:noAutofit/>
          </a:bodyPr>
          <a:lstStyle/>
          <a:p>
            <a:r>
              <a:rPr lang="en-US" sz="1800" b="0" u="none" strike="noStrike">
                <a:solidFill>
                  <a:srgbClr val="FF0000"/>
                </a:solidFill>
                <a:uFillTx/>
                <a:latin typeface="Arial"/>
                <a:ea typeface="Arial"/>
              </a:rPr>
              <a:t>Γ</a:t>
            </a:r>
            <a:r>
              <a:rPr lang="en-US" sz="1800" b="0" u="none" strike="noStrike" baseline="-8000">
                <a:solidFill>
                  <a:srgbClr val="FF0000"/>
                </a:solidFill>
                <a:uFillTx/>
                <a:latin typeface="Arial"/>
              </a:rPr>
              <a:t>D</a:t>
            </a:r>
            <a:endParaRPr lang="en-US" sz="1800" b="0" u="none" strike="noStrike">
              <a:solidFill>
                <a:srgbClr val="FF0000"/>
              </a:solidFill>
              <a:uFillTx/>
              <a:latin typeface="Arial"/>
            </a:endParaRPr>
          </a:p>
        </p:txBody>
      </p:sp>
      <p:sp>
        <p:nvSpPr>
          <p:cNvPr id="60" name="TextBox 59"/>
          <p:cNvSpPr txBox="1"/>
          <p:nvPr/>
        </p:nvSpPr>
        <p:spPr>
          <a:xfrm>
            <a:off x="8001000" y="1143000"/>
            <a:ext cx="1600200" cy="685800"/>
          </a:xfrm>
          <a:prstGeom prst="rect">
            <a:avLst/>
          </a:prstGeom>
          <a:noFill/>
          <a:ln w="0">
            <a:noFill/>
          </a:ln>
        </p:spPr>
        <p:txBody>
          <a:bodyPr lIns="90000" tIns="45000" rIns="90000" bIns="45000" anchor="t">
            <a:noAutofit/>
          </a:bodyPr>
          <a:lstStyle/>
          <a:p>
            <a:r>
              <a:rPr lang="en-US" sz="1600" b="0" u="none" strike="noStrike">
                <a:solidFill>
                  <a:srgbClr val="000000"/>
                </a:solidFill>
                <a:uFillTx/>
                <a:latin typeface="Arial"/>
              </a:rPr>
              <a:t>Particle injection rate</a:t>
            </a:r>
            <a:r>
              <a:rPr lang="en-US" sz="1800" b="0" u="none" strike="noStrike">
                <a:solidFill>
                  <a:srgbClr val="2A6099"/>
                </a:solidFill>
                <a:uFillTx/>
                <a:latin typeface="Arial"/>
              </a:rPr>
              <a:t> </a:t>
            </a:r>
          </a:p>
        </p:txBody>
      </p:sp>
      <p:sp>
        <p:nvSpPr>
          <p:cNvPr id="61" name="TextBox 60"/>
          <p:cNvSpPr txBox="1"/>
          <p:nvPr/>
        </p:nvSpPr>
        <p:spPr>
          <a:xfrm>
            <a:off x="11201400" y="3200400"/>
            <a:ext cx="685800" cy="457200"/>
          </a:xfrm>
          <a:prstGeom prst="rect">
            <a:avLst/>
          </a:prstGeom>
          <a:noFill/>
          <a:ln w="0">
            <a:noFill/>
          </a:ln>
        </p:spPr>
        <p:txBody>
          <a:bodyPr lIns="90000" tIns="45000" rIns="90000" bIns="45000" anchor="t">
            <a:noAutofit/>
          </a:bodyPr>
          <a:lstStyle/>
          <a:p>
            <a:r>
              <a:rPr lang="en-US" sz="1600" b="0" u="none" strike="noStrike">
                <a:solidFill>
                  <a:srgbClr val="000000"/>
                </a:solidFill>
                <a:uFillTx/>
                <a:latin typeface="Arial"/>
              </a:rPr>
              <a:t>time </a:t>
            </a:r>
            <a:r>
              <a:rPr lang="en-US" sz="1800" b="0" u="none" strike="noStrike">
                <a:solidFill>
                  <a:srgbClr val="2A6099"/>
                </a:solidFill>
                <a:uFillTx/>
                <a:latin typeface="Arial"/>
              </a:rPr>
              <a:t> </a:t>
            </a:r>
          </a:p>
        </p:txBody>
      </p:sp>
      <p:sp>
        <p:nvSpPr>
          <p:cNvPr id="2" name="Footer Placeholder 1">
            <a:extLst>
              <a:ext uri="{FF2B5EF4-FFF2-40B4-BE49-F238E27FC236}">
                <a16:creationId xmlns:a16="http://schemas.microsoft.com/office/drawing/2014/main" id="{579B5EF6-00CF-F6EC-3527-83D5445FD166}"/>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3" name="Slide Number Placeholder 2">
            <a:extLst>
              <a:ext uri="{FF2B5EF4-FFF2-40B4-BE49-F238E27FC236}">
                <a16:creationId xmlns:a16="http://schemas.microsoft.com/office/drawing/2014/main" id="{9E2A011E-F2FC-C850-C8CE-64EE6FD7A78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13</a:t>
            </a:fld>
            <a:endParaRPr lang="en-GB">
              <a:solidFill>
                <a:prstClr val="white"/>
              </a:solidFill>
            </a:endParaRPr>
          </a:p>
        </p:txBody>
      </p:sp>
      <p:sp>
        <p:nvSpPr>
          <p:cNvPr id="4" name="TextBox 3">
            <a:extLst>
              <a:ext uri="{FF2B5EF4-FFF2-40B4-BE49-F238E27FC236}">
                <a16:creationId xmlns:a16="http://schemas.microsoft.com/office/drawing/2014/main" id="{A7EF4EBB-66FD-34D0-5C28-7A16A13756F6}"/>
              </a:ext>
            </a:extLst>
          </p:cNvPr>
          <p:cNvSpPr txBox="1"/>
          <p:nvPr/>
        </p:nvSpPr>
        <p:spPr bwMode="auto">
          <a:xfrm>
            <a:off x="6096000" y="624405"/>
            <a:ext cx="5322660" cy="2862322"/>
          </a:xfrm>
          <a:prstGeom prst="rect">
            <a:avLst/>
          </a:prstGeom>
          <a:solidFill>
            <a:srgbClr val="FFFF00"/>
          </a:solidFill>
        </p:spPr>
        <p:txBody>
          <a:bodyPr wrap="square" rtlCol="0">
            <a:spAutoFit/>
          </a:bodyPr>
          <a:lstStyle/>
          <a:p>
            <a:r>
              <a:rPr lang="en-US" dirty="0"/>
              <a:t>Proposal aiming to disentangle role of </a:t>
            </a:r>
            <a:r>
              <a:rPr lang="en-US" dirty="0" err="1"/>
              <a:t>fuelling</a:t>
            </a:r>
            <a:r>
              <a:rPr lang="en-US" dirty="0"/>
              <a:t> of main gas and seeding of impurities on </a:t>
            </a:r>
            <a:r>
              <a:rPr lang="en-GB" dirty="0" err="1"/>
              <a:t>ne,sep</a:t>
            </a:r>
            <a:r>
              <a:rPr lang="en-GB" dirty="0"/>
              <a:t>, p0,div, and </a:t>
            </a:r>
            <a:r>
              <a:rPr lang="en-GB" dirty="0" err="1"/>
              <a:t>cZ</a:t>
            </a:r>
            <a:r>
              <a:rPr lang="en-GB" dirty="0"/>
              <a:t> to further expand reduced model prediction capabilities of </a:t>
            </a:r>
            <a:r>
              <a:rPr lang="en-GB" dirty="0" err="1"/>
              <a:t>ne,sep</a:t>
            </a:r>
            <a:r>
              <a:rPr lang="en-GB" dirty="0"/>
              <a:t>. Overall matrix of Gas/seeding to be reduced to cope with lower shot budget. Synergies should be found with proposals #104 and #106 on the overall effort on impurities effects on separatrix (including transport)</a:t>
            </a:r>
          </a:p>
          <a:p>
            <a:r>
              <a:rPr lang="en-US" dirty="0"/>
              <a:t>P1-AUG-2026</a:t>
            </a:r>
          </a:p>
          <a:p>
            <a:r>
              <a:rPr lang="en-US" dirty="0"/>
              <a:t>P1-MAST-U-2026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1" y="192515"/>
            <a:ext cx="10830289" cy="457200"/>
          </a:xfrm>
        </p:spPr>
        <p:txBody>
          <a:bodyPr/>
          <a:lstStyle/>
          <a:p>
            <a:pPr>
              <a:lnSpc>
                <a:spcPct val="100000"/>
              </a:lnSpc>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#97 </a:t>
            </a:r>
            <a:r>
              <a:rPr lang="en-CH" sz="2000" kern="100">
                <a:effectLst/>
                <a:latin typeface="Aptos" panose="020B0004020202020204" pitchFamily="34" charset="0"/>
                <a:ea typeface="Aptos" panose="020B0004020202020204" pitchFamily="34" charset="0"/>
                <a:cs typeface="Times New Roman" panose="02020603050405020304" pitchFamily="18" charset="0"/>
              </a:rPr>
              <a:t>Nitrogen </a:t>
            </a:r>
            <a:r>
              <a:rPr lang="en-CH" sz="2000" kern="100" dirty="0">
                <a:effectLst/>
                <a:latin typeface="Aptos" panose="020B0004020202020204" pitchFamily="34" charset="0"/>
                <a:ea typeface="Aptos" panose="020B0004020202020204" pitchFamily="34" charset="0"/>
                <a:cs typeface="Times New Roman" panose="02020603050405020304" pitchFamily="18" charset="0"/>
              </a:rPr>
              <a:t>distribution, compression and core contamination: investigation of seeding location, L/H-mode, dynamic </a:t>
            </a:r>
            <a:r>
              <a:rPr lang="en-CH" sz="2000" kern="100" dirty="0" err="1">
                <a:effectLst/>
                <a:latin typeface="Aptos" panose="020B0004020202020204" pitchFamily="34" charset="0"/>
                <a:ea typeface="Aptos" panose="020B0004020202020204" pitchFamily="34" charset="0"/>
                <a:cs typeface="Times New Roman" panose="02020603050405020304" pitchFamily="18" charset="0"/>
              </a:rPr>
              <a:t>behavior</a:t>
            </a:r>
            <a:endParaRPr lang="en-CH"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83286" y="706329"/>
            <a:ext cx="7078833" cy="6208284"/>
          </a:xfrm>
        </p:spPr>
        <p:txBody>
          <a:bodyPr>
            <a:noAutofit/>
          </a:bodyPr>
          <a:lstStyle/>
          <a:p>
            <a:pPr marL="214313" indent="-214313" eaLnBrk="1" fontAlgn="auto" hangingPunct="1">
              <a:spcBef>
                <a:spcPts val="0"/>
              </a:spcBef>
              <a:spcAft>
                <a:spcPts val="0"/>
              </a:spcAft>
              <a:buFont typeface="Arial"/>
              <a:buChar char="•"/>
              <a:defRPr/>
            </a:pPr>
            <a:r>
              <a:rPr lang="en-US" sz="1200" b="1" dirty="0">
                <a:latin typeface="Calibri" panose="020F0502020204030204" pitchFamily="34" charset="0"/>
                <a:cs typeface="Calibri" panose="020F0502020204030204" pitchFamily="34" charset="0"/>
              </a:rPr>
              <a:t>Proponents and contact person:</a:t>
            </a:r>
          </a:p>
          <a:p>
            <a:pPr marL="0" indent="0">
              <a:spcBef>
                <a:spcPts val="0"/>
              </a:spcBef>
              <a:buNone/>
              <a:defRPr/>
            </a:pPr>
            <a:r>
              <a:rPr lang="en-US"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hlinkClick r:id="rId2"/>
              </a:rPr>
              <a:t>Riccardo.morgan@epfl.ch</a:t>
            </a:r>
            <a:r>
              <a:rPr lang="en-US" sz="1200" dirty="0">
                <a:latin typeface="Calibri" panose="020F0502020204030204" pitchFamily="34" charset="0"/>
                <a:cs typeface="Calibri" panose="020F0502020204030204" pitchFamily="34" charset="0"/>
              </a:rPr>
              <a:t> , </a:t>
            </a:r>
            <a:r>
              <a:rPr lang="pl-PL" sz="1200" dirty="0">
                <a:latin typeface="Calibri" panose="020F0502020204030204" pitchFamily="34" charset="0"/>
                <a:cs typeface="Calibri" panose="020F0502020204030204" pitchFamily="34" charset="0"/>
                <a:hlinkClick r:id="rId3"/>
              </a:rPr>
              <a:t>ryoko.osawa@ukaea.uk</a:t>
            </a:r>
            <a:r>
              <a:rPr lang="en-US" sz="1200" dirty="0">
                <a:latin typeface="Calibri" panose="020F0502020204030204" pitchFamily="34" charset="0"/>
                <a:cs typeface="Calibri" panose="020F0502020204030204" pitchFamily="34" charset="0"/>
              </a:rPr>
              <a:t> et al.</a:t>
            </a:r>
          </a:p>
          <a:p>
            <a:pPr marL="0" indent="0" eaLnBrk="1" fontAlgn="auto" hangingPunct="1">
              <a:spcBef>
                <a:spcPts val="0"/>
              </a:spcBef>
              <a:spcAft>
                <a:spcPts val="0"/>
              </a:spcAft>
              <a:buNone/>
              <a:defRPr/>
            </a:pPr>
            <a:endParaRPr lang="en-US" sz="1200" b="1" dirty="0">
              <a:latin typeface="Calibri" panose="020F0502020204030204" pitchFamily="34" charset="0"/>
              <a:cs typeface="Calibri" panose="020F0502020204030204" pitchFamily="34" charset="0"/>
            </a:endParaRPr>
          </a:p>
          <a:p>
            <a:pPr marL="214313" indent="-214313" eaLnBrk="1" fontAlgn="auto" hangingPunct="1">
              <a:spcBef>
                <a:spcPts val="0"/>
              </a:spcBef>
              <a:spcAft>
                <a:spcPts val="0"/>
              </a:spcAft>
              <a:buFont typeface="Arial"/>
              <a:buChar char="•"/>
              <a:defRPr/>
            </a:pPr>
            <a:r>
              <a:rPr lang="en-US" sz="1200" b="1" dirty="0">
                <a:latin typeface="Calibri" panose="020F0502020204030204" pitchFamily="34" charset="0"/>
                <a:cs typeface="Calibri" panose="020F0502020204030204" pitchFamily="34" charset="0"/>
              </a:rPr>
              <a:t>Scientific Background &amp; Objectives</a:t>
            </a:r>
          </a:p>
          <a:p>
            <a:pPr lvl="1" eaLnBrk="1" fontAlgn="auto" hangingPunct="1">
              <a:spcBef>
                <a:spcPts val="0"/>
              </a:spcBef>
              <a:spcAft>
                <a:spcPts val="0"/>
              </a:spcAft>
              <a:defRPr/>
            </a:pPr>
            <a:r>
              <a:rPr lang="en-US" sz="1200" dirty="0">
                <a:latin typeface="Calibri" panose="020F0502020204030204" pitchFamily="34" charset="0"/>
                <a:cs typeface="Calibri" panose="020F0502020204030204" pitchFamily="34" charset="0"/>
              </a:rPr>
              <a:t>SOLPS simulations predicting very different behavior in impurity distribution for different poloidal seeding locations</a:t>
            </a:r>
          </a:p>
          <a:p>
            <a:pPr lvl="1" eaLnBrk="1" fontAlgn="auto" hangingPunct="1">
              <a:spcBef>
                <a:spcPts val="0"/>
              </a:spcBef>
              <a:spcAft>
                <a:spcPts val="0"/>
              </a:spcAft>
              <a:defRPr/>
            </a:pPr>
            <a:r>
              <a:rPr lang="en-US" sz="1200" dirty="0">
                <a:latin typeface="Calibri" panose="020F0502020204030204" pitchFamily="34" charset="0"/>
                <a:cs typeface="Calibri" panose="020F0502020204030204" pitchFamily="34" charset="0"/>
              </a:rPr>
              <a:t>Experimental indications of toroidal asymmetries caused by non axisymmetric (localized) impurity seeding</a:t>
            </a:r>
          </a:p>
          <a:p>
            <a:pPr lvl="1" eaLnBrk="1" fontAlgn="auto" hangingPunct="1">
              <a:spcBef>
                <a:spcPts val="0"/>
              </a:spcBef>
              <a:spcAft>
                <a:spcPts val="0"/>
              </a:spcAft>
              <a:defRPr/>
            </a:pPr>
            <a:r>
              <a:rPr lang="en-US" sz="1200" dirty="0">
                <a:latin typeface="Calibri" panose="020F0502020204030204" pitchFamily="34" charset="0"/>
                <a:cs typeface="Calibri" panose="020F0502020204030204" pitchFamily="34" charset="0"/>
              </a:rPr>
              <a:t>Uncertainty on impurity transport timescales and recycling coefficient</a:t>
            </a:r>
          </a:p>
          <a:p>
            <a:pPr marL="342900" lvl="1" indent="0" eaLnBrk="1" fontAlgn="auto" hangingPunct="1">
              <a:spcBef>
                <a:spcPts val="0"/>
              </a:spcBef>
              <a:spcAft>
                <a:spcPts val="0"/>
              </a:spcAft>
              <a:buNone/>
              <a:defRPr/>
            </a:pPr>
            <a:endParaRPr lang="en-US" sz="1200" dirty="0">
              <a:latin typeface="Calibri" panose="020F0502020204030204" pitchFamily="34" charset="0"/>
              <a:cs typeface="Calibri" panose="020F0502020204030204" pitchFamily="34" charset="0"/>
            </a:endParaRPr>
          </a:p>
          <a:p>
            <a:pPr lvl="1">
              <a:spcBef>
                <a:spcPts val="0"/>
              </a:spcBef>
              <a:defRPr/>
            </a:pPr>
            <a:r>
              <a:rPr lang="en-US" sz="1200" dirty="0">
                <a:latin typeface="Calibri" panose="020F0502020204030204" pitchFamily="34" charset="0"/>
                <a:cs typeface="Calibri" panose="020F0502020204030204" pitchFamily="34" charset="0"/>
              </a:rPr>
              <a:t>In</a:t>
            </a:r>
            <a:r>
              <a:rPr lang="en-CH" sz="1200" dirty="0">
                <a:latin typeface="Calibri" panose="020F0502020204030204" pitchFamily="34" charset="0"/>
                <a:cs typeface="Calibri" panose="020F0502020204030204" pitchFamily="34" charset="0"/>
              </a:rPr>
              <a:t>vestigate the role of seeding location on impurity distribution/compression, access to detachment and core contamination</a:t>
            </a:r>
            <a:r>
              <a:rPr lang="en-US" sz="1200" dirty="0">
                <a:latin typeface="Calibri" panose="020F0502020204030204" pitchFamily="34" charset="0"/>
                <a:cs typeface="Calibri" panose="020F0502020204030204" pitchFamily="34" charset="0"/>
              </a:rPr>
              <a:t> in H-mode</a:t>
            </a:r>
            <a:endParaRPr lang="en-CH" sz="1200" dirty="0">
              <a:latin typeface="Calibri" panose="020F0502020204030204" pitchFamily="34" charset="0"/>
              <a:cs typeface="Calibri" panose="020F0502020204030204" pitchFamily="34" charset="0"/>
            </a:endParaRPr>
          </a:p>
          <a:p>
            <a:pPr lvl="1">
              <a:spcBef>
                <a:spcPts val="0"/>
              </a:spcBef>
              <a:defRPr/>
            </a:pPr>
            <a:r>
              <a:rPr lang="en-CH" sz="1200" dirty="0">
                <a:latin typeface="Calibri" panose="020F0502020204030204" pitchFamily="34" charset="0"/>
                <a:cs typeface="Calibri" panose="020F0502020204030204" pitchFamily="34" charset="0"/>
              </a:rPr>
              <a:t>Compare experimental measurements, including the 2D emission distribution, to SOLPS predictions</a:t>
            </a:r>
            <a:endParaRPr lang="en-US" sz="1200" dirty="0">
              <a:latin typeface="Calibri" panose="020F0502020204030204" pitchFamily="34" charset="0"/>
              <a:cs typeface="Calibri" panose="020F0502020204030204" pitchFamily="34" charset="0"/>
            </a:endParaRPr>
          </a:p>
          <a:p>
            <a:pPr lvl="1">
              <a:spcBef>
                <a:spcPts val="0"/>
              </a:spcBef>
              <a:defRPr/>
            </a:pPr>
            <a:r>
              <a:rPr lang="en-US" sz="1200" dirty="0">
                <a:latin typeface="Calibri" panose="020F0502020204030204" pitchFamily="34" charset="0"/>
                <a:cs typeface="Calibri" panose="020F0502020204030204" pitchFamily="34" charset="0"/>
              </a:rPr>
              <a:t>Obtain estimates of impurity transport timescales and recycling coefficient</a:t>
            </a:r>
          </a:p>
          <a:p>
            <a:pPr lvl="1">
              <a:spcBef>
                <a:spcPts val="0"/>
              </a:spcBef>
              <a:defRPr/>
            </a:pPr>
            <a:r>
              <a:rPr lang="en-US" sz="1200" dirty="0">
                <a:latin typeface="Calibri" panose="020F0502020204030204" pitchFamily="34" charset="0"/>
                <a:cs typeface="Calibri" panose="020F0502020204030204" pitchFamily="34" charset="0"/>
              </a:rPr>
              <a:t>Assess different </a:t>
            </a:r>
            <a:r>
              <a:rPr lang="en-US" sz="1200" dirty="0" err="1">
                <a:latin typeface="Calibri" panose="020F0502020204030204" pitchFamily="34" charset="0"/>
                <a:cs typeface="Calibri" panose="020F0502020204030204" pitchFamily="34" charset="0"/>
              </a:rPr>
              <a:t>behaviour</a:t>
            </a:r>
            <a:r>
              <a:rPr lang="en-US" sz="1200" dirty="0">
                <a:latin typeface="Calibri" panose="020F0502020204030204" pitchFamily="34" charset="0"/>
                <a:cs typeface="Calibri" panose="020F0502020204030204" pitchFamily="34" charset="0"/>
              </a:rPr>
              <a:t> of heavier impurities</a:t>
            </a:r>
          </a:p>
          <a:p>
            <a:pPr marL="214313" indent="-214313" eaLnBrk="1" fontAlgn="auto" hangingPunct="1">
              <a:spcBef>
                <a:spcPts val="0"/>
              </a:spcBef>
              <a:spcAft>
                <a:spcPts val="0"/>
              </a:spcAft>
              <a:buFont typeface="Arial"/>
              <a:buChar char="•"/>
              <a:defRPr/>
            </a:pPr>
            <a:r>
              <a:rPr lang="en-US" sz="1200" b="1" dirty="0">
                <a:latin typeface="Calibri" panose="020F0502020204030204" pitchFamily="34" charset="0"/>
                <a:cs typeface="Calibri" panose="020F0502020204030204" pitchFamily="34" charset="0"/>
              </a:rPr>
              <a:t>Experimental Strategy/Machine Constraints and essential diagnostic</a:t>
            </a:r>
            <a:endParaRPr lang="en-US" sz="1200" dirty="0">
              <a:latin typeface="Calibri" panose="020F0502020204030204" pitchFamily="34" charset="0"/>
              <a:cs typeface="Calibri" panose="020F0502020204030204" pitchFamily="34" charset="0"/>
            </a:endParaRPr>
          </a:p>
          <a:p>
            <a:pPr marL="342900" lvl="0" indent="-342900">
              <a:spcAft>
                <a:spcPts val="800"/>
              </a:spcAft>
              <a:buFont typeface="Symbol" panose="05050102010706020507" pitchFamily="18" charset="2"/>
              <a:buChar char=""/>
            </a:pPr>
            <a:r>
              <a:rPr lang="en-CH" sz="1200" dirty="0">
                <a:latin typeface="Calibri" panose="020F0502020204030204" pitchFamily="34" charset="0"/>
                <a:cs typeface="Calibri" panose="020F0502020204030204" pitchFamily="34" charset="0"/>
              </a:rPr>
              <a:t>Repeat same</a:t>
            </a:r>
            <a:r>
              <a:rPr lang="en-US" sz="1200" dirty="0">
                <a:latin typeface="Calibri" panose="020F0502020204030204" pitchFamily="34" charset="0"/>
                <a:cs typeface="Calibri" panose="020F0502020204030204" pitchFamily="34" charset="0"/>
              </a:rPr>
              <a:t> LSN, H-mode</a:t>
            </a:r>
            <a:r>
              <a:rPr lang="en-CH" sz="1200" dirty="0">
                <a:latin typeface="Calibri" panose="020F0502020204030204" pitchFamily="34" charset="0"/>
                <a:cs typeface="Calibri" panose="020F0502020204030204" pitchFamily="34" charset="0"/>
              </a:rPr>
              <a:t> shot while changing poloidal location of seeding valve: </a:t>
            </a:r>
            <a:r>
              <a:rPr lang="en-CH" sz="1200" dirty="0">
                <a:effectLst/>
                <a:latin typeface="Calibri" panose="020F0502020204030204" pitchFamily="34" charset="0"/>
                <a:ea typeface="Aptos" panose="020B0004020202020204" pitchFamily="34" charset="0"/>
                <a:cs typeface="Calibri" panose="020F0502020204030204" pitchFamily="34" charset="0"/>
              </a:rPr>
              <a:t>PFR (v8), TOP(v2), LFS(v6), HFS(v4)</a:t>
            </a:r>
            <a:r>
              <a:rPr lang="en-US" sz="1200" dirty="0">
                <a:latin typeface="Calibri" panose="020F0502020204030204" pitchFamily="34" charset="0"/>
                <a:cs typeface="Calibri" panose="020F0502020204030204" pitchFamily="34" charset="0"/>
              </a:rPr>
              <a:t>.</a:t>
            </a:r>
          </a:p>
          <a:p>
            <a:pPr marL="342900" lvl="1" indent="0">
              <a:spcBef>
                <a:spcPts val="0"/>
              </a:spcBef>
              <a:spcAft>
                <a:spcPts val="800"/>
              </a:spcAft>
              <a:buNone/>
              <a:defRPr/>
            </a:pPr>
            <a:r>
              <a:rPr lang="en-US" sz="1200" dirty="0">
                <a:latin typeface="Calibri" panose="020F0502020204030204" pitchFamily="34" charset="0"/>
                <a:cs typeface="Calibri" panose="020F0502020204030204" pitchFamily="34" charset="0"/>
              </a:rPr>
              <a:t>- Compare nitrogen emission with MANTIS, bolometry, DSS</a:t>
            </a:r>
          </a:p>
          <a:p>
            <a:pPr marL="342900" lvl="1" indent="0">
              <a:spcBef>
                <a:spcPts val="0"/>
              </a:spcBef>
              <a:spcAft>
                <a:spcPts val="800"/>
              </a:spcAft>
              <a:buNone/>
              <a:defRPr/>
            </a:pPr>
            <a:r>
              <a:rPr lang="en-US" sz="1200" dirty="0">
                <a:latin typeface="Calibri" panose="020F0502020204030204" pitchFamily="34" charset="0"/>
                <a:cs typeface="Calibri" panose="020F0502020204030204" pitchFamily="34" charset="0"/>
              </a:rPr>
              <a:t>- Compare effects on heat fluxes with LPs, IR camera</a:t>
            </a:r>
          </a:p>
          <a:p>
            <a:pPr marL="342900" lvl="0" indent="-342900">
              <a:spcAft>
                <a:spcPts val="800"/>
              </a:spcAft>
              <a:buFont typeface="Symbol" panose="05050102010706020507" pitchFamily="18" charset="2"/>
              <a:buChar char=""/>
            </a:pPr>
            <a:r>
              <a:rPr lang="en-CH" sz="1200" dirty="0">
                <a:latin typeface="Calibri" panose="020F0502020204030204" pitchFamily="34" charset="0"/>
                <a:cs typeface="Calibri" panose="020F0502020204030204" pitchFamily="34" charset="0"/>
              </a:rPr>
              <a:t>Repeat same </a:t>
            </a:r>
            <a:r>
              <a:rPr lang="en-US" sz="1200" dirty="0">
                <a:latin typeface="Calibri" panose="020F0502020204030204" pitchFamily="34" charset="0"/>
                <a:cs typeface="Calibri" panose="020F0502020204030204" pitchFamily="34" charset="0"/>
              </a:rPr>
              <a:t>LSN, L-mode</a:t>
            </a:r>
            <a:r>
              <a:rPr lang="en-CH" sz="1200" dirty="0">
                <a:latin typeface="Calibri" panose="020F0502020204030204" pitchFamily="34" charset="0"/>
                <a:cs typeface="Calibri" panose="020F0502020204030204" pitchFamily="34" charset="0"/>
              </a:rPr>
              <a:t> shot while changing toroidal location of seeding valve: toroidal angles 48, 111, 214, 310 (4 shots + 1 for reproducibility</a:t>
            </a:r>
            <a:r>
              <a:rPr lang="en-US" sz="1200" dirty="0">
                <a:latin typeface="Calibri" panose="020F0502020204030204" pitchFamily="34" charset="0"/>
                <a:cs typeface="Calibri" panose="020F0502020204030204" pitchFamily="34" charset="0"/>
              </a:rPr>
              <a:t>)</a:t>
            </a:r>
          </a:p>
          <a:p>
            <a:pPr marL="0" lvl="0" indent="0">
              <a:spcAft>
                <a:spcPts val="800"/>
              </a:spcAft>
              <a:buNone/>
            </a:pPr>
            <a:r>
              <a:rPr lang="en-US" sz="1200" dirty="0">
                <a:latin typeface="Calibri" panose="020F0502020204030204" pitchFamily="34" charset="0"/>
                <a:cs typeface="Calibri" panose="020F0502020204030204" pitchFamily="34" charset="0"/>
              </a:rPr>
              <a:t>           - Compare fixed diagnostics signal with changing seeding location</a:t>
            </a:r>
          </a:p>
          <a:p>
            <a:pPr marL="342900" lvl="0" indent="-342900">
              <a:spcAft>
                <a:spcPts val="800"/>
              </a:spcAft>
              <a:buFont typeface="Symbol" panose="05050102010706020507" pitchFamily="18" charset="2"/>
              <a:buChar char=""/>
            </a:pPr>
            <a:r>
              <a:rPr lang="en-CH" sz="1200" kern="100" dirty="0">
                <a:effectLst/>
                <a:latin typeface="Calibri" panose="020F0502020204030204" pitchFamily="34" charset="0"/>
                <a:ea typeface="Aptos" panose="020B0004020202020204" pitchFamily="34" charset="0"/>
                <a:cs typeface="Calibri" panose="020F0502020204030204" pitchFamily="34" charset="0"/>
              </a:rPr>
              <a:t>Compare the shots with new and/or existing SOLPS-ITER simulations</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800"/>
              </a:spcAft>
              <a:buFont typeface="Symbol" panose="05050102010706020507" pitchFamily="18" charset="2"/>
              <a:buChar char=""/>
            </a:pPr>
            <a:r>
              <a:rPr lang="en-CH" sz="1200" dirty="0">
                <a:effectLst/>
                <a:latin typeface="Calibri" panose="020F0502020204030204" pitchFamily="34" charset="0"/>
                <a:ea typeface="Aptos" panose="020B0004020202020204" pitchFamily="34" charset="0"/>
                <a:cs typeface="Calibri" panose="020F0502020204030204" pitchFamily="34" charset="0"/>
              </a:rPr>
              <a:t>Repeat 3-4 selected discharges while changing the seeding time trace</a:t>
            </a:r>
            <a:endParaRPr lang="en-US" sz="1200" dirty="0">
              <a:effectLst/>
              <a:latin typeface="Calibri" panose="020F0502020204030204" pitchFamily="34" charset="0"/>
              <a:ea typeface="Aptos" panose="020B0004020202020204" pitchFamily="34" charset="0"/>
              <a:cs typeface="Calibri" panose="020F0502020204030204" pitchFamily="34" charset="0"/>
            </a:endParaRPr>
          </a:p>
          <a:p>
            <a:pPr marL="342900" indent="-342900">
              <a:spcAft>
                <a:spcPts val="800"/>
              </a:spcAft>
              <a:buFont typeface="Symbol" panose="05050102010706020507" pitchFamily="18" charset="2"/>
              <a:buChar char=""/>
            </a:pPr>
            <a:r>
              <a:rPr lang="en-US" sz="1200" dirty="0">
                <a:latin typeface="Calibri" panose="020F0502020204030204" pitchFamily="34" charset="0"/>
                <a:cs typeface="Calibri" panose="020F0502020204030204" pitchFamily="34" charset="0"/>
              </a:rPr>
              <a:t>Repeat poloidal </a:t>
            </a:r>
            <a:r>
              <a:rPr lang="en-US" sz="1200" dirty="0" err="1">
                <a:latin typeface="Calibri" panose="020F0502020204030204" pitchFamily="34" charset="0"/>
                <a:cs typeface="Calibri" panose="020F0502020204030204" pitchFamily="34" charset="0"/>
              </a:rPr>
              <a:t>fuelling</a:t>
            </a:r>
            <a:r>
              <a:rPr lang="en-US" sz="1200" dirty="0">
                <a:latin typeface="Calibri" panose="020F0502020204030204" pitchFamily="34" charset="0"/>
                <a:cs typeface="Calibri" panose="020F0502020204030204" pitchFamily="34" charset="0"/>
              </a:rPr>
              <a:t> location scan with </a:t>
            </a:r>
            <a:r>
              <a:rPr lang="en-US" sz="1200" dirty="0" err="1">
                <a:latin typeface="Calibri" panose="020F0502020204030204" pitchFamily="34" charset="0"/>
                <a:cs typeface="Calibri" panose="020F0502020204030204" pitchFamily="34" charset="0"/>
              </a:rPr>
              <a:t>Ar</a:t>
            </a:r>
            <a:r>
              <a:rPr lang="en-US" sz="1200" dirty="0">
                <a:latin typeface="Calibri" panose="020F0502020204030204" pitchFamily="34" charset="0"/>
                <a:cs typeface="Calibri" panose="020F0502020204030204" pitchFamily="34" charset="0"/>
              </a:rPr>
              <a:t> seeding</a:t>
            </a: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ext uri="{D42A27DB-BD31-4B8C-83A1-F6EECF244321}">
                <p14:modId xmlns:p14="http://schemas.microsoft.com/office/powerpoint/2010/main" val="1296183541"/>
              </p:ext>
            </p:extLst>
          </p:nvPr>
        </p:nvGraphicFramePr>
        <p:xfrm>
          <a:off x="7592787" y="4351053"/>
          <a:ext cx="4479470" cy="2093290"/>
        </p:xfrm>
        <a:graphic>
          <a:graphicData uri="http://schemas.openxmlformats.org/drawingml/2006/table">
            <a:tbl>
              <a:tblPr firstRow="1" bandRow="1">
                <a:tableStyleId>{5C22544A-7EE6-4342-B048-85BDC9FD1C3A}</a:tableStyleId>
              </a:tblPr>
              <a:tblGrid>
                <a:gridCol w="1030399">
                  <a:extLst>
                    <a:ext uri="{9D8B030D-6E8A-4147-A177-3AD203B41FA5}">
                      <a16:colId xmlns:a16="http://schemas.microsoft.com/office/drawing/2014/main" val="20000"/>
                    </a:ext>
                  </a:extLst>
                </a:gridCol>
                <a:gridCol w="1680747">
                  <a:extLst>
                    <a:ext uri="{9D8B030D-6E8A-4147-A177-3AD203B41FA5}">
                      <a16:colId xmlns:a16="http://schemas.microsoft.com/office/drawing/2014/main" val="20001"/>
                    </a:ext>
                  </a:extLst>
                </a:gridCol>
                <a:gridCol w="1768324">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r>
                        <a:rPr lang="en-IT" sz="1800" dirty="0"/>
                        <a:t>4</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en-US" sz="1800" dirty="0"/>
                        <a:t>30</a:t>
                      </a:r>
                      <a:endParaRPr lang="en-IT" sz="1800" dirty="0"/>
                    </a:p>
                  </a:txBody>
                  <a:tcPr marL="68585" marR="68585" marT="34290" marB="34290">
                    <a:solidFill>
                      <a:schemeClr val="accent3">
                        <a:lumMod val="40000"/>
                        <a:lumOff val="60000"/>
                      </a:schemeClr>
                    </a:solidFill>
                  </a:tcPr>
                </a:tc>
                <a:tc>
                  <a:txBody>
                    <a:bodyPr/>
                    <a:lstStyle/>
                    <a:p>
                      <a:r>
                        <a:rPr lang="en-US" sz="1800" dirty="0"/>
                        <a:t>30 </a:t>
                      </a:r>
                      <a:r>
                        <a:rPr lang="en-US" sz="1050" dirty="0"/>
                        <a:t>(including wall cleaning)</a:t>
                      </a:r>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dirty="0">
                <a:solidFill>
                  <a:prstClr val="white"/>
                </a:solidFill>
              </a:rPr>
              <a:t>WPTE | Call for Proposals | 2026-27 </a:t>
            </a:r>
          </a:p>
        </p:txBody>
      </p:sp>
      <p:pic>
        <p:nvPicPr>
          <p:cNvPr id="4" name="Picture 3" descr="A screenshot of a computer generated image&#10;&#10;Description automatically generated">
            <a:extLst>
              <a:ext uri="{FF2B5EF4-FFF2-40B4-BE49-F238E27FC236}">
                <a16:creationId xmlns:a16="http://schemas.microsoft.com/office/drawing/2014/main" id="{161BCC68-E8CA-70FB-C9DA-8C70F903C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8665" y="421115"/>
            <a:ext cx="3990627" cy="3582926"/>
          </a:xfrm>
          <a:prstGeom prst="rect">
            <a:avLst/>
          </a:prstGeom>
        </p:spPr>
      </p:pic>
      <p:sp>
        <p:nvSpPr>
          <p:cNvPr id="5" name="TextBox 4">
            <a:extLst>
              <a:ext uri="{FF2B5EF4-FFF2-40B4-BE49-F238E27FC236}">
                <a16:creationId xmlns:a16="http://schemas.microsoft.com/office/drawing/2014/main" id="{E8FC848F-E021-DA91-ED0A-874533CE9786}"/>
              </a:ext>
            </a:extLst>
          </p:cNvPr>
          <p:cNvSpPr txBox="1"/>
          <p:nvPr/>
        </p:nvSpPr>
        <p:spPr bwMode="auto">
          <a:xfrm>
            <a:off x="6096000" y="624405"/>
            <a:ext cx="5322660" cy="2031325"/>
          </a:xfrm>
          <a:prstGeom prst="rect">
            <a:avLst/>
          </a:prstGeom>
          <a:solidFill>
            <a:srgbClr val="FFFF00"/>
          </a:solidFill>
        </p:spPr>
        <p:txBody>
          <a:bodyPr wrap="square" rtlCol="0">
            <a:spAutoFit/>
          </a:bodyPr>
          <a:lstStyle/>
          <a:p>
            <a:r>
              <a:rPr lang="en-US" dirty="0"/>
              <a:t>Effort initiated in 2025 to understand the difference observed between main gas and impurities whenever injected from different poloidal location. Proposed investigation of these effects in H-mode to be prioritized. </a:t>
            </a:r>
          </a:p>
          <a:p>
            <a:r>
              <a:rPr lang="en-US" dirty="0"/>
              <a:t>P1-TCV-2026</a:t>
            </a:r>
          </a:p>
          <a:p>
            <a:r>
              <a:rPr lang="en-US" dirty="0"/>
              <a:t>P2-MAST-U-2026</a:t>
            </a:r>
          </a:p>
        </p:txBody>
      </p:sp>
    </p:spTree>
    <p:extLst>
      <p:ext uri="{BB962C8B-B14F-4D97-AF65-F5344CB8AC3E}">
        <p14:creationId xmlns:p14="http://schemas.microsoft.com/office/powerpoint/2010/main" val="319813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2" y="192515"/>
            <a:ext cx="6861157" cy="457200"/>
          </a:xfrm>
        </p:spPr>
        <p:txBody>
          <a:bodyPr/>
          <a:lstStyle/>
          <a:p>
            <a:r>
              <a:rPr lang="en-US" dirty="0"/>
              <a:t>#98 - XPR: Extension of operational space and increase of performance </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09600" y="836712"/>
            <a:ext cx="6980298" cy="5688632"/>
          </a:xfrm>
        </p:spPr>
        <p:txBody>
          <a:bodyPr>
            <a:noAutofit/>
          </a:bodyPr>
          <a:lstStyle/>
          <a:p>
            <a:pPr marL="214313" indent="-214313" eaLnBrk="1" fontAlgn="auto" hangingPunct="1">
              <a:spcBef>
                <a:spcPts val="0"/>
              </a:spcBef>
              <a:spcAft>
                <a:spcPts val="0"/>
              </a:spcAft>
              <a:buFont typeface="Arial"/>
              <a:buChar char="•"/>
              <a:defRPr/>
            </a:pPr>
            <a:r>
              <a:rPr lang="en-US" sz="2000" b="1" dirty="0">
                <a:latin typeface="+mn-lt"/>
                <a:cs typeface="Calibri"/>
              </a:rPr>
              <a:t>Proponents and contact person:</a:t>
            </a:r>
          </a:p>
          <a:p>
            <a:pPr marL="0" indent="0">
              <a:buNone/>
            </a:pPr>
            <a:r>
              <a:rPr lang="de-DE" sz="1400" dirty="0">
                <a:hlinkClick r:id="rId2"/>
              </a:rPr>
              <a:t>Matthias Bernert</a:t>
            </a:r>
            <a:r>
              <a:rPr lang="de-DE" sz="1400" dirty="0"/>
              <a:t>, </a:t>
            </a:r>
            <a:r>
              <a:rPr lang="de-DE" sz="1400" dirty="0">
                <a:hlinkClick r:id="rId3"/>
              </a:rPr>
              <a:t>Stuart Henderson</a:t>
            </a:r>
            <a:r>
              <a:rPr lang="de-DE" sz="1400" dirty="0"/>
              <a:t>, </a:t>
            </a:r>
            <a:r>
              <a:rPr lang="de-DE" sz="1400" dirty="0">
                <a:hlinkClick r:id="rId4"/>
              </a:rPr>
              <a:t>Holger Reimerdes</a:t>
            </a:r>
            <a:r>
              <a:rPr lang="de-DE" sz="1400" dirty="0"/>
              <a:t>, </a:t>
            </a:r>
            <a:r>
              <a:rPr lang="de-DE" sz="1400" dirty="0">
                <a:hlinkClick r:id="rId5"/>
              </a:rPr>
              <a:t>Nicolas </a:t>
            </a:r>
            <a:r>
              <a:rPr lang="de-DE" sz="1400" dirty="0" err="1">
                <a:hlinkClick r:id="rId5"/>
              </a:rPr>
              <a:t>Rivals</a:t>
            </a:r>
            <a:r>
              <a:rPr lang="de-DE" sz="1400" dirty="0"/>
              <a:t>, </a:t>
            </a:r>
            <a:r>
              <a:rPr lang="de-DE" sz="1400" dirty="0">
                <a:hlinkClick r:id="rId6"/>
              </a:rPr>
              <a:t>Pierre David</a:t>
            </a:r>
            <a:r>
              <a:rPr lang="de-DE" sz="1400" dirty="0"/>
              <a:t>, </a:t>
            </a:r>
            <a:r>
              <a:rPr lang="de-DE" sz="1400" dirty="0">
                <a:hlinkClick r:id="rId7"/>
              </a:rPr>
              <a:t>Nicolas </a:t>
            </a:r>
            <a:r>
              <a:rPr lang="de-DE" sz="1400" dirty="0" err="1">
                <a:hlinkClick r:id="rId7"/>
              </a:rPr>
              <a:t>Fedorczak</a:t>
            </a:r>
            <a:r>
              <a:rPr lang="de-DE" sz="1400" dirty="0"/>
              <a:t>, Eléonore </a:t>
            </a:r>
            <a:r>
              <a:rPr lang="de-DE" sz="1400" dirty="0" err="1"/>
              <a:t>Geulin</a:t>
            </a:r>
            <a:r>
              <a:rPr lang="de-DE" sz="1400" dirty="0"/>
              <a:t>, M. </a:t>
            </a:r>
            <a:r>
              <a:rPr lang="de-DE" sz="1400" dirty="0" err="1"/>
              <a:t>Czarski</a:t>
            </a:r>
            <a:r>
              <a:rPr lang="de-DE" sz="1400" dirty="0"/>
              <a:t>, R. </a:t>
            </a:r>
            <a:r>
              <a:rPr lang="de-DE" sz="1400" dirty="0" err="1"/>
              <a:t>Mishra</a:t>
            </a:r>
            <a:r>
              <a:rPr lang="de-DE" sz="1400" dirty="0"/>
              <a:t>, K. </a:t>
            </a:r>
            <a:r>
              <a:rPr lang="de-DE" sz="1400" dirty="0" err="1"/>
              <a:t>Shingh</a:t>
            </a:r>
            <a:r>
              <a:rPr lang="de-DE" sz="1400" dirty="0"/>
              <a:t>, C. Theiler, Y. Wang</a:t>
            </a:r>
            <a:endParaRPr lang="en-US" sz="1800" b="1" dirty="0">
              <a:latin typeface="+mn-lt"/>
              <a:cs typeface="Calibri"/>
            </a:endParaRPr>
          </a:p>
          <a:p>
            <a:pPr marL="214313" indent="-214313" eaLnBrk="1" fontAlgn="auto" hangingPunct="1">
              <a:spcBef>
                <a:spcPts val="0"/>
              </a:spcBef>
              <a:spcAft>
                <a:spcPts val="0"/>
              </a:spcAft>
              <a:buFont typeface="Arial"/>
              <a:buChar char="•"/>
              <a:defRPr/>
            </a:pPr>
            <a:r>
              <a:rPr lang="en-US" sz="2000" b="1" dirty="0">
                <a:latin typeface="+mn-lt"/>
                <a:cs typeface="Calibri"/>
              </a:rPr>
              <a:t>Scientific Background &amp; Objectives</a:t>
            </a:r>
          </a:p>
          <a:p>
            <a:pPr lvl="1">
              <a:spcBef>
                <a:spcPts val="0"/>
              </a:spcBef>
              <a:defRPr/>
            </a:pPr>
            <a:r>
              <a:rPr lang="en-US" sz="1400" dirty="0"/>
              <a:t>XPRs exist at AUG, TCV, WEST &amp; MAST-U, with different access conditions among devices </a:t>
            </a:r>
          </a:p>
          <a:p>
            <a:pPr lvl="1">
              <a:spcBef>
                <a:spcPts val="0"/>
              </a:spcBef>
              <a:defRPr/>
            </a:pPr>
            <a:r>
              <a:rPr lang="en-US" sz="1400" dirty="0"/>
              <a:t>The operational range in all machines should be extended, and scenarios need to be optimized for performance (AUG/TCV/MAST-U: minimize confinement time reduction in H-mode, WEST: maximize confinement increase in L-mode)</a:t>
            </a:r>
          </a:p>
          <a:p>
            <a:pPr lvl="1">
              <a:spcBef>
                <a:spcPts val="0"/>
              </a:spcBef>
              <a:defRPr/>
            </a:pPr>
            <a:r>
              <a:rPr lang="en-US" sz="1400" dirty="0"/>
              <a:t>This will be tried to overcome by avoiding internal modes (AUG) and apply common tools to increase confinement (shaping, reduced gas puff, wall clearance) across machines</a:t>
            </a:r>
          </a:p>
          <a:p>
            <a:pPr lvl="1">
              <a:spcBef>
                <a:spcPts val="0"/>
              </a:spcBef>
              <a:defRPr/>
            </a:pPr>
            <a:r>
              <a:rPr lang="en-US" sz="1400" b="1" dirty="0"/>
              <a:t>Operational space extension</a:t>
            </a:r>
            <a:r>
              <a:rPr lang="en-US" sz="1400" dirty="0"/>
              <a:t>:</a:t>
            </a:r>
          </a:p>
          <a:p>
            <a:pPr lvl="2">
              <a:spcBef>
                <a:spcPts val="0"/>
              </a:spcBef>
              <a:defRPr/>
            </a:pPr>
            <a:r>
              <a:rPr lang="en-US" sz="1400" dirty="0"/>
              <a:t>TCV: new control with MANTIS, higher power, Ne development</a:t>
            </a:r>
          </a:p>
          <a:p>
            <a:pPr lvl="2">
              <a:spcBef>
                <a:spcPts val="0"/>
              </a:spcBef>
              <a:defRPr/>
            </a:pPr>
            <a:r>
              <a:rPr lang="en-US" sz="1400" dirty="0"/>
              <a:t>WEST: high plasma current scan, high density (+ECRH) scenarios, Argon development</a:t>
            </a:r>
          </a:p>
          <a:p>
            <a:pPr lvl="1">
              <a:spcBef>
                <a:spcPts val="0"/>
              </a:spcBef>
              <a:defRPr/>
            </a:pPr>
            <a:r>
              <a:rPr lang="en-US" sz="1400" b="1" dirty="0"/>
              <a:t>Performance optimization</a:t>
            </a:r>
            <a:r>
              <a:rPr lang="en-US" sz="1400" dirty="0"/>
              <a:t>:</a:t>
            </a:r>
          </a:p>
          <a:p>
            <a:pPr lvl="2">
              <a:spcBef>
                <a:spcPts val="0"/>
              </a:spcBef>
              <a:defRPr/>
            </a:pPr>
            <a:r>
              <a:rPr lang="en-US" sz="1400" dirty="0"/>
              <a:t>Triangularity variations : AUG, TCV, MAST-U (incl. squareness), WEST</a:t>
            </a:r>
          </a:p>
          <a:p>
            <a:pPr lvl="2">
              <a:spcBef>
                <a:spcPts val="0"/>
              </a:spcBef>
              <a:defRPr/>
            </a:pPr>
            <a:r>
              <a:rPr lang="en-US" sz="1400" dirty="0"/>
              <a:t>Upper divertor clearance scan (unscreened W source): WEST</a:t>
            </a:r>
          </a:p>
          <a:p>
            <a:pPr lvl="2">
              <a:spcBef>
                <a:spcPts val="0"/>
              </a:spcBef>
              <a:defRPr/>
            </a:pPr>
            <a:r>
              <a:rPr lang="en-US" sz="1400" dirty="0"/>
              <a:t>Lower fueling: AUG</a:t>
            </a:r>
            <a:endParaRPr lang="en-US" b="1" dirty="0">
              <a:latin typeface="+mn-lt"/>
              <a:cs typeface="Calibri"/>
            </a:endParaRPr>
          </a:p>
          <a:p>
            <a:pPr marL="214313" indent="-214313" eaLnBrk="1" fontAlgn="auto" hangingPunct="1">
              <a:spcBef>
                <a:spcPts val="0"/>
              </a:spcBef>
              <a:spcAft>
                <a:spcPts val="0"/>
              </a:spcAft>
              <a:buFont typeface="Arial"/>
              <a:buChar char="•"/>
              <a:defRPr/>
            </a:pPr>
            <a:r>
              <a:rPr lang="en-US" sz="2000" b="1" dirty="0">
                <a:latin typeface="+mn-lt"/>
                <a:cs typeface="Calibri"/>
              </a:rPr>
              <a:t>Experimental Strategy/Machine Constraints and essential diagnostic</a:t>
            </a:r>
            <a:endParaRPr lang="en-US" sz="2000" dirty="0">
              <a:latin typeface="+mn-lt"/>
            </a:endParaRPr>
          </a:p>
          <a:p>
            <a:pPr lvl="1" eaLnBrk="1" fontAlgn="auto" hangingPunct="1">
              <a:spcBef>
                <a:spcPts val="0"/>
              </a:spcBef>
              <a:spcAft>
                <a:spcPts val="0"/>
              </a:spcAft>
              <a:defRPr/>
            </a:pPr>
            <a:r>
              <a:rPr lang="en-US" sz="1400" dirty="0">
                <a:cs typeface="Calibri"/>
              </a:rPr>
              <a:t>Cross machine experiment, specific parameters for each device listed on wiki page</a:t>
            </a:r>
            <a:endParaRPr lang="en-US" sz="1400"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en-US" sz="1800" dirty="0"/>
                        <a:t>6</a:t>
                      </a:r>
                      <a:endParaRPr lang="en-IT" sz="1800" dirty="0"/>
                    </a:p>
                  </a:txBody>
                  <a:tcPr marL="68585" marR="68585" marT="34290" marB="34290">
                    <a:solidFill>
                      <a:schemeClr val="tx2">
                        <a:lumMod val="40000"/>
                        <a:lumOff val="60000"/>
                      </a:schemeClr>
                    </a:solidFill>
                  </a:tcPr>
                </a:tc>
                <a:tc>
                  <a:txBody>
                    <a:bodyPr/>
                    <a:lstStyle/>
                    <a:p>
                      <a:r>
                        <a:rPr lang="en-US" sz="1800" dirty="0"/>
                        <a:t>6</a:t>
                      </a:r>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r>
                        <a:rPr lang="en-US" sz="1800" dirty="0"/>
                        <a:t>6</a:t>
                      </a:r>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en-US" sz="1800" dirty="0"/>
                        <a:t>20</a:t>
                      </a:r>
                      <a:endParaRPr lang="en-IT" sz="1800" dirty="0"/>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gridSpan="2">
                  <a:txBody>
                    <a:bodyPr/>
                    <a:lstStyle/>
                    <a:p>
                      <a:pPr marL="0" algn="l" defTabSz="685800" rtl="0" eaLnBrk="1" latinLnBrk="0" hangingPunct="1"/>
                      <a:r>
                        <a:rPr lang="en-US" sz="1800" kern="1200" dirty="0">
                          <a:solidFill>
                            <a:schemeClr val="dk1"/>
                          </a:solidFill>
                          <a:latin typeface="+mn-lt"/>
                          <a:ea typeface="+mn-ea"/>
                          <a:cs typeface="+mn-cs"/>
                        </a:rPr>
                        <a:t>5 sessions</a:t>
                      </a:r>
                      <a:endParaRPr lang="en-IT" sz="1800" kern="1200" dirty="0">
                        <a:solidFill>
                          <a:schemeClr val="dk1"/>
                        </a:solidFill>
                        <a:latin typeface="+mn-lt"/>
                        <a:ea typeface="+mn-ea"/>
                        <a:cs typeface="+mn-cs"/>
                      </a:endParaRPr>
                    </a:p>
                  </a:txBody>
                  <a:tcPr marL="68585" marR="68585" marT="34290" marB="34290">
                    <a:solidFill>
                      <a:schemeClr val="accent6">
                        <a:lumMod val="40000"/>
                        <a:lumOff val="60000"/>
                      </a:schemeClr>
                    </a:solidFill>
                  </a:tcPr>
                </a:tc>
                <a:tc hMerge="1">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pic>
        <p:nvPicPr>
          <p:cNvPr id="11" name="Grafik 10">
            <a:extLst>
              <a:ext uri="{FF2B5EF4-FFF2-40B4-BE49-F238E27FC236}">
                <a16:creationId xmlns:a16="http://schemas.microsoft.com/office/drawing/2014/main" id="{E32C13A1-7305-4940-94FD-6BB3D4B6FC84}"/>
              </a:ext>
            </a:extLst>
          </p:cNvPr>
          <p:cNvPicPr>
            <a:picLocks noChangeAspect="1"/>
          </p:cNvPicPr>
          <p:nvPr/>
        </p:nvPicPr>
        <p:blipFill>
          <a:blip r:embed="rId8"/>
          <a:stretch>
            <a:fillRect/>
          </a:stretch>
        </p:blipFill>
        <p:spPr>
          <a:xfrm>
            <a:off x="8007708" y="307290"/>
            <a:ext cx="2194717" cy="1810010"/>
          </a:xfrm>
          <a:prstGeom prst="rect">
            <a:avLst/>
          </a:prstGeom>
        </p:spPr>
      </p:pic>
      <p:pic>
        <p:nvPicPr>
          <p:cNvPr id="12" name="Image 10">
            <a:extLst>
              <a:ext uri="{FF2B5EF4-FFF2-40B4-BE49-F238E27FC236}">
                <a16:creationId xmlns:a16="http://schemas.microsoft.com/office/drawing/2014/main" id="{DCCA442E-3444-43C0-A474-80A0EE55348C}"/>
              </a:ext>
            </a:extLst>
          </p:cNvPr>
          <p:cNvPicPr>
            <a:picLocks noChangeAspect="1"/>
          </p:cNvPicPr>
          <p:nvPr/>
        </p:nvPicPr>
        <p:blipFill rotWithShape="1">
          <a:blip r:embed="rId9"/>
          <a:srcRect r="46416"/>
          <a:stretch/>
        </p:blipFill>
        <p:spPr>
          <a:xfrm>
            <a:off x="8001257" y="2465825"/>
            <a:ext cx="1409884" cy="1450652"/>
          </a:xfrm>
          <a:prstGeom prst="rect">
            <a:avLst/>
          </a:prstGeom>
        </p:spPr>
      </p:pic>
      <p:pic>
        <p:nvPicPr>
          <p:cNvPr id="13" name="Picture 7" descr="C:\PostDoc\High_Rad\Ringberg\image.BLB.30506.png">
            <a:extLst>
              <a:ext uri="{FF2B5EF4-FFF2-40B4-BE49-F238E27FC236}">
                <a16:creationId xmlns:a16="http://schemas.microsoft.com/office/drawing/2014/main" id="{B414C973-C6B6-4169-8CA1-21B0F8F558AF}"/>
              </a:ext>
            </a:extLst>
          </p:cNvPr>
          <p:cNvPicPr>
            <a:picLocks noChangeAspect="1" noChangeArrowheads="1"/>
          </p:cNvPicPr>
          <p:nvPr/>
        </p:nvPicPr>
        <p:blipFill>
          <a:blip r:embed="rId10" cstate="print"/>
          <a:stretch>
            <a:fillRect/>
          </a:stretch>
        </p:blipFill>
        <p:spPr bwMode="auto">
          <a:xfrm>
            <a:off x="10714486" y="133946"/>
            <a:ext cx="1477514" cy="2266634"/>
          </a:xfrm>
          <a:prstGeom prst="rect">
            <a:avLst/>
          </a:prstGeom>
          <a:noFill/>
          <a:ln w="9525">
            <a:noFill/>
            <a:miter lim="800000"/>
            <a:headEnd/>
            <a:tailEnd/>
          </a:ln>
        </p:spPr>
      </p:pic>
      <p:pic>
        <p:nvPicPr>
          <p:cNvPr id="14" name="Grafik 13">
            <a:extLst>
              <a:ext uri="{FF2B5EF4-FFF2-40B4-BE49-F238E27FC236}">
                <a16:creationId xmlns:a16="http://schemas.microsoft.com/office/drawing/2014/main" id="{955102FD-F0CC-4B89-936B-F4877D40B4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25192" y="2400580"/>
            <a:ext cx="1706321" cy="1694388"/>
          </a:xfrm>
          <a:prstGeom prst="rect">
            <a:avLst/>
          </a:prstGeom>
        </p:spPr>
      </p:pic>
      <p:sp>
        <p:nvSpPr>
          <p:cNvPr id="4" name="Footer Placeholder 3">
            <a:extLst>
              <a:ext uri="{FF2B5EF4-FFF2-40B4-BE49-F238E27FC236}">
                <a16:creationId xmlns:a16="http://schemas.microsoft.com/office/drawing/2014/main" id="{C1D84747-F765-4EBE-3523-E46056B9DEC3}"/>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5" name="Slide Number Placeholder 4">
            <a:extLst>
              <a:ext uri="{FF2B5EF4-FFF2-40B4-BE49-F238E27FC236}">
                <a16:creationId xmlns:a16="http://schemas.microsoft.com/office/drawing/2014/main" id="{509EBD4C-66DD-F163-3A95-675BB0599C0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15</a:t>
            </a:fld>
            <a:endParaRPr lang="en-GB">
              <a:solidFill>
                <a:prstClr val="white"/>
              </a:solidFill>
            </a:endParaRPr>
          </a:p>
        </p:txBody>
      </p:sp>
      <p:sp>
        <p:nvSpPr>
          <p:cNvPr id="8" name="TextBox 7">
            <a:extLst>
              <a:ext uri="{FF2B5EF4-FFF2-40B4-BE49-F238E27FC236}">
                <a16:creationId xmlns:a16="http://schemas.microsoft.com/office/drawing/2014/main" id="{720E4A92-D738-F584-1E43-7DDA4D0EFA8F}"/>
              </a:ext>
            </a:extLst>
          </p:cNvPr>
          <p:cNvSpPr txBox="1"/>
          <p:nvPr/>
        </p:nvSpPr>
        <p:spPr bwMode="auto">
          <a:xfrm>
            <a:off x="6096000" y="624405"/>
            <a:ext cx="5322660" cy="2585323"/>
          </a:xfrm>
          <a:prstGeom prst="rect">
            <a:avLst/>
          </a:prstGeom>
          <a:solidFill>
            <a:srgbClr val="FFFF00"/>
          </a:solidFill>
        </p:spPr>
        <p:txBody>
          <a:bodyPr wrap="square" rtlCol="0">
            <a:spAutoFit/>
          </a:bodyPr>
          <a:lstStyle/>
          <a:p>
            <a:r>
              <a:rPr lang="en-US" dirty="0"/>
              <a:t>Workhorse proposal aiming to expand operational space in all the 4 devices, targeting better H-mode confinement or at least document confinement limits</a:t>
            </a:r>
          </a:p>
          <a:p>
            <a:r>
              <a:rPr lang="en-US" dirty="0"/>
              <a:t>Clear path identified in all the 4 devices. </a:t>
            </a:r>
          </a:p>
          <a:p>
            <a:r>
              <a:rPr lang="en-US" dirty="0"/>
              <a:t>Suggested synergies with proposal #92</a:t>
            </a:r>
          </a:p>
          <a:p>
            <a:r>
              <a:rPr lang="en-US" dirty="0"/>
              <a:t>P1-AUG-2026</a:t>
            </a:r>
          </a:p>
          <a:p>
            <a:r>
              <a:rPr lang="en-US" dirty="0"/>
              <a:t>P1-MAST-U-2026</a:t>
            </a:r>
          </a:p>
          <a:p>
            <a:r>
              <a:rPr lang="en-US" dirty="0"/>
              <a:t>P1-TCV-2026</a:t>
            </a:r>
          </a:p>
          <a:p>
            <a:r>
              <a:rPr lang="en-US" dirty="0"/>
              <a:t>P1-WEST-2026</a:t>
            </a:r>
          </a:p>
        </p:txBody>
      </p:sp>
    </p:spTree>
    <p:extLst>
      <p:ext uri="{BB962C8B-B14F-4D97-AF65-F5344CB8AC3E}">
        <p14:creationId xmlns:p14="http://schemas.microsoft.com/office/powerpoint/2010/main" val="420674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fr-FR" dirty="0"/>
              <a:t>#99 - Flow </a:t>
            </a:r>
            <a:r>
              <a:rPr lang="fr-FR" dirty="0" err="1"/>
              <a:t>characterization</a:t>
            </a:r>
            <a:r>
              <a:rPr lang="fr-FR" dirty="0"/>
              <a:t> in the </a:t>
            </a:r>
            <a:r>
              <a:rPr lang="fr-FR" dirty="0" err="1"/>
              <a:t>Scrape</a:t>
            </a:r>
            <a:r>
              <a:rPr lang="fr-FR" dirty="0"/>
              <a:t>-Off Layer</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304800" y="836712"/>
            <a:ext cx="7518400" cy="5688632"/>
          </a:xfrm>
        </p:spPr>
        <p:txBody>
          <a:bodyPr>
            <a:normAutofit fontScale="85000" lnSpcReduction="10000"/>
          </a:bodyPr>
          <a:lstStyle/>
          <a:p>
            <a:pPr marL="214313" indent="-214313" eaLnBrk="1" fontAlgn="auto" hangingPunct="1">
              <a:spcBef>
                <a:spcPts val="0"/>
              </a:spcBef>
              <a:spcAft>
                <a:spcPts val="0"/>
              </a:spcAft>
              <a:buFont typeface="Arial"/>
              <a:buChar char="•"/>
              <a:defRPr/>
            </a:pPr>
            <a:r>
              <a:rPr lang="en-US" b="1" dirty="0">
                <a:cs typeface="Calibri"/>
              </a:rPr>
              <a:t>Proponents and contact person:</a:t>
            </a:r>
          </a:p>
          <a:p>
            <a:pPr marL="0" indent="0" eaLnBrk="1" fontAlgn="auto" hangingPunct="1">
              <a:spcBef>
                <a:spcPts val="0"/>
              </a:spcBef>
              <a:spcAft>
                <a:spcPts val="0"/>
              </a:spcAft>
              <a:buNone/>
              <a:defRPr/>
            </a:pPr>
            <a:r>
              <a:rPr lang="en-US" sz="1900" dirty="0">
                <a:cs typeface="Calibri"/>
              </a:rPr>
              <a:t>	</a:t>
            </a:r>
            <a:r>
              <a:rPr lang="en-US" sz="1900" u="sng" dirty="0">
                <a:cs typeface="Calibri"/>
              </a:rPr>
              <a:t>r</a:t>
            </a:r>
            <a:r>
              <a:rPr lang="en-US" sz="1900" dirty="0">
                <a:cs typeface="Calibri"/>
                <a:hlinkClick r:id="rId2">
                  <a:extLst>
                    <a:ext uri="{A12FA001-AC4F-418D-AE19-62706E023703}">
                      <ahyp:hlinkClr xmlns:ahyp="http://schemas.microsoft.com/office/drawing/2018/hyperlinkcolor" val="tx"/>
                    </a:ext>
                  </a:extLst>
                </a:hlinkClick>
              </a:rPr>
              <a:t>ichard.ducker@epfl.ch</a:t>
            </a:r>
            <a:endParaRPr lang="en-US" sz="1900" dirty="0">
              <a:cs typeface="Calibri"/>
            </a:endParaRPr>
          </a:p>
          <a:p>
            <a:pPr marL="0" indent="0" eaLnBrk="1" fontAlgn="auto" hangingPunct="1">
              <a:spcBef>
                <a:spcPts val="0"/>
              </a:spcBef>
              <a:spcAft>
                <a:spcPts val="0"/>
              </a:spcAft>
              <a:buNone/>
              <a:defRPr/>
            </a:pPr>
            <a:r>
              <a:rPr lang="en-US" sz="1900" dirty="0">
                <a:cs typeface="Calibri"/>
              </a:rPr>
              <a:t>	</a:t>
            </a:r>
            <a:r>
              <a:rPr lang="en-US" sz="1900" u="sng" dirty="0">
                <a:cs typeface="Calibri"/>
              </a:rPr>
              <a:t>massimo.carpita@epfl.ch</a:t>
            </a:r>
          </a:p>
          <a:p>
            <a:pPr marL="0" indent="0" eaLnBrk="1" fontAlgn="auto" hangingPunct="1">
              <a:spcBef>
                <a:spcPts val="0"/>
              </a:spcBef>
              <a:spcAft>
                <a:spcPts val="0"/>
              </a:spcAft>
              <a:buNone/>
              <a:defRPr/>
            </a:pPr>
            <a:r>
              <a:rPr lang="en-US" sz="1900" dirty="0">
                <a:cs typeface="Calibri"/>
              </a:rPr>
              <a:t>	</a:t>
            </a:r>
            <a:r>
              <a:rPr lang="en-US" sz="1900" dirty="0">
                <a:cs typeface="Calibri"/>
                <a:hlinkClick r:id="rId3">
                  <a:extLst>
                    <a:ext uri="{A12FA001-AC4F-418D-AE19-62706E023703}">
                      <ahyp:hlinkClr xmlns:ahyp="http://schemas.microsoft.com/office/drawing/2018/hyperlinkcolor" val="tx"/>
                    </a:ext>
                  </a:extLst>
                </a:hlinkClick>
              </a:rPr>
              <a:t>m.j.h.cornelissen@tue.nl</a:t>
            </a:r>
            <a:endParaRPr lang="en-US" sz="1900" dirty="0">
              <a:cs typeface="Calibri"/>
            </a:endParaRPr>
          </a:p>
          <a:p>
            <a:pPr marL="0" indent="0" eaLnBrk="1" fontAlgn="auto" hangingPunct="1">
              <a:spcBef>
                <a:spcPts val="0"/>
              </a:spcBef>
              <a:spcAft>
                <a:spcPts val="0"/>
              </a:spcAft>
              <a:buNone/>
              <a:defRPr/>
            </a:pPr>
            <a:r>
              <a:rPr lang="en-US" sz="1900" dirty="0">
                <a:cs typeface="Calibri"/>
              </a:rPr>
              <a:t>	</a:t>
            </a:r>
            <a:r>
              <a:rPr lang="en-US" sz="1900" u="sng" dirty="0">
                <a:cs typeface="Calibri"/>
              </a:rPr>
              <a:t>alysee.khan@epfl.ch</a:t>
            </a:r>
          </a:p>
          <a:p>
            <a:pPr marL="0" indent="0" eaLnBrk="1" fontAlgn="auto" hangingPunct="1">
              <a:spcBef>
                <a:spcPts val="0"/>
              </a:spcBef>
              <a:spcAft>
                <a:spcPts val="0"/>
              </a:spcAft>
              <a:buNone/>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eaLnBrk="1" fontAlgn="auto" hangingPunct="1">
              <a:spcBef>
                <a:spcPts val="0"/>
              </a:spcBef>
              <a:spcAft>
                <a:spcPts val="0"/>
              </a:spcAft>
              <a:defRPr/>
            </a:pPr>
            <a:r>
              <a:rPr lang="en-US" sz="2100" dirty="0">
                <a:latin typeface="+mn-lt"/>
                <a:cs typeface="Calibri"/>
              </a:rPr>
              <a:t>Perform multi-device (TCV, MAST-U) characterization of the parallel plasma flows along the SOL in L-mode and H-mode.</a:t>
            </a:r>
            <a:endParaRPr lang="en-US" sz="2100" b="1" dirty="0">
              <a:latin typeface="+mn-lt"/>
              <a:cs typeface="Calibri"/>
            </a:endParaRPr>
          </a:p>
          <a:p>
            <a:pPr lvl="1" eaLnBrk="1" fontAlgn="auto" hangingPunct="1">
              <a:spcBef>
                <a:spcPts val="0"/>
              </a:spcBef>
              <a:spcAft>
                <a:spcPts val="0"/>
              </a:spcAft>
              <a:defRPr/>
            </a:pPr>
            <a:r>
              <a:rPr lang="en-US" sz="2100" dirty="0">
                <a:cs typeface="Calibri"/>
              </a:rPr>
              <a:t>Evaluate the influence on parallel flows in the SOL for</a:t>
            </a:r>
            <a:endParaRPr lang="en-GB" dirty="0">
              <a:cs typeface="Calibri"/>
            </a:endParaRPr>
          </a:p>
          <a:p>
            <a:pPr marL="742950" lvl="1" indent="-285750">
              <a:buFont typeface="Wingdings" panose="05000000000000000000" pitchFamily="2" charset="2"/>
              <a:buChar char="v"/>
            </a:pPr>
            <a:r>
              <a:rPr lang="en-GB" dirty="0">
                <a:cs typeface="Calibri"/>
              </a:rPr>
              <a:t>divertor regime (attached / detached), closure &amp; pumping</a:t>
            </a:r>
          </a:p>
          <a:p>
            <a:pPr marL="742950" lvl="1" indent="-285750" algn="l">
              <a:buFont typeface="Wingdings" panose="05000000000000000000" pitchFamily="2" charset="2"/>
              <a:buChar char="v"/>
            </a:pPr>
            <a:r>
              <a:rPr lang="en-GB" dirty="0">
                <a:cs typeface="Calibri"/>
              </a:rPr>
              <a:t>detachment strategy: seeded impurity and fuelling location</a:t>
            </a:r>
          </a:p>
          <a:p>
            <a:pPr marL="742950" lvl="1" indent="-285750" algn="l">
              <a:buFont typeface="Wingdings" panose="05000000000000000000" pitchFamily="2" charset="2"/>
              <a:buChar char="v"/>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Experimental Strategy and essential diagnostics</a:t>
            </a:r>
            <a:endParaRPr lang="en-US" dirty="0">
              <a:latin typeface="+mn-lt"/>
            </a:endParaRPr>
          </a:p>
          <a:p>
            <a:pPr lvl="1" eaLnBrk="1" fontAlgn="auto" hangingPunct="1">
              <a:spcBef>
                <a:spcPts val="0"/>
              </a:spcBef>
              <a:spcAft>
                <a:spcPts val="0"/>
              </a:spcAft>
              <a:defRPr/>
            </a:pPr>
            <a:r>
              <a:rPr lang="en-US" sz="2100" dirty="0">
                <a:cs typeface="Calibri"/>
              </a:rPr>
              <a:t>L-mode for best-diagnosed scenario to develop an in-depth understanding of the physics and testbed for diagnostics: </a:t>
            </a:r>
          </a:p>
          <a:p>
            <a:pPr marL="742950" lvl="1" indent="-285750" algn="l">
              <a:buFont typeface="Wingdings" panose="05000000000000000000" pitchFamily="2" charset="2"/>
              <a:buChar char="v"/>
            </a:pPr>
            <a:r>
              <a:rPr lang="en-US" dirty="0">
                <a:cs typeface="Calibri"/>
              </a:rPr>
              <a:t>TDSS – including new </a:t>
            </a:r>
            <a:r>
              <a:rPr lang="en-US" dirty="0" err="1">
                <a:cs typeface="Calibri"/>
              </a:rPr>
              <a:t>LoS</a:t>
            </a:r>
            <a:r>
              <a:rPr lang="en-US" dirty="0">
                <a:cs typeface="Calibri"/>
              </a:rPr>
              <a:t> arrangement</a:t>
            </a:r>
          </a:p>
          <a:p>
            <a:pPr marL="742950" lvl="1" indent="-285750" algn="l">
              <a:buFont typeface="Wingdings" panose="05000000000000000000" pitchFamily="2" charset="2"/>
              <a:buChar char="v"/>
            </a:pPr>
            <a:r>
              <a:rPr lang="en-US" dirty="0">
                <a:cs typeface="Calibri"/>
              </a:rPr>
              <a:t>CIS – benchmark new diagnostic for 2D flows</a:t>
            </a:r>
          </a:p>
          <a:p>
            <a:pPr marL="742950" lvl="1" indent="-285750" algn="l">
              <a:buFont typeface="Wingdings" panose="05000000000000000000" pitchFamily="2" charset="2"/>
              <a:buChar char="v"/>
            </a:pPr>
            <a:r>
              <a:rPr lang="en-US" dirty="0">
                <a:cs typeface="Calibri"/>
              </a:rPr>
              <a:t>RDPA – 2D Langmuir and Mach probe measurements</a:t>
            </a:r>
          </a:p>
          <a:p>
            <a:pPr marL="742950" lvl="1" indent="-285750" algn="l">
              <a:buFont typeface="Wingdings" panose="05000000000000000000" pitchFamily="2" charset="2"/>
              <a:buChar char="v"/>
            </a:pPr>
            <a:r>
              <a:rPr lang="en-US" dirty="0">
                <a:cs typeface="Calibri"/>
              </a:rPr>
              <a:t>MANTIS &amp; TS – 2D plasma quantities</a:t>
            </a:r>
          </a:p>
          <a:p>
            <a:pPr marL="742950" lvl="1" indent="-285750" algn="l">
              <a:buFont typeface="Wingdings" panose="05000000000000000000" pitchFamily="2" charset="2"/>
              <a:buChar char="v"/>
            </a:pPr>
            <a:r>
              <a:rPr lang="en-US" dirty="0" err="1">
                <a:cs typeface="Calibri"/>
              </a:rPr>
              <a:t>FReDi</a:t>
            </a:r>
            <a:r>
              <a:rPr lang="en-US" dirty="0">
                <a:cs typeface="Calibri"/>
              </a:rPr>
              <a:t> – electron, ion temperature and Mach number upstream radial profiles</a:t>
            </a:r>
          </a:p>
          <a:p>
            <a:pPr marL="457200" lvl="1" indent="0" algn="l">
              <a:buNone/>
            </a:pPr>
            <a:endParaRPr lang="en-US" dirty="0">
              <a:cs typeface="Calibri"/>
            </a:endParaRPr>
          </a:p>
          <a:p>
            <a:pPr lvl="1">
              <a:spcBef>
                <a:spcPts val="0"/>
              </a:spcBef>
              <a:defRPr/>
            </a:pPr>
            <a:r>
              <a:rPr lang="en-US" sz="2100" dirty="0">
                <a:cs typeface="Calibri"/>
              </a:rPr>
              <a:t>ECH heating to characterize divertor flows for reactor-relevant divertor conditions.</a:t>
            </a:r>
          </a:p>
          <a:p>
            <a:pPr marL="342900" lvl="1" indent="0" eaLnBrk="1" fontAlgn="auto" hangingPunct="1">
              <a:spcBef>
                <a:spcPts val="0"/>
              </a:spcBef>
              <a:spcAft>
                <a:spcPts val="0"/>
              </a:spcAft>
              <a:buNone/>
              <a:defRPr/>
            </a:pPr>
            <a:endParaRPr lang="en-US" dirty="0">
              <a:cs typeface="Calibri"/>
            </a:endParaRPr>
          </a:p>
          <a:p>
            <a:pPr marL="0" indent="0" eaLnBrk="1" fontAlgn="auto" hangingPunct="1">
              <a:spcBef>
                <a:spcPts val="0"/>
              </a:spcBef>
              <a:spcAft>
                <a:spcPts val="0"/>
              </a:spcAft>
              <a:buNone/>
              <a:defRPr/>
            </a:pP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r>
                        <a:rPr lang="en-GB" sz="1800" dirty="0"/>
                        <a:t>10</a:t>
                      </a:r>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en-GB" sz="1800" dirty="0"/>
                        <a:t>20</a:t>
                      </a:r>
                      <a:endParaRPr lang="en-IT" sz="1800" dirty="0"/>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pic>
        <p:nvPicPr>
          <p:cNvPr id="4" name="Picture 3">
            <a:extLst>
              <a:ext uri="{FF2B5EF4-FFF2-40B4-BE49-F238E27FC236}">
                <a16:creationId xmlns:a16="http://schemas.microsoft.com/office/drawing/2014/main" id="{5C3494EC-3931-1D19-2C13-57E4CF302608}"/>
              </a:ext>
            </a:extLst>
          </p:cNvPr>
          <p:cNvPicPr>
            <a:picLocks noChangeAspect="1"/>
          </p:cNvPicPr>
          <p:nvPr/>
        </p:nvPicPr>
        <p:blipFill>
          <a:blip r:embed="rId4"/>
          <a:stretch>
            <a:fillRect/>
          </a:stretch>
        </p:blipFill>
        <p:spPr>
          <a:xfrm>
            <a:off x="8222779" y="157905"/>
            <a:ext cx="3551496" cy="3823816"/>
          </a:xfrm>
          <a:prstGeom prst="rect">
            <a:avLst/>
          </a:prstGeom>
        </p:spPr>
      </p:pic>
      <p:sp>
        <p:nvSpPr>
          <p:cNvPr id="5" name="Rectangle 4">
            <a:extLst>
              <a:ext uri="{FF2B5EF4-FFF2-40B4-BE49-F238E27FC236}">
                <a16:creationId xmlns:a16="http://schemas.microsoft.com/office/drawing/2014/main" id="{C53105A6-BD10-4775-AA9E-B1B25E75541A}"/>
              </a:ext>
            </a:extLst>
          </p:cNvPr>
          <p:cNvSpPr/>
          <p:nvPr/>
        </p:nvSpPr>
        <p:spPr>
          <a:xfrm>
            <a:off x="9499600" y="1972733"/>
            <a:ext cx="431799" cy="616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ZoneTexte 7">
            <a:extLst>
              <a:ext uri="{FF2B5EF4-FFF2-40B4-BE49-F238E27FC236}">
                <a16:creationId xmlns:a16="http://schemas.microsoft.com/office/drawing/2014/main" id="{6282B1F5-12A2-41FB-98B1-7A535D4A7B38}"/>
              </a:ext>
            </a:extLst>
          </p:cNvPr>
          <p:cNvSpPr txBox="1"/>
          <p:nvPr/>
        </p:nvSpPr>
        <p:spPr>
          <a:xfrm>
            <a:off x="9318154" y="1972733"/>
            <a:ext cx="613245" cy="307777"/>
          </a:xfrm>
          <a:prstGeom prst="rect">
            <a:avLst/>
          </a:prstGeom>
          <a:noFill/>
        </p:spPr>
        <p:txBody>
          <a:bodyPr wrap="none" rtlCol="0">
            <a:spAutoFit/>
          </a:bodyPr>
          <a:lstStyle/>
          <a:p>
            <a:pPr algn="l"/>
            <a:r>
              <a:rPr lang="fr-CH" sz="1400" dirty="0" err="1">
                <a:solidFill>
                  <a:schemeClr val="accent6"/>
                </a:solidFill>
              </a:rPr>
              <a:t>FReDi</a:t>
            </a:r>
            <a:endParaRPr lang="en-GB" sz="1400" dirty="0">
              <a:solidFill>
                <a:schemeClr val="accent6"/>
              </a:solidFill>
            </a:endParaRPr>
          </a:p>
        </p:txBody>
      </p:sp>
      <p:sp>
        <p:nvSpPr>
          <p:cNvPr id="9" name="Footer Placeholder 8">
            <a:extLst>
              <a:ext uri="{FF2B5EF4-FFF2-40B4-BE49-F238E27FC236}">
                <a16:creationId xmlns:a16="http://schemas.microsoft.com/office/drawing/2014/main" id="{69CE4E00-E87C-62D3-C86B-0190BFDA9B85}"/>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11" name="Slide Number Placeholder 10">
            <a:extLst>
              <a:ext uri="{FF2B5EF4-FFF2-40B4-BE49-F238E27FC236}">
                <a16:creationId xmlns:a16="http://schemas.microsoft.com/office/drawing/2014/main" id="{E17911CB-F5F0-8782-C932-F183595B3BE3}"/>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16</a:t>
            </a:fld>
            <a:endParaRPr lang="en-GB">
              <a:solidFill>
                <a:prstClr val="white"/>
              </a:solidFill>
            </a:endParaRPr>
          </a:p>
        </p:txBody>
      </p:sp>
      <p:sp>
        <p:nvSpPr>
          <p:cNvPr id="10" name="TextBox 9">
            <a:extLst>
              <a:ext uri="{FF2B5EF4-FFF2-40B4-BE49-F238E27FC236}">
                <a16:creationId xmlns:a16="http://schemas.microsoft.com/office/drawing/2014/main" id="{29D73600-CD28-2FEE-4B2F-F6EC61FA6A7A}"/>
              </a:ext>
            </a:extLst>
          </p:cNvPr>
          <p:cNvSpPr txBox="1"/>
          <p:nvPr/>
        </p:nvSpPr>
        <p:spPr bwMode="auto">
          <a:xfrm>
            <a:off x="6096000" y="624405"/>
            <a:ext cx="5322660" cy="2031325"/>
          </a:xfrm>
          <a:prstGeom prst="rect">
            <a:avLst/>
          </a:prstGeom>
          <a:solidFill>
            <a:srgbClr val="FFFF00"/>
          </a:solidFill>
        </p:spPr>
        <p:txBody>
          <a:bodyPr wrap="square" rtlCol="0">
            <a:spAutoFit/>
          </a:bodyPr>
          <a:lstStyle/>
          <a:p>
            <a:r>
              <a:rPr lang="en-US" dirty="0"/>
              <a:t>Address important gap in present SOL understanding, particularly relevant for impurity transport/screening in the SOL. Potentially feasible in piggy-back for both devices. Important to ensure the indicated block-2 in strongly heated L-mode or H-mode.</a:t>
            </a:r>
          </a:p>
          <a:p>
            <a:r>
              <a:rPr lang="en-US" dirty="0"/>
              <a:t>P2-TCV-2026/PB</a:t>
            </a:r>
          </a:p>
          <a:p>
            <a:r>
              <a:rPr lang="en-US" dirty="0"/>
              <a:t>P2-MAST-U-2026/PB</a:t>
            </a:r>
          </a:p>
        </p:txBody>
      </p:sp>
    </p:spTree>
    <p:extLst>
      <p:ext uri="{BB962C8B-B14F-4D97-AF65-F5344CB8AC3E}">
        <p14:creationId xmlns:p14="http://schemas.microsoft.com/office/powerpoint/2010/main" val="166372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2" y="272271"/>
            <a:ext cx="7071145" cy="457200"/>
          </a:xfrm>
        </p:spPr>
        <p:txBody>
          <a:bodyPr/>
          <a:lstStyle/>
          <a:p>
            <a:r>
              <a:rPr lang="fr-FR" dirty="0"/>
              <a:t>#100 </a:t>
            </a:r>
            <a:r>
              <a:rPr lang="fr-FR" dirty="0" err="1"/>
              <a:t>Characterization</a:t>
            </a:r>
            <a:r>
              <a:rPr lang="fr-FR" dirty="0"/>
              <a:t> of the X-point </a:t>
            </a:r>
            <a:r>
              <a:rPr lang="fr-FR" dirty="0" err="1"/>
              <a:t>radiator</a:t>
            </a:r>
            <a:r>
              <a:rPr lang="fr-FR" dirty="0"/>
              <a:t> </a:t>
            </a:r>
            <a:r>
              <a:rPr lang="fr-FR" dirty="0" err="1"/>
              <a:t>with</a:t>
            </a:r>
            <a:r>
              <a:rPr lang="fr-FR" dirty="0"/>
              <a:t> horizontal and vertical </a:t>
            </a:r>
            <a:r>
              <a:rPr lang="fr-FR" dirty="0" err="1"/>
              <a:t>equilibrium</a:t>
            </a:r>
            <a:r>
              <a:rPr lang="fr-FR" dirty="0"/>
              <a:t> </a:t>
            </a:r>
            <a:r>
              <a:rPr lang="fr-FR" dirty="0" err="1"/>
              <a:t>sweeps</a:t>
            </a:r>
            <a:r>
              <a:rPr lang="fr-FR" dirty="0"/>
              <a:t> in H-mode</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119744" y="986622"/>
            <a:ext cx="6640286" cy="5688632"/>
          </a:xfrm>
        </p:spPr>
        <p:txBody>
          <a:bodyPr>
            <a:normAutofit/>
          </a:bodyPr>
          <a:lstStyle/>
          <a:p>
            <a:pPr marL="214313" indent="-214313" eaLnBrk="1" fontAlgn="auto" hangingPunct="1">
              <a:spcBef>
                <a:spcPts val="0"/>
              </a:spcBef>
              <a:spcAft>
                <a:spcPts val="0"/>
              </a:spcAft>
              <a:buFont typeface="Arial"/>
              <a:buChar char="•"/>
              <a:defRPr/>
            </a:pPr>
            <a:r>
              <a:rPr lang="en-US" sz="1600" b="1" dirty="0">
                <a:latin typeface="+mn-lt"/>
                <a:cs typeface="Calibri"/>
              </a:rPr>
              <a:t>Proponents and contact person:</a:t>
            </a:r>
          </a:p>
          <a:p>
            <a:pPr eaLnBrk="1" fontAlgn="auto" hangingPunct="1">
              <a:spcBef>
                <a:spcPts val="0"/>
              </a:spcBef>
              <a:spcAft>
                <a:spcPts val="0"/>
              </a:spcAft>
              <a:defRPr/>
            </a:pPr>
            <a:r>
              <a:rPr lang="en-US" sz="1600" dirty="0">
                <a:cs typeface="Calibri"/>
              </a:rPr>
              <a:t>Mate Szucs </a:t>
            </a:r>
            <a:r>
              <a:rPr lang="en-US" sz="1600" dirty="0">
                <a:cs typeface="Calibri"/>
                <a:hlinkClick r:id="rId2"/>
              </a:rPr>
              <a:t>mate.szuecs@ipp.mp.de</a:t>
            </a:r>
            <a:endParaRPr lang="en-US" sz="1600" dirty="0">
              <a:cs typeface="Calibri"/>
            </a:endParaRPr>
          </a:p>
          <a:p>
            <a:pPr eaLnBrk="1" fontAlgn="auto" hangingPunct="1">
              <a:spcBef>
                <a:spcPts val="0"/>
              </a:spcBef>
              <a:spcAft>
                <a:spcPts val="0"/>
              </a:spcAft>
              <a:defRPr/>
            </a:pPr>
            <a:r>
              <a:rPr lang="en-US" sz="1600" dirty="0">
                <a:latin typeface="+mn-lt"/>
                <a:cs typeface="Calibri"/>
              </a:rPr>
              <a:t>Yu-Chih </a:t>
            </a:r>
            <a:r>
              <a:rPr lang="en-US" sz="1600" dirty="0">
                <a:cs typeface="Calibri"/>
              </a:rPr>
              <a:t>Liang, Sven </a:t>
            </a:r>
            <a:r>
              <a:rPr lang="en-US" sz="1600" dirty="0" err="1">
                <a:cs typeface="Calibri"/>
              </a:rPr>
              <a:t>Korving</a:t>
            </a:r>
            <a:r>
              <a:rPr lang="en-US" sz="1600" dirty="0">
                <a:cs typeface="Calibri"/>
              </a:rPr>
              <a:t>, Matthias Bernert, Ou Pan, Matthias Hölzl, Andres Cathey</a:t>
            </a:r>
            <a:endParaRPr lang="en-US" sz="1600" dirty="0">
              <a:latin typeface="+mn-lt"/>
              <a:cs typeface="Calibri"/>
            </a:endParaRPr>
          </a:p>
          <a:p>
            <a:pPr marL="214313" indent="-214313" eaLnBrk="1" fontAlgn="auto" hangingPunct="1">
              <a:spcBef>
                <a:spcPts val="0"/>
              </a:spcBef>
              <a:spcAft>
                <a:spcPts val="0"/>
              </a:spcAft>
              <a:buFont typeface="Arial"/>
              <a:buChar char="•"/>
              <a:defRPr/>
            </a:pPr>
            <a:endParaRPr lang="en-US" sz="1600" b="1" dirty="0">
              <a:latin typeface="+mn-lt"/>
              <a:cs typeface="Calibri"/>
            </a:endParaRPr>
          </a:p>
          <a:p>
            <a:pPr marL="214313" indent="-214313" eaLnBrk="1" fontAlgn="auto" hangingPunct="1">
              <a:spcBef>
                <a:spcPts val="0"/>
              </a:spcBef>
              <a:spcAft>
                <a:spcPts val="0"/>
              </a:spcAft>
              <a:buFont typeface="Arial"/>
              <a:buChar char="•"/>
              <a:defRPr/>
            </a:pPr>
            <a:r>
              <a:rPr lang="en-US" sz="1600" b="1" dirty="0">
                <a:latin typeface="+mn-lt"/>
                <a:cs typeface="Calibri"/>
              </a:rPr>
              <a:t>Scientific Background &amp; Objectives</a:t>
            </a:r>
          </a:p>
          <a:p>
            <a:pPr eaLnBrk="1" fontAlgn="auto" hangingPunct="1">
              <a:spcBef>
                <a:spcPts val="0"/>
              </a:spcBef>
              <a:spcAft>
                <a:spcPts val="0"/>
              </a:spcAft>
              <a:defRPr/>
            </a:pPr>
            <a:r>
              <a:rPr lang="en-US" sz="1600" dirty="0">
                <a:cs typeface="Calibri"/>
              </a:rPr>
              <a:t>XPR simulations show different XPR core radiation shapes then bolometry</a:t>
            </a:r>
          </a:p>
          <a:p>
            <a:pPr eaLnBrk="1" fontAlgn="auto" hangingPunct="1">
              <a:spcBef>
                <a:spcPts val="0"/>
              </a:spcBef>
              <a:spcAft>
                <a:spcPts val="0"/>
              </a:spcAft>
              <a:defRPr/>
            </a:pPr>
            <a:r>
              <a:rPr lang="en-US" sz="1600" dirty="0">
                <a:latin typeface="+mn-lt"/>
                <a:cs typeface="Calibri"/>
              </a:rPr>
              <a:t>Deeper knowledge of the XPR core is beneficial for reduced models and predictive simulations</a:t>
            </a:r>
            <a:br>
              <a:rPr lang="en-US" sz="1600" dirty="0">
                <a:latin typeface="+mn-lt"/>
                <a:cs typeface="Calibri"/>
              </a:rPr>
            </a:br>
            <a:r>
              <a:rPr lang="en-US" sz="1600" dirty="0">
                <a:latin typeface="+mn-lt"/>
                <a:cs typeface="Calibri"/>
              </a:rPr>
              <a:t>Figs 1.-3.</a:t>
            </a:r>
          </a:p>
          <a:p>
            <a:pPr eaLnBrk="1" fontAlgn="auto" hangingPunct="1">
              <a:spcBef>
                <a:spcPts val="0"/>
              </a:spcBef>
              <a:spcAft>
                <a:spcPts val="0"/>
              </a:spcAft>
              <a:defRPr/>
            </a:pPr>
            <a:r>
              <a:rPr lang="en-US" sz="1600" dirty="0">
                <a:cs typeface="Calibri"/>
              </a:rPr>
              <a:t>Vertical sweeps help to get more accurate IDA profile reconstructions</a:t>
            </a:r>
          </a:p>
          <a:p>
            <a:pPr eaLnBrk="1" fontAlgn="auto" hangingPunct="1">
              <a:spcBef>
                <a:spcPts val="0"/>
              </a:spcBef>
              <a:spcAft>
                <a:spcPts val="0"/>
              </a:spcAft>
              <a:defRPr/>
            </a:pPr>
            <a:r>
              <a:rPr lang="en-US" sz="1600" dirty="0">
                <a:latin typeface="+mn-lt"/>
                <a:cs typeface="Calibri"/>
              </a:rPr>
              <a:t>Compare XPR core and pedestal profiles across different XPR height</a:t>
            </a:r>
            <a:r>
              <a:rPr lang="en-US" sz="1600" dirty="0">
                <a:cs typeface="Calibri"/>
              </a:rPr>
              <a:t>s and </a:t>
            </a:r>
            <a:r>
              <a:rPr lang="en-US" sz="1600" dirty="0" err="1">
                <a:cs typeface="Calibri"/>
              </a:rPr>
              <a:t>Bt</a:t>
            </a:r>
            <a:r>
              <a:rPr lang="en-US" sz="1600" dirty="0">
                <a:cs typeface="Calibri"/>
              </a:rPr>
              <a:t> strengths</a:t>
            </a:r>
            <a:endParaRPr lang="en-US" sz="1600" dirty="0">
              <a:latin typeface="+mn-lt"/>
              <a:cs typeface="Calibri"/>
            </a:endParaRPr>
          </a:p>
          <a:p>
            <a:pPr marL="214313" indent="-214313" eaLnBrk="1" fontAlgn="auto" hangingPunct="1">
              <a:spcBef>
                <a:spcPts val="0"/>
              </a:spcBef>
              <a:spcAft>
                <a:spcPts val="0"/>
              </a:spcAft>
              <a:buFont typeface="Arial"/>
              <a:buChar char="•"/>
              <a:defRPr/>
            </a:pPr>
            <a:endParaRPr lang="en-US" sz="1600" b="1" dirty="0">
              <a:latin typeface="+mn-lt"/>
              <a:cs typeface="Calibri"/>
            </a:endParaRPr>
          </a:p>
          <a:p>
            <a:pPr marL="214313" indent="-214313" eaLnBrk="1" fontAlgn="auto" hangingPunct="1">
              <a:spcBef>
                <a:spcPts val="0"/>
              </a:spcBef>
              <a:spcAft>
                <a:spcPts val="0"/>
              </a:spcAft>
              <a:buFont typeface="Arial"/>
              <a:buChar char="•"/>
              <a:defRPr/>
            </a:pPr>
            <a:r>
              <a:rPr lang="en-US" sz="1600" b="1" dirty="0">
                <a:latin typeface="+mn-lt"/>
                <a:cs typeface="Calibri"/>
              </a:rPr>
              <a:t>Experimental Strategy/Machine Constraints and essential diagnostic</a:t>
            </a:r>
            <a:endParaRPr lang="en-US" sz="1600" dirty="0">
              <a:latin typeface="+mn-lt"/>
            </a:endParaRPr>
          </a:p>
          <a:p>
            <a:pPr marL="214313" indent="-214313" eaLnBrk="1" fontAlgn="auto" hangingPunct="1">
              <a:spcBef>
                <a:spcPts val="0"/>
              </a:spcBef>
              <a:spcAft>
                <a:spcPts val="0"/>
              </a:spcAft>
              <a:buFont typeface="Arial"/>
              <a:buChar char="•"/>
              <a:defRPr/>
            </a:pPr>
            <a:r>
              <a:rPr lang="en-US" sz="1600" dirty="0">
                <a:cs typeface="Calibri"/>
              </a:rPr>
              <a:t>Using reference #38773, keep XPR at low height with control, develop and preform equilibrium sweeps</a:t>
            </a:r>
          </a:p>
          <a:p>
            <a:pPr marL="214313" indent="-214313" eaLnBrk="1" fontAlgn="auto" hangingPunct="1">
              <a:spcBef>
                <a:spcPts val="0"/>
              </a:spcBef>
              <a:spcAft>
                <a:spcPts val="0"/>
              </a:spcAft>
              <a:buFont typeface="Arial"/>
              <a:buChar char="•"/>
              <a:defRPr/>
            </a:pPr>
            <a:r>
              <a:rPr lang="en-US" sz="1600" dirty="0">
                <a:latin typeface="+mn-lt"/>
                <a:cs typeface="Calibri"/>
              </a:rPr>
              <a:t>Repeat for </a:t>
            </a:r>
            <a:r>
              <a:rPr lang="en-US" sz="1600" dirty="0">
                <a:cs typeface="Calibri"/>
              </a:rPr>
              <a:t>higher XPR height and </a:t>
            </a:r>
            <a:r>
              <a:rPr lang="en-US" sz="1600" dirty="0" err="1">
                <a:cs typeface="Calibri"/>
              </a:rPr>
              <a:t>Bt</a:t>
            </a:r>
            <a:endParaRPr lang="en-US" sz="1600" dirty="0">
              <a:cs typeface="Calibri"/>
            </a:endParaRPr>
          </a:p>
          <a:p>
            <a:pPr marL="214313" indent="-214313" eaLnBrk="1" fontAlgn="auto" hangingPunct="1">
              <a:spcBef>
                <a:spcPts val="0"/>
              </a:spcBef>
              <a:spcAft>
                <a:spcPts val="0"/>
              </a:spcAft>
              <a:buFont typeface="Arial"/>
              <a:buChar char="•"/>
              <a:defRPr/>
            </a:pPr>
            <a:r>
              <a:rPr lang="en-US" sz="1600" dirty="0">
                <a:latin typeface="+mn-lt"/>
                <a:cs typeface="Calibri"/>
              </a:rPr>
              <a:t>Compare to JOREK, SOLPS-ITER, JINTRAC results</a:t>
            </a:r>
          </a:p>
          <a:p>
            <a:pPr marL="214313" indent="-214313" eaLnBrk="1" fontAlgn="auto" hangingPunct="1">
              <a:spcBef>
                <a:spcPts val="0"/>
              </a:spcBef>
              <a:spcAft>
                <a:spcPts val="0"/>
              </a:spcAft>
              <a:buFont typeface="Arial"/>
              <a:buChar char="•"/>
              <a:defRPr/>
            </a:pPr>
            <a:r>
              <a:rPr lang="en-US" sz="1600" dirty="0">
                <a:cs typeface="Calibri"/>
              </a:rPr>
              <a:t>Diagnostics: Vertical Thomson, Divertor Thomson, Helium beam, ECEI, ECE, Li-beam, CXRS</a:t>
            </a:r>
            <a:endParaRPr lang="en-US" sz="1600" dirty="0">
              <a:latin typeface="+mn-lt"/>
              <a:cs typeface="Calibri"/>
            </a:endParaRPr>
          </a:p>
          <a:p>
            <a:endParaRPr lang="fr-FR" sz="1600"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de-DE" sz="1800" dirty="0"/>
                        <a:t>3</a:t>
                      </a:r>
                      <a:endParaRPr lang="en-IT" sz="1800"/>
                    </a:p>
                  </a:txBody>
                  <a:tcPr marL="68585" marR="68585" marT="34290" marB="34290">
                    <a:solidFill>
                      <a:schemeClr val="tx2">
                        <a:lumMod val="40000"/>
                        <a:lumOff val="60000"/>
                      </a:schemeClr>
                    </a:solidFill>
                  </a:tcPr>
                </a:tc>
                <a:tc>
                  <a:txBody>
                    <a:bodyPr/>
                    <a:lstStyle/>
                    <a:p>
                      <a:r>
                        <a:rPr lang="de-DE" sz="1800" dirty="0"/>
                        <a:t>2</a:t>
                      </a:r>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endParaRPr lang="en-IT" sz="1800"/>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dirty="0">
                <a:solidFill>
                  <a:prstClr val="white"/>
                </a:solidFill>
              </a:rPr>
              <a:t>WPTE | Call for Proposals | 2026 </a:t>
            </a:r>
          </a:p>
        </p:txBody>
      </p:sp>
      <p:pic>
        <p:nvPicPr>
          <p:cNvPr id="11" name="Picture 10">
            <a:extLst>
              <a:ext uri="{FF2B5EF4-FFF2-40B4-BE49-F238E27FC236}">
                <a16:creationId xmlns:a16="http://schemas.microsoft.com/office/drawing/2014/main" id="{47426D8C-7150-C324-489A-A02A42E41E85}"/>
              </a:ext>
            </a:extLst>
          </p:cNvPr>
          <p:cNvPicPr>
            <a:picLocks noChangeAspect="1"/>
          </p:cNvPicPr>
          <p:nvPr/>
        </p:nvPicPr>
        <p:blipFill>
          <a:blip r:embed="rId3"/>
          <a:stretch>
            <a:fillRect/>
          </a:stretch>
        </p:blipFill>
        <p:spPr>
          <a:xfrm>
            <a:off x="7222727" y="1022715"/>
            <a:ext cx="1663700" cy="2159000"/>
          </a:xfrm>
          <a:prstGeom prst="rect">
            <a:avLst/>
          </a:prstGeom>
        </p:spPr>
      </p:pic>
      <p:sp>
        <p:nvSpPr>
          <p:cNvPr id="12" name="TextBox 11">
            <a:extLst>
              <a:ext uri="{FF2B5EF4-FFF2-40B4-BE49-F238E27FC236}">
                <a16:creationId xmlns:a16="http://schemas.microsoft.com/office/drawing/2014/main" id="{E9957E44-5936-271E-6737-565AD8FF1190}"/>
              </a:ext>
            </a:extLst>
          </p:cNvPr>
          <p:cNvSpPr txBox="1"/>
          <p:nvPr/>
        </p:nvSpPr>
        <p:spPr>
          <a:xfrm>
            <a:off x="6940060" y="741169"/>
            <a:ext cx="1946367" cy="246221"/>
          </a:xfrm>
          <a:prstGeom prst="rect">
            <a:avLst/>
          </a:prstGeom>
          <a:noFill/>
        </p:spPr>
        <p:txBody>
          <a:bodyPr wrap="none" rtlCol="0">
            <a:spAutoFit/>
          </a:bodyPr>
          <a:lstStyle/>
          <a:p>
            <a:pPr algn="l"/>
            <a:r>
              <a:rPr lang="en-US" sz="1000" i="1" dirty="0"/>
              <a:t>M. Bernert et al 2021 </a:t>
            </a:r>
            <a:r>
              <a:rPr lang="en-US" sz="1000" i="1" dirty="0" err="1"/>
              <a:t>Nucl</a:t>
            </a:r>
            <a:r>
              <a:rPr lang="en-US" sz="1000" i="1" dirty="0"/>
              <a:t>. Fusion</a:t>
            </a:r>
          </a:p>
        </p:txBody>
      </p:sp>
      <p:pic>
        <p:nvPicPr>
          <p:cNvPr id="13" name="Picture 12">
            <a:extLst>
              <a:ext uri="{FF2B5EF4-FFF2-40B4-BE49-F238E27FC236}">
                <a16:creationId xmlns:a16="http://schemas.microsoft.com/office/drawing/2014/main" id="{E0271220-765D-7D06-6BC5-BCB718929926}"/>
              </a:ext>
            </a:extLst>
          </p:cNvPr>
          <p:cNvPicPr>
            <a:picLocks noChangeAspect="1"/>
          </p:cNvPicPr>
          <p:nvPr/>
        </p:nvPicPr>
        <p:blipFill>
          <a:blip r:embed="rId4"/>
          <a:stretch>
            <a:fillRect/>
          </a:stretch>
        </p:blipFill>
        <p:spPr>
          <a:xfrm>
            <a:off x="8894660" y="1022715"/>
            <a:ext cx="1676400" cy="1422400"/>
          </a:xfrm>
          <a:prstGeom prst="rect">
            <a:avLst/>
          </a:prstGeom>
        </p:spPr>
      </p:pic>
      <p:sp>
        <p:nvSpPr>
          <p:cNvPr id="14" name="TextBox 13">
            <a:extLst>
              <a:ext uri="{FF2B5EF4-FFF2-40B4-BE49-F238E27FC236}">
                <a16:creationId xmlns:a16="http://schemas.microsoft.com/office/drawing/2014/main" id="{906F0553-FE49-81EE-F07C-F6FD8CA06E8B}"/>
              </a:ext>
            </a:extLst>
          </p:cNvPr>
          <p:cNvSpPr txBox="1"/>
          <p:nvPr/>
        </p:nvSpPr>
        <p:spPr>
          <a:xfrm>
            <a:off x="8894660" y="741168"/>
            <a:ext cx="1729961" cy="246221"/>
          </a:xfrm>
          <a:prstGeom prst="rect">
            <a:avLst/>
          </a:prstGeom>
          <a:noFill/>
        </p:spPr>
        <p:txBody>
          <a:bodyPr wrap="none" rtlCol="0">
            <a:spAutoFit/>
          </a:bodyPr>
          <a:lstStyle/>
          <a:p>
            <a:pPr algn="l"/>
            <a:r>
              <a:rPr lang="en-US" sz="1000" i="1" dirty="0"/>
              <a:t>O. Pan et al 2023 </a:t>
            </a:r>
            <a:r>
              <a:rPr lang="en-US" sz="1000" i="1" dirty="0" err="1"/>
              <a:t>Nucl</a:t>
            </a:r>
            <a:r>
              <a:rPr lang="en-US" sz="1000" i="1" dirty="0"/>
              <a:t>. Fusion</a:t>
            </a:r>
          </a:p>
        </p:txBody>
      </p:sp>
      <p:pic>
        <p:nvPicPr>
          <p:cNvPr id="15" name="Picture 14">
            <a:extLst>
              <a:ext uri="{FF2B5EF4-FFF2-40B4-BE49-F238E27FC236}">
                <a16:creationId xmlns:a16="http://schemas.microsoft.com/office/drawing/2014/main" id="{91508198-5AD5-AEF5-12B2-254F7846064F}"/>
              </a:ext>
            </a:extLst>
          </p:cNvPr>
          <p:cNvPicPr>
            <a:picLocks noChangeAspect="1"/>
          </p:cNvPicPr>
          <p:nvPr/>
        </p:nvPicPr>
        <p:blipFill>
          <a:blip r:embed="rId5"/>
          <a:stretch>
            <a:fillRect/>
          </a:stretch>
        </p:blipFill>
        <p:spPr>
          <a:xfrm>
            <a:off x="7299279" y="3230066"/>
            <a:ext cx="4292600" cy="876300"/>
          </a:xfrm>
          <a:prstGeom prst="rect">
            <a:avLst/>
          </a:prstGeom>
        </p:spPr>
      </p:pic>
      <p:sp>
        <p:nvSpPr>
          <p:cNvPr id="16" name="TextBox 15">
            <a:extLst>
              <a:ext uri="{FF2B5EF4-FFF2-40B4-BE49-F238E27FC236}">
                <a16:creationId xmlns:a16="http://schemas.microsoft.com/office/drawing/2014/main" id="{6EEC9C75-0E77-21A5-203A-DE4A5865A3EC}"/>
              </a:ext>
            </a:extLst>
          </p:cNvPr>
          <p:cNvSpPr txBox="1"/>
          <p:nvPr/>
        </p:nvSpPr>
        <p:spPr>
          <a:xfrm>
            <a:off x="7214494" y="3106955"/>
            <a:ext cx="1606530" cy="246221"/>
          </a:xfrm>
          <a:prstGeom prst="rect">
            <a:avLst/>
          </a:prstGeom>
          <a:noFill/>
        </p:spPr>
        <p:txBody>
          <a:bodyPr wrap="none" rtlCol="0">
            <a:spAutoFit/>
          </a:bodyPr>
          <a:lstStyle/>
          <a:p>
            <a:pPr algn="l"/>
            <a:r>
              <a:rPr lang="en-US" sz="1000" i="1" dirty="0"/>
              <a:t>S. Q. </a:t>
            </a:r>
            <a:r>
              <a:rPr lang="en-US" sz="1000" i="1" dirty="0" err="1"/>
              <a:t>Korving</a:t>
            </a:r>
            <a:r>
              <a:rPr lang="en-US" sz="1000" i="1" dirty="0"/>
              <a:t> et al EPS 2025</a:t>
            </a:r>
          </a:p>
        </p:txBody>
      </p:sp>
      <p:pic>
        <p:nvPicPr>
          <p:cNvPr id="17" name="Picture 16" descr="A diagram of a gas turbine&#10;&#10;AI-generated content may be incorrect.">
            <a:extLst>
              <a:ext uri="{FF2B5EF4-FFF2-40B4-BE49-F238E27FC236}">
                <a16:creationId xmlns:a16="http://schemas.microsoft.com/office/drawing/2014/main" id="{39B48B90-6705-87D3-7FE1-6A4954B74881}"/>
              </a:ext>
            </a:extLst>
          </p:cNvPr>
          <p:cNvPicPr>
            <a:picLocks noChangeAspect="1"/>
          </p:cNvPicPr>
          <p:nvPr/>
        </p:nvPicPr>
        <p:blipFill>
          <a:blip r:embed="rId6"/>
          <a:stretch>
            <a:fillRect/>
          </a:stretch>
        </p:blipFill>
        <p:spPr bwMode="auto">
          <a:xfrm>
            <a:off x="10573009" y="1055767"/>
            <a:ext cx="1618991" cy="1278264"/>
          </a:xfrm>
          <a:prstGeom prst="rect">
            <a:avLst/>
          </a:prstGeom>
        </p:spPr>
      </p:pic>
      <p:sp>
        <p:nvSpPr>
          <p:cNvPr id="19" name="TextBox 18">
            <a:extLst>
              <a:ext uri="{FF2B5EF4-FFF2-40B4-BE49-F238E27FC236}">
                <a16:creationId xmlns:a16="http://schemas.microsoft.com/office/drawing/2014/main" id="{513301AD-51AA-7BE2-63E4-37D6B571E76D}"/>
              </a:ext>
            </a:extLst>
          </p:cNvPr>
          <p:cNvSpPr txBox="1"/>
          <p:nvPr/>
        </p:nvSpPr>
        <p:spPr>
          <a:xfrm>
            <a:off x="10550926" y="740401"/>
            <a:ext cx="1952779" cy="246221"/>
          </a:xfrm>
          <a:prstGeom prst="rect">
            <a:avLst/>
          </a:prstGeom>
          <a:noFill/>
        </p:spPr>
        <p:txBody>
          <a:bodyPr wrap="none" rtlCol="0">
            <a:spAutoFit/>
          </a:bodyPr>
          <a:lstStyle/>
          <a:p>
            <a:pPr algn="l"/>
            <a:r>
              <a:rPr lang="en-US" sz="1000" i="1" dirty="0"/>
              <a:t>Y.-C. Liang private communication</a:t>
            </a:r>
          </a:p>
        </p:txBody>
      </p:sp>
      <p:sp>
        <p:nvSpPr>
          <p:cNvPr id="4" name="TextBox 3">
            <a:extLst>
              <a:ext uri="{FF2B5EF4-FFF2-40B4-BE49-F238E27FC236}">
                <a16:creationId xmlns:a16="http://schemas.microsoft.com/office/drawing/2014/main" id="{A3DDFAFB-D6B2-D405-F0D6-BFE76C138A60}"/>
              </a:ext>
            </a:extLst>
          </p:cNvPr>
          <p:cNvSpPr txBox="1"/>
          <p:nvPr/>
        </p:nvSpPr>
        <p:spPr bwMode="auto">
          <a:xfrm>
            <a:off x="6096000" y="624405"/>
            <a:ext cx="5322660" cy="1754326"/>
          </a:xfrm>
          <a:prstGeom prst="rect">
            <a:avLst/>
          </a:prstGeom>
          <a:solidFill>
            <a:srgbClr val="FFFF00"/>
          </a:solidFill>
        </p:spPr>
        <p:txBody>
          <a:bodyPr wrap="square" rtlCol="0">
            <a:spAutoFit/>
          </a:bodyPr>
          <a:lstStyle/>
          <a:p>
            <a:r>
              <a:rPr lang="en-US" dirty="0"/>
              <a:t>Proposal aimed to increase diagnostic coverage using DTS by performing horizontal and vertical sweeps of the XPR position to further constrain the modelling.</a:t>
            </a:r>
          </a:p>
          <a:p>
            <a:r>
              <a:rPr lang="en-US" dirty="0"/>
              <a:t>P2-AUG/PB </a:t>
            </a:r>
          </a:p>
          <a:p>
            <a:r>
              <a:rPr lang="en-US" dirty="0"/>
              <a:t>To be explored if they can accommodated at the end of XPR main proposals</a:t>
            </a:r>
          </a:p>
        </p:txBody>
      </p:sp>
    </p:spTree>
    <p:extLst>
      <p:ext uri="{BB962C8B-B14F-4D97-AF65-F5344CB8AC3E}">
        <p14:creationId xmlns:p14="http://schemas.microsoft.com/office/powerpoint/2010/main" val="422259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2" y="192515"/>
            <a:ext cx="6941367" cy="457200"/>
          </a:xfrm>
        </p:spPr>
        <p:txBody>
          <a:bodyPr/>
          <a:lstStyle/>
          <a:p>
            <a:r>
              <a:rPr lang="en-US" altLang="zh-TW" b="0" dirty="0"/>
              <a:t>#101 Edge turbulence characterization for the XPR regime at low heating at AUG</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15637" y="836712"/>
            <a:ext cx="7287490" cy="5688632"/>
          </a:xfrm>
        </p:spPr>
        <p:txBody>
          <a:bodyPr>
            <a:normAutofit/>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lvl="1">
              <a:spcBef>
                <a:spcPts val="0"/>
              </a:spcBef>
              <a:defRPr/>
            </a:pPr>
            <a:r>
              <a:rPr lang="en-US" dirty="0">
                <a:latin typeface="+mn-lt"/>
                <a:cs typeface="Calibri"/>
              </a:rPr>
              <a:t>Y-C. Liang (</a:t>
            </a:r>
            <a:r>
              <a:rPr lang="en-US" dirty="0">
                <a:cs typeface="Calibri"/>
                <a:hlinkClick r:id="rId2"/>
              </a:rPr>
              <a:t>Yu-Chih.Liang@ipp.mpg.de</a:t>
            </a:r>
            <a:r>
              <a:rPr lang="en-US" dirty="0">
                <a:cs typeface="Calibri"/>
              </a:rPr>
              <a:t>), A. Mancini, </a:t>
            </a:r>
            <a:r>
              <a:rPr lang="en-US" altLang="zh-TW" dirty="0"/>
              <a:t>G. Grenfell, K. Eder, M. Bernert, M. Szucs, O. Pan, S. Hörmann, T. Happel, W. Fuller,            W. </a:t>
            </a:r>
            <a:r>
              <a:rPr lang="en-US" altLang="zh-TW" dirty="0" err="1"/>
              <a:t>Zholobenko</a:t>
            </a: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a:spcBef>
                <a:spcPts val="0"/>
              </a:spcBef>
              <a:defRPr/>
            </a:pPr>
            <a:r>
              <a:rPr lang="en-US" altLang="zh-TW" dirty="0"/>
              <a:t>Use the </a:t>
            </a:r>
            <a:r>
              <a:rPr lang="en-US" altLang="zh-TW" b="1" dirty="0"/>
              <a:t>high heat flux ball-pen probe heads</a:t>
            </a:r>
            <a:r>
              <a:rPr lang="en-US" altLang="zh-TW" dirty="0"/>
              <a:t> in the midplane manipulator to characterize the edge turbulence in the XPR scenario</a:t>
            </a:r>
          </a:p>
          <a:p>
            <a:pPr lvl="1">
              <a:spcBef>
                <a:spcPts val="0"/>
              </a:spcBef>
              <a:defRPr/>
            </a:pPr>
            <a:r>
              <a:rPr lang="en-US" altLang="zh-TW" dirty="0"/>
              <a:t>Use the diode bolometry to measure the fluctuations around the XPR volume</a:t>
            </a:r>
          </a:p>
          <a:p>
            <a:pPr lvl="1">
              <a:spcBef>
                <a:spcPts val="0"/>
              </a:spcBef>
              <a:defRPr/>
            </a:pPr>
            <a:r>
              <a:rPr lang="en-US" altLang="zh-TW" dirty="0"/>
              <a:t>Use the X-point manipulator and the divertor thermal He beam to measure fluctuations at the (far)SOL downstream</a:t>
            </a:r>
          </a:p>
          <a:p>
            <a:pPr lvl="1">
              <a:spcBef>
                <a:spcPts val="0"/>
              </a:spcBef>
              <a:defRPr/>
            </a:pPr>
            <a:r>
              <a:rPr lang="en-US" altLang="zh-TW" dirty="0"/>
              <a:t>Execute the turbulence measurements at different XPR heights (including the </a:t>
            </a:r>
            <a:r>
              <a:rPr lang="en-US" altLang="zh-TW" dirty="0" err="1"/>
              <a:t>ELMy</a:t>
            </a:r>
            <a:r>
              <a:rPr lang="en-US" altLang="zh-TW" dirty="0"/>
              <a:t> phase and the ELM suppressed phase)</a:t>
            </a: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altLang="zh-TW" sz="1400" b="1" dirty="0"/>
              <a:t>H-mode XPR, NBI + ECRH </a:t>
            </a:r>
            <a:r>
              <a:rPr lang="en-US" altLang="zh-TW" sz="1400" dirty="0"/>
              <a:t>at low power</a:t>
            </a:r>
          </a:p>
          <a:p>
            <a:pPr lvl="1">
              <a:spcBef>
                <a:spcPts val="0"/>
              </a:spcBef>
              <a:defRPr/>
            </a:pPr>
            <a:r>
              <a:rPr lang="en-US" sz="1400" b="1" dirty="0">
                <a:latin typeface="+mn-lt"/>
                <a:cs typeface="Calibri"/>
              </a:rPr>
              <a:t>MEM, LFS THB, DBS, CECE</a:t>
            </a:r>
            <a:r>
              <a:rPr lang="en-US" sz="1400" dirty="0">
                <a:cs typeface="Calibri"/>
              </a:rPr>
              <a:t>: </a:t>
            </a:r>
            <a:r>
              <a:rPr lang="en-US" sz="1400" dirty="0">
                <a:latin typeface="+mn-lt"/>
                <a:cs typeface="Calibri"/>
              </a:rPr>
              <a:t>edge fluctuations </a:t>
            </a:r>
            <a:r>
              <a:rPr lang="en-US" altLang="zh-TW" sz="1400" dirty="0">
                <a:cs typeface="Calibri"/>
              </a:rPr>
              <a:t>measurements</a:t>
            </a:r>
            <a:endParaRPr lang="en-US" sz="1400" dirty="0">
              <a:latin typeface="+mn-lt"/>
              <a:cs typeface="Calibri"/>
            </a:endParaRPr>
          </a:p>
          <a:p>
            <a:pPr lvl="1">
              <a:spcBef>
                <a:spcPts val="0"/>
              </a:spcBef>
              <a:defRPr/>
            </a:pPr>
            <a:r>
              <a:rPr lang="en-US" sz="1400" b="1" dirty="0">
                <a:cs typeface="Calibri"/>
              </a:rPr>
              <a:t>AXUV</a:t>
            </a:r>
            <a:r>
              <a:rPr lang="en-US" sz="1400" dirty="0">
                <a:cs typeface="Calibri"/>
              </a:rPr>
              <a:t>: fluctuations</a:t>
            </a:r>
            <a:r>
              <a:rPr lang="en-US" altLang="zh-TW" sz="1400" dirty="0">
                <a:cs typeface="Calibri"/>
              </a:rPr>
              <a:t> measurements</a:t>
            </a:r>
            <a:r>
              <a:rPr lang="en-US" sz="1400" dirty="0">
                <a:cs typeface="Calibri"/>
              </a:rPr>
              <a:t> near the XPR volume</a:t>
            </a:r>
          </a:p>
          <a:p>
            <a:pPr lvl="1">
              <a:spcBef>
                <a:spcPts val="0"/>
              </a:spcBef>
              <a:defRPr/>
            </a:pPr>
            <a:r>
              <a:rPr lang="en-US" sz="1400" b="1" dirty="0">
                <a:latin typeface="+mn-lt"/>
                <a:cs typeface="Calibri"/>
              </a:rPr>
              <a:t>CXRS</a:t>
            </a:r>
            <a:r>
              <a:rPr lang="en-US" sz="1400" dirty="0">
                <a:cs typeface="Calibri"/>
              </a:rPr>
              <a:t>: Er measurements for comparison between low &amp; high XPR heights</a:t>
            </a:r>
          </a:p>
          <a:p>
            <a:pPr lvl="1">
              <a:spcBef>
                <a:spcPts val="0"/>
              </a:spcBef>
              <a:defRPr/>
            </a:pPr>
            <a:r>
              <a:rPr lang="en-US" sz="1400" b="1" dirty="0">
                <a:latin typeface="+mn-lt"/>
                <a:cs typeface="Calibri"/>
              </a:rPr>
              <a:t>XPM, divert</a:t>
            </a:r>
            <a:r>
              <a:rPr lang="en-US" sz="1400" b="1" dirty="0">
                <a:cs typeface="Calibri"/>
              </a:rPr>
              <a:t>or THB</a:t>
            </a:r>
            <a:r>
              <a:rPr lang="en-US" sz="1400" dirty="0">
                <a:cs typeface="Calibri"/>
              </a:rPr>
              <a:t>: fluctuation measurements at (far)SOL downstream</a:t>
            </a: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pPr algn="ctr"/>
                      <a:r>
                        <a:rPr lang="en-IT" sz="1800"/>
                        <a:t>6</a:t>
                      </a:r>
                    </a:p>
                  </a:txBody>
                  <a:tcPr marL="68585" marR="68585" marT="34290" marB="34290">
                    <a:solidFill>
                      <a:schemeClr val="tx2">
                        <a:lumMod val="40000"/>
                        <a:lumOff val="60000"/>
                      </a:schemeClr>
                    </a:solidFill>
                  </a:tcPr>
                </a:tc>
                <a:tc>
                  <a:txBody>
                    <a:bodyPr/>
                    <a:lstStyle/>
                    <a:p>
                      <a:pPr algn="ctr"/>
                      <a:r>
                        <a:rPr lang="en-IT" sz="1800"/>
                        <a:t>1</a:t>
                      </a:r>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endParaRPr lang="en-IT" sz="1800"/>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1100"/>
                    </a:p>
                  </a:txBody>
                  <a:tcPr marL="68585" marR="68585" marT="34290" marB="34290">
                    <a:solidFill>
                      <a:schemeClr val="accent6">
                        <a:lumMod val="40000"/>
                        <a:lumOff val="60000"/>
                      </a:schemeClr>
                    </a:solidFill>
                  </a:tcPr>
                </a:tc>
                <a:tc>
                  <a:txBody>
                    <a:bodyPr/>
                    <a:lstStyle/>
                    <a:p>
                      <a:endParaRPr lang="en-IT" sz="11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709C731E-B8DB-D7E7-820F-CF3D7333DBF5}"/>
              </a:ext>
            </a:extLst>
          </p:cNvPr>
          <p:cNvSpPr/>
          <p:nvPr/>
        </p:nvSpPr>
        <p:spPr>
          <a:xfrm>
            <a:off x="8054577" y="192515"/>
            <a:ext cx="3810852" cy="34868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descr="A group of graphs showing different types of curves&#10;&#10;AI-generated content may be incorrect.">
            <a:extLst>
              <a:ext uri="{FF2B5EF4-FFF2-40B4-BE49-F238E27FC236}">
                <a16:creationId xmlns:a16="http://schemas.microsoft.com/office/drawing/2014/main" id="{7DB4FCB0-D261-F285-BAC4-EB011E91C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223" y="948705"/>
            <a:ext cx="3719560" cy="2044338"/>
          </a:xfrm>
          <a:prstGeom prst="rect">
            <a:avLst/>
          </a:prstGeom>
        </p:spPr>
      </p:pic>
      <p:sp>
        <p:nvSpPr>
          <p:cNvPr id="11" name="TextBox 10">
            <a:extLst>
              <a:ext uri="{FF2B5EF4-FFF2-40B4-BE49-F238E27FC236}">
                <a16:creationId xmlns:a16="http://schemas.microsoft.com/office/drawing/2014/main" id="{0C9D4298-4082-7A44-B2A9-A6FBC783DB61}"/>
              </a:ext>
            </a:extLst>
          </p:cNvPr>
          <p:cNvSpPr txBox="1"/>
          <p:nvPr/>
        </p:nvSpPr>
        <p:spPr>
          <a:xfrm>
            <a:off x="8325167" y="2993043"/>
            <a:ext cx="3269672" cy="276999"/>
          </a:xfrm>
          <a:prstGeom prst="rect">
            <a:avLst/>
          </a:prstGeom>
          <a:noFill/>
        </p:spPr>
        <p:txBody>
          <a:bodyPr wrap="square" rtlCol="0">
            <a:spAutoFit/>
          </a:bodyPr>
          <a:lstStyle/>
          <a:p>
            <a:pPr algn="ctr"/>
            <a:r>
              <a:rPr lang="it-IT" altLang="zh-TW" sz="1200" dirty="0"/>
              <a:t>[</a:t>
            </a:r>
            <a:r>
              <a:rPr lang="it-IT" altLang="zh-TW" sz="1200" i="1" dirty="0">
                <a:hlinkClick r:id="rId4"/>
              </a:rPr>
              <a:t>K. Eder et al 2025 Nucl. Fusion 65 096029</a:t>
            </a:r>
            <a:r>
              <a:rPr lang="it-IT" altLang="zh-TW" sz="1200" dirty="0"/>
              <a:t>]</a:t>
            </a:r>
            <a:endParaRPr lang="zh-TW" altLang="en-US" sz="1200" b="1" dirty="0"/>
          </a:p>
        </p:txBody>
      </p:sp>
      <p:sp>
        <p:nvSpPr>
          <p:cNvPr id="4" name="Footer Placeholder 3">
            <a:extLst>
              <a:ext uri="{FF2B5EF4-FFF2-40B4-BE49-F238E27FC236}">
                <a16:creationId xmlns:a16="http://schemas.microsoft.com/office/drawing/2014/main" id="{0CE5CC9B-5D06-AC91-C049-CC34E16A92D4}"/>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9" name="Slide Number Placeholder 8">
            <a:extLst>
              <a:ext uri="{FF2B5EF4-FFF2-40B4-BE49-F238E27FC236}">
                <a16:creationId xmlns:a16="http://schemas.microsoft.com/office/drawing/2014/main" id="{14658062-CA45-BAA5-07FA-9C7F8F12C43E}"/>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18</a:t>
            </a:fld>
            <a:endParaRPr lang="en-GB">
              <a:solidFill>
                <a:prstClr val="white"/>
              </a:solidFill>
            </a:endParaRPr>
          </a:p>
        </p:txBody>
      </p:sp>
      <p:sp>
        <p:nvSpPr>
          <p:cNvPr id="10" name="TextBox 9">
            <a:extLst>
              <a:ext uri="{FF2B5EF4-FFF2-40B4-BE49-F238E27FC236}">
                <a16:creationId xmlns:a16="http://schemas.microsoft.com/office/drawing/2014/main" id="{B423B661-4EE8-384E-BEB9-D39A5681868D}"/>
              </a:ext>
            </a:extLst>
          </p:cNvPr>
          <p:cNvSpPr txBox="1"/>
          <p:nvPr/>
        </p:nvSpPr>
        <p:spPr bwMode="auto">
          <a:xfrm>
            <a:off x="6096000" y="624405"/>
            <a:ext cx="5322660" cy="2031325"/>
          </a:xfrm>
          <a:prstGeom prst="rect">
            <a:avLst/>
          </a:prstGeom>
          <a:solidFill>
            <a:srgbClr val="FFFF00"/>
          </a:solidFill>
        </p:spPr>
        <p:txBody>
          <a:bodyPr wrap="square" rtlCol="0">
            <a:spAutoFit/>
          </a:bodyPr>
          <a:lstStyle/>
          <a:p>
            <a:r>
              <a:rPr lang="en-US" dirty="0"/>
              <a:t>While the low-power XPR operation might be interesting to get the entire flux profile as well as fluctuation, we suggest to consider measurements in front of the limiter, extending to higher power to infer particle and heat load in the far SOL to provide input towards first wall load (and erosion) in XPR</a:t>
            </a:r>
          </a:p>
          <a:p>
            <a:r>
              <a:rPr lang="en-US" dirty="0"/>
              <a:t>P1-AUG-2026 but at reduced budget</a:t>
            </a:r>
          </a:p>
        </p:txBody>
      </p:sp>
    </p:spTree>
    <p:extLst>
      <p:ext uri="{BB962C8B-B14F-4D97-AF65-F5344CB8AC3E}">
        <p14:creationId xmlns:p14="http://schemas.microsoft.com/office/powerpoint/2010/main" val="240110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US" sz="2800" dirty="0"/>
              <a:t>#102 - X-machine exploration of pellet fueling compatibility with X-Point Radiation (XPR) regimes</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09598" y="755711"/>
            <a:ext cx="8042695" cy="5688632"/>
          </a:xfrm>
        </p:spPr>
        <p:txBody>
          <a:bodyPr>
            <a:noAutofit/>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marL="0" indent="0" eaLnBrk="1" fontAlgn="auto" hangingPunct="1">
              <a:spcBef>
                <a:spcPts val="0"/>
              </a:spcBef>
              <a:spcAft>
                <a:spcPts val="0"/>
              </a:spcAft>
              <a:buNone/>
              <a:defRPr/>
            </a:pPr>
            <a:endParaRPr lang="en-US" b="1" dirty="0">
              <a:latin typeface="+mn-lt"/>
              <a:cs typeface="Calibri"/>
            </a:endParaRPr>
          </a:p>
          <a:p>
            <a:pPr marL="0" indent="0" eaLnBrk="1" fontAlgn="auto" hangingPunct="1">
              <a:spcBef>
                <a:spcPts val="0"/>
              </a:spcBef>
              <a:spcAft>
                <a:spcPts val="0"/>
              </a:spcAft>
              <a:buNone/>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a:lnSpc>
                <a:spcPct val="120000"/>
              </a:lnSpc>
              <a:spcBef>
                <a:spcPts val="0"/>
              </a:spcBef>
            </a:pPr>
            <a:r>
              <a:rPr lang="en-US" sz="1200" dirty="0"/>
              <a:t>Operation in XPR regime is attractive for a Fusion Power Plant </a:t>
            </a:r>
          </a:p>
          <a:p>
            <a:pPr lvl="2">
              <a:lnSpc>
                <a:spcPct val="120000"/>
              </a:lnSpc>
              <a:spcBef>
                <a:spcPts val="0"/>
              </a:spcBef>
            </a:pPr>
            <a:r>
              <a:rPr lang="en-GB" sz="1200" dirty="0"/>
              <a:t>Reduces thermal fluxes on the wall </a:t>
            </a:r>
          </a:p>
          <a:p>
            <a:pPr lvl="2">
              <a:lnSpc>
                <a:spcPct val="120000"/>
              </a:lnSpc>
              <a:spcBef>
                <a:spcPts val="0"/>
              </a:spcBef>
            </a:pPr>
            <a:r>
              <a:rPr lang="en-GB" sz="1200" dirty="0"/>
              <a:t>Enhances plasma confinement</a:t>
            </a:r>
          </a:p>
          <a:p>
            <a:pPr lvl="1">
              <a:lnSpc>
                <a:spcPct val="120000"/>
              </a:lnSpc>
              <a:spcBef>
                <a:spcPts val="0"/>
              </a:spcBef>
            </a:pPr>
            <a:r>
              <a:rPr lang="en-GB" sz="1200" dirty="0"/>
              <a:t>Operation at high density and using pellet for </a:t>
            </a:r>
            <a:r>
              <a:rPr lang="en-GB" sz="1200" dirty="0" err="1"/>
              <a:t>fueling</a:t>
            </a:r>
            <a:r>
              <a:rPr lang="en-GB" sz="1200" dirty="0"/>
              <a:t> is mandatory for powerplant</a:t>
            </a:r>
          </a:p>
          <a:p>
            <a:pPr marL="342900" lvl="1" indent="0">
              <a:lnSpc>
                <a:spcPct val="120000"/>
              </a:lnSpc>
              <a:spcBef>
                <a:spcPts val="0"/>
              </a:spcBef>
              <a:buNone/>
            </a:pPr>
            <a:endParaRPr lang="en-GB" sz="1200" b="1" dirty="0"/>
          </a:p>
          <a:p>
            <a:pPr marL="342900" lvl="1" indent="0">
              <a:lnSpc>
                <a:spcPct val="120000"/>
              </a:lnSpc>
              <a:spcBef>
                <a:spcPts val="0"/>
              </a:spcBef>
              <a:buNone/>
            </a:pPr>
            <a:r>
              <a:rPr lang="en-GB" sz="1200" b="1" dirty="0"/>
              <a:t>Objective -</a:t>
            </a:r>
            <a:r>
              <a:rPr lang="en-GB" sz="1200" dirty="0"/>
              <a:t> </a:t>
            </a:r>
            <a:r>
              <a:rPr lang="en-US" sz="1200" dirty="0"/>
              <a:t>Establish whether XPR can be sustained under pellet </a:t>
            </a:r>
            <a:r>
              <a:rPr lang="en-US" sz="1200" dirty="0" err="1"/>
              <a:t>fuelling</a:t>
            </a:r>
            <a:r>
              <a:rPr lang="en-US" sz="1200" dirty="0"/>
              <a:t> and the impact on : </a:t>
            </a:r>
          </a:p>
          <a:p>
            <a:pPr lvl="2">
              <a:lnSpc>
                <a:spcPct val="120000"/>
              </a:lnSpc>
              <a:spcBef>
                <a:spcPts val="0"/>
              </a:spcBef>
            </a:pPr>
            <a:r>
              <a:rPr lang="en-GB" sz="1200" dirty="0"/>
              <a:t>Plasma confinement</a:t>
            </a:r>
          </a:p>
          <a:p>
            <a:pPr lvl="2">
              <a:lnSpc>
                <a:spcPct val="120000"/>
              </a:lnSpc>
              <a:spcBef>
                <a:spcPts val="0"/>
              </a:spcBef>
            </a:pPr>
            <a:r>
              <a:rPr lang="en-GB" sz="1200" dirty="0"/>
              <a:t>Thermal fluxes on the divertor</a:t>
            </a:r>
          </a:p>
          <a:p>
            <a:pPr lvl="2">
              <a:lnSpc>
                <a:spcPct val="120000"/>
              </a:lnSpc>
              <a:spcBef>
                <a:spcPts val="0"/>
              </a:spcBef>
            </a:pPr>
            <a:r>
              <a:rPr lang="en-GB" sz="1200" dirty="0"/>
              <a:t>Core impurity levels</a:t>
            </a:r>
          </a:p>
          <a:p>
            <a:pPr lvl="2">
              <a:lnSpc>
                <a:spcPct val="120000"/>
              </a:lnSpc>
              <a:spcBef>
                <a:spcPts val="0"/>
              </a:spcBef>
            </a:pPr>
            <a:r>
              <a:rPr lang="en-GB" sz="1200" dirty="0"/>
              <a:t>Assess the feasibility of achieving high density during XPR using pellets</a:t>
            </a:r>
          </a:p>
          <a:p>
            <a:pPr marL="214313" indent="-214313" eaLnBrk="1" fontAlgn="auto" hangingPunct="1">
              <a:spcBef>
                <a:spcPts val="0"/>
              </a:spcBef>
              <a:spcAft>
                <a:spcPts val="0"/>
              </a:spcAft>
              <a:buFont typeface="Arial"/>
              <a:buChar char="•"/>
              <a:defRPr/>
            </a:pPr>
            <a:r>
              <a:rPr lang="en-US" b="1" dirty="0">
                <a:latin typeface="+mn-lt"/>
                <a:cs typeface="Calibri"/>
              </a:rPr>
              <a:t>Experimental Strategy/Machine Constraints and essential diagnostic</a:t>
            </a:r>
            <a:endParaRPr lang="en-US" dirty="0">
              <a:latin typeface="+mn-lt"/>
            </a:endParaRPr>
          </a:p>
          <a:p>
            <a:pPr lvl="1">
              <a:lnSpc>
                <a:spcPct val="120000"/>
              </a:lnSpc>
              <a:spcBef>
                <a:spcPts val="0"/>
              </a:spcBef>
            </a:pPr>
            <a:r>
              <a:rPr lang="en-US" sz="1200" dirty="0"/>
              <a:t>Reference N2 XPR (58089) for WEST and standard LSN scenario with a well established XPR at 2 different heights for ASDEX.</a:t>
            </a:r>
          </a:p>
          <a:p>
            <a:pPr lvl="1">
              <a:lnSpc>
                <a:spcPct val="120000"/>
              </a:lnSpc>
              <a:spcBef>
                <a:spcPts val="0"/>
              </a:spcBef>
            </a:pPr>
            <a:r>
              <a:rPr lang="en-US" sz="1200" dirty="0"/>
              <a:t>Fire pellets from HFS + notching 50ms (for WEST- because of LH) make a frequency scan for pellet injection</a:t>
            </a:r>
          </a:p>
          <a:p>
            <a:pPr lvl="1">
              <a:lnSpc>
                <a:spcPct val="120000"/>
              </a:lnSpc>
              <a:spcBef>
                <a:spcPts val="0"/>
              </a:spcBef>
            </a:pPr>
            <a:r>
              <a:rPr lang="en-US" sz="1200" dirty="0"/>
              <a:t>Fire pellets from LFS</a:t>
            </a:r>
          </a:p>
          <a:p>
            <a:pPr lvl="1">
              <a:lnSpc>
                <a:spcPct val="120000"/>
              </a:lnSpc>
              <a:spcBef>
                <a:spcPts val="0"/>
              </a:spcBef>
            </a:pPr>
            <a:r>
              <a:rPr lang="en-US" sz="1200" dirty="0" err="1"/>
              <a:t>Diags</a:t>
            </a:r>
            <a:r>
              <a:rPr lang="en-US" sz="1200" dirty="0"/>
              <a:t> : Plasma density &amp; wall temperature, (bolometry, VUV, SXR, Infrared), W sources (visible spectroscopy), Langmuir probes, ECE, reflectometry, high speed camera in front of pellet injection point</a:t>
            </a:r>
          </a:p>
          <a:p>
            <a:pPr lvl="1">
              <a:lnSpc>
                <a:spcPct val="120000"/>
              </a:lnSpc>
              <a:spcBef>
                <a:spcPts val="0"/>
              </a:spcBef>
            </a:pPr>
            <a:endParaRPr lang="en-GB" sz="1200" dirty="0"/>
          </a:p>
          <a:p>
            <a:pPr marL="0" indent="0" eaLnBrk="1" fontAlgn="auto" hangingPunct="1">
              <a:spcBef>
                <a:spcPts val="0"/>
              </a:spcBef>
              <a:spcAft>
                <a:spcPts val="0"/>
              </a:spcAft>
              <a:buNone/>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8591909" y="4594606"/>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8591909" y="4963938"/>
          <a:ext cx="3480347" cy="1480405"/>
        </p:xfrm>
        <a:graphic>
          <a:graphicData uri="http://schemas.openxmlformats.org/drawingml/2006/table">
            <a:tbl>
              <a:tblPr firstRow="1" bandRow="1">
                <a:tableStyleId>{5C22544A-7EE6-4342-B048-85BDC9FD1C3A}</a:tableStyleId>
              </a:tblPr>
              <a:tblGrid>
                <a:gridCol w="800573">
                  <a:extLst>
                    <a:ext uri="{9D8B030D-6E8A-4147-A177-3AD203B41FA5}">
                      <a16:colId xmlns:a16="http://schemas.microsoft.com/office/drawing/2014/main" val="20000"/>
                    </a:ext>
                  </a:extLst>
                </a:gridCol>
                <a:gridCol w="1243888">
                  <a:extLst>
                    <a:ext uri="{9D8B030D-6E8A-4147-A177-3AD203B41FA5}">
                      <a16:colId xmlns:a16="http://schemas.microsoft.com/office/drawing/2014/main" val="20001"/>
                    </a:ext>
                  </a:extLst>
                </a:gridCol>
                <a:gridCol w="1435886">
                  <a:extLst>
                    <a:ext uri="{9D8B030D-6E8A-4147-A177-3AD203B41FA5}">
                      <a16:colId xmlns:a16="http://schemas.microsoft.com/office/drawing/2014/main" val="20002"/>
                    </a:ext>
                  </a:extLst>
                </a:gridCol>
              </a:tblGrid>
              <a:tr h="296081">
                <a:tc>
                  <a:txBody>
                    <a:bodyPr/>
                    <a:lstStyle/>
                    <a:p>
                      <a:r>
                        <a:rPr lang="en-IT" sz="1200" dirty="0"/>
                        <a:t>Device</a:t>
                      </a:r>
                    </a:p>
                  </a:txBody>
                  <a:tcPr marL="68585" marR="68585" marT="34290" marB="34290" anchor="ctr"/>
                </a:tc>
                <a:tc>
                  <a:txBody>
                    <a:bodyPr/>
                    <a:lstStyle/>
                    <a:p>
                      <a:r>
                        <a:rPr lang="en-IT" sz="1200" dirty="0"/>
                        <a:t># Pulses/Session</a:t>
                      </a:r>
                    </a:p>
                  </a:txBody>
                  <a:tcPr marL="68585" marR="68585" marT="34290" marB="34290" anchor="ctr"/>
                </a:tc>
                <a:tc>
                  <a:txBody>
                    <a:bodyPr/>
                    <a:lstStyle/>
                    <a:p>
                      <a:r>
                        <a:rPr lang="en-IT" sz="1200" dirty="0"/>
                        <a:t># Development</a:t>
                      </a:r>
                    </a:p>
                  </a:txBody>
                  <a:tcPr marL="68585" marR="68585" marT="34290" marB="34290" anchor="ctr"/>
                </a:tc>
                <a:extLst>
                  <a:ext uri="{0D108BD9-81ED-4DB2-BD59-A6C34878D82A}">
                    <a16:rowId xmlns:a16="http://schemas.microsoft.com/office/drawing/2014/main" val="10000"/>
                  </a:ext>
                </a:extLst>
              </a:tr>
              <a:tr h="296081">
                <a:tc>
                  <a:txBody>
                    <a:bodyPr/>
                    <a:lstStyle/>
                    <a:p>
                      <a:r>
                        <a:rPr lang="fr-CH" sz="1200" b="1" dirty="0">
                          <a:solidFill>
                            <a:schemeClr val="tx1"/>
                          </a:solidFill>
                        </a:rPr>
                        <a:t>AUG</a:t>
                      </a:r>
                      <a:endParaRPr lang="en-IT" sz="1200" b="1" dirty="0">
                        <a:solidFill>
                          <a:schemeClr val="tx1"/>
                        </a:solidFill>
                      </a:endParaRPr>
                    </a:p>
                  </a:txBody>
                  <a:tcPr marL="68585" marR="68585" marT="34290" marB="34290" anchor="ctr">
                    <a:solidFill>
                      <a:schemeClr val="tx2">
                        <a:lumMod val="40000"/>
                        <a:lumOff val="60000"/>
                      </a:schemeClr>
                    </a:solidFill>
                  </a:tcPr>
                </a:tc>
                <a:tc>
                  <a:txBody>
                    <a:bodyPr/>
                    <a:lstStyle/>
                    <a:p>
                      <a:pPr algn="ctr"/>
                      <a:r>
                        <a:rPr lang="fr-FR" sz="1200">
                          <a:solidFill>
                            <a:schemeClr val="tx1"/>
                          </a:solidFill>
                        </a:rPr>
                        <a:t>4 / 1 </a:t>
                      </a:r>
                      <a:r>
                        <a:rPr lang="fr-FR" sz="1200" dirty="0">
                          <a:solidFill>
                            <a:schemeClr val="tx1"/>
                          </a:solidFill>
                        </a:rPr>
                        <a:t>session</a:t>
                      </a:r>
                      <a:endParaRPr lang="en-IT" sz="1200" dirty="0">
                        <a:solidFill>
                          <a:schemeClr val="tx1"/>
                        </a:solidFill>
                      </a:endParaRPr>
                    </a:p>
                  </a:txBody>
                  <a:tcPr marL="68585" marR="68585" marT="34290" marB="34290" anchor="ctr">
                    <a:solidFill>
                      <a:schemeClr val="tx2">
                        <a:lumMod val="40000"/>
                        <a:lumOff val="60000"/>
                      </a:schemeClr>
                    </a:solidFill>
                  </a:tcPr>
                </a:tc>
                <a:tc>
                  <a:txBody>
                    <a:bodyPr/>
                    <a:lstStyle/>
                    <a:p>
                      <a:pPr algn="ctr"/>
                      <a:endParaRPr lang="en-IT" sz="1200" dirty="0">
                        <a:solidFill>
                          <a:srgbClr val="FF0000"/>
                        </a:solidFill>
                      </a:endParaRPr>
                    </a:p>
                  </a:txBody>
                  <a:tcPr marL="68585" marR="68585" marT="34290" marB="34290" anchor="ctr">
                    <a:solidFill>
                      <a:schemeClr val="tx2">
                        <a:lumMod val="40000"/>
                        <a:lumOff val="60000"/>
                      </a:schemeClr>
                    </a:solidFill>
                  </a:tcPr>
                </a:tc>
                <a:extLst>
                  <a:ext uri="{0D108BD9-81ED-4DB2-BD59-A6C34878D82A}">
                    <a16:rowId xmlns:a16="http://schemas.microsoft.com/office/drawing/2014/main" val="10001"/>
                  </a:ext>
                </a:extLst>
              </a:tr>
              <a:tr h="296081">
                <a:tc>
                  <a:txBody>
                    <a:bodyPr/>
                    <a:lstStyle/>
                    <a:p>
                      <a:r>
                        <a:rPr lang="en-IT" sz="1200" b="1" dirty="0">
                          <a:solidFill>
                            <a:schemeClr val="tx1"/>
                          </a:solidFill>
                        </a:rPr>
                        <a:t>MAST-U</a:t>
                      </a:r>
                    </a:p>
                  </a:txBody>
                  <a:tcPr marL="68585" marR="68585" marT="34290" marB="34290" anchor="ctr">
                    <a:solidFill>
                      <a:schemeClr val="accent2">
                        <a:lumMod val="40000"/>
                        <a:lumOff val="60000"/>
                      </a:schemeClr>
                    </a:solidFill>
                  </a:tcPr>
                </a:tc>
                <a:tc>
                  <a:txBody>
                    <a:bodyPr/>
                    <a:lstStyle/>
                    <a:p>
                      <a:endParaRPr lang="en-IT" sz="1200" dirty="0"/>
                    </a:p>
                  </a:txBody>
                  <a:tcPr marL="68585" marR="68585" marT="34290" marB="34290" anchor="ctr">
                    <a:solidFill>
                      <a:schemeClr val="accent2">
                        <a:lumMod val="40000"/>
                        <a:lumOff val="60000"/>
                      </a:schemeClr>
                    </a:solidFill>
                  </a:tcPr>
                </a:tc>
                <a:tc>
                  <a:txBody>
                    <a:bodyPr/>
                    <a:lstStyle/>
                    <a:p>
                      <a:endParaRPr lang="en-IT" sz="1200" dirty="0"/>
                    </a:p>
                  </a:txBody>
                  <a:tcPr marL="68585" marR="68585" marT="34290" marB="34290" anchor="ctr">
                    <a:solidFill>
                      <a:schemeClr val="accent2">
                        <a:lumMod val="40000"/>
                        <a:lumOff val="60000"/>
                      </a:schemeClr>
                    </a:solidFill>
                  </a:tcPr>
                </a:tc>
                <a:extLst>
                  <a:ext uri="{0D108BD9-81ED-4DB2-BD59-A6C34878D82A}">
                    <a16:rowId xmlns:a16="http://schemas.microsoft.com/office/drawing/2014/main" val="10002"/>
                  </a:ext>
                </a:extLst>
              </a:tr>
              <a:tr h="296081">
                <a:tc>
                  <a:txBody>
                    <a:bodyPr/>
                    <a:lstStyle/>
                    <a:p>
                      <a:r>
                        <a:rPr lang="en-IT" sz="1200" b="1" dirty="0">
                          <a:solidFill>
                            <a:schemeClr val="tx1"/>
                          </a:solidFill>
                        </a:rPr>
                        <a:t>TCV</a:t>
                      </a:r>
                    </a:p>
                  </a:txBody>
                  <a:tcPr marL="68585" marR="68585" marT="34290" marB="34290" anchor="ctr">
                    <a:solidFill>
                      <a:schemeClr val="accent3">
                        <a:lumMod val="40000"/>
                        <a:lumOff val="60000"/>
                      </a:schemeClr>
                    </a:solidFill>
                  </a:tcPr>
                </a:tc>
                <a:tc>
                  <a:txBody>
                    <a:bodyPr/>
                    <a:lstStyle/>
                    <a:p>
                      <a:endParaRPr lang="en-IT" sz="1200"/>
                    </a:p>
                  </a:txBody>
                  <a:tcPr marL="68585" marR="68585" marT="34290" marB="34290" anchor="ctr">
                    <a:solidFill>
                      <a:schemeClr val="accent3">
                        <a:lumMod val="40000"/>
                        <a:lumOff val="60000"/>
                      </a:schemeClr>
                    </a:solidFill>
                  </a:tcPr>
                </a:tc>
                <a:tc>
                  <a:txBody>
                    <a:bodyPr/>
                    <a:lstStyle/>
                    <a:p>
                      <a:endParaRPr lang="en-IT" sz="1200" dirty="0"/>
                    </a:p>
                  </a:txBody>
                  <a:tcPr marL="68585" marR="68585" marT="34290" marB="34290" anchor="ctr">
                    <a:solidFill>
                      <a:schemeClr val="accent3">
                        <a:lumMod val="40000"/>
                        <a:lumOff val="60000"/>
                      </a:schemeClr>
                    </a:solidFill>
                  </a:tcPr>
                </a:tc>
                <a:extLst>
                  <a:ext uri="{0D108BD9-81ED-4DB2-BD59-A6C34878D82A}">
                    <a16:rowId xmlns:a16="http://schemas.microsoft.com/office/drawing/2014/main" val="10003"/>
                  </a:ext>
                </a:extLst>
              </a:tr>
              <a:tr h="296081">
                <a:tc>
                  <a:txBody>
                    <a:bodyPr/>
                    <a:lstStyle/>
                    <a:p>
                      <a:r>
                        <a:rPr lang="en-IT" sz="1200" b="1" dirty="0">
                          <a:solidFill>
                            <a:schemeClr val="tx1"/>
                          </a:solidFill>
                        </a:rPr>
                        <a:t>WEST</a:t>
                      </a:r>
                    </a:p>
                  </a:txBody>
                  <a:tcPr marL="68585" marR="68585" marT="34290" marB="34290" anchor="ctr">
                    <a:solidFill>
                      <a:schemeClr val="accent6">
                        <a:lumMod val="40000"/>
                        <a:lumOff val="60000"/>
                      </a:schemeClr>
                    </a:solidFill>
                  </a:tcPr>
                </a:tc>
                <a:tc>
                  <a:txBody>
                    <a:bodyPr/>
                    <a:lstStyle/>
                    <a:p>
                      <a:pPr algn="ctr"/>
                      <a:r>
                        <a:rPr lang="fr-FR" sz="1200" dirty="0"/>
                        <a:t>15 / 1 session</a:t>
                      </a:r>
                      <a:endParaRPr lang="en-IT" sz="1200" dirty="0"/>
                    </a:p>
                  </a:txBody>
                  <a:tcPr marL="68585" marR="68585" marT="34290" marB="34290" anchor="ctr">
                    <a:solidFill>
                      <a:schemeClr val="accent6">
                        <a:lumMod val="40000"/>
                        <a:lumOff val="60000"/>
                      </a:schemeClr>
                    </a:solidFill>
                  </a:tcPr>
                </a:tc>
                <a:tc>
                  <a:txBody>
                    <a:bodyPr/>
                    <a:lstStyle/>
                    <a:p>
                      <a:pPr algn="ctr"/>
                      <a:r>
                        <a:rPr lang="fr-FR" sz="1200" dirty="0"/>
                        <a:t>(</a:t>
                      </a:r>
                      <a:r>
                        <a:rPr lang="fr-FR" sz="1200" dirty="0" err="1"/>
                        <a:t>included</a:t>
                      </a:r>
                      <a:r>
                        <a:rPr lang="fr-FR" sz="1200" dirty="0"/>
                        <a:t> in session)</a:t>
                      </a:r>
                      <a:endParaRPr lang="en-IT" sz="1200" dirty="0"/>
                    </a:p>
                  </a:txBody>
                  <a:tcPr marL="68585" marR="68585" marT="34290" marB="34290" anchor="ct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1" name="Rectangle 10"/>
          <p:cNvSpPr/>
          <p:nvPr/>
        </p:nvSpPr>
        <p:spPr>
          <a:xfrm>
            <a:off x="1073763" y="1101928"/>
            <a:ext cx="6991936" cy="874654"/>
          </a:xfrm>
          <a:prstGeom prst="rect">
            <a:avLst/>
          </a:prstGeom>
        </p:spPr>
        <p:txBody>
          <a:bodyPr vert="horz" lIns="0" tIns="45720" rIns="0" bIns="45720" numCol="2" rtlCol="0">
            <a:noAutofit/>
          </a:bodyPr>
          <a:lstStyle/>
          <a:p>
            <a:pPr marL="228600" indent="-228600" defTabSz="914400">
              <a:buFont typeface="Arial" panose="020B0604020202020204" pitchFamily="34" charset="0"/>
              <a:buChar char="•"/>
            </a:pPr>
            <a:r>
              <a:rPr kumimoji="0" lang="en-US" sz="1200" b="1" i="0" u="none" strike="noStrike" kern="1200" cap="none" spc="0" normalizeH="0" baseline="0" noProof="0" dirty="0">
                <a:ln>
                  <a:noFill/>
                </a:ln>
                <a:solidFill>
                  <a:prstClr val="black"/>
                </a:solidFill>
                <a:effectLst/>
                <a:uLnTx/>
                <a:uFillTx/>
                <a:latin typeface="Calibri"/>
                <a:ea typeface="+mn-ea"/>
                <a:cs typeface="+mn-cs"/>
              </a:rPr>
              <a:t>Contact: Eléonore GEULIN </a:t>
            </a:r>
            <a:r>
              <a:rPr kumimoji="0" lang="en-US" sz="1200" b="1" i="0" u="sng" strike="noStrike" kern="1200" cap="none" spc="0" normalizeH="0" baseline="0" noProof="0" dirty="0">
                <a:ln>
                  <a:noFill/>
                </a:ln>
                <a:solidFill>
                  <a:prstClr val="black"/>
                </a:solidFill>
                <a:effectLst/>
                <a:uLnTx/>
                <a:uFillTx/>
                <a:latin typeface="Calibri"/>
                <a:ea typeface="+mn-ea"/>
                <a:cs typeface="+mn-cs"/>
                <a:hlinkClick r:id="rId2"/>
              </a:rPr>
              <a:t>eleonore.geulin@cea.fr</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Calibri"/>
                <a:ea typeface="+mn-ea"/>
                <a:cs typeface="+mn-cs"/>
              </a:rPr>
              <a:t>Nicolas RIVALS </a:t>
            </a:r>
            <a:r>
              <a:rPr kumimoji="0" lang="en-US" sz="1200" i="0" u="sng" strike="noStrike" kern="1200" cap="none" spc="0" normalizeH="0" baseline="0" noProof="0" dirty="0">
                <a:ln>
                  <a:noFill/>
                </a:ln>
                <a:solidFill>
                  <a:prstClr val="black"/>
                </a:solidFill>
                <a:effectLst/>
                <a:uLnTx/>
                <a:uFillTx/>
                <a:latin typeface="Calibri"/>
                <a:ea typeface="+mn-ea"/>
                <a:cs typeface="+mn-cs"/>
                <a:hlinkClick r:id="rId3"/>
              </a:rPr>
              <a:t>nicolas.rivals@cea.fr</a:t>
            </a:r>
            <a:endParaRPr kumimoji="0" lang="en-US" sz="1200" i="0" u="sng"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Nicolas FEDORCZAK </a:t>
            </a:r>
            <a:r>
              <a:rPr kumimoji="0" lang="en-US" sz="1200" b="0" i="0" u="sng" strike="noStrike" kern="1200" cap="none" spc="0" normalizeH="0" baseline="0" noProof="0" dirty="0">
                <a:ln>
                  <a:noFill/>
                </a:ln>
                <a:solidFill>
                  <a:prstClr val="black"/>
                </a:solidFill>
                <a:effectLst/>
                <a:uLnTx/>
                <a:uFillTx/>
                <a:latin typeface="Calibri"/>
                <a:ea typeface="+mn-ea"/>
                <a:cs typeface="+mn-cs"/>
                <a:hlinkClick r:id="rId4"/>
              </a:rPr>
              <a:t>nicolas.fedorczak@cea.fr</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Louis FÈVRE </a:t>
            </a:r>
            <a:r>
              <a:rPr kumimoji="0" lang="en-US" sz="1200" b="0" i="0" u="sng" strike="noStrike" kern="1200" cap="none" spc="0" normalizeH="0" baseline="0" noProof="0" dirty="0">
                <a:ln>
                  <a:noFill/>
                </a:ln>
                <a:solidFill>
                  <a:prstClr val="black"/>
                </a:solidFill>
                <a:effectLst/>
                <a:uLnTx/>
                <a:uFillTx/>
                <a:latin typeface="Calibri"/>
                <a:ea typeface="+mn-ea"/>
                <a:cs typeface="+mn-cs"/>
                <a:hlinkClick r:id="rId5"/>
              </a:rPr>
              <a:t>louis.fevre@cea.fr</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Hao YANG </a:t>
            </a:r>
            <a:r>
              <a:rPr kumimoji="0" lang="fr-FR" sz="1200" b="0" i="0" u="none" strike="noStrike" kern="1200" cap="none" spc="0" normalizeH="0" baseline="0" noProof="0" dirty="0">
                <a:ln>
                  <a:noFill/>
                </a:ln>
                <a:solidFill>
                  <a:prstClr val="black"/>
                </a:solidFill>
                <a:effectLst/>
                <a:uLnTx/>
                <a:uFillTx/>
                <a:latin typeface="Calibri"/>
                <a:ea typeface="+mn-ea"/>
                <a:cs typeface="+mn-cs"/>
                <a:hlinkClick r:id="rId6"/>
              </a:rPr>
              <a:t>hao.YANG@univ-amu.fr</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marL="228600" indent="-228600" defTabSz="91440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Calibri"/>
                <a:ea typeface="+mn-ea"/>
                <a:cs typeface="+mn-cs"/>
              </a:rPr>
              <a:t>Matthias BERNERT </a:t>
            </a:r>
            <a:r>
              <a:rPr kumimoji="0" lang="en-US" sz="1200" b="0" i="0" u="sng" strike="noStrike" kern="1200" cap="none" spc="0" normalizeH="0" baseline="0" noProof="0" dirty="0">
                <a:ln>
                  <a:noFill/>
                </a:ln>
                <a:solidFill>
                  <a:prstClr val="black"/>
                </a:solidFill>
                <a:effectLst/>
                <a:uLnTx/>
                <a:uFillTx/>
                <a:latin typeface="Calibri"/>
                <a:ea typeface="+mn-ea"/>
                <a:cs typeface="+mn-cs"/>
                <a:hlinkClick r:id="rId7"/>
              </a:rPr>
              <a:t>matthias.bernert@ipp.mpg.de</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fr-FR" sz="1200" b="1" i="0" u="none" strike="noStrike" kern="1200" cap="none" spc="0" normalizeH="0" baseline="0" noProof="0" dirty="0">
              <a:ln>
                <a:noFill/>
              </a:ln>
              <a:solidFill>
                <a:srgbClr val="1F497D"/>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C5C863D1-A87E-6237-8BF8-F320919CC5B4}"/>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5" name="Slide Number Placeholder 4">
            <a:extLst>
              <a:ext uri="{FF2B5EF4-FFF2-40B4-BE49-F238E27FC236}">
                <a16:creationId xmlns:a16="http://schemas.microsoft.com/office/drawing/2014/main" id="{F8041092-75A2-F4EE-A329-86A9F680781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19</a:t>
            </a:fld>
            <a:endParaRPr lang="en-GB">
              <a:solidFill>
                <a:prstClr val="white"/>
              </a:solidFill>
            </a:endParaRPr>
          </a:p>
        </p:txBody>
      </p:sp>
      <p:sp>
        <p:nvSpPr>
          <p:cNvPr id="8" name="TextBox 7">
            <a:extLst>
              <a:ext uri="{FF2B5EF4-FFF2-40B4-BE49-F238E27FC236}">
                <a16:creationId xmlns:a16="http://schemas.microsoft.com/office/drawing/2014/main" id="{36C38F42-5998-6097-8C5C-BFD396FD254C}"/>
              </a:ext>
            </a:extLst>
          </p:cNvPr>
          <p:cNvSpPr txBox="1"/>
          <p:nvPr/>
        </p:nvSpPr>
        <p:spPr bwMode="auto">
          <a:xfrm>
            <a:off x="6096000" y="624405"/>
            <a:ext cx="5322660" cy="1477328"/>
          </a:xfrm>
          <a:prstGeom prst="rect">
            <a:avLst/>
          </a:prstGeom>
          <a:solidFill>
            <a:srgbClr val="FFFF00"/>
          </a:solidFill>
        </p:spPr>
        <p:txBody>
          <a:bodyPr wrap="square" rtlCol="0">
            <a:spAutoFit/>
          </a:bodyPr>
          <a:lstStyle/>
          <a:p>
            <a:r>
              <a:rPr lang="en-US" dirty="0"/>
              <a:t>XPR compatibility with pellets (as perturbative events) shown on JET. Not for pellet </a:t>
            </a:r>
            <a:r>
              <a:rPr lang="en-US" dirty="0" err="1"/>
              <a:t>fuelling</a:t>
            </a:r>
            <a:r>
              <a:rPr lang="en-US" dirty="0"/>
              <a:t> discharges</a:t>
            </a:r>
          </a:p>
          <a:p>
            <a:r>
              <a:rPr lang="en-US" dirty="0"/>
              <a:t>Might be planned in part of the discharge if feasible</a:t>
            </a:r>
          </a:p>
          <a:p>
            <a:r>
              <a:rPr lang="en-US" dirty="0"/>
              <a:t>P1-WEST-2027</a:t>
            </a:r>
          </a:p>
          <a:p>
            <a:r>
              <a:rPr lang="en-US" dirty="0"/>
              <a:t>P2-AUG-2027</a:t>
            </a:r>
          </a:p>
        </p:txBody>
      </p:sp>
    </p:spTree>
    <p:extLst>
      <p:ext uri="{BB962C8B-B14F-4D97-AF65-F5344CB8AC3E}">
        <p14:creationId xmlns:p14="http://schemas.microsoft.com/office/powerpoint/2010/main" val="43595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76E7-487D-55E5-DCC6-36C38B421C8A}"/>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2F29D9ED-DB3E-D7DC-A2B2-3AB6F96CD0BB}"/>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5" name="Content Placeholder 2">
            <a:extLst>
              <a:ext uri="{FF2B5EF4-FFF2-40B4-BE49-F238E27FC236}">
                <a16:creationId xmlns:a16="http://schemas.microsoft.com/office/drawing/2014/main" id="{2AC826BA-E375-AE5D-7CE8-016E5DE98774}"/>
              </a:ext>
            </a:extLst>
          </p:cNvPr>
          <p:cNvSpPr>
            <a:spLocks noGrp="1"/>
          </p:cNvSpPr>
          <p:nvPr>
            <p:ph idx="1"/>
          </p:nvPr>
        </p:nvSpPr>
        <p:spPr>
          <a:xfrm>
            <a:off x="84084" y="2655001"/>
            <a:ext cx="4209203" cy="2085164"/>
          </a:xfrm>
        </p:spPr>
        <p:txBody>
          <a:bodyPr>
            <a:normAutofit lnSpcReduction="10000"/>
          </a:bodyPr>
          <a:lstStyle/>
          <a:p>
            <a:pPr marL="0" indent="0">
              <a:buNone/>
            </a:pPr>
            <a:r>
              <a:rPr lang="en-IT" dirty="0"/>
              <a:t>RT05 is investigating the detachment physics and possible scenarios at high-radiation fraction which are of potential interest for ITER and next step</a:t>
            </a:r>
          </a:p>
          <a:p>
            <a:endParaRPr lang="en-CH" dirty="0"/>
          </a:p>
        </p:txBody>
      </p:sp>
      <p:pic>
        <p:nvPicPr>
          <p:cNvPr id="6" name="Picture 5">
            <a:extLst>
              <a:ext uri="{FF2B5EF4-FFF2-40B4-BE49-F238E27FC236}">
                <a16:creationId xmlns:a16="http://schemas.microsoft.com/office/drawing/2014/main" id="{7EB7FE32-AB6E-40D8-6A1F-1D3C5E63EE19}"/>
              </a:ext>
            </a:extLst>
          </p:cNvPr>
          <p:cNvPicPr>
            <a:picLocks noChangeAspect="1"/>
          </p:cNvPicPr>
          <p:nvPr/>
        </p:nvPicPr>
        <p:blipFill>
          <a:blip r:embed="rId2"/>
          <a:stretch>
            <a:fillRect/>
          </a:stretch>
        </p:blipFill>
        <p:spPr>
          <a:xfrm>
            <a:off x="4293287" y="680141"/>
            <a:ext cx="7637879" cy="5192607"/>
          </a:xfrm>
          <a:prstGeom prst="rect">
            <a:avLst/>
          </a:prstGeom>
          <a:solidFill>
            <a:schemeClr val="bg1"/>
          </a:solidFill>
        </p:spPr>
      </p:pic>
      <p:sp>
        <p:nvSpPr>
          <p:cNvPr id="3" name="Footer Placeholder 2">
            <a:extLst>
              <a:ext uri="{FF2B5EF4-FFF2-40B4-BE49-F238E27FC236}">
                <a16:creationId xmlns:a16="http://schemas.microsoft.com/office/drawing/2014/main" id="{F453544A-2272-613F-CB20-B4D6D5884D0A}"/>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Tree>
    <p:extLst>
      <p:ext uri="{BB962C8B-B14F-4D97-AF65-F5344CB8AC3E}">
        <p14:creationId xmlns:p14="http://schemas.microsoft.com/office/powerpoint/2010/main" val="426165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2" y="192515"/>
            <a:ext cx="10798260" cy="457200"/>
          </a:xfrm>
        </p:spPr>
        <p:txBody>
          <a:bodyPr/>
          <a:lstStyle/>
          <a:p>
            <a:r>
              <a:rPr lang="en-US" dirty="0"/>
              <a:t>#103 - Integral XPR scenario from X-Point formation to current ramp-down at WEST – Towards “Zero divertor erosion scenarios” </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09600" y="836712"/>
            <a:ext cx="7215554" cy="5688632"/>
          </a:xfrm>
        </p:spPr>
        <p:txBody>
          <a:bodyPr>
            <a:normAutofit lnSpcReduction="10000"/>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eaLnBrk="1" fontAlgn="auto" hangingPunct="1">
              <a:spcBef>
                <a:spcPts val="0"/>
              </a:spcBef>
              <a:spcAft>
                <a:spcPts val="0"/>
              </a:spcAft>
              <a:defRPr/>
            </a:pPr>
            <a:r>
              <a:rPr lang="en-US" sz="1800" dirty="0">
                <a:latin typeface="+mn-lt"/>
                <a:cs typeface="Calibri"/>
              </a:rPr>
              <a:t>Nicolas RIVALS (</a:t>
            </a:r>
            <a:r>
              <a:rPr lang="en-US" sz="1800" dirty="0">
                <a:latin typeface="+mn-lt"/>
                <a:cs typeface="Calibri"/>
                <a:hlinkClick r:id="rId2"/>
              </a:rPr>
              <a:t>nicolas.rivals@cea.fr</a:t>
            </a:r>
            <a:r>
              <a:rPr lang="en-US" sz="1800" dirty="0">
                <a:latin typeface="+mn-lt"/>
                <a:cs typeface="Calibri"/>
              </a:rPr>
              <a:t>), Nicolas FEDORCZAK, Eléonore GEULIN, Louis FÈVRE, Hao YANG</a:t>
            </a:r>
          </a:p>
          <a:p>
            <a:pPr marL="214313" indent="-214313" eaLnBrk="1" fontAlgn="auto" hangingPunct="1">
              <a:spcBef>
                <a:spcPts val="0"/>
              </a:spcBef>
              <a:spcAft>
                <a:spcPts val="0"/>
              </a:spcAft>
              <a:buFont typeface="Arial"/>
              <a:buChar char="•"/>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eaLnBrk="1" fontAlgn="auto" hangingPunct="1">
              <a:spcBef>
                <a:spcPts val="0"/>
              </a:spcBef>
              <a:spcAft>
                <a:spcPts val="0"/>
              </a:spcAft>
              <a:defRPr/>
            </a:pPr>
            <a:r>
              <a:rPr lang="en-US" dirty="0">
                <a:latin typeface="+mn-lt"/>
                <a:cs typeface="Calibri"/>
              </a:rPr>
              <a:t>The XPR regime at WEST has shown to reduce divertor tungsten sources drastically (by factors up to 50)</a:t>
            </a:r>
          </a:p>
          <a:p>
            <a:pPr lvl="1" eaLnBrk="1" fontAlgn="auto" hangingPunct="1">
              <a:spcBef>
                <a:spcPts val="0"/>
              </a:spcBef>
              <a:spcAft>
                <a:spcPts val="0"/>
              </a:spcAft>
              <a:defRPr/>
            </a:pPr>
            <a:r>
              <a:rPr lang="en-US" dirty="0">
                <a:latin typeface="+mn-lt"/>
                <a:cs typeface="Calibri"/>
              </a:rPr>
              <a:t>Current XPR scenarios still involves an attached phase at the start: erosion at scenario start.</a:t>
            </a:r>
          </a:p>
          <a:p>
            <a:pPr lvl="1" eaLnBrk="1" fontAlgn="auto" hangingPunct="1">
              <a:spcBef>
                <a:spcPts val="0"/>
              </a:spcBef>
              <a:spcAft>
                <a:spcPts val="0"/>
              </a:spcAft>
              <a:defRPr/>
            </a:pPr>
            <a:r>
              <a:rPr lang="en-US" dirty="0">
                <a:latin typeface="+mn-lt"/>
                <a:cs typeface="Calibri"/>
              </a:rPr>
              <a:t>AUG showed an XPR sustained through the L-H transition.</a:t>
            </a:r>
          </a:p>
          <a:p>
            <a:pPr lvl="1" eaLnBrk="1" fontAlgn="auto" hangingPunct="1">
              <a:spcBef>
                <a:spcPts val="0"/>
              </a:spcBef>
              <a:spcAft>
                <a:spcPts val="0"/>
              </a:spcAft>
              <a:defRPr/>
            </a:pPr>
            <a:r>
              <a:rPr lang="en-US" dirty="0">
                <a:latin typeface="+mn-lt"/>
                <a:cs typeface="Calibri"/>
              </a:rPr>
              <a:t>Objective: develop scenario to maintain </a:t>
            </a:r>
            <a:r>
              <a:rPr lang="en-US" u="sng" dirty="0">
                <a:latin typeface="+mn-lt"/>
                <a:cs typeface="Calibri"/>
              </a:rPr>
              <a:t>XPR during power ramp up in WEST without </a:t>
            </a:r>
            <a:r>
              <a:rPr lang="en-US" u="sng" dirty="0" err="1">
                <a:latin typeface="+mn-lt"/>
                <a:cs typeface="Calibri"/>
              </a:rPr>
              <a:t>reattachement</a:t>
            </a:r>
            <a:r>
              <a:rPr lang="en-US" u="sng" dirty="0">
                <a:latin typeface="+mn-lt"/>
                <a:cs typeface="Calibri"/>
              </a:rPr>
              <a:t> </a:t>
            </a:r>
            <a:r>
              <a:rPr lang="en-US" u="sng" dirty="0">
                <a:latin typeface="+mn-lt"/>
                <a:cs typeface="Calibri"/>
                <a:sym typeface="Wingdings" panose="05000000000000000000" pitchFamily="2" charset="2"/>
              </a:rPr>
              <a:t> XPR state with non-eroding divertor from end-to-end.</a:t>
            </a:r>
          </a:p>
          <a:p>
            <a:pPr lvl="1" eaLnBrk="1" fontAlgn="auto" hangingPunct="1">
              <a:spcBef>
                <a:spcPts val="0"/>
              </a:spcBef>
              <a:spcAft>
                <a:spcPts val="0"/>
              </a:spcAft>
              <a:defRPr/>
            </a:pPr>
            <a:r>
              <a:rPr lang="en-US" dirty="0">
                <a:latin typeface="+mn-lt"/>
                <a:cs typeface="Calibri"/>
              </a:rPr>
              <a:t>Controller envelope shape development</a:t>
            </a:r>
          </a:p>
          <a:p>
            <a:pPr lvl="1" eaLnBrk="1" fontAlgn="auto" hangingPunct="1">
              <a:spcBef>
                <a:spcPts val="0"/>
              </a:spcBef>
              <a:spcAft>
                <a:spcPts val="0"/>
              </a:spcAft>
              <a:defRPr/>
            </a:pPr>
            <a:r>
              <a:rPr lang="en-US" dirty="0">
                <a:latin typeface="+mn-lt"/>
                <a:cs typeface="Calibri"/>
              </a:rPr>
              <a:t>Assess whether envelope is compatible with several injected power levels (2 MW, then 4 MW, LH power)</a:t>
            </a:r>
          </a:p>
          <a:p>
            <a:pPr marL="214313" indent="-214313" eaLnBrk="1" fontAlgn="auto" hangingPunct="1">
              <a:spcBef>
                <a:spcPts val="0"/>
              </a:spcBef>
              <a:spcAft>
                <a:spcPts val="0"/>
              </a:spcAft>
              <a:buFont typeface="Arial"/>
              <a:buChar char="•"/>
              <a:defRPr/>
            </a:pPr>
            <a:r>
              <a:rPr lang="en-US" b="1" dirty="0">
                <a:latin typeface="+mn-lt"/>
                <a:cs typeface="Calibri"/>
              </a:rPr>
              <a:t>Experimental Strategy/Machine Constraints and </a:t>
            </a:r>
            <a:r>
              <a:rPr lang="en-US" b="1" dirty="0">
                <a:latin typeface="+mj-lt"/>
                <a:cs typeface="Calibri"/>
              </a:rPr>
              <a:t>essential diagnostic</a:t>
            </a:r>
            <a:endParaRPr lang="en-US" dirty="0">
              <a:latin typeface="+mj-lt"/>
            </a:endParaRPr>
          </a:p>
          <a:p>
            <a:pPr algn="l">
              <a:buFont typeface="Arial" panose="020B0604020202020204" pitchFamily="34" charset="0"/>
              <a:buChar char="•"/>
            </a:pPr>
            <a:r>
              <a:rPr lang="en-US" sz="1600" b="0" i="0" dirty="0">
                <a:solidFill>
                  <a:srgbClr val="202122"/>
                </a:solidFill>
                <a:effectLst/>
                <a:latin typeface="+mj-lt"/>
              </a:rPr>
              <a:t>Restart from scenario from pulse WEST #62352, with controller envelope, and scan shape. If fails, go back to feedforward forms.</a:t>
            </a:r>
            <a:endParaRPr lang="en-US" dirty="0">
              <a:latin typeface="+mj-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endParaRPr lang="en-IT" sz="1800"/>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r>
                        <a:rPr lang="fr-FR" sz="1400" dirty="0"/>
                        <a:t>1 session (15 pulses)</a:t>
                      </a:r>
                      <a:endParaRPr lang="en-IT" sz="1100" dirty="0"/>
                    </a:p>
                  </a:txBody>
                  <a:tcPr marL="68585" marR="68585" marT="34290" marB="34290">
                    <a:solidFill>
                      <a:schemeClr val="accent6">
                        <a:lumMod val="40000"/>
                        <a:lumOff val="60000"/>
                      </a:schemeClr>
                    </a:solidFill>
                  </a:tcPr>
                </a:tc>
                <a:tc>
                  <a:txBody>
                    <a:bodyPr/>
                    <a:lstStyle/>
                    <a:p>
                      <a:r>
                        <a:rPr lang="fr-FR" sz="1400" dirty="0" err="1"/>
                        <a:t>Included</a:t>
                      </a:r>
                      <a:r>
                        <a:rPr lang="fr-FR" sz="1400" dirty="0"/>
                        <a:t> in session</a:t>
                      </a:r>
                      <a:endParaRPr lang="en-IT" sz="14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summary figures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dirty="0">
                <a:solidFill>
                  <a:prstClr val="white"/>
                </a:solidFill>
              </a:rPr>
              <a:t>WPTE | Call for Proposals | 2026 </a:t>
            </a:r>
          </a:p>
        </p:txBody>
      </p:sp>
      <p:pic>
        <p:nvPicPr>
          <p:cNvPr id="11" name="Image 10">
            <a:extLst>
              <a:ext uri="{FF2B5EF4-FFF2-40B4-BE49-F238E27FC236}">
                <a16:creationId xmlns:a16="http://schemas.microsoft.com/office/drawing/2014/main" id="{A7DC47CA-4C5D-4CC4-8D50-17605095E20B}"/>
              </a:ext>
            </a:extLst>
          </p:cNvPr>
          <p:cNvPicPr>
            <a:picLocks noChangeAspect="1"/>
          </p:cNvPicPr>
          <p:nvPr/>
        </p:nvPicPr>
        <p:blipFill>
          <a:blip r:embed="rId3"/>
          <a:stretch>
            <a:fillRect/>
          </a:stretch>
        </p:blipFill>
        <p:spPr>
          <a:xfrm>
            <a:off x="7826748" y="816320"/>
            <a:ext cx="4143275" cy="2986387"/>
          </a:xfrm>
          <a:prstGeom prst="rect">
            <a:avLst/>
          </a:prstGeom>
        </p:spPr>
      </p:pic>
      <p:sp>
        <p:nvSpPr>
          <p:cNvPr id="5" name="Rectangle 4">
            <a:extLst>
              <a:ext uri="{FF2B5EF4-FFF2-40B4-BE49-F238E27FC236}">
                <a16:creationId xmlns:a16="http://schemas.microsoft.com/office/drawing/2014/main" id="{BDB2AAB0-B372-48FE-B492-806F54B08728}"/>
              </a:ext>
            </a:extLst>
          </p:cNvPr>
          <p:cNvSpPr/>
          <p:nvPr/>
        </p:nvSpPr>
        <p:spPr>
          <a:xfrm>
            <a:off x="8212015" y="740664"/>
            <a:ext cx="668216" cy="3062043"/>
          </a:xfrm>
          <a:prstGeom prst="rect">
            <a:avLst/>
          </a:prstGeom>
          <a:solidFill>
            <a:schemeClr val="accent2">
              <a:alpha val="47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F88DEB99-7F1D-45AF-B84E-DDB77D194447}"/>
              </a:ext>
            </a:extLst>
          </p:cNvPr>
          <p:cNvSpPr/>
          <p:nvPr/>
        </p:nvSpPr>
        <p:spPr>
          <a:xfrm>
            <a:off x="7564880" y="3830139"/>
            <a:ext cx="2170688" cy="179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err="1">
                <a:solidFill>
                  <a:srgbClr val="FF0000"/>
                </a:solidFill>
              </a:rPr>
              <a:t>Avoid</a:t>
            </a:r>
            <a:r>
              <a:rPr lang="fr-FR" sz="1400" b="1" i="1" dirty="0">
                <a:solidFill>
                  <a:srgbClr val="FF0000"/>
                </a:solidFill>
              </a:rPr>
              <a:t> </a:t>
            </a:r>
            <a:r>
              <a:rPr lang="fr-FR" sz="1400" b="1" i="1" dirty="0" err="1">
                <a:solidFill>
                  <a:srgbClr val="FF0000"/>
                </a:solidFill>
              </a:rPr>
              <a:t>attached</a:t>
            </a:r>
            <a:r>
              <a:rPr lang="fr-FR" sz="1400" b="1" i="1" dirty="0">
                <a:solidFill>
                  <a:srgbClr val="FF0000"/>
                </a:solidFill>
              </a:rPr>
              <a:t> start</a:t>
            </a:r>
          </a:p>
        </p:txBody>
      </p:sp>
      <p:sp>
        <p:nvSpPr>
          <p:cNvPr id="4" name="TextBox 3">
            <a:extLst>
              <a:ext uri="{FF2B5EF4-FFF2-40B4-BE49-F238E27FC236}">
                <a16:creationId xmlns:a16="http://schemas.microsoft.com/office/drawing/2014/main" id="{6F0FFC9B-23F0-9BB7-85CC-139872423D0F}"/>
              </a:ext>
            </a:extLst>
          </p:cNvPr>
          <p:cNvSpPr txBox="1"/>
          <p:nvPr/>
        </p:nvSpPr>
        <p:spPr bwMode="auto">
          <a:xfrm>
            <a:off x="6096000" y="624405"/>
            <a:ext cx="5322660" cy="1200329"/>
          </a:xfrm>
          <a:prstGeom prst="rect">
            <a:avLst/>
          </a:prstGeom>
          <a:solidFill>
            <a:srgbClr val="FFFF00"/>
          </a:solidFill>
        </p:spPr>
        <p:txBody>
          <a:bodyPr wrap="square" rtlCol="0">
            <a:spAutoFit/>
          </a:bodyPr>
          <a:lstStyle/>
          <a:p>
            <a:r>
              <a:rPr lang="en-US" dirty="0"/>
              <a:t>Proposal aiming to extend operational space of XPR during current ramp-up. Likely to be shot consuming to fine tuning of the controller. </a:t>
            </a:r>
          </a:p>
          <a:p>
            <a:r>
              <a:rPr lang="en-US" dirty="0"/>
              <a:t>P1-WEST-2027</a:t>
            </a:r>
          </a:p>
        </p:txBody>
      </p:sp>
    </p:spTree>
    <p:extLst>
      <p:ext uri="{BB962C8B-B14F-4D97-AF65-F5344CB8AC3E}">
        <p14:creationId xmlns:p14="http://schemas.microsoft.com/office/powerpoint/2010/main" val="103427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83BC-C227-80AC-1B81-96C169C880ED}"/>
              </a:ext>
            </a:extLst>
          </p:cNvPr>
          <p:cNvSpPr>
            <a:spLocks noGrp="1"/>
          </p:cNvSpPr>
          <p:nvPr>
            <p:ph type="title"/>
          </p:nvPr>
        </p:nvSpPr>
        <p:spPr/>
        <p:txBody>
          <a:bodyPr/>
          <a:lstStyle/>
          <a:p>
            <a:r>
              <a:rPr lang="en-US" dirty="0"/>
              <a:t>#104 - </a:t>
            </a:r>
            <a:r>
              <a:rPr lang="en-GB" b="0" dirty="0"/>
              <a:t>H-mode density limit with impurity seeding</a:t>
            </a:r>
            <a:endParaRPr lang="en-US" dirty="0"/>
          </a:p>
        </p:txBody>
      </p:sp>
      <p:pic>
        <p:nvPicPr>
          <p:cNvPr id="7" name="Content Placeholder 6" descr="A screenshot of a computer&#10;&#10;AI-generated content may be incorrect.">
            <a:extLst>
              <a:ext uri="{FF2B5EF4-FFF2-40B4-BE49-F238E27FC236}">
                <a16:creationId xmlns:a16="http://schemas.microsoft.com/office/drawing/2014/main" id="{8CEEB2DA-4085-A3EB-205E-59C2DAF860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614" y="649715"/>
            <a:ext cx="10964772" cy="5874910"/>
          </a:xfrm>
        </p:spPr>
      </p:pic>
      <p:sp>
        <p:nvSpPr>
          <p:cNvPr id="4" name="Footer Placeholder 3">
            <a:extLst>
              <a:ext uri="{FF2B5EF4-FFF2-40B4-BE49-F238E27FC236}">
                <a16:creationId xmlns:a16="http://schemas.microsoft.com/office/drawing/2014/main" id="{E4C32FD1-772E-1D00-04B1-5AECBC9A5B7C}"/>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5" name="Slide Number Placeholder 4">
            <a:extLst>
              <a:ext uri="{FF2B5EF4-FFF2-40B4-BE49-F238E27FC236}">
                <a16:creationId xmlns:a16="http://schemas.microsoft.com/office/drawing/2014/main" id="{385E589A-66C8-7482-D080-27260635EBB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21</a:t>
            </a:fld>
            <a:endParaRPr lang="en-GB">
              <a:solidFill>
                <a:prstClr val="white"/>
              </a:solidFill>
            </a:endParaRPr>
          </a:p>
        </p:txBody>
      </p:sp>
      <p:sp>
        <p:nvSpPr>
          <p:cNvPr id="8" name="Rectangle 7">
            <a:extLst>
              <a:ext uri="{FF2B5EF4-FFF2-40B4-BE49-F238E27FC236}">
                <a16:creationId xmlns:a16="http://schemas.microsoft.com/office/drawing/2014/main" id="{00637DDE-64D2-B04B-CD1D-17777973F3AA}"/>
              </a:ext>
            </a:extLst>
          </p:cNvPr>
          <p:cNvSpPr/>
          <p:nvPr/>
        </p:nvSpPr>
        <p:spPr>
          <a:xfrm>
            <a:off x="720080" y="649715"/>
            <a:ext cx="10804049" cy="264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E1B2AA-539D-4DD4-82D4-C1283E77C3B6}"/>
              </a:ext>
            </a:extLst>
          </p:cNvPr>
          <p:cNvSpPr/>
          <p:nvPr/>
        </p:nvSpPr>
        <p:spPr>
          <a:xfrm>
            <a:off x="720080" y="808304"/>
            <a:ext cx="7399005" cy="469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A753D1-8D7A-E46E-F31C-AB83C27E1E99}"/>
              </a:ext>
            </a:extLst>
          </p:cNvPr>
          <p:cNvSpPr txBox="1"/>
          <p:nvPr/>
        </p:nvSpPr>
        <p:spPr bwMode="auto">
          <a:xfrm>
            <a:off x="6096000" y="624405"/>
            <a:ext cx="5322660" cy="1477328"/>
          </a:xfrm>
          <a:prstGeom prst="rect">
            <a:avLst/>
          </a:prstGeom>
          <a:solidFill>
            <a:srgbClr val="FFFF00"/>
          </a:solidFill>
        </p:spPr>
        <p:txBody>
          <a:bodyPr wrap="square" rtlCol="0">
            <a:spAutoFit/>
          </a:bodyPr>
          <a:lstStyle/>
          <a:p>
            <a:r>
              <a:rPr lang="en-US" dirty="0"/>
              <a:t>To be combined with proposal #106 and partially with proposal #96. Overall effort towards establishment of Zeff effect on separatrix/near/far SOL transport (and turbulence). </a:t>
            </a:r>
          </a:p>
          <a:p>
            <a:r>
              <a:rPr lang="en-US" dirty="0"/>
              <a:t>P1-AUG-2026</a:t>
            </a:r>
          </a:p>
        </p:txBody>
      </p:sp>
    </p:spTree>
    <p:extLst>
      <p:ext uri="{BB962C8B-B14F-4D97-AF65-F5344CB8AC3E}">
        <p14:creationId xmlns:p14="http://schemas.microsoft.com/office/powerpoint/2010/main" val="33104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5A3C-A85C-CC2B-B3B8-49DB3CC4C9E1}"/>
              </a:ext>
            </a:extLst>
          </p:cNvPr>
          <p:cNvSpPr>
            <a:spLocks noGrp="1"/>
          </p:cNvSpPr>
          <p:nvPr>
            <p:ph type="title"/>
          </p:nvPr>
        </p:nvSpPr>
        <p:spPr>
          <a:xfrm>
            <a:off x="825624" y="276956"/>
            <a:ext cx="11366376" cy="457200"/>
          </a:xfrm>
        </p:spPr>
        <p:txBody>
          <a:bodyPr/>
          <a:lstStyle/>
          <a:p>
            <a:r>
              <a:rPr lang="en-US" sz="2600" dirty="0"/>
              <a:t>#105 - </a:t>
            </a:r>
            <a:r>
              <a:rPr lang="en-GB" sz="2600" dirty="0"/>
              <a:t>Cross-machine scaling for far-SOL density decay with metallic walls (unseeded)</a:t>
            </a:r>
            <a:br>
              <a:rPr lang="en-GB" sz="2600" dirty="0"/>
            </a:br>
            <a:endParaRPr lang="en-US" sz="2600" dirty="0"/>
          </a:p>
        </p:txBody>
      </p:sp>
      <p:sp>
        <p:nvSpPr>
          <p:cNvPr id="3" name="Content Placeholder 2">
            <a:extLst>
              <a:ext uri="{FF2B5EF4-FFF2-40B4-BE49-F238E27FC236}">
                <a16:creationId xmlns:a16="http://schemas.microsoft.com/office/drawing/2014/main" id="{28AB1217-E407-D965-654C-12CD87611450}"/>
              </a:ext>
            </a:extLst>
          </p:cNvPr>
          <p:cNvSpPr>
            <a:spLocks noGrp="1"/>
          </p:cNvSpPr>
          <p:nvPr>
            <p:ph idx="1"/>
          </p:nvPr>
        </p:nvSpPr>
        <p:spPr>
          <a:xfrm>
            <a:off x="0" y="649715"/>
            <a:ext cx="7570694" cy="5688632"/>
          </a:xfrm>
        </p:spPr>
        <p:txBody>
          <a:bodyPr>
            <a:noAutofit/>
          </a:bodyPr>
          <a:lstStyle/>
          <a:p>
            <a:pPr marL="0" indent="0">
              <a:buNone/>
            </a:pPr>
            <a:r>
              <a:rPr lang="en-GB" sz="1600" b="1" dirty="0"/>
              <a:t>Proponents and contact person</a:t>
            </a:r>
            <a:r>
              <a:rPr lang="en-GB" sz="1600" dirty="0"/>
              <a:t>:</a:t>
            </a:r>
          </a:p>
          <a:p>
            <a:r>
              <a:rPr lang="en-GB" sz="1600" dirty="0" err="1"/>
              <a:t>C.Perez</a:t>
            </a:r>
            <a:r>
              <a:rPr lang="en-GB" sz="1600" dirty="0"/>
              <a:t> von Thun, A. </a:t>
            </a:r>
            <a:r>
              <a:rPr lang="en-GB" sz="1600" dirty="0" err="1"/>
              <a:t>Stagni</a:t>
            </a:r>
            <a:r>
              <a:rPr lang="en-GB" sz="1600" dirty="0"/>
              <a:t>, N. Rivals, R. </a:t>
            </a:r>
            <a:r>
              <a:rPr lang="en-GB" sz="1600" dirty="0" err="1"/>
              <a:t>Mitteau</a:t>
            </a:r>
            <a:r>
              <a:rPr lang="en-GB" sz="1600" dirty="0"/>
              <a:t>, Y. Corre</a:t>
            </a:r>
          </a:p>
          <a:p>
            <a:pPr marL="0" indent="0">
              <a:buNone/>
            </a:pPr>
            <a:r>
              <a:rPr lang="en-GB" sz="1600" b="1" dirty="0"/>
              <a:t>Scientific Background &amp; Objectives</a:t>
            </a:r>
          </a:p>
          <a:p>
            <a:r>
              <a:rPr lang="en-GB" sz="1600" dirty="0"/>
              <a:t>Main chamber could far outweigh other W sources in ITER but strongly depends on background plasma assumptions [PittsNME2025]</a:t>
            </a:r>
          </a:p>
          <a:p>
            <a:r>
              <a:rPr lang="en-GB" sz="1600" dirty="0"/>
              <a:t>Need to find a way to extrapolate far-SOL density flattening from current devices to ITER to correctly predict main chamber W-source</a:t>
            </a:r>
          </a:p>
          <a:p>
            <a:r>
              <a:rPr lang="en-GB" sz="1600" dirty="0"/>
              <a:t>Correlation between flattening and turbulence parameter </a:t>
            </a:r>
            <a:r>
              <a:rPr lang="el-GR" sz="1600" dirty="0"/>
              <a:t>α</a:t>
            </a:r>
            <a:r>
              <a:rPr lang="en-GB" sz="1600" dirty="0" err="1"/>
              <a:t>t,sep</a:t>
            </a:r>
            <a:r>
              <a:rPr lang="en-GB" sz="1600" dirty="0"/>
              <a:t> found on TCV, AUG, JET. On AUG, </a:t>
            </a:r>
            <a:r>
              <a:rPr lang="el-GR" sz="1600" dirty="0"/>
              <a:t>α</a:t>
            </a:r>
            <a:r>
              <a:rPr lang="en-GB" sz="1600" dirty="0" err="1"/>
              <a:t>t,sep</a:t>
            </a:r>
            <a:r>
              <a:rPr lang="en-GB" sz="1600" dirty="0"/>
              <a:t> unifies QCE and std H-mode wall fluxes [Redl NF2024]. On JET, diverse H-mode dataset follows unified scaling with </a:t>
            </a:r>
            <a:r>
              <a:rPr lang="el-GR" sz="1600" dirty="0"/>
              <a:t>α</a:t>
            </a:r>
            <a:r>
              <a:rPr lang="en-GB" sz="1600" dirty="0" err="1"/>
              <a:t>t,sep</a:t>
            </a:r>
            <a:r>
              <a:rPr lang="en-GB" sz="1600" dirty="0"/>
              <a:t> [von Thun IAEA 2025].</a:t>
            </a:r>
          </a:p>
          <a:p>
            <a:r>
              <a:rPr lang="en-GB" sz="1600" dirty="0"/>
              <a:t>To capture machine size in unified scaling, need to combine far-SOL data from different devices.</a:t>
            </a:r>
          </a:p>
          <a:p>
            <a:pPr marL="0" indent="0">
              <a:buNone/>
            </a:pPr>
            <a:r>
              <a:rPr lang="en-GB" sz="1600" b="1" dirty="0"/>
              <a:t>Experimental Strategy/essential diagnostics</a:t>
            </a:r>
          </a:p>
          <a:p>
            <a:r>
              <a:rPr lang="en-GB" sz="1600" dirty="0"/>
              <a:t>Use consistent profile / separatrix / </a:t>
            </a:r>
            <a:r>
              <a:rPr lang="el-GR" sz="1600" dirty="0"/>
              <a:t>α</a:t>
            </a:r>
            <a:r>
              <a:rPr lang="en-GB" sz="1600" baseline="-25000" dirty="0"/>
              <a:t>t</a:t>
            </a:r>
            <a:r>
              <a:rPr lang="en-GB" sz="1600" dirty="0"/>
              <a:t> / </a:t>
            </a:r>
            <a:r>
              <a:rPr lang="el-GR" sz="1600" dirty="0"/>
              <a:t>λ</a:t>
            </a:r>
            <a:r>
              <a:rPr lang="en-GB" sz="1600" baseline="-25000" dirty="0" err="1"/>
              <a:t>n</a:t>
            </a:r>
            <a:r>
              <a:rPr lang="en-GB" sz="1600" dirty="0" err="1"/>
              <a:t>,far</a:t>
            </a:r>
            <a:r>
              <a:rPr lang="en-GB" sz="1600" dirty="0"/>
              <a:t> evaluation methodology for all machines</a:t>
            </a:r>
          </a:p>
          <a:p>
            <a:r>
              <a:rPr lang="en-GB" sz="1600" dirty="0"/>
              <a:t>Test/expand suitability of multimachine-scaling also to L-mode (</a:t>
            </a:r>
            <a:r>
              <a:rPr lang="el-GR" sz="1600" dirty="0"/>
              <a:t>α</a:t>
            </a:r>
            <a:r>
              <a:rPr lang="en-GB" sz="1600" baseline="-25000" dirty="0"/>
              <a:t>t</a:t>
            </a:r>
            <a:r>
              <a:rPr lang="en-GB" sz="1600" dirty="0"/>
              <a:t> captures implicitly?)</a:t>
            </a:r>
          </a:p>
          <a:p>
            <a:r>
              <a:rPr lang="en-GB" sz="1600" dirty="0"/>
              <a:t>For AUG, JET and tentatively (non-metallic) TCV: rely on existing/new parasitic far-SOL data (Li-beam, reflectometry, TS,...)</a:t>
            </a:r>
          </a:p>
          <a:p>
            <a:r>
              <a:rPr lang="en-GB" sz="1600" dirty="0"/>
              <a:t>At WEST: run "standard" LSN scenario and build far-SOL profiles and FW heat </a:t>
            </a:r>
            <a:r>
              <a:rPr lang="en-GB" sz="1600" dirty="0" err="1"/>
              <a:t>fluxmeasurements</a:t>
            </a:r>
            <a:r>
              <a:rPr lang="en-GB" sz="1600" dirty="0"/>
              <a:t>. Scan the position of the outboard mobile antenna limiter equipped with pecker Langmuir probes. Vary limiter position from far away to flush with antenna. Combine with RCP measurements and reflectometry.</a:t>
            </a:r>
          </a:p>
          <a:p>
            <a:pPr marL="0" indent="0">
              <a:buNone/>
            </a:pPr>
            <a:r>
              <a:rPr lang="en-GB" sz="1600" b="1" dirty="0">
                <a:solidFill>
                  <a:srgbClr val="FF0000"/>
                </a:solidFill>
              </a:rPr>
              <a:t>Links with: RT05 D2 &amp; D3, ITPA DSOL-34</a:t>
            </a:r>
          </a:p>
          <a:p>
            <a:endParaRPr lang="en-US" sz="1600" dirty="0"/>
          </a:p>
        </p:txBody>
      </p:sp>
      <p:sp>
        <p:nvSpPr>
          <p:cNvPr id="4" name="Footer Placeholder 3">
            <a:extLst>
              <a:ext uri="{FF2B5EF4-FFF2-40B4-BE49-F238E27FC236}">
                <a16:creationId xmlns:a16="http://schemas.microsoft.com/office/drawing/2014/main" id="{AEA38ED9-4A9E-10B9-CA62-32568E341866}"/>
              </a:ext>
            </a:extLst>
          </p:cNvPr>
          <p:cNvSpPr>
            <a:spLocks noGrp="1"/>
          </p:cNvSpPr>
          <p:nvPr>
            <p:ph type="ftr" sz="quarter" idx="11"/>
          </p:nvPr>
        </p:nvSpPr>
        <p:spPr/>
        <p:txBody>
          <a:bodyPr/>
          <a:lstStyle/>
          <a:p>
            <a:pPr>
              <a:defRPr/>
            </a:pPr>
            <a:r>
              <a:rPr lang="en-GB" dirty="0">
                <a:solidFill>
                  <a:prstClr val="white"/>
                </a:solidFill>
              </a:rPr>
              <a:t>N. Vianello | RT05 Priorities @ WPTE GPM | 05 November 2025</a:t>
            </a:r>
            <a:endParaRPr lang="en-GB" dirty="0"/>
          </a:p>
        </p:txBody>
      </p:sp>
      <p:sp>
        <p:nvSpPr>
          <p:cNvPr id="5" name="Slide Number Placeholder 4">
            <a:extLst>
              <a:ext uri="{FF2B5EF4-FFF2-40B4-BE49-F238E27FC236}">
                <a16:creationId xmlns:a16="http://schemas.microsoft.com/office/drawing/2014/main" id="{9274B66A-16F7-DD6F-4E77-BBDB57187DB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22</a:t>
            </a:fld>
            <a:endParaRPr lang="en-GB">
              <a:solidFill>
                <a:prstClr val="white"/>
              </a:solidFill>
            </a:endParaRPr>
          </a:p>
        </p:txBody>
      </p:sp>
      <p:pic>
        <p:nvPicPr>
          <p:cNvPr id="7" name="Picture 6" descr="A graph of a graph with numbers and symbols&#10;&#10;AI-generated content may be incorrect.">
            <a:extLst>
              <a:ext uri="{FF2B5EF4-FFF2-40B4-BE49-F238E27FC236}">
                <a16:creationId xmlns:a16="http://schemas.microsoft.com/office/drawing/2014/main" id="{ECA44276-27A0-839B-6A18-055544762A5F}"/>
              </a:ext>
            </a:extLst>
          </p:cNvPr>
          <p:cNvPicPr>
            <a:picLocks noChangeAspect="1"/>
          </p:cNvPicPr>
          <p:nvPr/>
        </p:nvPicPr>
        <p:blipFill>
          <a:blip r:embed="rId2">
            <a:extLst>
              <a:ext uri="{28A0092B-C50C-407E-A947-70E740481C1C}">
                <a14:useLocalDpi xmlns:a14="http://schemas.microsoft.com/office/drawing/2010/main" val="0"/>
              </a:ext>
            </a:extLst>
          </a:blip>
          <a:srcRect l="3430" r="-3430"/>
          <a:stretch>
            <a:fillRect/>
          </a:stretch>
        </p:blipFill>
        <p:spPr>
          <a:xfrm>
            <a:off x="7535944" y="519653"/>
            <a:ext cx="4656056" cy="3549865"/>
          </a:xfrm>
          <a:prstGeom prst="rect">
            <a:avLst/>
          </a:prstGeom>
        </p:spPr>
      </p:pic>
      <p:graphicFrame>
        <p:nvGraphicFramePr>
          <p:cNvPr id="10" name="Table 3">
            <a:extLst>
              <a:ext uri="{FF2B5EF4-FFF2-40B4-BE49-F238E27FC236}">
                <a16:creationId xmlns:a16="http://schemas.microsoft.com/office/drawing/2014/main" id="{F19A0913-48EC-48E7-EDF5-9BC653EF581D}"/>
              </a:ext>
            </a:extLst>
          </p:cNvPr>
          <p:cNvGraphicFramePr>
            <a:graphicFrameLocks noGrp="1"/>
          </p:cNvGraphicFramePr>
          <p:nvPr>
            <p:extLst>
              <p:ext uri="{D42A27DB-BD31-4B8C-83A1-F6EECF244321}">
                <p14:modId xmlns:p14="http://schemas.microsoft.com/office/powerpoint/2010/main" val="1766973353"/>
              </p:ext>
            </p:extLst>
          </p:nvPr>
        </p:nvGraphicFramePr>
        <p:xfrm>
          <a:off x="7676239" y="4351053"/>
          <a:ext cx="4396018" cy="2093290"/>
        </p:xfrm>
        <a:graphic>
          <a:graphicData uri="http://schemas.openxmlformats.org/drawingml/2006/table">
            <a:tbl>
              <a:tblPr firstRow="1" bandRow="1">
                <a:tableStyleId>{5C22544A-7EE6-4342-B048-85BDC9FD1C3A}</a:tableStyleId>
              </a:tblPr>
              <a:tblGrid>
                <a:gridCol w="1011203">
                  <a:extLst>
                    <a:ext uri="{9D8B030D-6E8A-4147-A177-3AD203B41FA5}">
                      <a16:colId xmlns:a16="http://schemas.microsoft.com/office/drawing/2014/main" val="20000"/>
                    </a:ext>
                  </a:extLst>
                </a:gridCol>
                <a:gridCol w="1763655">
                  <a:extLst>
                    <a:ext uri="{9D8B030D-6E8A-4147-A177-3AD203B41FA5}">
                      <a16:colId xmlns:a16="http://schemas.microsoft.com/office/drawing/2014/main" val="20001"/>
                    </a:ext>
                  </a:extLst>
                </a:gridCol>
                <a:gridCol w="1621160">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en-GB" sz="1800" dirty="0"/>
                        <a:t>E</a:t>
                      </a:r>
                      <a:r>
                        <a:rPr lang="en-IT" sz="1800" dirty="0"/>
                        <a:t>xisting/parasitic</a:t>
                      </a:r>
                    </a:p>
                  </a:txBody>
                  <a:tcPr marL="68585" marR="68585" marT="34290" marB="34290">
                    <a:solidFill>
                      <a:schemeClr val="tx2">
                        <a:lumMod val="40000"/>
                        <a:lumOff val="60000"/>
                      </a:schemeClr>
                    </a:solidFill>
                  </a:tcPr>
                </a:tc>
                <a:tc>
                  <a:txBody>
                    <a:bodyPr/>
                    <a:lstStyle/>
                    <a:p>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tc>
                  <a:txBody>
                    <a:bodyPr/>
                    <a:lstStyle/>
                    <a:p>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lang="en-GB" sz="1800" dirty="0"/>
                        <a:t>E</a:t>
                      </a:r>
                      <a:r>
                        <a:rPr lang="en-IT" sz="1800" dirty="0"/>
                        <a:t>xisting/parasitic</a:t>
                      </a:r>
                    </a:p>
                  </a:txBody>
                  <a:tcPr marL="68585" marR="68585" marT="34290" marB="34290">
                    <a:solidFill>
                      <a:schemeClr val="accent3">
                        <a:lumMod val="40000"/>
                        <a:lumOff val="60000"/>
                      </a:schemeClr>
                    </a:solidFill>
                  </a:tcPr>
                </a:tc>
                <a:tc>
                  <a:txBody>
                    <a:bodyPr/>
                    <a:lstStyle/>
                    <a:p>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r>
                        <a:rPr lang="fr-FR" sz="1400" dirty="0"/>
                        <a:t>1 session (15 pulses)</a:t>
                      </a:r>
                      <a:endParaRPr lang="en-IT" sz="1100" dirty="0"/>
                    </a:p>
                  </a:txBody>
                  <a:tcPr marL="68585" marR="68585" marT="34290" marB="34290">
                    <a:solidFill>
                      <a:schemeClr val="accent6">
                        <a:lumMod val="40000"/>
                        <a:lumOff val="60000"/>
                      </a:schemeClr>
                    </a:solidFill>
                  </a:tcPr>
                </a:tc>
                <a:tc>
                  <a:txBody>
                    <a:bodyPr/>
                    <a:lstStyle/>
                    <a:p>
                      <a:r>
                        <a:rPr lang="fr-FR" sz="1400" dirty="0" err="1"/>
                        <a:t>Included</a:t>
                      </a:r>
                      <a:r>
                        <a:rPr lang="fr-FR" sz="1400" dirty="0"/>
                        <a:t> in session</a:t>
                      </a:r>
                      <a:endParaRPr lang="en-IT" sz="14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167D667B-FFF8-C5EE-0C9F-BC34BAC517B7}"/>
              </a:ext>
            </a:extLst>
          </p:cNvPr>
          <p:cNvSpPr txBox="1"/>
          <p:nvPr/>
        </p:nvSpPr>
        <p:spPr bwMode="auto">
          <a:xfrm>
            <a:off x="6096000" y="624405"/>
            <a:ext cx="5322660" cy="2031325"/>
          </a:xfrm>
          <a:prstGeom prst="rect">
            <a:avLst/>
          </a:prstGeom>
          <a:solidFill>
            <a:srgbClr val="FFFF00"/>
          </a:solidFill>
        </p:spPr>
        <p:txBody>
          <a:bodyPr wrap="square" rtlCol="0">
            <a:spAutoFit/>
          </a:bodyPr>
          <a:lstStyle/>
          <a:p>
            <a:r>
              <a:rPr lang="en-US" dirty="0"/>
              <a:t>Need first the establishment of a robust H-mode on WEST with </a:t>
            </a:r>
            <a:r>
              <a:rPr lang="en-US" dirty="0" err="1"/>
              <a:t>fuelling</a:t>
            </a:r>
            <a:r>
              <a:rPr lang="en-US" dirty="0"/>
              <a:t> scan capabilities. Might be considered as piggy back in 2027 once this is establishment. The cross-device database collection should be encouraged as data-mining/piggy back since beginning of 2026</a:t>
            </a:r>
          </a:p>
          <a:p>
            <a:r>
              <a:rPr lang="en-US" dirty="0"/>
              <a:t>P2-WEST-2027</a:t>
            </a:r>
          </a:p>
        </p:txBody>
      </p:sp>
    </p:spTree>
    <p:extLst>
      <p:ext uri="{BB962C8B-B14F-4D97-AF65-F5344CB8AC3E}">
        <p14:creationId xmlns:p14="http://schemas.microsoft.com/office/powerpoint/2010/main" val="150736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2" y="192515"/>
            <a:ext cx="10152654" cy="457200"/>
          </a:xfrm>
        </p:spPr>
        <p:txBody>
          <a:bodyPr/>
          <a:lstStyle/>
          <a:p>
            <a:r>
              <a:rPr lang="fr-FR" dirty="0"/>
              <a:t>#106 - </a:t>
            </a:r>
            <a:r>
              <a:rPr lang="fr-FR" dirty="0" err="1"/>
              <a:t>Seeding</a:t>
            </a:r>
            <a:r>
              <a:rPr lang="fr-FR" dirty="0"/>
              <a:t> </a:t>
            </a:r>
            <a:r>
              <a:rPr lang="fr-FR" dirty="0" err="1"/>
              <a:t>effect</a:t>
            </a:r>
            <a:r>
              <a:rPr lang="fr-FR" dirty="0"/>
              <a:t> on </a:t>
            </a:r>
            <a:r>
              <a:rPr lang="fr-FR" dirty="0" err="1"/>
              <a:t>scrape</a:t>
            </a:r>
            <a:r>
              <a:rPr lang="fr-FR" dirty="0"/>
              <a:t>-off layer profiles and fluctuations</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145998" y="759872"/>
            <a:ext cx="6803366" cy="5579456"/>
          </a:xfrm>
        </p:spPr>
        <p:txBody>
          <a:bodyPr>
            <a:normAutofit/>
          </a:bodyPr>
          <a:lstStyle/>
          <a:p>
            <a:pPr marL="214313" indent="-214313" eaLnBrk="1" fontAlgn="auto" hangingPunct="1">
              <a:spcBef>
                <a:spcPts val="0"/>
              </a:spcBef>
              <a:spcAft>
                <a:spcPts val="0"/>
              </a:spcAft>
              <a:buFont typeface="Arial"/>
              <a:buChar char="•"/>
              <a:defRPr/>
            </a:pPr>
            <a:r>
              <a:rPr lang="en-US" sz="2000" b="1" dirty="0">
                <a:cs typeface="Calibri"/>
              </a:rPr>
              <a:t>Proponents and contact person:</a:t>
            </a:r>
            <a:r>
              <a:rPr lang="en-US" sz="2200" b="1" dirty="0">
                <a:cs typeface="Calibri"/>
              </a:rPr>
              <a:t> </a:t>
            </a:r>
            <a:r>
              <a:rPr lang="en-US" sz="1700" dirty="0">
                <a:cs typeface="Calibri"/>
                <a:hlinkClick r:id="rId2"/>
              </a:rPr>
              <a:t>adriano.stagni@igi.cnr.it</a:t>
            </a:r>
            <a:r>
              <a:rPr lang="en-US" sz="1700" dirty="0">
                <a:cs typeface="Calibri"/>
              </a:rPr>
              <a:t> et al</a:t>
            </a:r>
          </a:p>
          <a:p>
            <a:pPr marL="214313" indent="-214313" eaLnBrk="1" fontAlgn="auto" hangingPunct="1">
              <a:spcBef>
                <a:spcPts val="0"/>
              </a:spcBef>
              <a:spcAft>
                <a:spcPts val="0"/>
              </a:spcAft>
              <a:buFont typeface="Arial"/>
              <a:buChar char="•"/>
              <a:defRPr/>
            </a:pPr>
            <a:r>
              <a:rPr lang="en-US" sz="2000" b="1" dirty="0">
                <a:cs typeface="Calibri"/>
              </a:rPr>
              <a:t>Scientific Background &amp; objectives</a:t>
            </a:r>
          </a:p>
          <a:p>
            <a:pPr marL="285750" lvl="1" indent="-285750">
              <a:spcBef>
                <a:spcPts val="0"/>
              </a:spcBef>
              <a:buFont typeface="Calibri" panose="020F0502020204030204" pitchFamily="34" charset="0"/>
              <a:buChar char="─"/>
              <a:defRPr/>
            </a:pPr>
            <a:r>
              <a:rPr lang="en-US" sz="1700" dirty="0">
                <a:cs typeface="Calibri"/>
              </a:rPr>
              <a:t>Impurity seeding essential for H-mode detachment, but understanding of its effect on SOL properties is missing</a:t>
            </a:r>
          </a:p>
          <a:p>
            <a:pPr marL="285750" lvl="1" indent="-285750">
              <a:spcBef>
                <a:spcPts val="0"/>
              </a:spcBef>
              <a:buFont typeface="Calibri" panose="020F0502020204030204" pitchFamily="34" charset="0"/>
              <a:buChar char="─"/>
              <a:defRPr/>
            </a:pPr>
            <a:r>
              <a:rPr lang="en-US" sz="1700" dirty="0">
                <a:cs typeface="Calibri"/>
              </a:rPr>
              <a:t>In TCV observed little effect of N2 seeding on SOL density decay in high density, medium power type-I </a:t>
            </a:r>
            <a:r>
              <a:rPr lang="en-US" sz="1700" dirty="0" err="1">
                <a:cs typeface="Calibri"/>
              </a:rPr>
              <a:t>ELMy</a:t>
            </a:r>
            <a:r>
              <a:rPr lang="en-US" sz="1700" dirty="0">
                <a:cs typeface="Calibri"/>
              </a:rPr>
              <a:t> scenario whereas significant profile steepening and shoulder mitigation at low density, high power</a:t>
            </a:r>
          </a:p>
          <a:p>
            <a:pPr marL="285750" lvl="1" indent="-285750">
              <a:spcBef>
                <a:spcPts val="0"/>
              </a:spcBef>
              <a:buFont typeface="Calibri" panose="020F0502020204030204" pitchFamily="34" charset="0"/>
              <a:buChar char="─"/>
              <a:defRPr/>
            </a:pPr>
            <a:r>
              <a:rPr lang="en-US" sz="1700" dirty="0">
                <a:cs typeface="Calibri"/>
              </a:rPr>
              <a:t>Unclear how seeding affects upstream parameters and plasma conditions, effect of edge </a:t>
            </a:r>
            <a:r>
              <a:rPr lang="en-US" sz="1700" dirty="0" err="1">
                <a:cs typeface="Calibri"/>
              </a:rPr>
              <a:t>Z</a:t>
            </a:r>
            <a:r>
              <a:rPr lang="en-US" sz="1700" baseline="-25000" dirty="0" err="1">
                <a:cs typeface="Calibri"/>
              </a:rPr>
              <a:t>eff</a:t>
            </a:r>
            <a:r>
              <a:rPr lang="en-US" sz="1700" dirty="0">
                <a:cs typeface="Calibri"/>
              </a:rPr>
              <a:t> not quantified yet</a:t>
            </a:r>
          </a:p>
          <a:p>
            <a:pPr marL="285750" lvl="1" indent="-285750">
              <a:spcBef>
                <a:spcPts val="0"/>
              </a:spcBef>
              <a:buFont typeface="Calibri" panose="020F0502020204030204" pitchFamily="34" charset="0"/>
              <a:buChar char="─"/>
              <a:defRPr/>
            </a:pPr>
            <a:r>
              <a:rPr lang="en-US" sz="1700" dirty="0">
                <a:cs typeface="Calibri"/>
              </a:rPr>
              <a:t>Goal: disentangle the role of main gas and impurity seeding injection rates on SOL profile and fluctuation properties, comparing LSN vs USN in AUG</a:t>
            </a:r>
            <a:endParaRPr lang="en-US" sz="1700" b="1" dirty="0">
              <a:cs typeface="Calibri"/>
            </a:endParaRPr>
          </a:p>
          <a:p>
            <a:pPr marL="214313" indent="-214313" eaLnBrk="1" fontAlgn="auto" hangingPunct="1">
              <a:spcBef>
                <a:spcPts val="0"/>
              </a:spcBef>
              <a:spcAft>
                <a:spcPts val="0"/>
              </a:spcAft>
              <a:buFont typeface="Arial"/>
              <a:buChar char="•"/>
              <a:defRPr/>
            </a:pPr>
            <a:r>
              <a:rPr lang="en-US" sz="2000" b="1" dirty="0">
                <a:cs typeface="Calibri"/>
              </a:rPr>
              <a:t>Experimental Strategy/Machine Constraints and essential diagnostic</a:t>
            </a:r>
          </a:p>
          <a:p>
            <a:pPr marL="0" indent="0" eaLnBrk="1" fontAlgn="auto" hangingPunct="1">
              <a:spcBef>
                <a:spcPts val="0"/>
              </a:spcBef>
              <a:spcAft>
                <a:spcPts val="0"/>
              </a:spcAft>
              <a:buNone/>
              <a:defRPr/>
            </a:pPr>
            <a:r>
              <a:rPr lang="en-US" sz="1700" dirty="0">
                <a:cs typeface="Calibri"/>
              </a:rPr>
              <a:t>Experiments on AUG, 0.8MA/2.45T scenario: 6 shots</a:t>
            </a:r>
          </a:p>
          <a:p>
            <a:pPr marL="285750" lvl="1" indent="-285750">
              <a:spcBef>
                <a:spcPts val="0"/>
              </a:spcBef>
              <a:buFont typeface="Calibri" panose="020F0502020204030204" pitchFamily="34" charset="0"/>
              <a:buChar char="─"/>
              <a:defRPr/>
            </a:pPr>
            <a:r>
              <a:rPr lang="en-US" sz="1700" dirty="0">
                <a:cs typeface="Calibri"/>
              </a:rPr>
              <a:t>4 LSN discharges at fixed D2 gas + N2 injection rate in steps including initial unseeded reference phase</a:t>
            </a:r>
          </a:p>
          <a:p>
            <a:pPr marL="285750" lvl="1" indent="-285750">
              <a:spcBef>
                <a:spcPts val="0"/>
              </a:spcBef>
              <a:buFont typeface="Calibri" panose="020F0502020204030204" pitchFamily="34" charset="0"/>
              <a:buChar char="─"/>
              <a:defRPr/>
            </a:pPr>
            <a:r>
              <a:rPr lang="en-US" sz="1700" dirty="0">
                <a:cs typeface="Calibri"/>
              </a:rPr>
              <a:t>2 USN repeats of the previous scheme at lowest and highest D2 levels</a:t>
            </a:r>
          </a:p>
          <a:p>
            <a:pPr marL="285750" lvl="1" indent="-285750">
              <a:spcBef>
                <a:spcPts val="0"/>
              </a:spcBef>
              <a:buFont typeface="Calibri" panose="020F0502020204030204" pitchFamily="34" charset="0"/>
              <a:buChar char="─"/>
              <a:defRPr/>
            </a:pPr>
            <a:r>
              <a:rPr lang="en-US" sz="1700" dirty="0">
                <a:cs typeface="Calibri"/>
              </a:rPr>
              <a:t>Diagnostics: all the main edge and SOL systems for profiles and fluctuations, spectroscopic data for impurity distribution</a:t>
            </a: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5280317"/>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5649649"/>
          <a:ext cx="4147457" cy="837316"/>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en-US" sz="1800" dirty="0"/>
                        <a:t>6</a:t>
                      </a:r>
                      <a:endParaRPr lang="en-IT" sz="1800" dirty="0"/>
                    </a:p>
                  </a:txBody>
                  <a:tcPr marL="68585" marR="68585" marT="34290" marB="34290">
                    <a:solidFill>
                      <a:schemeClr val="tx2">
                        <a:lumMod val="40000"/>
                        <a:lumOff val="60000"/>
                      </a:schemeClr>
                    </a:solidFill>
                  </a:tcPr>
                </a:tc>
                <a:tc>
                  <a:txBody>
                    <a:bodyPr/>
                    <a:lstStyle/>
                    <a:p>
                      <a:r>
                        <a:rPr lang="en-US" sz="1800" dirty="0"/>
                        <a:t>0</a:t>
                      </a:r>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summary figures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Immagine 3" descr="Immagine che contiene testo, linea, Diagramma, schermata&#10;&#10;Descrizione generata automa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936" y="692023"/>
            <a:ext cx="2371901" cy="303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8" descr="Immagine che contiene testo, schermata, linea&#10;&#10;Descrizione generata automa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352" y="3745350"/>
            <a:ext cx="2310417" cy="157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6"/>
          <p:cNvSpPr txBox="1">
            <a:spLocks noChangeArrowheads="1"/>
          </p:cNvSpPr>
          <p:nvPr/>
        </p:nvSpPr>
        <p:spPr bwMode="auto">
          <a:xfrm>
            <a:off x="8103459" y="518226"/>
            <a:ext cx="4853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1200" b="1" dirty="0"/>
              <a:t>AUG</a:t>
            </a:r>
          </a:p>
        </p:txBody>
      </p:sp>
      <p:pic>
        <p:nvPicPr>
          <p:cNvPr id="15" name="Immagine 11">
            <a:extLst>
              <a:ext uri="{FF2B5EF4-FFF2-40B4-BE49-F238E27FC236}">
                <a16:creationId xmlns:a16="http://schemas.microsoft.com/office/drawing/2014/main" id="{2E647DFE-6662-C2C9-0DD6-07CD7FD9650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5996" b="173"/>
          <a:stretch/>
        </p:blipFill>
        <p:spPr>
          <a:xfrm>
            <a:off x="9648026" y="3342069"/>
            <a:ext cx="2286361" cy="1966373"/>
          </a:xfrm>
          <a:prstGeom prst="rect">
            <a:avLst/>
          </a:prstGeom>
        </p:spPr>
      </p:pic>
      <p:pic>
        <p:nvPicPr>
          <p:cNvPr id="16" name="Immagine 11">
            <a:extLst>
              <a:ext uri="{FF2B5EF4-FFF2-40B4-BE49-F238E27FC236}">
                <a16:creationId xmlns:a16="http://schemas.microsoft.com/office/drawing/2014/main" id="{2E647DFE-6662-C2C9-0DD6-07CD7FD9650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5891" b="54"/>
          <a:stretch/>
        </p:blipFill>
        <p:spPr>
          <a:xfrm>
            <a:off x="9599730" y="1016649"/>
            <a:ext cx="2328643" cy="2002737"/>
          </a:xfrm>
          <a:prstGeom prst="rect">
            <a:avLst/>
          </a:prstGeom>
        </p:spPr>
      </p:pic>
      <p:sp>
        <p:nvSpPr>
          <p:cNvPr id="17" name="CasellaDiTesto 6"/>
          <p:cNvSpPr txBox="1">
            <a:spLocks noChangeArrowheads="1"/>
          </p:cNvSpPr>
          <p:nvPr/>
        </p:nvSpPr>
        <p:spPr bwMode="auto">
          <a:xfrm>
            <a:off x="10753942" y="517046"/>
            <a:ext cx="4853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1200" b="1" dirty="0"/>
              <a:t>TCV</a:t>
            </a:r>
          </a:p>
        </p:txBody>
      </p:sp>
      <p:sp>
        <p:nvSpPr>
          <p:cNvPr id="18" name="CasellaDiTesto 6"/>
          <p:cNvSpPr txBox="1">
            <a:spLocks noChangeArrowheads="1"/>
          </p:cNvSpPr>
          <p:nvPr/>
        </p:nvSpPr>
        <p:spPr bwMode="auto">
          <a:xfrm>
            <a:off x="9934186" y="759872"/>
            <a:ext cx="203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1200" dirty="0"/>
              <a:t>High density, medium power</a:t>
            </a:r>
          </a:p>
        </p:txBody>
      </p:sp>
      <p:sp>
        <p:nvSpPr>
          <p:cNvPr id="19" name="CasellaDiTesto 6"/>
          <p:cNvSpPr txBox="1">
            <a:spLocks noChangeArrowheads="1"/>
          </p:cNvSpPr>
          <p:nvPr/>
        </p:nvSpPr>
        <p:spPr bwMode="auto">
          <a:xfrm>
            <a:off x="9973876" y="3065070"/>
            <a:ext cx="19544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1200" dirty="0"/>
              <a:t>Low density</a:t>
            </a:r>
            <a:r>
              <a:rPr lang="en-GB" altLang="en-US" sz="1200"/>
              <a:t>, high </a:t>
            </a:r>
            <a:r>
              <a:rPr lang="en-GB" altLang="en-US" sz="1200" dirty="0"/>
              <a:t>power</a:t>
            </a:r>
          </a:p>
        </p:txBody>
      </p:sp>
      <p:sp>
        <p:nvSpPr>
          <p:cNvPr id="4" name="Footer Placeholder 3">
            <a:extLst>
              <a:ext uri="{FF2B5EF4-FFF2-40B4-BE49-F238E27FC236}">
                <a16:creationId xmlns:a16="http://schemas.microsoft.com/office/drawing/2014/main" id="{70E58483-0D8D-664D-AC15-9092485A5DD6}"/>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5" name="Slide Number Placeholder 4">
            <a:extLst>
              <a:ext uri="{FF2B5EF4-FFF2-40B4-BE49-F238E27FC236}">
                <a16:creationId xmlns:a16="http://schemas.microsoft.com/office/drawing/2014/main" id="{7737A22D-79B9-AB08-3289-E7F2E875C1DC}"/>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23</a:t>
            </a:fld>
            <a:endParaRPr lang="en-GB">
              <a:solidFill>
                <a:prstClr val="white"/>
              </a:solidFill>
            </a:endParaRPr>
          </a:p>
        </p:txBody>
      </p:sp>
      <p:sp>
        <p:nvSpPr>
          <p:cNvPr id="8" name="TextBox 7">
            <a:extLst>
              <a:ext uri="{FF2B5EF4-FFF2-40B4-BE49-F238E27FC236}">
                <a16:creationId xmlns:a16="http://schemas.microsoft.com/office/drawing/2014/main" id="{6E2F5A07-F01A-0EB0-A03A-CAC62E050EB4}"/>
              </a:ext>
            </a:extLst>
          </p:cNvPr>
          <p:cNvSpPr txBox="1"/>
          <p:nvPr/>
        </p:nvSpPr>
        <p:spPr bwMode="auto">
          <a:xfrm>
            <a:off x="6096000" y="624405"/>
            <a:ext cx="5322660" cy="1200329"/>
          </a:xfrm>
          <a:prstGeom prst="rect">
            <a:avLst/>
          </a:prstGeom>
          <a:solidFill>
            <a:srgbClr val="FFFF00"/>
          </a:solidFill>
        </p:spPr>
        <p:txBody>
          <a:bodyPr wrap="square" rtlCol="0">
            <a:spAutoFit/>
          </a:bodyPr>
          <a:lstStyle/>
          <a:p>
            <a:r>
              <a:rPr lang="en-US" dirty="0"/>
              <a:t>To be combined with proposal #106. Overall effort towards establishment of Zeff effect on separatrix/near/far SOL transport (and turbulence). </a:t>
            </a:r>
          </a:p>
          <a:p>
            <a:r>
              <a:rPr lang="en-US" dirty="0"/>
              <a:t>P1-AUG-2026</a:t>
            </a:r>
          </a:p>
        </p:txBody>
      </p:sp>
    </p:spTree>
    <p:extLst>
      <p:ext uri="{BB962C8B-B14F-4D97-AF65-F5344CB8AC3E}">
        <p14:creationId xmlns:p14="http://schemas.microsoft.com/office/powerpoint/2010/main" val="263913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A47D7-F0FF-8AE9-A1E8-434A68A419B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D25E3C4-B8CB-3FBC-87B7-8FD39DC6225C}"/>
              </a:ext>
            </a:extLst>
          </p:cNvPr>
          <p:cNvSpPr>
            <a:spLocks noGrp="1"/>
          </p:cNvSpPr>
          <p:nvPr>
            <p:ph type="title"/>
          </p:nvPr>
        </p:nvSpPr>
        <p:spPr/>
        <p:txBody>
          <a:bodyPr/>
          <a:lstStyle/>
          <a:p>
            <a:r>
              <a:rPr lang="fr-FR" dirty="0"/>
              <a:t>#107 </a:t>
            </a:r>
            <a:r>
              <a:rPr lang="fr-FR" dirty="0" err="1"/>
              <a:t>Investigating</a:t>
            </a:r>
            <a:r>
              <a:rPr lang="fr-FR" dirty="0"/>
              <a:t> the impact of </a:t>
            </a:r>
            <a:br>
              <a:rPr lang="fr-FR" dirty="0"/>
            </a:br>
            <a:r>
              <a:rPr lang="fr-FR" dirty="0"/>
              <a:t>plasma-neutral interactions on </a:t>
            </a:r>
            <a:r>
              <a:rPr lang="fr-FR" dirty="0" err="1"/>
              <a:t>detachment</a:t>
            </a:r>
            <a:endParaRPr lang="fr-FR" dirty="0"/>
          </a:p>
        </p:txBody>
      </p:sp>
      <p:sp>
        <p:nvSpPr>
          <p:cNvPr id="3" name="Espace réservé du contenu 2">
            <a:extLst>
              <a:ext uri="{FF2B5EF4-FFF2-40B4-BE49-F238E27FC236}">
                <a16:creationId xmlns:a16="http://schemas.microsoft.com/office/drawing/2014/main" id="{1FFC1E59-CD81-2DE3-42C3-D93CE1E29225}"/>
              </a:ext>
            </a:extLst>
          </p:cNvPr>
          <p:cNvSpPr>
            <a:spLocks noGrp="1"/>
          </p:cNvSpPr>
          <p:nvPr>
            <p:ph idx="1"/>
          </p:nvPr>
        </p:nvSpPr>
        <p:spPr>
          <a:xfrm>
            <a:off x="609600" y="836712"/>
            <a:ext cx="6640286" cy="5688632"/>
          </a:xfrm>
        </p:spPr>
        <p:txBody>
          <a:bodyPr>
            <a:normAutofit lnSpcReduction="10000"/>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eaLnBrk="1" fontAlgn="auto" hangingPunct="1">
              <a:spcBef>
                <a:spcPts val="0"/>
              </a:spcBef>
              <a:spcAft>
                <a:spcPts val="0"/>
              </a:spcAft>
              <a:defRPr/>
            </a:pPr>
            <a:r>
              <a:rPr lang="en-US" sz="1600" dirty="0">
                <a:latin typeface="+mn-lt"/>
                <a:cs typeface="Calibri"/>
              </a:rPr>
              <a:t>      K. Verhaegh,</a:t>
            </a:r>
            <a:r>
              <a:rPr lang="en-US" sz="1600" dirty="0">
                <a:cs typeface="Calibri"/>
              </a:rPr>
              <a:t> E. Pawelec,</a:t>
            </a:r>
            <a:r>
              <a:rPr lang="en-US" sz="1600" dirty="0">
                <a:latin typeface="+mn-lt"/>
                <a:cs typeface="Calibri"/>
              </a:rPr>
              <a:t> et al. </a:t>
            </a:r>
          </a:p>
          <a:p>
            <a:pPr eaLnBrk="1" fontAlgn="auto" hangingPunct="1">
              <a:spcBef>
                <a:spcPts val="0"/>
              </a:spcBef>
              <a:spcAft>
                <a:spcPts val="0"/>
              </a:spcAft>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lvl="1" eaLnBrk="1" fontAlgn="auto" hangingPunct="1">
              <a:spcBef>
                <a:spcPts val="0"/>
              </a:spcBef>
              <a:spcAft>
                <a:spcPts val="0"/>
              </a:spcAft>
              <a:defRPr/>
            </a:pPr>
            <a:r>
              <a:rPr lang="en-US" sz="1600" dirty="0">
                <a:latin typeface="+mn-lt"/>
                <a:cs typeface="Calibri"/>
              </a:rPr>
              <a:t>Last year: both </a:t>
            </a:r>
            <a:r>
              <a:rPr lang="en-US" sz="1600" b="1" dirty="0">
                <a:latin typeface="+mn-lt"/>
                <a:cs typeface="Calibri"/>
              </a:rPr>
              <a:t>plasma-molecule collisions</a:t>
            </a:r>
            <a:r>
              <a:rPr lang="en-US" sz="1600" dirty="0">
                <a:latin typeface="+mn-lt"/>
                <a:cs typeface="Calibri"/>
              </a:rPr>
              <a:t> and </a:t>
            </a:r>
            <a:r>
              <a:rPr lang="en-US" sz="1600" b="1" dirty="0">
                <a:latin typeface="+mn-lt"/>
                <a:cs typeface="Calibri"/>
              </a:rPr>
              <a:t>reactions</a:t>
            </a:r>
            <a:r>
              <a:rPr lang="en-US" sz="1600" dirty="0">
                <a:latin typeface="+mn-lt"/>
                <a:cs typeface="Calibri"/>
              </a:rPr>
              <a:t> play a </a:t>
            </a:r>
            <a:r>
              <a:rPr lang="en-US" sz="1600" b="1" u="sng" dirty="0">
                <a:latin typeface="+mn-lt"/>
                <a:cs typeface="Calibri"/>
              </a:rPr>
              <a:t>critical role on detachment</a:t>
            </a:r>
            <a:r>
              <a:rPr lang="en-US" sz="1600" dirty="0">
                <a:latin typeface="+mn-lt"/>
                <a:cs typeface="Calibri"/>
              </a:rPr>
              <a:t> and </a:t>
            </a:r>
            <a:r>
              <a:rPr lang="en-US" sz="1600" b="1" dirty="0">
                <a:latin typeface="+mn-lt"/>
                <a:cs typeface="Calibri"/>
              </a:rPr>
              <a:t>model comparisons/improvements</a:t>
            </a:r>
          </a:p>
          <a:p>
            <a:pPr lvl="1">
              <a:spcBef>
                <a:spcPts val="0"/>
              </a:spcBef>
              <a:defRPr/>
            </a:pPr>
            <a:r>
              <a:rPr lang="en-US" sz="1600" dirty="0">
                <a:latin typeface="+mn-lt"/>
                <a:cs typeface="Calibri"/>
              </a:rPr>
              <a:t>Errors molecular CX rate further solidified -&gt; corrections needed for simulations ITER &amp; beyond</a:t>
            </a:r>
            <a:endParaRPr lang="en-US" sz="1600" b="1" u="sng" dirty="0">
              <a:latin typeface="+mn-lt"/>
              <a:cs typeface="Calibri"/>
            </a:endParaRPr>
          </a:p>
          <a:p>
            <a:pPr lvl="1" eaLnBrk="1" fontAlgn="auto" hangingPunct="1">
              <a:spcBef>
                <a:spcPts val="0"/>
              </a:spcBef>
              <a:spcAft>
                <a:spcPts val="0"/>
              </a:spcAft>
              <a:defRPr/>
            </a:pPr>
            <a:r>
              <a:rPr lang="en-US" sz="1600" dirty="0">
                <a:cs typeface="Calibri"/>
              </a:rPr>
              <a:t>Limited data </a:t>
            </a:r>
            <a:r>
              <a:rPr lang="en-US" sz="1600" b="1" dirty="0">
                <a:cs typeface="Calibri"/>
              </a:rPr>
              <a:t>on</a:t>
            </a:r>
            <a:r>
              <a:rPr lang="en-US" sz="1600" dirty="0">
                <a:cs typeface="Calibri"/>
              </a:rPr>
              <a:t> </a:t>
            </a:r>
            <a:r>
              <a:rPr lang="en-US" sz="1600" b="1" dirty="0">
                <a:cs typeface="Calibri"/>
              </a:rPr>
              <a:t>metallic machines</a:t>
            </a:r>
            <a:r>
              <a:rPr lang="en-US" sz="1600" dirty="0">
                <a:cs typeface="Calibri"/>
              </a:rPr>
              <a:t>, in </a:t>
            </a:r>
            <a:r>
              <a:rPr lang="en-US" sz="1600" b="1" dirty="0">
                <a:cs typeface="Calibri"/>
              </a:rPr>
              <a:t>higher power conditions </a:t>
            </a:r>
            <a:endParaRPr lang="en-US" b="1" dirty="0">
              <a:latin typeface="+mn-lt"/>
              <a:cs typeface="Calibri"/>
            </a:endParaRPr>
          </a:p>
          <a:p>
            <a:pPr marL="214313" indent="-214313" eaLnBrk="1" fontAlgn="auto" hangingPunct="1">
              <a:spcBef>
                <a:spcPts val="0"/>
              </a:spcBef>
              <a:spcAft>
                <a:spcPts val="0"/>
              </a:spcAft>
              <a:buFont typeface="Arial"/>
              <a:buChar char="•"/>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Experimental Strategy/Machine Constraints and essential diagnostic</a:t>
            </a:r>
            <a:endParaRPr lang="en-US" dirty="0">
              <a:latin typeface="+mn-lt"/>
            </a:endParaRPr>
          </a:p>
          <a:p>
            <a:pPr lvl="1" eaLnBrk="1" fontAlgn="auto" hangingPunct="1">
              <a:spcBef>
                <a:spcPts val="0"/>
              </a:spcBef>
              <a:spcAft>
                <a:spcPts val="0"/>
              </a:spcAft>
              <a:defRPr/>
            </a:pPr>
            <a:r>
              <a:rPr lang="en-US" sz="1600" dirty="0">
                <a:latin typeface="+mn-lt"/>
                <a:cs typeface="Calibri"/>
              </a:rPr>
              <a:t>CD</a:t>
            </a:r>
            <a:r>
              <a:rPr lang="en-US" sz="1600" baseline="-25000" dirty="0">
                <a:latin typeface="+mn-lt"/>
                <a:cs typeface="Calibri"/>
              </a:rPr>
              <a:t>4</a:t>
            </a:r>
            <a:r>
              <a:rPr lang="en-US" sz="1600" dirty="0">
                <a:latin typeface="+mn-lt"/>
                <a:cs typeface="Calibri"/>
              </a:rPr>
              <a:t> puffs in MAST-U to delineate impact carbon wall and put TCV &amp; MAST-U results in perspective</a:t>
            </a:r>
          </a:p>
          <a:p>
            <a:pPr lvl="1" eaLnBrk="1" fontAlgn="auto" hangingPunct="1">
              <a:spcBef>
                <a:spcPts val="0"/>
              </a:spcBef>
              <a:spcAft>
                <a:spcPts val="0"/>
              </a:spcAft>
              <a:defRPr/>
            </a:pPr>
            <a:r>
              <a:rPr lang="en-US" sz="1600" dirty="0">
                <a:cs typeface="Calibri"/>
              </a:rPr>
              <a:t>Use molecules as a sensor for kinetic effects and validate against kinetic codes (REMKiT1D)</a:t>
            </a:r>
            <a:endParaRPr lang="en-US" sz="1600" dirty="0">
              <a:latin typeface="+mn-lt"/>
              <a:cs typeface="Calibri"/>
            </a:endParaRPr>
          </a:p>
          <a:p>
            <a:pPr lvl="1">
              <a:spcBef>
                <a:spcPts val="0"/>
              </a:spcBef>
              <a:defRPr/>
            </a:pPr>
            <a:r>
              <a:rPr lang="en-US" sz="1600" dirty="0">
                <a:latin typeface="+mn-lt"/>
                <a:cs typeface="Calibri"/>
              </a:rPr>
              <a:t>Long-pulse molecular transport in metallic devices </a:t>
            </a:r>
            <a:r>
              <a:rPr lang="en-US" sz="1600" dirty="0">
                <a:cs typeface="Calibri"/>
              </a:rPr>
              <a:t>on WEST using D2 Fulcher emission</a:t>
            </a:r>
          </a:p>
          <a:p>
            <a:pPr lvl="1">
              <a:spcBef>
                <a:spcPts val="0"/>
              </a:spcBef>
              <a:defRPr/>
            </a:pPr>
            <a:r>
              <a:rPr lang="en-US" sz="1600" dirty="0">
                <a:cs typeface="Calibri"/>
              </a:rPr>
              <a:t>Work towards porting TCV &amp; MAST-U results to metallic machines, starting with synthetic diagnostics &amp; data-mining</a:t>
            </a:r>
          </a:p>
          <a:p>
            <a:pPr lvl="1">
              <a:spcBef>
                <a:spcPts val="0"/>
              </a:spcBef>
              <a:defRPr/>
            </a:pPr>
            <a:r>
              <a:rPr lang="en-US" sz="1600" dirty="0">
                <a:latin typeface="+mn-lt"/>
                <a:cs typeface="Calibri"/>
              </a:rPr>
              <a:t>Work toward</a:t>
            </a:r>
            <a:r>
              <a:rPr lang="en-US" sz="1600" dirty="0">
                <a:cs typeface="Calibri"/>
              </a:rPr>
              <a:t>s porting this sophisticated analysis to XPR regimes to investigate the roles neutrals play in XPRs</a:t>
            </a:r>
            <a:endParaRPr lang="en-US" sz="1600" dirty="0">
              <a:latin typeface="+mn-lt"/>
              <a:cs typeface="Calibri"/>
            </a:endParaRPr>
          </a:p>
          <a:p>
            <a:pPr lvl="1" eaLnBrk="1" fontAlgn="auto" hangingPunct="1">
              <a:spcBef>
                <a:spcPts val="0"/>
              </a:spcBef>
              <a:spcAft>
                <a:spcPts val="0"/>
              </a:spcAft>
              <a:defRPr/>
            </a:pPr>
            <a:endParaRPr lang="en-US" sz="1600"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C525FFF4-6544-009F-386A-33A85EADB250}"/>
              </a:ext>
            </a:extLst>
          </p:cNvPr>
          <p:cNvSpPr txBox="1">
            <a:spLocks noChangeArrowheads="1"/>
          </p:cNvSpPr>
          <p:nvPr/>
        </p:nvSpPr>
        <p:spPr bwMode="auto">
          <a:xfrm>
            <a:off x="7924799" y="3981721"/>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A58A719D-A05E-663D-40B3-AD2E85EFCE65}"/>
              </a:ext>
            </a:extLst>
          </p:cNvPr>
          <p:cNvGraphicFramePr>
            <a:graphicFrameLocks noGrp="1"/>
          </p:cNvGraphicFramePr>
          <p:nvPr/>
        </p:nvGraphicFramePr>
        <p:xfrm>
          <a:off x="7924799" y="4351053"/>
          <a:ext cx="4147457" cy="2093290"/>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nl-NL" sz="1800" dirty="0"/>
                        <a:t>? (&lt;4)</a:t>
                      </a:r>
                      <a:endParaRPr lang="en-IT" sz="1800" dirty="0"/>
                    </a:p>
                  </a:txBody>
                  <a:tcPr marL="68585" marR="68585" marT="34290" marB="34290">
                    <a:solidFill>
                      <a:schemeClr val="tx2">
                        <a:lumMod val="40000"/>
                        <a:lumOff val="60000"/>
                      </a:schemeClr>
                    </a:solidFill>
                  </a:tcPr>
                </a:tc>
                <a:tc>
                  <a:txBody>
                    <a:bodyPr/>
                    <a:lstStyle/>
                    <a:p>
                      <a:r>
                        <a:rPr lang="nl-NL" sz="1800" dirty="0"/>
                        <a:t>0</a:t>
                      </a:r>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r>
                        <a:rPr lang="nl-NL" sz="1800" dirty="0"/>
                        <a:t>4</a:t>
                      </a:r>
                      <a:endParaRPr lang="en-IT" sz="1800" dirty="0"/>
                    </a:p>
                  </a:txBody>
                  <a:tcPr marL="68585" marR="68585" marT="34290" marB="34290">
                    <a:solidFill>
                      <a:schemeClr val="accent2">
                        <a:lumMod val="40000"/>
                        <a:lumOff val="60000"/>
                      </a:schemeClr>
                    </a:solidFill>
                  </a:tcPr>
                </a:tc>
                <a:tc>
                  <a:txBody>
                    <a:bodyPr/>
                    <a:lstStyle/>
                    <a:p>
                      <a:r>
                        <a:rPr lang="nl-NL" sz="1800" dirty="0"/>
                        <a:t>0</a:t>
                      </a:r>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nl-NL" sz="1800" dirty="0"/>
                        <a:t>0 (TBLLD RT07)</a:t>
                      </a:r>
                      <a:endParaRPr lang="en-IT" sz="1800" dirty="0"/>
                    </a:p>
                  </a:txBody>
                  <a:tcPr marL="68585" marR="68585" marT="34290" marB="34290">
                    <a:solidFill>
                      <a:schemeClr val="accent3">
                        <a:lumMod val="40000"/>
                        <a:lumOff val="60000"/>
                      </a:schemeClr>
                    </a:solidFill>
                  </a:tcPr>
                </a:tc>
                <a:tc>
                  <a:txBody>
                    <a:bodyPr/>
                    <a:lstStyle/>
                    <a:p>
                      <a:r>
                        <a:rPr lang="nl-NL" sz="1800" dirty="0"/>
                        <a:t>0</a:t>
                      </a:r>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r>
                        <a:rPr lang="nl-NL" sz="1800" dirty="0"/>
                        <a:t>5-10</a:t>
                      </a:r>
                      <a:endParaRPr lang="en-IT" sz="1800" dirty="0"/>
                    </a:p>
                  </a:txBody>
                  <a:tcPr marL="68585" marR="68585" marT="34290" marB="34290">
                    <a:solidFill>
                      <a:schemeClr val="accent6">
                        <a:lumMod val="40000"/>
                        <a:lumOff val="60000"/>
                      </a:schemeClr>
                    </a:solidFill>
                  </a:tcPr>
                </a:tc>
                <a:tc>
                  <a:txBody>
                    <a:bodyPr/>
                    <a:lstStyle/>
                    <a:p>
                      <a:r>
                        <a:rPr lang="nl-NL" sz="1800" dirty="0"/>
                        <a:t>0</a:t>
                      </a:r>
                      <a:endParaRPr lang="en-IT" sz="18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7859C983-FF17-9B82-F196-F4AA3035EDE6}"/>
              </a:ext>
            </a:extLst>
          </p:cNvPr>
          <p:cNvSpPr txBox="1"/>
          <p:nvPr/>
        </p:nvSpPr>
        <p:spPr>
          <a:xfrm>
            <a:off x="6114297" y="-5610"/>
            <a:ext cx="6110416" cy="553998"/>
          </a:xfrm>
          <a:prstGeom prst="rect">
            <a:avLst/>
          </a:prstGeom>
          <a:noFill/>
        </p:spPr>
        <p:txBody>
          <a:bodyPr wrap="square">
            <a:spAutoFit/>
          </a:bodyPr>
          <a:lstStyle/>
          <a:p>
            <a:pPr lvl="1" algn="r" eaLnBrk="1" fontAlgn="auto" hangingPunct="1">
              <a:spcBef>
                <a:spcPts val="0"/>
              </a:spcBef>
              <a:spcAft>
                <a:spcPts val="0"/>
              </a:spcAft>
              <a:defRPr/>
            </a:pPr>
            <a:r>
              <a:rPr lang="en-US" sz="1600" b="1" dirty="0">
                <a:latin typeface="+mn-lt"/>
                <a:cs typeface="Calibri"/>
              </a:rPr>
              <a:t>D* emission -&gt; </a:t>
            </a:r>
            <a:r>
              <a:rPr lang="en-US" sz="1600" b="1" dirty="0">
                <a:solidFill>
                  <a:srgbClr val="00B050"/>
                </a:solidFill>
                <a:latin typeface="+mn-lt"/>
                <a:cs typeface="Calibri"/>
              </a:rPr>
              <a:t>Plasma-molecular reactions</a:t>
            </a:r>
          </a:p>
          <a:p>
            <a:pPr lvl="1" algn="r" eaLnBrk="1" fontAlgn="auto" hangingPunct="1">
              <a:spcBef>
                <a:spcPts val="0"/>
              </a:spcBef>
              <a:spcAft>
                <a:spcPts val="0"/>
              </a:spcAft>
              <a:defRPr/>
            </a:pPr>
            <a:r>
              <a:rPr lang="en-US" sz="1400" b="1" dirty="0">
                <a:cs typeface="Calibri"/>
              </a:rPr>
              <a:t>Reproduced with improved rates </a:t>
            </a:r>
            <a:r>
              <a:rPr lang="en-US" sz="1200" dirty="0">
                <a:cs typeface="Calibri"/>
              </a:rPr>
              <a:t>[Verhaegh, et al. 2024, NF; </a:t>
            </a:r>
            <a:r>
              <a:rPr lang="en-US" sz="1200" dirty="0" err="1">
                <a:cs typeface="Calibri"/>
              </a:rPr>
              <a:t>arxiv</a:t>
            </a:r>
            <a:r>
              <a:rPr lang="en-US" sz="1200" dirty="0">
                <a:cs typeface="Calibri"/>
              </a:rPr>
              <a:t>]</a:t>
            </a:r>
            <a:endParaRPr lang="en-US" sz="1400" dirty="0">
              <a:latin typeface="+mn-lt"/>
              <a:cs typeface="Calibri"/>
            </a:endParaRPr>
          </a:p>
        </p:txBody>
      </p:sp>
      <p:pic>
        <p:nvPicPr>
          <p:cNvPr id="12" name="Picture 11" descr="A red and yellow colored object&#10;&#10;Description automatically generated with medium confidence">
            <a:extLst>
              <a:ext uri="{FF2B5EF4-FFF2-40B4-BE49-F238E27FC236}">
                <a16:creationId xmlns:a16="http://schemas.microsoft.com/office/drawing/2014/main" id="{EFD25D5C-77DB-BD75-E7A4-FB0F56B06389}"/>
              </a:ext>
            </a:extLst>
          </p:cNvPr>
          <p:cNvPicPr>
            <a:picLocks noChangeAspect="1"/>
          </p:cNvPicPr>
          <p:nvPr/>
        </p:nvPicPr>
        <p:blipFill rotWithShape="1">
          <a:blip r:embed="rId2">
            <a:extLst>
              <a:ext uri="{28A0092B-C50C-407E-A947-70E740481C1C}">
                <a14:useLocalDpi xmlns:a14="http://schemas.microsoft.com/office/drawing/2010/main" val="0"/>
              </a:ext>
            </a:extLst>
          </a:blip>
          <a:srcRect l="12634" t="8345" r="6274" b="18580"/>
          <a:stretch/>
        </p:blipFill>
        <p:spPr>
          <a:xfrm>
            <a:off x="8142474" y="608764"/>
            <a:ext cx="1856053" cy="1012884"/>
          </a:xfrm>
          <a:prstGeom prst="rect">
            <a:avLst/>
          </a:prstGeom>
        </p:spPr>
        <p:style>
          <a:lnRef idx="2">
            <a:schemeClr val="dk1"/>
          </a:lnRef>
          <a:fillRef idx="1">
            <a:schemeClr val="lt1"/>
          </a:fillRef>
          <a:effectRef idx="0">
            <a:schemeClr val="dk1"/>
          </a:effectRef>
          <a:fontRef idx="minor">
            <a:schemeClr val="dk1"/>
          </a:fontRef>
        </p:style>
      </p:pic>
      <p:pic>
        <p:nvPicPr>
          <p:cNvPr id="13" name="Picture 12" descr="A red and yellow curved object with green lines&#10;&#10;Description automatically generated">
            <a:extLst>
              <a:ext uri="{FF2B5EF4-FFF2-40B4-BE49-F238E27FC236}">
                <a16:creationId xmlns:a16="http://schemas.microsoft.com/office/drawing/2014/main" id="{0FFDCEF7-DB06-37F1-330C-65EA63284E2B}"/>
              </a:ext>
            </a:extLst>
          </p:cNvPr>
          <p:cNvPicPr>
            <a:picLocks noChangeAspect="1"/>
          </p:cNvPicPr>
          <p:nvPr/>
        </p:nvPicPr>
        <p:blipFill rotWithShape="1">
          <a:blip r:embed="rId3">
            <a:extLst>
              <a:ext uri="{28A0092B-C50C-407E-A947-70E740481C1C}">
                <a14:useLocalDpi xmlns:a14="http://schemas.microsoft.com/office/drawing/2010/main" val="0"/>
              </a:ext>
            </a:extLst>
          </a:blip>
          <a:srcRect l="11681" t="7063" r="8481" b="19863"/>
          <a:stretch/>
        </p:blipFill>
        <p:spPr>
          <a:xfrm>
            <a:off x="10165519" y="613481"/>
            <a:ext cx="1824216" cy="995510"/>
          </a:xfrm>
          <a:prstGeom prst="rect">
            <a:avLst/>
          </a:prstGeom>
        </p:spPr>
        <p:style>
          <a:lnRef idx="2">
            <a:schemeClr val="dk1"/>
          </a:lnRef>
          <a:fillRef idx="1">
            <a:schemeClr val="lt1"/>
          </a:fillRef>
          <a:effectRef idx="0">
            <a:schemeClr val="dk1"/>
          </a:effectRef>
          <a:fontRef idx="minor">
            <a:schemeClr val="dk1"/>
          </a:fontRef>
        </p:style>
      </p:pic>
      <p:sp>
        <p:nvSpPr>
          <p:cNvPr id="14" name="TextBox 13">
            <a:extLst>
              <a:ext uri="{FF2B5EF4-FFF2-40B4-BE49-F238E27FC236}">
                <a16:creationId xmlns:a16="http://schemas.microsoft.com/office/drawing/2014/main" id="{F675E5F1-4C6C-2E4E-8DA5-E831699F2C4D}"/>
              </a:ext>
            </a:extLst>
          </p:cNvPr>
          <p:cNvSpPr txBox="1"/>
          <p:nvPr/>
        </p:nvSpPr>
        <p:spPr>
          <a:xfrm>
            <a:off x="10757602" y="580508"/>
            <a:ext cx="1569693"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Default rate</a:t>
            </a:r>
          </a:p>
        </p:txBody>
      </p:sp>
      <p:sp>
        <p:nvSpPr>
          <p:cNvPr id="15" name="TextBox 14">
            <a:extLst>
              <a:ext uri="{FF2B5EF4-FFF2-40B4-BE49-F238E27FC236}">
                <a16:creationId xmlns:a16="http://schemas.microsoft.com/office/drawing/2014/main" id="{AA3AAE88-57B4-F183-9A08-2CBAF4578BDB}"/>
              </a:ext>
            </a:extLst>
          </p:cNvPr>
          <p:cNvSpPr txBox="1"/>
          <p:nvPr/>
        </p:nvSpPr>
        <p:spPr>
          <a:xfrm>
            <a:off x="8921656" y="582045"/>
            <a:ext cx="1056764"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New rate</a:t>
            </a:r>
          </a:p>
        </p:txBody>
      </p:sp>
      <p:sp>
        <p:nvSpPr>
          <p:cNvPr id="16" name="TextBox 15">
            <a:extLst>
              <a:ext uri="{FF2B5EF4-FFF2-40B4-BE49-F238E27FC236}">
                <a16:creationId xmlns:a16="http://schemas.microsoft.com/office/drawing/2014/main" id="{05A68EB8-F2A1-F6B5-2423-0A1C0D42FBE2}"/>
              </a:ext>
            </a:extLst>
          </p:cNvPr>
          <p:cNvSpPr txBox="1"/>
          <p:nvPr/>
        </p:nvSpPr>
        <p:spPr>
          <a:xfrm>
            <a:off x="8257400" y="-523802"/>
            <a:ext cx="4355616" cy="400110"/>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SOLPS-ITER simulations </a:t>
            </a:r>
            <a:r>
              <a:rPr lang="en-US" sz="1600" dirty="0">
                <a:latin typeface="Calibri" panose="020F0502020204030204" pitchFamily="34" charset="0"/>
                <a:cs typeface="Calibri" panose="020F0502020204030204" pitchFamily="34" charset="0"/>
              </a:rPr>
              <a:t>[D. Moulton, et al.]</a:t>
            </a:r>
            <a:endParaRPr lang="en-US" sz="2000" dirty="0">
              <a:latin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id="{B49ABC8F-566C-F69A-1571-7D1EEDF9B74E}"/>
              </a:ext>
            </a:extLst>
          </p:cNvPr>
          <p:cNvSpPr/>
          <p:nvPr/>
        </p:nvSpPr>
        <p:spPr>
          <a:xfrm>
            <a:off x="9016215" y="1007882"/>
            <a:ext cx="737385" cy="72555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Box 3">
            <a:extLst>
              <a:ext uri="{FF2B5EF4-FFF2-40B4-BE49-F238E27FC236}">
                <a16:creationId xmlns:a16="http://schemas.microsoft.com/office/drawing/2014/main" id="{0914C219-F9A6-ACCC-1FB3-2B02D10A9630}"/>
              </a:ext>
            </a:extLst>
          </p:cNvPr>
          <p:cNvSpPr txBox="1"/>
          <p:nvPr/>
        </p:nvSpPr>
        <p:spPr>
          <a:xfrm>
            <a:off x="8154231" y="1226749"/>
            <a:ext cx="473206" cy="400110"/>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Da</a:t>
            </a:r>
          </a:p>
        </p:txBody>
      </p:sp>
      <p:pic>
        <p:nvPicPr>
          <p:cNvPr id="5" name="Picture 4">
            <a:extLst>
              <a:ext uri="{FF2B5EF4-FFF2-40B4-BE49-F238E27FC236}">
                <a16:creationId xmlns:a16="http://schemas.microsoft.com/office/drawing/2014/main" id="{116038D6-1F99-C00E-D40F-CAD4AEFEFE60}"/>
              </a:ext>
            </a:extLst>
          </p:cNvPr>
          <p:cNvPicPr>
            <a:picLocks noChangeAspect="1"/>
          </p:cNvPicPr>
          <p:nvPr/>
        </p:nvPicPr>
        <p:blipFill>
          <a:blip r:embed="rId4"/>
          <a:srcRect b="10361"/>
          <a:stretch/>
        </p:blipFill>
        <p:spPr>
          <a:xfrm>
            <a:off x="9620058" y="1908880"/>
            <a:ext cx="2452198" cy="2206979"/>
          </a:xfrm>
          <a:prstGeom prst="rect">
            <a:avLst/>
          </a:prstGeom>
          <a:ln>
            <a:solidFill>
              <a:schemeClr val="tx1"/>
            </a:solidFill>
          </a:ln>
        </p:spPr>
      </p:pic>
      <p:sp>
        <p:nvSpPr>
          <p:cNvPr id="8" name="TextBox 7">
            <a:extLst>
              <a:ext uri="{FF2B5EF4-FFF2-40B4-BE49-F238E27FC236}">
                <a16:creationId xmlns:a16="http://schemas.microsoft.com/office/drawing/2014/main" id="{58ED595E-2FE6-B50E-E9E3-DFAC2F1492F8}"/>
              </a:ext>
            </a:extLst>
          </p:cNvPr>
          <p:cNvSpPr txBox="1"/>
          <p:nvPr/>
        </p:nvSpPr>
        <p:spPr>
          <a:xfrm>
            <a:off x="10274857" y="3812444"/>
            <a:ext cx="1267591" cy="338554"/>
          </a:xfrm>
          <a:prstGeom prst="rect">
            <a:avLst/>
          </a:prstGeom>
          <a:noFill/>
        </p:spPr>
        <p:txBody>
          <a:bodyPr wrap="none" rtlCol="0">
            <a:spAutoFit/>
          </a:bodyPr>
          <a:lstStyle/>
          <a:p>
            <a:pPr algn="l"/>
            <a:r>
              <a:rPr lang="en-NL" sz="1600" b="1" dirty="0"/>
              <a:t>Core Density</a:t>
            </a:r>
          </a:p>
        </p:txBody>
      </p:sp>
      <p:sp>
        <p:nvSpPr>
          <p:cNvPr id="9" name="TextBox 8">
            <a:extLst>
              <a:ext uri="{FF2B5EF4-FFF2-40B4-BE49-F238E27FC236}">
                <a16:creationId xmlns:a16="http://schemas.microsoft.com/office/drawing/2014/main" id="{639F5737-500C-3224-8AFE-ABF59FFA700C}"/>
              </a:ext>
            </a:extLst>
          </p:cNvPr>
          <p:cNvSpPr txBox="1"/>
          <p:nvPr/>
        </p:nvSpPr>
        <p:spPr>
          <a:xfrm>
            <a:off x="7369653" y="2952075"/>
            <a:ext cx="1799852" cy="830997"/>
          </a:xfrm>
          <a:prstGeom prst="rect">
            <a:avLst/>
          </a:prstGeom>
          <a:noFill/>
        </p:spPr>
        <p:txBody>
          <a:bodyPr wrap="none" rtlCol="0">
            <a:spAutoFit/>
          </a:bodyPr>
          <a:lstStyle/>
          <a:p>
            <a:pPr algn="l"/>
            <a:r>
              <a:rPr lang="en-NL" sz="1600" b="1" dirty="0">
                <a:solidFill>
                  <a:srgbClr val="7C0674"/>
                </a:solidFill>
              </a:rPr>
              <a:t>Upstream pressure</a:t>
            </a:r>
            <a:br>
              <a:rPr lang="en-NL" sz="1600" b="1" dirty="0"/>
            </a:br>
            <a:r>
              <a:rPr lang="en-NL" sz="1600" b="1" dirty="0">
                <a:solidFill>
                  <a:srgbClr val="00B050"/>
                </a:solidFill>
              </a:rPr>
              <a:t>Pressure loss </a:t>
            </a:r>
            <a:br>
              <a:rPr lang="en-NL" sz="1600" b="1" dirty="0">
                <a:solidFill>
                  <a:srgbClr val="00B050"/>
                </a:solidFill>
              </a:rPr>
            </a:br>
            <a:r>
              <a:rPr lang="en-NL" sz="1600" b="1" dirty="0">
                <a:solidFill>
                  <a:srgbClr val="00B050"/>
                </a:solidFill>
              </a:rPr>
              <a:t>ion-mol. collision</a:t>
            </a:r>
          </a:p>
        </p:txBody>
      </p:sp>
      <p:sp>
        <p:nvSpPr>
          <p:cNvPr id="18" name="TextBox 17">
            <a:extLst>
              <a:ext uri="{FF2B5EF4-FFF2-40B4-BE49-F238E27FC236}">
                <a16:creationId xmlns:a16="http://schemas.microsoft.com/office/drawing/2014/main" id="{AE6161B1-CA2C-40D9-D880-407A84F795E7}"/>
              </a:ext>
            </a:extLst>
          </p:cNvPr>
          <p:cNvSpPr txBox="1"/>
          <p:nvPr/>
        </p:nvSpPr>
        <p:spPr>
          <a:xfrm>
            <a:off x="6923212" y="1855275"/>
            <a:ext cx="6110416" cy="800219"/>
          </a:xfrm>
          <a:prstGeom prst="rect">
            <a:avLst/>
          </a:prstGeom>
          <a:noFill/>
        </p:spPr>
        <p:txBody>
          <a:bodyPr wrap="square">
            <a:spAutoFit/>
          </a:bodyPr>
          <a:lstStyle/>
          <a:p>
            <a:pPr lvl="1" eaLnBrk="1" fontAlgn="auto" hangingPunct="1">
              <a:spcBef>
                <a:spcPts val="0"/>
              </a:spcBef>
              <a:spcAft>
                <a:spcPts val="0"/>
              </a:spcAft>
              <a:defRPr/>
            </a:pPr>
            <a:r>
              <a:rPr lang="en-US" sz="1600" b="1" dirty="0">
                <a:latin typeface="+mn-lt"/>
                <a:cs typeface="Calibri"/>
              </a:rPr>
              <a:t>Ion/molecule collisions </a:t>
            </a:r>
            <a:br>
              <a:rPr lang="en-US" sz="1600" b="1" dirty="0">
                <a:latin typeface="+mn-lt"/>
                <a:cs typeface="Calibri"/>
              </a:rPr>
            </a:br>
            <a:r>
              <a:rPr lang="en-US" sz="1600" b="1" dirty="0">
                <a:latin typeface="+mn-lt"/>
                <a:cs typeface="Calibri"/>
              </a:rPr>
              <a:t>-&gt; power/momentum losses </a:t>
            </a:r>
            <a:br>
              <a:rPr lang="en-US" sz="1600" b="1" dirty="0">
                <a:latin typeface="+mn-lt"/>
                <a:cs typeface="Calibri"/>
              </a:rPr>
            </a:br>
            <a:r>
              <a:rPr lang="en-US" sz="1400" dirty="0">
                <a:cs typeface="Calibri"/>
              </a:rPr>
              <a:t>[Osborne, et al. NF 2025 ]</a:t>
            </a:r>
            <a:endParaRPr lang="en-US" sz="1400" dirty="0">
              <a:latin typeface="+mn-lt"/>
              <a:cs typeface="Calibri"/>
            </a:endParaRPr>
          </a:p>
        </p:txBody>
      </p:sp>
      <p:sp>
        <p:nvSpPr>
          <p:cNvPr id="20" name="TextBox 19">
            <a:extLst>
              <a:ext uri="{FF2B5EF4-FFF2-40B4-BE49-F238E27FC236}">
                <a16:creationId xmlns:a16="http://schemas.microsoft.com/office/drawing/2014/main" id="{EE4E49AA-4D8E-A383-3182-BE96C802ABDF}"/>
              </a:ext>
            </a:extLst>
          </p:cNvPr>
          <p:cNvSpPr txBox="1"/>
          <p:nvPr/>
        </p:nvSpPr>
        <p:spPr>
          <a:xfrm rot="16200000">
            <a:off x="6345462" y="657209"/>
            <a:ext cx="6110416" cy="338554"/>
          </a:xfrm>
          <a:prstGeom prst="rect">
            <a:avLst/>
          </a:prstGeom>
          <a:noFill/>
        </p:spPr>
        <p:txBody>
          <a:bodyPr wrap="square">
            <a:spAutoFit/>
          </a:bodyPr>
          <a:lstStyle/>
          <a:p>
            <a:pPr lvl="1" eaLnBrk="1" fontAlgn="auto" hangingPunct="1">
              <a:spcBef>
                <a:spcPts val="0"/>
              </a:spcBef>
              <a:spcAft>
                <a:spcPts val="0"/>
              </a:spcAft>
              <a:defRPr/>
            </a:pPr>
            <a:r>
              <a:rPr lang="en-US" sz="1600" b="1" dirty="0">
                <a:latin typeface="+mn-lt"/>
                <a:cs typeface="Calibri"/>
              </a:rPr>
              <a:t>Pressure</a:t>
            </a:r>
            <a:endParaRPr lang="en-US" sz="1400" dirty="0">
              <a:latin typeface="+mn-lt"/>
              <a:cs typeface="Calibri"/>
            </a:endParaRPr>
          </a:p>
        </p:txBody>
      </p:sp>
      <p:sp>
        <p:nvSpPr>
          <p:cNvPr id="19" name="Footer Placeholder 18">
            <a:extLst>
              <a:ext uri="{FF2B5EF4-FFF2-40B4-BE49-F238E27FC236}">
                <a16:creationId xmlns:a16="http://schemas.microsoft.com/office/drawing/2014/main" id="{F77ABAE1-23C9-1DCA-9D80-CEEC2683405B}"/>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21" name="Slide Number Placeholder 20">
            <a:extLst>
              <a:ext uri="{FF2B5EF4-FFF2-40B4-BE49-F238E27FC236}">
                <a16:creationId xmlns:a16="http://schemas.microsoft.com/office/drawing/2014/main" id="{D6B68093-05AC-F3A0-C38C-3E2D1011C6EA}"/>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24</a:t>
            </a:fld>
            <a:endParaRPr lang="en-GB">
              <a:solidFill>
                <a:prstClr val="white"/>
              </a:solidFill>
            </a:endParaRPr>
          </a:p>
        </p:txBody>
      </p:sp>
      <p:sp>
        <p:nvSpPr>
          <p:cNvPr id="10" name="TextBox 9">
            <a:extLst>
              <a:ext uri="{FF2B5EF4-FFF2-40B4-BE49-F238E27FC236}">
                <a16:creationId xmlns:a16="http://schemas.microsoft.com/office/drawing/2014/main" id="{01579B87-6260-EEB4-B2B9-DBFDD76EE62C}"/>
              </a:ext>
            </a:extLst>
          </p:cNvPr>
          <p:cNvSpPr txBox="1"/>
          <p:nvPr/>
        </p:nvSpPr>
        <p:spPr bwMode="auto">
          <a:xfrm>
            <a:off x="6096000" y="624405"/>
            <a:ext cx="5322660" cy="1477328"/>
          </a:xfrm>
          <a:prstGeom prst="rect">
            <a:avLst/>
          </a:prstGeom>
          <a:solidFill>
            <a:srgbClr val="FFFF00"/>
          </a:solidFill>
        </p:spPr>
        <p:txBody>
          <a:bodyPr wrap="square" rtlCol="0">
            <a:spAutoFit/>
          </a:bodyPr>
          <a:lstStyle/>
          <a:p>
            <a:r>
              <a:rPr lang="en-US" dirty="0"/>
              <a:t>Most of the proposal is likely to be done </a:t>
            </a:r>
            <a:r>
              <a:rPr lang="en-US" dirty="0" err="1"/>
              <a:t>parassitically</a:t>
            </a:r>
            <a:r>
              <a:rPr lang="en-US" dirty="0"/>
              <a:t> ensuring enough diagnostic coverage, with possible repeat to complete the dataset. The only different experiment is on MAST-U with C2D4 impurity injection</a:t>
            </a:r>
          </a:p>
          <a:p>
            <a:r>
              <a:rPr lang="en-US" dirty="0"/>
              <a:t>P2-MAST-U-2026</a:t>
            </a:r>
          </a:p>
        </p:txBody>
      </p:sp>
    </p:spTree>
    <p:extLst>
      <p:ext uri="{BB962C8B-B14F-4D97-AF65-F5344CB8AC3E}">
        <p14:creationId xmlns:p14="http://schemas.microsoft.com/office/powerpoint/2010/main" val="126549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DD85BE07-AF85-18FB-BE74-196F3114D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064" y="0"/>
            <a:ext cx="4209015" cy="520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GB" dirty="0"/>
              <a:t>#108 Detachment control in EDA H-mode</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119744" y="737129"/>
            <a:ext cx="8127963" cy="5648489"/>
          </a:xfrm>
        </p:spPr>
        <p:txBody>
          <a:bodyPr>
            <a:normAutofit fontScale="85000" lnSpcReduction="10000"/>
          </a:bodyPr>
          <a:lstStyle/>
          <a:p>
            <a:pPr marL="214313" indent="-214313" eaLnBrk="1" fontAlgn="auto" hangingPunct="1">
              <a:lnSpc>
                <a:spcPct val="130000"/>
              </a:lnSpc>
              <a:spcBef>
                <a:spcPts val="0"/>
              </a:spcBef>
              <a:spcAft>
                <a:spcPts val="0"/>
              </a:spcAft>
              <a:buFont typeface="Arial"/>
              <a:buChar char="•"/>
              <a:defRPr/>
            </a:pPr>
            <a:r>
              <a:rPr lang="en-US" sz="2100" b="1" dirty="0">
                <a:latin typeface="+mn-lt"/>
                <a:cs typeface="Calibri"/>
              </a:rPr>
              <a:t>Proponents and contact person:</a:t>
            </a:r>
          </a:p>
          <a:p>
            <a:pPr marL="0" lvl="1" indent="0">
              <a:lnSpc>
                <a:spcPct val="130000"/>
              </a:lnSpc>
              <a:spcBef>
                <a:spcPts val="0"/>
              </a:spcBef>
              <a:buNone/>
              <a:defRPr/>
            </a:pPr>
            <a:r>
              <a:rPr lang="en-US" dirty="0">
                <a:cs typeface="Calibri"/>
              </a:rPr>
              <a:t>L. ​‎Gil (</a:t>
            </a:r>
            <a:r>
              <a:rPr lang="en-US" dirty="0">
                <a:cs typeface="Calibri"/>
                <a:hlinkClick r:id="rId3"/>
              </a:rPr>
              <a:t>luis.gil@tecnico.ulisboa.pt</a:t>
            </a:r>
            <a:r>
              <a:rPr lang="en-US" dirty="0">
                <a:cs typeface="Calibri"/>
              </a:rPr>
              <a:t>), M. Bernert, D. Brida, G.D. Conway, M. Faitsch, C. Silva, ...</a:t>
            </a:r>
            <a:endParaRPr lang="en-US" dirty="0">
              <a:latin typeface="+mn-lt"/>
              <a:cs typeface="Calibri"/>
            </a:endParaRPr>
          </a:p>
          <a:p>
            <a:pPr marL="0" indent="0" eaLnBrk="1" fontAlgn="auto" hangingPunct="1">
              <a:lnSpc>
                <a:spcPct val="130000"/>
              </a:lnSpc>
              <a:spcBef>
                <a:spcPts val="0"/>
              </a:spcBef>
              <a:spcAft>
                <a:spcPts val="0"/>
              </a:spcAft>
              <a:buNone/>
              <a:defRPr/>
            </a:pPr>
            <a:endParaRPr lang="en-US" sz="1800" dirty="0">
              <a:cs typeface="Calibri"/>
            </a:endParaRPr>
          </a:p>
          <a:p>
            <a:pPr marL="214313" indent="-214313">
              <a:lnSpc>
                <a:spcPct val="130000"/>
              </a:lnSpc>
              <a:spcBef>
                <a:spcPts val="0"/>
              </a:spcBef>
              <a:buFont typeface="Arial"/>
              <a:buChar char="•"/>
              <a:defRPr/>
            </a:pPr>
            <a:r>
              <a:rPr lang="en-US" sz="2100" b="1" dirty="0">
                <a:cs typeface="Calibri"/>
              </a:rPr>
              <a:t>Scientific Background &amp; Objectives</a:t>
            </a:r>
          </a:p>
          <a:p>
            <a:pPr lvl="1">
              <a:lnSpc>
                <a:spcPct val="130000"/>
              </a:lnSpc>
              <a:spcBef>
                <a:spcPts val="0"/>
              </a:spcBef>
              <a:defRPr/>
            </a:pPr>
            <a:r>
              <a:rPr lang="en-US" dirty="0">
                <a:cs typeface="Calibri"/>
              </a:rPr>
              <a:t>EDA H-mode: promising no-ELM regime, compatible with impurity seeding</a:t>
            </a:r>
          </a:p>
          <a:p>
            <a:pPr lvl="1">
              <a:lnSpc>
                <a:spcPct val="130000"/>
              </a:lnSpc>
              <a:spcBef>
                <a:spcPts val="0"/>
              </a:spcBef>
              <a:defRPr/>
            </a:pPr>
            <a:r>
              <a:rPr lang="en-US" dirty="0">
                <a:cs typeface="Calibri"/>
              </a:rPr>
              <a:t>However:</a:t>
            </a:r>
          </a:p>
          <a:p>
            <a:pPr lvl="2">
              <a:lnSpc>
                <a:spcPct val="130000"/>
              </a:lnSpc>
              <a:spcBef>
                <a:spcPts val="0"/>
              </a:spcBef>
              <a:defRPr/>
            </a:pPr>
            <a:r>
              <a:rPr lang="en-US" dirty="0">
                <a:cs typeface="Calibri"/>
              </a:rPr>
              <a:t>Feedforward seeding for detachment not applicable to reactors</a:t>
            </a:r>
          </a:p>
          <a:p>
            <a:pPr lvl="2">
              <a:lnSpc>
                <a:spcPct val="130000"/>
              </a:lnSpc>
              <a:spcBef>
                <a:spcPts val="0"/>
              </a:spcBef>
              <a:defRPr/>
            </a:pPr>
            <a:r>
              <a:rPr lang="en-US" dirty="0">
                <a:cs typeface="Calibri"/>
              </a:rPr>
              <a:t>Shunt current feedback not possible with fully detached divertor</a:t>
            </a:r>
          </a:p>
          <a:p>
            <a:pPr lvl="1" eaLnBrk="1" fontAlgn="auto" hangingPunct="1">
              <a:lnSpc>
                <a:spcPct val="130000"/>
              </a:lnSpc>
              <a:spcBef>
                <a:spcPts val="0"/>
              </a:spcBef>
              <a:spcAft>
                <a:spcPts val="0"/>
              </a:spcAft>
              <a:defRPr/>
            </a:pPr>
            <a:r>
              <a:rPr lang="en-US" dirty="0">
                <a:latin typeface="+mn-lt"/>
                <a:cs typeface="Calibri"/>
              </a:rPr>
              <a:t>Main objectives (more on the wiki):</a:t>
            </a:r>
          </a:p>
          <a:p>
            <a:pPr lvl="2">
              <a:lnSpc>
                <a:spcPct val="130000"/>
              </a:lnSpc>
              <a:spcBef>
                <a:spcPts val="0"/>
              </a:spcBef>
              <a:defRPr/>
            </a:pPr>
            <a:r>
              <a:rPr lang="en-GB" dirty="0">
                <a:cs typeface="Calibri"/>
              </a:rPr>
              <a:t>Demonstrate real-time, XPR-control of EDA H-mode detachment for the first time</a:t>
            </a:r>
          </a:p>
          <a:p>
            <a:pPr lvl="2">
              <a:lnSpc>
                <a:spcPct val="130000"/>
              </a:lnSpc>
              <a:spcBef>
                <a:spcPts val="0"/>
              </a:spcBef>
              <a:defRPr/>
            </a:pPr>
            <a:r>
              <a:rPr lang="en-GB" dirty="0">
                <a:cs typeface="Calibri"/>
              </a:rPr>
              <a:t>Investigate the effect of seeding on the EDA power window and extend it to higher </a:t>
            </a:r>
            <a:r>
              <a:rPr lang="en-GB" dirty="0" err="1">
                <a:cs typeface="Calibri"/>
              </a:rPr>
              <a:t>P</a:t>
            </a:r>
            <a:r>
              <a:rPr lang="en-GB" baseline="-25000" dirty="0" err="1">
                <a:cs typeface="Calibri"/>
              </a:rPr>
              <a:t>sep</a:t>
            </a:r>
            <a:r>
              <a:rPr lang="en-GB" dirty="0">
                <a:cs typeface="Calibri"/>
              </a:rPr>
              <a:t>/R</a:t>
            </a:r>
          </a:p>
          <a:p>
            <a:pPr lvl="2">
              <a:lnSpc>
                <a:spcPct val="130000"/>
              </a:lnSpc>
              <a:spcBef>
                <a:spcPts val="0"/>
              </a:spcBef>
              <a:defRPr/>
            </a:pPr>
            <a:r>
              <a:rPr lang="en-GB" dirty="0">
                <a:cs typeface="Calibri"/>
              </a:rPr>
              <a:t>Develop robust EDA scenarios with different impurity mixes for future exploitation</a:t>
            </a:r>
          </a:p>
          <a:p>
            <a:pPr marL="0" indent="0" eaLnBrk="1" fontAlgn="auto" hangingPunct="1">
              <a:lnSpc>
                <a:spcPct val="130000"/>
              </a:lnSpc>
              <a:spcBef>
                <a:spcPts val="0"/>
              </a:spcBef>
              <a:spcAft>
                <a:spcPts val="0"/>
              </a:spcAft>
              <a:buNone/>
              <a:defRPr/>
            </a:pPr>
            <a:endParaRPr lang="en-US" sz="1800" dirty="0">
              <a:cs typeface="Calibri"/>
            </a:endParaRPr>
          </a:p>
          <a:p>
            <a:pPr marL="214313" indent="-214313" fontAlgn="auto">
              <a:lnSpc>
                <a:spcPct val="130000"/>
              </a:lnSpc>
              <a:spcBef>
                <a:spcPts val="0"/>
              </a:spcBef>
              <a:spcAft>
                <a:spcPts val="0"/>
              </a:spcAft>
              <a:buFont typeface="Arial"/>
              <a:buChar char="•"/>
              <a:defRPr/>
            </a:pPr>
            <a:r>
              <a:rPr lang="en-US" sz="2100" b="1" dirty="0">
                <a:cs typeface="Calibri"/>
              </a:rPr>
              <a:t>Experimental Strategy/Machine Constraints and essential diagnostic</a:t>
            </a:r>
          </a:p>
          <a:p>
            <a:pPr lvl="1">
              <a:lnSpc>
                <a:spcPct val="130000"/>
              </a:lnSpc>
              <a:spcBef>
                <a:spcPts val="0"/>
              </a:spcBef>
              <a:defRPr/>
            </a:pPr>
            <a:r>
              <a:rPr lang="en-GB" dirty="0">
                <a:cs typeface="Calibri"/>
              </a:rPr>
              <a:t>High </a:t>
            </a:r>
            <a:r>
              <a:rPr lang="en-GB" dirty="0"/>
              <a:t>δ, d</a:t>
            </a:r>
            <a:r>
              <a:rPr lang="en-GB" dirty="0">
                <a:cs typeface="Calibri"/>
              </a:rPr>
              <a:t>ominant wave heating (mostly ECRH), N/</a:t>
            </a:r>
            <a:r>
              <a:rPr lang="en-GB" dirty="0" err="1">
                <a:cs typeface="Calibri"/>
              </a:rPr>
              <a:t>Ar</a:t>
            </a:r>
            <a:r>
              <a:rPr lang="en-GB" dirty="0">
                <a:cs typeface="Calibri"/>
              </a:rPr>
              <a:t>/Ne seeding:</a:t>
            </a:r>
          </a:p>
          <a:p>
            <a:pPr lvl="2">
              <a:lnSpc>
                <a:spcPct val="130000"/>
              </a:lnSpc>
              <a:spcBef>
                <a:spcPts val="0"/>
              </a:spcBef>
              <a:defRPr/>
            </a:pPr>
            <a:r>
              <a:rPr lang="en-GB" dirty="0">
                <a:cs typeface="Calibri"/>
              </a:rPr>
              <a:t>Feedforward seeding first to adjust setup XPR controller, then real-time control</a:t>
            </a:r>
          </a:p>
          <a:p>
            <a:pPr lvl="2">
              <a:lnSpc>
                <a:spcPct val="130000"/>
              </a:lnSpc>
              <a:spcBef>
                <a:spcPts val="0"/>
              </a:spcBef>
              <a:defRPr/>
            </a:pPr>
            <a:r>
              <a:rPr lang="en-GB" dirty="0">
                <a:cs typeface="Calibri"/>
              </a:rPr>
              <a:t>XPR height steps at constant power</a:t>
            </a:r>
          </a:p>
          <a:p>
            <a:pPr lvl="2">
              <a:lnSpc>
                <a:spcPct val="130000"/>
              </a:lnSpc>
              <a:spcBef>
                <a:spcPts val="0"/>
              </a:spcBef>
              <a:defRPr/>
            </a:pPr>
            <a:r>
              <a:rPr lang="en-GB" dirty="0">
                <a:cs typeface="Calibri"/>
              </a:rPr>
              <a:t>Power ramps at constant XPR height</a:t>
            </a:r>
          </a:p>
          <a:p>
            <a:pPr lvl="2">
              <a:lnSpc>
                <a:spcPct val="130000"/>
              </a:lnSpc>
              <a:spcBef>
                <a:spcPts val="0"/>
              </a:spcBef>
              <a:defRPr/>
            </a:pPr>
            <a:r>
              <a:rPr lang="en-GB" dirty="0">
                <a:cs typeface="Calibri"/>
              </a:rPr>
              <a:t>Vary D fueling levels</a:t>
            </a:r>
          </a:p>
          <a:p>
            <a:pPr lvl="2">
              <a:lnSpc>
                <a:spcPct val="130000"/>
              </a:lnSpc>
              <a:spcBef>
                <a:spcPts val="0"/>
              </a:spcBef>
              <a:defRPr/>
            </a:pPr>
            <a:r>
              <a:rPr lang="en-GB" dirty="0">
                <a:cs typeface="Calibri"/>
              </a:rPr>
              <a:t>Try different impurity mixes</a:t>
            </a: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5203314"/>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5572646"/>
          <a:ext cx="4147457" cy="837316"/>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gridSpan="2">
                  <a:txBody>
                    <a:bodyPr/>
                    <a:lstStyle/>
                    <a:p>
                      <a:r>
                        <a:rPr lang="en-GB" sz="1800" dirty="0"/>
                        <a:t>10</a:t>
                      </a:r>
                      <a:endParaRPr lang="en-IT" sz="1800" dirty="0"/>
                    </a:p>
                  </a:txBody>
                  <a:tcPr marL="68585" marR="68585" marT="34290" marB="34290">
                    <a:solidFill>
                      <a:schemeClr val="tx2">
                        <a:lumMod val="40000"/>
                        <a:lumOff val="60000"/>
                      </a:schemeClr>
                    </a:solidFill>
                  </a:tcPr>
                </a:tc>
                <a:tc hMerge="1">
                  <a:txBody>
                    <a:bodyPr/>
                    <a:lstStyle/>
                    <a:p>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B4048E67-6EF4-1CCF-413E-1310659A630D}"/>
              </a:ext>
            </a:extLst>
          </p:cNvPr>
          <p:cNvSpPr txBox="1"/>
          <p:nvPr/>
        </p:nvSpPr>
        <p:spPr>
          <a:xfrm>
            <a:off x="10468590" y="4986054"/>
            <a:ext cx="1723410" cy="307777"/>
          </a:xfrm>
          <a:prstGeom prst="rect">
            <a:avLst/>
          </a:prstGeom>
          <a:noFill/>
        </p:spPr>
        <p:txBody>
          <a:bodyPr wrap="square" rtlCol="0">
            <a:spAutoFit/>
          </a:bodyPr>
          <a:lstStyle/>
          <a:p>
            <a:r>
              <a:rPr lang="pt-PT" sz="1400" dirty="0">
                <a:cs typeface="Arial" panose="020B0604020202020204" pitchFamily="34" charset="0"/>
                <a:hlinkClick r:id="rId4"/>
              </a:rPr>
              <a:t>[L. Gil et al FEC 2023]</a:t>
            </a:r>
            <a:endParaRPr lang="pt-PT" sz="1400" dirty="0">
              <a:cs typeface="Arial" panose="020B0604020202020204" pitchFamily="34" charset="0"/>
            </a:endParaRPr>
          </a:p>
        </p:txBody>
      </p:sp>
      <p:sp>
        <p:nvSpPr>
          <p:cNvPr id="8" name="Footer Placeholder 7">
            <a:extLst>
              <a:ext uri="{FF2B5EF4-FFF2-40B4-BE49-F238E27FC236}">
                <a16:creationId xmlns:a16="http://schemas.microsoft.com/office/drawing/2014/main" id="{AA5F02AB-5F01-AF8C-ACD2-BD33D72CCFD0}"/>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9" name="Slide Number Placeholder 8">
            <a:extLst>
              <a:ext uri="{FF2B5EF4-FFF2-40B4-BE49-F238E27FC236}">
                <a16:creationId xmlns:a16="http://schemas.microsoft.com/office/drawing/2014/main" id="{C4C36F9C-4244-612B-2804-D3714984505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25</a:t>
            </a:fld>
            <a:endParaRPr lang="en-GB">
              <a:solidFill>
                <a:prstClr val="white"/>
              </a:solidFill>
            </a:endParaRPr>
          </a:p>
        </p:txBody>
      </p:sp>
      <p:sp>
        <p:nvSpPr>
          <p:cNvPr id="10" name="TextBox 9">
            <a:extLst>
              <a:ext uri="{FF2B5EF4-FFF2-40B4-BE49-F238E27FC236}">
                <a16:creationId xmlns:a16="http://schemas.microsoft.com/office/drawing/2014/main" id="{10C46E1F-1304-4087-D577-203E75BC8EE2}"/>
              </a:ext>
            </a:extLst>
          </p:cNvPr>
          <p:cNvSpPr txBox="1"/>
          <p:nvPr/>
        </p:nvSpPr>
        <p:spPr bwMode="auto">
          <a:xfrm>
            <a:off x="6096000" y="624405"/>
            <a:ext cx="5322660" cy="2031325"/>
          </a:xfrm>
          <a:prstGeom prst="rect">
            <a:avLst/>
          </a:prstGeom>
          <a:solidFill>
            <a:srgbClr val="FFFF00"/>
          </a:solidFill>
        </p:spPr>
        <p:txBody>
          <a:bodyPr wrap="square" rtlCol="0">
            <a:spAutoFit/>
          </a:bodyPr>
          <a:lstStyle/>
          <a:p>
            <a:r>
              <a:rPr lang="en-GB" dirty="0"/>
              <a:t>This proposal consists in demonstrating and exploiting real-time control of the detachment state in EDA H-mode with the X-point radiator controller for the first time. May be important in the qualification of different no-ELM regime but once proved the capability in feed-forward the feedback is not mandatory</a:t>
            </a:r>
          </a:p>
          <a:p>
            <a:r>
              <a:rPr lang="en-GB" dirty="0"/>
              <a:t>P2-AUG-2026</a:t>
            </a:r>
            <a:endParaRPr lang="en-US" dirty="0"/>
          </a:p>
        </p:txBody>
      </p:sp>
    </p:spTree>
    <p:extLst>
      <p:ext uri="{BB962C8B-B14F-4D97-AF65-F5344CB8AC3E}">
        <p14:creationId xmlns:p14="http://schemas.microsoft.com/office/powerpoint/2010/main" val="227910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881087" y="70402"/>
            <a:ext cx="11049655" cy="781579"/>
          </a:xfrm>
        </p:spPr>
        <p:txBody>
          <a:bodyPr/>
          <a:lstStyle/>
          <a:p>
            <a:pPr algn="just"/>
            <a:r>
              <a:rPr lang="en-US" sz="2200" dirty="0">
                <a:effectLst/>
                <a:latin typeface="+mj-lt"/>
              </a:rPr>
              <a:t>#110 - Evaluation and Comparative Study of Fluctuation-Induced Transport in the SOL and First-Wall Interaction in Different Plasma Conditions in TCV</a:t>
            </a:r>
            <a:endParaRPr lang="fr-FR" sz="2200" dirty="0">
              <a:latin typeface="+mj-lt"/>
            </a:endParaRP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176084" y="850061"/>
            <a:ext cx="6804212" cy="5707630"/>
          </a:xfrm>
        </p:spPr>
        <p:txBody>
          <a:bodyPr>
            <a:noAutofit/>
          </a:bodyPr>
          <a:lstStyle/>
          <a:p>
            <a:pPr marL="214313" indent="-214313" eaLnBrk="1" fontAlgn="auto" hangingPunct="1">
              <a:spcBef>
                <a:spcPts val="0"/>
              </a:spcBef>
              <a:spcAft>
                <a:spcPts val="0"/>
              </a:spcAft>
              <a:buFont typeface="Arial"/>
              <a:buChar char="•"/>
              <a:defRPr/>
            </a:pPr>
            <a:r>
              <a:rPr lang="en-US" sz="1600" b="1" dirty="0">
                <a:cs typeface="Calibri"/>
              </a:rPr>
              <a:t>Proponents and contact person</a:t>
            </a:r>
          </a:p>
          <a:p>
            <a:pPr marL="0" indent="0" eaLnBrk="1" fontAlgn="auto" hangingPunct="1">
              <a:spcBef>
                <a:spcPts val="0"/>
              </a:spcBef>
              <a:spcAft>
                <a:spcPts val="0"/>
              </a:spcAft>
              <a:buNone/>
              <a:defRPr/>
            </a:pPr>
            <a:endParaRPr lang="en-US" sz="800" b="1" dirty="0">
              <a:cs typeface="Calibri"/>
            </a:endParaRPr>
          </a:p>
          <a:p>
            <a:pPr marL="0" marR="0" indent="0">
              <a:lnSpc>
                <a:spcPct val="107000"/>
              </a:lnSpc>
              <a:spcBef>
                <a:spcPts val="0"/>
              </a:spcBef>
              <a:spcAft>
                <a:spcPts val="800"/>
              </a:spcAft>
              <a:buNone/>
            </a:pPr>
            <a:r>
              <a:rPr lang="de-CH" sz="1400" dirty="0">
                <a:effectLst/>
                <a:ea typeface="Calibri" panose="020F0502020204030204" pitchFamily="34" charset="0"/>
                <a:cs typeface="Times New Roman" panose="02020603050405020304" pitchFamily="18" charset="0"/>
              </a:rPr>
              <a:t>Kaushlender Singh</a:t>
            </a:r>
            <a:r>
              <a:rPr lang="en-US" sz="1400" dirty="0">
                <a:ea typeface="Calibri" panose="020F0502020204030204" pitchFamily="34" charset="0"/>
                <a:cs typeface="Times New Roman" panose="02020603050405020304" pitchFamily="18" charset="0"/>
              </a:rPr>
              <a:t>, </a:t>
            </a:r>
            <a:r>
              <a:rPr lang="de-CH" sz="1400" dirty="0">
                <a:solidFill>
                  <a:srgbClr val="1D1C1D"/>
                </a:solidFill>
                <a:effectLst/>
                <a:ea typeface="Calibri" panose="020F0502020204030204" pitchFamily="34" charset="0"/>
                <a:cs typeface="Times New Roman" panose="02020603050405020304" pitchFamily="18" charset="0"/>
              </a:rPr>
              <a:t>Alysée Khan</a:t>
            </a:r>
            <a:r>
              <a:rPr lang="en-US" sz="1400" dirty="0">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Elena Tonello</a:t>
            </a:r>
            <a:r>
              <a:rPr lang="en-US" sz="1400" dirty="0">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Christian Theiler</a:t>
            </a:r>
            <a:r>
              <a:rPr lang="en-US" sz="1400" dirty="0">
                <a:ea typeface="Calibri" panose="020F0502020204030204" pitchFamily="34" charset="0"/>
                <a:cs typeface="Times New Roman" panose="02020603050405020304" pitchFamily="18" charset="0"/>
              </a:rPr>
              <a:t>, </a:t>
            </a:r>
            <a:r>
              <a:rPr lang="en-US" sz="1400" dirty="0">
                <a:solidFill>
                  <a:srgbClr val="1D1C1D"/>
                </a:solidFill>
                <a:effectLst/>
                <a:ea typeface="Calibri" panose="020F0502020204030204" pitchFamily="34" charset="0"/>
                <a:cs typeface="Times New Roman" panose="02020603050405020304" pitchFamily="18" charset="0"/>
              </a:rPr>
              <a:t>Yinghan Wang,</a:t>
            </a:r>
            <a:r>
              <a:rPr lang="en-US" sz="1400" dirty="0">
                <a:effectLst/>
                <a:ea typeface="Calibri" panose="020F0502020204030204" pitchFamily="34" charset="0"/>
                <a:cs typeface="Times New Roman" panose="02020603050405020304" pitchFamily="18" charset="0"/>
              </a:rPr>
              <a:t> </a:t>
            </a:r>
            <a:r>
              <a:rPr lang="en-US" sz="1400" dirty="0">
                <a:solidFill>
                  <a:srgbClr val="1D1C1D"/>
                </a:solidFill>
                <a:effectLst/>
                <a:ea typeface="Calibri" panose="020F0502020204030204" pitchFamily="34" charset="0"/>
                <a:cs typeface="Times New Roman" panose="02020603050405020304" pitchFamily="18" charset="0"/>
              </a:rPr>
              <a:t>Margherita Ugoletti</a:t>
            </a:r>
            <a:r>
              <a:rPr lang="en-US" sz="1400" dirty="0">
                <a:ea typeface="Calibri" panose="020F0502020204030204" pitchFamily="34" charset="0"/>
                <a:cs typeface="Times New Roman" panose="02020603050405020304" pitchFamily="18" charset="0"/>
              </a:rPr>
              <a:t>, </a:t>
            </a:r>
            <a:r>
              <a:rPr lang="en-US" sz="1400" dirty="0">
                <a:solidFill>
                  <a:srgbClr val="1D1C1D"/>
                </a:solidFill>
                <a:effectLst/>
                <a:ea typeface="Calibri" panose="020F0502020204030204" pitchFamily="34" charset="0"/>
                <a:cs typeface="Times New Roman" panose="02020603050405020304" pitchFamily="18" charset="0"/>
              </a:rPr>
              <a:t>Matteo Agostini</a:t>
            </a:r>
            <a:r>
              <a:rPr lang="en-US" sz="1400" dirty="0">
                <a:ea typeface="Calibri" panose="020F0502020204030204" pitchFamily="34" charset="0"/>
                <a:cs typeface="Times New Roman" panose="02020603050405020304" pitchFamily="18" charset="0"/>
              </a:rPr>
              <a:t>, and </a:t>
            </a:r>
            <a:r>
              <a:rPr lang="en-US" sz="1400" dirty="0">
                <a:solidFill>
                  <a:srgbClr val="1D1C1D"/>
                </a:solidFill>
                <a:effectLst/>
                <a:ea typeface="Calibri" panose="020F0502020204030204" pitchFamily="34" charset="0"/>
              </a:rPr>
              <a:t>Olivier Février</a:t>
            </a:r>
          </a:p>
          <a:p>
            <a:pPr marL="0" marR="0" indent="0">
              <a:lnSpc>
                <a:spcPct val="107000"/>
              </a:lnSpc>
              <a:spcBef>
                <a:spcPts val="0"/>
              </a:spcBef>
              <a:spcAft>
                <a:spcPts val="800"/>
              </a:spcAft>
              <a:buNone/>
            </a:pPr>
            <a:r>
              <a:rPr lang="en-US" sz="1400" dirty="0">
                <a:solidFill>
                  <a:srgbClr val="1D1C1D"/>
                </a:solidFill>
                <a:ea typeface="Calibri" panose="020F0502020204030204" pitchFamily="34" charset="0"/>
                <a:cs typeface="Calibri"/>
                <a:hlinkClick r:id="rId2"/>
              </a:rPr>
              <a:t>kaushlender.singh@epfl.ch</a:t>
            </a:r>
            <a:r>
              <a:rPr lang="en-US" sz="1400" dirty="0">
                <a:solidFill>
                  <a:srgbClr val="1D1C1D"/>
                </a:solidFill>
                <a:ea typeface="Calibri" panose="020F0502020204030204" pitchFamily="34" charset="0"/>
                <a:cs typeface="Calibri"/>
              </a:rPr>
              <a:t> </a:t>
            </a:r>
            <a:endParaRPr lang="en-US" sz="1400" dirty="0">
              <a:cs typeface="Calibri"/>
            </a:endParaRPr>
          </a:p>
          <a:p>
            <a:pPr marR="0">
              <a:lnSpc>
                <a:spcPct val="107000"/>
              </a:lnSpc>
              <a:spcBef>
                <a:spcPts val="0"/>
              </a:spcBef>
              <a:spcAft>
                <a:spcPts val="800"/>
              </a:spcAft>
            </a:pPr>
            <a:r>
              <a:rPr lang="en-US" sz="1600" b="1" dirty="0">
                <a:cs typeface="Calibri"/>
              </a:rPr>
              <a:t>Scientific Background &amp; Objectives</a:t>
            </a:r>
          </a:p>
          <a:p>
            <a:pPr marL="0" marR="0" indent="0" algn="just">
              <a:lnSpc>
                <a:spcPct val="107000"/>
              </a:lnSpc>
              <a:spcBef>
                <a:spcPts val="0"/>
              </a:spcBef>
              <a:spcAft>
                <a:spcPts val="800"/>
              </a:spcAft>
              <a:buNone/>
            </a:pPr>
            <a:r>
              <a:rPr lang="en-US" sz="1400" dirty="0">
                <a:effectLst/>
                <a:ea typeface="Times New Roman" panose="02020603050405020304" pitchFamily="18" charset="0"/>
              </a:rPr>
              <a:t>Understanding and evaluating particle and energy exhaust in the divertor and scrape-off-layer (SOL) regions of a tokamak are fundamental prerequisites for the safe and reliable operation of ITER. </a:t>
            </a:r>
            <a:endParaRPr lang="en-US" sz="1400" dirty="0">
              <a:cs typeface="Calibri"/>
            </a:endParaRPr>
          </a:p>
          <a:p>
            <a:pPr lvl="0"/>
            <a:r>
              <a:rPr lang="en-US" sz="1400" dirty="0"/>
              <a:t>We aim to evaluate fluctuation-induced radial transport in the SOL and assess its parametric dependencies in L-mode, attached, and detached plasma conditions. </a:t>
            </a:r>
          </a:p>
          <a:p>
            <a:pPr lvl="0"/>
            <a:r>
              <a:rPr lang="en-US" sz="1400" dirty="0"/>
              <a:t>We aim to extend this study to the QCE regime in both attached and detached conditions.</a:t>
            </a:r>
          </a:p>
          <a:p>
            <a:pPr marL="685800" lvl="2" indent="0">
              <a:spcBef>
                <a:spcPts val="0"/>
              </a:spcBef>
              <a:buNone/>
              <a:defRPr/>
            </a:pPr>
            <a:endParaRPr lang="en-US" b="1" dirty="0">
              <a:cs typeface="Calibri"/>
            </a:endParaRPr>
          </a:p>
          <a:p>
            <a:pPr eaLnBrk="1" fontAlgn="auto" hangingPunct="1">
              <a:spcBef>
                <a:spcPts val="0"/>
              </a:spcBef>
              <a:spcAft>
                <a:spcPts val="0"/>
              </a:spcAft>
              <a:defRPr/>
            </a:pPr>
            <a:r>
              <a:rPr lang="en-US" sz="1600" b="1" dirty="0">
                <a:cs typeface="Calibri"/>
              </a:rPr>
              <a:t>Experimental Strategy/Machine Constraints and essential diagnostic</a:t>
            </a:r>
          </a:p>
          <a:p>
            <a:pPr marL="0" indent="0" eaLnBrk="1" fontAlgn="auto" hangingPunct="1">
              <a:spcBef>
                <a:spcPts val="0"/>
              </a:spcBef>
              <a:spcAft>
                <a:spcPts val="0"/>
              </a:spcAft>
              <a:buNone/>
              <a:defRPr/>
            </a:pPr>
            <a:endParaRPr lang="en-US" sz="1600" b="1" dirty="0">
              <a:cs typeface="Calibri"/>
            </a:endParaRPr>
          </a:p>
          <a:p>
            <a:pPr lvl="0"/>
            <a:r>
              <a:rPr lang="en-US" sz="1400" dirty="0"/>
              <a:t>Conduct gas-puff scans in L-mode plasmas, spanning the transition from attached to  detached regimes, to characterize fluctuation-induced transport in the SOL.</a:t>
            </a:r>
          </a:p>
          <a:p>
            <a:pPr lvl="0"/>
            <a:r>
              <a:rPr lang="en-US" sz="1400" dirty="0"/>
              <a:t>Carry out a gas-puff scan in the QCE regime to correlate SOL parameters with the resulting particle and heat flux profiles. </a:t>
            </a:r>
          </a:p>
          <a:p>
            <a:pPr lvl="0"/>
            <a:r>
              <a:rPr lang="en-US" sz="1400" dirty="0"/>
              <a:t>Assess the extent to which first-wall interaction can be mitigated by increasing the outer wall gap, both in L-mode and in the QCE regime.</a:t>
            </a: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69559" y="4403737"/>
            <a:ext cx="3071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170161" y="4711514"/>
          <a:ext cx="4670611" cy="1696862"/>
        </p:xfrm>
        <a:graphic>
          <a:graphicData uri="http://schemas.openxmlformats.org/drawingml/2006/table">
            <a:tbl>
              <a:tblPr firstRow="1" bandRow="1">
                <a:tableStyleId>{5C22544A-7EE6-4342-B048-85BDC9FD1C3A}</a:tableStyleId>
              </a:tblPr>
              <a:tblGrid>
                <a:gridCol w="1074367">
                  <a:extLst>
                    <a:ext uri="{9D8B030D-6E8A-4147-A177-3AD203B41FA5}">
                      <a16:colId xmlns:a16="http://schemas.microsoft.com/office/drawing/2014/main" val="20000"/>
                    </a:ext>
                  </a:extLst>
                </a:gridCol>
                <a:gridCol w="1873820">
                  <a:extLst>
                    <a:ext uri="{9D8B030D-6E8A-4147-A177-3AD203B41FA5}">
                      <a16:colId xmlns:a16="http://schemas.microsoft.com/office/drawing/2014/main" val="20001"/>
                    </a:ext>
                  </a:extLst>
                </a:gridCol>
                <a:gridCol w="1722424">
                  <a:extLst>
                    <a:ext uri="{9D8B030D-6E8A-4147-A177-3AD203B41FA5}">
                      <a16:colId xmlns:a16="http://schemas.microsoft.com/office/drawing/2014/main" val="20002"/>
                    </a:ext>
                  </a:extLst>
                </a:gridCol>
              </a:tblGrid>
              <a:tr h="325262">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325262">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en-US" sz="1800" dirty="0"/>
                        <a:t>0</a:t>
                      </a:r>
                      <a:endParaRPr lang="en-IT" sz="1800" dirty="0"/>
                    </a:p>
                  </a:txBody>
                  <a:tcPr marL="68585" marR="68585" marT="34290" marB="34290">
                    <a:solidFill>
                      <a:schemeClr val="tx2">
                        <a:lumMod val="40000"/>
                        <a:lumOff val="60000"/>
                      </a:schemeClr>
                    </a:solidFill>
                  </a:tcPr>
                </a:tc>
                <a:tc>
                  <a:txBody>
                    <a:bodyPr/>
                    <a:lstStyle/>
                    <a:p>
                      <a:r>
                        <a:rPr lang="en-US" sz="1800" dirty="0"/>
                        <a:t>0</a:t>
                      </a:r>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325262">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r>
                        <a:rPr lang="en-US" sz="1800" dirty="0"/>
                        <a:t>0</a:t>
                      </a:r>
                      <a:endParaRPr lang="en-IT" sz="1800" dirty="0"/>
                    </a:p>
                  </a:txBody>
                  <a:tcPr marL="68585" marR="68585" marT="34290" marB="34290">
                    <a:solidFill>
                      <a:schemeClr val="accent2">
                        <a:lumMod val="40000"/>
                        <a:lumOff val="60000"/>
                      </a:schemeClr>
                    </a:solidFill>
                  </a:tcPr>
                </a:tc>
                <a:tc>
                  <a:txBody>
                    <a:bodyPr/>
                    <a:lstStyle/>
                    <a:p>
                      <a:r>
                        <a:rPr lang="en-US" sz="1800" dirty="0"/>
                        <a:t>0</a:t>
                      </a:r>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325262">
                <a:tc>
                  <a:txBody>
                    <a:bodyPr/>
                    <a:lstStyle/>
                    <a:p>
                      <a:r>
                        <a:rPr lang="en-IT" sz="1800" b="1" dirty="0">
                          <a:solidFill>
                            <a:schemeClr val="tx1"/>
                          </a:solidFill>
                        </a:rPr>
                        <a:t>TCV</a:t>
                      </a:r>
                    </a:p>
                  </a:txBody>
                  <a:tcPr marL="68585" marR="68585" marT="34290" marB="34290">
                    <a:solidFill>
                      <a:schemeClr val="accent3">
                        <a:lumMod val="40000"/>
                        <a:lumOff val="60000"/>
                      </a:schemeClr>
                    </a:solidFill>
                  </a:tcPr>
                </a:tc>
                <a:tc>
                  <a:txBody>
                    <a:bodyPr/>
                    <a:lstStyle/>
                    <a:p>
                      <a:r>
                        <a:rPr lang="en-US" sz="1800" dirty="0"/>
                        <a:t>22</a:t>
                      </a:r>
                      <a:endParaRPr lang="en-IT" sz="1800" dirty="0"/>
                    </a:p>
                  </a:txBody>
                  <a:tcPr marL="68585" marR="68585" marT="34290" marB="34290">
                    <a:solidFill>
                      <a:schemeClr val="accent3">
                        <a:lumMod val="40000"/>
                        <a:lumOff val="60000"/>
                      </a:schemeClr>
                    </a:solidFill>
                  </a:tcPr>
                </a:tc>
                <a:tc>
                  <a:txBody>
                    <a:bodyPr/>
                    <a:lstStyle/>
                    <a:p>
                      <a:r>
                        <a:rPr lang="en-US" sz="1800" dirty="0"/>
                        <a:t>0</a:t>
                      </a:r>
                      <a:endParaRPr lang="en-IT" sz="18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325262">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r>
                        <a:rPr lang="en-US" sz="1800" dirty="0"/>
                        <a:t>0</a:t>
                      </a:r>
                      <a:endParaRPr lang="en-IT" sz="1800" dirty="0"/>
                    </a:p>
                  </a:txBody>
                  <a:tcPr marL="68585" marR="68585" marT="34290" marB="34290">
                    <a:solidFill>
                      <a:schemeClr val="accent6">
                        <a:lumMod val="40000"/>
                        <a:lumOff val="60000"/>
                      </a:schemeClr>
                    </a:solidFill>
                  </a:tcPr>
                </a:tc>
                <a:tc>
                  <a:txBody>
                    <a:bodyPr/>
                    <a:lstStyle/>
                    <a:p>
                      <a:r>
                        <a:rPr lang="en-US" sz="1800" dirty="0"/>
                        <a:t>0</a:t>
                      </a:r>
                      <a:endParaRPr lang="en-IT" sz="18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4DD82A97-52AF-4B2F-BE44-C670A456DF0D}"/>
              </a:ext>
            </a:extLst>
          </p:cNvPr>
          <p:cNvGrpSpPr/>
          <p:nvPr/>
        </p:nvGrpSpPr>
        <p:grpSpPr>
          <a:xfrm>
            <a:off x="7474480" y="850061"/>
            <a:ext cx="4164930" cy="2915907"/>
            <a:chOff x="7394334" y="814951"/>
            <a:chExt cx="4222261" cy="3141034"/>
          </a:xfrm>
        </p:grpSpPr>
        <p:pic>
          <p:nvPicPr>
            <p:cNvPr id="5" name="Picture 4">
              <a:extLst>
                <a:ext uri="{FF2B5EF4-FFF2-40B4-BE49-F238E27FC236}">
                  <a16:creationId xmlns:a16="http://schemas.microsoft.com/office/drawing/2014/main" id="{8CF82D8E-4FEF-4117-A5A2-16A9CF78DB56}"/>
                </a:ext>
              </a:extLst>
            </p:cNvPr>
            <p:cNvPicPr>
              <a:picLocks noChangeAspect="1"/>
            </p:cNvPicPr>
            <p:nvPr/>
          </p:nvPicPr>
          <p:blipFill>
            <a:blip r:embed="rId3"/>
            <a:stretch>
              <a:fillRect/>
            </a:stretch>
          </p:blipFill>
          <p:spPr>
            <a:xfrm>
              <a:off x="7394334" y="814951"/>
              <a:ext cx="4222261" cy="3141034"/>
            </a:xfrm>
            <a:prstGeom prst="rect">
              <a:avLst/>
            </a:prstGeom>
          </p:spPr>
        </p:pic>
        <p:sp>
          <p:nvSpPr>
            <p:cNvPr id="8" name="TextBox 7">
              <a:extLst>
                <a:ext uri="{FF2B5EF4-FFF2-40B4-BE49-F238E27FC236}">
                  <a16:creationId xmlns:a16="http://schemas.microsoft.com/office/drawing/2014/main" id="{940D961E-6D75-4C36-8D34-25448CACACA9}"/>
                </a:ext>
              </a:extLst>
            </p:cNvPr>
            <p:cNvSpPr txBox="1"/>
            <p:nvPr/>
          </p:nvSpPr>
          <p:spPr>
            <a:xfrm>
              <a:off x="7835153" y="894517"/>
              <a:ext cx="466165" cy="276999"/>
            </a:xfrm>
            <a:prstGeom prst="rect">
              <a:avLst/>
            </a:prstGeom>
            <a:noFill/>
          </p:spPr>
          <p:txBody>
            <a:bodyPr wrap="square" rtlCol="0">
              <a:spAutoFit/>
            </a:bodyPr>
            <a:lstStyle/>
            <a:p>
              <a:pPr algn="l"/>
              <a:r>
                <a:rPr lang="en-US" sz="1200" dirty="0"/>
                <a:t>(a)</a:t>
              </a:r>
            </a:p>
          </p:txBody>
        </p:sp>
        <p:sp>
          <p:nvSpPr>
            <p:cNvPr id="11" name="TextBox 10">
              <a:extLst>
                <a:ext uri="{FF2B5EF4-FFF2-40B4-BE49-F238E27FC236}">
                  <a16:creationId xmlns:a16="http://schemas.microsoft.com/office/drawing/2014/main" id="{852BB894-541A-4A23-876A-D06A422ED7D0}"/>
                </a:ext>
              </a:extLst>
            </p:cNvPr>
            <p:cNvSpPr txBox="1"/>
            <p:nvPr/>
          </p:nvSpPr>
          <p:spPr>
            <a:xfrm>
              <a:off x="9514428" y="900621"/>
              <a:ext cx="466165" cy="276999"/>
            </a:xfrm>
            <a:prstGeom prst="rect">
              <a:avLst/>
            </a:prstGeom>
            <a:noFill/>
          </p:spPr>
          <p:txBody>
            <a:bodyPr wrap="square" rtlCol="0">
              <a:spAutoFit/>
            </a:bodyPr>
            <a:lstStyle/>
            <a:p>
              <a:pPr algn="l"/>
              <a:r>
                <a:rPr lang="en-US" sz="1200" dirty="0"/>
                <a:t>(b)</a:t>
              </a:r>
            </a:p>
          </p:txBody>
        </p:sp>
        <p:sp>
          <p:nvSpPr>
            <p:cNvPr id="12" name="TextBox 11">
              <a:extLst>
                <a:ext uri="{FF2B5EF4-FFF2-40B4-BE49-F238E27FC236}">
                  <a16:creationId xmlns:a16="http://schemas.microsoft.com/office/drawing/2014/main" id="{331AC703-0EA0-471E-B6E8-FE9091CEBA0B}"/>
                </a:ext>
              </a:extLst>
            </p:cNvPr>
            <p:cNvSpPr txBox="1"/>
            <p:nvPr/>
          </p:nvSpPr>
          <p:spPr>
            <a:xfrm>
              <a:off x="7835152" y="2425251"/>
              <a:ext cx="466165" cy="276999"/>
            </a:xfrm>
            <a:prstGeom prst="rect">
              <a:avLst/>
            </a:prstGeom>
            <a:noFill/>
          </p:spPr>
          <p:txBody>
            <a:bodyPr wrap="square" rtlCol="0">
              <a:spAutoFit/>
            </a:bodyPr>
            <a:lstStyle/>
            <a:p>
              <a:pPr algn="l"/>
              <a:r>
                <a:rPr lang="en-US" sz="1200" dirty="0"/>
                <a:t>(c)</a:t>
              </a:r>
            </a:p>
          </p:txBody>
        </p:sp>
        <p:sp>
          <p:nvSpPr>
            <p:cNvPr id="13" name="TextBox 12">
              <a:extLst>
                <a:ext uri="{FF2B5EF4-FFF2-40B4-BE49-F238E27FC236}">
                  <a16:creationId xmlns:a16="http://schemas.microsoft.com/office/drawing/2014/main" id="{5AE6264F-6516-40CC-BA3C-E5DAF5F9E8E5}"/>
                </a:ext>
              </a:extLst>
            </p:cNvPr>
            <p:cNvSpPr txBox="1"/>
            <p:nvPr/>
          </p:nvSpPr>
          <p:spPr>
            <a:xfrm>
              <a:off x="9514428" y="2425250"/>
              <a:ext cx="466165" cy="276999"/>
            </a:xfrm>
            <a:prstGeom prst="rect">
              <a:avLst/>
            </a:prstGeom>
            <a:noFill/>
          </p:spPr>
          <p:txBody>
            <a:bodyPr wrap="square" rtlCol="0">
              <a:spAutoFit/>
            </a:bodyPr>
            <a:lstStyle/>
            <a:p>
              <a:pPr algn="l"/>
              <a:r>
                <a:rPr lang="en-US" sz="1200" dirty="0"/>
                <a:t>(d)</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11D7FD7-F9F6-4D63-BDD3-85557F094745}"/>
                  </a:ext>
                </a:extLst>
              </p:cNvPr>
              <p:cNvSpPr txBox="1"/>
              <p:nvPr/>
            </p:nvSpPr>
            <p:spPr>
              <a:xfrm>
                <a:off x="7097974" y="3740752"/>
                <a:ext cx="4917942" cy="646331"/>
              </a:xfrm>
              <a:prstGeom prst="rect">
                <a:avLst/>
              </a:prstGeom>
              <a:noFill/>
            </p:spPr>
            <p:txBody>
              <a:bodyPr wrap="square" rtlCol="0">
                <a:spAutoFit/>
              </a:bodyPr>
              <a:lstStyle/>
              <a:p>
                <a:pPr algn="just"/>
                <a:r>
                  <a:rPr lang="en-US" sz="1200" dirty="0"/>
                  <a:t>Variation of filament properties with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𝛼</m:t>
                        </m:r>
                      </m:e>
                      <m:sub>
                        <m:r>
                          <a:rPr lang="en-US" sz="1200" b="0" i="1" smtClean="0">
                            <a:latin typeface="Cambria Math" panose="02040503050406030204" pitchFamily="18" charset="0"/>
                          </a:rPr>
                          <m:t>𝑡</m:t>
                        </m:r>
                      </m:sub>
                    </m:sSub>
                  </m:oMath>
                </a14:m>
                <a:r>
                  <a:rPr lang="en-US" sz="1200" dirty="0"/>
                  <a:t>: (a) radial velocity, (b) poloidal velocity, (c) FWHM, and (d) radius. The Color bar indicates the average  measurement position. (#</a:t>
                </a:r>
                <a:r>
                  <a:rPr lang="it-IT" sz="1200" dirty="0"/>
                  <a:t>A. Stagni et al 2022 Nucl. Fusion 62 096031</a:t>
                </a:r>
                <a:r>
                  <a:rPr lang="en-US" sz="1200" dirty="0"/>
                  <a:t>)</a:t>
                </a:r>
              </a:p>
            </p:txBody>
          </p:sp>
        </mc:Choice>
        <mc:Fallback xmlns="">
          <p:sp>
            <p:nvSpPr>
              <p:cNvPr id="14" name="TextBox 13">
                <a:extLst>
                  <a:ext uri="{FF2B5EF4-FFF2-40B4-BE49-F238E27FC236}">
                    <a16:creationId xmlns:a16="http://schemas.microsoft.com/office/drawing/2014/main" id="{D11D7FD7-F9F6-4D63-BDD3-85557F094745}"/>
                  </a:ext>
                </a:extLst>
              </p:cNvPr>
              <p:cNvSpPr txBox="1">
                <a:spLocks noRot="1" noChangeAspect="1" noMove="1" noResize="1" noEditPoints="1" noAdjustHandles="1" noChangeArrowheads="1" noChangeShapeType="1" noTextEdit="1"/>
              </p:cNvSpPr>
              <p:nvPr/>
            </p:nvSpPr>
            <p:spPr>
              <a:xfrm>
                <a:off x="7097974" y="3740752"/>
                <a:ext cx="4917942" cy="646331"/>
              </a:xfrm>
              <a:prstGeom prst="rect">
                <a:avLst/>
              </a:prstGeom>
              <a:blipFill>
                <a:blip r:embed="rId4"/>
                <a:stretch>
                  <a:fillRect t="-943" r="-124" b="-660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A8F284A0-FE64-7EFE-3D91-F352540A4D62}"/>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15" name="Slide Number Placeholder 14">
            <a:extLst>
              <a:ext uri="{FF2B5EF4-FFF2-40B4-BE49-F238E27FC236}">
                <a16:creationId xmlns:a16="http://schemas.microsoft.com/office/drawing/2014/main" id="{E15F363C-99CD-AE50-7EE8-EAA5AC008F1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26</a:t>
            </a:fld>
            <a:endParaRPr lang="en-GB">
              <a:solidFill>
                <a:prstClr val="white"/>
              </a:solidFill>
            </a:endParaRPr>
          </a:p>
        </p:txBody>
      </p:sp>
      <p:sp>
        <p:nvSpPr>
          <p:cNvPr id="10" name="TextBox 9">
            <a:extLst>
              <a:ext uri="{FF2B5EF4-FFF2-40B4-BE49-F238E27FC236}">
                <a16:creationId xmlns:a16="http://schemas.microsoft.com/office/drawing/2014/main" id="{2AAE588D-FA50-AE14-A72E-B07660F6E3AA}"/>
              </a:ext>
            </a:extLst>
          </p:cNvPr>
          <p:cNvSpPr txBox="1"/>
          <p:nvPr/>
        </p:nvSpPr>
        <p:spPr bwMode="auto">
          <a:xfrm>
            <a:off x="6096000" y="624405"/>
            <a:ext cx="5322660" cy="1200329"/>
          </a:xfrm>
          <a:prstGeom prst="rect">
            <a:avLst/>
          </a:prstGeom>
          <a:solidFill>
            <a:srgbClr val="FFFF00"/>
          </a:solidFill>
        </p:spPr>
        <p:txBody>
          <a:bodyPr wrap="square" rtlCol="0">
            <a:spAutoFit/>
          </a:bodyPr>
          <a:lstStyle/>
          <a:p>
            <a:r>
              <a:rPr lang="en-US" dirty="0"/>
              <a:t>Propose to piggy-back/data mining for not intrusive diagnostics. Might increase priorities once RP will be available. Not indicated the capabilities of RP</a:t>
            </a:r>
          </a:p>
          <a:p>
            <a:r>
              <a:rPr lang="en-US" dirty="0"/>
              <a:t>P2-TCV-2026</a:t>
            </a:r>
          </a:p>
        </p:txBody>
      </p:sp>
    </p:spTree>
    <p:extLst>
      <p:ext uri="{BB962C8B-B14F-4D97-AF65-F5344CB8AC3E}">
        <p14:creationId xmlns:p14="http://schemas.microsoft.com/office/powerpoint/2010/main" val="370526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title"/>
          </p:nvPr>
        </p:nvSpPr>
        <p:spPr>
          <a:xfrm>
            <a:off x="983432" y="194846"/>
            <a:ext cx="11208568"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#111 - WEST detached L-mode plasmas at reduced </a:t>
            </a:r>
            <a:r>
              <a:rPr lang="en-US" dirty="0" err="1"/>
              <a:t>Btor</a:t>
            </a:r>
            <a:r>
              <a:rPr lang="en-US" dirty="0"/>
              <a:t> for the validation of turbulence simulations (RT05)</a:t>
            </a:r>
          </a:p>
        </p:txBody>
      </p:sp>
      <p:sp>
        <p:nvSpPr>
          <p:cNvPr id="53" name="Google Shape;53;p1"/>
          <p:cNvSpPr txBox="1">
            <a:spLocks noGrp="1"/>
          </p:cNvSpPr>
          <p:nvPr>
            <p:ph type="body" idx="1"/>
          </p:nvPr>
        </p:nvSpPr>
        <p:spPr>
          <a:xfrm>
            <a:off x="609600" y="836712"/>
            <a:ext cx="6640286" cy="5688632"/>
          </a:xfrm>
          <a:prstGeom prst="rect">
            <a:avLst/>
          </a:prstGeom>
          <a:noFill/>
          <a:ln>
            <a:noFill/>
          </a:ln>
        </p:spPr>
        <p:txBody>
          <a:bodyPr spcFirstLastPara="1" wrap="square" lIns="91425" tIns="45700" rIns="91425" bIns="45700" anchor="t" anchorCtr="0">
            <a:normAutofit fontScale="92500" lnSpcReduction="10000"/>
          </a:bodyPr>
          <a:lstStyle/>
          <a:p>
            <a:pPr marL="214313" lvl="0" indent="-214313" algn="l" rtl="0">
              <a:spcBef>
                <a:spcPts val="0"/>
              </a:spcBef>
              <a:spcAft>
                <a:spcPts val="0"/>
              </a:spcAft>
              <a:buClr>
                <a:schemeClr val="dk1"/>
              </a:buClr>
              <a:buSzPts val="2400"/>
              <a:buFont typeface="Arial"/>
              <a:buChar char="•"/>
            </a:pPr>
            <a:r>
              <a:rPr lang="en-US" b="1" dirty="0">
                <a:latin typeface="Calibri"/>
                <a:ea typeface="Calibri"/>
                <a:cs typeface="Calibri"/>
                <a:sym typeface="Calibri"/>
              </a:rPr>
              <a:t>Proponents and contact person:</a:t>
            </a:r>
            <a:endParaRPr dirty="0"/>
          </a:p>
          <a:p>
            <a:pPr marL="0" lvl="0" indent="0" algn="l" rtl="0">
              <a:spcBef>
                <a:spcPts val="0"/>
              </a:spcBef>
              <a:spcAft>
                <a:spcPts val="0"/>
              </a:spcAft>
              <a:buNone/>
            </a:pPr>
            <a:r>
              <a:rPr lang="en-US" sz="1800" dirty="0"/>
              <a:t>Diego Sales de Oliveira (</a:t>
            </a:r>
            <a:r>
              <a:rPr lang="en-US" sz="1800" u="sng" dirty="0">
                <a:solidFill>
                  <a:schemeClr val="hlink"/>
                </a:solidFill>
                <a:hlinkClick r:id="rId3"/>
              </a:rPr>
              <a:t>diego.salesdeoliveira@cea.fr</a:t>
            </a:r>
            <a:r>
              <a:rPr lang="en-US" sz="1800" dirty="0"/>
              <a:t>)</a:t>
            </a:r>
            <a:endParaRPr sz="1800" dirty="0"/>
          </a:p>
          <a:p>
            <a:pPr marL="0" lvl="0" indent="0" algn="l" rtl="0">
              <a:spcBef>
                <a:spcPts val="0"/>
              </a:spcBef>
              <a:spcAft>
                <a:spcPts val="0"/>
              </a:spcAft>
              <a:buNone/>
            </a:pPr>
            <a:r>
              <a:rPr lang="en-US" sz="1800" dirty="0"/>
              <a:t>Jorge Morales, Guido </a:t>
            </a:r>
            <a:r>
              <a:rPr lang="en-US" sz="1800" dirty="0" err="1"/>
              <a:t>Ciraolo</a:t>
            </a:r>
            <a:r>
              <a:rPr lang="en-US" sz="1800" dirty="0"/>
              <a:t>, Patrick </a:t>
            </a:r>
            <a:r>
              <a:rPr lang="en-US" sz="1800" dirty="0" err="1"/>
              <a:t>Tamain</a:t>
            </a:r>
            <a:r>
              <a:rPr lang="en-US" sz="1800" dirty="0"/>
              <a:t> </a:t>
            </a:r>
            <a:endParaRPr sz="1800" dirty="0"/>
          </a:p>
          <a:p>
            <a:pPr marL="214313" lvl="0" indent="-61913" algn="l" rtl="0">
              <a:spcBef>
                <a:spcPts val="0"/>
              </a:spcBef>
              <a:spcAft>
                <a:spcPts val="0"/>
              </a:spcAft>
              <a:buClr>
                <a:schemeClr val="dk1"/>
              </a:buClr>
              <a:buSzPts val="2400"/>
              <a:buFont typeface="Arial"/>
              <a:buNone/>
            </a:pPr>
            <a:endParaRPr b="1" dirty="0">
              <a:latin typeface="Calibri"/>
              <a:ea typeface="Calibri"/>
              <a:cs typeface="Calibri"/>
              <a:sym typeface="Calibri"/>
            </a:endParaRPr>
          </a:p>
          <a:p>
            <a:pPr marL="214313" lvl="0" indent="-214313" algn="l" rtl="0">
              <a:spcBef>
                <a:spcPts val="0"/>
              </a:spcBef>
              <a:spcAft>
                <a:spcPts val="0"/>
              </a:spcAft>
              <a:buClr>
                <a:schemeClr val="dk1"/>
              </a:buClr>
              <a:buSzPts val="2400"/>
              <a:buFont typeface="Arial"/>
              <a:buChar char="•"/>
            </a:pPr>
            <a:r>
              <a:rPr lang="en-US" b="1" dirty="0">
                <a:latin typeface="Calibri"/>
                <a:ea typeface="Calibri"/>
                <a:cs typeface="Calibri"/>
                <a:sym typeface="Calibri"/>
              </a:rPr>
              <a:t>Scientific Background &amp; Objectives</a:t>
            </a:r>
            <a:endParaRPr dirty="0"/>
          </a:p>
          <a:p>
            <a:pPr marL="257175" lvl="0" indent="-104775" algn="l" rtl="0">
              <a:spcBef>
                <a:spcPts val="0"/>
              </a:spcBef>
              <a:spcAft>
                <a:spcPts val="0"/>
              </a:spcAft>
              <a:buClr>
                <a:schemeClr val="dk1"/>
              </a:buClr>
              <a:buSzPts val="2400"/>
              <a:buNone/>
            </a:pPr>
            <a:r>
              <a:rPr lang="en-US" sz="1800" dirty="0"/>
              <a:t>- Develop a stable L-mode WEST detached plasma at reduced </a:t>
            </a:r>
            <a:r>
              <a:rPr lang="en-US" sz="1800" dirty="0" err="1"/>
              <a:t>Btor</a:t>
            </a:r>
            <a:r>
              <a:rPr lang="en-US" sz="1800" dirty="0"/>
              <a:t> optimized edge diagnostic coverage for modeling</a:t>
            </a:r>
          </a:p>
          <a:p>
            <a:pPr marL="257175" lvl="0" indent="-104775" algn="l" rtl="0">
              <a:spcBef>
                <a:spcPts val="0"/>
              </a:spcBef>
              <a:spcAft>
                <a:spcPts val="0"/>
              </a:spcAft>
              <a:buClr>
                <a:schemeClr val="dk1"/>
              </a:buClr>
              <a:buSzPts val="2400"/>
              <a:buNone/>
            </a:pPr>
            <a:r>
              <a:rPr lang="en-US" sz="1800" dirty="0"/>
              <a:t>- Produce a dataset for the validation the first </a:t>
            </a:r>
            <a:r>
              <a:rPr lang="fr-FR" sz="1800" dirty="0" err="1"/>
              <a:t>edge</a:t>
            </a:r>
            <a:r>
              <a:rPr lang="fr-FR" sz="1800" dirty="0"/>
              <a:t> turbulence simulations </a:t>
            </a:r>
            <a:r>
              <a:rPr lang="en-US" sz="1800" dirty="0"/>
              <a:t>of WEST using SOLEDGE3X</a:t>
            </a:r>
          </a:p>
          <a:p>
            <a:pPr marL="152400" lvl="0" indent="0" algn="l" rtl="0">
              <a:spcBef>
                <a:spcPts val="0"/>
              </a:spcBef>
              <a:spcAft>
                <a:spcPts val="0"/>
              </a:spcAft>
              <a:buClr>
                <a:schemeClr val="dk1"/>
              </a:buClr>
              <a:buSzPts val="2400"/>
              <a:buNone/>
            </a:pPr>
            <a:r>
              <a:rPr lang="fr-FR" sz="1800" dirty="0"/>
              <a:t>- </a:t>
            </a:r>
            <a:r>
              <a:rPr lang="en-US" sz="1800" dirty="0"/>
              <a:t>Characterize the turbulent transport in the simulations and compare with DBS and RCP measurements</a:t>
            </a:r>
          </a:p>
          <a:p>
            <a:pPr marL="152400" lvl="0" indent="0" algn="l" rtl="0">
              <a:spcBef>
                <a:spcPts val="0"/>
              </a:spcBef>
              <a:spcAft>
                <a:spcPts val="0"/>
              </a:spcAft>
              <a:buClr>
                <a:schemeClr val="dk1"/>
              </a:buClr>
              <a:buSzPts val="2400"/>
              <a:buNone/>
            </a:pPr>
            <a:r>
              <a:rPr lang="fr-FR" sz="1800" dirty="0"/>
              <a:t>- </a:t>
            </a:r>
            <a:r>
              <a:rPr lang="en-US" sz="1800" dirty="0"/>
              <a:t>Quantify turbulent flux arriving at first-wall PFCs and possible implications for operation</a:t>
            </a:r>
          </a:p>
          <a:p>
            <a:pPr marL="152400" lvl="0" indent="0" algn="l" rtl="0">
              <a:spcBef>
                <a:spcPts val="0"/>
              </a:spcBef>
              <a:spcAft>
                <a:spcPts val="0"/>
              </a:spcAft>
              <a:buClr>
                <a:schemeClr val="dk1"/>
              </a:buClr>
              <a:buSzPts val="2400"/>
              <a:buNone/>
            </a:pPr>
            <a:r>
              <a:rPr lang="en-US" sz="1800" dirty="0"/>
              <a:t>- Assess the parallel and perpendicular mechanisms underlying the power exhaust and confirm the code </a:t>
            </a:r>
            <a:r>
              <a:rPr lang="en-US" sz="1800" dirty="0" err="1"/>
              <a:t>predicitions</a:t>
            </a:r>
            <a:r>
              <a:rPr lang="en-US" sz="1800" dirty="0"/>
              <a:t> with experiments</a:t>
            </a:r>
          </a:p>
          <a:p>
            <a:pPr marL="214313" lvl="0" indent="-61913" algn="l" rtl="0">
              <a:spcBef>
                <a:spcPts val="0"/>
              </a:spcBef>
              <a:spcAft>
                <a:spcPts val="0"/>
              </a:spcAft>
              <a:buClr>
                <a:schemeClr val="dk1"/>
              </a:buClr>
              <a:buSzPts val="2400"/>
              <a:buFont typeface="Arial"/>
              <a:buNone/>
            </a:pPr>
            <a:endParaRPr b="1" dirty="0">
              <a:latin typeface="Calibri"/>
              <a:ea typeface="Calibri"/>
              <a:cs typeface="Calibri"/>
              <a:sym typeface="Calibri"/>
            </a:endParaRPr>
          </a:p>
          <a:p>
            <a:pPr marL="214313" lvl="0" indent="-214313" algn="l" rtl="0">
              <a:spcBef>
                <a:spcPts val="0"/>
              </a:spcBef>
              <a:spcAft>
                <a:spcPts val="0"/>
              </a:spcAft>
              <a:buClr>
                <a:schemeClr val="dk1"/>
              </a:buClr>
              <a:buSzPts val="2400"/>
              <a:buFont typeface="Arial"/>
              <a:buChar char="•"/>
            </a:pPr>
            <a:r>
              <a:rPr lang="en-US" b="1" dirty="0">
                <a:latin typeface="Calibri"/>
                <a:ea typeface="Calibri"/>
                <a:cs typeface="Calibri"/>
                <a:sym typeface="Calibri"/>
              </a:rPr>
              <a:t>Experimental Strategy/Machine Constraints and essential diagnostic</a:t>
            </a:r>
            <a:endParaRPr dirty="0">
              <a:latin typeface="Calibri"/>
              <a:ea typeface="Calibri"/>
              <a:cs typeface="Calibri"/>
              <a:sym typeface="Calibri"/>
            </a:endParaRPr>
          </a:p>
          <a:p>
            <a:pPr marL="557212" lvl="1" indent="-214312" algn="l" rtl="0">
              <a:spcBef>
                <a:spcPts val="0"/>
              </a:spcBef>
              <a:spcAft>
                <a:spcPts val="0"/>
              </a:spcAft>
              <a:buClr>
                <a:schemeClr val="dk1"/>
              </a:buClr>
              <a:buSzPts val="1200"/>
              <a:buFont typeface="Calibri"/>
              <a:buChar char="-"/>
            </a:pPr>
            <a:r>
              <a:rPr lang="fr-FR" sz="1200" dirty="0"/>
              <a:t>Start </a:t>
            </a:r>
            <a:r>
              <a:rPr lang="fr-FR" sz="1200" dirty="0" err="1"/>
              <a:t>from</a:t>
            </a:r>
            <a:r>
              <a:rPr lang="fr-FR" sz="1200" dirty="0"/>
              <a:t> the </a:t>
            </a:r>
            <a:r>
              <a:rPr lang="fr-FR" sz="1200" dirty="0" err="1"/>
              <a:t>reference</a:t>
            </a:r>
            <a:r>
              <a:rPr lang="fr-FR" sz="1200" dirty="0"/>
              <a:t> </a:t>
            </a:r>
            <a:r>
              <a:rPr lang="fr-FR" sz="1200" dirty="0" err="1"/>
              <a:t>discharges</a:t>
            </a:r>
            <a:r>
              <a:rPr lang="fr-FR" sz="1200" dirty="0"/>
              <a:t> LSN 1.9T/300kA (60208,60117+more) and change </a:t>
            </a:r>
            <a:r>
              <a:rPr lang="fr-FR" sz="1200" dirty="0" err="1"/>
              <a:t>magnetic</a:t>
            </a:r>
            <a:r>
              <a:rPr lang="fr-FR" sz="1200" dirty="0"/>
              <a:t> </a:t>
            </a:r>
            <a:r>
              <a:rPr lang="fr-FR" sz="1200" dirty="0" err="1"/>
              <a:t>geometry</a:t>
            </a:r>
            <a:r>
              <a:rPr lang="fr-FR" sz="1200" dirty="0"/>
              <a:t> </a:t>
            </a:r>
            <a:r>
              <a:rPr lang="fr-FR" sz="1200" dirty="0" err="1"/>
              <a:t>parameters</a:t>
            </a:r>
            <a:r>
              <a:rPr lang="fr-FR" sz="1200" dirty="0"/>
              <a:t> and </a:t>
            </a:r>
            <a:r>
              <a:rPr lang="fr-FR" sz="1200" dirty="0" err="1"/>
              <a:t>current</a:t>
            </a:r>
            <a:r>
              <a:rPr lang="fr-FR" sz="1200" dirty="0"/>
              <a:t> gain </a:t>
            </a:r>
            <a:r>
              <a:rPr lang="fr-FR" sz="1200" dirty="0" err="1"/>
              <a:t>stability</a:t>
            </a:r>
            <a:endParaRPr lang="fr-FR" sz="1200" dirty="0"/>
          </a:p>
          <a:p>
            <a:pPr marL="557212" lvl="1" indent="-214312" algn="l" rtl="0">
              <a:spcBef>
                <a:spcPts val="0"/>
              </a:spcBef>
              <a:spcAft>
                <a:spcPts val="0"/>
              </a:spcAft>
              <a:buClr>
                <a:schemeClr val="dk1"/>
              </a:buClr>
              <a:buSzPts val="1200"/>
              <a:buFont typeface="Calibri"/>
              <a:buChar char="-"/>
            </a:pPr>
            <a:r>
              <a:rPr lang="fr-FR" sz="1200" dirty="0"/>
              <a:t>Once stable, </a:t>
            </a:r>
            <a:r>
              <a:rPr lang="fr-FR" sz="1200" dirty="0" err="1"/>
              <a:t>perform</a:t>
            </a:r>
            <a:r>
              <a:rPr lang="fr-FR" sz="1200" dirty="0"/>
              <a:t> a </a:t>
            </a:r>
            <a:r>
              <a:rPr lang="fr-FR" sz="1200" dirty="0" err="1"/>
              <a:t>density</a:t>
            </a:r>
            <a:r>
              <a:rPr lang="fr-FR" sz="1200" dirty="0"/>
              <a:t> scan </a:t>
            </a:r>
            <a:r>
              <a:rPr lang="fr-FR" sz="1200" dirty="0" err="1"/>
              <a:t>step</a:t>
            </a:r>
            <a:r>
              <a:rPr lang="fr-FR" sz="1200" dirty="0"/>
              <a:t> </a:t>
            </a:r>
            <a:r>
              <a:rPr lang="fr-FR" sz="1200" dirty="0" err="1"/>
              <a:t>letter</a:t>
            </a:r>
            <a:r>
              <a:rPr lang="fr-FR" sz="1200" dirty="0"/>
              <a:t> to </a:t>
            </a:r>
            <a:r>
              <a:rPr lang="fr-FR" sz="1200" dirty="0" err="1"/>
              <a:t>acquire</a:t>
            </a:r>
            <a:r>
              <a:rPr lang="fr-FR" sz="1200" dirty="0"/>
              <a:t> data at </a:t>
            </a:r>
            <a:r>
              <a:rPr lang="fr-FR" sz="1200" dirty="0" err="1"/>
              <a:t>different</a:t>
            </a:r>
            <a:r>
              <a:rPr lang="fr-FR" sz="1200" dirty="0"/>
              <a:t> </a:t>
            </a:r>
            <a:r>
              <a:rPr lang="fr-FR" sz="1200" dirty="0" err="1"/>
              <a:t>levels</a:t>
            </a:r>
            <a:r>
              <a:rPr lang="fr-FR" sz="1200" dirty="0"/>
              <a:t> of </a:t>
            </a:r>
            <a:r>
              <a:rPr lang="fr-FR" sz="1200" dirty="0" err="1"/>
              <a:t>detachment</a:t>
            </a:r>
            <a:endParaRPr sz="1200" dirty="0"/>
          </a:p>
          <a:p>
            <a:pPr marL="557213" lvl="1" indent="-214312" algn="l" rtl="0">
              <a:spcBef>
                <a:spcPts val="0"/>
              </a:spcBef>
              <a:spcAft>
                <a:spcPts val="0"/>
              </a:spcAft>
              <a:buClr>
                <a:schemeClr val="dk1"/>
              </a:buClr>
              <a:buSzPts val="1200"/>
              <a:buFont typeface="Calibri"/>
              <a:buChar char="-"/>
            </a:pPr>
            <a:r>
              <a:rPr lang="en-US" sz="1200" dirty="0"/>
              <a:t>Langmuir probes in the max and min probe locations, DBS, </a:t>
            </a:r>
            <a:r>
              <a:rPr lang="en-001" sz="1200" dirty="0"/>
              <a:t>RCP, </a:t>
            </a:r>
            <a:r>
              <a:rPr lang="fr-FR" sz="1200" dirty="0"/>
              <a:t>McPherson, TS, </a:t>
            </a:r>
            <a:r>
              <a:rPr lang="fr-FR" sz="1200" dirty="0" err="1"/>
              <a:t>spectroscopy</a:t>
            </a:r>
            <a:r>
              <a:rPr lang="fr-FR" sz="1200" dirty="0"/>
              <a:t>, IR</a:t>
            </a:r>
            <a:endParaRPr dirty="0"/>
          </a:p>
        </p:txBody>
      </p:sp>
      <p:sp>
        <p:nvSpPr>
          <p:cNvPr id="54" name="Google Shape;54;p1"/>
          <p:cNvSpPr txBox="1"/>
          <p:nvPr/>
        </p:nvSpPr>
        <p:spPr>
          <a:xfrm>
            <a:off x="7924799" y="4702156"/>
            <a:ext cx="30718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Calibri"/>
                <a:ea typeface="Calibri"/>
                <a:cs typeface="Calibri"/>
                <a:sym typeface="Calibri"/>
              </a:rPr>
              <a:t>Proposed pulses</a:t>
            </a:r>
            <a:endParaRPr dirty="0"/>
          </a:p>
        </p:txBody>
      </p:sp>
      <p:graphicFrame>
        <p:nvGraphicFramePr>
          <p:cNvPr id="55" name="Google Shape;55;p1"/>
          <p:cNvGraphicFramePr/>
          <p:nvPr/>
        </p:nvGraphicFramePr>
        <p:xfrm>
          <a:off x="7924799" y="5071488"/>
          <a:ext cx="4147450" cy="837300"/>
        </p:xfrm>
        <a:graphic>
          <a:graphicData uri="http://schemas.openxmlformats.org/drawingml/2006/table">
            <a:tbl>
              <a:tblPr firstRow="1" bandRow="1">
                <a:noFill/>
              </a:tblPr>
              <a:tblGrid>
                <a:gridCol w="954025">
                  <a:extLst>
                    <a:ext uri="{9D8B030D-6E8A-4147-A177-3AD203B41FA5}">
                      <a16:colId xmlns:a16="http://schemas.microsoft.com/office/drawing/2014/main" val="20000"/>
                    </a:ext>
                  </a:extLst>
                </a:gridCol>
                <a:gridCol w="1663925">
                  <a:extLst>
                    <a:ext uri="{9D8B030D-6E8A-4147-A177-3AD203B41FA5}">
                      <a16:colId xmlns:a16="http://schemas.microsoft.com/office/drawing/2014/main" val="20001"/>
                    </a:ext>
                  </a:extLst>
                </a:gridCol>
                <a:gridCol w="1529500">
                  <a:extLst>
                    <a:ext uri="{9D8B030D-6E8A-4147-A177-3AD203B41FA5}">
                      <a16:colId xmlns:a16="http://schemas.microsoft.com/office/drawing/2014/main" val="20002"/>
                    </a:ext>
                  </a:extLst>
                </a:gridCol>
              </a:tblGrid>
              <a:tr h="418650">
                <a:tc>
                  <a:txBody>
                    <a:bodyPr/>
                    <a:lstStyle/>
                    <a:p>
                      <a:pPr marL="0" marR="0" lvl="0" indent="0" algn="l" rtl="0">
                        <a:spcBef>
                          <a:spcPts val="0"/>
                        </a:spcBef>
                        <a:spcAft>
                          <a:spcPts val="0"/>
                        </a:spcAft>
                        <a:buNone/>
                      </a:pPr>
                      <a:r>
                        <a:rPr lang="en-US" sz="1600" u="none" strike="noStrike" cap="none"/>
                        <a:t>Device</a:t>
                      </a:r>
                      <a:endParaRPr/>
                    </a:p>
                  </a:txBody>
                  <a:tcPr marL="68575" marR="68575" marT="34300" marB="34300"/>
                </a:tc>
                <a:tc>
                  <a:txBody>
                    <a:bodyPr/>
                    <a:lstStyle/>
                    <a:p>
                      <a:pPr marL="0" marR="0" lvl="0" indent="0" algn="l" rtl="0">
                        <a:spcBef>
                          <a:spcPts val="0"/>
                        </a:spcBef>
                        <a:spcAft>
                          <a:spcPts val="0"/>
                        </a:spcAft>
                        <a:buNone/>
                      </a:pPr>
                      <a:r>
                        <a:rPr lang="en-US" sz="1600"/>
                        <a:t># Pulses/Session</a:t>
                      </a:r>
                      <a:endParaRPr/>
                    </a:p>
                  </a:txBody>
                  <a:tcPr marL="68575" marR="68575" marT="34300" marB="34300"/>
                </a:tc>
                <a:tc>
                  <a:txBody>
                    <a:bodyPr/>
                    <a:lstStyle/>
                    <a:p>
                      <a:pPr marL="0" marR="0" lvl="0" indent="0" algn="l" rtl="0">
                        <a:spcBef>
                          <a:spcPts val="0"/>
                        </a:spcBef>
                        <a:spcAft>
                          <a:spcPts val="0"/>
                        </a:spcAft>
                        <a:buNone/>
                      </a:pPr>
                      <a:r>
                        <a:rPr lang="en-US" sz="1600"/>
                        <a:t># Development</a:t>
                      </a:r>
                      <a:endParaRPr/>
                    </a:p>
                  </a:txBody>
                  <a:tcPr marL="68575" marR="68575" marT="34300" marB="34300"/>
                </a:tc>
                <a:extLst>
                  <a:ext uri="{0D108BD9-81ED-4DB2-BD59-A6C34878D82A}">
                    <a16:rowId xmlns:a16="http://schemas.microsoft.com/office/drawing/2014/main" val="10000"/>
                  </a:ext>
                </a:extLst>
              </a:tr>
              <a:tr h="418650">
                <a:tc>
                  <a:txBody>
                    <a:bodyPr/>
                    <a:lstStyle/>
                    <a:p>
                      <a:pPr marL="0" marR="0" lvl="0" indent="0" algn="l" rtl="0">
                        <a:spcBef>
                          <a:spcPts val="0"/>
                        </a:spcBef>
                        <a:spcAft>
                          <a:spcPts val="0"/>
                        </a:spcAft>
                        <a:buNone/>
                      </a:pPr>
                      <a:r>
                        <a:rPr lang="en-US" sz="1800" b="1">
                          <a:solidFill>
                            <a:schemeClr val="dk1"/>
                          </a:solidFill>
                        </a:rPr>
                        <a:t>WEST</a:t>
                      </a:r>
                      <a:endParaRPr/>
                    </a:p>
                  </a:txBody>
                  <a:tcPr marL="68575" marR="68575" marT="34300" marB="34300">
                    <a:solidFill>
                      <a:srgbClr val="FBD4B4"/>
                    </a:solidFill>
                  </a:tcPr>
                </a:tc>
                <a:tc>
                  <a:txBody>
                    <a:bodyPr/>
                    <a:lstStyle/>
                    <a:p>
                      <a:pPr marL="0" marR="0" lvl="0" indent="0" algn="l" rtl="0">
                        <a:spcBef>
                          <a:spcPts val="0"/>
                        </a:spcBef>
                        <a:spcAft>
                          <a:spcPts val="0"/>
                        </a:spcAft>
                        <a:buNone/>
                      </a:pPr>
                      <a:r>
                        <a:rPr lang="en-US" sz="1600" dirty="0"/>
                        <a:t>5</a:t>
                      </a:r>
                      <a:endParaRPr sz="1600" dirty="0"/>
                    </a:p>
                  </a:txBody>
                  <a:tcPr marL="68575" marR="68575" marT="34300" marB="34300">
                    <a:solidFill>
                      <a:srgbClr val="FBD4B4"/>
                    </a:solidFill>
                  </a:tcPr>
                </a:tc>
                <a:tc>
                  <a:txBody>
                    <a:bodyPr/>
                    <a:lstStyle/>
                    <a:p>
                      <a:pPr marL="0" marR="0" lvl="0" indent="0" algn="l" rtl="0">
                        <a:spcBef>
                          <a:spcPts val="0"/>
                        </a:spcBef>
                        <a:spcAft>
                          <a:spcPts val="0"/>
                        </a:spcAft>
                        <a:buNone/>
                      </a:pPr>
                      <a:r>
                        <a:rPr lang="fr-FR" sz="1600" dirty="0"/>
                        <a:t>10</a:t>
                      </a:r>
                      <a:endParaRPr sz="1600" dirty="0"/>
                    </a:p>
                  </a:txBody>
                  <a:tcPr marL="68575" marR="68575" marT="34300" marB="34300">
                    <a:solidFill>
                      <a:srgbClr val="FBD4B4"/>
                    </a:solidFill>
                  </a:tcPr>
                </a:tc>
                <a:extLst>
                  <a:ext uri="{0D108BD9-81ED-4DB2-BD59-A6C34878D82A}">
                    <a16:rowId xmlns:a16="http://schemas.microsoft.com/office/drawing/2014/main" val="10001"/>
                  </a:ext>
                </a:extLst>
              </a:tr>
            </a:tbl>
          </a:graphicData>
        </a:graphic>
      </p:graphicFrame>
      <p:sp>
        <p:nvSpPr>
          <p:cNvPr id="56" name="Google Shape;56;p1"/>
          <p:cNvSpPr txBox="1"/>
          <p:nvPr/>
        </p:nvSpPr>
        <p:spPr>
          <a:xfrm>
            <a:off x="8588798" y="952065"/>
            <a:ext cx="27424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Arial"/>
              <a:buNone/>
            </a:pPr>
            <a:r>
              <a:rPr lang="en-US" sz="1800" b="0" i="0" u="none" strike="noStrike" cap="none">
                <a:solidFill>
                  <a:srgbClr val="FFFFFF"/>
                </a:solidFill>
                <a:latin typeface="Calibri"/>
                <a:ea typeface="Calibri"/>
                <a:cs typeface="Calibri"/>
                <a:sym typeface="Calibri"/>
              </a:rPr>
              <a:t>Possible summary figures</a:t>
            </a:r>
            <a:endParaRPr sz="1800" b="0" i="0" u="none" strike="noStrike" cap="none">
              <a:solidFill>
                <a:srgbClr val="FFFFFF"/>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A9952C5D-AA3B-4104-E988-E73FE04BF304}"/>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3" name="Slide Number Placeholder 2">
            <a:extLst>
              <a:ext uri="{FF2B5EF4-FFF2-40B4-BE49-F238E27FC236}">
                <a16:creationId xmlns:a16="http://schemas.microsoft.com/office/drawing/2014/main" id="{4B995DFA-3CB9-86C0-51B1-59EB7BF6C3E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27</a:t>
            </a:fld>
            <a:endParaRPr lang="en-GB">
              <a:solidFill>
                <a:prstClr val="white"/>
              </a:solidFill>
            </a:endParaRPr>
          </a:p>
        </p:txBody>
      </p:sp>
      <p:sp>
        <p:nvSpPr>
          <p:cNvPr id="4" name="TextBox 3">
            <a:extLst>
              <a:ext uri="{FF2B5EF4-FFF2-40B4-BE49-F238E27FC236}">
                <a16:creationId xmlns:a16="http://schemas.microsoft.com/office/drawing/2014/main" id="{FD458160-FD3B-45E5-5222-076438588D59}"/>
              </a:ext>
            </a:extLst>
          </p:cNvPr>
          <p:cNvSpPr txBox="1"/>
          <p:nvPr/>
        </p:nvSpPr>
        <p:spPr bwMode="auto">
          <a:xfrm>
            <a:off x="6096000" y="624405"/>
            <a:ext cx="5322660" cy="1754326"/>
          </a:xfrm>
          <a:prstGeom prst="rect">
            <a:avLst/>
          </a:prstGeom>
          <a:solidFill>
            <a:srgbClr val="FFFF00"/>
          </a:solidFill>
        </p:spPr>
        <p:txBody>
          <a:bodyPr wrap="square" rtlCol="0">
            <a:spAutoFit/>
          </a:bodyPr>
          <a:lstStyle/>
          <a:p>
            <a:r>
              <a:rPr lang="en-US" dirty="0"/>
              <a:t>To be understood what already </a:t>
            </a:r>
            <a:r>
              <a:rPr lang="en-US" dirty="0" err="1"/>
              <a:t>availableas</a:t>
            </a:r>
            <a:r>
              <a:rPr lang="en-US" dirty="0"/>
              <a:t> reference scenario for modelling validation on WEST. If not  </a:t>
            </a:r>
            <a:r>
              <a:rPr lang="en-US" dirty="0" err="1"/>
              <a:t>piggyy</a:t>
            </a:r>
            <a:r>
              <a:rPr lang="en-US" dirty="0"/>
              <a:t> back on main scenarios at different recycling condition. Do we really need reduced </a:t>
            </a:r>
            <a:r>
              <a:rPr lang="en-US" dirty="0" err="1"/>
              <a:t>Btor</a:t>
            </a:r>
            <a:r>
              <a:rPr lang="en-US" dirty="0"/>
              <a:t> also in view of modelling optimization under TSVV-B?</a:t>
            </a:r>
          </a:p>
          <a:p>
            <a:r>
              <a:rPr lang="en-US" dirty="0"/>
              <a:t>P2-WEST-2027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grpSp>
        <p:nvGrpSpPr>
          <p:cNvPr id="8" name="Groupe 7">
            <a:extLst>
              <a:ext uri="{FF2B5EF4-FFF2-40B4-BE49-F238E27FC236}">
                <a16:creationId xmlns:a16="http://schemas.microsoft.com/office/drawing/2014/main" id="{99E8BAEF-A750-46DE-B013-2F845D7498BF}"/>
              </a:ext>
            </a:extLst>
          </p:cNvPr>
          <p:cNvGrpSpPr/>
          <p:nvPr/>
        </p:nvGrpSpPr>
        <p:grpSpPr>
          <a:xfrm>
            <a:off x="8823176" y="608876"/>
            <a:ext cx="2628597" cy="4093280"/>
            <a:chOff x="7047983" y="845596"/>
            <a:chExt cx="3317989" cy="5166808"/>
          </a:xfrm>
        </p:grpSpPr>
        <p:pic>
          <p:nvPicPr>
            <p:cNvPr id="5" name="Image 4">
              <a:extLst>
                <a:ext uri="{FF2B5EF4-FFF2-40B4-BE49-F238E27FC236}">
                  <a16:creationId xmlns:a16="http://schemas.microsoft.com/office/drawing/2014/main" id="{51E7BDF0-D010-42FB-B5A4-25F99AE585D1}"/>
                </a:ext>
              </a:extLst>
            </p:cNvPr>
            <p:cNvPicPr>
              <a:picLocks noChangeAspect="1"/>
            </p:cNvPicPr>
            <p:nvPr/>
          </p:nvPicPr>
          <p:blipFill rotWithShape="1">
            <a:blip r:embed="rId3"/>
            <a:srcRect l="4809" r="78286"/>
            <a:stretch/>
          </p:blipFill>
          <p:spPr>
            <a:xfrm>
              <a:off x="7047983" y="845596"/>
              <a:ext cx="1670859" cy="5166808"/>
            </a:xfrm>
            <a:prstGeom prst="rect">
              <a:avLst/>
            </a:prstGeom>
          </p:spPr>
        </p:pic>
        <p:pic>
          <p:nvPicPr>
            <p:cNvPr id="7" name="Image 6">
              <a:extLst>
                <a:ext uri="{FF2B5EF4-FFF2-40B4-BE49-F238E27FC236}">
                  <a16:creationId xmlns:a16="http://schemas.microsoft.com/office/drawing/2014/main" id="{94A043DD-DF0E-4713-A24D-722B66B0646D}"/>
                </a:ext>
              </a:extLst>
            </p:cNvPr>
            <p:cNvPicPr>
              <a:picLocks noChangeAspect="1"/>
            </p:cNvPicPr>
            <p:nvPr/>
          </p:nvPicPr>
          <p:blipFill rotWithShape="1">
            <a:blip r:embed="rId3"/>
            <a:srcRect l="76380" r="6799"/>
            <a:stretch/>
          </p:blipFill>
          <p:spPr>
            <a:xfrm>
              <a:off x="8703426" y="845596"/>
              <a:ext cx="1662546" cy="5166808"/>
            </a:xfrm>
            <a:prstGeom prst="rect">
              <a:avLst/>
            </a:prstGeom>
          </p:spPr>
        </p:pic>
      </p:grpSp>
      <p:sp>
        <p:nvSpPr>
          <p:cNvPr id="52" name="Google Shape;52;p1"/>
          <p:cNvSpPr txBox="1">
            <a:spLocks noGrp="1"/>
          </p:cNvSpPr>
          <p:nvPr>
            <p:ph type="title"/>
          </p:nvPr>
        </p:nvSpPr>
        <p:spPr>
          <a:xfrm>
            <a:off x="983432" y="192515"/>
            <a:ext cx="9451776" cy="457200"/>
          </a:xfrm>
          <a:prstGeom prst="rect">
            <a:avLst/>
          </a:prstGeom>
          <a:noFill/>
          <a:ln>
            <a:noFill/>
          </a:ln>
        </p:spPr>
        <p:txBody>
          <a:bodyPr spcFirstLastPara="1" wrap="square" lIns="91425" tIns="45700" rIns="91425" bIns="45700" anchor="ctr" anchorCtr="0">
            <a:noAutofit/>
          </a:bodyPr>
          <a:lstStyle/>
          <a:p>
            <a:pPr algn="l"/>
            <a:r>
              <a:rPr lang="en-US" sz="2000" dirty="0">
                <a:solidFill>
                  <a:srgbClr val="2F5496"/>
                </a:solidFill>
                <a:latin typeface="Calibri Light" panose="020F0302020204030204" pitchFamily="34" charset="0"/>
                <a:cs typeface="Times New Roman" panose="02020603050405020304" pitchFamily="18" charset="0"/>
              </a:rPr>
              <a:t>#112 - First-principles investigation of boundary turbulence in seeded detached plasmas in the TCV-X21 scenario</a:t>
            </a:r>
            <a:endParaRPr lang="fr-FR" sz="2000" dirty="0">
              <a:solidFill>
                <a:srgbClr val="2F5496"/>
              </a:solidFill>
              <a:latin typeface="Calibri Light" panose="020F0302020204030204" pitchFamily="34" charset="0"/>
              <a:cs typeface="Times New Roman" panose="02020603050405020304" pitchFamily="18" charset="0"/>
            </a:endParaRPr>
          </a:p>
        </p:txBody>
      </p:sp>
      <p:sp>
        <p:nvSpPr>
          <p:cNvPr id="53" name="Google Shape;53;p1"/>
          <p:cNvSpPr txBox="1">
            <a:spLocks noGrp="1"/>
          </p:cNvSpPr>
          <p:nvPr>
            <p:ph type="body" idx="1"/>
          </p:nvPr>
        </p:nvSpPr>
        <p:spPr>
          <a:xfrm>
            <a:off x="609599" y="836712"/>
            <a:ext cx="7199393" cy="5688632"/>
          </a:xfrm>
          <a:prstGeom prst="rect">
            <a:avLst/>
          </a:prstGeom>
          <a:noFill/>
          <a:ln>
            <a:noFill/>
          </a:ln>
        </p:spPr>
        <p:txBody>
          <a:bodyPr spcFirstLastPara="1" wrap="square" lIns="91425" tIns="45700" rIns="91425" bIns="45700" anchor="t" anchorCtr="0">
            <a:normAutofit fontScale="85000" lnSpcReduction="10000"/>
          </a:bodyPr>
          <a:lstStyle/>
          <a:p>
            <a:pPr marL="214313" lvl="0" indent="-214313" algn="l" rtl="0">
              <a:spcBef>
                <a:spcPts val="0"/>
              </a:spcBef>
              <a:spcAft>
                <a:spcPts val="0"/>
              </a:spcAft>
              <a:buClr>
                <a:schemeClr val="dk1"/>
              </a:buClr>
              <a:buSzPts val="2400"/>
              <a:buFont typeface="Arial"/>
              <a:buChar char="•"/>
            </a:pPr>
            <a:r>
              <a:rPr lang="en-US" b="1" dirty="0">
                <a:latin typeface="Calibri"/>
                <a:ea typeface="Calibri"/>
                <a:cs typeface="Calibri"/>
                <a:sym typeface="Calibri"/>
              </a:rPr>
              <a:t>Proponents and contact person:</a:t>
            </a:r>
            <a:endParaRPr dirty="0"/>
          </a:p>
          <a:p>
            <a:pPr marL="0" lvl="0" indent="0" algn="l" rtl="0">
              <a:spcBef>
                <a:spcPts val="0"/>
              </a:spcBef>
              <a:spcAft>
                <a:spcPts val="0"/>
              </a:spcAft>
              <a:buNone/>
            </a:pPr>
            <a:r>
              <a:rPr lang="en-US" sz="1800" dirty="0"/>
              <a:t>Diego Sales de Oliveira (</a:t>
            </a:r>
            <a:r>
              <a:rPr lang="en-US" sz="1800" u="sng" dirty="0">
                <a:solidFill>
                  <a:schemeClr val="hlink"/>
                </a:solidFill>
                <a:hlinkClick r:id="rId4"/>
              </a:rPr>
              <a:t>diego.salesdeoliveira@cea.fr</a:t>
            </a:r>
            <a:r>
              <a:rPr lang="en-US" sz="1800" dirty="0"/>
              <a:t>)</a:t>
            </a:r>
            <a:endParaRPr sz="1800" dirty="0"/>
          </a:p>
          <a:p>
            <a:pPr marL="0" lvl="0" indent="0" algn="l" rtl="0">
              <a:spcBef>
                <a:spcPts val="0"/>
              </a:spcBef>
              <a:spcAft>
                <a:spcPts val="0"/>
              </a:spcAft>
              <a:buNone/>
            </a:pPr>
            <a:r>
              <a:rPr lang="fr-FR" sz="1800" dirty="0"/>
              <a:t>Hugo </a:t>
            </a:r>
            <a:r>
              <a:rPr lang="fr-FR" sz="1800" dirty="0" err="1"/>
              <a:t>Bufferand</a:t>
            </a:r>
            <a:r>
              <a:rPr lang="fr-FR" sz="1800" dirty="0"/>
              <a:t>, Patrick </a:t>
            </a:r>
            <a:r>
              <a:rPr lang="fr-FR" sz="1800" dirty="0" err="1"/>
              <a:t>Tamain</a:t>
            </a:r>
            <a:r>
              <a:rPr lang="fr-FR" sz="1800" dirty="0"/>
              <a:t>, Guido </a:t>
            </a:r>
            <a:r>
              <a:rPr lang="fr-FR" sz="1800" dirty="0" err="1"/>
              <a:t>Ciraolo</a:t>
            </a:r>
            <a:r>
              <a:rPr lang="fr-FR" sz="1800" dirty="0"/>
              <a:t>, Christian Theiler, Paolo Ricci, Holger </a:t>
            </a:r>
            <a:r>
              <a:rPr lang="fr-FR" sz="1800" dirty="0" err="1"/>
              <a:t>Reimerdes</a:t>
            </a:r>
            <a:r>
              <a:rPr lang="fr-FR" sz="1800" dirty="0"/>
              <a:t>, Riccardo Morgan, Giuseppe Drago</a:t>
            </a:r>
            <a:endParaRPr sz="1800" dirty="0"/>
          </a:p>
          <a:p>
            <a:pPr marL="214313" lvl="0" indent="-61913" algn="l" rtl="0">
              <a:spcBef>
                <a:spcPts val="0"/>
              </a:spcBef>
              <a:spcAft>
                <a:spcPts val="0"/>
              </a:spcAft>
              <a:buClr>
                <a:schemeClr val="dk1"/>
              </a:buClr>
              <a:buSzPts val="2400"/>
              <a:buFont typeface="Arial"/>
              <a:buNone/>
            </a:pPr>
            <a:endParaRPr b="1" dirty="0">
              <a:latin typeface="Calibri"/>
              <a:ea typeface="Calibri"/>
              <a:cs typeface="Calibri"/>
              <a:sym typeface="Calibri"/>
            </a:endParaRPr>
          </a:p>
          <a:p>
            <a:pPr marL="214313" lvl="0" indent="-214313" algn="l" rtl="0">
              <a:spcBef>
                <a:spcPts val="0"/>
              </a:spcBef>
              <a:spcAft>
                <a:spcPts val="0"/>
              </a:spcAft>
              <a:buClr>
                <a:schemeClr val="dk1"/>
              </a:buClr>
              <a:buSzPts val="2400"/>
              <a:buFont typeface="Arial"/>
              <a:buChar char="•"/>
            </a:pPr>
            <a:r>
              <a:rPr lang="en-US" b="1" dirty="0">
                <a:latin typeface="Calibri"/>
                <a:ea typeface="Calibri"/>
                <a:cs typeface="Calibri"/>
                <a:sym typeface="Calibri"/>
              </a:rPr>
              <a:t>Scientific Background &amp; Objectives</a:t>
            </a:r>
            <a:endParaRPr lang="en-US" dirty="0"/>
          </a:p>
          <a:p>
            <a:pPr marL="257175" lvl="0" indent="-104775" algn="l" rtl="0">
              <a:lnSpc>
                <a:spcPct val="110000"/>
              </a:lnSpc>
              <a:spcBef>
                <a:spcPts val="0"/>
              </a:spcBef>
              <a:spcAft>
                <a:spcPts val="0"/>
              </a:spcAft>
              <a:buClr>
                <a:schemeClr val="dk1"/>
              </a:buClr>
              <a:buSzPts val="2400"/>
              <a:buNone/>
            </a:pPr>
            <a:r>
              <a:rPr lang="en-US" sz="1800" dirty="0"/>
              <a:t>- Achieve a seeded detached TCV-X21 scenario and produce an extensive dataset for turbulence validation</a:t>
            </a:r>
          </a:p>
          <a:p>
            <a:pPr marL="76200" indent="0">
              <a:lnSpc>
                <a:spcPct val="110000"/>
              </a:lnSpc>
              <a:spcBef>
                <a:spcPts val="0"/>
              </a:spcBef>
              <a:buNone/>
            </a:pPr>
            <a:r>
              <a:rPr lang="en-US" sz="1800" dirty="0"/>
              <a:t>- Validate the first edge turbulence simulations to assess the predictive capabilities of the code</a:t>
            </a:r>
          </a:p>
          <a:p>
            <a:pPr marL="76200" indent="0">
              <a:lnSpc>
                <a:spcPct val="110000"/>
              </a:lnSpc>
              <a:spcBef>
                <a:spcPts val="0"/>
              </a:spcBef>
              <a:buNone/>
            </a:pPr>
            <a:r>
              <a:rPr lang="en-US" sz="1800" dirty="0"/>
              <a:t>- Investigate the on the filament transport activity in seeded plasma</a:t>
            </a:r>
          </a:p>
          <a:p>
            <a:pPr marL="76200" indent="0">
              <a:lnSpc>
                <a:spcPct val="110000"/>
              </a:lnSpc>
              <a:spcBef>
                <a:spcPts val="0"/>
              </a:spcBef>
              <a:buNone/>
            </a:pPr>
            <a:r>
              <a:rPr lang="en-US" sz="1800" dirty="0"/>
              <a:t>- Determine the amount of impurities transported by cross-field turbulent transport and its direct impact on detachment</a:t>
            </a:r>
          </a:p>
          <a:p>
            <a:pPr marL="76200" indent="0">
              <a:lnSpc>
                <a:spcPct val="110000"/>
              </a:lnSpc>
              <a:spcBef>
                <a:spcPts val="0"/>
              </a:spcBef>
              <a:buNone/>
            </a:pPr>
            <a:r>
              <a:rPr lang="en-US" sz="1800" dirty="0"/>
              <a:t>- Determine if divertor-localized filaments in the X-point region represent important for core contamination</a:t>
            </a:r>
          </a:p>
          <a:p>
            <a:pPr marL="152400" lvl="0" indent="0" algn="l" rtl="0">
              <a:lnSpc>
                <a:spcPct val="110000"/>
              </a:lnSpc>
              <a:spcBef>
                <a:spcPts val="0"/>
              </a:spcBef>
              <a:spcAft>
                <a:spcPts val="0"/>
              </a:spcAft>
              <a:buClr>
                <a:schemeClr val="dk1"/>
              </a:buClr>
              <a:buSzPts val="2400"/>
              <a:buNone/>
            </a:pPr>
            <a:endParaRPr lang="en-US" sz="1800" dirty="0"/>
          </a:p>
          <a:p>
            <a:pPr marL="438150" lvl="0" indent="-285750" algn="l" rtl="0">
              <a:spcBef>
                <a:spcPts val="0"/>
              </a:spcBef>
              <a:spcAft>
                <a:spcPts val="0"/>
              </a:spcAft>
              <a:buClr>
                <a:schemeClr val="dk1"/>
              </a:buClr>
              <a:buSzPts val="2400"/>
              <a:buFontTx/>
              <a:buChar char="-"/>
            </a:pPr>
            <a:endParaRPr sz="1800" dirty="0"/>
          </a:p>
          <a:p>
            <a:pPr marL="214313" lvl="0" indent="-214313" algn="l" rtl="0">
              <a:spcBef>
                <a:spcPts val="0"/>
              </a:spcBef>
              <a:spcAft>
                <a:spcPts val="0"/>
              </a:spcAft>
              <a:buClr>
                <a:schemeClr val="dk1"/>
              </a:buClr>
              <a:buSzPts val="2400"/>
              <a:buFont typeface="Arial"/>
              <a:buChar char="•"/>
            </a:pPr>
            <a:r>
              <a:rPr lang="en-US" b="1" dirty="0">
                <a:latin typeface="Calibri"/>
                <a:ea typeface="Calibri"/>
                <a:cs typeface="Calibri"/>
                <a:sym typeface="Calibri"/>
              </a:rPr>
              <a:t>Experimental Strategy/Machine Constraints and essential diagnostic</a:t>
            </a:r>
            <a:endParaRPr dirty="0">
              <a:latin typeface="Calibri"/>
              <a:ea typeface="Calibri"/>
              <a:cs typeface="Calibri"/>
              <a:sym typeface="Calibri"/>
            </a:endParaRPr>
          </a:p>
          <a:p>
            <a:pPr marL="585788" lvl="1" indent="-214312">
              <a:spcBef>
                <a:spcPts val="0"/>
              </a:spcBef>
              <a:buSzPts val="1200"/>
              <a:buFont typeface="Calibri"/>
              <a:buChar char="-"/>
            </a:pPr>
            <a:r>
              <a:rPr lang="en-US" sz="1300" dirty="0"/>
              <a:t>Start from a reference shot in the TCV-X21 scenario in sheath-limited conditions and perform a N ramp to observe detachment</a:t>
            </a:r>
          </a:p>
          <a:p>
            <a:pPr marL="585788" lvl="1" indent="-214312">
              <a:spcBef>
                <a:spcPts val="0"/>
              </a:spcBef>
              <a:buSzPts val="1200"/>
              <a:buFont typeface="Calibri"/>
              <a:buChar char="-"/>
            </a:pPr>
            <a:r>
              <a:rPr lang="en-US" sz="1300" dirty="0"/>
              <a:t>Take the nitrogen flow value for the detached plasma and perform an FF injection in both field directions</a:t>
            </a:r>
          </a:p>
          <a:p>
            <a:pPr marL="585788" lvl="1" indent="-214312">
              <a:spcBef>
                <a:spcPts val="0"/>
              </a:spcBef>
              <a:buSzPts val="1200"/>
              <a:buFont typeface="Calibri"/>
              <a:buChar char="-"/>
            </a:pPr>
            <a:r>
              <a:rPr lang="en-US" sz="1300" dirty="0"/>
              <a:t>Discharges performed with (ideally) LILO baffles to increase divertor closure and facilitate detachment; we didn’t observe a clear roll-over in the unseeded detachment attempts in the TCV-X21 and TCV-X23 cases</a:t>
            </a:r>
          </a:p>
          <a:p>
            <a:pPr marL="585788" lvl="1" indent="-214312">
              <a:spcBef>
                <a:spcPts val="0"/>
              </a:spcBef>
              <a:buSzPts val="1200"/>
              <a:buFont typeface="Calibri"/>
              <a:buChar char="-"/>
            </a:pPr>
            <a:r>
              <a:rPr lang="en-US" sz="1300" dirty="0"/>
              <a:t>Repeat the shots to have the LPs in different operational modes and to collect data for statistics</a:t>
            </a:r>
          </a:p>
          <a:p>
            <a:pPr marL="557213" lvl="1" indent="-214312" algn="l" rtl="0">
              <a:spcBef>
                <a:spcPts val="0"/>
              </a:spcBef>
              <a:spcAft>
                <a:spcPts val="0"/>
              </a:spcAft>
              <a:buClr>
                <a:schemeClr val="dk1"/>
              </a:buClr>
              <a:buSzPts val="1200"/>
              <a:buFont typeface="Calibri"/>
              <a:buChar char="-"/>
            </a:pPr>
            <a:endParaRPr dirty="0"/>
          </a:p>
          <a:p>
            <a:pPr marL="214313" lvl="0" indent="-61913" algn="l" rtl="0">
              <a:spcBef>
                <a:spcPts val="0"/>
              </a:spcBef>
              <a:spcAft>
                <a:spcPts val="0"/>
              </a:spcAft>
              <a:buClr>
                <a:schemeClr val="dk1"/>
              </a:buClr>
              <a:buSzPts val="2400"/>
              <a:buFont typeface="Arial"/>
              <a:buNone/>
            </a:pPr>
            <a:endParaRPr dirty="0">
              <a:latin typeface="Calibri"/>
              <a:ea typeface="Calibri"/>
              <a:cs typeface="Calibri"/>
              <a:sym typeface="Calibri"/>
            </a:endParaRPr>
          </a:p>
          <a:p>
            <a:pPr marL="214313" lvl="0" indent="-61913" algn="l" rtl="0">
              <a:spcBef>
                <a:spcPts val="0"/>
              </a:spcBef>
              <a:spcAft>
                <a:spcPts val="0"/>
              </a:spcAft>
              <a:buClr>
                <a:schemeClr val="dk1"/>
              </a:buClr>
              <a:buSzPts val="2400"/>
              <a:buFont typeface="Arial"/>
              <a:buNone/>
            </a:pPr>
            <a:endParaRPr dirty="0">
              <a:latin typeface="Calibri"/>
              <a:ea typeface="Calibri"/>
              <a:cs typeface="Calibri"/>
              <a:sym typeface="Calibri"/>
            </a:endParaRPr>
          </a:p>
          <a:p>
            <a:pPr marL="257175" lvl="0" indent="-104775" algn="l" rtl="0">
              <a:spcBef>
                <a:spcPts val="480"/>
              </a:spcBef>
              <a:spcAft>
                <a:spcPts val="0"/>
              </a:spcAft>
              <a:buClr>
                <a:schemeClr val="dk1"/>
              </a:buClr>
              <a:buSzPts val="2400"/>
              <a:buFont typeface="Arial"/>
              <a:buNone/>
            </a:pPr>
            <a:endParaRPr dirty="0"/>
          </a:p>
        </p:txBody>
      </p:sp>
      <p:sp>
        <p:nvSpPr>
          <p:cNvPr id="54" name="Google Shape;54;p1"/>
          <p:cNvSpPr txBox="1"/>
          <p:nvPr/>
        </p:nvSpPr>
        <p:spPr>
          <a:xfrm>
            <a:off x="7924799" y="4702156"/>
            <a:ext cx="30718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Calibri"/>
                <a:ea typeface="Calibri"/>
                <a:cs typeface="Calibri"/>
                <a:sym typeface="Calibri"/>
              </a:rPr>
              <a:t>Proposed pulses</a:t>
            </a:r>
            <a:endParaRPr dirty="0"/>
          </a:p>
        </p:txBody>
      </p:sp>
      <p:graphicFrame>
        <p:nvGraphicFramePr>
          <p:cNvPr id="55" name="Google Shape;55;p1"/>
          <p:cNvGraphicFramePr/>
          <p:nvPr/>
        </p:nvGraphicFramePr>
        <p:xfrm>
          <a:off x="7924799" y="5071488"/>
          <a:ext cx="4147450" cy="837300"/>
        </p:xfrm>
        <a:graphic>
          <a:graphicData uri="http://schemas.openxmlformats.org/drawingml/2006/table">
            <a:tbl>
              <a:tblPr firstRow="1" bandRow="1">
                <a:noFill/>
              </a:tblPr>
              <a:tblGrid>
                <a:gridCol w="954025">
                  <a:extLst>
                    <a:ext uri="{9D8B030D-6E8A-4147-A177-3AD203B41FA5}">
                      <a16:colId xmlns:a16="http://schemas.microsoft.com/office/drawing/2014/main" val="20000"/>
                    </a:ext>
                  </a:extLst>
                </a:gridCol>
                <a:gridCol w="1663925">
                  <a:extLst>
                    <a:ext uri="{9D8B030D-6E8A-4147-A177-3AD203B41FA5}">
                      <a16:colId xmlns:a16="http://schemas.microsoft.com/office/drawing/2014/main" val="20001"/>
                    </a:ext>
                  </a:extLst>
                </a:gridCol>
                <a:gridCol w="1529500">
                  <a:extLst>
                    <a:ext uri="{9D8B030D-6E8A-4147-A177-3AD203B41FA5}">
                      <a16:colId xmlns:a16="http://schemas.microsoft.com/office/drawing/2014/main" val="20002"/>
                    </a:ext>
                  </a:extLst>
                </a:gridCol>
              </a:tblGrid>
              <a:tr h="418650">
                <a:tc>
                  <a:txBody>
                    <a:bodyPr/>
                    <a:lstStyle/>
                    <a:p>
                      <a:pPr marL="0" marR="0" lvl="0" indent="0" algn="l" rtl="0">
                        <a:spcBef>
                          <a:spcPts val="0"/>
                        </a:spcBef>
                        <a:spcAft>
                          <a:spcPts val="0"/>
                        </a:spcAft>
                        <a:buNone/>
                      </a:pPr>
                      <a:r>
                        <a:rPr lang="en-US" sz="1600" u="none" strike="noStrike" cap="none"/>
                        <a:t>Device</a:t>
                      </a:r>
                      <a:endParaRPr/>
                    </a:p>
                  </a:txBody>
                  <a:tcPr marL="68575" marR="68575" marT="34300" marB="34300"/>
                </a:tc>
                <a:tc>
                  <a:txBody>
                    <a:bodyPr/>
                    <a:lstStyle/>
                    <a:p>
                      <a:pPr marL="0" marR="0" lvl="0" indent="0" algn="l" rtl="0">
                        <a:spcBef>
                          <a:spcPts val="0"/>
                        </a:spcBef>
                        <a:spcAft>
                          <a:spcPts val="0"/>
                        </a:spcAft>
                        <a:buNone/>
                      </a:pPr>
                      <a:r>
                        <a:rPr lang="en-US" sz="1600"/>
                        <a:t># Pulses/Session</a:t>
                      </a:r>
                      <a:endParaRPr/>
                    </a:p>
                  </a:txBody>
                  <a:tcPr marL="68575" marR="68575" marT="34300" marB="34300"/>
                </a:tc>
                <a:tc>
                  <a:txBody>
                    <a:bodyPr/>
                    <a:lstStyle/>
                    <a:p>
                      <a:pPr marL="0" marR="0" lvl="0" indent="0" algn="l" rtl="0">
                        <a:spcBef>
                          <a:spcPts val="0"/>
                        </a:spcBef>
                        <a:spcAft>
                          <a:spcPts val="0"/>
                        </a:spcAft>
                        <a:buNone/>
                      </a:pPr>
                      <a:r>
                        <a:rPr lang="en-US" sz="1600"/>
                        <a:t># Development</a:t>
                      </a:r>
                      <a:endParaRPr/>
                    </a:p>
                  </a:txBody>
                  <a:tcPr marL="68575" marR="68575" marT="34300" marB="34300"/>
                </a:tc>
                <a:extLst>
                  <a:ext uri="{0D108BD9-81ED-4DB2-BD59-A6C34878D82A}">
                    <a16:rowId xmlns:a16="http://schemas.microsoft.com/office/drawing/2014/main" val="10000"/>
                  </a:ext>
                </a:extLst>
              </a:tr>
              <a:tr h="418650">
                <a:tc>
                  <a:txBody>
                    <a:bodyPr/>
                    <a:lstStyle/>
                    <a:p>
                      <a:pPr marL="0" marR="0" lvl="0" indent="0" algn="l" rtl="0">
                        <a:spcBef>
                          <a:spcPts val="0"/>
                        </a:spcBef>
                        <a:spcAft>
                          <a:spcPts val="0"/>
                        </a:spcAft>
                        <a:buNone/>
                      </a:pPr>
                      <a:r>
                        <a:rPr lang="en-US" sz="1800" b="1">
                          <a:solidFill>
                            <a:schemeClr val="dk1"/>
                          </a:solidFill>
                        </a:rPr>
                        <a:t>WEST</a:t>
                      </a:r>
                      <a:endParaRPr/>
                    </a:p>
                  </a:txBody>
                  <a:tcPr marL="68575" marR="68575" marT="34300" marB="34300">
                    <a:solidFill>
                      <a:srgbClr val="FBD4B4"/>
                    </a:solidFill>
                  </a:tcPr>
                </a:tc>
                <a:tc>
                  <a:txBody>
                    <a:bodyPr/>
                    <a:lstStyle/>
                    <a:p>
                      <a:pPr marL="0" marR="0" lvl="0" indent="0" algn="l" rtl="0">
                        <a:spcBef>
                          <a:spcPts val="0"/>
                        </a:spcBef>
                        <a:spcAft>
                          <a:spcPts val="0"/>
                        </a:spcAft>
                        <a:buNone/>
                      </a:pPr>
                      <a:r>
                        <a:rPr lang="en-US" sz="1600" dirty="0"/>
                        <a:t>15</a:t>
                      </a:r>
                      <a:endParaRPr sz="1600" dirty="0"/>
                    </a:p>
                  </a:txBody>
                  <a:tcPr marL="68575" marR="68575" marT="34300" marB="34300">
                    <a:solidFill>
                      <a:srgbClr val="FBD4B4"/>
                    </a:solidFill>
                  </a:tcPr>
                </a:tc>
                <a:tc>
                  <a:txBody>
                    <a:bodyPr/>
                    <a:lstStyle/>
                    <a:p>
                      <a:pPr marL="0" marR="0" lvl="0" indent="0" algn="l" rtl="0">
                        <a:spcBef>
                          <a:spcPts val="0"/>
                        </a:spcBef>
                        <a:spcAft>
                          <a:spcPts val="0"/>
                        </a:spcAft>
                        <a:buNone/>
                      </a:pPr>
                      <a:r>
                        <a:rPr lang="fr-FR" sz="1600" dirty="0"/>
                        <a:t>4</a:t>
                      </a:r>
                      <a:endParaRPr sz="1600" dirty="0"/>
                    </a:p>
                  </a:txBody>
                  <a:tcPr marL="68575" marR="68575" marT="34300" marB="34300">
                    <a:solidFill>
                      <a:srgbClr val="FBD4B4"/>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449279A9-86EE-23AE-1938-935EC8A7E51A}"/>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3" name="Slide Number Placeholder 2">
            <a:extLst>
              <a:ext uri="{FF2B5EF4-FFF2-40B4-BE49-F238E27FC236}">
                <a16:creationId xmlns:a16="http://schemas.microsoft.com/office/drawing/2014/main" id="{BD66849A-0FE1-CABC-61E6-B29EC27086A4}"/>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28</a:t>
            </a:fld>
            <a:endParaRPr lang="en-GB">
              <a:solidFill>
                <a:prstClr val="white"/>
              </a:solidFill>
            </a:endParaRPr>
          </a:p>
        </p:txBody>
      </p:sp>
      <p:sp>
        <p:nvSpPr>
          <p:cNvPr id="4" name="TextBox 3">
            <a:extLst>
              <a:ext uri="{FF2B5EF4-FFF2-40B4-BE49-F238E27FC236}">
                <a16:creationId xmlns:a16="http://schemas.microsoft.com/office/drawing/2014/main" id="{3920181B-37A2-9281-2160-A3AF380A5B3E}"/>
              </a:ext>
            </a:extLst>
          </p:cNvPr>
          <p:cNvSpPr txBox="1"/>
          <p:nvPr/>
        </p:nvSpPr>
        <p:spPr bwMode="auto">
          <a:xfrm>
            <a:off x="6096000" y="624405"/>
            <a:ext cx="5322660" cy="1477328"/>
          </a:xfrm>
          <a:prstGeom prst="rect">
            <a:avLst/>
          </a:prstGeom>
          <a:solidFill>
            <a:srgbClr val="FFFF00"/>
          </a:solidFill>
        </p:spPr>
        <p:txBody>
          <a:bodyPr wrap="square" rtlCol="0">
            <a:spAutoFit/>
          </a:bodyPr>
          <a:lstStyle/>
          <a:p>
            <a:r>
              <a:rPr lang="en-US" dirty="0"/>
              <a:t>Full dataset collection supported. Not if the mentioned code are already capable of self-consistent treatment of impurity species. If so will be good to discuss this within RT05 team</a:t>
            </a:r>
          </a:p>
          <a:p>
            <a:r>
              <a:rPr lang="en-US" dirty="0"/>
              <a:t>P1-TCV-2026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it-IT" dirty="0"/>
              <a:t>#113 - </a:t>
            </a:r>
            <a:r>
              <a:rPr lang="it-IT" dirty="0" err="1"/>
              <a:t>Divertor</a:t>
            </a:r>
            <a:r>
              <a:rPr lang="it-IT" dirty="0"/>
              <a:t> Ti </a:t>
            </a:r>
            <a:r>
              <a:rPr lang="it-IT" dirty="0" err="1"/>
              <a:t>profile</a:t>
            </a:r>
            <a:r>
              <a:rPr lang="it-IT" dirty="0"/>
              <a:t> in XPR</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225176" y="887982"/>
            <a:ext cx="7521261" cy="5688632"/>
          </a:xfrm>
        </p:spPr>
        <p:txBody>
          <a:bodyPr>
            <a:normAutofit/>
          </a:bodyPr>
          <a:lstStyle/>
          <a:p>
            <a:pPr marL="214313" indent="-214313" eaLnBrk="1" fontAlgn="auto" hangingPunct="1">
              <a:spcBef>
                <a:spcPts val="0"/>
              </a:spcBef>
              <a:spcAft>
                <a:spcPts val="0"/>
              </a:spcAft>
              <a:buFont typeface="Arial"/>
              <a:buChar char="•"/>
              <a:defRPr/>
            </a:pPr>
            <a:r>
              <a:rPr lang="en-US" sz="1800" b="1" dirty="0">
                <a:cs typeface="Calibri"/>
              </a:rPr>
              <a:t>Proponents and contact person:</a:t>
            </a:r>
          </a:p>
          <a:p>
            <a:pPr>
              <a:spcBef>
                <a:spcPts val="0"/>
              </a:spcBef>
              <a:defRPr/>
            </a:pPr>
            <a:r>
              <a:rPr lang="sl-SI" sz="1800" dirty="0" err="1">
                <a:cs typeface="Calibri"/>
              </a:rPr>
              <a:t>Miglena</a:t>
            </a:r>
            <a:r>
              <a:rPr lang="sl-SI" sz="1800" dirty="0">
                <a:cs typeface="Calibri"/>
              </a:rPr>
              <a:t> Dimitrova (</a:t>
            </a:r>
            <a:r>
              <a:rPr lang="sl-SI" sz="1800" dirty="0">
                <a:cs typeface="Calibri"/>
                <a:hlinkClick r:id="rId2"/>
              </a:rPr>
              <a:t>dimitrova@ipp.cas.cz</a:t>
            </a:r>
            <a:r>
              <a:rPr lang="sl-SI" sz="1800" dirty="0">
                <a:cs typeface="Calibri"/>
              </a:rPr>
              <a:t> ), Jernej Kovačič, Pavlina Ivanova, </a:t>
            </a:r>
            <a:r>
              <a:rPr lang="sl-SI" sz="1800" dirty="0" err="1">
                <a:cs typeface="Calibri"/>
              </a:rPr>
              <a:t>Bianca</a:t>
            </a:r>
            <a:r>
              <a:rPr lang="sl-SI" sz="1800" dirty="0">
                <a:cs typeface="Calibri"/>
              </a:rPr>
              <a:t> De Martino, </a:t>
            </a:r>
            <a:r>
              <a:rPr lang="sl-SI" sz="1800" dirty="0" err="1">
                <a:cs typeface="Calibri"/>
              </a:rPr>
              <a:t>Jamie</a:t>
            </a:r>
            <a:r>
              <a:rPr lang="sl-SI" sz="1800" dirty="0">
                <a:cs typeface="Calibri"/>
              </a:rPr>
              <a:t> </a:t>
            </a:r>
            <a:r>
              <a:rPr lang="sl-SI" sz="1800" dirty="0" err="1">
                <a:cs typeface="Calibri"/>
              </a:rPr>
              <a:t>Gunn</a:t>
            </a:r>
            <a:r>
              <a:rPr lang="sl-SI" sz="1800" dirty="0">
                <a:cs typeface="Calibri"/>
              </a:rPr>
              <a:t>, Tomaž </a:t>
            </a:r>
            <a:r>
              <a:rPr lang="sl-SI" sz="1800" dirty="0" err="1">
                <a:cs typeface="Calibri"/>
              </a:rPr>
              <a:t>Gyergyek</a:t>
            </a:r>
            <a:r>
              <a:rPr lang="sl-SI" sz="1800" dirty="0">
                <a:cs typeface="Calibri"/>
              </a:rPr>
              <a:t> </a:t>
            </a:r>
          </a:p>
          <a:p>
            <a:pPr eaLnBrk="1" fontAlgn="auto" hangingPunct="1">
              <a:spcBef>
                <a:spcPts val="0"/>
              </a:spcBef>
              <a:spcAft>
                <a:spcPts val="0"/>
              </a:spcAft>
              <a:defRPr/>
            </a:pPr>
            <a:endParaRPr lang="en-US" sz="1800" dirty="0">
              <a:cs typeface="Calibri"/>
            </a:endParaRPr>
          </a:p>
          <a:p>
            <a:pPr marL="214313" indent="-214313" eaLnBrk="1" fontAlgn="auto" hangingPunct="1">
              <a:spcBef>
                <a:spcPts val="0"/>
              </a:spcBef>
              <a:spcAft>
                <a:spcPts val="0"/>
              </a:spcAft>
              <a:buFont typeface="Arial"/>
              <a:buChar char="•"/>
              <a:defRPr/>
            </a:pPr>
            <a:r>
              <a:rPr lang="en-US" sz="2000" b="1" dirty="0">
                <a:cs typeface="Calibri"/>
              </a:rPr>
              <a:t>Scientific Background &amp; Objectives</a:t>
            </a:r>
          </a:p>
          <a:p>
            <a:pPr algn="l">
              <a:buFont typeface="Arial" panose="020B0604020202020204" pitchFamily="34" charset="0"/>
              <a:buChar char="•"/>
            </a:pPr>
            <a:r>
              <a:rPr lang="sl-SI" sz="1800" dirty="0">
                <a:solidFill>
                  <a:srgbClr val="202122"/>
                </a:solidFill>
              </a:rPr>
              <a:t>XPR </a:t>
            </a:r>
            <a:r>
              <a:rPr lang="sl-SI" sz="1800" dirty="0" err="1">
                <a:solidFill>
                  <a:srgbClr val="202122"/>
                </a:solidFill>
              </a:rPr>
              <a:t>reduces</a:t>
            </a:r>
            <a:r>
              <a:rPr lang="sl-SI" sz="1800" dirty="0">
                <a:solidFill>
                  <a:srgbClr val="202122"/>
                </a:solidFill>
              </a:rPr>
              <a:t> W </a:t>
            </a:r>
            <a:r>
              <a:rPr lang="sl-SI" sz="1800" dirty="0" err="1">
                <a:solidFill>
                  <a:srgbClr val="202122"/>
                </a:solidFill>
              </a:rPr>
              <a:t>sources</a:t>
            </a:r>
            <a:r>
              <a:rPr lang="sl-SI" sz="1800" dirty="0">
                <a:solidFill>
                  <a:srgbClr val="202122"/>
                </a:solidFill>
              </a:rPr>
              <a:t> in WEST </a:t>
            </a:r>
            <a:r>
              <a:rPr lang="sl-SI" sz="1800" dirty="0" err="1">
                <a:solidFill>
                  <a:srgbClr val="202122"/>
                </a:solidFill>
              </a:rPr>
              <a:t>tokamak</a:t>
            </a:r>
            <a:r>
              <a:rPr lang="sl-SI" sz="1800" dirty="0">
                <a:solidFill>
                  <a:srgbClr val="202122"/>
                </a:solidFill>
              </a:rPr>
              <a:t> </a:t>
            </a:r>
            <a:r>
              <a:rPr lang="sl-SI" sz="1800" dirty="0" err="1">
                <a:solidFill>
                  <a:srgbClr val="202122"/>
                </a:solidFill>
              </a:rPr>
              <a:t>and</a:t>
            </a:r>
            <a:r>
              <a:rPr lang="sl-SI" sz="1800" dirty="0">
                <a:solidFill>
                  <a:srgbClr val="202122"/>
                </a:solidFill>
              </a:rPr>
              <a:t> is </a:t>
            </a:r>
            <a:r>
              <a:rPr lang="sl-SI" sz="1800" dirty="0" err="1">
                <a:solidFill>
                  <a:srgbClr val="202122"/>
                </a:solidFill>
              </a:rPr>
              <a:t>suitable</a:t>
            </a:r>
            <a:r>
              <a:rPr lang="sl-SI" sz="1800" dirty="0">
                <a:solidFill>
                  <a:srgbClr val="202122"/>
                </a:solidFill>
              </a:rPr>
              <a:t> </a:t>
            </a:r>
            <a:r>
              <a:rPr lang="sl-SI" sz="1800" dirty="0" err="1">
                <a:solidFill>
                  <a:srgbClr val="202122"/>
                </a:solidFill>
              </a:rPr>
              <a:t>for</a:t>
            </a:r>
            <a:r>
              <a:rPr lang="sl-SI" sz="1800" dirty="0">
                <a:solidFill>
                  <a:srgbClr val="202122"/>
                </a:solidFill>
              </a:rPr>
              <a:t> </a:t>
            </a:r>
            <a:r>
              <a:rPr lang="sl-SI" sz="1800" dirty="0" err="1">
                <a:solidFill>
                  <a:srgbClr val="202122"/>
                </a:solidFill>
              </a:rPr>
              <a:t>long</a:t>
            </a:r>
            <a:r>
              <a:rPr lang="sl-SI" sz="1800" dirty="0">
                <a:solidFill>
                  <a:srgbClr val="202122"/>
                </a:solidFill>
              </a:rPr>
              <a:t> </a:t>
            </a:r>
            <a:r>
              <a:rPr lang="sl-SI" sz="1800" dirty="0" err="1">
                <a:solidFill>
                  <a:srgbClr val="202122"/>
                </a:solidFill>
              </a:rPr>
              <a:t>pulse</a:t>
            </a:r>
            <a:r>
              <a:rPr lang="sl-SI" sz="1800" dirty="0">
                <a:solidFill>
                  <a:srgbClr val="202122"/>
                </a:solidFill>
              </a:rPr>
              <a:t> </a:t>
            </a:r>
            <a:r>
              <a:rPr lang="sl-SI" sz="1800" dirty="0" err="1">
                <a:solidFill>
                  <a:srgbClr val="202122"/>
                </a:solidFill>
              </a:rPr>
              <a:t>operation</a:t>
            </a:r>
            <a:r>
              <a:rPr lang="sl-SI" sz="1800" dirty="0">
                <a:solidFill>
                  <a:srgbClr val="202122"/>
                </a:solidFill>
              </a:rPr>
              <a:t> (</a:t>
            </a:r>
            <a:r>
              <a:rPr lang="sl-SI" sz="1800" dirty="0" err="1">
                <a:solidFill>
                  <a:srgbClr val="202122"/>
                </a:solidFill>
              </a:rPr>
              <a:t>already</a:t>
            </a:r>
            <a:r>
              <a:rPr lang="sl-SI" sz="1800" dirty="0">
                <a:solidFill>
                  <a:srgbClr val="202122"/>
                </a:solidFill>
              </a:rPr>
              <a:t> </a:t>
            </a:r>
            <a:r>
              <a:rPr lang="sl-SI" sz="1800" dirty="0" err="1">
                <a:solidFill>
                  <a:srgbClr val="202122"/>
                </a:solidFill>
              </a:rPr>
              <a:t>several</a:t>
            </a:r>
            <a:r>
              <a:rPr lang="sl-SI" sz="1800" dirty="0">
                <a:solidFill>
                  <a:srgbClr val="202122"/>
                </a:solidFill>
              </a:rPr>
              <a:t> 10s </a:t>
            </a:r>
            <a:r>
              <a:rPr lang="sl-SI" sz="1800" dirty="0" err="1">
                <a:solidFill>
                  <a:srgbClr val="202122"/>
                </a:solidFill>
              </a:rPr>
              <a:t>of</a:t>
            </a:r>
            <a:r>
              <a:rPr lang="sl-SI" sz="1800" dirty="0">
                <a:solidFill>
                  <a:srgbClr val="202122"/>
                </a:solidFill>
              </a:rPr>
              <a:t> </a:t>
            </a:r>
            <a:r>
              <a:rPr lang="sl-SI" sz="1800" dirty="0" err="1">
                <a:solidFill>
                  <a:srgbClr val="202122"/>
                </a:solidFill>
              </a:rPr>
              <a:t>seconds</a:t>
            </a:r>
            <a:r>
              <a:rPr lang="sl-SI" sz="1800" dirty="0">
                <a:solidFill>
                  <a:srgbClr val="202122"/>
                </a:solidFill>
              </a:rPr>
              <a:t>).</a:t>
            </a:r>
            <a:endParaRPr lang="en-US" sz="1800" b="0" i="0" dirty="0">
              <a:solidFill>
                <a:srgbClr val="202122"/>
              </a:solidFill>
              <a:effectLst/>
            </a:endParaRPr>
          </a:p>
          <a:p>
            <a:pPr algn="l">
              <a:buFont typeface="Arial" panose="020B0604020202020204" pitchFamily="34" charset="0"/>
              <a:buChar char="•"/>
            </a:pPr>
            <a:r>
              <a:rPr lang="sl-SI" sz="1800" dirty="0" err="1">
                <a:solidFill>
                  <a:srgbClr val="202122"/>
                </a:solidFill>
              </a:rPr>
              <a:t>Using</a:t>
            </a:r>
            <a:r>
              <a:rPr lang="sl-SI" sz="1800" dirty="0">
                <a:solidFill>
                  <a:srgbClr val="202122"/>
                </a:solidFill>
              </a:rPr>
              <a:t> </a:t>
            </a:r>
            <a:r>
              <a:rPr lang="sl-SI" sz="1800" dirty="0" err="1">
                <a:solidFill>
                  <a:srgbClr val="202122"/>
                </a:solidFill>
              </a:rPr>
              <a:t>divertor</a:t>
            </a:r>
            <a:r>
              <a:rPr lang="sl-SI" sz="1800" dirty="0">
                <a:solidFill>
                  <a:srgbClr val="202122"/>
                </a:solidFill>
              </a:rPr>
              <a:t> RFA </a:t>
            </a:r>
            <a:r>
              <a:rPr lang="sl-SI" sz="1800" dirty="0" err="1">
                <a:solidFill>
                  <a:srgbClr val="202122"/>
                </a:solidFill>
              </a:rPr>
              <a:t>and</a:t>
            </a:r>
            <a:r>
              <a:rPr lang="sl-SI" sz="1800" dirty="0">
                <a:solidFill>
                  <a:srgbClr val="202122"/>
                </a:solidFill>
              </a:rPr>
              <a:t> </a:t>
            </a:r>
            <a:r>
              <a:rPr lang="sl-SI" sz="1800" dirty="0" err="1">
                <a:solidFill>
                  <a:srgbClr val="202122"/>
                </a:solidFill>
              </a:rPr>
              <a:t>LPs</a:t>
            </a:r>
            <a:r>
              <a:rPr lang="sl-SI" sz="1800" dirty="0">
                <a:solidFill>
                  <a:srgbClr val="202122"/>
                </a:solidFill>
              </a:rPr>
              <a:t> </a:t>
            </a:r>
            <a:r>
              <a:rPr lang="sl-SI" sz="1800" dirty="0" err="1">
                <a:solidFill>
                  <a:srgbClr val="202122"/>
                </a:solidFill>
              </a:rPr>
              <a:t>retrieve</a:t>
            </a:r>
            <a:r>
              <a:rPr lang="sl-SI" sz="1800" dirty="0">
                <a:solidFill>
                  <a:srgbClr val="202122"/>
                </a:solidFill>
              </a:rPr>
              <a:t> Ti </a:t>
            </a:r>
            <a:r>
              <a:rPr lang="sl-SI" sz="1800" dirty="0" err="1">
                <a:solidFill>
                  <a:srgbClr val="202122"/>
                </a:solidFill>
              </a:rPr>
              <a:t>and</a:t>
            </a:r>
            <a:r>
              <a:rPr lang="sl-SI" sz="1800" dirty="0">
                <a:solidFill>
                  <a:srgbClr val="202122"/>
                </a:solidFill>
              </a:rPr>
              <a:t> Te </a:t>
            </a:r>
            <a:r>
              <a:rPr lang="sl-SI" sz="1800" dirty="0" err="1">
                <a:solidFill>
                  <a:srgbClr val="202122"/>
                </a:solidFill>
              </a:rPr>
              <a:t>profiles</a:t>
            </a:r>
            <a:r>
              <a:rPr lang="sl-SI" sz="1800" dirty="0">
                <a:solidFill>
                  <a:srgbClr val="202122"/>
                </a:solidFill>
              </a:rPr>
              <a:t> </a:t>
            </a:r>
            <a:r>
              <a:rPr lang="sl-SI" sz="1800" dirty="0" err="1">
                <a:solidFill>
                  <a:srgbClr val="202122"/>
                </a:solidFill>
              </a:rPr>
              <a:t>pre</a:t>
            </a:r>
            <a:r>
              <a:rPr lang="sl-SI" sz="1800" dirty="0">
                <a:solidFill>
                  <a:srgbClr val="202122"/>
                </a:solidFill>
              </a:rPr>
              <a:t>-, </a:t>
            </a:r>
            <a:r>
              <a:rPr lang="sl-SI" sz="1800" dirty="0" err="1">
                <a:solidFill>
                  <a:srgbClr val="202122"/>
                </a:solidFill>
              </a:rPr>
              <a:t>during</a:t>
            </a:r>
            <a:r>
              <a:rPr lang="sl-SI" sz="1800" dirty="0">
                <a:solidFill>
                  <a:srgbClr val="202122"/>
                </a:solidFill>
              </a:rPr>
              <a:t> </a:t>
            </a:r>
            <a:r>
              <a:rPr lang="sl-SI" sz="1800" dirty="0" err="1">
                <a:solidFill>
                  <a:srgbClr val="202122"/>
                </a:solidFill>
              </a:rPr>
              <a:t>and</a:t>
            </a:r>
            <a:r>
              <a:rPr lang="sl-SI" sz="1800" dirty="0">
                <a:solidFill>
                  <a:srgbClr val="202122"/>
                </a:solidFill>
              </a:rPr>
              <a:t> post-XPR </a:t>
            </a:r>
            <a:r>
              <a:rPr lang="sl-SI" sz="1800" dirty="0" err="1">
                <a:solidFill>
                  <a:srgbClr val="202122"/>
                </a:solidFill>
              </a:rPr>
              <a:t>regime</a:t>
            </a:r>
            <a:r>
              <a:rPr lang="sl-SI" sz="1800" dirty="0">
                <a:solidFill>
                  <a:srgbClr val="202122"/>
                </a:solidFill>
              </a:rPr>
              <a:t> at </a:t>
            </a:r>
            <a:r>
              <a:rPr lang="sl-SI" sz="1800" dirty="0" err="1">
                <a:solidFill>
                  <a:srgbClr val="202122"/>
                </a:solidFill>
              </a:rPr>
              <a:t>various</a:t>
            </a:r>
            <a:r>
              <a:rPr lang="sl-SI" sz="1800" dirty="0">
                <a:solidFill>
                  <a:srgbClr val="202122"/>
                </a:solidFill>
              </a:rPr>
              <a:t> </a:t>
            </a:r>
            <a:r>
              <a:rPr lang="sl-SI" sz="1800" dirty="0" err="1">
                <a:solidFill>
                  <a:srgbClr val="202122"/>
                </a:solidFill>
              </a:rPr>
              <a:t>levels</a:t>
            </a:r>
            <a:r>
              <a:rPr lang="sl-SI" sz="1800" dirty="0">
                <a:solidFill>
                  <a:srgbClr val="202122"/>
                </a:solidFill>
              </a:rPr>
              <a:t> </a:t>
            </a:r>
            <a:r>
              <a:rPr lang="sl-SI" sz="1800" dirty="0" err="1">
                <a:solidFill>
                  <a:srgbClr val="202122"/>
                </a:solidFill>
              </a:rPr>
              <a:t>of</a:t>
            </a:r>
            <a:r>
              <a:rPr lang="sl-SI" sz="1800" dirty="0">
                <a:solidFill>
                  <a:srgbClr val="202122"/>
                </a:solidFill>
              </a:rPr>
              <a:t> LHCD </a:t>
            </a:r>
            <a:r>
              <a:rPr lang="sl-SI" sz="1800" dirty="0" err="1">
                <a:solidFill>
                  <a:srgbClr val="202122"/>
                </a:solidFill>
              </a:rPr>
              <a:t>power</a:t>
            </a:r>
            <a:r>
              <a:rPr lang="sl-SI" sz="1800" dirty="0">
                <a:solidFill>
                  <a:srgbClr val="202122"/>
                </a:solidFill>
              </a:rPr>
              <a:t>.</a:t>
            </a:r>
            <a:endParaRPr lang="sl-SI" sz="1800" b="0" i="0" dirty="0">
              <a:solidFill>
                <a:srgbClr val="202122"/>
              </a:solidFill>
              <a:effectLst/>
            </a:endParaRPr>
          </a:p>
          <a:p>
            <a:pPr algn="l">
              <a:buFont typeface="Arial" panose="020B0604020202020204" pitchFamily="34" charset="0"/>
              <a:buChar char="•"/>
            </a:pPr>
            <a:r>
              <a:rPr lang="sl-SI" sz="1800" dirty="0" err="1">
                <a:solidFill>
                  <a:srgbClr val="202122"/>
                </a:solidFill>
              </a:rPr>
              <a:t>Experiment</a:t>
            </a:r>
            <a:r>
              <a:rPr lang="sl-SI" sz="1800" dirty="0">
                <a:solidFill>
                  <a:srgbClr val="202122"/>
                </a:solidFill>
              </a:rPr>
              <a:t> </a:t>
            </a:r>
            <a:r>
              <a:rPr lang="sl-SI" sz="1800" dirty="0" err="1">
                <a:solidFill>
                  <a:srgbClr val="202122"/>
                </a:solidFill>
              </a:rPr>
              <a:t>addresses</a:t>
            </a:r>
            <a:r>
              <a:rPr lang="sl-SI" sz="1800" dirty="0">
                <a:solidFill>
                  <a:srgbClr val="202122"/>
                </a:solidFill>
              </a:rPr>
              <a:t> </a:t>
            </a:r>
            <a:r>
              <a:rPr lang="sl-SI" sz="1800" b="1" dirty="0" err="1">
                <a:solidFill>
                  <a:srgbClr val="202122"/>
                </a:solidFill>
              </a:rPr>
              <a:t>deliverable</a:t>
            </a:r>
            <a:r>
              <a:rPr lang="sl-SI" sz="1800" b="1" dirty="0">
                <a:solidFill>
                  <a:srgbClr val="202122"/>
                </a:solidFill>
              </a:rPr>
              <a:t> D3</a:t>
            </a:r>
            <a:r>
              <a:rPr lang="sl-SI" sz="1800" dirty="0">
                <a:solidFill>
                  <a:srgbClr val="202122"/>
                </a:solidFill>
              </a:rPr>
              <a:t>.</a:t>
            </a:r>
            <a:endParaRPr lang="en-US" sz="1800" i="0" dirty="0">
              <a:solidFill>
                <a:srgbClr val="202122"/>
              </a:solidFill>
              <a:effectLst/>
            </a:endParaRPr>
          </a:p>
          <a:p>
            <a:pPr marL="214313" indent="-214313" eaLnBrk="1" fontAlgn="auto" hangingPunct="1">
              <a:spcBef>
                <a:spcPts val="0"/>
              </a:spcBef>
              <a:spcAft>
                <a:spcPts val="0"/>
              </a:spcAft>
              <a:buFont typeface="Arial"/>
              <a:buChar char="•"/>
              <a:defRPr/>
            </a:pPr>
            <a:endParaRPr lang="sl-SI" sz="2000" b="1" dirty="0">
              <a:cs typeface="Calibri"/>
            </a:endParaRPr>
          </a:p>
          <a:p>
            <a:pPr marL="214313" indent="-214313" eaLnBrk="1" fontAlgn="auto" hangingPunct="1">
              <a:spcBef>
                <a:spcPts val="0"/>
              </a:spcBef>
              <a:spcAft>
                <a:spcPts val="0"/>
              </a:spcAft>
              <a:buFont typeface="Arial"/>
              <a:buChar char="•"/>
              <a:defRPr/>
            </a:pPr>
            <a:r>
              <a:rPr lang="en-US" sz="2000" b="1" dirty="0">
                <a:cs typeface="Calibri"/>
              </a:rPr>
              <a:t>Experimental Strategy/Machine Constraints and essential diagnostic</a:t>
            </a:r>
            <a:endParaRPr lang="en-US" sz="2000" dirty="0"/>
          </a:p>
          <a:p>
            <a:pPr>
              <a:spcBef>
                <a:spcPts val="0"/>
              </a:spcBef>
              <a:defRPr/>
            </a:pPr>
            <a:r>
              <a:rPr lang="sl-SI" sz="1800" dirty="0">
                <a:cs typeface="Calibri"/>
              </a:rPr>
              <a:t>LH </a:t>
            </a:r>
            <a:r>
              <a:rPr lang="sl-SI" sz="1800" dirty="0" err="1">
                <a:cs typeface="Calibri"/>
              </a:rPr>
              <a:t>power</a:t>
            </a:r>
            <a:r>
              <a:rPr lang="sl-SI" sz="1800" dirty="0">
                <a:cs typeface="Calibri"/>
              </a:rPr>
              <a:t> scan </a:t>
            </a:r>
            <a:r>
              <a:rPr lang="sl-SI" sz="1800" dirty="0" err="1">
                <a:cs typeface="Calibri"/>
              </a:rPr>
              <a:t>with</a:t>
            </a:r>
            <a:r>
              <a:rPr lang="sl-SI" sz="1800" dirty="0">
                <a:cs typeface="Calibri"/>
              </a:rPr>
              <a:t> LSN</a:t>
            </a:r>
            <a:endParaRPr lang="sl-SI" sz="1800" baseline="-25000" dirty="0">
              <a:cs typeface="Calibri"/>
            </a:endParaRPr>
          </a:p>
          <a:p>
            <a:pPr>
              <a:spcBef>
                <a:spcPts val="0"/>
              </a:spcBef>
              <a:defRPr/>
            </a:pPr>
            <a:r>
              <a:rPr lang="sl-SI" sz="1800" dirty="0">
                <a:cs typeface="Calibri"/>
              </a:rPr>
              <a:t>RFA is </a:t>
            </a:r>
            <a:r>
              <a:rPr lang="sl-SI" sz="1800" dirty="0" err="1">
                <a:cs typeface="Calibri"/>
              </a:rPr>
              <a:t>fixed</a:t>
            </a:r>
            <a:r>
              <a:rPr lang="sl-SI" sz="1800" dirty="0">
                <a:cs typeface="Calibri"/>
              </a:rPr>
              <a:t> at MB#28/#29-&gt; </a:t>
            </a:r>
            <a:r>
              <a:rPr lang="sl-SI" sz="1800" dirty="0" err="1">
                <a:cs typeface="Calibri"/>
              </a:rPr>
              <a:t>use</a:t>
            </a:r>
            <a:r>
              <a:rPr lang="sl-SI" sz="1800" dirty="0">
                <a:cs typeface="Calibri"/>
              </a:rPr>
              <a:t> </a:t>
            </a:r>
            <a:r>
              <a:rPr lang="sl-SI" sz="1800" dirty="0" err="1">
                <a:cs typeface="Calibri"/>
              </a:rPr>
              <a:t>fixed</a:t>
            </a:r>
            <a:r>
              <a:rPr lang="sl-SI" sz="1800" dirty="0">
                <a:cs typeface="Calibri"/>
              </a:rPr>
              <a:t> </a:t>
            </a:r>
            <a:r>
              <a:rPr lang="sl-SI" sz="1800" dirty="0" err="1">
                <a:cs typeface="Calibri"/>
              </a:rPr>
              <a:t>strike</a:t>
            </a:r>
            <a:r>
              <a:rPr lang="sl-SI" sz="1800" dirty="0">
                <a:cs typeface="Calibri"/>
              </a:rPr>
              <a:t> </a:t>
            </a:r>
            <a:r>
              <a:rPr lang="sl-SI" sz="1800" dirty="0" err="1">
                <a:cs typeface="Calibri"/>
              </a:rPr>
              <a:t>point</a:t>
            </a:r>
            <a:r>
              <a:rPr lang="sl-SI" sz="1800" dirty="0">
                <a:cs typeface="Calibri"/>
              </a:rPr>
              <a:t> </a:t>
            </a:r>
            <a:r>
              <a:rPr lang="sl-SI" sz="1800" dirty="0" err="1">
                <a:cs typeface="Calibri"/>
              </a:rPr>
              <a:t>with</a:t>
            </a:r>
            <a:r>
              <a:rPr lang="sl-SI" sz="1800" dirty="0">
                <a:cs typeface="Calibri"/>
              </a:rPr>
              <a:t> </a:t>
            </a:r>
            <a:r>
              <a:rPr lang="sl-SI" sz="1800" dirty="0" err="1">
                <a:cs typeface="Calibri"/>
              </a:rPr>
              <a:t>power</a:t>
            </a:r>
            <a:r>
              <a:rPr lang="sl-SI" sz="1800" dirty="0">
                <a:cs typeface="Calibri"/>
              </a:rPr>
              <a:t> ramp</a:t>
            </a:r>
          </a:p>
          <a:p>
            <a:pPr>
              <a:spcBef>
                <a:spcPts val="0"/>
              </a:spcBef>
              <a:defRPr/>
            </a:pPr>
            <a:r>
              <a:rPr lang="sl-SI" sz="1800" dirty="0" err="1">
                <a:cs typeface="Calibri"/>
              </a:rPr>
              <a:t>Next</a:t>
            </a:r>
            <a:r>
              <a:rPr lang="sl-SI" sz="1800" dirty="0">
                <a:cs typeface="Calibri"/>
              </a:rPr>
              <a:t> </a:t>
            </a:r>
            <a:r>
              <a:rPr lang="sl-SI" sz="1800" dirty="0" err="1">
                <a:cs typeface="Calibri"/>
              </a:rPr>
              <a:t>shot</a:t>
            </a:r>
            <a:r>
              <a:rPr lang="sl-SI" sz="1800" dirty="0">
                <a:cs typeface="Calibri"/>
              </a:rPr>
              <a:t> </a:t>
            </a:r>
            <a:r>
              <a:rPr lang="sl-SI" sz="1800" dirty="0" err="1">
                <a:cs typeface="Calibri"/>
              </a:rPr>
              <a:t>move</a:t>
            </a:r>
            <a:r>
              <a:rPr lang="sl-SI" sz="1800" dirty="0">
                <a:cs typeface="Calibri"/>
              </a:rPr>
              <a:t> </a:t>
            </a:r>
            <a:r>
              <a:rPr lang="sl-SI" sz="1800" dirty="0" err="1">
                <a:cs typeface="Calibri"/>
              </a:rPr>
              <a:t>the</a:t>
            </a:r>
            <a:r>
              <a:rPr lang="sl-SI" sz="1800" dirty="0">
                <a:cs typeface="Calibri"/>
              </a:rPr>
              <a:t> </a:t>
            </a:r>
            <a:r>
              <a:rPr lang="sl-SI" sz="1800" dirty="0" err="1">
                <a:cs typeface="Calibri"/>
              </a:rPr>
              <a:t>strike</a:t>
            </a:r>
            <a:r>
              <a:rPr lang="sl-SI" sz="1800" dirty="0">
                <a:cs typeface="Calibri"/>
              </a:rPr>
              <a:t> </a:t>
            </a:r>
            <a:r>
              <a:rPr lang="sl-SI" sz="1800" dirty="0" err="1">
                <a:cs typeface="Calibri"/>
              </a:rPr>
              <a:t>point</a:t>
            </a:r>
            <a:r>
              <a:rPr lang="sl-SI" sz="1800" dirty="0">
                <a:cs typeface="Calibri"/>
              </a:rPr>
              <a:t> </a:t>
            </a:r>
            <a:r>
              <a:rPr lang="sl-SI" sz="1800" dirty="0" err="1">
                <a:cs typeface="Calibri"/>
              </a:rPr>
              <a:t>position</a:t>
            </a:r>
            <a:r>
              <a:rPr lang="sl-SI" sz="1800" dirty="0">
                <a:cs typeface="Calibri"/>
              </a:rPr>
              <a:t> to </a:t>
            </a:r>
            <a:r>
              <a:rPr lang="sl-SI" sz="1800" dirty="0" err="1">
                <a:cs typeface="Calibri"/>
              </a:rPr>
              <a:t>obtain</a:t>
            </a:r>
            <a:r>
              <a:rPr lang="sl-SI" sz="1800" dirty="0">
                <a:cs typeface="Calibri"/>
              </a:rPr>
              <a:t> </a:t>
            </a:r>
            <a:r>
              <a:rPr lang="sl-SI" sz="1800" dirty="0" err="1">
                <a:cs typeface="Calibri"/>
              </a:rPr>
              <a:t>radial</a:t>
            </a:r>
            <a:r>
              <a:rPr lang="sl-SI" sz="1800" dirty="0">
                <a:cs typeface="Calibri"/>
              </a:rPr>
              <a:t> profile </a:t>
            </a:r>
            <a:r>
              <a:rPr lang="sl-SI" sz="1800" dirty="0" err="1">
                <a:cs typeface="Calibri"/>
              </a:rPr>
              <a:t>of</a:t>
            </a:r>
            <a:r>
              <a:rPr lang="sl-SI" sz="1800" dirty="0">
                <a:cs typeface="Calibri"/>
              </a:rPr>
              <a:t> Ti </a:t>
            </a:r>
            <a:r>
              <a:rPr lang="sl-SI" sz="1800" dirty="0" err="1">
                <a:cs typeface="Calibri"/>
              </a:rPr>
              <a:t>and</a:t>
            </a:r>
            <a:r>
              <a:rPr lang="sl-SI" sz="1800" dirty="0">
                <a:cs typeface="Calibri"/>
              </a:rPr>
              <a:t> Te</a:t>
            </a:r>
          </a:p>
          <a:p>
            <a:pPr>
              <a:spcBef>
                <a:spcPts val="0"/>
              </a:spcBef>
              <a:defRPr/>
            </a:pPr>
            <a:r>
              <a:rPr lang="sl-SI" sz="1800" dirty="0">
                <a:cs typeface="Calibri"/>
              </a:rPr>
              <a:t>4-5 </a:t>
            </a:r>
            <a:r>
              <a:rPr lang="sl-SI" sz="1800" dirty="0" err="1">
                <a:cs typeface="Calibri"/>
              </a:rPr>
              <a:t>radial</a:t>
            </a:r>
            <a:r>
              <a:rPr lang="sl-SI" sz="1800" dirty="0">
                <a:cs typeface="Calibri"/>
              </a:rPr>
              <a:t> </a:t>
            </a:r>
            <a:r>
              <a:rPr lang="sl-SI" sz="1800" dirty="0" err="1">
                <a:cs typeface="Calibri"/>
              </a:rPr>
              <a:t>points</a:t>
            </a:r>
            <a:r>
              <a:rPr lang="sl-SI" sz="1800" dirty="0">
                <a:cs typeface="Calibri"/>
              </a:rPr>
              <a:t> </a:t>
            </a:r>
            <a:r>
              <a:rPr lang="sl-SI" sz="1800" dirty="0" err="1">
                <a:cs typeface="Calibri"/>
              </a:rPr>
              <a:t>needed</a:t>
            </a:r>
            <a:r>
              <a:rPr lang="sl-SI" sz="1800" dirty="0">
                <a:cs typeface="Calibri"/>
              </a:rPr>
              <a:t> to </a:t>
            </a:r>
            <a:r>
              <a:rPr lang="sl-SI" sz="1800" dirty="0" err="1">
                <a:cs typeface="Calibri"/>
              </a:rPr>
              <a:t>define</a:t>
            </a:r>
            <a:r>
              <a:rPr lang="sl-SI" sz="1800" dirty="0">
                <a:cs typeface="Calibri"/>
              </a:rPr>
              <a:t> Ti </a:t>
            </a:r>
            <a:r>
              <a:rPr lang="sl-SI" sz="1800" dirty="0" err="1">
                <a:cs typeface="Calibri"/>
              </a:rPr>
              <a:t>decay</a:t>
            </a:r>
            <a:r>
              <a:rPr lang="sl-SI" sz="1800" dirty="0">
                <a:cs typeface="Calibri"/>
              </a:rPr>
              <a:t> </a:t>
            </a:r>
            <a:r>
              <a:rPr lang="sl-SI" sz="1800" dirty="0" err="1">
                <a:cs typeface="Calibri"/>
              </a:rPr>
              <a:t>length</a:t>
            </a:r>
            <a:r>
              <a:rPr lang="sl-SI" sz="1800" dirty="0">
                <a:cs typeface="Calibri"/>
              </a:rPr>
              <a:t> (profile)</a:t>
            </a:r>
          </a:p>
          <a:p>
            <a:pPr>
              <a:spcBef>
                <a:spcPts val="0"/>
              </a:spcBef>
              <a:defRPr/>
            </a:pPr>
            <a:r>
              <a:rPr lang="sl-SI" sz="1800" dirty="0" err="1">
                <a:cs typeface="Calibri"/>
              </a:rPr>
              <a:t>Needed</a:t>
            </a:r>
            <a:r>
              <a:rPr lang="sl-SI" sz="1800" dirty="0">
                <a:cs typeface="Calibri"/>
              </a:rPr>
              <a:t>: RFA + LP + </a:t>
            </a:r>
            <a:r>
              <a:rPr lang="sl-SI" sz="1800" dirty="0" err="1">
                <a:cs typeface="Calibri"/>
              </a:rPr>
              <a:t>Pecker</a:t>
            </a:r>
            <a:r>
              <a:rPr lang="sl-SI" sz="1800" dirty="0">
                <a:cs typeface="Calibri"/>
              </a:rPr>
              <a:t> </a:t>
            </a:r>
            <a:r>
              <a:rPr lang="sl-SI" sz="1800" dirty="0" err="1">
                <a:cs typeface="Calibri"/>
              </a:rPr>
              <a:t>probes</a:t>
            </a:r>
            <a:r>
              <a:rPr lang="sl-SI" sz="1800" dirty="0">
                <a:cs typeface="Calibri"/>
              </a:rPr>
              <a:t> + IR</a:t>
            </a:r>
          </a:p>
          <a:p>
            <a:pPr>
              <a:spcBef>
                <a:spcPts val="0"/>
              </a:spcBef>
              <a:defRPr/>
            </a:pPr>
            <a:endParaRPr lang="en-US" sz="1800"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pPr marL="214313" indent="-214313" eaLnBrk="1" fontAlgn="auto" hangingPunct="1">
              <a:spcBef>
                <a:spcPts val="0"/>
              </a:spcBef>
              <a:spcAft>
                <a:spcPts val="0"/>
              </a:spcAft>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61245" y="4514325"/>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80658" y="4802537"/>
          <a:ext cx="4147457" cy="1674632"/>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r>
                        <a:rPr lang="en-IT" sz="1600" dirty="0"/>
                        <a:t>Device</a:t>
                      </a:r>
                    </a:p>
                  </a:txBody>
                  <a:tcPr marL="68585" marR="68585" marT="34290" marB="34290"/>
                </a:tc>
                <a:tc>
                  <a:txBody>
                    <a:bodyPr/>
                    <a:lstStyle/>
                    <a:p>
                      <a:r>
                        <a:rPr lang="en-IT" sz="1600" dirty="0"/>
                        <a:t># Pulses/Session</a:t>
                      </a:r>
                    </a:p>
                  </a:txBody>
                  <a:tcPr marL="68585" marR="68585" marT="34290" marB="34290"/>
                </a:tc>
                <a:tc>
                  <a:txBody>
                    <a:bodyPr/>
                    <a:lstStyle/>
                    <a:p>
                      <a:r>
                        <a:rPr lang="en-IT" sz="1600" dirty="0"/>
                        <a:t># Development</a:t>
                      </a:r>
                    </a:p>
                  </a:txBody>
                  <a:tcPr marL="68585" marR="68585" marT="34290" marB="34290"/>
                </a:tc>
                <a:extLst>
                  <a:ext uri="{0D108BD9-81ED-4DB2-BD59-A6C34878D82A}">
                    <a16:rowId xmlns:a16="http://schemas.microsoft.com/office/drawing/2014/main" val="10000"/>
                  </a:ext>
                </a:extLst>
              </a:tr>
              <a:tr h="418658">
                <a:tc>
                  <a:txBody>
                    <a:bodyPr/>
                    <a:lstStyle/>
                    <a:p>
                      <a:r>
                        <a:rPr lang="fr-CH" sz="1800" b="1" dirty="0">
                          <a:solidFill>
                            <a:schemeClr val="tx1"/>
                          </a:solidFill>
                        </a:rPr>
                        <a:t>AUG</a:t>
                      </a:r>
                      <a:endParaRPr lang="en-IT" sz="1800" b="1" dirty="0">
                        <a:solidFill>
                          <a:schemeClr val="tx1"/>
                        </a:solidFill>
                      </a:endParaRPr>
                    </a:p>
                  </a:txBody>
                  <a:tcPr marL="68585" marR="68585" marT="34290" marB="34290">
                    <a:solidFill>
                      <a:schemeClr val="tx2">
                        <a:lumMod val="40000"/>
                        <a:lumOff val="60000"/>
                      </a:schemeClr>
                    </a:solidFill>
                  </a:tcPr>
                </a:tc>
                <a:tc>
                  <a:txBody>
                    <a:bodyPr/>
                    <a:lstStyle/>
                    <a:p>
                      <a:r>
                        <a:rPr lang="sl-SI" sz="1800" dirty="0"/>
                        <a:t>-</a:t>
                      </a:r>
                      <a:endParaRPr lang="en-IT" sz="1800" dirty="0"/>
                    </a:p>
                  </a:txBody>
                  <a:tcPr marL="68585" marR="68585" marT="34290" marB="34290">
                    <a:solidFill>
                      <a:schemeClr val="tx2">
                        <a:lumMod val="40000"/>
                        <a:lumOff val="60000"/>
                      </a:schemeClr>
                    </a:solidFill>
                  </a:tcPr>
                </a:tc>
                <a:tc>
                  <a:txBody>
                    <a:bodyPr/>
                    <a:lstStyle/>
                    <a:p>
                      <a:r>
                        <a:rPr lang="sl-SI" sz="1800" dirty="0"/>
                        <a:t>-</a:t>
                      </a:r>
                      <a:endParaRPr lang="en-IT" sz="18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418658">
                <a:tc>
                  <a:txBody>
                    <a:bodyPr/>
                    <a:lstStyle/>
                    <a:p>
                      <a:r>
                        <a:rPr lang="en-IT" sz="1800" b="1" dirty="0">
                          <a:solidFill>
                            <a:schemeClr val="tx1"/>
                          </a:solidFill>
                        </a:rPr>
                        <a:t>MAST-U</a:t>
                      </a:r>
                    </a:p>
                  </a:txBody>
                  <a:tcPr marL="68585" marR="68585" marT="34290" marB="34290">
                    <a:solidFill>
                      <a:schemeClr val="accent2">
                        <a:lumMod val="40000"/>
                        <a:lumOff val="60000"/>
                      </a:schemeClr>
                    </a:solidFill>
                  </a:tcPr>
                </a:tc>
                <a:tc>
                  <a:txBody>
                    <a:bodyPr/>
                    <a:lstStyle/>
                    <a:p>
                      <a:r>
                        <a:rPr lang="sl-SI" sz="1800" dirty="0"/>
                        <a:t>-</a:t>
                      </a:r>
                      <a:endParaRPr lang="en-IT" sz="1800" dirty="0"/>
                    </a:p>
                  </a:txBody>
                  <a:tcPr marL="68585" marR="68585" marT="34290" marB="34290">
                    <a:solidFill>
                      <a:schemeClr val="accent2">
                        <a:lumMod val="40000"/>
                        <a:lumOff val="60000"/>
                      </a:schemeClr>
                    </a:solidFill>
                  </a:tcPr>
                </a:tc>
                <a:tc>
                  <a:txBody>
                    <a:bodyPr/>
                    <a:lstStyle/>
                    <a:p>
                      <a:r>
                        <a:rPr lang="sl-SI" sz="1800" dirty="0"/>
                        <a:t>-</a:t>
                      </a:r>
                      <a:endParaRPr lang="en-IT" sz="18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418658">
                <a:tc>
                  <a:txBody>
                    <a:bodyPr/>
                    <a:lstStyle/>
                    <a:p>
                      <a:r>
                        <a:rPr lang="en-IT" sz="1800" b="1" dirty="0">
                          <a:solidFill>
                            <a:schemeClr val="tx1"/>
                          </a:solidFill>
                        </a:rPr>
                        <a:t>WEST</a:t>
                      </a:r>
                    </a:p>
                  </a:txBody>
                  <a:tcPr marL="68585" marR="68585" marT="34290" marB="34290">
                    <a:solidFill>
                      <a:schemeClr val="accent6">
                        <a:lumMod val="40000"/>
                        <a:lumOff val="60000"/>
                      </a:schemeClr>
                    </a:solidFill>
                  </a:tcPr>
                </a:tc>
                <a:tc>
                  <a:txBody>
                    <a:bodyPr/>
                    <a:lstStyle/>
                    <a:p>
                      <a:r>
                        <a:rPr lang="sl-SI" sz="1200" b="1" dirty="0"/>
                        <a:t>15 </a:t>
                      </a:r>
                      <a:r>
                        <a:rPr lang="sl-SI" sz="1200" b="1" dirty="0" err="1"/>
                        <a:t>pulses</a:t>
                      </a:r>
                      <a:r>
                        <a:rPr lang="sl-SI" sz="1200" b="1" dirty="0"/>
                        <a:t> / 1 </a:t>
                      </a:r>
                      <a:r>
                        <a:rPr lang="sl-SI" sz="1200" b="1" dirty="0" err="1"/>
                        <a:t>session</a:t>
                      </a:r>
                      <a:endParaRPr lang="en-IT" sz="1200" b="1" dirty="0"/>
                    </a:p>
                  </a:txBody>
                  <a:tcPr marL="68585" marR="68585" marT="34290" marB="34290">
                    <a:solidFill>
                      <a:schemeClr val="accent6">
                        <a:lumMod val="40000"/>
                        <a:lumOff val="60000"/>
                      </a:schemeClr>
                    </a:solidFill>
                  </a:tcPr>
                </a:tc>
                <a:tc>
                  <a:txBody>
                    <a:bodyPr/>
                    <a:lstStyle/>
                    <a:p>
                      <a:r>
                        <a:rPr lang="sl-SI" sz="1100" b="1" dirty="0"/>
                        <a:t>2 </a:t>
                      </a:r>
                      <a:r>
                        <a:rPr lang="sl-SI" sz="1100" b="1" dirty="0" err="1"/>
                        <a:t>pulses</a:t>
                      </a:r>
                      <a:endParaRPr lang="en-IT" sz="1100" b="1"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8588798" y="952065"/>
            <a:ext cx="27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latin typeface="Calibri" panose="020F0502020204030204" pitchFamily="34" charset="0"/>
              </a:rPr>
              <a:t>Possible summary figures</a:t>
            </a:r>
            <a:endParaRPr lang="en-US" alt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FA651F9-1BF2-7320-0FC6-923529154E68}"/>
              </a:ext>
            </a:extLst>
          </p:cNvPr>
          <p:cNvSpPr txBox="1"/>
          <p:nvPr/>
        </p:nvSpPr>
        <p:spPr>
          <a:xfrm>
            <a:off x="266819" y="652397"/>
            <a:ext cx="7919633" cy="307777"/>
          </a:xfrm>
          <a:prstGeom prst="rect">
            <a:avLst/>
          </a:prstGeom>
          <a:noFill/>
        </p:spPr>
        <p:txBody>
          <a:bodyPr wrap="square" rtlCol="0">
            <a:spAutoFit/>
          </a:bodyPr>
          <a:lstStyle/>
          <a:p>
            <a:pPr algn="l"/>
            <a:r>
              <a:rPr lang="en-US" sz="1400" b="1" dirty="0">
                <a:solidFill>
                  <a:srgbClr val="FF0000"/>
                </a:solidFill>
              </a:rPr>
              <a:t>RT0</a:t>
            </a:r>
            <a:r>
              <a:rPr lang="sl-SI" sz="1400" b="1" dirty="0">
                <a:solidFill>
                  <a:srgbClr val="FF0000"/>
                </a:solidFill>
              </a:rPr>
              <a:t>5</a:t>
            </a:r>
            <a:r>
              <a:rPr lang="en-US" sz="1400" b="1" dirty="0">
                <a:solidFill>
                  <a:srgbClr val="FF0000"/>
                </a:solidFill>
              </a:rPr>
              <a:t>: Physics of divertor detachment and its control for ITER, DEMO and HELIAS operation</a:t>
            </a:r>
            <a:endParaRPr lang="sl-SI" sz="1400" b="1" dirty="0">
              <a:solidFill>
                <a:srgbClr val="FF0000"/>
              </a:solidFill>
            </a:endParaRPr>
          </a:p>
        </p:txBody>
      </p:sp>
      <p:pic>
        <p:nvPicPr>
          <p:cNvPr id="11" name="Picture 10" descr="A group of colorful dots&#10;&#10;Description automatically generated">
            <a:extLst>
              <a:ext uri="{FF2B5EF4-FFF2-40B4-BE49-F238E27FC236}">
                <a16:creationId xmlns:a16="http://schemas.microsoft.com/office/drawing/2014/main" id="{0B13927A-2B53-5CC3-2B50-43367D1FDE85}"/>
              </a:ext>
            </a:extLst>
          </p:cNvPr>
          <p:cNvPicPr>
            <a:picLocks noChangeAspect="1"/>
          </p:cNvPicPr>
          <p:nvPr/>
        </p:nvPicPr>
        <p:blipFill rotWithShape="1">
          <a:blip r:embed="rId3">
            <a:extLst>
              <a:ext uri="{28A0092B-C50C-407E-A947-70E740481C1C}">
                <a14:useLocalDpi xmlns:a14="http://schemas.microsoft.com/office/drawing/2010/main" val="0"/>
              </a:ext>
            </a:extLst>
          </a:blip>
          <a:srcRect l="7945" t="3872" r="5813" b="3246"/>
          <a:stretch/>
        </p:blipFill>
        <p:spPr>
          <a:xfrm>
            <a:off x="8538644" y="52840"/>
            <a:ext cx="3634924" cy="215311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C4A978A4-4EB8-4A90-0101-4475E9B25F75}"/>
              </a:ext>
            </a:extLst>
          </p:cNvPr>
          <p:cNvSpPr txBox="1"/>
          <p:nvPr/>
        </p:nvSpPr>
        <p:spPr>
          <a:xfrm>
            <a:off x="10926996" y="2331682"/>
            <a:ext cx="1265004" cy="1938992"/>
          </a:xfrm>
          <a:prstGeom prst="rect">
            <a:avLst/>
          </a:prstGeom>
          <a:solidFill>
            <a:schemeClr val="bg1"/>
          </a:solidFill>
        </p:spPr>
        <p:txBody>
          <a:bodyPr wrap="square" rtlCol="0">
            <a:spAutoFit/>
          </a:bodyPr>
          <a:lstStyle/>
          <a:p>
            <a:r>
              <a:rPr lang="sl-SI" sz="1200" i="1" dirty="0"/>
              <a:t>Fig.: </a:t>
            </a:r>
            <a:r>
              <a:rPr lang="sl-SI" sz="1200" i="1" dirty="0" err="1"/>
              <a:t>T</a:t>
            </a:r>
            <a:r>
              <a:rPr lang="sl-SI" sz="1200" i="1" baseline="-25000" dirty="0" err="1"/>
              <a:t>i</a:t>
            </a:r>
            <a:r>
              <a:rPr lang="sl-SI" sz="1200" i="1" baseline="30000" dirty="0" err="1"/>
              <a:t>div</a:t>
            </a:r>
            <a:r>
              <a:rPr lang="sl-SI" sz="1200" i="1" dirty="0"/>
              <a:t>/ </a:t>
            </a:r>
            <a:r>
              <a:rPr lang="sl-SI" sz="1200" i="1" dirty="0" err="1"/>
              <a:t>T</a:t>
            </a:r>
            <a:r>
              <a:rPr lang="sl-SI" sz="1200" i="1" baseline="-25000" dirty="0" err="1"/>
              <a:t>e</a:t>
            </a:r>
            <a:r>
              <a:rPr lang="sl-SI" sz="1200" i="1" baseline="30000" dirty="0" err="1"/>
              <a:t>div</a:t>
            </a:r>
            <a:r>
              <a:rPr lang="sl-SI" sz="1200" i="1" dirty="0"/>
              <a:t> (up) </a:t>
            </a:r>
            <a:r>
              <a:rPr lang="sl-SI" sz="1200" i="1" dirty="0" err="1"/>
              <a:t>database</a:t>
            </a:r>
            <a:r>
              <a:rPr lang="sl-SI" sz="1200" i="1" dirty="0"/>
              <a:t> </a:t>
            </a:r>
            <a:r>
              <a:rPr lang="sl-SI" sz="1200" i="1" dirty="0" err="1"/>
              <a:t>with</a:t>
            </a:r>
            <a:r>
              <a:rPr lang="sl-SI" sz="1200" i="1" dirty="0"/>
              <a:t> </a:t>
            </a:r>
            <a:r>
              <a:rPr lang="sl-SI" sz="1200" i="1" dirty="0" err="1"/>
              <a:t>density</a:t>
            </a:r>
            <a:r>
              <a:rPr lang="sl-SI" sz="1200" i="1" dirty="0"/>
              <a:t> </a:t>
            </a:r>
            <a:r>
              <a:rPr lang="sl-SI" sz="1200" i="1" dirty="0" err="1"/>
              <a:t>colorbar</a:t>
            </a:r>
            <a:r>
              <a:rPr lang="sl-SI" sz="1200" i="1" dirty="0"/>
              <a:t>;</a:t>
            </a:r>
          </a:p>
          <a:p>
            <a:endParaRPr lang="sl-SI" sz="1200" i="1" dirty="0"/>
          </a:p>
          <a:p>
            <a:r>
              <a:rPr lang="sl-SI" sz="1200" i="1" dirty="0" err="1"/>
              <a:t>Radial</a:t>
            </a:r>
            <a:r>
              <a:rPr lang="sl-SI" sz="1200" i="1" dirty="0"/>
              <a:t> profile </a:t>
            </a:r>
            <a:r>
              <a:rPr lang="sl-SI" sz="1200" i="1" dirty="0" err="1"/>
              <a:t>of</a:t>
            </a:r>
            <a:r>
              <a:rPr lang="sl-SI" sz="1200" i="1" dirty="0"/>
              <a:t> </a:t>
            </a:r>
            <a:r>
              <a:rPr lang="sl-SI" sz="1200" i="1" dirty="0" err="1"/>
              <a:t>T</a:t>
            </a:r>
            <a:r>
              <a:rPr lang="sl-SI" sz="1200" i="1" baseline="-25000" dirty="0" err="1"/>
              <a:t>i</a:t>
            </a:r>
            <a:r>
              <a:rPr lang="sl-SI" sz="1200" i="1" baseline="30000" dirty="0" err="1"/>
              <a:t>div</a:t>
            </a:r>
            <a:r>
              <a:rPr lang="sl-SI" sz="1200" i="1" dirty="0"/>
              <a:t> </a:t>
            </a:r>
            <a:r>
              <a:rPr lang="sl-SI" sz="1200" i="1" dirty="0" err="1"/>
              <a:t>and</a:t>
            </a:r>
            <a:r>
              <a:rPr lang="sl-SI" sz="1200" i="1" dirty="0"/>
              <a:t> </a:t>
            </a:r>
            <a:r>
              <a:rPr lang="sl-SI" sz="1200" i="1" dirty="0" err="1"/>
              <a:t>T</a:t>
            </a:r>
            <a:r>
              <a:rPr lang="sl-SI" sz="1200" i="1" baseline="-25000" dirty="0" err="1"/>
              <a:t>e</a:t>
            </a:r>
            <a:r>
              <a:rPr lang="sl-SI" sz="1200" i="1" baseline="30000" dirty="0" err="1"/>
              <a:t>div</a:t>
            </a:r>
            <a:r>
              <a:rPr lang="sl-SI" sz="1200" i="1" baseline="30000" dirty="0"/>
              <a:t> </a:t>
            </a:r>
            <a:r>
              <a:rPr lang="sl-SI" sz="1200" i="1" dirty="0" err="1"/>
              <a:t>for</a:t>
            </a:r>
            <a:r>
              <a:rPr lang="sl-SI" sz="1200" i="1" dirty="0"/>
              <a:t> WEST </a:t>
            </a:r>
            <a:r>
              <a:rPr lang="sl-SI" sz="1200" i="1" dirty="0" err="1"/>
              <a:t>during</a:t>
            </a:r>
            <a:r>
              <a:rPr lang="sl-SI" sz="1200" i="1" dirty="0"/>
              <a:t> #61357 – XPR @7.5 s (</a:t>
            </a:r>
            <a:r>
              <a:rPr lang="sl-SI" sz="1200" i="1" dirty="0" err="1"/>
              <a:t>left</a:t>
            </a:r>
            <a:r>
              <a:rPr lang="sl-SI" sz="1200" i="1" dirty="0"/>
              <a:t>)</a:t>
            </a:r>
            <a:endParaRPr lang="en-SI" sz="1200" i="1" dirty="0"/>
          </a:p>
        </p:txBody>
      </p:sp>
      <p:pic>
        <p:nvPicPr>
          <p:cNvPr id="15" name="Picture 14" descr="A graph of a temperature&#10;&#10;AI-generated content may be incorrect.">
            <a:extLst>
              <a:ext uri="{FF2B5EF4-FFF2-40B4-BE49-F238E27FC236}">
                <a16:creationId xmlns:a16="http://schemas.microsoft.com/office/drawing/2014/main" id="{F5E722C8-020D-91FA-D17E-D84A50EF840E}"/>
              </a:ext>
            </a:extLst>
          </p:cNvPr>
          <p:cNvPicPr>
            <a:picLocks noChangeAspect="1"/>
          </p:cNvPicPr>
          <p:nvPr/>
        </p:nvPicPr>
        <p:blipFill>
          <a:blip r:embed="rId4">
            <a:extLst>
              <a:ext uri="{28A0092B-C50C-407E-A947-70E740481C1C}">
                <a14:useLocalDpi xmlns:a14="http://schemas.microsoft.com/office/drawing/2010/main" val="0"/>
              </a:ext>
            </a:extLst>
          </a:blip>
          <a:srcRect l="4569" t="5019" r="6761" b="2370"/>
          <a:stretch>
            <a:fillRect/>
          </a:stretch>
        </p:blipFill>
        <p:spPr>
          <a:xfrm>
            <a:off x="7619139" y="2220622"/>
            <a:ext cx="3074627" cy="2408448"/>
          </a:xfrm>
          <a:prstGeom prst="rect">
            <a:avLst/>
          </a:prstGeom>
        </p:spPr>
      </p:pic>
      <p:sp>
        <p:nvSpPr>
          <p:cNvPr id="16" name="Oval 15">
            <a:extLst>
              <a:ext uri="{FF2B5EF4-FFF2-40B4-BE49-F238E27FC236}">
                <a16:creationId xmlns:a16="http://schemas.microsoft.com/office/drawing/2014/main" id="{AD026226-00CC-5AEB-3849-3392F9038EEE}"/>
              </a:ext>
            </a:extLst>
          </p:cNvPr>
          <p:cNvSpPr/>
          <p:nvPr/>
        </p:nvSpPr>
        <p:spPr>
          <a:xfrm>
            <a:off x="8715737" y="1493134"/>
            <a:ext cx="694481" cy="544792"/>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17" name="TextBox 16">
            <a:extLst>
              <a:ext uri="{FF2B5EF4-FFF2-40B4-BE49-F238E27FC236}">
                <a16:creationId xmlns:a16="http://schemas.microsoft.com/office/drawing/2014/main" id="{44C31DB0-260D-AEF8-C3B0-D66A9D4C2C2D}"/>
              </a:ext>
            </a:extLst>
          </p:cNvPr>
          <p:cNvSpPr txBox="1"/>
          <p:nvPr/>
        </p:nvSpPr>
        <p:spPr>
          <a:xfrm>
            <a:off x="8232753" y="1194507"/>
            <a:ext cx="875817" cy="307777"/>
          </a:xfrm>
          <a:prstGeom prst="rect">
            <a:avLst/>
          </a:prstGeom>
          <a:noFill/>
        </p:spPr>
        <p:txBody>
          <a:bodyPr wrap="none" rtlCol="0">
            <a:spAutoFit/>
          </a:bodyPr>
          <a:lstStyle/>
          <a:p>
            <a:pPr algn="l"/>
            <a:r>
              <a:rPr lang="sl-SI" sz="1400" b="1" dirty="0" err="1"/>
              <a:t>detached</a:t>
            </a:r>
            <a:endParaRPr lang="en-SI" sz="1400" b="1" dirty="0"/>
          </a:p>
        </p:txBody>
      </p:sp>
      <p:sp>
        <p:nvSpPr>
          <p:cNvPr id="8" name="Oval 7">
            <a:extLst>
              <a:ext uri="{FF2B5EF4-FFF2-40B4-BE49-F238E27FC236}">
                <a16:creationId xmlns:a16="http://schemas.microsoft.com/office/drawing/2014/main" id="{62F38309-D7DC-153F-9A7D-2939B7A85B56}"/>
              </a:ext>
            </a:extLst>
          </p:cNvPr>
          <p:cNvSpPr/>
          <p:nvPr/>
        </p:nvSpPr>
        <p:spPr>
          <a:xfrm>
            <a:off x="9868041" y="3806298"/>
            <a:ext cx="567167" cy="730308"/>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12" name="TextBox 11">
            <a:extLst>
              <a:ext uri="{FF2B5EF4-FFF2-40B4-BE49-F238E27FC236}">
                <a16:creationId xmlns:a16="http://schemas.microsoft.com/office/drawing/2014/main" id="{7F22C32A-416E-D263-E15F-D63FB8624950}"/>
              </a:ext>
            </a:extLst>
          </p:cNvPr>
          <p:cNvSpPr txBox="1"/>
          <p:nvPr/>
        </p:nvSpPr>
        <p:spPr>
          <a:xfrm>
            <a:off x="9719392" y="3498521"/>
            <a:ext cx="481222" cy="307777"/>
          </a:xfrm>
          <a:prstGeom prst="rect">
            <a:avLst/>
          </a:prstGeom>
          <a:noFill/>
        </p:spPr>
        <p:txBody>
          <a:bodyPr wrap="none" rtlCol="0">
            <a:spAutoFit/>
          </a:bodyPr>
          <a:lstStyle/>
          <a:p>
            <a:pPr algn="l"/>
            <a:r>
              <a:rPr lang="sl-SI" sz="1400" b="1" dirty="0"/>
              <a:t>XPR</a:t>
            </a:r>
            <a:endParaRPr lang="en-SI" sz="1400" b="1" dirty="0"/>
          </a:p>
        </p:txBody>
      </p:sp>
      <p:sp>
        <p:nvSpPr>
          <p:cNvPr id="13" name="Footer Placeholder 12">
            <a:extLst>
              <a:ext uri="{FF2B5EF4-FFF2-40B4-BE49-F238E27FC236}">
                <a16:creationId xmlns:a16="http://schemas.microsoft.com/office/drawing/2014/main" id="{3EA340C6-7BC9-7FBE-39AA-1D741CB9A6CE}"/>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14" name="Slide Number Placeholder 13">
            <a:extLst>
              <a:ext uri="{FF2B5EF4-FFF2-40B4-BE49-F238E27FC236}">
                <a16:creationId xmlns:a16="http://schemas.microsoft.com/office/drawing/2014/main" id="{E1CC5E6A-DC2D-8537-33C9-AAF7E15A4F4F}"/>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29</a:t>
            </a:fld>
            <a:endParaRPr lang="en-GB">
              <a:solidFill>
                <a:prstClr val="white"/>
              </a:solidFill>
            </a:endParaRPr>
          </a:p>
        </p:txBody>
      </p:sp>
      <p:sp>
        <p:nvSpPr>
          <p:cNvPr id="10" name="TextBox 9">
            <a:extLst>
              <a:ext uri="{FF2B5EF4-FFF2-40B4-BE49-F238E27FC236}">
                <a16:creationId xmlns:a16="http://schemas.microsoft.com/office/drawing/2014/main" id="{526FC83A-AB89-4572-45BB-6DDCD2972FD5}"/>
              </a:ext>
            </a:extLst>
          </p:cNvPr>
          <p:cNvSpPr txBox="1"/>
          <p:nvPr/>
        </p:nvSpPr>
        <p:spPr bwMode="auto">
          <a:xfrm>
            <a:off x="6096000" y="624405"/>
            <a:ext cx="5322660" cy="1200329"/>
          </a:xfrm>
          <a:prstGeom prst="rect">
            <a:avLst/>
          </a:prstGeom>
          <a:solidFill>
            <a:srgbClr val="FFFF00"/>
          </a:solidFill>
        </p:spPr>
        <p:txBody>
          <a:bodyPr wrap="square" rtlCol="0">
            <a:spAutoFit/>
          </a:bodyPr>
          <a:lstStyle/>
          <a:p>
            <a:r>
              <a:rPr lang="en-US" dirty="0"/>
              <a:t>Should not be the primary focus of the XPR session, but sweeping/SP movement to collect the profile on Ti might be envisage proposed during the session</a:t>
            </a:r>
          </a:p>
          <a:p>
            <a:r>
              <a:rPr lang="en-US" dirty="0"/>
              <a:t>P2-WEST-2026</a:t>
            </a:r>
          </a:p>
        </p:txBody>
      </p:sp>
    </p:spTree>
    <p:extLst>
      <p:ext uri="{BB962C8B-B14F-4D97-AF65-F5344CB8AC3E}">
        <p14:creationId xmlns:p14="http://schemas.microsoft.com/office/powerpoint/2010/main" val="425847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D70B3B-5DC7-64A1-0504-6DDE13EB1A93}"/>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grpSp>
        <p:nvGrpSpPr>
          <p:cNvPr id="5" name="Group 4">
            <a:extLst>
              <a:ext uri="{FF2B5EF4-FFF2-40B4-BE49-F238E27FC236}">
                <a16:creationId xmlns:a16="http://schemas.microsoft.com/office/drawing/2014/main" id="{B282E3A4-64D2-CBD0-F802-78E165347341}"/>
              </a:ext>
            </a:extLst>
          </p:cNvPr>
          <p:cNvGrpSpPr>
            <a:grpSpLocks noChangeAspect="1"/>
          </p:cNvGrpSpPr>
          <p:nvPr/>
        </p:nvGrpSpPr>
        <p:grpSpPr>
          <a:xfrm>
            <a:off x="145062" y="877648"/>
            <a:ext cx="6665089" cy="4465408"/>
            <a:chOff x="1930320" y="1036375"/>
            <a:chExt cx="8331361" cy="5581760"/>
          </a:xfrm>
        </p:grpSpPr>
        <p:sp>
          <p:nvSpPr>
            <p:cNvPr id="6" name="Google Shape;1323;p43">
              <a:extLst>
                <a:ext uri="{FF2B5EF4-FFF2-40B4-BE49-F238E27FC236}">
                  <a16:creationId xmlns:a16="http://schemas.microsoft.com/office/drawing/2014/main" id="{20206539-2A9D-E411-829E-C8A45A2EEC60}"/>
                </a:ext>
              </a:extLst>
            </p:cNvPr>
            <p:cNvSpPr/>
            <p:nvPr/>
          </p:nvSpPr>
          <p:spPr>
            <a:xfrm>
              <a:off x="3800969" y="1657801"/>
              <a:ext cx="1811623" cy="633931"/>
            </a:xfrm>
            <a:custGeom>
              <a:avLst/>
              <a:gdLst/>
              <a:ahLst/>
              <a:cxnLst/>
              <a:rect l="l" t="t" r="r" b="b"/>
              <a:pathLst>
                <a:path w="41649" h="14574" extrusionOk="0">
                  <a:moveTo>
                    <a:pt x="14014" y="1"/>
                  </a:moveTo>
                  <a:lnTo>
                    <a:pt x="0" y="14050"/>
                  </a:lnTo>
                  <a:lnTo>
                    <a:pt x="536" y="14574"/>
                  </a:lnTo>
                  <a:lnTo>
                    <a:pt x="14323" y="739"/>
                  </a:lnTo>
                  <a:lnTo>
                    <a:pt x="41648" y="739"/>
                  </a:lnTo>
                  <a:lnTo>
                    <a:pt x="41648"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24;p43">
              <a:extLst>
                <a:ext uri="{FF2B5EF4-FFF2-40B4-BE49-F238E27FC236}">
                  <a16:creationId xmlns:a16="http://schemas.microsoft.com/office/drawing/2014/main" id="{E9A2915D-EC8F-D09C-7D64-418D6961B4B5}"/>
                </a:ext>
              </a:extLst>
            </p:cNvPr>
            <p:cNvSpPr/>
            <p:nvPr/>
          </p:nvSpPr>
          <p:spPr>
            <a:xfrm>
              <a:off x="3157730" y="2057630"/>
              <a:ext cx="1240415" cy="643240"/>
            </a:xfrm>
            <a:custGeom>
              <a:avLst/>
              <a:gdLst/>
              <a:ahLst/>
              <a:cxnLst/>
              <a:rect l="l" t="t" r="r" b="b"/>
              <a:pathLst>
                <a:path w="28517" h="14788" extrusionOk="0">
                  <a:moveTo>
                    <a:pt x="20170" y="5394"/>
                  </a:moveTo>
                  <a:cubicBezTo>
                    <a:pt x="17146" y="3644"/>
                    <a:pt x="13883" y="2286"/>
                    <a:pt x="10442" y="1358"/>
                  </a:cubicBezTo>
                  <a:cubicBezTo>
                    <a:pt x="7109" y="476"/>
                    <a:pt x="3608" y="0"/>
                    <a:pt x="1" y="0"/>
                  </a:cubicBezTo>
                  <a:lnTo>
                    <a:pt x="1" y="4215"/>
                  </a:lnTo>
                  <a:cubicBezTo>
                    <a:pt x="3227" y="4215"/>
                    <a:pt x="6359" y="4644"/>
                    <a:pt x="9347" y="5441"/>
                  </a:cubicBezTo>
                  <a:cubicBezTo>
                    <a:pt x="12431" y="6263"/>
                    <a:pt x="15360" y="7489"/>
                    <a:pt x="18062" y="9049"/>
                  </a:cubicBezTo>
                  <a:cubicBezTo>
                    <a:pt x="20801" y="10632"/>
                    <a:pt x="23313" y="12573"/>
                    <a:pt x="25540" y="14788"/>
                  </a:cubicBezTo>
                  <a:lnTo>
                    <a:pt x="28516" y="11811"/>
                  </a:lnTo>
                  <a:cubicBezTo>
                    <a:pt x="26040" y="9323"/>
                    <a:pt x="23230" y="7168"/>
                    <a:pt x="20170" y="53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25;p43">
              <a:extLst>
                <a:ext uri="{FF2B5EF4-FFF2-40B4-BE49-F238E27FC236}">
                  <a16:creationId xmlns:a16="http://schemas.microsoft.com/office/drawing/2014/main" id="{56CF997F-F901-546C-2BCD-A1FD2A9D76B3}"/>
                </a:ext>
              </a:extLst>
            </p:cNvPr>
            <p:cNvSpPr/>
            <p:nvPr/>
          </p:nvSpPr>
          <p:spPr>
            <a:xfrm>
              <a:off x="3632634" y="2091818"/>
              <a:ext cx="371903" cy="372381"/>
            </a:xfrm>
            <a:custGeom>
              <a:avLst/>
              <a:gdLst/>
              <a:ahLst/>
              <a:cxnLst/>
              <a:rect l="l" t="t" r="r" b="b"/>
              <a:pathLst>
                <a:path w="8550" h="8561" extrusionOk="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27;p43">
              <a:extLst>
                <a:ext uri="{FF2B5EF4-FFF2-40B4-BE49-F238E27FC236}">
                  <a16:creationId xmlns:a16="http://schemas.microsoft.com/office/drawing/2014/main" id="{6CFD8F69-3269-A073-BCD0-31A8F4D6C90E}"/>
                </a:ext>
              </a:extLst>
            </p:cNvPr>
            <p:cNvSpPr/>
            <p:nvPr/>
          </p:nvSpPr>
          <p:spPr>
            <a:xfrm>
              <a:off x="6326689" y="1036375"/>
              <a:ext cx="1279258" cy="1279215"/>
            </a:xfrm>
            <a:custGeom>
              <a:avLst/>
              <a:gdLst/>
              <a:ahLst/>
              <a:cxnLst/>
              <a:rect l="l" t="t" r="r" b="b"/>
              <a:pathLst>
                <a:path w="29410" h="29409" extrusionOk="0">
                  <a:moveTo>
                    <a:pt x="14705" y="0"/>
                  </a:moveTo>
                  <a:cubicBezTo>
                    <a:pt x="6585" y="0"/>
                    <a:pt x="1" y="6584"/>
                    <a:pt x="1" y="14704"/>
                  </a:cubicBezTo>
                  <a:cubicBezTo>
                    <a:pt x="1" y="22824"/>
                    <a:pt x="6585" y="29409"/>
                    <a:pt x="14705" y="29409"/>
                  </a:cubicBezTo>
                  <a:cubicBezTo>
                    <a:pt x="22825" y="29409"/>
                    <a:pt x="29409" y="22824"/>
                    <a:pt x="29409" y="14704"/>
                  </a:cubicBezTo>
                  <a:cubicBezTo>
                    <a:pt x="29409" y="6584"/>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28;p43">
              <a:extLst>
                <a:ext uri="{FF2B5EF4-FFF2-40B4-BE49-F238E27FC236}">
                  <a16:creationId xmlns:a16="http://schemas.microsoft.com/office/drawing/2014/main" id="{A653495F-AAFB-FB9E-FADD-BEB4C9D72C64}"/>
                </a:ext>
              </a:extLst>
            </p:cNvPr>
            <p:cNvSpPr/>
            <p:nvPr/>
          </p:nvSpPr>
          <p:spPr>
            <a:xfrm>
              <a:off x="6387803" y="1097228"/>
              <a:ext cx="1157031" cy="1157509"/>
            </a:xfrm>
            <a:custGeom>
              <a:avLst/>
              <a:gdLst/>
              <a:ahLst/>
              <a:cxnLst/>
              <a:rect l="l" t="t" r="r" b="b"/>
              <a:pathLst>
                <a:path w="26600" h="26611" extrusionOk="0">
                  <a:moveTo>
                    <a:pt x="13300" y="26610"/>
                  </a:moveTo>
                  <a:cubicBezTo>
                    <a:pt x="5966" y="26610"/>
                    <a:pt x="1" y="20634"/>
                    <a:pt x="1" y="13299"/>
                  </a:cubicBezTo>
                  <a:cubicBezTo>
                    <a:pt x="1" y="5965"/>
                    <a:pt x="5966" y="0"/>
                    <a:pt x="13300" y="0"/>
                  </a:cubicBezTo>
                  <a:cubicBezTo>
                    <a:pt x="20634" y="0"/>
                    <a:pt x="26599" y="5965"/>
                    <a:pt x="26599" y="13299"/>
                  </a:cubicBezTo>
                  <a:cubicBezTo>
                    <a:pt x="26599" y="20634"/>
                    <a:pt x="20634" y="26610"/>
                    <a:pt x="13300" y="26610"/>
                  </a:cubicBezTo>
                  <a:close/>
                  <a:moveTo>
                    <a:pt x="13300" y="453"/>
                  </a:moveTo>
                  <a:cubicBezTo>
                    <a:pt x="6216" y="453"/>
                    <a:pt x="453" y="6215"/>
                    <a:pt x="453" y="13299"/>
                  </a:cubicBezTo>
                  <a:cubicBezTo>
                    <a:pt x="453" y="20384"/>
                    <a:pt x="6216" y="26146"/>
                    <a:pt x="13300" y="26146"/>
                  </a:cubicBezTo>
                  <a:cubicBezTo>
                    <a:pt x="20384" y="26146"/>
                    <a:pt x="26147" y="20384"/>
                    <a:pt x="26147" y="13299"/>
                  </a:cubicBezTo>
                  <a:cubicBezTo>
                    <a:pt x="26147" y="6215"/>
                    <a:pt x="20384" y="453"/>
                    <a:pt x="13300" y="4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29;p43">
              <a:extLst>
                <a:ext uri="{FF2B5EF4-FFF2-40B4-BE49-F238E27FC236}">
                  <a16:creationId xmlns:a16="http://schemas.microsoft.com/office/drawing/2014/main" id="{CE206313-356C-0ACB-45DD-062F019C943A}"/>
                </a:ext>
              </a:extLst>
            </p:cNvPr>
            <p:cNvSpPr/>
            <p:nvPr/>
          </p:nvSpPr>
          <p:spPr>
            <a:xfrm>
              <a:off x="5877709" y="1166366"/>
              <a:ext cx="1613797" cy="1019231"/>
            </a:xfrm>
            <a:custGeom>
              <a:avLst/>
              <a:gdLst/>
              <a:ahLst/>
              <a:cxnLst/>
              <a:rect l="l" t="t" r="r" b="b"/>
              <a:pathLst>
                <a:path w="37101" h="23432" extrusionOk="0">
                  <a:moveTo>
                    <a:pt x="25539" y="251"/>
                  </a:moveTo>
                  <a:cubicBezTo>
                    <a:pt x="19872" y="1"/>
                    <a:pt x="15050" y="3846"/>
                    <a:pt x="13764" y="9073"/>
                  </a:cubicBezTo>
                  <a:cubicBezTo>
                    <a:pt x="13597" y="9740"/>
                    <a:pt x="12978" y="10216"/>
                    <a:pt x="12288" y="10216"/>
                  </a:cubicBezTo>
                  <a:lnTo>
                    <a:pt x="6263" y="10216"/>
                  </a:lnTo>
                  <a:cubicBezTo>
                    <a:pt x="5811" y="10216"/>
                    <a:pt x="5453" y="9847"/>
                    <a:pt x="5453" y="9406"/>
                  </a:cubicBezTo>
                  <a:lnTo>
                    <a:pt x="5453" y="6870"/>
                  </a:lnTo>
                  <a:cubicBezTo>
                    <a:pt x="5453" y="6561"/>
                    <a:pt x="5084" y="6406"/>
                    <a:pt x="4858" y="6620"/>
                  </a:cubicBezTo>
                  <a:lnTo>
                    <a:pt x="441" y="11050"/>
                  </a:lnTo>
                  <a:cubicBezTo>
                    <a:pt x="0" y="11490"/>
                    <a:pt x="0" y="12193"/>
                    <a:pt x="441" y="12621"/>
                  </a:cubicBezTo>
                  <a:lnTo>
                    <a:pt x="4858" y="17050"/>
                  </a:lnTo>
                  <a:cubicBezTo>
                    <a:pt x="5084" y="17265"/>
                    <a:pt x="5453" y="17110"/>
                    <a:pt x="5453" y="16800"/>
                  </a:cubicBezTo>
                  <a:lnTo>
                    <a:pt x="5453" y="14276"/>
                  </a:lnTo>
                  <a:cubicBezTo>
                    <a:pt x="5453" y="13824"/>
                    <a:pt x="5811" y="13466"/>
                    <a:pt x="6263" y="13466"/>
                  </a:cubicBezTo>
                  <a:lnTo>
                    <a:pt x="12288" y="13466"/>
                  </a:lnTo>
                  <a:cubicBezTo>
                    <a:pt x="13002" y="13466"/>
                    <a:pt x="13609" y="13955"/>
                    <a:pt x="13776" y="14645"/>
                  </a:cubicBezTo>
                  <a:cubicBezTo>
                    <a:pt x="15026" y="19693"/>
                    <a:pt x="19586" y="23432"/>
                    <a:pt x="25027" y="23432"/>
                  </a:cubicBezTo>
                  <a:cubicBezTo>
                    <a:pt x="31730" y="23432"/>
                    <a:pt x="37100" y="17753"/>
                    <a:pt x="36588" y="10954"/>
                  </a:cubicBezTo>
                  <a:cubicBezTo>
                    <a:pt x="36160" y="5144"/>
                    <a:pt x="31373" y="501"/>
                    <a:pt x="25539" y="2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30;p43">
              <a:extLst>
                <a:ext uri="{FF2B5EF4-FFF2-40B4-BE49-F238E27FC236}">
                  <a16:creationId xmlns:a16="http://schemas.microsoft.com/office/drawing/2014/main" id="{048E676A-5315-4867-752E-B102F8F073F0}"/>
                </a:ext>
              </a:extLst>
            </p:cNvPr>
            <p:cNvSpPr/>
            <p:nvPr/>
          </p:nvSpPr>
          <p:spPr>
            <a:xfrm>
              <a:off x="7339700" y="1197945"/>
              <a:ext cx="2921981" cy="956073"/>
            </a:xfrm>
            <a:custGeom>
              <a:avLst/>
              <a:gdLst/>
              <a:ahLst/>
              <a:cxnLst/>
              <a:rect l="l" t="t" r="r" b="b"/>
              <a:pathLst>
                <a:path w="67176" h="21980" extrusionOk="0">
                  <a:moveTo>
                    <a:pt x="8799" y="1"/>
                  </a:moveTo>
                  <a:cubicBezTo>
                    <a:pt x="7942" y="1"/>
                    <a:pt x="7144" y="418"/>
                    <a:pt x="6644" y="1120"/>
                  </a:cubicBezTo>
                  <a:lnTo>
                    <a:pt x="608" y="9562"/>
                  </a:lnTo>
                  <a:cubicBezTo>
                    <a:pt x="1" y="10419"/>
                    <a:pt x="1" y="11562"/>
                    <a:pt x="608" y="12419"/>
                  </a:cubicBezTo>
                  <a:lnTo>
                    <a:pt x="6644" y="20861"/>
                  </a:lnTo>
                  <a:cubicBezTo>
                    <a:pt x="7144" y="21563"/>
                    <a:pt x="7942" y="21980"/>
                    <a:pt x="8799" y="21980"/>
                  </a:cubicBezTo>
                  <a:lnTo>
                    <a:pt x="56198" y="21980"/>
                  </a:lnTo>
                  <a:cubicBezTo>
                    <a:pt x="62258" y="21980"/>
                    <a:pt x="67176" y="17051"/>
                    <a:pt x="67176" y="10990"/>
                  </a:cubicBezTo>
                  <a:cubicBezTo>
                    <a:pt x="67176" y="4918"/>
                    <a:pt x="62258" y="1"/>
                    <a:pt x="56198" y="1"/>
                  </a:cubicBezTo>
                  <a:close/>
                </a:path>
              </a:pathLst>
            </a:custGeom>
            <a:solidFill>
              <a:srgbClr val="E6E6E6"/>
            </a:solidFill>
            <a:ln>
              <a:noFill/>
            </a:ln>
          </p:spPr>
          <p:txBody>
            <a:bodyPr spcFirstLastPara="1" wrap="square" lIns="182875" tIns="91425" rIns="182875" bIns="91425" anchor="ctr" anchorCtr="0">
              <a:noAutofit/>
            </a:bodyPr>
            <a:lstStyle/>
            <a:p>
              <a:pPr algn="ctr"/>
              <a:r>
                <a:rPr lang="en-US" sz="1400" dirty="0">
                  <a:solidFill>
                    <a:srgbClr val="263238"/>
                  </a:solidFill>
                  <a:latin typeface="Arial" panose="020B0604020202020204" pitchFamily="34" charset="0"/>
                  <a:cs typeface="Arial" panose="020B0604020202020204" pitchFamily="34" charset="0"/>
                </a:rPr>
                <a:t>ITER Research Plan, including </a:t>
              </a:r>
              <a:r>
                <a:rPr lang="en-US" sz="1400" dirty="0" err="1">
                  <a:solidFill>
                    <a:srgbClr val="263238"/>
                  </a:solidFill>
                  <a:latin typeface="Arial" panose="020B0604020202020204" pitchFamily="34" charset="0"/>
                  <a:cs typeface="Arial" panose="020B0604020202020204" pitchFamily="34" charset="0"/>
                </a:rPr>
                <a:t>Rebaselining</a:t>
              </a:r>
              <a:r>
                <a:rPr lang="en-US" sz="1400" dirty="0">
                  <a:solidFill>
                    <a:srgbClr val="263238"/>
                  </a:solidFill>
                  <a:latin typeface="Arial" panose="020B0604020202020204" pitchFamily="34" charset="0"/>
                  <a:cs typeface="Arial" panose="020B0604020202020204" pitchFamily="34" charset="0"/>
                </a:rPr>
                <a:t> and ITPA</a:t>
              </a:r>
              <a:endParaRPr lang="en-IN" sz="1400" dirty="0">
                <a:latin typeface="Arial" panose="020B0604020202020204" pitchFamily="34" charset="0"/>
                <a:cs typeface="Arial" panose="020B0604020202020204" pitchFamily="34" charset="0"/>
              </a:endParaRPr>
            </a:p>
          </p:txBody>
        </p:sp>
        <p:sp>
          <p:nvSpPr>
            <p:cNvPr id="13" name="Google Shape;1331;p43">
              <a:extLst>
                <a:ext uri="{FF2B5EF4-FFF2-40B4-BE49-F238E27FC236}">
                  <a16:creationId xmlns:a16="http://schemas.microsoft.com/office/drawing/2014/main" id="{6D645A0A-75FC-576C-D39D-9C7C7440F8B1}"/>
                </a:ext>
              </a:extLst>
            </p:cNvPr>
            <p:cNvSpPr txBox="1"/>
            <p:nvPr/>
          </p:nvSpPr>
          <p:spPr>
            <a:xfrm>
              <a:off x="6515337" y="1354190"/>
              <a:ext cx="901962" cy="6435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FFFFFF"/>
                  </a:solidFill>
                  <a:effectLst>
                    <a:outerShdw blurRad="38100" dist="38100" dir="2700000" algn="tl">
                      <a:srgbClr val="000000">
                        <a:alpha val="43137"/>
                      </a:srgbClr>
                    </a:outerShdw>
                  </a:effectLst>
                  <a:latin typeface="Arial" panose="020B0604020202020204" pitchFamily="34" charset="0"/>
                  <a:ea typeface="Fira Sans Extra Condensed Medium"/>
                  <a:cs typeface="Arial" panose="020B0604020202020204" pitchFamily="34" charset="0"/>
                  <a:sym typeface="Fira Sans Extra Condensed Medium"/>
                </a:rPr>
                <a:t>01</a:t>
              </a:r>
              <a:endParaRP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Google Shape;1337;p43">
              <a:extLst>
                <a:ext uri="{FF2B5EF4-FFF2-40B4-BE49-F238E27FC236}">
                  <a16:creationId xmlns:a16="http://schemas.microsoft.com/office/drawing/2014/main" id="{E71D6D0F-F506-5503-E0EE-8295B248E0AD}"/>
                </a:ext>
              </a:extLst>
            </p:cNvPr>
            <p:cNvSpPr/>
            <p:nvPr/>
          </p:nvSpPr>
          <p:spPr>
            <a:xfrm>
              <a:off x="3719629" y="2179335"/>
              <a:ext cx="197913" cy="197348"/>
            </a:xfrm>
            <a:custGeom>
              <a:avLst/>
              <a:gdLst/>
              <a:ahLst/>
              <a:cxnLst/>
              <a:rect l="l" t="t" r="r" b="b"/>
              <a:pathLst>
                <a:path w="4550" h="4537" extrusionOk="0">
                  <a:moveTo>
                    <a:pt x="4549" y="2262"/>
                  </a:moveTo>
                  <a:cubicBezTo>
                    <a:pt x="4549" y="3524"/>
                    <a:pt x="3525" y="4536"/>
                    <a:pt x="2275" y="4536"/>
                  </a:cubicBezTo>
                  <a:cubicBezTo>
                    <a:pt x="1025" y="4536"/>
                    <a:pt x="1" y="3524"/>
                    <a:pt x="1" y="2262"/>
                  </a:cubicBezTo>
                  <a:cubicBezTo>
                    <a:pt x="1" y="1012"/>
                    <a:pt x="1025" y="0"/>
                    <a:pt x="2275" y="0"/>
                  </a:cubicBezTo>
                  <a:cubicBezTo>
                    <a:pt x="3525" y="0"/>
                    <a:pt x="4549" y="1012"/>
                    <a:pt x="4549" y="22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39;p43">
              <a:extLst>
                <a:ext uri="{FF2B5EF4-FFF2-40B4-BE49-F238E27FC236}">
                  <a16:creationId xmlns:a16="http://schemas.microsoft.com/office/drawing/2014/main" id="{F9A21100-2F99-A8CF-8853-D2636C4226EF}"/>
                </a:ext>
              </a:extLst>
            </p:cNvPr>
            <p:cNvSpPr/>
            <p:nvPr/>
          </p:nvSpPr>
          <p:spPr>
            <a:xfrm>
              <a:off x="4725898" y="4401052"/>
              <a:ext cx="923972" cy="169944"/>
            </a:xfrm>
            <a:custGeom>
              <a:avLst/>
              <a:gdLst/>
              <a:ahLst/>
              <a:cxnLst/>
              <a:rect l="l" t="t" r="r" b="b"/>
              <a:pathLst>
                <a:path w="21242" h="3907" extrusionOk="0">
                  <a:moveTo>
                    <a:pt x="239" y="1"/>
                  </a:moveTo>
                  <a:lnTo>
                    <a:pt x="1" y="703"/>
                  </a:lnTo>
                  <a:lnTo>
                    <a:pt x="9061" y="3906"/>
                  </a:lnTo>
                  <a:lnTo>
                    <a:pt x="21242" y="3906"/>
                  </a:lnTo>
                  <a:lnTo>
                    <a:pt x="21242" y="3168"/>
                  </a:lnTo>
                  <a:lnTo>
                    <a:pt x="9192" y="3168"/>
                  </a:lnTo>
                  <a:lnTo>
                    <a:pt x="239"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40;p43">
              <a:extLst>
                <a:ext uri="{FF2B5EF4-FFF2-40B4-BE49-F238E27FC236}">
                  <a16:creationId xmlns:a16="http://schemas.microsoft.com/office/drawing/2014/main" id="{49EF8C87-AFC7-B9B4-A881-B80D6062105E}"/>
                </a:ext>
              </a:extLst>
            </p:cNvPr>
            <p:cNvSpPr/>
            <p:nvPr/>
          </p:nvSpPr>
          <p:spPr>
            <a:xfrm>
              <a:off x="4268610" y="3812228"/>
              <a:ext cx="643761" cy="1240894"/>
            </a:xfrm>
            <a:custGeom>
              <a:avLst/>
              <a:gdLst/>
              <a:ahLst/>
              <a:cxnLst/>
              <a:rect l="l" t="t" r="r" b="b"/>
              <a:pathLst>
                <a:path w="14800" h="28528" extrusionOk="0">
                  <a:moveTo>
                    <a:pt x="10573" y="0"/>
                  </a:moveTo>
                  <a:cubicBezTo>
                    <a:pt x="10573" y="3227"/>
                    <a:pt x="10157" y="6370"/>
                    <a:pt x="9359" y="9347"/>
                  </a:cubicBezTo>
                  <a:cubicBezTo>
                    <a:pt x="8525" y="12431"/>
                    <a:pt x="7311" y="15360"/>
                    <a:pt x="5739" y="18062"/>
                  </a:cubicBezTo>
                  <a:cubicBezTo>
                    <a:pt x="4156" y="20801"/>
                    <a:pt x="2227" y="23313"/>
                    <a:pt x="1" y="25539"/>
                  </a:cubicBezTo>
                  <a:lnTo>
                    <a:pt x="2977" y="28528"/>
                  </a:lnTo>
                  <a:cubicBezTo>
                    <a:pt x="5466" y="26039"/>
                    <a:pt x="7621" y="23230"/>
                    <a:pt x="9395" y="20170"/>
                  </a:cubicBezTo>
                  <a:cubicBezTo>
                    <a:pt x="11145" y="17157"/>
                    <a:pt x="12514" y="13883"/>
                    <a:pt x="13431" y="10442"/>
                  </a:cubicBezTo>
                  <a:cubicBezTo>
                    <a:pt x="14324" y="7109"/>
                    <a:pt x="14800" y="3608"/>
                    <a:pt x="14800" y="0"/>
                  </a:cubicBezTo>
                  <a:lnTo>
                    <a:pt x="105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41;p43">
              <a:extLst>
                <a:ext uri="{FF2B5EF4-FFF2-40B4-BE49-F238E27FC236}">
                  <a16:creationId xmlns:a16="http://schemas.microsoft.com/office/drawing/2014/main" id="{33A3ADBA-AC85-9118-DBEB-4662C7433865}"/>
                </a:ext>
              </a:extLst>
            </p:cNvPr>
            <p:cNvSpPr/>
            <p:nvPr/>
          </p:nvSpPr>
          <p:spPr>
            <a:xfrm>
              <a:off x="4527028" y="4241547"/>
              <a:ext cx="372425" cy="372425"/>
            </a:xfrm>
            <a:custGeom>
              <a:avLst/>
              <a:gdLst/>
              <a:ahLst/>
              <a:cxnLst/>
              <a:rect l="l" t="t" r="r" b="b"/>
              <a:pathLst>
                <a:path w="8562" h="8562" extrusionOk="0">
                  <a:moveTo>
                    <a:pt x="4287" y="1"/>
                  </a:moveTo>
                  <a:cubicBezTo>
                    <a:pt x="1918" y="1"/>
                    <a:pt x="1" y="1918"/>
                    <a:pt x="1" y="4275"/>
                  </a:cubicBezTo>
                  <a:cubicBezTo>
                    <a:pt x="1" y="6644"/>
                    <a:pt x="1918" y="8561"/>
                    <a:pt x="4287" y="8561"/>
                  </a:cubicBezTo>
                  <a:cubicBezTo>
                    <a:pt x="6644" y="8561"/>
                    <a:pt x="8561" y="6644"/>
                    <a:pt x="8561" y="4275"/>
                  </a:cubicBezTo>
                  <a:cubicBezTo>
                    <a:pt x="8561" y="1918"/>
                    <a:pt x="6644"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42;p43">
              <a:extLst>
                <a:ext uri="{FF2B5EF4-FFF2-40B4-BE49-F238E27FC236}">
                  <a16:creationId xmlns:a16="http://schemas.microsoft.com/office/drawing/2014/main" id="{F66557FE-4EDD-7303-4F20-F0D1D2CE0CEF}"/>
                </a:ext>
              </a:extLst>
            </p:cNvPr>
            <p:cNvSpPr/>
            <p:nvPr/>
          </p:nvSpPr>
          <p:spPr>
            <a:xfrm>
              <a:off x="4614544" y="4329064"/>
              <a:ext cx="197391" cy="197391"/>
            </a:xfrm>
            <a:custGeom>
              <a:avLst/>
              <a:gdLst/>
              <a:ahLst/>
              <a:cxnLst/>
              <a:rect l="l" t="t" r="r" b="b"/>
              <a:pathLst>
                <a:path w="4538" h="4538" extrusionOk="0">
                  <a:moveTo>
                    <a:pt x="4537" y="2263"/>
                  </a:moveTo>
                  <a:cubicBezTo>
                    <a:pt x="4537" y="3525"/>
                    <a:pt x="3525" y="4537"/>
                    <a:pt x="2275" y="4537"/>
                  </a:cubicBezTo>
                  <a:cubicBezTo>
                    <a:pt x="1013" y="4537"/>
                    <a:pt x="1" y="3525"/>
                    <a:pt x="1" y="2263"/>
                  </a:cubicBezTo>
                  <a:cubicBezTo>
                    <a:pt x="1" y="1013"/>
                    <a:pt x="1013" y="1"/>
                    <a:pt x="2275" y="1"/>
                  </a:cubicBezTo>
                  <a:cubicBezTo>
                    <a:pt x="3525" y="1"/>
                    <a:pt x="4537" y="1013"/>
                    <a:pt x="4537" y="22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44;p43">
              <a:extLst>
                <a:ext uri="{FF2B5EF4-FFF2-40B4-BE49-F238E27FC236}">
                  <a16:creationId xmlns:a16="http://schemas.microsoft.com/office/drawing/2014/main" id="{944BE19F-394B-618B-74F4-09D950F8CE4E}"/>
                </a:ext>
              </a:extLst>
            </p:cNvPr>
            <p:cNvSpPr/>
            <p:nvPr/>
          </p:nvSpPr>
          <p:spPr>
            <a:xfrm>
              <a:off x="6326689" y="3914772"/>
              <a:ext cx="1279258" cy="1279258"/>
            </a:xfrm>
            <a:custGeom>
              <a:avLst/>
              <a:gdLst/>
              <a:ahLst/>
              <a:cxnLst/>
              <a:rect l="l" t="t" r="r" b="b"/>
              <a:pathLst>
                <a:path w="29410" h="29410"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45;p43">
              <a:extLst>
                <a:ext uri="{FF2B5EF4-FFF2-40B4-BE49-F238E27FC236}">
                  <a16:creationId xmlns:a16="http://schemas.microsoft.com/office/drawing/2014/main" id="{945F8E17-E4C1-1DF9-2EB1-D1FFE848FCA7}"/>
                </a:ext>
              </a:extLst>
            </p:cNvPr>
            <p:cNvSpPr/>
            <p:nvPr/>
          </p:nvSpPr>
          <p:spPr>
            <a:xfrm>
              <a:off x="6387803" y="3975625"/>
              <a:ext cx="1157031" cy="1157553"/>
            </a:xfrm>
            <a:custGeom>
              <a:avLst/>
              <a:gdLst/>
              <a:ahLst/>
              <a:cxnLst/>
              <a:rect l="l" t="t" r="r" b="b"/>
              <a:pathLst>
                <a:path w="26600" h="26612" extrusionOk="0">
                  <a:moveTo>
                    <a:pt x="13300" y="26611"/>
                  </a:moveTo>
                  <a:cubicBezTo>
                    <a:pt x="5966" y="26611"/>
                    <a:pt x="1" y="20646"/>
                    <a:pt x="1" y="13312"/>
                  </a:cubicBezTo>
                  <a:cubicBezTo>
                    <a:pt x="1" y="5978"/>
                    <a:pt x="5966" y="1"/>
                    <a:pt x="13300" y="1"/>
                  </a:cubicBezTo>
                  <a:cubicBezTo>
                    <a:pt x="20634" y="1"/>
                    <a:pt x="26599" y="5978"/>
                    <a:pt x="26599" y="13312"/>
                  </a:cubicBezTo>
                  <a:cubicBezTo>
                    <a:pt x="26599" y="20646"/>
                    <a:pt x="20634" y="26611"/>
                    <a:pt x="13300" y="26611"/>
                  </a:cubicBezTo>
                  <a:close/>
                  <a:moveTo>
                    <a:pt x="13300" y="465"/>
                  </a:moveTo>
                  <a:cubicBezTo>
                    <a:pt x="6216" y="465"/>
                    <a:pt x="453" y="6228"/>
                    <a:pt x="453" y="13312"/>
                  </a:cubicBezTo>
                  <a:cubicBezTo>
                    <a:pt x="453" y="20396"/>
                    <a:pt x="6216" y="26159"/>
                    <a:pt x="13300" y="26159"/>
                  </a:cubicBezTo>
                  <a:cubicBezTo>
                    <a:pt x="20384" y="26159"/>
                    <a:pt x="26147" y="20396"/>
                    <a:pt x="26147" y="13312"/>
                  </a:cubicBezTo>
                  <a:cubicBezTo>
                    <a:pt x="26147" y="6228"/>
                    <a:pt x="20384" y="465"/>
                    <a:pt x="13300" y="4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46;p43">
              <a:extLst>
                <a:ext uri="{FF2B5EF4-FFF2-40B4-BE49-F238E27FC236}">
                  <a16:creationId xmlns:a16="http://schemas.microsoft.com/office/drawing/2014/main" id="{06611BB7-B9B6-33E2-4476-102CE589E6CE}"/>
                </a:ext>
              </a:extLst>
            </p:cNvPr>
            <p:cNvSpPr/>
            <p:nvPr/>
          </p:nvSpPr>
          <p:spPr>
            <a:xfrm>
              <a:off x="5877709" y="4044785"/>
              <a:ext cx="1613797" cy="1019231"/>
            </a:xfrm>
            <a:custGeom>
              <a:avLst/>
              <a:gdLst/>
              <a:ahLst/>
              <a:cxnLst/>
              <a:rect l="l" t="t" r="r" b="b"/>
              <a:pathLst>
                <a:path w="37101" h="23432" extrusionOk="0">
                  <a:moveTo>
                    <a:pt x="25539" y="250"/>
                  </a:moveTo>
                  <a:cubicBezTo>
                    <a:pt x="19872" y="0"/>
                    <a:pt x="15050" y="3834"/>
                    <a:pt x="13764" y="9061"/>
                  </a:cubicBezTo>
                  <a:cubicBezTo>
                    <a:pt x="13597" y="9739"/>
                    <a:pt x="12978" y="10204"/>
                    <a:pt x="12288" y="10204"/>
                  </a:cubicBezTo>
                  <a:lnTo>
                    <a:pt x="6263" y="10204"/>
                  </a:lnTo>
                  <a:cubicBezTo>
                    <a:pt x="5811" y="10204"/>
                    <a:pt x="5453" y="9846"/>
                    <a:pt x="5453" y="9406"/>
                  </a:cubicBezTo>
                  <a:lnTo>
                    <a:pt x="5453" y="6870"/>
                  </a:lnTo>
                  <a:cubicBezTo>
                    <a:pt x="5453" y="6560"/>
                    <a:pt x="5084" y="6406"/>
                    <a:pt x="4858" y="6620"/>
                  </a:cubicBezTo>
                  <a:lnTo>
                    <a:pt x="441" y="11049"/>
                  </a:lnTo>
                  <a:cubicBezTo>
                    <a:pt x="0" y="11478"/>
                    <a:pt x="0" y="12180"/>
                    <a:pt x="441" y="12621"/>
                  </a:cubicBezTo>
                  <a:lnTo>
                    <a:pt x="4858" y="17050"/>
                  </a:lnTo>
                  <a:cubicBezTo>
                    <a:pt x="5084" y="17264"/>
                    <a:pt x="5453" y="17109"/>
                    <a:pt x="5453" y="16800"/>
                  </a:cubicBezTo>
                  <a:lnTo>
                    <a:pt x="5453" y="14264"/>
                  </a:lnTo>
                  <a:cubicBezTo>
                    <a:pt x="5453" y="13823"/>
                    <a:pt x="5811" y="13466"/>
                    <a:pt x="6263" y="13466"/>
                  </a:cubicBezTo>
                  <a:lnTo>
                    <a:pt x="12288" y="13466"/>
                  </a:lnTo>
                  <a:cubicBezTo>
                    <a:pt x="13002" y="13466"/>
                    <a:pt x="13609" y="13954"/>
                    <a:pt x="13776" y="14633"/>
                  </a:cubicBezTo>
                  <a:cubicBezTo>
                    <a:pt x="15026" y="19693"/>
                    <a:pt x="19586" y="23431"/>
                    <a:pt x="25027" y="23431"/>
                  </a:cubicBezTo>
                  <a:cubicBezTo>
                    <a:pt x="31730" y="23431"/>
                    <a:pt x="37100" y="17752"/>
                    <a:pt x="36588" y="10942"/>
                  </a:cubicBezTo>
                  <a:cubicBezTo>
                    <a:pt x="36160" y="5132"/>
                    <a:pt x="31373" y="500"/>
                    <a:pt x="25539" y="25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47;p43">
              <a:extLst>
                <a:ext uri="{FF2B5EF4-FFF2-40B4-BE49-F238E27FC236}">
                  <a16:creationId xmlns:a16="http://schemas.microsoft.com/office/drawing/2014/main" id="{3FEA61DD-D89C-E7A3-F53C-A133760A9098}"/>
                </a:ext>
              </a:extLst>
            </p:cNvPr>
            <p:cNvSpPr/>
            <p:nvPr/>
          </p:nvSpPr>
          <p:spPr>
            <a:xfrm>
              <a:off x="7339700" y="4076626"/>
              <a:ext cx="2921981" cy="955551"/>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9"/>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algn="ctr"/>
              <a:r>
                <a:rPr lang="en-US" sz="1400" dirty="0">
                  <a:solidFill>
                    <a:srgbClr val="263238"/>
                  </a:solidFill>
                  <a:latin typeface="Arial" panose="020B0604020202020204" pitchFamily="34" charset="0"/>
                  <a:cs typeface="Arial" panose="020B0604020202020204" pitchFamily="34" charset="0"/>
                </a:rPr>
                <a:t>PEX exploitation</a:t>
              </a:r>
              <a:endParaRPr lang="en-IN" sz="1400" dirty="0">
                <a:latin typeface="Arial" panose="020B0604020202020204" pitchFamily="34" charset="0"/>
                <a:cs typeface="Arial" panose="020B0604020202020204" pitchFamily="34" charset="0"/>
              </a:endParaRPr>
            </a:p>
          </p:txBody>
        </p:sp>
        <p:sp>
          <p:nvSpPr>
            <p:cNvPr id="23" name="Google Shape;1348;p43">
              <a:extLst>
                <a:ext uri="{FF2B5EF4-FFF2-40B4-BE49-F238E27FC236}">
                  <a16:creationId xmlns:a16="http://schemas.microsoft.com/office/drawing/2014/main" id="{4380C29D-A505-7766-A36B-06BC1D96A9E7}"/>
                </a:ext>
              </a:extLst>
            </p:cNvPr>
            <p:cNvSpPr txBox="1"/>
            <p:nvPr/>
          </p:nvSpPr>
          <p:spPr>
            <a:xfrm>
              <a:off x="6515337" y="4232607"/>
              <a:ext cx="901962" cy="6435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rgbClr val="FFFFFF"/>
                  </a:solidFill>
                  <a:effectLst>
                    <a:outerShdw blurRad="38100" dist="38100" dir="2700000" algn="tl">
                      <a:srgbClr val="000000">
                        <a:alpha val="43137"/>
                      </a:srgbClr>
                    </a:outerShdw>
                  </a:effectLst>
                  <a:latin typeface="Arial" panose="020B0604020202020204" pitchFamily="34" charset="0"/>
                  <a:ea typeface="Fira Sans Extra Condensed Medium"/>
                  <a:cs typeface="Arial" panose="020B0604020202020204" pitchFamily="34" charset="0"/>
                  <a:sym typeface="Fira Sans Extra Condensed Medium"/>
                </a:rPr>
                <a:t>03</a:t>
              </a:r>
              <a:endPara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Google Shape;1355;p43">
              <a:extLst>
                <a:ext uri="{FF2B5EF4-FFF2-40B4-BE49-F238E27FC236}">
                  <a16:creationId xmlns:a16="http://schemas.microsoft.com/office/drawing/2014/main" id="{430A5408-CFEE-30E1-BA74-013406FB437B}"/>
                </a:ext>
              </a:extLst>
            </p:cNvPr>
            <p:cNvSpPr/>
            <p:nvPr/>
          </p:nvSpPr>
          <p:spPr>
            <a:xfrm>
              <a:off x="3800969" y="5360213"/>
              <a:ext cx="1856686" cy="634453"/>
            </a:xfrm>
            <a:custGeom>
              <a:avLst/>
              <a:gdLst/>
              <a:ahLst/>
              <a:cxnLst/>
              <a:rect l="l" t="t" r="r" b="b"/>
              <a:pathLst>
                <a:path w="42685" h="14586" extrusionOk="0">
                  <a:moveTo>
                    <a:pt x="536" y="0"/>
                  </a:moveTo>
                  <a:lnTo>
                    <a:pt x="0" y="524"/>
                  </a:lnTo>
                  <a:lnTo>
                    <a:pt x="14014" y="14585"/>
                  </a:lnTo>
                  <a:lnTo>
                    <a:pt x="42684" y="14585"/>
                  </a:lnTo>
                  <a:lnTo>
                    <a:pt x="42684" y="13835"/>
                  </a:lnTo>
                  <a:lnTo>
                    <a:pt x="14323" y="13835"/>
                  </a:lnTo>
                  <a:lnTo>
                    <a:pt x="536" y="0"/>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56;p43">
              <a:extLst>
                <a:ext uri="{FF2B5EF4-FFF2-40B4-BE49-F238E27FC236}">
                  <a16:creationId xmlns:a16="http://schemas.microsoft.com/office/drawing/2014/main" id="{30FF8D9E-6C0C-3D22-B866-CAB99DA19E5F}"/>
                </a:ext>
              </a:extLst>
            </p:cNvPr>
            <p:cNvSpPr/>
            <p:nvPr/>
          </p:nvSpPr>
          <p:spPr>
            <a:xfrm>
              <a:off x="3157730" y="4923108"/>
              <a:ext cx="1240415" cy="643761"/>
            </a:xfrm>
            <a:custGeom>
              <a:avLst/>
              <a:gdLst/>
              <a:ahLst/>
              <a:cxnLst/>
              <a:rect l="l" t="t" r="r" b="b"/>
              <a:pathLst>
                <a:path w="28517" h="14800" extrusionOk="0">
                  <a:moveTo>
                    <a:pt x="25540" y="0"/>
                  </a:moveTo>
                  <a:cubicBezTo>
                    <a:pt x="23313" y="2227"/>
                    <a:pt x="20801" y="4156"/>
                    <a:pt x="18062" y="5751"/>
                  </a:cubicBezTo>
                  <a:cubicBezTo>
                    <a:pt x="15360" y="7311"/>
                    <a:pt x="12431" y="8525"/>
                    <a:pt x="9347" y="9359"/>
                  </a:cubicBezTo>
                  <a:cubicBezTo>
                    <a:pt x="6359" y="10156"/>
                    <a:pt x="3227" y="10585"/>
                    <a:pt x="1" y="10585"/>
                  </a:cubicBezTo>
                  <a:lnTo>
                    <a:pt x="1" y="14800"/>
                  </a:lnTo>
                  <a:cubicBezTo>
                    <a:pt x="3608" y="14800"/>
                    <a:pt x="7109" y="14324"/>
                    <a:pt x="10442" y="13431"/>
                  </a:cubicBezTo>
                  <a:cubicBezTo>
                    <a:pt x="13883" y="12514"/>
                    <a:pt x="17146" y="11145"/>
                    <a:pt x="20170" y="9394"/>
                  </a:cubicBezTo>
                  <a:cubicBezTo>
                    <a:pt x="23230" y="7632"/>
                    <a:pt x="26040" y="5465"/>
                    <a:pt x="28516" y="29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57;p43">
              <a:extLst>
                <a:ext uri="{FF2B5EF4-FFF2-40B4-BE49-F238E27FC236}">
                  <a16:creationId xmlns:a16="http://schemas.microsoft.com/office/drawing/2014/main" id="{920D9B5E-8D37-B73D-6427-00ABB887B204}"/>
                </a:ext>
              </a:extLst>
            </p:cNvPr>
            <p:cNvSpPr/>
            <p:nvPr/>
          </p:nvSpPr>
          <p:spPr>
            <a:xfrm>
              <a:off x="3632634" y="5161865"/>
              <a:ext cx="371903" cy="372381"/>
            </a:xfrm>
            <a:custGeom>
              <a:avLst/>
              <a:gdLst/>
              <a:ahLst/>
              <a:cxnLst/>
              <a:rect l="l" t="t" r="r" b="b"/>
              <a:pathLst>
                <a:path w="8550" h="8561" extrusionOk="0">
                  <a:moveTo>
                    <a:pt x="4275" y="0"/>
                  </a:moveTo>
                  <a:cubicBezTo>
                    <a:pt x="1906" y="0"/>
                    <a:pt x="1" y="1917"/>
                    <a:pt x="1" y="4286"/>
                  </a:cubicBezTo>
                  <a:cubicBezTo>
                    <a:pt x="1" y="6644"/>
                    <a:pt x="1906" y="8561"/>
                    <a:pt x="4275" y="8561"/>
                  </a:cubicBezTo>
                  <a:cubicBezTo>
                    <a:pt x="6632" y="8561"/>
                    <a:pt x="8549" y="6644"/>
                    <a:pt x="8549" y="4286"/>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58;p43">
              <a:extLst>
                <a:ext uri="{FF2B5EF4-FFF2-40B4-BE49-F238E27FC236}">
                  <a16:creationId xmlns:a16="http://schemas.microsoft.com/office/drawing/2014/main" id="{22002BE3-2743-A522-B1DE-6413C5E0805B}"/>
                </a:ext>
              </a:extLst>
            </p:cNvPr>
            <p:cNvSpPr/>
            <p:nvPr/>
          </p:nvSpPr>
          <p:spPr>
            <a:xfrm>
              <a:off x="3719629" y="5249382"/>
              <a:ext cx="197913" cy="197348"/>
            </a:xfrm>
            <a:custGeom>
              <a:avLst/>
              <a:gdLst/>
              <a:ahLst/>
              <a:cxnLst/>
              <a:rect l="l" t="t" r="r" b="b"/>
              <a:pathLst>
                <a:path w="4550" h="4537" extrusionOk="0">
                  <a:moveTo>
                    <a:pt x="4549" y="2274"/>
                  </a:moveTo>
                  <a:cubicBezTo>
                    <a:pt x="4549" y="3525"/>
                    <a:pt x="3525" y="4537"/>
                    <a:pt x="2275" y="4537"/>
                  </a:cubicBezTo>
                  <a:cubicBezTo>
                    <a:pt x="1025" y="4537"/>
                    <a:pt x="1" y="3525"/>
                    <a:pt x="1" y="2274"/>
                  </a:cubicBezTo>
                  <a:cubicBezTo>
                    <a:pt x="1" y="1012"/>
                    <a:pt x="1025" y="0"/>
                    <a:pt x="2275" y="0"/>
                  </a:cubicBezTo>
                  <a:cubicBezTo>
                    <a:pt x="3525" y="0"/>
                    <a:pt x="4549" y="1012"/>
                    <a:pt x="4549" y="22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60;p43">
              <a:extLst>
                <a:ext uri="{FF2B5EF4-FFF2-40B4-BE49-F238E27FC236}">
                  <a16:creationId xmlns:a16="http://schemas.microsoft.com/office/drawing/2014/main" id="{13A27FCF-1950-19E6-F3FA-29E15D5FB6C4}"/>
                </a:ext>
              </a:extLst>
            </p:cNvPr>
            <p:cNvSpPr/>
            <p:nvPr/>
          </p:nvSpPr>
          <p:spPr>
            <a:xfrm>
              <a:off x="6326689" y="5338920"/>
              <a:ext cx="1279258" cy="1279215"/>
            </a:xfrm>
            <a:custGeom>
              <a:avLst/>
              <a:gdLst/>
              <a:ahLst/>
              <a:cxnLst/>
              <a:rect l="l" t="t" r="r" b="b"/>
              <a:pathLst>
                <a:path w="29410" h="29409"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61;p43">
              <a:extLst>
                <a:ext uri="{FF2B5EF4-FFF2-40B4-BE49-F238E27FC236}">
                  <a16:creationId xmlns:a16="http://schemas.microsoft.com/office/drawing/2014/main" id="{D3F7ABD0-DF42-DF25-C09C-D94B0EE3B233}"/>
                </a:ext>
              </a:extLst>
            </p:cNvPr>
            <p:cNvSpPr/>
            <p:nvPr/>
          </p:nvSpPr>
          <p:spPr>
            <a:xfrm>
              <a:off x="6387803" y="5399773"/>
              <a:ext cx="1157031" cy="1157509"/>
            </a:xfrm>
            <a:custGeom>
              <a:avLst/>
              <a:gdLst/>
              <a:ahLst/>
              <a:cxnLst/>
              <a:rect l="l" t="t" r="r" b="b"/>
              <a:pathLst>
                <a:path w="26600" h="26611" extrusionOk="0">
                  <a:moveTo>
                    <a:pt x="13300" y="26611"/>
                  </a:moveTo>
                  <a:cubicBezTo>
                    <a:pt x="5966" y="26611"/>
                    <a:pt x="1" y="20646"/>
                    <a:pt x="1" y="13312"/>
                  </a:cubicBezTo>
                  <a:cubicBezTo>
                    <a:pt x="1" y="5977"/>
                    <a:pt x="5966" y="1"/>
                    <a:pt x="13300" y="1"/>
                  </a:cubicBezTo>
                  <a:cubicBezTo>
                    <a:pt x="20634" y="1"/>
                    <a:pt x="26599" y="5977"/>
                    <a:pt x="26599" y="13312"/>
                  </a:cubicBezTo>
                  <a:cubicBezTo>
                    <a:pt x="26599" y="20646"/>
                    <a:pt x="20634" y="26611"/>
                    <a:pt x="13300" y="26611"/>
                  </a:cubicBezTo>
                  <a:close/>
                  <a:moveTo>
                    <a:pt x="13300" y="465"/>
                  </a:moveTo>
                  <a:cubicBezTo>
                    <a:pt x="6216" y="465"/>
                    <a:pt x="453" y="6227"/>
                    <a:pt x="453" y="13312"/>
                  </a:cubicBezTo>
                  <a:cubicBezTo>
                    <a:pt x="453" y="20396"/>
                    <a:pt x="6216" y="26159"/>
                    <a:pt x="13300" y="26159"/>
                  </a:cubicBezTo>
                  <a:cubicBezTo>
                    <a:pt x="20384" y="26159"/>
                    <a:pt x="26147" y="20396"/>
                    <a:pt x="26147" y="13312"/>
                  </a:cubicBezTo>
                  <a:cubicBezTo>
                    <a:pt x="26147" y="6227"/>
                    <a:pt x="20384" y="465"/>
                    <a:pt x="13300" y="465"/>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62;p43">
              <a:extLst>
                <a:ext uri="{FF2B5EF4-FFF2-40B4-BE49-F238E27FC236}">
                  <a16:creationId xmlns:a16="http://schemas.microsoft.com/office/drawing/2014/main" id="{B28611F7-D10A-7505-F863-58F93B319E11}"/>
                </a:ext>
              </a:extLst>
            </p:cNvPr>
            <p:cNvSpPr/>
            <p:nvPr/>
          </p:nvSpPr>
          <p:spPr>
            <a:xfrm>
              <a:off x="5877709" y="5468890"/>
              <a:ext cx="1613797" cy="101927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406"/>
                    <a:pt x="4858" y="6621"/>
                  </a:cubicBezTo>
                  <a:lnTo>
                    <a:pt x="441" y="11050"/>
                  </a:lnTo>
                  <a:cubicBezTo>
                    <a:pt x="0" y="11479"/>
                    <a:pt x="0" y="12181"/>
                    <a:pt x="441" y="12622"/>
                  </a:cubicBezTo>
                  <a:lnTo>
                    <a:pt x="4858" y="17051"/>
                  </a:lnTo>
                  <a:cubicBezTo>
                    <a:pt x="5084" y="17265"/>
                    <a:pt x="5453" y="17110"/>
                    <a:pt x="5453" y="16801"/>
                  </a:cubicBezTo>
                  <a:lnTo>
                    <a:pt x="5453" y="14265"/>
                  </a:lnTo>
                  <a:cubicBezTo>
                    <a:pt x="5453" y="13824"/>
                    <a:pt x="5811" y="13455"/>
                    <a:pt x="6263" y="13455"/>
                  </a:cubicBezTo>
                  <a:lnTo>
                    <a:pt x="12288" y="13455"/>
                  </a:lnTo>
                  <a:cubicBezTo>
                    <a:pt x="13002" y="13455"/>
                    <a:pt x="13609" y="13955"/>
                    <a:pt x="13776" y="14634"/>
                  </a:cubicBezTo>
                  <a:cubicBezTo>
                    <a:pt x="15026" y="19694"/>
                    <a:pt x="19586" y="23432"/>
                    <a:pt x="25027" y="23432"/>
                  </a:cubicBezTo>
                  <a:cubicBezTo>
                    <a:pt x="31730" y="23432"/>
                    <a:pt x="37100" y="17753"/>
                    <a:pt x="36588" y="10943"/>
                  </a:cubicBezTo>
                  <a:cubicBezTo>
                    <a:pt x="36160" y="5132"/>
                    <a:pt x="31373" y="501"/>
                    <a:pt x="2553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63;p43">
              <a:extLst>
                <a:ext uri="{FF2B5EF4-FFF2-40B4-BE49-F238E27FC236}">
                  <a16:creationId xmlns:a16="http://schemas.microsoft.com/office/drawing/2014/main" id="{B6D21003-2477-30A0-8FFA-BF58652FAF0B}"/>
                </a:ext>
              </a:extLst>
            </p:cNvPr>
            <p:cNvSpPr/>
            <p:nvPr/>
          </p:nvSpPr>
          <p:spPr>
            <a:xfrm>
              <a:off x="7339700" y="5500751"/>
              <a:ext cx="2921981" cy="955551"/>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8"/>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algn="ctr"/>
              <a:r>
                <a:rPr lang="en-US" sz="1400" dirty="0">
                  <a:solidFill>
                    <a:srgbClr val="263238"/>
                  </a:solidFill>
                  <a:latin typeface="Arial" panose="020B0604020202020204" pitchFamily="34" charset="0"/>
                  <a:cs typeface="Arial" panose="020B0604020202020204" pitchFamily="34" charset="0"/>
                </a:rPr>
                <a:t>Preparatory work for future JT-60SA exploitation</a:t>
              </a:r>
              <a:endParaRPr lang="en-IN" sz="1400" dirty="0">
                <a:latin typeface="Arial" panose="020B0604020202020204" pitchFamily="34" charset="0"/>
                <a:cs typeface="Arial" panose="020B0604020202020204" pitchFamily="34" charset="0"/>
              </a:endParaRPr>
            </a:p>
          </p:txBody>
        </p:sp>
        <p:sp>
          <p:nvSpPr>
            <p:cNvPr id="32" name="Google Shape;1364;p43">
              <a:extLst>
                <a:ext uri="{FF2B5EF4-FFF2-40B4-BE49-F238E27FC236}">
                  <a16:creationId xmlns:a16="http://schemas.microsoft.com/office/drawing/2014/main" id="{3A009130-5D74-A7DA-8CF9-21946ADBF4A5}"/>
                </a:ext>
              </a:extLst>
            </p:cNvPr>
            <p:cNvSpPr txBox="1"/>
            <p:nvPr/>
          </p:nvSpPr>
          <p:spPr>
            <a:xfrm>
              <a:off x="6515337" y="5656733"/>
              <a:ext cx="901962" cy="6435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rgbClr val="FFFFFF"/>
                  </a:solidFill>
                  <a:effectLst>
                    <a:outerShdw blurRad="38100" dist="38100" dir="2700000" algn="tl">
                      <a:srgbClr val="000000">
                        <a:alpha val="43137"/>
                      </a:srgbClr>
                    </a:outerShdw>
                  </a:effectLst>
                  <a:latin typeface="Arial" panose="020B0604020202020204" pitchFamily="34" charset="0"/>
                  <a:ea typeface="Fira Sans Extra Condensed Medium"/>
                  <a:cs typeface="Arial" panose="020B0604020202020204" pitchFamily="34" charset="0"/>
                  <a:sym typeface="Fira Sans Extra Condensed Medium"/>
                </a:rPr>
                <a:t>04</a:t>
              </a:r>
              <a:endPara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 name="Google Shape;1369;p43">
              <a:extLst>
                <a:ext uri="{FF2B5EF4-FFF2-40B4-BE49-F238E27FC236}">
                  <a16:creationId xmlns:a16="http://schemas.microsoft.com/office/drawing/2014/main" id="{2209FA2C-4520-24A9-C18D-BB29514477D8}"/>
                </a:ext>
              </a:extLst>
            </p:cNvPr>
            <p:cNvSpPr/>
            <p:nvPr/>
          </p:nvSpPr>
          <p:spPr>
            <a:xfrm>
              <a:off x="4725898" y="3097522"/>
              <a:ext cx="923972" cy="170466"/>
            </a:xfrm>
            <a:custGeom>
              <a:avLst/>
              <a:gdLst/>
              <a:ahLst/>
              <a:cxnLst/>
              <a:rect l="l" t="t" r="r" b="b"/>
              <a:pathLst>
                <a:path w="21242" h="3919" extrusionOk="0">
                  <a:moveTo>
                    <a:pt x="9061" y="1"/>
                  </a:moveTo>
                  <a:lnTo>
                    <a:pt x="1" y="3216"/>
                  </a:lnTo>
                  <a:lnTo>
                    <a:pt x="239" y="3918"/>
                  </a:lnTo>
                  <a:lnTo>
                    <a:pt x="9192" y="751"/>
                  </a:lnTo>
                  <a:lnTo>
                    <a:pt x="21242" y="751"/>
                  </a:lnTo>
                  <a:lnTo>
                    <a:pt x="21242"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0;p43">
              <a:extLst>
                <a:ext uri="{FF2B5EF4-FFF2-40B4-BE49-F238E27FC236}">
                  <a16:creationId xmlns:a16="http://schemas.microsoft.com/office/drawing/2014/main" id="{8BAE2EE7-D60E-E71B-C66E-B34B6ACE1CCA}"/>
                </a:ext>
              </a:extLst>
            </p:cNvPr>
            <p:cNvSpPr/>
            <p:nvPr/>
          </p:nvSpPr>
          <p:spPr>
            <a:xfrm>
              <a:off x="4268610" y="2571377"/>
              <a:ext cx="643761" cy="1240894"/>
            </a:xfrm>
            <a:custGeom>
              <a:avLst/>
              <a:gdLst/>
              <a:ahLst/>
              <a:cxnLst/>
              <a:rect l="l" t="t" r="r" b="b"/>
              <a:pathLst>
                <a:path w="14800" h="28528" extrusionOk="0">
                  <a:moveTo>
                    <a:pt x="13431" y="18086"/>
                  </a:moveTo>
                  <a:cubicBezTo>
                    <a:pt x="12514" y="14633"/>
                    <a:pt x="11145" y="11371"/>
                    <a:pt x="9395" y="8346"/>
                  </a:cubicBezTo>
                  <a:cubicBezTo>
                    <a:pt x="7621" y="5287"/>
                    <a:pt x="5466" y="2489"/>
                    <a:pt x="2977" y="0"/>
                  </a:cubicBezTo>
                  <a:lnTo>
                    <a:pt x="1" y="2977"/>
                  </a:lnTo>
                  <a:cubicBezTo>
                    <a:pt x="2227" y="5203"/>
                    <a:pt x="4156" y="7715"/>
                    <a:pt x="5739" y="10466"/>
                  </a:cubicBezTo>
                  <a:cubicBezTo>
                    <a:pt x="7311" y="13168"/>
                    <a:pt x="8525" y="16085"/>
                    <a:pt x="9359" y="19169"/>
                  </a:cubicBezTo>
                  <a:cubicBezTo>
                    <a:pt x="10157" y="22158"/>
                    <a:pt x="10573" y="25289"/>
                    <a:pt x="10573" y="28527"/>
                  </a:cubicBezTo>
                  <a:lnTo>
                    <a:pt x="14800" y="28527"/>
                  </a:lnTo>
                  <a:cubicBezTo>
                    <a:pt x="14800" y="24908"/>
                    <a:pt x="14324" y="21408"/>
                    <a:pt x="13431"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1;p43">
              <a:extLst>
                <a:ext uri="{FF2B5EF4-FFF2-40B4-BE49-F238E27FC236}">
                  <a16:creationId xmlns:a16="http://schemas.microsoft.com/office/drawing/2014/main" id="{434E4B7C-BB4D-3CCD-C60F-977ADB1F6749}"/>
                </a:ext>
              </a:extLst>
            </p:cNvPr>
            <p:cNvSpPr/>
            <p:nvPr/>
          </p:nvSpPr>
          <p:spPr>
            <a:xfrm>
              <a:off x="4543078" y="3042106"/>
              <a:ext cx="371903" cy="371903"/>
            </a:xfrm>
            <a:custGeom>
              <a:avLst/>
              <a:gdLst/>
              <a:ahLst/>
              <a:cxnLst/>
              <a:rect l="l" t="t" r="r" b="b"/>
              <a:pathLst>
                <a:path w="8550" h="8550" extrusionOk="0">
                  <a:moveTo>
                    <a:pt x="4275" y="1"/>
                  </a:moveTo>
                  <a:cubicBezTo>
                    <a:pt x="1918" y="1"/>
                    <a:pt x="1" y="1918"/>
                    <a:pt x="1" y="4275"/>
                  </a:cubicBezTo>
                  <a:cubicBezTo>
                    <a:pt x="1" y="6633"/>
                    <a:pt x="1918" y="8550"/>
                    <a:pt x="4275" y="8550"/>
                  </a:cubicBezTo>
                  <a:cubicBezTo>
                    <a:pt x="6645" y="8550"/>
                    <a:pt x="8550" y="6633"/>
                    <a:pt x="8550" y="4275"/>
                  </a:cubicBezTo>
                  <a:cubicBezTo>
                    <a:pt x="8550" y="1918"/>
                    <a:pt x="6645" y="1"/>
                    <a:pt x="4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2;p43">
              <a:extLst>
                <a:ext uri="{FF2B5EF4-FFF2-40B4-BE49-F238E27FC236}">
                  <a16:creationId xmlns:a16="http://schemas.microsoft.com/office/drawing/2014/main" id="{919B7690-C63A-62A7-8C43-05CE6E91A7D5}"/>
                </a:ext>
              </a:extLst>
            </p:cNvPr>
            <p:cNvSpPr/>
            <p:nvPr/>
          </p:nvSpPr>
          <p:spPr>
            <a:xfrm>
              <a:off x="4630116" y="3129144"/>
              <a:ext cx="197870" cy="197870"/>
            </a:xfrm>
            <a:custGeom>
              <a:avLst/>
              <a:gdLst/>
              <a:ahLst/>
              <a:cxnLst/>
              <a:rect l="l" t="t" r="r" b="b"/>
              <a:pathLst>
                <a:path w="4549" h="4549" extrusionOk="0">
                  <a:moveTo>
                    <a:pt x="4548" y="2274"/>
                  </a:moveTo>
                  <a:cubicBezTo>
                    <a:pt x="4548" y="3524"/>
                    <a:pt x="3524" y="4548"/>
                    <a:pt x="2274" y="4548"/>
                  </a:cubicBezTo>
                  <a:cubicBezTo>
                    <a:pt x="1024" y="4548"/>
                    <a:pt x="0" y="3524"/>
                    <a:pt x="0" y="2274"/>
                  </a:cubicBezTo>
                  <a:cubicBezTo>
                    <a:pt x="0" y="1024"/>
                    <a:pt x="1024" y="0"/>
                    <a:pt x="2274" y="0"/>
                  </a:cubicBezTo>
                  <a:cubicBezTo>
                    <a:pt x="3524" y="0"/>
                    <a:pt x="4548" y="1024"/>
                    <a:pt x="4548" y="22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4;p43">
              <a:extLst>
                <a:ext uri="{FF2B5EF4-FFF2-40B4-BE49-F238E27FC236}">
                  <a16:creationId xmlns:a16="http://schemas.microsoft.com/office/drawing/2014/main" id="{C0B4DD65-AC91-B159-2AFE-75D6EA48E078}"/>
                </a:ext>
              </a:extLst>
            </p:cNvPr>
            <p:cNvSpPr/>
            <p:nvPr/>
          </p:nvSpPr>
          <p:spPr>
            <a:xfrm>
              <a:off x="6326689" y="2475553"/>
              <a:ext cx="1279258" cy="1279215"/>
            </a:xfrm>
            <a:custGeom>
              <a:avLst/>
              <a:gdLst/>
              <a:ahLst/>
              <a:cxnLst/>
              <a:rect l="l" t="t" r="r" b="b"/>
              <a:pathLst>
                <a:path w="29410" h="29409" extrusionOk="0">
                  <a:moveTo>
                    <a:pt x="14705" y="0"/>
                  </a:moveTo>
                  <a:cubicBezTo>
                    <a:pt x="6585" y="0"/>
                    <a:pt x="1" y="6585"/>
                    <a:pt x="1" y="14705"/>
                  </a:cubicBezTo>
                  <a:cubicBezTo>
                    <a:pt x="1" y="22825"/>
                    <a:pt x="6585" y="29409"/>
                    <a:pt x="14705" y="29409"/>
                  </a:cubicBezTo>
                  <a:cubicBezTo>
                    <a:pt x="22825" y="29409"/>
                    <a:pt x="29409" y="22825"/>
                    <a:pt x="29409" y="14705"/>
                  </a:cubicBezTo>
                  <a:cubicBezTo>
                    <a:pt x="29409" y="6585"/>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5;p43">
              <a:extLst>
                <a:ext uri="{FF2B5EF4-FFF2-40B4-BE49-F238E27FC236}">
                  <a16:creationId xmlns:a16="http://schemas.microsoft.com/office/drawing/2014/main" id="{A35B7078-E886-9708-949E-0830F853064E}"/>
                </a:ext>
              </a:extLst>
            </p:cNvPr>
            <p:cNvSpPr/>
            <p:nvPr/>
          </p:nvSpPr>
          <p:spPr>
            <a:xfrm>
              <a:off x="6387803" y="2536405"/>
              <a:ext cx="1157031" cy="1157509"/>
            </a:xfrm>
            <a:custGeom>
              <a:avLst/>
              <a:gdLst/>
              <a:ahLst/>
              <a:cxnLst/>
              <a:rect l="l" t="t" r="r" b="b"/>
              <a:pathLst>
                <a:path w="26600" h="26611" extrusionOk="0">
                  <a:moveTo>
                    <a:pt x="13300" y="26611"/>
                  </a:moveTo>
                  <a:cubicBezTo>
                    <a:pt x="5966" y="26611"/>
                    <a:pt x="1" y="20646"/>
                    <a:pt x="1" y="13312"/>
                  </a:cubicBezTo>
                  <a:cubicBezTo>
                    <a:pt x="1" y="5966"/>
                    <a:pt x="5966" y="1"/>
                    <a:pt x="13300" y="1"/>
                  </a:cubicBezTo>
                  <a:cubicBezTo>
                    <a:pt x="20634" y="1"/>
                    <a:pt x="26599" y="5966"/>
                    <a:pt x="26599" y="13312"/>
                  </a:cubicBezTo>
                  <a:cubicBezTo>
                    <a:pt x="26599" y="20646"/>
                    <a:pt x="20634" y="26611"/>
                    <a:pt x="13300" y="26611"/>
                  </a:cubicBezTo>
                  <a:close/>
                  <a:moveTo>
                    <a:pt x="13300" y="453"/>
                  </a:moveTo>
                  <a:cubicBezTo>
                    <a:pt x="6216" y="453"/>
                    <a:pt x="453" y="6227"/>
                    <a:pt x="453" y="13312"/>
                  </a:cubicBezTo>
                  <a:cubicBezTo>
                    <a:pt x="453" y="20396"/>
                    <a:pt x="6216" y="26159"/>
                    <a:pt x="13300" y="26159"/>
                  </a:cubicBezTo>
                  <a:cubicBezTo>
                    <a:pt x="20384" y="26159"/>
                    <a:pt x="26147" y="20396"/>
                    <a:pt x="26147" y="13312"/>
                  </a:cubicBezTo>
                  <a:cubicBezTo>
                    <a:pt x="26147" y="6227"/>
                    <a:pt x="20384" y="453"/>
                    <a:pt x="13300" y="4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76;p43">
              <a:extLst>
                <a:ext uri="{FF2B5EF4-FFF2-40B4-BE49-F238E27FC236}">
                  <a16:creationId xmlns:a16="http://schemas.microsoft.com/office/drawing/2014/main" id="{CC0CCBAE-D0A9-DCFE-7C14-CCD36DC1C03C}"/>
                </a:ext>
              </a:extLst>
            </p:cNvPr>
            <p:cNvSpPr/>
            <p:nvPr/>
          </p:nvSpPr>
          <p:spPr>
            <a:xfrm>
              <a:off x="5877709" y="2605523"/>
              <a:ext cx="1613797" cy="101927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395"/>
                    <a:pt x="4858" y="6621"/>
                  </a:cubicBezTo>
                  <a:lnTo>
                    <a:pt x="441" y="11038"/>
                  </a:lnTo>
                  <a:cubicBezTo>
                    <a:pt x="0" y="11478"/>
                    <a:pt x="0" y="12181"/>
                    <a:pt x="441" y="12621"/>
                  </a:cubicBezTo>
                  <a:lnTo>
                    <a:pt x="4858" y="17039"/>
                  </a:lnTo>
                  <a:cubicBezTo>
                    <a:pt x="5084" y="17265"/>
                    <a:pt x="5453" y="17110"/>
                    <a:pt x="5453" y="16801"/>
                  </a:cubicBezTo>
                  <a:lnTo>
                    <a:pt x="5453" y="14265"/>
                  </a:lnTo>
                  <a:cubicBezTo>
                    <a:pt x="5453" y="13824"/>
                    <a:pt x="5811" y="13455"/>
                    <a:pt x="6263" y="13455"/>
                  </a:cubicBezTo>
                  <a:lnTo>
                    <a:pt x="12288" y="13455"/>
                  </a:lnTo>
                  <a:cubicBezTo>
                    <a:pt x="13002" y="13455"/>
                    <a:pt x="13609" y="13943"/>
                    <a:pt x="13776" y="14634"/>
                  </a:cubicBezTo>
                  <a:cubicBezTo>
                    <a:pt x="15026" y="19682"/>
                    <a:pt x="19586" y="23432"/>
                    <a:pt x="25027" y="23432"/>
                  </a:cubicBezTo>
                  <a:cubicBezTo>
                    <a:pt x="31730" y="23432"/>
                    <a:pt x="37100" y="17753"/>
                    <a:pt x="36588" y="10943"/>
                  </a:cubicBezTo>
                  <a:cubicBezTo>
                    <a:pt x="36160" y="5132"/>
                    <a:pt x="31373" y="501"/>
                    <a:pt x="25539"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77;p43">
              <a:extLst>
                <a:ext uri="{FF2B5EF4-FFF2-40B4-BE49-F238E27FC236}">
                  <a16:creationId xmlns:a16="http://schemas.microsoft.com/office/drawing/2014/main" id="{5F9D9E37-209E-719B-F741-E7752DD010B8}"/>
                </a:ext>
              </a:extLst>
            </p:cNvPr>
            <p:cNvSpPr/>
            <p:nvPr/>
          </p:nvSpPr>
          <p:spPr>
            <a:xfrm>
              <a:off x="7339700" y="2637384"/>
              <a:ext cx="2921981" cy="955551"/>
            </a:xfrm>
            <a:custGeom>
              <a:avLst/>
              <a:gdLst/>
              <a:ahLst/>
              <a:cxnLst/>
              <a:rect l="l" t="t" r="r" b="b"/>
              <a:pathLst>
                <a:path w="67176" h="21968" extrusionOk="0">
                  <a:moveTo>
                    <a:pt x="8799" y="0"/>
                  </a:moveTo>
                  <a:cubicBezTo>
                    <a:pt x="7942" y="0"/>
                    <a:pt x="7144" y="405"/>
                    <a:pt x="6644" y="1108"/>
                  </a:cubicBezTo>
                  <a:lnTo>
                    <a:pt x="608" y="9549"/>
                  </a:lnTo>
                  <a:cubicBezTo>
                    <a:pt x="1" y="10406"/>
                    <a:pt x="1" y="11549"/>
                    <a:pt x="608" y="12407"/>
                  </a:cubicBezTo>
                  <a:lnTo>
                    <a:pt x="6644" y="20848"/>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algn="ctr"/>
              <a:r>
                <a:rPr lang="en-US" sz="1400" dirty="0">
                  <a:solidFill>
                    <a:srgbClr val="263238"/>
                  </a:solidFill>
                  <a:latin typeface="Arial" panose="020B0604020202020204" pitchFamily="34" charset="0"/>
                  <a:cs typeface="Arial" panose="020B0604020202020204" pitchFamily="34" charset="0"/>
                </a:rPr>
                <a:t>DEMO Physics Gaps</a:t>
              </a:r>
              <a:endParaRPr lang="en-IN" sz="1400" dirty="0">
                <a:latin typeface="Arial" panose="020B0604020202020204" pitchFamily="34" charset="0"/>
                <a:cs typeface="Arial" panose="020B0604020202020204" pitchFamily="34" charset="0"/>
              </a:endParaRPr>
            </a:p>
          </p:txBody>
        </p:sp>
        <p:sp>
          <p:nvSpPr>
            <p:cNvPr id="41" name="Google Shape;1378;p43">
              <a:extLst>
                <a:ext uri="{FF2B5EF4-FFF2-40B4-BE49-F238E27FC236}">
                  <a16:creationId xmlns:a16="http://schemas.microsoft.com/office/drawing/2014/main" id="{13E6EC95-E845-F9B7-7C0F-511B87BAFF7E}"/>
                </a:ext>
              </a:extLst>
            </p:cNvPr>
            <p:cNvSpPr txBox="1"/>
            <p:nvPr/>
          </p:nvSpPr>
          <p:spPr>
            <a:xfrm>
              <a:off x="6515337" y="2793365"/>
              <a:ext cx="901962" cy="6435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rgbClr val="FFFFFF"/>
                  </a:solidFill>
                  <a:effectLst>
                    <a:outerShdw blurRad="38100" dist="38100" dir="2700000" algn="tl">
                      <a:srgbClr val="000000">
                        <a:alpha val="43137"/>
                      </a:srgbClr>
                    </a:outerShdw>
                  </a:effectLst>
                  <a:latin typeface="Arial" panose="020B0604020202020204" pitchFamily="34" charset="0"/>
                  <a:ea typeface="Fira Sans Extra Condensed Medium"/>
                  <a:cs typeface="Arial" panose="020B0604020202020204" pitchFamily="34" charset="0"/>
                  <a:sym typeface="Fira Sans Extra Condensed Medium"/>
                </a:rPr>
                <a:t>02</a:t>
              </a:r>
              <a:endPara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2" name="Google Shape;1383;p43">
              <a:extLst>
                <a:ext uri="{FF2B5EF4-FFF2-40B4-BE49-F238E27FC236}">
                  <a16:creationId xmlns:a16="http://schemas.microsoft.com/office/drawing/2014/main" id="{EB28FB48-B104-6DD1-2482-33602701708B}"/>
                </a:ext>
              </a:extLst>
            </p:cNvPr>
            <p:cNvSpPr/>
            <p:nvPr/>
          </p:nvSpPr>
          <p:spPr>
            <a:xfrm>
              <a:off x="1930320" y="2584818"/>
              <a:ext cx="2454341" cy="2454863"/>
            </a:xfrm>
            <a:custGeom>
              <a:avLst/>
              <a:gdLst/>
              <a:ahLst/>
              <a:cxnLst/>
              <a:rect l="l" t="t" r="r" b="b"/>
              <a:pathLst>
                <a:path w="56425" h="56437" extrusionOk="0">
                  <a:moveTo>
                    <a:pt x="28219" y="1"/>
                  </a:moveTo>
                  <a:cubicBezTo>
                    <a:pt x="12633" y="1"/>
                    <a:pt x="1" y="12633"/>
                    <a:pt x="1" y="28218"/>
                  </a:cubicBezTo>
                  <a:cubicBezTo>
                    <a:pt x="1" y="43804"/>
                    <a:pt x="12633" y="56436"/>
                    <a:pt x="28219" y="56436"/>
                  </a:cubicBezTo>
                  <a:cubicBezTo>
                    <a:pt x="43792" y="56436"/>
                    <a:pt x="56425" y="43804"/>
                    <a:pt x="56425" y="28218"/>
                  </a:cubicBezTo>
                  <a:cubicBezTo>
                    <a:pt x="56425" y="12633"/>
                    <a:pt x="43792" y="1"/>
                    <a:pt x="28219" y="1"/>
                  </a:cubicBezTo>
                  <a:close/>
                </a:path>
              </a:pathLst>
            </a:custGeom>
            <a:solidFill>
              <a:srgbClr val="FFFFFF"/>
            </a:solidFill>
            <a:ln w="28575" cap="flat" cmpd="sng">
              <a:solidFill>
                <a:schemeClr val="tx2"/>
              </a:solidFill>
              <a:prstDash val="solid"/>
              <a:round/>
              <a:headEnd type="none" w="sm" len="sm"/>
              <a:tailEnd type="none" w="sm" len="sm"/>
            </a:ln>
          </p:spPr>
          <p:txBody>
            <a:bodyPr spcFirstLastPara="1" wrap="square" lIns="91425" tIns="274300" rIns="91425" bIns="91425" anchor="ctr" anchorCtr="0">
              <a:noAutofit/>
            </a:bodyPr>
            <a:lstStyle/>
            <a:p>
              <a:pPr marL="0" lvl="0" indent="0" algn="ctr" rtl="0">
                <a:spcBef>
                  <a:spcPts val="0"/>
                </a:spcBef>
                <a:spcAft>
                  <a:spcPts val="0"/>
                </a:spcAft>
                <a:buClr>
                  <a:schemeClr val="dk1"/>
                </a:buClr>
                <a:buSzPts val="1100"/>
                <a:buFont typeface="Arial"/>
                <a:buNone/>
              </a:pP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sp>
        <p:nvSpPr>
          <p:cNvPr id="47" name="TextBox 46">
            <a:extLst>
              <a:ext uri="{FF2B5EF4-FFF2-40B4-BE49-F238E27FC236}">
                <a16:creationId xmlns:a16="http://schemas.microsoft.com/office/drawing/2014/main" id="{F09B954A-F269-903E-0CA9-9CD651FCB43B}"/>
              </a:ext>
            </a:extLst>
          </p:cNvPr>
          <p:cNvSpPr txBox="1"/>
          <p:nvPr/>
        </p:nvSpPr>
        <p:spPr>
          <a:xfrm>
            <a:off x="214051" y="2710159"/>
            <a:ext cx="1712285" cy="757130"/>
          </a:xfrm>
          <a:prstGeom prst="rect">
            <a:avLst/>
          </a:prstGeom>
          <a:noFill/>
        </p:spPr>
        <p:txBody>
          <a:bodyPr wrap="square">
            <a:spAutoFit/>
          </a:bodyPr>
          <a:lstStyle/>
          <a:p>
            <a:pPr algn="ctr" defTabSz="1066773">
              <a:lnSpc>
                <a:spcPct val="90000"/>
              </a:lnSpc>
              <a:spcBef>
                <a:spcPct val="0"/>
              </a:spcBef>
              <a:spcAft>
                <a:spcPct val="35000"/>
              </a:spcAft>
            </a:pPr>
            <a:r>
              <a:rPr lang="en-GB" sz="2400" dirty="0"/>
              <a:t>RT Scientific Objectives</a:t>
            </a:r>
          </a:p>
        </p:txBody>
      </p:sp>
      <p:sp>
        <p:nvSpPr>
          <p:cNvPr id="50" name="Title 1">
            <a:extLst>
              <a:ext uri="{FF2B5EF4-FFF2-40B4-BE49-F238E27FC236}">
                <a16:creationId xmlns:a16="http://schemas.microsoft.com/office/drawing/2014/main" id="{6F9180C1-5BD2-7872-4B09-B706E9B64EB3}"/>
              </a:ext>
            </a:extLst>
          </p:cNvPr>
          <p:cNvSpPr>
            <a:spLocks noGrp="1"/>
          </p:cNvSpPr>
          <p:nvPr>
            <p:ph type="title"/>
          </p:nvPr>
        </p:nvSpPr>
        <p:spPr/>
        <p:txBody>
          <a:bodyPr/>
          <a:lstStyle/>
          <a:p>
            <a:r>
              <a:rPr lang="en-IT" dirty="0"/>
              <a:t>Prioritization scheme and criteria</a:t>
            </a:r>
          </a:p>
        </p:txBody>
      </p:sp>
      <p:sp>
        <p:nvSpPr>
          <p:cNvPr id="3" name="TextBox 2">
            <a:extLst>
              <a:ext uri="{FF2B5EF4-FFF2-40B4-BE49-F238E27FC236}">
                <a16:creationId xmlns:a16="http://schemas.microsoft.com/office/drawing/2014/main" id="{9F96FEE9-17E6-9E37-0907-CFECAF929F6C}"/>
              </a:ext>
            </a:extLst>
          </p:cNvPr>
          <p:cNvSpPr txBox="1"/>
          <p:nvPr/>
        </p:nvSpPr>
        <p:spPr>
          <a:xfrm>
            <a:off x="9387261" y="2270367"/>
            <a:ext cx="2080852" cy="491581"/>
          </a:xfrm>
          <a:prstGeom prst="rect">
            <a:avLst/>
          </a:prstGeom>
          <a:noFill/>
          <a:ln w="25400">
            <a:solidFill>
              <a:srgbClr val="FF0000"/>
            </a:solidFill>
          </a:ln>
        </p:spPr>
        <p:txBody>
          <a:bodyPr wrap="square" rtlCol="0">
            <a:spAutoFit/>
          </a:bodyPr>
          <a:lstStyle/>
          <a:p>
            <a:r>
              <a:rPr lang="fi-FI" b="1" dirty="0" err="1"/>
              <a:t>Size</a:t>
            </a:r>
            <a:r>
              <a:rPr lang="fi-FI" b="1" dirty="0"/>
              <a:t> and </a:t>
            </a:r>
            <a:r>
              <a:rPr lang="fi-FI" b="1" dirty="0" err="1"/>
              <a:t>feasibility</a:t>
            </a:r>
            <a:endParaRPr lang="fi-FI" b="1" dirty="0"/>
          </a:p>
        </p:txBody>
      </p:sp>
      <p:sp>
        <p:nvSpPr>
          <p:cNvPr id="43" name="TextBox 42">
            <a:extLst>
              <a:ext uri="{FF2B5EF4-FFF2-40B4-BE49-F238E27FC236}">
                <a16:creationId xmlns:a16="http://schemas.microsoft.com/office/drawing/2014/main" id="{99ED438C-8279-D871-36F9-52C2635387BA}"/>
              </a:ext>
            </a:extLst>
          </p:cNvPr>
          <p:cNvSpPr txBox="1"/>
          <p:nvPr/>
        </p:nvSpPr>
        <p:spPr>
          <a:xfrm>
            <a:off x="6895593" y="1308565"/>
            <a:ext cx="3817071" cy="491581"/>
          </a:xfrm>
          <a:prstGeom prst="rect">
            <a:avLst/>
          </a:prstGeom>
          <a:noFill/>
          <a:ln w="25400">
            <a:solidFill>
              <a:srgbClr val="FF0000"/>
            </a:solidFill>
          </a:ln>
        </p:spPr>
        <p:txBody>
          <a:bodyPr wrap="none" rtlCol="0">
            <a:spAutoFit/>
          </a:bodyPr>
          <a:lstStyle/>
          <a:p>
            <a:r>
              <a:rPr lang="fi-FI" b="1" dirty="0" err="1"/>
              <a:t>Adherence</a:t>
            </a:r>
            <a:r>
              <a:rPr lang="fi-FI" b="1" dirty="0"/>
              <a:t> to </a:t>
            </a:r>
            <a:r>
              <a:rPr lang="fi-FI" b="1" dirty="0" err="1"/>
              <a:t>the</a:t>
            </a:r>
            <a:r>
              <a:rPr lang="fi-FI" b="1" dirty="0"/>
              <a:t> </a:t>
            </a:r>
            <a:r>
              <a:rPr lang="fi-FI" b="1" dirty="0" err="1"/>
              <a:t>Scientific</a:t>
            </a:r>
            <a:r>
              <a:rPr lang="fi-FI" b="1" dirty="0"/>
              <a:t> </a:t>
            </a:r>
            <a:r>
              <a:rPr lang="fi-FI" b="1" dirty="0" err="1"/>
              <a:t>Objectives</a:t>
            </a:r>
            <a:endParaRPr lang="fi-FI" b="1" dirty="0"/>
          </a:p>
        </p:txBody>
      </p:sp>
      <p:sp>
        <p:nvSpPr>
          <p:cNvPr id="44" name="TextBox 43">
            <a:extLst>
              <a:ext uri="{FF2B5EF4-FFF2-40B4-BE49-F238E27FC236}">
                <a16:creationId xmlns:a16="http://schemas.microsoft.com/office/drawing/2014/main" id="{3C26F7A4-98FE-F45A-8166-8D73424F5536}"/>
              </a:ext>
            </a:extLst>
          </p:cNvPr>
          <p:cNvSpPr txBox="1"/>
          <p:nvPr/>
        </p:nvSpPr>
        <p:spPr>
          <a:xfrm>
            <a:off x="6810151" y="877648"/>
            <a:ext cx="4473612" cy="491581"/>
          </a:xfrm>
          <a:prstGeom prst="rect">
            <a:avLst/>
          </a:prstGeom>
          <a:noFill/>
        </p:spPr>
        <p:txBody>
          <a:bodyPr wrap="square" rtlCol="0">
            <a:spAutoFit/>
          </a:bodyPr>
          <a:lstStyle/>
          <a:p>
            <a:r>
              <a:rPr lang="en-IT" dirty="0"/>
              <a:t>Proposal Evaluated according to the criteria:</a:t>
            </a:r>
          </a:p>
        </p:txBody>
      </p:sp>
      <p:sp>
        <p:nvSpPr>
          <p:cNvPr id="46" name="TextBox 9">
            <a:extLst>
              <a:ext uri="{FF2B5EF4-FFF2-40B4-BE49-F238E27FC236}">
                <a16:creationId xmlns:a16="http://schemas.microsoft.com/office/drawing/2014/main" id="{FE8C52C8-5D55-0528-4AF7-9819AF2B934E}"/>
              </a:ext>
            </a:extLst>
          </p:cNvPr>
          <p:cNvSpPr txBox="1"/>
          <p:nvPr/>
        </p:nvSpPr>
        <p:spPr>
          <a:xfrm>
            <a:off x="6895593" y="2277611"/>
            <a:ext cx="2080852" cy="491581"/>
          </a:xfrm>
          <a:prstGeom prst="rect">
            <a:avLst/>
          </a:prstGeom>
          <a:noFill/>
          <a:ln w="25400">
            <a:solidFill>
              <a:srgbClr val="FF0000"/>
            </a:solidFill>
          </a:ln>
        </p:spPr>
        <p:txBody>
          <a:bodyPr wrap="square" rtlCol="0">
            <a:spAutoFit/>
          </a:bodyPr>
          <a:lstStyle/>
          <a:p>
            <a:r>
              <a:rPr lang="fi-FI" b="1" dirty="0"/>
              <a:t>Team </a:t>
            </a:r>
            <a:r>
              <a:rPr lang="fi-FI" b="1" dirty="0" err="1"/>
              <a:t>effort</a:t>
            </a:r>
            <a:endParaRPr lang="fi-FI" b="1" dirty="0"/>
          </a:p>
        </p:txBody>
      </p:sp>
      <p:sp>
        <p:nvSpPr>
          <p:cNvPr id="48" name="Footer Placeholder 47">
            <a:extLst>
              <a:ext uri="{FF2B5EF4-FFF2-40B4-BE49-F238E27FC236}">
                <a16:creationId xmlns:a16="http://schemas.microsoft.com/office/drawing/2014/main" id="{36A4085B-5C29-2671-8282-B3862F516895}"/>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49" name="TextBox 13">
            <a:extLst>
              <a:ext uri="{FF2B5EF4-FFF2-40B4-BE49-F238E27FC236}">
                <a16:creationId xmlns:a16="http://schemas.microsoft.com/office/drawing/2014/main" id="{BD1D270F-8599-CF41-41B0-D1AD2D758906}"/>
              </a:ext>
            </a:extLst>
          </p:cNvPr>
          <p:cNvSpPr txBox="1"/>
          <p:nvPr/>
        </p:nvSpPr>
        <p:spPr>
          <a:xfrm>
            <a:off x="6840685" y="3005449"/>
            <a:ext cx="5296222" cy="3170099"/>
          </a:xfrm>
          <a:prstGeom prst="rect">
            <a:avLst/>
          </a:prstGeom>
          <a:solidFill>
            <a:schemeClr val="accent5">
              <a:lumMod val="20000"/>
              <a:lumOff val="80000"/>
            </a:schemeClr>
          </a:solidFill>
          <a:ln>
            <a:solidFill>
              <a:schemeClr val="tx1"/>
            </a:solidFill>
          </a:ln>
        </p:spPr>
        <p:txBody>
          <a:bodyPr wrap="square" rtlCol="0">
            <a:spAutoFit/>
          </a:bodyPr>
          <a:lstStyle/>
          <a:p>
            <a:pPr marL="0" lvl="1">
              <a:spcBef>
                <a:spcPts val="600"/>
              </a:spcBef>
            </a:pPr>
            <a:r>
              <a:rPr lang="fi-FI" b="1" dirty="0">
                <a:solidFill>
                  <a:srgbClr val="00B050"/>
                </a:solidFill>
              </a:rPr>
              <a:t>P1-2026-DEV: </a:t>
            </a:r>
            <a:r>
              <a:rPr lang="fi-FI" b="1" dirty="0" err="1">
                <a:solidFill>
                  <a:srgbClr val="00B050"/>
                </a:solidFill>
              </a:rPr>
              <a:t>experimental</a:t>
            </a:r>
            <a:r>
              <a:rPr lang="fi-FI" b="1" dirty="0">
                <a:solidFill>
                  <a:srgbClr val="00B050"/>
                </a:solidFill>
              </a:rPr>
              <a:t> </a:t>
            </a:r>
            <a:r>
              <a:rPr lang="fi-FI" b="1" dirty="0" err="1">
                <a:solidFill>
                  <a:srgbClr val="00B050"/>
                </a:solidFill>
              </a:rPr>
              <a:t>priority</a:t>
            </a:r>
            <a:r>
              <a:rPr lang="fi-FI" b="1" dirty="0">
                <a:solidFill>
                  <a:srgbClr val="00B050"/>
                </a:solidFill>
              </a:rPr>
              <a:t> for 2026: </a:t>
            </a:r>
            <a:r>
              <a:rPr lang="fi-FI" b="1" dirty="0" err="1">
                <a:solidFill>
                  <a:srgbClr val="00B050"/>
                </a:solidFill>
              </a:rPr>
              <a:t>machine</a:t>
            </a:r>
            <a:r>
              <a:rPr lang="fi-FI" b="1" dirty="0">
                <a:solidFill>
                  <a:srgbClr val="00B050"/>
                </a:solidFill>
              </a:rPr>
              <a:t> </a:t>
            </a:r>
            <a:r>
              <a:rPr lang="fi-FI" b="1" dirty="0" err="1">
                <a:solidFill>
                  <a:srgbClr val="00B050"/>
                </a:solidFill>
              </a:rPr>
              <a:t>time</a:t>
            </a:r>
            <a:r>
              <a:rPr lang="fi-FI" b="1" dirty="0">
                <a:solidFill>
                  <a:srgbClr val="00B050"/>
                </a:solidFill>
              </a:rPr>
              <a:t> </a:t>
            </a:r>
            <a:r>
              <a:rPr lang="fi-FI" b="1" dirty="0" err="1">
                <a:solidFill>
                  <a:srgbClr val="00B050"/>
                </a:solidFill>
              </a:rPr>
              <a:t>granted</a:t>
            </a:r>
            <a:r>
              <a:rPr lang="fi-FI" b="1" dirty="0">
                <a:solidFill>
                  <a:srgbClr val="00B050"/>
                </a:solidFill>
              </a:rPr>
              <a:t> </a:t>
            </a:r>
            <a:r>
              <a:rPr lang="fi-FI" b="1" dirty="0" err="1">
                <a:solidFill>
                  <a:srgbClr val="00B050"/>
                </a:solidFill>
              </a:rPr>
              <a:t>but</a:t>
            </a:r>
            <a:r>
              <a:rPr lang="fi-FI" b="1" dirty="0">
                <a:solidFill>
                  <a:srgbClr val="00B050"/>
                </a:solidFill>
              </a:rPr>
              <a:t> </a:t>
            </a:r>
            <a:r>
              <a:rPr lang="fi-FI" b="1" dirty="0" err="1">
                <a:solidFill>
                  <a:srgbClr val="00B050"/>
                </a:solidFill>
              </a:rPr>
              <a:t>pulse</a:t>
            </a:r>
            <a:r>
              <a:rPr lang="fi-FI" b="1" dirty="0">
                <a:solidFill>
                  <a:srgbClr val="00B050"/>
                </a:solidFill>
              </a:rPr>
              <a:t> </a:t>
            </a:r>
            <a:r>
              <a:rPr lang="fi-FI" b="1" dirty="0" err="1">
                <a:solidFill>
                  <a:srgbClr val="00B050"/>
                </a:solidFill>
              </a:rPr>
              <a:t>budget</a:t>
            </a:r>
            <a:r>
              <a:rPr lang="fi-FI" b="1" dirty="0">
                <a:solidFill>
                  <a:srgbClr val="00B050"/>
                </a:solidFill>
              </a:rPr>
              <a:t> </a:t>
            </a:r>
            <a:r>
              <a:rPr lang="fi-FI" b="1" dirty="0" err="1">
                <a:solidFill>
                  <a:srgbClr val="00B050"/>
                </a:solidFill>
              </a:rPr>
              <a:t>might</a:t>
            </a:r>
            <a:r>
              <a:rPr lang="fi-FI" b="1" dirty="0">
                <a:solidFill>
                  <a:srgbClr val="00B050"/>
                </a:solidFill>
              </a:rPr>
              <a:t> </a:t>
            </a:r>
            <a:r>
              <a:rPr lang="fi-FI" b="1" dirty="0" err="1">
                <a:solidFill>
                  <a:srgbClr val="00B050"/>
                </a:solidFill>
              </a:rPr>
              <a:t>need</a:t>
            </a:r>
            <a:r>
              <a:rPr lang="fi-FI" b="1" dirty="0">
                <a:solidFill>
                  <a:srgbClr val="00B050"/>
                </a:solidFill>
              </a:rPr>
              <a:t> </a:t>
            </a:r>
            <a:r>
              <a:rPr lang="fi-FI" b="1" dirty="0" err="1">
                <a:solidFill>
                  <a:srgbClr val="00B050"/>
                </a:solidFill>
              </a:rPr>
              <a:t>reduction</a:t>
            </a:r>
            <a:endParaRPr lang="fi-FI" b="1" dirty="0">
              <a:solidFill>
                <a:srgbClr val="00B050"/>
              </a:solidFill>
            </a:endParaRPr>
          </a:p>
          <a:p>
            <a:pPr marL="0" lvl="1">
              <a:spcBef>
                <a:spcPts val="600"/>
              </a:spcBef>
            </a:pPr>
            <a:r>
              <a:rPr lang="fi-FI" b="1" dirty="0">
                <a:solidFill>
                  <a:schemeClr val="accent5">
                    <a:lumMod val="50000"/>
                  </a:schemeClr>
                </a:solidFill>
              </a:rPr>
              <a:t>P1-2027-DEV: </a:t>
            </a:r>
            <a:r>
              <a:rPr lang="fi-FI" b="1" dirty="0" err="1">
                <a:solidFill>
                  <a:schemeClr val="accent5">
                    <a:lumMod val="50000"/>
                  </a:schemeClr>
                </a:solidFill>
              </a:rPr>
              <a:t>experimental</a:t>
            </a:r>
            <a:r>
              <a:rPr lang="fi-FI" b="1" dirty="0">
                <a:solidFill>
                  <a:schemeClr val="accent5">
                    <a:lumMod val="50000"/>
                  </a:schemeClr>
                </a:solidFill>
              </a:rPr>
              <a:t> </a:t>
            </a:r>
            <a:r>
              <a:rPr lang="fi-FI" b="1" dirty="0" err="1">
                <a:solidFill>
                  <a:schemeClr val="accent5">
                    <a:lumMod val="50000"/>
                  </a:schemeClr>
                </a:solidFill>
              </a:rPr>
              <a:t>priority</a:t>
            </a:r>
            <a:r>
              <a:rPr lang="fi-FI" b="1" dirty="0">
                <a:solidFill>
                  <a:schemeClr val="accent5">
                    <a:lumMod val="50000"/>
                  </a:schemeClr>
                </a:solidFill>
              </a:rPr>
              <a:t> for 2027: </a:t>
            </a:r>
            <a:r>
              <a:rPr lang="fi-FI" b="1" dirty="0" err="1">
                <a:solidFill>
                  <a:schemeClr val="accent5">
                    <a:lumMod val="50000"/>
                  </a:schemeClr>
                </a:solidFill>
              </a:rPr>
              <a:t>machine</a:t>
            </a:r>
            <a:r>
              <a:rPr lang="fi-FI" b="1" dirty="0">
                <a:solidFill>
                  <a:schemeClr val="accent5">
                    <a:lumMod val="50000"/>
                  </a:schemeClr>
                </a:solidFill>
              </a:rPr>
              <a:t> </a:t>
            </a:r>
            <a:r>
              <a:rPr lang="fi-FI" b="1" dirty="0" err="1">
                <a:solidFill>
                  <a:schemeClr val="accent5">
                    <a:lumMod val="50000"/>
                  </a:schemeClr>
                </a:solidFill>
              </a:rPr>
              <a:t>time</a:t>
            </a:r>
            <a:r>
              <a:rPr lang="fi-FI" b="1" dirty="0">
                <a:solidFill>
                  <a:schemeClr val="accent5">
                    <a:lumMod val="50000"/>
                  </a:schemeClr>
                </a:solidFill>
              </a:rPr>
              <a:t> </a:t>
            </a:r>
            <a:r>
              <a:rPr lang="fi-FI" b="1" dirty="0" err="1">
                <a:solidFill>
                  <a:schemeClr val="accent5">
                    <a:lumMod val="50000"/>
                  </a:schemeClr>
                </a:solidFill>
              </a:rPr>
              <a:t>granted</a:t>
            </a:r>
            <a:r>
              <a:rPr lang="fi-FI" b="1" dirty="0">
                <a:solidFill>
                  <a:schemeClr val="accent5">
                    <a:lumMod val="50000"/>
                  </a:schemeClr>
                </a:solidFill>
              </a:rPr>
              <a:t> </a:t>
            </a:r>
            <a:r>
              <a:rPr lang="fi-FI" b="1" dirty="0" err="1">
                <a:solidFill>
                  <a:schemeClr val="accent5">
                    <a:lumMod val="50000"/>
                  </a:schemeClr>
                </a:solidFill>
              </a:rPr>
              <a:t>but</a:t>
            </a:r>
            <a:r>
              <a:rPr lang="fi-FI" b="1" dirty="0">
                <a:solidFill>
                  <a:schemeClr val="accent5">
                    <a:lumMod val="50000"/>
                  </a:schemeClr>
                </a:solidFill>
              </a:rPr>
              <a:t> </a:t>
            </a:r>
            <a:r>
              <a:rPr lang="fi-FI" b="1" dirty="0" err="1">
                <a:solidFill>
                  <a:schemeClr val="accent5">
                    <a:lumMod val="50000"/>
                  </a:schemeClr>
                </a:solidFill>
              </a:rPr>
              <a:t>pulse</a:t>
            </a:r>
            <a:r>
              <a:rPr lang="fi-FI" b="1" dirty="0">
                <a:solidFill>
                  <a:schemeClr val="accent5">
                    <a:lumMod val="50000"/>
                  </a:schemeClr>
                </a:solidFill>
              </a:rPr>
              <a:t> </a:t>
            </a:r>
            <a:r>
              <a:rPr lang="fi-FI" b="1" dirty="0" err="1">
                <a:solidFill>
                  <a:schemeClr val="accent5">
                    <a:lumMod val="50000"/>
                  </a:schemeClr>
                </a:solidFill>
              </a:rPr>
              <a:t>budget</a:t>
            </a:r>
            <a:r>
              <a:rPr lang="fi-FI" b="1" dirty="0">
                <a:solidFill>
                  <a:schemeClr val="accent5">
                    <a:lumMod val="50000"/>
                  </a:schemeClr>
                </a:solidFill>
              </a:rPr>
              <a:t> </a:t>
            </a:r>
            <a:r>
              <a:rPr lang="fi-FI" b="1" dirty="0" err="1">
                <a:solidFill>
                  <a:schemeClr val="accent5">
                    <a:lumMod val="50000"/>
                  </a:schemeClr>
                </a:solidFill>
              </a:rPr>
              <a:t>might</a:t>
            </a:r>
            <a:r>
              <a:rPr lang="fi-FI" b="1" dirty="0">
                <a:solidFill>
                  <a:schemeClr val="accent5">
                    <a:lumMod val="50000"/>
                  </a:schemeClr>
                </a:solidFill>
              </a:rPr>
              <a:t> </a:t>
            </a:r>
            <a:r>
              <a:rPr lang="fi-FI" b="1" dirty="0" err="1">
                <a:solidFill>
                  <a:schemeClr val="accent5">
                    <a:lumMod val="50000"/>
                  </a:schemeClr>
                </a:solidFill>
              </a:rPr>
              <a:t>need</a:t>
            </a:r>
            <a:r>
              <a:rPr lang="fi-FI" b="1" dirty="0">
                <a:solidFill>
                  <a:schemeClr val="accent5">
                    <a:lumMod val="50000"/>
                  </a:schemeClr>
                </a:solidFill>
              </a:rPr>
              <a:t> </a:t>
            </a:r>
            <a:r>
              <a:rPr lang="fi-FI" b="1" dirty="0" err="1">
                <a:solidFill>
                  <a:schemeClr val="accent5">
                    <a:lumMod val="50000"/>
                  </a:schemeClr>
                </a:solidFill>
              </a:rPr>
              <a:t>reduction</a:t>
            </a:r>
            <a:endParaRPr lang="fi-FI" b="1" dirty="0">
              <a:solidFill>
                <a:schemeClr val="accent5">
                  <a:lumMod val="50000"/>
                </a:schemeClr>
              </a:solidFill>
            </a:endParaRPr>
          </a:p>
          <a:p>
            <a:pPr marL="0" lvl="1">
              <a:spcBef>
                <a:spcPts val="600"/>
              </a:spcBef>
            </a:pPr>
            <a:r>
              <a:rPr lang="fi-FI" b="1" dirty="0">
                <a:solidFill>
                  <a:schemeClr val="accent6"/>
                </a:solidFill>
              </a:rPr>
              <a:t>P2-DEV: </a:t>
            </a:r>
            <a:r>
              <a:rPr lang="fi-FI" b="1" dirty="0" err="1">
                <a:solidFill>
                  <a:schemeClr val="accent6"/>
                </a:solidFill>
              </a:rPr>
              <a:t>will</a:t>
            </a:r>
            <a:r>
              <a:rPr lang="fi-FI" b="1" dirty="0">
                <a:solidFill>
                  <a:schemeClr val="accent6"/>
                </a:solidFill>
              </a:rPr>
              <a:t> </a:t>
            </a:r>
            <a:r>
              <a:rPr lang="fi-FI" b="1" dirty="0" err="1">
                <a:solidFill>
                  <a:schemeClr val="accent6"/>
                </a:solidFill>
              </a:rPr>
              <a:t>be</a:t>
            </a:r>
            <a:r>
              <a:rPr lang="fi-FI" b="1" dirty="0">
                <a:solidFill>
                  <a:schemeClr val="accent6"/>
                </a:solidFill>
              </a:rPr>
              <a:t> </a:t>
            </a:r>
            <a:r>
              <a:rPr lang="fi-FI" b="1" dirty="0" err="1">
                <a:solidFill>
                  <a:schemeClr val="accent6"/>
                </a:solidFill>
              </a:rPr>
              <a:t>done</a:t>
            </a:r>
            <a:r>
              <a:rPr lang="fi-FI" b="1" dirty="0">
                <a:solidFill>
                  <a:schemeClr val="accent6"/>
                </a:solidFill>
              </a:rPr>
              <a:t> </a:t>
            </a:r>
            <a:r>
              <a:rPr lang="fi-FI" b="1" dirty="0" err="1">
                <a:solidFill>
                  <a:schemeClr val="accent6"/>
                </a:solidFill>
              </a:rPr>
              <a:t>if</a:t>
            </a:r>
            <a:r>
              <a:rPr lang="fi-FI" b="1" dirty="0">
                <a:solidFill>
                  <a:schemeClr val="accent6"/>
                </a:solidFill>
              </a:rPr>
              <a:t> </a:t>
            </a:r>
            <a:r>
              <a:rPr lang="fi-FI" b="1" dirty="0" err="1">
                <a:solidFill>
                  <a:schemeClr val="accent6"/>
                </a:solidFill>
              </a:rPr>
              <a:t>time</a:t>
            </a:r>
            <a:r>
              <a:rPr lang="fi-FI" b="1" dirty="0">
                <a:solidFill>
                  <a:schemeClr val="accent6"/>
                </a:solidFill>
              </a:rPr>
              <a:t> </a:t>
            </a:r>
            <a:r>
              <a:rPr lang="fi-FI" b="1" dirty="0" err="1">
                <a:solidFill>
                  <a:schemeClr val="accent6"/>
                </a:solidFill>
              </a:rPr>
              <a:t>allows</a:t>
            </a:r>
            <a:r>
              <a:rPr lang="fi-FI" b="1" dirty="0">
                <a:solidFill>
                  <a:schemeClr val="accent6"/>
                </a:solidFill>
              </a:rPr>
              <a:t> </a:t>
            </a:r>
            <a:r>
              <a:rPr lang="fi-FI" b="1" dirty="0" err="1">
                <a:solidFill>
                  <a:schemeClr val="accent6"/>
                </a:solidFill>
              </a:rPr>
              <a:t>after</a:t>
            </a:r>
            <a:r>
              <a:rPr lang="fi-FI" b="1" dirty="0">
                <a:solidFill>
                  <a:schemeClr val="accent6"/>
                </a:solidFill>
              </a:rPr>
              <a:t> *</a:t>
            </a:r>
            <a:r>
              <a:rPr lang="fi-FI" b="1" dirty="0" err="1">
                <a:solidFill>
                  <a:schemeClr val="accent6"/>
                </a:solidFill>
              </a:rPr>
              <a:t>all</a:t>
            </a:r>
            <a:r>
              <a:rPr lang="fi-FI" b="1" dirty="0">
                <a:solidFill>
                  <a:schemeClr val="accent6"/>
                </a:solidFill>
              </a:rPr>
              <a:t>* P1 </a:t>
            </a:r>
            <a:r>
              <a:rPr lang="fi-FI" b="1" dirty="0" err="1">
                <a:solidFill>
                  <a:schemeClr val="accent6"/>
                </a:solidFill>
              </a:rPr>
              <a:t>proposals</a:t>
            </a:r>
            <a:r>
              <a:rPr lang="fi-FI" b="1" dirty="0">
                <a:solidFill>
                  <a:schemeClr val="accent6"/>
                </a:solidFill>
              </a:rPr>
              <a:t> </a:t>
            </a:r>
            <a:r>
              <a:rPr lang="fi-FI" b="1" dirty="0" err="1">
                <a:solidFill>
                  <a:schemeClr val="accent6"/>
                </a:solidFill>
              </a:rPr>
              <a:t>are</a:t>
            </a:r>
            <a:r>
              <a:rPr lang="fi-FI" b="1" dirty="0">
                <a:solidFill>
                  <a:schemeClr val="accent6"/>
                </a:solidFill>
              </a:rPr>
              <a:t> </a:t>
            </a:r>
            <a:r>
              <a:rPr lang="fi-FI" b="1" dirty="0" err="1">
                <a:solidFill>
                  <a:schemeClr val="accent6"/>
                </a:solidFill>
              </a:rPr>
              <a:t>completed</a:t>
            </a:r>
            <a:endParaRPr lang="fi-FI" b="1" dirty="0">
              <a:solidFill>
                <a:schemeClr val="accent6"/>
              </a:solidFill>
            </a:endParaRPr>
          </a:p>
          <a:p>
            <a:pPr marL="0" lvl="1">
              <a:spcBef>
                <a:spcPts val="600"/>
              </a:spcBef>
            </a:pPr>
            <a:r>
              <a:rPr lang="fi-FI" b="1" dirty="0">
                <a:solidFill>
                  <a:schemeClr val="accent2"/>
                </a:solidFill>
              </a:rPr>
              <a:t>P3: </a:t>
            </a:r>
            <a:r>
              <a:rPr lang="fi-FI" b="1" dirty="0" err="1">
                <a:solidFill>
                  <a:schemeClr val="accent2"/>
                </a:solidFill>
              </a:rPr>
              <a:t>low</a:t>
            </a:r>
            <a:r>
              <a:rPr lang="fi-FI" b="1" dirty="0">
                <a:solidFill>
                  <a:schemeClr val="accent2"/>
                </a:solidFill>
              </a:rPr>
              <a:t> </a:t>
            </a:r>
            <a:r>
              <a:rPr lang="fi-FI" b="1" dirty="0" err="1">
                <a:solidFill>
                  <a:schemeClr val="accent2"/>
                </a:solidFill>
              </a:rPr>
              <a:t>priority</a:t>
            </a:r>
            <a:r>
              <a:rPr lang="fi-FI" b="1" dirty="0">
                <a:solidFill>
                  <a:schemeClr val="accent2"/>
                </a:solidFill>
              </a:rPr>
              <a:t> </a:t>
            </a:r>
            <a:r>
              <a:rPr lang="fi-FI" b="1" dirty="0" err="1">
                <a:solidFill>
                  <a:schemeClr val="accent2"/>
                </a:solidFill>
              </a:rPr>
              <a:t>programme</a:t>
            </a:r>
            <a:r>
              <a:rPr lang="fi-FI" b="1" dirty="0">
                <a:solidFill>
                  <a:schemeClr val="accent2"/>
                </a:solidFill>
              </a:rPr>
              <a:t>/out of </a:t>
            </a:r>
            <a:r>
              <a:rPr lang="fi-FI" b="1" dirty="0" err="1">
                <a:solidFill>
                  <a:schemeClr val="accent2"/>
                </a:solidFill>
              </a:rPr>
              <a:t>scope</a:t>
            </a:r>
            <a:endParaRPr lang="fi-FI" b="1" dirty="0">
              <a:solidFill>
                <a:schemeClr val="accent2"/>
              </a:solidFill>
            </a:endParaRPr>
          </a:p>
          <a:p>
            <a:pPr marL="0" lvl="1">
              <a:spcBef>
                <a:spcPts val="600"/>
              </a:spcBef>
            </a:pPr>
            <a:r>
              <a:rPr lang="fi-FI" b="1" dirty="0">
                <a:solidFill>
                  <a:schemeClr val="bg1">
                    <a:lumMod val="65000"/>
                  </a:schemeClr>
                </a:solidFill>
              </a:rPr>
              <a:t>PB: </a:t>
            </a:r>
            <a:r>
              <a:rPr lang="fi-FI" b="1" dirty="0" err="1">
                <a:solidFill>
                  <a:schemeClr val="bg1">
                    <a:lumMod val="65000"/>
                  </a:schemeClr>
                </a:solidFill>
              </a:rPr>
              <a:t>piggy-back</a:t>
            </a:r>
            <a:r>
              <a:rPr lang="fi-FI" b="1" dirty="0">
                <a:solidFill>
                  <a:schemeClr val="bg1">
                    <a:lumMod val="65000"/>
                  </a:schemeClr>
                </a:solidFill>
              </a:rPr>
              <a:t> </a:t>
            </a:r>
            <a:r>
              <a:rPr lang="fi-FI" b="1" dirty="0" err="1">
                <a:solidFill>
                  <a:schemeClr val="bg1">
                    <a:lumMod val="65000"/>
                  </a:schemeClr>
                </a:solidFill>
              </a:rPr>
              <a:t>experiment</a:t>
            </a:r>
            <a:r>
              <a:rPr lang="fi-FI" b="1" dirty="0">
                <a:solidFill>
                  <a:schemeClr val="bg1">
                    <a:lumMod val="65000"/>
                  </a:schemeClr>
                </a:solidFill>
              </a:rPr>
              <a:t>/pure </a:t>
            </a:r>
            <a:r>
              <a:rPr lang="fi-FI" b="1" dirty="0" err="1">
                <a:solidFill>
                  <a:schemeClr val="bg1">
                    <a:lumMod val="65000"/>
                  </a:schemeClr>
                </a:solidFill>
              </a:rPr>
              <a:t>analysis</a:t>
            </a:r>
            <a:r>
              <a:rPr lang="fi-FI" b="1" dirty="0">
                <a:solidFill>
                  <a:schemeClr val="bg1">
                    <a:lumMod val="65000"/>
                  </a:schemeClr>
                </a:solidFill>
              </a:rPr>
              <a:t> </a:t>
            </a:r>
            <a:r>
              <a:rPr lang="fi-FI" b="1" dirty="0" err="1">
                <a:solidFill>
                  <a:schemeClr val="bg1">
                    <a:lumMod val="65000"/>
                  </a:schemeClr>
                </a:solidFill>
              </a:rPr>
              <a:t>proposal</a:t>
            </a:r>
            <a:endParaRPr lang="fi-FI" b="1" dirty="0">
              <a:solidFill>
                <a:schemeClr val="bg1">
                  <a:lumMod val="65000"/>
                </a:schemeClr>
              </a:solidFill>
            </a:endParaRPr>
          </a:p>
        </p:txBody>
      </p:sp>
    </p:spTree>
    <p:extLst>
      <p:ext uri="{BB962C8B-B14F-4D97-AF65-F5344CB8AC3E}">
        <p14:creationId xmlns:p14="http://schemas.microsoft.com/office/powerpoint/2010/main" val="2491260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1C0C-32F8-9998-B0D3-E5D44950ED67}"/>
              </a:ext>
            </a:extLst>
          </p:cNvPr>
          <p:cNvSpPr>
            <a:spLocks noGrp="1"/>
          </p:cNvSpPr>
          <p:nvPr>
            <p:ph type="title"/>
          </p:nvPr>
        </p:nvSpPr>
        <p:spPr/>
        <p:txBody>
          <a:bodyPr/>
          <a:lstStyle/>
          <a:p>
            <a:r>
              <a:rPr lang="en-US" dirty="0"/>
              <a:t>Summary of P1 and budget proposal</a:t>
            </a:r>
          </a:p>
        </p:txBody>
      </p:sp>
      <p:sp>
        <p:nvSpPr>
          <p:cNvPr id="4" name="Footer Placeholder 3">
            <a:extLst>
              <a:ext uri="{FF2B5EF4-FFF2-40B4-BE49-F238E27FC236}">
                <a16:creationId xmlns:a16="http://schemas.microsoft.com/office/drawing/2014/main" id="{81830C2A-AF13-4750-5299-20C0557BDA16}"/>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5" name="Slide Number Placeholder 4">
            <a:extLst>
              <a:ext uri="{FF2B5EF4-FFF2-40B4-BE49-F238E27FC236}">
                <a16:creationId xmlns:a16="http://schemas.microsoft.com/office/drawing/2014/main" id="{5589E8AA-DCAB-DA8A-1CDE-A6D76CF17D9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30</a:t>
            </a:fld>
            <a:endParaRPr lang="en-GB">
              <a:solidFill>
                <a:prstClr val="white"/>
              </a:solidFill>
            </a:endParaRPr>
          </a:p>
        </p:txBody>
      </p:sp>
      <p:graphicFrame>
        <p:nvGraphicFramePr>
          <p:cNvPr id="7" name="Table 8">
            <a:extLst>
              <a:ext uri="{FF2B5EF4-FFF2-40B4-BE49-F238E27FC236}">
                <a16:creationId xmlns:a16="http://schemas.microsoft.com/office/drawing/2014/main" id="{3B5885B3-60EF-2E32-0229-0E50F5BF155C}"/>
              </a:ext>
            </a:extLst>
          </p:cNvPr>
          <p:cNvGraphicFramePr>
            <a:graphicFrameLocks noGrp="1"/>
          </p:cNvGraphicFramePr>
          <p:nvPr>
            <p:extLst>
              <p:ext uri="{D42A27DB-BD31-4B8C-83A1-F6EECF244321}">
                <p14:modId xmlns:p14="http://schemas.microsoft.com/office/powerpoint/2010/main" val="3015190010"/>
              </p:ext>
            </p:extLst>
          </p:nvPr>
        </p:nvGraphicFramePr>
        <p:xfrm>
          <a:off x="491715" y="1270240"/>
          <a:ext cx="11208569" cy="3230880"/>
        </p:xfrm>
        <a:graphic>
          <a:graphicData uri="http://schemas.openxmlformats.org/drawingml/2006/table">
            <a:tbl>
              <a:tblPr firstRow="1" bandRow="1">
                <a:tableStyleId>{5A111915-BE36-4E01-A7E5-04B1672EAD32}</a:tableStyleId>
              </a:tblPr>
              <a:tblGrid>
                <a:gridCol w="3013408">
                  <a:extLst>
                    <a:ext uri="{9D8B030D-6E8A-4147-A177-3AD203B41FA5}">
                      <a16:colId xmlns:a16="http://schemas.microsoft.com/office/drawing/2014/main" val="1381276332"/>
                    </a:ext>
                  </a:extLst>
                </a:gridCol>
                <a:gridCol w="1068934">
                  <a:extLst>
                    <a:ext uri="{9D8B030D-6E8A-4147-A177-3AD203B41FA5}">
                      <a16:colId xmlns:a16="http://schemas.microsoft.com/office/drawing/2014/main" val="2146406715"/>
                    </a:ext>
                  </a:extLst>
                </a:gridCol>
                <a:gridCol w="1159366">
                  <a:extLst>
                    <a:ext uri="{9D8B030D-6E8A-4147-A177-3AD203B41FA5}">
                      <a16:colId xmlns:a16="http://schemas.microsoft.com/office/drawing/2014/main" val="1992435277"/>
                    </a:ext>
                  </a:extLst>
                </a:gridCol>
                <a:gridCol w="950450">
                  <a:extLst>
                    <a:ext uri="{9D8B030D-6E8A-4147-A177-3AD203B41FA5}">
                      <a16:colId xmlns:a16="http://schemas.microsoft.com/office/drawing/2014/main" val="3564371330"/>
                    </a:ext>
                  </a:extLst>
                </a:gridCol>
                <a:gridCol w="1059921">
                  <a:extLst>
                    <a:ext uri="{9D8B030D-6E8A-4147-A177-3AD203B41FA5}">
                      <a16:colId xmlns:a16="http://schemas.microsoft.com/office/drawing/2014/main" val="1224838104"/>
                    </a:ext>
                  </a:extLst>
                </a:gridCol>
                <a:gridCol w="1754758">
                  <a:extLst>
                    <a:ext uri="{9D8B030D-6E8A-4147-A177-3AD203B41FA5}">
                      <a16:colId xmlns:a16="http://schemas.microsoft.com/office/drawing/2014/main" val="1018749250"/>
                    </a:ext>
                  </a:extLst>
                </a:gridCol>
                <a:gridCol w="1100866">
                  <a:extLst>
                    <a:ext uri="{9D8B030D-6E8A-4147-A177-3AD203B41FA5}">
                      <a16:colId xmlns:a16="http://schemas.microsoft.com/office/drawing/2014/main" val="609616725"/>
                    </a:ext>
                  </a:extLst>
                </a:gridCol>
                <a:gridCol w="1100866">
                  <a:extLst>
                    <a:ext uri="{9D8B030D-6E8A-4147-A177-3AD203B41FA5}">
                      <a16:colId xmlns:a16="http://schemas.microsoft.com/office/drawing/2014/main" val="604975259"/>
                    </a:ext>
                  </a:extLst>
                </a:gridCol>
              </a:tblGrid>
              <a:tr h="323166">
                <a:tc>
                  <a:txBody>
                    <a:bodyPr/>
                    <a:lstStyle/>
                    <a:p>
                      <a:endParaRPr lang="fi-FI"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i-FI" sz="1600" dirty="0"/>
                        <a:t>AUG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fi-FI" sz="1600" dirty="0"/>
                        <a:t>TCV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fi-FI" sz="1600" dirty="0"/>
                        <a:t>MAST-U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i-FI" sz="1600" dirty="0"/>
                        <a:t>WEST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H"/>
                    </a:p>
                  </a:txBody>
                  <a:tcPr/>
                </a:tc>
                <a:extLst>
                  <a:ext uri="{0D108BD9-81ED-4DB2-BD59-A6C34878D82A}">
                    <a16:rowId xmlns:a16="http://schemas.microsoft.com/office/drawing/2014/main" val="3325229830"/>
                  </a:ext>
                </a:extLst>
              </a:tr>
              <a:tr h="323166">
                <a:tc>
                  <a:txBody>
                    <a:bodyPr/>
                    <a:lstStyle/>
                    <a:p>
                      <a:endParaRPr lang="fi-FI"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dirty="0">
                          <a:solidFill>
                            <a:schemeClr val="tx1"/>
                          </a:solidFill>
                        </a:rPr>
                        <a:t>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dirty="0">
                          <a:solidFill>
                            <a:schemeClr val="tx1"/>
                          </a:solidFill>
                        </a:rPr>
                        <a:t>2027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dirty="0">
                          <a:solidFill>
                            <a:schemeClr val="tx1"/>
                          </a:solidFill>
                        </a:rPr>
                        <a:t>2026</a:t>
                      </a:r>
                      <a:endParaRPr lang="fi-FI"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dirty="0"/>
                        <a:t>2027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dirty="0">
                          <a:solidFill>
                            <a:schemeClr val="tx1"/>
                          </a:solidFill>
                        </a:rPr>
                        <a:t>2026</a:t>
                      </a:r>
                      <a:endParaRPr lang="fi-FI"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dirty="0">
                          <a:solidFill>
                            <a:schemeClr val="tx1"/>
                          </a:solidFill>
                        </a:rPr>
                        <a:t>2026</a:t>
                      </a:r>
                      <a:endParaRPr lang="fi-FI"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dirty="0"/>
                        <a:t>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8725757"/>
                  </a:ext>
                </a:extLst>
              </a:tr>
              <a:tr h="323166">
                <a:tc>
                  <a:txBody>
                    <a:bodyPr/>
                    <a:lstStyle/>
                    <a:p>
                      <a:r>
                        <a:rPr lang="fi-FI" sz="1600" dirty="0" err="1"/>
                        <a:t>Tentative</a:t>
                      </a:r>
                      <a:r>
                        <a:rPr lang="fi-FI" sz="1600" dirty="0"/>
                        <a:t> </a:t>
                      </a:r>
                      <a:r>
                        <a:rPr lang="fi-FI" sz="1600" dirty="0" err="1"/>
                        <a:t>allocation</a:t>
                      </a:r>
                      <a:endParaRPr lang="fi-FI"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b="1" dirty="0">
                          <a:solidFill>
                            <a:srgbClr val="FF0000"/>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b="1" dirty="0">
                          <a:solidFill>
                            <a:srgbClr val="FF0000"/>
                          </a:solidFill>
                        </a:rPr>
                        <a:t>26</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b="1" dirty="0">
                          <a:solidFill>
                            <a:srgbClr val="FF0000"/>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b="1" dirty="0">
                          <a:solidFill>
                            <a:srgbClr val="FF0000"/>
                          </a:solidFill>
                        </a:rPr>
                        <a:t>110</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b="1" dirty="0">
                          <a:solidFill>
                            <a:srgbClr val="FF0000"/>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b="1" dirty="0">
                          <a:solidFill>
                            <a:srgbClr val="FF0000"/>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i-FI" sz="1600" b="1" dirty="0">
                          <a:solidFill>
                            <a:srgbClr val="FF0000"/>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1972616"/>
                  </a:ext>
                </a:extLst>
              </a:tr>
              <a:tr h="323166">
                <a:tc>
                  <a:txBody>
                    <a:bodyPr/>
                    <a:lstStyle/>
                    <a:p>
                      <a:r>
                        <a:rPr lang="fi-FI" sz="1600" dirty="0"/>
                        <a:t>Total </a:t>
                      </a:r>
                      <a:r>
                        <a:rPr lang="fi-FI" sz="1600" dirty="0" err="1"/>
                        <a:t>proposed</a:t>
                      </a:r>
                      <a:endParaRPr lang="fi-FI"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fi-FI" sz="1600" dirty="0"/>
                        <a:t>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fi-FI" sz="1600" dirty="0"/>
                        <a:t>189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fi-FI" sz="1600" dirty="0"/>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fi-FI" sz="1600" dirty="0"/>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H"/>
                    </a:p>
                  </a:txBody>
                  <a:tcPr/>
                </a:tc>
                <a:extLst>
                  <a:ext uri="{0D108BD9-81ED-4DB2-BD59-A6C34878D82A}">
                    <a16:rowId xmlns:a16="http://schemas.microsoft.com/office/drawing/2014/main" val="560444314"/>
                  </a:ext>
                </a:extLst>
              </a:tr>
              <a:tr h="323166">
                <a:tc>
                  <a:txBody>
                    <a:bodyPr/>
                    <a:lstStyle/>
                    <a:p>
                      <a:r>
                        <a:rPr lang="fi-FI" sz="1600" dirty="0" err="1"/>
                        <a:t>Scientific</a:t>
                      </a:r>
                      <a:r>
                        <a:rPr lang="fi-FI" sz="1600" dirty="0"/>
                        <a:t>/</a:t>
                      </a:r>
                      <a:r>
                        <a:rPr lang="fi-FI" sz="1600" dirty="0" err="1"/>
                        <a:t>dev</a:t>
                      </a:r>
                      <a:r>
                        <a:rPr lang="fi-FI"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fi-FI" sz="1600" dirty="0"/>
                        <a:t>101/36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fi-FI" sz="1600" dirty="0"/>
                        <a:t>135/54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fi-FI" sz="1600" dirty="0"/>
                        <a:t>62/12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fi-FI" sz="1600" dirty="0"/>
                        <a:t>194/19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H"/>
                    </a:p>
                  </a:txBody>
                  <a:tcPr/>
                </a:tc>
                <a:extLst>
                  <a:ext uri="{0D108BD9-81ED-4DB2-BD59-A6C34878D82A}">
                    <a16:rowId xmlns:a16="http://schemas.microsoft.com/office/drawing/2014/main" val="2143729752"/>
                  </a:ext>
                </a:extLst>
              </a:tr>
              <a:tr h="323166">
                <a:tc>
                  <a:txBody>
                    <a:bodyPr/>
                    <a:lstStyle/>
                    <a:p>
                      <a:r>
                        <a:rPr lang="fi-FI" sz="1600" dirty="0"/>
                        <a:t>P1 </a:t>
                      </a:r>
                      <a:r>
                        <a:rPr lang="fi-FI" sz="1600" dirty="0" err="1"/>
                        <a:t>proposals</a:t>
                      </a:r>
                      <a:r>
                        <a:rPr lang="fi-FI" sz="16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GB" sz="1600" b="0" dirty="0"/>
                        <a:t>#88, #95,#96,</a:t>
                      </a:r>
                    </a:p>
                    <a:p>
                      <a:pPr marL="0" marR="0" lvl="0" indent="0" algn="ctr" defTabSz="685800" eaLnBrk="1" fontAlgn="auto" latinLnBrk="0" hangingPunct="1">
                        <a:lnSpc>
                          <a:spcPct val="100000"/>
                        </a:lnSpc>
                        <a:spcBef>
                          <a:spcPts val="0"/>
                        </a:spcBef>
                        <a:spcAft>
                          <a:spcPts val="0"/>
                        </a:spcAft>
                        <a:buClrTx/>
                        <a:buSzTx/>
                        <a:buFontTx/>
                        <a:buNone/>
                        <a:tabLst/>
                        <a:defRPr/>
                      </a:pPr>
                      <a:r>
                        <a:rPr lang="en-GB" sz="1600" b="0" dirty="0"/>
                        <a:t>#98,#101 #104</a:t>
                      </a:r>
                    </a:p>
                    <a:p>
                      <a:pPr marL="0" marR="0" lvl="0" indent="0" algn="ctr" defTabSz="685800" eaLnBrk="1" fontAlgn="auto" latinLnBrk="0" hangingPunct="1">
                        <a:lnSpc>
                          <a:spcPct val="100000"/>
                        </a:lnSpc>
                        <a:spcBef>
                          <a:spcPts val="0"/>
                        </a:spcBef>
                        <a:spcAft>
                          <a:spcPts val="0"/>
                        </a:spcAft>
                        <a:buClrTx/>
                        <a:buSzTx/>
                        <a:buFontTx/>
                        <a:buNone/>
                        <a:tabLst/>
                        <a:defRPr/>
                      </a:pPr>
                      <a:r>
                        <a:rPr lang="en-GB" sz="1600" b="0" dirty="0"/>
                        <a:t>#106</a:t>
                      </a:r>
                      <a:endParaRPr lang="en-CH" sz="1600" b="0"/>
                    </a:p>
                    <a:p>
                      <a:pPr algn="ctr"/>
                      <a:endParaRPr lang="fi-FI"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GB" sz="1600" b="0" dirty="0"/>
                        <a:t>#92</a:t>
                      </a:r>
                      <a:endParaRPr lang="en-CH" sz="1600" b="0"/>
                    </a:p>
                    <a:p>
                      <a:pPr algn="ctr"/>
                      <a:endParaRPr lang="fi-FI"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GB" sz="1600" b="0" dirty="0"/>
                        <a:t>#89,#95, #97, #98, #112</a:t>
                      </a:r>
                      <a:endParaRPr lang="en-CH" sz="1600" b="0"/>
                    </a:p>
                    <a:p>
                      <a:pPr algn="ctr"/>
                      <a:endParaRPr lang="fi-FI"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i-FI"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GB" sz="1600" b="0" dirty="0"/>
                        <a:t>#91, #96, #98</a:t>
                      </a:r>
                      <a:endParaRPr lang="en-CH" sz="1600" b="0"/>
                    </a:p>
                    <a:p>
                      <a:pPr algn="ctr"/>
                      <a:endParaRPr lang="fi-FI"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GB" sz="1600" b="0" dirty="0"/>
                        <a:t>#98</a:t>
                      </a:r>
                      <a:endParaRPr lang="en-CH" sz="1600" b="0"/>
                    </a:p>
                    <a:p>
                      <a:pPr algn="ctr"/>
                      <a:endParaRPr lang="fi-FI"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GB" sz="1600" b="0" dirty="0"/>
                        <a:t>#102, #103</a:t>
                      </a:r>
                      <a:endParaRPr lang="en-CH" sz="1600" b="0"/>
                    </a:p>
                    <a:p>
                      <a:pPr algn="ctr"/>
                      <a:endParaRPr lang="fi-FI"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5540516"/>
                  </a:ext>
                </a:extLst>
              </a:tr>
            </a:tbl>
          </a:graphicData>
        </a:graphic>
      </p:graphicFrame>
    </p:spTree>
    <p:extLst>
      <p:ext uri="{BB962C8B-B14F-4D97-AF65-F5344CB8AC3E}">
        <p14:creationId xmlns:p14="http://schemas.microsoft.com/office/powerpoint/2010/main" val="2472358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5D31D7A-7690-435D-9A41-B0FF8ACD6E8A}"/>
              </a:ext>
            </a:extLst>
          </p:cNvPr>
          <p:cNvSpPr>
            <a:spLocks noGrp="1"/>
          </p:cNvSpPr>
          <p:nvPr>
            <p:ph type="title"/>
          </p:nvPr>
        </p:nvSpPr>
        <p:spPr/>
        <p:txBody>
          <a:bodyPr/>
          <a:lstStyle/>
          <a:p>
            <a:r>
              <a:rPr lang="en-US" dirty="0"/>
              <a:t>JET analysis plan RT-05</a:t>
            </a:r>
          </a:p>
        </p:txBody>
      </p:sp>
      <p:sp>
        <p:nvSpPr>
          <p:cNvPr id="10" name="Inhaltsplatzhalter 9">
            <a:extLst>
              <a:ext uri="{FF2B5EF4-FFF2-40B4-BE49-F238E27FC236}">
                <a16:creationId xmlns:a16="http://schemas.microsoft.com/office/drawing/2014/main" id="{F8C9EDAB-913C-4DBF-B013-6E3BC8043D3B}"/>
              </a:ext>
            </a:extLst>
          </p:cNvPr>
          <p:cNvSpPr>
            <a:spLocks noGrp="1"/>
          </p:cNvSpPr>
          <p:nvPr>
            <p:ph sz="quarter" idx="4294967295"/>
          </p:nvPr>
        </p:nvSpPr>
        <p:spPr>
          <a:xfrm>
            <a:off x="0" y="1144588"/>
            <a:ext cx="6249988" cy="4843462"/>
          </a:xfrm>
        </p:spPr>
        <p:txBody>
          <a:bodyPr>
            <a:normAutofit fontScale="92500"/>
          </a:bodyPr>
          <a:lstStyle/>
          <a:p>
            <a:pPr>
              <a:lnSpc>
                <a:spcPct val="100000"/>
              </a:lnSpc>
            </a:pPr>
            <a:r>
              <a:rPr lang="en-US" dirty="0"/>
              <a:t>Focused on mixed </a:t>
            </a:r>
            <a:r>
              <a:rPr lang="en-US" dirty="0" err="1"/>
              <a:t>Ar+Ne</a:t>
            </a:r>
            <a:r>
              <a:rPr lang="en-US" dirty="0"/>
              <a:t> seeding:</a:t>
            </a:r>
          </a:p>
          <a:p>
            <a:pPr marL="285750" indent="-285750">
              <a:lnSpc>
                <a:spcPct val="100000"/>
              </a:lnSpc>
              <a:buFont typeface="Arial" panose="020B0604020202020204" pitchFamily="34" charset="0"/>
              <a:buChar char="•"/>
            </a:pPr>
            <a:r>
              <a:rPr lang="en-US" dirty="0" err="1"/>
              <a:t>Analysing</a:t>
            </a:r>
            <a:r>
              <a:rPr lang="en-US" dirty="0"/>
              <a:t> </a:t>
            </a:r>
            <a:r>
              <a:rPr lang="en-US" dirty="0" err="1"/>
              <a:t>Ar</a:t>
            </a:r>
            <a:r>
              <a:rPr lang="en-US" dirty="0"/>
              <a:t> &amp; Ne core concentrations – </a:t>
            </a:r>
            <a:r>
              <a:rPr lang="en-US" dirty="0">
                <a:solidFill>
                  <a:schemeClr val="accent4"/>
                </a:solidFill>
              </a:rPr>
              <a:t>Ash Patel</a:t>
            </a:r>
          </a:p>
          <a:p>
            <a:pPr marL="285750" indent="-285750">
              <a:lnSpc>
                <a:spcPct val="100000"/>
              </a:lnSpc>
              <a:buFont typeface="Arial" panose="020B0604020202020204" pitchFamily="34" charset="0"/>
              <a:buChar char="•"/>
            </a:pPr>
            <a:r>
              <a:rPr lang="en-US" dirty="0" err="1"/>
              <a:t>Analysing</a:t>
            </a:r>
            <a:r>
              <a:rPr lang="en-US" dirty="0"/>
              <a:t> </a:t>
            </a:r>
            <a:r>
              <a:rPr lang="en-US" dirty="0" err="1"/>
              <a:t>Ar</a:t>
            </a:r>
            <a:r>
              <a:rPr lang="en-US" dirty="0"/>
              <a:t> &amp; Ne div. concentration – </a:t>
            </a:r>
            <a:r>
              <a:rPr lang="en-US" dirty="0" err="1">
                <a:solidFill>
                  <a:schemeClr val="accent4"/>
                </a:solidFill>
              </a:rPr>
              <a:t>S.Henderson</a:t>
            </a:r>
            <a:endParaRPr lang="en-US" dirty="0">
              <a:solidFill>
                <a:schemeClr val="accent4"/>
              </a:solidFill>
            </a:endParaRPr>
          </a:p>
          <a:p>
            <a:pPr marL="285750" indent="-285750">
              <a:lnSpc>
                <a:spcPct val="100000"/>
              </a:lnSpc>
              <a:buFont typeface="Arial" panose="020B0604020202020204" pitchFamily="34" charset="0"/>
              <a:buChar char="•"/>
            </a:pPr>
            <a:r>
              <a:rPr lang="en-US" dirty="0"/>
              <a:t>Compression analysis – </a:t>
            </a:r>
            <a:r>
              <a:rPr lang="en-US" dirty="0" err="1">
                <a:solidFill>
                  <a:schemeClr val="accent4"/>
                </a:solidFill>
              </a:rPr>
              <a:t>A.Patel</a:t>
            </a:r>
            <a:r>
              <a:rPr lang="en-US" dirty="0">
                <a:solidFill>
                  <a:schemeClr val="accent4"/>
                </a:solidFill>
              </a:rPr>
              <a:t> &amp; S. Henderson</a:t>
            </a:r>
          </a:p>
          <a:p>
            <a:pPr marL="285750" indent="-285750">
              <a:lnSpc>
                <a:spcPct val="100000"/>
              </a:lnSpc>
              <a:buFont typeface="Arial" panose="020B0604020202020204" pitchFamily="34" charset="0"/>
              <a:buChar char="•"/>
            </a:pPr>
            <a:r>
              <a:rPr lang="en-US" dirty="0"/>
              <a:t>Mixed Impurity modeling SOLPS – </a:t>
            </a:r>
            <a:r>
              <a:rPr lang="en-US" dirty="0" err="1">
                <a:solidFill>
                  <a:schemeClr val="accent4"/>
                </a:solidFill>
              </a:rPr>
              <a:t>Ou</a:t>
            </a:r>
            <a:r>
              <a:rPr lang="en-US" dirty="0">
                <a:solidFill>
                  <a:schemeClr val="accent4"/>
                </a:solidFill>
              </a:rPr>
              <a:t> Pan</a:t>
            </a:r>
          </a:p>
          <a:p>
            <a:pPr marL="465138" lvl="2" indent="-285750">
              <a:lnSpc>
                <a:spcPct val="100000"/>
              </a:lnSpc>
            </a:pPr>
            <a:r>
              <a:rPr lang="en-US" b="0" dirty="0"/>
              <a:t>Offset between different impurity species</a:t>
            </a:r>
          </a:p>
          <a:p>
            <a:pPr marL="465138" lvl="2" indent="-285750">
              <a:lnSpc>
                <a:spcPct val="100000"/>
              </a:lnSpc>
            </a:pPr>
            <a:r>
              <a:rPr lang="en-US" b="0" dirty="0"/>
              <a:t>Radiation distribution (</a:t>
            </a:r>
            <a:r>
              <a:rPr lang="en-US" b="0" dirty="0" err="1"/>
              <a:t>Lz</a:t>
            </a:r>
            <a:r>
              <a:rPr lang="en-US" b="0" dirty="0"/>
              <a:t> curves with transport)</a:t>
            </a:r>
          </a:p>
          <a:p>
            <a:pPr marL="285750" indent="-285750">
              <a:lnSpc>
                <a:spcPct val="100000"/>
              </a:lnSpc>
              <a:buFont typeface="Arial" panose="020B0604020202020204" pitchFamily="34" charset="0"/>
              <a:buChar char="•"/>
            </a:pPr>
            <a:r>
              <a:rPr lang="en-US" dirty="0"/>
              <a:t>Document (technical?) limits for </a:t>
            </a:r>
            <a:r>
              <a:rPr lang="en-US" dirty="0" err="1"/>
              <a:t>Ar</a:t>
            </a:r>
            <a:r>
              <a:rPr lang="en-US" dirty="0"/>
              <a:t> &amp; Ne seeding – </a:t>
            </a:r>
            <a:r>
              <a:rPr lang="en-US" dirty="0" err="1">
                <a:solidFill>
                  <a:schemeClr val="accent4"/>
                </a:solidFill>
              </a:rPr>
              <a:t>M.Bernert</a:t>
            </a:r>
            <a:r>
              <a:rPr lang="en-US" dirty="0">
                <a:solidFill>
                  <a:schemeClr val="accent4"/>
                </a:solidFill>
              </a:rPr>
              <a:t> -&gt;PSI</a:t>
            </a:r>
          </a:p>
          <a:p>
            <a:pPr marL="285750" indent="-285750">
              <a:lnSpc>
                <a:spcPct val="100000"/>
              </a:lnSpc>
              <a:buFont typeface="Arial" panose="020B0604020202020204" pitchFamily="34" charset="0"/>
              <a:buChar char="•"/>
            </a:pPr>
            <a:r>
              <a:rPr lang="en-US" dirty="0"/>
              <a:t>Start of integrated modelling – </a:t>
            </a:r>
            <a:r>
              <a:rPr lang="en-US" dirty="0" err="1">
                <a:solidFill>
                  <a:schemeClr val="accent4"/>
                </a:solidFill>
              </a:rPr>
              <a:t>P.Manas</a:t>
            </a:r>
            <a:r>
              <a:rPr lang="en-US" dirty="0">
                <a:solidFill>
                  <a:schemeClr val="accent4"/>
                </a:solidFill>
              </a:rPr>
              <a:t>/</a:t>
            </a:r>
            <a:r>
              <a:rPr lang="en-US" dirty="0" err="1">
                <a:solidFill>
                  <a:schemeClr val="accent4"/>
                </a:solidFill>
              </a:rPr>
              <a:t>S.Korving</a:t>
            </a:r>
            <a:endParaRPr lang="en-US" dirty="0">
              <a:solidFill>
                <a:schemeClr val="accent4"/>
              </a:solidFill>
            </a:endParaRPr>
          </a:p>
          <a:p>
            <a:pPr marL="285750" indent="-285750">
              <a:lnSpc>
                <a:spcPct val="100000"/>
              </a:lnSpc>
              <a:buFont typeface="Arial" panose="020B0604020202020204" pitchFamily="34" charset="0"/>
              <a:buChar char="•"/>
            </a:pPr>
            <a:r>
              <a:rPr lang="en-US" dirty="0"/>
              <a:t>Pellets in XPR –</a:t>
            </a:r>
            <a:r>
              <a:rPr lang="en-US" dirty="0">
                <a:solidFill>
                  <a:schemeClr val="accent4"/>
                </a:solidFill>
              </a:rPr>
              <a:t> </a:t>
            </a:r>
            <a:r>
              <a:rPr lang="en-US" dirty="0" err="1">
                <a:solidFill>
                  <a:schemeClr val="accent4"/>
                </a:solidFill>
              </a:rPr>
              <a:t>M.Bernert</a:t>
            </a:r>
            <a:r>
              <a:rPr lang="en-US" dirty="0">
                <a:solidFill>
                  <a:schemeClr val="accent4"/>
                </a:solidFill>
              </a:rPr>
              <a:t>/</a:t>
            </a:r>
            <a:r>
              <a:rPr lang="en-US" dirty="0" err="1">
                <a:solidFill>
                  <a:schemeClr val="accent4"/>
                </a:solidFill>
              </a:rPr>
              <a:t>E.Geulin</a:t>
            </a:r>
            <a:r>
              <a:rPr lang="en-US" dirty="0"/>
              <a:t>?</a:t>
            </a:r>
          </a:p>
        </p:txBody>
      </p:sp>
      <p:sp>
        <p:nvSpPr>
          <p:cNvPr id="11" name="Rechteck 10">
            <a:extLst>
              <a:ext uri="{FF2B5EF4-FFF2-40B4-BE49-F238E27FC236}">
                <a16:creationId xmlns:a16="http://schemas.microsoft.com/office/drawing/2014/main" id="{052524A3-FBD1-4649-B853-023481385E60}"/>
              </a:ext>
            </a:extLst>
          </p:cNvPr>
          <p:cNvSpPr/>
          <p:nvPr/>
        </p:nvSpPr>
        <p:spPr>
          <a:xfrm>
            <a:off x="7287768" y="1233488"/>
            <a:ext cx="4764024" cy="3400931"/>
          </a:xfrm>
          <a:prstGeom prst="rect">
            <a:avLst/>
          </a:prstGeom>
        </p:spPr>
        <p:txBody>
          <a:bodyPr wrap="square">
            <a:spAutoFit/>
          </a:bodyPr>
          <a:lstStyle/>
          <a:p>
            <a:pPr>
              <a:spcBef>
                <a:spcPts val="600"/>
              </a:spcBef>
            </a:pPr>
            <a:r>
              <a:rPr lang="en-US" dirty="0"/>
              <a:t>Strongest missing points:</a:t>
            </a:r>
          </a:p>
          <a:p>
            <a:pPr marL="285750" indent="-285750">
              <a:spcBef>
                <a:spcPts val="600"/>
              </a:spcBef>
              <a:buFontTx/>
              <a:buChar char="-"/>
            </a:pPr>
            <a:r>
              <a:rPr lang="en-US" dirty="0"/>
              <a:t>Edge modelling of XPR and its onset</a:t>
            </a:r>
          </a:p>
          <a:p>
            <a:pPr marL="285750" indent="-285750">
              <a:spcBef>
                <a:spcPts val="600"/>
              </a:spcBef>
              <a:buFontTx/>
              <a:buChar char="-"/>
            </a:pPr>
            <a:r>
              <a:rPr lang="en-US" dirty="0"/>
              <a:t>Pedestal analysis – Why does the pedestal not degrade in ELM suppression</a:t>
            </a:r>
          </a:p>
          <a:p>
            <a:pPr marL="285750" indent="-285750">
              <a:spcBef>
                <a:spcPts val="600"/>
              </a:spcBef>
              <a:buFontTx/>
              <a:buChar char="-"/>
            </a:pPr>
            <a:r>
              <a:rPr lang="en-US" dirty="0"/>
              <a:t>Main chamber SOL characteristics</a:t>
            </a:r>
          </a:p>
          <a:p>
            <a:pPr marL="285750" indent="-285750">
              <a:spcBef>
                <a:spcPts val="600"/>
              </a:spcBef>
              <a:buFontTx/>
              <a:buChar char="-"/>
            </a:pPr>
            <a:r>
              <a:rPr lang="en-US" dirty="0"/>
              <a:t>Integrated modelling?</a:t>
            </a:r>
          </a:p>
          <a:p>
            <a:pPr marL="285750" indent="-285750">
              <a:spcBef>
                <a:spcPts val="600"/>
              </a:spcBef>
              <a:buFontTx/>
              <a:buChar char="-"/>
            </a:pPr>
            <a:r>
              <a:rPr lang="en-US" dirty="0"/>
              <a:t>TRANSP modelling</a:t>
            </a:r>
          </a:p>
          <a:p>
            <a:pPr marL="285750" indent="-285750">
              <a:spcBef>
                <a:spcPts val="600"/>
              </a:spcBef>
              <a:buFontTx/>
              <a:buChar char="-"/>
            </a:pPr>
            <a:r>
              <a:rPr lang="en-US" dirty="0"/>
              <a:t>Calculation of ITG stabilization by impurities</a:t>
            </a:r>
          </a:p>
          <a:p>
            <a:pPr>
              <a:spcBef>
                <a:spcPts val="600"/>
              </a:spcBef>
            </a:pPr>
            <a:endParaRPr lang="en-US" dirty="0"/>
          </a:p>
        </p:txBody>
      </p:sp>
      <p:sp>
        <p:nvSpPr>
          <p:cNvPr id="12" name="Textfeld 11">
            <a:extLst>
              <a:ext uri="{FF2B5EF4-FFF2-40B4-BE49-F238E27FC236}">
                <a16:creationId xmlns:a16="http://schemas.microsoft.com/office/drawing/2014/main" id="{1C05DEF1-52A9-489C-ADE9-B5CA2D2BCBB5}"/>
              </a:ext>
            </a:extLst>
          </p:cNvPr>
          <p:cNvSpPr txBox="1"/>
          <p:nvPr/>
        </p:nvSpPr>
        <p:spPr>
          <a:xfrm>
            <a:off x="410116" y="5445910"/>
            <a:ext cx="11371767" cy="743793"/>
          </a:xfrm>
          <a:prstGeom prst="rect">
            <a:avLst/>
          </a:prstGeom>
          <a:noFill/>
        </p:spPr>
        <p:txBody>
          <a:bodyPr wrap="none" lIns="0" tIns="0" rIns="0" bIns="0" rtlCol="0" anchor="t" anchorCtr="0">
            <a:spAutoFit/>
          </a:bodyPr>
          <a:lstStyle/>
          <a:p>
            <a:pPr>
              <a:lnSpc>
                <a:spcPts val="2300"/>
              </a:lnSpc>
              <a:spcBef>
                <a:spcPts val="1150"/>
              </a:spcBef>
            </a:pPr>
            <a:r>
              <a:rPr lang="en-US" sz="2400" dirty="0">
                <a:solidFill>
                  <a:schemeClr val="accent1"/>
                </a:solidFill>
              </a:rPr>
              <a:t>It’s the biggest dataset of mixed impurity seeding existing (including DT discharges)!</a:t>
            </a:r>
          </a:p>
          <a:p>
            <a:pPr algn="l">
              <a:lnSpc>
                <a:spcPts val="2300"/>
              </a:lnSpc>
              <a:spcBef>
                <a:spcPts val="1150"/>
              </a:spcBef>
            </a:pPr>
            <a:r>
              <a:rPr lang="en-US" sz="2400" dirty="0">
                <a:solidFill>
                  <a:schemeClr val="accent1"/>
                </a:solidFill>
              </a:rPr>
              <a:t>Join us to help understanding it!</a:t>
            </a:r>
          </a:p>
        </p:txBody>
      </p:sp>
      <p:sp>
        <p:nvSpPr>
          <p:cNvPr id="2" name="Footer Placeholder 1">
            <a:extLst>
              <a:ext uri="{FF2B5EF4-FFF2-40B4-BE49-F238E27FC236}">
                <a16:creationId xmlns:a16="http://schemas.microsoft.com/office/drawing/2014/main" id="{00B715EE-4D5D-3A36-BAB9-36DEA4AEF1A6}"/>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3" name="Slide Number Placeholder 2">
            <a:extLst>
              <a:ext uri="{FF2B5EF4-FFF2-40B4-BE49-F238E27FC236}">
                <a16:creationId xmlns:a16="http://schemas.microsoft.com/office/drawing/2014/main" id="{043A4F02-06A2-6C04-B392-C2E080956A7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31</a:t>
            </a:fld>
            <a:endParaRPr lang="en-GB">
              <a:solidFill>
                <a:prstClr val="white"/>
              </a:solidFill>
            </a:endParaRPr>
          </a:p>
        </p:txBody>
      </p:sp>
    </p:spTree>
    <p:extLst>
      <p:ext uri="{BB962C8B-B14F-4D97-AF65-F5344CB8AC3E}">
        <p14:creationId xmlns:p14="http://schemas.microsoft.com/office/powerpoint/2010/main" val="3218587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BCD738D-17D7-43D3-A9F8-B1EE82D22DF2}"/>
              </a:ext>
            </a:extLst>
          </p:cNvPr>
          <p:cNvSpPr>
            <a:spLocks noGrp="1"/>
          </p:cNvSpPr>
          <p:nvPr>
            <p:ph type="title"/>
          </p:nvPr>
        </p:nvSpPr>
        <p:spPr/>
        <p:txBody>
          <a:bodyPr/>
          <a:lstStyle/>
          <a:p>
            <a:r>
              <a:rPr lang="en-US" dirty="0"/>
              <a:t>Full set of open points of analysis</a:t>
            </a:r>
            <a:endParaRPr lang="en-US" b="0" dirty="0">
              <a:solidFill>
                <a:srgbClr val="00B1EA"/>
              </a:solidFill>
            </a:endParaRPr>
          </a:p>
        </p:txBody>
      </p:sp>
      <p:sp>
        <p:nvSpPr>
          <p:cNvPr id="2" name="Inhaltsplatzhalter 1">
            <a:extLst>
              <a:ext uri="{FF2B5EF4-FFF2-40B4-BE49-F238E27FC236}">
                <a16:creationId xmlns:a16="http://schemas.microsoft.com/office/drawing/2014/main" id="{2028BED5-F676-4337-8E3F-B5D70F9BADA2}"/>
              </a:ext>
            </a:extLst>
          </p:cNvPr>
          <p:cNvSpPr>
            <a:spLocks noGrp="1"/>
          </p:cNvSpPr>
          <p:nvPr>
            <p:ph sz="quarter" idx="4294967295"/>
          </p:nvPr>
        </p:nvSpPr>
        <p:spPr>
          <a:xfrm>
            <a:off x="0" y="1354138"/>
            <a:ext cx="4864100" cy="4843462"/>
          </a:xfrm>
        </p:spPr>
        <p:txBody>
          <a:bodyPr>
            <a:normAutofit/>
          </a:bodyPr>
          <a:lstStyle/>
          <a:p>
            <a:pPr marL="285750" indent="-285750">
              <a:buFont typeface="Arial" panose="020B0604020202020204" pitchFamily="34" charset="0"/>
              <a:buChar char="•"/>
            </a:pPr>
            <a:r>
              <a:rPr lang="en-US" sz="1600" dirty="0"/>
              <a:t>Impurity concentrations and their comparison between species</a:t>
            </a:r>
          </a:p>
          <a:p>
            <a:pPr marL="285750" indent="-285750">
              <a:buFont typeface="Arial" panose="020B0604020202020204" pitchFamily="34" charset="0"/>
              <a:buChar char="•"/>
            </a:pPr>
            <a:r>
              <a:rPr lang="en-US" sz="1600" dirty="0"/>
              <a:t>Trade-off between Ne and </a:t>
            </a:r>
            <a:r>
              <a:rPr lang="en-US" sz="1600" dirty="0" err="1"/>
              <a:t>Ar</a:t>
            </a:r>
            <a:r>
              <a:rPr lang="en-US" sz="1600" dirty="0"/>
              <a:t>: optimal ratio / changes to plasma</a:t>
            </a:r>
          </a:p>
          <a:p>
            <a:pPr marL="931500" lvl="5"/>
            <a:r>
              <a:rPr lang="en-US" sz="1600" dirty="0"/>
              <a:t>Is there a benefit of the mixes vs single impurity</a:t>
            </a:r>
          </a:p>
          <a:p>
            <a:pPr marL="285750" indent="-285750">
              <a:buFont typeface="Arial" panose="020B0604020202020204" pitchFamily="34" charset="0"/>
              <a:buChar char="•"/>
            </a:pPr>
            <a:r>
              <a:rPr lang="en-US" sz="1600" dirty="0"/>
              <a:t>Edge modelling:</a:t>
            </a:r>
          </a:p>
          <a:p>
            <a:pPr marL="931500" lvl="5"/>
            <a:r>
              <a:rPr lang="en-US" sz="1600" dirty="0"/>
              <a:t>Mixed Seeding</a:t>
            </a:r>
          </a:p>
          <a:p>
            <a:pPr marL="931500" lvl="5"/>
            <a:r>
              <a:rPr lang="en-US" sz="1600" dirty="0"/>
              <a:t>Comparison of N, Ne, </a:t>
            </a:r>
            <a:r>
              <a:rPr lang="en-US" sz="1600" dirty="0" err="1"/>
              <a:t>Ar</a:t>
            </a:r>
            <a:endParaRPr lang="en-US" sz="1600" dirty="0"/>
          </a:p>
          <a:p>
            <a:pPr marL="931500" lvl="5"/>
            <a:r>
              <a:rPr lang="en-US" sz="1600" dirty="0"/>
              <a:t>XPR vs onset</a:t>
            </a:r>
          </a:p>
          <a:p>
            <a:pPr marL="931500" lvl="5"/>
            <a:r>
              <a:rPr lang="en-US" sz="1600" dirty="0"/>
              <a:t>DT – isotope effects (with seeding)</a:t>
            </a:r>
          </a:p>
          <a:p>
            <a:pPr marL="931500" lvl="5"/>
            <a:r>
              <a:rPr lang="en-US" sz="1600" dirty="0"/>
              <a:t>Time dependent modelling (gas cut discharges)</a:t>
            </a:r>
          </a:p>
          <a:p>
            <a:pPr marL="285750" indent="-285750">
              <a:buFont typeface="Arial" panose="020B0604020202020204" pitchFamily="34" charset="0"/>
              <a:buChar char="•"/>
            </a:pPr>
            <a:r>
              <a:rPr lang="en-US" sz="1600" dirty="0"/>
              <a:t>SOL transport (notably changes with </a:t>
            </a:r>
            <a:r>
              <a:rPr lang="en-US" sz="1600" dirty="0" err="1"/>
              <a:t>Ar</a:t>
            </a:r>
            <a:r>
              <a:rPr lang="en-US" sz="1600" dirty="0"/>
              <a:t>), far SOL fluxes, first wall loads</a:t>
            </a:r>
          </a:p>
          <a:p>
            <a:pPr marL="285750" indent="-285750">
              <a:buFont typeface="Arial" panose="020B0604020202020204" pitchFamily="34" charset="0"/>
              <a:buChar char="•"/>
            </a:pPr>
            <a:r>
              <a:rPr lang="en-US" sz="1600" dirty="0"/>
              <a:t>Radial electric field unseeded vs seeded</a:t>
            </a:r>
          </a:p>
          <a:p>
            <a:pPr marL="285750" indent="-285750">
              <a:buFont typeface="Arial" panose="020B0604020202020204" pitchFamily="34" charset="0"/>
              <a:buChar char="•"/>
            </a:pPr>
            <a:endParaRPr lang="en-US" sz="1600" dirty="0"/>
          </a:p>
          <a:p>
            <a:endParaRPr lang="en-US" sz="1600" dirty="0"/>
          </a:p>
        </p:txBody>
      </p:sp>
      <p:sp>
        <p:nvSpPr>
          <p:cNvPr id="7" name="Rechteck 6">
            <a:extLst>
              <a:ext uri="{FF2B5EF4-FFF2-40B4-BE49-F238E27FC236}">
                <a16:creationId xmlns:a16="http://schemas.microsoft.com/office/drawing/2014/main" id="{9861231A-D68D-4FD5-91FF-2559BFBE364C}"/>
              </a:ext>
            </a:extLst>
          </p:cNvPr>
          <p:cNvSpPr/>
          <p:nvPr/>
        </p:nvSpPr>
        <p:spPr>
          <a:xfrm>
            <a:off x="6281483" y="1390652"/>
            <a:ext cx="5216640" cy="3847464"/>
          </a:xfrm>
          <a:prstGeom prst="rect">
            <a:avLst/>
          </a:prstGeom>
        </p:spPr>
        <p:txBody>
          <a:bodyPr vert="horz" lIns="0" tIns="45720" rIns="0" bIns="45720" rtlCol="0">
            <a:normAutofit/>
          </a:bodyPr>
          <a:lstStyle/>
          <a:p>
            <a:pPr marL="285750" indent="-285750" defTabSz="914400">
              <a:lnSpc>
                <a:spcPct val="120000"/>
              </a:lnSpc>
              <a:spcBef>
                <a:spcPts val="600"/>
              </a:spcBef>
              <a:buFont typeface="Arial" panose="020B0604020202020204" pitchFamily="34" charset="0"/>
              <a:buChar char="•"/>
            </a:pPr>
            <a:r>
              <a:rPr lang="en-US" sz="1600" kern="600" spc="40" dirty="0"/>
              <a:t>He concentrations/behavior/built-up in DT</a:t>
            </a:r>
          </a:p>
          <a:p>
            <a:pPr marL="285750" indent="-285750" defTabSz="914400">
              <a:lnSpc>
                <a:spcPct val="120000"/>
              </a:lnSpc>
              <a:spcBef>
                <a:spcPts val="600"/>
              </a:spcBef>
              <a:buFont typeface="Arial" panose="020B0604020202020204" pitchFamily="34" charset="0"/>
              <a:buChar char="•"/>
            </a:pPr>
            <a:r>
              <a:rPr lang="en-US" sz="1600" kern="600" spc="40" dirty="0"/>
              <a:t>TRANSP simulations (with correct imp. conc.)</a:t>
            </a:r>
          </a:p>
          <a:p>
            <a:pPr marL="285750" indent="-285750" defTabSz="914400">
              <a:lnSpc>
                <a:spcPct val="120000"/>
              </a:lnSpc>
              <a:spcBef>
                <a:spcPts val="600"/>
              </a:spcBef>
              <a:buFont typeface="Arial" panose="020B0604020202020204" pitchFamily="34" charset="0"/>
              <a:buChar char="•"/>
            </a:pPr>
            <a:r>
              <a:rPr lang="en-US" sz="1600" kern="600" spc="40" dirty="0"/>
              <a:t>Quantify ITG effect, turbulence behavior with high Zeff</a:t>
            </a:r>
          </a:p>
          <a:p>
            <a:pPr marL="285750" indent="-285750" defTabSz="914400">
              <a:lnSpc>
                <a:spcPct val="120000"/>
              </a:lnSpc>
              <a:spcBef>
                <a:spcPts val="600"/>
              </a:spcBef>
              <a:buFont typeface="Arial" panose="020B0604020202020204" pitchFamily="34" charset="0"/>
              <a:buChar char="•"/>
            </a:pPr>
            <a:r>
              <a:rPr lang="en-US" sz="1600" kern="600" spc="40" dirty="0"/>
              <a:t>Influence of pellets</a:t>
            </a:r>
          </a:p>
          <a:p>
            <a:pPr marL="285750" indent="-285750" defTabSz="914400">
              <a:lnSpc>
                <a:spcPct val="120000"/>
              </a:lnSpc>
              <a:spcBef>
                <a:spcPts val="600"/>
              </a:spcBef>
              <a:buFont typeface="Arial" panose="020B0604020202020204" pitchFamily="34" charset="0"/>
              <a:buChar char="•"/>
            </a:pPr>
            <a:r>
              <a:rPr lang="en-US" sz="1600" kern="600" spc="40" dirty="0"/>
              <a:t>ELM analysis: Are ELMs suppressed?</a:t>
            </a:r>
          </a:p>
          <a:p>
            <a:pPr marL="285750" indent="-285750" defTabSz="914400">
              <a:lnSpc>
                <a:spcPct val="120000"/>
              </a:lnSpc>
              <a:spcBef>
                <a:spcPts val="600"/>
              </a:spcBef>
              <a:buFont typeface="Arial" panose="020B0604020202020204" pitchFamily="34" charset="0"/>
              <a:buChar char="•"/>
            </a:pPr>
            <a:r>
              <a:rPr lang="en-US" sz="1600" kern="600" spc="40" dirty="0"/>
              <a:t>Pedestal stability analysis</a:t>
            </a:r>
          </a:p>
          <a:p>
            <a:pPr marL="285750" indent="-285750" defTabSz="914400">
              <a:lnSpc>
                <a:spcPct val="120000"/>
              </a:lnSpc>
              <a:spcBef>
                <a:spcPts val="600"/>
              </a:spcBef>
              <a:buFont typeface="Arial" panose="020B0604020202020204" pitchFamily="34" charset="0"/>
              <a:buChar char="•"/>
            </a:pPr>
            <a:r>
              <a:rPr lang="en-US" sz="1600" kern="600" spc="40" dirty="0"/>
              <a:t>Highest power pulses: Performance &amp; comparison</a:t>
            </a:r>
          </a:p>
          <a:p>
            <a:pPr marL="285750" indent="-285750" defTabSz="914400">
              <a:lnSpc>
                <a:spcPct val="120000"/>
              </a:lnSpc>
              <a:spcBef>
                <a:spcPts val="600"/>
              </a:spcBef>
              <a:buFont typeface="Arial" panose="020B0604020202020204" pitchFamily="34" charset="0"/>
              <a:buChar char="•"/>
            </a:pPr>
            <a:r>
              <a:rPr lang="en-US" sz="1600" kern="600" spc="40" dirty="0"/>
              <a:t>Impact of XPR on confinement</a:t>
            </a:r>
          </a:p>
          <a:p>
            <a:pPr defTabSz="914400">
              <a:lnSpc>
                <a:spcPct val="120000"/>
              </a:lnSpc>
              <a:spcBef>
                <a:spcPts val="600"/>
              </a:spcBef>
            </a:pPr>
            <a:endParaRPr lang="en-US" sz="1600" kern="600" spc="40" dirty="0"/>
          </a:p>
        </p:txBody>
      </p:sp>
      <p:sp>
        <p:nvSpPr>
          <p:cNvPr id="9" name="Rechteck 8">
            <a:extLst>
              <a:ext uri="{FF2B5EF4-FFF2-40B4-BE49-F238E27FC236}">
                <a16:creationId xmlns:a16="http://schemas.microsoft.com/office/drawing/2014/main" id="{589E76B6-421E-4A50-8204-DEF781203A20}"/>
              </a:ext>
            </a:extLst>
          </p:cNvPr>
          <p:cNvSpPr/>
          <p:nvPr/>
        </p:nvSpPr>
        <p:spPr>
          <a:xfrm>
            <a:off x="2697175" y="1672015"/>
            <a:ext cx="1636987" cy="307777"/>
          </a:xfrm>
          <a:prstGeom prst="rect">
            <a:avLst/>
          </a:prstGeom>
        </p:spPr>
        <p:txBody>
          <a:bodyPr wrap="none">
            <a:spAutoFit/>
          </a:bodyPr>
          <a:lstStyle/>
          <a:p>
            <a:r>
              <a:rPr lang="en-US" sz="1400" dirty="0">
                <a:solidFill>
                  <a:srgbClr val="00B1EA"/>
                </a:solidFill>
              </a:rPr>
              <a:t>partially </a:t>
            </a:r>
            <a:r>
              <a:rPr lang="en-US" sz="1400" dirty="0" err="1">
                <a:solidFill>
                  <a:srgbClr val="00B1EA"/>
                </a:solidFill>
              </a:rPr>
              <a:t>M.Bernert</a:t>
            </a:r>
            <a:endParaRPr lang="de-DE" sz="1400" dirty="0">
              <a:solidFill>
                <a:srgbClr val="00B1EA"/>
              </a:solidFill>
            </a:endParaRPr>
          </a:p>
        </p:txBody>
      </p:sp>
      <p:sp>
        <p:nvSpPr>
          <p:cNvPr id="10" name="Rechteck 9">
            <a:extLst>
              <a:ext uri="{FF2B5EF4-FFF2-40B4-BE49-F238E27FC236}">
                <a16:creationId xmlns:a16="http://schemas.microsoft.com/office/drawing/2014/main" id="{30FF96EF-4583-409D-B310-2447DD91E2D9}"/>
              </a:ext>
            </a:extLst>
          </p:cNvPr>
          <p:cNvSpPr/>
          <p:nvPr/>
        </p:nvSpPr>
        <p:spPr>
          <a:xfrm>
            <a:off x="2697175" y="2307839"/>
            <a:ext cx="1636987" cy="307777"/>
          </a:xfrm>
          <a:prstGeom prst="rect">
            <a:avLst/>
          </a:prstGeom>
        </p:spPr>
        <p:txBody>
          <a:bodyPr wrap="none">
            <a:spAutoFit/>
          </a:bodyPr>
          <a:lstStyle/>
          <a:p>
            <a:r>
              <a:rPr lang="en-US" sz="1400" dirty="0">
                <a:solidFill>
                  <a:srgbClr val="00B1EA"/>
                </a:solidFill>
              </a:rPr>
              <a:t>partially </a:t>
            </a:r>
            <a:r>
              <a:rPr lang="en-US" sz="1400" dirty="0" err="1">
                <a:solidFill>
                  <a:srgbClr val="00B1EA"/>
                </a:solidFill>
              </a:rPr>
              <a:t>M.Bernert</a:t>
            </a:r>
            <a:endParaRPr lang="de-DE" sz="1400" dirty="0">
              <a:solidFill>
                <a:srgbClr val="00B1EA"/>
              </a:solidFill>
            </a:endParaRPr>
          </a:p>
        </p:txBody>
      </p:sp>
      <p:sp>
        <p:nvSpPr>
          <p:cNvPr id="11" name="Rechteck 10">
            <a:extLst>
              <a:ext uri="{FF2B5EF4-FFF2-40B4-BE49-F238E27FC236}">
                <a16:creationId xmlns:a16="http://schemas.microsoft.com/office/drawing/2014/main" id="{1DF45AC9-ED24-4870-B4B5-E1E021CD7104}"/>
              </a:ext>
            </a:extLst>
          </p:cNvPr>
          <p:cNvSpPr/>
          <p:nvPr/>
        </p:nvSpPr>
        <p:spPr>
          <a:xfrm>
            <a:off x="3234961" y="3322447"/>
            <a:ext cx="742511" cy="307777"/>
          </a:xfrm>
          <a:prstGeom prst="rect">
            <a:avLst/>
          </a:prstGeom>
        </p:spPr>
        <p:txBody>
          <a:bodyPr wrap="none">
            <a:spAutoFit/>
          </a:bodyPr>
          <a:lstStyle/>
          <a:p>
            <a:r>
              <a:rPr lang="en-US" sz="1400" dirty="0">
                <a:solidFill>
                  <a:srgbClr val="00B1EA"/>
                </a:solidFill>
              </a:rPr>
              <a:t>O. Pan</a:t>
            </a:r>
            <a:endParaRPr lang="de-DE" sz="1400" dirty="0">
              <a:solidFill>
                <a:srgbClr val="00B1EA"/>
              </a:solidFill>
            </a:endParaRPr>
          </a:p>
        </p:txBody>
      </p:sp>
      <p:sp>
        <p:nvSpPr>
          <p:cNvPr id="12" name="Rechteck 11">
            <a:extLst>
              <a:ext uri="{FF2B5EF4-FFF2-40B4-BE49-F238E27FC236}">
                <a16:creationId xmlns:a16="http://schemas.microsoft.com/office/drawing/2014/main" id="{3179BB69-7B79-4541-9092-67C8312689A3}"/>
              </a:ext>
            </a:extLst>
          </p:cNvPr>
          <p:cNvSpPr/>
          <p:nvPr/>
        </p:nvSpPr>
        <p:spPr>
          <a:xfrm>
            <a:off x="4004012" y="3621839"/>
            <a:ext cx="1409360" cy="307777"/>
          </a:xfrm>
          <a:prstGeom prst="rect">
            <a:avLst/>
          </a:prstGeom>
        </p:spPr>
        <p:txBody>
          <a:bodyPr wrap="none">
            <a:spAutoFit/>
          </a:bodyPr>
          <a:lstStyle/>
          <a:p>
            <a:r>
              <a:rPr lang="en-US" sz="1400" dirty="0">
                <a:solidFill>
                  <a:srgbClr val="00B1EA"/>
                </a:solidFill>
              </a:rPr>
              <a:t>partially O. Pan</a:t>
            </a:r>
            <a:endParaRPr lang="de-DE" sz="1400" dirty="0">
              <a:solidFill>
                <a:srgbClr val="00B1EA"/>
              </a:solidFill>
            </a:endParaRPr>
          </a:p>
        </p:txBody>
      </p:sp>
      <p:sp>
        <p:nvSpPr>
          <p:cNvPr id="18" name="Rechteck 17">
            <a:extLst>
              <a:ext uri="{FF2B5EF4-FFF2-40B4-BE49-F238E27FC236}">
                <a16:creationId xmlns:a16="http://schemas.microsoft.com/office/drawing/2014/main" id="{257D71BF-1C77-41FB-826D-E37AC2B45686}"/>
              </a:ext>
            </a:extLst>
          </p:cNvPr>
          <p:cNvSpPr/>
          <p:nvPr/>
        </p:nvSpPr>
        <p:spPr>
          <a:xfrm>
            <a:off x="8398118" y="2851004"/>
            <a:ext cx="1636987" cy="307777"/>
          </a:xfrm>
          <a:prstGeom prst="rect">
            <a:avLst/>
          </a:prstGeom>
        </p:spPr>
        <p:txBody>
          <a:bodyPr wrap="none">
            <a:spAutoFit/>
          </a:bodyPr>
          <a:lstStyle/>
          <a:p>
            <a:r>
              <a:rPr lang="en-US" sz="1400" dirty="0">
                <a:solidFill>
                  <a:srgbClr val="00B1EA"/>
                </a:solidFill>
              </a:rPr>
              <a:t>partially </a:t>
            </a:r>
            <a:r>
              <a:rPr lang="en-US" sz="1400" dirty="0" err="1">
                <a:solidFill>
                  <a:srgbClr val="00B1EA"/>
                </a:solidFill>
              </a:rPr>
              <a:t>M.Bernert</a:t>
            </a:r>
            <a:endParaRPr lang="de-DE" sz="1400" dirty="0">
              <a:solidFill>
                <a:srgbClr val="00B1EA"/>
              </a:solidFill>
            </a:endParaRPr>
          </a:p>
        </p:txBody>
      </p:sp>
      <p:sp>
        <p:nvSpPr>
          <p:cNvPr id="20" name="Rechteck 19">
            <a:extLst>
              <a:ext uri="{FF2B5EF4-FFF2-40B4-BE49-F238E27FC236}">
                <a16:creationId xmlns:a16="http://schemas.microsoft.com/office/drawing/2014/main" id="{23A4657D-F38B-4B77-B405-657B03A1E218}"/>
              </a:ext>
            </a:extLst>
          </p:cNvPr>
          <p:cNvSpPr/>
          <p:nvPr/>
        </p:nvSpPr>
        <p:spPr>
          <a:xfrm>
            <a:off x="9453303" y="4290206"/>
            <a:ext cx="1636987" cy="307777"/>
          </a:xfrm>
          <a:prstGeom prst="rect">
            <a:avLst/>
          </a:prstGeom>
        </p:spPr>
        <p:txBody>
          <a:bodyPr wrap="none">
            <a:spAutoFit/>
          </a:bodyPr>
          <a:lstStyle/>
          <a:p>
            <a:r>
              <a:rPr lang="en-US" sz="1400" dirty="0">
                <a:solidFill>
                  <a:srgbClr val="00B1EA"/>
                </a:solidFill>
              </a:rPr>
              <a:t>partially </a:t>
            </a:r>
            <a:r>
              <a:rPr lang="en-US" sz="1400" dirty="0" err="1">
                <a:solidFill>
                  <a:srgbClr val="00B1EA"/>
                </a:solidFill>
              </a:rPr>
              <a:t>M.Bernert</a:t>
            </a:r>
            <a:endParaRPr lang="de-DE" sz="1400" dirty="0">
              <a:solidFill>
                <a:srgbClr val="00B1EA"/>
              </a:solidFill>
            </a:endParaRPr>
          </a:p>
        </p:txBody>
      </p:sp>
      <p:sp>
        <p:nvSpPr>
          <p:cNvPr id="8" name="Footer Placeholder 7">
            <a:extLst>
              <a:ext uri="{FF2B5EF4-FFF2-40B4-BE49-F238E27FC236}">
                <a16:creationId xmlns:a16="http://schemas.microsoft.com/office/drawing/2014/main" id="{7A7EEFEC-B9E8-DA9E-1554-89A45B2007C0}"/>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13" name="Slide Number Placeholder 12">
            <a:extLst>
              <a:ext uri="{FF2B5EF4-FFF2-40B4-BE49-F238E27FC236}">
                <a16:creationId xmlns:a16="http://schemas.microsoft.com/office/drawing/2014/main" id="{DCC092A1-AFBB-2F4B-25A5-2E557E90EBBA}"/>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32</a:t>
            </a:fld>
            <a:endParaRPr lang="en-GB">
              <a:solidFill>
                <a:prstClr val="white"/>
              </a:solidFill>
            </a:endParaRPr>
          </a:p>
        </p:txBody>
      </p:sp>
    </p:spTree>
    <p:extLst>
      <p:ext uri="{BB962C8B-B14F-4D97-AF65-F5344CB8AC3E}">
        <p14:creationId xmlns:p14="http://schemas.microsoft.com/office/powerpoint/2010/main" val="206545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93F4E-E41D-6289-6C5F-2EE8B203B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CEFE33-D741-147A-8182-623D1764B7BC}"/>
              </a:ext>
            </a:extLst>
          </p:cNvPr>
          <p:cNvSpPr>
            <a:spLocks noGrp="1"/>
          </p:cNvSpPr>
          <p:nvPr>
            <p:ph type="title"/>
          </p:nvPr>
        </p:nvSpPr>
        <p:spPr/>
        <p:txBody>
          <a:bodyPr/>
          <a:lstStyle/>
          <a:p>
            <a:r>
              <a:rPr lang="en-IT"/>
              <a:t>Scientific Objectives and Machine Time</a:t>
            </a:r>
            <a:br>
              <a:rPr lang="en-IT"/>
            </a:br>
            <a:endParaRPr lang="en-CH" dirty="0"/>
          </a:p>
        </p:txBody>
      </p:sp>
      <p:sp>
        <p:nvSpPr>
          <p:cNvPr id="5" name="Slide Number Placeholder 4">
            <a:extLst>
              <a:ext uri="{FF2B5EF4-FFF2-40B4-BE49-F238E27FC236}">
                <a16:creationId xmlns:a16="http://schemas.microsoft.com/office/drawing/2014/main" id="{61037B30-679F-649D-1540-D176A39F117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graphicFrame>
        <p:nvGraphicFramePr>
          <p:cNvPr id="11" name="Table 10">
            <a:extLst>
              <a:ext uri="{FF2B5EF4-FFF2-40B4-BE49-F238E27FC236}">
                <a16:creationId xmlns:a16="http://schemas.microsoft.com/office/drawing/2014/main" id="{C880745C-FD90-4F10-CBAC-35B979B57049}"/>
              </a:ext>
            </a:extLst>
          </p:cNvPr>
          <p:cNvGraphicFramePr>
            <a:graphicFrameLocks noGrp="1"/>
          </p:cNvGraphicFramePr>
          <p:nvPr/>
        </p:nvGraphicFramePr>
        <p:xfrm>
          <a:off x="983432" y="431812"/>
          <a:ext cx="11007147" cy="4283016"/>
        </p:xfrm>
        <a:graphic>
          <a:graphicData uri="http://schemas.openxmlformats.org/drawingml/2006/table">
            <a:tbl>
              <a:tblPr firstRow="1" firstCol="1">
                <a:tableStyleId>{7DF18680-E054-41AD-8BC1-D1AEF772440D}</a:tableStyleId>
              </a:tblPr>
              <a:tblGrid>
                <a:gridCol w="450839">
                  <a:extLst>
                    <a:ext uri="{9D8B030D-6E8A-4147-A177-3AD203B41FA5}">
                      <a16:colId xmlns:a16="http://schemas.microsoft.com/office/drawing/2014/main" val="3390596607"/>
                    </a:ext>
                  </a:extLst>
                </a:gridCol>
                <a:gridCol w="8477138">
                  <a:extLst>
                    <a:ext uri="{9D8B030D-6E8A-4147-A177-3AD203B41FA5}">
                      <a16:colId xmlns:a16="http://schemas.microsoft.com/office/drawing/2014/main" val="4236026518"/>
                    </a:ext>
                  </a:extLst>
                </a:gridCol>
                <a:gridCol w="2079170">
                  <a:extLst>
                    <a:ext uri="{9D8B030D-6E8A-4147-A177-3AD203B41FA5}">
                      <a16:colId xmlns:a16="http://schemas.microsoft.com/office/drawing/2014/main" val="4164548146"/>
                    </a:ext>
                  </a:extLst>
                </a:gridCol>
              </a:tblGrid>
              <a:tr h="404037">
                <a:tc>
                  <a:txBody>
                    <a:bodyPr/>
                    <a:lstStyle/>
                    <a:p>
                      <a:pPr algn="ctr">
                        <a:lnSpc>
                          <a:spcPts val="1200"/>
                        </a:lnSpc>
                      </a:pPr>
                      <a:r>
                        <a:rPr lang="en-GB" sz="1600" dirty="0">
                          <a:effectLst/>
                        </a:rPr>
                        <a:t>#</a:t>
                      </a:r>
                      <a:endParaRPr lang="en-IT" sz="160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pPr marL="0" marR="0" indent="0" algn="ctr" defTabSz="685800" eaLnBrk="1" fontAlgn="auto" latinLnBrk="0" hangingPunct="1">
                        <a:lnSpc>
                          <a:spcPts val="1200"/>
                        </a:lnSpc>
                        <a:spcBef>
                          <a:spcPts val="0"/>
                        </a:spcBef>
                        <a:spcAft>
                          <a:spcPts val="0"/>
                        </a:spcAft>
                        <a:buClrTx/>
                        <a:buSzTx/>
                        <a:buFontTx/>
                        <a:buNone/>
                        <a:tabLst/>
                        <a:defRPr/>
                      </a:pPr>
                      <a:r>
                        <a:rPr lang="en-GB" sz="1600" dirty="0">
                          <a:effectLst/>
                        </a:rPr>
                        <a:t> Scientific Objectives for 2026-2027</a:t>
                      </a:r>
                      <a:endParaRPr lang="en-IT" sz="1600" dirty="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pPr marL="0" marR="0" indent="0" algn="ctr" defTabSz="685800" eaLnBrk="1" fontAlgn="auto" latinLnBrk="0" hangingPunct="1">
                        <a:lnSpc>
                          <a:spcPts val="1200"/>
                        </a:lnSpc>
                        <a:spcBef>
                          <a:spcPts val="0"/>
                        </a:spcBef>
                        <a:spcAft>
                          <a:spcPts val="0"/>
                        </a:spcAft>
                        <a:buClrTx/>
                        <a:buSzTx/>
                        <a:buFontTx/>
                        <a:buNone/>
                        <a:tabLst/>
                        <a:defRPr/>
                      </a:pPr>
                      <a:r>
                        <a:rPr lang="en-US" sz="1600" b="1" i="0" u="none" strike="noStrike" dirty="0">
                          <a:solidFill>
                            <a:schemeClr val="lt1"/>
                          </a:solidFill>
                          <a:effectLst/>
                          <a:latin typeface="+mn-lt"/>
                          <a:ea typeface="+mn-ea"/>
                          <a:cs typeface="+mn-cs"/>
                        </a:rPr>
                        <a:t>SSRL (to be re-evaluated at the end of 2025)</a:t>
                      </a:r>
                      <a:endParaRPr lang="en-IT" sz="1600">
                        <a:effectLst/>
                        <a:latin typeface="Times New Roman" panose="02020603050405020304" pitchFamily="18" charset="0"/>
                        <a:ea typeface="Times New Roman" panose="02020603050405020304" pitchFamily="18" charset="0"/>
                      </a:endParaRPr>
                    </a:p>
                  </a:txBody>
                  <a:tcPr marL="68580" marR="68580" marT="17780" marB="17780" anchor="ctr"/>
                </a:tc>
                <a:extLst>
                  <a:ext uri="{0D108BD9-81ED-4DB2-BD59-A6C34878D82A}">
                    <a16:rowId xmlns:a16="http://schemas.microsoft.com/office/drawing/2014/main" val="2259279440"/>
                  </a:ext>
                </a:extLst>
              </a:tr>
              <a:tr h="682388">
                <a:tc>
                  <a:txBody>
                    <a:bodyPr/>
                    <a:lstStyle/>
                    <a:p>
                      <a:pPr algn="ctr">
                        <a:lnSpc>
                          <a:spcPts val="1200"/>
                        </a:lnSpc>
                      </a:pPr>
                      <a:r>
                        <a:rPr lang="en-GB" sz="1600" dirty="0">
                          <a:effectLst/>
                        </a:rPr>
                        <a:t>D1</a:t>
                      </a:r>
                      <a:endParaRPr lang="en-IT" sz="160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pPr algn="just"/>
                      <a:r>
                        <a:rPr lang="en-GB" sz="1600" dirty="0">
                          <a:effectLst/>
                          <a:latin typeface="+mn-lt"/>
                          <a:ea typeface="Times New Roman" panose="02020603050405020304" pitchFamily="18" charset="0"/>
                          <a:cs typeface="Times New Roman" panose="02020603050405020304" pitchFamily="18" charset="0"/>
                        </a:rPr>
                        <a:t>Characterize detachment access and core plasma performance in scenarios using different fuelling schemes, different impurity mixtures</a:t>
                      </a:r>
                      <a:endParaRPr lang="en-IT" sz="160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tc>
                  <a:txBody>
                    <a:bodyPr/>
                    <a:lstStyle/>
                    <a:p>
                      <a:pPr algn="ctr"/>
                      <a:r>
                        <a:rPr lang="fr-CH" sz="1600" dirty="0">
                          <a:effectLst/>
                          <a:latin typeface="+mn-lt"/>
                          <a:ea typeface="Times New Roman" panose="02020603050405020304" pitchFamily="18" charset="0"/>
                          <a:cs typeface="Times New Roman" panose="02020603050405020304" pitchFamily="18" charset="0"/>
                        </a:rPr>
                        <a:t>Mature (</a:t>
                      </a:r>
                      <a:r>
                        <a:rPr lang="fr-CH" sz="1600" dirty="0" err="1">
                          <a:effectLst/>
                          <a:latin typeface="+mn-lt"/>
                          <a:ea typeface="Times New Roman" panose="02020603050405020304" pitchFamily="18" charset="0"/>
                          <a:cs typeface="Times New Roman" panose="02020603050405020304" pitchFamily="18" charset="0"/>
                        </a:rPr>
                        <a:t>needs</a:t>
                      </a:r>
                      <a:r>
                        <a:rPr lang="fr-CH" sz="1600" dirty="0">
                          <a:effectLst/>
                          <a:latin typeface="+mn-lt"/>
                          <a:ea typeface="Times New Roman" panose="02020603050405020304" pitchFamily="18" charset="0"/>
                          <a:cs typeface="Times New Roman" panose="02020603050405020304" pitchFamily="18" charset="0"/>
                        </a:rPr>
                        <a:t> </a:t>
                      </a:r>
                      <a:r>
                        <a:rPr lang="fr-CH" sz="1600" dirty="0" err="1">
                          <a:effectLst/>
                          <a:latin typeface="+mn-lt"/>
                          <a:ea typeface="Times New Roman" panose="02020603050405020304" pitchFamily="18" charset="0"/>
                          <a:cs typeface="Times New Roman" panose="02020603050405020304" pitchFamily="18" charset="0"/>
                        </a:rPr>
                        <a:t>underpinning</a:t>
                      </a:r>
                      <a:r>
                        <a:rPr lang="fr-CH" sz="1600" dirty="0">
                          <a:effectLst/>
                          <a:latin typeface="+mn-lt"/>
                          <a:ea typeface="Times New Roman" panose="02020603050405020304" pitchFamily="18" charset="0"/>
                          <a:cs typeface="Times New Roman" panose="02020603050405020304" pitchFamily="18" charset="0"/>
                        </a:rPr>
                        <a:t>) </a:t>
                      </a:r>
                      <a:endParaRPr lang="en-IT" sz="1600">
                        <a:effectLst/>
                        <a:latin typeface="+mn-lt"/>
                        <a:ea typeface="Times New Roman" panose="02020603050405020304" pitchFamily="18" charset="0"/>
                        <a:cs typeface="Times New Roman" panose="02020603050405020304" pitchFamily="18" charset="0"/>
                      </a:endParaRPr>
                    </a:p>
                  </a:txBody>
                  <a:tcPr marL="68580" marR="68580" marT="17780" marB="17780" anchor="ctr">
                    <a:solidFill>
                      <a:srgbClr val="92D050"/>
                    </a:solidFill>
                  </a:tcPr>
                </a:tc>
                <a:extLst>
                  <a:ext uri="{0D108BD9-81ED-4DB2-BD59-A6C34878D82A}">
                    <a16:rowId xmlns:a16="http://schemas.microsoft.com/office/drawing/2014/main" val="3337946972"/>
                  </a:ext>
                </a:extLst>
              </a:tr>
              <a:tr h="682388">
                <a:tc>
                  <a:txBody>
                    <a:bodyPr/>
                    <a:lstStyle/>
                    <a:p>
                      <a:pPr algn="ctr">
                        <a:lnSpc>
                          <a:spcPts val="1200"/>
                        </a:lnSpc>
                      </a:pPr>
                      <a:r>
                        <a:rPr lang="en-GB" sz="1600" dirty="0">
                          <a:effectLst/>
                        </a:rPr>
                        <a:t>D2</a:t>
                      </a:r>
                      <a:endParaRPr lang="en-IT" sz="160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pPr algn="just"/>
                      <a:r>
                        <a:rPr lang="en-GB" sz="1600" dirty="0">
                          <a:effectLst/>
                          <a:latin typeface="+mn-lt"/>
                          <a:ea typeface="Times New Roman" panose="02020603050405020304" pitchFamily="18" charset="0"/>
                          <a:cs typeface="Times New Roman" panose="02020603050405020304" pitchFamily="18" charset="0"/>
                        </a:rPr>
                        <a:t>Develop reduced physics model which can be included in radiative detachment control schemes or extrapolations to DEMO/ITER</a:t>
                      </a:r>
                      <a:endParaRPr lang="en-IT" sz="160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tc>
                  <a:txBody>
                    <a:bodyPr/>
                    <a:lstStyle/>
                    <a:p>
                      <a:pPr algn="ctr"/>
                      <a:r>
                        <a:rPr lang="fr-CH" sz="1600" dirty="0">
                          <a:effectLst/>
                          <a:latin typeface="+mn-lt"/>
                          <a:ea typeface="Times New Roman" panose="02020603050405020304" pitchFamily="18" charset="0"/>
                          <a:cs typeface="Times New Roman" panose="02020603050405020304" pitchFamily="18" charset="0"/>
                        </a:rPr>
                        <a:t>Mature (</a:t>
                      </a:r>
                      <a:r>
                        <a:rPr lang="fr-CH" sz="1600" dirty="0" err="1">
                          <a:effectLst/>
                          <a:latin typeface="+mn-lt"/>
                          <a:ea typeface="Times New Roman" panose="02020603050405020304" pitchFamily="18" charset="0"/>
                          <a:cs typeface="Times New Roman" panose="02020603050405020304" pitchFamily="18" charset="0"/>
                        </a:rPr>
                        <a:t>needs</a:t>
                      </a:r>
                      <a:r>
                        <a:rPr lang="fr-CH" sz="1600" dirty="0">
                          <a:effectLst/>
                          <a:latin typeface="+mn-lt"/>
                          <a:ea typeface="Times New Roman" panose="02020603050405020304" pitchFamily="18" charset="0"/>
                          <a:cs typeface="Times New Roman" panose="02020603050405020304" pitchFamily="18" charset="0"/>
                        </a:rPr>
                        <a:t> </a:t>
                      </a:r>
                      <a:r>
                        <a:rPr lang="fr-CH" sz="1600" dirty="0" err="1">
                          <a:effectLst/>
                          <a:latin typeface="+mn-lt"/>
                          <a:ea typeface="Times New Roman" panose="02020603050405020304" pitchFamily="18" charset="0"/>
                          <a:cs typeface="Times New Roman" panose="02020603050405020304" pitchFamily="18" charset="0"/>
                        </a:rPr>
                        <a:t>underpinning</a:t>
                      </a:r>
                      <a:r>
                        <a:rPr lang="fr-CH" sz="1600" dirty="0">
                          <a:effectLst/>
                          <a:latin typeface="+mn-lt"/>
                          <a:ea typeface="Times New Roman" panose="02020603050405020304" pitchFamily="18" charset="0"/>
                          <a:cs typeface="Times New Roman" panose="02020603050405020304" pitchFamily="18" charset="0"/>
                        </a:rPr>
                        <a:t>)</a:t>
                      </a:r>
                      <a:endParaRPr lang="en-IT" sz="1600" dirty="0">
                        <a:effectLst/>
                        <a:latin typeface="+mn-lt"/>
                        <a:ea typeface="Times New Roman" panose="02020603050405020304" pitchFamily="18" charset="0"/>
                        <a:cs typeface="Times New Roman" panose="02020603050405020304" pitchFamily="18" charset="0"/>
                      </a:endParaRPr>
                    </a:p>
                  </a:txBody>
                  <a:tcPr marL="68580" marR="68580" marT="17780" marB="17780" anchor="ctr">
                    <a:solidFill>
                      <a:srgbClr val="92D050"/>
                    </a:solidFill>
                  </a:tcPr>
                </a:tc>
                <a:extLst>
                  <a:ext uri="{0D108BD9-81ED-4DB2-BD59-A6C34878D82A}">
                    <a16:rowId xmlns:a16="http://schemas.microsoft.com/office/drawing/2014/main" val="3638583750"/>
                  </a:ext>
                </a:extLst>
              </a:tr>
              <a:tr h="682388">
                <a:tc>
                  <a:txBody>
                    <a:bodyPr/>
                    <a:lstStyle/>
                    <a:p>
                      <a:pPr algn="ctr">
                        <a:lnSpc>
                          <a:spcPts val="1200"/>
                        </a:lnSpc>
                      </a:pPr>
                      <a:r>
                        <a:rPr lang="en-GB" sz="1600" dirty="0">
                          <a:effectLst/>
                        </a:rPr>
                        <a:t>D3</a:t>
                      </a:r>
                      <a:endParaRPr lang="en-IT" sz="160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pPr algn="just"/>
                      <a:r>
                        <a:rPr lang="en-GB" sz="1600" dirty="0">
                          <a:effectLst/>
                          <a:latin typeface="+mn-lt"/>
                          <a:ea typeface="Times New Roman" panose="02020603050405020304" pitchFamily="18" charset="0"/>
                          <a:cs typeface="Times New Roman" panose="02020603050405020304" pitchFamily="18" charset="0"/>
                        </a:rPr>
                        <a:t>Quantify edge-SOL particle, impurity, and heat transport, above and below the X-point under detached conditions</a:t>
                      </a:r>
                      <a:endParaRPr lang="en-IT" sz="160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tc>
                  <a: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fr-CH" sz="1600" dirty="0" err="1">
                          <a:effectLst/>
                          <a:latin typeface="+mn-lt"/>
                          <a:ea typeface="Times New Roman" panose="02020603050405020304" pitchFamily="18" charset="0"/>
                          <a:cs typeface="Times New Roman" panose="02020603050405020304" pitchFamily="18" charset="0"/>
                        </a:rPr>
                        <a:t>Judgemental</a:t>
                      </a:r>
                      <a:r>
                        <a:rPr lang="fr-CH" sz="1600" dirty="0">
                          <a:effectLst/>
                          <a:latin typeface="+mn-lt"/>
                          <a:ea typeface="Times New Roman" panose="02020603050405020304" pitchFamily="18" charset="0"/>
                          <a:cs typeface="Times New Roman" panose="02020603050405020304" pitchFamily="18" charset="0"/>
                        </a:rPr>
                        <a:t> </a:t>
                      </a:r>
                      <a:endParaRPr lang="en-IT" sz="1600" dirty="0">
                        <a:effectLst/>
                        <a:latin typeface="+mn-lt"/>
                        <a:ea typeface="Times New Roman" panose="02020603050405020304" pitchFamily="18" charset="0"/>
                        <a:cs typeface="Times New Roman" panose="02020603050405020304" pitchFamily="18" charset="0"/>
                      </a:endParaRPr>
                    </a:p>
                    <a:p>
                      <a:pPr algn="ctr"/>
                      <a:endParaRPr lang="en-IT" sz="1600" dirty="0">
                        <a:effectLst/>
                        <a:latin typeface="+mn-lt"/>
                        <a:ea typeface="Times New Roman" panose="02020603050405020304" pitchFamily="18" charset="0"/>
                        <a:cs typeface="Times New Roman" panose="02020603050405020304" pitchFamily="18" charset="0"/>
                      </a:endParaRPr>
                    </a:p>
                  </a:txBody>
                  <a:tcPr marL="68580" marR="68580" marT="17780" marB="17780" anchor="ctr">
                    <a:solidFill>
                      <a:srgbClr val="FFFF00"/>
                    </a:solidFill>
                  </a:tcPr>
                </a:tc>
                <a:extLst>
                  <a:ext uri="{0D108BD9-81ED-4DB2-BD59-A6C34878D82A}">
                    <a16:rowId xmlns:a16="http://schemas.microsoft.com/office/drawing/2014/main" val="294407079"/>
                  </a:ext>
                </a:extLst>
              </a:tr>
              <a:tr h="682388">
                <a:tc>
                  <a:txBody>
                    <a:bodyPr/>
                    <a:lstStyle/>
                    <a:p>
                      <a:pPr algn="ctr">
                        <a:lnSpc>
                          <a:spcPts val="1200"/>
                        </a:lnSpc>
                      </a:pPr>
                      <a:r>
                        <a:rPr lang="en-GB" sz="1600" dirty="0">
                          <a:effectLst/>
                        </a:rPr>
                        <a:t>D4</a:t>
                      </a:r>
                      <a:endParaRPr lang="en-IT" sz="160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r>
                        <a:rPr lang="en-GB" sz="1600" dirty="0">
                          <a:effectLst/>
                          <a:latin typeface="+mn-lt"/>
                          <a:ea typeface="Times New Roman" panose="02020603050405020304" pitchFamily="18" charset="0"/>
                        </a:rPr>
                        <a:t>Assess the compatibility and stability in terms of overall confinement of X-point radiator regimes</a:t>
                      </a:r>
                      <a:endParaRPr lang="en-IT" sz="1600" dirty="0">
                        <a:effectLst/>
                        <a:latin typeface="+mn-lt"/>
                        <a:ea typeface="Times New Roman" panose="02020603050405020304" pitchFamily="18" charset="0"/>
                      </a:endParaRPr>
                    </a:p>
                  </a:txBody>
                  <a:tcPr marL="68580" marR="68580" marT="17780" marB="17780" anchor="ctr"/>
                </a:tc>
                <a:tc>
                  <a: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fr-CH" sz="1600" dirty="0" err="1">
                          <a:effectLst/>
                          <a:latin typeface="+mn-lt"/>
                          <a:ea typeface="Times New Roman" panose="02020603050405020304" pitchFamily="18" charset="0"/>
                          <a:cs typeface="Times New Roman" panose="02020603050405020304" pitchFamily="18" charset="0"/>
                        </a:rPr>
                        <a:t>Judgemental</a:t>
                      </a:r>
                      <a:r>
                        <a:rPr lang="fr-CH" sz="1600" dirty="0">
                          <a:effectLst/>
                          <a:latin typeface="+mn-lt"/>
                          <a:ea typeface="Times New Roman" panose="02020603050405020304" pitchFamily="18" charset="0"/>
                          <a:cs typeface="Times New Roman" panose="02020603050405020304" pitchFamily="18" charset="0"/>
                        </a:rPr>
                        <a:t> </a:t>
                      </a:r>
                      <a:endParaRPr lang="en-IT" sz="1600" dirty="0">
                        <a:effectLst/>
                        <a:latin typeface="+mn-lt"/>
                        <a:ea typeface="Times New Roman" panose="02020603050405020304" pitchFamily="18" charset="0"/>
                        <a:cs typeface="Times New Roman" panose="02020603050405020304" pitchFamily="18" charset="0"/>
                      </a:endParaRPr>
                    </a:p>
                    <a:p>
                      <a:pPr algn="ctr"/>
                      <a:endParaRPr lang="en-IT" sz="1600" dirty="0">
                        <a:effectLst/>
                        <a:latin typeface="+mn-lt"/>
                        <a:ea typeface="Times New Roman" panose="02020603050405020304" pitchFamily="18" charset="0"/>
                      </a:endParaRPr>
                    </a:p>
                  </a:txBody>
                  <a:tcPr marL="68580" marR="68580" marT="17780" marB="17780" anchor="ctr">
                    <a:solidFill>
                      <a:srgbClr val="FFFF00"/>
                    </a:solidFill>
                  </a:tcPr>
                </a:tc>
                <a:extLst>
                  <a:ext uri="{0D108BD9-81ED-4DB2-BD59-A6C34878D82A}">
                    <a16:rowId xmlns:a16="http://schemas.microsoft.com/office/drawing/2014/main" val="8586769"/>
                  </a:ext>
                </a:extLst>
              </a:tr>
              <a:tr h="360000">
                <a:tc>
                  <a:txBody>
                    <a:bodyPr/>
                    <a:lstStyle/>
                    <a:p>
                      <a:pPr algn="ctr">
                        <a:lnSpc>
                          <a:spcPts val="1200"/>
                        </a:lnSpc>
                      </a:pPr>
                      <a:r>
                        <a:rPr lang="en-GB" sz="1600" dirty="0">
                          <a:effectLst/>
                        </a:rPr>
                        <a:t>D5</a:t>
                      </a:r>
                      <a:endParaRPr lang="en-IT" sz="1600">
                        <a:effectLst/>
                        <a:latin typeface="Times New Roman" panose="02020603050405020304" pitchFamily="18" charset="0"/>
                        <a:ea typeface="Times New Roman" panose="02020603050405020304" pitchFamily="18" charset="0"/>
                      </a:endParaRPr>
                    </a:p>
                  </a:txBody>
                  <a:tcPr marL="68580" marR="68580" marT="17780" marB="17780" anchor="ctr"/>
                </a:tc>
                <a:tc>
                  <a:txBody>
                    <a:bodyPr/>
                    <a:lstStyle/>
                    <a:p>
                      <a:pPr algn="just"/>
                      <a:r>
                        <a:rPr lang="en-GB" sz="1600" dirty="0">
                          <a:effectLst/>
                          <a:latin typeface="+mn-lt"/>
                          <a:ea typeface="Times New Roman" panose="02020603050405020304" pitchFamily="18" charset="0"/>
                          <a:cs typeface="Times New Roman" panose="02020603050405020304" pitchFamily="18" charset="0"/>
                        </a:rPr>
                        <a:t>Quantify the degree of ELM heat load mitigation achievable by impurity seeding, investigating the dependences on relevant machine parameters</a:t>
                      </a:r>
                      <a:endParaRPr lang="en-IT" sz="160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tc>
                  <a:txBody>
                    <a:bodyPr/>
                    <a:lstStyle/>
                    <a:p>
                      <a:pPr algn="ctr"/>
                      <a:r>
                        <a:rPr lang="fr-CH" sz="1600" dirty="0" err="1">
                          <a:effectLst/>
                          <a:latin typeface="+mn-lt"/>
                          <a:ea typeface="Times New Roman" panose="02020603050405020304" pitchFamily="18" charset="0"/>
                          <a:cs typeface="Times New Roman" panose="02020603050405020304" pitchFamily="18" charset="0"/>
                        </a:rPr>
                        <a:t>Judgmental</a:t>
                      </a:r>
                      <a:endParaRPr lang="en-IT" sz="1600" dirty="0">
                        <a:effectLst/>
                        <a:latin typeface="+mn-lt"/>
                        <a:ea typeface="Times New Roman" panose="02020603050405020304" pitchFamily="18" charset="0"/>
                        <a:cs typeface="Times New Roman" panose="02020603050405020304" pitchFamily="18" charset="0"/>
                      </a:endParaRPr>
                    </a:p>
                  </a:txBody>
                  <a:tcPr marL="68580" marR="68580" marT="17780" marB="17780" anchor="ctr">
                    <a:solidFill>
                      <a:srgbClr val="FFFF00"/>
                    </a:solidFill>
                  </a:tcPr>
                </a:tc>
                <a:extLst>
                  <a:ext uri="{0D108BD9-81ED-4DB2-BD59-A6C34878D82A}">
                    <a16:rowId xmlns:a16="http://schemas.microsoft.com/office/drawing/2014/main" val="2766990646"/>
                  </a:ext>
                </a:extLst>
              </a:tr>
              <a:tr h="360000">
                <a:tc>
                  <a:txBody>
                    <a:bodyPr/>
                    <a:lstStyle/>
                    <a:p>
                      <a:pPr algn="ctr">
                        <a:lnSpc>
                          <a:spcPts val="1200"/>
                        </a:lnSpc>
                      </a:pPr>
                      <a:r>
                        <a:rPr lang="en-IT" sz="1600" dirty="0">
                          <a:effectLst/>
                          <a:latin typeface="Calibri" panose="020F0502020204030204" pitchFamily="34" charset="0"/>
                          <a:ea typeface="Times New Roman" panose="02020603050405020304" pitchFamily="18" charset="0"/>
                          <a:cs typeface="Calibri" panose="020F0502020204030204" pitchFamily="34" charset="0"/>
                        </a:rPr>
                        <a:t>D6</a:t>
                      </a:r>
                    </a:p>
                  </a:txBody>
                  <a:tcPr marL="68580" marR="68580" marT="17780" marB="17780" anchor="ctr"/>
                </a:tc>
                <a:tc>
                  <a:txBody>
                    <a:bodyPr/>
                    <a:lstStyle/>
                    <a:p>
                      <a:pPr algn="just"/>
                      <a:r>
                        <a:rPr lang="en-GB" sz="1600" dirty="0">
                          <a:effectLst/>
                          <a:latin typeface="+mn-lt"/>
                          <a:ea typeface="Times New Roman" panose="02020603050405020304" pitchFamily="18" charset="0"/>
                          <a:cs typeface="Times New Roman" panose="02020603050405020304" pitchFamily="18" charset="0"/>
                        </a:rPr>
                        <a:t>Assess the evolution of detachment under slow transients (L-H transitions, sawtooth, loss of impurity seeding)</a:t>
                      </a:r>
                      <a:endParaRPr lang="en-IT" sz="160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tc>
                  <a:txBody>
                    <a:bodyPr/>
                    <a:lstStyle/>
                    <a:p>
                      <a:pPr algn="ctr"/>
                      <a:r>
                        <a:rPr lang="en-IT" sz="1600" dirty="0">
                          <a:effectLst/>
                          <a:latin typeface="+mn-lt"/>
                          <a:ea typeface="Times New Roman" panose="02020603050405020304" pitchFamily="18" charset="0"/>
                          <a:cs typeface="Times New Roman" panose="02020603050405020304" pitchFamily="18" charset="0"/>
                        </a:rPr>
                        <a:t>Mature (needs underpinning)</a:t>
                      </a:r>
                    </a:p>
                  </a:txBody>
                  <a:tcPr marL="68580" marR="68580" marT="17780" marB="17780" anchor="ctr">
                    <a:solidFill>
                      <a:srgbClr val="92D050"/>
                    </a:solidFill>
                  </a:tcPr>
                </a:tc>
                <a:extLst>
                  <a:ext uri="{0D108BD9-81ED-4DB2-BD59-A6C34878D82A}">
                    <a16:rowId xmlns:a16="http://schemas.microsoft.com/office/drawing/2014/main" val="2347091030"/>
                  </a:ext>
                </a:extLst>
              </a:tr>
            </a:tbl>
          </a:graphicData>
        </a:graphic>
      </p:graphicFrame>
      <p:sp>
        <p:nvSpPr>
          <p:cNvPr id="3" name="Footer Placeholder 3">
            <a:extLst>
              <a:ext uri="{FF2B5EF4-FFF2-40B4-BE49-F238E27FC236}">
                <a16:creationId xmlns:a16="http://schemas.microsoft.com/office/drawing/2014/main" id="{311AF167-C628-7C27-4DF7-01D01D2A4394}"/>
              </a:ext>
            </a:extLst>
          </p:cNvPr>
          <p:cNvSpPr>
            <a:spLocks noGrp="1"/>
          </p:cNvSpPr>
          <p:nvPr>
            <p:ph type="ftr" sz="quarter" idx="11"/>
          </p:nvPr>
        </p:nvSpPr>
        <p:spPr>
          <a:xfrm>
            <a:off x="825624" y="6555770"/>
            <a:ext cx="4064428" cy="329614"/>
          </a:xfrm>
        </p:spPr>
        <p:txBody>
          <a:bodyPr/>
          <a:lstStyle/>
          <a:p>
            <a:pPr>
              <a:defRPr/>
            </a:pPr>
            <a:r>
              <a:rPr lang="en-GB" dirty="0">
                <a:solidFill>
                  <a:prstClr val="white"/>
                </a:solidFill>
              </a:rPr>
              <a:t>N. Vianello | RT05 Priorities @ WPTE GPM | 05 November 2025</a:t>
            </a:r>
            <a:endParaRPr lang="en-GB" dirty="0"/>
          </a:p>
        </p:txBody>
      </p:sp>
      <p:graphicFrame>
        <p:nvGraphicFramePr>
          <p:cNvPr id="4" name="Table 3">
            <a:extLst>
              <a:ext uri="{FF2B5EF4-FFF2-40B4-BE49-F238E27FC236}">
                <a16:creationId xmlns:a16="http://schemas.microsoft.com/office/drawing/2014/main" id="{0A143964-A3F6-47E5-AEBE-3D3E8FC8FA69}"/>
              </a:ext>
            </a:extLst>
          </p:cNvPr>
          <p:cNvGraphicFramePr>
            <a:graphicFrameLocks noGrp="1"/>
          </p:cNvGraphicFramePr>
          <p:nvPr>
            <p:extLst>
              <p:ext uri="{D42A27DB-BD31-4B8C-83A1-F6EECF244321}">
                <p14:modId xmlns:p14="http://schemas.microsoft.com/office/powerpoint/2010/main" val="2028897342"/>
              </p:ext>
            </p:extLst>
          </p:nvPr>
        </p:nvGraphicFramePr>
        <p:xfrm>
          <a:off x="3751932" y="5129251"/>
          <a:ext cx="3914775" cy="731520"/>
        </p:xfrm>
        <a:graphic>
          <a:graphicData uri="http://schemas.openxmlformats.org/drawingml/2006/table">
            <a:tbl>
              <a:tblPr/>
              <a:tblGrid>
                <a:gridCol w="733425">
                  <a:extLst>
                    <a:ext uri="{9D8B030D-6E8A-4147-A177-3AD203B41FA5}">
                      <a16:colId xmlns:a16="http://schemas.microsoft.com/office/drawing/2014/main" val="2038112359"/>
                    </a:ext>
                  </a:extLst>
                </a:gridCol>
                <a:gridCol w="866775">
                  <a:extLst>
                    <a:ext uri="{9D8B030D-6E8A-4147-A177-3AD203B41FA5}">
                      <a16:colId xmlns:a16="http://schemas.microsoft.com/office/drawing/2014/main" val="3093465432"/>
                    </a:ext>
                  </a:extLst>
                </a:gridCol>
                <a:gridCol w="828675">
                  <a:extLst>
                    <a:ext uri="{9D8B030D-6E8A-4147-A177-3AD203B41FA5}">
                      <a16:colId xmlns:a16="http://schemas.microsoft.com/office/drawing/2014/main" val="1799592372"/>
                    </a:ext>
                  </a:extLst>
                </a:gridCol>
                <a:gridCol w="723900">
                  <a:extLst>
                    <a:ext uri="{9D8B030D-6E8A-4147-A177-3AD203B41FA5}">
                      <a16:colId xmlns:a16="http://schemas.microsoft.com/office/drawing/2014/main" val="3974523394"/>
                    </a:ext>
                  </a:extLst>
                </a:gridCol>
                <a:gridCol w="762000">
                  <a:extLst>
                    <a:ext uri="{9D8B030D-6E8A-4147-A177-3AD203B41FA5}">
                      <a16:colId xmlns:a16="http://schemas.microsoft.com/office/drawing/2014/main" val="491134286"/>
                    </a:ext>
                  </a:extLst>
                </a:gridCol>
              </a:tblGrid>
              <a:tr h="0">
                <a:tc gridSpan="5">
                  <a:txBody>
                    <a:bodyPr/>
                    <a:lstStyle/>
                    <a:p>
                      <a:pPr fontAlgn="b">
                        <a:buNone/>
                      </a:pPr>
                      <a:r>
                        <a:rPr lang="en-GB" sz="1600" dirty="0">
                          <a:effectLst/>
                        </a:rPr>
                        <a:t>Proposals received (Scientific/Scenario Dev.)</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EBF6"/>
                    </a:solidFill>
                  </a:tcPr>
                </a:tc>
                <a:tc hMerge="1">
                  <a:txBody>
                    <a:bodyPr/>
                    <a:lstStyle/>
                    <a:p>
                      <a:pPr fontAlgn="b">
                        <a:buNone/>
                      </a:pPr>
                      <a:endParaRPr lang="en-IT" dirty="0">
                        <a:effectLst/>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EBF6"/>
                    </a:solidFill>
                  </a:tcPr>
                </a:tc>
                <a:tc hMerge="1">
                  <a:txBody>
                    <a:bodyPr/>
                    <a:lstStyle/>
                    <a:p>
                      <a:pPr fontAlgn="b">
                        <a:buNone/>
                      </a:pPr>
                      <a:endParaRPr lang="en-IT" dirty="0">
                        <a:effectLst/>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B"/>
                    </a:solidFill>
                  </a:tcPr>
                </a:tc>
                <a:tc hMerge="1">
                  <a:txBody>
                    <a:bodyPr/>
                    <a:lstStyle/>
                    <a:p>
                      <a:pPr fontAlgn="b">
                        <a:buNone/>
                      </a:pPr>
                      <a:endParaRPr lang="en-IT" dirty="0">
                        <a:effectLst/>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2EFD9"/>
                    </a:solidFill>
                  </a:tcPr>
                </a:tc>
                <a:tc hMerge="1">
                  <a:txBody>
                    <a:bodyPr/>
                    <a:lstStyle/>
                    <a:p>
                      <a:pPr fontAlgn="b">
                        <a:buNone/>
                      </a:pPr>
                      <a:endParaRPr lang="en-IT" dirty="0">
                        <a:effectLst/>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66227003"/>
                  </a:ext>
                </a:extLst>
              </a:tr>
              <a:tr h="0">
                <a:tc>
                  <a:txBody>
                    <a:bodyPr/>
                    <a:lstStyle/>
                    <a:p>
                      <a:pPr algn="ctr" fontAlgn="b">
                        <a:buNone/>
                      </a:pPr>
                      <a:endParaRPr lang="en-GB" sz="1600" dirty="0">
                        <a:effectLst/>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EBF6"/>
                    </a:solidFill>
                  </a:tcPr>
                </a:tc>
                <a:tc>
                  <a:txBody>
                    <a:bodyPr/>
                    <a:lstStyle/>
                    <a:p>
                      <a:pPr algn="ctr" fontAlgn="b">
                        <a:buNone/>
                      </a:pPr>
                      <a:r>
                        <a:rPr lang="en-IT" dirty="0">
                          <a:effectLst/>
                        </a:rPr>
                        <a:t>AUG</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EBF6"/>
                    </a:solidFill>
                  </a:tcPr>
                </a:tc>
                <a:tc>
                  <a:txBody>
                    <a:bodyPr/>
                    <a:lstStyle/>
                    <a:p>
                      <a:pPr algn="ctr" fontAlgn="b">
                        <a:buNone/>
                      </a:pPr>
                      <a:r>
                        <a:rPr lang="en-IT" dirty="0">
                          <a:effectLst/>
                        </a:rPr>
                        <a:t>MAST-U</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B"/>
                    </a:solidFill>
                  </a:tcPr>
                </a:tc>
                <a:tc>
                  <a:txBody>
                    <a:bodyPr/>
                    <a:lstStyle/>
                    <a:p>
                      <a:pPr algn="ctr" fontAlgn="b">
                        <a:buNone/>
                      </a:pPr>
                      <a:r>
                        <a:rPr lang="en-IT" dirty="0">
                          <a:effectLst/>
                        </a:rPr>
                        <a:t>TCV</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2EFD9"/>
                    </a:solidFill>
                  </a:tcPr>
                </a:tc>
                <a:tc>
                  <a:txBody>
                    <a:bodyPr/>
                    <a:lstStyle/>
                    <a:p>
                      <a:pPr algn="ctr" fontAlgn="b">
                        <a:buNone/>
                      </a:pPr>
                      <a:r>
                        <a:rPr lang="en-IT" dirty="0">
                          <a:effectLst/>
                        </a:rPr>
                        <a:t>WEST</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050294521"/>
                  </a:ext>
                </a:extLst>
              </a:tr>
              <a:tr h="0">
                <a:tc>
                  <a:txBody>
                    <a:bodyPr/>
                    <a:lstStyle/>
                    <a:p>
                      <a:pPr algn="ctr" fontAlgn="b">
                        <a:buNone/>
                      </a:pPr>
                      <a:r>
                        <a:rPr lang="en-GB" sz="1600" dirty="0">
                          <a:effectLst/>
                        </a:rPr>
                        <a:t>RT05</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EBF6"/>
                    </a:solidFill>
                  </a:tcPr>
                </a:tc>
                <a:tc>
                  <a:txBody>
                    <a:bodyPr/>
                    <a:lstStyle/>
                    <a:p>
                      <a:pPr algn="ctr" fontAlgn="b">
                        <a:buNone/>
                      </a:pPr>
                      <a:r>
                        <a:rPr lang="en-IT" dirty="0">
                          <a:effectLst/>
                        </a:rPr>
                        <a:t>100 / 33</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EBF6"/>
                    </a:solidFill>
                  </a:tcPr>
                </a:tc>
                <a:tc>
                  <a:txBody>
                    <a:bodyPr/>
                    <a:lstStyle/>
                    <a:p>
                      <a:pPr algn="ctr" fontAlgn="b">
                        <a:buNone/>
                      </a:pPr>
                      <a:r>
                        <a:rPr lang="en-IT" dirty="0">
                          <a:effectLst/>
                        </a:rPr>
                        <a:t>57 / 12</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B"/>
                    </a:solidFill>
                  </a:tcPr>
                </a:tc>
                <a:tc>
                  <a:txBody>
                    <a:bodyPr/>
                    <a:lstStyle/>
                    <a:p>
                      <a:pPr algn="ctr" fontAlgn="b">
                        <a:buNone/>
                      </a:pPr>
                      <a:r>
                        <a:rPr lang="en-IT" dirty="0">
                          <a:effectLst/>
                        </a:rPr>
                        <a:t>150 / 58</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2EFD9"/>
                    </a:solidFill>
                  </a:tcPr>
                </a:tc>
                <a:tc>
                  <a:txBody>
                    <a:bodyPr/>
                    <a:lstStyle/>
                    <a:p>
                      <a:pPr algn="ctr" fontAlgn="b">
                        <a:buNone/>
                      </a:pPr>
                      <a:r>
                        <a:rPr lang="en-IT" dirty="0">
                          <a:effectLst/>
                        </a:rPr>
                        <a:t>174 / 15</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368258942"/>
                  </a:ext>
                </a:extLst>
              </a:tr>
            </a:tbl>
          </a:graphicData>
        </a:graphic>
      </p:graphicFrame>
    </p:spTree>
    <p:extLst>
      <p:ext uri="{BB962C8B-B14F-4D97-AF65-F5344CB8AC3E}">
        <p14:creationId xmlns:p14="http://schemas.microsoft.com/office/powerpoint/2010/main" val="271039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DA8D-D217-F862-FF8A-5042AF7DF360}"/>
              </a:ext>
            </a:extLst>
          </p:cNvPr>
          <p:cNvSpPr>
            <a:spLocks noGrp="1"/>
          </p:cNvSpPr>
          <p:nvPr>
            <p:ph type="title"/>
          </p:nvPr>
        </p:nvSpPr>
        <p:spPr/>
        <p:txBody>
          <a:bodyPr/>
          <a:lstStyle/>
          <a:p>
            <a:r>
              <a:rPr lang="en-CH" dirty="0"/>
              <a:t>Summary of </a:t>
            </a:r>
            <a:r>
              <a:rPr lang="en-CH"/>
              <a:t>proposals (</a:t>
            </a:r>
            <a:r>
              <a:rPr lang="en-GB" dirty="0"/>
              <a:t>24</a:t>
            </a:r>
            <a:r>
              <a:rPr lang="en-CH"/>
              <a:t>)</a:t>
            </a:r>
            <a:endParaRPr lang="en-CH" dirty="0"/>
          </a:p>
        </p:txBody>
      </p:sp>
      <p:sp>
        <p:nvSpPr>
          <p:cNvPr id="5" name="Slide Number Placeholder 4">
            <a:extLst>
              <a:ext uri="{FF2B5EF4-FFF2-40B4-BE49-F238E27FC236}">
                <a16:creationId xmlns:a16="http://schemas.microsoft.com/office/drawing/2014/main" id="{B60B4A25-B641-37A7-192A-541D733C412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dirty="0">
              <a:solidFill>
                <a:prstClr val="white"/>
              </a:solidFill>
            </a:endParaRPr>
          </a:p>
        </p:txBody>
      </p:sp>
      <p:graphicFrame>
        <p:nvGraphicFramePr>
          <p:cNvPr id="13" name="Content Placeholder 12">
            <a:extLst>
              <a:ext uri="{FF2B5EF4-FFF2-40B4-BE49-F238E27FC236}">
                <a16:creationId xmlns:a16="http://schemas.microsoft.com/office/drawing/2014/main" id="{F3EDBD16-F24E-9478-672E-C1DC0F373052}"/>
              </a:ext>
            </a:extLst>
          </p:cNvPr>
          <p:cNvGraphicFramePr>
            <a:graphicFrameLocks noGrp="1"/>
          </p:cNvGraphicFramePr>
          <p:nvPr>
            <p:ph idx="1"/>
            <p:extLst>
              <p:ext uri="{D42A27DB-BD31-4B8C-83A1-F6EECF244321}">
                <p14:modId xmlns:p14="http://schemas.microsoft.com/office/powerpoint/2010/main" val="1601268356"/>
              </p:ext>
            </p:extLst>
          </p:nvPr>
        </p:nvGraphicFramePr>
        <p:xfrm>
          <a:off x="130628" y="742363"/>
          <a:ext cx="11930743" cy="5466384"/>
        </p:xfrm>
        <a:graphic>
          <a:graphicData uri="http://schemas.openxmlformats.org/drawingml/2006/table">
            <a:tbl>
              <a:tblPr firstRow="1" bandRow="1">
                <a:tableStyleId>{5A111915-BE36-4E01-A7E5-04B1672EAD32}</a:tableStyleId>
              </a:tblPr>
              <a:tblGrid>
                <a:gridCol w="896251">
                  <a:extLst>
                    <a:ext uri="{9D8B030D-6E8A-4147-A177-3AD203B41FA5}">
                      <a16:colId xmlns:a16="http://schemas.microsoft.com/office/drawing/2014/main" val="3876475695"/>
                    </a:ext>
                  </a:extLst>
                </a:gridCol>
                <a:gridCol w="9575807">
                  <a:extLst>
                    <a:ext uri="{9D8B030D-6E8A-4147-A177-3AD203B41FA5}">
                      <a16:colId xmlns:a16="http://schemas.microsoft.com/office/drawing/2014/main" val="1403157905"/>
                    </a:ext>
                  </a:extLst>
                </a:gridCol>
                <a:gridCol w="1458685">
                  <a:extLst>
                    <a:ext uri="{9D8B030D-6E8A-4147-A177-3AD203B41FA5}">
                      <a16:colId xmlns:a16="http://schemas.microsoft.com/office/drawing/2014/main" val="994556482"/>
                    </a:ext>
                  </a:extLst>
                </a:gridCol>
              </a:tblGrid>
              <a:tr h="324437">
                <a:tc>
                  <a:txBody>
                    <a:bodyPr/>
                    <a:lstStyle/>
                    <a:p>
                      <a:pPr algn="ctr" fontAlgn="ctr">
                        <a:buNone/>
                      </a:pPr>
                      <a:r>
                        <a:rPr lang="en-US" sz="1200" b="1" u="none" strike="noStrike" dirty="0">
                          <a:solidFill>
                            <a:srgbClr val="FFFFFF"/>
                          </a:solidFill>
                          <a:effectLst/>
                          <a:latin typeface="Calibri" panose="020F0502020204030204" pitchFamily="34" charset="0"/>
                          <a:cs typeface="Calibri" panose="020F0502020204030204" pitchFamily="34" charset="0"/>
                        </a:rPr>
                        <a:t>No</a:t>
                      </a:r>
                      <a:endParaRPr lang="en-US" sz="12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buNone/>
                      </a:pPr>
                      <a:r>
                        <a:rPr lang="en-US" sz="1200" b="1" u="none" strike="noStrike" dirty="0">
                          <a:solidFill>
                            <a:srgbClr val="FFFFFF"/>
                          </a:solidFill>
                          <a:effectLst/>
                          <a:latin typeface="Calibri" panose="020F0502020204030204" pitchFamily="34" charset="0"/>
                          <a:cs typeface="Calibri" panose="020F0502020204030204" pitchFamily="34" charset="0"/>
                        </a:rPr>
                        <a:t>Proposal name</a:t>
                      </a:r>
                      <a:endParaRPr lang="en-US" sz="12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buNone/>
                      </a:pPr>
                      <a:r>
                        <a:rPr lang="en-US" sz="1200" b="1" u="none" strike="noStrike" dirty="0">
                          <a:solidFill>
                            <a:srgbClr val="FFFFFF"/>
                          </a:solidFill>
                          <a:effectLst/>
                          <a:latin typeface="Calibri" panose="020F0502020204030204" pitchFamily="34" charset="0"/>
                          <a:cs typeface="Calibri" panose="020F0502020204030204" pitchFamily="34" charset="0"/>
                        </a:rPr>
                        <a:t>Proposer</a:t>
                      </a:r>
                      <a:endParaRPr lang="en-US" sz="12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181423312"/>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88</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Impulsive detachment experiments for SOLPS-ITER and JOREK time-dependent validation</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F. Cursi</a:t>
                      </a:r>
                    </a:p>
                  </a:txBody>
                  <a:tcPr marL="0" marR="0" marT="0" marB="0" anchor="ctr">
                    <a:solidFill>
                      <a:schemeClr val="bg1"/>
                    </a:solidFill>
                  </a:tcPr>
                </a:tc>
                <a:extLst>
                  <a:ext uri="{0D108BD9-81ED-4DB2-BD59-A6C34878D82A}">
                    <a16:rowId xmlns:a16="http://schemas.microsoft.com/office/drawing/2014/main" val="3360337185"/>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89</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Helium transport, source localization and wall recycling in single-null divertor plasmas</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A. Perek</a:t>
                      </a:r>
                    </a:p>
                  </a:txBody>
                  <a:tcPr marL="0" marR="0" marT="0" marB="0" anchor="ctr">
                    <a:solidFill>
                      <a:schemeClr val="bg1"/>
                    </a:solidFill>
                  </a:tcPr>
                </a:tc>
                <a:extLst>
                  <a:ext uri="{0D108BD9-81ED-4DB2-BD59-A6C34878D82A}">
                    <a16:rowId xmlns:a16="http://schemas.microsoft.com/office/drawing/2014/main" val="3700922780"/>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90</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Characterization of the ion temperature turbulence at x-point and midplane locations for different regimes</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J. Adamek</a:t>
                      </a:r>
                    </a:p>
                  </a:txBody>
                  <a:tcPr marL="0" marR="0" marT="0" marB="0" anchor="ctr">
                    <a:solidFill>
                      <a:schemeClr val="bg1"/>
                    </a:solidFill>
                  </a:tcPr>
                </a:tc>
                <a:extLst>
                  <a:ext uri="{0D108BD9-81ED-4DB2-BD59-A6C34878D82A}">
                    <a16:rowId xmlns:a16="http://schemas.microsoft.com/office/drawing/2014/main" val="617052408"/>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91</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Exploration of the XPR regime in open and closed geometry</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S. Henderson</a:t>
                      </a:r>
                    </a:p>
                  </a:txBody>
                  <a:tcPr marL="0" marR="0" marT="0" marB="0" anchor="ctr">
                    <a:solidFill>
                      <a:schemeClr val="bg1"/>
                    </a:solidFill>
                  </a:tcPr>
                </a:tc>
                <a:extLst>
                  <a:ext uri="{0D108BD9-81ED-4DB2-BD59-A6C34878D82A}">
                    <a16:rowId xmlns:a16="http://schemas.microsoft.com/office/drawing/2014/main" val="3332944612"/>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92</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How far inwards can the XPR be pushed while staying in QCE?</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M. </a:t>
                      </a:r>
                      <a:r>
                        <a:rPr lang="en-GB" sz="1200" b="1" i="0" u="none" strike="noStrike" dirty="0" err="1">
                          <a:solidFill>
                            <a:srgbClr val="000000"/>
                          </a:solidFill>
                          <a:effectLst/>
                          <a:latin typeface="Calibri" panose="020F0502020204030204" pitchFamily="34" charset="0"/>
                          <a:cs typeface="Calibri" panose="020F0502020204030204" pitchFamily="34" charset="0"/>
                        </a:rPr>
                        <a:t>Faitsch</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567285964"/>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94</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Interplay between core and edge radiation for detachment </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P. David</a:t>
                      </a:r>
                    </a:p>
                  </a:txBody>
                  <a:tcPr marL="0" marR="0" marT="0" marB="0" anchor="ctr">
                    <a:solidFill>
                      <a:schemeClr val="bg1"/>
                    </a:solidFill>
                  </a:tcPr>
                </a:tc>
                <a:extLst>
                  <a:ext uri="{0D108BD9-81ED-4DB2-BD59-A6C34878D82A}">
                    <a16:rowId xmlns:a16="http://schemas.microsoft.com/office/drawing/2014/main" val="2019583236"/>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95</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ELM buffering in conventional divertor configuration including real-time control</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M Komm</a:t>
                      </a:r>
                    </a:p>
                  </a:txBody>
                  <a:tcPr marL="0" marR="0" marT="0" marB="0" anchor="ctr">
                    <a:solidFill>
                      <a:schemeClr val="bg1"/>
                    </a:solidFill>
                  </a:tcPr>
                </a:tc>
                <a:extLst>
                  <a:ext uri="{0D108BD9-81ED-4DB2-BD59-A6C34878D82A}">
                    <a16:rowId xmlns:a16="http://schemas.microsoft.com/office/drawing/2014/main" val="170807350"/>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96</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Relation between n_sep and impurity throughput, p0div and impurity concentration for reduced SOL models</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D. Silvagni</a:t>
                      </a:r>
                    </a:p>
                  </a:txBody>
                  <a:tcPr marL="0" marR="0" marT="0" marB="0" anchor="ctr">
                    <a:solidFill>
                      <a:schemeClr val="bg1"/>
                    </a:solidFill>
                  </a:tcPr>
                </a:tc>
                <a:extLst>
                  <a:ext uri="{0D108BD9-81ED-4DB2-BD59-A6C34878D82A}">
                    <a16:rowId xmlns:a16="http://schemas.microsoft.com/office/drawing/2014/main" val="2125294215"/>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97</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Nitrogen distribution, compression and core contamination: investigation of seeding location, L/H-mode, dynamic behavior</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R. Morgan</a:t>
                      </a:r>
                    </a:p>
                  </a:txBody>
                  <a:tcPr marL="0" marR="0" marT="0" marB="0" anchor="ctr">
                    <a:solidFill>
                      <a:schemeClr val="bg1"/>
                    </a:solidFill>
                  </a:tcPr>
                </a:tc>
                <a:extLst>
                  <a:ext uri="{0D108BD9-81ED-4DB2-BD59-A6C34878D82A}">
                    <a16:rowId xmlns:a16="http://schemas.microsoft.com/office/drawing/2014/main" val="4162267868"/>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98</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XPR: Extension of operational space and increase of performance </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M. Bernert</a:t>
                      </a:r>
                    </a:p>
                  </a:txBody>
                  <a:tcPr marL="0" marR="0" marT="0" marB="0" anchor="ctr">
                    <a:solidFill>
                      <a:schemeClr val="bg1"/>
                    </a:solidFill>
                  </a:tcPr>
                </a:tc>
                <a:extLst>
                  <a:ext uri="{0D108BD9-81ED-4DB2-BD59-A6C34878D82A}">
                    <a16:rowId xmlns:a16="http://schemas.microsoft.com/office/drawing/2014/main" val="3045033408"/>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99</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Flow characterization in the Scrape-Off Layer</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R. Ducker</a:t>
                      </a:r>
                    </a:p>
                  </a:txBody>
                  <a:tcPr marL="0" marR="0" marT="0" marB="0" anchor="ctr">
                    <a:solidFill>
                      <a:schemeClr val="bg1"/>
                    </a:solidFill>
                  </a:tcPr>
                </a:tc>
                <a:extLst>
                  <a:ext uri="{0D108BD9-81ED-4DB2-BD59-A6C34878D82A}">
                    <a16:rowId xmlns:a16="http://schemas.microsoft.com/office/drawing/2014/main" val="1699614262"/>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100</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Characterization of the X-point radiator with horizontal and vertical equilibrium sweeps in H-mode </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M. Szucs</a:t>
                      </a:r>
                    </a:p>
                  </a:txBody>
                  <a:tcPr marL="0" marR="0" marT="0" marB="0" anchor="ctr">
                    <a:solidFill>
                      <a:schemeClr val="bg1"/>
                    </a:solidFill>
                  </a:tcPr>
                </a:tc>
                <a:extLst>
                  <a:ext uri="{0D108BD9-81ED-4DB2-BD59-A6C34878D82A}">
                    <a16:rowId xmlns:a16="http://schemas.microsoft.com/office/drawing/2014/main" val="2461499843"/>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101</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Edge turbulence characterization with the MEM and the XPM for the XPR regime at low heating at AUG</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Yu-Chih Liang</a:t>
                      </a:r>
                    </a:p>
                  </a:txBody>
                  <a:tcPr marL="0" marR="0" marT="0" marB="0" anchor="ctr">
                    <a:solidFill>
                      <a:schemeClr val="bg1"/>
                    </a:solidFill>
                  </a:tcPr>
                </a:tc>
                <a:extLst>
                  <a:ext uri="{0D108BD9-81ED-4DB2-BD59-A6C34878D82A}">
                    <a16:rowId xmlns:a16="http://schemas.microsoft.com/office/drawing/2014/main" val="658005502"/>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102</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X-machine exploration of pellet fueling compatibility with X-Point Radiation (XPR) regimes</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E. </a:t>
                      </a:r>
                      <a:r>
                        <a:rPr lang="en-GB" sz="1200" b="1" i="0" u="none" strike="noStrike" dirty="0" err="1">
                          <a:solidFill>
                            <a:srgbClr val="000000"/>
                          </a:solidFill>
                          <a:effectLst/>
                          <a:latin typeface="Calibri" panose="020F0502020204030204" pitchFamily="34" charset="0"/>
                          <a:cs typeface="Calibri" panose="020F0502020204030204" pitchFamily="34" charset="0"/>
                        </a:rPr>
                        <a:t>Geulin</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2164752927"/>
                  </a:ext>
                </a:extLst>
              </a:tr>
              <a:tr h="19541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103</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Integral XPR scenario from X-Point formation to ramp-down at WEST</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N. Rivals</a:t>
                      </a:r>
                    </a:p>
                  </a:txBody>
                  <a:tcPr marL="0" marR="0" marT="0" marB="0" anchor="ctr">
                    <a:solidFill>
                      <a:schemeClr val="bg1"/>
                    </a:solidFill>
                  </a:tcPr>
                </a:tc>
                <a:extLst>
                  <a:ext uri="{0D108BD9-81ED-4DB2-BD59-A6C34878D82A}">
                    <a16:rowId xmlns:a16="http://schemas.microsoft.com/office/drawing/2014/main" val="1784109847"/>
                  </a:ext>
                </a:extLst>
              </a:tr>
              <a:tr h="201339">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104</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H-mode Density Limit (HDL) with impurity seeding</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C. Perez von Thun</a:t>
                      </a:r>
                    </a:p>
                  </a:txBody>
                  <a:tcPr marL="0" marR="0" marT="0" marB="0" anchor="ctr">
                    <a:solidFill>
                      <a:schemeClr val="bg1"/>
                    </a:solidFill>
                  </a:tcPr>
                </a:tc>
                <a:extLst>
                  <a:ext uri="{0D108BD9-81ED-4DB2-BD59-A6C34878D82A}">
                    <a16:rowId xmlns:a16="http://schemas.microsoft.com/office/drawing/2014/main" val="1759050493"/>
                  </a:ext>
                </a:extLst>
              </a:tr>
              <a:tr h="182844">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105</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Cross-machine-scaling for far-SOL density decay with metallic walls (unseeded) </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C. Perez von Thun</a:t>
                      </a:r>
                    </a:p>
                  </a:txBody>
                  <a:tcPr marL="0" marR="0" marT="0" marB="0" anchor="ctr">
                    <a:solidFill>
                      <a:schemeClr val="bg1"/>
                    </a:solidFill>
                  </a:tcPr>
                </a:tc>
                <a:extLst>
                  <a:ext uri="{0D108BD9-81ED-4DB2-BD59-A6C34878D82A}">
                    <a16:rowId xmlns:a16="http://schemas.microsoft.com/office/drawing/2014/main" val="2559796844"/>
                  </a:ext>
                </a:extLst>
              </a:tr>
              <a:tr h="205528">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106</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Seeding effect on scrape-off layer profiles and fluctuations </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A. </a:t>
                      </a:r>
                      <a:r>
                        <a:rPr lang="en-GB" sz="1200" b="1" i="0" u="none" strike="noStrike" dirty="0" err="1">
                          <a:solidFill>
                            <a:srgbClr val="000000"/>
                          </a:solidFill>
                          <a:effectLst/>
                          <a:latin typeface="Calibri" panose="020F0502020204030204" pitchFamily="34" charset="0"/>
                          <a:cs typeface="Calibri" panose="020F0502020204030204" pitchFamily="34" charset="0"/>
                        </a:rPr>
                        <a:t>Stagni</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2589321002"/>
                  </a:ext>
                </a:extLst>
              </a:tr>
              <a:tr h="261432">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107</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Physics of plasma-neutral interactions for ITER and beyond</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K. </a:t>
                      </a:r>
                      <a:r>
                        <a:rPr lang="en-GB" sz="1200" b="1" i="0" u="none" strike="noStrike" dirty="0" err="1">
                          <a:solidFill>
                            <a:srgbClr val="000000"/>
                          </a:solidFill>
                          <a:effectLst/>
                          <a:latin typeface="Calibri" panose="020F0502020204030204" pitchFamily="34" charset="0"/>
                          <a:cs typeface="Calibri" panose="020F0502020204030204" pitchFamily="34" charset="0"/>
                        </a:rPr>
                        <a:t>Verhaegh</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3395063016"/>
                  </a:ext>
                </a:extLst>
              </a:tr>
              <a:tr h="278873">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108</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Detachment control in EDA H-mode</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L. </a:t>
                      </a:r>
                      <a:r>
                        <a:rPr lang="en-GB" sz="1200" b="1" i="0" u="none" strike="noStrike" dirty="0" err="1">
                          <a:solidFill>
                            <a:srgbClr val="000000"/>
                          </a:solidFill>
                          <a:effectLst/>
                          <a:latin typeface="Calibri" panose="020F0502020204030204" pitchFamily="34" charset="0"/>
                          <a:cs typeface="Calibri" panose="020F0502020204030204" pitchFamily="34" charset="0"/>
                        </a:rPr>
                        <a:t>gil</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972613624"/>
                  </a:ext>
                </a:extLst>
              </a:tr>
              <a:tr h="261432">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110</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Evaluation and Comparative Study of Fluctuation-Induced Transport in the SOL and First-Wall Interaction in Different Plasma Conditions in TCV</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K. Singh</a:t>
                      </a:r>
                    </a:p>
                  </a:txBody>
                  <a:tcPr marL="0" marR="0" marT="0" marB="0" anchor="ctr">
                    <a:solidFill>
                      <a:schemeClr val="bg1"/>
                    </a:solidFill>
                  </a:tcPr>
                </a:tc>
                <a:extLst>
                  <a:ext uri="{0D108BD9-81ED-4DB2-BD59-A6C34878D82A}">
                    <a16:rowId xmlns:a16="http://schemas.microsoft.com/office/drawing/2014/main" val="1353924556"/>
                  </a:ext>
                </a:extLst>
              </a:tr>
              <a:tr h="278873">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111</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First-principles investigations of WEST L-mode detached plasmas at reduced Btor by validation of turbulence simulations </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D Sales de Oliveira</a:t>
                      </a:r>
                    </a:p>
                  </a:txBody>
                  <a:tcPr marL="0" marR="0" marT="0" marB="0" anchor="ctr">
                    <a:solidFill>
                      <a:schemeClr val="bg1"/>
                    </a:solidFill>
                  </a:tcPr>
                </a:tc>
                <a:extLst>
                  <a:ext uri="{0D108BD9-81ED-4DB2-BD59-A6C34878D82A}">
                    <a16:rowId xmlns:a16="http://schemas.microsoft.com/office/drawing/2014/main" val="2242702827"/>
                  </a:ext>
                </a:extLst>
              </a:tr>
              <a:tr h="278873">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112</a:t>
                      </a:r>
                    </a:p>
                  </a:txBody>
                  <a:tcPr marL="0" marR="0" marT="0" marB="0" anchor="ctr">
                    <a:solidFill>
                      <a:schemeClr val="bg1"/>
                    </a:solidFill>
                  </a:tcPr>
                </a:tc>
                <a:tc>
                  <a:txBody>
                    <a:bodyPr/>
                    <a:lstStyle/>
                    <a:p>
                      <a:pPr algn="l" fontAlgn="ctr">
                        <a:buNone/>
                      </a:pPr>
                      <a:r>
                        <a:rPr lang="en-GB" sz="1200" b="1" i="0" u="none" strike="noStrike">
                          <a:solidFill>
                            <a:srgbClr val="000000"/>
                          </a:solidFill>
                          <a:effectLst/>
                          <a:latin typeface="Calibri" panose="020F0502020204030204" pitchFamily="34" charset="0"/>
                          <a:cs typeface="Calibri" panose="020F0502020204030204" pitchFamily="34" charset="0"/>
                        </a:rPr>
                        <a:t>First-principles investigation of boundary turbulence in seeded detached plasmas in the TCV-X21 scenario </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D Sales de Oliveira</a:t>
                      </a:r>
                    </a:p>
                  </a:txBody>
                  <a:tcPr marL="0" marR="0" marT="0" marB="0" anchor="ctr">
                    <a:solidFill>
                      <a:schemeClr val="bg1"/>
                    </a:solidFill>
                  </a:tcPr>
                </a:tc>
                <a:extLst>
                  <a:ext uri="{0D108BD9-81ED-4DB2-BD59-A6C34878D82A}">
                    <a16:rowId xmlns:a16="http://schemas.microsoft.com/office/drawing/2014/main" val="3092862077"/>
                  </a:ext>
                </a:extLst>
              </a:tr>
              <a:tr h="261432">
                <a:tc>
                  <a:txBody>
                    <a:bodyPr/>
                    <a:lstStyle/>
                    <a:p>
                      <a:pPr algn="ctr" fontAlgn="ctr">
                        <a:buNone/>
                      </a:pPr>
                      <a:r>
                        <a:rPr lang="en-IT" sz="1200" b="1" i="0" u="none" strike="noStrike" dirty="0">
                          <a:solidFill>
                            <a:srgbClr val="000000"/>
                          </a:solidFill>
                          <a:effectLst/>
                          <a:latin typeface="Calibri" panose="020F0502020204030204" pitchFamily="34" charset="0"/>
                          <a:cs typeface="Calibri" panose="020F0502020204030204" pitchFamily="34" charset="0"/>
                        </a:rPr>
                        <a:t>113</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Divertor Ti profile in XPR </a:t>
                      </a:r>
                    </a:p>
                  </a:txBody>
                  <a:tcPr marL="0" marR="0" marT="0" marB="0" anchor="ctr">
                    <a:solidFill>
                      <a:schemeClr val="bg1"/>
                    </a:solidFill>
                  </a:tcPr>
                </a:tc>
                <a:tc>
                  <a:txBody>
                    <a:bodyPr/>
                    <a:lstStyle/>
                    <a:p>
                      <a:pPr algn="l" fontAlgn="ctr">
                        <a:buNone/>
                      </a:pPr>
                      <a:r>
                        <a:rPr lang="en-GB" sz="1200" b="1" i="0" u="none" strike="noStrike" dirty="0">
                          <a:solidFill>
                            <a:srgbClr val="000000"/>
                          </a:solidFill>
                          <a:effectLst/>
                          <a:latin typeface="Calibri" panose="020F0502020204030204" pitchFamily="34" charset="0"/>
                          <a:cs typeface="Calibri" panose="020F0502020204030204" pitchFamily="34" charset="0"/>
                        </a:rPr>
                        <a:t>M. Dimitrova</a:t>
                      </a:r>
                    </a:p>
                  </a:txBody>
                  <a:tcPr marL="0" marR="0" marT="0" marB="0" anchor="ctr">
                    <a:solidFill>
                      <a:schemeClr val="bg1"/>
                    </a:solidFill>
                  </a:tcPr>
                </a:tc>
                <a:extLst>
                  <a:ext uri="{0D108BD9-81ED-4DB2-BD59-A6C34878D82A}">
                    <a16:rowId xmlns:a16="http://schemas.microsoft.com/office/drawing/2014/main" val="2188152051"/>
                  </a:ext>
                </a:extLst>
              </a:tr>
            </a:tbl>
          </a:graphicData>
        </a:graphic>
      </p:graphicFrame>
      <p:sp>
        <p:nvSpPr>
          <p:cNvPr id="3" name="Footer Placeholder 3">
            <a:extLst>
              <a:ext uri="{FF2B5EF4-FFF2-40B4-BE49-F238E27FC236}">
                <a16:creationId xmlns:a16="http://schemas.microsoft.com/office/drawing/2014/main" id="{357C592C-B4A2-419C-C576-9BE03D124546}"/>
              </a:ext>
            </a:extLst>
          </p:cNvPr>
          <p:cNvSpPr>
            <a:spLocks noGrp="1"/>
          </p:cNvSpPr>
          <p:nvPr>
            <p:ph type="ftr" sz="quarter" idx="11"/>
          </p:nvPr>
        </p:nvSpPr>
        <p:spPr>
          <a:xfrm>
            <a:off x="825624" y="6555770"/>
            <a:ext cx="4819802" cy="329614"/>
          </a:xfrm>
        </p:spPr>
        <p:txBody>
          <a:bodyPr/>
          <a:lstStyle/>
          <a:p>
            <a:pPr>
              <a:defRPr/>
            </a:pPr>
            <a:r>
              <a:rPr lang="en-GB" dirty="0">
                <a:solidFill>
                  <a:prstClr val="white"/>
                </a:solidFill>
              </a:rPr>
              <a:t>N. Vianello | RT05 Priorities @ WPTE GPM | 05 November 2025</a:t>
            </a:r>
            <a:endParaRPr lang="en-GB" dirty="0"/>
          </a:p>
        </p:txBody>
      </p:sp>
    </p:spTree>
    <p:extLst>
      <p:ext uri="{BB962C8B-B14F-4D97-AF65-F5344CB8AC3E}">
        <p14:creationId xmlns:p14="http://schemas.microsoft.com/office/powerpoint/2010/main" val="305259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2A60-08EB-0274-7F0A-FD18CF10378D}"/>
              </a:ext>
            </a:extLst>
          </p:cNvPr>
          <p:cNvSpPr>
            <a:spLocks noGrp="1"/>
          </p:cNvSpPr>
          <p:nvPr>
            <p:ph type="title"/>
          </p:nvPr>
        </p:nvSpPr>
        <p:spPr>
          <a:xfrm>
            <a:off x="983431" y="192515"/>
            <a:ext cx="10729143" cy="457200"/>
          </a:xfrm>
        </p:spPr>
        <p:txBody>
          <a:bodyPr/>
          <a:lstStyle/>
          <a:p>
            <a:r>
              <a:rPr lang="en-US" dirty="0"/>
              <a:t>#88 Impulsive detachment experiments for SOLPS-ITER and JOREK time-dependent validation</a:t>
            </a:r>
          </a:p>
        </p:txBody>
      </p:sp>
      <p:pic>
        <p:nvPicPr>
          <p:cNvPr id="7" name="Content Placeholder 6" descr="A screenshot of a computer&#10;&#10;AI-generated content may be incorrect.">
            <a:extLst>
              <a:ext uri="{FF2B5EF4-FFF2-40B4-BE49-F238E27FC236}">
                <a16:creationId xmlns:a16="http://schemas.microsoft.com/office/drawing/2014/main" id="{9D755B1C-3886-EBE6-5AAF-694EE0D5B4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082" y="729344"/>
            <a:ext cx="11783661" cy="5782640"/>
          </a:xfrm>
        </p:spPr>
      </p:pic>
      <p:sp>
        <p:nvSpPr>
          <p:cNvPr id="4" name="Footer Placeholder 3">
            <a:extLst>
              <a:ext uri="{FF2B5EF4-FFF2-40B4-BE49-F238E27FC236}">
                <a16:creationId xmlns:a16="http://schemas.microsoft.com/office/drawing/2014/main" id="{EE4B0145-4BB8-1A3D-0063-4ED00B23C807}"/>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5" name="Slide Number Placeholder 4">
            <a:extLst>
              <a:ext uri="{FF2B5EF4-FFF2-40B4-BE49-F238E27FC236}">
                <a16:creationId xmlns:a16="http://schemas.microsoft.com/office/drawing/2014/main" id="{92370BDA-FC55-8B07-E113-0978D03FBCE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sp>
        <p:nvSpPr>
          <p:cNvPr id="8" name="TextBox 7">
            <a:extLst>
              <a:ext uri="{FF2B5EF4-FFF2-40B4-BE49-F238E27FC236}">
                <a16:creationId xmlns:a16="http://schemas.microsoft.com/office/drawing/2014/main" id="{E0415A7F-11C8-51BE-4160-6C6EC104B672}"/>
              </a:ext>
            </a:extLst>
          </p:cNvPr>
          <p:cNvSpPr txBox="1"/>
          <p:nvPr/>
        </p:nvSpPr>
        <p:spPr bwMode="auto">
          <a:xfrm>
            <a:off x="6389914" y="729344"/>
            <a:ext cx="5322660" cy="2862322"/>
          </a:xfrm>
          <a:prstGeom prst="rect">
            <a:avLst/>
          </a:prstGeom>
          <a:solidFill>
            <a:srgbClr val="FFFF00"/>
          </a:solidFill>
        </p:spPr>
        <p:txBody>
          <a:bodyPr wrap="square" rtlCol="0">
            <a:spAutoFit/>
          </a:bodyPr>
          <a:lstStyle/>
          <a:p>
            <a:r>
              <a:rPr lang="en-US" dirty="0"/>
              <a:t>Continuation of an effort initiated in 2025 to validate detachment dynamic models (SOLPS-ITER time dependent/JOREK with kinetic neutral)</a:t>
            </a:r>
          </a:p>
          <a:p>
            <a:r>
              <a:rPr lang="en-US" dirty="0"/>
              <a:t>Address D1 and D2.</a:t>
            </a:r>
          </a:p>
          <a:p>
            <a:r>
              <a:rPr lang="en-US" dirty="0"/>
              <a:t>Suggested to:</a:t>
            </a:r>
          </a:p>
          <a:p>
            <a:r>
              <a:rPr lang="en-US" dirty="0"/>
              <a:t>1. Complete L-mode first</a:t>
            </a:r>
          </a:p>
          <a:p>
            <a:pPr marL="342900" indent="-342900">
              <a:buAutoNum type="arabicPeriod" startAt="2"/>
            </a:pPr>
            <a:r>
              <a:rPr lang="en-US" dirty="0"/>
              <a:t>Discuss if transient can be properly embedded into discharges for general detachment studies/XPR exploitation</a:t>
            </a:r>
          </a:p>
          <a:p>
            <a:r>
              <a:rPr lang="en-US" dirty="0"/>
              <a:t>P1-AUG-2026</a:t>
            </a:r>
          </a:p>
        </p:txBody>
      </p:sp>
    </p:spTree>
    <p:extLst>
      <p:ext uri="{BB962C8B-B14F-4D97-AF65-F5344CB8AC3E}">
        <p14:creationId xmlns:p14="http://schemas.microsoft.com/office/powerpoint/2010/main" val="73443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h79987.pdf" descr="sh79987.pdf"/>
          <p:cNvPicPr>
            <a:picLocks noChangeAspect="1"/>
          </p:cNvPicPr>
          <p:nvPr/>
        </p:nvPicPr>
        <p:blipFill>
          <a:blip r:embed="rId2"/>
          <a:stretch>
            <a:fillRect/>
          </a:stretch>
        </p:blipFill>
        <p:spPr>
          <a:xfrm>
            <a:off x="9865990" y="679609"/>
            <a:ext cx="2227244" cy="3395189"/>
          </a:xfrm>
          <a:prstGeom prst="rect">
            <a:avLst/>
          </a:prstGeom>
          <a:ln w="12700">
            <a:miter lim="400000"/>
          </a:ln>
        </p:spPr>
      </p:pic>
      <p:pic>
        <p:nvPicPr>
          <p:cNvPr id="69" name="sh78508.pdf" descr="sh78508.pdf"/>
          <p:cNvPicPr>
            <a:picLocks noChangeAspect="1"/>
          </p:cNvPicPr>
          <p:nvPr/>
        </p:nvPicPr>
        <p:blipFill>
          <a:blip r:embed="rId3"/>
          <a:stretch>
            <a:fillRect/>
          </a:stretch>
        </p:blipFill>
        <p:spPr>
          <a:xfrm>
            <a:off x="7574788" y="679609"/>
            <a:ext cx="2227244" cy="3395189"/>
          </a:xfrm>
          <a:prstGeom prst="rect">
            <a:avLst/>
          </a:prstGeom>
          <a:ln w="12700">
            <a:miter lim="400000"/>
          </a:ln>
        </p:spPr>
      </p:pic>
      <p:sp>
        <p:nvSpPr>
          <p:cNvPr id="71" name="Titre 1"/>
          <p:cNvSpPr txBox="1">
            <a:spLocks noGrp="1"/>
          </p:cNvSpPr>
          <p:nvPr>
            <p:ph type="title"/>
          </p:nvPr>
        </p:nvSpPr>
        <p:spPr>
          <a:xfrm>
            <a:off x="983432" y="192515"/>
            <a:ext cx="10625472" cy="457201"/>
          </a:xfrm>
          <a:prstGeom prst="rect">
            <a:avLst/>
          </a:prstGeom>
        </p:spPr>
        <p:txBody>
          <a:bodyPr/>
          <a:lstStyle>
            <a:lvl1pPr defTabSz="507491">
              <a:lnSpc>
                <a:spcPts val="1700"/>
              </a:lnSpc>
              <a:defRPr sz="2072"/>
            </a:lvl1pPr>
          </a:lstStyle>
          <a:p>
            <a:r>
              <a:rPr lang="en-GB" dirty="0"/>
              <a:t>#89 - </a:t>
            </a:r>
            <a:r>
              <a:rPr dirty="0"/>
              <a:t>Helium transport, source localization and wall recycling in single-null divertor plasmas</a:t>
            </a:r>
          </a:p>
        </p:txBody>
      </p:sp>
      <p:sp>
        <p:nvSpPr>
          <p:cNvPr id="72" name="Espace réservé du contenu 2"/>
          <p:cNvSpPr txBox="1">
            <a:spLocks noGrp="1"/>
          </p:cNvSpPr>
          <p:nvPr>
            <p:ph type="body" idx="1"/>
          </p:nvPr>
        </p:nvSpPr>
        <p:spPr>
          <a:xfrm>
            <a:off x="618725" y="891900"/>
            <a:ext cx="7116071" cy="5378559"/>
          </a:xfrm>
          <a:prstGeom prst="rect">
            <a:avLst/>
          </a:prstGeom>
        </p:spPr>
        <p:txBody>
          <a:bodyPr/>
          <a:lstStyle/>
          <a:p>
            <a:pPr marL="214313" indent="-214313">
              <a:spcBef>
                <a:spcPts val="0"/>
              </a:spcBef>
              <a:defRPr b="1"/>
            </a:pPr>
            <a:r>
              <a:t>Proponents and contact person:</a:t>
            </a:r>
          </a:p>
          <a:p>
            <a:pPr marL="557212" lvl="1" indent="-257174">
              <a:spcBef>
                <a:spcPts val="0"/>
              </a:spcBef>
              <a:defRPr sz="1600"/>
            </a:pPr>
            <a:r>
              <a:rPr u="sng">
                <a:solidFill>
                  <a:srgbClr val="0000FF"/>
                </a:solidFill>
                <a:uFill>
                  <a:solidFill>
                    <a:srgbClr val="0000FF"/>
                  </a:solidFill>
                </a:uFill>
                <a:hlinkClick r:id="rId4"/>
              </a:rPr>
              <a:t>artur.perek@epfl.ch</a:t>
            </a:r>
            <a:r>
              <a:rPr b="1"/>
              <a:t> </a:t>
            </a:r>
            <a:r>
              <a:t>, </a:t>
            </a:r>
            <a:r>
              <a:rPr u="sng">
                <a:solidFill>
                  <a:srgbClr val="0000FF"/>
                </a:solidFill>
                <a:uFill>
                  <a:solidFill>
                    <a:srgbClr val="0000FF"/>
                  </a:solidFill>
                </a:uFill>
                <a:hlinkClick r:id="rId5"/>
              </a:rPr>
              <a:t>ryoko.osawa@ukaea.uk</a:t>
            </a:r>
            <a:r>
              <a:t> , </a:t>
            </a:r>
            <a:r>
              <a:rPr u="sng">
                <a:solidFill>
                  <a:srgbClr val="0000FF"/>
                </a:solidFill>
                <a:uFill>
                  <a:solidFill>
                    <a:srgbClr val="0000FF"/>
                  </a:solidFill>
                </a:uFill>
                <a:hlinkClick r:id="rId6"/>
              </a:rPr>
              <a:t>david.MOIRAF@cea.fr</a:t>
            </a:r>
            <a:r>
              <a:t>  et al., </a:t>
            </a:r>
            <a:endParaRPr b="1"/>
          </a:p>
          <a:p>
            <a:pPr marL="214313" indent="-214313">
              <a:spcBef>
                <a:spcPts val="0"/>
              </a:spcBef>
              <a:defRPr b="1"/>
            </a:pPr>
            <a:r>
              <a:t>Scientific Background &amp; Objectives</a:t>
            </a:r>
          </a:p>
          <a:p>
            <a:pPr marL="557212" lvl="1" indent="-214313">
              <a:spcBef>
                <a:spcPts val="0"/>
              </a:spcBef>
              <a:defRPr sz="1600"/>
            </a:pPr>
            <a:r>
              <a:t>Helium exhaust at the edge and divertor remains inefficient compared to the core.</a:t>
            </a:r>
            <a:endParaRPr sz="1800"/>
          </a:p>
          <a:p>
            <a:pPr marL="557212" lvl="1" indent="-214313">
              <a:spcBef>
                <a:spcPts val="0"/>
              </a:spcBef>
              <a:defRPr sz="1600"/>
            </a:pPr>
            <a:r>
              <a:t>2D spectral imaging can provide poloidally resolved maps of neutral and ionised helium to measure source localisation.</a:t>
            </a:r>
            <a:endParaRPr sz="1800"/>
          </a:p>
          <a:p>
            <a:pPr marL="557212" lvl="1" indent="-214313">
              <a:spcBef>
                <a:spcPts val="0"/>
              </a:spcBef>
              <a:defRPr sz="1600"/>
            </a:pPr>
            <a:r>
              <a:t>By varying helium puff rate and location, the study will identify the poloidal helium transport, validate SOLPS-ITER modelling, and quantify helium transport and poloidal gradients approaching detachment.</a:t>
            </a:r>
            <a:endParaRPr sz="1800" b="1"/>
          </a:p>
          <a:p>
            <a:pPr marL="214313" indent="-214313">
              <a:spcBef>
                <a:spcPts val="0"/>
              </a:spcBef>
              <a:defRPr b="1"/>
            </a:pPr>
            <a:r>
              <a:t>Experimental Strategy/Machine Constraints and essential diagnostic</a:t>
            </a:r>
          </a:p>
          <a:p>
            <a:pPr marL="514351" lvl="1" indent="-214313">
              <a:spcBef>
                <a:spcPts val="0"/>
              </a:spcBef>
              <a:defRPr sz="1800"/>
            </a:pPr>
            <a:r>
              <a:t>Unseeded L-mode discharges with varying helium gas puff location and rate | requires absolutely calibrated gas valves. </a:t>
            </a:r>
          </a:p>
          <a:p>
            <a:pPr marL="514351" lvl="1" indent="-214313">
              <a:spcBef>
                <a:spcPts val="0"/>
              </a:spcBef>
              <a:defRPr sz="1800"/>
            </a:pPr>
            <a:r>
              <a:t>H-mode controlled XPR discharges with additional heating.</a:t>
            </a:r>
          </a:p>
          <a:p>
            <a:pPr marL="514351" lvl="1" indent="-214313">
              <a:spcBef>
                <a:spcPts val="0"/>
              </a:spcBef>
              <a:defRPr sz="1800"/>
            </a:pPr>
            <a:r>
              <a:t>2D spectral imaging, spectroscopy, and residual gas analysers are essential. Coherence imaging spectroscopy is highly desirable.</a:t>
            </a:r>
          </a:p>
        </p:txBody>
      </p:sp>
      <p:sp>
        <p:nvSpPr>
          <p:cNvPr id="73" name="TextBox 7"/>
          <p:cNvSpPr txBox="1"/>
          <p:nvPr/>
        </p:nvSpPr>
        <p:spPr>
          <a:xfrm>
            <a:off x="7970518" y="3981720"/>
            <a:ext cx="2980375"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1"/>
            </a:lvl1pPr>
          </a:lstStyle>
          <a:p>
            <a:r>
              <a:t>Proposed pulses</a:t>
            </a:r>
          </a:p>
        </p:txBody>
      </p:sp>
      <p:graphicFrame>
        <p:nvGraphicFramePr>
          <p:cNvPr id="74" name="Table 3"/>
          <p:cNvGraphicFramePr/>
          <p:nvPr/>
        </p:nvGraphicFramePr>
        <p:xfrm>
          <a:off x="7924799" y="4351053"/>
          <a:ext cx="4147457" cy="2093290"/>
        </p:xfrm>
        <a:graphic>
          <a:graphicData uri="http://schemas.openxmlformats.org/drawingml/2006/table">
            <a:tbl>
              <a:tblPr firstRow="1" bandRow="1"/>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418658">
                <a:tc>
                  <a:txBody>
                    <a:bodyPr/>
                    <a:lstStyle/>
                    <a:p>
                      <a:pPr algn="l" defTabSz="685800">
                        <a:defRPr sz="1800" b="0">
                          <a:solidFill>
                            <a:srgbClr val="000000"/>
                          </a:solidFill>
                        </a:defRPr>
                      </a:pPr>
                      <a:r>
                        <a:rPr sz="1600" b="1">
                          <a:solidFill>
                            <a:srgbClr val="FFFFFF"/>
                          </a:solidFill>
                        </a:rPr>
                        <a:t>Device</a:t>
                      </a:r>
                    </a:p>
                  </a:txBody>
                  <a:tcPr marL="34290" marR="34290" marT="34290" marB="34290" horzOverflow="overflow"/>
                </a:tc>
                <a:tc>
                  <a:txBody>
                    <a:bodyPr/>
                    <a:lstStyle/>
                    <a:p>
                      <a:pPr algn="l" defTabSz="685800">
                        <a:defRPr sz="1800" b="0">
                          <a:solidFill>
                            <a:srgbClr val="000000"/>
                          </a:solidFill>
                        </a:defRPr>
                      </a:pPr>
                      <a:r>
                        <a:rPr sz="1600" b="1">
                          <a:solidFill>
                            <a:srgbClr val="FFFFFF"/>
                          </a:solidFill>
                        </a:rPr>
                        <a:t># Pulses/Session</a:t>
                      </a:r>
                    </a:p>
                  </a:txBody>
                  <a:tcPr marL="34290" marR="34290" marT="34290" marB="34290" horzOverflow="overflow"/>
                </a:tc>
                <a:tc>
                  <a:txBody>
                    <a:bodyPr/>
                    <a:lstStyle/>
                    <a:p>
                      <a:pPr algn="l" defTabSz="685800">
                        <a:defRPr sz="1800" b="0">
                          <a:solidFill>
                            <a:srgbClr val="000000"/>
                          </a:solidFill>
                        </a:defRPr>
                      </a:pPr>
                      <a:r>
                        <a:rPr sz="1600" b="1">
                          <a:solidFill>
                            <a:srgbClr val="FFFFFF"/>
                          </a:solidFill>
                        </a:rPr>
                        <a:t># Development</a:t>
                      </a:r>
                    </a:p>
                  </a:txBody>
                  <a:tcPr marL="34290" marR="34290" marT="34290" marB="34290" horzOverflow="overflow"/>
                </a:tc>
                <a:extLst>
                  <a:ext uri="{0D108BD9-81ED-4DB2-BD59-A6C34878D82A}">
                    <a16:rowId xmlns:a16="http://schemas.microsoft.com/office/drawing/2014/main" val="10000"/>
                  </a:ext>
                </a:extLst>
              </a:tr>
              <a:tr h="418658">
                <a:tc>
                  <a:txBody>
                    <a:bodyPr/>
                    <a:lstStyle/>
                    <a:p>
                      <a:pPr algn="l" defTabSz="685800">
                        <a:defRPr sz="1800"/>
                      </a:pPr>
                      <a:r>
                        <a:rPr b="1"/>
                        <a:t>AUG</a:t>
                      </a:r>
                    </a:p>
                  </a:txBody>
                  <a:tcPr marL="34290" marR="34290" marT="34290" marB="34290" horzOverflow="overflow">
                    <a:solidFill>
                      <a:srgbClr val="8EB4E3"/>
                    </a:solidFill>
                  </a:tcPr>
                </a:tc>
                <a:tc>
                  <a:txBody>
                    <a:bodyPr/>
                    <a:lstStyle/>
                    <a:p>
                      <a:pPr algn="l" defTabSz="685800">
                        <a:defRPr sz="1800"/>
                      </a:pPr>
                      <a:r>
                        <a:t>-</a:t>
                      </a:r>
                    </a:p>
                  </a:txBody>
                  <a:tcPr marL="34290" marR="34290" marT="34290" marB="34290" horzOverflow="overflow">
                    <a:solidFill>
                      <a:srgbClr val="8EB4E3"/>
                    </a:solidFill>
                  </a:tcPr>
                </a:tc>
                <a:tc>
                  <a:txBody>
                    <a:bodyPr/>
                    <a:lstStyle/>
                    <a:p>
                      <a:pPr algn="l" defTabSz="685800">
                        <a:defRPr sz="1800"/>
                      </a:pPr>
                      <a:r>
                        <a:t>-</a:t>
                      </a:r>
                    </a:p>
                  </a:txBody>
                  <a:tcPr marL="34290" marR="34290" marT="34290" marB="34290" horzOverflow="overflow">
                    <a:solidFill>
                      <a:srgbClr val="8EB4E3"/>
                    </a:solidFill>
                  </a:tcPr>
                </a:tc>
                <a:extLst>
                  <a:ext uri="{0D108BD9-81ED-4DB2-BD59-A6C34878D82A}">
                    <a16:rowId xmlns:a16="http://schemas.microsoft.com/office/drawing/2014/main" val="10001"/>
                  </a:ext>
                </a:extLst>
              </a:tr>
              <a:tr h="418658">
                <a:tc>
                  <a:txBody>
                    <a:bodyPr/>
                    <a:lstStyle/>
                    <a:p>
                      <a:pPr algn="l" defTabSz="685800">
                        <a:defRPr sz="1800"/>
                      </a:pPr>
                      <a:r>
                        <a:rPr b="1"/>
                        <a:t>MAST-U</a:t>
                      </a:r>
                    </a:p>
                  </a:txBody>
                  <a:tcPr marL="34290" marR="34290" marT="34290" marB="34290" horzOverflow="overflow">
                    <a:solidFill>
                      <a:srgbClr val="E6B9B8"/>
                    </a:solidFill>
                  </a:tcPr>
                </a:tc>
                <a:tc>
                  <a:txBody>
                    <a:bodyPr/>
                    <a:lstStyle/>
                    <a:p>
                      <a:pPr algn="l" defTabSz="685800">
                        <a:defRPr sz="1800"/>
                      </a:pPr>
                      <a:r>
                        <a:t>20</a:t>
                      </a:r>
                    </a:p>
                  </a:txBody>
                  <a:tcPr marL="34290" marR="34290" marT="34290" marB="34290" horzOverflow="overflow">
                    <a:solidFill>
                      <a:srgbClr val="E6B9B8"/>
                    </a:solidFill>
                  </a:tcPr>
                </a:tc>
                <a:tc>
                  <a:txBody>
                    <a:bodyPr/>
                    <a:lstStyle/>
                    <a:p>
                      <a:pPr algn="l" defTabSz="685800">
                        <a:defRPr sz="1800"/>
                      </a:pPr>
                      <a:r>
                        <a:t>2</a:t>
                      </a:r>
                    </a:p>
                  </a:txBody>
                  <a:tcPr marL="34290" marR="34290" marT="34290" marB="34290" horzOverflow="overflow">
                    <a:solidFill>
                      <a:srgbClr val="E6B9B8"/>
                    </a:solidFill>
                  </a:tcPr>
                </a:tc>
                <a:extLst>
                  <a:ext uri="{0D108BD9-81ED-4DB2-BD59-A6C34878D82A}">
                    <a16:rowId xmlns:a16="http://schemas.microsoft.com/office/drawing/2014/main" val="10002"/>
                  </a:ext>
                </a:extLst>
              </a:tr>
              <a:tr h="418658">
                <a:tc>
                  <a:txBody>
                    <a:bodyPr/>
                    <a:lstStyle/>
                    <a:p>
                      <a:pPr algn="l" defTabSz="685800">
                        <a:defRPr sz="1800"/>
                      </a:pPr>
                      <a:r>
                        <a:rPr b="1"/>
                        <a:t>TCV</a:t>
                      </a:r>
                    </a:p>
                  </a:txBody>
                  <a:tcPr marL="34290" marR="34290" marT="34290" marB="34290" horzOverflow="overflow">
                    <a:solidFill>
                      <a:srgbClr val="D7E4BD"/>
                    </a:solidFill>
                  </a:tcPr>
                </a:tc>
                <a:tc>
                  <a:txBody>
                    <a:bodyPr/>
                    <a:lstStyle/>
                    <a:p>
                      <a:pPr algn="l" defTabSz="685800">
                        <a:defRPr sz="1800"/>
                      </a:pPr>
                      <a:r>
                        <a:t>32</a:t>
                      </a:r>
                    </a:p>
                  </a:txBody>
                  <a:tcPr marL="34290" marR="34290" marT="34290" marB="34290" horzOverflow="overflow">
                    <a:solidFill>
                      <a:srgbClr val="D7E4BD"/>
                    </a:solidFill>
                  </a:tcPr>
                </a:tc>
                <a:tc>
                  <a:txBody>
                    <a:bodyPr/>
                    <a:lstStyle/>
                    <a:p>
                      <a:pPr algn="l" defTabSz="685800">
                        <a:defRPr sz="1800"/>
                      </a:pPr>
                      <a:r>
                        <a:t>3</a:t>
                      </a:r>
                    </a:p>
                  </a:txBody>
                  <a:tcPr marL="34290" marR="34290" marT="34290" marB="34290" horzOverflow="overflow">
                    <a:solidFill>
                      <a:srgbClr val="D7E4BD"/>
                    </a:solidFill>
                  </a:tcPr>
                </a:tc>
                <a:extLst>
                  <a:ext uri="{0D108BD9-81ED-4DB2-BD59-A6C34878D82A}">
                    <a16:rowId xmlns:a16="http://schemas.microsoft.com/office/drawing/2014/main" val="10003"/>
                  </a:ext>
                </a:extLst>
              </a:tr>
              <a:tr h="418658">
                <a:tc>
                  <a:txBody>
                    <a:bodyPr/>
                    <a:lstStyle/>
                    <a:p>
                      <a:pPr algn="l" defTabSz="685800">
                        <a:defRPr sz="1800"/>
                      </a:pPr>
                      <a:r>
                        <a:rPr b="1"/>
                        <a:t>WEST</a:t>
                      </a:r>
                    </a:p>
                  </a:txBody>
                  <a:tcPr marL="34290" marR="34290" marT="34290" marB="34290" horzOverflow="overflow">
                    <a:solidFill>
                      <a:srgbClr val="FCD5B5"/>
                    </a:solidFill>
                  </a:tcPr>
                </a:tc>
                <a:tc>
                  <a:txBody>
                    <a:bodyPr/>
                    <a:lstStyle/>
                    <a:p>
                      <a:pPr algn="l" defTabSz="685800">
                        <a:defRPr sz="1800"/>
                      </a:pPr>
                      <a:r>
                        <a:t>24</a:t>
                      </a:r>
                    </a:p>
                  </a:txBody>
                  <a:tcPr marL="34290" marR="34290" marT="34290" marB="34290" horzOverflow="overflow">
                    <a:solidFill>
                      <a:srgbClr val="FCD5B5"/>
                    </a:solidFill>
                  </a:tcPr>
                </a:tc>
                <a:tc>
                  <a:txBody>
                    <a:bodyPr/>
                    <a:lstStyle/>
                    <a:p>
                      <a:pPr algn="l" defTabSz="685800">
                        <a:defRPr sz="1800"/>
                      </a:pPr>
                      <a:r>
                        <a:t>3</a:t>
                      </a:r>
                    </a:p>
                  </a:txBody>
                  <a:tcPr marL="34290" marR="34290" marT="34290" marB="34290" horzOverflow="overflow">
                    <a:solidFill>
                      <a:srgbClr val="FCD5B5"/>
                    </a:solidFill>
                  </a:tcPr>
                </a:tc>
                <a:extLst>
                  <a:ext uri="{0D108BD9-81ED-4DB2-BD59-A6C34878D82A}">
                    <a16:rowId xmlns:a16="http://schemas.microsoft.com/office/drawing/2014/main" val="10004"/>
                  </a:ext>
                </a:extLst>
              </a:tr>
            </a:tbl>
          </a:graphicData>
        </a:graphic>
      </p:graphicFrame>
      <p:pic>
        <p:nvPicPr>
          <p:cNvPr id="75" name="Picture 21" descr="Picture 21"/>
          <p:cNvPicPr>
            <a:picLocks noChangeAspect="1"/>
          </p:cNvPicPr>
          <p:nvPr/>
        </p:nvPicPr>
        <p:blipFill>
          <a:blip r:embed="rId7"/>
          <a:stretch>
            <a:fillRect/>
          </a:stretch>
        </p:blipFill>
        <p:spPr>
          <a:xfrm>
            <a:off x="10010919" y="765569"/>
            <a:ext cx="2107965" cy="3216151"/>
          </a:xfrm>
          <a:prstGeom prst="rect">
            <a:avLst/>
          </a:prstGeom>
          <a:ln w="12700">
            <a:miter lim="400000"/>
          </a:ln>
        </p:spPr>
      </p:pic>
      <p:pic>
        <p:nvPicPr>
          <p:cNvPr id="76" name="Picture 22" descr="Picture 22"/>
          <p:cNvPicPr>
            <a:picLocks noChangeAspect="1"/>
          </p:cNvPicPr>
          <p:nvPr/>
        </p:nvPicPr>
        <p:blipFill>
          <a:blip r:embed="rId7"/>
          <a:stretch>
            <a:fillRect/>
          </a:stretch>
        </p:blipFill>
        <p:spPr>
          <a:xfrm>
            <a:off x="7751029" y="770268"/>
            <a:ext cx="2098726" cy="3202055"/>
          </a:xfrm>
          <a:prstGeom prst="rect">
            <a:avLst/>
          </a:prstGeom>
          <a:ln w="12700">
            <a:miter lim="400000"/>
          </a:ln>
        </p:spPr>
      </p:pic>
      <p:sp>
        <p:nvSpPr>
          <p:cNvPr id="77" name="TextBox 7"/>
          <p:cNvSpPr txBox="1"/>
          <p:nvPr/>
        </p:nvSpPr>
        <p:spPr>
          <a:xfrm>
            <a:off x="8310986" y="1048021"/>
            <a:ext cx="754867"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baffled</a:t>
            </a:r>
          </a:p>
        </p:txBody>
      </p:sp>
      <p:sp>
        <p:nvSpPr>
          <p:cNvPr id="78" name="TextBox 7"/>
          <p:cNvSpPr txBox="1"/>
          <p:nvPr/>
        </p:nvSpPr>
        <p:spPr>
          <a:xfrm>
            <a:off x="10480927" y="1058812"/>
            <a:ext cx="997387"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unbaffled</a:t>
            </a:r>
          </a:p>
        </p:txBody>
      </p:sp>
      <p:sp>
        <p:nvSpPr>
          <p:cNvPr id="79" name="TextBox 7"/>
          <p:cNvSpPr txBox="1"/>
          <p:nvPr/>
        </p:nvSpPr>
        <p:spPr>
          <a:xfrm>
            <a:off x="7877314" y="450991"/>
            <a:ext cx="4378203"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2D neutral helium concentration inferences</a:t>
            </a:r>
          </a:p>
        </p:txBody>
      </p:sp>
      <p:sp>
        <p:nvSpPr>
          <p:cNvPr id="4" name="Footer Placeholder 3">
            <a:extLst>
              <a:ext uri="{FF2B5EF4-FFF2-40B4-BE49-F238E27FC236}">
                <a16:creationId xmlns:a16="http://schemas.microsoft.com/office/drawing/2014/main" id="{53C7F827-052F-FC6E-AC44-459E3063EDD6}"/>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5" name="Slide Number Placeholder 4">
            <a:extLst>
              <a:ext uri="{FF2B5EF4-FFF2-40B4-BE49-F238E27FC236}">
                <a16:creationId xmlns:a16="http://schemas.microsoft.com/office/drawing/2014/main" id="{946C71C5-B3DE-5A1A-4306-BB08FF0A336E}"/>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7</a:t>
            </a:fld>
            <a:endParaRPr lang="en-GB">
              <a:solidFill>
                <a:prstClr val="white"/>
              </a:solidFill>
            </a:endParaRPr>
          </a:p>
        </p:txBody>
      </p:sp>
      <p:sp>
        <p:nvSpPr>
          <p:cNvPr id="6" name="TextBox 5">
            <a:extLst>
              <a:ext uri="{FF2B5EF4-FFF2-40B4-BE49-F238E27FC236}">
                <a16:creationId xmlns:a16="http://schemas.microsoft.com/office/drawing/2014/main" id="{3BEC222C-908F-1D0E-9856-37E5C22B8B5D}"/>
              </a:ext>
            </a:extLst>
          </p:cNvPr>
          <p:cNvSpPr txBox="1"/>
          <p:nvPr/>
        </p:nvSpPr>
        <p:spPr bwMode="auto">
          <a:xfrm>
            <a:off x="6389914" y="729344"/>
            <a:ext cx="5322660" cy="2585323"/>
          </a:xfrm>
          <a:prstGeom prst="rect">
            <a:avLst/>
          </a:prstGeom>
          <a:solidFill>
            <a:srgbClr val="FFFF00"/>
          </a:solidFill>
        </p:spPr>
        <p:txBody>
          <a:bodyPr wrap="square" rtlCol="0">
            <a:spAutoFit/>
          </a:bodyPr>
          <a:lstStyle/>
          <a:p>
            <a:r>
              <a:rPr lang="en-US" dirty="0"/>
              <a:t>1. Interesting multi-machine comparison on a topic which deserve attention</a:t>
            </a:r>
          </a:p>
          <a:p>
            <a:r>
              <a:rPr lang="en-US" dirty="0"/>
              <a:t>2. Not the higher priorities for MAST-U given the machine time available</a:t>
            </a:r>
          </a:p>
          <a:p>
            <a:r>
              <a:rPr lang="en-US" dirty="0"/>
              <a:t>3. On WEST should be done once and if the MANTIS system will be installed in 2027</a:t>
            </a:r>
          </a:p>
          <a:p>
            <a:r>
              <a:rPr lang="en-US" dirty="0"/>
              <a:t>P1-2026-TCV</a:t>
            </a:r>
          </a:p>
          <a:p>
            <a:r>
              <a:rPr lang="en-US" dirty="0"/>
              <a:t>P2-2026-MAST-U</a:t>
            </a:r>
          </a:p>
          <a:p>
            <a:r>
              <a:rPr lang="en-US" dirty="0"/>
              <a:t>P2-2027-WEST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5963-9E8B-4E27-D8BC-88D651908CF6}"/>
              </a:ext>
            </a:extLst>
          </p:cNvPr>
          <p:cNvSpPr>
            <a:spLocks noGrp="1"/>
          </p:cNvSpPr>
          <p:nvPr>
            <p:ph type="title"/>
          </p:nvPr>
        </p:nvSpPr>
        <p:spPr>
          <a:xfrm>
            <a:off x="983431" y="192515"/>
            <a:ext cx="10836533" cy="457200"/>
          </a:xfrm>
        </p:spPr>
        <p:txBody>
          <a:bodyPr/>
          <a:lstStyle/>
          <a:p>
            <a:r>
              <a:rPr lang="en-US" dirty="0"/>
              <a:t>#90 Characterization of the ion temperature turbulence at x-point and midplane locations for different regimes.</a:t>
            </a:r>
          </a:p>
        </p:txBody>
      </p:sp>
      <p:sp>
        <p:nvSpPr>
          <p:cNvPr id="3" name="Slide Number Placeholder 2">
            <a:extLst>
              <a:ext uri="{FF2B5EF4-FFF2-40B4-BE49-F238E27FC236}">
                <a16:creationId xmlns:a16="http://schemas.microsoft.com/office/drawing/2014/main" id="{8CDF923C-A2A3-FEA3-E7EB-478E8D56DF7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8</a:t>
            </a:fld>
            <a:endParaRPr lang="en-GB">
              <a:solidFill>
                <a:prstClr val="white"/>
              </a:solidFill>
            </a:endParaRPr>
          </a:p>
        </p:txBody>
      </p:sp>
      <p:sp>
        <p:nvSpPr>
          <p:cNvPr id="4" name="Footer Placeholder 3">
            <a:extLst>
              <a:ext uri="{FF2B5EF4-FFF2-40B4-BE49-F238E27FC236}">
                <a16:creationId xmlns:a16="http://schemas.microsoft.com/office/drawing/2014/main" id="{F6D8369F-DF0D-2820-985B-3B00D34B3986}"/>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pic>
        <p:nvPicPr>
          <p:cNvPr id="6" name="Picture 5" descr="A diagram of a device&#10;&#10;AI-generated content may be incorrect.">
            <a:extLst>
              <a:ext uri="{FF2B5EF4-FFF2-40B4-BE49-F238E27FC236}">
                <a16:creationId xmlns:a16="http://schemas.microsoft.com/office/drawing/2014/main" id="{E168D3A7-6122-7A4C-B24A-1614D2CA86A2}"/>
              </a:ext>
            </a:extLst>
          </p:cNvPr>
          <p:cNvPicPr>
            <a:picLocks noChangeAspect="1"/>
          </p:cNvPicPr>
          <p:nvPr/>
        </p:nvPicPr>
        <p:blipFill>
          <a:blip r:embed="rId2">
            <a:extLst>
              <a:ext uri="{28A0092B-C50C-407E-A947-70E740481C1C}">
                <a14:useLocalDpi xmlns:a14="http://schemas.microsoft.com/office/drawing/2010/main" val="0"/>
              </a:ext>
            </a:extLst>
          </a:blip>
          <a:srcRect r="49180"/>
          <a:stretch>
            <a:fillRect/>
          </a:stretch>
        </p:blipFill>
        <p:spPr>
          <a:xfrm>
            <a:off x="360040" y="878149"/>
            <a:ext cx="4213736" cy="5449186"/>
          </a:xfrm>
          <a:prstGeom prst="rect">
            <a:avLst/>
          </a:prstGeom>
        </p:spPr>
      </p:pic>
      <p:pic>
        <p:nvPicPr>
          <p:cNvPr id="7" name="Picture 6" descr="A diagram of a device&#10;&#10;AI-generated content may be incorrect.">
            <a:extLst>
              <a:ext uri="{FF2B5EF4-FFF2-40B4-BE49-F238E27FC236}">
                <a16:creationId xmlns:a16="http://schemas.microsoft.com/office/drawing/2014/main" id="{709AED9C-204D-103A-D01F-4A434C3BE0C8}"/>
              </a:ext>
            </a:extLst>
          </p:cNvPr>
          <p:cNvPicPr>
            <a:picLocks noChangeAspect="1"/>
          </p:cNvPicPr>
          <p:nvPr/>
        </p:nvPicPr>
        <p:blipFill>
          <a:blip r:embed="rId2">
            <a:extLst>
              <a:ext uri="{28A0092B-C50C-407E-A947-70E740481C1C}">
                <a14:useLocalDpi xmlns:a14="http://schemas.microsoft.com/office/drawing/2010/main" val="0"/>
              </a:ext>
            </a:extLst>
          </a:blip>
          <a:srcRect l="50066"/>
          <a:stretch>
            <a:fillRect/>
          </a:stretch>
        </p:blipFill>
        <p:spPr>
          <a:xfrm>
            <a:off x="7261412" y="878149"/>
            <a:ext cx="4140242" cy="5449186"/>
          </a:xfrm>
          <a:prstGeom prst="rect">
            <a:avLst/>
          </a:prstGeom>
        </p:spPr>
      </p:pic>
      <p:sp>
        <p:nvSpPr>
          <p:cNvPr id="8" name="TextBox 7">
            <a:extLst>
              <a:ext uri="{FF2B5EF4-FFF2-40B4-BE49-F238E27FC236}">
                <a16:creationId xmlns:a16="http://schemas.microsoft.com/office/drawing/2014/main" id="{7B0FD734-E0B1-47D3-E033-4151B0E70C66}"/>
              </a:ext>
            </a:extLst>
          </p:cNvPr>
          <p:cNvSpPr txBox="1"/>
          <p:nvPr/>
        </p:nvSpPr>
        <p:spPr bwMode="auto">
          <a:xfrm>
            <a:off x="6389914" y="729344"/>
            <a:ext cx="5322660" cy="1477328"/>
          </a:xfrm>
          <a:prstGeom prst="rect">
            <a:avLst/>
          </a:prstGeom>
          <a:solidFill>
            <a:srgbClr val="FFFF00"/>
          </a:solidFill>
        </p:spPr>
        <p:txBody>
          <a:bodyPr wrap="square" rtlCol="0">
            <a:spAutoFit/>
          </a:bodyPr>
          <a:lstStyle/>
          <a:p>
            <a:r>
              <a:rPr lang="en-US" dirty="0"/>
              <a:t>To be checked how much perturbative would be the XP probe plunges for the scenarios proposed (XPR and QCE). In case prioritize the acquisition of far SOL from the MEM</a:t>
            </a:r>
          </a:p>
          <a:p>
            <a:r>
              <a:rPr lang="en-US" dirty="0"/>
              <a:t>P1-2026-AUG-PB</a:t>
            </a:r>
          </a:p>
        </p:txBody>
      </p:sp>
    </p:spTree>
    <p:extLst>
      <p:ext uri="{BB962C8B-B14F-4D97-AF65-F5344CB8AC3E}">
        <p14:creationId xmlns:p14="http://schemas.microsoft.com/office/powerpoint/2010/main" val="161128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2" y="192515"/>
            <a:ext cx="11208568" cy="457200"/>
          </a:xfrm>
        </p:spPr>
        <p:txBody>
          <a:bodyPr/>
          <a:lstStyle/>
          <a:p>
            <a:r>
              <a:rPr lang="fr-FR"/>
              <a:t>#91 - Exploration </a:t>
            </a:r>
            <a:r>
              <a:rPr lang="fr-FR" dirty="0"/>
              <a:t>of XPR </a:t>
            </a:r>
            <a:r>
              <a:rPr lang="fr-FR" dirty="0" err="1"/>
              <a:t>access</a:t>
            </a:r>
            <a:r>
              <a:rPr lang="fr-FR" dirty="0"/>
              <a:t> and </a:t>
            </a:r>
            <a:r>
              <a:rPr lang="fr-FR" dirty="0" err="1"/>
              <a:t>stability</a:t>
            </a:r>
            <a:r>
              <a:rPr lang="fr-FR" dirty="0"/>
              <a:t> in </a:t>
            </a:r>
            <a:r>
              <a:rPr lang="fr-FR" dirty="0" err="1"/>
              <a:t>baffled</a:t>
            </a:r>
            <a:r>
              <a:rPr lang="fr-FR" dirty="0"/>
              <a:t> and </a:t>
            </a:r>
            <a:r>
              <a:rPr lang="fr-FR" dirty="0" err="1"/>
              <a:t>unbaffled</a:t>
            </a:r>
            <a:r>
              <a:rPr lang="fr-FR" dirty="0"/>
              <a:t> </a:t>
            </a:r>
            <a:r>
              <a:rPr lang="fr-FR" dirty="0" err="1"/>
              <a:t>geometry</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186489" y="836712"/>
            <a:ext cx="6905983" cy="5688632"/>
          </a:xfrm>
        </p:spPr>
        <p:txBody>
          <a:bodyPr>
            <a:normAutofit fontScale="92500" lnSpcReduction="20000"/>
          </a:bodyPr>
          <a:lstStyle/>
          <a:p>
            <a:pPr marL="0" indent="0" eaLnBrk="1" fontAlgn="auto" hangingPunct="1">
              <a:spcBef>
                <a:spcPts val="0"/>
              </a:spcBef>
              <a:spcAft>
                <a:spcPts val="0"/>
              </a:spcAft>
              <a:buNone/>
              <a:defRPr/>
            </a:pPr>
            <a:r>
              <a:rPr lang="en-US" sz="1800" b="1" dirty="0">
                <a:latin typeface="+mn-lt"/>
                <a:cs typeface="Calibri"/>
              </a:rPr>
              <a:t>Proponents and contact person:</a:t>
            </a:r>
          </a:p>
          <a:p>
            <a:pPr marL="0" indent="0" eaLnBrk="1" fontAlgn="auto" hangingPunct="1">
              <a:spcBef>
                <a:spcPts val="0"/>
              </a:spcBef>
              <a:spcAft>
                <a:spcPts val="0"/>
              </a:spcAft>
              <a:buNone/>
              <a:defRPr/>
            </a:pPr>
            <a:r>
              <a:rPr lang="en-US" sz="1600" dirty="0">
                <a:latin typeface="+mn-lt"/>
                <a:cs typeface="Calibri"/>
              </a:rPr>
              <a:t>	</a:t>
            </a:r>
          </a:p>
          <a:p>
            <a:pPr marL="0" indent="0" eaLnBrk="1" fontAlgn="auto" hangingPunct="1">
              <a:spcBef>
                <a:spcPts val="0"/>
              </a:spcBef>
              <a:spcAft>
                <a:spcPts val="0"/>
              </a:spcAft>
              <a:buNone/>
              <a:defRPr/>
            </a:pPr>
            <a:r>
              <a:rPr lang="en-US" sz="1600" dirty="0">
                <a:latin typeface="+mn-lt"/>
                <a:cs typeface="Calibri"/>
              </a:rPr>
              <a:t>S. Henderson, H. Sun, P. Ryan, D. </a:t>
            </a:r>
            <a:r>
              <a:rPr lang="en-US" sz="1600" dirty="0" err="1">
                <a:latin typeface="+mn-lt"/>
                <a:cs typeface="Calibri"/>
              </a:rPr>
              <a:t>Morbey</a:t>
            </a:r>
            <a:r>
              <a:rPr lang="en-US" sz="1600" dirty="0">
                <a:latin typeface="+mn-lt"/>
                <a:cs typeface="Calibri"/>
              </a:rPr>
              <a:t>,</a:t>
            </a:r>
            <a:r>
              <a:rPr lang="en-US" sz="1600" dirty="0">
                <a:cs typeface="Calibri"/>
              </a:rPr>
              <a:t> Q. Xia</a:t>
            </a:r>
            <a:endParaRPr lang="en-US" sz="1600" dirty="0">
              <a:latin typeface="+mn-lt"/>
              <a:cs typeface="Calibri"/>
            </a:endParaRPr>
          </a:p>
          <a:p>
            <a:pPr marL="214313" indent="-214313" eaLnBrk="1" fontAlgn="auto" hangingPunct="1">
              <a:spcBef>
                <a:spcPts val="0"/>
              </a:spcBef>
              <a:spcAft>
                <a:spcPts val="0"/>
              </a:spcAft>
              <a:buFont typeface="Arial"/>
              <a:buChar char="•"/>
              <a:defRPr/>
            </a:pPr>
            <a:endParaRPr lang="en-US" sz="1800" b="1" dirty="0">
              <a:latin typeface="+mn-lt"/>
              <a:cs typeface="Calibri"/>
            </a:endParaRPr>
          </a:p>
          <a:p>
            <a:pPr marL="0" indent="0" eaLnBrk="1" fontAlgn="auto" hangingPunct="1">
              <a:spcBef>
                <a:spcPts val="0"/>
              </a:spcBef>
              <a:spcAft>
                <a:spcPts val="0"/>
              </a:spcAft>
              <a:buNone/>
              <a:defRPr/>
            </a:pPr>
            <a:r>
              <a:rPr lang="en-US" sz="1800" b="1" dirty="0">
                <a:latin typeface="+mn-lt"/>
                <a:cs typeface="Calibri"/>
              </a:rPr>
              <a:t>Scientific Background</a:t>
            </a:r>
          </a:p>
          <a:p>
            <a:pPr marL="0" indent="0" eaLnBrk="1" fontAlgn="auto" hangingPunct="1">
              <a:spcBef>
                <a:spcPts val="0"/>
              </a:spcBef>
              <a:spcAft>
                <a:spcPts val="0"/>
              </a:spcAft>
              <a:buNone/>
              <a:defRPr/>
            </a:pPr>
            <a:endParaRPr lang="en-US" sz="1800" dirty="0">
              <a:latin typeface="+mn-lt"/>
              <a:cs typeface="Calibri"/>
            </a:endParaRPr>
          </a:p>
          <a:p>
            <a:pPr lvl="1" eaLnBrk="1" fontAlgn="auto" hangingPunct="1">
              <a:spcBef>
                <a:spcPts val="0"/>
              </a:spcBef>
              <a:spcAft>
                <a:spcPts val="0"/>
              </a:spcAft>
              <a:defRPr/>
            </a:pPr>
            <a:r>
              <a:rPr lang="en-US" sz="1600" dirty="0">
                <a:latin typeface="+mn-lt"/>
                <a:cs typeface="Calibri"/>
              </a:rPr>
              <a:t>Analytical XPR model shows dependency on neutral gas density at X-PT</a:t>
            </a:r>
          </a:p>
          <a:p>
            <a:pPr lvl="1" eaLnBrk="1" fontAlgn="auto" hangingPunct="1">
              <a:spcBef>
                <a:spcPts val="0"/>
              </a:spcBef>
              <a:spcAft>
                <a:spcPts val="0"/>
              </a:spcAft>
              <a:defRPr/>
            </a:pPr>
            <a:r>
              <a:rPr lang="en-US" sz="1600" dirty="0">
                <a:cs typeface="Calibri"/>
              </a:rPr>
              <a:t>HL transitions frequently disrupt XPR scenarios on MAST-U, putting emphasis on finding an operational window avoiding back-transitions</a:t>
            </a:r>
          </a:p>
          <a:p>
            <a:pPr lvl="1" eaLnBrk="1" fontAlgn="auto" hangingPunct="1">
              <a:spcBef>
                <a:spcPts val="0"/>
              </a:spcBef>
              <a:spcAft>
                <a:spcPts val="0"/>
              </a:spcAft>
              <a:defRPr/>
            </a:pPr>
            <a:endParaRPr lang="en-US" sz="1400" dirty="0">
              <a:cs typeface="Calibri"/>
            </a:endParaRPr>
          </a:p>
          <a:p>
            <a:pPr marL="342900" lvl="1" indent="0" eaLnBrk="1" fontAlgn="auto" hangingPunct="1">
              <a:spcBef>
                <a:spcPts val="0"/>
              </a:spcBef>
              <a:spcAft>
                <a:spcPts val="0"/>
              </a:spcAft>
              <a:buNone/>
              <a:defRPr/>
            </a:pPr>
            <a:endParaRPr lang="en-US" sz="1400" dirty="0">
              <a:cs typeface="Calibri"/>
            </a:endParaRPr>
          </a:p>
          <a:p>
            <a:pPr marL="0" indent="0">
              <a:spcBef>
                <a:spcPts val="0"/>
              </a:spcBef>
              <a:buNone/>
              <a:defRPr/>
            </a:pPr>
            <a:r>
              <a:rPr lang="en-US" sz="1800" b="1" dirty="0">
                <a:cs typeface="Calibri"/>
              </a:rPr>
              <a:t>Objectives</a:t>
            </a:r>
            <a:endParaRPr lang="en-US" sz="1800" dirty="0">
              <a:cs typeface="Calibri"/>
            </a:endParaRPr>
          </a:p>
          <a:p>
            <a:pPr lvl="1" eaLnBrk="1" fontAlgn="auto" hangingPunct="1">
              <a:spcBef>
                <a:spcPts val="0"/>
              </a:spcBef>
              <a:spcAft>
                <a:spcPts val="0"/>
              </a:spcAft>
              <a:defRPr/>
            </a:pPr>
            <a:endParaRPr lang="en-US" sz="1400" dirty="0">
              <a:cs typeface="Calibri"/>
            </a:endParaRPr>
          </a:p>
          <a:p>
            <a:pPr lvl="1" eaLnBrk="1" fontAlgn="auto" hangingPunct="1">
              <a:spcBef>
                <a:spcPts val="0"/>
              </a:spcBef>
              <a:spcAft>
                <a:spcPts val="0"/>
              </a:spcAft>
              <a:defRPr/>
            </a:pPr>
            <a:r>
              <a:rPr lang="en-US" sz="1600" dirty="0">
                <a:cs typeface="Calibri"/>
              </a:rPr>
              <a:t>Compare XPR access in scenarios with different neutral densities X-PT</a:t>
            </a:r>
          </a:p>
          <a:p>
            <a:pPr lvl="1">
              <a:spcBef>
                <a:spcPts val="0"/>
              </a:spcBef>
              <a:defRPr/>
            </a:pPr>
            <a:r>
              <a:rPr lang="en-GB" sz="1600" dirty="0">
                <a:cs typeface="Calibri"/>
              </a:rPr>
              <a:t>Assess SOL broadening in strongly seeded scenarios</a:t>
            </a:r>
            <a:r>
              <a:rPr lang="en-US" sz="1600" dirty="0">
                <a:cs typeface="Calibri"/>
              </a:rPr>
              <a:t> </a:t>
            </a:r>
          </a:p>
          <a:p>
            <a:pPr lvl="1">
              <a:spcBef>
                <a:spcPts val="0"/>
              </a:spcBef>
              <a:defRPr/>
            </a:pPr>
            <a:r>
              <a:rPr lang="en-GB" sz="1600" dirty="0">
                <a:cs typeface="Calibri"/>
              </a:rPr>
              <a:t>Determine XPR operational window in which HL transitions are avoided</a:t>
            </a:r>
            <a:endParaRPr lang="en-US" sz="2000" b="1" dirty="0">
              <a:latin typeface="+mn-lt"/>
              <a:cs typeface="Calibri"/>
            </a:endParaRPr>
          </a:p>
          <a:p>
            <a:pPr marL="0" indent="0" eaLnBrk="1" fontAlgn="auto" hangingPunct="1">
              <a:spcBef>
                <a:spcPts val="0"/>
              </a:spcBef>
              <a:spcAft>
                <a:spcPts val="0"/>
              </a:spcAft>
              <a:buNone/>
              <a:defRPr/>
            </a:pPr>
            <a:endParaRPr lang="en-US" sz="1800" b="1" dirty="0">
              <a:latin typeface="+mn-lt"/>
              <a:cs typeface="Calibri"/>
            </a:endParaRPr>
          </a:p>
          <a:p>
            <a:pPr marL="0" indent="0" eaLnBrk="1" fontAlgn="auto" hangingPunct="1">
              <a:spcBef>
                <a:spcPts val="0"/>
              </a:spcBef>
              <a:spcAft>
                <a:spcPts val="0"/>
              </a:spcAft>
              <a:buNone/>
              <a:defRPr/>
            </a:pPr>
            <a:r>
              <a:rPr lang="en-US" sz="1800" b="1" dirty="0">
                <a:latin typeface="+mn-lt"/>
                <a:cs typeface="Calibri"/>
              </a:rPr>
              <a:t>Deliverables</a:t>
            </a:r>
          </a:p>
          <a:p>
            <a:pPr marL="0" indent="0" eaLnBrk="1" fontAlgn="auto" hangingPunct="1">
              <a:spcBef>
                <a:spcPts val="0"/>
              </a:spcBef>
              <a:spcAft>
                <a:spcPts val="0"/>
              </a:spcAft>
              <a:buNone/>
              <a:defRPr/>
            </a:pPr>
            <a:endParaRPr lang="en-US" sz="1800" b="1" dirty="0">
              <a:latin typeface="+mn-lt"/>
              <a:cs typeface="Calibri"/>
            </a:endParaRPr>
          </a:p>
          <a:p>
            <a:pPr lvl="1">
              <a:spcBef>
                <a:spcPts val="0"/>
              </a:spcBef>
              <a:defRPr/>
            </a:pPr>
            <a:r>
              <a:rPr lang="en-US" sz="1600" b="1" dirty="0">
                <a:latin typeface="+mn-lt"/>
                <a:cs typeface="Calibri"/>
              </a:rPr>
              <a:t>D1 </a:t>
            </a:r>
            <a:r>
              <a:rPr lang="en-US" sz="1600" dirty="0">
                <a:latin typeface="+mn-lt"/>
                <a:cs typeface="Calibri"/>
              </a:rPr>
              <a:t>(</a:t>
            </a:r>
            <a:r>
              <a:rPr lang="en-GB" sz="1600" dirty="0"/>
              <a:t>Characterize detachment access); </a:t>
            </a:r>
            <a:r>
              <a:rPr lang="en-GB" sz="1600" b="1" dirty="0"/>
              <a:t>D3</a:t>
            </a:r>
            <a:r>
              <a:rPr lang="en-GB" sz="1600" dirty="0"/>
              <a:t> (Edge/SOL particle transport); </a:t>
            </a:r>
            <a:r>
              <a:rPr lang="en-GB" sz="1600" b="1" dirty="0"/>
              <a:t>D6</a:t>
            </a:r>
            <a:r>
              <a:rPr lang="en-GB" sz="1600" dirty="0"/>
              <a:t> (Evolution under slow transients)</a:t>
            </a:r>
            <a:endParaRPr lang="en-US" sz="1600" b="1" dirty="0">
              <a:latin typeface="+mn-lt"/>
              <a:cs typeface="Calibri"/>
            </a:endParaRPr>
          </a:p>
          <a:p>
            <a:pPr marL="0" indent="0" eaLnBrk="1" fontAlgn="auto" hangingPunct="1">
              <a:spcBef>
                <a:spcPts val="0"/>
              </a:spcBef>
              <a:spcAft>
                <a:spcPts val="0"/>
              </a:spcAft>
              <a:buNone/>
              <a:defRPr/>
            </a:pPr>
            <a:endParaRPr lang="en-US" sz="1800" b="1" dirty="0">
              <a:latin typeface="+mn-lt"/>
              <a:cs typeface="Calibri"/>
            </a:endParaRPr>
          </a:p>
          <a:p>
            <a:pPr marL="0" indent="0" eaLnBrk="1" fontAlgn="auto" hangingPunct="1">
              <a:spcBef>
                <a:spcPts val="0"/>
              </a:spcBef>
              <a:spcAft>
                <a:spcPts val="0"/>
              </a:spcAft>
              <a:buNone/>
              <a:defRPr/>
            </a:pPr>
            <a:r>
              <a:rPr lang="en-US" sz="1800" b="1" dirty="0">
                <a:latin typeface="+mn-lt"/>
                <a:cs typeface="Calibri"/>
              </a:rPr>
              <a:t>Experimental Strategy</a:t>
            </a:r>
            <a:endParaRPr lang="en-US" sz="1800" dirty="0">
              <a:latin typeface="+mn-lt"/>
            </a:endParaRPr>
          </a:p>
          <a:p>
            <a:pPr lvl="1" eaLnBrk="1" fontAlgn="auto" hangingPunct="1">
              <a:spcBef>
                <a:spcPts val="0"/>
              </a:spcBef>
              <a:spcAft>
                <a:spcPts val="0"/>
              </a:spcAft>
              <a:defRPr/>
            </a:pPr>
            <a:endParaRPr lang="en-US" sz="900" dirty="0">
              <a:latin typeface="+mn-lt"/>
              <a:cs typeface="Calibri"/>
            </a:endParaRPr>
          </a:p>
          <a:p>
            <a:pPr marL="514351" lvl="1">
              <a:spcBef>
                <a:spcPts val="0"/>
              </a:spcBef>
              <a:buFont typeface="Arial"/>
              <a:buChar char="•"/>
              <a:defRPr/>
            </a:pPr>
            <a:r>
              <a:rPr lang="en-US" sz="1600" dirty="0">
                <a:cs typeface="Calibri"/>
              </a:rPr>
              <a:t>N-seeded H-mode at max. power (3.5 MW)</a:t>
            </a:r>
          </a:p>
          <a:p>
            <a:pPr marL="514351" lvl="1">
              <a:spcBef>
                <a:spcPts val="0"/>
              </a:spcBef>
              <a:buFont typeface="Arial"/>
              <a:buChar char="•"/>
              <a:defRPr/>
            </a:pPr>
            <a:r>
              <a:rPr lang="en-US" sz="1600" dirty="0">
                <a:cs typeface="Calibri"/>
              </a:rPr>
              <a:t>Stabilize two baffled and unbaffled divertor scenarios with an XPR</a:t>
            </a:r>
          </a:p>
          <a:p>
            <a:pPr marL="514351" lvl="1">
              <a:spcBef>
                <a:spcPts val="0"/>
              </a:spcBef>
              <a:buFont typeface="Arial"/>
              <a:buChar char="•"/>
              <a:defRPr/>
            </a:pPr>
            <a:r>
              <a:rPr lang="en-US" sz="1600" dirty="0">
                <a:cs typeface="Calibri"/>
              </a:rPr>
              <a:t>Vary the elongation to change the distance between the X-point and target</a:t>
            </a:r>
          </a:p>
          <a:p>
            <a:pPr marL="514351" lvl="1">
              <a:spcBef>
                <a:spcPts val="0"/>
              </a:spcBef>
              <a:buFont typeface="Arial"/>
              <a:buChar char="•"/>
              <a:defRPr/>
            </a:pPr>
            <a:r>
              <a:rPr lang="en-US" sz="1600" dirty="0">
                <a:cs typeface="Calibri"/>
              </a:rPr>
              <a:t>Compare two sets of seeding/</a:t>
            </a:r>
            <a:r>
              <a:rPr lang="en-US" sz="1600" dirty="0" err="1">
                <a:cs typeface="Calibri"/>
              </a:rPr>
              <a:t>fuelling</a:t>
            </a:r>
            <a:r>
              <a:rPr lang="en-US" sz="1600" dirty="0">
                <a:cs typeface="Calibri"/>
              </a:rPr>
              <a:t> rates for XPR access in each geometry</a:t>
            </a:r>
          </a:p>
          <a:p>
            <a:pPr marL="514351" lvl="1">
              <a:spcBef>
                <a:spcPts val="0"/>
              </a:spcBef>
              <a:buFont typeface="Arial"/>
              <a:buChar char="•"/>
              <a:defRPr/>
            </a:pPr>
            <a:r>
              <a:rPr lang="en-US" sz="1600" dirty="0">
                <a:cs typeface="Calibri"/>
              </a:rPr>
              <a:t>Apply gas cuts to understand reattachment time in strongly detached conditions </a:t>
            </a:r>
            <a:endParaRPr lang="en-US" sz="1800" dirty="0">
              <a:latin typeface="+mn-lt"/>
              <a:cs typeface="Calibri"/>
            </a:endParaRPr>
          </a:p>
          <a:p>
            <a:endParaRPr lang="fr-FR" sz="1800"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7924799" y="4524007"/>
            <a:ext cx="3071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nvGraphicFramePr>
        <p:xfrm>
          <a:off x="7924799" y="4881657"/>
          <a:ext cx="4147457" cy="1562685"/>
        </p:xfrm>
        <a:graphic>
          <a:graphicData uri="http://schemas.openxmlformats.org/drawingml/2006/table">
            <a:tbl>
              <a:tblPr firstRow="1" bandRow="1">
                <a:tableStyleId>{5C22544A-7EE6-4342-B048-85BDC9FD1C3A}</a:tableStyleId>
              </a:tblPr>
              <a:tblGrid>
                <a:gridCol w="954027">
                  <a:extLst>
                    <a:ext uri="{9D8B030D-6E8A-4147-A177-3AD203B41FA5}">
                      <a16:colId xmlns:a16="http://schemas.microsoft.com/office/drawing/2014/main" val="20000"/>
                    </a:ext>
                  </a:extLst>
                </a:gridCol>
                <a:gridCol w="1663934">
                  <a:extLst>
                    <a:ext uri="{9D8B030D-6E8A-4147-A177-3AD203B41FA5}">
                      <a16:colId xmlns:a16="http://schemas.microsoft.com/office/drawing/2014/main" val="20001"/>
                    </a:ext>
                  </a:extLst>
                </a:gridCol>
                <a:gridCol w="1529496">
                  <a:extLst>
                    <a:ext uri="{9D8B030D-6E8A-4147-A177-3AD203B41FA5}">
                      <a16:colId xmlns:a16="http://schemas.microsoft.com/office/drawing/2014/main" val="20002"/>
                    </a:ext>
                  </a:extLst>
                </a:gridCol>
              </a:tblGrid>
              <a:tr h="312537">
                <a:tc>
                  <a:txBody>
                    <a:bodyPr/>
                    <a:lstStyle/>
                    <a:p>
                      <a:r>
                        <a:rPr lang="en-IT" sz="1100" dirty="0"/>
                        <a:t>Device</a:t>
                      </a:r>
                    </a:p>
                  </a:txBody>
                  <a:tcPr marL="68585" marR="68585" marT="34290" marB="34290"/>
                </a:tc>
                <a:tc>
                  <a:txBody>
                    <a:bodyPr/>
                    <a:lstStyle/>
                    <a:p>
                      <a:r>
                        <a:rPr lang="en-IT" sz="1100" dirty="0"/>
                        <a:t># Pulses/Session</a:t>
                      </a:r>
                    </a:p>
                  </a:txBody>
                  <a:tcPr marL="68585" marR="68585" marT="34290" marB="34290"/>
                </a:tc>
                <a:tc>
                  <a:txBody>
                    <a:bodyPr/>
                    <a:lstStyle/>
                    <a:p>
                      <a:r>
                        <a:rPr lang="en-IT" sz="1100" dirty="0"/>
                        <a:t># Development</a:t>
                      </a:r>
                    </a:p>
                  </a:txBody>
                  <a:tcPr marL="68585" marR="68585" marT="34290" marB="34290"/>
                </a:tc>
                <a:extLst>
                  <a:ext uri="{0D108BD9-81ED-4DB2-BD59-A6C34878D82A}">
                    <a16:rowId xmlns:a16="http://schemas.microsoft.com/office/drawing/2014/main" val="10000"/>
                  </a:ext>
                </a:extLst>
              </a:tr>
              <a:tr h="312537">
                <a:tc>
                  <a:txBody>
                    <a:bodyPr/>
                    <a:lstStyle/>
                    <a:p>
                      <a:r>
                        <a:rPr lang="fr-CH" sz="1200" b="1" dirty="0">
                          <a:solidFill>
                            <a:schemeClr val="tx1"/>
                          </a:solidFill>
                        </a:rPr>
                        <a:t>AUG</a:t>
                      </a:r>
                      <a:endParaRPr lang="en-IT" sz="1200" b="1" dirty="0">
                        <a:solidFill>
                          <a:schemeClr val="tx1"/>
                        </a:solidFill>
                      </a:endParaRPr>
                    </a:p>
                  </a:txBody>
                  <a:tcPr marL="68585" marR="68585" marT="34290" marB="34290">
                    <a:solidFill>
                      <a:schemeClr val="tx2">
                        <a:lumMod val="40000"/>
                        <a:lumOff val="60000"/>
                      </a:schemeClr>
                    </a:solidFill>
                  </a:tcPr>
                </a:tc>
                <a:tc>
                  <a:txBody>
                    <a:bodyPr/>
                    <a:lstStyle/>
                    <a:p>
                      <a:endParaRPr lang="en-IT" sz="1200"/>
                    </a:p>
                  </a:txBody>
                  <a:tcPr marL="68585" marR="68585" marT="34290" marB="34290">
                    <a:solidFill>
                      <a:schemeClr val="tx2">
                        <a:lumMod val="40000"/>
                        <a:lumOff val="60000"/>
                      </a:schemeClr>
                    </a:solidFill>
                  </a:tcPr>
                </a:tc>
                <a:tc>
                  <a:txBody>
                    <a:bodyPr/>
                    <a:lstStyle/>
                    <a:p>
                      <a:endParaRPr lang="en-IT" sz="1200" dirty="0"/>
                    </a:p>
                  </a:txBody>
                  <a:tcPr marL="68585" marR="68585" marT="34290" marB="34290">
                    <a:solidFill>
                      <a:schemeClr val="tx2">
                        <a:lumMod val="40000"/>
                        <a:lumOff val="60000"/>
                      </a:schemeClr>
                    </a:solidFill>
                  </a:tcPr>
                </a:tc>
                <a:extLst>
                  <a:ext uri="{0D108BD9-81ED-4DB2-BD59-A6C34878D82A}">
                    <a16:rowId xmlns:a16="http://schemas.microsoft.com/office/drawing/2014/main" val="10001"/>
                  </a:ext>
                </a:extLst>
              </a:tr>
              <a:tr h="312537">
                <a:tc>
                  <a:txBody>
                    <a:bodyPr/>
                    <a:lstStyle/>
                    <a:p>
                      <a:r>
                        <a:rPr lang="en-IT" sz="1200" b="1" dirty="0">
                          <a:solidFill>
                            <a:schemeClr val="tx1"/>
                          </a:solidFill>
                        </a:rPr>
                        <a:t>MAST-U</a:t>
                      </a:r>
                    </a:p>
                  </a:txBody>
                  <a:tcPr marL="68585" marR="68585" marT="34290" marB="34290">
                    <a:solidFill>
                      <a:schemeClr val="accent2">
                        <a:lumMod val="40000"/>
                        <a:lumOff val="60000"/>
                      </a:schemeClr>
                    </a:solidFill>
                  </a:tcPr>
                </a:tc>
                <a:tc>
                  <a:txBody>
                    <a:bodyPr/>
                    <a:lstStyle/>
                    <a:p>
                      <a:r>
                        <a:rPr lang="en-GB" sz="1200" dirty="0"/>
                        <a:t>8</a:t>
                      </a:r>
                      <a:endParaRPr lang="en-IT" sz="1200" dirty="0"/>
                    </a:p>
                  </a:txBody>
                  <a:tcPr marL="68585" marR="68585" marT="34290" marB="34290">
                    <a:solidFill>
                      <a:schemeClr val="accent2">
                        <a:lumMod val="40000"/>
                        <a:lumOff val="60000"/>
                      </a:schemeClr>
                    </a:solidFill>
                  </a:tcPr>
                </a:tc>
                <a:tc>
                  <a:txBody>
                    <a:bodyPr/>
                    <a:lstStyle/>
                    <a:p>
                      <a:endParaRPr lang="en-IT" sz="1200" dirty="0"/>
                    </a:p>
                  </a:txBody>
                  <a:tcPr marL="68585" marR="68585" marT="34290" marB="34290">
                    <a:solidFill>
                      <a:schemeClr val="accent2">
                        <a:lumMod val="40000"/>
                        <a:lumOff val="60000"/>
                      </a:schemeClr>
                    </a:solidFill>
                  </a:tcPr>
                </a:tc>
                <a:extLst>
                  <a:ext uri="{0D108BD9-81ED-4DB2-BD59-A6C34878D82A}">
                    <a16:rowId xmlns:a16="http://schemas.microsoft.com/office/drawing/2014/main" val="10002"/>
                  </a:ext>
                </a:extLst>
              </a:tr>
              <a:tr h="312537">
                <a:tc>
                  <a:txBody>
                    <a:bodyPr/>
                    <a:lstStyle/>
                    <a:p>
                      <a:r>
                        <a:rPr lang="en-IT" sz="1200" b="1" dirty="0">
                          <a:solidFill>
                            <a:schemeClr val="tx1"/>
                          </a:solidFill>
                        </a:rPr>
                        <a:t>TCV</a:t>
                      </a:r>
                    </a:p>
                  </a:txBody>
                  <a:tcPr marL="68585" marR="68585" marT="34290" marB="34290">
                    <a:solidFill>
                      <a:schemeClr val="accent3">
                        <a:lumMod val="40000"/>
                        <a:lumOff val="60000"/>
                      </a:schemeClr>
                    </a:solidFill>
                  </a:tcPr>
                </a:tc>
                <a:tc>
                  <a:txBody>
                    <a:bodyPr/>
                    <a:lstStyle/>
                    <a:p>
                      <a:endParaRPr lang="en-IT" sz="1200"/>
                    </a:p>
                  </a:txBody>
                  <a:tcPr marL="68585" marR="68585" marT="34290" marB="34290">
                    <a:solidFill>
                      <a:schemeClr val="accent3">
                        <a:lumMod val="40000"/>
                        <a:lumOff val="60000"/>
                      </a:schemeClr>
                    </a:solidFill>
                  </a:tcPr>
                </a:tc>
                <a:tc>
                  <a:txBody>
                    <a:bodyPr/>
                    <a:lstStyle/>
                    <a:p>
                      <a:endParaRPr lang="en-IT" sz="1200" dirty="0"/>
                    </a:p>
                  </a:txBody>
                  <a:tcPr marL="68585" marR="68585" marT="34290" marB="34290">
                    <a:solidFill>
                      <a:schemeClr val="accent3">
                        <a:lumMod val="40000"/>
                        <a:lumOff val="60000"/>
                      </a:schemeClr>
                    </a:solidFill>
                  </a:tcPr>
                </a:tc>
                <a:extLst>
                  <a:ext uri="{0D108BD9-81ED-4DB2-BD59-A6C34878D82A}">
                    <a16:rowId xmlns:a16="http://schemas.microsoft.com/office/drawing/2014/main" val="10003"/>
                  </a:ext>
                </a:extLst>
              </a:tr>
              <a:tr h="312537">
                <a:tc>
                  <a:txBody>
                    <a:bodyPr/>
                    <a:lstStyle/>
                    <a:p>
                      <a:r>
                        <a:rPr lang="en-IT" sz="1200" b="1" dirty="0">
                          <a:solidFill>
                            <a:schemeClr val="tx1"/>
                          </a:solidFill>
                        </a:rPr>
                        <a:t>WEST</a:t>
                      </a:r>
                    </a:p>
                  </a:txBody>
                  <a:tcPr marL="68585" marR="68585" marT="34290" marB="34290">
                    <a:solidFill>
                      <a:schemeClr val="accent6">
                        <a:lumMod val="40000"/>
                        <a:lumOff val="60000"/>
                      </a:schemeClr>
                    </a:solidFill>
                  </a:tcPr>
                </a:tc>
                <a:tc>
                  <a:txBody>
                    <a:bodyPr/>
                    <a:lstStyle/>
                    <a:p>
                      <a:endParaRPr lang="en-IT" sz="900"/>
                    </a:p>
                  </a:txBody>
                  <a:tcPr marL="68585" marR="68585" marT="34290" marB="34290">
                    <a:solidFill>
                      <a:schemeClr val="accent6">
                        <a:lumMod val="40000"/>
                        <a:lumOff val="60000"/>
                      </a:schemeClr>
                    </a:solidFill>
                  </a:tcPr>
                </a:tc>
                <a:tc>
                  <a:txBody>
                    <a:bodyPr/>
                    <a:lstStyle/>
                    <a:p>
                      <a:endParaRPr lang="en-IT" sz="900" dirty="0"/>
                    </a:p>
                  </a:txBody>
                  <a:tcPr marL="68585" marR="68585" marT="34290" marB="3429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pic>
        <p:nvPicPr>
          <p:cNvPr id="1026" name="Picture 2">
            <a:extLst>
              <a:ext uri="{FF2B5EF4-FFF2-40B4-BE49-F238E27FC236}">
                <a16:creationId xmlns:a16="http://schemas.microsoft.com/office/drawing/2014/main" id="{FC0C9E6B-3FCC-1BB9-13C7-5161F3D74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3773" y="888316"/>
            <a:ext cx="1768153" cy="17681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8ABF1568-BE99-3709-E34C-FDBE02DC8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3773" y="2660273"/>
            <a:ext cx="1768153" cy="17681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screenshot of a device showing a graph&#10;&#10;AI-generated content may be incorrect.">
            <a:extLst>
              <a:ext uri="{FF2B5EF4-FFF2-40B4-BE49-F238E27FC236}">
                <a16:creationId xmlns:a16="http://schemas.microsoft.com/office/drawing/2014/main" id="{2BAE01F6-0A27-DC83-6D22-7BEF967C4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8197" y="869001"/>
            <a:ext cx="3736740" cy="3736740"/>
          </a:xfrm>
          <a:prstGeom prst="rect">
            <a:avLst/>
          </a:prstGeom>
        </p:spPr>
      </p:pic>
      <p:sp>
        <p:nvSpPr>
          <p:cNvPr id="12" name="TextBox 11">
            <a:extLst>
              <a:ext uri="{FF2B5EF4-FFF2-40B4-BE49-F238E27FC236}">
                <a16:creationId xmlns:a16="http://schemas.microsoft.com/office/drawing/2014/main" id="{A784D521-681D-1128-A151-9CDB509CAA9D}"/>
              </a:ext>
            </a:extLst>
          </p:cNvPr>
          <p:cNvSpPr txBox="1"/>
          <p:nvPr/>
        </p:nvSpPr>
        <p:spPr>
          <a:xfrm>
            <a:off x="8899391" y="2888187"/>
            <a:ext cx="966503" cy="276999"/>
          </a:xfrm>
          <a:prstGeom prst="rect">
            <a:avLst/>
          </a:prstGeom>
          <a:noFill/>
        </p:spPr>
        <p:txBody>
          <a:bodyPr wrap="square" rtlCol="0">
            <a:spAutoFit/>
          </a:bodyPr>
          <a:lstStyle/>
          <a:p>
            <a:pPr algn="l"/>
            <a:r>
              <a:rPr lang="en-GB" sz="1200" dirty="0">
                <a:latin typeface="Abadi" panose="020B0604020104020204" pitchFamily="34" charset="0"/>
              </a:rPr>
              <a:t>H-L   L-H</a:t>
            </a:r>
          </a:p>
        </p:txBody>
      </p:sp>
      <p:sp>
        <p:nvSpPr>
          <p:cNvPr id="14" name="TextBox 13">
            <a:extLst>
              <a:ext uri="{FF2B5EF4-FFF2-40B4-BE49-F238E27FC236}">
                <a16:creationId xmlns:a16="http://schemas.microsoft.com/office/drawing/2014/main" id="{572C8E14-C3F2-89F7-0799-A5A36D7D01C5}"/>
              </a:ext>
            </a:extLst>
          </p:cNvPr>
          <p:cNvSpPr txBox="1"/>
          <p:nvPr/>
        </p:nvSpPr>
        <p:spPr>
          <a:xfrm>
            <a:off x="10521364" y="4013679"/>
            <a:ext cx="808235" cy="276999"/>
          </a:xfrm>
          <a:prstGeom prst="rect">
            <a:avLst/>
          </a:prstGeom>
          <a:noFill/>
        </p:spPr>
        <p:txBody>
          <a:bodyPr wrap="none" rtlCol="0">
            <a:spAutoFit/>
          </a:bodyPr>
          <a:lstStyle/>
          <a:p>
            <a:pPr algn="l"/>
            <a:r>
              <a:rPr lang="en-GB" sz="1200" dirty="0">
                <a:latin typeface="Abadi" panose="020B0604020104020204" pitchFamily="34" charset="0"/>
              </a:rPr>
              <a:t>Unbaffled</a:t>
            </a:r>
          </a:p>
        </p:txBody>
      </p:sp>
      <p:sp>
        <p:nvSpPr>
          <p:cNvPr id="15" name="TextBox 14">
            <a:extLst>
              <a:ext uri="{FF2B5EF4-FFF2-40B4-BE49-F238E27FC236}">
                <a16:creationId xmlns:a16="http://schemas.microsoft.com/office/drawing/2014/main" id="{BBAFED1F-EDA5-2FB5-7750-A6369C77A12F}"/>
              </a:ext>
            </a:extLst>
          </p:cNvPr>
          <p:cNvSpPr txBox="1"/>
          <p:nvPr/>
        </p:nvSpPr>
        <p:spPr>
          <a:xfrm>
            <a:off x="10521364" y="2246207"/>
            <a:ext cx="639919" cy="276999"/>
          </a:xfrm>
          <a:prstGeom prst="rect">
            <a:avLst/>
          </a:prstGeom>
          <a:noFill/>
        </p:spPr>
        <p:txBody>
          <a:bodyPr wrap="none" rtlCol="0">
            <a:spAutoFit/>
          </a:bodyPr>
          <a:lstStyle/>
          <a:p>
            <a:pPr algn="l"/>
            <a:r>
              <a:rPr lang="en-GB" sz="1200" dirty="0">
                <a:latin typeface="Abadi" panose="020B0604020104020204" pitchFamily="34" charset="0"/>
              </a:rPr>
              <a:t>Baffled</a:t>
            </a:r>
          </a:p>
        </p:txBody>
      </p:sp>
      <p:sp>
        <p:nvSpPr>
          <p:cNvPr id="4" name="Footer Placeholder 3">
            <a:extLst>
              <a:ext uri="{FF2B5EF4-FFF2-40B4-BE49-F238E27FC236}">
                <a16:creationId xmlns:a16="http://schemas.microsoft.com/office/drawing/2014/main" id="{98925A85-C9D2-73B8-2CA9-F43F0D594BC6}"/>
              </a:ext>
            </a:extLst>
          </p:cNvPr>
          <p:cNvSpPr>
            <a:spLocks noGrp="1"/>
          </p:cNvSpPr>
          <p:nvPr>
            <p:ph type="ftr" sz="quarter" idx="11"/>
          </p:nvPr>
        </p:nvSpPr>
        <p:spPr/>
        <p:txBody>
          <a:bodyPr/>
          <a:lstStyle/>
          <a:p>
            <a:pPr>
              <a:defRPr/>
            </a:pPr>
            <a:r>
              <a:rPr lang="en-GB">
                <a:solidFill>
                  <a:prstClr val="white"/>
                </a:solidFill>
              </a:rPr>
              <a:t>N. Vianello | RT05 Priorities @ WPTE GPM | 05 November 2025</a:t>
            </a:r>
            <a:endParaRPr lang="en-GB" dirty="0"/>
          </a:p>
        </p:txBody>
      </p:sp>
      <p:sp>
        <p:nvSpPr>
          <p:cNvPr id="5" name="Slide Number Placeholder 4">
            <a:extLst>
              <a:ext uri="{FF2B5EF4-FFF2-40B4-BE49-F238E27FC236}">
                <a16:creationId xmlns:a16="http://schemas.microsoft.com/office/drawing/2014/main" id="{7E7715FF-805C-9DEB-0A19-BE251B01FCD4}"/>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9</a:t>
            </a:fld>
            <a:endParaRPr lang="en-GB">
              <a:solidFill>
                <a:prstClr val="white"/>
              </a:solidFill>
            </a:endParaRPr>
          </a:p>
        </p:txBody>
      </p:sp>
      <p:sp>
        <p:nvSpPr>
          <p:cNvPr id="8" name="TextBox 7">
            <a:extLst>
              <a:ext uri="{FF2B5EF4-FFF2-40B4-BE49-F238E27FC236}">
                <a16:creationId xmlns:a16="http://schemas.microsoft.com/office/drawing/2014/main" id="{08C8EFD7-DC14-AC57-A81B-404D79F889B3}"/>
              </a:ext>
            </a:extLst>
          </p:cNvPr>
          <p:cNvSpPr txBox="1"/>
          <p:nvPr/>
        </p:nvSpPr>
        <p:spPr bwMode="auto">
          <a:xfrm>
            <a:off x="6096000" y="624405"/>
            <a:ext cx="5322660" cy="923330"/>
          </a:xfrm>
          <a:prstGeom prst="rect">
            <a:avLst/>
          </a:prstGeom>
          <a:solidFill>
            <a:srgbClr val="FFFF00"/>
          </a:solidFill>
        </p:spPr>
        <p:txBody>
          <a:bodyPr wrap="square" rtlCol="0">
            <a:spAutoFit/>
          </a:bodyPr>
          <a:lstStyle/>
          <a:p>
            <a:r>
              <a:rPr lang="en-US" dirty="0"/>
              <a:t>Complete the exploration of XPR on MAST-U, providing path for a more stable scenario</a:t>
            </a:r>
          </a:p>
          <a:p>
            <a:r>
              <a:rPr lang="en-US" dirty="0"/>
              <a:t>P1-MAST-U-2026</a:t>
            </a:r>
          </a:p>
        </p:txBody>
      </p:sp>
    </p:spTree>
    <p:extLst>
      <p:ext uri="{BB962C8B-B14F-4D97-AF65-F5344CB8AC3E}">
        <p14:creationId xmlns:p14="http://schemas.microsoft.com/office/powerpoint/2010/main" val="147626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24471</TotalTime>
  <Words>7461</Words>
  <Application>Microsoft Macintosh PowerPoint</Application>
  <DocSecurity>0</DocSecurity>
  <PresentationFormat>Widescreen</PresentationFormat>
  <Paragraphs>1007</Paragraphs>
  <Slides>32</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4" baseType="lpstr">
      <vt:lpstr>Abadi</vt:lpstr>
      <vt:lpstr>Aptos</vt:lpstr>
      <vt:lpstr>Arial</vt:lpstr>
      <vt:lpstr>Calibri</vt:lpstr>
      <vt:lpstr>Calibri Light</vt:lpstr>
      <vt:lpstr>Cambria Math</vt:lpstr>
      <vt:lpstr>Fira Sans Extra Condensed Medium</vt:lpstr>
      <vt:lpstr>Symbol</vt:lpstr>
      <vt:lpstr>Times New Roman</vt:lpstr>
      <vt:lpstr>Wingdings</vt:lpstr>
      <vt:lpstr>EUROfusion.1line_5_3_2019</vt:lpstr>
      <vt:lpstr>think-cell Folie</vt:lpstr>
      <vt:lpstr>RT-05: Physics of divertor detachment and its control for ITER, DEMO and HELIAS operation</vt:lpstr>
      <vt:lpstr>Introduction</vt:lpstr>
      <vt:lpstr>Prioritization scheme and criteria</vt:lpstr>
      <vt:lpstr>Scientific Objectives and Machine Time </vt:lpstr>
      <vt:lpstr>Summary of proposals (24)</vt:lpstr>
      <vt:lpstr>#88 Impulsive detachment experiments for SOLPS-ITER and JOREK time-dependent validation</vt:lpstr>
      <vt:lpstr>#89 - Helium transport, source localization and wall recycling in single-null divertor plasmas</vt:lpstr>
      <vt:lpstr>#90 Characterization of the ion temperature turbulence at x-point and midplane locations for different regimes.</vt:lpstr>
      <vt:lpstr>#91 - Exploration of XPR access and stability in baffled and unbaffled geometry</vt:lpstr>
      <vt:lpstr>#92 - How far inwards can the XPR be pushed while staying in QCE?</vt:lpstr>
      <vt:lpstr>#94 - Interplay between core and edge radiation for detachment </vt:lpstr>
      <vt:lpstr>#95 ELM buffering in conventional divertor configuration including real-time control</vt:lpstr>
      <vt:lpstr>#96 Relation between nsep and impurity throughput, p0div and impurity concentration for reduced SOL models </vt:lpstr>
      <vt:lpstr>#97 Nitrogen distribution, compression and core contamination: investigation of seeding location, L/H-mode, dynamic behavior</vt:lpstr>
      <vt:lpstr>#98 - XPR: Extension of operational space and increase of performance </vt:lpstr>
      <vt:lpstr>#99 - Flow characterization in the Scrape-Off Layer</vt:lpstr>
      <vt:lpstr>#100 Characterization of the X-point radiator with horizontal and vertical equilibrium sweeps in H-mode</vt:lpstr>
      <vt:lpstr>#101 Edge turbulence characterization for the XPR regime at low heating at AUG</vt:lpstr>
      <vt:lpstr>#102 - X-machine exploration of pellet fueling compatibility with X-Point Radiation (XPR) regimes</vt:lpstr>
      <vt:lpstr>#103 - Integral XPR scenario from X-Point formation to current ramp-down at WEST – Towards “Zero divertor erosion scenarios” </vt:lpstr>
      <vt:lpstr>#104 - H-mode density limit with impurity seeding</vt:lpstr>
      <vt:lpstr>#105 - Cross-machine scaling for far-SOL density decay with metallic walls (unseeded) </vt:lpstr>
      <vt:lpstr>#106 - Seeding effect on scrape-off layer profiles and fluctuations</vt:lpstr>
      <vt:lpstr>#107 Investigating the impact of  plasma-neutral interactions on detachment</vt:lpstr>
      <vt:lpstr>#108 Detachment control in EDA H-mode</vt:lpstr>
      <vt:lpstr>#110 - Evaluation and Comparative Study of Fluctuation-Induced Transport in the SOL and First-Wall Interaction in Different Plasma Conditions in TCV</vt:lpstr>
      <vt:lpstr>#111 - WEST detached L-mode plasmas at reduced Btor for the validation of turbulence simulations (RT05)</vt:lpstr>
      <vt:lpstr>#112 - First-principles investigation of boundary turbulence in seeded detached plasmas in the TCV-X21 scenario</vt:lpstr>
      <vt:lpstr>#113 - Divertor Ti profile in XPR</vt:lpstr>
      <vt:lpstr>Summary of P1 and budget proposal</vt:lpstr>
      <vt:lpstr>JET analysis plan RT-05</vt:lpstr>
      <vt:lpstr>Full set of open points of analysis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NICOLA VIANELLO</cp:lastModifiedBy>
  <cp:revision>229</cp:revision>
  <dcterms:created xsi:type="dcterms:W3CDTF">2023-11-15T09:40:03Z</dcterms:created>
  <dcterms:modified xsi:type="dcterms:W3CDTF">2025-11-05T00:02:32Z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y fmtid="{D5CDD505-2E9C-101B-9397-08002B2CF9AE}" pid="4" name="MSIP_Label_22759de7-3255-46b5-8dfe-736652f9c6c1_Enabled">
    <vt:lpwstr>true</vt:lpwstr>
  </property>
  <property fmtid="{D5CDD505-2E9C-101B-9397-08002B2CF9AE}" pid="5" name="MSIP_Label_22759de7-3255-46b5-8dfe-736652f9c6c1_SetDate">
    <vt:lpwstr>2024-10-28T13:26:49Z</vt:lpwstr>
  </property>
  <property fmtid="{D5CDD505-2E9C-101B-9397-08002B2CF9AE}" pid="6" name="MSIP_Label_22759de7-3255-46b5-8dfe-736652f9c6c1_Method">
    <vt:lpwstr>Standard</vt:lpwstr>
  </property>
  <property fmtid="{D5CDD505-2E9C-101B-9397-08002B2CF9AE}" pid="7" name="MSIP_Label_22759de7-3255-46b5-8dfe-736652f9c6c1_Name">
    <vt:lpwstr>22759de7-3255-46b5-8dfe-736652f9c6c1</vt:lpwstr>
  </property>
  <property fmtid="{D5CDD505-2E9C-101B-9397-08002B2CF9AE}" pid="8" name="MSIP_Label_22759de7-3255-46b5-8dfe-736652f9c6c1_SiteId">
    <vt:lpwstr>c6ac664b-ae27-4d5d-b4e6-bb5717196fc7</vt:lpwstr>
  </property>
  <property fmtid="{D5CDD505-2E9C-101B-9397-08002B2CF9AE}" pid="9" name="MSIP_Label_22759de7-3255-46b5-8dfe-736652f9c6c1_ActionId">
    <vt:lpwstr>29ff4d1f-4c40-4976-9673-851c652ba376</vt:lpwstr>
  </property>
  <property fmtid="{D5CDD505-2E9C-101B-9397-08002B2CF9AE}" pid="10" name="MSIP_Label_22759de7-3255-46b5-8dfe-736652f9c6c1_ContentBits">
    <vt:lpwstr>0</vt:lpwstr>
  </property>
</Properties>
</file>