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8"/>
  </p:notesMasterIdLst>
  <p:sldIdLst>
    <p:sldId id="256" r:id="rId5"/>
    <p:sldId id="387" r:id="rId6"/>
    <p:sldId id="285" r:id="rId7"/>
    <p:sldId id="286" r:id="rId8"/>
    <p:sldId id="483" r:id="rId9"/>
    <p:sldId id="257" r:id="rId10"/>
    <p:sldId id="258" r:id="rId11"/>
    <p:sldId id="474" r:id="rId12"/>
    <p:sldId id="475" r:id="rId13"/>
    <p:sldId id="471" r:id="rId14"/>
    <p:sldId id="470" r:id="rId15"/>
    <p:sldId id="472" r:id="rId16"/>
    <p:sldId id="484" r:id="rId17"/>
    <p:sldId id="473" r:id="rId18"/>
    <p:sldId id="485" r:id="rId19"/>
    <p:sldId id="486" r:id="rId20"/>
    <p:sldId id="481" r:id="rId21"/>
    <p:sldId id="476" r:id="rId22"/>
    <p:sldId id="487" r:id="rId23"/>
    <p:sldId id="477" r:id="rId24"/>
    <p:sldId id="488" r:id="rId25"/>
    <p:sldId id="267" r:id="rId26"/>
    <p:sldId id="494" r:id="rId27"/>
    <p:sldId id="478" r:id="rId28"/>
    <p:sldId id="489" r:id="rId29"/>
    <p:sldId id="479" r:id="rId30"/>
    <p:sldId id="490" r:id="rId31"/>
    <p:sldId id="491" r:id="rId32"/>
    <p:sldId id="480" r:id="rId33"/>
    <p:sldId id="260" r:id="rId34"/>
    <p:sldId id="492" r:id="rId35"/>
    <p:sldId id="482" r:id="rId36"/>
    <p:sldId id="4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0" autoAdjust="0"/>
    <p:restoredTop sz="94660"/>
  </p:normalViewPr>
  <p:slideViewPr>
    <p:cSldViewPr snapToGrid="0">
      <p:cViewPr varScale="1">
        <p:scale>
          <a:sx n="126" d="100"/>
          <a:sy n="126" d="100"/>
        </p:scale>
        <p:origin x="1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4D77C-283C-42A7-B679-B3B8C4E80AA4}" type="datetimeFigureOut">
              <a:rPr lang="en-GB" smtClean="0"/>
              <a:t>05/11/2025</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E0153-ACA8-4EA8-B307-F211D843AFD7}" type="slidenum">
              <a:rPr lang="en-GB" smtClean="0"/>
              <a:t>‹#›</a:t>
            </a:fld>
            <a:endParaRPr lang="en-GB"/>
          </a:p>
        </p:txBody>
      </p:sp>
    </p:spTree>
    <p:extLst>
      <p:ext uri="{BB962C8B-B14F-4D97-AF65-F5344CB8AC3E}">
        <p14:creationId xmlns:p14="http://schemas.microsoft.com/office/powerpoint/2010/main" val="104849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D1B89E-83DC-3F72-35C6-2FE9493E3D5A}"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44960239" name="Slide Image Placeholder 1"/>
          <p:cNvSpPr>
            <a:spLocks noGrp="1" noRot="1" noChangeAspect="1"/>
          </p:cNvSpPr>
          <p:nvPr>
            <p:ph type="sldImg"/>
          </p:nvPr>
        </p:nvSpPr>
        <p:spPr bwMode="auto"/>
      </p:sp>
      <p:sp>
        <p:nvSpPr>
          <p:cNvPr id="104532274" name="Notes Placeholder 2"/>
          <p:cNvSpPr>
            <a:spLocks noGrp="1"/>
          </p:cNvSpPr>
          <p:nvPr>
            <p:ph type="body" idx="1"/>
          </p:nvPr>
        </p:nvSpPr>
        <p:spPr bwMode="auto"/>
        <p:txBody>
          <a:bodyPr/>
          <a:lstStyle/>
          <a:p>
            <a:pPr>
              <a:defRPr/>
            </a:pPr>
            <a:endParaRPr/>
          </a:p>
        </p:txBody>
      </p:sp>
      <p:sp>
        <p:nvSpPr>
          <p:cNvPr id="186091680" name="Slide Number Placeholder 3"/>
          <p:cNvSpPr>
            <a:spLocks noGrp="1"/>
          </p:cNvSpPr>
          <p:nvPr>
            <p:ph type="sldNum" sz="quarter" idx="10"/>
          </p:nvPr>
        </p:nvSpPr>
        <p:spPr bwMode="auto"/>
        <p:txBody>
          <a:bodyPr/>
          <a:lstStyle/>
          <a:p>
            <a:pPr>
              <a:defRPr/>
            </a:pPr>
            <a:fld id="{F6BA64A6-E089-13B7-095E-141A045169BE}" type="slidenum">
              <a:rPr/>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44960239" name="Slide Image Placeholder 1"/>
          <p:cNvSpPr>
            <a:spLocks noGrp="1" noRot="1" noChangeAspect="1"/>
          </p:cNvSpPr>
          <p:nvPr>
            <p:ph type="sldImg"/>
          </p:nvPr>
        </p:nvSpPr>
        <p:spPr bwMode="auto"/>
      </p:sp>
      <p:sp>
        <p:nvSpPr>
          <p:cNvPr id="104532274" name="Notes Placeholder 2"/>
          <p:cNvSpPr>
            <a:spLocks noGrp="1"/>
          </p:cNvSpPr>
          <p:nvPr>
            <p:ph type="body" idx="1"/>
          </p:nvPr>
        </p:nvSpPr>
        <p:spPr bwMode="auto"/>
        <p:txBody>
          <a:bodyPr/>
          <a:lstStyle/>
          <a:p>
            <a:pPr>
              <a:defRPr/>
            </a:pPr>
            <a:endParaRPr/>
          </a:p>
        </p:txBody>
      </p:sp>
      <p:sp>
        <p:nvSpPr>
          <p:cNvPr id="186091680" name="Slide Number Placeholder 3"/>
          <p:cNvSpPr>
            <a:spLocks noGrp="1"/>
          </p:cNvSpPr>
          <p:nvPr>
            <p:ph type="sldNum" sz="quarter" idx="10"/>
          </p:nvPr>
        </p:nvSpPr>
        <p:spPr bwMode="auto"/>
        <p:txBody>
          <a:bodyPr/>
          <a:lstStyle/>
          <a:p>
            <a:pPr>
              <a:defRPr/>
            </a:pPr>
            <a:fld id="{F6BA64A6-E089-13B7-095E-141A045169BE}" type="slidenum">
              <a:rPr/>
              <a:t>23</a:t>
            </a:fld>
            <a:endParaRPr/>
          </a:p>
        </p:txBody>
      </p:sp>
    </p:spTree>
    <p:extLst>
      <p:ext uri="{BB962C8B-B14F-4D97-AF65-F5344CB8AC3E}">
        <p14:creationId xmlns:p14="http://schemas.microsoft.com/office/powerpoint/2010/main" val="4002980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M. Baruzzo WPTE GPM 5/11/2025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M. Baruzzo WPTE GPM 5/11/2025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M. Baruzzo WPTE GPM 5/11/2025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Titre et contenu">
    <p:spTree>
      <p:nvGrpSpPr>
        <p:cNvPr id="1" name=""/>
        <p:cNvGrpSpPr/>
        <p:nvPr/>
      </p:nvGrpSpPr>
      <p:grpSpPr bwMode="auto">
        <a:xfrm>
          <a:off x="0" y="0"/>
          <a:ext cx="0" cy="0"/>
          <a:chOff x="0" y="0"/>
          <a:chExt cx="0" cy="0"/>
        </a:xfrm>
      </p:grpSpPr>
      <p:sp>
        <p:nvSpPr>
          <p:cNvPr id="870523240" name="Espace réservé du contenu 2"/>
          <p:cNvSpPr>
            <a:spLocks noGrp="1"/>
          </p:cNvSpPr>
          <p:nvPr>
            <p:ph idx="1"/>
          </p:nvPr>
        </p:nvSpPr>
        <p:spPr bwMode="auto"/>
        <p:txBody>
          <a:bodyPr>
            <a:normAutofit/>
          </a:bodyPr>
          <a:lstStyle>
            <a:lvl1pPr>
              <a:defRPr sz="2800"/>
            </a:lvl1pPr>
            <a:lvl2pPr>
              <a:defRPr sz="2800"/>
            </a:lvl2pPr>
            <a:lvl3pPr>
              <a:defRPr sz="2800"/>
            </a:lvl3pPr>
            <a:lvl4pPr>
              <a:defRPr sz="2800"/>
            </a:lvl4pPr>
            <a:lvl5pPr>
              <a:defRPr sz="2800"/>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30468676" name="Espace réservé de la date 3"/>
          <p:cNvSpPr>
            <a:spLocks noGrp="1"/>
          </p:cNvSpPr>
          <p:nvPr>
            <p:ph type="dt" sz="half" idx="10"/>
          </p:nvPr>
        </p:nvSpPr>
        <p:spPr bwMode="auto"/>
        <p:txBody>
          <a:bodyPr/>
          <a:lstStyle/>
          <a:p>
            <a:pPr>
              <a:defRPr/>
            </a:pPr>
            <a:endParaRPr/>
          </a:p>
        </p:txBody>
      </p:sp>
      <p:sp>
        <p:nvSpPr>
          <p:cNvPr id="290411090" name="Espace réservé du pied de page 4"/>
          <p:cNvSpPr>
            <a:spLocks noGrp="1"/>
          </p:cNvSpPr>
          <p:nvPr>
            <p:ph type="ftr" sz="quarter" idx="11"/>
          </p:nvPr>
        </p:nvSpPr>
        <p:spPr bwMode="auto"/>
        <p:txBody>
          <a:bodyPr/>
          <a:lstStyle/>
          <a:p>
            <a:pPr>
              <a:defRPr/>
            </a:pPr>
            <a:r>
              <a:rPr lang="fr-FR"/>
              <a:t>M. Baruzzo WPTE GPM 5/11/2025</a:t>
            </a:r>
            <a:endParaRPr/>
          </a:p>
        </p:txBody>
      </p:sp>
      <p:sp>
        <p:nvSpPr>
          <p:cNvPr id="1085329310" name="Espace réservé du numéro de diapositive 5"/>
          <p:cNvSpPr>
            <a:spLocks noGrp="1"/>
          </p:cNvSpPr>
          <p:nvPr>
            <p:ph type="sldNum" sz="quarter" idx="12"/>
          </p:nvPr>
        </p:nvSpPr>
        <p:spPr bwMode="auto"/>
        <p:txBody>
          <a:bodyPr/>
          <a:lstStyle/>
          <a:p>
            <a:pPr algn="ctr">
              <a:defRPr/>
            </a:pPr>
            <a:fld id="{53F0B3ED-4F75-49BF-B028-1A262D3A6E64}" type="slidenum">
              <a:rPr lang="fr-FR" sz="1000">
                <a:solidFill>
                  <a:schemeClr val="bg1"/>
                </a:solidFill>
                <a:latin typeface="Arial"/>
                <a:ea typeface="Arial"/>
                <a:cs typeface="Arial"/>
              </a:rPr>
              <a:t>‹#›</a:t>
            </a:fld>
            <a:endParaRPr lang="fr-FR" sz="1000">
              <a:solidFill>
                <a:schemeClr val="bg1"/>
              </a:solidFill>
              <a:latin typeface="Arial"/>
              <a:ea typeface="Arial"/>
              <a:cs typeface="Arial"/>
            </a:endParaRPr>
          </a:p>
        </p:txBody>
      </p:sp>
      <p:sp>
        <p:nvSpPr>
          <p:cNvPr id="2106562737" name="ZoneTexte 6"/>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et contenu</a:t>
            </a:r>
            <a:endParaRPr/>
          </a:p>
        </p:txBody>
      </p:sp>
      <p:pic>
        <p:nvPicPr>
          <p:cNvPr id="1159918624" name="PATTERN CARRE DECAL"/>
          <p:cNvPicPr>
            <a:picLocks noChangeAspect="1"/>
          </p:cNvPicPr>
          <p:nvPr/>
        </p:nvPicPr>
        <p:blipFill>
          <a:blip r:embed="rId2"/>
          <a:srcRect l="17494" t="76060" r="18769" b="-33262"/>
          <a:stretch/>
        </p:blipFill>
        <p:spPr bwMode="auto">
          <a:xfrm>
            <a:off x="9626600" y="-1"/>
            <a:ext cx="2565400" cy="1515209"/>
          </a:xfrm>
          <a:prstGeom prst="rect">
            <a:avLst/>
          </a:prstGeom>
        </p:spPr>
      </p:pic>
      <p:sp>
        <p:nvSpPr>
          <p:cNvPr id="1830798007" name="Titre 1"/>
          <p:cNvSpPr>
            <a:spLocks noGrp="1"/>
          </p:cNvSpPr>
          <p:nvPr>
            <p:ph type="title"/>
          </p:nvPr>
        </p:nvSpPr>
        <p:spPr bwMode="auto"/>
        <p:txBody>
          <a:bodyPr/>
          <a:lstStyle/>
          <a:p>
            <a:pPr>
              <a:defRPr/>
            </a:pPr>
            <a:r>
              <a:rPr lang="fr-FR"/>
              <a:t>Modifiez le style du titre</a:t>
            </a:r>
            <a:endParaRPr/>
          </a:p>
        </p:txBody>
      </p:sp>
    </p:spTree>
    <p:extLst>
      <p:ext uri="{BB962C8B-B14F-4D97-AF65-F5344CB8AC3E}">
        <p14:creationId xmlns:p14="http://schemas.microsoft.com/office/powerpoint/2010/main" val="1590546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70" r:id="rId5"/>
  </p:sldLayoutIdLst>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fulvio.auriemma@igi.cnr.it" TargetMode="External"/><Relationship Id="rId7" Type="http://schemas.openxmlformats.org/officeDocument/2006/relationships/hyperlink" Target="mailto:luca.senni@gmail.com"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mailto:charles.vincent@ukaea.uk" TargetMode="External"/><Relationship Id="rId5" Type="http://schemas.openxmlformats.org/officeDocument/2006/relationships/hyperlink" Target="mailto:j-francesco.orsitto@enea.it" TargetMode="External"/><Relationship Id="rId4" Type="http://schemas.openxmlformats.org/officeDocument/2006/relationships/hyperlink" Target="mailto:j-gianluca.pucella@enea.i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j-fulvio.auriemma@igi.cnr.it" TargetMode="External"/><Relationship Id="rId7" Type="http://schemas.openxmlformats.org/officeDocument/2006/relationships/hyperlink" Target="mailto:luca.senni@gmail.com"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mailto:charles.vincent@ukaea.uk" TargetMode="External"/><Relationship Id="rId5" Type="http://schemas.openxmlformats.org/officeDocument/2006/relationships/hyperlink" Target="mailto:j-francesco.orsitto@enea.it" TargetMode="External"/><Relationship Id="rId4" Type="http://schemas.openxmlformats.org/officeDocument/2006/relationships/hyperlink" Target="mailto:j-gianluca.pucella@enea.i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remi.dumont@cea.fr"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remi.dumont@cea.fr"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mailto:Christopher.Ham@ukaea.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mailto:Christopher.Ham@ukaea.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Alexander.Bock@ipp.mpg.de" TargetMode="External"/><Relationship Id="rId2" Type="http://schemas.openxmlformats.org/officeDocument/2006/relationships/hyperlink" Target="mailto:Lea.Hollendonner@ipp.mpg.de"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hyperlink" Target="mailto:Alexander.Bock@ipp.mpg.de" TargetMode="External"/><Relationship Id="rId2" Type="http://schemas.openxmlformats.org/officeDocument/2006/relationships/hyperlink" Target="mailto:Lea.Hollendonner@ipp.mpg.de"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hyperlink" Target="mailto:chiara.piron@enea.it" TargetMode="External"/><Relationship Id="rId7" Type="http://schemas.openxmlformats.org/officeDocument/2006/relationships/image" Target="../media/image23.png"/><Relationship Id="rId2" Type="http://schemas.openxmlformats.org/officeDocument/2006/relationships/hyperlink" Target="mailto:stefano.coda@epfl.ch"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iki.euro-fusion.org/images/0/05/20250915_WPTE_RT08_review_meeting.pdf" TargetMode="External"/><Relationship Id="rId4" Type="http://schemas.openxmlformats.org/officeDocument/2006/relationships/hyperlink" Target="mailto:Irina.Voitsekhovitch@ukaea.u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chiara.piron@enea.it" TargetMode="External"/><Relationship Id="rId7" Type="http://schemas.openxmlformats.org/officeDocument/2006/relationships/image" Target="../media/image23.png"/><Relationship Id="rId2" Type="http://schemas.openxmlformats.org/officeDocument/2006/relationships/hyperlink" Target="mailto:stefano.coda@epfl.ch"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iki.euro-fusion.org/images/0/05/20250915_WPTE_RT08_review_meeting.pdf" TargetMode="External"/><Relationship Id="rId4" Type="http://schemas.openxmlformats.org/officeDocument/2006/relationships/hyperlink" Target="mailto:Irina.Voitsekhovitch@ukaea.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mailto:gianluca.pucella@enea.i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mailto:gianluca.pucella@enea.i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Sam.blackmore@ukaea.uk"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mailto:Sam.blackmore@ukaea.uk"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07368" y="2074187"/>
            <a:ext cx="7220348" cy="620251"/>
          </a:xfrm>
        </p:spPr>
        <p:txBody>
          <a:bodyPr>
            <a:normAutofit/>
          </a:bodyPr>
          <a:lstStyle/>
          <a:p>
            <a:pPr>
              <a:defRPr/>
            </a:pPr>
            <a:r>
              <a:rPr lang="en-GB" sz="3200" dirty="0"/>
              <a:t>Summary of RT08 proposals</a:t>
            </a:r>
            <a:endParaRPr sz="3200" dirty="0"/>
          </a:p>
        </p:txBody>
      </p:sp>
      <p:sp>
        <p:nvSpPr>
          <p:cNvPr id="3" name="Text Placeholder 2"/>
          <p:cNvSpPr>
            <a:spLocks noGrp="1"/>
          </p:cNvSpPr>
          <p:nvPr>
            <p:ph type="body" sz="quarter" idx="10"/>
          </p:nvPr>
        </p:nvSpPr>
        <p:spPr bwMode="auto"/>
        <p:txBody>
          <a:bodyPr/>
          <a:lstStyle/>
          <a:p>
            <a:pPr>
              <a:defRPr/>
            </a:pPr>
            <a:r>
              <a:rPr lang="en-GB" dirty="0"/>
              <a:t>M. Baruzzo, V. </a:t>
            </a:r>
            <a:r>
              <a:rPr lang="en-GB" dirty="0" err="1"/>
              <a:t>Igochine</a:t>
            </a:r>
            <a:endParaRPr dirty="0"/>
          </a:p>
        </p:txBody>
      </p:sp>
      <p:sp>
        <p:nvSpPr>
          <p:cNvPr id="4" name="Text Placeholder 3"/>
          <p:cNvSpPr>
            <a:spLocks noGrp="1"/>
          </p:cNvSpPr>
          <p:nvPr>
            <p:ph type="body" sz="quarter" idx="11"/>
          </p:nvPr>
        </p:nvSpPr>
        <p:spPr bwMode="auto">
          <a:xfrm>
            <a:off x="407367" y="4159259"/>
            <a:ext cx="11350623" cy="990299"/>
          </a:xfrm>
        </p:spPr>
        <p:txBody>
          <a:bodyPr>
            <a:normAutofit/>
          </a:bodyPr>
          <a:lstStyle/>
          <a:p>
            <a:pPr>
              <a:defRPr/>
            </a:pPr>
            <a:r>
              <a:rPr lang="en-GB" sz="1600" dirty="0"/>
              <a:t>On behalf of WPTE TFLs</a:t>
            </a:r>
            <a:endParaRPr sz="1600" dirty="0"/>
          </a:p>
          <a:p>
            <a:pPr>
              <a:defRPr/>
            </a:pPr>
            <a:r>
              <a:rPr lang="en-US" sz="1600" dirty="0"/>
              <a:t> M. Baruzzo, V </a:t>
            </a:r>
            <a:r>
              <a:rPr lang="en-US" sz="1600" dirty="0" err="1"/>
              <a:t>Igochine</a:t>
            </a:r>
            <a:r>
              <a:rPr lang="en-US" sz="1600" dirty="0"/>
              <a:t>, D. Keeling, A. </a:t>
            </a:r>
            <a:r>
              <a:rPr lang="en-US" sz="1600" dirty="0" err="1"/>
              <a:t>Hakola</a:t>
            </a:r>
            <a:r>
              <a:rPr lang="en-US" sz="1600" dirty="0"/>
              <a:t>, B. </a:t>
            </a:r>
            <a:r>
              <a:rPr lang="en-US" sz="1600" dirty="0" err="1"/>
              <a:t>Labit</a:t>
            </a:r>
            <a:r>
              <a:rPr lang="en-US" sz="1600" dirty="0"/>
              <a:t>, E. </a:t>
            </a:r>
            <a:r>
              <a:rPr lang="en-US" sz="1600" dirty="0" err="1"/>
              <a:t>Tsitrone</a:t>
            </a:r>
            <a:r>
              <a:rPr lang="en-US" sz="1600" dirty="0"/>
              <a:t>, N. </a:t>
            </a:r>
            <a:r>
              <a:rPr lang="en-US" sz="1600" dirty="0" err="1"/>
              <a:t>Vianello</a:t>
            </a:r>
            <a:r>
              <a:rPr lang="en-GB" sz="1600" dirty="0"/>
              <a:t> </a:t>
            </a:r>
            <a:endParaRPr sz="1600" dirty="0"/>
          </a:p>
        </p:txBody>
      </p:sp>
      <p:sp>
        <p:nvSpPr>
          <p:cNvPr id="5" name="Text Placeholder 4"/>
          <p:cNvSpPr>
            <a:spLocks noGrp="1"/>
          </p:cNvSpPr>
          <p:nvPr>
            <p:ph type="body" sz="quarter" idx="12"/>
          </p:nvPr>
        </p:nvSpPr>
        <p:spPr bwMode="auto"/>
        <p:txBody>
          <a:bodyPr/>
          <a:lstStyle/>
          <a:p>
            <a:pPr>
              <a:defRPr/>
            </a:pPr>
            <a:r>
              <a:rPr lang="en-GB" baseline="30000" dirty="0"/>
              <a:t>5th</a:t>
            </a:r>
            <a:r>
              <a:rPr lang="en-GB" dirty="0"/>
              <a:t>November 2025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1" y="192515"/>
            <a:ext cx="10683635" cy="457200"/>
          </a:xfrm>
        </p:spPr>
        <p:txBody>
          <a:bodyPr/>
          <a:lstStyle/>
          <a:p>
            <a:r>
              <a:rPr lang="en-US" dirty="0"/>
              <a:t>P180: Pushing fast-ion-induced internal transport barriers towards the edge for turbulence measurements </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87680" y="836712"/>
            <a:ext cx="6961632" cy="5688632"/>
          </a:xfrm>
        </p:spPr>
        <p:txBody>
          <a:bodyPr>
            <a:normAutofit lnSpcReduction="10000"/>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marL="0" indent="0">
              <a:spcBef>
                <a:spcPts val="0"/>
              </a:spcBef>
              <a:buNone/>
              <a:defRPr/>
            </a:pPr>
            <a:r>
              <a:rPr lang="en-US" dirty="0">
                <a:latin typeface="+mn-lt"/>
                <a:cs typeface="Calibri"/>
              </a:rPr>
              <a:t>D. Silvagni, R. </a:t>
            </a:r>
            <a:r>
              <a:rPr lang="en-US" dirty="0" err="1">
                <a:latin typeface="+mn-lt"/>
                <a:cs typeface="Calibri"/>
              </a:rPr>
              <a:t>Bilato</a:t>
            </a:r>
            <a:r>
              <a:rPr lang="en-US" dirty="0">
                <a:latin typeface="+mn-lt"/>
                <a:cs typeface="Calibri"/>
              </a:rPr>
              <a:t>, A. Bock etc. (full list in wiki)</a:t>
            </a:r>
          </a:p>
          <a:p>
            <a:pPr marL="214313" indent="-214313" eaLnBrk="1" fontAlgn="auto" hangingPunct="1">
              <a:spcBef>
                <a:spcPts val="0"/>
              </a:spcBef>
              <a:spcAft>
                <a:spcPts val="0"/>
              </a:spcAft>
              <a:buFont typeface="Arial"/>
              <a:buChar char="•"/>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lvl="1">
              <a:spcBef>
                <a:spcPts val="0"/>
              </a:spcBef>
              <a:defRPr/>
            </a:pPr>
            <a:r>
              <a:rPr lang="en-US" dirty="0"/>
              <a:t>Fast ions (FI) can help reducing turbulence in the plasma core and foster ITB formation. However, direct measurement of turbulence characteristics within ITB not possible so far. </a:t>
            </a:r>
            <a:r>
              <a:rPr lang="en-US" dirty="0">
                <a:cs typeface="Calibri"/>
              </a:rPr>
              <a:t>Goals:</a:t>
            </a:r>
          </a:p>
          <a:p>
            <a:pPr marL="1028700" lvl="2" indent="-342900">
              <a:spcBef>
                <a:spcPts val="0"/>
              </a:spcBef>
              <a:buFont typeface="+mj-lt"/>
              <a:buAutoNum type="arabicPeriod"/>
              <a:defRPr/>
            </a:pPr>
            <a:r>
              <a:rPr lang="en-US" sz="1800" dirty="0">
                <a:cs typeface="Calibri"/>
              </a:rPr>
              <a:t>Develop a stable scenario with a </a:t>
            </a:r>
            <a:r>
              <a:rPr lang="en-US" sz="1800" u="sng" dirty="0">
                <a:cs typeface="Calibri"/>
              </a:rPr>
              <a:t>fast-ion-induced internal transport barrier (ITB) towards the edge</a:t>
            </a:r>
          </a:p>
          <a:p>
            <a:pPr marL="1028700" lvl="2" indent="-342900">
              <a:spcBef>
                <a:spcPts val="0"/>
              </a:spcBef>
              <a:buFont typeface="+mj-lt"/>
              <a:buAutoNum type="arabicPeriod"/>
              <a:defRPr/>
            </a:pPr>
            <a:r>
              <a:rPr lang="en-US" sz="1800" u="sng" dirty="0">
                <a:cs typeface="Calibri"/>
              </a:rPr>
              <a:t>Measure turbulence </a:t>
            </a:r>
            <a:r>
              <a:rPr lang="en-US" sz="1800" dirty="0">
                <a:cs typeface="Calibri"/>
              </a:rPr>
              <a:t>characteristics inside the ITB</a:t>
            </a:r>
          </a:p>
          <a:p>
            <a:pPr marL="1028700" lvl="2" indent="-342900">
              <a:spcBef>
                <a:spcPts val="0"/>
              </a:spcBef>
              <a:buFont typeface="+mj-lt"/>
              <a:buAutoNum type="arabicPeriod"/>
              <a:defRPr/>
            </a:pPr>
            <a:r>
              <a:rPr lang="en-US" sz="1800" dirty="0">
                <a:cs typeface="Calibri"/>
              </a:rPr>
              <a:t>Compare with </a:t>
            </a:r>
            <a:r>
              <a:rPr lang="en-US" sz="1800" u="sng" dirty="0">
                <a:cs typeface="Calibri"/>
              </a:rPr>
              <a:t>gyrokinetic simulations </a:t>
            </a:r>
            <a:r>
              <a:rPr lang="en-US" sz="1800" dirty="0">
                <a:cs typeface="Calibri"/>
              </a:rPr>
              <a:t>results, to deepen physics understanding and prediction capabilities</a:t>
            </a:r>
            <a:endParaRPr lang="en-US" sz="1800" dirty="0">
              <a:latin typeface="+mn-lt"/>
              <a:cs typeface="Calibri"/>
            </a:endParaRPr>
          </a:p>
          <a:p>
            <a:pPr marL="0" indent="0" eaLnBrk="1" fontAlgn="auto" hangingPunct="1">
              <a:spcBef>
                <a:spcPts val="0"/>
              </a:spcBef>
              <a:spcAft>
                <a:spcPts val="0"/>
              </a:spcAft>
              <a:buNone/>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Experimental Strategy/Machine Constraints and essential diagnostic</a:t>
            </a:r>
            <a:endParaRPr lang="en-US" dirty="0">
              <a:latin typeface="+mn-lt"/>
            </a:endParaRPr>
          </a:p>
          <a:p>
            <a:pPr lvl="1">
              <a:spcBef>
                <a:spcPts val="0"/>
              </a:spcBef>
              <a:defRPr/>
            </a:pPr>
            <a:r>
              <a:rPr lang="en-US" sz="1600" dirty="0"/>
              <a:t>H(D) minority heating scenario: start from 37824, increase field to move ITB towards edge &amp; find sweet-spot for turbulence measurements (#4)</a:t>
            </a:r>
          </a:p>
          <a:p>
            <a:pPr lvl="1">
              <a:spcBef>
                <a:spcPts val="0"/>
              </a:spcBef>
              <a:defRPr/>
            </a:pPr>
            <a:r>
              <a:rPr lang="en-US" sz="1600" dirty="0">
                <a:latin typeface="+mn-lt"/>
                <a:cs typeface="Calibri"/>
              </a:rPr>
              <a:t>3He</a:t>
            </a:r>
            <a:r>
              <a:rPr lang="en-US" sz="1600" dirty="0">
                <a:cs typeface="Calibri"/>
              </a:rPr>
              <a:t>(D) minority heating scenario (only from 2027 as it requires 22 MHz generators): scenario development and optimization for turbulence measurement (#7)</a:t>
            </a:r>
          </a:p>
          <a:p>
            <a:pPr lvl="1">
              <a:spcBef>
                <a:spcPts val="0"/>
              </a:spcBef>
              <a:defRPr/>
            </a:pPr>
            <a:r>
              <a:rPr lang="en-US" sz="1600" dirty="0">
                <a:latin typeface="+mn-lt"/>
                <a:cs typeface="Calibri"/>
              </a:rPr>
              <a:t>Essential diagnostics: Dopple</a:t>
            </a:r>
            <a:r>
              <a:rPr lang="en-US" sz="1600" dirty="0">
                <a:cs typeface="Calibri"/>
              </a:rPr>
              <a:t>r reflectometry and CECE</a:t>
            </a:r>
            <a:endParaRPr lang="en-US" sz="2400" dirty="0">
              <a:latin typeface="+mn-lt"/>
              <a:cs typeface="Calibri"/>
            </a:endParaRPr>
          </a:p>
          <a:p>
            <a:pPr marL="214313" indent="-214313" eaLnBrk="1" fontAlgn="auto" hangingPunct="1">
              <a:spcBef>
                <a:spcPts val="0"/>
              </a:spcBef>
              <a:spcAft>
                <a:spcPts val="0"/>
              </a:spcAft>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r>
                        <a:rPr lang="en-US" sz="1800" dirty="0"/>
                        <a:t>4</a:t>
                      </a:r>
                      <a:endParaRPr lang="en-IT" sz="1800" dirty="0"/>
                    </a:p>
                  </a:txBody>
                  <a:tcPr marL="68585" marR="68585" marT="34290" marB="34290">
                    <a:solidFill>
                      <a:schemeClr val="tx2">
                        <a:lumMod val="40000"/>
                        <a:lumOff val="60000"/>
                      </a:schemeClr>
                    </a:solidFill>
                  </a:tcPr>
                </a:tc>
                <a:tc>
                  <a:txBody>
                    <a:bodyPr/>
                    <a:lstStyle/>
                    <a:p>
                      <a:r>
                        <a:rPr lang="en-US" sz="1800" dirty="0"/>
                        <a:t>7</a:t>
                      </a:r>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endParaRPr lang="en-IT" sz="1800"/>
                    </a:p>
                  </a:txBody>
                  <a:tcPr marL="68585" marR="68585" marT="34290" marB="34290">
                    <a:solidFill>
                      <a:schemeClr val="accent3">
                        <a:lumMod val="40000"/>
                        <a:lumOff val="60000"/>
                      </a:schemeClr>
                    </a:solidFill>
                  </a:tcPr>
                </a:tc>
                <a:tc>
                  <a:txBody>
                    <a:bodyPr/>
                    <a:lstStyle/>
                    <a:p>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tc>
                  <a:txBody>
                    <a:bodyPr/>
                    <a:lstStyle/>
                    <a:p>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a:ea typeface="+mn-ea"/>
                <a:cs typeface="+mn-cs"/>
              </a:rPr>
              <a:t>M. Baruzzo WPTE GPM 5/11/2025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CEA88FC-C403-4A25-877A-FB4169ED2AFF}"/>
              </a:ext>
            </a:extLst>
          </p:cNvPr>
          <p:cNvPicPr>
            <a:picLocks noChangeAspect="1"/>
          </p:cNvPicPr>
          <p:nvPr/>
        </p:nvPicPr>
        <p:blipFill rotWithShape="1">
          <a:blip r:embed="rId2"/>
          <a:srcRect t="2335"/>
          <a:stretch/>
        </p:blipFill>
        <p:spPr>
          <a:xfrm>
            <a:off x="7542705" y="699337"/>
            <a:ext cx="4242895" cy="3170660"/>
          </a:xfrm>
          <a:prstGeom prst="rect">
            <a:avLst/>
          </a:prstGeom>
        </p:spPr>
      </p:pic>
      <p:sp>
        <p:nvSpPr>
          <p:cNvPr id="11" name="TextBox 10">
            <a:extLst>
              <a:ext uri="{FF2B5EF4-FFF2-40B4-BE49-F238E27FC236}">
                <a16:creationId xmlns:a16="http://schemas.microsoft.com/office/drawing/2014/main" id="{1CE7977A-28B8-4010-97B9-1BCF69DEBF49}"/>
              </a:ext>
            </a:extLst>
          </p:cNvPr>
          <p:cNvSpPr txBox="1"/>
          <p:nvPr/>
        </p:nvSpPr>
        <p:spPr>
          <a:xfrm>
            <a:off x="9747867" y="3768525"/>
            <a:ext cx="24441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Calibri"/>
                <a:ea typeface="+mn-ea"/>
                <a:cs typeface="+mn-cs"/>
              </a:rPr>
              <a:t>[</a:t>
            </a:r>
            <a:r>
              <a:rPr kumimoji="0" lang="en-US" sz="1800" b="1" i="0" u="none" strike="noStrike" kern="1200" cap="none" spc="0" normalizeH="0" baseline="0" noProof="0" dirty="0" err="1">
                <a:ln>
                  <a:noFill/>
                </a:ln>
                <a:solidFill>
                  <a:prstClr val="white">
                    <a:lumMod val="50000"/>
                  </a:prstClr>
                </a:solidFill>
                <a:effectLst/>
                <a:uLnTx/>
                <a:uFillTx/>
                <a:latin typeface="Calibri"/>
                <a:ea typeface="+mn-ea"/>
                <a:cs typeface="+mn-cs"/>
              </a:rPr>
              <a:t>Bilato</a:t>
            </a:r>
            <a:r>
              <a:rPr kumimoji="0" lang="en-US" sz="1800" b="1" i="0" u="none" strike="noStrike" kern="1200" cap="none" spc="0" normalizeH="0" baseline="0" noProof="0" dirty="0">
                <a:ln>
                  <a:noFill/>
                </a:ln>
                <a:solidFill>
                  <a:prstClr val="white">
                    <a:lumMod val="50000"/>
                  </a:prstClr>
                </a:solidFill>
                <a:effectLst/>
                <a:uLnTx/>
                <a:uFillTx/>
                <a:latin typeface="Calibri"/>
                <a:ea typeface="+mn-ea"/>
                <a:cs typeface="+mn-cs"/>
              </a:rPr>
              <a:t> et al. AIP 2023]</a:t>
            </a:r>
            <a:endParaRPr kumimoji="0" lang="de-DE" sz="1800" b="1"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3571781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1" y="192515"/>
            <a:ext cx="10632835" cy="457200"/>
          </a:xfrm>
        </p:spPr>
        <p:txBody>
          <a:bodyPr/>
          <a:lstStyle/>
          <a:p>
            <a:r>
              <a:rPr lang="en-US" dirty="0"/>
              <a:t>P180: Pushing fast-ion-induced internal transport barriers towards the edge for turbulence measurements </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87680" y="836712"/>
            <a:ext cx="6961632" cy="5688632"/>
          </a:xfrm>
        </p:spPr>
        <p:txBody>
          <a:bodyPr>
            <a:normAutofit lnSpcReduction="10000"/>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marL="0" indent="0">
              <a:spcBef>
                <a:spcPts val="0"/>
              </a:spcBef>
              <a:buNone/>
              <a:defRPr/>
            </a:pPr>
            <a:r>
              <a:rPr lang="en-US" dirty="0">
                <a:latin typeface="+mn-lt"/>
                <a:cs typeface="Calibri"/>
              </a:rPr>
              <a:t>D. Silvagni, R. </a:t>
            </a:r>
            <a:r>
              <a:rPr lang="en-US" dirty="0" err="1">
                <a:latin typeface="+mn-lt"/>
                <a:cs typeface="Calibri"/>
              </a:rPr>
              <a:t>Bilato</a:t>
            </a:r>
            <a:r>
              <a:rPr lang="en-US" dirty="0">
                <a:latin typeface="+mn-lt"/>
                <a:cs typeface="Calibri"/>
              </a:rPr>
              <a:t>, A. Bock etc. (full list in wiki)</a:t>
            </a:r>
          </a:p>
          <a:p>
            <a:pPr marL="214313" indent="-214313" eaLnBrk="1" fontAlgn="auto" hangingPunct="1">
              <a:spcBef>
                <a:spcPts val="0"/>
              </a:spcBef>
              <a:spcAft>
                <a:spcPts val="0"/>
              </a:spcAft>
              <a:buFont typeface="Arial"/>
              <a:buChar char="•"/>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lvl="1">
              <a:spcBef>
                <a:spcPts val="0"/>
              </a:spcBef>
              <a:defRPr/>
            </a:pPr>
            <a:r>
              <a:rPr lang="en-US" dirty="0"/>
              <a:t>Fast ions (FI) can help reducing turbulence in the plasma core and foster ITB formation. However, direct measurement of turbulence characteristics within ITB not possible so far. </a:t>
            </a:r>
            <a:r>
              <a:rPr lang="en-US" dirty="0">
                <a:cs typeface="Calibri"/>
              </a:rPr>
              <a:t>Goals:</a:t>
            </a:r>
          </a:p>
          <a:p>
            <a:pPr marL="1028700" lvl="2" indent="-342900">
              <a:spcBef>
                <a:spcPts val="0"/>
              </a:spcBef>
              <a:buFont typeface="+mj-lt"/>
              <a:buAutoNum type="arabicPeriod"/>
              <a:defRPr/>
            </a:pPr>
            <a:r>
              <a:rPr lang="en-US" sz="1800" dirty="0">
                <a:cs typeface="Calibri"/>
              </a:rPr>
              <a:t>Develop a stable scenario with a </a:t>
            </a:r>
            <a:r>
              <a:rPr lang="en-US" sz="1800" u="sng" dirty="0">
                <a:cs typeface="Calibri"/>
              </a:rPr>
              <a:t>fast-ion-induced internal transport barrier (ITB) towards the edge</a:t>
            </a:r>
          </a:p>
          <a:p>
            <a:pPr marL="1028700" lvl="2" indent="-342900">
              <a:spcBef>
                <a:spcPts val="0"/>
              </a:spcBef>
              <a:buFont typeface="+mj-lt"/>
              <a:buAutoNum type="arabicPeriod"/>
              <a:defRPr/>
            </a:pPr>
            <a:r>
              <a:rPr lang="en-US" sz="1800" u="sng" dirty="0">
                <a:cs typeface="Calibri"/>
              </a:rPr>
              <a:t>Measure turbulence </a:t>
            </a:r>
            <a:r>
              <a:rPr lang="en-US" sz="1800" dirty="0">
                <a:cs typeface="Calibri"/>
              </a:rPr>
              <a:t>characteristics inside the ITB</a:t>
            </a:r>
          </a:p>
          <a:p>
            <a:pPr marL="1028700" lvl="2" indent="-342900">
              <a:spcBef>
                <a:spcPts val="0"/>
              </a:spcBef>
              <a:buFont typeface="+mj-lt"/>
              <a:buAutoNum type="arabicPeriod"/>
              <a:defRPr/>
            </a:pPr>
            <a:r>
              <a:rPr lang="en-US" sz="1800" dirty="0">
                <a:cs typeface="Calibri"/>
              </a:rPr>
              <a:t>Compare with </a:t>
            </a:r>
            <a:r>
              <a:rPr lang="en-US" sz="1800" u="sng" dirty="0">
                <a:cs typeface="Calibri"/>
              </a:rPr>
              <a:t>gyrokinetic simulations </a:t>
            </a:r>
            <a:r>
              <a:rPr lang="en-US" sz="1800" dirty="0">
                <a:cs typeface="Calibri"/>
              </a:rPr>
              <a:t>results, to deepen physics understanding and prediction capabilities</a:t>
            </a:r>
            <a:endParaRPr lang="en-US" sz="1800" dirty="0">
              <a:latin typeface="+mn-lt"/>
              <a:cs typeface="Calibri"/>
            </a:endParaRPr>
          </a:p>
          <a:p>
            <a:pPr marL="0" indent="0" eaLnBrk="1" fontAlgn="auto" hangingPunct="1">
              <a:spcBef>
                <a:spcPts val="0"/>
              </a:spcBef>
              <a:spcAft>
                <a:spcPts val="0"/>
              </a:spcAft>
              <a:buNone/>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Experimental Strategy/Machine Constraints and essential diagnostic</a:t>
            </a:r>
            <a:endParaRPr lang="en-US" dirty="0">
              <a:latin typeface="+mn-lt"/>
            </a:endParaRPr>
          </a:p>
          <a:p>
            <a:pPr lvl="1">
              <a:spcBef>
                <a:spcPts val="0"/>
              </a:spcBef>
              <a:defRPr/>
            </a:pPr>
            <a:r>
              <a:rPr lang="en-US" sz="1600" dirty="0"/>
              <a:t>H(D) minority heating scenario: start from 37824, increase field to move ITB towards edge &amp; find sweet-spot for turbulence measurements (#4)</a:t>
            </a:r>
          </a:p>
          <a:p>
            <a:pPr lvl="1">
              <a:spcBef>
                <a:spcPts val="0"/>
              </a:spcBef>
              <a:defRPr/>
            </a:pPr>
            <a:r>
              <a:rPr lang="en-US" sz="1600" dirty="0">
                <a:latin typeface="+mn-lt"/>
                <a:cs typeface="Calibri"/>
              </a:rPr>
              <a:t>3He</a:t>
            </a:r>
            <a:r>
              <a:rPr lang="en-US" sz="1600" dirty="0">
                <a:cs typeface="Calibri"/>
              </a:rPr>
              <a:t>(D) minority heating scenario (only from 2027 as it requires 22 MHz generators): scenario development and optimization for turbulence measurement (#7)</a:t>
            </a:r>
          </a:p>
          <a:p>
            <a:pPr lvl="1">
              <a:spcBef>
                <a:spcPts val="0"/>
              </a:spcBef>
              <a:defRPr/>
            </a:pPr>
            <a:r>
              <a:rPr lang="en-US" sz="1600" dirty="0">
                <a:latin typeface="+mn-lt"/>
                <a:cs typeface="Calibri"/>
              </a:rPr>
              <a:t>Essential diagnostics: Dopple</a:t>
            </a:r>
            <a:r>
              <a:rPr lang="en-US" sz="1600" dirty="0">
                <a:cs typeface="Calibri"/>
              </a:rPr>
              <a:t>r reflectometry and CECE</a:t>
            </a:r>
            <a:endParaRPr lang="en-US" sz="2400" dirty="0">
              <a:latin typeface="+mn-lt"/>
              <a:cs typeface="Calibri"/>
            </a:endParaRPr>
          </a:p>
          <a:p>
            <a:pPr marL="214313" indent="-214313" eaLnBrk="1" fontAlgn="auto" hangingPunct="1">
              <a:spcBef>
                <a:spcPts val="0"/>
              </a:spcBef>
              <a:spcAft>
                <a:spcPts val="0"/>
              </a:spcAft>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r>
                        <a:rPr lang="en-US" sz="1800" dirty="0"/>
                        <a:t>4</a:t>
                      </a:r>
                      <a:endParaRPr lang="en-IT" sz="1800" dirty="0"/>
                    </a:p>
                  </a:txBody>
                  <a:tcPr marL="68585" marR="68585" marT="34290" marB="34290">
                    <a:solidFill>
                      <a:schemeClr val="tx2">
                        <a:lumMod val="40000"/>
                        <a:lumOff val="60000"/>
                      </a:schemeClr>
                    </a:solidFill>
                  </a:tcPr>
                </a:tc>
                <a:tc>
                  <a:txBody>
                    <a:bodyPr/>
                    <a:lstStyle/>
                    <a:p>
                      <a:r>
                        <a:rPr lang="en-US" sz="1800" dirty="0"/>
                        <a:t>7</a:t>
                      </a:r>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endParaRPr lang="en-IT" sz="1800"/>
                    </a:p>
                  </a:txBody>
                  <a:tcPr marL="68585" marR="68585" marT="34290" marB="34290">
                    <a:solidFill>
                      <a:schemeClr val="accent3">
                        <a:lumMod val="40000"/>
                        <a:lumOff val="60000"/>
                      </a:schemeClr>
                    </a:solidFill>
                  </a:tcPr>
                </a:tc>
                <a:tc>
                  <a:txBody>
                    <a:bodyPr/>
                    <a:lstStyle/>
                    <a:p>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tc>
                  <a:txBody>
                    <a:bodyPr/>
                    <a:lstStyle/>
                    <a:p>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a:ea typeface="+mn-ea"/>
                <a:cs typeface="+mn-cs"/>
              </a:rPr>
              <a:t>M. Baruzzo WPTE GPM 5/11/2025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CEA88FC-C403-4A25-877A-FB4169ED2AFF}"/>
              </a:ext>
            </a:extLst>
          </p:cNvPr>
          <p:cNvPicPr>
            <a:picLocks noChangeAspect="1"/>
          </p:cNvPicPr>
          <p:nvPr/>
        </p:nvPicPr>
        <p:blipFill rotWithShape="1">
          <a:blip r:embed="rId2"/>
          <a:srcRect t="2335"/>
          <a:stretch/>
        </p:blipFill>
        <p:spPr>
          <a:xfrm>
            <a:off x="7542705" y="485123"/>
            <a:ext cx="4529551" cy="3384874"/>
          </a:xfrm>
          <a:prstGeom prst="rect">
            <a:avLst/>
          </a:prstGeom>
        </p:spPr>
      </p:pic>
      <p:sp>
        <p:nvSpPr>
          <p:cNvPr id="11" name="TextBox 10">
            <a:extLst>
              <a:ext uri="{FF2B5EF4-FFF2-40B4-BE49-F238E27FC236}">
                <a16:creationId xmlns:a16="http://schemas.microsoft.com/office/drawing/2014/main" id="{1CE7977A-28B8-4010-97B9-1BCF69DEBF49}"/>
              </a:ext>
            </a:extLst>
          </p:cNvPr>
          <p:cNvSpPr txBox="1"/>
          <p:nvPr/>
        </p:nvSpPr>
        <p:spPr>
          <a:xfrm>
            <a:off x="9747867" y="3768525"/>
            <a:ext cx="24441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Calibri"/>
                <a:ea typeface="+mn-ea"/>
                <a:cs typeface="+mn-cs"/>
              </a:rPr>
              <a:t>[</a:t>
            </a:r>
            <a:r>
              <a:rPr kumimoji="0" lang="en-US" sz="1800" b="1" i="0" u="none" strike="noStrike" kern="1200" cap="none" spc="0" normalizeH="0" baseline="0" noProof="0" dirty="0" err="1">
                <a:ln>
                  <a:noFill/>
                </a:ln>
                <a:solidFill>
                  <a:prstClr val="white">
                    <a:lumMod val="50000"/>
                  </a:prstClr>
                </a:solidFill>
                <a:effectLst/>
                <a:uLnTx/>
                <a:uFillTx/>
                <a:latin typeface="Calibri"/>
                <a:ea typeface="+mn-ea"/>
                <a:cs typeface="+mn-cs"/>
              </a:rPr>
              <a:t>Bilato</a:t>
            </a:r>
            <a:r>
              <a:rPr kumimoji="0" lang="en-US" sz="1800" b="1" i="0" u="none" strike="noStrike" kern="1200" cap="none" spc="0" normalizeH="0" baseline="0" noProof="0" dirty="0">
                <a:ln>
                  <a:noFill/>
                </a:ln>
                <a:solidFill>
                  <a:prstClr val="white">
                    <a:lumMod val="50000"/>
                  </a:prstClr>
                </a:solidFill>
                <a:effectLst/>
                <a:uLnTx/>
                <a:uFillTx/>
                <a:latin typeface="Calibri"/>
                <a:ea typeface="+mn-ea"/>
                <a:cs typeface="+mn-cs"/>
              </a:rPr>
              <a:t> et al. AIP 2023]</a:t>
            </a:r>
            <a:endParaRPr kumimoji="0" lang="de-DE" sz="1800" b="1"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9" name="TextBox 1">
            <a:extLst>
              <a:ext uri="{FF2B5EF4-FFF2-40B4-BE49-F238E27FC236}">
                <a16:creationId xmlns:a16="http://schemas.microsoft.com/office/drawing/2014/main" id="{BEA5815D-2BD8-4AE8-B196-5A62521DBEE3}"/>
              </a:ext>
            </a:extLst>
          </p:cNvPr>
          <p:cNvSpPr txBox="1"/>
          <p:nvPr/>
        </p:nvSpPr>
        <p:spPr>
          <a:xfrm>
            <a:off x="6686236" y="1054844"/>
            <a:ext cx="4329114" cy="923330"/>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C00000"/>
                </a:solidFill>
              </a:rPr>
              <a:t>P</a:t>
            </a:r>
            <a:r>
              <a:rPr lang="de-DE" dirty="0">
                <a:solidFill>
                  <a:srgbClr val="C00000"/>
                </a:solidFill>
              </a:rPr>
              <a:t>2_AUG</a:t>
            </a:r>
            <a:r>
              <a:rPr lang="fi-FI" dirty="0">
                <a:solidFill>
                  <a:srgbClr val="C00000"/>
                </a:solidFill>
              </a:rPr>
              <a:t> – this is an interesting physics proposal but we decided to prioritize flux-pumping on AUG. </a:t>
            </a:r>
            <a:endParaRPr lang="en-IT" dirty="0">
              <a:solidFill>
                <a:srgbClr val="C00000"/>
              </a:solidFill>
            </a:endParaRPr>
          </a:p>
        </p:txBody>
      </p:sp>
    </p:spTree>
    <p:extLst>
      <p:ext uri="{BB962C8B-B14F-4D97-AF65-F5344CB8AC3E}">
        <p14:creationId xmlns:p14="http://schemas.microsoft.com/office/powerpoint/2010/main" val="292640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A1A8D99-54FC-4E85-A505-74C0D6A11C96}"/>
              </a:ext>
            </a:extLst>
          </p:cNvPr>
          <p:cNvPicPr>
            <a:picLocks noChangeAspect="1"/>
          </p:cNvPicPr>
          <p:nvPr/>
        </p:nvPicPr>
        <p:blipFill>
          <a:blip r:embed="rId2"/>
          <a:stretch>
            <a:fillRect/>
          </a:stretch>
        </p:blipFill>
        <p:spPr>
          <a:xfrm>
            <a:off x="7940040" y="45720"/>
            <a:ext cx="4236722" cy="5296639"/>
          </a:xfrm>
          <a:prstGeom prst="rect">
            <a:avLst/>
          </a:prstGeom>
        </p:spPr>
      </p:pic>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2" y="192515"/>
            <a:ext cx="7045871" cy="457200"/>
          </a:xfrm>
        </p:spPr>
        <p:txBody>
          <a:bodyPr/>
          <a:lstStyle/>
          <a:p>
            <a:r>
              <a:rPr lang="en-US" dirty="0"/>
              <a:t>P 181: Hybrid scenario development on MAST-U: current ramp-up strategies</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15239" y="798612"/>
            <a:ext cx="8244156" cy="5688632"/>
          </a:xfrm>
        </p:spPr>
        <p:txBody>
          <a:bodyPr>
            <a:noAutofit/>
          </a:bodyPr>
          <a:lstStyle/>
          <a:p>
            <a:pPr marL="0" indent="0" eaLnBrk="1" fontAlgn="auto" hangingPunct="1">
              <a:spcBef>
                <a:spcPts val="0"/>
              </a:spcBef>
              <a:spcAft>
                <a:spcPts val="0"/>
              </a:spcAft>
              <a:buNone/>
              <a:defRPr/>
            </a:pPr>
            <a:r>
              <a:rPr lang="en-US" sz="2100" b="1" dirty="0">
                <a:latin typeface="+mn-lt"/>
                <a:cs typeface="Calibri"/>
              </a:rPr>
              <a:t>Proponents and </a:t>
            </a:r>
            <a:r>
              <a:rPr lang="en-US" sz="2200" b="1" dirty="0">
                <a:latin typeface="+mn-lt"/>
                <a:cs typeface="Calibri"/>
              </a:rPr>
              <a:t>contact</a:t>
            </a:r>
            <a:r>
              <a:rPr lang="en-US" sz="2100" b="1" dirty="0">
                <a:latin typeface="+mn-lt"/>
                <a:cs typeface="Calibri"/>
              </a:rPr>
              <a:t> person:</a:t>
            </a:r>
          </a:p>
          <a:p>
            <a:pPr marL="0" indent="0" algn="l">
              <a:buNone/>
            </a:pPr>
            <a:r>
              <a:rPr lang="it-IT" sz="1600" b="0" i="0" u="none" strike="noStrike" dirty="0">
                <a:solidFill>
                  <a:srgbClr val="3366BB"/>
                </a:solidFill>
                <a:effectLst/>
                <a:latin typeface="Arial" panose="020B0604020202020204" pitchFamily="34" charset="0"/>
                <a:hlinkClick r:id="rId3"/>
              </a:rPr>
              <a:t>F. Auriemma</a:t>
            </a:r>
            <a:r>
              <a:rPr lang="it-IT" sz="1600" b="0" i="0" u="none" strike="noStrike" dirty="0">
                <a:solidFill>
                  <a:srgbClr val="3366BB"/>
                </a:solidFill>
                <a:effectLst/>
                <a:latin typeface="Arial" panose="020B0604020202020204" pitchFamily="34" charset="0"/>
              </a:rPr>
              <a:t> </a:t>
            </a:r>
            <a:r>
              <a:rPr lang="it-IT" sz="1600" b="0" i="0" u="none" strike="noStrike" dirty="0">
                <a:solidFill>
                  <a:srgbClr val="3366BB"/>
                </a:solidFill>
                <a:effectLst/>
                <a:latin typeface="Arial" panose="020B0604020202020204" pitchFamily="34" charset="0"/>
                <a:hlinkClick r:id="rId4"/>
              </a:rPr>
              <a:t>G. Pucella</a:t>
            </a:r>
            <a:r>
              <a:rPr lang="it-IT" sz="1600" b="0" i="0" u="none" strike="noStrike" dirty="0">
                <a:solidFill>
                  <a:srgbClr val="3366BB"/>
                </a:solidFill>
                <a:effectLst/>
                <a:latin typeface="Arial" panose="020B0604020202020204" pitchFamily="34" charset="0"/>
              </a:rPr>
              <a:t> </a:t>
            </a:r>
            <a:r>
              <a:rPr lang="it-IT" sz="1600" b="0" i="0" u="none" strike="noStrike" dirty="0">
                <a:solidFill>
                  <a:srgbClr val="3366BB"/>
                </a:solidFill>
                <a:effectLst/>
                <a:latin typeface="Arial" panose="020B0604020202020204" pitchFamily="34" charset="0"/>
                <a:hlinkClick r:id="rId5"/>
              </a:rPr>
              <a:t>Francesco Paolo </a:t>
            </a:r>
            <a:r>
              <a:rPr lang="it-IT" sz="1600" b="0" i="0" u="none" strike="noStrike" dirty="0" err="1">
                <a:solidFill>
                  <a:srgbClr val="3366BB"/>
                </a:solidFill>
                <a:effectLst/>
                <a:latin typeface="Arial" panose="020B0604020202020204" pitchFamily="34" charset="0"/>
                <a:hlinkClick r:id="rId5"/>
              </a:rPr>
              <a:t>Orsitto</a:t>
            </a:r>
            <a:r>
              <a:rPr lang="it-IT" sz="1600" b="0" i="0" u="none" strike="noStrike" dirty="0">
                <a:solidFill>
                  <a:srgbClr val="3366BB"/>
                </a:solidFill>
                <a:effectLst/>
                <a:latin typeface="Arial" panose="020B0604020202020204" pitchFamily="34" charset="0"/>
              </a:rPr>
              <a:t> </a:t>
            </a:r>
            <a:r>
              <a:rPr lang="it-IT" sz="1600" b="0" i="0" u="none" strike="noStrike" dirty="0">
                <a:solidFill>
                  <a:srgbClr val="3366BB"/>
                </a:solidFill>
                <a:effectLst/>
                <a:latin typeface="Arial" panose="020B0604020202020204" pitchFamily="34" charset="0"/>
                <a:hlinkClick r:id="rId6"/>
              </a:rPr>
              <a:t>C. Vincent</a:t>
            </a:r>
            <a:r>
              <a:rPr lang="it-IT" sz="1600" b="0" i="0" u="none" strike="noStrike" dirty="0">
                <a:solidFill>
                  <a:srgbClr val="3366BB"/>
                </a:solidFill>
                <a:effectLst/>
                <a:latin typeface="Arial" panose="020B0604020202020204" pitchFamily="34" charset="0"/>
              </a:rPr>
              <a:t> </a:t>
            </a:r>
            <a:r>
              <a:rPr lang="it-IT" sz="1600" b="0" i="0" u="none" strike="noStrike" dirty="0">
                <a:solidFill>
                  <a:srgbClr val="3366BB"/>
                </a:solidFill>
                <a:effectLst/>
                <a:latin typeface="Arial" panose="020B0604020202020204" pitchFamily="34" charset="0"/>
                <a:hlinkClick r:id="rId7"/>
              </a:rPr>
              <a:t>Luca Senni</a:t>
            </a:r>
            <a:r>
              <a:rPr lang="it-IT" sz="1600" b="0" i="0" u="none" strike="noStrike" dirty="0">
                <a:solidFill>
                  <a:srgbClr val="3366BB"/>
                </a:solidFill>
                <a:effectLst/>
                <a:latin typeface="Arial" panose="020B0604020202020204" pitchFamily="34" charset="0"/>
              </a:rPr>
              <a:t> …</a:t>
            </a:r>
            <a:endParaRPr lang="it-IT" sz="1600" b="0" i="0" dirty="0">
              <a:solidFill>
                <a:srgbClr val="202122"/>
              </a:solidFill>
              <a:effectLst/>
              <a:latin typeface="Arial" panose="020B0604020202020204" pitchFamily="34" charset="0"/>
            </a:endParaRPr>
          </a:p>
          <a:p>
            <a:pPr marL="0" indent="0" eaLnBrk="1" fontAlgn="auto" hangingPunct="1">
              <a:spcBef>
                <a:spcPts val="0"/>
              </a:spcBef>
              <a:spcAft>
                <a:spcPts val="0"/>
              </a:spcAft>
              <a:buNone/>
              <a:defRPr/>
            </a:pPr>
            <a:r>
              <a:rPr lang="en-US" sz="2200" b="1" dirty="0">
                <a:latin typeface="+mn-lt"/>
                <a:cs typeface="Calibri"/>
              </a:rPr>
              <a:t>Scientific Background &amp; Objectives</a:t>
            </a:r>
          </a:p>
          <a:p>
            <a:pPr marL="53975" lvl="1" indent="0">
              <a:buNone/>
              <a:defRPr/>
            </a:pPr>
            <a:r>
              <a:rPr lang="en-US" sz="1600" dirty="0">
                <a:cs typeface="Calibri"/>
              </a:rPr>
              <a:t>Hybrid-like plasma q profile depends on the current profile evolution during the ohmic </a:t>
            </a:r>
            <a:br>
              <a:rPr lang="en-US" sz="1600" dirty="0">
                <a:cs typeface="Calibri"/>
              </a:rPr>
            </a:br>
            <a:r>
              <a:rPr lang="en-US" sz="1600" dirty="0">
                <a:cs typeface="Calibri"/>
              </a:rPr>
              <a:t>ramp-up phase. </a:t>
            </a:r>
            <a:r>
              <a:rPr lang="en-US" sz="1600" dirty="0"/>
              <a:t>Good ohmic references obtained in 2024 identifying the (not optimized) </a:t>
            </a:r>
            <a:br>
              <a:rPr lang="en-US" sz="1600" dirty="0"/>
            </a:br>
            <a:r>
              <a:rPr lang="en-US" sz="1600" dirty="0"/>
              <a:t>ramp-up rate (3.0MA/s)</a:t>
            </a:r>
          </a:p>
          <a:p>
            <a:pPr marL="53975" lvl="1" indent="0">
              <a:buNone/>
              <a:defRPr/>
            </a:pPr>
            <a:r>
              <a:rPr lang="en-GB" sz="1600" dirty="0"/>
              <a:t>The proposal aims at optimizing such preliminary results, performing:</a:t>
            </a:r>
          </a:p>
          <a:p>
            <a:pPr marL="536575" lvl="1" indent="-79375">
              <a:buFont typeface="Arial" panose="020B0604020202020204" pitchFamily="34" charset="0"/>
              <a:buChar char="•"/>
              <a:defRPr/>
            </a:pPr>
            <a:r>
              <a:rPr lang="en-US" sz="1600" dirty="0"/>
              <a:t>Gas scan at 600kA and 750kA to obtain 2 set of comparable pulses with </a:t>
            </a:r>
            <a:br>
              <a:rPr lang="en-US" sz="1600" dirty="0"/>
            </a:br>
            <a:r>
              <a:rPr lang="en-US" sz="1600" dirty="0"/>
              <a:t>standard (3.0MA/s) and CREATE-ILC controller</a:t>
            </a:r>
          </a:p>
          <a:p>
            <a:pPr marL="536575" lvl="1" indent="-79375">
              <a:buFont typeface="Arial" panose="020B0604020202020204" pitchFamily="34" charset="0"/>
              <a:buChar char="•"/>
              <a:defRPr/>
            </a:pPr>
            <a:r>
              <a:rPr lang="en-US" sz="1600" dirty="0"/>
              <a:t>Development of the current overshoot by means of the CREATE-ILC controller</a:t>
            </a:r>
          </a:p>
          <a:p>
            <a:pPr marL="536575" lvl="1" indent="-79375">
              <a:buFont typeface="Arial" panose="020B0604020202020204" pitchFamily="34" charset="0"/>
              <a:buChar char="•"/>
              <a:defRPr/>
            </a:pPr>
            <a:r>
              <a:rPr lang="en-US" sz="1600" dirty="0"/>
              <a:t>Development of an effective strategy to simulate the ramp up:</a:t>
            </a:r>
          </a:p>
          <a:p>
            <a:pPr marL="836612" lvl="2" indent="-79375">
              <a:defRPr/>
            </a:pPr>
            <a:r>
              <a:rPr lang="en-GB" sz="1400" dirty="0"/>
              <a:t>Compute q profile with different resistivity models</a:t>
            </a:r>
            <a:r>
              <a:rPr lang="en-GB" sz="1400" dirty="0">
                <a:sym typeface="Wingdings" panose="05000000000000000000" pitchFamily="2" charset="2"/>
              </a:rPr>
              <a:t> </a:t>
            </a:r>
            <a:r>
              <a:rPr lang="en-GB" sz="1400" dirty="0"/>
              <a:t>match the evolution of MHD markers </a:t>
            </a:r>
            <a:br>
              <a:rPr lang="en-GB" sz="1400" dirty="0"/>
            </a:br>
            <a:endParaRPr lang="en-GB" sz="1400" dirty="0"/>
          </a:p>
          <a:p>
            <a:pPr marL="0" indent="0" eaLnBrk="1" fontAlgn="auto" hangingPunct="1">
              <a:spcBef>
                <a:spcPts val="0"/>
              </a:spcBef>
              <a:spcAft>
                <a:spcPts val="0"/>
              </a:spcAft>
              <a:buNone/>
              <a:defRPr/>
            </a:pPr>
            <a:r>
              <a:rPr lang="en-US" sz="2200" b="1" dirty="0">
                <a:latin typeface="+mn-lt"/>
                <a:cs typeface="Calibri"/>
              </a:rPr>
              <a:t>Experimental Strategy/Machine Constraints and essential diagnostic</a:t>
            </a:r>
            <a:endParaRPr lang="en-US" sz="2200" dirty="0">
              <a:latin typeface="+mn-lt"/>
            </a:endParaRPr>
          </a:p>
          <a:p>
            <a:pPr>
              <a:defRPr/>
            </a:pPr>
            <a:r>
              <a:rPr lang="en-GB" sz="1600" dirty="0"/>
              <a:t>From reference pulses 600kA: 50903(std); 51130(CREATE) ;750kA: 50752(std); 50471(CREATE) run the density scan</a:t>
            </a:r>
          </a:p>
          <a:p>
            <a:pPr>
              <a:defRPr/>
            </a:pPr>
            <a:r>
              <a:rPr lang="en-GB" sz="1600" dirty="0"/>
              <a:t>1 session dedicated to current OS technique at 600kA and 750kA of flattop current </a:t>
            </a:r>
          </a:p>
          <a:p>
            <a:pPr>
              <a:defRPr/>
            </a:pPr>
            <a:r>
              <a:rPr lang="en-GB" sz="1600" dirty="0"/>
              <a:t>TRANSP/ASTRA analysis of q evolution, comparison with MHD markers as q=1 arrival time (</a:t>
            </a:r>
            <a:r>
              <a:rPr lang="en-GB" sz="1600" dirty="0" err="1"/>
              <a:t>t</a:t>
            </a:r>
            <a:r>
              <a:rPr lang="en-GB" sz="1600" baseline="-25000" dirty="0" err="1"/>
              <a:t>q</a:t>
            </a:r>
            <a:r>
              <a:rPr lang="en-GB" sz="1600" baseline="-25000" dirty="0"/>
              <a:t>=1</a:t>
            </a:r>
            <a:r>
              <a:rPr lang="en-GB" sz="1600" dirty="0"/>
              <a:t>) and q=1 radial position (</a:t>
            </a:r>
            <a:r>
              <a:rPr lang="en-GB" sz="1600" dirty="0" err="1"/>
              <a:t>R</a:t>
            </a:r>
            <a:r>
              <a:rPr lang="en-GB" sz="1600" baseline="-25000" dirty="0" err="1"/>
              <a:t>q</a:t>
            </a:r>
            <a:r>
              <a:rPr lang="en-GB" sz="1600" baseline="-25000" dirty="0"/>
              <a:t>=1</a:t>
            </a:r>
            <a:r>
              <a:rPr lang="en-GB" sz="1600" dirty="0"/>
              <a:t>) </a:t>
            </a:r>
          </a:p>
          <a:p>
            <a:pPr marL="214313" indent="-214313" eaLnBrk="1" fontAlgn="auto" hangingPunct="1">
              <a:spcBef>
                <a:spcPts val="0"/>
              </a:spcBef>
              <a:spcAft>
                <a:spcPts val="0"/>
              </a:spcAft>
              <a:buFont typeface="Arial"/>
              <a:buChar char="•"/>
              <a:defRPr/>
            </a:pPr>
            <a:endParaRPr lang="en-US" dirty="0">
              <a:latin typeface="+mn-lt"/>
              <a:cs typeface="Calibri"/>
            </a:endParaRPr>
          </a:p>
          <a:p>
            <a:pPr marL="214313" indent="-214313" eaLnBrk="1" fontAlgn="auto" hangingPunct="1">
              <a:spcBef>
                <a:spcPts val="0"/>
              </a:spcBef>
              <a:spcAft>
                <a:spcPts val="0"/>
              </a:spcAft>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8259395" y="5061583"/>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8261402" y="5570253"/>
          <a:ext cx="3810853" cy="837316"/>
        </p:xfrm>
        <a:graphic>
          <a:graphicData uri="http://schemas.openxmlformats.org/drawingml/2006/table">
            <a:tbl>
              <a:tblPr firstRow="1" bandRow="1">
                <a:tableStyleId>{5C22544A-7EE6-4342-B048-85BDC9FD1C3A}</a:tableStyleId>
              </a:tblPr>
              <a:tblGrid>
                <a:gridCol w="987099">
                  <a:extLst>
                    <a:ext uri="{9D8B030D-6E8A-4147-A177-3AD203B41FA5}">
                      <a16:colId xmlns:a16="http://schemas.microsoft.com/office/drawing/2014/main" val="20000"/>
                    </a:ext>
                  </a:extLst>
                </a:gridCol>
                <a:gridCol w="1410788">
                  <a:extLst>
                    <a:ext uri="{9D8B030D-6E8A-4147-A177-3AD203B41FA5}">
                      <a16:colId xmlns:a16="http://schemas.microsoft.com/office/drawing/2014/main" val="20001"/>
                    </a:ext>
                  </a:extLst>
                </a:gridCol>
                <a:gridCol w="1412966">
                  <a:extLst>
                    <a:ext uri="{9D8B030D-6E8A-4147-A177-3AD203B41FA5}">
                      <a16:colId xmlns:a16="http://schemas.microsoft.com/office/drawing/2014/main" val="20002"/>
                    </a:ext>
                  </a:extLst>
                </a:gridCol>
              </a:tblGrid>
              <a:tr h="418658">
                <a:tc>
                  <a:txBody>
                    <a:bodyPr/>
                    <a:lstStyle/>
                    <a:p>
                      <a:r>
                        <a:rPr lang="en-IT" sz="1400" dirty="0"/>
                        <a:t>Device</a:t>
                      </a:r>
                    </a:p>
                  </a:txBody>
                  <a:tcPr marL="68585" marR="68585" marT="34290" marB="34290"/>
                </a:tc>
                <a:tc>
                  <a:txBody>
                    <a:bodyPr/>
                    <a:lstStyle/>
                    <a:p>
                      <a:r>
                        <a:rPr lang="en-IT" sz="1400" dirty="0"/>
                        <a:t># Pulses</a:t>
                      </a:r>
                      <a:r>
                        <a:rPr lang="en-US" sz="1400" dirty="0"/>
                        <a:t>/session</a:t>
                      </a:r>
                      <a:endParaRPr lang="en-IT" sz="1400" dirty="0"/>
                    </a:p>
                  </a:txBody>
                  <a:tcPr marL="68585" marR="68585" marT="34290" marB="34290"/>
                </a:tc>
                <a:tc>
                  <a:txBody>
                    <a:bodyPr/>
                    <a:lstStyle/>
                    <a:p>
                      <a:r>
                        <a:rPr lang="en-IT" sz="1400" dirty="0"/>
                        <a:t># Devel</a:t>
                      </a:r>
                      <a:r>
                        <a:rPr lang="en-US" sz="1400" dirty="0"/>
                        <a:t>op.</a:t>
                      </a:r>
                      <a:endParaRPr lang="en-IT" sz="1400" dirty="0"/>
                    </a:p>
                  </a:txBody>
                  <a:tcPr marL="68585" marR="68585" marT="34290" marB="34290"/>
                </a:tc>
                <a:extLst>
                  <a:ext uri="{0D108BD9-81ED-4DB2-BD59-A6C34878D82A}">
                    <a16:rowId xmlns:a16="http://schemas.microsoft.com/office/drawing/2014/main" val="10000"/>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pPr algn="ctr"/>
                      <a:r>
                        <a:rPr lang="en-US" sz="1800" dirty="0"/>
                        <a:t>24/3</a:t>
                      </a:r>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latin typeface="Calibri" panose="020F0502020204030204" pitchFamily="34" charset="0"/>
              </a:rPr>
              <a:t>Possible summary figures</a:t>
            </a:r>
            <a:endParaRPr lang="en-US" alt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sp>
        <p:nvSpPr>
          <p:cNvPr id="12" name="TextBox 11">
            <a:extLst>
              <a:ext uri="{FF2B5EF4-FFF2-40B4-BE49-F238E27FC236}">
                <a16:creationId xmlns:a16="http://schemas.microsoft.com/office/drawing/2014/main" id="{A080CC95-ADA7-495B-A30A-69C3B0A878EA}"/>
              </a:ext>
            </a:extLst>
          </p:cNvPr>
          <p:cNvSpPr txBox="1"/>
          <p:nvPr/>
        </p:nvSpPr>
        <p:spPr>
          <a:xfrm>
            <a:off x="9069703" y="229811"/>
            <a:ext cx="981075" cy="246221"/>
          </a:xfrm>
          <a:prstGeom prst="rect">
            <a:avLst/>
          </a:prstGeom>
          <a:noFill/>
        </p:spPr>
        <p:txBody>
          <a:bodyPr wrap="square" rtlCol="0">
            <a:spAutoFit/>
          </a:bodyPr>
          <a:lstStyle/>
          <a:p>
            <a:pPr algn="l"/>
            <a:r>
              <a:rPr lang="en-US" sz="1000" b="1" dirty="0"/>
              <a:t>Std: 3.0MA/s </a:t>
            </a:r>
          </a:p>
        </p:txBody>
      </p:sp>
      <p:sp>
        <p:nvSpPr>
          <p:cNvPr id="13" name="TextBox 12">
            <a:extLst>
              <a:ext uri="{FF2B5EF4-FFF2-40B4-BE49-F238E27FC236}">
                <a16:creationId xmlns:a16="http://schemas.microsoft.com/office/drawing/2014/main" id="{662E013D-BF34-4648-84E9-E16EBF3A907D}"/>
              </a:ext>
            </a:extLst>
          </p:cNvPr>
          <p:cNvSpPr txBox="1"/>
          <p:nvPr/>
        </p:nvSpPr>
        <p:spPr>
          <a:xfrm>
            <a:off x="10309226" y="229811"/>
            <a:ext cx="1186178" cy="246221"/>
          </a:xfrm>
          <a:prstGeom prst="rect">
            <a:avLst/>
          </a:prstGeom>
          <a:noFill/>
        </p:spPr>
        <p:txBody>
          <a:bodyPr wrap="square" rtlCol="0">
            <a:spAutoFit/>
          </a:bodyPr>
          <a:lstStyle/>
          <a:p>
            <a:pPr algn="l"/>
            <a:r>
              <a:rPr lang="en-US" sz="1000" b="1" dirty="0"/>
              <a:t>CREATE: 5.0MA/s </a:t>
            </a:r>
          </a:p>
        </p:txBody>
      </p:sp>
    </p:spTree>
    <p:extLst>
      <p:ext uri="{BB962C8B-B14F-4D97-AF65-F5344CB8AC3E}">
        <p14:creationId xmlns:p14="http://schemas.microsoft.com/office/powerpoint/2010/main" val="70438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A1A8D99-54FC-4E85-A505-74C0D6A11C96}"/>
              </a:ext>
            </a:extLst>
          </p:cNvPr>
          <p:cNvPicPr>
            <a:picLocks noChangeAspect="1"/>
          </p:cNvPicPr>
          <p:nvPr/>
        </p:nvPicPr>
        <p:blipFill>
          <a:blip r:embed="rId2"/>
          <a:stretch>
            <a:fillRect/>
          </a:stretch>
        </p:blipFill>
        <p:spPr>
          <a:xfrm>
            <a:off x="7940040" y="45720"/>
            <a:ext cx="4236722" cy="5296639"/>
          </a:xfrm>
          <a:prstGeom prst="rect">
            <a:avLst/>
          </a:prstGeom>
        </p:spPr>
      </p:pic>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2" y="192515"/>
            <a:ext cx="7045871" cy="457200"/>
          </a:xfrm>
        </p:spPr>
        <p:txBody>
          <a:bodyPr/>
          <a:lstStyle/>
          <a:p>
            <a:r>
              <a:rPr lang="en-US" dirty="0"/>
              <a:t>P 181: Hybrid scenario development on MAST-U: current ramp-up strategies</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15239" y="798612"/>
            <a:ext cx="8244156" cy="5688632"/>
          </a:xfrm>
        </p:spPr>
        <p:txBody>
          <a:bodyPr>
            <a:noAutofit/>
          </a:bodyPr>
          <a:lstStyle/>
          <a:p>
            <a:pPr marL="0" indent="0" eaLnBrk="1" fontAlgn="auto" hangingPunct="1">
              <a:spcBef>
                <a:spcPts val="0"/>
              </a:spcBef>
              <a:spcAft>
                <a:spcPts val="0"/>
              </a:spcAft>
              <a:buNone/>
              <a:defRPr/>
            </a:pPr>
            <a:r>
              <a:rPr lang="en-US" sz="2100" b="1" dirty="0">
                <a:latin typeface="+mn-lt"/>
                <a:cs typeface="Calibri"/>
              </a:rPr>
              <a:t>Proponents and </a:t>
            </a:r>
            <a:r>
              <a:rPr lang="en-US" sz="2200" b="1" dirty="0">
                <a:latin typeface="+mn-lt"/>
                <a:cs typeface="Calibri"/>
              </a:rPr>
              <a:t>contact</a:t>
            </a:r>
            <a:r>
              <a:rPr lang="en-US" sz="2100" b="1" dirty="0">
                <a:latin typeface="+mn-lt"/>
                <a:cs typeface="Calibri"/>
              </a:rPr>
              <a:t> person:</a:t>
            </a:r>
          </a:p>
          <a:p>
            <a:pPr marL="0" indent="0" algn="l">
              <a:buNone/>
            </a:pPr>
            <a:r>
              <a:rPr lang="it-IT" sz="1600" b="0" i="0" u="none" strike="noStrike" dirty="0">
                <a:solidFill>
                  <a:srgbClr val="3366BB"/>
                </a:solidFill>
                <a:effectLst/>
                <a:latin typeface="Arial" panose="020B0604020202020204" pitchFamily="34" charset="0"/>
                <a:hlinkClick r:id="rId3"/>
              </a:rPr>
              <a:t>F. Auriemma</a:t>
            </a:r>
            <a:r>
              <a:rPr lang="it-IT" sz="1600" b="0" i="0" u="none" strike="noStrike" dirty="0">
                <a:solidFill>
                  <a:srgbClr val="3366BB"/>
                </a:solidFill>
                <a:effectLst/>
                <a:latin typeface="Arial" panose="020B0604020202020204" pitchFamily="34" charset="0"/>
              </a:rPr>
              <a:t> </a:t>
            </a:r>
            <a:r>
              <a:rPr lang="it-IT" sz="1600" b="0" i="0" u="none" strike="noStrike" dirty="0">
                <a:solidFill>
                  <a:srgbClr val="3366BB"/>
                </a:solidFill>
                <a:effectLst/>
                <a:latin typeface="Arial" panose="020B0604020202020204" pitchFamily="34" charset="0"/>
                <a:hlinkClick r:id="rId4"/>
              </a:rPr>
              <a:t>G. Pucella</a:t>
            </a:r>
            <a:r>
              <a:rPr lang="it-IT" sz="1600" b="0" i="0" u="none" strike="noStrike" dirty="0">
                <a:solidFill>
                  <a:srgbClr val="3366BB"/>
                </a:solidFill>
                <a:effectLst/>
                <a:latin typeface="Arial" panose="020B0604020202020204" pitchFamily="34" charset="0"/>
              </a:rPr>
              <a:t> </a:t>
            </a:r>
            <a:r>
              <a:rPr lang="it-IT" sz="1600" b="0" i="0" u="none" strike="noStrike" dirty="0">
                <a:solidFill>
                  <a:srgbClr val="3366BB"/>
                </a:solidFill>
                <a:effectLst/>
                <a:latin typeface="Arial" panose="020B0604020202020204" pitchFamily="34" charset="0"/>
                <a:hlinkClick r:id="rId5"/>
              </a:rPr>
              <a:t>Francesco Paolo </a:t>
            </a:r>
            <a:r>
              <a:rPr lang="it-IT" sz="1600" b="0" i="0" u="none" strike="noStrike" dirty="0" err="1">
                <a:solidFill>
                  <a:srgbClr val="3366BB"/>
                </a:solidFill>
                <a:effectLst/>
                <a:latin typeface="Arial" panose="020B0604020202020204" pitchFamily="34" charset="0"/>
                <a:hlinkClick r:id="rId5"/>
              </a:rPr>
              <a:t>Orsitto</a:t>
            </a:r>
            <a:r>
              <a:rPr lang="it-IT" sz="1600" b="0" i="0" u="none" strike="noStrike" dirty="0">
                <a:solidFill>
                  <a:srgbClr val="3366BB"/>
                </a:solidFill>
                <a:effectLst/>
                <a:latin typeface="Arial" panose="020B0604020202020204" pitchFamily="34" charset="0"/>
              </a:rPr>
              <a:t> </a:t>
            </a:r>
            <a:r>
              <a:rPr lang="it-IT" sz="1600" b="0" i="0" u="none" strike="noStrike" dirty="0">
                <a:solidFill>
                  <a:srgbClr val="3366BB"/>
                </a:solidFill>
                <a:effectLst/>
                <a:latin typeface="Arial" panose="020B0604020202020204" pitchFamily="34" charset="0"/>
                <a:hlinkClick r:id="rId6"/>
              </a:rPr>
              <a:t>C. Vincent</a:t>
            </a:r>
            <a:r>
              <a:rPr lang="it-IT" sz="1600" b="0" i="0" u="none" strike="noStrike" dirty="0">
                <a:solidFill>
                  <a:srgbClr val="3366BB"/>
                </a:solidFill>
                <a:effectLst/>
                <a:latin typeface="Arial" panose="020B0604020202020204" pitchFamily="34" charset="0"/>
              </a:rPr>
              <a:t> </a:t>
            </a:r>
            <a:r>
              <a:rPr lang="it-IT" sz="1600" b="0" i="0" u="none" strike="noStrike" dirty="0">
                <a:solidFill>
                  <a:srgbClr val="3366BB"/>
                </a:solidFill>
                <a:effectLst/>
                <a:latin typeface="Arial" panose="020B0604020202020204" pitchFamily="34" charset="0"/>
                <a:hlinkClick r:id="rId7"/>
              </a:rPr>
              <a:t>Luca Senni</a:t>
            </a:r>
            <a:r>
              <a:rPr lang="it-IT" sz="1600" b="0" i="0" u="none" strike="noStrike" dirty="0">
                <a:solidFill>
                  <a:srgbClr val="3366BB"/>
                </a:solidFill>
                <a:effectLst/>
                <a:latin typeface="Arial" panose="020B0604020202020204" pitchFamily="34" charset="0"/>
              </a:rPr>
              <a:t> …</a:t>
            </a:r>
            <a:endParaRPr lang="it-IT" sz="1600" b="0" i="0" dirty="0">
              <a:solidFill>
                <a:srgbClr val="202122"/>
              </a:solidFill>
              <a:effectLst/>
              <a:latin typeface="Arial" panose="020B0604020202020204" pitchFamily="34" charset="0"/>
            </a:endParaRPr>
          </a:p>
          <a:p>
            <a:pPr marL="0" indent="0" eaLnBrk="1" fontAlgn="auto" hangingPunct="1">
              <a:spcBef>
                <a:spcPts val="0"/>
              </a:spcBef>
              <a:spcAft>
                <a:spcPts val="0"/>
              </a:spcAft>
              <a:buNone/>
              <a:defRPr/>
            </a:pPr>
            <a:r>
              <a:rPr lang="en-US" sz="2200" b="1" dirty="0">
                <a:latin typeface="+mn-lt"/>
                <a:cs typeface="Calibri"/>
              </a:rPr>
              <a:t>Scientific Background &amp; Objectives</a:t>
            </a:r>
          </a:p>
          <a:p>
            <a:pPr marL="53975" lvl="1" indent="0">
              <a:buNone/>
              <a:defRPr/>
            </a:pPr>
            <a:r>
              <a:rPr lang="en-US" sz="1600" dirty="0">
                <a:cs typeface="Calibri"/>
              </a:rPr>
              <a:t>Hybrid-like plasma q profile depends on the current profile evolution during the ohmic </a:t>
            </a:r>
            <a:br>
              <a:rPr lang="en-US" sz="1600" dirty="0">
                <a:cs typeface="Calibri"/>
              </a:rPr>
            </a:br>
            <a:r>
              <a:rPr lang="en-US" sz="1600" dirty="0">
                <a:cs typeface="Calibri"/>
              </a:rPr>
              <a:t>ramp-up phase. </a:t>
            </a:r>
            <a:r>
              <a:rPr lang="en-US" sz="1600" dirty="0"/>
              <a:t>Good ohmic references obtained in 2024 identifying the (not optimized) </a:t>
            </a:r>
            <a:br>
              <a:rPr lang="en-US" sz="1600" dirty="0"/>
            </a:br>
            <a:r>
              <a:rPr lang="en-US" sz="1600" dirty="0"/>
              <a:t>ramp-up rate (3.0MA/s)</a:t>
            </a:r>
          </a:p>
          <a:p>
            <a:pPr marL="53975" lvl="1" indent="0">
              <a:buNone/>
              <a:defRPr/>
            </a:pPr>
            <a:r>
              <a:rPr lang="en-GB" sz="1600" dirty="0"/>
              <a:t>The proposal aims at optimizing such preliminary results, performing:</a:t>
            </a:r>
          </a:p>
          <a:p>
            <a:pPr marL="536575" lvl="1" indent="-79375">
              <a:buFont typeface="Arial" panose="020B0604020202020204" pitchFamily="34" charset="0"/>
              <a:buChar char="•"/>
              <a:defRPr/>
            </a:pPr>
            <a:r>
              <a:rPr lang="en-US" sz="1600" dirty="0"/>
              <a:t>Gas scan at 600kA and 750kA to obtain 2 set of comparable pulses with </a:t>
            </a:r>
            <a:br>
              <a:rPr lang="en-US" sz="1600" dirty="0"/>
            </a:br>
            <a:r>
              <a:rPr lang="en-US" sz="1600" dirty="0"/>
              <a:t>standard (3.0MA/s) and CREATE-ILC controller</a:t>
            </a:r>
          </a:p>
          <a:p>
            <a:pPr marL="536575" lvl="1" indent="-79375">
              <a:buFont typeface="Arial" panose="020B0604020202020204" pitchFamily="34" charset="0"/>
              <a:buChar char="•"/>
              <a:defRPr/>
            </a:pPr>
            <a:r>
              <a:rPr lang="en-US" sz="1600" dirty="0"/>
              <a:t>Development of the current overshoot by means of the CREATE-ILC controller</a:t>
            </a:r>
          </a:p>
          <a:p>
            <a:pPr marL="536575" lvl="1" indent="-79375">
              <a:buFont typeface="Arial" panose="020B0604020202020204" pitchFamily="34" charset="0"/>
              <a:buChar char="•"/>
              <a:defRPr/>
            </a:pPr>
            <a:r>
              <a:rPr lang="en-US" sz="1600" dirty="0"/>
              <a:t>Development of an effective strategy to simulate the ramp up:</a:t>
            </a:r>
          </a:p>
          <a:p>
            <a:pPr marL="836612" lvl="2" indent="-79375">
              <a:defRPr/>
            </a:pPr>
            <a:r>
              <a:rPr lang="en-GB" sz="1400" dirty="0"/>
              <a:t>Compute q profile with different resistivity models</a:t>
            </a:r>
            <a:r>
              <a:rPr lang="en-GB" sz="1400" dirty="0">
                <a:sym typeface="Wingdings" panose="05000000000000000000" pitchFamily="2" charset="2"/>
              </a:rPr>
              <a:t> </a:t>
            </a:r>
            <a:r>
              <a:rPr lang="en-GB" sz="1400" dirty="0"/>
              <a:t>match the evolution of MHD markers </a:t>
            </a:r>
            <a:br>
              <a:rPr lang="en-GB" sz="1400" dirty="0"/>
            </a:br>
            <a:endParaRPr lang="en-GB" sz="1400" dirty="0"/>
          </a:p>
          <a:p>
            <a:pPr marL="0" indent="0" eaLnBrk="1" fontAlgn="auto" hangingPunct="1">
              <a:spcBef>
                <a:spcPts val="0"/>
              </a:spcBef>
              <a:spcAft>
                <a:spcPts val="0"/>
              </a:spcAft>
              <a:buNone/>
              <a:defRPr/>
            </a:pPr>
            <a:r>
              <a:rPr lang="en-US" sz="2200" b="1" dirty="0">
                <a:latin typeface="+mn-lt"/>
                <a:cs typeface="Calibri"/>
              </a:rPr>
              <a:t>Experimental Strategy/Machine Constraints and essential diagnostic</a:t>
            </a:r>
            <a:endParaRPr lang="en-US" sz="2200" dirty="0">
              <a:latin typeface="+mn-lt"/>
            </a:endParaRPr>
          </a:p>
          <a:p>
            <a:pPr>
              <a:defRPr/>
            </a:pPr>
            <a:r>
              <a:rPr lang="en-GB" sz="1600" dirty="0"/>
              <a:t>From reference pulses 600kA: 50903(std); 51130(CREATE) ;750kA: 50752(std); 50471(CREATE) run the density scan</a:t>
            </a:r>
          </a:p>
          <a:p>
            <a:pPr>
              <a:defRPr/>
            </a:pPr>
            <a:r>
              <a:rPr lang="en-GB" sz="1600" dirty="0"/>
              <a:t>1 session dedicated to current OS technique at 600kA and 750kA of flattop current </a:t>
            </a:r>
          </a:p>
          <a:p>
            <a:pPr>
              <a:defRPr/>
            </a:pPr>
            <a:r>
              <a:rPr lang="en-GB" sz="1600" dirty="0"/>
              <a:t>TRANSP/ASTRA analysis of q evolution, comparison with MHD markers as q=1 arrival time (</a:t>
            </a:r>
            <a:r>
              <a:rPr lang="en-GB" sz="1600" dirty="0" err="1"/>
              <a:t>t</a:t>
            </a:r>
            <a:r>
              <a:rPr lang="en-GB" sz="1600" baseline="-25000" dirty="0" err="1"/>
              <a:t>q</a:t>
            </a:r>
            <a:r>
              <a:rPr lang="en-GB" sz="1600" baseline="-25000" dirty="0"/>
              <a:t>=1</a:t>
            </a:r>
            <a:r>
              <a:rPr lang="en-GB" sz="1600" dirty="0"/>
              <a:t>) and q=1 radial position (</a:t>
            </a:r>
            <a:r>
              <a:rPr lang="en-GB" sz="1600" dirty="0" err="1"/>
              <a:t>R</a:t>
            </a:r>
            <a:r>
              <a:rPr lang="en-GB" sz="1600" baseline="-25000" dirty="0" err="1"/>
              <a:t>q</a:t>
            </a:r>
            <a:r>
              <a:rPr lang="en-GB" sz="1600" baseline="-25000" dirty="0"/>
              <a:t>=1</a:t>
            </a:r>
            <a:r>
              <a:rPr lang="en-GB" sz="1600" dirty="0"/>
              <a:t>) </a:t>
            </a:r>
          </a:p>
          <a:p>
            <a:pPr marL="214313" indent="-214313" eaLnBrk="1" fontAlgn="auto" hangingPunct="1">
              <a:spcBef>
                <a:spcPts val="0"/>
              </a:spcBef>
              <a:spcAft>
                <a:spcPts val="0"/>
              </a:spcAft>
              <a:buFont typeface="Arial"/>
              <a:buChar char="•"/>
              <a:defRPr/>
            </a:pPr>
            <a:endParaRPr lang="en-US" dirty="0">
              <a:latin typeface="+mn-lt"/>
              <a:cs typeface="Calibri"/>
            </a:endParaRPr>
          </a:p>
          <a:p>
            <a:pPr marL="214313" indent="-214313" eaLnBrk="1" fontAlgn="auto" hangingPunct="1">
              <a:spcBef>
                <a:spcPts val="0"/>
              </a:spcBef>
              <a:spcAft>
                <a:spcPts val="0"/>
              </a:spcAft>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8259395" y="5061583"/>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8261402" y="5570253"/>
          <a:ext cx="3810853" cy="837316"/>
        </p:xfrm>
        <a:graphic>
          <a:graphicData uri="http://schemas.openxmlformats.org/drawingml/2006/table">
            <a:tbl>
              <a:tblPr firstRow="1" bandRow="1">
                <a:tableStyleId>{5C22544A-7EE6-4342-B048-85BDC9FD1C3A}</a:tableStyleId>
              </a:tblPr>
              <a:tblGrid>
                <a:gridCol w="987099">
                  <a:extLst>
                    <a:ext uri="{9D8B030D-6E8A-4147-A177-3AD203B41FA5}">
                      <a16:colId xmlns:a16="http://schemas.microsoft.com/office/drawing/2014/main" val="20000"/>
                    </a:ext>
                  </a:extLst>
                </a:gridCol>
                <a:gridCol w="1410788">
                  <a:extLst>
                    <a:ext uri="{9D8B030D-6E8A-4147-A177-3AD203B41FA5}">
                      <a16:colId xmlns:a16="http://schemas.microsoft.com/office/drawing/2014/main" val="20001"/>
                    </a:ext>
                  </a:extLst>
                </a:gridCol>
                <a:gridCol w="1412966">
                  <a:extLst>
                    <a:ext uri="{9D8B030D-6E8A-4147-A177-3AD203B41FA5}">
                      <a16:colId xmlns:a16="http://schemas.microsoft.com/office/drawing/2014/main" val="20002"/>
                    </a:ext>
                  </a:extLst>
                </a:gridCol>
              </a:tblGrid>
              <a:tr h="418658">
                <a:tc>
                  <a:txBody>
                    <a:bodyPr/>
                    <a:lstStyle/>
                    <a:p>
                      <a:r>
                        <a:rPr lang="en-IT" sz="1400" dirty="0"/>
                        <a:t>Device</a:t>
                      </a:r>
                    </a:p>
                  </a:txBody>
                  <a:tcPr marL="68585" marR="68585" marT="34290" marB="34290"/>
                </a:tc>
                <a:tc>
                  <a:txBody>
                    <a:bodyPr/>
                    <a:lstStyle/>
                    <a:p>
                      <a:r>
                        <a:rPr lang="en-IT" sz="1400" dirty="0"/>
                        <a:t># Pulses</a:t>
                      </a:r>
                      <a:r>
                        <a:rPr lang="en-US" sz="1400" dirty="0"/>
                        <a:t>/session</a:t>
                      </a:r>
                      <a:endParaRPr lang="en-IT" sz="1400" dirty="0"/>
                    </a:p>
                  </a:txBody>
                  <a:tcPr marL="68585" marR="68585" marT="34290" marB="34290"/>
                </a:tc>
                <a:tc>
                  <a:txBody>
                    <a:bodyPr/>
                    <a:lstStyle/>
                    <a:p>
                      <a:r>
                        <a:rPr lang="en-IT" sz="1400" dirty="0"/>
                        <a:t># Devel</a:t>
                      </a:r>
                      <a:r>
                        <a:rPr lang="en-US" sz="1400" dirty="0"/>
                        <a:t>op.</a:t>
                      </a:r>
                      <a:endParaRPr lang="en-IT" sz="1400" dirty="0"/>
                    </a:p>
                  </a:txBody>
                  <a:tcPr marL="68585" marR="68585" marT="34290" marB="34290"/>
                </a:tc>
                <a:extLst>
                  <a:ext uri="{0D108BD9-81ED-4DB2-BD59-A6C34878D82A}">
                    <a16:rowId xmlns:a16="http://schemas.microsoft.com/office/drawing/2014/main" val="10000"/>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pPr algn="ctr"/>
                      <a:r>
                        <a:rPr lang="en-US" sz="1800" dirty="0"/>
                        <a:t>24/3</a:t>
                      </a:r>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latin typeface="Calibri" panose="020F0502020204030204" pitchFamily="34" charset="0"/>
              </a:rPr>
              <a:t>Possible summary figures</a:t>
            </a:r>
            <a:endParaRPr lang="en-US" alt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sp>
        <p:nvSpPr>
          <p:cNvPr id="12" name="TextBox 11">
            <a:extLst>
              <a:ext uri="{FF2B5EF4-FFF2-40B4-BE49-F238E27FC236}">
                <a16:creationId xmlns:a16="http://schemas.microsoft.com/office/drawing/2014/main" id="{A080CC95-ADA7-495B-A30A-69C3B0A878EA}"/>
              </a:ext>
            </a:extLst>
          </p:cNvPr>
          <p:cNvSpPr txBox="1"/>
          <p:nvPr/>
        </p:nvSpPr>
        <p:spPr>
          <a:xfrm>
            <a:off x="9069703" y="229811"/>
            <a:ext cx="981075" cy="246221"/>
          </a:xfrm>
          <a:prstGeom prst="rect">
            <a:avLst/>
          </a:prstGeom>
          <a:noFill/>
        </p:spPr>
        <p:txBody>
          <a:bodyPr wrap="square" rtlCol="0">
            <a:spAutoFit/>
          </a:bodyPr>
          <a:lstStyle/>
          <a:p>
            <a:pPr algn="l"/>
            <a:r>
              <a:rPr lang="en-US" sz="1000" b="1" dirty="0"/>
              <a:t>Std: 3.0MA/s </a:t>
            </a:r>
          </a:p>
        </p:txBody>
      </p:sp>
      <p:sp>
        <p:nvSpPr>
          <p:cNvPr id="13" name="TextBox 12">
            <a:extLst>
              <a:ext uri="{FF2B5EF4-FFF2-40B4-BE49-F238E27FC236}">
                <a16:creationId xmlns:a16="http://schemas.microsoft.com/office/drawing/2014/main" id="{662E013D-BF34-4648-84E9-E16EBF3A907D}"/>
              </a:ext>
            </a:extLst>
          </p:cNvPr>
          <p:cNvSpPr txBox="1"/>
          <p:nvPr/>
        </p:nvSpPr>
        <p:spPr>
          <a:xfrm>
            <a:off x="10309226" y="229811"/>
            <a:ext cx="1186178" cy="246221"/>
          </a:xfrm>
          <a:prstGeom prst="rect">
            <a:avLst/>
          </a:prstGeom>
          <a:noFill/>
        </p:spPr>
        <p:txBody>
          <a:bodyPr wrap="square" rtlCol="0">
            <a:spAutoFit/>
          </a:bodyPr>
          <a:lstStyle/>
          <a:p>
            <a:pPr algn="l"/>
            <a:r>
              <a:rPr lang="en-US" sz="1000" b="1" dirty="0"/>
              <a:t>CREATE: 5.0MA/s </a:t>
            </a:r>
          </a:p>
        </p:txBody>
      </p:sp>
      <p:sp>
        <p:nvSpPr>
          <p:cNvPr id="11" name="TextBox 1">
            <a:extLst>
              <a:ext uri="{FF2B5EF4-FFF2-40B4-BE49-F238E27FC236}">
                <a16:creationId xmlns:a16="http://schemas.microsoft.com/office/drawing/2014/main" id="{EE8D9B47-D85C-435D-ACC7-9F8C7A3E4574}"/>
              </a:ext>
            </a:extLst>
          </p:cNvPr>
          <p:cNvSpPr txBox="1"/>
          <p:nvPr/>
        </p:nvSpPr>
        <p:spPr>
          <a:xfrm>
            <a:off x="6686236" y="1054844"/>
            <a:ext cx="4329114" cy="646331"/>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C00000"/>
                </a:solidFill>
              </a:rPr>
              <a:t>P</a:t>
            </a:r>
            <a:r>
              <a:rPr lang="de-DE" dirty="0">
                <a:solidFill>
                  <a:srgbClr val="C00000"/>
                </a:solidFill>
              </a:rPr>
              <a:t>2_MAST-U</a:t>
            </a:r>
            <a:r>
              <a:rPr lang="fi-FI" dirty="0">
                <a:solidFill>
                  <a:srgbClr val="C00000"/>
                </a:solidFill>
              </a:rPr>
              <a:t> – Large proposal, </a:t>
            </a:r>
            <a:r>
              <a:rPr lang="fi-FI" dirty="0">
                <a:solidFill>
                  <a:srgbClr val="00B050"/>
                </a:solidFill>
              </a:rPr>
              <a:t>merge with  178</a:t>
            </a:r>
            <a:endParaRPr lang="en-IT" dirty="0">
              <a:solidFill>
                <a:srgbClr val="00B050"/>
              </a:solidFill>
            </a:endParaRPr>
          </a:p>
        </p:txBody>
      </p:sp>
    </p:spTree>
    <p:extLst>
      <p:ext uri="{BB962C8B-B14F-4D97-AF65-F5344CB8AC3E}">
        <p14:creationId xmlns:p14="http://schemas.microsoft.com/office/powerpoint/2010/main" val="165744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0F7B923C-FE25-DF1C-C244-3099B88C6E9E}"/>
              </a:ext>
            </a:extLst>
          </p:cNvPr>
          <p:cNvSpPr>
            <a:spLocks noGrp="1" noChangeArrowheads="1"/>
          </p:cNvSpPr>
          <p:nvPr>
            <p:ph type="title"/>
          </p:nvPr>
        </p:nvSpPr>
        <p:spPr>
          <a:xfrm>
            <a:off x="1528764" y="76200"/>
            <a:ext cx="8499475" cy="457200"/>
          </a:xfrm>
        </p:spPr>
        <p:txBody>
          <a:bodyPr/>
          <a:lstStyle/>
          <a:p>
            <a:pPr eaLnBrk="1" hangingPunct="1"/>
            <a:r>
              <a:rPr lang="en-US" altLang="en-US" sz="2400" dirty="0"/>
              <a:t>P182: Investigating 1,1 Flux Pumping Parameter Dependence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D59003B-2ADC-646E-DE53-77A872961BD0}"/>
                  </a:ext>
                </a:extLst>
              </p:cNvPr>
              <p:cNvSpPr txBox="1"/>
              <p:nvPr/>
            </p:nvSpPr>
            <p:spPr>
              <a:xfrm>
                <a:off x="1528763" y="771525"/>
                <a:ext cx="4217916" cy="5870710"/>
              </a:xfrm>
              <a:prstGeom prst="rect">
                <a:avLst/>
              </a:prstGeom>
              <a:noFill/>
            </p:spPr>
            <p:txBody>
              <a:bodyPr wrap="square">
                <a:spAutoFit/>
              </a:bodyPr>
              <a:lstStyle/>
              <a:p>
                <a:pPr marL="285750" indent="-285750">
                  <a:buFont typeface="Arial"/>
                  <a:buChar char="•"/>
                  <a:defRPr/>
                </a:pPr>
                <a:r>
                  <a:rPr lang="en-US" b="1" dirty="0">
                    <a:cs typeface="Calibri"/>
                  </a:rPr>
                  <a:t>Proponents and contact person:</a:t>
                </a:r>
              </a:p>
              <a:p>
                <a:pPr>
                  <a:defRPr/>
                </a:pPr>
                <a:r>
                  <a:rPr lang="en-US" dirty="0">
                    <a:cs typeface="Calibri"/>
                  </a:rPr>
                  <a:t>      Alexander Bock </a:t>
                </a:r>
                <a:r>
                  <a:rPr lang="en-US" spc="-150" dirty="0" err="1">
                    <a:cs typeface="Calibri"/>
                  </a:rPr>
                  <a:t>alexander.bock@ipp.mpg.de</a:t>
                </a:r>
                <a:br>
                  <a:rPr lang="en-US" dirty="0">
                    <a:cs typeface="Calibri"/>
                  </a:rPr>
                </a:br>
                <a:r>
                  <a:rPr lang="en-US" dirty="0">
                    <a:cs typeface="Calibri"/>
                  </a:rPr>
                  <a:t>      </a:t>
                </a:r>
                <a:r>
                  <a:rPr lang="de-DE" dirty="0"/>
                  <a:t>A Burckhart, V </a:t>
                </a:r>
                <a:r>
                  <a:rPr lang="de-DE" dirty="0" err="1"/>
                  <a:t>Igochine</a:t>
                </a:r>
                <a:r>
                  <a:rPr lang="de-DE" dirty="0"/>
                  <a:t>, T Pütterich,</a:t>
                </a:r>
                <a:br>
                  <a:rPr lang="de-DE" dirty="0"/>
                </a:br>
                <a:r>
                  <a:rPr lang="de-DE" dirty="0"/>
                  <a:t>      J Stober</a:t>
                </a:r>
                <a:endParaRPr lang="en-US" dirty="0">
                  <a:cs typeface="Calibri"/>
                </a:endParaRPr>
              </a:p>
              <a:p>
                <a:pPr marL="285750" indent="-285750">
                  <a:buFont typeface="Arial"/>
                  <a:buChar char="•"/>
                  <a:defRPr/>
                </a:pPr>
                <a:endParaRPr lang="en-US" sz="1200" b="1" dirty="0">
                  <a:cs typeface="Calibri"/>
                </a:endParaRPr>
              </a:p>
              <a:p>
                <a:pPr marL="285750" indent="-285750">
                  <a:buFont typeface="Arial"/>
                  <a:buChar char="•"/>
                  <a:defRPr/>
                </a:pPr>
                <a:r>
                  <a:rPr lang="en-US" b="1" dirty="0">
                    <a:cs typeface="Calibri"/>
                  </a:rPr>
                  <a:t>Scientific Background &amp; Objectives</a:t>
                </a:r>
              </a:p>
              <a:p>
                <a:pPr lvl="1">
                  <a:defRPr/>
                </a:pPr>
                <a:r>
                  <a:rPr lang="en-US" sz="1400" dirty="0">
                    <a:cs typeface="Calibri"/>
                  </a:rPr>
                  <a:t>Quantitative knowledge of FP params still lacking, incl. whether </a:t>
                </a:r>
                <a14:m>
                  <m:oMath xmlns:m="http://schemas.openxmlformats.org/officeDocument/2006/math">
                    <m:sSub>
                      <m:sSubPr>
                        <m:ctrlPr>
                          <a:rPr lang="en-AU" sz="1400" i="1">
                            <a:latin typeface="Cambria Math" panose="02040503050406030204" pitchFamily="18" charset="0"/>
                            <a:cs typeface="Calibri"/>
                          </a:rPr>
                        </m:ctrlPr>
                      </m:sSubPr>
                      <m:e>
                        <m:r>
                          <a:rPr lang="en-AU" sz="1400" i="1">
                            <a:latin typeface="Cambria Math" panose="02040503050406030204" pitchFamily="18" charset="0"/>
                            <a:cs typeface="Calibri"/>
                          </a:rPr>
                          <m:t>𝛽</m:t>
                        </m:r>
                      </m:e>
                      <m:sub>
                        <m:r>
                          <m:rPr>
                            <m:sty m:val="p"/>
                          </m:rPr>
                          <a:rPr lang="en-AU" sz="1400">
                            <a:latin typeface="Cambria Math" panose="02040503050406030204" pitchFamily="18" charset="0"/>
                            <a:cs typeface="Calibri"/>
                          </a:rPr>
                          <m:t>N</m:t>
                        </m:r>
                      </m:sub>
                    </m:sSub>
                  </m:oMath>
                </a14:m>
                <a:r>
                  <a:rPr lang="en-US" sz="1400" b="1" dirty="0">
                    <a:cs typeface="Calibri"/>
                  </a:rPr>
                  <a:t> </a:t>
                </a:r>
                <a:r>
                  <a:rPr lang="en-US" sz="1400" dirty="0">
                    <a:cs typeface="Calibri"/>
                  </a:rPr>
                  <a:t>or </a:t>
                </a:r>
                <a14:m>
                  <m:oMath xmlns:m="http://schemas.openxmlformats.org/officeDocument/2006/math">
                    <m:sSub>
                      <m:sSubPr>
                        <m:ctrlPr>
                          <a:rPr lang="en-AU" sz="1400" i="1">
                            <a:latin typeface="Cambria Math" panose="02040503050406030204" pitchFamily="18" charset="0"/>
                            <a:cs typeface="Calibri"/>
                          </a:rPr>
                        </m:ctrlPr>
                      </m:sSubPr>
                      <m:e>
                        <m:r>
                          <a:rPr lang="en-AU" sz="1400" i="1">
                            <a:latin typeface="Cambria Math" panose="02040503050406030204" pitchFamily="18" charset="0"/>
                            <a:cs typeface="Calibri"/>
                          </a:rPr>
                          <m:t>𝛽</m:t>
                        </m:r>
                      </m:e>
                      <m:sub>
                        <m:r>
                          <m:rPr>
                            <m:sty m:val="p"/>
                          </m:rPr>
                          <a:rPr lang="en-AU" sz="1400">
                            <a:latin typeface="Cambria Math" panose="02040503050406030204" pitchFamily="18" charset="0"/>
                            <a:cs typeface="Calibri"/>
                          </a:rPr>
                          <m:t>pol</m:t>
                        </m:r>
                      </m:sub>
                    </m:sSub>
                  </m:oMath>
                </a14:m>
                <a:r>
                  <a:rPr lang="en-US" sz="1400" dirty="0">
                    <a:cs typeface="Calibri"/>
                  </a:rPr>
                  <a:t> is a better proxy for the drive or what ideal/resistive MHD limits exist. These need to be understood for robust extrapolation to future FPPs. </a:t>
                </a:r>
                <a:endParaRPr lang="en-US" sz="1400" b="1" dirty="0">
                  <a:cs typeface="Calibri"/>
                </a:endParaRPr>
              </a:p>
              <a:p>
                <a:pPr marL="285750" indent="-285750">
                  <a:buFont typeface="Arial"/>
                  <a:buChar char="•"/>
                  <a:defRPr/>
                </a:pPr>
                <a:endParaRPr lang="en-US" sz="1100" b="1" dirty="0">
                  <a:cs typeface="Calibri"/>
                </a:endParaRPr>
              </a:p>
              <a:p>
                <a:pPr marL="285750" indent="-285750">
                  <a:buFont typeface="Arial"/>
                  <a:buChar char="•"/>
                  <a:defRPr/>
                </a:pPr>
                <a:r>
                  <a:rPr lang="en-US" b="1" dirty="0">
                    <a:cs typeface="Calibri"/>
                  </a:rPr>
                  <a:t>Experimental Strategy/Machine Constraints and essential diagnostic</a:t>
                </a:r>
                <a:endParaRPr lang="en-US" dirty="0"/>
              </a:p>
              <a:p>
                <a:pPr lvl="1">
                  <a:defRPr/>
                </a:pPr>
                <a:r>
                  <a:rPr lang="en-US" sz="1400" dirty="0">
                    <a:cs typeface="Calibri"/>
                  </a:rPr>
                  <a:t>Scan between existing/potential AUG FP scenarios and, as far as possible, dimensionless parameter-matched reproductions of recent FP JET pulses. Start with ramp-up fueling scans to optimize access to FP regime. Continue with </a:t>
                </a:r>
                <a:r>
                  <a:rPr lang="en-US" sz="1400" i="1" dirty="0">
                    <a:cs typeface="Calibri"/>
                  </a:rPr>
                  <a:t>q</a:t>
                </a:r>
                <a:r>
                  <a:rPr lang="en-US" sz="1400" baseline="-25000" dirty="0">
                    <a:cs typeface="Calibri"/>
                  </a:rPr>
                  <a:t>95</a:t>
                </a:r>
                <a:r>
                  <a:rPr lang="en-US" sz="1400" dirty="0">
                    <a:cs typeface="Calibri"/>
                  </a:rPr>
                  <a:t> scans to discriminate </a:t>
                </a:r>
                <a14:m>
                  <m:oMath xmlns:m="http://schemas.openxmlformats.org/officeDocument/2006/math">
                    <m:sSub>
                      <m:sSubPr>
                        <m:ctrlPr>
                          <a:rPr lang="en-AU" sz="1400" i="1">
                            <a:latin typeface="Cambria Math" panose="02040503050406030204" pitchFamily="18" charset="0"/>
                            <a:cs typeface="Calibri"/>
                          </a:rPr>
                        </m:ctrlPr>
                      </m:sSubPr>
                      <m:e>
                        <m:r>
                          <a:rPr lang="en-AU" sz="1400" i="1">
                            <a:latin typeface="Cambria Math" panose="02040503050406030204" pitchFamily="18" charset="0"/>
                            <a:cs typeface="Calibri"/>
                          </a:rPr>
                          <m:t>𝛽</m:t>
                        </m:r>
                      </m:e>
                      <m:sub>
                        <m:r>
                          <m:rPr>
                            <m:sty m:val="p"/>
                          </m:rPr>
                          <a:rPr lang="en-AU" sz="1400">
                            <a:latin typeface="Cambria Math" panose="02040503050406030204" pitchFamily="18" charset="0"/>
                            <a:cs typeface="Calibri"/>
                          </a:rPr>
                          <m:t>N</m:t>
                        </m:r>
                      </m:sub>
                    </m:sSub>
                  </m:oMath>
                </a14:m>
                <a:r>
                  <a:rPr lang="en-US" sz="1400" b="1" dirty="0">
                    <a:cs typeface="Calibri"/>
                  </a:rPr>
                  <a:t> </a:t>
                </a:r>
                <a:r>
                  <a:rPr lang="en-US" sz="1400" dirty="0">
                    <a:cs typeface="Calibri"/>
                  </a:rPr>
                  <a:t>and </a:t>
                </a:r>
                <a14:m>
                  <m:oMath xmlns:m="http://schemas.openxmlformats.org/officeDocument/2006/math">
                    <m:sSub>
                      <m:sSubPr>
                        <m:ctrlPr>
                          <a:rPr lang="en-AU" sz="1400" i="1">
                            <a:latin typeface="Cambria Math" panose="02040503050406030204" pitchFamily="18" charset="0"/>
                            <a:cs typeface="Calibri"/>
                          </a:rPr>
                        </m:ctrlPr>
                      </m:sSubPr>
                      <m:e>
                        <m:r>
                          <a:rPr lang="en-AU" sz="1400" i="1">
                            <a:latin typeface="Cambria Math" panose="02040503050406030204" pitchFamily="18" charset="0"/>
                            <a:cs typeface="Calibri"/>
                          </a:rPr>
                          <m:t>𝛽</m:t>
                        </m:r>
                      </m:e>
                      <m:sub>
                        <m:r>
                          <m:rPr>
                            <m:sty m:val="p"/>
                          </m:rPr>
                          <a:rPr lang="en-AU" sz="1400">
                            <a:latin typeface="Cambria Math" panose="02040503050406030204" pitchFamily="18" charset="0"/>
                            <a:cs typeface="Calibri"/>
                          </a:rPr>
                          <m:t>pol</m:t>
                        </m:r>
                      </m:sub>
                    </m:sSub>
                  </m:oMath>
                </a14:m>
                <a:r>
                  <a:rPr lang="en-US" sz="1400" dirty="0">
                    <a:cs typeface="Calibri"/>
                  </a:rPr>
                  <a:t>, and also variations of </a:t>
                </a:r>
                <a14:m>
                  <m:oMath xmlns:m="http://schemas.openxmlformats.org/officeDocument/2006/math">
                    <m:r>
                      <a:rPr lang="en-AU" sz="1400" i="1">
                        <a:latin typeface="Cambria Math" panose="02040503050406030204" pitchFamily="18" charset="0"/>
                        <a:cs typeface="Calibri"/>
                      </a:rPr>
                      <m:t>𝛿</m:t>
                    </m:r>
                  </m:oMath>
                </a14:m>
                <a:r>
                  <a:rPr lang="en-US" sz="1400" dirty="0">
                    <a:cs typeface="Calibri"/>
                  </a:rPr>
                  <a:t>. Dedicated comparisons between existing AUG FP pulses with 1,1-mode and fishbones could shed light on the physics differences leading to one or the other.</a:t>
                </a:r>
                <a:endParaRPr lang="en-US" dirty="0">
                  <a:cs typeface="Calibri"/>
                </a:endParaRPr>
              </a:p>
            </p:txBody>
          </p:sp>
        </mc:Choice>
        <mc:Fallback xmlns="">
          <p:sp>
            <p:nvSpPr>
              <p:cNvPr id="5" name="TextBox 4">
                <a:extLst>
                  <a:ext uri="{FF2B5EF4-FFF2-40B4-BE49-F238E27FC236}">
                    <a16:creationId xmlns:a16="http://schemas.microsoft.com/office/drawing/2014/main" id="{ED59003B-2ADC-646E-DE53-77A872961BD0}"/>
                  </a:ext>
                </a:extLst>
              </p:cNvPr>
              <p:cNvSpPr txBox="1">
                <a:spLocks noRot="1" noChangeAspect="1" noMove="1" noResize="1" noEditPoints="1" noAdjustHandles="1" noChangeArrowheads="1" noChangeShapeType="1" noTextEdit="1"/>
              </p:cNvSpPr>
              <p:nvPr/>
            </p:nvSpPr>
            <p:spPr>
              <a:xfrm>
                <a:off x="1528763" y="771525"/>
                <a:ext cx="4217916" cy="5870710"/>
              </a:xfrm>
              <a:prstGeom prst="rect">
                <a:avLst/>
              </a:prstGeom>
              <a:blipFill>
                <a:blip r:embed="rId2"/>
                <a:stretch>
                  <a:fillRect l="-1012" t="-623"/>
                </a:stretch>
              </a:blipFill>
            </p:spPr>
            <p:txBody>
              <a:bodyPr/>
              <a:lstStyle/>
              <a:p>
                <a:r>
                  <a:rPr lang="en-US">
                    <a:noFill/>
                  </a:rPr>
                  <a:t> </a:t>
                </a:r>
              </a:p>
            </p:txBody>
          </p:sp>
        </mc:Fallback>
      </mc:AlternateContent>
      <p:sp>
        <p:nvSpPr>
          <p:cNvPr id="6148" name="TextBox 6">
            <a:extLst>
              <a:ext uri="{FF2B5EF4-FFF2-40B4-BE49-F238E27FC236}">
                <a16:creationId xmlns:a16="http://schemas.microsoft.com/office/drawing/2014/main" id="{5669F867-9553-D3C2-34EF-BF0E9E414792}"/>
              </a:ext>
            </a:extLst>
          </p:cNvPr>
          <p:cNvSpPr txBox="1">
            <a:spLocks noChangeArrowheads="1"/>
          </p:cNvSpPr>
          <p:nvPr/>
        </p:nvSpPr>
        <p:spPr bwMode="auto">
          <a:xfrm>
            <a:off x="7137400" y="1382713"/>
            <a:ext cx="274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FFFF"/>
                </a:solidFill>
                <a:latin typeface="Calibri" panose="020F0502020204030204" pitchFamily="34" charset="0"/>
              </a:rPr>
              <a:t>Possible summary figures</a:t>
            </a:r>
            <a:endParaRPr lang="en-US" altLang="en-US" sz="2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6149" name="TextBox 7">
            <a:extLst>
              <a:ext uri="{FF2B5EF4-FFF2-40B4-BE49-F238E27FC236}">
                <a16:creationId xmlns:a16="http://schemas.microsoft.com/office/drawing/2014/main" id="{FBD76EF9-9179-CA6F-0F32-A585B6B3F984}"/>
              </a:ext>
            </a:extLst>
          </p:cNvPr>
          <p:cNvSpPr txBox="1">
            <a:spLocks noChangeArrowheads="1"/>
          </p:cNvSpPr>
          <p:nvPr/>
        </p:nvSpPr>
        <p:spPr bwMode="auto">
          <a:xfrm>
            <a:off x="6243638" y="3948637"/>
            <a:ext cx="409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3" name="Table 3">
            <a:extLst>
              <a:ext uri="{FF2B5EF4-FFF2-40B4-BE49-F238E27FC236}">
                <a16:creationId xmlns:a16="http://schemas.microsoft.com/office/drawing/2014/main" id="{006EA848-702A-46A1-EB65-10E260970C45}"/>
              </a:ext>
            </a:extLst>
          </p:cNvPr>
          <p:cNvGraphicFramePr>
            <a:graphicFrameLocks noGrp="1"/>
          </p:cNvGraphicFramePr>
          <p:nvPr>
            <p:extLst>
              <p:ext uri="{D42A27DB-BD31-4B8C-83A1-F6EECF244321}">
                <p14:modId xmlns:p14="http://schemas.microsoft.com/office/powerpoint/2010/main" val="1965450043"/>
              </p:ext>
            </p:extLst>
          </p:nvPr>
        </p:nvGraphicFramePr>
        <p:xfrm>
          <a:off x="6232525" y="4318525"/>
          <a:ext cx="4329114" cy="1854200"/>
        </p:xfrm>
        <a:graphic>
          <a:graphicData uri="http://schemas.openxmlformats.org/drawingml/2006/table">
            <a:tbl>
              <a:tblPr firstRow="1" bandRow="1">
                <a:tableStyleId>{5C22544A-7EE6-4342-B048-85BDC9FD1C3A}</a:tableStyleId>
              </a:tblPr>
              <a:tblGrid>
                <a:gridCol w="995813">
                  <a:extLst>
                    <a:ext uri="{9D8B030D-6E8A-4147-A177-3AD203B41FA5}">
                      <a16:colId xmlns:a16="http://schemas.microsoft.com/office/drawing/2014/main" val="20000"/>
                    </a:ext>
                  </a:extLst>
                </a:gridCol>
                <a:gridCol w="1736813">
                  <a:extLst>
                    <a:ext uri="{9D8B030D-6E8A-4147-A177-3AD203B41FA5}">
                      <a16:colId xmlns:a16="http://schemas.microsoft.com/office/drawing/2014/main" val="20001"/>
                    </a:ext>
                  </a:extLst>
                </a:gridCol>
                <a:gridCol w="1596488">
                  <a:extLst>
                    <a:ext uri="{9D8B030D-6E8A-4147-A177-3AD203B41FA5}">
                      <a16:colId xmlns:a16="http://schemas.microsoft.com/office/drawing/2014/main" val="20002"/>
                    </a:ext>
                  </a:extLst>
                </a:gridCol>
              </a:tblGrid>
              <a:tr h="370840">
                <a:tc>
                  <a:txBody>
                    <a:bodyPr/>
                    <a:lstStyle/>
                    <a:p>
                      <a:r>
                        <a:rPr lang="en-IT" sz="1400" dirty="0"/>
                        <a:t>Device</a:t>
                      </a:r>
                    </a:p>
                  </a:txBody>
                  <a:tcPr marL="91447" marR="91447"/>
                </a:tc>
                <a:tc>
                  <a:txBody>
                    <a:bodyPr/>
                    <a:lstStyle/>
                    <a:p>
                      <a:r>
                        <a:rPr lang="en-IT" sz="1400" dirty="0"/>
                        <a:t># Pulses/Session</a:t>
                      </a:r>
                    </a:p>
                  </a:txBody>
                  <a:tcPr marL="91447" marR="91447"/>
                </a:tc>
                <a:tc>
                  <a:txBody>
                    <a:bodyPr/>
                    <a:lstStyle/>
                    <a:p>
                      <a:r>
                        <a:rPr lang="en-IT" sz="1400" dirty="0"/>
                        <a:t># Development</a:t>
                      </a:r>
                    </a:p>
                  </a:txBody>
                  <a:tcPr marL="91447" marR="91447"/>
                </a:tc>
                <a:extLst>
                  <a:ext uri="{0D108BD9-81ED-4DB2-BD59-A6C34878D82A}">
                    <a16:rowId xmlns:a16="http://schemas.microsoft.com/office/drawing/2014/main" val="10000"/>
                  </a:ext>
                </a:extLst>
              </a:tr>
              <a:tr h="370840">
                <a:tc>
                  <a:txBody>
                    <a:bodyPr/>
                    <a:lstStyle/>
                    <a:p>
                      <a:r>
                        <a:rPr lang="fr-CH" sz="1400" dirty="0">
                          <a:solidFill>
                            <a:schemeClr val="tx1"/>
                          </a:solidFill>
                        </a:rPr>
                        <a:t>AUG</a:t>
                      </a:r>
                      <a:endParaRPr lang="en-IT" sz="1400" dirty="0">
                        <a:solidFill>
                          <a:schemeClr val="tx1"/>
                        </a:solidFill>
                      </a:endParaRPr>
                    </a:p>
                  </a:txBody>
                  <a:tcPr marL="91447" marR="91447">
                    <a:solidFill>
                      <a:schemeClr val="tx2">
                        <a:lumMod val="40000"/>
                        <a:lumOff val="60000"/>
                      </a:schemeClr>
                    </a:solidFill>
                  </a:tcPr>
                </a:tc>
                <a:tc>
                  <a:txBody>
                    <a:bodyPr/>
                    <a:lstStyle/>
                    <a:p>
                      <a:r>
                        <a:rPr lang="en-AU" sz="1400" dirty="0"/>
                        <a:t>25</a:t>
                      </a:r>
                      <a:endParaRPr lang="en-IT" sz="1400"/>
                    </a:p>
                  </a:txBody>
                  <a:tcPr marL="91447" marR="91447">
                    <a:solidFill>
                      <a:schemeClr val="tx2">
                        <a:lumMod val="40000"/>
                        <a:lumOff val="60000"/>
                      </a:schemeClr>
                    </a:solidFill>
                  </a:tcPr>
                </a:tc>
                <a:tc>
                  <a:txBody>
                    <a:bodyPr/>
                    <a:lstStyle/>
                    <a:p>
                      <a:r>
                        <a:rPr lang="en-AU" sz="1400" dirty="0"/>
                        <a:t>30</a:t>
                      </a:r>
                      <a:endParaRPr lang="en-IT" sz="1400" dirty="0"/>
                    </a:p>
                  </a:txBody>
                  <a:tcPr marL="91447" marR="91447">
                    <a:solidFill>
                      <a:schemeClr val="tx2">
                        <a:lumMod val="40000"/>
                        <a:lumOff val="60000"/>
                      </a:schemeClr>
                    </a:solidFill>
                  </a:tcPr>
                </a:tc>
                <a:extLst>
                  <a:ext uri="{0D108BD9-81ED-4DB2-BD59-A6C34878D82A}">
                    <a16:rowId xmlns:a16="http://schemas.microsoft.com/office/drawing/2014/main" val="10001"/>
                  </a:ext>
                </a:extLst>
              </a:tr>
              <a:tr h="370840">
                <a:tc>
                  <a:txBody>
                    <a:bodyPr/>
                    <a:lstStyle/>
                    <a:p>
                      <a:r>
                        <a:rPr lang="en-IT" sz="1400" dirty="0">
                          <a:solidFill>
                            <a:schemeClr val="tx1"/>
                          </a:solidFill>
                        </a:rPr>
                        <a:t>MAST-U</a:t>
                      </a:r>
                    </a:p>
                  </a:txBody>
                  <a:tcPr marL="91447" marR="91447">
                    <a:solidFill>
                      <a:schemeClr val="accent2">
                        <a:lumMod val="40000"/>
                        <a:lumOff val="60000"/>
                      </a:schemeClr>
                    </a:solidFill>
                  </a:tcPr>
                </a:tc>
                <a:tc>
                  <a:txBody>
                    <a:bodyPr/>
                    <a:lstStyle/>
                    <a:p>
                      <a:endParaRPr lang="en-IT" sz="1400" dirty="0"/>
                    </a:p>
                  </a:txBody>
                  <a:tcPr marL="91447" marR="91447">
                    <a:solidFill>
                      <a:schemeClr val="accent2">
                        <a:lumMod val="40000"/>
                        <a:lumOff val="60000"/>
                      </a:schemeClr>
                    </a:solidFill>
                  </a:tcPr>
                </a:tc>
                <a:tc>
                  <a:txBody>
                    <a:bodyPr/>
                    <a:lstStyle/>
                    <a:p>
                      <a:endParaRPr lang="en-IT" sz="1400" dirty="0"/>
                    </a:p>
                  </a:txBody>
                  <a:tcPr marL="91447" marR="91447">
                    <a:solidFill>
                      <a:schemeClr val="accent2">
                        <a:lumMod val="40000"/>
                        <a:lumOff val="60000"/>
                      </a:schemeClr>
                    </a:solidFill>
                  </a:tcPr>
                </a:tc>
                <a:extLst>
                  <a:ext uri="{0D108BD9-81ED-4DB2-BD59-A6C34878D82A}">
                    <a16:rowId xmlns:a16="http://schemas.microsoft.com/office/drawing/2014/main" val="10002"/>
                  </a:ext>
                </a:extLst>
              </a:tr>
              <a:tr h="370840">
                <a:tc>
                  <a:txBody>
                    <a:bodyPr/>
                    <a:lstStyle/>
                    <a:p>
                      <a:r>
                        <a:rPr lang="en-IT" sz="1400" dirty="0">
                          <a:solidFill>
                            <a:schemeClr val="tx1"/>
                          </a:solidFill>
                        </a:rPr>
                        <a:t>TCV</a:t>
                      </a:r>
                    </a:p>
                  </a:txBody>
                  <a:tcPr marL="91447" marR="91447">
                    <a:solidFill>
                      <a:schemeClr val="accent3">
                        <a:lumMod val="40000"/>
                        <a:lumOff val="60000"/>
                      </a:schemeClr>
                    </a:solidFill>
                  </a:tcPr>
                </a:tc>
                <a:tc>
                  <a:txBody>
                    <a:bodyPr/>
                    <a:lstStyle/>
                    <a:p>
                      <a:endParaRPr lang="en-IT" sz="1400"/>
                    </a:p>
                  </a:txBody>
                  <a:tcPr marL="91447" marR="91447">
                    <a:solidFill>
                      <a:schemeClr val="accent3">
                        <a:lumMod val="40000"/>
                        <a:lumOff val="60000"/>
                      </a:schemeClr>
                    </a:solidFill>
                  </a:tcPr>
                </a:tc>
                <a:tc>
                  <a:txBody>
                    <a:bodyPr/>
                    <a:lstStyle/>
                    <a:p>
                      <a:endParaRPr lang="en-IT" sz="1400" dirty="0"/>
                    </a:p>
                  </a:txBody>
                  <a:tcPr marL="91447" marR="91447">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r>
                        <a:rPr lang="en-IT" sz="1400" dirty="0">
                          <a:solidFill>
                            <a:schemeClr val="tx1"/>
                          </a:solidFill>
                        </a:rPr>
                        <a:t>WEST</a:t>
                      </a:r>
                    </a:p>
                  </a:txBody>
                  <a:tcPr marL="91447" marR="91447">
                    <a:solidFill>
                      <a:schemeClr val="accent6">
                        <a:lumMod val="40000"/>
                        <a:lumOff val="60000"/>
                      </a:schemeClr>
                    </a:solidFill>
                  </a:tcPr>
                </a:tc>
                <a:tc>
                  <a:txBody>
                    <a:bodyPr/>
                    <a:lstStyle/>
                    <a:p>
                      <a:endParaRPr lang="en-IT" sz="1400"/>
                    </a:p>
                  </a:txBody>
                  <a:tcPr marL="91447" marR="91447">
                    <a:solidFill>
                      <a:schemeClr val="accent6">
                        <a:lumMod val="40000"/>
                        <a:lumOff val="60000"/>
                      </a:schemeClr>
                    </a:solidFill>
                  </a:tcPr>
                </a:tc>
                <a:tc>
                  <a:txBody>
                    <a:bodyPr/>
                    <a:lstStyle/>
                    <a:p>
                      <a:endParaRPr lang="en-IT" sz="1400" dirty="0"/>
                    </a:p>
                  </a:txBody>
                  <a:tcPr marL="91447" marR="91447">
                    <a:solidFill>
                      <a:schemeClr val="accent6">
                        <a:lumMod val="40000"/>
                        <a:lumOff val="60000"/>
                      </a:schemeClr>
                    </a:solidFill>
                  </a:tcPr>
                </a:tc>
                <a:extLst>
                  <a:ext uri="{0D108BD9-81ED-4DB2-BD59-A6C34878D82A}">
                    <a16:rowId xmlns:a16="http://schemas.microsoft.com/office/drawing/2014/main" val="10004"/>
                  </a:ext>
                </a:extLst>
              </a:tr>
            </a:tbl>
          </a:graphicData>
        </a:graphic>
      </p:graphicFrame>
      <p:pic>
        <p:nvPicPr>
          <p:cNvPr id="4" name="Grafik 3">
            <a:extLst>
              <a:ext uri="{FF2B5EF4-FFF2-40B4-BE49-F238E27FC236}">
                <a16:creationId xmlns:a16="http://schemas.microsoft.com/office/drawing/2014/main" id="{683FCFD3-DBAE-C450-79E8-7EDFFBDFF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421" y="771526"/>
            <a:ext cx="4712219" cy="2927172"/>
          </a:xfrm>
          <a:prstGeom prst="rect">
            <a:avLst/>
          </a:prstGeom>
        </p:spPr>
      </p:pic>
      <p:sp>
        <p:nvSpPr>
          <p:cNvPr id="6" name="Textfeld 5">
            <a:extLst>
              <a:ext uri="{FF2B5EF4-FFF2-40B4-BE49-F238E27FC236}">
                <a16:creationId xmlns:a16="http://schemas.microsoft.com/office/drawing/2014/main" id="{14AD4E1D-E22F-98F0-2B5E-106641B2864B}"/>
              </a:ext>
            </a:extLst>
          </p:cNvPr>
          <p:cNvSpPr txBox="1"/>
          <p:nvPr/>
        </p:nvSpPr>
        <p:spPr>
          <a:xfrm>
            <a:off x="6096000" y="6234837"/>
            <a:ext cx="5199954" cy="307777"/>
          </a:xfrm>
          <a:prstGeom prst="rect">
            <a:avLst/>
          </a:prstGeom>
          <a:noFill/>
        </p:spPr>
        <p:txBody>
          <a:bodyPr wrap="square">
            <a:spAutoFit/>
          </a:bodyPr>
          <a:lstStyle/>
          <a:p>
            <a:pPr lvl="1">
              <a:defRPr/>
            </a:pPr>
            <a:r>
              <a:rPr lang="en-US" sz="1400" dirty="0">
                <a:cs typeface="Calibri"/>
              </a:rPr>
              <a:t>Machine req AUG: 15MW NBI, 5MW ECRH, (I)MSE</a:t>
            </a:r>
          </a:p>
        </p:txBody>
      </p:sp>
      <p:sp>
        <p:nvSpPr>
          <p:cNvPr id="2" name="Footer Placeholder 1">
            <a:extLst>
              <a:ext uri="{FF2B5EF4-FFF2-40B4-BE49-F238E27FC236}">
                <a16:creationId xmlns:a16="http://schemas.microsoft.com/office/drawing/2014/main" id="{54570E45-6D91-4125-A3E2-0E39ECAEED79}"/>
              </a:ext>
            </a:extLst>
          </p:cNvPr>
          <p:cNvSpPr>
            <a:spLocks noGrp="1"/>
          </p:cNvSpPr>
          <p:nvPr>
            <p:ph type="ftr" sz="quarter" idx="11"/>
          </p:nvPr>
        </p:nvSpPr>
        <p:spPr/>
        <p:txBody>
          <a:bodyPr/>
          <a:lstStyle/>
          <a:p>
            <a:r>
              <a:rPr lang="en-GB">
                <a:solidFill>
                  <a:prstClr val="white"/>
                </a:solidFill>
              </a:rPr>
              <a:t>M. Baruzzo WPTE GPM 5/11/2025</a:t>
            </a:r>
            <a:endParaRPr lang="en-GB"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0F7B923C-FE25-DF1C-C244-3099B88C6E9E}"/>
              </a:ext>
            </a:extLst>
          </p:cNvPr>
          <p:cNvSpPr>
            <a:spLocks noGrp="1" noChangeArrowheads="1"/>
          </p:cNvSpPr>
          <p:nvPr>
            <p:ph type="title"/>
          </p:nvPr>
        </p:nvSpPr>
        <p:spPr>
          <a:xfrm>
            <a:off x="1528764" y="76200"/>
            <a:ext cx="8499475" cy="457200"/>
          </a:xfrm>
        </p:spPr>
        <p:txBody>
          <a:bodyPr/>
          <a:lstStyle/>
          <a:p>
            <a:pPr eaLnBrk="1" hangingPunct="1"/>
            <a:r>
              <a:rPr lang="en-US" altLang="en-US" sz="2400" dirty="0"/>
              <a:t>P182: Investigating 1,1 Flux Pumping Parameter Dependence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D59003B-2ADC-646E-DE53-77A872961BD0}"/>
                  </a:ext>
                </a:extLst>
              </p:cNvPr>
              <p:cNvSpPr txBox="1"/>
              <p:nvPr/>
            </p:nvSpPr>
            <p:spPr>
              <a:xfrm>
                <a:off x="1528763" y="771525"/>
                <a:ext cx="4217916" cy="5870710"/>
              </a:xfrm>
              <a:prstGeom prst="rect">
                <a:avLst/>
              </a:prstGeom>
              <a:noFill/>
            </p:spPr>
            <p:txBody>
              <a:bodyPr wrap="square">
                <a:spAutoFit/>
              </a:bodyPr>
              <a:lstStyle/>
              <a:p>
                <a:pPr marL="285750" indent="-285750">
                  <a:buFont typeface="Arial"/>
                  <a:buChar char="•"/>
                  <a:defRPr/>
                </a:pPr>
                <a:r>
                  <a:rPr lang="en-US" b="1" dirty="0">
                    <a:cs typeface="Calibri"/>
                  </a:rPr>
                  <a:t>Proponents and contact person:</a:t>
                </a:r>
              </a:p>
              <a:p>
                <a:pPr>
                  <a:defRPr/>
                </a:pPr>
                <a:r>
                  <a:rPr lang="en-US" dirty="0">
                    <a:cs typeface="Calibri"/>
                  </a:rPr>
                  <a:t>      Alexander Bock </a:t>
                </a:r>
                <a:r>
                  <a:rPr lang="en-US" spc="-150" dirty="0" err="1">
                    <a:cs typeface="Calibri"/>
                  </a:rPr>
                  <a:t>alexander.bock@ipp.mpg.de</a:t>
                </a:r>
                <a:br>
                  <a:rPr lang="en-US" dirty="0">
                    <a:cs typeface="Calibri"/>
                  </a:rPr>
                </a:br>
                <a:r>
                  <a:rPr lang="en-US" dirty="0">
                    <a:cs typeface="Calibri"/>
                  </a:rPr>
                  <a:t>      </a:t>
                </a:r>
                <a:r>
                  <a:rPr lang="de-DE" dirty="0"/>
                  <a:t>A Burckhart, V </a:t>
                </a:r>
                <a:r>
                  <a:rPr lang="de-DE" dirty="0" err="1"/>
                  <a:t>Igochine</a:t>
                </a:r>
                <a:r>
                  <a:rPr lang="de-DE" dirty="0"/>
                  <a:t>, T Pütterich,</a:t>
                </a:r>
                <a:br>
                  <a:rPr lang="de-DE" dirty="0"/>
                </a:br>
                <a:r>
                  <a:rPr lang="de-DE" dirty="0"/>
                  <a:t>      J Stober</a:t>
                </a:r>
                <a:endParaRPr lang="en-US" dirty="0">
                  <a:cs typeface="Calibri"/>
                </a:endParaRPr>
              </a:p>
              <a:p>
                <a:pPr marL="285750" indent="-285750">
                  <a:buFont typeface="Arial"/>
                  <a:buChar char="•"/>
                  <a:defRPr/>
                </a:pPr>
                <a:endParaRPr lang="en-US" sz="1200" b="1" dirty="0">
                  <a:cs typeface="Calibri"/>
                </a:endParaRPr>
              </a:p>
              <a:p>
                <a:pPr marL="285750" indent="-285750">
                  <a:buFont typeface="Arial"/>
                  <a:buChar char="•"/>
                  <a:defRPr/>
                </a:pPr>
                <a:r>
                  <a:rPr lang="en-US" b="1" dirty="0">
                    <a:cs typeface="Calibri"/>
                  </a:rPr>
                  <a:t>Scientific Background &amp; Objectives</a:t>
                </a:r>
              </a:p>
              <a:p>
                <a:pPr lvl="1">
                  <a:defRPr/>
                </a:pPr>
                <a:r>
                  <a:rPr lang="en-US" sz="1400" dirty="0">
                    <a:cs typeface="Calibri"/>
                  </a:rPr>
                  <a:t>Quantitative knowledge of FP params still lacking, incl. whether </a:t>
                </a:r>
                <a14:m>
                  <m:oMath xmlns:m="http://schemas.openxmlformats.org/officeDocument/2006/math">
                    <m:sSub>
                      <m:sSubPr>
                        <m:ctrlPr>
                          <a:rPr lang="en-AU" sz="1400" i="1">
                            <a:latin typeface="Cambria Math" panose="02040503050406030204" pitchFamily="18" charset="0"/>
                            <a:cs typeface="Calibri"/>
                          </a:rPr>
                        </m:ctrlPr>
                      </m:sSubPr>
                      <m:e>
                        <m:r>
                          <a:rPr lang="en-AU" sz="1400" i="1">
                            <a:latin typeface="Cambria Math" panose="02040503050406030204" pitchFamily="18" charset="0"/>
                            <a:cs typeface="Calibri"/>
                          </a:rPr>
                          <m:t>𝛽</m:t>
                        </m:r>
                      </m:e>
                      <m:sub>
                        <m:r>
                          <m:rPr>
                            <m:sty m:val="p"/>
                          </m:rPr>
                          <a:rPr lang="en-AU" sz="1400">
                            <a:latin typeface="Cambria Math" panose="02040503050406030204" pitchFamily="18" charset="0"/>
                            <a:cs typeface="Calibri"/>
                          </a:rPr>
                          <m:t>N</m:t>
                        </m:r>
                      </m:sub>
                    </m:sSub>
                  </m:oMath>
                </a14:m>
                <a:r>
                  <a:rPr lang="en-US" sz="1400" b="1" dirty="0">
                    <a:cs typeface="Calibri"/>
                  </a:rPr>
                  <a:t> </a:t>
                </a:r>
                <a:r>
                  <a:rPr lang="en-US" sz="1400" dirty="0">
                    <a:cs typeface="Calibri"/>
                  </a:rPr>
                  <a:t>or </a:t>
                </a:r>
                <a14:m>
                  <m:oMath xmlns:m="http://schemas.openxmlformats.org/officeDocument/2006/math">
                    <m:sSub>
                      <m:sSubPr>
                        <m:ctrlPr>
                          <a:rPr lang="en-AU" sz="1400" i="1">
                            <a:latin typeface="Cambria Math" panose="02040503050406030204" pitchFamily="18" charset="0"/>
                            <a:cs typeface="Calibri"/>
                          </a:rPr>
                        </m:ctrlPr>
                      </m:sSubPr>
                      <m:e>
                        <m:r>
                          <a:rPr lang="en-AU" sz="1400" i="1">
                            <a:latin typeface="Cambria Math" panose="02040503050406030204" pitchFamily="18" charset="0"/>
                            <a:cs typeface="Calibri"/>
                          </a:rPr>
                          <m:t>𝛽</m:t>
                        </m:r>
                      </m:e>
                      <m:sub>
                        <m:r>
                          <m:rPr>
                            <m:sty m:val="p"/>
                          </m:rPr>
                          <a:rPr lang="en-AU" sz="1400">
                            <a:latin typeface="Cambria Math" panose="02040503050406030204" pitchFamily="18" charset="0"/>
                            <a:cs typeface="Calibri"/>
                          </a:rPr>
                          <m:t>pol</m:t>
                        </m:r>
                      </m:sub>
                    </m:sSub>
                  </m:oMath>
                </a14:m>
                <a:r>
                  <a:rPr lang="en-US" sz="1400" dirty="0">
                    <a:cs typeface="Calibri"/>
                  </a:rPr>
                  <a:t> is a better proxy for the drive or what ideal/resistive MHD limits exist. These need to be understood for robust extrapolation to future FPPs. </a:t>
                </a:r>
                <a:endParaRPr lang="en-US" sz="1400" b="1" dirty="0">
                  <a:cs typeface="Calibri"/>
                </a:endParaRPr>
              </a:p>
              <a:p>
                <a:pPr marL="285750" indent="-285750">
                  <a:buFont typeface="Arial"/>
                  <a:buChar char="•"/>
                  <a:defRPr/>
                </a:pPr>
                <a:endParaRPr lang="en-US" sz="1100" b="1" dirty="0">
                  <a:cs typeface="Calibri"/>
                </a:endParaRPr>
              </a:p>
              <a:p>
                <a:pPr marL="285750" indent="-285750">
                  <a:buFont typeface="Arial"/>
                  <a:buChar char="•"/>
                  <a:defRPr/>
                </a:pPr>
                <a:r>
                  <a:rPr lang="en-US" b="1" dirty="0">
                    <a:cs typeface="Calibri"/>
                  </a:rPr>
                  <a:t>Experimental Strategy/Machine Constraints and essential diagnostic</a:t>
                </a:r>
                <a:endParaRPr lang="en-US" dirty="0"/>
              </a:p>
              <a:p>
                <a:pPr lvl="1">
                  <a:defRPr/>
                </a:pPr>
                <a:r>
                  <a:rPr lang="en-US" sz="1400" dirty="0">
                    <a:cs typeface="Calibri"/>
                  </a:rPr>
                  <a:t>Scan between existing/potential AUG FP scenarios and, as far as possible, dimensionless parameter-matched reproductions of recent FP JET pulses. Start with ramp-up fueling scans to optimize access to FP regime. Continue with </a:t>
                </a:r>
                <a:r>
                  <a:rPr lang="en-US" sz="1400" i="1" dirty="0">
                    <a:cs typeface="Calibri"/>
                  </a:rPr>
                  <a:t>q</a:t>
                </a:r>
                <a:r>
                  <a:rPr lang="en-US" sz="1400" baseline="-25000" dirty="0">
                    <a:cs typeface="Calibri"/>
                  </a:rPr>
                  <a:t>95</a:t>
                </a:r>
                <a:r>
                  <a:rPr lang="en-US" sz="1400" dirty="0">
                    <a:cs typeface="Calibri"/>
                  </a:rPr>
                  <a:t> scans to discriminate </a:t>
                </a:r>
                <a14:m>
                  <m:oMath xmlns:m="http://schemas.openxmlformats.org/officeDocument/2006/math">
                    <m:sSub>
                      <m:sSubPr>
                        <m:ctrlPr>
                          <a:rPr lang="en-AU" sz="1400" i="1">
                            <a:latin typeface="Cambria Math" panose="02040503050406030204" pitchFamily="18" charset="0"/>
                            <a:cs typeface="Calibri"/>
                          </a:rPr>
                        </m:ctrlPr>
                      </m:sSubPr>
                      <m:e>
                        <m:r>
                          <a:rPr lang="en-AU" sz="1400" i="1">
                            <a:latin typeface="Cambria Math" panose="02040503050406030204" pitchFamily="18" charset="0"/>
                            <a:cs typeface="Calibri"/>
                          </a:rPr>
                          <m:t>𝛽</m:t>
                        </m:r>
                      </m:e>
                      <m:sub>
                        <m:r>
                          <m:rPr>
                            <m:sty m:val="p"/>
                          </m:rPr>
                          <a:rPr lang="en-AU" sz="1400">
                            <a:latin typeface="Cambria Math" panose="02040503050406030204" pitchFamily="18" charset="0"/>
                            <a:cs typeface="Calibri"/>
                          </a:rPr>
                          <m:t>N</m:t>
                        </m:r>
                      </m:sub>
                    </m:sSub>
                  </m:oMath>
                </a14:m>
                <a:r>
                  <a:rPr lang="en-US" sz="1400" b="1" dirty="0">
                    <a:cs typeface="Calibri"/>
                  </a:rPr>
                  <a:t> </a:t>
                </a:r>
                <a:r>
                  <a:rPr lang="en-US" sz="1400" dirty="0">
                    <a:cs typeface="Calibri"/>
                  </a:rPr>
                  <a:t>and </a:t>
                </a:r>
                <a14:m>
                  <m:oMath xmlns:m="http://schemas.openxmlformats.org/officeDocument/2006/math">
                    <m:sSub>
                      <m:sSubPr>
                        <m:ctrlPr>
                          <a:rPr lang="en-AU" sz="1400" i="1">
                            <a:latin typeface="Cambria Math" panose="02040503050406030204" pitchFamily="18" charset="0"/>
                            <a:cs typeface="Calibri"/>
                          </a:rPr>
                        </m:ctrlPr>
                      </m:sSubPr>
                      <m:e>
                        <m:r>
                          <a:rPr lang="en-AU" sz="1400" i="1">
                            <a:latin typeface="Cambria Math" panose="02040503050406030204" pitchFamily="18" charset="0"/>
                            <a:cs typeface="Calibri"/>
                          </a:rPr>
                          <m:t>𝛽</m:t>
                        </m:r>
                      </m:e>
                      <m:sub>
                        <m:r>
                          <m:rPr>
                            <m:sty m:val="p"/>
                          </m:rPr>
                          <a:rPr lang="en-AU" sz="1400">
                            <a:latin typeface="Cambria Math" panose="02040503050406030204" pitchFamily="18" charset="0"/>
                            <a:cs typeface="Calibri"/>
                          </a:rPr>
                          <m:t>pol</m:t>
                        </m:r>
                      </m:sub>
                    </m:sSub>
                  </m:oMath>
                </a14:m>
                <a:r>
                  <a:rPr lang="en-US" sz="1400" dirty="0">
                    <a:cs typeface="Calibri"/>
                  </a:rPr>
                  <a:t>, and also variations of </a:t>
                </a:r>
                <a14:m>
                  <m:oMath xmlns:m="http://schemas.openxmlformats.org/officeDocument/2006/math">
                    <m:r>
                      <a:rPr lang="en-AU" sz="1400" i="1">
                        <a:latin typeface="Cambria Math" panose="02040503050406030204" pitchFamily="18" charset="0"/>
                        <a:cs typeface="Calibri"/>
                      </a:rPr>
                      <m:t>𝛿</m:t>
                    </m:r>
                  </m:oMath>
                </a14:m>
                <a:r>
                  <a:rPr lang="en-US" sz="1400" dirty="0">
                    <a:cs typeface="Calibri"/>
                  </a:rPr>
                  <a:t>. Dedicated comparisons between existing AUG FP pulses with 1,1-mode and fishbones could shed light on the physics differences leading to one or the other.</a:t>
                </a:r>
                <a:endParaRPr lang="en-US" dirty="0">
                  <a:cs typeface="Calibri"/>
                </a:endParaRPr>
              </a:p>
            </p:txBody>
          </p:sp>
        </mc:Choice>
        <mc:Fallback xmlns="">
          <p:sp>
            <p:nvSpPr>
              <p:cNvPr id="5" name="TextBox 4">
                <a:extLst>
                  <a:ext uri="{FF2B5EF4-FFF2-40B4-BE49-F238E27FC236}">
                    <a16:creationId xmlns:a16="http://schemas.microsoft.com/office/drawing/2014/main" id="{ED59003B-2ADC-646E-DE53-77A872961BD0}"/>
                  </a:ext>
                </a:extLst>
              </p:cNvPr>
              <p:cNvSpPr txBox="1">
                <a:spLocks noRot="1" noChangeAspect="1" noMove="1" noResize="1" noEditPoints="1" noAdjustHandles="1" noChangeArrowheads="1" noChangeShapeType="1" noTextEdit="1"/>
              </p:cNvSpPr>
              <p:nvPr/>
            </p:nvSpPr>
            <p:spPr>
              <a:xfrm>
                <a:off x="1528763" y="771525"/>
                <a:ext cx="4217916" cy="5870710"/>
              </a:xfrm>
              <a:prstGeom prst="rect">
                <a:avLst/>
              </a:prstGeom>
              <a:blipFill>
                <a:blip r:embed="rId2"/>
                <a:stretch>
                  <a:fillRect l="-1012" t="-623"/>
                </a:stretch>
              </a:blipFill>
            </p:spPr>
            <p:txBody>
              <a:bodyPr/>
              <a:lstStyle/>
              <a:p>
                <a:r>
                  <a:rPr lang="en-US">
                    <a:noFill/>
                  </a:rPr>
                  <a:t> </a:t>
                </a:r>
              </a:p>
            </p:txBody>
          </p:sp>
        </mc:Fallback>
      </mc:AlternateContent>
      <p:sp>
        <p:nvSpPr>
          <p:cNvPr id="6148" name="TextBox 6">
            <a:extLst>
              <a:ext uri="{FF2B5EF4-FFF2-40B4-BE49-F238E27FC236}">
                <a16:creationId xmlns:a16="http://schemas.microsoft.com/office/drawing/2014/main" id="{5669F867-9553-D3C2-34EF-BF0E9E414792}"/>
              </a:ext>
            </a:extLst>
          </p:cNvPr>
          <p:cNvSpPr txBox="1">
            <a:spLocks noChangeArrowheads="1"/>
          </p:cNvSpPr>
          <p:nvPr/>
        </p:nvSpPr>
        <p:spPr bwMode="auto">
          <a:xfrm>
            <a:off x="7137400" y="1382713"/>
            <a:ext cx="274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FFFF"/>
                </a:solidFill>
                <a:latin typeface="Calibri" panose="020F0502020204030204" pitchFamily="34" charset="0"/>
              </a:rPr>
              <a:t>Possible summary figures</a:t>
            </a:r>
            <a:endParaRPr lang="en-US" altLang="en-US" sz="2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6149" name="TextBox 7">
            <a:extLst>
              <a:ext uri="{FF2B5EF4-FFF2-40B4-BE49-F238E27FC236}">
                <a16:creationId xmlns:a16="http://schemas.microsoft.com/office/drawing/2014/main" id="{FBD76EF9-9179-CA6F-0F32-A585B6B3F984}"/>
              </a:ext>
            </a:extLst>
          </p:cNvPr>
          <p:cNvSpPr txBox="1">
            <a:spLocks noChangeArrowheads="1"/>
          </p:cNvSpPr>
          <p:nvPr/>
        </p:nvSpPr>
        <p:spPr bwMode="auto">
          <a:xfrm>
            <a:off x="6243638" y="3948637"/>
            <a:ext cx="409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3" name="Table 3">
            <a:extLst>
              <a:ext uri="{FF2B5EF4-FFF2-40B4-BE49-F238E27FC236}">
                <a16:creationId xmlns:a16="http://schemas.microsoft.com/office/drawing/2014/main" id="{006EA848-702A-46A1-EB65-10E260970C45}"/>
              </a:ext>
            </a:extLst>
          </p:cNvPr>
          <p:cNvGraphicFramePr>
            <a:graphicFrameLocks noGrp="1"/>
          </p:cNvGraphicFramePr>
          <p:nvPr/>
        </p:nvGraphicFramePr>
        <p:xfrm>
          <a:off x="6232525" y="4318525"/>
          <a:ext cx="4329114" cy="1854200"/>
        </p:xfrm>
        <a:graphic>
          <a:graphicData uri="http://schemas.openxmlformats.org/drawingml/2006/table">
            <a:tbl>
              <a:tblPr firstRow="1" bandRow="1">
                <a:tableStyleId>{5C22544A-7EE6-4342-B048-85BDC9FD1C3A}</a:tableStyleId>
              </a:tblPr>
              <a:tblGrid>
                <a:gridCol w="995813">
                  <a:extLst>
                    <a:ext uri="{9D8B030D-6E8A-4147-A177-3AD203B41FA5}">
                      <a16:colId xmlns:a16="http://schemas.microsoft.com/office/drawing/2014/main" val="20000"/>
                    </a:ext>
                  </a:extLst>
                </a:gridCol>
                <a:gridCol w="1736813">
                  <a:extLst>
                    <a:ext uri="{9D8B030D-6E8A-4147-A177-3AD203B41FA5}">
                      <a16:colId xmlns:a16="http://schemas.microsoft.com/office/drawing/2014/main" val="20001"/>
                    </a:ext>
                  </a:extLst>
                </a:gridCol>
                <a:gridCol w="1596488">
                  <a:extLst>
                    <a:ext uri="{9D8B030D-6E8A-4147-A177-3AD203B41FA5}">
                      <a16:colId xmlns:a16="http://schemas.microsoft.com/office/drawing/2014/main" val="20002"/>
                    </a:ext>
                  </a:extLst>
                </a:gridCol>
              </a:tblGrid>
              <a:tr h="370840">
                <a:tc>
                  <a:txBody>
                    <a:bodyPr/>
                    <a:lstStyle/>
                    <a:p>
                      <a:r>
                        <a:rPr lang="en-IT" sz="1400" dirty="0"/>
                        <a:t>Device</a:t>
                      </a:r>
                    </a:p>
                  </a:txBody>
                  <a:tcPr marL="91447" marR="91447"/>
                </a:tc>
                <a:tc>
                  <a:txBody>
                    <a:bodyPr/>
                    <a:lstStyle/>
                    <a:p>
                      <a:r>
                        <a:rPr lang="en-IT" sz="1400" dirty="0"/>
                        <a:t># Pulses/Session</a:t>
                      </a:r>
                    </a:p>
                  </a:txBody>
                  <a:tcPr marL="91447" marR="91447"/>
                </a:tc>
                <a:tc>
                  <a:txBody>
                    <a:bodyPr/>
                    <a:lstStyle/>
                    <a:p>
                      <a:r>
                        <a:rPr lang="en-IT" sz="1400" dirty="0"/>
                        <a:t># Development</a:t>
                      </a:r>
                    </a:p>
                  </a:txBody>
                  <a:tcPr marL="91447" marR="91447"/>
                </a:tc>
                <a:extLst>
                  <a:ext uri="{0D108BD9-81ED-4DB2-BD59-A6C34878D82A}">
                    <a16:rowId xmlns:a16="http://schemas.microsoft.com/office/drawing/2014/main" val="10000"/>
                  </a:ext>
                </a:extLst>
              </a:tr>
              <a:tr h="370840">
                <a:tc>
                  <a:txBody>
                    <a:bodyPr/>
                    <a:lstStyle/>
                    <a:p>
                      <a:r>
                        <a:rPr lang="fr-CH" sz="1400" dirty="0">
                          <a:solidFill>
                            <a:schemeClr val="tx1"/>
                          </a:solidFill>
                        </a:rPr>
                        <a:t>AUG</a:t>
                      </a:r>
                      <a:endParaRPr lang="en-IT" sz="1400" dirty="0">
                        <a:solidFill>
                          <a:schemeClr val="tx1"/>
                        </a:solidFill>
                      </a:endParaRPr>
                    </a:p>
                  </a:txBody>
                  <a:tcPr marL="91447" marR="91447">
                    <a:solidFill>
                      <a:schemeClr val="tx2">
                        <a:lumMod val="40000"/>
                        <a:lumOff val="60000"/>
                      </a:schemeClr>
                    </a:solidFill>
                  </a:tcPr>
                </a:tc>
                <a:tc>
                  <a:txBody>
                    <a:bodyPr/>
                    <a:lstStyle/>
                    <a:p>
                      <a:r>
                        <a:rPr lang="en-AU" sz="1400" dirty="0"/>
                        <a:t>25</a:t>
                      </a:r>
                      <a:endParaRPr lang="en-IT" sz="1400"/>
                    </a:p>
                  </a:txBody>
                  <a:tcPr marL="91447" marR="91447">
                    <a:solidFill>
                      <a:schemeClr val="tx2">
                        <a:lumMod val="40000"/>
                        <a:lumOff val="60000"/>
                      </a:schemeClr>
                    </a:solidFill>
                  </a:tcPr>
                </a:tc>
                <a:tc>
                  <a:txBody>
                    <a:bodyPr/>
                    <a:lstStyle/>
                    <a:p>
                      <a:r>
                        <a:rPr lang="en-AU" sz="1400" dirty="0"/>
                        <a:t>30</a:t>
                      </a:r>
                      <a:endParaRPr lang="en-IT" sz="1400" dirty="0"/>
                    </a:p>
                  </a:txBody>
                  <a:tcPr marL="91447" marR="91447">
                    <a:solidFill>
                      <a:schemeClr val="tx2">
                        <a:lumMod val="40000"/>
                        <a:lumOff val="60000"/>
                      </a:schemeClr>
                    </a:solidFill>
                  </a:tcPr>
                </a:tc>
                <a:extLst>
                  <a:ext uri="{0D108BD9-81ED-4DB2-BD59-A6C34878D82A}">
                    <a16:rowId xmlns:a16="http://schemas.microsoft.com/office/drawing/2014/main" val="10001"/>
                  </a:ext>
                </a:extLst>
              </a:tr>
              <a:tr h="370840">
                <a:tc>
                  <a:txBody>
                    <a:bodyPr/>
                    <a:lstStyle/>
                    <a:p>
                      <a:r>
                        <a:rPr lang="en-IT" sz="1400" dirty="0">
                          <a:solidFill>
                            <a:schemeClr val="tx1"/>
                          </a:solidFill>
                        </a:rPr>
                        <a:t>MAST-U</a:t>
                      </a:r>
                    </a:p>
                  </a:txBody>
                  <a:tcPr marL="91447" marR="91447">
                    <a:solidFill>
                      <a:schemeClr val="accent2">
                        <a:lumMod val="40000"/>
                        <a:lumOff val="60000"/>
                      </a:schemeClr>
                    </a:solidFill>
                  </a:tcPr>
                </a:tc>
                <a:tc>
                  <a:txBody>
                    <a:bodyPr/>
                    <a:lstStyle/>
                    <a:p>
                      <a:endParaRPr lang="en-IT" sz="1400" dirty="0"/>
                    </a:p>
                  </a:txBody>
                  <a:tcPr marL="91447" marR="91447">
                    <a:solidFill>
                      <a:schemeClr val="accent2">
                        <a:lumMod val="40000"/>
                        <a:lumOff val="60000"/>
                      </a:schemeClr>
                    </a:solidFill>
                  </a:tcPr>
                </a:tc>
                <a:tc>
                  <a:txBody>
                    <a:bodyPr/>
                    <a:lstStyle/>
                    <a:p>
                      <a:endParaRPr lang="en-IT" sz="1400" dirty="0"/>
                    </a:p>
                  </a:txBody>
                  <a:tcPr marL="91447" marR="91447">
                    <a:solidFill>
                      <a:schemeClr val="accent2">
                        <a:lumMod val="40000"/>
                        <a:lumOff val="60000"/>
                      </a:schemeClr>
                    </a:solidFill>
                  </a:tcPr>
                </a:tc>
                <a:extLst>
                  <a:ext uri="{0D108BD9-81ED-4DB2-BD59-A6C34878D82A}">
                    <a16:rowId xmlns:a16="http://schemas.microsoft.com/office/drawing/2014/main" val="10002"/>
                  </a:ext>
                </a:extLst>
              </a:tr>
              <a:tr h="370840">
                <a:tc>
                  <a:txBody>
                    <a:bodyPr/>
                    <a:lstStyle/>
                    <a:p>
                      <a:r>
                        <a:rPr lang="en-IT" sz="1400" dirty="0">
                          <a:solidFill>
                            <a:schemeClr val="tx1"/>
                          </a:solidFill>
                        </a:rPr>
                        <a:t>TCV</a:t>
                      </a:r>
                    </a:p>
                  </a:txBody>
                  <a:tcPr marL="91447" marR="91447">
                    <a:solidFill>
                      <a:schemeClr val="accent3">
                        <a:lumMod val="40000"/>
                        <a:lumOff val="60000"/>
                      </a:schemeClr>
                    </a:solidFill>
                  </a:tcPr>
                </a:tc>
                <a:tc>
                  <a:txBody>
                    <a:bodyPr/>
                    <a:lstStyle/>
                    <a:p>
                      <a:endParaRPr lang="en-IT" sz="1400"/>
                    </a:p>
                  </a:txBody>
                  <a:tcPr marL="91447" marR="91447">
                    <a:solidFill>
                      <a:schemeClr val="accent3">
                        <a:lumMod val="40000"/>
                        <a:lumOff val="60000"/>
                      </a:schemeClr>
                    </a:solidFill>
                  </a:tcPr>
                </a:tc>
                <a:tc>
                  <a:txBody>
                    <a:bodyPr/>
                    <a:lstStyle/>
                    <a:p>
                      <a:endParaRPr lang="en-IT" sz="1400" dirty="0"/>
                    </a:p>
                  </a:txBody>
                  <a:tcPr marL="91447" marR="91447">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r>
                        <a:rPr lang="en-IT" sz="1400" dirty="0">
                          <a:solidFill>
                            <a:schemeClr val="tx1"/>
                          </a:solidFill>
                        </a:rPr>
                        <a:t>WEST</a:t>
                      </a:r>
                    </a:p>
                  </a:txBody>
                  <a:tcPr marL="91447" marR="91447">
                    <a:solidFill>
                      <a:schemeClr val="accent6">
                        <a:lumMod val="40000"/>
                        <a:lumOff val="60000"/>
                      </a:schemeClr>
                    </a:solidFill>
                  </a:tcPr>
                </a:tc>
                <a:tc>
                  <a:txBody>
                    <a:bodyPr/>
                    <a:lstStyle/>
                    <a:p>
                      <a:endParaRPr lang="en-IT" sz="1400"/>
                    </a:p>
                  </a:txBody>
                  <a:tcPr marL="91447" marR="91447">
                    <a:solidFill>
                      <a:schemeClr val="accent6">
                        <a:lumMod val="40000"/>
                        <a:lumOff val="60000"/>
                      </a:schemeClr>
                    </a:solidFill>
                  </a:tcPr>
                </a:tc>
                <a:tc>
                  <a:txBody>
                    <a:bodyPr/>
                    <a:lstStyle/>
                    <a:p>
                      <a:endParaRPr lang="en-IT" sz="1400" dirty="0"/>
                    </a:p>
                  </a:txBody>
                  <a:tcPr marL="91447" marR="91447">
                    <a:solidFill>
                      <a:schemeClr val="accent6">
                        <a:lumMod val="40000"/>
                        <a:lumOff val="60000"/>
                      </a:schemeClr>
                    </a:solidFill>
                  </a:tcPr>
                </a:tc>
                <a:extLst>
                  <a:ext uri="{0D108BD9-81ED-4DB2-BD59-A6C34878D82A}">
                    <a16:rowId xmlns:a16="http://schemas.microsoft.com/office/drawing/2014/main" val="10004"/>
                  </a:ext>
                </a:extLst>
              </a:tr>
            </a:tbl>
          </a:graphicData>
        </a:graphic>
      </p:graphicFrame>
      <p:pic>
        <p:nvPicPr>
          <p:cNvPr id="4" name="Grafik 3">
            <a:extLst>
              <a:ext uri="{FF2B5EF4-FFF2-40B4-BE49-F238E27FC236}">
                <a16:creationId xmlns:a16="http://schemas.microsoft.com/office/drawing/2014/main" id="{683FCFD3-DBAE-C450-79E8-7EDFFBDFF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421" y="771526"/>
            <a:ext cx="4712219" cy="2927172"/>
          </a:xfrm>
          <a:prstGeom prst="rect">
            <a:avLst/>
          </a:prstGeom>
        </p:spPr>
      </p:pic>
      <p:sp>
        <p:nvSpPr>
          <p:cNvPr id="6" name="Textfeld 5">
            <a:extLst>
              <a:ext uri="{FF2B5EF4-FFF2-40B4-BE49-F238E27FC236}">
                <a16:creationId xmlns:a16="http://schemas.microsoft.com/office/drawing/2014/main" id="{14AD4E1D-E22F-98F0-2B5E-106641B2864B}"/>
              </a:ext>
            </a:extLst>
          </p:cNvPr>
          <p:cNvSpPr txBox="1"/>
          <p:nvPr/>
        </p:nvSpPr>
        <p:spPr>
          <a:xfrm>
            <a:off x="6096000" y="6234837"/>
            <a:ext cx="5199954" cy="307777"/>
          </a:xfrm>
          <a:prstGeom prst="rect">
            <a:avLst/>
          </a:prstGeom>
          <a:noFill/>
        </p:spPr>
        <p:txBody>
          <a:bodyPr wrap="square">
            <a:spAutoFit/>
          </a:bodyPr>
          <a:lstStyle/>
          <a:p>
            <a:pPr lvl="1">
              <a:defRPr/>
            </a:pPr>
            <a:r>
              <a:rPr lang="en-US" sz="1400" dirty="0">
                <a:cs typeface="Calibri"/>
              </a:rPr>
              <a:t>Machine req AUG: 15MW NBI, 5MW ECRH, (I)MSE</a:t>
            </a:r>
          </a:p>
        </p:txBody>
      </p:sp>
      <p:sp>
        <p:nvSpPr>
          <p:cNvPr id="9" name="TextBox 1">
            <a:extLst>
              <a:ext uri="{FF2B5EF4-FFF2-40B4-BE49-F238E27FC236}">
                <a16:creationId xmlns:a16="http://schemas.microsoft.com/office/drawing/2014/main" id="{8DC76390-6B6F-439D-ABA8-DCAF91230E70}"/>
              </a:ext>
            </a:extLst>
          </p:cNvPr>
          <p:cNvSpPr txBox="1"/>
          <p:nvPr/>
        </p:nvSpPr>
        <p:spPr>
          <a:xfrm>
            <a:off x="7862886" y="3395195"/>
            <a:ext cx="4329114" cy="646331"/>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a:t>
            </a:r>
            <a:r>
              <a:rPr lang="de-DE" dirty="0">
                <a:solidFill>
                  <a:srgbClr val="00B050"/>
                </a:solidFill>
              </a:rPr>
              <a:t>1_AUG_2026 </a:t>
            </a:r>
            <a:r>
              <a:rPr lang="de-DE" dirty="0" err="1">
                <a:solidFill>
                  <a:srgbClr val="00B050"/>
                </a:solidFill>
              </a:rPr>
              <a:t>work</a:t>
            </a:r>
            <a:r>
              <a:rPr lang="de-DE" dirty="0">
                <a:solidFill>
                  <a:srgbClr val="00B050"/>
                </a:solidFill>
              </a:rPr>
              <a:t> </a:t>
            </a:r>
            <a:r>
              <a:rPr lang="de-DE" dirty="0" err="1">
                <a:solidFill>
                  <a:srgbClr val="00B050"/>
                </a:solidFill>
              </a:rPr>
              <a:t>horse</a:t>
            </a:r>
            <a:r>
              <a:rPr lang="de-DE" dirty="0">
                <a:solidFill>
                  <a:srgbClr val="00B050"/>
                </a:solidFill>
              </a:rPr>
              <a:t> </a:t>
            </a:r>
            <a:r>
              <a:rPr lang="de-DE" dirty="0" err="1">
                <a:solidFill>
                  <a:srgbClr val="00B050"/>
                </a:solidFill>
              </a:rPr>
              <a:t>proposal</a:t>
            </a:r>
            <a:r>
              <a:rPr lang="de-DE" dirty="0">
                <a:solidFill>
                  <a:srgbClr val="00B050"/>
                </a:solidFill>
              </a:rPr>
              <a:t> </a:t>
            </a:r>
            <a:r>
              <a:rPr lang="de-DE" dirty="0" err="1">
                <a:solidFill>
                  <a:srgbClr val="00B050"/>
                </a:solidFill>
              </a:rPr>
              <a:t>for</a:t>
            </a:r>
            <a:r>
              <a:rPr lang="de-DE" dirty="0">
                <a:solidFill>
                  <a:srgbClr val="00B050"/>
                </a:solidFill>
              </a:rPr>
              <a:t> </a:t>
            </a:r>
            <a:r>
              <a:rPr lang="de-DE" dirty="0" err="1">
                <a:solidFill>
                  <a:srgbClr val="00B050"/>
                </a:solidFill>
              </a:rPr>
              <a:t>understanding</a:t>
            </a:r>
            <a:r>
              <a:rPr lang="de-DE" dirty="0">
                <a:solidFill>
                  <a:srgbClr val="00B050"/>
                </a:solidFill>
              </a:rPr>
              <a:t> FP</a:t>
            </a:r>
            <a:r>
              <a:rPr lang="fi-FI" dirty="0">
                <a:solidFill>
                  <a:srgbClr val="00B050"/>
                </a:solidFill>
              </a:rPr>
              <a:t> </a:t>
            </a:r>
            <a:endParaRPr lang="en-IT" dirty="0">
              <a:solidFill>
                <a:srgbClr val="00B050"/>
              </a:solidFill>
            </a:endParaRPr>
          </a:p>
        </p:txBody>
      </p:sp>
      <p:sp>
        <p:nvSpPr>
          <p:cNvPr id="2" name="Footer Placeholder 1">
            <a:extLst>
              <a:ext uri="{FF2B5EF4-FFF2-40B4-BE49-F238E27FC236}">
                <a16:creationId xmlns:a16="http://schemas.microsoft.com/office/drawing/2014/main" id="{C30E1F24-3471-4D2D-8184-F05CE5A7CBE1}"/>
              </a:ext>
            </a:extLst>
          </p:cNvPr>
          <p:cNvSpPr>
            <a:spLocks noGrp="1"/>
          </p:cNvSpPr>
          <p:nvPr>
            <p:ph type="ftr" sz="quarter" idx="11"/>
          </p:nvPr>
        </p:nvSpPr>
        <p:spPr/>
        <p:txBody>
          <a:bodyPr/>
          <a:lstStyle/>
          <a:p>
            <a:r>
              <a:rPr lang="en-GB">
                <a:solidFill>
                  <a:prstClr val="white"/>
                </a:solidFill>
              </a:rPr>
              <a:t>M. Baruzzo WPTE GPM 5/11/2025</a:t>
            </a:r>
            <a:endParaRPr lang="en-GB" dirty="0">
              <a:solidFill>
                <a:prstClr val="white"/>
              </a:solidFill>
            </a:endParaRPr>
          </a:p>
        </p:txBody>
      </p:sp>
    </p:spTree>
    <p:extLst>
      <p:ext uri="{BB962C8B-B14F-4D97-AF65-F5344CB8AC3E}">
        <p14:creationId xmlns:p14="http://schemas.microsoft.com/office/powerpoint/2010/main" val="1556806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56536" y="147690"/>
            <a:ext cx="10829063" cy="457200"/>
          </a:xfrm>
        </p:spPr>
        <p:txBody>
          <a:bodyPr/>
          <a:lstStyle/>
          <a:p>
            <a:r>
              <a:rPr lang="fr-FR" dirty="0"/>
              <a:t>183: IC / EC / LH </a:t>
            </a:r>
            <a:r>
              <a:rPr lang="fr-FR" dirty="0" err="1"/>
              <a:t>synergy</a:t>
            </a:r>
            <a:r>
              <a:rPr lang="fr-FR" dirty="0"/>
              <a:t> in </a:t>
            </a:r>
            <a:r>
              <a:rPr lang="fr-FR" dirty="0" err="1"/>
              <a:t>view</a:t>
            </a:r>
            <a:r>
              <a:rPr lang="fr-FR" dirty="0"/>
              <a:t> of H-mode and Long Pulse </a:t>
            </a:r>
            <a:r>
              <a:rPr lang="fr-FR" dirty="0" err="1"/>
              <a:t>operation</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204433" y="518346"/>
            <a:ext cx="7770369" cy="5688632"/>
          </a:xfrm>
        </p:spPr>
        <p:txBody>
          <a:bodyPr>
            <a:normAutofit lnSpcReduction="10000"/>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marL="0" indent="0">
              <a:spcBef>
                <a:spcPts val="0"/>
              </a:spcBef>
              <a:buNone/>
              <a:defRPr/>
            </a:pPr>
            <a:r>
              <a:rPr lang="en-US" sz="1800" dirty="0">
                <a:cs typeface="Calibri"/>
              </a:rPr>
              <a:t>    E. Lerche, X. Litaudon, R. Dumont, J. </a:t>
            </a:r>
            <a:r>
              <a:rPr lang="en-US" sz="1800" dirty="0" err="1">
                <a:cs typeface="Calibri"/>
              </a:rPr>
              <a:t>Hillairet</a:t>
            </a:r>
            <a:r>
              <a:rPr lang="en-US" sz="1800" dirty="0">
                <a:cs typeface="Calibri"/>
              </a:rPr>
              <a:t>, L. Colas, S. Mazzi, P. Manas,            </a:t>
            </a:r>
          </a:p>
          <a:p>
            <a:pPr marL="0" indent="0">
              <a:spcBef>
                <a:spcPts val="0"/>
              </a:spcBef>
              <a:buNone/>
              <a:defRPr/>
            </a:pPr>
            <a:r>
              <a:rPr lang="en-US" sz="1800" dirty="0">
                <a:cs typeface="Calibri"/>
              </a:rPr>
              <a:t>    P. </a:t>
            </a:r>
            <a:r>
              <a:rPr lang="en-US" sz="1800" dirty="0" err="1">
                <a:cs typeface="Calibri"/>
              </a:rPr>
              <a:t>Maget</a:t>
            </a:r>
            <a:r>
              <a:rPr lang="en-US" sz="1800" dirty="0">
                <a:cs typeface="Calibri"/>
              </a:rPr>
              <a:t>, T. </a:t>
            </a:r>
            <a:r>
              <a:rPr lang="en-US" sz="1800" dirty="0" err="1">
                <a:cs typeface="Calibri"/>
              </a:rPr>
              <a:t>Fonghetti</a:t>
            </a:r>
            <a:r>
              <a:rPr lang="en-US" sz="1800" dirty="0">
                <a:cs typeface="Calibri"/>
              </a:rPr>
              <a:t>, …</a:t>
            </a:r>
          </a:p>
          <a:p>
            <a:pPr marL="0" indent="0">
              <a:spcBef>
                <a:spcPts val="0"/>
              </a:spcBef>
              <a:buNone/>
              <a:defRPr/>
            </a:pPr>
            <a:endParaRPr lang="en-US" sz="800"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lvl="1" eaLnBrk="1" fontAlgn="auto" hangingPunct="1">
              <a:spcBef>
                <a:spcPts val="0"/>
              </a:spcBef>
              <a:spcAft>
                <a:spcPts val="0"/>
              </a:spcAft>
              <a:defRPr/>
            </a:pPr>
            <a:r>
              <a:rPr lang="en-US" dirty="0">
                <a:cs typeface="Calibri"/>
              </a:rPr>
              <a:t>ICRH works well in WEST (without impurity issues) in high density / low temperature plasmas (cold-branch) but high power LHCD is challenging in these conditions (W radiation, MHD, …)</a:t>
            </a:r>
            <a:endParaRPr lang="en-US" dirty="0">
              <a:latin typeface="+mn-lt"/>
              <a:cs typeface="Calibri"/>
            </a:endParaRPr>
          </a:p>
          <a:p>
            <a:pPr lvl="1">
              <a:spcBef>
                <a:spcPts val="300"/>
              </a:spcBef>
              <a:defRPr/>
            </a:pPr>
            <a:r>
              <a:rPr lang="en-US" dirty="0">
                <a:cs typeface="Calibri"/>
              </a:rPr>
              <a:t>Applying ICRH in the ‘hot-branch’ discharges is also challenging because of low coupling and interference with the high power LHCD system operation</a:t>
            </a:r>
          </a:p>
          <a:p>
            <a:pPr lvl="1">
              <a:spcBef>
                <a:spcPts val="300"/>
              </a:spcBef>
              <a:defRPr/>
            </a:pPr>
            <a:r>
              <a:rPr lang="en-US" dirty="0">
                <a:latin typeface="+mn-lt"/>
                <a:cs typeface="Calibri"/>
              </a:rPr>
              <a:t>ECRH can help on both strategies, namely avoiding W accumulation and MHD (flatter q-profile) when starting in the ‘cold-branch’ and allowing less LHCD power request to reach the hot-branch (potentially larger ICRH)</a:t>
            </a:r>
          </a:p>
          <a:p>
            <a:pPr lvl="1" eaLnBrk="1" fontAlgn="auto" hangingPunct="1">
              <a:spcBef>
                <a:spcPts val="300"/>
              </a:spcBef>
              <a:spcAft>
                <a:spcPts val="0"/>
              </a:spcAft>
              <a:defRPr/>
            </a:pPr>
            <a:r>
              <a:rPr lang="en-US" dirty="0">
                <a:latin typeface="+mn-lt"/>
                <a:cs typeface="Calibri"/>
              </a:rPr>
              <a:t>Objectives:</a:t>
            </a:r>
          </a:p>
          <a:p>
            <a:pPr lvl="1" eaLnBrk="1" fontAlgn="auto" hangingPunct="1">
              <a:spcBef>
                <a:spcPts val="0"/>
              </a:spcBef>
              <a:spcAft>
                <a:spcPts val="0"/>
              </a:spcAft>
              <a:defRPr/>
            </a:pPr>
            <a:r>
              <a:rPr lang="en-US" sz="1200" dirty="0">
                <a:latin typeface="+mn-lt"/>
                <a:cs typeface="Calibri"/>
              </a:rPr>
              <a:t>Develop a high-performance discharge with combined ECRH+ICRH+LHCD</a:t>
            </a:r>
          </a:p>
          <a:p>
            <a:pPr lvl="1" eaLnBrk="1" fontAlgn="auto" hangingPunct="1">
              <a:spcBef>
                <a:spcPts val="0"/>
              </a:spcBef>
              <a:spcAft>
                <a:spcPts val="0"/>
              </a:spcAft>
              <a:defRPr/>
            </a:pPr>
            <a:r>
              <a:rPr lang="en-US" sz="1200" dirty="0">
                <a:cs typeface="Calibri"/>
              </a:rPr>
              <a:t>Determine best heating mix and heating sequence </a:t>
            </a:r>
          </a:p>
          <a:p>
            <a:pPr lvl="1" eaLnBrk="1" fontAlgn="auto" hangingPunct="1">
              <a:spcBef>
                <a:spcPts val="0"/>
              </a:spcBef>
              <a:spcAft>
                <a:spcPts val="0"/>
              </a:spcAft>
              <a:defRPr/>
            </a:pPr>
            <a:r>
              <a:rPr lang="en-US" sz="1200" dirty="0">
                <a:latin typeface="+mn-lt"/>
                <a:cs typeface="Calibri"/>
              </a:rPr>
              <a:t>Potentially achieve H-mode with extra 1-2 MW of ECRH</a:t>
            </a:r>
          </a:p>
          <a:p>
            <a:pPr lvl="1" eaLnBrk="1" fontAlgn="auto" hangingPunct="1">
              <a:spcBef>
                <a:spcPts val="0"/>
              </a:spcBef>
              <a:spcAft>
                <a:spcPts val="0"/>
              </a:spcAft>
              <a:defRPr/>
            </a:pPr>
            <a:r>
              <a:rPr lang="en-US" sz="1200" dirty="0">
                <a:cs typeface="Calibri"/>
              </a:rPr>
              <a:t>Contribute to increase the performance of the t&gt;1000s long pulses with efficient hating mix</a:t>
            </a:r>
            <a:endParaRPr lang="en-US" dirty="0">
              <a:latin typeface="+mn-lt"/>
              <a:cs typeface="Calibri"/>
            </a:endParaRPr>
          </a:p>
          <a:p>
            <a:pPr marL="0" indent="0" eaLnBrk="1" fontAlgn="auto" hangingPunct="1">
              <a:spcBef>
                <a:spcPts val="0"/>
              </a:spcBef>
              <a:spcAft>
                <a:spcPts val="0"/>
              </a:spcAft>
              <a:buNone/>
              <a:defRPr/>
            </a:pPr>
            <a:endParaRPr lang="en-US" sz="800"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Exp. Strategy/Machine Constraints and diagnostics</a:t>
            </a:r>
            <a:endParaRPr lang="en-US" dirty="0">
              <a:latin typeface="+mn-lt"/>
            </a:endParaRPr>
          </a:p>
          <a:p>
            <a:pPr lvl="1" eaLnBrk="1" fontAlgn="auto" hangingPunct="1">
              <a:spcBef>
                <a:spcPts val="0"/>
              </a:spcBef>
              <a:spcAft>
                <a:spcPts val="0"/>
              </a:spcAft>
              <a:defRPr/>
            </a:pPr>
            <a:r>
              <a:rPr lang="en-US" sz="1200" dirty="0">
                <a:cs typeface="Calibri"/>
              </a:rPr>
              <a:t>Start from known plasma scenarios in the ‘cold-branch’ and in the ‘hot-branch’ and change the heating    sequence to find the best recipe for optimal operation (‘W burn-through’, minimize MHD, etc.) </a:t>
            </a:r>
          </a:p>
          <a:p>
            <a:pPr lvl="1" eaLnBrk="1" fontAlgn="auto" hangingPunct="1">
              <a:spcBef>
                <a:spcPts val="0"/>
              </a:spcBef>
              <a:spcAft>
                <a:spcPts val="0"/>
              </a:spcAft>
              <a:defRPr/>
            </a:pPr>
            <a:r>
              <a:rPr lang="en-US" sz="1200" dirty="0">
                <a:cs typeface="Calibri"/>
              </a:rPr>
              <a:t>All heating systems to be fully operational</a:t>
            </a:r>
          </a:p>
          <a:p>
            <a:pPr lvl="1" eaLnBrk="1" fontAlgn="auto" hangingPunct="1">
              <a:spcBef>
                <a:spcPts val="0"/>
              </a:spcBef>
              <a:spcAft>
                <a:spcPts val="0"/>
              </a:spcAft>
              <a:defRPr/>
            </a:pPr>
            <a:r>
              <a:rPr lang="en-US" sz="1200" dirty="0">
                <a:cs typeface="Calibri"/>
              </a:rPr>
              <a:t>Standard diagnostics for plasma performance (focus on core physics); Accurate H minority control</a:t>
            </a:r>
          </a:p>
          <a:p>
            <a:pPr marL="214313" indent="-214313" eaLnBrk="1" fontAlgn="auto" hangingPunct="1">
              <a:spcBef>
                <a:spcPts val="0"/>
              </a:spcBef>
              <a:spcAft>
                <a:spcPts val="0"/>
              </a:spcAft>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862046" y="5084979"/>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862046" y="5454311"/>
          <a:ext cx="4147457" cy="1035878"/>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2 Sessions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(with full power)</a:t>
                      </a:r>
                    </a:p>
                  </a:txBody>
                  <a:tcPr marL="68585" marR="68585" marT="34290" marB="34290">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session for scenario development + heating set-up</a:t>
                      </a:r>
                      <a:endParaRPr kumimoji="0" lang="en-IT" sz="1200" b="0" i="0" u="none" strike="noStrike" kern="1200" cap="none" spc="0" normalizeH="0" baseline="0" noProof="0" dirty="0">
                        <a:ln>
                          <a:noFill/>
                        </a:ln>
                        <a:solidFill>
                          <a:prstClr val="black"/>
                        </a:solidFill>
                        <a:effectLst/>
                        <a:uLnTx/>
                        <a:uFillTx/>
                        <a:latin typeface="+mn-lt"/>
                        <a:ea typeface="+mn-ea"/>
                        <a:cs typeface="+mn-cs"/>
                      </a:endParaRPr>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pic>
        <p:nvPicPr>
          <p:cNvPr id="19" name="Picture 18">
            <a:extLst>
              <a:ext uri="{FF2B5EF4-FFF2-40B4-BE49-F238E27FC236}">
                <a16:creationId xmlns:a16="http://schemas.microsoft.com/office/drawing/2014/main" id="{B19EB20E-5CC3-0A5C-F7E2-D6D833A1C56B}"/>
              </a:ext>
            </a:extLst>
          </p:cNvPr>
          <p:cNvPicPr>
            <a:picLocks noChangeAspect="1"/>
          </p:cNvPicPr>
          <p:nvPr/>
        </p:nvPicPr>
        <p:blipFill>
          <a:blip r:embed="rId2"/>
          <a:stretch>
            <a:fillRect/>
          </a:stretch>
        </p:blipFill>
        <p:spPr>
          <a:xfrm>
            <a:off x="7558687" y="604890"/>
            <a:ext cx="4758018" cy="3735044"/>
          </a:xfrm>
          <a:prstGeom prst="rect">
            <a:avLst/>
          </a:prstGeom>
        </p:spPr>
      </p:pic>
      <p:sp>
        <p:nvSpPr>
          <p:cNvPr id="21" name="TextBox 20">
            <a:extLst>
              <a:ext uri="{FF2B5EF4-FFF2-40B4-BE49-F238E27FC236}">
                <a16:creationId xmlns:a16="http://schemas.microsoft.com/office/drawing/2014/main" id="{AD1FBC00-0D5E-DD43-184B-3B66BF9DD27D}"/>
              </a:ext>
            </a:extLst>
          </p:cNvPr>
          <p:cNvSpPr txBox="1"/>
          <p:nvPr/>
        </p:nvSpPr>
        <p:spPr>
          <a:xfrm>
            <a:off x="11160417" y="306024"/>
            <a:ext cx="849086" cy="369332"/>
          </a:xfrm>
          <a:prstGeom prst="rect">
            <a:avLst/>
          </a:prstGeom>
          <a:noFill/>
        </p:spPr>
        <p:txBody>
          <a:bodyPr wrap="square">
            <a:spAutoFit/>
          </a:bodyPr>
          <a:lstStyle/>
          <a:p>
            <a:pPr>
              <a:buNone/>
            </a:pPr>
            <a:r>
              <a:rPr lang="fr-BE" sz="1800" b="1" i="0" dirty="0">
                <a:effectLst/>
                <a:latin typeface="Menlo"/>
              </a:rPr>
              <a:t>62247</a:t>
            </a:r>
          </a:p>
        </p:txBody>
      </p:sp>
      <p:sp>
        <p:nvSpPr>
          <p:cNvPr id="22" name="TextBox 21">
            <a:extLst>
              <a:ext uri="{FF2B5EF4-FFF2-40B4-BE49-F238E27FC236}">
                <a16:creationId xmlns:a16="http://schemas.microsoft.com/office/drawing/2014/main" id="{75F9BC6F-362C-A9C5-41A8-DFC4AC496F74}"/>
              </a:ext>
            </a:extLst>
          </p:cNvPr>
          <p:cNvSpPr txBox="1"/>
          <p:nvPr/>
        </p:nvSpPr>
        <p:spPr>
          <a:xfrm>
            <a:off x="7957702" y="4288009"/>
            <a:ext cx="3956143" cy="584775"/>
          </a:xfrm>
          <a:prstGeom prst="rect">
            <a:avLst/>
          </a:prstGeom>
          <a:noFill/>
        </p:spPr>
        <p:txBody>
          <a:bodyPr wrap="square">
            <a:spAutoFit/>
          </a:bodyPr>
          <a:lstStyle/>
          <a:p>
            <a:pPr>
              <a:buNone/>
            </a:pPr>
            <a:r>
              <a:rPr lang="fr-BE" sz="1600" i="0" dirty="0">
                <a:effectLst/>
                <a:latin typeface="Menlo"/>
              </a:rPr>
              <a:t>Example of WEST </a:t>
            </a:r>
            <a:r>
              <a:rPr lang="fr-BE" sz="1600" i="0" dirty="0" err="1">
                <a:effectLst/>
                <a:latin typeface="Menlo"/>
              </a:rPr>
              <a:t>discharge</a:t>
            </a:r>
            <a:r>
              <a:rPr lang="fr-BE" sz="1600" i="0" dirty="0">
                <a:effectLst/>
                <a:latin typeface="Menlo"/>
              </a:rPr>
              <a:t> </a:t>
            </a:r>
            <a:r>
              <a:rPr lang="fr-BE" sz="1600" i="0" dirty="0" err="1">
                <a:effectLst/>
                <a:latin typeface="Menlo"/>
              </a:rPr>
              <a:t>with</a:t>
            </a:r>
            <a:r>
              <a:rPr lang="fr-BE" sz="1600" i="0" dirty="0">
                <a:effectLst/>
                <a:latin typeface="Menlo"/>
              </a:rPr>
              <a:t> P</a:t>
            </a:r>
            <a:r>
              <a:rPr lang="fr-BE" sz="1600" i="0" baseline="-25000" dirty="0">
                <a:effectLst/>
                <a:latin typeface="Menlo"/>
              </a:rPr>
              <a:t>sep</a:t>
            </a:r>
            <a:r>
              <a:rPr lang="fr-BE" sz="1600" i="0" dirty="0">
                <a:effectLst/>
                <a:latin typeface="Menlo"/>
              </a:rPr>
              <a:t> close to P</a:t>
            </a:r>
            <a:r>
              <a:rPr lang="fr-BE" sz="1600" i="0" baseline="-25000" dirty="0">
                <a:effectLst/>
                <a:latin typeface="Menlo"/>
              </a:rPr>
              <a:t>L-H</a:t>
            </a:r>
            <a:r>
              <a:rPr lang="fr-BE" sz="1600" i="0" dirty="0">
                <a:effectLst/>
                <a:latin typeface="Menlo"/>
              </a:rPr>
              <a:t> power </a:t>
            </a:r>
            <a:r>
              <a:rPr lang="fr-BE" sz="1600" i="0" dirty="0" err="1">
                <a:effectLst/>
                <a:latin typeface="Menlo"/>
              </a:rPr>
              <a:t>threshold</a:t>
            </a:r>
            <a:r>
              <a:rPr lang="fr-BE" sz="1600" dirty="0">
                <a:latin typeface="Menlo"/>
              </a:rPr>
              <a:t> (LH+IC=6.5MW )</a:t>
            </a:r>
            <a:endParaRPr lang="fr-BE" sz="1600" i="0" dirty="0">
              <a:effectLst/>
              <a:latin typeface="Menlo"/>
            </a:endParaRPr>
          </a:p>
        </p:txBody>
      </p:sp>
    </p:spTree>
    <p:extLst>
      <p:ext uri="{BB962C8B-B14F-4D97-AF65-F5344CB8AC3E}">
        <p14:creationId xmlns:p14="http://schemas.microsoft.com/office/powerpoint/2010/main" val="1999502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56536" y="147690"/>
            <a:ext cx="10829063" cy="457200"/>
          </a:xfrm>
        </p:spPr>
        <p:txBody>
          <a:bodyPr/>
          <a:lstStyle/>
          <a:p>
            <a:r>
              <a:rPr lang="fr-FR" dirty="0"/>
              <a:t>183: IC / EC / LH </a:t>
            </a:r>
            <a:r>
              <a:rPr lang="fr-FR" dirty="0" err="1"/>
              <a:t>synergy</a:t>
            </a:r>
            <a:r>
              <a:rPr lang="fr-FR" dirty="0"/>
              <a:t> in </a:t>
            </a:r>
            <a:r>
              <a:rPr lang="fr-FR" dirty="0" err="1"/>
              <a:t>view</a:t>
            </a:r>
            <a:r>
              <a:rPr lang="fr-FR" dirty="0"/>
              <a:t> of H-mode and Long Pulse </a:t>
            </a:r>
            <a:r>
              <a:rPr lang="fr-FR" dirty="0" err="1"/>
              <a:t>operation</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204433" y="518346"/>
            <a:ext cx="7770369" cy="5688632"/>
          </a:xfrm>
        </p:spPr>
        <p:txBody>
          <a:bodyPr>
            <a:normAutofit lnSpcReduction="10000"/>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marL="0" indent="0">
              <a:spcBef>
                <a:spcPts val="0"/>
              </a:spcBef>
              <a:buNone/>
              <a:defRPr/>
            </a:pPr>
            <a:r>
              <a:rPr lang="en-US" sz="1800" dirty="0">
                <a:cs typeface="Calibri"/>
              </a:rPr>
              <a:t>    E. Lerche, X. Litaudon, R. Dumont, J. </a:t>
            </a:r>
            <a:r>
              <a:rPr lang="en-US" sz="1800" dirty="0" err="1">
                <a:cs typeface="Calibri"/>
              </a:rPr>
              <a:t>Hillairet</a:t>
            </a:r>
            <a:r>
              <a:rPr lang="en-US" sz="1800" dirty="0">
                <a:cs typeface="Calibri"/>
              </a:rPr>
              <a:t>, L. Colas, S. Mazzi, P. Manas,            </a:t>
            </a:r>
          </a:p>
          <a:p>
            <a:pPr marL="0" indent="0">
              <a:spcBef>
                <a:spcPts val="0"/>
              </a:spcBef>
              <a:buNone/>
              <a:defRPr/>
            </a:pPr>
            <a:r>
              <a:rPr lang="en-US" sz="1800" dirty="0">
                <a:cs typeface="Calibri"/>
              </a:rPr>
              <a:t>    P. </a:t>
            </a:r>
            <a:r>
              <a:rPr lang="en-US" sz="1800" dirty="0" err="1">
                <a:cs typeface="Calibri"/>
              </a:rPr>
              <a:t>Maget</a:t>
            </a:r>
            <a:r>
              <a:rPr lang="en-US" sz="1800" dirty="0">
                <a:cs typeface="Calibri"/>
              </a:rPr>
              <a:t>, T. </a:t>
            </a:r>
            <a:r>
              <a:rPr lang="en-US" sz="1800" dirty="0" err="1">
                <a:cs typeface="Calibri"/>
              </a:rPr>
              <a:t>Fonghetti</a:t>
            </a:r>
            <a:r>
              <a:rPr lang="en-US" sz="1800" dirty="0">
                <a:cs typeface="Calibri"/>
              </a:rPr>
              <a:t>, …</a:t>
            </a:r>
          </a:p>
          <a:p>
            <a:pPr marL="0" indent="0">
              <a:spcBef>
                <a:spcPts val="0"/>
              </a:spcBef>
              <a:buNone/>
              <a:defRPr/>
            </a:pPr>
            <a:endParaRPr lang="en-US" sz="800"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lvl="1" eaLnBrk="1" fontAlgn="auto" hangingPunct="1">
              <a:spcBef>
                <a:spcPts val="0"/>
              </a:spcBef>
              <a:spcAft>
                <a:spcPts val="0"/>
              </a:spcAft>
              <a:defRPr/>
            </a:pPr>
            <a:r>
              <a:rPr lang="en-US" dirty="0">
                <a:cs typeface="Calibri"/>
              </a:rPr>
              <a:t>ICRH works well in WEST (without impurity issues) in high density / low temperature plasmas (cold-branch) but high power LHCD is challenging in these conditions (W radiation, MHD, …)</a:t>
            </a:r>
            <a:endParaRPr lang="en-US" dirty="0">
              <a:latin typeface="+mn-lt"/>
              <a:cs typeface="Calibri"/>
            </a:endParaRPr>
          </a:p>
          <a:p>
            <a:pPr lvl="1">
              <a:spcBef>
                <a:spcPts val="300"/>
              </a:spcBef>
              <a:defRPr/>
            </a:pPr>
            <a:r>
              <a:rPr lang="en-US" dirty="0">
                <a:cs typeface="Calibri"/>
              </a:rPr>
              <a:t>Applying ICRH in the ‘hot-branch’ discharges is also challenging because of low coupling and interference with the high power LHCD system operation</a:t>
            </a:r>
          </a:p>
          <a:p>
            <a:pPr lvl="1">
              <a:spcBef>
                <a:spcPts val="300"/>
              </a:spcBef>
              <a:defRPr/>
            </a:pPr>
            <a:r>
              <a:rPr lang="en-US" dirty="0">
                <a:latin typeface="+mn-lt"/>
                <a:cs typeface="Calibri"/>
              </a:rPr>
              <a:t>ECRH can help on both strategies, namely avoiding W accumulation and MHD (flatter q-profile) when starting in the ‘cold-branch’ and allowing less LHCD power request to reach the hot-branch (potentially larger ICRH)</a:t>
            </a:r>
          </a:p>
          <a:p>
            <a:pPr lvl="1" eaLnBrk="1" fontAlgn="auto" hangingPunct="1">
              <a:spcBef>
                <a:spcPts val="300"/>
              </a:spcBef>
              <a:spcAft>
                <a:spcPts val="0"/>
              </a:spcAft>
              <a:defRPr/>
            </a:pPr>
            <a:r>
              <a:rPr lang="en-US" dirty="0">
                <a:latin typeface="+mn-lt"/>
                <a:cs typeface="Calibri"/>
              </a:rPr>
              <a:t>Objectives:</a:t>
            </a:r>
          </a:p>
          <a:p>
            <a:pPr lvl="1" eaLnBrk="1" fontAlgn="auto" hangingPunct="1">
              <a:spcBef>
                <a:spcPts val="0"/>
              </a:spcBef>
              <a:spcAft>
                <a:spcPts val="0"/>
              </a:spcAft>
              <a:defRPr/>
            </a:pPr>
            <a:r>
              <a:rPr lang="en-US" sz="1200" dirty="0">
                <a:latin typeface="+mn-lt"/>
                <a:cs typeface="Calibri"/>
              </a:rPr>
              <a:t>Develop a high-performance discharge with combined ECRH+ICRH+LHCD</a:t>
            </a:r>
          </a:p>
          <a:p>
            <a:pPr lvl="1" eaLnBrk="1" fontAlgn="auto" hangingPunct="1">
              <a:spcBef>
                <a:spcPts val="0"/>
              </a:spcBef>
              <a:spcAft>
                <a:spcPts val="0"/>
              </a:spcAft>
              <a:defRPr/>
            </a:pPr>
            <a:r>
              <a:rPr lang="en-US" sz="1200" dirty="0">
                <a:cs typeface="Calibri"/>
              </a:rPr>
              <a:t>Determine best heating mix and heating sequence </a:t>
            </a:r>
          </a:p>
          <a:p>
            <a:pPr lvl="1" eaLnBrk="1" fontAlgn="auto" hangingPunct="1">
              <a:spcBef>
                <a:spcPts val="0"/>
              </a:spcBef>
              <a:spcAft>
                <a:spcPts val="0"/>
              </a:spcAft>
              <a:defRPr/>
            </a:pPr>
            <a:r>
              <a:rPr lang="en-US" sz="1200" dirty="0">
                <a:latin typeface="+mn-lt"/>
                <a:cs typeface="Calibri"/>
              </a:rPr>
              <a:t>Potentially achieve H-mode with extra 1-2 MW of ECRH</a:t>
            </a:r>
          </a:p>
          <a:p>
            <a:pPr lvl="1" eaLnBrk="1" fontAlgn="auto" hangingPunct="1">
              <a:spcBef>
                <a:spcPts val="0"/>
              </a:spcBef>
              <a:spcAft>
                <a:spcPts val="0"/>
              </a:spcAft>
              <a:defRPr/>
            </a:pPr>
            <a:r>
              <a:rPr lang="en-US" sz="1200" dirty="0">
                <a:cs typeface="Calibri"/>
              </a:rPr>
              <a:t>Contribute to increase the performance of the t&gt;1000s long pulses with efficient hating mix</a:t>
            </a:r>
            <a:endParaRPr lang="en-US" dirty="0">
              <a:latin typeface="+mn-lt"/>
              <a:cs typeface="Calibri"/>
            </a:endParaRPr>
          </a:p>
          <a:p>
            <a:pPr marL="0" indent="0" eaLnBrk="1" fontAlgn="auto" hangingPunct="1">
              <a:spcBef>
                <a:spcPts val="0"/>
              </a:spcBef>
              <a:spcAft>
                <a:spcPts val="0"/>
              </a:spcAft>
              <a:buNone/>
              <a:defRPr/>
            </a:pPr>
            <a:endParaRPr lang="en-US" sz="800"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Exp. Strategy/Machine Constraints and diagnostics</a:t>
            </a:r>
            <a:endParaRPr lang="en-US" dirty="0">
              <a:latin typeface="+mn-lt"/>
            </a:endParaRPr>
          </a:p>
          <a:p>
            <a:pPr lvl="1" eaLnBrk="1" fontAlgn="auto" hangingPunct="1">
              <a:spcBef>
                <a:spcPts val="0"/>
              </a:spcBef>
              <a:spcAft>
                <a:spcPts val="0"/>
              </a:spcAft>
              <a:defRPr/>
            </a:pPr>
            <a:r>
              <a:rPr lang="en-US" sz="1200" dirty="0">
                <a:cs typeface="Calibri"/>
              </a:rPr>
              <a:t>Start from known plasma scenarios in the ‘cold-branch’ and in the ‘hot-branch’ and change the heating    sequence to find the best recipe for optimal operation (‘W burn-through’, minimize MHD, etc.) </a:t>
            </a:r>
          </a:p>
          <a:p>
            <a:pPr lvl="1" eaLnBrk="1" fontAlgn="auto" hangingPunct="1">
              <a:spcBef>
                <a:spcPts val="0"/>
              </a:spcBef>
              <a:spcAft>
                <a:spcPts val="0"/>
              </a:spcAft>
              <a:defRPr/>
            </a:pPr>
            <a:r>
              <a:rPr lang="en-US" sz="1200" dirty="0">
                <a:cs typeface="Calibri"/>
              </a:rPr>
              <a:t>All heating systems to be fully operational</a:t>
            </a:r>
          </a:p>
          <a:p>
            <a:pPr lvl="1" eaLnBrk="1" fontAlgn="auto" hangingPunct="1">
              <a:spcBef>
                <a:spcPts val="0"/>
              </a:spcBef>
              <a:spcAft>
                <a:spcPts val="0"/>
              </a:spcAft>
              <a:defRPr/>
            </a:pPr>
            <a:r>
              <a:rPr lang="en-US" sz="1200" dirty="0">
                <a:cs typeface="Calibri"/>
              </a:rPr>
              <a:t>Standard diagnostics for plasma performance (focus on core physics); Accurate H minority control</a:t>
            </a:r>
          </a:p>
          <a:p>
            <a:pPr marL="214313" indent="-214313" eaLnBrk="1" fontAlgn="auto" hangingPunct="1">
              <a:spcBef>
                <a:spcPts val="0"/>
              </a:spcBef>
              <a:spcAft>
                <a:spcPts val="0"/>
              </a:spcAft>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862046" y="5084979"/>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862046" y="5454311"/>
          <a:ext cx="4147457" cy="1035878"/>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2 Sessions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(with full power)</a:t>
                      </a:r>
                    </a:p>
                  </a:txBody>
                  <a:tcPr marL="68585" marR="68585" marT="34290" marB="34290">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session for scenario development + heating set-up</a:t>
                      </a:r>
                      <a:endParaRPr kumimoji="0" lang="en-IT" sz="1200" b="0" i="0" u="none" strike="noStrike" kern="1200" cap="none" spc="0" normalizeH="0" baseline="0" noProof="0" dirty="0">
                        <a:ln>
                          <a:noFill/>
                        </a:ln>
                        <a:solidFill>
                          <a:prstClr val="black"/>
                        </a:solidFill>
                        <a:effectLst/>
                        <a:uLnTx/>
                        <a:uFillTx/>
                        <a:latin typeface="+mn-lt"/>
                        <a:ea typeface="+mn-ea"/>
                        <a:cs typeface="+mn-cs"/>
                      </a:endParaRPr>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pic>
        <p:nvPicPr>
          <p:cNvPr id="19" name="Picture 18">
            <a:extLst>
              <a:ext uri="{FF2B5EF4-FFF2-40B4-BE49-F238E27FC236}">
                <a16:creationId xmlns:a16="http://schemas.microsoft.com/office/drawing/2014/main" id="{B19EB20E-5CC3-0A5C-F7E2-D6D833A1C56B}"/>
              </a:ext>
            </a:extLst>
          </p:cNvPr>
          <p:cNvPicPr>
            <a:picLocks noChangeAspect="1"/>
          </p:cNvPicPr>
          <p:nvPr/>
        </p:nvPicPr>
        <p:blipFill>
          <a:blip r:embed="rId2"/>
          <a:stretch>
            <a:fillRect/>
          </a:stretch>
        </p:blipFill>
        <p:spPr>
          <a:xfrm>
            <a:off x="7558687" y="604890"/>
            <a:ext cx="4758018" cy="3735044"/>
          </a:xfrm>
          <a:prstGeom prst="rect">
            <a:avLst/>
          </a:prstGeom>
        </p:spPr>
      </p:pic>
      <p:sp>
        <p:nvSpPr>
          <p:cNvPr id="21" name="TextBox 20">
            <a:extLst>
              <a:ext uri="{FF2B5EF4-FFF2-40B4-BE49-F238E27FC236}">
                <a16:creationId xmlns:a16="http://schemas.microsoft.com/office/drawing/2014/main" id="{AD1FBC00-0D5E-DD43-184B-3B66BF9DD27D}"/>
              </a:ext>
            </a:extLst>
          </p:cNvPr>
          <p:cNvSpPr txBox="1"/>
          <p:nvPr/>
        </p:nvSpPr>
        <p:spPr>
          <a:xfrm>
            <a:off x="11160417" y="306024"/>
            <a:ext cx="849086" cy="369332"/>
          </a:xfrm>
          <a:prstGeom prst="rect">
            <a:avLst/>
          </a:prstGeom>
          <a:noFill/>
        </p:spPr>
        <p:txBody>
          <a:bodyPr wrap="square">
            <a:spAutoFit/>
          </a:bodyPr>
          <a:lstStyle/>
          <a:p>
            <a:pPr>
              <a:buNone/>
            </a:pPr>
            <a:r>
              <a:rPr lang="fr-BE" sz="1800" b="1" i="0" dirty="0">
                <a:effectLst/>
                <a:latin typeface="Menlo"/>
              </a:rPr>
              <a:t>62247</a:t>
            </a:r>
          </a:p>
        </p:txBody>
      </p:sp>
      <p:sp>
        <p:nvSpPr>
          <p:cNvPr id="22" name="TextBox 21">
            <a:extLst>
              <a:ext uri="{FF2B5EF4-FFF2-40B4-BE49-F238E27FC236}">
                <a16:creationId xmlns:a16="http://schemas.microsoft.com/office/drawing/2014/main" id="{75F9BC6F-362C-A9C5-41A8-DFC4AC496F74}"/>
              </a:ext>
            </a:extLst>
          </p:cNvPr>
          <p:cNvSpPr txBox="1"/>
          <p:nvPr/>
        </p:nvSpPr>
        <p:spPr>
          <a:xfrm>
            <a:off x="7957702" y="4288009"/>
            <a:ext cx="3956143" cy="584775"/>
          </a:xfrm>
          <a:prstGeom prst="rect">
            <a:avLst/>
          </a:prstGeom>
          <a:noFill/>
        </p:spPr>
        <p:txBody>
          <a:bodyPr wrap="square">
            <a:spAutoFit/>
          </a:bodyPr>
          <a:lstStyle/>
          <a:p>
            <a:pPr>
              <a:buNone/>
            </a:pPr>
            <a:r>
              <a:rPr lang="fr-BE" sz="1600" i="0" dirty="0">
                <a:effectLst/>
                <a:latin typeface="Menlo"/>
              </a:rPr>
              <a:t>Example of WEST </a:t>
            </a:r>
            <a:r>
              <a:rPr lang="fr-BE" sz="1600" i="0" dirty="0" err="1">
                <a:effectLst/>
                <a:latin typeface="Menlo"/>
              </a:rPr>
              <a:t>discharge</a:t>
            </a:r>
            <a:r>
              <a:rPr lang="fr-BE" sz="1600" i="0" dirty="0">
                <a:effectLst/>
                <a:latin typeface="Menlo"/>
              </a:rPr>
              <a:t> </a:t>
            </a:r>
            <a:r>
              <a:rPr lang="fr-BE" sz="1600" i="0" dirty="0" err="1">
                <a:effectLst/>
                <a:latin typeface="Menlo"/>
              </a:rPr>
              <a:t>with</a:t>
            </a:r>
            <a:r>
              <a:rPr lang="fr-BE" sz="1600" i="0" dirty="0">
                <a:effectLst/>
                <a:latin typeface="Menlo"/>
              </a:rPr>
              <a:t> P</a:t>
            </a:r>
            <a:r>
              <a:rPr lang="fr-BE" sz="1600" i="0" baseline="-25000" dirty="0">
                <a:effectLst/>
                <a:latin typeface="Menlo"/>
              </a:rPr>
              <a:t>sep</a:t>
            </a:r>
            <a:r>
              <a:rPr lang="fr-BE" sz="1600" i="0" dirty="0">
                <a:effectLst/>
                <a:latin typeface="Menlo"/>
              </a:rPr>
              <a:t> close to P</a:t>
            </a:r>
            <a:r>
              <a:rPr lang="fr-BE" sz="1600" i="0" baseline="-25000" dirty="0">
                <a:effectLst/>
                <a:latin typeface="Menlo"/>
              </a:rPr>
              <a:t>L-H</a:t>
            </a:r>
            <a:r>
              <a:rPr lang="fr-BE" sz="1600" i="0" dirty="0">
                <a:effectLst/>
                <a:latin typeface="Menlo"/>
              </a:rPr>
              <a:t> power </a:t>
            </a:r>
            <a:r>
              <a:rPr lang="fr-BE" sz="1600" i="0" dirty="0" err="1">
                <a:effectLst/>
                <a:latin typeface="Menlo"/>
              </a:rPr>
              <a:t>threshold</a:t>
            </a:r>
            <a:r>
              <a:rPr lang="fr-BE" sz="1600" dirty="0">
                <a:latin typeface="Menlo"/>
              </a:rPr>
              <a:t> (LH+IC=6.5MW )</a:t>
            </a:r>
            <a:endParaRPr lang="fr-BE" sz="1600" i="0" dirty="0">
              <a:effectLst/>
              <a:latin typeface="Menlo"/>
            </a:endParaRPr>
          </a:p>
        </p:txBody>
      </p:sp>
      <p:sp>
        <p:nvSpPr>
          <p:cNvPr id="11" name="TextBox 1">
            <a:extLst>
              <a:ext uri="{FF2B5EF4-FFF2-40B4-BE49-F238E27FC236}">
                <a16:creationId xmlns:a16="http://schemas.microsoft.com/office/drawing/2014/main" id="{89EB9C55-F287-4B3F-89EC-E4F0EFE7AD47}"/>
              </a:ext>
            </a:extLst>
          </p:cNvPr>
          <p:cNvSpPr txBox="1"/>
          <p:nvPr/>
        </p:nvSpPr>
        <p:spPr>
          <a:xfrm>
            <a:off x="5663039" y="4016768"/>
            <a:ext cx="4329114" cy="369332"/>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C00000"/>
                </a:solidFill>
              </a:rPr>
              <a:t>P</a:t>
            </a:r>
            <a:r>
              <a:rPr lang="en-US" dirty="0">
                <a:solidFill>
                  <a:srgbClr val="C00000"/>
                </a:solidFill>
              </a:rPr>
              <a:t>2_WEST. WEST specific</a:t>
            </a:r>
            <a:endParaRPr lang="en-IT" dirty="0">
              <a:solidFill>
                <a:srgbClr val="C00000"/>
              </a:solidFill>
            </a:endParaRPr>
          </a:p>
        </p:txBody>
      </p:sp>
    </p:spTree>
    <p:extLst>
      <p:ext uri="{BB962C8B-B14F-4D97-AF65-F5344CB8AC3E}">
        <p14:creationId xmlns:p14="http://schemas.microsoft.com/office/powerpoint/2010/main" val="3524060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en-US" altLang="en-US" dirty="0"/>
              <a:t>P184: Long pulse operation in radiative divertor regime</a:t>
            </a:r>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endParaRPr lang="en-IT" sz="1800"/>
                    </a:p>
                  </a:txBody>
                  <a:tcPr marL="68585" marR="68585" marT="34290" marB="34290">
                    <a:solidFill>
                      <a:schemeClr val="tx2">
                        <a:lumMod val="40000"/>
                        <a:lumOff val="60000"/>
                      </a:schemeClr>
                    </a:solidFill>
                  </a:tcPr>
                </a:tc>
                <a:tc>
                  <a:txBody>
                    <a:bodyPr/>
                    <a:lstStyle/>
                    <a:p>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endParaRPr lang="en-IT" sz="1800" dirty="0"/>
                    </a:p>
                  </a:txBody>
                  <a:tcPr marL="68585" marR="68585" marT="34290" marB="34290">
                    <a:solidFill>
                      <a:schemeClr val="accent3">
                        <a:lumMod val="40000"/>
                        <a:lumOff val="60000"/>
                      </a:schemeClr>
                    </a:solidFill>
                  </a:tcPr>
                </a:tc>
                <a:tc>
                  <a:txBody>
                    <a:bodyPr/>
                    <a:lstStyle/>
                    <a:p>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pPr algn="ctr"/>
                      <a:r>
                        <a:rPr lang="fr-FR" sz="1800" b="1" kern="1200" dirty="0">
                          <a:solidFill>
                            <a:schemeClr val="tx1"/>
                          </a:solidFill>
                          <a:latin typeface="+mn-lt"/>
                          <a:ea typeface="+mn-ea"/>
                          <a:cs typeface="+mn-cs"/>
                        </a:rPr>
                        <a:t>40/2</a:t>
                      </a:r>
                      <a:endParaRPr lang="en-IT" sz="1800" b="1" kern="1200" dirty="0">
                        <a:solidFill>
                          <a:schemeClr val="tx1"/>
                        </a:solidFill>
                        <a:latin typeface="+mn-lt"/>
                        <a:ea typeface="+mn-ea"/>
                        <a:cs typeface="+mn-cs"/>
                      </a:endParaRPr>
                    </a:p>
                  </a:txBody>
                  <a:tcPr marL="68585" marR="68585" marT="34290" marB="34290" anchor="ctr">
                    <a:solidFill>
                      <a:schemeClr val="accent6">
                        <a:lumMod val="40000"/>
                        <a:lumOff val="60000"/>
                      </a:schemeClr>
                    </a:solidFill>
                  </a:tcPr>
                </a:tc>
                <a:tc>
                  <a:txBody>
                    <a:bodyPr/>
                    <a:lstStyle/>
                    <a:p>
                      <a:pPr algn="ctr"/>
                      <a:r>
                        <a:rPr lang="fr-FR" sz="1800" b="1" kern="1200" dirty="0">
                          <a:solidFill>
                            <a:schemeClr val="tx1"/>
                          </a:solidFill>
                          <a:latin typeface="+mn-lt"/>
                          <a:ea typeface="+mn-ea"/>
                          <a:cs typeface="+mn-cs"/>
                        </a:rPr>
                        <a:t>20</a:t>
                      </a:r>
                      <a:endParaRPr lang="en-IT" sz="1800" b="1" kern="1200" dirty="0">
                        <a:solidFill>
                          <a:schemeClr val="tx1"/>
                        </a:solidFill>
                        <a:latin typeface="+mn-lt"/>
                        <a:ea typeface="+mn-ea"/>
                        <a:cs typeface="+mn-cs"/>
                      </a:endParaRPr>
                    </a:p>
                  </a:txBody>
                  <a:tcPr marL="68585" marR="68585" marT="34290" marB="34290" anchor="ct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latin typeface="Calibri" panose="020F0502020204030204" pitchFamily="34" charset="0"/>
              </a:rPr>
              <a:t>Possible summary figures</a:t>
            </a:r>
            <a:endParaRPr lang="en-US" alt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pic>
        <p:nvPicPr>
          <p:cNvPr id="11" name="Image 10">
            <a:extLst>
              <a:ext uri="{FF2B5EF4-FFF2-40B4-BE49-F238E27FC236}">
                <a16:creationId xmlns:a16="http://schemas.microsoft.com/office/drawing/2014/main" id="{E93384CA-D7D3-495F-8EDC-4B250C92D202}"/>
              </a:ext>
            </a:extLst>
          </p:cNvPr>
          <p:cNvPicPr>
            <a:picLocks noChangeAspect="1"/>
          </p:cNvPicPr>
          <p:nvPr/>
        </p:nvPicPr>
        <p:blipFill>
          <a:blip r:embed="rId2"/>
          <a:stretch>
            <a:fillRect/>
          </a:stretch>
        </p:blipFill>
        <p:spPr>
          <a:xfrm>
            <a:off x="8152611" y="559571"/>
            <a:ext cx="3614783" cy="3225418"/>
          </a:xfrm>
          <a:prstGeom prst="rect">
            <a:avLst/>
          </a:prstGeom>
        </p:spPr>
      </p:pic>
      <p:sp>
        <p:nvSpPr>
          <p:cNvPr id="12" name="ZoneTexte 11">
            <a:extLst>
              <a:ext uri="{FF2B5EF4-FFF2-40B4-BE49-F238E27FC236}">
                <a16:creationId xmlns:a16="http://schemas.microsoft.com/office/drawing/2014/main" id="{997D9FA2-7F24-453C-8656-3C167598845D}"/>
              </a:ext>
            </a:extLst>
          </p:cNvPr>
          <p:cNvSpPr txBox="1"/>
          <p:nvPr/>
        </p:nvSpPr>
        <p:spPr>
          <a:xfrm>
            <a:off x="8194561" y="3716204"/>
            <a:ext cx="3434595" cy="307777"/>
          </a:xfrm>
          <a:prstGeom prst="rect">
            <a:avLst/>
          </a:prstGeom>
          <a:noFill/>
        </p:spPr>
        <p:txBody>
          <a:bodyPr wrap="none" rtlCol="0">
            <a:spAutoFit/>
          </a:bodyPr>
          <a:lstStyle/>
          <a:p>
            <a:pPr algn="l"/>
            <a:r>
              <a:rPr lang="en-GB" sz="1400" dirty="0"/>
              <a:t>Overview of XPR pulse 62234 (V</a:t>
            </a:r>
            <a:r>
              <a:rPr lang="en-GB" sz="1400" baseline="-25000" dirty="0"/>
              <a:t>loop</a:t>
            </a:r>
            <a:r>
              <a:rPr lang="en-GB" sz="1400" dirty="0"/>
              <a:t>~160 mV)</a:t>
            </a:r>
          </a:p>
        </p:txBody>
      </p:sp>
      <p:sp>
        <p:nvSpPr>
          <p:cNvPr id="14" name="Espace réservé du contenu 13">
            <a:extLst>
              <a:ext uri="{FF2B5EF4-FFF2-40B4-BE49-F238E27FC236}">
                <a16:creationId xmlns:a16="http://schemas.microsoft.com/office/drawing/2014/main" id="{52B7CF55-7EF9-4266-9808-8C4D85B7FDBC}"/>
              </a:ext>
            </a:extLst>
          </p:cNvPr>
          <p:cNvSpPr>
            <a:spLocks noGrp="1"/>
          </p:cNvSpPr>
          <p:nvPr>
            <p:ph idx="1"/>
          </p:nvPr>
        </p:nvSpPr>
        <p:spPr>
          <a:xfrm>
            <a:off x="232631" y="838198"/>
            <a:ext cx="7553930" cy="5606145"/>
          </a:xfrm>
        </p:spPr>
        <p:txBody>
          <a:bodyPr>
            <a:normAutofit fontScale="70000" lnSpcReduction="20000"/>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lvl="1">
              <a:spcBef>
                <a:spcPts val="0"/>
              </a:spcBef>
              <a:defRPr/>
            </a:pPr>
            <a:r>
              <a:rPr lang="en-US" dirty="0">
                <a:latin typeface="+mn-lt"/>
                <a:cs typeface="Calibri"/>
              </a:rPr>
              <a:t>R. Dumont (</a:t>
            </a:r>
            <a:r>
              <a:rPr lang="en-US" dirty="0">
                <a:latin typeface="+mn-lt"/>
                <a:cs typeface="Calibri"/>
                <a:hlinkClick r:id="rId3"/>
              </a:rPr>
              <a:t>remi.dumont@cea.fr</a:t>
            </a:r>
            <a:r>
              <a:rPr lang="en-US" dirty="0">
                <a:latin typeface="+mn-lt"/>
                <a:cs typeface="Calibri"/>
              </a:rPr>
              <a:t>), P. </a:t>
            </a:r>
            <a:r>
              <a:rPr lang="en-US" dirty="0" err="1">
                <a:latin typeface="+mn-lt"/>
                <a:cs typeface="Calibri"/>
              </a:rPr>
              <a:t>Maget</a:t>
            </a:r>
            <a:r>
              <a:rPr lang="en-US" dirty="0">
                <a:latin typeface="+mn-lt"/>
                <a:cs typeface="Calibri"/>
              </a:rPr>
              <a:t> , P. Manas, N. </a:t>
            </a:r>
            <a:r>
              <a:rPr lang="en-US" dirty="0" err="1">
                <a:latin typeface="+mn-lt"/>
                <a:cs typeface="Calibri"/>
              </a:rPr>
              <a:t>Fedorczak</a:t>
            </a:r>
            <a:r>
              <a:rPr lang="en-US" dirty="0">
                <a:latin typeface="+mn-lt"/>
                <a:cs typeface="Calibri"/>
              </a:rPr>
              <a:t>, A. </a:t>
            </a:r>
            <a:r>
              <a:rPr lang="en-US" dirty="0">
                <a:cs typeface="Calibri"/>
              </a:rPr>
              <a:t>Fil, </a:t>
            </a:r>
            <a:r>
              <a:rPr lang="en-US" dirty="0">
                <a:latin typeface="+mn-lt"/>
                <a:cs typeface="Calibri"/>
              </a:rPr>
              <a:t>T. Fonghetti, P. Forestier-Colleoni, J. </a:t>
            </a:r>
            <a:r>
              <a:rPr lang="en-US">
                <a:latin typeface="+mn-lt"/>
                <a:cs typeface="Calibri"/>
              </a:rPr>
              <a:t>Gunn, E</a:t>
            </a:r>
            <a:r>
              <a:rPr lang="en-US" dirty="0">
                <a:latin typeface="+mn-lt"/>
                <a:cs typeface="Calibri"/>
              </a:rPr>
              <a:t>. </a:t>
            </a:r>
            <a:r>
              <a:rPr lang="en-US" dirty="0" err="1">
                <a:latin typeface="+mn-lt"/>
                <a:cs typeface="Calibri"/>
              </a:rPr>
              <a:t>Lerche</a:t>
            </a:r>
            <a:r>
              <a:rPr lang="en-US" dirty="0">
                <a:latin typeface="+mn-lt"/>
                <a:cs typeface="Calibri"/>
              </a:rPr>
              <a:t>, J. Morales, N. Rivals</a:t>
            </a:r>
          </a:p>
          <a:p>
            <a:pPr marL="342900" lvl="1" indent="0">
              <a:spcBef>
                <a:spcPts val="0"/>
              </a:spcBef>
              <a:buNone/>
              <a:defRPr/>
            </a:pPr>
            <a:endParaRPr lang="en-US"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lvl="1">
              <a:spcBef>
                <a:spcPts val="0"/>
              </a:spcBef>
              <a:defRPr/>
            </a:pPr>
            <a:r>
              <a:rPr lang="en-US" sz="1900" b="1" dirty="0">
                <a:latin typeface="+mn-lt"/>
                <a:cs typeface="Calibri"/>
              </a:rPr>
              <a:t>Background</a:t>
            </a:r>
          </a:p>
          <a:p>
            <a:pPr lvl="2">
              <a:spcBef>
                <a:spcPts val="0"/>
              </a:spcBef>
              <a:defRPr/>
            </a:pPr>
            <a:r>
              <a:rPr lang="en-US" sz="1800" dirty="0">
                <a:cs typeface="Calibri"/>
              </a:rPr>
              <a:t>Radiative divertor regime required to prevent UFO events on long plasma durations</a:t>
            </a:r>
          </a:p>
          <a:p>
            <a:pPr lvl="2">
              <a:spcBef>
                <a:spcPts val="0"/>
              </a:spcBef>
              <a:defRPr/>
            </a:pPr>
            <a:r>
              <a:rPr lang="en-US" sz="1800" dirty="0">
                <a:cs typeface="Calibri"/>
              </a:rPr>
              <a:t>Demonstrating a fully controlled radiative divertor regime on long durations is challenging</a:t>
            </a:r>
          </a:p>
          <a:p>
            <a:pPr lvl="2">
              <a:spcBef>
                <a:spcPts val="0"/>
              </a:spcBef>
              <a:defRPr/>
            </a:pPr>
            <a:r>
              <a:rPr lang="en-US" sz="1800" dirty="0">
                <a:cs typeface="Calibri"/>
              </a:rPr>
              <a:t>Achieving high performance (high </a:t>
            </a:r>
            <a:r>
              <a:rPr lang="en-US" sz="1800" dirty="0">
                <a:latin typeface="Symbol" panose="05050102010706020507" pitchFamily="18" charset="2"/>
                <a:cs typeface="Calibri"/>
              </a:rPr>
              <a:t>b</a:t>
            </a:r>
            <a:r>
              <a:rPr lang="en-US" sz="1800" dirty="0">
                <a:cs typeface="Calibri"/>
              </a:rPr>
              <a:t>) in XPR/low loop voltage pulses requires optimization</a:t>
            </a:r>
          </a:p>
          <a:p>
            <a:pPr lvl="2">
              <a:spcBef>
                <a:spcPts val="0"/>
              </a:spcBef>
              <a:defRPr/>
            </a:pPr>
            <a:r>
              <a:rPr lang="en-US" sz="1800" dirty="0">
                <a:cs typeface="Calibri"/>
              </a:rPr>
              <a:t>Development work in detached regime has already started within RT08</a:t>
            </a:r>
          </a:p>
          <a:p>
            <a:pPr lvl="2">
              <a:spcBef>
                <a:spcPts val="0"/>
              </a:spcBef>
              <a:defRPr/>
            </a:pPr>
            <a:r>
              <a:rPr lang="en-US" sz="1800" dirty="0">
                <a:cs typeface="Calibri"/>
              </a:rPr>
              <a:t>Challenges to address:</a:t>
            </a:r>
          </a:p>
          <a:p>
            <a:pPr lvl="3">
              <a:spcBef>
                <a:spcPts val="0"/>
              </a:spcBef>
              <a:defRPr/>
            </a:pPr>
            <a:r>
              <a:rPr lang="en-US" dirty="0">
                <a:cs typeface="Calibri"/>
              </a:rPr>
              <a:t>N2 injection rate optimization</a:t>
            </a:r>
          </a:p>
          <a:p>
            <a:pPr lvl="3">
              <a:spcBef>
                <a:spcPts val="0"/>
              </a:spcBef>
              <a:defRPr/>
            </a:pPr>
            <a:r>
              <a:rPr lang="en-US" dirty="0">
                <a:cs typeface="Calibri"/>
              </a:rPr>
              <a:t>XPR transition identification at low plasma currents</a:t>
            </a:r>
          </a:p>
          <a:p>
            <a:pPr lvl="3">
              <a:spcBef>
                <a:spcPts val="0"/>
              </a:spcBef>
              <a:defRPr/>
            </a:pPr>
            <a:r>
              <a:rPr lang="en-US" dirty="0">
                <a:cs typeface="Calibri"/>
              </a:rPr>
              <a:t>LHCD efficiency optimization (could be compensated by confinement improvement)</a:t>
            </a:r>
          </a:p>
          <a:p>
            <a:pPr lvl="1">
              <a:spcBef>
                <a:spcPts val="0"/>
              </a:spcBef>
              <a:defRPr/>
            </a:pPr>
            <a:r>
              <a:rPr lang="en-US" sz="1900" b="1" dirty="0">
                <a:cs typeface="Calibri"/>
              </a:rPr>
              <a:t>Objectives</a:t>
            </a:r>
          </a:p>
          <a:p>
            <a:pPr lvl="2">
              <a:spcBef>
                <a:spcPts val="0"/>
              </a:spcBef>
              <a:defRPr/>
            </a:pPr>
            <a:r>
              <a:rPr lang="en-US" sz="1800" dirty="0">
                <a:latin typeface="+mn-lt"/>
                <a:cs typeface="Calibri"/>
              </a:rPr>
              <a:t>Extend fully non-inductive scenarios to XPR regimes</a:t>
            </a:r>
          </a:p>
          <a:p>
            <a:pPr lvl="3">
              <a:spcBef>
                <a:spcPts val="0"/>
              </a:spcBef>
              <a:defRPr/>
            </a:pPr>
            <a:r>
              <a:rPr lang="en-US" dirty="0">
                <a:cs typeface="Calibri"/>
              </a:rPr>
              <a:t>Demonstrate RT control of loop voltage in the presence of controlled N2 (or Ne) injection to maintain XPR at low currents</a:t>
            </a:r>
          </a:p>
          <a:p>
            <a:pPr lvl="3">
              <a:spcBef>
                <a:spcPts val="0"/>
              </a:spcBef>
              <a:defRPr/>
            </a:pPr>
            <a:r>
              <a:rPr lang="en-US" dirty="0">
                <a:cs typeface="Calibri"/>
              </a:rPr>
              <a:t>Qualify confinement, W sources and contamination. Compare to attached regime</a:t>
            </a:r>
            <a:endParaRPr lang="en-US" sz="1800" dirty="0">
              <a:cs typeface="Calibri"/>
            </a:endParaRPr>
          </a:p>
          <a:p>
            <a:pPr lvl="2">
              <a:spcBef>
                <a:spcPts val="0"/>
              </a:spcBef>
              <a:defRPr/>
            </a:pPr>
            <a:r>
              <a:rPr lang="en-US" sz="1800" dirty="0">
                <a:cs typeface="Calibri"/>
              </a:rPr>
              <a:t>Maximize performance of detached steady-state pulses</a:t>
            </a:r>
          </a:p>
          <a:p>
            <a:pPr lvl="3">
              <a:spcBef>
                <a:spcPts val="0"/>
              </a:spcBef>
              <a:defRPr/>
            </a:pPr>
            <a:r>
              <a:rPr lang="en-US" dirty="0">
                <a:cs typeface="Calibri"/>
              </a:rPr>
              <a:t>Continue ramp-up/current profile optimizations</a:t>
            </a:r>
          </a:p>
          <a:p>
            <a:pPr lvl="3">
              <a:spcBef>
                <a:spcPts val="0"/>
              </a:spcBef>
              <a:defRPr/>
            </a:pPr>
            <a:r>
              <a:rPr lang="en-US" dirty="0">
                <a:cs typeface="Calibri"/>
              </a:rPr>
              <a:t>Apply ECRH/CD to enlarge parameter space</a:t>
            </a:r>
          </a:p>
          <a:p>
            <a:pPr lvl="3">
              <a:spcBef>
                <a:spcPts val="0"/>
              </a:spcBef>
              <a:defRPr/>
            </a:pPr>
            <a:r>
              <a:rPr lang="en-US" dirty="0">
                <a:cs typeface="Calibri"/>
              </a:rPr>
              <a:t>Test Ne injection (better exhaust than N</a:t>
            </a:r>
            <a:r>
              <a:rPr lang="en-US" baseline="-25000" dirty="0">
                <a:cs typeface="Calibri"/>
              </a:rPr>
              <a:t>2</a:t>
            </a:r>
            <a:r>
              <a:rPr lang="en-US" dirty="0">
                <a:cs typeface="Calibri"/>
              </a:rPr>
              <a:t>), depending on progress on XPR developments in internal program &amp; RT05 (divertor detachment)), RT06 (PFC testing, high fluence)</a:t>
            </a:r>
          </a:p>
          <a:p>
            <a:pPr lvl="3">
              <a:spcBef>
                <a:spcPts val="0"/>
              </a:spcBef>
              <a:defRPr/>
            </a:pPr>
            <a:endParaRPr lang="en-US" sz="1900" b="1" dirty="0">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Experimental Strategy/Machine Constraints and essential diagnostic</a:t>
            </a:r>
            <a:endParaRPr lang="en-US" dirty="0">
              <a:latin typeface="+mn-lt"/>
            </a:endParaRPr>
          </a:p>
          <a:p>
            <a:pPr lvl="1">
              <a:spcBef>
                <a:spcPts val="0"/>
              </a:spcBef>
              <a:defRPr/>
            </a:pPr>
            <a:r>
              <a:rPr lang="en-US" sz="1900" dirty="0">
                <a:cs typeface="Calibri"/>
              </a:rPr>
              <a:t>Reference pulse : WEST pulse 62234 (V</a:t>
            </a:r>
            <a:r>
              <a:rPr lang="en-US" sz="1900" baseline="-25000" dirty="0">
                <a:cs typeface="Calibri"/>
              </a:rPr>
              <a:t>loop</a:t>
            </a:r>
            <a:r>
              <a:rPr lang="en-US" sz="1900" dirty="0">
                <a:cs typeface="Calibri"/>
              </a:rPr>
              <a:t>~160 mV) - </a:t>
            </a:r>
            <a:r>
              <a:rPr lang="en-US" sz="1700" dirty="0">
                <a:cs typeface="Calibri"/>
              </a:rPr>
              <a:t>LSN plasma with LHCD, N</a:t>
            </a:r>
            <a:r>
              <a:rPr lang="en-US" sz="1700" baseline="-25000" dirty="0">
                <a:cs typeface="Calibri"/>
              </a:rPr>
              <a:t>2</a:t>
            </a:r>
            <a:r>
              <a:rPr lang="en-US" sz="1700" dirty="0">
                <a:cs typeface="Calibri"/>
              </a:rPr>
              <a:t> seeding</a:t>
            </a:r>
          </a:p>
          <a:p>
            <a:pPr lvl="2">
              <a:spcBef>
                <a:spcPts val="0"/>
              </a:spcBef>
              <a:defRPr/>
            </a:pPr>
            <a:r>
              <a:rPr lang="en-US" sz="1700" dirty="0">
                <a:cs typeface="Calibri"/>
              </a:rPr>
              <a:t>Decrease current, add ECRH/ECCD</a:t>
            </a:r>
          </a:p>
          <a:p>
            <a:pPr lvl="2">
              <a:spcBef>
                <a:spcPts val="0"/>
              </a:spcBef>
              <a:defRPr/>
            </a:pPr>
            <a:r>
              <a:rPr lang="en-GB" sz="1700" dirty="0"/>
              <a:t>For each value of current, test various levels of N2 injection in feed-forward</a:t>
            </a:r>
          </a:p>
          <a:p>
            <a:pPr lvl="3">
              <a:spcBef>
                <a:spcPts val="0"/>
              </a:spcBef>
              <a:defRPr/>
            </a:pPr>
            <a:r>
              <a:rPr lang="en-GB" sz="1700" dirty="0"/>
              <a:t>several plateaus in development pulses, checking XPR transitions using Langmuir probes</a:t>
            </a:r>
          </a:p>
          <a:p>
            <a:pPr lvl="2">
              <a:spcBef>
                <a:spcPts val="0"/>
              </a:spcBef>
              <a:defRPr/>
            </a:pPr>
            <a:r>
              <a:rPr lang="en-GB" sz="1700" dirty="0"/>
              <a:t>Once adequate N2 level determined for a given current, go to feedback control on edge </a:t>
            </a:r>
            <a:r>
              <a:rPr lang="en-GB" sz="1700" dirty="0" err="1"/>
              <a:t>interf</a:t>
            </a:r>
            <a:r>
              <a:rPr lang="en-GB" sz="1700" dirty="0"/>
              <a:t>. measurement</a:t>
            </a:r>
            <a:endParaRPr lang="en-US" sz="1700" dirty="0">
              <a:cs typeface="Calibri"/>
            </a:endParaRPr>
          </a:p>
          <a:p>
            <a:pPr lvl="2">
              <a:spcBef>
                <a:spcPts val="0"/>
              </a:spcBef>
              <a:defRPr/>
            </a:pPr>
            <a:r>
              <a:rPr lang="en-US" sz="1700" dirty="0">
                <a:cs typeface="Calibri"/>
              </a:rPr>
              <a:t>Scans in plasma current, electron density, …</a:t>
            </a:r>
          </a:p>
          <a:p>
            <a:pPr lvl="1">
              <a:spcBef>
                <a:spcPts val="0"/>
              </a:spcBef>
              <a:defRPr/>
            </a:pPr>
            <a:r>
              <a:rPr lang="en-US" sz="1900" dirty="0">
                <a:cs typeface="Calibri"/>
              </a:rPr>
              <a:t>Essential diagnostics: SXR, HXR, XICS, visible and VUV spectroscopy, </a:t>
            </a:r>
            <a:r>
              <a:rPr lang="en-US" sz="1900" b="1" dirty="0">
                <a:cs typeface="Calibri"/>
              </a:rPr>
              <a:t>Langmuir probes</a:t>
            </a:r>
            <a:endParaRPr lang="en-US" sz="1900" dirty="0">
              <a:latin typeface="+mn-lt"/>
              <a:cs typeface="Calibri"/>
            </a:endParaRPr>
          </a:p>
          <a:p>
            <a:pPr marL="0" indent="0">
              <a:buNone/>
            </a:pPr>
            <a:endParaRPr lang="fr-FR" dirty="0"/>
          </a:p>
          <a:p>
            <a:endParaRPr lang="en-GB" dirty="0"/>
          </a:p>
        </p:txBody>
      </p:sp>
    </p:spTree>
    <p:extLst>
      <p:ext uri="{BB962C8B-B14F-4D97-AF65-F5344CB8AC3E}">
        <p14:creationId xmlns:p14="http://schemas.microsoft.com/office/powerpoint/2010/main" val="2774675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en-US" altLang="en-US" dirty="0"/>
              <a:t>P184: Long pulse operation in radiative divertor regime</a:t>
            </a:r>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endParaRPr lang="en-IT" sz="1800"/>
                    </a:p>
                  </a:txBody>
                  <a:tcPr marL="68585" marR="68585" marT="34290" marB="34290">
                    <a:solidFill>
                      <a:schemeClr val="tx2">
                        <a:lumMod val="40000"/>
                        <a:lumOff val="60000"/>
                      </a:schemeClr>
                    </a:solidFill>
                  </a:tcPr>
                </a:tc>
                <a:tc>
                  <a:txBody>
                    <a:bodyPr/>
                    <a:lstStyle/>
                    <a:p>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endParaRPr lang="en-IT" sz="1800" dirty="0"/>
                    </a:p>
                  </a:txBody>
                  <a:tcPr marL="68585" marR="68585" marT="34290" marB="34290">
                    <a:solidFill>
                      <a:schemeClr val="accent3">
                        <a:lumMod val="40000"/>
                        <a:lumOff val="60000"/>
                      </a:schemeClr>
                    </a:solidFill>
                  </a:tcPr>
                </a:tc>
                <a:tc>
                  <a:txBody>
                    <a:bodyPr/>
                    <a:lstStyle/>
                    <a:p>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pPr algn="ctr"/>
                      <a:r>
                        <a:rPr lang="fr-FR" sz="1800" b="1" kern="1200" dirty="0">
                          <a:solidFill>
                            <a:schemeClr val="tx1"/>
                          </a:solidFill>
                          <a:latin typeface="+mn-lt"/>
                          <a:ea typeface="+mn-ea"/>
                          <a:cs typeface="+mn-cs"/>
                        </a:rPr>
                        <a:t>40/2</a:t>
                      </a:r>
                      <a:endParaRPr lang="en-IT" sz="1800" b="1" kern="1200" dirty="0">
                        <a:solidFill>
                          <a:schemeClr val="tx1"/>
                        </a:solidFill>
                        <a:latin typeface="+mn-lt"/>
                        <a:ea typeface="+mn-ea"/>
                        <a:cs typeface="+mn-cs"/>
                      </a:endParaRPr>
                    </a:p>
                  </a:txBody>
                  <a:tcPr marL="68585" marR="68585" marT="34290" marB="34290" anchor="ctr">
                    <a:solidFill>
                      <a:schemeClr val="accent6">
                        <a:lumMod val="40000"/>
                        <a:lumOff val="60000"/>
                      </a:schemeClr>
                    </a:solidFill>
                  </a:tcPr>
                </a:tc>
                <a:tc>
                  <a:txBody>
                    <a:bodyPr/>
                    <a:lstStyle/>
                    <a:p>
                      <a:pPr algn="ctr"/>
                      <a:r>
                        <a:rPr lang="fr-FR" sz="1800" b="1" kern="1200" dirty="0">
                          <a:solidFill>
                            <a:schemeClr val="tx1"/>
                          </a:solidFill>
                          <a:latin typeface="+mn-lt"/>
                          <a:ea typeface="+mn-ea"/>
                          <a:cs typeface="+mn-cs"/>
                        </a:rPr>
                        <a:t>20</a:t>
                      </a:r>
                      <a:endParaRPr lang="en-IT" sz="1800" b="1" kern="1200" dirty="0">
                        <a:solidFill>
                          <a:schemeClr val="tx1"/>
                        </a:solidFill>
                        <a:latin typeface="+mn-lt"/>
                        <a:ea typeface="+mn-ea"/>
                        <a:cs typeface="+mn-cs"/>
                      </a:endParaRPr>
                    </a:p>
                  </a:txBody>
                  <a:tcPr marL="68585" marR="68585" marT="34290" marB="34290" anchor="ct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latin typeface="Calibri" panose="020F0502020204030204" pitchFamily="34" charset="0"/>
              </a:rPr>
              <a:t>Possible summary figures</a:t>
            </a:r>
            <a:endParaRPr lang="en-US" alt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pic>
        <p:nvPicPr>
          <p:cNvPr id="11" name="Image 10">
            <a:extLst>
              <a:ext uri="{FF2B5EF4-FFF2-40B4-BE49-F238E27FC236}">
                <a16:creationId xmlns:a16="http://schemas.microsoft.com/office/drawing/2014/main" id="{E93384CA-D7D3-495F-8EDC-4B250C92D202}"/>
              </a:ext>
            </a:extLst>
          </p:cNvPr>
          <p:cNvPicPr>
            <a:picLocks noChangeAspect="1"/>
          </p:cNvPicPr>
          <p:nvPr/>
        </p:nvPicPr>
        <p:blipFill>
          <a:blip r:embed="rId2"/>
          <a:stretch>
            <a:fillRect/>
          </a:stretch>
        </p:blipFill>
        <p:spPr>
          <a:xfrm>
            <a:off x="8152611" y="559571"/>
            <a:ext cx="3614783" cy="3225418"/>
          </a:xfrm>
          <a:prstGeom prst="rect">
            <a:avLst/>
          </a:prstGeom>
        </p:spPr>
      </p:pic>
      <p:sp>
        <p:nvSpPr>
          <p:cNvPr id="12" name="ZoneTexte 11">
            <a:extLst>
              <a:ext uri="{FF2B5EF4-FFF2-40B4-BE49-F238E27FC236}">
                <a16:creationId xmlns:a16="http://schemas.microsoft.com/office/drawing/2014/main" id="{997D9FA2-7F24-453C-8656-3C167598845D}"/>
              </a:ext>
            </a:extLst>
          </p:cNvPr>
          <p:cNvSpPr txBox="1"/>
          <p:nvPr/>
        </p:nvSpPr>
        <p:spPr>
          <a:xfrm>
            <a:off x="8194561" y="3716204"/>
            <a:ext cx="3434595" cy="307777"/>
          </a:xfrm>
          <a:prstGeom prst="rect">
            <a:avLst/>
          </a:prstGeom>
          <a:noFill/>
        </p:spPr>
        <p:txBody>
          <a:bodyPr wrap="none" rtlCol="0">
            <a:spAutoFit/>
          </a:bodyPr>
          <a:lstStyle/>
          <a:p>
            <a:pPr algn="l"/>
            <a:r>
              <a:rPr lang="en-GB" sz="1400" dirty="0"/>
              <a:t>Overview of XPR pulse 62234 (V</a:t>
            </a:r>
            <a:r>
              <a:rPr lang="en-GB" sz="1400" baseline="-25000" dirty="0"/>
              <a:t>loop</a:t>
            </a:r>
            <a:r>
              <a:rPr lang="en-GB" sz="1400" dirty="0"/>
              <a:t>~160 mV)</a:t>
            </a:r>
          </a:p>
        </p:txBody>
      </p:sp>
      <p:sp>
        <p:nvSpPr>
          <p:cNvPr id="14" name="Espace réservé du contenu 13">
            <a:extLst>
              <a:ext uri="{FF2B5EF4-FFF2-40B4-BE49-F238E27FC236}">
                <a16:creationId xmlns:a16="http://schemas.microsoft.com/office/drawing/2014/main" id="{52B7CF55-7EF9-4266-9808-8C4D85B7FDBC}"/>
              </a:ext>
            </a:extLst>
          </p:cNvPr>
          <p:cNvSpPr>
            <a:spLocks noGrp="1"/>
          </p:cNvSpPr>
          <p:nvPr>
            <p:ph idx="1"/>
          </p:nvPr>
        </p:nvSpPr>
        <p:spPr>
          <a:xfrm>
            <a:off x="232631" y="838198"/>
            <a:ext cx="7553930" cy="5606145"/>
          </a:xfrm>
        </p:spPr>
        <p:txBody>
          <a:bodyPr>
            <a:normAutofit fontScale="70000" lnSpcReduction="20000"/>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lvl="1">
              <a:spcBef>
                <a:spcPts val="0"/>
              </a:spcBef>
              <a:defRPr/>
            </a:pPr>
            <a:r>
              <a:rPr lang="en-US" dirty="0">
                <a:latin typeface="+mn-lt"/>
                <a:cs typeface="Calibri"/>
              </a:rPr>
              <a:t>R. Dumont (</a:t>
            </a:r>
            <a:r>
              <a:rPr lang="en-US" dirty="0">
                <a:latin typeface="+mn-lt"/>
                <a:cs typeface="Calibri"/>
                <a:hlinkClick r:id="rId3"/>
              </a:rPr>
              <a:t>remi.dumont@cea.fr</a:t>
            </a:r>
            <a:r>
              <a:rPr lang="en-US" dirty="0">
                <a:latin typeface="+mn-lt"/>
                <a:cs typeface="Calibri"/>
              </a:rPr>
              <a:t>), P. </a:t>
            </a:r>
            <a:r>
              <a:rPr lang="en-US" dirty="0" err="1">
                <a:latin typeface="+mn-lt"/>
                <a:cs typeface="Calibri"/>
              </a:rPr>
              <a:t>Maget</a:t>
            </a:r>
            <a:r>
              <a:rPr lang="en-US" dirty="0">
                <a:latin typeface="+mn-lt"/>
                <a:cs typeface="Calibri"/>
              </a:rPr>
              <a:t> , P. Manas, N. </a:t>
            </a:r>
            <a:r>
              <a:rPr lang="en-US" dirty="0" err="1">
                <a:latin typeface="+mn-lt"/>
                <a:cs typeface="Calibri"/>
              </a:rPr>
              <a:t>Fedorczak</a:t>
            </a:r>
            <a:r>
              <a:rPr lang="en-US" dirty="0">
                <a:latin typeface="+mn-lt"/>
                <a:cs typeface="Calibri"/>
              </a:rPr>
              <a:t>, A. </a:t>
            </a:r>
            <a:r>
              <a:rPr lang="en-US" dirty="0">
                <a:cs typeface="Calibri"/>
              </a:rPr>
              <a:t>Fil, </a:t>
            </a:r>
            <a:r>
              <a:rPr lang="en-US" dirty="0">
                <a:latin typeface="+mn-lt"/>
                <a:cs typeface="Calibri"/>
              </a:rPr>
              <a:t>T. Fonghetti, P. Forestier-Colleoni, J. Gunn, E. </a:t>
            </a:r>
            <a:r>
              <a:rPr lang="en-US" dirty="0" err="1">
                <a:latin typeface="+mn-lt"/>
                <a:cs typeface="Calibri"/>
              </a:rPr>
              <a:t>Lerche</a:t>
            </a:r>
            <a:r>
              <a:rPr lang="en-US" dirty="0">
                <a:latin typeface="+mn-lt"/>
                <a:cs typeface="Calibri"/>
              </a:rPr>
              <a:t>, J. Morales, N. Rivals</a:t>
            </a:r>
          </a:p>
          <a:p>
            <a:pPr marL="342900" lvl="1" indent="0">
              <a:spcBef>
                <a:spcPts val="0"/>
              </a:spcBef>
              <a:buNone/>
              <a:defRPr/>
            </a:pPr>
            <a:endParaRPr lang="en-US"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lvl="1">
              <a:spcBef>
                <a:spcPts val="0"/>
              </a:spcBef>
              <a:defRPr/>
            </a:pPr>
            <a:r>
              <a:rPr lang="en-US" sz="1900" b="1" dirty="0">
                <a:latin typeface="+mn-lt"/>
                <a:cs typeface="Calibri"/>
              </a:rPr>
              <a:t>Background</a:t>
            </a:r>
          </a:p>
          <a:p>
            <a:pPr lvl="2">
              <a:spcBef>
                <a:spcPts val="0"/>
              </a:spcBef>
              <a:defRPr/>
            </a:pPr>
            <a:r>
              <a:rPr lang="en-US" sz="1800" dirty="0">
                <a:cs typeface="Calibri"/>
              </a:rPr>
              <a:t>Radiative divertor regime required to prevent UFO events on long plasma durations</a:t>
            </a:r>
          </a:p>
          <a:p>
            <a:pPr lvl="2">
              <a:spcBef>
                <a:spcPts val="0"/>
              </a:spcBef>
              <a:defRPr/>
            </a:pPr>
            <a:r>
              <a:rPr lang="en-US" sz="1800" dirty="0">
                <a:cs typeface="Calibri"/>
              </a:rPr>
              <a:t>Demonstrating a fully controlled radiative divertor regime on long durations is challenging</a:t>
            </a:r>
          </a:p>
          <a:p>
            <a:pPr lvl="2">
              <a:spcBef>
                <a:spcPts val="0"/>
              </a:spcBef>
              <a:defRPr/>
            </a:pPr>
            <a:r>
              <a:rPr lang="en-US" sz="1800" dirty="0">
                <a:cs typeface="Calibri"/>
              </a:rPr>
              <a:t>Achieving high performance (high </a:t>
            </a:r>
            <a:r>
              <a:rPr lang="en-US" sz="1800" dirty="0">
                <a:latin typeface="Symbol" panose="05050102010706020507" pitchFamily="18" charset="2"/>
                <a:cs typeface="Calibri"/>
              </a:rPr>
              <a:t>b</a:t>
            </a:r>
            <a:r>
              <a:rPr lang="en-US" sz="1800" dirty="0">
                <a:cs typeface="Calibri"/>
              </a:rPr>
              <a:t>) in XPR/low loop voltage pulses requires optimization</a:t>
            </a:r>
          </a:p>
          <a:p>
            <a:pPr lvl="2">
              <a:spcBef>
                <a:spcPts val="0"/>
              </a:spcBef>
              <a:defRPr/>
            </a:pPr>
            <a:r>
              <a:rPr lang="en-US" sz="1800" dirty="0">
                <a:cs typeface="Calibri"/>
              </a:rPr>
              <a:t>Development work in detached regime has already started within RT08</a:t>
            </a:r>
          </a:p>
          <a:p>
            <a:pPr lvl="2">
              <a:spcBef>
                <a:spcPts val="0"/>
              </a:spcBef>
              <a:defRPr/>
            </a:pPr>
            <a:r>
              <a:rPr lang="en-US" sz="1800" dirty="0">
                <a:cs typeface="Calibri"/>
              </a:rPr>
              <a:t>Challenges to address:</a:t>
            </a:r>
          </a:p>
          <a:p>
            <a:pPr lvl="3">
              <a:spcBef>
                <a:spcPts val="0"/>
              </a:spcBef>
              <a:defRPr/>
            </a:pPr>
            <a:r>
              <a:rPr lang="en-US" dirty="0">
                <a:cs typeface="Calibri"/>
              </a:rPr>
              <a:t>N2 injection rate optimization</a:t>
            </a:r>
          </a:p>
          <a:p>
            <a:pPr lvl="3">
              <a:spcBef>
                <a:spcPts val="0"/>
              </a:spcBef>
              <a:defRPr/>
            </a:pPr>
            <a:r>
              <a:rPr lang="en-US" dirty="0">
                <a:cs typeface="Calibri"/>
              </a:rPr>
              <a:t>XPR transition identification at low plasma currents</a:t>
            </a:r>
          </a:p>
          <a:p>
            <a:pPr lvl="3">
              <a:spcBef>
                <a:spcPts val="0"/>
              </a:spcBef>
              <a:defRPr/>
            </a:pPr>
            <a:r>
              <a:rPr lang="en-US" dirty="0">
                <a:cs typeface="Calibri"/>
              </a:rPr>
              <a:t>LHCD efficiency optimization (could be compensated by confinement improvement)</a:t>
            </a:r>
          </a:p>
          <a:p>
            <a:pPr lvl="1">
              <a:spcBef>
                <a:spcPts val="0"/>
              </a:spcBef>
              <a:defRPr/>
            </a:pPr>
            <a:r>
              <a:rPr lang="en-US" sz="1900" b="1" dirty="0">
                <a:cs typeface="Calibri"/>
              </a:rPr>
              <a:t>Objectives</a:t>
            </a:r>
          </a:p>
          <a:p>
            <a:pPr lvl="2">
              <a:spcBef>
                <a:spcPts val="0"/>
              </a:spcBef>
              <a:defRPr/>
            </a:pPr>
            <a:r>
              <a:rPr lang="en-US" sz="1800" dirty="0">
                <a:latin typeface="+mn-lt"/>
                <a:cs typeface="Calibri"/>
              </a:rPr>
              <a:t>Extend fully non-inductive scenarios to XPR regimes</a:t>
            </a:r>
          </a:p>
          <a:p>
            <a:pPr lvl="3">
              <a:spcBef>
                <a:spcPts val="0"/>
              </a:spcBef>
              <a:defRPr/>
            </a:pPr>
            <a:r>
              <a:rPr lang="en-US" dirty="0">
                <a:cs typeface="Calibri"/>
              </a:rPr>
              <a:t>Demonstrate RT control of loop voltage in the presence of controlled N2 (or Ne) injection to maintain XPR at low currents</a:t>
            </a:r>
          </a:p>
          <a:p>
            <a:pPr lvl="3">
              <a:spcBef>
                <a:spcPts val="0"/>
              </a:spcBef>
              <a:defRPr/>
            </a:pPr>
            <a:r>
              <a:rPr lang="en-US" dirty="0">
                <a:cs typeface="Calibri"/>
              </a:rPr>
              <a:t>Qualify confinement, W sources and contamination. Compare to attached regime</a:t>
            </a:r>
            <a:endParaRPr lang="en-US" sz="1800" dirty="0">
              <a:cs typeface="Calibri"/>
            </a:endParaRPr>
          </a:p>
          <a:p>
            <a:pPr lvl="2">
              <a:spcBef>
                <a:spcPts val="0"/>
              </a:spcBef>
              <a:defRPr/>
            </a:pPr>
            <a:r>
              <a:rPr lang="en-US" sz="1800" dirty="0">
                <a:cs typeface="Calibri"/>
              </a:rPr>
              <a:t>Maximize performance of detached steady-state pulses</a:t>
            </a:r>
          </a:p>
          <a:p>
            <a:pPr lvl="3">
              <a:spcBef>
                <a:spcPts val="0"/>
              </a:spcBef>
              <a:defRPr/>
            </a:pPr>
            <a:r>
              <a:rPr lang="en-US" dirty="0">
                <a:cs typeface="Calibri"/>
              </a:rPr>
              <a:t>Continue ramp-up/current profile optimizations</a:t>
            </a:r>
          </a:p>
          <a:p>
            <a:pPr lvl="3">
              <a:spcBef>
                <a:spcPts val="0"/>
              </a:spcBef>
              <a:defRPr/>
            </a:pPr>
            <a:r>
              <a:rPr lang="en-US" dirty="0">
                <a:cs typeface="Calibri"/>
              </a:rPr>
              <a:t>Apply ECRH/CD to enlarge parameter space</a:t>
            </a:r>
          </a:p>
          <a:p>
            <a:pPr lvl="3">
              <a:spcBef>
                <a:spcPts val="0"/>
              </a:spcBef>
              <a:defRPr/>
            </a:pPr>
            <a:r>
              <a:rPr lang="en-US" dirty="0">
                <a:cs typeface="Calibri"/>
              </a:rPr>
              <a:t>Test Ne injection (better exhaust than N</a:t>
            </a:r>
            <a:r>
              <a:rPr lang="en-US" baseline="-25000" dirty="0">
                <a:cs typeface="Calibri"/>
              </a:rPr>
              <a:t>2</a:t>
            </a:r>
            <a:r>
              <a:rPr lang="en-US" dirty="0">
                <a:cs typeface="Calibri"/>
              </a:rPr>
              <a:t>), depending on progress on XPR developments in internal program &amp; RT05 (divertor detachment)), RT06 (PFC testing, high fluence)</a:t>
            </a:r>
          </a:p>
          <a:p>
            <a:pPr lvl="3">
              <a:spcBef>
                <a:spcPts val="0"/>
              </a:spcBef>
              <a:defRPr/>
            </a:pPr>
            <a:endParaRPr lang="en-US" sz="1900" b="1" dirty="0">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Experimental Strategy/Machine Constraints and essential diagnostic</a:t>
            </a:r>
            <a:endParaRPr lang="en-US" dirty="0">
              <a:latin typeface="+mn-lt"/>
            </a:endParaRPr>
          </a:p>
          <a:p>
            <a:pPr lvl="1">
              <a:spcBef>
                <a:spcPts val="0"/>
              </a:spcBef>
              <a:defRPr/>
            </a:pPr>
            <a:r>
              <a:rPr lang="en-US" sz="1900" dirty="0">
                <a:cs typeface="Calibri"/>
              </a:rPr>
              <a:t>Reference pulse : WEST pulse 62234 (V</a:t>
            </a:r>
            <a:r>
              <a:rPr lang="en-US" sz="1900" baseline="-25000" dirty="0">
                <a:cs typeface="Calibri"/>
              </a:rPr>
              <a:t>loop</a:t>
            </a:r>
            <a:r>
              <a:rPr lang="en-US" sz="1900" dirty="0">
                <a:cs typeface="Calibri"/>
              </a:rPr>
              <a:t>~160 mV) - </a:t>
            </a:r>
            <a:r>
              <a:rPr lang="en-US" sz="1700" dirty="0">
                <a:cs typeface="Calibri"/>
              </a:rPr>
              <a:t>LSN plasma with LHCD, N</a:t>
            </a:r>
            <a:r>
              <a:rPr lang="en-US" sz="1700" baseline="-25000" dirty="0">
                <a:cs typeface="Calibri"/>
              </a:rPr>
              <a:t>2</a:t>
            </a:r>
            <a:r>
              <a:rPr lang="en-US" sz="1700" dirty="0">
                <a:cs typeface="Calibri"/>
              </a:rPr>
              <a:t> seeding</a:t>
            </a:r>
          </a:p>
          <a:p>
            <a:pPr lvl="2">
              <a:spcBef>
                <a:spcPts val="0"/>
              </a:spcBef>
              <a:defRPr/>
            </a:pPr>
            <a:r>
              <a:rPr lang="en-US" sz="1700" dirty="0">
                <a:cs typeface="Calibri"/>
              </a:rPr>
              <a:t>Decrease current, add ECRH/ECCD</a:t>
            </a:r>
          </a:p>
          <a:p>
            <a:pPr lvl="2">
              <a:spcBef>
                <a:spcPts val="0"/>
              </a:spcBef>
              <a:defRPr/>
            </a:pPr>
            <a:r>
              <a:rPr lang="en-GB" sz="1700" dirty="0"/>
              <a:t>For each value of current, test various levels of N2 injection in feed-forward</a:t>
            </a:r>
          </a:p>
          <a:p>
            <a:pPr lvl="3">
              <a:spcBef>
                <a:spcPts val="0"/>
              </a:spcBef>
              <a:defRPr/>
            </a:pPr>
            <a:r>
              <a:rPr lang="en-GB" sz="1700" dirty="0"/>
              <a:t>several plateaus in development pulses, checking XPR transitions using Langmuir probes</a:t>
            </a:r>
          </a:p>
          <a:p>
            <a:pPr lvl="2">
              <a:spcBef>
                <a:spcPts val="0"/>
              </a:spcBef>
              <a:defRPr/>
            </a:pPr>
            <a:r>
              <a:rPr lang="en-GB" sz="1700" dirty="0"/>
              <a:t>Once adequate N2 level determined for a given current, go to feedback control on edge </a:t>
            </a:r>
            <a:r>
              <a:rPr lang="en-GB" sz="1700" dirty="0" err="1"/>
              <a:t>interf</a:t>
            </a:r>
            <a:r>
              <a:rPr lang="en-GB" sz="1700" dirty="0"/>
              <a:t>. measurement</a:t>
            </a:r>
            <a:endParaRPr lang="en-US" sz="1700" dirty="0">
              <a:cs typeface="Calibri"/>
            </a:endParaRPr>
          </a:p>
          <a:p>
            <a:pPr lvl="2">
              <a:spcBef>
                <a:spcPts val="0"/>
              </a:spcBef>
              <a:defRPr/>
            </a:pPr>
            <a:r>
              <a:rPr lang="en-US" sz="1700" dirty="0">
                <a:cs typeface="Calibri"/>
              </a:rPr>
              <a:t>Scans in plasma current, electron density, …</a:t>
            </a:r>
          </a:p>
          <a:p>
            <a:pPr lvl="1">
              <a:spcBef>
                <a:spcPts val="0"/>
              </a:spcBef>
              <a:defRPr/>
            </a:pPr>
            <a:r>
              <a:rPr lang="en-US" sz="1900" dirty="0">
                <a:cs typeface="Calibri"/>
              </a:rPr>
              <a:t>Essential diagnostics: SXR, HXR, XICS, visible and VUV spectroscopy, </a:t>
            </a:r>
            <a:r>
              <a:rPr lang="en-US" sz="1900" b="1" dirty="0">
                <a:cs typeface="Calibri"/>
              </a:rPr>
              <a:t>Langmuir probes</a:t>
            </a:r>
            <a:endParaRPr lang="en-US" sz="1900" dirty="0">
              <a:latin typeface="+mn-lt"/>
              <a:cs typeface="Calibri"/>
            </a:endParaRPr>
          </a:p>
          <a:p>
            <a:pPr marL="0" indent="0">
              <a:buNone/>
            </a:pPr>
            <a:endParaRPr lang="fr-FR" dirty="0"/>
          </a:p>
          <a:p>
            <a:endParaRPr lang="en-GB" dirty="0"/>
          </a:p>
        </p:txBody>
      </p:sp>
      <p:sp>
        <p:nvSpPr>
          <p:cNvPr id="13" name="TextBox 1">
            <a:extLst>
              <a:ext uri="{FF2B5EF4-FFF2-40B4-BE49-F238E27FC236}">
                <a16:creationId xmlns:a16="http://schemas.microsoft.com/office/drawing/2014/main" id="{77194298-A774-4CC7-B477-3CA75E0C6CD8}"/>
              </a:ext>
            </a:extLst>
          </p:cNvPr>
          <p:cNvSpPr txBox="1"/>
          <p:nvPr/>
        </p:nvSpPr>
        <p:spPr>
          <a:xfrm>
            <a:off x="4645552" y="2553113"/>
            <a:ext cx="4329114" cy="923330"/>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a:t>
            </a:r>
            <a:r>
              <a:rPr lang="de-DE" dirty="0">
                <a:solidFill>
                  <a:srgbClr val="00B050"/>
                </a:solidFill>
              </a:rPr>
              <a:t>1_WEST </a:t>
            </a:r>
            <a:r>
              <a:rPr lang="de-DE" dirty="0" err="1">
                <a:solidFill>
                  <a:srgbClr val="00B050"/>
                </a:solidFill>
              </a:rPr>
              <a:t>unique</a:t>
            </a:r>
            <a:r>
              <a:rPr lang="de-DE" dirty="0">
                <a:solidFill>
                  <a:srgbClr val="00B050"/>
                </a:solidFill>
              </a:rPr>
              <a:t> </a:t>
            </a:r>
            <a:r>
              <a:rPr lang="de-DE" dirty="0" err="1">
                <a:solidFill>
                  <a:srgbClr val="00B050"/>
                </a:solidFill>
              </a:rPr>
              <a:t>Proposal</a:t>
            </a:r>
            <a:r>
              <a:rPr lang="de-DE" dirty="0">
                <a:solidFill>
                  <a:srgbClr val="00B050"/>
                </a:solidFill>
              </a:rPr>
              <a:t> in </a:t>
            </a:r>
            <a:r>
              <a:rPr lang="de-DE" dirty="0" err="1">
                <a:solidFill>
                  <a:srgbClr val="00B050"/>
                </a:solidFill>
              </a:rPr>
              <a:t>bridging</a:t>
            </a:r>
            <a:r>
              <a:rPr lang="de-DE" dirty="0">
                <a:solidFill>
                  <a:srgbClr val="00B050"/>
                </a:solidFill>
              </a:rPr>
              <a:t> </a:t>
            </a:r>
            <a:r>
              <a:rPr lang="de-DE" dirty="0" err="1">
                <a:solidFill>
                  <a:srgbClr val="00B050"/>
                </a:solidFill>
              </a:rPr>
              <a:t>long</a:t>
            </a:r>
            <a:r>
              <a:rPr lang="de-DE" dirty="0">
                <a:solidFill>
                  <a:srgbClr val="00B050"/>
                </a:solidFill>
              </a:rPr>
              <a:t> pulse </a:t>
            </a:r>
            <a:r>
              <a:rPr lang="de-DE" dirty="0" err="1">
                <a:solidFill>
                  <a:srgbClr val="00B050"/>
                </a:solidFill>
              </a:rPr>
              <a:t>with</a:t>
            </a:r>
            <a:r>
              <a:rPr lang="de-DE" dirty="0">
                <a:solidFill>
                  <a:srgbClr val="00B050"/>
                </a:solidFill>
              </a:rPr>
              <a:t> </a:t>
            </a:r>
            <a:r>
              <a:rPr lang="de-DE" dirty="0" err="1">
                <a:solidFill>
                  <a:srgbClr val="00B050"/>
                </a:solidFill>
              </a:rPr>
              <a:t>radiative</a:t>
            </a:r>
            <a:r>
              <a:rPr lang="de-DE" dirty="0">
                <a:solidFill>
                  <a:srgbClr val="00B050"/>
                </a:solidFill>
              </a:rPr>
              <a:t> </a:t>
            </a:r>
            <a:r>
              <a:rPr lang="de-DE" dirty="0" err="1">
                <a:solidFill>
                  <a:srgbClr val="00B050"/>
                </a:solidFill>
              </a:rPr>
              <a:t>divertor</a:t>
            </a:r>
            <a:r>
              <a:rPr lang="de-DE" dirty="0">
                <a:solidFill>
                  <a:srgbClr val="00B050"/>
                </a:solidFill>
              </a:rPr>
              <a:t>, </a:t>
            </a:r>
            <a:r>
              <a:rPr lang="de-DE" dirty="0" err="1">
                <a:solidFill>
                  <a:srgbClr val="00B050"/>
                </a:solidFill>
              </a:rPr>
              <a:t>reduce</a:t>
            </a:r>
            <a:r>
              <a:rPr lang="de-DE" dirty="0">
                <a:solidFill>
                  <a:srgbClr val="00B050"/>
                </a:solidFill>
              </a:rPr>
              <a:t> </a:t>
            </a:r>
            <a:r>
              <a:rPr lang="de-DE" dirty="0" err="1">
                <a:solidFill>
                  <a:srgbClr val="00B050"/>
                </a:solidFill>
              </a:rPr>
              <a:t>of</a:t>
            </a:r>
            <a:r>
              <a:rPr lang="de-DE" dirty="0">
                <a:solidFill>
                  <a:srgbClr val="00B050"/>
                </a:solidFill>
              </a:rPr>
              <a:t> 40%</a:t>
            </a:r>
            <a:endParaRPr lang="en-IT" dirty="0">
              <a:solidFill>
                <a:srgbClr val="00B050"/>
              </a:solidFill>
            </a:endParaRPr>
          </a:p>
        </p:txBody>
      </p:sp>
    </p:spTree>
    <p:extLst>
      <p:ext uri="{BB962C8B-B14F-4D97-AF65-F5344CB8AC3E}">
        <p14:creationId xmlns:p14="http://schemas.microsoft.com/office/powerpoint/2010/main" val="145868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94C4-89C5-0DD0-9641-CF52DCBEAE0D}"/>
              </a:ext>
            </a:extLst>
          </p:cNvPr>
          <p:cNvSpPr>
            <a:spLocks noGrp="1"/>
          </p:cNvSpPr>
          <p:nvPr>
            <p:ph type="title"/>
          </p:nvPr>
        </p:nvSpPr>
        <p:spPr/>
        <p:txBody>
          <a:bodyPr/>
          <a:lstStyle/>
          <a:p>
            <a:r>
              <a:rPr lang="en-IT"/>
              <a:t>Introduction</a:t>
            </a:r>
            <a:endParaRPr lang="en-CH" dirty="0"/>
          </a:p>
        </p:txBody>
      </p:sp>
      <p:sp>
        <p:nvSpPr>
          <p:cNvPr id="4" name="Footer Placeholder 3">
            <a:extLst>
              <a:ext uri="{FF2B5EF4-FFF2-40B4-BE49-F238E27FC236}">
                <a16:creationId xmlns:a16="http://schemas.microsoft.com/office/drawing/2014/main" id="{839E6781-8B70-8946-9254-0DE763556410}"/>
              </a:ext>
            </a:extLst>
          </p:cNvPr>
          <p:cNvSpPr>
            <a:spLocks noGrp="1"/>
          </p:cNvSpPr>
          <p:nvPr>
            <p:ph type="ftr" sz="quarter" idx="11"/>
          </p:nvPr>
        </p:nvSpPr>
        <p:spPr/>
        <p:txBody>
          <a:bodyPr/>
          <a:lstStyle/>
          <a:p>
            <a:pPr>
              <a:defRPr/>
            </a:pPr>
            <a:r>
              <a:rPr lang="en-GB">
                <a:solidFill>
                  <a:prstClr val="white"/>
                </a:solidFill>
              </a:rPr>
              <a:t>M. Baruzzo WPTE GPM 5/11/2025</a:t>
            </a:r>
            <a:endParaRPr lang="en-GB" dirty="0"/>
          </a:p>
        </p:txBody>
      </p:sp>
      <p:pic>
        <p:nvPicPr>
          <p:cNvPr id="24" name="Picture 23">
            <a:extLst>
              <a:ext uri="{FF2B5EF4-FFF2-40B4-BE49-F238E27FC236}">
                <a16:creationId xmlns:a16="http://schemas.microsoft.com/office/drawing/2014/main" id="{F484C20B-B7AE-A0CA-4A36-FFD0502A2FDD}"/>
              </a:ext>
            </a:extLst>
          </p:cNvPr>
          <p:cNvPicPr>
            <a:picLocks noChangeAspect="1"/>
          </p:cNvPicPr>
          <p:nvPr/>
        </p:nvPicPr>
        <p:blipFill>
          <a:blip r:embed="rId2"/>
          <a:stretch>
            <a:fillRect/>
          </a:stretch>
        </p:blipFill>
        <p:spPr>
          <a:xfrm>
            <a:off x="1563584" y="524402"/>
            <a:ext cx="8871624" cy="6031368"/>
          </a:xfrm>
          <a:prstGeom prst="rect">
            <a:avLst/>
          </a:prstGeom>
          <a:solidFill>
            <a:schemeClr val="bg1"/>
          </a:solidFill>
        </p:spPr>
      </p:pic>
    </p:spTree>
    <p:extLst>
      <p:ext uri="{BB962C8B-B14F-4D97-AF65-F5344CB8AC3E}">
        <p14:creationId xmlns:p14="http://schemas.microsoft.com/office/powerpoint/2010/main" val="1273113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en-US" dirty="0">
                <a:solidFill>
                  <a:srgbClr val="000000"/>
                </a:solidFill>
                <a:latin typeface="Arial"/>
                <a:cs typeface="Arial"/>
              </a:rPr>
              <a:t>P185: High density, high </a:t>
            </a:r>
            <a:r>
              <a:rPr lang="el-GR" dirty="0">
                <a:solidFill>
                  <a:srgbClr val="000000"/>
                </a:solidFill>
                <a:latin typeface="Arial"/>
                <a:cs typeface="Arial"/>
              </a:rPr>
              <a:t>β</a:t>
            </a:r>
            <a:r>
              <a:rPr lang="en-US" sz="1900" baseline="-25000" dirty="0">
                <a:solidFill>
                  <a:srgbClr val="000000"/>
                </a:solidFill>
                <a:latin typeface="Arial"/>
                <a:cs typeface="Arial"/>
              </a:rPr>
              <a:t>p</a:t>
            </a:r>
            <a:r>
              <a:rPr lang="en-US" dirty="0">
                <a:solidFill>
                  <a:srgbClr val="000000"/>
                </a:solidFill>
                <a:latin typeface="Arial"/>
                <a:cs typeface="Arial"/>
              </a:rPr>
              <a:t> scenario</a:t>
            </a:r>
            <a:endParaRPr lang="en-US"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609600" y="836712"/>
            <a:ext cx="6640286" cy="5688632"/>
          </a:xfrm>
        </p:spPr>
        <p:txBody>
          <a:bodyPr vert="horz" lIns="91440" tIns="45720" rIns="91440" bIns="45720" rtlCol="0" anchor="t">
            <a:normAutofit lnSpcReduction="10000"/>
          </a:bodyPr>
          <a:lstStyle/>
          <a:p>
            <a:pPr marL="213995" indent="-213995">
              <a:spcBef>
                <a:spcPts val="0"/>
              </a:spcBef>
              <a:buFont typeface="Arial"/>
              <a:buChar char="•"/>
              <a:defRPr/>
            </a:pPr>
            <a:r>
              <a:rPr lang="en-US" b="1" dirty="0">
                <a:latin typeface="+mn-lt"/>
                <a:cs typeface="Calibri"/>
              </a:rPr>
              <a:t>Proponents and contact person:</a:t>
            </a:r>
            <a:r>
              <a:rPr lang="en-US" b="1" dirty="0">
                <a:cs typeface="Calibri"/>
              </a:rPr>
              <a:t> </a:t>
            </a:r>
            <a:r>
              <a:rPr lang="en-US" sz="1800" dirty="0">
                <a:cs typeface="Calibri"/>
                <a:hlinkClick r:id="rId2">
                  <a:extLst>
                    <a:ext uri="{A12FA001-AC4F-418D-AE19-62706E023703}">
                      <ahyp:hlinkClr xmlns:ahyp="http://schemas.microsoft.com/office/drawing/2018/hyperlinkcolor" val="tx"/>
                    </a:ext>
                  </a:extLst>
                </a:hlinkClick>
              </a:rPr>
              <a:t>Christopher.Ham@ukaea.uk</a:t>
            </a:r>
            <a:r>
              <a:rPr lang="en-US" sz="1800" dirty="0">
                <a:cs typeface="Calibri"/>
              </a:rPr>
              <a:t>, Chiara Piron, Stefano Coda, Fulvio </a:t>
            </a:r>
            <a:r>
              <a:rPr lang="en-US" sz="1800">
                <a:cs typeface="Calibri"/>
              </a:rPr>
              <a:t>Auriemma, Alex Bock, Olivier Sauter</a:t>
            </a:r>
            <a:endParaRPr lang="en-US">
              <a:latin typeface="+mn-lt"/>
              <a:ea typeface="Calibri"/>
              <a:cs typeface="Calibri"/>
            </a:endParaRPr>
          </a:p>
          <a:p>
            <a:pPr marL="213995" indent="-213995" eaLnBrk="1" fontAlgn="auto" hangingPunct="1">
              <a:spcBef>
                <a:spcPts val="0"/>
              </a:spcBef>
              <a:spcAft>
                <a:spcPts val="0"/>
              </a:spcAft>
              <a:buFont typeface="Arial"/>
              <a:buChar char="•"/>
              <a:defRPr/>
            </a:pPr>
            <a:r>
              <a:rPr lang="en-US" b="1">
                <a:latin typeface="+mn-lt"/>
                <a:cs typeface="Calibri"/>
              </a:rPr>
              <a:t>Scientific Background &amp; Objectives</a:t>
            </a:r>
            <a:endParaRPr lang="en-US" b="1">
              <a:latin typeface="+mn-lt"/>
              <a:ea typeface="Calibri"/>
              <a:cs typeface="Calibri"/>
            </a:endParaRPr>
          </a:p>
          <a:p>
            <a:pPr marL="556895" lvl="1" indent="-213995">
              <a:spcBef>
                <a:spcPct val="0"/>
              </a:spcBef>
              <a:spcAft>
                <a:spcPct val="0"/>
              </a:spcAft>
              <a:defRPr/>
            </a:pPr>
            <a:r>
              <a:rPr lang="en-US">
                <a:cs typeface="Calibri"/>
              </a:rPr>
              <a:t>Increase plasma performance </a:t>
            </a:r>
          </a:p>
          <a:p>
            <a:pPr marL="556895" lvl="1" indent="-213995">
              <a:spcBef>
                <a:spcPct val="0"/>
              </a:spcBef>
              <a:spcAft>
                <a:spcPct val="0"/>
              </a:spcAft>
              <a:defRPr/>
            </a:pPr>
            <a:r>
              <a:rPr lang="en-US">
                <a:latin typeface="+mn-lt"/>
                <a:cs typeface="Calibri"/>
              </a:rPr>
              <a:t>(</a:t>
            </a:r>
            <a:r>
              <a:rPr lang="en-US">
                <a:cs typeface="Calibri"/>
              </a:rPr>
              <a:t>high </a:t>
            </a:r>
            <a:r>
              <a:rPr lang="el-GR">
                <a:cs typeface="Calibri"/>
              </a:rPr>
              <a:t>β</a:t>
            </a:r>
            <a:r>
              <a:rPr lang="en-US" sz="1200" baseline="-25000">
                <a:cs typeface="Calibri"/>
              </a:rPr>
              <a:t>p</a:t>
            </a:r>
            <a:r>
              <a:rPr lang="en-US">
                <a:latin typeface="+mn-lt"/>
                <a:cs typeface="Calibri"/>
              </a:rPr>
              <a:t>) </a:t>
            </a:r>
            <a:r>
              <a:rPr lang="en-US">
                <a:cs typeface="Calibri"/>
              </a:rPr>
              <a:t>on MAST-U and TCV and show that very high Greenwald fraction is possible</a:t>
            </a:r>
            <a:r>
              <a:rPr lang="en-US">
                <a:latin typeface="+mn-lt"/>
                <a:cs typeface="Calibri"/>
              </a:rPr>
              <a:t>.</a:t>
            </a:r>
            <a:r>
              <a:rPr lang="en-US">
                <a:cs typeface="Calibri"/>
              </a:rPr>
              <a:t> Recent DIII-D experiments have shown high </a:t>
            </a:r>
            <a:r>
              <a:rPr lang="el-GR">
                <a:cs typeface="Calibri"/>
              </a:rPr>
              <a:t>β</a:t>
            </a:r>
            <a:r>
              <a:rPr lang="en-US" sz="1200" baseline="-25000">
                <a:cs typeface="Calibri"/>
              </a:rPr>
              <a:t>p </a:t>
            </a:r>
            <a:r>
              <a:rPr lang="en-US">
                <a:cs typeface="Calibri"/>
              </a:rPr>
              <a:t>exists with high density</a:t>
            </a:r>
            <a:r>
              <a:rPr lang="en-US">
                <a:latin typeface="+mn-lt"/>
                <a:cs typeface="Calibri"/>
              </a:rPr>
              <a:t>. </a:t>
            </a:r>
            <a:r>
              <a:rPr lang="en-US">
                <a:cs typeface="Calibri"/>
              </a:rPr>
              <a:t>This is very </a:t>
            </a:r>
            <a:r>
              <a:rPr lang="en-US">
                <a:latin typeface="+mn-lt"/>
                <a:cs typeface="Calibri"/>
              </a:rPr>
              <a:t>power </a:t>
            </a:r>
            <a:r>
              <a:rPr lang="en-US">
                <a:cs typeface="Calibri"/>
              </a:rPr>
              <a:t>plant </a:t>
            </a:r>
            <a:r>
              <a:rPr lang="en-US">
                <a:latin typeface="+mn-lt"/>
                <a:cs typeface="Calibri"/>
              </a:rPr>
              <a:t>relevant</a:t>
            </a:r>
            <a:endParaRPr lang="en-US">
              <a:latin typeface="+mn-lt"/>
              <a:ea typeface="Calibri"/>
              <a:cs typeface="Calibri"/>
            </a:endParaRPr>
          </a:p>
          <a:p>
            <a:pPr marL="556895" lvl="1" indent="-213995">
              <a:spcBef>
                <a:spcPct val="0"/>
              </a:spcBef>
              <a:spcAft>
                <a:spcPct val="0"/>
              </a:spcAft>
              <a:defRPr/>
            </a:pPr>
            <a:r>
              <a:rPr lang="en-US">
                <a:ea typeface="Calibri"/>
                <a:cs typeface="Calibri"/>
              </a:rPr>
              <a:t>P1 proposal in 2025. Initial work on MAST-U showed route to higher power density with USN. Initial work on TCV had significant MHD which is being worked on.</a:t>
            </a:r>
          </a:p>
          <a:p>
            <a:pPr marL="556895" lvl="1" indent="-213995">
              <a:spcBef>
                <a:spcPct val="0"/>
              </a:spcBef>
              <a:spcAft>
                <a:spcPct val="0"/>
              </a:spcAft>
              <a:defRPr/>
            </a:pPr>
            <a:r>
              <a:rPr lang="en-US">
                <a:ea typeface="Calibri"/>
                <a:cs typeface="Calibri"/>
              </a:rPr>
              <a:t>Establish this regime on AUG. Support ITPA-IOS JEX3.2</a:t>
            </a:r>
            <a:endParaRPr lang="en-US">
              <a:latin typeface="+mn-lt"/>
              <a:ea typeface="Calibri"/>
              <a:cs typeface="Calibri"/>
            </a:endParaRPr>
          </a:p>
          <a:p>
            <a:pPr marL="213995" indent="-213995" eaLnBrk="1" fontAlgn="auto" hangingPunct="1">
              <a:spcBef>
                <a:spcPts val="0"/>
              </a:spcBef>
              <a:spcAft>
                <a:spcPts val="0"/>
              </a:spcAft>
              <a:buFont typeface="Arial"/>
              <a:buChar char="•"/>
              <a:defRPr/>
            </a:pPr>
            <a:r>
              <a:rPr lang="en-US" b="1">
                <a:latin typeface="+mn-lt"/>
                <a:cs typeface="Calibri"/>
              </a:rPr>
              <a:t>Experimental Strategy/Machine Constraints and essential diagnostic</a:t>
            </a:r>
            <a:endParaRPr lang="en-US">
              <a:latin typeface="+mn-lt"/>
              <a:ea typeface="Calibri"/>
            </a:endParaRPr>
          </a:p>
          <a:p>
            <a:pPr marL="556895" lvl="1" indent="-213995">
              <a:spcBef>
                <a:spcPct val="0"/>
              </a:spcBef>
              <a:spcAft>
                <a:spcPct val="0"/>
              </a:spcAft>
              <a:buFont typeface="Arial,Sans-Serif" panose="020B0604020202020204" pitchFamily="34" charset="0"/>
              <a:defRPr/>
            </a:pPr>
            <a:r>
              <a:rPr lang="en-US">
                <a:cs typeface="Calibri"/>
              </a:rPr>
              <a:t>In MAST-U use USN to reduce plasma volume and increase power density, then increase density with early on-axis NBI</a:t>
            </a:r>
          </a:p>
          <a:p>
            <a:pPr marL="556895" lvl="1" indent="-213995">
              <a:spcBef>
                <a:spcPct val="0"/>
              </a:spcBef>
              <a:spcAft>
                <a:spcPct val="0"/>
              </a:spcAft>
              <a:buFont typeface="Arial,Sans-Serif" panose="020B0604020202020204" pitchFamily="34" charset="0"/>
              <a:defRPr/>
            </a:pPr>
            <a:r>
              <a:rPr lang="en-US" dirty="0">
                <a:ea typeface="Calibri"/>
                <a:cs typeface="Calibri"/>
              </a:rPr>
              <a:t>In TCV reduce plasma current from initial attempts and </a:t>
            </a:r>
            <a:r>
              <a:rPr lang="en-US" dirty="0" err="1">
                <a:ea typeface="Calibri"/>
                <a:cs typeface="Calibri"/>
              </a:rPr>
              <a:t>optimise</a:t>
            </a:r>
            <a:r>
              <a:rPr lang="en-US">
                <a:ea typeface="Calibri"/>
                <a:cs typeface="Calibri"/>
              </a:rPr>
              <a:t> ECRH heating. Use Raptor modelling to assist scenario development</a:t>
            </a:r>
          </a:p>
          <a:p>
            <a:pPr marL="556895" lvl="1" indent="-213995">
              <a:spcBef>
                <a:spcPct val="0"/>
              </a:spcBef>
              <a:spcAft>
                <a:spcPct val="0"/>
              </a:spcAft>
              <a:buFont typeface="Arial,Sans-Serif" panose="020B0604020202020204" pitchFamily="34" charset="0"/>
              <a:buChar char="•"/>
              <a:defRPr/>
            </a:pPr>
            <a:r>
              <a:rPr lang="en-US">
                <a:ea typeface="Calibri"/>
                <a:cs typeface="Calibri"/>
              </a:rPr>
              <a:t>In AUG develop scenario</a:t>
            </a:r>
            <a:endParaRPr lang="en-US">
              <a:cs typeface="Calibri"/>
            </a:endParaRPr>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a:t>Device</a:t>
                      </a:r>
                    </a:p>
                  </a:txBody>
                  <a:tcPr marL="68585" marR="68585" marT="34290" marB="34290"/>
                </a:tc>
                <a:tc>
                  <a:txBody>
                    <a:bodyPr/>
                    <a:lstStyle/>
                    <a:p>
                      <a:r>
                        <a:rPr lang="en-IT" sz="1600"/>
                        <a:t># Pulses/Session</a:t>
                      </a:r>
                    </a:p>
                  </a:txBody>
                  <a:tcPr marL="68585" marR="68585" marT="34290" marB="34290"/>
                </a:tc>
                <a:tc>
                  <a:txBody>
                    <a:bodyPr/>
                    <a:lstStyle/>
                    <a:p>
                      <a:r>
                        <a:rPr lang="en-IT" sz="160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a:solidFill>
                            <a:schemeClr val="tx1"/>
                          </a:solidFill>
                        </a:rPr>
                        <a:t>AUG</a:t>
                      </a:r>
                      <a:endParaRPr lang="en-IT" sz="1800" b="1">
                        <a:solidFill>
                          <a:schemeClr val="tx1"/>
                        </a:solidFill>
                      </a:endParaRPr>
                    </a:p>
                  </a:txBody>
                  <a:tcPr marL="68585" marR="68585" marT="34290" marB="34290">
                    <a:solidFill>
                      <a:schemeClr val="tx2">
                        <a:lumMod val="40000"/>
                        <a:lumOff val="60000"/>
                      </a:schemeClr>
                    </a:solidFill>
                  </a:tcPr>
                </a:tc>
                <a:tc>
                  <a:txBody>
                    <a:bodyPr/>
                    <a:lstStyle/>
                    <a:p>
                      <a:r>
                        <a:rPr lang="en-IT" sz="1800"/>
                        <a:t>16 shots</a:t>
                      </a:r>
                    </a:p>
                  </a:txBody>
                  <a:tcPr marL="68585" marR="68585" marT="34290" marB="34290">
                    <a:solidFill>
                      <a:schemeClr val="tx2">
                        <a:lumMod val="40000"/>
                        <a:lumOff val="60000"/>
                      </a:schemeClr>
                    </a:solidFill>
                  </a:tcPr>
                </a:tc>
                <a:tc>
                  <a:txBody>
                    <a:bodyPr/>
                    <a:lstStyle/>
                    <a:p>
                      <a:endParaRPr lang="en-IT" sz="180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a:solidFill>
                            <a:schemeClr val="tx1"/>
                          </a:solidFill>
                        </a:rPr>
                        <a:t>MAST-U</a:t>
                      </a:r>
                    </a:p>
                  </a:txBody>
                  <a:tcPr marL="68585" marR="68585" marT="34290" marB="34290">
                    <a:solidFill>
                      <a:schemeClr val="accent2">
                        <a:lumMod val="40000"/>
                        <a:lumOff val="60000"/>
                      </a:schemeClr>
                    </a:solidFill>
                  </a:tcPr>
                </a:tc>
                <a:tc>
                  <a:txBody>
                    <a:bodyPr/>
                    <a:lstStyle/>
                    <a:p>
                      <a:r>
                        <a:rPr lang="en-IT" sz="1800"/>
                        <a:t>16 shots</a:t>
                      </a:r>
                    </a:p>
                  </a:txBody>
                  <a:tcPr marL="68585" marR="68585" marT="34290" marB="34290">
                    <a:solidFill>
                      <a:schemeClr val="accent2">
                        <a:lumMod val="40000"/>
                        <a:lumOff val="60000"/>
                      </a:schemeClr>
                    </a:solidFill>
                  </a:tcPr>
                </a:tc>
                <a:tc>
                  <a:txBody>
                    <a:bodyPr/>
                    <a:lstStyle/>
                    <a:p>
                      <a:endParaRPr lang="en-IT" sz="180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a:solidFill>
                            <a:schemeClr val="tx1"/>
                          </a:solidFill>
                        </a:rPr>
                        <a:t>TCV</a:t>
                      </a:r>
                    </a:p>
                  </a:txBody>
                  <a:tcPr marL="68585" marR="68585" marT="34290" marB="34290">
                    <a:solidFill>
                      <a:schemeClr val="accent3">
                        <a:lumMod val="40000"/>
                        <a:lumOff val="60000"/>
                      </a:schemeClr>
                    </a:solidFill>
                  </a:tcPr>
                </a:tc>
                <a:tc>
                  <a:txBody>
                    <a:bodyPr/>
                    <a:lstStyle/>
                    <a:p>
                      <a:r>
                        <a:rPr lang="en-IT" sz="1800"/>
                        <a:t>16 shots</a:t>
                      </a:r>
                    </a:p>
                  </a:txBody>
                  <a:tcPr marL="68585" marR="68585" marT="34290" marB="34290">
                    <a:solidFill>
                      <a:schemeClr val="accent3">
                        <a:lumMod val="40000"/>
                        <a:lumOff val="60000"/>
                      </a:schemeClr>
                    </a:solidFill>
                  </a:tcPr>
                </a:tc>
                <a:tc>
                  <a:txBody>
                    <a:bodyPr/>
                    <a:lstStyle/>
                    <a:p>
                      <a:endParaRPr lang="en-IT" sz="180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a:solidFill>
                            <a:schemeClr val="tx1"/>
                          </a:solidFill>
                        </a:rPr>
                        <a:t>WEST</a:t>
                      </a:r>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latin typeface="Calibri" panose="020F0502020204030204" pitchFamily="34" charset="0"/>
              </a:rPr>
              <a:t>Possible summary figures</a:t>
            </a:r>
            <a:endParaRPr lang="en-US" altLang="en-US" sz="18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p>
        </p:txBody>
      </p:sp>
      <p:sp>
        <p:nvSpPr>
          <p:cNvPr id="5" name="TextBox 6">
            <a:extLst>
              <a:ext uri="{FF2B5EF4-FFF2-40B4-BE49-F238E27FC236}">
                <a16:creationId xmlns:a16="http://schemas.microsoft.com/office/drawing/2014/main" id="{080C8B6C-DD5A-0512-D5C7-03B2030C555B}"/>
              </a:ext>
            </a:extLst>
          </p:cNvPr>
          <p:cNvSpPr txBox="1">
            <a:spLocks noChangeArrowheads="1"/>
          </p:cNvSpPr>
          <p:nvPr/>
        </p:nvSpPr>
        <p:spPr bwMode="auto">
          <a:xfrm>
            <a:off x="10659164" y="1751510"/>
            <a:ext cx="15144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eaLnBrk="1" hangingPunct="1">
              <a:spcBef>
                <a:spcPct val="0"/>
              </a:spcBef>
              <a:buFontTx/>
              <a:buNone/>
            </a:pPr>
            <a:r>
              <a:rPr lang="en-GB" altLang="en-US" sz="1200">
                <a:solidFill>
                  <a:srgbClr val="222222"/>
                </a:solidFill>
                <a:latin typeface="-apple-system"/>
              </a:rPr>
              <a:t>Ding, S., Garofalo, A.M., Wang, H.Q. </a:t>
            </a:r>
            <a:r>
              <a:rPr lang="en-GB" altLang="en-US" sz="1200" i="1">
                <a:solidFill>
                  <a:srgbClr val="222222"/>
                </a:solidFill>
                <a:latin typeface="-apple-system"/>
              </a:rPr>
              <a:t>et al.</a:t>
            </a:r>
            <a:r>
              <a:rPr lang="en-GB" altLang="en-US" sz="1200">
                <a:solidFill>
                  <a:srgbClr val="222222"/>
                </a:solidFill>
                <a:latin typeface="-apple-system"/>
              </a:rPr>
              <a:t> A high-density and high-confinement tokamak plasma regime for fusion energy. </a:t>
            </a:r>
            <a:r>
              <a:rPr lang="en-GB" altLang="en-US" sz="1200" i="1">
                <a:solidFill>
                  <a:srgbClr val="222222"/>
                </a:solidFill>
                <a:latin typeface="-apple-system"/>
              </a:rPr>
              <a:t>Nature</a:t>
            </a:r>
            <a:r>
              <a:rPr lang="en-GB" altLang="en-US" sz="1200">
                <a:solidFill>
                  <a:srgbClr val="222222"/>
                </a:solidFill>
                <a:latin typeface="-apple-system"/>
              </a:rPr>
              <a:t> </a:t>
            </a:r>
            <a:r>
              <a:rPr lang="en-GB" altLang="en-US" sz="1200" b="1">
                <a:solidFill>
                  <a:srgbClr val="222222"/>
                </a:solidFill>
                <a:latin typeface="-apple-system"/>
              </a:rPr>
              <a:t>629</a:t>
            </a:r>
            <a:r>
              <a:rPr lang="en-GB" altLang="en-US" sz="1200">
                <a:solidFill>
                  <a:srgbClr val="222222"/>
                </a:solidFill>
                <a:latin typeface="-apple-system"/>
              </a:rPr>
              <a:t>, 555–560 (2024). </a:t>
            </a:r>
            <a:endParaRPr lang="en-US" altLang="en-US" sz="1200">
              <a:solidFill>
                <a:srgbClr val="FFFFFF"/>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0854C89-91D9-F209-2367-527793AC5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639" y="87810"/>
            <a:ext cx="3057525"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942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en-US" dirty="0">
                <a:solidFill>
                  <a:srgbClr val="000000"/>
                </a:solidFill>
                <a:latin typeface="Arial"/>
                <a:cs typeface="Arial"/>
              </a:rPr>
              <a:t>P185: High density, high </a:t>
            </a:r>
            <a:r>
              <a:rPr lang="el-GR" dirty="0">
                <a:solidFill>
                  <a:srgbClr val="000000"/>
                </a:solidFill>
                <a:latin typeface="Arial"/>
                <a:cs typeface="Arial"/>
              </a:rPr>
              <a:t>β</a:t>
            </a:r>
            <a:r>
              <a:rPr lang="en-US" sz="1900" baseline="-25000" dirty="0">
                <a:solidFill>
                  <a:srgbClr val="000000"/>
                </a:solidFill>
                <a:latin typeface="Arial"/>
                <a:cs typeface="Arial"/>
              </a:rPr>
              <a:t>p</a:t>
            </a:r>
            <a:r>
              <a:rPr lang="en-US" dirty="0">
                <a:solidFill>
                  <a:srgbClr val="000000"/>
                </a:solidFill>
                <a:latin typeface="Arial"/>
                <a:cs typeface="Arial"/>
              </a:rPr>
              <a:t> scenario</a:t>
            </a:r>
            <a:endParaRPr lang="en-US"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609600" y="836712"/>
            <a:ext cx="6640286" cy="5688632"/>
          </a:xfrm>
        </p:spPr>
        <p:txBody>
          <a:bodyPr vert="horz" lIns="91440" tIns="45720" rIns="91440" bIns="45720" rtlCol="0" anchor="t">
            <a:normAutofit lnSpcReduction="10000"/>
          </a:bodyPr>
          <a:lstStyle/>
          <a:p>
            <a:pPr marL="213995" indent="-213995">
              <a:spcBef>
                <a:spcPts val="0"/>
              </a:spcBef>
              <a:buFont typeface="Arial"/>
              <a:buChar char="•"/>
              <a:defRPr/>
            </a:pPr>
            <a:r>
              <a:rPr lang="en-US" b="1" dirty="0">
                <a:latin typeface="+mn-lt"/>
                <a:cs typeface="Calibri"/>
              </a:rPr>
              <a:t>Proponents and contact person:</a:t>
            </a:r>
            <a:r>
              <a:rPr lang="en-US" b="1" dirty="0">
                <a:cs typeface="Calibri"/>
              </a:rPr>
              <a:t> </a:t>
            </a:r>
            <a:r>
              <a:rPr lang="en-US" sz="1800" dirty="0">
                <a:cs typeface="Calibri"/>
                <a:hlinkClick r:id="rId2">
                  <a:extLst>
                    <a:ext uri="{A12FA001-AC4F-418D-AE19-62706E023703}">
                      <ahyp:hlinkClr xmlns:ahyp="http://schemas.microsoft.com/office/drawing/2018/hyperlinkcolor" val="tx"/>
                    </a:ext>
                  </a:extLst>
                </a:hlinkClick>
              </a:rPr>
              <a:t>Christopher.Ham@ukaea.uk</a:t>
            </a:r>
            <a:r>
              <a:rPr lang="en-US" sz="1800" dirty="0">
                <a:cs typeface="Calibri"/>
              </a:rPr>
              <a:t>, Chiara Piron, Stefano Coda, Fulvio </a:t>
            </a:r>
            <a:r>
              <a:rPr lang="en-US" sz="1800">
                <a:cs typeface="Calibri"/>
              </a:rPr>
              <a:t>Auriemma, Alex Bock, Olivier Sauter</a:t>
            </a:r>
            <a:endParaRPr lang="en-US">
              <a:latin typeface="+mn-lt"/>
              <a:ea typeface="Calibri"/>
              <a:cs typeface="Calibri"/>
            </a:endParaRPr>
          </a:p>
          <a:p>
            <a:pPr marL="213995" indent="-213995" eaLnBrk="1" fontAlgn="auto" hangingPunct="1">
              <a:spcBef>
                <a:spcPts val="0"/>
              </a:spcBef>
              <a:spcAft>
                <a:spcPts val="0"/>
              </a:spcAft>
              <a:buFont typeface="Arial"/>
              <a:buChar char="•"/>
              <a:defRPr/>
            </a:pPr>
            <a:r>
              <a:rPr lang="en-US" b="1">
                <a:latin typeface="+mn-lt"/>
                <a:cs typeface="Calibri"/>
              </a:rPr>
              <a:t>Scientific Background &amp; Objectives</a:t>
            </a:r>
            <a:endParaRPr lang="en-US" b="1">
              <a:latin typeface="+mn-lt"/>
              <a:ea typeface="Calibri"/>
              <a:cs typeface="Calibri"/>
            </a:endParaRPr>
          </a:p>
          <a:p>
            <a:pPr marL="556895" lvl="1" indent="-213995">
              <a:spcBef>
                <a:spcPct val="0"/>
              </a:spcBef>
              <a:spcAft>
                <a:spcPct val="0"/>
              </a:spcAft>
              <a:defRPr/>
            </a:pPr>
            <a:r>
              <a:rPr lang="en-US">
                <a:cs typeface="Calibri"/>
              </a:rPr>
              <a:t>Increase plasma performance </a:t>
            </a:r>
          </a:p>
          <a:p>
            <a:pPr marL="556895" lvl="1" indent="-213995">
              <a:spcBef>
                <a:spcPct val="0"/>
              </a:spcBef>
              <a:spcAft>
                <a:spcPct val="0"/>
              </a:spcAft>
              <a:defRPr/>
            </a:pPr>
            <a:r>
              <a:rPr lang="en-US">
                <a:latin typeface="+mn-lt"/>
                <a:cs typeface="Calibri"/>
              </a:rPr>
              <a:t>(</a:t>
            </a:r>
            <a:r>
              <a:rPr lang="en-US">
                <a:cs typeface="Calibri"/>
              </a:rPr>
              <a:t>high </a:t>
            </a:r>
            <a:r>
              <a:rPr lang="el-GR">
                <a:cs typeface="Calibri"/>
              </a:rPr>
              <a:t>β</a:t>
            </a:r>
            <a:r>
              <a:rPr lang="en-US" sz="1200" baseline="-25000">
                <a:cs typeface="Calibri"/>
              </a:rPr>
              <a:t>p</a:t>
            </a:r>
            <a:r>
              <a:rPr lang="en-US">
                <a:latin typeface="+mn-lt"/>
                <a:cs typeface="Calibri"/>
              </a:rPr>
              <a:t>) </a:t>
            </a:r>
            <a:r>
              <a:rPr lang="en-US">
                <a:cs typeface="Calibri"/>
              </a:rPr>
              <a:t>on MAST-U and TCV and show that very high Greenwald fraction is possible</a:t>
            </a:r>
            <a:r>
              <a:rPr lang="en-US">
                <a:latin typeface="+mn-lt"/>
                <a:cs typeface="Calibri"/>
              </a:rPr>
              <a:t>.</a:t>
            </a:r>
            <a:r>
              <a:rPr lang="en-US">
                <a:cs typeface="Calibri"/>
              </a:rPr>
              <a:t> Recent DIII-D experiments have shown high </a:t>
            </a:r>
            <a:r>
              <a:rPr lang="el-GR">
                <a:cs typeface="Calibri"/>
              </a:rPr>
              <a:t>β</a:t>
            </a:r>
            <a:r>
              <a:rPr lang="en-US" sz="1200" baseline="-25000">
                <a:cs typeface="Calibri"/>
              </a:rPr>
              <a:t>p </a:t>
            </a:r>
            <a:r>
              <a:rPr lang="en-US">
                <a:cs typeface="Calibri"/>
              </a:rPr>
              <a:t>exists with high density</a:t>
            </a:r>
            <a:r>
              <a:rPr lang="en-US">
                <a:latin typeface="+mn-lt"/>
                <a:cs typeface="Calibri"/>
              </a:rPr>
              <a:t>. </a:t>
            </a:r>
            <a:r>
              <a:rPr lang="en-US">
                <a:cs typeface="Calibri"/>
              </a:rPr>
              <a:t>This is very </a:t>
            </a:r>
            <a:r>
              <a:rPr lang="en-US">
                <a:latin typeface="+mn-lt"/>
                <a:cs typeface="Calibri"/>
              </a:rPr>
              <a:t>power </a:t>
            </a:r>
            <a:r>
              <a:rPr lang="en-US">
                <a:cs typeface="Calibri"/>
              </a:rPr>
              <a:t>plant </a:t>
            </a:r>
            <a:r>
              <a:rPr lang="en-US">
                <a:latin typeface="+mn-lt"/>
                <a:cs typeface="Calibri"/>
              </a:rPr>
              <a:t>relevant</a:t>
            </a:r>
            <a:endParaRPr lang="en-US">
              <a:latin typeface="+mn-lt"/>
              <a:ea typeface="Calibri"/>
              <a:cs typeface="Calibri"/>
            </a:endParaRPr>
          </a:p>
          <a:p>
            <a:pPr marL="556895" lvl="1" indent="-213995">
              <a:spcBef>
                <a:spcPct val="0"/>
              </a:spcBef>
              <a:spcAft>
                <a:spcPct val="0"/>
              </a:spcAft>
              <a:defRPr/>
            </a:pPr>
            <a:r>
              <a:rPr lang="en-US">
                <a:ea typeface="Calibri"/>
                <a:cs typeface="Calibri"/>
              </a:rPr>
              <a:t>P1 proposal in 2025. Initial work on MAST-U showed route to higher power density with USN. Initial work on TCV had significant MHD which is being worked on.</a:t>
            </a:r>
          </a:p>
          <a:p>
            <a:pPr marL="556895" lvl="1" indent="-213995">
              <a:spcBef>
                <a:spcPct val="0"/>
              </a:spcBef>
              <a:spcAft>
                <a:spcPct val="0"/>
              </a:spcAft>
              <a:defRPr/>
            </a:pPr>
            <a:r>
              <a:rPr lang="en-US">
                <a:ea typeface="Calibri"/>
                <a:cs typeface="Calibri"/>
              </a:rPr>
              <a:t>Establish this regime on AUG. Support ITPA-IOS JEX3.2</a:t>
            </a:r>
            <a:endParaRPr lang="en-US">
              <a:latin typeface="+mn-lt"/>
              <a:ea typeface="Calibri"/>
              <a:cs typeface="Calibri"/>
            </a:endParaRPr>
          </a:p>
          <a:p>
            <a:pPr marL="213995" indent="-213995" eaLnBrk="1" fontAlgn="auto" hangingPunct="1">
              <a:spcBef>
                <a:spcPts val="0"/>
              </a:spcBef>
              <a:spcAft>
                <a:spcPts val="0"/>
              </a:spcAft>
              <a:buFont typeface="Arial"/>
              <a:buChar char="•"/>
              <a:defRPr/>
            </a:pPr>
            <a:r>
              <a:rPr lang="en-US" b="1">
                <a:latin typeface="+mn-lt"/>
                <a:cs typeface="Calibri"/>
              </a:rPr>
              <a:t>Experimental Strategy/Machine Constraints and essential diagnostic</a:t>
            </a:r>
            <a:endParaRPr lang="en-US">
              <a:latin typeface="+mn-lt"/>
              <a:ea typeface="Calibri"/>
            </a:endParaRPr>
          </a:p>
          <a:p>
            <a:pPr marL="556895" lvl="1" indent="-213995">
              <a:spcBef>
                <a:spcPct val="0"/>
              </a:spcBef>
              <a:spcAft>
                <a:spcPct val="0"/>
              </a:spcAft>
              <a:buFont typeface="Arial,Sans-Serif" panose="020B0604020202020204" pitchFamily="34" charset="0"/>
              <a:defRPr/>
            </a:pPr>
            <a:r>
              <a:rPr lang="en-US">
                <a:cs typeface="Calibri"/>
              </a:rPr>
              <a:t>In MAST-U use USN to reduce plasma volume and increase power density, then increase density with early on-axis NBI</a:t>
            </a:r>
          </a:p>
          <a:p>
            <a:pPr marL="556895" lvl="1" indent="-213995">
              <a:spcBef>
                <a:spcPct val="0"/>
              </a:spcBef>
              <a:spcAft>
                <a:spcPct val="0"/>
              </a:spcAft>
              <a:buFont typeface="Arial,Sans-Serif" panose="020B0604020202020204" pitchFamily="34" charset="0"/>
              <a:defRPr/>
            </a:pPr>
            <a:r>
              <a:rPr lang="en-US" dirty="0">
                <a:ea typeface="Calibri"/>
                <a:cs typeface="Calibri"/>
              </a:rPr>
              <a:t>In TCV reduce plasma current from initial attempts and </a:t>
            </a:r>
            <a:r>
              <a:rPr lang="en-US" dirty="0" err="1">
                <a:ea typeface="Calibri"/>
                <a:cs typeface="Calibri"/>
              </a:rPr>
              <a:t>optimise</a:t>
            </a:r>
            <a:r>
              <a:rPr lang="en-US">
                <a:ea typeface="Calibri"/>
                <a:cs typeface="Calibri"/>
              </a:rPr>
              <a:t> ECRH heating. Use Raptor modelling to assist scenario development</a:t>
            </a:r>
          </a:p>
          <a:p>
            <a:pPr marL="556895" lvl="1" indent="-213995">
              <a:spcBef>
                <a:spcPct val="0"/>
              </a:spcBef>
              <a:spcAft>
                <a:spcPct val="0"/>
              </a:spcAft>
              <a:buFont typeface="Arial,Sans-Serif" panose="020B0604020202020204" pitchFamily="34" charset="0"/>
              <a:buChar char="•"/>
              <a:defRPr/>
            </a:pPr>
            <a:r>
              <a:rPr lang="en-US">
                <a:ea typeface="Calibri"/>
                <a:cs typeface="Calibri"/>
              </a:rPr>
              <a:t>In AUG develop scenario</a:t>
            </a:r>
            <a:endParaRPr lang="en-US">
              <a:cs typeface="Calibri"/>
            </a:endParaRPr>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a:t>Device</a:t>
                      </a:r>
                    </a:p>
                  </a:txBody>
                  <a:tcPr marL="68585" marR="68585" marT="34290" marB="34290"/>
                </a:tc>
                <a:tc>
                  <a:txBody>
                    <a:bodyPr/>
                    <a:lstStyle/>
                    <a:p>
                      <a:r>
                        <a:rPr lang="en-IT" sz="1600"/>
                        <a:t># Pulses/Session</a:t>
                      </a:r>
                    </a:p>
                  </a:txBody>
                  <a:tcPr marL="68585" marR="68585" marT="34290" marB="34290"/>
                </a:tc>
                <a:tc>
                  <a:txBody>
                    <a:bodyPr/>
                    <a:lstStyle/>
                    <a:p>
                      <a:r>
                        <a:rPr lang="en-IT" sz="160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a:solidFill>
                            <a:schemeClr val="tx1"/>
                          </a:solidFill>
                        </a:rPr>
                        <a:t>AUG</a:t>
                      </a:r>
                      <a:endParaRPr lang="en-IT" sz="1800" b="1">
                        <a:solidFill>
                          <a:schemeClr val="tx1"/>
                        </a:solidFill>
                      </a:endParaRPr>
                    </a:p>
                  </a:txBody>
                  <a:tcPr marL="68585" marR="68585" marT="34290" marB="34290">
                    <a:solidFill>
                      <a:schemeClr val="tx2">
                        <a:lumMod val="40000"/>
                        <a:lumOff val="60000"/>
                      </a:schemeClr>
                    </a:solidFill>
                  </a:tcPr>
                </a:tc>
                <a:tc>
                  <a:txBody>
                    <a:bodyPr/>
                    <a:lstStyle/>
                    <a:p>
                      <a:r>
                        <a:rPr lang="en-IT" sz="1800"/>
                        <a:t>16 shots</a:t>
                      </a:r>
                    </a:p>
                  </a:txBody>
                  <a:tcPr marL="68585" marR="68585" marT="34290" marB="34290">
                    <a:solidFill>
                      <a:schemeClr val="tx2">
                        <a:lumMod val="40000"/>
                        <a:lumOff val="60000"/>
                      </a:schemeClr>
                    </a:solidFill>
                  </a:tcPr>
                </a:tc>
                <a:tc>
                  <a:txBody>
                    <a:bodyPr/>
                    <a:lstStyle/>
                    <a:p>
                      <a:endParaRPr lang="en-IT" sz="180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a:solidFill>
                            <a:schemeClr val="tx1"/>
                          </a:solidFill>
                        </a:rPr>
                        <a:t>MAST-U</a:t>
                      </a:r>
                    </a:p>
                  </a:txBody>
                  <a:tcPr marL="68585" marR="68585" marT="34290" marB="34290">
                    <a:solidFill>
                      <a:schemeClr val="accent2">
                        <a:lumMod val="40000"/>
                        <a:lumOff val="60000"/>
                      </a:schemeClr>
                    </a:solidFill>
                  </a:tcPr>
                </a:tc>
                <a:tc>
                  <a:txBody>
                    <a:bodyPr/>
                    <a:lstStyle/>
                    <a:p>
                      <a:r>
                        <a:rPr lang="en-IT" sz="1800"/>
                        <a:t>16 shots</a:t>
                      </a:r>
                    </a:p>
                  </a:txBody>
                  <a:tcPr marL="68585" marR="68585" marT="34290" marB="34290">
                    <a:solidFill>
                      <a:schemeClr val="accent2">
                        <a:lumMod val="40000"/>
                        <a:lumOff val="60000"/>
                      </a:schemeClr>
                    </a:solidFill>
                  </a:tcPr>
                </a:tc>
                <a:tc>
                  <a:txBody>
                    <a:bodyPr/>
                    <a:lstStyle/>
                    <a:p>
                      <a:endParaRPr lang="en-IT" sz="180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a:solidFill>
                            <a:schemeClr val="tx1"/>
                          </a:solidFill>
                        </a:rPr>
                        <a:t>TCV</a:t>
                      </a:r>
                    </a:p>
                  </a:txBody>
                  <a:tcPr marL="68585" marR="68585" marT="34290" marB="34290">
                    <a:solidFill>
                      <a:schemeClr val="accent3">
                        <a:lumMod val="40000"/>
                        <a:lumOff val="60000"/>
                      </a:schemeClr>
                    </a:solidFill>
                  </a:tcPr>
                </a:tc>
                <a:tc>
                  <a:txBody>
                    <a:bodyPr/>
                    <a:lstStyle/>
                    <a:p>
                      <a:r>
                        <a:rPr lang="en-IT" sz="1800"/>
                        <a:t>16 shots</a:t>
                      </a:r>
                    </a:p>
                  </a:txBody>
                  <a:tcPr marL="68585" marR="68585" marT="34290" marB="34290">
                    <a:solidFill>
                      <a:schemeClr val="accent3">
                        <a:lumMod val="40000"/>
                        <a:lumOff val="60000"/>
                      </a:schemeClr>
                    </a:solidFill>
                  </a:tcPr>
                </a:tc>
                <a:tc>
                  <a:txBody>
                    <a:bodyPr/>
                    <a:lstStyle/>
                    <a:p>
                      <a:endParaRPr lang="en-IT" sz="180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a:solidFill>
                            <a:schemeClr val="tx1"/>
                          </a:solidFill>
                        </a:rPr>
                        <a:t>WEST</a:t>
                      </a:r>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latin typeface="Calibri" panose="020F0502020204030204" pitchFamily="34" charset="0"/>
              </a:rPr>
              <a:t>Possible summary figures</a:t>
            </a:r>
            <a:endParaRPr lang="en-US" altLang="en-US" sz="18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p>
        </p:txBody>
      </p:sp>
      <p:sp>
        <p:nvSpPr>
          <p:cNvPr id="5" name="TextBox 6">
            <a:extLst>
              <a:ext uri="{FF2B5EF4-FFF2-40B4-BE49-F238E27FC236}">
                <a16:creationId xmlns:a16="http://schemas.microsoft.com/office/drawing/2014/main" id="{080C8B6C-DD5A-0512-D5C7-03B2030C555B}"/>
              </a:ext>
            </a:extLst>
          </p:cNvPr>
          <p:cNvSpPr txBox="1">
            <a:spLocks noChangeArrowheads="1"/>
          </p:cNvSpPr>
          <p:nvPr/>
        </p:nvSpPr>
        <p:spPr bwMode="auto">
          <a:xfrm>
            <a:off x="10659164" y="1751510"/>
            <a:ext cx="15144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eaLnBrk="1" hangingPunct="1">
              <a:spcBef>
                <a:spcPct val="0"/>
              </a:spcBef>
              <a:buFontTx/>
              <a:buNone/>
            </a:pPr>
            <a:r>
              <a:rPr lang="en-GB" altLang="en-US" sz="1200">
                <a:solidFill>
                  <a:srgbClr val="222222"/>
                </a:solidFill>
                <a:latin typeface="-apple-system"/>
              </a:rPr>
              <a:t>Ding, S., Garofalo, A.M., Wang, H.Q. </a:t>
            </a:r>
            <a:r>
              <a:rPr lang="en-GB" altLang="en-US" sz="1200" i="1">
                <a:solidFill>
                  <a:srgbClr val="222222"/>
                </a:solidFill>
                <a:latin typeface="-apple-system"/>
              </a:rPr>
              <a:t>et al.</a:t>
            </a:r>
            <a:r>
              <a:rPr lang="en-GB" altLang="en-US" sz="1200">
                <a:solidFill>
                  <a:srgbClr val="222222"/>
                </a:solidFill>
                <a:latin typeface="-apple-system"/>
              </a:rPr>
              <a:t> A high-density and high-confinement tokamak plasma regime for fusion energy. </a:t>
            </a:r>
            <a:r>
              <a:rPr lang="en-GB" altLang="en-US" sz="1200" i="1">
                <a:solidFill>
                  <a:srgbClr val="222222"/>
                </a:solidFill>
                <a:latin typeface="-apple-system"/>
              </a:rPr>
              <a:t>Nature</a:t>
            </a:r>
            <a:r>
              <a:rPr lang="en-GB" altLang="en-US" sz="1200">
                <a:solidFill>
                  <a:srgbClr val="222222"/>
                </a:solidFill>
                <a:latin typeface="-apple-system"/>
              </a:rPr>
              <a:t> </a:t>
            </a:r>
            <a:r>
              <a:rPr lang="en-GB" altLang="en-US" sz="1200" b="1">
                <a:solidFill>
                  <a:srgbClr val="222222"/>
                </a:solidFill>
                <a:latin typeface="-apple-system"/>
              </a:rPr>
              <a:t>629</a:t>
            </a:r>
            <a:r>
              <a:rPr lang="en-GB" altLang="en-US" sz="1200">
                <a:solidFill>
                  <a:srgbClr val="222222"/>
                </a:solidFill>
                <a:latin typeface="-apple-system"/>
              </a:rPr>
              <a:t>, 555–560 (2024). </a:t>
            </a:r>
            <a:endParaRPr lang="en-US" altLang="en-US" sz="1200">
              <a:solidFill>
                <a:srgbClr val="FFFFFF"/>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0854C89-91D9-F209-2367-527793AC5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639" y="87810"/>
            <a:ext cx="3057525"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a:extLst>
              <a:ext uri="{FF2B5EF4-FFF2-40B4-BE49-F238E27FC236}">
                <a16:creationId xmlns:a16="http://schemas.microsoft.com/office/drawing/2014/main" id="{265DC578-ED94-49A7-BE5C-7ADE6203DAF6}"/>
              </a:ext>
            </a:extLst>
          </p:cNvPr>
          <p:cNvSpPr txBox="1"/>
          <p:nvPr/>
        </p:nvSpPr>
        <p:spPr>
          <a:xfrm>
            <a:off x="4590362" y="2934112"/>
            <a:ext cx="4329114" cy="923330"/>
          </a:xfrm>
          <a:prstGeom prst="rect">
            <a:avLst/>
          </a:prstGeom>
          <a:solidFill>
            <a:srgbClr val="FFFF00"/>
          </a:solidFill>
          <a:ln>
            <a:noFill/>
          </a:ln>
        </p:spPr>
        <p:txBody>
          <a:bodyPr wrap="square" rtlCol="0">
            <a:spAutoFit/>
          </a:bodyPr>
          <a:lstStyle/>
          <a:p>
            <a:r>
              <a:rPr lang="fi-FI" dirty="0" err="1"/>
              <a:t>Priority</a:t>
            </a:r>
            <a:r>
              <a:rPr lang="en-IT" dirty="0"/>
              <a:t>: </a:t>
            </a:r>
            <a:r>
              <a:rPr lang="en-US" dirty="0">
                <a:solidFill>
                  <a:srgbClr val="C00000"/>
                </a:solidFill>
              </a:rPr>
              <a:t>P2-AUG, P1-TCV, P2-MAST-U, no budget for MAST-U. pursued in internal campaign</a:t>
            </a:r>
            <a:endParaRPr lang="en-IT" dirty="0">
              <a:solidFill>
                <a:srgbClr val="C00000"/>
              </a:solidFill>
            </a:endParaRPr>
          </a:p>
        </p:txBody>
      </p:sp>
    </p:spTree>
    <p:extLst>
      <p:ext uri="{BB962C8B-B14F-4D97-AF65-F5344CB8AC3E}">
        <p14:creationId xmlns:p14="http://schemas.microsoft.com/office/powerpoint/2010/main" val="4102089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3337452" name="Espace réservé du contenu 2"/>
          <p:cNvSpPr>
            <a:spLocks noGrp="1"/>
          </p:cNvSpPr>
          <p:nvPr>
            <p:ph idx="1"/>
          </p:nvPr>
        </p:nvSpPr>
        <p:spPr bwMode="auto">
          <a:xfrm>
            <a:off x="731835" y="790987"/>
            <a:ext cx="10728324" cy="5752268"/>
          </a:xfrm>
        </p:spPr>
        <p:txBody>
          <a:bodyPr vertOverflow="overflow" horzOverflow="overflow" vert="horz" wrap="square" lIns="0" tIns="45720" rIns="0" bIns="45720" numCol="1" spcCol="0" rtlCol="0" fromWordArt="0" anchor="t" anchorCtr="0" forceAA="0" compatLnSpc="0">
            <a:normAutofit fontScale="72500" lnSpcReduction="20000"/>
          </a:bodyPr>
          <a:lstStyle>
            <a:lvl1pPr>
              <a:defRPr sz="2800"/>
            </a:lvl1pPr>
            <a:lvl2pPr>
              <a:defRPr sz="2800"/>
            </a:lvl2pPr>
            <a:lvl3pPr>
              <a:defRPr sz="2800"/>
            </a:lvl3pPr>
            <a:lvl4pPr>
              <a:defRPr sz="2800"/>
            </a:lvl4pPr>
            <a:lvl5pPr>
              <a:defRPr sz="2800"/>
            </a:lvl5pPr>
          </a:lstStyle>
          <a:p>
            <a:pPr>
              <a:defRPr/>
            </a:pPr>
            <a:r>
              <a:rPr lang="en-US" sz="2800" b="1" i="0" u="none" strike="noStrike" cap="none" spc="0" dirty="0">
                <a:solidFill>
                  <a:schemeClr val="tx2"/>
                </a:solidFill>
                <a:latin typeface="+mj-lt"/>
                <a:ea typeface="Arial"/>
                <a:cs typeface="Arial"/>
              </a:rPr>
              <a:t>Proponents</a:t>
            </a:r>
            <a:endParaRPr sz="2800" dirty="0">
              <a:latin typeface="+mj-lt"/>
            </a:endParaRPr>
          </a:p>
          <a:p>
            <a:pPr>
              <a:defRPr/>
            </a:pPr>
            <a:r>
              <a:rPr lang="en-US" sz="2800" b="1" i="0" u="sng" strike="noStrike" cap="none" spc="0" dirty="0">
                <a:solidFill>
                  <a:schemeClr val="tx1"/>
                </a:solidFill>
                <a:latin typeface="+mj-lt"/>
                <a:ea typeface="Arial"/>
                <a:cs typeface="Arial"/>
              </a:rPr>
              <a:t>V. </a:t>
            </a:r>
            <a:r>
              <a:rPr lang="en-US" sz="2800" b="1" i="0" u="sng" strike="noStrike" cap="none" spc="0" dirty="0" err="1">
                <a:solidFill>
                  <a:schemeClr val="tx1"/>
                </a:solidFill>
                <a:latin typeface="+mj-lt"/>
                <a:ea typeface="Arial"/>
                <a:cs typeface="Arial"/>
              </a:rPr>
              <a:t>Maquet</a:t>
            </a:r>
            <a:r>
              <a:rPr lang="en-US" sz="2800" b="0" i="0" u="none" strike="noStrike" cap="none" spc="0" dirty="0">
                <a:solidFill>
                  <a:schemeClr val="tx1"/>
                </a:solidFill>
                <a:latin typeface="+mj-lt"/>
                <a:ea typeface="Arial"/>
                <a:cs typeface="Arial"/>
              </a:rPr>
              <a:t>, R. </a:t>
            </a:r>
            <a:r>
              <a:rPr lang="en-US" sz="2800" b="0" i="0" u="none" strike="noStrike" cap="none" spc="0" dirty="0" err="1">
                <a:solidFill>
                  <a:schemeClr val="tx1"/>
                </a:solidFill>
                <a:latin typeface="+mj-lt"/>
                <a:ea typeface="Arial"/>
                <a:cs typeface="Arial"/>
              </a:rPr>
              <a:t>Ragona</a:t>
            </a:r>
            <a:r>
              <a:rPr lang="en-US" sz="2800" b="0" i="0" u="none" strike="noStrike" cap="none" spc="0" dirty="0">
                <a:solidFill>
                  <a:schemeClr val="tx1"/>
                </a:solidFill>
                <a:latin typeface="+mj-lt"/>
                <a:ea typeface="Arial"/>
                <a:cs typeface="Arial"/>
              </a:rPr>
              <a:t>,</a:t>
            </a:r>
            <a:r>
              <a:rPr lang="en-US" dirty="0">
                <a:latin typeface="+mj-lt"/>
              </a:rPr>
              <a:t> J. </a:t>
            </a:r>
            <a:r>
              <a:rPr lang="en-US" dirty="0" err="1">
                <a:latin typeface="+mj-lt"/>
              </a:rPr>
              <a:t>Hillairet</a:t>
            </a:r>
            <a:r>
              <a:rPr lang="en-US" dirty="0">
                <a:latin typeface="+mj-lt"/>
              </a:rPr>
              <a:t>, E. </a:t>
            </a:r>
            <a:r>
              <a:rPr lang="en-US" dirty="0" err="1">
                <a:latin typeface="+mj-lt"/>
              </a:rPr>
              <a:t>Lerche</a:t>
            </a:r>
            <a:r>
              <a:rPr lang="en-US" dirty="0">
                <a:latin typeface="+mj-lt"/>
              </a:rPr>
              <a:t>, X. </a:t>
            </a:r>
            <a:r>
              <a:rPr lang="en-US" dirty="0" err="1">
                <a:latin typeface="+mj-lt"/>
              </a:rPr>
              <a:t>Litaudon</a:t>
            </a:r>
            <a:r>
              <a:rPr lang="en-US" dirty="0">
                <a:latin typeface="+mj-lt"/>
              </a:rPr>
              <a:t>, R. Dumont, L. Colas, D. Van </a:t>
            </a:r>
            <a:r>
              <a:rPr lang="en-US" dirty="0" err="1">
                <a:latin typeface="+mj-lt"/>
              </a:rPr>
              <a:t>Eester</a:t>
            </a:r>
            <a:r>
              <a:rPr lang="en-US" dirty="0">
                <a:latin typeface="+mj-lt"/>
              </a:rPr>
              <a:t>, S. </a:t>
            </a:r>
            <a:r>
              <a:rPr lang="en-US" dirty="0" err="1">
                <a:latin typeface="+mj-lt"/>
              </a:rPr>
              <a:t>Mazzi</a:t>
            </a:r>
            <a:r>
              <a:rPr lang="en-US" dirty="0">
                <a:latin typeface="+mj-lt"/>
              </a:rPr>
              <a:t>, P. Manas, P. </a:t>
            </a:r>
            <a:r>
              <a:rPr lang="en-US" dirty="0" err="1">
                <a:latin typeface="+mj-lt"/>
              </a:rPr>
              <a:t>Maget</a:t>
            </a:r>
            <a:r>
              <a:rPr lang="en-US" dirty="0">
                <a:latin typeface="+mj-lt"/>
              </a:rPr>
              <a:t>, T. </a:t>
            </a:r>
            <a:r>
              <a:rPr lang="en-US" dirty="0" err="1">
                <a:latin typeface="+mj-lt"/>
              </a:rPr>
              <a:t>Fonghetti</a:t>
            </a:r>
            <a:r>
              <a:rPr lang="en-US" dirty="0">
                <a:latin typeface="+mj-lt"/>
              </a:rPr>
              <a:t>, P. </a:t>
            </a:r>
            <a:r>
              <a:rPr lang="en-US" dirty="0" err="1">
                <a:latin typeface="+mj-lt"/>
              </a:rPr>
              <a:t>Dumortier</a:t>
            </a:r>
            <a:r>
              <a:rPr lang="en-US" dirty="0">
                <a:latin typeface="+mj-lt"/>
              </a:rPr>
              <a:t>, et al.</a:t>
            </a:r>
            <a:endParaRPr dirty="0">
              <a:latin typeface="+mj-lt"/>
            </a:endParaRPr>
          </a:p>
          <a:p>
            <a:pPr>
              <a:defRPr/>
            </a:pPr>
            <a:r>
              <a:rPr b="1" dirty="0">
                <a:solidFill>
                  <a:schemeClr val="tx2"/>
                </a:solidFill>
                <a:latin typeface="+mj-lt"/>
              </a:rPr>
              <a:t>Scientific Objectives</a:t>
            </a:r>
            <a:endParaRPr dirty="0">
              <a:solidFill>
                <a:schemeClr val="tx2"/>
              </a:solidFill>
              <a:latin typeface="+mj-lt"/>
            </a:endParaRPr>
          </a:p>
          <a:p>
            <a:pPr>
              <a:defRPr/>
            </a:pPr>
            <a:r>
              <a:rPr dirty="0">
                <a:latin typeface="+mj-lt"/>
              </a:rPr>
              <a:t>The WEST TWA consists of 2 strap arrays stacked on top of each other, fed by two </a:t>
            </a:r>
            <a:r>
              <a:rPr dirty="0" err="1">
                <a:latin typeface="+mj-lt"/>
              </a:rPr>
              <a:t>independant</a:t>
            </a:r>
            <a:r>
              <a:rPr dirty="0">
                <a:latin typeface="+mj-lt"/>
              </a:rPr>
              <a:t> generators with possibly two different RF frequencies. Each array features a narrow </a:t>
            </a:r>
            <a:r>
              <a:rPr i="1" dirty="0">
                <a:latin typeface="+mj-lt"/>
              </a:rPr>
              <a:t>k</a:t>
            </a:r>
            <a:r>
              <a:rPr baseline="-25000" dirty="0">
                <a:latin typeface="+mj-lt"/>
              </a:rPr>
              <a:t>//</a:t>
            </a:r>
            <a:r>
              <a:rPr dirty="0">
                <a:latin typeface="+mj-lt"/>
              </a:rPr>
              <a:t> spectrum, allowing localized frequency-</a:t>
            </a:r>
            <a:r>
              <a:rPr dirty="0" err="1">
                <a:latin typeface="+mj-lt"/>
              </a:rPr>
              <a:t>dependant</a:t>
            </a:r>
            <a:r>
              <a:rPr dirty="0">
                <a:latin typeface="+mj-lt"/>
              </a:rPr>
              <a:t> power deposition.</a:t>
            </a:r>
          </a:p>
          <a:p>
            <a:pPr>
              <a:defRPr/>
            </a:pPr>
            <a:r>
              <a:rPr dirty="0">
                <a:latin typeface="+mj-lt"/>
              </a:rPr>
              <a:t>Goal: Develop a high-performance discharge with the combined power capabilities of TWA/ECRH/LHCD.</a:t>
            </a:r>
          </a:p>
          <a:p>
            <a:pPr marL="0" lvl="1" indent="0">
              <a:buClr>
                <a:schemeClr val="tx2"/>
              </a:buClr>
              <a:buSzPct val="90000"/>
              <a:buFont typeface="Arial"/>
              <a:buNone/>
              <a:defRPr/>
            </a:pPr>
            <a:r>
              <a:rPr b="1" dirty="0">
                <a:solidFill>
                  <a:schemeClr val="tx2"/>
                </a:solidFill>
                <a:latin typeface="+mj-lt"/>
              </a:rPr>
              <a:t>Experimental Strategy</a:t>
            </a:r>
          </a:p>
          <a:p>
            <a:pPr lvl="1">
              <a:buClr>
                <a:schemeClr val="tx2"/>
              </a:buClr>
              <a:buSzPct val="90000"/>
              <a:buFont typeface="Arial"/>
              <a:buChar char="•"/>
              <a:defRPr/>
            </a:pPr>
            <a:r>
              <a:rPr lang="en-US" sz="2800" b="0" i="0" u="none" strike="noStrike" cap="none" spc="0" dirty="0">
                <a:solidFill>
                  <a:srgbClr val="262626"/>
                </a:solidFill>
                <a:latin typeface="+mj-lt"/>
                <a:ea typeface="Arial"/>
                <a:cs typeface="Arial"/>
              </a:rPr>
              <a:t>Start from known plasma scenarios (“cold” and “hot” branch) and find recipe for a high-performance discharge with the combined power capabilities of TWA/ECRH/LHCD.</a:t>
            </a:r>
          </a:p>
          <a:p>
            <a:pPr lvl="1">
              <a:buClr>
                <a:schemeClr val="tx2"/>
              </a:buClr>
              <a:buSzPct val="90000"/>
              <a:buFont typeface="Arial"/>
              <a:buChar char="•"/>
              <a:defRPr/>
            </a:pPr>
            <a:r>
              <a:rPr lang="en-US" sz="2800" b="0" i="0" u="none" strike="noStrike" cap="none" spc="0" dirty="0">
                <a:solidFill>
                  <a:srgbClr val="262626"/>
                </a:solidFill>
                <a:latin typeface="+mj-lt"/>
                <a:ea typeface="Arial"/>
                <a:cs typeface="Arial"/>
              </a:rPr>
              <a:t>All heating system to be fully operational.</a:t>
            </a:r>
          </a:p>
          <a:p>
            <a:pPr lvl="1">
              <a:buClr>
                <a:schemeClr val="tx2"/>
              </a:buClr>
              <a:buSzPct val="90000"/>
              <a:buFont typeface="Arial"/>
              <a:buChar char="•"/>
              <a:defRPr/>
            </a:pPr>
            <a:r>
              <a:rPr lang="en-US" sz="2800" b="0" i="0" u="none" strike="noStrike" cap="none" spc="0" dirty="0">
                <a:solidFill>
                  <a:srgbClr val="262626"/>
                </a:solidFill>
                <a:latin typeface="+mj-lt"/>
                <a:ea typeface="Arial"/>
                <a:cs typeface="Arial"/>
              </a:rPr>
              <a:t>Standard diagnostics for plasma performance control monitoring and accurate H minority control.</a:t>
            </a:r>
          </a:p>
          <a:p>
            <a:pPr>
              <a:defRPr/>
            </a:pPr>
            <a:r>
              <a:rPr lang="en-US" sz="2800" b="1" i="0" u="none" strike="noStrike" cap="none" spc="0" dirty="0">
                <a:solidFill>
                  <a:schemeClr val="tx2"/>
                </a:solidFill>
                <a:latin typeface="+mj-lt"/>
                <a:ea typeface="Arial"/>
                <a:cs typeface="Arial"/>
              </a:rPr>
              <a:t>Expected Outcomes</a:t>
            </a:r>
            <a:endParaRPr sz="2800" dirty="0">
              <a:latin typeface="+mj-lt"/>
            </a:endParaRPr>
          </a:p>
          <a:p>
            <a:pPr lvl="1">
              <a:defRPr/>
            </a:pPr>
            <a:r>
              <a:rPr lang="en-US" b="0" dirty="0">
                <a:solidFill>
                  <a:schemeClr val="tx1"/>
                </a:solidFill>
                <a:latin typeface="+mj-lt"/>
              </a:rPr>
              <a:t>Compare plasma performances with different heating mix and sequences.</a:t>
            </a:r>
          </a:p>
          <a:p>
            <a:pPr lvl="1">
              <a:defRPr/>
            </a:pPr>
            <a:r>
              <a:rPr lang="en-US" b="0" dirty="0">
                <a:solidFill>
                  <a:schemeClr val="tx1"/>
                </a:solidFill>
                <a:latin typeface="+mj-lt"/>
              </a:rPr>
              <a:t>Find optimal recipe.</a:t>
            </a:r>
          </a:p>
          <a:p>
            <a:pPr lvl="1">
              <a:defRPr/>
            </a:pPr>
            <a:r>
              <a:rPr lang="en-US" b="0" dirty="0">
                <a:solidFill>
                  <a:schemeClr val="tx1"/>
                </a:solidFill>
                <a:latin typeface="+mj-lt"/>
              </a:rPr>
              <a:t>Validate predictive modelling.</a:t>
            </a:r>
          </a:p>
        </p:txBody>
      </p:sp>
      <p:sp>
        <p:nvSpPr>
          <p:cNvPr id="1776189080" name="Espace réservé du pied de page 4"/>
          <p:cNvSpPr>
            <a:spLocks noGrp="1"/>
          </p:cNvSpPr>
          <p:nvPr>
            <p:ph type="ftr" sz="quarter" idx="11"/>
          </p:nvPr>
        </p:nvSpPr>
        <p:spPr bwMode="auto"/>
        <p:txBody>
          <a:bodyPr/>
          <a:lstStyle/>
          <a:p>
            <a:pPr>
              <a:defRPr/>
            </a:pPr>
            <a:r>
              <a:rPr lang="en-US"/>
              <a:t>M. Baruzzo WPTE GPM 5/11/2025</a:t>
            </a:r>
            <a:endParaRPr dirty="0"/>
          </a:p>
        </p:txBody>
      </p:sp>
      <p:sp>
        <p:nvSpPr>
          <p:cNvPr id="624380953" name="Titre 1"/>
          <p:cNvSpPr>
            <a:spLocks noGrp="1"/>
          </p:cNvSpPr>
          <p:nvPr>
            <p:ph type="title"/>
          </p:nvPr>
        </p:nvSpPr>
        <p:spPr bwMode="auto"/>
        <p:txBody>
          <a:bodyPr vertOverflow="overflow" horzOverflow="overflow" vert="horz" wrap="square" lIns="0" tIns="45720" rIns="0" bIns="45720" numCol="1" spcCol="0" rtlCol="0" fromWordArt="0" anchor="t" anchorCtr="0" forceAA="0" compatLnSpc="0">
            <a:normAutofit/>
          </a:bodyPr>
          <a:lstStyle/>
          <a:p>
            <a:pPr>
              <a:defRPr/>
            </a:pPr>
            <a:r>
              <a:rPr lang="en-US" sz="3200" b="0" i="0" u="none" strike="noStrike" cap="none" spc="0" dirty="0">
                <a:solidFill>
                  <a:schemeClr val="tx2"/>
                </a:solidFill>
                <a:latin typeface="Arial Black"/>
                <a:ea typeface="Arial Black"/>
                <a:cs typeface="Arial Black"/>
              </a:rPr>
              <a:t>P186: TWA EC LH synergy</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3337452" name="Espace réservé du contenu 2"/>
          <p:cNvSpPr>
            <a:spLocks noGrp="1"/>
          </p:cNvSpPr>
          <p:nvPr>
            <p:ph idx="1"/>
          </p:nvPr>
        </p:nvSpPr>
        <p:spPr bwMode="auto">
          <a:xfrm>
            <a:off x="731835" y="790987"/>
            <a:ext cx="10728324" cy="5752268"/>
          </a:xfrm>
        </p:spPr>
        <p:txBody>
          <a:bodyPr vertOverflow="overflow" horzOverflow="overflow" vert="horz" wrap="square" lIns="0" tIns="45720" rIns="0" bIns="45720" numCol="1" spcCol="0" rtlCol="0" fromWordArt="0" anchor="t" anchorCtr="0" forceAA="0" compatLnSpc="0">
            <a:normAutofit fontScale="72500" lnSpcReduction="20000"/>
          </a:bodyPr>
          <a:lstStyle>
            <a:lvl1pPr>
              <a:defRPr sz="2800"/>
            </a:lvl1pPr>
            <a:lvl2pPr>
              <a:defRPr sz="2800"/>
            </a:lvl2pPr>
            <a:lvl3pPr>
              <a:defRPr sz="2800"/>
            </a:lvl3pPr>
            <a:lvl4pPr>
              <a:defRPr sz="2800"/>
            </a:lvl4pPr>
            <a:lvl5pPr>
              <a:defRPr sz="2800"/>
            </a:lvl5pPr>
          </a:lstStyle>
          <a:p>
            <a:pPr>
              <a:defRPr/>
            </a:pPr>
            <a:r>
              <a:rPr lang="en-US" sz="2800" b="1" i="0" u="none" strike="noStrike" cap="none" spc="0" dirty="0">
                <a:solidFill>
                  <a:schemeClr val="tx2"/>
                </a:solidFill>
                <a:latin typeface="+mj-lt"/>
                <a:ea typeface="Arial"/>
                <a:cs typeface="Arial"/>
              </a:rPr>
              <a:t>Proponents</a:t>
            </a:r>
            <a:endParaRPr sz="2800" dirty="0">
              <a:latin typeface="+mj-lt"/>
            </a:endParaRPr>
          </a:p>
          <a:p>
            <a:pPr>
              <a:defRPr/>
            </a:pPr>
            <a:r>
              <a:rPr lang="en-US" sz="2800" b="1" i="0" u="sng" strike="noStrike" cap="none" spc="0" dirty="0">
                <a:solidFill>
                  <a:schemeClr val="tx1"/>
                </a:solidFill>
                <a:latin typeface="+mj-lt"/>
                <a:ea typeface="Arial"/>
                <a:cs typeface="Arial"/>
              </a:rPr>
              <a:t>V. </a:t>
            </a:r>
            <a:r>
              <a:rPr lang="en-US" sz="2800" b="1" i="0" u="sng" strike="noStrike" cap="none" spc="0" dirty="0" err="1">
                <a:solidFill>
                  <a:schemeClr val="tx1"/>
                </a:solidFill>
                <a:latin typeface="+mj-lt"/>
                <a:ea typeface="Arial"/>
                <a:cs typeface="Arial"/>
              </a:rPr>
              <a:t>Maquet</a:t>
            </a:r>
            <a:r>
              <a:rPr lang="en-US" sz="2800" b="0" i="0" u="none" strike="noStrike" cap="none" spc="0" dirty="0">
                <a:solidFill>
                  <a:schemeClr val="tx1"/>
                </a:solidFill>
                <a:latin typeface="+mj-lt"/>
                <a:ea typeface="Arial"/>
                <a:cs typeface="Arial"/>
              </a:rPr>
              <a:t>, R. </a:t>
            </a:r>
            <a:r>
              <a:rPr lang="en-US" sz="2800" b="0" i="0" u="none" strike="noStrike" cap="none" spc="0" dirty="0" err="1">
                <a:solidFill>
                  <a:schemeClr val="tx1"/>
                </a:solidFill>
                <a:latin typeface="+mj-lt"/>
                <a:ea typeface="Arial"/>
                <a:cs typeface="Arial"/>
              </a:rPr>
              <a:t>Ragona</a:t>
            </a:r>
            <a:r>
              <a:rPr lang="en-US" sz="2800" b="0" i="0" u="none" strike="noStrike" cap="none" spc="0" dirty="0">
                <a:solidFill>
                  <a:schemeClr val="tx1"/>
                </a:solidFill>
                <a:latin typeface="+mj-lt"/>
                <a:ea typeface="Arial"/>
                <a:cs typeface="Arial"/>
              </a:rPr>
              <a:t>,</a:t>
            </a:r>
            <a:r>
              <a:rPr lang="en-US" dirty="0">
                <a:latin typeface="+mj-lt"/>
              </a:rPr>
              <a:t> J. </a:t>
            </a:r>
            <a:r>
              <a:rPr lang="en-US" dirty="0" err="1">
                <a:latin typeface="+mj-lt"/>
              </a:rPr>
              <a:t>Hillairet</a:t>
            </a:r>
            <a:r>
              <a:rPr lang="en-US" dirty="0">
                <a:latin typeface="+mj-lt"/>
              </a:rPr>
              <a:t>, E. </a:t>
            </a:r>
            <a:r>
              <a:rPr lang="en-US" dirty="0" err="1">
                <a:latin typeface="+mj-lt"/>
              </a:rPr>
              <a:t>Lerche</a:t>
            </a:r>
            <a:r>
              <a:rPr lang="en-US" dirty="0">
                <a:latin typeface="+mj-lt"/>
              </a:rPr>
              <a:t>, X. </a:t>
            </a:r>
            <a:r>
              <a:rPr lang="en-US" dirty="0" err="1">
                <a:latin typeface="+mj-lt"/>
              </a:rPr>
              <a:t>Litaudon</a:t>
            </a:r>
            <a:r>
              <a:rPr lang="en-US" dirty="0">
                <a:latin typeface="+mj-lt"/>
              </a:rPr>
              <a:t>, R. Dumont, L. Colas, D. Van </a:t>
            </a:r>
            <a:r>
              <a:rPr lang="en-US" dirty="0" err="1">
                <a:latin typeface="+mj-lt"/>
              </a:rPr>
              <a:t>Eester</a:t>
            </a:r>
            <a:r>
              <a:rPr lang="en-US" dirty="0">
                <a:latin typeface="+mj-lt"/>
              </a:rPr>
              <a:t>, S. </a:t>
            </a:r>
            <a:r>
              <a:rPr lang="en-US" dirty="0" err="1">
                <a:latin typeface="+mj-lt"/>
              </a:rPr>
              <a:t>Mazzi</a:t>
            </a:r>
            <a:r>
              <a:rPr lang="en-US" dirty="0">
                <a:latin typeface="+mj-lt"/>
              </a:rPr>
              <a:t>, P. Manas, P. </a:t>
            </a:r>
            <a:r>
              <a:rPr lang="en-US" dirty="0" err="1">
                <a:latin typeface="+mj-lt"/>
              </a:rPr>
              <a:t>Maget</a:t>
            </a:r>
            <a:r>
              <a:rPr lang="en-US" dirty="0">
                <a:latin typeface="+mj-lt"/>
              </a:rPr>
              <a:t>, T. </a:t>
            </a:r>
            <a:r>
              <a:rPr lang="en-US" dirty="0" err="1">
                <a:latin typeface="+mj-lt"/>
              </a:rPr>
              <a:t>Fonghetti</a:t>
            </a:r>
            <a:r>
              <a:rPr lang="en-US" dirty="0">
                <a:latin typeface="+mj-lt"/>
              </a:rPr>
              <a:t>, P. </a:t>
            </a:r>
            <a:r>
              <a:rPr lang="en-US" dirty="0" err="1">
                <a:latin typeface="+mj-lt"/>
              </a:rPr>
              <a:t>Dumortier</a:t>
            </a:r>
            <a:r>
              <a:rPr lang="en-US" dirty="0">
                <a:latin typeface="+mj-lt"/>
              </a:rPr>
              <a:t>, et al.</a:t>
            </a:r>
            <a:endParaRPr dirty="0">
              <a:latin typeface="+mj-lt"/>
            </a:endParaRPr>
          </a:p>
          <a:p>
            <a:pPr>
              <a:defRPr/>
            </a:pPr>
            <a:r>
              <a:rPr b="1" dirty="0">
                <a:solidFill>
                  <a:schemeClr val="tx2"/>
                </a:solidFill>
                <a:latin typeface="+mj-lt"/>
              </a:rPr>
              <a:t>Scientific Objectives</a:t>
            </a:r>
            <a:endParaRPr dirty="0">
              <a:solidFill>
                <a:schemeClr val="tx2"/>
              </a:solidFill>
              <a:latin typeface="+mj-lt"/>
            </a:endParaRPr>
          </a:p>
          <a:p>
            <a:pPr>
              <a:defRPr/>
            </a:pPr>
            <a:r>
              <a:rPr dirty="0">
                <a:latin typeface="+mj-lt"/>
              </a:rPr>
              <a:t>The WEST TWA consists of 2 strap arrays stacked on top of each other, fed by two </a:t>
            </a:r>
            <a:r>
              <a:rPr dirty="0" err="1">
                <a:latin typeface="+mj-lt"/>
              </a:rPr>
              <a:t>independant</a:t>
            </a:r>
            <a:r>
              <a:rPr dirty="0">
                <a:latin typeface="+mj-lt"/>
              </a:rPr>
              <a:t> generators with possibly two different RF frequencies. Each array features a narrow </a:t>
            </a:r>
            <a:r>
              <a:rPr i="1" dirty="0">
                <a:latin typeface="+mj-lt"/>
              </a:rPr>
              <a:t>k</a:t>
            </a:r>
            <a:r>
              <a:rPr baseline="-25000" dirty="0">
                <a:latin typeface="+mj-lt"/>
              </a:rPr>
              <a:t>//</a:t>
            </a:r>
            <a:r>
              <a:rPr dirty="0">
                <a:latin typeface="+mj-lt"/>
              </a:rPr>
              <a:t> spectrum, allowing localized frequency-</a:t>
            </a:r>
            <a:r>
              <a:rPr dirty="0" err="1">
                <a:latin typeface="+mj-lt"/>
              </a:rPr>
              <a:t>dependant</a:t>
            </a:r>
            <a:r>
              <a:rPr dirty="0">
                <a:latin typeface="+mj-lt"/>
              </a:rPr>
              <a:t> power deposition.</a:t>
            </a:r>
          </a:p>
          <a:p>
            <a:pPr>
              <a:defRPr/>
            </a:pPr>
            <a:r>
              <a:rPr dirty="0">
                <a:latin typeface="+mj-lt"/>
              </a:rPr>
              <a:t>Goal: Develop a high-performance discharge with the combined power capabilities of TWA/ECRH/LHCD.</a:t>
            </a:r>
          </a:p>
          <a:p>
            <a:pPr marL="0" lvl="1" indent="0">
              <a:buClr>
                <a:schemeClr val="tx2"/>
              </a:buClr>
              <a:buSzPct val="90000"/>
              <a:buFont typeface="Arial"/>
              <a:buNone/>
              <a:defRPr/>
            </a:pPr>
            <a:r>
              <a:rPr b="1" dirty="0">
                <a:solidFill>
                  <a:schemeClr val="tx2"/>
                </a:solidFill>
                <a:latin typeface="+mj-lt"/>
              </a:rPr>
              <a:t>Experimental Strategy</a:t>
            </a:r>
          </a:p>
          <a:p>
            <a:pPr lvl="1">
              <a:buClr>
                <a:schemeClr val="tx2"/>
              </a:buClr>
              <a:buSzPct val="90000"/>
              <a:buFont typeface="Arial"/>
              <a:buChar char="•"/>
              <a:defRPr/>
            </a:pPr>
            <a:r>
              <a:rPr lang="en-US" sz="2800" b="0" i="0" u="none" strike="noStrike" cap="none" spc="0" dirty="0">
                <a:solidFill>
                  <a:srgbClr val="262626"/>
                </a:solidFill>
                <a:latin typeface="+mj-lt"/>
                <a:ea typeface="Arial"/>
                <a:cs typeface="Arial"/>
              </a:rPr>
              <a:t>Start from known plasma scenarios (“cold” and “hot” branch) and find recipe for a high-performance discharge with the combined power capabilities of TWA/ECRH/LHCD.</a:t>
            </a:r>
          </a:p>
          <a:p>
            <a:pPr lvl="1">
              <a:buClr>
                <a:schemeClr val="tx2"/>
              </a:buClr>
              <a:buSzPct val="90000"/>
              <a:buFont typeface="Arial"/>
              <a:buChar char="•"/>
              <a:defRPr/>
            </a:pPr>
            <a:r>
              <a:rPr lang="en-US" sz="2800" b="0" i="0" u="none" strike="noStrike" cap="none" spc="0" dirty="0">
                <a:solidFill>
                  <a:srgbClr val="262626"/>
                </a:solidFill>
                <a:latin typeface="+mj-lt"/>
                <a:ea typeface="Arial"/>
                <a:cs typeface="Arial"/>
              </a:rPr>
              <a:t>All heating system to be fully operational.</a:t>
            </a:r>
          </a:p>
          <a:p>
            <a:pPr lvl="1">
              <a:buClr>
                <a:schemeClr val="tx2"/>
              </a:buClr>
              <a:buSzPct val="90000"/>
              <a:buFont typeface="Arial"/>
              <a:buChar char="•"/>
              <a:defRPr/>
            </a:pPr>
            <a:r>
              <a:rPr lang="en-US" sz="2800" b="0" i="0" u="none" strike="noStrike" cap="none" spc="0" dirty="0">
                <a:solidFill>
                  <a:srgbClr val="262626"/>
                </a:solidFill>
                <a:latin typeface="+mj-lt"/>
                <a:ea typeface="Arial"/>
                <a:cs typeface="Arial"/>
              </a:rPr>
              <a:t>Standard diagnostics for plasma performance control monitoring and accurate H minority control.</a:t>
            </a:r>
          </a:p>
          <a:p>
            <a:pPr>
              <a:defRPr/>
            </a:pPr>
            <a:r>
              <a:rPr lang="en-US" sz="2800" b="1" i="0" u="none" strike="noStrike" cap="none" spc="0" dirty="0">
                <a:solidFill>
                  <a:schemeClr val="tx2"/>
                </a:solidFill>
                <a:latin typeface="+mj-lt"/>
                <a:ea typeface="Arial"/>
                <a:cs typeface="Arial"/>
              </a:rPr>
              <a:t>Expected Outcomes</a:t>
            </a:r>
            <a:endParaRPr sz="2800" dirty="0">
              <a:latin typeface="+mj-lt"/>
            </a:endParaRPr>
          </a:p>
          <a:p>
            <a:pPr lvl="1">
              <a:defRPr/>
            </a:pPr>
            <a:r>
              <a:rPr lang="en-US" b="0" dirty="0">
                <a:solidFill>
                  <a:schemeClr val="tx1"/>
                </a:solidFill>
                <a:latin typeface="+mj-lt"/>
              </a:rPr>
              <a:t>Compare plasma performances with different heating mix and sequences.</a:t>
            </a:r>
          </a:p>
          <a:p>
            <a:pPr lvl="1">
              <a:defRPr/>
            </a:pPr>
            <a:r>
              <a:rPr lang="en-US" b="0" dirty="0">
                <a:solidFill>
                  <a:schemeClr val="tx1"/>
                </a:solidFill>
                <a:latin typeface="+mj-lt"/>
              </a:rPr>
              <a:t>Find optimal recipe.</a:t>
            </a:r>
          </a:p>
          <a:p>
            <a:pPr lvl="1">
              <a:defRPr/>
            </a:pPr>
            <a:r>
              <a:rPr lang="en-US" b="0" dirty="0">
                <a:solidFill>
                  <a:schemeClr val="tx1"/>
                </a:solidFill>
                <a:latin typeface="+mj-lt"/>
              </a:rPr>
              <a:t>Validate predictive modelling.</a:t>
            </a:r>
          </a:p>
        </p:txBody>
      </p:sp>
      <p:sp>
        <p:nvSpPr>
          <p:cNvPr id="1776189080" name="Espace réservé du pied de page 4"/>
          <p:cNvSpPr>
            <a:spLocks noGrp="1"/>
          </p:cNvSpPr>
          <p:nvPr>
            <p:ph type="ftr" sz="quarter" idx="11"/>
          </p:nvPr>
        </p:nvSpPr>
        <p:spPr bwMode="auto"/>
        <p:txBody>
          <a:bodyPr/>
          <a:lstStyle/>
          <a:p>
            <a:pPr>
              <a:defRPr/>
            </a:pPr>
            <a:r>
              <a:rPr lang="en-US"/>
              <a:t>M. Baruzzo WPTE GPM 5/11/2025</a:t>
            </a:r>
            <a:endParaRPr dirty="0"/>
          </a:p>
        </p:txBody>
      </p:sp>
      <p:sp>
        <p:nvSpPr>
          <p:cNvPr id="624380953" name="Titre 1"/>
          <p:cNvSpPr>
            <a:spLocks noGrp="1"/>
          </p:cNvSpPr>
          <p:nvPr>
            <p:ph type="title"/>
          </p:nvPr>
        </p:nvSpPr>
        <p:spPr bwMode="auto"/>
        <p:txBody>
          <a:bodyPr vertOverflow="overflow" horzOverflow="overflow" vert="horz" wrap="square" lIns="0" tIns="45720" rIns="0" bIns="45720" numCol="1" spcCol="0" rtlCol="0" fromWordArt="0" anchor="t" anchorCtr="0" forceAA="0" compatLnSpc="0">
            <a:normAutofit/>
          </a:bodyPr>
          <a:lstStyle/>
          <a:p>
            <a:pPr>
              <a:defRPr/>
            </a:pPr>
            <a:r>
              <a:rPr lang="en-US" sz="3200" b="0" i="0" u="none" strike="noStrike" cap="none" spc="0" dirty="0">
                <a:solidFill>
                  <a:schemeClr val="tx2"/>
                </a:solidFill>
                <a:latin typeface="Arial Black"/>
                <a:ea typeface="Arial Black"/>
                <a:cs typeface="Arial Black"/>
              </a:rPr>
              <a:t>P186: TWA EC LH synergy</a:t>
            </a:r>
            <a:endParaRPr dirty="0"/>
          </a:p>
        </p:txBody>
      </p:sp>
      <p:sp>
        <p:nvSpPr>
          <p:cNvPr id="8" name="TextBox 1">
            <a:extLst>
              <a:ext uri="{FF2B5EF4-FFF2-40B4-BE49-F238E27FC236}">
                <a16:creationId xmlns:a16="http://schemas.microsoft.com/office/drawing/2014/main" id="{5744000B-6087-4680-A2E7-4529B6F3DD26}"/>
              </a:ext>
            </a:extLst>
          </p:cNvPr>
          <p:cNvSpPr txBox="1"/>
          <p:nvPr/>
        </p:nvSpPr>
        <p:spPr>
          <a:xfrm>
            <a:off x="5678279" y="5616968"/>
            <a:ext cx="4329114" cy="369332"/>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C00000"/>
                </a:solidFill>
              </a:rPr>
              <a:t>P</a:t>
            </a:r>
            <a:r>
              <a:rPr lang="en-US" dirty="0">
                <a:solidFill>
                  <a:srgbClr val="C00000"/>
                </a:solidFill>
              </a:rPr>
              <a:t>2_WEST. WEST specific</a:t>
            </a:r>
            <a:endParaRPr lang="en-IT" dirty="0">
              <a:solidFill>
                <a:srgbClr val="C00000"/>
              </a:solidFill>
            </a:endParaRPr>
          </a:p>
        </p:txBody>
      </p:sp>
    </p:spTree>
    <p:extLst>
      <p:ext uri="{BB962C8B-B14F-4D97-AF65-F5344CB8AC3E}">
        <p14:creationId xmlns:p14="http://schemas.microsoft.com/office/powerpoint/2010/main" val="4028477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2" y="192515"/>
            <a:ext cx="10343646" cy="801338"/>
          </a:xfrm>
        </p:spPr>
        <p:txBody>
          <a:bodyPr/>
          <a:lstStyle/>
          <a:p>
            <a:r>
              <a:rPr lang="fr-FR" dirty="0"/>
              <a:t>P187: </a:t>
            </a:r>
            <a:r>
              <a:rPr lang="fr-FR" dirty="0" err="1"/>
              <a:t>Extend</a:t>
            </a:r>
            <a:r>
              <a:rPr lang="fr-FR" dirty="0"/>
              <a:t> the </a:t>
            </a:r>
            <a:r>
              <a:rPr lang="fr-FR" dirty="0" err="1"/>
              <a:t>negative</a:t>
            </a:r>
            <a:r>
              <a:rPr lang="fr-FR" dirty="0"/>
              <a:t> </a:t>
            </a:r>
            <a:r>
              <a:rPr lang="fr-FR" dirty="0" err="1"/>
              <a:t>magnetic</a:t>
            </a:r>
            <a:r>
              <a:rPr lang="fr-FR" dirty="0"/>
              <a:t> </a:t>
            </a:r>
            <a:r>
              <a:rPr lang="fr-FR" dirty="0" err="1"/>
              <a:t>shear</a:t>
            </a:r>
            <a:r>
              <a:rPr lang="fr-FR" dirty="0"/>
              <a:t> </a:t>
            </a:r>
            <a:r>
              <a:rPr lang="fr-FR" dirty="0" err="1"/>
              <a:t>region</a:t>
            </a:r>
            <a:r>
              <a:rPr lang="fr-FR" dirty="0"/>
              <a:t> in </a:t>
            </a:r>
            <a:r>
              <a:rPr lang="fr-FR" dirty="0" err="1"/>
              <a:t>early-heating</a:t>
            </a:r>
            <a:r>
              <a:rPr lang="fr-FR" dirty="0"/>
              <a:t> scenarios on AUG</a:t>
            </a: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609599" y="1215342"/>
            <a:ext cx="7300251" cy="5310002"/>
          </a:xfrm>
        </p:spPr>
        <p:txBody>
          <a:bodyPr>
            <a:normAutofit lnSpcReduction="10000"/>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lvl="1">
              <a:spcBef>
                <a:spcPts val="0"/>
              </a:spcBef>
              <a:defRPr/>
            </a:pPr>
            <a:r>
              <a:rPr lang="en-US" dirty="0">
                <a:latin typeface="+mn-lt"/>
                <a:cs typeface="Calibri"/>
                <a:hlinkClick r:id="rId2"/>
              </a:rPr>
              <a:t>Lea.Hollendonner@ipp.mpg.de</a:t>
            </a:r>
            <a:endParaRPr lang="en-US" dirty="0">
              <a:latin typeface="+mn-lt"/>
              <a:cs typeface="Calibri"/>
            </a:endParaRPr>
          </a:p>
          <a:p>
            <a:pPr lvl="1">
              <a:spcBef>
                <a:spcPts val="0"/>
              </a:spcBef>
              <a:defRPr/>
            </a:pPr>
            <a:r>
              <a:rPr lang="en-US" dirty="0">
                <a:cs typeface="Calibri"/>
                <a:hlinkClick r:id="rId3"/>
              </a:rPr>
              <a:t>Alexander.Bock@ipp.mpg.de</a:t>
            </a:r>
            <a:endParaRPr lang="en-US" dirty="0">
              <a:latin typeface="+mn-lt"/>
              <a:cs typeface="Calibri"/>
            </a:endParaRPr>
          </a:p>
          <a:p>
            <a:pPr marL="214313" indent="-214313" eaLnBrk="1" fontAlgn="auto" hangingPunct="1">
              <a:spcBef>
                <a:spcPts val="0"/>
              </a:spcBef>
              <a:spcAft>
                <a:spcPts val="0"/>
              </a:spcAft>
              <a:buFont typeface="Arial"/>
              <a:buChar char="•"/>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marL="514351" lvl="1">
              <a:spcBef>
                <a:spcPts val="0"/>
              </a:spcBef>
              <a:buFont typeface="Arial"/>
              <a:buChar char="•"/>
              <a:defRPr/>
            </a:pPr>
            <a:r>
              <a:rPr lang="en-US" dirty="0">
                <a:cs typeface="Calibri"/>
              </a:rPr>
              <a:t>Study the relation between ITBs and magnetic shear</a:t>
            </a:r>
          </a:p>
          <a:p>
            <a:pPr marL="514351" lvl="1">
              <a:spcBef>
                <a:spcPts val="0"/>
              </a:spcBef>
              <a:buFont typeface="Arial"/>
              <a:buChar char="•"/>
              <a:defRPr/>
            </a:pPr>
            <a:r>
              <a:rPr lang="en-US" dirty="0">
                <a:cs typeface="Calibri"/>
              </a:rPr>
              <a:t>Extended regions of negative shear can be achieved with early off-axis heating (limitation: X-point formation)</a:t>
            </a:r>
          </a:p>
          <a:p>
            <a:pPr marL="514351" lvl="1">
              <a:spcBef>
                <a:spcPts val="0"/>
              </a:spcBef>
              <a:buFont typeface="Arial"/>
              <a:buChar char="•"/>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Experimental Strategy</a:t>
            </a:r>
            <a:endParaRPr lang="en-US" dirty="0">
              <a:latin typeface="+mn-lt"/>
            </a:endParaRPr>
          </a:p>
          <a:p>
            <a:pPr lvl="1">
              <a:spcBef>
                <a:spcPts val="0"/>
              </a:spcBef>
              <a:defRPr/>
            </a:pPr>
            <a:r>
              <a:rPr lang="en-US" b="1" dirty="0">
                <a:cs typeface="Calibri"/>
              </a:rPr>
              <a:t>Early X-point formation </a:t>
            </a:r>
            <a:r>
              <a:rPr lang="en-US" dirty="0">
                <a:cs typeface="Calibri"/>
              </a:rPr>
              <a:t>for early heating onset</a:t>
            </a:r>
          </a:p>
          <a:p>
            <a:pPr lvl="1">
              <a:spcBef>
                <a:spcPts val="0"/>
              </a:spcBef>
              <a:defRPr/>
            </a:pPr>
            <a:r>
              <a:rPr lang="en-US" b="1" dirty="0">
                <a:cs typeface="Calibri"/>
              </a:rPr>
              <a:t>Off-axis heating</a:t>
            </a:r>
            <a:r>
              <a:rPr lang="en-US" dirty="0">
                <a:cs typeface="Calibri"/>
              </a:rPr>
              <a:t> by ECRH to reduce current diffusion into the core</a:t>
            </a:r>
          </a:p>
          <a:p>
            <a:pPr lvl="1">
              <a:spcBef>
                <a:spcPts val="0"/>
              </a:spcBef>
              <a:defRPr/>
            </a:pPr>
            <a:r>
              <a:rPr lang="en-US" b="1" dirty="0">
                <a:cs typeface="Calibri"/>
              </a:rPr>
              <a:t>On-axis counter-ECCD</a:t>
            </a:r>
            <a:r>
              <a:rPr lang="en-US" dirty="0">
                <a:cs typeface="Calibri"/>
              </a:rPr>
              <a:t> to actively remove current from the core (and prevent tungsten accumulation)</a:t>
            </a:r>
          </a:p>
          <a:p>
            <a:pPr marL="342900" lvl="1" indent="0">
              <a:spcBef>
                <a:spcPts val="0"/>
              </a:spcBef>
              <a:buNone/>
              <a:defRPr/>
            </a:pPr>
            <a:endParaRPr lang="en-US" b="1" dirty="0">
              <a:cs typeface="Calibri"/>
            </a:endParaRPr>
          </a:p>
          <a:p>
            <a:pPr marL="214313" indent="-214313" eaLnBrk="1" fontAlgn="auto" hangingPunct="1">
              <a:spcBef>
                <a:spcPts val="0"/>
              </a:spcBef>
              <a:spcAft>
                <a:spcPts val="0"/>
              </a:spcAft>
              <a:buFont typeface="Arial"/>
              <a:buChar char="•"/>
              <a:defRPr/>
            </a:pPr>
            <a:r>
              <a:rPr lang="en-US" b="1" dirty="0">
                <a:cs typeface="Calibri"/>
              </a:rPr>
              <a:t>D</a:t>
            </a:r>
            <a:r>
              <a:rPr lang="en-US" b="1" dirty="0">
                <a:latin typeface="+mn-lt"/>
                <a:cs typeface="Calibri"/>
              </a:rPr>
              <a:t>iagnostics and Machine Technical requirements</a:t>
            </a:r>
          </a:p>
          <a:p>
            <a:pPr marL="514351" lvl="1">
              <a:spcBef>
                <a:spcPts val="0"/>
              </a:spcBef>
              <a:buFont typeface="Arial"/>
              <a:buChar char="•"/>
              <a:defRPr/>
            </a:pPr>
            <a:r>
              <a:rPr lang="en-US" dirty="0">
                <a:cs typeface="Calibri"/>
              </a:rPr>
              <a:t>IMSE</a:t>
            </a:r>
          </a:p>
          <a:p>
            <a:pPr marL="514351" lvl="1">
              <a:spcBef>
                <a:spcPts val="0"/>
              </a:spcBef>
              <a:buFont typeface="Arial"/>
              <a:buChar char="•"/>
              <a:defRPr/>
            </a:pPr>
            <a:r>
              <a:rPr lang="en-US" dirty="0">
                <a:cs typeface="Calibri"/>
              </a:rPr>
              <a:t>co-/counter-ECCD, NBI</a:t>
            </a: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r>
                        <a:rPr lang="en-US" sz="1800" dirty="0"/>
                        <a:t>0</a:t>
                      </a:r>
                      <a:endParaRPr lang="en-IT" sz="1800" dirty="0"/>
                    </a:p>
                  </a:txBody>
                  <a:tcPr marL="68585" marR="68585" marT="34290" marB="34290">
                    <a:solidFill>
                      <a:schemeClr val="tx2">
                        <a:lumMod val="40000"/>
                        <a:lumOff val="60000"/>
                      </a:schemeClr>
                    </a:solidFill>
                  </a:tcPr>
                </a:tc>
                <a:tc>
                  <a:txBody>
                    <a:bodyPr/>
                    <a:lstStyle/>
                    <a:p>
                      <a:r>
                        <a:rPr lang="en-US" sz="1800" dirty="0"/>
                        <a:t>18</a:t>
                      </a:r>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endParaRPr lang="en-IT" sz="1800"/>
                    </a:p>
                  </a:txBody>
                  <a:tcPr marL="68585" marR="68585" marT="34290" marB="34290">
                    <a:solidFill>
                      <a:schemeClr val="accent3">
                        <a:lumMod val="40000"/>
                        <a:lumOff val="60000"/>
                      </a:schemeClr>
                    </a:solidFill>
                  </a:tcPr>
                </a:tc>
                <a:tc>
                  <a:txBody>
                    <a:bodyPr/>
                    <a:lstStyle/>
                    <a:p>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tc>
                  <a:txBody>
                    <a:bodyPr/>
                    <a:lstStyle/>
                    <a:p>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latin typeface="Calibri" panose="020F0502020204030204" pitchFamily="34" charset="0"/>
              </a:rPr>
              <a:t>Possible summary figures</a:t>
            </a:r>
            <a:endParaRPr lang="en-US" alt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grpSp>
        <p:nvGrpSpPr>
          <p:cNvPr id="26" name="Group 25">
            <a:extLst>
              <a:ext uri="{FF2B5EF4-FFF2-40B4-BE49-F238E27FC236}">
                <a16:creationId xmlns:a16="http://schemas.microsoft.com/office/drawing/2014/main" id="{186ECC4D-C9E4-4A54-B773-B8F490875644}"/>
              </a:ext>
            </a:extLst>
          </p:cNvPr>
          <p:cNvGrpSpPr/>
          <p:nvPr/>
        </p:nvGrpSpPr>
        <p:grpSpPr>
          <a:xfrm>
            <a:off x="8013086" y="1431501"/>
            <a:ext cx="3987698" cy="2770642"/>
            <a:chOff x="8013086" y="1279101"/>
            <a:chExt cx="3987698" cy="2770642"/>
          </a:xfrm>
        </p:grpSpPr>
        <p:pic>
          <p:nvPicPr>
            <p:cNvPr id="11" name="Picture 10">
              <a:extLst>
                <a:ext uri="{FF2B5EF4-FFF2-40B4-BE49-F238E27FC236}">
                  <a16:creationId xmlns:a16="http://schemas.microsoft.com/office/drawing/2014/main" id="{161E0C6E-0FCB-4B3E-A742-4BD1CF9BD89F}"/>
                </a:ext>
              </a:extLst>
            </p:cNvPr>
            <p:cNvPicPr>
              <a:picLocks noChangeAspect="1"/>
            </p:cNvPicPr>
            <p:nvPr/>
          </p:nvPicPr>
          <p:blipFill rotWithShape="1">
            <a:blip r:embed="rId4"/>
            <a:srcRect l="7971" t="11330" r="8795" b="4780"/>
            <a:stretch/>
          </p:blipFill>
          <p:spPr>
            <a:xfrm>
              <a:off x="8248519" y="1279101"/>
              <a:ext cx="3380127" cy="2555073"/>
            </a:xfrm>
            <a:prstGeom prst="rect">
              <a:avLst/>
            </a:prstGeom>
          </p:spPr>
        </p:pic>
        <p:cxnSp>
          <p:nvCxnSpPr>
            <p:cNvPr id="17" name="Straight Arrow Connector 16">
              <a:extLst>
                <a:ext uri="{FF2B5EF4-FFF2-40B4-BE49-F238E27FC236}">
                  <a16:creationId xmlns:a16="http://schemas.microsoft.com/office/drawing/2014/main" id="{CE24D437-03CF-47F7-9D67-B411453675A6}"/>
                </a:ext>
              </a:extLst>
            </p:cNvPr>
            <p:cNvCxnSpPr/>
            <p:nvPr/>
          </p:nvCxnSpPr>
          <p:spPr>
            <a:xfrm>
              <a:off x="9988367" y="1741797"/>
              <a:ext cx="679879" cy="632665"/>
            </a:xfrm>
            <a:prstGeom prst="straightConnector1">
              <a:avLst/>
            </a:prstGeom>
            <a:ln w="19050" cmpd="sng">
              <a:solidFill>
                <a:srgbClr val="FF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605A84-580F-4818-9EBC-7AEBB3C7ED49}"/>
                </a:ext>
              </a:extLst>
            </p:cNvPr>
            <p:cNvSpPr txBox="1"/>
            <p:nvPr/>
          </p:nvSpPr>
          <p:spPr>
            <a:xfrm>
              <a:off x="9275438" y="1456552"/>
              <a:ext cx="1425857" cy="383761"/>
            </a:xfrm>
            <a:prstGeom prst="rect">
              <a:avLst/>
            </a:prstGeom>
            <a:noFill/>
          </p:spPr>
          <p:txBody>
            <a:bodyPr wrap="square" lIns="0" tIns="0" rIns="0" bIns="0" rtlCol="0" anchor="t" anchorCtr="0">
              <a:spAutoFit/>
            </a:bodyPr>
            <a:lstStyle/>
            <a:p>
              <a:pPr algn="l">
                <a:lnSpc>
                  <a:spcPts val="2300"/>
                </a:lnSpc>
                <a:spcBef>
                  <a:spcPts val="1150"/>
                </a:spcBef>
              </a:pPr>
              <a:r>
                <a:rPr lang="en-US" sz="1200" dirty="0">
                  <a:solidFill>
                    <a:srgbClr val="FF0000"/>
                  </a:solidFill>
                </a:rPr>
                <a:t>heating onset</a:t>
              </a:r>
              <a:endParaRPr lang="de-DE" sz="1200" dirty="0" err="1">
                <a:solidFill>
                  <a:srgbClr val="FF0000"/>
                </a:solidFill>
              </a:endParaRPr>
            </a:p>
          </p:txBody>
        </p:sp>
        <p:sp>
          <p:nvSpPr>
            <p:cNvPr id="19" name="TextBox 18">
              <a:extLst>
                <a:ext uri="{FF2B5EF4-FFF2-40B4-BE49-F238E27FC236}">
                  <a16:creationId xmlns:a16="http://schemas.microsoft.com/office/drawing/2014/main" id="{17CBCC61-D650-4478-850E-4343B3FF4800}"/>
                </a:ext>
              </a:extLst>
            </p:cNvPr>
            <p:cNvSpPr txBox="1"/>
            <p:nvPr/>
          </p:nvSpPr>
          <p:spPr>
            <a:xfrm>
              <a:off x="11206129" y="3787876"/>
              <a:ext cx="794655" cy="261867"/>
            </a:xfrm>
            <a:prstGeom prst="rect">
              <a:avLst/>
            </a:prstGeom>
            <a:noFill/>
          </p:spPr>
          <p:txBody>
            <a:bodyPr wrap="square" lIns="0" tIns="0" rIns="0" bIns="0" rtlCol="0" anchor="t" anchorCtr="0">
              <a:spAutoFit/>
            </a:bodyPr>
            <a:lstStyle/>
            <a:p>
              <a:pPr algn="l">
                <a:lnSpc>
                  <a:spcPts val="2300"/>
                </a:lnSpc>
                <a:spcBef>
                  <a:spcPts val="1150"/>
                </a:spcBef>
              </a:pPr>
              <a:r>
                <a:rPr lang="en-US" sz="1200" dirty="0">
                  <a:solidFill>
                    <a:srgbClr val="FF0000"/>
                  </a:solidFill>
                </a:rPr>
                <a:t>start flattop</a:t>
              </a:r>
              <a:endParaRPr lang="de-DE" sz="1200" dirty="0" err="1">
                <a:solidFill>
                  <a:srgbClr val="FF0000"/>
                </a:solidFill>
              </a:endParaRPr>
            </a:p>
          </p:txBody>
        </p:sp>
        <p:cxnSp>
          <p:nvCxnSpPr>
            <p:cNvPr id="20" name="Straight Arrow Connector 19">
              <a:extLst>
                <a:ext uri="{FF2B5EF4-FFF2-40B4-BE49-F238E27FC236}">
                  <a16:creationId xmlns:a16="http://schemas.microsoft.com/office/drawing/2014/main" id="{AD1ED8C5-C4E0-4549-AC83-4C1E612DF374}"/>
                </a:ext>
              </a:extLst>
            </p:cNvPr>
            <p:cNvCxnSpPr>
              <a:cxnSpLocks/>
              <a:stCxn id="19" idx="0"/>
            </p:cNvCxnSpPr>
            <p:nvPr/>
          </p:nvCxnSpPr>
          <p:spPr>
            <a:xfrm flipH="1" flipV="1">
              <a:off x="11115361" y="3402354"/>
              <a:ext cx="488096" cy="385522"/>
            </a:xfrm>
            <a:prstGeom prst="straightConnector1">
              <a:avLst/>
            </a:prstGeom>
            <a:ln w="19050" cmpd="sng">
              <a:solidFill>
                <a:srgbClr val="FF0000"/>
              </a:solidFill>
              <a:prstDash val="sys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D3C8D9A-464C-4A70-98CE-7D6A8F207241}"/>
                </a:ext>
              </a:extLst>
            </p:cNvPr>
            <p:cNvSpPr txBox="1"/>
            <p:nvPr/>
          </p:nvSpPr>
          <p:spPr>
            <a:xfrm>
              <a:off x="8013086" y="2332671"/>
              <a:ext cx="290671" cy="307777"/>
            </a:xfrm>
            <a:prstGeom prst="rect">
              <a:avLst/>
            </a:prstGeom>
            <a:noFill/>
          </p:spPr>
          <p:txBody>
            <a:bodyPr wrap="square" rtlCol="0">
              <a:spAutoFit/>
            </a:bodyPr>
            <a:lstStyle/>
            <a:p>
              <a:pPr algn="l"/>
              <a:r>
                <a:rPr lang="en-US" sz="1400" dirty="0"/>
                <a:t>q</a:t>
              </a:r>
              <a:endParaRPr lang="de-DE" sz="1400" dirty="0"/>
            </a:p>
          </p:txBody>
        </p:sp>
        <p:sp>
          <p:nvSpPr>
            <p:cNvPr id="24" name="TextBox 23">
              <a:extLst>
                <a:ext uri="{FF2B5EF4-FFF2-40B4-BE49-F238E27FC236}">
                  <a16:creationId xmlns:a16="http://schemas.microsoft.com/office/drawing/2014/main" id="{533616D3-1A57-4F02-A9DE-FE505EFEF9DD}"/>
                </a:ext>
              </a:extLst>
            </p:cNvPr>
            <p:cNvSpPr txBox="1"/>
            <p:nvPr/>
          </p:nvSpPr>
          <p:spPr>
            <a:xfrm>
              <a:off x="9853191" y="3699067"/>
              <a:ext cx="488096" cy="307777"/>
            </a:xfrm>
            <a:prstGeom prst="rect">
              <a:avLst/>
            </a:prstGeom>
            <a:noFill/>
          </p:spPr>
          <p:txBody>
            <a:bodyPr wrap="square" rtlCol="0">
              <a:spAutoFit/>
            </a:bodyPr>
            <a:lstStyle/>
            <a:p>
              <a:pPr algn="l"/>
              <a:r>
                <a:rPr lang="en-US" sz="1400" dirty="0" err="1"/>
                <a:t>ρ</a:t>
              </a:r>
              <a:r>
                <a:rPr lang="en-US" sz="1400" baseline="-25000" dirty="0" err="1"/>
                <a:t>tor</a:t>
              </a:r>
              <a:endParaRPr lang="de-DE" sz="1400" baseline="-25000" dirty="0"/>
            </a:p>
          </p:txBody>
        </p:sp>
      </p:grpSp>
      <p:sp>
        <p:nvSpPr>
          <p:cNvPr id="25" name="TextBox 24">
            <a:extLst>
              <a:ext uri="{FF2B5EF4-FFF2-40B4-BE49-F238E27FC236}">
                <a16:creationId xmlns:a16="http://schemas.microsoft.com/office/drawing/2014/main" id="{0F22DD68-BF2E-41B0-B68B-7A8A57E54237}"/>
              </a:ext>
            </a:extLst>
          </p:cNvPr>
          <p:cNvSpPr txBox="1"/>
          <p:nvPr/>
        </p:nvSpPr>
        <p:spPr>
          <a:xfrm>
            <a:off x="7924799" y="876694"/>
            <a:ext cx="3914776" cy="523220"/>
          </a:xfrm>
          <a:prstGeom prst="rect">
            <a:avLst/>
          </a:prstGeom>
          <a:noFill/>
        </p:spPr>
        <p:txBody>
          <a:bodyPr wrap="square" rtlCol="0">
            <a:spAutoFit/>
          </a:bodyPr>
          <a:lstStyle/>
          <a:p>
            <a:pPr algn="ctr"/>
            <a:r>
              <a:rPr lang="en-US" sz="1400" dirty="0"/>
              <a:t>First simulations in ASTRA explore the effect of early off-axis ECRH on the q-profile evolution</a:t>
            </a:r>
            <a:endParaRPr lang="de-DE" sz="1400" dirty="0"/>
          </a:p>
        </p:txBody>
      </p:sp>
    </p:spTree>
    <p:extLst>
      <p:ext uri="{BB962C8B-B14F-4D97-AF65-F5344CB8AC3E}">
        <p14:creationId xmlns:p14="http://schemas.microsoft.com/office/powerpoint/2010/main" val="845232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2" y="192515"/>
            <a:ext cx="10343646" cy="801338"/>
          </a:xfrm>
        </p:spPr>
        <p:txBody>
          <a:bodyPr/>
          <a:lstStyle/>
          <a:p>
            <a:r>
              <a:rPr lang="fr-FR" dirty="0"/>
              <a:t>P187: </a:t>
            </a:r>
            <a:r>
              <a:rPr lang="fr-FR" dirty="0" err="1"/>
              <a:t>Extend</a:t>
            </a:r>
            <a:r>
              <a:rPr lang="fr-FR" dirty="0"/>
              <a:t> the </a:t>
            </a:r>
            <a:r>
              <a:rPr lang="fr-FR" dirty="0" err="1"/>
              <a:t>negative</a:t>
            </a:r>
            <a:r>
              <a:rPr lang="fr-FR" dirty="0"/>
              <a:t> </a:t>
            </a:r>
            <a:r>
              <a:rPr lang="fr-FR" dirty="0" err="1"/>
              <a:t>magnetic</a:t>
            </a:r>
            <a:r>
              <a:rPr lang="fr-FR" dirty="0"/>
              <a:t> </a:t>
            </a:r>
            <a:r>
              <a:rPr lang="fr-FR" dirty="0" err="1"/>
              <a:t>shear</a:t>
            </a:r>
            <a:r>
              <a:rPr lang="fr-FR" dirty="0"/>
              <a:t> </a:t>
            </a:r>
            <a:r>
              <a:rPr lang="fr-FR" dirty="0" err="1"/>
              <a:t>region</a:t>
            </a:r>
            <a:r>
              <a:rPr lang="fr-FR" dirty="0"/>
              <a:t> in </a:t>
            </a:r>
            <a:r>
              <a:rPr lang="fr-FR" dirty="0" err="1"/>
              <a:t>early-heating</a:t>
            </a:r>
            <a:r>
              <a:rPr lang="fr-FR" dirty="0"/>
              <a:t> scenarios on AUG</a:t>
            </a: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609599" y="1215342"/>
            <a:ext cx="7300251" cy="5310002"/>
          </a:xfrm>
        </p:spPr>
        <p:txBody>
          <a:bodyPr>
            <a:normAutofit lnSpcReduction="10000"/>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lvl="1">
              <a:spcBef>
                <a:spcPts val="0"/>
              </a:spcBef>
              <a:defRPr/>
            </a:pPr>
            <a:r>
              <a:rPr lang="en-US" dirty="0">
                <a:latin typeface="+mn-lt"/>
                <a:cs typeface="Calibri"/>
                <a:hlinkClick r:id="rId2"/>
              </a:rPr>
              <a:t>Lea.Hollendonner@ipp.mpg.de</a:t>
            </a:r>
            <a:endParaRPr lang="en-US" dirty="0">
              <a:latin typeface="+mn-lt"/>
              <a:cs typeface="Calibri"/>
            </a:endParaRPr>
          </a:p>
          <a:p>
            <a:pPr lvl="1">
              <a:spcBef>
                <a:spcPts val="0"/>
              </a:spcBef>
              <a:defRPr/>
            </a:pPr>
            <a:r>
              <a:rPr lang="en-US" dirty="0">
                <a:cs typeface="Calibri"/>
                <a:hlinkClick r:id="rId3"/>
              </a:rPr>
              <a:t>Alexander.Bock@ipp.mpg.de</a:t>
            </a:r>
            <a:endParaRPr lang="en-US" dirty="0">
              <a:latin typeface="+mn-lt"/>
              <a:cs typeface="Calibri"/>
            </a:endParaRPr>
          </a:p>
          <a:p>
            <a:pPr marL="214313" indent="-214313" eaLnBrk="1" fontAlgn="auto" hangingPunct="1">
              <a:spcBef>
                <a:spcPts val="0"/>
              </a:spcBef>
              <a:spcAft>
                <a:spcPts val="0"/>
              </a:spcAft>
              <a:buFont typeface="Arial"/>
              <a:buChar char="•"/>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marL="514351" lvl="1">
              <a:spcBef>
                <a:spcPts val="0"/>
              </a:spcBef>
              <a:buFont typeface="Arial"/>
              <a:buChar char="•"/>
              <a:defRPr/>
            </a:pPr>
            <a:r>
              <a:rPr lang="en-US" dirty="0">
                <a:cs typeface="Calibri"/>
              </a:rPr>
              <a:t>Study the relation between ITBs and magnetic shear</a:t>
            </a:r>
          </a:p>
          <a:p>
            <a:pPr marL="514351" lvl="1">
              <a:spcBef>
                <a:spcPts val="0"/>
              </a:spcBef>
              <a:buFont typeface="Arial"/>
              <a:buChar char="•"/>
              <a:defRPr/>
            </a:pPr>
            <a:r>
              <a:rPr lang="en-US" dirty="0">
                <a:cs typeface="Calibri"/>
              </a:rPr>
              <a:t>Extended regions of negative shear can be achieved with early off-axis heating (limitation: X-point formation)</a:t>
            </a:r>
          </a:p>
          <a:p>
            <a:pPr marL="514351" lvl="1">
              <a:spcBef>
                <a:spcPts val="0"/>
              </a:spcBef>
              <a:buFont typeface="Arial"/>
              <a:buChar char="•"/>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Experimental Strategy</a:t>
            </a:r>
            <a:endParaRPr lang="en-US" dirty="0">
              <a:latin typeface="+mn-lt"/>
            </a:endParaRPr>
          </a:p>
          <a:p>
            <a:pPr lvl="1">
              <a:spcBef>
                <a:spcPts val="0"/>
              </a:spcBef>
              <a:defRPr/>
            </a:pPr>
            <a:r>
              <a:rPr lang="en-US" b="1" dirty="0">
                <a:cs typeface="Calibri"/>
              </a:rPr>
              <a:t>Early X-point formation </a:t>
            </a:r>
            <a:r>
              <a:rPr lang="en-US" dirty="0">
                <a:cs typeface="Calibri"/>
              </a:rPr>
              <a:t>for early heating onset</a:t>
            </a:r>
          </a:p>
          <a:p>
            <a:pPr lvl="1">
              <a:spcBef>
                <a:spcPts val="0"/>
              </a:spcBef>
              <a:defRPr/>
            </a:pPr>
            <a:r>
              <a:rPr lang="en-US" b="1" dirty="0">
                <a:cs typeface="Calibri"/>
              </a:rPr>
              <a:t>Off-axis heating</a:t>
            </a:r>
            <a:r>
              <a:rPr lang="en-US" dirty="0">
                <a:cs typeface="Calibri"/>
              </a:rPr>
              <a:t> by ECRH to reduce current diffusion into the core</a:t>
            </a:r>
          </a:p>
          <a:p>
            <a:pPr lvl="1">
              <a:spcBef>
                <a:spcPts val="0"/>
              </a:spcBef>
              <a:defRPr/>
            </a:pPr>
            <a:r>
              <a:rPr lang="en-US" b="1" dirty="0">
                <a:cs typeface="Calibri"/>
              </a:rPr>
              <a:t>On-axis counter-ECCD</a:t>
            </a:r>
            <a:r>
              <a:rPr lang="en-US" dirty="0">
                <a:cs typeface="Calibri"/>
              </a:rPr>
              <a:t> to actively remove current from the core (and prevent tungsten accumulation)</a:t>
            </a:r>
          </a:p>
          <a:p>
            <a:pPr marL="342900" lvl="1" indent="0">
              <a:spcBef>
                <a:spcPts val="0"/>
              </a:spcBef>
              <a:buNone/>
              <a:defRPr/>
            </a:pPr>
            <a:endParaRPr lang="en-US" b="1" dirty="0">
              <a:cs typeface="Calibri"/>
            </a:endParaRPr>
          </a:p>
          <a:p>
            <a:pPr marL="214313" indent="-214313" eaLnBrk="1" fontAlgn="auto" hangingPunct="1">
              <a:spcBef>
                <a:spcPts val="0"/>
              </a:spcBef>
              <a:spcAft>
                <a:spcPts val="0"/>
              </a:spcAft>
              <a:buFont typeface="Arial"/>
              <a:buChar char="•"/>
              <a:defRPr/>
            </a:pPr>
            <a:r>
              <a:rPr lang="en-US" b="1" dirty="0">
                <a:cs typeface="Calibri"/>
              </a:rPr>
              <a:t>D</a:t>
            </a:r>
            <a:r>
              <a:rPr lang="en-US" b="1" dirty="0">
                <a:latin typeface="+mn-lt"/>
                <a:cs typeface="Calibri"/>
              </a:rPr>
              <a:t>iagnostics and Machine Technical requirements</a:t>
            </a:r>
          </a:p>
          <a:p>
            <a:pPr marL="514351" lvl="1">
              <a:spcBef>
                <a:spcPts val="0"/>
              </a:spcBef>
              <a:buFont typeface="Arial"/>
              <a:buChar char="•"/>
              <a:defRPr/>
            </a:pPr>
            <a:r>
              <a:rPr lang="en-US" dirty="0">
                <a:cs typeface="Calibri"/>
              </a:rPr>
              <a:t>IMSE</a:t>
            </a:r>
          </a:p>
          <a:p>
            <a:pPr marL="514351" lvl="1">
              <a:spcBef>
                <a:spcPts val="0"/>
              </a:spcBef>
              <a:buFont typeface="Arial"/>
              <a:buChar char="•"/>
              <a:defRPr/>
            </a:pPr>
            <a:r>
              <a:rPr lang="en-US" dirty="0">
                <a:cs typeface="Calibri"/>
              </a:rPr>
              <a:t>co-/counter-ECCD, NBI</a:t>
            </a: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r>
                        <a:rPr lang="en-US" sz="1800" dirty="0"/>
                        <a:t>0</a:t>
                      </a:r>
                      <a:endParaRPr lang="en-IT" sz="1800" dirty="0"/>
                    </a:p>
                  </a:txBody>
                  <a:tcPr marL="68585" marR="68585" marT="34290" marB="34290">
                    <a:solidFill>
                      <a:schemeClr val="tx2">
                        <a:lumMod val="40000"/>
                        <a:lumOff val="60000"/>
                      </a:schemeClr>
                    </a:solidFill>
                  </a:tcPr>
                </a:tc>
                <a:tc>
                  <a:txBody>
                    <a:bodyPr/>
                    <a:lstStyle/>
                    <a:p>
                      <a:r>
                        <a:rPr lang="en-US" sz="1800" dirty="0"/>
                        <a:t>18</a:t>
                      </a:r>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endParaRPr lang="en-IT" sz="1800"/>
                    </a:p>
                  </a:txBody>
                  <a:tcPr marL="68585" marR="68585" marT="34290" marB="34290">
                    <a:solidFill>
                      <a:schemeClr val="accent3">
                        <a:lumMod val="40000"/>
                        <a:lumOff val="60000"/>
                      </a:schemeClr>
                    </a:solidFill>
                  </a:tcPr>
                </a:tc>
                <a:tc>
                  <a:txBody>
                    <a:bodyPr/>
                    <a:lstStyle/>
                    <a:p>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tc>
                  <a:txBody>
                    <a:bodyPr/>
                    <a:lstStyle/>
                    <a:p>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latin typeface="Calibri" panose="020F0502020204030204" pitchFamily="34" charset="0"/>
              </a:rPr>
              <a:t>Possible summary figures</a:t>
            </a:r>
            <a:endParaRPr lang="en-US" alt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grpSp>
        <p:nvGrpSpPr>
          <p:cNvPr id="26" name="Group 25">
            <a:extLst>
              <a:ext uri="{FF2B5EF4-FFF2-40B4-BE49-F238E27FC236}">
                <a16:creationId xmlns:a16="http://schemas.microsoft.com/office/drawing/2014/main" id="{186ECC4D-C9E4-4A54-B773-B8F490875644}"/>
              </a:ext>
            </a:extLst>
          </p:cNvPr>
          <p:cNvGrpSpPr/>
          <p:nvPr/>
        </p:nvGrpSpPr>
        <p:grpSpPr>
          <a:xfrm>
            <a:off x="8013086" y="1431501"/>
            <a:ext cx="3987698" cy="2770642"/>
            <a:chOff x="8013086" y="1279101"/>
            <a:chExt cx="3987698" cy="2770642"/>
          </a:xfrm>
        </p:grpSpPr>
        <p:pic>
          <p:nvPicPr>
            <p:cNvPr id="11" name="Picture 10">
              <a:extLst>
                <a:ext uri="{FF2B5EF4-FFF2-40B4-BE49-F238E27FC236}">
                  <a16:creationId xmlns:a16="http://schemas.microsoft.com/office/drawing/2014/main" id="{161E0C6E-0FCB-4B3E-A742-4BD1CF9BD89F}"/>
                </a:ext>
              </a:extLst>
            </p:cNvPr>
            <p:cNvPicPr>
              <a:picLocks noChangeAspect="1"/>
            </p:cNvPicPr>
            <p:nvPr/>
          </p:nvPicPr>
          <p:blipFill rotWithShape="1">
            <a:blip r:embed="rId4"/>
            <a:srcRect l="7971" t="11330" r="8795" b="4780"/>
            <a:stretch/>
          </p:blipFill>
          <p:spPr>
            <a:xfrm>
              <a:off x="8248519" y="1279101"/>
              <a:ext cx="3380127" cy="2555073"/>
            </a:xfrm>
            <a:prstGeom prst="rect">
              <a:avLst/>
            </a:prstGeom>
          </p:spPr>
        </p:pic>
        <p:cxnSp>
          <p:nvCxnSpPr>
            <p:cNvPr id="17" name="Straight Arrow Connector 16">
              <a:extLst>
                <a:ext uri="{FF2B5EF4-FFF2-40B4-BE49-F238E27FC236}">
                  <a16:creationId xmlns:a16="http://schemas.microsoft.com/office/drawing/2014/main" id="{CE24D437-03CF-47F7-9D67-B411453675A6}"/>
                </a:ext>
              </a:extLst>
            </p:cNvPr>
            <p:cNvCxnSpPr/>
            <p:nvPr/>
          </p:nvCxnSpPr>
          <p:spPr>
            <a:xfrm>
              <a:off x="9988367" y="1741797"/>
              <a:ext cx="679879" cy="632665"/>
            </a:xfrm>
            <a:prstGeom prst="straightConnector1">
              <a:avLst/>
            </a:prstGeom>
            <a:ln w="19050" cmpd="sng">
              <a:solidFill>
                <a:srgbClr val="FF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605A84-580F-4818-9EBC-7AEBB3C7ED49}"/>
                </a:ext>
              </a:extLst>
            </p:cNvPr>
            <p:cNvSpPr txBox="1"/>
            <p:nvPr/>
          </p:nvSpPr>
          <p:spPr>
            <a:xfrm>
              <a:off x="9275438" y="1456552"/>
              <a:ext cx="1425857" cy="383761"/>
            </a:xfrm>
            <a:prstGeom prst="rect">
              <a:avLst/>
            </a:prstGeom>
            <a:noFill/>
          </p:spPr>
          <p:txBody>
            <a:bodyPr wrap="square" lIns="0" tIns="0" rIns="0" bIns="0" rtlCol="0" anchor="t" anchorCtr="0">
              <a:spAutoFit/>
            </a:bodyPr>
            <a:lstStyle/>
            <a:p>
              <a:pPr algn="l">
                <a:lnSpc>
                  <a:spcPts val="2300"/>
                </a:lnSpc>
                <a:spcBef>
                  <a:spcPts val="1150"/>
                </a:spcBef>
              </a:pPr>
              <a:r>
                <a:rPr lang="en-US" sz="1200" dirty="0">
                  <a:solidFill>
                    <a:srgbClr val="FF0000"/>
                  </a:solidFill>
                </a:rPr>
                <a:t>heating onset</a:t>
              </a:r>
              <a:endParaRPr lang="de-DE" sz="1200" dirty="0" err="1">
                <a:solidFill>
                  <a:srgbClr val="FF0000"/>
                </a:solidFill>
              </a:endParaRPr>
            </a:p>
          </p:txBody>
        </p:sp>
        <p:sp>
          <p:nvSpPr>
            <p:cNvPr id="19" name="TextBox 18">
              <a:extLst>
                <a:ext uri="{FF2B5EF4-FFF2-40B4-BE49-F238E27FC236}">
                  <a16:creationId xmlns:a16="http://schemas.microsoft.com/office/drawing/2014/main" id="{17CBCC61-D650-4478-850E-4343B3FF4800}"/>
                </a:ext>
              </a:extLst>
            </p:cNvPr>
            <p:cNvSpPr txBox="1"/>
            <p:nvPr/>
          </p:nvSpPr>
          <p:spPr>
            <a:xfrm>
              <a:off x="11206129" y="3787876"/>
              <a:ext cx="794655" cy="261867"/>
            </a:xfrm>
            <a:prstGeom prst="rect">
              <a:avLst/>
            </a:prstGeom>
            <a:noFill/>
          </p:spPr>
          <p:txBody>
            <a:bodyPr wrap="square" lIns="0" tIns="0" rIns="0" bIns="0" rtlCol="0" anchor="t" anchorCtr="0">
              <a:spAutoFit/>
            </a:bodyPr>
            <a:lstStyle/>
            <a:p>
              <a:pPr algn="l">
                <a:lnSpc>
                  <a:spcPts val="2300"/>
                </a:lnSpc>
                <a:spcBef>
                  <a:spcPts val="1150"/>
                </a:spcBef>
              </a:pPr>
              <a:r>
                <a:rPr lang="en-US" sz="1200" dirty="0">
                  <a:solidFill>
                    <a:srgbClr val="FF0000"/>
                  </a:solidFill>
                </a:rPr>
                <a:t>start flattop</a:t>
              </a:r>
              <a:endParaRPr lang="de-DE" sz="1200" dirty="0" err="1">
                <a:solidFill>
                  <a:srgbClr val="FF0000"/>
                </a:solidFill>
              </a:endParaRPr>
            </a:p>
          </p:txBody>
        </p:sp>
        <p:cxnSp>
          <p:nvCxnSpPr>
            <p:cNvPr id="20" name="Straight Arrow Connector 19">
              <a:extLst>
                <a:ext uri="{FF2B5EF4-FFF2-40B4-BE49-F238E27FC236}">
                  <a16:creationId xmlns:a16="http://schemas.microsoft.com/office/drawing/2014/main" id="{AD1ED8C5-C4E0-4549-AC83-4C1E612DF374}"/>
                </a:ext>
              </a:extLst>
            </p:cNvPr>
            <p:cNvCxnSpPr>
              <a:cxnSpLocks/>
              <a:stCxn id="19" idx="0"/>
            </p:cNvCxnSpPr>
            <p:nvPr/>
          </p:nvCxnSpPr>
          <p:spPr>
            <a:xfrm flipH="1" flipV="1">
              <a:off x="11115361" y="3402354"/>
              <a:ext cx="488096" cy="385522"/>
            </a:xfrm>
            <a:prstGeom prst="straightConnector1">
              <a:avLst/>
            </a:prstGeom>
            <a:ln w="19050" cmpd="sng">
              <a:solidFill>
                <a:srgbClr val="FF0000"/>
              </a:solidFill>
              <a:prstDash val="sys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D3C8D9A-464C-4A70-98CE-7D6A8F207241}"/>
                </a:ext>
              </a:extLst>
            </p:cNvPr>
            <p:cNvSpPr txBox="1"/>
            <p:nvPr/>
          </p:nvSpPr>
          <p:spPr>
            <a:xfrm>
              <a:off x="8013086" y="2332671"/>
              <a:ext cx="290671" cy="307777"/>
            </a:xfrm>
            <a:prstGeom prst="rect">
              <a:avLst/>
            </a:prstGeom>
            <a:noFill/>
          </p:spPr>
          <p:txBody>
            <a:bodyPr wrap="square" rtlCol="0">
              <a:spAutoFit/>
            </a:bodyPr>
            <a:lstStyle/>
            <a:p>
              <a:pPr algn="l"/>
              <a:r>
                <a:rPr lang="en-US" sz="1400" dirty="0"/>
                <a:t>q</a:t>
              </a:r>
              <a:endParaRPr lang="de-DE" sz="1400" dirty="0"/>
            </a:p>
          </p:txBody>
        </p:sp>
        <p:sp>
          <p:nvSpPr>
            <p:cNvPr id="24" name="TextBox 23">
              <a:extLst>
                <a:ext uri="{FF2B5EF4-FFF2-40B4-BE49-F238E27FC236}">
                  <a16:creationId xmlns:a16="http://schemas.microsoft.com/office/drawing/2014/main" id="{533616D3-1A57-4F02-A9DE-FE505EFEF9DD}"/>
                </a:ext>
              </a:extLst>
            </p:cNvPr>
            <p:cNvSpPr txBox="1"/>
            <p:nvPr/>
          </p:nvSpPr>
          <p:spPr>
            <a:xfrm>
              <a:off x="9853191" y="3699067"/>
              <a:ext cx="488096" cy="307777"/>
            </a:xfrm>
            <a:prstGeom prst="rect">
              <a:avLst/>
            </a:prstGeom>
            <a:noFill/>
          </p:spPr>
          <p:txBody>
            <a:bodyPr wrap="square" rtlCol="0">
              <a:spAutoFit/>
            </a:bodyPr>
            <a:lstStyle/>
            <a:p>
              <a:pPr algn="l"/>
              <a:r>
                <a:rPr lang="en-US" sz="1400" dirty="0" err="1"/>
                <a:t>ρ</a:t>
              </a:r>
              <a:r>
                <a:rPr lang="en-US" sz="1400" baseline="-25000" dirty="0" err="1"/>
                <a:t>tor</a:t>
              </a:r>
              <a:endParaRPr lang="de-DE" sz="1400" baseline="-25000" dirty="0"/>
            </a:p>
          </p:txBody>
        </p:sp>
      </p:grpSp>
      <p:sp>
        <p:nvSpPr>
          <p:cNvPr id="25" name="TextBox 24">
            <a:extLst>
              <a:ext uri="{FF2B5EF4-FFF2-40B4-BE49-F238E27FC236}">
                <a16:creationId xmlns:a16="http://schemas.microsoft.com/office/drawing/2014/main" id="{0F22DD68-BF2E-41B0-B68B-7A8A57E54237}"/>
              </a:ext>
            </a:extLst>
          </p:cNvPr>
          <p:cNvSpPr txBox="1"/>
          <p:nvPr/>
        </p:nvSpPr>
        <p:spPr>
          <a:xfrm>
            <a:off x="7924799" y="876694"/>
            <a:ext cx="3914776" cy="523220"/>
          </a:xfrm>
          <a:prstGeom prst="rect">
            <a:avLst/>
          </a:prstGeom>
          <a:noFill/>
        </p:spPr>
        <p:txBody>
          <a:bodyPr wrap="square" rtlCol="0">
            <a:spAutoFit/>
          </a:bodyPr>
          <a:lstStyle/>
          <a:p>
            <a:pPr algn="ctr"/>
            <a:r>
              <a:rPr lang="en-US" sz="1400" dirty="0"/>
              <a:t>First simulations in ASTRA explore the effect of early off-axis ECRH on the q-profile evolution</a:t>
            </a:r>
            <a:endParaRPr lang="de-DE" sz="1400" dirty="0"/>
          </a:p>
        </p:txBody>
      </p:sp>
      <p:sp>
        <p:nvSpPr>
          <p:cNvPr id="21" name="TextBox 1">
            <a:extLst>
              <a:ext uri="{FF2B5EF4-FFF2-40B4-BE49-F238E27FC236}">
                <a16:creationId xmlns:a16="http://schemas.microsoft.com/office/drawing/2014/main" id="{ABADD47F-FD7A-4B20-BA04-F3353120A943}"/>
              </a:ext>
            </a:extLst>
          </p:cNvPr>
          <p:cNvSpPr txBox="1"/>
          <p:nvPr/>
        </p:nvSpPr>
        <p:spPr>
          <a:xfrm>
            <a:off x="4589860" y="1259396"/>
            <a:ext cx="4329114" cy="646331"/>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C00000"/>
                </a:solidFill>
              </a:rPr>
              <a:t>P</a:t>
            </a:r>
            <a:r>
              <a:rPr lang="de-DE" dirty="0">
                <a:solidFill>
                  <a:srgbClr val="C00000"/>
                </a:solidFill>
              </a:rPr>
              <a:t>2_AUG. </a:t>
            </a:r>
            <a:r>
              <a:rPr lang="de-DE" dirty="0" err="1">
                <a:solidFill>
                  <a:srgbClr val="C00000"/>
                </a:solidFill>
              </a:rPr>
              <a:t>Technically</a:t>
            </a:r>
            <a:r>
              <a:rPr lang="de-DE" dirty="0">
                <a:solidFill>
                  <a:srgbClr val="C00000"/>
                </a:solidFill>
              </a:rPr>
              <a:t> </a:t>
            </a:r>
            <a:r>
              <a:rPr lang="de-DE" dirty="0" err="1">
                <a:solidFill>
                  <a:srgbClr val="C00000"/>
                </a:solidFill>
              </a:rPr>
              <a:t>difficult</a:t>
            </a:r>
            <a:r>
              <a:rPr lang="de-DE" dirty="0">
                <a:solidFill>
                  <a:srgbClr val="C00000"/>
                </a:solidFill>
              </a:rPr>
              <a:t>. </a:t>
            </a:r>
            <a:r>
              <a:rPr lang="de-DE" dirty="0" err="1">
                <a:solidFill>
                  <a:srgbClr val="C00000"/>
                </a:solidFill>
              </a:rPr>
              <a:t>Current</a:t>
            </a:r>
            <a:r>
              <a:rPr lang="de-DE" dirty="0">
                <a:solidFill>
                  <a:srgbClr val="C00000"/>
                </a:solidFill>
              </a:rPr>
              <a:t> hole </a:t>
            </a:r>
            <a:r>
              <a:rPr lang="de-DE" dirty="0" err="1">
                <a:solidFill>
                  <a:srgbClr val="C00000"/>
                </a:solidFill>
              </a:rPr>
              <a:t>inherently</a:t>
            </a:r>
            <a:r>
              <a:rPr lang="de-DE" dirty="0">
                <a:solidFill>
                  <a:srgbClr val="C00000"/>
                </a:solidFill>
              </a:rPr>
              <a:t> </a:t>
            </a:r>
            <a:r>
              <a:rPr lang="de-DE" dirty="0" err="1">
                <a:solidFill>
                  <a:srgbClr val="C00000"/>
                </a:solidFill>
              </a:rPr>
              <a:t>difficult</a:t>
            </a:r>
            <a:r>
              <a:rPr lang="de-DE" dirty="0">
                <a:solidFill>
                  <a:srgbClr val="C00000"/>
                </a:solidFill>
              </a:rPr>
              <a:t> </a:t>
            </a:r>
            <a:r>
              <a:rPr lang="de-DE" dirty="0" err="1">
                <a:solidFill>
                  <a:srgbClr val="C00000"/>
                </a:solidFill>
              </a:rPr>
              <a:t>to</a:t>
            </a:r>
            <a:r>
              <a:rPr lang="de-DE" dirty="0">
                <a:solidFill>
                  <a:srgbClr val="C00000"/>
                </a:solidFill>
              </a:rPr>
              <a:t> </a:t>
            </a:r>
            <a:r>
              <a:rPr lang="de-DE" dirty="0" err="1">
                <a:solidFill>
                  <a:srgbClr val="C00000"/>
                </a:solidFill>
              </a:rPr>
              <a:t>control</a:t>
            </a:r>
            <a:r>
              <a:rPr lang="de-DE" dirty="0">
                <a:solidFill>
                  <a:srgbClr val="C00000"/>
                </a:solidFill>
              </a:rPr>
              <a:t> </a:t>
            </a:r>
            <a:endParaRPr lang="en-IT" dirty="0">
              <a:solidFill>
                <a:srgbClr val="C00000"/>
              </a:solidFill>
            </a:endParaRPr>
          </a:p>
        </p:txBody>
      </p:sp>
    </p:spTree>
    <p:extLst>
      <p:ext uri="{BB962C8B-B14F-4D97-AF65-F5344CB8AC3E}">
        <p14:creationId xmlns:p14="http://schemas.microsoft.com/office/powerpoint/2010/main" val="2563283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1" y="192515"/>
            <a:ext cx="10150235" cy="457200"/>
          </a:xfrm>
        </p:spPr>
        <p:txBody>
          <a:bodyPr/>
          <a:lstStyle/>
          <a:p>
            <a:r>
              <a:rPr lang="en-US" dirty="0"/>
              <a:t>P188: TWA dual-frequency sweep for long pulse operation in WEST</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276044" y="783900"/>
                <a:ext cx="8997351" cy="6005089"/>
              </a:xfrm>
            </p:spPr>
            <p:txBody>
              <a:bodyPr>
                <a:normAutofit lnSpcReduction="10000"/>
              </a:bodyPr>
              <a:lstStyle/>
              <a:p>
                <a:pPr marL="214313" indent="-214313" eaLnBrk="1" fontAlgn="auto" hangingPunct="1">
                  <a:spcBef>
                    <a:spcPts val="0"/>
                  </a:spcBef>
                  <a:spcAft>
                    <a:spcPts val="0"/>
                  </a:spcAft>
                  <a:buFont typeface="Arial"/>
                  <a:buChar char="•"/>
                  <a:defRPr/>
                </a:pPr>
                <a:r>
                  <a:rPr lang="en-US" sz="1600" b="1" dirty="0">
                    <a:latin typeface="+mn-lt"/>
                    <a:cs typeface="Calibri"/>
                  </a:rPr>
                  <a:t>Proponents and contact person:</a:t>
                </a:r>
              </a:p>
              <a:p>
                <a:pPr marL="0" indent="0" eaLnBrk="1" fontAlgn="auto" hangingPunct="1">
                  <a:spcBef>
                    <a:spcPts val="0"/>
                  </a:spcBef>
                  <a:spcAft>
                    <a:spcPts val="0"/>
                  </a:spcAft>
                  <a:buNone/>
                  <a:defRPr/>
                </a:pPr>
                <a:r>
                  <a:rPr lang="en-US" sz="1600" dirty="0">
                    <a:latin typeface="+mn-lt"/>
                    <a:cs typeface="Calibri"/>
                  </a:rPr>
                  <a:t>Riccardo Ragona, Vincent Maquet, Julien </a:t>
                </a:r>
                <a:r>
                  <a:rPr lang="en-US" sz="1600" dirty="0" err="1">
                    <a:latin typeface="+mn-lt"/>
                    <a:cs typeface="Calibri"/>
                  </a:rPr>
                  <a:t>Hillairet</a:t>
                </a:r>
                <a:r>
                  <a:rPr lang="en-US" sz="1600" dirty="0">
                    <a:latin typeface="+mn-lt"/>
                    <a:cs typeface="Calibri"/>
                  </a:rPr>
                  <a:t>, Ernesto Lerche, et al (see full list on wiki)</a:t>
                </a:r>
              </a:p>
              <a:p>
                <a:pPr marL="214313" indent="-214313" eaLnBrk="1" fontAlgn="auto" hangingPunct="1">
                  <a:spcBef>
                    <a:spcPts val="0"/>
                  </a:spcBef>
                  <a:spcAft>
                    <a:spcPts val="0"/>
                  </a:spcAft>
                  <a:buFont typeface="Arial"/>
                  <a:buChar char="•"/>
                  <a:defRPr/>
                </a:pPr>
                <a:endParaRPr lang="en-US" sz="1600" b="1" dirty="0">
                  <a:latin typeface="+mn-lt"/>
                  <a:cs typeface="Calibri"/>
                </a:endParaRPr>
              </a:p>
              <a:p>
                <a:pPr marL="214313" indent="-214313" eaLnBrk="1" fontAlgn="auto" hangingPunct="1">
                  <a:spcBef>
                    <a:spcPts val="0"/>
                  </a:spcBef>
                  <a:spcAft>
                    <a:spcPts val="0"/>
                  </a:spcAft>
                  <a:buFont typeface="Arial"/>
                  <a:buChar char="•"/>
                  <a:defRPr/>
                </a:pPr>
                <a:r>
                  <a:rPr lang="en-US" sz="1600" b="1" dirty="0">
                    <a:latin typeface="+mn-lt"/>
                    <a:cs typeface="Calibri"/>
                  </a:rPr>
                  <a:t>Scientific Background &amp; Objectives</a:t>
                </a:r>
              </a:p>
              <a:p>
                <a:pPr marL="514351" lvl="1">
                  <a:spcBef>
                    <a:spcPts val="0"/>
                  </a:spcBef>
                  <a:buFont typeface="Arial"/>
                  <a:buChar char="•"/>
                  <a:defRPr/>
                </a:pPr>
                <a:endParaRPr lang="en-US" sz="900" b="1" dirty="0">
                  <a:latin typeface="+mn-lt"/>
                  <a:cs typeface="Calibri"/>
                </a:endParaRPr>
              </a:p>
              <a:p>
                <a:pPr lvl="1">
                  <a:spcBef>
                    <a:spcPts val="0"/>
                  </a:spcBef>
                  <a:buFont typeface="Wingdings" panose="05000000000000000000" pitchFamily="2" charset="2"/>
                  <a:buChar char="v"/>
                  <a:defRPr/>
                </a:pPr>
                <a:r>
                  <a:rPr lang="en-US" sz="1400" dirty="0">
                    <a:cs typeface="Calibri"/>
                  </a:rPr>
                  <a:t>WEST record pulse #61299 identified the need for MHD control, in steady state, to allow increasing </a:t>
                </a:r>
                <a14:m>
                  <m:oMath xmlns:m="http://schemas.openxmlformats.org/officeDocument/2006/math">
                    <m:r>
                      <a:rPr lang="da-DK" sz="1400" b="0" i="1" smtClean="0">
                        <a:latin typeface="Cambria Math" panose="02040503050406030204" pitchFamily="18" charset="0"/>
                        <a:cs typeface="Calibri"/>
                      </a:rPr>
                      <m:t>𝛽</m:t>
                    </m:r>
                  </m:oMath>
                </a14:m>
                <a:r>
                  <a:rPr lang="en-US" sz="1400" dirty="0">
                    <a:cs typeface="Calibri"/>
                  </a:rPr>
                  <a:t>.</a:t>
                </a:r>
              </a:p>
              <a:p>
                <a:pPr lvl="1">
                  <a:spcBef>
                    <a:spcPts val="0"/>
                  </a:spcBef>
                  <a:buFont typeface="Wingdings" panose="05000000000000000000" pitchFamily="2" charset="2"/>
                  <a:buChar char="v"/>
                  <a:defRPr/>
                </a:pPr>
                <a:r>
                  <a:rPr lang="en-US" sz="1400" dirty="0">
                    <a:cs typeface="Calibri"/>
                  </a:rPr>
                  <a:t>ECCD is a valuable candidate to provide this functionality</a:t>
                </a:r>
              </a:p>
              <a:p>
                <a:pPr lvl="1">
                  <a:spcBef>
                    <a:spcPts val="0"/>
                  </a:spcBef>
                  <a:buFont typeface="Wingdings" panose="05000000000000000000" pitchFamily="2" charset="2"/>
                  <a:buChar char="v"/>
                  <a:defRPr/>
                </a:pPr>
                <a:r>
                  <a:rPr lang="en-US" sz="1400" dirty="0">
                    <a:cs typeface="Calibri"/>
                  </a:rPr>
                  <a:t>ICRH could also contribute with an innovative launcher (Travelling Wave Array) and operation scheme (frequency sweeping), potentially delivering core heating with reduced fast ion losses</a:t>
                </a:r>
              </a:p>
              <a:p>
                <a:pPr lvl="1">
                  <a:spcBef>
                    <a:spcPts val="0"/>
                  </a:spcBef>
                  <a:buFont typeface="Wingdings" panose="05000000000000000000" pitchFamily="2" charset="2"/>
                  <a:buChar char="q"/>
                  <a:defRPr/>
                </a:pPr>
                <a:r>
                  <a:rPr lang="en-US" sz="1400" dirty="0">
                    <a:cs typeface="Calibri"/>
                  </a:rPr>
                  <a:t>The aim is to investigate the effects of ICRF on preventing MHD during long pulse operation in metallic wall devices (</a:t>
                </a:r>
                <a:r>
                  <a:rPr lang="en-US" sz="1400" i="1" dirty="0">
                    <a:cs typeface="Calibri"/>
                  </a:rPr>
                  <a:t>D3</a:t>
                </a:r>
                <a:r>
                  <a:rPr lang="en-US" sz="1400" dirty="0">
                    <a:cs typeface="Calibri"/>
                  </a:rPr>
                  <a:t>). </a:t>
                </a:r>
              </a:p>
              <a:p>
                <a:pPr lvl="1">
                  <a:spcBef>
                    <a:spcPts val="0"/>
                  </a:spcBef>
                  <a:buFont typeface="Wingdings" panose="05000000000000000000" pitchFamily="2" charset="2"/>
                  <a:buChar char="q"/>
                  <a:defRPr/>
                </a:pPr>
                <a:r>
                  <a:rPr lang="en-GB" sz="1400" dirty="0">
                    <a:solidFill>
                      <a:srgbClr val="202122"/>
                    </a:solidFill>
                  </a:rPr>
                  <a:t>The main objective is to </a:t>
                </a:r>
                <a:r>
                  <a:rPr lang="da-DK" sz="1400" dirty="0" err="1">
                    <a:solidFill>
                      <a:srgbClr val="202122"/>
                    </a:solidFill>
                  </a:rPr>
                  <a:t>develop</a:t>
                </a:r>
                <a:r>
                  <a:rPr lang="da-DK" sz="1400" dirty="0">
                    <a:solidFill>
                      <a:srgbClr val="202122"/>
                    </a:solidFill>
                  </a:rPr>
                  <a:t> a </a:t>
                </a:r>
                <a:r>
                  <a:rPr lang="da-DK" sz="1400" dirty="0" err="1">
                    <a:solidFill>
                      <a:srgbClr val="202122"/>
                    </a:solidFill>
                  </a:rPr>
                  <a:t>steady-state</a:t>
                </a:r>
                <a:r>
                  <a:rPr lang="en-US" sz="1400" dirty="0">
                    <a:cs typeface="Calibri"/>
                  </a:rPr>
                  <a:t> solution for MHD control (</a:t>
                </a:r>
                <a:r>
                  <a:rPr lang="en-US" sz="1400" i="1" dirty="0">
                    <a:cs typeface="Calibri"/>
                  </a:rPr>
                  <a:t>D5</a:t>
                </a:r>
                <a:r>
                  <a:rPr lang="en-US" sz="1400" dirty="0">
                    <a:cs typeface="Calibri"/>
                  </a:rPr>
                  <a:t>), based on ICRH, in WEST long pulses conditions (ref. #61299).</a:t>
                </a:r>
              </a:p>
              <a:p>
                <a:pPr lvl="1">
                  <a:spcBef>
                    <a:spcPts val="0"/>
                  </a:spcBef>
                  <a:buFont typeface="Wingdings" panose="05000000000000000000" pitchFamily="2" charset="2"/>
                  <a:buChar char="q"/>
                  <a:defRPr/>
                </a:pPr>
                <a:r>
                  <a:rPr lang="en-US" sz="1400" dirty="0">
                    <a:cs typeface="Calibri"/>
                  </a:rPr>
                  <a:t>Specifically, to demonstrate for the first time the use of frequency sweeping for power deposition tailoring, allowing to investigate possible control strategies.</a:t>
                </a:r>
              </a:p>
              <a:p>
                <a:pPr lvl="1">
                  <a:spcBef>
                    <a:spcPts val="0"/>
                  </a:spcBef>
                  <a:buFont typeface="Wingdings" panose="05000000000000000000" pitchFamily="2" charset="2"/>
                  <a:buChar char="q"/>
                  <a:defRPr/>
                </a:pPr>
                <a:r>
                  <a:rPr lang="en-GB" sz="1400" dirty="0">
                    <a:solidFill>
                      <a:srgbClr val="202122"/>
                    </a:solidFill>
                  </a:rPr>
                  <a:t>An additional objective is to contribute to multi-machine database for model validation (</a:t>
                </a:r>
                <a:r>
                  <a:rPr lang="en-GB" sz="1400" i="1" dirty="0">
                    <a:solidFill>
                      <a:srgbClr val="202122"/>
                    </a:solidFill>
                  </a:rPr>
                  <a:t>D4</a:t>
                </a:r>
                <a:r>
                  <a:rPr lang="en-GB" sz="1400" dirty="0">
                    <a:solidFill>
                      <a:srgbClr val="202122"/>
                    </a:solidFill>
                  </a:rPr>
                  <a:t>). </a:t>
                </a:r>
              </a:p>
              <a:p>
                <a:pPr marL="342900" lvl="1" indent="0">
                  <a:spcBef>
                    <a:spcPts val="0"/>
                  </a:spcBef>
                  <a:buNone/>
                  <a:defRPr/>
                </a:pPr>
                <a:endParaRPr lang="en-US" sz="1400" dirty="0">
                  <a:latin typeface="+mn-lt"/>
                  <a:cs typeface="Calibri"/>
                </a:endParaRPr>
              </a:p>
              <a:p>
                <a:pPr marL="214313" indent="-214313" eaLnBrk="1" fontAlgn="auto" hangingPunct="1">
                  <a:spcBef>
                    <a:spcPts val="0"/>
                  </a:spcBef>
                  <a:spcAft>
                    <a:spcPts val="0"/>
                  </a:spcAft>
                  <a:buFont typeface="Arial"/>
                  <a:buChar char="•"/>
                  <a:defRPr/>
                </a:pPr>
                <a:r>
                  <a:rPr lang="en-US" sz="1600" b="1" dirty="0">
                    <a:latin typeface="+mn-lt"/>
                    <a:cs typeface="Calibri"/>
                  </a:rPr>
                  <a:t>Experimental Strategy/Machine Constraints and essential diagnostic</a:t>
                </a:r>
                <a:endParaRPr lang="en-US" sz="1600" dirty="0">
                  <a:latin typeface="+mn-lt"/>
                </a:endParaRPr>
              </a:p>
              <a:p>
                <a:pPr lvl="1" eaLnBrk="1" fontAlgn="auto" hangingPunct="1">
                  <a:spcBef>
                    <a:spcPts val="0"/>
                  </a:spcBef>
                  <a:spcAft>
                    <a:spcPts val="0"/>
                  </a:spcAft>
                  <a:defRPr/>
                </a:pPr>
                <a:r>
                  <a:rPr lang="en-US" sz="1600" dirty="0">
                    <a:cs typeface="Calibri"/>
                  </a:rPr>
                  <a:t>Develop scenario for optimal IC frequency sweep </a:t>
                </a:r>
                <a:r>
                  <a:rPr lang="en-US" sz="1400" dirty="0">
                    <a:latin typeface="+mn-lt"/>
                    <a:cs typeface="Calibri"/>
                  </a:rPr>
                  <a:t>Ref. </a:t>
                </a:r>
                <a:r>
                  <a:rPr lang="en-US" sz="1400" dirty="0">
                    <a:cs typeface="Calibri"/>
                  </a:rPr>
                  <a:t>#61299, </a:t>
                </a:r>
                <a:r>
                  <a:rPr lang="en-US" sz="1400" dirty="0">
                    <a:latin typeface="+mn-lt"/>
                    <a:cs typeface="Calibri"/>
                  </a:rPr>
                  <a:t>short pulses (10 s).</a:t>
                </a:r>
              </a:p>
              <a:p>
                <a:pPr lvl="2">
                  <a:spcBef>
                    <a:spcPts val="0"/>
                  </a:spcBef>
                  <a:defRPr/>
                </a:pPr>
                <a:r>
                  <a:rPr lang="en-US" sz="1400" dirty="0">
                    <a:latin typeface="+mn-lt"/>
                    <a:cs typeface="Calibri"/>
                  </a:rPr>
                  <a:t>TWA rows different freq. for central heating</a:t>
                </a:r>
              </a:p>
              <a:p>
                <a:pPr lvl="2">
                  <a:spcBef>
                    <a:spcPts val="0"/>
                  </a:spcBef>
                  <a:defRPr/>
                </a:pPr>
                <a:r>
                  <a:rPr lang="en-US" sz="1400" dirty="0">
                    <a:latin typeface="+mn-lt"/>
                    <a:cs typeface="Calibri"/>
                  </a:rPr>
                  <a:t>Scan sweeping amplitude in step (1-4 MHz)</a:t>
                </a:r>
              </a:p>
              <a:p>
                <a:pPr lvl="2">
                  <a:spcBef>
                    <a:spcPts val="0"/>
                  </a:spcBef>
                  <a:defRPr/>
                </a:pPr>
                <a:r>
                  <a:rPr lang="en-US" sz="1400" dirty="0">
                    <a:latin typeface="+mn-lt"/>
                    <a:cs typeface="Calibri"/>
                  </a:rPr>
                  <a:t>Compare with static dual-frequency</a:t>
                </a:r>
              </a:p>
              <a:p>
                <a:pPr lvl="2">
                  <a:spcBef>
                    <a:spcPts val="0"/>
                  </a:spcBef>
                  <a:defRPr/>
                </a:pPr>
                <a:r>
                  <a:rPr lang="en-US" sz="1400" dirty="0">
                    <a:cs typeface="Calibri"/>
                  </a:rPr>
                  <a:t>Power modulation / </a:t>
                </a:r>
                <a:r>
                  <a:rPr lang="en-US" sz="1400" dirty="0" err="1">
                    <a:cs typeface="Calibri"/>
                  </a:rPr>
                  <a:t>BiS</a:t>
                </a:r>
                <a:r>
                  <a:rPr lang="en-US" sz="1400" dirty="0">
                    <a:cs typeface="Calibri"/>
                  </a:rPr>
                  <a:t> to assess power flow while monitoring impurities</a:t>
                </a:r>
              </a:p>
              <a:p>
                <a:pPr marL="685800" lvl="2" indent="0">
                  <a:spcBef>
                    <a:spcPts val="0"/>
                  </a:spcBef>
                  <a:buNone/>
                  <a:defRPr/>
                </a:pPr>
                <a:endParaRPr lang="en-US" sz="1400" dirty="0">
                  <a:latin typeface="+mn-lt"/>
                  <a:cs typeface="Calibri"/>
                </a:endParaRPr>
              </a:p>
              <a:p>
                <a:pPr lvl="1">
                  <a:spcBef>
                    <a:spcPts val="0"/>
                  </a:spcBef>
                  <a:defRPr/>
                </a:pPr>
                <a:r>
                  <a:rPr lang="en-US" sz="1600" dirty="0">
                    <a:cs typeface="Calibri"/>
                  </a:rPr>
                  <a:t>Extend to 1000 s</a:t>
                </a:r>
              </a:p>
              <a:p>
                <a:pPr lvl="2">
                  <a:spcBef>
                    <a:spcPts val="0"/>
                  </a:spcBef>
                  <a:defRPr/>
                </a:pPr>
                <a:endParaRPr lang="en-US" sz="1400" dirty="0">
                  <a:latin typeface="+mn-lt"/>
                  <a:cs typeface="Calibri"/>
                </a:endParaRPr>
              </a:p>
              <a:p>
                <a:pPr lvl="1">
                  <a:spcBef>
                    <a:spcPts val="0"/>
                  </a:spcBef>
                  <a:defRPr/>
                </a:pPr>
                <a:r>
                  <a:rPr lang="en-US" sz="1600" dirty="0">
                    <a:cs typeface="Calibri"/>
                  </a:rPr>
                  <a:t>Main diagnostics for plasma performance</a:t>
                </a:r>
              </a:p>
              <a:p>
                <a:pPr lvl="2">
                  <a:spcBef>
                    <a:spcPts val="0"/>
                  </a:spcBef>
                  <a:defRPr/>
                </a:pPr>
                <a:r>
                  <a:rPr lang="en-US" sz="1400" dirty="0">
                    <a:cs typeface="Calibri"/>
                  </a:rPr>
                  <a:t>As for long pulses, focus on core performance, accurate H minority concentration</a:t>
                </a:r>
                <a:endParaRPr lang="en-US" sz="1400" dirty="0">
                  <a:latin typeface="+mn-lt"/>
                  <a:cs typeface="Calibri"/>
                </a:endParaRPr>
              </a:p>
            </p:txBody>
          </p:sp>
        </mc:Choice>
        <mc:Fallback xmlns="">
          <p:sp>
            <p:nvSpPr>
              <p:cNvPr id="3" name="Espace réservé du contenu 2">
                <a:extLst>
                  <a:ext uri="{FF2B5EF4-FFF2-40B4-BE49-F238E27FC236}">
                    <a16:creationId xmlns:a16="http://schemas.microsoft.com/office/drawing/2014/main" id="{AF84369C-82E3-577D-E575-74F6A508CBA3}"/>
                  </a:ext>
                </a:extLst>
              </p:cNvPr>
              <p:cNvSpPr>
                <a:spLocks noGrp="1" noRot="1" noChangeAspect="1" noMove="1" noResize="1" noEditPoints="1" noAdjustHandles="1" noChangeArrowheads="1" noChangeShapeType="1" noTextEdit="1"/>
              </p:cNvSpPr>
              <p:nvPr>
                <p:ph idx="1"/>
              </p:nvPr>
            </p:nvSpPr>
            <p:spPr>
              <a:xfrm>
                <a:off x="276044" y="783900"/>
                <a:ext cx="8997351" cy="6005089"/>
              </a:xfrm>
              <a:blipFill>
                <a:blip r:embed="rId2"/>
                <a:stretch>
                  <a:fillRect l="-339" t="-711" r="-203"/>
                </a:stretch>
              </a:blipFill>
            </p:spPr>
            <p:txBody>
              <a:bodyPr/>
              <a:lstStyle/>
              <a:p>
                <a:r>
                  <a:rPr lang="en-US">
                    <a:noFill/>
                  </a:rPr>
                  <a:t> </a:t>
                </a:r>
              </a:p>
            </p:txBody>
          </p:sp>
        </mc:Fallback>
      </mc:AlternateContent>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456882" y="4814478"/>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573992" y="5183809"/>
          <a:ext cx="4524718" cy="1254951"/>
        </p:xfrm>
        <a:graphic>
          <a:graphicData uri="http://schemas.openxmlformats.org/drawingml/2006/table">
            <a:tbl>
              <a:tblPr firstRow="1" bandRow="1">
                <a:tableStyleId>{5C22544A-7EE6-4342-B048-85BDC9FD1C3A}</a:tableStyleId>
              </a:tblPr>
              <a:tblGrid>
                <a:gridCol w="785004">
                  <a:extLst>
                    <a:ext uri="{9D8B030D-6E8A-4147-A177-3AD203B41FA5}">
                      <a16:colId xmlns:a16="http://schemas.microsoft.com/office/drawing/2014/main" val="20000"/>
                    </a:ext>
                  </a:extLst>
                </a:gridCol>
                <a:gridCol w="2122098">
                  <a:extLst>
                    <a:ext uri="{9D8B030D-6E8A-4147-A177-3AD203B41FA5}">
                      <a16:colId xmlns:a16="http://schemas.microsoft.com/office/drawing/2014/main" val="20001"/>
                    </a:ext>
                  </a:extLst>
                </a:gridCol>
                <a:gridCol w="1617616">
                  <a:extLst>
                    <a:ext uri="{9D8B030D-6E8A-4147-A177-3AD203B41FA5}">
                      <a16:colId xmlns:a16="http://schemas.microsoft.com/office/drawing/2014/main" val="20002"/>
                    </a:ext>
                  </a:extLst>
                </a:gridCol>
              </a:tblGrid>
              <a:tr h="319844">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378847">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endParaRPr lang="en-IT" sz="1200" dirty="0"/>
                    </a:p>
                  </a:txBody>
                  <a:tcPr marL="68585" marR="68585" marT="34290" marB="34290">
                    <a:solidFill>
                      <a:schemeClr val="tx2">
                        <a:lumMod val="40000"/>
                        <a:lumOff val="60000"/>
                      </a:schemeClr>
                    </a:solidFill>
                  </a:tcPr>
                </a:tc>
                <a:tc>
                  <a:txBody>
                    <a:bodyPr/>
                    <a:lstStyle/>
                    <a:p>
                      <a:endParaRPr lang="en-IT" sz="12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62541">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r>
                        <a:rPr lang="da-DK" sz="1600" dirty="0"/>
                        <a:t>1.5 session (2027) + 2/3 long </a:t>
                      </a:r>
                      <a:r>
                        <a:rPr lang="da-DK" sz="1600" dirty="0" err="1"/>
                        <a:t>discharges</a:t>
                      </a:r>
                      <a:endParaRPr lang="en-IT" sz="1600" dirty="0"/>
                    </a:p>
                  </a:txBody>
                  <a:tcPr marL="68585" marR="68585" marT="34290" marB="34290">
                    <a:solidFill>
                      <a:schemeClr val="accent6">
                        <a:lumMod val="40000"/>
                        <a:lumOff val="60000"/>
                      </a:schemeClr>
                    </a:solidFill>
                  </a:tcPr>
                </a:tc>
                <a:tc>
                  <a:txBody>
                    <a:bodyPr/>
                    <a:lstStyle/>
                    <a:p>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latin typeface="Calibri" panose="020F0502020204030204" pitchFamily="34" charset="0"/>
              </a:rPr>
              <a:t>Possible summary figures</a:t>
            </a:r>
            <a:endParaRPr lang="en-US" alt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pic>
        <p:nvPicPr>
          <p:cNvPr id="1026" name="Picture 2">
            <a:extLst>
              <a:ext uri="{FF2B5EF4-FFF2-40B4-BE49-F238E27FC236}">
                <a16:creationId xmlns:a16="http://schemas.microsoft.com/office/drawing/2014/main" id="{0E07E593-4D35-D7F0-7722-FBCC824748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10017151" y="3173510"/>
            <a:ext cx="1974111" cy="19557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diagram of a graph&#10;&#10;AI-generated content may be incorrect.">
            <a:extLst>
              <a:ext uri="{FF2B5EF4-FFF2-40B4-BE49-F238E27FC236}">
                <a16:creationId xmlns:a16="http://schemas.microsoft.com/office/drawing/2014/main" id="{9E8532F6-70B5-B0AA-C7C4-8C6F64212C9C}"/>
              </a:ext>
            </a:extLst>
          </p:cNvPr>
          <p:cNvPicPr>
            <a:picLocks noChangeAspect="1"/>
          </p:cNvPicPr>
          <p:nvPr/>
        </p:nvPicPr>
        <p:blipFill>
          <a:blip r:embed="rId4">
            <a:extLst>
              <a:ext uri="{28A0092B-C50C-407E-A947-70E740481C1C}">
                <a14:useLocalDpi xmlns:a14="http://schemas.microsoft.com/office/drawing/2010/main" val="0"/>
              </a:ext>
            </a:extLst>
          </a:blip>
          <a:srcRect r="12195"/>
          <a:stretch>
            <a:fillRect/>
          </a:stretch>
        </p:blipFill>
        <p:spPr>
          <a:xfrm>
            <a:off x="9183114" y="609974"/>
            <a:ext cx="2808148" cy="2457964"/>
          </a:xfrm>
          <a:prstGeom prst="rect">
            <a:avLst/>
          </a:prstGeom>
        </p:spPr>
      </p:pic>
    </p:spTree>
    <p:extLst>
      <p:ext uri="{BB962C8B-B14F-4D97-AF65-F5344CB8AC3E}">
        <p14:creationId xmlns:p14="http://schemas.microsoft.com/office/powerpoint/2010/main" val="412296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1" y="192515"/>
            <a:ext cx="10150235" cy="457200"/>
          </a:xfrm>
        </p:spPr>
        <p:txBody>
          <a:bodyPr/>
          <a:lstStyle/>
          <a:p>
            <a:r>
              <a:rPr lang="en-US" dirty="0"/>
              <a:t>P188: TWA dual-frequency sweep for long pulse operation in WEST</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276044" y="783900"/>
                <a:ext cx="8997351" cy="6005089"/>
              </a:xfrm>
            </p:spPr>
            <p:txBody>
              <a:bodyPr>
                <a:normAutofit lnSpcReduction="10000"/>
              </a:bodyPr>
              <a:lstStyle/>
              <a:p>
                <a:pPr marL="214313" indent="-214313" eaLnBrk="1" fontAlgn="auto" hangingPunct="1">
                  <a:spcBef>
                    <a:spcPts val="0"/>
                  </a:spcBef>
                  <a:spcAft>
                    <a:spcPts val="0"/>
                  </a:spcAft>
                  <a:buFont typeface="Arial"/>
                  <a:buChar char="•"/>
                  <a:defRPr/>
                </a:pPr>
                <a:r>
                  <a:rPr lang="en-US" sz="1600" b="1" dirty="0">
                    <a:latin typeface="+mn-lt"/>
                    <a:cs typeface="Calibri"/>
                  </a:rPr>
                  <a:t>Proponents and contact person:</a:t>
                </a:r>
              </a:p>
              <a:p>
                <a:pPr marL="0" indent="0" eaLnBrk="1" fontAlgn="auto" hangingPunct="1">
                  <a:spcBef>
                    <a:spcPts val="0"/>
                  </a:spcBef>
                  <a:spcAft>
                    <a:spcPts val="0"/>
                  </a:spcAft>
                  <a:buNone/>
                  <a:defRPr/>
                </a:pPr>
                <a:r>
                  <a:rPr lang="en-US" sz="1600" dirty="0">
                    <a:latin typeface="+mn-lt"/>
                    <a:cs typeface="Calibri"/>
                  </a:rPr>
                  <a:t>Riccardo Ragona, Vincent Maquet, Julien </a:t>
                </a:r>
                <a:r>
                  <a:rPr lang="en-US" sz="1600" dirty="0" err="1">
                    <a:latin typeface="+mn-lt"/>
                    <a:cs typeface="Calibri"/>
                  </a:rPr>
                  <a:t>Hillairet</a:t>
                </a:r>
                <a:r>
                  <a:rPr lang="en-US" sz="1600" dirty="0">
                    <a:latin typeface="+mn-lt"/>
                    <a:cs typeface="Calibri"/>
                  </a:rPr>
                  <a:t>, Ernesto Lerche, et al (see full list on wiki)</a:t>
                </a:r>
              </a:p>
              <a:p>
                <a:pPr marL="214313" indent="-214313" eaLnBrk="1" fontAlgn="auto" hangingPunct="1">
                  <a:spcBef>
                    <a:spcPts val="0"/>
                  </a:spcBef>
                  <a:spcAft>
                    <a:spcPts val="0"/>
                  </a:spcAft>
                  <a:buFont typeface="Arial"/>
                  <a:buChar char="•"/>
                  <a:defRPr/>
                </a:pPr>
                <a:endParaRPr lang="en-US" sz="1600" b="1" dirty="0">
                  <a:latin typeface="+mn-lt"/>
                  <a:cs typeface="Calibri"/>
                </a:endParaRPr>
              </a:p>
              <a:p>
                <a:pPr marL="214313" indent="-214313" eaLnBrk="1" fontAlgn="auto" hangingPunct="1">
                  <a:spcBef>
                    <a:spcPts val="0"/>
                  </a:spcBef>
                  <a:spcAft>
                    <a:spcPts val="0"/>
                  </a:spcAft>
                  <a:buFont typeface="Arial"/>
                  <a:buChar char="•"/>
                  <a:defRPr/>
                </a:pPr>
                <a:r>
                  <a:rPr lang="en-US" sz="1600" b="1" dirty="0">
                    <a:latin typeface="+mn-lt"/>
                    <a:cs typeface="Calibri"/>
                  </a:rPr>
                  <a:t>Scientific Background &amp; Objectives</a:t>
                </a:r>
              </a:p>
              <a:p>
                <a:pPr marL="514351" lvl="1">
                  <a:spcBef>
                    <a:spcPts val="0"/>
                  </a:spcBef>
                  <a:buFont typeface="Arial"/>
                  <a:buChar char="•"/>
                  <a:defRPr/>
                </a:pPr>
                <a:endParaRPr lang="en-US" sz="900" b="1" dirty="0">
                  <a:latin typeface="+mn-lt"/>
                  <a:cs typeface="Calibri"/>
                </a:endParaRPr>
              </a:p>
              <a:p>
                <a:pPr lvl="1">
                  <a:spcBef>
                    <a:spcPts val="0"/>
                  </a:spcBef>
                  <a:buFont typeface="Wingdings" panose="05000000000000000000" pitchFamily="2" charset="2"/>
                  <a:buChar char="v"/>
                  <a:defRPr/>
                </a:pPr>
                <a:r>
                  <a:rPr lang="en-US" sz="1400" dirty="0">
                    <a:cs typeface="Calibri"/>
                  </a:rPr>
                  <a:t>WEST record pulse #61299 identified the need for MHD control, in steady state, to allow increasing </a:t>
                </a:r>
                <a14:m>
                  <m:oMath xmlns:m="http://schemas.openxmlformats.org/officeDocument/2006/math">
                    <m:r>
                      <a:rPr lang="da-DK" sz="1400" b="0" i="1" smtClean="0">
                        <a:latin typeface="Cambria Math" panose="02040503050406030204" pitchFamily="18" charset="0"/>
                        <a:cs typeface="Calibri"/>
                      </a:rPr>
                      <m:t>𝛽</m:t>
                    </m:r>
                  </m:oMath>
                </a14:m>
                <a:r>
                  <a:rPr lang="en-US" sz="1400" dirty="0">
                    <a:cs typeface="Calibri"/>
                  </a:rPr>
                  <a:t>.</a:t>
                </a:r>
              </a:p>
              <a:p>
                <a:pPr lvl="1">
                  <a:spcBef>
                    <a:spcPts val="0"/>
                  </a:spcBef>
                  <a:buFont typeface="Wingdings" panose="05000000000000000000" pitchFamily="2" charset="2"/>
                  <a:buChar char="v"/>
                  <a:defRPr/>
                </a:pPr>
                <a:r>
                  <a:rPr lang="en-US" sz="1400" dirty="0">
                    <a:cs typeface="Calibri"/>
                  </a:rPr>
                  <a:t>ECCD is a valuable candidate to provide this functionality</a:t>
                </a:r>
              </a:p>
              <a:p>
                <a:pPr lvl="1">
                  <a:spcBef>
                    <a:spcPts val="0"/>
                  </a:spcBef>
                  <a:buFont typeface="Wingdings" panose="05000000000000000000" pitchFamily="2" charset="2"/>
                  <a:buChar char="v"/>
                  <a:defRPr/>
                </a:pPr>
                <a:r>
                  <a:rPr lang="en-US" sz="1400" dirty="0">
                    <a:cs typeface="Calibri"/>
                  </a:rPr>
                  <a:t>ICRH could also contribute with an innovative launcher (Travelling Wave Array) and operation scheme (frequency sweeping), potentially delivering core heating with reduced fast ion losses</a:t>
                </a:r>
              </a:p>
              <a:p>
                <a:pPr lvl="1">
                  <a:spcBef>
                    <a:spcPts val="0"/>
                  </a:spcBef>
                  <a:buFont typeface="Wingdings" panose="05000000000000000000" pitchFamily="2" charset="2"/>
                  <a:buChar char="q"/>
                  <a:defRPr/>
                </a:pPr>
                <a:r>
                  <a:rPr lang="en-US" sz="1400" dirty="0">
                    <a:cs typeface="Calibri"/>
                  </a:rPr>
                  <a:t>The aim is to investigate the effects of ICRF on preventing MHD during long pulse operation in metallic wall devices (</a:t>
                </a:r>
                <a:r>
                  <a:rPr lang="en-US" sz="1400" i="1" dirty="0">
                    <a:cs typeface="Calibri"/>
                  </a:rPr>
                  <a:t>D3</a:t>
                </a:r>
                <a:r>
                  <a:rPr lang="en-US" sz="1400" dirty="0">
                    <a:cs typeface="Calibri"/>
                  </a:rPr>
                  <a:t>). </a:t>
                </a:r>
              </a:p>
              <a:p>
                <a:pPr lvl="1">
                  <a:spcBef>
                    <a:spcPts val="0"/>
                  </a:spcBef>
                  <a:buFont typeface="Wingdings" panose="05000000000000000000" pitchFamily="2" charset="2"/>
                  <a:buChar char="q"/>
                  <a:defRPr/>
                </a:pPr>
                <a:r>
                  <a:rPr lang="en-GB" sz="1400" dirty="0">
                    <a:solidFill>
                      <a:srgbClr val="202122"/>
                    </a:solidFill>
                  </a:rPr>
                  <a:t>The main objective is to </a:t>
                </a:r>
                <a:r>
                  <a:rPr lang="da-DK" sz="1400" dirty="0" err="1">
                    <a:solidFill>
                      <a:srgbClr val="202122"/>
                    </a:solidFill>
                  </a:rPr>
                  <a:t>develop</a:t>
                </a:r>
                <a:r>
                  <a:rPr lang="da-DK" sz="1400" dirty="0">
                    <a:solidFill>
                      <a:srgbClr val="202122"/>
                    </a:solidFill>
                  </a:rPr>
                  <a:t> a </a:t>
                </a:r>
                <a:r>
                  <a:rPr lang="da-DK" sz="1400" dirty="0" err="1">
                    <a:solidFill>
                      <a:srgbClr val="202122"/>
                    </a:solidFill>
                  </a:rPr>
                  <a:t>steady-state</a:t>
                </a:r>
                <a:r>
                  <a:rPr lang="en-US" sz="1400" dirty="0">
                    <a:cs typeface="Calibri"/>
                  </a:rPr>
                  <a:t> solution for MHD control (</a:t>
                </a:r>
                <a:r>
                  <a:rPr lang="en-US" sz="1400" i="1" dirty="0">
                    <a:cs typeface="Calibri"/>
                  </a:rPr>
                  <a:t>D5</a:t>
                </a:r>
                <a:r>
                  <a:rPr lang="en-US" sz="1400" dirty="0">
                    <a:cs typeface="Calibri"/>
                  </a:rPr>
                  <a:t>), based on ICRH, in WEST long pulses conditions (ref. #61299).</a:t>
                </a:r>
              </a:p>
              <a:p>
                <a:pPr lvl="1">
                  <a:spcBef>
                    <a:spcPts val="0"/>
                  </a:spcBef>
                  <a:buFont typeface="Wingdings" panose="05000000000000000000" pitchFamily="2" charset="2"/>
                  <a:buChar char="q"/>
                  <a:defRPr/>
                </a:pPr>
                <a:r>
                  <a:rPr lang="en-US" sz="1400" dirty="0">
                    <a:cs typeface="Calibri"/>
                  </a:rPr>
                  <a:t>Specifically, to demonstrate for the first time the use of frequency sweeping for power deposition tailoring, allowing to investigate possible control strategies.</a:t>
                </a:r>
              </a:p>
              <a:p>
                <a:pPr lvl="1">
                  <a:spcBef>
                    <a:spcPts val="0"/>
                  </a:spcBef>
                  <a:buFont typeface="Wingdings" panose="05000000000000000000" pitchFamily="2" charset="2"/>
                  <a:buChar char="q"/>
                  <a:defRPr/>
                </a:pPr>
                <a:r>
                  <a:rPr lang="en-GB" sz="1400" dirty="0">
                    <a:solidFill>
                      <a:srgbClr val="202122"/>
                    </a:solidFill>
                  </a:rPr>
                  <a:t>An additional objective is to contribute to multi-machine database for model validation (</a:t>
                </a:r>
                <a:r>
                  <a:rPr lang="en-GB" sz="1400" i="1" dirty="0">
                    <a:solidFill>
                      <a:srgbClr val="202122"/>
                    </a:solidFill>
                  </a:rPr>
                  <a:t>D4</a:t>
                </a:r>
                <a:r>
                  <a:rPr lang="en-GB" sz="1400" dirty="0">
                    <a:solidFill>
                      <a:srgbClr val="202122"/>
                    </a:solidFill>
                  </a:rPr>
                  <a:t>). </a:t>
                </a:r>
              </a:p>
              <a:p>
                <a:pPr marL="342900" lvl="1" indent="0">
                  <a:spcBef>
                    <a:spcPts val="0"/>
                  </a:spcBef>
                  <a:buNone/>
                  <a:defRPr/>
                </a:pPr>
                <a:endParaRPr lang="en-US" sz="1400" dirty="0">
                  <a:latin typeface="+mn-lt"/>
                  <a:cs typeface="Calibri"/>
                </a:endParaRPr>
              </a:p>
              <a:p>
                <a:pPr marL="214313" indent="-214313" eaLnBrk="1" fontAlgn="auto" hangingPunct="1">
                  <a:spcBef>
                    <a:spcPts val="0"/>
                  </a:spcBef>
                  <a:spcAft>
                    <a:spcPts val="0"/>
                  </a:spcAft>
                  <a:buFont typeface="Arial"/>
                  <a:buChar char="•"/>
                  <a:defRPr/>
                </a:pPr>
                <a:r>
                  <a:rPr lang="en-US" sz="1600" b="1" dirty="0">
                    <a:latin typeface="+mn-lt"/>
                    <a:cs typeface="Calibri"/>
                  </a:rPr>
                  <a:t>Experimental Strategy/Machine Constraints and essential diagnostic</a:t>
                </a:r>
                <a:endParaRPr lang="en-US" sz="1600" dirty="0">
                  <a:latin typeface="+mn-lt"/>
                </a:endParaRPr>
              </a:p>
              <a:p>
                <a:pPr lvl="1" eaLnBrk="1" fontAlgn="auto" hangingPunct="1">
                  <a:spcBef>
                    <a:spcPts val="0"/>
                  </a:spcBef>
                  <a:spcAft>
                    <a:spcPts val="0"/>
                  </a:spcAft>
                  <a:defRPr/>
                </a:pPr>
                <a:r>
                  <a:rPr lang="en-US" sz="1600" dirty="0">
                    <a:cs typeface="Calibri"/>
                  </a:rPr>
                  <a:t>Develop scenario for optimal IC frequency sweep </a:t>
                </a:r>
                <a:r>
                  <a:rPr lang="en-US" sz="1400" dirty="0">
                    <a:latin typeface="+mn-lt"/>
                    <a:cs typeface="Calibri"/>
                  </a:rPr>
                  <a:t>Ref. </a:t>
                </a:r>
                <a:r>
                  <a:rPr lang="en-US" sz="1400" dirty="0">
                    <a:cs typeface="Calibri"/>
                  </a:rPr>
                  <a:t>#61299, </a:t>
                </a:r>
                <a:r>
                  <a:rPr lang="en-US" sz="1400" dirty="0">
                    <a:latin typeface="+mn-lt"/>
                    <a:cs typeface="Calibri"/>
                  </a:rPr>
                  <a:t>short pulses (10 s).</a:t>
                </a:r>
              </a:p>
              <a:p>
                <a:pPr lvl="2">
                  <a:spcBef>
                    <a:spcPts val="0"/>
                  </a:spcBef>
                  <a:defRPr/>
                </a:pPr>
                <a:r>
                  <a:rPr lang="en-US" sz="1400" dirty="0">
                    <a:latin typeface="+mn-lt"/>
                    <a:cs typeface="Calibri"/>
                  </a:rPr>
                  <a:t>TWA rows different freq. for central heating</a:t>
                </a:r>
              </a:p>
              <a:p>
                <a:pPr lvl="2">
                  <a:spcBef>
                    <a:spcPts val="0"/>
                  </a:spcBef>
                  <a:defRPr/>
                </a:pPr>
                <a:r>
                  <a:rPr lang="en-US" sz="1400" dirty="0">
                    <a:latin typeface="+mn-lt"/>
                    <a:cs typeface="Calibri"/>
                  </a:rPr>
                  <a:t>Scan sweeping amplitude in step (1-4 MHz)</a:t>
                </a:r>
              </a:p>
              <a:p>
                <a:pPr lvl="2">
                  <a:spcBef>
                    <a:spcPts val="0"/>
                  </a:spcBef>
                  <a:defRPr/>
                </a:pPr>
                <a:r>
                  <a:rPr lang="en-US" sz="1400" dirty="0">
                    <a:latin typeface="+mn-lt"/>
                    <a:cs typeface="Calibri"/>
                  </a:rPr>
                  <a:t>Compare with static dual-frequency</a:t>
                </a:r>
              </a:p>
              <a:p>
                <a:pPr lvl="2">
                  <a:spcBef>
                    <a:spcPts val="0"/>
                  </a:spcBef>
                  <a:defRPr/>
                </a:pPr>
                <a:r>
                  <a:rPr lang="en-US" sz="1400" dirty="0">
                    <a:cs typeface="Calibri"/>
                  </a:rPr>
                  <a:t>Power modulation / </a:t>
                </a:r>
                <a:r>
                  <a:rPr lang="en-US" sz="1400" dirty="0" err="1">
                    <a:cs typeface="Calibri"/>
                  </a:rPr>
                  <a:t>BiS</a:t>
                </a:r>
                <a:r>
                  <a:rPr lang="en-US" sz="1400" dirty="0">
                    <a:cs typeface="Calibri"/>
                  </a:rPr>
                  <a:t> to assess power flow while monitoring impurities</a:t>
                </a:r>
              </a:p>
              <a:p>
                <a:pPr marL="685800" lvl="2" indent="0">
                  <a:spcBef>
                    <a:spcPts val="0"/>
                  </a:spcBef>
                  <a:buNone/>
                  <a:defRPr/>
                </a:pPr>
                <a:endParaRPr lang="en-US" sz="1400" dirty="0">
                  <a:latin typeface="+mn-lt"/>
                  <a:cs typeface="Calibri"/>
                </a:endParaRPr>
              </a:p>
              <a:p>
                <a:pPr lvl="1">
                  <a:spcBef>
                    <a:spcPts val="0"/>
                  </a:spcBef>
                  <a:defRPr/>
                </a:pPr>
                <a:r>
                  <a:rPr lang="en-US" sz="1600" dirty="0">
                    <a:cs typeface="Calibri"/>
                  </a:rPr>
                  <a:t>Extend to 1000 s</a:t>
                </a:r>
              </a:p>
              <a:p>
                <a:pPr lvl="2">
                  <a:spcBef>
                    <a:spcPts val="0"/>
                  </a:spcBef>
                  <a:defRPr/>
                </a:pPr>
                <a:endParaRPr lang="en-US" sz="1400" dirty="0">
                  <a:latin typeface="+mn-lt"/>
                  <a:cs typeface="Calibri"/>
                </a:endParaRPr>
              </a:p>
              <a:p>
                <a:pPr lvl="1">
                  <a:spcBef>
                    <a:spcPts val="0"/>
                  </a:spcBef>
                  <a:defRPr/>
                </a:pPr>
                <a:r>
                  <a:rPr lang="en-US" sz="1600" dirty="0">
                    <a:cs typeface="Calibri"/>
                  </a:rPr>
                  <a:t>Main diagnostics for plasma performance</a:t>
                </a:r>
              </a:p>
              <a:p>
                <a:pPr lvl="2">
                  <a:spcBef>
                    <a:spcPts val="0"/>
                  </a:spcBef>
                  <a:defRPr/>
                </a:pPr>
                <a:r>
                  <a:rPr lang="en-US" sz="1400" dirty="0">
                    <a:cs typeface="Calibri"/>
                  </a:rPr>
                  <a:t>As for long pulses, focus on core performance, accurate H minority concentration</a:t>
                </a:r>
                <a:endParaRPr lang="en-US" sz="1400" dirty="0">
                  <a:latin typeface="+mn-lt"/>
                  <a:cs typeface="Calibri"/>
                </a:endParaRPr>
              </a:p>
            </p:txBody>
          </p:sp>
        </mc:Choice>
        <mc:Fallback xmlns="">
          <p:sp>
            <p:nvSpPr>
              <p:cNvPr id="3" name="Espace réservé du contenu 2">
                <a:extLst>
                  <a:ext uri="{FF2B5EF4-FFF2-40B4-BE49-F238E27FC236}">
                    <a16:creationId xmlns:a16="http://schemas.microsoft.com/office/drawing/2014/main" id="{AF84369C-82E3-577D-E575-74F6A508CBA3}"/>
                  </a:ext>
                </a:extLst>
              </p:cNvPr>
              <p:cNvSpPr>
                <a:spLocks noGrp="1" noRot="1" noChangeAspect="1" noMove="1" noResize="1" noEditPoints="1" noAdjustHandles="1" noChangeArrowheads="1" noChangeShapeType="1" noTextEdit="1"/>
              </p:cNvSpPr>
              <p:nvPr>
                <p:ph idx="1"/>
              </p:nvPr>
            </p:nvSpPr>
            <p:spPr>
              <a:xfrm>
                <a:off x="276044" y="783900"/>
                <a:ext cx="8997351" cy="6005089"/>
              </a:xfrm>
              <a:blipFill>
                <a:blip r:embed="rId2"/>
                <a:stretch>
                  <a:fillRect l="-339" t="-711" r="-203"/>
                </a:stretch>
              </a:blipFill>
            </p:spPr>
            <p:txBody>
              <a:bodyPr/>
              <a:lstStyle/>
              <a:p>
                <a:r>
                  <a:rPr lang="en-US">
                    <a:noFill/>
                  </a:rPr>
                  <a:t> </a:t>
                </a:r>
              </a:p>
            </p:txBody>
          </p:sp>
        </mc:Fallback>
      </mc:AlternateContent>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456882" y="4814478"/>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573992" y="5183809"/>
          <a:ext cx="4524718" cy="1254951"/>
        </p:xfrm>
        <a:graphic>
          <a:graphicData uri="http://schemas.openxmlformats.org/drawingml/2006/table">
            <a:tbl>
              <a:tblPr firstRow="1" bandRow="1">
                <a:tableStyleId>{5C22544A-7EE6-4342-B048-85BDC9FD1C3A}</a:tableStyleId>
              </a:tblPr>
              <a:tblGrid>
                <a:gridCol w="785004">
                  <a:extLst>
                    <a:ext uri="{9D8B030D-6E8A-4147-A177-3AD203B41FA5}">
                      <a16:colId xmlns:a16="http://schemas.microsoft.com/office/drawing/2014/main" val="20000"/>
                    </a:ext>
                  </a:extLst>
                </a:gridCol>
                <a:gridCol w="2122098">
                  <a:extLst>
                    <a:ext uri="{9D8B030D-6E8A-4147-A177-3AD203B41FA5}">
                      <a16:colId xmlns:a16="http://schemas.microsoft.com/office/drawing/2014/main" val="20001"/>
                    </a:ext>
                  </a:extLst>
                </a:gridCol>
                <a:gridCol w="1617616">
                  <a:extLst>
                    <a:ext uri="{9D8B030D-6E8A-4147-A177-3AD203B41FA5}">
                      <a16:colId xmlns:a16="http://schemas.microsoft.com/office/drawing/2014/main" val="20002"/>
                    </a:ext>
                  </a:extLst>
                </a:gridCol>
              </a:tblGrid>
              <a:tr h="319844">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378847">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endParaRPr lang="en-IT" sz="1200" dirty="0"/>
                    </a:p>
                  </a:txBody>
                  <a:tcPr marL="68585" marR="68585" marT="34290" marB="34290">
                    <a:solidFill>
                      <a:schemeClr val="tx2">
                        <a:lumMod val="40000"/>
                        <a:lumOff val="60000"/>
                      </a:schemeClr>
                    </a:solidFill>
                  </a:tcPr>
                </a:tc>
                <a:tc>
                  <a:txBody>
                    <a:bodyPr/>
                    <a:lstStyle/>
                    <a:p>
                      <a:endParaRPr lang="en-IT" sz="12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62541">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r>
                        <a:rPr lang="da-DK" sz="1600" dirty="0"/>
                        <a:t>1.5 session (2027) + 2/3 long </a:t>
                      </a:r>
                      <a:r>
                        <a:rPr lang="da-DK" sz="1600" dirty="0" err="1"/>
                        <a:t>discharges</a:t>
                      </a:r>
                      <a:endParaRPr lang="en-IT" sz="1600" dirty="0"/>
                    </a:p>
                  </a:txBody>
                  <a:tcPr marL="68585" marR="68585" marT="34290" marB="34290">
                    <a:solidFill>
                      <a:schemeClr val="accent6">
                        <a:lumMod val="40000"/>
                        <a:lumOff val="60000"/>
                      </a:schemeClr>
                    </a:solidFill>
                  </a:tcPr>
                </a:tc>
                <a:tc>
                  <a:txBody>
                    <a:bodyPr/>
                    <a:lstStyle/>
                    <a:p>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latin typeface="Calibri" panose="020F0502020204030204" pitchFamily="34" charset="0"/>
              </a:rPr>
              <a:t>Possible summary figures</a:t>
            </a:r>
            <a:endParaRPr lang="en-US" alt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pic>
        <p:nvPicPr>
          <p:cNvPr id="1026" name="Picture 2">
            <a:extLst>
              <a:ext uri="{FF2B5EF4-FFF2-40B4-BE49-F238E27FC236}">
                <a16:creationId xmlns:a16="http://schemas.microsoft.com/office/drawing/2014/main" id="{0E07E593-4D35-D7F0-7722-FBCC824748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10017151" y="3173510"/>
            <a:ext cx="1974111" cy="19557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diagram of a graph&#10;&#10;AI-generated content may be incorrect.">
            <a:extLst>
              <a:ext uri="{FF2B5EF4-FFF2-40B4-BE49-F238E27FC236}">
                <a16:creationId xmlns:a16="http://schemas.microsoft.com/office/drawing/2014/main" id="{9E8532F6-70B5-B0AA-C7C4-8C6F64212C9C}"/>
              </a:ext>
            </a:extLst>
          </p:cNvPr>
          <p:cNvPicPr>
            <a:picLocks noChangeAspect="1"/>
          </p:cNvPicPr>
          <p:nvPr/>
        </p:nvPicPr>
        <p:blipFill>
          <a:blip r:embed="rId4">
            <a:extLst>
              <a:ext uri="{28A0092B-C50C-407E-A947-70E740481C1C}">
                <a14:useLocalDpi xmlns:a14="http://schemas.microsoft.com/office/drawing/2010/main" val="0"/>
              </a:ext>
            </a:extLst>
          </a:blip>
          <a:srcRect r="12195"/>
          <a:stretch>
            <a:fillRect/>
          </a:stretch>
        </p:blipFill>
        <p:spPr>
          <a:xfrm>
            <a:off x="9183114" y="609974"/>
            <a:ext cx="2808148" cy="2457964"/>
          </a:xfrm>
          <a:prstGeom prst="rect">
            <a:avLst/>
          </a:prstGeom>
        </p:spPr>
      </p:pic>
      <p:sp>
        <p:nvSpPr>
          <p:cNvPr id="12" name="TextBox 1">
            <a:extLst>
              <a:ext uri="{FF2B5EF4-FFF2-40B4-BE49-F238E27FC236}">
                <a16:creationId xmlns:a16="http://schemas.microsoft.com/office/drawing/2014/main" id="{9A7240E4-307F-42A6-821A-CFB7AE32FEC2}"/>
              </a:ext>
            </a:extLst>
          </p:cNvPr>
          <p:cNvSpPr txBox="1"/>
          <p:nvPr/>
        </p:nvSpPr>
        <p:spPr>
          <a:xfrm>
            <a:off x="5663039" y="4016768"/>
            <a:ext cx="4329114" cy="369332"/>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C00000"/>
                </a:solidFill>
              </a:rPr>
              <a:t>P</a:t>
            </a:r>
            <a:r>
              <a:rPr lang="en-US" dirty="0">
                <a:solidFill>
                  <a:srgbClr val="C00000"/>
                </a:solidFill>
              </a:rPr>
              <a:t>2_WEST. WEST specific</a:t>
            </a:r>
            <a:endParaRPr lang="en-IT" dirty="0">
              <a:solidFill>
                <a:srgbClr val="C00000"/>
              </a:solidFill>
            </a:endParaRPr>
          </a:p>
        </p:txBody>
      </p:sp>
    </p:spTree>
    <p:extLst>
      <p:ext uri="{BB962C8B-B14F-4D97-AF65-F5344CB8AC3E}">
        <p14:creationId xmlns:p14="http://schemas.microsoft.com/office/powerpoint/2010/main" val="2319471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1" y="192515"/>
            <a:ext cx="10709035" cy="457200"/>
          </a:xfrm>
        </p:spPr>
        <p:txBody>
          <a:bodyPr/>
          <a:lstStyle/>
          <a:p>
            <a:r>
              <a:rPr lang="en-GB" dirty="0"/>
              <a:t>189: Development and optimization of high-bootstrap, high-beta tokamak scenarios towards steady state</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208545" y="709927"/>
            <a:ext cx="7491039" cy="6022945"/>
          </a:xfrm>
        </p:spPr>
        <p:txBody>
          <a:bodyPr>
            <a:normAutofit fontScale="92500" lnSpcReduction="10000"/>
          </a:bodyPr>
          <a:lstStyle/>
          <a:p>
            <a:pPr marL="214313" indent="-214313" eaLnBrk="1" fontAlgn="auto" hangingPunct="1">
              <a:spcBef>
                <a:spcPts val="0"/>
              </a:spcBef>
              <a:spcAft>
                <a:spcPts val="0"/>
              </a:spcAft>
              <a:buFont typeface="Arial"/>
              <a:buChar char="•"/>
              <a:defRPr/>
            </a:pPr>
            <a:r>
              <a:rPr lang="en-US" sz="1900" b="1" dirty="0">
                <a:latin typeface="+mn-lt"/>
                <a:cs typeface="Calibri"/>
              </a:rPr>
              <a:t>Proponents and contact person:</a:t>
            </a:r>
          </a:p>
          <a:p>
            <a:pPr marL="0" indent="0" eaLnBrk="1" fontAlgn="auto" hangingPunct="1">
              <a:spcBef>
                <a:spcPts val="0"/>
              </a:spcBef>
              <a:spcAft>
                <a:spcPts val="0"/>
              </a:spcAft>
              <a:buNone/>
              <a:defRPr/>
            </a:pPr>
            <a:r>
              <a:rPr lang="it-IT" sz="1500" b="0" i="0" dirty="0">
                <a:solidFill>
                  <a:srgbClr val="000000"/>
                </a:solidFill>
                <a:effectLst/>
                <a:latin typeface="Arial" panose="020B0604020202020204" pitchFamily="34" charset="0"/>
                <a:hlinkClick r:id="rId2"/>
              </a:rPr>
              <a:t>S. Coda</a:t>
            </a:r>
            <a:r>
              <a:rPr lang="it-IT" sz="1500" b="0" i="0" dirty="0">
                <a:solidFill>
                  <a:srgbClr val="000000"/>
                </a:solidFill>
                <a:effectLst/>
                <a:latin typeface="Arial" panose="020B0604020202020204" pitchFamily="34" charset="0"/>
              </a:rPr>
              <a:t>, </a:t>
            </a:r>
            <a:r>
              <a:rPr lang="it-IT" sz="1500" b="0" i="0" dirty="0">
                <a:solidFill>
                  <a:srgbClr val="000000"/>
                </a:solidFill>
                <a:effectLst/>
                <a:latin typeface="Arial" panose="020B0604020202020204" pitchFamily="34" charset="0"/>
                <a:hlinkClick r:id="rId3"/>
              </a:rPr>
              <a:t>C. Piron</a:t>
            </a:r>
            <a:r>
              <a:rPr lang="it-IT" sz="1500" b="0" i="0" dirty="0">
                <a:solidFill>
                  <a:srgbClr val="000000"/>
                </a:solidFill>
                <a:effectLst/>
                <a:latin typeface="Arial" panose="020B0604020202020204" pitchFamily="34" charset="0"/>
              </a:rPr>
              <a:t>, </a:t>
            </a:r>
            <a:r>
              <a:rPr lang="it-IT" sz="1500" b="0" i="0" dirty="0">
                <a:solidFill>
                  <a:srgbClr val="000000"/>
                </a:solidFill>
                <a:effectLst/>
                <a:latin typeface="Arial" panose="020B0604020202020204" pitchFamily="34" charset="0"/>
                <a:hlinkClick r:id="rId4"/>
              </a:rPr>
              <a:t>I. </a:t>
            </a:r>
            <a:r>
              <a:rPr lang="it-IT" sz="1500" b="0" i="0" dirty="0" err="1">
                <a:solidFill>
                  <a:srgbClr val="000000"/>
                </a:solidFill>
                <a:effectLst/>
                <a:latin typeface="Arial" panose="020B0604020202020204" pitchFamily="34" charset="0"/>
                <a:hlinkClick r:id="rId4"/>
              </a:rPr>
              <a:t>Voitsekhovitch</a:t>
            </a:r>
            <a:endParaRPr lang="it-IT" sz="1500" b="0" i="0" dirty="0">
              <a:solidFill>
                <a:srgbClr val="000000"/>
              </a:solidFill>
              <a:effectLst/>
              <a:latin typeface="Arial" panose="020B0604020202020204" pitchFamily="34" charset="0"/>
            </a:endParaRPr>
          </a:p>
          <a:p>
            <a:pPr marL="0" indent="0" eaLnBrk="1" fontAlgn="auto" hangingPunct="1">
              <a:spcBef>
                <a:spcPts val="0"/>
              </a:spcBef>
              <a:spcAft>
                <a:spcPts val="0"/>
              </a:spcAft>
              <a:buNone/>
              <a:defRPr/>
            </a:pPr>
            <a:endParaRPr lang="en-US" sz="1100" b="1" dirty="0">
              <a:latin typeface="+mn-lt"/>
              <a:cs typeface="Calibri"/>
            </a:endParaRPr>
          </a:p>
          <a:p>
            <a:pPr marL="214313" indent="-214313" eaLnBrk="1" fontAlgn="auto" hangingPunct="1">
              <a:spcBef>
                <a:spcPts val="0"/>
              </a:spcBef>
              <a:spcAft>
                <a:spcPts val="0"/>
              </a:spcAft>
              <a:buFont typeface="Arial"/>
              <a:buChar char="•"/>
              <a:defRPr/>
            </a:pPr>
            <a:r>
              <a:rPr lang="en-US" sz="1900" b="1" dirty="0">
                <a:latin typeface="+mn-lt"/>
                <a:cs typeface="Calibri"/>
              </a:rPr>
              <a:t>Scientific Background &amp; Objectives</a:t>
            </a:r>
          </a:p>
          <a:p>
            <a:pPr marL="0" indent="0" eaLnBrk="1" fontAlgn="auto" hangingPunct="1">
              <a:spcBef>
                <a:spcPts val="0"/>
              </a:spcBef>
              <a:spcAft>
                <a:spcPts val="0"/>
              </a:spcAft>
              <a:buNone/>
              <a:defRPr/>
            </a:pPr>
            <a:r>
              <a:rPr lang="en-GB" sz="1600" b="0" i="0" dirty="0">
                <a:solidFill>
                  <a:srgbClr val="000000"/>
                </a:solidFill>
                <a:effectLst/>
                <a:latin typeface="Arial" panose="020B0604020202020204" pitchFamily="34" charset="0"/>
              </a:rPr>
              <a:t>This proposal extends the work done </a:t>
            </a:r>
            <a:r>
              <a:rPr lang="en-GB" sz="1600" dirty="0">
                <a:solidFill>
                  <a:srgbClr val="000000"/>
                </a:solidFill>
                <a:latin typeface="Arial" panose="020B0604020202020204" pitchFamily="34" charset="0"/>
              </a:rPr>
              <a:t>at TCV </a:t>
            </a:r>
            <a:r>
              <a:rPr lang="en-GB" sz="1600" b="0" i="0" dirty="0">
                <a:solidFill>
                  <a:srgbClr val="000000"/>
                </a:solidFill>
                <a:effectLst/>
                <a:latin typeface="Arial" panose="020B0604020202020204" pitchFamily="34" charset="0"/>
              </a:rPr>
              <a:t>within WPTE RT08 in 2024/25 [</a:t>
            </a:r>
            <a:r>
              <a:rPr lang="en-GB" sz="1600" b="0" i="0" dirty="0">
                <a:solidFill>
                  <a:srgbClr val="000000"/>
                </a:solidFill>
                <a:effectLst/>
                <a:latin typeface="Arial" panose="020B0604020202020204" pitchFamily="34" charset="0"/>
                <a:hlinkClick r:id="rId5"/>
              </a:rPr>
              <a:t>WPTE-</a:t>
            </a:r>
            <a:r>
              <a:rPr lang="en-GB" sz="1600" dirty="0">
                <a:solidFill>
                  <a:srgbClr val="000000"/>
                </a:solidFill>
                <a:latin typeface="Arial" panose="020B0604020202020204" pitchFamily="34" charset="0"/>
                <a:hlinkClick r:id="rId5"/>
              </a:rPr>
              <a:t>RT08 </a:t>
            </a:r>
            <a:r>
              <a:rPr lang="en-GB" sz="1600" b="0" i="0" dirty="0">
                <a:solidFill>
                  <a:srgbClr val="000000"/>
                </a:solidFill>
                <a:effectLst/>
                <a:latin typeface="Arial" panose="020B0604020202020204" pitchFamily="34" charset="0"/>
                <a:hlinkClick r:id="rId5"/>
              </a:rPr>
              <a:t>Review Meeting</a:t>
            </a:r>
            <a:r>
              <a:rPr lang="en-GB" sz="1600" b="0" i="0" dirty="0">
                <a:solidFill>
                  <a:srgbClr val="000000"/>
                </a:solidFill>
                <a:effectLst/>
                <a:latin typeface="Arial" panose="020B0604020202020204" pitchFamily="34" charset="0"/>
              </a:rPr>
              <a:t>]</a:t>
            </a:r>
          </a:p>
          <a:p>
            <a:pPr eaLnBrk="1" fontAlgn="auto" hangingPunct="1">
              <a:spcBef>
                <a:spcPts val="0"/>
              </a:spcBef>
              <a:spcAft>
                <a:spcPts val="0"/>
              </a:spcAft>
              <a:buFont typeface="Wingdings" panose="05000000000000000000" pitchFamily="2" charset="2"/>
              <a:buChar char="q"/>
              <a:defRPr/>
            </a:pPr>
            <a:r>
              <a:rPr lang="en-GB" sz="1500" dirty="0">
                <a:latin typeface="Arial" panose="020B0604020202020204" pitchFamily="34" charset="0"/>
              </a:rPr>
              <a:t>Identify maximum achievable </a:t>
            </a:r>
            <a:r>
              <a:rPr lang="en-GB" sz="1500" dirty="0" err="1">
                <a:latin typeface="Arial" panose="020B0604020202020204" pitchFamily="34" charset="0"/>
              </a:rPr>
              <a:t>betaN</a:t>
            </a:r>
            <a:r>
              <a:rPr lang="en-GB" sz="1500" dirty="0">
                <a:latin typeface="Arial" panose="020B0604020202020204" pitchFamily="34" charset="0"/>
              </a:rPr>
              <a:t> in fully non-inductive mode and in stationary conditions with the additional ECRH power that will be available.</a:t>
            </a:r>
          </a:p>
          <a:p>
            <a:pPr eaLnBrk="1" fontAlgn="auto" hangingPunct="1">
              <a:spcBef>
                <a:spcPts val="0"/>
              </a:spcBef>
              <a:spcAft>
                <a:spcPts val="0"/>
              </a:spcAft>
              <a:buFont typeface="Wingdings" panose="05000000000000000000" pitchFamily="2" charset="2"/>
              <a:buChar char="q"/>
              <a:defRPr/>
            </a:pPr>
            <a:r>
              <a:rPr lang="en-GB" sz="1500" dirty="0">
                <a:latin typeface="Arial" panose="020B0604020202020204" pitchFamily="34" charset="0"/>
              </a:rPr>
              <a:t>Explore parameter space to determine whether, for equal </a:t>
            </a:r>
            <a:r>
              <a:rPr lang="en-GB" sz="1500" dirty="0" err="1">
                <a:latin typeface="Arial" panose="020B0604020202020204" pitchFamily="34" charset="0"/>
              </a:rPr>
              <a:t>betaN</a:t>
            </a:r>
            <a:r>
              <a:rPr lang="en-GB" sz="1500" dirty="0">
                <a:latin typeface="Arial" panose="020B0604020202020204" pitchFamily="34" charset="0"/>
              </a:rPr>
              <a:t>, steeper gradients can be achieved to increase bootstrap current fraction.</a:t>
            </a:r>
          </a:p>
          <a:p>
            <a:pPr eaLnBrk="1" fontAlgn="auto" hangingPunct="1">
              <a:spcBef>
                <a:spcPts val="0"/>
              </a:spcBef>
              <a:spcAft>
                <a:spcPts val="0"/>
              </a:spcAft>
              <a:buFont typeface="Wingdings" panose="05000000000000000000" pitchFamily="2" charset="2"/>
              <a:buChar char="q"/>
              <a:defRPr/>
            </a:pPr>
            <a:r>
              <a:rPr lang="en-GB" sz="1500" dirty="0">
                <a:latin typeface="Arial" panose="020B0604020202020204" pitchFamily="34" charset="0"/>
              </a:rPr>
              <a:t>Achieve CS-free operation from the RU to the end of FT with the maximum possible plasma current and maximum possible </a:t>
            </a:r>
            <a:r>
              <a:rPr lang="en-GB" sz="1500" dirty="0" err="1">
                <a:latin typeface="Arial" panose="020B0604020202020204" pitchFamily="34" charset="0"/>
              </a:rPr>
              <a:t>betaN</a:t>
            </a:r>
            <a:r>
              <a:rPr lang="en-GB" sz="1500" dirty="0">
                <a:latin typeface="Arial" panose="020B0604020202020204" pitchFamily="34" charset="0"/>
              </a:rPr>
              <a:t>, enabling the NBI operation with the minimised fast-ion losses.</a:t>
            </a:r>
          </a:p>
          <a:p>
            <a:pPr eaLnBrk="1" fontAlgn="auto" hangingPunct="1">
              <a:spcBef>
                <a:spcPts val="0"/>
              </a:spcBef>
              <a:spcAft>
                <a:spcPts val="0"/>
              </a:spcAft>
              <a:buFont typeface="Wingdings" panose="05000000000000000000" pitchFamily="2" charset="2"/>
              <a:buChar char="q"/>
              <a:defRPr/>
            </a:pPr>
            <a:r>
              <a:rPr lang="en-GB" sz="1500" dirty="0">
                <a:latin typeface="Arial" panose="020B0604020202020204" pitchFamily="34" charset="0"/>
              </a:rPr>
              <a:t>Demonstrate CS-free exhaust-compatible operation in the X-point Target Radiator configuration, and document core transport and confinement relative to the previously standard LSN configuration.</a:t>
            </a:r>
          </a:p>
          <a:p>
            <a:pPr eaLnBrk="1" fontAlgn="auto" hangingPunct="1">
              <a:spcBef>
                <a:spcPts val="0"/>
              </a:spcBef>
              <a:spcAft>
                <a:spcPts val="0"/>
              </a:spcAft>
              <a:buFont typeface="Wingdings" panose="05000000000000000000" pitchFamily="2" charset="2"/>
              <a:buChar char="q"/>
              <a:defRPr/>
            </a:pPr>
            <a:r>
              <a:rPr lang="en-GB" sz="1500" dirty="0">
                <a:latin typeface="Arial" panose="020B0604020202020204" pitchFamily="34" charset="0"/>
              </a:rPr>
              <a:t>Validate transport models in reversed/low-shear plasmas and identify the dominant micro-instabilities controlling the anomalous transport in such configurations.</a:t>
            </a:r>
          </a:p>
          <a:p>
            <a:pPr eaLnBrk="1" fontAlgn="auto" hangingPunct="1">
              <a:spcBef>
                <a:spcPts val="0"/>
              </a:spcBef>
              <a:spcAft>
                <a:spcPts val="0"/>
              </a:spcAft>
              <a:buFont typeface="Wingdings" panose="05000000000000000000" pitchFamily="2" charset="2"/>
              <a:buChar char="q"/>
              <a:defRPr/>
            </a:pPr>
            <a:r>
              <a:rPr lang="en-GB" sz="1500" dirty="0">
                <a:latin typeface="Arial" panose="020B0604020202020204" pitchFamily="34" charset="0"/>
              </a:rPr>
              <a:t>Fully document roles of fast electrons and fast ions in long-pulse scenarios developed, as well as scrape-off layer characteristics (width, fluctuations, etc).</a:t>
            </a:r>
          </a:p>
          <a:p>
            <a:pPr eaLnBrk="1" fontAlgn="auto" hangingPunct="1">
              <a:spcBef>
                <a:spcPts val="0"/>
              </a:spcBef>
              <a:spcAft>
                <a:spcPts val="0"/>
              </a:spcAft>
              <a:buFont typeface="Wingdings" panose="05000000000000000000" pitchFamily="2" charset="2"/>
              <a:buChar char="q"/>
              <a:defRPr/>
            </a:pPr>
            <a:endParaRPr lang="en-US" sz="1100" dirty="0">
              <a:latin typeface="Arial" panose="020B0604020202020204" pitchFamily="34" charset="0"/>
            </a:endParaRPr>
          </a:p>
          <a:p>
            <a:pPr marL="214313" indent="-214313" eaLnBrk="1" fontAlgn="auto" hangingPunct="1">
              <a:spcBef>
                <a:spcPts val="0"/>
              </a:spcBef>
              <a:spcAft>
                <a:spcPts val="0"/>
              </a:spcAft>
              <a:buFont typeface="Arial"/>
              <a:buChar char="•"/>
              <a:defRPr/>
            </a:pPr>
            <a:r>
              <a:rPr lang="en-US" sz="1900" b="1" dirty="0">
                <a:latin typeface="+mn-lt"/>
                <a:cs typeface="Calibri"/>
              </a:rPr>
              <a:t>Experimental Strategy/Machine Constraints and essential diagnostic</a:t>
            </a:r>
            <a:endParaRPr lang="en-US" sz="1900" b="1" dirty="0"/>
          </a:p>
          <a:p>
            <a:pPr eaLnBrk="1" fontAlgn="auto" hangingPunct="1">
              <a:spcBef>
                <a:spcPts val="0"/>
              </a:spcBef>
              <a:spcAft>
                <a:spcPts val="0"/>
              </a:spcAft>
              <a:buFont typeface="Wingdings" panose="05000000000000000000" pitchFamily="2" charset="2"/>
              <a:buChar char="q"/>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Optimize shape and ECCD deposition to reach Ip&gt;130kA in CS-free RU scenario in LSN. Develop a similar CS-free RU scenario in XPTR.</a:t>
            </a:r>
          </a:p>
          <a:p>
            <a:pPr eaLnBrk="1" fontAlgn="auto" hangingPunct="1">
              <a:spcBef>
                <a:spcPts val="0"/>
              </a:spcBef>
              <a:spcAft>
                <a:spcPts val="0"/>
              </a:spcAft>
              <a:buFont typeface="Wingdings" panose="05000000000000000000" pitchFamily="2" charset="2"/>
              <a:buChar char="q"/>
              <a:defRPr/>
            </a:pPr>
            <a:r>
              <a:rPr lang="en-GB" sz="1500" dirty="0">
                <a:solidFill>
                  <a:prstClr val="black"/>
                </a:solidFill>
                <a:latin typeface="Arial" panose="020B0604020202020204" pitchFamily="34" charset="0"/>
              </a:rPr>
              <a:t>Fine-tune the heating recipe in the 2025 CS-free FT scenario in XPTR to avoid MHD. Verify if detachment can accessed in this scenario.</a:t>
            </a:r>
          </a:p>
          <a:p>
            <a:pPr eaLnBrk="1" fontAlgn="auto" hangingPunct="1">
              <a:spcBef>
                <a:spcPts val="0"/>
              </a:spcBef>
              <a:spcAft>
                <a:spcPts val="0"/>
              </a:spcAft>
              <a:buFont typeface="Wingdings" panose="05000000000000000000" pitchFamily="2" charset="2"/>
              <a:buChar char="q"/>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Exploit the additional P</a:t>
            </a:r>
            <a:r>
              <a:rPr kumimoji="0" lang="en-GB" sz="15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EC</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=0.95MW from G12 for scenario development and MHD control</a:t>
            </a:r>
          </a:p>
          <a:p>
            <a:pPr marL="0" indent="0">
              <a:spcBef>
                <a:spcPts val="0"/>
              </a:spcBef>
              <a:buNone/>
              <a:defRPr/>
            </a:pPr>
            <a:r>
              <a:rPr lang="en-US" sz="1500" dirty="0">
                <a:latin typeface="Arial" panose="020B0604020202020204" pitchFamily="34" charset="0"/>
              </a:rPr>
              <a:t>NINO/SILO configuration, P</a:t>
            </a:r>
            <a:r>
              <a:rPr lang="en-US" sz="1500" baseline="-25000" dirty="0">
                <a:latin typeface="Arial" panose="020B0604020202020204" pitchFamily="34" charset="0"/>
              </a:rPr>
              <a:t>EC</a:t>
            </a:r>
            <a:r>
              <a:rPr lang="en-US" sz="1500" dirty="0">
                <a:latin typeface="Arial" panose="020B0604020202020204" pitchFamily="34" charset="0"/>
              </a:rPr>
              <a:t>=2.6(+0.95)MW + P</a:t>
            </a:r>
            <a:r>
              <a:rPr lang="en-US" sz="1500" baseline="-25000" dirty="0">
                <a:latin typeface="Arial" panose="020B0604020202020204" pitchFamily="34" charset="0"/>
              </a:rPr>
              <a:t>NB-[1,2]</a:t>
            </a:r>
            <a:r>
              <a:rPr lang="en-US" sz="1500" dirty="0">
                <a:latin typeface="Arial" panose="020B0604020202020204" pitchFamily="34" charset="0"/>
              </a:rPr>
              <a:t>=2.6MW</a:t>
            </a:r>
          </a:p>
          <a:p>
            <a:pPr marL="0" indent="0" eaLnBrk="1" fontAlgn="auto" hangingPunct="1">
              <a:spcBef>
                <a:spcPts val="0"/>
              </a:spcBef>
              <a:spcAft>
                <a:spcPts val="0"/>
              </a:spcAft>
              <a:buNone/>
              <a:defRPr/>
            </a:pPr>
            <a:r>
              <a:rPr lang="en-US" sz="1500" dirty="0">
                <a:latin typeface="Arial" panose="020B0604020202020204" pitchFamily="34" charset="0"/>
              </a:rPr>
              <a:t>Essential diagnostics: TS, MAG, CXRS, </a:t>
            </a:r>
            <a:r>
              <a:rPr lang="en-US" sz="1500" dirty="0" err="1">
                <a:latin typeface="Arial" panose="020B0604020202020204" pitchFamily="34" charset="0"/>
              </a:rPr>
              <a:t>cECE</a:t>
            </a:r>
            <a:r>
              <a:rPr lang="en-US" sz="1500" dirty="0">
                <a:latin typeface="Arial" panose="020B0604020202020204" pitchFamily="34" charset="0"/>
              </a:rPr>
              <a:t>, TPCI, FIDA, SPR, THB, LPs, IR, MSE</a:t>
            </a:r>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endParaRPr lang="en-IT" sz="1800"/>
                    </a:p>
                  </a:txBody>
                  <a:tcPr marL="68585" marR="68585" marT="34290" marB="34290">
                    <a:solidFill>
                      <a:schemeClr val="tx2">
                        <a:lumMod val="40000"/>
                        <a:lumOff val="60000"/>
                      </a:schemeClr>
                    </a:solidFill>
                  </a:tcPr>
                </a:tc>
                <a:tc>
                  <a:txBody>
                    <a:bodyPr/>
                    <a:lstStyle/>
                    <a:p>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r>
                        <a:rPr lang="en-GB" sz="1800" dirty="0"/>
                        <a:t>80</a:t>
                      </a:r>
                      <a:endParaRPr lang="en-IT" sz="1800" dirty="0"/>
                    </a:p>
                  </a:txBody>
                  <a:tcPr marL="68585" marR="68585" marT="34290" marB="34290">
                    <a:solidFill>
                      <a:schemeClr val="accent3">
                        <a:lumMod val="40000"/>
                        <a:lumOff val="60000"/>
                      </a:schemeClr>
                    </a:solidFill>
                  </a:tcPr>
                </a:tc>
                <a:tc>
                  <a:txBody>
                    <a:bodyPr/>
                    <a:lstStyle/>
                    <a:p>
                      <a:r>
                        <a:rPr lang="en-GB" sz="1800" dirty="0"/>
                        <a:t>80</a:t>
                      </a:r>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tc>
                  <a:txBody>
                    <a:bodyPr/>
                    <a:lstStyle/>
                    <a:p>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pic>
        <p:nvPicPr>
          <p:cNvPr id="12" name="Picture 11">
            <a:extLst>
              <a:ext uri="{FF2B5EF4-FFF2-40B4-BE49-F238E27FC236}">
                <a16:creationId xmlns:a16="http://schemas.microsoft.com/office/drawing/2014/main" id="{AC958C30-D72C-46A1-BA43-4797FC78B561}"/>
              </a:ext>
            </a:extLst>
          </p:cNvPr>
          <p:cNvPicPr>
            <a:picLocks noChangeAspect="1"/>
          </p:cNvPicPr>
          <p:nvPr/>
        </p:nvPicPr>
        <p:blipFill rotWithShape="1">
          <a:blip r:embed="rId6"/>
          <a:srcRect b="28308"/>
          <a:stretch/>
        </p:blipFill>
        <p:spPr>
          <a:xfrm>
            <a:off x="9460705" y="534818"/>
            <a:ext cx="2343497" cy="3427028"/>
          </a:xfrm>
          <a:prstGeom prst="rect">
            <a:avLst/>
          </a:prstGeom>
        </p:spPr>
      </p:pic>
      <p:pic>
        <p:nvPicPr>
          <p:cNvPr id="13" name="Picture 12">
            <a:extLst>
              <a:ext uri="{FF2B5EF4-FFF2-40B4-BE49-F238E27FC236}">
                <a16:creationId xmlns:a16="http://schemas.microsoft.com/office/drawing/2014/main" id="{22261ADF-A084-454E-8D2D-497488A9EF7A}"/>
              </a:ext>
            </a:extLst>
          </p:cNvPr>
          <p:cNvPicPr>
            <a:picLocks noChangeAspect="1"/>
          </p:cNvPicPr>
          <p:nvPr/>
        </p:nvPicPr>
        <p:blipFill>
          <a:blip r:embed="rId7"/>
          <a:stretch>
            <a:fillRect/>
          </a:stretch>
        </p:blipFill>
        <p:spPr>
          <a:xfrm>
            <a:off x="7766959" y="534818"/>
            <a:ext cx="1693633" cy="3466779"/>
          </a:xfrm>
          <a:prstGeom prst="rect">
            <a:avLst/>
          </a:prstGeom>
        </p:spPr>
      </p:pic>
      <p:sp>
        <p:nvSpPr>
          <p:cNvPr id="5" name="TextBox 4">
            <a:extLst>
              <a:ext uri="{FF2B5EF4-FFF2-40B4-BE49-F238E27FC236}">
                <a16:creationId xmlns:a16="http://schemas.microsoft.com/office/drawing/2014/main" id="{66D36167-889C-4675-B588-C76DF6328E9B}"/>
              </a:ext>
            </a:extLst>
          </p:cNvPr>
          <p:cNvSpPr txBox="1"/>
          <p:nvPr/>
        </p:nvSpPr>
        <p:spPr>
          <a:xfrm>
            <a:off x="10549288" y="3869352"/>
            <a:ext cx="338554" cy="230832"/>
          </a:xfrm>
          <a:prstGeom prst="rect">
            <a:avLst/>
          </a:prstGeom>
          <a:noFill/>
        </p:spPr>
        <p:txBody>
          <a:bodyPr wrap="none" rtlCol="0">
            <a:spAutoFit/>
          </a:bodyPr>
          <a:lstStyle/>
          <a:p>
            <a:pPr algn="l"/>
            <a:r>
              <a:rPr lang="en-GB" sz="900" dirty="0"/>
              <a:t>t(s)</a:t>
            </a:r>
            <a:endParaRPr lang="it-IT" sz="900" dirty="0"/>
          </a:p>
        </p:txBody>
      </p:sp>
    </p:spTree>
    <p:extLst>
      <p:ext uri="{BB962C8B-B14F-4D97-AF65-F5344CB8AC3E}">
        <p14:creationId xmlns:p14="http://schemas.microsoft.com/office/powerpoint/2010/main" val="2016455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1" y="192515"/>
            <a:ext cx="10709035" cy="457200"/>
          </a:xfrm>
        </p:spPr>
        <p:txBody>
          <a:bodyPr/>
          <a:lstStyle/>
          <a:p>
            <a:r>
              <a:rPr lang="en-GB" dirty="0"/>
              <a:t>189: Development and optimization of high-bootstrap, high-beta tokamak scenarios towards steady state</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208545" y="709927"/>
            <a:ext cx="7491039" cy="6022945"/>
          </a:xfrm>
        </p:spPr>
        <p:txBody>
          <a:bodyPr>
            <a:normAutofit fontScale="92500" lnSpcReduction="10000"/>
          </a:bodyPr>
          <a:lstStyle/>
          <a:p>
            <a:pPr marL="214313" indent="-214313" eaLnBrk="1" fontAlgn="auto" hangingPunct="1">
              <a:spcBef>
                <a:spcPts val="0"/>
              </a:spcBef>
              <a:spcAft>
                <a:spcPts val="0"/>
              </a:spcAft>
              <a:buFont typeface="Arial"/>
              <a:buChar char="•"/>
              <a:defRPr/>
            </a:pPr>
            <a:r>
              <a:rPr lang="en-US" sz="1900" b="1" dirty="0">
                <a:latin typeface="+mn-lt"/>
                <a:cs typeface="Calibri"/>
              </a:rPr>
              <a:t>Proponents and contact person:</a:t>
            </a:r>
          </a:p>
          <a:p>
            <a:pPr marL="0" indent="0" eaLnBrk="1" fontAlgn="auto" hangingPunct="1">
              <a:spcBef>
                <a:spcPts val="0"/>
              </a:spcBef>
              <a:spcAft>
                <a:spcPts val="0"/>
              </a:spcAft>
              <a:buNone/>
              <a:defRPr/>
            </a:pPr>
            <a:r>
              <a:rPr lang="it-IT" sz="1500" b="0" i="0" dirty="0">
                <a:solidFill>
                  <a:srgbClr val="000000"/>
                </a:solidFill>
                <a:effectLst/>
                <a:latin typeface="Arial" panose="020B0604020202020204" pitchFamily="34" charset="0"/>
                <a:hlinkClick r:id="rId2"/>
              </a:rPr>
              <a:t>S. Coda</a:t>
            </a:r>
            <a:r>
              <a:rPr lang="it-IT" sz="1500" b="0" i="0" dirty="0">
                <a:solidFill>
                  <a:srgbClr val="000000"/>
                </a:solidFill>
                <a:effectLst/>
                <a:latin typeface="Arial" panose="020B0604020202020204" pitchFamily="34" charset="0"/>
              </a:rPr>
              <a:t>, </a:t>
            </a:r>
            <a:r>
              <a:rPr lang="it-IT" sz="1500" b="0" i="0" dirty="0">
                <a:solidFill>
                  <a:srgbClr val="000000"/>
                </a:solidFill>
                <a:effectLst/>
                <a:latin typeface="Arial" panose="020B0604020202020204" pitchFamily="34" charset="0"/>
                <a:hlinkClick r:id="rId3"/>
              </a:rPr>
              <a:t>C. Piron</a:t>
            </a:r>
            <a:r>
              <a:rPr lang="it-IT" sz="1500" b="0" i="0" dirty="0">
                <a:solidFill>
                  <a:srgbClr val="000000"/>
                </a:solidFill>
                <a:effectLst/>
                <a:latin typeface="Arial" panose="020B0604020202020204" pitchFamily="34" charset="0"/>
              </a:rPr>
              <a:t>, </a:t>
            </a:r>
            <a:r>
              <a:rPr lang="it-IT" sz="1500" b="0" i="0" dirty="0">
                <a:solidFill>
                  <a:srgbClr val="000000"/>
                </a:solidFill>
                <a:effectLst/>
                <a:latin typeface="Arial" panose="020B0604020202020204" pitchFamily="34" charset="0"/>
                <a:hlinkClick r:id="rId4"/>
              </a:rPr>
              <a:t>I. </a:t>
            </a:r>
            <a:r>
              <a:rPr lang="it-IT" sz="1500" b="0" i="0" dirty="0" err="1">
                <a:solidFill>
                  <a:srgbClr val="000000"/>
                </a:solidFill>
                <a:effectLst/>
                <a:latin typeface="Arial" panose="020B0604020202020204" pitchFamily="34" charset="0"/>
                <a:hlinkClick r:id="rId4"/>
              </a:rPr>
              <a:t>Voitsekhovitch</a:t>
            </a:r>
            <a:endParaRPr lang="it-IT" sz="1500" b="0" i="0" dirty="0">
              <a:solidFill>
                <a:srgbClr val="000000"/>
              </a:solidFill>
              <a:effectLst/>
              <a:latin typeface="Arial" panose="020B0604020202020204" pitchFamily="34" charset="0"/>
            </a:endParaRPr>
          </a:p>
          <a:p>
            <a:pPr marL="0" indent="0" eaLnBrk="1" fontAlgn="auto" hangingPunct="1">
              <a:spcBef>
                <a:spcPts val="0"/>
              </a:spcBef>
              <a:spcAft>
                <a:spcPts val="0"/>
              </a:spcAft>
              <a:buNone/>
              <a:defRPr/>
            </a:pPr>
            <a:endParaRPr lang="en-US" sz="1100" b="1" dirty="0">
              <a:latin typeface="+mn-lt"/>
              <a:cs typeface="Calibri"/>
            </a:endParaRPr>
          </a:p>
          <a:p>
            <a:pPr marL="214313" indent="-214313" eaLnBrk="1" fontAlgn="auto" hangingPunct="1">
              <a:spcBef>
                <a:spcPts val="0"/>
              </a:spcBef>
              <a:spcAft>
                <a:spcPts val="0"/>
              </a:spcAft>
              <a:buFont typeface="Arial"/>
              <a:buChar char="•"/>
              <a:defRPr/>
            </a:pPr>
            <a:r>
              <a:rPr lang="en-US" sz="1900" b="1" dirty="0">
                <a:latin typeface="+mn-lt"/>
                <a:cs typeface="Calibri"/>
              </a:rPr>
              <a:t>Scientific Background &amp; Objectives</a:t>
            </a:r>
          </a:p>
          <a:p>
            <a:pPr marL="0" indent="0" eaLnBrk="1" fontAlgn="auto" hangingPunct="1">
              <a:spcBef>
                <a:spcPts val="0"/>
              </a:spcBef>
              <a:spcAft>
                <a:spcPts val="0"/>
              </a:spcAft>
              <a:buNone/>
              <a:defRPr/>
            </a:pPr>
            <a:r>
              <a:rPr lang="en-GB" sz="1600" b="0" i="0" dirty="0">
                <a:solidFill>
                  <a:srgbClr val="000000"/>
                </a:solidFill>
                <a:effectLst/>
                <a:latin typeface="Arial" panose="020B0604020202020204" pitchFamily="34" charset="0"/>
              </a:rPr>
              <a:t>This proposal extends the work done </a:t>
            </a:r>
            <a:r>
              <a:rPr lang="en-GB" sz="1600" dirty="0">
                <a:solidFill>
                  <a:srgbClr val="000000"/>
                </a:solidFill>
                <a:latin typeface="Arial" panose="020B0604020202020204" pitchFamily="34" charset="0"/>
              </a:rPr>
              <a:t>at TCV </a:t>
            </a:r>
            <a:r>
              <a:rPr lang="en-GB" sz="1600" b="0" i="0" dirty="0">
                <a:solidFill>
                  <a:srgbClr val="000000"/>
                </a:solidFill>
                <a:effectLst/>
                <a:latin typeface="Arial" panose="020B0604020202020204" pitchFamily="34" charset="0"/>
              </a:rPr>
              <a:t>within WPTE RT08 in 2024/25 [</a:t>
            </a:r>
            <a:r>
              <a:rPr lang="en-GB" sz="1600" b="0" i="0" dirty="0">
                <a:solidFill>
                  <a:srgbClr val="000000"/>
                </a:solidFill>
                <a:effectLst/>
                <a:latin typeface="Arial" panose="020B0604020202020204" pitchFamily="34" charset="0"/>
                <a:hlinkClick r:id="rId5"/>
              </a:rPr>
              <a:t>WPTE-</a:t>
            </a:r>
            <a:r>
              <a:rPr lang="en-GB" sz="1600" dirty="0">
                <a:solidFill>
                  <a:srgbClr val="000000"/>
                </a:solidFill>
                <a:latin typeface="Arial" panose="020B0604020202020204" pitchFamily="34" charset="0"/>
                <a:hlinkClick r:id="rId5"/>
              </a:rPr>
              <a:t>RT08 </a:t>
            </a:r>
            <a:r>
              <a:rPr lang="en-GB" sz="1600" b="0" i="0" dirty="0">
                <a:solidFill>
                  <a:srgbClr val="000000"/>
                </a:solidFill>
                <a:effectLst/>
                <a:latin typeface="Arial" panose="020B0604020202020204" pitchFamily="34" charset="0"/>
                <a:hlinkClick r:id="rId5"/>
              </a:rPr>
              <a:t>Review Meeting</a:t>
            </a:r>
            <a:r>
              <a:rPr lang="en-GB" sz="1600" b="0" i="0" dirty="0">
                <a:solidFill>
                  <a:srgbClr val="000000"/>
                </a:solidFill>
                <a:effectLst/>
                <a:latin typeface="Arial" panose="020B0604020202020204" pitchFamily="34" charset="0"/>
              </a:rPr>
              <a:t>]</a:t>
            </a:r>
          </a:p>
          <a:p>
            <a:pPr eaLnBrk="1" fontAlgn="auto" hangingPunct="1">
              <a:spcBef>
                <a:spcPts val="0"/>
              </a:spcBef>
              <a:spcAft>
                <a:spcPts val="0"/>
              </a:spcAft>
              <a:buFont typeface="Wingdings" panose="05000000000000000000" pitchFamily="2" charset="2"/>
              <a:buChar char="q"/>
              <a:defRPr/>
            </a:pPr>
            <a:r>
              <a:rPr lang="en-GB" sz="1500" dirty="0">
                <a:latin typeface="Arial" panose="020B0604020202020204" pitchFamily="34" charset="0"/>
              </a:rPr>
              <a:t>Identify maximum achievable </a:t>
            </a:r>
            <a:r>
              <a:rPr lang="en-GB" sz="1500" dirty="0" err="1">
                <a:latin typeface="Arial" panose="020B0604020202020204" pitchFamily="34" charset="0"/>
              </a:rPr>
              <a:t>betaN</a:t>
            </a:r>
            <a:r>
              <a:rPr lang="en-GB" sz="1500" dirty="0">
                <a:latin typeface="Arial" panose="020B0604020202020204" pitchFamily="34" charset="0"/>
              </a:rPr>
              <a:t> in fully non-inductive mode and in stationary conditions with the additional ECRH power that will be available.</a:t>
            </a:r>
          </a:p>
          <a:p>
            <a:pPr eaLnBrk="1" fontAlgn="auto" hangingPunct="1">
              <a:spcBef>
                <a:spcPts val="0"/>
              </a:spcBef>
              <a:spcAft>
                <a:spcPts val="0"/>
              </a:spcAft>
              <a:buFont typeface="Wingdings" panose="05000000000000000000" pitchFamily="2" charset="2"/>
              <a:buChar char="q"/>
              <a:defRPr/>
            </a:pPr>
            <a:r>
              <a:rPr lang="en-GB" sz="1500" dirty="0">
                <a:latin typeface="Arial" panose="020B0604020202020204" pitchFamily="34" charset="0"/>
              </a:rPr>
              <a:t>Explore parameter space to determine whether, for equal </a:t>
            </a:r>
            <a:r>
              <a:rPr lang="en-GB" sz="1500" dirty="0" err="1">
                <a:latin typeface="Arial" panose="020B0604020202020204" pitchFamily="34" charset="0"/>
              </a:rPr>
              <a:t>betaN</a:t>
            </a:r>
            <a:r>
              <a:rPr lang="en-GB" sz="1500" dirty="0">
                <a:latin typeface="Arial" panose="020B0604020202020204" pitchFamily="34" charset="0"/>
              </a:rPr>
              <a:t>, steeper gradients can be achieved to increase bootstrap current fraction.</a:t>
            </a:r>
          </a:p>
          <a:p>
            <a:pPr eaLnBrk="1" fontAlgn="auto" hangingPunct="1">
              <a:spcBef>
                <a:spcPts val="0"/>
              </a:spcBef>
              <a:spcAft>
                <a:spcPts val="0"/>
              </a:spcAft>
              <a:buFont typeface="Wingdings" panose="05000000000000000000" pitchFamily="2" charset="2"/>
              <a:buChar char="q"/>
              <a:defRPr/>
            </a:pPr>
            <a:r>
              <a:rPr lang="en-GB" sz="1500" dirty="0">
                <a:latin typeface="Arial" panose="020B0604020202020204" pitchFamily="34" charset="0"/>
              </a:rPr>
              <a:t>Achieve CS-free operation from the RU to the end of FT with the maximum possible plasma current and maximum possible </a:t>
            </a:r>
            <a:r>
              <a:rPr lang="en-GB" sz="1500" dirty="0" err="1">
                <a:latin typeface="Arial" panose="020B0604020202020204" pitchFamily="34" charset="0"/>
              </a:rPr>
              <a:t>betaN</a:t>
            </a:r>
            <a:r>
              <a:rPr lang="en-GB" sz="1500" dirty="0">
                <a:latin typeface="Arial" panose="020B0604020202020204" pitchFamily="34" charset="0"/>
              </a:rPr>
              <a:t>, enabling the NBI operation with the minimised fast-ion losses.</a:t>
            </a:r>
          </a:p>
          <a:p>
            <a:pPr eaLnBrk="1" fontAlgn="auto" hangingPunct="1">
              <a:spcBef>
                <a:spcPts val="0"/>
              </a:spcBef>
              <a:spcAft>
                <a:spcPts val="0"/>
              </a:spcAft>
              <a:buFont typeface="Wingdings" panose="05000000000000000000" pitchFamily="2" charset="2"/>
              <a:buChar char="q"/>
              <a:defRPr/>
            </a:pPr>
            <a:r>
              <a:rPr lang="en-GB" sz="1500" dirty="0">
                <a:latin typeface="Arial" panose="020B0604020202020204" pitchFamily="34" charset="0"/>
              </a:rPr>
              <a:t>Demonstrate CS-free exhaust-compatible operation in the X-point Target Radiator configuration, and document core transport and confinement relative to the previously standard LSN configuration.</a:t>
            </a:r>
          </a:p>
          <a:p>
            <a:pPr eaLnBrk="1" fontAlgn="auto" hangingPunct="1">
              <a:spcBef>
                <a:spcPts val="0"/>
              </a:spcBef>
              <a:spcAft>
                <a:spcPts val="0"/>
              </a:spcAft>
              <a:buFont typeface="Wingdings" panose="05000000000000000000" pitchFamily="2" charset="2"/>
              <a:buChar char="q"/>
              <a:defRPr/>
            </a:pPr>
            <a:r>
              <a:rPr lang="en-GB" sz="1500" dirty="0">
                <a:latin typeface="Arial" panose="020B0604020202020204" pitchFamily="34" charset="0"/>
              </a:rPr>
              <a:t>Validate transport models in reversed/low-shear plasmas and identify the dominant micro-instabilities controlling the anomalous transport in such configurations.</a:t>
            </a:r>
          </a:p>
          <a:p>
            <a:pPr eaLnBrk="1" fontAlgn="auto" hangingPunct="1">
              <a:spcBef>
                <a:spcPts val="0"/>
              </a:spcBef>
              <a:spcAft>
                <a:spcPts val="0"/>
              </a:spcAft>
              <a:buFont typeface="Wingdings" panose="05000000000000000000" pitchFamily="2" charset="2"/>
              <a:buChar char="q"/>
              <a:defRPr/>
            </a:pPr>
            <a:r>
              <a:rPr lang="en-GB" sz="1500" dirty="0">
                <a:latin typeface="Arial" panose="020B0604020202020204" pitchFamily="34" charset="0"/>
              </a:rPr>
              <a:t>Fully document roles of fast electrons and fast ions in long-pulse scenarios developed, as well as scrape-off layer characteristics (width, fluctuations, etc).</a:t>
            </a:r>
          </a:p>
          <a:p>
            <a:pPr eaLnBrk="1" fontAlgn="auto" hangingPunct="1">
              <a:spcBef>
                <a:spcPts val="0"/>
              </a:spcBef>
              <a:spcAft>
                <a:spcPts val="0"/>
              </a:spcAft>
              <a:buFont typeface="Wingdings" panose="05000000000000000000" pitchFamily="2" charset="2"/>
              <a:buChar char="q"/>
              <a:defRPr/>
            </a:pPr>
            <a:endParaRPr lang="en-US" sz="1100" dirty="0">
              <a:latin typeface="Arial" panose="020B0604020202020204" pitchFamily="34" charset="0"/>
            </a:endParaRPr>
          </a:p>
          <a:p>
            <a:pPr marL="214313" indent="-214313" eaLnBrk="1" fontAlgn="auto" hangingPunct="1">
              <a:spcBef>
                <a:spcPts val="0"/>
              </a:spcBef>
              <a:spcAft>
                <a:spcPts val="0"/>
              </a:spcAft>
              <a:buFont typeface="Arial"/>
              <a:buChar char="•"/>
              <a:defRPr/>
            </a:pPr>
            <a:r>
              <a:rPr lang="en-US" sz="1900" b="1" dirty="0">
                <a:latin typeface="+mn-lt"/>
                <a:cs typeface="Calibri"/>
              </a:rPr>
              <a:t>Experimental Strategy/Machine Constraints and essential diagnostic</a:t>
            </a:r>
            <a:endParaRPr lang="en-US" sz="1900" b="1" dirty="0"/>
          </a:p>
          <a:p>
            <a:pPr eaLnBrk="1" fontAlgn="auto" hangingPunct="1">
              <a:spcBef>
                <a:spcPts val="0"/>
              </a:spcBef>
              <a:spcAft>
                <a:spcPts val="0"/>
              </a:spcAft>
              <a:buFont typeface="Wingdings" panose="05000000000000000000" pitchFamily="2" charset="2"/>
              <a:buChar char="q"/>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Optimize shape and ECCD deposition to reach Ip&gt;130kA in CS-free RU scenario in LSN. Develop a similar CS-free RU scenario in XPTR.</a:t>
            </a:r>
          </a:p>
          <a:p>
            <a:pPr eaLnBrk="1" fontAlgn="auto" hangingPunct="1">
              <a:spcBef>
                <a:spcPts val="0"/>
              </a:spcBef>
              <a:spcAft>
                <a:spcPts val="0"/>
              </a:spcAft>
              <a:buFont typeface="Wingdings" panose="05000000000000000000" pitchFamily="2" charset="2"/>
              <a:buChar char="q"/>
              <a:defRPr/>
            </a:pPr>
            <a:r>
              <a:rPr lang="en-GB" sz="1500" dirty="0">
                <a:solidFill>
                  <a:prstClr val="black"/>
                </a:solidFill>
                <a:latin typeface="Arial" panose="020B0604020202020204" pitchFamily="34" charset="0"/>
              </a:rPr>
              <a:t>Fine-tune the heating recipe in the 2025 CS-free FT scenario in XPTR to avoid MHD. Verify if detachment can accessed in this scenario.</a:t>
            </a:r>
          </a:p>
          <a:p>
            <a:pPr eaLnBrk="1" fontAlgn="auto" hangingPunct="1">
              <a:spcBef>
                <a:spcPts val="0"/>
              </a:spcBef>
              <a:spcAft>
                <a:spcPts val="0"/>
              </a:spcAft>
              <a:buFont typeface="Wingdings" panose="05000000000000000000" pitchFamily="2" charset="2"/>
              <a:buChar char="q"/>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Exploit the additional P</a:t>
            </a:r>
            <a:r>
              <a:rPr kumimoji="0" lang="en-GB" sz="15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EC</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=0.95MW from G12 for scenario development and MHD control</a:t>
            </a:r>
          </a:p>
          <a:p>
            <a:pPr marL="0" indent="0">
              <a:spcBef>
                <a:spcPts val="0"/>
              </a:spcBef>
              <a:buNone/>
              <a:defRPr/>
            </a:pPr>
            <a:r>
              <a:rPr lang="en-US" sz="1500" dirty="0">
                <a:latin typeface="Arial" panose="020B0604020202020204" pitchFamily="34" charset="0"/>
              </a:rPr>
              <a:t>NINO/SILO configuration, P</a:t>
            </a:r>
            <a:r>
              <a:rPr lang="en-US" sz="1500" baseline="-25000" dirty="0">
                <a:latin typeface="Arial" panose="020B0604020202020204" pitchFamily="34" charset="0"/>
              </a:rPr>
              <a:t>EC</a:t>
            </a:r>
            <a:r>
              <a:rPr lang="en-US" sz="1500" dirty="0">
                <a:latin typeface="Arial" panose="020B0604020202020204" pitchFamily="34" charset="0"/>
              </a:rPr>
              <a:t>=2.6(+0.95)MW + P</a:t>
            </a:r>
            <a:r>
              <a:rPr lang="en-US" sz="1500" baseline="-25000" dirty="0">
                <a:latin typeface="Arial" panose="020B0604020202020204" pitchFamily="34" charset="0"/>
              </a:rPr>
              <a:t>NB-[1,2]</a:t>
            </a:r>
            <a:r>
              <a:rPr lang="en-US" sz="1500" dirty="0">
                <a:latin typeface="Arial" panose="020B0604020202020204" pitchFamily="34" charset="0"/>
              </a:rPr>
              <a:t>=2.6MW</a:t>
            </a:r>
          </a:p>
          <a:p>
            <a:pPr marL="0" indent="0" eaLnBrk="1" fontAlgn="auto" hangingPunct="1">
              <a:spcBef>
                <a:spcPts val="0"/>
              </a:spcBef>
              <a:spcAft>
                <a:spcPts val="0"/>
              </a:spcAft>
              <a:buNone/>
              <a:defRPr/>
            </a:pPr>
            <a:r>
              <a:rPr lang="en-US" sz="1500" dirty="0">
                <a:latin typeface="Arial" panose="020B0604020202020204" pitchFamily="34" charset="0"/>
              </a:rPr>
              <a:t>Essential diagnostics: TS, MAG, CXRS, </a:t>
            </a:r>
            <a:r>
              <a:rPr lang="en-US" sz="1500" dirty="0" err="1">
                <a:latin typeface="Arial" panose="020B0604020202020204" pitchFamily="34" charset="0"/>
              </a:rPr>
              <a:t>cECE</a:t>
            </a:r>
            <a:r>
              <a:rPr lang="en-US" sz="1500" dirty="0">
                <a:latin typeface="Arial" panose="020B0604020202020204" pitchFamily="34" charset="0"/>
              </a:rPr>
              <a:t>, TPCI, FIDA, SPR, THB, LPs, IR, MSE</a:t>
            </a:r>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endParaRPr lang="en-IT" sz="1800"/>
                    </a:p>
                  </a:txBody>
                  <a:tcPr marL="68585" marR="68585" marT="34290" marB="34290">
                    <a:solidFill>
                      <a:schemeClr val="tx2">
                        <a:lumMod val="40000"/>
                        <a:lumOff val="60000"/>
                      </a:schemeClr>
                    </a:solidFill>
                  </a:tcPr>
                </a:tc>
                <a:tc>
                  <a:txBody>
                    <a:bodyPr/>
                    <a:lstStyle/>
                    <a:p>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r>
                        <a:rPr lang="en-GB" sz="1800" dirty="0"/>
                        <a:t>80</a:t>
                      </a:r>
                      <a:endParaRPr lang="en-IT" sz="1800" dirty="0"/>
                    </a:p>
                  </a:txBody>
                  <a:tcPr marL="68585" marR="68585" marT="34290" marB="34290">
                    <a:solidFill>
                      <a:schemeClr val="accent3">
                        <a:lumMod val="40000"/>
                        <a:lumOff val="60000"/>
                      </a:schemeClr>
                    </a:solidFill>
                  </a:tcPr>
                </a:tc>
                <a:tc>
                  <a:txBody>
                    <a:bodyPr/>
                    <a:lstStyle/>
                    <a:p>
                      <a:r>
                        <a:rPr lang="en-GB" sz="1800" dirty="0"/>
                        <a:t>80</a:t>
                      </a:r>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tc>
                  <a:txBody>
                    <a:bodyPr/>
                    <a:lstStyle/>
                    <a:p>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pic>
        <p:nvPicPr>
          <p:cNvPr id="12" name="Picture 11">
            <a:extLst>
              <a:ext uri="{FF2B5EF4-FFF2-40B4-BE49-F238E27FC236}">
                <a16:creationId xmlns:a16="http://schemas.microsoft.com/office/drawing/2014/main" id="{AC958C30-D72C-46A1-BA43-4797FC78B561}"/>
              </a:ext>
            </a:extLst>
          </p:cNvPr>
          <p:cNvPicPr>
            <a:picLocks noChangeAspect="1"/>
          </p:cNvPicPr>
          <p:nvPr/>
        </p:nvPicPr>
        <p:blipFill rotWithShape="1">
          <a:blip r:embed="rId6"/>
          <a:srcRect b="28308"/>
          <a:stretch/>
        </p:blipFill>
        <p:spPr>
          <a:xfrm>
            <a:off x="9460705" y="534818"/>
            <a:ext cx="2343497" cy="3427028"/>
          </a:xfrm>
          <a:prstGeom prst="rect">
            <a:avLst/>
          </a:prstGeom>
        </p:spPr>
      </p:pic>
      <p:pic>
        <p:nvPicPr>
          <p:cNvPr id="13" name="Picture 12">
            <a:extLst>
              <a:ext uri="{FF2B5EF4-FFF2-40B4-BE49-F238E27FC236}">
                <a16:creationId xmlns:a16="http://schemas.microsoft.com/office/drawing/2014/main" id="{22261ADF-A084-454E-8D2D-497488A9EF7A}"/>
              </a:ext>
            </a:extLst>
          </p:cNvPr>
          <p:cNvPicPr>
            <a:picLocks noChangeAspect="1"/>
          </p:cNvPicPr>
          <p:nvPr/>
        </p:nvPicPr>
        <p:blipFill>
          <a:blip r:embed="rId7"/>
          <a:stretch>
            <a:fillRect/>
          </a:stretch>
        </p:blipFill>
        <p:spPr>
          <a:xfrm>
            <a:off x="7766959" y="534818"/>
            <a:ext cx="1693633" cy="3466779"/>
          </a:xfrm>
          <a:prstGeom prst="rect">
            <a:avLst/>
          </a:prstGeom>
        </p:spPr>
      </p:pic>
      <p:sp>
        <p:nvSpPr>
          <p:cNvPr id="5" name="TextBox 4">
            <a:extLst>
              <a:ext uri="{FF2B5EF4-FFF2-40B4-BE49-F238E27FC236}">
                <a16:creationId xmlns:a16="http://schemas.microsoft.com/office/drawing/2014/main" id="{66D36167-889C-4675-B588-C76DF6328E9B}"/>
              </a:ext>
            </a:extLst>
          </p:cNvPr>
          <p:cNvSpPr txBox="1"/>
          <p:nvPr/>
        </p:nvSpPr>
        <p:spPr>
          <a:xfrm>
            <a:off x="10549288" y="3869352"/>
            <a:ext cx="338554" cy="230832"/>
          </a:xfrm>
          <a:prstGeom prst="rect">
            <a:avLst/>
          </a:prstGeom>
          <a:noFill/>
        </p:spPr>
        <p:txBody>
          <a:bodyPr wrap="none" rtlCol="0">
            <a:spAutoFit/>
          </a:bodyPr>
          <a:lstStyle/>
          <a:p>
            <a:pPr algn="l"/>
            <a:r>
              <a:rPr lang="en-GB" sz="900" dirty="0"/>
              <a:t>t(s)</a:t>
            </a:r>
            <a:endParaRPr lang="it-IT" sz="900" dirty="0"/>
          </a:p>
        </p:txBody>
      </p:sp>
      <p:sp>
        <p:nvSpPr>
          <p:cNvPr id="11" name="TextBox 1">
            <a:extLst>
              <a:ext uri="{FF2B5EF4-FFF2-40B4-BE49-F238E27FC236}">
                <a16:creationId xmlns:a16="http://schemas.microsoft.com/office/drawing/2014/main" id="{1B3734B1-8041-4E81-9F14-18AC8F9EE5A1}"/>
              </a:ext>
            </a:extLst>
          </p:cNvPr>
          <p:cNvSpPr txBox="1"/>
          <p:nvPr/>
        </p:nvSpPr>
        <p:spPr>
          <a:xfrm>
            <a:off x="4590362" y="2934112"/>
            <a:ext cx="4329114" cy="646331"/>
          </a:xfrm>
          <a:prstGeom prst="rect">
            <a:avLst/>
          </a:prstGeom>
          <a:solidFill>
            <a:srgbClr val="FFFF00"/>
          </a:solidFill>
          <a:ln>
            <a:noFill/>
          </a:ln>
        </p:spPr>
        <p:txBody>
          <a:bodyPr wrap="square" rtlCol="0">
            <a:spAutoFit/>
          </a:bodyPr>
          <a:lstStyle/>
          <a:p>
            <a:r>
              <a:rPr lang="fi-FI" dirty="0" err="1"/>
              <a:t>Priority</a:t>
            </a:r>
            <a:r>
              <a:rPr lang="en-IT" dirty="0"/>
              <a:t>: </a:t>
            </a:r>
            <a:r>
              <a:rPr lang="en-US" dirty="0">
                <a:solidFill>
                  <a:srgbClr val="00B050"/>
                </a:solidFill>
              </a:rPr>
              <a:t>P1-TCV, main work horse for TCV non inductive scenario</a:t>
            </a:r>
            <a:endParaRPr lang="en-IT" dirty="0">
              <a:solidFill>
                <a:srgbClr val="00B050"/>
              </a:solidFill>
            </a:endParaRPr>
          </a:p>
        </p:txBody>
      </p:sp>
    </p:spTree>
    <p:extLst>
      <p:ext uri="{BB962C8B-B14F-4D97-AF65-F5344CB8AC3E}">
        <p14:creationId xmlns:p14="http://schemas.microsoft.com/office/powerpoint/2010/main" val="319189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C6CFB-3236-1D7B-3125-9908690C8D20}"/>
              </a:ext>
            </a:extLst>
          </p:cNvPr>
          <p:cNvSpPr>
            <a:spLocks noGrp="1"/>
          </p:cNvSpPr>
          <p:nvPr>
            <p:ph type="title"/>
          </p:nvPr>
        </p:nvSpPr>
        <p:spPr/>
        <p:txBody>
          <a:bodyPr/>
          <a:lstStyle/>
          <a:p>
            <a:r>
              <a:rPr lang="en-IT"/>
              <a:t>Scientific Objectives and Machine Time</a:t>
            </a:r>
            <a:br>
              <a:rPr lang="en-IT"/>
            </a:br>
            <a:endParaRPr lang="en-CH" dirty="0"/>
          </a:p>
        </p:txBody>
      </p:sp>
      <p:sp>
        <p:nvSpPr>
          <p:cNvPr id="4" name="Footer Placeholder 3">
            <a:extLst>
              <a:ext uri="{FF2B5EF4-FFF2-40B4-BE49-F238E27FC236}">
                <a16:creationId xmlns:a16="http://schemas.microsoft.com/office/drawing/2014/main" id="{39C40BB1-BDBD-56EC-0E29-C3A425B9F130}"/>
              </a:ext>
            </a:extLst>
          </p:cNvPr>
          <p:cNvSpPr>
            <a:spLocks noGrp="1"/>
          </p:cNvSpPr>
          <p:nvPr>
            <p:ph type="ftr" sz="quarter" idx="11"/>
          </p:nvPr>
        </p:nvSpPr>
        <p:spPr/>
        <p:txBody>
          <a:bodyPr/>
          <a:lstStyle/>
          <a:p>
            <a:pPr>
              <a:defRPr/>
            </a:pPr>
            <a:r>
              <a:rPr lang="en-GB">
                <a:solidFill>
                  <a:prstClr val="white"/>
                </a:solidFill>
              </a:rPr>
              <a:t>M. Baruzzo WPTE GPM 5/11/2025</a:t>
            </a:r>
            <a:endParaRPr lang="en-GB" dirty="0"/>
          </a:p>
        </p:txBody>
      </p:sp>
      <p:graphicFrame>
        <p:nvGraphicFramePr>
          <p:cNvPr id="11" name="Table 10">
            <a:extLst>
              <a:ext uri="{FF2B5EF4-FFF2-40B4-BE49-F238E27FC236}">
                <a16:creationId xmlns:a16="http://schemas.microsoft.com/office/drawing/2014/main" id="{A33F4EC2-865A-9090-7BA8-304CED5DCBE4}"/>
              </a:ext>
            </a:extLst>
          </p:cNvPr>
          <p:cNvGraphicFramePr>
            <a:graphicFrameLocks noGrp="1"/>
          </p:cNvGraphicFramePr>
          <p:nvPr>
            <p:extLst>
              <p:ext uri="{D42A27DB-BD31-4B8C-83A1-F6EECF244321}">
                <p14:modId xmlns:p14="http://schemas.microsoft.com/office/powerpoint/2010/main" val="1112799600"/>
              </p:ext>
            </p:extLst>
          </p:nvPr>
        </p:nvGraphicFramePr>
        <p:xfrm>
          <a:off x="376766" y="427892"/>
          <a:ext cx="11438467" cy="4077037"/>
        </p:xfrm>
        <a:graphic>
          <a:graphicData uri="http://schemas.openxmlformats.org/drawingml/2006/table">
            <a:tbl>
              <a:tblPr firstRow="1" firstCol="1">
                <a:tableStyleId>{7DF18680-E054-41AD-8BC1-D1AEF772440D}</a:tableStyleId>
              </a:tblPr>
              <a:tblGrid>
                <a:gridCol w="900141">
                  <a:extLst>
                    <a:ext uri="{9D8B030D-6E8A-4147-A177-3AD203B41FA5}">
                      <a16:colId xmlns:a16="http://schemas.microsoft.com/office/drawing/2014/main" val="3390596607"/>
                    </a:ext>
                  </a:extLst>
                </a:gridCol>
                <a:gridCol w="10538326">
                  <a:extLst>
                    <a:ext uri="{9D8B030D-6E8A-4147-A177-3AD203B41FA5}">
                      <a16:colId xmlns:a16="http://schemas.microsoft.com/office/drawing/2014/main" val="4236026518"/>
                    </a:ext>
                  </a:extLst>
                </a:gridCol>
              </a:tblGrid>
              <a:tr h="404037">
                <a:tc>
                  <a:txBody>
                    <a:bodyPr/>
                    <a:lstStyle/>
                    <a:p>
                      <a:pPr algn="ctr">
                        <a:lnSpc>
                          <a:spcPts val="1200"/>
                        </a:lnSpc>
                      </a:pPr>
                      <a:r>
                        <a:rPr lang="en-GB" sz="2000" dirty="0">
                          <a:effectLst/>
                        </a:rPr>
                        <a:t>#</a:t>
                      </a:r>
                      <a:endParaRPr lang="en-IT" sz="2000">
                        <a:effectLst/>
                        <a:latin typeface="Times New Roman" panose="02020603050405020304" pitchFamily="18" charset="0"/>
                        <a:ea typeface="Times New Roman" panose="02020603050405020304" pitchFamily="18" charset="0"/>
                      </a:endParaRPr>
                    </a:p>
                  </a:txBody>
                  <a:tcPr marL="68580" marR="68580" marT="17780" marB="17780" anchor="ctr"/>
                </a:tc>
                <a:tc>
                  <a:txBody>
                    <a:bodyPr/>
                    <a:lstStyle/>
                    <a:p>
                      <a:pPr>
                        <a:lnSpc>
                          <a:spcPts val="1200"/>
                        </a:lnSpc>
                      </a:pPr>
                      <a:r>
                        <a:rPr lang="en-GB" sz="2000" dirty="0">
                          <a:effectLst/>
                        </a:rPr>
                        <a:t> </a:t>
                      </a:r>
                      <a:endParaRPr lang="en-IT" sz="2000">
                        <a:effectLst/>
                        <a:latin typeface="Times New Roman" panose="02020603050405020304" pitchFamily="18" charset="0"/>
                        <a:ea typeface="Times New Roman" panose="02020603050405020304" pitchFamily="18" charset="0"/>
                      </a:endParaRPr>
                    </a:p>
                  </a:txBody>
                  <a:tcPr marL="68580" marR="68580" marT="17780" marB="17780" anchor="ctr"/>
                </a:tc>
                <a:extLst>
                  <a:ext uri="{0D108BD9-81ED-4DB2-BD59-A6C34878D82A}">
                    <a16:rowId xmlns:a16="http://schemas.microsoft.com/office/drawing/2014/main" val="2259279440"/>
                  </a:ext>
                </a:extLst>
              </a:tr>
              <a:tr h="335516">
                <a:tc>
                  <a:txBody>
                    <a:bodyPr/>
                    <a:lstStyle/>
                    <a:p>
                      <a:pPr algn="ctr">
                        <a:lnSpc>
                          <a:spcPts val="1200"/>
                        </a:lnSpc>
                      </a:pPr>
                      <a:r>
                        <a:rPr lang="en-GB" sz="2000">
                          <a:effectLst/>
                        </a:rPr>
                        <a:t>D1</a:t>
                      </a:r>
                      <a:endParaRPr lang="en-IT" sz="2000" dirty="0">
                        <a:effectLst/>
                        <a:latin typeface="Times New Roman" panose="02020603050405020304" pitchFamily="18" charset="0"/>
                        <a:ea typeface="Times New Roman" panose="02020603050405020304" pitchFamily="18" charset="0"/>
                      </a:endParaRPr>
                    </a:p>
                  </a:txBody>
                  <a:tcPr marL="68580" marR="68580" marT="17780" marB="17780" anchor="ctr"/>
                </a:tc>
                <a:tc>
                  <a:txBody>
                    <a:bodyPr/>
                    <a:lstStyle/>
                    <a:p>
                      <a:pPr algn="just"/>
                      <a:r>
                        <a:rPr lang="en-US" sz="1600" dirty="0"/>
                        <a:t>Consolidate understanding of flux pumping mechanism and extrapolate to ITER/DEMO/JT-60SA</a:t>
                      </a:r>
                      <a:endParaRPr lang="en-IT"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17780" marB="17780" anchor="ctr"/>
                </a:tc>
                <a:extLst>
                  <a:ext uri="{0D108BD9-81ED-4DB2-BD59-A6C34878D82A}">
                    <a16:rowId xmlns:a16="http://schemas.microsoft.com/office/drawing/2014/main" val="3337946972"/>
                  </a:ext>
                </a:extLst>
              </a:tr>
              <a:tr h="682388">
                <a:tc>
                  <a:txBody>
                    <a:bodyPr/>
                    <a:lstStyle/>
                    <a:p>
                      <a:pPr algn="ctr">
                        <a:lnSpc>
                          <a:spcPts val="1200"/>
                        </a:lnSpc>
                      </a:pPr>
                      <a:r>
                        <a:rPr lang="en-GB" sz="2000">
                          <a:effectLst/>
                        </a:rPr>
                        <a:t>D2</a:t>
                      </a:r>
                      <a:endParaRPr lang="en-IT" sz="2000">
                        <a:effectLst/>
                        <a:latin typeface="Times New Roman" panose="02020603050405020304" pitchFamily="18" charset="0"/>
                        <a:ea typeface="Times New Roman" panose="02020603050405020304" pitchFamily="18" charset="0"/>
                      </a:endParaRPr>
                    </a:p>
                  </a:txBody>
                  <a:tcPr marL="68580" marR="68580" marT="17780" marB="17780" anchor="ctr"/>
                </a:tc>
                <a:tc>
                  <a:txBody>
                    <a:bodyPr/>
                    <a:lstStyle/>
                    <a:p>
                      <a:pPr algn="just"/>
                      <a:r>
                        <a:rPr lang="en-US" sz="1600" b="0" kern="1200" dirty="0">
                          <a:solidFill>
                            <a:schemeClr val="dk1"/>
                          </a:solidFill>
                          <a:effectLst/>
                        </a:rPr>
                        <a:t> </a:t>
                      </a:r>
                      <a:r>
                        <a:rPr lang="en-US" sz="1600" dirty="0"/>
                        <a:t>Quantify compatibility of high βN long-pulse with mitigated ELMs and/or with exhaust in metallic wall devices in view of extrapolating scenario to JT-60SA W-wall operation</a:t>
                      </a:r>
                      <a:endParaRPr lang="en-IT"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17780" marB="17780" anchor="ctr"/>
                </a:tc>
                <a:extLst>
                  <a:ext uri="{0D108BD9-81ED-4DB2-BD59-A6C34878D82A}">
                    <a16:rowId xmlns:a16="http://schemas.microsoft.com/office/drawing/2014/main" val="3638583750"/>
                  </a:ext>
                </a:extLst>
              </a:tr>
              <a:tr h="682388">
                <a:tc>
                  <a:txBody>
                    <a:bodyPr/>
                    <a:lstStyle/>
                    <a:p>
                      <a:pPr algn="ctr">
                        <a:lnSpc>
                          <a:spcPts val="1200"/>
                        </a:lnSpc>
                      </a:pPr>
                      <a:r>
                        <a:rPr lang="en-GB" sz="2000">
                          <a:effectLst/>
                        </a:rPr>
                        <a:t>D3</a:t>
                      </a:r>
                      <a:endParaRPr lang="en-IT" sz="2000">
                        <a:effectLst/>
                        <a:latin typeface="Times New Roman" panose="02020603050405020304" pitchFamily="18" charset="0"/>
                        <a:ea typeface="Times New Roman" panose="02020603050405020304" pitchFamily="18" charset="0"/>
                      </a:endParaRPr>
                    </a:p>
                  </a:txBody>
                  <a:tcPr marL="68580" marR="68580" marT="17780" marB="17780" anchor="ctr"/>
                </a:tc>
                <a:tc>
                  <a:txBody>
                    <a:bodyPr/>
                    <a:lstStyle/>
                    <a:p>
                      <a:pPr algn="just"/>
                      <a:r>
                        <a:rPr lang="en-US" sz="1600" dirty="0"/>
                        <a:t>Characterize the fast and thermal ion transport together with the </a:t>
                      </a:r>
                      <a:r>
                        <a:rPr lang="en-US" sz="1600" dirty="0" err="1"/>
                        <a:t>ExB</a:t>
                      </a:r>
                      <a:r>
                        <a:rPr lang="en-US" sz="1600" dirty="0"/>
                        <a:t>, magnetic shear, and turbulence conditions in steady-state scenarios at high-q</a:t>
                      </a:r>
                      <a:endParaRPr lang="en-IT"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17780" marB="17780" anchor="ctr"/>
                </a:tc>
                <a:extLst>
                  <a:ext uri="{0D108BD9-81ED-4DB2-BD59-A6C34878D82A}">
                    <a16:rowId xmlns:a16="http://schemas.microsoft.com/office/drawing/2014/main" val="294407079"/>
                  </a:ext>
                </a:extLst>
              </a:tr>
              <a:tr h="682388">
                <a:tc>
                  <a:txBody>
                    <a:bodyPr/>
                    <a:lstStyle/>
                    <a:p>
                      <a:pPr algn="ctr">
                        <a:lnSpc>
                          <a:spcPts val="1200"/>
                        </a:lnSpc>
                      </a:pPr>
                      <a:r>
                        <a:rPr lang="en-GB" sz="2000">
                          <a:effectLst/>
                        </a:rPr>
                        <a:t>D4</a:t>
                      </a:r>
                      <a:endParaRPr lang="en-IT" sz="2000">
                        <a:effectLst/>
                        <a:latin typeface="Times New Roman" panose="02020603050405020304" pitchFamily="18" charset="0"/>
                        <a:ea typeface="Times New Roman" panose="02020603050405020304" pitchFamily="18" charset="0"/>
                      </a:endParaRPr>
                    </a:p>
                  </a:txBody>
                  <a:tcPr marL="68580" marR="68580" marT="17780" marB="17780" anchor="ctr"/>
                </a:tc>
                <a:tc>
                  <a:txBody>
                    <a:bodyPr/>
                    <a:lstStyle/>
                    <a:p>
                      <a:r>
                        <a:rPr lang="en-US" sz="1600" dirty="0"/>
                        <a:t>Validate state of the art models for scenario extrapolation towards future devices</a:t>
                      </a:r>
                      <a:endParaRPr lang="en-IT" sz="1600" dirty="0">
                        <a:effectLst/>
                        <a:latin typeface="Times New Roman" panose="02020603050405020304" pitchFamily="18" charset="0"/>
                        <a:ea typeface="Times New Roman" panose="02020603050405020304" pitchFamily="18" charset="0"/>
                      </a:endParaRPr>
                    </a:p>
                  </a:txBody>
                  <a:tcPr marL="68580" marR="68580" marT="17780" marB="17780" anchor="ctr"/>
                </a:tc>
                <a:extLst>
                  <a:ext uri="{0D108BD9-81ED-4DB2-BD59-A6C34878D82A}">
                    <a16:rowId xmlns:a16="http://schemas.microsoft.com/office/drawing/2014/main" val="8586769"/>
                  </a:ext>
                </a:extLst>
              </a:tr>
              <a:tr h="383540">
                <a:tc>
                  <a:txBody>
                    <a:bodyPr/>
                    <a:lstStyle/>
                    <a:p>
                      <a:pPr algn="ctr">
                        <a:lnSpc>
                          <a:spcPts val="1200"/>
                        </a:lnSpc>
                      </a:pPr>
                      <a:r>
                        <a:rPr lang="en-GB" sz="2000" dirty="0">
                          <a:effectLst/>
                        </a:rPr>
                        <a:t>D5</a:t>
                      </a:r>
                      <a:endParaRPr lang="en-IT" sz="2000" dirty="0">
                        <a:effectLst/>
                        <a:latin typeface="Times New Roman" panose="02020603050405020304" pitchFamily="18" charset="0"/>
                        <a:ea typeface="Times New Roman" panose="02020603050405020304" pitchFamily="18" charset="0"/>
                      </a:endParaRPr>
                    </a:p>
                  </a:txBody>
                  <a:tcPr marL="68580" marR="68580" marT="17780" marB="17780" anchor="ctr"/>
                </a:tc>
                <a:tc>
                  <a:txBody>
                    <a:bodyPr/>
                    <a:lstStyle/>
                    <a:p>
                      <a:pPr algn="just"/>
                      <a:r>
                        <a:rPr lang="en-US" sz="1600" dirty="0"/>
                        <a:t>Develop an intrinsically steady-state solutions at high βN (&gt;3) in terms of q/pressure profile with mild MHD activity. Investigate the dependence of the scenario to the available actuators, and compare it to the expected JT-60SA and DEMO scenarios particularly in terms of extending operational space toward high </a:t>
                      </a:r>
                      <a:r>
                        <a:rPr lang="en-US" sz="1600" dirty="0" err="1"/>
                        <a:t>Gw</a:t>
                      </a:r>
                      <a:r>
                        <a:rPr lang="en-US" sz="1600" dirty="0"/>
                        <a:t> fractions</a:t>
                      </a:r>
                      <a:endParaRPr lang="en-IT"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17780" marB="17780" anchor="ctr"/>
                </a:tc>
                <a:extLst>
                  <a:ext uri="{0D108BD9-81ED-4DB2-BD59-A6C34878D82A}">
                    <a16:rowId xmlns:a16="http://schemas.microsoft.com/office/drawing/2014/main" val="2766990646"/>
                  </a:ext>
                </a:extLst>
              </a:tr>
              <a:tr h="383540">
                <a:tc>
                  <a:txBody>
                    <a:bodyPr/>
                    <a:lstStyle/>
                    <a:p>
                      <a:pPr algn="ctr">
                        <a:lnSpc>
                          <a:spcPts val="1200"/>
                        </a:lnSpc>
                      </a:pPr>
                      <a:r>
                        <a:rPr lang="en-GB" sz="2000" dirty="0">
                          <a:effectLst/>
                        </a:rPr>
                        <a:t>D6</a:t>
                      </a:r>
                      <a:endParaRPr lang="en-IT" sz="2000" dirty="0">
                        <a:effectLst/>
                        <a:latin typeface="Times New Roman" panose="02020603050405020304" pitchFamily="18" charset="0"/>
                        <a:ea typeface="Times New Roman" panose="02020603050405020304" pitchFamily="18" charset="0"/>
                      </a:endParaRPr>
                    </a:p>
                  </a:txBody>
                  <a:tcPr marL="68580" marR="68580" marT="17780" marB="17780" anchor="ctr"/>
                </a:tc>
                <a:tc>
                  <a:txBody>
                    <a:bodyPr/>
                    <a:lstStyle/>
                    <a:p>
                      <a:pPr algn="just"/>
                      <a:r>
                        <a:rPr lang="en-US" sz="1600" dirty="0"/>
                        <a:t>Develop steady-state scenarios in metallic devices at high βN in conditions of MHD characteristics close or above the no-wall ideal limit. Investigate the dependence of the scenario to the actuators and characteristics expected to be used in JT-60S</a:t>
                      </a:r>
                      <a:endParaRPr lang="en-IT"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17780" marB="17780" anchor="ctr"/>
                </a:tc>
                <a:extLst>
                  <a:ext uri="{0D108BD9-81ED-4DB2-BD59-A6C34878D82A}">
                    <a16:rowId xmlns:a16="http://schemas.microsoft.com/office/drawing/2014/main" val="924380885"/>
                  </a:ext>
                </a:extLst>
              </a:tr>
            </a:tbl>
          </a:graphicData>
        </a:graphic>
      </p:graphicFrame>
      <p:graphicFrame>
        <p:nvGraphicFramePr>
          <p:cNvPr id="12" name="Table 8">
            <a:extLst>
              <a:ext uri="{FF2B5EF4-FFF2-40B4-BE49-F238E27FC236}">
                <a16:creationId xmlns:a16="http://schemas.microsoft.com/office/drawing/2014/main" id="{4AC4A49C-1AD5-BCF5-9691-DE1080110124}"/>
              </a:ext>
            </a:extLst>
          </p:cNvPr>
          <p:cNvGraphicFramePr>
            <a:graphicFrameLocks noGrp="1"/>
          </p:cNvGraphicFramePr>
          <p:nvPr>
            <p:extLst>
              <p:ext uri="{D42A27DB-BD31-4B8C-83A1-F6EECF244321}">
                <p14:modId xmlns:p14="http://schemas.microsoft.com/office/powerpoint/2010/main" val="3219943030"/>
              </p:ext>
            </p:extLst>
          </p:nvPr>
        </p:nvGraphicFramePr>
        <p:xfrm>
          <a:off x="983433" y="4504929"/>
          <a:ext cx="9585329" cy="1981200"/>
        </p:xfrm>
        <a:graphic>
          <a:graphicData uri="http://schemas.openxmlformats.org/drawingml/2006/table">
            <a:tbl>
              <a:tblPr firstRow="1" bandRow="1">
                <a:tableStyleId>{5A111915-BE36-4E01-A7E5-04B1672EAD32}</a:tableStyleId>
              </a:tblPr>
              <a:tblGrid>
                <a:gridCol w="3056487">
                  <a:extLst>
                    <a:ext uri="{9D8B030D-6E8A-4147-A177-3AD203B41FA5}">
                      <a16:colId xmlns:a16="http://schemas.microsoft.com/office/drawing/2014/main" val="1381276332"/>
                    </a:ext>
                  </a:extLst>
                </a:gridCol>
                <a:gridCol w="1634912">
                  <a:extLst>
                    <a:ext uri="{9D8B030D-6E8A-4147-A177-3AD203B41FA5}">
                      <a16:colId xmlns:a16="http://schemas.microsoft.com/office/drawing/2014/main" val="2146406715"/>
                    </a:ext>
                  </a:extLst>
                </a:gridCol>
                <a:gridCol w="1396945">
                  <a:extLst>
                    <a:ext uri="{9D8B030D-6E8A-4147-A177-3AD203B41FA5}">
                      <a16:colId xmlns:a16="http://schemas.microsoft.com/office/drawing/2014/main" val="3564371330"/>
                    </a:ext>
                  </a:extLst>
                </a:gridCol>
                <a:gridCol w="1550961">
                  <a:extLst>
                    <a:ext uri="{9D8B030D-6E8A-4147-A177-3AD203B41FA5}">
                      <a16:colId xmlns:a16="http://schemas.microsoft.com/office/drawing/2014/main" val="1018749250"/>
                    </a:ext>
                  </a:extLst>
                </a:gridCol>
                <a:gridCol w="1946024">
                  <a:extLst>
                    <a:ext uri="{9D8B030D-6E8A-4147-A177-3AD203B41FA5}">
                      <a16:colId xmlns:a16="http://schemas.microsoft.com/office/drawing/2014/main" val="609616725"/>
                    </a:ext>
                  </a:extLst>
                </a:gridCol>
              </a:tblGrid>
              <a:tr h="323166">
                <a:tc>
                  <a:txBody>
                    <a:bodyPr/>
                    <a:lstStyle/>
                    <a:p>
                      <a:endParaRPr lang="fi-FI"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i-FI" sz="2000" dirty="0"/>
                        <a:t>AUG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i-FI" sz="2000" dirty="0"/>
                        <a:t>TCV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i-FI" sz="2000" dirty="0"/>
                        <a:t>MAST-U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i-FI" sz="2000" dirty="0"/>
                        <a:t>WEST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229830"/>
                  </a:ext>
                </a:extLst>
              </a:tr>
              <a:tr h="198120">
                <a:tc>
                  <a:txBody>
                    <a:bodyPr/>
                    <a:lstStyle/>
                    <a:p>
                      <a:r>
                        <a:rPr lang="fi-FI" sz="2000" dirty="0"/>
                        <a:t>Tentative allocation 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2000"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2000"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20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20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1972616"/>
                  </a:ext>
                </a:extLst>
              </a:tr>
              <a:tr h="1981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2000" dirty="0"/>
                        <a:t>Tentative allocation 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20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2000" dirty="0"/>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i-FI"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20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0975639"/>
                  </a:ext>
                </a:extLst>
              </a:tr>
              <a:tr h="323166">
                <a:tc>
                  <a:txBody>
                    <a:bodyPr/>
                    <a:lstStyle/>
                    <a:p>
                      <a:r>
                        <a:rPr lang="fi-FI" sz="2000" dirty="0"/>
                        <a:t>Total </a:t>
                      </a:r>
                      <a:r>
                        <a:rPr lang="fi-FI" sz="2000" dirty="0" err="1"/>
                        <a:t>proposed</a:t>
                      </a:r>
                      <a:endParaRPr lang="fi-FI"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20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2000" dirty="0"/>
                        <a:t>206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2000" dirty="0"/>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2000" dirty="0"/>
                        <a:t>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0444314"/>
                  </a:ext>
                </a:extLst>
              </a:tr>
              <a:tr h="323166">
                <a:tc>
                  <a:txBody>
                    <a:bodyPr/>
                    <a:lstStyle/>
                    <a:p>
                      <a:r>
                        <a:rPr lang="fi-FI" sz="2000" dirty="0" err="1"/>
                        <a:t>Scientific</a:t>
                      </a:r>
                      <a:r>
                        <a:rPr lang="fi-FI" sz="2000" dirty="0"/>
                        <a:t>/</a:t>
                      </a:r>
                      <a:r>
                        <a:rPr lang="fi-FI" sz="2000" dirty="0" err="1"/>
                        <a:t>dev</a:t>
                      </a:r>
                      <a:r>
                        <a:rPr lang="fi-FI"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2000" dirty="0"/>
                        <a:t>45/55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2000" dirty="0"/>
                        <a:t>116/90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2000" dirty="0"/>
                        <a:t>80/16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2000" dirty="0"/>
                        <a:t>125/20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3729752"/>
                  </a:ext>
                </a:extLst>
              </a:tr>
            </a:tbl>
          </a:graphicData>
        </a:graphic>
      </p:graphicFrame>
    </p:spTree>
    <p:extLst>
      <p:ext uri="{BB962C8B-B14F-4D97-AF65-F5344CB8AC3E}">
        <p14:creationId xmlns:p14="http://schemas.microsoft.com/office/powerpoint/2010/main" val="2506449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C648-4F1A-5655-0DE1-5F9D3D18F81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5FBA41B-D77D-E113-5E74-2552E73A996A}"/>
              </a:ext>
            </a:extLst>
          </p:cNvPr>
          <p:cNvSpPr>
            <a:spLocks noGrp="1"/>
          </p:cNvSpPr>
          <p:nvPr>
            <p:ph type="title"/>
          </p:nvPr>
        </p:nvSpPr>
        <p:spPr>
          <a:xfrm>
            <a:off x="824448" y="301640"/>
            <a:ext cx="6937176" cy="423334"/>
          </a:xfrm>
        </p:spPr>
        <p:txBody>
          <a:bodyPr/>
          <a:lstStyle/>
          <a:p>
            <a:r>
              <a:rPr lang="fr-FR" b="0" dirty="0">
                <a:solidFill>
                  <a:schemeClr val="accent1">
                    <a:lumMod val="49000"/>
                  </a:schemeClr>
                </a:solidFill>
                <a:ea typeface="+mn-lt"/>
                <a:cs typeface="+mn-lt"/>
              </a:rPr>
              <a:t>P190: </a:t>
            </a:r>
            <a:r>
              <a:rPr lang="fr-FR" b="0" dirty="0" err="1">
                <a:solidFill>
                  <a:schemeClr val="accent1">
                    <a:lumMod val="49000"/>
                  </a:schemeClr>
                </a:solidFill>
                <a:ea typeface="+mn-lt"/>
                <a:cs typeface="+mn-lt"/>
              </a:rPr>
              <a:t>Study</a:t>
            </a:r>
            <a:r>
              <a:rPr lang="fr-FR" b="0" dirty="0">
                <a:solidFill>
                  <a:schemeClr val="accent1">
                    <a:lumMod val="49000"/>
                  </a:schemeClr>
                </a:solidFill>
                <a:ea typeface="+mn-lt"/>
                <a:cs typeface="+mn-lt"/>
              </a:rPr>
              <a:t> of MHD </a:t>
            </a:r>
            <a:r>
              <a:rPr lang="fr-FR" b="0" dirty="0" err="1">
                <a:solidFill>
                  <a:schemeClr val="accent1">
                    <a:lumMod val="49000"/>
                  </a:schemeClr>
                </a:solidFill>
                <a:ea typeface="+mn-lt"/>
                <a:cs typeface="+mn-lt"/>
              </a:rPr>
              <a:t>activities</a:t>
            </a:r>
            <a:r>
              <a:rPr lang="fr-FR" b="0" dirty="0">
                <a:solidFill>
                  <a:schemeClr val="accent1">
                    <a:lumMod val="49000"/>
                  </a:schemeClr>
                </a:solidFill>
                <a:ea typeface="+mn-lt"/>
                <a:cs typeface="+mn-lt"/>
              </a:rPr>
              <a:t> </a:t>
            </a:r>
            <a:r>
              <a:rPr lang="fr-FR" b="0" dirty="0" err="1">
                <a:solidFill>
                  <a:schemeClr val="accent1">
                    <a:lumMod val="49000"/>
                  </a:schemeClr>
                </a:solidFill>
                <a:ea typeface="+mn-lt"/>
                <a:cs typeface="+mn-lt"/>
              </a:rPr>
              <a:t>with</a:t>
            </a:r>
            <a:r>
              <a:rPr lang="fr-FR" b="0" dirty="0">
                <a:solidFill>
                  <a:schemeClr val="accent1">
                    <a:lumMod val="49000"/>
                  </a:schemeClr>
                </a:solidFill>
                <a:ea typeface="+mn-lt"/>
                <a:cs typeface="+mn-lt"/>
              </a:rPr>
              <a:t> machine </a:t>
            </a:r>
            <a:r>
              <a:rPr lang="fr-FR" b="0" dirty="0" err="1">
                <a:solidFill>
                  <a:schemeClr val="accent1">
                    <a:lumMod val="49000"/>
                  </a:schemeClr>
                </a:solidFill>
                <a:ea typeface="+mn-lt"/>
                <a:cs typeface="+mn-lt"/>
              </a:rPr>
              <a:t>learning</a:t>
            </a:r>
            <a:r>
              <a:rPr lang="fr-FR" b="0" dirty="0">
                <a:solidFill>
                  <a:schemeClr val="accent1">
                    <a:lumMod val="49000"/>
                  </a:schemeClr>
                </a:solidFill>
                <a:ea typeface="+mn-lt"/>
                <a:cs typeface="+mn-lt"/>
              </a:rPr>
              <a:t> in high beta scenarios.</a:t>
            </a:r>
            <a:endParaRPr lang="it-IT" sz="2400" dirty="0">
              <a:solidFill>
                <a:schemeClr val="accent1">
                  <a:lumMod val="49000"/>
                </a:schemeClr>
              </a:solidFill>
              <a:ea typeface="+mn-lt"/>
              <a:cs typeface="+mn-lt"/>
            </a:endParaRPr>
          </a:p>
          <a:p>
            <a:endParaRPr lang="fr-FR" dirty="0"/>
          </a:p>
        </p:txBody>
      </p:sp>
      <p:sp>
        <p:nvSpPr>
          <p:cNvPr id="3" name="Espace réservé du contenu 2">
            <a:extLst>
              <a:ext uri="{FF2B5EF4-FFF2-40B4-BE49-F238E27FC236}">
                <a16:creationId xmlns:a16="http://schemas.microsoft.com/office/drawing/2014/main" id="{3F2E16E9-1E51-6FEA-706B-6B4581969D2B}"/>
              </a:ext>
            </a:extLst>
          </p:cNvPr>
          <p:cNvSpPr>
            <a:spLocks noGrp="1"/>
          </p:cNvSpPr>
          <p:nvPr>
            <p:ph idx="1"/>
          </p:nvPr>
        </p:nvSpPr>
        <p:spPr>
          <a:xfrm>
            <a:off x="81413" y="819527"/>
            <a:ext cx="11940226" cy="5633888"/>
          </a:xfrm>
        </p:spPr>
        <p:txBody>
          <a:bodyPr vert="horz" lIns="91440" tIns="45720" rIns="91440" bIns="45720" rtlCol="0" anchor="t">
            <a:noAutofit/>
          </a:bodyPr>
          <a:lstStyle/>
          <a:p>
            <a:pPr marL="213995" indent="-213995" eaLnBrk="1" fontAlgn="auto" hangingPunct="1">
              <a:spcBef>
                <a:spcPts val="0"/>
              </a:spcBef>
              <a:spcAft>
                <a:spcPts val="0"/>
              </a:spcAft>
              <a:buFont typeface="Arial"/>
              <a:buChar char="•"/>
              <a:defRPr/>
            </a:pPr>
            <a:r>
              <a:rPr lang="en-US" b="1" dirty="0">
                <a:latin typeface="+mn-lt"/>
                <a:cs typeface="Calibri"/>
              </a:rPr>
              <a:t>Proponents and contact person:</a:t>
            </a:r>
            <a:endParaRPr lang="en-US" dirty="0">
              <a:ea typeface="Calibri"/>
            </a:endParaRPr>
          </a:p>
          <a:p>
            <a:pPr>
              <a:spcBef>
                <a:spcPts val="0"/>
              </a:spcBef>
              <a:buFont typeface="Arial"/>
              <a:buChar char="•"/>
              <a:defRPr/>
            </a:pPr>
            <a:r>
              <a:rPr lang="en-US" sz="1800" dirty="0">
                <a:cs typeface="Calibri"/>
              </a:rPr>
              <a:t>Luca Bonalumi (luca.bonalumi@istp.cnr.it)</a:t>
            </a:r>
            <a:endParaRPr lang="en-US" sz="1800" dirty="0">
              <a:latin typeface="+mn-lt"/>
              <a:ea typeface="Calibri"/>
              <a:cs typeface="Calibri"/>
            </a:endParaRPr>
          </a:p>
          <a:p>
            <a:pPr>
              <a:spcBef>
                <a:spcPts val="0"/>
              </a:spcBef>
              <a:buFont typeface="Arial"/>
              <a:buChar char="•"/>
              <a:defRPr/>
            </a:pPr>
            <a:r>
              <a:rPr lang="en-US" sz="1800" dirty="0">
                <a:cs typeface="Calibri"/>
              </a:rPr>
              <a:t>Edoardo Alessi</a:t>
            </a:r>
            <a:endParaRPr lang="en-US" sz="1800" dirty="0">
              <a:latin typeface="+mn-lt"/>
              <a:ea typeface="Calibri"/>
              <a:cs typeface="Calibri"/>
            </a:endParaRPr>
          </a:p>
          <a:p>
            <a:pPr>
              <a:spcBef>
                <a:spcPts val="0"/>
              </a:spcBef>
              <a:buFont typeface="Arial"/>
              <a:buChar char="•"/>
              <a:defRPr/>
            </a:pPr>
            <a:r>
              <a:rPr lang="en-US" sz="1800" dirty="0">
                <a:cs typeface="Calibri"/>
              </a:rPr>
              <a:t>Carlo Sozzi</a:t>
            </a:r>
            <a:endParaRPr lang="en-US" sz="1800" dirty="0">
              <a:ea typeface="Calibri"/>
              <a:cs typeface="Calibri"/>
            </a:endParaRPr>
          </a:p>
          <a:p>
            <a:pPr>
              <a:spcBef>
                <a:spcPts val="0"/>
              </a:spcBef>
              <a:buFont typeface="Arial"/>
              <a:buChar char="•"/>
              <a:defRPr/>
            </a:pPr>
            <a:r>
              <a:rPr lang="en-US" sz="1800" dirty="0">
                <a:cs typeface="Calibri"/>
              </a:rPr>
              <a:t>Edmondo </a:t>
            </a:r>
            <a:r>
              <a:rPr lang="en-US" sz="1800" dirty="0" err="1">
                <a:cs typeface="Calibri"/>
              </a:rPr>
              <a:t>Giovannozzi</a:t>
            </a:r>
            <a:endParaRPr lang="en-US" sz="1800" dirty="0" err="1">
              <a:ea typeface="Calibri"/>
              <a:cs typeface="Calibri"/>
            </a:endParaRPr>
          </a:p>
          <a:p>
            <a:pPr marL="213995" indent="-213995" eaLnBrk="1" fontAlgn="auto" hangingPunct="1">
              <a:spcBef>
                <a:spcPts val="0"/>
              </a:spcBef>
              <a:spcAft>
                <a:spcPts val="0"/>
              </a:spcAft>
              <a:buFont typeface="Arial"/>
              <a:buChar char="•"/>
              <a:defRPr/>
            </a:pPr>
            <a:r>
              <a:rPr lang="en-US" b="1" dirty="0">
                <a:latin typeface="+mn-lt"/>
                <a:cs typeface="Calibri"/>
              </a:rPr>
              <a:t>Scientific Background &amp; Objectives</a:t>
            </a:r>
            <a:endParaRPr lang="en-US" b="1" dirty="0">
              <a:latin typeface="+mn-lt"/>
              <a:ea typeface="Calibri"/>
              <a:cs typeface="Calibri"/>
            </a:endParaRPr>
          </a:p>
          <a:p>
            <a:pPr marL="285750" indent="-285750">
              <a:defRPr/>
            </a:pPr>
            <a:r>
              <a:rPr lang="en-US" sz="1600" dirty="0">
                <a:solidFill>
                  <a:srgbClr val="202122"/>
                </a:solidFill>
                <a:ea typeface="+mn-lt"/>
                <a:cs typeface="+mn-lt"/>
              </a:rPr>
              <a:t>Neural networks shown potential in predicting tearing mode triggering probability (</a:t>
            </a:r>
            <a:r>
              <a:rPr lang="en-US" sz="1600" dirty="0" err="1">
                <a:solidFill>
                  <a:srgbClr val="202122"/>
                </a:solidFill>
                <a:ea typeface="+mn-lt"/>
                <a:cs typeface="+mn-lt"/>
              </a:rPr>
              <a:t>tearability</a:t>
            </a:r>
            <a:r>
              <a:rPr lang="en-US" sz="1600" dirty="0">
                <a:solidFill>
                  <a:srgbClr val="202122"/>
                </a:solidFill>
                <a:ea typeface="+mn-lt"/>
                <a:cs typeface="+mn-lt"/>
              </a:rPr>
              <a:t>) starting from snapshot representing the plasma state</a:t>
            </a:r>
            <a:endParaRPr lang="en-US" sz="1600" dirty="0">
              <a:solidFill>
                <a:srgbClr val="000000"/>
              </a:solidFill>
              <a:ea typeface="+mn-lt"/>
              <a:cs typeface="+mn-lt"/>
            </a:endParaRPr>
          </a:p>
          <a:p>
            <a:pPr marL="285750" indent="-285750">
              <a:defRPr/>
            </a:pPr>
            <a:r>
              <a:rPr lang="en-US" sz="1600" dirty="0">
                <a:solidFill>
                  <a:srgbClr val="202122"/>
                </a:solidFill>
                <a:ea typeface="+mn-lt"/>
                <a:cs typeface="+mn-lt"/>
              </a:rPr>
              <a:t>Interpreting network's behavior can provide physical insight, revealing key parameters that precede the instability and are hidden by the black-box nature of neural networks</a:t>
            </a:r>
            <a:endParaRPr lang="en-US" sz="1600" dirty="0">
              <a:solidFill>
                <a:srgbClr val="202122"/>
              </a:solidFill>
              <a:ea typeface="+mn-lt"/>
              <a:cs typeface="Calibri"/>
            </a:endParaRPr>
          </a:p>
          <a:p>
            <a:pPr marL="0" indent="0">
              <a:buNone/>
              <a:defRPr/>
            </a:pPr>
            <a:r>
              <a:rPr lang="en-US" sz="1600" dirty="0">
                <a:solidFill>
                  <a:srgbClr val="202122"/>
                </a:solidFill>
                <a:ea typeface="+mn-lt"/>
                <a:cs typeface="+mn-lt"/>
              </a:rPr>
              <a:t>Aim of the present proposal is to:</a:t>
            </a:r>
          </a:p>
          <a:p>
            <a:pPr marL="285750" indent="-285750">
              <a:defRPr/>
            </a:pPr>
            <a:r>
              <a:rPr lang="en-US" sz="1600" dirty="0">
                <a:solidFill>
                  <a:srgbClr val="202122"/>
                </a:solidFill>
                <a:ea typeface="+mn-lt"/>
                <a:cs typeface="+mn-lt"/>
              </a:rPr>
              <a:t>Compare the network behavior across different devices to highlight possible physical differences in the triggering mechanisms of NTMs.</a:t>
            </a:r>
          </a:p>
          <a:p>
            <a:pPr marL="285750" indent="-285750">
              <a:defRPr/>
            </a:pPr>
            <a:r>
              <a:rPr lang="en-US" sz="1600" dirty="0">
                <a:solidFill>
                  <a:srgbClr val="202122"/>
                </a:solidFill>
                <a:ea typeface="+mn-lt"/>
                <a:cs typeface="+mn-lt"/>
              </a:rPr>
              <a:t>Assess how far the interpretation of </a:t>
            </a:r>
            <a:r>
              <a:rPr lang="en-US" sz="1600" dirty="0" err="1">
                <a:solidFill>
                  <a:srgbClr val="202122"/>
                </a:solidFill>
                <a:ea typeface="+mn-lt"/>
                <a:cs typeface="+mn-lt"/>
              </a:rPr>
              <a:t>tearability</a:t>
            </a:r>
            <a:r>
              <a:rPr lang="en-US" sz="1600" dirty="0">
                <a:solidFill>
                  <a:srgbClr val="202122"/>
                </a:solidFill>
                <a:ea typeface="+mn-lt"/>
                <a:cs typeface="+mn-lt"/>
              </a:rPr>
              <a:t> can be generalized to other machines (JT-60SA), offering insights for high-β studies</a:t>
            </a:r>
            <a:endParaRPr lang="en-US" sz="1600" dirty="0">
              <a:ea typeface="Calibri"/>
            </a:endParaRPr>
          </a:p>
          <a:p>
            <a:pPr marL="213995" indent="-213995">
              <a:spcBef>
                <a:spcPts val="0"/>
              </a:spcBef>
              <a:buFont typeface="Arial"/>
              <a:buChar char="•"/>
              <a:defRPr/>
            </a:pPr>
            <a:r>
              <a:rPr lang="en-US" b="1" dirty="0">
                <a:solidFill>
                  <a:srgbClr val="000000"/>
                </a:solidFill>
                <a:ea typeface="+mn-lt"/>
                <a:cs typeface="+mn-lt"/>
              </a:rPr>
              <a:t>Experimental</a:t>
            </a:r>
            <a:r>
              <a:rPr lang="en-US" b="1" dirty="0">
                <a:latin typeface="+mn-lt"/>
                <a:cs typeface="Calibri"/>
              </a:rPr>
              <a:t> Strategy/Machine Constraints and essential diagnostic</a:t>
            </a:r>
            <a:endParaRPr lang="en-US" dirty="0">
              <a:latin typeface="+mn-lt"/>
              <a:ea typeface="Calibri"/>
            </a:endParaRPr>
          </a:p>
          <a:p>
            <a:pPr marL="513715" lvl="1" indent="-213995">
              <a:spcBef>
                <a:spcPts val="0"/>
              </a:spcBef>
              <a:buFont typeface="Arial"/>
              <a:buChar char="•"/>
              <a:defRPr/>
            </a:pPr>
            <a:r>
              <a:rPr lang="en-US" sz="1600" b="1" dirty="0">
                <a:solidFill>
                  <a:srgbClr val="202122"/>
                </a:solidFill>
                <a:ea typeface="+mn-lt"/>
                <a:cs typeface="+mn-lt"/>
              </a:rPr>
              <a:t>Development</a:t>
            </a:r>
            <a:r>
              <a:rPr lang="en-US" sz="1600" dirty="0">
                <a:solidFill>
                  <a:srgbClr val="202122"/>
                </a:solidFill>
                <a:ea typeface="+mn-lt"/>
                <a:cs typeface="+mn-lt"/>
              </a:rPr>
              <a:t> of the network for </a:t>
            </a:r>
            <a:r>
              <a:rPr lang="en-US" sz="1600" dirty="0" err="1">
                <a:solidFill>
                  <a:srgbClr val="202122"/>
                </a:solidFill>
                <a:ea typeface="+mn-lt"/>
                <a:cs typeface="+mn-lt"/>
              </a:rPr>
              <a:t>tearability</a:t>
            </a:r>
            <a:r>
              <a:rPr lang="en-US" sz="1600" dirty="0">
                <a:solidFill>
                  <a:srgbClr val="202122"/>
                </a:solidFill>
                <a:ea typeface="+mn-lt"/>
                <a:cs typeface="+mn-lt"/>
              </a:rPr>
              <a:t> </a:t>
            </a:r>
            <a:endParaRPr lang="en-US" sz="1600" dirty="0">
              <a:solidFill>
                <a:srgbClr val="000000"/>
              </a:solidFill>
              <a:ea typeface="Calibri"/>
            </a:endParaRPr>
          </a:p>
          <a:p>
            <a:pPr marL="513715" lvl="1" indent="-213995">
              <a:spcBef>
                <a:spcPts val="0"/>
              </a:spcBef>
              <a:buFont typeface="Arial"/>
              <a:buChar char="•"/>
              <a:defRPr/>
            </a:pPr>
            <a:r>
              <a:rPr lang="en-US" sz="1600" dirty="0">
                <a:solidFill>
                  <a:srgbClr val="202122"/>
                </a:solidFill>
                <a:ea typeface="Calibri"/>
                <a:cs typeface="Calibri"/>
              </a:rPr>
              <a:t>Train </a:t>
            </a:r>
            <a:r>
              <a:rPr lang="en-US" sz="1600" b="1" dirty="0">
                <a:solidFill>
                  <a:srgbClr val="202122"/>
                </a:solidFill>
                <a:ea typeface="Calibri"/>
                <a:cs typeface="Calibri"/>
              </a:rPr>
              <a:t>two</a:t>
            </a:r>
            <a:r>
              <a:rPr lang="en-US" sz="1600" dirty="0">
                <a:solidFill>
                  <a:srgbClr val="202122"/>
                </a:solidFill>
                <a:ea typeface="Calibri"/>
                <a:cs typeface="Calibri"/>
              </a:rPr>
              <a:t> separate NNs for high beta scenarios in </a:t>
            </a:r>
            <a:r>
              <a:rPr lang="en-US" sz="1600" b="1" dirty="0">
                <a:solidFill>
                  <a:srgbClr val="202122"/>
                </a:solidFill>
                <a:ea typeface="Calibri"/>
                <a:cs typeface="Calibri"/>
              </a:rPr>
              <a:t>TCV</a:t>
            </a:r>
            <a:r>
              <a:rPr lang="en-US" sz="1600" dirty="0">
                <a:solidFill>
                  <a:srgbClr val="202122"/>
                </a:solidFill>
                <a:ea typeface="Calibri"/>
                <a:cs typeface="Calibri"/>
              </a:rPr>
              <a:t> and in </a:t>
            </a:r>
            <a:r>
              <a:rPr lang="en-US" sz="1600" b="1" dirty="0">
                <a:solidFill>
                  <a:srgbClr val="202122"/>
                </a:solidFill>
                <a:ea typeface="Calibri"/>
                <a:cs typeface="Calibri"/>
              </a:rPr>
              <a:t>AUG</a:t>
            </a:r>
          </a:p>
          <a:p>
            <a:pPr marL="513715" lvl="1" indent="-213995">
              <a:spcBef>
                <a:spcPts val="0"/>
              </a:spcBef>
              <a:buFont typeface="Arial"/>
              <a:buChar char="•"/>
              <a:defRPr/>
            </a:pPr>
            <a:r>
              <a:rPr lang="en-US" sz="1600" dirty="0">
                <a:solidFill>
                  <a:srgbClr val="202122"/>
                </a:solidFill>
                <a:ea typeface="Calibri"/>
                <a:cs typeface="Calibri"/>
              </a:rPr>
              <a:t>Evaluate the </a:t>
            </a:r>
            <a:r>
              <a:rPr lang="en-US" sz="1600" b="1" dirty="0">
                <a:solidFill>
                  <a:srgbClr val="202122"/>
                </a:solidFill>
                <a:ea typeface="Calibri"/>
                <a:cs typeface="Calibri"/>
              </a:rPr>
              <a:t>reliability</a:t>
            </a:r>
            <a:r>
              <a:rPr lang="en-US" sz="1600" dirty="0">
                <a:solidFill>
                  <a:srgbClr val="202122"/>
                </a:solidFill>
                <a:ea typeface="Calibri"/>
                <a:cs typeface="Calibri"/>
              </a:rPr>
              <a:t> of the NNs</a:t>
            </a:r>
          </a:p>
          <a:p>
            <a:pPr marL="513715" lvl="1" indent="-213995">
              <a:spcBef>
                <a:spcPts val="0"/>
              </a:spcBef>
              <a:buFont typeface="Arial"/>
              <a:buChar char="•"/>
              <a:defRPr/>
            </a:pPr>
            <a:r>
              <a:rPr lang="en-US" sz="1600" b="1" dirty="0">
                <a:solidFill>
                  <a:srgbClr val="202122"/>
                </a:solidFill>
                <a:ea typeface="Calibri"/>
                <a:cs typeface="Calibri"/>
              </a:rPr>
              <a:t>Interpret</a:t>
            </a:r>
            <a:r>
              <a:rPr lang="en-US" sz="1600" dirty="0">
                <a:solidFill>
                  <a:srgbClr val="202122"/>
                </a:solidFill>
                <a:ea typeface="Calibri"/>
                <a:cs typeface="Calibri"/>
              </a:rPr>
              <a:t> the behavior of the NNs (</a:t>
            </a:r>
            <a:r>
              <a:rPr lang="en-US" sz="1600" b="1" dirty="0">
                <a:solidFill>
                  <a:srgbClr val="202122"/>
                </a:solidFill>
                <a:ea typeface="Calibri"/>
                <a:cs typeface="Calibri"/>
              </a:rPr>
              <a:t>XAI</a:t>
            </a:r>
            <a:r>
              <a:rPr lang="en-US" sz="1600" dirty="0">
                <a:solidFill>
                  <a:srgbClr val="202122"/>
                </a:solidFill>
                <a:ea typeface="Calibri"/>
                <a:cs typeface="Calibri"/>
              </a:rPr>
              <a:t>, </a:t>
            </a:r>
            <a:r>
              <a:rPr lang="en-US" sz="1600" dirty="0" err="1">
                <a:solidFill>
                  <a:srgbClr val="202122"/>
                </a:solidFill>
                <a:ea typeface="Calibri"/>
                <a:cs typeface="Calibri"/>
              </a:rPr>
              <a:t>eXplainable</a:t>
            </a:r>
            <a:r>
              <a:rPr lang="en-US" sz="1600" dirty="0">
                <a:solidFill>
                  <a:srgbClr val="202122"/>
                </a:solidFill>
                <a:ea typeface="Calibri"/>
                <a:cs typeface="Calibri"/>
              </a:rPr>
              <a:t> Artificial Intelligence; L. Bonalumi et al. </a:t>
            </a:r>
            <a:r>
              <a:rPr lang="en-US" sz="1600" i="1" dirty="0" err="1">
                <a:solidFill>
                  <a:srgbClr val="202122"/>
                </a:solidFill>
                <a:ea typeface="Calibri"/>
                <a:cs typeface="Calibri"/>
              </a:rPr>
              <a:t>Front.Phys</a:t>
            </a:r>
            <a:r>
              <a:rPr lang="en-US" sz="1600" i="1" dirty="0">
                <a:solidFill>
                  <a:srgbClr val="202122"/>
                </a:solidFill>
                <a:ea typeface="Calibri"/>
                <a:cs typeface="Calibri"/>
              </a:rPr>
              <a:t>.</a:t>
            </a:r>
            <a:r>
              <a:rPr lang="en-US" sz="1600" dirty="0">
                <a:solidFill>
                  <a:srgbClr val="202122"/>
                </a:solidFill>
                <a:ea typeface="Calibri"/>
                <a:cs typeface="Calibri"/>
              </a:rPr>
              <a:t> 12 2024)</a:t>
            </a:r>
            <a:endParaRPr lang="en-US" dirty="0"/>
          </a:p>
          <a:p>
            <a:pPr marL="513715" lvl="1" indent="-213995">
              <a:spcBef>
                <a:spcPts val="0"/>
              </a:spcBef>
              <a:buFont typeface="Arial"/>
              <a:buChar char="•"/>
              <a:defRPr/>
            </a:pPr>
            <a:r>
              <a:rPr lang="en-US" sz="1600" b="1" dirty="0">
                <a:solidFill>
                  <a:srgbClr val="202122"/>
                </a:solidFill>
                <a:ea typeface="Calibri"/>
                <a:cs typeface="Calibri"/>
              </a:rPr>
              <a:t>Extrapolate</a:t>
            </a:r>
            <a:r>
              <a:rPr lang="en-US" sz="1600" dirty="0">
                <a:solidFill>
                  <a:srgbClr val="202122"/>
                </a:solidFill>
                <a:ea typeface="Calibri"/>
                <a:cs typeface="Calibri"/>
              </a:rPr>
              <a:t> results for </a:t>
            </a:r>
            <a:r>
              <a:rPr lang="en-US" sz="1600" b="1" dirty="0">
                <a:solidFill>
                  <a:srgbClr val="202122"/>
                </a:solidFill>
                <a:ea typeface="Calibri"/>
                <a:cs typeface="Calibri"/>
              </a:rPr>
              <a:t>JT-60SA</a:t>
            </a:r>
            <a:r>
              <a:rPr lang="en-US" sz="1600" dirty="0">
                <a:solidFill>
                  <a:srgbClr val="202122"/>
                </a:solidFill>
                <a:ea typeface="Calibri"/>
                <a:cs typeface="Calibri"/>
              </a:rPr>
              <a:t> high beta scenario</a:t>
            </a:r>
            <a:r>
              <a:rPr lang="en-US" sz="1600" dirty="0">
                <a:solidFill>
                  <a:srgbClr val="000000"/>
                </a:solidFill>
                <a:ea typeface="Calibri"/>
                <a:cs typeface="Calibri"/>
              </a:rPr>
              <a:t> </a:t>
            </a:r>
            <a:endParaRPr lang="en-US" sz="1600" dirty="0">
              <a:solidFill>
                <a:srgbClr val="202122"/>
              </a:solidFill>
              <a:ea typeface="Calibri"/>
              <a:cs typeface="Calibri"/>
            </a:endParaRPr>
          </a:p>
        </p:txBody>
      </p:sp>
      <p:sp>
        <p:nvSpPr>
          <p:cNvPr id="6" name="TextBox 7">
            <a:extLst>
              <a:ext uri="{FF2B5EF4-FFF2-40B4-BE49-F238E27FC236}">
                <a16:creationId xmlns:a16="http://schemas.microsoft.com/office/drawing/2014/main" id="{83A04E59-D5E5-22BD-31B3-8A69B8A2B145}"/>
              </a:ext>
            </a:extLst>
          </p:cNvPr>
          <p:cNvSpPr txBox="1">
            <a:spLocks noChangeArrowheads="1"/>
          </p:cNvSpPr>
          <p:nvPr/>
        </p:nvSpPr>
        <p:spPr bwMode="auto">
          <a:xfrm>
            <a:off x="7781025" y="-58316"/>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3841022E-93CD-1B0F-2376-DD9B019F020D}"/>
              </a:ext>
            </a:extLst>
          </p:cNvPr>
          <p:cNvGraphicFramePr>
            <a:graphicFrameLocks noGrp="1"/>
          </p:cNvGraphicFramePr>
          <p:nvPr/>
        </p:nvGraphicFramePr>
        <p:xfrm>
          <a:off x="7781026" y="311016"/>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r>
                        <a:rPr lang="en-IT" sz="1800" dirty="0"/>
                        <a:t>0</a:t>
                      </a:r>
                    </a:p>
                  </a:txBody>
                  <a:tcPr marL="68585" marR="68585" marT="34290" marB="34290">
                    <a:solidFill>
                      <a:schemeClr val="tx2">
                        <a:lumMod val="40000"/>
                        <a:lumOff val="60000"/>
                      </a:schemeClr>
                    </a:solidFill>
                  </a:tcPr>
                </a:tc>
                <a:tc>
                  <a:txBody>
                    <a:bodyPr/>
                    <a:lstStyle/>
                    <a:p>
                      <a:r>
                        <a:rPr lang="en-IT" sz="1800" dirty="0"/>
                        <a:t>0</a:t>
                      </a:r>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a:p>
                  </a:txBody>
                  <a:tcPr marL="68585" marR="68585" marT="34290" marB="34290">
                    <a:solidFill>
                      <a:schemeClr val="accent2">
                        <a:lumMod val="40000"/>
                        <a:lumOff val="60000"/>
                      </a:schemeClr>
                    </a:solidFill>
                  </a:tcPr>
                </a:tc>
                <a:tc>
                  <a:txBody>
                    <a:bodyPr/>
                    <a:lstStyle/>
                    <a:p>
                      <a:endParaRPr lang="en-IT" sz="180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r>
                        <a:rPr lang="en-IT" sz="1800" dirty="0"/>
                        <a:t>0</a:t>
                      </a:r>
                      <a:endParaRPr lang="it-IT" sz="1800" dirty="0"/>
                    </a:p>
                  </a:txBody>
                  <a:tcPr marL="68585" marR="68585" marT="34290" marB="34290">
                    <a:solidFill>
                      <a:schemeClr val="accent3">
                        <a:lumMod val="40000"/>
                        <a:lumOff val="60000"/>
                      </a:schemeClr>
                    </a:solidFill>
                  </a:tcPr>
                </a:tc>
                <a:tc>
                  <a:txBody>
                    <a:bodyPr/>
                    <a:lstStyle/>
                    <a:p>
                      <a:r>
                        <a:rPr lang="en-IT" sz="1800" dirty="0"/>
                        <a:t>0</a:t>
                      </a:r>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E2623075-C6A4-C500-F989-9753127C4E03}"/>
              </a:ext>
            </a:extLst>
          </p:cNvPr>
          <p:cNvSpPr>
            <a:spLocks noGrp="1"/>
          </p:cNvSpPr>
          <p:nvPr>
            <p:ph type="ftr" sz="quarter" idx="11"/>
          </p:nvPr>
        </p:nvSpPr>
        <p:spPr>
          <a:xfrm>
            <a:off x="825624" y="6555770"/>
            <a:ext cx="3470176" cy="329614"/>
          </a:xfrm>
        </p:spPr>
        <p:txBody>
          <a:bodyPr lIns="91440" tIns="45720" rIns="91440" bIns="45720" anchor="t"/>
          <a:lstStyle/>
          <a:p>
            <a:r>
              <a:rPr lang="en-GB">
                <a:solidFill>
                  <a:prstClr val="white"/>
                </a:solidFill>
              </a:rPr>
              <a:t>M. Baruzzo WPTE GPM 5/11/2025</a:t>
            </a:r>
          </a:p>
        </p:txBody>
      </p:sp>
    </p:spTree>
    <p:extLst>
      <p:ext uri="{BB962C8B-B14F-4D97-AF65-F5344CB8AC3E}">
        <p14:creationId xmlns:p14="http://schemas.microsoft.com/office/powerpoint/2010/main" val="1146144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C648-4F1A-5655-0DE1-5F9D3D18F81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5FBA41B-D77D-E113-5E74-2552E73A996A}"/>
              </a:ext>
            </a:extLst>
          </p:cNvPr>
          <p:cNvSpPr>
            <a:spLocks noGrp="1"/>
          </p:cNvSpPr>
          <p:nvPr>
            <p:ph type="title"/>
          </p:nvPr>
        </p:nvSpPr>
        <p:spPr>
          <a:xfrm>
            <a:off x="824448" y="301640"/>
            <a:ext cx="6937176" cy="423334"/>
          </a:xfrm>
        </p:spPr>
        <p:txBody>
          <a:bodyPr/>
          <a:lstStyle/>
          <a:p>
            <a:r>
              <a:rPr lang="fr-FR" b="0" dirty="0">
                <a:solidFill>
                  <a:schemeClr val="accent1">
                    <a:lumMod val="49000"/>
                  </a:schemeClr>
                </a:solidFill>
                <a:ea typeface="+mn-lt"/>
                <a:cs typeface="+mn-lt"/>
              </a:rPr>
              <a:t>P190: </a:t>
            </a:r>
            <a:r>
              <a:rPr lang="fr-FR" b="0" dirty="0" err="1">
                <a:solidFill>
                  <a:schemeClr val="accent1">
                    <a:lumMod val="49000"/>
                  </a:schemeClr>
                </a:solidFill>
                <a:ea typeface="+mn-lt"/>
                <a:cs typeface="+mn-lt"/>
              </a:rPr>
              <a:t>Study</a:t>
            </a:r>
            <a:r>
              <a:rPr lang="fr-FR" b="0" dirty="0">
                <a:solidFill>
                  <a:schemeClr val="accent1">
                    <a:lumMod val="49000"/>
                  </a:schemeClr>
                </a:solidFill>
                <a:ea typeface="+mn-lt"/>
                <a:cs typeface="+mn-lt"/>
              </a:rPr>
              <a:t> of MHD </a:t>
            </a:r>
            <a:r>
              <a:rPr lang="fr-FR" b="0" dirty="0" err="1">
                <a:solidFill>
                  <a:schemeClr val="accent1">
                    <a:lumMod val="49000"/>
                  </a:schemeClr>
                </a:solidFill>
                <a:ea typeface="+mn-lt"/>
                <a:cs typeface="+mn-lt"/>
              </a:rPr>
              <a:t>activities</a:t>
            </a:r>
            <a:r>
              <a:rPr lang="fr-FR" b="0" dirty="0">
                <a:solidFill>
                  <a:schemeClr val="accent1">
                    <a:lumMod val="49000"/>
                  </a:schemeClr>
                </a:solidFill>
                <a:ea typeface="+mn-lt"/>
                <a:cs typeface="+mn-lt"/>
              </a:rPr>
              <a:t> </a:t>
            </a:r>
            <a:r>
              <a:rPr lang="fr-FR" b="0" dirty="0" err="1">
                <a:solidFill>
                  <a:schemeClr val="accent1">
                    <a:lumMod val="49000"/>
                  </a:schemeClr>
                </a:solidFill>
                <a:ea typeface="+mn-lt"/>
                <a:cs typeface="+mn-lt"/>
              </a:rPr>
              <a:t>with</a:t>
            </a:r>
            <a:r>
              <a:rPr lang="fr-FR" b="0" dirty="0">
                <a:solidFill>
                  <a:schemeClr val="accent1">
                    <a:lumMod val="49000"/>
                  </a:schemeClr>
                </a:solidFill>
                <a:ea typeface="+mn-lt"/>
                <a:cs typeface="+mn-lt"/>
              </a:rPr>
              <a:t> machine </a:t>
            </a:r>
            <a:r>
              <a:rPr lang="fr-FR" b="0" dirty="0" err="1">
                <a:solidFill>
                  <a:schemeClr val="accent1">
                    <a:lumMod val="49000"/>
                  </a:schemeClr>
                </a:solidFill>
                <a:ea typeface="+mn-lt"/>
                <a:cs typeface="+mn-lt"/>
              </a:rPr>
              <a:t>learning</a:t>
            </a:r>
            <a:r>
              <a:rPr lang="fr-FR" b="0" dirty="0">
                <a:solidFill>
                  <a:schemeClr val="accent1">
                    <a:lumMod val="49000"/>
                  </a:schemeClr>
                </a:solidFill>
                <a:ea typeface="+mn-lt"/>
                <a:cs typeface="+mn-lt"/>
              </a:rPr>
              <a:t> in high beta scenarios.</a:t>
            </a:r>
            <a:endParaRPr lang="it-IT" sz="2400" dirty="0">
              <a:solidFill>
                <a:schemeClr val="accent1">
                  <a:lumMod val="49000"/>
                </a:schemeClr>
              </a:solidFill>
              <a:ea typeface="+mn-lt"/>
              <a:cs typeface="+mn-lt"/>
            </a:endParaRPr>
          </a:p>
          <a:p>
            <a:endParaRPr lang="fr-FR" dirty="0"/>
          </a:p>
        </p:txBody>
      </p:sp>
      <p:sp>
        <p:nvSpPr>
          <p:cNvPr id="3" name="Espace réservé du contenu 2">
            <a:extLst>
              <a:ext uri="{FF2B5EF4-FFF2-40B4-BE49-F238E27FC236}">
                <a16:creationId xmlns:a16="http://schemas.microsoft.com/office/drawing/2014/main" id="{3F2E16E9-1E51-6FEA-706B-6B4581969D2B}"/>
              </a:ext>
            </a:extLst>
          </p:cNvPr>
          <p:cNvSpPr>
            <a:spLocks noGrp="1"/>
          </p:cNvSpPr>
          <p:nvPr>
            <p:ph idx="1"/>
          </p:nvPr>
        </p:nvSpPr>
        <p:spPr>
          <a:xfrm>
            <a:off x="81413" y="819527"/>
            <a:ext cx="11940226" cy="5633888"/>
          </a:xfrm>
        </p:spPr>
        <p:txBody>
          <a:bodyPr vert="horz" lIns="91440" tIns="45720" rIns="91440" bIns="45720" rtlCol="0" anchor="t">
            <a:noAutofit/>
          </a:bodyPr>
          <a:lstStyle/>
          <a:p>
            <a:pPr marL="213995" indent="-213995" eaLnBrk="1" fontAlgn="auto" hangingPunct="1">
              <a:spcBef>
                <a:spcPts val="0"/>
              </a:spcBef>
              <a:spcAft>
                <a:spcPts val="0"/>
              </a:spcAft>
              <a:buFont typeface="Arial"/>
              <a:buChar char="•"/>
              <a:defRPr/>
            </a:pPr>
            <a:r>
              <a:rPr lang="en-US" b="1" dirty="0">
                <a:latin typeface="+mn-lt"/>
                <a:cs typeface="Calibri"/>
              </a:rPr>
              <a:t>Proponents and contact person:</a:t>
            </a:r>
            <a:endParaRPr lang="en-US" dirty="0">
              <a:ea typeface="Calibri"/>
            </a:endParaRPr>
          </a:p>
          <a:p>
            <a:pPr>
              <a:spcBef>
                <a:spcPts val="0"/>
              </a:spcBef>
              <a:buFont typeface="Arial"/>
              <a:buChar char="•"/>
              <a:defRPr/>
            </a:pPr>
            <a:r>
              <a:rPr lang="en-US" sz="1800" dirty="0">
                <a:cs typeface="Calibri"/>
              </a:rPr>
              <a:t>Luca Bonalumi (luca.bonalumi@istp.cnr.it)</a:t>
            </a:r>
            <a:endParaRPr lang="en-US" sz="1800" dirty="0">
              <a:latin typeface="+mn-lt"/>
              <a:ea typeface="Calibri"/>
              <a:cs typeface="Calibri"/>
            </a:endParaRPr>
          </a:p>
          <a:p>
            <a:pPr>
              <a:spcBef>
                <a:spcPts val="0"/>
              </a:spcBef>
              <a:buFont typeface="Arial"/>
              <a:buChar char="•"/>
              <a:defRPr/>
            </a:pPr>
            <a:r>
              <a:rPr lang="en-US" sz="1800" dirty="0">
                <a:cs typeface="Calibri"/>
              </a:rPr>
              <a:t>Edoardo Alessi</a:t>
            </a:r>
            <a:endParaRPr lang="en-US" sz="1800" dirty="0">
              <a:latin typeface="+mn-lt"/>
              <a:ea typeface="Calibri"/>
              <a:cs typeface="Calibri"/>
            </a:endParaRPr>
          </a:p>
          <a:p>
            <a:pPr>
              <a:spcBef>
                <a:spcPts val="0"/>
              </a:spcBef>
              <a:buFont typeface="Arial"/>
              <a:buChar char="•"/>
              <a:defRPr/>
            </a:pPr>
            <a:r>
              <a:rPr lang="en-US" sz="1800" dirty="0">
                <a:cs typeface="Calibri"/>
              </a:rPr>
              <a:t>Carlo Sozzi</a:t>
            </a:r>
            <a:endParaRPr lang="en-US" sz="1800" dirty="0">
              <a:ea typeface="Calibri"/>
              <a:cs typeface="Calibri"/>
            </a:endParaRPr>
          </a:p>
          <a:p>
            <a:pPr>
              <a:spcBef>
                <a:spcPts val="0"/>
              </a:spcBef>
              <a:buFont typeface="Arial"/>
              <a:buChar char="•"/>
              <a:defRPr/>
            </a:pPr>
            <a:r>
              <a:rPr lang="en-US" sz="1800" dirty="0">
                <a:cs typeface="Calibri"/>
              </a:rPr>
              <a:t>Edmondo </a:t>
            </a:r>
            <a:r>
              <a:rPr lang="en-US" sz="1800" dirty="0" err="1">
                <a:cs typeface="Calibri"/>
              </a:rPr>
              <a:t>Giovannozzi</a:t>
            </a:r>
            <a:endParaRPr lang="en-US" sz="1800" dirty="0" err="1">
              <a:ea typeface="Calibri"/>
              <a:cs typeface="Calibri"/>
            </a:endParaRPr>
          </a:p>
          <a:p>
            <a:pPr marL="213995" indent="-213995" eaLnBrk="1" fontAlgn="auto" hangingPunct="1">
              <a:spcBef>
                <a:spcPts val="0"/>
              </a:spcBef>
              <a:spcAft>
                <a:spcPts val="0"/>
              </a:spcAft>
              <a:buFont typeface="Arial"/>
              <a:buChar char="•"/>
              <a:defRPr/>
            </a:pPr>
            <a:r>
              <a:rPr lang="en-US" b="1" dirty="0">
                <a:latin typeface="+mn-lt"/>
                <a:cs typeface="Calibri"/>
              </a:rPr>
              <a:t>Scientific Background &amp; Objectives</a:t>
            </a:r>
            <a:endParaRPr lang="en-US" b="1" dirty="0">
              <a:latin typeface="+mn-lt"/>
              <a:ea typeface="Calibri"/>
              <a:cs typeface="Calibri"/>
            </a:endParaRPr>
          </a:p>
          <a:p>
            <a:pPr marL="285750" indent="-285750">
              <a:defRPr/>
            </a:pPr>
            <a:r>
              <a:rPr lang="en-US" sz="1600" dirty="0">
                <a:solidFill>
                  <a:srgbClr val="202122"/>
                </a:solidFill>
                <a:ea typeface="+mn-lt"/>
                <a:cs typeface="+mn-lt"/>
              </a:rPr>
              <a:t>Neural networks shown potential in predicting tearing mode triggering probability (</a:t>
            </a:r>
            <a:r>
              <a:rPr lang="en-US" sz="1600" dirty="0" err="1">
                <a:solidFill>
                  <a:srgbClr val="202122"/>
                </a:solidFill>
                <a:ea typeface="+mn-lt"/>
                <a:cs typeface="+mn-lt"/>
              </a:rPr>
              <a:t>tearability</a:t>
            </a:r>
            <a:r>
              <a:rPr lang="en-US" sz="1600" dirty="0">
                <a:solidFill>
                  <a:srgbClr val="202122"/>
                </a:solidFill>
                <a:ea typeface="+mn-lt"/>
                <a:cs typeface="+mn-lt"/>
              </a:rPr>
              <a:t>) starting from snapshot representing the plasma state</a:t>
            </a:r>
            <a:endParaRPr lang="en-US" sz="1600" dirty="0">
              <a:solidFill>
                <a:srgbClr val="000000"/>
              </a:solidFill>
              <a:ea typeface="+mn-lt"/>
              <a:cs typeface="+mn-lt"/>
            </a:endParaRPr>
          </a:p>
          <a:p>
            <a:pPr marL="285750" indent="-285750">
              <a:defRPr/>
            </a:pPr>
            <a:r>
              <a:rPr lang="en-US" sz="1600" dirty="0">
                <a:solidFill>
                  <a:srgbClr val="202122"/>
                </a:solidFill>
                <a:ea typeface="+mn-lt"/>
                <a:cs typeface="+mn-lt"/>
              </a:rPr>
              <a:t>Interpreting network's behavior can provide physical insight, revealing key parameters that precede the instability and are hidden by the black-box nature of neural networks</a:t>
            </a:r>
            <a:endParaRPr lang="en-US" sz="1600" dirty="0">
              <a:solidFill>
                <a:srgbClr val="202122"/>
              </a:solidFill>
              <a:ea typeface="+mn-lt"/>
              <a:cs typeface="Calibri"/>
            </a:endParaRPr>
          </a:p>
          <a:p>
            <a:pPr marL="0" indent="0">
              <a:buNone/>
              <a:defRPr/>
            </a:pPr>
            <a:r>
              <a:rPr lang="en-US" sz="1600" dirty="0">
                <a:solidFill>
                  <a:srgbClr val="202122"/>
                </a:solidFill>
                <a:ea typeface="+mn-lt"/>
                <a:cs typeface="+mn-lt"/>
              </a:rPr>
              <a:t>Aim of the present proposal is to:</a:t>
            </a:r>
          </a:p>
          <a:p>
            <a:pPr marL="285750" indent="-285750">
              <a:defRPr/>
            </a:pPr>
            <a:r>
              <a:rPr lang="en-US" sz="1600" dirty="0">
                <a:solidFill>
                  <a:srgbClr val="202122"/>
                </a:solidFill>
                <a:ea typeface="+mn-lt"/>
                <a:cs typeface="+mn-lt"/>
              </a:rPr>
              <a:t>Compare the network behavior across different devices to highlight possible physical differences in the triggering mechanisms of NTMs.</a:t>
            </a:r>
          </a:p>
          <a:p>
            <a:pPr marL="285750" indent="-285750">
              <a:defRPr/>
            </a:pPr>
            <a:r>
              <a:rPr lang="en-US" sz="1600" dirty="0">
                <a:solidFill>
                  <a:srgbClr val="202122"/>
                </a:solidFill>
                <a:ea typeface="+mn-lt"/>
                <a:cs typeface="+mn-lt"/>
              </a:rPr>
              <a:t>Assess how far the interpretation of </a:t>
            </a:r>
            <a:r>
              <a:rPr lang="en-US" sz="1600" dirty="0" err="1">
                <a:solidFill>
                  <a:srgbClr val="202122"/>
                </a:solidFill>
                <a:ea typeface="+mn-lt"/>
                <a:cs typeface="+mn-lt"/>
              </a:rPr>
              <a:t>tearability</a:t>
            </a:r>
            <a:r>
              <a:rPr lang="en-US" sz="1600" dirty="0">
                <a:solidFill>
                  <a:srgbClr val="202122"/>
                </a:solidFill>
                <a:ea typeface="+mn-lt"/>
                <a:cs typeface="+mn-lt"/>
              </a:rPr>
              <a:t> can be generalized to other machines (JT-60SA), offering insights for high-β studies</a:t>
            </a:r>
            <a:endParaRPr lang="en-US" sz="1600" dirty="0">
              <a:ea typeface="Calibri"/>
            </a:endParaRPr>
          </a:p>
          <a:p>
            <a:pPr marL="213995" indent="-213995">
              <a:spcBef>
                <a:spcPts val="0"/>
              </a:spcBef>
              <a:buFont typeface="Arial"/>
              <a:buChar char="•"/>
              <a:defRPr/>
            </a:pPr>
            <a:r>
              <a:rPr lang="en-US" b="1" dirty="0">
                <a:solidFill>
                  <a:srgbClr val="000000"/>
                </a:solidFill>
                <a:ea typeface="+mn-lt"/>
                <a:cs typeface="+mn-lt"/>
              </a:rPr>
              <a:t>Experimental</a:t>
            </a:r>
            <a:r>
              <a:rPr lang="en-US" b="1" dirty="0">
                <a:latin typeface="+mn-lt"/>
                <a:cs typeface="Calibri"/>
              </a:rPr>
              <a:t> Strategy/Machine Constraints and essential diagnostic</a:t>
            </a:r>
            <a:endParaRPr lang="en-US" dirty="0">
              <a:latin typeface="+mn-lt"/>
              <a:ea typeface="Calibri"/>
            </a:endParaRPr>
          </a:p>
          <a:p>
            <a:pPr marL="513715" lvl="1" indent="-213995">
              <a:spcBef>
                <a:spcPts val="0"/>
              </a:spcBef>
              <a:buFont typeface="Arial"/>
              <a:buChar char="•"/>
              <a:defRPr/>
            </a:pPr>
            <a:r>
              <a:rPr lang="en-US" sz="1600" b="1" dirty="0">
                <a:solidFill>
                  <a:srgbClr val="202122"/>
                </a:solidFill>
                <a:ea typeface="+mn-lt"/>
                <a:cs typeface="+mn-lt"/>
              </a:rPr>
              <a:t>Development</a:t>
            </a:r>
            <a:r>
              <a:rPr lang="en-US" sz="1600" dirty="0">
                <a:solidFill>
                  <a:srgbClr val="202122"/>
                </a:solidFill>
                <a:ea typeface="+mn-lt"/>
                <a:cs typeface="+mn-lt"/>
              </a:rPr>
              <a:t> of the network for </a:t>
            </a:r>
            <a:r>
              <a:rPr lang="en-US" sz="1600" dirty="0" err="1">
                <a:solidFill>
                  <a:srgbClr val="202122"/>
                </a:solidFill>
                <a:ea typeface="+mn-lt"/>
                <a:cs typeface="+mn-lt"/>
              </a:rPr>
              <a:t>tearability</a:t>
            </a:r>
            <a:r>
              <a:rPr lang="en-US" sz="1600" dirty="0">
                <a:solidFill>
                  <a:srgbClr val="202122"/>
                </a:solidFill>
                <a:ea typeface="+mn-lt"/>
                <a:cs typeface="+mn-lt"/>
              </a:rPr>
              <a:t> </a:t>
            </a:r>
            <a:endParaRPr lang="en-US" sz="1600" dirty="0">
              <a:solidFill>
                <a:srgbClr val="000000"/>
              </a:solidFill>
              <a:ea typeface="Calibri"/>
            </a:endParaRPr>
          </a:p>
          <a:p>
            <a:pPr marL="513715" lvl="1" indent="-213995">
              <a:spcBef>
                <a:spcPts val="0"/>
              </a:spcBef>
              <a:buFont typeface="Arial"/>
              <a:buChar char="•"/>
              <a:defRPr/>
            </a:pPr>
            <a:r>
              <a:rPr lang="en-US" sz="1600" dirty="0">
                <a:solidFill>
                  <a:srgbClr val="202122"/>
                </a:solidFill>
                <a:ea typeface="Calibri"/>
                <a:cs typeface="Calibri"/>
              </a:rPr>
              <a:t>Train </a:t>
            </a:r>
            <a:r>
              <a:rPr lang="en-US" sz="1600" b="1" dirty="0">
                <a:solidFill>
                  <a:srgbClr val="202122"/>
                </a:solidFill>
                <a:ea typeface="Calibri"/>
                <a:cs typeface="Calibri"/>
              </a:rPr>
              <a:t>two</a:t>
            </a:r>
            <a:r>
              <a:rPr lang="en-US" sz="1600" dirty="0">
                <a:solidFill>
                  <a:srgbClr val="202122"/>
                </a:solidFill>
                <a:ea typeface="Calibri"/>
                <a:cs typeface="Calibri"/>
              </a:rPr>
              <a:t> separate NNs for high beta scenarios in </a:t>
            </a:r>
            <a:r>
              <a:rPr lang="en-US" sz="1600" b="1" dirty="0">
                <a:solidFill>
                  <a:srgbClr val="202122"/>
                </a:solidFill>
                <a:ea typeface="Calibri"/>
                <a:cs typeface="Calibri"/>
              </a:rPr>
              <a:t>TCV</a:t>
            </a:r>
            <a:r>
              <a:rPr lang="en-US" sz="1600" dirty="0">
                <a:solidFill>
                  <a:srgbClr val="202122"/>
                </a:solidFill>
                <a:ea typeface="Calibri"/>
                <a:cs typeface="Calibri"/>
              </a:rPr>
              <a:t> and in </a:t>
            </a:r>
            <a:r>
              <a:rPr lang="en-US" sz="1600" b="1" dirty="0">
                <a:solidFill>
                  <a:srgbClr val="202122"/>
                </a:solidFill>
                <a:ea typeface="Calibri"/>
                <a:cs typeface="Calibri"/>
              </a:rPr>
              <a:t>AUG</a:t>
            </a:r>
          </a:p>
          <a:p>
            <a:pPr marL="513715" lvl="1" indent="-213995">
              <a:spcBef>
                <a:spcPts val="0"/>
              </a:spcBef>
              <a:buFont typeface="Arial"/>
              <a:buChar char="•"/>
              <a:defRPr/>
            </a:pPr>
            <a:r>
              <a:rPr lang="en-US" sz="1600" dirty="0">
                <a:solidFill>
                  <a:srgbClr val="202122"/>
                </a:solidFill>
                <a:ea typeface="Calibri"/>
                <a:cs typeface="Calibri"/>
              </a:rPr>
              <a:t>Evaluate the </a:t>
            </a:r>
            <a:r>
              <a:rPr lang="en-US" sz="1600" b="1" dirty="0">
                <a:solidFill>
                  <a:srgbClr val="202122"/>
                </a:solidFill>
                <a:ea typeface="Calibri"/>
                <a:cs typeface="Calibri"/>
              </a:rPr>
              <a:t>reliability</a:t>
            </a:r>
            <a:r>
              <a:rPr lang="en-US" sz="1600" dirty="0">
                <a:solidFill>
                  <a:srgbClr val="202122"/>
                </a:solidFill>
                <a:ea typeface="Calibri"/>
                <a:cs typeface="Calibri"/>
              </a:rPr>
              <a:t> of the NNs</a:t>
            </a:r>
          </a:p>
          <a:p>
            <a:pPr marL="513715" lvl="1" indent="-213995">
              <a:spcBef>
                <a:spcPts val="0"/>
              </a:spcBef>
              <a:buFont typeface="Arial"/>
              <a:buChar char="•"/>
              <a:defRPr/>
            </a:pPr>
            <a:r>
              <a:rPr lang="en-US" sz="1600" b="1" dirty="0">
                <a:solidFill>
                  <a:srgbClr val="202122"/>
                </a:solidFill>
                <a:ea typeface="Calibri"/>
                <a:cs typeface="Calibri"/>
              </a:rPr>
              <a:t>Interpret</a:t>
            </a:r>
            <a:r>
              <a:rPr lang="en-US" sz="1600" dirty="0">
                <a:solidFill>
                  <a:srgbClr val="202122"/>
                </a:solidFill>
                <a:ea typeface="Calibri"/>
                <a:cs typeface="Calibri"/>
              </a:rPr>
              <a:t> the behavior of the NNs (</a:t>
            </a:r>
            <a:r>
              <a:rPr lang="en-US" sz="1600" b="1" dirty="0">
                <a:solidFill>
                  <a:srgbClr val="202122"/>
                </a:solidFill>
                <a:ea typeface="Calibri"/>
                <a:cs typeface="Calibri"/>
              </a:rPr>
              <a:t>XAI</a:t>
            </a:r>
            <a:r>
              <a:rPr lang="en-US" sz="1600" dirty="0">
                <a:solidFill>
                  <a:srgbClr val="202122"/>
                </a:solidFill>
                <a:ea typeface="Calibri"/>
                <a:cs typeface="Calibri"/>
              </a:rPr>
              <a:t>, </a:t>
            </a:r>
            <a:r>
              <a:rPr lang="en-US" sz="1600" dirty="0" err="1">
                <a:solidFill>
                  <a:srgbClr val="202122"/>
                </a:solidFill>
                <a:ea typeface="Calibri"/>
                <a:cs typeface="Calibri"/>
              </a:rPr>
              <a:t>eXplainable</a:t>
            </a:r>
            <a:r>
              <a:rPr lang="en-US" sz="1600" dirty="0">
                <a:solidFill>
                  <a:srgbClr val="202122"/>
                </a:solidFill>
                <a:ea typeface="Calibri"/>
                <a:cs typeface="Calibri"/>
              </a:rPr>
              <a:t> Artificial Intelligence; L. Bonalumi et al. </a:t>
            </a:r>
            <a:r>
              <a:rPr lang="en-US" sz="1600" i="1" dirty="0" err="1">
                <a:solidFill>
                  <a:srgbClr val="202122"/>
                </a:solidFill>
                <a:ea typeface="Calibri"/>
                <a:cs typeface="Calibri"/>
              </a:rPr>
              <a:t>Front.Phys</a:t>
            </a:r>
            <a:r>
              <a:rPr lang="en-US" sz="1600" i="1" dirty="0">
                <a:solidFill>
                  <a:srgbClr val="202122"/>
                </a:solidFill>
                <a:ea typeface="Calibri"/>
                <a:cs typeface="Calibri"/>
              </a:rPr>
              <a:t>.</a:t>
            </a:r>
            <a:r>
              <a:rPr lang="en-US" sz="1600" dirty="0">
                <a:solidFill>
                  <a:srgbClr val="202122"/>
                </a:solidFill>
                <a:ea typeface="Calibri"/>
                <a:cs typeface="Calibri"/>
              </a:rPr>
              <a:t> 12 2024)</a:t>
            </a:r>
            <a:endParaRPr lang="en-US" dirty="0"/>
          </a:p>
          <a:p>
            <a:pPr marL="513715" lvl="1" indent="-213995">
              <a:spcBef>
                <a:spcPts val="0"/>
              </a:spcBef>
              <a:buFont typeface="Arial"/>
              <a:buChar char="•"/>
              <a:defRPr/>
            </a:pPr>
            <a:r>
              <a:rPr lang="en-US" sz="1600" b="1" dirty="0">
                <a:solidFill>
                  <a:srgbClr val="202122"/>
                </a:solidFill>
                <a:ea typeface="Calibri"/>
                <a:cs typeface="Calibri"/>
              </a:rPr>
              <a:t>Extrapolate</a:t>
            </a:r>
            <a:r>
              <a:rPr lang="en-US" sz="1600" dirty="0">
                <a:solidFill>
                  <a:srgbClr val="202122"/>
                </a:solidFill>
                <a:ea typeface="Calibri"/>
                <a:cs typeface="Calibri"/>
              </a:rPr>
              <a:t> results for </a:t>
            </a:r>
            <a:r>
              <a:rPr lang="en-US" sz="1600" b="1" dirty="0">
                <a:solidFill>
                  <a:srgbClr val="202122"/>
                </a:solidFill>
                <a:ea typeface="Calibri"/>
                <a:cs typeface="Calibri"/>
              </a:rPr>
              <a:t>JT-60SA</a:t>
            </a:r>
            <a:r>
              <a:rPr lang="en-US" sz="1600" dirty="0">
                <a:solidFill>
                  <a:srgbClr val="202122"/>
                </a:solidFill>
                <a:ea typeface="Calibri"/>
                <a:cs typeface="Calibri"/>
              </a:rPr>
              <a:t> high beta scenario</a:t>
            </a:r>
            <a:r>
              <a:rPr lang="en-US" sz="1600" dirty="0">
                <a:solidFill>
                  <a:srgbClr val="000000"/>
                </a:solidFill>
                <a:ea typeface="Calibri"/>
                <a:cs typeface="Calibri"/>
              </a:rPr>
              <a:t> </a:t>
            </a:r>
            <a:endParaRPr lang="en-US" sz="1600" dirty="0">
              <a:solidFill>
                <a:srgbClr val="202122"/>
              </a:solidFill>
              <a:ea typeface="Calibri"/>
              <a:cs typeface="Calibri"/>
            </a:endParaRPr>
          </a:p>
        </p:txBody>
      </p:sp>
      <p:sp>
        <p:nvSpPr>
          <p:cNvPr id="6" name="TextBox 7">
            <a:extLst>
              <a:ext uri="{FF2B5EF4-FFF2-40B4-BE49-F238E27FC236}">
                <a16:creationId xmlns:a16="http://schemas.microsoft.com/office/drawing/2014/main" id="{83A04E59-D5E5-22BD-31B3-8A69B8A2B145}"/>
              </a:ext>
            </a:extLst>
          </p:cNvPr>
          <p:cNvSpPr txBox="1">
            <a:spLocks noChangeArrowheads="1"/>
          </p:cNvSpPr>
          <p:nvPr/>
        </p:nvSpPr>
        <p:spPr bwMode="auto">
          <a:xfrm>
            <a:off x="7781025" y="-58316"/>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3841022E-93CD-1B0F-2376-DD9B019F020D}"/>
              </a:ext>
            </a:extLst>
          </p:cNvPr>
          <p:cNvGraphicFramePr>
            <a:graphicFrameLocks noGrp="1"/>
          </p:cNvGraphicFramePr>
          <p:nvPr/>
        </p:nvGraphicFramePr>
        <p:xfrm>
          <a:off x="7781026" y="311016"/>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r>
                        <a:rPr lang="en-IT" sz="1800" dirty="0"/>
                        <a:t>0</a:t>
                      </a:r>
                    </a:p>
                  </a:txBody>
                  <a:tcPr marL="68585" marR="68585" marT="34290" marB="34290">
                    <a:solidFill>
                      <a:schemeClr val="tx2">
                        <a:lumMod val="40000"/>
                        <a:lumOff val="60000"/>
                      </a:schemeClr>
                    </a:solidFill>
                  </a:tcPr>
                </a:tc>
                <a:tc>
                  <a:txBody>
                    <a:bodyPr/>
                    <a:lstStyle/>
                    <a:p>
                      <a:r>
                        <a:rPr lang="en-IT" sz="1800" dirty="0"/>
                        <a:t>0</a:t>
                      </a:r>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a:p>
                  </a:txBody>
                  <a:tcPr marL="68585" marR="68585" marT="34290" marB="34290">
                    <a:solidFill>
                      <a:schemeClr val="accent2">
                        <a:lumMod val="40000"/>
                        <a:lumOff val="60000"/>
                      </a:schemeClr>
                    </a:solidFill>
                  </a:tcPr>
                </a:tc>
                <a:tc>
                  <a:txBody>
                    <a:bodyPr/>
                    <a:lstStyle/>
                    <a:p>
                      <a:endParaRPr lang="en-IT" sz="180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r>
                        <a:rPr lang="en-IT" sz="1800" dirty="0"/>
                        <a:t>0</a:t>
                      </a:r>
                      <a:endParaRPr lang="it-IT" sz="1800" dirty="0"/>
                    </a:p>
                  </a:txBody>
                  <a:tcPr marL="68585" marR="68585" marT="34290" marB="34290">
                    <a:solidFill>
                      <a:schemeClr val="accent3">
                        <a:lumMod val="40000"/>
                        <a:lumOff val="60000"/>
                      </a:schemeClr>
                    </a:solidFill>
                  </a:tcPr>
                </a:tc>
                <a:tc>
                  <a:txBody>
                    <a:bodyPr/>
                    <a:lstStyle/>
                    <a:p>
                      <a:r>
                        <a:rPr lang="en-IT" sz="1800" dirty="0"/>
                        <a:t>0</a:t>
                      </a:r>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E2623075-C6A4-C500-F989-9753127C4E03}"/>
              </a:ext>
            </a:extLst>
          </p:cNvPr>
          <p:cNvSpPr>
            <a:spLocks noGrp="1"/>
          </p:cNvSpPr>
          <p:nvPr>
            <p:ph type="ftr" sz="quarter" idx="11"/>
          </p:nvPr>
        </p:nvSpPr>
        <p:spPr>
          <a:xfrm>
            <a:off x="825624" y="6555770"/>
            <a:ext cx="3470176" cy="329614"/>
          </a:xfrm>
        </p:spPr>
        <p:txBody>
          <a:bodyPr lIns="91440" tIns="45720" rIns="91440" bIns="45720" anchor="t"/>
          <a:lstStyle/>
          <a:p>
            <a:r>
              <a:rPr lang="en-GB">
                <a:solidFill>
                  <a:prstClr val="white"/>
                </a:solidFill>
              </a:rPr>
              <a:t>M. Baruzzo WPTE GPM 5/11/2025</a:t>
            </a:r>
          </a:p>
        </p:txBody>
      </p:sp>
      <p:sp>
        <p:nvSpPr>
          <p:cNvPr id="8" name="TextBox 1">
            <a:extLst>
              <a:ext uri="{FF2B5EF4-FFF2-40B4-BE49-F238E27FC236}">
                <a16:creationId xmlns:a16="http://schemas.microsoft.com/office/drawing/2014/main" id="{B94B0F6F-6A3F-461B-A59A-3949519620A1}"/>
              </a:ext>
            </a:extLst>
          </p:cNvPr>
          <p:cNvSpPr txBox="1"/>
          <p:nvPr/>
        </p:nvSpPr>
        <p:spPr>
          <a:xfrm>
            <a:off x="4742762" y="2976445"/>
            <a:ext cx="4329114" cy="369332"/>
          </a:xfrm>
          <a:prstGeom prst="rect">
            <a:avLst/>
          </a:prstGeom>
          <a:solidFill>
            <a:srgbClr val="FFFF00"/>
          </a:solidFill>
          <a:ln>
            <a:noFill/>
          </a:ln>
        </p:spPr>
        <p:txBody>
          <a:bodyPr wrap="square" rtlCol="0">
            <a:spAutoFit/>
          </a:bodyPr>
          <a:lstStyle/>
          <a:p>
            <a:r>
              <a:rPr lang="fi-FI" dirty="0" err="1"/>
              <a:t>Priority</a:t>
            </a:r>
            <a:r>
              <a:rPr lang="en-IT" dirty="0"/>
              <a:t>: </a:t>
            </a:r>
            <a:r>
              <a:rPr lang="en-US" dirty="0">
                <a:solidFill>
                  <a:srgbClr val="00B050"/>
                </a:solidFill>
              </a:rPr>
              <a:t>Parasitic</a:t>
            </a:r>
            <a:endParaRPr lang="en-IT" dirty="0">
              <a:solidFill>
                <a:srgbClr val="00B050"/>
              </a:solidFill>
            </a:endParaRPr>
          </a:p>
        </p:txBody>
      </p:sp>
    </p:spTree>
    <p:extLst>
      <p:ext uri="{BB962C8B-B14F-4D97-AF65-F5344CB8AC3E}">
        <p14:creationId xmlns:p14="http://schemas.microsoft.com/office/powerpoint/2010/main" val="1121576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fr-FR" dirty="0"/>
              <a:t>P203: Density versus </a:t>
            </a:r>
            <a:r>
              <a:rPr lang="fr-FR" dirty="0" err="1"/>
              <a:t>Temperature</a:t>
            </a:r>
            <a:r>
              <a:rPr lang="fr-FR" dirty="0"/>
              <a:t> </a:t>
            </a:r>
            <a:r>
              <a:rPr lang="fr-FR" dirty="0" err="1"/>
              <a:t>ITBs</a:t>
            </a:r>
            <a:r>
              <a:rPr lang="fr-FR" dirty="0"/>
              <a:t> in TCV </a:t>
            </a: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625276" y="867138"/>
            <a:ext cx="6640286" cy="5688632"/>
          </a:xfrm>
        </p:spPr>
        <p:txBody>
          <a:bodyPr>
            <a:normAutofit/>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eaLnBrk="1" fontAlgn="auto" hangingPunct="1">
              <a:spcBef>
                <a:spcPts val="0"/>
              </a:spcBef>
              <a:spcAft>
                <a:spcPts val="0"/>
              </a:spcAft>
              <a:defRPr/>
            </a:pPr>
            <a:r>
              <a:rPr lang="en-US" dirty="0">
                <a:latin typeface="+mn-lt"/>
                <a:cs typeface="Calibri"/>
              </a:rPr>
              <a:t>      </a:t>
            </a:r>
            <a:r>
              <a:rPr lang="en-US" dirty="0">
                <a:cs typeface="Calibri"/>
              </a:rPr>
              <a:t>Sergei.Sharapov</a:t>
            </a:r>
            <a:r>
              <a:rPr lang="en-US" dirty="0">
                <a:latin typeface="+mn-lt"/>
                <a:cs typeface="Calibri"/>
              </a:rPr>
              <a:t>@</a:t>
            </a:r>
            <a:r>
              <a:rPr lang="en-US" dirty="0">
                <a:cs typeface="Calibri"/>
              </a:rPr>
              <a:t>ukaea.uk</a:t>
            </a:r>
            <a:endParaRPr lang="en-US" dirty="0">
              <a:latin typeface="+mn-lt"/>
              <a:cs typeface="Calibri"/>
            </a:endParaRPr>
          </a:p>
          <a:p>
            <a:pPr marL="214313" indent="-214313" eaLnBrk="1" fontAlgn="auto" hangingPunct="1">
              <a:spcBef>
                <a:spcPts val="0"/>
              </a:spcBef>
              <a:spcAft>
                <a:spcPts val="0"/>
              </a:spcAft>
              <a:buFont typeface="Arial"/>
              <a:buChar char="•"/>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lvl="1" eaLnBrk="1" fontAlgn="auto" hangingPunct="1">
              <a:spcBef>
                <a:spcPts val="0"/>
              </a:spcBef>
              <a:spcAft>
                <a:spcPts val="0"/>
              </a:spcAft>
              <a:defRPr/>
            </a:pPr>
            <a:r>
              <a:rPr lang="en-US" dirty="0">
                <a:cs typeface="Calibri"/>
              </a:rPr>
              <a:t>D</a:t>
            </a:r>
            <a:r>
              <a:rPr lang="en-US" dirty="0">
                <a:latin typeface="+mn-lt"/>
                <a:cs typeface="Calibri"/>
              </a:rPr>
              <a:t>uring previous RT09 experiments on TCV on “</a:t>
            </a:r>
            <a:r>
              <a:rPr lang="en-GB" dirty="0">
                <a:latin typeface="+mn-lt"/>
                <a:cs typeface="Calibri"/>
              </a:rPr>
              <a:t>Physics understanding of energetics particles confinement and their interplay with thermal plasma” a number of transient ITBs was observed. Some of these ITBs were in plasma density, but not in temperature (similar to, e.g. C-MOD), and other – in temperature, but not in density (like on JET). Technically, the switch on TCV was simple. However, we still don’t understand how this switch works as not all diagnostics were available and more data is needed. </a:t>
            </a: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Experimental Strategy/Machine Constraints and essential diagnostic</a:t>
            </a:r>
            <a:endParaRPr lang="en-US" dirty="0">
              <a:latin typeface="+mn-lt"/>
            </a:endParaRPr>
          </a:p>
          <a:p>
            <a:pPr lvl="1" eaLnBrk="1" fontAlgn="auto" hangingPunct="1">
              <a:spcBef>
                <a:spcPts val="0"/>
              </a:spcBef>
              <a:spcAft>
                <a:spcPts val="0"/>
              </a:spcAft>
              <a:defRPr/>
            </a:pPr>
            <a:r>
              <a:rPr lang="en-US" sz="1200" dirty="0">
                <a:latin typeface="+mn-lt"/>
                <a:cs typeface="Calibri"/>
              </a:rPr>
              <a:t>Type of plasma scenario or parameter explored to answer the main questions: Reference pulse #81511 </a:t>
            </a:r>
          </a:p>
          <a:p>
            <a:pPr marL="557213" lvl="1" indent="-214313" eaLnBrk="1" fontAlgn="auto" hangingPunct="1">
              <a:spcBef>
                <a:spcPts val="0"/>
              </a:spcBef>
              <a:spcAft>
                <a:spcPts val="0"/>
              </a:spcAft>
              <a:buFontTx/>
              <a:buChar char="-"/>
              <a:defRPr/>
            </a:pPr>
            <a:r>
              <a:rPr lang="en-US" sz="1200" dirty="0">
                <a:cs typeface="Calibri"/>
              </a:rPr>
              <a:t>S</a:t>
            </a:r>
            <a:r>
              <a:rPr lang="en-US" sz="1200" dirty="0">
                <a:latin typeface="+mn-lt"/>
                <a:cs typeface="Calibri"/>
              </a:rPr>
              <a:t>can in vertical position of plasma with dominant </a:t>
            </a:r>
            <a:r>
              <a:rPr lang="en-US" sz="1200" dirty="0">
                <a:cs typeface="Calibri"/>
              </a:rPr>
              <a:t>NBI</a:t>
            </a:r>
            <a:r>
              <a:rPr lang="en-US" sz="1200" dirty="0">
                <a:latin typeface="+mn-lt"/>
                <a:cs typeface="Calibri"/>
              </a:rPr>
              <a:t> heating</a:t>
            </a:r>
          </a:p>
          <a:p>
            <a:pPr marL="557213" lvl="1" indent="-214313" eaLnBrk="1" fontAlgn="auto" hangingPunct="1">
              <a:spcBef>
                <a:spcPts val="0"/>
              </a:spcBef>
              <a:spcAft>
                <a:spcPts val="0"/>
              </a:spcAft>
              <a:buFontTx/>
              <a:buChar char="-"/>
              <a:defRPr/>
            </a:pPr>
            <a:r>
              <a:rPr lang="en-US" sz="1200" dirty="0">
                <a:latin typeface="+mn-lt"/>
                <a:cs typeface="Calibri"/>
              </a:rPr>
              <a:t>Thomson scattering, </a:t>
            </a:r>
            <a:r>
              <a:rPr lang="en-US" sz="1200" dirty="0">
                <a:cs typeface="Calibri"/>
              </a:rPr>
              <a:t>CXRS</a:t>
            </a:r>
            <a:r>
              <a:rPr lang="en-US" sz="1200" dirty="0">
                <a:latin typeface="+mn-lt"/>
                <a:cs typeface="Calibri"/>
              </a:rPr>
              <a:t>, MSE, and NPA are essential diagnostic</a:t>
            </a:r>
          </a:p>
          <a:p>
            <a:pPr marL="214313" indent="-214313" eaLnBrk="1" fontAlgn="auto" hangingPunct="1">
              <a:spcBef>
                <a:spcPts val="0"/>
              </a:spcBef>
              <a:spcAft>
                <a:spcPts val="0"/>
              </a:spcAft>
              <a:buFont typeface="Arial"/>
              <a:buChar char="•"/>
              <a:defRPr/>
            </a:pPr>
            <a:endParaRPr lang="en-US" dirty="0">
              <a:latin typeface="+mn-lt"/>
              <a:cs typeface="Calibri"/>
            </a:endParaRPr>
          </a:p>
          <a:p>
            <a:pPr marL="214313" indent="-214313" eaLnBrk="1" fontAlgn="auto" hangingPunct="1">
              <a:spcBef>
                <a:spcPts val="0"/>
              </a:spcBef>
              <a:spcAft>
                <a:spcPts val="0"/>
              </a:spcAft>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endParaRPr lang="en-IT" sz="1800"/>
                    </a:p>
                  </a:txBody>
                  <a:tcPr marL="68585" marR="68585" marT="34290" marB="34290">
                    <a:solidFill>
                      <a:schemeClr val="tx2">
                        <a:lumMod val="40000"/>
                        <a:lumOff val="60000"/>
                      </a:schemeClr>
                    </a:solidFill>
                  </a:tcPr>
                </a:tc>
                <a:tc>
                  <a:txBody>
                    <a:bodyPr/>
                    <a:lstStyle/>
                    <a:p>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r>
                        <a:rPr lang="en-GB" sz="1800" dirty="0"/>
                        <a:t>20/2</a:t>
                      </a:r>
                      <a:endParaRPr lang="en-IT" sz="1800" dirty="0"/>
                    </a:p>
                  </a:txBody>
                  <a:tcPr marL="68585" marR="68585" marT="34290" marB="34290">
                    <a:solidFill>
                      <a:schemeClr val="accent3">
                        <a:lumMod val="40000"/>
                        <a:lumOff val="60000"/>
                      </a:schemeClr>
                    </a:solidFill>
                  </a:tcPr>
                </a:tc>
                <a:tc>
                  <a:txBody>
                    <a:bodyPr/>
                    <a:lstStyle/>
                    <a:p>
                      <a:r>
                        <a:rPr lang="en-GB" sz="1800" dirty="0"/>
                        <a:t>10/1</a:t>
                      </a:r>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tc>
                  <a:txBody>
                    <a:bodyPr/>
                    <a:lstStyle/>
                    <a:p>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709C731E-B8DB-D7E7-820F-CF3D7333DBF5}"/>
              </a:ext>
            </a:extLst>
          </p:cNvPr>
          <p:cNvSpPr/>
          <p:nvPr/>
        </p:nvSpPr>
        <p:spPr>
          <a:xfrm>
            <a:off x="8054577" y="192515"/>
            <a:ext cx="3810852" cy="3486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latin typeface="Calibri" panose="020F0502020204030204" pitchFamily="34" charset="0"/>
              </a:rPr>
              <a:t>Evolution of q-profile in these reversed-shear TCV plasmas</a:t>
            </a:r>
            <a:endParaRPr lang="en-US" alt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pic>
        <p:nvPicPr>
          <p:cNvPr id="5" name="Picture 4" descr="A graph of different colored lines&#10;&#10;Description automatically generated">
            <a:extLst>
              <a:ext uri="{FF2B5EF4-FFF2-40B4-BE49-F238E27FC236}">
                <a16:creationId xmlns:a16="http://schemas.microsoft.com/office/drawing/2014/main" id="{56E109DA-96A0-1C8B-2177-EE7DE674A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8798" y="1935943"/>
            <a:ext cx="2427102" cy="1437100"/>
          </a:xfrm>
          <a:prstGeom prst="rect">
            <a:avLst/>
          </a:prstGeom>
        </p:spPr>
      </p:pic>
    </p:spTree>
    <p:extLst>
      <p:ext uri="{BB962C8B-B14F-4D97-AF65-F5344CB8AC3E}">
        <p14:creationId xmlns:p14="http://schemas.microsoft.com/office/powerpoint/2010/main" val="2156108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fr-FR" dirty="0"/>
              <a:t>P203: Density versus </a:t>
            </a:r>
            <a:r>
              <a:rPr lang="fr-FR" dirty="0" err="1"/>
              <a:t>Temperature</a:t>
            </a:r>
            <a:r>
              <a:rPr lang="fr-FR" dirty="0"/>
              <a:t> </a:t>
            </a:r>
            <a:r>
              <a:rPr lang="fr-FR" dirty="0" err="1"/>
              <a:t>ITBs</a:t>
            </a:r>
            <a:r>
              <a:rPr lang="fr-FR" dirty="0"/>
              <a:t> in TCV </a:t>
            </a: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625276" y="867138"/>
            <a:ext cx="6640286" cy="5688632"/>
          </a:xfrm>
        </p:spPr>
        <p:txBody>
          <a:bodyPr>
            <a:normAutofit/>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eaLnBrk="1" fontAlgn="auto" hangingPunct="1">
              <a:spcBef>
                <a:spcPts val="0"/>
              </a:spcBef>
              <a:spcAft>
                <a:spcPts val="0"/>
              </a:spcAft>
              <a:defRPr/>
            </a:pPr>
            <a:r>
              <a:rPr lang="en-US" dirty="0">
                <a:latin typeface="+mn-lt"/>
                <a:cs typeface="Calibri"/>
              </a:rPr>
              <a:t>      </a:t>
            </a:r>
            <a:r>
              <a:rPr lang="en-US" dirty="0">
                <a:cs typeface="Calibri"/>
              </a:rPr>
              <a:t>Sergei.Sharapov</a:t>
            </a:r>
            <a:r>
              <a:rPr lang="en-US" dirty="0">
                <a:latin typeface="+mn-lt"/>
                <a:cs typeface="Calibri"/>
              </a:rPr>
              <a:t>@</a:t>
            </a:r>
            <a:r>
              <a:rPr lang="en-US" dirty="0">
                <a:cs typeface="Calibri"/>
              </a:rPr>
              <a:t>ukaea.uk</a:t>
            </a:r>
            <a:endParaRPr lang="en-US" dirty="0">
              <a:latin typeface="+mn-lt"/>
              <a:cs typeface="Calibri"/>
            </a:endParaRPr>
          </a:p>
          <a:p>
            <a:pPr marL="214313" indent="-214313" eaLnBrk="1" fontAlgn="auto" hangingPunct="1">
              <a:spcBef>
                <a:spcPts val="0"/>
              </a:spcBef>
              <a:spcAft>
                <a:spcPts val="0"/>
              </a:spcAft>
              <a:buFont typeface="Arial"/>
              <a:buChar char="•"/>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lvl="1" eaLnBrk="1" fontAlgn="auto" hangingPunct="1">
              <a:spcBef>
                <a:spcPts val="0"/>
              </a:spcBef>
              <a:spcAft>
                <a:spcPts val="0"/>
              </a:spcAft>
              <a:defRPr/>
            </a:pPr>
            <a:r>
              <a:rPr lang="en-US" dirty="0">
                <a:cs typeface="Calibri"/>
              </a:rPr>
              <a:t>D</a:t>
            </a:r>
            <a:r>
              <a:rPr lang="en-US" dirty="0">
                <a:latin typeface="+mn-lt"/>
                <a:cs typeface="Calibri"/>
              </a:rPr>
              <a:t>uring previous RT09 experiments on TCV on “</a:t>
            </a:r>
            <a:r>
              <a:rPr lang="en-GB" dirty="0">
                <a:latin typeface="+mn-lt"/>
                <a:cs typeface="Calibri"/>
              </a:rPr>
              <a:t>Physics understanding of energetics particles confinement and their interplay with thermal plasma” a number of transient ITBs was observed. Some of these ITBs were in plasma density, but not in temperature (similar to, e.g. C-MOD), and other – in temperature, but not in density (like on JET). Technically, the switch on TCV was simple. However, we still don’t understand how this switch works as not all diagnostics were available and more data is needed. </a:t>
            </a: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Experimental Strategy/Machine Constraints and essential diagnostic</a:t>
            </a:r>
            <a:endParaRPr lang="en-US" dirty="0">
              <a:latin typeface="+mn-lt"/>
            </a:endParaRPr>
          </a:p>
          <a:p>
            <a:pPr lvl="1" eaLnBrk="1" fontAlgn="auto" hangingPunct="1">
              <a:spcBef>
                <a:spcPts val="0"/>
              </a:spcBef>
              <a:spcAft>
                <a:spcPts val="0"/>
              </a:spcAft>
              <a:defRPr/>
            </a:pPr>
            <a:r>
              <a:rPr lang="en-US" sz="1200" dirty="0">
                <a:latin typeface="+mn-lt"/>
                <a:cs typeface="Calibri"/>
              </a:rPr>
              <a:t>Type of plasma scenario or parameter explored to answer the main questions: Reference pulse #81511 </a:t>
            </a:r>
          </a:p>
          <a:p>
            <a:pPr marL="557213" lvl="1" indent="-214313" eaLnBrk="1" fontAlgn="auto" hangingPunct="1">
              <a:spcBef>
                <a:spcPts val="0"/>
              </a:spcBef>
              <a:spcAft>
                <a:spcPts val="0"/>
              </a:spcAft>
              <a:buFontTx/>
              <a:buChar char="-"/>
              <a:defRPr/>
            </a:pPr>
            <a:r>
              <a:rPr lang="en-US" sz="1200" dirty="0">
                <a:cs typeface="Calibri"/>
              </a:rPr>
              <a:t>S</a:t>
            </a:r>
            <a:r>
              <a:rPr lang="en-US" sz="1200" dirty="0">
                <a:latin typeface="+mn-lt"/>
                <a:cs typeface="Calibri"/>
              </a:rPr>
              <a:t>can in vertical position of plasma with dominant </a:t>
            </a:r>
            <a:r>
              <a:rPr lang="en-US" sz="1200" dirty="0">
                <a:cs typeface="Calibri"/>
              </a:rPr>
              <a:t>NBI</a:t>
            </a:r>
            <a:r>
              <a:rPr lang="en-US" sz="1200" dirty="0">
                <a:latin typeface="+mn-lt"/>
                <a:cs typeface="Calibri"/>
              </a:rPr>
              <a:t> heating</a:t>
            </a:r>
          </a:p>
          <a:p>
            <a:pPr marL="557213" lvl="1" indent="-214313" eaLnBrk="1" fontAlgn="auto" hangingPunct="1">
              <a:spcBef>
                <a:spcPts val="0"/>
              </a:spcBef>
              <a:spcAft>
                <a:spcPts val="0"/>
              </a:spcAft>
              <a:buFontTx/>
              <a:buChar char="-"/>
              <a:defRPr/>
            </a:pPr>
            <a:r>
              <a:rPr lang="en-US" sz="1200" dirty="0">
                <a:latin typeface="+mn-lt"/>
                <a:cs typeface="Calibri"/>
              </a:rPr>
              <a:t>Thomson scattering, </a:t>
            </a:r>
            <a:r>
              <a:rPr lang="en-US" sz="1200" dirty="0">
                <a:cs typeface="Calibri"/>
              </a:rPr>
              <a:t>CXRS</a:t>
            </a:r>
            <a:r>
              <a:rPr lang="en-US" sz="1200" dirty="0">
                <a:latin typeface="+mn-lt"/>
                <a:cs typeface="Calibri"/>
              </a:rPr>
              <a:t>, MSE, and NPA are essential diagnostic</a:t>
            </a:r>
          </a:p>
          <a:p>
            <a:pPr marL="214313" indent="-214313" eaLnBrk="1" fontAlgn="auto" hangingPunct="1">
              <a:spcBef>
                <a:spcPts val="0"/>
              </a:spcBef>
              <a:spcAft>
                <a:spcPts val="0"/>
              </a:spcAft>
              <a:buFont typeface="Arial"/>
              <a:buChar char="•"/>
              <a:defRPr/>
            </a:pPr>
            <a:endParaRPr lang="en-US" dirty="0">
              <a:latin typeface="+mn-lt"/>
              <a:cs typeface="Calibri"/>
            </a:endParaRPr>
          </a:p>
          <a:p>
            <a:pPr marL="214313" indent="-214313" eaLnBrk="1" fontAlgn="auto" hangingPunct="1">
              <a:spcBef>
                <a:spcPts val="0"/>
              </a:spcBef>
              <a:spcAft>
                <a:spcPts val="0"/>
              </a:spcAft>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endParaRPr lang="en-IT" sz="1800"/>
                    </a:p>
                  </a:txBody>
                  <a:tcPr marL="68585" marR="68585" marT="34290" marB="34290">
                    <a:solidFill>
                      <a:schemeClr val="tx2">
                        <a:lumMod val="40000"/>
                        <a:lumOff val="60000"/>
                      </a:schemeClr>
                    </a:solidFill>
                  </a:tcPr>
                </a:tc>
                <a:tc>
                  <a:txBody>
                    <a:bodyPr/>
                    <a:lstStyle/>
                    <a:p>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r>
                        <a:rPr lang="en-GB" sz="1800" dirty="0"/>
                        <a:t>20/2</a:t>
                      </a:r>
                      <a:endParaRPr lang="en-IT" sz="1800" dirty="0"/>
                    </a:p>
                  </a:txBody>
                  <a:tcPr marL="68585" marR="68585" marT="34290" marB="34290">
                    <a:solidFill>
                      <a:schemeClr val="accent3">
                        <a:lumMod val="40000"/>
                        <a:lumOff val="60000"/>
                      </a:schemeClr>
                    </a:solidFill>
                  </a:tcPr>
                </a:tc>
                <a:tc>
                  <a:txBody>
                    <a:bodyPr/>
                    <a:lstStyle/>
                    <a:p>
                      <a:r>
                        <a:rPr lang="en-GB" sz="1800" dirty="0"/>
                        <a:t>10/1</a:t>
                      </a:r>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tc>
                  <a:txBody>
                    <a:bodyPr/>
                    <a:lstStyle/>
                    <a:p>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709C731E-B8DB-D7E7-820F-CF3D7333DBF5}"/>
              </a:ext>
            </a:extLst>
          </p:cNvPr>
          <p:cNvSpPr/>
          <p:nvPr/>
        </p:nvSpPr>
        <p:spPr>
          <a:xfrm>
            <a:off x="8054577" y="192515"/>
            <a:ext cx="3810852" cy="3486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latin typeface="Calibri" panose="020F0502020204030204" pitchFamily="34" charset="0"/>
              </a:rPr>
              <a:t>Evolution of q-profile in these reversed-shear TCV plasmas</a:t>
            </a:r>
            <a:endParaRPr lang="en-US" alt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pic>
        <p:nvPicPr>
          <p:cNvPr id="5" name="Picture 4" descr="A graph of different colored lines&#10;&#10;Description automatically generated">
            <a:extLst>
              <a:ext uri="{FF2B5EF4-FFF2-40B4-BE49-F238E27FC236}">
                <a16:creationId xmlns:a16="http://schemas.microsoft.com/office/drawing/2014/main" id="{56E109DA-96A0-1C8B-2177-EE7DE674A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8798" y="1935943"/>
            <a:ext cx="2427102" cy="1437100"/>
          </a:xfrm>
          <a:prstGeom prst="rect">
            <a:avLst/>
          </a:prstGeom>
        </p:spPr>
      </p:pic>
      <p:sp>
        <p:nvSpPr>
          <p:cNvPr id="11" name="TextBox 1">
            <a:extLst>
              <a:ext uri="{FF2B5EF4-FFF2-40B4-BE49-F238E27FC236}">
                <a16:creationId xmlns:a16="http://schemas.microsoft.com/office/drawing/2014/main" id="{7169F158-338B-414F-BF7F-4D2083C6C632}"/>
              </a:ext>
            </a:extLst>
          </p:cNvPr>
          <p:cNvSpPr txBox="1"/>
          <p:nvPr/>
        </p:nvSpPr>
        <p:spPr>
          <a:xfrm>
            <a:off x="4946994" y="1725298"/>
            <a:ext cx="4329114" cy="369332"/>
          </a:xfrm>
          <a:prstGeom prst="rect">
            <a:avLst/>
          </a:prstGeom>
          <a:solidFill>
            <a:srgbClr val="FFFF00"/>
          </a:solidFill>
          <a:ln>
            <a:noFill/>
          </a:ln>
        </p:spPr>
        <p:txBody>
          <a:bodyPr wrap="square" rtlCol="0">
            <a:spAutoFit/>
          </a:bodyPr>
          <a:lstStyle/>
          <a:p>
            <a:r>
              <a:rPr lang="fi-FI" dirty="0" err="1"/>
              <a:t>Priority</a:t>
            </a:r>
            <a:r>
              <a:rPr lang="en-IT" dirty="0"/>
              <a:t>: </a:t>
            </a:r>
            <a:r>
              <a:rPr lang="en-US" dirty="0">
                <a:solidFill>
                  <a:srgbClr val="00B050"/>
                </a:solidFill>
              </a:rPr>
              <a:t>P1-TCV, Possibly merged with 190</a:t>
            </a:r>
            <a:endParaRPr lang="en-IT" dirty="0">
              <a:solidFill>
                <a:srgbClr val="00B050"/>
              </a:solidFill>
            </a:endParaRPr>
          </a:p>
        </p:txBody>
      </p:sp>
    </p:spTree>
    <p:extLst>
      <p:ext uri="{BB962C8B-B14F-4D97-AF65-F5344CB8AC3E}">
        <p14:creationId xmlns:p14="http://schemas.microsoft.com/office/powerpoint/2010/main" val="133445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DA8D-D217-F862-FF8A-5042AF7DF360}"/>
              </a:ext>
            </a:extLst>
          </p:cNvPr>
          <p:cNvSpPr>
            <a:spLocks noGrp="1"/>
          </p:cNvSpPr>
          <p:nvPr>
            <p:ph type="title"/>
          </p:nvPr>
        </p:nvSpPr>
        <p:spPr/>
        <p:txBody>
          <a:bodyPr/>
          <a:lstStyle/>
          <a:p>
            <a:r>
              <a:rPr lang="en-CH" dirty="0"/>
              <a:t>Summary of proposals (</a:t>
            </a:r>
            <a:r>
              <a:rPr lang="en-US" dirty="0"/>
              <a:t>14</a:t>
            </a:r>
            <a:r>
              <a:rPr lang="en-CH" dirty="0"/>
              <a:t>)</a:t>
            </a:r>
          </a:p>
        </p:txBody>
      </p:sp>
      <p:sp>
        <p:nvSpPr>
          <p:cNvPr id="4" name="Footer Placeholder 3">
            <a:extLst>
              <a:ext uri="{FF2B5EF4-FFF2-40B4-BE49-F238E27FC236}">
                <a16:creationId xmlns:a16="http://schemas.microsoft.com/office/drawing/2014/main" id="{B8896F68-CAF6-79D5-8205-D25DD6761880}"/>
              </a:ext>
            </a:extLst>
          </p:cNvPr>
          <p:cNvSpPr>
            <a:spLocks noGrp="1"/>
          </p:cNvSpPr>
          <p:nvPr>
            <p:ph type="ftr" sz="quarter" idx="11"/>
          </p:nvPr>
        </p:nvSpPr>
        <p:spPr/>
        <p:txBody>
          <a:bodyPr/>
          <a:lstStyle/>
          <a:p>
            <a:pPr>
              <a:defRPr/>
            </a:pPr>
            <a:r>
              <a:rPr lang="en-GB">
                <a:solidFill>
                  <a:prstClr val="white"/>
                </a:solidFill>
              </a:rPr>
              <a:t>M. Baruzzo WPTE GPM 5/11/2025</a:t>
            </a:r>
            <a:endParaRPr lang="en-GB" dirty="0"/>
          </a:p>
        </p:txBody>
      </p:sp>
      <p:graphicFrame>
        <p:nvGraphicFramePr>
          <p:cNvPr id="12" name="Table 11">
            <a:extLst>
              <a:ext uri="{FF2B5EF4-FFF2-40B4-BE49-F238E27FC236}">
                <a16:creationId xmlns:a16="http://schemas.microsoft.com/office/drawing/2014/main" id="{5C6BE081-01D3-AAFE-3CBB-D2E4C6ADA51A}"/>
              </a:ext>
            </a:extLst>
          </p:cNvPr>
          <p:cNvGraphicFramePr>
            <a:graphicFrameLocks noGrp="1"/>
          </p:cNvGraphicFramePr>
          <p:nvPr>
            <p:extLst>
              <p:ext uri="{D42A27DB-BD31-4B8C-83A1-F6EECF244321}">
                <p14:modId xmlns:p14="http://schemas.microsoft.com/office/powerpoint/2010/main" val="3513598630"/>
              </p:ext>
            </p:extLst>
          </p:nvPr>
        </p:nvGraphicFramePr>
        <p:xfrm>
          <a:off x="224000" y="649715"/>
          <a:ext cx="11744000" cy="4488006"/>
        </p:xfrm>
        <a:graphic>
          <a:graphicData uri="http://schemas.openxmlformats.org/drawingml/2006/table">
            <a:tbl>
              <a:tblPr firstRow="1" bandRow="1">
                <a:tableStyleId>{74C1A8A3-306A-4EB7-A6B1-4F7E0EB9C5D6}</a:tableStyleId>
              </a:tblPr>
              <a:tblGrid>
                <a:gridCol w="831465">
                  <a:extLst>
                    <a:ext uri="{9D8B030D-6E8A-4147-A177-3AD203B41FA5}">
                      <a16:colId xmlns:a16="http://schemas.microsoft.com/office/drawing/2014/main" val="1851553403"/>
                    </a:ext>
                  </a:extLst>
                </a:gridCol>
                <a:gridCol w="624325">
                  <a:extLst>
                    <a:ext uri="{9D8B030D-6E8A-4147-A177-3AD203B41FA5}">
                      <a16:colId xmlns:a16="http://schemas.microsoft.com/office/drawing/2014/main" val="965747667"/>
                    </a:ext>
                  </a:extLst>
                </a:gridCol>
                <a:gridCol w="7430343">
                  <a:extLst>
                    <a:ext uri="{9D8B030D-6E8A-4147-A177-3AD203B41FA5}">
                      <a16:colId xmlns:a16="http://schemas.microsoft.com/office/drawing/2014/main" val="1001338823"/>
                    </a:ext>
                  </a:extLst>
                </a:gridCol>
                <a:gridCol w="2857867">
                  <a:extLst>
                    <a:ext uri="{9D8B030D-6E8A-4147-A177-3AD203B41FA5}">
                      <a16:colId xmlns:a16="http://schemas.microsoft.com/office/drawing/2014/main" val="3867358067"/>
                    </a:ext>
                  </a:extLst>
                </a:gridCol>
              </a:tblGrid>
              <a:tr h="292924">
                <a:tc>
                  <a:txBody>
                    <a:bodyPr/>
                    <a:lstStyle/>
                    <a:p>
                      <a:pPr algn="ctr" fontAlgn="ctr"/>
                      <a:r>
                        <a:rPr lang="en-US" sz="1200" u="none" strike="noStrike" dirty="0">
                          <a:effectLst/>
                        </a:rPr>
                        <a:t>No</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ctr"/>
                      <a:r>
                        <a:rPr lang="en-US" sz="1200" u="none" strike="noStrike">
                          <a:effectLst/>
                        </a:rPr>
                        <a:t>RT</a:t>
                      </a:r>
                      <a:endParaRPr lang="en-US" sz="1200" b="1" i="0" u="none" strike="noStrike">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Proposal name</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Proposer</a:t>
                      </a:r>
                      <a:endParaRPr lang="en-US" sz="1200" b="1" i="0" u="none" strike="noStrike">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1285602436"/>
                  </a:ext>
                </a:extLst>
              </a:tr>
              <a:tr h="0">
                <a:tc>
                  <a:txBody>
                    <a:bodyPr/>
                    <a:lstStyle/>
                    <a:p>
                      <a:pPr algn="ctr" fontAlgn="ctr"/>
                      <a:r>
                        <a:rPr lang="en-US" sz="1600" b="1">
                          <a:effectLst/>
                        </a:rPr>
                        <a:t>178</a:t>
                      </a:r>
                      <a:endParaRPr lang="en-US">
                        <a:effectLst/>
                      </a:endParaRPr>
                    </a:p>
                  </a:txBody>
                  <a:tcPr marL="0" marR="0" marT="0" marB="0" anchor="ctr"/>
                </a:tc>
                <a:tc>
                  <a:txBody>
                    <a:bodyPr/>
                    <a:lstStyle/>
                    <a:p>
                      <a:pPr algn="ctr" fontAlgn="ctr"/>
                      <a:r>
                        <a:rPr lang="en-US" sz="1600" b="1">
                          <a:effectLst/>
                        </a:rPr>
                        <a:t>RT08</a:t>
                      </a:r>
                      <a:endParaRPr lang="en-US">
                        <a:effectLst/>
                      </a:endParaRPr>
                    </a:p>
                  </a:txBody>
                  <a:tcPr marL="0" marR="0" marT="0" marB="0" anchor="ctr"/>
                </a:tc>
                <a:tc>
                  <a:txBody>
                    <a:bodyPr/>
                    <a:lstStyle/>
                    <a:p>
                      <a:pPr fontAlgn="ctr"/>
                      <a:r>
                        <a:rPr lang="en-US" sz="1600" b="1">
                          <a:effectLst/>
                        </a:rPr>
                        <a:t>Hybrid-like scenario at high βN with 3/2 tearing mode on MAST-U</a:t>
                      </a:r>
                      <a:endParaRPr lang="en-US">
                        <a:effectLst/>
                      </a:endParaRPr>
                    </a:p>
                  </a:txBody>
                  <a:tcPr marL="0" marR="0" marT="0" marB="0" anchor="ctr"/>
                </a:tc>
                <a:tc>
                  <a:txBody>
                    <a:bodyPr/>
                    <a:lstStyle/>
                    <a:p>
                      <a:pPr fontAlgn="ctr"/>
                      <a:r>
                        <a:rPr lang="it-IT" sz="1600" b="1" dirty="0">
                          <a:effectLst/>
                        </a:rPr>
                        <a:t>Gianluca Pucella et al.</a:t>
                      </a:r>
                      <a:endParaRPr lang="it-IT" dirty="0">
                        <a:effectLst/>
                      </a:endParaRPr>
                    </a:p>
                  </a:txBody>
                  <a:tcPr marL="0" marR="0" marT="0" marB="0" anchor="ctr"/>
                </a:tc>
                <a:extLst>
                  <a:ext uri="{0D108BD9-81ED-4DB2-BD59-A6C34878D82A}">
                    <a16:rowId xmlns:a16="http://schemas.microsoft.com/office/drawing/2014/main" val="307816589"/>
                  </a:ext>
                </a:extLst>
              </a:tr>
              <a:tr h="279491">
                <a:tc>
                  <a:txBody>
                    <a:bodyPr/>
                    <a:lstStyle/>
                    <a:p>
                      <a:pPr algn="ctr" fontAlgn="ctr"/>
                      <a:r>
                        <a:rPr lang="en-US" sz="1600" b="1">
                          <a:effectLst/>
                        </a:rPr>
                        <a:t>179</a:t>
                      </a:r>
                      <a:endParaRPr lang="en-US">
                        <a:effectLst/>
                      </a:endParaRPr>
                    </a:p>
                  </a:txBody>
                  <a:tcPr marL="0" marR="0" marT="0" marB="0" anchor="ctr"/>
                </a:tc>
                <a:tc>
                  <a:txBody>
                    <a:bodyPr/>
                    <a:lstStyle/>
                    <a:p>
                      <a:pPr algn="ctr" fontAlgn="ctr"/>
                      <a:r>
                        <a:rPr lang="en-US" sz="1600" b="1">
                          <a:effectLst/>
                        </a:rPr>
                        <a:t>RT08</a:t>
                      </a:r>
                      <a:endParaRPr lang="en-US">
                        <a:effectLst/>
                      </a:endParaRPr>
                    </a:p>
                  </a:txBody>
                  <a:tcPr marL="0" marR="0" marT="0" marB="0" anchor="ctr"/>
                </a:tc>
                <a:tc>
                  <a:txBody>
                    <a:bodyPr/>
                    <a:lstStyle/>
                    <a:p>
                      <a:pPr fontAlgn="ctr"/>
                      <a:r>
                        <a:rPr lang="en-US" sz="1600" b="1">
                          <a:effectLst/>
                        </a:rPr>
                        <a:t>Flux pumping studies at low aspect ratio on MAST-U</a:t>
                      </a:r>
                      <a:endParaRPr lang="en-US">
                        <a:effectLst/>
                      </a:endParaRPr>
                    </a:p>
                  </a:txBody>
                  <a:tcPr marL="0" marR="0" marT="0" marB="0" anchor="ctr"/>
                </a:tc>
                <a:tc>
                  <a:txBody>
                    <a:bodyPr/>
                    <a:lstStyle/>
                    <a:p>
                      <a:pPr fontAlgn="ctr"/>
                      <a:r>
                        <a:rPr lang="da-DK" sz="1600" b="1" dirty="0">
                          <a:effectLst/>
                          <a:latin typeface="Arial" panose="020B0604020202020204" pitchFamily="34" charset="0"/>
                        </a:rPr>
                        <a:t>Sam Blackmore et al</a:t>
                      </a:r>
                      <a:endParaRPr lang="da-DK" dirty="0">
                        <a:effectLst/>
                      </a:endParaRPr>
                    </a:p>
                  </a:txBody>
                  <a:tcPr marL="0" marR="0" marT="0" marB="0" anchor="ctr"/>
                </a:tc>
                <a:extLst>
                  <a:ext uri="{0D108BD9-81ED-4DB2-BD59-A6C34878D82A}">
                    <a16:rowId xmlns:a16="http://schemas.microsoft.com/office/drawing/2014/main" val="1897517235"/>
                  </a:ext>
                </a:extLst>
              </a:tr>
              <a:tr h="257991">
                <a:tc>
                  <a:txBody>
                    <a:bodyPr/>
                    <a:lstStyle/>
                    <a:p>
                      <a:pPr algn="ctr" fontAlgn="ctr"/>
                      <a:r>
                        <a:rPr lang="en-US" sz="1600" b="1">
                          <a:effectLst/>
                        </a:rPr>
                        <a:t>180</a:t>
                      </a:r>
                      <a:endParaRPr lang="en-US">
                        <a:effectLst/>
                      </a:endParaRPr>
                    </a:p>
                  </a:txBody>
                  <a:tcPr marL="0" marR="0" marT="0" marB="0" anchor="ctr"/>
                </a:tc>
                <a:tc>
                  <a:txBody>
                    <a:bodyPr/>
                    <a:lstStyle/>
                    <a:p>
                      <a:pPr algn="ctr" fontAlgn="ctr"/>
                      <a:r>
                        <a:rPr lang="en-US" sz="1600" b="1">
                          <a:effectLst/>
                        </a:rPr>
                        <a:t>RT08</a:t>
                      </a:r>
                      <a:endParaRPr lang="en-US">
                        <a:effectLst/>
                      </a:endParaRPr>
                    </a:p>
                  </a:txBody>
                  <a:tcPr marL="0" marR="0" marT="0" marB="0" anchor="ctr"/>
                </a:tc>
                <a:tc>
                  <a:txBody>
                    <a:bodyPr/>
                    <a:lstStyle/>
                    <a:p>
                      <a:pPr fontAlgn="ctr"/>
                      <a:r>
                        <a:rPr lang="en-US" sz="1600" b="1">
                          <a:effectLst/>
                        </a:rPr>
                        <a:t>Pushing fast-ion-induced ITBs to the edge for turbulence measurements</a:t>
                      </a:r>
                      <a:endParaRPr lang="en-US">
                        <a:effectLst/>
                      </a:endParaRPr>
                    </a:p>
                  </a:txBody>
                  <a:tcPr marL="0" marR="0" marT="0" marB="0" anchor="ctr"/>
                </a:tc>
                <a:tc>
                  <a:txBody>
                    <a:bodyPr/>
                    <a:lstStyle/>
                    <a:p>
                      <a:pPr fontAlgn="ctr"/>
                      <a:r>
                        <a:rPr lang="it-IT" sz="1600" b="1" dirty="0">
                          <a:effectLst/>
                        </a:rPr>
                        <a:t>Davide Silvagni et al</a:t>
                      </a:r>
                      <a:endParaRPr lang="it-IT" dirty="0">
                        <a:effectLst/>
                      </a:endParaRPr>
                    </a:p>
                  </a:txBody>
                  <a:tcPr marL="0" marR="0" marT="0" marB="0" anchor="ctr"/>
                </a:tc>
                <a:extLst>
                  <a:ext uri="{0D108BD9-81ED-4DB2-BD59-A6C34878D82A}">
                    <a16:rowId xmlns:a16="http://schemas.microsoft.com/office/drawing/2014/main" val="3823826346"/>
                  </a:ext>
                </a:extLst>
              </a:tr>
              <a:tr h="236492">
                <a:tc>
                  <a:txBody>
                    <a:bodyPr/>
                    <a:lstStyle/>
                    <a:p>
                      <a:pPr algn="ctr" fontAlgn="ctr"/>
                      <a:r>
                        <a:rPr lang="en-US" sz="1600" b="1">
                          <a:effectLst/>
                        </a:rPr>
                        <a:t>181</a:t>
                      </a:r>
                      <a:endParaRPr lang="en-US">
                        <a:effectLst/>
                      </a:endParaRPr>
                    </a:p>
                  </a:txBody>
                  <a:tcPr marL="0" marR="0" marT="0" marB="0" anchor="ctr"/>
                </a:tc>
                <a:tc>
                  <a:txBody>
                    <a:bodyPr/>
                    <a:lstStyle/>
                    <a:p>
                      <a:pPr algn="ctr" fontAlgn="ctr"/>
                      <a:r>
                        <a:rPr lang="en-US" sz="1600" b="1">
                          <a:effectLst/>
                        </a:rPr>
                        <a:t>RT08</a:t>
                      </a:r>
                      <a:endParaRPr lang="en-US">
                        <a:effectLst/>
                      </a:endParaRPr>
                    </a:p>
                  </a:txBody>
                  <a:tcPr marL="0" marR="0" marT="0" marB="0" anchor="ctr"/>
                </a:tc>
                <a:tc>
                  <a:txBody>
                    <a:bodyPr/>
                    <a:lstStyle/>
                    <a:p>
                      <a:pPr fontAlgn="ctr"/>
                      <a:r>
                        <a:rPr lang="en-US" sz="1600" b="1">
                          <a:effectLst/>
                        </a:rPr>
                        <a:t>Hybrid scenario development on MAST-U: current rampup strategies </a:t>
                      </a:r>
                      <a:endParaRPr lang="en-US">
                        <a:effectLst/>
                      </a:endParaRPr>
                    </a:p>
                  </a:txBody>
                  <a:tcPr marL="0" marR="0" marT="0" marB="0" anchor="ctr"/>
                </a:tc>
                <a:tc>
                  <a:txBody>
                    <a:bodyPr/>
                    <a:lstStyle/>
                    <a:p>
                      <a:pPr fontAlgn="ctr"/>
                      <a:r>
                        <a:rPr lang="it-IT" sz="1600" b="1" dirty="0">
                          <a:effectLst/>
                          <a:latin typeface="Arial" panose="020B0604020202020204" pitchFamily="34" charset="0"/>
                        </a:rPr>
                        <a:t>Fulvio Auriemma et al.</a:t>
                      </a:r>
                      <a:endParaRPr lang="it-IT" dirty="0">
                        <a:effectLst/>
                      </a:endParaRPr>
                    </a:p>
                  </a:txBody>
                  <a:tcPr marL="0" marR="0" marT="0" marB="0" anchor="ctr"/>
                </a:tc>
                <a:extLst>
                  <a:ext uri="{0D108BD9-81ED-4DB2-BD59-A6C34878D82A}">
                    <a16:rowId xmlns:a16="http://schemas.microsoft.com/office/drawing/2014/main" val="1267015013"/>
                  </a:ext>
                </a:extLst>
              </a:tr>
              <a:tr h="214993">
                <a:tc>
                  <a:txBody>
                    <a:bodyPr/>
                    <a:lstStyle/>
                    <a:p>
                      <a:pPr algn="ctr" fontAlgn="ctr"/>
                      <a:r>
                        <a:rPr lang="en-US" sz="1600" b="1">
                          <a:effectLst/>
                        </a:rPr>
                        <a:t>182</a:t>
                      </a:r>
                      <a:endParaRPr lang="en-US">
                        <a:effectLst/>
                      </a:endParaRPr>
                    </a:p>
                  </a:txBody>
                  <a:tcPr marL="0" marR="0" marT="0" marB="0" anchor="ctr"/>
                </a:tc>
                <a:tc>
                  <a:txBody>
                    <a:bodyPr/>
                    <a:lstStyle/>
                    <a:p>
                      <a:pPr algn="ctr" fontAlgn="ctr"/>
                      <a:r>
                        <a:rPr lang="en-US" sz="1600" b="1">
                          <a:effectLst/>
                        </a:rPr>
                        <a:t>RT08</a:t>
                      </a:r>
                      <a:endParaRPr lang="en-US">
                        <a:effectLst/>
                      </a:endParaRPr>
                    </a:p>
                  </a:txBody>
                  <a:tcPr marL="0" marR="0" marT="0" marB="0" anchor="ctr"/>
                </a:tc>
                <a:tc>
                  <a:txBody>
                    <a:bodyPr/>
                    <a:lstStyle/>
                    <a:p>
                      <a:pPr fontAlgn="ctr"/>
                      <a:r>
                        <a:rPr lang="en-US" sz="1600" b="1">
                          <a:effectLst/>
                        </a:rPr>
                        <a:t>Flux Pumping Parameter Space Determination on AUG </a:t>
                      </a:r>
                      <a:endParaRPr lang="en-US">
                        <a:effectLst/>
                      </a:endParaRPr>
                    </a:p>
                  </a:txBody>
                  <a:tcPr marL="0" marR="0" marT="0" marB="0" anchor="ctr"/>
                </a:tc>
                <a:tc>
                  <a:txBody>
                    <a:bodyPr/>
                    <a:lstStyle/>
                    <a:p>
                      <a:pPr fontAlgn="ctr"/>
                      <a:r>
                        <a:rPr lang="da-DK" sz="1600" b="1" dirty="0">
                          <a:effectLst/>
                        </a:rPr>
                        <a:t>Alexander Bock et al.</a:t>
                      </a:r>
                      <a:endParaRPr lang="da-DK" dirty="0">
                        <a:effectLst/>
                      </a:endParaRPr>
                    </a:p>
                  </a:txBody>
                  <a:tcPr marL="0" marR="0" marT="0" marB="0" anchor="ctr"/>
                </a:tc>
                <a:extLst>
                  <a:ext uri="{0D108BD9-81ED-4DB2-BD59-A6C34878D82A}">
                    <a16:rowId xmlns:a16="http://schemas.microsoft.com/office/drawing/2014/main" val="3920254545"/>
                  </a:ext>
                </a:extLst>
              </a:tr>
              <a:tr h="193494">
                <a:tc>
                  <a:txBody>
                    <a:bodyPr/>
                    <a:lstStyle/>
                    <a:p>
                      <a:pPr algn="ctr" fontAlgn="ctr"/>
                      <a:r>
                        <a:rPr lang="en-US" sz="1600" b="1">
                          <a:effectLst/>
                        </a:rPr>
                        <a:t>183</a:t>
                      </a:r>
                      <a:endParaRPr lang="en-US">
                        <a:effectLst/>
                      </a:endParaRPr>
                    </a:p>
                  </a:txBody>
                  <a:tcPr marL="0" marR="0" marT="0" marB="0" anchor="ctr"/>
                </a:tc>
                <a:tc>
                  <a:txBody>
                    <a:bodyPr/>
                    <a:lstStyle/>
                    <a:p>
                      <a:pPr algn="ctr" fontAlgn="ctr"/>
                      <a:r>
                        <a:rPr lang="en-US" sz="1600" b="1">
                          <a:effectLst/>
                        </a:rPr>
                        <a:t>RT08</a:t>
                      </a:r>
                      <a:endParaRPr lang="en-US">
                        <a:effectLst/>
                      </a:endParaRPr>
                    </a:p>
                  </a:txBody>
                  <a:tcPr marL="0" marR="0" marT="0" marB="0" anchor="ctr"/>
                </a:tc>
                <a:tc>
                  <a:txBody>
                    <a:bodyPr/>
                    <a:lstStyle/>
                    <a:p>
                      <a:pPr fontAlgn="ctr"/>
                      <a:r>
                        <a:rPr lang="en-US" sz="1600" b="1">
                          <a:effectLst/>
                        </a:rPr>
                        <a:t>EC+IC+LH synergy in view of H-mode and Long Pulse operation in WEST</a:t>
                      </a:r>
                      <a:endParaRPr lang="en-US">
                        <a:effectLst/>
                      </a:endParaRPr>
                    </a:p>
                  </a:txBody>
                  <a:tcPr marL="0" marR="0" marT="0" marB="0" anchor="ctr"/>
                </a:tc>
                <a:tc>
                  <a:txBody>
                    <a:bodyPr/>
                    <a:lstStyle/>
                    <a:p>
                      <a:pPr fontAlgn="ctr"/>
                      <a:r>
                        <a:rPr lang="en-US" sz="1600" b="1" dirty="0">
                          <a:effectLst/>
                        </a:rPr>
                        <a:t>Ernesto </a:t>
                      </a:r>
                      <a:r>
                        <a:rPr lang="en-US" sz="1600" b="1" dirty="0" err="1">
                          <a:effectLst/>
                        </a:rPr>
                        <a:t>Lerche</a:t>
                      </a:r>
                      <a:endParaRPr lang="en-US" dirty="0">
                        <a:effectLst/>
                      </a:endParaRPr>
                    </a:p>
                  </a:txBody>
                  <a:tcPr marL="0" marR="0" marT="0" marB="0" anchor="ctr"/>
                </a:tc>
                <a:extLst>
                  <a:ext uri="{0D108BD9-81ED-4DB2-BD59-A6C34878D82A}">
                    <a16:rowId xmlns:a16="http://schemas.microsoft.com/office/drawing/2014/main" val="1964569418"/>
                  </a:ext>
                </a:extLst>
              </a:tr>
              <a:tr h="171994">
                <a:tc>
                  <a:txBody>
                    <a:bodyPr/>
                    <a:lstStyle/>
                    <a:p>
                      <a:pPr algn="ctr" fontAlgn="ctr"/>
                      <a:r>
                        <a:rPr lang="en-US" sz="1600" b="1">
                          <a:effectLst/>
                        </a:rPr>
                        <a:t>184</a:t>
                      </a:r>
                      <a:endParaRPr lang="en-US">
                        <a:effectLst/>
                      </a:endParaRPr>
                    </a:p>
                  </a:txBody>
                  <a:tcPr marL="0" marR="0" marT="0" marB="0" anchor="ctr"/>
                </a:tc>
                <a:tc>
                  <a:txBody>
                    <a:bodyPr/>
                    <a:lstStyle/>
                    <a:p>
                      <a:pPr algn="ctr" fontAlgn="ctr"/>
                      <a:r>
                        <a:rPr lang="en-US" sz="1600" b="1">
                          <a:effectLst/>
                        </a:rPr>
                        <a:t>RT08</a:t>
                      </a:r>
                      <a:endParaRPr lang="en-US">
                        <a:effectLst/>
                      </a:endParaRPr>
                    </a:p>
                  </a:txBody>
                  <a:tcPr marL="0" marR="0" marT="0" marB="0" anchor="ctr"/>
                </a:tc>
                <a:tc>
                  <a:txBody>
                    <a:bodyPr/>
                    <a:lstStyle/>
                    <a:p>
                      <a:pPr fontAlgn="ctr"/>
                      <a:r>
                        <a:rPr lang="en-US" sz="1600" b="1">
                          <a:effectLst/>
                        </a:rPr>
                        <a:t>Long pulse operation in radiative divertor regime</a:t>
                      </a:r>
                      <a:endParaRPr lang="en-US">
                        <a:effectLst/>
                      </a:endParaRPr>
                    </a:p>
                  </a:txBody>
                  <a:tcPr marL="0" marR="0" marT="0" marB="0" anchor="ctr"/>
                </a:tc>
                <a:tc>
                  <a:txBody>
                    <a:bodyPr/>
                    <a:lstStyle/>
                    <a:p>
                      <a:pPr fontAlgn="ctr"/>
                      <a:r>
                        <a:rPr lang="en-US" sz="1600" b="1" dirty="0">
                          <a:effectLst/>
                        </a:rPr>
                        <a:t>Remi Dumont et al.</a:t>
                      </a:r>
                      <a:endParaRPr lang="en-US" dirty="0">
                        <a:effectLst/>
                      </a:endParaRPr>
                    </a:p>
                  </a:txBody>
                  <a:tcPr marL="0" marR="0" marT="0" marB="0" anchor="ctr"/>
                </a:tc>
                <a:extLst>
                  <a:ext uri="{0D108BD9-81ED-4DB2-BD59-A6C34878D82A}">
                    <a16:rowId xmlns:a16="http://schemas.microsoft.com/office/drawing/2014/main" val="4161087317"/>
                  </a:ext>
                </a:extLst>
              </a:tr>
              <a:tr h="150495">
                <a:tc>
                  <a:txBody>
                    <a:bodyPr/>
                    <a:lstStyle/>
                    <a:p>
                      <a:pPr algn="ctr" fontAlgn="ctr"/>
                      <a:r>
                        <a:rPr lang="en-US" sz="1600" b="1">
                          <a:effectLst/>
                        </a:rPr>
                        <a:t>185</a:t>
                      </a:r>
                      <a:endParaRPr lang="en-US">
                        <a:effectLst/>
                      </a:endParaRPr>
                    </a:p>
                  </a:txBody>
                  <a:tcPr marL="0" marR="0" marT="0" marB="0" anchor="ctr"/>
                </a:tc>
                <a:tc>
                  <a:txBody>
                    <a:bodyPr/>
                    <a:lstStyle/>
                    <a:p>
                      <a:pPr algn="ctr" fontAlgn="ctr"/>
                      <a:r>
                        <a:rPr lang="en-US" sz="1600" b="1">
                          <a:effectLst/>
                        </a:rPr>
                        <a:t>RT08</a:t>
                      </a:r>
                      <a:endParaRPr lang="en-US">
                        <a:effectLst/>
                      </a:endParaRPr>
                    </a:p>
                  </a:txBody>
                  <a:tcPr marL="0" marR="0" marT="0" marB="0" anchor="ctr"/>
                </a:tc>
                <a:tc>
                  <a:txBody>
                    <a:bodyPr/>
                    <a:lstStyle/>
                    <a:p>
                      <a:pPr fontAlgn="ctr"/>
                      <a:r>
                        <a:rPr lang="en-US" sz="1600" b="1" dirty="0">
                          <a:effectLst/>
                        </a:rPr>
                        <a:t>High density, high </a:t>
                      </a:r>
                      <a:r>
                        <a:rPr lang="en-US" sz="1600" b="1" dirty="0" err="1">
                          <a:effectLst/>
                        </a:rPr>
                        <a:t>betap</a:t>
                      </a:r>
                      <a:endParaRPr lang="en-US" dirty="0">
                        <a:effectLst/>
                      </a:endParaRPr>
                    </a:p>
                  </a:txBody>
                  <a:tcPr marL="0" marR="0" marT="0" marB="0" anchor="ctr"/>
                </a:tc>
                <a:tc>
                  <a:txBody>
                    <a:bodyPr/>
                    <a:lstStyle/>
                    <a:p>
                      <a:pPr fontAlgn="ctr"/>
                      <a:r>
                        <a:rPr lang="da-DK" sz="1600" b="1" dirty="0">
                          <a:effectLst/>
                        </a:rPr>
                        <a:t>Christopher Ham et al.</a:t>
                      </a:r>
                      <a:endParaRPr lang="da-DK" dirty="0">
                        <a:effectLst/>
                      </a:endParaRPr>
                    </a:p>
                  </a:txBody>
                  <a:tcPr marL="0" marR="0" marT="0" marB="0" anchor="ctr"/>
                </a:tc>
                <a:extLst>
                  <a:ext uri="{0D108BD9-81ED-4DB2-BD59-A6C34878D82A}">
                    <a16:rowId xmlns:a16="http://schemas.microsoft.com/office/drawing/2014/main" val="2804521798"/>
                  </a:ext>
                </a:extLst>
              </a:tr>
              <a:tr h="128996">
                <a:tc>
                  <a:txBody>
                    <a:bodyPr/>
                    <a:lstStyle/>
                    <a:p>
                      <a:pPr algn="ctr" fontAlgn="ctr"/>
                      <a:r>
                        <a:rPr lang="en-US" sz="1600" b="1">
                          <a:effectLst/>
                        </a:rPr>
                        <a:t>186</a:t>
                      </a:r>
                      <a:endParaRPr lang="en-US">
                        <a:effectLst/>
                      </a:endParaRPr>
                    </a:p>
                  </a:txBody>
                  <a:tcPr marL="0" marR="0" marT="0" marB="0" anchor="ctr"/>
                </a:tc>
                <a:tc>
                  <a:txBody>
                    <a:bodyPr/>
                    <a:lstStyle/>
                    <a:p>
                      <a:pPr algn="ctr" fontAlgn="ctr"/>
                      <a:r>
                        <a:rPr lang="en-US" sz="1600" b="1">
                          <a:effectLst/>
                        </a:rPr>
                        <a:t>RT08</a:t>
                      </a:r>
                      <a:endParaRPr lang="en-US">
                        <a:effectLst/>
                      </a:endParaRPr>
                    </a:p>
                  </a:txBody>
                  <a:tcPr marL="0" marR="0" marT="0" marB="0" anchor="ctr"/>
                </a:tc>
                <a:tc>
                  <a:txBody>
                    <a:bodyPr/>
                    <a:lstStyle/>
                    <a:p>
                      <a:pPr fontAlgn="ctr"/>
                      <a:r>
                        <a:rPr lang="en-US" sz="1600" b="1">
                          <a:effectLst/>
                        </a:rPr>
                        <a:t>TWA+EC+LH synergy in view of H-mode and Long Pulse operation in WEST</a:t>
                      </a:r>
                      <a:endParaRPr lang="en-US">
                        <a:effectLst/>
                      </a:endParaRPr>
                    </a:p>
                  </a:txBody>
                  <a:tcPr marL="0" marR="0" marT="0" marB="0" anchor="ctr"/>
                </a:tc>
                <a:tc>
                  <a:txBody>
                    <a:bodyPr/>
                    <a:lstStyle/>
                    <a:p>
                      <a:pPr fontAlgn="ctr"/>
                      <a:r>
                        <a:rPr lang="it-IT" sz="1600" b="1" dirty="0">
                          <a:effectLst/>
                        </a:rPr>
                        <a:t>Vincent </a:t>
                      </a:r>
                      <a:r>
                        <a:rPr lang="it-IT" sz="1600" b="1" dirty="0" err="1">
                          <a:effectLst/>
                        </a:rPr>
                        <a:t>Maquet</a:t>
                      </a:r>
                      <a:endParaRPr lang="it-IT" dirty="0">
                        <a:effectLst/>
                      </a:endParaRPr>
                    </a:p>
                  </a:txBody>
                  <a:tcPr marL="0" marR="0" marT="0" marB="0" anchor="ctr"/>
                </a:tc>
                <a:extLst>
                  <a:ext uri="{0D108BD9-81ED-4DB2-BD59-A6C34878D82A}">
                    <a16:rowId xmlns:a16="http://schemas.microsoft.com/office/drawing/2014/main" val="3183223139"/>
                  </a:ext>
                </a:extLst>
              </a:tr>
              <a:tr h="0">
                <a:tc>
                  <a:txBody>
                    <a:bodyPr/>
                    <a:lstStyle/>
                    <a:p>
                      <a:pPr algn="ctr" fontAlgn="ctr"/>
                      <a:r>
                        <a:rPr lang="en-US" sz="1600" b="1">
                          <a:effectLst/>
                        </a:rPr>
                        <a:t>187</a:t>
                      </a:r>
                      <a:endParaRPr lang="en-US">
                        <a:effectLst/>
                      </a:endParaRPr>
                    </a:p>
                  </a:txBody>
                  <a:tcPr marL="0" marR="0" marT="0" marB="0" anchor="ctr"/>
                </a:tc>
                <a:tc>
                  <a:txBody>
                    <a:bodyPr/>
                    <a:lstStyle/>
                    <a:p>
                      <a:pPr algn="ctr" fontAlgn="ctr"/>
                      <a:r>
                        <a:rPr lang="en-US" sz="1600" b="1">
                          <a:effectLst/>
                        </a:rPr>
                        <a:t>RT08</a:t>
                      </a:r>
                      <a:endParaRPr lang="en-US">
                        <a:effectLst/>
                      </a:endParaRPr>
                    </a:p>
                  </a:txBody>
                  <a:tcPr marL="0" marR="0" marT="0" marB="0" anchor="ctr"/>
                </a:tc>
                <a:tc>
                  <a:txBody>
                    <a:bodyPr/>
                    <a:lstStyle/>
                    <a:p>
                      <a:pPr fontAlgn="ctr"/>
                      <a:r>
                        <a:rPr lang="en-US" sz="1600" b="1">
                          <a:effectLst/>
                        </a:rPr>
                        <a:t>Early Heating Reversed Shear Discharges on AUG</a:t>
                      </a:r>
                      <a:endParaRPr lang="en-US">
                        <a:effectLst/>
                      </a:endParaRPr>
                    </a:p>
                  </a:txBody>
                  <a:tcPr marL="0" marR="0" marT="0" marB="0" anchor="ctr"/>
                </a:tc>
                <a:tc>
                  <a:txBody>
                    <a:bodyPr/>
                    <a:lstStyle/>
                    <a:p>
                      <a:pPr fontAlgn="ctr"/>
                      <a:r>
                        <a:rPr lang="en-US" sz="1600" b="1" dirty="0">
                          <a:effectLst/>
                          <a:latin typeface="Arial" panose="020B0604020202020204" pitchFamily="34" charset="0"/>
                        </a:rPr>
                        <a:t>Lea </a:t>
                      </a:r>
                      <a:r>
                        <a:rPr lang="en-US" sz="1600" b="1" dirty="0" err="1">
                          <a:effectLst/>
                          <a:latin typeface="Arial" panose="020B0604020202020204" pitchFamily="34" charset="0"/>
                        </a:rPr>
                        <a:t>Hollendonner</a:t>
                      </a:r>
                      <a:r>
                        <a:rPr lang="en-US" sz="1600" b="1" dirty="0">
                          <a:effectLst/>
                          <a:latin typeface="Arial" panose="020B0604020202020204" pitchFamily="34" charset="0"/>
                        </a:rPr>
                        <a:t>, Alexander Bock et.al.</a:t>
                      </a:r>
                      <a:endParaRPr lang="en-US" dirty="0">
                        <a:effectLst/>
                      </a:endParaRPr>
                    </a:p>
                  </a:txBody>
                  <a:tcPr marL="0" marR="0" marT="0" marB="0" anchor="ctr"/>
                </a:tc>
                <a:extLst>
                  <a:ext uri="{0D108BD9-81ED-4DB2-BD59-A6C34878D82A}">
                    <a16:rowId xmlns:a16="http://schemas.microsoft.com/office/drawing/2014/main" val="3241511634"/>
                  </a:ext>
                </a:extLst>
              </a:tr>
              <a:tr h="0">
                <a:tc>
                  <a:txBody>
                    <a:bodyPr/>
                    <a:lstStyle/>
                    <a:p>
                      <a:pPr algn="ctr" fontAlgn="ctr"/>
                      <a:r>
                        <a:rPr lang="en-US" sz="1600" b="1">
                          <a:effectLst/>
                        </a:rPr>
                        <a:t>188</a:t>
                      </a:r>
                      <a:endParaRPr lang="en-US">
                        <a:effectLst/>
                      </a:endParaRPr>
                    </a:p>
                  </a:txBody>
                  <a:tcPr marL="0" marR="0" marT="0" marB="0" anchor="ctr"/>
                </a:tc>
                <a:tc>
                  <a:txBody>
                    <a:bodyPr/>
                    <a:lstStyle/>
                    <a:p>
                      <a:pPr algn="ctr" fontAlgn="ctr"/>
                      <a:r>
                        <a:rPr lang="en-US" sz="1600" b="1">
                          <a:effectLst/>
                        </a:rPr>
                        <a:t>RT08</a:t>
                      </a:r>
                      <a:endParaRPr lang="en-US">
                        <a:effectLst/>
                      </a:endParaRPr>
                    </a:p>
                  </a:txBody>
                  <a:tcPr marL="0" marR="0" marT="0" marB="0" anchor="ctr"/>
                </a:tc>
                <a:tc>
                  <a:txBody>
                    <a:bodyPr/>
                    <a:lstStyle/>
                    <a:p>
                      <a:pPr fontAlgn="ctr"/>
                      <a:r>
                        <a:rPr lang="en-US" sz="1600" b="1">
                          <a:effectLst/>
                        </a:rPr>
                        <a:t>TWA Bi-Frequency Heating for Long Pulse operation in WEST</a:t>
                      </a:r>
                      <a:endParaRPr lang="en-US">
                        <a:effectLst/>
                      </a:endParaRPr>
                    </a:p>
                  </a:txBody>
                  <a:tcPr marL="0" marR="0" marT="0" marB="0" anchor="ctr"/>
                </a:tc>
                <a:tc>
                  <a:txBody>
                    <a:bodyPr/>
                    <a:lstStyle/>
                    <a:p>
                      <a:pPr fontAlgn="ctr"/>
                      <a:r>
                        <a:rPr lang="it-IT" sz="1600" b="1" dirty="0">
                          <a:effectLst/>
                        </a:rPr>
                        <a:t>Vincent </a:t>
                      </a:r>
                      <a:r>
                        <a:rPr lang="it-IT" sz="1600" b="1" dirty="0" err="1">
                          <a:effectLst/>
                        </a:rPr>
                        <a:t>Maquet</a:t>
                      </a:r>
                      <a:r>
                        <a:rPr lang="it-IT" sz="1600" b="1" dirty="0">
                          <a:effectLst/>
                        </a:rPr>
                        <a:t> et al</a:t>
                      </a:r>
                      <a:endParaRPr lang="it-IT" dirty="0">
                        <a:effectLst/>
                      </a:endParaRPr>
                    </a:p>
                  </a:txBody>
                  <a:tcPr marL="0" marR="0" marT="0" marB="0" anchor="ctr"/>
                </a:tc>
                <a:extLst>
                  <a:ext uri="{0D108BD9-81ED-4DB2-BD59-A6C34878D82A}">
                    <a16:rowId xmlns:a16="http://schemas.microsoft.com/office/drawing/2014/main" val="1193012258"/>
                  </a:ext>
                </a:extLst>
              </a:tr>
              <a:tr h="0">
                <a:tc>
                  <a:txBody>
                    <a:bodyPr/>
                    <a:lstStyle/>
                    <a:p>
                      <a:pPr algn="ctr" fontAlgn="ctr"/>
                      <a:r>
                        <a:rPr lang="en-US" sz="1600" b="1">
                          <a:effectLst/>
                        </a:rPr>
                        <a:t>189</a:t>
                      </a:r>
                      <a:endParaRPr lang="en-US">
                        <a:effectLst/>
                      </a:endParaRPr>
                    </a:p>
                  </a:txBody>
                  <a:tcPr marL="0" marR="0" marT="0" marB="0" anchor="ctr"/>
                </a:tc>
                <a:tc>
                  <a:txBody>
                    <a:bodyPr/>
                    <a:lstStyle/>
                    <a:p>
                      <a:pPr algn="ctr" fontAlgn="ctr"/>
                      <a:r>
                        <a:rPr lang="en-US" sz="1600" b="1">
                          <a:effectLst/>
                        </a:rPr>
                        <a:t>RT08</a:t>
                      </a:r>
                      <a:endParaRPr lang="en-US">
                        <a:effectLst/>
                      </a:endParaRPr>
                    </a:p>
                  </a:txBody>
                  <a:tcPr marL="0" marR="0" marT="0" marB="0" anchor="ctr"/>
                </a:tc>
                <a:tc>
                  <a:txBody>
                    <a:bodyPr/>
                    <a:lstStyle/>
                    <a:p>
                      <a:pPr fontAlgn="ctr"/>
                      <a:r>
                        <a:rPr lang="en-US" sz="1600" b="1">
                          <a:effectLst/>
                        </a:rPr>
                        <a:t>Development and optimization of high-bootstrap, high-beta tokamak scenarios towards steady-state</a:t>
                      </a:r>
                      <a:endParaRPr lang="en-US">
                        <a:effectLst/>
                      </a:endParaRPr>
                    </a:p>
                  </a:txBody>
                  <a:tcPr marL="0" marR="0" marT="0" marB="0" anchor="ctr"/>
                </a:tc>
                <a:tc>
                  <a:txBody>
                    <a:bodyPr/>
                    <a:lstStyle/>
                    <a:p>
                      <a:pPr fontAlgn="ctr"/>
                      <a:r>
                        <a:rPr lang="it-IT" sz="1600" b="1" dirty="0">
                          <a:effectLst/>
                          <a:latin typeface="Arial" panose="020B0604020202020204" pitchFamily="34" charset="0"/>
                        </a:rPr>
                        <a:t>Stefano Coda, Chiara Piron, Irina </a:t>
                      </a:r>
                      <a:r>
                        <a:rPr lang="it-IT" sz="1600" b="1" dirty="0" err="1">
                          <a:effectLst/>
                          <a:latin typeface="Arial" panose="020B0604020202020204" pitchFamily="34" charset="0"/>
                        </a:rPr>
                        <a:t>Voitsekhovitch</a:t>
                      </a:r>
                      <a:endParaRPr lang="it-IT" dirty="0">
                        <a:effectLst/>
                      </a:endParaRPr>
                    </a:p>
                  </a:txBody>
                  <a:tcPr marL="0" marR="0" marT="0" marB="0" anchor="ctr"/>
                </a:tc>
                <a:extLst>
                  <a:ext uri="{0D108BD9-81ED-4DB2-BD59-A6C34878D82A}">
                    <a16:rowId xmlns:a16="http://schemas.microsoft.com/office/drawing/2014/main" val="3650668358"/>
                  </a:ext>
                </a:extLst>
              </a:tr>
              <a:tr h="0">
                <a:tc>
                  <a:txBody>
                    <a:bodyPr/>
                    <a:lstStyle/>
                    <a:p>
                      <a:pPr algn="ctr" fontAlgn="ctr"/>
                      <a:r>
                        <a:rPr lang="en-US" sz="1600" b="1">
                          <a:effectLst/>
                        </a:rPr>
                        <a:t>190</a:t>
                      </a:r>
                      <a:endParaRPr lang="en-US">
                        <a:effectLst/>
                      </a:endParaRPr>
                    </a:p>
                  </a:txBody>
                  <a:tcPr marL="0" marR="0" marT="0" marB="0" anchor="ctr"/>
                </a:tc>
                <a:tc>
                  <a:txBody>
                    <a:bodyPr/>
                    <a:lstStyle/>
                    <a:p>
                      <a:pPr algn="ctr" fontAlgn="ctr"/>
                      <a:r>
                        <a:rPr lang="en-US" sz="1600" b="1">
                          <a:effectLst/>
                        </a:rPr>
                        <a:t>RT08</a:t>
                      </a:r>
                      <a:endParaRPr lang="en-US">
                        <a:effectLst/>
                      </a:endParaRPr>
                    </a:p>
                  </a:txBody>
                  <a:tcPr marL="0" marR="0" marT="0" marB="0" anchor="ctr"/>
                </a:tc>
                <a:tc>
                  <a:txBody>
                    <a:bodyPr/>
                    <a:lstStyle/>
                    <a:p>
                      <a:pPr fontAlgn="ctr"/>
                      <a:r>
                        <a:rPr lang="en-US" sz="1600" b="1">
                          <a:effectLst/>
                        </a:rPr>
                        <a:t>Study of MHD activities with machine learning in high beta scenarios. </a:t>
                      </a:r>
                      <a:endParaRPr lang="en-US">
                        <a:effectLst/>
                      </a:endParaRPr>
                    </a:p>
                  </a:txBody>
                  <a:tcPr marL="0" marR="0" marT="0" marB="0" anchor="ctr"/>
                </a:tc>
                <a:tc>
                  <a:txBody>
                    <a:bodyPr/>
                    <a:lstStyle/>
                    <a:p>
                      <a:pPr fontAlgn="ctr"/>
                      <a:r>
                        <a:rPr lang="it-IT" sz="1600" b="1" dirty="0">
                          <a:effectLst/>
                        </a:rPr>
                        <a:t>Luca Bonalumi, Edoardo Alessi, Carlo Sozzi</a:t>
                      </a:r>
                      <a:endParaRPr lang="it-IT" dirty="0">
                        <a:effectLst/>
                      </a:endParaRPr>
                    </a:p>
                  </a:txBody>
                  <a:tcPr marL="0" marR="0" marT="0" marB="0" anchor="ctr"/>
                </a:tc>
                <a:extLst>
                  <a:ext uri="{0D108BD9-81ED-4DB2-BD59-A6C34878D82A}">
                    <a16:rowId xmlns:a16="http://schemas.microsoft.com/office/drawing/2014/main" val="4221085506"/>
                  </a:ext>
                </a:extLst>
              </a:tr>
              <a:tr h="0">
                <a:tc>
                  <a:txBody>
                    <a:bodyPr/>
                    <a:lstStyle/>
                    <a:p>
                      <a:pPr algn="ctr" fontAlgn="ctr"/>
                      <a:r>
                        <a:rPr lang="en-US" sz="1600" b="1" dirty="0">
                          <a:effectLst/>
                        </a:rPr>
                        <a:t>203</a:t>
                      </a:r>
                      <a:endParaRPr lang="en-US" dirty="0">
                        <a:effectLst/>
                      </a:endParaRPr>
                    </a:p>
                  </a:txBody>
                  <a:tcPr marL="0" marR="0" marT="0" marB="0" anchor="ctr"/>
                </a:tc>
                <a:tc>
                  <a:txBody>
                    <a:bodyPr/>
                    <a:lstStyle/>
                    <a:p>
                      <a:pPr algn="ctr" fontAlgn="ctr"/>
                      <a:r>
                        <a:rPr lang="en-US" sz="1600" b="1" dirty="0">
                          <a:effectLst/>
                        </a:rPr>
                        <a:t>RT08</a:t>
                      </a:r>
                      <a:endParaRPr lang="en-US" dirty="0">
                        <a:effectLst/>
                      </a:endParaRPr>
                    </a:p>
                  </a:txBody>
                  <a:tcPr marL="0" marR="0" marT="0" marB="0" anchor="ctr"/>
                </a:tc>
                <a:tc>
                  <a:txBody>
                    <a:bodyPr/>
                    <a:lstStyle/>
                    <a:p>
                      <a:pPr fontAlgn="ctr"/>
                      <a:r>
                        <a:rPr lang="en-US" sz="1600" b="1" dirty="0">
                          <a:effectLst/>
                        </a:rPr>
                        <a:t>Investigation of internal transport barriers induced on TCV</a:t>
                      </a:r>
                      <a:endParaRPr lang="en-US" dirty="0">
                        <a:effectLst/>
                      </a:endParaRPr>
                    </a:p>
                  </a:txBody>
                  <a:tcPr marL="0" marR="0" marT="0" marB="0" anchor="ctr"/>
                </a:tc>
                <a:tc>
                  <a:txBody>
                    <a:bodyPr/>
                    <a:lstStyle/>
                    <a:p>
                      <a:pPr fontAlgn="ctr"/>
                      <a:r>
                        <a:rPr lang="en-US" sz="1600" b="1" dirty="0">
                          <a:effectLst/>
                        </a:rPr>
                        <a:t>Sergei </a:t>
                      </a:r>
                      <a:r>
                        <a:rPr lang="en-US" sz="1600" b="1" dirty="0" err="1">
                          <a:effectLst/>
                        </a:rPr>
                        <a:t>Sharapov</a:t>
                      </a:r>
                      <a:endParaRPr lang="en-US" dirty="0">
                        <a:effectLst/>
                      </a:endParaRPr>
                    </a:p>
                  </a:txBody>
                  <a:tcPr marL="0" marR="0" marT="0" marB="0" anchor="ctr"/>
                </a:tc>
                <a:extLst>
                  <a:ext uri="{0D108BD9-81ED-4DB2-BD59-A6C34878D82A}">
                    <a16:rowId xmlns:a16="http://schemas.microsoft.com/office/drawing/2014/main" val="954475792"/>
                  </a:ext>
                </a:extLst>
              </a:tr>
            </a:tbl>
          </a:graphicData>
        </a:graphic>
      </p:graphicFrame>
      <p:sp>
        <p:nvSpPr>
          <p:cNvPr id="7" name="TextBox 6">
            <a:extLst>
              <a:ext uri="{FF2B5EF4-FFF2-40B4-BE49-F238E27FC236}">
                <a16:creationId xmlns:a16="http://schemas.microsoft.com/office/drawing/2014/main" id="{5D0A867F-6765-C2B0-685A-9BF21974BCDF}"/>
              </a:ext>
            </a:extLst>
          </p:cNvPr>
          <p:cNvSpPr txBox="1"/>
          <p:nvPr/>
        </p:nvSpPr>
        <p:spPr bwMode="auto">
          <a:xfrm>
            <a:off x="10435208" y="4846073"/>
            <a:ext cx="1532792" cy="276999"/>
          </a:xfrm>
          <a:prstGeom prst="rect">
            <a:avLst/>
          </a:prstGeom>
          <a:solidFill>
            <a:schemeClr val="bg1"/>
          </a:solidFill>
        </p:spPr>
        <p:txBody>
          <a:bodyPr wrap="none" rtlCol="0">
            <a:spAutoFit/>
          </a:bodyPr>
          <a:lstStyle/>
          <a:p>
            <a:r>
              <a:rPr lang="en-CH" sz="1200" dirty="0">
                <a:sym typeface="Wingdings" pitchFamily="2" charset="2"/>
              </a:rPr>
              <a:t> </a:t>
            </a:r>
            <a:r>
              <a:rPr lang="fr-CH" sz="1200" dirty="0" err="1">
                <a:sym typeface="Wingdings" pitchFamily="2" charset="2"/>
              </a:rPr>
              <a:t>c</a:t>
            </a:r>
            <a:r>
              <a:rPr lang="fr-CH" sz="1200" dirty="0" err="1"/>
              <a:t>oming</a:t>
            </a:r>
            <a:r>
              <a:rPr lang="fr-CH" sz="1200" dirty="0"/>
              <a:t> </a:t>
            </a:r>
            <a:r>
              <a:rPr lang="fr-CH" sz="1200" dirty="0" err="1"/>
              <a:t>from</a:t>
            </a:r>
            <a:r>
              <a:rPr lang="en-CH" sz="1200" dirty="0"/>
              <a:t> RT09</a:t>
            </a:r>
          </a:p>
        </p:txBody>
      </p:sp>
    </p:spTree>
    <p:extLst>
      <p:ext uri="{BB962C8B-B14F-4D97-AF65-F5344CB8AC3E}">
        <p14:creationId xmlns:p14="http://schemas.microsoft.com/office/powerpoint/2010/main" val="305259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DA8D-D217-F862-FF8A-5042AF7DF360}"/>
              </a:ext>
            </a:extLst>
          </p:cNvPr>
          <p:cNvSpPr>
            <a:spLocks noGrp="1"/>
          </p:cNvSpPr>
          <p:nvPr>
            <p:ph type="title"/>
          </p:nvPr>
        </p:nvSpPr>
        <p:spPr/>
        <p:txBody>
          <a:bodyPr/>
          <a:lstStyle/>
          <a:p>
            <a:r>
              <a:rPr lang="en-CH" dirty="0"/>
              <a:t>Summary of proposals (</a:t>
            </a:r>
            <a:r>
              <a:rPr lang="en-US" dirty="0"/>
              <a:t>14</a:t>
            </a:r>
            <a:r>
              <a:rPr lang="en-CH" dirty="0"/>
              <a:t>)</a:t>
            </a:r>
          </a:p>
        </p:txBody>
      </p:sp>
      <p:sp>
        <p:nvSpPr>
          <p:cNvPr id="4" name="Footer Placeholder 3">
            <a:extLst>
              <a:ext uri="{FF2B5EF4-FFF2-40B4-BE49-F238E27FC236}">
                <a16:creationId xmlns:a16="http://schemas.microsoft.com/office/drawing/2014/main" id="{B8896F68-CAF6-79D5-8205-D25DD6761880}"/>
              </a:ext>
            </a:extLst>
          </p:cNvPr>
          <p:cNvSpPr>
            <a:spLocks noGrp="1"/>
          </p:cNvSpPr>
          <p:nvPr>
            <p:ph type="ftr" sz="quarter" idx="11"/>
          </p:nvPr>
        </p:nvSpPr>
        <p:spPr/>
        <p:txBody>
          <a:bodyPr/>
          <a:lstStyle/>
          <a:p>
            <a:pPr>
              <a:defRPr/>
            </a:pPr>
            <a:r>
              <a:rPr lang="en-GB">
                <a:solidFill>
                  <a:prstClr val="white"/>
                </a:solidFill>
              </a:rPr>
              <a:t>M. Baruzzo WPTE GPM 5/11/2025</a:t>
            </a:r>
            <a:endParaRPr lang="en-GB" dirty="0"/>
          </a:p>
        </p:txBody>
      </p:sp>
      <p:graphicFrame>
        <p:nvGraphicFramePr>
          <p:cNvPr id="12" name="Table 11">
            <a:extLst>
              <a:ext uri="{FF2B5EF4-FFF2-40B4-BE49-F238E27FC236}">
                <a16:creationId xmlns:a16="http://schemas.microsoft.com/office/drawing/2014/main" id="{5C6BE081-01D3-AAFE-3CBB-D2E4C6ADA51A}"/>
              </a:ext>
            </a:extLst>
          </p:cNvPr>
          <p:cNvGraphicFramePr>
            <a:graphicFrameLocks noGrp="1"/>
          </p:cNvGraphicFramePr>
          <p:nvPr>
            <p:extLst>
              <p:ext uri="{D42A27DB-BD31-4B8C-83A1-F6EECF244321}">
                <p14:modId xmlns:p14="http://schemas.microsoft.com/office/powerpoint/2010/main" val="3110233379"/>
              </p:ext>
            </p:extLst>
          </p:nvPr>
        </p:nvGraphicFramePr>
        <p:xfrm>
          <a:off x="224000" y="649715"/>
          <a:ext cx="11744000" cy="4488006"/>
        </p:xfrm>
        <a:graphic>
          <a:graphicData uri="http://schemas.openxmlformats.org/drawingml/2006/table">
            <a:tbl>
              <a:tblPr firstRow="1" bandRow="1">
                <a:tableStyleId>{74C1A8A3-306A-4EB7-A6B1-4F7E0EB9C5D6}</a:tableStyleId>
              </a:tblPr>
              <a:tblGrid>
                <a:gridCol w="831465">
                  <a:extLst>
                    <a:ext uri="{9D8B030D-6E8A-4147-A177-3AD203B41FA5}">
                      <a16:colId xmlns:a16="http://schemas.microsoft.com/office/drawing/2014/main" val="1851553403"/>
                    </a:ext>
                  </a:extLst>
                </a:gridCol>
                <a:gridCol w="624325">
                  <a:extLst>
                    <a:ext uri="{9D8B030D-6E8A-4147-A177-3AD203B41FA5}">
                      <a16:colId xmlns:a16="http://schemas.microsoft.com/office/drawing/2014/main" val="965747667"/>
                    </a:ext>
                  </a:extLst>
                </a:gridCol>
                <a:gridCol w="7430343">
                  <a:extLst>
                    <a:ext uri="{9D8B030D-6E8A-4147-A177-3AD203B41FA5}">
                      <a16:colId xmlns:a16="http://schemas.microsoft.com/office/drawing/2014/main" val="1001338823"/>
                    </a:ext>
                  </a:extLst>
                </a:gridCol>
                <a:gridCol w="2857867">
                  <a:extLst>
                    <a:ext uri="{9D8B030D-6E8A-4147-A177-3AD203B41FA5}">
                      <a16:colId xmlns:a16="http://schemas.microsoft.com/office/drawing/2014/main" val="3867358067"/>
                    </a:ext>
                  </a:extLst>
                </a:gridCol>
              </a:tblGrid>
              <a:tr h="292924">
                <a:tc>
                  <a:txBody>
                    <a:bodyPr/>
                    <a:lstStyle/>
                    <a:p>
                      <a:pPr algn="ctr" fontAlgn="ctr"/>
                      <a:r>
                        <a:rPr lang="en-US" sz="1200" u="none" strike="noStrike" dirty="0">
                          <a:effectLst/>
                        </a:rPr>
                        <a:t>No</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ctr"/>
                      <a:r>
                        <a:rPr lang="en-US" sz="1200" u="none" strike="noStrike">
                          <a:effectLst/>
                        </a:rPr>
                        <a:t>RT</a:t>
                      </a:r>
                      <a:endParaRPr lang="en-US" sz="1200" b="1" i="0" u="none" strike="noStrike">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Proposal name</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Proposer</a:t>
                      </a:r>
                      <a:endParaRPr lang="en-US" sz="1200" b="1" i="0" u="none" strike="noStrike">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1285602436"/>
                  </a:ext>
                </a:extLst>
              </a:tr>
              <a:tr h="0">
                <a:tc>
                  <a:txBody>
                    <a:bodyPr/>
                    <a:lstStyle/>
                    <a:p>
                      <a:pPr algn="ctr" fontAlgn="ctr"/>
                      <a:r>
                        <a:rPr lang="en-US" sz="1600" b="1" dirty="0">
                          <a:effectLst/>
                        </a:rPr>
                        <a:t>178</a:t>
                      </a:r>
                      <a:endParaRPr lang="en-US" dirty="0">
                        <a:effectLst/>
                      </a:endParaRPr>
                    </a:p>
                  </a:txBody>
                  <a:tcPr marL="0" marR="0" marT="0" marB="0" anchor="ctr">
                    <a:solidFill>
                      <a:srgbClr val="00B0F0"/>
                    </a:solidFill>
                  </a:tcPr>
                </a:tc>
                <a:tc>
                  <a:txBody>
                    <a:bodyPr/>
                    <a:lstStyle/>
                    <a:p>
                      <a:pPr algn="ctr" fontAlgn="ctr"/>
                      <a:r>
                        <a:rPr lang="en-US" sz="1600" b="1" dirty="0">
                          <a:effectLst/>
                        </a:rPr>
                        <a:t>RT08</a:t>
                      </a:r>
                      <a:endParaRPr lang="en-US" dirty="0">
                        <a:effectLst/>
                      </a:endParaRPr>
                    </a:p>
                  </a:txBody>
                  <a:tcPr marL="0" marR="0" marT="0" marB="0" anchor="ctr">
                    <a:solidFill>
                      <a:srgbClr val="00B0F0"/>
                    </a:solidFill>
                  </a:tcPr>
                </a:tc>
                <a:tc>
                  <a:txBody>
                    <a:bodyPr/>
                    <a:lstStyle/>
                    <a:p>
                      <a:pPr fontAlgn="ctr"/>
                      <a:r>
                        <a:rPr lang="en-US" sz="1600" b="1" dirty="0">
                          <a:effectLst/>
                        </a:rPr>
                        <a:t>Hybrid-like scenario at high βN with 3/2 tearing mode on MAST-U</a:t>
                      </a:r>
                      <a:endParaRPr lang="en-US" dirty="0">
                        <a:effectLst/>
                      </a:endParaRPr>
                    </a:p>
                  </a:txBody>
                  <a:tcPr marL="0" marR="0" marT="0" marB="0" anchor="ctr">
                    <a:solidFill>
                      <a:srgbClr val="00B0F0"/>
                    </a:solidFill>
                  </a:tcPr>
                </a:tc>
                <a:tc>
                  <a:txBody>
                    <a:bodyPr/>
                    <a:lstStyle/>
                    <a:p>
                      <a:pPr fontAlgn="ctr"/>
                      <a:r>
                        <a:rPr lang="it-IT" sz="1600" b="1" dirty="0">
                          <a:effectLst/>
                        </a:rPr>
                        <a:t>Gianluca Pucella et al.</a:t>
                      </a:r>
                      <a:endParaRPr lang="it-IT" dirty="0">
                        <a:effectLst/>
                      </a:endParaRPr>
                    </a:p>
                  </a:txBody>
                  <a:tcPr marL="0" marR="0" marT="0" marB="0" anchor="ctr">
                    <a:solidFill>
                      <a:srgbClr val="00B0F0"/>
                    </a:solidFill>
                  </a:tcPr>
                </a:tc>
                <a:extLst>
                  <a:ext uri="{0D108BD9-81ED-4DB2-BD59-A6C34878D82A}">
                    <a16:rowId xmlns:a16="http://schemas.microsoft.com/office/drawing/2014/main" val="307816589"/>
                  </a:ext>
                </a:extLst>
              </a:tr>
              <a:tr h="279491">
                <a:tc>
                  <a:txBody>
                    <a:bodyPr/>
                    <a:lstStyle/>
                    <a:p>
                      <a:pPr algn="ctr" fontAlgn="ctr"/>
                      <a:r>
                        <a:rPr lang="en-US" sz="1600" b="1" dirty="0">
                          <a:effectLst/>
                        </a:rPr>
                        <a:t>179</a:t>
                      </a:r>
                      <a:endParaRPr lang="en-US" dirty="0">
                        <a:effectLst/>
                      </a:endParaRPr>
                    </a:p>
                  </a:txBody>
                  <a:tcPr marL="0" marR="0" marT="0" marB="0" anchor="ctr">
                    <a:solidFill>
                      <a:schemeClr val="accent6">
                        <a:lumMod val="75000"/>
                      </a:schemeClr>
                    </a:solidFill>
                  </a:tcPr>
                </a:tc>
                <a:tc>
                  <a:txBody>
                    <a:bodyPr/>
                    <a:lstStyle/>
                    <a:p>
                      <a:pPr algn="ctr" fontAlgn="ctr"/>
                      <a:r>
                        <a:rPr lang="en-US" sz="1600" b="1">
                          <a:effectLst/>
                        </a:rPr>
                        <a:t>RT08</a:t>
                      </a:r>
                      <a:endParaRPr lang="en-US">
                        <a:effectLst/>
                      </a:endParaRPr>
                    </a:p>
                  </a:txBody>
                  <a:tcPr marL="0" marR="0" marT="0" marB="0" anchor="ctr">
                    <a:solidFill>
                      <a:schemeClr val="accent6">
                        <a:lumMod val="75000"/>
                      </a:schemeClr>
                    </a:solidFill>
                  </a:tcPr>
                </a:tc>
                <a:tc>
                  <a:txBody>
                    <a:bodyPr/>
                    <a:lstStyle/>
                    <a:p>
                      <a:pPr fontAlgn="ctr"/>
                      <a:r>
                        <a:rPr lang="en-US" sz="1600" b="1" dirty="0">
                          <a:effectLst/>
                        </a:rPr>
                        <a:t>Flux pumping studies at low aspect ratio on MAST-U</a:t>
                      </a:r>
                      <a:endParaRPr lang="en-US" dirty="0">
                        <a:effectLst/>
                      </a:endParaRPr>
                    </a:p>
                  </a:txBody>
                  <a:tcPr marL="0" marR="0" marT="0" marB="0" anchor="ctr">
                    <a:solidFill>
                      <a:schemeClr val="accent6">
                        <a:lumMod val="75000"/>
                      </a:schemeClr>
                    </a:solidFill>
                  </a:tcPr>
                </a:tc>
                <a:tc>
                  <a:txBody>
                    <a:bodyPr/>
                    <a:lstStyle/>
                    <a:p>
                      <a:pPr fontAlgn="ctr"/>
                      <a:r>
                        <a:rPr lang="da-DK" sz="1600" b="1" dirty="0">
                          <a:effectLst/>
                          <a:latin typeface="+mn-lt"/>
                        </a:rPr>
                        <a:t>Sam Blackmore et al</a:t>
                      </a:r>
                      <a:endParaRPr lang="da-DK" dirty="0">
                        <a:effectLst/>
                        <a:latin typeface="+mn-lt"/>
                      </a:endParaRPr>
                    </a:p>
                  </a:txBody>
                  <a:tcPr marL="0" marR="0" marT="0" marB="0" anchor="ctr">
                    <a:solidFill>
                      <a:schemeClr val="accent6">
                        <a:lumMod val="75000"/>
                      </a:schemeClr>
                    </a:solidFill>
                  </a:tcPr>
                </a:tc>
                <a:extLst>
                  <a:ext uri="{0D108BD9-81ED-4DB2-BD59-A6C34878D82A}">
                    <a16:rowId xmlns:a16="http://schemas.microsoft.com/office/drawing/2014/main" val="1897517235"/>
                  </a:ext>
                </a:extLst>
              </a:tr>
              <a:tr h="257991">
                <a:tc>
                  <a:txBody>
                    <a:bodyPr/>
                    <a:lstStyle/>
                    <a:p>
                      <a:pPr algn="ctr" fontAlgn="ctr"/>
                      <a:r>
                        <a:rPr lang="en-US" sz="1600" b="1" dirty="0">
                          <a:effectLst/>
                        </a:rPr>
                        <a:t>180</a:t>
                      </a:r>
                      <a:endParaRPr lang="en-US" dirty="0">
                        <a:effectLst/>
                      </a:endParaRPr>
                    </a:p>
                  </a:txBody>
                  <a:tcPr marL="0" marR="0" marT="0" marB="0" anchor="ctr">
                    <a:solidFill>
                      <a:srgbClr val="92D050"/>
                    </a:solidFill>
                  </a:tcPr>
                </a:tc>
                <a:tc>
                  <a:txBody>
                    <a:bodyPr/>
                    <a:lstStyle/>
                    <a:p>
                      <a:pPr algn="ctr" fontAlgn="ctr"/>
                      <a:r>
                        <a:rPr lang="en-US" sz="1600" b="1">
                          <a:effectLst/>
                        </a:rPr>
                        <a:t>RT08</a:t>
                      </a:r>
                      <a:endParaRPr lang="en-US">
                        <a:effectLst/>
                      </a:endParaRPr>
                    </a:p>
                  </a:txBody>
                  <a:tcPr marL="0" marR="0" marT="0" marB="0" anchor="ctr">
                    <a:solidFill>
                      <a:srgbClr val="92D050"/>
                    </a:solidFill>
                  </a:tcPr>
                </a:tc>
                <a:tc>
                  <a:txBody>
                    <a:bodyPr/>
                    <a:lstStyle/>
                    <a:p>
                      <a:pPr fontAlgn="ctr"/>
                      <a:r>
                        <a:rPr lang="en-US" sz="1600" b="1" dirty="0">
                          <a:effectLst/>
                        </a:rPr>
                        <a:t>Pushing fast-ion-induced ITBs to the edge for turbulence measurements</a:t>
                      </a:r>
                      <a:endParaRPr lang="en-US" dirty="0">
                        <a:effectLst/>
                      </a:endParaRPr>
                    </a:p>
                  </a:txBody>
                  <a:tcPr marL="0" marR="0" marT="0" marB="0" anchor="ctr">
                    <a:solidFill>
                      <a:srgbClr val="92D050"/>
                    </a:solidFill>
                  </a:tcPr>
                </a:tc>
                <a:tc>
                  <a:txBody>
                    <a:bodyPr/>
                    <a:lstStyle/>
                    <a:p>
                      <a:pPr fontAlgn="ctr"/>
                      <a:r>
                        <a:rPr lang="it-IT" sz="1600" b="1" dirty="0">
                          <a:effectLst/>
                        </a:rPr>
                        <a:t>Davide Silvagni et al</a:t>
                      </a:r>
                      <a:endParaRPr lang="it-IT" dirty="0">
                        <a:effectLst/>
                      </a:endParaRPr>
                    </a:p>
                  </a:txBody>
                  <a:tcPr marL="0" marR="0" marT="0" marB="0" anchor="ctr">
                    <a:solidFill>
                      <a:srgbClr val="92D050"/>
                    </a:solidFill>
                  </a:tcPr>
                </a:tc>
                <a:extLst>
                  <a:ext uri="{0D108BD9-81ED-4DB2-BD59-A6C34878D82A}">
                    <a16:rowId xmlns:a16="http://schemas.microsoft.com/office/drawing/2014/main" val="3823826346"/>
                  </a:ext>
                </a:extLst>
              </a:tr>
              <a:tr h="236492">
                <a:tc>
                  <a:txBody>
                    <a:bodyPr/>
                    <a:lstStyle/>
                    <a:p>
                      <a:pPr algn="ctr" fontAlgn="ctr"/>
                      <a:r>
                        <a:rPr lang="en-US" sz="1600" b="1" dirty="0">
                          <a:effectLst/>
                        </a:rPr>
                        <a:t>181</a:t>
                      </a:r>
                      <a:endParaRPr lang="en-US" dirty="0">
                        <a:effectLst/>
                      </a:endParaRPr>
                    </a:p>
                  </a:txBody>
                  <a:tcPr marL="0" marR="0" marT="0" marB="0" anchor="ctr">
                    <a:solidFill>
                      <a:srgbClr val="00B0F0"/>
                    </a:solidFill>
                  </a:tcPr>
                </a:tc>
                <a:tc>
                  <a:txBody>
                    <a:bodyPr/>
                    <a:lstStyle/>
                    <a:p>
                      <a:pPr algn="ctr" fontAlgn="ctr"/>
                      <a:r>
                        <a:rPr lang="en-US" sz="1600" b="1" dirty="0">
                          <a:effectLst/>
                        </a:rPr>
                        <a:t>RT08</a:t>
                      </a:r>
                      <a:endParaRPr lang="en-US" dirty="0">
                        <a:effectLst/>
                      </a:endParaRPr>
                    </a:p>
                  </a:txBody>
                  <a:tcPr marL="0" marR="0" marT="0" marB="0" anchor="ctr">
                    <a:solidFill>
                      <a:srgbClr val="00B0F0"/>
                    </a:solidFill>
                  </a:tcPr>
                </a:tc>
                <a:tc>
                  <a:txBody>
                    <a:bodyPr/>
                    <a:lstStyle/>
                    <a:p>
                      <a:pPr fontAlgn="ctr"/>
                      <a:r>
                        <a:rPr lang="en-US" sz="1600" b="1" dirty="0">
                          <a:effectLst/>
                        </a:rPr>
                        <a:t>Hybrid scenario development on MAST-U: current </a:t>
                      </a:r>
                      <a:r>
                        <a:rPr lang="en-US" sz="1600" b="1" dirty="0" err="1">
                          <a:effectLst/>
                        </a:rPr>
                        <a:t>rampup</a:t>
                      </a:r>
                      <a:r>
                        <a:rPr lang="en-US" sz="1600" b="1" dirty="0">
                          <a:effectLst/>
                        </a:rPr>
                        <a:t> strategies </a:t>
                      </a:r>
                      <a:endParaRPr lang="en-US" dirty="0">
                        <a:effectLst/>
                      </a:endParaRPr>
                    </a:p>
                  </a:txBody>
                  <a:tcPr marL="0" marR="0" marT="0" marB="0" anchor="ctr">
                    <a:solidFill>
                      <a:srgbClr val="00B0F0"/>
                    </a:solidFill>
                  </a:tcPr>
                </a:tc>
                <a:tc>
                  <a:txBody>
                    <a:bodyPr/>
                    <a:lstStyle/>
                    <a:p>
                      <a:pPr fontAlgn="ctr"/>
                      <a:r>
                        <a:rPr lang="it-IT" sz="1600" b="1" dirty="0">
                          <a:effectLst/>
                          <a:latin typeface="+mn-lt"/>
                        </a:rPr>
                        <a:t>Fulvio Auriemma et al.</a:t>
                      </a:r>
                      <a:endParaRPr lang="it-IT" dirty="0">
                        <a:effectLst/>
                        <a:latin typeface="+mn-lt"/>
                      </a:endParaRPr>
                    </a:p>
                  </a:txBody>
                  <a:tcPr marL="0" marR="0" marT="0" marB="0" anchor="ctr">
                    <a:solidFill>
                      <a:srgbClr val="00B0F0"/>
                    </a:solidFill>
                  </a:tcPr>
                </a:tc>
                <a:extLst>
                  <a:ext uri="{0D108BD9-81ED-4DB2-BD59-A6C34878D82A}">
                    <a16:rowId xmlns:a16="http://schemas.microsoft.com/office/drawing/2014/main" val="1267015013"/>
                  </a:ext>
                </a:extLst>
              </a:tr>
              <a:tr h="214993">
                <a:tc>
                  <a:txBody>
                    <a:bodyPr/>
                    <a:lstStyle/>
                    <a:p>
                      <a:pPr algn="ctr" fontAlgn="ctr"/>
                      <a:r>
                        <a:rPr lang="en-US" sz="1600" b="1" dirty="0">
                          <a:effectLst/>
                        </a:rPr>
                        <a:t>182</a:t>
                      </a:r>
                      <a:endParaRPr lang="en-US" dirty="0">
                        <a:effectLst/>
                      </a:endParaRPr>
                    </a:p>
                  </a:txBody>
                  <a:tcPr marL="0" marR="0" marT="0" marB="0" anchor="ctr">
                    <a:solidFill>
                      <a:schemeClr val="accent6">
                        <a:lumMod val="75000"/>
                      </a:schemeClr>
                    </a:solidFill>
                  </a:tcPr>
                </a:tc>
                <a:tc>
                  <a:txBody>
                    <a:bodyPr/>
                    <a:lstStyle/>
                    <a:p>
                      <a:pPr algn="ctr" fontAlgn="ctr"/>
                      <a:r>
                        <a:rPr lang="en-US" sz="1600" b="1" dirty="0">
                          <a:effectLst/>
                        </a:rPr>
                        <a:t>RT08</a:t>
                      </a:r>
                      <a:endParaRPr lang="en-US" dirty="0">
                        <a:effectLst/>
                      </a:endParaRPr>
                    </a:p>
                  </a:txBody>
                  <a:tcPr marL="0" marR="0" marT="0" marB="0" anchor="ctr">
                    <a:solidFill>
                      <a:schemeClr val="accent6">
                        <a:lumMod val="75000"/>
                      </a:schemeClr>
                    </a:solidFill>
                  </a:tcPr>
                </a:tc>
                <a:tc>
                  <a:txBody>
                    <a:bodyPr/>
                    <a:lstStyle/>
                    <a:p>
                      <a:pPr fontAlgn="ctr"/>
                      <a:r>
                        <a:rPr lang="en-US" sz="1600" b="1" dirty="0">
                          <a:effectLst/>
                        </a:rPr>
                        <a:t>Flux Pumping Parameter Space Determination on AUG </a:t>
                      </a:r>
                      <a:endParaRPr lang="en-US" dirty="0">
                        <a:effectLst/>
                      </a:endParaRPr>
                    </a:p>
                  </a:txBody>
                  <a:tcPr marL="0" marR="0" marT="0" marB="0" anchor="ctr">
                    <a:solidFill>
                      <a:schemeClr val="accent6">
                        <a:lumMod val="75000"/>
                      </a:schemeClr>
                    </a:solidFill>
                  </a:tcPr>
                </a:tc>
                <a:tc>
                  <a:txBody>
                    <a:bodyPr/>
                    <a:lstStyle/>
                    <a:p>
                      <a:pPr fontAlgn="ctr"/>
                      <a:r>
                        <a:rPr lang="da-DK" sz="1600" b="1" dirty="0">
                          <a:effectLst/>
                        </a:rPr>
                        <a:t>Alexander Bock et al.</a:t>
                      </a:r>
                      <a:endParaRPr lang="da-DK" dirty="0">
                        <a:effectLst/>
                      </a:endParaRPr>
                    </a:p>
                  </a:txBody>
                  <a:tcPr marL="0" marR="0" marT="0" marB="0" anchor="ctr">
                    <a:solidFill>
                      <a:schemeClr val="accent6">
                        <a:lumMod val="75000"/>
                      </a:schemeClr>
                    </a:solidFill>
                  </a:tcPr>
                </a:tc>
                <a:extLst>
                  <a:ext uri="{0D108BD9-81ED-4DB2-BD59-A6C34878D82A}">
                    <a16:rowId xmlns:a16="http://schemas.microsoft.com/office/drawing/2014/main" val="3920254545"/>
                  </a:ext>
                </a:extLst>
              </a:tr>
              <a:tr h="193494">
                <a:tc>
                  <a:txBody>
                    <a:bodyPr/>
                    <a:lstStyle/>
                    <a:p>
                      <a:pPr algn="ctr" fontAlgn="ctr"/>
                      <a:r>
                        <a:rPr lang="en-US" sz="1600" b="1" dirty="0">
                          <a:effectLst/>
                        </a:rPr>
                        <a:t>183</a:t>
                      </a:r>
                      <a:endParaRPr lang="en-US" dirty="0">
                        <a:effectLst/>
                      </a:endParaRPr>
                    </a:p>
                  </a:txBody>
                  <a:tcPr marL="0" marR="0" marT="0" marB="0" anchor="ctr">
                    <a:solidFill>
                      <a:schemeClr val="bg2">
                        <a:lumMod val="75000"/>
                      </a:schemeClr>
                    </a:solidFill>
                  </a:tcPr>
                </a:tc>
                <a:tc>
                  <a:txBody>
                    <a:bodyPr/>
                    <a:lstStyle/>
                    <a:p>
                      <a:pPr algn="ctr" fontAlgn="ctr"/>
                      <a:r>
                        <a:rPr lang="en-US" sz="1600" b="1" dirty="0">
                          <a:effectLst/>
                        </a:rPr>
                        <a:t>RT08</a:t>
                      </a:r>
                      <a:endParaRPr lang="en-US" dirty="0">
                        <a:effectLst/>
                      </a:endParaRPr>
                    </a:p>
                  </a:txBody>
                  <a:tcPr marL="0" marR="0" marT="0" marB="0" anchor="ctr">
                    <a:solidFill>
                      <a:schemeClr val="bg2">
                        <a:lumMod val="75000"/>
                      </a:schemeClr>
                    </a:solidFill>
                  </a:tcPr>
                </a:tc>
                <a:tc>
                  <a:txBody>
                    <a:bodyPr/>
                    <a:lstStyle/>
                    <a:p>
                      <a:pPr fontAlgn="ctr"/>
                      <a:r>
                        <a:rPr lang="en-US" sz="1600" b="1" dirty="0">
                          <a:effectLst/>
                        </a:rPr>
                        <a:t>EC+IC+LH synergy in view of H-mode and Long Pulse operation in WEST</a:t>
                      </a:r>
                      <a:endParaRPr lang="en-US" dirty="0">
                        <a:effectLst/>
                      </a:endParaRPr>
                    </a:p>
                  </a:txBody>
                  <a:tcPr marL="0" marR="0" marT="0" marB="0" anchor="ctr">
                    <a:solidFill>
                      <a:schemeClr val="bg2">
                        <a:lumMod val="75000"/>
                      </a:schemeClr>
                    </a:solidFill>
                  </a:tcPr>
                </a:tc>
                <a:tc>
                  <a:txBody>
                    <a:bodyPr/>
                    <a:lstStyle/>
                    <a:p>
                      <a:pPr fontAlgn="ctr"/>
                      <a:r>
                        <a:rPr lang="en-US" sz="1600" b="1" dirty="0">
                          <a:effectLst/>
                        </a:rPr>
                        <a:t>Ernesto </a:t>
                      </a:r>
                      <a:r>
                        <a:rPr lang="en-US" sz="1600" b="1" dirty="0" err="1">
                          <a:effectLst/>
                        </a:rPr>
                        <a:t>Lerche</a:t>
                      </a:r>
                      <a:endParaRPr lang="en-US" dirty="0">
                        <a:effectLst/>
                      </a:endParaRPr>
                    </a:p>
                  </a:txBody>
                  <a:tcPr marL="0" marR="0" marT="0" marB="0" anchor="ctr">
                    <a:solidFill>
                      <a:schemeClr val="bg2">
                        <a:lumMod val="75000"/>
                      </a:schemeClr>
                    </a:solidFill>
                  </a:tcPr>
                </a:tc>
                <a:extLst>
                  <a:ext uri="{0D108BD9-81ED-4DB2-BD59-A6C34878D82A}">
                    <a16:rowId xmlns:a16="http://schemas.microsoft.com/office/drawing/2014/main" val="1964569418"/>
                  </a:ext>
                </a:extLst>
              </a:tr>
              <a:tr h="171994">
                <a:tc>
                  <a:txBody>
                    <a:bodyPr/>
                    <a:lstStyle/>
                    <a:p>
                      <a:pPr algn="ctr" fontAlgn="ctr"/>
                      <a:r>
                        <a:rPr lang="en-US" sz="1600" b="1" dirty="0">
                          <a:effectLst/>
                        </a:rPr>
                        <a:t>184</a:t>
                      </a:r>
                      <a:endParaRPr lang="en-US" dirty="0">
                        <a:effectLst/>
                      </a:endParaRPr>
                    </a:p>
                  </a:txBody>
                  <a:tcPr marL="0" marR="0" marT="0" marB="0" anchor="ctr">
                    <a:solidFill>
                      <a:srgbClr val="92D050"/>
                    </a:solidFill>
                  </a:tcPr>
                </a:tc>
                <a:tc>
                  <a:txBody>
                    <a:bodyPr/>
                    <a:lstStyle/>
                    <a:p>
                      <a:pPr algn="ctr" fontAlgn="ctr"/>
                      <a:r>
                        <a:rPr lang="en-US" sz="1600" b="1" dirty="0">
                          <a:effectLst/>
                        </a:rPr>
                        <a:t>RT08</a:t>
                      </a:r>
                      <a:endParaRPr lang="en-US" dirty="0">
                        <a:effectLst/>
                      </a:endParaRPr>
                    </a:p>
                  </a:txBody>
                  <a:tcPr marL="0" marR="0" marT="0" marB="0" anchor="ctr">
                    <a:solidFill>
                      <a:srgbClr val="92D050"/>
                    </a:solidFill>
                  </a:tcPr>
                </a:tc>
                <a:tc>
                  <a:txBody>
                    <a:bodyPr/>
                    <a:lstStyle/>
                    <a:p>
                      <a:pPr fontAlgn="ctr"/>
                      <a:r>
                        <a:rPr lang="en-US" sz="1600" b="1" dirty="0">
                          <a:effectLst/>
                        </a:rPr>
                        <a:t>Long pulse operation in radiative divertor regime</a:t>
                      </a:r>
                      <a:endParaRPr lang="en-US" dirty="0">
                        <a:effectLst/>
                      </a:endParaRPr>
                    </a:p>
                  </a:txBody>
                  <a:tcPr marL="0" marR="0" marT="0" marB="0" anchor="ctr">
                    <a:solidFill>
                      <a:srgbClr val="92D050"/>
                    </a:solidFill>
                  </a:tcPr>
                </a:tc>
                <a:tc>
                  <a:txBody>
                    <a:bodyPr/>
                    <a:lstStyle/>
                    <a:p>
                      <a:pPr fontAlgn="ctr"/>
                      <a:r>
                        <a:rPr lang="en-US" sz="1600" b="1" dirty="0">
                          <a:effectLst/>
                        </a:rPr>
                        <a:t>Remi Dumont et al.</a:t>
                      </a:r>
                      <a:endParaRPr lang="en-US" dirty="0">
                        <a:effectLst/>
                      </a:endParaRPr>
                    </a:p>
                  </a:txBody>
                  <a:tcPr marL="0" marR="0" marT="0" marB="0" anchor="ctr">
                    <a:solidFill>
                      <a:srgbClr val="92D050"/>
                    </a:solidFill>
                  </a:tcPr>
                </a:tc>
                <a:extLst>
                  <a:ext uri="{0D108BD9-81ED-4DB2-BD59-A6C34878D82A}">
                    <a16:rowId xmlns:a16="http://schemas.microsoft.com/office/drawing/2014/main" val="4161087317"/>
                  </a:ext>
                </a:extLst>
              </a:tr>
              <a:tr h="150495">
                <a:tc>
                  <a:txBody>
                    <a:bodyPr/>
                    <a:lstStyle/>
                    <a:p>
                      <a:pPr algn="ctr" fontAlgn="ctr"/>
                      <a:r>
                        <a:rPr lang="en-US" sz="1600" b="1" dirty="0">
                          <a:effectLst/>
                        </a:rPr>
                        <a:t>185</a:t>
                      </a:r>
                      <a:endParaRPr lang="en-US" dirty="0">
                        <a:effectLst/>
                      </a:endParaRPr>
                    </a:p>
                  </a:txBody>
                  <a:tcPr marL="0" marR="0" marT="0" marB="0" anchor="ctr">
                    <a:solidFill>
                      <a:srgbClr val="92D050"/>
                    </a:solidFill>
                  </a:tcPr>
                </a:tc>
                <a:tc>
                  <a:txBody>
                    <a:bodyPr/>
                    <a:lstStyle/>
                    <a:p>
                      <a:pPr algn="ctr" fontAlgn="ctr"/>
                      <a:r>
                        <a:rPr lang="en-US" sz="1600" b="1" dirty="0">
                          <a:effectLst/>
                        </a:rPr>
                        <a:t>RT08</a:t>
                      </a:r>
                      <a:endParaRPr lang="en-US" dirty="0">
                        <a:effectLst/>
                      </a:endParaRPr>
                    </a:p>
                  </a:txBody>
                  <a:tcPr marL="0" marR="0" marT="0" marB="0" anchor="ctr">
                    <a:solidFill>
                      <a:srgbClr val="92D050"/>
                    </a:solidFill>
                  </a:tcPr>
                </a:tc>
                <a:tc>
                  <a:txBody>
                    <a:bodyPr/>
                    <a:lstStyle/>
                    <a:p>
                      <a:pPr fontAlgn="ctr"/>
                      <a:r>
                        <a:rPr lang="en-US" sz="1600" b="1" dirty="0">
                          <a:effectLst/>
                        </a:rPr>
                        <a:t>High density, high </a:t>
                      </a:r>
                      <a:r>
                        <a:rPr lang="en-US" sz="1600" b="1" dirty="0" err="1">
                          <a:effectLst/>
                        </a:rPr>
                        <a:t>betap</a:t>
                      </a:r>
                      <a:endParaRPr lang="en-US" dirty="0">
                        <a:effectLst/>
                      </a:endParaRPr>
                    </a:p>
                  </a:txBody>
                  <a:tcPr marL="0" marR="0" marT="0" marB="0" anchor="ctr">
                    <a:solidFill>
                      <a:srgbClr val="92D050"/>
                    </a:solidFill>
                  </a:tcPr>
                </a:tc>
                <a:tc>
                  <a:txBody>
                    <a:bodyPr/>
                    <a:lstStyle/>
                    <a:p>
                      <a:pPr fontAlgn="ctr"/>
                      <a:r>
                        <a:rPr lang="da-DK" sz="1600" b="1" dirty="0">
                          <a:effectLst/>
                        </a:rPr>
                        <a:t>Christopher Ham et al.</a:t>
                      </a:r>
                      <a:endParaRPr lang="da-DK" dirty="0">
                        <a:effectLst/>
                      </a:endParaRPr>
                    </a:p>
                  </a:txBody>
                  <a:tcPr marL="0" marR="0" marT="0" marB="0" anchor="ctr">
                    <a:solidFill>
                      <a:srgbClr val="92D050"/>
                    </a:solidFill>
                  </a:tcPr>
                </a:tc>
                <a:extLst>
                  <a:ext uri="{0D108BD9-81ED-4DB2-BD59-A6C34878D82A}">
                    <a16:rowId xmlns:a16="http://schemas.microsoft.com/office/drawing/2014/main" val="2804521798"/>
                  </a:ext>
                </a:extLst>
              </a:tr>
              <a:tr h="128996">
                <a:tc>
                  <a:txBody>
                    <a:bodyPr/>
                    <a:lstStyle/>
                    <a:p>
                      <a:pPr algn="ctr" fontAlgn="ctr"/>
                      <a:r>
                        <a:rPr lang="en-US" sz="1600" b="1" dirty="0">
                          <a:effectLst/>
                        </a:rPr>
                        <a:t>186</a:t>
                      </a:r>
                      <a:endParaRPr lang="en-US" dirty="0">
                        <a:effectLst/>
                      </a:endParaRPr>
                    </a:p>
                  </a:txBody>
                  <a:tcPr marL="0" marR="0" marT="0" marB="0" anchor="ctr">
                    <a:solidFill>
                      <a:schemeClr val="bg2">
                        <a:lumMod val="75000"/>
                      </a:schemeClr>
                    </a:solidFill>
                  </a:tcPr>
                </a:tc>
                <a:tc>
                  <a:txBody>
                    <a:bodyPr/>
                    <a:lstStyle/>
                    <a:p>
                      <a:pPr algn="ctr" fontAlgn="ctr"/>
                      <a:r>
                        <a:rPr lang="en-US" sz="1600" b="1" dirty="0">
                          <a:effectLst/>
                        </a:rPr>
                        <a:t>RT08</a:t>
                      </a:r>
                      <a:endParaRPr lang="en-US" dirty="0">
                        <a:effectLst/>
                      </a:endParaRPr>
                    </a:p>
                  </a:txBody>
                  <a:tcPr marL="0" marR="0" marT="0" marB="0" anchor="ctr">
                    <a:solidFill>
                      <a:schemeClr val="bg2">
                        <a:lumMod val="75000"/>
                      </a:schemeClr>
                    </a:solidFill>
                  </a:tcPr>
                </a:tc>
                <a:tc>
                  <a:txBody>
                    <a:bodyPr/>
                    <a:lstStyle/>
                    <a:p>
                      <a:pPr fontAlgn="ctr"/>
                      <a:r>
                        <a:rPr lang="en-US" sz="1600" b="1" dirty="0">
                          <a:effectLst/>
                        </a:rPr>
                        <a:t>TWA+EC+LH synergy in view of H-mode and Long Pulse operation in WEST</a:t>
                      </a:r>
                      <a:endParaRPr lang="en-US" dirty="0">
                        <a:effectLst/>
                      </a:endParaRPr>
                    </a:p>
                  </a:txBody>
                  <a:tcPr marL="0" marR="0" marT="0" marB="0" anchor="ctr">
                    <a:solidFill>
                      <a:schemeClr val="bg2">
                        <a:lumMod val="75000"/>
                      </a:schemeClr>
                    </a:solidFill>
                  </a:tcPr>
                </a:tc>
                <a:tc>
                  <a:txBody>
                    <a:bodyPr/>
                    <a:lstStyle/>
                    <a:p>
                      <a:pPr fontAlgn="ctr"/>
                      <a:r>
                        <a:rPr lang="it-IT" sz="1600" b="1" dirty="0">
                          <a:effectLst/>
                        </a:rPr>
                        <a:t>Vincent </a:t>
                      </a:r>
                      <a:r>
                        <a:rPr lang="it-IT" sz="1600" b="1" dirty="0" err="1">
                          <a:effectLst/>
                        </a:rPr>
                        <a:t>Maquet</a:t>
                      </a:r>
                      <a:endParaRPr lang="it-IT" dirty="0">
                        <a:effectLst/>
                      </a:endParaRPr>
                    </a:p>
                  </a:txBody>
                  <a:tcPr marL="0" marR="0" marT="0" marB="0" anchor="ctr">
                    <a:solidFill>
                      <a:schemeClr val="bg2">
                        <a:lumMod val="75000"/>
                      </a:schemeClr>
                    </a:solidFill>
                  </a:tcPr>
                </a:tc>
                <a:extLst>
                  <a:ext uri="{0D108BD9-81ED-4DB2-BD59-A6C34878D82A}">
                    <a16:rowId xmlns:a16="http://schemas.microsoft.com/office/drawing/2014/main" val="3183223139"/>
                  </a:ext>
                </a:extLst>
              </a:tr>
              <a:tr h="0">
                <a:tc>
                  <a:txBody>
                    <a:bodyPr/>
                    <a:lstStyle/>
                    <a:p>
                      <a:pPr algn="ctr" fontAlgn="ctr"/>
                      <a:r>
                        <a:rPr lang="en-US" sz="1600" b="1" dirty="0">
                          <a:effectLst/>
                        </a:rPr>
                        <a:t>187</a:t>
                      </a:r>
                      <a:endParaRPr lang="en-US" dirty="0">
                        <a:effectLst/>
                      </a:endParaRPr>
                    </a:p>
                  </a:txBody>
                  <a:tcPr marL="0" marR="0" marT="0" marB="0" anchor="ctr">
                    <a:solidFill>
                      <a:srgbClr val="92D050"/>
                    </a:solidFill>
                  </a:tcPr>
                </a:tc>
                <a:tc>
                  <a:txBody>
                    <a:bodyPr/>
                    <a:lstStyle/>
                    <a:p>
                      <a:pPr algn="ctr" fontAlgn="ctr"/>
                      <a:r>
                        <a:rPr lang="en-US" sz="1600" b="1" dirty="0">
                          <a:effectLst/>
                        </a:rPr>
                        <a:t>RT08</a:t>
                      </a:r>
                      <a:endParaRPr lang="en-US" dirty="0">
                        <a:effectLst/>
                      </a:endParaRPr>
                    </a:p>
                  </a:txBody>
                  <a:tcPr marL="0" marR="0" marT="0" marB="0" anchor="ctr">
                    <a:solidFill>
                      <a:srgbClr val="92D050"/>
                    </a:solidFill>
                  </a:tcPr>
                </a:tc>
                <a:tc>
                  <a:txBody>
                    <a:bodyPr/>
                    <a:lstStyle/>
                    <a:p>
                      <a:pPr fontAlgn="ctr"/>
                      <a:r>
                        <a:rPr lang="en-US" sz="1600" b="1" dirty="0">
                          <a:effectLst/>
                        </a:rPr>
                        <a:t>Early Heating Reversed Shear Discharges on AUG</a:t>
                      </a:r>
                      <a:endParaRPr lang="en-US" dirty="0">
                        <a:effectLst/>
                      </a:endParaRPr>
                    </a:p>
                  </a:txBody>
                  <a:tcPr marL="0" marR="0" marT="0" marB="0" anchor="ctr">
                    <a:solidFill>
                      <a:srgbClr val="92D050"/>
                    </a:solidFill>
                  </a:tcPr>
                </a:tc>
                <a:tc>
                  <a:txBody>
                    <a:bodyPr/>
                    <a:lstStyle/>
                    <a:p>
                      <a:pPr fontAlgn="ctr"/>
                      <a:r>
                        <a:rPr lang="en-US" sz="1600" b="1" dirty="0">
                          <a:effectLst/>
                          <a:latin typeface="+mn-lt"/>
                        </a:rPr>
                        <a:t>Lea </a:t>
                      </a:r>
                      <a:r>
                        <a:rPr lang="en-US" sz="1600" b="1" dirty="0" err="1">
                          <a:effectLst/>
                          <a:latin typeface="+mn-lt"/>
                        </a:rPr>
                        <a:t>Hollendonner</a:t>
                      </a:r>
                      <a:r>
                        <a:rPr lang="en-US" sz="1600" b="1" dirty="0">
                          <a:effectLst/>
                          <a:latin typeface="+mn-lt"/>
                        </a:rPr>
                        <a:t>, Alexander Bock et.al.</a:t>
                      </a:r>
                      <a:endParaRPr lang="en-US" dirty="0">
                        <a:effectLst/>
                        <a:latin typeface="+mn-lt"/>
                      </a:endParaRPr>
                    </a:p>
                  </a:txBody>
                  <a:tcPr marL="0" marR="0" marT="0" marB="0" anchor="ctr">
                    <a:solidFill>
                      <a:srgbClr val="92D050"/>
                    </a:solidFill>
                  </a:tcPr>
                </a:tc>
                <a:extLst>
                  <a:ext uri="{0D108BD9-81ED-4DB2-BD59-A6C34878D82A}">
                    <a16:rowId xmlns:a16="http://schemas.microsoft.com/office/drawing/2014/main" val="3241511634"/>
                  </a:ext>
                </a:extLst>
              </a:tr>
              <a:tr h="0">
                <a:tc>
                  <a:txBody>
                    <a:bodyPr/>
                    <a:lstStyle/>
                    <a:p>
                      <a:pPr algn="ctr" fontAlgn="ctr"/>
                      <a:r>
                        <a:rPr lang="en-US" sz="1600" b="1" dirty="0">
                          <a:effectLst/>
                        </a:rPr>
                        <a:t>188</a:t>
                      </a:r>
                      <a:endParaRPr lang="en-US" dirty="0">
                        <a:effectLst/>
                      </a:endParaRPr>
                    </a:p>
                  </a:txBody>
                  <a:tcPr marL="0" marR="0" marT="0" marB="0" anchor="ctr">
                    <a:solidFill>
                      <a:schemeClr val="bg2">
                        <a:lumMod val="75000"/>
                      </a:schemeClr>
                    </a:solidFill>
                  </a:tcPr>
                </a:tc>
                <a:tc>
                  <a:txBody>
                    <a:bodyPr/>
                    <a:lstStyle/>
                    <a:p>
                      <a:pPr algn="ctr" fontAlgn="ctr"/>
                      <a:r>
                        <a:rPr lang="en-US" sz="1600" b="1" dirty="0">
                          <a:effectLst/>
                        </a:rPr>
                        <a:t>RT08</a:t>
                      </a:r>
                      <a:endParaRPr lang="en-US" dirty="0">
                        <a:effectLst/>
                      </a:endParaRPr>
                    </a:p>
                  </a:txBody>
                  <a:tcPr marL="0" marR="0" marT="0" marB="0" anchor="ctr">
                    <a:solidFill>
                      <a:schemeClr val="bg2">
                        <a:lumMod val="75000"/>
                      </a:schemeClr>
                    </a:solidFill>
                  </a:tcPr>
                </a:tc>
                <a:tc>
                  <a:txBody>
                    <a:bodyPr/>
                    <a:lstStyle/>
                    <a:p>
                      <a:pPr fontAlgn="ctr"/>
                      <a:r>
                        <a:rPr lang="en-US" sz="1600" b="1" dirty="0">
                          <a:effectLst/>
                        </a:rPr>
                        <a:t>TWA Bi-Frequency Heating for Long Pulse operation in WEST</a:t>
                      </a:r>
                      <a:endParaRPr lang="en-US" dirty="0">
                        <a:effectLst/>
                      </a:endParaRPr>
                    </a:p>
                  </a:txBody>
                  <a:tcPr marL="0" marR="0" marT="0" marB="0" anchor="ctr">
                    <a:solidFill>
                      <a:schemeClr val="bg2">
                        <a:lumMod val="75000"/>
                      </a:schemeClr>
                    </a:solidFill>
                  </a:tcPr>
                </a:tc>
                <a:tc>
                  <a:txBody>
                    <a:bodyPr/>
                    <a:lstStyle/>
                    <a:p>
                      <a:pPr fontAlgn="ctr"/>
                      <a:r>
                        <a:rPr lang="it-IT" sz="1600" b="1" dirty="0">
                          <a:effectLst/>
                        </a:rPr>
                        <a:t>Vincent </a:t>
                      </a:r>
                      <a:r>
                        <a:rPr lang="it-IT" sz="1600" b="1" dirty="0" err="1">
                          <a:effectLst/>
                        </a:rPr>
                        <a:t>Maquet</a:t>
                      </a:r>
                      <a:r>
                        <a:rPr lang="it-IT" sz="1600" b="1" dirty="0">
                          <a:effectLst/>
                        </a:rPr>
                        <a:t> et al</a:t>
                      </a:r>
                      <a:endParaRPr lang="it-IT" dirty="0">
                        <a:effectLst/>
                      </a:endParaRPr>
                    </a:p>
                  </a:txBody>
                  <a:tcPr marL="0" marR="0" marT="0" marB="0" anchor="ctr">
                    <a:solidFill>
                      <a:schemeClr val="bg2">
                        <a:lumMod val="75000"/>
                      </a:schemeClr>
                    </a:solidFill>
                  </a:tcPr>
                </a:tc>
                <a:extLst>
                  <a:ext uri="{0D108BD9-81ED-4DB2-BD59-A6C34878D82A}">
                    <a16:rowId xmlns:a16="http://schemas.microsoft.com/office/drawing/2014/main" val="1193012258"/>
                  </a:ext>
                </a:extLst>
              </a:tr>
              <a:tr h="0">
                <a:tc>
                  <a:txBody>
                    <a:bodyPr/>
                    <a:lstStyle/>
                    <a:p>
                      <a:pPr algn="ctr" fontAlgn="ctr"/>
                      <a:r>
                        <a:rPr lang="en-US" sz="1600" b="1" dirty="0">
                          <a:effectLst/>
                        </a:rPr>
                        <a:t>189</a:t>
                      </a:r>
                      <a:endParaRPr lang="en-US" dirty="0">
                        <a:effectLst/>
                      </a:endParaRPr>
                    </a:p>
                  </a:txBody>
                  <a:tcPr marL="0" marR="0" marT="0" marB="0" anchor="ctr">
                    <a:solidFill>
                      <a:srgbClr val="92D050"/>
                    </a:solidFill>
                  </a:tcPr>
                </a:tc>
                <a:tc>
                  <a:txBody>
                    <a:bodyPr/>
                    <a:lstStyle/>
                    <a:p>
                      <a:pPr algn="ctr" fontAlgn="ctr"/>
                      <a:r>
                        <a:rPr lang="en-US" sz="1600" b="1" dirty="0">
                          <a:effectLst/>
                        </a:rPr>
                        <a:t>RT08</a:t>
                      </a:r>
                      <a:endParaRPr lang="en-US" dirty="0">
                        <a:effectLst/>
                      </a:endParaRPr>
                    </a:p>
                  </a:txBody>
                  <a:tcPr marL="0" marR="0" marT="0" marB="0" anchor="ctr">
                    <a:solidFill>
                      <a:srgbClr val="92D050"/>
                    </a:solidFill>
                  </a:tcPr>
                </a:tc>
                <a:tc>
                  <a:txBody>
                    <a:bodyPr/>
                    <a:lstStyle/>
                    <a:p>
                      <a:pPr fontAlgn="ctr"/>
                      <a:r>
                        <a:rPr lang="en-US" sz="1600" b="1" dirty="0">
                          <a:effectLst/>
                        </a:rPr>
                        <a:t>Development and optimization of high-bootstrap, high-beta tokamak scenarios towards steady-state</a:t>
                      </a:r>
                      <a:endParaRPr lang="en-US" dirty="0">
                        <a:effectLst/>
                      </a:endParaRPr>
                    </a:p>
                  </a:txBody>
                  <a:tcPr marL="0" marR="0" marT="0" marB="0" anchor="ctr">
                    <a:solidFill>
                      <a:srgbClr val="92D050"/>
                    </a:solidFill>
                  </a:tcPr>
                </a:tc>
                <a:tc>
                  <a:txBody>
                    <a:bodyPr/>
                    <a:lstStyle/>
                    <a:p>
                      <a:pPr fontAlgn="ctr"/>
                      <a:r>
                        <a:rPr lang="it-IT" sz="1600" b="1" dirty="0">
                          <a:effectLst/>
                          <a:latin typeface="+mn-lt"/>
                        </a:rPr>
                        <a:t>Stefano Coda, Chiara Piron, Irina </a:t>
                      </a:r>
                      <a:r>
                        <a:rPr lang="it-IT" sz="1600" b="1" dirty="0" err="1">
                          <a:effectLst/>
                          <a:latin typeface="+mn-lt"/>
                        </a:rPr>
                        <a:t>Voitsekhovitch</a:t>
                      </a:r>
                      <a:endParaRPr lang="it-IT" dirty="0">
                        <a:effectLst/>
                        <a:latin typeface="+mn-lt"/>
                      </a:endParaRPr>
                    </a:p>
                  </a:txBody>
                  <a:tcPr marL="0" marR="0" marT="0" marB="0" anchor="ctr">
                    <a:solidFill>
                      <a:srgbClr val="92D050"/>
                    </a:solidFill>
                  </a:tcPr>
                </a:tc>
                <a:extLst>
                  <a:ext uri="{0D108BD9-81ED-4DB2-BD59-A6C34878D82A}">
                    <a16:rowId xmlns:a16="http://schemas.microsoft.com/office/drawing/2014/main" val="3650668358"/>
                  </a:ext>
                </a:extLst>
              </a:tr>
              <a:tr h="0">
                <a:tc>
                  <a:txBody>
                    <a:bodyPr/>
                    <a:lstStyle/>
                    <a:p>
                      <a:pPr algn="ctr" fontAlgn="ctr"/>
                      <a:r>
                        <a:rPr lang="en-US" sz="1600" b="1">
                          <a:effectLst/>
                        </a:rPr>
                        <a:t>190</a:t>
                      </a:r>
                      <a:endParaRPr lang="en-US">
                        <a:effectLst/>
                      </a:endParaRPr>
                    </a:p>
                  </a:txBody>
                  <a:tcPr marL="0" marR="0" marT="0" marB="0" anchor="ctr"/>
                </a:tc>
                <a:tc>
                  <a:txBody>
                    <a:bodyPr/>
                    <a:lstStyle/>
                    <a:p>
                      <a:pPr algn="ctr" fontAlgn="ctr"/>
                      <a:r>
                        <a:rPr lang="en-US" sz="1600" b="1">
                          <a:effectLst/>
                        </a:rPr>
                        <a:t>RT08</a:t>
                      </a:r>
                      <a:endParaRPr lang="en-US">
                        <a:effectLst/>
                      </a:endParaRPr>
                    </a:p>
                  </a:txBody>
                  <a:tcPr marL="0" marR="0" marT="0" marB="0" anchor="ctr"/>
                </a:tc>
                <a:tc>
                  <a:txBody>
                    <a:bodyPr/>
                    <a:lstStyle/>
                    <a:p>
                      <a:pPr fontAlgn="ctr"/>
                      <a:r>
                        <a:rPr lang="en-US" sz="1600" b="1" dirty="0">
                          <a:effectLst/>
                        </a:rPr>
                        <a:t>Study of MHD activities with machine learning in high beta scenarios. </a:t>
                      </a:r>
                      <a:endParaRPr lang="en-US" dirty="0">
                        <a:effectLst/>
                      </a:endParaRPr>
                    </a:p>
                  </a:txBody>
                  <a:tcPr marL="0" marR="0" marT="0" marB="0" anchor="ctr"/>
                </a:tc>
                <a:tc>
                  <a:txBody>
                    <a:bodyPr/>
                    <a:lstStyle/>
                    <a:p>
                      <a:pPr fontAlgn="ctr"/>
                      <a:r>
                        <a:rPr lang="it-IT" sz="1600" b="1" dirty="0">
                          <a:effectLst/>
                        </a:rPr>
                        <a:t>Luca Bonalumi, Edoardo Alessi, Carlo Sozzi</a:t>
                      </a:r>
                      <a:endParaRPr lang="it-IT" dirty="0">
                        <a:effectLst/>
                      </a:endParaRPr>
                    </a:p>
                  </a:txBody>
                  <a:tcPr marL="0" marR="0" marT="0" marB="0" anchor="ctr"/>
                </a:tc>
                <a:extLst>
                  <a:ext uri="{0D108BD9-81ED-4DB2-BD59-A6C34878D82A}">
                    <a16:rowId xmlns:a16="http://schemas.microsoft.com/office/drawing/2014/main" val="4221085506"/>
                  </a:ext>
                </a:extLst>
              </a:tr>
              <a:tr h="0">
                <a:tc>
                  <a:txBody>
                    <a:bodyPr/>
                    <a:lstStyle/>
                    <a:p>
                      <a:pPr algn="ctr" fontAlgn="ctr"/>
                      <a:r>
                        <a:rPr lang="en-US" sz="1600" b="1" dirty="0">
                          <a:effectLst/>
                        </a:rPr>
                        <a:t>203</a:t>
                      </a:r>
                      <a:endParaRPr lang="en-US" dirty="0">
                        <a:effectLst/>
                      </a:endParaRPr>
                    </a:p>
                  </a:txBody>
                  <a:tcPr marL="0" marR="0" marT="0" marB="0" anchor="ctr">
                    <a:solidFill>
                      <a:srgbClr val="92D050"/>
                    </a:solidFill>
                  </a:tcPr>
                </a:tc>
                <a:tc>
                  <a:txBody>
                    <a:bodyPr/>
                    <a:lstStyle/>
                    <a:p>
                      <a:pPr algn="ctr" fontAlgn="ctr"/>
                      <a:r>
                        <a:rPr lang="en-US" sz="1600" b="1" dirty="0">
                          <a:effectLst/>
                        </a:rPr>
                        <a:t>RT08</a:t>
                      </a:r>
                      <a:endParaRPr lang="en-US" dirty="0">
                        <a:effectLst/>
                      </a:endParaRPr>
                    </a:p>
                  </a:txBody>
                  <a:tcPr marL="0" marR="0" marT="0" marB="0" anchor="ctr">
                    <a:solidFill>
                      <a:srgbClr val="92D050"/>
                    </a:solidFill>
                  </a:tcPr>
                </a:tc>
                <a:tc>
                  <a:txBody>
                    <a:bodyPr/>
                    <a:lstStyle/>
                    <a:p>
                      <a:pPr fontAlgn="ctr"/>
                      <a:r>
                        <a:rPr lang="en-US" sz="1600" b="1" dirty="0">
                          <a:effectLst/>
                        </a:rPr>
                        <a:t>Investigation of internal transport barriers induced on TCV</a:t>
                      </a:r>
                      <a:endParaRPr lang="en-US" dirty="0">
                        <a:effectLst/>
                      </a:endParaRPr>
                    </a:p>
                  </a:txBody>
                  <a:tcPr marL="0" marR="0" marT="0" marB="0" anchor="ctr">
                    <a:solidFill>
                      <a:srgbClr val="92D050"/>
                    </a:solidFill>
                  </a:tcPr>
                </a:tc>
                <a:tc>
                  <a:txBody>
                    <a:bodyPr/>
                    <a:lstStyle/>
                    <a:p>
                      <a:pPr fontAlgn="ctr"/>
                      <a:r>
                        <a:rPr lang="en-US" sz="1600" b="1" dirty="0">
                          <a:effectLst/>
                        </a:rPr>
                        <a:t>Sergei </a:t>
                      </a:r>
                      <a:r>
                        <a:rPr lang="en-US" sz="1600" b="1" dirty="0" err="1">
                          <a:effectLst/>
                        </a:rPr>
                        <a:t>Sharapov</a:t>
                      </a:r>
                      <a:endParaRPr lang="en-US" dirty="0">
                        <a:effectLst/>
                      </a:endParaRPr>
                    </a:p>
                  </a:txBody>
                  <a:tcPr marL="0" marR="0" marT="0" marB="0" anchor="ctr">
                    <a:solidFill>
                      <a:srgbClr val="92D050"/>
                    </a:solidFill>
                  </a:tcPr>
                </a:tc>
                <a:extLst>
                  <a:ext uri="{0D108BD9-81ED-4DB2-BD59-A6C34878D82A}">
                    <a16:rowId xmlns:a16="http://schemas.microsoft.com/office/drawing/2014/main" val="954475792"/>
                  </a:ext>
                </a:extLst>
              </a:tr>
            </a:tbl>
          </a:graphicData>
        </a:graphic>
      </p:graphicFrame>
      <p:sp>
        <p:nvSpPr>
          <p:cNvPr id="7" name="TextBox 6">
            <a:extLst>
              <a:ext uri="{FF2B5EF4-FFF2-40B4-BE49-F238E27FC236}">
                <a16:creationId xmlns:a16="http://schemas.microsoft.com/office/drawing/2014/main" id="{5D0A867F-6765-C2B0-685A-9BF21974BCDF}"/>
              </a:ext>
            </a:extLst>
          </p:cNvPr>
          <p:cNvSpPr txBox="1"/>
          <p:nvPr/>
        </p:nvSpPr>
        <p:spPr bwMode="auto">
          <a:xfrm>
            <a:off x="10659208" y="4863006"/>
            <a:ext cx="1532792" cy="276999"/>
          </a:xfrm>
          <a:prstGeom prst="rect">
            <a:avLst/>
          </a:prstGeom>
          <a:solidFill>
            <a:schemeClr val="bg1"/>
          </a:solidFill>
        </p:spPr>
        <p:txBody>
          <a:bodyPr wrap="none" rtlCol="0">
            <a:spAutoFit/>
          </a:bodyPr>
          <a:lstStyle/>
          <a:p>
            <a:r>
              <a:rPr lang="en-CH" sz="1200" dirty="0">
                <a:sym typeface="Wingdings" pitchFamily="2" charset="2"/>
              </a:rPr>
              <a:t> </a:t>
            </a:r>
            <a:r>
              <a:rPr lang="fr-CH" sz="1200" dirty="0" err="1">
                <a:sym typeface="Wingdings" pitchFamily="2" charset="2"/>
              </a:rPr>
              <a:t>c</a:t>
            </a:r>
            <a:r>
              <a:rPr lang="fr-CH" sz="1200" dirty="0" err="1"/>
              <a:t>oming</a:t>
            </a:r>
            <a:r>
              <a:rPr lang="fr-CH" sz="1200" dirty="0"/>
              <a:t> </a:t>
            </a:r>
            <a:r>
              <a:rPr lang="fr-CH" sz="1200" dirty="0" err="1"/>
              <a:t>from</a:t>
            </a:r>
            <a:r>
              <a:rPr lang="en-CH" sz="1200" dirty="0"/>
              <a:t> RT09</a:t>
            </a:r>
          </a:p>
        </p:txBody>
      </p:sp>
      <p:sp>
        <p:nvSpPr>
          <p:cNvPr id="3" name="TextBox 2">
            <a:extLst>
              <a:ext uri="{FF2B5EF4-FFF2-40B4-BE49-F238E27FC236}">
                <a16:creationId xmlns:a16="http://schemas.microsoft.com/office/drawing/2014/main" id="{F3506E3E-959D-4F06-AA31-6A4E1F7924D3}"/>
              </a:ext>
            </a:extLst>
          </p:cNvPr>
          <p:cNvSpPr txBox="1"/>
          <p:nvPr/>
        </p:nvSpPr>
        <p:spPr>
          <a:xfrm>
            <a:off x="5706533" y="68789"/>
            <a:ext cx="5562600" cy="276999"/>
          </a:xfrm>
          <a:prstGeom prst="rect">
            <a:avLst/>
          </a:prstGeom>
          <a:noFill/>
        </p:spPr>
        <p:txBody>
          <a:bodyPr wrap="square" rtlCol="0">
            <a:spAutoFit/>
          </a:bodyPr>
          <a:lstStyle/>
          <a:p>
            <a:pPr algn="l"/>
            <a:r>
              <a:rPr lang="en-US" sz="1200" b="1" dirty="0">
                <a:solidFill>
                  <a:schemeClr val="accent6">
                    <a:lumMod val="75000"/>
                  </a:schemeClr>
                </a:solidFill>
              </a:rPr>
              <a:t>Flux pumping</a:t>
            </a:r>
            <a:r>
              <a:rPr lang="en-US" sz="1200" b="1" dirty="0"/>
              <a:t>, </a:t>
            </a:r>
            <a:r>
              <a:rPr lang="en-US" sz="1200" b="1" dirty="0">
                <a:solidFill>
                  <a:srgbClr val="00B0F0"/>
                </a:solidFill>
              </a:rPr>
              <a:t>Hybrid scenario</a:t>
            </a:r>
            <a:r>
              <a:rPr lang="en-US" sz="1200" b="1" dirty="0"/>
              <a:t>, </a:t>
            </a:r>
            <a:r>
              <a:rPr lang="en-US" sz="1200" b="1" dirty="0">
                <a:solidFill>
                  <a:srgbClr val="00B050"/>
                </a:solidFill>
              </a:rPr>
              <a:t>ITB scenario</a:t>
            </a:r>
            <a:r>
              <a:rPr lang="en-US" sz="1200" b="1" dirty="0"/>
              <a:t>, </a:t>
            </a:r>
            <a:r>
              <a:rPr lang="en-US" sz="1200" b="1" dirty="0">
                <a:solidFill>
                  <a:schemeClr val="bg2">
                    <a:lumMod val="50000"/>
                  </a:schemeClr>
                </a:solidFill>
              </a:rPr>
              <a:t>Heating synergy</a:t>
            </a:r>
          </a:p>
        </p:txBody>
      </p:sp>
    </p:spTree>
    <p:extLst>
      <p:ext uri="{BB962C8B-B14F-4D97-AF65-F5344CB8AC3E}">
        <p14:creationId xmlns:p14="http://schemas.microsoft.com/office/powerpoint/2010/main" val="216182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lemento grafico 3">
            <a:extLst>
              <a:ext uri="{FF2B5EF4-FFF2-40B4-BE49-F238E27FC236}">
                <a16:creationId xmlns:a16="http://schemas.microsoft.com/office/drawing/2014/main" id="{8388A045-D32D-594C-6DA4-E7894909D239}"/>
              </a:ext>
            </a:extLst>
          </p:cNvPr>
          <p:cNvPicPr>
            <a:picLocks noChangeAspect="1"/>
          </p:cNvPicPr>
          <p:nvPr/>
        </p:nvPicPr>
        <p:blipFill>
          <a:blip r:embed="rId2">
            <a:extLst>
              <a:ext uri="{96DAC541-7B7A-43D3-8B79-37D633B846F1}">
                <asvg:svgBlip xmlns:asvg="http://schemas.microsoft.com/office/drawing/2016/SVG/main" r:embed="rId3"/>
              </a:ext>
            </a:extLst>
          </a:blip>
          <a:srcRect l="8390" t="10646" r="7898" b="3174"/>
          <a:stretch>
            <a:fillRect/>
          </a:stretch>
        </p:blipFill>
        <p:spPr>
          <a:xfrm>
            <a:off x="8047777" y="866954"/>
            <a:ext cx="3671693" cy="3780000"/>
          </a:xfrm>
          <a:prstGeom prst="rect">
            <a:avLst/>
          </a:prstGeom>
        </p:spPr>
      </p:pic>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1" y="192515"/>
            <a:ext cx="9932219" cy="457200"/>
          </a:xfrm>
        </p:spPr>
        <p:txBody>
          <a:bodyPr/>
          <a:lstStyle/>
          <a:p>
            <a:r>
              <a:rPr lang="en-US" dirty="0">
                <a:sym typeface="Symbol" panose="05050102010706020507" pitchFamily="18" charset="2"/>
              </a:rPr>
              <a:t>P178: Hybrid-like scenario at high β</a:t>
            </a:r>
            <a:r>
              <a:rPr lang="en-US" baseline="-25000" dirty="0">
                <a:sym typeface="Symbol" panose="05050102010706020507" pitchFamily="18" charset="2"/>
              </a:rPr>
              <a:t>N</a:t>
            </a:r>
            <a:r>
              <a:rPr lang="en-US" dirty="0">
                <a:sym typeface="Symbol" panose="05050102010706020507" pitchFamily="18" charset="2"/>
              </a:rPr>
              <a:t> with 3/2 tearing mode on MAST-U</a:t>
            </a:r>
            <a:endParaRPr lang="en-GB"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8107495" y="4745187"/>
            <a:ext cx="15644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ext uri="{D42A27DB-BD31-4B8C-83A1-F6EECF244321}">
                <p14:modId xmlns:p14="http://schemas.microsoft.com/office/powerpoint/2010/main" val="2154650774"/>
              </p:ext>
            </p:extLst>
          </p:nvPr>
        </p:nvGraphicFramePr>
        <p:xfrm>
          <a:off x="8193577" y="5017715"/>
          <a:ext cx="3478448" cy="1333500"/>
        </p:xfrm>
        <a:graphic>
          <a:graphicData uri="http://schemas.openxmlformats.org/drawingml/2006/table">
            <a:tbl>
              <a:tblPr firstRow="1" bandRow="1">
                <a:tableStyleId>{5C22544A-7EE6-4342-B048-85BDC9FD1C3A}</a:tableStyleId>
              </a:tblPr>
              <a:tblGrid>
                <a:gridCol w="742754">
                  <a:extLst>
                    <a:ext uri="{9D8B030D-6E8A-4147-A177-3AD203B41FA5}">
                      <a16:colId xmlns:a16="http://schemas.microsoft.com/office/drawing/2014/main" val="20000"/>
                    </a:ext>
                  </a:extLst>
                </a:gridCol>
                <a:gridCol w="1382555">
                  <a:extLst>
                    <a:ext uri="{9D8B030D-6E8A-4147-A177-3AD203B41FA5}">
                      <a16:colId xmlns:a16="http://schemas.microsoft.com/office/drawing/2014/main" val="20001"/>
                    </a:ext>
                  </a:extLst>
                </a:gridCol>
                <a:gridCol w="1353139">
                  <a:extLst>
                    <a:ext uri="{9D8B030D-6E8A-4147-A177-3AD203B41FA5}">
                      <a16:colId xmlns:a16="http://schemas.microsoft.com/office/drawing/2014/main" val="20002"/>
                    </a:ext>
                  </a:extLst>
                </a:gridCol>
              </a:tblGrid>
              <a:tr h="211183">
                <a:tc>
                  <a:txBody>
                    <a:bodyPr/>
                    <a:lstStyle/>
                    <a:p>
                      <a:r>
                        <a:rPr lang="en-IT" sz="1300" dirty="0"/>
                        <a:t>Device</a:t>
                      </a:r>
                    </a:p>
                  </a:txBody>
                  <a:tcPr marL="68585" marR="68585" marT="34290" marB="34290"/>
                </a:tc>
                <a:tc>
                  <a:txBody>
                    <a:bodyPr/>
                    <a:lstStyle/>
                    <a:p>
                      <a:r>
                        <a:rPr lang="en-IT" sz="1300" dirty="0"/>
                        <a:t># Pulses/Session</a:t>
                      </a:r>
                    </a:p>
                  </a:txBody>
                  <a:tcPr marL="68585" marR="68585" marT="34290" marB="34290"/>
                </a:tc>
                <a:tc>
                  <a:txBody>
                    <a:bodyPr/>
                    <a:lstStyle/>
                    <a:p>
                      <a:r>
                        <a:rPr lang="en-IT" sz="1300" dirty="0"/>
                        <a:t># Development</a:t>
                      </a:r>
                    </a:p>
                  </a:txBody>
                  <a:tcPr marL="68585" marR="68585" marT="34290" marB="34290"/>
                </a:tc>
                <a:extLst>
                  <a:ext uri="{0D108BD9-81ED-4DB2-BD59-A6C34878D82A}">
                    <a16:rowId xmlns:a16="http://schemas.microsoft.com/office/drawing/2014/main" val="10000"/>
                  </a:ext>
                </a:extLst>
              </a:tr>
              <a:tr h="211183">
                <a:tc>
                  <a:txBody>
                    <a:bodyPr/>
                    <a:lstStyle/>
                    <a:p>
                      <a:r>
                        <a:rPr lang="fr-CH" sz="1300" b="1" dirty="0">
                          <a:solidFill>
                            <a:schemeClr val="tx1"/>
                          </a:solidFill>
                        </a:rPr>
                        <a:t>AUG</a:t>
                      </a:r>
                      <a:endParaRPr lang="en-IT" sz="1300" b="1" dirty="0">
                        <a:solidFill>
                          <a:schemeClr val="tx1"/>
                        </a:solidFill>
                      </a:endParaRPr>
                    </a:p>
                  </a:txBody>
                  <a:tcPr marL="68585" marR="68585" marT="34290" marB="34290">
                    <a:solidFill>
                      <a:schemeClr val="tx2">
                        <a:lumMod val="40000"/>
                        <a:lumOff val="60000"/>
                      </a:schemeClr>
                    </a:solidFill>
                  </a:tcPr>
                </a:tc>
                <a:tc>
                  <a:txBody>
                    <a:bodyPr/>
                    <a:lstStyle/>
                    <a:p>
                      <a:endParaRPr lang="en-IT" sz="1300" dirty="0"/>
                    </a:p>
                  </a:txBody>
                  <a:tcPr marL="68585" marR="68585" marT="34290" marB="34290">
                    <a:solidFill>
                      <a:schemeClr val="tx2">
                        <a:lumMod val="40000"/>
                        <a:lumOff val="60000"/>
                      </a:schemeClr>
                    </a:solidFill>
                  </a:tcPr>
                </a:tc>
                <a:tc>
                  <a:txBody>
                    <a:bodyPr/>
                    <a:lstStyle/>
                    <a:p>
                      <a:endParaRPr lang="en-IT" sz="13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211183">
                <a:tc>
                  <a:txBody>
                    <a:bodyPr/>
                    <a:lstStyle/>
                    <a:p>
                      <a:r>
                        <a:rPr lang="en-IT" sz="1300" b="1" dirty="0">
                          <a:solidFill>
                            <a:schemeClr val="tx1"/>
                          </a:solidFill>
                        </a:rPr>
                        <a:t>MAST-U</a:t>
                      </a:r>
                    </a:p>
                  </a:txBody>
                  <a:tcPr marL="68585" marR="68585" marT="34290" marB="34290">
                    <a:solidFill>
                      <a:schemeClr val="accent2">
                        <a:lumMod val="40000"/>
                        <a:lumOff val="60000"/>
                      </a:schemeClr>
                    </a:solidFill>
                  </a:tcPr>
                </a:tc>
                <a:tc>
                  <a:txBody>
                    <a:bodyPr/>
                    <a:lstStyle/>
                    <a:p>
                      <a:r>
                        <a:rPr lang="it-IT" sz="1300" dirty="0"/>
                        <a:t> 24 / 3</a:t>
                      </a:r>
                      <a:endParaRPr lang="en-IT" sz="1300" dirty="0"/>
                    </a:p>
                  </a:txBody>
                  <a:tcPr marL="68585" marR="68585" marT="34290" marB="34290">
                    <a:solidFill>
                      <a:schemeClr val="accent2">
                        <a:lumMod val="40000"/>
                        <a:lumOff val="60000"/>
                      </a:schemeClr>
                    </a:solidFill>
                  </a:tcPr>
                </a:tc>
                <a:tc>
                  <a:txBody>
                    <a:bodyPr/>
                    <a:lstStyle/>
                    <a:p>
                      <a:r>
                        <a:rPr lang="it-IT" sz="1300" dirty="0"/>
                        <a:t> 8 / 1</a:t>
                      </a:r>
                      <a:endParaRPr lang="en-IT" sz="13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211183">
                <a:tc>
                  <a:txBody>
                    <a:bodyPr/>
                    <a:lstStyle/>
                    <a:p>
                      <a:r>
                        <a:rPr lang="en-IT" sz="1300" b="1" dirty="0">
                          <a:solidFill>
                            <a:schemeClr val="tx1"/>
                          </a:solidFill>
                        </a:rPr>
                        <a:t>TCV</a:t>
                      </a:r>
                    </a:p>
                  </a:txBody>
                  <a:tcPr marL="68585" marR="68585" marT="34290" marB="34290">
                    <a:solidFill>
                      <a:schemeClr val="accent3">
                        <a:lumMod val="40000"/>
                        <a:lumOff val="60000"/>
                      </a:schemeClr>
                    </a:solidFill>
                  </a:tcPr>
                </a:tc>
                <a:tc>
                  <a:txBody>
                    <a:bodyPr/>
                    <a:lstStyle/>
                    <a:p>
                      <a:endParaRPr lang="en-IT" sz="1300"/>
                    </a:p>
                  </a:txBody>
                  <a:tcPr marL="68585" marR="68585" marT="34290" marB="34290">
                    <a:solidFill>
                      <a:schemeClr val="accent3">
                        <a:lumMod val="40000"/>
                        <a:lumOff val="60000"/>
                      </a:schemeClr>
                    </a:solidFill>
                  </a:tcPr>
                </a:tc>
                <a:tc>
                  <a:txBody>
                    <a:bodyPr/>
                    <a:lstStyle/>
                    <a:p>
                      <a:endParaRPr lang="en-IT" sz="13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211183">
                <a:tc>
                  <a:txBody>
                    <a:bodyPr/>
                    <a:lstStyle/>
                    <a:p>
                      <a:r>
                        <a:rPr lang="en-IT" sz="13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300" dirty="0"/>
                    </a:p>
                  </a:txBody>
                  <a:tcPr marL="68585" marR="68585" marT="34290" marB="34290">
                    <a:solidFill>
                      <a:schemeClr val="accent6">
                        <a:lumMod val="40000"/>
                        <a:lumOff val="60000"/>
                      </a:schemeClr>
                    </a:solidFill>
                  </a:tcPr>
                </a:tc>
                <a:tc>
                  <a:txBody>
                    <a:bodyPr/>
                    <a:lstStyle/>
                    <a:p>
                      <a:endParaRPr lang="en-IT" sz="13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sp>
        <p:nvSpPr>
          <p:cNvPr id="9" name="CasellaDiTesto 8">
            <a:extLst>
              <a:ext uri="{FF2B5EF4-FFF2-40B4-BE49-F238E27FC236}">
                <a16:creationId xmlns:a16="http://schemas.microsoft.com/office/drawing/2014/main" id="{C8D3D332-0A95-F64F-5DB8-44D97235668E}"/>
              </a:ext>
            </a:extLst>
          </p:cNvPr>
          <p:cNvSpPr txBox="1"/>
          <p:nvPr/>
        </p:nvSpPr>
        <p:spPr>
          <a:xfrm>
            <a:off x="178785" y="798289"/>
            <a:ext cx="4592732" cy="461665"/>
          </a:xfrm>
          <a:prstGeom prst="rect">
            <a:avLst/>
          </a:prstGeom>
          <a:noFill/>
        </p:spPr>
        <p:txBody>
          <a:bodyPr wrap="none" rtlCol="0">
            <a:spAutoFit/>
          </a:bodyPr>
          <a:lstStyle/>
          <a:p>
            <a:pPr marL="342900" indent="-342900">
              <a:buFont typeface="Arial" panose="020B0604020202020204" pitchFamily="34" charset="0"/>
              <a:buChar char="•"/>
            </a:pPr>
            <a:r>
              <a:rPr lang="en-US" sz="2400" b="1" dirty="0">
                <a:cs typeface="Calibri"/>
              </a:rPr>
              <a:t>Proponents and contact person</a:t>
            </a:r>
            <a:r>
              <a:rPr lang="it-IT" sz="2400" b="1" dirty="0"/>
              <a:t> </a:t>
            </a:r>
          </a:p>
        </p:txBody>
      </p:sp>
      <p:sp>
        <p:nvSpPr>
          <p:cNvPr id="12" name="CasellaDiTesto 11">
            <a:extLst>
              <a:ext uri="{FF2B5EF4-FFF2-40B4-BE49-F238E27FC236}">
                <a16:creationId xmlns:a16="http://schemas.microsoft.com/office/drawing/2014/main" id="{751E3EBF-5B1C-2ED9-1A22-64F4C045EE63}"/>
              </a:ext>
            </a:extLst>
          </p:cNvPr>
          <p:cNvSpPr txBox="1"/>
          <p:nvPr/>
        </p:nvSpPr>
        <p:spPr>
          <a:xfrm>
            <a:off x="536367" y="1186453"/>
            <a:ext cx="7202723" cy="830997"/>
          </a:xfrm>
          <a:prstGeom prst="rect">
            <a:avLst/>
          </a:prstGeom>
          <a:noFill/>
        </p:spPr>
        <p:txBody>
          <a:bodyPr wrap="square" rtlCol="0">
            <a:spAutoFit/>
          </a:bodyPr>
          <a:lstStyle/>
          <a:p>
            <a:pPr algn="just"/>
            <a:r>
              <a:rPr lang="it-IT" sz="1600" dirty="0"/>
              <a:t>Gianluca Pucella (</a:t>
            </a:r>
            <a:r>
              <a:rPr lang="en-US" sz="1600" dirty="0">
                <a:cs typeface="Calibri"/>
                <a:hlinkClick r:id="rId4"/>
              </a:rPr>
              <a:t>gianluca.pucella@enea.it</a:t>
            </a:r>
            <a:r>
              <a:rPr lang="it-IT" sz="1600" dirty="0"/>
              <a:t>)</a:t>
            </a:r>
          </a:p>
          <a:p>
            <a:pPr algn="just"/>
            <a:r>
              <a:rPr lang="it-IT" sz="1600" dirty="0"/>
              <a:t>Fulvio Auriemma, Edmondo Giovannozzi, Francesco Orsitto, Chiara Piron, Luca Senni,</a:t>
            </a:r>
          </a:p>
          <a:p>
            <a:pPr algn="just"/>
            <a:r>
              <a:rPr lang="it-IT" sz="1600" dirty="0"/>
              <a:t>Sam Blackmore, Daniele Brunetti, Luca Garzotti, …</a:t>
            </a:r>
          </a:p>
        </p:txBody>
      </p:sp>
      <p:sp>
        <p:nvSpPr>
          <p:cNvPr id="14" name="CasellaDiTesto 13">
            <a:extLst>
              <a:ext uri="{FF2B5EF4-FFF2-40B4-BE49-F238E27FC236}">
                <a16:creationId xmlns:a16="http://schemas.microsoft.com/office/drawing/2014/main" id="{C23F9F6B-4A2E-D836-E0D4-985AAB6DC379}"/>
              </a:ext>
            </a:extLst>
          </p:cNvPr>
          <p:cNvSpPr txBox="1"/>
          <p:nvPr/>
        </p:nvSpPr>
        <p:spPr>
          <a:xfrm>
            <a:off x="181892" y="2098199"/>
            <a:ext cx="5027402" cy="461665"/>
          </a:xfrm>
          <a:prstGeom prst="rect">
            <a:avLst/>
          </a:prstGeom>
          <a:noFill/>
        </p:spPr>
        <p:txBody>
          <a:bodyPr wrap="none" rtlCol="0">
            <a:spAutoFit/>
          </a:bodyPr>
          <a:lstStyle/>
          <a:p>
            <a:pPr marL="342900" indent="-342900">
              <a:buFont typeface="Arial" panose="020B0604020202020204" pitchFamily="34" charset="0"/>
              <a:buChar char="•"/>
            </a:pPr>
            <a:r>
              <a:rPr lang="en-US" sz="2400" b="1" dirty="0">
                <a:cs typeface="Calibri"/>
              </a:rPr>
              <a:t>Scientific background &amp; Objectives</a:t>
            </a:r>
            <a:r>
              <a:rPr lang="it-IT" sz="2400" b="1" dirty="0"/>
              <a:t> </a:t>
            </a:r>
          </a:p>
        </p:txBody>
      </p:sp>
      <p:sp>
        <p:nvSpPr>
          <p:cNvPr id="20" name="CasellaDiTesto 19">
            <a:extLst>
              <a:ext uri="{FF2B5EF4-FFF2-40B4-BE49-F238E27FC236}">
                <a16:creationId xmlns:a16="http://schemas.microsoft.com/office/drawing/2014/main" id="{6E4BCE88-3965-D41B-B03F-1294A841393E}"/>
              </a:ext>
            </a:extLst>
          </p:cNvPr>
          <p:cNvSpPr txBox="1"/>
          <p:nvPr/>
        </p:nvSpPr>
        <p:spPr>
          <a:xfrm>
            <a:off x="539476" y="2450503"/>
            <a:ext cx="7043206" cy="584775"/>
          </a:xfrm>
          <a:prstGeom prst="rect">
            <a:avLst/>
          </a:prstGeom>
          <a:noFill/>
        </p:spPr>
        <p:txBody>
          <a:bodyPr wrap="square" rtlCol="0">
            <a:spAutoFit/>
          </a:bodyPr>
          <a:lstStyle/>
          <a:p>
            <a:pPr algn="just"/>
            <a:r>
              <a:rPr lang="en-US" sz="1600" dirty="0"/>
              <a:t>Recent experiments on MAST-U allowed to obtain a hybrid-like scenario at relatively high beta values (</a:t>
            </a:r>
            <a:r>
              <a:rPr lang="en-US" sz="1600" dirty="0">
                <a:sym typeface="Symbol" panose="05050102010706020507" pitchFamily="18" charset="2"/>
              </a:rPr>
              <a:t></a:t>
            </a:r>
            <a:r>
              <a:rPr lang="en-US" sz="1600" baseline="-25000" dirty="0">
                <a:sym typeface="Symbol" panose="05050102010706020507" pitchFamily="18" charset="2"/>
              </a:rPr>
              <a:t>N</a:t>
            </a:r>
            <a:r>
              <a:rPr lang="en-US" sz="1600" dirty="0">
                <a:sym typeface="Symbol" panose="05050102010706020507" pitchFamily="18" charset="2"/>
              </a:rPr>
              <a:t> =2.5-2.6</a:t>
            </a:r>
            <a:r>
              <a:rPr lang="en-US" sz="1600" dirty="0"/>
              <a:t>) with mild MHD activity (3/2 tearing mode).</a:t>
            </a:r>
          </a:p>
        </p:txBody>
      </p:sp>
      <p:sp>
        <p:nvSpPr>
          <p:cNvPr id="27" name="CasellaDiTesto 26">
            <a:extLst>
              <a:ext uri="{FF2B5EF4-FFF2-40B4-BE49-F238E27FC236}">
                <a16:creationId xmlns:a16="http://schemas.microsoft.com/office/drawing/2014/main" id="{C843DDAB-13A8-52C2-66D7-82C6AB00893F}"/>
              </a:ext>
            </a:extLst>
          </p:cNvPr>
          <p:cNvSpPr txBox="1"/>
          <p:nvPr/>
        </p:nvSpPr>
        <p:spPr>
          <a:xfrm>
            <a:off x="542581" y="3021815"/>
            <a:ext cx="6299090" cy="160043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Determine the β</a:t>
            </a:r>
            <a:r>
              <a:rPr lang="en-US" sz="1600" baseline="-25000" dirty="0"/>
              <a:t>N</a:t>
            </a:r>
            <a:r>
              <a:rPr lang="en-US" sz="1600" dirty="0"/>
              <a:t> threshold for 3/2 mode destabilization in heated pulses without IREs during the Ohmic ramp-up phase (</a:t>
            </a:r>
            <a:r>
              <a:rPr lang="en-US" sz="1600" dirty="0" err="1"/>
              <a:t>dI</a:t>
            </a:r>
            <a:r>
              <a:rPr lang="en-US" sz="1600" baseline="-25000" dirty="0" err="1"/>
              <a:t>p</a:t>
            </a:r>
            <a:r>
              <a:rPr lang="en-US" sz="1600" dirty="0"/>
              <a:t>/dt = 3 MA/s)</a:t>
            </a:r>
          </a:p>
          <a:p>
            <a:pPr marL="285750" indent="-285750" algn="just">
              <a:buFont typeface="Arial" panose="020B0604020202020204" pitchFamily="34" charset="0"/>
              <a:buChar char="•"/>
            </a:pPr>
            <a:r>
              <a:rPr lang="en-US" sz="1600" dirty="0"/>
              <a:t>Investigate the possible flux-pumping mechanism with the 3/2 mode</a:t>
            </a:r>
          </a:p>
          <a:p>
            <a:pPr marL="285750" indent="-285750" algn="just">
              <a:buFont typeface="Arial" panose="020B0604020202020204" pitchFamily="34" charset="0"/>
              <a:buChar char="•"/>
            </a:pPr>
            <a:r>
              <a:rPr lang="en-US" sz="1600" dirty="0"/>
              <a:t>Investigate the possible existence of an upper limit in </a:t>
            </a:r>
            <a:r>
              <a:rPr lang="en-US" sz="1600" dirty="0">
                <a:sym typeface="Symbol" panose="05050102010706020507" pitchFamily="18" charset="2"/>
              </a:rPr>
              <a:t></a:t>
            </a:r>
            <a:r>
              <a:rPr lang="en-US" sz="1600" baseline="-25000" dirty="0">
                <a:sym typeface="Symbol" panose="05050102010706020507" pitchFamily="18" charset="2"/>
              </a:rPr>
              <a:t>N</a:t>
            </a:r>
            <a:r>
              <a:rPr lang="en-US" sz="1600" dirty="0">
                <a:sym typeface="Symbol" panose="05050102010706020507" pitchFamily="18" charset="2"/>
              </a:rPr>
              <a:t> </a:t>
            </a:r>
            <a:r>
              <a:rPr lang="en-US" sz="1600" dirty="0"/>
              <a:t>to avoid the destabilization of a 2/1 mode in the second half of the pulse</a:t>
            </a:r>
          </a:p>
          <a:p>
            <a:pPr marL="285750" indent="-285750" algn="just">
              <a:buFont typeface="Arial" panose="020B0604020202020204" pitchFamily="34" charset="0"/>
              <a:buChar char="•"/>
            </a:pPr>
            <a:r>
              <a:rPr lang="en-US" sz="1600" dirty="0"/>
              <a:t>Dependence of the maximum β</a:t>
            </a:r>
            <a:r>
              <a:rPr lang="en-US" sz="1600" baseline="-25000" dirty="0"/>
              <a:t>N</a:t>
            </a:r>
            <a:r>
              <a:rPr lang="en-US" sz="1600" dirty="0"/>
              <a:t> achievable as function of B</a:t>
            </a:r>
            <a:r>
              <a:rPr lang="en-US" sz="1600" baseline="-25000" dirty="0"/>
              <a:t>T</a:t>
            </a:r>
            <a:r>
              <a:rPr lang="en-US" sz="1600" dirty="0"/>
              <a:t> and I</a:t>
            </a:r>
            <a:r>
              <a:rPr lang="en-US" sz="1600" baseline="-25000" dirty="0"/>
              <a:t>p</a:t>
            </a:r>
          </a:p>
        </p:txBody>
      </p:sp>
      <p:sp>
        <p:nvSpPr>
          <p:cNvPr id="28" name="CasellaDiTesto 27">
            <a:extLst>
              <a:ext uri="{FF2B5EF4-FFF2-40B4-BE49-F238E27FC236}">
                <a16:creationId xmlns:a16="http://schemas.microsoft.com/office/drawing/2014/main" id="{C47590A9-0098-DDF1-8EC8-EE4C84C5050B}"/>
              </a:ext>
            </a:extLst>
          </p:cNvPr>
          <p:cNvSpPr txBox="1"/>
          <p:nvPr/>
        </p:nvSpPr>
        <p:spPr>
          <a:xfrm>
            <a:off x="181896" y="4647147"/>
            <a:ext cx="7926406"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cs typeface="Calibri"/>
              </a:rPr>
              <a:t>Experimental strategy/Machine constraints and diagnostic</a:t>
            </a:r>
          </a:p>
        </p:txBody>
      </p:sp>
      <p:sp>
        <p:nvSpPr>
          <p:cNvPr id="29" name="CasellaDiTesto 28">
            <a:extLst>
              <a:ext uri="{FF2B5EF4-FFF2-40B4-BE49-F238E27FC236}">
                <a16:creationId xmlns:a16="http://schemas.microsoft.com/office/drawing/2014/main" id="{839F87EE-7431-506C-BAE9-E9B1DEE1B352}"/>
              </a:ext>
            </a:extLst>
          </p:cNvPr>
          <p:cNvSpPr txBox="1"/>
          <p:nvPr/>
        </p:nvSpPr>
        <p:spPr>
          <a:xfrm>
            <a:off x="539479" y="5035311"/>
            <a:ext cx="7043204"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On-axis NBI power scan (0.5-2.0 MW), with </a:t>
            </a:r>
            <a:r>
              <a:rPr lang="en-US" sz="1600" dirty="0" err="1"/>
              <a:t>t</a:t>
            </a:r>
            <a:r>
              <a:rPr lang="en-US" sz="1600" baseline="-25000" dirty="0" err="1"/>
              <a:t>inj</a:t>
            </a:r>
            <a:r>
              <a:rPr lang="en-US" sz="1600" dirty="0"/>
              <a:t> </a:t>
            </a:r>
            <a:r>
              <a:rPr lang="en-US" sz="1600" dirty="0">
                <a:sym typeface="Symbol" panose="05050102010706020507" pitchFamily="18" charset="2"/>
              </a:rPr>
              <a:t></a:t>
            </a:r>
            <a:r>
              <a:rPr lang="en-US" sz="1600" dirty="0"/>
              <a:t> 200 </a:t>
            </a:r>
            <a:r>
              <a:rPr lang="en-US" sz="1600" dirty="0" err="1"/>
              <a:t>ms</a:t>
            </a:r>
            <a:endParaRPr lang="en-US" sz="1600" dirty="0"/>
          </a:p>
          <a:p>
            <a:pPr marL="285750" indent="-285750" algn="just">
              <a:buFont typeface="Arial" panose="020B0604020202020204" pitchFamily="34" charset="0"/>
              <a:buChar char="•"/>
            </a:pPr>
            <a:r>
              <a:rPr lang="en-US" sz="1600" dirty="0"/>
              <a:t>Off-axis NBI power scan (0.5-2.0 MW), with </a:t>
            </a:r>
            <a:r>
              <a:rPr lang="en-US" sz="1600" dirty="0" err="1"/>
              <a:t>t</a:t>
            </a:r>
            <a:r>
              <a:rPr lang="en-US" sz="1600" baseline="-25000" dirty="0" err="1"/>
              <a:t>inj</a:t>
            </a:r>
            <a:r>
              <a:rPr lang="en-US" sz="1600" dirty="0"/>
              <a:t> </a:t>
            </a:r>
            <a:r>
              <a:rPr lang="en-US" sz="1600" dirty="0">
                <a:sym typeface="Symbol" panose="05050102010706020507" pitchFamily="18" charset="2"/>
              </a:rPr>
              <a:t></a:t>
            </a:r>
            <a:r>
              <a:rPr lang="en-US" sz="1600" dirty="0"/>
              <a:t> 400 </a:t>
            </a:r>
            <a:r>
              <a:rPr lang="en-US" sz="1600" dirty="0" err="1"/>
              <a:t>ms</a:t>
            </a:r>
            <a:r>
              <a:rPr lang="en-US" sz="1600" dirty="0"/>
              <a:t>, in pulses with on-axis NBI (1.5-2.0 MW) from 200 </a:t>
            </a:r>
            <a:r>
              <a:rPr lang="en-US" sz="1600" dirty="0" err="1"/>
              <a:t>ms</a:t>
            </a:r>
            <a:r>
              <a:rPr lang="en-US" sz="1600" dirty="0"/>
              <a:t> and stationary 3/2 mode</a:t>
            </a:r>
          </a:p>
          <a:p>
            <a:pPr marL="285750" indent="-285750" algn="just">
              <a:buFont typeface="Arial" panose="020B0604020202020204" pitchFamily="34" charset="0"/>
              <a:buChar char="•"/>
            </a:pPr>
            <a:endParaRPr lang="en-US" sz="400" dirty="0"/>
          </a:p>
          <a:p>
            <a:pPr marL="285750" indent="-285750" algn="just">
              <a:buFont typeface="Arial" panose="020B0604020202020204" pitchFamily="34" charset="0"/>
              <a:buChar char="•"/>
            </a:pPr>
            <a:r>
              <a:rPr lang="en-US" sz="1600" dirty="0"/>
              <a:t>I</a:t>
            </a:r>
            <a:r>
              <a:rPr lang="en-US" sz="1600" baseline="-25000" dirty="0"/>
              <a:t>p</a:t>
            </a:r>
            <a:r>
              <a:rPr lang="en-US" sz="1600" dirty="0"/>
              <a:t> &lt; 1.0 MA (“overshoot” in pulses at lower I</a:t>
            </a:r>
            <a:r>
              <a:rPr lang="en-US" sz="1600" baseline="-25000" dirty="0"/>
              <a:t>p</a:t>
            </a:r>
            <a:r>
              <a:rPr lang="en-US" sz="1600" dirty="0"/>
              <a:t> tbc), B</a:t>
            </a:r>
            <a:r>
              <a:rPr lang="en-US" sz="1600" baseline="-25000" dirty="0"/>
              <a:t>T</a:t>
            </a:r>
            <a:r>
              <a:rPr lang="en-US" sz="1600" dirty="0"/>
              <a:t> &lt; 0.7 MA, 1-4 MW NBI</a:t>
            </a:r>
          </a:p>
          <a:p>
            <a:pPr marL="285750" indent="-285750" algn="just">
              <a:buFont typeface="Arial" panose="020B0604020202020204" pitchFamily="34" charset="0"/>
              <a:buChar char="•"/>
            </a:pPr>
            <a:r>
              <a:rPr lang="en-US" sz="1600" dirty="0"/>
              <a:t>SXR, Magnetic pick-up coils, Thomson scattering, Interferometer, MSE</a:t>
            </a:r>
          </a:p>
        </p:txBody>
      </p:sp>
      <p:sp>
        <p:nvSpPr>
          <p:cNvPr id="33" name="CasellaDiTesto 32">
            <a:extLst>
              <a:ext uri="{FF2B5EF4-FFF2-40B4-BE49-F238E27FC236}">
                <a16:creationId xmlns:a16="http://schemas.microsoft.com/office/drawing/2014/main" id="{F0415DA7-9E47-6901-961B-73E796C46C4A}"/>
              </a:ext>
            </a:extLst>
          </p:cNvPr>
          <p:cNvSpPr txBox="1"/>
          <p:nvPr/>
        </p:nvSpPr>
        <p:spPr>
          <a:xfrm>
            <a:off x="9557133" y="1336125"/>
            <a:ext cx="627095" cy="276999"/>
          </a:xfrm>
          <a:prstGeom prst="rect">
            <a:avLst/>
          </a:prstGeom>
          <a:noFill/>
        </p:spPr>
        <p:txBody>
          <a:bodyPr wrap="none" rtlCol="0">
            <a:spAutoFit/>
          </a:bodyPr>
          <a:lstStyle/>
          <a:p>
            <a:pPr algn="l"/>
            <a:r>
              <a:rPr lang="it-IT" sz="1200" dirty="0"/>
              <a:t>I</a:t>
            </a:r>
            <a:r>
              <a:rPr lang="it-IT" sz="1200" baseline="-25000" dirty="0"/>
              <a:t>p</a:t>
            </a:r>
            <a:r>
              <a:rPr lang="it-IT" sz="1200" dirty="0"/>
              <a:t> (MA)</a:t>
            </a:r>
          </a:p>
        </p:txBody>
      </p:sp>
      <p:sp>
        <p:nvSpPr>
          <p:cNvPr id="34" name="CasellaDiTesto 33">
            <a:extLst>
              <a:ext uri="{FF2B5EF4-FFF2-40B4-BE49-F238E27FC236}">
                <a16:creationId xmlns:a16="http://schemas.microsoft.com/office/drawing/2014/main" id="{C3E533FD-11AC-4E99-3A9A-8553FA47F56C}"/>
              </a:ext>
            </a:extLst>
          </p:cNvPr>
          <p:cNvSpPr txBox="1"/>
          <p:nvPr/>
        </p:nvSpPr>
        <p:spPr>
          <a:xfrm>
            <a:off x="9074116" y="1837665"/>
            <a:ext cx="981359" cy="276999"/>
          </a:xfrm>
          <a:prstGeom prst="rect">
            <a:avLst/>
          </a:prstGeom>
          <a:noFill/>
        </p:spPr>
        <p:txBody>
          <a:bodyPr wrap="none" rtlCol="0">
            <a:spAutoFit/>
          </a:bodyPr>
          <a:lstStyle/>
          <a:p>
            <a:pPr algn="l"/>
            <a:r>
              <a:rPr lang="it-IT" sz="1200" dirty="0">
                <a:solidFill>
                  <a:schemeClr val="accent1"/>
                </a:solidFill>
              </a:rPr>
              <a:t>n</a:t>
            </a:r>
            <a:r>
              <a:rPr lang="it-IT" sz="1200" baseline="-25000" dirty="0">
                <a:solidFill>
                  <a:schemeClr val="accent1"/>
                </a:solidFill>
              </a:rPr>
              <a:t>e</a:t>
            </a:r>
            <a:r>
              <a:rPr lang="it-IT" sz="1200" dirty="0">
                <a:solidFill>
                  <a:schemeClr val="accent1"/>
                </a:solidFill>
              </a:rPr>
              <a:t>l (10</a:t>
            </a:r>
            <a:r>
              <a:rPr lang="it-IT" sz="1200" baseline="30000" dirty="0">
                <a:solidFill>
                  <a:schemeClr val="accent1"/>
                </a:solidFill>
              </a:rPr>
              <a:t>22</a:t>
            </a:r>
            <a:r>
              <a:rPr lang="it-IT" sz="1200" dirty="0">
                <a:solidFill>
                  <a:schemeClr val="accent1"/>
                </a:solidFill>
              </a:rPr>
              <a:t> m</a:t>
            </a:r>
            <a:r>
              <a:rPr lang="it-IT" sz="1200" baseline="30000" dirty="0">
                <a:solidFill>
                  <a:schemeClr val="accent1"/>
                </a:solidFill>
              </a:rPr>
              <a:t>-2</a:t>
            </a:r>
            <a:r>
              <a:rPr lang="it-IT" sz="1200" dirty="0">
                <a:solidFill>
                  <a:schemeClr val="accent1"/>
                </a:solidFill>
              </a:rPr>
              <a:t>)</a:t>
            </a:r>
          </a:p>
        </p:txBody>
      </p:sp>
      <p:sp>
        <p:nvSpPr>
          <p:cNvPr id="35" name="CasellaDiTesto 34">
            <a:extLst>
              <a:ext uri="{FF2B5EF4-FFF2-40B4-BE49-F238E27FC236}">
                <a16:creationId xmlns:a16="http://schemas.microsoft.com/office/drawing/2014/main" id="{055686E4-613F-888B-1B60-04CA6375E0A5}"/>
              </a:ext>
            </a:extLst>
          </p:cNvPr>
          <p:cNvSpPr txBox="1"/>
          <p:nvPr/>
        </p:nvSpPr>
        <p:spPr>
          <a:xfrm>
            <a:off x="10023882" y="2137360"/>
            <a:ext cx="654988" cy="276999"/>
          </a:xfrm>
          <a:prstGeom prst="rect">
            <a:avLst/>
          </a:prstGeom>
          <a:noFill/>
        </p:spPr>
        <p:txBody>
          <a:bodyPr wrap="none" rtlCol="0">
            <a:spAutoFit/>
          </a:bodyPr>
          <a:lstStyle/>
          <a:p>
            <a:pPr algn="l"/>
            <a:r>
              <a:rPr lang="it-IT" sz="1200" dirty="0">
                <a:solidFill>
                  <a:schemeClr val="accent4"/>
                </a:solidFill>
              </a:rPr>
              <a:t>T</a:t>
            </a:r>
            <a:r>
              <a:rPr lang="it-IT" sz="1200" baseline="-25000" dirty="0">
                <a:solidFill>
                  <a:schemeClr val="accent4"/>
                </a:solidFill>
              </a:rPr>
              <a:t>e</a:t>
            </a:r>
            <a:r>
              <a:rPr lang="it-IT" sz="1200" dirty="0">
                <a:solidFill>
                  <a:schemeClr val="accent4"/>
                </a:solidFill>
              </a:rPr>
              <a:t> (keV)</a:t>
            </a:r>
          </a:p>
        </p:txBody>
      </p:sp>
      <p:sp>
        <p:nvSpPr>
          <p:cNvPr id="36" name="CasellaDiTesto 35">
            <a:extLst>
              <a:ext uri="{FF2B5EF4-FFF2-40B4-BE49-F238E27FC236}">
                <a16:creationId xmlns:a16="http://schemas.microsoft.com/office/drawing/2014/main" id="{DC22333A-D097-DAD6-7710-FC4A6AA7BD26}"/>
              </a:ext>
            </a:extLst>
          </p:cNvPr>
          <p:cNvSpPr txBox="1"/>
          <p:nvPr/>
        </p:nvSpPr>
        <p:spPr>
          <a:xfrm>
            <a:off x="9865212" y="2624553"/>
            <a:ext cx="335348" cy="276999"/>
          </a:xfrm>
          <a:prstGeom prst="rect">
            <a:avLst/>
          </a:prstGeom>
          <a:noFill/>
        </p:spPr>
        <p:txBody>
          <a:bodyPr wrap="none" rtlCol="0">
            <a:spAutoFit/>
          </a:bodyPr>
          <a:lstStyle/>
          <a:p>
            <a:pPr algn="l"/>
            <a:r>
              <a:rPr lang="it-IT" sz="1200" dirty="0">
                <a:solidFill>
                  <a:schemeClr val="accent3"/>
                </a:solidFill>
                <a:sym typeface="Symbol" panose="05050102010706020507" pitchFamily="18" charset="2"/>
              </a:rPr>
              <a:t></a:t>
            </a:r>
            <a:r>
              <a:rPr lang="it-IT" sz="1200" baseline="-25000" dirty="0">
                <a:solidFill>
                  <a:schemeClr val="accent3"/>
                </a:solidFill>
                <a:sym typeface="Symbol" panose="05050102010706020507" pitchFamily="18" charset="2"/>
              </a:rPr>
              <a:t>N</a:t>
            </a:r>
            <a:endParaRPr lang="it-IT" sz="1200" baseline="-25000" dirty="0">
              <a:solidFill>
                <a:schemeClr val="accent3"/>
              </a:solidFill>
            </a:endParaRPr>
          </a:p>
        </p:txBody>
      </p:sp>
      <p:sp>
        <p:nvSpPr>
          <p:cNvPr id="37" name="CasellaDiTesto 36">
            <a:extLst>
              <a:ext uri="{FF2B5EF4-FFF2-40B4-BE49-F238E27FC236}">
                <a16:creationId xmlns:a16="http://schemas.microsoft.com/office/drawing/2014/main" id="{F3221B8F-DD3C-EE57-99EC-58FFAEE3264B}"/>
              </a:ext>
            </a:extLst>
          </p:cNvPr>
          <p:cNvSpPr txBox="1"/>
          <p:nvPr/>
        </p:nvSpPr>
        <p:spPr>
          <a:xfrm>
            <a:off x="9549413" y="3012749"/>
            <a:ext cx="243978" cy="276999"/>
          </a:xfrm>
          <a:prstGeom prst="rect">
            <a:avLst/>
          </a:prstGeom>
          <a:noFill/>
        </p:spPr>
        <p:txBody>
          <a:bodyPr wrap="none" rtlCol="0">
            <a:spAutoFit/>
          </a:bodyPr>
          <a:lstStyle/>
          <a:p>
            <a:pPr algn="l"/>
            <a:r>
              <a:rPr lang="it-IT" sz="1200" dirty="0">
                <a:solidFill>
                  <a:schemeClr val="accent6"/>
                </a:solidFill>
                <a:sym typeface="Symbol" panose="05050102010706020507" pitchFamily="18" charset="2"/>
              </a:rPr>
              <a:t>l</a:t>
            </a:r>
            <a:r>
              <a:rPr lang="it-IT" sz="1200" baseline="-25000" dirty="0">
                <a:solidFill>
                  <a:schemeClr val="accent6"/>
                </a:solidFill>
                <a:sym typeface="Symbol" panose="05050102010706020507" pitchFamily="18" charset="2"/>
              </a:rPr>
              <a:t>i</a:t>
            </a:r>
            <a:endParaRPr lang="it-IT" sz="1200" baseline="-25000" dirty="0">
              <a:solidFill>
                <a:schemeClr val="accent6"/>
              </a:solidFill>
            </a:endParaRPr>
          </a:p>
        </p:txBody>
      </p:sp>
      <p:sp>
        <p:nvSpPr>
          <p:cNvPr id="38" name="CasellaDiTesto 37">
            <a:extLst>
              <a:ext uri="{FF2B5EF4-FFF2-40B4-BE49-F238E27FC236}">
                <a16:creationId xmlns:a16="http://schemas.microsoft.com/office/drawing/2014/main" id="{B8048AE6-2EB3-E3F2-756C-14A25EEC67AA}"/>
              </a:ext>
            </a:extLst>
          </p:cNvPr>
          <p:cNvSpPr txBox="1"/>
          <p:nvPr/>
        </p:nvSpPr>
        <p:spPr>
          <a:xfrm>
            <a:off x="9823745" y="935367"/>
            <a:ext cx="808235" cy="276999"/>
          </a:xfrm>
          <a:prstGeom prst="rect">
            <a:avLst/>
          </a:prstGeom>
          <a:noFill/>
        </p:spPr>
        <p:txBody>
          <a:bodyPr wrap="none" rtlCol="0">
            <a:spAutoFit/>
          </a:bodyPr>
          <a:lstStyle/>
          <a:p>
            <a:pPr algn="l"/>
            <a:r>
              <a:rPr lang="it-IT" sz="1200" dirty="0">
                <a:solidFill>
                  <a:srgbClr val="FF0000"/>
                </a:solidFill>
              </a:rPr>
              <a:t>P</a:t>
            </a:r>
            <a:r>
              <a:rPr lang="it-IT" sz="1200" baseline="-25000" dirty="0">
                <a:solidFill>
                  <a:srgbClr val="FF0000"/>
                </a:solidFill>
              </a:rPr>
              <a:t>NBI</a:t>
            </a:r>
            <a:r>
              <a:rPr lang="it-IT" sz="1200" dirty="0">
                <a:solidFill>
                  <a:srgbClr val="FF0000"/>
                </a:solidFill>
              </a:rPr>
              <a:t> (MW)</a:t>
            </a:r>
          </a:p>
        </p:txBody>
      </p:sp>
      <p:cxnSp>
        <p:nvCxnSpPr>
          <p:cNvPr id="40" name="Connettore diritto 39">
            <a:extLst>
              <a:ext uri="{FF2B5EF4-FFF2-40B4-BE49-F238E27FC236}">
                <a16:creationId xmlns:a16="http://schemas.microsoft.com/office/drawing/2014/main" id="{88AB7DB4-06B7-FA0C-EB27-E50DEF50390A}"/>
              </a:ext>
            </a:extLst>
          </p:cNvPr>
          <p:cNvCxnSpPr/>
          <p:nvPr/>
        </p:nvCxnSpPr>
        <p:spPr>
          <a:xfrm flipV="1">
            <a:off x="9079367" y="940691"/>
            <a:ext cx="0" cy="334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BD5C3DC7-D4C3-965A-95D8-61F5FD671153}"/>
              </a:ext>
            </a:extLst>
          </p:cNvPr>
          <p:cNvCxnSpPr/>
          <p:nvPr/>
        </p:nvCxnSpPr>
        <p:spPr>
          <a:xfrm>
            <a:off x="8231109" y="2928848"/>
            <a:ext cx="338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68B2496B-CC70-0B61-50A0-7AEA234D4FA5}"/>
              </a:ext>
            </a:extLst>
          </p:cNvPr>
          <p:cNvSpPr txBox="1"/>
          <p:nvPr/>
        </p:nvSpPr>
        <p:spPr>
          <a:xfrm>
            <a:off x="8229982" y="2720425"/>
            <a:ext cx="348172" cy="246221"/>
          </a:xfrm>
          <a:prstGeom prst="rect">
            <a:avLst/>
          </a:prstGeom>
          <a:noFill/>
        </p:spPr>
        <p:txBody>
          <a:bodyPr wrap="none" rtlCol="0">
            <a:spAutoFit/>
          </a:bodyPr>
          <a:lstStyle/>
          <a:p>
            <a:pPr algn="l"/>
            <a:r>
              <a:rPr lang="it-IT" sz="1000" dirty="0"/>
              <a:t>2.5</a:t>
            </a:r>
          </a:p>
        </p:txBody>
      </p:sp>
      <p:cxnSp>
        <p:nvCxnSpPr>
          <p:cNvPr id="15" name="Connettore diritto 14">
            <a:extLst>
              <a:ext uri="{FF2B5EF4-FFF2-40B4-BE49-F238E27FC236}">
                <a16:creationId xmlns:a16="http://schemas.microsoft.com/office/drawing/2014/main" id="{0A161212-D78E-E36B-81EB-7B1DAF7B75C0}"/>
              </a:ext>
            </a:extLst>
          </p:cNvPr>
          <p:cNvCxnSpPr/>
          <p:nvPr/>
        </p:nvCxnSpPr>
        <p:spPr>
          <a:xfrm>
            <a:off x="8231109" y="1242923"/>
            <a:ext cx="338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9A31FA22-A8F0-1FE9-AD61-0987C9BB4445}"/>
              </a:ext>
            </a:extLst>
          </p:cNvPr>
          <p:cNvSpPr txBox="1"/>
          <p:nvPr/>
        </p:nvSpPr>
        <p:spPr>
          <a:xfrm>
            <a:off x="8229982" y="1034500"/>
            <a:ext cx="348172" cy="246221"/>
          </a:xfrm>
          <a:prstGeom prst="rect">
            <a:avLst/>
          </a:prstGeom>
          <a:noFill/>
        </p:spPr>
        <p:txBody>
          <a:bodyPr wrap="none" rtlCol="0">
            <a:spAutoFit/>
          </a:bodyPr>
          <a:lstStyle/>
          <a:p>
            <a:pPr algn="l"/>
            <a:r>
              <a:rPr lang="it-IT" sz="1000" dirty="0"/>
              <a:t>2.5</a:t>
            </a:r>
          </a:p>
        </p:txBody>
      </p:sp>
    </p:spTree>
    <p:extLst>
      <p:ext uri="{BB962C8B-B14F-4D97-AF65-F5344CB8AC3E}">
        <p14:creationId xmlns:p14="http://schemas.microsoft.com/office/powerpoint/2010/main" val="147626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lemento grafico 3">
            <a:extLst>
              <a:ext uri="{FF2B5EF4-FFF2-40B4-BE49-F238E27FC236}">
                <a16:creationId xmlns:a16="http://schemas.microsoft.com/office/drawing/2014/main" id="{8388A045-D32D-594C-6DA4-E7894909D239}"/>
              </a:ext>
            </a:extLst>
          </p:cNvPr>
          <p:cNvPicPr>
            <a:picLocks noChangeAspect="1"/>
          </p:cNvPicPr>
          <p:nvPr/>
        </p:nvPicPr>
        <p:blipFill>
          <a:blip r:embed="rId2">
            <a:extLst>
              <a:ext uri="{96DAC541-7B7A-43D3-8B79-37D633B846F1}">
                <asvg:svgBlip xmlns:asvg="http://schemas.microsoft.com/office/drawing/2016/SVG/main" r:embed="rId3"/>
              </a:ext>
            </a:extLst>
          </a:blip>
          <a:srcRect l="8390" t="10646" r="7898" b="3174"/>
          <a:stretch>
            <a:fillRect/>
          </a:stretch>
        </p:blipFill>
        <p:spPr>
          <a:xfrm>
            <a:off x="8047777" y="866954"/>
            <a:ext cx="3671693" cy="3780000"/>
          </a:xfrm>
          <a:prstGeom prst="rect">
            <a:avLst/>
          </a:prstGeom>
        </p:spPr>
      </p:pic>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1" y="192515"/>
            <a:ext cx="9932219" cy="457200"/>
          </a:xfrm>
        </p:spPr>
        <p:txBody>
          <a:bodyPr/>
          <a:lstStyle/>
          <a:p>
            <a:r>
              <a:rPr lang="en-US" dirty="0">
                <a:sym typeface="Symbol" panose="05050102010706020507" pitchFamily="18" charset="2"/>
              </a:rPr>
              <a:t>P178: Hybrid-like scenario at high β</a:t>
            </a:r>
            <a:r>
              <a:rPr lang="en-US" baseline="-25000" dirty="0">
                <a:sym typeface="Symbol" panose="05050102010706020507" pitchFamily="18" charset="2"/>
              </a:rPr>
              <a:t>N</a:t>
            </a:r>
            <a:r>
              <a:rPr lang="en-US" dirty="0">
                <a:sym typeface="Symbol" panose="05050102010706020507" pitchFamily="18" charset="2"/>
              </a:rPr>
              <a:t> with 3/2 tearing mode on MAST-U</a:t>
            </a:r>
            <a:endParaRPr lang="en-GB"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8107495" y="4745187"/>
            <a:ext cx="15644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8193577" y="5017715"/>
          <a:ext cx="3478448" cy="1333500"/>
        </p:xfrm>
        <a:graphic>
          <a:graphicData uri="http://schemas.openxmlformats.org/drawingml/2006/table">
            <a:tbl>
              <a:tblPr firstRow="1" bandRow="1">
                <a:tableStyleId>{5C22544A-7EE6-4342-B048-85BDC9FD1C3A}</a:tableStyleId>
              </a:tblPr>
              <a:tblGrid>
                <a:gridCol w="742754">
                  <a:extLst>
                    <a:ext uri="{9D8B030D-6E8A-4147-A177-3AD203B41FA5}">
                      <a16:colId xmlns:a16="http://schemas.microsoft.com/office/drawing/2014/main" val="20000"/>
                    </a:ext>
                  </a:extLst>
                </a:gridCol>
                <a:gridCol w="1382555">
                  <a:extLst>
                    <a:ext uri="{9D8B030D-6E8A-4147-A177-3AD203B41FA5}">
                      <a16:colId xmlns:a16="http://schemas.microsoft.com/office/drawing/2014/main" val="20001"/>
                    </a:ext>
                  </a:extLst>
                </a:gridCol>
                <a:gridCol w="1353139">
                  <a:extLst>
                    <a:ext uri="{9D8B030D-6E8A-4147-A177-3AD203B41FA5}">
                      <a16:colId xmlns:a16="http://schemas.microsoft.com/office/drawing/2014/main" val="20002"/>
                    </a:ext>
                  </a:extLst>
                </a:gridCol>
              </a:tblGrid>
              <a:tr h="211183">
                <a:tc>
                  <a:txBody>
                    <a:bodyPr/>
                    <a:lstStyle/>
                    <a:p>
                      <a:r>
                        <a:rPr lang="en-IT" sz="1300" dirty="0"/>
                        <a:t>Device</a:t>
                      </a:r>
                    </a:p>
                  </a:txBody>
                  <a:tcPr marL="68585" marR="68585" marT="34290" marB="34290"/>
                </a:tc>
                <a:tc>
                  <a:txBody>
                    <a:bodyPr/>
                    <a:lstStyle/>
                    <a:p>
                      <a:r>
                        <a:rPr lang="en-IT" sz="1300" dirty="0"/>
                        <a:t># Pulses/Session</a:t>
                      </a:r>
                    </a:p>
                  </a:txBody>
                  <a:tcPr marL="68585" marR="68585" marT="34290" marB="34290"/>
                </a:tc>
                <a:tc>
                  <a:txBody>
                    <a:bodyPr/>
                    <a:lstStyle/>
                    <a:p>
                      <a:r>
                        <a:rPr lang="en-IT" sz="1300" dirty="0"/>
                        <a:t># Development</a:t>
                      </a:r>
                    </a:p>
                  </a:txBody>
                  <a:tcPr marL="68585" marR="68585" marT="34290" marB="34290"/>
                </a:tc>
                <a:extLst>
                  <a:ext uri="{0D108BD9-81ED-4DB2-BD59-A6C34878D82A}">
                    <a16:rowId xmlns:a16="http://schemas.microsoft.com/office/drawing/2014/main" val="10000"/>
                  </a:ext>
                </a:extLst>
              </a:tr>
              <a:tr h="211183">
                <a:tc>
                  <a:txBody>
                    <a:bodyPr/>
                    <a:lstStyle/>
                    <a:p>
                      <a:r>
                        <a:rPr lang="fr-CH" sz="1300" b="1" dirty="0">
                          <a:solidFill>
                            <a:schemeClr val="tx1"/>
                          </a:solidFill>
                        </a:rPr>
                        <a:t>AUG</a:t>
                      </a:r>
                      <a:endParaRPr lang="en-IT" sz="1300" b="1" dirty="0">
                        <a:solidFill>
                          <a:schemeClr val="tx1"/>
                        </a:solidFill>
                      </a:endParaRPr>
                    </a:p>
                  </a:txBody>
                  <a:tcPr marL="68585" marR="68585" marT="34290" marB="34290">
                    <a:solidFill>
                      <a:schemeClr val="tx2">
                        <a:lumMod val="40000"/>
                        <a:lumOff val="60000"/>
                      </a:schemeClr>
                    </a:solidFill>
                  </a:tcPr>
                </a:tc>
                <a:tc>
                  <a:txBody>
                    <a:bodyPr/>
                    <a:lstStyle/>
                    <a:p>
                      <a:endParaRPr lang="en-IT" sz="1300" dirty="0"/>
                    </a:p>
                  </a:txBody>
                  <a:tcPr marL="68585" marR="68585" marT="34290" marB="34290">
                    <a:solidFill>
                      <a:schemeClr val="tx2">
                        <a:lumMod val="40000"/>
                        <a:lumOff val="60000"/>
                      </a:schemeClr>
                    </a:solidFill>
                  </a:tcPr>
                </a:tc>
                <a:tc>
                  <a:txBody>
                    <a:bodyPr/>
                    <a:lstStyle/>
                    <a:p>
                      <a:endParaRPr lang="en-IT" sz="13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211183">
                <a:tc>
                  <a:txBody>
                    <a:bodyPr/>
                    <a:lstStyle/>
                    <a:p>
                      <a:r>
                        <a:rPr lang="en-IT" sz="1300" b="1" dirty="0">
                          <a:solidFill>
                            <a:schemeClr val="tx1"/>
                          </a:solidFill>
                        </a:rPr>
                        <a:t>MAST-U</a:t>
                      </a:r>
                    </a:p>
                  </a:txBody>
                  <a:tcPr marL="68585" marR="68585" marT="34290" marB="34290">
                    <a:solidFill>
                      <a:schemeClr val="accent2">
                        <a:lumMod val="40000"/>
                        <a:lumOff val="60000"/>
                      </a:schemeClr>
                    </a:solidFill>
                  </a:tcPr>
                </a:tc>
                <a:tc>
                  <a:txBody>
                    <a:bodyPr/>
                    <a:lstStyle/>
                    <a:p>
                      <a:r>
                        <a:rPr lang="it-IT" sz="1300" dirty="0"/>
                        <a:t> 24 / 3</a:t>
                      </a:r>
                      <a:endParaRPr lang="en-IT" sz="1300" dirty="0"/>
                    </a:p>
                  </a:txBody>
                  <a:tcPr marL="68585" marR="68585" marT="34290" marB="34290">
                    <a:solidFill>
                      <a:schemeClr val="accent2">
                        <a:lumMod val="40000"/>
                        <a:lumOff val="60000"/>
                      </a:schemeClr>
                    </a:solidFill>
                  </a:tcPr>
                </a:tc>
                <a:tc>
                  <a:txBody>
                    <a:bodyPr/>
                    <a:lstStyle/>
                    <a:p>
                      <a:r>
                        <a:rPr lang="it-IT" sz="1300" dirty="0"/>
                        <a:t> 8 / 1</a:t>
                      </a:r>
                      <a:endParaRPr lang="en-IT" sz="13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211183">
                <a:tc>
                  <a:txBody>
                    <a:bodyPr/>
                    <a:lstStyle/>
                    <a:p>
                      <a:r>
                        <a:rPr lang="en-IT" sz="1300" b="1" dirty="0">
                          <a:solidFill>
                            <a:schemeClr val="tx1"/>
                          </a:solidFill>
                        </a:rPr>
                        <a:t>TCV</a:t>
                      </a:r>
                    </a:p>
                  </a:txBody>
                  <a:tcPr marL="68585" marR="68585" marT="34290" marB="34290">
                    <a:solidFill>
                      <a:schemeClr val="accent3">
                        <a:lumMod val="40000"/>
                        <a:lumOff val="60000"/>
                      </a:schemeClr>
                    </a:solidFill>
                  </a:tcPr>
                </a:tc>
                <a:tc>
                  <a:txBody>
                    <a:bodyPr/>
                    <a:lstStyle/>
                    <a:p>
                      <a:endParaRPr lang="en-IT" sz="1300"/>
                    </a:p>
                  </a:txBody>
                  <a:tcPr marL="68585" marR="68585" marT="34290" marB="34290">
                    <a:solidFill>
                      <a:schemeClr val="accent3">
                        <a:lumMod val="40000"/>
                        <a:lumOff val="60000"/>
                      </a:schemeClr>
                    </a:solidFill>
                  </a:tcPr>
                </a:tc>
                <a:tc>
                  <a:txBody>
                    <a:bodyPr/>
                    <a:lstStyle/>
                    <a:p>
                      <a:endParaRPr lang="en-IT" sz="13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211183">
                <a:tc>
                  <a:txBody>
                    <a:bodyPr/>
                    <a:lstStyle/>
                    <a:p>
                      <a:r>
                        <a:rPr lang="en-IT" sz="13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300" dirty="0"/>
                    </a:p>
                  </a:txBody>
                  <a:tcPr marL="68585" marR="68585" marT="34290" marB="34290">
                    <a:solidFill>
                      <a:schemeClr val="accent6">
                        <a:lumMod val="40000"/>
                        <a:lumOff val="60000"/>
                      </a:schemeClr>
                    </a:solidFill>
                  </a:tcPr>
                </a:tc>
                <a:tc>
                  <a:txBody>
                    <a:bodyPr/>
                    <a:lstStyle/>
                    <a:p>
                      <a:endParaRPr lang="en-IT" sz="13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a:solidFill>
                  <a:prstClr val="white"/>
                </a:solidFill>
              </a:rPr>
              <a:t>M. Baruzzo WPTE GPM 5/11/2025</a:t>
            </a:r>
            <a:endParaRPr lang="en-GB" dirty="0">
              <a:solidFill>
                <a:prstClr val="white"/>
              </a:solidFill>
            </a:endParaRPr>
          </a:p>
        </p:txBody>
      </p:sp>
      <p:sp>
        <p:nvSpPr>
          <p:cNvPr id="9" name="CasellaDiTesto 8">
            <a:extLst>
              <a:ext uri="{FF2B5EF4-FFF2-40B4-BE49-F238E27FC236}">
                <a16:creationId xmlns:a16="http://schemas.microsoft.com/office/drawing/2014/main" id="{C8D3D332-0A95-F64F-5DB8-44D97235668E}"/>
              </a:ext>
            </a:extLst>
          </p:cNvPr>
          <p:cNvSpPr txBox="1"/>
          <p:nvPr/>
        </p:nvSpPr>
        <p:spPr>
          <a:xfrm>
            <a:off x="178785" y="798289"/>
            <a:ext cx="4592732" cy="461665"/>
          </a:xfrm>
          <a:prstGeom prst="rect">
            <a:avLst/>
          </a:prstGeom>
          <a:noFill/>
        </p:spPr>
        <p:txBody>
          <a:bodyPr wrap="none" rtlCol="0">
            <a:spAutoFit/>
          </a:bodyPr>
          <a:lstStyle/>
          <a:p>
            <a:pPr marL="342900" indent="-342900">
              <a:buFont typeface="Arial" panose="020B0604020202020204" pitchFamily="34" charset="0"/>
              <a:buChar char="•"/>
            </a:pPr>
            <a:r>
              <a:rPr lang="en-US" sz="2400" b="1" dirty="0">
                <a:cs typeface="Calibri"/>
              </a:rPr>
              <a:t>Proponents and contact person</a:t>
            </a:r>
            <a:r>
              <a:rPr lang="it-IT" sz="2400" b="1" dirty="0"/>
              <a:t> </a:t>
            </a:r>
          </a:p>
        </p:txBody>
      </p:sp>
      <p:sp>
        <p:nvSpPr>
          <p:cNvPr id="12" name="CasellaDiTesto 11">
            <a:extLst>
              <a:ext uri="{FF2B5EF4-FFF2-40B4-BE49-F238E27FC236}">
                <a16:creationId xmlns:a16="http://schemas.microsoft.com/office/drawing/2014/main" id="{751E3EBF-5B1C-2ED9-1A22-64F4C045EE63}"/>
              </a:ext>
            </a:extLst>
          </p:cNvPr>
          <p:cNvSpPr txBox="1"/>
          <p:nvPr/>
        </p:nvSpPr>
        <p:spPr>
          <a:xfrm>
            <a:off x="536367" y="1186453"/>
            <a:ext cx="7202723" cy="830997"/>
          </a:xfrm>
          <a:prstGeom prst="rect">
            <a:avLst/>
          </a:prstGeom>
          <a:noFill/>
        </p:spPr>
        <p:txBody>
          <a:bodyPr wrap="square" rtlCol="0">
            <a:spAutoFit/>
          </a:bodyPr>
          <a:lstStyle/>
          <a:p>
            <a:pPr algn="just"/>
            <a:r>
              <a:rPr lang="it-IT" sz="1600" dirty="0"/>
              <a:t>Gianluca Pucella (</a:t>
            </a:r>
            <a:r>
              <a:rPr lang="en-US" sz="1600" dirty="0">
                <a:cs typeface="Calibri"/>
                <a:hlinkClick r:id="rId4"/>
              </a:rPr>
              <a:t>gianluca.pucella@enea.it</a:t>
            </a:r>
            <a:r>
              <a:rPr lang="it-IT" sz="1600" dirty="0"/>
              <a:t>)</a:t>
            </a:r>
          </a:p>
          <a:p>
            <a:pPr algn="just"/>
            <a:r>
              <a:rPr lang="it-IT" sz="1600" dirty="0"/>
              <a:t>Fulvio Auriemma, Edmondo Giovannozzi, Francesco Orsitto, Chiara Piron, Luca Senni,</a:t>
            </a:r>
          </a:p>
          <a:p>
            <a:pPr algn="just"/>
            <a:r>
              <a:rPr lang="it-IT" sz="1600" dirty="0"/>
              <a:t>Sam Blackmore, Daniele Brunetti, Luca Garzotti, …</a:t>
            </a:r>
          </a:p>
        </p:txBody>
      </p:sp>
      <p:sp>
        <p:nvSpPr>
          <p:cNvPr id="14" name="CasellaDiTesto 13">
            <a:extLst>
              <a:ext uri="{FF2B5EF4-FFF2-40B4-BE49-F238E27FC236}">
                <a16:creationId xmlns:a16="http://schemas.microsoft.com/office/drawing/2014/main" id="{C23F9F6B-4A2E-D836-E0D4-985AAB6DC379}"/>
              </a:ext>
            </a:extLst>
          </p:cNvPr>
          <p:cNvSpPr txBox="1"/>
          <p:nvPr/>
        </p:nvSpPr>
        <p:spPr>
          <a:xfrm>
            <a:off x="181892" y="2098199"/>
            <a:ext cx="5027402" cy="461665"/>
          </a:xfrm>
          <a:prstGeom prst="rect">
            <a:avLst/>
          </a:prstGeom>
          <a:noFill/>
        </p:spPr>
        <p:txBody>
          <a:bodyPr wrap="none" rtlCol="0">
            <a:spAutoFit/>
          </a:bodyPr>
          <a:lstStyle/>
          <a:p>
            <a:pPr marL="342900" indent="-342900">
              <a:buFont typeface="Arial" panose="020B0604020202020204" pitchFamily="34" charset="0"/>
              <a:buChar char="•"/>
            </a:pPr>
            <a:r>
              <a:rPr lang="en-US" sz="2400" b="1" dirty="0">
                <a:cs typeface="Calibri"/>
              </a:rPr>
              <a:t>Scientific background &amp; Objectives</a:t>
            </a:r>
            <a:r>
              <a:rPr lang="it-IT" sz="2400" b="1" dirty="0"/>
              <a:t> </a:t>
            </a:r>
          </a:p>
        </p:txBody>
      </p:sp>
      <p:sp>
        <p:nvSpPr>
          <p:cNvPr id="20" name="CasellaDiTesto 19">
            <a:extLst>
              <a:ext uri="{FF2B5EF4-FFF2-40B4-BE49-F238E27FC236}">
                <a16:creationId xmlns:a16="http://schemas.microsoft.com/office/drawing/2014/main" id="{6E4BCE88-3965-D41B-B03F-1294A841393E}"/>
              </a:ext>
            </a:extLst>
          </p:cNvPr>
          <p:cNvSpPr txBox="1"/>
          <p:nvPr/>
        </p:nvSpPr>
        <p:spPr>
          <a:xfrm>
            <a:off x="539476" y="2450503"/>
            <a:ext cx="7043206" cy="584775"/>
          </a:xfrm>
          <a:prstGeom prst="rect">
            <a:avLst/>
          </a:prstGeom>
          <a:noFill/>
        </p:spPr>
        <p:txBody>
          <a:bodyPr wrap="square" rtlCol="0">
            <a:spAutoFit/>
          </a:bodyPr>
          <a:lstStyle/>
          <a:p>
            <a:pPr algn="just"/>
            <a:r>
              <a:rPr lang="en-US" sz="1600" dirty="0"/>
              <a:t>Recent experiments on MAST-U allowed to obtain a hybrid-like scenario at relatively high beta values (</a:t>
            </a:r>
            <a:r>
              <a:rPr lang="en-US" sz="1600" dirty="0">
                <a:sym typeface="Symbol" panose="05050102010706020507" pitchFamily="18" charset="2"/>
              </a:rPr>
              <a:t></a:t>
            </a:r>
            <a:r>
              <a:rPr lang="en-US" sz="1600" baseline="-25000" dirty="0">
                <a:sym typeface="Symbol" panose="05050102010706020507" pitchFamily="18" charset="2"/>
              </a:rPr>
              <a:t>N</a:t>
            </a:r>
            <a:r>
              <a:rPr lang="en-US" sz="1600" dirty="0">
                <a:sym typeface="Symbol" panose="05050102010706020507" pitchFamily="18" charset="2"/>
              </a:rPr>
              <a:t> =2.5-2.6</a:t>
            </a:r>
            <a:r>
              <a:rPr lang="en-US" sz="1600" dirty="0"/>
              <a:t>) with mild MHD activity (3/2 tearing mode).</a:t>
            </a:r>
          </a:p>
        </p:txBody>
      </p:sp>
      <p:sp>
        <p:nvSpPr>
          <p:cNvPr id="27" name="CasellaDiTesto 26">
            <a:extLst>
              <a:ext uri="{FF2B5EF4-FFF2-40B4-BE49-F238E27FC236}">
                <a16:creationId xmlns:a16="http://schemas.microsoft.com/office/drawing/2014/main" id="{C843DDAB-13A8-52C2-66D7-82C6AB00893F}"/>
              </a:ext>
            </a:extLst>
          </p:cNvPr>
          <p:cNvSpPr txBox="1"/>
          <p:nvPr/>
        </p:nvSpPr>
        <p:spPr>
          <a:xfrm>
            <a:off x="542581" y="3021815"/>
            <a:ext cx="6299090" cy="160043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Determine the β</a:t>
            </a:r>
            <a:r>
              <a:rPr lang="en-US" sz="1600" baseline="-25000" dirty="0"/>
              <a:t>N</a:t>
            </a:r>
            <a:r>
              <a:rPr lang="en-US" sz="1600" dirty="0"/>
              <a:t> threshold for 3/2 mode destabilization in heated pulses without IREs during the Ohmic ramp-up phase (</a:t>
            </a:r>
            <a:r>
              <a:rPr lang="en-US" sz="1600" dirty="0" err="1"/>
              <a:t>dI</a:t>
            </a:r>
            <a:r>
              <a:rPr lang="en-US" sz="1600" baseline="-25000" dirty="0" err="1"/>
              <a:t>p</a:t>
            </a:r>
            <a:r>
              <a:rPr lang="en-US" sz="1600" dirty="0"/>
              <a:t>/dt = 3 MA/s)</a:t>
            </a:r>
          </a:p>
          <a:p>
            <a:pPr marL="285750" indent="-285750" algn="just">
              <a:buFont typeface="Arial" panose="020B0604020202020204" pitchFamily="34" charset="0"/>
              <a:buChar char="•"/>
            </a:pPr>
            <a:r>
              <a:rPr lang="en-US" sz="1600" dirty="0"/>
              <a:t>Investigate the possible flux-pumping mechanism with the 3/2 mode</a:t>
            </a:r>
          </a:p>
          <a:p>
            <a:pPr marL="285750" indent="-285750" algn="just">
              <a:buFont typeface="Arial" panose="020B0604020202020204" pitchFamily="34" charset="0"/>
              <a:buChar char="•"/>
            </a:pPr>
            <a:r>
              <a:rPr lang="en-US" sz="1600" dirty="0"/>
              <a:t>Investigate the possible existence of an upper limit in </a:t>
            </a:r>
            <a:r>
              <a:rPr lang="en-US" sz="1600" dirty="0">
                <a:sym typeface="Symbol" panose="05050102010706020507" pitchFamily="18" charset="2"/>
              </a:rPr>
              <a:t></a:t>
            </a:r>
            <a:r>
              <a:rPr lang="en-US" sz="1600" baseline="-25000" dirty="0">
                <a:sym typeface="Symbol" panose="05050102010706020507" pitchFamily="18" charset="2"/>
              </a:rPr>
              <a:t>N</a:t>
            </a:r>
            <a:r>
              <a:rPr lang="en-US" sz="1600" dirty="0">
                <a:sym typeface="Symbol" panose="05050102010706020507" pitchFamily="18" charset="2"/>
              </a:rPr>
              <a:t> </a:t>
            </a:r>
            <a:r>
              <a:rPr lang="en-US" sz="1600" dirty="0"/>
              <a:t>to avoid the destabilization of a 2/1 mode in the second half of the pulse</a:t>
            </a:r>
          </a:p>
          <a:p>
            <a:pPr marL="285750" indent="-285750" algn="just">
              <a:buFont typeface="Arial" panose="020B0604020202020204" pitchFamily="34" charset="0"/>
              <a:buChar char="•"/>
            </a:pPr>
            <a:r>
              <a:rPr lang="en-US" sz="1600" dirty="0"/>
              <a:t>Dependence of the maximum β</a:t>
            </a:r>
            <a:r>
              <a:rPr lang="en-US" sz="1600" baseline="-25000" dirty="0"/>
              <a:t>N</a:t>
            </a:r>
            <a:r>
              <a:rPr lang="en-US" sz="1600" dirty="0"/>
              <a:t> achievable as function of B</a:t>
            </a:r>
            <a:r>
              <a:rPr lang="en-US" sz="1600" baseline="-25000" dirty="0"/>
              <a:t>T</a:t>
            </a:r>
            <a:r>
              <a:rPr lang="en-US" sz="1600" dirty="0"/>
              <a:t> and I</a:t>
            </a:r>
            <a:r>
              <a:rPr lang="en-US" sz="1600" baseline="-25000" dirty="0"/>
              <a:t>p</a:t>
            </a:r>
          </a:p>
        </p:txBody>
      </p:sp>
      <p:sp>
        <p:nvSpPr>
          <p:cNvPr id="28" name="CasellaDiTesto 27">
            <a:extLst>
              <a:ext uri="{FF2B5EF4-FFF2-40B4-BE49-F238E27FC236}">
                <a16:creationId xmlns:a16="http://schemas.microsoft.com/office/drawing/2014/main" id="{C47590A9-0098-DDF1-8EC8-EE4C84C5050B}"/>
              </a:ext>
            </a:extLst>
          </p:cNvPr>
          <p:cNvSpPr txBox="1"/>
          <p:nvPr/>
        </p:nvSpPr>
        <p:spPr>
          <a:xfrm>
            <a:off x="181896" y="4647147"/>
            <a:ext cx="7926406"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cs typeface="Calibri"/>
              </a:rPr>
              <a:t>Experimental strategy/Machine constraints and diagnostic</a:t>
            </a:r>
          </a:p>
        </p:txBody>
      </p:sp>
      <p:sp>
        <p:nvSpPr>
          <p:cNvPr id="29" name="CasellaDiTesto 28">
            <a:extLst>
              <a:ext uri="{FF2B5EF4-FFF2-40B4-BE49-F238E27FC236}">
                <a16:creationId xmlns:a16="http://schemas.microsoft.com/office/drawing/2014/main" id="{839F87EE-7431-506C-BAE9-E9B1DEE1B352}"/>
              </a:ext>
            </a:extLst>
          </p:cNvPr>
          <p:cNvSpPr txBox="1"/>
          <p:nvPr/>
        </p:nvSpPr>
        <p:spPr>
          <a:xfrm>
            <a:off x="539479" y="5035311"/>
            <a:ext cx="7043204"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On-axis NBI power scan (0.5-2.0 MW), with </a:t>
            </a:r>
            <a:r>
              <a:rPr lang="en-US" sz="1600" dirty="0" err="1"/>
              <a:t>t</a:t>
            </a:r>
            <a:r>
              <a:rPr lang="en-US" sz="1600" baseline="-25000" dirty="0" err="1"/>
              <a:t>inj</a:t>
            </a:r>
            <a:r>
              <a:rPr lang="en-US" sz="1600" dirty="0"/>
              <a:t> </a:t>
            </a:r>
            <a:r>
              <a:rPr lang="en-US" sz="1600" dirty="0">
                <a:sym typeface="Symbol" panose="05050102010706020507" pitchFamily="18" charset="2"/>
              </a:rPr>
              <a:t></a:t>
            </a:r>
            <a:r>
              <a:rPr lang="en-US" sz="1600" dirty="0"/>
              <a:t> 200 </a:t>
            </a:r>
            <a:r>
              <a:rPr lang="en-US" sz="1600" dirty="0" err="1"/>
              <a:t>ms</a:t>
            </a:r>
            <a:endParaRPr lang="en-US" sz="1600" dirty="0"/>
          </a:p>
          <a:p>
            <a:pPr marL="285750" indent="-285750" algn="just">
              <a:buFont typeface="Arial" panose="020B0604020202020204" pitchFamily="34" charset="0"/>
              <a:buChar char="•"/>
            </a:pPr>
            <a:r>
              <a:rPr lang="en-US" sz="1600" dirty="0"/>
              <a:t>Off-axis NBI power scan (0.5-2.0 MW), with </a:t>
            </a:r>
            <a:r>
              <a:rPr lang="en-US" sz="1600" dirty="0" err="1"/>
              <a:t>t</a:t>
            </a:r>
            <a:r>
              <a:rPr lang="en-US" sz="1600" baseline="-25000" dirty="0" err="1"/>
              <a:t>inj</a:t>
            </a:r>
            <a:r>
              <a:rPr lang="en-US" sz="1600" dirty="0"/>
              <a:t> </a:t>
            </a:r>
            <a:r>
              <a:rPr lang="en-US" sz="1600" dirty="0">
                <a:sym typeface="Symbol" panose="05050102010706020507" pitchFamily="18" charset="2"/>
              </a:rPr>
              <a:t></a:t>
            </a:r>
            <a:r>
              <a:rPr lang="en-US" sz="1600" dirty="0"/>
              <a:t> 400 </a:t>
            </a:r>
            <a:r>
              <a:rPr lang="en-US" sz="1600" dirty="0" err="1"/>
              <a:t>ms</a:t>
            </a:r>
            <a:r>
              <a:rPr lang="en-US" sz="1600" dirty="0"/>
              <a:t>, in pulses with on-axis NBI (1.5-2.0 MW) from 200 </a:t>
            </a:r>
            <a:r>
              <a:rPr lang="en-US" sz="1600" dirty="0" err="1"/>
              <a:t>ms</a:t>
            </a:r>
            <a:r>
              <a:rPr lang="en-US" sz="1600" dirty="0"/>
              <a:t> and stationary 3/2 mode</a:t>
            </a:r>
          </a:p>
          <a:p>
            <a:pPr marL="285750" indent="-285750" algn="just">
              <a:buFont typeface="Arial" panose="020B0604020202020204" pitchFamily="34" charset="0"/>
              <a:buChar char="•"/>
            </a:pPr>
            <a:endParaRPr lang="en-US" sz="400" dirty="0"/>
          </a:p>
          <a:p>
            <a:pPr marL="285750" indent="-285750" algn="just">
              <a:buFont typeface="Arial" panose="020B0604020202020204" pitchFamily="34" charset="0"/>
              <a:buChar char="•"/>
            </a:pPr>
            <a:r>
              <a:rPr lang="en-US" sz="1600" dirty="0"/>
              <a:t>I</a:t>
            </a:r>
            <a:r>
              <a:rPr lang="en-US" sz="1600" baseline="-25000" dirty="0"/>
              <a:t>p</a:t>
            </a:r>
            <a:r>
              <a:rPr lang="en-US" sz="1600" dirty="0"/>
              <a:t> &lt; 1.0 MA (“overshoot” in pulses at lower I</a:t>
            </a:r>
            <a:r>
              <a:rPr lang="en-US" sz="1600" baseline="-25000" dirty="0"/>
              <a:t>p</a:t>
            </a:r>
            <a:r>
              <a:rPr lang="en-US" sz="1600" dirty="0"/>
              <a:t> tbc), B</a:t>
            </a:r>
            <a:r>
              <a:rPr lang="en-US" sz="1600" baseline="-25000" dirty="0"/>
              <a:t>T</a:t>
            </a:r>
            <a:r>
              <a:rPr lang="en-US" sz="1600" dirty="0"/>
              <a:t> &lt; 0.7 MA, 1-4 MW NBI</a:t>
            </a:r>
          </a:p>
          <a:p>
            <a:pPr marL="285750" indent="-285750" algn="just">
              <a:buFont typeface="Arial" panose="020B0604020202020204" pitchFamily="34" charset="0"/>
              <a:buChar char="•"/>
            </a:pPr>
            <a:r>
              <a:rPr lang="en-US" sz="1600" dirty="0"/>
              <a:t>SXR, Magnetic pick-up coils, Thomson scattering, Interferometer, MSE</a:t>
            </a:r>
          </a:p>
        </p:txBody>
      </p:sp>
      <p:sp>
        <p:nvSpPr>
          <p:cNvPr id="33" name="CasellaDiTesto 32">
            <a:extLst>
              <a:ext uri="{FF2B5EF4-FFF2-40B4-BE49-F238E27FC236}">
                <a16:creationId xmlns:a16="http://schemas.microsoft.com/office/drawing/2014/main" id="{F0415DA7-9E47-6901-961B-73E796C46C4A}"/>
              </a:ext>
            </a:extLst>
          </p:cNvPr>
          <p:cNvSpPr txBox="1"/>
          <p:nvPr/>
        </p:nvSpPr>
        <p:spPr>
          <a:xfrm>
            <a:off x="9557133" y="1336125"/>
            <a:ext cx="627095" cy="276999"/>
          </a:xfrm>
          <a:prstGeom prst="rect">
            <a:avLst/>
          </a:prstGeom>
          <a:noFill/>
        </p:spPr>
        <p:txBody>
          <a:bodyPr wrap="none" rtlCol="0">
            <a:spAutoFit/>
          </a:bodyPr>
          <a:lstStyle/>
          <a:p>
            <a:pPr algn="l"/>
            <a:r>
              <a:rPr lang="it-IT" sz="1200" dirty="0"/>
              <a:t>I</a:t>
            </a:r>
            <a:r>
              <a:rPr lang="it-IT" sz="1200" baseline="-25000" dirty="0"/>
              <a:t>p</a:t>
            </a:r>
            <a:r>
              <a:rPr lang="it-IT" sz="1200" dirty="0"/>
              <a:t> (MA)</a:t>
            </a:r>
          </a:p>
        </p:txBody>
      </p:sp>
      <p:sp>
        <p:nvSpPr>
          <p:cNvPr id="34" name="CasellaDiTesto 33">
            <a:extLst>
              <a:ext uri="{FF2B5EF4-FFF2-40B4-BE49-F238E27FC236}">
                <a16:creationId xmlns:a16="http://schemas.microsoft.com/office/drawing/2014/main" id="{C3E533FD-11AC-4E99-3A9A-8553FA47F56C}"/>
              </a:ext>
            </a:extLst>
          </p:cNvPr>
          <p:cNvSpPr txBox="1"/>
          <p:nvPr/>
        </p:nvSpPr>
        <p:spPr>
          <a:xfrm>
            <a:off x="9074116" y="1837665"/>
            <a:ext cx="981359" cy="276999"/>
          </a:xfrm>
          <a:prstGeom prst="rect">
            <a:avLst/>
          </a:prstGeom>
          <a:noFill/>
        </p:spPr>
        <p:txBody>
          <a:bodyPr wrap="none" rtlCol="0">
            <a:spAutoFit/>
          </a:bodyPr>
          <a:lstStyle/>
          <a:p>
            <a:pPr algn="l"/>
            <a:r>
              <a:rPr lang="it-IT" sz="1200" dirty="0">
                <a:solidFill>
                  <a:schemeClr val="accent1"/>
                </a:solidFill>
              </a:rPr>
              <a:t>n</a:t>
            </a:r>
            <a:r>
              <a:rPr lang="it-IT" sz="1200" baseline="-25000" dirty="0">
                <a:solidFill>
                  <a:schemeClr val="accent1"/>
                </a:solidFill>
              </a:rPr>
              <a:t>e</a:t>
            </a:r>
            <a:r>
              <a:rPr lang="it-IT" sz="1200" dirty="0">
                <a:solidFill>
                  <a:schemeClr val="accent1"/>
                </a:solidFill>
              </a:rPr>
              <a:t>l (10</a:t>
            </a:r>
            <a:r>
              <a:rPr lang="it-IT" sz="1200" baseline="30000" dirty="0">
                <a:solidFill>
                  <a:schemeClr val="accent1"/>
                </a:solidFill>
              </a:rPr>
              <a:t>22</a:t>
            </a:r>
            <a:r>
              <a:rPr lang="it-IT" sz="1200" dirty="0">
                <a:solidFill>
                  <a:schemeClr val="accent1"/>
                </a:solidFill>
              </a:rPr>
              <a:t> m</a:t>
            </a:r>
            <a:r>
              <a:rPr lang="it-IT" sz="1200" baseline="30000" dirty="0">
                <a:solidFill>
                  <a:schemeClr val="accent1"/>
                </a:solidFill>
              </a:rPr>
              <a:t>-2</a:t>
            </a:r>
            <a:r>
              <a:rPr lang="it-IT" sz="1200" dirty="0">
                <a:solidFill>
                  <a:schemeClr val="accent1"/>
                </a:solidFill>
              </a:rPr>
              <a:t>)</a:t>
            </a:r>
          </a:p>
        </p:txBody>
      </p:sp>
      <p:sp>
        <p:nvSpPr>
          <p:cNvPr id="35" name="CasellaDiTesto 34">
            <a:extLst>
              <a:ext uri="{FF2B5EF4-FFF2-40B4-BE49-F238E27FC236}">
                <a16:creationId xmlns:a16="http://schemas.microsoft.com/office/drawing/2014/main" id="{055686E4-613F-888B-1B60-04CA6375E0A5}"/>
              </a:ext>
            </a:extLst>
          </p:cNvPr>
          <p:cNvSpPr txBox="1"/>
          <p:nvPr/>
        </p:nvSpPr>
        <p:spPr>
          <a:xfrm>
            <a:off x="10023882" y="2137360"/>
            <a:ext cx="654988" cy="276999"/>
          </a:xfrm>
          <a:prstGeom prst="rect">
            <a:avLst/>
          </a:prstGeom>
          <a:noFill/>
        </p:spPr>
        <p:txBody>
          <a:bodyPr wrap="none" rtlCol="0">
            <a:spAutoFit/>
          </a:bodyPr>
          <a:lstStyle/>
          <a:p>
            <a:pPr algn="l"/>
            <a:r>
              <a:rPr lang="it-IT" sz="1200" dirty="0">
                <a:solidFill>
                  <a:schemeClr val="accent4"/>
                </a:solidFill>
              </a:rPr>
              <a:t>T</a:t>
            </a:r>
            <a:r>
              <a:rPr lang="it-IT" sz="1200" baseline="-25000" dirty="0">
                <a:solidFill>
                  <a:schemeClr val="accent4"/>
                </a:solidFill>
              </a:rPr>
              <a:t>e</a:t>
            </a:r>
            <a:r>
              <a:rPr lang="it-IT" sz="1200" dirty="0">
                <a:solidFill>
                  <a:schemeClr val="accent4"/>
                </a:solidFill>
              </a:rPr>
              <a:t> (keV)</a:t>
            </a:r>
          </a:p>
        </p:txBody>
      </p:sp>
      <p:sp>
        <p:nvSpPr>
          <p:cNvPr id="36" name="CasellaDiTesto 35">
            <a:extLst>
              <a:ext uri="{FF2B5EF4-FFF2-40B4-BE49-F238E27FC236}">
                <a16:creationId xmlns:a16="http://schemas.microsoft.com/office/drawing/2014/main" id="{DC22333A-D097-DAD6-7710-FC4A6AA7BD26}"/>
              </a:ext>
            </a:extLst>
          </p:cNvPr>
          <p:cNvSpPr txBox="1"/>
          <p:nvPr/>
        </p:nvSpPr>
        <p:spPr>
          <a:xfrm>
            <a:off x="9865212" y="2624553"/>
            <a:ext cx="335348" cy="276999"/>
          </a:xfrm>
          <a:prstGeom prst="rect">
            <a:avLst/>
          </a:prstGeom>
          <a:noFill/>
        </p:spPr>
        <p:txBody>
          <a:bodyPr wrap="none" rtlCol="0">
            <a:spAutoFit/>
          </a:bodyPr>
          <a:lstStyle/>
          <a:p>
            <a:pPr algn="l"/>
            <a:r>
              <a:rPr lang="it-IT" sz="1200" dirty="0">
                <a:solidFill>
                  <a:schemeClr val="accent3"/>
                </a:solidFill>
                <a:sym typeface="Symbol" panose="05050102010706020507" pitchFamily="18" charset="2"/>
              </a:rPr>
              <a:t></a:t>
            </a:r>
            <a:r>
              <a:rPr lang="it-IT" sz="1200" baseline="-25000" dirty="0">
                <a:solidFill>
                  <a:schemeClr val="accent3"/>
                </a:solidFill>
                <a:sym typeface="Symbol" panose="05050102010706020507" pitchFamily="18" charset="2"/>
              </a:rPr>
              <a:t>N</a:t>
            </a:r>
            <a:endParaRPr lang="it-IT" sz="1200" baseline="-25000" dirty="0">
              <a:solidFill>
                <a:schemeClr val="accent3"/>
              </a:solidFill>
            </a:endParaRPr>
          </a:p>
        </p:txBody>
      </p:sp>
      <p:sp>
        <p:nvSpPr>
          <p:cNvPr id="37" name="CasellaDiTesto 36">
            <a:extLst>
              <a:ext uri="{FF2B5EF4-FFF2-40B4-BE49-F238E27FC236}">
                <a16:creationId xmlns:a16="http://schemas.microsoft.com/office/drawing/2014/main" id="{F3221B8F-DD3C-EE57-99EC-58FFAEE3264B}"/>
              </a:ext>
            </a:extLst>
          </p:cNvPr>
          <p:cNvSpPr txBox="1"/>
          <p:nvPr/>
        </p:nvSpPr>
        <p:spPr>
          <a:xfrm>
            <a:off x="9549413" y="3012749"/>
            <a:ext cx="243978" cy="276999"/>
          </a:xfrm>
          <a:prstGeom prst="rect">
            <a:avLst/>
          </a:prstGeom>
          <a:noFill/>
        </p:spPr>
        <p:txBody>
          <a:bodyPr wrap="none" rtlCol="0">
            <a:spAutoFit/>
          </a:bodyPr>
          <a:lstStyle/>
          <a:p>
            <a:pPr algn="l"/>
            <a:r>
              <a:rPr lang="it-IT" sz="1200" dirty="0">
                <a:solidFill>
                  <a:schemeClr val="accent6"/>
                </a:solidFill>
                <a:sym typeface="Symbol" panose="05050102010706020507" pitchFamily="18" charset="2"/>
              </a:rPr>
              <a:t>l</a:t>
            </a:r>
            <a:r>
              <a:rPr lang="it-IT" sz="1200" baseline="-25000" dirty="0">
                <a:solidFill>
                  <a:schemeClr val="accent6"/>
                </a:solidFill>
                <a:sym typeface="Symbol" panose="05050102010706020507" pitchFamily="18" charset="2"/>
              </a:rPr>
              <a:t>i</a:t>
            </a:r>
            <a:endParaRPr lang="it-IT" sz="1200" baseline="-25000" dirty="0">
              <a:solidFill>
                <a:schemeClr val="accent6"/>
              </a:solidFill>
            </a:endParaRPr>
          </a:p>
        </p:txBody>
      </p:sp>
      <p:sp>
        <p:nvSpPr>
          <p:cNvPr id="38" name="CasellaDiTesto 37">
            <a:extLst>
              <a:ext uri="{FF2B5EF4-FFF2-40B4-BE49-F238E27FC236}">
                <a16:creationId xmlns:a16="http://schemas.microsoft.com/office/drawing/2014/main" id="{B8048AE6-2EB3-E3F2-756C-14A25EEC67AA}"/>
              </a:ext>
            </a:extLst>
          </p:cNvPr>
          <p:cNvSpPr txBox="1"/>
          <p:nvPr/>
        </p:nvSpPr>
        <p:spPr>
          <a:xfrm>
            <a:off x="9823745" y="935367"/>
            <a:ext cx="808235" cy="276999"/>
          </a:xfrm>
          <a:prstGeom prst="rect">
            <a:avLst/>
          </a:prstGeom>
          <a:noFill/>
        </p:spPr>
        <p:txBody>
          <a:bodyPr wrap="none" rtlCol="0">
            <a:spAutoFit/>
          </a:bodyPr>
          <a:lstStyle/>
          <a:p>
            <a:pPr algn="l"/>
            <a:r>
              <a:rPr lang="it-IT" sz="1200" dirty="0">
                <a:solidFill>
                  <a:srgbClr val="FF0000"/>
                </a:solidFill>
              </a:rPr>
              <a:t>P</a:t>
            </a:r>
            <a:r>
              <a:rPr lang="it-IT" sz="1200" baseline="-25000" dirty="0">
                <a:solidFill>
                  <a:srgbClr val="FF0000"/>
                </a:solidFill>
              </a:rPr>
              <a:t>NBI</a:t>
            </a:r>
            <a:r>
              <a:rPr lang="it-IT" sz="1200" dirty="0">
                <a:solidFill>
                  <a:srgbClr val="FF0000"/>
                </a:solidFill>
              </a:rPr>
              <a:t> (MW)</a:t>
            </a:r>
          </a:p>
        </p:txBody>
      </p:sp>
      <p:cxnSp>
        <p:nvCxnSpPr>
          <p:cNvPr id="40" name="Connettore diritto 39">
            <a:extLst>
              <a:ext uri="{FF2B5EF4-FFF2-40B4-BE49-F238E27FC236}">
                <a16:creationId xmlns:a16="http://schemas.microsoft.com/office/drawing/2014/main" id="{88AB7DB4-06B7-FA0C-EB27-E50DEF50390A}"/>
              </a:ext>
            </a:extLst>
          </p:cNvPr>
          <p:cNvCxnSpPr/>
          <p:nvPr/>
        </p:nvCxnSpPr>
        <p:spPr>
          <a:xfrm flipV="1">
            <a:off x="9079367" y="940691"/>
            <a:ext cx="0" cy="334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BD5C3DC7-D4C3-965A-95D8-61F5FD671153}"/>
              </a:ext>
            </a:extLst>
          </p:cNvPr>
          <p:cNvCxnSpPr/>
          <p:nvPr/>
        </p:nvCxnSpPr>
        <p:spPr>
          <a:xfrm>
            <a:off x="8231109" y="2928848"/>
            <a:ext cx="338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68B2496B-CC70-0B61-50A0-7AEA234D4FA5}"/>
              </a:ext>
            </a:extLst>
          </p:cNvPr>
          <p:cNvSpPr txBox="1"/>
          <p:nvPr/>
        </p:nvSpPr>
        <p:spPr>
          <a:xfrm>
            <a:off x="8229982" y="2720425"/>
            <a:ext cx="348172" cy="246221"/>
          </a:xfrm>
          <a:prstGeom prst="rect">
            <a:avLst/>
          </a:prstGeom>
          <a:noFill/>
        </p:spPr>
        <p:txBody>
          <a:bodyPr wrap="none" rtlCol="0">
            <a:spAutoFit/>
          </a:bodyPr>
          <a:lstStyle/>
          <a:p>
            <a:pPr algn="l"/>
            <a:r>
              <a:rPr lang="it-IT" sz="1000" dirty="0"/>
              <a:t>2.5</a:t>
            </a:r>
          </a:p>
        </p:txBody>
      </p:sp>
      <p:cxnSp>
        <p:nvCxnSpPr>
          <p:cNvPr id="15" name="Connettore diritto 14">
            <a:extLst>
              <a:ext uri="{FF2B5EF4-FFF2-40B4-BE49-F238E27FC236}">
                <a16:creationId xmlns:a16="http://schemas.microsoft.com/office/drawing/2014/main" id="{0A161212-D78E-E36B-81EB-7B1DAF7B75C0}"/>
              </a:ext>
            </a:extLst>
          </p:cNvPr>
          <p:cNvCxnSpPr/>
          <p:nvPr/>
        </p:nvCxnSpPr>
        <p:spPr>
          <a:xfrm>
            <a:off x="8231109" y="1242923"/>
            <a:ext cx="338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9A31FA22-A8F0-1FE9-AD61-0987C9BB4445}"/>
              </a:ext>
            </a:extLst>
          </p:cNvPr>
          <p:cNvSpPr txBox="1"/>
          <p:nvPr/>
        </p:nvSpPr>
        <p:spPr>
          <a:xfrm>
            <a:off x="8229982" y="1034500"/>
            <a:ext cx="348172" cy="246221"/>
          </a:xfrm>
          <a:prstGeom prst="rect">
            <a:avLst/>
          </a:prstGeom>
          <a:noFill/>
        </p:spPr>
        <p:txBody>
          <a:bodyPr wrap="none" rtlCol="0">
            <a:spAutoFit/>
          </a:bodyPr>
          <a:lstStyle/>
          <a:p>
            <a:pPr algn="l"/>
            <a:r>
              <a:rPr lang="it-IT" sz="1000" dirty="0"/>
              <a:t>2.5</a:t>
            </a:r>
          </a:p>
        </p:txBody>
      </p:sp>
      <p:sp>
        <p:nvSpPr>
          <p:cNvPr id="25" name="TextBox 1">
            <a:extLst>
              <a:ext uri="{FF2B5EF4-FFF2-40B4-BE49-F238E27FC236}">
                <a16:creationId xmlns:a16="http://schemas.microsoft.com/office/drawing/2014/main" id="{3D272235-5EA5-45F4-9C18-A7C1A1A5CE68}"/>
              </a:ext>
            </a:extLst>
          </p:cNvPr>
          <p:cNvSpPr txBox="1"/>
          <p:nvPr/>
        </p:nvSpPr>
        <p:spPr>
          <a:xfrm>
            <a:off x="6686236" y="1054844"/>
            <a:ext cx="4329114" cy="923330"/>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P1</a:t>
            </a:r>
            <a:r>
              <a:rPr lang="en-US" dirty="0">
                <a:solidFill>
                  <a:srgbClr val="00B050"/>
                </a:solidFill>
              </a:rPr>
              <a:t>_MAST-U</a:t>
            </a:r>
            <a:r>
              <a:rPr lang="fi-FI" dirty="0">
                <a:solidFill>
                  <a:srgbClr val="00B050"/>
                </a:solidFill>
              </a:rPr>
              <a:t> – important scenario development, which is continuation of the previous activity, reduce by 30%</a:t>
            </a:r>
            <a:endParaRPr lang="en-IT" dirty="0">
              <a:solidFill>
                <a:schemeClr val="accent6"/>
              </a:solidFill>
            </a:endParaRPr>
          </a:p>
        </p:txBody>
      </p:sp>
    </p:spTree>
    <p:extLst>
      <p:ext uri="{BB962C8B-B14F-4D97-AF65-F5344CB8AC3E}">
        <p14:creationId xmlns:p14="http://schemas.microsoft.com/office/powerpoint/2010/main" val="3597931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CC1899-539C-42E6-3645-FF54C51F484F}"/>
              </a:ext>
            </a:extLst>
          </p:cNvPr>
          <p:cNvPicPr>
            <a:picLocks noChangeAspect="1"/>
          </p:cNvPicPr>
          <p:nvPr/>
        </p:nvPicPr>
        <p:blipFill>
          <a:blip r:embed="rId2"/>
          <a:stretch>
            <a:fillRect/>
          </a:stretch>
        </p:blipFill>
        <p:spPr>
          <a:xfrm>
            <a:off x="5331154" y="751840"/>
            <a:ext cx="2200253" cy="2316480"/>
          </a:xfrm>
          <a:prstGeom prst="rect">
            <a:avLst/>
          </a:prstGeom>
        </p:spPr>
      </p:pic>
      <p:sp>
        <p:nvSpPr>
          <p:cNvPr id="6145" name="Title 1">
            <a:extLst>
              <a:ext uri="{FF2B5EF4-FFF2-40B4-BE49-F238E27FC236}">
                <a16:creationId xmlns:a16="http://schemas.microsoft.com/office/drawing/2014/main" id="{0F7B923C-FE25-DF1C-C244-3099B88C6E9E}"/>
              </a:ext>
            </a:extLst>
          </p:cNvPr>
          <p:cNvSpPr>
            <a:spLocks noGrp="1" noChangeArrowheads="1"/>
          </p:cNvSpPr>
          <p:nvPr>
            <p:ph type="title"/>
          </p:nvPr>
        </p:nvSpPr>
        <p:spPr>
          <a:xfrm>
            <a:off x="1261534" y="259080"/>
            <a:ext cx="8766706" cy="457200"/>
          </a:xfrm>
        </p:spPr>
        <p:txBody>
          <a:bodyPr/>
          <a:lstStyle/>
          <a:p>
            <a:r>
              <a:rPr lang="en-US" sz="2400" dirty="0">
                <a:latin typeface="Arial"/>
                <a:cs typeface="Arial"/>
              </a:rPr>
              <a:t>P179:Flux pumping studies at low aspect ratio on MAST-U</a:t>
            </a:r>
          </a:p>
          <a:p>
            <a:endParaRPr lang="en-US" altLang="en-US" sz="1200" dirty="0"/>
          </a:p>
        </p:txBody>
      </p:sp>
      <p:sp>
        <p:nvSpPr>
          <p:cNvPr id="6148" name="TextBox 6">
            <a:extLst>
              <a:ext uri="{FF2B5EF4-FFF2-40B4-BE49-F238E27FC236}">
                <a16:creationId xmlns:a16="http://schemas.microsoft.com/office/drawing/2014/main" id="{5669F867-9553-D3C2-34EF-BF0E9E414792}"/>
              </a:ext>
            </a:extLst>
          </p:cNvPr>
          <p:cNvSpPr txBox="1">
            <a:spLocks noChangeArrowheads="1"/>
          </p:cNvSpPr>
          <p:nvPr/>
        </p:nvSpPr>
        <p:spPr bwMode="auto">
          <a:xfrm>
            <a:off x="7137400" y="1382713"/>
            <a:ext cx="274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FFFF"/>
                </a:solidFill>
                <a:latin typeface="Calibri" panose="020F0502020204030204" pitchFamily="34" charset="0"/>
              </a:rPr>
              <a:t>Possible summary figures</a:t>
            </a:r>
            <a:endParaRPr lang="en-US" altLang="en-US" sz="2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6149" name="TextBox 7">
            <a:extLst>
              <a:ext uri="{FF2B5EF4-FFF2-40B4-BE49-F238E27FC236}">
                <a16:creationId xmlns:a16="http://schemas.microsoft.com/office/drawing/2014/main" id="{FBD76EF9-9179-CA6F-0F32-A585B6B3F984}"/>
              </a:ext>
            </a:extLst>
          </p:cNvPr>
          <p:cNvSpPr txBox="1">
            <a:spLocks noChangeArrowheads="1"/>
          </p:cNvSpPr>
          <p:nvPr/>
        </p:nvSpPr>
        <p:spPr bwMode="auto">
          <a:xfrm>
            <a:off x="6243638" y="3906308"/>
            <a:ext cx="409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3" name="Table 3">
            <a:extLst>
              <a:ext uri="{FF2B5EF4-FFF2-40B4-BE49-F238E27FC236}">
                <a16:creationId xmlns:a16="http://schemas.microsoft.com/office/drawing/2014/main" id="{006EA848-702A-46A1-EB65-10E260970C45}"/>
              </a:ext>
            </a:extLst>
          </p:cNvPr>
          <p:cNvGraphicFramePr>
            <a:graphicFrameLocks noGrp="1"/>
          </p:cNvGraphicFramePr>
          <p:nvPr>
            <p:extLst>
              <p:ext uri="{D42A27DB-BD31-4B8C-83A1-F6EECF244321}">
                <p14:modId xmlns:p14="http://schemas.microsoft.com/office/powerpoint/2010/main" val="3083884256"/>
              </p:ext>
            </p:extLst>
          </p:nvPr>
        </p:nvGraphicFramePr>
        <p:xfrm>
          <a:off x="6232525" y="4276196"/>
          <a:ext cx="4329114" cy="1854200"/>
        </p:xfrm>
        <a:graphic>
          <a:graphicData uri="http://schemas.openxmlformats.org/drawingml/2006/table">
            <a:tbl>
              <a:tblPr firstRow="1" bandRow="1">
                <a:tableStyleId>{5C22544A-7EE6-4342-B048-85BDC9FD1C3A}</a:tableStyleId>
              </a:tblPr>
              <a:tblGrid>
                <a:gridCol w="995813">
                  <a:extLst>
                    <a:ext uri="{9D8B030D-6E8A-4147-A177-3AD203B41FA5}">
                      <a16:colId xmlns:a16="http://schemas.microsoft.com/office/drawing/2014/main" val="20000"/>
                    </a:ext>
                  </a:extLst>
                </a:gridCol>
                <a:gridCol w="1736813">
                  <a:extLst>
                    <a:ext uri="{9D8B030D-6E8A-4147-A177-3AD203B41FA5}">
                      <a16:colId xmlns:a16="http://schemas.microsoft.com/office/drawing/2014/main" val="20001"/>
                    </a:ext>
                  </a:extLst>
                </a:gridCol>
                <a:gridCol w="1596488">
                  <a:extLst>
                    <a:ext uri="{9D8B030D-6E8A-4147-A177-3AD203B41FA5}">
                      <a16:colId xmlns:a16="http://schemas.microsoft.com/office/drawing/2014/main" val="20002"/>
                    </a:ext>
                  </a:extLst>
                </a:gridCol>
              </a:tblGrid>
              <a:tr h="370840">
                <a:tc>
                  <a:txBody>
                    <a:bodyPr/>
                    <a:lstStyle/>
                    <a:p>
                      <a:r>
                        <a:rPr lang="en-IT" sz="1400" dirty="0"/>
                        <a:t>Device</a:t>
                      </a:r>
                    </a:p>
                  </a:txBody>
                  <a:tcPr marL="91447" marR="91447"/>
                </a:tc>
                <a:tc>
                  <a:txBody>
                    <a:bodyPr/>
                    <a:lstStyle/>
                    <a:p>
                      <a:r>
                        <a:rPr lang="en-IT" sz="1400" dirty="0"/>
                        <a:t># Pulses/Session</a:t>
                      </a:r>
                    </a:p>
                  </a:txBody>
                  <a:tcPr marL="91447" marR="91447"/>
                </a:tc>
                <a:tc>
                  <a:txBody>
                    <a:bodyPr/>
                    <a:lstStyle/>
                    <a:p>
                      <a:r>
                        <a:rPr lang="en-IT" sz="1400" dirty="0"/>
                        <a:t># Development</a:t>
                      </a:r>
                    </a:p>
                  </a:txBody>
                  <a:tcPr marL="91447" marR="91447"/>
                </a:tc>
                <a:extLst>
                  <a:ext uri="{0D108BD9-81ED-4DB2-BD59-A6C34878D82A}">
                    <a16:rowId xmlns:a16="http://schemas.microsoft.com/office/drawing/2014/main" val="10000"/>
                  </a:ext>
                </a:extLst>
              </a:tr>
              <a:tr h="370840">
                <a:tc>
                  <a:txBody>
                    <a:bodyPr/>
                    <a:lstStyle/>
                    <a:p>
                      <a:r>
                        <a:rPr lang="fr-CH" sz="1400" dirty="0">
                          <a:solidFill>
                            <a:schemeClr val="tx1"/>
                          </a:solidFill>
                        </a:rPr>
                        <a:t>AUG</a:t>
                      </a:r>
                      <a:endParaRPr lang="en-IT" sz="1400" dirty="0">
                        <a:solidFill>
                          <a:schemeClr val="tx1"/>
                        </a:solidFill>
                      </a:endParaRPr>
                    </a:p>
                  </a:txBody>
                  <a:tcPr marL="91447" marR="91447">
                    <a:solidFill>
                      <a:schemeClr val="tx2">
                        <a:lumMod val="40000"/>
                        <a:lumOff val="60000"/>
                      </a:schemeClr>
                    </a:solidFill>
                  </a:tcPr>
                </a:tc>
                <a:tc>
                  <a:txBody>
                    <a:bodyPr/>
                    <a:lstStyle/>
                    <a:p>
                      <a:endParaRPr lang="en-AU" sz="1400" dirty="0"/>
                    </a:p>
                  </a:txBody>
                  <a:tcPr marL="91447" marR="91447">
                    <a:solidFill>
                      <a:schemeClr val="tx2">
                        <a:lumMod val="40000"/>
                        <a:lumOff val="60000"/>
                      </a:schemeClr>
                    </a:solidFill>
                  </a:tcPr>
                </a:tc>
                <a:tc>
                  <a:txBody>
                    <a:bodyPr/>
                    <a:lstStyle/>
                    <a:p>
                      <a:endParaRPr lang="en-AU" sz="1400" dirty="0"/>
                    </a:p>
                  </a:txBody>
                  <a:tcPr marL="91447" marR="91447">
                    <a:solidFill>
                      <a:schemeClr val="tx2">
                        <a:lumMod val="40000"/>
                        <a:lumOff val="60000"/>
                      </a:schemeClr>
                    </a:solidFill>
                  </a:tcPr>
                </a:tc>
                <a:extLst>
                  <a:ext uri="{0D108BD9-81ED-4DB2-BD59-A6C34878D82A}">
                    <a16:rowId xmlns:a16="http://schemas.microsoft.com/office/drawing/2014/main" val="10001"/>
                  </a:ext>
                </a:extLst>
              </a:tr>
              <a:tr h="370840">
                <a:tc>
                  <a:txBody>
                    <a:bodyPr/>
                    <a:lstStyle/>
                    <a:p>
                      <a:r>
                        <a:rPr lang="en-IT" sz="1400" dirty="0">
                          <a:solidFill>
                            <a:schemeClr val="tx1"/>
                          </a:solidFill>
                        </a:rPr>
                        <a:t>MAST-U</a:t>
                      </a:r>
                    </a:p>
                  </a:txBody>
                  <a:tcPr marL="91447" marR="91447">
                    <a:solidFill>
                      <a:schemeClr val="accent2">
                        <a:lumMod val="40000"/>
                        <a:lumOff val="60000"/>
                      </a:schemeClr>
                    </a:solidFill>
                  </a:tcPr>
                </a:tc>
                <a:tc>
                  <a:txBody>
                    <a:bodyPr/>
                    <a:lstStyle/>
                    <a:p>
                      <a:r>
                        <a:rPr lang="en-IT" sz="1400" dirty="0"/>
                        <a:t>16</a:t>
                      </a:r>
                    </a:p>
                  </a:txBody>
                  <a:tcPr marL="91447" marR="91447">
                    <a:solidFill>
                      <a:schemeClr val="accent2">
                        <a:lumMod val="40000"/>
                        <a:lumOff val="60000"/>
                      </a:schemeClr>
                    </a:solidFill>
                  </a:tcPr>
                </a:tc>
                <a:tc>
                  <a:txBody>
                    <a:bodyPr/>
                    <a:lstStyle/>
                    <a:p>
                      <a:r>
                        <a:rPr lang="en-IT" sz="1400" dirty="0"/>
                        <a:t>8</a:t>
                      </a:r>
                    </a:p>
                  </a:txBody>
                  <a:tcPr marL="91447" marR="91447">
                    <a:solidFill>
                      <a:schemeClr val="accent2">
                        <a:lumMod val="40000"/>
                        <a:lumOff val="60000"/>
                      </a:schemeClr>
                    </a:solidFill>
                  </a:tcPr>
                </a:tc>
                <a:extLst>
                  <a:ext uri="{0D108BD9-81ED-4DB2-BD59-A6C34878D82A}">
                    <a16:rowId xmlns:a16="http://schemas.microsoft.com/office/drawing/2014/main" val="10002"/>
                  </a:ext>
                </a:extLst>
              </a:tr>
              <a:tr h="370840">
                <a:tc>
                  <a:txBody>
                    <a:bodyPr/>
                    <a:lstStyle/>
                    <a:p>
                      <a:r>
                        <a:rPr lang="en-IT" sz="1400" dirty="0">
                          <a:solidFill>
                            <a:schemeClr val="tx1"/>
                          </a:solidFill>
                        </a:rPr>
                        <a:t>TCV</a:t>
                      </a:r>
                    </a:p>
                  </a:txBody>
                  <a:tcPr marL="91447" marR="91447">
                    <a:solidFill>
                      <a:schemeClr val="accent3">
                        <a:lumMod val="40000"/>
                        <a:lumOff val="60000"/>
                      </a:schemeClr>
                    </a:solidFill>
                  </a:tcPr>
                </a:tc>
                <a:tc>
                  <a:txBody>
                    <a:bodyPr/>
                    <a:lstStyle/>
                    <a:p>
                      <a:endParaRPr lang="en-IT" sz="1400" dirty="0"/>
                    </a:p>
                  </a:txBody>
                  <a:tcPr marL="91447" marR="91447">
                    <a:solidFill>
                      <a:schemeClr val="accent3">
                        <a:lumMod val="40000"/>
                        <a:lumOff val="60000"/>
                      </a:schemeClr>
                    </a:solidFill>
                  </a:tcPr>
                </a:tc>
                <a:tc>
                  <a:txBody>
                    <a:bodyPr/>
                    <a:lstStyle/>
                    <a:p>
                      <a:endParaRPr lang="en-IT" sz="1400" dirty="0"/>
                    </a:p>
                  </a:txBody>
                  <a:tcPr marL="91447" marR="91447">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r>
                        <a:rPr lang="en-IT" sz="1400" dirty="0">
                          <a:solidFill>
                            <a:schemeClr val="tx1"/>
                          </a:solidFill>
                        </a:rPr>
                        <a:t>WEST</a:t>
                      </a:r>
                    </a:p>
                  </a:txBody>
                  <a:tcPr marL="91447" marR="91447">
                    <a:solidFill>
                      <a:schemeClr val="accent6">
                        <a:lumMod val="40000"/>
                        <a:lumOff val="60000"/>
                      </a:schemeClr>
                    </a:solidFill>
                  </a:tcPr>
                </a:tc>
                <a:tc>
                  <a:txBody>
                    <a:bodyPr/>
                    <a:lstStyle/>
                    <a:p>
                      <a:endParaRPr lang="en-IT" sz="1400"/>
                    </a:p>
                  </a:txBody>
                  <a:tcPr marL="91447" marR="91447">
                    <a:solidFill>
                      <a:schemeClr val="accent6">
                        <a:lumMod val="40000"/>
                        <a:lumOff val="60000"/>
                      </a:schemeClr>
                    </a:solidFill>
                  </a:tcPr>
                </a:tc>
                <a:tc>
                  <a:txBody>
                    <a:bodyPr/>
                    <a:lstStyle/>
                    <a:p>
                      <a:endParaRPr lang="en-IT" sz="1400" dirty="0"/>
                    </a:p>
                  </a:txBody>
                  <a:tcPr marL="91447" marR="91447">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6" name="Textfeld 5">
            <a:extLst>
              <a:ext uri="{FF2B5EF4-FFF2-40B4-BE49-F238E27FC236}">
                <a16:creationId xmlns:a16="http://schemas.microsoft.com/office/drawing/2014/main" id="{14AD4E1D-E22F-98F0-2B5E-106641B2864B}"/>
              </a:ext>
            </a:extLst>
          </p:cNvPr>
          <p:cNvSpPr txBox="1"/>
          <p:nvPr/>
        </p:nvSpPr>
        <p:spPr>
          <a:xfrm>
            <a:off x="6096000" y="6192508"/>
            <a:ext cx="5199954" cy="307777"/>
          </a:xfrm>
          <a:prstGeom prst="rect">
            <a:avLst/>
          </a:prstGeom>
          <a:noFill/>
        </p:spPr>
        <p:txBody>
          <a:bodyPr wrap="square" lIns="91440" tIns="45720" rIns="91440" bIns="45720" anchor="t">
            <a:spAutoFit/>
          </a:bodyPr>
          <a:lstStyle/>
          <a:p>
            <a:pPr lvl="1">
              <a:defRPr/>
            </a:pPr>
            <a:r>
              <a:rPr lang="en-US" sz="1400" dirty="0">
                <a:cs typeface="Calibri"/>
              </a:rPr>
              <a:t>MAST-U: 3MW NBI, MSE / CXRS / RGB / TS </a:t>
            </a:r>
          </a:p>
        </p:txBody>
      </p:sp>
      <p:sp>
        <p:nvSpPr>
          <p:cNvPr id="2" name="TextBox 1">
            <a:extLst>
              <a:ext uri="{FF2B5EF4-FFF2-40B4-BE49-F238E27FC236}">
                <a16:creationId xmlns:a16="http://schemas.microsoft.com/office/drawing/2014/main" id="{DABE073B-33F4-0338-0AD2-A8843CE447CD}"/>
              </a:ext>
            </a:extLst>
          </p:cNvPr>
          <p:cNvSpPr txBox="1"/>
          <p:nvPr/>
        </p:nvSpPr>
        <p:spPr>
          <a:xfrm>
            <a:off x="550333" y="792480"/>
            <a:ext cx="5139267"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Calibri"/>
                <a:ea typeface="Calibri"/>
                <a:cs typeface="Calibri"/>
              </a:rPr>
              <a:t>Proponents: </a:t>
            </a:r>
            <a:r>
              <a:rPr lang="en-GB" b="1" u="sng" dirty="0">
                <a:latin typeface="Calibri"/>
                <a:ea typeface="Calibri"/>
                <a:cs typeface="Calibri"/>
              </a:rPr>
              <a:t>S. Blackmore</a:t>
            </a:r>
            <a:r>
              <a:rPr lang="en-GB" dirty="0">
                <a:latin typeface="Calibri"/>
                <a:ea typeface="Calibri"/>
                <a:cs typeface="Calibri"/>
              </a:rPr>
              <a:t>, A. Bock, C. Ham, F. Auriemma</a:t>
            </a:r>
          </a:p>
          <a:p>
            <a:r>
              <a:rPr lang="en-GB" dirty="0">
                <a:latin typeface="Calibri"/>
                <a:ea typeface="Calibri"/>
                <a:cs typeface="Calibri"/>
              </a:rPr>
              <a:t>Email: </a:t>
            </a:r>
            <a:r>
              <a:rPr lang="en-GB" dirty="0">
                <a:latin typeface="Calibri"/>
                <a:ea typeface="Calibri"/>
                <a:cs typeface="Calibri"/>
                <a:hlinkClick r:id="rId3"/>
              </a:rPr>
              <a:t>Sam.blackmore@ukaea.uk</a:t>
            </a:r>
            <a:endParaRPr lang="en-GB" dirty="0">
              <a:ea typeface="Calibri"/>
              <a:cs typeface="Calibri"/>
            </a:endParaRPr>
          </a:p>
          <a:p>
            <a:endParaRPr lang="en-GB" dirty="0">
              <a:ea typeface="Calibri"/>
              <a:cs typeface="Calibri"/>
            </a:endParaRPr>
          </a:p>
          <a:p>
            <a:r>
              <a:rPr lang="en-GB" u="sng" dirty="0">
                <a:latin typeface="Calibri"/>
                <a:ea typeface="Calibri"/>
                <a:cs typeface="Calibri"/>
              </a:rPr>
              <a:t>Scientific Background &amp; Objectives</a:t>
            </a:r>
            <a:endParaRPr lang="en-GB" u="sng" dirty="0">
              <a:ea typeface="Calibri"/>
              <a:cs typeface="Calibri"/>
            </a:endParaRPr>
          </a:p>
          <a:p>
            <a:r>
              <a:rPr lang="en-GB" sz="1400" dirty="0">
                <a:latin typeface="Calibri"/>
                <a:ea typeface="Calibri"/>
                <a:cs typeface="Calibri"/>
              </a:rPr>
              <a:t>Flux pumping (FP) present in MAST-U scenarios via 2/1 tearing mode. Goals for this experiment are to:</a:t>
            </a:r>
            <a:endParaRPr lang="en-GB" sz="1400" dirty="0">
              <a:ea typeface="Calibri"/>
              <a:cs typeface="Calibri"/>
            </a:endParaRPr>
          </a:p>
          <a:p>
            <a:pPr marL="285750" indent="-285750">
              <a:buFont typeface="Calibri"/>
              <a:buChar char="-"/>
            </a:pPr>
            <a:r>
              <a:rPr lang="en-GB" sz="1400" dirty="0">
                <a:latin typeface="Calibri"/>
                <a:ea typeface="Calibri"/>
                <a:cs typeface="Calibri"/>
              </a:rPr>
              <a:t>Perform a q95 scan to determine optimal q shear for flux pumping.</a:t>
            </a:r>
          </a:p>
          <a:p>
            <a:pPr marL="285750" indent="-285750">
              <a:buFont typeface="Calibri"/>
              <a:buChar char="-"/>
            </a:pPr>
            <a:r>
              <a:rPr lang="en-GB" sz="1400" dirty="0">
                <a:latin typeface="Calibri"/>
                <a:ea typeface="Calibri"/>
                <a:cs typeface="Calibri"/>
              </a:rPr>
              <a:t>Demonstrate transition from 'non flux pumping' (</a:t>
            </a:r>
            <a:r>
              <a:rPr lang="en-GB" sz="1400" dirty="0" err="1">
                <a:latin typeface="Calibri"/>
                <a:ea typeface="Calibri"/>
                <a:cs typeface="Calibri"/>
              </a:rPr>
              <a:t>ie</a:t>
            </a:r>
            <a:r>
              <a:rPr lang="en-GB" sz="1400" dirty="0">
                <a:latin typeface="Calibri"/>
                <a:ea typeface="Calibri"/>
                <a:cs typeface="Calibri"/>
              </a:rPr>
              <a:t>. </a:t>
            </a:r>
            <a:r>
              <a:rPr lang="en-GB" sz="1400" dirty="0" err="1">
                <a:latin typeface="Calibri"/>
                <a:ea typeface="Calibri"/>
                <a:cs typeface="Calibri"/>
              </a:rPr>
              <a:t>sawteeth</a:t>
            </a:r>
            <a:r>
              <a:rPr lang="en-GB" sz="1400" dirty="0">
                <a:latin typeface="Calibri"/>
                <a:ea typeface="Calibri"/>
                <a:cs typeface="Calibri"/>
              </a:rPr>
              <a:t>) to 'flux pumping' state, using NBI heating to scan beta poloidal.</a:t>
            </a:r>
            <a:endParaRPr lang="en-GB" sz="1400" dirty="0">
              <a:ea typeface="Calibri"/>
              <a:cs typeface="Calibri"/>
            </a:endParaRPr>
          </a:p>
          <a:p>
            <a:pPr marL="285750" indent="-285750">
              <a:buFont typeface="Calibri"/>
              <a:buChar char="-"/>
            </a:pPr>
            <a:r>
              <a:rPr lang="en-GB" sz="1400" dirty="0">
                <a:latin typeface="Calibri"/>
                <a:ea typeface="Calibri"/>
                <a:cs typeface="Calibri"/>
              </a:rPr>
              <a:t>Couple flux pumping core scenario with an alternative divertor solution </a:t>
            </a:r>
            <a:r>
              <a:rPr lang="en-GB" sz="1400" dirty="0" err="1">
                <a:latin typeface="Calibri"/>
                <a:ea typeface="Calibri"/>
                <a:cs typeface="Calibri"/>
              </a:rPr>
              <a:t>eg.</a:t>
            </a:r>
            <a:r>
              <a:rPr lang="en-GB" sz="1400" dirty="0">
                <a:latin typeface="Calibri"/>
                <a:ea typeface="Calibri"/>
                <a:cs typeface="Calibri"/>
              </a:rPr>
              <a:t> Super-X, X-point radiator or other concept to demonstrate core-exhaust integration. </a:t>
            </a:r>
          </a:p>
          <a:p>
            <a:endParaRPr lang="en-GB" dirty="0">
              <a:ea typeface="Calibri"/>
              <a:cs typeface="Calibri"/>
            </a:endParaRPr>
          </a:p>
          <a:p>
            <a:r>
              <a:rPr lang="en-GB" b="1" u="sng" dirty="0">
                <a:latin typeface="Calibri"/>
                <a:ea typeface="Calibri"/>
                <a:cs typeface="Calibri"/>
              </a:rPr>
              <a:t>Experimental Strategy</a:t>
            </a:r>
          </a:p>
          <a:p>
            <a:r>
              <a:rPr lang="en-GB" sz="1400" dirty="0">
                <a:latin typeface="Calibri"/>
                <a:ea typeface="Calibri"/>
                <a:cs typeface="Calibri"/>
              </a:rPr>
              <a:t>Continue from MU04 internal MHD-04 flux pumping program and RT08 2025 scenario development of 750kA plasma</a:t>
            </a:r>
          </a:p>
          <a:p>
            <a:r>
              <a:rPr lang="en-GB" sz="1400" b="1" dirty="0">
                <a:latin typeface="Calibri"/>
                <a:ea typeface="Calibri"/>
                <a:cs typeface="Calibri"/>
              </a:rPr>
              <a:t>Modify q95 in flux pumping scenario.</a:t>
            </a:r>
            <a:endParaRPr lang="en-GB" sz="1400" b="1" dirty="0">
              <a:ea typeface="Calibri"/>
              <a:cs typeface="Calibri"/>
            </a:endParaRPr>
          </a:p>
          <a:p>
            <a:r>
              <a:rPr lang="en-GB" sz="1400" b="1" dirty="0">
                <a:latin typeface="Calibri"/>
                <a:ea typeface="Calibri"/>
                <a:cs typeface="Calibri"/>
              </a:rPr>
              <a:t>Beta poloidal scan using NBI heating.</a:t>
            </a:r>
          </a:p>
          <a:p>
            <a:r>
              <a:rPr lang="en-GB" sz="1400" b="1" dirty="0">
                <a:latin typeface="Calibri"/>
                <a:ea typeface="Calibri"/>
                <a:cs typeface="Calibri"/>
              </a:rPr>
              <a:t>Establish FP with alternative divertor configuration </a:t>
            </a:r>
            <a:r>
              <a:rPr lang="en-GB" sz="1400" b="1" dirty="0" err="1">
                <a:latin typeface="Calibri"/>
                <a:ea typeface="Calibri"/>
                <a:cs typeface="Calibri"/>
              </a:rPr>
              <a:t>eg.</a:t>
            </a:r>
            <a:r>
              <a:rPr lang="en-GB" sz="1400" b="1" dirty="0">
                <a:latin typeface="Calibri"/>
                <a:ea typeface="Calibri"/>
                <a:cs typeface="Calibri"/>
              </a:rPr>
              <a:t> super-X sweep or inject gas recipe from X point radiator scenario. </a:t>
            </a:r>
          </a:p>
        </p:txBody>
      </p:sp>
      <p:pic>
        <p:nvPicPr>
          <p:cNvPr id="8" name="Picture 7" descr="A graph of different colored dots&#10;&#10;AI-generated content may be incorrect.">
            <a:extLst>
              <a:ext uri="{FF2B5EF4-FFF2-40B4-BE49-F238E27FC236}">
                <a16:creationId xmlns:a16="http://schemas.microsoft.com/office/drawing/2014/main" id="{6FA632BE-27E7-C4E3-6EB5-73D5DCC2B894}"/>
              </a:ext>
            </a:extLst>
          </p:cNvPr>
          <p:cNvPicPr>
            <a:picLocks noChangeAspect="1"/>
          </p:cNvPicPr>
          <p:nvPr/>
        </p:nvPicPr>
        <p:blipFill>
          <a:blip r:embed="rId4"/>
          <a:stretch>
            <a:fillRect/>
          </a:stretch>
        </p:blipFill>
        <p:spPr>
          <a:xfrm>
            <a:off x="7524838" y="711200"/>
            <a:ext cx="3146884" cy="2397760"/>
          </a:xfrm>
          <a:prstGeom prst="rect">
            <a:avLst/>
          </a:prstGeom>
        </p:spPr>
      </p:pic>
      <p:sp>
        <p:nvSpPr>
          <p:cNvPr id="9" name="TextBox 8">
            <a:extLst>
              <a:ext uri="{FF2B5EF4-FFF2-40B4-BE49-F238E27FC236}">
                <a16:creationId xmlns:a16="http://schemas.microsoft.com/office/drawing/2014/main" id="{5E8164FF-2378-6836-5FDB-0EA57188253E}"/>
              </a:ext>
            </a:extLst>
          </p:cNvPr>
          <p:cNvSpPr txBox="1"/>
          <p:nvPr/>
        </p:nvSpPr>
        <p:spPr>
          <a:xfrm>
            <a:off x="5608320" y="3068321"/>
            <a:ext cx="20726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i="1" dirty="0">
                <a:latin typeface="Calibri"/>
                <a:ea typeface="Calibri"/>
                <a:cs typeface="Calibri"/>
              </a:rPr>
              <a:t>MAST-U scenario with 1/1 MHD activity before 2/1 mode is triggered.</a:t>
            </a:r>
            <a:endParaRPr lang="en-GB" sz="1200" b="1" i="1" dirty="0">
              <a:ea typeface="Calibri"/>
              <a:cs typeface="Calibri"/>
            </a:endParaRPr>
          </a:p>
        </p:txBody>
      </p:sp>
      <p:sp>
        <p:nvSpPr>
          <p:cNvPr id="10" name="TextBox 9">
            <a:extLst>
              <a:ext uri="{FF2B5EF4-FFF2-40B4-BE49-F238E27FC236}">
                <a16:creationId xmlns:a16="http://schemas.microsoft.com/office/drawing/2014/main" id="{523F2CFB-0820-F295-C080-02D388A10A90}"/>
              </a:ext>
            </a:extLst>
          </p:cNvPr>
          <p:cNvSpPr txBox="1"/>
          <p:nvPr/>
        </p:nvSpPr>
        <p:spPr>
          <a:xfrm>
            <a:off x="7691119" y="3068320"/>
            <a:ext cx="28651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i="1" dirty="0">
                <a:latin typeface="Calibri"/>
                <a:ea typeface="Calibri"/>
                <a:cs typeface="Calibri"/>
              </a:rPr>
              <a:t>q95 vs beta poloidal for various </a:t>
            </a:r>
            <a:r>
              <a:rPr lang="en-GB" sz="1200" b="1" i="1" err="1">
                <a:latin typeface="Calibri"/>
                <a:ea typeface="Calibri"/>
                <a:cs typeface="Calibri"/>
              </a:rPr>
              <a:t>sawtoothing</a:t>
            </a:r>
            <a:r>
              <a:rPr lang="en-GB" sz="1200" b="1" i="1" dirty="0">
                <a:latin typeface="Calibri"/>
                <a:ea typeface="Calibri"/>
                <a:cs typeface="Calibri"/>
              </a:rPr>
              <a:t> / flux pumping MAST-U pulses – Target q95 ~ 6 and beta pol ~ 0.5</a:t>
            </a:r>
            <a:endParaRPr lang="en-GB" sz="1200" b="1" i="1">
              <a:ea typeface="Calibri"/>
              <a:cs typeface="Calibri"/>
            </a:endParaRPr>
          </a:p>
        </p:txBody>
      </p:sp>
      <p:sp>
        <p:nvSpPr>
          <p:cNvPr id="4" name="Footer Placeholder 3">
            <a:extLst>
              <a:ext uri="{FF2B5EF4-FFF2-40B4-BE49-F238E27FC236}">
                <a16:creationId xmlns:a16="http://schemas.microsoft.com/office/drawing/2014/main" id="{AA1F40D2-5B0A-48EA-94D0-D094FA9A0305}"/>
              </a:ext>
            </a:extLst>
          </p:cNvPr>
          <p:cNvSpPr>
            <a:spLocks noGrp="1"/>
          </p:cNvSpPr>
          <p:nvPr>
            <p:ph type="ftr" sz="quarter" idx="11"/>
          </p:nvPr>
        </p:nvSpPr>
        <p:spPr/>
        <p:txBody>
          <a:bodyPr/>
          <a:lstStyle/>
          <a:p>
            <a:r>
              <a:rPr lang="en-GB">
                <a:solidFill>
                  <a:prstClr val="white"/>
                </a:solidFill>
              </a:rPr>
              <a:t>M. Baruzzo WPTE GPM 5/11/2025</a:t>
            </a:r>
            <a:endParaRPr lang="en-GB"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CC1899-539C-42E6-3645-FF54C51F484F}"/>
              </a:ext>
            </a:extLst>
          </p:cNvPr>
          <p:cNvPicPr>
            <a:picLocks noChangeAspect="1"/>
          </p:cNvPicPr>
          <p:nvPr/>
        </p:nvPicPr>
        <p:blipFill>
          <a:blip r:embed="rId2"/>
          <a:stretch>
            <a:fillRect/>
          </a:stretch>
        </p:blipFill>
        <p:spPr>
          <a:xfrm>
            <a:off x="5331154" y="751840"/>
            <a:ext cx="2200253" cy="2316480"/>
          </a:xfrm>
          <a:prstGeom prst="rect">
            <a:avLst/>
          </a:prstGeom>
        </p:spPr>
      </p:pic>
      <p:sp>
        <p:nvSpPr>
          <p:cNvPr id="6145" name="Title 1">
            <a:extLst>
              <a:ext uri="{FF2B5EF4-FFF2-40B4-BE49-F238E27FC236}">
                <a16:creationId xmlns:a16="http://schemas.microsoft.com/office/drawing/2014/main" id="{0F7B923C-FE25-DF1C-C244-3099B88C6E9E}"/>
              </a:ext>
            </a:extLst>
          </p:cNvPr>
          <p:cNvSpPr>
            <a:spLocks noGrp="1" noChangeArrowheads="1"/>
          </p:cNvSpPr>
          <p:nvPr>
            <p:ph type="title"/>
          </p:nvPr>
        </p:nvSpPr>
        <p:spPr>
          <a:xfrm>
            <a:off x="1261534" y="259080"/>
            <a:ext cx="8766706" cy="457200"/>
          </a:xfrm>
        </p:spPr>
        <p:txBody>
          <a:bodyPr/>
          <a:lstStyle/>
          <a:p>
            <a:r>
              <a:rPr lang="en-US" sz="2400" dirty="0">
                <a:latin typeface="Arial"/>
                <a:cs typeface="Arial"/>
              </a:rPr>
              <a:t>P179:Flux pumping studies at low aspect ratio on MAST-U</a:t>
            </a:r>
          </a:p>
          <a:p>
            <a:endParaRPr lang="en-US" altLang="en-US" sz="1200" dirty="0"/>
          </a:p>
        </p:txBody>
      </p:sp>
      <p:sp>
        <p:nvSpPr>
          <p:cNvPr id="6148" name="TextBox 6">
            <a:extLst>
              <a:ext uri="{FF2B5EF4-FFF2-40B4-BE49-F238E27FC236}">
                <a16:creationId xmlns:a16="http://schemas.microsoft.com/office/drawing/2014/main" id="{5669F867-9553-D3C2-34EF-BF0E9E414792}"/>
              </a:ext>
            </a:extLst>
          </p:cNvPr>
          <p:cNvSpPr txBox="1">
            <a:spLocks noChangeArrowheads="1"/>
          </p:cNvSpPr>
          <p:nvPr/>
        </p:nvSpPr>
        <p:spPr bwMode="auto">
          <a:xfrm>
            <a:off x="7137400" y="1382713"/>
            <a:ext cx="274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FFFF"/>
                </a:solidFill>
                <a:latin typeface="Calibri" panose="020F0502020204030204" pitchFamily="34" charset="0"/>
              </a:rPr>
              <a:t>Possible summary figures</a:t>
            </a:r>
            <a:endParaRPr lang="en-US" altLang="en-US" sz="2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6149" name="TextBox 7">
            <a:extLst>
              <a:ext uri="{FF2B5EF4-FFF2-40B4-BE49-F238E27FC236}">
                <a16:creationId xmlns:a16="http://schemas.microsoft.com/office/drawing/2014/main" id="{FBD76EF9-9179-CA6F-0F32-A585B6B3F984}"/>
              </a:ext>
            </a:extLst>
          </p:cNvPr>
          <p:cNvSpPr txBox="1">
            <a:spLocks noChangeArrowheads="1"/>
          </p:cNvSpPr>
          <p:nvPr/>
        </p:nvSpPr>
        <p:spPr bwMode="auto">
          <a:xfrm>
            <a:off x="6243638" y="3880908"/>
            <a:ext cx="409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3" name="Table 3">
            <a:extLst>
              <a:ext uri="{FF2B5EF4-FFF2-40B4-BE49-F238E27FC236}">
                <a16:creationId xmlns:a16="http://schemas.microsoft.com/office/drawing/2014/main" id="{006EA848-702A-46A1-EB65-10E260970C45}"/>
              </a:ext>
            </a:extLst>
          </p:cNvPr>
          <p:cNvGraphicFramePr>
            <a:graphicFrameLocks noGrp="1"/>
          </p:cNvGraphicFramePr>
          <p:nvPr>
            <p:extLst>
              <p:ext uri="{D42A27DB-BD31-4B8C-83A1-F6EECF244321}">
                <p14:modId xmlns:p14="http://schemas.microsoft.com/office/powerpoint/2010/main" val="3681288300"/>
              </p:ext>
            </p:extLst>
          </p:nvPr>
        </p:nvGraphicFramePr>
        <p:xfrm>
          <a:off x="6232525" y="4250796"/>
          <a:ext cx="4329114" cy="1854200"/>
        </p:xfrm>
        <a:graphic>
          <a:graphicData uri="http://schemas.openxmlformats.org/drawingml/2006/table">
            <a:tbl>
              <a:tblPr firstRow="1" bandRow="1">
                <a:tableStyleId>{5C22544A-7EE6-4342-B048-85BDC9FD1C3A}</a:tableStyleId>
              </a:tblPr>
              <a:tblGrid>
                <a:gridCol w="995813">
                  <a:extLst>
                    <a:ext uri="{9D8B030D-6E8A-4147-A177-3AD203B41FA5}">
                      <a16:colId xmlns:a16="http://schemas.microsoft.com/office/drawing/2014/main" val="20000"/>
                    </a:ext>
                  </a:extLst>
                </a:gridCol>
                <a:gridCol w="1736813">
                  <a:extLst>
                    <a:ext uri="{9D8B030D-6E8A-4147-A177-3AD203B41FA5}">
                      <a16:colId xmlns:a16="http://schemas.microsoft.com/office/drawing/2014/main" val="20001"/>
                    </a:ext>
                  </a:extLst>
                </a:gridCol>
                <a:gridCol w="1596488">
                  <a:extLst>
                    <a:ext uri="{9D8B030D-6E8A-4147-A177-3AD203B41FA5}">
                      <a16:colId xmlns:a16="http://schemas.microsoft.com/office/drawing/2014/main" val="20002"/>
                    </a:ext>
                  </a:extLst>
                </a:gridCol>
              </a:tblGrid>
              <a:tr h="370840">
                <a:tc>
                  <a:txBody>
                    <a:bodyPr/>
                    <a:lstStyle/>
                    <a:p>
                      <a:r>
                        <a:rPr lang="en-IT" sz="1400" dirty="0"/>
                        <a:t>Device</a:t>
                      </a:r>
                    </a:p>
                  </a:txBody>
                  <a:tcPr marL="91447" marR="91447"/>
                </a:tc>
                <a:tc>
                  <a:txBody>
                    <a:bodyPr/>
                    <a:lstStyle/>
                    <a:p>
                      <a:r>
                        <a:rPr lang="en-IT" sz="1400" dirty="0"/>
                        <a:t># Pulses/Session</a:t>
                      </a:r>
                    </a:p>
                  </a:txBody>
                  <a:tcPr marL="91447" marR="91447"/>
                </a:tc>
                <a:tc>
                  <a:txBody>
                    <a:bodyPr/>
                    <a:lstStyle/>
                    <a:p>
                      <a:r>
                        <a:rPr lang="en-IT" sz="1400" dirty="0"/>
                        <a:t># Development</a:t>
                      </a:r>
                    </a:p>
                  </a:txBody>
                  <a:tcPr marL="91447" marR="91447"/>
                </a:tc>
                <a:extLst>
                  <a:ext uri="{0D108BD9-81ED-4DB2-BD59-A6C34878D82A}">
                    <a16:rowId xmlns:a16="http://schemas.microsoft.com/office/drawing/2014/main" val="10000"/>
                  </a:ext>
                </a:extLst>
              </a:tr>
              <a:tr h="370840">
                <a:tc>
                  <a:txBody>
                    <a:bodyPr/>
                    <a:lstStyle/>
                    <a:p>
                      <a:r>
                        <a:rPr lang="fr-CH" sz="1400" dirty="0">
                          <a:solidFill>
                            <a:schemeClr val="tx1"/>
                          </a:solidFill>
                        </a:rPr>
                        <a:t>AUG</a:t>
                      </a:r>
                      <a:endParaRPr lang="en-IT" sz="1400" dirty="0">
                        <a:solidFill>
                          <a:schemeClr val="tx1"/>
                        </a:solidFill>
                      </a:endParaRPr>
                    </a:p>
                  </a:txBody>
                  <a:tcPr marL="91447" marR="91447">
                    <a:solidFill>
                      <a:schemeClr val="tx2">
                        <a:lumMod val="40000"/>
                        <a:lumOff val="60000"/>
                      </a:schemeClr>
                    </a:solidFill>
                  </a:tcPr>
                </a:tc>
                <a:tc>
                  <a:txBody>
                    <a:bodyPr/>
                    <a:lstStyle/>
                    <a:p>
                      <a:endParaRPr lang="en-AU" sz="1400" dirty="0"/>
                    </a:p>
                  </a:txBody>
                  <a:tcPr marL="91447" marR="91447">
                    <a:solidFill>
                      <a:schemeClr val="tx2">
                        <a:lumMod val="40000"/>
                        <a:lumOff val="60000"/>
                      </a:schemeClr>
                    </a:solidFill>
                  </a:tcPr>
                </a:tc>
                <a:tc>
                  <a:txBody>
                    <a:bodyPr/>
                    <a:lstStyle/>
                    <a:p>
                      <a:endParaRPr lang="en-AU" sz="1400" dirty="0"/>
                    </a:p>
                  </a:txBody>
                  <a:tcPr marL="91447" marR="91447">
                    <a:solidFill>
                      <a:schemeClr val="tx2">
                        <a:lumMod val="40000"/>
                        <a:lumOff val="60000"/>
                      </a:schemeClr>
                    </a:solidFill>
                  </a:tcPr>
                </a:tc>
                <a:extLst>
                  <a:ext uri="{0D108BD9-81ED-4DB2-BD59-A6C34878D82A}">
                    <a16:rowId xmlns:a16="http://schemas.microsoft.com/office/drawing/2014/main" val="10001"/>
                  </a:ext>
                </a:extLst>
              </a:tr>
              <a:tr h="370840">
                <a:tc>
                  <a:txBody>
                    <a:bodyPr/>
                    <a:lstStyle/>
                    <a:p>
                      <a:r>
                        <a:rPr lang="en-IT" sz="1400" dirty="0">
                          <a:solidFill>
                            <a:schemeClr val="tx1"/>
                          </a:solidFill>
                        </a:rPr>
                        <a:t>MAST-U</a:t>
                      </a:r>
                    </a:p>
                  </a:txBody>
                  <a:tcPr marL="91447" marR="91447">
                    <a:solidFill>
                      <a:schemeClr val="accent2">
                        <a:lumMod val="40000"/>
                        <a:lumOff val="60000"/>
                      </a:schemeClr>
                    </a:solidFill>
                  </a:tcPr>
                </a:tc>
                <a:tc>
                  <a:txBody>
                    <a:bodyPr/>
                    <a:lstStyle/>
                    <a:p>
                      <a:r>
                        <a:rPr lang="en-IT" sz="1400" dirty="0"/>
                        <a:t>16</a:t>
                      </a:r>
                    </a:p>
                  </a:txBody>
                  <a:tcPr marL="91447" marR="91447">
                    <a:solidFill>
                      <a:schemeClr val="accent2">
                        <a:lumMod val="40000"/>
                        <a:lumOff val="60000"/>
                      </a:schemeClr>
                    </a:solidFill>
                  </a:tcPr>
                </a:tc>
                <a:tc>
                  <a:txBody>
                    <a:bodyPr/>
                    <a:lstStyle/>
                    <a:p>
                      <a:r>
                        <a:rPr lang="en-IT" sz="1400" dirty="0"/>
                        <a:t>8</a:t>
                      </a:r>
                    </a:p>
                  </a:txBody>
                  <a:tcPr marL="91447" marR="91447">
                    <a:solidFill>
                      <a:schemeClr val="accent2">
                        <a:lumMod val="40000"/>
                        <a:lumOff val="60000"/>
                      </a:schemeClr>
                    </a:solidFill>
                  </a:tcPr>
                </a:tc>
                <a:extLst>
                  <a:ext uri="{0D108BD9-81ED-4DB2-BD59-A6C34878D82A}">
                    <a16:rowId xmlns:a16="http://schemas.microsoft.com/office/drawing/2014/main" val="10002"/>
                  </a:ext>
                </a:extLst>
              </a:tr>
              <a:tr h="370840">
                <a:tc>
                  <a:txBody>
                    <a:bodyPr/>
                    <a:lstStyle/>
                    <a:p>
                      <a:r>
                        <a:rPr lang="en-IT" sz="1400" dirty="0">
                          <a:solidFill>
                            <a:schemeClr val="tx1"/>
                          </a:solidFill>
                        </a:rPr>
                        <a:t>TCV</a:t>
                      </a:r>
                    </a:p>
                  </a:txBody>
                  <a:tcPr marL="91447" marR="91447">
                    <a:solidFill>
                      <a:schemeClr val="accent3">
                        <a:lumMod val="40000"/>
                        <a:lumOff val="60000"/>
                      </a:schemeClr>
                    </a:solidFill>
                  </a:tcPr>
                </a:tc>
                <a:tc>
                  <a:txBody>
                    <a:bodyPr/>
                    <a:lstStyle/>
                    <a:p>
                      <a:endParaRPr lang="en-IT" sz="1400"/>
                    </a:p>
                  </a:txBody>
                  <a:tcPr marL="91447" marR="91447">
                    <a:solidFill>
                      <a:schemeClr val="accent3">
                        <a:lumMod val="40000"/>
                        <a:lumOff val="60000"/>
                      </a:schemeClr>
                    </a:solidFill>
                  </a:tcPr>
                </a:tc>
                <a:tc>
                  <a:txBody>
                    <a:bodyPr/>
                    <a:lstStyle/>
                    <a:p>
                      <a:endParaRPr lang="en-IT" sz="1400" dirty="0"/>
                    </a:p>
                  </a:txBody>
                  <a:tcPr marL="91447" marR="91447">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r>
                        <a:rPr lang="en-IT" sz="1400" dirty="0">
                          <a:solidFill>
                            <a:schemeClr val="tx1"/>
                          </a:solidFill>
                        </a:rPr>
                        <a:t>WEST</a:t>
                      </a:r>
                    </a:p>
                  </a:txBody>
                  <a:tcPr marL="91447" marR="91447">
                    <a:solidFill>
                      <a:schemeClr val="accent6">
                        <a:lumMod val="40000"/>
                        <a:lumOff val="60000"/>
                      </a:schemeClr>
                    </a:solidFill>
                  </a:tcPr>
                </a:tc>
                <a:tc>
                  <a:txBody>
                    <a:bodyPr/>
                    <a:lstStyle/>
                    <a:p>
                      <a:endParaRPr lang="en-IT" sz="1400"/>
                    </a:p>
                  </a:txBody>
                  <a:tcPr marL="91447" marR="91447">
                    <a:solidFill>
                      <a:schemeClr val="accent6">
                        <a:lumMod val="40000"/>
                        <a:lumOff val="60000"/>
                      </a:schemeClr>
                    </a:solidFill>
                  </a:tcPr>
                </a:tc>
                <a:tc>
                  <a:txBody>
                    <a:bodyPr/>
                    <a:lstStyle/>
                    <a:p>
                      <a:endParaRPr lang="en-IT" sz="1400" dirty="0"/>
                    </a:p>
                  </a:txBody>
                  <a:tcPr marL="91447" marR="91447">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6" name="Textfeld 5">
            <a:extLst>
              <a:ext uri="{FF2B5EF4-FFF2-40B4-BE49-F238E27FC236}">
                <a16:creationId xmlns:a16="http://schemas.microsoft.com/office/drawing/2014/main" id="{14AD4E1D-E22F-98F0-2B5E-106641B2864B}"/>
              </a:ext>
            </a:extLst>
          </p:cNvPr>
          <p:cNvSpPr txBox="1"/>
          <p:nvPr/>
        </p:nvSpPr>
        <p:spPr>
          <a:xfrm>
            <a:off x="6096000" y="6167108"/>
            <a:ext cx="5199954" cy="307777"/>
          </a:xfrm>
          <a:prstGeom prst="rect">
            <a:avLst/>
          </a:prstGeom>
          <a:noFill/>
        </p:spPr>
        <p:txBody>
          <a:bodyPr wrap="square" lIns="91440" tIns="45720" rIns="91440" bIns="45720" anchor="t">
            <a:spAutoFit/>
          </a:bodyPr>
          <a:lstStyle/>
          <a:p>
            <a:pPr lvl="1">
              <a:defRPr/>
            </a:pPr>
            <a:r>
              <a:rPr lang="en-US" sz="1400" dirty="0">
                <a:cs typeface="Calibri"/>
              </a:rPr>
              <a:t>MAST-U: 3MW NBI, MSE / CXRS / RGB / TS </a:t>
            </a:r>
          </a:p>
        </p:txBody>
      </p:sp>
      <p:sp>
        <p:nvSpPr>
          <p:cNvPr id="2" name="TextBox 1">
            <a:extLst>
              <a:ext uri="{FF2B5EF4-FFF2-40B4-BE49-F238E27FC236}">
                <a16:creationId xmlns:a16="http://schemas.microsoft.com/office/drawing/2014/main" id="{DABE073B-33F4-0338-0AD2-A8843CE447CD}"/>
              </a:ext>
            </a:extLst>
          </p:cNvPr>
          <p:cNvSpPr txBox="1"/>
          <p:nvPr/>
        </p:nvSpPr>
        <p:spPr>
          <a:xfrm>
            <a:off x="508000" y="792480"/>
            <a:ext cx="518160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Calibri"/>
                <a:ea typeface="Calibri"/>
                <a:cs typeface="Calibri"/>
              </a:rPr>
              <a:t>Proponents: </a:t>
            </a:r>
            <a:r>
              <a:rPr lang="en-GB" b="1" u="sng" dirty="0">
                <a:latin typeface="Calibri"/>
                <a:ea typeface="Calibri"/>
                <a:cs typeface="Calibri"/>
              </a:rPr>
              <a:t>S. Blackmore</a:t>
            </a:r>
            <a:r>
              <a:rPr lang="en-GB" dirty="0">
                <a:latin typeface="Calibri"/>
                <a:ea typeface="Calibri"/>
                <a:cs typeface="Calibri"/>
              </a:rPr>
              <a:t>, A. Bock, C. Ham, F. Auriemma</a:t>
            </a:r>
          </a:p>
          <a:p>
            <a:r>
              <a:rPr lang="en-GB" dirty="0">
                <a:latin typeface="Calibri"/>
                <a:ea typeface="Calibri"/>
                <a:cs typeface="Calibri"/>
              </a:rPr>
              <a:t>Email: </a:t>
            </a:r>
            <a:r>
              <a:rPr lang="en-GB" dirty="0">
                <a:latin typeface="Calibri"/>
                <a:ea typeface="Calibri"/>
                <a:cs typeface="Calibri"/>
                <a:hlinkClick r:id="rId3"/>
              </a:rPr>
              <a:t>Sam.blackmore@ukaea.uk</a:t>
            </a:r>
            <a:endParaRPr lang="en-GB" dirty="0">
              <a:ea typeface="Calibri"/>
              <a:cs typeface="Calibri"/>
            </a:endParaRPr>
          </a:p>
          <a:p>
            <a:endParaRPr lang="en-GB" dirty="0">
              <a:ea typeface="Calibri"/>
              <a:cs typeface="Calibri"/>
            </a:endParaRPr>
          </a:p>
          <a:p>
            <a:r>
              <a:rPr lang="en-GB" u="sng" dirty="0">
                <a:latin typeface="Calibri"/>
                <a:ea typeface="Calibri"/>
                <a:cs typeface="Calibri"/>
              </a:rPr>
              <a:t>Scientific Background &amp; Objectives</a:t>
            </a:r>
            <a:endParaRPr lang="en-GB" u="sng" dirty="0">
              <a:ea typeface="Calibri"/>
              <a:cs typeface="Calibri"/>
            </a:endParaRPr>
          </a:p>
          <a:p>
            <a:r>
              <a:rPr lang="en-GB" sz="1400" dirty="0">
                <a:latin typeface="Calibri"/>
                <a:ea typeface="Calibri"/>
                <a:cs typeface="Calibri"/>
              </a:rPr>
              <a:t>Flux pumping (FP) present in MAST-U scenarios via 2/1 tearing mode. Goals for this experiment are to:</a:t>
            </a:r>
            <a:endParaRPr lang="en-GB" sz="1400" dirty="0">
              <a:ea typeface="Calibri"/>
              <a:cs typeface="Calibri"/>
            </a:endParaRPr>
          </a:p>
          <a:p>
            <a:pPr marL="285750" indent="-285750">
              <a:buFont typeface="Calibri"/>
              <a:buChar char="-"/>
            </a:pPr>
            <a:r>
              <a:rPr lang="en-GB" sz="1400" dirty="0">
                <a:latin typeface="Calibri"/>
                <a:ea typeface="Calibri"/>
                <a:cs typeface="Calibri"/>
              </a:rPr>
              <a:t>Perform a q95 scan to determine optimal q shear for flux pumping.</a:t>
            </a:r>
          </a:p>
          <a:p>
            <a:pPr marL="285750" indent="-285750">
              <a:buFont typeface="Calibri"/>
              <a:buChar char="-"/>
            </a:pPr>
            <a:r>
              <a:rPr lang="en-GB" sz="1400" dirty="0">
                <a:latin typeface="Calibri"/>
                <a:ea typeface="Calibri"/>
                <a:cs typeface="Calibri"/>
              </a:rPr>
              <a:t>Demonstrate transition from 'non flux pumping' (</a:t>
            </a:r>
            <a:r>
              <a:rPr lang="en-GB" sz="1400" dirty="0" err="1">
                <a:latin typeface="Calibri"/>
                <a:ea typeface="Calibri"/>
                <a:cs typeface="Calibri"/>
              </a:rPr>
              <a:t>ie</a:t>
            </a:r>
            <a:r>
              <a:rPr lang="en-GB" sz="1400" dirty="0">
                <a:latin typeface="Calibri"/>
                <a:ea typeface="Calibri"/>
                <a:cs typeface="Calibri"/>
              </a:rPr>
              <a:t>. </a:t>
            </a:r>
            <a:r>
              <a:rPr lang="en-GB" sz="1400" dirty="0" err="1">
                <a:latin typeface="Calibri"/>
                <a:ea typeface="Calibri"/>
                <a:cs typeface="Calibri"/>
              </a:rPr>
              <a:t>sawteeth</a:t>
            </a:r>
            <a:r>
              <a:rPr lang="en-GB" sz="1400" dirty="0">
                <a:latin typeface="Calibri"/>
                <a:ea typeface="Calibri"/>
                <a:cs typeface="Calibri"/>
              </a:rPr>
              <a:t>) to 'flux pumping' state, using NBI heating to scan beta poloidal.</a:t>
            </a:r>
            <a:endParaRPr lang="en-GB" sz="1400" dirty="0">
              <a:ea typeface="Calibri"/>
              <a:cs typeface="Calibri"/>
            </a:endParaRPr>
          </a:p>
          <a:p>
            <a:pPr marL="285750" indent="-285750">
              <a:buFont typeface="Calibri"/>
              <a:buChar char="-"/>
            </a:pPr>
            <a:r>
              <a:rPr lang="en-GB" sz="1400" dirty="0">
                <a:latin typeface="Calibri"/>
                <a:ea typeface="Calibri"/>
                <a:cs typeface="Calibri"/>
              </a:rPr>
              <a:t>Couple flux pumping core scenario with an alternative divertor solution </a:t>
            </a:r>
            <a:r>
              <a:rPr lang="en-GB" sz="1400" dirty="0" err="1">
                <a:latin typeface="Calibri"/>
                <a:ea typeface="Calibri"/>
                <a:cs typeface="Calibri"/>
              </a:rPr>
              <a:t>eg.</a:t>
            </a:r>
            <a:r>
              <a:rPr lang="en-GB" sz="1400" dirty="0">
                <a:latin typeface="Calibri"/>
                <a:ea typeface="Calibri"/>
                <a:cs typeface="Calibri"/>
              </a:rPr>
              <a:t> Super-X, X-point radiator or other concept to demonstrate core-exhaust integration. </a:t>
            </a:r>
          </a:p>
          <a:p>
            <a:endParaRPr lang="en-GB" dirty="0">
              <a:ea typeface="Calibri"/>
              <a:cs typeface="Calibri"/>
            </a:endParaRPr>
          </a:p>
          <a:p>
            <a:r>
              <a:rPr lang="en-GB" b="1" u="sng" dirty="0">
                <a:latin typeface="Calibri"/>
                <a:ea typeface="Calibri"/>
                <a:cs typeface="Calibri"/>
              </a:rPr>
              <a:t>Experimental Strategy</a:t>
            </a:r>
          </a:p>
          <a:p>
            <a:r>
              <a:rPr lang="en-GB" sz="1400" dirty="0">
                <a:latin typeface="Calibri"/>
                <a:ea typeface="Calibri"/>
                <a:cs typeface="Calibri"/>
              </a:rPr>
              <a:t>Continue from MU04 internal MHD-04 flux pumping program and RT08 2025 scenario development of 750kA plasma</a:t>
            </a:r>
          </a:p>
          <a:p>
            <a:r>
              <a:rPr lang="en-GB" sz="1400" b="1" dirty="0">
                <a:latin typeface="Calibri"/>
                <a:ea typeface="Calibri"/>
                <a:cs typeface="Calibri"/>
              </a:rPr>
              <a:t>Modify q95 in flux pumping scenario.</a:t>
            </a:r>
            <a:endParaRPr lang="en-GB" sz="1400" b="1" dirty="0">
              <a:ea typeface="Calibri"/>
              <a:cs typeface="Calibri"/>
            </a:endParaRPr>
          </a:p>
          <a:p>
            <a:r>
              <a:rPr lang="en-GB" sz="1400" b="1" dirty="0">
                <a:latin typeface="Calibri"/>
                <a:ea typeface="Calibri"/>
                <a:cs typeface="Calibri"/>
              </a:rPr>
              <a:t>Beta poloidal scan using NBI heating.</a:t>
            </a:r>
          </a:p>
          <a:p>
            <a:r>
              <a:rPr lang="en-GB" sz="1400" b="1" dirty="0">
                <a:latin typeface="Calibri"/>
                <a:ea typeface="Calibri"/>
                <a:cs typeface="Calibri"/>
              </a:rPr>
              <a:t>Establish FP with alternative divertor configuration </a:t>
            </a:r>
            <a:r>
              <a:rPr lang="en-GB" sz="1400" b="1" dirty="0" err="1">
                <a:latin typeface="Calibri"/>
                <a:ea typeface="Calibri"/>
                <a:cs typeface="Calibri"/>
              </a:rPr>
              <a:t>eg.</a:t>
            </a:r>
            <a:r>
              <a:rPr lang="en-GB" sz="1400" b="1" dirty="0">
                <a:latin typeface="Calibri"/>
                <a:ea typeface="Calibri"/>
                <a:cs typeface="Calibri"/>
              </a:rPr>
              <a:t> super-X sweep or inject gas recipe from X point radiator scenario. </a:t>
            </a:r>
          </a:p>
        </p:txBody>
      </p:sp>
      <p:pic>
        <p:nvPicPr>
          <p:cNvPr id="8" name="Picture 7" descr="A graph of different colored dots&#10;&#10;AI-generated content may be incorrect.">
            <a:extLst>
              <a:ext uri="{FF2B5EF4-FFF2-40B4-BE49-F238E27FC236}">
                <a16:creationId xmlns:a16="http://schemas.microsoft.com/office/drawing/2014/main" id="{6FA632BE-27E7-C4E3-6EB5-73D5DCC2B894}"/>
              </a:ext>
            </a:extLst>
          </p:cNvPr>
          <p:cNvPicPr>
            <a:picLocks noChangeAspect="1"/>
          </p:cNvPicPr>
          <p:nvPr/>
        </p:nvPicPr>
        <p:blipFill>
          <a:blip r:embed="rId4"/>
          <a:stretch>
            <a:fillRect/>
          </a:stretch>
        </p:blipFill>
        <p:spPr>
          <a:xfrm>
            <a:off x="7524838" y="711200"/>
            <a:ext cx="3146884" cy="2397760"/>
          </a:xfrm>
          <a:prstGeom prst="rect">
            <a:avLst/>
          </a:prstGeom>
        </p:spPr>
      </p:pic>
      <p:sp>
        <p:nvSpPr>
          <p:cNvPr id="9" name="TextBox 8">
            <a:extLst>
              <a:ext uri="{FF2B5EF4-FFF2-40B4-BE49-F238E27FC236}">
                <a16:creationId xmlns:a16="http://schemas.microsoft.com/office/drawing/2014/main" id="{5E8164FF-2378-6836-5FDB-0EA57188253E}"/>
              </a:ext>
            </a:extLst>
          </p:cNvPr>
          <p:cNvSpPr txBox="1"/>
          <p:nvPr/>
        </p:nvSpPr>
        <p:spPr>
          <a:xfrm>
            <a:off x="5608320" y="3068321"/>
            <a:ext cx="20726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i="1" dirty="0">
                <a:latin typeface="Calibri"/>
                <a:ea typeface="Calibri"/>
                <a:cs typeface="Calibri"/>
              </a:rPr>
              <a:t>MAST-U scenario with 1/1 MHD activity before 2/1 mode is triggered.</a:t>
            </a:r>
            <a:endParaRPr lang="en-GB" sz="1200" b="1" i="1" dirty="0">
              <a:ea typeface="Calibri"/>
              <a:cs typeface="Calibri"/>
            </a:endParaRPr>
          </a:p>
        </p:txBody>
      </p:sp>
      <p:sp>
        <p:nvSpPr>
          <p:cNvPr id="10" name="TextBox 9">
            <a:extLst>
              <a:ext uri="{FF2B5EF4-FFF2-40B4-BE49-F238E27FC236}">
                <a16:creationId xmlns:a16="http://schemas.microsoft.com/office/drawing/2014/main" id="{523F2CFB-0820-F295-C080-02D388A10A90}"/>
              </a:ext>
            </a:extLst>
          </p:cNvPr>
          <p:cNvSpPr txBox="1"/>
          <p:nvPr/>
        </p:nvSpPr>
        <p:spPr>
          <a:xfrm>
            <a:off x="7691119" y="3068320"/>
            <a:ext cx="28651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i="1" dirty="0">
                <a:latin typeface="Calibri"/>
                <a:ea typeface="Calibri"/>
                <a:cs typeface="Calibri"/>
              </a:rPr>
              <a:t>q95 vs beta poloidal for various </a:t>
            </a:r>
            <a:r>
              <a:rPr lang="en-GB" sz="1200" b="1" i="1" err="1">
                <a:latin typeface="Calibri"/>
                <a:ea typeface="Calibri"/>
                <a:cs typeface="Calibri"/>
              </a:rPr>
              <a:t>sawtoothing</a:t>
            </a:r>
            <a:r>
              <a:rPr lang="en-GB" sz="1200" b="1" i="1" dirty="0">
                <a:latin typeface="Calibri"/>
                <a:ea typeface="Calibri"/>
                <a:cs typeface="Calibri"/>
              </a:rPr>
              <a:t> / flux pumping MAST-U pulses – Target q95 ~ 6 and beta pol ~ 0.5</a:t>
            </a:r>
            <a:endParaRPr lang="en-GB" sz="1200" b="1" i="1">
              <a:ea typeface="Calibri"/>
              <a:cs typeface="Calibri"/>
            </a:endParaRPr>
          </a:p>
        </p:txBody>
      </p:sp>
      <p:sp>
        <p:nvSpPr>
          <p:cNvPr id="12" name="TextBox 1">
            <a:extLst>
              <a:ext uri="{FF2B5EF4-FFF2-40B4-BE49-F238E27FC236}">
                <a16:creationId xmlns:a16="http://schemas.microsoft.com/office/drawing/2014/main" id="{775E0ED3-3272-414C-B7DC-03277ED37FBD}"/>
              </a:ext>
            </a:extLst>
          </p:cNvPr>
          <p:cNvSpPr txBox="1"/>
          <p:nvPr/>
        </p:nvSpPr>
        <p:spPr>
          <a:xfrm>
            <a:off x="6686236" y="1054844"/>
            <a:ext cx="4329114" cy="923330"/>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a:t>
            </a:r>
            <a:r>
              <a:rPr lang="de-DE" dirty="0">
                <a:solidFill>
                  <a:srgbClr val="00B050"/>
                </a:solidFill>
              </a:rPr>
              <a:t>1_MASTU</a:t>
            </a:r>
            <a:r>
              <a:rPr lang="fi-FI" dirty="0">
                <a:solidFill>
                  <a:srgbClr val="00B050"/>
                </a:solidFill>
              </a:rPr>
              <a:t> – Very reduced programme. 8 pulses to match AUG FP programme</a:t>
            </a:r>
            <a:endParaRPr lang="en-IT" dirty="0">
              <a:solidFill>
                <a:srgbClr val="00B050"/>
              </a:solidFill>
            </a:endParaRPr>
          </a:p>
        </p:txBody>
      </p:sp>
      <p:sp>
        <p:nvSpPr>
          <p:cNvPr id="4" name="Footer Placeholder 3">
            <a:extLst>
              <a:ext uri="{FF2B5EF4-FFF2-40B4-BE49-F238E27FC236}">
                <a16:creationId xmlns:a16="http://schemas.microsoft.com/office/drawing/2014/main" id="{36AF527E-4F7B-4037-BFEB-82FCFC405BD9}"/>
              </a:ext>
            </a:extLst>
          </p:cNvPr>
          <p:cNvSpPr>
            <a:spLocks noGrp="1"/>
          </p:cNvSpPr>
          <p:nvPr>
            <p:ph type="ftr" sz="quarter" idx="11"/>
          </p:nvPr>
        </p:nvSpPr>
        <p:spPr/>
        <p:txBody>
          <a:bodyPr/>
          <a:lstStyle/>
          <a:p>
            <a:r>
              <a:rPr lang="en-GB">
                <a:solidFill>
                  <a:prstClr val="white"/>
                </a:solidFill>
              </a:rPr>
              <a:t>M. Baruzzo WPTE GPM 5/11/2025</a:t>
            </a:r>
            <a:endParaRPr lang="en-GB" dirty="0">
              <a:solidFill>
                <a:prstClr val="white"/>
              </a:solidFill>
            </a:endParaRPr>
          </a:p>
        </p:txBody>
      </p:sp>
    </p:spTree>
    <p:extLst>
      <p:ext uri="{BB962C8B-B14F-4D97-AF65-F5344CB8AC3E}">
        <p14:creationId xmlns:p14="http://schemas.microsoft.com/office/powerpoint/2010/main" val="4122410410"/>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581EFF-75CA-400B-8B14-07B3BB5FE4A6}">
  <ds:schemaRefs>
    <ds:schemaRef ds:uri="http://schemas.microsoft.com/office/infopath/2007/PartnerControls"/>
    <ds:schemaRef ds:uri="http://purl.org/dc/terms/"/>
    <ds:schemaRef ds:uri="cbbfa1f3-60c2-42de-b5b6-3ee8cb87d964"/>
    <ds:schemaRef ds:uri="http://www.w3.org/XML/1998/namespace"/>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e5ba6352-0726-4226-96e7-82f7f1c59ac0"/>
  </ds:schemaRefs>
</ds:datastoreItem>
</file>

<file path=docProps/app.xml><?xml version="1.0" encoding="utf-8"?>
<Properties xmlns="http://schemas.openxmlformats.org/officeDocument/2006/extended-properties" xmlns:vt="http://schemas.openxmlformats.org/officeDocument/2006/docPropsVTypes">
  <Template/>
  <TotalTime>292</TotalTime>
  <Words>8202</Words>
  <Application>Microsoft Office PowerPoint</Application>
  <PresentationFormat>Widescreen</PresentationFormat>
  <Paragraphs>1002</Paragraphs>
  <Slides>33</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-apple-system</vt:lpstr>
      <vt:lpstr>Arial</vt:lpstr>
      <vt:lpstr>Arial Black</vt:lpstr>
      <vt:lpstr>Arial,Sans-Serif</vt:lpstr>
      <vt:lpstr>Calibri</vt:lpstr>
      <vt:lpstr>Cambria Math</vt:lpstr>
      <vt:lpstr>Franklin Gothic Book</vt:lpstr>
      <vt:lpstr>Menlo</vt:lpstr>
      <vt:lpstr>Symbol</vt:lpstr>
      <vt:lpstr>Times New Roman</vt:lpstr>
      <vt:lpstr>Wingdings</vt:lpstr>
      <vt:lpstr>EUROfusion.1line_5_3_2019</vt:lpstr>
      <vt:lpstr>Summary of RT08 proposals</vt:lpstr>
      <vt:lpstr>Introduction</vt:lpstr>
      <vt:lpstr>Scientific Objectives and Machine Time </vt:lpstr>
      <vt:lpstr>Summary of proposals (14)</vt:lpstr>
      <vt:lpstr>Summary of proposals (14)</vt:lpstr>
      <vt:lpstr>P178: Hybrid-like scenario at high βN with 3/2 tearing mode on MAST-U</vt:lpstr>
      <vt:lpstr>P178: Hybrid-like scenario at high βN with 3/2 tearing mode on MAST-U</vt:lpstr>
      <vt:lpstr>P179:Flux pumping studies at low aspect ratio on MAST-U </vt:lpstr>
      <vt:lpstr>P179:Flux pumping studies at low aspect ratio on MAST-U </vt:lpstr>
      <vt:lpstr>P180: Pushing fast-ion-induced internal transport barriers towards the edge for turbulence measurements </vt:lpstr>
      <vt:lpstr>P180: Pushing fast-ion-induced internal transport barriers towards the edge for turbulence measurements </vt:lpstr>
      <vt:lpstr>P 181: Hybrid scenario development on MAST-U: current ramp-up strategies</vt:lpstr>
      <vt:lpstr>P 181: Hybrid scenario development on MAST-U: current ramp-up strategies</vt:lpstr>
      <vt:lpstr>P182: Investigating 1,1 Flux Pumping Parameter Dependence</vt:lpstr>
      <vt:lpstr>P182: Investigating 1,1 Flux Pumping Parameter Dependence</vt:lpstr>
      <vt:lpstr>183: IC / EC / LH synergy in view of H-mode and Long Pulse operation</vt:lpstr>
      <vt:lpstr>183: IC / EC / LH synergy in view of H-mode and Long Pulse operation</vt:lpstr>
      <vt:lpstr>P184: Long pulse operation in radiative divertor regime</vt:lpstr>
      <vt:lpstr>P184: Long pulse operation in radiative divertor regime</vt:lpstr>
      <vt:lpstr>P185: High density, high βp scenario</vt:lpstr>
      <vt:lpstr>P185: High density, high βp scenario</vt:lpstr>
      <vt:lpstr>P186: TWA EC LH synergy</vt:lpstr>
      <vt:lpstr>P186: TWA EC LH synergy</vt:lpstr>
      <vt:lpstr>P187: Extend the negative magnetic shear region in early-heating scenarios on AUG</vt:lpstr>
      <vt:lpstr>P187: Extend the negative magnetic shear region in early-heating scenarios on AUG</vt:lpstr>
      <vt:lpstr>P188: TWA dual-frequency sweep for long pulse operation in WEST</vt:lpstr>
      <vt:lpstr>P188: TWA dual-frequency sweep for long pulse operation in WEST</vt:lpstr>
      <vt:lpstr>189: Development and optimization of high-bootstrap, high-beta tokamak scenarios towards steady state</vt:lpstr>
      <vt:lpstr>189: Development and optimization of high-bootstrap, high-beta tokamak scenarios towards steady state</vt:lpstr>
      <vt:lpstr>P190: Study of MHD activities with machine learning in high beta scenarios. </vt:lpstr>
      <vt:lpstr>P190: Study of MHD activities with machine learning in high beta scenarios. </vt:lpstr>
      <vt:lpstr>P203: Density versus Temperature ITBs in TCV </vt:lpstr>
      <vt:lpstr>P203: Density versus Temperature ITBs in TCV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Baruzzo Matteo</cp:lastModifiedBy>
  <cp:revision>109</cp:revision>
  <dcterms:created xsi:type="dcterms:W3CDTF">2023-11-15T09:40:03Z</dcterms:created>
  <dcterms:modified xsi:type="dcterms:W3CDTF">2025-11-05T09:28:29Z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