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279" r:id="rId3"/>
    <p:sldId id="344" r:id="rId4"/>
    <p:sldId id="392" r:id="rId5"/>
    <p:sldId id="281" r:id="rId6"/>
    <p:sldId id="346" r:id="rId7"/>
    <p:sldId id="280" r:id="rId8"/>
    <p:sldId id="284" r:id="rId9"/>
    <p:sldId id="285" r:id="rId10"/>
    <p:sldId id="393" r:id="rId11"/>
    <p:sldId id="347" r:id="rId12"/>
    <p:sldId id="394" r:id="rId13"/>
    <p:sldId id="395" r:id="rId14"/>
    <p:sldId id="396" r:id="rId15"/>
    <p:sldId id="286" r:id="rId16"/>
    <p:sldId id="397" r:id="rId17"/>
    <p:sldId id="399" r:id="rId18"/>
    <p:sldId id="406" r:id="rId19"/>
    <p:sldId id="400" r:id="rId20"/>
    <p:sldId id="407" r:id="rId21"/>
    <p:sldId id="401" r:id="rId22"/>
    <p:sldId id="408" r:id="rId23"/>
    <p:sldId id="402" r:id="rId24"/>
    <p:sldId id="418" r:id="rId25"/>
    <p:sldId id="409" r:id="rId26"/>
    <p:sldId id="403" r:id="rId27"/>
    <p:sldId id="416" r:id="rId28"/>
    <p:sldId id="404" r:id="rId29"/>
    <p:sldId id="417" r:id="rId30"/>
    <p:sldId id="405" r:id="rId31"/>
    <p:sldId id="419" r:id="rId32"/>
    <p:sldId id="410" r:id="rId33"/>
    <p:sldId id="434" r:id="rId34"/>
    <p:sldId id="411" r:id="rId35"/>
    <p:sldId id="435" r:id="rId36"/>
    <p:sldId id="412" r:id="rId37"/>
    <p:sldId id="436" r:id="rId38"/>
    <p:sldId id="413" r:id="rId39"/>
    <p:sldId id="437" r:id="rId40"/>
    <p:sldId id="414" r:id="rId41"/>
    <p:sldId id="438" r:id="rId42"/>
    <p:sldId id="420" r:id="rId43"/>
    <p:sldId id="415" r:id="rId44"/>
    <p:sldId id="442" r:id="rId45"/>
    <p:sldId id="421" r:id="rId46"/>
    <p:sldId id="443" r:id="rId47"/>
    <p:sldId id="422" r:id="rId48"/>
    <p:sldId id="444" r:id="rId49"/>
    <p:sldId id="423" r:id="rId50"/>
    <p:sldId id="445" r:id="rId51"/>
    <p:sldId id="424" r:id="rId52"/>
    <p:sldId id="446" r:id="rId53"/>
    <p:sldId id="425" r:id="rId54"/>
    <p:sldId id="447" r:id="rId55"/>
    <p:sldId id="426" r:id="rId56"/>
    <p:sldId id="448" r:id="rId57"/>
    <p:sldId id="427" r:id="rId58"/>
    <p:sldId id="449" r:id="rId59"/>
    <p:sldId id="428" r:id="rId60"/>
    <p:sldId id="450" r:id="rId61"/>
    <p:sldId id="429" r:id="rId62"/>
    <p:sldId id="451" r:id="rId63"/>
    <p:sldId id="430" r:id="rId64"/>
    <p:sldId id="452" r:id="rId65"/>
    <p:sldId id="440" r:id="rId66"/>
    <p:sldId id="431" r:id="rId67"/>
    <p:sldId id="441" r:id="rId68"/>
    <p:sldId id="455" r:id="rId69"/>
    <p:sldId id="432" r:id="rId70"/>
  </p:sldIdLst>
  <p:sldSz cx="12192000" cy="6858000"/>
  <p:notesSz cx="6797675" cy="9872663"/>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69012ECD-51FC-41F1-AA8D-1B2483CD663E}" styleName="Light Style 2 - Accent 1">
    <a:wholeTbl>
      <a:tcTxStyle>
        <a:fontRef idx="minor">
          <a:srgbClr val="00000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w="12700">
              <a:noFill/>
            </a:ln>
          </a:insideH>
          <a:insideV>
            <a:ln w="12700">
              <a:noFill/>
            </a:ln>
          </a:insideV>
        </a:tcBdr>
        <a:fill>
          <a:noFill/>
        </a:fill>
      </a:tcStyle>
    </a:wholeTbl>
    <a:band1H>
      <a:tcStyle>
        <a:tcBdr>
          <a:top>
            <a:lnRef idx="1">
              <a:schemeClr val="accent1"/>
            </a:lnRef>
          </a:top>
          <a:bottom>
            <a:lnRef idx="1">
              <a:schemeClr val="accent1"/>
            </a:lnRef>
          </a:bottom>
        </a:tcBdr>
      </a:tcStyle>
    </a:band1H>
    <a:band2H>
      <a:tcStyle>
        <a:tcBdr/>
      </a:tcStyle>
    </a:band2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Style>
        <a:tcBdr/>
      </a:tcStyle>
    </a:lastCol>
    <a:firstCol>
      <a:tcStyle>
        <a:tcBdr/>
      </a:tcStyle>
    </a:firstCol>
    <a:lastRow>
      <a:tcStyle>
        <a:tcBdr>
          <a:top>
            <a:ln w="50800">
              <a:solidFill>
                <a:schemeClr val="accent1"/>
              </a:solidFill>
            </a:ln>
          </a:top>
        </a:tcBdr>
      </a:tcStyle>
    </a:lastRow>
    <a:seCell>
      <a:tcStyle>
        <a:tcBdr/>
      </a:tcStyle>
    </a:seCell>
    <a:swCell>
      <a:tcStyle>
        <a:tcBdr/>
      </a:tcStyle>
    </a:swCell>
    <a:firstRow>
      <a:tcTxStyle b="on">
        <a:fontRef idx="minor">
          <a:srgbClr val="000000"/>
        </a:fontRef>
        <a:schemeClr val="bg1"/>
      </a:tcTxStyle>
      <a:tcStyle>
        <a:tcBdr/>
        <a:fillRef idx="1">
          <a:schemeClr val="accent1"/>
        </a:fillRef>
      </a:tcStyle>
    </a:firstRow>
    <a:neCell>
      <a:tcStyle>
        <a:tcBdr/>
      </a:tcStyle>
    </a:neCell>
    <a:nwCell>
      <a:tcStyle>
        <a:tcBdr/>
      </a:tcStyle>
    </a:nwCell>
  </a:tblStyle>
  <a:tblStyle styleId="{69CF1AB2-1976-4502-BF36-3FF5EA218861}" styleName="Medium Style 4 - Accent 1">
    <a:wholeTbl>
      <a:tcTxStyle>
        <a:fontRef idx="minor">
          <a:prstClr val="black"/>
        </a:fontRef>
        <a:schemeClr val="dk1"/>
      </a:tcTxStyle>
      <a:tcStyle>
        <a:tcBdr>
          <a:left>
            <a:ln w="12700">
              <a:solidFill>
                <a:schemeClr val="accent1"/>
              </a:solidFill>
            </a:ln>
          </a:left>
          <a:right>
            <a:ln w="12700">
              <a:solidFill>
                <a:schemeClr val="accent1"/>
              </a:solidFill>
            </a:ln>
          </a:right>
          <a:top>
            <a:ln w="12700">
              <a:solidFill>
                <a:schemeClr val="accent1"/>
              </a:solidFill>
            </a:ln>
          </a:top>
          <a:bottom>
            <a:ln w="12700">
              <a:solidFill>
                <a:schemeClr val="accent1"/>
              </a:solidFill>
            </a:ln>
          </a:bottom>
          <a:insideH>
            <a:ln w="12700">
              <a:solidFill>
                <a:schemeClr val="accent1"/>
              </a:solidFill>
            </a:ln>
          </a:insideH>
          <a:insideV>
            <a:ln w="12700">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dk1"/>
      </a:tcTxStyle>
      <a:tcStyle>
        <a:tcBdr/>
      </a:tcStyle>
    </a:lastCol>
    <a:firstCol>
      <a:tcTxStyle b="on">
        <a:fontRef idx="minor">
          <a:prstClr val="black"/>
        </a:fontRef>
        <a:schemeClr val="dk1"/>
      </a:tcTxStyle>
      <a:tcStyle>
        <a:tcBdr/>
      </a:tcStyle>
    </a:firstCol>
    <a:lastRow>
      <a:tcTxStyle b="on">
        <a:fontRef idx="minor">
          <a:prstClr val="black"/>
        </a:fontRef>
        <a:schemeClr val="dk1"/>
      </a:tcTxStyle>
      <a:tcStyle>
        <a:tcBdr>
          <a:top>
            <a:ln w="38100">
              <a:solidFill>
                <a:schemeClr val="accent1"/>
              </a:solidFill>
            </a:ln>
          </a:top>
        </a:tcBdr>
        <a:fill>
          <a:solidFill>
            <a:schemeClr val="accent1">
              <a:tint val="20000"/>
            </a:schemeClr>
          </a:solidFill>
        </a:fill>
      </a:tcStyle>
    </a:lastRow>
    <a:seCell>
      <a:tcStyle>
        <a:tcBdr/>
      </a:tcStyle>
    </a:seCell>
    <a:swCell>
      <a:tcStyle>
        <a:tcBdr/>
      </a:tcStyle>
    </a:swCell>
    <a:firstRow>
      <a:tcTxStyle b="on">
        <a:fontRef idx="minor">
          <a:prstClr val="black"/>
        </a:fontRef>
        <a:schemeClr val="dk1"/>
      </a:tcTxStyle>
      <a:tcStyle>
        <a:tcBdr>
          <a:bottom>
            <a:ln w="12700">
              <a:solidFill>
                <a:schemeClr val="accent1"/>
              </a:solidFill>
            </a:ln>
          </a:bottom>
        </a:tcBdr>
        <a:fill>
          <a:solidFill>
            <a:schemeClr val="accent1">
              <a:tint val="20000"/>
            </a:schemeClr>
          </a:solidFill>
        </a:fill>
      </a:tcStyle>
    </a:firstRow>
    <a:neCell>
      <a:tcStyle>
        <a:tcBdr/>
      </a:tcStyle>
    </a:neCell>
    <a:nwCell>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719"/>
  </p:normalViewPr>
  <p:slideViewPr>
    <p:cSldViewPr snapToGrid="0">
      <p:cViewPr varScale="1">
        <p:scale>
          <a:sx n="80" d="100"/>
          <a:sy n="80" d="100"/>
        </p:scale>
        <p:origin x="619" y="48"/>
      </p:cViewPr>
      <p:guideLst>
        <p:guide pos="3840"/>
        <p:guide orient="horz" pos="216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45659" cy="495348"/>
          </a:xfrm>
          <a:prstGeom prst="rect">
            <a:avLst/>
          </a:prstGeom>
        </p:spPr>
        <p:txBody>
          <a:bodyPr vert="horz" lIns="91440" tIns="45720" rIns="91440" bIns="45720" rtlCol="0" anchor="ctr"/>
          <a:lstStyle>
            <a:lvl1pPr algn="l">
              <a:defRPr sz="1200"/>
            </a:lvl1pPr>
          </a:lstStyle>
          <a:p>
            <a:pPr>
              <a:defRPr/>
            </a:pPr>
            <a:endParaRPr/>
          </a:p>
        </p:txBody>
      </p:sp>
      <p:sp>
        <p:nvSpPr>
          <p:cNvPr id="3" name="Date Placeholder 2"/>
          <p:cNvSpPr>
            <a:spLocks noGrp="1"/>
          </p:cNvSpPr>
          <p:nvPr>
            <p:ph type="dt" idx="2"/>
          </p:nvPr>
        </p:nvSpPr>
        <p:spPr bwMode="auto">
          <a:xfrm>
            <a:off x="3850443" y="0"/>
            <a:ext cx="2945659" cy="495348"/>
          </a:xfrm>
          <a:prstGeom prst="rect">
            <a:avLst/>
          </a:prstGeom>
        </p:spPr>
        <p:txBody>
          <a:bodyPr vert="horz" lIns="91440" tIns="45720" rIns="91440" bIns="45720" rtlCol="0" anchor="ctr"/>
          <a:lstStyle>
            <a:lvl1pPr algn="r">
              <a:defRPr sz="1200"/>
            </a:lvl1pPr>
          </a:lstStyle>
          <a:p>
            <a:pPr>
              <a:defRPr/>
            </a:pPr>
            <a:endParaRPr/>
          </a:p>
        </p:txBody>
      </p:sp>
      <p:sp>
        <p:nvSpPr>
          <p:cNvPr id="4" name="Date Placeholder 2"/>
          <p:cNvSpPr>
            <a:spLocks noGrp="1"/>
          </p:cNvSpPr>
          <p:nvPr>
            <p:ph type="dt" idx="3"/>
          </p:nvPr>
        </p:nvSpPr>
        <p:spPr bwMode="auto">
          <a:xfrm>
            <a:off x="3850443" y="0"/>
            <a:ext cx="2945659" cy="495348"/>
          </a:xfrm>
          <a:prstGeom prst="rect">
            <a:avLst/>
          </a:prstGeom>
        </p:spPr>
        <p:txBody>
          <a:bodyPr vert="horz" lIns="91440" tIns="45720" rIns="91440" bIns="45720" rtlCol="0" anchor="ctr"/>
          <a:lstStyle>
            <a:lvl1pPr algn="r">
              <a:defRPr sz="1200"/>
            </a:lvl1pPr>
          </a:lstStyle>
          <a:p>
            <a:pPr>
              <a:defRPr/>
            </a:pPr>
            <a:endParaRPr/>
          </a:p>
        </p:txBody>
      </p:sp>
      <p:sp>
        <p:nvSpPr>
          <p:cNvPr id="5" name="Notes Placeholder 4"/>
          <p:cNvSpPr>
            <a:spLocks noGrp="1"/>
          </p:cNvSpPr>
          <p:nvPr>
            <p:ph type="body" sz="quarter" idx="1"/>
          </p:nvPr>
        </p:nvSpPr>
        <p:spPr bwMode="auto">
          <a:xfrm>
            <a:off x="679768" y="4751219"/>
            <a:ext cx="5438140" cy="3887361"/>
          </a:xfrm>
          <a:prstGeom prst="rect">
            <a:avLst/>
          </a:prstGeom>
        </p:spPr>
        <p:txBody>
          <a:bodyPr vert="horz" lIns="91440" tIns="45720" rIns="91440" bIns="45720" rtlCol="0" anchor="ctr"/>
          <a:lstStyle/>
          <a:p>
            <a:pPr>
              <a:defRPr/>
            </a:pPr>
            <a:endParaRPr/>
          </a:p>
        </p:txBody>
      </p:sp>
      <p:sp>
        <p:nvSpPr>
          <p:cNvPr id="6" name="Footer Placeholder 5"/>
          <p:cNvSpPr>
            <a:spLocks noGrp="1"/>
          </p:cNvSpPr>
          <p:nvPr>
            <p:ph type="ftr" sz="quarter" idx="4"/>
          </p:nvPr>
        </p:nvSpPr>
        <p:spPr bwMode="auto">
          <a:xfrm>
            <a:off x="0" y="9377317"/>
            <a:ext cx="2945659" cy="495347"/>
          </a:xfrm>
          <a:prstGeom prst="rect">
            <a:avLst/>
          </a:prstGeom>
        </p:spPr>
        <p:txBody>
          <a:bodyPr vert="horz" lIns="91440" tIns="45720" rIns="91440" bIns="45720" rtlCol="0" anchor="b"/>
          <a:lstStyle>
            <a:lvl1pPr algn="l">
              <a:defRPr sz="1200"/>
            </a:lvl1pPr>
          </a:lstStyle>
          <a:p>
            <a:pPr>
              <a:defRPr/>
            </a:pPr>
            <a:endParaRPr/>
          </a:p>
        </p:txBody>
      </p:sp>
      <p:sp>
        <p:nvSpPr>
          <p:cNvPr id="7" name="Slide Number Placeholder 6"/>
          <p:cNvSpPr>
            <a:spLocks noGrp="1"/>
          </p:cNvSpPr>
          <p:nvPr>
            <p:ph type="sldNum" sz="quarter" idx="10"/>
          </p:nvPr>
        </p:nvSpPr>
        <p:spPr bwMode="auto">
          <a:xfrm>
            <a:off x="3850443" y="9377317"/>
            <a:ext cx="2945659" cy="495347"/>
          </a:xfrm>
          <a:prstGeom prst="rect">
            <a:avLst/>
          </a:prstGeom>
        </p:spPr>
        <p:txBody>
          <a:bodyPr vert="horz" lIns="91440" tIns="45720" rIns="91440" bIns="45720" rtlCol="0" anchor="b"/>
          <a:lstStyle>
            <a:lvl1pPr algn="r">
              <a:defRPr sz="1200"/>
            </a:lvl1pPr>
          </a:lstStyle>
          <a:p>
            <a:pPr>
              <a:defRPr/>
            </a:pPr>
            <a:endParaRP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2D1B89E-83DC-3F72-35C6-2FE9493E3D5A}" type="slidenum">
              <a:rPr/>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EUROfusion_cover">
    <p:spTree>
      <p:nvGrpSpPr>
        <p:cNvPr id="1" name=""/>
        <p:cNvGrpSpPr/>
        <p:nvPr/>
      </p:nvGrpSpPr>
      <p:grpSpPr bwMode="auto">
        <a:xfrm>
          <a:off x="0" y="0"/>
          <a:ext cx="0" cy="0"/>
          <a:chOff x="0" y="0"/>
          <a:chExt cx="0" cy="0"/>
        </a:xfrm>
      </p:grpSpPr>
      <p:grpSp>
        <p:nvGrpSpPr>
          <p:cNvPr id="4" name="Gruppieren 3"/>
          <p:cNvGrpSpPr/>
          <p:nvPr userDrawn="1"/>
        </p:nvGrpSpPr>
        <p:grpSpPr bwMode="auto">
          <a:xfrm>
            <a:off x="411869" y="6034962"/>
            <a:ext cx="4392488" cy="497895"/>
            <a:chOff x="5735960" y="5717361"/>
            <a:chExt cx="6120680" cy="713919"/>
          </a:xfrm>
        </p:grpSpPr>
        <p:pic>
          <p:nvPicPr>
            <p:cNvPr id="25" name="Grafik 24"/>
            <p:cNvPicPr>
              <a:picLocks noChangeAspect="1"/>
            </p:cNvPicPr>
            <p:nvPr userDrawn="1"/>
          </p:nvPicPr>
          <p:blipFill>
            <a:blip r:embed="rId2"/>
            <a:stretch/>
          </p:blipFill>
          <p:spPr bwMode="auto">
            <a:xfrm>
              <a:off x="5735960" y="5774784"/>
              <a:ext cx="997207" cy="656496"/>
            </a:xfrm>
            <a:prstGeom prst="rect">
              <a:avLst/>
            </a:prstGeom>
            <a:noFill/>
            <a:ln>
              <a:noFill/>
            </a:ln>
          </p:spPr>
        </p:pic>
        <p:sp>
          <p:nvSpPr>
            <p:cNvPr id="3" name="Rechteck 2"/>
            <p:cNvSpPr/>
            <p:nvPr userDrawn="1"/>
          </p:nvSpPr>
          <p:spPr bwMode="auto">
            <a:xfrm>
              <a:off x="6744072" y="5717361"/>
              <a:ext cx="5112568" cy="480131"/>
            </a:xfrm>
            <a:prstGeom prst="rect">
              <a:avLst/>
            </a:prstGeom>
            <a:grpFill/>
          </p:spPr>
          <p:txBody>
            <a:bodyPr wrap="square">
              <a:spAutoFit/>
            </a:bodyPr>
            <a:lstStyle/>
            <a:p>
              <a:pPr marL="0" marR="0" lvl="0" indent="0" algn="just" defTabSz="914400">
                <a:lnSpc>
                  <a:spcPct val="90000"/>
                </a:lnSpc>
                <a:spcBef>
                  <a:spcPts val="0"/>
                </a:spcBef>
                <a:spcAft>
                  <a:spcPts val="0"/>
                </a:spcAft>
                <a:buClrTx/>
                <a:buSzTx/>
                <a:buFontTx/>
                <a:buNone/>
                <a:defRPr/>
              </a:pPr>
              <a:r>
                <a:rPr lang="en-GB" sz="700" b="0" i="0" u="none" strike="noStrike" cap="none" spc="0">
                  <a:ln>
                    <a:noFill/>
                  </a:ln>
                  <a:solidFill>
                    <a:prstClr val="black"/>
                  </a:solidFill>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a:p>
          </p:txBody>
        </p:sp>
      </p:grpSp>
      <p:pic>
        <p:nvPicPr>
          <p:cNvPr id="2060" name="Picture 12" descr="Contract between EC and EUROfusion is signed | FuseNet"/>
          <p:cNvPicPr>
            <a:picLocks noChangeAspect="1" noChangeArrowheads="1"/>
          </p:cNvPicPr>
          <p:nvPr userDrawn="1"/>
        </p:nvPicPr>
        <p:blipFill>
          <a:blip r:embed="rId3"/>
          <a:stretch/>
        </p:blipFill>
        <p:spPr bwMode="auto">
          <a:xfrm>
            <a:off x="445066" y="325143"/>
            <a:ext cx="2304256" cy="596340"/>
          </a:xfrm>
          <a:prstGeom prst="rect">
            <a:avLst/>
          </a:prstGeom>
          <a:noFill/>
        </p:spPr>
      </p:pic>
      <p:sp>
        <p:nvSpPr>
          <p:cNvPr id="11" name="Title 20"/>
          <p:cNvSpPr>
            <a:spLocks noGrp="1"/>
          </p:cNvSpPr>
          <p:nvPr>
            <p:ph type="title"/>
          </p:nvPr>
        </p:nvSpPr>
        <p:spPr bwMode="auto">
          <a:xfrm>
            <a:off x="407368" y="2074187"/>
            <a:ext cx="5544615" cy="620251"/>
          </a:xfrm>
        </p:spPr>
        <p:txBody>
          <a:bodyPr/>
          <a:lstStyle>
            <a:lvl1pPr algn="l">
              <a:defRPr b="1"/>
            </a:lvl1pPr>
          </a:lstStyle>
          <a:p>
            <a:pPr>
              <a:defRPr/>
            </a:pPr>
            <a:r>
              <a:rPr lang="en-US"/>
              <a:t>Click to edit Master title style</a:t>
            </a:r>
            <a:endParaRPr/>
          </a:p>
        </p:txBody>
      </p:sp>
      <p:sp>
        <p:nvSpPr>
          <p:cNvPr id="14" name="Text Placeholder 22"/>
          <p:cNvSpPr>
            <a:spLocks noGrp="1"/>
          </p:cNvSpPr>
          <p:nvPr>
            <p:ph type="body" sz="quarter" idx="10" hasCustomPrompt="1"/>
          </p:nvPr>
        </p:nvSpPr>
        <p:spPr bwMode="auto">
          <a:xfrm>
            <a:off x="407368" y="3693074"/>
            <a:ext cx="4375150" cy="457848"/>
          </a:xfrm>
        </p:spPr>
        <p:txBody>
          <a:bodyPr/>
          <a:lstStyle>
            <a:lvl1pPr marL="0" indent="0">
              <a:buNone/>
              <a:defRPr b="1"/>
            </a:lvl1pPr>
            <a:lvl2pPr marL="342900" indent="0">
              <a:buNone/>
              <a:defRPr/>
            </a:lvl2pPr>
          </a:lstStyle>
          <a:p>
            <a:pPr lvl="0">
              <a:defRPr/>
            </a:pPr>
            <a:r>
              <a:rPr lang="en-US"/>
              <a:t>Click to edit Lecturer’s name</a:t>
            </a:r>
            <a:endParaRPr/>
          </a:p>
        </p:txBody>
      </p:sp>
      <p:sp>
        <p:nvSpPr>
          <p:cNvPr id="15" name="Text Placeholder 22"/>
          <p:cNvSpPr>
            <a:spLocks noGrp="1"/>
          </p:cNvSpPr>
          <p:nvPr>
            <p:ph type="body" sz="quarter" idx="11" hasCustomPrompt="1"/>
          </p:nvPr>
        </p:nvSpPr>
        <p:spPr bwMode="auto">
          <a:xfrm>
            <a:off x="407368" y="4159260"/>
            <a:ext cx="4375150" cy="457848"/>
          </a:xfrm>
        </p:spPr>
        <p:txBody>
          <a:bodyPr/>
          <a:lstStyle>
            <a:lvl1pPr marL="0" indent="0">
              <a:buNone/>
              <a:defRPr b="0"/>
            </a:lvl1pPr>
            <a:lvl2pPr marL="342900" indent="0">
              <a:buNone/>
              <a:defRPr/>
            </a:lvl2pPr>
          </a:lstStyle>
          <a:p>
            <a:pPr lvl="0">
              <a:defRPr/>
            </a:pPr>
            <a:r>
              <a:rPr lang="en-US"/>
              <a:t>Click to edit Lecturer’s affiliation</a:t>
            </a:r>
            <a:endParaRPr/>
          </a:p>
        </p:txBody>
      </p:sp>
      <p:sp>
        <p:nvSpPr>
          <p:cNvPr id="20" name="Text Placeholder 22"/>
          <p:cNvSpPr>
            <a:spLocks noGrp="1"/>
          </p:cNvSpPr>
          <p:nvPr>
            <p:ph type="body" sz="quarter" idx="12" hasCustomPrompt="1"/>
          </p:nvPr>
        </p:nvSpPr>
        <p:spPr bwMode="auto">
          <a:xfrm>
            <a:off x="407368" y="1650286"/>
            <a:ext cx="5544614" cy="338554"/>
          </a:xfrm>
        </p:spPr>
        <p:txBody>
          <a:bodyPr>
            <a:normAutofit/>
          </a:bodyPr>
          <a:lstStyle>
            <a:lvl1pPr marL="0" indent="0">
              <a:buNone/>
              <a:defRPr sz="1600" b="0"/>
            </a:lvl1pPr>
            <a:lvl2pPr marL="342900" indent="0">
              <a:buNone/>
              <a:defRPr/>
            </a:lvl2pPr>
          </a:lstStyle>
          <a:p>
            <a:pPr lvl="0">
              <a:defRPr/>
            </a:pPr>
            <a:r>
              <a:rPr lang="en-US"/>
              <a:t>Click to edit Event title</a:t>
            </a:r>
            <a:endParaRPr/>
          </a:p>
        </p:txBody>
      </p:sp>
      <p:pic>
        <p:nvPicPr>
          <p:cNvPr id="2" name="Picture 1"/>
          <p:cNvPicPr>
            <a:picLocks noChangeAspect="1"/>
          </p:cNvPicPr>
          <p:nvPr userDrawn="1"/>
        </p:nvPicPr>
        <p:blipFill>
          <a:blip r:embed="rId4">
            <a:alphaModFix/>
          </a:blip>
          <a:stretch/>
        </p:blipFill>
        <p:spPr bwMode="auto">
          <a:xfrm>
            <a:off x="7247890" y="252412"/>
            <a:ext cx="4944110" cy="6353175"/>
          </a:xfrm>
          <a:prstGeom prst="rect">
            <a:avLst/>
          </a:prstGeom>
          <a:solidFill>
            <a:schemeClr val="bg1"/>
          </a:solid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EUROfusion_content">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3" name="Content Placeholder 2"/>
          <p:cNvSpPr>
            <a:spLocks noGrp="1"/>
          </p:cNvSpPr>
          <p:nvPr>
            <p:ph idx="1"/>
          </p:nvPr>
        </p:nvSpPr>
        <p:spPr bwMode="auto">
          <a:xfrm>
            <a:off x="609600" y="836712"/>
            <a:ext cx="11103024" cy="5688632"/>
          </a:xfrm>
        </p:spPr>
        <p:txBody>
          <a:bodyPr>
            <a:normAutofit/>
          </a:bodyPr>
          <a:lstStyle>
            <a:lvl1pPr marL="257175" indent="-257175">
              <a:buFont typeface="Arial"/>
              <a:buChar char="•"/>
              <a:defRPr sz="2400">
                <a:latin typeface="+mn-lt"/>
                <a:cs typeface="Arial"/>
              </a:defRPr>
            </a:lvl1pPr>
            <a:lvl2pPr marL="557213" indent="-214313">
              <a:buFont typeface="Arial"/>
              <a:buChar char="•"/>
              <a:defRPr sz="1800">
                <a:latin typeface="+mn-lt"/>
                <a:cs typeface="Arial"/>
              </a:defRPr>
            </a:lvl2pPr>
            <a:lvl3pPr marL="857250" indent="-171450">
              <a:buFont typeface="Arial"/>
              <a:buChar char="•"/>
              <a:defRPr sz="1600">
                <a:latin typeface="+mn-lt"/>
                <a:cs typeface="Arial"/>
              </a:defRPr>
            </a:lvl3pPr>
            <a:lvl4pPr>
              <a:defRPr/>
            </a:lvl4pPr>
            <a:lvl5pPr>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p:txBody>
      </p:sp>
      <p:sp>
        <p:nvSpPr>
          <p:cNvPr id="8" name="Footer Placeholder 7"/>
          <p:cNvSpPr>
            <a:spLocks noGrp="1"/>
          </p:cNvSpPr>
          <p:nvPr>
            <p:ph type="ftr" sz="quarter" idx="11"/>
          </p:nvPr>
        </p:nvSpPr>
        <p:spPr bwMode="auto">
          <a:xfrm>
            <a:off x="825624" y="6555770"/>
            <a:ext cx="3470175"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 GPM | 18-19 November 2024</a:t>
            </a:r>
            <a:endParaRPr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‹N°›</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EUROfusion_content_empty">
    <p:spTree>
      <p:nvGrpSpPr>
        <p:cNvPr id="1" name=""/>
        <p:cNvGrpSpPr/>
        <p:nvPr/>
      </p:nvGrpSpPr>
      <p:grpSpPr bwMode="auto">
        <a:xfrm>
          <a:off x="0" y="0"/>
          <a:ext cx="0" cy="0"/>
          <a:chOff x="0" y="0"/>
          <a:chExt cx="0" cy="0"/>
        </a:xfrm>
      </p:grpSpPr>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Click to edit Master title style</a:t>
            </a:r>
            <a:endParaRPr lang="en-GB"/>
          </a:p>
        </p:txBody>
      </p:sp>
      <p:sp>
        <p:nvSpPr>
          <p:cNvPr id="8" name="Footer Placeholder 7"/>
          <p:cNvSpPr>
            <a:spLocks noGrp="1"/>
          </p:cNvSpPr>
          <p:nvPr>
            <p:ph type="ftr" sz="quarter" idx="11"/>
          </p:nvPr>
        </p:nvSpPr>
        <p:spPr bwMode="auto">
          <a:xfrm>
            <a:off x="825624" y="6555770"/>
            <a:ext cx="3470175"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 GPM | 18-19 November 2024</a:t>
            </a:r>
            <a:endParaRPr lang="en-GB"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‹N°›</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2"/>
          <a:stretch/>
        </p:blipFill>
        <p:spPr bwMode="auto">
          <a:xfrm>
            <a:off x="191344" y="57007"/>
            <a:ext cx="636023" cy="636023"/>
          </a:xfrm>
          <a:prstGeom prst="rect">
            <a:avLst/>
          </a:prstGeom>
          <a:noFill/>
        </p:spPr>
      </p:pic>
      <p:pic>
        <p:nvPicPr>
          <p:cNvPr id="6" name="Picture 5"/>
          <p:cNvPicPr>
            <a:picLocks noChangeAspect="1"/>
          </p:cNvPicPr>
          <p:nvPr userDrawn="1"/>
        </p:nvPicPr>
        <p:blipFill>
          <a:blip r:embed="rId3">
            <a:alphaModFix amt="65000"/>
          </a:blip>
          <a:stretch/>
        </p:blipFill>
        <p:spPr bwMode="auto">
          <a:xfrm>
            <a:off x="7247890" y="252412"/>
            <a:ext cx="4944110" cy="6353175"/>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EUROfusion_Values">
    <p:spTree>
      <p:nvGrpSpPr>
        <p:cNvPr id="1" name=""/>
        <p:cNvGrpSpPr/>
        <p:nvPr/>
      </p:nvGrpSpPr>
      <p:grpSpPr bwMode="auto">
        <a:xfrm>
          <a:off x="0" y="0"/>
          <a:ext cx="0" cy="0"/>
          <a:chOff x="0" y="0"/>
          <a:chExt cx="0" cy="0"/>
        </a:xfrm>
      </p:grpSpPr>
      <p:pic>
        <p:nvPicPr>
          <p:cNvPr id="6" name="Picture 5"/>
          <p:cNvPicPr>
            <a:picLocks noChangeAspect="1"/>
          </p:cNvPicPr>
          <p:nvPr userDrawn="1"/>
        </p:nvPicPr>
        <p:blipFill>
          <a:blip r:embed="rId2">
            <a:alphaModFix amt="65000"/>
          </a:blip>
          <a:stretch/>
        </p:blipFill>
        <p:spPr bwMode="auto">
          <a:xfrm>
            <a:off x="7247890" y="252412"/>
            <a:ext cx="4944110" cy="6353175"/>
          </a:xfrm>
          <a:prstGeom prst="rect">
            <a:avLst/>
          </a:prstGeom>
          <a:noFill/>
        </p:spPr>
      </p:pic>
      <p:sp>
        <p:nvSpPr>
          <p:cNvPr id="5" name="Rectangle 4"/>
          <p:cNvSpPr/>
          <p:nvPr userDrawn="1"/>
        </p:nvSpPr>
        <p:spPr bwMode="auto">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Rectangle 6"/>
          <p:cNvSpPr/>
          <p:nvPr userDrawn="1"/>
        </p:nvSpPr>
        <p:spPr bwMode="auto">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Rectangle 3"/>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 name="Title 1"/>
          <p:cNvSpPr>
            <a:spLocks noGrp="1"/>
          </p:cNvSpPr>
          <p:nvPr>
            <p:ph type="title" hasCustomPrompt="1"/>
          </p:nvPr>
        </p:nvSpPr>
        <p:spPr bwMode="auto">
          <a:xfrm>
            <a:off x="983432" y="192515"/>
            <a:ext cx="9451776" cy="457200"/>
          </a:xfrm>
        </p:spPr>
        <p:txBody>
          <a:bodyPr>
            <a:noAutofit/>
          </a:bodyPr>
          <a:lstStyle>
            <a:lvl1pPr algn="l">
              <a:lnSpc>
                <a:spcPts val="2400"/>
              </a:lnSpc>
              <a:defRPr sz="2800" b="1">
                <a:solidFill>
                  <a:schemeClr val="tx2"/>
                </a:solidFill>
                <a:latin typeface="+mn-lt"/>
                <a:cs typeface="Arial"/>
              </a:defRPr>
            </a:lvl1pPr>
          </a:lstStyle>
          <a:p>
            <a:pPr>
              <a:defRPr/>
            </a:pPr>
            <a:r>
              <a:rPr lang="en-US"/>
              <a:t>EUROfusion Values</a:t>
            </a:r>
            <a:endParaRPr lang="en-GB"/>
          </a:p>
        </p:txBody>
      </p:sp>
      <p:sp>
        <p:nvSpPr>
          <p:cNvPr id="8" name="Footer Placeholder 7"/>
          <p:cNvSpPr>
            <a:spLocks noGrp="1"/>
          </p:cNvSpPr>
          <p:nvPr>
            <p:ph type="ftr" sz="quarter" idx="11"/>
          </p:nvPr>
        </p:nvSpPr>
        <p:spPr bwMode="auto">
          <a:xfrm>
            <a:off x="825624" y="6555770"/>
            <a:ext cx="3470175" cy="329614"/>
          </a:xfrm>
          <a:prstGeom prst="rect">
            <a:avLst/>
          </a:prstGeom>
        </p:spPr>
        <p:txBody>
          <a:bodyPr anchor="t"/>
          <a:lstStyle>
            <a:lvl1pPr>
              <a:defRPr sz="1200">
                <a:solidFill>
                  <a:schemeClr val="bg1"/>
                </a:solidFill>
              </a:defRPr>
            </a:lvl1pPr>
          </a:lstStyle>
          <a:p>
            <a:pPr>
              <a:defRPr/>
            </a:pPr>
            <a:r>
              <a:rPr lang="en-GB" dirty="0">
                <a:solidFill>
                  <a:prstClr val="white"/>
                </a:solidFill>
              </a:rPr>
              <a:t>A. Hakola | GPM | 18-19 November 2024</a:t>
            </a:r>
            <a:endParaRPr lang="en-GB" dirty="0"/>
          </a:p>
        </p:txBody>
      </p:sp>
      <p:sp>
        <p:nvSpPr>
          <p:cNvPr id="9" name="Slide Number Placeholder 8"/>
          <p:cNvSpPr>
            <a:spLocks noGrp="1"/>
          </p:cNvSpPr>
          <p:nvPr>
            <p:ph type="sldNum" sz="quarter" idx="12"/>
          </p:nvPr>
        </p:nvSpPr>
        <p:spPr bwMode="auto">
          <a:xfrm>
            <a:off x="0" y="6590037"/>
            <a:ext cx="720080" cy="199173"/>
          </a:xfrm>
        </p:spPr>
        <p:txBody>
          <a:bodyPr anchor="ctr"/>
          <a:lstStyle>
            <a:lvl1pPr>
              <a:defRPr sz="1400">
                <a:solidFill>
                  <a:schemeClr val="bg1"/>
                </a:solidFill>
              </a:defRPr>
            </a:lvl1pPr>
          </a:lstStyle>
          <a:p>
            <a:pPr>
              <a:defRPr/>
            </a:pPr>
            <a:fld id="{6A6D9FA1-99C7-4910-8E32-B85D378B0060}" type="slidenum">
              <a:rPr lang="en-GB">
                <a:solidFill>
                  <a:prstClr val="white"/>
                </a:solidFill>
              </a:rPr>
              <a:t>‹N°›</a:t>
            </a:fld>
            <a:endParaRPr lang="en-GB">
              <a:solidFill>
                <a:prstClr val="white"/>
              </a:solidFill>
            </a:endParaRPr>
          </a:p>
        </p:txBody>
      </p:sp>
      <p:pic>
        <p:nvPicPr>
          <p:cNvPr id="1026" name="Picture 2" descr="EUROfusion - Realising Fusion Energy"/>
          <p:cNvPicPr>
            <a:picLocks noChangeAspect="1" noChangeArrowheads="1"/>
          </p:cNvPicPr>
          <p:nvPr userDrawn="1"/>
        </p:nvPicPr>
        <p:blipFill>
          <a:blip r:embed="rId3"/>
          <a:stretch/>
        </p:blipFill>
        <p:spPr bwMode="auto">
          <a:xfrm>
            <a:off x="191344" y="57007"/>
            <a:ext cx="636023" cy="636023"/>
          </a:xfrm>
          <a:prstGeom prst="rect">
            <a:avLst/>
          </a:prstGeom>
          <a:noFill/>
        </p:spPr>
      </p:pic>
      <p:pic>
        <p:nvPicPr>
          <p:cNvPr id="3" name="Picture 2"/>
          <p:cNvPicPr>
            <a:picLocks noChangeAspect="1"/>
          </p:cNvPicPr>
          <p:nvPr userDrawn="1"/>
        </p:nvPicPr>
        <p:blipFill>
          <a:blip r:embed="rId4">
            <a:clrChange>
              <a:clrFrom>
                <a:srgbClr val="FFFFFF"/>
              </a:clrFrom>
              <a:clrTo>
                <a:srgbClr val="FFFFFF">
                  <a:alpha val="0"/>
                </a:srgbClr>
              </a:clrTo>
            </a:clrChange>
          </a:blip>
          <a:stretch/>
        </p:blipFill>
        <p:spPr bwMode="auto">
          <a:xfrm>
            <a:off x="5414" y="979851"/>
            <a:ext cx="12181172" cy="557784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09600" y="274638"/>
            <a:ext cx="10972800" cy="1143000"/>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609600" y="1600203"/>
            <a:ext cx="10972800" cy="4525963"/>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Slide Number Placeholder 5"/>
          <p:cNvSpPr>
            <a:spLocks noGrp="1"/>
          </p:cNvSpPr>
          <p:nvPr>
            <p:ph type="sldNum" sz="quarter" idx="4"/>
          </p:nvPr>
        </p:nvSpPr>
        <p:spPr bwMode="auto">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a:lnSpc>
                <a:spcPct val="100000"/>
              </a:lnSpc>
              <a:spcBef>
                <a:spcPts val="0"/>
              </a:spcBef>
              <a:spcAft>
                <a:spcPts val="0"/>
              </a:spcAft>
              <a:buClrTx/>
              <a:buSzTx/>
              <a:buFontTx/>
              <a:buNone/>
              <a:defRPr/>
            </a:pPr>
            <a:fld id="{6A6D9FA1-99C7-4910-8E32-B85D378B0060}" type="slidenum">
              <a:rPr lang="en-GB" sz="1000" b="0" i="0" u="none" strike="noStrike" cap="none" spc="0">
                <a:ln>
                  <a:noFill/>
                </a:ln>
                <a:solidFill>
                  <a:prstClr val="black">
                    <a:tint val="75000"/>
                  </a:prstClr>
                </a:solidFill>
                <a:latin typeface="Calibri"/>
                <a:ea typeface="+mn-ea"/>
                <a:cs typeface="+mn-cs"/>
              </a:rPr>
              <a:t>‹N°›</a:t>
            </a:fld>
            <a:endParaRPr lang="en-GB" sz="1000" b="0" i="0" u="none" strike="noStrike" cap="none" spc="0">
              <a:ln>
                <a:noFill/>
              </a:ln>
              <a:solidFill>
                <a:prstClr val="black">
                  <a:tint val="75000"/>
                </a:prstClr>
              </a:solidFill>
              <a:latin typeface="Calibri"/>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dt="0"/>
  <p:txStyles>
    <p:titleStyle>
      <a:lvl1pPr algn="ctr" defTabSz="685800">
        <a:spcBef>
          <a:spcPts val="0"/>
        </a:spcBef>
        <a:buNone/>
        <a:defRPr sz="3300">
          <a:solidFill>
            <a:schemeClr val="tx1"/>
          </a:solidFill>
          <a:latin typeface="+mj-lt"/>
          <a:ea typeface="+mj-ea"/>
          <a:cs typeface="+mj-cs"/>
        </a:defRPr>
      </a:lvl1pPr>
    </p:titleStyle>
    <p:body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mailto:karl.krieger@ipp.mpg.de" TargetMode="Externa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hyperlink" Target="mailto:karl.krieger@ipp.mpg.de"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hyperlink" Target="mailto:karl.krieger@ipp.mpg.de"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mailto:srat@kth.se" TargetMode="External"/><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hyperlink" Target="mailto:srat@kth.se" TargetMode="External"/><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mailto:Yann.corre@cea.fr" TargetMode="External"/><Relationship Id="rId2" Type="http://schemas.openxmlformats.org/officeDocument/2006/relationships/hyperlink" Target="mailto:Jonathan.gerardin@cea.fr" TargetMode="Externa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hyperlink" Target="mailto:Yann.corre@cea.fr" TargetMode="External"/><Relationship Id="rId2" Type="http://schemas.openxmlformats.org/officeDocument/2006/relationships/hyperlink" Target="mailto:Jonathan.gerardin@cea.fr" TargetMode="Externa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mailto:guillaume.urbanczyk@univ-lorraine.fr"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hyperlink" Target="mailto:guillaume.urbanczyk@univ-lorraine.fr"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hyperlink" Target="mailto:guillaume.urbanczyk@univ-lorraine.fr"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mailto:guillaume.urbanczyk@univ-lorraine.fr"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lto:jernej.kovacic@fs.uni-lj.si" TargetMode="Externa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lto:jernej.kovacic@fs.uni-lj.si" TargetMode="Externa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diego.salesdeoliveira@cea.fr" TargetMode="Externa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mailto:diego.salesdeoliveira@cea.fr"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hyperlink" Target="mailto:lena.delpech@cea.fr" TargetMode="External"/><Relationship Id="rId3" Type="http://schemas.openxmlformats.org/officeDocument/2006/relationships/hyperlink" Target="mailto:alessandro.danisi@iter.org" TargetMode="External"/><Relationship Id="rId7" Type="http://schemas.openxmlformats.org/officeDocument/2006/relationships/hyperlink" Target="mailto:tom.wauters@iter.org" TargetMode="External"/><Relationship Id="rId2" Type="http://schemas.openxmlformats.org/officeDocument/2006/relationships/hyperlink" Target="mailto:mireille.schneider@iter.org" TargetMode="External"/><Relationship Id="rId1" Type="http://schemas.openxmlformats.org/officeDocument/2006/relationships/slideLayout" Target="../slideLayouts/slideLayout3.xml"/><Relationship Id="rId6" Type="http://schemas.openxmlformats.org/officeDocument/2006/relationships/hyperlink" Target="mailto:alberto.loarte@iter.org" TargetMode="External"/><Relationship Id="rId5" Type="http://schemas.openxmlformats.org/officeDocument/2006/relationships/hyperlink" Target="mailto:joerg.stober@ipp.mpg.de" TargetMode="External"/><Relationship Id="rId4" Type="http://schemas.openxmlformats.org/officeDocument/2006/relationships/hyperlink" Target="mailto:melanie.preynas@iter.org" TargetMode="External"/><Relationship Id="rId9" Type="http://schemas.openxmlformats.org/officeDocument/2006/relationships/image" Target="../media/image32.png"/></Relationships>
</file>

<file path=ppt/slides/_rels/slide41.xml.rels><?xml version="1.0" encoding="UTF-8" standalone="yes"?>
<Relationships xmlns="http://schemas.openxmlformats.org/package/2006/relationships"><Relationship Id="rId8" Type="http://schemas.openxmlformats.org/officeDocument/2006/relationships/hyperlink" Target="mailto:lena.delpech@cea.fr" TargetMode="External"/><Relationship Id="rId3" Type="http://schemas.openxmlformats.org/officeDocument/2006/relationships/hyperlink" Target="mailto:alessandro.danisi@iter.org" TargetMode="External"/><Relationship Id="rId7" Type="http://schemas.openxmlformats.org/officeDocument/2006/relationships/hyperlink" Target="mailto:tom.wauters@iter.org" TargetMode="External"/><Relationship Id="rId2" Type="http://schemas.openxmlformats.org/officeDocument/2006/relationships/hyperlink" Target="mailto:mireille.schneider@iter.org" TargetMode="External"/><Relationship Id="rId1" Type="http://schemas.openxmlformats.org/officeDocument/2006/relationships/slideLayout" Target="../slideLayouts/slideLayout3.xml"/><Relationship Id="rId6" Type="http://schemas.openxmlformats.org/officeDocument/2006/relationships/hyperlink" Target="mailto:alberto.loarte@iter.org" TargetMode="External"/><Relationship Id="rId5" Type="http://schemas.openxmlformats.org/officeDocument/2006/relationships/hyperlink" Target="mailto:joerg.stober@ipp.mpg.de" TargetMode="External"/><Relationship Id="rId4" Type="http://schemas.openxmlformats.org/officeDocument/2006/relationships/hyperlink" Target="mailto:melanie.preynas@iter.org" TargetMode="External"/><Relationship Id="rId9"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mailto:srat@kth.se"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mailto:srat@kth.se" TargetMode="Externa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hyperlink" Target="mailto:ewap@uni.opole.pl" TargetMode="External"/><Relationship Id="rId3" Type="http://schemas.openxmlformats.org/officeDocument/2006/relationships/hyperlink" Target="mailto:Yann.corre@cea.fr" TargetMode="External"/><Relationship Id="rId7" Type="http://schemas.openxmlformats.org/officeDocument/2006/relationships/hyperlink" Target="mailto:Jonathan.gaspar@univ-amu.fr" TargetMode="External"/><Relationship Id="rId2" Type="http://schemas.openxmlformats.org/officeDocument/2006/relationships/hyperlink" Target="mailto:Jonathan.gerardin@cea.fr" TargetMode="External"/><Relationship Id="rId1" Type="http://schemas.openxmlformats.org/officeDocument/2006/relationships/slideLayout" Target="../slideLayouts/slideLayout3.xml"/><Relationship Id="rId6" Type="http://schemas.openxmlformats.org/officeDocument/2006/relationships/hyperlink" Target="mailto:Etienne.hodille@cea.fr" TargetMode="External"/><Relationship Id="rId5" Type="http://schemas.openxmlformats.org/officeDocument/2006/relationships/hyperlink" Target="mailto:agrosjea@utk.edu" TargetMode="External"/><Relationship Id="rId4" Type="http://schemas.openxmlformats.org/officeDocument/2006/relationships/hyperlink" Target="mailto:Eleonore.geulin@cea.fr" TargetMode="External"/><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hyperlink" Target="mailto:ewap@uni.opole.pl" TargetMode="External"/><Relationship Id="rId3" Type="http://schemas.openxmlformats.org/officeDocument/2006/relationships/hyperlink" Target="mailto:Yann.corre@cea.fr" TargetMode="External"/><Relationship Id="rId7" Type="http://schemas.openxmlformats.org/officeDocument/2006/relationships/hyperlink" Target="mailto:Jonathan.gaspar@univ-amu.fr" TargetMode="External"/><Relationship Id="rId2" Type="http://schemas.openxmlformats.org/officeDocument/2006/relationships/hyperlink" Target="mailto:Jonathan.gerardin@cea.fr" TargetMode="External"/><Relationship Id="rId1" Type="http://schemas.openxmlformats.org/officeDocument/2006/relationships/slideLayout" Target="../slideLayouts/slideLayout3.xml"/><Relationship Id="rId6" Type="http://schemas.openxmlformats.org/officeDocument/2006/relationships/hyperlink" Target="mailto:Etienne.hodille@cea.fr" TargetMode="External"/><Relationship Id="rId5" Type="http://schemas.openxmlformats.org/officeDocument/2006/relationships/hyperlink" Target="mailto:agrosjea@utk.edu" TargetMode="External"/><Relationship Id="rId4" Type="http://schemas.openxmlformats.org/officeDocument/2006/relationships/hyperlink" Target="mailto:Eleonore.geulin@cea.fr" TargetMode="External"/><Relationship Id="rId9" Type="http://schemas.openxmlformats.org/officeDocument/2006/relationships/image" Target="../media/image41.png"/></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hyperlink" Target="mailto:karl.krieger@ipp.mpg.de" TargetMode="Externa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07367" y="2096894"/>
            <a:ext cx="9425255" cy="1032222"/>
          </a:xfrm>
        </p:spPr>
        <p:txBody>
          <a:bodyPr>
            <a:normAutofit fontScale="90000"/>
          </a:bodyPr>
          <a:lstStyle/>
          <a:p>
            <a:pPr>
              <a:defRPr/>
            </a:pPr>
            <a:r>
              <a:rPr lang="en-GB" sz="3200" dirty="0"/>
              <a:t>RT-06 “</a:t>
            </a:r>
            <a:r>
              <a:rPr lang="en-US" sz="3200" dirty="0"/>
              <a:t>Preparation of efficient Plasma Facing Components (PFC) operation for ITER, DEMO and HELIAS</a:t>
            </a:r>
            <a:r>
              <a:rPr lang="en-GB" sz="3200" dirty="0"/>
              <a:t>” </a:t>
            </a:r>
            <a:endParaRPr sz="3200" dirty="0"/>
          </a:p>
        </p:txBody>
      </p:sp>
      <p:sp>
        <p:nvSpPr>
          <p:cNvPr id="3" name="Text Placeholder 2"/>
          <p:cNvSpPr>
            <a:spLocks noGrp="1"/>
          </p:cNvSpPr>
          <p:nvPr>
            <p:ph type="body" sz="quarter" idx="10"/>
          </p:nvPr>
        </p:nvSpPr>
        <p:spPr bwMode="auto"/>
        <p:txBody>
          <a:bodyPr/>
          <a:lstStyle/>
          <a:p>
            <a:pPr>
              <a:defRPr/>
            </a:pPr>
            <a:r>
              <a:rPr lang="en-GB" dirty="0"/>
              <a:t>E. </a:t>
            </a:r>
            <a:r>
              <a:rPr lang="en-GB" dirty="0" err="1"/>
              <a:t>Tsitrone</a:t>
            </a:r>
            <a:endParaRPr dirty="0"/>
          </a:p>
        </p:txBody>
      </p:sp>
      <p:sp>
        <p:nvSpPr>
          <p:cNvPr id="4" name="Text Placeholder 3"/>
          <p:cNvSpPr>
            <a:spLocks noGrp="1"/>
          </p:cNvSpPr>
          <p:nvPr>
            <p:ph type="body" sz="quarter" idx="11"/>
          </p:nvPr>
        </p:nvSpPr>
        <p:spPr bwMode="auto">
          <a:xfrm>
            <a:off x="407367" y="4159259"/>
            <a:ext cx="11350623" cy="990299"/>
          </a:xfrm>
        </p:spPr>
        <p:txBody>
          <a:bodyPr>
            <a:normAutofit/>
          </a:bodyPr>
          <a:lstStyle/>
          <a:p>
            <a:pPr>
              <a:defRPr/>
            </a:pPr>
            <a:r>
              <a:rPr lang="en-GB" sz="1600" dirty="0"/>
              <a:t>On behalf of WPTE TFLs</a:t>
            </a:r>
            <a:endParaRPr sz="1600" dirty="0"/>
          </a:p>
          <a:p>
            <a:pPr>
              <a:defRPr/>
            </a:pPr>
            <a:r>
              <a:rPr lang="en-US" sz="1600" dirty="0"/>
              <a:t>E. </a:t>
            </a:r>
            <a:r>
              <a:rPr lang="en-US" sz="1600" dirty="0" err="1"/>
              <a:t>Tsitrone</a:t>
            </a:r>
            <a:r>
              <a:rPr lang="en-US" sz="1600" dirty="0"/>
              <a:t>, N. </a:t>
            </a:r>
            <a:r>
              <a:rPr lang="en-US" sz="1600" dirty="0" err="1"/>
              <a:t>Vianello</a:t>
            </a:r>
            <a:r>
              <a:rPr lang="en-GB" sz="1600" dirty="0"/>
              <a:t>, </a:t>
            </a:r>
            <a:r>
              <a:rPr lang="en-US" sz="1600" dirty="0"/>
              <a:t>M. </a:t>
            </a:r>
            <a:r>
              <a:rPr lang="en-US" sz="1600" dirty="0" err="1"/>
              <a:t>Baruzzo</a:t>
            </a:r>
            <a:r>
              <a:rPr lang="en-US" sz="1600" dirty="0"/>
              <a:t>, V. </a:t>
            </a:r>
            <a:r>
              <a:rPr lang="en-US" sz="1600" dirty="0" err="1"/>
              <a:t>Igochine</a:t>
            </a:r>
            <a:r>
              <a:rPr lang="en-US" sz="1600" dirty="0"/>
              <a:t>, D. Keeling, A. </a:t>
            </a:r>
            <a:r>
              <a:rPr lang="en-US" sz="1600" dirty="0" err="1"/>
              <a:t>Hakola</a:t>
            </a:r>
            <a:r>
              <a:rPr lang="en-US" sz="1600" dirty="0"/>
              <a:t>, B. </a:t>
            </a:r>
            <a:r>
              <a:rPr lang="en-US" sz="1600" dirty="0" err="1"/>
              <a:t>Labit</a:t>
            </a:r>
            <a:endParaRPr sz="1600" dirty="0"/>
          </a:p>
        </p:txBody>
      </p:sp>
      <p:sp>
        <p:nvSpPr>
          <p:cNvPr id="5" name="Text Placeholder 4"/>
          <p:cNvSpPr>
            <a:spLocks noGrp="1"/>
          </p:cNvSpPr>
          <p:nvPr>
            <p:ph type="body" sz="quarter" idx="12"/>
          </p:nvPr>
        </p:nvSpPr>
        <p:spPr bwMode="auto"/>
        <p:txBody>
          <a:bodyPr/>
          <a:lstStyle/>
          <a:p>
            <a:pPr>
              <a:defRPr/>
            </a:pPr>
            <a:r>
              <a:rPr lang="en-GB" dirty="0"/>
              <a:t>05</a:t>
            </a:r>
            <a:r>
              <a:rPr lang="en-GB" baseline="30000" dirty="0"/>
              <a:t>th </a:t>
            </a:r>
            <a:r>
              <a:rPr lang="en-GB" baseline="30000" dirty="0" err="1"/>
              <a:t>uof</a:t>
            </a:r>
            <a:r>
              <a:rPr lang="en-GB" baseline="30000" dirty="0"/>
              <a:t> </a:t>
            </a:r>
            <a:r>
              <a:rPr lang="en-GB" dirty="0"/>
              <a:t>November 2025</a:t>
            </a:r>
            <a:endParaRPr dirty="0"/>
          </a:p>
        </p:txBody>
      </p:sp>
      <p:sp>
        <p:nvSpPr>
          <p:cNvPr id="6" name="TextBox 2">
            <a:extLst>
              <a:ext uri="{FF2B5EF4-FFF2-40B4-BE49-F238E27FC236}">
                <a16:creationId xmlns:a16="http://schemas.microsoft.com/office/drawing/2014/main" id="{C8937001-5576-35E1-F9D8-F2282C4C65CB}"/>
              </a:ext>
            </a:extLst>
          </p:cNvPr>
          <p:cNvSpPr txBox="1"/>
          <p:nvPr/>
        </p:nvSpPr>
        <p:spPr bwMode="auto">
          <a:xfrm>
            <a:off x="407367" y="4781669"/>
            <a:ext cx="6222033" cy="1077218"/>
          </a:xfrm>
          <a:prstGeom prst="rect">
            <a:avLst/>
          </a:prstGeom>
          <a:solidFill>
            <a:schemeClr val="bg1"/>
          </a:solidFill>
        </p:spPr>
        <p:txBody>
          <a:bodyPr wrap="square" rtlCol="0">
            <a:spAutoFit/>
          </a:bodyPr>
          <a:lstStyle/>
          <a:p>
            <a:r>
              <a:rPr lang="en-IT" sz="1600" b="1" dirty="0">
                <a:solidFill>
                  <a:srgbClr val="0000FF"/>
                </a:solidFill>
              </a:rPr>
              <a:t>Research Topic Coordinator</a:t>
            </a:r>
            <a:r>
              <a:rPr lang="fr-FR" sz="1600" b="1" dirty="0">
                <a:solidFill>
                  <a:srgbClr val="0000FF"/>
                </a:solidFill>
              </a:rPr>
              <a:t>s</a:t>
            </a:r>
          </a:p>
          <a:p>
            <a:r>
              <a:rPr lang="fr-FR" sz="1600" b="1" dirty="0"/>
              <a:t>Y. Corre, A. Kirschner, K. Krieger. </a:t>
            </a:r>
            <a:r>
              <a:rPr lang="fr-FR" sz="1600" b="1" dirty="0" err="1"/>
              <a:t>Many</a:t>
            </a:r>
            <a:r>
              <a:rPr lang="fr-FR" sz="1600" b="1" dirty="0"/>
              <a:t> </a:t>
            </a:r>
            <a:r>
              <a:rPr lang="fr-FR" sz="1600" b="1" dirty="0" err="1"/>
              <a:t>thanks</a:t>
            </a:r>
            <a:r>
              <a:rPr lang="fr-FR" sz="1600" b="1" dirty="0"/>
              <a:t> to  A. Widdowson !</a:t>
            </a:r>
          </a:p>
          <a:p>
            <a:r>
              <a:rPr lang="fr-FR" sz="1600" b="1" dirty="0">
                <a:solidFill>
                  <a:srgbClr val="0000FF"/>
                </a:solidFill>
              </a:rPr>
              <a:t>Reference TFL</a:t>
            </a:r>
          </a:p>
          <a:p>
            <a:r>
              <a:rPr lang="fr-FR" sz="1600" b="1" dirty="0"/>
              <a:t>E. </a:t>
            </a:r>
            <a:r>
              <a:rPr lang="fr-FR" sz="1600" b="1" dirty="0" err="1"/>
              <a:t>Tsitrone</a:t>
            </a:r>
            <a:r>
              <a:rPr lang="fr-FR" sz="1600" b="1" dirty="0"/>
              <a:t>, A. </a:t>
            </a:r>
            <a:r>
              <a:rPr lang="fr-FR" sz="1600" b="1" dirty="0" err="1"/>
              <a:t>Hakola</a:t>
            </a:r>
            <a:endParaRPr lang="fr-FR" sz="1600" b="1" dirty="0"/>
          </a:p>
        </p:txBody>
      </p:sp>
      <p:sp>
        <p:nvSpPr>
          <p:cNvPr id="7" name="Title 1">
            <a:extLst>
              <a:ext uri="{FF2B5EF4-FFF2-40B4-BE49-F238E27FC236}">
                <a16:creationId xmlns:a16="http://schemas.microsoft.com/office/drawing/2014/main" id="{42C8EAF6-AF29-0D23-0A57-2CEBCF5DFF8A}"/>
              </a:ext>
            </a:extLst>
          </p:cNvPr>
          <p:cNvSpPr txBox="1">
            <a:spLocks/>
          </p:cNvSpPr>
          <p:nvPr/>
        </p:nvSpPr>
        <p:spPr bwMode="auto">
          <a:xfrm>
            <a:off x="407367" y="3164308"/>
            <a:ext cx="4375150" cy="364204"/>
          </a:xfrm>
          <a:prstGeom prst="rect">
            <a:avLst/>
          </a:prstGeom>
        </p:spPr>
        <p:txBody>
          <a:bodyPr vert="horz" lIns="91440" tIns="45720" rIns="91440" bIns="45720" rtlCol="0" anchor="ctr">
            <a:noAutofit/>
          </a:bodyPr>
          <a:lstStyle>
            <a:lvl1pPr algn="l" defTabSz="685800">
              <a:spcBef>
                <a:spcPts val="0"/>
              </a:spcBef>
              <a:buNone/>
              <a:defRPr sz="3300" b="1">
                <a:solidFill>
                  <a:schemeClr val="tx1"/>
                </a:solidFill>
                <a:latin typeface="+mj-lt"/>
                <a:ea typeface="+mj-ea"/>
                <a:cs typeface="+mj-cs"/>
              </a:defRPr>
            </a:lvl1pPr>
          </a:lstStyle>
          <a:p>
            <a:pPr>
              <a:defRPr/>
            </a:pPr>
            <a:r>
              <a:rPr lang="en-US" sz="1600" dirty="0"/>
              <a:t>Discussion on proposals and allocated priorities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10</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83432" y="192515"/>
            <a:ext cx="9451776" cy="457200"/>
          </a:xfrm>
        </p:spPr>
        <p:txBody>
          <a:bodyPr/>
          <a:lstStyle/>
          <a:p>
            <a:r>
              <a:rPr lang="fi-FI" dirty="0"/>
              <a:t>#114: </a:t>
            </a:r>
            <a:r>
              <a:rPr lang="en-US" dirty="0"/>
              <a:t>Multi-scale melt dynamics across PFC gaps</a:t>
            </a:r>
            <a:endParaRPr lang="fi-FI" dirty="0"/>
          </a:p>
        </p:txBody>
      </p:sp>
      <p:sp>
        <p:nvSpPr>
          <p:cNvPr id="23" name="Footer Placeholder 2">
            <a:extLst>
              <a:ext uri="{FF2B5EF4-FFF2-40B4-BE49-F238E27FC236}">
                <a16:creationId xmlns:a16="http://schemas.microsoft.com/office/drawing/2014/main" id="{FA3EDE6B-79F4-4F90-986D-227FD0FE2A5A}"/>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graphicFrame>
        <p:nvGraphicFramePr>
          <p:cNvPr id="24" name="Table 3">
            <a:extLst>
              <a:ext uri="{FF2B5EF4-FFF2-40B4-BE49-F238E27FC236}">
                <a16:creationId xmlns:a16="http://schemas.microsoft.com/office/drawing/2014/main" id="{649F11CA-2697-4C4F-AF90-0B53D8DB8250}"/>
              </a:ext>
            </a:extLst>
          </p:cNvPr>
          <p:cNvGraphicFramePr>
            <a:graphicFrameLocks noGrp="1"/>
          </p:cNvGraphicFramePr>
          <p:nvPr>
            <p:extLst>
              <p:ext uri="{D42A27DB-BD31-4B8C-83A1-F6EECF244321}">
                <p14:modId xmlns:p14="http://schemas.microsoft.com/office/powerpoint/2010/main" val="3268077157"/>
              </p:ext>
            </p:extLst>
          </p:nvPr>
        </p:nvGraphicFramePr>
        <p:xfrm>
          <a:off x="7509669" y="5639166"/>
          <a:ext cx="4329112" cy="763587"/>
        </p:xfrm>
        <a:graphic>
          <a:graphicData uri="http://schemas.openxmlformats.org/drawingml/2006/table">
            <a:tbl>
              <a:tblPr firstRow="1" bandRow="1">
                <a:tableStyleId>{5C22544A-7EE6-4342-B048-85BDC9FD1C3A}</a:tableStyleId>
              </a:tblPr>
              <a:tblGrid>
                <a:gridCol w="995813">
                  <a:extLst>
                    <a:ext uri="{9D8B030D-6E8A-4147-A177-3AD203B41FA5}">
                      <a16:colId xmlns:a16="http://schemas.microsoft.com/office/drawing/2014/main" val="20000"/>
                    </a:ext>
                  </a:extLst>
                </a:gridCol>
                <a:gridCol w="1736812">
                  <a:extLst>
                    <a:ext uri="{9D8B030D-6E8A-4147-A177-3AD203B41FA5}">
                      <a16:colId xmlns:a16="http://schemas.microsoft.com/office/drawing/2014/main" val="20001"/>
                    </a:ext>
                  </a:extLst>
                </a:gridCol>
                <a:gridCol w="1596487">
                  <a:extLst>
                    <a:ext uri="{9D8B030D-6E8A-4147-A177-3AD203B41FA5}">
                      <a16:colId xmlns:a16="http://schemas.microsoft.com/office/drawing/2014/main" val="20002"/>
                    </a:ext>
                  </a:extLst>
                </a:gridCol>
              </a:tblGrid>
              <a:tr h="392601">
                <a:tc>
                  <a:txBody>
                    <a:bodyPr/>
                    <a:lstStyle/>
                    <a:p>
                      <a:r>
                        <a:rPr lang="en-IT" sz="1400" dirty="0"/>
                        <a:t>Device</a:t>
                      </a:r>
                    </a:p>
                  </a:txBody>
                  <a:tcPr marL="91447" marR="91447" marT="45738" marB="45738"/>
                </a:tc>
                <a:tc>
                  <a:txBody>
                    <a:bodyPr/>
                    <a:lstStyle/>
                    <a:p>
                      <a:r>
                        <a:rPr lang="en-IT" sz="1400" dirty="0"/>
                        <a:t># Pulses/Session</a:t>
                      </a:r>
                    </a:p>
                  </a:txBody>
                  <a:tcPr marL="91447" marR="91447" marT="45738" marB="45738"/>
                </a:tc>
                <a:tc>
                  <a:txBody>
                    <a:bodyPr/>
                    <a:lstStyle/>
                    <a:p>
                      <a:r>
                        <a:rPr lang="en-IT" sz="1400" dirty="0"/>
                        <a:t># Development</a:t>
                      </a:r>
                    </a:p>
                  </a:txBody>
                  <a:tcPr marL="91447" marR="91447" marT="45738" marB="45738"/>
                </a:tc>
                <a:extLst>
                  <a:ext uri="{0D108BD9-81ED-4DB2-BD59-A6C34878D82A}">
                    <a16:rowId xmlns:a16="http://schemas.microsoft.com/office/drawing/2014/main" val="10000"/>
                  </a:ext>
                </a:extLst>
              </a:tr>
              <a:tr h="370986">
                <a:tc>
                  <a:txBody>
                    <a:bodyPr/>
                    <a:lstStyle/>
                    <a:p>
                      <a:r>
                        <a:rPr lang="fr-CH" sz="1600" dirty="0">
                          <a:solidFill>
                            <a:schemeClr val="tx1"/>
                          </a:solidFill>
                        </a:rPr>
                        <a:t>AUG</a:t>
                      </a:r>
                      <a:endParaRPr lang="en-IT" sz="1600" dirty="0">
                        <a:solidFill>
                          <a:schemeClr val="tx1"/>
                        </a:solidFill>
                      </a:endParaRPr>
                    </a:p>
                  </a:txBody>
                  <a:tcPr marL="91447" marR="91447" marT="45738" marB="45738">
                    <a:solidFill>
                      <a:schemeClr val="tx2">
                        <a:lumMod val="40000"/>
                        <a:lumOff val="60000"/>
                      </a:schemeClr>
                    </a:solidFill>
                  </a:tcPr>
                </a:tc>
                <a:tc>
                  <a:txBody>
                    <a:bodyPr/>
                    <a:lstStyle/>
                    <a:p>
                      <a:r>
                        <a:rPr lang="en-GB" sz="1600" dirty="0"/>
                        <a:t>   10</a:t>
                      </a:r>
                      <a:endParaRPr lang="en-IT" sz="1600" dirty="0"/>
                    </a:p>
                  </a:txBody>
                  <a:tcPr marL="91447" marR="91447" marT="45738" marB="45738">
                    <a:solidFill>
                      <a:schemeClr val="tx2">
                        <a:lumMod val="40000"/>
                        <a:lumOff val="60000"/>
                      </a:schemeClr>
                    </a:solidFill>
                  </a:tcPr>
                </a:tc>
                <a:tc>
                  <a:txBody>
                    <a:bodyPr/>
                    <a:lstStyle/>
                    <a:p>
                      <a:r>
                        <a:rPr lang="en-GB" sz="1600" dirty="0"/>
                        <a:t>  1-2</a:t>
                      </a:r>
                      <a:endParaRPr lang="en-IT" sz="1600" dirty="0"/>
                    </a:p>
                  </a:txBody>
                  <a:tcPr marL="91447" marR="91447" marT="45738" marB="45738">
                    <a:solidFill>
                      <a:schemeClr val="tx2">
                        <a:lumMod val="40000"/>
                        <a:lumOff val="60000"/>
                      </a:schemeClr>
                    </a:solidFill>
                  </a:tcPr>
                </a:tc>
                <a:extLst>
                  <a:ext uri="{0D108BD9-81ED-4DB2-BD59-A6C34878D82A}">
                    <a16:rowId xmlns:a16="http://schemas.microsoft.com/office/drawing/2014/main" val="10001"/>
                  </a:ext>
                </a:extLst>
              </a:tr>
            </a:tbl>
          </a:graphicData>
        </a:graphic>
      </p:graphicFrame>
      <p:sp>
        <p:nvSpPr>
          <p:cNvPr id="25" name="TextBox 4">
            <a:extLst>
              <a:ext uri="{FF2B5EF4-FFF2-40B4-BE49-F238E27FC236}">
                <a16:creationId xmlns:a16="http://schemas.microsoft.com/office/drawing/2014/main" id="{68A58257-9F02-46C9-8116-8DAC3E623706}"/>
              </a:ext>
            </a:extLst>
          </p:cNvPr>
          <p:cNvSpPr txBox="1"/>
          <p:nvPr/>
        </p:nvSpPr>
        <p:spPr>
          <a:xfrm>
            <a:off x="353219" y="631942"/>
            <a:ext cx="6451600" cy="5770811"/>
          </a:xfrm>
          <a:prstGeom prst="rect">
            <a:avLst/>
          </a:prstGeom>
          <a:noFill/>
        </p:spPr>
        <p:txBody>
          <a:bodyPr wrap="square">
            <a:spAutoFit/>
          </a:bodyPr>
          <a:lstStyle/>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Proponents and contact person:</a:t>
            </a:r>
          </a:p>
          <a:p>
            <a:pPr eaLnBrk="1" fontAlgn="auto" hangingPunct="1">
              <a:spcBef>
                <a:spcPts val="0"/>
              </a:spcBef>
              <a:spcAft>
                <a:spcPts val="0"/>
              </a:spcAft>
              <a:defRPr/>
            </a:pPr>
            <a:r>
              <a:rPr lang="en-US" sz="1600" dirty="0">
                <a:latin typeface="+mn-lt"/>
                <a:cs typeface="Calibri"/>
              </a:rPr>
              <a:t>      </a:t>
            </a:r>
            <a:r>
              <a:rPr lang="en-US" sz="1400" dirty="0">
                <a:latin typeface="+mn-lt"/>
                <a:cs typeface="Calibri"/>
              </a:rPr>
              <a:t>K. Krieger </a:t>
            </a:r>
            <a:r>
              <a:rPr lang="en-US" sz="1400" dirty="0">
                <a:cs typeface="Calibri"/>
                <a:hlinkClick r:id="rId2"/>
              </a:rPr>
              <a:t>karl.krieger@ipp.mpg.de</a:t>
            </a:r>
            <a:r>
              <a:rPr lang="en-US" sz="1400" dirty="0">
                <a:latin typeface="+mn-lt"/>
                <a:cs typeface="Calibri"/>
              </a:rPr>
              <a:t>, S. </a:t>
            </a:r>
            <a:r>
              <a:rPr lang="en-US" sz="1400" dirty="0" err="1">
                <a:latin typeface="+mn-lt"/>
                <a:cs typeface="Calibri"/>
              </a:rPr>
              <a:t>Ratynskaia</a:t>
            </a:r>
            <a:r>
              <a:rPr lang="en-US" sz="1400" dirty="0">
                <a:latin typeface="+mn-lt"/>
                <a:cs typeface="Calibri"/>
              </a:rPr>
              <a:t>,  </a:t>
            </a:r>
          </a:p>
          <a:p>
            <a:pPr eaLnBrk="1" fontAlgn="auto" hangingPunct="1">
              <a:spcBef>
                <a:spcPts val="0"/>
              </a:spcBef>
              <a:spcAft>
                <a:spcPts val="0"/>
              </a:spcAft>
              <a:defRPr/>
            </a:pPr>
            <a:r>
              <a:rPr lang="en-US" sz="1400" dirty="0">
                <a:latin typeface="+mn-lt"/>
                <a:cs typeface="Calibri"/>
              </a:rPr>
              <a:t>      P. Tolias, </a:t>
            </a:r>
            <a:r>
              <a:rPr lang="en-US" sz="1400" dirty="0">
                <a:cs typeface="Calibri"/>
              </a:rPr>
              <a:t>Y. </a:t>
            </a:r>
            <a:r>
              <a:rPr lang="en-US" sz="1400" dirty="0" err="1">
                <a:cs typeface="Calibri"/>
              </a:rPr>
              <a:t>Corre</a:t>
            </a:r>
            <a:r>
              <a:rPr lang="en-US" sz="1400" dirty="0">
                <a:cs typeface="Calibri"/>
              </a:rPr>
              <a:t>, R. A. Pitts</a:t>
            </a:r>
            <a:endParaRPr lang="en-US" sz="1400" dirty="0">
              <a:latin typeface="+mn-lt"/>
              <a:cs typeface="Calibri"/>
            </a:endParaRPr>
          </a:p>
          <a:p>
            <a:pPr marL="285750" indent="-285750" eaLnBrk="1" fontAlgn="auto" hangingPunct="1">
              <a:spcBef>
                <a:spcPts val="0"/>
              </a:spcBef>
              <a:spcAft>
                <a:spcPts val="0"/>
              </a:spcAft>
              <a:buFont typeface="Arial"/>
              <a:buChar char="•"/>
              <a:defRPr/>
            </a:pPr>
            <a:endParaRPr lang="en-US" sz="500" b="1" dirty="0">
              <a:latin typeface="+mn-lt"/>
              <a:cs typeface="Calibri"/>
            </a:endParaRPr>
          </a:p>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Scientific Background &amp; Objectives</a:t>
            </a:r>
          </a:p>
          <a:p>
            <a:pPr marL="285750" indent="-285750" algn="just" eaLnBrk="1" fontAlgn="auto" hangingPunct="1">
              <a:spcBef>
                <a:spcPts val="0"/>
              </a:spcBef>
              <a:spcAft>
                <a:spcPts val="0"/>
              </a:spcAft>
              <a:buFont typeface="Wingdings" panose="05000000000000000000" pitchFamily="2" charset="2"/>
              <a:buChar char="§"/>
              <a:defRPr/>
            </a:pPr>
            <a:r>
              <a:rPr lang="en-US" sz="1400" dirty="0">
                <a:latin typeface="+mn-lt"/>
                <a:cs typeface="Calibri"/>
              </a:rPr>
              <a:t>Gap infiltration (JET, sustained melt) vs pure gap bridging (AUG, transient melt).</a:t>
            </a:r>
          </a:p>
          <a:p>
            <a:pPr marL="285750" indent="-285750" algn="just" eaLnBrk="1" fontAlgn="auto" hangingPunct="1">
              <a:spcBef>
                <a:spcPts val="0"/>
              </a:spcBef>
              <a:spcAft>
                <a:spcPts val="0"/>
              </a:spcAft>
              <a:buFont typeface="Wingdings" panose="05000000000000000000" pitchFamily="2" charset="2"/>
              <a:buChar char="§"/>
              <a:defRPr/>
            </a:pPr>
            <a:r>
              <a:rPr lang="en-US" sz="1400" dirty="0">
                <a:latin typeface="+mn-lt"/>
                <a:cs typeface="Calibri"/>
              </a:rPr>
              <a:t>The 2022 AUG gap melting exposure featured a W leading edge and led to transient melt pools. </a:t>
            </a:r>
          </a:p>
          <a:p>
            <a:pPr marL="285750" indent="-285750" algn="just" eaLnBrk="1" fontAlgn="auto" hangingPunct="1">
              <a:spcBef>
                <a:spcPts val="0"/>
              </a:spcBef>
              <a:spcAft>
                <a:spcPts val="0"/>
              </a:spcAft>
              <a:buFont typeface="Wingdings" panose="05000000000000000000" pitchFamily="2" charset="2"/>
              <a:buChar char="§"/>
              <a:defRPr/>
            </a:pPr>
            <a:r>
              <a:rPr lang="en-US" sz="1400" dirty="0">
                <a:latin typeface="+mn-lt"/>
                <a:cs typeface="Calibri"/>
              </a:rPr>
              <a:t>New AUG gap melting exposure to realize ITER-relevant case of sustained melt crossing a PFC gap (that avoids transient step-by-step bridging) at shallow inclination.</a:t>
            </a:r>
          </a:p>
          <a:p>
            <a:pPr marL="285750" indent="-285750" algn="just" eaLnBrk="1" fontAlgn="auto" hangingPunct="1">
              <a:spcBef>
                <a:spcPts val="0"/>
              </a:spcBef>
              <a:spcAft>
                <a:spcPts val="0"/>
              </a:spcAft>
              <a:buFont typeface="Wingdings" panose="05000000000000000000" pitchFamily="2" charset="2"/>
              <a:buChar char="§"/>
              <a:defRPr/>
            </a:pPr>
            <a:endParaRPr lang="en-US" sz="500" dirty="0">
              <a:latin typeface="+mn-lt"/>
              <a:cs typeface="Calibri"/>
            </a:endParaRPr>
          </a:p>
          <a:p>
            <a:pPr marL="285750" indent="-285750" algn="just" eaLnBrk="1" fontAlgn="auto" hangingPunct="1">
              <a:spcBef>
                <a:spcPts val="0"/>
              </a:spcBef>
              <a:spcAft>
                <a:spcPts val="0"/>
              </a:spcAft>
              <a:buFont typeface="Wingdings" panose="05000000000000000000" pitchFamily="2" charset="2"/>
              <a:buChar char="Ø"/>
              <a:defRPr/>
            </a:pPr>
            <a:r>
              <a:rPr lang="en-US" b="1" dirty="0">
                <a:cs typeface="Calibri"/>
              </a:rPr>
              <a:t>Preparation</a:t>
            </a:r>
            <a:endParaRPr lang="en-US" dirty="0">
              <a:latin typeface="+mn-lt"/>
              <a:cs typeface="Calibri"/>
            </a:endParaRPr>
          </a:p>
          <a:p>
            <a:pPr marL="285750" indent="-285750" algn="just" eaLnBrk="1" fontAlgn="auto" hangingPunct="1">
              <a:spcBef>
                <a:spcPts val="0"/>
              </a:spcBef>
              <a:spcAft>
                <a:spcPts val="0"/>
              </a:spcAft>
              <a:buFont typeface="Wingdings" panose="05000000000000000000" pitchFamily="2" charset="2"/>
              <a:buChar char="§"/>
              <a:defRPr/>
            </a:pPr>
            <a:r>
              <a:rPr lang="en-US" sz="1400" dirty="0">
                <a:cs typeface="Calibri"/>
              </a:rPr>
              <a:t>AUG exposures were proposed in WPTE and prioritized for 2024/2025 but postponed due to technical issues.</a:t>
            </a:r>
          </a:p>
          <a:p>
            <a:pPr marL="285750" indent="-285750" algn="just" eaLnBrk="1" fontAlgn="auto" hangingPunct="1">
              <a:spcBef>
                <a:spcPts val="0"/>
              </a:spcBef>
              <a:spcAft>
                <a:spcPts val="0"/>
              </a:spcAft>
              <a:buFont typeface="Wingdings" panose="05000000000000000000" pitchFamily="2" charset="2"/>
              <a:buChar char="§"/>
              <a:defRPr/>
            </a:pPr>
            <a:r>
              <a:rPr lang="en-US" sz="1400" dirty="0">
                <a:cs typeface="Calibri"/>
              </a:rPr>
              <a:t>MEMENTO predictive modelling to optimize geometry, material composition and transient heat loads.</a:t>
            </a:r>
          </a:p>
          <a:p>
            <a:pPr marL="285750" indent="-285750" algn="just" eaLnBrk="1" fontAlgn="auto" hangingPunct="1">
              <a:spcBef>
                <a:spcPts val="0"/>
              </a:spcBef>
              <a:spcAft>
                <a:spcPts val="0"/>
              </a:spcAft>
              <a:buFont typeface="Wingdings" panose="05000000000000000000" pitchFamily="2" charset="2"/>
              <a:buChar char="§"/>
              <a:defRPr/>
            </a:pPr>
            <a:r>
              <a:rPr lang="en-US" sz="1400" dirty="0">
                <a:cs typeface="Calibri"/>
              </a:rPr>
              <a:t>Two castellated W samples of varying gap width already manufactured following the MEMENTO design guidelines.</a:t>
            </a:r>
          </a:p>
          <a:p>
            <a:pPr eaLnBrk="1" fontAlgn="auto" hangingPunct="1">
              <a:spcBef>
                <a:spcPts val="0"/>
              </a:spcBef>
              <a:spcAft>
                <a:spcPts val="0"/>
              </a:spcAft>
              <a:defRPr/>
            </a:pPr>
            <a:endParaRPr lang="en-US" sz="500" b="1" dirty="0">
              <a:latin typeface="+mn-lt"/>
              <a:cs typeface="Calibri"/>
            </a:endParaRPr>
          </a:p>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Experimental / Essential diagnostic</a:t>
            </a:r>
            <a:endParaRPr lang="en-US" dirty="0">
              <a:latin typeface="+mn-lt"/>
            </a:endParaRPr>
          </a:p>
          <a:p>
            <a:pPr marL="285750" indent="-285750" eaLnBrk="1" fontAlgn="auto" hangingPunct="1">
              <a:spcBef>
                <a:spcPts val="0"/>
              </a:spcBef>
              <a:spcAft>
                <a:spcPts val="0"/>
              </a:spcAft>
              <a:buFont typeface="Wingdings" panose="05000000000000000000" pitchFamily="2" charset="2"/>
              <a:buChar char="§"/>
              <a:defRPr/>
            </a:pPr>
            <a:r>
              <a:rPr lang="en-US" sz="1400" dirty="0"/>
              <a:t>NBI+ECRH, </a:t>
            </a:r>
            <a:r>
              <a:rPr lang="en-US" sz="1400" dirty="0" err="1"/>
              <a:t>ELMing</a:t>
            </a:r>
            <a:r>
              <a:rPr lang="en-US" sz="1400" dirty="0"/>
              <a:t> H-mode, local sample instrumentation, IR/VIS observation cameras</a:t>
            </a:r>
          </a:p>
          <a:p>
            <a:pPr marL="285750" indent="-285750" eaLnBrk="1" fontAlgn="auto" hangingPunct="1">
              <a:spcBef>
                <a:spcPts val="0"/>
              </a:spcBef>
              <a:spcAft>
                <a:spcPts val="0"/>
              </a:spcAft>
              <a:buFont typeface="Wingdings" panose="05000000000000000000" pitchFamily="2" charset="2"/>
              <a:buChar char="§"/>
              <a:defRPr/>
            </a:pPr>
            <a:r>
              <a:rPr lang="en-US" sz="1400" dirty="0"/>
              <a:t>Detailed ex-situ analysis of macroscopic surface deformation, melt bridge and gap amassment. </a:t>
            </a:r>
          </a:p>
          <a:p>
            <a:pPr marL="285750" indent="-285750" eaLnBrk="1" fontAlgn="auto" hangingPunct="1">
              <a:spcBef>
                <a:spcPts val="0"/>
              </a:spcBef>
              <a:spcAft>
                <a:spcPts val="0"/>
              </a:spcAft>
              <a:buFont typeface="Wingdings" panose="05000000000000000000" pitchFamily="2" charset="2"/>
              <a:buChar char="§"/>
              <a:defRPr/>
            </a:pPr>
            <a:r>
              <a:rPr lang="en-US" sz="1400" dirty="0">
                <a:latin typeface="+mn-lt"/>
                <a:cs typeface="Calibri"/>
              </a:rPr>
              <a:t>Modelling of large scale melt flows and final deformation profile with MEMENTO.</a:t>
            </a:r>
          </a:p>
          <a:p>
            <a:pPr marL="285750" indent="-285750" eaLnBrk="1" fontAlgn="auto" hangingPunct="1">
              <a:spcBef>
                <a:spcPts val="0"/>
              </a:spcBef>
              <a:spcAft>
                <a:spcPts val="0"/>
              </a:spcAft>
              <a:buFont typeface="Wingdings" panose="05000000000000000000" pitchFamily="2" charset="2"/>
              <a:buChar char="§"/>
              <a:defRPr/>
            </a:pPr>
            <a:r>
              <a:rPr lang="en-US" sz="1400" dirty="0">
                <a:latin typeface="+mn-lt"/>
                <a:cs typeface="Calibri"/>
              </a:rPr>
              <a:t>Dimensionless fluid analysis of infiltration vs bridging regimes.</a:t>
            </a:r>
          </a:p>
        </p:txBody>
      </p:sp>
      <p:sp>
        <p:nvSpPr>
          <p:cNvPr id="26" name="TextBox 6">
            <a:extLst>
              <a:ext uri="{FF2B5EF4-FFF2-40B4-BE49-F238E27FC236}">
                <a16:creationId xmlns:a16="http://schemas.microsoft.com/office/drawing/2014/main" id="{47BA13C6-5BEC-4672-9066-60BABEB2A940}"/>
              </a:ext>
            </a:extLst>
          </p:cNvPr>
          <p:cNvSpPr txBox="1">
            <a:spLocks noChangeArrowheads="1"/>
          </p:cNvSpPr>
          <p:nvPr/>
        </p:nvSpPr>
        <p:spPr bwMode="auto">
          <a:xfrm>
            <a:off x="7959477" y="143986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FFFFFF"/>
                </a:solidFill>
                <a:latin typeface="Calibri" panose="020F0502020204030204" pitchFamily="34" charset="0"/>
              </a:rPr>
              <a:t>Possible summary figures</a:t>
            </a:r>
            <a:endParaRPr lang="en-US" altLang="en-US" sz="2400">
              <a:solidFill>
                <a:srgbClr val="FFFFFF"/>
              </a:solidFill>
              <a:latin typeface="Calibri" panose="020F0502020204030204" pitchFamily="34" charset="0"/>
              <a:cs typeface="Calibri" panose="020F0502020204030204" pitchFamily="34" charset="0"/>
            </a:endParaRPr>
          </a:p>
        </p:txBody>
      </p:sp>
      <p:sp>
        <p:nvSpPr>
          <p:cNvPr id="27" name="TextBox 21">
            <a:extLst>
              <a:ext uri="{FF2B5EF4-FFF2-40B4-BE49-F238E27FC236}">
                <a16:creationId xmlns:a16="http://schemas.microsoft.com/office/drawing/2014/main" id="{FE25457A-663F-4671-AC8A-8DFA67CEDA3E}"/>
              </a:ext>
            </a:extLst>
          </p:cNvPr>
          <p:cNvSpPr txBox="1"/>
          <p:nvPr/>
        </p:nvSpPr>
        <p:spPr>
          <a:xfrm>
            <a:off x="7249865" y="2205038"/>
            <a:ext cx="4240212" cy="739775"/>
          </a:xfrm>
          <a:prstGeom prst="rect">
            <a:avLst/>
          </a:prstGeom>
          <a:noFill/>
        </p:spPr>
        <p:txBody>
          <a:bodyPr>
            <a:spAutoFit/>
          </a:bodyPr>
          <a:lstStyle/>
          <a:p>
            <a:pPr>
              <a:defRPr/>
            </a:pPr>
            <a:r>
              <a:rPr lang="en-GB" sz="1400" dirty="0">
                <a:solidFill>
                  <a:srgbClr val="00B050"/>
                </a:solidFill>
                <a:latin typeface="+mj-lt"/>
              </a:rPr>
              <a:t>2022 AUG gap melt experiment: S. </a:t>
            </a:r>
            <a:r>
              <a:rPr lang="en-GB" sz="1400" dirty="0" err="1">
                <a:solidFill>
                  <a:srgbClr val="00B050"/>
                </a:solidFill>
                <a:latin typeface="+mj-lt"/>
              </a:rPr>
              <a:t>Ratynskaia</a:t>
            </a:r>
            <a:r>
              <a:rPr lang="en-GB" sz="1400" dirty="0">
                <a:solidFill>
                  <a:srgbClr val="00B050"/>
                </a:solidFill>
                <a:latin typeface="+mj-lt"/>
              </a:rPr>
              <a:t>, K. </a:t>
            </a:r>
            <a:r>
              <a:rPr lang="en-GB" sz="1400" dirty="0" err="1">
                <a:solidFill>
                  <a:srgbClr val="00B050"/>
                </a:solidFill>
                <a:latin typeface="+mj-lt"/>
              </a:rPr>
              <a:t>Paschalidis</a:t>
            </a:r>
            <a:r>
              <a:rPr lang="en-GB" sz="1400" dirty="0">
                <a:solidFill>
                  <a:srgbClr val="00B050"/>
                </a:solidFill>
                <a:latin typeface="+mj-lt"/>
              </a:rPr>
              <a:t>, K. Krieger et al.,</a:t>
            </a:r>
            <a:r>
              <a:rPr lang="en-US" sz="1400" dirty="0">
                <a:solidFill>
                  <a:srgbClr val="00B050"/>
                </a:solidFill>
                <a:latin typeface="+mj-lt"/>
              </a:rPr>
              <a:t> </a:t>
            </a:r>
            <a:r>
              <a:rPr lang="en-US" sz="1400" i="1" dirty="0">
                <a:solidFill>
                  <a:srgbClr val="00B050"/>
                </a:solidFill>
                <a:latin typeface="+mj-lt"/>
              </a:rPr>
              <a:t>Metallic melt transport across castellated tiles,</a:t>
            </a:r>
            <a:r>
              <a:rPr lang="en-GB" sz="1400" i="1" dirty="0">
                <a:solidFill>
                  <a:srgbClr val="00B050"/>
                </a:solidFill>
                <a:latin typeface="+mj-lt"/>
              </a:rPr>
              <a:t> </a:t>
            </a:r>
            <a:r>
              <a:rPr lang="en-GB" sz="1400" dirty="0" err="1">
                <a:solidFill>
                  <a:srgbClr val="00B050"/>
                </a:solidFill>
                <a:latin typeface="+mj-lt"/>
              </a:rPr>
              <a:t>Nucl</a:t>
            </a:r>
            <a:r>
              <a:rPr lang="en-GB" sz="1400" dirty="0">
                <a:solidFill>
                  <a:srgbClr val="00B050"/>
                </a:solidFill>
                <a:latin typeface="+mj-lt"/>
              </a:rPr>
              <a:t>. Fusion 64, 036012 (2024).</a:t>
            </a:r>
          </a:p>
        </p:txBody>
      </p:sp>
      <p:pic>
        <p:nvPicPr>
          <p:cNvPr id="28" name="Picture 14">
            <a:extLst>
              <a:ext uri="{FF2B5EF4-FFF2-40B4-BE49-F238E27FC236}">
                <a16:creationId xmlns:a16="http://schemas.microsoft.com/office/drawing/2014/main" id="{8A497B23-D5C4-4FBD-B86D-7D7C2E9CF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9865" y="735013"/>
            <a:ext cx="1811337"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Content Placeholder 4">
            <a:extLst>
              <a:ext uri="{FF2B5EF4-FFF2-40B4-BE49-F238E27FC236}">
                <a16:creationId xmlns:a16="http://schemas.microsoft.com/office/drawing/2014/main" id="{187BD501-68E9-40FF-A92C-ED59042BC7FE}"/>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9050090" y="723900"/>
            <a:ext cx="2724150" cy="1492250"/>
          </a:xfrm>
          <a:prstGeom prst="rect">
            <a:avLst/>
          </a:prstGeom>
        </p:spPr>
      </p:pic>
      <p:sp>
        <p:nvSpPr>
          <p:cNvPr id="30" name="TextBox 26">
            <a:extLst>
              <a:ext uri="{FF2B5EF4-FFF2-40B4-BE49-F238E27FC236}">
                <a16:creationId xmlns:a16="http://schemas.microsoft.com/office/drawing/2014/main" id="{ED4C8971-ADE4-48B3-8862-EC2BB3736258}"/>
              </a:ext>
            </a:extLst>
          </p:cNvPr>
          <p:cNvSpPr txBox="1">
            <a:spLocks noChangeArrowheads="1"/>
          </p:cNvSpPr>
          <p:nvPr/>
        </p:nvSpPr>
        <p:spPr bwMode="auto">
          <a:xfrm>
            <a:off x="7235577" y="1816100"/>
            <a:ext cx="1169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sv-SE" altLang="sv-SE" sz="2000" b="1">
                <a:solidFill>
                  <a:srgbClr val="FFFF00"/>
                </a:solidFill>
                <a:latin typeface="Calibri" panose="020F0502020204030204" pitchFamily="34" charset="0"/>
              </a:rPr>
              <a:t>W AUG</a:t>
            </a:r>
          </a:p>
        </p:txBody>
      </p:sp>
      <p:sp>
        <p:nvSpPr>
          <p:cNvPr id="31" name="TextBox 27">
            <a:extLst>
              <a:ext uri="{FF2B5EF4-FFF2-40B4-BE49-F238E27FC236}">
                <a16:creationId xmlns:a16="http://schemas.microsoft.com/office/drawing/2014/main" id="{9B99F93C-0EC3-411A-A0FD-2B3C9C009895}"/>
              </a:ext>
            </a:extLst>
          </p:cNvPr>
          <p:cNvSpPr txBox="1">
            <a:spLocks noChangeArrowheads="1"/>
          </p:cNvSpPr>
          <p:nvPr/>
        </p:nvSpPr>
        <p:spPr bwMode="auto">
          <a:xfrm>
            <a:off x="9024690" y="1820863"/>
            <a:ext cx="1579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GB" altLang="sv-SE" sz="2000" b="1">
                <a:solidFill>
                  <a:srgbClr val="FFFF00"/>
                </a:solidFill>
                <a:latin typeface="Calibri" panose="020F0502020204030204" pitchFamily="34" charset="0"/>
              </a:rPr>
              <a:t>MEMENTO </a:t>
            </a:r>
            <a:endParaRPr lang="sv-SE" altLang="sv-SE" sz="2000" b="1">
              <a:solidFill>
                <a:srgbClr val="FFFF00"/>
              </a:solidFill>
              <a:latin typeface="Calibri" panose="020F0502020204030204" pitchFamily="34" charset="0"/>
            </a:endParaRPr>
          </a:p>
        </p:txBody>
      </p:sp>
      <p:sp>
        <p:nvSpPr>
          <p:cNvPr id="36" name="TextBox 23">
            <a:extLst>
              <a:ext uri="{FF2B5EF4-FFF2-40B4-BE49-F238E27FC236}">
                <a16:creationId xmlns:a16="http://schemas.microsoft.com/office/drawing/2014/main" id="{9E31F07F-7237-4F32-808F-D5C005FF1727}"/>
              </a:ext>
            </a:extLst>
          </p:cNvPr>
          <p:cNvSpPr txBox="1"/>
          <p:nvPr/>
        </p:nvSpPr>
        <p:spPr>
          <a:xfrm>
            <a:off x="7410202" y="3686176"/>
            <a:ext cx="1490662" cy="831850"/>
          </a:xfrm>
          <a:prstGeom prst="rect">
            <a:avLst/>
          </a:prstGeom>
          <a:noFill/>
        </p:spPr>
        <p:txBody>
          <a:bodyPr>
            <a:spAutoFit/>
          </a:bodyPr>
          <a:lstStyle/>
          <a:p>
            <a:pPr>
              <a:defRPr/>
            </a:pPr>
            <a:r>
              <a:rPr lang="en-US" sz="1600" b="1" i="1" dirty="0">
                <a:solidFill>
                  <a:srgbClr val="00B050"/>
                </a:solidFill>
                <a:latin typeface="+mj-lt"/>
              </a:rPr>
              <a:t>Predictive </a:t>
            </a:r>
            <a:r>
              <a:rPr lang="en-US" sz="1600" b="1" dirty="0">
                <a:solidFill>
                  <a:srgbClr val="00B050"/>
                </a:solidFill>
                <a:latin typeface="+mj-lt"/>
              </a:rPr>
              <a:t>modelling </a:t>
            </a:r>
          </a:p>
          <a:p>
            <a:pPr>
              <a:defRPr/>
            </a:pPr>
            <a:r>
              <a:rPr lang="en-US" sz="1600" b="1" dirty="0">
                <a:solidFill>
                  <a:srgbClr val="00B050"/>
                </a:solidFill>
                <a:latin typeface="+mj-lt"/>
              </a:rPr>
              <a:t>by MEMENTO</a:t>
            </a:r>
            <a:endParaRPr lang="en-GB" sz="1600" b="1" dirty="0">
              <a:solidFill>
                <a:srgbClr val="00B050"/>
              </a:solidFill>
              <a:latin typeface="+mj-lt"/>
            </a:endParaRPr>
          </a:p>
        </p:txBody>
      </p:sp>
      <p:pic>
        <p:nvPicPr>
          <p:cNvPr id="2" name="Image 1">
            <a:extLst>
              <a:ext uri="{FF2B5EF4-FFF2-40B4-BE49-F238E27FC236}">
                <a16:creationId xmlns:a16="http://schemas.microsoft.com/office/drawing/2014/main" id="{82597BE4-DE57-40D5-973C-7B21B2BEBA92}"/>
              </a:ext>
            </a:extLst>
          </p:cNvPr>
          <p:cNvPicPr>
            <a:picLocks noChangeAspect="1"/>
          </p:cNvPicPr>
          <p:nvPr/>
        </p:nvPicPr>
        <p:blipFill>
          <a:blip r:embed="rId5"/>
          <a:stretch>
            <a:fillRect/>
          </a:stretch>
        </p:blipFill>
        <p:spPr>
          <a:xfrm>
            <a:off x="8959185" y="2932114"/>
            <a:ext cx="3232815" cy="2649524"/>
          </a:xfrm>
          <a:prstGeom prst="rect">
            <a:avLst/>
          </a:prstGeom>
        </p:spPr>
      </p:pic>
      <p:sp>
        <p:nvSpPr>
          <p:cNvPr id="15" name="TextBox 1">
            <a:extLst>
              <a:ext uri="{FF2B5EF4-FFF2-40B4-BE49-F238E27FC236}">
                <a16:creationId xmlns:a16="http://schemas.microsoft.com/office/drawing/2014/main" id="{DC0677FC-6DB7-4AB0-ACBA-68B27AD2EBCE}"/>
              </a:ext>
            </a:extLst>
          </p:cNvPr>
          <p:cNvSpPr txBox="1"/>
          <p:nvPr/>
        </p:nvSpPr>
        <p:spPr>
          <a:xfrm>
            <a:off x="7069137" y="1523314"/>
            <a:ext cx="4768374" cy="1631216"/>
          </a:xfrm>
          <a:prstGeom prst="rect">
            <a:avLst/>
          </a:prstGeom>
          <a:solidFill>
            <a:srgbClr val="FFFF00"/>
          </a:solidFill>
          <a:ln>
            <a:noFill/>
          </a:ln>
        </p:spPr>
        <p:txBody>
          <a:bodyPr wrap="square" rtlCol="0">
            <a:spAutoFit/>
          </a:bodyPr>
          <a:lstStyle/>
          <a:p>
            <a:r>
              <a:rPr lang="fi-FI" sz="2000" dirty="0"/>
              <a:t>Priority</a:t>
            </a:r>
            <a:r>
              <a:rPr lang="fr-FR" sz="2000" dirty="0"/>
              <a:t>: P1-AUG-26</a:t>
            </a:r>
          </a:p>
          <a:p>
            <a:r>
              <a:rPr lang="fr-FR" sz="2000" dirty="0"/>
              <a:t>Gap bridging </a:t>
            </a:r>
            <a:r>
              <a:rPr lang="fr-FR" sz="2000" dirty="0" err="1"/>
              <a:t>under</a:t>
            </a:r>
            <a:r>
              <a:rPr lang="fr-FR" sz="2000" dirty="0"/>
              <a:t> W </a:t>
            </a:r>
            <a:r>
              <a:rPr lang="fr-FR" sz="2000" dirty="0" err="1"/>
              <a:t>melting</a:t>
            </a:r>
            <a:r>
              <a:rPr lang="fr-FR" sz="2000" dirty="0"/>
              <a:t>  : important topic for ITER</a:t>
            </a:r>
          </a:p>
          <a:p>
            <a:r>
              <a:rPr lang="fr-FR" sz="2000" dirty="0"/>
              <a:t>Re-</a:t>
            </a:r>
            <a:r>
              <a:rPr lang="fr-FR" sz="2000" dirty="0" err="1"/>
              <a:t>submitted</a:t>
            </a:r>
            <a:r>
              <a:rPr lang="fr-FR" sz="2000" dirty="0"/>
              <a:t> from 2025 (P1), </a:t>
            </a:r>
            <a:r>
              <a:rPr lang="fr-FR" sz="2000" dirty="0" err="1"/>
              <a:t>was</a:t>
            </a:r>
            <a:r>
              <a:rPr lang="fr-FR" sz="2000" dirty="0"/>
              <a:t> </a:t>
            </a:r>
            <a:r>
              <a:rPr lang="fr-FR" sz="2000" dirty="0" err="1"/>
              <a:t>prepared</a:t>
            </a:r>
            <a:r>
              <a:rPr lang="fr-FR" sz="2000" dirty="0"/>
              <a:t> but </a:t>
            </a:r>
            <a:r>
              <a:rPr lang="fr-FR" sz="2000" dirty="0" err="1"/>
              <a:t>could</a:t>
            </a:r>
            <a:r>
              <a:rPr lang="fr-FR" sz="2000" dirty="0"/>
              <a:t> not </a:t>
            </a:r>
            <a:r>
              <a:rPr lang="fr-FR" sz="2000" dirty="0" err="1"/>
              <a:t>be</a:t>
            </a:r>
            <a:r>
              <a:rPr lang="fr-FR" sz="2000" dirty="0"/>
              <a:t> </a:t>
            </a:r>
            <a:r>
              <a:rPr lang="fr-FR" sz="2000" dirty="0" err="1"/>
              <a:t>executed</a:t>
            </a:r>
            <a:endParaRPr lang="fr-FR" sz="2000" dirty="0"/>
          </a:p>
        </p:txBody>
      </p:sp>
    </p:spTree>
    <p:extLst>
      <p:ext uri="{BB962C8B-B14F-4D97-AF65-F5344CB8AC3E}">
        <p14:creationId xmlns:p14="http://schemas.microsoft.com/office/powerpoint/2010/main" val="4186567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11</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83431" y="192515"/>
            <a:ext cx="10854079" cy="457200"/>
          </a:xfrm>
        </p:spPr>
        <p:txBody>
          <a:bodyPr/>
          <a:lstStyle/>
          <a:p>
            <a:r>
              <a:rPr lang="fi-FI" dirty="0"/>
              <a:t>#115: </a:t>
            </a:r>
            <a:r>
              <a:rPr lang="en-US" dirty="0"/>
              <a:t>Thermomechanical resilience of tungsten heavy alloys at high temperatures</a:t>
            </a:r>
            <a:endParaRPr lang="fi-FI" dirty="0"/>
          </a:p>
        </p:txBody>
      </p:sp>
      <p:sp>
        <p:nvSpPr>
          <p:cNvPr id="24" name="Footer Placeholder 2">
            <a:extLst>
              <a:ext uri="{FF2B5EF4-FFF2-40B4-BE49-F238E27FC236}">
                <a16:creationId xmlns:a16="http://schemas.microsoft.com/office/drawing/2014/main" id="{B9D7AB76-B0E0-4DF7-9CAC-7F8ABF3CE256}"/>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25" name="TextBox 4">
            <a:extLst>
              <a:ext uri="{FF2B5EF4-FFF2-40B4-BE49-F238E27FC236}">
                <a16:creationId xmlns:a16="http://schemas.microsoft.com/office/drawing/2014/main" id="{B1DC5B13-C3D1-4AFE-AFFE-BE0D742DF0CD}"/>
              </a:ext>
            </a:extLst>
          </p:cNvPr>
          <p:cNvSpPr txBox="1"/>
          <p:nvPr/>
        </p:nvSpPr>
        <p:spPr>
          <a:xfrm>
            <a:off x="19074" y="817364"/>
            <a:ext cx="6873875" cy="5570756"/>
          </a:xfrm>
          <a:prstGeom prst="rect">
            <a:avLst/>
          </a:prstGeom>
          <a:noFill/>
        </p:spPr>
        <p:txBody>
          <a:bodyPr wrap="square">
            <a:spAutoFit/>
          </a:bodyPr>
          <a:lstStyle/>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Proponents and contact person</a:t>
            </a:r>
          </a:p>
          <a:p>
            <a:pPr algn="just" eaLnBrk="1" fontAlgn="auto" hangingPunct="1">
              <a:spcBef>
                <a:spcPts val="0"/>
              </a:spcBef>
              <a:spcAft>
                <a:spcPts val="0"/>
              </a:spcAft>
              <a:defRPr/>
            </a:pPr>
            <a:r>
              <a:rPr lang="en-US" sz="1400" dirty="0">
                <a:latin typeface="+mn-lt"/>
                <a:cs typeface="Calibri"/>
              </a:rPr>
              <a:t>K. Krieger </a:t>
            </a:r>
            <a:r>
              <a:rPr lang="en-US" sz="1400" dirty="0">
                <a:latin typeface="+mn-lt"/>
                <a:cs typeface="Calibri"/>
                <a:hlinkClick r:id="rId2"/>
              </a:rPr>
              <a:t>karl.krieger@ipp.mpg.de</a:t>
            </a:r>
            <a:r>
              <a:rPr lang="en-US" sz="1400" dirty="0">
                <a:latin typeface="+mn-lt"/>
                <a:cs typeface="Calibri"/>
              </a:rPr>
              <a:t>, R. A. Pitts, S. </a:t>
            </a:r>
            <a:r>
              <a:rPr lang="en-US" sz="1400" dirty="0" err="1">
                <a:latin typeface="+mn-lt"/>
                <a:cs typeface="Calibri"/>
              </a:rPr>
              <a:t>Ratynskaia</a:t>
            </a:r>
            <a:r>
              <a:rPr lang="en-US" sz="1400" dirty="0">
                <a:latin typeface="+mn-lt"/>
                <a:cs typeface="Calibri"/>
              </a:rPr>
              <a:t>, </a:t>
            </a:r>
          </a:p>
          <a:p>
            <a:pPr algn="just" eaLnBrk="1" fontAlgn="auto" hangingPunct="1">
              <a:spcBef>
                <a:spcPts val="0"/>
              </a:spcBef>
              <a:spcAft>
                <a:spcPts val="0"/>
              </a:spcAft>
              <a:defRPr/>
            </a:pPr>
            <a:r>
              <a:rPr lang="en-US" sz="1400" dirty="0">
                <a:latin typeface="+mn-lt"/>
                <a:cs typeface="Calibri"/>
              </a:rPr>
              <a:t>R. </a:t>
            </a:r>
            <a:r>
              <a:rPr lang="en-US" sz="1400" dirty="0" err="1">
                <a:latin typeface="+mn-lt"/>
                <a:cs typeface="Calibri"/>
              </a:rPr>
              <a:t>Neu</a:t>
            </a:r>
            <a:r>
              <a:rPr lang="en-US" sz="1400" dirty="0">
                <a:latin typeface="+mn-lt"/>
                <a:cs typeface="Calibri"/>
              </a:rPr>
              <a:t>, P. Tolias</a:t>
            </a:r>
          </a:p>
          <a:p>
            <a:pPr algn="just" eaLnBrk="1" fontAlgn="auto" hangingPunct="1">
              <a:spcBef>
                <a:spcPts val="0"/>
              </a:spcBef>
              <a:spcAft>
                <a:spcPts val="0"/>
              </a:spcAft>
              <a:defRPr/>
            </a:pPr>
            <a:endParaRPr lang="en-US" sz="200" b="1" dirty="0">
              <a:latin typeface="+mn-lt"/>
              <a:cs typeface="Calibri"/>
            </a:endParaRPr>
          </a:p>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Scientific Background &amp; Objectives</a:t>
            </a:r>
          </a:p>
          <a:p>
            <a:pPr marL="285750" indent="-285750" algn="just" eaLnBrk="1" fontAlgn="auto" hangingPunct="1">
              <a:spcBef>
                <a:spcPts val="0"/>
              </a:spcBef>
              <a:spcAft>
                <a:spcPts val="0"/>
              </a:spcAft>
              <a:buFont typeface="Wingdings" panose="05000000000000000000" pitchFamily="2" charset="2"/>
              <a:buChar char="§"/>
              <a:defRPr/>
            </a:pPr>
            <a:r>
              <a:rPr lang="en-US" sz="1500" dirty="0"/>
              <a:t>Due to their room temperature ductility, WHAs (W95NiCu, W97NiFe) are used as PFMs in current devices (AUG, W7-X) and considered as PFMs in future devices (ITER, SPARC).</a:t>
            </a:r>
          </a:p>
          <a:p>
            <a:pPr marL="285750" indent="-285750" algn="just" eaLnBrk="1" fontAlgn="auto" hangingPunct="1">
              <a:spcBef>
                <a:spcPts val="0"/>
              </a:spcBef>
              <a:spcAft>
                <a:spcPts val="0"/>
              </a:spcAft>
              <a:buFont typeface="Wingdings" panose="05000000000000000000" pitchFamily="2" charset="2"/>
              <a:buChar char="§"/>
              <a:defRPr/>
            </a:pPr>
            <a:r>
              <a:rPr lang="pt-BR" sz="1500" dirty="0"/>
              <a:t>Unlike pure metallic melts, the WHA response to very high transient heat fluxes might be characterized by droplet ejection and irregular flows due to the admixtures.</a:t>
            </a:r>
          </a:p>
          <a:p>
            <a:pPr marL="285750" indent="-285750" algn="just" eaLnBrk="1" fontAlgn="auto" hangingPunct="1">
              <a:spcBef>
                <a:spcPts val="0"/>
              </a:spcBef>
              <a:spcAft>
                <a:spcPts val="0"/>
              </a:spcAft>
              <a:buFont typeface="Wingdings" panose="05000000000000000000" pitchFamily="2" charset="2"/>
              <a:buChar char="§"/>
              <a:defRPr/>
            </a:pPr>
            <a:r>
              <a:rPr lang="pt-BR" sz="1500" b="1" dirty="0"/>
              <a:t>Provide</a:t>
            </a:r>
            <a:r>
              <a:rPr lang="pt-BR" sz="1500" dirty="0"/>
              <a:t> experimental data for the WHA thermomechanical response to intense transient heat loads.</a:t>
            </a:r>
            <a:endParaRPr lang="sv-SE" sz="1500" dirty="0"/>
          </a:p>
          <a:p>
            <a:pPr marL="285750" indent="-285750" algn="just" eaLnBrk="1" fontAlgn="auto" hangingPunct="1">
              <a:spcBef>
                <a:spcPts val="0"/>
              </a:spcBef>
              <a:spcAft>
                <a:spcPts val="0"/>
              </a:spcAft>
              <a:buFont typeface="Wingdings" panose="05000000000000000000" pitchFamily="2" charset="2"/>
              <a:buChar char="§"/>
              <a:defRPr/>
            </a:pPr>
            <a:r>
              <a:rPr lang="en-US" sz="1500" b="1" dirty="0"/>
              <a:t>Model</a:t>
            </a:r>
            <a:r>
              <a:rPr lang="en-US" sz="1500" dirty="0"/>
              <a:t> melt motion with the MEMENTO code which includes the effects of admixtures in the thermophysical properties up to the binder phase melting point.</a:t>
            </a:r>
          </a:p>
          <a:p>
            <a:pPr marL="285750" indent="-285750" algn="just" eaLnBrk="1" fontAlgn="auto" hangingPunct="1">
              <a:spcBef>
                <a:spcPts val="0"/>
              </a:spcBef>
              <a:spcAft>
                <a:spcPts val="0"/>
              </a:spcAft>
              <a:buFont typeface="Wingdings" panose="05000000000000000000" pitchFamily="2" charset="2"/>
              <a:buChar char="§"/>
              <a:defRPr/>
            </a:pPr>
            <a:r>
              <a:rPr lang="en-US" sz="1500" b="1" dirty="0"/>
              <a:t>Check </a:t>
            </a:r>
            <a:r>
              <a:rPr lang="en-US" sz="1500" dirty="0"/>
              <a:t>whether any near-surface WHA cracking occurs in subsequent weak thermal excursions.</a:t>
            </a:r>
            <a:endParaRPr lang="en-US" sz="1500" b="1" dirty="0"/>
          </a:p>
          <a:p>
            <a:pPr algn="just" eaLnBrk="1" fontAlgn="auto" hangingPunct="1">
              <a:spcBef>
                <a:spcPts val="0"/>
              </a:spcBef>
              <a:spcAft>
                <a:spcPts val="0"/>
              </a:spcAft>
              <a:defRPr/>
            </a:pPr>
            <a:endParaRPr lang="en-US" sz="200" b="1" dirty="0">
              <a:latin typeface="+mn-lt"/>
              <a:cs typeface="Calibri"/>
            </a:endParaRPr>
          </a:p>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Experimental Strategy &amp; Essential diagnostic</a:t>
            </a:r>
            <a:endParaRPr lang="en-US" dirty="0">
              <a:latin typeface="+mn-lt"/>
            </a:endParaRPr>
          </a:p>
          <a:p>
            <a:pPr marL="285750" indent="-285750" eaLnBrk="1" fontAlgn="auto" hangingPunct="1">
              <a:spcBef>
                <a:spcPts val="0"/>
              </a:spcBef>
              <a:spcAft>
                <a:spcPts val="0"/>
              </a:spcAft>
              <a:buFont typeface="Wingdings" panose="05000000000000000000" pitchFamily="2" charset="2"/>
              <a:buChar char="§"/>
              <a:defRPr/>
            </a:pPr>
            <a:r>
              <a:rPr lang="en-US" sz="1500" dirty="0"/>
              <a:t>NBI+ECRH, </a:t>
            </a:r>
            <a:r>
              <a:rPr lang="en-US" sz="1500" dirty="0" err="1"/>
              <a:t>ELMing</a:t>
            </a:r>
            <a:r>
              <a:rPr lang="en-US" sz="1500" dirty="0"/>
              <a:t> H-mode, local sample instrumentation, IR/VIS observation cameras.</a:t>
            </a:r>
          </a:p>
          <a:p>
            <a:pPr marL="285750" indent="-285750" eaLnBrk="1" fontAlgn="auto" hangingPunct="1">
              <a:spcBef>
                <a:spcPts val="0"/>
              </a:spcBef>
              <a:spcAft>
                <a:spcPts val="0"/>
              </a:spcAft>
              <a:buFont typeface="Wingdings" panose="05000000000000000000" pitchFamily="2" charset="2"/>
              <a:buChar char="§"/>
              <a:defRPr/>
            </a:pPr>
            <a:r>
              <a:rPr lang="en-US" sz="1500" dirty="0"/>
              <a:t>Predictive modelling with MEMENTO to fine tune scenario.</a:t>
            </a:r>
          </a:p>
          <a:p>
            <a:pPr marL="285750" indent="-285750" eaLnBrk="1" fontAlgn="auto" hangingPunct="1">
              <a:spcBef>
                <a:spcPts val="0"/>
              </a:spcBef>
              <a:spcAft>
                <a:spcPts val="0"/>
              </a:spcAft>
              <a:buFont typeface="Wingdings" panose="05000000000000000000" pitchFamily="2" charset="2"/>
              <a:buChar char="§"/>
              <a:defRPr/>
            </a:pPr>
            <a:r>
              <a:rPr lang="en-US" sz="1500" dirty="0"/>
              <a:t>Detailed ex-situ analysis of surface deformation and near-surface composition. </a:t>
            </a:r>
          </a:p>
          <a:p>
            <a:pPr marL="285750" indent="-285750" eaLnBrk="1" fontAlgn="auto" hangingPunct="1">
              <a:spcBef>
                <a:spcPts val="0"/>
              </a:spcBef>
              <a:spcAft>
                <a:spcPts val="0"/>
              </a:spcAft>
              <a:buFont typeface="Wingdings" panose="05000000000000000000" pitchFamily="2" charset="2"/>
              <a:buChar char="§"/>
              <a:defRPr/>
            </a:pPr>
            <a:r>
              <a:rPr lang="en-US" sz="1500" dirty="0">
                <a:cs typeface="Calibri"/>
              </a:rPr>
              <a:t>Modelling of large scale melt flows and final deformation profile with MEMENTO.</a:t>
            </a:r>
          </a:p>
          <a:p>
            <a:pPr marL="285750" indent="-285750" eaLnBrk="1" fontAlgn="auto" hangingPunct="1">
              <a:spcBef>
                <a:spcPts val="0"/>
              </a:spcBef>
              <a:spcAft>
                <a:spcPts val="0"/>
              </a:spcAft>
              <a:buFont typeface="Wingdings" panose="05000000000000000000" pitchFamily="2" charset="2"/>
              <a:buChar char="§"/>
              <a:defRPr/>
            </a:pPr>
            <a:r>
              <a:rPr lang="en-US" sz="1500" dirty="0"/>
              <a:t>High heat flux tests (e.g. GLADIS) to confirm resilience. </a:t>
            </a:r>
          </a:p>
        </p:txBody>
      </p:sp>
      <p:graphicFrame>
        <p:nvGraphicFramePr>
          <p:cNvPr id="26" name="Table 3">
            <a:extLst>
              <a:ext uri="{FF2B5EF4-FFF2-40B4-BE49-F238E27FC236}">
                <a16:creationId xmlns:a16="http://schemas.microsoft.com/office/drawing/2014/main" id="{43747D80-1452-4258-8CDF-ED839BD25D78}"/>
              </a:ext>
            </a:extLst>
          </p:cNvPr>
          <p:cNvGraphicFramePr>
            <a:graphicFrameLocks noGrp="1"/>
          </p:cNvGraphicFramePr>
          <p:nvPr>
            <p:extLst>
              <p:ext uri="{D42A27DB-BD31-4B8C-83A1-F6EECF244321}">
                <p14:modId xmlns:p14="http://schemas.microsoft.com/office/powerpoint/2010/main" val="2908832809"/>
              </p:ext>
            </p:extLst>
          </p:nvPr>
        </p:nvGraphicFramePr>
        <p:xfrm>
          <a:off x="7408863" y="5330825"/>
          <a:ext cx="4602138" cy="914480"/>
        </p:xfrm>
        <a:graphic>
          <a:graphicData uri="http://schemas.openxmlformats.org/drawingml/2006/table">
            <a:tbl>
              <a:tblPr firstRow="1" bandRow="1">
                <a:tableStyleId>{5C22544A-7EE6-4342-B048-85BDC9FD1C3A}</a:tableStyleId>
              </a:tblPr>
              <a:tblGrid>
                <a:gridCol w="799586">
                  <a:extLst>
                    <a:ext uri="{9D8B030D-6E8A-4147-A177-3AD203B41FA5}">
                      <a16:colId xmlns:a16="http://schemas.microsoft.com/office/drawing/2014/main" val="20000"/>
                    </a:ext>
                  </a:extLst>
                </a:gridCol>
                <a:gridCol w="985117">
                  <a:extLst>
                    <a:ext uri="{9D8B030D-6E8A-4147-A177-3AD203B41FA5}">
                      <a16:colId xmlns:a16="http://schemas.microsoft.com/office/drawing/2014/main" val="20001"/>
                    </a:ext>
                  </a:extLst>
                </a:gridCol>
                <a:gridCol w="2817435">
                  <a:extLst>
                    <a:ext uri="{9D8B030D-6E8A-4147-A177-3AD203B41FA5}">
                      <a16:colId xmlns:a16="http://schemas.microsoft.com/office/drawing/2014/main" val="20002"/>
                    </a:ext>
                  </a:extLst>
                </a:gridCol>
              </a:tblGrid>
              <a:tr h="274439">
                <a:tc>
                  <a:txBody>
                    <a:bodyPr/>
                    <a:lstStyle/>
                    <a:p>
                      <a:r>
                        <a:rPr lang="en-IT" sz="1600" dirty="0"/>
                        <a:t>Device</a:t>
                      </a:r>
                    </a:p>
                  </a:txBody>
                  <a:tcPr marL="91454" marR="91454" marT="45740" marB="45740"/>
                </a:tc>
                <a:tc>
                  <a:txBody>
                    <a:bodyPr/>
                    <a:lstStyle/>
                    <a:p>
                      <a:r>
                        <a:rPr lang="en-IT" sz="1600" dirty="0"/>
                        <a:t># Pulses</a:t>
                      </a:r>
                    </a:p>
                  </a:txBody>
                  <a:tcPr marL="91454" marR="91454" marT="45740" marB="45740"/>
                </a:tc>
                <a:tc>
                  <a:txBody>
                    <a:bodyPr/>
                    <a:lstStyle/>
                    <a:p>
                      <a:r>
                        <a:rPr lang="en-IT" sz="1600" dirty="0"/>
                        <a:t># Development</a:t>
                      </a:r>
                    </a:p>
                  </a:txBody>
                  <a:tcPr marL="91454" marR="91454" marT="45740" marB="45740"/>
                </a:tc>
                <a:extLst>
                  <a:ext uri="{0D108BD9-81ED-4DB2-BD59-A6C34878D82A}">
                    <a16:rowId xmlns:a16="http://schemas.microsoft.com/office/drawing/2014/main" val="10000"/>
                  </a:ext>
                </a:extLst>
              </a:tr>
              <a:tr h="457399">
                <a:tc>
                  <a:txBody>
                    <a:bodyPr/>
                    <a:lstStyle/>
                    <a:p>
                      <a:r>
                        <a:rPr lang="fr-CH" sz="1600" dirty="0">
                          <a:solidFill>
                            <a:schemeClr val="tx1"/>
                          </a:solidFill>
                        </a:rPr>
                        <a:t>AUG</a:t>
                      </a:r>
                      <a:endParaRPr lang="en-IT" sz="1600" dirty="0">
                        <a:solidFill>
                          <a:schemeClr val="tx1"/>
                        </a:solidFill>
                      </a:endParaRPr>
                    </a:p>
                  </a:txBody>
                  <a:tcPr marL="91454" marR="91454" marT="45740" marB="45740">
                    <a:solidFill>
                      <a:schemeClr val="tx2">
                        <a:lumMod val="40000"/>
                        <a:lumOff val="60000"/>
                      </a:schemeClr>
                    </a:solidFill>
                  </a:tcPr>
                </a:tc>
                <a:tc>
                  <a:txBody>
                    <a:bodyPr/>
                    <a:lstStyle/>
                    <a:p>
                      <a:pPr algn="ctr"/>
                      <a:r>
                        <a:rPr lang="en-US" sz="1600" dirty="0"/>
                        <a:t>5</a:t>
                      </a:r>
                      <a:endParaRPr lang="en-IT" sz="1600" dirty="0"/>
                    </a:p>
                  </a:txBody>
                  <a:tcPr marL="91454" marR="91454" marT="45740" marB="45740">
                    <a:solidFill>
                      <a:schemeClr val="tx2">
                        <a:lumMod val="40000"/>
                        <a:lumOff val="60000"/>
                      </a:schemeClr>
                    </a:solidFill>
                  </a:tcPr>
                </a:tc>
                <a:tc>
                  <a:txBody>
                    <a:bodyPr/>
                    <a:lstStyle/>
                    <a:p>
                      <a:r>
                        <a:rPr lang="sv-SE" sz="1600" dirty="0" err="1"/>
                        <a:t>Reference</a:t>
                      </a:r>
                      <a:r>
                        <a:rPr lang="sv-SE" sz="1600" baseline="0" dirty="0"/>
                        <a:t> </a:t>
                      </a:r>
                      <a:r>
                        <a:rPr lang="sv-SE" sz="1600" baseline="0" dirty="0" err="1"/>
                        <a:t>pulses</a:t>
                      </a:r>
                      <a:r>
                        <a:rPr lang="sv-SE" sz="1600" baseline="0" dirty="0"/>
                        <a:t> to be </a:t>
                      </a:r>
                      <a:r>
                        <a:rPr lang="sv-SE" sz="1600" baseline="0" dirty="0" err="1"/>
                        <a:t>identified</a:t>
                      </a:r>
                      <a:r>
                        <a:rPr lang="sv-SE" sz="1600" baseline="0" dirty="0"/>
                        <a:t> from </a:t>
                      </a:r>
                      <a:r>
                        <a:rPr lang="sv-SE" sz="1600" baseline="0" dirty="0" err="1"/>
                        <a:t>previous</a:t>
                      </a:r>
                      <a:r>
                        <a:rPr lang="sv-SE" sz="1600" baseline="0" dirty="0"/>
                        <a:t> studies</a:t>
                      </a:r>
                      <a:endParaRPr lang="en-IT" sz="1600" dirty="0"/>
                    </a:p>
                  </a:txBody>
                  <a:tcPr marL="91454" marR="91454" marT="45740" marB="45740">
                    <a:solidFill>
                      <a:schemeClr val="tx2">
                        <a:lumMod val="40000"/>
                        <a:lumOff val="60000"/>
                      </a:schemeClr>
                    </a:solidFill>
                  </a:tcPr>
                </a:tc>
                <a:extLst>
                  <a:ext uri="{0D108BD9-81ED-4DB2-BD59-A6C34878D82A}">
                    <a16:rowId xmlns:a16="http://schemas.microsoft.com/office/drawing/2014/main" val="10001"/>
                  </a:ext>
                </a:extLst>
              </a:tr>
            </a:tbl>
          </a:graphicData>
        </a:graphic>
      </p:graphicFrame>
      <p:sp>
        <p:nvSpPr>
          <p:cNvPr id="27" name="TextBox 21">
            <a:extLst>
              <a:ext uri="{FF2B5EF4-FFF2-40B4-BE49-F238E27FC236}">
                <a16:creationId xmlns:a16="http://schemas.microsoft.com/office/drawing/2014/main" id="{03B1E958-650C-4862-967F-ADA7C1F09804}"/>
              </a:ext>
            </a:extLst>
          </p:cNvPr>
          <p:cNvSpPr txBox="1"/>
          <p:nvPr/>
        </p:nvSpPr>
        <p:spPr>
          <a:xfrm>
            <a:off x="7612063" y="3692327"/>
            <a:ext cx="3967162" cy="1200150"/>
          </a:xfrm>
          <a:prstGeom prst="rect">
            <a:avLst/>
          </a:prstGeom>
          <a:noFill/>
        </p:spPr>
        <p:txBody>
          <a:bodyPr>
            <a:spAutoFit/>
          </a:bodyPr>
          <a:lstStyle/>
          <a:p>
            <a:pPr>
              <a:defRPr/>
            </a:pPr>
            <a:r>
              <a:rPr lang="en-US" sz="1200" i="1" dirty="0">
                <a:solidFill>
                  <a:srgbClr val="002060"/>
                </a:solidFill>
              </a:rPr>
              <a:t>SEM (</a:t>
            </a:r>
            <a:r>
              <a:rPr lang="en-US" sz="1200" i="1" dirty="0" err="1">
                <a:solidFill>
                  <a:srgbClr val="002060"/>
                </a:solidFill>
              </a:rPr>
              <a:t>a,b</a:t>
            </a:r>
            <a:r>
              <a:rPr lang="en-US" sz="1200" i="1" dirty="0">
                <a:solidFill>
                  <a:srgbClr val="002060"/>
                </a:solidFill>
              </a:rPr>
              <a:t>), digital microscope (c) and FIB (d) investigation of the thermally overloaded part of a W97NiFe tile mounted in the divertor of AUG. Due to the accidental nature of the melting, there is no information on the incident heat flux and thus no evaluation of the maximum surface temperatures reached [R. </a:t>
            </a:r>
            <a:r>
              <a:rPr lang="en-US" sz="1200" i="1" dirty="0" err="1">
                <a:solidFill>
                  <a:srgbClr val="002060"/>
                </a:solidFill>
              </a:rPr>
              <a:t>Neu</a:t>
            </a:r>
            <a:r>
              <a:rPr lang="en-US" sz="1200" i="1" dirty="0">
                <a:solidFill>
                  <a:srgbClr val="002060"/>
                </a:solidFill>
              </a:rPr>
              <a:t> et al.</a:t>
            </a:r>
            <a:r>
              <a:rPr lang="en-US" sz="1200" dirty="0">
                <a:solidFill>
                  <a:srgbClr val="002060"/>
                </a:solidFill>
              </a:rPr>
              <a:t>, </a:t>
            </a:r>
            <a:r>
              <a:rPr lang="en-US" sz="1200" i="1" dirty="0">
                <a:solidFill>
                  <a:srgbClr val="002060"/>
                </a:solidFill>
              </a:rPr>
              <a:t>J. </a:t>
            </a:r>
            <a:r>
              <a:rPr lang="en-US" sz="1200" i="1" dirty="0" err="1">
                <a:solidFill>
                  <a:srgbClr val="002060"/>
                </a:solidFill>
              </a:rPr>
              <a:t>Nucl</a:t>
            </a:r>
            <a:r>
              <a:rPr lang="en-US" sz="1200" i="1" dirty="0">
                <a:solidFill>
                  <a:srgbClr val="002060"/>
                </a:solidFill>
              </a:rPr>
              <a:t>. Mater. 511, 567 (2018)].</a:t>
            </a:r>
            <a:endParaRPr lang="sv-SE" sz="1200" i="1" dirty="0">
              <a:solidFill>
                <a:srgbClr val="002060"/>
              </a:solidFill>
              <a:latin typeface="+mj-lt"/>
            </a:endParaRPr>
          </a:p>
        </p:txBody>
      </p:sp>
      <p:pic>
        <p:nvPicPr>
          <p:cNvPr id="28" name="Picture 1">
            <a:extLst>
              <a:ext uri="{FF2B5EF4-FFF2-40B4-BE49-F238E27FC236}">
                <a16:creationId xmlns:a16="http://schemas.microsoft.com/office/drawing/2014/main" id="{A182F3B2-F6CE-4DFC-B017-6F8791A77A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7938" y="817364"/>
            <a:ext cx="4027487"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30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12</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83431" y="192515"/>
            <a:ext cx="10854079" cy="457200"/>
          </a:xfrm>
        </p:spPr>
        <p:txBody>
          <a:bodyPr/>
          <a:lstStyle/>
          <a:p>
            <a:r>
              <a:rPr lang="fi-FI" dirty="0"/>
              <a:t>#115: </a:t>
            </a:r>
            <a:r>
              <a:rPr lang="en-US" dirty="0"/>
              <a:t>Thermomechanical resilience of tungsten heavy alloys at high temperatures</a:t>
            </a:r>
            <a:endParaRPr lang="fi-FI" dirty="0"/>
          </a:p>
        </p:txBody>
      </p:sp>
      <p:sp>
        <p:nvSpPr>
          <p:cNvPr id="24" name="Footer Placeholder 2">
            <a:extLst>
              <a:ext uri="{FF2B5EF4-FFF2-40B4-BE49-F238E27FC236}">
                <a16:creationId xmlns:a16="http://schemas.microsoft.com/office/drawing/2014/main" id="{B9D7AB76-B0E0-4DF7-9CAC-7F8ABF3CE256}"/>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25" name="TextBox 4">
            <a:extLst>
              <a:ext uri="{FF2B5EF4-FFF2-40B4-BE49-F238E27FC236}">
                <a16:creationId xmlns:a16="http://schemas.microsoft.com/office/drawing/2014/main" id="{B1DC5B13-C3D1-4AFE-AFFE-BE0D742DF0CD}"/>
              </a:ext>
            </a:extLst>
          </p:cNvPr>
          <p:cNvSpPr txBox="1"/>
          <p:nvPr/>
        </p:nvSpPr>
        <p:spPr>
          <a:xfrm>
            <a:off x="19074" y="817364"/>
            <a:ext cx="6873875" cy="5570756"/>
          </a:xfrm>
          <a:prstGeom prst="rect">
            <a:avLst/>
          </a:prstGeom>
          <a:noFill/>
        </p:spPr>
        <p:txBody>
          <a:bodyPr wrap="square">
            <a:spAutoFit/>
          </a:bodyPr>
          <a:lstStyle/>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Proponents and contact person</a:t>
            </a:r>
          </a:p>
          <a:p>
            <a:pPr algn="just" eaLnBrk="1" fontAlgn="auto" hangingPunct="1">
              <a:spcBef>
                <a:spcPts val="0"/>
              </a:spcBef>
              <a:spcAft>
                <a:spcPts val="0"/>
              </a:spcAft>
              <a:defRPr/>
            </a:pPr>
            <a:r>
              <a:rPr lang="en-US" sz="1400" dirty="0">
                <a:latin typeface="+mn-lt"/>
                <a:cs typeface="Calibri"/>
              </a:rPr>
              <a:t>K. Krieger </a:t>
            </a:r>
            <a:r>
              <a:rPr lang="en-US" sz="1400" dirty="0">
                <a:latin typeface="+mn-lt"/>
                <a:cs typeface="Calibri"/>
                <a:hlinkClick r:id="rId2"/>
              </a:rPr>
              <a:t>karl.krieger@ipp.mpg.de</a:t>
            </a:r>
            <a:r>
              <a:rPr lang="en-US" sz="1400" dirty="0">
                <a:latin typeface="+mn-lt"/>
                <a:cs typeface="Calibri"/>
              </a:rPr>
              <a:t>, R. A. Pitts, S. </a:t>
            </a:r>
            <a:r>
              <a:rPr lang="en-US" sz="1400" dirty="0" err="1">
                <a:latin typeface="+mn-lt"/>
                <a:cs typeface="Calibri"/>
              </a:rPr>
              <a:t>Ratynskaia</a:t>
            </a:r>
            <a:r>
              <a:rPr lang="en-US" sz="1400" dirty="0">
                <a:latin typeface="+mn-lt"/>
                <a:cs typeface="Calibri"/>
              </a:rPr>
              <a:t>, </a:t>
            </a:r>
          </a:p>
          <a:p>
            <a:pPr algn="just" eaLnBrk="1" fontAlgn="auto" hangingPunct="1">
              <a:spcBef>
                <a:spcPts val="0"/>
              </a:spcBef>
              <a:spcAft>
                <a:spcPts val="0"/>
              </a:spcAft>
              <a:defRPr/>
            </a:pPr>
            <a:r>
              <a:rPr lang="en-US" sz="1400" dirty="0">
                <a:latin typeface="+mn-lt"/>
                <a:cs typeface="Calibri"/>
              </a:rPr>
              <a:t>R. </a:t>
            </a:r>
            <a:r>
              <a:rPr lang="en-US" sz="1400" dirty="0" err="1">
                <a:latin typeface="+mn-lt"/>
                <a:cs typeface="Calibri"/>
              </a:rPr>
              <a:t>Neu</a:t>
            </a:r>
            <a:r>
              <a:rPr lang="en-US" sz="1400" dirty="0">
                <a:latin typeface="+mn-lt"/>
                <a:cs typeface="Calibri"/>
              </a:rPr>
              <a:t>, P. Tolias</a:t>
            </a:r>
          </a:p>
          <a:p>
            <a:pPr algn="just" eaLnBrk="1" fontAlgn="auto" hangingPunct="1">
              <a:spcBef>
                <a:spcPts val="0"/>
              </a:spcBef>
              <a:spcAft>
                <a:spcPts val="0"/>
              </a:spcAft>
              <a:defRPr/>
            </a:pPr>
            <a:endParaRPr lang="en-US" sz="200" b="1" dirty="0">
              <a:latin typeface="+mn-lt"/>
              <a:cs typeface="Calibri"/>
            </a:endParaRPr>
          </a:p>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Scientific Background &amp; Objectives</a:t>
            </a:r>
          </a:p>
          <a:p>
            <a:pPr marL="285750" indent="-285750" algn="just" eaLnBrk="1" fontAlgn="auto" hangingPunct="1">
              <a:spcBef>
                <a:spcPts val="0"/>
              </a:spcBef>
              <a:spcAft>
                <a:spcPts val="0"/>
              </a:spcAft>
              <a:buFont typeface="Wingdings" panose="05000000000000000000" pitchFamily="2" charset="2"/>
              <a:buChar char="§"/>
              <a:defRPr/>
            </a:pPr>
            <a:r>
              <a:rPr lang="en-US" sz="1500" dirty="0"/>
              <a:t>Due to their room temperature ductility, WHAs (W95NiCu, W97NiFe) are used as PFMs in current devices (AUG, W7-X) and considered as PFMs in future devices (ITER, SPARC).</a:t>
            </a:r>
          </a:p>
          <a:p>
            <a:pPr marL="285750" indent="-285750" algn="just" eaLnBrk="1" fontAlgn="auto" hangingPunct="1">
              <a:spcBef>
                <a:spcPts val="0"/>
              </a:spcBef>
              <a:spcAft>
                <a:spcPts val="0"/>
              </a:spcAft>
              <a:buFont typeface="Wingdings" panose="05000000000000000000" pitchFamily="2" charset="2"/>
              <a:buChar char="§"/>
              <a:defRPr/>
            </a:pPr>
            <a:r>
              <a:rPr lang="pt-BR" sz="1500" dirty="0"/>
              <a:t>Unlike pure metallic melts, the WHA response to very high transient heat fluxes might be characterized by droplet ejection and irregular flows due to the admixtures.</a:t>
            </a:r>
          </a:p>
          <a:p>
            <a:pPr marL="285750" indent="-285750" algn="just" eaLnBrk="1" fontAlgn="auto" hangingPunct="1">
              <a:spcBef>
                <a:spcPts val="0"/>
              </a:spcBef>
              <a:spcAft>
                <a:spcPts val="0"/>
              </a:spcAft>
              <a:buFont typeface="Wingdings" panose="05000000000000000000" pitchFamily="2" charset="2"/>
              <a:buChar char="§"/>
              <a:defRPr/>
            </a:pPr>
            <a:r>
              <a:rPr lang="pt-BR" sz="1500" b="1" dirty="0"/>
              <a:t>Provide</a:t>
            </a:r>
            <a:r>
              <a:rPr lang="pt-BR" sz="1500" dirty="0"/>
              <a:t> experimental data for the WHA thermomechanical response to intense transient heat loads.</a:t>
            </a:r>
            <a:endParaRPr lang="sv-SE" sz="1500" dirty="0"/>
          </a:p>
          <a:p>
            <a:pPr marL="285750" indent="-285750" algn="just" eaLnBrk="1" fontAlgn="auto" hangingPunct="1">
              <a:spcBef>
                <a:spcPts val="0"/>
              </a:spcBef>
              <a:spcAft>
                <a:spcPts val="0"/>
              </a:spcAft>
              <a:buFont typeface="Wingdings" panose="05000000000000000000" pitchFamily="2" charset="2"/>
              <a:buChar char="§"/>
              <a:defRPr/>
            </a:pPr>
            <a:r>
              <a:rPr lang="en-US" sz="1500" b="1" dirty="0"/>
              <a:t>Model</a:t>
            </a:r>
            <a:r>
              <a:rPr lang="en-US" sz="1500" dirty="0"/>
              <a:t> melt motion with the MEMENTO code which includes the effects of admixtures in the thermophysical properties up to the binder phase melting point.</a:t>
            </a:r>
          </a:p>
          <a:p>
            <a:pPr marL="285750" indent="-285750" algn="just" eaLnBrk="1" fontAlgn="auto" hangingPunct="1">
              <a:spcBef>
                <a:spcPts val="0"/>
              </a:spcBef>
              <a:spcAft>
                <a:spcPts val="0"/>
              </a:spcAft>
              <a:buFont typeface="Wingdings" panose="05000000000000000000" pitchFamily="2" charset="2"/>
              <a:buChar char="§"/>
              <a:defRPr/>
            </a:pPr>
            <a:r>
              <a:rPr lang="en-US" sz="1500" b="1" dirty="0"/>
              <a:t>Check </a:t>
            </a:r>
            <a:r>
              <a:rPr lang="en-US" sz="1500" dirty="0"/>
              <a:t>whether any near-surface WHA cracking occurs in subsequent weak thermal excursions.</a:t>
            </a:r>
            <a:endParaRPr lang="en-US" sz="1500" b="1" dirty="0"/>
          </a:p>
          <a:p>
            <a:pPr algn="just" eaLnBrk="1" fontAlgn="auto" hangingPunct="1">
              <a:spcBef>
                <a:spcPts val="0"/>
              </a:spcBef>
              <a:spcAft>
                <a:spcPts val="0"/>
              </a:spcAft>
              <a:defRPr/>
            </a:pPr>
            <a:endParaRPr lang="en-US" sz="200" b="1" dirty="0">
              <a:latin typeface="+mn-lt"/>
              <a:cs typeface="Calibri"/>
            </a:endParaRPr>
          </a:p>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Experimental Strategy &amp; Essential diagnostic</a:t>
            </a:r>
            <a:endParaRPr lang="en-US" dirty="0">
              <a:latin typeface="+mn-lt"/>
            </a:endParaRPr>
          </a:p>
          <a:p>
            <a:pPr marL="285750" indent="-285750" eaLnBrk="1" fontAlgn="auto" hangingPunct="1">
              <a:spcBef>
                <a:spcPts val="0"/>
              </a:spcBef>
              <a:spcAft>
                <a:spcPts val="0"/>
              </a:spcAft>
              <a:buFont typeface="Wingdings" panose="05000000000000000000" pitchFamily="2" charset="2"/>
              <a:buChar char="§"/>
              <a:defRPr/>
            </a:pPr>
            <a:r>
              <a:rPr lang="en-US" sz="1500" dirty="0"/>
              <a:t>NBI+ECRH, </a:t>
            </a:r>
            <a:r>
              <a:rPr lang="en-US" sz="1500" dirty="0" err="1"/>
              <a:t>ELMing</a:t>
            </a:r>
            <a:r>
              <a:rPr lang="en-US" sz="1500" dirty="0"/>
              <a:t> H-mode, local sample instrumentation, IR/VIS observation cameras.</a:t>
            </a:r>
          </a:p>
          <a:p>
            <a:pPr marL="285750" indent="-285750" eaLnBrk="1" fontAlgn="auto" hangingPunct="1">
              <a:spcBef>
                <a:spcPts val="0"/>
              </a:spcBef>
              <a:spcAft>
                <a:spcPts val="0"/>
              </a:spcAft>
              <a:buFont typeface="Wingdings" panose="05000000000000000000" pitchFamily="2" charset="2"/>
              <a:buChar char="§"/>
              <a:defRPr/>
            </a:pPr>
            <a:r>
              <a:rPr lang="en-US" sz="1500" dirty="0"/>
              <a:t>Predictive modelling with MEMENTO to fine tune scenario.</a:t>
            </a:r>
          </a:p>
          <a:p>
            <a:pPr marL="285750" indent="-285750" eaLnBrk="1" fontAlgn="auto" hangingPunct="1">
              <a:spcBef>
                <a:spcPts val="0"/>
              </a:spcBef>
              <a:spcAft>
                <a:spcPts val="0"/>
              </a:spcAft>
              <a:buFont typeface="Wingdings" panose="05000000000000000000" pitchFamily="2" charset="2"/>
              <a:buChar char="§"/>
              <a:defRPr/>
            </a:pPr>
            <a:r>
              <a:rPr lang="en-US" sz="1500" dirty="0"/>
              <a:t>Detailed ex-situ analysis of surface deformation and near-surface composition. </a:t>
            </a:r>
          </a:p>
          <a:p>
            <a:pPr marL="285750" indent="-285750" eaLnBrk="1" fontAlgn="auto" hangingPunct="1">
              <a:spcBef>
                <a:spcPts val="0"/>
              </a:spcBef>
              <a:spcAft>
                <a:spcPts val="0"/>
              </a:spcAft>
              <a:buFont typeface="Wingdings" panose="05000000000000000000" pitchFamily="2" charset="2"/>
              <a:buChar char="§"/>
              <a:defRPr/>
            </a:pPr>
            <a:r>
              <a:rPr lang="en-US" sz="1500" dirty="0">
                <a:cs typeface="Calibri"/>
              </a:rPr>
              <a:t>Modelling of large scale melt flows and final deformation profile with MEMENTO.</a:t>
            </a:r>
          </a:p>
          <a:p>
            <a:pPr marL="285750" indent="-285750" eaLnBrk="1" fontAlgn="auto" hangingPunct="1">
              <a:spcBef>
                <a:spcPts val="0"/>
              </a:spcBef>
              <a:spcAft>
                <a:spcPts val="0"/>
              </a:spcAft>
              <a:buFont typeface="Wingdings" panose="05000000000000000000" pitchFamily="2" charset="2"/>
              <a:buChar char="§"/>
              <a:defRPr/>
            </a:pPr>
            <a:r>
              <a:rPr lang="en-US" sz="1500" dirty="0"/>
              <a:t>High heat flux tests (e.g. GLADIS) to confirm resilience. </a:t>
            </a:r>
          </a:p>
        </p:txBody>
      </p:sp>
      <p:graphicFrame>
        <p:nvGraphicFramePr>
          <p:cNvPr id="26" name="Table 3">
            <a:extLst>
              <a:ext uri="{FF2B5EF4-FFF2-40B4-BE49-F238E27FC236}">
                <a16:creationId xmlns:a16="http://schemas.microsoft.com/office/drawing/2014/main" id="{43747D80-1452-4258-8CDF-ED839BD25D78}"/>
              </a:ext>
            </a:extLst>
          </p:cNvPr>
          <p:cNvGraphicFramePr>
            <a:graphicFrameLocks noGrp="1"/>
          </p:cNvGraphicFramePr>
          <p:nvPr/>
        </p:nvGraphicFramePr>
        <p:xfrm>
          <a:off x="7408863" y="5330825"/>
          <a:ext cx="4602138" cy="914480"/>
        </p:xfrm>
        <a:graphic>
          <a:graphicData uri="http://schemas.openxmlformats.org/drawingml/2006/table">
            <a:tbl>
              <a:tblPr firstRow="1" bandRow="1">
                <a:tableStyleId>{5C22544A-7EE6-4342-B048-85BDC9FD1C3A}</a:tableStyleId>
              </a:tblPr>
              <a:tblGrid>
                <a:gridCol w="799586">
                  <a:extLst>
                    <a:ext uri="{9D8B030D-6E8A-4147-A177-3AD203B41FA5}">
                      <a16:colId xmlns:a16="http://schemas.microsoft.com/office/drawing/2014/main" val="20000"/>
                    </a:ext>
                  </a:extLst>
                </a:gridCol>
                <a:gridCol w="985117">
                  <a:extLst>
                    <a:ext uri="{9D8B030D-6E8A-4147-A177-3AD203B41FA5}">
                      <a16:colId xmlns:a16="http://schemas.microsoft.com/office/drawing/2014/main" val="20001"/>
                    </a:ext>
                  </a:extLst>
                </a:gridCol>
                <a:gridCol w="2817435">
                  <a:extLst>
                    <a:ext uri="{9D8B030D-6E8A-4147-A177-3AD203B41FA5}">
                      <a16:colId xmlns:a16="http://schemas.microsoft.com/office/drawing/2014/main" val="20002"/>
                    </a:ext>
                  </a:extLst>
                </a:gridCol>
              </a:tblGrid>
              <a:tr h="274439">
                <a:tc>
                  <a:txBody>
                    <a:bodyPr/>
                    <a:lstStyle/>
                    <a:p>
                      <a:r>
                        <a:rPr lang="en-IT" sz="1600" dirty="0"/>
                        <a:t>Device</a:t>
                      </a:r>
                    </a:p>
                  </a:txBody>
                  <a:tcPr marL="91454" marR="91454" marT="45740" marB="45740"/>
                </a:tc>
                <a:tc>
                  <a:txBody>
                    <a:bodyPr/>
                    <a:lstStyle/>
                    <a:p>
                      <a:r>
                        <a:rPr lang="en-IT" sz="1600" dirty="0"/>
                        <a:t># Pulses</a:t>
                      </a:r>
                    </a:p>
                  </a:txBody>
                  <a:tcPr marL="91454" marR="91454" marT="45740" marB="45740"/>
                </a:tc>
                <a:tc>
                  <a:txBody>
                    <a:bodyPr/>
                    <a:lstStyle/>
                    <a:p>
                      <a:r>
                        <a:rPr lang="en-IT" sz="1600" dirty="0"/>
                        <a:t># Development</a:t>
                      </a:r>
                    </a:p>
                  </a:txBody>
                  <a:tcPr marL="91454" marR="91454" marT="45740" marB="45740"/>
                </a:tc>
                <a:extLst>
                  <a:ext uri="{0D108BD9-81ED-4DB2-BD59-A6C34878D82A}">
                    <a16:rowId xmlns:a16="http://schemas.microsoft.com/office/drawing/2014/main" val="10000"/>
                  </a:ext>
                </a:extLst>
              </a:tr>
              <a:tr h="457399">
                <a:tc>
                  <a:txBody>
                    <a:bodyPr/>
                    <a:lstStyle/>
                    <a:p>
                      <a:r>
                        <a:rPr lang="fr-CH" sz="1600" dirty="0">
                          <a:solidFill>
                            <a:schemeClr val="tx1"/>
                          </a:solidFill>
                        </a:rPr>
                        <a:t>AUG</a:t>
                      </a:r>
                      <a:endParaRPr lang="en-IT" sz="1600" dirty="0">
                        <a:solidFill>
                          <a:schemeClr val="tx1"/>
                        </a:solidFill>
                      </a:endParaRPr>
                    </a:p>
                  </a:txBody>
                  <a:tcPr marL="91454" marR="91454" marT="45740" marB="45740">
                    <a:solidFill>
                      <a:schemeClr val="tx2">
                        <a:lumMod val="40000"/>
                        <a:lumOff val="60000"/>
                      </a:schemeClr>
                    </a:solidFill>
                  </a:tcPr>
                </a:tc>
                <a:tc>
                  <a:txBody>
                    <a:bodyPr/>
                    <a:lstStyle/>
                    <a:p>
                      <a:pPr algn="ctr"/>
                      <a:r>
                        <a:rPr lang="en-US" sz="1600" dirty="0"/>
                        <a:t>5</a:t>
                      </a:r>
                      <a:endParaRPr lang="en-IT" sz="1600" dirty="0"/>
                    </a:p>
                  </a:txBody>
                  <a:tcPr marL="91454" marR="91454" marT="45740" marB="45740">
                    <a:solidFill>
                      <a:schemeClr val="tx2">
                        <a:lumMod val="40000"/>
                        <a:lumOff val="60000"/>
                      </a:schemeClr>
                    </a:solidFill>
                  </a:tcPr>
                </a:tc>
                <a:tc>
                  <a:txBody>
                    <a:bodyPr/>
                    <a:lstStyle/>
                    <a:p>
                      <a:r>
                        <a:rPr lang="sv-SE" sz="1600" dirty="0" err="1"/>
                        <a:t>Reference</a:t>
                      </a:r>
                      <a:r>
                        <a:rPr lang="sv-SE" sz="1600" baseline="0" dirty="0"/>
                        <a:t> </a:t>
                      </a:r>
                      <a:r>
                        <a:rPr lang="sv-SE" sz="1600" baseline="0" dirty="0" err="1"/>
                        <a:t>pulses</a:t>
                      </a:r>
                      <a:r>
                        <a:rPr lang="sv-SE" sz="1600" baseline="0" dirty="0"/>
                        <a:t> to be </a:t>
                      </a:r>
                      <a:r>
                        <a:rPr lang="sv-SE" sz="1600" baseline="0" dirty="0" err="1"/>
                        <a:t>identified</a:t>
                      </a:r>
                      <a:r>
                        <a:rPr lang="sv-SE" sz="1600" baseline="0" dirty="0"/>
                        <a:t> from </a:t>
                      </a:r>
                      <a:r>
                        <a:rPr lang="sv-SE" sz="1600" baseline="0" dirty="0" err="1"/>
                        <a:t>previous</a:t>
                      </a:r>
                      <a:r>
                        <a:rPr lang="sv-SE" sz="1600" baseline="0" dirty="0"/>
                        <a:t> studies</a:t>
                      </a:r>
                      <a:endParaRPr lang="en-IT" sz="1600" dirty="0"/>
                    </a:p>
                  </a:txBody>
                  <a:tcPr marL="91454" marR="91454" marT="45740" marB="45740">
                    <a:solidFill>
                      <a:schemeClr val="tx2">
                        <a:lumMod val="40000"/>
                        <a:lumOff val="60000"/>
                      </a:schemeClr>
                    </a:solidFill>
                  </a:tcPr>
                </a:tc>
                <a:extLst>
                  <a:ext uri="{0D108BD9-81ED-4DB2-BD59-A6C34878D82A}">
                    <a16:rowId xmlns:a16="http://schemas.microsoft.com/office/drawing/2014/main" val="10001"/>
                  </a:ext>
                </a:extLst>
              </a:tr>
            </a:tbl>
          </a:graphicData>
        </a:graphic>
      </p:graphicFrame>
      <p:sp>
        <p:nvSpPr>
          <p:cNvPr id="27" name="TextBox 21">
            <a:extLst>
              <a:ext uri="{FF2B5EF4-FFF2-40B4-BE49-F238E27FC236}">
                <a16:creationId xmlns:a16="http://schemas.microsoft.com/office/drawing/2014/main" id="{03B1E958-650C-4862-967F-ADA7C1F09804}"/>
              </a:ext>
            </a:extLst>
          </p:cNvPr>
          <p:cNvSpPr txBox="1"/>
          <p:nvPr/>
        </p:nvSpPr>
        <p:spPr>
          <a:xfrm>
            <a:off x="7612063" y="3692327"/>
            <a:ext cx="3967162" cy="1200150"/>
          </a:xfrm>
          <a:prstGeom prst="rect">
            <a:avLst/>
          </a:prstGeom>
          <a:noFill/>
        </p:spPr>
        <p:txBody>
          <a:bodyPr>
            <a:spAutoFit/>
          </a:bodyPr>
          <a:lstStyle/>
          <a:p>
            <a:pPr>
              <a:defRPr/>
            </a:pPr>
            <a:r>
              <a:rPr lang="en-US" sz="1200" i="1" dirty="0">
                <a:solidFill>
                  <a:srgbClr val="002060"/>
                </a:solidFill>
              </a:rPr>
              <a:t>SEM (</a:t>
            </a:r>
            <a:r>
              <a:rPr lang="en-US" sz="1200" i="1" dirty="0" err="1">
                <a:solidFill>
                  <a:srgbClr val="002060"/>
                </a:solidFill>
              </a:rPr>
              <a:t>a,b</a:t>
            </a:r>
            <a:r>
              <a:rPr lang="en-US" sz="1200" i="1" dirty="0">
                <a:solidFill>
                  <a:srgbClr val="002060"/>
                </a:solidFill>
              </a:rPr>
              <a:t>), digital microscope (c) and FIB (d) investigation of the thermally overloaded part of a W97NiFe tile mounted in the divertor of AUG. Due to the accidental nature of the melting, there is no information on the incident heat flux and thus no evaluation of the maximum surface temperatures reached [R. </a:t>
            </a:r>
            <a:r>
              <a:rPr lang="en-US" sz="1200" i="1" dirty="0" err="1">
                <a:solidFill>
                  <a:srgbClr val="002060"/>
                </a:solidFill>
              </a:rPr>
              <a:t>Neu</a:t>
            </a:r>
            <a:r>
              <a:rPr lang="en-US" sz="1200" i="1" dirty="0">
                <a:solidFill>
                  <a:srgbClr val="002060"/>
                </a:solidFill>
              </a:rPr>
              <a:t> et al.</a:t>
            </a:r>
            <a:r>
              <a:rPr lang="en-US" sz="1200" dirty="0">
                <a:solidFill>
                  <a:srgbClr val="002060"/>
                </a:solidFill>
              </a:rPr>
              <a:t>, </a:t>
            </a:r>
            <a:r>
              <a:rPr lang="en-US" sz="1200" i="1" dirty="0">
                <a:solidFill>
                  <a:srgbClr val="002060"/>
                </a:solidFill>
              </a:rPr>
              <a:t>J. </a:t>
            </a:r>
            <a:r>
              <a:rPr lang="en-US" sz="1200" i="1" dirty="0" err="1">
                <a:solidFill>
                  <a:srgbClr val="002060"/>
                </a:solidFill>
              </a:rPr>
              <a:t>Nucl</a:t>
            </a:r>
            <a:r>
              <a:rPr lang="en-US" sz="1200" i="1" dirty="0">
                <a:solidFill>
                  <a:srgbClr val="002060"/>
                </a:solidFill>
              </a:rPr>
              <a:t>. Mater. 511, 567 (2018)].</a:t>
            </a:r>
            <a:endParaRPr lang="sv-SE" sz="1200" i="1" dirty="0">
              <a:solidFill>
                <a:srgbClr val="002060"/>
              </a:solidFill>
              <a:latin typeface="+mj-lt"/>
            </a:endParaRPr>
          </a:p>
        </p:txBody>
      </p:sp>
      <p:pic>
        <p:nvPicPr>
          <p:cNvPr id="28" name="Picture 1">
            <a:extLst>
              <a:ext uri="{FF2B5EF4-FFF2-40B4-BE49-F238E27FC236}">
                <a16:creationId xmlns:a16="http://schemas.microsoft.com/office/drawing/2014/main" id="{A182F3B2-F6CE-4DFC-B017-6F8791A77A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7938" y="817364"/>
            <a:ext cx="4027487"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a:extLst>
              <a:ext uri="{FF2B5EF4-FFF2-40B4-BE49-F238E27FC236}">
                <a16:creationId xmlns:a16="http://schemas.microsoft.com/office/drawing/2014/main" id="{1123638C-C89D-49E5-AF9D-582C1452AECD}"/>
              </a:ext>
            </a:extLst>
          </p:cNvPr>
          <p:cNvSpPr txBox="1"/>
          <p:nvPr/>
        </p:nvSpPr>
        <p:spPr>
          <a:xfrm>
            <a:off x="7069137" y="1523314"/>
            <a:ext cx="4768374" cy="1323439"/>
          </a:xfrm>
          <a:prstGeom prst="rect">
            <a:avLst/>
          </a:prstGeom>
          <a:solidFill>
            <a:srgbClr val="FFFF00"/>
          </a:solidFill>
          <a:ln>
            <a:noFill/>
          </a:ln>
        </p:spPr>
        <p:txBody>
          <a:bodyPr wrap="square" rtlCol="0">
            <a:spAutoFit/>
          </a:bodyPr>
          <a:lstStyle/>
          <a:p>
            <a:r>
              <a:rPr lang="fi-FI" sz="2000" dirty="0"/>
              <a:t>Priority</a:t>
            </a:r>
            <a:r>
              <a:rPr lang="fr-FR" sz="2000" dirty="0"/>
              <a:t>: P1-AUG-26</a:t>
            </a:r>
          </a:p>
          <a:p>
            <a:r>
              <a:rPr lang="fr-FR" sz="2000" dirty="0"/>
              <a:t>W </a:t>
            </a:r>
            <a:r>
              <a:rPr lang="fr-FR" sz="2000" dirty="0" err="1"/>
              <a:t>alloys</a:t>
            </a:r>
            <a:r>
              <a:rPr lang="fr-FR" sz="2000" dirty="0"/>
              <a:t> </a:t>
            </a:r>
            <a:r>
              <a:rPr lang="fr-FR" sz="2000" dirty="0" err="1"/>
              <a:t>considered</a:t>
            </a:r>
            <a:r>
              <a:rPr lang="fr-FR" sz="2000" dirty="0"/>
              <a:t> for ITER first </a:t>
            </a:r>
            <a:r>
              <a:rPr lang="fr-FR" sz="2000" dirty="0" err="1"/>
              <a:t>wall</a:t>
            </a:r>
            <a:endParaRPr lang="fr-FR" sz="2000" dirty="0"/>
          </a:p>
          <a:p>
            <a:r>
              <a:rPr lang="fr-FR" sz="2000" dirty="0"/>
              <a:t>Re-</a:t>
            </a:r>
            <a:r>
              <a:rPr lang="fr-FR" sz="2000" dirty="0" err="1"/>
              <a:t>submitted</a:t>
            </a:r>
            <a:r>
              <a:rPr lang="fr-FR" sz="2000" dirty="0"/>
              <a:t> from 2025 (P1), </a:t>
            </a:r>
            <a:r>
              <a:rPr lang="fr-FR" sz="2000" dirty="0" err="1"/>
              <a:t>was</a:t>
            </a:r>
            <a:r>
              <a:rPr lang="fr-FR" sz="2000" dirty="0"/>
              <a:t> </a:t>
            </a:r>
            <a:r>
              <a:rPr lang="fr-FR" sz="2000" dirty="0" err="1"/>
              <a:t>prepared</a:t>
            </a:r>
            <a:r>
              <a:rPr lang="fr-FR" sz="2000" dirty="0"/>
              <a:t> but </a:t>
            </a:r>
            <a:r>
              <a:rPr lang="fr-FR" sz="2000" dirty="0" err="1"/>
              <a:t>could</a:t>
            </a:r>
            <a:r>
              <a:rPr lang="fr-FR" sz="2000" dirty="0"/>
              <a:t> not </a:t>
            </a:r>
            <a:r>
              <a:rPr lang="fr-FR" sz="2000" dirty="0" err="1"/>
              <a:t>be</a:t>
            </a:r>
            <a:r>
              <a:rPr lang="fr-FR" sz="2000" dirty="0"/>
              <a:t> </a:t>
            </a:r>
            <a:r>
              <a:rPr lang="fr-FR" sz="2000" dirty="0" err="1"/>
              <a:t>executed</a:t>
            </a:r>
            <a:endParaRPr lang="fr-FR" sz="2000" dirty="0"/>
          </a:p>
        </p:txBody>
      </p:sp>
    </p:spTree>
    <p:extLst>
      <p:ext uri="{BB962C8B-B14F-4D97-AF65-F5344CB8AC3E}">
        <p14:creationId xmlns:p14="http://schemas.microsoft.com/office/powerpoint/2010/main" val="1159350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a:extLst>
              <a:ext uri="{FF2B5EF4-FFF2-40B4-BE49-F238E27FC236}">
                <a16:creationId xmlns:a16="http://schemas.microsoft.com/office/drawing/2014/main" id="{F69B5D6C-9B5A-41BE-9992-4264E69DD5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56763" y="4056490"/>
            <a:ext cx="2278062"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13</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83431" y="192515"/>
            <a:ext cx="10854079" cy="457200"/>
          </a:xfrm>
        </p:spPr>
        <p:txBody>
          <a:bodyPr/>
          <a:lstStyle/>
          <a:p>
            <a:r>
              <a:rPr lang="fi-FI" dirty="0"/>
              <a:t>#116: </a:t>
            </a:r>
            <a:r>
              <a:rPr lang="en-US" dirty="0"/>
              <a:t>W PFC damage induced by runaway electron incidence </a:t>
            </a:r>
            <a:endParaRPr lang="fi-FI" dirty="0"/>
          </a:p>
        </p:txBody>
      </p:sp>
      <p:sp>
        <p:nvSpPr>
          <p:cNvPr id="24" name="Footer Placeholder 2">
            <a:extLst>
              <a:ext uri="{FF2B5EF4-FFF2-40B4-BE49-F238E27FC236}">
                <a16:creationId xmlns:a16="http://schemas.microsoft.com/office/drawing/2014/main" id="{B9D7AB76-B0E0-4DF7-9CAC-7F8ABF3CE256}"/>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9" name="TextBox 4">
            <a:extLst>
              <a:ext uri="{FF2B5EF4-FFF2-40B4-BE49-F238E27FC236}">
                <a16:creationId xmlns:a16="http://schemas.microsoft.com/office/drawing/2014/main" id="{068DA558-0F71-42BB-936A-7314691FBF27}"/>
              </a:ext>
            </a:extLst>
          </p:cNvPr>
          <p:cNvSpPr txBox="1"/>
          <p:nvPr/>
        </p:nvSpPr>
        <p:spPr>
          <a:xfrm>
            <a:off x="793" y="796192"/>
            <a:ext cx="7608888" cy="5463034"/>
          </a:xfrm>
          <a:prstGeom prst="rect">
            <a:avLst/>
          </a:prstGeom>
          <a:noFill/>
        </p:spPr>
        <p:txBody>
          <a:bodyPr wrap="square">
            <a:spAutoFit/>
          </a:bodyPr>
          <a:lstStyle/>
          <a:p>
            <a:pPr eaLnBrk="1" fontAlgn="auto" hangingPunct="1">
              <a:spcBef>
                <a:spcPts val="0"/>
              </a:spcBef>
              <a:spcAft>
                <a:spcPts val="0"/>
              </a:spcAft>
              <a:defRPr/>
            </a:pPr>
            <a:r>
              <a:rPr lang="en-US" b="1" dirty="0">
                <a:latin typeface="+mn-lt"/>
                <a:cs typeface="Calibri"/>
              </a:rPr>
              <a:t>Proponents and contact person</a:t>
            </a:r>
          </a:p>
          <a:p>
            <a:pPr algn="just" eaLnBrk="1" fontAlgn="auto" hangingPunct="1">
              <a:spcBef>
                <a:spcPts val="0"/>
              </a:spcBef>
              <a:spcAft>
                <a:spcPts val="0"/>
              </a:spcAft>
              <a:defRPr/>
            </a:pPr>
            <a:r>
              <a:rPr lang="en-US" sz="1400" dirty="0">
                <a:latin typeface="+mn-lt"/>
                <a:cs typeface="Calibri"/>
              </a:rPr>
              <a:t>S. </a:t>
            </a:r>
            <a:r>
              <a:rPr lang="en-US" sz="1400" dirty="0" err="1">
                <a:latin typeface="+mn-lt"/>
                <a:cs typeface="Calibri"/>
              </a:rPr>
              <a:t>Ratynskaia</a:t>
            </a:r>
            <a:r>
              <a:rPr lang="en-US" sz="1400" dirty="0">
                <a:latin typeface="+mn-lt"/>
                <a:cs typeface="Calibri"/>
              </a:rPr>
              <a:t> </a:t>
            </a:r>
            <a:r>
              <a:rPr lang="en-US" sz="1400" dirty="0">
                <a:latin typeface="+mn-lt"/>
                <a:cs typeface="Calibri"/>
                <a:hlinkClick r:id="rId3"/>
              </a:rPr>
              <a:t>srat@kth.se</a:t>
            </a:r>
            <a:r>
              <a:rPr lang="en-US" sz="1400" dirty="0">
                <a:latin typeface="+mn-lt"/>
                <a:cs typeface="Calibri"/>
              </a:rPr>
              <a:t>, P. Tolias, K. Krieger, </a:t>
            </a:r>
            <a:r>
              <a:rPr lang="en-US" sz="1400" dirty="0">
                <a:cs typeface="Calibri"/>
              </a:rPr>
              <a:t>Y. </a:t>
            </a:r>
            <a:r>
              <a:rPr lang="en-US" sz="1400" dirty="0" err="1">
                <a:cs typeface="Calibri"/>
              </a:rPr>
              <a:t>Corre</a:t>
            </a:r>
            <a:r>
              <a:rPr lang="en-US" sz="1400" dirty="0">
                <a:cs typeface="Calibri"/>
              </a:rPr>
              <a:t>, </a:t>
            </a:r>
            <a:r>
              <a:rPr lang="en-US" sz="1400" dirty="0">
                <a:latin typeface="+mn-lt"/>
                <a:cs typeface="Calibri"/>
              </a:rPr>
              <a:t>M. Hoppe, </a:t>
            </a:r>
          </a:p>
          <a:p>
            <a:pPr algn="just" eaLnBrk="1" fontAlgn="auto" hangingPunct="1">
              <a:spcBef>
                <a:spcPts val="0"/>
              </a:spcBef>
              <a:spcAft>
                <a:spcPts val="0"/>
              </a:spcAft>
              <a:defRPr/>
            </a:pPr>
            <a:r>
              <a:rPr lang="en-US" sz="1400" dirty="0">
                <a:latin typeface="+mn-lt"/>
                <a:cs typeface="Calibri"/>
              </a:rPr>
              <a:t>C. </a:t>
            </a:r>
            <a:r>
              <a:rPr lang="en-US" sz="1400" dirty="0" err="1">
                <a:latin typeface="+mn-lt"/>
                <a:cs typeface="Calibri"/>
              </a:rPr>
              <a:t>Reux</a:t>
            </a:r>
            <a:r>
              <a:rPr lang="en-US" sz="1400" dirty="0">
                <a:latin typeface="+mn-lt"/>
                <a:cs typeface="Calibri"/>
              </a:rPr>
              <a:t>, B. </a:t>
            </a:r>
            <a:r>
              <a:rPr lang="en-US" sz="1400" dirty="0" err="1">
                <a:latin typeface="+mn-lt"/>
                <a:cs typeface="Calibri"/>
              </a:rPr>
              <a:t>Sieglin</a:t>
            </a:r>
            <a:r>
              <a:rPr lang="en-US" sz="1400" dirty="0">
                <a:latin typeface="+mn-lt"/>
                <a:cs typeface="Calibri"/>
              </a:rPr>
              <a:t>, R. A. Pitts, V. </a:t>
            </a:r>
            <a:r>
              <a:rPr lang="en-US" sz="1400" dirty="0" err="1">
                <a:latin typeface="+mn-lt"/>
                <a:cs typeface="Calibri"/>
              </a:rPr>
              <a:t>Dimitriou</a:t>
            </a:r>
            <a:r>
              <a:rPr lang="en-US" sz="1400" dirty="0">
                <a:latin typeface="+mn-lt"/>
                <a:cs typeface="Calibri"/>
              </a:rPr>
              <a:t>, E. </a:t>
            </a:r>
            <a:r>
              <a:rPr lang="en-US" sz="1400" dirty="0" err="1">
                <a:latin typeface="+mn-lt"/>
                <a:cs typeface="Calibri"/>
              </a:rPr>
              <a:t>Kaselouris</a:t>
            </a:r>
            <a:r>
              <a:rPr lang="en-US" sz="1400" dirty="0">
                <a:latin typeface="+mn-lt"/>
                <a:cs typeface="Calibri"/>
              </a:rPr>
              <a:t>, G. Papp, E. </a:t>
            </a:r>
            <a:r>
              <a:rPr lang="en-US" sz="1400" dirty="0" err="1">
                <a:latin typeface="+mn-lt"/>
                <a:cs typeface="Calibri"/>
              </a:rPr>
              <a:t>Nardon</a:t>
            </a:r>
            <a:r>
              <a:rPr lang="en-US" sz="1400" dirty="0">
                <a:latin typeface="+mn-lt"/>
                <a:cs typeface="Calibri"/>
              </a:rPr>
              <a:t>, M. </a:t>
            </a:r>
            <a:r>
              <a:rPr lang="en-US" sz="1400" dirty="0" err="1">
                <a:latin typeface="+mn-lt"/>
                <a:cs typeface="Calibri"/>
              </a:rPr>
              <a:t>Hoelzl</a:t>
            </a:r>
            <a:r>
              <a:rPr lang="en-US" sz="1400" dirty="0">
                <a:latin typeface="+mn-lt"/>
                <a:cs typeface="Calibri"/>
              </a:rPr>
              <a:t>, E. Gauthier, J. </a:t>
            </a:r>
            <a:r>
              <a:rPr lang="en-US" sz="1400" dirty="0" err="1">
                <a:latin typeface="+mn-lt"/>
                <a:cs typeface="Calibri"/>
              </a:rPr>
              <a:t>Gerardin</a:t>
            </a:r>
            <a:r>
              <a:rPr lang="en-US" sz="1400" dirty="0">
                <a:latin typeface="+mn-lt"/>
                <a:cs typeface="Calibri"/>
              </a:rPr>
              <a:t>, M. </a:t>
            </a:r>
            <a:r>
              <a:rPr lang="en-US" sz="1400" dirty="0" err="1">
                <a:latin typeface="+mn-lt"/>
                <a:cs typeface="Calibri"/>
              </a:rPr>
              <a:t>Diez</a:t>
            </a:r>
            <a:endParaRPr lang="en-US" sz="1400" dirty="0">
              <a:latin typeface="+mn-lt"/>
              <a:cs typeface="Calibri"/>
            </a:endParaRPr>
          </a:p>
          <a:p>
            <a:pPr marL="285750" indent="-285750" eaLnBrk="1" fontAlgn="auto" hangingPunct="1">
              <a:spcBef>
                <a:spcPts val="0"/>
              </a:spcBef>
              <a:spcAft>
                <a:spcPts val="0"/>
              </a:spcAft>
              <a:buFont typeface="Arial"/>
              <a:buChar char="•"/>
              <a:defRPr/>
            </a:pPr>
            <a:endParaRPr lang="en-US" sz="500" b="1" dirty="0">
              <a:latin typeface="+mn-lt"/>
              <a:cs typeface="Calibri"/>
            </a:endParaRPr>
          </a:p>
          <a:p>
            <a:pPr eaLnBrk="1" fontAlgn="auto" hangingPunct="1">
              <a:spcBef>
                <a:spcPts val="0"/>
              </a:spcBef>
              <a:spcAft>
                <a:spcPts val="0"/>
              </a:spcAft>
              <a:defRPr/>
            </a:pPr>
            <a:r>
              <a:rPr lang="en-US" b="1" dirty="0">
                <a:latin typeface="+mn-lt"/>
                <a:cs typeface="Calibri"/>
              </a:rPr>
              <a:t>Scientific Background &amp; Objectives</a:t>
            </a:r>
          </a:p>
          <a:p>
            <a:pPr marL="285750" indent="-285750" algn="just" eaLnBrk="1" fontAlgn="auto" hangingPunct="1">
              <a:spcBef>
                <a:spcPts val="0"/>
              </a:spcBef>
              <a:spcAft>
                <a:spcPts val="0"/>
              </a:spcAft>
              <a:buFont typeface="Wingdings" panose="05000000000000000000" pitchFamily="2" charset="2"/>
              <a:buChar char="§"/>
              <a:defRPr/>
            </a:pPr>
            <a:r>
              <a:rPr lang="en-US" sz="1500" dirty="0">
                <a:cs typeface="Calibri"/>
              </a:rPr>
              <a:t>RE impact leads to PFC explosion accompanied by the expulsion of fast solid dust which leads to wall cratering.</a:t>
            </a:r>
          </a:p>
          <a:p>
            <a:pPr marL="285750" indent="-285750" algn="just" eaLnBrk="1" fontAlgn="auto" hangingPunct="1">
              <a:spcBef>
                <a:spcPts val="0"/>
              </a:spcBef>
              <a:spcAft>
                <a:spcPts val="0"/>
              </a:spcAft>
              <a:buFont typeface="Wingdings" panose="05000000000000000000" pitchFamily="2" charset="2"/>
              <a:buChar char="§"/>
              <a:defRPr/>
            </a:pPr>
            <a:r>
              <a:rPr lang="en-US" sz="1500" dirty="0">
                <a:cs typeface="Calibri"/>
              </a:rPr>
              <a:t>RE-induced damage modelling has significantly advanced for graphite (benefitting from the multiple controlled DIII-D experiments) but lies at its infancy for tungsten.</a:t>
            </a:r>
          </a:p>
          <a:p>
            <a:pPr marL="285750" indent="-285750" algn="just" eaLnBrk="1" fontAlgn="auto" hangingPunct="1">
              <a:spcBef>
                <a:spcPts val="0"/>
              </a:spcBef>
              <a:spcAft>
                <a:spcPts val="0"/>
              </a:spcAft>
              <a:buFont typeface="Wingdings" panose="05000000000000000000" pitchFamily="2" charset="2"/>
              <a:buChar char="§"/>
              <a:defRPr/>
            </a:pPr>
            <a:r>
              <a:rPr lang="en-US" sz="1500" dirty="0">
                <a:cs typeface="Calibri"/>
              </a:rPr>
              <a:t>Empirical data from </a:t>
            </a:r>
            <a:r>
              <a:rPr lang="en-US" sz="1500" u="sng" dirty="0">
                <a:cs typeface="Calibri"/>
              </a:rPr>
              <a:t>controlled</a:t>
            </a:r>
            <a:r>
              <a:rPr lang="en-US" sz="1500" dirty="0">
                <a:cs typeface="Calibri"/>
              </a:rPr>
              <a:t> W experiments necessary to understand the underlying physics and to validate the ongoing thermomechanical modelling effort.</a:t>
            </a:r>
          </a:p>
          <a:p>
            <a:pPr eaLnBrk="1" fontAlgn="auto" hangingPunct="1">
              <a:spcBef>
                <a:spcPts val="0"/>
              </a:spcBef>
              <a:spcAft>
                <a:spcPts val="0"/>
              </a:spcAft>
              <a:defRPr/>
            </a:pPr>
            <a:endParaRPr lang="en-US" sz="500" b="1" dirty="0">
              <a:latin typeface="+mn-lt"/>
              <a:cs typeface="Calibri"/>
            </a:endParaRPr>
          </a:p>
          <a:p>
            <a:pPr eaLnBrk="1" fontAlgn="auto" hangingPunct="1">
              <a:spcBef>
                <a:spcPts val="0"/>
              </a:spcBef>
              <a:spcAft>
                <a:spcPts val="0"/>
              </a:spcAft>
              <a:defRPr/>
            </a:pPr>
            <a:r>
              <a:rPr lang="en-US" b="1" dirty="0">
                <a:latin typeface="+mn-lt"/>
                <a:cs typeface="Calibri"/>
              </a:rPr>
              <a:t>Experimental Strategy &amp; Essential diagnostic</a:t>
            </a:r>
            <a:endParaRPr lang="en-US" dirty="0">
              <a:latin typeface="+mn-lt"/>
            </a:endParaRPr>
          </a:p>
          <a:p>
            <a:pPr marL="285750" indent="-285750" eaLnBrk="1" fontAlgn="auto" hangingPunct="1">
              <a:spcBef>
                <a:spcPts val="0"/>
              </a:spcBef>
              <a:spcAft>
                <a:spcPts val="0"/>
              </a:spcAft>
              <a:buFont typeface="Wingdings" panose="05000000000000000000" pitchFamily="2" charset="2"/>
              <a:buChar char="§"/>
              <a:defRPr/>
            </a:pPr>
            <a:r>
              <a:rPr lang="en-US" sz="1500" dirty="0"/>
              <a:t>First WEST experiment partially successful (the RE beam scraped the instrumented tile). Repeat in WEST &amp; AUG.</a:t>
            </a:r>
          </a:p>
          <a:p>
            <a:pPr marL="285750" indent="-285750" eaLnBrk="1" fontAlgn="auto" hangingPunct="1">
              <a:spcBef>
                <a:spcPts val="0"/>
              </a:spcBef>
              <a:spcAft>
                <a:spcPts val="0"/>
              </a:spcAft>
              <a:buFont typeface="Wingdings" panose="05000000000000000000" pitchFamily="2" charset="2"/>
              <a:buChar char="§"/>
              <a:defRPr/>
            </a:pPr>
            <a:r>
              <a:rPr lang="en-US" sz="1500" dirty="0"/>
              <a:t>With lessons learnt from WEST &amp; DIII-D experiments, expose smart W samples or tiles (TCs, shunt resistors). </a:t>
            </a:r>
          </a:p>
          <a:p>
            <a:pPr marL="285750" indent="-285750" eaLnBrk="1" fontAlgn="auto" hangingPunct="1">
              <a:spcBef>
                <a:spcPts val="0"/>
              </a:spcBef>
              <a:spcAft>
                <a:spcPts val="0"/>
              </a:spcAft>
              <a:buFont typeface="Wingdings" panose="05000000000000000000" pitchFamily="2" charset="2"/>
              <a:buChar char="§"/>
              <a:defRPr/>
            </a:pPr>
            <a:r>
              <a:rPr lang="en-US" sz="1500" dirty="0"/>
              <a:t>Observe evolution of PFC damage and extract size / speed of solid debris by IR/VIS cameras.</a:t>
            </a:r>
          </a:p>
          <a:p>
            <a:pPr marL="285750" indent="-285750" eaLnBrk="1" fontAlgn="auto" hangingPunct="1">
              <a:spcBef>
                <a:spcPts val="0"/>
              </a:spcBef>
              <a:spcAft>
                <a:spcPts val="0"/>
              </a:spcAft>
              <a:buFont typeface="Wingdings" panose="05000000000000000000" pitchFamily="2" charset="2"/>
              <a:buChar char="§"/>
              <a:defRPr/>
            </a:pPr>
            <a:r>
              <a:rPr lang="en-US" sz="1500" dirty="0"/>
              <a:t>Utilize witness plates to document impact</a:t>
            </a:r>
            <a:r>
              <a:rPr lang="sv-SE" sz="1500" dirty="0"/>
              <a:t> </a:t>
            </a:r>
            <a:r>
              <a:rPr lang="en-US" sz="1500" dirty="0"/>
              <a:t>cratering and compare with existing damage laws.</a:t>
            </a:r>
          </a:p>
          <a:p>
            <a:pPr marL="285750" indent="-285750" eaLnBrk="1" fontAlgn="auto" hangingPunct="1">
              <a:spcBef>
                <a:spcPts val="0"/>
              </a:spcBef>
              <a:spcAft>
                <a:spcPts val="0"/>
              </a:spcAft>
              <a:buFont typeface="Wingdings" panose="05000000000000000000" pitchFamily="2" charset="2"/>
              <a:buChar char="§"/>
              <a:defRPr/>
            </a:pPr>
            <a:r>
              <a:rPr lang="en-US" sz="1500" dirty="0"/>
              <a:t>Extensive post-mortem analysis including residual radioactivity and transmutation profiles.</a:t>
            </a:r>
          </a:p>
          <a:p>
            <a:pPr eaLnBrk="1" fontAlgn="auto" hangingPunct="1">
              <a:spcBef>
                <a:spcPts val="0"/>
              </a:spcBef>
              <a:spcAft>
                <a:spcPts val="0"/>
              </a:spcAft>
              <a:defRPr/>
            </a:pPr>
            <a:endParaRPr lang="en-US" sz="300" dirty="0"/>
          </a:p>
          <a:p>
            <a:pPr eaLnBrk="1" fontAlgn="auto" hangingPunct="1">
              <a:spcBef>
                <a:spcPts val="0"/>
              </a:spcBef>
              <a:spcAft>
                <a:spcPts val="0"/>
              </a:spcAft>
              <a:defRPr/>
            </a:pPr>
            <a:r>
              <a:rPr lang="en-US" sz="1500" b="1" i="1" dirty="0">
                <a:solidFill>
                  <a:srgbClr val="0070C0"/>
                </a:solidFill>
              </a:rPr>
              <a:t>Validate</a:t>
            </a:r>
            <a:r>
              <a:rPr lang="en-US" sz="1500" i="1" dirty="0">
                <a:solidFill>
                  <a:srgbClr val="0070C0"/>
                </a:solidFill>
              </a:rPr>
              <a:t> GEANT4+LS-DYNA workflow with </a:t>
            </a:r>
            <a:r>
              <a:rPr lang="en-US" sz="1500" b="1" i="1" dirty="0">
                <a:solidFill>
                  <a:srgbClr val="0070C0"/>
                </a:solidFill>
              </a:rPr>
              <a:t>constrained RE input</a:t>
            </a:r>
            <a:r>
              <a:rPr lang="en-US" sz="1500" i="1" dirty="0">
                <a:solidFill>
                  <a:srgbClr val="0070C0"/>
                </a:solidFill>
              </a:rPr>
              <a:t> from DREAM+SOFT codes and - later - from JOREK code</a:t>
            </a:r>
            <a:endParaRPr lang="en-US" sz="1500" i="1" dirty="0">
              <a:solidFill>
                <a:srgbClr val="0070C0"/>
              </a:solidFill>
              <a:latin typeface="+mn-lt"/>
              <a:cs typeface="Calibri"/>
            </a:endParaRPr>
          </a:p>
        </p:txBody>
      </p:sp>
      <p:graphicFrame>
        <p:nvGraphicFramePr>
          <p:cNvPr id="10" name="Table 3">
            <a:extLst>
              <a:ext uri="{FF2B5EF4-FFF2-40B4-BE49-F238E27FC236}">
                <a16:creationId xmlns:a16="http://schemas.microsoft.com/office/drawing/2014/main" id="{7E3A44C1-4AFC-470F-9166-A71D821B35C4}"/>
              </a:ext>
            </a:extLst>
          </p:cNvPr>
          <p:cNvGraphicFramePr>
            <a:graphicFrameLocks noGrp="1"/>
          </p:cNvGraphicFramePr>
          <p:nvPr>
            <p:extLst>
              <p:ext uri="{D42A27DB-BD31-4B8C-83A1-F6EECF244321}">
                <p14:modId xmlns:p14="http://schemas.microsoft.com/office/powerpoint/2010/main" val="1737917553"/>
              </p:ext>
            </p:extLst>
          </p:nvPr>
        </p:nvGraphicFramePr>
        <p:xfrm>
          <a:off x="7775575" y="5426502"/>
          <a:ext cx="4156075" cy="1189037"/>
        </p:xfrm>
        <a:graphic>
          <a:graphicData uri="http://schemas.openxmlformats.org/drawingml/2006/table">
            <a:tbl>
              <a:tblPr firstRow="1" bandRow="1">
                <a:tableStyleId>{5C22544A-7EE6-4342-B048-85BDC9FD1C3A}</a:tableStyleId>
              </a:tblPr>
              <a:tblGrid>
                <a:gridCol w="956009">
                  <a:extLst>
                    <a:ext uri="{9D8B030D-6E8A-4147-A177-3AD203B41FA5}">
                      <a16:colId xmlns:a16="http://schemas.microsoft.com/office/drawing/2014/main" val="20000"/>
                    </a:ext>
                  </a:extLst>
                </a:gridCol>
                <a:gridCol w="800309">
                  <a:extLst>
                    <a:ext uri="{9D8B030D-6E8A-4147-A177-3AD203B41FA5}">
                      <a16:colId xmlns:a16="http://schemas.microsoft.com/office/drawing/2014/main" val="20001"/>
                    </a:ext>
                  </a:extLst>
                </a:gridCol>
                <a:gridCol w="2399757">
                  <a:extLst>
                    <a:ext uri="{9D8B030D-6E8A-4147-A177-3AD203B41FA5}">
                      <a16:colId xmlns:a16="http://schemas.microsoft.com/office/drawing/2014/main" val="20002"/>
                    </a:ext>
                  </a:extLst>
                </a:gridCol>
              </a:tblGrid>
              <a:tr h="274393">
                <a:tc>
                  <a:txBody>
                    <a:bodyPr/>
                    <a:lstStyle/>
                    <a:p>
                      <a:r>
                        <a:rPr lang="en-IT" sz="1200" dirty="0"/>
                        <a:t>Device</a:t>
                      </a:r>
                    </a:p>
                  </a:txBody>
                  <a:tcPr marL="91434" marR="91434" marT="45732" marB="45732"/>
                </a:tc>
                <a:tc>
                  <a:txBody>
                    <a:bodyPr/>
                    <a:lstStyle/>
                    <a:p>
                      <a:r>
                        <a:rPr lang="en-IT" sz="1200" dirty="0"/>
                        <a:t># Pulses</a:t>
                      </a:r>
                    </a:p>
                  </a:txBody>
                  <a:tcPr marL="91434" marR="91434" marT="45732" marB="45732"/>
                </a:tc>
                <a:tc>
                  <a:txBody>
                    <a:bodyPr/>
                    <a:lstStyle/>
                    <a:p>
                      <a:r>
                        <a:rPr lang="en-IT" sz="1200" dirty="0"/>
                        <a:t># Development</a:t>
                      </a:r>
                    </a:p>
                  </a:txBody>
                  <a:tcPr marL="91434" marR="91434" marT="45732" marB="45732"/>
                </a:tc>
                <a:extLst>
                  <a:ext uri="{0D108BD9-81ED-4DB2-BD59-A6C34878D82A}">
                    <a16:rowId xmlns:a16="http://schemas.microsoft.com/office/drawing/2014/main" val="10000"/>
                  </a:ext>
                </a:extLst>
              </a:tr>
              <a:tr h="457322">
                <a:tc>
                  <a:txBody>
                    <a:bodyPr/>
                    <a:lstStyle/>
                    <a:p>
                      <a:r>
                        <a:rPr lang="fr-CH" sz="1200" dirty="0">
                          <a:solidFill>
                            <a:schemeClr val="tx1"/>
                          </a:solidFill>
                        </a:rPr>
                        <a:t>AUG</a:t>
                      </a:r>
                      <a:endParaRPr lang="en-IT" sz="1200" dirty="0">
                        <a:solidFill>
                          <a:schemeClr val="tx1"/>
                        </a:solidFill>
                      </a:endParaRPr>
                    </a:p>
                  </a:txBody>
                  <a:tcPr marL="91434" marR="91434" marT="45732" marB="45732">
                    <a:solidFill>
                      <a:schemeClr val="tx2">
                        <a:lumMod val="40000"/>
                        <a:lumOff val="60000"/>
                      </a:schemeClr>
                    </a:solidFill>
                  </a:tcPr>
                </a:tc>
                <a:tc>
                  <a:txBody>
                    <a:bodyPr/>
                    <a:lstStyle/>
                    <a:p>
                      <a:pPr algn="ctr"/>
                      <a:r>
                        <a:rPr lang="en-US" sz="1200" dirty="0"/>
                        <a:t>10-12</a:t>
                      </a:r>
                      <a:endParaRPr lang="en-IT" sz="1200" dirty="0"/>
                    </a:p>
                  </a:txBody>
                  <a:tcPr marL="91434" marR="91434" marT="45732" marB="45732">
                    <a:solidFill>
                      <a:schemeClr val="tx2">
                        <a:lumMod val="40000"/>
                        <a:lumOff val="60000"/>
                      </a:schemeClr>
                    </a:solidFill>
                  </a:tcPr>
                </a:tc>
                <a:tc>
                  <a:txBody>
                    <a:bodyPr/>
                    <a:lstStyle/>
                    <a:p>
                      <a:r>
                        <a:rPr lang="en-US" sz="1200" dirty="0"/>
                        <a:t>2-4 with reference</a:t>
                      </a:r>
                      <a:r>
                        <a:rPr lang="en-US" sz="1200" baseline="0" dirty="0"/>
                        <a:t> pulses to be identified from previous studies </a:t>
                      </a:r>
                      <a:endParaRPr lang="en-IT" sz="1200" dirty="0"/>
                    </a:p>
                  </a:txBody>
                  <a:tcPr marL="91434" marR="91434" marT="45732" marB="45732">
                    <a:solidFill>
                      <a:schemeClr val="tx2">
                        <a:lumMod val="40000"/>
                        <a:lumOff val="60000"/>
                      </a:schemeClr>
                    </a:solidFill>
                  </a:tcPr>
                </a:tc>
                <a:extLst>
                  <a:ext uri="{0D108BD9-81ED-4DB2-BD59-A6C34878D82A}">
                    <a16:rowId xmlns:a16="http://schemas.microsoft.com/office/drawing/2014/main" val="10001"/>
                  </a:ext>
                </a:extLst>
              </a:tr>
              <a:tr h="457322">
                <a:tc>
                  <a:txBody>
                    <a:bodyPr/>
                    <a:lstStyle/>
                    <a:p>
                      <a:r>
                        <a:rPr lang="en-IT" sz="1200" dirty="0">
                          <a:solidFill>
                            <a:schemeClr val="tx1"/>
                          </a:solidFill>
                        </a:rPr>
                        <a:t>WEST</a:t>
                      </a:r>
                    </a:p>
                  </a:txBody>
                  <a:tcPr marL="91434" marR="91434" marT="45732" marB="45732">
                    <a:solidFill>
                      <a:schemeClr val="accent6">
                        <a:lumMod val="40000"/>
                        <a:lumOff val="60000"/>
                      </a:schemeClr>
                    </a:solidFill>
                  </a:tcPr>
                </a:tc>
                <a:tc>
                  <a:txBody>
                    <a:bodyPr/>
                    <a:lstStyle/>
                    <a:p>
                      <a:pPr algn="ctr"/>
                      <a:r>
                        <a:rPr lang="en-US" sz="1200" dirty="0"/>
                        <a:t>10</a:t>
                      </a:r>
                      <a:endParaRPr lang="en-IT" sz="1200" dirty="0"/>
                    </a:p>
                  </a:txBody>
                  <a:tcPr marL="91434" marR="91434" marT="45732" marB="45732">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Reference</a:t>
                      </a:r>
                      <a:r>
                        <a:rPr lang="en-US" sz="1200" baseline="0" dirty="0"/>
                        <a:t> pulses to be identified from previous studies </a:t>
                      </a:r>
                      <a:endParaRPr lang="en-IT" sz="1200" dirty="0"/>
                    </a:p>
                  </a:txBody>
                  <a:tcPr marL="91434" marR="91434" marT="45732" marB="45732">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11" name="TextBox 21">
            <a:extLst>
              <a:ext uri="{FF2B5EF4-FFF2-40B4-BE49-F238E27FC236}">
                <a16:creationId xmlns:a16="http://schemas.microsoft.com/office/drawing/2014/main" id="{035D25E7-5880-452A-A744-4D119DB13981}"/>
              </a:ext>
            </a:extLst>
          </p:cNvPr>
          <p:cNvSpPr txBox="1"/>
          <p:nvPr/>
        </p:nvSpPr>
        <p:spPr>
          <a:xfrm>
            <a:off x="7710488" y="3048427"/>
            <a:ext cx="4221162" cy="646113"/>
          </a:xfrm>
          <a:prstGeom prst="rect">
            <a:avLst/>
          </a:prstGeom>
          <a:noFill/>
        </p:spPr>
        <p:txBody>
          <a:bodyPr>
            <a:spAutoFit/>
          </a:bodyPr>
          <a:lstStyle/>
          <a:p>
            <a:pPr>
              <a:defRPr/>
            </a:pPr>
            <a:r>
              <a:rPr lang="sv-SE" b="1" dirty="0">
                <a:solidFill>
                  <a:srgbClr val="002060"/>
                </a:solidFill>
                <a:latin typeface="+mj-lt"/>
              </a:rPr>
              <a:t>GEANT4+LS-DYNA </a:t>
            </a:r>
            <a:r>
              <a:rPr lang="sv-SE" b="1" dirty="0" err="1">
                <a:solidFill>
                  <a:srgbClr val="002060"/>
                </a:solidFill>
                <a:latin typeface="+mj-lt"/>
              </a:rPr>
              <a:t>modelling</a:t>
            </a:r>
            <a:r>
              <a:rPr lang="sv-SE" b="1" dirty="0">
                <a:solidFill>
                  <a:srgbClr val="002060"/>
                </a:solidFill>
                <a:latin typeface="+mj-lt"/>
              </a:rPr>
              <a:t> </a:t>
            </a:r>
            <a:r>
              <a:rPr lang="sv-SE" b="1" dirty="0" err="1">
                <a:solidFill>
                  <a:srgbClr val="002060"/>
                </a:solidFill>
                <a:latin typeface="+mj-lt"/>
              </a:rPr>
              <a:t>of</a:t>
            </a:r>
            <a:r>
              <a:rPr lang="sv-SE" b="1" dirty="0">
                <a:solidFill>
                  <a:srgbClr val="002060"/>
                </a:solidFill>
                <a:latin typeface="+mj-lt"/>
              </a:rPr>
              <a:t> RE-driven </a:t>
            </a:r>
            <a:r>
              <a:rPr lang="sv-SE" b="1" dirty="0" err="1">
                <a:solidFill>
                  <a:srgbClr val="002060"/>
                </a:solidFill>
                <a:latin typeface="+mj-lt"/>
              </a:rPr>
              <a:t>graphite</a:t>
            </a:r>
            <a:r>
              <a:rPr lang="sv-SE" b="1" dirty="0">
                <a:solidFill>
                  <a:srgbClr val="002060"/>
                </a:solidFill>
                <a:latin typeface="+mj-lt"/>
              </a:rPr>
              <a:t> explosions in DIII-D  </a:t>
            </a:r>
            <a:endParaRPr lang="sv-SE" sz="1400" dirty="0">
              <a:solidFill>
                <a:srgbClr val="00B050"/>
              </a:solidFill>
              <a:latin typeface="+mj-lt"/>
            </a:endParaRPr>
          </a:p>
        </p:txBody>
      </p:sp>
      <p:sp>
        <p:nvSpPr>
          <p:cNvPr id="12" name="TextBox 13">
            <a:extLst>
              <a:ext uri="{FF2B5EF4-FFF2-40B4-BE49-F238E27FC236}">
                <a16:creationId xmlns:a16="http://schemas.microsoft.com/office/drawing/2014/main" id="{56BEBE26-D2D7-4BBF-A8D4-0E972A83B86F}"/>
              </a:ext>
            </a:extLst>
          </p:cNvPr>
          <p:cNvSpPr txBox="1">
            <a:spLocks noChangeArrowheads="1"/>
          </p:cNvSpPr>
          <p:nvPr/>
        </p:nvSpPr>
        <p:spPr bwMode="auto">
          <a:xfrm>
            <a:off x="9618663" y="746552"/>
            <a:ext cx="23129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sv-SE" altLang="sv-SE" sz="1400" b="1">
                <a:solidFill>
                  <a:srgbClr val="FF0000"/>
                </a:solidFill>
                <a:latin typeface="Calibri" panose="020F0502020204030204" pitchFamily="34" charset="0"/>
              </a:rPr>
              <a:t>Controlled damage of W tiles in WEST (April 2025). </a:t>
            </a:r>
            <a:r>
              <a:rPr lang="sv-SE" altLang="sv-SE" sz="1300">
                <a:latin typeface="Calibri" panose="020F0502020204030204" pitchFamily="34" charset="0"/>
              </a:rPr>
              <a:t>Feasibility of the exposures has been demonstrated, but REs barely deposited energy on the TC equipped W tile. Mounting of </a:t>
            </a:r>
            <a:r>
              <a:rPr lang="sv-SE" altLang="sv-SE" sz="1300" b="1">
                <a:latin typeface="Calibri" panose="020F0502020204030204" pitchFamily="34" charset="0"/>
              </a:rPr>
              <a:t>multiple instrumented tiles will decrease the demand for extreme RE beam control.</a:t>
            </a:r>
            <a:endParaRPr lang="sv-SE" altLang="sv-SE" sz="1300" b="1">
              <a:solidFill>
                <a:srgbClr val="FF0000"/>
              </a:solidFill>
              <a:latin typeface="Calibri" panose="020F0502020204030204" pitchFamily="34" charset="0"/>
            </a:endParaRPr>
          </a:p>
        </p:txBody>
      </p:sp>
      <p:pic>
        <p:nvPicPr>
          <p:cNvPr id="13" name="Picture 1">
            <a:extLst>
              <a:ext uri="{FF2B5EF4-FFF2-40B4-BE49-F238E27FC236}">
                <a16:creationId xmlns:a16="http://schemas.microsoft.com/office/drawing/2014/main" id="{74759EE0-85D5-43FF-84B4-BD69061C8A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9075" y="649715"/>
            <a:ext cx="1716088"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7">
            <a:extLst>
              <a:ext uri="{FF2B5EF4-FFF2-40B4-BE49-F238E27FC236}">
                <a16:creationId xmlns:a16="http://schemas.microsoft.com/office/drawing/2014/main" id="{A5A24557-F51B-4BC6-B4FB-463FA90EE023}"/>
              </a:ext>
            </a:extLst>
          </p:cNvPr>
          <p:cNvGrpSpPr>
            <a:grpSpLocks/>
          </p:cNvGrpSpPr>
          <p:nvPr/>
        </p:nvGrpSpPr>
        <p:grpSpPr bwMode="auto">
          <a:xfrm>
            <a:off x="7645400" y="3623102"/>
            <a:ext cx="1973263" cy="874713"/>
            <a:chOff x="195114" y="1876298"/>
            <a:chExt cx="3393914" cy="1673355"/>
          </a:xfrm>
        </p:grpSpPr>
        <p:pic>
          <p:nvPicPr>
            <p:cNvPr id="15" name="Picture 3">
              <a:extLst>
                <a:ext uri="{FF2B5EF4-FFF2-40B4-BE49-F238E27FC236}">
                  <a16:creationId xmlns:a16="http://schemas.microsoft.com/office/drawing/2014/main" id="{4F41E382-C32E-4DB1-86BB-7A61505F13B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447" y="1876298"/>
              <a:ext cx="3339581" cy="167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9">
              <a:extLst>
                <a:ext uri="{FF2B5EF4-FFF2-40B4-BE49-F238E27FC236}">
                  <a16:creationId xmlns:a16="http://schemas.microsoft.com/office/drawing/2014/main" id="{75803A59-3548-4C5B-B434-CE80E43A397F}"/>
                </a:ext>
              </a:extLst>
            </p:cNvPr>
            <p:cNvSpPr txBox="1">
              <a:spLocks noChangeArrowheads="1"/>
            </p:cNvSpPr>
            <p:nvPr/>
          </p:nvSpPr>
          <p:spPr bwMode="auto">
            <a:xfrm>
              <a:off x="195114" y="2867938"/>
              <a:ext cx="3085625" cy="6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sv-SE" altLang="sv-SE" sz="1600">
                  <a:solidFill>
                    <a:srgbClr val="FFFF00"/>
                  </a:solidFill>
                  <a:cs typeface="Arial" panose="020B0604020202020204" pitchFamily="34" charset="0"/>
                </a:rPr>
                <a:t>DIII-D experiment</a:t>
              </a:r>
            </a:p>
          </p:txBody>
        </p:sp>
      </p:grpSp>
      <p:grpSp>
        <p:nvGrpSpPr>
          <p:cNvPr id="17" name="Group 20">
            <a:extLst>
              <a:ext uri="{FF2B5EF4-FFF2-40B4-BE49-F238E27FC236}">
                <a16:creationId xmlns:a16="http://schemas.microsoft.com/office/drawing/2014/main" id="{96617E71-5DC3-48B4-B37A-0286F5D365E9}"/>
              </a:ext>
            </a:extLst>
          </p:cNvPr>
          <p:cNvGrpSpPr>
            <a:grpSpLocks/>
          </p:cNvGrpSpPr>
          <p:nvPr/>
        </p:nvGrpSpPr>
        <p:grpSpPr bwMode="auto">
          <a:xfrm>
            <a:off x="7639050" y="4448602"/>
            <a:ext cx="1979613" cy="977900"/>
            <a:chOff x="180853" y="3559779"/>
            <a:chExt cx="3529828" cy="2360445"/>
          </a:xfrm>
        </p:grpSpPr>
        <p:pic>
          <p:nvPicPr>
            <p:cNvPr id="18" name="Picture 22">
              <a:extLst>
                <a:ext uri="{FF2B5EF4-FFF2-40B4-BE49-F238E27FC236}">
                  <a16:creationId xmlns:a16="http://schemas.microsoft.com/office/drawing/2014/main" id="{A97AF4E0-54A4-4896-BB0B-3190D3CE99A2}"/>
                </a:ext>
              </a:extLst>
            </p:cNvPr>
            <p:cNvPicPr>
              <a:picLocks noChangeAspect="1"/>
            </p:cNvPicPr>
            <p:nvPr/>
          </p:nvPicPr>
          <p:blipFill>
            <a:blip r:embed="rId6">
              <a:extLst>
                <a:ext uri="{28A0092B-C50C-407E-A947-70E740481C1C}">
                  <a14:useLocalDpi xmlns:a14="http://schemas.microsoft.com/office/drawing/2010/main" val="0"/>
                </a:ext>
              </a:extLst>
            </a:blip>
            <a:srcRect l="15709" t="7028" r="16284"/>
            <a:stretch>
              <a:fillRect/>
            </a:stretch>
          </p:blipFill>
          <p:spPr bwMode="auto">
            <a:xfrm>
              <a:off x="249445" y="3585279"/>
              <a:ext cx="3461236" cy="210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3">
              <a:extLst>
                <a:ext uri="{FF2B5EF4-FFF2-40B4-BE49-F238E27FC236}">
                  <a16:creationId xmlns:a16="http://schemas.microsoft.com/office/drawing/2014/main" id="{9C05355B-1D2C-4A04-8075-BA4E2694BDEC}"/>
                </a:ext>
              </a:extLst>
            </p:cNvPr>
            <p:cNvSpPr txBox="1">
              <a:spLocks noChangeArrowheads="1"/>
            </p:cNvSpPr>
            <p:nvPr/>
          </p:nvSpPr>
          <p:spPr bwMode="auto">
            <a:xfrm>
              <a:off x="180853" y="4507650"/>
              <a:ext cx="3324022" cy="141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sv-SE" altLang="sv-SE" sz="1600">
                  <a:solidFill>
                    <a:srgbClr val="FFFF00"/>
                  </a:solidFill>
                  <a:cs typeface="Arial" panose="020B0604020202020204" pitchFamily="34" charset="0"/>
                </a:rPr>
                <a:t>Geant4+LS-DYNA</a:t>
              </a:r>
            </a:p>
            <a:p>
              <a:pPr>
                <a:spcBef>
                  <a:spcPct val="0"/>
                </a:spcBef>
                <a:buFontTx/>
                <a:buNone/>
              </a:pPr>
              <a:r>
                <a:rPr lang="en-US" altLang="sv-SE" sz="1600">
                  <a:solidFill>
                    <a:srgbClr val="FFFF00"/>
                  </a:solidFill>
                  <a:cs typeface="Arial" panose="020B0604020202020204" pitchFamily="34" charset="0"/>
                </a:rPr>
                <a:t>failed volume</a:t>
              </a:r>
              <a:endParaRPr lang="sv-SE" altLang="sv-SE" sz="1600">
                <a:solidFill>
                  <a:srgbClr val="FFFF00"/>
                </a:solidFill>
                <a:cs typeface="Arial" panose="020B0604020202020204" pitchFamily="34" charset="0"/>
              </a:endParaRPr>
            </a:p>
          </p:txBody>
        </p:sp>
        <p:sp>
          <p:nvSpPr>
            <p:cNvPr id="20" name="TextBox 25">
              <a:extLst>
                <a:ext uri="{FF2B5EF4-FFF2-40B4-BE49-F238E27FC236}">
                  <a16:creationId xmlns:a16="http://schemas.microsoft.com/office/drawing/2014/main" id="{0306670C-2720-457D-AF52-65E3DB2F650B}"/>
                </a:ext>
              </a:extLst>
            </p:cNvPr>
            <p:cNvSpPr txBox="1">
              <a:spLocks noChangeArrowheads="1"/>
            </p:cNvSpPr>
            <p:nvPr/>
          </p:nvSpPr>
          <p:spPr bwMode="auto">
            <a:xfrm>
              <a:off x="2700988" y="4009011"/>
              <a:ext cx="309671" cy="94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sv-SE" altLang="sv-SE" sz="2000">
                <a:solidFill>
                  <a:schemeClr val="bg1"/>
                </a:solidFill>
                <a:cs typeface="Arial" panose="020B0604020202020204" pitchFamily="34" charset="0"/>
              </a:endParaRPr>
            </a:p>
          </p:txBody>
        </p:sp>
        <p:pic>
          <p:nvPicPr>
            <p:cNvPr id="21" name="Picture 26">
              <a:extLst>
                <a:ext uri="{FF2B5EF4-FFF2-40B4-BE49-F238E27FC236}">
                  <a16:creationId xmlns:a16="http://schemas.microsoft.com/office/drawing/2014/main" id="{A1E4BE44-EAF9-432E-B5CF-90F22DF520E0}"/>
                </a:ext>
              </a:extLst>
            </p:cNvPr>
            <p:cNvPicPr>
              <a:picLocks noChangeAspect="1"/>
            </p:cNvPicPr>
            <p:nvPr/>
          </p:nvPicPr>
          <p:blipFill>
            <a:blip r:embed="rId7">
              <a:extLst>
                <a:ext uri="{28A0092B-C50C-407E-A947-70E740481C1C}">
                  <a14:useLocalDpi xmlns:a14="http://schemas.microsoft.com/office/drawing/2010/main" val="0"/>
                </a:ext>
              </a:extLst>
            </a:blip>
            <a:srcRect l="30334" t="29213" r="35471" b="52095"/>
            <a:stretch>
              <a:fillRect/>
            </a:stretch>
          </p:blipFill>
          <p:spPr bwMode="auto">
            <a:xfrm>
              <a:off x="1967909" y="3559779"/>
              <a:ext cx="1703664" cy="48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7">
            <a:extLst>
              <a:ext uri="{FF2B5EF4-FFF2-40B4-BE49-F238E27FC236}">
                <a16:creationId xmlns:a16="http://schemas.microsoft.com/office/drawing/2014/main" id="{DFDE598B-AB04-4836-905F-B06BFC4A6265}"/>
              </a:ext>
            </a:extLst>
          </p:cNvPr>
          <p:cNvSpPr txBox="1">
            <a:spLocks noChangeArrowheads="1"/>
          </p:cNvSpPr>
          <p:nvPr/>
        </p:nvSpPr>
        <p:spPr bwMode="auto">
          <a:xfrm>
            <a:off x="9585325" y="4840715"/>
            <a:ext cx="18637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sv-SE" altLang="sv-SE" sz="1600">
                <a:solidFill>
                  <a:srgbClr val="FFFF00"/>
                </a:solidFill>
                <a:cs typeface="Arial" panose="020B0604020202020204" pitchFamily="34" charset="0"/>
              </a:rPr>
              <a:t>Geant4+LS-DYNA</a:t>
            </a:r>
          </a:p>
          <a:p>
            <a:pPr>
              <a:spcBef>
                <a:spcPct val="0"/>
              </a:spcBef>
              <a:buFontTx/>
              <a:buNone/>
            </a:pPr>
            <a:r>
              <a:rPr lang="en-US" altLang="sv-SE" sz="1600">
                <a:solidFill>
                  <a:srgbClr val="FFFF00"/>
                </a:solidFill>
                <a:cs typeface="Arial" panose="020B0604020202020204" pitchFamily="34" charset="0"/>
              </a:rPr>
              <a:t>explosion</a:t>
            </a:r>
            <a:endParaRPr lang="sv-SE" altLang="sv-SE" sz="1600">
              <a:solidFill>
                <a:srgbClr val="FFFF00"/>
              </a:solidFill>
              <a:cs typeface="Arial" panose="020B0604020202020204" pitchFamily="34" charset="0"/>
            </a:endParaRPr>
          </a:p>
        </p:txBody>
      </p:sp>
    </p:spTree>
    <p:extLst>
      <p:ext uri="{BB962C8B-B14F-4D97-AF65-F5344CB8AC3E}">
        <p14:creationId xmlns:p14="http://schemas.microsoft.com/office/powerpoint/2010/main" val="1993590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a:extLst>
              <a:ext uri="{FF2B5EF4-FFF2-40B4-BE49-F238E27FC236}">
                <a16:creationId xmlns:a16="http://schemas.microsoft.com/office/drawing/2014/main" id="{F69B5D6C-9B5A-41BE-9992-4264E69DD5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56763" y="4056490"/>
            <a:ext cx="2278062"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14</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83431" y="192515"/>
            <a:ext cx="10854079" cy="457200"/>
          </a:xfrm>
        </p:spPr>
        <p:txBody>
          <a:bodyPr/>
          <a:lstStyle/>
          <a:p>
            <a:r>
              <a:rPr lang="fi-FI" dirty="0"/>
              <a:t>#116: </a:t>
            </a:r>
            <a:r>
              <a:rPr lang="en-US" dirty="0"/>
              <a:t>W PFC damage induced by runaway electron incidence </a:t>
            </a:r>
            <a:endParaRPr lang="fi-FI" dirty="0"/>
          </a:p>
        </p:txBody>
      </p:sp>
      <p:sp>
        <p:nvSpPr>
          <p:cNvPr id="24" name="Footer Placeholder 2">
            <a:extLst>
              <a:ext uri="{FF2B5EF4-FFF2-40B4-BE49-F238E27FC236}">
                <a16:creationId xmlns:a16="http://schemas.microsoft.com/office/drawing/2014/main" id="{B9D7AB76-B0E0-4DF7-9CAC-7F8ABF3CE256}"/>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9" name="TextBox 4">
            <a:extLst>
              <a:ext uri="{FF2B5EF4-FFF2-40B4-BE49-F238E27FC236}">
                <a16:creationId xmlns:a16="http://schemas.microsoft.com/office/drawing/2014/main" id="{068DA558-0F71-42BB-936A-7314691FBF27}"/>
              </a:ext>
            </a:extLst>
          </p:cNvPr>
          <p:cNvSpPr txBox="1"/>
          <p:nvPr/>
        </p:nvSpPr>
        <p:spPr>
          <a:xfrm>
            <a:off x="793" y="796192"/>
            <a:ext cx="7608888" cy="5463034"/>
          </a:xfrm>
          <a:prstGeom prst="rect">
            <a:avLst/>
          </a:prstGeom>
          <a:noFill/>
        </p:spPr>
        <p:txBody>
          <a:bodyPr wrap="square">
            <a:spAutoFit/>
          </a:bodyPr>
          <a:lstStyle/>
          <a:p>
            <a:pPr eaLnBrk="1" fontAlgn="auto" hangingPunct="1">
              <a:spcBef>
                <a:spcPts val="0"/>
              </a:spcBef>
              <a:spcAft>
                <a:spcPts val="0"/>
              </a:spcAft>
              <a:defRPr/>
            </a:pPr>
            <a:r>
              <a:rPr lang="en-US" b="1" dirty="0">
                <a:latin typeface="+mn-lt"/>
                <a:cs typeface="Calibri"/>
              </a:rPr>
              <a:t>Proponents and contact person</a:t>
            </a:r>
          </a:p>
          <a:p>
            <a:pPr algn="just" eaLnBrk="1" fontAlgn="auto" hangingPunct="1">
              <a:spcBef>
                <a:spcPts val="0"/>
              </a:spcBef>
              <a:spcAft>
                <a:spcPts val="0"/>
              </a:spcAft>
              <a:defRPr/>
            </a:pPr>
            <a:r>
              <a:rPr lang="en-US" sz="1400" dirty="0">
                <a:latin typeface="+mn-lt"/>
                <a:cs typeface="Calibri"/>
              </a:rPr>
              <a:t>S. </a:t>
            </a:r>
            <a:r>
              <a:rPr lang="en-US" sz="1400" dirty="0" err="1">
                <a:latin typeface="+mn-lt"/>
                <a:cs typeface="Calibri"/>
              </a:rPr>
              <a:t>Ratynskaia</a:t>
            </a:r>
            <a:r>
              <a:rPr lang="en-US" sz="1400" dirty="0">
                <a:latin typeface="+mn-lt"/>
                <a:cs typeface="Calibri"/>
              </a:rPr>
              <a:t> </a:t>
            </a:r>
            <a:r>
              <a:rPr lang="en-US" sz="1400" dirty="0">
                <a:latin typeface="+mn-lt"/>
                <a:cs typeface="Calibri"/>
                <a:hlinkClick r:id="rId3"/>
              </a:rPr>
              <a:t>srat@kth.se</a:t>
            </a:r>
            <a:r>
              <a:rPr lang="en-US" sz="1400" dirty="0">
                <a:latin typeface="+mn-lt"/>
                <a:cs typeface="Calibri"/>
              </a:rPr>
              <a:t>, P. Tolias, K. Krieger, </a:t>
            </a:r>
            <a:r>
              <a:rPr lang="en-US" sz="1400" dirty="0">
                <a:cs typeface="Calibri"/>
              </a:rPr>
              <a:t>Y. </a:t>
            </a:r>
            <a:r>
              <a:rPr lang="en-US" sz="1400" dirty="0" err="1">
                <a:cs typeface="Calibri"/>
              </a:rPr>
              <a:t>Corre</a:t>
            </a:r>
            <a:r>
              <a:rPr lang="en-US" sz="1400" dirty="0">
                <a:cs typeface="Calibri"/>
              </a:rPr>
              <a:t>, </a:t>
            </a:r>
            <a:r>
              <a:rPr lang="en-US" sz="1400" dirty="0">
                <a:latin typeface="+mn-lt"/>
                <a:cs typeface="Calibri"/>
              </a:rPr>
              <a:t>M. Hoppe, </a:t>
            </a:r>
          </a:p>
          <a:p>
            <a:pPr algn="just" eaLnBrk="1" fontAlgn="auto" hangingPunct="1">
              <a:spcBef>
                <a:spcPts val="0"/>
              </a:spcBef>
              <a:spcAft>
                <a:spcPts val="0"/>
              </a:spcAft>
              <a:defRPr/>
            </a:pPr>
            <a:r>
              <a:rPr lang="en-US" sz="1400" dirty="0">
                <a:latin typeface="+mn-lt"/>
                <a:cs typeface="Calibri"/>
              </a:rPr>
              <a:t>C. </a:t>
            </a:r>
            <a:r>
              <a:rPr lang="en-US" sz="1400" dirty="0" err="1">
                <a:latin typeface="+mn-lt"/>
                <a:cs typeface="Calibri"/>
              </a:rPr>
              <a:t>Reux</a:t>
            </a:r>
            <a:r>
              <a:rPr lang="en-US" sz="1400" dirty="0">
                <a:latin typeface="+mn-lt"/>
                <a:cs typeface="Calibri"/>
              </a:rPr>
              <a:t>, B. </a:t>
            </a:r>
            <a:r>
              <a:rPr lang="en-US" sz="1400" dirty="0" err="1">
                <a:latin typeface="+mn-lt"/>
                <a:cs typeface="Calibri"/>
              </a:rPr>
              <a:t>Sieglin</a:t>
            </a:r>
            <a:r>
              <a:rPr lang="en-US" sz="1400" dirty="0">
                <a:latin typeface="+mn-lt"/>
                <a:cs typeface="Calibri"/>
              </a:rPr>
              <a:t>, R. A. Pitts, V. </a:t>
            </a:r>
            <a:r>
              <a:rPr lang="en-US" sz="1400" dirty="0" err="1">
                <a:latin typeface="+mn-lt"/>
                <a:cs typeface="Calibri"/>
              </a:rPr>
              <a:t>Dimitriou</a:t>
            </a:r>
            <a:r>
              <a:rPr lang="en-US" sz="1400" dirty="0">
                <a:latin typeface="+mn-lt"/>
                <a:cs typeface="Calibri"/>
              </a:rPr>
              <a:t>, E. </a:t>
            </a:r>
            <a:r>
              <a:rPr lang="en-US" sz="1400" dirty="0" err="1">
                <a:latin typeface="+mn-lt"/>
                <a:cs typeface="Calibri"/>
              </a:rPr>
              <a:t>Kaselouris</a:t>
            </a:r>
            <a:r>
              <a:rPr lang="en-US" sz="1400" dirty="0">
                <a:latin typeface="+mn-lt"/>
                <a:cs typeface="Calibri"/>
              </a:rPr>
              <a:t>, G. Papp, E. </a:t>
            </a:r>
            <a:r>
              <a:rPr lang="en-US" sz="1400" dirty="0" err="1">
                <a:latin typeface="+mn-lt"/>
                <a:cs typeface="Calibri"/>
              </a:rPr>
              <a:t>Nardon</a:t>
            </a:r>
            <a:r>
              <a:rPr lang="en-US" sz="1400" dirty="0">
                <a:latin typeface="+mn-lt"/>
                <a:cs typeface="Calibri"/>
              </a:rPr>
              <a:t>, M. </a:t>
            </a:r>
            <a:r>
              <a:rPr lang="en-US" sz="1400" dirty="0" err="1">
                <a:latin typeface="+mn-lt"/>
                <a:cs typeface="Calibri"/>
              </a:rPr>
              <a:t>Hoelzl</a:t>
            </a:r>
            <a:r>
              <a:rPr lang="en-US" sz="1400" dirty="0">
                <a:latin typeface="+mn-lt"/>
                <a:cs typeface="Calibri"/>
              </a:rPr>
              <a:t>, E. Gauthier, J. </a:t>
            </a:r>
            <a:r>
              <a:rPr lang="en-US" sz="1400" dirty="0" err="1">
                <a:latin typeface="+mn-lt"/>
                <a:cs typeface="Calibri"/>
              </a:rPr>
              <a:t>Gerardin</a:t>
            </a:r>
            <a:r>
              <a:rPr lang="en-US" sz="1400" dirty="0">
                <a:latin typeface="+mn-lt"/>
                <a:cs typeface="Calibri"/>
              </a:rPr>
              <a:t>, M. </a:t>
            </a:r>
            <a:r>
              <a:rPr lang="en-US" sz="1400" dirty="0" err="1">
                <a:latin typeface="+mn-lt"/>
                <a:cs typeface="Calibri"/>
              </a:rPr>
              <a:t>Diez</a:t>
            </a:r>
            <a:endParaRPr lang="en-US" sz="1400" dirty="0">
              <a:latin typeface="+mn-lt"/>
              <a:cs typeface="Calibri"/>
            </a:endParaRPr>
          </a:p>
          <a:p>
            <a:pPr marL="285750" indent="-285750" eaLnBrk="1" fontAlgn="auto" hangingPunct="1">
              <a:spcBef>
                <a:spcPts val="0"/>
              </a:spcBef>
              <a:spcAft>
                <a:spcPts val="0"/>
              </a:spcAft>
              <a:buFont typeface="Arial"/>
              <a:buChar char="•"/>
              <a:defRPr/>
            </a:pPr>
            <a:endParaRPr lang="en-US" sz="500" b="1" dirty="0">
              <a:latin typeface="+mn-lt"/>
              <a:cs typeface="Calibri"/>
            </a:endParaRPr>
          </a:p>
          <a:p>
            <a:pPr eaLnBrk="1" fontAlgn="auto" hangingPunct="1">
              <a:spcBef>
                <a:spcPts val="0"/>
              </a:spcBef>
              <a:spcAft>
                <a:spcPts val="0"/>
              </a:spcAft>
              <a:defRPr/>
            </a:pPr>
            <a:r>
              <a:rPr lang="en-US" b="1" dirty="0">
                <a:latin typeface="+mn-lt"/>
                <a:cs typeface="Calibri"/>
              </a:rPr>
              <a:t>Scientific Background &amp; Objectives</a:t>
            </a:r>
          </a:p>
          <a:p>
            <a:pPr marL="285750" indent="-285750" algn="just" eaLnBrk="1" fontAlgn="auto" hangingPunct="1">
              <a:spcBef>
                <a:spcPts val="0"/>
              </a:spcBef>
              <a:spcAft>
                <a:spcPts val="0"/>
              </a:spcAft>
              <a:buFont typeface="Wingdings" panose="05000000000000000000" pitchFamily="2" charset="2"/>
              <a:buChar char="§"/>
              <a:defRPr/>
            </a:pPr>
            <a:r>
              <a:rPr lang="en-US" sz="1500" dirty="0">
                <a:cs typeface="Calibri"/>
              </a:rPr>
              <a:t>RE impact leads to PFC explosion accompanied by the expulsion of fast solid dust which leads to wall cratering.</a:t>
            </a:r>
          </a:p>
          <a:p>
            <a:pPr marL="285750" indent="-285750" algn="just" eaLnBrk="1" fontAlgn="auto" hangingPunct="1">
              <a:spcBef>
                <a:spcPts val="0"/>
              </a:spcBef>
              <a:spcAft>
                <a:spcPts val="0"/>
              </a:spcAft>
              <a:buFont typeface="Wingdings" panose="05000000000000000000" pitchFamily="2" charset="2"/>
              <a:buChar char="§"/>
              <a:defRPr/>
            </a:pPr>
            <a:r>
              <a:rPr lang="en-US" sz="1500" dirty="0">
                <a:cs typeface="Calibri"/>
              </a:rPr>
              <a:t>RE-induced damage modelling has significantly advanced for graphite (benefitting from the multiple controlled DIII-D experiments) but lies at its infancy for tungsten.</a:t>
            </a:r>
          </a:p>
          <a:p>
            <a:pPr marL="285750" indent="-285750" algn="just" eaLnBrk="1" fontAlgn="auto" hangingPunct="1">
              <a:spcBef>
                <a:spcPts val="0"/>
              </a:spcBef>
              <a:spcAft>
                <a:spcPts val="0"/>
              </a:spcAft>
              <a:buFont typeface="Wingdings" panose="05000000000000000000" pitchFamily="2" charset="2"/>
              <a:buChar char="§"/>
              <a:defRPr/>
            </a:pPr>
            <a:r>
              <a:rPr lang="en-US" sz="1500" dirty="0">
                <a:cs typeface="Calibri"/>
              </a:rPr>
              <a:t>Empirical data from </a:t>
            </a:r>
            <a:r>
              <a:rPr lang="en-US" sz="1500" u="sng" dirty="0">
                <a:cs typeface="Calibri"/>
              </a:rPr>
              <a:t>controlled</a:t>
            </a:r>
            <a:r>
              <a:rPr lang="en-US" sz="1500" dirty="0">
                <a:cs typeface="Calibri"/>
              </a:rPr>
              <a:t> W experiments necessary to understand the underlying physics and to validate the ongoing thermomechanical modelling effort.</a:t>
            </a:r>
          </a:p>
          <a:p>
            <a:pPr eaLnBrk="1" fontAlgn="auto" hangingPunct="1">
              <a:spcBef>
                <a:spcPts val="0"/>
              </a:spcBef>
              <a:spcAft>
                <a:spcPts val="0"/>
              </a:spcAft>
              <a:defRPr/>
            </a:pPr>
            <a:endParaRPr lang="en-US" sz="500" b="1" dirty="0">
              <a:latin typeface="+mn-lt"/>
              <a:cs typeface="Calibri"/>
            </a:endParaRPr>
          </a:p>
          <a:p>
            <a:pPr eaLnBrk="1" fontAlgn="auto" hangingPunct="1">
              <a:spcBef>
                <a:spcPts val="0"/>
              </a:spcBef>
              <a:spcAft>
                <a:spcPts val="0"/>
              </a:spcAft>
              <a:defRPr/>
            </a:pPr>
            <a:r>
              <a:rPr lang="en-US" b="1" dirty="0">
                <a:latin typeface="+mn-lt"/>
                <a:cs typeface="Calibri"/>
              </a:rPr>
              <a:t>Experimental Strategy &amp; Essential diagnostic</a:t>
            </a:r>
            <a:endParaRPr lang="en-US" dirty="0">
              <a:latin typeface="+mn-lt"/>
            </a:endParaRPr>
          </a:p>
          <a:p>
            <a:pPr marL="285750" indent="-285750" eaLnBrk="1" fontAlgn="auto" hangingPunct="1">
              <a:spcBef>
                <a:spcPts val="0"/>
              </a:spcBef>
              <a:spcAft>
                <a:spcPts val="0"/>
              </a:spcAft>
              <a:buFont typeface="Wingdings" panose="05000000000000000000" pitchFamily="2" charset="2"/>
              <a:buChar char="§"/>
              <a:defRPr/>
            </a:pPr>
            <a:r>
              <a:rPr lang="en-US" sz="1500" dirty="0"/>
              <a:t>First WEST experiment partially successful (the RE beam scraped the instrumented tile). Repeat in WEST &amp; AUG.</a:t>
            </a:r>
          </a:p>
          <a:p>
            <a:pPr marL="285750" indent="-285750" eaLnBrk="1" fontAlgn="auto" hangingPunct="1">
              <a:spcBef>
                <a:spcPts val="0"/>
              </a:spcBef>
              <a:spcAft>
                <a:spcPts val="0"/>
              </a:spcAft>
              <a:buFont typeface="Wingdings" panose="05000000000000000000" pitchFamily="2" charset="2"/>
              <a:buChar char="§"/>
              <a:defRPr/>
            </a:pPr>
            <a:r>
              <a:rPr lang="en-US" sz="1500" dirty="0"/>
              <a:t>With lessons learnt from WEST &amp; DIII-D experiments, expose smart W samples or tiles (TCs, shunt resistors). </a:t>
            </a:r>
          </a:p>
          <a:p>
            <a:pPr marL="285750" indent="-285750" eaLnBrk="1" fontAlgn="auto" hangingPunct="1">
              <a:spcBef>
                <a:spcPts val="0"/>
              </a:spcBef>
              <a:spcAft>
                <a:spcPts val="0"/>
              </a:spcAft>
              <a:buFont typeface="Wingdings" panose="05000000000000000000" pitchFamily="2" charset="2"/>
              <a:buChar char="§"/>
              <a:defRPr/>
            </a:pPr>
            <a:r>
              <a:rPr lang="en-US" sz="1500" dirty="0"/>
              <a:t>Observe evolution of PFC damage and extract size / speed of solid debris by IR/VIS cameras.</a:t>
            </a:r>
          </a:p>
          <a:p>
            <a:pPr marL="285750" indent="-285750" eaLnBrk="1" fontAlgn="auto" hangingPunct="1">
              <a:spcBef>
                <a:spcPts val="0"/>
              </a:spcBef>
              <a:spcAft>
                <a:spcPts val="0"/>
              </a:spcAft>
              <a:buFont typeface="Wingdings" panose="05000000000000000000" pitchFamily="2" charset="2"/>
              <a:buChar char="§"/>
              <a:defRPr/>
            </a:pPr>
            <a:r>
              <a:rPr lang="en-US" sz="1500" dirty="0"/>
              <a:t>Utilize witness plates to document impact</a:t>
            </a:r>
            <a:r>
              <a:rPr lang="sv-SE" sz="1500" dirty="0"/>
              <a:t> </a:t>
            </a:r>
            <a:r>
              <a:rPr lang="en-US" sz="1500" dirty="0"/>
              <a:t>cratering and compare with existing damage laws.</a:t>
            </a:r>
          </a:p>
          <a:p>
            <a:pPr marL="285750" indent="-285750" eaLnBrk="1" fontAlgn="auto" hangingPunct="1">
              <a:spcBef>
                <a:spcPts val="0"/>
              </a:spcBef>
              <a:spcAft>
                <a:spcPts val="0"/>
              </a:spcAft>
              <a:buFont typeface="Wingdings" panose="05000000000000000000" pitchFamily="2" charset="2"/>
              <a:buChar char="§"/>
              <a:defRPr/>
            </a:pPr>
            <a:r>
              <a:rPr lang="en-US" sz="1500" dirty="0"/>
              <a:t>Extensive post-mortem analysis including residual radioactivity and transmutation profiles.</a:t>
            </a:r>
          </a:p>
          <a:p>
            <a:pPr eaLnBrk="1" fontAlgn="auto" hangingPunct="1">
              <a:spcBef>
                <a:spcPts val="0"/>
              </a:spcBef>
              <a:spcAft>
                <a:spcPts val="0"/>
              </a:spcAft>
              <a:defRPr/>
            </a:pPr>
            <a:endParaRPr lang="en-US" sz="300" dirty="0"/>
          </a:p>
          <a:p>
            <a:pPr eaLnBrk="1" fontAlgn="auto" hangingPunct="1">
              <a:spcBef>
                <a:spcPts val="0"/>
              </a:spcBef>
              <a:spcAft>
                <a:spcPts val="0"/>
              </a:spcAft>
              <a:defRPr/>
            </a:pPr>
            <a:r>
              <a:rPr lang="en-US" sz="1500" b="1" i="1" dirty="0">
                <a:solidFill>
                  <a:srgbClr val="0070C0"/>
                </a:solidFill>
              </a:rPr>
              <a:t>Validate</a:t>
            </a:r>
            <a:r>
              <a:rPr lang="en-US" sz="1500" i="1" dirty="0">
                <a:solidFill>
                  <a:srgbClr val="0070C0"/>
                </a:solidFill>
              </a:rPr>
              <a:t> GEANT4+LS-DYNA workflow with </a:t>
            </a:r>
            <a:r>
              <a:rPr lang="en-US" sz="1500" b="1" i="1" dirty="0">
                <a:solidFill>
                  <a:srgbClr val="0070C0"/>
                </a:solidFill>
              </a:rPr>
              <a:t>constrained RE input</a:t>
            </a:r>
            <a:r>
              <a:rPr lang="en-US" sz="1500" i="1" dirty="0">
                <a:solidFill>
                  <a:srgbClr val="0070C0"/>
                </a:solidFill>
              </a:rPr>
              <a:t> from DREAM+SOFT codes and - later - from JOREK code</a:t>
            </a:r>
            <a:endParaRPr lang="en-US" sz="1500" i="1" dirty="0">
              <a:solidFill>
                <a:srgbClr val="0070C0"/>
              </a:solidFill>
              <a:latin typeface="+mn-lt"/>
              <a:cs typeface="Calibri"/>
            </a:endParaRPr>
          </a:p>
        </p:txBody>
      </p:sp>
      <p:graphicFrame>
        <p:nvGraphicFramePr>
          <p:cNvPr id="10" name="Table 3">
            <a:extLst>
              <a:ext uri="{FF2B5EF4-FFF2-40B4-BE49-F238E27FC236}">
                <a16:creationId xmlns:a16="http://schemas.microsoft.com/office/drawing/2014/main" id="{7E3A44C1-4AFC-470F-9166-A71D821B35C4}"/>
              </a:ext>
            </a:extLst>
          </p:cNvPr>
          <p:cNvGraphicFramePr>
            <a:graphicFrameLocks noGrp="1"/>
          </p:cNvGraphicFramePr>
          <p:nvPr/>
        </p:nvGraphicFramePr>
        <p:xfrm>
          <a:off x="7775575" y="5426502"/>
          <a:ext cx="4156075" cy="1189037"/>
        </p:xfrm>
        <a:graphic>
          <a:graphicData uri="http://schemas.openxmlformats.org/drawingml/2006/table">
            <a:tbl>
              <a:tblPr firstRow="1" bandRow="1">
                <a:tableStyleId>{5C22544A-7EE6-4342-B048-85BDC9FD1C3A}</a:tableStyleId>
              </a:tblPr>
              <a:tblGrid>
                <a:gridCol w="956009">
                  <a:extLst>
                    <a:ext uri="{9D8B030D-6E8A-4147-A177-3AD203B41FA5}">
                      <a16:colId xmlns:a16="http://schemas.microsoft.com/office/drawing/2014/main" val="20000"/>
                    </a:ext>
                  </a:extLst>
                </a:gridCol>
                <a:gridCol w="800309">
                  <a:extLst>
                    <a:ext uri="{9D8B030D-6E8A-4147-A177-3AD203B41FA5}">
                      <a16:colId xmlns:a16="http://schemas.microsoft.com/office/drawing/2014/main" val="20001"/>
                    </a:ext>
                  </a:extLst>
                </a:gridCol>
                <a:gridCol w="2399757">
                  <a:extLst>
                    <a:ext uri="{9D8B030D-6E8A-4147-A177-3AD203B41FA5}">
                      <a16:colId xmlns:a16="http://schemas.microsoft.com/office/drawing/2014/main" val="20002"/>
                    </a:ext>
                  </a:extLst>
                </a:gridCol>
              </a:tblGrid>
              <a:tr h="274393">
                <a:tc>
                  <a:txBody>
                    <a:bodyPr/>
                    <a:lstStyle/>
                    <a:p>
                      <a:r>
                        <a:rPr lang="en-IT" sz="1200" dirty="0"/>
                        <a:t>Device</a:t>
                      </a:r>
                    </a:p>
                  </a:txBody>
                  <a:tcPr marL="91434" marR="91434" marT="45732" marB="45732"/>
                </a:tc>
                <a:tc>
                  <a:txBody>
                    <a:bodyPr/>
                    <a:lstStyle/>
                    <a:p>
                      <a:r>
                        <a:rPr lang="en-IT" sz="1200" dirty="0"/>
                        <a:t># Pulses</a:t>
                      </a:r>
                    </a:p>
                  </a:txBody>
                  <a:tcPr marL="91434" marR="91434" marT="45732" marB="45732"/>
                </a:tc>
                <a:tc>
                  <a:txBody>
                    <a:bodyPr/>
                    <a:lstStyle/>
                    <a:p>
                      <a:r>
                        <a:rPr lang="en-IT" sz="1200" dirty="0"/>
                        <a:t># Development</a:t>
                      </a:r>
                    </a:p>
                  </a:txBody>
                  <a:tcPr marL="91434" marR="91434" marT="45732" marB="45732"/>
                </a:tc>
                <a:extLst>
                  <a:ext uri="{0D108BD9-81ED-4DB2-BD59-A6C34878D82A}">
                    <a16:rowId xmlns:a16="http://schemas.microsoft.com/office/drawing/2014/main" val="10000"/>
                  </a:ext>
                </a:extLst>
              </a:tr>
              <a:tr h="457322">
                <a:tc>
                  <a:txBody>
                    <a:bodyPr/>
                    <a:lstStyle/>
                    <a:p>
                      <a:r>
                        <a:rPr lang="fr-CH" sz="1200" dirty="0">
                          <a:solidFill>
                            <a:schemeClr val="tx1"/>
                          </a:solidFill>
                        </a:rPr>
                        <a:t>AUG</a:t>
                      </a:r>
                      <a:endParaRPr lang="en-IT" sz="1200" dirty="0">
                        <a:solidFill>
                          <a:schemeClr val="tx1"/>
                        </a:solidFill>
                      </a:endParaRPr>
                    </a:p>
                  </a:txBody>
                  <a:tcPr marL="91434" marR="91434" marT="45732" marB="45732">
                    <a:solidFill>
                      <a:schemeClr val="tx2">
                        <a:lumMod val="40000"/>
                        <a:lumOff val="60000"/>
                      </a:schemeClr>
                    </a:solidFill>
                  </a:tcPr>
                </a:tc>
                <a:tc>
                  <a:txBody>
                    <a:bodyPr/>
                    <a:lstStyle/>
                    <a:p>
                      <a:pPr algn="ctr"/>
                      <a:r>
                        <a:rPr lang="en-US" sz="1200" dirty="0"/>
                        <a:t>10-12</a:t>
                      </a:r>
                      <a:endParaRPr lang="en-IT" sz="1200" dirty="0"/>
                    </a:p>
                  </a:txBody>
                  <a:tcPr marL="91434" marR="91434" marT="45732" marB="45732">
                    <a:solidFill>
                      <a:schemeClr val="tx2">
                        <a:lumMod val="40000"/>
                        <a:lumOff val="60000"/>
                      </a:schemeClr>
                    </a:solidFill>
                  </a:tcPr>
                </a:tc>
                <a:tc>
                  <a:txBody>
                    <a:bodyPr/>
                    <a:lstStyle/>
                    <a:p>
                      <a:r>
                        <a:rPr lang="en-US" sz="1200" dirty="0"/>
                        <a:t>2-4 with reference</a:t>
                      </a:r>
                      <a:r>
                        <a:rPr lang="en-US" sz="1200" baseline="0" dirty="0"/>
                        <a:t> pulses to be identified from previous studies </a:t>
                      </a:r>
                      <a:endParaRPr lang="en-IT" sz="1200" dirty="0"/>
                    </a:p>
                  </a:txBody>
                  <a:tcPr marL="91434" marR="91434" marT="45732" marB="45732">
                    <a:solidFill>
                      <a:schemeClr val="tx2">
                        <a:lumMod val="40000"/>
                        <a:lumOff val="60000"/>
                      </a:schemeClr>
                    </a:solidFill>
                  </a:tcPr>
                </a:tc>
                <a:extLst>
                  <a:ext uri="{0D108BD9-81ED-4DB2-BD59-A6C34878D82A}">
                    <a16:rowId xmlns:a16="http://schemas.microsoft.com/office/drawing/2014/main" val="10001"/>
                  </a:ext>
                </a:extLst>
              </a:tr>
              <a:tr h="457322">
                <a:tc>
                  <a:txBody>
                    <a:bodyPr/>
                    <a:lstStyle/>
                    <a:p>
                      <a:r>
                        <a:rPr lang="en-IT" sz="1200" dirty="0">
                          <a:solidFill>
                            <a:schemeClr val="tx1"/>
                          </a:solidFill>
                        </a:rPr>
                        <a:t>WEST</a:t>
                      </a:r>
                    </a:p>
                  </a:txBody>
                  <a:tcPr marL="91434" marR="91434" marT="45732" marB="45732">
                    <a:solidFill>
                      <a:schemeClr val="accent6">
                        <a:lumMod val="40000"/>
                        <a:lumOff val="60000"/>
                      </a:schemeClr>
                    </a:solidFill>
                  </a:tcPr>
                </a:tc>
                <a:tc>
                  <a:txBody>
                    <a:bodyPr/>
                    <a:lstStyle/>
                    <a:p>
                      <a:pPr algn="ctr"/>
                      <a:r>
                        <a:rPr lang="en-US" sz="1200" dirty="0"/>
                        <a:t>10</a:t>
                      </a:r>
                      <a:endParaRPr lang="en-IT" sz="1200" dirty="0"/>
                    </a:p>
                  </a:txBody>
                  <a:tcPr marL="91434" marR="91434" marT="45732" marB="45732">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Reference</a:t>
                      </a:r>
                      <a:r>
                        <a:rPr lang="en-US" sz="1200" baseline="0" dirty="0"/>
                        <a:t> pulses to be identified from previous studies </a:t>
                      </a:r>
                      <a:endParaRPr lang="en-IT" sz="1200" dirty="0"/>
                    </a:p>
                  </a:txBody>
                  <a:tcPr marL="91434" marR="91434" marT="45732" marB="45732">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11" name="TextBox 21">
            <a:extLst>
              <a:ext uri="{FF2B5EF4-FFF2-40B4-BE49-F238E27FC236}">
                <a16:creationId xmlns:a16="http://schemas.microsoft.com/office/drawing/2014/main" id="{035D25E7-5880-452A-A744-4D119DB13981}"/>
              </a:ext>
            </a:extLst>
          </p:cNvPr>
          <p:cNvSpPr txBox="1"/>
          <p:nvPr/>
        </p:nvSpPr>
        <p:spPr>
          <a:xfrm>
            <a:off x="7710488" y="3048427"/>
            <a:ext cx="4221162" cy="646113"/>
          </a:xfrm>
          <a:prstGeom prst="rect">
            <a:avLst/>
          </a:prstGeom>
          <a:noFill/>
        </p:spPr>
        <p:txBody>
          <a:bodyPr>
            <a:spAutoFit/>
          </a:bodyPr>
          <a:lstStyle/>
          <a:p>
            <a:pPr>
              <a:defRPr/>
            </a:pPr>
            <a:r>
              <a:rPr lang="sv-SE" b="1" dirty="0">
                <a:solidFill>
                  <a:srgbClr val="002060"/>
                </a:solidFill>
                <a:latin typeface="+mj-lt"/>
              </a:rPr>
              <a:t>GEANT4+LS-DYNA </a:t>
            </a:r>
            <a:r>
              <a:rPr lang="sv-SE" b="1" dirty="0" err="1">
                <a:solidFill>
                  <a:srgbClr val="002060"/>
                </a:solidFill>
                <a:latin typeface="+mj-lt"/>
              </a:rPr>
              <a:t>modelling</a:t>
            </a:r>
            <a:r>
              <a:rPr lang="sv-SE" b="1" dirty="0">
                <a:solidFill>
                  <a:srgbClr val="002060"/>
                </a:solidFill>
                <a:latin typeface="+mj-lt"/>
              </a:rPr>
              <a:t> </a:t>
            </a:r>
            <a:r>
              <a:rPr lang="sv-SE" b="1" dirty="0" err="1">
                <a:solidFill>
                  <a:srgbClr val="002060"/>
                </a:solidFill>
                <a:latin typeface="+mj-lt"/>
              </a:rPr>
              <a:t>of</a:t>
            </a:r>
            <a:r>
              <a:rPr lang="sv-SE" b="1" dirty="0">
                <a:solidFill>
                  <a:srgbClr val="002060"/>
                </a:solidFill>
                <a:latin typeface="+mj-lt"/>
              </a:rPr>
              <a:t> RE-driven </a:t>
            </a:r>
            <a:r>
              <a:rPr lang="sv-SE" b="1" dirty="0" err="1">
                <a:solidFill>
                  <a:srgbClr val="002060"/>
                </a:solidFill>
                <a:latin typeface="+mj-lt"/>
              </a:rPr>
              <a:t>graphite</a:t>
            </a:r>
            <a:r>
              <a:rPr lang="sv-SE" b="1" dirty="0">
                <a:solidFill>
                  <a:srgbClr val="002060"/>
                </a:solidFill>
                <a:latin typeface="+mj-lt"/>
              </a:rPr>
              <a:t> explosions in DIII-D  </a:t>
            </a:r>
            <a:endParaRPr lang="sv-SE" sz="1400" dirty="0">
              <a:solidFill>
                <a:srgbClr val="00B050"/>
              </a:solidFill>
              <a:latin typeface="+mj-lt"/>
            </a:endParaRPr>
          </a:p>
        </p:txBody>
      </p:sp>
      <p:sp>
        <p:nvSpPr>
          <p:cNvPr id="12" name="TextBox 13">
            <a:extLst>
              <a:ext uri="{FF2B5EF4-FFF2-40B4-BE49-F238E27FC236}">
                <a16:creationId xmlns:a16="http://schemas.microsoft.com/office/drawing/2014/main" id="{56BEBE26-D2D7-4BBF-A8D4-0E972A83B86F}"/>
              </a:ext>
            </a:extLst>
          </p:cNvPr>
          <p:cNvSpPr txBox="1">
            <a:spLocks noChangeArrowheads="1"/>
          </p:cNvSpPr>
          <p:nvPr/>
        </p:nvSpPr>
        <p:spPr bwMode="auto">
          <a:xfrm>
            <a:off x="9618663" y="746552"/>
            <a:ext cx="23129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sv-SE" altLang="sv-SE" sz="1400" b="1">
                <a:solidFill>
                  <a:srgbClr val="FF0000"/>
                </a:solidFill>
                <a:latin typeface="Calibri" panose="020F0502020204030204" pitchFamily="34" charset="0"/>
              </a:rPr>
              <a:t>Controlled damage of W tiles in WEST (April 2025). </a:t>
            </a:r>
            <a:r>
              <a:rPr lang="sv-SE" altLang="sv-SE" sz="1300">
                <a:latin typeface="Calibri" panose="020F0502020204030204" pitchFamily="34" charset="0"/>
              </a:rPr>
              <a:t>Feasibility of the exposures has been demonstrated, but REs barely deposited energy on the TC equipped W tile. Mounting of </a:t>
            </a:r>
            <a:r>
              <a:rPr lang="sv-SE" altLang="sv-SE" sz="1300" b="1">
                <a:latin typeface="Calibri" panose="020F0502020204030204" pitchFamily="34" charset="0"/>
              </a:rPr>
              <a:t>multiple instrumented tiles will decrease the demand for extreme RE beam control.</a:t>
            </a:r>
            <a:endParaRPr lang="sv-SE" altLang="sv-SE" sz="1300" b="1">
              <a:solidFill>
                <a:srgbClr val="FF0000"/>
              </a:solidFill>
              <a:latin typeface="Calibri" panose="020F0502020204030204" pitchFamily="34" charset="0"/>
            </a:endParaRPr>
          </a:p>
        </p:txBody>
      </p:sp>
      <p:pic>
        <p:nvPicPr>
          <p:cNvPr id="13" name="Picture 1">
            <a:extLst>
              <a:ext uri="{FF2B5EF4-FFF2-40B4-BE49-F238E27FC236}">
                <a16:creationId xmlns:a16="http://schemas.microsoft.com/office/drawing/2014/main" id="{74759EE0-85D5-43FF-84B4-BD69061C8A1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9075" y="649715"/>
            <a:ext cx="1716088"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7">
            <a:extLst>
              <a:ext uri="{FF2B5EF4-FFF2-40B4-BE49-F238E27FC236}">
                <a16:creationId xmlns:a16="http://schemas.microsoft.com/office/drawing/2014/main" id="{A5A24557-F51B-4BC6-B4FB-463FA90EE023}"/>
              </a:ext>
            </a:extLst>
          </p:cNvPr>
          <p:cNvGrpSpPr>
            <a:grpSpLocks/>
          </p:cNvGrpSpPr>
          <p:nvPr/>
        </p:nvGrpSpPr>
        <p:grpSpPr bwMode="auto">
          <a:xfrm>
            <a:off x="7645400" y="3623102"/>
            <a:ext cx="1973263" cy="874713"/>
            <a:chOff x="195114" y="1876298"/>
            <a:chExt cx="3393914" cy="1673355"/>
          </a:xfrm>
        </p:grpSpPr>
        <p:pic>
          <p:nvPicPr>
            <p:cNvPr id="15" name="Picture 3">
              <a:extLst>
                <a:ext uri="{FF2B5EF4-FFF2-40B4-BE49-F238E27FC236}">
                  <a16:creationId xmlns:a16="http://schemas.microsoft.com/office/drawing/2014/main" id="{4F41E382-C32E-4DB1-86BB-7A61505F13B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447" y="1876298"/>
              <a:ext cx="3339581" cy="167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9">
              <a:extLst>
                <a:ext uri="{FF2B5EF4-FFF2-40B4-BE49-F238E27FC236}">
                  <a16:creationId xmlns:a16="http://schemas.microsoft.com/office/drawing/2014/main" id="{75803A59-3548-4C5B-B434-CE80E43A397F}"/>
                </a:ext>
              </a:extLst>
            </p:cNvPr>
            <p:cNvSpPr txBox="1">
              <a:spLocks noChangeArrowheads="1"/>
            </p:cNvSpPr>
            <p:nvPr/>
          </p:nvSpPr>
          <p:spPr bwMode="auto">
            <a:xfrm>
              <a:off x="195114" y="2867938"/>
              <a:ext cx="3085625" cy="6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sv-SE" altLang="sv-SE" sz="1600">
                  <a:solidFill>
                    <a:srgbClr val="FFFF00"/>
                  </a:solidFill>
                  <a:cs typeface="Arial" panose="020B0604020202020204" pitchFamily="34" charset="0"/>
                </a:rPr>
                <a:t>DIII-D experiment</a:t>
              </a:r>
            </a:p>
          </p:txBody>
        </p:sp>
      </p:grpSp>
      <p:grpSp>
        <p:nvGrpSpPr>
          <p:cNvPr id="17" name="Group 20">
            <a:extLst>
              <a:ext uri="{FF2B5EF4-FFF2-40B4-BE49-F238E27FC236}">
                <a16:creationId xmlns:a16="http://schemas.microsoft.com/office/drawing/2014/main" id="{96617E71-5DC3-48B4-B37A-0286F5D365E9}"/>
              </a:ext>
            </a:extLst>
          </p:cNvPr>
          <p:cNvGrpSpPr>
            <a:grpSpLocks/>
          </p:cNvGrpSpPr>
          <p:nvPr/>
        </p:nvGrpSpPr>
        <p:grpSpPr bwMode="auto">
          <a:xfrm>
            <a:off x="7639050" y="4448602"/>
            <a:ext cx="1979613" cy="977900"/>
            <a:chOff x="180853" y="3559779"/>
            <a:chExt cx="3529828" cy="2360445"/>
          </a:xfrm>
        </p:grpSpPr>
        <p:pic>
          <p:nvPicPr>
            <p:cNvPr id="18" name="Picture 22">
              <a:extLst>
                <a:ext uri="{FF2B5EF4-FFF2-40B4-BE49-F238E27FC236}">
                  <a16:creationId xmlns:a16="http://schemas.microsoft.com/office/drawing/2014/main" id="{A97AF4E0-54A4-4896-BB0B-3190D3CE99A2}"/>
                </a:ext>
              </a:extLst>
            </p:cNvPr>
            <p:cNvPicPr>
              <a:picLocks noChangeAspect="1"/>
            </p:cNvPicPr>
            <p:nvPr/>
          </p:nvPicPr>
          <p:blipFill>
            <a:blip r:embed="rId6">
              <a:extLst>
                <a:ext uri="{28A0092B-C50C-407E-A947-70E740481C1C}">
                  <a14:useLocalDpi xmlns:a14="http://schemas.microsoft.com/office/drawing/2010/main" val="0"/>
                </a:ext>
              </a:extLst>
            </a:blip>
            <a:srcRect l="15709" t="7028" r="16284"/>
            <a:stretch>
              <a:fillRect/>
            </a:stretch>
          </p:blipFill>
          <p:spPr bwMode="auto">
            <a:xfrm>
              <a:off x="249445" y="3585279"/>
              <a:ext cx="3461236" cy="210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3">
              <a:extLst>
                <a:ext uri="{FF2B5EF4-FFF2-40B4-BE49-F238E27FC236}">
                  <a16:creationId xmlns:a16="http://schemas.microsoft.com/office/drawing/2014/main" id="{9C05355B-1D2C-4A04-8075-BA4E2694BDEC}"/>
                </a:ext>
              </a:extLst>
            </p:cNvPr>
            <p:cNvSpPr txBox="1">
              <a:spLocks noChangeArrowheads="1"/>
            </p:cNvSpPr>
            <p:nvPr/>
          </p:nvSpPr>
          <p:spPr bwMode="auto">
            <a:xfrm>
              <a:off x="180853" y="4507650"/>
              <a:ext cx="3324022" cy="141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sv-SE" altLang="sv-SE" sz="1600">
                  <a:solidFill>
                    <a:srgbClr val="FFFF00"/>
                  </a:solidFill>
                  <a:cs typeface="Arial" panose="020B0604020202020204" pitchFamily="34" charset="0"/>
                </a:rPr>
                <a:t>Geant4+LS-DYNA</a:t>
              </a:r>
            </a:p>
            <a:p>
              <a:pPr>
                <a:spcBef>
                  <a:spcPct val="0"/>
                </a:spcBef>
                <a:buFontTx/>
                <a:buNone/>
              </a:pPr>
              <a:r>
                <a:rPr lang="en-US" altLang="sv-SE" sz="1600">
                  <a:solidFill>
                    <a:srgbClr val="FFFF00"/>
                  </a:solidFill>
                  <a:cs typeface="Arial" panose="020B0604020202020204" pitchFamily="34" charset="0"/>
                </a:rPr>
                <a:t>failed volume</a:t>
              </a:r>
              <a:endParaRPr lang="sv-SE" altLang="sv-SE" sz="1600">
                <a:solidFill>
                  <a:srgbClr val="FFFF00"/>
                </a:solidFill>
                <a:cs typeface="Arial" panose="020B0604020202020204" pitchFamily="34" charset="0"/>
              </a:endParaRPr>
            </a:p>
          </p:txBody>
        </p:sp>
        <p:sp>
          <p:nvSpPr>
            <p:cNvPr id="20" name="TextBox 25">
              <a:extLst>
                <a:ext uri="{FF2B5EF4-FFF2-40B4-BE49-F238E27FC236}">
                  <a16:creationId xmlns:a16="http://schemas.microsoft.com/office/drawing/2014/main" id="{0306670C-2720-457D-AF52-65E3DB2F650B}"/>
                </a:ext>
              </a:extLst>
            </p:cNvPr>
            <p:cNvSpPr txBox="1">
              <a:spLocks noChangeArrowheads="1"/>
            </p:cNvSpPr>
            <p:nvPr/>
          </p:nvSpPr>
          <p:spPr bwMode="auto">
            <a:xfrm>
              <a:off x="2700988" y="4009011"/>
              <a:ext cx="309671" cy="94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endParaRPr lang="sv-SE" altLang="sv-SE" sz="2000">
                <a:solidFill>
                  <a:schemeClr val="bg1"/>
                </a:solidFill>
                <a:cs typeface="Arial" panose="020B0604020202020204" pitchFamily="34" charset="0"/>
              </a:endParaRPr>
            </a:p>
          </p:txBody>
        </p:sp>
        <p:pic>
          <p:nvPicPr>
            <p:cNvPr id="21" name="Picture 26">
              <a:extLst>
                <a:ext uri="{FF2B5EF4-FFF2-40B4-BE49-F238E27FC236}">
                  <a16:creationId xmlns:a16="http://schemas.microsoft.com/office/drawing/2014/main" id="{A1E4BE44-EAF9-432E-B5CF-90F22DF520E0}"/>
                </a:ext>
              </a:extLst>
            </p:cNvPr>
            <p:cNvPicPr>
              <a:picLocks noChangeAspect="1"/>
            </p:cNvPicPr>
            <p:nvPr/>
          </p:nvPicPr>
          <p:blipFill>
            <a:blip r:embed="rId7">
              <a:extLst>
                <a:ext uri="{28A0092B-C50C-407E-A947-70E740481C1C}">
                  <a14:useLocalDpi xmlns:a14="http://schemas.microsoft.com/office/drawing/2010/main" val="0"/>
                </a:ext>
              </a:extLst>
            </a:blip>
            <a:srcRect l="30334" t="29213" r="35471" b="52095"/>
            <a:stretch>
              <a:fillRect/>
            </a:stretch>
          </p:blipFill>
          <p:spPr bwMode="auto">
            <a:xfrm>
              <a:off x="1967909" y="3559779"/>
              <a:ext cx="1703664" cy="48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7">
            <a:extLst>
              <a:ext uri="{FF2B5EF4-FFF2-40B4-BE49-F238E27FC236}">
                <a16:creationId xmlns:a16="http://schemas.microsoft.com/office/drawing/2014/main" id="{DFDE598B-AB04-4836-905F-B06BFC4A6265}"/>
              </a:ext>
            </a:extLst>
          </p:cNvPr>
          <p:cNvSpPr txBox="1">
            <a:spLocks noChangeArrowheads="1"/>
          </p:cNvSpPr>
          <p:nvPr/>
        </p:nvSpPr>
        <p:spPr bwMode="auto">
          <a:xfrm>
            <a:off x="9585325" y="4840715"/>
            <a:ext cx="18637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sv-SE" altLang="sv-SE" sz="1600">
                <a:solidFill>
                  <a:srgbClr val="FFFF00"/>
                </a:solidFill>
                <a:cs typeface="Arial" panose="020B0604020202020204" pitchFamily="34" charset="0"/>
              </a:rPr>
              <a:t>Geant4+LS-DYNA</a:t>
            </a:r>
          </a:p>
          <a:p>
            <a:pPr>
              <a:spcBef>
                <a:spcPct val="0"/>
              </a:spcBef>
              <a:buFontTx/>
              <a:buNone/>
            </a:pPr>
            <a:r>
              <a:rPr lang="en-US" altLang="sv-SE" sz="1600">
                <a:solidFill>
                  <a:srgbClr val="FFFF00"/>
                </a:solidFill>
                <a:cs typeface="Arial" panose="020B0604020202020204" pitchFamily="34" charset="0"/>
              </a:rPr>
              <a:t>explosion</a:t>
            </a:r>
            <a:endParaRPr lang="sv-SE" altLang="sv-SE" sz="1600">
              <a:solidFill>
                <a:srgbClr val="FFFF00"/>
              </a:solidFill>
              <a:cs typeface="Arial" panose="020B0604020202020204" pitchFamily="34" charset="0"/>
            </a:endParaRPr>
          </a:p>
        </p:txBody>
      </p:sp>
      <p:sp>
        <p:nvSpPr>
          <p:cNvPr id="25" name="TextBox 1">
            <a:extLst>
              <a:ext uri="{FF2B5EF4-FFF2-40B4-BE49-F238E27FC236}">
                <a16:creationId xmlns:a16="http://schemas.microsoft.com/office/drawing/2014/main" id="{99EA2A64-F3A3-40D5-AAA6-D709BE2E622E}"/>
              </a:ext>
            </a:extLst>
          </p:cNvPr>
          <p:cNvSpPr txBox="1"/>
          <p:nvPr/>
        </p:nvSpPr>
        <p:spPr>
          <a:xfrm>
            <a:off x="7069137" y="1523314"/>
            <a:ext cx="4768374" cy="1938992"/>
          </a:xfrm>
          <a:prstGeom prst="rect">
            <a:avLst/>
          </a:prstGeom>
          <a:solidFill>
            <a:srgbClr val="FFFF00"/>
          </a:solidFill>
          <a:ln>
            <a:noFill/>
          </a:ln>
        </p:spPr>
        <p:txBody>
          <a:bodyPr wrap="square" rtlCol="0">
            <a:spAutoFit/>
          </a:bodyPr>
          <a:lstStyle/>
          <a:p>
            <a:r>
              <a:rPr lang="fi-FI" sz="2000" dirty="0"/>
              <a:t>Priority</a:t>
            </a:r>
            <a:r>
              <a:rPr lang="fr-FR" sz="2000" dirty="0"/>
              <a:t>: P1-AUG-26 and P1-WEST-26</a:t>
            </a:r>
          </a:p>
          <a:p>
            <a:r>
              <a:rPr lang="en-US" sz="2000" dirty="0"/>
              <a:t>High priority for ITER first wall, first successful attempt in WEST in 2025</a:t>
            </a:r>
          </a:p>
          <a:p>
            <a:r>
              <a:rPr lang="en-US" sz="2000" dirty="0"/>
              <a:t>Technical feasibility still to be confirmed (MEM for AUG, multiple TC for WEST). </a:t>
            </a:r>
          </a:p>
          <a:p>
            <a:r>
              <a:rPr lang="en-US" sz="2000" dirty="0"/>
              <a:t>To be linked to PWIE for post mortem</a:t>
            </a:r>
            <a:endParaRPr lang="fr-FR" sz="2000" dirty="0"/>
          </a:p>
        </p:txBody>
      </p:sp>
    </p:spTree>
    <p:extLst>
      <p:ext uri="{BB962C8B-B14F-4D97-AF65-F5344CB8AC3E}">
        <p14:creationId xmlns:p14="http://schemas.microsoft.com/office/powerpoint/2010/main" val="3865348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15</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#134: </a:t>
            </a:r>
            <a:r>
              <a:rPr lang="en-GB" dirty="0"/>
              <a:t> </a:t>
            </a:r>
            <a:r>
              <a:rPr lang="en-US" dirty="0"/>
              <a:t>Exposure of pre-damaged INTERFACE components – follow-up</a:t>
            </a:r>
            <a:endParaRPr lang="fi-FI" dirty="0"/>
          </a:p>
        </p:txBody>
      </p:sp>
      <p:sp>
        <p:nvSpPr>
          <p:cNvPr id="22" name="TextBox 7">
            <a:extLst>
              <a:ext uri="{FF2B5EF4-FFF2-40B4-BE49-F238E27FC236}">
                <a16:creationId xmlns:a16="http://schemas.microsoft.com/office/drawing/2014/main" id="{B007CB0B-7B6F-45D0-B821-5D9B606E6D3C}"/>
              </a:ext>
            </a:extLst>
          </p:cNvPr>
          <p:cNvSpPr txBox="1">
            <a:spLocks noChangeArrowheads="1"/>
          </p:cNvSpPr>
          <p:nvPr/>
        </p:nvSpPr>
        <p:spPr bwMode="auto">
          <a:xfrm>
            <a:off x="7573338" y="5161377"/>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23" name="Table 3">
            <a:extLst>
              <a:ext uri="{FF2B5EF4-FFF2-40B4-BE49-F238E27FC236}">
                <a16:creationId xmlns:a16="http://schemas.microsoft.com/office/drawing/2014/main" id="{89216C8C-D096-457C-98C5-E30B67EE3702}"/>
              </a:ext>
            </a:extLst>
          </p:cNvPr>
          <p:cNvGraphicFramePr>
            <a:graphicFrameLocks noGrp="1"/>
          </p:cNvGraphicFramePr>
          <p:nvPr>
            <p:extLst>
              <p:ext uri="{D42A27DB-BD31-4B8C-83A1-F6EECF244321}">
                <p14:modId xmlns:p14="http://schemas.microsoft.com/office/powerpoint/2010/main" val="2115260638"/>
              </p:ext>
            </p:extLst>
          </p:nvPr>
        </p:nvGraphicFramePr>
        <p:xfrm>
          <a:off x="7662672" y="5465948"/>
          <a:ext cx="4456628" cy="974918"/>
        </p:xfrm>
        <a:graphic>
          <a:graphicData uri="http://schemas.openxmlformats.org/drawingml/2006/table">
            <a:tbl>
              <a:tblPr firstRow="1" bandRow="1">
                <a:tableStyleId>{5C22544A-7EE6-4342-B048-85BDC9FD1C3A}</a:tableStyleId>
              </a:tblPr>
              <a:tblGrid>
                <a:gridCol w="931138">
                  <a:extLst>
                    <a:ext uri="{9D8B030D-6E8A-4147-A177-3AD203B41FA5}">
                      <a16:colId xmlns:a16="http://schemas.microsoft.com/office/drawing/2014/main" val="20000"/>
                    </a:ext>
                  </a:extLst>
                </a:gridCol>
                <a:gridCol w="1194258">
                  <a:extLst>
                    <a:ext uri="{9D8B030D-6E8A-4147-A177-3AD203B41FA5}">
                      <a16:colId xmlns:a16="http://schemas.microsoft.com/office/drawing/2014/main" val="20001"/>
                    </a:ext>
                  </a:extLst>
                </a:gridCol>
                <a:gridCol w="2331232">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a:t>
                      </a:r>
                      <a:endParaRPr lang="fr-FR" sz="1600" dirty="0"/>
                    </a:p>
                    <a:p>
                      <a:r>
                        <a:rPr lang="en-IT" sz="1600" dirty="0"/>
                        <a:t>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r>
                        <a:rPr lang="fr-FR" sz="1100" dirty="0"/>
                        <a:t>30/2</a:t>
                      </a:r>
                      <a:endParaRPr lang="en-IT" sz="1100" dirty="0"/>
                    </a:p>
                  </a:txBody>
                  <a:tcPr marL="68585" marR="68585" marT="34290" marB="34290">
                    <a:solidFill>
                      <a:schemeClr val="accent6">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solidFill>
                            <a:schemeClr val="tx2"/>
                          </a:solidFill>
                          <a:cs typeface="Calibri"/>
                        </a:rPr>
                        <a:t>Existing scenario</a:t>
                      </a:r>
                      <a:endParaRPr lang="en-IT" sz="11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24" name="TextBox 6">
            <a:extLst>
              <a:ext uri="{FF2B5EF4-FFF2-40B4-BE49-F238E27FC236}">
                <a16:creationId xmlns:a16="http://schemas.microsoft.com/office/drawing/2014/main" id="{409BAAEA-72FA-4CA1-A68E-E5950504922F}"/>
              </a:ext>
            </a:extLst>
          </p:cNvPr>
          <p:cNvSpPr txBox="1">
            <a:spLocks noChangeArrowheads="1"/>
          </p:cNvSpPr>
          <p:nvPr/>
        </p:nvSpPr>
        <p:spPr bwMode="auto">
          <a:xfrm>
            <a:off x="8588798" y="1409265"/>
            <a:ext cx="27424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FFFF"/>
                </a:solidFill>
                <a:latin typeface="Calibri" panose="020F0502020204030204" pitchFamily="34" charset="0"/>
              </a:rPr>
              <a:t>Possible summary figures</a:t>
            </a:r>
            <a:endParaRPr lang="en-US" altLang="en-US" sz="18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TextBox 4">
            <a:extLst>
              <a:ext uri="{FF2B5EF4-FFF2-40B4-BE49-F238E27FC236}">
                <a16:creationId xmlns:a16="http://schemas.microsoft.com/office/drawing/2014/main" id="{99799597-D0AC-47FE-A02C-1059B309CF07}"/>
              </a:ext>
            </a:extLst>
          </p:cNvPr>
          <p:cNvSpPr txBox="1"/>
          <p:nvPr/>
        </p:nvSpPr>
        <p:spPr>
          <a:xfrm>
            <a:off x="271434" y="870087"/>
            <a:ext cx="9004107" cy="646331"/>
          </a:xfrm>
          <a:prstGeom prst="rect">
            <a:avLst/>
          </a:prstGeom>
          <a:noFill/>
        </p:spPr>
        <p:txBody>
          <a:bodyPr wrap="square">
            <a:spAutoFit/>
          </a:bodyPr>
          <a:lstStyle/>
          <a:p>
            <a:pPr marL="285750" indent="-285750">
              <a:buFont typeface="Arial"/>
              <a:buChar char="•"/>
              <a:defRPr/>
            </a:pPr>
            <a:r>
              <a:rPr lang="en-US" b="1" dirty="0">
                <a:cs typeface="Calibri"/>
              </a:rPr>
              <a:t>Proponents and contact person:</a:t>
            </a:r>
          </a:p>
          <a:p>
            <a:pPr>
              <a:defRPr/>
            </a:pPr>
            <a:r>
              <a:rPr lang="en-US" dirty="0">
                <a:cs typeface="Calibri"/>
              </a:rPr>
              <a:t> </a:t>
            </a:r>
            <a:r>
              <a:rPr lang="en-US" dirty="0"/>
              <a:t>A. Durif (</a:t>
            </a:r>
            <a:r>
              <a:rPr lang="en-US" dirty="0" err="1"/>
              <a:t>alan.durif@cea,fr</a:t>
            </a:r>
            <a:r>
              <a:rPr lang="en-US" dirty="0"/>
              <a:t>), M. </a:t>
            </a:r>
            <a:r>
              <a:rPr lang="en-US" dirty="0" err="1"/>
              <a:t>Richou</a:t>
            </a:r>
            <a:r>
              <a:rPr lang="en-US" dirty="0"/>
              <a:t>, Y. </a:t>
            </a:r>
            <a:r>
              <a:rPr lang="en-US" dirty="0" err="1"/>
              <a:t>Corre</a:t>
            </a:r>
            <a:r>
              <a:rPr lang="en-US" dirty="0"/>
              <a:t>, J. Gaspar, M. </a:t>
            </a:r>
            <a:r>
              <a:rPr lang="en-US" dirty="0" err="1"/>
              <a:t>Missirlian</a:t>
            </a:r>
            <a:r>
              <a:rPr lang="en-US" dirty="0"/>
              <a:t>, T. Wauters</a:t>
            </a:r>
            <a:endParaRPr lang="en-US" dirty="0">
              <a:cs typeface="Calibri"/>
            </a:endParaRPr>
          </a:p>
        </p:txBody>
      </p:sp>
      <p:sp>
        <p:nvSpPr>
          <p:cNvPr id="26" name="Rectangle 25">
            <a:extLst>
              <a:ext uri="{FF2B5EF4-FFF2-40B4-BE49-F238E27FC236}">
                <a16:creationId xmlns:a16="http://schemas.microsoft.com/office/drawing/2014/main" id="{6F79DB7F-6D1F-49E8-871F-B27AEBD1F64D}"/>
              </a:ext>
            </a:extLst>
          </p:cNvPr>
          <p:cNvSpPr/>
          <p:nvPr/>
        </p:nvSpPr>
        <p:spPr>
          <a:xfrm>
            <a:off x="195234" y="1778597"/>
            <a:ext cx="7656511" cy="2341538"/>
          </a:xfrm>
          <a:prstGeom prst="rect">
            <a:avLst/>
          </a:prstGeom>
        </p:spPr>
        <p:txBody>
          <a:bodyPr wrap="square">
            <a:spAutoFit/>
          </a:bodyPr>
          <a:lstStyle/>
          <a:p>
            <a:pPr marL="285750" indent="-285750">
              <a:buFont typeface="Arial"/>
              <a:buChar char="•"/>
              <a:defRPr/>
            </a:pPr>
            <a:r>
              <a:rPr lang="en-US" b="1" dirty="0">
                <a:cs typeface="Calibri"/>
              </a:rPr>
              <a:t>Scientific Background &amp; Objectives</a:t>
            </a:r>
          </a:p>
          <a:p>
            <a:pPr>
              <a:defRPr/>
            </a:pPr>
            <a:r>
              <a:rPr lang="en-GB" dirty="0"/>
              <a:t>Provide Structural Health Monitoring (</a:t>
            </a:r>
            <a:r>
              <a:rPr lang="en-GB" b="1" dirty="0"/>
              <a:t>SHM</a:t>
            </a:r>
            <a:r>
              <a:rPr lang="en-GB" dirty="0"/>
              <a:t>) keys for ITER/DEMO to </a:t>
            </a:r>
            <a:r>
              <a:rPr lang="en-GB" b="1" dirty="0"/>
              <a:t>monitor</a:t>
            </a:r>
            <a:r>
              <a:rPr lang="en-GB" dirty="0"/>
              <a:t> and </a:t>
            </a:r>
            <a:r>
              <a:rPr lang="en-GB" b="1" dirty="0"/>
              <a:t>follow in real time </a:t>
            </a:r>
            <a:r>
              <a:rPr lang="en-GB" dirty="0"/>
              <a:t>non expected hot spots related to internal PFU defects via IR diagnostics</a:t>
            </a:r>
            <a:r>
              <a:rPr lang="en-US" dirty="0"/>
              <a:t>:</a:t>
            </a:r>
          </a:p>
          <a:p>
            <a:pPr marL="742950" lvl="1" indent="-285750">
              <a:buFont typeface="Wingdings" panose="05000000000000000000" pitchFamily="2" charset="2"/>
              <a:buChar char="§"/>
              <a:defRPr/>
            </a:pPr>
            <a:r>
              <a:rPr lang="en-GB" dirty="0"/>
              <a:t>Precise the defect acceptance criteria </a:t>
            </a:r>
            <a:r>
              <a:rPr lang="en-GB" dirty="0">
                <a:sym typeface="Wingdings" panose="05000000000000000000" pitchFamily="2" charset="2"/>
              </a:rPr>
              <a:t>for PFCs  (</a:t>
            </a:r>
            <a:r>
              <a:rPr lang="en-GB" dirty="0"/>
              <a:t>θ, </a:t>
            </a:r>
            <a:r>
              <a:rPr lang="en-GB" dirty="0" err="1"/>
              <a:t>Δθ</a:t>
            </a:r>
            <a:r>
              <a:rPr lang="en-GB" dirty="0"/>
              <a:t>, Δ𝑋)</a:t>
            </a:r>
            <a:endParaRPr lang="en-US" dirty="0"/>
          </a:p>
          <a:p>
            <a:pPr marL="742950" lvl="1" indent="-285750">
              <a:buFont typeface="Wingdings" panose="05000000000000000000" pitchFamily="2" charset="2"/>
              <a:buChar char="§"/>
              <a:defRPr/>
            </a:pPr>
            <a:r>
              <a:rPr lang="en-US" dirty="0"/>
              <a:t>“in-situ” hotspots monitoring </a:t>
            </a:r>
            <a:r>
              <a:rPr lang="en-US" dirty="0">
                <a:sym typeface="Wingdings" panose="05000000000000000000" pitchFamily="2" charset="2"/>
              </a:rPr>
              <a:t> Reactor maintenance scheme optimization  SHM</a:t>
            </a:r>
            <a:endParaRPr lang="en-US" dirty="0"/>
          </a:p>
          <a:p>
            <a:pPr lvl="1">
              <a:lnSpc>
                <a:spcPct val="120000"/>
              </a:lnSpc>
              <a:spcBef>
                <a:spcPts val="0"/>
              </a:spcBef>
            </a:pPr>
            <a:r>
              <a:rPr lang="en-US" dirty="0"/>
              <a:t>Experiment links with WPTE / WPDIV and ITPA / IO</a:t>
            </a:r>
          </a:p>
        </p:txBody>
      </p:sp>
      <p:sp>
        <p:nvSpPr>
          <p:cNvPr id="27" name="Rectangle 26">
            <a:extLst>
              <a:ext uri="{FF2B5EF4-FFF2-40B4-BE49-F238E27FC236}">
                <a16:creationId xmlns:a16="http://schemas.microsoft.com/office/drawing/2014/main" id="{5570EF6B-E161-4B6B-81B3-F79C90BD3EC8}"/>
              </a:ext>
            </a:extLst>
          </p:cNvPr>
          <p:cNvSpPr/>
          <p:nvPr/>
        </p:nvSpPr>
        <p:spPr>
          <a:xfrm>
            <a:off x="271434" y="4145604"/>
            <a:ext cx="7048207" cy="2523768"/>
          </a:xfrm>
          <a:prstGeom prst="rect">
            <a:avLst/>
          </a:prstGeom>
        </p:spPr>
        <p:txBody>
          <a:bodyPr wrap="square">
            <a:spAutoFit/>
          </a:bodyPr>
          <a:lstStyle/>
          <a:p>
            <a:pPr marL="285750" indent="-285750">
              <a:buFont typeface="Arial"/>
              <a:buChar char="•"/>
              <a:defRPr/>
            </a:pPr>
            <a:r>
              <a:rPr lang="en-US" b="1" dirty="0">
                <a:cs typeface="Calibri"/>
              </a:rPr>
              <a:t>Experimental Strategy/Machine Constraints and essential diagnostic</a:t>
            </a:r>
            <a:endParaRPr lang="en-US" dirty="0"/>
          </a:p>
          <a:p>
            <a:pPr>
              <a:defRPr/>
            </a:pPr>
            <a:r>
              <a:rPr lang="en-US" dirty="0"/>
              <a:t>Experiment achieved throughout dedicated sessions / plasma scenario baseline #59852/  Aim: positioned the strike line on MB13 at high injected power (&gt;5 MW)</a:t>
            </a:r>
          </a:p>
          <a:p>
            <a:pPr marL="742950" lvl="1" indent="-285750">
              <a:buFont typeface="Wingdings" panose="05000000000000000000" pitchFamily="2" charset="2"/>
              <a:buChar char="§"/>
              <a:defRPr/>
            </a:pPr>
            <a:r>
              <a:rPr lang="en-US" dirty="0"/>
              <a:t>Density scan in LSN plasma with LH heating (potentially EC if available to expose the PFU to H-mode plasma)</a:t>
            </a:r>
          </a:p>
          <a:p>
            <a:pPr marL="742950" lvl="1" indent="-285750">
              <a:buFont typeface="Wingdings" panose="05000000000000000000" pitchFamily="2" charset="2"/>
              <a:buChar char="§"/>
              <a:defRPr/>
            </a:pPr>
            <a:r>
              <a:rPr lang="en-US" dirty="0"/>
              <a:t>Wide angle IR camera and spectrometer as essential diagnostic (PFU positioned in Q1B)</a:t>
            </a:r>
          </a:p>
          <a:p>
            <a:pPr marL="285750" indent="-285750">
              <a:buFont typeface="Wingdings" panose="05000000000000000000" pitchFamily="2" charset="2"/>
              <a:buChar char="§"/>
              <a:defRPr/>
            </a:pPr>
            <a:endParaRPr lang="en-US" sz="1400" dirty="0"/>
          </a:p>
        </p:txBody>
      </p:sp>
      <p:pic>
        <p:nvPicPr>
          <p:cNvPr id="28" name="Image 18">
            <a:extLst>
              <a:ext uri="{FF2B5EF4-FFF2-40B4-BE49-F238E27FC236}">
                <a16:creationId xmlns:a16="http://schemas.microsoft.com/office/drawing/2014/main" id="{3AE464EA-1D9D-4F4A-8297-B1BAE47504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11833" y="662970"/>
            <a:ext cx="3580167" cy="195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28">
            <a:extLst>
              <a:ext uri="{FF2B5EF4-FFF2-40B4-BE49-F238E27FC236}">
                <a16:creationId xmlns:a16="http://schemas.microsoft.com/office/drawing/2014/main" id="{12B441E4-0A8E-482A-943F-40C36FB4F92C}"/>
              </a:ext>
            </a:extLst>
          </p:cNvPr>
          <p:cNvPicPr>
            <a:picLocks noChangeAspect="1"/>
          </p:cNvPicPr>
          <p:nvPr/>
        </p:nvPicPr>
        <p:blipFill rotWithShape="1">
          <a:blip r:embed="rId3"/>
          <a:srcRect l="7127" r="29872"/>
          <a:stretch/>
        </p:blipFill>
        <p:spPr>
          <a:xfrm>
            <a:off x="9420617" y="2730662"/>
            <a:ext cx="2449067" cy="2503904"/>
          </a:xfrm>
          <a:prstGeom prst="rect">
            <a:avLst/>
          </a:prstGeom>
        </p:spPr>
      </p:pic>
      <p:sp>
        <p:nvSpPr>
          <p:cNvPr id="30" name="ZoneTexte 11">
            <a:extLst>
              <a:ext uri="{FF2B5EF4-FFF2-40B4-BE49-F238E27FC236}">
                <a16:creationId xmlns:a16="http://schemas.microsoft.com/office/drawing/2014/main" id="{C9B5CB98-CCF2-4EB2-9118-195019DD1114}"/>
              </a:ext>
            </a:extLst>
          </p:cNvPr>
          <p:cNvSpPr txBox="1"/>
          <p:nvPr/>
        </p:nvSpPr>
        <p:spPr>
          <a:xfrm>
            <a:off x="9390529" y="3310101"/>
            <a:ext cx="1634019" cy="58477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b="1" dirty="0">
                <a:solidFill>
                  <a:srgbClr val="0000AB"/>
                </a:solidFill>
              </a:rPr>
              <a:t>59852</a:t>
            </a:r>
          </a:p>
          <a:p>
            <a:pPr algn="ctr"/>
            <a:r>
              <a:rPr lang="fr-FR" sz="1600" b="1" dirty="0" err="1">
                <a:solidFill>
                  <a:srgbClr val="0000AB"/>
                </a:solidFill>
              </a:rPr>
              <a:t>dX</a:t>
            </a:r>
            <a:r>
              <a:rPr lang="fr-FR" sz="1600" b="1" dirty="0">
                <a:solidFill>
                  <a:srgbClr val="0000AB"/>
                </a:solidFill>
              </a:rPr>
              <a:t>=95mm</a:t>
            </a:r>
            <a:endParaRPr lang="en-US" sz="1600" b="1" dirty="0">
              <a:solidFill>
                <a:srgbClr val="0000AB"/>
              </a:solidFill>
            </a:endParaRPr>
          </a:p>
        </p:txBody>
      </p:sp>
      <p:sp>
        <p:nvSpPr>
          <p:cNvPr id="31" name="Footer Placeholder 2">
            <a:extLst>
              <a:ext uri="{FF2B5EF4-FFF2-40B4-BE49-F238E27FC236}">
                <a16:creationId xmlns:a16="http://schemas.microsoft.com/office/drawing/2014/main" id="{AB063726-38FB-4C2F-98AA-EA90E05B0546}"/>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Tree>
    <p:extLst>
      <p:ext uri="{BB962C8B-B14F-4D97-AF65-F5344CB8AC3E}">
        <p14:creationId xmlns:p14="http://schemas.microsoft.com/office/powerpoint/2010/main" val="2591688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16</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#134: </a:t>
            </a:r>
            <a:r>
              <a:rPr lang="en-GB" dirty="0"/>
              <a:t> </a:t>
            </a:r>
            <a:r>
              <a:rPr lang="en-US" dirty="0"/>
              <a:t>Exposure of pre-damaged INTERFACE components – follow-up</a:t>
            </a:r>
            <a:endParaRPr lang="fi-FI" dirty="0"/>
          </a:p>
        </p:txBody>
      </p:sp>
      <p:sp>
        <p:nvSpPr>
          <p:cNvPr id="22" name="TextBox 7">
            <a:extLst>
              <a:ext uri="{FF2B5EF4-FFF2-40B4-BE49-F238E27FC236}">
                <a16:creationId xmlns:a16="http://schemas.microsoft.com/office/drawing/2014/main" id="{B007CB0B-7B6F-45D0-B821-5D9B606E6D3C}"/>
              </a:ext>
            </a:extLst>
          </p:cNvPr>
          <p:cNvSpPr txBox="1">
            <a:spLocks noChangeArrowheads="1"/>
          </p:cNvSpPr>
          <p:nvPr/>
        </p:nvSpPr>
        <p:spPr bwMode="auto">
          <a:xfrm>
            <a:off x="7573338" y="5161377"/>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23" name="Table 3">
            <a:extLst>
              <a:ext uri="{FF2B5EF4-FFF2-40B4-BE49-F238E27FC236}">
                <a16:creationId xmlns:a16="http://schemas.microsoft.com/office/drawing/2014/main" id="{89216C8C-D096-457C-98C5-E30B67EE3702}"/>
              </a:ext>
            </a:extLst>
          </p:cNvPr>
          <p:cNvGraphicFramePr>
            <a:graphicFrameLocks noGrp="1"/>
          </p:cNvGraphicFramePr>
          <p:nvPr/>
        </p:nvGraphicFramePr>
        <p:xfrm>
          <a:off x="7662672" y="5465948"/>
          <a:ext cx="4456628" cy="974918"/>
        </p:xfrm>
        <a:graphic>
          <a:graphicData uri="http://schemas.openxmlformats.org/drawingml/2006/table">
            <a:tbl>
              <a:tblPr firstRow="1" bandRow="1">
                <a:tableStyleId>{5C22544A-7EE6-4342-B048-85BDC9FD1C3A}</a:tableStyleId>
              </a:tblPr>
              <a:tblGrid>
                <a:gridCol w="931138">
                  <a:extLst>
                    <a:ext uri="{9D8B030D-6E8A-4147-A177-3AD203B41FA5}">
                      <a16:colId xmlns:a16="http://schemas.microsoft.com/office/drawing/2014/main" val="20000"/>
                    </a:ext>
                  </a:extLst>
                </a:gridCol>
                <a:gridCol w="1194258">
                  <a:extLst>
                    <a:ext uri="{9D8B030D-6E8A-4147-A177-3AD203B41FA5}">
                      <a16:colId xmlns:a16="http://schemas.microsoft.com/office/drawing/2014/main" val="20001"/>
                    </a:ext>
                  </a:extLst>
                </a:gridCol>
                <a:gridCol w="2331232">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a:t>
                      </a:r>
                      <a:endParaRPr lang="fr-FR" sz="1600" dirty="0"/>
                    </a:p>
                    <a:p>
                      <a:r>
                        <a:rPr lang="en-IT" sz="1600" dirty="0"/>
                        <a:t>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r>
                        <a:rPr lang="fr-FR" sz="1100" dirty="0"/>
                        <a:t>30/2</a:t>
                      </a:r>
                      <a:endParaRPr lang="en-IT" sz="1100" dirty="0"/>
                    </a:p>
                  </a:txBody>
                  <a:tcPr marL="68585" marR="68585" marT="34290" marB="34290">
                    <a:solidFill>
                      <a:schemeClr val="accent6">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solidFill>
                            <a:schemeClr val="tx2"/>
                          </a:solidFill>
                          <a:cs typeface="Calibri"/>
                        </a:rPr>
                        <a:t>Existing scenario</a:t>
                      </a:r>
                      <a:endParaRPr lang="en-IT" sz="11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24" name="TextBox 6">
            <a:extLst>
              <a:ext uri="{FF2B5EF4-FFF2-40B4-BE49-F238E27FC236}">
                <a16:creationId xmlns:a16="http://schemas.microsoft.com/office/drawing/2014/main" id="{409BAAEA-72FA-4CA1-A68E-E5950504922F}"/>
              </a:ext>
            </a:extLst>
          </p:cNvPr>
          <p:cNvSpPr txBox="1">
            <a:spLocks noChangeArrowheads="1"/>
          </p:cNvSpPr>
          <p:nvPr/>
        </p:nvSpPr>
        <p:spPr bwMode="auto">
          <a:xfrm>
            <a:off x="8588798" y="1409265"/>
            <a:ext cx="27424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FFFF"/>
                </a:solidFill>
                <a:latin typeface="Calibri" panose="020F0502020204030204" pitchFamily="34" charset="0"/>
              </a:rPr>
              <a:t>Possible summary figures</a:t>
            </a:r>
            <a:endParaRPr lang="en-US" altLang="en-US" sz="18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TextBox 4">
            <a:extLst>
              <a:ext uri="{FF2B5EF4-FFF2-40B4-BE49-F238E27FC236}">
                <a16:creationId xmlns:a16="http://schemas.microsoft.com/office/drawing/2014/main" id="{99799597-D0AC-47FE-A02C-1059B309CF07}"/>
              </a:ext>
            </a:extLst>
          </p:cNvPr>
          <p:cNvSpPr txBox="1"/>
          <p:nvPr/>
        </p:nvSpPr>
        <p:spPr>
          <a:xfrm>
            <a:off x="271434" y="870087"/>
            <a:ext cx="9004107" cy="646331"/>
          </a:xfrm>
          <a:prstGeom prst="rect">
            <a:avLst/>
          </a:prstGeom>
          <a:noFill/>
        </p:spPr>
        <p:txBody>
          <a:bodyPr wrap="square">
            <a:spAutoFit/>
          </a:bodyPr>
          <a:lstStyle/>
          <a:p>
            <a:pPr marL="285750" indent="-285750">
              <a:buFont typeface="Arial"/>
              <a:buChar char="•"/>
              <a:defRPr/>
            </a:pPr>
            <a:r>
              <a:rPr lang="en-US" b="1" dirty="0">
                <a:cs typeface="Calibri"/>
              </a:rPr>
              <a:t>Proponents and contact person:</a:t>
            </a:r>
          </a:p>
          <a:p>
            <a:pPr>
              <a:defRPr/>
            </a:pPr>
            <a:r>
              <a:rPr lang="en-US" dirty="0">
                <a:cs typeface="Calibri"/>
              </a:rPr>
              <a:t> </a:t>
            </a:r>
            <a:r>
              <a:rPr lang="en-US" dirty="0"/>
              <a:t>A. Durif (</a:t>
            </a:r>
            <a:r>
              <a:rPr lang="en-US" dirty="0" err="1"/>
              <a:t>alan.durif@cea,fr</a:t>
            </a:r>
            <a:r>
              <a:rPr lang="en-US" dirty="0"/>
              <a:t>), M. </a:t>
            </a:r>
            <a:r>
              <a:rPr lang="en-US" dirty="0" err="1"/>
              <a:t>Richou</a:t>
            </a:r>
            <a:r>
              <a:rPr lang="en-US" dirty="0"/>
              <a:t>, Y. </a:t>
            </a:r>
            <a:r>
              <a:rPr lang="en-US" dirty="0" err="1"/>
              <a:t>Corre</a:t>
            </a:r>
            <a:r>
              <a:rPr lang="en-US" dirty="0"/>
              <a:t>, J. Gaspar, M. </a:t>
            </a:r>
            <a:r>
              <a:rPr lang="en-US" dirty="0" err="1"/>
              <a:t>Missirlian</a:t>
            </a:r>
            <a:r>
              <a:rPr lang="en-US" dirty="0"/>
              <a:t>, T. Wauters</a:t>
            </a:r>
            <a:endParaRPr lang="en-US" dirty="0">
              <a:cs typeface="Calibri"/>
            </a:endParaRPr>
          </a:p>
        </p:txBody>
      </p:sp>
      <p:sp>
        <p:nvSpPr>
          <p:cNvPr id="26" name="Rectangle 25">
            <a:extLst>
              <a:ext uri="{FF2B5EF4-FFF2-40B4-BE49-F238E27FC236}">
                <a16:creationId xmlns:a16="http://schemas.microsoft.com/office/drawing/2014/main" id="{6F79DB7F-6D1F-49E8-871F-B27AEBD1F64D}"/>
              </a:ext>
            </a:extLst>
          </p:cNvPr>
          <p:cNvSpPr/>
          <p:nvPr/>
        </p:nvSpPr>
        <p:spPr>
          <a:xfrm>
            <a:off x="195234" y="1778597"/>
            <a:ext cx="7656511" cy="2341538"/>
          </a:xfrm>
          <a:prstGeom prst="rect">
            <a:avLst/>
          </a:prstGeom>
        </p:spPr>
        <p:txBody>
          <a:bodyPr wrap="square">
            <a:spAutoFit/>
          </a:bodyPr>
          <a:lstStyle/>
          <a:p>
            <a:pPr marL="285750" indent="-285750">
              <a:buFont typeface="Arial"/>
              <a:buChar char="•"/>
              <a:defRPr/>
            </a:pPr>
            <a:r>
              <a:rPr lang="en-US" b="1" dirty="0">
                <a:cs typeface="Calibri"/>
              </a:rPr>
              <a:t>Scientific Background &amp; Objectives</a:t>
            </a:r>
          </a:p>
          <a:p>
            <a:pPr>
              <a:defRPr/>
            </a:pPr>
            <a:r>
              <a:rPr lang="en-GB" dirty="0"/>
              <a:t>Provide Structural Health Monitoring (</a:t>
            </a:r>
            <a:r>
              <a:rPr lang="en-GB" b="1" dirty="0"/>
              <a:t>SHM</a:t>
            </a:r>
            <a:r>
              <a:rPr lang="en-GB" dirty="0"/>
              <a:t>) keys for ITER/DEMO to </a:t>
            </a:r>
            <a:r>
              <a:rPr lang="en-GB" b="1" dirty="0"/>
              <a:t>monitor</a:t>
            </a:r>
            <a:r>
              <a:rPr lang="en-GB" dirty="0"/>
              <a:t> and </a:t>
            </a:r>
            <a:r>
              <a:rPr lang="en-GB" b="1" dirty="0"/>
              <a:t>follow in real time </a:t>
            </a:r>
            <a:r>
              <a:rPr lang="en-GB" dirty="0"/>
              <a:t>non expected hot spots related to internal PFU defects via IR diagnostics</a:t>
            </a:r>
            <a:r>
              <a:rPr lang="en-US" dirty="0"/>
              <a:t>:</a:t>
            </a:r>
          </a:p>
          <a:p>
            <a:pPr marL="742950" lvl="1" indent="-285750">
              <a:buFont typeface="Wingdings" panose="05000000000000000000" pitchFamily="2" charset="2"/>
              <a:buChar char="§"/>
              <a:defRPr/>
            </a:pPr>
            <a:r>
              <a:rPr lang="en-GB" dirty="0"/>
              <a:t>Precise the defect acceptance criteria </a:t>
            </a:r>
            <a:r>
              <a:rPr lang="en-GB" dirty="0">
                <a:sym typeface="Wingdings" panose="05000000000000000000" pitchFamily="2" charset="2"/>
              </a:rPr>
              <a:t>for PFCs  (</a:t>
            </a:r>
            <a:r>
              <a:rPr lang="en-GB" dirty="0"/>
              <a:t>θ, </a:t>
            </a:r>
            <a:r>
              <a:rPr lang="en-GB" dirty="0" err="1"/>
              <a:t>Δθ</a:t>
            </a:r>
            <a:r>
              <a:rPr lang="en-GB" dirty="0"/>
              <a:t>, Δ𝑋)</a:t>
            </a:r>
            <a:endParaRPr lang="en-US" dirty="0"/>
          </a:p>
          <a:p>
            <a:pPr marL="742950" lvl="1" indent="-285750">
              <a:buFont typeface="Wingdings" panose="05000000000000000000" pitchFamily="2" charset="2"/>
              <a:buChar char="§"/>
              <a:defRPr/>
            </a:pPr>
            <a:r>
              <a:rPr lang="en-US" dirty="0"/>
              <a:t>“in-situ” hotspots monitoring </a:t>
            </a:r>
            <a:r>
              <a:rPr lang="en-US" dirty="0">
                <a:sym typeface="Wingdings" panose="05000000000000000000" pitchFamily="2" charset="2"/>
              </a:rPr>
              <a:t> Reactor maintenance scheme optimization  SHM</a:t>
            </a:r>
            <a:endParaRPr lang="en-US" dirty="0"/>
          </a:p>
          <a:p>
            <a:pPr lvl="1">
              <a:lnSpc>
                <a:spcPct val="120000"/>
              </a:lnSpc>
              <a:spcBef>
                <a:spcPts val="0"/>
              </a:spcBef>
            </a:pPr>
            <a:r>
              <a:rPr lang="en-US" dirty="0"/>
              <a:t>Experiment links with WPTE / WPDIV and ITPA / IO</a:t>
            </a:r>
          </a:p>
        </p:txBody>
      </p:sp>
      <p:sp>
        <p:nvSpPr>
          <p:cNvPr id="27" name="Rectangle 26">
            <a:extLst>
              <a:ext uri="{FF2B5EF4-FFF2-40B4-BE49-F238E27FC236}">
                <a16:creationId xmlns:a16="http://schemas.microsoft.com/office/drawing/2014/main" id="{5570EF6B-E161-4B6B-81B3-F79C90BD3EC8}"/>
              </a:ext>
            </a:extLst>
          </p:cNvPr>
          <p:cNvSpPr/>
          <p:nvPr/>
        </p:nvSpPr>
        <p:spPr>
          <a:xfrm>
            <a:off x="271434" y="4145604"/>
            <a:ext cx="7048207" cy="2523768"/>
          </a:xfrm>
          <a:prstGeom prst="rect">
            <a:avLst/>
          </a:prstGeom>
        </p:spPr>
        <p:txBody>
          <a:bodyPr wrap="square">
            <a:spAutoFit/>
          </a:bodyPr>
          <a:lstStyle/>
          <a:p>
            <a:pPr marL="285750" indent="-285750">
              <a:buFont typeface="Arial"/>
              <a:buChar char="•"/>
              <a:defRPr/>
            </a:pPr>
            <a:r>
              <a:rPr lang="en-US" b="1" dirty="0">
                <a:cs typeface="Calibri"/>
              </a:rPr>
              <a:t>Experimental Strategy/Machine Constraints and essential diagnostic</a:t>
            </a:r>
            <a:endParaRPr lang="en-US" dirty="0"/>
          </a:p>
          <a:p>
            <a:pPr>
              <a:defRPr/>
            </a:pPr>
            <a:r>
              <a:rPr lang="en-US" dirty="0"/>
              <a:t>Experiment achieved throughout dedicated sessions / plasma scenario baseline #59852/  Aim: positioned the strike line on MB13 at high injected power (&gt;5 MW)</a:t>
            </a:r>
          </a:p>
          <a:p>
            <a:pPr marL="742950" lvl="1" indent="-285750">
              <a:buFont typeface="Wingdings" panose="05000000000000000000" pitchFamily="2" charset="2"/>
              <a:buChar char="§"/>
              <a:defRPr/>
            </a:pPr>
            <a:r>
              <a:rPr lang="en-US" dirty="0"/>
              <a:t>Density scan in LSN plasma with LH heating (potentially EC if available to expose the PFU to H-mode plasma)</a:t>
            </a:r>
          </a:p>
          <a:p>
            <a:pPr marL="742950" lvl="1" indent="-285750">
              <a:buFont typeface="Wingdings" panose="05000000000000000000" pitchFamily="2" charset="2"/>
              <a:buChar char="§"/>
              <a:defRPr/>
            </a:pPr>
            <a:r>
              <a:rPr lang="en-US" dirty="0"/>
              <a:t>Wide angle IR camera and spectrometer as essential diagnostic (PFU positioned in Q1B)</a:t>
            </a:r>
          </a:p>
          <a:p>
            <a:pPr marL="285750" indent="-285750">
              <a:buFont typeface="Wingdings" panose="05000000000000000000" pitchFamily="2" charset="2"/>
              <a:buChar char="§"/>
              <a:defRPr/>
            </a:pPr>
            <a:endParaRPr lang="en-US" sz="1400" dirty="0"/>
          </a:p>
        </p:txBody>
      </p:sp>
      <p:pic>
        <p:nvPicPr>
          <p:cNvPr id="28" name="Image 18">
            <a:extLst>
              <a:ext uri="{FF2B5EF4-FFF2-40B4-BE49-F238E27FC236}">
                <a16:creationId xmlns:a16="http://schemas.microsoft.com/office/drawing/2014/main" id="{3AE464EA-1D9D-4F4A-8297-B1BAE47504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11833" y="662970"/>
            <a:ext cx="3580167" cy="195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28">
            <a:extLst>
              <a:ext uri="{FF2B5EF4-FFF2-40B4-BE49-F238E27FC236}">
                <a16:creationId xmlns:a16="http://schemas.microsoft.com/office/drawing/2014/main" id="{12B441E4-0A8E-482A-943F-40C36FB4F92C}"/>
              </a:ext>
            </a:extLst>
          </p:cNvPr>
          <p:cNvPicPr>
            <a:picLocks noChangeAspect="1"/>
          </p:cNvPicPr>
          <p:nvPr/>
        </p:nvPicPr>
        <p:blipFill rotWithShape="1">
          <a:blip r:embed="rId3"/>
          <a:srcRect l="7127" r="29872"/>
          <a:stretch/>
        </p:blipFill>
        <p:spPr>
          <a:xfrm>
            <a:off x="9420617" y="2730662"/>
            <a:ext cx="2449067" cy="2503904"/>
          </a:xfrm>
          <a:prstGeom prst="rect">
            <a:avLst/>
          </a:prstGeom>
        </p:spPr>
      </p:pic>
      <p:sp>
        <p:nvSpPr>
          <p:cNvPr id="30" name="ZoneTexte 11">
            <a:extLst>
              <a:ext uri="{FF2B5EF4-FFF2-40B4-BE49-F238E27FC236}">
                <a16:creationId xmlns:a16="http://schemas.microsoft.com/office/drawing/2014/main" id="{C9B5CB98-CCF2-4EB2-9118-195019DD1114}"/>
              </a:ext>
            </a:extLst>
          </p:cNvPr>
          <p:cNvSpPr txBox="1"/>
          <p:nvPr/>
        </p:nvSpPr>
        <p:spPr>
          <a:xfrm>
            <a:off x="9390529" y="3310101"/>
            <a:ext cx="1634019" cy="58477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b="1" dirty="0">
                <a:solidFill>
                  <a:srgbClr val="0000AB"/>
                </a:solidFill>
              </a:rPr>
              <a:t>59852</a:t>
            </a:r>
          </a:p>
          <a:p>
            <a:pPr algn="ctr"/>
            <a:r>
              <a:rPr lang="fr-FR" sz="1600" b="1" dirty="0" err="1">
                <a:solidFill>
                  <a:srgbClr val="0000AB"/>
                </a:solidFill>
              </a:rPr>
              <a:t>dX</a:t>
            </a:r>
            <a:r>
              <a:rPr lang="fr-FR" sz="1600" b="1" dirty="0">
                <a:solidFill>
                  <a:srgbClr val="0000AB"/>
                </a:solidFill>
              </a:rPr>
              <a:t>=95mm</a:t>
            </a:r>
            <a:endParaRPr lang="en-US" sz="1600" b="1" dirty="0">
              <a:solidFill>
                <a:srgbClr val="0000AB"/>
              </a:solidFill>
            </a:endParaRPr>
          </a:p>
        </p:txBody>
      </p:sp>
      <p:sp>
        <p:nvSpPr>
          <p:cNvPr id="14" name="TextBox 1">
            <a:extLst>
              <a:ext uri="{FF2B5EF4-FFF2-40B4-BE49-F238E27FC236}">
                <a16:creationId xmlns:a16="http://schemas.microsoft.com/office/drawing/2014/main" id="{D579C5FD-B5DF-4812-B950-7BB53FDA1F6D}"/>
              </a:ext>
            </a:extLst>
          </p:cNvPr>
          <p:cNvSpPr txBox="1"/>
          <p:nvPr/>
        </p:nvSpPr>
        <p:spPr>
          <a:xfrm>
            <a:off x="7069137" y="1523314"/>
            <a:ext cx="4768374" cy="1938992"/>
          </a:xfrm>
          <a:prstGeom prst="rect">
            <a:avLst/>
          </a:prstGeom>
          <a:solidFill>
            <a:srgbClr val="FFFF00"/>
          </a:solidFill>
          <a:ln>
            <a:noFill/>
          </a:ln>
        </p:spPr>
        <p:txBody>
          <a:bodyPr wrap="square" rtlCol="0">
            <a:spAutoFit/>
          </a:bodyPr>
          <a:lstStyle/>
          <a:p>
            <a:r>
              <a:rPr lang="fi-FI" sz="2000" dirty="0"/>
              <a:t>Priority</a:t>
            </a:r>
            <a:r>
              <a:rPr lang="fr-FR" sz="2000" dirty="0"/>
              <a:t>: P2-WEST</a:t>
            </a:r>
          </a:p>
          <a:p>
            <a:r>
              <a:rPr lang="en-US" sz="2000" dirty="0"/>
              <a:t>#135 has more priority. Limited heat flux available at ISP. More analysis needed to prepare experiment  (modelling of surface temperature for interface MB to check if defect detection possible)</a:t>
            </a:r>
            <a:endParaRPr lang="fr-FR" sz="2000" dirty="0"/>
          </a:p>
        </p:txBody>
      </p:sp>
      <p:sp>
        <p:nvSpPr>
          <p:cNvPr id="15" name="Footer Placeholder 2">
            <a:extLst>
              <a:ext uri="{FF2B5EF4-FFF2-40B4-BE49-F238E27FC236}">
                <a16:creationId xmlns:a16="http://schemas.microsoft.com/office/drawing/2014/main" id="{7CFB0C52-5B91-45B2-8EE2-E90F0522F8F8}"/>
              </a:ext>
            </a:extLst>
          </p:cNvPr>
          <p:cNvSpPr>
            <a:spLocks noGrp="1"/>
          </p:cNvSpPr>
          <p:nvPr>
            <p:ph type="ftr" sz="quarter" idx="11"/>
          </p:nvPr>
        </p:nvSpPr>
        <p:spPr>
          <a:xfrm>
            <a:off x="825624" y="6560199"/>
            <a:ext cx="3470175" cy="329614"/>
          </a:xfrm>
        </p:spPr>
        <p:txBody>
          <a:bodyPr/>
          <a:lstStyle/>
          <a:p>
            <a:pPr>
              <a:defRPr/>
            </a:pPr>
            <a:r>
              <a:rPr lang="en-GB" dirty="0">
                <a:solidFill>
                  <a:prstClr val="white"/>
                </a:solidFill>
              </a:rPr>
              <a:t>E. Tsitrone| GPM | 04-06 November 2025</a:t>
            </a:r>
            <a:endParaRPr lang="en-GB" dirty="0"/>
          </a:p>
        </p:txBody>
      </p:sp>
    </p:spTree>
    <p:extLst>
      <p:ext uri="{BB962C8B-B14F-4D97-AF65-F5344CB8AC3E}">
        <p14:creationId xmlns:p14="http://schemas.microsoft.com/office/powerpoint/2010/main" val="1945286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17</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#135 : </a:t>
            </a:r>
            <a:r>
              <a:rPr lang="en-US" dirty="0"/>
              <a:t>Exposure of pre-damaged ITER-like divertor component (pred#2 &amp; #3) – follow-up</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15" name="TextBox 7">
            <a:extLst>
              <a:ext uri="{FF2B5EF4-FFF2-40B4-BE49-F238E27FC236}">
                <a16:creationId xmlns:a16="http://schemas.microsoft.com/office/drawing/2014/main" id="{1CFA5228-8715-44CC-8034-5F20C3DF018C}"/>
              </a:ext>
            </a:extLst>
          </p:cNvPr>
          <p:cNvSpPr txBox="1">
            <a:spLocks noChangeArrowheads="1"/>
          </p:cNvSpPr>
          <p:nvPr/>
        </p:nvSpPr>
        <p:spPr bwMode="auto">
          <a:xfrm>
            <a:off x="7573338" y="5170521"/>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16" name="Table 3">
            <a:extLst>
              <a:ext uri="{FF2B5EF4-FFF2-40B4-BE49-F238E27FC236}">
                <a16:creationId xmlns:a16="http://schemas.microsoft.com/office/drawing/2014/main" id="{B2086603-EB94-43C5-A2AA-F15A64ADE3CF}"/>
              </a:ext>
            </a:extLst>
          </p:cNvPr>
          <p:cNvGraphicFramePr>
            <a:graphicFrameLocks noGrp="1"/>
          </p:cNvGraphicFramePr>
          <p:nvPr>
            <p:extLst>
              <p:ext uri="{D42A27DB-BD31-4B8C-83A1-F6EECF244321}">
                <p14:modId xmlns:p14="http://schemas.microsoft.com/office/powerpoint/2010/main" val="2648479057"/>
              </p:ext>
            </p:extLst>
          </p:nvPr>
        </p:nvGraphicFramePr>
        <p:xfrm>
          <a:off x="7662672" y="5475092"/>
          <a:ext cx="4456628" cy="974918"/>
        </p:xfrm>
        <a:graphic>
          <a:graphicData uri="http://schemas.openxmlformats.org/drawingml/2006/table">
            <a:tbl>
              <a:tblPr firstRow="1" bandRow="1">
                <a:tableStyleId>{5C22544A-7EE6-4342-B048-85BDC9FD1C3A}</a:tableStyleId>
              </a:tblPr>
              <a:tblGrid>
                <a:gridCol w="931138">
                  <a:extLst>
                    <a:ext uri="{9D8B030D-6E8A-4147-A177-3AD203B41FA5}">
                      <a16:colId xmlns:a16="http://schemas.microsoft.com/office/drawing/2014/main" val="20000"/>
                    </a:ext>
                  </a:extLst>
                </a:gridCol>
                <a:gridCol w="1194258">
                  <a:extLst>
                    <a:ext uri="{9D8B030D-6E8A-4147-A177-3AD203B41FA5}">
                      <a16:colId xmlns:a16="http://schemas.microsoft.com/office/drawing/2014/main" val="20001"/>
                    </a:ext>
                  </a:extLst>
                </a:gridCol>
                <a:gridCol w="2331232">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a:t>
                      </a:r>
                      <a:endParaRPr lang="fr-FR" sz="1600" dirty="0"/>
                    </a:p>
                    <a:p>
                      <a:r>
                        <a:rPr lang="en-IT" sz="1600" dirty="0"/>
                        <a:t>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r>
                        <a:rPr lang="fr-FR" sz="1100" dirty="0"/>
                        <a:t>30/2</a:t>
                      </a:r>
                      <a:endParaRPr lang="en-IT" sz="1100" dirty="0"/>
                    </a:p>
                  </a:txBody>
                  <a:tcPr marL="68585" marR="68585" marT="34290" marB="34290">
                    <a:solidFill>
                      <a:schemeClr val="accent6">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solidFill>
                            <a:schemeClr val="tx2"/>
                          </a:solidFill>
                          <a:cs typeface="Calibri"/>
                        </a:rPr>
                        <a:t>Existing</a:t>
                      </a:r>
                      <a:r>
                        <a:rPr lang="en-US" sz="1400" b="1" baseline="0" dirty="0">
                          <a:solidFill>
                            <a:schemeClr val="tx2"/>
                          </a:solidFill>
                          <a:cs typeface="Calibri"/>
                        </a:rPr>
                        <a:t> scenario</a:t>
                      </a:r>
                      <a:endParaRPr lang="en-IT" sz="11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17" name="TextBox 6">
            <a:extLst>
              <a:ext uri="{FF2B5EF4-FFF2-40B4-BE49-F238E27FC236}">
                <a16:creationId xmlns:a16="http://schemas.microsoft.com/office/drawing/2014/main" id="{CE06645F-DE1E-467F-9F03-5F045C5DA10D}"/>
              </a:ext>
            </a:extLst>
          </p:cNvPr>
          <p:cNvSpPr txBox="1">
            <a:spLocks noChangeArrowheads="1"/>
          </p:cNvSpPr>
          <p:nvPr/>
        </p:nvSpPr>
        <p:spPr bwMode="auto">
          <a:xfrm>
            <a:off x="8588798" y="952065"/>
            <a:ext cx="27424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FFFF"/>
                </a:solidFill>
                <a:latin typeface="Calibri" panose="020F0502020204030204" pitchFamily="34" charset="0"/>
              </a:rPr>
              <a:t>Possible summary figures</a:t>
            </a:r>
            <a:endParaRPr lang="en-US" altLang="en-US" sz="18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e 17">
            <a:extLst>
              <a:ext uri="{FF2B5EF4-FFF2-40B4-BE49-F238E27FC236}">
                <a16:creationId xmlns:a16="http://schemas.microsoft.com/office/drawing/2014/main" id="{CC0FFFA7-B05E-4690-A344-0B7FFB903539}"/>
              </a:ext>
            </a:extLst>
          </p:cNvPr>
          <p:cNvGrpSpPr>
            <a:grpSpLocks/>
          </p:cNvGrpSpPr>
          <p:nvPr/>
        </p:nvGrpSpPr>
        <p:grpSpPr bwMode="auto">
          <a:xfrm>
            <a:off x="9125712" y="318420"/>
            <a:ext cx="2950951" cy="1999454"/>
            <a:chOff x="7646860" y="647421"/>
            <a:chExt cx="4526988" cy="2827794"/>
          </a:xfrm>
        </p:grpSpPr>
        <p:pic>
          <p:nvPicPr>
            <p:cNvPr id="19" name="Image 18">
              <a:extLst>
                <a:ext uri="{FF2B5EF4-FFF2-40B4-BE49-F238E27FC236}">
                  <a16:creationId xmlns:a16="http://schemas.microsoft.com/office/drawing/2014/main" id="{3D2D4DEA-33AC-44C7-95AC-67C5508A3B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6860" y="908264"/>
              <a:ext cx="4526988" cy="256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9">
              <a:extLst>
                <a:ext uri="{FF2B5EF4-FFF2-40B4-BE49-F238E27FC236}">
                  <a16:creationId xmlns:a16="http://schemas.microsoft.com/office/drawing/2014/main" id="{6E28D793-26EC-4A8B-B322-BAE1508C2663}"/>
                </a:ext>
              </a:extLst>
            </p:cNvPr>
            <p:cNvSpPr txBox="1">
              <a:spLocks noChangeArrowheads="1"/>
            </p:cNvSpPr>
            <p:nvPr/>
          </p:nvSpPr>
          <p:spPr bwMode="auto">
            <a:xfrm>
              <a:off x="9001218" y="647421"/>
              <a:ext cx="1947570" cy="357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tLang="en-US" sz="1200" b="1" dirty="0"/>
                <a:t>(Crack-network)</a:t>
              </a:r>
              <a:endParaRPr lang="en-GB" altLang="en-US" sz="1200" b="1" dirty="0"/>
            </a:p>
          </p:txBody>
        </p:sp>
      </p:grpSp>
      <p:sp>
        <p:nvSpPr>
          <p:cNvPr id="21" name="TextBox 4">
            <a:extLst>
              <a:ext uri="{FF2B5EF4-FFF2-40B4-BE49-F238E27FC236}">
                <a16:creationId xmlns:a16="http://schemas.microsoft.com/office/drawing/2014/main" id="{85DA5F84-2230-4C2A-871C-D5BDDCB4013D}"/>
              </a:ext>
            </a:extLst>
          </p:cNvPr>
          <p:cNvSpPr txBox="1"/>
          <p:nvPr/>
        </p:nvSpPr>
        <p:spPr>
          <a:xfrm>
            <a:off x="258764" y="683630"/>
            <a:ext cx="9004107" cy="923330"/>
          </a:xfrm>
          <a:prstGeom prst="rect">
            <a:avLst/>
          </a:prstGeom>
          <a:noFill/>
        </p:spPr>
        <p:txBody>
          <a:bodyPr wrap="square">
            <a:spAutoFit/>
          </a:bodyPr>
          <a:lstStyle/>
          <a:p>
            <a:pPr marL="285750" indent="-285750">
              <a:buFont typeface="Arial"/>
              <a:buChar char="•"/>
              <a:defRPr/>
            </a:pPr>
            <a:r>
              <a:rPr lang="en-US" b="1" dirty="0">
                <a:cs typeface="Calibri"/>
              </a:rPr>
              <a:t>Proponents and contact person:</a:t>
            </a:r>
          </a:p>
          <a:p>
            <a:pPr>
              <a:defRPr/>
            </a:pPr>
            <a:r>
              <a:rPr lang="en-US" dirty="0">
                <a:cs typeface="Calibri"/>
              </a:rPr>
              <a:t> </a:t>
            </a:r>
            <a:r>
              <a:rPr lang="en-US" dirty="0"/>
              <a:t>A. Durif (alan.durif@cea.fr), Y. </a:t>
            </a:r>
            <a:r>
              <a:rPr lang="en-US" dirty="0" err="1"/>
              <a:t>Corre</a:t>
            </a:r>
            <a:r>
              <a:rPr lang="en-US" dirty="0"/>
              <a:t>, M. </a:t>
            </a:r>
            <a:r>
              <a:rPr lang="en-US" dirty="0" err="1"/>
              <a:t>Richou</a:t>
            </a:r>
            <a:r>
              <a:rPr lang="en-US" dirty="0"/>
              <a:t>, J. Gaspar, T. Wauters</a:t>
            </a:r>
            <a:endParaRPr lang="en-US" dirty="0">
              <a:cs typeface="Calibri"/>
            </a:endParaRPr>
          </a:p>
          <a:p>
            <a:pPr marL="285750" indent="-285750">
              <a:buFont typeface="Arial"/>
              <a:buChar char="•"/>
              <a:defRPr/>
            </a:pPr>
            <a:endParaRPr lang="en-US" dirty="0">
              <a:cs typeface="Calibri"/>
            </a:endParaRPr>
          </a:p>
        </p:txBody>
      </p:sp>
      <p:sp>
        <p:nvSpPr>
          <p:cNvPr id="31" name="Rectangle 30">
            <a:extLst>
              <a:ext uri="{FF2B5EF4-FFF2-40B4-BE49-F238E27FC236}">
                <a16:creationId xmlns:a16="http://schemas.microsoft.com/office/drawing/2014/main" id="{3C2E8FA1-1FC5-454B-9F04-BA33D1B05F38}"/>
              </a:ext>
            </a:extLst>
          </p:cNvPr>
          <p:cNvSpPr/>
          <p:nvPr/>
        </p:nvSpPr>
        <p:spPr>
          <a:xfrm>
            <a:off x="258764" y="1399946"/>
            <a:ext cx="8866948" cy="800219"/>
          </a:xfrm>
          <a:prstGeom prst="rect">
            <a:avLst/>
          </a:prstGeom>
        </p:spPr>
        <p:txBody>
          <a:bodyPr wrap="square">
            <a:spAutoFit/>
          </a:bodyPr>
          <a:lstStyle/>
          <a:p>
            <a:pPr marL="285750" indent="-285750">
              <a:buFont typeface="Arial"/>
              <a:buChar char="•"/>
              <a:defRPr/>
            </a:pPr>
            <a:r>
              <a:rPr lang="en-US" b="1" dirty="0">
                <a:cs typeface="Calibri"/>
              </a:rPr>
              <a:t>Scientific Background &amp; Objectives</a:t>
            </a:r>
          </a:p>
          <a:p>
            <a:pPr>
              <a:defRPr/>
            </a:pPr>
            <a:r>
              <a:rPr lang="en-US" sz="1400" dirty="0"/>
              <a:t>Assumption: ITER divertor lifetime &gt;10 years - need for divertor components testing in tokamak environment, including damaged components. Operation with actively cooled ITER-like PFU with crack network and self-castellation</a:t>
            </a:r>
          </a:p>
        </p:txBody>
      </p:sp>
      <p:sp>
        <p:nvSpPr>
          <p:cNvPr id="32" name="Rectangle 31">
            <a:extLst>
              <a:ext uri="{FF2B5EF4-FFF2-40B4-BE49-F238E27FC236}">
                <a16:creationId xmlns:a16="http://schemas.microsoft.com/office/drawing/2014/main" id="{7CBC099C-284D-4FE6-B438-BFE673BE9D4E}"/>
              </a:ext>
            </a:extLst>
          </p:cNvPr>
          <p:cNvSpPr/>
          <p:nvPr/>
        </p:nvSpPr>
        <p:spPr>
          <a:xfrm>
            <a:off x="256636" y="3561665"/>
            <a:ext cx="11695878" cy="1231106"/>
          </a:xfrm>
          <a:prstGeom prst="rect">
            <a:avLst/>
          </a:prstGeom>
        </p:spPr>
        <p:txBody>
          <a:bodyPr wrap="square">
            <a:spAutoFit/>
          </a:bodyPr>
          <a:lstStyle/>
          <a:p>
            <a:pPr marL="285750" indent="-285750">
              <a:buFont typeface="Arial"/>
              <a:buChar char="•"/>
              <a:defRPr/>
            </a:pPr>
            <a:r>
              <a:rPr lang="en-US" b="1" dirty="0">
                <a:cs typeface="Calibri"/>
              </a:rPr>
              <a:t>Experimental Strategy/Machine Constraints and essential diagnostic</a:t>
            </a:r>
            <a:endParaRPr lang="en-US" dirty="0"/>
          </a:p>
          <a:p>
            <a:pPr marL="285750" indent="-285750">
              <a:buFont typeface="Wingdings" panose="05000000000000000000" pitchFamily="2" charset="2"/>
              <a:buChar char="§"/>
              <a:defRPr/>
            </a:pPr>
            <a:r>
              <a:rPr lang="en-US" sz="1400" dirty="0"/>
              <a:t>Pred#2 located </a:t>
            </a:r>
            <a:r>
              <a:rPr lang="en-US" sz="1400" dirty="0">
                <a:solidFill>
                  <a:srgbClr val="FF0000"/>
                </a:solidFill>
              </a:rPr>
              <a:t>on PFU 7 (sector Q3B) for visible spectroscopy measurement </a:t>
            </a:r>
            <a:r>
              <a:rPr lang="en-US" sz="1400" dirty="0"/>
              <a:t>and pred#3 MB27 (sector Q3B) give the opportunity to expose continuously the cracks to radiation only and specific session positioning the strike point on MB27 will allow direct plasma/heat loading steady state interactions (plasma scenario baseline #59852). </a:t>
            </a:r>
          </a:p>
          <a:p>
            <a:pPr marL="285750" indent="-285750">
              <a:buFont typeface="Wingdings" panose="05000000000000000000" pitchFamily="2" charset="2"/>
              <a:buChar char="§"/>
              <a:defRPr/>
            </a:pPr>
            <a:r>
              <a:rPr lang="en-US" sz="1400" dirty="0"/>
              <a:t>Scan of the RF power: comparison W sources with OSP on MB26 (undamaged) and MB27 (self-castellated).</a:t>
            </a:r>
          </a:p>
        </p:txBody>
      </p:sp>
      <p:sp>
        <p:nvSpPr>
          <p:cNvPr id="33" name="Rectangle 6">
            <a:extLst>
              <a:ext uri="{FF2B5EF4-FFF2-40B4-BE49-F238E27FC236}">
                <a16:creationId xmlns:a16="http://schemas.microsoft.com/office/drawing/2014/main" id="{B0C89271-8936-462B-A567-577762C42BB6}"/>
              </a:ext>
            </a:extLst>
          </p:cNvPr>
          <p:cNvSpPr>
            <a:spLocks noChangeArrowheads="1"/>
          </p:cNvSpPr>
          <p:nvPr/>
        </p:nvSpPr>
        <p:spPr bwMode="auto">
          <a:xfrm>
            <a:off x="256636" y="2272254"/>
            <a:ext cx="1186266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Wingdings" panose="05000000000000000000" pitchFamily="2" charset="2"/>
              <a:buChar char="§"/>
            </a:pPr>
            <a:r>
              <a:rPr lang="en-US" sz="1400" dirty="0"/>
              <a:t>Determine the impact </a:t>
            </a:r>
            <a:r>
              <a:rPr lang="en-US" sz="1400" dirty="0">
                <a:solidFill>
                  <a:srgbClr val="FF0000"/>
                </a:solidFill>
              </a:rPr>
              <a:t>of different kind of damages (crack network pred#2 MB25 and self-castellation pred#3 MB27) </a:t>
            </a:r>
            <a:r>
              <a:rPr lang="en-US" sz="1400" dirty="0"/>
              <a:t>on power exhaust </a:t>
            </a:r>
            <a:r>
              <a:rPr lang="en-US" sz="1400" dirty="0">
                <a:solidFill>
                  <a:srgbClr val="FF0000"/>
                </a:solidFill>
              </a:rPr>
              <a:t>and plasma operation</a:t>
            </a:r>
          </a:p>
          <a:p>
            <a:pPr eaLnBrk="1" hangingPunct="1">
              <a:buFont typeface="Wingdings" panose="05000000000000000000" pitchFamily="2" charset="2"/>
              <a:buChar char="§"/>
            </a:pPr>
            <a:r>
              <a:rPr lang="en-US" altLang="en-US" sz="1400" dirty="0"/>
              <a:t>Assess </a:t>
            </a:r>
            <a:r>
              <a:rPr lang="en-US" altLang="en-US" sz="1400" dirty="0">
                <a:solidFill>
                  <a:srgbClr val="FF0000"/>
                </a:solidFill>
              </a:rPr>
              <a:t>the W source </a:t>
            </a:r>
            <a:r>
              <a:rPr lang="en-US" altLang="en-US" sz="1400" dirty="0"/>
              <a:t>and</a:t>
            </a:r>
            <a:r>
              <a:rPr lang="en-US" altLang="en-US" sz="1400" dirty="0">
                <a:solidFill>
                  <a:srgbClr val="FF0000"/>
                </a:solidFill>
              </a:rPr>
              <a:t> </a:t>
            </a:r>
            <a:r>
              <a:rPr lang="en-US" altLang="en-US" sz="1400" dirty="0"/>
              <a:t>temperature on the leading edge of the self-castellation and assess how the cracks propagates in W </a:t>
            </a:r>
            <a:r>
              <a:rPr lang="en-US" altLang="en-US" sz="1400" dirty="0" err="1"/>
              <a:t>monoblock</a:t>
            </a:r>
            <a:r>
              <a:rPr lang="en-US" altLang="en-US" sz="1400" dirty="0"/>
              <a:t> (MB)</a:t>
            </a:r>
          </a:p>
          <a:p>
            <a:pPr eaLnBrk="1" hangingPunct="1">
              <a:buFont typeface="Wingdings" panose="05000000000000000000" pitchFamily="2" charset="2"/>
              <a:buChar char="§"/>
            </a:pPr>
            <a:r>
              <a:rPr lang="en-US" altLang="en-US" sz="1400" dirty="0"/>
              <a:t>Assess consequences for plasma operation: determine the potential short and long term limitations </a:t>
            </a:r>
            <a:r>
              <a:rPr lang="en-US" altLang="en-US" sz="1400" dirty="0">
                <a:solidFill>
                  <a:srgbClr val="FF0000"/>
                </a:solidFill>
              </a:rPr>
              <a:t>(reduction of the power exhaust and consequently overheating of the damaged block)</a:t>
            </a:r>
          </a:p>
          <a:p>
            <a:pPr eaLnBrk="1" hangingPunct="1">
              <a:buFont typeface="Wingdings" panose="05000000000000000000" pitchFamily="2" charset="2"/>
              <a:buChar char="§"/>
            </a:pPr>
            <a:r>
              <a:rPr lang="en-US" altLang="en-US" sz="1400" dirty="0"/>
              <a:t>Characterize the surface texture evolution (confocal, X-ray tomography measurements) of pre-existing damages (comparative study)</a:t>
            </a:r>
            <a:endParaRPr lang="en-US" altLang="en-US" sz="1400" b="1" dirty="0">
              <a:cs typeface="Calibri" panose="020F0502020204030204" pitchFamily="34" charset="0"/>
            </a:endParaRPr>
          </a:p>
        </p:txBody>
      </p:sp>
      <p:grpSp>
        <p:nvGrpSpPr>
          <p:cNvPr id="34" name="Groupe 33">
            <a:extLst>
              <a:ext uri="{FF2B5EF4-FFF2-40B4-BE49-F238E27FC236}">
                <a16:creationId xmlns:a16="http://schemas.microsoft.com/office/drawing/2014/main" id="{FCE0E004-D5E3-4961-B0CC-1BD1D922F2DA}"/>
              </a:ext>
            </a:extLst>
          </p:cNvPr>
          <p:cNvGrpSpPr/>
          <p:nvPr/>
        </p:nvGrpSpPr>
        <p:grpSpPr>
          <a:xfrm>
            <a:off x="3473165" y="4876725"/>
            <a:ext cx="3729330" cy="1610953"/>
            <a:chOff x="7815707" y="1952607"/>
            <a:chExt cx="4095688" cy="2347247"/>
          </a:xfrm>
        </p:grpSpPr>
        <p:sp>
          <p:nvSpPr>
            <p:cNvPr id="35" name="ZoneTexte 34">
              <a:extLst>
                <a:ext uri="{FF2B5EF4-FFF2-40B4-BE49-F238E27FC236}">
                  <a16:creationId xmlns:a16="http://schemas.microsoft.com/office/drawing/2014/main" id="{BC7C2DE3-AD47-4DA7-91A8-49D92558EF00}"/>
                </a:ext>
              </a:extLst>
            </p:cNvPr>
            <p:cNvSpPr txBox="1"/>
            <p:nvPr/>
          </p:nvSpPr>
          <p:spPr>
            <a:xfrm>
              <a:off x="10721325" y="3807763"/>
              <a:ext cx="1073324" cy="338554"/>
            </a:xfrm>
            <a:prstGeom prst="rect">
              <a:avLst/>
            </a:prstGeom>
            <a:noFill/>
          </p:spPr>
          <p:txBody>
            <a:bodyPr wrap="square" rtlCol="0">
              <a:spAutoFit/>
            </a:bodyPr>
            <a:lstStyle/>
            <a:p>
              <a:r>
                <a:rPr lang="fr-FR" sz="1600" b="1" dirty="0">
                  <a:solidFill>
                    <a:schemeClr val="bg1"/>
                  </a:solidFill>
                </a:rPr>
                <a:t>MB28</a:t>
              </a:r>
              <a:endParaRPr lang="en-GB" sz="1600" b="1" dirty="0">
                <a:solidFill>
                  <a:schemeClr val="bg1"/>
                </a:solidFill>
              </a:endParaRPr>
            </a:p>
          </p:txBody>
        </p:sp>
        <p:pic>
          <p:nvPicPr>
            <p:cNvPr id="36" name="Image 35">
              <a:extLst>
                <a:ext uri="{FF2B5EF4-FFF2-40B4-BE49-F238E27FC236}">
                  <a16:creationId xmlns:a16="http://schemas.microsoft.com/office/drawing/2014/main" id="{51E9CA58-CD03-438F-89F0-D42BA4F81F10}"/>
                </a:ext>
              </a:extLst>
            </p:cNvPr>
            <p:cNvPicPr>
              <a:picLocks noChangeAspect="1"/>
            </p:cNvPicPr>
            <p:nvPr/>
          </p:nvPicPr>
          <p:blipFill>
            <a:blip r:embed="rId3"/>
            <a:stretch>
              <a:fillRect/>
            </a:stretch>
          </p:blipFill>
          <p:spPr>
            <a:xfrm>
              <a:off x="8023468" y="2361664"/>
              <a:ext cx="3680167" cy="1938190"/>
            </a:xfrm>
            <a:prstGeom prst="rect">
              <a:avLst/>
            </a:prstGeom>
          </p:spPr>
        </p:pic>
        <p:sp>
          <p:nvSpPr>
            <p:cNvPr id="37" name="ZoneTexte 36">
              <a:extLst>
                <a:ext uri="{FF2B5EF4-FFF2-40B4-BE49-F238E27FC236}">
                  <a16:creationId xmlns:a16="http://schemas.microsoft.com/office/drawing/2014/main" id="{C7E4869A-DAB1-4DF7-A296-D32E0C1E3B67}"/>
                </a:ext>
              </a:extLst>
            </p:cNvPr>
            <p:cNvSpPr txBox="1"/>
            <p:nvPr/>
          </p:nvSpPr>
          <p:spPr>
            <a:xfrm>
              <a:off x="7815707" y="1952607"/>
              <a:ext cx="4095688" cy="448448"/>
            </a:xfrm>
            <a:prstGeom prst="rect">
              <a:avLst/>
            </a:prstGeom>
            <a:noFill/>
          </p:spPr>
          <p:txBody>
            <a:bodyPr wrap="square" rtlCol="0">
              <a:spAutoFit/>
            </a:bodyPr>
            <a:lstStyle/>
            <a:p>
              <a:pPr algn="l"/>
              <a:r>
                <a:rPr lang="fr-FR" sz="1400" b="1" dirty="0"/>
                <a:t>Optical </a:t>
              </a:r>
              <a:r>
                <a:rPr lang="fr-FR" sz="1400" b="1" dirty="0" err="1"/>
                <a:t>microscopy</a:t>
              </a:r>
              <a:r>
                <a:rPr lang="fr-FR" sz="1400" b="1" dirty="0"/>
                <a:t> post C11 WEST </a:t>
              </a:r>
              <a:r>
                <a:rPr lang="fr-FR" sz="1400" b="1" dirty="0" err="1"/>
                <a:t>campaign</a:t>
              </a:r>
              <a:endParaRPr lang="fr-FR" sz="1400" b="1" dirty="0"/>
            </a:p>
          </p:txBody>
        </p:sp>
      </p:grpSp>
      <p:grpSp>
        <p:nvGrpSpPr>
          <p:cNvPr id="38" name="Groupe 37">
            <a:extLst>
              <a:ext uri="{FF2B5EF4-FFF2-40B4-BE49-F238E27FC236}">
                <a16:creationId xmlns:a16="http://schemas.microsoft.com/office/drawing/2014/main" id="{9101F98D-6282-42A3-97D4-AD76640726F6}"/>
              </a:ext>
            </a:extLst>
          </p:cNvPr>
          <p:cNvGrpSpPr/>
          <p:nvPr/>
        </p:nvGrpSpPr>
        <p:grpSpPr>
          <a:xfrm>
            <a:off x="161642" y="4914706"/>
            <a:ext cx="3350977" cy="1594800"/>
            <a:chOff x="341774" y="2369469"/>
            <a:chExt cx="3350977" cy="1594800"/>
          </a:xfrm>
        </p:grpSpPr>
        <p:pic>
          <p:nvPicPr>
            <p:cNvPr id="39" name="Image 38">
              <a:extLst>
                <a:ext uri="{FF2B5EF4-FFF2-40B4-BE49-F238E27FC236}">
                  <a16:creationId xmlns:a16="http://schemas.microsoft.com/office/drawing/2014/main" id="{F8CF43BC-E14D-486A-810D-4734FD9990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96" t="31274" r="23270" b="24580"/>
            <a:stretch/>
          </p:blipFill>
          <p:spPr>
            <a:xfrm>
              <a:off x="584462" y="2662470"/>
              <a:ext cx="2846895" cy="1050028"/>
            </a:xfrm>
            <a:prstGeom prst="rect">
              <a:avLst/>
            </a:prstGeom>
          </p:spPr>
        </p:pic>
        <p:sp>
          <p:nvSpPr>
            <p:cNvPr id="40" name="ZoneTexte 39">
              <a:extLst>
                <a:ext uri="{FF2B5EF4-FFF2-40B4-BE49-F238E27FC236}">
                  <a16:creationId xmlns:a16="http://schemas.microsoft.com/office/drawing/2014/main" id="{F683B976-7589-4365-9B2E-9772D95FC33B}"/>
                </a:ext>
              </a:extLst>
            </p:cNvPr>
            <p:cNvSpPr txBox="1"/>
            <p:nvPr/>
          </p:nvSpPr>
          <p:spPr>
            <a:xfrm>
              <a:off x="2669181" y="3396888"/>
              <a:ext cx="914400" cy="307777"/>
            </a:xfrm>
            <a:prstGeom prst="rect">
              <a:avLst/>
            </a:prstGeom>
            <a:noFill/>
          </p:spPr>
          <p:txBody>
            <a:bodyPr wrap="square" rtlCol="0">
              <a:spAutoFit/>
            </a:bodyPr>
            <a:lstStyle/>
            <a:p>
              <a:r>
                <a:rPr lang="fr-FR" sz="1400" dirty="0"/>
                <a:t>MB27</a:t>
              </a:r>
              <a:endParaRPr lang="en-GB" sz="1400" dirty="0"/>
            </a:p>
          </p:txBody>
        </p:sp>
        <p:sp>
          <p:nvSpPr>
            <p:cNvPr id="41" name="ZoneTexte 40">
              <a:extLst>
                <a:ext uri="{FF2B5EF4-FFF2-40B4-BE49-F238E27FC236}">
                  <a16:creationId xmlns:a16="http://schemas.microsoft.com/office/drawing/2014/main" id="{A9B218BF-49FD-4AF3-ACB1-B993976A5278}"/>
                </a:ext>
              </a:extLst>
            </p:cNvPr>
            <p:cNvSpPr txBox="1"/>
            <p:nvPr/>
          </p:nvSpPr>
          <p:spPr>
            <a:xfrm>
              <a:off x="341774" y="2369469"/>
              <a:ext cx="3350977" cy="307777"/>
            </a:xfrm>
            <a:prstGeom prst="rect">
              <a:avLst/>
            </a:prstGeom>
            <a:noFill/>
          </p:spPr>
          <p:txBody>
            <a:bodyPr wrap="square" rtlCol="0">
              <a:spAutoFit/>
            </a:bodyPr>
            <a:lstStyle/>
            <a:p>
              <a:r>
                <a:rPr lang="en-GB" sz="1400" b="1" i="1" dirty="0"/>
                <a:t>Self-castellation before C9 WEST campaign</a:t>
              </a:r>
            </a:p>
          </p:txBody>
        </p:sp>
        <p:sp>
          <p:nvSpPr>
            <p:cNvPr id="42" name="Rectangle 41">
              <a:extLst>
                <a:ext uri="{FF2B5EF4-FFF2-40B4-BE49-F238E27FC236}">
                  <a16:creationId xmlns:a16="http://schemas.microsoft.com/office/drawing/2014/main" id="{9260521B-9EE0-47B0-BE29-9734A0544C3E}"/>
                </a:ext>
              </a:extLst>
            </p:cNvPr>
            <p:cNvSpPr/>
            <p:nvPr/>
          </p:nvSpPr>
          <p:spPr>
            <a:xfrm>
              <a:off x="1089840" y="3687270"/>
              <a:ext cx="1927259" cy="276999"/>
            </a:xfrm>
            <a:prstGeom prst="rect">
              <a:avLst/>
            </a:prstGeom>
          </p:spPr>
          <p:txBody>
            <a:bodyPr wrap="none">
              <a:spAutoFit/>
            </a:bodyPr>
            <a:lstStyle/>
            <a:p>
              <a:r>
                <a:rPr lang="fr-FR" sz="1200" b="1" i="1" dirty="0">
                  <a:solidFill>
                    <a:srgbClr val="7030A0"/>
                  </a:solidFill>
                  <a:highlight>
                    <a:srgbClr val="DDDDDD"/>
                  </a:highlight>
                  <a:latin typeface="+mn-lt"/>
                  <a:cs typeface="Arial" panose="020B0604020202020204" pitchFamily="34" charset="0"/>
                </a:rPr>
                <a:t>[A. Durif et al., PFMC 2023]</a:t>
              </a:r>
              <a:endParaRPr lang="en-GB" sz="1200" b="1" dirty="0">
                <a:solidFill>
                  <a:srgbClr val="0070C0"/>
                </a:solidFill>
                <a:highlight>
                  <a:srgbClr val="DDDDDD"/>
                </a:highlight>
                <a:latin typeface="+mn-lt"/>
              </a:endParaRPr>
            </a:p>
          </p:txBody>
        </p:sp>
        <p:sp>
          <p:nvSpPr>
            <p:cNvPr id="43" name="ZoneTexte 42">
              <a:extLst>
                <a:ext uri="{FF2B5EF4-FFF2-40B4-BE49-F238E27FC236}">
                  <a16:creationId xmlns:a16="http://schemas.microsoft.com/office/drawing/2014/main" id="{A00F8257-DDC7-43AD-9B25-953B69550A74}"/>
                </a:ext>
              </a:extLst>
            </p:cNvPr>
            <p:cNvSpPr txBox="1"/>
            <p:nvPr/>
          </p:nvSpPr>
          <p:spPr>
            <a:xfrm>
              <a:off x="809132" y="3020982"/>
              <a:ext cx="1453999" cy="307777"/>
            </a:xfrm>
            <a:prstGeom prst="rect">
              <a:avLst/>
            </a:prstGeom>
            <a:noFill/>
          </p:spPr>
          <p:txBody>
            <a:bodyPr wrap="square" rtlCol="0">
              <a:spAutoFit/>
            </a:bodyPr>
            <a:lstStyle/>
            <a:p>
              <a:pPr algn="l"/>
              <a:r>
                <a:rPr lang="en-GB" sz="1400" b="1">
                  <a:sym typeface="Symbol" panose="05050102010706020507" pitchFamily="18" charset="2"/>
                </a:rPr>
                <a:t></a:t>
              </a:r>
              <a:r>
                <a:rPr lang="en-GB" sz="1400" b="1"/>
                <a:t>80 µm width</a:t>
              </a:r>
            </a:p>
          </p:txBody>
        </p:sp>
      </p:grpSp>
    </p:spTree>
    <p:extLst>
      <p:ext uri="{BB962C8B-B14F-4D97-AF65-F5344CB8AC3E}">
        <p14:creationId xmlns:p14="http://schemas.microsoft.com/office/powerpoint/2010/main" val="1914895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18</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#135 : </a:t>
            </a:r>
            <a:r>
              <a:rPr lang="en-US" dirty="0"/>
              <a:t>Exposure of pre-damaged ITER-like divertor component (pred#2 &amp; #3) – follow-up</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15" name="TextBox 7">
            <a:extLst>
              <a:ext uri="{FF2B5EF4-FFF2-40B4-BE49-F238E27FC236}">
                <a16:creationId xmlns:a16="http://schemas.microsoft.com/office/drawing/2014/main" id="{1CFA5228-8715-44CC-8034-5F20C3DF018C}"/>
              </a:ext>
            </a:extLst>
          </p:cNvPr>
          <p:cNvSpPr txBox="1">
            <a:spLocks noChangeArrowheads="1"/>
          </p:cNvSpPr>
          <p:nvPr/>
        </p:nvSpPr>
        <p:spPr bwMode="auto">
          <a:xfrm>
            <a:off x="7573338" y="5170521"/>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16" name="Table 3">
            <a:extLst>
              <a:ext uri="{FF2B5EF4-FFF2-40B4-BE49-F238E27FC236}">
                <a16:creationId xmlns:a16="http://schemas.microsoft.com/office/drawing/2014/main" id="{B2086603-EB94-43C5-A2AA-F15A64ADE3CF}"/>
              </a:ext>
            </a:extLst>
          </p:cNvPr>
          <p:cNvGraphicFramePr>
            <a:graphicFrameLocks noGrp="1"/>
          </p:cNvGraphicFramePr>
          <p:nvPr/>
        </p:nvGraphicFramePr>
        <p:xfrm>
          <a:off x="7662672" y="5475092"/>
          <a:ext cx="4456628" cy="974918"/>
        </p:xfrm>
        <a:graphic>
          <a:graphicData uri="http://schemas.openxmlformats.org/drawingml/2006/table">
            <a:tbl>
              <a:tblPr firstRow="1" bandRow="1">
                <a:tableStyleId>{5C22544A-7EE6-4342-B048-85BDC9FD1C3A}</a:tableStyleId>
              </a:tblPr>
              <a:tblGrid>
                <a:gridCol w="931138">
                  <a:extLst>
                    <a:ext uri="{9D8B030D-6E8A-4147-A177-3AD203B41FA5}">
                      <a16:colId xmlns:a16="http://schemas.microsoft.com/office/drawing/2014/main" val="20000"/>
                    </a:ext>
                  </a:extLst>
                </a:gridCol>
                <a:gridCol w="1194258">
                  <a:extLst>
                    <a:ext uri="{9D8B030D-6E8A-4147-A177-3AD203B41FA5}">
                      <a16:colId xmlns:a16="http://schemas.microsoft.com/office/drawing/2014/main" val="20001"/>
                    </a:ext>
                  </a:extLst>
                </a:gridCol>
                <a:gridCol w="2331232">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a:t>
                      </a:r>
                      <a:endParaRPr lang="fr-FR" sz="1600" dirty="0"/>
                    </a:p>
                    <a:p>
                      <a:r>
                        <a:rPr lang="en-IT" sz="1600" dirty="0"/>
                        <a:t>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r>
                        <a:rPr lang="fr-FR" sz="1100" dirty="0"/>
                        <a:t>30/2</a:t>
                      </a:r>
                      <a:endParaRPr lang="en-IT" sz="1100" dirty="0"/>
                    </a:p>
                  </a:txBody>
                  <a:tcPr marL="68585" marR="68585" marT="34290" marB="34290">
                    <a:solidFill>
                      <a:schemeClr val="accent6">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dirty="0">
                          <a:solidFill>
                            <a:schemeClr val="tx2"/>
                          </a:solidFill>
                          <a:cs typeface="Calibri"/>
                        </a:rPr>
                        <a:t>Existing</a:t>
                      </a:r>
                      <a:r>
                        <a:rPr lang="en-US" sz="1400" b="1" baseline="0" dirty="0">
                          <a:solidFill>
                            <a:schemeClr val="tx2"/>
                          </a:solidFill>
                          <a:cs typeface="Calibri"/>
                        </a:rPr>
                        <a:t> scenario</a:t>
                      </a:r>
                      <a:endParaRPr lang="en-IT" sz="11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17" name="TextBox 6">
            <a:extLst>
              <a:ext uri="{FF2B5EF4-FFF2-40B4-BE49-F238E27FC236}">
                <a16:creationId xmlns:a16="http://schemas.microsoft.com/office/drawing/2014/main" id="{CE06645F-DE1E-467F-9F03-5F045C5DA10D}"/>
              </a:ext>
            </a:extLst>
          </p:cNvPr>
          <p:cNvSpPr txBox="1">
            <a:spLocks noChangeArrowheads="1"/>
          </p:cNvSpPr>
          <p:nvPr/>
        </p:nvSpPr>
        <p:spPr bwMode="auto">
          <a:xfrm>
            <a:off x="8588798" y="952065"/>
            <a:ext cx="27424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FFFFFF"/>
                </a:solidFill>
                <a:latin typeface="Calibri" panose="020F0502020204030204" pitchFamily="34" charset="0"/>
              </a:rPr>
              <a:t>Possible summary figures</a:t>
            </a:r>
            <a:endParaRPr lang="en-US" altLang="en-US" sz="18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e 17">
            <a:extLst>
              <a:ext uri="{FF2B5EF4-FFF2-40B4-BE49-F238E27FC236}">
                <a16:creationId xmlns:a16="http://schemas.microsoft.com/office/drawing/2014/main" id="{CC0FFFA7-B05E-4690-A344-0B7FFB903539}"/>
              </a:ext>
            </a:extLst>
          </p:cNvPr>
          <p:cNvGrpSpPr>
            <a:grpSpLocks/>
          </p:cNvGrpSpPr>
          <p:nvPr/>
        </p:nvGrpSpPr>
        <p:grpSpPr bwMode="auto">
          <a:xfrm>
            <a:off x="9125712" y="318420"/>
            <a:ext cx="2950951" cy="1999454"/>
            <a:chOff x="7646860" y="647421"/>
            <a:chExt cx="4526988" cy="2827794"/>
          </a:xfrm>
        </p:grpSpPr>
        <p:pic>
          <p:nvPicPr>
            <p:cNvPr id="19" name="Image 18">
              <a:extLst>
                <a:ext uri="{FF2B5EF4-FFF2-40B4-BE49-F238E27FC236}">
                  <a16:creationId xmlns:a16="http://schemas.microsoft.com/office/drawing/2014/main" id="{3D2D4DEA-33AC-44C7-95AC-67C5508A3B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6860" y="908264"/>
              <a:ext cx="4526988" cy="256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9">
              <a:extLst>
                <a:ext uri="{FF2B5EF4-FFF2-40B4-BE49-F238E27FC236}">
                  <a16:creationId xmlns:a16="http://schemas.microsoft.com/office/drawing/2014/main" id="{6E28D793-26EC-4A8B-B322-BAE1508C2663}"/>
                </a:ext>
              </a:extLst>
            </p:cNvPr>
            <p:cNvSpPr txBox="1">
              <a:spLocks noChangeArrowheads="1"/>
            </p:cNvSpPr>
            <p:nvPr/>
          </p:nvSpPr>
          <p:spPr bwMode="auto">
            <a:xfrm>
              <a:off x="9001218" y="647421"/>
              <a:ext cx="1947570" cy="357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ltLang="en-US" sz="1200" b="1" dirty="0"/>
                <a:t>(Crack-network)</a:t>
              </a:r>
              <a:endParaRPr lang="en-GB" altLang="en-US" sz="1200" b="1" dirty="0"/>
            </a:p>
          </p:txBody>
        </p:sp>
      </p:grpSp>
      <p:sp>
        <p:nvSpPr>
          <p:cNvPr id="21" name="TextBox 4">
            <a:extLst>
              <a:ext uri="{FF2B5EF4-FFF2-40B4-BE49-F238E27FC236}">
                <a16:creationId xmlns:a16="http://schemas.microsoft.com/office/drawing/2014/main" id="{85DA5F84-2230-4C2A-871C-D5BDDCB4013D}"/>
              </a:ext>
            </a:extLst>
          </p:cNvPr>
          <p:cNvSpPr txBox="1"/>
          <p:nvPr/>
        </p:nvSpPr>
        <p:spPr>
          <a:xfrm>
            <a:off x="258764" y="683630"/>
            <a:ext cx="9004107" cy="923330"/>
          </a:xfrm>
          <a:prstGeom prst="rect">
            <a:avLst/>
          </a:prstGeom>
          <a:noFill/>
        </p:spPr>
        <p:txBody>
          <a:bodyPr wrap="square">
            <a:spAutoFit/>
          </a:bodyPr>
          <a:lstStyle/>
          <a:p>
            <a:pPr marL="285750" indent="-285750">
              <a:buFont typeface="Arial"/>
              <a:buChar char="•"/>
              <a:defRPr/>
            </a:pPr>
            <a:r>
              <a:rPr lang="en-US" b="1" dirty="0">
                <a:cs typeface="Calibri"/>
              </a:rPr>
              <a:t>Proponents and contact person:</a:t>
            </a:r>
          </a:p>
          <a:p>
            <a:pPr>
              <a:defRPr/>
            </a:pPr>
            <a:r>
              <a:rPr lang="en-US" dirty="0">
                <a:cs typeface="Calibri"/>
              </a:rPr>
              <a:t> </a:t>
            </a:r>
            <a:r>
              <a:rPr lang="en-US" dirty="0"/>
              <a:t>A. Durif (alan.durif@cea.fr), Y. </a:t>
            </a:r>
            <a:r>
              <a:rPr lang="en-US" dirty="0" err="1"/>
              <a:t>Corre</a:t>
            </a:r>
            <a:r>
              <a:rPr lang="en-US" dirty="0"/>
              <a:t>, M. </a:t>
            </a:r>
            <a:r>
              <a:rPr lang="en-US" dirty="0" err="1"/>
              <a:t>Richou</a:t>
            </a:r>
            <a:r>
              <a:rPr lang="en-US" dirty="0"/>
              <a:t>, J. Gaspar, T. Wauters</a:t>
            </a:r>
            <a:endParaRPr lang="en-US" dirty="0">
              <a:cs typeface="Calibri"/>
            </a:endParaRPr>
          </a:p>
          <a:p>
            <a:pPr marL="285750" indent="-285750">
              <a:buFont typeface="Arial"/>
              <a:buChar char="•"/>
              <a:defRPr/>
            </a:pPr>
            <a:endParaRPr lang="en-US" dirty="0">
              <a:cs typeface="Calibri"/>
            </a:endParaRPr>
          </a:p>
        </p:txBody>
      </p:sp>
      <p:sp>
        <p:nvSpPr>
          <p:cNvPr id="31" name="Rectangle 30">
            <a:extLst>
              <a:ext uri="{FF2B5EF4-FFF2-40B4-BE49-F238E27FC236}">
                <a16:creationId xmlns:a16="http://schemas.microsoft.com/office/drawing/2014/main" id="{3C2E8FA1-1FC5-454B-9F04-BA33D1B05F38}"/>
              </a:ext>
            </a:extLst>
          </p:cNvPr>
          <p:cNvSpPr/>
          <p:nvPr/>
        </p:nvSpPr>
        <p:spPr>
          <a:xfrm>
            <a:off x="258764" y="1399946"/>
            <a:ext cx="8866948" cy="800219"/>
          </a:xfrm>
          <a:prstGeom prst="rect">
            <a:avLst/>
          </a:prstGeom>
        </p:spPr>
        <p:txBody>
          <a:bodyPr wrap="square">
            <a:spAutoFit/>
          </a:bodyPr>
          <a:lstStyle/>
          <a:p>
            <a:pPr marL="285750" indent="-285750">
              <a:buFont typeface="Arial"/>
              <a:buChar char="•"/>
              <a:defRPr/>
            </a:pPr>
            <a:r>
              <a:rPr lang="en-US" b="1" dirty="0">
                <a:cs typeface="Calibri"/>
              </a:rPr>
              <a:t>Scientific Background &amp; Objectives</a:t>
            </a:r>
          </a:p>
          <a:p>
            <a:pPr>
              <a:defRPr/>
            </a:pPr>
            <a:r>
              <a:rPr lang="en-US" sz="1400" dirty="0"/>
              <a:t>Assumption: ITER divertor lifetime &gt;10 years - need for divertor components testing in tokamak environment, including damaged components. Operation with actively cooled ITER-like PFU with crack network and self-castellation</a:t>
            </a:r>
          </a:p>
        </p:txBody>
      </p:sp>
      <p:sp>
        <p:nvSpPr>
          <p:cNvPr id="32" name="Rectangle 31">
            <a:extLst>
              <a:ext uri="{FF2B5EF4-FFF2-40B4-BE49-F238E27FC236}">
                <a16:creationId xmlns:a16="http://schemas.microsoft.com/office/drawing/2014/main" id="{7CBC099C-284D-4FE6-B438-BFE673BE9D4E}"/>
              </a:ext>
            </a:extLst>
          </p:cNvPr>
          <p:cNvSpPr/>
          <p:nvPr/>
        </p:nvSpPr>
        <p:spPr>
          <a:xfrm>
            <a:off x="256636" y="3561665"/>
            <a:ext cx="11695878" cy="1231106"/>
          </a:xfrm>
          <a:prstGeom prst="rect">
            <a:avLst/>
          </a:prstGeom>
        </p:spPr>
        <p:txBody>
          <a:bodyPr wrap="square">
            <a:spAutoFit/>
          </a:bodyPr>
          <a:lstStyle/>
          <a:p>
            <a:pPr marL="285750" indent="-285750">
              <a:buFont typeface="Arial"/>
              <a:buChar char="•"/>
              <a:defRPr/>
            </a:pPr>
            <a:r>
              <a:rPr lang="en-US" b="1" dirty="0">
                <a:cs typeface="Calibri"/>
              </a:rPr>
              <a:t>Experimental Strategy/Machine Constraints and essential diagnostic</a:t>
            </a:r>
            <a:endParaRPr lang="en-US" dirty="0"/>
          </a:p>
          <a:p>
            <a:pPr marL="285750" indent="-285750">
              <a:buFont typeface="Wingdings" panose="05000000000000000000" pitchFamily="2" charset="2"/>
              <a:buChar char="§"/>
              <a:defRPr/>
            </a:pPr>
            <a:r>
              <a:rPr lang="en-US" sz="1400" dirty="0"/>
              <a:t>Pred#2 located </a:t>
            </a:r>
            <a:r>
              <a:rPr lang="en-US" sz="1400" dirty="0">
                <a:solidFill>
                  <a:srgbClr val="FF0000"/>
                </a:solidFill>
              </a:rPr>
              <a:t>on PFU 7 (sector Q3B) for visible spectroscopy measurement </a:t>
            </a:r>
            <a:r>
              <a:rPr lang="en-US" sz="1400" dirty="0"/>
              <a:t>and pred#3 MB27 (sector Q3B) give the opportunity to expose continuously the cracks to radiation only and specific session positioning the strike point on MB27 will allow direct plasma/heat loading steady state interactions (plasma scenario baseline #59852). </a:t>
            </a:r>
          </a:p>
          <a:p>
            <a:pPr marL="285750" indent="-285750">
              <a:buFont typeface="Wingdings" panose="05000000000000000000" pitchFamily="2" charset="2"/>
              <a:buChar char="§"/>
              <a:defRPr/>
            </a:pPr>
            <a:r>
              <a:rPr lang="en-US" sz="1400" dirty="0"/>
              <a:t>Scan of the RF power: comparison W sources with OSP on MB26 (undamaged) and MB27 (self-castellated).</a:t>
            </a:r>
          </a:p>
        </p:txBody>
      </p:sp>
      <p:sp>
        <p:nvSpPr>
          <p:cNvPr id="33" name="Rectangle 6">
            <a:extLst>
              <a:ext uri="{FF2B5EF4-FFF2-40B4-BE49-F238E27FC236}">
                <a16:creationId xmlns:a16="http://schemas.microsoft.com/office/drawing/2014/main" id="{B0C89271-8936-462B-A567-577762C42BB6}"/>
              </a:ext>
            </a:extLst>
          </p:cNvPr>
          <p:cNvSpPr>
            <a:spLocks noChangeArrowheads="1"/>
          </p:cNvSpPr>
          <p:nvPr/>
        </p:nvSpPr>
        <p:spPr bwMode="auto">
          <a:xfrm>
            <a:off x="256636" y="2272254"/>
            <a:ext cx="1186266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Wingdings" panose="05000000000000000000" pitchFamily="2" charset="2"/>
              <a:buChar char="§"/>
            </a:pPr>
            <a:r>
              <a:rPr lang="en-US" sz="1400" dirty="0"/>
              <a:t>Determine the impact </a:t>
            </a:r>
            <a:r>
              <a:rPr lang="en-US" sz="1400" dirty="0">
                <a:solidFill>
                  <a:srgbClr val="FF0000"/>
                </a:solidFill>
              </a:rPr>
              <a:t>of different kind of damages (crack network pred#2 MB25 and self-castellation pred#3 MB27) </a:t>
            </a:r>
            <a:r>
              <a:rPr lang="en-US" sz="1400" dirty="0"/>
              <a:t>on power exhaust </a:t>
            </a:r>
            <a:r>
              <a:rPr lang="en-US" sz="1400" dirty="0">
                <a:solidFill>
                  <a:srgbClr val="FF0000"/>
                </a:solidFill>
              </a:rPr>
              <a:t>and plasma operation</a:t>
            </a:r>
          </a:p>
          <a:p>
            <a:pPr eaLnBrk="1" hangingPunct="1">
              <a:buFont typeface="Wingdings" panose="05000000000000000000" pitchFamily="2" charset="2"/>
              <a:buChar char="§"/>
            </a:pPr>
            <a:r>
              <a:rPr lang="en-US" altLang="en-US" sz="1400" dirty="0"/>
              <a:t>Assess </a:t>
            </a:r>
            <a:r>
              <a:rPr lang="en-US" altLang="en-US" sz="1400" dirty="0">
                <a:solidFill>
                  <a:srgbClr val="FF0000"/>
                </a:solidFill>
              </a:rPr>
              <a:t>the W source </a:t>
            </a:r>
            <a:r>
              <a:rPr lang="en-US" altLang="en-US" sz="1400" dirty="0"/>
              <a:t>and</a:t>
            </a:r>
            <a:r>
              <a:rPr lang="en-US" altLang="en-US" sz="1400" dirty="0">
                <a:solidFill>
                  <a:srgbClr val="FF0000"/>
                </a:solidFill>
              </a:rPr>
              <a:t> </a:t>
            </a:r>
            <a:r>
              <a:rPr lang="en-US" altLang="en-US" sz="1400" dirty="0"/>
              <a:t>temperature on the leading edge of the self-castellation and assess how the cracks propagates in W </a:t>
            </a:r>
            <a:r>
              <a:rPr lang="en-US" altLang="en-US" sz="1400" dirty="0" err="1"/>
              <a:t>monoblock</a:t>
            </a:r>
            <a:r>
              <a:rPr lang="en-US" altLang="en-US" sz="1400" dirty="0"/>
              <a:t> (MB)</a:t>
            </a:r>
          </a:p>
          <a:p>
            <a:pPr eaLnBrk="1" hangingPunct="1">
              <a:buFont typeface="Wingdings" panose="05000000000000000000" pitchFamily="2" charset="2"/>
              <a:buChar char="§"/>
            </a:pPr>
            <a:r>
              <a:rPr lang="en-US" altLang="en-US" sz="1400" dirty="0"/>
              <a:t>Assess consequences for plasma operation: determine the potential short and long term limitations </a:t>
            </a:r>
            <a:r>
              <a:rPr lang="en-US" altLang="en-US" sz="1400" dirty="0">
                <a:solidFill>
                  <a:srgbClr val="FF0000"/>
                </a:solidFill>
              </a:rPr>
              <a:t>(reduction of the power exhaust and consequently overheating of the damaged block)</a:t>
            </a:r>
          </a:p>
          <a:p>
            <a:pPr eaLnBrk="1" hangingPunct="1">
              <a:buFont typeface="Wingdings" panose="05000000000000000000" pitchFamily="2" charset="2"/>
              <a:buChar char="§"/>
            </a:pPr>
            <a:r>
              <a:rPr lang="en-US" altLang="en-US" sz="1400" dirty="0"/>
              <a:t>Characterize the surface texture evolution (confocal, X-ray tomography measurements) of pre-existing damages (comparative study)</a:t>
            </a:r>
            <a:endParaRPr lang="en-US" altLang="en-US" sz="1400" b="1" dirty="0">
              <a:cs typeface="Calibri" panose="020F0502020204030204" pitchFamily="34" charset="0"/>
            </a:endParaRPr>
          </a:p>
        </p:txBody>
      </p:sp>
      <p:grpSp>
        <p:nvGrpSpPr>
          <p:cNvPr id="34" name="Groupe 33">
            <a:extLst>
              <a:ext uri="{FF2B5EF4-FFF2-40B4-BE49-F238E27FC236}">
                <a16:creationId xmlns:a16="http://schemas.microsoft.com/office/drawing/2014/main" id="{FCE0E004-D5E3-4961-B0CC-1BD1D922F2DA}"/>
              </a:ext>
            </a:extLst>
          </p:cNvPr>
          <p:cNvGrpSpPr/>
          <p:nvPr/>
        </p:nvGrpSpPr>
        <p:grpSpPr>
          <a:xfrm>
            <a:off x="3473165" y="4876725"/>
            <a:ext cx="3729330" cy="1610953"/>
            <a:chOff x="7815707" y="1952607"/>
            <a:chExt cx="4095688" cy="2347247"/>
          </a:xfrm>
        </p:grpSpPr>
        <p:sp>
          <p:nvSpPr>
            <p:cNvPr id="35" name="ZoneTexte 34">
              <a:extLst>
                <a:ext uri="{FF2B5EF4-FFF2-40B4-BE49-F238E27FC236}">
                  <a16:creationId xmlns:a16="http://schemas.microsoft.com/office/drawing/2014/main" id="{BC7C2DE3-AD47-4DA7-91A8-49D92558EF00}"/>
                </a:ext>
              </a:extLst>
            </p:cNvPr>
            <p:cNvSpPr txBox="1"/>
            <p:nvPr/>
          </p:nvSpPr>
          <p:spPr>
            <a:xfrm>
              <a:off x="10721325" y="3807763"/>
              <a:ext cx="1073324" cy="338554"/>
            </a:xfrm>
            <a:prstGeom prst="rect">
              <a:avLst/>
            </a:prstGeom>
            <a:noFill/>
          </p:spPr>
          <p:txBody>
            <a:bodyPr wrap="square" rtlCol="0">
              <a:spAutoFit/>
            </a:bodyPr>
            <a:lstStyle/>
            <a:p>
              <a:r>
                <a:rPr lang="fr-FR" sz="1600" b="1" dirty="0">
                  <a:solidFill>
                    <a:schemeClr val="bg1"/>
                  </a:solidFill>
                </a:rPr>
                <a:t>MB28</a:t>
              </a:r>
              <a:endParaRPr lang="en-GB" sz="1600" b="1" dirty="0">
                <a:solidFill>
                  <a:schemeClr val="bg1"/>
                </a:solidFill>
              </a:endParaRPr>
            </a:p>
          </p:txBody>
        </p:sp>
        <p:pic>
          <p:nvPicPr>
            <p:cNvPr id="36" name="Image 35">
              <a:extLst>
                <a:ext uri="{FF2B5EF4-FFF2-40B4-BE49-F238E27FC236}">
                  <a16:creationId xmlns:a16="http://schemas.microsoft.com/office/drawing/2014/main" id="{51E9CA58-CD03-438F-89F0-D42BA4F81F10}"/>
                </a:ext>
              </a:extLst>
            </p:cNvPr>
            <p:cNvPicPr>
              <a:picLocks noChangeAspect="1"/>
            </p:cNvPicPr>
            <p:nvPr/>
          </p:nvPicPr>
          <p:blipFill>
            <a:blip r:embed="rId3"/>
            <a:stretch>
              <a:fillRect/>
            </a:stretch>
          </p:blipFill>
          <p:spPr>
            <a:xfrm>
              <a:off x="8023468" y="2361664"/>
              <a:ext cx="3680167" cy="1938190"/>
            </a:xfrm>
            <a:prstGeom prst="rect">
              <a:avLst/>
            </a:prstGeom>
          </p:spPr>
        </p:pic>
        <p:sp>
          <p:nvSpPr>
            <p:cNvPr id="37" name="ZoneTexte 36">
              <a:extLst>
                <a:ext uri="{FF2B5EF4-FFF2-40B4-BE49-F238E27FC236}">
                  <a16:creationId xmlns:a16="http://schemas.microsoft.com/office/drawing/2014/main" id="{C7E4869A-DAB1-4DF7-A296-D32E0C1E3B67}"/>
                </a:ext>
              </a:extLst>
            </p:cNvPr>
            <p:cNvSpPr txBox="1"/>
            <p:nvPr/>
          </p:nvSpPr>
          <p:spPr>
            <a:xfrm>
              <a:off x="7815707" y="1952607"/>
              <a:ext cx="4095688" cy="448448"/>
            </a:xfrm>
            <a:prstGeom prst="rect">
              <a:avLst/>
            </a:prstGeom>
            <a:noFill/>
          </p:spPr>
          <p:txBody>
            <a:bodyPr wrap="square" rtlCol="0">
              <a:spAutoFit/>
            </a:bodyPr>
            <a:lstStyle/>
            <a:p>
              <a:pPr algn="l"/>
              <a:r>
                <a:rPr lang="fr-FR" sz="1400" b="1" dirty="0"/>
                <a:t>Optical </a:t>
              </a:r>
              <a:r>
                <a:rPr lang="fr-FR" sz="1400" b="1" dirty="0" err="1"/>
                <a:t>microscopy</a:t>
              </a:r>
              <a:r>
                <a:rPr lang="fr-FR" sz="1400" b="1" dirty="0"/>
                <a:t> post C11 WEST </a:t>
              </a:r>
              <a:r>
                <a:rPr lang="fr-FR" sz="1400" b="1" dirty="0" err="1"/>
                <a:t>campaign</a:t>
              </a:r>
              <a:endParaRPr lang="fr-FR" sz="1400" b="1" dirty="0"/>
            </a:p>
          </p:txBody>
        </p:sp>
      </p:grpSp>
      <p:grpSp>
        <p:nvGrpSpPr>
          <p:cNvPr id="38" name="Groupe 37">
            <a:extLst>
              <a:ext uri="{FF2B5EF4-FFF2-40B4-BE49-F238E27FC236}">
                <a16:creationId xmlns:a16="http://schemas.microsoft.com/office/drawing/2014/main" id="{9101F98D-6282-42A3-97D4-AD76640726F6}"/>
              </a:ext>
            </a:extLst>
          </p:cNvPr>
          <p:cNvGrpSpPr/>
          <p:nvPr/>
        </p:nvGrpSpPr>
        <p:grpSpPr>
          <a:xfrm>
            <a:off x="161642" y="4914706"/>
            <a:ext cx="3350977" cy="1594800"/>
            <a:chOff x="341774" y="2369469"/>
            <a:chExt cx="3350977" cy="1594800"/>
          </a:xfrm>
        </p:grpSpPr>
        <p:pic>
          <p:nvPicPr>
            <p:cNvPr id="39" name="Image 38">
              <a:extLst>
                <a:ext uri="{FF2B5EF4-FFF2-40B4-BE49-F238E27FC236}">
                  <a16:creationId xmlns:a16="http://schemas.microsoft.com/office/drawing/2014/main" id="{F8CF43BC-E14D-486A-810D-4734FD9990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96" t="31274" r="23270" b="24580"/>
            <a:stretch/>
          </p:blipFill>
          <p:spPr>
            <a:xfrm>
              <a:off x="584462" y="2662470"/>
              <a:ext cx="2846895" cy="1050028"/>
            </a:xfrm>
            <a:prstGeom prst="rect">
              <a:avLst/>
            </a:prstGeom>
          </p:spPr>
        </p:pic>
        <p:sp>
          <p:nvSpPr>
            <p:cNvPr id="40" name="ZoneTexte 39">
              <a:extLst>
                <a:ext uri="{FF2B5EF4-FFF2-40B4-BE49-F238E27FC236}">
                  <a16:creationId xmlns:a16="http://schemas.microsoft.com/office/drawing/2014/main" id="{F683B976-7589-4365-9B2E-9772D95FC33B}"/>
                </a:ext>
              </a:extLst>
            </p:cNvPr>
            <p:cNvSpPr txBox="1"/>
            <p:nvPr/>
          </p:nvSpPr>
          <p:spPr>
            <a:xfrm>
              <a:off x="2669181" y="3396888"/>
              <a:ext cx="914400" cy="307777"/>
            </a:xfrm>
            <a:prstGeom prst="rect">
              <a:avLst/>
            </a:prstGeom>
            <a:noFill/>
          </p:spPr>
          <p:txBody>
            <a:bodyPr wrap="square" rtlCol="0">
              <a:spAutoFit/>
            </a:bodyPr>
            <a:lstStyle/>
            <a:p>
              <a:r>
                <a:rPr lang="fr-FR" sz="1400" dirty="0"/>
                <a:t>MB27</a:t>
              </a:r>
              <a:endParaRPr lang="en-GB" sz="1400" dirty="0"/>
            </a:p>
          </p:txBody>
        </p:sp>
        <p:sp>
          <p:nvSpPr>
            <p:cNvPr id="41" name="ZoneTexte 40">
              <a:extLst>
                <a:ext uri="{FF2B5EF4-FFF2-40B4-BE49-F238E27FC236}">
                  <a16:creationId xmlns:a16="http://schemas.microsoft.com/office/drawing/2014/main" id="{A9B218BF-49FD-4AF3-ACB1-B993976A5278}"/>
                </a:ext>
              </a:extLst>
            </p:cNvPr>
            <p:cNvSpPr txBox="1"/>
            <p:nvPr/>
          </p:nvSpPr>
          <p:spPr>
            <a:xfrm>
              <a:off x="341774" y="2369469"/>
              <a:ext cx="3350977" cy="307777"/>
            </a:xfrm>
            <a:prstGeom prst="rect">
              <a:avLst/>
            </a:prstGeom>
            <a:noFill/>
          </p:spPr>
          <p:txBody>
            <a:bodyPr wrap="square" rtlCol="0">
              <a:spAutoFit/>
            </a:bodyPr>
            <a:lstStyle/>
            <a:p>
              <a:r>
                <a:rPr lang="en-GB" sz="1400" b="1" i="1" dirty="0"/>
                <a:t>Self-castellation before C9 WEST campaign</a:t>
              </a:r>
            </a:p>
          </p:txBody>
        </p:sp>
        <p:sp>
          <p:nvSpPr>
            <p:cNvPr id="42" name="Rectangle 41">
              <a:extLst>
                <a:ext uri="{FF2B5EF4-FFF2-40B4-BE49-F238E27FC236}">
                  <a16:creationId xmlns:a16="http://schemas.microsoft.com/office/drawing/2014/main" id="{9260521B-9EE0-47B0-BE29-9734A0544C3E}"/>
                </a:ext>
              </a:extLst>
            </p:cNvPr>
            <p:cNvSpPr/>
            <p:nvPr/>
          </p:nvSpPr>
          <p:spPr>
            <a:xfrm>
              <a:off x="1089840" y="3687270"/>
              <a:ext cx="1927259" cy="276999"/>
            </a:xfrm>
            <a:prstGeom prst="rect">
              <a:avLst/>
            </a:prstGeom>
          </p:spPr>
          <p:txBody>
            <a:bodyPr wrap="none">
              <a:spAutoFit/>
            </a:bodyPr>
            <a:lstStyle/>
            <a:p>
              <a:r>
                <a:rPr lang="fr-FR" sz="1200" b="1" i="1" dirty="0">
                  <a:solidFill>
                    <a:srgbClr val="7030A0"/>
                  </a:solidFill>
                  <a:highlight>
                    <a:srgbClr val="DDDDDD"/>
                  </a:highlight>
                  <a:latin typeface="+mn-lt"/>
                  <a:cs typeface="Arial" panose="020B0604020202020204" pitchFamily="34" charset="0"/>
                </a:rPr>
                <a:t>[A. Durif et al., PFMC 2023]</a:t>
              </a:r>
              <a:endParaRPr lang="en-GB" sz="1200" b="1" dirty="0">
                <a:solidFill>
                  <a:srgbClr val="0070C0"/>
                </a:solidFill>
                <a:highlight>
                  <a:srgbClr val="DDDDDD"/>
                </a:highlight>
                <a:latin typeface="+mn-lt"/>
              </a:endParaRPr>
            </a:p>
          </p:txBody>
        </p:sp>
        <p:sp>
          <p:nvSpPr>
            <p:cNvPr id="43" name="ZoneTexte 42">
              <a:extLst>
                <a:ext uri="{FF2B5EF4-FFF2-40B4-BE49-F238E27FC236}">
                  <a16:creationId xmlns:a16="http://schemas.microsoft.com/office/drawing/2014/main" id="{A00F8257-DDC7-43AD-9B25-953B69550A74}"/>
                </a:ext>
              </a:extLst>
            </p:cNvPr>
            <p:cNvSpPr txBox="1"/>
            <p:nvPr/>
          </p:nvSpPr>
          <p:spPr>
            <a:xfrm>
              <a:off x="809132" y="3020982"/>
              <a:ext cx="1453999" cy="307777"/>
            </a:xfrm>
            <a:prstGeom prst="rect">
              <a:avLst/>
            </a:prstGeom>
            <a:noFill/>
          </p:spPr>
          <p:txBody>
            <a:bodyPr wrap="square" rtlCol="0">
              <a:spAutoFit/>
            </a:bodyPr>
            <a:lstStyle/>
            <a:p>
              <a:pPr algn="l"/>
              <a:r>
                <a:rPr lang="en-GB" sz="1400" b="1">
                  <a:sym typeface="Symbol" panose="05050102010706020507" pitchFamily="18" charset="2"/>
                </a:rPr>
                <a:t></a:t>
              </a:r>
              <a:r>
                <a:rPr lang="en-GB" sz="1400" b="1"/>
                <a:t>80 µm width</a:t>
              </a:r>
            </a:p>
          </p:txBody>
        </p:sp>
      </p:grpSp>
      <p:sp>
        <p:nvSpPr>
          <p:cNvPr id="25" name="TextBox 1">
            <a:extLst>
              <a:ext uri="{FF2B5EF4-FFF2-40B4-BE49-F238E27FC236}">
                <a16:creationId xmlns:a16="http://schemas.microsoft.com/office/drawing/2014/main" id="{B019692E-E6BC-4A5F-B70F-697AEF7A5504}"/>
              </a:ext>
            </a:extLst>
          </p:cNvPr>
          <p:cNvSpPr txBox="1"/>
          <p:nvPr/>
        </p:nvSpPr>
        <p:spPr>
          <a:xfrm>
            <a:off x="7069137" y="1523314"/>
            <a:ext cx="4768374" cy="1323439"/>
          </a:xfrm>
          <a:prstGeom prst="rect">
            <a:avLst/>
          </a:prstGeom>
          <a:solidFill>
            <a:srgbClr val="FFFF00"/>
          </a:solidFill>
          <a:ln>
            <a:noFill/>
          </a:ln>
        </p:spPr>
        <p:txBody>
          <a:bodyPr wrap="square" rtlCol="0">
            <a:spAutoFit/>
          </a:bodyPr>
          <a:lstStyle/>
          <a:p>
            <a:r>
              <a:rPr lang="fi-FI" sz="2000" dirty="0"/>
              <a:t>Priority</a:t>
            </a:r>
            <a:r>
              <a:rPr lang="fr-FR" sz="2000" dirty="0"/>
              <a:t>: P1-WEST-26</a:t>
            </a:r>
          </a:p>
          <a:p>
            <a:r>
              <a:rPr lang="en-US" sz="2000" dirty="0"/>
              <a:t>Focus : complete self castellation high heat flux exposure before non destructive analysis of crack evolution</a:t>
            </a:r>
            <a:endParaRPr lang="fr-FR" sz="2000" dirty="0"/>
          </a:p>
        </p:txBody>
      </p:sp>
    </p:spTree>
    <p:extLst>
      <p:ext uri="{BB962C8B-B14F-4D97-AF65-F5344CB8AC3E}">
        <p14:creationId xmlns:p14="http://schemas.microsoft.com/office/powerpoint/2010/main" val="942403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19</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#118 : </a:t>
            </a:r>
            <a:r>
              <a:rPr lang="en-US" dirty="0"/>
              <a:t>Accelerated material damage under a high fluence of helium in WEST</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D77FBCBD-A0E3-439D-A9E3-12B6BAD298DC}"/>
              </a:ext>
            </a:extLst>
          </p:cNvPr>
          <p:cNvPicPr>
            <a:picLocks noChangeAspect="1"/>
          </p:cNvPicPr>
          <p:nvPr/>
        </p:nvPicPr>
        <p:blipFill>
          <a:blip r:embed="rId2"/>
          <a:stretch>
            <a:fillRect/>
          </a:stretch>
        </p:blipFill>
        <p:spPr>
          <a:xfrm>
            <a:off x="563400" y="815113"/>
            <a:ext cx="11065199" cy="5227773"/>
          </a:xfrm>
          <a:prstGeom prst="rect">
            <a:avLst/>
          </a:prstGeom>
        </p:spPr>
      </p:pic>
      <p:sp>
        <p:nvSpPr>
          <p:cNvPr id="5" name="Rectangle 4">
            <a:extLst>
              <a:ext uri="{FF2B5EF4-FFF2-40B4-BE49-F238E27FC236}">
                <a16:creationId xmlns:a16="http://schemas.microsoft.com/office/drawing/2014/main" id="{C0138677-EA2A-4495-BE41-AABE5D7D5881}"/>
              </a:ext>
            </a:extLst>
          </p:cNvPr>
          <p:cNvSpPr/>
          <p:nvPr/>
        </p:nvSpPr>
        <p:spPr>
          <a:xfrm>
            <a:off x="7705725" y="5495925"/>
            <a:ext cx="43053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1551AC34-EF0F-413D-9350-D49801CF981C}"/>
              </a:ext>
            </a:extLst>
          </p:cNvPr>
          <p:cNvPicPr>
            <a:picLocks noChangeAspect="1"/>
          </p:cNvPicPr>
          <p:nvPr/>
        </p:nvPicPr>
        <p:blipFill>
          <a:blip r:embed="rId3"/>
          <a:stretch>
            <a:fillRect/>
          </a:stretch>
        </p:blipFill>
        <p:spPr>
          <a:xfrm>
            <a:off x="8015287" y="5528536"/>
            <a:ext cx="3686175" cy="898550"/>
          </a:xfrm>
          <a:prstGeom prst="rect">
            <a:avLst/>
          </a:prstGeom>
        </p:spPr>
      </p:pic>
    </p:spTree>
    <p:extLst>
      <p:ext uri="{BB962C8B-B14F-4D97-AF65-F5344CB8AC3E}">
        <p14:creationId xmlns:p14="http://schemas.microsoft.com/office/powerpoint/2010/main" val="1941264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59E8D87-344A-D382-564B-389C7BFEACF0}"/>
              </a:ext>
            </a:extLst>
          </p:cNvPr>
          <p:cNvSpPr>
            <a:spLocks noGrp="1"/>
          </p:cNvSpPr>
          <p:nvPr>
            <p:ph type="ftr" sz="quarter" idx="11"/>
          </p:nvPr>
        </p:nvSpPr>
        <p:spPr/>
        <p:txBody>
          <a:bodyPr/>
          <a:lstStyle/>
          <a:p>
            <a:pPr>
              <a:defRPr/>
            </a:pPr>
            <a:r>
              <a:rPr lang="en-GB" dirty="0">
                <a:solidFill>
                  <a:prstClr val="white"/>
                </a:solidFill>
              </a:rPr>
              <a:t>E. Tsitrone| GPM | 04-06 November 2025</a:t>
            </a:r>
            <a:endParaRPr lang="en-GB" dirty="0"/>
          </a:p>
        </p:txBody>
      </p:sp>
      <p:sp>
        <p:nvSpPr>
          <p:cNvPr id="4" name="Slide Number Placeholder 3">
            <a:extLst>
              <a:ext uri="{FF2B5EF4-FFF2-40B4-BE49-F238E27FC236}">
                <a16:creationId xmlns:a16="http://schemas.microsoft.com/office/drawing/2014/main" id="{6D9A8608-CCD3-B0EE-F323-43E8BC26BCF6}"/>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a:t>
            </a:fld>
            <a:endParaRPr lang="en-GB">
              <a:solidFill>
                <a:prstClr val="white"/>
              </a:solidFill>
            </a:endParaRPr>
          </a:p>
        </p:txBody>
      </p:sp>
      <p:sp>
        <p:nvSpPr>
          <p:cNvPr id="5" name="Title 1">
            <a:extLst>
              <a:ext uri="{FF2B5EF4-FFF2-40B4-BE49-F238E27FC236}">
                <a16:creationId xmlns:a16="http://schemas.microsoft.com/office/drawing/2014/main" id="{8EE05BCE-7658-1C9F-EBE9-F1BD805B5314}"/>
              </a:ext>
            </a:extLst>
          </p:cNvPr>
          <p:cNvSpPr>
            <a:spLocks noGrp="1"/>
          </p:cNvSpPr>
          <p:nvPr>
            <p:ph type="title"/>
          </p:nvPr>
        </p:nvSpPr>
        <p:spPr>
          <a:xfrm>
            <a:off x="983432" y="222941"/>
            <a:ext cx="9451776" cy="457200"/>
          </a:xfrm>
        </p:spPr>
        <p:txBody>
          <a:bodyPr/>
          <a:lstStyle/>
          <a:p>
            <a:r>
              <a:rPr lang="en-IT" dirty="0"/>
              <a:t>Introduction</a:t>
            </a:r>
            <a:endParaRPr lang="en-CH" dirty="0"/>
          </a:p>
        </p:txBody>
      </p:sp>
      <p:sp>
        <p:nvSpPr>
          <p:cNvPr id="6" name="Content Placeholder 2">
            <a:extLst>
              <a:ext uri="{FF2B5EF4-FFF2-40B4-BE49-F238E27FC236}">
                <a16:creationId xmlns:a16="http://schemas.microsoft.com/office/drawing/2014/main" id="{319EFB86-ACFA-6E51-1397-13B1D29E1C2B}"/>
              </a:ext>
            </a:extLst>
          </p:cNvPr>
          <p:cNvSpPr txBox="1">
            <a:spLocks/>
          </p:cNvSpPr>
          <p:nvPr/>
        </p:nvSpPr>
        <p:spPr>
          <a:xfrm>
            <a:off x="260834" y="1581513"/>
            <a:ext cx="3578069" cy="2733312"/>
          </a:xfrm>
          <a:prstGeom prst="rect">
            <a:avLst/>
          </a:prstGeom>
        </p:spPr>
        <p:txBody>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r>
              <a:rPr lang="fi-FI" sz="2000" dirty="0"/>
              <a:t>RT-06 is part of mission 2 on plasma exhaust, with a focus on the plasma facing components and PWI</a:t>
            </a:r>
          </a:p>
          <a:p>
            <a:pPr>
              <a:spcBef>
                <a:spcPts val="600"/>
              </a:spcBef>
            </a:pPr>
            <a:r>
              <a:rPr lang="fr-FR" sz="2000" dirty="0"/>
              <a:t>RT-06 </a:t>
            </a:r>
            <a:r>
              <a:rPr lang="fr-FR" sz="2000" dirty="0" err="1"/>
              <a:t>is</a:t>
            </a:r>
            <a:r>
              <a:rPr lang="fr-FR" sz="2000" dirty="0"/>
              <a:t> </a:t>
            </a:r>
            <a:r>
              <a:rPr lang="fr-FR" sz="2000" dirty="0" err="1"/>
              <a:t>focussed</a:t>
            </a:r>
            <a:r>
              <a:rPr lang="fr-FR" sz="2000" dirty="0"/>
              <a:t> on </a:t>
            </a:r>
            <a:r>
              <a:rPr lang="fr-FR" sz="2000" dirty="0" err="1"/>
              <a:t>metallic</a:t>
            </a:r>
            <a:r>
              <a:rPr lang="fr-FR" sz="2000" dirty="0"/>
              <a:t> </a:t>
            </a:r>
            <a:r>
              <a:rPr lang="fr-FR" sz="2000" dirty="0" err="1"/>
              <a:t>devices</a:t>
            </a:r>
            <a:r>
              <a:rPr lang="fr-FR" sz="2000" dirty="0"/>
              <a:t> (AUG, JET and WEST) for </a:t>
            </a:r>
            <a:r>
              <a:rPr lang="fr-FR" sz="2000" dirty="0" err="1"/>
              <a:t>preparing</a:t>
            </a:r>
            <a:r>
              <a:rPr lang="fr-FR" sz="2000" dirty="0"/>
              <a:t> </a:t>
            </a:r>
            <a:r>
              <a:rPr lang="fr-FR" sz="2000" dirty="0" err="1"/>
              <a:t>next</a:t>
            </a:r>
            <a:r>
              <a:rPr lang="fr-FR" sz="2000" dirty="0"/>
              <a:t> </a:t>
            </a:r>
            <a:r>
              <a:rPr lang="fr-FR" sz="2000" dirty="0" err="1"/>
              <a:t>step</a:t>
            </a:r>
            <a:r>
              <a:rPr lang="fr-FR" sz="2000" dirty="0"/>
              <a:t> fusion </a:t>
            </a:r>
            <a:r>
              <a:rPr lang="fr-FR" sz="2000" dirty="0" err="1"/>
              <a:t>devices</a:t>
            </a:r>
            <a:endParaRPr lang="fr-FR" sz="2000" dirty="0"/>
          </a:p>
        </p:txBody>
      </p:sp>
      <p:pic>
        <p:nvPicPr>
          <p:cNvPr id="7" name="Picture 6">
            <a:extLst>
              <a:ext uri="{FF2B5EF4-FFF2-40B4-BE49-F238E27FC236}">
                <a16:creationId xmlns:a16="http://schemas.microsoft.com/office/drawing/2014/main" id="{BBAFB8FC-CD50-9D9E-3C26-8CD801DDD74E}"/>
              </a:ext>
            </a:extLst>
          </p:cNvPr>
          <p:cNvPicPr>
            <a:picLocks noChangeAspect="1"/>
          </p:cNvPicPr>
          <p:nvPr/>
        </p:nvPicPr>
        <p:blipFill>
          <a:blip r:embed="rId2"/>
          <a:stretch>
            <a:fillRect/>
          </a:stretch>
        </p:blipFill>
        <p:spPr>
          <a:xfrm>
            <a:off x="4293287" y="710567"/>
            <a:ext cx="7637879" cy="5192607"/>
          </a:xfrm>
          <a:prstGeom prst="rect">
            <a:avLst/>
          </a:prstGeom>
          <a:solidFill>
            <a:schemeClr val="bg1"/>
          </a:solidFill>
        </p:spPr>
      </p:pic>
      <p:sp>
        <p:nvSpPr>
          <p:cNvPr id="8" name="Oval 7">
            <a:extLst>
              <a:ext uri="{FF2B5EF4-FFF2-40B4-BE49-F238E27FC236}">
                <a16:creationId xmlns:a16="http://schemas.microsoft.com/office/drawing/2014/main" id="{D461D1E1-5C67-AAAC-2542-B02F2A157425}"/>
              </a:ext>
            </a:extLst>
          </p:cNvPr>
          <p:cNvSpPr/>
          <p:nvPr/>
        </p:nvSpPr>
        <p:spPr>
          <a:xfrm>
            <a:off x="9184290" y="3503421"/>
            <a:ext cx="2852937" cy="10572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048310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20</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#118 : </a:t>
            </a:r>
            <a:r>
              <a:rPr lang="en-US" dirty="0"/>
              <a:t>Accelerated material damage under a high fluence of helium in WEST</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D77FBCBD-A0E3-439D-A9E3-12B6BAD298DC}"/>
              </a:ext>
            </a:extLst>
          </p:cNvPr>
          <p:cNvPicPr>
            <a:picLocks noChangeAspect="1"/>
          </p:cNvPicPr>
          <p:nvPr/>
        </p:nvPicPr>
        <p:blipFill>
          <a:blip r:embed="rId2"/>
          <a:stretch>
            <a:fillRect/>
          </a:stretch>
        </p:blipFill>
        <p:spPr>
          <a:xfrm>
            <a:off x="563400" y="815113"/>
            <a:ext cx="11065199" cy="5227773"/>
          </a:xfrm>
          <a:prstGeom prst="rect">
            <a:avLst/>
          </a:prstGeom>
        </p:spPr>
      </p:pic>
      <p:sp>
        <p:nvSpPr>
          <p:cNvPr id="5" name="Rectangle 4">
            <a:extLst>
              <a:ext uri="{FF2B5EF4-FFF2-40B4-BE49-F238E27FC236}">
                <a16:creationId xmlns:a16="http://schemas.microsoft.com/office/drawing/2014/main" id="{C0138677-EA2A-4495-BE41-AABE5D7D5881}"/>
              </a:ext>
            </a:extLst>
          </p:cNvPr>
          <p:cNvSpPr/>
          <p:nvPr/>
        </p:nvSpPr>
        <p:spPr>
          <a:xfrm>
            <a:off x="7705725" y="5495925"/>
            <a:ext cx="43053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1551AC34-EF0F-413D-9350-D49801CF981C}"/>
              </a:ext>
            </a:extLst>
          </p:cNvPr>
          <p:cNvPicPr>
            <a:picLocks noChangeAspect="1"/>
          </p:cNvPicPr>
          <p:nvPr/>
        </p:nvPicPr>
        <p:blipFill>
          <a:blip r:embed="rId3"/>
          <a:stretch>
            <a:fillRect/>
          </a:stretch>
        </p:blipFill>
        <p:spPr>
          <a:xfrm>
            <a:off x="8015287" y="5528536"/>
            <a:ext cx="3686175" cy="898550"/>
          </a:xfrm>
          <a:prstGeom prst="rect">
            <a:avLst/>
          </a:prstGeom>
        </p:spPr>
      </p:pic>
      <p:sp>
        <p:nvSpPr>
          <p:cNvPr id="9" name="TextBox 1">
            <a:extLst>
              <a:ext uri="{FF2B5EF4-FFF2-40B4-BE49-F238E27FC236}">
                <a16:creationId xmlns:a16="http://schemas.microsoft.com/office/drawing/2014/main" id="{8AEB0327-D7AB-4CD7-86DF-E5AC29F52E33}"/>
              </a:ext>
            </a:extLst>
          </p:cNvPr>
          <p:cNvSpPr txBox="1"/>
          <p:nvPr/>
        </p:nvSpPr>
        <p:spPr>
          <a:xfrm>
            <a:off x="5886450" y="1523314"/>
            <a:ext cx="5951061" cy="2862322"/>
          </a:xfrm>
          <a:prstGeom prst="rect">
            <a:avLst/>
          </a:prstGeom>
          <a:solidFill>
            <a:srgbClr val="FFFF00"/>
          </a:solidFill>
          <a:ln>
            <a:noFill/>
          </a:ln>
        </p:spPr>
        <p:txBody>
          <a:bodyPr wrap="square" rtlCol="0">
            <a:spAutoFit/>
          </a:bodyPr>
          <a:lstStyle/>
          <a:p>
            <a:r>
              <a:rPr lang="fi-FI" sz="2000" dirty="0"/>
              <a:t>Priority</a:t>
            </a:r>
            <a:r>
              <a:rPr lang="fr-FR" sz="2000" dirty="0"/>
              <a:t>: P2-WEST</a:t>
            </a:r>
          </a:p>
          <a:p>
            <a:r>
              <a:rPr lang="en-US" sz="2000" dirty="0"/>
              <a:t>Proposal to be refined :  main interest would be change of thermo mechanical properties under He, which requires lower fluence than stated here. No high fluence foreseen in 26 if high fluence XPR run in 2025. Proposal for high fluence to be considered for 2027, but most interesting plasma conditions </a:t>
            </a:r>
            <a:r>
              <a:rPr lang="en-US" sz="2000" dirty="0" err="1"/>
              <a:t>tbd</a:t>
            </a:r>
            <a:r>
              <a:rPr lang="en-US" sz="2000" dirty="0"/>
              <a:t>, (presumably H mode in D if scenario available, rather than He)</a:t>
            </a:r>
            <a:endParaRPr lang="fr-FR" sz="2000" dirty="0"/>
          </a:p>
        </p:txBody>
      </p:sp>
    </p:spTree>
    <p:extLst>
      <p:ext uri="{BB962C8B-B14F-4D97-AF65-F5344CB8AC3E}">
        <p14:creationId xmlns:p14="http://schemas.microsoft.com/office/powerpoint/2010/main" val="2209947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21</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1010948" y="295275"/>
            <a:ext cx="10790527" cy="457200"/>
          </a:xfrm>
        </p:spPr>
        <p:txBody>
          <a:bodyPr/>
          <a:lstStyle/>
          <a:p>
            <a:r>
              <a:rPr lang="fi-FI" dirty="0"/>
              <a:t>#136 : </a:t>
            </a:r>
            <a:r>
              <a:rPr lang="en-US" sz="2400" dirty="0" err="1"/>
              <a:t>Characterisation</a:t>
            </a:r>
            <a:r>
              <a:rPr lang="en-US" sz="2400" dirty="0"/>
              <a:t> of the heat load on castellated PFCs: optical hot spot, toroidal gap and far divertor SOL power width in L-mode plasmas (WEST)</a:t>
            </a:r>
            <a:endParaRPr lang="fi-FI" sz="2400"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2626542D-AB22-41D0-9EA8-8529F803E471}"/>
              </a:ext>
            </a:extLst>
          </p:cNvPr>
          <p:cNvPicPr>
            <a:picLocks noChangeAspect="1"/>
          </p:cNvPicPr>
          <p:nvPr/>
        </p:nvPicPr>
        <p:blipFill>
          <a:blip r:embed="rId2"/>
          <a:stretch>
            <a:fillRect/>
          </a:stretch>
        </p:blipFill>
        <p:spPr>
          <a:xfrm>
            <a:off x="170227" y="896635"/>
            <a:ext cx="12021773" cy="5514975"/>
          </a:xfrm>
          <a:prstGeom prst="rect">
            <a:avLst/>
          </a:prstGeom>
        </p:spPr>
      </p:pic>
    </p:spTree>
    <p:extLst>
      <p:ext uri="{BB962C8B-B14F-4D97-AF65-F5344CB8AC3E}">
        <p14:creationId xmlns:p14="http://schemas.microsoft.com/office/powerpoint/2010/main" val="1469894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22</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1010948" y="295275"/>
            <a:ext cx="10790527" cy="457200"/>
          </a:xfrm>
        </p:spPr>
        <p:txBody>
          <a:bodyPr/>
          <a:lstStyle/>
          <a:p>
            <a:r>
              <a:rPr lang="fi-FI" dirty="0"/>
              <a:t>#136 : </a:t>
            </a:r>
            <a:r>
              <a:rPr lang="en-US" sz="2400" dirty="0" err="1"/>
              <a:t>Characterisation</a:t>
            </a:r>
            <a:r>
              <a:rPr lang="en-US" sz="2400" dirty="0"/>
              <a:t> of the heat load on castellated PFCs: optical hot spot, toroidal gap and far divertor SOL power width in L-mode plasmas (WEST)</a:t>
            </a:r>
            <a:endParaRPr lang="fi-FI" sz="2400"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2626542D-AB22-41D0-9EA8-8529F803E471}"/>
              </a:ext>
            </a:extLst>
          </p:cNvPr>
          <p:cNvPicPr>
            <a:picLocks noChangeAspect="1"/>
          </p:cNvPicPr>
          <p:nvPr/>
        </p:nvPicPr>
        <p:blipFill>
          <a:blip r:embed="rId2"/>
          <a:stretch>
            <a:fillRect/>
          </a:stretch>
        </p:blipFill>
        <p:spPr>
          <a:xfrm>
            <a:off x="170227" y="896635"/>
            <a:ext cx="12021773" cy="5514975"/>
          </a:xfrm>
          <a:prstGeom prst="rect">
            <a:avLst/>
          </a:prstGeom>
        </p:spPr>
      </p:pic>
      <p:sp>
        <p:nvSpPr>
          <p:cNvPr id="6" name="TextBox 1">
            <a:extLst>
              <a:ext uri="{FF2B5EF4-FFF2-40B4-BE49-F238E27FC236}">
                <a16:creationId xmlns:a16="http://schemas.microsoft.com/office/drawing/2014/main" id="{B88E7B6A-36DA-4A53-ABF3-0BED05967DCA}"/>
              </a:ext>
            </a:extLst>
          </p:cNvPr>
          <p:cNvSpPr txBox="1"/>
          <p:nvPr/>
        </p:nvSpPr>
        <p:spPr>
          <a:xfrm>
            <a:off x="7069137" y="1523314"/>
            <a:ext cx="4768374" cy="1631216"/>
          </a:xfrm>
          <a:prstGeom prst="rect">
            <a:avLst/>
          </a:prstGeom>
          <a:solidFill>
            <a:srgbClr val="FFFF00"/>
          </a:solidFill>
          <a:ln>
            <a:noFill/>
          </a:ln>
        </p:spPr>
        <p:txBody>
          <a:bodyPr wrap="square" rtlCol="0">
            <a:spAutoFit/>
          </a:bodyPr>
          <a:lstStyle/>
          <a:p>
            <a:r>
              <a:rPr lang="fi-FI" sz="2000" dirty="0"/>
              <a:t>Priority</a:t>
            </a:r>
            <a:r>
              <a:rPr lang="fr-FR" sz="2000" dirty="0"/>
              <a:t>: P1-WEST-27</a:t>
            </a:r>
          </a:p>
          <a:p>
            <a:r>
              <a:rPr lang="en-US" sz="2000" dirty="0"/>
              <a:t>Nice idea building on previous results to evidence OHS in operando,  but requires PFU machining / dedicated Q3B divertor sector settings </a:t>
            </a:r>
            <a:r>
              <a:rPr lang="en-US" sz="2000" dirty="0">
                <a:sym typeface="Wingdings" panose="05000000000000000000" pitchFamily="2" charset="2"/>
              </a:rPr>
              <a:t>2027</a:t>
            </a:r>
            <a:endParaRPr lang="fr-FR" sz="2000" dirty="0"/>
          </a:p>
        </p:txBody>
      </p:sp>
    </p:spTree>
    <p:extLst>
      <p:ext uri="{BB962C8B-B14F-4D97-AF65-F5344CB8AC3E}">
        <p14:creationId xmlns:p14="http://schemas.microsoft.com/office/powerpoint/2010/main" val="1125087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23</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#121 : </a:t>
            </a:r>
            <a:r>
              <a:rPr lang="en-US" dirty="0"/>
              <a:t>Calorimetry power balance and ripple effect modulation</a:t>
            </a:r>
            <a:r>
              <a:rPr lang="fi-FI" dirty="0"/>
              <a:t> </a:t>
            </a:r>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Espace réservé du contenu 2">
            <a:extLst>
              <a:ext uri="{FF2B5EF4-FFF2-40B4-BE49-F238E27FC236}">
                <a16:creationId xmlns:a16="http://schemas.microsoft.com/office/drawing/2014/main" id="{E86E8A2A-3752-4286-BCC8-C7453ED887B4}"/>
              </a:ext>
            </a:extLst>
          </p:cNvPr>
          <p:cNvSpPr txBox="1">
            <a:spLocks/>
          </p:cNvSpPr>
          <p:nvPr/>
        </p:nvSpPr>
        <p:spPr>
          <a:xfrm>
            <a:off x="258806" y="627047"/>
            <a:ext cx="7518828" cy="3622167"/>
          </a:xfrm>
          <a:prstGeom prst="rect">
            <a:avLst/>
          </a:prstGeom>
        </p:spPr>
        <p:txBody>
          <a:bodyPr>
            <a:normAutofit fontScale="92500" lnSpcReduction="10000"/>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214313" indent="-214313" algn="just">
              <a:defRPr/>
            </a:pPr>
            <a:r>
              <a:rPr lang="en-US" sz="1900" b="1" dirty="0">
                <a:cs typeface="Calibri"/>
              </a:rPr>
              <a:t>Proponents and contact person:</a:t>
            </a:r>
          </a:p>
          <a:p>
            <a:pPr algn="just">
              <a:defRPr/>
            </a:pPr>
            <a:r>
              <a:rPr lang="en-US" sz="1600" dirty="0">
                <a:cs typeface="Calibri"/>
                <a:hlinkClick r:id="rId2"/>
              </a:rPr>
              <a:t>Jonathan.gerardin@cea.fr</a:t>
            </a:r>
            <a:endParaRPr lang="en-US" sz="1600" dirty="0">
              <a:cs typeface="Calibri"/>
            </a:endParaRPr>
          </a:p>
          <a:p>
            <a:pPr algn="just">
              <a:defRPr/>
            </a:pPr>
            <a:r>
              <a:rPr lang="en-US" sz="1600" dirty="0">
                <a:cs typeface="Calibri"/>
                <a:hlinkClick r:id="rId3"/>
              </a:rPr>
              <a:t>Yann.corre@cea.fr</a:t>
            </a:r>
            <a:endParaRPr lang="en-US" sz="1600" dirty="0">
              <a:cs typeface="Calibri"/>
            </a:endParaRPr>
          </a:p>
          <a:p>
            <a:pPr algn="just">
              <a:defRPr/>
            </a:pPr>
            <a:r>
              <a:rPr lang="en-US" sz="1600" dirty="0">
                <a:cs typeface="Calibri"/>
              </a:rPr>
              <a:t>Jonathan.gaspar@univ-amu.fr</a:t>
            </a:r>
          </a:p>
          <a:p>
            <a:pPr marL="214313" indent="-214313" algn="just">
              <a:defRPr/>
            </a:pPr>
            <a:r>
              <a:rPr lang="en-US" sz="1900" b="1" dirty="0">
                <a:cs typeface="Calibri"/>
              </a:rPr>
              <a:t>Scientific Background &amp; Objectives</a:t>
            </a:r>
          </a:p>
          <a:p>
            <a:pPr lvl="1" algn="just">
              <a:defRPr/>
            </a:pPr>
            <a:r>
              <a:rPr lang="en-US" sz="1600" dirty="0">
                <a:cs typeface="Calibri"/>
              </a:rPr>
              <a:t>Almost all WEST PFCs are actively cooled and water temperature inside each group of PFCs is monitored, allowing calorimetry measurement for power balance.</a:t>
            </a:r>
          </a:p>
          <a:p>
            <a:pPr lvl="1" algn="just">
              <a:defRPr/>
            </a:pPr>
            <a:r>
              <a:rPr lang="en-US" sz="1600" dirty="0">
                <a:cs typeface="Calibri"/>
              </a:rPr>
              <a:t>The strong water flow leads to small increase of water temperature and large uncertainties of measurement (</a:t>
            </a:r>
            <a:r>
              <a:rPr lang="en-US" sz="1600" dirty="0" err="1">
                <a:cs typeface="Calibri"/>
              </a:rPr>
              <a:t>e.g</a:t>
            </a:r>
            <a:r>
              <a:rPr lang="en-US" sz="1600" dirty="0">
                <a:cs typeface="Calibri"/>
              </a:rPr>
              <a:t> 25% of uncertainties on extracted power from the lower divertor). The power balance is not closed yet (only 85% of the injected power is retrieved, a part is missing due to uncertainties)</a:t>
            </a:r>
          </a:p>
          <a:p>
            <a:pPr lvl="1" algn="just">
              <a:defRPr/>
            </a:pPr>
            <a:r>
              <a:rPr lang="en-US" sz="1600" dirty="0">
                <a:cs typeface="Calibri"/>
              </a:rPr>
              <a:t>The objective is to assess the power balance on WEST tokamak on a large set of reference scenarios, using a reduced water flow to increase the accuracy of the power balance.</a:t>
            </a:r>
          </a:p>
          <a:p>
            <a:pPr lvl="1" algn="just">
              <a:defRPr/>
            </a:pPr>
            <a:r>
              <a:rPr lang="en-US" sz="1600" dirty="0">
                <a:cs typeface="Calibri"/>
              </a:rPr>
              <a:t>New probes allow to perform calorimetry on pair of lower divertor W-PFU. Ripple modulation can be measured by these probes and compared with modelling.</a:t>
            </a:r>
          </a:p>
        </p:txBody>
      </p:sp>
      <p:sp>
        <p:nvSpPr>
          <p:cNvPr id="6" name="TextBox 7">
            <a:extLst>
              <a:ext uri="{FF2B5EF4-FFF2-40B4-BE49-F238E27FC236}">
                <a16:creationId xmlns:a16="http://schemas.microsoft.com/office/drawing/2014/main" id="{EF8C7A9E-61EA-4B68-9170-D9DC47F39DD2}"/>
              </a:ext>
            </a:extLst>
          </p:cNvPr>
          <p:cNvSpPr txBox="1">
            <a:spLocks noChangeArrowheads="1"/>
          </p:cNvSpPr>
          <p:nvPr/>
        </p:nvSpPr>
        <p:spPr bwMode="auto">
          <a:xfrm>
            <a:off x="8451870" y="4941345"/>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7" name="Table 3">
            <a:extLst>
              <a:ext uri="{FF2B5EF4-FFF2-40B4-BE49-F238E27FC236}">
                <a16:creationId xmlns:a16="http://schemas.microsoft.com/office/drawing/2014/main" id="{604B85A5-BC33-43C9-996F-6A0AEBD1A97E}"/>
              </a:ext>
            </a:extLst>
          </p:cNvPr>
          <p:cNvGraphicFramePr>
            <a:graphicFrameLocks noGrp="1"/>
          </p:cNvGraphicFramePr>
          <p:nvPr>
            <p:extLst>
              <p:ext uri="{D42A27DB-BD31-4B8C-83A1-F6EECF244321}">
                <p14:modId xmlns:p14="http://schemas.microsoft.com/office/powerpoint/2010/main" val="2582595605"/>
              </p:ext>
            </p:extLst>
          </p:nvPr>
        </p:nvGraphicFramePr>
        <p:xfrm>
          <a:off x="7914049" y="5432833"/>
          <a:ext cx="4147457" cy="837316"/>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r>
                        <a:rPr lang="fr-FR" sz="1800" dirty="0"/>
                        <a:t>15 pulses</a:t>
                      </a:r>
                      <a:endParaRPr lang="en-IT" sz="1800" dirty="0"/>
                    </a:p>
                  </a:txBody>
                  <a:tcPr marL="68585" marR="68585" marT="34290" marB="34290">
                    <a:solidFill>
                      <a:schemeClr val="accent6">
                        <a:lumMod val="40000"/>
                        <a:lumOff val="60000"/>
                      </a:schemeClr>
                    </a:solidFill>
                  </a:tcPr>
                </a:tc>
                <a:tc>
                  <a:txBody>
                    <a:bodyPr/>
                    <a:lstStyle/>
                    <a:p>
                      <a:r>
                        <a:rPr lang="fr-FR" sz="1800" dirty="0"/>
                        <a:t>0</a:t>
                      </a:r>
                      <a:endParaRPr lang="en-IT" sz="18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pic>
        <p:nvPicPr>
          <p:cNvPr id="9" name="Image 8">
            <a:extLst>
              <a:ext uri="{FF2B5EF4-FFF2-40B4-BE49-F238E27FC236}">
                <a16:creationId xmlns:a16="http://schemas.microsoft.com/office/drawing/2014/main" id="{20575881-B8AC-4A43-8937-A04E72970BD7}"/>
              </a:ext>
            </a:extLst>
          </p:cNvPr>
          <p:cNvPicPr>
            <a:picLocks noChangeAspect="1"/>
          </p:cNvPicPr>
          <p:nvPr/>
        </p:nvPicPr>
        <p:blipFill>
          <a:blip r:embed="rId4"/>
          <a:stretch>
            <a:fillRect/>
          </a:stretch>
        </p:blipFill>
        <p:spPr>
          <a:xfrm>
            <a:off x="7914049" y="1310212"/>
            <a:ext cx="4165523" cy="2226852"/>
          </a:xfrm>
          <a:prstGeom prst="rect">
            <a:avLst/>
          </a:prstGeom>
        </p:spPr>
      </p:pic>
      <p:sp>
        <p:nvSpPr>
          <p:cNvPr id="10" name="ZoneTexte 9">
            <a:extLst>
              <a:ext uri="{FF2B5EF4-FFF2-40B4-BE49-F238E27FC236}">
                <a16:creationId xmlns:a16="http://schemas.microsoft.com/office/drawing/2014/main" id="{CD4296A1-4EA7-432E-89F4-ABCAC1D5CEB5}"/>
              </a:ext>
            </a:extLst>
          </p:cNvPr>
          <p:cNvSpPr txBox="1"/>
          <p:nvPr/>
        </p:nvSpPr>
        <p:spPr>
          <a:xfrm>
            <a:off x="130494" y="4040136"/>
            <a:ext cx="7512542" cy="2677656"/>
          </a:xfrm>
          <a:prstGeom prst="rect">
            <a:avLst/>
          </a:prstGeom>
          <a:noFill/>
        </p:spPr>
        <p:txBody>
          <a:bodyPr wrap="square">
            <a:spAutoFit/>
          </a:bodyPr>
          <a:lstStyle/>
          <a:p>
            <a:pPr marL="214313" indent="-214313" algn="just" eaLnBrk="1" fontAlgn="auto" hangingPunct="1">
              <a:spcBef>
                <a:spcPts val="0"/>
              </a:spcBef>
              <a:spcAft>
                <a:spcPts val="0"/>
              </a:spcAft>
              <a:buFont typeface="Arial"/>
              <a:buChar char="•"/>
              <a:defRPr/>
            </a:pPr>
            <a:r>
              <a:rPr lang="en-US" sz="1800" b="1" dirty="0">
                <a:latin typeface="+mn-lt"/>
                <a:cs typeface="Calibri"/>
              </a:rPr>
              <a:t>Experimental Strategy/Machine Constraints and essential diagnostic</a:t>
            </a:r>
          </a:p>
          <a:p>
            <a:pPr marL="636588" lvl="1" indent="-179388" algn="just">
              <a:buFont typeface="Arial"/>
              <a:buChar char="•"/>
              <a:defRPr/>
            </a:pPr>
            <a:r>
              <a:rPr lang="en-US" sz="1500" dirty="0">
                <a:latin typeface="+mn-lt"/>
                <a:cs typeface="Calibri"/>
              </a:rPr>
              <a:t>Redo several existing reference scenarios of WEST with reduced cooling water flow :</a:t>
            </a:r>
          </a:p>
          <a:p>
            <a:pPr marL="971551" lvl="2" algn="just">
              <a:buFont typeface="Arial"/>
              <a:buChar char="•"/>
              <a:defRPr/>
            </a:pPr>
            <a:r>
              <a:rPr lang="en-US" sz="1300" dirty="0">
                <a:cs typeface="Calibri"/>
              </a:rPr>
              <a:t> High fluence, h</a:t>
            </a:r>
            <a:r>
              <a:rPr lang="en-US" sz="1300" dirty="0">
                <a:latin typeface="+mn-lt"/>
                <a:cs typeface="Calibri"/>
              </a:rPr>
              <a:t>igh fluence XPR, l</a:t>
            </a:r>
            <a:r>
              <a:rPr lang="en-US" sz="1300" dirty="0">
                <a:cs typeface="Calibri"/>
              </a:rPr>
              <a:t>ong pulse, h</a:t>
            </a:r>
            <a:r>
              <a:rPr lang="en-US" sz="1300" dirty="0">
                <a:latin typeface="+mn-lt"/>
                <a:cs typeface="Calibri"/>
              </a:rPr>
              <a:t>igh power, d</a:t>
            </a:r>
            <a:r>
              <a:rPr lang="en-US" sz="1300" dirty="0">
                <a:cs typeface="Calibri"/>
              </a:rPr>
              <a:t>ouble null, u</a:t>
            </a:r>
            <a:r>
              <a:rPr lang="en-US" sz="1300" dirty="0">
                <a:latin typeface="+mn-lt"/>
                <a:cs typeface="Calibri"/>
              </a:rPr>
              <a:t>pper single null</a:t>
            </a:r>
          </a:p>
          <a:p>
            <a:pPr marL="971551" lvl="2" algn="just">
              <a:buFont typeface="Arial"/>
              <a:buChar char="•"/>
              <a:defRPr/>
            </a:pPr>
            <a:r>
              <a:rPr lang="en-US" sz="1300" dirty="0">
                <a:latin typeface="+mn-lt"/>
                <a:cs typeface="Calibri"/>
              </a:rPr>
              <a:t> Duration : 30s-45s</a:t>
            </a:r>
          </a:p>
          <a:p>
            <a:pPr marL="971551" lvl="2" algn="just">
              <a:buFont typeface="Arial"/>
              <a:buChar char="•"/>
              <a:defRPr/>
            </a:pPr>
            <a:r>
              <a:rPr lang="en-US" sz="1300" dirty="0">
                <a:cs typeface="Calibri"/>
              </a:rPr>
              <a:t> At least 2MW of injected power, higher is better, depending on the scenario</a:t>
            </a:r>
            <a:endParaRPr lang="en-US" sz="1300" dirty="0">
              <a:latin typeface="+mn-lt"/>
              <a:cs typeface="Calibri"/>
            </a:endParaRPr>
          </a:p>
          <a:p>
            <a:pPr marL="636588" lvl="1" indent="-179388" algn="just">
              <a:buFont typeface="Arial" panose="020B0604020202020204" pitchFamily="34" charset="0"/>
              <a:buChar char="•"/>
              <a:defRPr/>
            </a:pPr>
            <a:r>
              <a:rPr lang="en-US" sz="1500" dirty="0">
                <a:cs typeface="Calibri"/>
              </a:rPr>
              <a:t>Perform a scan of IP of a reference scenario to modify the ripple modulation on the lower divertor :</a:t>
            </a:r>
          </a:p>
          <a:p>
            <a:pPr marL="971551" lvl="2" algn="just">
              <a:buFont typeface="Arial"/>
              <a:buChar char="•"/>
              <a:defRPr/>
            </a:pPr>
            <a:r>
              <a:rPr lang="en-US" sz="1300" dirty="0">
                <a:latin typeface="+mn-lt"/>
                <a:cs typeface="Calibri"/>
              </a:rPr>
              <a:t> IP from 400kA to 600kA</a:t>
            </a:r>
          </a:p>
          <a:p>
            <a:pPr marL="971551" lvl="2" algn="just">
              <a:buFont typeface="Arial"/>
              <a:buChar char="•"/>
              <a:defRPr/>
            </a:pPr>
            <a:r>
              <a:rPr lang="en-US" sz="1300" dirty="0">
                <a:cs typeface="Calibri"/>
              </a:rPr>
              <a:t> </a:t>
            </a:r>
            <a:r>
              <a:rPr lang="en-US" sz="1300" dirty="0">
                <a:latin typeface="+mn-lt"/>
                <a:cs typeface="Calibri"/>
              </a:rPr>
              <a:t>Duration : 30s-45s</a:t>
            </a:r>
            <a:endParaRPr lang="en-US" sz="1300" dirty="0">
              <a:cs typeface="Calibri"/>
            </a:endParaRPr>
          </a:p>
          <a:p>
            <a:pPr marL="971551" lvl="2" algn="just">
              <a:buFont typeface="Arial"/>
              <a:buChar char="•"/>
              <a:defRPr/>
            </a:pPr>
            <a:r>
              <a:rPr lang="en-US" sz="1300" dirty="0">
                <a:latin typeface="+mn-lt"/>
                <a:cs typeface="Calibri"/>
              </a:rPr>
              <a:t> </a:t>
            </a:r>
            <a:r>
              <a:rPr lang="en-US" sz="1300" dirty="0">
                <a:cs typeface="Calibri"/>
              </a:rPr>
              <a:t>LH power : 4MW</a:t>
            </a:r>
          </a:p>
          <a:p>
            <a:pPr marL="631825" lvl="1" indent="-188913" algn="just">
              <a:buFont typeface="Arial"/>
              <a:buChar char="•"/>
              <a:defRPr/>
            </a:pPr>
            <a:r>
              <a:rPr lang="en-US" sz="1400" dirty="0">
                <a:cs typeface="Calibri"/>
              </a:rPr>
              <a:t>Essential diagnostic : calorimetry</a:t>
            </a:r>
            <a:endParaRPr lang="en-US" sz="1400" dirty="0">
              <a:latin typeface="+mn-lt"/>
              <a:cs typeface="Calibri"/>
            </a:endParaRPr>
          </a:p>
          <a:p>
            <a:pPr marL="971551" lvl="2" algn="just">
              <a:buFont typeface="Arial"/>
              <a:buChar char="•"/>
              <a:defRPr/>
            </a:pPr>
            <a:endParaRPr lang="en-US" sz="1300" dirty="0">
              <a:cs typeface="Calibri"/>
            </a:endParaRPr>
          </a:p>
        </p:txBody>
      </p:sp>
    </p:spTree>
    <p:extLst>
      <p:ext uri="{BB962C8B-B14F-4D97-AF65-F5344CB8AC3E}">
        <p14:creationId xmlns:p14="http://schemas.microsoft.com/office/powerpoint/2010/main" val="3774501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24</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#121 : </a:t>
            </a:r>
            <a:r>
              <a:rPr lang="en-US" dirty="0"/>
              <a:t>Calorimetry power balance and ripple effect modulation</a:t>
            </a:r>
            <a:r>
              <a:rPr lang="fi-FI" dirty="0"/>
              <a:t> </a:t>
            </a:r>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Espace réservé du contenu 2">
            <a:extLst>
              <a:ext uri="{FF2B5EF4-FFF2-40B4-BE49-F238E27FC236}">
                <a16:creationId xmlns:a16="http://schemas.microsoft.com/office/drawing/2014/main" id="{E86E8A2A-3752-4286-BCC8-C7453ED887B4}"/>
              </a:ext>
            </a:extLst>
          </p:cNvPr>
          <p:cNvSpPr txBox="1">
            <a:spLocks/>
          </p:cNvSpPr>
          <p:nvPr/>
        </p:nvSpPr>
        <p:spPr>
          <a:xfrm>
            <a:off x="258806" y="627047"/>
            <a:ext cx="7518828" cy="3622167"/>
          </a:xfrm>
          <a:prstGeom prst="rect">
            <a:avLst/>
          </a:prstGeom>
        </p:spPr>
        <p:txBody>
          <a:bodyPr>
            <a:normAutofit fontScale="92500" lnSpcReduction="10000"/>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214313" indent="-214313" algn="just">
              <a:defRPr/>
            </a:pPr>
            <a:r>
              <a:rPr lang="en-US" sz="1900" b="1" dirty="0">
                <a:cs typeface="Calibri"/>
              </a:rPr>
              <a:t>Proponents and contact person:</a:t>
            </a:r>
          </a:p>
          <a:p>
            <a:pPr algn="just">
              <a:defRPr/>
            </a:pPr>
            <a:r>
              <a:rPr lang="en-US" sz="1600" dirty="0">
                <a:cs typeface="Calibri"/>
                <a:hlinkClick r:id="rId2"/>
              </a:rPr>
              <a:t>Jonathan.gerardin@cea.fr</a:t>
            </a:r>
            <a:endParaRPr lang="en-US" sz="1600" dirty="0">
              <a:cs typeface="Calibri"/>
            </a:endParaRPr>
          </a:p>
          <a:p>
            <a:pPr algn="just">
              <a:defRPr/>
            </a:pPr>
            <a:r>
              <a:rPr lang="en-US" sz="1600" dirty="0">
                <a:cs typeface="Calibri"/>
                <a:hlinkClick r:id="rId3"/>
              </a:rPr>
              <a:t>Yann.corre@cea.fr</a:t>
            </a:r>
            <a:endParaRPr lang="en-US" sz="1600" dirty="0">
              <a:cs typeface="Calibri"/>
            </a:endParaRPr>
          </a:p>
          <a:p>
            <a:pPr algn="just">
              <a:defRPr/>
            </a:pPr>
            <a:r>
              <a:rPr lang="en-US" sz="1600" dirty="0">
                <a:cs typeface="Calibri"/>
              </a:rPr>
              <a:t>Jonathan.gaspar@univ-amu.fr</a:t>
            </a:r>
          </a:p>
          <a:p>
            <a:pPr marL="214313" indent="-214313" algn="just">
              <a:defRPr/>
            </a:pPr>
            <a:r>
              <a:rPr lang="en-US" sz="1900" b="1" dirty="0">
                <a:cs typeface="Calibri"/>
              </a:rPr>
              <a:t>Scientific Background &amp; Objectives</a:t>
            </a:r>
          </a:p>
          <a:p>
            <a:pPr lvl="1" algn="just">
              <a:defRPr/>
            </a:pPr>
            <a:r>
              <a:rPr lang="en-US" sz="1600" dirty="0">
                <a:cs typeface="Calibri"/>
              </a:rPr>
              <a:t>Almost all WEST PFCs are actively cooled and water temperature inside each group of PFCs is monitored, allowing calorimetry measurement for power balance.</a:t>
            </a:r>
          </a:p>
          <a:p>
            <a:pPr lvl="1" algn="just">
              <a:defRPr/>
            </a:pPr>
            <a:r>
              <a:rPr lang="en-US" sz="1600" dirty="0">
                <a:cs typeface="Calibri"/>
              </a:rPr>
              <a:t>The strong water flow leads to small increase of water temperature and large uncertainties of measurement (</a:t>
            </a:r>
            <a:r>
              <a:rPr lang="en-US" sz="1600" dirty="0" err="1">
                <a:cs typeface="Calibri"/>
              </a:rPr>
              <a:t>e.g</a:t>
            </a:r>
            <a:r>
              <a:rPr lang="en-US" sz="1600" dirty="0">
                <a:cs typeface="Calibri"/>
              </a:rPr>
              <a:t> 25% of uncertainties on extracted power from the lower divertor). The power balance is not closed yet (only 85% of the injected power is retrieved, a part is missing due to uncertainties)</a:t>
            </a:r>
          </a:p>
          <a:p>
            <a:pPr lvl="1" algn="just">
              <a:defRPr/>
            </a:pPr>
            <a:r>
              <a:rPr lang="en-US" sz="1600" dirty="0">
                <a:cs typeface="Calibri"/>
              </a:rPr>
              <a:t>The objective is to assess the power balance on WEST tokamak on a large set of reference scenarios, using a reduced water flow to increase the accuracy of the power balance.</a:t>
            </a:r>
          </a:p>
          <a:p>
            <a:pPr lvl="1" algn="just">
              <a:defRPr/>
            </a:pPr>
            <a:r>
              <a:rPr lang="en-US" sz="1600" dirty="0">
                <a:cs typeface="Calibri"/>
              </a:rPr>
              <a:t>New probes allow to perform calorimetry on pair of lower divertor W-PFU. Ripple modulation can be measured by these probes and compared with modelling.</a:t>
            </a:r>
          </a:p>
        </p:txBody>
      </p:sp>
      <p:sp>
        <p:nvSpPr>
          <p:cNvPr id="6" name="TextBox 7">
            <a:extLst>
              <a:ext uri="{FF2B5EF4-FFF2-40B4-BE49-F238E27FC236}">
                <a16:creationId xmlns:a16="http://schemas.microsoft.com/office/drawing/2014/main" id="{EF8C7A9E-61EA-4B68-9170-D9DC47F39DD2}"/>
              </a:ext>
            </a:extLst>
          </p:cNvPr>
          <p:cNvSpPr txBox="1">
            <a:spLocks noChangeArrowheads="1"/>
          </p:cNvSpPr>
          <p:nvPr/>
        </p:nvSpPr>
        <p:spPr bwMode="auto">
          <a:xfrm>
            <a:off x="8451870" y="4941345"/>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7" name="Table 3">
            <a:extLst>
              <a:ext uri="{FF2B5EF4-FFF2-40B4-BE49-F238E27FC236}">
                <a16:creationId xmlns:a16="http://schemas.microsoft.com/office/drawing/2014/main" id="{604B85A5-BC33-43C9-996F-6A0AEBD1A97E}"/>
              </a:ext>
            </a:extLst>
          </p:cNvPr>
          <p:cNvGraphicFramePr>
            <a:graphicFrameLocks noGrp="1"/>
          </p:cNvGraphicFramePr>
          <p:nvPr/>
        </p:nvGraphicFramePr>
        <p:xfrm>
          <a:off x="7914049" y="5432833"/>
          <a:ext cx="4147457" cy="837316"/>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r>
                        <a:rPr lang="fr-FR" sz="1800" dirty="0"/>
                        <a:t>15 pulses</a:t>
                      </a:r>
                      <a:endParaRPr lang="en-IT" sz="1800" dirty="0"/>
                    </a:p>
                  </a:txBody>
                  <a:tcPr marL="68585" marR="68585" marT="34290" marB="34290">
                    <a:solidFill>
                      <a:schemeClr val="accent6">
                        <a:lumMod val="40000"/>
                        <a:lumOff val="60000"/>
                      </a:schemeClr>
                    </a:solidFill>
                  </a:tcPr>
                </a:tc>
                <a:tc>
                  <a:txBody>
                    <a:bodyPr/>
                    <a:lstStyle/>
                    <a:p>
                      <a:r>
                        <a:rPr lang="fr-FR" sz="1800" dirty="0"/>
                        <a:t>0</a:t>
                      </a:r>
                      <a:endParaRPr lang="en-IT" sz="18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pic>
        <p:nvPicPr>
          <p:cNvPr id="9" name="Image 8">
            <a:extLst>
              <a:ext uri="{FF2B5EF4-FFF2-40B4-BE49-F238E27FC236}">
                <a16:creationId xmlns:a16="http://schemas.microsoft.com/office/drawing/2014/main" id="{20575881-B8AC-4A43-8937-A04E72970BD7}"/>
              </a:ext>
            </a:extLst>
          </p:cNvPr>
          <p:cNvPicPr>
            <a:picLocks noChangeAspect="1"/>
          </p:cNvPicPr>
          <p:nvPr/>
        </p:nvPicPr>
        <p:blipFill>
          <a:blip r:embed="rId4"/>
          <a:stretch>
            <a:fillRect/>
          </a:stretch>
        </p:blipFill>
        <p:spPr>
          <a:xfrm>
            <a:off x="7914049" y="1310212"/>
            <a:ext cx="4165523" cy="2226852"/>
          </a:xfrm>
          <a:prstGeom prst="rect">
            <a:avLst/>
          </a:prstGeom>
        </p:spPr>
      </p:pic>
      <p:sp>
        <p:nvSpPr>
          <p:cNvPr id="10" name="ZoneTexte 9">
            <a:extLst>
              <a:ext uri="{FF2B5EF4-FFF2-40B4-BE49-F238E27FC236}">
                <a16:creationId xmlns:a16="http://schemas.microsoft.com/office/drawing/2014/main" id="{CD4296A1-4EA7-432E-89F4-ABCAC1D5CEB5}"/>
              </a:ext>
            </a:extLst>
          </p:cNvPr>
          <p:cNvSpPr txBox="1"/>
          <p:nvPr/>
        </p:nvSpPr>
        <p:spPr>
          <a:xfrm>
            <a:off x="130494" y="4040136"/>
            <a:ext cx="7512542" cy="2677656"/>
          </a:xfrm>
          <a:prstGeom prst="rect">
            <a:avLst/>
          </a:prstGeom>
          <a:noFill/>
        </p:spPr>
        <p:txBody>
          <a:bodyPr wrap="square">
            <a:spAutoFit/>
          </a:bodyPr>
          <a:lstStyle/>
          <a:p>
            <a:pPr marL="214313" indent="-214313" algn="just" eaLnBrk="1" fontAlgn="auto" hangingPunct="1">
              <a:spcBef>
                <a:spcPts val="0"/>
              </a:spcBef>
              <a:spcAft>
                <a:spcPts val="0"/>
              </a:spcAft>
              <a:buFont typeface="Arial"/>
              <a:buChar char="•"/>
              <a:defRPr/>
            </a:pPr>
            <a:r>
              <a:rPr lang="en-US" sz="1800" b="1" dirty="0">
                <a:latin typeface="+mn-lt"/>
                <a:cs typeface="Calibri"/>
              </a:rPr>
              <a:t>Experimental Strategy/Machine Constraints and essential diagnostic</a:t>
            </a:r>
          </a:p>
          <a:p>
            <a:pPr marL="636588" lvl="1" indent="-179388" algn="just">
              <a:buFont typeface="Arial"/>
              <a:buChar char="•"/>
              <a:defRPr/>
            </a:pPr>
            <a:r>
              <a:rPr lang="en-US" sz="1500" dirty="0">
                <a:latin typeface="+mn-lt"/>
                <a:cs typeface="Calibri"/>
              </a:rPr>
              <a:t>Redo several existing reference scenarios of WEST with reduced cooling water flow :</a:t>
            </a:r>
          </a:p>
          <a:p>
            <a:pPr marL="971551" lvl="2" algn="just">
              <a:buFont typeface="Arial"/>
              <a:buChar char="•"/>
              <a:defRPr/>
            </a:pPr>
            <a:r>
              <a:rPr lang="en-US" sz="1300" dirty="0">
                <a:cs typeface="Calibri"/>
              </a:rPr>
              <a:t> High fluence, h</a:t>
            </a:r>
            <a:r>
              <a:rPr lang="en-US" sz="1300" dirty="0">
                <a:latin typeface="+mn-lt"/>
                <a:cs typeface="Calibri"/>
              </a:rPr>
              <a:t>igh fluence XPR, l</a:t>
            </a:r>
            <a:r>
              <a:rPr lang="en-US" sz="1300" dirty="0">
                <a:cs typeface="Calibri"/>
              </a:rPr>
              <a:t>ong pulse, h</a:t>
            </a:r>
            <a:r>
              <a:rPr lang="en-US" sz="1300" dirty="0">
                <a:latin typeface="+mn-lt"/>
                <a:cs typeface="Calibri"/>
              </a:rPr>
              <a:t>igh power, d</a:t>
            </a:r>
            <a:r>
              <a:rPr lang="en-US" sz="1300" dirty="0">
                <a:cs typeface="Calibri"/>
              </a:rPr>
              <a:t>ouble null, u</a:t>
            </a:r>
            <a:r>
              <a:rPr lang="en-US" sz="1300" dirty="0">
                <a:latin typeface="+mn-lt"/>
                <a:cs typeface="Calibri"/>
              </a:rPr>
              <a:t>pper single null</a:t>
            </a:r>
          </a:p>
          <a:p>
            <a:pPr marL="971551" lvl="2" algn="just">
              <a:buFont typeface="Arial"/>
              <a:buChar char="•"/>
              <a:defRPr/>
            </a:pPr>
            <a:r>
              <a:rPr lang="en-US" sz="1300" dirty="0">
                <a:latin typeface="+mn-lt"/>
                <a:cs typeface="Calibri"/>
              </a:rPr>
              <a:t> Duration : 30s-45s</a:t>
            </a:r>
          </a:p>
          <a:p>
            <a:pPr marL="971551" lvl="2" algn="just">
              <a:buFont typeface="Arial"/>
              <a:buChar char="•"/>
              <a:defRPr/>
            </a:pPr>
            <a:r>
              <a:rPr lang="en-US" sz="1300" dirty="0">
                <a:cs typeface="Calibri"/>
              </a:rPr>
              <a:t> At least 2MW of injected power, higher is better, depending on the scenario</a:t>
            </a:r>
            <a:endParaRPr lang="en-US" sz="1300" dirty="0">
              <a:latin typeface="+mn-lt"/>
              <a:cs typeface="Calibri"/>
            </a:endParaRPr>
          </a:p>
          <a:p>
            <a:pPr marL="636588" lvl="1" indent="-179388" algn="just">
              <a:buFont typeface="Arial" panose="020B0604020202020204" pitchFamily="34" charset="0"/>
              <a:buChar char="•"/>
              <a:defRPr/>
            </a:pPr>
            <a:r>
              <a:rPr lang="en-US" sz="1500" dirty="0">
                <a:cs typeface="Calibri"/>
              </a:rPr>
              <a:t>Perform a scan of IP of a reference scenario to modify the ripple modulation on the lower divertor :</a:t>
            </a:r>
          </a:p>
          <a:p>
            <a:pPr marL="971551" lvl="2" algn="just">
              <a:buFont typeface="Arial"/>
              <a:buChar char="•"/>
              <a:defRPr/>
            </a:pPr>
            <a:r>
              <a:rPr lang="en-US" sz="1300" dirty="0">
                <a:latin typeface="+mn-lt"/>
                <a:cs typeface="Calibri"/>
              </a:rPr>
              <a:t> IP from 400kA to 600kA</a:t>
            </a:r>
          </a:p>
          <a:p>
            <a:pPr marL="971551" lvl="2" algn="just">
              <a:buFont typeface="Arial"/>
              <a:buChar char="•"/>
              <a:defRPr/>
            </a:pPr>
            <a:r>
              <a:rPr lang="en-US" sz="1300" dirty="0">
                <a:cs typeface="Calibri"/>
              </a:rPr>
              <a:t> </a:t>
            </a:r>
            <a:r>
              <a:rPr lang="en-US" sz="1300" dirty="0">
                <a:latin typeface="+mn-lt"/>
                <a:cs typeface="Calibri"/>
              </a:rPr>
              <a:t>Duration : 30s-45s</a:t>
            </a:r>
            <a:endParaRPr lang="en-US" sz="1300" dirty="0">
              <a:cs typeface="Calibri"/>
            </a:endParaRPr>
          </a:p>
          <a:p>
            <a:pPr marL="971551" lvl="2" algn="just">
              <a:buFont typeface="Arial"/>
              <a:buChar char="•"/>
              <a:defRPr/>
            </a:pPr>
            <a:r>
              <a:rPr lang="en-US" sz="1300" dirty="0">
                <a:latin typeface="+mn-lt"/>
                <a:cs typeface="Calibri"/>
              </a:rPr>
              <a:t> </a:t>
            </a:r>
            <a:r>
              <a:rPr lang="en-US" sz="1300" dirty="0">
                <a:cs typeface="Calibri"/>
              </a:rPr>
              <a:t>LH power : 4MW</a:t>
            </a:r>
          </a:p>
          <a:p>
            <a:pPr marL="631825" lvl="1" indent="-188913" algn="just">
              <a:buFont typeface="Arial"/>
              <a:buChar char="•"/>
              <a:defRPr/>
            </a:pPr>
            <a:r>
              <a:rPr lang="en-US" sz="1400" dirty="0">
                <a:cs typeface="Calibri"/>
              </a:rPr>
              <a:t>Essential diagnostic : calorimetry</a:t>
            </a:r>
            <a:endParaRPr lang="en-US" sz="1400" dirty="0">
              <a:latin typeface="+mn-lt"/>
              <a:cs typeface="Calibri"/>
            </a:endParaRPr>
          </a:p>
          <a:p>
            <a:pPr marL="971551" lvl="2" algn="just">
              <a:buFont typeface="Arial"/>
              <a:buChar char="•"/>
              <a:defRPr/>
            </a:pPr>
            <a:endParaRPr lang="en-US" sz="1300" dirty="0">
              <a:cs typeface="Calibri"/>
            </a:endParaRPr>
          </a:p>
        </p:txBody>
      </p:sp>
      <p:sp>
        <p:nvSpPr>
          <p:cNvPr id="11" name="TextBox 1">
            <a:extLst>
              <a:ext uri="{FF2B5EF4-FFF2-40B4-BE49-F238E27FC236}">
                <a16:creationId xmlns:a16="http://schemas.microsoft.com/office/drawing/2014/main" id="{E77BC491-59A3-4D39-9672-2F1B464B3E18}"/>
              </a:ext>
            </a:extLst>
          </p:cNvPr>
          <p:cNvSpPr txBox="1"/>
          <p:nvPr/>
        </p:nvSpPr>
        <p:spPr>
          <a:xfrm>
            <a:off x="5610226" y="1523314"/>
            <a:ext cx="6227286" cy="2246769"/>
          </a:xfrm>
          <a:prstGeom prst="rect">
            <a:avLst/>
          </a:prstGeom>
          <a:solidFill>
            <a:srgbClr val="FFFF00"/>
          </a:solidFill>
          <a:ln>
            <a:noFill/>
          </a:ln>
        </p:spPr>
        <p:txBody>
          <a:bodyPr wrap="square" rtlCol="0">
            <a:spAutoFit/>
          </a:bodyPr>
          <a:lstStyle/>
          <a:p>
            <a:r>
              <a:rPr lang="fi-FI" sz="2000" dirty="0"/>
              <a:t>Priority</a:t>
            </a:r>
            <a:r>
              <a:rPr lang="fr-FR" sz="2000" dirty="0"/>
              <a:t>: P1-WEST-27</a:t>
            </a:r>
          </a:p>
          <a:p>
            <a:r>
              <a:rPr lang="en-US" sz="2000" dirty="0"/>
              <a:t>Interesting proposal benefitting from WEST extensive calorimetry system, but to be refined with more physics objectives (far SOL physics and wall loads) </a:t>
            </a:r>
            <a:r>
              <a:rPr lang="en-US" sz="2000" dirty="0">
                <a:sym typeface="Wingdings" panose="05000000000000000000" pitchFamily="2" charset="2"/>
              </a:rPr>
              <a:t> 2027. </a:t>
            </a:r>
          </a:p>
          <a:p>
            <a:r>
              <a:rPr lang="en-US" sz="2000" dirty="0"/>
              <a:t>Ripple modulation to the internal </a:t>
            </a:r>
            <a:r>
              <a:rPr lang="en-US" sz="2000" dirty="0" err="1"/>
              <a:t>programme</a:t>
            </a:r>
            <a:r>
              <a:rPr lang="en-US" sz="2000" dirty="0"/>
              <a:t>. </a:t>
            </a:r>
          </a:p>
          <a:p>
            <a:r>
              <a:rPr lang="en-US" sz="2000" dirty="0"/>
              <a:t>Max power with reduced flow rate to be checked. </a:t>
            </a:r>
          </a:p>
          <a:p>
            <a:r>
              <a:rPr lang="en-US" sz="2000" dirty="0"/>
              <a:t>Add comparison with previous AUG calorimetry analysis.</a:t>
            </a:r>
            <a:endParaRPr lang="fr-FR" sz="2000" dirty="0"/>
          </a:p>
        </p:txBody>
      </p:sp>
    </p:spTree>
    <p:extLst>
      <p:ext uri="{BB962C8B-B14F-4D97-AF65-F5344CB8AC3E}">
        <p14:creationId xmlns:p14="http://schemas.microsoft.com/office/powerpoint/2010/main" val="862173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8E00F9-E63D-E25F-509B-75B5C0FEE76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25</a:t>
            </a:fld>
            <a:endParaRPr lang="en-GB">
              <a:solidFill>
                <a:prstClr val="white"/>
              </a:solidFill>
            </a:endParaRPr>
          </a:p>
        </p:txBody>
      </p:sp>
      <p:sp>
        <p:nvSpPr>
          <p:cNvPr id="5" name="TextBox 4">
            <a:extLst>
              <a:ext uri="{FF2B5EF4-FFF2-40B4-BE49-F238E27FC236}">
                <a16:creationId xmlns:a16="http://schemas.microsoft.com/office/drawing/2014/main" id="{42471BF9-827C-CAA0-32C2-5FF2AD06652F}"/>
              </a:ext>
            </a:extLst>
          </p:cNvPr>
          <p:cNvSpPr txBox="1"/>
          <p:nvPr/>
        </p:nvSpPr>
        <p:spPr>
          <a:xfrm>
            <a:off x="971600" y="2355726"/>
            <a:ext cx="4206601" cy="1323439"/>
          </a:xfrm>
          <a:prstGeom prst="rect">
            <a:avLst/>
          </a:prstGeom>
          <a:noFill/>
        </p:spPr>
        <p:txBody>
          <a:bodyPr wrap="none" rtlCol="0">
            <a:spAutoFit/>
          </a:bodyPr>
          <a:lstStyle/>
          <a:p>
            <a:r>
              <a:rPr lang="fi-FI" sz="4000" b="1" dirty="0">
                <a:solidFill>
                  <a:srgbClr val="0070C0"/>
                </a:solidFill>
              </a:rPr>
              <a:t>Material migration</a:t>
            </a:r>
          </a:p>
          <a:p>
            <a:r>
              <a:rPr lang="fi-FI" sz="4000" b="1" dirty="0">
                <a:solidFill>
                  <a:srgbClr val="0070C0"/>
                </a:solidFill>
              </a:rPr>
              <a:t>(D3)</a:t>
            </a:r>
          </a:p>
        </p:txBody>
      </p:sp>
      <p:sp>
        <p:nvSpPr>
          <p:cNvPr id="6" name="Footer Placeholder 2">
            <a:extLst>
              <a:ext uri="{FF2B5EF4-FFF2-40B4-BE49-F238E27FC236}">
                <a16:creationId xmlns:a16="http://schemas.microsoft.com/office/drawing/2014/main" id="{B59E8D87-344A-D382-564B-389C7BFEACF0}"/>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a:t>
            </a:r>
            <a:r>
              <a:rPr lang="en-GB" dirty="0" err="1">
                <a:solidFill>
                  <a:prstClr val="white"/>
                </a:solidFill>
              </a:rPr>
              <a:t>Tsitrone</a:t>
            </a:r>
            <a:r>
              <a:rPr lang="en-GB" dirty="0">
                <a:solidFill>
                  <a:prstClr val="white"/>
                </a:solidFill>
              </a:rPr>
              <a:t>| GPM | 18-19 November 2024</a:t>
            </a:r>
            <a:endParaRPr lang="en-GB" dirty="0"/>
          </a:p>
        </p:txBody>
      </p:sp>
    </p:spTree>
    <p:extLst>
      <p:ext uri="{BB962C8B-B14F-4D97-AF65-F5344CB8AC3E}">
        <p14:creationId xmlns:p14="http://schemas.microsoft.com/office/powerpoint/2010/main" val="2571754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26</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40534" y="379512"/>
            <a:ext cx="10926346" cy="457200"/>
          </a:xfrm>
        </p:spPr>
        <p:txBody>
          <a:bodyPr/>
          <a:lstStyle/>
          <a:p>
            <a:r>
              <a:rPr lang="fi-FI" dirty="0"/>
              <a:t># 131 : </a:t>
            </a:r>
            <a:r>
              <a:rPr lang="en-GB" sz="2800" dirty="0">
                <a:latin typeface="Times New Roman" panose="02020603050405020304" pitchFamily="18" charset="0"/>
                <a:ea typeface="Times New Roman" panose="02020603050405020304" pitchFamily="18" charset="0"/>
              </a:rPr>
              <a:t>Low-Density ICRF + XPR Mitigation: Scenario development &amp; Trade‑off Study</a:t>
            </a:r>
            <a:br>
              <a:rPr lang="fr-FR" sz="4000" dirty="0">
                <a:solidFill>
                  <a:schemeClr val="accent1">
                    <a:lumMod val="75000"/>
                  </a:schemeClr>
                </a:solidFill>
                <a:latin typeface="+mj-lt"/>
              </a:rPr>
            </a:b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6" name="Espace réservé du contenu 2">
            <a:extLst>
              <a:ext uri="{FF2B5EF4-FFF2-40B4-BE49-F238E27FC236}">
                <a16:creationId xmlns:a16="http://schemas.microsoft.com/office/drawing/2014/main" id="{92D6A3C0-B4AE-453F-BEA1-BCA3DA916F1E}"/>
              </a:ext>
            </a:extLst>
          </p:cNvPr>
          <p:cNvSpPr txBox="1">
            <a:spLocks/>
          </p:cNvSpPr>
          <p:nvPr/>
        </p:nvSpPr>
        <p:spPr>
          <a:xfrm>
            <a:off x="325120" y="836712"/>
            <a:ext cx="11022330" cy="5688632"/>
          </a:xfrm>
          <a:prstGeom prst="rect">
            <a:avLst/>
          </a:prstGeom>
        </p:spPr>
        <p:txBody>
          <a:bodyPr>
            <a:normAutofit fontScale="70000" lnSpcReduction="20000"/>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214313" indent="-214313">
              <a:defRPr/>
            </a:pPr>
            <a:r>
              <a:rPr lang="en-US" sz="2500" b="1" dirty="0">
                <a:cs typeface="Calibri"/>
              </a:rPr>
              <a:t>Proponents and contact person:</a:t>
            </a:r>
          </a:p>
          <a:p>
            <a:pPr lvl="1">
              <a:defRPr/>
            </a:pPr>
            <a:r>
              <a:rPr lang="en-US" dirty="0">
                <a:latin typeface="+mj-lt"/>
                <a:cs typeface="Calibri"/>
              </a:rPr>
              <a:t>Guillaume URBANCZYK (</a:t>
            </a:r>
            <a:r>
              <a:rPr lang="en-US" dirty="0">
                <a:cs typeface="Calibri"/>
                <a:hlinkClick r:id="rId2">
                  <a:extLst>
                    <a:ext uri="{A12FA001-AC4F-418D-AE19-62706E023703}">
                      <ahyp:hlinkClr xmlns:ahyp="http://schemas.microsoft.com/office/drawing/2018/hyperlinkcolor" val="tx"/>
                    </a:ext>
                  </a:extLst>
                </a:hlinkClick>
              </a:rPr>
              <a:t>guillaume.urbanczyk@univ-lorraine.fr</a:t>
            </a:r>
            <a:r>
              <a:rPr lang="en-US" dirty="0">
                <a:latin typeface="+mj-lt"/>
                <a:cs typeface="Calibri"/>
              </a:rPr>
              <a:t>),</a:t>
            </a:r>
            <a:r>
              <a:rPr lang="fr-FR" sz="1800" dirty="0">
                <a:latin typeface="Times New Roman" panose="02020603050405020304" pitchFamily="18" charset="0"/>
                <a:ea typeface="Times New Roman" panose="02020603050405020304" pitchFamily="18" charset="0"/>
              </a:rPr>
              <a:t> Raymond Diab, Laurent Colas, Jamie Gunn</a:t>
            </a:r>
            <a:endParaRPr lang="en-US" dirty="0">
              <a:cs typeface="Calibri"/>
            </a:endParaRPr>
          </a:p>
          <a:p>
            <a:pPr marL="214313" indent="-214313">
              <a:defRPr/>
            </a:pPr>
            <a:endParaRPr lang="en-US" b="1" dirty="0">
              <a:cs typeface="Calibri"/>
            </a:endParaRPr>
          </a:p>
          <a:p>
            <a:pPr marL="214313" indent="-214313">
              <a:defRPr/>
            </a:pPr>
            <a:r>
              <a:rPr lang="en-US" sz="2500" b="1" dirty="0">
                <a:cs typeface="Calibri"/>
              </a:rPr>
              <a:t>Scientific Background &amp; Objectives</a:t>
            </a:r>
            <a:endParaRPr lang="fr-FR" sz="1500" dirty="0">
              <a:latin typeface="Times New Roman" panose="02020603050405020304" pitchFamily="18" charset="0"/>
              <a:ea typeface="Times New Roman" panose="02020603050405020304" pitchFamily="18" charset="0"/>
            </a:endParaRPr>
          </a:p>
          <a:p>
            <a:pPr lvl="1">
              <a:lnSpc>
                <a:spcPct val="120000"/>
              </a:lnSpc>
            </a:pPr>
            <a:r>
              <a:rPr lang="en-US" sz="1900" dirty="0"/>
              <a:t>Sheath Rectification Physics Across Lower-Hybrid Resonance</a:t>
            </a:r>
            <a:r>
              <a:rPr lang="en-US" sz="1400" dirty="0"/>
              <a:t>.</a:t>
            </a:r>
          </a:p>
          <a:p>
            <a:pPr lvl="2">
              <a:lnSpc>
                <a:spcPct val="120000"/>
              </a:lnSpc>
            </a:pPr>
            <a:r>
              <a:rPr lang="en-US" sz="1400" dirty="0"/>
              <a:t>Quantify scaling of rectified potentials (Vₚ) and W sputtering as SOL density crosses S=0.</a:t>
            </a:r>
          </a:p>
          <a:p>
            <a:pPr lvl="2">
              <a:lnSpc>
                <a:spcPct val="120000"/>
              </a:lnSpc>
            </a:pPr>
            <a:r>
              <a:rPr lang="en-US" sz="1400" dirty="0"/>
              <a:t>Test hypothesis: weak rectification at low density reduces net limiter particle/heat flux despite high RF voltages</a:t>
            </a:r>
          </a:p>
          <a:p>
            <a:pPr lvl="2">
              <a:lnSpc>
                <a:spcPct val="120000"/>
              </a:lnSpc>
            </a:pPr>
            <a:r>
              <a:rPr lang="en-US" sz="1400" dirty="0"/>
              <a:t>Validate fixed-voltage operation (22-28 kV) to decouple Vₚ from coupling variations</a:t>
            </a:r>
            <a:r>
              <a:rPr lang="fr-FR" altLang="fr-FR" sz="1400" dirty="0">
                <a:latin typeface="Arial" panose="020B0604020202020204" pitchFamily="34" charset="0"/>
              </a:rPr>
              <a:t> </a:t>
            </a:r>
            <a:br>
              <a:rPr lang="fr-FR" altLang="fr-FR" sz="1400" dirty="0">
                <a:latin typeface="Arial" panose="020B0604020202020204" pitchFamily="34" charset="0"/>
              </a:rPr>
            </a:br>
            <a:endParaRPr lang="fr-FR" altLang="fr-FR" sz="1400" dirty="0">
              <a:latin typeface="Arial" panose="020B0604020202020204" pitchFamily="34" charset="0"/>
            </a:endParaRPr>
          </a:p>
          <a:p>
            <a:pPr lvl="1">
              <a:lnSpc>
                <a:spcPct val="120000"/>
              </a:lnSpc>
            </a:pPr>
            <a:r>
              <a:rPr lang="en-US" sz="1900" dirty="0"/>
              <a:t>Coupling Optimization at Low Density</a:t>
            </a:r>
            <a:r>
              <a:rPr lang="en-US" sz="1400" dirty="0"/>
              <a:t>.</a:t>
            </a:r>
          </a:p>
          <a:p>
            <a:pPr lvl="2">
              <a:lnSpc>
                <a:spcPct val="120000"/>
              </a:lnSpc>
            </a:pPr>
            <a:r>
              <a:rPr lang="fr-FR" sz="1400" dirty="0" err="1"/>
              <a:t>Determine</a:t>
            </a:r>
            <a:r>
              <a:rPr lang="fr-FR" sz="1400" dirty="0"/>
              <a:t> minimum </a:t>
            </a:r>
            <a:r>
              <a:rPr lang="fr-FR" sz="1400" dirty="0" err="1"/>
              <a:t>antenna</a:t>
            </a:r>
            <a:r>
              <a:rPr lang="fr-FR" sz="1400" dirty="0"/>
              <a:t>-plasma gap (ROG) </a:t>
            </a:r>
            <a:r>
              <a:rPr lang="fr-FR" sz="1400" dirty="0" err="1"/>
              <a:t>yielding</a:t>
            </a:r>
            <a:r>
              <a:rPr lang="fr-FR" sz="1400" dirty="0"/>
              <a:t> ≥250-500 kW at ≤28 kV </a:t>
            </a:r>
            <a:r>
              <a:rPr lang="fr-FR" sz="1400" dirty="0" err="1"/>
              <a:t>with</a:t>
            </a:r>
            <a:r>
              <a:rPr lang="fr-FR" sz="1400" dirty="0"/>
              <a:t> stable VSWR </a:t>
            </a:r>
          </a:p>
          <a:p>
            <a:pPr lvl="2">
              <a:lnSpc>
                <a:spcPct val="120000"/>
              </a:lnSpc>
            </a:pPr>
            <a:r>
              <a:rPr lang="en-US" sz="1400" dirty="0"/>
              <a:t>Map coupling efficiency in propagative slow-wave regime (nₑ &lt; </a:t>
            </a:r>
            <a:r>
              <a:rPr lang="en-US" sz="1400" dirty="0" err="1"/>
              <a:t>n</a:t>
            </a:r>
            <a:r>
              <a:rPr lang="en-US" sz="2000" baseline="-25000" dirty="0" err="1"/>
              <a:t>LH</a:t>
            </a:r>
            <a:r>
              <a:rPr lang="en-US" sz="1400" dirty="0"/>
              <a:t>) </a:t>
            </a:r>
            <a:r>
              <a:rPr lang="fr-FR" altLang="fr-FR" sz="1400" dirty="0">
                <a:latin typeface="Arial" panose="020B0604020202020204" pitchFamily="34" charset="0"/>
              </a:rPr>
              <a:t> </a:t>
            </a:r>
            <a:br>
              <a:rPr lang="fr-FR" altLang="fr-FR" sz="1400" dirty="0">
                <a:latin typeface="Arial" panose="020B0604020202020204" pitchFamily="34" charset="0"/>
              </a:rPr>
            </a:br>
            <a:endParaRPr lang="en-US" sz="1400" dirty="0"/>
          </a:p>
          <a:p>
            <a:pPr lvl="1">
              <a:lnSpc>
                <a:spcPct val="120000"/>
              </a:lnSpc>
            </a:pPr>
            <a:r>
              <a:rPr lang="en-US" sz="1900" dirty="0"/>
              <a:t>XPR Compatibility with Low-Density ICRF.</a:t>
            </a:r>
          </a:p>
          <a:p>
            <a:pPr lvl="2">
              <a:lnSpc>
                <a:spcPct val="120000"/>
              </a:lnSpc>
            </a:pPr>
            <a:r>
              <a:rPr lang="en-US" sz="1400" dirty="0"/>
              <a:t>Demonstrate cold divertor operation (</a:t>
            </a:r>
            <a:r>
              <a:rPr lang="en-US" sz="1400" dirty="0" err="1"/>
              <a:t>Tₑ,</a:t>
            </a:r>
            <a:r>
              <a:rPr lang="en-US" sz="2000" baseline="-25000" dirty="0" err="1"/>
              <a:t>div</a:t>
            </a:r>
            <a:r>
              <a:rPr lang="en-US" sz="1400" dirty="0"/>
              <a:t> ≤3 eV) via N₂ seeding while maintaining low antenna-edge density</a:t>
            </a:r>
          </a:p>
          <a:p>
            <a:pPr lvl="2">
              <a:lnSpc>
                <a:spcPct val="120000"/>
              </a:lnSpc>
            </a:pPr>
            <a:r>
              <a:rPr lang="en-US" sz="1400" dirty="0"/>
              <a:t>Demonstrate kinetic electron effects regularize S=0 resonance</a:t>
            </a:r>
          </a:p>
          <a:p>
            <a:pPr lvl="2">
              <a:lnSpc>
                <a:spcPct val="120000"/>
              </a:lnSpc>
            </a:pPr>
            <a:r>
              <a:rPr lang="en-US" sz="1400" dirty="0"/>
              <a:t>Assess sensitivity to N₂ injection location (midplane vs. private zone) on W sources and core contamination</a:t>
            </a:r>
            <a:br>
              <a:rPr lang="en-US" sz="1400" dirty="0"/>
            </a:br>
            <a:endParaRPr lang="en-US" sz="1400" dirty="0"/>
          </a:p>
          <a:p>
            <a:pPr lvl="1">
              <a:lnSpc>
                <a:spcPct val="120000"/>
              </a:lnSpc>
            </a:pPr>
            <a:r>
              <a:rPr lang="en-US" sz="1900" dirty="0"/>
              <a:t>Geometry optimization.</a:t>
            </a:r>
          </a:p>
          <a:p>
            <a:pPr lvl="2">
              <a:lnSpc>
                <a:spcPct val="120000"/>
              </a:lnSpc>
            </a:pPr>
            <a:r>
              <a:rPr lang="en-US" sz="1400" dirty="0"/>
              <a:t>Test triangularity (δ) scan at constant midplane gap to reduce antenna corner hot-spots</a:t>
            </a:r>
          </a:p>
          <a:p>
            <a:pPr lvl="2">
              <a:lnSpc>
                <a:spcPct val="120000"/>
              </a:lnSpc>
            </a:pPr>
            <a:r>
              <a:rPr lang="en-US" sz="1400" dirty="0"/>
              <a:t>Identify optimal δ balancing coupling efficiency and plasma-wall interaction mitigation</a:t>
            </a:r>
          </a:p>
          <a:p>
            <a:pPr marL="685800" lvl="2" indent="0">
              <a:buFont typeface="Arial"/>
              <a:buNone/>
              <a:defRPr/>
            </a:pPr>
            <a:endParaRPr lang="en-US" b="1" dirty="0">
              <a:cs typeface="Calibri"/>
            </a:endParaRPr>
          </a:p>
          <a:p>
            <a:pPr lvl="2">
              <a:defRPr/>
            </a:pPr>
            <a:endParaRPr lang="en-US" b="1" dirty="0">
              <a:cs typeface="Calibri"/>
            </a:endParaRPr>
          </a:p>
          <a:p>
            <a:pPr marL="214313" indent="-214313">
              <a:defRPr/>
            </a:pPr>
            <a:r>
              <a:rPr lang="en-US" sz="2500" b="1" dirty="0">
                <a:cs typeface="Calibri"/>
              </a:rPr>
              <a:t>Experimental Strategy/Machine Constraints and essential diagnostic</a:t>
            </a:r>
            <a:endParaRPr lang="en-US" sz="2500" dirty="0"/>
          </a:p>
          <a:p>
            <a:pPr lvl="1">
              <a:lnSpc>
                <a:spcPct val="120000"/>
              </a:lnSpc>
            </a:pPr>
            <a:r>
              <a:rPr lang="en-US" sz="1900" dirty="0"/>
              <a:t>Phase I - Baseline Characterization (Pulses 1-3, Ant. Q2) </a:t>
            </a:r>
            <a:r>
              <a:rPr lang="en-US" sz="1900" dirty="0">
                <a:sym typeface="Wingdings" panose="05000000000000000000" pitchFamily="2" charset="2"/>
              </a:rPr>
              <a:t> </a:t>
            </a:r>
            <a:r>
              <a:rPr lang="en-US" sz="1900" dirty="0"/>
              <a:t>Establish Vₚ-nₑ trends crossing S=0 + </a:t>
            </a:r>
            <a:r>
              <a:rPr lang="fr-FR" sz="1900" dirty="0"/>
              <a:t>Dynamic ROG scan (15→35 mm)</a:t>
            </a:r>
            <a:endParaRPr lang="en-US" sz="1900" dirty="0"/>
          </a:p>
          <a:p>
            <a:pPr lvl="1">
              <a:lnSpc>
                <a:spcPct val="120000"/>
              </a:lnSpc>
            </a:pPr>
            <a:r>
              <a:rPr lang="en-US" sz="1900" dirty="0"/>
              <a:t>Phase II - XPR Integration (Pulses 4-5, Antenna Q2) </a:t>
            </a:r>
            <a:r>
              <a:rPr lang="en-US" sz="1900" dirty="0">
                <a:sym typeface="Wingdings" panose="05000000000000000000" pitchFamily="2" charset="2"/>
              </a:rPr>
              <a:t> </a:t>
            </a:r>
            <a:r>
              <a:rPr lang="en-US" sz="1900" dirty="0"/>
              <a:t>Demonstrate XPR formation with N₂ midplane injection &amp; </a:t>
            </a:r>
            <a:r>
              <a:rPr lang="fr-FR" sz="1900" dirty="0"/>
              <a:t>modulations (1 Hz)</a:t>
            </a:r>
            <a:endParaRPr lang="en-US" sz="1900" dirty="0"/>
          </a:p>
          <a:p>
            <a:pPr lvl="1">
              <a:lnSpc>
                <a:spcPct val="120000"/>
              </a:lnSpc>
            </a:pPr>
            <a:r>
              <a:rPr lang="en-US" sz="1900" dirty="0"/>
              <a:t>Phase III - Shape Optimization (Pulses 6-7, Antenna Q2) </a:t>
            </a:r>
            <a:r>
              <a:rPr lang="en-US" sz="1900" dirty="0">
                <a:sym typeface="Wingdings" panose="05000000000000000000" pitchFamily="2" charset="2"/>
              </a:rPr>
              <a:t> </a:t>
            </a:r>
            <a:r>
              <a:rPr lang="en-US" sz="1900" dirty="0"/>
              <a:t>Triangularity scan: δ≈0.25 and δ≈0.55 at constant ROG + Compare corner heat loads via IR </a:t>
            </a:r>
          </a:p>
          <a:p>
            <a:pPr lvl="1">
              <a:lnSpc>
                <a:spcPct val="120000"/>
              </a:lnSpc>
            </a:pPr>
            <a:r>
              <a:rPr lang="en-US" sz="1900" dirty="0"/>
              <a:t>Phase IV - Validation &amp; Sensitivity (Pulses 8-10, Antenna Q1) </a:t>
            </a:r>
            <a:r>
              <a:rPr lang="en-US" sz="1900" dirty="0">
                <a:sym typeface="Wingdings" panose="05000000000000000000" pitchFamily="2" charset="2"/>
              </a:rPr>
              <a:t> </a:t>
            </a:r>
            <a:r>
              <a:rPr lang="en-US" sz="1900" dirty="0"/>
              <a:t>Reproduce best-case scenario on Q1 for symmetry check + </a:t>
            </a:r>
            <a:r>
              <a:rPr lang="fr-FR" sz="1900" dirty="0"/>
              <a:t>N₂ location </a:t>
            </a:r>
            <a:r>
              <a:rPr lang="fr-FR" sz="1900" dirty="0" err="1"/>
              <a:t>sensitivity</a:t>
            </a:r>
            <a:r>
              <a:rPr lang="fr-FR" sz="1900" dirty="0"/>
              <a:t> test</a:t>
            </a:r>
            <a:br>
              <a:rPr lang="fr-FR" sz="1900" dirty="0"/>
            </a:br>
            <a:endParaRPr lang="en-US" sz="1900" dirty="0"/>
          </a:p>
          <a:p>
            <a:pPr lvl="1">
              <a:lnSpc>
                <a:spcPct val="120000"/>
              </a:lnSpc>
            </a:pPr>
            <a:r>
              <a:rPr lang="fr-FR" sz="1900" b="1" dirty="0"/>
              <a:t>Diagnostics</a:t>
            </a:r>
            <a:r>
              <a:rPr lang="fr-FR" sz="1900" dirty="0"/>
              <a:t>:</a:t>
            </a:r>
            <a:r>
              <a:rPr lang="en-US" sz="1900" dirty="0"/>
              <a:t> </a:t>
            </a:r>
            <a:r>
              <a:rPr lang="fr-FR" sz="1900" dirty="0"/>
              <a:t>Emissive probe (Q3A or Q4B), </a:t>
            </a:r>
            <a:r>
              <a:rPr lang="en-US" sz="1900" dirty="0"/>
              <a:t>RFA () (</a:t>
            </a:r>
            <a:r>
              <a:rPr lang="fr-FR" sz="1900" dirty="0"/>
              <a:t>direct f(</a:t>
            </a:r>
            <a:r>
              <a:rPr lang="el-GR" sz="1900" dirty="0"/>
              <a:t>ε) </a:t>
            </a:r>
            <a:r>
              <a:rPr lang="fr-FR" sz="1900" dirty="0" err="1"/>
              <a:t>measurements</a:t>
            </a:r>
            <a:r>
              <a:rPr lang="en-US" sz="1900" dirty="0"/>
              <a:t>), visible </a:t>
            </a:r>
            <a:r>
              <a:rPr lang="en-US" sz="1900" dirty="0" err="1"/>
              <a:t>spectro</a:t>
            </a:r>
            <a:r>
              <a:rPr lang="en-US" sz="1900" dirty="0"/>
              <a:t>, </a:t>
            </a:r>
            <a:r>
              <a:rPr lang="fr-FR" sz="1900" dirty="0" err="1"/>
              <a:t>Bolometry</a:t>
            </a:r>
            <a:r>
              <a:rPr lang="fr-FR" sz="1900" dirty="0"/>
              <a:t>/</a:t>
            </a:r>
            <a:r>
              <a:rPr lang="fr-FR" sz="1900" dirty="0" err="1"/>
              <a:t>interferometry</a:t>
            </a:r>
            <a:r>
              <a:rPr lang="fr-FR" sz="1900" dirty="0"/>
              <a:t>,</a:t>
            </a:r>
            <a:r>
              <a:rPr lang="en-US" sz="1900" dirty="0"/>
              <a:t> Reflectometry: S=0 layer tracking </a:t>
            </a:r>
          </a:p>
        </p:txBody>
      </p:sp>
      <p:sp>
        <p:nvSpPr>
          <p:cNvPr id="7" name="TextBox 7">
            <a:extLst>
              <a:ext uri="{FF2B5EF4-FFF2-40B4-BE49-F238E27FC236}">
                <a16:creationId xmlns:a16="http://schemas.microsoft.com/office/drawing/2014/main" id="{9A14A039-6841-4E69-B775-6138718EA296}"/>
              </a:ext>
            </a:extLst>
          </p:cNvPr>
          <p:cNvSpPr txBox="1">
            <a:spLocks noChangeArrowheads="1"/>
          </p:cNvSpPr>
          <p:nvPr/>
        </p:nvSpPr>
        <p:spPr bwMode="auto">
          <a:xfrm>
            <a:off x="9268069" y="3059668"/>
            <a:ext cx="1996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9" name="Table 3">
            <a:extLst>
              <a:ext uri="{FF2B5EF4-FFF2-40B4-BE49-F238E27FC236}">
                <a16:creationId xmlns:a16="http://schemas.microsoft.com/office/drawing/2014/main" id="{62C19A96-3B60-4F32-B6EA-C7C48FBEFE18}"/>
              </a:ext>
            </a:extLst>
          </p:cNvPr>
          <p:cNvGraphicFramePr>
            <a:graphicFrameLocks noGrp="1"/>
          </p:cNvGraphicFramePr>
          <p:nvPr>
            <p:extLst>
              <p:ext uri="{D42A27DB-BD31-4B8C-83A1-F6EECF244321}">
                <p14:modId xmlns:p14="http://schemas.microsoft.com/office/powerpoint/2010/main" val="782140608"/>
              </p:ext>
            </p:extLst>
          </p:nvPr>
        </p:nvGraphicFramePr>
        <p:xfrm>
          <a:off x="8461245" y="3429000"/>
          <a:ext cx="3071812" cy="837316"/>
        </p:xfrm>
        <a:graphic>
          <a:graphicData uri="http://schemas.openxmlformats.org/drawingml/2006/table">
            <a:tbl>
              <a:tblPr firstRow="1" bandRow="1">
                <a:tableStyleId>{5C22544A-7EE6-4342-B048-85BDC9FD1C3A}</a:tableStyleId>
              </a:tblPr>
              <a:tblGrid>
                <a:gridCol w="706600">
                  <a:extLst>
                    <a:ext uri="{9D8B030D-6E8A-4147-A177-3AD203B41FA5}">
                      <a16:colId xmlns:a16="http://schemas.microsoft.com/office/drawing/2014/main" val="20000"/>
                    </a:ext>
                  </a:extLst>
                </a:gridCol>
                <a:gridCol w="1633188">
                  <a:extLst>
                    <a:ext uri="{9D8B030D-6E8A-4147-A177-3AD203B41FA5}">
                      <a16:colId xmlns:a16="http://schemas.microsoft.com/office/drawing/2014/main" val="20001"/>
                    </a:ext>
                  </a:extLst>
                </a:gridCol>
                <a:gridCol w="732024">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a:t>
                      </a:r>
                    </a:p>
                  </a:txBody>
                  <a:tcPr marL="68585" marR="68585" marT="34290" marB="34290"/>
                </a:tc>
                <a:extLst>
                  <a:ext uri="{0D108BD9-81ED-4DB2-BD59-A6C34878D82A}">
                    <a16:rowId xmlns:a16="http://schemas.microsoft.com/office/drawing/2014/main" val="10000"/>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r>
                        <a:rPr lang="fr-FR" sz="1800" dirty="0"/>
                        <a:t>10 / 1</a:t>
                      </a:r>
                      <a:endParaRPr lang="en-IT" sz="1800" dirty="0"/>
                    </a:p>
                  </a:txBody>
                  <a:tcPr marL="68585" marR="68585" marT="34290" marB="34290">
                    <a:solidFill>
                      <a:schemeClr val="accent6">
                        <a:lumMod val="40000"/>
                        <a:lumOff val="60000"/>
                      </a:schemeClr>
                    </a:solidFill>
                  </a:tcPr>
                </a:tc>
                <a:tc>
                  <a:txBody>
                    <a:bodyPr/>
                    <a:lstStyle/>
                    <a:p>
                      <a:r>
                        <a:rPr lang="fr-FR" sz="1800" dirty="0"/>
                        <a:t>5</a:t>
                      </a:r>
                      <a:endParaRPr lang="en-IT" sz="18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582023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27</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40534" y="379512"/>
            <a:ext cx="10926346" cy="457200"/>
          </a:xfrm>
        </p:spPr>
        <p:txBody>
          <a:bodyPr/>
          <a:lstStyle/>
          <a:p>
            <a:r>
              <a:rPr lang="fi-FI" dirty="0"/>
              <a:t># 131 : </a:t>
            </a:r>
            <a:r>
              <a:rPr lang="en-GB" sz="2800" dirty="0">
                <a:latin typeface="Times New Roman" panose="02020603050405020304" pitchFamily="18" charset="0"/>
                <a:ea typeface="Times New Roman" panose="02020603050405020304" pitchFamily="18" charset="0"/>
              </a:rPr>
              <a:t>Low-Density ICRF + XPR Mitigation: Scenario development &amp; Trade‑off Study</a:t>
            </a:r>
            <a:br>
              <a:rPr lang="fr-FR" sz="4000" dirty="0">
                <a:solidFill>
                  <a:schemeClr val="accent1">
                    <a:lumMod val="75000"/>
                  </a:schemeClr>
                </a:solidFill>
                <a:latin typeface="+mj-lt"/>
              </a:rPr>
            </a:b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6" name="Espace réservé du contenu 2">
            <a:extLst>
              <a:ext uri="{FF2B5EF4-FFF2-40B4-BE49-F238E27FC236}">
                <a16:creationId xmlns:a16="http://schemas.microsoft.com/office/drawing/2014/main" id="{92D6A3C0-B4AE-453F-BEA1-BCA3DA916F1E}"/>
              </a:ext>
            </a:extLst>
          </p:cNvPr>
          <p:cNvSpPr txBox="1">
            <a:spLocks/>
          </p:cNvSpPr>
          <p:nvPr/>
        </p:nvSpPr>
        <p:spPr>
          <a:xfrm>
            <a:off x="325120" y="836712"/>
            <a:ext cx="11022330" cy="5688632"/>
          </a:xfrm>
          <a:prstGeom prst="rect">
            <a:avLst/>
          </a:prstGeom>
        </p:spPr>
        <p:txBody>
          <a:bodyPr>
            <a:normAutofit fontScale="70000" lnSpcReduction="20000"/>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214313" indent="-214313">
              <a:defRPr/>
            </a:pPr>
            <a:r>
              <a:rPr lang="en-US" sz="2500" b="1" dirty="0">
                <a:cs typeface="Calibri"/>
              </a:rPr>
              <a:t>Proponents and contact person:</a:t>
            </a:r>
          </a:p>
          <a:p>
            <a:pPr lvl="1">
              <a:defRPr/>
            </a:pPr>
            <a:r>
              <a:rPr lang="en-US" dirty="0">
                <a:latin typeface="+mj-lt"/>
                <a:cs typeface="Calibri"/>
              </a:rPr>
              <a:t>Guillaume URBANCZYK (</a:t>
            </a:r>
            <a:r>
              <a:rPr lang="en-US" dirty="0">
                <a:cs typeface="Calibri"/>
                <a:hlinkClick r:id="rId2">
                  <a:extLst>
                    <a:ext uri="{A12FA001-AC4F-418D-AE19-62706E023703}">
                      <ahyp:hlinkClr xmlns:ahyp="http://schemas.microsoft.com/office/drawing/2018/hyperlinkcolor" val="tx"/>
                    </a:ext>
                  </a:extLst>
                </a:hlinkClick>
              </a:rPr>
              <a:t>guillaume.urbanczyk@univ-lorraine.fr</a:t>
            </a:r>
            <a:r>
              <a:rPr lang="en-US" dirty="0">
                <a:latin typeface="+mj-lt"/>
                <a:cs typeface="Calibri"/>
              </a:rPr>
              <a:t>),</a:t>
            </a:r>
            <a:r>
              <a:rPr lang="fr-FR" sz="1800" dirty="0">
                <a:latin typeface="Times New Roman" panose="02020603050405020304" pitchFamily="18" charset="0"/>
                <a:ea typeface="Times New Roman" panose="02020603050405020304" pitchFamily="18" charset="0"/>
              </a:rPr>
              <a:t> Raymond Diab, Laurent Colas, Jamie Gunn</a:t>
            </a:r>
            <a:endParaRPr lang="en-US" dirty="0">
              <a:cs typeface="Calibri"/>
            </a:endParaRPr>
          </a:p>
          <a:p>
            <a:pPr marL="214313" indent="-214313">
              <a:defRPr/>
            </a:pPr>
            <a:endParaRPr lang="en-US" b="1" dirty="0">
              <a:cs typeface="Calibri"/>
            </a:endParaRPr>
          </a:p>
          <a:p>
            <a:pPr marL="214313" indent="-214313">
              <a:defRPr/>
            </a:pPr>
            <a:r>
              <a:rPr lang="en-US" sz="2500" b="1" dirty="0">
                <a:cs typeface="Calibri"/>
              </a:rPr>
              <a:t>Scientific Background &amp; Objectives</a:t>
            </a:r>
            <a:endParaRPr lang="fr-FR" sz="1500" dirty="0">
              <a:latin typeface="Times New Roman" panose="02020603050405020304" pitchFamily="18" charset="0"/>
              <a:ea typeface="Times New Roman" panose="02020603050405020304" pitchFamily="18" charset="0"/>
            </a:endParaRPr>
          </a:p>
          <a:p>
            <a:pPr lvl="1">
              <a:lnSpc>
                <a:spcPct val="120000"/>
              </a:lnSpc>
            </a:pPr>
            <a:r>
              <a:rPr lang="en-US" sz="1900" dirty="0"/>
              <a:t>Sheath Rectification Physics Across Lower-Hybrid Resonance</a:t>
            </a:r>
            <a:r>
              <a:rPr lang="en-US" sz="1400" dirty="0"/>
              <a:t>.</a:t>
            </a:r>
          </a:p>
          <a:p>
            <a:pPr lvl="2">
              <a:lnSpc>
                <a:spcPct val="120000"/>
              </a:lnSpc>
            </a:pPr>
            <a:r>
              <a:rPr lang="en-US" sz="1400" dirty="0"/>
              <a:t>Quantify scaling of rectified potentials (Vₚ) and W sputtering as SOL density crosses S=0.</a:t>
            </a:r>
          </a:p>
          <a:p>
            <a:pPr lvl="2">
              <a:lnSpc>
                <a:spcPct val="120000"/>
              </a:lnSpc>
            </a:pPr>
            <a:r>
              <a:rPr lang="en-US" sz="1400" dirty="0"/>
              <a:t>Test hypothesis: weak rectification at low density reduces net limiter particle/heat flux despite high RF voltages</a:t>
            </a:r>
          </a:p>
          <a:p>
            <a:pPr lvl="2">
              <a:lnSpc>
                <a:spcPct val="120000"/>
              </a:lnSpc>
            </a:pPr>
            <a:r>
              <a:rPr lang="en-US" sz="1400" dirty="0"/>
              <a:t>Validate fixed-voltage operation (22-28 kV) to decouple Vₚ from coupling variations</a:t>
            </a:r>
            <a:r>
              <a:rPr lang="fr-FR" altLang="fr-FR" sz="1400" dirty="0">
                <a:latin typeface="Arial" panose="020B0604020202020204" pitchFamily="34" charset="0"/>
              </a:rPr>
              <a:t> </a:t>
            </a:r>
            <a:br>
              <a:rPr lang="fr-FR" altLang="fr-FR" sz="1400" dirty="0">
                <a:latin typeface="Arial" panose="020B0604020202020204" pitchFamily="34" charset="0"/>
              </a:rPr>
            </a:br>
            <a:endParaRPr lang="fr-FR" altLang="fr-FR" sz="1400" dirty="0">
              <a:latin typeface="Arial" panose="020B0604020202020204" pitchFamily="34" charset="0"/>
            </a:endParaRPr>
          </a:p>
          <a:p>
            <a:pPr lvl="1">
              <a:lnSpc>
                <a:spcPct val="120000"/>
              </a:lnSpc>
            </a:pPr>
            <a:r>
              <a:rPr lang="en-US" sz="1900" dirty="0"/>
              <a:t>Coupling Optimization at Low Density</a:t>
            </a:r>
            <a:r>
              <a:rPr lang="en-US" sz="1400" dirty="0"/>
              <a:t>.</a:t>
            </a:r>
          </a:p>
          <a:p>
            <a:pPr lvl="2">
              <a:lnSpc>
                <a:spcPct val="120000"/>
              </a:lnSpc>
            </a:pPr>
            <a:r>
              <a:rPr lang="fr-FR" sz="1400" dirty="0" err="1"/>
              <a:t>Determine</a:t>
            </a:r>
            <a:r>
              <a:rPr lang="fr-FR" sz="1400" dirty="0"/>
              <a:t> minimum </a:t>
            </a:r>
            <a:r>
              <a:rPr lang="fr-FR" sz="1400" dirty="0" err="1"/>
              <a:t>antenna</a:t>
            </a:r>
            <a:r>
              <a:rPr lang="fr-FR" sz="1400" dirty="0"/>
              <a:t>-plasma gap (ROG) </a:t>
            </a:r>
            <a:r>
              <a:rPr lang="fr-FR" sz="1400" dirty="0" err="1"/>
              <a:t>yielding</a:t>
            </a:r>
            <a:r>
              <a:rPr lang="fr-FR" sz="1400" dirty="0"/>
              <a:t> ≥250-500 kW at ≤28 kV </a:t>
            </a:r>
            <a:r>
              <a:rPr lang="fr-FR" sz="1400" dirty="0" err="1"/>
              <a:t>with</a:t>
            </a:r>
            <a:r>
              <a:rPr lang="fr-FR" sz="1400" dirty="0"/>
              <a:t> stable VSWR </a:t>
            </a:r>
          </a:p>
          <a:p>
            <a:pPr lvl="2">
              <a:lnSpc>
                <a:spcPct val="120000"/>
              </a:lnSpc>
            </a:pPr>
            <a:r>
              <a:rPr lang="en-US" sz="1400" dirty="0"/>
              <a:t>Map coupling efficiency in propagative slow-wave regime (nₑ &lt; </a:t>
            </a:r>
            <a:r>
              <a:rPr lang="en-US" sz="1400" dirty="0" err="1"/>
              <a:t>n</a:t>
            </a:r>
            <a:r>
              <a:rPr lang="en-US" sz="2000" baseline="-25000" dirty="0" err="1"/>
              <a:t>LH</a:t>
            </a:r>
            <a:r>
              <a:rPr lang="en-US" sz="1400" dirty="0"/>
              <a:t>) </a:t>
            </a:r>
            <a:r>
              <a:rPr lang="fr-FR" altLang="fr-FR" sz="1400" dirty="0">
                <a:latin typeface="Arial" panose="020B0604020202020204" pitchFamily="34" charset="0"/>
              </a:rPr>
              <a:t> </a:t>
            </a:r>
            <a:br>
              <a:rPr lang="fr-FR" altLang="fr-FR" sz="1400" dirty="0">
                <a:latin typeface="Arial" panose="020B0604020202020204" pitchFamily="34" charset="0"/>
              </a:rPr>
            </a:br>
            <a:endParaRPr lang="en-US" sz="1400" dirty="0"/>
          </a:p>
          <a:p>
            <a:pPr lvl="1">
              <a:lnSpc>
                <a:spcPct val="120000"/>
              </a:lnSpc>
            </a:pPr>
            <a:r>
              <a:rPr lang="en-US" sz="1900" dirty="0"/>
              <a:t>XPR Compatibility with Low-Density ICRF.</a:t>
            </a:r>
          </a:p>
          <a:p>
            <a:pPr lvl="2">
              <a:lnSpc>
                <a:spcPct val="120000"/>
              </a:lnSpc>
            </a:pPr>
            <a:r>
              <a:rPr lang="en-US" sz="1400" dirty="0"/>
              <a:t>Demonstrate cold divertor operation (</a:t>
            </a:r>
            <a:r>
              <a:rPr lang="en-US" sz="1400" dirty="0" err="1"/>
              <a:t>Tₑ,</a:t>
            </a:r>
            <a:r>
              <a:rPr lang="en-US" sz="2000" baseline="-25000" dirty="0" err="1"/>
              <a:t>div</a:t>
            </a:r>
            <a:r>
              <a:rPr lang="en-US" sz="1400" dirty="0"/>
              <a:t> ≤3 eV) via N₂ seeding while maintaining low antenna-edge density</a:t>
            </a:r>
          </a:p>
          <a:p>
            <a:pPr lvl="2">
              <a:lnSpc>
                <a:spcPct val="120000"/>
              </a:lnSpc>
            </a:pPr>
            <a:r>
              <a:rPr lang="en-US" sz="1400" dirty="0"/>
              <a:t>Demonstrate kinetic electron effects regularize S=0 resonance</a:t>
            </a:r>
          </a:p>
          <a:p>
            <a:pPr lvl="2">
              <a:lnSpc>
                <a:spcPct val="120000"/>
              </a:lnSpc>
            </a:pPr>
            <a:r>
              <a:rPr lang="en-US" sz="1400" dirty="0"/>
              <a:t>Assess sensitivity to N₂ injection location (midplane vs. private zone) on W sources and core contamination</a:t>
            </a:r>
            <a:br>
              <a:rPr lang="en-US" sz="1400" dirty="0"/>
            </a:br>
            <a:endParaRPr lang="en-US" sz="1400" dirty="0"/>
          </a:p>
          <a:p>
            <a:pPr lvl="1">
              <a:lnSpc>
                <a:spcPct val="120000"/>
              </a:lnSpc>
            </a:pPr>
            <a:r>
              <a:rPr lang="en-US" sz="1900" dirty="0"/>
              <a:t>Geometry optimization.</a:t>
            </a:r>
          </a:p>
          <a:p>
            <a:pPr lvl="2">
              <a:lnSpc>
                <a:spcPct val="120000"/>
              </a:lnSpc>
            </a:pPr>
            <a:r>
              <a:rPr lang="en-US" sz="1400" dirty="0"/>
              <a:t>Test triangularity (δ) scan at constant midplane gap to reduce antenna corner hot-spots</a:t>
            </a:r>
          </a:p>
          <a:p>
            <a:pPr lvl="2">
              <a:lnSpc>
                <a:spcPct val="120000"/>
              </a:lnSpc>
            </a:pPr>
            <a:r>
              <a:rPr lang="en-US" sz="1400" dirty="0"/>
              <a:t>Identify optimal δ balancing coupling efficiency and plasma-wall interaction mitigation</a:t>
            </a:r>
          </a:p>
          <a:p>
            <a:pPr marL="685800" lvl="2" indent="0">
              <a:buFont typeface="Arial"/>
              <a:buNone/>
              <a:defRPr/>
            </a:pPr>
            <a:endParaRPr lang="en-US" b="1" dirty="0">
              <a:cs typeface="Calibri"/>
            </a:endParaRPr>
          </a:p>
          <a:p>
            <a:pPr lvl="2">
              <a:defRPr/>
            </a:pPr>
            <a:endParaRPr lang="en-US" b="1" dirty="0">
              <a:cs typeface="Calibri"/>
            </a:endParaRPr>
          </a:p>
          <a:p>
            <a:pPr marL="214313" indent="-214313">
              <a:defRPr/>
            </a:pPr>
            <a:r>
              <a:rPr lang="en-US" sz="2500" b="1" dirty="0">
                <a:cs typeface="Calibri"/>
              </a:rPr>
              <a:t>Experimental Strategy/Machine Constraints and essential diagnostic</a:t>
            </a:r>
            <a:endParaRPr lang="en-US" sz="2500" dirty="0"/>
          </a:p>
          <a:p>
            <a:pPr lvl="1">
              <a:lnSpc>
                <a:spcPct val="120000"/>
              </a:lnSpc>
            </a:pPr>
            <a:r>
              <a:rPr lang="en-US" sz="1900" dirty="0"/>
              <a:t>Phase I - Baseline Characterization (Pulses 1-3, Ant. Q2) </a:t>
            </a:r>
            <a:r>
              <a:rPr lang="en-US" sz="1900" dirty="0">
                <a:sym typeface="Wingdings" panose="05000000000000000000" pitchFamily="2" charset="2"/>
              </a:rPr>
              <a:t> </a:t>
            </a:r>
            <a:r>
              <a:rPr lang="en-US" sz="1900" dirty="0"/>
              <a:t>Establish Vₚ-nₑ trends crossing S=0 + </a:t>
            </a:r>
            <a:r>
              <a:rPr lang="fr-FR" sz="1900" dirty="0"/>
              <a:t>Dynamic ROG scan (15→35 mm)</a:t>
            </a:r>
            <a:endParaRPr lang="en-US" sz="1900" dirty="0"/>
          </a:p>
          <a:p>
            <a:pPr lvl="1">
              <a:lnSpc>
                <a:spcPct val="120000"/>
              </a:lnSpc>
            </a:pPr>
            <a:r>
              <a:rPr lang="en-US" sz="1900" dirty="0"/>
              <a:t>Phase II - XPR Integration (Pulses 4-5, Antenna Q2) </a:t>
            </a:r>
            <a:r>
              <a:rPr lang="en-US" sz="1900" dirty="0">
                <a:sym typeface="Wingdings" panose="05000000000000000000" pitchFamily="2" charset="2"/>
              </a:rPr>
              <a:t> </a:t>
            </a:r>
            <a:r>
              <a:rPr lang="en-US" sz="1900" dirty="0"/>
              <a:t>Demonstrate XPR formation with N₂ midplane injection &amp; </a:t>
            </a:r>
            <a:r>
              <a:rPr lang="fr-FR" sz="1900" dirty="0"/>
              <a:t>modulations (1 Hz)</a:t>
            </a:r>
            <a:endParaRPr lang="en-US" sz="1900" dirty="0"/>
          </a:p>
          <a:p>
            <a:pPr lvl="1">
              <a:lnSpc>
                <a:spcPct val="120000"/>
              </a:lnSpc>
            </a:pPr>
            <a:r>
              <a:rPr lang="en-US" sz="1900" dirty="0"/>
              <a:t>Phase III - Shape Optimization (Pulses 6-7, Antenna Q2) </a:t>
            </a:r>
            <a:r>
              <a:rPr lang="en-US" sz="1900" dirty="0">
                <a:sym typeface="Wingdings" panose="05000000000000000000" pitchFamily="2" charset="2"/>
              </a:rPr>
              <a:t> </a:t>
            </a:r>
            <a:r>
              <a:rPr lang="en-US" sz="1900" dirty="0"/>
              <a:t>Triangularity scan: δ≈0.25 and δ≈0.55 at constant ROG + Compare corner heat loads via IR </a:t>
            </a:r>
          </a:p>
          <a:p>
            <a:pPr lvl="1">
              <a:lnSpc>
                <a:spcPct val="120000"/>
              </a:lnSpc>
            </a:pPr>
            <a:r>
              <a:rPr lang="en-US" sz="1900" dirty="0"/>
              <a:t>Phase IV - Validation &amp; Sensitivity (Pulses 8-10, Antenna Q1) </a:t>
            </a:r>
            <a:r>
              <a:rPr lang="en-US" sz="1900" dirty="0">
                <a:sym typeface="Wingdings" panose="05000000000000000000" pitchFamily="2" charset="2"/>
              </a:rPr>
              <a:t> </a:t>
            </a:r>
            <a:r>
              <a:rPr lang="en-US" sz="1900" dirty="0"/>
              <a:t>Reproduce best-case scenario on Q1 for symmetry check + </a:t>
            </a:r>
            <a:r>
              <a:rPr lang="fr-FR" sz="1900" dirty="0"/>
              <a:t>N₂ location </a:t>
            </a:r>
            <a:r>
              <a:rPr lang="fr-FR" sz="1900" dirty="0" err="1"/>
              <a:t>sensitivity</a:t>
            </a:r>
            <a:r>
              <a:rPr lang="fr-FR" sz="1900" dirty="0"/>
              <a:t> test</a:t>
            </a:r>
            <a:br>
              <a:rPr lang="fr-FR" sz="1900" dirty="0"/>
            </a:br>
            <a:endParaRPr lang="en-US" sz="1900" dirty="0"/>
          </a:p>
          <a:p>
            <a:pPr lvl="1">
              <a:lnSpc>
                <a:spcPct val="120000"/>
              </a:lnSpc>
            </a:pPr>
            <a:r>
              <a:rPr lang="fr-FR" sz="1900" b="1" dirty="0"/>
              <a:t>Diagnostics</a:t>
            </a:r>
            <a:r>
              <a:rPr lang="fr-FR" sz="1900" dirty="0"/>
              <a:t>:</a:t>
            </a:r>
            <a:r>
              <a:rPr lang="en-US" sz="1900" dirty="0"/>
              <a:t> </a:t>
            </a:r>
            <a:r>
              <a:rPr lang="fr-FR" sz="1900" dirty="0"/>
              <a:t>Emissive probe (Q3A or Q4B), </a:t>
            </a:r>
            <a:r>
              <a:rPr lang="en-US" sz="1900" dirty="0"/>
              <a:t>RFA () (</a:t>
            </a:r>
            <a:r>
              <a:rPr lang="fr-FR" sz="1900" dirty="0"/>
              <a:t>direct f(</a:t>
            </a:r>
            <a:r>
              <a:rPr lang="el-GR" sz="1900" dirty="0"/>
              <a:t>ε) </a:t>
            </a:r>
            <a:r>
              <a:rPr lang="fr-FR" sz="1900" dirty="0" err="1"/>
              <a:t>measurements</a:t>
            </a:r>
            <a:r>
              <a:rPr lang="en-US" sz="1900" dirty="0"/>
              <a:t>), visible </a:t>
            </a:r>
            <a:r>
              <a:rPr lang="en-US" sz="1900" dirty="0" err="1"/>
              <a:t>spectro</a:t>
            </a:r>
            <a:r>
              <a:rPr lang="en-US" sz="1900" dirty="0"/>
              <a:t>, </a:t>
            </a:r>
            <a:r>
              <a:rPr lang="fr-FR" sz="1900" dirty="0" err="1"/>
              <a:t>Bolometry</a:t>
            </a:r>
            <a:r>
              <a:rPr lang="fr-FR" sz="1900" dirty="0"/>
              <a:t>/</a:t>
            </a:r>
            <a:r>
              <a:rPr lang="fr-FR" sz="1900" dirty="0" err="1"/>
              <a:t>interferometry</a:t>
            </a:r>
            <a:r>
              <a:rPr lang="fr-FR" sz="1900" dirty="0"/>
              <a:t>,</a:t>
            </a:r>
            <a:r>
              <a:rPr lang="en-US" sz="1900" dirty="0"/>
              <a:t> Reflectometry: S=0 layer tracking </a:t>
            </a:r>
          </a:p>
        </p:txBody>
      </p:sp>
      <p:sp>
        <p:nvSpPr>
          <p:cNvPr id="7" name="TextBox 7">
            <a:extLst>
              <a:ext uri="{FF2B5EF4-FFF2-40B4-BE49-F238E27FC236}">
                <a16:creationId xmlns:a16="http://schemas.microsoft.com/office/drawing/2014/main" id="{9A14A039-6841-4E69-B775-6138718EA296}"/>
              </a:ext>
            </a:extLst>
          </p:cNvPr>
          <p:cNvSpPr txBox="1">
            <a:spLocks noChangeArrowheads="1"/>
          </p:cNvSpPr>
          <p:nvPr/>
        </p:nvSpPr>
        <p:spPr bwMode="auto">
          <a:xfrm>
            <a:off x="9268069" y="3059668"/>
            <a:ext cx="1996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9" name="Table 3">
            <a:extLst>
              <a:ext uri="{FF2B5EF4-FFF2-40B4-BE49-F238E27FC236}">
                <a16:creationId xmlns:a16="http://schemas.microsoft.com/office/drawing/2014/main" id="{62C19A96-3B60-4F32-B6EA-C7C48FBEFE18}"/>
              </a:ext>
            </a:extLst>
          </p:cNvPr>
          <p:cNvGraphicFramePr>
            <a:graphicFrameLocks noGrp="1"/>
          </p:cNvGraphicFramePr>
          <p:nvPr/>
        </p:nvGraphicFramePr>
        <p:xfrm>
          <a:off x="8461245" y="3429000"/>
          <a:ext cx="3071812" cy="837316"/>
        </p:xfrm>
        <a:graphic>
          <a:graphicData uri="http://schemas.openxmlformats.org/drawingml/2006/table">
            <a:tbl>
              <a:tblPr firstRow="1" bandRow="1">
                <a:tableStyleId>{5C22544A-7EE6-4342-B048-85BDC9FD1C3A}</a:tableStyleId>
              </a:tblPr>
              <a:tblGrid>
                <a:gridCol w="706600">
                  <a:extLst>
                    <a:ext uri="{9D8B030D-6E8A-4147-A177-3AD203B41FA5}">
                      <a16:colId xmlns:a16="http://schemas.microsoft.com/office/drawing/2014/main" val="20000"/>
                    </a:ext>
                  </a:extLst>
                </a:gridCol>
                <a:gridCol w="1633188">
                  <a:extLst>
                    <a:ext uri="{9D8B030D-6E8A-4147-A177-3AD203B41FA5}">
                      <a16:colId xmlns:a16="http://schemas.microsoft.com/office/drawing/2014/main" val="20001"/>
                    </a:ext>
                  </a:extLst>
                </a:gridCol>
                <a:gridCol w="732024">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a:t>
                      </a:r>
                    </a:p>
                  </a:txBody>
                  <a:tcPr marL="68585" marR="68585" marT="34290" marB="34290"/>
                </a:tc>
                <a:extLst>
                  <a:ext uri="{0D108BD9-81ED-4DB2-BD59-A6C34878D82A}">
                    <a16:rowId xmlns:a16="http://schemas.microsoft.com/office/drawing/2014/main" val="10000"/>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r>
                        <a:rPr lang="fr-FR" sz="1800" dirty="0"/>
                        <a:t>10 / 1</a:t>
                      </a:r>
                      <a:endParaRPr lang="en-IT" sz="1800" dirty="0"/>
                    </a:p>
                  </a:txBody>
                  <a:tcPr marL="68585" marR="68585" marT="34290" marB="34290">
                    <a:solidFill>
                      <a:schemeClr val="accent6">
                        <a:lumMod val="40000"/>
                        <a:lumOff val="60000"/>
                      </a:schemeClr>
                    </a:solidFill>
                  </a:tcPr>
                </a:tc>
                <a:tc>
                  <a:txBody>
                    <a:bodyPr/>
                    <a:lstStyle/>
                    <a:p>
                      <a:r>
                        <a:rPr lang="fr-FR" sz="1800" dirty="0"/>
                        <a:t>5</a:t>
                      </a:r>
                      <a:endParaRPr lang="en-IT" sz="18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10" name="TextBox 1">
            <a:extLst>
              <a:ext uri="{FF2B5EF4-FFF2-40B4-BE49-F238E27FC236}">
                <a16:creationId xmlns:a16="http://schemas.microsoft.com/office/drawing/2014/main" id="{EB8813D1-941B-4C2C-94A1-371C009C932D}"/>
              </a:ext>
            </a:extLst>
          </p:cNvPr>
          <p:cNvSpPr txBox="1"/>
          <p:nvPr/>
        </p:nvSpPr>
        <p:spPr>
          <a:xfrm>
            <a:off x="6515100" y="1523314"/>
            <a:ext cx="5322411" cy="1323439"/>
          </a:xfrm>
          <a:prstGeom prst="rect">
            <a:avLst/>
          </a:prstGeom>
          <a:solidFill>
            <a:srgbClr val="FFFF00"/>
          </a:solidFill>
          <a:ln>
            <a:noFill/>
          </a:ln>
        </p:spPr>
        <p:txBody>
          <a:bodyPr wrap="square" rtlCol="0">
            <a:spAutoFit/>
          </a:bodyPr>
          <a:lstStyle/>
          <a:p>
            <a:r>
              <a:rPr lang="fi-FI" sz="2000" dirty="0"/>
              <a:t>Priority</a:t>
            </a:r>
            <a:r>
              <a:rPr lang="fr-FR" sz="2000" dirty="0"/>
              <a:t>: P2-WEST</a:t>
            </a:r>
          </a:p>
          <a:p>
            <a:r>
              <a:rPr lang="en-US" sz="2000" dirty="0"/>
              <a:t>Requires challenging scenario development  (low ne vs XPR, XPR with ICRH only …). Can it be done in AUG more easily ? </a:t>
            </a:r>
            <a:endParaRPr lang="fr-FR" sz="2000" dirty="0"/>
          </a:p>
        </p:txBody>
      </p:sp>
    </p:spTree>
    <p:extLst>
      <p:ext uri="{BB962C8B-B14F-4D97-AF65-F5344CB8AC3E}">
        <p14:creationId xmlns:p14="http://schemas.microsoft.com/office/powerpoint/2010/main" val="1704724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28</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#132 : </a:t>
            </a:r>
            <a:r>
              <a:rPr lang="en-US" dirty="0"/>
              <a:t>Low-Density ICRF: Electron Heating &amp; Impurity Transport Validation</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Espace réservé du contenu 2">
            <a:extLst>
              <a:ext uri="{FF2B5EF4-FFF2-40B4-BE49-F238E27FC236}">
                <a16:creationId xmlns:a16="http://schemas.microsoft.com/office/drawing/2014/main" id="{048C84D6-CA95-42FD-B69A-6AD0EB057B98}"/>
              </a:ext>
            </a:extLst>
          </p:cNvPr>
          <p:cNvSpPr txBox="1">
            <a:spLocks/>
          </p:cNvSpPr>
          <p:nvPr/>
        </p:nvSpPr>
        <p:spPr>
          <a:xfrm>
            <a:off x="325120" y="836712"/>
            <a:ext cx="8500828" cy="5688632"/>
          </a:xfrm>
          <a:prstGeom prst="rect">
            <a:avLst/>
          </a:prstGeom>
        </p:spPr>
        <p:txBody>
          <a:bodyPr>
            <a:normAutofit fontScale="55000" lnSpcReduction="20000"/>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214313" indent="-214313">
              <a:defRPr/>
            </a:pPr>
            <a:r>
              <a:rPr lang="en-US" sz="2500" b="1">
                <a:cs typeface="Calibri"/>
              </a:rPr>
              <a:t>Proponents and contact person:</a:t>
            </a:r>
          </a:p>
          <a:p>
            <a:pPr lvl="1">
              <a:defRPr/>
            </a:pPr>
            <a:r>
              <a:rPr lang="en-US">
                <a:latin typeface="+mj-lt"/>
                <a:cs typeface="Calibri"/>
              </a:rPr>
              <a:t>Guillaume URBANCZYK (</a:t>
            </a:r>
            <a:r>
              <a:rPr lang="en-US">
                <a:cs typeface="Calibri"/>
                <a:hlinkClick r:id="rId2">
                  <a:extLst>
                    <a:ext uri="{A12FA001-AC4F-418D-AE19-62706E023703}">
                      <ahyp:hlinkClr xmlns:ahyp="http://schemas.microsoft.com/office/drawing/2018/hyperlinkcolor" val="tx"/>
                    </a:ext>
                  </a:extLst>
                </a:hlinkClick>
              </a:rPr>
              <a:t>guillaume.urbanczyk@univ-lorraine.fr</a:t>
            </a:r>
            <a:r>
              <a:rPr lang="en-US">
                <a:latin typeface="+mj-lt"/>
                <a:cs typeface="Calibri"/>
              </a:rPr>
              <a:t>), </a:t>
            </a:r>
            <a:r>
              <a:rPr lang="fr-FR" sz="1800">
                <a:latin typeface="Times New Roman" panose="02020603050405020304" pitchFamily="18" charset="0"/>
                <a:ea typeface="Times New Roman" panose="02020603050405020304" pitchFamily="18" charset="0"/>
              </a:rPr>
              <a:t>Leonel Tsowemoo-faabomve, Raymond Diab, Laurent Colas, Jamie Gunn, </a:t>
            </a:r>
            <a:r>
              <a:rPr lang="en-US" sz="1800">
                <a:solidFill>
                  <a:srgbClr val="231F20"/>
                </a:solidFill>
                <a:latin typeface="+mj-lt"/>
                <a:ea typeface="Times New Roman" panose="02020603050405020304" pitchFamily="18" charset="0"/>
              </a:rPr>
              <a:t>Volodymyr BOBKOV, Roman OCHOUKOV</a:t>
            </a:r>
            <a:r>
              <a:rPr lang="fr-FR" sz="1800">
                <a:latin typeface="Times New Roman" panose="02020603050405020304" pitchFamily="18" charset="0"/>
                <a:ea typeface="Times New Roman" panose="02020603050405020304" pitchFamily="18" charset="0"/>
              </a:rPr>
              <a:t>, Ralph Dux, Wouter Tierens, Atul Kumar, Stéphane Heuraux, Jérôme Moritz</a:t>
            </a:r>
            <a:endParaRPr lang="en-US">
              <a:cs typeface="Calibri"/>
            </a:endParaRPr>
          </a:p>
          <a:p>
            <a:pPr marL="214313" indent="-214313">
              <a:defRPr/>
            </a:pPr>
            <a:endParaRPr lang="en-US" b="1">
              <a:cs typeface="Calibri"/>
            </a:endParaRPr>
          </a:p>
          <a:p>
            <a:pPr marL="214313" indent="-214313">
              <a:defRPr/>
            </a:pPr>
            <a:r>
              <a:rPr lang="en-US" sz="2500" b="1">
                <a:cs typeface="Calibri"/>
              </a:rPr>
              <a:t>Scientific Background &amp; Objectives</a:t>
            </a:r>
            <a:endParaRPr lang="fr-FR" sz="1500">
              <a:latin typeface="Times New Roman" panose="02020603050405020304" pitchFamily="18" charset="0"/>
              <a:ea typeface="Times New Roman" panose="02020603050405020304" pitchFamily="18" charset="0"/>
            </a:endParaRPr>
          </a:p>
          <a:p>
            <a:pPr lvl="1">
              <a:defRPr/>
            </a:pPr>
            <a:r>
              <a:rPr lang="fr-FR" sz="2200" b="1"/>
              <a:t>Measure Electron Heating Mechanism at Low density</a:t>
            </a:r>
            <a:endParaRPr lang="en-US" sz="2200" b="1">
              <a:solidFill>
                <a:srgbClr val="231F20"/>
              </a:solidFill>
              <a:latin typeface="Times New Roman" panose="02020603050405020304" pitchFamily="18" charset="0"/>
              <a:ea typeface="Times New Roman" panose="02020603050405020304" pitchFamily="18" charset="0"/>
            </a:endParaRPr>
          </a:p>
          <a:p>
            <a:pPr lvl="2">
              <a:defRPr/>
            </a:pPr>
            <a:r>
              <a:rPr lang="en-US"/>
              <a:t>Direct measurement of electron distribution functions f(ε) via RFA across τₑ/τ</a:t>
            </a:r>
            <a:r>
              <a:rPr lang="en-US" baseline="-25000"/>
              <a:t>RF</a:t>
            </a:r>
            <a:r>
              <a:rPr lang="en-US"/>
              <a:t> ≈ 0.1-10</a:t>
            </a:r>
          </a:p>
          <a:p>
            <a:pPr lvl="2">
              <a:defRPr/>
            </a:pPr>
            <a:r>
              <a:rPr lang="en-US"/>
              <a:t>Validate PIC predictions: ΔTₑ ~ 50-100 eV enhancement when nₑ ≈ n</a:t>
            </a:r>
            <a:r>
              <a:rPr lang="en-US" baseline="-25000"/>
              <a:t>low</a:t>
            </a:r>
            <a:r>
              <a:rPr lang="en-US"/>
              <a:t> (resonant heating condition)</a:t>
            </a:r>
          </a:p>
          <a:p>
            <a:pPr lvl="2">
              <a:defRPr/>
            </a:pPr>
            <a:r>
              <a:rPr lang="en-US"/>
              <a:t>Test frequency scaling: n</a:t>
            </a:r>
            <a:r>
              <a:rPr lang="en-US" baseline="-25000"/>
              <a:t>low</a:t>
            </a:r>
            <a:r>
              <a:rPr lang="en-US"/>
              <a:t> ∝ ω² by scanning ICRF frequency (WEST: 55-57 MHz; AUG: 30-36.5 MHz)</a:t>
            </a:r>
          </a:p>
          <a:p>
            <a:pPr lvl="2">
              <a:defRPr/>
            </a:pPr>
            <a:endParaRPr lang="en-US">
              <a:solidFill>
                <a:srgbClr val="231F20"/>
              </a:solidFill>
              <a:latin typeface="Times New Roman" panose="02020603050405020304" pitchFamily="18" charset="0"/>
              <a:ea typeface="Times New Roman" panose="02020603050405020304" pitchFamily="18" charset="0"/>
            </a:endParaRPr>
          </a:p>
          <a:p>
            <a:pPr lvl="1">
              <a:defRPr/>
            </a:pPr>
            <a:r>
              <a:rPr lang="en-US" sz="2200" b="1"/>
              <a:t>Confirm Enhanced Impurity Redeposition at Low Density</a:t>
            </a:r>
            <a:r>
              <a:rPr lang="en-US" sz="2200" b="1">
                <a:solidFill>
                  <a:srgbClr val="231F20"/>
                </a:solidFill>
                <a:latin typeface="Times New Roman" panose="02020603050405020304" pitchFamily="18" charset="0"/>
                <a:ea typeface="Times New Roman" panose="02020603050405020304" pitchFamily="18" charset="0"/>
              </a:rPr>
              <a:t> </a:t>
            </a:r>
          </a:p>
          <a:p>
            <a:pPr lvl="2">
              <a:defRPr/>
            </a:pPr>
            <a:r>
              <a:rPr lang="en-US"/>
              <a:t>Measure penetration factors η</a:t>
            </a:r>
            <a:r>
              <a:rPr lang="en-US" baseline="-25000"/>
              <a:t>pen</a:t>
            </a:r>
            <a:r>
              <a:rPr lang="en-US"/>
              <a:t> = Φ</a:t>
            </a:r>
            <a:r>
              <a:rPr lang="en-US" baseline="-25000"/>
              <a:t>core</a:t>
            </a:r>
            <a:r>
              <a:rPr lang="en-US"/>
              <a:t>/Γ</a:t>
            </a:r>
            <a:r>
              <a:rPr lang="en-US" baseline="-25000"/>
              <a:t>gross</a:t>
            </a:r>
            <a:r>
              <a:rPr lang="en-US"/>
              <a:t> across density regimes (challenging for W in WEST but OK for Mo in AUG)</a:t>
            </a:r>
          </a:p>
          <a:p>
            <a:pPr lvl="2">
              <a:defRPr/>
            </a:pPr>
            <a:r>
              <a:rPr lang="en-US"/>
              <a:t>Test λ</a:t>
            </a:r>
            <a:r>
              <a:rPr lang="en-US" sz="1300"/>
              <a:t>ion</a:t>
            </a:r>
            <a:r>
              <a:rPr lang="en-US"/>
              <a:t> &lt; s criterion: when ionization occurs within expanded sheath, prompt redeposition dominates</a:t>
            </a:r>
          </a:p>
          <a:p>
            <a:pPr lvl="2">
              <a:defRPr/>
            </a:pPr>
            <a:r>
              <a:rPr lang="en-US"/>
              <a:t>Expected transition: η</a:t>
            </a:r>
            <a:r>
              <a:rPr lang="en-US" sz="1300"/>
              <a:t>pen</a:t>
            </a:r>
            <a:r>
              <a:rPr lang="en-US"/>
              <a:t> ~ 0.3-0.5 (high nₑ) → 0.05-0.15 (low nₑ) representing order-of-magnitude reduction in net erosion</a:t>
            </a:r>
          </a:p>
          <a:p>
            <a:pPr lvl="2">
              <a:defRPr/>
            </a:pPr>
            <a:endParaRPr lang="en-US" b="1">
              <a:cs typeface="Calibri"/>
            </a:endParaRPr>
          </a:p>
          <a:p>
            <a:pPr lvl="1">
              <a:defRPr/>
            </a:pPr>
            <a:r>
              <a:rPr lang="fr-FR" sz="2200" b="1"/>
              <a:t>Lower-Hybrid Singularity Resolution</a:t>
            </a:r>
            <a:r>
              <a:rPr lang="en-US" sz="2200" b="1">
                <a:solidFill>
                  <a:srgbClr val="231F20"/>
                </a:solidFill>
                <a:latin typeface="Times New Roman" panose="02020603050405020304" pitchFamily="18" charset="0"/>
                <a:ea typeface="Times New Roman" panose="02020603050405020304" pitchFamily="18" charset="0"/>
              </a:rPr>
              <a:t> </a:t>
            </a:r>
          </a:p>
          <a:p>
            <a:pPr lvl="2">
              <a:defRPr/>
            </a:pPr>
            <a:r>
              <a:rPr lang="en-US"/>
              <a:t>Explain benign AUG observation: no deleterious effects when slow wave propagative (nₑ &lt; n</a:t>
            </a:r>
            <a:r>
              <a:rPr lang="en-US" baseline="-25000"/>
              <a:t>LH</a:t>
            </a:r>
            <a:r>
              <a:rPr lang="en-US"/>
              <a:t>)</a:t>
            </a:r>
          </a:p>
          <a:p>
            <a:pPr lvl="2">
              <a:defRPr/>
            </a:pPr>
            <a:r>
              <a:rPr lang="en-US"/>
              <a:t>Hypothesis: kinetic electron heating regularizes S=0 singularity via modified dielectric response</a:t>
            </a:r>
          </a:p>
          <a:p>
            <a:pPr lvl="2">
              <a:defRPr/>
            </a:pPr>
            <a:r>
              <a:rPr lang="en-US"/>
              <a:t>Critical for ITER scenarios with local gas puffing near antennas</a:t>
            </a:r>
            <a:endParaRPr lang="en-US" b="1">
              <a:cs typeface="Calibri"/>
            </a:endParaRPr>
          </a:p>
          <a:p>
            <a:pPr lvl="2">
              <a:defRPr/>
            </a:pPr>
            <a:endParaRPr lang="en-US" b="1">
              <a:cs typeface="Calibri"/>
            </a:endParaRPr>
          </a:p>
          <a:p>
            <a:pPr lvl="2">
              <a:defRPr/>
            </a:pPr>
            <a:endParaRPr lang="en-US" b="1">
              <a:cs typeface="Calibri"/>
            </a:endParaRPr>
          </a:p>
          <a:p>
            <a:pPr marL="214313" indent="-214313">
              <a:defRPr/>
            </a:pPr>
            <a:r>
              <a:rPr lang="en-US" sz="2500" b="1">
                <a:cs typeface="Calibri"/>
              </a:rPr>
              <a:t>Experimental Strategy/Machine Constraints and essential diagnostic</a:t>
            </a:r>
            <a:endParaRPr lang="en-US" sz="2500"/>
          </a:p>
          <a:p>
            <a:pPr lvl="1">
              <a:defRPr/>
            </a:pPr>
            <a:r>
              <a:rPr lang="fr-FR" sz="2200" b="1"/>
              <a:t>WEST (L-mode, LSN, 550-650 kA, 3.7 T, </a:t>
            </a:r>
            <a:r>
              <a:rPr lang="en-US" sz="2200" b="1"/>
              <a:t>reference shots #61403-16</a:t>
            </a:r>
            <a:r>
              <a:rPr lang="fr-FR" sz="2200" b="1"/>
              <a:t>)</a:t>
            </a:r>
            <a:r>
              <a:rPr lang="en-US" sz="2200" b="1">
                <a:solidFill>
                  <a:srgbClr val="231F20"/>
                </a:solidFill>
                <a:latin typeface="Times New Roman" panose="02020603050405020304" pitchFamily="18" charset="0"/>
                <a:ea typeface="Times New Roman" panose="02020603050405020304" pitchFamily="18" charset="0"/>
              </a:rPr>
              <a:t> </a:t>
            </a:r>
          </a:p>
          <a:p>
            <a:pPr lvl="2">
              <a:defRPr/>
            </a:pPr>
            <a:r>
              <a:rPr lang="en-US"/>
              <a:t>10 discharges systematically scanning density, ROG, ICRF power, triangularity</a:t>
            </a:r>
          </a:p>
          <a:p>
            <a:pPr lvl="2">
              <a:defRPr/>
            </a:pPr>
            <a:r>
              <a:rPr lang="en-US"/>
              <a:t>RFA probe + W-I spectroscopy for electron heating &amp; erosion measurements</a:t>
            </a:r>
          </a:p>
          <a:p>
            <a:pPr lvl="2">
              <a:defRPr/>
            </a:pPr>
            <a:r>
              <a:rPr lang="en-US"/>
              <a:t>N₂ seeding for XPR to isolate antenna sources</a:t>
            </a:r>
          </a:p>
          <a:p>
            <a:pPr lvl="2">
              <a:defRPr/>
            </a:pPr>
            <a:endParaRPr lang="en-US" sz="1050" b="1">
              <a:cs typeface="Calibri"/>
            </a:endParaRPr>
          </a:p>
          <a:p>
            <a:pPr lvl="2">
              <a:defRPr/>
            </a:pPr>
            <a:endParaRPr lang="en-US" b="1">
              <a:cs typeface="Calibri"/>
            </a:endParaRPr>
          </a:p>
          <a:p>
            <a:pPr lvl="1">
              <a:defRPr/>
            </a:pPr>
            <a:r>
              <a:rPr lang="en-US" sz="2200" b="1"/>
              <a:t>AUG (H-mode, LSN, 800 kA, 2.5 T, reference shot #37963)</a:t>
            </a:r>
            <a:r>
              <a:rPr lang="en-US" sz="2200" b="1">
                <a:solidFill>
                  <a:srgbClr val="231F20"/>
                </a:solidFill>
                <a:latin typeface="Times New Roman" panose="02020603050405020304" pitchFamily="18" charset="0"/>
                <a:ea typeface="Times New Roman" panose="02020603050405020304" pitchFamily="18" charset="0"/>
              </a:rPr>
              <a:t> </a:t>
            </a:r>
          </a:p>
          <a:p>
            <a:pPr lvl="2">
              <a:defRPr/>
            </a:pPr>
            <a:r>
              <a:rPr lang="en-US"/>
              <a:t>6 discharges with Mo-tracer tiles at antenna limiters</a:t>
            </a:r>
          </a:p>
          <a:p>
            <a:pPr lvl="2">
              <a:defRPr/>
            </a:pPr>
            <a:r>
              <a:rPr lang="en-US"/>
              <a:t>Density ramp crossing n</a:t>
            </a:r>
            <a:r>
              <a:rPr lang="en-US" sz="1300"/>
              <a:t>LH</a:t>
            </a:r>
            <a:r>
              <a:rPr lang="en-US"/>
              <a:t> and n</a:t>
            </a:r>
            <a:r>
              <a:rPr lang="en-US" sz="1300"/>
              <a:t>low</a:t>
            </a:r>
            <a:r>
              <a:rPr lang="en-US"/>
              <a:t> thresholds</a:t>
            </a:r>
          </a:p>
          <a:p>
            <a:pPr lvl="2">
              <a:defRPr/>
            </a:pPr>
            <a:r>
              <a:rPr lang="en-US"/>
              <a:t>Matched high/low density comparisons with RF power scans</a:t>
            </a:r>
          </a:p>
          <a:p>
            <a:pPr lvl="2">
              <a:defRPr/>
            </a:pPr>
            <a:r>
              <a:rPr lang="en-US"/>
              <a:t>Local gas injection test (ITER-relevant scenario)</a:t>
            </a:r>
          </a:p>
          <a:p>
            <a:pPr lvl="2">
              <a:defRPr/>
            </a:pPr>
            <a:endParaRPr lang="en-US" sz="1050" b="1">
              <a:cs typeface="Calibri"/>
            </a:endParaRPr>
          </a:p>
          <a:p>
            <a:pPr lvl="2">
              <a:defRPr/>
            </a:pPr>
            <a:endParaRPr lang="en-US" b="1">
              <a:cs typeface="Calibri"/>
            </a:endParaRPr>
          </a:p>
          <a:p>
            <a:pPr lvl="1">
              <a:defRPr/>
            </a:pPr>
            <a:r>
              <a:rPr lang="fr-FR" sz="2200" b="1"/>
              <a:t>Diagnostics </a:t>
            </a:r>
            <a:r>
              <a:rPr lang="en-US" sz="2200" b="1">
                <a:solidFill>
                  <a:srgbClr val="231F20"/>
                </a:solidFill>
                <a:latin typeface="Times New Roman" panose="02020603050405020304" pitchFamily="18" charset="0"/>
                <a:ea typeface="Times New Roman" panose="02020603050405020304" pitchFamily="18" charset="0"/>
              </a:rPr>
              <a:t> </a:t>
            </a:r>
          </a:p>
          <a:p>
            <a:pPr lvl="2">
              <a:defRPr/>
            </a:pPr>
            <a:r>
              <a:rPr lang="fr-FR"/>
              <a:t>RFA: f(</a:t>
            </a:r>
            <a:r>
              <a:rPr lang="el-GR"/>
              <a:t>ε) </a:t>
            </a:r>
            <a:r>
              <a:rPr lang="fr-FR"/>
              <a:t>measurements (multiple plunges/discharge)</a:t>
            </a:r>
          </a:p>
          <a:p>
            <a:pPr lvl="2">
              <a:defRPr/>
            </a:pPr>
            <a:r>
              <a:rPr lang="en-US"/>
              <a:t>Visible spectroscopy: Gross erosion (W-I/Mo-I lines)</a:t>
            </a:r>
          </a:p>
          <a:p>
            <a:pPr lvl="2">
              <a:defRPr/>
            </a:pPr>
            <a:r>
              <a:rPr lang="pt-BR"/>
              <a:t>UV spectroscopy: Core influx (W continuum in WEST / Mo³¹⁺-Mo³²⁺ in AUG)</a:t>
            </a:r>
          </a:p>
          <a:p>
            <a:pPr lvl="2">
              <a:defRPr/>
            </a:pPr>
            <a:r>
              <a:rPr lang="fr-FR"/>
              <a:t>Langmuir/emissive probes: Local nₑ, Tₑ, V</a:t>
            </a:r>
            <a:r>
              <a:rPr lang="fr-FR" sz="1300"/>
              <a:t>p</a:t>
            </a:r>
            <a:r>
              <a:rPr lang="fr-FR"/>
              <a:t> profiles</a:t>
            </a:r>
            <a:endParaRPr lang="pt-BR"/>
          </a:p>
          <a:p>
            <a:pPr lvl="2">
              <a:defRPr/>
            </a:pPr>
            <a:r>
              <a:rPr lang="en-US"/>
              <a:t>Reflectometry: S=0 layer tracking</a:t>
            </a:r>
            <a:endParaRPr lang="fr-FR"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7">
            <a:extLst>
              <a:ext uri="{FF2B5EF4-FFF2-40B4-BE49-F238E27FC236}">
                <a16:creationId xmlns:a16="http://schemas.microsoft.com/office/drawing/2014/main" id="{D93FA79B-ED13-4C5B-B08F-8F52E23043D2}"/>
              </a:ext>
            </a:extLst>
          </p:cNvPr>
          <p:cNvSpPr txBox="1">
            <a:spLocks noChangeArrowheads="1"/>
          </p:cNvSpPr>
          <p:nvPr/>
        </p:nvSpPr>
        <p:spPr bwMode="auto">
          <a:xfrm>
            <a:off x="9311968" y="4395982"/>
            <a:ext cx="1996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7" name="Table 3">
            <a:extLst>
              <a:ext uri="{FF2B5EF4-FFF2-40B4-BE49-F238E27FC236}">
                <a16:creationId xmlns:a16="http://schemas.microsoft.com/office/drawing/2014/main" id="{AA3B0EA9-38B6-44F9-BEDA-9F27FC8CF99F}"/>
              </a:ext>
            </a:extLst>
          </p:cNvPr>
          <p:cNvGraphicFramePr>
            <a:graphicFrameLocks noGrp="1"/>
          </p:cNvGraphicFramePr>
          <p:nvPr>
            <p:extLst>
              <p:ext uri="{D42A27DB-BD31-4B8C-83A1-F6EECF244321}">
                <p14:modId xmlns:p14="http://schemas.microsoft.com/office/powerpoint/2010/main" val="1296593770"/>
              </p:ext>
            </p:extLst>
          </p:nvPr>
        </p:nvGraphicFramePr>
        <p:xfrm>
          <a:off x="8505144" y="4765314"/>
          <a:ext cx="3071812" cy="1255974"/>
        </p:xfrm>
        <a:graphic>
          <a:graphicData uri="http://schemas.openxmlformats.org/drawingml/2006/table">
            <a:tbl>
              <a:tblPr firstRow="1" bandRow="1">
                <a:tableStyleId>{5C22544A-7EE6-4342-B048-85BDC9FD1C3A}</a:tableStyleId>
              </a:tblPr>
              <a:tblGrid>
                <a:gridCol w="706600">
                  <a:extLst>
                    <a:ext uri="{9D8B030D-6E8A-4147-A177-3AD203B41FA5}">
                      <a16:colId xmlns:a16="http://schemas.microsoft.com/office/drawing/2014/main" val="20000"/>
                    </a:ext>
                  </a:extLst>
                </a:gridCol>
                <a:gridCol w="1633188">
                  <a:extLst>
                    <a:ext uri="{9D8B030D-6E8A-4147-A177-3AD203B41FA5}">
                      <a16:colId xmlns:a16="http://schemas.microsoft.com/office/drawing/2014/main" val="20001"/>
                    </a:ext>
                  </a:extLst>
                </a:gridCol>
                <a:gridCol w="732024">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r>
                        <a:rPr lang="fr-FR" sz="1800" dirty="0"/>
                        <a:t>6</a:t>
                      </a:r>
                      <a:endParaRPr lang="en-IT" sz="1800" dirty="0"/>
                    </a:p>
                  </a:txBody>
                  <a:tcPr marL="68585" marR="68585" marT="34290" marB="34290">
                    <a:solidFill>
                      <a:schemeClr val="tx2">
                        <a:lumMod val="40000"/>
                        <a:lumOff val="60000"/>
                      </a:schemeClr>
                    </a:solidFill>
                  </a:tcPr>
                </a:tc>
                <a:tc>
                  <a:txBody>
                    <a:bodyPr/>
                    <a:lstStyle/>
                    <a:p>
                      <a:r>
                        <a:rPr lang="fr-FR" sz="1800" dirty="0"/>
                        <a:t>1</a:t>
                      </a:r>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r>
                        <a:rPr lang="fr-FR" sz="1800" dirty="0"/>
                        <a:t>10 / 1</a:t>
                      </a:r>
                      <a:endParaRPr lang="en-IT" sz="1800" dirty="0"/>
                    </a:p>
                  </a:txBody>
                  <a:tcPr marL="68585" marR="68585" marT="34290" marB="34290">
                    <a:solidFill>
                      <a:schemeClr val="accent6">
                        <a:lumMod val="40000"/>
                        <a:lumOff val="60000"/>
                      </a:schemeClr>
                    </a:solidFill>
                  </a:tcPr>
                </a:tc>
                <a:tc>
                  <a:txBody>
                    <a:bodyPr/>
                    <a:lstStyle/>
                    <a:p>
                      <a:r>
                        <a:rPr lang="fr-FR" sz="1800" dirty="0"/>
                        <a:t>5</a:t>
                      </a:r>
                      <a:endParaRPr lang="en-IT" sz="18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92978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29</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#132 : </a:t>
            </a:r>
            <a:r>
              <a:rPr lang="en-US" dirty="0"/>
              <a:t>Low-Density ICRF: Electron Heating &amp; Impurity Transport Validation</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Espace réservé du contenu 2">
            <a:extLst>
              <a:ext uri="{FF2B5EF4-FFF2-40B4-BE49-F238E27FC236}">
                <a16:creationId xmlns:a16="http://schemas.microsoft.com/office/drawing/2014/main" id="{048C84D6-CA95-42FD-B69A-6AD0EB057B98}"/>
              </a:ext>
            </a:extLst>
          </p:cNvPr>
          <p:cNvSpPr txBox="1">
            <a:spLocks/>
          </p:cNvSpPr>
          <p:nvPr/>
        </p:nvSpPr>
        <p:spPr>
          <a:xfrm>
            <a:off x="325120" y="836712"/>
            <a:ext cx="8500828" cy="5688632"/>
          </a:xfrm>
          <a:prstGeom prst="rect">
            <a:avLst/>
          </a:prstGeom>
        </p:spPr>
        <p:txBody>
          <a:bodyPr>
            <a:normAutofit fontScale="55000" lnSpcReduction="20000"/>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214313" indent="-214313">
              <a:defRPr/>
            </a:pPr>
            <a:r>
              <a:rPr lang="en-US" sz="2500" b="1">
                <a:cs typeface="Calibri"/>
              </a:rPr>
              <a:t>Proponents and contact person:</a:t>
            </a:r>
          </a:p>
          <a:p>
            <a:pPr lvl="1">
              <a:defRPr/>
            </a:pPr>
            <a:r>
              <a:rPr lang="en-US">
                <a:latin typeface="+mj-lt"/>
                <a:cs typeface="Calibri"/>
              </a:rPr>
              <a:t>Guillaume URBANCZYK (</a:t>
            </a:r>
            <a:r>
              <a:rPr lang="en-US">
                <a:cs typeface="Calibri"/>
                <a:hlinkClick r:id="rId2">
                  <a:extLst>
                    <a:ext uri="{A12FA001-AC4F-418D-AE19-62706E023703}">
                      <ahyp:hlinkClr xmlns:ahyp="http://schemas.microsoft.com/office/drawing/2018/hyperlinkcolor" val="tx"/>
                    </a:ext>
                  </a:extLst>
                </a:hlinkClick>
              </a:rPr>
              <a:t>guillaume.urbanczyk@univ-lorraine.fr</a:t>
            </a:r>
            <a:r>
              <a:rPr lang="en-US">
                <a:latin typeface="+mj-lt"/>
                <a:cs typeface="Calibri"/>
              </a:rPr>
              <a:t>), </a:t>
            </a:r>
            <a:r>
              <a:rPr lang="fr-FR" sz="1800">
                <a:latin typeface="Times New Roman" panose="02020603050405020304" pitchFamily="18" charset="0"/>
                <a:ea typeface="Times New Roman" panose="02020603050405020304" pitchFamily="18" charset="0"/>
              </a:rPr>
              <a:t>Leonel Tsowemoo-faabomve, Raymond Diab, Laurent Colas, Jamie Gunn, </a:t>
            </a:r>
            <a:r>
              <a:rPr lang="en-US" sz="1800">
                <a:solidFill>
                  <a:srgbClr val="231F20"/>
                </a:solidFill>
                <a:latin typeface="+mj-lt"/>
                <a:ea typeface="Times New Roman" panose="02020603050405020304" pitchFamily="18" charset="0"/>
              </a:rPr>
              <a:t>Volodymyr BOBKOV, Roman OCHOUKOV</a:t>
            </a:r>
            <a:r>
              <a:rPr lang="fr-FR" sz="1800">
                <a:latin typeface="Times New Roman" panose="02020603050405020304" pitchFamily="18" charset="0"/>
                <a:ea typeface="Times New Roman" panose="02020603050405020304" pitchFamily="18" charset="0"/>
              </a:rPr>
              <a:t>, Ralph Dux, Wouter Tierens, Atul Kumar, Stéphane Heuraux, Jérôme Moritz</a:t>
            </a:r>
            <a:endParaRPr lang="en-US">
              <a:cs typeface="Calibri"/>
            </a:endParaRPr>
          </a:p>
          <a:p>
            <a:pPr marL="214313" indent="-214313">
              <a:defRPr/>
            </a:pPr>
            <a:endParaRPr lang="en-US" b="1">
              <a:cs typeface="Calibri"/>
            </a:endParaRPr>
          </a:p>
          <a:p>
            <a:pPr marL="214313" indent="-214313">
              <a:defRPr/>
            </a:pPr>
            <a:r>
              <a:rPr lang="en-US" sz="2500" b="1">
                <a:cs typeface="Calibri"/>
              </a:rPr>
              <a:t>Scientific Background &amp; Objectives</a:t>
            </a:r>
            <a:endParaRPr lang="fr-FR" sz="1500">
              <a:latin typeface="Times New Roman" panose="02020603050405020304" pitchFamily="18" charset="0"/>
              <a:ea typeface="Times New Roman" panose="02020603050405020304" pitchFamily="18" charset="0"/>
            </a:endParaRPr>
          </a:p>
          <a:p>
            <a:pPr lvl="1">
              <a:defRPr/>
            </a:pPr>
            <a:r>
              <a:rPr lang="fr-FR" sz="2200" b="1"/>
              <a:t>Measure Electron Heating Mechanism at Low density</a:t>
            </a:r>
            <a:endParaRPr lang="en-US" sz="2200" b="1">
              <a:solidFill>
                <a:srgbClr val="231F20"/>
              </a:solidFill>
              <a:latin typeface="Times New Roman" panose="02020603050405020304" pitchFamily="18" charset="0"/>
              <a:ea typeface="Times New Roman" panose="02020603050405020304" pitchFamily="18" charset="0"/>
            </a:endParaRPr>
          </a:p>
          <a:p>
            <a:pPr lvl="2">
              <a:defRPr/>
            </a:pPr>
            <a:r>
              <a:rPr lang="en-US"/>
              <a:t>Direct measurement of electron distribution functions f(ε) via RFA across τₑ/τ</a:t>
            </a:r>
            <a:r>
              <a:rPr lang="en-US" baseline="-25000"/>
              <a:t>RF</a:t>
            </a:r>
            <a:r>
              <a:rPr lang="en-US"/>
              <a:t> ≈ 0.1-10</a:t>
            </a:r>
          </a:p>
          <a:p>
            <a:pPr lvl="2">
              <a:defRPr/>
            </a:pPr>
            <a:r>
              <a:rPr lang="en-US"/>
              <a:t>Validate PIC predictions: ΔTₑ ~ 50-100 eV enhancement when nₑ ≈ n</a:t>
            </a:r>
            <a:r>
              <a:rPr lang="en-US" baseline="-25000"/>
              <a:t>low</a:t>
            </a:r>
            <a:r>
              <a:rPr lang="en-US"/>
              <a:t> (resonant heating condition)</a:t>
            </a:r>
          </a:p>
          <a:p>
            <a:pPr lvl="2">
              <a:defRPr/>
            </a:pPr>
            <a:r>
              <a:rPr lang="en-US"/>
              <a:t>Test frequency scaling: n</a:t>
            </a:r>
            <a:r>
              <a:rPr lang="en-US" baseline="-25000"/>
              <a:t>low</a:t>
            </a:r>
            <a:r>
              <a:rPr lang="en-US"/>
              <a:t> ∝ ω² by scanning ICRF frequency (WEST: 55-57 MHz; AUG: 30-36.5 MHz)</a:t>
            </a:r>
          </a:p>
          <a:p>
            <a:pPr lvl="2">
              <a:defRPr/>
            </a:pPr>
            <a:endParaRPr lang="en-US">
              <a:solidFill>
                <a:srgbClr val="231F20"/>
              </a:solidFill>
              <a:latin typeface="Times New Roman" panose="02020603050405020304" pitchFamily="18" charset="0"/>
              <a:ea typeface="Times New Roman" panose="02020603050405020304" pitchFamily="18" charset="0"/>
            </a:endParaRPr>
          </a:p>
          <a:p>
            <a:pPr lvl="1">
              <a:defRPr/>
            </a:pPr>
            <a:r>
              <a:rPr lang="en-US" sz="2200" b="1"/>
              <a:t>Confirm Enhanced Impurity Redeposition at Low Density</a:t>
            </a:r>
            <a:r>
              <a:rPr lang="en-US" sz="2200" b="1">
                <a:solidFill>
                  <a:srgbClr val="231F20"/>
                </a:solidFill>
                <a:latin typeface="Times New Roman" panose="02020603050405020304" pitchFamily="18" charset="0"/>
                <a:ea typeface="Times New Roman" panose="02020603050405020304" pitchFamily="18" charset="0"/>
              </a:rPr>
              <a:t> </a:t>
            </a:r>
          </a:p>
          <a:p>
            <a:pPr lvl="2">
              <a:defRPr/>
            </a:pPr>
            <a:r>
              <a:rPr lang="en-US"/>
              <a:t>Measure penetration factors η</a:t>
            </a:r>
            <a:r>
              <a:rPr lang="en-US" baseline="-25000"/>
              <a:t>pen</a:t>
            </a:r>
            <a:r>
              <a:rPr lang="en-US"/>
              <a:t> = Φ</a:t>
            </a:r>
            <a:r>
              <a:rPr lang="en-US" baseline="-25000"/>
              <a:t>core</a:t>
            </a:r>
            <a:r>
              <a:rPr lang="en-US"/>
              <a:t>/Γ</a:t>
            </a:r>
            <a:r>
              <a:rPr lang="en-US" baseline="-25000"/>
              <a:t>gross</a:t>
            </a:r>
            <a:r>
              <a:rPr lang="en-US"/>
              <a:t> across density regimes (challenging for W in WEST but OK for Mo in AUG)</a:t>
            </a:r>
          </a:p>
          <a:p>
            <a:pPr lvl="2">
              <a:defRPr/>
            </a:pPr>
            <a:r>
              <a:rPr lang="en-US"/>
              <a:t>Test λ</a:t>
            </a:r>
            <a:r>
              <a:rPr lang="en-US" sz="1300"/>
              <a:t>ion</a:t>
            </a:r>
            <a:r>
              <a:rPr lang="en-US"/>
              <a:t> &lt; s criterion: when ionization occurs within expanded sheath, prompt redeposition dominates</a:t>
            </a:r>
          </a:p>
          <a:p>
            <a:pPr lvl="2">
              <a:defRPr/>
            </a:pPr>
            <a:r>
              <a:rPr lang="en-US"/>
              <a:t>Expected transition: η</a:t>
            </a:r>
            <a:r>
              <a:rPr lang="en-US" sz="1300"/>
              <a:t>pen</a:t>
            </a:r>
            <a:r>
              <a:rPr lang="en-US"/>
              <a:t> ~ 0.3-0.5 (high nₑ) → 0.05-0.15 (low nₑ) representing order-of-magnitude reduction in net erosion</a:t>
            </a:r>
          </a:p>
          <a:p>
            <a:pPr lvl="2">
              <a:defRPr/>
            </a:pPr>
            <a:endParaRPr lang="en-US" b="1">
              <a:cs typeface="Calibri"/>
            </a:endParaRPr>
          </a:p>
          <a:p>
            <a:pPr lvl="1">
              <a:defRPr/>
            </a:pPr>
            <a:r>
              <a:rPr lang="fr-FR" sz="2200" b="1"/>
              <a:t>Lower-Hybrid Singularity Resolution</a:t>
            </a:r>
            <a:r>
              <a:rPr lang="en-US" sz="2200" b="1">
                <a:solidFill>
                  <a:srgbClr val="231F20"/>
                </a:solidFill>
                <a:latin typeface="Times New Roman" panose="02020603050405020304" pitchFamily="18" charset="0"/>
                <a:ea typeface="Times New Roman" panose="02020603050405020304" pitchFamily="18" charset="0"/>
              </a:rPr>
              <a:t> </a:t>
            </a:r>
          </a:p>
          <a:p>
            <a:pPr lvl="2">
              <a:defRPr/>
            </a:pPr>
            <a:r>
              <a:rPr lang="en-US"/>
              <a:t>Explain benign AUG observation: no deleterious effects when slow wave propagative (nₑ &lt; n</a:t>
            </a:r>
            <a:r>
              <a:rPr lang="en-US" baseline="-25000"/>
              <a:t>LH</a:t>
            </a:r>
            <a:r>
              <a:rPr lang="en-US"/>
              <a:t>)</a:t>
            </a:r>
          </a:p>
          <a:p>
            <a:pPr lvl="2">
              <a:defRPr/>
            </a:pPr>
            <a:r>
              <a:rPr lang="en-US"/>
              <a:t>Hypothesis: kinetic electron heating regularizes S=0 singularity via modified dielectric response</a:t>
            </a:r>
          </a:p>
          <a:p>
            <a:pPr lvl="2">
              <a:defRPr/>
            </a:pPr>
            <a:r>
              <a:rPr lang="en-US"/>
              <a:t>Critical for ITER scenarios with local gas puffing near antennas</a:t>
            </a:r>
            <a:endParaRPr lang="en-US" b="1">
              <a:cs typeface="Calibri"/>
            </a:endParaRPr>
          </a:p>
          <a:p>
            <a:pPr lvl="2">
              <a:defRPr/>
            </a:pPr>
            <a:endParaRPr lang="en-US" b="1">
              <a:cs typeface="Calibri"/>
            </a:endParaRPr>
          </a:p>
          <a:p>
            <a:pPr lvl="2">
              <a:defRPr/>
            </a:pPr>
            <a:endParaRPr lang="en-US" b="1">
              <a:cs typeface="Calibri"/>
            </a:endParaRPr>
          </a:p>
          <a:p>
            <a:pPr marL="214313" indent="-214313">
              <a:defRPr/>
            </a:pPr>
            <a:r>
              <a:rPr lang="en-US" sz="2500" b="1">
                <a:cs typeface="Calibri"/>
              </a:rPr>
              <a:t>Experimental Strategy/Machine Constraints and essential diagnostic</a:t>
            </a:r>
            <a:endParaRPr lang="en-US" sz="2500"/>
          </a:p>
          <a:p>
            <a:pPr lvl="1">
              <a:defRPr/>
            </a:pPr>
            <a:r>
              <a:rPr lang="fr-FR" sz="2200" b="1"/>
              <a:t>WEST (L-mode, LSN, 550-650 kA, 3.7 T, </a:t>
            </a:r>
            <a:r>
              <a:rPr lang="en-US" sz="2200" b="1"/>
              <a:t>reference shots #61403-16</a:t>
            </a:r>
            <a:r>
              <a:rPr lang="fr-FR" sz="2200" b="1"/>
              <a:t>)</a:t>
            </a:r>
            <a:r>
              <a:rPr lang="en-US" sz="2200" b="1">
                <a:solidFill>
                  <a:srgbClr val="231F20"/>
                </a:solidFill>
                <a:latin typeface="Times New Roman" panose="02020603050405020304" pitchFamily="18" charset="0"/>
                <a:ea typeface="Times New Roman" panose="02020603050405020304" pitchFamily="18" charset="0"/>
              </a:rPr>
              <a:t> </a:t>
            </a:r>
          </a:p>
          <a:p>
            <a:pPr lvl="2">
              <a:defRPr/>
            </a:pPr>
            <a:r>
              <a:rPr lang="en-US"/>
              <a:t>10 discharges systematically scanning density, ROG, ICRF power, triangularity</a:t>
            </a:r>
          </a:p>
          <a:p>
            <a:pPr lvl="2">
              <a:defRPr/>
            </a:pPr>
            <a:r>
              <a:rPr lang="en-US"/>
              <a:t>RFA probe + W-I spectroscopy for electron heating &amp; erosion measurements</a:t>
            </a:r>
          </a:p>
          <a:p>
            <a:pPr lvl="2">
              <a:defRPr/>
            </a:pPr>
            <a:r>
              <a:rPr lang="en-US"/>
              <a:t>N₂ seeding for XPR to isolate antenna sources</a:t>
            </a:r>
          </a:p>
          <a:p>
            <a:pPr lvl="2">
              <a:defRPr/>
            </a:pPr>
            <a:endParaRPr lang="en-US" sz="1050" b="1">
              <a:cs typeface="Calibri"/>
            </a:endParaRPr>
          </a:p>
          <a:p>
            <a:pPr lvl="2">
              <a:defRPr/>
            </a:pPr>
            <a:endParaRPr lang="en-US" b="1">
              <a:cs typeface="Calibri"/>
            </a:endParaRPr>
          </a:p>
          <a:p>
            <a:pPr lvl="1">
              <a:defRPr/>
            </a:pPr>
            <a:r>
              <a:rPr lang="en-US" sz="2200" b="1"/>
              <a:t>AUG (H-mode, LSN, 800 kA, 2.5 T, reference shot #37963)</a:t>
            </a:r>
            <a:r>
              <a:rPr lang="en-US" sz="2200" b="1">
                <a:solidFill>
                  <a:srgbClr val="231F20"/>
                </a:solidFill>
                <a:latin typeface="Times New Roman" panose="02020603050405020304" pitchFamily="18" charset="0"/>
                <a:ea typeface="Times New Roman" panose="02020603050405020304" pitchFamily="18" charset="0"/>
              </a:rPr>
              <a:t> </a:t>
            </a:r>
          </a:p>
          <a:p>
            <a:pPr lvl="2">
              <a:defRPr/>
            </a:pPr>
            <a:r>
              <a:rPr lang="en-US"/>
              <a:t>6 discharges with Mo-tracer tiles at antenna limiters</a:t>
            </a:r>
          </a:p>
          <a:p>
            <a:pPr lvl="2">
              <a:defRPr/>
            </a:pPr>
            <a:r>
              <a:rPr lang="en-US"/>
              <a:t>Density ramp crossing n</a:t>
            </a:r>
            <a:r>
              <a:rPr lang="en-US" sz="1300"/>
              <a:t>LH</a:t>
            </a:r>
            <a:r>
              <a:rPr lang="en-US"/>
              <a:t> and n</a:t>
            </a:r>
            <a:r>
              <a:rPr lang="en-US" sz="1300"/>
              <a:t>low</a:t>
            </a:r>
            <a:r>
              <a:rPr lang="en-US"/>
              <a:t> thresholds</a:t>
            </a:r>
          </a:p>
          <a:p>
            <a:pPr lvl="2">
              <a:defRPr/>
            </a:pPr>
            <a:r>
              <a:rPr lang="en-US"/>
              <a:t>Matched high/low density comparisons with RF power scans</a:t>
            </a:r>
          </a:p>
          <a:p>
            <a:pPr lvl="2">
              <a:defRPr/>
            </a:pPr>
            <a:r>
              <a:rPr lang="en-US"/>
              <a:t>Local gas injection test (ITER-relevant scenario)</a:t>
            </a:r>
          </a:p>
          <a:p>
            <a:pPr lvl="2">
              <a:defRPr/>
            </a:pPr>
            <a:endParaRPr lang="en-US" sz="1050" b="1">
              <a:cs typeface="Calibri"/>
            </a:endParaRPr>
          </a:p>
          <a:p>
            <a:pPr lvl="2">
              <a:defRPr/>
            </a:pPr>
            <a:endParaRPr lang="en-US" b="1">
              <a:cs typeface="Calibri"/>
            </a:endParaRPr>
          </a:p>
          <a:p>
            <a:pPr lvl="1">
              <a:defRPr/>
            </a:pPr>
            <a:r>
              <a:rPr lang="fr-FR" sz="2200" b="1"/>
              <a:t>Diagnostics </a:t>
            </a:r>
            <a:r>
              <a:rPr lang="en-US" sz="2200" b="1">
                <a:solidFill>
                  <a:srgbClr val="231F20"/>
                </a:solidFill>
                <a:latin typeface="Times New Roman" panose="02020603050405020304" pitchFamily="18" charset="0"/>
                <a:ea typeface="Times New Roman" panose="02020603050405020304" pitchFamily="18" charset="0"/>
              </a:rPr>
              <a:t> </a:t>
            </a:r>
          </a:p>
          <a:p>
            <a:pPr lvl="2">
              <a:defRPr/>
            </a:pPr>
            <a:r>
              <a:rPr lang="fr-FR"/>
              <a:t>RFA: f(</a:t>
            </a:r>
            <a:r>
              <a:rPr lang="el-GR"/>
              <a:t>ε) </a:t>
            </a:r>
            <a:r>
              <a:rPr lang="fr-FR"/>
              <a:t>measurements (multiple plunges/discharge)</a:t>
            </a:r>
          </a:p>
          <a:p>
            <a:pPr lvl="2">
              <a:defRPr/>
            </a:pPr>
            <a:r>
              <a:rPr lang="en-US"/>
              <a:t>Visible spectroscopy: Gross erosion (W-I/Mo-I lines)</a:t>
            </a:r>
          </a:p>
          <a:p>
            <a:pPr lvl="2">
              <a:defRPr/>
            </a:pPr>
            <a:r>
              <a:rPr lang="pt-BR"/>
              <a:t>UV spectroscopy: Core influx (W continuum in WEST / Mo³¹⁺-Mo³²⁺ in AUG)</a:t>
            </a:r>
          </a:p>
          <a:p>
            <a:pPr lvl="2">
              <a:defRPr/>
            </a:pPr>
            <a:r>
              <a:rPr lang="fr-FR"/>
              <a:t>Langmuir/emissive probes: Local nₑ, Tₑ, V</a:t>
            </a:r>
            <a:r>
              <a:rPr lang="fr-FR" sz="1300"/>
              <a:t>p</a:t>
            </a:r>
            <a:r>
              <a:rPr lang="fr-FR"/>
              <a:t> profiles</a:t>
            </a:r>
            <a:endParaRPr lang="pt-BR"/>
          </a:p>
          <a:p>
            <a:pPr lvl="2">
              <a:defRPr/>
            </a:pPr>
            <a:r>
              <a:rPr lang="en-US"/>
              <a:t>Reflectometry: S=0 layer tracking</a:t>
            </a:r>
            <a:endParaRPr lang="fr-FR"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7">
            <a:extLst>
              <a:ext uri="{FF2B5EF4-FFF2-40B4-BE49-F238E27FC236}">
                <a16:creationId xmlns:a16="http://schemas.microsoft.com/office/drawing/2014/main" id="{D93FA79B-ED13-4C5B-B08F-8F52E23043D2}"/>
              </a:ext>
            </a:extLst>
          </p:cNvPr>
          <p:cNvSpPr txBox="1">
            <a:spLocks noChangeArrowheads="1"/>
          </p:cNvSpPr>
          <p:nvPr/>
        </p:nvSpPr>
        <p:spPr bwMode="auto">
          <a:xfrm>
            <a:off x="9311968" y="4395982"/>
            <a:ext cx="1996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7" name="Table 3">
            <a:extLst>
              <a:ext uri="{FF2B5EF4-FFF2-40B4-BE49-F238E27FC236}">
                <a16:creationId xmlns:a16="http://schemas.microsoft.com/office/drawing/2014/main" id="{AA3B0EA9-38B6-44F9-BEDA-9F27FC8CF99F}"/>
              </a:ext>
            </a:extLst>
          </p:cNvPr>
          <p:cNvGraphicFramePr>
            <a:graphicFrameLocks noGrp="1"/>
          </p:cNvGraphicFramePr>
          <p:nvPr/>
        </p:nvGraphicFramePr>
        <p:xfrm>
          <a:off x="8505144" y="4765314"/>
          <a:ext cx="3071812" cy="1255974"/>
        </p:xfrm>
        <a:graphic>
          <a:graphicData uri="http://schemas.openxmlformats.org/drawingml/2006/table">
            <a:tbl>
              <a:tblPr firstRow="1" bandRow="1">
                <a:tableStyleId>{5C22544A-7EE6-4342-B048-85BDC9FD1C3A}</a:tableStyleId>
              </a:tblPr>
              <a:tblGrid>
                <a:gridCol w="706600">
                  <a:extLst>
                    <a:ext uri="{9D8B030D-6E8A-4147-A177-3AD203B41FA5}">
                      <a16:colId xmlns:a16="http://schemas.microsoft.com/office/drawing/2014/main" val="20000"/>
                    </a:ext>
                  </a:extLst>
                </a:gridCol>
                <a:gridCol w="1633188">
                  <a:extLst>
                    <a:ext uri="{9D8B030D-6E8A-4147-A177-3AD203B41FA5}">
                      <a16:colId xmlns:a16="http://schemas.microsoft.com/office/drawing/2014/main" val="20001"/>
                    </a:ext>
                  </a:extLst>
                </a:gridCol>
                <a:gridCol w="732024">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r>
                        <a:rPr lang="fr-FR" sz="1800" dirty="0"/>
                        <a:t>6</a:t>
                      </a:r>
                      <a:endParaRPr lang="en-IT" sz="1800" dirty="0"/>
                    </a:p>
                  </a:txBody>
                  <a:tcPr marL="68585" marR="68585" marT="34290" marB="34290">
                    <a:solidFill>
                      <a:schemeClr val="tx2">
                        <a:lumMod val="40000"/>
                        <a:lumOff val="60000"/>
                      </a:schemeClr>
                    </a:solidFill>
                  </a:tcPr>
                </a:tc>
                <a:tc>
                  <a:txBody>
                    <a:bodyPr/>
                    <a:lstStyle/>
                    <a:p>
                      <a:r>
                        <a:rPr lang="fr-FR" sz="1800" dirty="0"/>
                        <a:t>1</a:t>
                      </a:r>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r>
                        <a:rPr lang="fr-FR" sz="1800" dirty="0"/>
                        <a:t>10 / 1</a:t>
                      </a:r>
                      <a:endParaRPr lang="en-IT" sz="1800" dirty="0"/>
                    </a:p>
                  </a:txBody>
                  <a:tcPr marL="68585" marR="68585" marT="34290" marB="34290">
                    <a:solidFill>
                      <a:schemeClr val="accent6">
                        <a:lumMod val="40000"/>
                        <a:lumOff val="60000"/>
                      </a:schemeClr>
                    </a:solidFill>
                  </a:tcPr>
                </a:tc>
                <a:tc>
                  <a:txBody>
                    <a:bodyPr/>
                    <a:lstStyle/>
                    <a:p>
                      <a:r>
                        <a:rPr lang="fr-FR" sz="1800" dirty="0"/>
                        <a:t>5</a:t>
                      </a:r>
                      <a:endParaRPr lang="en-IT" sz="18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9" name="TextBox 1">
            <a:extLst>
              <a:ext uri="{FF2B5EF4-FFF2-40B4-BE49-F238E27FC236}">
                <a16:creationId xmlns:a16="http://schemas.microsoft.com/office/drawing/2014/main" id="{4EA92879-6418-45B5-A5EF-50D5787D1651}"/>
              </a:ext>
            </a:extLst>
          </p:cNvPr>
          <p:cNvSpPr txBox="1"/>
          <p:nvPr/>
        </p:nvSpPr>
        <p:spPr>
          <a:xfrm>
            <a:off x="6534150" y="1523314"/>
            <a:ext cx="5303361" cy="1938992"/>
          </a:xfrm>
          <a:prstGeom prst="rect">
            <a:avLst/>
          </a:prstGeom>
          <a:solidFill>
            <a:srgbClr val="FFFF00"/>
          </a:solidFill>
          <a:ln>
            <a:noFill/>
          </a:ln>
        </p:spPr>
        <p:txBody>
          <a:bodyPr wrap="square" rtlCol="0">
            <a:spAutoFit/>
          </a:bodyPr>
          <a:lstStyle/>
          <a:p>
            <a:r>
              <a:rPr lang="fi-FI" sz="2000" dirty="0"/>
              <a:t>Priority</a:t>
            </a:r>
            <a:r>
              <a:rPr lang="fr-FR" sz="2000" dirty="0"/>
              <a:t>: P2-AUG, P2-WEST</a:t>
            </a:r>
          </a:p>
          <a:p>
            <a:r>
              <a:rPr lang="fr-FR" sz="2000" dirty="0"/>
              <a:t>Slow </a:t>
            </a:r>
            <a:r>
              <a:rPr lang="fr-FR" sz="2000" dirty="0" err="1"/>
              <a:t>wave</a:t>
            </a:r>
            <a:r>
              <a:rPr lang="fr-FR" sz="2000" dirty="0"/>
              <a:t> ICRH propagation </a:t>
            </a:r>
            <a:r>
              <a:rPr lang="fr-FR" sz="2000" dirty="0" err="1"/>
              <a:t>could</a:t>
            </a:r>
            <a:r>
              <a:rPr lang="fr-FR" sz="2000" dirty="0"/>
              <a:t> </a:t>
            </a:r>
            <a:r>
              <a:rPr lang="fr-FR" sz="2000" dirty="0" err="1"/>
              <a:t>happen</a:t>
            </a:r>
            <a:r>
              <a:rPr lang="fr-FR" sz="2000" dirty="0"/>
              <a:t> in ITER, </a:t>
            </a:r>
            <a:r>
              <a:rPr lang="fr-FR" sz="2000" dirty="0" err="1"/>
              <a:t>higher</a:t>
            </a:r>
            <a:r>
              <a:rPr lang="fr-FR" sz="2000" dirty="0"/>
              <a:t> </a:t>
            </a:r>
            <a:r>
              <a:rPr lang="fr-FR" sz="2000" dirty="0" err="1"/>
              <a:t>priority</a:t>
            </a:r>
            <a:r>
              <a:rPr lang="fr-FR" sz="2000" dirty="0"/>
              <a:t> </a:t>
            </a:r>
            <a:r>
              <a:rPr lang="fr-FR" sz="2000" dirty="0" err="1"/>
              <a:t>than</a:t>
            </a:r>
            <a:r>
              <a:rPr lang="fr-FR" sz="2000" dirty="0"/>
              <a:t> #131 but propose to focus on </a:t>
            </a:r>
            <a:r>
              <a:rPr lang="fr-FR" sz="2000" dirty="0" err="1"/>
              <a:t>analysis</a:t>
            </a:r>
            <a:r>
              <a:rPr lang="fr-FR" sz="2000" dirty="0"/>
              <a:t> of AUG </a:t>
            </a:r>
            <a:r>
              <a:rPr lang="fr-FR" sz="2000" dirty="0" err="1"/>
              <a:t>experiments</a:t>
            </a:r>
            <a:r>
              <a:rPr lang="fr-FR" sz="2000" dirty="0"/>
              <a:t> </a:t>
            </a:r>
            <a:r>
              <a:rPr lang="fr-FR" sz="2000" dirty="0" err="1"/>
              <a:t>with</a:t>
            </a:r>
            <a:r>
              <a:rPr lang="fr-FR" sz="2000" dirty="0"/>
              <a:t> Mo </a:t>
            </a:r>
            <a:r>
              <a:rPr lang="fr-FR" sz="2000" dirty="0" err="1"/>
              <a:t>antenna</a:t>
            </a:r>
            <a:r>
              <a:rPr lang="fr-FR" sz="2000" dirty="0"/>
              <a:t> </a:t>
            </a:r>
            <a:r>
              <a:rPr lang="fr-FR" sz="2000" dirty="0" err="1"/>
              <a:t>tiles</a:t>
            </a:r>
            <a:r>
              <a:rPr lang="fr-FR" sz="2000" dirty="0"/>
              <a:t> </a:t>
            </a:r>
            <a:r>
              <a:rPr lang="fr-FR" sz="2000" dirty="0" err="1"/>
              <a:t>performed</a:t>
            </a:r>
            <a:r>
              <a:rPr lang="fr-FR" sz="2000" dirty="0"/>
              <a:t> in 2025 </a:t>
            </a:r>
            <a:r>
              <a:rPr lang="fr-FR" sz="2000" dirty="0" err="1"/>
              <a:t>before</a:t>
            </a:r>
            <a:r>
              <a:rPr lang="fr-FR" sz="2000" dirty="0"/>
              <a:t> </a:t>
            </a:r>
            <a:r>
              <a:rPr lang="fr-FR" sz="2000" dirty="0" err="1"/>
              <a:t>granting</a:t>
            </a:r>
            <a:r>
              <a:rPr lang="fr-FR" sz="2000" dirty="0"/>
              <a:t> </a:t>
            </a:r>
            <a:r>
              <a:rPr lang="fr-FR" sz="2000" dirty="0" err="1"/>
              <a:t>additional</a:t>
            </a:r>
            <a:r>
              <a:rPr lang="fr-FR" sz="2000" dirty="0"/>
              <a:t> </a:t>
            </a:r>
            <a:r>
              <a:rPr lang="fr-FR" sz="2000" dirty="0" err="1"/>
              <a:t>experimental</a:t>
            </a:r>
            <a:r>
              <a:rPr lang="fr-FR" sz="2000" dirty="0"/>
              <a:t> time</a:t>
            </a:r>
          </a:p>
        </p:txBody>
      </p:sp>
    </p:spTree>
    <p:extLst>
      <p:ext uri="{BB962C8B-B14F-4D97-AF65-F5344CB8AC3E}">
        <p14:creationId xmlns:p14="http://schemas.microsoft.com/office/powerpoint/2010/main" val="3772025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B143FA-7E27-FB28-4767-1D3066EC82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a:t>
            </a:fld>
            <a:endParaRPr lang="en-GB">
              <a:solidFill>
                <a:prstClr val="white"/>
              </a:solidFill>
            </a:endParaRPr>
          </a:p>
        </p:txBody>
      </p:sp>
      <p:graphicFrame>
        <p:nvGraphicFramePr>
          <p:cNvPr id="10" name="Table 26">
            <a:extLst>
              <a:ext uri="{FF2B5EF4-FFF2-40B4-BE49-F238E27FC236}">
                <a16:creationId xmlns:a16="http://schemas.microsoft.com/office/drawing/2014/main" id="{719A6C33-A723-1699-1F78-9BF436A6092C}"/>
              </a:ext>
            </a:extLst>
          </p:cNvPr>
          <p:cNvGraphicFramePr>
            <a:graphicFrameLocks noGrp="1"/>
          </p:cNvGraphicFramePr>
          <p:nvPr>
            <p:extLst>
              <p:ext uri="{D42A27DB-BD31-4B8C-83A1-F6EECF244321}">
                <p14:modId xmlns:p14="http://schemas.microsoft.com/office/powerpoint/2010/main" val="304839768"/>
              </p:ext>
            </p:extLst>
          </p:nvPr>
        </p:nvGraphicFramePr>
        <p:xfrm>
          <a:off x="614177" y="969195"/>
          <a:ext cx="11135458" cy="4178267"/>
        </p:xfrm>
        <a:graphic>
          <a:graphicData uri="http://schemas.openxmlformats.org/drawingml/2006/table">
            <a:tbl>
              <a:tblPr firstRow="1" bandRow="1">
                <a:tableStyleId>{FABFCF23-3B69-468F-B69F-88F6DE6A72F2}</a:tableStyleId>
              </a:tblPr>
              <a:tblGrid>
                <a:gridCol w="793837">
                  <a:extLst>
                    <a:ext uri="{9D8B030D-6E8A-4147-A177-3AD203B41FA5}">
                      <a16:colId xmlns:a16="http://schemas.microsoft.com/office/drawing/2014/main" val="3062960235"/>
                    </a:ext>
                  </a:extLst>
                </a:gridCol>
                <a:gridCol w="10341621">
                  <a:extLst>
                    <a:ext uri="{9D8B030D-6E8A-4147-A177-3AD203B41FA5}">
                      <a16:colId xmlns:a16="http://schemas.microsoft.com/office/drawing/2014/main" val="1130295074"/>
                    </a:ext>
                  </a:extLst>
                </a:gridCol>
              </a:tblGrid>
              <a:tr h="398747">
                <a:tc gridSpan="2">
                  <a:txBody>
                    <a:bodyPr/>
                    <a:lstStyle/>
                    <a:p>
                      <a:r>
                        <a:rPr lang="en-IT" sz="1800" dirty="0">
                          <a:latin typeface="+mn-lt"/>
                        </a:rPr>
                        <a:t>Scientific Objective</a:t>
                      </a:r>
                      <a:r>
                        <a:rPr lang="fi-FI" sz="1800" dirty="0">
                          <a:latin typeface="+mn-lt"/>
                        </a:rPr>
                        <a:t>s</a:t>
                      </a:r>
                      <a:endParaRPr lang="en-IT" sz="1800" dirty="0">
                        <a:latin typeface="+mn-lt"/>
                      </a:endParaRPr>
                    </a:p>
                  </a:txBody>
                  <a:tcPr/>
                </a:tc>
                <a:tc hMerge="1">
                  <a:txBody>
                    <a:bodyPr/>
                    <a:lstStyle/>
                    <a:p>
                      <a:endParaRPr lang="fi-FI"/>
                    </a:p>
                  </a:txBody>
                  <a:tcPr/>
                </a:tc>
                <a:extLst>
                  <a:ext uri="{0D108BD9-81ED-4DB2-BD59-A6C34878D82A}">
                    <a16:rowId xmlns:a16="http://schemas.microsoft.com/office/drawing/2014/main" val="3614622793"/>
                  </a:ext>
                </a:extLst>
              </a:tr>
              <a:tr h="398747">
                <a:tc>
                  <a:txBody>
                    <a:bodyPr/>
                    <a:lstStyle/>
                    <a:p>
                      <a:pPr>
                        <a:lnSpc>
                          <a:spcPct val="107000"/>
                        </a:lnSpc>
                        <a:spcAft>
                          <a:spcPts val="800"/>
                        </a:spcAft>
                      </a:pPr>
                      <a:r>
                        <a:rPr lang="en-US" sz="1800" b="1" dirty="0">
                          <a:effectLst/>
                          <a:latin typeface="+mn-lt"/>
                          <a:ea typeface="Calibri" panose="020F0502020204030204" pitchFamily="34" charset="0"/>
                          <a:cs typeface="Arial" panose="020B0604020202020204" pitchFamily="34" charset="0"/>
                        </a:rPr>
                        <a:t>D1</a:t>
                      </a:r>
                      <a:endParaRPr lang="en-IT" sz="1800" dirty="0">
                        <a:effectLst/>
                        <a:latin typeface="+mn-lt"/>
                        <a:ea typeface="Calibri" panose="020F0502020204030204" pitchFamily="34" charset="0"/>
                        <a:cs typeface="Arial" panose="020B0604020202020204" pitchFamily="34" charset="0"/>
                      </a:endParaRPr>
                    </a:p>
                  </a:txBody>
                  <a:tcPr marL="68580" marR="68580" marT="0" marB="0"/>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Quantify local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power load distributions on castellated and shaped PFCs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for ITER and DEMO, including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melting</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 events</a:t>
                      </a:r>
                      <a:endParaRPr lang="fr-FR" sz="1800" dirty="0">
                        <a:solidFill>
                          <a:srgbClr val="00000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tc>
                <a:extLst>
                  <a:ext uri="{0D108BD9-81ED-4DB2-BD59-A6C34878D82A}">
                    <a16:rowId xmlns:a16="http://schemas.microsoft.com/office/drawing/2014/main" val="4069406433"/>
                  </a:ext>
                </a:extLst>
              </a:tr>
              <a:tr h="398747">
                <a:tc>
                  <a:txBody>
                    <a:bodyPr/>
                    <a:lstStyle/>
                    <a:p>
                      <a:pPr>
                        <a:lnSpc>
                          <a:spcPct val="107000"/>
                        </a:lnSpc>
                        <a:spcAft>
                          <a:spcPts val="800"/>
                        </a:spcAft>
                      </a:pPr>
                      <a:r>
                        <a:rPr lang="en-US" sz="1800" b="1" dirty="0">
                          <a:effectLst/>
                          <a:latin typeface="+mn-lt"/>
                          <a:ea typeface="Calibri" panose="020F0502020204030204" pitchFamily="34" charset="0"/>
                          <a:cs typeface="Arial" panose="020B0604020202020204" pitchFamily="34" charset="0"/>
                        </a:rPr>
                        <a:t>D2</a:t>
                      </a:r>
                      <a:endParaRPr lang="en-IT" sz="1800" dirty="0">
                        <a:effectLst/>
                        <a:latin typeface="+mn-lt"/>
                        <a:ea typeface="Calibri" panose="020F0502020204030204" pitchFamily="34" charset="0"/>
                        <a:cs typeface="Arial" panose="020B0604020202020204" pitchFamily="34" charset="0"/>
                      </a:endParaRPr>
                    </a:p>
                  </a:txBody>
                  <a:tcPr marL="68580" marR="68580" marT="0" marB="0"/>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Assess the impact of sustained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high power / high particle fluence plasma exposure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on the thermo-mechanical properties of metallic PFCs as well as on plasma operation</a:t>
                      </a:r>
                      <a:endParaRPr lang="fr-FR" sz="1800" dirty="0">
                        <a:solidFill>
                          <a:srgbClr val="00000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tc>
                <a:extLst>
                  <a:ext uri="{0D108BD9-81ED-4DB2-BD59-A6C34878D82A}">
                    <a16:rowId xmlns:a16="http://schemas.microsoft.com/office/drawing/2014/main" val="763739503"/>
                  </a:ext>
                </a:extLst>
              </a:tr>
              <a:tr h="398747">
                <a:tc>
                  <a:txBody>
                    <a:bodyPr/>
                    <a:lstStyle/>
                    <a:p>
                      <a:pPr>
                        <a:lnSpc>
                          <a:spcPct val="107000"/>
                        </a:lnSpc>
                        <a:spcAft>
                          <a:spcPts val="800"/>
                        </a:spcAft>
                      </a:pPr>
                      <a:r>
                        <a:rPr lang="en-US" sz="1800" b="1" dirty="0">
                          <a:effectLst/>
                          <a:latin typeface="+mn-lt"/>
                          <a:ea typeface="Calibri" panose="020F0502020204030204" pitchFamily="34" charset="0"/>
                          <a:cs typeface="Arial" panose="020B0604020202020204" pitchFamily="34" charset="0"/>
                        </a:rPr>
                        <a:t>D3</a:t>
                      </a:r>
                      <a:r>
                        <a:rPr lang="en-US" sz="1800" dirty="0">
                          <a:effectLst/>
                          <a:latin typeface="+mn-lt"/>
                          <a:ea typeface="Calibri" panose="020F0502020204030204" pitchFamily="34" charset="0"/>
                          <a:cs typeface="Arial" panose="020B0604020202020204" pitchFamily="34" charset="0"/>
                        </a:rPr>
                        <a:t> </a:t>
                      </a:r>
                      <a:endParaRPr lang="en-IT" sz="1800" dirty="0">
                        <a:effectLst/>
                        <a:latin typeface="+mn-lt"/>
                        <a:ea typeface="Calibri" panose="020F0502020204030204" pitchFamily="34" charset="0"/>
                        <a:cs typeface="Arial" panose="020B0604020202020204" pitchFamily="34" charset="0"/>
                      </a:endParaRPr>
                    </a:p>
                  </a:txBody>
                  <a:tcPr marL="68580" marR="68580" marT="0" marB="0"/>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Quantify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material erosion sources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from metallic walls under ITER relevant plasma conditions and determine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material migration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pathways, in particular to assess </a:t>
                      </a:r>
                      <a:r>
                        <a:rPr lang="en-GB" sz="1800" dirty="0">
                          <a:solidFill>
                            <a:srgbClr val="0070C0"/>
                          </a:solidFill>
                          <a:effectLst/>
                          <a:latin typeface="Franklin Gothic Book" panose="020B0503020102020204" pitchFamily="34" charset="0"/>
                          <a:ea typeface="Calibri" panose="020F0502020204030204" pitchFamily="34" charset="0"/>
                          <a:cs typeface="Calibri" panose="020F0502020204030204" pitchFamily="34" charset="0"/>
                        </a:rPr>
                        <a:t>W sources from the first wall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and the net erosion rates.</a:t>
                      </a:r>
                      <a:endParaRPr lang="fr-FR" sz="1800" dirty="0">
                        <a:solidFill>
                          <a:srgbClr val="00000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tc>
                <a:extLst>
                  <a:ext uri="{0D108BD9-81ED-4DB2-BD59-A6C34878D82A}">
                    <a16:rowId xmlns:a16="http://schemas.microsoft.com/office/drawing/2014/main" val="3027660066"/>
                  </a:ext>
                </a:extLst>
              </a:tr>
              <a:tr h="398747">
                <a:tc>
                  <a:txBody>
                    <a:bodyPr/>
                    <a:lstStyle/>
                    <a:p>
                      <a:pPr algn="l">
                        <a:lnSpc>
                          <a:spcPct val="107000"/>
                        </a:lnSpc>
                        <a:spcAft>
                          <a:spcPts val="0"/>
                        </a:spcAft>
                      </a:pPr>
                      <a:r>
                        <a:rPr lang="en-US" sz="1800" b="1" dirty="0">
                          <a:effectLst/>
                          <a:latin typeface="+mn-lt"/>
                          <a:ea typeface="Calibri" panose="020F0502020204030204" pitchFamily="34" charset="0"/>
                          <a:cs typeface="Arial" panose="020B0604020202020204" pitchFamily="34" charset="0"/>
                        </a:rPr>
                        <a:t>D4</a:t>
                      </a:r>
                      <a:r>
                        <a:rPr lang="en-US" sz="1800" dirty="0">
                          <a:effectLst/>
                          <a:latin typeface="+mn-lt"/>
                          <a:ea typeface="Calibri" panose="020F0502020204030204" pitchFamily="34" charset="0"/>
                          <a:cs typeface="Arial" panose="020B0604020202020204" pitchFamily="34" charset="0"/>
                        </a:rPr>
                        <a:t> </a:t>
                      </a:r>
                      <a:endParaRPr lang="en-IT" sz="1800" dirty="0">
                        <a:effectLst/>
                        <a:latin typeface="+mn-lt"/>
                        <a:ea typeface="Calibri" panose="020F0502020204030204" pitchFamily="34" charset="0"/>
                        <a:cs typeface="Arial" panose="020B0604020202020204" pitchFamily="34" charset="0"/>
                      </a:endParaRPr>
                    </a:p>
                  </a:txBody>
                  <a:tcPr marL="68580" marR="68580" marT="0" marB="0"/>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Quantify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fuel retention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in devices with metallic walls, with a focus on long pulse operation, including the impact of </a:t>
                      </a:r>
                      <a:r>
                        <a:rPr lang="en-GB" sz="1800" dirty="0" err="1">
                          <a:solidFill>
                            <a:srgbClr val="0070C0"/>
                          </a:solidFill>
                          <a:effectLst/>
                          <a:latin typeface="Franklin Gothic Book" panose="020B0503020102020204" pitchFamily="34" charset="0"/>
                          <a:ea typeface="Calibri" panose="020F0502020204030204" pitchFamily="34" charset="0"/>
                          <a:cs typeface="Calibri" panose="020F0502020204030204" pitchFamily="34" charset="0"/>
                        </a:rPr>
                        <a:t>boronisations</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 and using laser-based diagnostics where available</a:t>
                      </a:r>
                      <a:endParaRPr lang="fr-FR" sz="1800" dirty="0">
                        <a:solidFill>
                          <a:srgbClr val="00000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tc>
                <a:extLst>
                  <a:ext uri="{0D108BD9-81ED-4DB2-BD59-A6C34878D82A}">
                    <a16:rowId xmlns:a16="http://schemas.microsoft.com/office/drawing/2014/main" val="3023418403"/>
                  </a:ext>
                </a:extLst>
              </a:tr>
              <a:tr h="398747">
                <a:tc>
                  <a:txBody>
                    <a:bodyPr/>
                    <a:lstStyle/>
                    <a:p>
                      <a:pPr algn="l">
                        <a:lnSpc>
                          <a:spcPct val="107000"/>
                        </a:lnSpc>
                        <a:spcAft>
                          <a:spcPts val="0"/>
                        </a:spcAft>
                      </a:pPr>
                      <a:r>
                        <a:rPr lang="fr-FR" sz="1800" b="1" dirty="0">
                          <a:effectLst/>
                          <a:latin typeface="+mn-lt"/>
                          <a:ea typeface="Calibri" panose="020F0502020204030204" pitchFamily="34" charset="0"/>
                          <a:cs typeface="Arial" panose="020B0604020202020204" pitchFamily="34" charset="0"/>
                        </a:rPr>
                        <a:t>D5</a:t>
                      </a:r>
                      <a:endParaRPr lang="en-IT" sz="18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Assess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fuel-removal efficiency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in metallic devices, including the impact of </a:t>
                      </a:r>
                      <a:r>
                        <a:rPr lang="en-GB" sz="1800" dirty="0" err="1">
                          <a:solidFill>
                            <a:srgbClr val="0070C0"/>
                          </a:solidFill>
                          <a:effectLst/>
                          <a:latin typeface="Franklin Gothic Book" panose="020B0503020102020204" pitchFamily="34" charset="0"/>
                          <a:ea typeface="Calibri" panose="020F0502020204030204" pitchFamily="34" charset="0"/>
                          <a:cs typeface="Calibri" panose="020F0502020204030204" pitchFamily="34" charset="0"/>
                        </a:rPr>
                        <a:t>boronisations</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 and propose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fuel removal procedures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for next step metallic devices</a:t>
                      </a:r>
                      <a:endParaRPr lang="fr-FR" sz="1800" dirty="0">
                        <a:solidFill>
                          <a:srgbClr val="00000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tc>
                <a:extLst>
                  <a:ext uri="{0D108BD9-81ED-4DB2-BD59-A6C34878D82A}">
                    <a16:rowId xmlns:a16="http://schemas.microsoft.com/office/drawing/2014/main" val="2400364071"/>
                  </a:ext>
                </a:extLst>
              </a:tr>
              <a:tr h="398747">
                <a:tc>
                  <a:txBody>
                    <a:bodyPr/>
                    <a:lstStyle/>
                    <a:p>
                      <a:pPr algn="l">
                        <a:lnSpc>
                          <a:spcPct val="107000"/>
                        </a:lnSpc>
                        <a:spcAft>
                          <a:spcPts val="0"/>
                        </a:spcAft>
                      </a:pPr>
                      <a:r>
                        <a:rPr lang="fr-FR" sz="1800" b="1" dirty="0">
                          <a:effectLst/>
                          <a:latin typeface="+mn-lt"/>
                          <a:ea typeface="Calibri" panose="020F0502020204030204" pitchFamily="34" charset="0"/>
                          <a:cs typeface="Arial" panose="020B0604020202020204" pitchFamily="34" charset="0"/>
                        </a:rPr>
                        <a:t>D7</a:t>
                      </a:r>
                      <a:endParaRPr lang="en-IT" sz="18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Assess the efficiency and lifetime of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wall conditioning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methods in metallic devices, with a focus on </a:t>
                      </a:r>
                      <a:r>
                        <a:rPr lang="en-GB" sz="1800" dirty="0" err="1">
                          <a:solidFill>
                            <a:srgbClr val="0070C0"/>
                          </a:solidFill>
                          <a:effectLst/>
                          <a:latin typeface="Franklin Gothic Book" panose="020B0503020102020204" pitchFamily="34" charset="0"/>
                          <a:ea typeface="Calibri" panose="020F0502020204030204" pitchFamily="34" charset="0"/>
                          <a:cs typeface="Calibri" panose="020F0502020204030204" pitchFamily="34" charset="0"/>
                        </a:rPr>
                        <a:t>boronisation</a:t>
                      </a:r>
                      <a:endParaRPr lang="fr-FR" sz="1800" dirty="0">
                        <a:solidFill>
                          <a:srgbClr val="0070C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tc>
                <a:extLst>
                  <a:ext uri="{0D108BD9-81ED-4DB2-BD59-A6C34878D82A}">
                    <a16:rowId xmlns:a16="http://schemas.microsoft.com/office/drawing/2014/main" val="1274616091"/>
                  </a:ext>
                </a:extLst>
              </a:tr>
            </a:tbl>
          </a:graphicData>
        </a:graphic>
      </p:graphicFrame>
      <p:sp>
        <p:nvSpPr>
          <p:cNvPr id="15" name="Title 1">
            <a:extLst>
              <a:ext uri="{FF2B5EF4-FFF2-40B4-BE49-F238E27FC236}">
                <a16:creationId xmlns:a16="http://schemas.microsoft.com/office/drawing/2014/main" id="{60E6FEF2-127D-EDED-FD98-27892EEA96A9}"/>
              </a:ext>
            </a:extLst>
          </p:cNvPr>
          <p:cNvSpPr>
            <a:spLocks noGrp="1"/>
          </p:cNvSpPr>
          <p:nvPr>
            <p:ph type="title"/>
          </p:nvPr>
        </p:nvSpPr>
        <p:spPr>
          <a:xfrm>
            <a:off x="983431" y="192515"/>
            <a:ext cx="11065693" cy="457200"/>
          </a:xfrm>
        </p:spPr>
        <p:txBody>
          <a:bodyPr/>
          <a:lstStyle/>
          <a:p>
            <a:r>
              <a:rPr lang="en-IT" dirty="0"/>
              <a:t>Scientific Objectives </a:t>
            </a:r>
            <a:r>
              <a:rPr lang="fr-FR" dirty="0"/>
              <a:t>of RT-06 : focus on ITER new </a:t>
            </a:r>
            <a:r>
              <a:rPr lang="fr-FR" dirty="0" err="1"/>
              <a:t>baseline</a:t>
            </a:r>
            <a:r>
              <a:rPr lang="fr-FR" dirty="0"/>
              <a:t> (W first </a:t>
            </a:r>
            <a:r>
              <a:rPr lang="fr-FR" dirty="0" err="1"/>
              <a:t>wall</a:t>
            </a:r>
            <a:r>
              <a:rPr lang="fr-FR" dirty="0"/>
              <a:t> + </a:t>
            </a:r>
            <a:r>
              <a:rPr lang="fr-FR" dirty="0" err="1"/>
              <a:t>boronisation</a:t>
            </a:r>
            <a:r>
              <a:rPr lang="fr-FR" dirty="0"/>
              <a:t>)</a:t>
            </a:r>
            <a:endParaRPr lang="en-CH" dirty="0"/>
          </a:p>
        </p:txBody>
      </p:sp>
      <p:sp>
        <p:nvSpPr>
          <p:cNvPr id="8" name="Content Placeholder 2">
            <a:extLst>
              <a:ext uri="{FF2B5EF4-FFF2-40B4-BE49-F238E27FC236}">
                <a16:creationId xmlns:a16="http://schemas.microsoft.com/office/drawing/2014/main" id="{319EFB86-ACFA-6E51-1397-13B1D29E1C2B}"/>
              </a:ext>
            </a:extLst>
          </p:cNvPr>
          <p:cNvSpPr txBox="1">
            <a:spLocks/>
          </p:cNvSpPr>
          <p:nvPr/>
        </p:nvSpPr>
        <p:spPr>
          <a:xfrm>
            <a:off x="442365" y="5147461"/>
            <a:ext cx="11135458" cy="1408309"/>
          </a:xfrm>
          <a:prstGeom prst="rect">
            <a:avLst/>
          </a:prstGeom>
        </p:spPr>
        <p:txBody>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0" indent="0">
              <a:buNone/>
            </a:pPr>
            <a:r>
              <a:rPr lang="fi-FI" sz="2000" dirty="0"/>
              <a:t>2024 : D3 and D6 on material migation merged into D3 (D6 suppressed to avoid confusion)</a:t>
            </a:r>
          </a:p>
          <a:p>
            <a:pPr marL="0" indent="0">
              <a:spcBef>
                <a:spcPts val="600"/>
              </a:spcBef>
              <a:buNone/>
            </a:pPr>
            <a:r>
              <a:rPr lang="fr-FR" sz="2000" dirty="0"/>
              <a:t>	</a:t>
            </a:r>
            <a:r>
              <a:rPr lang="fr-FR" sz="2000" dirty="0" err="1"/>
              <a:t>Dedicated</a:t>
            </a:r>
            <a:r>
              <a:rPr lang="fr-FR" sz="2000" dirty="0"/>
              <a:t> objective D7 </a:t>
            </a:r>
            <a:r>
              <a:rPr lang="fr-FR" sz="2000" dirty="0" err="1"/>
              <a:t>added</a:t>
            </a:r>
            <a:r>
              <a:rPr lang="fr-FR" sz="2000" dirty="0"/>
              <a:t> to </a:t>
            </a:r>
            <a:r>
              <a:rPr lang="fr-FR" sz="2000" dirty="0" err="1"/>
              <a:t>address</a:t>
            </a:r>
            <a:r>
              <a:rPr lang="fr-FR" sz="2000" dirty="0"/>
              <a:t> </a:t>
            </a:r>
            <a:r>
              <a:rPr lang="fr-FR" sz="2000" dirty="0" err="1"/>
              <a:t>boronization</a:t>
            </a:r>
            <a:r>
              <a:rPr lang="fr-FR" sz="2000" dirty="0"/>
              <a:t> </a:t>
            </a:r>
            <a:r>
              <a:rPr lang="fr-FR" sz="2000" dirty="0" err="1"/>
              <a:t>related</a:t>
            </a:r>
            <a:r>
              <a:rPr lang="fr-FR" sz="2000" dirty="0"/>
              <a:t> issues in 2024</a:t>
            </a:r>
          </a:p>
          <a:p>
            <a:pPr marL="0" indent="0">
              <a:spcBef>
                <a:spcPts val="600"/>
              </a:spcBef>
              <a:buNone/>
            </a:pPr>
            <a:r>
              <a:rPr lang="fr-FR" sz="2000" dirty="0"/>
              <a:t>2025 : </a:t>
            </a:r>
            <a:r>
              <a:rPr lang="fr-FR" sz="2000" dirty="0" err="1"/>
              <a:t>further</a:t>
            </a:r>
            <a:r>
              <a:rPr lang="fr-FR" sz="2000" dirty="0"/>
              <a:t> minor </a:t>
            </a:r>
            <a:r>
              <a:rPr lang="fr-FR" sz="2000" dirty="0" err="1"/>
              <a:t>amendments</a:t>
            </a:r>
            <a:endParaRPr lang="en-IT" sz="2000" dirty="0"/>
          </a:p>
          <a:p>
            <a:endParaRPr lang="en-CH" sz="2000" dirty="0"/>
          </a:p>
        </p:txBody>
      </p:sp>
      <p:sp>
        <p:nvSpPr>
          <p:cNvPr id="7" name="Footer Placeholder 2">
            <a:extLst>
              <a:ext uri="{FF2B5EF4-FFF2-40B4-BE49-F238E27FC236}">
                <a16:creationId xmlns:a16="http://schemas.microsoft.com/office/drawing/2014/main" id="{FAC2ACF0-6E83-424D-94B5-9CD4B13D3922}"/>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Tree>
    <p:extLst>
      <p:ext uri="{BB962C8B-B14F-4D97-AF65-F5344CB8AC3E}">
        <p14:creationId xmlns:p14="http://schemas.microsoft.com/office/powerpoint/2010/main" val="3526349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30</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#119 : </a:t>
            </a:r>
            <a:r>
              <a:rPr lang="en-US" dirty="0"/>
              <a:t>Comparing W production and core plasma contamination by 2×2 strap Ion Cyclotron Antenna and Travelling Wave Array</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5" name="Image 4">
            <a:extLst>
              <a:ext uri="{FF2B5EF4-FFF2-40B4-BE49-F238E27FC236}">
                <a16:creationId xmlns:a16="http://schemas.microsoft.com/office/drawing/2014/main" id="{CF6E117B-0D30-4B25-9F0F-671D61F4175F}"/>
              </a:ext>
            </a:extLst>
          </p:cNvPr>
          <p:cNvPicPr>
            <a:picLocks noChangeAspect="1"/>
          </p:cNvPicPr>
          <p:nvPr/>
        </p:nvPicPr>
        <p:blipFill>
          <a:blip r:embed="rId2"/>
          <a:stretch>
            <a:fillRect/>
          </a:stretch>
        </p:blipFill>
        <p:spPr>
          <a:xfrm>
            <a:off x="7609522" y="826598"/>
            <a:ext cx="4753730" cy="4366125"/>
          </a:xfrm>
          <a:prstGeom prst="rect">
            <a:avLst/>
          </a:prstGeom>
        </p:spPr>
      </p:pic>
      <p:sp>
        <p:nvSpPr>
          <p:cNvPr id="6" name="Espace réservé du contenu 2">
            <a:extLst>
              <a:ext uri="{FF2B5EF4-FFF2-40B4-BE49-F238E27FC236}">
                <a16:creationId xmlns:a16="http://schemas.microsoft.com/office/drawing/2014/main" id="{0F259E44-3A52-4157-AFD4-14ED587B156B}"/>
              </a:ext>
            </a:extLst>
          </p:cNvPr>
          <p:cNvSpPr txBox="1">
            <a:spLocks/>
          </p:cNvSpPr>
          <p:nvPr/>
        </p:nvSpPr>
        <p:spPr>
          <a:xfrm>
            <a:off x="119744" y="713276"/>
            <a:ext cx="7776459" cy="6144724"/>
          </a:xfrm>
          <a:prstGeom prst="rect">
            <a:avLst/>
          </a:prstGeom>
        </p:spPr>
        <p:txBody>
          <a:bodyPr>
            <a:normAutofit fontScale="62500" lnSpcReduction="20000"/>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214313" indent="-214313">
              <a:defRPr/>
            </a:pPr>
            <a:r>
              <a:rPr lang="en-US" b="1" dirty="0">
                <a:cs typeface="Calibri"/>
              </a:rPr>
              <a:t>Proponents and contact person:</a:t>
            </a:r>
          </a:p>
          <a:p>
            <a:pPr marL="0" indent="0">
              <a:buFont typeface="Arial"/>
              <a:buNone/>
              <a:defRPr/>
            </a:pPr>
            <a:r>
              <a:rPr lang="en-US" sz="1800" dirty="0">
                <a:cs typeface="Calibri"/>
              </a:rPr>
              <a:t>    L. Colas, </a:t>
            </a:r>
            <a:r>
              <a:rPr lang="en-US" sz="1800" dirty="0" err="1">
                <a:cs typeface="Calibri"/>
              </a:rPr>
              <a:t>E.Lerche</a:t>
            </a:r>
            <a:r>
              <a:rPr lang="en-US" sz="1800" dirty="0">
                <a:cs typeface="Calibri"/>
              </a:rPr>
              <a:t>, J. </a:t>
            </a:r>
            <a:r>
              <a:rPr lang="en-US" sz="1800" dirty="0" err="1">
                <a:cs typeface="Calibri"/>
              </a:rPr>
              <a:t>Hillairet</a:t>
            </a:r>
            <a:r>
              <a:rPr lang="en-US" sz="1800" dirty="0">
                <a:cs typeface="Calibri"/>
              </a:rPr>
              <a:t>, R. </a:t>
            </a:r>
            <a:r>
              <a:rPr lang="en-US" sz="1800" dirty="0" err="1">
                <a:cs typeface="Calibri"/>
              </a:rPr>
              <a:t>Ragona</a:t>
            </a:r>
            <a:r>
              <a:rPr lang="en-US" sz="1800" dirty="0">
                <a:cs typeface="Calibri"/>
              </a:rPr>
              <a:t>, V. </a:t>
            </a:r>
            <a:r>
              <a:rPr lang="en-US" sz="1800" dirty="0" err="1">
                <a:cs typeface="Calibri"/>
              </a:rPr>
              <a:t>Maquet</a:t>
            </a:r>
            <a:r>
              <a:rPr lang="en-US" sz="1800" dirty="0">
                <a:cs typeface="Calibri"/>
              </a:rPr>
              <a:t>, R. Diab, G. Urbanczyk, W. </a:t>
            </a:r>
            <a:r>
              <a:rPr lang="en-US" sz="1800" dirty="0" err="1">
                <a:cs typeface="Calibri"/>
              </a:rPr>
              <a:t>Tierens</a:t>
            </a:r>
            <a:r>
              <a:rPr lang="en-US" sz="1800" dirty="0">
                <a:cs typeface="Calibri"/>
              </a:rPr>
              <a:t>.</a:t>
            </a:r>
          </a:p>
          <a:p>
            <a:pPr marL="0" indent="0">
              <a:buFont typeface="Arial"/>
              <a:buNone/>
              <a:defRPr/>
            </a:pPr>
            <a:endParaRPr lang="en-US" sz="1800" dirty="0">
              <a:cs typeface="Calibri"/>
            </a:endParaRPr>
          </a:p>
          <a:p>
            <a:pPr marL="0" indent="0">
              <a:buFont typeface="Arial"/>
              <a:buNone/>
              <a:defRPr/>
            </a:pPr>
            <a:endParaRPr lang="en-US" sz="800" dirty="0">
              <a:cs typeface="Calibri"/>
            </a:endParaRPr>
          </a:p>
          <a:p>
            <a:pPr marL="214313" indent="-214313">
              <a:defRPr/>
            </a:pPr>
            <a:r>
              <a:rPr lang="en-US" b="1" dirty="0">
                <a:cs typeface="Calibri"/>
              </a:rPr>
              <a:t>Scientific Background &amp; Objectives</a:t>
            </a:r>
          </a:p>
          <a:p>
            <a:pPr lvl="1">
              <a:spcBef>
                <a:spcPts val="600"/>
              </a:spcBef>
              <a:defRPr/>
            </a:pPr>
            <a:r>
              <a:rPr lang="en-US" dirty="0">
                <a:cs typeface="Calibri"/>
              </a:rPr>
              <a:t>In present-day full-metal magnetic Fusion devices, most of the high-Z impurity influx contaminating the core plasma arises from the low-field side of the main chamber. Ion Cyclotron antennas are located there and enhance the wall erosion via RF sheath rectification.</a:t>
            </a:r>
          </a:p>
          <a:p>
            <a:pPr lvl="1">
              <a:spcBef>
                <a:spcPts val="600"/>
              </a:spcBef>
              <a:defRPr/>
            </a:pPr>
            <a:r>
              <a:rPr lang="en-US" dirty="0">
                <a:cs typeface="Calibri"/>
              </a:rPr>
              <a:t>In next-step devices, it is important to find optimal strategies to operate these ICRF systems. This optimization often boils down to a trade-off between power coupling and W contamination.</a:t>
            </a:r>
          </a:p>
          <a:p>
            <a:pPr lvl="1">
              <a:spcBef>
                <a:spcPts val="600"/>
              </a:spcBef>
              <a:defRPr/>
            </a:pPr>
            <a:r>
              <a:rPr lang="en-US" dirty="0">
                <a:cs typeface="Calibri"/>
              </a:rPr>
              <a:t>A Travelling Wave Array is attractive in this prospect. </a:t>
            </a:r>
          </a:p>
          <a:p>
            <a:pPr lvl="2">
              <a:spcBef>
                <a:spcPts val="600"/>
              </a:spcBef>
              <a:defRPr/>
            </a:pPr>
            <a:r>
              <a:rPr lang="en-US" dirty="0">
                <a:cs typeface="Calibri"/>
              </a:rPr>
              <a:t>For the same coupled power and similar antenna position, the TWA is expected to excite lower rectified potentials compared to classic </a:t>
            </a:r>
          </a:p>
          <a:p>
            <a:pPr lvl="2">
              <a:spcBef>
                <a:spcPts val="600"/>
              </a:spcBef>
              <a:defRPr/>
            </a:pPr>
            <a:r>
              <a:rPr lang="en-US" dirty="0">
                <a:cs typeface="Calibri"/>
              </a:rPr>
              <a:t>the TWA is supposed to excite efficiently the fast wave from radial positions far way from the separatrix, where the particle fluxes onto the antenna structures are low.</a:t>
            </a:r>
          </a:p>
          <a:p>
            <a:pPr lvl="2">
              <a:spcBef>
                <a:spcPts val="600"/>
              </a:spcBef>
              <a:defRPr/>
            </a:pPr>
            <a:r>
              <a:rPr lang="en-US" dirty="0">
                <a:cs typeface="Calibri"/>
              </a:rPr>
              <a:t>Increasing the antenna / plasma gap also reduces the impurity penetration. </a:t>
            </a:r>
          </a:p>
          <a:p>
            <a:pPr lvl="1">
              <a:spcBef>
                <a:spcPts val="600"/>
              </a:spcBef>
              <a:defRPr/>
            </a:pPr>
            <a:r>
              <a:rPr lang="en-US" dirty="0">
                <a:cs typeface="Calibri"/>
              </a:rPr>
              <a:t>Objectives:</a:t>
            </a:r>
          </a:p>
          <a:p>
            <a:pPr lvl="2">
              <a:defRPr/>
            </a:pPr>
            <a:r>
              <a:rPr lang="en-US" sz="1500" dirty="0">
                <a:cs typeface="Calibri"/>
              </a:rPr>
              <a:t>Direct comparison of impurity production and core plasma contamination by RF-sheath rectification from different antenna types on the same plasma, using visible spectroscopy, emissive probes and core plasma measurements.</a:t>
            </a:r>
          </a:p>
          <a:p>
            <a:pPr lvl="2">
              <a:defRPr/>
            </a:pPr>
            <a:r>
              <a:rPr lang="en-US" sz="1500" dirty="0">
                <a:cs typeface="Calibri"/>
              </a:rPr>
              <a:t>Determine a distance antenna / separatrix that offers the best trade-off between power coupling capabilities and plasma contamination. Figures of merit could be maximal </a:t>
            </a:r>
            <a:r>
              <a:rPr lang="en-US" sz="1500" i="1" dirty="0" err="1">
                <a:cs typeface="Calibri"/>
              </a:rPr>
              <a:t>P</a:t>
            </a:r>
            <a:r>
              <a:rPr lang="en-US" sz="1500" i="1" baseline="-25000" dirty="0" err="1">
                <a:cs typeface="Calibri"/>
              </a:rPr>
              <a:t>coupled</a:t>
            </a:r>
            <a:r>
              <a:rPr lang="en-US" sz="1500" dirty="0">
                <a:cs typeface="Calibri"/>
              </a:rPr>
              <a:t>-</a:t>
            </a:r>
            <a:r>
              <a:rPr lang="en-US" sz="1500" i="1" dirty="0">
                <a:cs typeface="Calibri"/>
              </a:rPr>
              <a:t>P</a:t>
            </a:r>
            <a:r>
              <a:rPr lang="en-US" sz="1500" i="1" baseline="-25000" dirty="0">
                <a:cs typeface="Calibri"/>
              </a:rPr>
              <a:t>rad</a:t>
            </a:r>
            <a:r>
              <a:rPr lang="en-US" sz="1500" dirty="0">
                <a:cs typeface="Calibri"/>
              </a:rPr>
              <a:t> or maximal </a:t>
            </a:r>
            <a:r>
              <a:rPr lang="en-US" sz="1500" i="1" dirty="0">
                <a:cs typeface="Calibri"/>
              </a:rPr>
              <a:t>W</a:t>
            </a:r>
            <a:r>
              <a:rPr lang="en-US" sz="1500" i="1" baseline="-25000" dirty="0">
                <a:cs typeface="Calibri"/>
              </a:rPr>
              <a:t>MHD</a:t>
            </a:r>
            <a:r>
              <a:rPr lang="en-US" sz="1500" dirty="0">
                <a:cs typeface="Calibri"/>
              </a:rPr>
              <a:t>. Optimal setting may depend on the antenna type.</a:t>
            </a:r>
          </a:p>
          <a:p>
            <a:pPr lvl="2">
              <a:defRPr/>
            </a:pPr>
            <a:r>
              <a:rPr lang="en-US" sz="1500" dirty="0">
                <a:cs typeface="Calibri"/>
              </a:rPr>
              <a:t>Check for any detrimental plasma-wall interaction associated with LH resonance and/or propagative Slow Wave. No sign of such effect was so far detected with classical antennas. </a:t>
            </a:r>
          </a:p>
          <a:p>
            <a:pPr lvl="2">
              <a:defRPr/>
            </a:pPr>
            <a:r>
              <a:rPr lang="en-US" sz="1500" dirty="0">
                <a:cs typeface="Calibri"/>
              </a:rPr>
              <a:t>Validate RF-sheath modelling of classical and TWA IC wave launchers. </a:t>
            </a:r>
          </a:p>
          <a:p>
            <a:pPr marL="0" indent="0">
              <a:buFont typeface="Arial"/>
              <a:buNone/>
              <a:defRPr/>
            </a:pPr>
            <a:endParaRPr lang="en-US" sz="800" b="1" dirty="0">
              <a:cs typeface="Calibri"/>
            </a:endParaRPr>
          </a:p>
          <a:p>
            <a:pPr marL="214313" indent="-214313">
              <a:defRPr/>
            </a:pPr>
            <a:r>
              <a:rPr lang="en-US" b="1" dirty="0">
                <a:cs typeface="Calibri"/>
              </a:rPr>
              <a:t>Exp. Strategy/Machine Constraints and diagnostics</a:t>
            </a:r>
            <a:endParaRPr lang="en-US" dirty="0"/>
          </a:p>
          <a:p>
            <a:pPr lvl="1">
              <a:spcBef>
                <a:spcPts val="600"/>
              </a:spcBef>
              <a:defRPr/>
            </a:pPr>
            <a:r>
              <a:rPr lang="en-US" sz="2000" dirty="0">
                <a:cs typeface="Calibri"/>
              </a:rPr>
              <a:t>LSN L-mode plasma of interest for scenario development.</a:t>
            </a:r>
          </a:p>
          <a:p>
            <a:pPr lvl="1">
              <a:spcBef>
                <a:spcPts val="600"/>
              </a:spcBef>
              <a:defRPr/>
            </a:pPr>
            <a:r>
              <a:rPr lang="en-US" sz="2000" dirty="0">
                <a:cs typeface="Calibri"/>
              </a:rPr>
              <a:t>Toggle TWA top, TWA bottom and classical 2</a:t>
            </a:r>
            <a:r>
              <a:rPr lang="en-US" sz="2000" dirty="0">
                <a:latin typeface="Calibri" panose="020F0502020204030204" pitchFamily="34" charset="0"/>
                <a:ea typeface="Calibri" panose="020F0502020204030204" pitchFamily="34" charset="0"/>
                <a:cs typeface="Calibri" panose="020F0502020204030204" pitchFamily="34" charset="0"/>
              </a:rPr>
              <a:t>×</a:t>
            </a:r>
            <a:r>
              <a:rPr lang="en-US" sz="2000" dirty="0">
                <a:cs typeface="Calibri"/>
              </a:rPr>
              <a:t>2-strap arrays (Q2 equipped with visible spectroscopy, Q1 connected to RCP) at same coupled power levels and side limiter radial position.</a:t>
            </a:r>
          </a:p>
          <a:p>
            <a:pPr lvl="1">
              <a:spcBef>
                <a:spcPts val="600"/>
              </a:spcBef>
              <a:defRPr/>
            </a:pPr>
            <a:r>
              <a:rPr lang="en-US" sz="2000" dirty="0">
                <a:cs typeface="Calibri"/>
              </a:rPr>
              <a:t>Scan the plasma external radius on a pulse to pulse basis, hence the local density at the antennas, across the Lower Hybrid resonant layer, below which the Slow Wave becomes propagative.</a:t>
            </a:r>
            <a:endParaRPr lang="en-US" dirty="0">
              <a:cs typeface="Calibri"/>
            </a:endParaRPr>
          </a:p>
          <a:p>
            <a:endParaRPr lang="fr-FR" dirty="0"/>
          </a:p>
        </p:txBody>
      </p:sp>
      <p:sp>
        <p:nvSpPr>
          <p:cNvPr id="7" name="TextBox 7">
            <a:extLst>
              <a:ext uri="{FF2B5EF4-FFF2-40B4-BE49-F238E27FC236}">
                <a16:creationId xmlns:a16="http://schemas.microsoft.com/office/drawing/2014/main" id="{AA27AAAB-ED4D-4921-A906-87A468AF81B1}"/>
              </a:ext>
            </a:extLst>
          </p:cNvPr>
          <p:cNvSpPr txBox="1">
            <a:spLocks noChangeArrowheads="1"/>
          </p:cNvSpPr>
          <p:nvPr/>
        </p:nvSpPr>
        <p:spPr bwMode="auto">
          <a:xfrm>
            <a:off x="7772633" y="5142060"/>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9" name="Table 3">
            <a:extLst>
              <a:ext uri="{FF2B5EF4-FFF2-40B4-BE49-F238E27FC236}">
                <a16:creationId xmlns:a16="http://schemas.microsoft.com/office/drawing/2014/main" id="{B5E33DA1-4909-49E4-B779-A7024332A225}"/>
              </a:ext>
            </a:extLst>
          </p:cNvPr>
          <p:cNvGraphicFramePr>
            <a:graphicFrameLocks noGrp="1"/>
          </p:cNvGraphicFramePr>
          <p:nvPr>
            <p:extLst>
              <p:ext uri="{D42A27DB-BD31-4B8C-83A1-F6EECF244321}">
                <p14:modId xmlns:p14="http://schemas.microsoft.com/office/powerpoint/2010/main" val="61096704"/>
              </p:ext>
            </p:extLst>
          </p:nvPr>
        </p:nvGraphicFramePr>
        <p:xfrm>
          <a:off x="7887259" y="5432745"/>
          <a:ext cx="4198256" cy="944438"/>
        </p:xfrm>
        <a:graphic>
          <a:graphicData uri="http://schemas.openxmlformats.org/drawingml/2006/table">
            <a:tbl>
              <a:tblPr firstRow="1" bandRow="1">
                <a:tableStyleId>{5C22544A-7EE6-4342-B048-85BDC9FD1C3A}</a:tableStyleId>
              </a:tblPr>
              <a:tblGrid>
                <a:gridCol w="750709">
                  <a:extLst>
                    <a:ext uri="{9D8B030D-6E8A-4147-A177-3AD203B41FA5}">
                      <a16:colId xmlns:a16="http://schemas.microsoft.com/office/drawing/2014/main" val="20000"/>
                    </a:ext>
                  </a:extLst>
                </a:gridCol>
                <a:gridCol w="1796341">
                  <a:extLst>
                    <a:ext uri="{9D8B030D-6E8A-4147-A177-3AD203B41FA5}">
                      <a16:colId xmlns:a16="http://schemas.microsoft.com/office/drawing/2014/main" val="20001"/>
                    </a:ext>
                  </a:extLst>
                </a:gridCol>
                <a:gridCol w="165120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1 Session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(2027)</a:t>
                      </a:r>
                      <a:endParaRPr kumimoji="0" lang="en-IT" sz="1200" b="0" i="0" u="none" strike="noStrike" kern="1200" cap="none" spc="0" normalizeH="0" baseline="0" noProof="0" dirty="0">
                        <a:ln>
                          <a:noFill/>
                        </a:ln>
                        <a:solidFill>
                          <a:prstClr val="black"/>
                        </a:solidFill>
                        <a:effectLst/>
                        <a:uLnTx/>
                        <a:uFillTx/>
                        <a:latin typeface="+mn-lt"/>
                        <a:ea typeface="+mn-ea"/>
                        <a:cs typeface="+mn-cs"/>
                      </a:endParaRPr>
                    </a:p>
                  </a:txBody>
                  <a:tcPr marL="68585" marR="68585" marT="34290" marB="34290">
                    <a:solidFill>
                      <a:schemeClr val="accent6">
                        <a:lumMod val="40000"/>
                        <a:lumOff val="60000"/>
                      </a:schemeClr>
                    </a:solidFill>
                  </a:tcPr>
                </a:tc>
                <a:tc>
                  <a:txBody>
                    <a:bodyPr/>
                    <a:lstStyle/>
                    <a:p>
                      <a:r>
                        <a:rPr lang="en-GB" sz="1200" dirty="0"/>
                        <a:t>Scenario is ready</a:t>
                      </a:r>
                      <a:endParaRPr lang="en-IT" sz="12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10" name="TextBox 8">
            <a:extLst>
              <a:ext uri="{FF2B5EF4-FFF2-40B4-BE49-F238E27FC236}">
                <a16:creationId xmlns:a16="http://schemas.microsoft.com/office/drawing/2014/main" id="{FAB9A1B6-F08C-4ABE-9CD9-5E3726F06533}"/>
              </a:ext>
            </a:extLst>
          </p:cNvPr>
          <p:cNvSpPr txBox="1"/>
          <p:nvPr/>
        </p:nvSpPr>
        <p:spPr>
          <a:xfrm>
            <a:off x="7867322" y="4921522"/>
            <a:ext cx="4204934" cy="338554"/>
          </a:xfrm>
          <a:prstGeom prst="rect">
            <a:avLst/>
          </a:prstGeom>
          <a:solidFill>
            <a:schemeClr val="bg1"/>
          </a:solidFill>
        </p:spPr>
        <p:txBody>
          <a:bodyPr wrap="none" rtlCol="0">
            <a:spAutoFit/>
          </a:bodyPr>
          <a:lstStyle/>
          <a:p>
            <a:pPr algn="l"/>
            <a:r>
              <a:rPr lang="en-GB" sz="1600" dirty="0"/>
              <a:t>Planned antenna &amp; diag. setup for WEST in 2027</a:t>
            </a:r>
          </a:p>
        </p:txBody>
      </p:sp>
      <p:pic>
        <p:nvPicPr>
          <p:cNvPr id="11" name="Image 10">
            <a:extLst>
              <a:ext uri="{FF2B5EF4-FFF2-40B4-BE49-F238E27FC236}">
                <a16:creationId xmlns:a16="http://schemas.microsoft.com/office/drawing/2014/main" id="{94AA32EA-9F2A-4D11-9ACF-B30AA050A7D5}"/>
              </a:ext>
            </a:extLst>
          </p:cNvPr>
          <p:cNvPicPr>
            <a:picLocks noChangeAspect="1"/>
          </p:cNvPicPr>
          <p:nvPr/>
        </p:nvPicPr>
        <p:blipFill>
          <a:blip r:embed="rId3"/>
          <a:stretch>
            <a:fillRect/>
          </a:stretch>
        </p:blipFill>
        <p:spPr>
          <a:xfrm>
            <a:off x="10490200" y="35111"/>
            <a:ext cx="1619595" cy="1542551"/>
          </a:xfrm>
          <a:prstGeom prst="rect">
            <a:avLst/>
          </a:prstGeom>
        </p:spPr>
      </p:pic>
      <p:sp>
        <p:nvSpPr>
          <p:cNvPr id="12" name="TextBox 3">
            <a:extLst>
              <a:ext uri="{FF2B5EF4-FFF2-40B4-BE49-F238E27FC236}">
                <a16:creationId xmlns:a16="http://schemas.microsoft.com/office/drawing/2014/main" id="{95BD385C-F3CA-4BF8-86C4-49AB17E5820C}"/>
              </a:ext>
            </a:extLst>
          </p:cNvPr>
          <p:cNvSpPr txBox="1"/>
          <p:nvPr/>
        </p:nvSpPr>
        <p:spPr>
          <a:xfrm>
            <a:off x="4304740" y="657321"/>
            <a:ext cx="2386872" cy="338554"/>
          </a:xfrm>
          <a:prstGeom prst="rect">
            <a:avLst/>
          </a:prstGeom>
          <a:noFill/>
        </p:spPr>
        <p:txBody>
          <a:bodyPr wrap="none" rtlCol="0">
            <a:spAutoFit/>
          </a:bodyPr>
          <a:lstStyle/>
          <a:p>
            <a:pPr algn="l"/>
            <a:r>
              <a:rPr lang="en-US" sz="1600" b="1" dirty="0">
                <a:solidFill>
                  <a:srgbClr val="FF0000"/>
                </a:solidFill>
              </a:rPr>
              <a:t>Part of ITPA IOS and DSOL</a:t>
            </a:r>
            <a:endParaRPr lang="en-CH" sz="1600" b="1" dirty="0">
              <a:solidFill>
                <a:srgbClr val="FF0000"/>
              </a:solidFill>
            </a:endParaRPr>
          </a:p>
        </p:txBody>
      </p:sp>
    </p:spTree>
    <p:extLst>
      <p:ext uri="{BB962C8B-B14F-4D97-AF65-F5344CB8AC3E}">
        <p14:creationId xmlns:p14="http://schemas.microsoft.com/office/powerpoint/2010/main" val="3710082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31</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#119 : </a:t>
            </a:r>
            <a:r>
              <a:rPr lang="en-US" dirty="0"/>
              <a:t>Comparing W production and core plasma contamination by 2×2 strap Ion Cyclotron Antenna and Travelling Wave Array</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5" name="Image 4">
            <a:extLst>
              <a:ext uri="{FF2B5EF4-FFF2-40B4-BE49-F238E27FC236}">
                <a16:creationId xmlns:a16="http://schemas.microsoft.com/office/drawing/2014/main" id="{CF6E117B-0D30-4B25-9F0F-671D61F4175F}"/>
              </a:ext>
            </a:extLst>
          </p:cNvPr>
          <p:cNvPicPr>
            <a:picLocks noChangeAspect="1"/>
          </p:cNvPicPr>
          <p:nvPr/>
        </p:nvPicPr>
        <p:blipFill>
          <a:blip r:embed="rId2"/>
          <a:stretch>
            <a:fillRect/>
          </a:stretch>
        </p:blipFill>
        <p:spPr>
          <a:xfrm>
            <a:off x="7609522" y="826598"/>
            <a:ext cx="4753730" cy="4366125"/>
          </a:xfrm>
          <a:prstGeom prst="rect">
            <a:avLst/>
          </a:prstGeom>
        </p:spPr>
      </p:pic>
      <p:sp>
        <p:nvSpPr>
          <p:cNvPr id="6" name="Espace réservé du contenu 2">
            <a:extLst>
              <a:ext uri="{FF2B5EF4-FFF2-40B4-BE49-F238E27FC236}">
                <a16:creationId xmlns:a16="http://schemas.microsoft.com/office/drawing/2014/main" id="{0F259E44-3A52-4157-AFD4-14ED587B156B}"/>
              </a:ext>
            </a:extLst>
          </p:cNvPr>
          <p:cNvSpPr txBox="1">
            <a:spLocks/>
          </p:cNvSpPr>
          <p:nvPr/>
        </p:nvSpPr>
        <p:spPr>
          <a:xfrm>
            <a:off x="119744" y="713276"/>
            <a:ext cx="7776459" cy="6144724"/>
          </a:xfrm>
          <a:prstGeom prst="rect">
            <a:avLst/>
          </a:prstGeom>
        </p:spPr>
        <p:txBody>
          <a:bodyPr>
            <a:normAutofit fontScale="62500" lnSpcReduction="20000"/>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214313" indent="-214313">
              <a:defRPr/>
            </a:pPr>
            <a:r>
              <a:rPr lang="en-US" b="1" dirty="0">
                <a:cs typeface="Calibri"/>
              </a:rPr>
              <a:t>Proponents and contact person:</a:t>
            </a:r>
          </a:p>
          <a:p>
            <a:pPr marL="0" indent="0">
              <a:buFont typeface="Arial"/>
              <a:buNone/>
              <a:defRPr/>
            </a:pPr>
            <a:r>
              <a:rPr lang="en-US" sz="1800" dirty="0">
                <a:cs typeface="Calibri"/>
              </a:rPr>
              <a:t>    L. Colas, </a:t>
            </a:r>
            <a:r>
              <a:rPr lang="en-US" sz="1800" dirty="0" err="1">
                <a:cs typeface="Calibri"/>
              </a:rPr>
              <a:t>E.Lerche</a:t>
            </a:r>
            <a:r>
              <a:rPr lang="en-US" sz="1800" dirty="0">
                <a:cs typeface="Calibri"/>
              </a:rPr>
              <a:t>, J. </a:t>
            </a:r>
            <a:r>
              <a:rPr lang="en-US" sz="1800" dirty="0" err="1">
                <a:cs typeface="Calibri"/>
              </a:rPr>
              <a:t>Hillairet</a:t>
            </a:r>
            <a:r>
              <a:rPr lang="en-US" sz="1800" dirty="0">
                <a:cs typeface="Calibri"/>
              </a:rPr>
              <a:t>, R. </a:t>
            </a:r>
            <a:r>
              <a:rPr lang="en-US" sz="1800" dirty="0" err="1">
                <a:cs typeface="Calibri"/>
              </a:rPr>
              <a:t>Ragona</a:t>
            </a:r>
            <a:r>
              <a:rPr lang="en-US" sz="1800" dirty="0">
                <a:cs typeface="Calibri"/>
              </a:rPr>
              <a:t>, V. </a:t>
            </a:r>
            <a:r>
              <a:rPr lang="en-US" sz="1800" dirty="0" err="1">
                <a:cs typeface="Calibri"/>
              </a:rPr>
              <a:t>Maquet</a:t>
            </a:r>
            <a:r>
              <a:rPr lang="en-US" sz="1800" dirty="0">
                <a:cs typeface="Calibri"/>
              </a:rPr>
              <a:t>, R. Diab, G. Urbanczyk, W. </a:t>
            </a:r>
            <a:r>
              <a:rPr lang="en-US" sz="1800" dirty="0" err="1">
                <a:cs typeface="Calibri"/>
              </a:rPr>
              <a:t>Tierens</a:t>
            </a:r>
            <a:r>
              <a:rPr lang="en-US" sz="1800" dirty="0">
                <a:cs typeface="Calibri"/>
              </a:rPr>
              <a:t>.</a:t>
            </a:r>
          </a:p>
          <a:p>
            <a:pPr marL="0" indent="0">
              <a:buFont typeface="Arial"/>
              <a:buNone/>
              <a:defRPr/>
            </a:pPr>
            <a:endParaRPr lang="en-US" sz="1800" dirty="0">
              <a:cs typeface="Calibri"/>
            </a:endParaRPr>
          </a:p>
          <a:p>
            <a:pPr marL="0" indent="0">
              <a:buFont typeface="Arial"/>
              <a:buNone/>
              <a:defRPr/>
            </a:pPr>
            <a:endParaRPr lang="en-US" sz="800" dirty="0">
              <a:cs typeface="Calibri"/>
            </a:endParaRPr>
          </a:p>
          <a:p>
            <a:pPr marL="214313" indent="-214313">
              <a:defRPr/>
            </a:pPr>
            <a:r>
              <a:rPr lang="en-US" b="1" dirty="0">
                <a:cs typeface="Calibri"/>
              </a:rPr>
              <a:t>Scientific Background &amp; Objectives</a:t>
            </a:r>
          </a:p>
          <a:p>
            <a:pPr lvl="1">
              <a:spcBef>
                <a:spcPts val="600"/>
              </a:spcBef>
              <a:defRPr/>
            </a:pPr>
            <a:r>
              <a:rPr lang="en-US" dirty="0">
                <a:cs typeface="Calibri"/>
              </a:rPr>
              <a:t>In present-day full-metal magnetic Fusion devices, most of the high-Z impurity influx contaminating the core plasma arises from the low-field side of the main chamber. Ion Cyclotron antennas are located there and enhance the wall erosion via RF sheath rectification.</a:t>
            </a:r>
          </a:p>
          <a:p>
            <a:pPr lvl="1">
              <a:spcBef>
                <a:spcPts val="600"/>
              </a:spcBef>
              <a:defRPr/>
            </a:pPr>
            <a:r>
              <a:rPr lang="en-US" dirty="0">
                <a:cs typeface="Calibri"/>
              </a:rPr>
              <a:t>In next-step devices, it is important to find optimal strategies to operate these ICRF systems. This optimization often boils down to a trade-off between power coupling and W contamination.</a:t>
            </a:r>
          </a:p>
          <a:p>
            <a:pPr lvl="1">
              <a:spcBef>
                <a:spcPts val="600"/>
              </a:spcBef>
              <a:defRPr/>
            </a:pPr>
            <a:r>
              <a:rPr lang="en-US" dirty="0">
                <a:cs typeface="Calibri"/>
              </a:rPr>
              <a:t>A Travelling Wave Array is attractive in this prospect. </a:t>
            </a:r>
          </a:p>
          <a:p>
            <a:pPr lvl="2">
              <a:spcBef>
                <a:spcPts val="600"/>
              </a:spcBef>
              <a:defRPr/>
            </a:pPr>
            <a:r>
              <a:rPr lang="en-US" dirty="0">
                <a:cs typeface="Calibri"/>
              </a:rPr>
              <a:t>For the same coupled power and similar antenna position, the TWA is expected to excite lower rectified potentials compared to classic </a:t>
            </a:r>
          </a:p>
          <a:p>
            <a:pPr lvl="2">
              <a:spcBef>
                <a:spcPts val="600"/>
              </a:spcBef>
              <a:defRPr/>
            </a:pPr>
            <a:r>
              <a:rPr lang="en-US" dirty="0">
                <a:cs typeface="Calibri"/>
              </a:rPr>
              <a:t>the TWA is supposed to excite efficiently the fast wave from radial positions far way from the separatrix, where the particle fluxes onto the antenna structures are low.</a:t>
            </a:r>
          </a:p>
          <a:p>
            <a:pPr lvl="2">
              <a:spcBef>
                <a:spcPts val="600"/>
              </a:spcBef>
              <a:defRPr/>
            </a:pPr>
            <a:r>
              <a:rPr lang="en-US" dirty="0">
                <a:cs typeface="Calibri"/>
              </a:rPr>
              <a:t>Increasing the antenna / plasma gap also reduces the impurity penetration. </a:t>
            </a:r>
          </a:p>
          <a:p>
            <a:pPr lvl="1">
              <a:spcBef>
                <a:spcPts val="600"/>
              </a:spcBef>
              <a:defRPr/>
            </a:pPr>
            <a:r>
              <a:rPr lang="en-US" dirty="0">
                <a:cs typeface="Calibri"/>
              </a:rPr>
              <a:t>Objectives:</a:t>
            </a:r>
          </a:p>
          <a:p>
            <a:pPr lvl="2">
              <a:defRPr/>
            </a:pPr>
            <a:r>
              <a:rPr lang="en-US" sz="1500" dirty="0">
                <a:cs typeface="Calibri"/>
              </a:rPr>
              <a:t>Direct comparison of impurity production and core plasma contamination by RF-sheath rectification from different antenna types on the same plasma, using visible spectroscopy, emissive probes and core plasma measurements.</a:t>
            </a:r>
          </a:p>
          <a:p>
            <a:pPr lvl="2">
              <a:defRPr/>
            </a:pPr>
            <a:r>
              <a:rPr lang="en-US" sz="1500" dirty="0">
                <a:cs typeface="Calibri"/>
              </a:rPr>
              <a:t>Determine a distance antenna / separatrix that offers the best trade-off between power coupling capabilities and plasma contamination. Figures of merit could be maximal </a:t>
            </a:r>
            <a:r>
              <a:rPr lang="en-US" sz="1500" i="1" dirty="0" err="1">
                <a:cs typeface="Calibri"/>
              </a:rPr>
              <a:t>P</a:t>
            </a:r>
            <a:r>
              <a:rPr lang="en-US" sz="1500" i="1" baseline="-25000" dirty="0" err="1">
                <a:cs typeface="Calibri"/>
              </a:rPr>
              <a:t>coupled</a:t>
            </a:r>
            <a:r>
              <a:rPr lang="en-US" sz="1500" dirty="0">
                <a:cs typeface="Calibri"/>
              </a:rPr>
              <a:t>-</a:t>
            </a:r>
            <a:r>
              <a:rPr lang="en-US" sz="1500" i="1" dirty="0">
                <a:cs typeface="Calibri"/>
              </a:rPr>
              <a:t>P</a:t>
            </a:r>
            <a:r>
              <a:rPr lang="en-US" sz="1500" i="1" baseline="-25000" dirty="0">
                <a:cs typeface="Calibri"/>
              </a:rPr>
              <a:t>rad</a:t>
            </a:r>
            <a:r>
              <a:rPr lang="en-US" sz="1500" dirty="0">
                <a:cs typeface="Calibri"/>
              </a:rPr>
              <a:t> or maximal </a:t>
            </a:r>
            <a:r>
              <a:rPr lang="en-US" sz="1500" i="1" dirty="0">
                <a:cs typeface="Calibri"/>
              </a:rPr>
              <a:t>W</a:t>
            </a:r>
            <a:r>
              <a:rPr lang="en-US" sz="1500" i="1" baseline="-25000" dirty="0">
                <a:cs typeface="Calibri"/>
              </a:rPr>
              <a:t>MHD</a:t>
            </a:r>
            <a:r>
              <a:rPr lang="en-US" sz="1500" dirty="0">
                <a:cs typeface="Calibri"/>
              </a:rPr>
              <a:t>. Optimal setting may depend on the antenna type.</a:t>
            </a:r>
          </a:p>
          <a:p>
            <a:pPr lvl="2">
              <a:defRPr/>
            </a:pPr>
            <a:r>
              <a:rPr lang="en-US" sz="1500" dirty="0">
                <a:cs typeface="Calibri"/>
              </a:rPr>
              <a:t>Check for any detrimental plasma-wall interaction associated with LH resonance and/or propagative Slow Wave. No sign of such effect was so far detected with classical antennas. </a:t>
            </a:r>
          </a:p>
          <a:p>
            <a:pPr lvl="2">
              <a:defRPr/>
            </a:pPr>
            <a:r>
              <a:rPr lang="en-US" sz="1500" dirty="0">
                <a:cs typeface="Calibri"/>
              </a:rPr>
              <a:t>Validate RF-sheath modelling of classical and TWA IC wave launchers. </a:t>
            </a:r>
          </a:p>
          <a:p>
            <a:pPr marL="0" indent="0">
              <a:buFont typeface="Arial"/>
              <a:buNone/>
              <a:defRPr/>
            </a:pPr>
            <a:endParaRPr lang="en-US" sz="800" b="1" dirty="0">
              <a:cs typeface="Calibri"/>
            </a:endParaRPr>
          </a:p>
          <a:p>
            <a:pPr marL="214313" indent="-214313">
              <a:defRPr/>
            </a:pPr>
            <a:r>
              <a:rPr lang="en-US" b="1" dirty="0">
                <a:cs typeface="Calibri"/>
              </a:rPr>
              <a:t>Exp. Strategy/Machine Constraints and diagnostics</a:t>
            </a:r>
            <a:endParaRPr lang="en-US" dirty="0"/>
          </a:p>
          <a:p>
            <a:pPr lvl="1">
              <a:spcBef>
                <a:spcPts val="600"/>
              </a:spcBef>
              <a:defRPr/>
            </a:pPr>
            <a:r>
              <a:rPr lang="en-US" sz="2000" dirty="0">
                <a:cs typeface="Calibri"/>
              </a:rPr>
              <a:t>LSN L-mode plasma of interest for scenario development.</a:t>
            </a:r>
          </a:p>
          <a:p>
            <a:pPr lvl="1">
              <a:spcBef>
                <a:spcPts val="600"/>
              </a:spcBef>
              <a:defRPr/>
            </a:pPr>
            <a:r>
              <a:rPr lang="en-US" sz="2000" dirty="0">
                <a:cs typeface="Calibri"/>
              </a:rPr>
              <a:t>Toggle TWA top, TWA bottom and classical 2</a:t>
            </a:r>
            <a:r>
              <a:rPr lang="en-US" sz="2000" dirty="0">
                <a:latin typeface="Calibri" panose="020F0502020204030204" pitchFamily="34" charset="0"/>
                <a:ea typeface="Calibri" panose="020F0502020204030204" pitchFamily="34" charset="0"/>
                <a:cs typeface="Calibri" panose="020F0502020204030204" pitchFamily="34" charset="0"/>
              </a:rPr>
              <a:t>×</a:t>
            </a:r>
            <a:r>
              <a:rPr lang="en-US" sz="2000" dirty="0">
                <a:cs typeface="Calibri"/>
              </a:rPr>
              <a:t>2-strap arrays (Q2 equipped with visible spectroscopy, Q1 connected to RCP) at same coupled power levels and side limiter radial position.</a:t>
            </a:r>
          </a:p>
          <a:p>
            <a:pPr lvl="1">
              <a:spcBef>
                <a:spcPts val="600"/>
              </a:spcBef>
              <a:defRPr/>
            </a:pPr>
            <a:r>
              <a:rPr lang="en-US" sz="2000" dirty="0">
                <a:cs typeface="Calibri"/>
              </a:rPr>
              <a:t>Scan the plasma external radius on a pulse to pulse basis, hence the local density at the antennas, across the Lower Hybrid resonant layer, below which the Slow Wave becomes propagative.</a:t>
            </a:r>
            <a:endParaRPr lang="en-US" dirty="0">
              <a:cs typeface="Calibri"/>
            </a:endParaRPr>
          </a:p>
          <a:p>
            <a:endParaRPr lang="fr-FR" dirty="0"/>
          </a:p>
        </p:txBody>
      </p:sp>
      <p:sp>
        <p:nvSpPr>
          <p:cNvPr id="7" name="TextBox 7">
            <a:extLst>
              <a:ext uri="{FF2B5EF4-FFF2-40B4-BE49-F238E27FC236}">
                <a16:creationId xmlns:a16="http://schemas.microsoft.com/office/drawing/2014/main" id="{AA27AAAB-ED4D-4921-A906-87A468AF81B1}"/>
              </a:ext>
            </a:extLst>
          </p:cNvPr>
          <p:cNvSpPr txBox="1">
            <a:spLocks noChangeArrowheads="1"/>
          </p:cNvSpPr>
          <p:nvPr/>
        </p:nvSpPr>
        <p:spPr bwMode="auto">
          <a:xfrm>
            <a:off x="7772633" y="5142060"/>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9" name="Table 3">
            <a:extLst>
              <a:ext uri="{FF2B5EF4-FFF2-40B4-BE49-F238E27FC236}">
                <a16:creationId xmlns:a16="http://schemas.microsoft.com/office/drawing/2014/main" id="{B5E33DA1-4909-49E4-B779-A7024332A225}"/>
              </a:ext>
            </a:extLst>
          </p:cNvPr>
          <p:cNvGraphicFramePr>
            <a:graphicFrameLocks noGrp="1"/>
          </p:cNvGraphicFramePr>
          <p:nvPr/>
        </p:nvGraphicFramePr>
        <p:xfrm>
          <a:off x="7887259" y="5432745"/>
          <a:ext cx="4198256" cy="944438"/>
        </p:xfrm>
        <a:graphic>
          <a:graphicData uri="http://schemas.openxmlformats.org/drawingml/2006/table">
            <a:tbl>
              <a:tblPr firstRow="1" bandRow="1">
                <a:tableStyleId>{5C22544A-7EE6-4342-B048-85BDC9FD1C3A}</a:tableStyleId>
              </a:tblPr>
              <a:tblGrid>
                <a:gridCol w="750709">
                  <a:extLst>
                    <a:ext uri="{9D8B030D-6E8A-4147-A177-3AD203B41FA5}">
                      <a16:colId xmlns:a16="http://schemas.microsoft.com/office/drawing/2014/main" val="20000"/>
                    </a:ext>
                  </a:extLst>
                </a:gridCol>
                <a:gridCol w="1796341">
                  <a:extLst>
                    <a:ext uri="{9D8B030D-6E8A-4147-A177-3AD203B41FA5}">
                      <a16:colId xmlns:a16="http://schemas.microsoft.com/office/drawing/2014/main" val="20001"/>
                    </a:ext>
                  </a:extLst>
                </a:gridCol>
                <a:gridCol w="165120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n-lt"/>
                          <a:ea typeface="+mn-ea"/>
                          <a:cs typeface="+mn-cs"/>
                        </a:rPr>
                        <a:t>1 Session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(2027)</a:t>
                      </a:r>
                      <a:endParaRPr kumimoji="0" lang="en-IT" sz="1200" b="0" i="0" u="none" strike="noStrike" kern="1200" cap="none" spc="0" normalizeH="0" baseline="0" noProof="0" dirty="0">
                        <a:ln>
                          <a:noFill/>
                        </a:ln>
                        <a:solidFill>
                          <a:prstClr val="black"/>
                        </a:solidFill>
                        <a:effectLst/>
                        <a:uLnTx/>
                        <a:uFillTx/>
                        <a:latin typeface="+mn-lt"/>
                        <a:ea typeface="+mn-ea"/>
                        <a:cs typeface="+mn-cs"/>
                      </a:endParaRPr>
                    </a:p>
                  </a:txBody>
                  <a:tcPr marL="68585" marR="68585" marT="34290" marB="34290">
                    <a:solidFill>
                      <a:schemeClr val="accent6">
                        <a:lumMod val="40000"/>
                        <a:lumOff val="60000"/>
                      </a:schemeClr>
                    </a:solidFill>
                  </a:tcPr>
                </a:tc>
                <a:tc>
                  <a:txBody>
                    <a:bodyPr/>
                    <a:lstStyle/>
                    <a:p>
                      <a:r>
                        <a:rPr lang="en-GB" sz="1200" dirty="0"/>
                        <a:t>Scenario is ready</a:t>
                      </a:r>
                      <a:endParaRPr lang="en-IT" sz="12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10" name="TextBox 8">
            <a:extLst>
              <a:ext uri="{FF2B5EF4-FFF2-40B4-BE49-F238E27FC236}">
                <a16:creationId xmlns:a16="http://schemas.microsoft.com/office/drawing/2014/main" id="{FAB9A1B6-F08C-4ABE-9CD9-5E3726F06533}"/>
              </a:ext>
            </a:extLst>
          </p:cNvPr>
          <p:cNvSpPr txBox="1"/>
          <p:nvPr/>
        </p:nvSpPr>
        <p:spPr>
          <a:xfrm>
            <a:off x="7867322" y="4921522"/>
            <a:ext cx="4204934" cy="338554"/>
          </a:xfrm>
          <a:prstGeom prst="rect">
            <a:avLst/>
          </a:prstGeom>
          <a:solidFill>
            <a:schemeClr val="bg1"/>
          </a:solidFill>
        </p:spPr>
        <p:txBody>
          <a:bodyPr wrap="none" rtlCol="0">
            <a:spAutoFit/>
          </a:bodyPr>
          <a:lstStyle/>
          <a:p>
            <a:pPr algn="l"/>
            <a:r>
              <a:rPr lang="en-GB" sz="1600" dirty="0"/>
              <a:t>Planned antenna &amp; diag. setup for WEST in 2027</a:t>
            </a:r>
          </a:p>
        </p:txBody>
      </p:sp>
      <p:pic>
        <p:nvPicPr>
          <p:cNvPr id="11" name="Image 10">
            <a:extLst>
              <a:ext uri="{FF2B5EF4-FFF2-40B4-BE49-F238E27FC236}">
                <a16:creationId xmlns:a16="http://schemas.microsoft.com/office/drawing/2014/main" id="{94AA32EA-9F2A-4D11-9ACF-B30AA050A7D5}"/>
              </a:ext>
            </a:extLst>
          </p:cNvPr>
          <p:cNvPicPr>
            <a:picLocks noChangeAspect="1"/>
          </p:cNvPicPr>
          <p:nvPr/>
        </p:nvPicPr>
        <p:blipFill>
          <a:blip r:embed="rId3"/>
          <a:stretch>
            <a:fillRect/>
          </a:stretch>
        </p:blipFill>
        <p:spPr>
          <a:xfrm>
            <a:off x="10490200" y="35111"/>
            <a:ext cx="1619595" cy="1542551"/>
          </a:xfrm>
          <a:prstGeom prst="rect">
            <a:avLst/>
          </a:prstGeom>
        </p:spPr>
      </p:pic>
      <p:sp>
        <p:nvSpPr>
          <p:cNvPr id="12" name="TextBox 3">
            <a:extLst>
              <a:ext uri="{FF2B5EF4-FFF2-40B4-BE49-F238E27FC236}">
                <a16:creationId xmlns:a16="http://schemas.microsoft.com/office/drawing/2014/main" id="{95BD385C-F3CA-4BF8-86C4-49AB17E5820C}"/>
              </a:ext>
            </a:extLst>
          </p:cNvPr>
          <p:cNvSpPr txBox="1"/>
          <p:nvPr/>
        </p:nvSpPr>
        <p:spPr>
          <a:xfrm>
            <a:off x="4304740" y="657321"/>
            <a:ext cx="2386872" cy="338554"/>
          </a:xfrm>
          <a:prstGeom prst="rect">
            <a:avLst/>
          </a:prstGeom>
          <a:noFill/>
        </p:spPr>
        <p:txBody>
          <a:bodyPr wrap="none" rtlCol="0">
            <a:spAutoFit/>
          </a:bodyPr>
          <a:lstStyle/>
          <a:p>
            <a:pPr algn="l"/>
            <a:r>
              <a:rPr lang="en-US" sz="1600" b="1" dirty="0">
                <a:solidFill>
                  <a:srgbClr val="FF0000"/>
                </a:solidFill>
              </a:rPr>
              <a:t>Part of ITPA IOS and DSOL</a:t>
            </a:r>
            <a:endParaRPr lang="en-CH" sz="1600" b="1" dirty="0">
              <a:solidFill>
                <a:srgbClr val="FF0000"/>
              </a:solidFill>
            </a:endParaRPr>
          </a:p>
        </p:txBody>
      </p:sp>
      <p:sp>
        <p:nvSpPr>
          <p:cNvPr id="13" name="TextBox 1">
            <a:extLst>
              <a:ext uri="{FF2B5EF4-FFF2-40B4-BE49-F238E27FC236}">
                <a16:creationId xmlns:a16="http://schemas.microsoft.com/office/drawing/2014/main" id="{CEDB7DE2-443F-4F97-9A69-770214E46D2C}"/>
              </a:ext>
            </a:extLst>
          </p:cNvPr>
          <p:cNvSpPr txBox="1"/>
          <p:nvPr/>
        </p:nvSpPr>
        <p:spPr>
          <a:xfrm>
            <a:off x="7069137" y="1523314"/>
            <a:ext cx="4768374" cy="1323439"/>
          </a:xfrm>
          <a:prstGeom prst="rect">
            <a:avLst/>
          </a:prstGeom>
          <a:solidFill>
            <a:srgbClr val="FFFF00"/>
          </a:solidFill>
          <a:ln>
            <a:noFill/>
          </a:ln>
        </p:spPr>
        <p:txBody>
          <a:bodyPr wrap="square" rtlCol="0">
            <a:spAutoFit/>
          </a:bodyPr>
          <a:lstStyle/>
          <a:p>
            <a:r>
              <a:rPr lang="fi-FI" sz="2000" dirty="0"/>
              <a:t>Priority</a:t>
            </a:r>
            <a:r>
              <a:rPr lang="fr-FR" sz="2000" dirty="0"/>
              <a:t>: P1-WEST-27</a:t>
            </a:r>
          </a:p>
          <a:p>
            <a:r>
              <a:rPr lang="en-US" sz="2000" dirty="0"/>
              <a:t>Leading proposal on W sources linked to ICRH. Requires TWA to be operational </a:t>
            </a:r>
            <a:r>
              <a:rPr lang="en-US" sz="2000" dirty="0">
                <a:sym typeface="Wingdings" panose="05000000000000000000" pitchFamily="2" charset="2"/>
              </a:rPr>
              <a:t> 2027</a:t>
            </a:r>
            <a:r>
              <a:rPr lang="en-US" sz="2000" dirty="0"/>
              <a:t>. </a:t>
            </a:r>
            <a:endParaRPr lang="fr-FR" sz="2000" dirty="0"/>
          </a:p>
        </p:txBody>
      </p:sp>
    </p:spTree>
    <p:extLst>
      <p:ext uri="{BB962C8B-B14F-4D97-AF65-F5344CB8AC3E}">
        <p14:creationId xmlns:p14="http://schemas.microsoft.com/office/powerpoint/2010/main" val="290100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32</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1371552" cy="457200"/>
          </a:xfrm>
        </p:spPr>
        <p:txBody>
          <a:bodyPr/>
          <a:lstStyle/>
          <a:p>
            <a:r>
              <a:rPr lang="fi-FI" dirty="0"/>
              <a:t>#130 : </a:t>
            </a:r>
            <a:r>
              <a:rPr lang="en-US" dirty="0"/>
              <a:t>Travelling Wave Array poloidal phase scan for impurity minimization in WEST</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A565FA1D-7409-43AE-A41A-C7E8A6B5CDF7}"/>
              </a:ext>
            </a:extLst>
          </p:cNvPr>
          <p:cNvPicPr>
            <a:picLocks noChangeAspect="1"/>
          </p:cNvPicPr>
          <p:nvPr/>
        </p:nvPicPr>
        <p:blipFill>
          <a:blip r:embed="rId2"/>
          <a:stretch>
            <a:fillRect/>
          </a:stretch>
        </p:blipFill>
        <p:spPr>
          <a:xfrm>
            <a:off x="360040" y="846577"/>
            <a:ext cx="10707028" cy="4366638"/>
          </a:xfrm>
          <a:prstGeom prst="rect">
            <a:avLst/>
          </a:prstGeom>
        </p:spPr>
      </p:pic>
      <p:sp>
        <p:nvSpPr>
          <p:cNvPr id="7" name="TextBox 7">
            <a:extLst>
              <a:ext uri="{FF2B5EF4-FFF2-40B4-BE49-F238E27FC236}">
                <a16:creationId xmlns:a16="http://schemas.microsoft.com/office/drawing/2014/main" id="{724D5697-F26E-4647-A68A-93A5319CA9D6}"/>
              </a:ext>
            </a:extLst>
          </p:cNvPr>
          <p:cNvSpPr txBox="1">
            <a:spLocks noChangeArrowheads="1"/>
          </p:cNvSpPr>
          <p:nvPr/>
        </p:nvSpPr>
        <p:spPr bwMode="auto">
          <a:xfrm>
            <a:off x="7772633" y="5142060"/>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9" name="Table 3">
            <a:extLst>
              <a:ext uri="{FF2B5EF4-FFF2-40B4-BE49-F238E27FC236}">
                <a16:creationId xmlns:a16="http://schemas.microsoft.com/office/drawing/2014/main" id="{D530B17C-03F1-4195-8961-1A690A00EA64}"/>
              </a:ext>
            </a:extLst>
          </p:cNvPr>
          <p:cNvGraphicFramePr>
            <a:graphicFrameLocks noGrp="1"/>
          </p:cNvGraphicFramePr>
          <p:nvPr>
            <p:extLst>
              <p:ext uri="{D42A27DB-BD31-4B8C-83A1-F6EECF244321}">
                <p14:modId xmlns:p14="http://schemas.microsoft.com/office/powerpoint/2010/main" val="4124168867"/>
              </p:ext>
            </p:extLst>
          </p:nvPr>
        </p:nvGraphicFramePr>
        <p:xfrm>
          <a:off x="7887259" y="5432745"/>
          <a:ext cx="4198256" cy="837316"/>
        </p:xfrm>
        <a:graphic>
          <a:graphicData uri="http://schemas.openxmlformats.org/drawingml/2006/table">
            <a:tbl>
              <a:tblPr firstRow="1" bandRow="1">
                <a:tableStyleId>{5C22544A-7EE6-4342-B048-85BDC9FD1C3A}</a:tableStyleId>
              </a:tblPr>
              <a:tblGrid>
                <a:gridCol w="750709">
                  <a:extLst>
                    <a:ext uri="{9D8B030D-6E8A-4147-A177-3AD203B41FA5}">
                      <a16:colId xmlns:a16="http://schemas.microsoft.com/office/drawing/2014/main" val="20000"/>
                    </a:ext>
                  </a:extLst>
                </a:gridCol>
                <a:gridCol w="1796341">
                  <a:extLst>
                    <a:ext uri="{9D8B030D-6E8A-4147-A177-3AD203B41FA5}">
                      <a16:colId xmlns:a16="http://schemas.microsoft.com/office/drawing/2014/main" val="20001"/>
                    </a:ext>
                  </a:extLst>
                </a:gridCol>
                <a:gridCol w="165120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en-IT" sz="1600" b="1" dirty="0">
                          <a:solidFill>
                            <a:schemeClr val="tx1"/>
                          </a:solidFill>
                        </a:rPr>
                        <a:t>WEST</a:t>
                      </a:r>
                    </a:p>
                  </a:txBody>
                  <a:tcPr marL="68585" marR="68585" marT="34290" marB="34290">
                    <a:solidFill>
                      <a:schemeClr val="accent6">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15 pulses /1 session</a:t>
                      </a:r>
                      <a:endParaRPr kumimoji="0" lang="en-IT" sz="1600" b="0" i="0" u="none" strike="noStrike" kern="1200" cap="none" spc="0" normalizeH="0" baseline="0" noProof="0" dirty="0">
                        <a:ln>
                          <a:noFill/>
                        </a:ln>
                        <a:solidFill>
                          <a:prstClr val="black"/>
                        </a:solidFill>
                        <a:effectLst/>
                        <a:uLnTx/>
                        <a:uFillTx/>
                        <a:latin typeface="+mn-lt"/>
                        <a:ea typeface="+mn-ea"/>
                        <a:cs typeface="+mn-cs"/>
                      </a:endParaRPr>
                    </a:p>
                  </a:txBody>
                  <a:tcPr marL="68585" marR="68585" marT="34290" marB="34290">
                    <a:solidFill>
                      <a:schemeClr val="accent6">
                        <a:lumMod val="40000"/>
                        <a:lumOff val="60000"/>
                      </a:schemeClr>
                    </a:solidFill>
                  </a:tcPr>
                </a:tc>
                <a:tc>
                  <a:txBody>
                    <a:bodyPr/>
                    <a:lstStyle/>
                    <a:p>
                      <a:endParaRPr lang="en-IT" sz="16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50124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33</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1371552" cy="457200"/>
          </a:xfrm>
        </p:spPr>
        <p:txBody>
          <a:bodyPr/>
          <a:lstStyle/>
          <a:p>
            <a:r>
              <a:rPr lang="fi-FI" dirty="0"/>
              <a:t>#130 : </a:t>
            </a:r>
            <a:r>
              <a:rPr lang="en-US" dirty="0"/>
              <a:t>Travelling Wave Array poloidal phase scan for impurity minimization in WEST</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A565FA1D-7409-43AE-A41A-C7E8A6B5CDF7}"/>
              </a:ext>
            </a:extLst>
          </p:cNvPr>
          <p:cNvPicPr>
            <a:picLocks noChangeAspect="1"/>
          </p:cNvPicPr>
          <p:nvPr/>
        </p:nvPicPr>
        <p:blipFill>
          <a:blip r:embed="rId2"/>
          <a:stretch>
            <a:fillRect/>
          </a:stretch>
        </p:blipFill>
        <p:spPr>
          <a:xfrm>
            <a:off x="360040" y="846577"/>
            <a:ext cx="10707028" cy="4366638"/>
          </a:xfrm>
          <a:prstGeom prst="rect">
            <a:avLst/>
          </a:prstGeom>
        </p:spPr>
      </p:pic>
      <p:sp>
        <p:nvSpPr>
          <p:cNvPr id="7" name="TextBox 7">
            <a:extLst>
              <a:ext uri="{FF2B5EF4-FFF2-40B4-BE49-F238E27FC236}">
                <a16:creationId xmlns:a16="http://schemas.microsoft.com/office/drawing/2014/main" id="{724D5697-F26E-4647-A68A-93A5319CA9D6}"/>
              </a:ext>
            </a:extLst>
          </p:cNvPr>
          <p:cNvSpPr txBox="1">
            <a:spLocks noChangeArrowheads="1"/>
          </p:cNvSpPr>
          <p:nvPr/>
        </p:nvSpPr>
        <p:spPr bwMode="auto">
          <a:xfrm>
            <a:off x="7772633" y="5142060"/>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sp>
        <p:nvSpPr>
          <p:cNvPr id="10" name="TextBox 1">
            <a:extLst>
              <a:ext uri="{FF2B5EF4-FFF2-40B4-BE49-F238E27FC236}">
                <a16:creationId xmlns:a16="http://schemas.microsoft.com/office/drawing/2014/main" id="{1BEF425B-8223-4F98-9AF2-4F928317A7FC}"/>
              </a:ext>
            </a:extLst>
          </p:cNvPr>
          <p:cNvSpPr txBox="1"/>
          <p:nvPr/>
        </p:nvSpPr>
        <p:spPr>
          <a:xfrm>
            <a:off x="7069137" y="1523314"/>
            <a:ext cx="4768374" cy="400110"/>
          </a:xfrm>
          <a:prstGeom prst="rect">
            <a:avLst/>
          </a:prstGeom>
          <a:solidFill>
            <a:srgbClr val="FFFF00"/>
          </a:solidFill>
          <a:ln>
            <a:noFill/>
          </a:ln>
        </p:spPr>
        <p:txBody>
          <a:bodyPr wrap="square" rtlCol="0">
            <a:spAutoFit/>
          </a:bodyPr>
          <a:lstStyle/>
          <a:p>
            <a:r>
              <a:rPr lang="fi-FI" sz="2000" dirty="0"/>
              <a:t>Priority</a:t>
            </a:r>
            <a:r>
              <a:rPr lang="fr-FR" sz="2000" dirty="0"/>
              <a:t>: to </a:t>
            </a:r>
            <a:r>
              <a:rPr lang="fr-FR" sz="2000" dirty="0" err="1"/>
              <a:t>be</a:t>
            </a:r>
            <a:r>
              <a:rPr lang="fr-FR" sz="2000" dirty="0"/>
              <a:t> </a:t>
            </a:r>
            <a:r>
              <a:rPr lang="fr-FR" sz="2000" dirty="0" err="1"/>
              <a:t>merged</a:t>
            </a:r>
            <a:r>
              <a:rPr lang="fr-FR" sz="2000" dirty="0"/>
              <a:t> </a:t>
            </a:r>
            <a:r>
              <a:rPr lang="fr-FR" sz="2000" dirty="0" err="1"/>
              <a:t>with</a:t>
            </a:r>
            <a:r>
              <a:rPr lang="fr-FR" sz="2000" dirty="0"/>
              <a:t> # 119</a:t>
            </a:r>
          </a:p>
        </p:txBody>
      </p:sp>
      <p:graphicFrame>
        <p:nvGraphicFramePr>
          <p:cNvPr id="13" name="Table 3">
            <a:extLst>
              <a:ext uri="{FF2B5EF4-FFF2-40B4-BE49-F238E27FC236}">
                <a16:creationId xmlns:a16="http://schemas.microsoft.com/office/drawing/2014/main" id="{9CDB05E0-D148-4A52-B45D-19E64D733997}"/>
              </a:ext>
            </a:extLst>
          </p:cNvPr>
          <p:cNvGraphicFramePr>
            <a:graphicFrameLocks noGrp="1"/>
          </p:cNvGraphicFramePr>
          <p:nvPr>
            <p:extLst>
              <p:ext uri="{D42A27DB-BD31-4B8C-83A1-F6EECF244321}">
                <p14:modId xmlns:p14="http://schemas.microsoft.com/office/powerpoint/2010/main" val="1949035585"/>
              </p:ext>
            </p:extLst>
          </p:nvPr>
        </p:nvGraphicFramePr>
        <p:xfrm>
          <a:off x="7887259" y="5432745"/>
          <a:ext cx="4198256" cy="837316"/>
        </p:xfrm>
        <a:graphic>
          <a:graphicData uri="http://schemas.openxmlformats.org/drawingml/2006/table">
            <a:tbl>
              <a:tblPr firstRow="1" bandRow="1">
                <a:tableStyleId>{5C22544A-7EE6-4342-B048-85BDC9FD1C3A}</a:tableStyleId>
              </a:tblPr>
              <a:tblGrid>
                <a:gridCol w="750709">
                  <a:extLst>
                    <a:ext uri="{9D8B030D-6E8A-4147-A177-3AD203B41FA5}">
                      <a16:colId xmlns:a16="http://schemas.microsoft.com/office/drawing/2014/main" val="20000"/>
                    </a:ext>
                  </a:extLst>
                </a:gridCol>
                <a:gridCol w="1796341">
                  <a:extLst>
                    <a:ext uri="{9D8B030D-6E8A-4147-A177-3AD203B41FA5}">
                      <a16:colId xmlns:a16="http://schemas.microsoft.com/office/drawing/2014/main" val="20001"/>
                    </a:ext>
                  </a:extLst>
                </a:gridCol>
                <a:gridCol w="165120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en-IT" sz="1600" b="1" dirty="0">
                          <a:solidFill>
                            <a:schemeClr val="tx1"/>
                          </a:solidFill>
                        </a:rPr>
                        <a:t>WEST</a:t>
                      </a:r>
                    </a:p>
                  </a:txBody>
                  <a:tcPr marL="68585" marR="68585" marT="34290" marB="34290">
                    <a:solidFill>
                      <a:schemeClr val="accent6">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15 pulses /1 session</a:t>
                      </a:r>
                      <a:endParaRPr kumimoji="0" lang="en-IT" sz="1600" b="0" i="0" u="none" strike="noStrike" kern="1200" cap="none" spc="0" normalizeH="0" baseline="0" noProof="0" dirty="0">
                        <a:ln>
                          <a:noFill/>
                        </a:ln>
                        <a:solidFill>
                          <a:prstClr val="black"/>
                        </a:solidFill>
                        <a:effectLst/>
                        <a:uLnTx/>
                        <a:uFillTx/>
                        <a:latin typeface="+mn-lt"/>
                        <a:ea typeface="+mn-ea"/>
                        <a:cs typeface="+mn-cs"/>
                      </a:endParaRPr>
                    </a:p>
                  </a:txBody>
                  <a:tcPr marL="68585" marR="68585" marT="34290" marB="34290">
                    <a:solidFill>
                      <a:schemeClr val="accent6">
                        <a:lumMod val="40000"/>
                        <a:lumOff val="60000"/>
                      </a:schemeClr>
                    </a:solidFill>
                  </a:tcPr>
                </a:tc>
                <a:tc>
                  <a:txBody>
                    <a:bodyPr/>
                    <a:lstStyle/>
                    <a:p>
                      <a:endParaRPr lang="en-IT" sz="16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39474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34</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#133 : </a:t>
            </a:r>
            <a:r>
              <a:rPr lang="en-US" dirty="0"/>
              <a:t>TWA LH Power Loss Characterization</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D72CEB4E-B8F2-4A60-A274-ED9251D8A667}"/>
              </a:ext>
            </a:extLst>
          </p:cNvPr>
          <p:cNvPicPr>
            <a:picLocks noChangeAspect="1"/>
          </p:cNvPicPr>
          <p:nvPr/>
        </p:nvPicPr>
        <p:blipFill>
          <a:blip r:embed="rId2"/>
          <a:stretch>
            <a:fillRect/>
          </a:stretch>
        </p:blipFill>
        <p:spPr>
          <a:xfrm>
            <a:off x="582478" y="1282348"/>
            <a:ext cx="10417443" cy="4618120"/>
          </a:xfrm>
          <a:prstGeom prst="rect">
            <a:avLst/>
          </a:prstGeom>
        </p:spPr>
      </p:pic>
      <p:sp>
        <p:nvSpPr>
          <p:cNvPr id="6" name="TextBox 7">
            <a:extLst>
              <a:ext uri="{FF2B5EF4-FFF2-40B4-BE49-F238E27FC236}">
                <a16:creationId xmlns:a16="http://schemas.microsoft.com/office/drawing/2014/main" id="{2E56A07D-26B9-4DA4-BB5E-10047A1FD9A4}"/>
              </a:ext>
            </a:extLst>
          </p:cNvPr>
          <p:cNvSpPr txBox="1">
            <a:spLocks noChangeArrowheads="1"/>
          </p:cNvSpPr>
          <p:nvPr/>
        </p:nvSpPr>
        <p:spPr bwMode="auto">
          <a:xfrm>
            <a:off x="7772633" y="5142060"/>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sp>
        <p:nvSpPr>
          <p:cNvPr id="2" name="Rectangle 1">
            <a:extLst>
              <a:ext uri="{FF2B5EF4-FFF2-40B4-BE49-F238E27FC236}">
                <a16:creationId xmlns:a16="http://schemas.microsoft.com/office/drawing/2014/main" id="{E6515FFF-9406-4440-9FDA-2972B1AA7827}"/>
              </a:ext>
            </a:extLst>
          </p:cNvPr>
          <p:cNvSpPr/>
          <p:nvPr/>
        </p:nvSpPr>
        <p:spPr>
          <a:xfrm>
            <a:off x="8124825" y="1066800"/>
            <a:ext cx="3484697"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9" name="Table 3">
            <a:extLst>
              <a:ext uri="{FF2B5EF4-FFF2-40B4-BE49-F238E27FC236}">
                <a16:creationId xmlns:a16="http://schemas.microsoft.com/office/drawing/2014/main" id="{3EEFA8F9-D7D0-4AB0-9CB5-C4D18857687A}"/>
              </a:ext>
            </a:extLst>
          </p:cNvPr>
          <p:cNvGraphicFramePr>
            <a:graphicFrameLocks noGrp="1"/>
          </p:cNvGraphicFramePr>
          <p:nvPr>
            <p:extLst>
              <p:ext uri="{D42A27DB-BD31-4B8C-83A1-F6EECF244321}">
                <p14:modId xmlns:p14="http://schemas.microsoft.com/office/powerpoint/2010/main" val="1949035585"/>
              </p:ext>
            </p:extLst>
          </p:nvPr>
        </p:nvGraphicFramePr>
        <p:xfrm>
          <a:off x="7887259" y="5432745"/>
          <a:ext cx="4198256" cy="837316"/>
        </p:xfrm>
        <a:graphic>
          <a:graphicData uri="http://schemas.openxmlformats.org/drawingml/2006/table">
            <a:tbl>
              <a:tblPr firstRow="1" bandRow="1">
                <a:tableStyleId>{5C22544A-7EE6-4342-B048-85BDC9FD1C3A}</a:tableStyleId>
              </a:tblPr>
              <a:tblGrid>
                <a:gridCol w="750709">
                  <a:extLst>
                    <a:ext uri="{9D8B030D-6E8A-4147-A177-3AD203B41FA5}">
                      <a16:colId xmlns:a16="http://schemas.microsoft.com/office/drawing/2014/main" val="20000"/>
                    </a:ext>
                  </a:extLst>
                </a:gridCol>
                <a:gridCol w="1796341">
                  <a:extLst>
                    <a:ext uri="{9D8B030D-6E8A-4147-A177-3AD203B41FA5}">
                      <a16:colId xmlns:a16="http://schemas.microsoft.com/office/drawing/2014/main" val="20001"/>
                    </a:ext>
                  </a:extLst>
                </a:gridCol>
                <a:gridCol w="165120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en-IT" sz="1600" b="1" dirty="0">
                          <a:solidFill>
                            <a:schemeClr val="tx1"/>
                          </a:solidFill>
                        </a:rPr>
                        <a:t>WEST</a:t>
                      </a:r>
                    </a:p>
                  </a:txBody>
                  <a:tcPr marL="68585" marR="68585" marT="34290" marB="34290">
                    <a:solidFill>
                      <a:schemeClr val="accent6">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15 pulses /1 session</a:t>
                      </a:r>
                      <a:endParaRPr kumimoji="0" lang="en-IT" sz="1600" b="0" i="0" u="none" strike="noStrike" kern="1200" cap="none" spc="0" normalizeH="0" baseline="0" noProof="0" dirty="0">
                        <a:ln>
                          <a:noFill/>
                        </a:ln>
                        <a:solidFill>
                          <a:prstClr val="black"/>
                        </a:solidFill>
                        <a:effectLst/>
                        <a:uLnTx/>
                        <a:uFillTx/>
                        <a:latin typeface="+mn-lt"/>
                        <a:ea typeface="+mn-ea"/>
                        <a:cs typeface="+mn-cs"/>
                      </a:endParaRPr>
                    </a:p>
                  </a:txBody>
                  <a:tcPr marL="68585" marR="68585" marT="34290" marB="34290">
                    <a:solidFill>
                      <a:schemeClr val="accent6">
                        <a:lumMod val="40000"/>
                        <a:lumOff val="60000"/>
                      </a:schemeClr>
                    </a:solidFill>
                  </a:tcPr>
                </a:tc>
                <a:tc>
                  <a:txBody>
                    <a:bodyPr/>
                    <a:lstStyle/>
                    <a:p>
                      <a:endParaRPr lang="en-IT" sz="16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01221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35</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#133 : </a:t>
            </a:r>
            <a:r>
              <a:rPr lang="en-US" dirty="0"/>
              <a:t>TWA LH Power Loss Characterization</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D72CEB4E-B8F2-4A60-A274-ED9251D8A667}"/>
              </a:ext>
            </a:extLst>
          </p:cNvPr>
          <p:cNvPicPr>
            <a:picLocks noChangeAspect="1"/>
          </p:cNvPicPr>
          <p:nvPr/>
        </p:nvPicPr>
        <p:blipFill>
          <a:blip r:embed="rId2"/>
          <a:stretch>
            <a:fillRect/>
          </a:stretch>
        </p:blipFill>
        <p:spPr>
          <a:xfrm>
            <a:off x="582478" y="1282348"/>
            <a:ext cx="10417443" cy="4618120"/>
          </a:xfrm>
          <a:prstGeom prst="rect">
            <a:avLst/>
          </a:prstGeom>
        </p:spPr>
      </p:pic>
      <p:sp>
        <p:nvSpPr>
          <p:cNvPr id="7" name="TextBox 7">
            <a:extLst>
              <a:ext uri="{FF2B5EF4-FFF2-40B4-BE49-F238E27FC236}">
                <a16:creationId xmlns:a16="http://schemas.microsoft.com/office/drawing/2014/main" id="{48FA606B-42FA-4C88-9843-F52B65484E15}"/>
              </a:ext>
            </a:extLst>
          </p:cNvPr>
          <p:cNvSpPr txBox="1">
            <a:spLocks noChangeArrowheads="1"/>
          </p:cNvSpPr>
          <p:nvPr/>
        </p:nvSpPr>
        <p:spPr bwMode="auto">
          <a:xfrm>
            <a:off x="7772633" y="5142060"/>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sp>
        <p:nvSpPr>
          <p:cNvPr id="10" name="TextBox 1">
            <a:extLst>
              <a:ext uri="{FF2B5EF4-FFF2-40B4-BE49-F238E27FC236}">
                <a16:creationId xmlns:a16="http://schemas.microsoft.com/office/drawing/2014/main" id="{0592ADDA-8CD3-413B-B5CF-E3973E6F8235}"/>
              </a:ext>
            </a:extLst>
          </p:cNvPr>
          <p:cNvSpPr txBox="1"/>
          <p:nvPr/>
        </p:nvSpPr>
        <p:spPr>
          <a:xfrm>
            <a:off x="7145337" y="1708746"/>
            <a:ext cx="4768374" cy="707886"/>
          </a:xfrm>
          <a:prstGeom prst="rect">
            <a:avLst/>
          </a:prstGeom>
          <a:solidFill>
            <a:srgbClr val="FFFF00"/>
          </a:solidFill>
          <a:ln>
            <a:noFill/>
          </a:ln>
        </p:spPr>
        <p:txBody>
          <a:bodyPr wrap="square" rtlCol="0">
            <a:spAutoFit/>
          </a:bodyPr>
          <a:lstStyle/>
          <a:p>
            <a:r>
              <a:rPr lang="fi-FI" sz="2000" dirty="0"/>
              <a:t>Priority</a:t>
            </a:r>
            <a:r>
              <a:rPr lang="fr-FR" sz="2000" dirty="0"/>
              <a:t>: P2-WEST</a:t>
            </a:r>
          </a:p>
          <a:p>
            <a:r>
              <a:rPr lang="fr-FR" sz="2000" dirty="0" err="1"/>
              <a:t>Less</a:t>
            </a:r>
            <a:r>
              <a:rPr lang="fr-FR" sz="2000" dirty="0"/>
              <a:t> </a:t>
            </a:r>
            <a:r>
              <a:rPr lang="fr-FR" sz="2000" dirty="0" err="1"/>
              <a:t>priority</a:t>
            </a:r>
            <a:r>
              <a:rPr lang="fr-FR" sz="2000" dirty="0"/>
              <a:t> </a:t>
            </a:r>
            <a:r>
              <a:rPr lang="fr-FR" sz="2000" dirty="0" err="1"/>
              <a:t>than</a:t>
            </a:r>
            <a:r>
              <a:rPr lang="fr-FR" sz="2000" dirty="0"/>
              <a:t> #119 (W source focus)</a:t>
            </a:r>
          </a:p>
        </p:txBody>
      </p:sp>
      <p:sp>
        <p:nvSpPr>
          <p:cNvPr id="11" name="Rectangle 10">
            <a:extLst>
              <a:ext uri="{FF2B5EF4-FFF2-40B4-BE49-F238E27FC236}">
                <a16:creationId xmlns:a16="http://schemas.microsoft.com/office/drawing/2014/main" id="{75F79F84-66EA-4AD8-88EC-1BD1C9E63246}"/>
              </a:ext>
            </a:extLst>
          </p:cNvPr>
          <p:cNvSpPr/>
          <p:nvPr/>
        </p:nvSpPr>
        <p:spPr>
          <a:xfrm>
            <a:off x="8124825" y="1066800"/>
            <a:ext cx="3484697" cy="51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2" name="Table 3">
            <a:extLst>
              <a:ext uri="{FF2B5EF4-FFF2-40B4-BE49-F238E27FC236}">
                <a16:creationId xmlns:a16="http://schemas.microsoft.com/office/drawing/2014/main" id="{1882A402-0D48-4E07-8E92-E07033546A70}"/>
              </a:ext>
            </a:extLst>
          </p:cNvPr>
          <p:cNvGraphicFramePr>
            <a:graphicFrameLocks noGrp="1"/>
          </p:cNvGraphicFramePr>
          <p:nvPr>
            <p:extLst>
              <p:ext uri="{D42A27DB-BD31-4B8C-83A1-F6EECF244321}">
                <p14:modId xmlns:p14="http://schemas.microsoft.com/office/powerpoint/2010/main" val="1949035585"/>
              </p:ext>
            </p:extLst>
          </p:nvPr>
        </p:nvGraphicFramePr>
        <p:xfrm>
          <a:off x="7887259" y="5432745"/>
          <a:ext cx="4198256" cy="837316"/>
        </p:xfrm>
        <a:graphic>
          <a:graphicData uri="http://schemas.openxmlformats.org/drawingml/2006/table">
            <a:tbl>
              <a:tblPr firstRow="1" bandRow="1">
                <a:tableStyleId>{5C22544A-7EE6-4342-B048-85BDC9FD1C3A}</a:tableStyleId>
              </a:tblPr>
              <a:tblGrid>
                <a:gridCol w="750709">
                  <a:extLst>
                    <a:ext uri="{9D8B030D-6E8A-4147-A177-3AD203B41FA5}">
                      <a16:colId xmlns:a16="http://schemas.microsoft.com/office/drawing/2014/main" val="20000"/>
                    </a:ext>
                  </a:extLst>
                </a:gridCol>
                <a:gridCol w="1796341">
                  <a:extLst>
                    <a:ext uri="{9D8B030D-6E8A-4147-A177-3AD203B41FA5}">
                      <a16:colId xmlns:a16="http://schemas.microsoft.com/office/drawing/2014/main" val="20001"/>
                    </a:ext>
                  </a:extLst>
                </a:gridCol>
                <a:gridCol w="165120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en-IT" sz="1600" b="1" dirty="0">
                          <a:solidFill>
                            <a:schemeClr val="tx1"/>
                          </a:solidFill>
                        </a:rPr>
                        <a:t>WEST</a:t>
                      </a:r>
                    </a:p>
                  </a:txBody>
                  <a:tcPr marL="68585" marR="68585" marT="34290" marB="34290">
                    <a:solidFill>
                      <a:schemeClr val="accent6">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mn-lt"/>
                          <a:ea typeface="+mn-ea"/>
                          <a:cs typeface="+mn-cs"/>
                        </a:rPr>
                        <a:t>15 pulses /1 session</a:t>
                      </a:r>
                      <a:endParaRPr kumimoji="0" lang="en-IT" sz="1600" b="0" i="0" u="none" strike="noStrike" kern="1200" cap="none" spc="0" normalizeH="0" baseline="0" noProof="0" dirty="0">
                        <a:ln>
                          <a:noFill/>
                        </a:ln>
                        <a:solidFill>
                          <a:prstClr val="black"/>
                        </a:solidFill>
                        <a:effectLst/>
                        <a:uLnTx/>
                        <a:uFillTx/>
                        <a:latin typeface="+mn-lt"/>
                        <a:ea typeface="+mn-ea"/>
                        <a:cs typeface="+mn-cs"/>
                      </a:endParaRPr>
                    </a:p>
                  </a:txBody>
                  <a:tcPr marL="68585" marR="68585" marT="34290" marB="34290">
                    <a:solidFill>
                      <a:schemeClr val="accent6">
                        <a:lumMod val="40000"/>
                        <a:lumOff val="60000"/>
                      </a:schemeClr>
                    </a:solidFill>
                  </a:tcPr>
                </a:tc>
                <a:tc>
                  <a:txBody>
                    <a:bodyPr/>
                    <a:lstStyle/>
                    <a:p>
                      <a:endParaRPr lang="en-IT" sz="16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10069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36</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#138 : </a:t>
            </a:r>
            <a:r>
              <a:rPr lang="en-US" dirty="0"/>
              <a:t>Studying </a:t>
            </a:r>
            <a:r>
              <a:rPr lang="en-US" dirty="0" err="1"/>
              <a:t>Ti</a:t>
            </a:r>
            <a:r>
              <a:rPr lang="en-US" dirty="0"/>
              <a:t>/</a:t>
            </a:r>
            <a:r>
              <a:rPr lang="en-US" dirty="0" err="1"/>
              <a:t>Te</a:t>
            </a:r>
            <a:r>
              <a:rPr lang="en-US" dirty="0"/>
              <a:t> ratio and </a:t>
            </a:r>
            <a:r>
              <a:rPr lang="en-US" dirty="0" err="1"/>
              <a:t>Ti</a:t>
            </a:r>
            <a:r>
              <a:rPr lang="en-US" dirty="0"/>
              <a:t> decay length</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Espace réservé du contenu 2">
            <a:extLst>
              <a:ext uri="{FF2B5EF4-FFF2-40B4-BE49-F238E27FC236}">
                <a16:creationId xmlns:a16="http://schemas.microsoft.com/office/drawing/2014/main" id="{4E3E3342-C8C9-40DD-81E8-303B6AF188DD}"/>
              </a:ext>
            </a:extLst>
          </p:cNvPr>
          <p:cNvSpPr txBox="1">
            <a:spLocks/>
          </p:cNvSpPr>
          <p:nvPr/>
        </p:nvSpPr>
        <p:spPr>
          <a:xfrm>
            <a:off x="231193" y="960174"/>
            <a:ext cx="7397274" cy="5688632"/>
          </a:xfrm>
          <a:prstGeom prst="rect">
            <a:avLst/>
          </a:prstGeom>
        </p:spPr>
        <p:txBody>
          <a:bodyPr>
            <a:normAutofit/>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214313" indent="-214313">
              <a:defRPr/>
            </a:pPr>
            <a:r>
              <a:rPr lang="en-US" sz="1800" b="1">
                <a:cs typeface="Calibri"/>
              </a:rPr>
              <a:t>Proponents and contact person:</a:t>
            </a:r>
          </a:p>
          <a:p>
            <a:pPr>
              <a:defRPr/>
            </a:pPr>
            <a:r>
              <a:rPr lang="sl-SI" sz="1800">
                <a:cs typeface="Calibri"/>
              </a:rPr>
              <a:t>Jernej Kovačič (</a:t>
            </a:r>
            <a:r>
              <a:rPr lang="sl-SI" sz="1800">
                <a:cs typeface="Calibri"/>
                <a:hlinkClick r:id="rId2"/>
              </a:rPr>
              <a:t>jernej.kovacic@fs.uni-lj.si</a:t>
            </a:r>
            <a:r>
              <a:rPr lang="sl-SI" sz="1800">
                <a:cs typeface="Calibri"/>
              </a:rPr>
              <a:t>), Miglena Dimitrova, Pavlina Ivanova, Bianca De Martino, Jamie Gunn, Tomaž Gyergyek </a:t>
            </a:r>
          </a:p>
          <a:p>
            <a:pPr>
              <a:defRPr/>
            </a:pPr>
            <a:endParaRPr lang="en-US" sz="1800">
              <a:cs typeface="Calibri"/>
            </a:endParaRPr>
          </a:p>
          <a:p>
            <a:pPr marL="214313" indent="-214313">
              <a:defRPr/>
            </a:pPr>
            <a:r>
              <a:rPr lang="en-US" sz="2000" b="1">
                <a:cs typeface="Calibri"/>
              </a:rPr>
              <a:t>Scientific Background &amp; Objectives</a:t>
            </a:r>
          </a:p>
          <a:p>
            <a:pPr>
              <a:buFont typeface="Arial" panose="020B0604020202020204" pitchFamily="34" charset="0"/>
              <a:buChar char="•"/>
            </a:pPr>
            <a:r>
              <a:rPr lang="sl-SI" sz="1800">
                <a:solidFill>
                  <a:srgbClr val="202122"/>
                </a:solidFill>
              </a:rPr>
              <a:t>Divertor Ti crucial missing component in heat and erosion calculations</a:t>
            </a:r>
          </a:p>
          <a:p>
            <a:pPr>
              <a:buFont typeface="Arial" panose="020B0604020202020204" pitchFamily="34" charset="0"/>
              <a:buChar char="•"/>
            </a:pPr>
            <a:r>
              <a:rPr lang="en-US" sz="1800">
                <a:solidFill>
                  <a:srgbClr val="202122"/>
                </a:solidFill>
              </a:rPr>
              <a:t>Obtain local divertor Ti and Te values and define Ti/Te ratio in ohmic and LH plasmas in WEST tokamak</a:t>
            </a:r>
          </a:p>
          <a:p>
            <a:pPr>
              <a:buFont typeface="Arial" panose="020B0604020202020204" pitchFamily="34" charset="0"/>
              <a:buChar char="•"/>
            </a:pPr>
            <a:r>
              <a:rPr lang="en-US" sz="1800">
                <a:solidFill>
                  <a:srgbClr val="202122"/>
                </a:solidFill>
              </a:rPr>
              <a:t>Quantify Ti decay length for pure ohmic and LH heated plasma at various densities in WEST tokamak</a:t>
            </a:r>
          </a:p>
          <a:p>
            <a:pPr marL="214313" indent="-214313">
              <a:defRPr/>
            </a:pPr>
            <a:endParaRPr lang="sl-SI" sz="2000" b="1">
              <a:cs typeface="Calibri"/>
            </a:endParaRPr>
          </a:p>
          <a:p>
            <a:pPr marL="214313" indent="-214313">
              <a:defRPr/>
            </a:pPr>
            <a:r>
              <a:rPr lang="en-US" sz="2000" b="1">
                <a:cs typeface="Calibri"/>
              </a:rPr>
              <a:t>Experimental Strategy/Machine Constraints and essential diagnostic</a:t>
            </a:r>
            <a:endParaRPr lang="en-US" sz="2000"/>
          </a:p>
          <a:p>
            <a:pPr>
              <a:defRPr/>
            </a:pPr>
            <a:r>
              <a:rPr lang="sl-SI" sz="1800">
                <a:cs typeface="Calibri"/>
              </a:rPr>
              <a:t>Density scan with LSN at fixed P</a:t>
            </a:r>
            <a:r>
              <a:rPr lang="sl-SI" sz="1800" baseline="-25000">
                <a:cs typeface="Calibri"/>
              </a:rPr>
              <a:t>ohm</a:t>
            </a:r>
            <a:r>
              <a:rPr lang="sl-SI" sz="1800">
                <a:cs typeface="Calibri"/>
              </a:rPr>
              <a:t>/P</a:t>
            </a:r>
            <a:r>
              <a:rPr lang="sl-SI" sz="1800" baseline="-25000">
                <a:cs typeface="Calibri"/>
              </a:rPr>
              <a:t>LH</a:t>
            </a:r>
          </a:p>
          <a:p>
            <a:pPr>
              <a:defRPr/>
            </a:pPr>
            <a:r>
              <a:rPr lang="sl-SI" sz="1800">
                <a:cs typeface="Calibri"/>
              </a:rPr>
              <a:t>RFA is fixed at MB#28/#29-&gt; use fixed strike point with density ramp</a:t>
            </a:r>
          </a:p>
          <a:p>
            <a:pPr>
              <a:defRPr/>
            </a:pPr>
            <a:r>
              <a:rPr lang="sl-SI" sz="1800">
                <a:cs typeface="Calibri"/>
              </a:rPr>
              <a:t>Next shot move the strike point position to obtain radial profile of Ti/Te</a:t>
            </a:r>
          </a:p>
          <a:p>
            <a:pPr>
              <a:defRPr/>
            </a:pPr>
            <a:r>
              <a:rPr lang="sl-SI" sz="1800">
                <a:cs typeface="Calibri"/>
              </a:rPr>
              <a:t>4-5 radial points needed to define Ti decay length</a:t>
            </a:r>
          </a:p>
          <a:p>
            <a:pPr>
              <a:defRPr/>
            </a:pPr>
            <a:r>
              <a:rPr lang="sl-SI" sz="1800">
                <a:cs typeface="Calibri"/>
              </a:rPr>
              <a:t>Needed: RFA + LP + Pecker probes + IR</a:t>
            </a:r>
          </a:p>
          <a:p>
            <a:pPr>
              <a:defRPr/>
            </a:pPr>
            <a:endParaRPr lang="en-US" sz="1800">
              <a:cs typeface="Calibri"/>
            </a:endParaRPr>
          </a:p>
          <a:p>
            <a:pPr marL="214313" indent="-214313">
              <a:defRPr/>
            </a:pPr>
            <a:endParaRPr lang="en-US">
              <a:cs typeface="Calibri"/>
            </a:endParaRPr>
          </a:p>
          <a:p>
            <a:pPr marL="214313" indent="-214313">
              <a:defRPr/>
            </a:pPr>
            <a:endParaRPr lang="en-US">
              <a:cs typeface="Calibri"/>
            </a:endParaRPr>
          </a:p>
          <a:p>
            <a:endParaRPr lang="fr-FR" dirty="0"/>
          </a:p>
        </p:txBody>
      </p:sp>
      <p:sp>
        <p:nvSpPr>
          <p:cNvPr id="6" name="TextBox 7">
            <a:extLst>
              <a:ext uri="{FF2B5EF4-FFF2-40B4-BE49-F238E27FC236}">
                <a16:creationId xmlns:a16="http://schemas.microsoft.com/office/drawing/2014/main" id="{73BF8D20-1615-4906-A17A-C1B86A493989}"/>
              </a:ext>
            </a:extLst>
          </p:cNvPr>
          <p:cNvSpPr txBox="1">
            <a:spLocks noChangeArrowheads="1"/>
          </p:cNvSpPr>
          <p:nvPr/>
        </p:nvSpPr>
        <p:spPr bwMode="auto">
          <a:xfrm>
            <a:off x="7961245" y="4514325"/>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7" name="Table 3">
            <a:extLst>
              <a:ext uri="{FF2B5EF4-FFF2-40B4-BE49-F238E27FC236}">
                <a16:creationId xmlns:a16="http://schemas.microsoft.com/office/drawing/2014/main" id="{7B866D59-6120-4BCA-A0F6-ACA1B6DF9F94}"/>
              </a:ext>
            </a:extLst>
          </p:cNvPr>
          <p:cNvGraphicFramePr>
            <a:graphicFrameLocks noGrp="1"/>
          </p:cNvGraphicFramePr>
          <p:nvPr>
            <p:extLst>
              <p:ext uri="{D42A27DB-BD31-4B8C-83A1-F6EECF244321}">
                <p14:modId xmlns:p14="http://schemas.microsoft.com/office/powerpoint/2010/main" val="4240498845"/>
              </p:ext>
            </p:extLst>
          </p:nvPr>
        </p:nvGraphicFramePr>
        <p:xfrm>
          <a:off x="7980658" y="4802537"/>
          <a:ext cx="4147457" cy="1674632"/>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r>
                        <a:rPr lang="sl-SI" sz="1800" dirty="0"/>
                        <a:t>-</a:t>
                      </a:r>
                      <a:endParaRPr lang="en-IT" sz="1800" dirty="0"/>
                    </a:p>
                  </a:txBody>
                  <a:tcPr marL="68585" marR="68585" marT="34290" marB="34290">
                    <a:solidFill>
                      <a:schemeClr val="tx2">
                        <a:lumMod val="40000"/>
                        <a:lumOff val="60000"/>
                      </a:schemeClr>
                    </a:solidFill>
                  </a:tcPr>
                </a:tc>
                <a:tc>
                  <a:txBody>
                    <a:bodyPr/>
                    <a:lstStyle/>
                    <a:p>
                      <a:r>
                        <a:rPr lang="sl-SI" sz="1800" dirty="0"/>
                        <a:t>-</a:t>
                      </a:r>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r h="418658">
                <a:tc>
                  <a:txBody>
                    <a:bodyPr/>
                    <a:lstStyle/>
                    <a:p>
                      <a:r>
                        <a:rPr lang="en-IT" sz="1800" b="1" dirty="0">
                          <a:solidFill>
                            <a:schemeClr val="tx1"/>
                          </a:solidFill>
                        </a:rPr>
                        <a:t>MAST-U</a:t>
                      </a:r>
                    </a:p>
                  </a:txBody>
                  <a:tcPr marL="68585" marR="68585" marT="34290" marB="34290">
                    <a:solidFill>
                      <a:schemeClr val="accent2">
                        <a:lumMod val="40000"/>
                        <a:lumOff val="60000"/>
                      </a:schemeClr>
                    </a:solidFill>
                  </a:tcPr>
                </a:tc>
                <a:tc>
                  <a:txBody>
                    <a:bodyPr/>
                    <a:lstStyle/>
                    <a:p>
                      <a:r>
                        <a:rPr lang="sl-SI" sz="1800" dirty="0"/>
                        <a:t>-</a:t>
                      </a:r>
                      <a:endParaRPr lang="en-IT" sz="1800" dirty="0"/>
                    </a:p>
                  </a:txBody>
                  <a:tcPr marL="68585" marR="68585" marT="34290" marB="34290">
                    <a:solidFill>
                      <a:schemeClr val="accent2">
                        <a:lumMod val="40000"/>
                        <a:lumOff val="60000"/>
                      </a:schemeClr>
                    </a:solidFill>
                  </a:tcPr>
                </a:tc>
                <a:tc>
                  <a:txBody>
                    <a:bodyPr/>
                    <a:lstStyle/>
                    <a:p>
                      <a:r>
                        <a:rPr lang="sl-SI" sz="1800" dirty="0"/>
                        <a:t>-</a:t>
                      </a:r>
                      <a:endParaRPr lang="en-IT" sz="1800" dirty="0"/>
                    </a:p>
                  </a:txBody>
                  <a:tcPr marL="68585" marR="68585" marT="34290" marB="34290">
                    <a:solidFill>
                      <a:schemeClr val="accent2">
                        <a:lumMod val="40000"/>
                        <a:lumOff val="60000"/>
                      </a:schemeClr>
                    </a:solidFill>
                  </a:tcPr>
                </a:tc>
                <a:extLst>
                  <a:ext uri="{0D108BD9-81ED-4DB2-BD59-A6C34878D82A}">
                    <a16:rowId xmlns:a16="http://schemas.microsoft.com/office/drawing/2014/main" val="10002"/>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r>
                        <a:rPr lang="sl-SI" sz="1200" b="1" dirty="0"/>
                        <a:t>20 </a:t>
                      </a:r>
                      <a:r>
                        <a:rPr lang="sl-SI" sz="1200" b="1" dirty="0" err="1"/>
                        <a:t>pulses</a:t>
                      </a:r>
                      <a:r>
                        <a:rPr lang="sl-SI" sz="1200" b="1" dirty="0"/>
                        <a:t> / 2 </a:t>
                      </a:r>
                      <a:r>
                        <a:rPr lang="sl-SI" sz="1200" b="1" dirty="0" err="1"/>
                        <a:t>sessions</a:t>
                      </a:r>
                      <a:endParaRPr lang="en-IT" sz="1200" b="1" dirty="0"/>
                    </a:p>
                  </a:txBody>
                  <a:tcPr marL="68585" marR="68585" marT="34290" marB="34290">
                    <a:solidFill>
                      <a:schemeClr val="accent6">
                        <a:lumMod val="40000"/>
                        <a:lumOff val="60000"/>
                      </a:schemeClr>
                    </a:solidFill>
                  </a:tcPr>
                </a:tc>
                <a:tc>
                  <a:txBody>
                    <a:bodyPr/>
                    <a:lstStyle/>
                    <a:p>
                      <a:r>
                        <a:rPr lang="sl-SI" sz="1100" b="1" dirty="0"/>
                        <a:t>4 </a:t>
                      </a:r>
                      <a:r>
                        <a:rPr lang="sl-SI" sz="1100" b="1" dirty="0" err="1"/>
                        <a:t>pulses</a:t>
                      </a:r>
                      <a:endParaRPr lang="en-IT" sz="1100" b="1"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9" name="TextBox 3">
            <a:extLst>
              <a:ext uri="{FF2B5EF4-FFF2-40B4-BE49-F238E27FC236}">
                <a16:creationId xmlns:a16="http://schemas.microsoft.com/office/drawing/2014/main" id="{1E9B3ADE-2D89-4269-B92D-401E9AEF6840}"/>
              </a:ext>
            </a:extLst>
          </p:cNvPr>
          <p:cNvSpPr txBox="1"/>
          <p:nvPr/>
        </p:nvSpPr>
        <p:spPr>
          <a:xfrm>
            <a:off x="266819" y="652397"/>
            <a:ext cx="7919633" cy="307777"/>
          </a:xfrm>
          <a:prstGeom prst="rect">
            <a:avLst/>
          </a:prstGeom>
          <a:noFill/>
        </p:spPr>
        <p:txBody>
          <a:bodyPr wrap="square" rtlCol="0">
            <a:spAutoFit/>
          </a:bodyPr>
          <a:lstStyle/>
          <a:p>
            <a:pPr algn="l"/>
            <a:r>
              <a:rPr lang="en-US" sz="1400" b="1" dirty="0">
                <a:solidFill>
                  <a:srgbClr val="FF0000"/>
                </a:solidFill>
              </a:rPr>
              <a:t>RT06: Preparation of efficient Plasma Facing Components (PFC) operation for ITER, DEMO and HELIAS</a:t>
            </a:r>
            <a:endParaRPr lang="sl-SI" sz="1400" b="1" dirty="0">
              <a:solidFill>
                <a:srgbClr val="FF0000"/>
              </a:solidFill>
            </a:endParaRPr>
          </a:p>
        </p:txBody>
      </p:sp>
      <p:pic>
        <p:nvPicPr>
          <p:cNvPr id="10" name="Picture 12" descr="A graph with red and blue dots&#10;&#10;Description automatically generated">
            <a:extLst>
              <a:ext uri="{FF2B5EF4-FFF2-40B4-BE49-F238E27FC236}">
                <a16:creationId xmlns:a16="http://schemas.microsoft.com/office/drawing/2014/main" id="{B18A5B20-11CF-4487-8F95-330B45F24D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97" t="2599" r="6347" b="3254"/>
          <a:stretch/>
        </p:blipFill>
        <p:spPr>
          <a:xfrm>
            <a:off x="7596484" y="1860912"/>
            <a:ext cx="3224449" cy="2705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group of colorful dots&#10;&#10;Description automatically generated">
            <a:extLst>
              <a:ext uri="{FF2B5EF4-FFF2-40B4-BE49-F238E27FC236}">
                <a16:creationId xmlns:a16="http://schemas.microsoft.com/office/drawing/2014/main" id="{769D9BB9-ED33-482A-95B2-4EF763CF37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5" t="3872" r="5813" b="3246"/>
          <a:stretch/>
        </p:blipFill>
        <p:spPr>
          <a:xfrm>
            <a:off x="8538644" y="52840"/>
            <a:ext cx="3634924" cy="215311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4">
            <a:extLst>
              <a:ext uri="{FF2B5EF4-FFF2-40B4-BE49-F238E27FC236}">
                <a16:creationId xmlns:a16="http://schemas.microsoft.com/office/drawing/2014/main" id="{A433F12C-909E-40A3-BA26-E9D24326BBCA}"/>
              </a:ext>
            </a:extLst>
          </p:cNvPr>
          <p:cNvSpPr txBox="1"/>
          <p:nvPr/>
        </p:nvSpPr>
        <p:spPr>
          <a:xfrm>
            <a:off x="10926996" y="2331682"/>
            <a:ext cx="1265004" cy="1754326"/>
          </a:xfrm>
          <a:prstGeom prst="rect">
            <a:avLst/>
          </a:prstGeom>
          <a:solidFill>
            <a:schemeClr val="bg1"/>
          </a:solidFill>
        </p:spPr>
        <p:txBody>
          <a:bodyPr wrap="square" rtlCol="0">
            <a:spAutoFit/>
          </a:bodyPr>
          <a:lstStyle/>
          <a:p>
            <a:r>
              <a:rPr lang="sl-SI" sz="1200" i="1" dirty="0"/>
              <a:t>Fig.: </a:t>
            </a:r>
            <a:r>
              <a:rPr lang="sl-SI" sz="1200" i="1" dirty="0" err="1"/>
              <a:t>T</a:t>
            </a:r>
            <a:r>
              <a:rPr lang="sl-SI" sz="1200" i="1" baseline="-25000" dirty="0" err="1"/>
              <a:t>i</a:t>
            </a:r>
            <a:r>
              <a:rPr lang="sl-SI" sz="1200" i="1" baseline="30000" dirty="0" err="1"/>
              <a:t>div</a:t>
            </a:r>
            <a:r>
              <a:rPr lang="sl-SI" sz="1200" i="1" dirty="0"/>
              <a:t>/ </a:t>
            </a:r>
            <a:r>
              <a:rPr lang="sl-SI" sz="1200" i="1" dirty="0" err="1"/>
              <a:t>T</a:t>
            </a:r>
            <a:r>
              <a:rPr lang="sl-SI" sz="1200" i="1" baseline="-25000" dirty="0" err="1"/>
              <a:t>e</a:t>
            </a:r>
            <a:r>
              <a:rPr lang="sl-SI" sz="1200" i="1" baseline="30000" dirty="0" err="1"/>
              <a:t>div</a:t>
            </a:r>
            <a:r>
              <a:rPr lang="sl-SI" sz="1200" i="1" dirty="0"/>
              <a:t> (up) </a:t>
            </a:r>
            <a:r>
              <a:rPr lang="sl-SI" sz="1200" i="1" dirty="0" err="1"/>
              <a:t>database</a:t>
            </a:r>
            <a:r>
              <a:rPr lang="sl-SI" sz="1200" i="1" dirty="0"/>
              <a:t> </a:t>
            </a:r>
            <a:r>
              <a:rPr lang="sl-SI" sz="1200" i="1" dirty="0" err="1"/>
              <a:t>with</a:t>
            </a:r>
            <a:r>
              <a:rPr lang="sl-SI" sz="1200" i="1" dirty="0"/>
              <a:t> </a:t>
            </a:r>
            <a:r>
              <a:rPr lang="sl-SI" sz="1200" i="1" dirty="0" err="1"/>
              <a:t>density</a:t>
            </a:r>
            <a:r>
              <a:rPr lang="sl-SI" sz="1200" i="1" dirty="0"/>
              <a:t> </a:t>
            </a:r>
            <a:r>
              <a:rPr lang="sl-SI" sz="1200" i="1" dirty="0" err="1"/>
              <a:t>colorbar</a:t>
            </a:r>
            <a:r>
              <a:rPr lang="sl-SI" sz="1200" i="1" dirty="0"/>
              <a:t>;</a:t>
            </a:r>
          </a:p>
          <a:p>
            <a:endParaRPr lang="sl-SI" sz="1200" i="1" dirty="0"/>
          </a:p>
          <a:p>
            <a:r>
              <a:rPr lang="sl-SI" sz="1200" i="1" dirty="0" err="1"/>
              <a:t>Radial</a:t>
            </a:r>
            <a:r>
              <a:rPr lang="sl-SI" sz="1200" i="1" dirty="0"/>
              <a:t> profile </a:t>
            </a:r>
            <a:r>
              <a:rPr lang="sl-SI" sz="1200" i="1" dirty="0" err="1"/>
              <a:t>of</a:t>
            </a:r>
            <a:r>
              <a:rPr lang="sl-SI" sz="1200" i="1" dirty="0"/>
              <a:t> </a:t>
            </a:r>
            <a:r>
              <a:rPr lang="sl-SI" sz="1200" i="1" dirty="0" err="1"/>
              <a:t>T</a:t>
            </a:r>
            <a:r>
              <a:rPr lang="sl-SI" sz="1200" i="1" baseline="-25000" dirty="0" err="1"/>
              <a:t>i</a:t>
            </a:r>
            <a:r>
              <a:rPr lang="sl-SI" sz="1200" i="1" baseline="30000" dirty="0" err="1"/>
              <a:t>div</a:t>
            </a:r>
            <a:r>
              <a:rPr lang="sl-SI" sz="1200" i="1" dirty="0"/>
              <a:t> </a:t>
            </a:r>
            <a:r>
              <a:rPr lang="sl-SI" sz="1200" i="1" dirty="0" err="1"/>
              <a:t>and</a:t>
            </a:r>
            <a:r>
              <a:rPr lang="sl-SI" sz="1200" i="1" dirty="0"/>
              <a:t> </a:t>
            </a:r>
            <a:r>
              <a:rPr lang="sl-SI" sz="1200" i="1" dirty="0" err="1"/>
              <a:t>T</a:t>
            </a:r>
            <a:r>
              <a:rPr lang="sl-SI" sz="1200" i="1" baseline="-25000" dirty="0" err="1"/>
              <a:t>e</a:t>
            </a:r>
            <a:r>
              <a:rPr lang="sl-SI" sz="1200" i="1" baseline="30000" dirty="0" err="1"/>
              <a:t>div</a:t>
            </a:r>
            <a:r>
              <a:rPr lang="sl-SI" sz="1200" i="1" baseline="30000" dirty="0"/>
              <a:t> </a:t>
            </a:r>
            <a:r>
              <a:rPr lang="sl-SI" sz="1200" i="1" dirty="0" err="1"/>
              <a:t>for</a:t>
            </a:r>
            <a:r>
              <a:rPr lang="sl-SI" sz="1200" i="1" dirty="0"/>
              <a:t> </a:t>
            </a:r>
            <a:r>
              <a:rPr lang="sl-SI" sz="1200" i="1" dirty="0" err="1"/>
              <a:t>attached</a:t>
            </a:r>
            <a:r>
              <a:rPr lang="sl-SI" sz="1200" i="1" dirty="0"/>
              <a:t> WEST plasma (</a:t>
            </a:r>
            <a:r>
              <a:rPr lang="sl-SI" sz="1200" i="1" dirty="0" err="1"/>
              <a:t>left</a:t>
            </a:r>
            <a:r>
              <a:rPr lang="sl-SI" sz="1200" i="1" dirty="0"/>
              <a:t>)</a:t>
            </a:r>
            <a:endParaRPr lang="en-SI" sz="1200" i="1" dirty="0"/>
          </a:p>
        </p:txBody>
      </p:sp>
    </p:spTree>
    <p:extLst>
      <p:ext uri="{BB962C8B-B14F-4D97-AF65-F5344CB8AC3E}">
        <p14:creationId xmlns:p14="http://schemas.microsoft.com/office/powerpoint/2010/main" val="1036478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37</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#138 : </a:t>
            </a:r>
            <a:r>
              <a:rPr lang="en-US" dirty="0"/>
              <a:t>Studying </a:t>
            </a:r>
            <a:r>
              <a:rPr lang="en-US" dirty="0" err="1"/>
              <a:t>Ti</a:t>
            </a:r>
            <a:r>
              <a:rPr lang="en-US" dirty="0"/>
              <a:t>/</a:t>
            </a:r>
            <a:r>
              <a:rPr lang="en-US" dirty="0" err="1"/>
              <a:t>Te</a:t>
            </a:r>
            <a:r>
              <a:rPr lang="en-US" dirty="0"/>
              <a:t> ratio and </a:t>
            </a:r>
            <a:r>
              <a:rPr lang="en-US" dirty="0" err="1"/>
              <a:t>Ti</a:t>
            </a:r>
            <a:r>
              <a:rPr lang="en-US" dirty="0"/>
              <a:t> decay length</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Espace réservé du contenu 2">
            <a:extLst>
              <a:ext uri="{FF2B5EF4-FFF2-40B4-BE49-F238E27FC236}">
                <a16:creationId xmlns:a16="http://schemas.microsoft.com/office/drawing/2014/main" id="{4E3E3342-C8C9-40DD-81E8-303B6AF188DD}"/>
              </a:ext>
            </a:extLst>
          </p:cNvPr>
          <p:cNvSpPr txBox="1">
            <a:spLocks/>
          </p:cNvSpPr>
          <p:nvPr/>
        </p:nvSpPr>
        <p:spPr>
          <a:xfrm>
            <a:off x="231193" y="960174"/>
            <a:ext cx="7397274" cy="5688632"/>
          </a:xfrm>
          <a:prstGeom prst="rect">
            <a:avLst/>
          </a:prstGeom>
        </p:spPr>
        <p:txBody>
          <a:bodyPr>
            <a:normAutofit/>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214313" indent="-214313">
              <a:defRPr/>
            </a:pPr>
            <a:r>
              <a:rPr lang="en-US" sz="1800" b="1">
                <a:cs typeface="Calibri"/>
              </a:rPr>
              <a:t>Proponents and contact person:</a:t>
            </a:r>
          </a:p>
          <a:p>
            <a:pPr>
              <a:defRPr/>
            </a:pPr>
            <a:r>
              <a:rPr lang="sl-SI" sz="1800">
                <a:cs typeface="Calibri"/>
              </a:rPr>
              <a:t>Jernej Kovačič (</a:t>
            </a:r>
            <a:r>
              <a:rPr lang="sl-SI" sz="1800">
                <a:cs typeface="Calibri"/>
                <a:hlinkClick r:id="rId2"/>
              </a:rPr>
              <a:t>jernej.kovacic@fs.uni-lj.si</a:t>
            </a:r>
            <a:r>
              <a:rPr lang="sl-SI" sz="1800">
                <a:cs typeface="Calibri"/>
              </a:rPr>
              <a:t>), Miglena Dimitrova, Pavlina Ivanova, Bianca De Martino, Jamie Gunn, Tomaž Gyergyek </a:t>
            </a:r>
          </a:p>
          <a:p>
            <a:pPr>
              <a:defRPr/>
            </a:pPr>
            <a:endParaRPr lang="en-US" sz="1800">
              <a:cs typeface="Calibri"/>
            </a:endParaRPr>
          </a:p>
          <a:p>
            <a:pPr marL="214313" indent="-214313">
              <a:defRPr/>
            </a:pPr>
            <a:r>
              <a:rPr lang="en-US" sz="2000" b="1">
                <a:cs typeface="Calibri"/>
              </a:rPr>
              <a:t>Scientific Background &amp; Objectives</a:t>
            </a:r>
          </a:p>
          <a:p>
            <a:pPr>
              <a:buFont typeface="Arial" panose="020B0604020202020204" pitchFamily="34" charset="0"/>
              <a:buChar char="•"/>
            </a:pPr>
            <a:r>
              <a:rPr lang="sl-SI" sz="1800">
                <a:solidFill>
                  <a:srgbClr val="202122"/>
                </a:solidFill>
              </a:rPr>
              <a:t>Divertor Ti crucial missing component in heat and erosion calculations</a:t>
            </a:r>
          </a:p>
          <a:p>
            <a:pPr>
              <a:buFont typeface="Arial" panose="020B0604020202020204" pitchFamily="34" charset="0"/>
              <a:buChar char="•"/>
            </a:pPr>
            <a:r>
              <a:rPr lang="en-US" sz="1800">
                <a:solidFill>
                  <a:srgbClr val="202122"/>
                </a:solidFill>
              </a:rPr>
              <a:t>Obtain local divertor Ti and Te values and define Ti/Te ratio in ohmic and LH plasmas in WEST tokamak</a:t>
            </a:r>
          </a:p>
          <a:p>
            <a:pPr>
              <a:buFont typeface="Arial" panose="020B0604020202020204" pitchFamily="34" charset="0"/>
              <a:buChar char="•"/>
            </a:pPr>
            <a:r>
              <a:rPr lang="en-US" sz="1800">
                <a:solidFill>
                  <a:srgbClr val="202122"/>
                </a:solidFill>
              </a:rPr>
              <a:t>Quantify Ti decay length for pure ohmic and LH heated plasma at various densities in WEST tokamak</a:t>
            </a:r>
          </a:p>
          <a:p>
            <a:pPr marL="214313" indent="-214313">
              <a:defRPr/>
            </a:pPr>
            <a:endParaRPr lang="sl-SI" sz="2000" b="1">
              <a:cs typeface="Calibri"/>
            </a:endParaRPr>
          </a:p>
          <a:p>
            <a:pPr marL="214313" indent="-214313">
              <a:defRPr/>
            </a:pPr>
            <a:r>
              <a:rPr lang="en-US" sz="2000" b="1">
                <a:cs typeface="Calibri"/>
              </a:rPr>
              <a:t>Experimental Strategy/Machine Constraints and essential diagnostic</a:t>
            </a:r>
            <a:endParaRPr lang="en-US" sz="2000"/>
          </a:p>
          <a:p>
            <a:pPr>
              <a:defRPr/>
            </a:pPr>
            <a:r>
              <a:rPr lang="sl-SI" sz="1800">
                <a:cs typeface="Calibri"/>
              </a:rPr>
              <a:t>Density scan with LSN at fixed P</a:t>
            </a:r>
            <a:r>
              <a:rPr lang="sl-SI" sz="1800" baseline="-25000">
                <a:cs typeface="Calibri"/>
              </a:rPr>
              <a:t>ohm</a:t>
            </a:r>
            <a:r>
              <a:rPr lang="sl-SI" sz="1800">
                <a:cs typeface="Calibri"/>
              </a:rPr>
              <a:t>/P</a:t>
            </a:r>
            <a:r>
              <a:rPr lang="sl-SI" sz="1800" baseline="-25000">
                <a:cs typeface="Calibri"/>
              </a:rPr>
              <a:t>LH</a:t>
            </a:r>
          </a:p>
          <a:p>
            <a:pPr>
              <a:defRPr/>
            </a:pPr>
            <a:r>
              <a:rPr lang="sl-SI" sz="1800">
                <a:cs typeface="Calibri"/>
              </a:rPr>
              <a:t>RFA is fixed at MB#28/#29-&gt; use fixed strike point with density ramp</a:t>
            </a:r>
          </a:p>
          <a:p>
            <a:pPr>
              <a:defRPr/>
            </a:pPr>
            <a:r>
              <a:rPr lang="sl-SI" sz="1800">
                <a:cs typeface="Calibri"/>
              </a:rPr>
              <a:t>Next shot move the strike point position to obtain radial profile of Ti/Te</a:t>
            </a:r>
          </a:p>
          <a:p>
            <a:pPr>
              <a:defRPr/>
            </a:pPr>
            <a:r>
              <a:rPr lang="sl-SI" sz="1800">
                <a:cs typeface="Calibri"/>
              </a:rPr>
              <a:t>4-5 radial points needed to define Ti decay length</a:t>
            </a:r>
          </a:p>
          <a:p>
            <a:pPr>
              <a:defRPr/>
            </a:pPr>
            <a:r>
              <a:rPr lang="sl-SI" sz="1800">
                <a:cs typeface="Calibri"/>
              </a:rPr>
              <a:t>Needed: RFA + LP + Pecker probes + IR</a:t>
            </a:r>
          </a:p>
          <a:p>
            <a:pPr>
              <a:defRPr/>
            </a:pPr>
            <a:endParaRPr lang="en-US" sz="1800">
              <a:cs typeface="Calibri"/>
            </a:endParaRPr>
          </a:p>
          <a:p>
            <a:pPr marL="214313" indent="-214313">
              <a:defRPr/>
            </a:pPr>
            <a:endParaRPr lang="en-US">
              <a:cs typeface="Calibri"/>
            </a:endParaRPr>
          </a:p>
          <a:p>
            <a:pPr marL="214313" indent="-214313">
              <a:defRPr/>
            </a:pPr>
            <a:endParaRPr lang="en-US">
              <a:cs typeface="Calibri"/>
            </a:endParaRPr>
          </a:p>
          <a:p>
            <a:endParaRPr lang="fr-FR" dirty="0"/>
          </a:p>
        </p:txBody>
      </p:sp>
      <p:sp>
        <p:nvSpPr>
          <p:cNvPr id="6" name="TextBox 7">
            <a:extLst>
              <a:ext uri="{FF2B5EF4-FFF2-40B4-BE49-F238E27FC236}">
                <a16:creationId xmlns:a16="http://schemas.microsoft.com/office/drawing/2014/main" id="{73BF8D20-1615-4906-A17A-C1B86A493989}"/>
              </a:ext>
            </a:extLst>
          </p:cNvPr>
          <p:cNvSpPr txBox="1">
            <a:spLocks noChangeArrowheads="1"/>
          </p:cNvSpPr>
          <p:nvPr/>
        </p:nvSpPr>
        <p:spPr bwMode="auto">
          <a:xfrm>
            <a:off x="7961245" y="4514325"/>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7" name="Table 3">
            <a:extLst>
              <a:ext uri="{FF2B5EF4-FFF2-40B4-BE49-F238E27FC236}">
                <a16:creationId xmlns:a16="http://schemas.microsoft.com/office/drawing/2014/main" id="{7B866D59-6120-4BCA-A0F6-ACA1B6DF9F94}"/>
              </a:ext>
            </a:extLst>
          </p:cNvPr>
          <p:cNvGraphicFramePr>
            <a:graphicFrameLocks noGrp="1"/>
          </p:cNvGraphicFramePr>
          <p:nvPr/>
        </p:nvGraphicFramePr>
        <p:xfrm>
          <a:off x="7980658" y="4802537"/>
          <a:ext cx="4147457" cy="1674632"/>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r>
                        <a:rPr lang="sl-SI" sz="1800" dirty="0"/>
                        <a:t>-</a:t>
                      </a:r>
                      <a:endParaRPr lang="en-IT" sz="1800" dirty="0"/>
                    </a:p>
                  </a:txBody>
                  <a:tcPr marL="68585" marR="68585" marT="34290" marB="34290">
                    <a:solidFill>
                      <a:schemeClr val="tx2">
                        <a:lumMod val="40000"/>
                        <a:lumOff val="60000"/>
                      </a:schemeClr>
                    </a:solidFill>
                  </a:tcPr>
                </a:tc>
                <a:tc>
                  <a:txBody>
                    <a:bodyPr/>
                    <a:lstStyle/>
                    <a:p>
                      <a:r>
                        <a:rPr lang="sl-SI" sz="1800" dirty="0"/>
                        <a:t>-</a:t>
                      </a:r>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r h="418658">
                <a:tc>
                  <a:txBody>
                    <a:bodyPr/>
                    <a:lstStyle/>
                    <a:p>
                      <a:r>
                        <a:rPr lang="en-IT" sz="1800" b="1" dirty="0">
                          <a:solidFill>
                            <a:schemeClr val="tx1"/>
                          </a:solidFill>
                        </a:rPr>
                        <a:t>MAST-U</a:t>
                      </a:r>
                    </a:p>
                  </a:txBody>
                  <a:tcPr marL="68585" marR="68585" marT="34290" marB="34290">
                    <a:solidFill>
                      <a:schemeClr val="accent2">
                        <a:lumMod val="40000"/>
                        <a:lumOff val="60000"/>
                      </a:schemeClr>
                    </a:solidFill>
                  </a:tcPr>
                </a:tc>
                <a:tc>
                  <a:txBody>
                    <a:bodyPr/>
                    <a:lstStyle/>
                    <a:p>
                      <a:r>
                        <a:rPr lang="sl-SI" sz="1800" dirty="0"/>
                        <a:t>-</a:t>
                      </a:r>
                      <a:endParaRPr lang="en-IT" sz="1800" dirty="0"/>
                    </a:p>
                  </a:txBody>
                  <a:tcPr marL="68585" marR="68585" marT="34290" marB="34290">
                    <a:solidFill>
                      <a:schemeClr val="accent2">
                        <a:lumMod val="40000"/>
                        <a:lumOff val="60000"/>
                      </a:schemeClr>
                    </a:solidFill>
                  </a:tcPr>
                </a:tc>
                <a:tc>
                  <a:txBody>
                    <a:bodyPr/>
                    <a:lstStyle/>
                    <a:p>
                      <a:r>
                        <a:rPr lang="sl-SI" sz="1800" dirty="0"/>
                        <a:t>-</a:t>
                      </a:r>
                      <a:endParaRPr lang="en-IT" sz="1800" dirty="0"/>
                    </a:p>
                  </a:txBody>
                  <a:tcPr marL="68585" marR="68585" marT="34290" marB="34290">
                    <a:solidFill>
                      <a:schemeClr val="accent2">
                        <a:lumMod val="40000"/>
                        <a:lumOff val="60000"/>
                      </a:schemeClr>
                    </a:solidFill>
                  </a:tcPr>
                </a:tc>
                <a:extLst>
                  <a:ext uri="{0D108BD9-81ED-4DB2-BD59-A6C34878D82A}">
                    <a16:rowId xmlns:a16="http://schemas.microsoft.com/office/drawing/2014/main" val="10002"/>
                  </a:ext>
                </a:extLst>
              </a:tr>
              <a:tr h="418658">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r>
                        <a:rPr lang="sl-SI" sz="1200" b="1" dirty="0"/>
                        <a:t>20 </a:t>
                      </a:r>
                      <a:r>
                        <a:rPr lang="sl-SI" sz="1200" b="1" dirty="0" err="1"/>
                        <a:t>pulses</a:t>
                      </a:r>
                      <a:r>
                        <a:rPr lang="sl-SI" sz="1200" b="1" dirty="0"/>
                        <a:t> / 2 </a:t>
                      </a:r>
                      <a:r>
                        <a:rPr lang="sl-SI" sz="1200" b="1" dirty="0" err="1"/>
                        <a:t>sessions</a:t>
                      </a:r>
                      <a:endParaRPr lang="en-IT" sz="1200" b="1" dirty="0"/>
                    </a:p>
                  </a:txBody>
                  <a:tcPr marL="68585" marR="68585" marT="34290" marB="34290">
                    <a:solidFill>
                      <a:schemeClr val="accent6">
                        <a:lumMod val="40000"/>
                        <a:lumOff val="60000"/>
                      </a:schemeClr>
                    </a:solidFill>
                  </a:tcPr>
                </a:tc>
                <a:tc>
                  <a:txBody>
                    <a:bodyPr/>
                    <a:lstStyle/>
                    <a:p>
                      <a:r>
                        <a:rPr lang="sl-SI" sz="1100" b="1" dirty="0"/>
                        <a:t>4 </a:t>
                      </a:r>
                      <a:r>
                        <a:rPr lang="sl-SI" sz="1100" b="1" dirty="0" err="1"/>
                        <a:t>pulses</a:t>
                      </a:r>
                      <a:endParaRPr lang="en-IT" sz="1100" b="1"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sp>
        <p:nvSpPr>
          <p:cNvPr id="9" name="TextBox 3">
            <a:extLst>
              <a:ext uri="{FF2B5EF4-FFF2-40B4-BE49-F238E27FC236}">
                <a16:creationId xmlns:a16="http://schemas.microsoft.com/office/drawing/2014/main" id="{1E9B3ADE-2D89-4269-B92D-401E9AEF6840}"/>
              </a:ext>
            </a:extLst>
          </p:cNvPr>
          <p:cNvSpPr txBox="1"/>
          <p:nvPr/>
        </p:nvSpPr>
        <p:spPr>
          <a:xfrm>
            <a:off x="266819" y="652397"/>
            <a:ext cx="7919633" cy="307777"/>
          </a:xfrm>
          <a:prstGeom prst="rect">
            <a:avLst/>
          </a:prstGeom>
          <a:noFill/>
        </p:spPr>
        <p:txBody>
          <a:bodyPr wrap="square" rtlCol="0">
            <a:spAutoFit/>
          </a:bodyPr>
          <a:lstStyle/>
          <a:p>
            <a:pPr algn="l"/>
            <a:r>
              <a:rPr lang="en-US" sz="1400" b="1" dirty="0">
                <a:solidFill>
                  <a:srgbClr val="FF0000"/>
                </a:solidFill>
              </a:rPr>
              <a:t>RT06: Preparation of efficient Plasma Facing Components (PFC) operation for ITER, DEMO and HELIAS</a:t>
            </a:r>
            <a:endParaRPr lang="sl-SI" sz="1400" b="1" dirty="0">
              <a:solidFill>
                <a:srgbClr val="FF0000"/>
              </a:solidFill>
            </a:endParaRPr>
          </a:p>
        </p:txBody>
      </p:sp>
      <p:pic>
        <p:nvPicPr>
          <p:cNvPr id="10" name="Picture 12" descr="A graph with red and blue dots&#10;&#10;Description automatically generated">
            <a:extLst>
              <a:ext uri="{FF2B5EF4-FFF2-40B4-BE49-F238E27FC236}">
                <a16:creationId xmlns:a16="http://schemas.microsoft.com/office/drawing/2014/main" id="{B18A5B20-11CF-4487-8F95-330B45F24D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97" t="2599" r="6347" b="3254"/>
          <a:stretch/>
        </p:blipFill>
        <p:spPr>
          <a:xfrm>
            <a:off x="7596484" y="1860912"/>
            <a:ext cx="3224449" cy="2705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group of colorful dots&#10;&#10;Description automatically generated">
            <a:extLst>
              <a:ext uri="{FF2B5EF4-FFF2-40B4-BE49-F238E27FC236}">
                <a16:creationId xmlns:a16="http://schemas.microsoft.com/office/drawing/2014/main" id="{769D9BB9-ED33-482A-95B2-4EF763CF37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5" t="3872" r="5813" b="3246"/>
          <a:stretch/>
        </p:blipFill>
        <p:spPr>
          <a:xfrm>
            <a:off x="8538644" y="52840"/>
            <a:ext cx="3634924" cy="215311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4">
            <a:extLst>
              <a:ext uri="{FF2B5EF4-FFF2-40B4-BE49-F238E27FC236}">
                <a16:creationId xmlns:a16="http://schemas.microsoft.com/office/drawing/2014/main" id="{A433F12C-909E-40A3-BA26-E9D24326BBCA}"/>
              </a:ext>
            </a:extLst>
          </p:cNvPr>
          <p:cNvSpPr txBox="1"/>
          <p:nvPr/>
        </p:nvSpPr>
        <p:spPr>
          <a:xfrm>
            <a:off x="10926996" y="2331682"/>
            <a:ext cx="1265004" cy="1754326"/>
          </a:xfrm>
          <a:prstGeom prst="rect">
            <a:avLst/>
          </a:prstGeom>
          <a:solidFill>
            <a:schemeClr val="bg1"/>
          </a:solidFill>
        </p:spPr>
        <p:txBody>
          <a:bodyPr wrap="square" rtlCol="0">
            <a:spAutoFit/>
          </a:bodyPr>
          <a:lstStyle/>
          <a:p>
            <a:r>
              <a:rPr lang="sl-SI" sz="1200" i="1" dirty="0"/>
              <a:t>Fig.: </a:t>
            </a:r>
            <a:r>
              <a:rPr lang="sl-SI" sz="1200" i="1" dirty="0" err="1"/>
              <a:t>T</a:t>
            </a:r>
            <a:r>
              <a:rPr lang="sl-SI" sz="1200" i="1" baseline="-25000" dirty="0" err="1"/>
              <a:t>i</a:t>
            </a:r>
            <a:r>
              <a:rPr lang="sl-SI" sz="1200" i="1" baseline="30000" dirty="0" err="1"/>
              <a:t>div</a:t>
            </a:r>
            <a:r>
              <a:rPr lang="sl-SI" sz="1200" i="1" dirty="0"/>
              <a:t>/ </a:t>
            </a:r>
            <a:r>
              <a:rPr lang="sl-SI" sz="1200" i="1" dirty="0" err="1"/>
              <a:t>T</a:t>
            </a:r>
            <a:r>
              <a:rPr lang="sl-SI" sz="1200" i="1" baseline="-25000" dirty="0" err="1"/>
              <a:t>e</a:t>
            </a:r>
            <a:r>
              <a:rPr lang="sl-SI" sz="1200" i="1" baseline="30000" dirty="0" err="1"/>
              <a:t>div</a:t>
            </a:r>
            <a:r>
              <a:rPr lang="sl-SI" sz="1200" i="1" dirty="0"/>
              <a:t> (up) </a:t>
            </a:r>
            <a:r>
              <a:rPr lang="sl-SI" sz="1200" i="1" dirty="0" err="1"/>
              <a:t>database</a:t>
            </a:r>
            <a:r>
              <a:rPr lang="sl-SI" sz="1200" i="1" dirty="0"/>
              <a:t> </a:t>
            </a:r>
            <a:r>
              <a:rPr lang="sl-SI" sz="1200" i="1" dirty="0" err="1"/>
              <a:t>with</a:t>
            </a:r>
            <a:r>
              <a:rPr lang="sl-SI" sz="1200" i="1" dirty="0"/>
              <a:t> </a:t>
            </a:r>
            <a:r>
              <a:rPr lang="sl-SI" sz="1200" i="1" dirty="0" err="1"/>
              <a:t>density</a:t>
            </a:r>
            <a:r>
              <a:rPr lang="sl-SI" sz="1200" i="1" dirty="0"/>
              <a:t> </a:t>
            </a:r>
            <a:r>
              <a:rPr lang="sl-SI" sz="1200" i="1" dirty="0" err="1"/>
              <a:t>colorbar</a:t>
            </a:r>
            <a:r>
              <a:rPr lang="sl-SI" sz="1200" i="1" dirty="0"/>
              <a:t>;</a:t>
            </a:r>
          </a:p>
          <a:p>
            <a:endParaRPr lang="sl-SI" sz="1200" i="1" dirty="0"/>
          </a:p>
          <a:p>
            <a:r>
              <a:rPr lang="sl-SI" sz="1200" i="1" dirty="0" err="1"/>
              <a:t>Radial</a:t>
            </a:r>
            <a:r>
              <a:rPr lang="sl-SI" sz="1200" i="1" dirty="0"/>
              <a:t> profile </a:t>
            </a:r>
            <a:r>
              <a:rPr lang="sl-SI" sz="1200" i="1" dirty="0" err="1"/>
              <a:t>of</a:t>
            </a:r>
            <a:r>
              <a:rPr lang="sl-SI" sz="1200" i="1" dirty="0"/>
              <a:t> </a:t>
            </a:r>
            <a:r>
              <a:rPr lang="sl-SI" sz="1200" i="1" dirty="0" err="1"/>
              <a:t>T</a:t>
            </a:r>
            <a:r>
              <a:rPr lang="sl-SI" sz="1200" i="1" baseline="-25000" dirty="0" err="1"/>
              <a:t>i</a:t>
            </a:r>
            <a:r>
              <a:rPr lang="sl-SI" sz="1200" i="1" baseline="30000" dirty="0" err="1"/>
              <a:t>div</a:t>
            </a:r>
            <a:r>
              <a:rPr lang="sl-SI" sz="1200" i="1" dirty="0"/>
              <a:t> </a:t>
            </a:r>
            <a:r>
              <a:rPr lang="sl-SI" sz="1200" i="1" dirty="0" err="1"/>
              <a:t>and</a:t>
            </a:r>
            <a:r>
              <a:rPr lang="sl-SI" sz="1200" i="1" dirty="0"/>
              <a:t> </a:t>
            </a:r>
            <a:r>
              <a:rPr lang="sl-SI" sz="1200" i="1" dirty="0" err="1"/>
              <a:t>T</a:t>
            </a:r>
            <a:r>
              <a:rPr lang="sl-SI" sz="1200" i="1" baseline="-25000" dirty="0" err="1"/>
              <a:t>e</a:t>
            </a:r>
            <a:r>
              <a:rPr lang="sl-SI" sz="1200" i="1" baseline="30000" dirty="0" err="1"/>
              <a:t>div</a:t>
            </a:r>
            <a:r>
              <a:rPr lang="sl-SI" sz="1200" i="1" baseline="30000" dirty="0"/>
              <a:t> </a:t>
            </a:r>
            <a:r>
              <a:rPr lang="sl-SI" sz="1200" i="1" dirty="0" err="1"/>
              <a:t>for</a:t>
            </a:r>
            <a:r>
              <a:rPr lang="sl-SI" sz="1200" i="1" dirty="0"/>
              <a:t> </a:t>
            </a:r>
            <a:r>
              <a:rPr lang="sl-SI" sz="1200" i="1" dirty="0" err="1"/>
              <a:t>attached</a:t>
            </a:r>
            <a:r>
              <a:rPr lang="sl-SI" sz="1200" i="1" dirty="0"/>
              <a:t> WEST plasma (</a:t>
            </a:r>
            <a:r>
              <a:rPr lang="sl-SI" sz="1200" i="1" dirty="0" err="1"/>
              <a:t>left</a:t>
            </a:r>
            <a:r>
              <a:rPr lang="sl-SI" sz="1200" i="1" dirty="0"/>
              <a:t>)</a:t>
            </a:r>
            <a:endParaRPr lang="en-SI" sz="1200" i="1" dirty="0"/>
          </a:p>
        </p:txBody>
      </p:sp>
      <p:sp>
        <p:nvSpPr>
          <p:cNvPr id="13" name="TextBox 1">
            <a:extLst>
              <a:ext uri="{FF2B5EF4-FFF2-40B4-BE49-F238E27FC236}">
                <a16:creationId xmlns:a16="http://schemas.microsoft.com/office/drawing/2014/main" id="{FDFFFFF8-E484-4A07-AB41-4FA30BA380F8}"/>
              </a:ext>
            </a:extLst>
          </p:cNvPr>
          <p:cNvSpPr txBox="1"/>
          <p:nvPr/>
        </p:nvSpPr>
        <p:spPr>
          <a:xfrm>
            <a:off x="7069137" y="1523314"/>
            <a:ext cx="4768374" cy="1015663"/>
          </a:xfrm>
          <a:prstGeom prst="rect">
            <a:avLst/>
          </a:prstGeom>
          <a:solidFill>
            <a:srgbClr val="FFFF00"/>
          </a:solidFill>
          <a:ln>
            <a:noFill/>
          </a:ln>
        </p:spPr>
        <p:txBody>
          <a:bodyPr wrap="square" rtlCol="0">
            <a:spAutoFit/>
          </a:bodyPr>
          <a:lstStyle/>
          <a:p>
            <a:r>
              <a:rPr lang="fi-FI" sz="2000" dirty="0"/>
              <a:t>Priority</a:t>
            </a:r>
            <a:r>
              <a:rPr lang="fr-FR" sz="2000" dirty="0"/>
              <a:t>: P1-WEST-26</a:t>
            </a:r>
          </a:p>
          <a:p>
            <a:r>
              <a:rPr lang="fr-FR" sz="2000" dirty="0"/>
              <a:t>Ti key to </a:t>
            </a:r>
            <a:r>
              <a:rPr lang="fr-FR" sz="2000" dirty="0" err="1"/>
              <a:t>assess</a:t>
            </a:r>
            <a:r>
              <a:rPr lang="fr-FR" sz="2000" dirty="0"/>
              <a:t> W </a:t>
            </a:r>
            <a:r>
              <a:rPr lang="fr-FR" sz="2000" dirty="0" err="1"/>
              <a:t>erosion</a:t>
            </a:r>
            <a:endParaRPr lang="fr-FR" sz="2000" dirty="0"/>
          </a:p>
          <a:p>
            <a:r>
              <a:rPr lang="fr-FR" sz="2000" dirty="0"/>
              <a:t>Link to RT05 </a:t>
            </a:r>
            <a:r>
              <a:rPr lang="fr-FR" sz="2000" dirty="0" err="1"/>
              <a:t>proposal</a:t>
            </a:r>
            <a:r>
              <a:rPr lang="fr-FR" sz="2000" dirty="0"/>
              <a:t> for Ti in XPR</a:t>
            </a:r>
          </a:p>
        </p:txBody>
      </p:sp>
    </p:spTree>
    <p:extLst>
      <p:ext uri="{BB962C8B-B14F-4D97-AF65-F5344CB8AC3E}">
        <p14:creationId xmlns:p14="http://schemas.microsoft.com/office/powerpoint/2010/main" val="3294193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38</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25223" y="349086"/>
            <a:ext cx="10926346" cy="457200"/>
          </a:xfrm>
        </p:spPr>
        <p:txBody>
          <a:bodyPr/>
          <a:lstStyle/>
          <a:p>
            <a:r>
              <a:rPr lang="fi-FI" dirty="0"/>
              <a:t>#139 : </a:t>
            </a:r>
            <a:r>
              <a:rPr lang="en-US" dirty="0"/>
              <a:t>W-migration in lower X-point height geometries in WEST accounting for 3D realistic walls and magnetic geometry for the validation of tokamak boundary simulations</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Google Shape;53;p1">
            <a:extLst>
              <a:ext uri="{FF2B5EF4-FFF2-40B4-BE49-F238E27FC236}">
                <a16:creationId xmlns:a16="http://schemas.microsoft.com/office/drawing/2014/main" id="{C154E38E-8C7A-4E1F-B0BF-93E1925E1B83}"/>
              </a:ext>
            </a:extLst>
          </p:cNvPr>
          <p:cNvSpPr txBox="1">
            <a:spLocks/>
          </p:cNvSpPr>
          <p:nvPr/>
        </p:nvSpPr>
        <p:spPr>
          <a:xfrm>
            <a:off x="276224" y="1100578"/>
            <a:ext cx="7199393" cy="5688632"/>
          </a:xfrm>
          <a:prstGeom prst="rect">
            <a:avLst/>
          </a:prstGeom>
          <a:noFill/>
          <a:ln>
            <a:noFill/>
          </a:ln>
        </p:spPr>
        <p:txBody>
          <a:bodyPr spcFirstLastPara="1" wrap="square" lIns="91425" tIns="45700" rIns="91425" bIns="45700" anchor="t" anchorCtr="0">
            <a:normAutofit lnSpcReduction="10000"/>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214313" indent="-214313" rtl="0">
              <a:buClr>
                <a:schemeClr val="dk1"/>
              </a:buClr>
              <a:buSzPts val="2400"/>
            </a:pPr>
            <a:r>
              <a:rPr lang="en-US" b="1" dirty="0">
                <a:latin typeface="Calibri"/>
                <a:ea typeface="Calibri"/>
                <a:cs typeface="Calibri"/>
                <a:sym typeface="Calibri"/>
              </a:rPr>
              <a:t>Proponents and contact person:</a:t>
            </a:r>
            <a:endParaRPr lang="en-US" dirty="0"/>
          </a:p>
          <a:p>
            <a:pPr marL="0" indent="0" rtl="0">
              <a:buFont typeface="Arial"/>
              <a:buNone/>
            </a:pPr>
            <a:r>
              <a:rPr lang="en-US" sz="1800" dirty="0"/>
              <a:t>Diego Sales de Oliveira (</a:t>
            </a:r>
            <a:r>
              <a:rPr lang="en-US" sz="1800" u="sng" dirty="0">
                <a:solidFill>
                  <a:schemeClr val="hlink"/>
                </a:solidFill>
                <a:hlinkClick r:id="rId2"/>
              </a:rPr>
              <a:t>diego.salesdeoliveira@cea.fr</a:t>
            </a:r>
            <a:r>
              <a:rPr lang="en-US" sz="1800" dirty="0"/>
              <a:t>)</a:t>
            </a:r>
          </a:p>
          <a:p>
            <a:pPr marL="0" indent="0" rtl="0">
              <a:buFont typeface="Arial"/>
              <a:buNone/>
            </a:pPr>
            <a:r>
              <a:rPr lang="en-US" sz="1800" dirty="0"/>
              <a:t>Alex Grosjean, Guido </a:t>
            </a:r>
            <a:r>
              <a:rPr lang="en-US" sz="1800" dirty="0" err="1"/>
              <a:t>Ciraolo</a:t>
            </a:r>
            <a:r>
              <a:rPr lang="en-US" sz="1800" dirty="0"/>
              <a:t>, Alexis </a:t>
            </a:r>
            <a:r>
              <a:rPr lang="en-US" sz="1800" dirty="0" err="1"/>
              <a:t>Huart</a:t>
            </a:r>
            <a:endParaRPr lang="en-US" sz="1800" dirty="0"/>
          </a:p>
          <a:p>
            <a:pPr marL="214313" indent="-61913" rtl="0">
              <a:buClr>
                <a:schemeClr val="dk1"/>
              </a:buClr>
              <a:buSzPts val="2400"/>
              <a:buFont typeface="Arial"/>
              <a:buNone/>
            </a:pPr>
            <a:endParaRPr lang="en-US" b="1" dirty="0">
              <a:latin typeface="Calibri"/>
              <a:ea typeface="Calibri"/>
              <a:cs typeface="Calibri"/>
              <a:sym typeface="Calibri"/>
            </a:endParaRPr>
          </a:p>
          <a:p>
            <a:pPr marL="214313" indent="-214313" rtl="0">
              <a:buClr>
                <a:schemeClr val="dk1"/>
              </a:buClr>
              <a:buSzPts val="2400"/>
            </a:pPr>
            <a:r>
              <a:rPr lang="en-US" b="1" dirty="0">
                <a:latin typeface="Calibri"/>
                <a:ea typeface="Calibri"/>
                <a:cs typeface="Calibri"/>
                <a:sym typeface="Calibri"/>
              </a:rPr>
              <a:t>Scientific Background &amp; Objectives</a:t>
            </a:r>
            <a:endParaRPr lang="en-US" dirty="0"/>
          </a:p>
          <a:p>
            <a:pPr indent="-104775" rtl="0">
              <a:lnSpc>
                <a:spcPct val="110000"/>
              </a:lnSpc>
              <a:buClr>
                <a:schemeClr val="dk1"/>
              </a:buClr>
              <a:buSzPts val="2400"/>
              <a:buFont typeface="Arial"/>
              <a:buNone/>
            </a:pPr>
            <a:r>
              <a:rPr lang="en-US" sz="1800" dirty="0"/>
              <a:t>- Validate 3D W-migration modelling using SOLEDGE3X+ERO2.0 accounting for realistic wall and magnetic (ripples) geometries </a:t>
            </a:r>
          </a:p>
          <a:p>
            <a:pPr indent="-104775" rtl="0">
              <a:lnSpc>
                <a:spcPct val="110000"/>
              </a:lnSpc>
              <a:buClr>
                <a:schemeClr val="dk1"/>
              </a:buClr>
              <a:buSzPts val="2400"/>
              <a:buFont typeface="Arial"/>
              <a:buNone/>
            </a:pPr>
            <a:r>
              <a:rPr lang="en-US" sz="1800" dirty="0"/>
              <a:t>- Produce datasets for different values of density and </a:t>
            </a:r>
            <a:r>
              <a:rPr lang="en-US" sz="1800" dirty="0" err="1"/>
              <a:t>Psol</a:t>
            </a:r>
            <a:endParaRPr lang="en-US" sz="1800" dirty="0"/>
          </a:p>
          <a:p>
            <a:pPr marL="152400" indent="0" rtl="0">
              <a:lnSpc>
                <a:spcPct val="110000"/>
              </a:lnSpc>
              <a:buClr>
                <a:schemeClr val="dk1"/>
              </a:buClr>
              <a:buSzPts val="2400"/>
              <a:buFont typeface="Arial"/>
              <a:buNone/>
            </a:pPr>
            <a:r>
              <a:rPr lang="en-US" sz="1800" dirty="0"/>
              <a:t>- Characterize the strength and position of the W-source, the main routes for core-contamination, and the impact of ripples and non-axisymmetric walls in the overall W-dynamics using ERO2.0 simulations</a:t>
            </a:r>
          </a:p>
          <a:p>
            <a:pPr marL="152400" indent="0" rtl="0">
              <a:lnSpc>
                <a:spcPct val="110000"/>
              </a:lnSpc>
              <a:buClr>
                <a:schemeClr val="dk1"/>
              </a:buClr>
              <a:buSzPts val="2400"/>
              <a:buFont typeface="Arial"/>
              <a:buNone/>
            </a:pPr>
            <a:r>
              <a:rPr lang="en-US" sz="1800" dirty="0"/>
              <a:t>- Investigate the W-screening efficiency in lower X-point height geometries </a:t>
            </a:r>
          </a:p>
          <a:p>
            <a:pPr marL="438150" indent="-285750" rtl="0">
              <a:buClr>
                <a:schemeClr val="dk1"/>
              </a:buClr>
              <a:buSzPts val="2400"/>
              <a:buFontTx/>
              <a:buChar char="-"/>
            </a:pPr>
            <a:endParaRPr lang="en-US" sz="1800" dirty="0"/>
          </a:p>
          <a:p>
            <a:pPr marL="214313" indent="-214313" rtl="0">
              <a:buClr>
                <a:schemeClr val="dk1"/>
              </a:buClr>
              <a:buSzPts val="2400"/>
            </a:pPr>
            <a:r>
              <a:rPr lang="en-US" b="1" dirty="0">
                <a:latin typeface="Calibri"/>
                <a:ea typeface="Calibri"/>
                <a:cs typeface="Calibri"/>
                <a:sym typeface="Calibri"/>
              </a:rPr>
              <a:t>Experimental Strategy/Machine Constraints and essential diagnostic</a:t>
            </a:r>
            <a:endParaRPr lang="en-US" dirty="0">
              <a:latin typeface="Calibri"/>
              <a:ea typeface="Calibri"/>
              <a:cs typeface="Calibri"/>
              <a:sym typeface="Calibri"/>
            </a:endParaRPr>
          </a:p>
          <a:p>
            <a:pPr marL="557212" lvl="1" indent="-214312" rtl="0">
              <a:buClr>
                <a:schemeClr val="dk1"/>
              </a:buClr>
              <a:buSzPts val="1200"/>
              <a:buFont typeface="Calibri"/>
              <a:buChar char="-"/>
            </a:pPr>
            <a:r>
              <a:rPr lang="en-US" sz="1200" dirty="0"/>
              <a:t>Repeats for shots from C10/9 WEST campaign for lower X-point height and 2MW LHCD/400kA (f. e. 61488) and improve the minimum incident angle for FMP</a:t>
            </a:r>
          </a:p>
          <a:p>
            <a:pPr lvl="1" indent="-214312" rtl="0">
              <a:buClr>
                <a:schemeClr val="dk1"/>
              </a:buClr>
              <a:buSzPts val="1200"/>
              <a:buFont typeface="Calibri"/>
              <a:buChar char="-"/>
            </a:pPr>
            <a:r>
              <a:rPr lang="en-US" sz="1200" dirty="0"/>
              <a:t>Langmuir probes in the max and min probe locations, RCP, McPherson</a:t>
            </a:r>
          </a:p>
          <a:p>
            <a:pPr lvl="1" indent="-214312" rtl="0">
              <a:buClr>
                <a:schemeClr val="dk1"/>
              </a:buClr>
              <a:buSzPts val="1200"/>
              <a:buFont typeface="Calibri"/>
              <a:buChar char="-"/>
            </a:pPr>
            <a:r>
              <a:rPr lang="en-US" sz="1200" dirty="0"/>
              <a:t>Development of the higher density and </a:t>
            </a:r>
            <a:r>
              <a:rPr lang="en-US" sz="1200" dirty="0" err="1"/>
              <a:t>Psol</a:t>
            </a:r>
            <a:r>
              <a:rPr lang="en-US" sz="1200" dirty="0"/>
              <a:t> scenarios from the reference scenario</a:t>
            </a:r>
            <a:endParaRPr lang="en-US" dirty="0"/>
          </a:p>
          <a:p>
            <a:pPr marL="214313" indent="-61913" rtl="0">
              <a:buClr>
                <a:schemeClr val="dk1"/>
              </a:buClr>
              <a:buSzPts val="2400"/>
              <a:buFont typeface="Arial"/>
              <a:buNone/>
            </a:pPr>
            <a:endParaRPr lang="en-US" dirty="0">
              <a:latin typeface="Calibri"/>
              <a:ea typeface="Calibri"/>
              <a:cs typeface="Calibri"/>
              <a:sym typeface="Calibri"/>
            </a:endParaRPr>
          </a:p>
          <a:p>
            <a:pPr marL="214313" indent="-61913" rtl="0">
              <a:buClr>
                <a:schemeClr val="dk1"/>
              </a:buClr>
              <a:buSzPts val="2400"/>
              <a:buFont typeface="Arial"/>
              <a:buNone/>
            </a:pPr>
            <a:endParaRPr lang="en-US" dirty="0">
              <a:latin typeface="Calibri"/>
              <a:ea typeface="Calibri"/>
              <a:cs typeface="Calibri"/>
              <a:sym typeface="Calibri"/>
            </a:endParaRPr>
          </a:p>
          <a:p>
            <a:pPr indent="-104775" rtl="0">
              <a:spcBef>
                <a:spcPts val="480"/>
              </a:spcBef>
              <a:buClr>
                <a:schemeClr val="dk1"/>
              </a:buClr>
              <a:buSzPts val="2400"/>
              <a:buFont typeface="Arial"/>
              <a:buNone/>
            </a:pPr>
            <a:endParaRPr lang="en-US" dirty="0"/>
          </a:p>
        </p:txBody>
      </p:sp>
      <p:sp>
        <p:nvSpPr>
          <p:cNvPr id="6" name="Google Shape;54;p1">
            <a:extLst>
              <a:ext uri="{FF2B5EF4-FFF2-40B4-BE49-F238E27FC236}">
                <a16:creationId xmlns:a16="http://schemas.microsoft.com/office/drawing/2014/main" id="{311A7427-F6B4-4DE2-8584-18D9385A1837}"/>
              </a:ext>
            </a:extLst>
          </p:cNvPr>
          <p:cNvSpPr txBox="1"/>
          <p:nvPr/>
        </p:nvSpPr>
        <p:spPr>
          <a:xfrm>
            <a:off x="7877174" y="4930756"/>
            <a:ext cx="30718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1" i="0" u="none" strike="noStrike" cap="none" dirty="0">
                <a:solidFill>
                  <a:schemeClr val="dk1"/>
                </a:solidFill>
                <a:latin typeface="Calibri"/>
                <a:ea typeface="Calibri"/>
                <a:cs typeface="Calibri"/>
                <a:sym typeface="Calibri"/>
              </a:rPr>
              <a:t>Proposed pulses</a:t>
            </a:r>
            <a:endParaRPr dirty="0"/>
          </a:p>
        </p:txBody>
      </p:sp>
      <p:graphicFrame>
        <p:nvGraphicFramePr>
          <p:cNvPr id="7" name="Google Shape;55;p1">
            <a:extLst>
              <a:ext uri="{FF2B5EF4-FFF2-40B4-BE49-F238E27FC236}">
                <a16:creationId xmlns:a16="http://schemas.microsoft.com/office/drawing/2014/main" id="{2F7D6273-4AAD-4805-A6BF-45E26950254A}"/>
              </a:ext>
            </a:extLst>
          </p:cNvPr>
          <p:cNvGraphicFramePr/>
          <p:nvPr>
            <p:extLst>
              <p:ext uri="{D42A27DB-BD31-4B8C-83A1-F6EECF244321}">
                <p14:modId xmlns:p14="http://schemas.microsoft.com/office/powerpoint/2010/main" val="3724225017"/>
              </p:ext>
            </p:extLst>
          </p:nvPr>
        </p:nvGraphicFramePr>
        <p:xfrm>
          <a:off x="7877174" y="5300088"/>
          <a:ext cx="4147450" cy="837300"/>
        </p:xfrm>
        <a:graphic>
          <a:graphicData uri="http://schemas.openxmlformats.org/drawingml/2006/table">
            <a:tbl>
              <a:tblPr firstRow="1" bandRow="1">
                <a:noFill/>
              </a:tblPr>
              <a:tblGrid>
                <a:gridCol w="954025">
                  <a:extLst>
                    <a:ext uri="{9D8B030D-6E8A-4147-A177-3AD203B41FA5}">
                      <a16:colId xmlns:a16="http://schemas.microsoft.com/office/drawing/2014/main" val="20000"/>
                    </a:ext>
                  </a:extLst>
                </a:gridCol>
                <a:gridCol w="1663925">
                  <a:extLst>
                    <a:ext uri="{9D8B030D-6E8A-4147-A177-3AD203B41FA5}">
                      <a16:colId xmlns:a16="http://schemas.microsoft.com/office/drawing/2014/main" val="20001"/>
                    </a:ext>
                  </a:extLst>
                </a:gridCol>
                <a:gridCol w="1529500">
                  <a:extLst>
                    <a:ext uri="{9D8B030D-6E8A-4147-A177-3AD203B41FA5}">
                      <a16:colId xmlns:a16="http://schemas.microsoft.com/office/drawing/2014/main" val="20002"/>
                    </a:ext>
                  </a:extLst>
                </a:gridCol>
              </a:tblGrid>
              <a:tr h="418650">
                <a:tc>
                  <a:txBody>
                    <a:bodyPr/>
                    <a:lstStyle/>
                    <a:p>
                      <a:pPr marL="0" marR="0" lvl="0" indent="0" algn="l" rtl="0">
                        <a:spcBef>
                          <a:spcPts val="0"/>
                        </a:spcBef>
                        <a:spcAft>
                          <a:spcPts val="0"/>
                        </a:spcAft>
                        <a:buNone/>
                      </a:pPr>
                      <a:r>
                        <a:rPr lang="en-US" sz="1600" u="none" strike="noStrike" cap="none"/>
                        <a:t>Device</a:t>
                      </a:r>
                      <a:endParaRPr/>
                    </a:p>
                  </a:txBody>
                  <a:tcPr marL="68575" marR="68575" marT="34300" marB="34300"/>
                </a:tc>
                <a:tc>
                  <a:txBody>
                    <a:bodyPr/>
                    <a:lstStyle/>
                    <a:p>
                      <a:pPr marL="0" marR="0" lvl="0" indent="0" algn="l" rtl="0">
                        <a:spcBef>
                          <a:spcPts val="0"/>
                        </a:spcBef>
                        <a:spcAft>
                          <a:spcPts val="0"/>
                        </a:spcAft>
                        <a:buNone/>
                      </a:pPr>
                      <a:r>
                        <a:rPr lang="en-US" sz="1600"/>
                        <a:t># Pulses/Session</a:t>
                      </a:r>
                      <a:endParaRPr/>
                    </a:p>
                  </a:txBody>
                  <a:tcPr marL="68575" marR="68575" marT="34300" marB="34300"/>
                </a:tc>
                <a:tc>
                  <a:txBody>
                    <a:bodyPr/>
                    <a:lstStyle/>
                    <a:p>
                      <a:pPr marL="0" marR="0" lvl="0" indent="0" algn="l" rtl="0">
                        <a:spcBef>
                          <a:spcPts val="0"/>
                        </a:spcBef>
                        <a:spcAft>
                          <a:spcPts val="0"/>
                        </a:spcAft>
                        <a:buNone/>
                      </a:pPr>
                      <a:r>
                        <a:rPr lang="en-US" sz="1600"/>
                        <a:t># Development</a:t>
                      </a:r>
                      <a:endParaRPr/>
                    </a:p>
                  </a:txBody>
                  <a:tcPr marL="68575" marR="68575" marT="34300" marB="34300"/>
                </a:tc>
                <a:extLst>
                  <a:ext uri="{0D108BD9-81ED-4DB2-BD59-A6C34878D82A}">
                    <a16:rowId xmlns:a16="http://schemas.microsoft.com/office/drawing/2014/main" val="10000"/>
                  </a:ext>
                </a:extLst>
              </a:tr>
              <a:tr h="418650">
                <a:tc>
                  <a:txBody>
                    <a:bodyPr/>
                    <a:lstStyle/>
                    <a:p>
                      <a:pPr marL="0" marR="0" lvl="0" indent="0" algn="l" rtl="0">
                        <a:spcBef>
                          <a:spcPts val="0"/>
                        </a:spcBef>
                        <a:spcAft>
                          <a:spcPts val="0"/>
                        </a:spcAft>
                        <a:buNone/>
                      </a:pPr>
                      <a:r>
                        <a:rPr lang="en-US" sz="1800" b="1">
                          <a:solidFill>
                            <a:schemeClr val="dk1"/>
                          </a:solidFill>
                        </a:rPr>
                        <a:t>WEST</a:t>
                      </a:r>
                      <a:endParaRPr/>
                    </a:p>
                  </a:txBody>
                  <a:tcPr marL="68575" marR="68575" marT="34300" marB="34300">
                    <a:solidFill>
                      <a:srgbClr val="FBD4B4"/>
                    </a:solidFill>
                  </a:tcPr>
                </a:tc>
                <a:tc>
                  <a:txBody>
                    <a:bodyPr/>
                    <a:lstStyle/>
                    <a:p>
                      <a:pPr marL="0" marR="0" lvl="0" indent="0" algn="l" rtl="0">
                        <a:spcBef>
                          <a:spcPts val="0"/>
                        </a:spcBef>
                        <a:spcAft>
                          <a:spcPts val="0"/>
                        </a:spcAft>
                        <a:buNone/>
                      </a:pPr>
                      <a:r>
                        <a:rPr lang="en-US" sz="1600" dirty="0"/>
                        <a:t>15</a:t>
                      </a:r>
                      <a:endParaRPr sz="1600" dirty="0"/>
                    </a:p>
                  </a:txBody>
                  <a:tcPr marL="68575" marR="68575" marT="34300" marB="34300">
                    <a:solidFill>
                      <a:srgbClr val="FBD4B4"/>
                    </a:solidFill>
                  </a:tcPr>
                </a:tc>
                <a:tc>
                  <a:txBody>
                    <a:bodyPr/>
                    <a:lstStyle/>
                    <a:p>
                      <a:pPr marL="0" marR="0" lvl="0" indent="0" algn="l" rtl="0">
                        <a:spcBef>
                          <a:spcPts val="0"/>
                        </a:spcBef>
                        <a:spcAft>
                          <a:spcPts val="0"/>
                        </a:spcAft>
                        <a:buNone/>
                      </a:pPr>
                      <a:r>
                        <a:rPr lang="en-001" sz="1600" dirty="0"/>
                        <a:t>5</a:t>
                      </a:r>
                      <a:endParaRPr sz="1600" dirty="0"/>
                    </a:p>
                  </a:txBody>
                  <a:tcPr marL="68575" marR="68575" marT="34300" marB="34300">
                    <a:solidFill>
                      <a:srgbClr val="FBD4B4"/>
                    </a:solidFill>
                  </a:tcPr>
                </a:tc>
                <a:extLst>
                  <a:ext uri="{0D108BD9-81ED-4DB2-BD59-A6C34878D82A}">
                    <a16:rowId xmlns:a16="http://schemas.microsoft.com/office/drawing/2014/main" val="10001"/>
                  </a:ext>
                </a:extLst>
              </a:tr>
            </a:tbl>
          </a:graphicData>
        </a:graphic>
      </p:graphicFrame>
      <p:pic>
        <p:nvPicPr>
          <p:cNvPr id="9" name="Image 8">
            <a:extLst>
              <a:ext uri="{FF2B5EF4-FFF2-40B4-BE49-F238E27FC236}">
                <a16:creationId xmlns:a16="http://schemas.microsoft.com/office/drawing/2014/main" id="{1608F37E-C816-4161-B589-26491C6E082F}"/>
              </a:ext>
            </a:extLst>
          </p:cNvPr>
          <p:cNvPicPr>
            <a:picLocks noChangeAspect="1"/>
          </p:cNvPicPr>
          <p:nvPr/>
        </p:nvPicPr>
        <p:blipFill>
          <a:blip r:embed="rId3"/>
          <a:stretch>
            <a:fillRect/>
          </a:stretch>
        </p:blipFill>
        <p:spPr>
          <a:xfrm>
            <a:off x="8669698" y="1203270"/>
            <a:ext cx="2744777" cy="3339759"/>
          </a:xfrm>
          <a:prstGeom prst="rect">
            <a:avLst/>
          </a:prstGeom>
        </p:spPr>
      </p:pic>
    </p:spTree>
    <p:extLst>
      <p:ext uri="{BB962C8B-B14F-4D97-AF65-F5344CB8AC3E}">
        <p14:creationId xmlns:p14="http://schemas.microsoft.com/office/powerpoint/2010/main" val="1066722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39</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25223" y="349086"/>
            <a:ext cx="10926346" cy="457200"/>
          </a:xfrm>
        </p:spPr>
        <p:txBody>
          <a:bodyPr/>
          <a:lstStyle/>
          <a:p>
            <a:r>
              <a:rPr lang="fi-FI" dirty="0"/>
              <a:t>#139 : </a:t>
            </a:r>
            <a:r>
              <a:rPr lang="en-US" dirty="0"/>
              <a:t>W-migration in lower X-point height geometries in WEST accounting for 3D realistic walls and magnetic geometry for the validation of tokamak boundary simulations</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Google Shape;53;p1">
            <a:extLst>
              <a:ext uri="{FF2B5EF4-FFF2-40B4-BE49-F238E27FC236}">
                <a16:creationId xmlns:a16="http://schemas.microsoft.com/office/drawing/2014/main" id="{C154E38E-8C7A-4E1F-B0BF-93E1925E1B83}"/>
              </a:ext>
            </a:extLst>
          </p:cNvPr>
          <p:cNvSpPr txBox="1">
            <a:spLocks/>
          </p:cNvSpPr>
          <p:nvPr/>
        </p:nvSpPr>
        <p:spPr>
          <a:xfrm>
            <a:off x="276224" y="1100578"/>
            <a:ext cx="7199393" cy="5688632"/>
          </a:xfrm>
          <a:prstGeom prst="rect">
            <a:avLst/>
          </a:prstGeom>
          <a:noFill/>
          <a:ln>
            <a:noFill/>
          </a:ln>
        </p:spPr>
        <p:txBody>
          <a:bodyPr spcFirstLastPara="1" wrap="square" lIns="91425" tIns="45700" rIns="91425" bIns="45700" anchor="t" anchorCtr="0">
            <a:normAutofit lnSpcReduction="10000"/>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214313" indent="-214313" rtl="0">
              <a:buClr>
                <a:schemeClr val="dk1"/>
              </a:buClr>
              <a:buSzPts val="2400"/>
            </a:pPr>
            <a:r>
              <a:rPr lang="en-US" b="1" dirty="0">
                <a:latin typeface="Calibri"/>
                <a:ea typeface="Calibri"/>
                <a:cs typeface="Calibri"/>
                <a:sym typeface="Calibri"/>
              </a:rPr>
              <a:t>Proponents and contact person:</a:t>
            </a:r>
            <a:endParaRPr lang="en-US" dirty="0"/>
          </a:p>
          <a:p>
            <a:pPr marL="0" indent="0" rtl="0">
              <a:buFont typeface="Arial"/>
              <a:buNone/>
            </a:pPr>
            <a:r>
              <a:rPr lang="en-US" sz="1800" dirty="0"/>
              <a:t>Diego Sales de Oliveira (</a:t>
            </a:r>
            <a:r>
              <a:rPr lang="en-US" sz="1800" u="sng" dirty="0">
                <a:solidFill>
                  <a:schemeClr val="hlink"/>
                </a:solidFill>
                <a:hlinkClick r:id="rId2"/>
              </a:rPr>
              <a:t>diego.salesdeoliveira@cea.fr</a:t>
            </a:r>
            <a:r>
              <a:rPr lang="en-US" sz="1800" dirty="0"/>
              <a:t>)</a:t>
            </a:r>
          </a:p>
          <a:p>
            <a:pPr marL="0" indent="0" rtl="0">
              <a:buFont typeface="Arial"/>
              <a:buNone/>
            </a:pPr>
            <a:r>
              <a:rPr lang="en-US" sz="1800" dirty="0"/>
              <a:t>Alex Grosjean, Guido </a:t>
            </a:r>
            <a:r>
              <a:rPr lang="en-US" sz="1800" dirty="0" err="1"/>
              <a:t>Ciraolo</a:t>
            </a:r>
            <a:r>
              <a:rPr lang="en-US" sz="1800" dirty="0"/>
              <a:t>, Alexis </a:t>
            </a:r>
            <a:r>
              <a:rPr lang="en-US" sz="1800" dirty="0" err="1"/>
              <a:t>Huart</a:t>
            </a:r>
            <a:endParaRPr lang="en-US" sz="1800" dirty="0"/>
          </a:p>
          <a:p>
            <a:pPr marL="214313" indent="-61913" rtl="0">
              <a:buClr>
                <a:schemeClr val="dk1"/>
              </a:buClr>
              <a:buSzPts val="2400"/>
              <a:buFont typeface="Arial"/>
              <a:buNone/>
            </a:pPr>
            <a:endParaRPr lang="en-US" b="1" dirty="0">
              <a:latin typeface="Calibri"/>
              <a:ea typeface="Calibri"/>
              <a:cs typeface="Calibri"/>
              <a:sym typeface="Calibri"/>
            </a:endParaRPr>
          </a:p>
          <a:p>
            <a:pPr marL="214313" indent="-214313" rtl="0">
              <a:buClr>
                <a:schemeClr val="dk1"/>
              </a:buClr>
              <a:buSzPts val="2400"/>
            </a:pPr>
            <a:r>
              <a:rPr lang="en-US" b="1" dirty="0">
                <a:latin typeface="Calibri"/>
                <a:ea typeface="Calibri"/>
                <a:cs typeface="Calibri"/>
                <a:sym typeface="Calibri"/>
              </a:rPr>
              <a:t>Scientific Background &amp; Objectives</a:t>
            </a:r>
            <a:endParaRPr lang="en-US" dirty="0"/>
          </a:p>
          <a:p>
            <a:pPr indent="-104775" rtl="0">
              <a:lnSpc>
                <a:spcPct val="110000"/>
              </a:lnSpc>
              <a:buClr>
                <a:schemeClr val="dk1"/>
              </a:buClr>
              <a:buSzPts val="2400"/>
              <a:buFont typeface="Arial"/>
              <a:buNone/>
            </a:pPr>
            <a:r>
              <a:rPr lang="en-US" sz="1800" dirty="0"/>
              <a:t>- Validate 3D W-migration modelling using SOLEDGE3X+ERO2.0 accounting for realistic wall and magnetic (ripples) geometries </a:t>
            </a:r>
          </a:p>
          <a:p>
            <a:pPr indent="-104775" rtl="0">
              <a:lnSpc>
                <a:spcPct val="110000"/>
              </a:lnSpc>
              <a:buClr>
                <a:schemeClr val="dk1"/>
              </a:buClr>
              <a:buSzPts val="2400"/>
              <a:buFont typeface="Arial"/>
              <a:buNone/>
            </a:pPr>
            <a:r>
              <a:rPr lang="en-US" sz="1800" dirty="0"/>
              <a:t>- Produce datasets for different values of density and </a:t>
            </a:r>
            <a:r>
              <a:rPr lang="en-US" sz="1800" dirty="0" err="1"/>
              <a:t>Psol</a:t>
            </a:r>
            <a:endParaRPr lang="en-US" sz="1800" dirty="0"/>
          </a:p>
          <a:p>
            <a:pPr marL="152400" indent="0" rtl="0">
              <a:lnSpc>
                <a:spcPct val="110000"/>
              </a:lnSpc>
              <a:buClr>
                <a:schemeClr val="dk1"/>
              </a:buClr>
              <a:buSzPts val="2400"/>
              <a:buFont typeface="Arial"/>
              <a:buNone/>
            </a:pPr>
            <a:r>
              <a:rPr lang="en-US" sz="1800" dirty="0"/>
              <a:t>- Characterize the strength and position of the W-source, the main routes for core-contamination, and the impact of ripples and non-axisymmetric walls in the overall W-dynamics using ERO2.0 simulations</a:t>
            </a:r>
          </a:p>
          <a:p>
            <a:pPr marL="152400" indent="0" rtl="0">
              <a:lnSpc>
                <a:spcPct val="110000"/>
              </a:lnSpc>
              <a:buClr>
                <a:schemeClr val="dk1"/>
              </a:buClr>
              <a:buSzPts val="2400"/>
              <a:buFont typeface="Arial"/>
              <a:buNone/>
            </a:pPr>
            <a:r>
              <a:rPr lang="en-US" sz="1800" dirty="0"/>
              <a:t>- Investigate the W-screening efficiency in lower X-point height geometries </a:t>
            </a:r>
          </a:p>
          <a:p>
            <a:pPr marL="438150" indent="-285750" rtl="0">
              <a:buClr>
                <a:schemeClr val="dk1"/>
              </a:buClr>
              <a:buSzPts val="2400"/>
              <a:buFontTx/>
              <a:buChar char="-"/>
            </a:pPr>
            <a:endParaRPr lang="en-US" sz="1800" dirty="0"/>
          </a:p>
          <a:p>
            <a:pPr marL="214313" indent="-214313" rtl="0">
              <a:buClr>
                <a:schemeClr val="dk1"/>
              </a:buClr>
              <a:buSzPts val="2400"/>
            </a:pPr>
            <a:r>
              <a:rPr lang="en-US" b="1" dirty="0">
                <a:latin typeface="Calibri"/>
                <a:ea typeface="Calibri"/>
                <a:cs typeface="Calibri"/>
                <a:sym typeface="Calibri"/>
              </a:rPr>
              <a:t>Experimental Strategy/Machine Constraints and essential diagnostic</a:t>
            </a:r>
            <a:endParaRPr lang="en-US" dirty="0">
              <a:latin typeface="Calibri"/>
              <a:ea typeface="Calibri"/>
              <a:cs typeface="Calibri"/>
              <a:sym typeface="Calibri"/>
            </a:endParaRPr>
          </a:p>
          <a:p>
            <a:pPr marL="557212" lvl="1" indent="-214312" rtl="0">
              <a:buClr>
                <a:schemeClr val="dk1"/>
              </a:buClr>
              <a:buSzPts val="1200"/>
              <a:buFont typeface="Calibri"/>
              <a:buChar char="-"/>
            </a:pPr>
            <a:r>
              <a:rPr lang="en-US" sz="1200" dirty="0"/>
              <a:t>Repeats for shots from C10/9 WEST campaign for lower X-point height and 2MW LHCD/400kA (f. e. 61488) and improve the minimum incident angle for FMP</a:t>
            </a:r>
          </a:p>
          <a:p>
            <a:pPr lvl="1" indent="-214312" rtl="0">
              <a:buClr>
                <a:schemeClr val="dk1"/>
              </a:buClr>
              <a:buSzPts val="1200"/>
              <a:buFont typeface="Calibri"/>
              <a:buChar char="-"/>
            </a:pPr>
            <a:r>
              <a:rPr lang="en-US" sz="1200" dirty="0"/>
              <a:t>Langmuir probes in the max and min probe locations, RCP, McPherson</a:t>
            </a:r>
          </a:p>
          <a:p>
            <a:pPr lvl="1" indent="-214312" rtl="0">
              <a:buClr>
                <a:schemeClr val="dk1"/>
              </a:buClr>
              <a:buSzPts val="1200"/>
              <a:buFont typeface="Calibri"/>
              <a:buChar char="-"/>
            </a:pPr>
            <a:r>
              <a:rPr lang="en-US" sz="1200" dirty="0"/>
              <a:t>Development of the higher density and </a:t>
            </a:r>
            <a:r>
              <a:rPr lang="en-US" sz="1200" dirty="0" err="1"/>
              <a:t>Psol</a:t>
            </a:r>
            <a:r>
              <a:rPr lang="en-US" sz="1200" dirty="0"/>
              <a:t> scenarios from the reference scenario</a:t>
            </a:r>
            <a:endParaRPr lang="en-US" dirty="0"/>
          </a:p>
          <a:p>
            <a:pPr marL="214313" indent="-61913" rtl="0">
              <a:buClr>
                <a:schemeClr val="dk1"/>
              </a:buClr>
              <a:buSzPts val="2400"/>
              <a:buFont typeface="Arial"/>
              <a:buNone/>
            </a:pPr>
            <a:endParaRPr lang="en-US" dirty="0">
              <a:latin typeface="Calibri"/>
              <a:ea typeface="Calibri"/>
              <a:cs typeface="Calibri"/>
              <a:sym typeface="Calibri"/>
            </a:endParaRPr>
          </a:p>
          <a:p>
            <a:pPr marL="214313" indent="-61913" rtl="0">
              <a:buClr>
                <a:schemeClr val="dk1"/>
              </a:buClr>
              <a:buSzPts val="2400"/>
              <a:buFont typeface="Arial"/>
              <a:buNone/>
            </a:pPr>
            <a:endParaRPr lang="en-US" dirty="0">
              <a:latin typeface="Calibri"/>
              <a:ea typeface="Calibri"/>
              <a:cs typeface="Calibri"/>
              <a:sym typeface="Calibri"/>
            </a:endParaRPr>
          </a:p>
          <a:p>
            <a:pPr indent="-104775" rtl="0">
              <a:spcBef>
                <a:spcPts val="480"/>
              </a:spcBef>
              <a:buClr>
                <a:schemeClr val="dk1"/>
              </a:buClr>
              <a:buSzPts val="2400"/>
              <a:buFont typeface="Arial"/>
              <a:buNone/>
            </a:pPr>
            <a:endParaRPr lang="en-US" dirty="0"/>
          </a:p>
        </p:txBody>
      </p:sp>
      <p:sp>
        <p:nvSpPr>
          <p:cNvPr id="6" name="Google Shape;54;p1">
            <a:extLst>
              <a:ext uri="{FF2B5EF4-FFF2-40B4-BE49-F238E27FC236}">
                <a16:creationId xmlns:a16="http://schemas.microsoft.com/office/drawing/2014/main" id="{311A7427-F6B4-4DE2-8584-18D9385A1837}"/>
              </a:ext>
            </a:extLst>
          </p:cNvPr>
          <p:cNvSpPr txBox="1"/>
          <p:nvPr/>
        </p:nvSpPr>
        <p:spPr>
          <a:xfrm>
            <a:off x="7877174" y="4930756"/>
            <a:ext cx="307181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b="1" i="0" u="none" strike="noStrike" cap="none" dirty="0">
                <a:solidFill>
                  <a:schemeClr val="dk1"/>
                </a:solidFill>
                <a:latin typeface="Calibri"/>
                <a:ea typeface="Calibri"/>
                <a:cs typeface="Calibri"/>
                <a:sym typeface="Calibri"/>
              </a:rPr>
              <a:t>Proposed pulses</a:t>
            </a:r>
            <a:endParaRPr dirty="0"/>
          </a:p>
        </p:txBody>
      </p:sp>
      <p:graphicFrame>
        <p:nvGraphicFramePr>
          <p:cNvPr id="7" name="Google Shape;55;p1">
            <a:extLst>
              <a:ext uri="{FF2B5EF4-FFF2-40B4-BE49-F238E27FC236}">
                <a16:creationId xmlns:a16="http://schemas.microsoft.com/office/drawing/2014/main" id="{2F7D6273-4AAD-4805-A6BF-45E26950254A}"/>
              </a:ext>
            </a:extLst>
          </p:cNvPr>
          <p:cNvGraphicFramePr/>
          <p:nvPr/>
        </p:nvGraphicFramePr>
        <p:xfrm>
          <a:off x="7877174" y="5300088"/>
          <a:ext cx="4147450" cy="837300"/>
        </p:xfrm>
        <a:graphic>
          <a:graphicData uri="http://schemas.openxmlformats.org/drawingml/2006/table">
            <a:tbl>
              <a:tblPr firstRow="1" bandRow="1">
                <a:noFill/>
              </a:tblPr>
              <a:tblGrid>
                <a:gridCol w="954025">
                  <a:extLst>
                    <a:ext uri="{9D8B030D-6E8A-4147-A177-3AD203B41FA5}">
                      <a16:colId xmlns:a16="http://schemas.microsoft.com/office/drawing/2014/main" val="20000"/>
                    </a:ext>
                  </a:extLst>
                </a:gridCol>
                <a:gridCol w="1663925">
                  <a:extLst>
                    <a:ext uri="{9D8B030D-6E8A-4147-A177-3AD203B41FA5}">
                      <a16:colId xmlns:a16="http://schemas.microsoft.com/office/drawing/2014/main" val="20001"/>
                    </a:ext>
                  </a:extLst>
                </a:gridCol>
                <a:gridCol w="1529500">
                  <a:extLst>
                    <a:ext uri="{9D8B030D-6E8A-4147-A177-3AD203B41FA5}">
                      <a16:colId xmlns:a16="http://schemas.microsoft.com/office/drawing/2014/main" val="20002"/>
                    </a:ext>
                  </a:extLst>
                </a:gridCol>
              </a:tblGrid>
              <a:tr h="418650">
                <a:tc>
                  <a:txBody>
                    <a:bodyPr/>
                    <a:lstStyle/>
                    <a:p>
                      <a:pPr marL="0" marR="0" lvl="0" indent="0" algn="l" rtl="0">
                        <a:spcBef>
                          <a:spcPts val="0"/>
                        </a:spcBef>
                        <a:spcAft>
                          <a:spcPts val="0"/>
                        </a:spcAft>
                        <a:buNone/>
                      </a:pPr>
                      <a:r>
                        <a:rPr lang="en-US" sz="1600" u="none" strike="noStrike" cap="none"/>
                        <a:t>Device</a:t>
                      </a:r>
                      <a:endParaRPr/>
                    </a:p>
                  </a:txBody>
                  <a:tcPr marL="68575" marR="68575" marT="34300" marB="34300"/>
                </a:tc>
                <a:tc>
                  <a:txBody>
                    <a:bodyPr/>
                    <a:lstStyle/>
                    <a:p>
                      <a:pPr marL="0" marR="0" lvl="0" indent="0" algn="l" rtl="0">
                        <a:spcBef>
                          <a:spcPts val="0"/>
                        </a:spcBef>
                        <a:spcAft>
                          <a:spcPts val="0"/>
                        </a:spcAft>
                        <a:buNone/>
                      </a:pPr>
                      <a:r>
                        <a:rPr lang="en-US" sz="1600"/>
                        <a:t># Pulses/Session</a:t>
                      </a:r>
                      <a:endParaRPr/>
                    </a:p>
                  </a:txBody>
                  <a:tcPr marL="68575" marR="68575" marT="34300" marB="34300"/>
                </a:tc>
                <a:tc>
                  <a:txBody>
                    <a:bodyPr/>
                    <a:lstStyle/>
                    <a:p>
                      <a:pPr marL="0" marR="0" lvl="0" indent="0" algn="l" rtl="0">
                        <a:spcBef>
                          <a:spcPts val="0"/>
                        </a:spcBef>
                        <a:spcAft>
                          <a:spcPts val="0"/>
                        </a:spcAft>
                        <a:buNone/>
                      </a:pPr>
                      <a:r>
                        <a:rPr lang="en-US" sz="1600"/>
                        <a:t># Development</a:t>
                      </a:r>
                      <a:endParaRPr/>
                    </a:p>
                  </a:txBody>
                  <a:tcPr marL="68575" marR="68575" marT="34300" marB="34300"/>
                </a:tc>
                <a:extLst>
                  <a:ext uri="{0D108BD9-81ED-4DB2-BD59-A6C34878D82A}">
                    <a16:rowId xmlns:a16="http://schemas.microsoft.com/office/drawing/2014/main" val="10000"/>
                  </a:ext>
                </a:extLst>
              </a:tr>
              <a:tr h="418650">
                <a:tc>
                  <a:txBody>
                    <a:bodyPr/>
                    <a:lstStyle/>
                    <a:p>
                      <a:pPr marL="0" marR="0" lvl="0" indent="0" algn="l" rtl="0">
                        <a:spcBef>
                          <a:spcPts val="0"/>
                        </a:spcBef>
                        <a:spcAft>
                          <a:spcPts val="0"/>
                        </a:spcAft>
                        <a:buNone/>
                      </a:pPr>
                      <a:r>
                        <a:rPr lang="en-US" sz="1800" b="1">
                          <a:solidFill>
                            <a:schemeClr val="dk1"/>
                          </a:solidFill>
                        </a:rPr>
                        <a:t>WEST</a:t>
                      </a:r>
                      <a:endParaRPr/>
                    </a:p>
                  </a:txBody>
                  <a:tcPr marL="68575" marR="68575" marT="34300" marB="34300">
                    <a:solidFill>
                      <a:srgbClr val="FBD4B4"/>
                    </a:solidFill>
                  </a:tcPr>
                </a:tc>
                <a:tc>
                  <a:txBody>
                    <a:bodyPr/>
                    <a:lstStyle/>
                    <a:p>
                      <a:pPr marL="0" marR="0" lvl="0" indent="0" algn="l" rtl="0">
                        <a:spcBef>
                          <a:spcPts val="0"/>
                        </a:spcBef>
                        <a:spcAft>
                          <a:spcPts val="0"/>
                        </a:spcAft>
                        <a:buNone/>
                      </a:pPr>
                      <a:r>
                        <a:rPr lang="en-US" sz="1600" dirty="0"/>
                        <a:t>15</a:t>
                      </a:r>
                      <a:endParaRPr sz="1600" dirty="0"/>
                    </a:p>
                  </a:txBody>
                  <a:tcPr marL="68575" marR="68575" marT="34300" marB="34300">
                    <a:solidFill>
                      <a:srgbClr val="FBD4B4"/>
                    </a:solidFill>
                  </a:tcPr>
                </a:tc>
                <a:tc>
                  <a:txBody>
                    <a:bodyPr/>
                    <a:lstStyle/>
                    <a:p>
                      <a:pPr marL="0" marR="0" lvl="0" indent="0" algn="l" rtl="0">
                        <a:spcBef>
                          <a:spcPts val="0"/>
                        </a:spcBef>
                        <a:spcAft>
                          <a:spcPts val="0"/>
                        </a:spcAft>
                        <a:buNone/>
                      </a:pPr>
                      <a:r>
                        <a:rPr lang="en-001" sz="1600" dirty="0"/>
                        <a:t>5</a:t>
                      </a:r>
                      <a:endParaRPr sz="1600" dirty="0"/>
                    </a:p>
                  </a:txBody>
                  <a:tcPr marL="68575" marR="68575" marT="34300" marB="34300">
                    <a:solidFill>
                      <a:srgbClr val="FBD4B4"/>
                    </a:solidFill>
                  </a:tcPr>
                </a:tc>
                <a:extLst>
                  <a:ext uri="{0D108BD9-81ED-4DB2-BD59-A6C34878D82A}">
                    <a16:rowId xmlns:a16="http://schemas.microsoft.com/office/drawing/2014/main" val="10001"/>
                  </a:ext>
                </a:extLst>
              </a:tr>
            </a:tbl>
          </a:graphicData>
        </a:graphic>
      </p:graphicFrame>
      <p:pic>
        <p:nvPicPr>
          <p:cNvPr id="9" name="Image 8">
            <a:extLst>
              <a:ext uri="{FF2B5EF4-FFF2-40B4-BE49-F238E27FC236}">
                <a16:creationId xmlns:a16="http://schemas.microsoft.com/office/drawing/2014/main" id="{1608F37E-C816-4161-B589-26491C6E082F}"/>
              </a:ext>
            </a:extLst>
          </p:cNvPr>
          <p:cNvPicPr>
            <a:picLocks noChangeAspect="1"/>
          </p:cNvPicPr>
          <p:nvPr/>
        </p:nvPicPr>
        <p:blipFill>
          <a:blip r:embed="rId3"/>
          <a:stretch>
            <a:fillRect/>
          </a:stretch>
        </p:blipFill>
        <p:spPr>
          <a:xfrm>
            <a:off x="8669698" y="1203270"/>
            <a:ext cx="2744777" cy="3339759"/>
          </a:xfrm>
          <a:prstGeom prst="rect">
            <a:avLst/>
          </a:prstGeom>
        </p:spPr>
      </p:pic>
      <p:sp>
        <p:nvSpPr>
          <p:cNvPr id="10" name="TextBox 1">
            <a:extLst>
              <a:ext uri="{FF2B5EF4-FFF2-40B4-BE49-F238E27FC236}">
                <a16:creationId xmlns:a16="http://schemas.microsoft.com/office/drawing/2014/main" id="{5E72BC35-926F-4350-B31F-B45C91768877}"/>
              </a:ext>
            </a:extLst>
          </p:cNvPr>
          <p:cNvSpPr txBox="1"/>
          <p:nvPr/>
        </p:nvSpPr>
        <p:spPr>
          <a:xfrm>
            <a:off x="7069137" y="1523314"/>
            <a:ext cx="4768374" cy="1938992"/>
          </a:xfrm>
          <a:prstGeom prst="rect">
            <a:avLst/>
          </a:prstGeom>
          <a:solidFill>
            <a:srgbClr val="FFFF00"/>
          </a:solidFill>
          <a:ln>
            <a:noFill/>
          </a:ln>
        </p:spPr>
        <p:txBody>
          <a:bodyPr wrap="square" rtlCol="0">
            <a:spAutoFit/>
          </a:bodyPr>
          <a:lstStyle/>
          <a:p>
            <a:r>
              <a:rPr lang="fi-FI" sz="2000" dirty="0"/>
              <a:t>Priority</a:t>
            </a:r>
            <a:r>
              <a:rPr lang="fr-FR" sz="2000" dirty="0"/>
              <a:t>: P1-WEST-26-PB ?</a:t>
            </a:r>
          </a:p>
          <a:p>
            <a:r>
              <a:rPr lang="en-US" sz="2000" dirty="0"/>
              <a:t>Perform data mining  first. Rationale for additional pulses not clear (diagnostics settings ?) </a:t>
            </a:r>
          </a:p>
          <a:p>
            <a:r>
              <a:rPr lang="en-US" sz="2000" dirty="0"/>
              <a:t>Focus of 3D modelling should be on discrete limiters rather than impact of ripple. </a:t>
            </a:r>
            <a:endParaRPr lang="fr-FR" sz="2000" dirty="0"/>
          </a:p>
        </p:txBody>
      </p:sp>
    </p:spTree>
    <p:extLst>
      <p:ext uri="{BB962C8B-B14F-4D97-AF65-F5344CB8AC3E}">
        <p14:creationId xmlns:p14="http://schemas.microsoft.com/office/powerpoint/2010/main" val="1573085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B143FA-7E27-FB28-4767-1D3066EC82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a:t>
            </a:fld>
            <a:endParaRPr lang="en-GB">
              <a:solidFill>
                <a:prstClr val="white"/>
              </a:solidFill>
            </a:endParaRPr>
          </a:p>
        </p:txBody>
      </p:sp>
      <p:graphicFrame>
        <p:nvGraphicFramePr>
          <p:cNvPr id="10" name="Table 26">
            <a:extLst>
              <a:ext uri="{FF2B5EF4-FFF2-40B4-BE49-F238E27FC236}">
                <a16:creationId xmlns:a16="http://schemas.microsoft.com/office/drawing/2014/main" id="{719A6C33-A723-1699-1F78-9BF436A6092C}"/>
              </a:ext>
            </a:extLst>
          </p:cNvPr>
          <p:cNvGraphicFramePr>
            <a:graphicFrameLocks noGrp="1"/>
          </p:cNvGraphicFramePr>
          <p:nvPr>
            <p:extLst>
              <p:ext uri="{D42A27DB-BD31-4B8C-83A1-F6EECF244321}">
                <p14:modId xmlns:p14="http://schemas.microsoft.com/office/powerpoint/2010/main" val="2209189885"/>
              </p:ext>
            </p:extLst>
          </p:nvPr>
        </p:nvGraphicFramePr>
        <p:xfrm>
          <a:off x="614177" y="969195"/>
          <a:ext cx="11135458" cy="4178267"/>
        </p:xfrm>
        <a:graphic>
          <a:graphicData uri="http://schemas.openxmlformats.org/drawingml/2006/table">
            <a:tbl>
              <a:tblPr firstRow="1" bandRow="1">
                <a:tableStyleId>{FABFCF23-3B69-468F-B69F-88F6DE6A72F2}</a:tableStyleId>
              </a:tblPr>
              <a:tblGrid>
                <a:gridCol w="793837">
                  <a:extLst>
                    <a:ext uri="{9D8B030D-6E8A-4147-A177-3AD203B41FA5}">
                      <a16:colId xmlns:a16="http://schemas.microsoft.com/office/drawing/2014/main" val="3062960235"/>
                    </a:ext>
                  </a:extLst>
                </a:gridCol>
                <a:gridCol w="10341621">
                  <a:extLst>
                    <a:ext uri="{9D8B030D-6E8A-4147-A177-3AD203B41FA5}">
                      <a16:colId xmlns:a16="http://schemas.microsoft.com/office/drawing/2014/main" val="1130295074"/>
                    </a:ext>
                  </a:extLst>
                </a:gridCol>
              </a:tblGrid>
              <a:tr h="398747">
                <a:tc gridSpan="2">
                  <a:txBody>
                    <a:bodyPr/>
                    <a:lstStyle/>
                    <a:p>
                      <a:r>
                        <a:rPr lang="en-IT" sz="1800" dirty="0">
                          <a:latin typeface="+mn-lt"/>
                        </a:rPr>
                        <a:t>Scientific Objective</a:t>
                      </a:r>
                      <a:r>
                        <a:rPr lang="fi-FI" sz="1800" dirty="0">
                          <a:latin typeface="+mn-lt"/>
                        </a:rPr>
                        <a:t>s</a:t>
                      </a:r>
                      <a:endParaRPr lang="en-IT" sz="1800" dirty="0">
                        <a:latin typeface="+mn-lt"/>
                      </a:endParaRPr>
                    </a:p>
                  </a:txBody>
                  <a:tcPr/>
                </a:tc>
                <a:tc hMerge="1">
                  <a:txBody>
                    <a:bodyPr/>
                    <a:lstStyle/>
                    <a:p>
                      <a:endParaRPr lang="fi-FI"/>
                    </a:p>
                  </a:txBody>
                  <a:tcPr/>
                </a:tc>
                <a:extLst>
                  <a:ext uri="{0D108BD9-81ED-4DB2-BD59-A6C34878D82A}">
                    <a16:rowId xmlns:a16="http://schemas.microsoft.com/office/drawing/2014/main" val="3614622793"/>
                  </a:ext>
                </a:extLst>
              </a:tr>
              <a:tr h="398747">
                <a:tc>
                  <a:txBody>
                    <a:bodyPr/>
                    <a:lstStyle/>
                    <a:p>
                      <a:pPr>
                        <a:lnSpc>
                          <a:spcPct val="107000"/>
                        </a:lnSpc>
                        <a:spcAft>
                          <a:spcPts val="800"/>
                        </a:spcAft>
                      </a:pPr>
                      <a:r>
                        <a:rPr lang="en-US" sz="1800" b="1" dirty="0">
                          <a:effectLst/>
                          <a:latin typeface="+mn-lt"/>
                          <a:ea typeface="Calibri" panose="020F0502020204030204" pitchFamily="34" charset="0"/>
                          <a:cs typeface="Arial" panose="020B0604020202020204" pitchFamily="34" charset="0"/>
                        </a:rPr>
                        <a:t>D1</a:t>
                      </a:r>
                      <a:endParaRPr lang="en-IT" sz="1800" dirty="0">
                        <a:effectLst/>
                        <a:latin typeface="+mn-lt"/>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Quantify local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power load distributions on castellated and shaped PFCs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for ITER and DEMO, including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melting</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 events</a:t>
                      </a:r>
                      <a:endParaRPr lang="fr-FR" sz="1800" dirty="0">
                        <a:solidFill>
                          <a:srgbClr val="00000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solidFill>
                      <a:schemeClr val="accent6">
                        <a:lumMod val="40000"/>
                        <a:lumOff val="60000"/>
                      </a:schemeClr>
                    </a:solidFill>
                  </a:tcPr>
                </a:tc>
                <a:extLst>
                  <a:ext uri="{0D108BD9-81ED-4DB2-BD59-A6C34878D82A}">
                    <a16:rowId xmlns:a16="http://schemas.microsoft.com/office/drawing/2014/main" val="4069406433"/>
                  </a:ext>
                </a:extLst>
              </a:tr>
              <a:tr h="398747">
                <a:tc>
                  <a:txBody>
                    <a:bodyPr/>
                    <a:lstStyle/>
                    <a:p>
                      <a:pPr>
                        <a:lnSpc>
                          <a:spcPct val="107000"/>
                        </a:lnSpc>
                        <a:spcAft>
                          <a:spcPts val="800"/>
                        </a:spcAft>
                      </a:pPr>
                      <a:r>
                        <a:rPr lang="en-US" sz="1800" b="1" dirty="0">
                          <a:effectLst/>
                          <a:latin typeface="+mn-lt"/>
                          <a:ea typeface="Calibri" panose="020F0502020204030204" pitchFamily="34" charset="0"/>
                          <a:cs typeface="Arial" panose="020B0604020202020204" pitchFamily="34" charset="0"/>
                        </a:rPr>
                        <a:t>D2</a:t>
                      </a:r>
                      <a:endParaRPr lang="en-IT" sz="1800" dirty="0">
                        <a:effectLst/>
                        <a:latin typeface="+mn-lt"/>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Assess the impact of sustained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high power / high particle fluence plasma exposure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on the thermo-mechanical properties of metallic PFCs as well as on plasma operation</a:t>
                      </a:r>
                      <a:endParaRPr lang="fr-FR" sz="1800" dirty="0">
                        <a:solidFill>
                          <a:srgbClr val="00000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solidFill>
                      <a:schemeClr val="accent6">
                        <a:lumMod val="40000"/>
                        <a:lumOff val="60000"/>
                      </a:schemeClr>
                    </a:solidFill>
                  </a:tcPr>
                </a:tc>
                <a:extLst>
                  <a:ext uri="{0D108BD9-81ED-4DB2-BD59-A6C34878D82A}">
                    <a16:rowId xmlns:a16="http://schemas.microsoft.com/office/drawing/2014/main" val="763739503"/>
                  </a:ext>
                </a:extLst>
              </a:tr>
              <a:tr h="398747">
                <a:tc>
                  <a:txBody>
                    <a:bodyPr/>
                    <a:lstStyle/>
                    <a:p>
                      <a:pPr>
                        <a:lnSpc>
                          <a:spcPct val="107000"/>
                        </a:lnSpc>
                        <a:spcAft>
                          <a:spcPts val="800"/>
                        </a:spcAft>
                      </a:pPr>
                      <a:r>
                        <a:rPr lang="en-US" sz="1800" b="1" dirty="0">
                          <a:effectLst/>
                          <a:latin typeface="+mn-lt"/>
                          <a:ea typeface="Calibri" panose="020F0502020204030204" pitchFamily="34" charset="0"/>
                          <a:cs typeface="Arial" panose="020B0604020202020204" pitchFamily="34" charset="0"/>
                        </a:rPr>
                        <a:t>D3</a:t>
                      </a:r>
                      <a:r>
                        <a:rPr lang="en-US" sz="1800" dirty="0">
                          <a:effectLst/>
                          <a:latin typeface="+mn-lt"/>
                          <a:ea typeface="Calibri" panose="020F0502020204030204" pitchFamily="34" charset="0"/>
                          <a:cs typeface="Arial" panose="020B0604020202020204" pitchFamily="34" charset="0"/>
                        </a:rPr>
                        <a:t> </a:t>
                      </a:r>
                      <a:endParaRPr lang="en-IT" sz="1800" dirty="0">
                        <a:effectLst/>
                        <a:latin typeface="+mn-lt"/>
                        <a:ea typeface="Calibri" panose="020F0502020204030204" pitchFamily="34" charset="0"/>
                        <a:cs typeface="Arial" panose="020B0604020202020204" pitchFamily="34" charset="0"/>
                      </a:endParaRPr>
                    </a:p>
                  </a:txBody>
                  <a:tcPr marL="68580" marR="68580" marT="0" marB="0"/>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Quantify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material erosion sources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from metallic walls under ITER relevant plasma conditions and determine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material migration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pathways, in particular to assess </a:t>
                      </a:r>
                      <a:r>
                        <a:rPr lang="en-GB" sz="1800" dirty="0">
                          <a:solidFill>
                            <a:srgbClr val="0070C0"/>
                          </a:solidFill>
                          <a:effectLst/>
                          <a:latin typeface="Franklin Gothic Book" panose="020B0503020102020204" pitchFamily="34" charset="0"/>
                          <a:ea typeface="Calibri" panose="020F0502020204030204" pitchFamily="34" charset="0"/>
                          <a:cs typeface="Calibri" panose="020F0502020204030204" pitchFamily="34" charset="0"/>
                        </a:rPr>
                        <a:t>W sources from the first wall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and the net erosion rates.</a:t>
                      </a:r>
                      <a:endParaRPr lang="fr-FR" sz="1800" dirty="0">
                        <a:solidFill>
                          <a:srgbClr val="00000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tc>
                <a:extLst>
                  <a:ext uri="{0D108BD9-81ED-4DB2-BD59-A6C34878D82A}">
                    <a16:rowId xmlns:a16="http://schemas.microsoft.com/office/drawing/2014/main" val="3027660066"/>
                  </a:ext>
                </a:extLst>
              </a:tr>
              <a:tr h="398747">
                <a:tc>
                  <a:txBody>
                    <a:bodyPr/>
                    <a:lstStyle/>
                    <a:p>
                      <a:pPr algn="l">
                        <a:lnSpc>
                          <a:spcPct val="107000"/>
                        </a:lnSpc>
                        <a:spcAft>
                          <a:spcPts val="0"/>
                        </a:spcAft>
                      </a:pPr>
                      <a:r>
                        <a:rPr lang="en-US" sz="1800" b="1" dirty="0">
                          <a:effectLst/>
                          <a:latin typeface="+mn-lt"/>
                          <a:ea typeface="Calibri" panose="020F0502020204030204" pitchFamily="34" charset="0"/>
                          <a:cs typeface="Arial" panose="020B0604020202020204" pitchFamily="34" charset="0"/>
                        </a:rPr>
                        <a:t>D4</a:t>
                      </a:r>
                      <a:r>
                        <a:rPr lang="en-US" sz="1800" dirty="0">
                          <a:effectLst/>
                          <a:latin typeface="+mn-lt"/>
                          <a:ea typeface="Calibri" panose="020F0502020204030204" pitchFamily="34" charset="0"/>
                          <a:cs typeface="Arial" panose="020B0604020202020204" pitchFamily="34" charset="0"/>
                        </a:rPr>
                        <a:t> </a:t>
                      </a:r>
                      <a:endParaRPr lang="en-IT" sz="1800" dirty="0">
                        <a:effectLst/>
                        <a:latin typeface="+mn-lt"/>
                        <a:ea typeface="Calibri" panose="020F0502020204030204" pitchFamily="34" charset="0"/>
                        <a:cs typeface="Arial" panose="020B0604020202020204" pitchFamily="34" charset="0"/>
                      </a:endParaRPr>
                    </a:p>
                  </a:txBody>
                  <a:tcPr marL="68580" marR="68580" marT="0" marB="0">
                    <a:solidFill>
                      <a:schemeClr val="accent3">
                        <a:lumMod val="40000"/>
                        <a:lumOff val="60000"/>
                      </a:schemeClr>
                    </a:solidFill>
                  </a:tcPr>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Quantify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fuel retention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in devices with metallic walls, with a focus on long pulse operation, including the impact of </a:t>
                      </a:r>
                      <a:r>
                        <a:rPr lang="en-GB" sz="1800" dirty="0" err="1">
                          <a:solidFill>
                            <a:srgbClr val="0070C0"/>
                          </a:solidFill>
                          <a:effectLst/>
                          <a:latin typeface="Franklin Gothic Book" panose="020B0503020102020204" pitchFamily="34" charset="0"/>
                          <a:ea typeface="Calibri" panose="020F0502020204030204" pitchFamily="34" charset="0"/>
                          <a:cs typeface="Calibri" panose="020F0502020204030204" pitchFamily="34" charset="0"/>
                        </a:rPr>
                        <a:t>boronisations</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 and using laser-based diagnostics where available</a:t>
                      </a:r>
                      <a:endParaRPr lang="fr-FR" sz="1800" dirty="0">
                        <a:solidFill>
                          <a:srgbClr val="00000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solidFill>
                      <a:schemeClr val="accent3">
                        <a:lumMod val="40000"/>
                        <a:lumOff val="60000"/>
                      </a:schemeClr>
                    </a:solidFill>
                  </a:tcPr>
                </a:tc>
                <a:extLst>
                  <a:ext uri="{0D108BD9-81ED-4DB2-BD59-A6C34878D82A}">
                    <a16:rowId xmlns:a16="http://schemas.microsoft.com/office/drawing/2014/main" val="3023418403"/>
                  </a:ext>
                </a:extLst>
              </a:tr>
              <a:tr h="398747">
                <a:tc>
                  <a:txBody>
                    <a:bodyPr/>
                    <a:lstStyle/>
                    <a:p>
                      <a:pPr algn="l">
                        <a:lnSpc>
                          <a:spcPct val="107000"/>
                        </a:lnSpc>
                        <a:spcAft>
                          <a:spcPts val="0"/>
                        </a:spcAft>
                      </a:pPr>
                      <a:r>
                        <a:rPr lang="fr-FR" sz="1800" b="1" dirty="0">
                          <a:effectLst/>
                          <a:latin typeface="+mn-lt"/>
                          <a:ea typeface="Calibri" panose="020F0502020204030204" pitchFamily="34" charset="0"/>
                          <a:cs typeface="Arial" panose="020B0604020202020204" pitchFamily="34" charset="0"/>
                        </a:rPr>
                        <a:t>D5</a:t>
                      </a:r>
                      <a:endParaRPr lang="en-IT" sz="1800" b="1" dirty="0">
                        <a:effectLst/>
                        <a:latin typeface="+mn-lt"/>
                        <a:ea typeface="Calibri" panose="020F0502020204030204" pitchFamily="34" charset="0"/>
                        <a:cs typeface="Arial" panose="020B0604020202020204" pitchFamily="34" charset="0"/>
                      </a:endParaRPr>
                    </a:p>
                  </a:txBody>
                  <a:tcPr marL="68580" marR="68580" marT="0" marB="0">
                    <a:solidFill>
                      <a:schemeClr val="accent3">
                        <a:lumMod val="40000"/>
                        <a:lumOff val="60000"/>
                      </a:schemeClr>
                    </a:solidFill>
                  </a:tcPr>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Assess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fuel-removal efficiency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in metallic devices, including the impact of </a:t>
                      </a:r>
                      <a:r>
                        <a:rPr lang="en-GB" sz="1800" dirty="0" err="1">
                          <a:solidFill>
                            <a:srgbClr val="0070C0"/>
                          </a:solidFill>
                          <a:effectLst/>
                          <a:latin typeface="Franklin Gothic Book" panose="020B0503020102020204" pitchFamily="34" charset="0"/>
                          <a:ea typeface="Calibri" panose="020F0502020204030204" pitchFamily="34" charset="0"/>
                          <a:cs typeface="Calibri" panose="020F0502020204030204" pitchFamily="34" charset="0"/>
                        </a:rPr>
                        <a:t>boronisations</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 and propose </a:t>
                      </a:r>
                      <a:r>
                        <a:rPr lang="en-GB" sz="1800" dirty="0">
                          <a:solidFill>
                            <a:srgbClr val="0070C0"/>
                          </a:solidFill>
                          <a:effectLst/>
                          <a:latin typeface="Franklin Gothic Book" panose="020B0503020102020204" pitchFamily="34" charset="0"/>
                          <a:ea typeface="Calibri" panose="020F0502020204030204" pitchFamily="34" charset="0"/>
                          <a:cs typeface="Calibri" panose="020F0502020204030204" pitchFamily="34" charset="0"/>
                        </a:rPr>
                        <a:t>fuel removal procedures</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 for next step metallic devices</a:t>
                      </a:r>
                      <a:endParaRPr lang="fr-FR" sz="1800" dirty="0">
                        <a:solidFill>
                          <a:srgbClr val="00000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solidFill>
                      <a:schemeClr val="accent3">
                        <a:lumMod val="40000"/>
                        <a:lumOff val="60000"/>
                      </a:schemeClr>
                    </a:solidFill>
                  </a:tcPr>
                </a:tc>
                <a:extLst>
                  <a:ext uri="{0D108BD9-81ED-4DB2-BD59-A6C34878D82A}">
                    <a16:rowId xmlns:a16="http://schemas.microsoft.com/office/drawing/2014/main" val="2400364071"/>
                  </a:ext>
                </a:extLst>
              </a:tr>
              <a:tr h="398747">
                <a:tc>
                  <a:txBody>
                    <a:bodyPr/>
                    <a:lstStyle/>
                    <a:p>
                      <a:pPr algn="l">
                        <a:lnSpc>
                          <a:spcPct val="107000"/>
                        </a:lnSpc>
                        <a:spcAft>
                          <a:spcPts val="0"/>
                        </a:spcAft>
                      </a:pPr>
                      <a:r>
                        <a:rPr lang="fr-FR" sz="1800" b="1" dirty="0">
                          <a:effectLst/>
                          <a:latin typeface="+mn-lt"/>
                          <a:ea typeface="Calibri" panose="020F0502020204030204" pitchFamily="34" charset="0"/>
                          <a:cs typeface="Arial" panose="020B0604020202020204" pitchFamily="34" charset="0"/>
                        </a:rPr>
                        <a:t>D7</a:t>
                      </a:r>
                      <a:endParaRPr lang="en-IT" sz="1800" b="1" dirty="0">
                        <a:effectLst/>
                        <a:latin typeface="+mn-lt"/>
                        <a:ea typeface="Calibri" panose="020F0502020204030204" pitchFamily="34" charset="0"/>
                        <a:cs typeface="Arial" panose="020B0604020202020204" pitchFamily="34" charset="0"/>
                      </a:endParaRPr>
                    </a:p>
                  </a:txBody>
                  <a:tcPr marL="68580" marR="68580" marT="0" marB="0">
                    <a:solidFill>
                      <a:schemeClr val="accent3">
                        <a:lumMod val="40000"/>
                        <a:lumOff val="60000"/>
                      </a:schemeClr>
                    </a:solidFill>
                  </a:tcPr>
                </a:tc>
                <a:tc>
                  <a:txBody>
                    <a:bodyPr/>
                    <a:lstStyle/>
                    <a:p>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Assess the efficiency and lifetime of </a:t>
                      </a:r>
                      <a:r>
                        <a:rPr lang="en-GB" sz="1800" dirty="0">
                          <a:solidFill>
                            <a:srgbClr val="FF0000"/>
                          </a:solidFill>
                          <a:effectLst/>
                          <a:latin typeface="Franklin Gothic Book" panose="020B0503020102020204" pitchFamily="34" charset="0"/>
                          <a:ea typeface="Calibri" panose="020F0502020204030204" pitchFamily="34" charset="0"/>
                          <a:cs typeface="Calibri" panose="020F0502020204030204" pitchFamily="34" charset="0"/>
                        </a:rPr>
                        <a:t>wall conditioning </a:t>
                      </a:r>
                      <a:r>
                        <a:rPr lang="en-GB" sz="18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methods in metallic devices, with a focus on </a:t>
                      </a:r>
                      <a:r>
                        <a:rPr lang="en-GB" sz="1800" dirty="0" err="1">
                          <a:solidFill>
                            <a:srgbClr val="0070C0"/>
                          </a:solidFill>
                          <a:effectLst/>
                          <a:latin typeface="Franklin Gothic Book" panose="020B0503020102020204" pitchFamily="34" charset="0"/>
                          <a:ea typeface="Calibri" panose="020F0502020204030204" pitchFamily="34" charset="0"/>
                          <a:cs typeface="Calibri" panose="020F0502020204030204" pitchFamily="34" charset="0"/>
                        </a:rPr>
                        <a:t>boronisation</a:t>
                      </a:r>
                      <a:endParaRPr lang="fr-FR" sz="1800" dirty="0">
                        <a:solidFill>
                          <a:srgbClr val="0070C0"/>
                        </a:solidFill>
                        <a:effectLst/>
                        <a:latin typeface="Franklin Gothic Book" panose="020B0503020102020204" pitchFamily="34" charset="0"/>
                        <a:ea typeface="Calibri" panose="020F0502020204030204" pitchFamily="34" charset="0"/>
                        <a:cs typeface="Franklin Gothic Book" panose="020B0503020102020204" pitchFamily="34" charset="0"/>
                      </a:endParaRPr>
                    </a:p>
                  </a:txBody>
                  <a:tcPr marL="68580" marR="68580" marT="17780" marB="17780" anchor="ctr">
                    <a:solidFill>
                      <a:schemeClr val="accent3">
                        <a:lumMod val="40000"/>
                        <a:lumOff val="60000"/>
                      </a:schemeClr>
                    </a:solidFill>
                  </a:tcPr>
                </a:tc>
                <a:extLst>
                  <a:ext uri="{0D108BD9-81ED-4DB2-BD59-A6C34878D82A}">
                    <a16:rowId xmlns:a16="http://schemas.microsoft.com/office/drawing/2014/main" val="1274616091"/>
                  </a:ext>
                </a:extLst>
              </a:tr>
            </a:tbl>
          </a:graphicData>
        </a:graphic>
      </p:graphicFrame>
      <p:sp>
        <p:nvSpPr>
          <p:cNvPr id="15" name="Title 1">
            <a:extLst>
              <a:ext uri="{FF2B5EF4-FFF2-40B4-BE49-F238E27FC236}">
                <a16:creationId xmlns:a16="http://schemas.microsoft.com/office/drawing/2014/main" id="{60E6FEF2-127D-EDED-FD98-27892EEA96A9}"/>
              </a:ext>
            </a:extLst>
          </p:cNvPr>
          <p:cNvSpPr>
            <a:spLocks noGrp="1"/>
          </p:cNvSpPr>
          <p:nvPr>
            <p:ph type="title"/>
          </p:nvPr>
        </p:nvSpPr>
        <p:spPr>
          <a:xfrm>
            <a:off x="983432" y="192515"/>
            <a:ext cx="9451776" cy="457200"/>
          </a:xfrm>
        </p:spPr>
        <p:txBody>
          <a:bodyPr/>
          <a:lstStyle/>
          <a:p>
            <a:r>
              <a:rPr lang="fr-FR" dirty="0"/>
              <a:t>Scientific objectives of RT06 cover 3 R&amp;D areas</a:t>
            </a:r>
            <a:endParaRPr lang="en-CH" dirty="0"/>
          </a:p>
        </p:txBody>
      </p:sp>
      <p:sp>
        <p:nvSpPr>
          <p:cNvPr id="7" name="Footer Placeholder 2">
            <a:extLst>
              <a:ext uri="{FF2B5EF4-FFF2-40B4-BE49-F238E27FC236}">
                <a16:creationId xmlns:a16="http://schemas.microsoft.com/office/drawing/2014/main" id="{FAC2ACF0-6E83-424D-94B5-9CD4B13D3922}"/>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9" name="Content Placeholder 2">
            <a:extLst>
              <a:ext uri="{FF2B5EF4-FFF2-40B4-BE49-F238E27FC236}">
                <a16:creationId xmlns:a16="http://schemas.microsoft.com/office/drawing/2014/main" id="{2D710125-9A1B-4C0D-946D-2A5954BF8E4A}"/>
              </a:ext>
            </a:extLst>
          </p:cNvPr>
          <p:cNvSpPr txBox="1">
            <a:spLocks/>
          </p:cNvSpPr>
          <p:nvPr/>
        </p:nvSpPr>
        <p:spPr>
          <a:xfrm>
            <a:off x="5733516" y="1543051"/>
            <a:ext cx="5844307" cy="822348"/>
          </a:xfrm>
          <a:prstGeom prst="rect">
            <a:avLst/>
          </a:prstGeom>
          <a:solidFill>
            <a:schemeClr val="bg1"/>
          </a:solidFill>
        </p:spPr>
        <p:txBody>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0" indent="0">
              <a:spcBef>
                <a:spcPts val="600"/>
              </a:spcBef>
              <a:buNone/>
            </a:pPr>
            <a:r>
              <a:rPr lang="fr-FR" sz="2000" dirty="0"/>
              <a:t>PFC </a:t>
            </a:r>
            <a:r>
              <a:rPr lang="fr-FR" sz="2000" dirty="0" err="1"/>
              <a:t>evolution</a:t>
            </a:r>
            <a:r>
              <a:rPr lang="fr-FR" sz="2000" dirty="0"/>
              <a:t> / damage </a:t>
            </a:r>
            <a:r>
              <a:rPr lang="fr-FR" sz="2000" dirty="0" err="1"/>
              <a:t>under</a:t>
            </a:r>
            <a:r>
              <a:rPr lang="fr-FR" sz="2000" dirty="0"/>
              <a:t> plasma </a:t>
            </a:r>
            <a:r>
              <a:rPr lang="fr-FR" sz="2000" dirty="0" err="1"/>
              <a:t>exposure</a:t>
            </a:r>
            <a:r>
              <a:rPr lang="fr-FR" sz="2000" dirty="0"/>
              <a:t> </a:t>
            </a:r>
          </a:p>
          <a:p>
            <a:pPr marL="0" indent="0">
              <a:spcBef>
                <a:spcPts val="600"/>
              </a:spcBef>
              <a:buNone/>
            </a:pPr>
            <a:r>
              <a:rPr lang="fr-FR" sz="2000" dirty="0"/>
              <a:t>(Focus : impact of RE on first </a:t>
            </a:r>
            <a:r>
              <a:rPr lang="fr-FR" sz="2000" dirty="0" err="1"/>
              <a:t>wall</a:t>
            </a:r>
            <a:r>
              <a:rPr lang="fr-FR" sz="2000" dirty="0"/>
              <a:t>)</a:t>
            </a:r>
            <a:endParaRPr lang="en-IT" sz="2000" dirty="0"/>
          </a:p>
          <a:p>
            <a:endParaRPr lang="en-CH" sz="2000" dirty="0"/>
          </a:p>
        </p:txBody>
      </p:sp>
      <p:sp>
        <p:nvSpPr>
          <p:cNvPr id="11" name="Content Placeholder 2">
            <a:extLst>
              <a:ext uri="{FF2B5EF4-FFF2-40B4-BE49-F238E27FC236}">
                <a16:creationId xmlns:a16="http://schemas.microsoft.com/office/drawing/2014/main" id="{D8CDA811-D632-4041-AB43-7A3963BE1D3A}"/>
              </a:ext>
            </a:extLst>
          </p:cNvPr>
          <p:cNvSpPr txBox="1">
            <a:spLocks/>
          </p:cNvSpPr>
          <p:nvPr/>
        </p:nvSpPr>
        <p:spPr>
          <a:xfrm>
            <a:off x="8472482" y="2505918"/>
            <a:ext cx="3067071" cy="852555"/>
          </a:xfrm>
          <a:prstGeom prst="rect">
            <a:avLst/>
          </a:prstGeom>
          <a:solidFill>
            <a:schemeClr val="bg1"/>
          </a:solidFill>
        </p:spPr>
        <p:txBody>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0" indent="0">
              <a:spcBef>
                <a:spcPts val="600"/>
              </a:spcBef>
              <a:buNone/>
            </a:pPr>
            <a:r>
              <a:rPr lang="fr-FR" sz="2000" dirty="0" err="1"/>
              <a:t>Material</a:t>
            </a:r>
            <a:r>
              <a:rPr lang="fr-FR" sz="2000" dirty="0"/>
              <a:t> migration </a:t>
            </a:r>
          </a:p>
          <a:p>
            <a:pPr marL="0" indent="0">
              <a:spcBef>
                <a:spcPts val="600"/>
              </a:spcBef>
              <a:buNone/>
            </a:pPr>
            <a:r>
              <a:rPr lang="fr-FR" sz="2000" dirty="0"/>
              <a:t>(Focus : W first </a:t>
            </a:r>
            <a:r>
              <a:rPr lang="fr-FR" sz="2000" dirty="0" err="1"/>
              <a:t>wall</a:t>
            </a:r>
            <a:r>
              <a:rPr lang="fr-FR" sz="2000" dirty="0"/>
              <a:t> source)</a:t>
            </a:r>
            <a:endParaRPr lang="en-IT" sz="2000" dirty="0"/>
          </a:p>
          <a:p>
            <a:endParaRPr lang="en-CH" sz="2000" dirty="0"/>
          </a:p>
        </p:txBody>
      </p:sp>
      <p:sp>
        <p:nvSpPr>
          <p:cNvPr id="12" name="Content Placeholder 2">
            <a:extLst>
              <a:ext uri="{FF2B5EF4-FFF2-40B4-BE49-F238E27FC236}">
                <a16:creationId xmlns:a16="http://schemas.microsoft.com/office/drawing/2014/main" id="{9087F6C5-DB0C-403F-A104-666479671D4C}"/>
              </a:ext>
            </a:extLst>
          </p:cNvPr>
          <p:cNvSpPr txBox="1">
            <a:spLocks/>
          </p:cNvSpPr>
          <p:nvPr/>
        </p:nvSpPr>
        <p:spPr>
          <a:xfrm>
            <a:off x="5457826" y="3839336"/>
            <a:ext cx="6119102" cy="822349"/>
          </a:xfrm>
          <a:prstGeom prst="rect">
            <a:avLst/>
          </a:prstGeom>
          <a:solidFill>
            <a:schemeClr val="bg1"/>
          </a:solidFill>
        </p:spPr>
        <p:txBody>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0" indent="0">
              <a:spcBef>
                <a:spcPts val="600"/>
              </a:spcBef>
              <a:buNone/>
            </a:pPr>
            <a:r>
              <a:rPr lang="fr-FR" sz="2000" dirty="0"/>
              <a:t>Fuel </a:t>
            </a:r>
            <a:r>
              <a:rPr lang="fr-FR" sz="2000" dirty="0" err="1"/>
              <a:t>retention</a:t>
            </a:r>
            <a:r>
              <a:rPr lang="fr-FR" sz="2000" dirty="0"/>
              <a:t> / </a:t>
            </a:r>
            <a:r>
              <a:rPr lang="fr-FR" sz="2000" dirty="0" err="1"/>
              <a:t>recovery</a:t>
            </a:r>
            <a:r>
              <a:rPr lang="fr-FR" sz="2000" dirty="0"/>
              <a:t> and </a:t>
            </a:r>
            <a:r>
              <a:rPr lang="fr-FR" sz="2000" dirty="0" err="1"/>
              <a:t>vessel</a:t>
            </a:r>
            <a:r>
              <a:rPr lang="fr-FR" sz="2000" dirty="0"/>
              <a:t> </a:t>
            </a:r>
            <a:r>
              <a:rPr lang="fr-FR" sz="2000" dirty="0" err="1"/>
              <a:t>conditioning</a:t>
            </a:r>
            <a:r>
              <a:rPr lang="fr-FR" sz="2000" dirty="0"/>
              <a:t> (Focus : </a:t>
            </a:r>
            <a:r>
              <a:rPr lang="fr-FR" sz="2000" dirty="0" err="1"/>
              <a:t>complete</a:t>
            </a:r>
            <a:r>
              <a:rPr lang="fr-FR" sz="2000" dirty="0"/>
              <a:t> </a:t>
            </a:r>
            <a:r>
              <a:rPr lang="fr-FR" sz="2000" dirty="0" err="1"/>
              <a:t>boronisation</a:t>
            </a:r>
            <a:r>
              <a:rPr lang="fr-FR" sz="2000" dirty="0"/>
              <a:t> </a:t>
            </a:r>
            <a:r>
              <a:rPr lang="fr-FR" sz="2000" dirty="0" err="1"/>
              <a:t>related</a:t>
            </a:r>
            <a:r>
              <a:rPr lang="fr-FR" sz="2000" dirty="0"/>
              <a:t> </a:t>
            </a:r>
            <a:r>
              <a:rPr lang="fr-FR" sz="2000" dirty="0" err="1"/>
              <a:t>work</a:t>
            </a:r>
            <a:r>
              <a:rPr lang="fr-FR" sz="2000" dirty="0"/>
              <a:t>, GD for </a:t>
            </a:r>
            <a:r>
              <a:rPr lang="fr-FR" sz="2000" dirty="0" err="1"/>
              <a:t>Dec</a:t>
            </a:r>
            <a:r>
              <a:rPr lang="fr-FR" sz="2000" dirty="0"/>
              <a:t> 2026) </a:t>
            </a:r>
            <a:endParaRPr lang="en-IT" sz="2000" dirty="0"/>
          </a:p>
          <a:p>
            <a:endParaRPr lang="en-CH" sz="2000" dirty="0"/>
          </a:p>
        </p:txBody>
      </p:sp>
      <p:graphicFrame>
        <p:nvGraphicFramePr>
          <p:cNvPr id="2" name="Tableau 1">
            <a:extLst>
              <a:ext uri="{FF2B5EF4-FFF2-40B4-BE49-F238E27FC236}">
                <a16:creationId xmlns:a16="http://schemas.microsoft.com/office/drawing/2014/main" id="{2F83C647-DB68-42C6-894D-4CAA70FDD7AE}"/>
              </a:ext>
            </a:extLst>
          </p:cNvPr>
          <p:cNvGraphicFramePr>
            <a:graphicFrameLocks noGrp="1"/>
          </p:cNvGraphicFramePr>
          <p:nvPr>
            <p:extLst>
              <p:ext uri="{D42A27DB-BD31-4B8C-83A1-F6EECF244321}">
                <p14:modId xmlns:p14="http://schemas.microsoft.com/office/powerpoint/2010/main" val="1133191697"/>
              </p:ext>
            </p:extLst>
          </p:nvPr>
        </p:nvGraphicFramePr>
        <p:xfrm>
          <a:off x="604141" y="5373674"/>
          <a:ext cx="10972787" cy="822960"/>
        </p:xfrm>
        <a:graphic>
          <a:graphicData uri="http://schemas.openxmlformats.org/drawingml/2006/table">
            <a:tbl>
              <a:tblPr/>
              <a:tblGrid>
                <a:gridCol w="1463040">
                  <a:extLst>
                    <a:ext uri="{9D8B030D-6E8A-4147-A177-3AD203B41FA5}">
                      <a16:colId xmlns:a16="http://schemas.microsoft.com/office/drawing/2014/main" val="2835822140"/>
                    </a:ext>
                  </a:extLst>
                </a:gridCol>
                <a:gridCol w="7492263">
                  <a:extLst>
                    <a:ext uri="{9D8B030D-6E8A-4147-A177-3AD203B41FA5}">
                      <a16:colId xmlns:a16="http://schemas.microsoft.com/office/drawing/2014/main" val="594573064"/>
                    </a:ext>
                  </a:extLst>
                </a:gridCol>
                <a:gridCol w="2017484">
                  <a:extLst>
                    <a:ext uri="{9D8B030D-6E8A-4147-A177-3AD203B41FA5}">
                      <a16:colId xmlns:a16="http://schemas.microsoft.com/office/drawing/2014/main" val="674978573"/>
                    </a:ext>
                  </a:extLst>
                </a:gridCol>
              </a:tblGrid>
              <a:tr h="201346">
                <a:tc>
                  <a:txBody>
                    <a:bodyPr/>
                    <a:lstStyle/>
                    <a:p>
                      <a:pPr>
                        <a:buFont typeface="Arial" panose="020B0604020202020204" pitchFamily="34" charset="0"/>
                        <a:buNone/>
                      </a:pPr>
                      <a:r>
                        <a:rPr lang="fr-FR" sz="1800" b="1" i="1" dirty="0">
                          <a:solidFill>
                            <a:srgbClr val="FFFFFF"/>
                          </a:solidFill>
                          <a:effectLst/>
                          <a:latin typeface="Aptos"/>
                        </a:rPr>
                        <a:t>ID</a:t>
                      </a:r>
                      <a:endParaRPr lang="fr-FR" sz="1800" dirty="0">
                        <a:effectLst/>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0070C0"/>
                    </a:solidFill>
                  </a:tcPr>
                </a:tc>
                <a:tc>
                  <a:txBody>
                    <a:bodyPr/>
                    <a:lstStyle/>
                    <a:p>
                      <a:pPr>
                        <a:buFont typeface="Arial" panose="020B0604020202020204" pitchFamily="34" charset="0"/>
                        <a:buNone/>
                      </a:pPr>
                      <a:r>
                        <a:rPr lang="fr-FR" sz="1800" b="1" i="1" dirty="0" err="1">
                          <a:solidFill>
                            <a:srgbClr val="FFFFFF"/>
                          </a:solidFill>
                          <a:effectLst/>
                          <a:latin typeface="Aptos"/>
                        </a:rPr>
                        <a:t>Deliverables</a:t>
                      </a:r>
                      <a:r>
                        <a:rPr lang="fr-FR" sz="1800" b="1" i="1" dirty="0">
                          <a:solidFill>
                            <a:srgbClr val="FFFFFF"/>
                          </a:solidFill>
                          <a:effectLst/>
                          <a:latin typeface="Aptos"/>
                        </a:rPr>
                        <a:t> Table</a:t>
                      </a:r>
                      <a:endParaRPr lang="fr-FR" sz="1800" dirty="0">
                        <a:effectLst/>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0070C0"/>
                    </a:solidFill>
                  </a:tcPr>
                </a:tc>
                <a:tc>
                  <a:txBody>
                    <a:bodyPr/>
                    <a:lstStyle/>
                    <a:p>
                      <a:pPr>
                        <a:buFont typeface="Arial" panose="020B0604020202020204" pitchFamily="34" charset="0"/>
                        <a:buNone/>
                      </a:pPr>
                      <a:r>
                        <a:rPr lang="fr-FR" sz="1800" b="1" i="1" dirty="0">
                          <a:solidFill>
                            <a:srgbClr val="FFFFFF"/>
                          </a:solidFill>
                          <a:effectLst/>
                          <a:latin typeface="Aptos"/>
                        </a:rPr>
                        <a:t>Date</a:t>
                      </a:r>
                      <a:endParaRPr lang="fr-FR" sz="1800" dirty="0">
                        <a:effectLst/>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solidFill>
                      <a:srgbClr val="0070C0"/>
                    </a:solidFill>
                  </a:tcPr>
                </a:tc>
                <a:extLst>
                  <a:ext uri="{0D108BD9-81ED-4DB2-BD59-A6C34878D82A}">
                    <a16:rowId xmlns:a16="http://schemas.microsoft.com/office/drawing/2014/main" val="2126274916"/>
                  </a:ext>
                </a:extLst>
              </a:tr>
              <a:tr h="0">
                <a:tc>
                  <a:txBody>
                    <a:bodyPr/>
                    <a:lstStyle/>
                    <a:p>
                      <a:pPr>
                        <a:buFont typeface="Arial" panose="020B0604020202020204" pitchFamily="34" charset="0"/>
                        <a:buNone/>
                      </a:pPr>
                      <a:r>
                        <a:rPr lang="fr-FR" sz="1800" dirty="0">
                          <a:solidFill>
                            <a:srgbClr val="000000"/>
                          </a:solidFill>
                          <a:effectLst/>
                          <a:latin typeface="Aptos"/>
                        </a:rPr>
                        <a:t>TE.D.18</a:t>
                      </a:r>
                      <a:endParaRPr lang="fr-FR" sz="1800" dirty="0">
                        <a:effectLst/>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buFont typeface="Arial" panose="020B0604020202020204" pitchFamily="34" charset="0"/>
                        <a:buNone/>
                      </a:pPr>
                      <a:r>
                        <a:rPr lang="en-US" sz="1800" dirty="0">
                          <a:solidFill>
                            <a:srgbClr val="000000"/>
                          </a:solidFill>
                          <a:effectLst/>
                          <a:latin typeface="Aptos"/>
                        </a:rPr>
                        <a:t>Report on providing input on design and operation of conditioning systems for next step full W devices and focus on standard </a:t>
                      </a:r>
                      <a:r>
                        <a:rPr lang="en-US" sz="1800" dirty="0" err="1">
                          <a:solidFill>
                            <a:srgbClr val="000000"/>
                          </a:solidFill>
                          <a:effectLst/>
                          <a:latin typeface="Aptos"/>
                        </a:rPr>
                        <a:t>boronization</a:t>
                      </a:r>
                      <a:r>
                        <a:rPr lang="en-US" sz="1800" dirty="0">
                          <a:solidFill>
                            <a:srgbClr val="000000"/>
                          </a:solidFill>
                          <a:effectLst/>
                          <a:latin typeface="Aptos"/>
                        </a:rPr>
                        <a:t> systems</a:t>
                      </a:r>
                      <a:endParaRPr lang="en-US" sz="1800" dirty="0">
                        <a:effectLst/>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buFont typeface="Arial" panose="020B0604020202020204" pitchFamily="34" charset="0"/>
                        <a:buNone/>
                      </a:pPr>
                      <a:r>
                        <a:rPr lang="fr-FR" sz="1800" dirty="0" err="1">
                          <a:solidFill>
                            <a:srgbClr val="000000"/>
                          </a:solidFill>
                          <a:effectLst/>
                          <a:latin typeface="Aptos"/>
                        </a:rPr>
                        <a:t>Dec</a:t>
                      </a:r>
                      <a:r>
                        <a:rPr lang="fr-FR" sz="1800" dirty="0">
                          <a:solidFill>
                            <a:srgbClr val="000000"/>
                          </a:solidFill>
                          <a:effectLst/>
                          <a:latin typeface="Aptos"/>
                        </a:rPr>
                        <a:t> 2026</a:t>
                      </a:r>
                      <a:endParaRPr lang="fr-FR" sz="1800" dirty="0">
                        <a:effectLst/>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857162174"/>
                  </a:ext>
                </a:extLst>
              </a:tr>
            </a:tbl>
          </a:graphicData>
        </a:graphic>
      </p:graphicFrame>
    </p:spTree>
    <p:extLst>
      <p:ext uri="{BB962C8B-B14F-4D97-AF65-F5344CB8AC3E}">
        <p14:creationId xmlns:p14="http://schemas.microsoft.com/office/powerpoint/2010/main" val="1461511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40</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#120 : </a:t>
            </a:r>
            <a:r>
              <a:rPr lang="en-US" dirty="0"/>
              <a:t>Effect of second harmonic ECH resonance on arcing risks inside the EC launcher</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Espace réservé du contenu 2">
            <a:extLst>
              <a:ext uri="{FF2B5EF4-FFF2-40B4-BE49-F238E27FC236}">
                <a16:creationId xmlns:a16="http://schemas.microsoft.com/office/drawing/2014/main" id="{D3000667-690F-4F92-91A9-2D82A002F253}"/>
              </a:ext>
            </a:extLst>
          </p:cNvPr>
          <p:cNvSpPr txBox="1">
            <a:spLocks/>
          </p:cNvSpPr>
          <p:nvPr/>
        </p:nvSpPr>
        <p:spPr>
          <a:xfrm>
            <a:off x="276224" y="867138"/>
            <a:ext cx="7147893" cy="5688632"/>
          </a:xfrm>
          <a:prstGeom prst="rect">
            <a:avLst/>
          </a:prstGeom>
        </p:spPr>
        <p:txBody>
          <a:bodyPr>
            <a:normAutofit fontScale="92500" lnSpcReduction="20000"/>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214313" indent="-214313">
              <a:defRPr/>
            </a:pPr>
            <a:r>
              <a:rPr lang="en-US" b="1" dirty="0">
                <a:cs typeface="Calibri"/>
              </a:rPr>
              <a:t>Proponents and contact person:</a:t>
            </a:r>
          </a:p>
          <a:p>
            <a:r>
              <a:rPr lang="en-GB" sz="1300" b="1" dirty="0"/>
              <a:t>Mireille Schneider </a:t>
            </a:r>
            <a:r>
              <a:rPr lang="en-GB" sz="1300" dirty="0"/>
              <a:t>(</a:t>
            </a:r>
            <a:r>
              <a:rPr lang="en-GB" sz="1300" dirty="0">
                <a:hlinkClick r:id="rId2"/>
              </a:rPr>
              <a:t>mireille.schneider@iter.org</a:t>
            </a:r>
            <a:r>
              <a:rPr lang="en-GB" sz="1300" dirty="0"/>
              <a:t>)</a:t>
            </a:r>
          </a:p>
          <a:p>
            <a:r>
              <a:rPr lang="en-GB" sz="1300" dirty="0"/>
              <a:t>Alessandro </a:t>
            </a:r>
            <a:r>
              <a:rPr lang="en-GB" sz="1300" dirty="0" err="1"/>
              <a:t>Danisi</a:t>
            </a:r>
            <a:r>
              <a:rPr lang="en-GB" sz="1300" dirty="0"/>
              <a:t> (</a:t>
            </a:r>
            <a:r>
              <a:rPr lang="en-GB" sz="1300" dirty="0">
                <a:hlinkClick r:id="rId3"/>
              </a:rPr>
              <a:t>alessandro.danisi@iter.org</a:t>
            </a:r>
            <a:r>
              <a:rPr lang="en-GB" sz="1300" dirty="0"/>
              <a:t>)</a:t>
            </a:r>
          </a:p>
          <a:p>
            <a:r>
              <a:rPr lang="en-GB" sz="1300" dirty="0"/>
              <a:t>Melanie </a:t>
            </a:r>
            <a:r>
              <a:rPr lang="en-GB" sz="1300" dirty="0" err="1"/>
              <a:t>Preynas</a:t>
            </a:r>
            <a:r>
              <a:rPr lang="en-GB" sz="1300" dirty="0"/>
              <a:t> (</a:t>
            </a:r>
            <a:r>
              <a:rPr lang="en-GB" sz="1300" dirty="0">
                <a:hlinkClick r:id="rId4"/>
              </a:rPr>
              <a:t>melanie.preynas@iter.org</a:t>
            </a:r>
            <a:r>
              <a:rPr lang="en-GB" sz="1300" dirty="0"/>
              <a:t>)</a:t>
            </a:r>
          </a:p>
          <a:p>
            <a:r>
              <a:rPr lang="en-GB" sz="1300" dirty="0" err="1"/>
              <a:t>Jörg</a:t>
            </a:r>
            <a:r>
              <a:rPr lang="en-GB" sz="1300" dirty="0"/>
              <a:t> </a:t>
            </a:r>
            <a:r>
              <a:rPr lang="en-GB" sz="1300" dirty="0" err="1"/>
              <a:t>Stober</a:t>
            </a:r>
            <a:r>
              <a:rPr lang="en-GB" sz="1300" dirty="0"/>
              <a:t> (</a:t>
            </a:r>
            <a:r>
              <a:rPr lang="en-GB" sz="1300" dirty="0">
                <a:hlinkClick r:id="rId5"/>
              </a:rPr>
              <a:t>joerg.stober@ipp.mpg.de</a:t>
            </a:r>
            <a:r>
              <a:rPr lang="en-GB" sz="1300" dirty="0"/>
              <a:t>) </a:t>
            </a:r>
          </a:p>
          <a:p>
            <a:r>
              <a:rPr lang="en-GB" sz="1300" dirty="0"/>
              <a:t>Alberto Loarte (</a:t>
            </a:r>
            <a:r>
              <a:rPr lang="en-GB" sz="1300" dirty="0">
                <a:hlinkClick r:id="rId6"/>
              </a:rPr>
              <a:t>alberto.loarte@iter.org</a:t>
            </a:r>
            <a:r>
              <a:rPr lang="en-GB" sz="1300" dirty="0"/>
              <a:t>) </a:t>
            </a:r>
          </a:p>
          <a:p>
            <a:r>
              <a:rPr lang="en-GB" sz="1300" dirty="0"/>
              <a:t>Tom Wauters (</a:t>
            </a:r>
            <a:r>
              <a:rPr lang="en-GB" sz="1300" dirty="0">
                <a:hlinkClick r:id="rId7"/>
              </a:rPr>
              <a:t>tom.wauters@iter.org</a:t>
            </a:r>
            <a:r>
              <a:rPr lang="en-GB" sz="1300" dirty="0"/>
              <a:t>) </a:t>
            </a:r>
          </a:p>
          <a:p>
            <a:r>
              <a:rPr lang="en-GB" sz="1300" dirty="0"/>
              <a:t>Lena </a:t>
            </a:r>
            <a:r>
              <a:rPr lang="en-GB" sz="1300" dirty="0" err="1"/>
              <a:t>Delpech</a:t>
            </a:r>
            <a:r>
              <a:rPr lang="en-GB" sz="1300" dirty="0"/>
              <a:t> (</a:t>
            </a:r>
            <a:r>
              <a:rPr lang="en-GB" sz="1300" dirty="0">
                <a:hlinkClick r:id="rId8"/>
              </a:rPr>
              <a:t>lena.delpech@cea.fr</a:t>
            </a:r>
            <a:r>
              <a:rPr lang="en-GB" sz="1300" dirty="0"/>
              <a:t>) </a:t>
            </a:r>
          </a:p>
          <a:p>
            <a:pPr marL="214313" indent="-214313">
              <a:defRPr/>
            </a:pPr>
            <a:endParaRPr lang="en-US" b="1" dirty="0">
              <a:cs typeface="Calibri"/>
            </a:endParaRPr>
          </a:p>
          <a:p>
            <a:pPr marL="214313" indent="-214313">
              <a:defRPr/>
            </a:pPr>
            <a:r>
              <a:rPr lang="en-US" b="1" dirty="0">
                <a:cs typeface="Calibri"/>
              </a:rPr>
              <a:t>Scientific Background &amp; Objectives</a:t>
            </a:r>
          </a:p>
          <a:p>
            <a:r>
              <a:rPr lang="en-GB" sz="1200" dirty="0"/>
              <a:t>In ITER EC launchers (equatorial and upper), the existence of higher harmonics of EC resonance can pose arcing risks</a:t>
            </a:r>
          </a:p>
          <a:p>
            <a:r>
              <a:rPr lang="en-GB" sz="1200" dirty="0"/>
              <a:t>The arcing risk is due to either neutral gas breakdown or secondary electron emission. </a:t>
            </a:r>
          </a:p>
          <a:p>
            <a:r>
              <a:rPr lang="en-GB" sz="1200" dirty="0"/>
              <a:t>This issue potentially threatens the correct and continuous operation of the EC launchers. </a:t>
            </a:r>
          </a:p>
          <a:p>
            <a:r>
              <a:rPr lang="en-GB" sz="1200" dirty="0"/>
              <a:t>Such arcing risks have materialised in arcing events observed on several devices (e.g. FTU, DIII-D, Tore-Supra).</a:t>
            </a:r>
          </a:p>
          <a:p>
            <a:r>
              <a:rPr lang="en-GB" sz="1200" dirty="0"/>
              <a:t>The first objective is to observe the phenomena by modifying the EC launcher layout with stainless elements in the EC second harmonic resonance location. </a:t>
            </a:r>
          </a:p>
          <a:p>
            <a:r>
              <a:rPr lang="en-GB" sz="1200" dirty="0"/>
              <a:t>The measurable objectives is to record diagnostic signals or visual evidence of the arcing.</a:t>
            </a:r>
          </a:p>
          <a:p>
            <a:r>
              <a:rPr lang="en-GB" sz="1200" dirty="0"/>
              <a:t>In a second campaign, replace the stainless steel elements with surface-treated elements according to identified mitigation strategies. </a:t>
            </a:r>
          </a:p>
          <a:p>
            <a:r>
              <a:rPr lang="en-GB" sz="1200" dirty="0"/>
              <a:t>The measurable objectives is to record diagnostic signals or visual evidence of the arcing with the aim to record the effectiveness (or not) of the surface treatment.</a:t>
            </a:r>
          </a:p>
          <a:p>
            <a:pPr marL="214313" indent="-214313">
              <a:defRPr/>
            </a:pPr>
            <a:endParaRPr lang="en-US" b="1" dirty="0">
              <a:cs typeface="Calibri"/>
            </a:endParaRPr>
          </a:p>
          <a:p>
            <a:pPr marL="214313" indent="-214313">
              <a:defRPr/>
            </a:pPr>
            <a:r>
              <a:rPr lang="en-US" b="1" dirty="0">
                <a:cs typeface="Calibri"/>
              </a:rPr>
              <a:t>Experimental Strategy/Machine Constraints and essential diagnostic</a:t>
            </a:r>
            <a:endParaRPr lang="en-US" dirty="0"/>
          </a:p>
          <a:p>
            <a:pPr lvl="1">
              <a:defRPr/>
            </a:pPr>
            <a:r>
              <a:rPr lang="en-US" sz="1200" dirty="0">
                <a:cs typeface="Calibri"/>
              </a:rPr>
              <a:t>Operation with pulses with Gyrotron 2 (Sector 6) at max reliable power with:</a:t>
            </a:r>
          </a:p>
          <a:p>
            <a:pPr lvl="2">
              <a:defRPr/>
            </a:pPr>
            <a:r>
              <a:rPr lang="en-US" sz="1000" dirty="0">
                <a:cs typeface="Calibri"/>
              </a:rPr>
              <a:t>B = -3.17 T (this fixes the second harmonic region between the stainless steel plates)</a:t>
            </a:r>
          </a:p>
          <a:p>
            <a:pPr lvl="2">
              <a:defRPr/>
            </a:pPr>
            <a:r>
              <a:rPr lang="en-US" sz="1000" dirty="0">
                <a:cs typeface="Calibri"/>
              </a:rPr>
              <a:t>Plasma Current = 1 MA with 5 MW NBI power</a:t>
            </a:r>
          </a:p>
          <a:p>
            <a:pPr lvl="2">
              <a:defRPr/>
            </a:pPr>
            <a:r>
              <a:rPr lang="en-US" sz="1000" dirty="0">
                <a:cs typeface="Calibri"/>
              </a:rPr>
              <a:t>Pressure to be safely </a:t>
            </a:r>
            <a:r>
              <a:rPr lang="en-US" sz="1000" dirty="0" err="1">
                <a:cs typeface="Calibri"/>
              </a:rPr>
              <a:t>maximised</a:t>
            </a:r>
            <a:endParaRPr lang="en-US" sz="1000" dirty="0">
              <a:cs typeface="Calibri"/>
            </a:endParaRPr>
          </a:p>
          <a:p>
            <a:pPr lvl="2">
              <a:defRPr/>
            </a:pPr>
            <a:r>
              <a:rPr lang="en-US" sz="1000" dirty="0">
                <a:cs typeface="Calibri"/>
              </a:rPr>
              <a:t>Density = 8E19 m</a:t>
            </a:r>
            <a:r>
              <a:rPr lang="en-US" sz="1000" baseline="30000" dirty="0">
                <a:cs typeface="Calibri"/>
              </a:rPr>
              <a:t>-3</a:t>
            </a:r>
            <a:r>
              <a:rPr lang="en-US" sz="1000" dirty="0">
                <a:cs typeface="Calibri"/>
              </a:rPr>
              <a:t> (Ref. 26864), high enough to operate without central EC</a:t>
            </a:r>
          </a:p>
          <a:p>
            <a:pPr lvl="2">
              <a:defRPr/>
            </a:pPr>
            <a:r>
              <a:rPr lang="en-US" sz="1000" dirty="0">
                <a:cs typeface="Calibri"/>
              </a:rPr>
              <a:t>Steering angles = poloidal 10deg, toroidal 0-25deg (TBD – these values roughly corresponds to 0%-30% X-mode power fraction)</a:t>
            </a:r>
          </a:p>
          <a:p>
            <a:pPr lvl="2">
              <a:defRPr/>
            </a:pPr>
            <a:r>
              <a:rPr lang="en-US" sz="1000" dirty="0">
                <a:cs typeface="Calibri"/>
              </a:rPr>
              <a:t>2 ports for diagnostics for arc detection: one with sniffer probe and one with video system. Alternatives for using a optical fibers can be discussed.</a:t>
            </a:r>
          </a:p>
        </p:txBody>
      </p:sp>
      <p:sp>
        <p:nvSpPr>
          <p:cNvPr id="6" name="TextBox 7">
            <a:extLst>
              <a:ext uri="{FF2B5EF4-FFF2-40B4-BE49-F238E27FC236}">
                <a16:creationId xmlns:a16="http://schemas.microsoft.com/office/drawing/2014/main" id="{F110596C-BD99-4899-A665-DCD3C94AD1D0}"/>
              </a:ext>
            </a:extLst>
          </p:cNvPr>
          <p:cNvSpPr txBox="1">
            <a:spLocks noChangeArrowheads="1"/>
          </p:cNvSpPr>
          <p:nvPr/>
        </p:nvSpPr>
        <p:spPr bwMode="auto">
          <a:xfrm>
            <a:off x="7981459" y="4481860"/>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pic>
        <p:nvPicPr>
          <p:cNvPr id="7" name="Picture 10">
            <a:extLst>
              <a:ext uri="{FF2B5EF4-FFF2-40B4-BE49-F238E27FC236}">
                <a16:creationId xmlns:a16="http://schemas.microsoft.com/office/drawing/2014/main" id="{9C97C1E1-36D1-4255-BBD1-979E09AE0766}"/>
              </a:ext>
            </a:extLst>
          </p:cNvPr>
          <p:cNvPicPr>
            <a:picLocks noChangeAspect="1"/>
          </p:cNvPicPr>
          <p:nvPr/>
        </p:nvPicPr>
        <p:blipFill>
          <a:blip r:embed="rId9"/>
          <a:stretch>
            <a:fillRect/>
          </a:stretch>
        </p:blipFill>
        <p:spPr>
          <a:xfrm>
            <a:off x="8268329" y="836712"/>
            <a:ext cx="3573715" cy="3342798"/>
          </a:xfrm>
          <a:prstGeom prst="rect">
            <a:avLst/>
          </a:prstGeom>
        </p:spPr>
      </p:pic>
      <p:graphicFrame>
        <p:nvGraphicFramePr>
          <p:cNvPr id="9" name="Table 3">
            <a:extLst>
              <a:ext uri="{FF2B5EF4-FFF2-40B4-BE49-F238E27FC236}">
                <a16:creationId xmlns:a16="http://schemas.microsoft.com/office/drawing/2014/main" id="{45CCCBB6-FCE9-40C5-86BA-C687ED754EDE}"/>
              </a:ext>
            </a:extLst>
          </p:cNvPr>
          <p:cNvGraphicFramePr>
            <a:graphicFrameLocks noGrp="1"/>
          </p:cNvGraphicFramePr>
          <p:nvPr>
            <p:extLst>
              <p:ext uri="{D42A27DB-BD31-4B8C-83A1-F6EECF244321}">
                <p14:modId xmlns:p14="http://schemas.microsoft.com/office/powerpoint/2010/main" val="1057100890"/>
              </p:ext>
            </p:extLst>
          </p:nvPr>
        </p:nvGraphicFramePr>
        <p:xfrm>
          <a:off x="7867649" y="5074953"/>
          <a:ext cx="4147457" cy="837316"/>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r>
                        <a:rPr lang="en-US" sz="1800" dirty="0"/>
                        <a:t>10</a:t>
                      </a:r>
                      <a:endParaRPr lang="en-IT" sz="1800" dirty="0"/>
                    </a:p>
                  </a:txBody>
                  <a:tcPr marL="68585" marR="68585" marT="34290" marB="34290">
                    <a:solidFill>
                      <a:schemeClr val="tx2">
                        <a:lumMod val="40000"/>
                        <a:lumOff val="60000"/>
                      </a:schemeClr>
                    </a:solidFill>
                  </a:tcPr>
                </a:tc>
                <a:tc>
                  <a:txBody>
                    <a:bodyPr/>
                    <a:lstStyle/>
                    <a:p>
                      <a:r>
                        <a:rPr lang="en-US" sz="1800" dirty="0"/>
                        <a:t>0</a:t>
                      </a:r>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78706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41</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#120 : </a:t>
            </a:r>
            <a:r>
              <a:rPr lang="en-US" dirty="0"/>
              <a:t>Effect of second harmonic ECH resonance on arcing risks inside the EC launcher</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Espace réservé du contenu 2">
            <a:extLst>
              <a:ext uri="{FF2B5EF4-FFF2-40B4-BE49-F238E27FC236}">
                <a16:creationId xmlns:a16="http://schemas.microsoft.com/office/drawing/2014/main" id="{D3000667-690F-4F92-91A9-2D82A002F253}"/>
              </a:ext>
            </a:extLst>
          </p:cNvPr>
          <p:cNvSpPr txBox="1">
            <a:spLocks/>
          </p:cNvSpPr>
          <p:nvPr/>
        </p:nvSpPr>
        <p:spPr>
          <a:xfrm>
            <a:off x="276224" y="867138"/>
            <a:ext cx="7147893" cy="5688632"/>
          </a:xfrm>
          <a:prstGeom prst="rect">
            <a:avLst/>
          </a:prstGeom>
        </p:spPr>
        <p:txBody>
          <a:bodyPr>
            <a:normAutofit fontScale="92500" lnSpcReduction="20000"/>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214313" indent="-214313">
              <a:defRPr/>
            </a:pPr>
            <a:r>
              <a:rPr lang="en-US" b="1" dirty="0">
                <a:cs typeface="Calibri"/>
              </a:rPr>
              <a:t>Proponents and contact person:</a:t>
            </a:r>
          </a:p>
          <a:p>
            <a:r>
              <a:rPr lang="en-GB" sz="1300" b="1" dirty="0"/>
              <a:t>Mireille Schneider </a:t>
            </a:r>
            <a:r>
              <a:rPr lang="en-GB" sz="1300" dirty="0"/>
              <a:t>(</a:t>
            </a:r>
            <a:r>
              <a:rPr lang="en-GB" sz="1300" dirty="0">
                <a:hlinkClick r:id="rId2"/>
              </a:rPr>
              <a:t>mireille.schneider@iter.org</a:t>
            </a:r>
            <a:r>
              <a:rPr lang="en-GB" sz="1300" dirty="0"/>
              <a:t>)</a:t>
            </a:r>
          </a:p>
          <a:p>
            <a:r>
              <a:rPr lang="en-GB" sz="1300" dirty="0"/>
              <a:t>Alessandro </a:t>
            </a:r>
            <a:r>
              <a:rPr lang="en-GB" sz="1300" dirty="0" err="1"/>
              <a:t>Danisi</a:t>
            </a:r>
            <a:r>
              <a:rPr lang="en-GB" sz="1300" dirty="0"/>
              <a:t> (</a:t>
            </a:r>
            <a:r>
              <a:rPr lang="en-GB" sz="1300" dirty="0">
                <a:hlinkClick r:id="rId3"/>
              </a:rPr>
              <a:t>alessandro.danisi@iter.org</a:t>
            </a:r>
            <a:r>
              <a:rPr lang="en-GB" sz="1300" dirty="0"/>
              <a:t>)</a:t>
            </a:r>
          </a:p>
          <a:p>
            <a:r>
              <a:rPr lang="en-GB" sz="1300" dirty="0"/>
              <a:t>Melanie </a:t>
            </a:r>
            <a:r>
              <a:rPr lang="en-GB" sz="1300" dirty="0" err="1"/>
              <a:t>Preynas</a:t>
            </a:r>
            <a:r>
              <a:rPr lang="en-GB" sz="1300" dirty="0"/>
              <a:t> (</a:t>
            </a:r>
            <a:r>
              <a:rPr lang="en-GB" sz="1300" dirty="0">
                <a:hlinkClick r:id="rId4"/>
              </a:rPr>
              <a:t>melanie.preynas@iter.org</a:t>
            </a:r>
            <a:r>
              <a:rPr lang="en-GB" sz="1300" dirty="0"/>
              <a:t>)</a:t>
            </a:r>
          </a:p>
          <a:p>
            <a:r>
              <a:rPr lang="en-GB" sz="1300" dirty="0" err="1"/>
              <a:t>Jörg</a:t>
            </a:r>
            <a:r>
              <a:rPr lang="en-GB" sz="1300" dirty="0"/>
              <a:t> </a:t>
            </a:r>
            <a:r>
              <a:rPr lang="en-GB" sz="1300" dirty="0" err="1"/>
              <a:t>Stober</a:t>
            </a:r>
            <a:r>
              <a:rPr lang="en-GB" sz="1300" dirty="0"/>
              <a:t> (</a:t>
            </a:r>
            <a:r>
              <a:rPr lang="en-GB" sz="1300" dirty="0">
                <a:hlinkClick r:id="rId5"/>
              </a:rPr>
              <a:t>joerg.stober@ipp.mpg.de</a:t>
            </a:r>
            <a:r>
              <a:rPr lang="en-GB" sz="1300" dirty="0"/>
              <a:t>) </a:t>
            </a:r>
          </a:p>
          <a:p>
            <a:r>
              <a:rPr lang="en-GB" sz="1300" dirty="0"/>
              <a:t>Alberto Loarte (</a:t>
            </a:r>
            <a:r>
              <a:rPr lang="en-GB" sz="1300" dirty="0">
                <a:hlinkClick r:id="rId6"/>
              </a:rPr>
              <a:t>alberto.loarte@iter.org</a:t>
            </a:r>
            <a:r>
              <a:rPr lang="en-GB" sz="1300" dirty="0"/>
              <a:t>) </a:t>
            </a:r>
          </a:p>
          <a:p>
            <a:r>
              <a:rPr lang="en-GB" sz="1300" dirty="0"/>
              <a:t>Tom Wauters (</a:t>
            </a:r>
            <a:r>
              <a:rPr lang="en-GB" sz="1300" dirty="0">
                <a:hlinkClick r:id="rId7"/>
              </a:rPr>
              <a:t>tom.wauters@iter.org</a:t>
            </a:r>
            <a:r>
              <a:rPr lang="en-GB" sz="1300" dirty="0"/>
              <a:t>) </a:t>
            </a:r>
          </a:p>
          <a:p>
            <a:r>
              <a:rPr lang="en-GB" sz="1300" dirty="0"/>
              <a:t>Lena </a:t>
            </a:r>
            <a:r>
              <a:rPr lang="en-GB" sz="1300" dirty="0" err="1"/>
              <a:t>Delpech</a:t>
            </a:r>
            <a:r>
              <a:rPr lang="en-GB" sz="1300" dirty="0"/>
              <a:t> (</a:t>
            </a:r>
            <a:r>
              <a:rPr lang="en-GB" sz="1300" dirty="0">
                <a:hlinkClick r:id="rId8"/>
              </a:rPr>
              <a:t>lena.delpech@cea.fr</a:t>
            </a:r>
            <a:r>
              <a:rPr lang="en-GB" sz="1300" dirty="0"/>
              <a:t>) </a:t>
            </a:r>
          </a:p>
          <a:p>
            <a:pPr marL="214313" indent="-214313">
              <a:defRPr/>
            </a:pPr>
            <a:endParaRPr lang="en-US" b="1" dirty="0">
              <a:cs typeface="Calibri"/>
            </a:endParaRPr>
          </a:p>
          <a:p>
            <a:pPr marL="214313" indent="-214313">
              <a:defRPr/>
            </a:pPr>
            <a:r>
              <a:rPr lang="en-US" b="1" dirty="0">
                <a:cs typeface="Calibri"/>
              </a:rPr>
              <a:t>Scientific Background &amp; Objectives</a:t>
            </a:r>
          </a:p>
          <a:p>
            <a:r>
              <a:rPr lang="en-GB" sz="1200" dirty="0"/>
              <a:t>In ITER EC launchers (equatorial and upper), the existence of higher harmonics of EC resonance can pose arcing risks</a:t>
            </a:r>
          </a:p>
          <a:p>
            <a:r>
              <a:rPr lang="en-GB" sz="1200" dirty="0"/>
              <a:t>The arcing risk is due to either neutral gas breakdown or secondary electron emission. </a:t>
            </a:r>
          </a:p>
          <a:p>
            <a:r>
              <a:rPr lang="en-GB" sz="1200" dirty="0"/>
              <a:t>This issue potentially threatens the correct and continuous operation of the EC launchers. </a:t>
            </a:r>
          </a:p>
          <a:p>
            <a:r>
              <a:rPr lang="en-GB" sz="1200" dirty="0"/>
              <a:t>Such arcing risks have materialised in arcing events observed on several devices (e.g. FTU, DIII-D, Tore-Supra).</a:t>
            </a:r>
          </a:p>
          <a:p>
            <a:r>
              <a:rPr lang="en-GB" sz="1200" dirty="0"/>
              <a:t>The first objective is to observe the phenomena by modifying the EC launcher layout with stainless elements in the EC second harmonic resonance location. </a:t>
            </a:r>
          </a:p>
          <a:p>
            <a:r>
              <a:rPr lang="en-GB" sz="1200" dirty="0"/>
              <a:t>The measurable objectives is to record diagnostic signals or visual evidence of the arcing.</a:t>
            </a:r>
          </a:p>
          <a:p>
            <a:r>
              <a:rPr lang="en-GB" sz="1200" dirty="0"/>
              <a:t>In a second campaign, replace the stainless steel elements with surface-treated elements according to identified mitigation strategies. </a:t>
            </a:r>
          </a:p>
          <a:p>
            <a:r>
              <a:rPr lang="en-GB" sz="1200" dirty="0"/>
              <a:t>The measurable objectives is to record diagnostic signals or visual evidence of the arcing with the aim to record the effectiveness (or not) of the surface treatment.</a:t>
            </a:r>
          </a:p>
          <a:p>
            <a:pPr marL="214313" indent="-214313">
              <a:defRPr/>
            </a:pPr>
            <a:endParaRPr lang="en-US" b="1" dirty="0">
              <a:cs typeface="Calibri"/>
            </a:endParaRPr>
          </a:p>
          <a:p>
            <a:pPr marL="214313" indent="-214313">
              <a:defRPr/>
            </a:pPr>
            <a:r>
              <a:rPr lang="en-US" b="1" dirty="0">
                <a:cs typeface="Calibri"/>
              </a:rPr>
              <a:t>Experimental Strategy/Machine Constraints and essential diagnostic</a:t>
            </a:r>
            <a:endParaRPr lang="en-US" dirty="0"/>
          </a:p>
          <a:p>
            <a:pPr lvl="1">
              <a:defRPr/>
            </a:pPr>
            <a:r>
              <a:rPr lang="en-US" sz="1200" dirty="0">
                <a:cs typeface="Calibri"/>
              </a:rPr>
              <a:t>Operation with pulses with Gyrotron 2 (Sector 6) at max reliable power with:</a:t>
            </a:r>
          </a:p>
          <a:p>
            <a:pPr lvl="2">
              <a:defRPr/>
            </a:pPr>
            <a:r>
              <a:rPr lang="en-US" sz="1000" dirty="0">
                <a:cs typeface="Calibri"/>
              </a:rPr>
              <a:t>B = -3.17 T (this fixes the second harmonic region between the stainless steel plates)</a:t>
            </a:r>
          </a:p>
          <a:p>
            <a:pPr lvl="2">
              <a:defRPr/>
            </a:pPr>
            <a:r>
              <a:rPr lang="en-US" sz="1000" dirty="0">
                <a:cs typeface="Calibri"/>
              </a:rPr>
              <a:t>Plasma Current = 1 MA with 5 MW NBI power</a:t>
            </a:r>
          </a:p>
          <a:p>
            <a:pPr lvl="2">
              <a:defRPr/>
            </a:pPr>
            <a:r>
              <a:rPr lang="en-US" sz="1000" dirty="0">
                <a:cs typeface="Calibri"/>
              </a:rPr>
              <a:t>Pressure to be safely </a:t>
            </a:r>
            <a:r>
              <a:rPr lang="en-US" sz="1000" dirty="0" err="1">
                <a:cs typeface="Calibri"/>
              </a:rPr>
              <a:t>maximised</a:t>
            </a:r>
            <a:endParaRPr lang="en-US" sz="1000" dirty="0">
              <a:cs typeface="Calibri"/>
            </a:endParaRPr>
          </a:p>
          <a:p>
            <a:pPr lvl="2">
              <a:defRPr/>
            </a:pPr>
            <a:r>
              <a:rPr lang="en-US" sz="1000" dirty="0">
                <a:cs typeface="Calibri"/>
              </a:rPr>
              <a:t>Density = 8E19 m</a:t>
            </a:r>
            <a:r>
              <a:rPr lang="en-US" sz="1000" baseline="30000" dirty="0">
                <a:cs typeface="Calibri"/>
              </a:rPr>
              <a:t>-3</a:t>
            </a:r>
            <a:r>
              <a:rPr lang="en-US" sz="1000" dirty="0">
                <a:cs typeface="Calibri"/>
              </a:rPr>
              <a:t> (Ref. 26864), high enough to operate without central EC</a:t>
            </a:r>
          </a:p>
          <a:p>
            <a:pPr lvl="2">
              <a:defRPr/>
            </a:pPr>
            <a:r>
              <a:rPr lang="en-US" sz="1000" dirty="0">
                <a:cs typeface="Calibri"/>
              </a:rPr>
              <a:t>Steering angles = poloidal 10deg, toroidal 0-25deg (TBD – these values roughly corresponds to 0%-30% X-mode power fraction)</a:t>
            </a:r>
          </a:p>
          <a:p>
            <a:pPr lvl="2">
              <a:defRPr/>
            </a:pPr>
            <a:r>
              <a:rPr lang="en-US" sz="1000" dirty="0">
                <a:cs typeface="Calibri"/>
              </a:rPr>
              <a:t>2 ports for diagnostics for arc detection: one with sniffer probe and one with video system. Alternatives for using a optical fibers can be discussed.</a:t>
            </a:r>
          </a:p>
        </p:txBody>
      </p:sp>
      <p:sp>
        <p:nvSpPr>
          <p:cNvPr id="6" name="TextBox 7">
            <a:extLst>
              <a:ext uri="{FF2B5EF4-FFF2-40B4-BE49-F238E27FC236}">
                <a16:creationId xmlns:a16="http://schemas.microsoft.com/office/drawing/2014/main" id="{F110596C-BD99-4899-A665-DCD3C94AD1D0}"/>
              </a:ext>
            </a:extLst>
          </p:cNvPr>
          <p:cNvSpPr txBox="1">
            <a:spLocks noChangeArrowheads="1"/>
          </p:cNvSpPr>
          <p:nvPr/>
        </p:nvSpPr>
        <p:spPr bwMode="auto">
          <a:xfrm>
            <a:off x="7981459" y="4481860"/>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pic>
        <p:nvPicPr>
          <p:cNvPr id="7" name="Picture 10">
            <a:extLst>
              <a:ext uri="{FF2B5EF4-FFF2-40B4-BE49-F238E27FC236}">
                <a16:creationId xmlns:a16="http://schemas.microsoft.com/office/drawing/2014/main" id="{9C97C1E1-36D1-4255-BBD1-979E09AE0766}"/>
              </a:ext>
            </a:extLst>
          </p:cNvPr>
          <p:cNvPicPr>
            <a:picLocks noChangeAspect="1"/>
          </p:cNvPicPr>
          <p:nvPr/>
        </p:nvPicPr>
        <p:blipFill>
          <a:blip r:embed="rId9"/>
          <a:stretch>
            <a:fillRect/>
          </a:stretch>
        </p:blipFill>
        <p:spPr>
          <a:xfrm>
            <a:off x="8268329" y="836712"/>
            <a:ext cx="3573715" cy="3342798"/>
          </a:xfrm>
          <a:prstGeom prst="rect">
            <a:avLst/>
          </a:prstGeom>
        </p:spPr>
      </p:pic>
      <p:graphicFrame>
        <p:nvGraphicFramePr>
          <p:cNvPr id="9" name="Table 3">
            <a:extLst>
              <a:ext uri="{FF2B5EF4-FFF2-40B4-BE49-F238E27FC236}">
                <a16:creationId xmlns:a16="http://schemas.microsoft.com/office/drawing/2014/main" id="{45CCCBB6-FCE9-40C5-86BA-C687ED754EDE}"/>
              </a:ext>
            </a:extLst>
          </p:cNvPr>
          <p:cNvGraphicFramePr>
            <a:graphicFrameLocks noGrp="1"/>
          </p:cNvGraphicFramePr>
          <p:nvPr/>
        </p:nvGraphicFramePr>
        <p:xfrm>
          <a:off x="7867649" y="5074953"/>
          <a:ext cx="4147457" cy="837316"/>
        </p:xfrm>
        <a:graphic>
          <a:graphicData uri="http://schemas.openxmlformats.org/drawingml/2006/table">
            <a:tbl>
              <a:tblPr firstRow="1" bandRow="1">
                <a:tableStyleId>{5C22544A-7EE6-4342-B048-85BDC9FD1C3A}</a:tableStyleId>
              </a:tblPr>
              <a:tblGrid>
                <a:gridCol w="954027">
                  <a:extLst>
                    <a:ext uri="{9D8B030D-6E8A-4147-A177-3AD203B41FA5}">
                      <a16:colId xmlns:a16="http://schemas.microsoft.com/office/drawing/2014/main" val="20000"/>
                    </a:ext>
                  </a:extLst>
                </a:gridCol>
                <a:gridCol w="1663934">
                  <a:extLst>
                    <a:ext uri="{9D8B030D-6E8A-4147-A177-3AD203B41FA5}">
                      <a16:colId xmlns:a16="http://schemas.microsoft.com/office/drawing/2014/main" val="20001"/>
                    </a:ext>
                  </a:extLst>
                </a:gridCol>
                <a:gridCol w="1529496">
                  <a:extLst>
                    <a:ext uri="{9D8B030D-6E8A-4147-A177-3AD203B41FA5}">
                      <a16:colId xmlns:a16="http://schemas.microsoft.com/office/drawing/2014/main" val="20002"/>
                    </a:ext>
                  </a:extLst>
                </a:gridCol>
              </a:tblGrid>
              <a:tr h="418658">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418658">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r>
                        <a:rPr lang="en-US" sz="1800" dirty="0"/>
                        <a:t>10</a:t>
                      </a:r>
                      <a:endParaRPr lang="en-IT" sz="1800" dirty="0"/>
                    </a:p>
                  </a:txBody>
                  <a:tcPr marL="68585" marR="68585" marT="34290" marB="34290">
                    <a:solidFill>
                      <a:schemeClr val="tx2">
                        <a:lumMod val="40000"/>
                        <a:lumOff val="60000"/>
                      </a:schemeClr>
                    </a:solidFill>
                  </a:tcPr>
                </a:tc>
                <a:tc>
                  <a:txBody>
                    <a:bodyPr/>
                    <a:lstStyle/>
                    <a:p>
                      <a:r>
                        <a:rPr lang="en-US" sz="1800" dirty="0"/>
                        <a:t>0</a:t>
                      </a:r>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bl>
          </a:graphicData>
        </a:graphic>
      </p:graphicFrame>
      <p:sp>
        <p:nvSpPr>
          <p:cNvPr id="10" name="TextBox 1">
            <a:extLst>
              <a:ext uri="{FF2B5EF4-FFF2-40B4-BE49-F238E27FC236}">
                <a16:creationId xmlns:a16="http://schemas.microsoft.com/office/drawing/2014/main" id="{6CFCE66A-5B2F-4C5D-AD70-29DED167E719}"/>
              </a:ext>
            </a:extLst>
          </p:cNvPr>
          <p:cNvSpPr txBox="1"/>
          <p:nvPr/>
        </p:nvSpPr>
        <p:spPr>
          <a:xfrm>
            <a:off x="5353050" y="1523314"/>
            <a:ext cx="6484461" cy="1631216"/>
          </a:xfrm>
          <a:prstGeom prst="rect">
            <a:avLst/>
          </a:prstGeom>
          <a:solidFill>
            <a:srgbClr val="FFFF00"/>
          </a:solidFill>
          <a:ln>
            <a:noFill/>
          </a:ln>
        </p:spPr>
        <p:txBody>
          <a:bodyPr wrap="square" rtlCol="0">
            <a:spAutoFit/>
          </a:bodyPr>
          <a:lstStyle/>
          <a:p>
            <a:r>
              <a:rPr lang="fi-FI" sz="2000" dirty="0"/>
              <a:t>Priority</a:t>
            </a:r>
            <a:r>
              <a:rPr lang="fr-FR" sz="2000" dirty="0"/>
              <a:t>: out of scope for RT06</a:t>
            </a:r>
          </a:p>
          <a:p>
            <a:r>
              <a:rPr lang="fr-FR" sz="2000" dirty="0"/>
              <a:t>High </a:t>
            </a:r>
            <a:r>
              <a:rPr lang="fr-FR" sz="2000" dirty="0" err="1"/>
              <a:t>priority</a:t>
            </a:r>
            <a:r>
              <a:rPr lang="fr-FR" sz="2000" dirty="0"/>
              <a:t> issue for ITER, but not in the objectives of RT06.</a:t>
            </a:r>
          </a:p>
          <a:p>
            <a:r>
              <a:rPr lang="fr-FR" sz="2000" dirty="0" err="1"/>
              <a:t>Proposed</a:t>
            </a:r>
            <a:r>
              <a:rPr lang="fr-FR" sz="2000" dirty="0"/>
              <a:t> to </a:t>
            </a:r>
            <a:r>
              <a:rPr lang="fr-FR" sz="2000" dirty="0" err="1"/>
              <a:t>be</a:t>
            </a:r>
            <a:r>
              <a:rPr lang="fr-FR" sz="2000" dirty="0"/>
              <a:t> </a:t>
            </a:r>
            <a:r>
              <a:rPr lang="fr-FR" sz="2000" dirty="0" err="1"/>
              <a:t>shifted</a:t>
            </a:r>
            <a:r>
              <a:rPr lang="fr-FR" sz="2000" dirty="0"/>
              <a:t> to RT04 or </a:t>
            </a:r>
            <a:r>
              <a:rPr lang="fr-FR" sz="2000" dirty="0" err="1"/>
              <a:t>integrated</a:t>
            </a:r>
            <a:r>
              <a:rPr lang="fr-FR" sz="2000" dirty="0"/>
              <a:t> in AUG </a:t>
            </a:r>
            <a:r>
              <a:rPr lang="fr-FR" sz="2000" dirty="0" err="1"/>
              <a:t>internal</a:t>
            </a:r>
            <a:r>
              <a:rPr lang="fr-FR" sz="2000" dirty="0"/>
              <a:t> programme</a:t>
            </a:r>
          </a:p>
          <a:p>
            <a:endParaRPr lang="fr-FR" sz="2000" dirty="0"/>
          </a:p>
        </p:txBody>
      </p:sp>
    </p:spTree>
    <p:extLst>
      <p:ext uri="{BB962C8B-B14F-4D97-AF65-F5344CB8AC3E}">
        <p14:creationId xmlns:p14="http://schemas.microsoft.com/office/powerpoint/2010/main" val="679172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176188-5910-8352-5CF1-8F5B1F64ED22}"/>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42</a:t>
            </a:fld>
            <a:endParaRPr lang="en-GB">
              <a:solidFill>
                <a:prstClr val="white"/>
              </a:solidFill>
            </a:endParaRPr>
          </a:p>
        </p:txBody>
      </p:sp>
      <p:sp>
        <p:nvSpPr>
          <p:cNvPr id="5" name="TextBox 4">
            <a:extLst>
              <a:ext uri="{FF2B5EF4-FFF2-40B4-BE49-F238E27FC236}">
                <a16:creationId xmlns:a16="http://schemas.microsoft.com/office/drawing/2014/main" id="{2D1C870B-E410-83DC-9B9C-20D6E8AF9DB4}"/>
              </a:ext>
            </a:extLst>
          </p:cNvPr>
          <p:cNvSpPr txBox="1"/>
          <p:nvPr/>
        </p:nvSpPr>
        <p:spPr>
          <a:xfrm>
            <a:off x="971600" y="2355726"/>
            <a:ext cx="10631437" cy="1323439"/>
          </a:xfrm>
          <a:prstGeom prst="rect">
            <a:avLst/>
          </a:prstGeom>
          <a:noFill/>
        </p:spPr>
        <p:txBody>
          <a:bodyPr wrap="none" rtlCol="0">
            <a:spAutoFit/>
          </a:bodyPr>
          <a:lstStyle/>
          <a:p>
            <a:r>
              <a:rPr lang="fi-FI" sz="4000" b="1" dirty="0">
                <a:solidFill>
                  <a:srgbClr val="0070C0"/>
                </a:solidFill>
              </a:rPr>
              <a:t>Fuel retention / recovery and vessel conditioning</a:t>
            </a:r>
          </a:p>
          <a:p>
            <a:r>
              <a:rPr lang="fi-FI" sz="4000" b="1" dirty="0">
                <a:solidFill>
                  <a:srgbClr val="0070C0"/>
                </a:solidFill>
              </a:rPr>
              <a:t>(D4, D5, D7)</a:t>
            </a:r>
          </a:p>
        </p:txBody>
      </p:sp>
      <p:sp>
        <p:nvSpPr>
          <p:cNvPr id="6" name="Footer Placeholder 2">
            <a:extLst>
              <a:ext uri="{FF2B5EF4-FFF2-40B4-BE49-F238E27FC236}">
                <a16:creationId xmlns:a16="http://schemas.microsoft.com/office/drawing/2014/main" id="{B59E8D87-344A-D382-564B-389C7BFEACF0}"/>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a:t>
            </a:r>
            <a:r>
              <a:rPr lang="en-GB" dirty="0" err="1">
                <a:solidFill>
                  <a:prstClr val="white"/>
                </a:solidFill>
              </a:rPr>
              <a:t>Tsitrone</a:t>
            </a:r>
            <a:r>
              <a:rPr lang="en-GB" dirty="0">
                <a:solidFill>
                  <a:prstClr val="white"/>
                </a:solidFill>
              </a:rPr>
              <a:t>| GPM | 18-19 November 2024</a:t>
            </a:r>
            <a:endParaRPr lang="en-GB" dirty="0"/>
          </a:p>
        </p:txBody>
      </p:sp>
    </p:spTree>
    <p:extLst>
      <p:ext uri="{BB962C8B-B14F-4D97-AF65-F5344CB8AC3E}">
        <p14:creationId xmlns:p14="http://schemas.microsoft.com/office/powerpoint/2010/main" val="41867727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43</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#117 : </a:t>
            </a:r>
            <a:r>
              <a:rPr lang="en-US" dirty="0"/>
              <a:t>Validation of the modelling of boron powder injection and boron film deposition </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TextBox 4">
            <a:extLst>
              <a:ext uri="{FF2B5EF4-FFF2-40B4-BE49-F238E27FC236}">
                <a16:creationId xmlns:a16="http://schemas.microsoft.com/office/drawing/2014/main" id="{01B1677E-3EDF-4672-B4E4-2581737D5701}"/>
              </a:ext>
            </a:extLst>
          </p:cNvPr>
          <p:cNvSpPr txBox="1"/>
          <p:nvPr/>
        </p:nvSpPr>
        <p:spPr>
          <a:xfrm>
            <a:off x="12701" y="955228"/>
            <a:ext cx="6845300" cy="5478423"/>
          </a:xfrm>
          <a:prstGeom prst="rect">
            <a:avLst/>
          </a:prstGeom>
          <a:noFill/>
        </p:spPr>
        <p:txBody>
          <a:bodyPr wrap="square">
            <a:spAutoFit/>
          </a:bodyPr>
          <a:lstStyle/>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Proponents and contact person</a:t>
            </a:r>
          </a:p>
          <a:p>
            <a:pPr algn="just" eaLnBrk="1" fontAlgn="auto" hangingPunct="1">
              <a:spcBef>
                <a:spcPts val="0"/>
              </a:spcBef>
              <a:spcAft>
                <a:spcPts val="0"/>
              </a:spcAft>
              <a:defRPr/>
            </a:pPr>
            <a:r>
              <a:rPr lang="en-US" sz="1400" dirty="0">
                <a:latin typeface="+mn-lt"/>
                <a:cs typeface="Calibri"/>
              </a:rPr>
              <a:t>S. </a:t>
            </a:r>
            <a:r>
              <a:rPr lang="en-US" sz="1400" dirty="0" err="1">
                <a:latin typeface="+mn-lt"/>
                <a:cs typeface="Calibri"/>
              </a:rPr>
              <a:t>Ratynskaia</a:t>
            </a:r>
            <a:r>
              <a:rPr lang="en-US" sz="1400" dirty="0">
                <a:latin typeface="+mn-lt"/>
                <a:cs typeface="Calibri"/>
              </a:rPr>
              <a:t> </a:t>
            </a:r>
            <a:r>
              <a:rPr lang="en-US" sz="1400" dirty="0">
                <a:latin typeface="+mn-lt"/>
                <a:cs typeface="Calibri"/>
                <a:hlinkClick r:id="rId2"/>
              </a:rPr>
              <a:t>srat@kth.se</a:t>
            </a:r>
            <a:r>
              <a:rPr lang="en-US" sz="1400" dirty="0">
                <a:latin typeface="+mn-lt"/>
                <a:cs typeface="Calibri"/>
              </a:rPr>
              <a:t>, P. Tolias, S. </a:t>
            </a:r>
            <a:r>
              <a:rPr lang="en-US" sz="1400" dirty="0" err="1">
                <a:latin typeface="+mn-lt"/>
                <a:cs typeface="Calibri"/>
              </a:rPr>
              <a:t>Brezinsek</a:t>
            </a:r>
            <a:r>
              <a:rPr lang="en-US" sz="1400" dirty="0">
                <a:latin typeface="+mn-lt"/>
                <a:cs typeface="Calibri"/>
              </a:rPr>
              <a:t>, K. Krieger, V. Rohde, T. Lunt, D. </a:t>
            </a:r>
            <a:r>
              <a:rPr lang="en-US" sz="1400" dirty="0" err="1">
                <a:latin typeface="+mn-lt"/>
                <a:cs typeface="Calibri"/>
              </a:rPr>
              <a:t>Matveev</a:t>
            </a:r>
            <a:r>
              <a:rPr lang="en-US" sz="1400" dirty="0">
                <a:latin typeface="+mn-lt"/>
                <a:cs typeface="Calibri"/>
              </a:rPr>
              <a:t>, J. </a:t>
            </a:r>
            <a:r>
              <a:rPr lang="en-US" sz="1400" dirty="0" err="1">
                <a:latin typeface="+mn-lt"/>
                <a:cs typeface="Calibri"/>
              </a:rPr>
              <a:t>Romazanov</a:t>
            </a:r>
            <a:r>
              <a:rPr lang="en-US" sz="1400" dirty="0">
                <a:latin typeface="+mn-lt"/>
                <a:cs typeface="Calibri"/>
              </a:rPr>
              <a:t>, M. De </a:t>
            </a:r>
            <a:r>
              <a:rPr lang="en-US" sz="1400" dirty="0" err="1">
                <a:latin typeface="+mn-lt"/>
                <a:cs typeface="Calibri"/>
              </a:rPr>
              <a:t>Angeli</a:t>
            </a:r>
            <a:r>
              <a:rPr lang="en-US" sz="1400" dirty="0">
                <a:latin typeface="+mn-lt"/>
                <a:cs typeface="Calibri"/>
              </a:rPr>
              <a:t>, T. </a:t>
            </a:r>
            <a:r>
              <a:rPr lang="en-US" sz="1400" dirty="0" err="1">
                <a:latin typeface="+mn-lt"/>
                <a:cs typeface="Calibri"/>
              </a:rPr>
              <a:t>Wauters</a:t>
            </a:r>
            <a:r>
              <a:rPr lang="en-US" sz="1400" dirty="0">
                <a:cs typeface="Calibri"/>
              </a:rPr>
              <a:t>, </a:t>
            </a:r>
            <a:r>
              <a:rPr lang="en-US" sz="1400" dirty="0">
                <a:latin typeface="+mn-lt"/>
                <a:cs typeface="Calibri"/>
              </a:rPr>
              <a:t>R. A. Pitts</a:t>
            </a:r>
          </a:p>
          <a:p>
            <a:pPr algn="just" eaLnBrk="1" fontAlgn="auto" hangingPunct="1">
              <a:spcBef>
                <a:spcPts val="0"/>
              </a:spcBef>
              <a:spcAft>
                <a:spcPts val="0"/>
              </a:spcAft>
              <a:defRPr/>
            </a:pPr>
            <a:endParaRPr lang="en-US" sz="500" b="1" dirty="0">
              <a:latin typeface="+mn-lt"/>
              <a:cs typeface="Calibri"/>
            </a:endParaRPr>
          </a:p>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Scientific Background &amp; Objectives</a:t>
            </a:r>
          </a:p>
          <a:p>
            <a:pPr marL="285750" indent="-285750" algn="just" eaLnBrk="1" fontAlgn="auto" hangingPunct="1">
              <a:spcBef>
                <a:spcPts val="0"/>
              </a:spcBef>
              <a:spcAft>
                <a:spcPts val="0"/>
              </a:spcAft>
              <a:buFont typeface="Wingdings" panose="05000000000000000000" pitchFamily="2" charset="2"/>
              <a:buChar char="§"/>
              <a:defRPr/>
            </a:pPr>
            <a:r>
              <a:rPr lang="en-US" sz="1500" b="1" dirty="0"/>
              <a:t>Validate</a:t>
            </a:r>
            <a:r>
              <a:rPr lang="en-US" sz="1500" dirty="0"/>
              <a:t> the modelling of boron dust transport and ablation in fusion plasmas with a focus on the impurity source term due to boron dust vaporization. </a:t>
            </a:r>
          </a:p>
          <a:p>
            <a:pPr marL="285750" indent="-285750" algn="just" eaLnBrk="1" fontAlgn="auto" hangingPunct="1">
              <a:spcBef>
                <a:spcPts val="0"/>
              </a:spcBef>
              <a:spcAft>
                <a:spcPts val="0"/>
              </a:spcAft>
              <a:buFont typeface="Wingdings" panose="05000000000000000000" pitchFamily="2" charset="2"/>
              <a:buChar char="§"/>
              <a:defRPr/>
            </a:pPr>
            <a:r>
              <a:rPr lang="pt-BR" sz="1500" b="1" dirty="0"/>
              <a:t>Provide</a:t>
            </a:r>
            <a:r>
              <a:rPr lang="pt-BR" sz="1500" dirty="0"/>
              <a:t> experimental data for intense boron dust-plasma interaction </a:t>
            </a:r>
            <a:r>
              <a:rPr lang="sv-SE" sz="1500" dirty="0" err="1"/>
              <a:t>resulting</a:t>
            </a:r>
            <a:r>
              <a:rPr lang="sv-SE" sz="1500" dirty="0"/>
              <a:t> in dust ablation.</a:t>
            </a:r>
          </a:p>
          <a:p>
            <a:pPr marL="285750" indent="-285750" algn="just" eaLnBrk="1" fontAlgn="auto" hangingPunct="1">
              <a:spcBef>
                <a:spcPts val="0"/>
              </a:spcBef>
              <a:spcAft>
                <a:spcPts val="0"/>
              </a:spcAft>
              <a:buFont typeface="Wingdings" panose="05000000000000000000" pitchFamily="2" charset="2"/>
              <a:buChar char="§"/>
              <a:defRPr/>
            </a:pPr>
            <a:r>
              <a:rPr lang="en-US" sz="1500" b="1" dirty="0"/>
              <a:t>Model</a:t>
            </a:r>
            <a:r>
              <a:rPr lang="en-US" sz="1500" dirty="0"/>
              <a:t> boron dust transport and vaporization with </a:t>
            </a:r>
            <a:r>
              <a:rPr lang="en-US" sz="1500" dirty="0">
                <a:solidFill>
                  <a:srgbClr val="0070C0"/>
                </a:solidFill>
              </a:rPr>
              <a:t>MIGRAINe</a:t>
            </a:r>
            <a:r>
              <a:rPr lang="en-US" sz="1500" dirty="0"/>
              <a:t> </a:t>
            </a:r>
            <a:r>
              <a:rPr lang="en-US" sz="1500" dirty="0">
                <a:sym typeface="Wingdings" panose="05000000000000000000" pitchFamily="2" charset="2"/>
              </a:rPr>
              <a:t> provide </a:t>
            </a:r>
            <a:r>
              <a:rPr lang="en-US" sz="1500" dirty="0"/>
              <a:t>impurities as input to </a:t>
            </a:r>
            <a:r>
              <a:rPr lang="en-US" sz="1500" dirty="0">
                <a:solidFill>
                  <a:srgbClr val="0070C0"/>
                </a:solidFill>
              </a:rPr>
              <a:t>ERO 2.0</a:t>
            </a:r>
          </a:p>
          <a:p>
            <a:pPr marL="285750" indent="-285750" algn="just" eaLnBrk="1" fontAlgn="auto" hangingPunct="1">
              <a:spcBef>
                <a:spcPts val="0"/>
              </a:spcBef>
              <a:spcAft>
                <a:spcPts val="0"/>
              </a:spcAft>
              <a:buFont typeface="Wingdings" panose="05000000000000000000" pitchFamily="2" charset="2"/>
              <a:buChar char="§"/>
              <a:defRPr/>
            </a:pPr>
            <a:endParaRPr lang="en-US" sz="500" b="1" dirty="0">
              <a:latin typeface="+mn-lt"/>
              <a:cs typeface="Calibri"/>
            </a:endParaRPr>
          </a:p>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Experimental Strategy &amp; Essential diagnostic</a:t>
            </a:r>
            <a:endParaRPr lang="en-US" dirty="0">
              <a:latin typeface="+mn-lt"/>
            </a:endParaRPr>
          </a:p>
          <a:p>
            <a:pPr marL="285750" indent="-285750" eaLnBrk="1" fontAlgn="auto" hangingPunct="1">
              <a:spcBef>
                <a:spcPts val="0"/>
              </a:spcBef>
              <a:spcAft>
                <a:spcPts val="0"/>
              </a:spcAft>
              <a:buFont typeface="Wingdings" panose="05000000000000000000" pitchFamily="2" charset="2"/>
              <a:buChar char="§"/>
              <a:defRPr/>
            </a:pPr>
            <a:r>
              <a:rPr lang="sv-SE" sz="1500" dirty="0" err="1"/>
              <a:t>Impurity</a:t>
            </a:r>
            <a:r>
              <a:rPr lang="sv-SE" sz="1500" dirty="0"/>
              <a:t> </a:t>
            </a:r>
            <a:r>
              <a:rPr lang="sv-SE" sz="1500" dirty="0" err="1"/>
              <a:t>powder</a:t>
            </a:r>
            <a:r>
              <a:rPr lang="sv-SE" sz="1500" dirty="0"/>
              <a:t> </a:t>
            </a:r>
            <a:r>
              <a:rPr lang="sv-SE" sz="1500" dirty="0" err="1"/>
              <a:t>dropper</a:t>
            </a:r>
            <a:r>
              <a:rPr lang="sv-SE" sz="1500" dirty="0"/>
              <a:t> or </a:t>
            </a:r>
            <a:r>
              <a:rPr lang="sv-SE" sz="1500" dirty="0" err="1"/>
              <a:t>piezoelectric</a:t>
            </a:r>
            <a:r>
              <a:rPr lang="sv-SE" sz="1500" dirty="0"/>
              <a:t> </a:t>
            </a:r>
            <a:r>
              <a:rPr lang="sv-SE" sz="1500" dirty="0" err="1"/>
              <a:t>injector</a:t>
            </a:r>
            <a:r>
              <a:rPr lang="sv-SE" sz="1500" dirty="0"/>
              <a:t>.</a:t>
            </a:r>
          </a:p>
          <a:p>
            <a:pPr marL="285750" indent="-285750" eaLnBrk="1" fontAlgn="auto" hangingPunct="1">
              <a:spcBef>
                <a:spcPts val="0"/>
              </a:spcBef>
              <a:spcAft>
                <a:spcPts val="0"/>
              </a:spcAft>
              <a:buFont typeface="Wingdings" panose="05000000000000000000" pitchFamily="2" charset="2"/>
              <a:buChar char="§"/>
              <a:defRPr/>
            </a:pPr>
            <a:r>
              <a:rPr lang="en-US" sz="1500" dirty="0"/>
              <a:t>Small and large size monodisperse boron populations to probe different dust plasma collection regimes.</a:t>
            </a:r>
          </a:p>
          <a:p>
            <a:pPr marL="285750" indent="-285750" eaLnBrk="1" fontAlgn="auto" hangingPunct="1">
              <a:spcBef>
                <a:spcPts val="0"/>
              </a:spcBef>
              <a:spcAft>
                <a:spcPts val="0"/>
              </a:spcAft>
              <a:buFont typeface="Wingdings" panose="05000000000000000000" pitchFamily="2" charset="2"/>
              <a:buChar char="§"/>
              <a:defRPr/>
            </a:pPr>
            <a:r>
              <a:rPr lang="en-US" sz="1500" dirty="0"/>
              <a:t>Record the injected dust trajectories. </a:t>
            </a:r>
          </a:p>
          <a:p>
            <a:pPr marL="285750" indent="-285750" eaLnBrk="1" fontAlgn="auto" hangingPunct="1">
              <a:spcBef>
                <a:spcPts val="0"/>
              </a:spcBef>
              <a:spcAft>
                <a:spcPts val="0"/>
              </a:spcAft>
              <a:buFont typeface="Wingdings" panose="05000000000000000000" pitchFamily="2" charset="2"/>
              <a:buChar char="§"/>
              <a:defRPr/>
            </a:pPr>
            <a:r>
              <a:rPr lang="en-US" sz="1500" dirty="0"/>
              <a:t>Observe the ablated material and transported impurities with spectroscopic means.</a:t>
            </a:r>
          </a:p>
          <a:p>
            <a:pPr marL="285750" indent="-285750" eaLnBrk="1" fontAlgn="auto" hangingPunct="1">
              <a:spcBef>
                <a:spcPts val="0"/>
              </a:spcBef>
              <a:spcAft>
                <a:spcPts val="0"/>
              </a:spcAft>
              <a:buFont typeface="Wingdings" panose="05000000000000000000" pitchFamily="2" charset="2"/>
              <a:buChar char="§"/>
              <a:defRPr/>
            </a:pPr>
            <a:r>
              <a:rPr lang="en-US" sz="1500" dirty="0"/>
              <a:t>Install witness plates on the divertor and mid-plane manipulators to measure the boron film deposition.</a:t>
            </a:r>
          </a:p>
          <a:p>
            <a:pPr marL="285750" indent="-285750" eaLnBrk="1" fontAlgn="auto" hangingPunct="1">
              <a:spcBef>
                <a:spcPts val="0"/>
              </a:spcBef>
              <a:spcAft>
                <a:spcPts val="0"/>
              </a:spcAft>
              <a:buFont typeface="Wingdings" panose="05000000000000000000" pitchFamily="2" charset="2"/>
              <a:buChar char="§"/>
              <a:defRPr/>
            </a:pPr>
            <a:endParaRPr lang="en-US" sz="1600" b="1" i="1" dirty="0">
              <a:solidFill>
                <a:srgbClr val="0070C0"/>
              </a:solidFill>
            </a:endParaRPr>
          </a:p>
          <a:p>
            <a:pPr eaLnBrk="1" fontAlgn="auto" hangingPunct="1">
              <a:spcBef>
                <a:spcPts val="0"/>
              </a:spcBef>
              <a:spcAft>
                <a:spcPts val="0"/>
              </a:spcAft>
              <a:defRPr/>
            </a:pPr>
            <a:r>
              <a:rPr lang="en-US" sz="1600" b="1" i="1" dirty="0">
                <a:solidFill>
                  <a:srgbClr val="0070C0"/>
                </a:solidFill>
              </a:rPr>
              <a:t>Validate</a:t>
            </a:r>
            <a:r>
              <a:rPr lang="en-US" sz="1600" i="1" dirty="0">
                <a:solidFill>
                  <a:srgbClr val="0070C0"/>
                </a:solidFill>
              </a:rPr>
              <a:t> the MIGRAINe code and the MIGRAINe + ERO 2.0 workflow for boron</a:t>
            </a:r>
            <a:r>
              <a:rPr lang="en-US" sz="1600" b="1" i="1" dirty="0">
                <a:solidFill>
                  <a:srgbClr val="0070C0"/>
                </a:solidFill>
              </a:rPr>
              <a:t> – a material with poorly known surface properties</a:t>
            </a:r>
            <a:endParaRPr lang="en-US" sz="1600" b="1" i="1" dirty="0">
              <a:solidFill>
                <a:srgbClr val="0070C0"/>
              </a:solidFill>
              <a:latin typeface="+mn-lt"/>
              <a:cs typeface="Calibri"/>
            </a:endParaRPr>
          </a:p>
        </p:txBody>
      </p:sp>
      <p:graphicFrame>
        <p:nvGraphicFramePr>
          <p:cNvPr id="6" name="Table 3">
            <a:extLst>
              <a:ext uri="{FF2B5EF4-FFF2-40B4-BE49-F238E27FC236}">
                <a16:creationId xmlns:a16="http://schemas.microsoft.com/office/drawing/2014/main" id="{4348BB2C-AB52-4AF6-A285-3784BEB5F9A0}"/>
              </a:ext>
            </a:extLst>
          </p:cNvPr>
          <p:cNvGraphicFramePr>
            <a:graphicFrameLocks noGrp="1"/>
          </p:cNvGraphicFramePr>
          <p:nvPr>
            <p:extLst>
              <p:ext uri="{D42A27DB-BD31-4B8C-83A1-F6EECF244321}">
                <p14:modId xmlns:p14="http://schemas.microsoft.com/office/powerpoint/2010/main" val="4279976595"/>
              </p:ext>
            </p:extLst>
          </p:nvPr>
        </p:nvGraphicFramePr>
        <p:xfrm>
          <a:off x="7471656" y="5686425"/>
          <a:ext cx="4321175" cy="731837"/>
        </p:xfrm>
        <a:graphic>
          <a:graphicData uri="http://schemas.openxmlformats.org/drawingml/2006/table">
            <a:tbl>
              <a:tblPr firstRow="1" bandRow="1">
                <a:tableStyleId>{5C22544A-7EE6-4342-B048-85BDC9FD1C3A}</a:tableStyleId>
              </a:tblPr>
              <a:tblGrid>
                <a:gridCol w="993987">
                  <a:extLst>
                    <a:ext uri="{9D8B030D-6E8A-4147-A177-3AD203B41FA5}">
                      <a16:colId xmlns:a16="http://schemas.microsoft.com/office/drawing/2014/main" val="20000"/>
                    </a:ext>
                  </a:extLst>
                </a:gridCol>
                <a:gridCol w="832101">
                  <a:extLst>
                    <a:ext uri="{9D8B030D-6E8A-4147-A177-3AD203B41FA5}">
                      <a16:colId xmlns:a16="http://schemas.microsoft.com/office/drawing/2014/main" val="20001"/>
                    </a:ext>
                  </a:extLst>
                </a:gridCol>
                <a:gridCol w="2495087">
                  <a:extLst>
                    <a:ext uri="{9D8B030D-6E8A-4147-A177-3AD203B41FA5}">
                      <a16:colId xmlns:a16="http://schemas.microsoft.com/office/drawing/2014/main" val="20002"/>
                    </a:ext>
                  </a:extLst>
                </a:gridCol>
              </a:tblGrid>
              <a:tr h="274439">
                <a:tc>
                  <a:txBody>
                    <a:bodyPr/>
                    <a:lstStyle/>
                    <a:p>
                      <a:r>
                        <a:rPr lang="en-IT" sz="1200" dirty="0"/>
                        <a:t>Device</a:t>
                      </a:r>
                    </a:p>
                  </a:txBody>
                  <a:tcPr marL="91438" marR="91438" marT="45740" marB="45740"/>
                </a:tc>
                <a:tc>
                  <a:txBody>
                    <a:bodyPr/>
                    <a:lstStyle/>
                    <a:p>
                      <a:r>
                        <a:rPr lang="en-IT" sz="1200" dirty="0"/>
                        <a:t># Pulses</a:t>
                      </a:r>
                    </a:p>
                  </a:txBody>
                  <a:tcPr marL="91438" marR="91438" marT="45740" marB="45740"/>
                </a:tc>
                <a:tc>
                  <a:txBody>
                    <a:bodyPr/>
                    <a:lstStyle/>
                    <a:p>
                      <a:r>
                        <a:rPr lang="en-IT" sz="1200" dirty="0"/>
                        <a:t># Development</a:t>
                      </a:r>
                    </a:p>
                  </a:txBody>
                  <a:tcPr marL="91438" marR="91438" marT="45740" marB="45740"/>
                </a:tc>
                <a:extLst>
                  <a:ext uri="{0D108BD9-81ED-4DB2-BD59-A6C34878D82A}">
                    <a16:rowId xmlns:a16="http://schemas.microsoft.com/office/drawing/2014/main" val="10000"/>
                  </a:ext>
                </a:extLst>
              </a:tr>
              <a:tr h="457398">
                <a:tc>
                  <a:txBody>
                    <a:bodyPr/>
                    <a:lstStyle/>
                    <a:p>
                      <a:r>
                        <a:rPr lang="fr-CH" sz="1200" dirty="0">
                          <a:solidFill>
                            <a:schemeClr val="tx1"/>
                          </a:solidFill>
                        </a:rPr>
                        <a:t>AUG</a:t>
                      </a:r>
                      <a:endParaRPr lang="en-IT" sz="1200" dirty="0">
                        <a:solidFill>
                          <a:schemeClr val="tx1"/>
                        </a:solidFill>
                      </a:endParaRPr>
                    </a:p>
                  </a:txBody>
                  <a:tcPr marL="91438" marR="91438" marT="45740" marB="45740">
                    <a:solidFill>
                      <a:schemeClr val="tx2">
                        <a:lumMod val="40000"/>
                        <a:lumOff val="60000"/>
                      </a:schemeClr>
                    </a:solidFill>
                  </a:tcPr>
                </a:tc>
                <a:tc>
                  <a:txBody>
                    <a:bodyPr/>
                    <a:lstStyle/>
                    <a:p>
                      <a:pPr algn="ctr"/>
                      <a:r>
                        <a:rPr lang="en-US" sz="1200" dirty="0"/>
                        <a:t>8</a:t>
                      </a:r>
                      <a:endParaRPr lang="en-IT" sz="1200" dirty="0"/>
                    </a:p>
                  </a:txBody>
                  <a:tcPr marL="91438" marR="91438" marT="45740" marB="45740">
                    <a:solidFill>
                      <a:schemeClr val="tx2">
                        <a:lumMod val="40000"/>
                        <a:lumOff val="60000"/>
                      </a:schemeClr>
                    </a:solidFill>
                  </a:tcPr>
                </a:tc>
                <a:tc>
                  <a:txBody>
                    <a:bodyPr/>
                    <a:lstStyle/>
                    <a:p>
                      <a:r>
                        <a:rPr lang="sv-SE" sz="1200" dirty="0"/>
                        <a:t>1-2 (</a:t>
                      </a:r>
                      <a:r>
                        <a:rPr lang="sv-SE" sz="1200" dirty="0" err="1"/>
                        <a:t>reference</a:t>
                      </a:r>
                      <a:r>
                        <a:rPr lang="sv-SE" sz="1200" dirty="0"/>
                        <a:t> L-mode scenario </a:t>
                      </a:r>
                      <a:r>
                        <a:rPr lang="sv-SE" sz="1200" dirty="0" err="1"/>
                        <a:t>tbd</a:t>
                      </a:r>
                      <a:r>
                        <a:rPr lang="sv-SE" sz="1200" dirty="0"/>
                        <a:t>) </a:t>
                      </a:r>
                      <a:endParaRPr lang="en-IT" sz="1200" dirty="0"/>
                    </a:p>
                  </a:txBody>
                  <a:tcPr marL="91438" marR="91438" marT="45740" marB="45740">
                    <a:solidFill>
                      <a:schemeClr val="tx2">
                        <a:lumMod val="40000"/>
                        <a:lumOff val="60000"/>
                      </a:schemeClr>
                    </a:solidFill>
                  </a:tcPr>
                </a:tc>
                <a:extLst>
                  <a:ext uri="{0D108BD9-81ED-4DB2-BD59-A6C34878D82A}">
                    <a16:rowId xmlns:a16="http://schemas.microsoft.com/office/drawing/2014/main" val="10001"/>
                  </a:ext>
                </a:extLst>
              </a:tr>
            </a:tbl>
          </a:graphicData>
        </a:graphic>
      </p:graphicFrame>
      <p:sp>
        <p:nvSpPr>
          <p:cNvPr id="9" name="TextBox 22">
            <a:extLst>
              <a:ext uri="{FF2B5EF4-FFF2-40B4-BE49-F238E27FC236}">
                <a16:creationId xmlns:a16="http://schemas.microsoft.com/office/drawing/2014/main" id="{9A3CF58B-8544-4897-AE6D-50A42572AF05}"/>
              </a:ext>
            </a:extLst>
          </p:cNvPr>
          <p:cNvSpPr txBox="1"/>
          <p:nvPr/>
        </p:nvSpPr>
        <p:spPr>
          <a:xfrm>
            <a:off x="7427206" y="3851275"/>
            <a:ext cx="4414838" cy="1724025"/>
          </a:xfrm>
          <a:prstGeom prst="rect">
            <a:avLst/>
          </a:prstGeom>
          <a:noFill/>
        </p:spPr>
        <p:txBody>
          <a:bodyPr>
            <a:spAutoFit/>
          </a:bodyPr>
          <a:lstStyle/>
          <a:p>
            <a:pPr algn="just">
              <a:defRPr/>
            </a:pPr>
            <a:r>
              <a:rPr lang="en-US" sz="1400" u="sng" dirty="0">
                <a:solidFill>
                  <a:srgbClr val="FF0000"/>
                </a:solidFill>
              </a:rPr>
              <a:t>Names can be deceiving</a:t>
            </a:r>
            <a:r>
              <a:rPr lang="en-US" sz="1400" dirty="0">
                <a:solidFill>
                  <a:srgbClr val="FF0000"/>
                </a:solidFill>
              </a:rPr>
              <a:t>: “dust transport codes” are often less about transport and more about </a:t>
            </a:r>
            <a:r>
              <a:rPr lang="en-US" sz="1400" b="1" dirty="0">
                <a:solidFill>
                  <a:srgbClr val="FF0000"/>
                </a:solidFill>
              </a:rPr>
              <a:t>heating </a:t>
            </a:r>
            <a:endParaRPr lang="en-US" sz="1400" b="1" dirty="0">
              <a:solidFill>
                <a:srgbClr val="00B050"/>
              </a:solidFill>
            </a:endParaRPr>
          </a:p>
          <a:p>
            <a:pPr algn="just">
              <a:defRPr/>
            </a:pPr>
            <a:endParaRPr lang="en-US" sz="800" dirty="0">
              <a:solidFill>
                <a:srgbClr val="00B050"/>
              </a:solidFill>
            </a:endParaRPr>
          </a:p>
          <a:p>
            <a:pPr algn="just">
              <a:defRPr/>
            </a:pPr>
            <a:r>
              <a:rPr lang="en-US" sz="1400" dirty="0">
                <a:solidFill>
                  <a:srgbClr val="00B050"/>
                </a:solidFill>
              </a:rPr>
              <a:t>MIGRAINe boasts a complete description of microphysical processes &amp; features a reactor-relevant plasma collection model,</a:t>
            </a:r>
            <a:r>
              <a:rPr lang="en-US" sz="1400" dirty="0">
                <a:solidFill>
                  <a:srgbClr val="00B050"/>
                </a:solidFill>
                <a:sym typeface="Wingdings" panose="05000000000000000000" pitchFamily="2" charset="2"/>
              </a:rPr>
              <a:t> b</a:t>
            </a:r>
            <a:r>
              <a:rPr lang="en-US" sz="1400" dirty="0">
                <a:solidFill>
                  <a:srgbClr val="00B050"/>
                </a:solidFill>
              </a:rPr>
              <a:t>oth critical for accurate heat balance predictions.</a:t>
            </a:r>
            <a:r>
              <a:rPr lang="en-US" sz="1400" b="1" dirty="0">
                <a:solidFill>
                  <a:srgbClr val="00B050"/>
                </a:solidFill>
              </a:rPr>
              <a:t> </a:t>
            </a:r>
            <a:r>
              <a:rPr lang="sv-SE" sz="1400" dirty="0">
                <a:solidFill>
                  <a:srgbClr val="00B050"/>
                </a:solidFill>
              </a:rPr>
              <a:t>The MIGRAINe </a:t>
            </a:r>
            <a:r>
              <a:rPr lang="sv-SE" sz="1400" dirty="0" err="1">
                <a:solidFill>
                  <a:srgbClr val="00B050"/>
                </a:solidFill>
              </a:rPr>
              <a:t>state</a:t>
            </a:r>
            <a:r>
              <a:rPr lang="sv-SE" sz="1400" dirty="0">
                <a:solidFill>
                  <a:srgbClr val="00B050"/>
                </a:solidFill>
              </a:rPr>
              <a:t>-</a:t>
            </a:r>
            <a:r>
              <a:rPr lang="sv-SE" sz="1400" dirty="0" err="1">
                <a:solidFill>
                  <a:srgbClr val="00B050"/>
                </a:solidFill>
              </a:rPr>
              <a:t>of</a:t>
            </a:r>
            <a:r>
              <a:rPr lang="sv-SE" sz="1400" dirty="0">
                <a:solidFill>
                  <a:srgbClr val="00B050"/>
                </a:solidFill>
              </a:rPr>
              <a:t>-the-art plasma-</a:t>
            </a:r>
            <a:r>
              <a:rPr lang="sv-SE" sz="1400" dirty="0" err="1">
                <a:solidFill>
                  <a:srgbClr val="00B050"/>
                </a:solidFill>
              </a:rPr>
              <a:t>surface</a:t>
            </a:r>
            <a:r>
              <a:rPr lang="sv-SE" sz="1400" dirty="0">
                <a:solidFill>
                  <a:srgbClr val="00B050"/>
                </a:solidFill>
              </a:rPr>
              <a:t> </a:t>
            </a:r>
            <a:r>
              <a:rPr lang="sv-SE" sz="1400" dirty="0" err="1">
                <a:solidFill>
                  <a:srgbClr val="00B050"/>
                </a:solidFill>
              </a:rPr>
              <a:t>interaction</a:t>
            </a:r>
            <a:r>
              <a:rPr lang="sv-SE" sz="1400" dirty="0">
                <a:solidFill>
                  <a:srgbClr val="00B050"/>
                </a:solidFill>
              </a:rPr>
              <a:t> </a:t>
            </a:r>
            <a:r>
              <a:rPr lang="sv-SE" sz="1400" dirty="0" err="1">
                <a:solidFill>
                  <a:srgbClr val="00B050"/>
                </a:solidFill>
              </a:rPr>
              <a:t>models</a:t>
            </a:r>
            <a:r>
              <a:rPr lang="sv-SE" sz="1400" dirty="0">
                <a:solidFill>
                  <a:srgbClr val="00B050"/>
                </a:solidFill>
              </a:rPr>
              <a:t> </a:t>
            </a:r>
            <a:r>
              <a:rPr lang="sv-SE" sz="1400" dirty="0" err="1">
                <a:solidFill>
                  <a:srgbClr val="00B050"/>
                </a:solidFill>
              </a:rPr>
              <a:t>were</a:t>
            </a:r>
            <a:r>
              <a:rPr lang="sv-SE" sz="1400" dirty="0">
                <a:solidFill>
                  <a:srgbClr val="00B050"/>
                </a:solidFill>
              </a:rPr>
              <a:t> </a:t>
            </a:r>
            <a:r>
              <a:rPr lang="sv-SE" sz="1400" dirty="0" err="1">
                <a:solidFill>
                  <a:srgbClr val="00B050"/>
                </a:solidFill>
              </a:rPr>
              <a:t>very</a:t>
            </a:r>
            <a:r>
              <a:rPr lang="sv-SE" sz="1400" dirty="0">
                <a:solidFill>
                  <a:srgbClr val="00B050"/>
                </a:solidFill>
              </a:rPr>
              <a:t> </a:t>
            </a:r>
            <a:r>
              <a:rPr lang="sv-SE" sz="1400" dirty="0" err="1">
                <a:solidFill>
                  <a:srgbClr val="00B050"/>
                </a:solidFill>
              </a:rPr>
              <a:t>recently</a:t>
            </a:r>
            <a:r>
              <a:rPr lang="sv-SE" sz="1400" dirty="0">
                <a:solidFill>
                  <a:srgbClr val="00B050"/>
                </a:solidFill>
              </a:rPr>
              <a:t> </a:t>
            </a:r>
            <a:r>
              <a:rPr lang="sv-SE" sz="1400" dirty="0" err="1">
                <a:solidFill>
                  <a:srgbClr val="00B050"/>
                </a:solidFill>
              </a:rPr>
              <a:t>extended</a:t>
            </a:r>
            <a:r>
              <a:rPr lang="sv-SE" sz="1400" dirty="0">
                <a:solidFill>
                  <a:srgbClr val="00B050"/>
                </a:solidFill>
              </a:rPr>
              <a:t> to </a:t>
            </a:r>
            <a:r>
              <a:rPr lang="sv-SE" sz="1400" dirty="0" err="1">
                <a:solidFill>
                  <a:srgbClr val="00B050"/>
                </a:solidFill>
              </a:rPr>
              <a:t>boron</a:t>
            </a:r>
            <a:r>
              <a:rPr lang="sv-SE" sz="1400" dirty="0">
                <a:solidFill>
                  <a:srgbClr val="00B050"/>
                </a:solidFill>
              </a:rPr>
              <a:t>. </a:t>
            </a:r>
            <a:r>
              <a:rPr lang="en-US" sz="1400" b="1" dirty="0">
                <a:solidFill>
                  <a:srgbClr val="00B050"/>
                </a:solidFill>
              </a:rPr>
              <a:t> </a:t>
            </a:r>
            <a:endParaRPr lang="sv-SE" sz="1400" b="1" dirty="0">
              <a:solidFill>
                <a:srgbClr val="00B050"/>
              </a:solidFill>
              <a:latin typeface="+mj-lt"/>
            </a:endParaRPr>
          </a:p>
        </p:txBody>
      </p:sp>
      <p:pic>
        <p:nvPicPr>
          <p:cNvPr id="10" name="Picture 3">
            <a:extLst>
              <a:ext uri="{FF2B5EF4-FFF2-40B4-BE49-F238E27FC236}">
                <a16:creationId xmlns:a16="http://schemas.microsoft.com/office/drawing/2014/main" id="{6401B9CE-000D-4105-9FA0-09089E5D99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6749" y="784225"/>
            <a:ext cx="409098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742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44</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#117 : </a:t>
            </a:r>
            <a:r>
              <a:rPr lang="en-US" dirty="0"/>
              <a:t>Validation of the modelling of boron powder injection and boron film deposition </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TextBox 4">
            <a:extLst>
              <a:ext uri="{FF2B5EF4-FFF2-40B4-BE49-F238E27FC236}">
                <a16:creationId xmlns:a16="http://schemas.microsoft.com/office/drawing/2014/main" id="{01B1677E-3EDF-4672-B4E4-2581737D5701}"/>
              </a:ext>
            </a:extLst>
          </p:cNvPr>
          <p:cNvSpPr txBox="1"/>
          <p:nvPr/>
        </p:nvSpPr>
        <p:spPr>
          <a:xfrm>
            <a:off x="12701" y="955228"/>
            <a:ext cx="6845300" cy="5478423"/>
          </a:xfrm>
          <a:prstGeom prst="rect">
            <a:avLst/>
          </a:prstGeom>
          <a:noFill/>
        </p:spPr>
        <p:txBody>
          <a:bodyPr wrap="square">
            <a:spAutoFit/>
          </a:bodyPr>
          <a:lstStyle/>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Proponents and contact person</a:t>
            </a:r>
          </a:p>
          <a:p>
            <a:pPr algn="just" eaLnBrk="1" fontAlgn="auto" hangingPunct="1">
              <a:spcBef>
                <a:spcPts val="0"/>
              </a:spcBef>
              <a:spcAft>
                <a:spcPts val="0"/>
              </a:spcAft>
              <a:defRPr/>
            </a:pPr>
            <a:r>
              <a:rPr lang="en-US" sz="1400" dirty="0">
                <a:latin typeface="+mn-lt"/>
                <a:cs typeface="Calibri"/>
              </a:rPr>
              <a:t>S. </a:t>
            </a:r>
            <a:r>
              <a:rPr lang="en-US" sz="1400" dirty="0" err="1">
                <a:latin typeface="+mn-lt"/>
                <a:cs typeface="Calibri"/>
              </a:rPr>
              <a:t>Ratynskaia</a:t>
            </a:r>
            <a:r>
              <a:rPr lang="en-US" sz="1400" dirty="0">
                <a:latin typeface="+mn-lt"/>
                <a:cs typeface="Calibri"/>
              </a:rPr>
              <a:t> </a:t>
            </a:r>
            <a:r>
              <a:rPr lang="en-US" sz="1400" dirty="0">
                <a:latin typeface="+mn-lt"/>
                <a:cs typeface="Calibri"/>
                <a:hlinkClick r:id="rId2"/>
              </a:rPr>
              <a:t>srat@kth.se</a:t>
            </a:r>
            <a:r>
              <a:rPr lang="en-US" sz="1400" dirty="0">
                <a:latin typeface="+mn-lt"/>
                <a:cs typeface="Calibri"/>
              </a:rPr>
              <a:t>, P. Tolias, S. </a:t>
            </a:r>
            <a:r>
              <a:rPr lang="en-US" sz="1400" dirty="0" err="1">
                <a:latin typeface="+mn-lt"/>
                <a:cs typeface="Calibri"/>
              </a:rPr>
              <a:t>Brezinsek</a:t>
            </a:r>
            <a:r>
              <a:rPr lang="en-US" sz="1400" dirty="0">
                <a:latin typeface="+mn-lt"/>
                <a:cs typeface="Calibri"/>
              </a:rPr>
              <a:t>, K. Krieger, V. Rohde, T. Lunt, D. </a:t>
            </a:r>
            <a:r>
              <a:rPr lang="en-US" sz="1400" dirty="0" err="1">
                <a:latin typeface="+mn-lt"/>
                <a:cs typeface="Calibri"/>
              </a:rPr>
              <a:t>Matveev</a:t>
            </a:r>
            <a:r>
              <a:rPr lang="en-US" sz="1400" dirty="0">
                <a:latin typeface="+mn-lt"/>
                <a:cs typeface="Calibri"/>
              </a:rPr>
              <a:t>, J. </a:t>
            </a:r>
            <a:r>
              <a:rPr lang="en-US" sz="1400" dirty="0" err="1">
                <a:latin typeface="+mn-lt"/>
                <a:cs typeface="Calibri"/>
              </a:rPr>
              <a:t>Romazanov</a:t>
            </a:r>
            <a:r>
              <a:rPr lang="en-US" sz="1400" dirty="0">
                <a:latin typeface="+mn-lt"/>
                <a:cs typeface="Calibri"/>
              </a:rPr>
              <a:t>, M. De </a:t>
            </a:r>
            <a:r>
              <a:rPr lang="en-US" sz="1400" dirty="0" err="1">
                <a:latin typeface="+mn-lt"/>
                <a:cs typeface="Calibri"/>
              </a:rPr>
              <a:t>Angeli</a:t>
            </a:r>
            <a:r>
              <a:rPr lang="en-US" sz="1400" dirty="0">
                <a:latin typeface="+mn-lt"/>
                <a:cs typeface="Calibri"/>
              </a:rPr>
              <a:t>, T. </a:t>
            </a:r>
            <a:r>
              <a:rPr lang="en-US" sz="1400" dirty="0" err="1">
                <a:latin typeface="+mn-lt"/>
                <a:cs typeface="Calibri"/>
              </a:rPr>
              <a:t>Wauters</a:t>
            </a:r>
            <a:r>
              <a:rPr lang="en-US" sz="1400" dirty="0">
                <a:cs typeface="Calibri"/>
              </a:rPr>
              <a:t>, </a:t>
            </a:r>
            <a:r>
              <a:rPr lang="en-US" sz="1400" dirty="0">
                <a:latin typeface="+mn-lt"/>
                <a:cs typeface="Calibri"/>
              </a:rPr>
              <a:t>R. A. Pitts</a:t>
            </a:r>
          </a:p>
          <a:p>
            <a:pPr algn="just" eaLnBrk="1" fontAlgn="auto" hangingPunct="1">
              <a:spcBef>
                <a:spcPts val="0"/>
              </a:spcBef>
              <a:spcAft>
                <a:spcPts val="0"/>
              </a:spcAft>
              <a:defRPr/>
            </a:pPr>
            <a:endParaRPr lang="en-US" sz="500" b="1" dirty="0">
              <a:latin typeface="+mn-lt"/>
              <a:cs typeface="Calibri"/>
            </a:endParaRPr>
          </a:p>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Scientific Background &amp; Objectives</a:t>
            </a:r>
          </a:p>
          <a:p>
            <a:pPr marL="285750" indent="-285750" algn="just" eaLnBrk="1" fontAlgn="auto" hangingPunct="1">
              <a:spcBef>
                <a:spcPts val="0"/>
              </a:spcBef>
              <a:spcAft>
                <a:spcPts val="0"/>
              </a:spcAft>
              <a:buFont typeface="Wingdings" panose="05000000000000000000" pitchFamily="2" charset="2"/>
              <a:buChar char="§"/>
              <a:defRPr/>
            </a:pPr>
            <a:r>
              <a:rPr lang="en-US" sz="1500" b="1" dirty="0"/>
              <a:t>Validate</a:t>
            </a:r>
            <a:r>
              <a:rPr lang="en-US" sz="1500" dirty="0"/>
              <a:t> the modelling of boron dust transport and ablation in fusion plasmas with a focus on the impurity source term due to boron dust vaporization. </a:t>
            </a:r>
          </a:p>
          <a:p>
            <a:pPr marL="285750" indent="-285750" algn="just" eaLnBrk="1" fontAlgn="auto" hangingPunct="1">
              <a:spcBef>
                <a:spcPts val="0"/>
              </a:spcBef>
              <a:spcAft>
                <a:spcPts val="0"/>
              </a:spcAft>
              <a:buFont typeface="Wingdings" panose="05000000000000000000" pitchFamily="2" charset="2"/>
              <a:buChar char="§"/>
              <a:defRPr/>
            </a:pPr>
            <a:r>
              <a:rPr lang="pt-BR" sz="1500" b="1" dirty="0"/>
              <a:t>Provide</a:t>
            </a:r>
            <a:r>
              <a:rPr lang="pt-BR" sz="1500" dirty="0"/>
              <a:t> experimental data for intense boron dust-plasma interaction </a:t>
            </a:r>
            <a:r>
              <a:rPr lang="sv-SE" sz="1500" dirty="0" err="1"/>
              <a:t>resulting</a:t>
            </a:r>
            <a:r>
              <a:rPr lang="sv-SE" sz="1500" dirty="0"/>
              <a:t> in dust ablation.</a:t>
            </a:r>
          </a:p>
          <a:p>
            <a:pPr marL="285750" indent="-285750" algn="just" eaLnBrk="1" fontAlgn="auto" hangingPunct="1">
              <a:spcBef>
                <a:spcPts val="0"/>
              </a:spcBef>
              <a:spcAft>
                <a:spcPts val="0"/>
              </a:spcAft>
              <a:buFont typeface="Wingdings" panose="05000000000000000000" pitchFamily="2" charset="2"/>
              <a:buChar char="§"/>
              <a:defRPr/>
            </a:pPr>
            <a:r>
              <a:rPr lang="en-US" sz="1500" b="1" dirty="0"/>
              <a:t>Model</a:t>
            </a:r>
            <a:r>
              <a:rPr lang="en-US" sz="1500" dirty="0"/>
              <a:t> boron dust transport and vaporization with </a:t>
            </a:r>
            <a:r>
              <a:rPr lang="en-US" sz="1500" dirty="0">
                <a:solidFill>
                  <a:srgbClr val="0070C0"/>
                </a:solidFill>
              </a:rPr>
              <a:t>MIGRAINe</a:t>
            </a:r>
            <a:r>
              <a:rPr lang="en-US" sz="1500" dirty="0"/>
              <a:t> </a:t>
            </a:r>
            <a:r>
              <a:rPr lang="en-US" sz="1500" dirty="0">
                <a:sym typeface="Wingdings" panose="05000000000000000000" pitchFamily="2" charset="2"/>
              </a:rPr>
              <a:t> provide </a:t>
            </a:r>
            <a:r>
              <a:rPr lang="en-US" sz="1500" dirty="0"/>
              <a:t>impurities as input to </a:t>
            </a:r>
            <a:r>
              <a:rPr lang="en-US" sz="1500" dirty="0">
                <a:solidFill>
                  <a:srgbClr val="0070C0"/>
                </a:solidFill>
              </a:rPr>
              <a:t>ERO 2.0</a:t>
            </a:r>
          </a:p>
          <a:p>
            <a:pPr marL="285750" indent="-285750" algn="just" eaLnBrk="1" fontAlgn="auto" hangingPunct="1">
              <a:spcBef>
                <a:spcPts val="0"/>
              </a:spcBef>
              <a:spcAft>
                <a:spcPts val="0"/>
              </a:spcAft>
              <a:buFont typeface="Wingdings" panose="05000000000000000000" pitchFamily="2" charset="2"/>
              <a:buChar char="§"/>
              <a:defRPr/>
            </a:pPr>
            <a:endParaRPr lang="en-US" sz="500" b="1" dirty="0">
              <a:latin typeface="+mn-lt"/>
              <a:cs typeface="Calibri"/>
            </a:endParaRPr>
          </a:p>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Experimental Strategy &amp; Essential diagnostic</a:t>
            </a:r>
            <a:endParaRPr lang="en-US" dirty="0">
              <a:latin typeface="+mn-lt"/>
            </a:endParaRPr>
          </a:p>
          <a:p>
            <a:pPr marL="285750" indent="-285750" eaLnBrk="1" fontAlgn="auto" hangingPunct="1">
              <a:spcBef>
                <a:spcPts val="0"/>
              </a:spcBef>
              <a:spcAft>
                <a:spcPts val="0"/>
              </a:spcAft>
              <a:buFont typeface="Wingdings" panose="05000000000000000000" pitchFamily="2" charset="2"/>
              <a:buChar char="§"/>
              <a:defRPr/>
            </a:pPr>
            <a:r>
              <a:rPr lang="sv-SE" sz="1500" dirty="0" err="1"/>
              <a:t>Impurity</a:t>
            </a:r>
            <a:r>
              <a:rPr lang="sv-SE" sz="1500" dirty="0"/>
              <a:t> </a:t>
            </a:r>
            <a:r>
              <a:rPr lang="sv-SE" sz="1500" dirty="0" err="1"/>
              <a:t>powder</a:t>
            </a:r>
            <a:r>
              <a:rPr lang="sv-SE" sz="1500" dirty="0"/>
              <a:t> </a:t>
            </a:r>
            <a:r>
              <a:rPr lang="sv-SE" sz="1500" dirty="0" err="1"/>
              <a:t>dropper</a:t>
            </a:r>
            <a:r>
              <a:rPr lang="sv-SE" sz="1500" dirty="0"/>
              <a:t> or </a:t>
            </a:r>
            <a:r>
              <a:rPr lang="sv-SE" sz="1500" dirty="0" err="1"/>
              <a:t>piezoelectric</a:t>
            </a:r>
            <a:r>
              <a:rPr lang="sv-SE" sz="1500" dirty="0"/>
              <a:t> </a:t>
            </a:r>
            <a:r>
              <a:rPr lang="sv-SE" sz="1500" dirty="0" err="1"/>
              <a:t>injector</a:t>
            </a:r>
            <a:r>
              <a:rPr lang="sv-SE" sz="1500" dirty="0"/>
              <a:t>.</a:t>
            </a:r>
          </a:p>
          <a:p>
            <a:pPr marL="285750" indent="-285750" eaLnBrk="1" fontAlgn="auto" hangingPunct="1">
              <a:spcBef>
                <a:spcPts val="0"/>
              </a:spcBef>
              <a:spcAft>
                <a:spcPts val="0"/>
              </a:spcAft>
              <a:buFont typeface="Wingdings" panose="05000000000000000000" pitchFamily="2" charset="2"/>
              <a:buChar char="§"/>
              <a:defRPr/>
            </a:pPr>
            <a:r>
              <a:rPr lang="en-US" sz="1500" dirty="0"/>
              <a:t>Small and large size monodisperse boron populations to probe different dust plasma collection regimes.</a:t>
            </a:r>
          </a:p>
          <a:p>
            <a:pPr marL="285750" indent="-285750" eaLnBrk="1" fontAlgn="auto" hangingPunct="1">
              <a:spcBef>
                <a:spcPts val="0"/>
              </a:spcBef>
              <a:spcAft>
                <a:spcPts val="0"/>
              </a:spcAft>
              <a:buFont typeface="Wingdings" panose="05000000000000000000" pitchFamily="2" charset="2"/>
              <a:buChar char="§"/>
              <a:defRPr/>
            </a:pPr>
            <a:r>
              <a:rPr lang="en-US" sz="1500" dirty="0"/>
              <a:t>Record the injected dust trajectories. </a:t>
            </a:r>
          </a:p>
          <a:p>
            <a:pPr marL="285750" indent="-285750" eaLnBrk="1" fontAlgn="auto" hangingPunct="1">
              <a:spcBef>
                <a:spcPts val="0"/>
              </a:spcBef>
              <a:spcAft>
                <a:spcPts val="0"/>
              </a:spcAft>
              <a:buFont typeface="Wingdings" panose="05000000000000000000" pitchFamily="2" charset="2"/>
              <a:buChar char="§"/>
              <a:defRPr/>
            </a:pPr>
            <a:r>
              <a:rPr lang="en-US" sz="1500" dirty="0"/>
              <a:t>Observe the ablated material and transported impurities with spectroscopic means.</a:t>
            </a:r>
          </a:p>
          <a:p>
            <a:pPr marL="285750" indent="-285750" eaLnBrk="1" fontAlgn="auto" hangingPunct="1">
              <a:spcBef>
                <a:spcPts val="0"/>
              </a:spcBef>
              <a:spcAft>
                <a:spcPts val="0"/>
              </a:spcAft>
              <a:buFont typeface="Wingdings" panose="05000000000000000000" pitchFamily="2" charset="2"/>
              <a:buChar char="§"/>
              <a:defRPr/>
            </a:pPr>
            <a:r>
              <a:rPr lang="en-US" sz="1500" dirty="0"/>
              <a:t>Install witness plates on the divertor and mid-plane manipulators to measure the boron film deposition.</a:t>
            </a:r>
          </a:p>
          <a:p>
            <a:pPr marL="285750" indent="-285750" eaLnBrk="1" fontAlgn="auto" hangingPunct="1">
              <a:spcBef>
                <a:spcPts val="0"/>
              </a:spcBef>
              <a:spcAft>
                <a:spcPts val="0"/>
              </a:spcAft>
              <a:buFont typeface="Wingdings" panose="05000000000000000000" pitchFamily="2" charset="2"/>
              <a:buChar char="§"/>
              <a:defRPr/>
            </a:pPr>
            <a:endParaRPr lang="en-US" sz="1600" b="1" i="1" dirty="0">
              <a:solidFill>
                <a:srgbClr val="0070C0"/>
              </a:solidFill>
            </a:endParaRPr>
          </a:p>
          <a:p>
            <a:pPr eaLnBrk="1" fontAlgn="auto" hangingPunct="1">
              <a:spcBef>
                <a:spcPts val="0"/>
              </a:spcBef>
              <a:spcAft>
                <a:spcPts val="0"/>
              </a:spcAft>
              <a:defRPr/>
            </a:pPr>
            <a:r>
              <a:rPr lang="en-US" sz="1600" b="1" i="1" dirty="0">
                <a:solidFill>
                  <a:srgbClr val="0070C0"/>
                </a:solidFill>
              </a:rPr>
              <a:t>Validate</a:t>
            </a:r>
            <a:r>
              <a:rPr lang="en-US" sz="1600" i="1" dirty="0">
                <a:solidFill>
                  <a:srgbClr val="0070C0"/>
                </a:solidFill>
              </a:rPr>
              <a:t> the MIGRAINe code and the MIGRAINe + ERO 2.0 workflow for boron</a:t>
            </a:r>
            <a:r>
              <a:rPr lang="en-US" sz="1600" b="1" i="1" dirty="0">
                <a:solidFill>
                  <a:srgbClr val="0070C0"/>
                </a:solidFill>
              </a:rPr>
              <a:t> – a material with poorly known surface properties</a:t>
            </a:r>
            <a:endParaRPr lang="en-US" sz="1600" b="1" i="1" dirty="0">
              <a:solidFill>
                <a:srgbClr val="0070C0"/>
              </a:solidFill>
              <a:latin typeface="+mn-lt"/>
              <a:cs typeface="Calibri"/>
            </a:endParaRPr>
          </a:p>
        </p:txBody>
      </p:sp>
      <p:graphicFrame>
        <p:nvGraphicFramePr>
          <p:cNvPr id="6" name="Table 3">
            <a:extLst>
              <a:ext uri="{FF2B5EF4-FFF2-40B4-BE49-F238E27FC236}">
                <a16:creationId xmlns:a16="http://schemas.microsoft.com/office/drawing/2014/main" id="{4348BB2C-AB52-4AF6-A285-3784BEB5F9A0}"/>
              </a:ext>
            </a:extLst>
          </p:cNvPr>
          <p:cNvGraphicFramePr>
            <a:graphicFrameLocks noGrp="1"/>
          </p:cNvGraphicFramePr>
          <p:nvPr/>
        </p:nvGraphicFramePr>
        <p:xfrm>
          <a:off x="7471656" y="5686425"/>
          <a:ext cx="4321175" cy="731837"/>
        </p:xfrm>
        <a:graphic>
          <a:graphicData uri="http://schemas.openxmlformats.org/drawingml/2006/table">
            <a:tbl>
              <a:tblPr firstRow="1" bandRow="1">
                <a:tableStyleId>{5C22544A-7EE6-4342-B048-85BDC9FD1C3A}</a:tableStyleId>
              </a:tblPr>
              <a:tblGrid>
                <a:gridCol w="993987">
                  <a:extLst>
                    <a:ext uri="{9D8B030D-6E8A-4147-A177-3AD203B41FA5}">
                      <a16:colId xmlns:a16="http://schemas.microsoft.com/office/drawing/2014/main" val="20000"/>
                    </a:ext>
                  </a:extLst>
                </a:gridCol>
                <a:gridCol w="832101">
                  <a:extLst>
                    <a:ext uri="{9D8B030D-6E8A-4147-A177-3AD203B41FA5}">
                      <a16:colId xmlns:a16="http://schemas.microsoft.com/office/drawing/2014/main" val="20001"/>
                    </a:ext>
                  </a:extLst>
                </a:gridCol>
                <a:gridCol w="2495087">
                  <a:extLst>
                    <a:ext uri="{9D8B030D-6E8A-4147-A177-3AD203B41FA5}">
                      <a16:colId xmlns:a16="http://schemas.microsoft.com/office/drawing/2014/main" val="20002"/>
                    </a:ext>
                  </a:extLst>
                </a:gridCol>
              </a:tblGrid>
              <a:tr h="274439">
                <a:tc>
                  <a:txBody>
                    <a:bodyPr/>
                    <a:lstStyle/>
                    <a:p>
                      <a:r>
                        <a:rPr lang="en-IT" sz="1200" dirty="0"/>
                        <a:t>Device</a:t>
                      </a:r>
                    </a:p>
                  </a:txBody>
                  <a:tcPr marL="91438" marR="91438" marT="45740" marB="45740"/>
                </a:tc>
                <a:tc>
                  <a:txBody>
                    <a:bodyPr/>
                    <a:lstStyle/>
                    <a:p>
                      <a:r>
                        <a:rPr lang="en-IT" sz="1200" dirty="0"/>
                        <a:t># Pulses</a:t>
                      </a:r>
                    </a:p>
                  </a:txBody>
                  <a:tcPr marL="91438" marR="91438" marT="45740" marB="45740"/>
                </a:tc>
                <a:tc>
                  <a:txBody>
                    <a:bodyPr/>
                    <a:lstStyle/>
                    <a:p>
                      <a:r>
                        <a:rPr lang="en-IT" sz="1200" dirty="0"/>
                        <a:t># Development</a:t>
                      </a:r>
                    </a:p>
                  </a:txBody>
                  <a:tcPr marL="91438" marR="91438" marT="45740" marB="45740"/>
                </a:tc>
                <a:extLst>
                  <a:ext uri="{0D108BD9-81ED-4DB2-BD59-A6C34878D82A}">
                    <a16:rowId xmlns:a16="http://schemas.microsoft.com/office/drawing/2014/main" val="10000"/>
                  </a:ext>
                </a:extLst>
              </a:tr>
              <a:tr h="457398">
                <a:tc>
                  <a:txBody>
                    <a:bodyPr/>
                    <a:lstStyle/>
                    <a:p>
                      <a:r>
                        <a:rPr lang="fr-CH" sz="1200" dirty="0">
                          <a:solidFill>
                            <a:schemeClr val="tx1"/>
                          </a:solidFill>
                        </a:rPr>
                        <a:t>AUG</a:t>
                      </a:r>
                      <a:endParaRPr lang="en-IT" sz="1200" dirty="0">
                        <a:solidFill>
                          <a:schemeClr val="tx1"/>
                        </a:solidFill>
                      </a:endParaRPr>
                    </a:p>
                  </a:txBody>
                  <a:tcPr marL="91438" marR="91438" marT="45740" marB="45740">
                    <a:solidFill>
                      <a:schemeClr val="tx2">
                        <a:lumMod val="40000"/>
                        <a:lumOff val="60000"/>
                      </a:schemeClr>
                    </a:solidFill>
                  </a:tcPr>
                </a:tc>
                <a:tc>
                  <a:txBody>
                    <a:bodyPr/>
                    <a:lstStyle/>
                    <a:p>
                      <a:pPr algn="ctr"/>
                      <a:r>
                        <a:rPr lang="en-US" sz="1200" dirty="0"/>
                        <a:t>8</a:t>
                      </a:r>
                      <a:endParaRPr lang="en-IT" sz="1200" dirty="0"/>
                    </a:p>
                  </a:txBody>
                  <a:tcPr marL="91438" marR="91438" marT="45740" marB="45740">
                    <a:solidFill>
                      <a:schemeClr val="tx2">
                        <a:lumMod val="40000"/>
                        <a:lumOff val="60000"/>
                      </a:schemeClr>
                    </a:solidFill>
                  </a:tcPr>
                </a:tc>
                <a:tc>
                  <a:txBody>
                    <a:bodyPr/>
                    <a:lstStyle/>
                    <a:p>
                      <a:r>
                        <a:rPr lang="sv-SE" sz="1200" dirty="0"/>
                        <a:t>1-2 (</a:t>
                      </a:r>
                      <a:r>
                        <a:rPr lang="sv-SE" sz="1200" dirty="0" err="1"/>
                        <a:t>reference</a:t>
                      </a:r>
                      <a:r>
                        <a:rPr lang="sv-SE" sz="1200" dirty="0"/>
                        <a:t> L-mode scenario </a:t>
                      </a:r>
                      <a:r>
                        <a:rPr lang="sv-SE" sz="1200" dirty="0" err="1"/>
                        <a:t>tbd</a:t>
                      </a:r>
                      <a:r>
                        <a:rPr lang="sv-SE" sz="1200" dirty="0"/>
                        <a:t>) </a:t>
                      </a:r>
                      <a:endParaRPr lang="en-IT" sz="1200" dirty="0"/>
                    </a:p>
                  </a:txBody>
                  <a:tcPr marL="91438" marR="91438" marT="45740" marB="45740">
                    <a:solidFill>
                      <a:schemeClr val="tx2">
                        <a:lumMod val="40000"/>
                        <a:lumOff val="60000"/>
                      </a:schemeClr>
                    </a:solidFill>
                  </a:tcPr>
                </a:tc>
                <a:extLst>
                  <a:ext uri="{0D108BD9-81ED-4DB2-BD59-A6C34878D82A}">
                    <a16:rowId xmlns:a16="http://schemas.microsoft.com/office/drawing/2014/main" val="10001"/>
                  </a:ext>
                </a:extLst>
              </a:tr>
            </a:tbl>
          </a:graphicData>
        </a:graphic>
      </p:graphicFrame>
      <p:sp>
        <p:nvSpPr>
          <p:cNvPr id="9" name="TextBox 22">
            <a:extLst>
              <a:ext uri="{FF2B5EF4-FFF2-40B4-BE49-F238E27FC236}">
                <a16:creationId xmlns:a16="http://schemas.microsoft.com/office/drawing/2014/main" id="{9A3CF58B-8544-4897-AE6D-50A42572AF05}"/>
              </a:ext>
            </a:extLst>
          </p:cNvPr>
          <p:cNvSpPr txBox="1"/>
          <p:nvPr/>
        </p:nvSpPr>
        <p:spPr>
          <a:xfrm>
            <a:off x="7427206" y="3851275"/>
            <a:ext cx="4414838" cy="1724025"/>
          </a:xfrm>
          <a:prstGeom prst="rect">
            <a:avLst/>
          </a:prstGeom>
          <a:noFill/>
        </p:spPr>
        <p:txBody>
          <a:bodyPr>
            <a:spAutoFit/>
          </a:bodyPr>
          <a:lstStyle/>
          <a:p>
            <a:pPr algn="just">
              <a:defRPr/>
            </a:pPr>
            <a:r>
              <a:rPr lang="en-US" sz="1400" u="sng" dirty="0">
                <a:solidFill>
                  <a:srgbClr val="FF0000"/>
                </a:solidFill>
              </a:rPr>
              <a:t>Names can be deceiving</a:t>
            </a:r>
            <a:r>
              <a:rPr lang="en-US" sz="1400" dirty="0">
                <a:solidFill>
                  <a:srgbClr val="FF0000"/>
                </a:solidFill>
              </a:rPr>
              <a:t>: “dust transport codes” are often less about transport and more about </a:t>
            </a:r>
            <a:r>
              <a:rPr lang="en-US" sz="1400" b="1" dirty="0">
                <a:solidFill>
                  <a:srgbClr val="FF0000"/>
                </a:solidFill>
              </a:rPr>
              <a:t>heating </a:t>
            </a:r>
            <a:endParaRPr lang="en-US" sz="1400" b="1" dirty="0">
              <a:solidFill>
                <a:srgbClr val="00B050"/>
              </a:solidFill>
            </a:endParaRPr>
          </a:p>
          <a:p>
            <a:pPr algn="just">
              <a:defRPr/>
            </a:pPr>
            <a:endParaRPr lang="en-US" sz="800" dirty="0">
              <a:solidFill>
                <a:srgbClr val="00B050"/>
              </a:solidFill>
            </a:endParaRPr>
          </a:p>
          <a:p>
            <a:pPr algn="just">
              <a:defRPr/>
            </a:pPr>
            <a:r>
              <a:rPr lang="en-US" sz="1400" dirty="0">
                <a:solidFill>
                  <a:srgbClr val="00B050"/>
                </a:solidFill>
              </a:rPr>
              <a:t>MIGRAINe boasts a complete description of microphysical processes &amp; features a reactor-relevant plasma collection model,</a:t>
            </a:r>
            <a:r>
              <a:rPr lang="en-US" sz="1400" dirty="0">
                <a:solidFill>
                  <a:srgbClr val="00B050"/>
                </a:solidFill>
                <a:sym typeface="Wingdings" panose="05000000000000000000" pitchFamily="2" charset="2"/>
              </a:rPr>
              <a:t> b</a:t>
            </a:r>
            <a:r>
              <a:rPr lang="en-US" sz="1400" dirty="0">
                <a:solidFill>
                  <a:srgbClr val="00B050"/>
                </a:solidFill>
              </a:rPr>
              <a:t>oth critical for accurate heat balance predictions.</a:t>
            </a:r>
            <a:r>
              <a:rPr lang="en-US" sz="1400" b="1" dirty="0">
                <a:solidFill>
                  <a:srgbClr val="00B050"/>
                </a:solidFill>
              </a:rPr>
              <a:t> </a:t>
            </a:r>
            <a:r>
              <a:rPr lang="sv-SE" sz="1400" dirty="0">
                <a:solidFill>
                  <a:srgbClr val="00B050"/>
                </a:solidFill>
              </a:rPr>
              <a:t>The MIGRAINe </a:t>
            </a:r>
            <a:r>
              <a:rPr lang="sv-SE" sz="1400" dirty="0" err="1">
                <a:solidFill>
                  <a:srgbClr val="00B050"/>
                </a:solidFill>
              </a:rPr>
              <a:t>state</a:t>
            </a:r>
            <a:r>
              <a:rPr lang="sv-SE" sz="1400" dirty="0">
                <a:solidFill>
                  <a:srgbClr val="00B050"/>
                </a:solidFill>
              </a:rPr>
              <a:t>-</a:t>
            </a:r>
            <a:r>
              <a:rPr lang="sv-SE" sz="1400" dirty="0" err="1">
                <a:solidFill>
                  <a:srgbClr val="00B050"/>
                </a:solidFill>
              </a:rPr>
              <a:t>of</a:t>
            </a:r>
            <a:r>
              <a:rPr lang="sv-SE" sz="1400" dirty="0">
                <a:solidFill>
                  <a:srgbClr val="00B050"/>
                </a:solidFill>
              </a:rPr>
              <a:t>-the-art plasma-</a:t>
            </a:r>
            <a:r>
              <a:rPr lang="sv-SE" sz="1400" dirty="0" err="1">
                <a:solidFill>
                  <a:srgbClr val="00B050"/>
                </a:solidFill>
              </a:rPr>
              <a:t>surface</a:t>
            </a:r>
            <a:r>
              <a:rPr lang="sv-SE" sz="1400" dirty="0">
                <a:solidFill>
                  <a:srgbClr val="00B050"/>
                </a:solidFill>
              </a:rPr>
              <a:t> </a:t>
            </a:r>
            <a:r>
              <a:rPr lang="sv-SE" sz="1400" dirty="0" err="1">
                <a:solidFill>
                  <a:srgbClr val="00B050"/>
                </a:solidFill>
              </a:rPr>
              <a:t>interaction</a:t>
            </a:r>
            <a:r>
              <a:rPr lang="sv-SE" sz="1400" dirty="0">
                <a:solidFill>
                  <a:srgbClr val="00B050"/>
                </a:solidFill>
              </a:rPr>
              <a:t> </a:t>
            </a:r>
            <a:r>
              <a:rPr lang="sv-SE" sz="1400" dirty="0" err="1">
                <a:solidFill>
                  <a:srgbClr val="00B050"/>
                </a:solidFill>
              </a:rPr>
              <a:t>models</a:t>
            </a:r>
            <a:r>
              <a:rPr lang="sv-SE" sz="1400" dirty="0">
                <a:solidFill>
                  <a:srgbClr val="00B050"/>
                </a:solidFill>
              </a:rPr>
              <a:t> </a:t>
            </a:r>
            <a:r>
              <a:rPr lang="sv-SE" sz="1400" dirty="0" err="1">
                <a:solidFill>
                  <a:srgbClr val="00B050"/>
                </a:solidFill>
              </a:rPr>
              <a:t>were</a:t>
            </a:r>
            <a:r>
              <a:rPr lang="sv-SE" sz="1400" dirty="0">
                <a:solidFill>
                  <a:srgbClr val="00B050"/>
                </a:solidFill>
              </a:rPr>
              <a:t> </a:t>
            </a:r>
            <a:r>
              <a:rPr lang="sv-SE" sz="1400" dirty="0" err="1">
                <a:solidFill>
                  <a:srgbClr val="00B050"/>
                </a:solidFill>
              </a:rPr>
              <a:t>very</a:t>
            </a:r>
            <a:r>
              <a:rPr lang="sv-SE" sz="1400" dirty="0">
                <a:solidFill>
                  <a:srgbClr val="00B050"/>
                </a:solidFill>
              </a:rPr>
              <a:t> </a:t>
            </a:r>
            <a:r>
              <a:rPr lang="sv-SE" sz="1400" dirty="0" err="1">
                <a:solidFill>
                  <a:srgbClr val="00B050"/>
                </a:solidFill>
              </a:rPr>
              <a:t>recently</a:t>
            </a:r>
            <a:r>
              <a:rPr lang="sv-SE" sz="1400" dirty="0">
                <a:solidFill>
                  <a:srgbClr val="00B050"/>
                </a:solidFill>
              </a:rPr>
              <a:t> </a:t>
            </a:r>
            <a:r>
              <a:rPr lang="sv-SE" sz="1400" dirty="0" err="1">
                <a:solidFill>
                  <a:srgbClr val="00B050"/>
                </a:solidFill>
              </a:rPr>
              <a:t>extended</a:t>
            </a:r>
            <a:r>
              <a:rPr lang="sv-SE" sz="1400" dirty="0">
                <a:solidFill>
                  <a:srgbClr val="00B050"/>
                </a:solidFill>
              </a:rPr>
              <a:t> to </a:t>
            </a:r>
            <a:r>
              <a:rPr lang="sv-SE" sz="1400" dirty="0" err="1">
                <a:solidFill>
                  <a:srgbClr val="00B050"/>
                </a:solidFill>
              </a:rPr>
              <a:t>boron</a:t>
            </a:r>
            <a:r>
              <a:rPr lang="sv-SE" sz="1400" dirty="0">
                <a:solidFill>
                  <a:srgbClr val="00B050"/>
                </a:solidFill>
              </a:rPr>
              <a:t>. </a:t>
            </a:r>
            <a:r>
              <a:rPr lang="en-US" sz="1400" b="1" dirty="0">
                <a:solidFill>
                  <a:srgbClr val="00B050"/>
                </a:solidFill>
              </a:rPr>
              <a:t> </a:t>
            </a:r>
            <a:endParaRPr lang="sv-SE" sz="1400" b="1" dirty="0">
              <a:solidFill>
                <a:srgbClr val="00B050"/>
              </a:solidFill>
              <a:latin typeface="+mj-lt"/>
            </a:endParaRPr>
          </a:p>
        </p:txBody>
      </p:sp>
      <p:pic>
        <p:nvPicPr>
          <p:cNvPr id="10" name="Picture 3">
            <a:extLst>
              <a:ext uri="{FF2B5EF4-FFF2-40B4-BE49-F238E27FC236}">
                <a16:creationId xmlns:a16="http://schemas.microsoft.com/office/drawing/2014/main" id="{6401B9CE-000D-4105-9FA0-09089E5D99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86749" y="784225"/>
            <a:ext cx="409098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
            <a:extLst>
              <a:ext uri="{FF2B5EF4-FFF2-40B4-BE49-F238E27FC236}">
                <a16:creationId xmlns:a16="http://schemas.microsoft.com/office/drawing/2014/main" id="{4C5E7311-4695-4343-A1E0-71D5844E1034}"/>
              </a:ext>
            </a:extLst>
          </p:cNvPr>
          <p:cNvSpPr txBox="1"/>
          <p:nvPr/>
        </p:nvSpPr>
        <p:spPr>
          <a:xfrm>
            <a:off x="7069137" y="1523314"/>
            <a:ext cx="4768374" cy="1015663"/>
          </a:xfrm>
          <a:prstGeom prst="rect">
            <a:avLst/>
          </a:prstGeom>
          <a:solidFill>
            <a:srgbClr val="FFFF00"/>
          </a:solidFill>
          <a:ln>
            <a:noFill/>
          </a:ln>
        </p:spPr>
        <p:txBody>
          <a:bodyPr wrap="square" rtlCol="0">
            <a:spAutoFit/>
          </a:bodyPr>
          <a:lstStyle/>
          <a:p>
            <a:r>
              <a:rPr lang="fi-FI" sz="2000" dirty="0"/>
              <a:t>Priority</a:t>
            </a:r>
            <a:r>
              <a:rPr lang="fr-FR" sz="2000" dirty="0"/>
              <a:t>: P1-AUG-27</a:t>
            </a:r>
          </a:p>
          <a:p>
            <a:r>
              <a:rPr lang="en-US" sz="2000" dirty="0"/>
              <a:t>Good proposal but lower priority than P1-26 on standard </a:t>
            </a:r>
            <a:r>
              <a:rPr lang="en-US" sz="2000" dirty="0" err="1"/>
              <a:t>boronisation</a:t>
            </a:r>
            <a:endParaRPr lang="fr-FR" sz="2000" dirty="0"/>
          </a:p>
        </p:txBody>
      </p:sp>
    </p:spTree>
    <p:extLst>
      <p:ext uri="{BB962C8B-B14F-4D97-AF65-F5344CB8AC3E}">
        <p14:creationId xmlns:p14="http://schemas.microsoft.com/office/powerpoint/2010/main" val="4193990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45</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#127 : </a:t>
            </a:r>
            <a:r>
              <a:rPr lang="en-US" dirty="0"/>
              <a:t>Effect of spatially (non--)uniform </a:t>
            </a:r>
            <a:r>
              <a:rPr lang="en-US" dirty="0" err="1"/>
              <a:t>boronization</a:t>
            </a:r>
            <a:r>
              <a:rPr lang="en-US" dirty="0"/>
              <a:t> on plasma</a:t>
            </a:r>
            <a:br>
              <a:rPr lang="en-US" dirty="0"/>
            </a:br>
            <a:r>
              <a:rPr lang="en-US" dirty="0"/>
              <a:t>parameters, wall retention and B rich layer properties</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1B5DDA30-BC62-47AB-B2AE-070E05FC68F7}"/>
              </a:ext>
            </a:extLst>
          </p:cNvPr>
          <p:cNvPicPr>
            <a:picLocks noChangeAspect="1"/>
          </p:cNvPicPr>
          <p:nvPr/>
        </p:nvPicPr>
        <p:blipFill>
          <a:blip r:embed="rId2"/>
          <a:stretch>
            <a:fillRect/>
          </a:stretch>
        </p:blipFill>
        <p:spPr>
          <a:xfrm>
            <a:off x="551969" y="916080"/>
            <a:ext cx="11088061" cy="5197290"/>
          </a:xfrm>
          <a:prstGeom prst="rect">
            <a:avLst/>
          </a:prstGeom>
        </p:spPr>
      </p:pic>
    </p:spTree>
    <p:extLst>
      <p:ext uri="{BB962C8B-B14F-4D97-AF65-F5344CB8AC3E}">
        <p14:creationId xmlns:p14="http://schemas.microsoft.com/office/powerpoint/2010/main" val="3663245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46</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#127 : </a:t>
            </a:r>
            <a:r>
              <a:rPr lang="en-US" dirty="0"/>
              <a:t>Effect of spatially (non--)uniform </a:t>
            </a:r>
            <a:r>
              <a:rPr lang="en-US" dirty="0" err="1"/>
              <a:t>boronization</a:t>
            </a:r>
            <a:r>
              <a:rPr lang="en-US" dirty="0"/>
              <a:t> on plasma</a:t>
            </a:r>
            <a:br>
              <a:rPr lang="en-US" dirty="0"/>
            </a:br>
            <a:r>
              <a:rPr lang="en-US" dirty="0"/>
              <a:t>parameters, wall retention and B rich layer properties</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1B5DDA30-BC62-47AB-B2AE-070E05FC68F7}"/>
              </a:ext>
            </a:extLst>
          </p:cNvPr>
          <p:cNvPicPr>
            <a:picLocks noChangeAspect="1"/>
          </p:cNvPicPr>
          <p:nvPr/>
        </p:nvPicPr>
        <p:blipFill>
          <a:blip r:embed="rId2"/>
          <a:stretch>
            <a:fillRect/>
          </a:stretch>
        </p:blipFill>
        <p:spPr>
          <a:xfrm>
            <a:off x="551969" y="916080"/>
            <a:ext cx="11088061" cy="5197290"/>
          </a:xfrm>
          <a:prstGeom prst="rect">
            <a:avLst/>
          </a:prstGeom>
        </p:spPr>
      </p:pic>
      <p:sp>
        <p:nvSpPr>
          <p:cNvPr id="6" name="TextBox 1">
            <a:extLst>
              <a:ext uri="{FF2B5EF4-FFF2-40B4-BE49-F238E27FC236}">
                <a16:creationId xmlns:a16="http://schemas.microsoft.com/office/drawing/2014/main" id="{CC7FC24E-CF13-4C28-A167-DF832034AFAE}"/>
              </a:ext>
            </a:extLst>
          </p:cNvPr>
          <p:cNvSpPr txBox="1"/>
          <p:nvPr/>
        </p:nvSpPr>
        <p:spPr>
          <a:xfrm>
            <a:off x="6534150" y="1523314"/>
            <a:ext cx="5303361" cy="1631216"/>
          </a:xfrm>
          <a:prstGeom prst="rect">
            <a:avLst/>
          </a:prstGeom>
          <a:solidFill>
            <a:srgbClr val="FFFF00"/>
          </a:solidFill>
          <a:ln>
            <a:noFill/>
          </a:ln>
        </p:spPr>
        <p:txBody>
          <a:bodyPr wrap="square" rtlCol="0">
            <a:spAutoFit/>
          </a:bodyPr>
          <a:lstStyle/>
          <a:p>
            <a:r>
              <a:rPr lang="fi-FI" sz="2000" dirty="0"/>
              <a:t>Priority</a:t>
            </a:r>
            <a:r>
              <a:rPr lang="fr-FR" sz="2000" dirty="0"/>
              <a:t>: P1-WEST-26 (re-</a:t>
            </a:r>
            <a:r>
              <a:rPr lang="fr-FR" sz="2000" dirty="0" err="1"/>
              <a:t>submitted</a:t>
            </a:r>
            <a:r>
              <a:rPr lang="fr-FR" sz="2000" dirty="0"/>
              <a:t>)</a:t>
            </a:r>
          </a:p>
          <a:p>
            <a:r>
              <a:rPr lang="en-US" sz="2000" dirty="0"/>
              <a:t>Is pre GDB session needed (already performed) ? To be cancelled in case standard uniform GDB successful in 2025 (sample exposure performed yesterday)</a:t>
            </a:r>
            <a:endParaRPr lang="fr-FR" sz="2000" dirty="0"/>
          </a:p>
        </p:txBody>
      </p:sp>
    </p:spTree>
    <p:extLst>
      <p:ext uri="{BB962C8B-B14F-4D97-AF65-F5344CB8AC3E}">
        <p14:creationId xmlns:p14="http://schemas.microsoft.com/office/powerpoint/2010/main" val="34248978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47</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#128 : </a:t>
            </a:r>
            <a:r>
              <a:rPr lang="en-US" dirty="0"/>
              <a:t>Minimum B2D6 quantity to restart WEST operations</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6E6FCB66-AC7D-4807-91CC-3582BC384155}"/>
              </a:ext>
            </a:extLst>
          </p:cNvPr>
          <p:cNvPicPr>
            <a:picLocks noChangeAspect="1"/>
          </p:cNvPicPr>
          <p:nvPr/>
        </p:nvPicPr>
        <p:blipFill>
          <a:blip r:embed="rId2"/>
          <a:stretch>
            <a:fillRect/>
          </a:stretch>
        </p:blipFill>
        <p:spPr>
          <a:xfrm>
            <a:off x="360040" y="792251"/>
            <a:ext cx="11482004" cy="5273497"/>
          </a:xfrm>
          <a:prstGeom prst="rect">
            <a:avLst/>
          </a:prstGeom>
        </p:spPr>
      </p:pic>
    </p:spTree>
    <p:extLst>
      <p:ext uri="{BB962C8B-B14F-4D97-AF65-F5344CB8AC3E}">
        <p14:creationId xmlns:p14="http://schemas.microsoft.com/office/powerpoint/2010/main" val="3513479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48</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#128 : </a:t>
            </a:r>
            <a:r>
              <a:rPr lang="en-US" dirty="0"/>
              <a:t>Minimum B2D6 quantity to restart WEST operations</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6E6FCB66-AC7D-4807-91CC-3582BC384155}"/>
              </a:ext>
            </a:extLst>
          </p:cNvPr>
          <p:cNvPicPr>
            <a:picLocks noChangeAspect="1"/>
          </p:cNvPicPr>
          <p:nvPr/>
        </p:nvPicPr>
        <p:blipFill>
          <a:blip r:embed="rId2"/>
          <a:stretch>
            <a:fillRect/>
          </a:stretch>
        </p:blipFill>
        <p:spPr>
          <a:xfrm>
            <a:off x="360040" y="792251"/>
            <a:ext cx="11482004" cy="5273497"/>
          </a:xfrm>
          <a:prstGeom prst="rect">
            <a:avLst/>
          </a:prstGeom>
        </p:spPr>
      </p:pic>
      <p:sp>
        <p:nvSpPr>
          <p:cNvPr id="6" name="TextBox 1">
            <a:extLst>
              <a:ext uri="{FF2B5EF4-FFF2-40B4-BE49-F238E27FC236}">
                <a16:creationId xmlns:a16="http://schemas.microsoft.com/office/drawing/2014/main" id="{9A55BEDD-C0D6-489D-ADE4-1836C7C6D08E}"/>
              </a:ext>
            </a:extLst>
          </p:cNvPr>
          <p:cNvSpPr txBox="1"/>
          <p:nvPr/>
        </p:nvSpPr>
        <p:spPr>
          <a:xfrm>
            <a:off x="7069137" y="1523314"/>
            <a:ext cx="4768374" cy="1938992"/>
          </a:xfrm>
          <a:prstGeom prst="rect">
            <a:avLst/>
          </a:prstGeom>
          <a:solidFill>
            <a:srgbClr val="FFFF00"/>
          </a:solidFill>
          <a:ln>
            <a:noFill/>
          </a:ln>
        </p:spPr>
        <p:txBody>
          <a:bodyPr wrap="square" rtlCol="0">
            <a:spAutoFit/>
          </a:bodyPr>
          <a:lstStyle/>
          <a:p>
            <a:r>
              <a:rPr lang="fi-FI" sz="2000" dirty="0"/>
              <a:t>Priority</a:t>
            </a:r>
            <a:r>
              <a:rPr lang="fr-FR" sz="2000" dirty="0"/>
              <a:t>: P1-WEST-26</a:t>
            </a:r>
          </a:p>
          <a:p>
            <a:r>
              <a:rPr lang="en-US" sz="2000" dirty="0"/>
              <a:t>Important topic for ITER where B needs to be minimized to avoid fuel retention.</a:t>
            </a:r>
          </a:p>
          <a:p>
            <a:r>
              <a:rPr lang="en-US" sz="2000" dirty="0"/>
              <a:t>More analysis needed (B thickness estimate </a:t>
            </a:r>
            <a:r>
              <a:rPr lang="en-US" sz="2000" dirty="0" err="1"/>
              <a:t>etc</a:t>
            </a:r>
            <a:r>
              <a:rPr lang="en-US" sz="2000" dirty="0"/>
              <a:t>) to define minimum amount of B to be tried.</a:t>
            </a:r>
            <a:endParaRPr lang="fr-FR" sz="2000" dirty="0"/>
          </a:p>
        </p:txBody>
      </p:sp>
    </p:spTree>
    <p:extLst>
      <p:ext uri="{BB962C8B-B14F-4D97-AF65-F5344CB8AC3E}">
        <p14:creationId xmlns:p14="http://schemas.microsoft.com/office/powerpoint/2010/main" val="28917549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49</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#129 : </a:t>
            </a:r>
            <a:r>
              <a:rPr lang="en-US" dirty="0" err="1"/>
              <a:t>Boronization</a:t>
            </a:r>
            <a:r>
              <a:rPr lang="en-US" dirty="0"/>
              <a:t> with and without glow discharge in WEST</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C69A1A99-45EA-455B-8C2D-177F08ED0646}"/>
              </a:ext>
            </a:extLst>
          </p:cNvPr>
          <p:cNvPicPr>
            <a:picLocks noChangeAspect="1"/>
          </p:cNvPicPr>
          <p:nvPr/>
        </p:nvPicPr>
        <p:blipFill>
          <a:blip r:embed="rId2"/>
          <a:stretch>
            <a:fillRect/>
          </a:stretch>
        </p:blipFill>
        <p:spPr>
          <a:xfrm>
            <a:off x="719624" y="837975"/>
            <a:ext cx="10752752" cy="5182049"/>
          </a:xfrm>
          <a:prstGeom prst="rect">
            <a:avLst/>
          </a:prstGeom>
        </p:spPr>
      </p:pic>
    </p:spTree>
    <p:extLst>
      <p:ext uri="{BB962C8B-B14F-4D97-AF65-F5344CB8AC3E}">
        <p14:creationId xmlns:p14="http://schemas.microsoft.com/office/powerpoint/2010/main" val="2195613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B143FA-7E27-FB28-4767-1D3066EC82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a:t>
            </a:fld>
            <a:endParaRPr lang="en-GB">
              <a:solidFill>
                <a:prstClr val="white"/>
              </a:solidFill>
            </a:endParaRPr>
          </a:p>
        </p:txBody>
      </p:sp>
      <p:sp>
        <p:nvSpPr>
          <p:cNvPr id="12" name="TextBox 11">
            <a:extLst>
              <a:ext uri="{FF2B5EF4-FFF2-40B4-BE49-F238E27FC236}">
                <a16:creationId xmlns:a16="http://schemas.microsoft.com/office/drawing/2014/main" id="{74DE6011-AA61-FCF5-03FF-64B2F04B0EDF}"/>
              </a:ext>
            </a:extLst>
          </p:cNvPr>
          <p:cNvSpPr txBox="1"/>
          <p:nvPr/>
        </p:nvSpPr>
        <p:spPr>
          <a:xfrm>
            <a:off x="346107" y="817821"/>
            <a:ext cx="3887603" cy="400110"/>
          </a:xfrm>
          <a:prstGeom prst="rect">
            <a:avLst/>
          </a:prstGeom>
          <a:noFill/>
        </p:spPr>
        <p:txBody>
          <a:bodyPr wrap="none" rtlCol="0">
            <a:spAutoFit/>
          </a:bodyPr>
          <a:lstStyle/>
          <a:p>
            <a:r>
              <a:rPr lang="fi-FI" sz="2000" b="1" dirty="0"/>
              <a:t>Tentative allocation of discharges*</a:t>
            </a:r>
          </a:p>
        </p:txBody>
      </p:sp>
      <p:sp>
        <p:nvSpPr>
          <p:cNvPr id="15" name="Title 1">
            <a:extLst>
              <a:ext uri="{FF2B5EF4-FFF2-40B4-BE49-F238E27FC236}">
                <a16:creationId xmlns:a16="http://schemas.microsoft.com/office/drawing/2014/main" id="{60E6FEF2-127D-EDED-FD98-27892EEA96A9}"/>
              </a:ext>
            </a:extLst>
          </p:cNvPr>
          <p:cNvSpPr>
            <a:spLocks noGrp="1"/>
          </p:cNvSpPr>
          <p:nvPr>
            <p:ph type="title"/>
          </p:nvPr>
        </p:nvSpPr>
        <p:spPr>
          <a:xfrm>
            <a:off x="983432" y="192515"/>
            <a:ext cx="9451776" cy="457200"/>
          </a:xfrm>
        </p:spPr>
        <p:txBody>
          <a:bodyPr/>
          <a:lstStyle/>
          <a:p>
            <a:r>
              <a:rPr lang="fr-FR" dirty="0" err="1"/>
              <a:t>Proposal</a:t>
            </a:r>
            <a:r>
              <a:rPr lang="fr-FR" dirty="0"/>
              <a:t> </a:t>
            </a:r>
            <a:r>
              <a:rPr lang="fr-FR" dirty="0" err="1"/>
              <a:t>received</a:t>
            </a:r>
            <a:r>
              <a:rPr lang="fr-FR" dirty="0"/>
              <a:t> : </a:t>
            </a:r>
            <a:r>
              <a:rPr lang="fr-FR" dirty="0" err="1"/>
              <a:t>significant</a:t>
            </a:r>
            <a:r>
              <a:rPr lang="fr-FR" dirty="0"/>
              <a:t> overbooking on AUG/WEST </a:t>
            </a:r>
            <a:endParaRPr lang="en-CH" dirty="0"/>
          </a:p>
        </p:txBody>
      </p:sp>
      <p:sp>
        <p:nvSpPr>
          <p:cNvPr id="8" name="Content Placeholder 2">
            <a:extLst>
              <a:ext uri="{FF2B5EF4-FFF2-40B4-BE49-F238E27FC236}">
                <a16:creationId xmlns:a16="http://schemas.microsoft.com/office/drawing/2014/main" id="{319EFB86-ACFA-6E51-1397-13B1D29E1C2B}"/>
              </a:ext>
            </a:extLst>
          </p:cNvPr>
          <p:cNvSpPr txBox="1">
            <a:spLocks/>
          </p:cNvSpPr>
          <p:nvPr/>
        </p:nvSpPr>
        <p:spPr>
          <a:xfrm>
            <a:off x="346107" y="3913497"/>
            <a:ext cx="11499785" cy="2527461"/>
          </a:xfrm>
          <a:prstGeom prst="rect">
            <a:avLst/>
          </a:prstGeom>
        </p:spPr>
        <p:txBody>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0" indent="0">
              <a:buNone/>
            </a:pPr>
            <a:r>
              <a:rPr lang="fr-FR" sz="2000" dirty="0"/>
              <a:t>RT06  :  </a:t>
            </a:r>
          </a:p>
          <a:p>
            <a:r>
              <a:rPr lang="fr-FR" sz="2000" dirty="0" err="1"/>
              <a:t>largest</a:t>
            </a:r>
            <a:r>
              <a:rPr lang="fr-FR" sz="2000" dirty="0"/>
              <a:t> </a:t>
            </a:r>
            <a:r>
              <a:rPr lang="fr-FR" sz="2000" dirty="0" err="1"/>
              <a:t>share</a:t>
            </a:r>
            <a:r>
              <a:rPr lang="fr-FR" sz="2000" dirty="0"/>
              <a:t> of TE </a:t>
            </a:r>
            <a:r>
              <a:rPr lang="fr-FR" sz="2000" dirty="0" err="1"/>
              <a:t>experimental</a:t>
            </a:r>
            <a:r>
              <a:rPr lang="fr-FR" sz="2000" dirty="0"/>
              <a:t> time on WEST, </a:t>
            </a:r>
          </a:p>
          <a:p>
            <a:r>
              <a:rPr lang="fr-FR" sz="2000" dirty="0"/>
              <a:t>medium </a:t>
            </a:r>
            <a:r>
              <a:rPr lang="fr-FR" sz="2000" dirty="0" err="1"/>
              <a:t>share</a:t>
            </a:r>
            <a:r>
              <a:rPr lang="fr-FR" sz="2000" dirty="0"/>
              <a:t> of TE </a:t>
            </a:r>
            <a:r>
              <a:rPr lang="fr-FR" sz="2000" dirty="0" err="1"/>
              <a:t>experimental</a:t>
            </a:r>
            <a:r>
              <a:rPr lang="fr-FR" sz="2000" dirty="0"/>
              <a:t> time on AUG, as </a:t>
            </a:r>
            <a:r>
              <a:rPr lang="fr-FR" sz="2000" dirty="0" err="1"/>
              <a:t>priority</a:t>
            </a:r>
            <a:r>
              <a:rPr lang="fr-FR" sz="2000" dirty="0"/>
              <a:t> on </a:t>
            </a:r>
            <a:r>
              <a:rPr lang="fr-FR" sz="2000" dirty="0" err="1"/>
              <a:t>upper</a:t>
            </a:r>
            <a:r>
              <a:rPr lang="fr-FR" sz="2000" dirty="0"/>
              <a:t> </a:t>
            </a:r>
            <a:r>
              <a:rPr lang="fr-FR" sz="2000" dirty="0" err="1"/>
              <a:t>divertor</a:t>
            </a:r>
            <a:r>
              <a:rPr lang="fr-FR" sz="2000" dirty="0"/>
              <a:t> upgrade for Mission 2</a:t>
            </a:r>
          </a:p>
          <a:p>
            <a:pPr marL="0" indent="0">
              <a:buNone/>
            </a:pPr>
            <a:endParaRPr lang="fr-FR" sz="2000" dirty="0"/>
          </a:p>
          <a:p>
            <a:pPr marL="0" indent="0">
              <a:buNone/>
            </a:pPr>
            <a:r>
              <a:rPr lang="fr-FR" sz="2000" dirty="0"/>
              <a:t>RT06 </a:t>
            </a:r>
            <a:r>
              <a:rPr lang="fr-FR" sz="2000" dirty="0" err="1"/>
              <a:t>specific</a:t>
            </a:r>
            <a:r>
              <a:rPr lang="fr-FR" sz="2000" dirty="0"/>
              <a:t> </a:t>
            </a:r>
            <a:r>
              <a:rPr lang="fr-FR" sz="2000" dirty="0" err="1"/>
              <a:t>features</a:t>
            </a:r>
            <a:r>
              <a:rPr lang="fr-FR" sz="2000" dirty="0"/>
              <a:t> :</a:t>
            </a:r>
          </a:p>
          <a:p>
            <a:r>
              <a:rPr lang="fr-FR" sz="2000" dirty="0" err="1"/>
              <a:t>Requests</a:t>
            </a:r>
            <a:r>
              <a:rPr lang="fr-FR" sz="2000" dirty="0"/>
              <a:t> for </a:t>
            </a:r>
            <a:r>
              <a:rPr lang="fr-FR" sz="2000" dirty="0" err="1"/>
              <a:t>divertor</a:t>
            </a:r>
            <a:r>
              <a:rPr lang="fr-FR" sz="2000" dirty="0"/>
              <a:t> / </a:t>
            </a:r>
            <a:r>
              <a:rPr lang="fr-FR" sz="2000" dirty="0" err="1"/>
              <a:t>midplane</a:t>
            </a:r>
            <a:r>
              <a:rPr lang="fr-FR" sz="2000" dirty="0"/>
              <a:t> </a:t>
            </a:r>
            <a:r>
              <a:rPr lang="fr-FR" sz="2000" dirty="0" err="1"/>
              <a:t>manipulators</a:t>
            </a:r>
            <a:r>
              <a:rPr lang="fr-FR" sz="2000" dirty="0"/>
              <a:t> of AUG : to </a:t>
            </a:r>
            <a:r>
              <a:rPr lang="fr-FR" sz="2000" dirty="0" err="1"/>
              <a:t>be</a:t>
            </a:r>
            <a:r>
              <a:rPr lang="fr-FR" sz="2000" dirty="0"/>
              <a:t> </a:t>
            </a:r>
            <a:r>
              <a:rPr lang="fr-FR" sz="2000" dirty="0" err="1"/>
              <a:t>coordinated</a:t>
            </a:r>
            <a:endParaRPr lang="fr-FR" sz="2000" dirty="0"/>
          </a:p>
          <a:p>
            <a:r>
              <a:rPr lang="fr-FR" sz="2000" dirty="0" err="1"/>
              <a:t>Boronisation</a:t>
            </a:r>
            <a:r>
              <a:rPr lang="fr-FR" sz="2000" dirty="0"/>
              <a:t> </a:t>
            </a:r>
            <a:r>
              <a:rPr lang="fr-FR" sz="2000" dirty="0" err="1"/>
              <a:t>specific</a:t>
            </a:r>
            <a:r>
              <a:rPr lang="fr-FR" sz="2000" dirty="0"/>
              <a:t> </a:t>
            </a:r>
            <a:r>
              <a:rPr lang="fr-FR" sz="2000" dirty="0" err="1"/>
              <a:t>requests</a:t>
            </a:r>
            <a:r>
              <a:rPr lang="fr-FR" sz="2000" dirty="0"/>
              <a:t> : </a:t>
            </a:r>
            <a:r>
              <a:rPr lang="fr-FR" sz="2000" dirty="0" err="1"/>
              <a:t>boronisation</a:t>
            </a:r>
            <a:r>
              <a:rPr lang="fr-FR" sz="2000" dirty="0"/>
              <a:t> set </a:t>
            </a:r>
            <a:r>
              <a:rPr lang="fr-FR" sz="2000" dirty="0" err="1"/>
              <a:t>ups</a:t>
            </a:r>
            <a:r>
              <a:rPr lang="fr-FR" sz="2000" dirty="0"/>
              <a:t> + </a:t>
            </a:r>
            <a:r>
              <a:rPr lang="fr-FR" sz="2000" dirty="0" err="1"/>
              <a:t>regular</a:t>
            </a:r>
            <a:r>
              <a:rPr lang="fr-FR" sz="2000" dirty="0"/>
              <a:t> </a:t>
            </a:r>
            <a:r>
              <a:rPr lang="fr-FR" sz="2000" dirty="0" err="1"/>
              <a:t>reference</a:t>
            </a:r>
            <a:r>
              <a:rPr lang="fr-FR" sz="2000" dirty="0"/>
              <a:t> pulses</a:t>
            </a:r>
          </a:p>
          <a:p>
            <a:r>
              <a:rPr lang="fr-FR" sz="2000" dirty="0"/>
              <a:t>Close </a:t>
            </a:r>
            <a:r>
              <a:rPr lang="fr-FR" sz="2000" dirty="0" err="1"/>
              <a:t>link</a:t>
            </a:r>
            <a:r>
              <a:rPr lang="fr-FR" sz="2000" dirty="0"/>
              <a:t> to WP PWIE for post </a:t>
            </a:r>
            <a:r>
              <a:rPr lang="fr-FR" sz="2000" dirty="0" err="1"/>
              <a:t>exposure</a:t>
            </a:r>
            <a:r>
              <a:rPr lang="fr-FR" sz="2000" dirty="0"/>
              <a:t> PFC </a:t>
            </a:r>
            <a:r>
              <a:rPr lang="fr-FR" sz="2000" dirty="0" err="1"/>
              <a:t>analysis</a:t>
            </a:r>
            <a:r>
              <a:rPr lang="fr-FR" sz="2000" dirty="0"/>
              <a:t> and </a:t>
            </a:r>
            <a:r>
              <a:rPr lang="fr-FR" sz="2000" dirty="0" err="1"/>
              <a:t>modelling</a:t>
            </a:r>
            <a:endParaRPr lang="fr-FR" sz="2000" dirty="0"/>
          </a:p>
          <a:p>
            <a:endParaRPr lang="en-IT" sz="2000" dirty="0"/>
          </a:p>
          <a:p>
            <a:endParaRPr lang="en-CH" sz="2000" dirty="0"/>
          </a:p>
        </p:txBody>
      </p:sp>
      <p:sp>
        <p:nvSpPr>
          <p:cNvPr id="10" name="Footer Placeholder 2">
            <a:extLst>
              <a:ext uri="{FF2B5EF4-FFF2-40B4-BE49-F238E27FC236}">
                <a16:creationId xmlns:a16="http://schemas.microsoft.com/office/drawing/2014/main" id="{CB1E181D-AE50-4F4F-9D41-DFAAE8DA93D7}"/>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graphicFrame>
        <p:nvGraphicFramePr>
          <p:cNvPr id="9" name="Table 8">
            <a:extLst>
              <a:ext uri="{FF2B5EF4-FFF2-40B4-BE49-F238E27FC236}">
                <a16:creationId xmlns:a16="http://schemas.microsoft.com/office/drawing/2014/main" id="{E70362B1-55AD-4F15-B122-F20287AFF1E7}"/>
              </a:ext>
            </a:extLst>
          </p:cNvPr>
          <p:cNvGraphicFramePr>
            <a:graphicFrameLocks noGrp="1"/>
          </p:cNvGraphicFramePr>
          <p:nvPr>
            <p:extLst>
              <p:ext uri="{D42A27DB-BD31-4B8C-83A1-F6EECF244321}">
                <p14:modId xmlns:p14="http://schemas.microsoft.com/office/powerpoint/2010/main" val="2659238201"/>
              </p:ext>
            </p:extLst>
          </p:nvPr>
        </p:nvGraphicFramePr>
        <p:xfrm>
          <a:off x="481241" y="1341531"/>
          <a:ext cx="10235800" cy="1981200"/>
        </p:xfrm>
        <a:graphic>
          <a:graphicData uri="http://schemas.openxmlformats.org/drawingml/2006/table">
            <a:tbl>
              <a:tblPr firstRow="1" bandRow="1">
                <a:tableStyleId>{5A111915-BE36-4E01-A7E5-04B1672EAD32}</a:tableStyleId>
              </a:tblPr>
              <a:tblGrid>
                <a:gridCol w="3367649">
                  <a:extLst>
                    <a:ext uri="{9D8B030D-6E8A-4147-A177-3AD203B41FA5}">
                      <a16:colId xmlns:a16="http://schemas.microsoft.com/office/drawing/2014/main" val="1381276332"/>
                    </a:ext>
                  </a:extLst>
                </a:gridCol>
                <a:gridCol w="859940">
                  <a:extLst>
                    <a:ext uri="{9D8B030D-6E8A-4147-A177-3AD203B41FA5}">
                      <a16:colId xmlns:a16="http://schemas.microsoft.com/office/drawing/2014/main" val="2146406715"/>
                    </a:ext>
                  </a:extLst>
                </a:gridCol>
                <a:gridCol w="814035">
                  <a:extLst>
                    <a:ext uri="{9D8B030D-6E8A-4147-A177-3AD203B41FA5}">
                      <a16:colId xmlns:a16="http://schemas.microsoft.com/office/drawing/2014/main" val="339934999"/>
                    </a:ext>
                  </a:extLst>
                </a:gridCol>
                <a:gridCol w="979714">
                  <a:extLst>
                    <a:ext uri="{9D8B030D-6E8A-4147-A177-3AD203B41FA5}">
                      <a16:colId xmlns:a16="http://schemas.microsoft.com/office/drawing/2014/main" val="3564371330"/>
                    </a:ext>
                  </a:extLst>
                </a:gridCol>
                <a:gridCol w="838200">
                  <a:extLst>
                    <a:ext uri="{9D8B030D-6E8A-4147-A177-3AD203B41FA5}">
                      <a16:colId xmlns:a16="http://schemas.microsoft.com/office/drawing/2014/main" val="2657255583"/>
                    </a:ext>
                  </a:extLst>
                </a:gridCol>
                <a:gridCol w="1329102">
                  <a:extLst>
                    <a:ext uri="{9D8B030D-6E8A-4147-A177-3AD203B41FA5}">
                      <a16:colId xmlns:a16="http://schemas.microsoft.com/office/drawing/2014/main" val="1018749250"/>
                    </a:ext>
                  </a:extLst>
                </a:gridCol>
                <a:gridCol w="1023580">
                  <a:extLst>
                    <a:ext uri="{9D8B030D-6E8A-4147-A177-3AD203B41FA5}">
                      <a16:colId xmlns:a16="http://schemas.microsoft.com/office/drawing/2014/main" val="609616725"/>
                    </a:ext>
                  </a:extLst>
                </a:gridCol>
                <a:gridCol w="1023580">
                  <a:extLst>
                    <a:ext uri="{9D8B030D-6E8A-4147-A177-3AD203B41FA5}">
                      <a16:colId xmlns:a16="http://schemas.microsoft.com/office/drawing/2014/main" val="4000693544"/>
                    </a:ext>
                  </a:extLst>
                </a:gridCol>
              </a:tblGrid>
              <a:tr h="323166">
                <a:tc>
                  <a:txBody>
                    <a:bodyPr/>
                    <a:lstStyle/>
                    <a:p>
                      <a:endParaRPr lang="fi-FI"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fi-FI" sz="2000" dirty="0"/>
                        <a:t>AUG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CH"/>
                    </a:p>
                  </a:txBody>
                  <a:tcPr/>
                </a:tc>
                <a:tc gridSpan="2">
                  <a:txBody>
                    <a:bodyPr/>
                    <a:lstStyle/>
                    <a:p>
                      <a:pPr algn="ctr"/>
                      <a:r>
                        <a:rPr lang="fi-FI" sz="2000" dirty="0"/>
                        <a:t>TCV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CH"/>
                    </a:p>
                  </a:txBody>
                  <a:tcPr/>
                </a:tc>
                <a:tc>
                  <a:txBody>
                    <a:bodyPr/>
                    <a:lstStyle/>
                    <a:p>
                      <a:pPr algn="ctr"/>
                      <a:r>
                        <a:rPr lang="fi-FI" sz="2000" dirty="0"/>
                        <a:t>MAST-U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fi-FI" sz="2000" dirty="0"/>
                        <a:t>WEST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CH"/>
                    </a:p>
                  </a:txBody>
                  <a:tcPr/>
                </a:tc>
                <a:extLst>
                  <a:ext uri="{0D108BD9-81ED-4DB2-BD59-A6C34878D82A}">
                    <a16:rowId xmlns:a16="http://schemas.microsoft.com/office/drawing/2014/main" val="3325229830"/>
                  </a:ext>
                </a:extLst>
              </a:tr>
              <a:tr h="323166">
                <a:tc>
                  <a:txBody>
                    <a:bodyPr/>
                    <a:lstStyle/>
                    <a:p>
                      <a:endParaRPr lang="fi-FI"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i-FI" sz="2000" dirty="0"/>
                        <a:t>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i-FI" sz="2000" dirty="0"/>
                        <a:t>2027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i-FI" sz="2000" dirty="0"/>
                        <a:t>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fi-FI" sz="2000" dirty="0"/>
                        <a:t>2027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fi-FI" sz="2000" dirty="0"/>
                        <a:t>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fi-FI" sz="2000" dirty="0"/>
                        <a:t>2026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i-FI" sz="2000" dirty="0"/>
                        <a:t>2027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4828079"/>
                  </a:ext>
                </a:extLst>
              </a:tr>
              <a:tr h="323166">
                <a:tc>
                  <a:txBody>
                    <a:bodyPr/>
                    <a:lstStyle/>
                    <a:p>
                      <a:r>
                        <a:rPr lang="fi-FI" sz="2000" dirty="0"/>
                        <a:t>Tentative allocation*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i-FI" sz="2000" dirty="0"/>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i-FI" sz="2000"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fi-FI"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fi-FI"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fi-FI"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fi-FI" sz="2000" dirty="0"/>
                        <a:t>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i-FI" sz="2000" dirty="0"/>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1972616"/>
                  </a:ext>
                </a:extLst>
              </a:tr>
              <a:tr h="323166">
                <a:tc>
                  <a:txBody>
                    <a:bodyPr/>
                    <a:lstStyle/>
                    <a:p>
                      <a:r>
                        <a:rPr lang="fi-FI" sz="2000" dirty="0"/>
                        <a:t>Total </a:t>
                      </a:r>
                      <a:r>
                        <a:rPr lang="fi-FI" sz="2000" dirty="0" err="1"/>
                        <a:t>proposed</a:t>
                      </a:r>
                      <a:endParaRPr lang="fi-FI"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fi-FI" sz="2000" dirty="0"/>
                        <a:t>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CH"/>
                    </a:p>
                  </a:txBody>
                  <a:tcPr/>
                </a:tc>
                <a:tc gridSpan="2">
                  <a:txBody>
                    <a:bodyPr/>
                    <a:lstStyle/>
                    <a:p>
                      <a:pPr algn="ctr"/>
                      <a:endParaRPr lang="fi-FI"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CH"/>
                    </a:p>
                  </a:txBody>
                  <a:tcPr/>
                </a:tc>
                <a:tc>
                  <a:txBody>
                    <a:bodyPr/>
                    <a:lstStyle/>
                    <a:p>
                      <a:pPr algn="ctr"/>
                      <a:endParaRPr lang="fi-FI"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fi-FI" sz="2000" dirty="0"/>
                        <a:t>804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CH"/>
                    </a:p>
                  </a:txBody>
                  <a:tcPr/>
                </a:tc>
                <a:extLst>
                  <a:ext uri="{0D108BD9-81ED-4DB2-BD59-A6C34878D82A}">
                    <a16:rowId xmlns:a16="http://schemas.microsoft.com/office/drawing/2014/main" val="560444314"/>
                  </a:ext>
                </a:extLst>
              </a:tr>
              <a:tr h="323166">
                <a:tc>
                  <a:txBody>
                    <a:bodyPr/>
                    <a:lstStyle/>
                    <a:p>
                      <a:r>
                        <a:rPr lang="fi-FI" sz="2000" dirty="0"/>
                        <a:t>Overbooking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fi-FI" sz="2000" dirty="0"/>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CH"/>
                    </a:p>
                  </a:txBody>
                  <a:tcPr/>
                </a:tc>
                <a:tc gridSpan="2">
                  <a:txBody>
                    <a:bodyPr/>
                    <a:lstStyle/>
                    <a:p>
                      <a:pPr algn="ctr"/>
                      <a:endParaRPr lang="fi-FI"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CH"/>
                    </a:p>
                  </a:txBody>
                  <a:tcPr/>
                </a:tc>
                <a:tc>
                  <a:txBody>
                    <a:bodyPr/>
                    <a:lstStyle/>
                    <a:p>
                      <a:pPr algn="ctr"/>
                      <a:endParaRPr lang="fi-FI"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fi-FI" sz="2000" dirty="0"/>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CH"/>
                    </a:p>
                  </a:txBody>
                  <a:tcPr/>
                </a:tc>
                <a:extLst>
                  <a:ext uri="{0D108BD9-81ED-4DB2-BD59-A6C34878D82A}">
                    <a16:rowId xmlns:a16="http://schemas.microsoft.com/office/drawing/2014/main" val="2143729752"/>
                  </a:ext>
                </a:extLst>
              </a:tr>
            </a:tbl>
          </a:graphicData>
        </a:graphic>
      </p:graphicFrame>
      <p:sp>
        <p:nvSpPr>
          <p:cNvPr id="13" name="TextBox 11">
            <a:extLst>
              <a:ext uri="{FF2B5EF4-FFF2-40B4-BE49-F238E27FC236}">
                <a16:creationId xmlns:a16="http://schemas.microsoft.com/office/drawing/2014/main" id="{F7BBA8BA-9EF1-4D67-8AA6-90613F0CCFAC}"/>
              </a:ext>
            </a:extLst>
          </p:cNvPr>
          <p:cNvSpPr txBox="1"/>
          <p:nvPr/>
        </p:nvSpPr>
        <p:spPr>
          <a:xfrm>
            <a:off x="481241" y="3345281"/>
            <a:ext cx="3421129" cy="400110"/>
          </a:xfrm>
          <a:prstGeom prst="rect">
            <a:avLst/>
          </a:prstGeom>
          <a:noFill/>
        </p:spPr>
        <p:txBody>
          <a:bodyPr wrap="none" rtlCol="0">
            <a:spAutoFit/>
          </a:bodyPr>
          <a:lstStyle/>
          <a:p>
            <a:r>
              <a:rPr lang="fi-FI" sz="2000" dirty="0"/>
              <a:t>* : to be reassessed after GPM</a:t>
            </a:r>
          </a:p>
        </p:txBody>
      </p:sp>
    </p:spTree>
    <p:extLst>
      <p:ext uri="{BB962C8B-B14F-4D97-AF65-F5344CB8AC3E}">
        <p14:creationId xmlns:p14="http://schemas.microsoft.com/office/powerpoint/2010/main" val="10558171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50</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#129 : </a:t>
            </a:r>
            <a:r>
              <a:rPr lang="en-US" dirty="0" err="1"/>
              <a:t>Boronization</a:t>
            </a:r>
            <a:r>
              <a:rPr lang="en-US" dirty="0"/>
              <a:t> with and without glow discharge in WEST</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C69A1A99-45EA-455B-8C2D-177F08ED0646}"/>
              </a:ext>
            </a:extLst>
          </p:cNvPr>
          <p:cNvPicPr>
            <a:picLocks noChangeAspect="1"/>
          </p:cNvPicPr>
          <p:nvPr/>
        </p:nvPicPr>
        <p:blipFill>
          <a:blip r:embed="rId2"/>
          <a:stretch>
            <a:fillRect/>
          </a:stretch>
        </p:blipFill>
        <p:spPr>
          <a:xfrm>
            <a:off x="719624" y="837975"/>
            <a:ext cx="10752752" cy="5182049"/>
          </a:xfrm>
          <a:prstGeom prst="rect">
            <a:avLst/>
          </a:prstGeom>
        </p:spPr>
      </p:pic>
      <p:sp>
        <p:nvSpPr>
          <p:cNvPr id="6" name="TextBox 1">
            <a:extLst>
              <a:ext uri="{FF2B5EF4-FFF2-40B4-BE49-F238E27FC236}">
                <a16:creationId xmlns:a16="http://schemas.microsoft.com/office/drawing/2014/main" id="{A40053A3-D920-4F5E-BDF7-09FA15C4F5E3}"/>
              </a:ext>
            </a:extLst>
          </p:cNvPr>
          <p:cNvSpPr txBox="1"/>
          <p:nvPr/>
        </p:nvSpPr>
        <p:spPr>
          <a:xfrm>
            <a:off x="5591175" y="1037539"/>
            <a:ext cx="6250869" cy="2246769"/>
          </a:xfrm>
          <a:prstGeom prst="rect">
            <a:avLst/>
          </a:prstGeom>
          <a:solidFill>
            <a:srgbClr val="FFFF00"/>
          </a:solidFill>
          <a:ln>
            <a:noFill/>
          </a:ln>
        </p:spPr>
        <p:txBody>
          <a:bodyPr wrap="square" rtlCol="0">
            <a:spAutoFit/>
          </a:bodyPr>
          <a:lstStyle/>
          <a:p>
            <a:r>
              <a:rPr lang="fi-FI" sz="2000" dirty="0"/>
              <a:t>Priority</a:t>
            </a:r>
            <a:r>
              <a:rPr lang="fr-FR" sz="2000" dirty="0"/>
              <a:t>: P2-WEST</a:t>
            </a:r>
          </a:p>
          <a:p>
            <a:r>
              <a:rPr lang="en-US" sz="2000" dirty="0"/>
              <a:t>Feasibility to be assessed (</a:t>
            </a:r>
            <a:r>
              <a:rPr lang="en-US" sz="2000" dirty="0" err="1"/>
              <a:t>boro</a:t>
            </a:r>
            <a:r>
              <a:rPr lang="en-US" sz="2000" dirty="0"/>
              <a:t> w/o GDC and/or ICWC)</a:t>
            </a:r>
          </a:p>
          <a:p>
            <a:r>
              <a:rPr lang="en-US" sz="2000" dirty="0"/>
              <a:t>Need for reference discharges to qualify </a:t>
            </a:r>
            <a:r>
              <a:rPr lang="en-US" sz="2000" dirty="0" err="1"/>
              <a:t>boronisation</a:t>
            </a:r>
            <a:r>
              <a:rPr lang="en-US" sz="2000" dirty="0"/>
              <a:t> efficiency afterwards not included. </a:t>
            </a:r>
          </a:p>
          <a:p>
            <a:r>
              <a:rPr lang="en-US" sz="2000" dirty="0"/>
              <a:t>To be combined with alternative to standard GDB #124. </a:t>
            </a:r>
          </a:p>
          <a:p>
            <a:r>
              <a:rPr lang="en-US" sz="2000" dirty="0"/>
              <a:t>Need to streamline on most urgent item (</a:t>
            </a:r>
            <a:r>
              <a:rPr lang="en-US" sz="2000" dirty="0" err="1"/>
              <a:t>Twall</a:t>
            </a:r>
            <a:r>
              <a:rPr lang="en-US" sz="2000" dirty="0"/>
              <a:t> vs ICWC </a:t>
            </a:r>
            <a:r>
              <a:rPr lang="en-US" sz="2000" dirty="0" err="1"/>
              <a:t>boronisation</a:t>
            </a:r>
            <a:r>
              <a:rPr lang="en-US" sz="2000" dirty="0"/>
              <a:t> vs pure </a:t>
            </a:r>
            <a:r>
              <a:rPr lang="en-US" sz="2000" dirty="0" err="1"/>
              <a:t>boronisation</a:t>
            </a:r>
            <a:r>
              <a:rPr lang="en-US" sz="2000" dirty="0"/>
              <a:t>) to be discussed with IO</a:t>
            </a:r>
            <a:endParaRPr lang="fr-FR" sz="2000" dirty="0"/>
          </a:p>
        </p:txBody>
      </p:sp>
    </p:spTree>
    <p:extLst>
      <p:ext uri="{BB962C8B-B14F-4D97-AF65-F5344CB8AC3E}">
        <p14:creationId xmlns:p14="http://schemas.microsoft.com/office/powerpoint/2010/main" val="507515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51</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#124 : Developmentof ICWC assisted boronization</a:t>
            </a:r>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BEBED146-C0AC-4308-BA9A-8E9AFD5ADC7A}"/>
              </a:ext>
            </a:extLst>
          </p:cNvPr>
          <p:cNvPicPr>
            <a:picLocks noChangeAspect="1"/>
          </p:cNvPicPr>
          <p:nvPr/>
        </p:nvPicPr>
        <p:blipFill>
          <a:blip r:embed="rId2"/>
          <a:stretch>
            <a:fillRect/>
          </a:stretch>
        </p:blipFill>
        <p:spPr>
          <a:xfrm>
            <a:off x="236215" y="777013"/>
            <a:ext cx="11482004" cy="5618156"/>
          </a:xfrm>
          <a:prstGeom prst="rect">
            <a:avLst/>
          </a:prstGeom>
        </p:spPr>
      </p:pic>
      <p:sp>
        <p:nvSpPr>
          <p:cNvPr id="5" name="Rectangle 4">
            <a:extLst>
              <a:ext uri="{FF2B5EF4-FFF2-40B4-BE49-F238E27FC236}">
                <a16:creationId xmlns:a16="http://schemas.microsoft.com/office/drawing/2014/main" id="{F6D28955-275F-4E79-985C-AD0E0A49125A}"/>
              </a:ext>
            </a:extLst>
          </p:cNvPr>
          <p:cNvSpPr/>
          <p:nvPr/>
        </p:nvSpPr>
        <p:spPr>
          <a:xfrm>
            <a:off x="495300" y="704850"/>
            <a:ext cx="420398" cy="199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99581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52</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#124 : Developmentof ICWC assisted boronization</a:t>
            </a:r>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BEBED146-C0AC-4308-BA9A-8E9AFD5ADC7A}"/>
              </a:ext>
            </a:extLst>
          </p:cNvPr>
          <p:cNvPicPr>
            <a:picLocks noChangeAspect="1"/>
          </p:cNvPicPr>
          <p:nvPr/>
        </p:nvPicPr>
        <p:blipFill>
          <a:blip r:embed="rId2"/>
          <a:stretch>
            <a:fillRect/>
          </a:stretch>
        </p:blipFill>
        <p:spPr>
          <a:xfrm>
            <a:off x="236215" y="777013"/>
            <a:ext cx="11482004" cy="5618156"/>
          </a:xfrm>
          <a:prstGeom prst="rect">
            <a:avLst/>
          </a:prstGeom>
        </p:spPr>
      </p:pic>
      <p:sp>
        <p:nvSpPr>
          <p:cNvPr id="5" name="Rectangle 4">
            <a:extLst>
              <a:ext uri="{FF2B5EF4-FFF2-40B4-BE49-F238E27FC236}">
                <a16:creationId xmlns:a16="http://schemas.microsoft.com/office/drawing/2014/main" id="{F6D28955-275F-4E79-985C-AD0E0A49125A}"/>
              </a:ext>
            </a:extLst>
          </p:cNvPr>
          <p:cNvSpPr/>
          <p:nvPr/>
        </p:nvSpPr>
        <p:spPr>
          <a:xfrm>
            <a:off x="495300" y="704850"/>
            <a:ext cx="420398" cy="199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1">
            <a:extLst>
              <a:ext uri="{FF2B5EF4-FFF2-40B4-BE49-F238E27FC236}">
                <a16:creationId xmlns:a16="http://schemas.microsoft.com/office/drawing/2014/main" id="{10DABAD4-A452-4A83-9F66-182C31EE0768}"/>
              </a:ext>
            </a:extLst>
          </p:cNvPr>
          <p:cNvSpPr txBox="1"/>
          <p:nvPr/>
        </p:nvSpPr>
        <p:spPr>
          <a:xfrm>
            <a:off x="7069137" y="1523314"/>
            <a:ext cx="4768374" cy="1938992"/>
          </a:xfrm>
          <a:prstGeom prst="rect">
            <a:avLst/>
          </a:prstGeom>
          <a:solidFill>
            <a:srgbClr val="FFFF00"/>
          </a:solidFill>
          <a:ln>
            <a:noFill/>
          </a:ln>
        </p:spPr>
        <p:txBody>
          <a:bodyPr wrap="square" rtlCol="0">
            <a:spAutoFit/>
          </a:bodyPr>
          <a:lstStyle/>
          <a:p>
            <a:r>
              <a:rPr lang="fi-FI" sz="2000" dirty="0"/>
              <a:t>Priority</a:t>
            </a:r>
            <a:r>
              <a:rPr lang="fr-FR" sz="2000" dirty="0"/>
              <a:t>: P1-AUG-26, P1-WEST-26</a:t>
            </a:r>
          </a:p>
          <a:p>
            <a:r>
              <a:rPr lang="en-US" sz="2000" dirty="0"/>
              <a:t>Innovative, multi machine, great gain for ITER if </a:t>
            </a:r>
            <a:r>
              <a:rPr lang="en-US" sz="2000" dirty="0" err="1"/>
              <a:t>boronisation</a:t>
            </a:r>
            <a:r>
              <a:rPr lang="en-US" sz="2000" dirty="0"/>
              <a:t> can be </a:t>
            </a:r>
            <a:r>
              <a:rPr lang="en-US" sz="2000" dirty="0" err="1"/>
              <a:t>perfomed</a:t>
            </a:r>
            <a:r>
              <a:rPr lang="en-US" sz="2000" dirty="0"/>
              <a:t> w/o lowering B field. To be discussed in conjunction with proposal # 129.</a:t>
            </a:r>
          </a:p>
          <a:p>
            <a:r>
              <a:rPr lang="en-US" sz="2000" dirty="0"/>
              <a:t>Technical feasibility to be confirmed</a:t>
            </a:r>
            <a:endParaRPr lang="fr-FR" sz="2000" dirty="0"/>
          </a:p>
        </p:txBody>
      </p:sp>
    </p:spTree>
    <p:extLst>
      <p:ext uri="{BB962C8B-B14F-4D97-AF65-F5344CB8AC3E}">
        <p14:creationId xmlns:p14="http://schemas.microsoft.com/office/powerpoint/2010/main" val="28741561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53</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#140 : </a:t>
            </a:r>
            <a:r>
              <a:rPr lang="en-US" dirty="0"/>
              <a:t>Preparation of B reference samples</a:t>
            </a:r>
            <a:br>
              <a:rPr lang="en-US" dirty="0"/>
            </a:b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Text Box 2">
            <a:extLst>
              <a:ext uri="{FF2B5EF4-FFF2-40B4-BE49-F238E27FC236}">
                <a16:creationId xmlns:a16="http://schemas.microsoft.com/office/drawing/2014/main" id="{45D19D2D-16C1-4678-80FA-BF3DEACAE665}"/>
              </a:ext>
            </a:extLst>
          </p:cNvPr>
          <p:cNvSpPr txBox="1">
            <a:spLocks noChangeArrowheads="1"/>
          </p:cNvSpPr>
          <p:nvPr/>
        </p:nvSpPr>
        <p:spPr bwMode="auto">
          <a:xfrm>
            <a:off x="0" y="943957"/>
            <a:ext cx="6605587" cy="561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285750" indent="-285750">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1pPr>
            <a:lvl2pPr marL="457200">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2pPr>
            <a:lvl3pPr>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3pPr>
            <a:lvl4pPr>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4pPr>
            <a:lvl5pPr>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9pPr>
          </a:lstStyle>
          <a:p>
            <a:pPr eaLnBrk="1" hangingPunct="1">
              <a:buFont typeface="Arial" panose="020B0604020202020204" pitchFamily="34" charset="0"/>
              <a:buChar char="•"/>
            </a:pPr>
            <a:r>
              <a:rPr lang="en-US" altLang="fr-FR" b="1" dirty="0">
                <a:solidFill>
                  <a:srgbClr val="000000"/>
                </a:solidFill>
                <a:cs typeface="Calibri" panose="020F0502020204030204" pitchFamily="34" charset="0"/>
              </a:rPr>
              <a:t>Proponents and contact person:</a:t>
            </a:r>
          </a:p>
          <a:p>
            <a:pPr eaLnBrk="1" hangingPunct="1">
              <a:buClrTx/>
              <a:buFontTx/>
              <a:buNone/>
            </a:pPr>
            <a:r>
              <a:rPr lang="en-US" altLang="fr-FR" dirty="0">
                <a:solidFill>
                  <a:srgbClr val="000000"/>
                </a:solidFill>
                <a:cs typeface="Calibri" panose="020F0502020204030204" pitchFamily="34" charset="0"/>
              </a:rPr>
              <a:t>      	T.dittmar@fz-juelich.de</a:t>
            </a:r>
          </a:p>
          <a:p>
            <a:pPr eaLnBrk="1" hangingPunct="1">
              <a:buClrTx/>
              <a:buFontTx/>
              <a:buNone/>
            </a:pPr>
            <a:r>
              <a:rPr lang="en-US" altLang="fr-FR" dirty="0">
                <a:solidFill>
                  <a:srgbClr val="000000"/>
                </a:solidFill>
                <a:cs typeface="Calibri" panose="020F0502020204030204" pitchFamily="34" charset="0"/>
              </a:rPr>
              <a:t>	An.houben@fz-juelich.de</a:t>
            </a:r>
          </a:p>
          <a:p>
            <a:pPr eaLnBrk="1" hangingPunct="1">
              <a:buFont typeface="Arial" panose="020B0604020202020204" pitchFamily="34" charset="0"/>
              <a:buNone/>
            </a:pPr>
            <a:endParaRPr lang="en-US" altLang="fr-FR" b="1" dirty="0">
              <a:solidFill>
                <a:srgbClr val="000000"/>
              </a:solidFill>
              <a:cs typeface="Calibri" panose="020F0502020204030204" pitchFamily="34" charset="0"/>
            </a:endParaRPr>
          </a:p>
          <a:p>
            <a:pPr eaLnBrk="1" hangingPunct="1">
              <a:buFont typeface="Arial" panose="020B0604020202020204" pitchFamily="34" charset="0"/>
              <a:buChar char="•"/>
            </a:pPr>
            <a:r>
              <a:rPr lang="en-US" altLang="fr-FR" b="1" dirty="0">
                <a:solidFill>
                  <a:srgbClr val="000000"/>
                </a:solidFill>
                <a:cs typeface="Calibri" panose="020F0502020204030204" pitchFamily="34" charset="0"/>
              </a:rPr>
              <a:t>Scientific Background &amp; Objectives</a:t>
            </a:r>
          </a:p>
          <a:p>
            <a:pPr lvl="1" indent="0" eaLnBrk="1" hangingPunct="1">
              <a:buClrTx/>
              <a:buFontTx/>
              <a:buNone/>
            </a:pPr>
            <a:r>
              <a:rPr lang="en-US" altLang="fr-FR" dirty="0">
                <a:solidFill>
                  <a:srgbClr val="000000"/>
                </a:solidFill>
                <a:cs typeface="Calibri" panose="020F0502020204030204" pitchFamily="34" charset="0"/>
              </a:rPr>
              <a:t>Investigation of B coatings fabricated in different fusion devices:</a:t>
            </a:r>
          </a:p>
          <a:p>
            <a:pPr lvl="1" indent="0" eaLnBrk="1" hangingPunct="1">
              <a:buClrTx/>
              <a:buFontTx/>
              <a:buNone/>
            </a:pPr>
            <a:r>
              <a:rPr lang="en-US" altLang="fr-FR" sz="1400" dirty="0">
                <a:solidFill>
                  <a:srgbClr val="000000"/>
                </a:solidFill>
                <a:cs typeface="Calibri" panose="020F0502020204030204" pitchFamily="34" charset="0"/>
              </a:rPr>
              <a:t>- Comparison of composition of B layer</a:t>
            </a:r>
          </a:p>
          <a:p>
            <a:pPr lvl="1" indent="0" eaLnBrk="1" hangingPunct="1">
              <a:buClrTx/>
              <a:buFontTx/>
              <a:buNone/>
            </a:pPr>
            <a:r>
              <a:rPr lang="en-US" altLang="fr-FR" sz="1400" dirty="0">
                <a:solidFill>
                  <a:srgbClr val="000000"/>
                </a:solidFill>
                <a:cs typeface="Calibri" panose="020F0502020204030204" pitchFamily="34" charset="0"/>
              </a:rPr>
              <a:t>- Study of the mechanism of the impurity gettering of the boron layer during </a:t>
            </a:r>
            <a:r>
              <a:rPr lang="en-US" altLang="fr-FR" sz="1400" dirty="0" err="1">
                <a:solidFill>
                  <a:srgbClr val="000000"/>
                </a:solidFill>
                <a:cs typeface="Calibri" panose="020F0502020204030204" pitchFamily="34" charset="0"/>
              </a:rPr>
              <a:t>boronization</a:t>
            </a:r>
            <a:endParaRPr lang="en-US" altLang="fr-FR" sz="1400" dirty="0">
              <a:solidFill>
                <a:srgbClr val="000000"/>
              </a:solidFill>
              <a:cs typeface="Calibri" panose="020F0502020204030204" pitchFamily="34" charset="0"/>
            </a:endParaRPr>
          </a:p>
          <a:p>
            <a:pPr lvl="1" indent="0" eaLnBrk="1" hangingPunct="1">
              <a:buClrTx/>
              <a:buFontTx/>
              <a:buNone/>
            </a:pPr>
            <a:r>
              <a:rPr lang="en-US" altLang="fr-FR" sz="1400" dirty="0">
                <a:solidFill>
                  <a:srgbClr val="000000"/>
                </a:solidFill>
                <a:cs typeface="Calibri" panose="020F0502020204030204" pitchFamily="34" charset="0"/>
              </a:rPr>
              <a:t>- Comparison with laboratory samples</a:t>
            </a:r>
          </a:p>
          <a:p>
            <a:pPr lvl="1" indent="0" eaLnBrk="1" hangingPunct="1">
              <a:buClrTx/>
              <a:buFontTx/>
              <a:buNone/>
            </a:pPr>
            <a:r>
              <a:rPr lang="en-US" altLang="fr-FR" sz="1400" dirty="0">
                <a:solidFill>
                  <a:srgbClr val="000000"/>
                </a:solidFill>
                <a:cs typeface="Calibri" panose="020F0502020204030204" pitchFamily="34" charset="0"/>
              </a:rPr>
              <a:t>- Identical tungsten substrate samples </a:t>
            </a:r>
          </a:p>
          <a:p>
            <a:pPr eaLnBrk="1" hangingPunct="1">
              <a:buClrTx/>
              <a:buFontTx/>
              <a:buNone/>
            </a:pPr>
            <a:endParaRPr lang="en-US" altLang="fr-FR" b="1" dirty="0">
              <a:solidFill>
                <a:srgbClr val="000000"/>
              </a:solidFill>
              <a:cs typeface="Calibri" panose="020F0502020204030204" pitchFamily="34" charset="0"/>
            </a:endParaRPr>
          </a:p>
          <a:p>
            <a:pPr eaLnBrk="1" hangingPunct="1">
              <a:buFont typeface="Arial" panose="020B0604020202020204" pitchFamily="34" charset="0"/>
              <a:buChar char="•"/>
            </a:pPr>
            <a:r>
              <a:rPr lang="en-US" altLang="fr-FR" b="1" dirty="0">
                <a:solidFill>
                  <a:srgbClr val="000000"/>
                </a:solidFill>
                <a:cs typeface="Calibri" panose="020F0502020204030204" pitchFamily="34" charset="0"/>
              </a:rPr>
              <a:t>Experimental Strategy/Machine Constraints and essential diagnostic</a:t>
            </a:r>
          </a:p>
          <a:p>
            <a:pPr eaLnBrk="1" hangingPunct="1">
              <a:buClrTx/>
              <a:buSzTx/>
              <a:buFontTx/>
              <a:buNone/>
            </a:pPr>
            <a:r>
              <a:rPr lang="en-US" altLang="fr-FR" sz="1400" dirty="0">
                <a:solidFill>
                  <a:srgbClr val="000000"/>
                </a:solidFill>
                <a:cs typeface="Calibri" panose="020F0502020204030204" pitchFamily="34" charset="0"/>
              </a:rPr>
              <a:t>           - Pre-characterized samples exposed on 	   </a:t>
            </a:r>
          </a:p>
          <a:p>
            <a:pPr eaLnBrk="1" hangingPunct="1">
              <a:buClrTx/>
              <a:buSzTx/>
              <a:buFontTx/>
              <a:buNone/>
            </a:pPr>
            <a:r>
              <a:rPr lang="en-US" altLang="fr-FR" sz="1400" dirty="0">
                <a:solidFill>
                  <a:srgbClr val="000000"/>
                </a:solidFill>
                <a:cs typeface="Calibri" panose="020F0502020204030204" pitchFamily="34" charset="0"/>
              </a:rPr>
              <a:t>             manipulator systems during </a:t>
            </a:r>
            <a:r>
              <a:rPr lang="en-US" altLang="fr-FR" sz="1400" dirty="0" err="1">
                <a:solidFill>
                  <a:srgbClr val="000000"/>
                </a:solidFill>
                <a:cs typeface="Calibri" panose="020F0502020204030204" pitchFamily="34" charset="0"/>
              </a:rPr>
              <a:t>boronization</a:t>
            </a:r>
            <a:br>
              <a:rPr lang="en-US" altLang="fr-FR" sz="1400" dirty="0">
                <a:solidFill>
                  <a:srgbClr val="000000"/>
                </a:solidFill>
                <a:cs typeface="Calibri" panose="020F0502020204030204" pitchFamily="34" charset="0"/>
              </a:rPr>
            </a:br>
            <a:r>
              <a:rPr lang="en-US" altLang="fr-FR" sz="600" dirty="0">
                <a:solidFill>
                  <a:srgbClr val="000000"/>
                </a:solidFill>
                <a:cs typeface="Calibri" panose="020F0502020204030204" pitchFamily="34" charset="0"/>
              </a:rPr>
              <a:t> </a:t>
            </a:r>
          </a:p>
          <a:p>
            <a:pPr eaLnBrk="1" hangingPunct="1">
              <a:buClrTx/>
              <a:buSzTx/>
              <a:buFontTx/>
              <a:buNone/>
            </a:pPr>
            <a:r>
              <a:rPr lang="en-US" altLang="fr-FR" sz="1400" dirty="0">
                <a:solidFill>
                  <a:srgbClr val="000000"/>
                </a:solidFill>
                <a:cs typeface="Calibri" panose="020F0502020204030204" pitchFamily="34" charset="0"/>
              </a:rPr>
              <a:t>           - samples must be retrieved before normal plasma</a:t>
            </a:r>
          </a:p>
          <a:p>
            <a:pPr eaLnBrk="1" hangingPunct="1">
              <a:buClrTx/>
              <a:buSzTx/>
              <a:buFontTx/>
              <a:buNone/>
            </a:pPr>
            <a:r>
              <a:rPr lang="en-US" altLang="fr-FR" sz="1400" dirty="0">
                <a:solidFill>
                  <a:srgbClr val="000000"/>
                </a:solidFill>
                <a:cs typeface="Calibri" panose="020F0502020204030204" pitchFamily="34" charset="0"/>
              </a:rPr>
              <a:t>             Operation and should be carried in air/humidity</a:t>
            </a:r>
          </a:p>
          <a:p>
            <a:pPr eaLnBrk="1" hangingPunct="1">
              <a:buClrTx/>
              <a:buSzTx/>
              <a:buFontTx/>
              <a:buNone/>
            </a:pPr>
            <a:r>
              <a:rPr lang="en-US" altLang="fr-FR" sz="1400" dirty="0">
                <a:solidFill>
                  <a:srgbClr val="000000"/>
                </a:solidFill>
                <a:cs typeface="Calibri" panose="020F0502020204030204" pitchFamily="34" charset="0"/>
              </a:rPr>
              <a:t>             tight containers.</a:t>
            </a:r>
          </a:p>
          <a:p>
            <a:pPr eaLnBrk="1" hangingPunct="1">
              <a:buFont typeface="Arial" panose="020B0604020202020204" pitchFamily="34" charset="0"/>
              <a:buNone/>
            </a:pPr>
            <a:endParaRPr lang="en-US" altLang="fr-FR" dirty="0">
              <a:solidFill>
                <a:srgbClr val="000000"/>
              </a:solidFill>
              <a:cs typeface="Calibri" panose="020F0502020204030204" pitchFamily="34" charset="0"/>
            </a:endParaRPr>
          </a:p>
          <a:p>
            <a:pPr eaLnBrk="1" hangingPunct="1">
              <a:buFont typeface="Arial" panose="020B0604020202020204" pitchFamily="34" charset="0"/>
              <a:buNone/>
            </a:pPr>
            <a:endParaRPr lang="en-US" altLang="fr-FR" dirty="0">
              <a:solidFill>
                <a:srgbClr val="000000"/>
              </a:solidFill>
              <a:cs typeface="Calibri" panose="020F0502020204030204" pitchFamily="34" charset="0"/>
            </a:endParaRPr>
          </a:p>
        </p:txBody>
      </p:sp>
      <p:sp>
        <p:nvSpPr>
          <p:cNvPr id="6" name="Text Box 4">
            <a:extLst>
              <a:ext uri="{FF2B5EF4-FFF2-40B4-BE49-F238E27FC236}">
                <a16:creationId xmlns:a16="http://schemas.microsoft.com/office/drawing/2014/main" id="{4DA09FBF-A827-4F4E-B528-E06EC7B6AA1B}"/>
              </a:ext>
            </a:extLst>
          </p:cNvPr>
          <p:cNvSpPr txBox="1">
            <a:spLocks noChangeArrowheads="1"/>
          </p:cNvSpPr>
          <p:nvPr/>
        </p:nvSpPr>
        <p:spPr bwMode="auto">
          <a:xfrm>
            <a:off x="6967538" y="3800475"/>
            <a:ext cx="40957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1pPr>
            <a:lvl2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2pPr>
            <a:lvl3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3pPr>
            <a:lvl4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4pPr>
            <a:lvl5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9pPr>
          </a:lstStyle>
          <a:p>
            <a:pPr eaLnBrk="1" hangingPunct="1">
              <a:buClrTx/>
              <a:buFontTx/>
              <a:buNone/>
            </a:pPr>
            <a:r>
              <a:rPr lang="en-US" altLang="fr-FR" b="1">
                <a:solidFill>
                  <a:srgbClr val="000000"/>
                </a:solidFill>
                <a:cs typeface="Calibri" panose="020F0502020204030204" pitchFamily="34" charset="0"/>
              </a:rPr>
              <a:t>Proposed pulses</a:t>
            </a:r>
          </a:p>
        </p:txBody>
      </p:sp>
      <p:graphicFrame>
        <p:nvGraphicFramePr>
          <p:cNvPr id="7" name="Group 5">
            <a:extLst>
              <a:ext uri="{FF2B5EF4-FFF2-40B4-BE49-F238E27FC236}">
                <a16:creationId xmlns:a16="http://schemas.microsoft.com/office/drawing/2014/main" id="{9A491B52-7F4A-4A81-989E-A0DD8E60ED7D}"/>
              </a:ext>
            </a:extLst>
          </p:cNvPr>
          <p:cNvGraphicFramePr>
            <a:graphicFrameLocks noGrp="1"/>
          </p:cNvGraphicFramePr>
          <p:nvPr>
            <p:extLst>
              <p:ext uri="{D42A27DB-BD31-4B8C-83A1-F6EECF244321}">
                <p14:modId xmlns:p14="http://schemas.microsoft.com/office/powerpoint/2010/main" val="1418229358"/>
              </p:ext>
            </p:extLst>
          </p:nvPr>
        </p:nvGraphicFramePr>
        <p:xfrm>
          <a:off x="6956425" y="4170363"/>
          <a:ext cx="4330700" cy="1854201"/>
        </p:xfrm>
        <a:graphic>
          <a:graphicData uri="http://schemas.openxmlformats.org/drawingml/2006/table">
            <a:tbl>
              <a:tblPr/>
              <a:tblGrid>
                <a:gridCol w="995363">
                  <a:extLst>
                    <a:ext uri="{9D8B030D-6E8A-4147-A177-3AD203B41FA5}">
                      <a16:colId xmlns:a16="http://schemas.microsoft.com/office/drawing/2014/main" val="20000"/>
                    </a:ext>
                  </a:extLst>
                </a:gridCol>
                <a:gridCol w="1738312">
                  <a:extLst>
                    <a:ext uri="{9D8B030D-6E8A-4147-A177-3AD203B41FA5}">
                      <a16:colId xmlns:a16="http://schemas.microsoft.com/office/drawing/2014/main" val="20001"/>
                    </a:ext>
                  </a:extLst>
                </a:gridCol>
                <a:gridCol w="1597025">
                  <a:extLst>
                    <a:ext uri="{9D8B030D-6E8A-4147-A177-3AD203B41FA5}">
                      <a16:colId xmlns:a16="http://schemas.microsoft.com/office/drawing/2014/main" val="20002"/>
                    </a:ext>
                  </a:extLst>
                </a:gridCol>
              </a:tblGrid>
              <a:tr h="371475">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fr-FR" sz="1400" b="1" i="0" u="none" strike="noStrike" cap="none" normalizeH="0" baseline="0">
                          <a:ln>
                            <a:noFill/>
                          </a:ln>
                          <a:solidFill>
                            <a:srgbClr val="FFFFFF"/>
                          </a:solidFill>
                          <a:effectLst/>
                          <a:latin typeface="Calibri" panose="020F0502020204030204" pitchFamily="34" charset="0"/>
                          <a:cs typeface="Noto Sans CJK SC" charset="0"/>
                        </a:rPr>
                        <a:t>Device</a:t>
                      </a: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fr-FR" sz="1400" b="1" i="0" u="none" strike="noStrike" cap="none" normalizeH="0" baseline="0" dirty="0">
                          <a:ln>
                            <a:noFill/>
                          </a:ln>
                          <a:solidFill>
                            <a:srgbClr val="FFFFFF"/>
                          </a:solidFill>
                          <a:effectLst/>
                          <a:latin typeface="Calibri" panose="020F0502020204030204" pitchFamily="34" charset="0"/>
                          <a:cs typeface="Noto Sans CJK SC" charset="0"/>
                        </a:rPr>
                        <a:t># Pulses/Session</a:t>
                      </a: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fr-FR" sz="1400" b="1" i="0" u="none" strike="noStrike" cap="none" normalizeH="0" baseline="0">
                          <a:ln>
                            <a:noFill/>
                          </a:ln>
                          <a:solidFill>
                            <a:srgbClr val="FFFFFF"/>
                          </a:solidFill>
                          <a:effectLst/>
                          <a:latin typeface="Calibri" panose="020F0502020204030204" pitchFamily="34" charset="0"/>
                          <a:cs typeface="Noto Sans CJK SC" charset="0"/>
                        </a:rPr>
                        <a:t># Development</a:t>
                      </a: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369888">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fr-CH" altLang="fr-FR" sz="1400" b="0" i="0" u="none" strike="noStrike" cap="none" normalizeH="0" baseline="0">
                          <a:ln>
                            <a:noFill/>
                          </a:ln>
                          <a:solidFill>
                            <a:srgbClr val="000000"/>
                          </a:solidFill>
                          <a:effectLst/>
                          <a:latin typeface="Calibri" panose="020F0502020204030204" pitchFamily="34" charset="0"/>
                          <a:cs typeface="Noto Sans CJK SC" charset="0"/>
                        </a:rPr>
                        <a:t>AUG</a:t>
                      </a: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8EB4E3"/>
                    </a:solidFill>
                  </a:tcPr>
                </a:tc>
                <a:tc gridSpan="2">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fr-FR" sz="1400" b="0" i="0" u="none" strike="noStrike" cap="none" normalizeH="0" baseline="0">
                          <a:ln>
                            <a:noFill/>
                          </a:ln>
                          <a:solidFill>
                            <a:srgbClr val="000000"/>
                          </a:solidFill>
                          <a:effectLst/>
                          <a:latin typeface="Calibri" panose="020F0502020204030204" pitchFamily="34" charset="0"/>
                          <a:cs typeface="Noto Sans CJK SC" charset="0"/>
                        </a:rPr>
                        <a:t>During boronization</a:t>
                      </a: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8EB4E3"/>
                    </a:solidFill>
                  </a:tcPr>
                </a:tc>
                <a:tc hMerge="1">
                  <a:txBody>
                    <a:bodyPr/>
                    <a:lstStyle/>
                    <a:p>
                      <a:endParaRPr lang="fr-FR"/>
                    </a:p>
                  </a:txBody>
                  <a:tcPr/>
                </a:tc>
                <a:extLst>
                  <a:ext uri="{0D108BD9-81ED-4DB2-BD59-A6C34878D82A}">
                    <a16:rowId xmlns:a16="http://schemas.microsoft.com/office/drawing/2014/main" val="10001"/>
                  </a:ext>
                </a:extLst>
              </a:tr>
              <a:tr h="371475">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fr-FR" sz="1400" b="0" i="0" u="none" strike="noStrike" cap="none" normalizeH="0" baseline="0">
                          <a:ln>
                            <a:noFill/>
                          </a:ln>
                          <a:solidFill>
                            <a:srgbClr val="000000"/>
                          </a:solidFill>
                          <a:effectLst/>
                          <a:latin typeface="Calibri" panose="020F0502020204030204" pitchFamily="34" charset="0"/>
                          <a:cs typeface="Noto Sans CJK SC" charset="0"/>
                        </a:rPr>
                        <a:t>MAST-U</a:t>
                      </a: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E6B9B8"/>
                    </a:solidFill>
                  </a:tcPr>
                </a:tc>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de-DE" altLang="fr-FR" sz="1400" b="0" i="0" u="none" strike="noStrike" cap="none" normalizeH="0" baseline="0">
                        <a:ln>
                          <a:noFill/>
                        </a:ln>
                        <a:solidFill>
                          <a:srgbClr val="000000"/>
                        </a:solidFill>
                        <a:effectLst/>
                        <a:latin typeface="Calibri" panose="020F0502020204030204" pitchFamily="34" charset="0"/>
                        <a:cs typeface="Noto Sans CJK SC" charset="0"/>
                      </a:endParaRP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E6B9B8"/>
                    </a:solidFill>
                  </a:tcPr>
                </a:tc>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de-DE" altLang="fr-FR" sz="1400" b="0" i="0" u="none" strike="noStrike" cap="none" normalizeH="0" baseline="0">
                        <a:ln>
                          <a:noFill/>
                        </a:ln>
                        <a:solidFill>
                          <a:srgbClr val="000000"/>
                        </a:solidFill>
                        <a:effectLst/>
                        <a:latin typeface="Calibri" panose="020F0502020204030204" pitchFamily="34" charset="0"/>
                        <a:cs typeface="Noto Sans CJK SC" charset="0"/>
                      </a:endParaRP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E6B9B8"/>
                    </a:solidFill>
                  </a:tcPr>
                </a:tc>
                <a:extLst>
                  <a:ext uri="{0D108BD9-81ED-4DB2-BD59-A6C34878D82A}">
                    <a16:rowId xmlns:a16="http://schemas.microsoft.com/office/drawing/2014/main" val="10002"/>
                  </a:ext>
                </a:extLst>
              </a:tr>
              <a:tr h="369888">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fr-FR" sz="1400" b="0" i="0" u="none" strike="noStrike" cap="none" normalizeH="0" baseline="0">
                          <a:ln>
                            <a:noFill/>
                          </a:ln>
                          <a:solidFill>
                            <a:srgbClr val="000000"/>
                          </a:solidFill>
                          <a:effectLst/>
                          <a:latin typeface="Calibri" panose="020F0502020204030204" pitchFamily="34" charset="0"/>
                          <a:cs typeface="Noto Sans CJK SC" charset="0"/>
                        </a:rPr>
                        <a:t>TCV</a:t>
                      </a: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D7E4BD"/>
                    </a:solidFill>
                  </a:tcPr>
                </a:tc>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de-DE" altLang="fr-FR" sz="1400" b="0" i="0" u="none" strike="noStrike" cap="none" normalizeH="0" baseline="0">
                        <a:ln>
                          <a:noFill/>
                        </a:ln>
                        <a:solidFill>
                          <a:srgbClr val="000000"/>
                        </a:solidFill>
                        <a:effectLst/>
                        <a:latin typeface="Calibri" panose="020F0502020204030204" pitchFamily="34" charset="0"/>
                        <a:cs typeface="Noto Sans CJK SC" charset="0"/>
                      </a:endParaRP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D7E4BD"/>
                    </a:solidFill>
                  </a:tcPr>
                </a:tc>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de-DE" altLang="fr-FR" sz="1400" b="0" i="0" u="none" strike="noStrike" cap="none" normalizeH="0" baseline="0">
                        <a:ln>
                          <a:noFill/>
                        </a:ln>
                        <a:solidFill>
                          <a:srgbClr val="000000"/>
                        </a:solidFill>
                        <a:effectLst/>
                        <a:latin typeface="Calibri" panose="020F0502020204030204" pitchFamily="34" charset="0"/>
                        <a:cs typeface="Noto Sans CJK SC" charset="0"/>
                      </a:endParaRP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D7E4BD"/>
                    </a:solidFill>
                  </a:tcPr>
                </a:tc>
                <a:extLst>
                  <a:ext uri="{0D108BD9-81ED-4DB2-BD59-A6C34878D82A}">
                    <a16:rowId xmlns:a16="http://schemas.microsoft.com/office/drawing/2014/main" val="10003"/>
                  </a:ext>
                </a:extLst>
              </a:tr>
              <a:tr h="371475">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fr-FR" sz="1400" b="0" i="0" u="none" strike="noStrike" cap="none" normalizeH="0" baseline="0">
                          <a:ln>
                            <a:noFill/>
                          </a:ln>
                          <a:solidFill>
                            <a:srgbClr val="000000"/>
                          </a:solidFill>
                          <a:effectLst/>
                          <a:latin typeface="Calibri" panose="020F0502020204030204" pitchFamily="34" charset="0"/>
                          <a:cs typeface="Noto Sans CJK SC" charset="0"/>
                        </a:rPr>
                        <a:t>WEST</a:t>
                      </a: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FCD5B5"/>
                    </a:solidFill>
                  </a:tcPr>
                </a:tc>
                <a:tc gridSpan="2">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fr-FR" sz="1400" b="0" i="0" u="none" strike="noStrike" cap="none" normalizeH="0" baseline="0" dirty="0" err="1">
                          <a:ln>
                            <a:noFill/>
                          </a:ln>
                          <a:solidFill>
                            <a:srgbClr val="000000"/>
                          </a:solidFill>
                          <a:effectLst/>
                          <a:latin typeface="Calibri" panose="020F0502020204030204" pitchFamily="34" charset="0"/>
                          <a:cs typeface="Noto Sans CJK SC" charset="0"/>
                        </a:rPr>
                        <a:t>During</a:t>
                      </a:r>
                      <a:r>
                        <a:rPr kumimoji="0" lang="de-DE" altLang="fr-FR" sz="1400" b="0" i="0" u="none" strike="noStrike" cap="none" normalizeH="0" baseline="0" dirty="0">
                          <a:ln>
                            <a:noFill/>
                          </a:ln>
                          <a:solidFill>
                            <a:srgbClr val="000000"/>
                          </a:solidFill>
                          <a:effectLst/>
                          <a:latin typeface="Calibri" panose="020F0502020204030204" pitchFamily="34" charset="0"/>
                          <a:cs typeface="Noto Sans CJK SC" charset="0"/>
                        </a:rPr>
                        <a:t> </a:t>
                      </a:r>
                      <a:r>
                        <a:rPr kumimoji="0" lang="de-DE" altLang="fr-FR" sz="1400" b="0" i="0" u="none" strike="noStrike" cap="none" normalizeH="0" baseline="0" dirty="0" err="1">
                          <a:ln>
                            <a:noFill/>
                          </a:ln>
                          <a:solidFill>
                            <a:srgbClr val="000000"/>
                          </a:solidFill>
                          <a:effectLst/>
                          <a:latin typeface="Calibri" panose="020F0502020204030204" pitchFamily="34" charset="0"/>
                          <a:cs typeface="Noto Sans CJK SC" charset="0"/>
                        </a:rPr>
                        <a:t>boronization</a:t>
                      </a:r>
                      <a:endParaRPr kumimoji="0" lang="de-DE" altLang="fr-FR" sz="1400" b="0" i="0" u="none" strike="noStrike" cap="none" normalizeH="0" baseline="0" dirty="0">
                        <a:ln>
                          <a:noFill/>
                        </a:ln>
                        <a:solidFill>
                          <a:srgbClr val="000000"/>
                        </a:solidFill>
                        <a:effectLst/>
                        <a:latin typeface="Calibri" panose="020F0502020204030204" pitchFamily="34" charset="0"/>
                        <a:cs typeface="Noto Sans CJK SC" charset="0"/>
                      </a:endParaRP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FCD5B5"/>
                    </a:solidFill>
                  </a:tcPr>
                </a:tc>
                <a:tc hMerge="1">
                  <a:txBody>
                    <a:bodyPr/>
                    <a:lstStyle/>
                    <a:p>
                      <a:endParaRPr lang="fr-FR"/>
                    </a:p>
                  </a:txBody>
                  <a:tcPr/>
                </a:tc>
                <a:extLst>
                  <a:ext uri="{0D108BD9-81ED-4DB2-BD59-A6C34878D82A}">
                    <a16:rowId xmlns:a16="http://schemas.microsoft.com/office/drawing/2014/main" val="10004"/>
                  </a:ext>
                </a:extLst>
              </a:tr>
            </a:tbl>
          </a:graphicData>
        </a:graphic>
      </p:graphicFrame>
      <p:pic>
        <p:nvPicPr>
          <p:cNvPr id="2" name="Image 1">
            <a:extLst>
              <a:ext uri="{FF2B5EF4-FFF2-40B4-BE49-F238E27FC236}">
                <a16:creationId xmlns:a16="http://schemas.microsoft.com/office/drawing/2014/main" id="{70C908DE-FD9F-45B3-8F4C-C7F73203D190}"/>
              </a:ext>
            </a:extLst>
          </p:cNvPr>
          <p:cNvPicPr>
            <a:picLocks noChangeAspect="1"/>
          </p:cNvPicPr>
          <p:nvPr/>
        </p:nvPicPr>
        <p:blipFill>
          <a:blip r:embed="rId2"/>
          <a:stretch>
            <a:fillRect/>
          </a:stretch>
        </p:blipFill>
        <p:spPr>
          <a:xfrm>
            <a:off x="6981296" y="1259737"/>
            <a:ext cx="4305829" cy="1721588"/>
          </a:xfrm>
          <a:prstGeom prst="rect">
            <a:avLst/>
          </a:prstGeom>
        </p:spPr>
      </p:pic>
    </p:spTree>
    <p:extLst>
      <p:ext uri="{BB962C8B-B14F-4D97-AF65-F5344CB8AC3E}">
        <p14:creationId xmlns:p14="http://schemas.microsoft.com/office/powerpoint/2010/main" val="1399278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54</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#140 : </a:t>
            </a:r>
            <a:r>
              <a:rPr lang="en-US" dirty="0"/>
              <a:t>Preparation of B reference samples</a:t>
            </a:r>
            <a:br>
              <a:rPr lang="en-US" dirty="0"/>
            </a:b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Text Box 2">
            <a:extLst>
              <a:ext uri="{FF2B5EF4-FFF2-40B4-BE49-F238E27FC236}">
                <a16:creationId xmlns:a16="http://schemas.microsoft.com/office/drawing/2014/main" id="{45D19D2D-16C1-4678-80FA-BF3DEACAE665}"/>
              </a:ext>
            </a:extLst>
          </p:cNvPr>
          <p:cNvSpPr txBox="1">
            <a:spLocks noChangeArrowheads="1"/>
          </p:cNvSpPr>
          <p:nvPr/>
        </p:nvSpPr>
        <p:spPr bwMode="auto">
          <a:xfrm>
            <a:off x="0" y="943957"/>
            <a:ext cx="6605587" cy="561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marL="285750" indent="-285750">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1pPr>
            <a:lvl2pPr marL="457200">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2pPr>
            <a:lvl3pPr>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3pPr>
            <a:lvl4pPr>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4pPr>
            <a:lvl5pPr>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9pPr>
          </a:lstStyle>
          <a:p>
            <a:pPr eaLnBrk="1" hangingPunct="1">
              <a:buFont typeface="Arial" panose="020B0604020202020204" pitchFamily="34" charset="0"/>
              <a:buChar char="•"/>
            </a:pPr>
            <a:r>
              <a:rPr lang="en-US" altLang="fr-FR" b="1" dirty="0">
                <a:solidFill>
                  <a:srgbClr val="000000"/>
                </a:solidFill>
                <a:cs typeface="Calibri" panose="020F0502020204030204" pitchFamily="34" charset="0"/>
              </a:rPr>
              <a:t>Proponents and contact person:</a:t>
            </a:r>
          </a:p>
          <a:p>
            <a:pPr eaLnBrk="1" hangingPunct="1">
              <a:buClrTx/>
              <a:buFontTx/>
              <a:buNone/>
            </a:pPr>
            <a:r>
              <a:rPr lang="en-US" altLang="fr-FR" dirty="0">
                <a:solidFill>
                  <a:srgbClr val="000000"/>
                </a:solidFill>
                <a:cs typeface="Calibri" panose="020F0502020204030204" pitchFamily="34" charset="0"/>
              </a:rPr>
              <a:t>      	T.dittmar@fz-juelich.de</a:t>
            </a:r>
          </a:p>
          <a:p>
            <a:pPr eaLnBrk="1" hangingPunct="1">
              <a:buClrTx/>
              <a:buFontTx/>
              <a:buNone/>
            </a:pPr>
            <a:r>
              <a:rPr lang="en-US" altLang="fr-FR" dirty="0">
                <a:solidFill>
                  <a:srgbClr val="000000"/>
                </a:solidFill>
                <a:cs typeface="Calibri" panose="020F0502020204030204" pitchFamily="34" charset="0"/>
              </a:rPr>
              <a:t>	An.houben@fz-juelich.de</a:t>
            </a:r>
          </a:p>
          <a:p>
            <a:pPr eaLnBrk="1" hangingPunct="1">
              <a:buFont typeface="Arial" panose="020B0604020202020204" pitchFamily="34" charset="0"/>
              <a:buNone/>
            </a:pPr>
            <a:endParaRPr lang="en-US" altLang="fr-FR" b="1" dirty="0">
              <a:solidFill>
                <a:srgbClr val="000000"/>
              </a:solidFill>
              <a:cs typeface="Calibri" panose="020F0502020204030204" pitchFamily="34" charset="0"/>
            </a:endParaRPr>
          </a:p>
          <a:p>
            <a:pPr eaLnBrk="1" hangingPunct="1">
              <a:buFont typeface="Arial" panose="020B0604020202020204" pitchFamily="34" charset="0"/>
              <a:buChar char="•"/>
            </a:pPr>
            <a:r>
              <a:rPr lang="en-US" altLang="fr-FR" b="1" dirty="0">
                <a:solidFill>
                  <a:srgbClr val="000000"/>
                </a:solidFill>
                <a:cs typeface="Calibri" panose="020F0502020204030204" pitchFamily="34" charset="0"/>
              </a:rPr>
              <a:t>Scientific Background &amp; Objectives</a:t>
            </a:r>
          </a:p>
          <a:p>
            <a:pPr lvl="1" indent="0" eaLnBrk="1" hangingPunct="1">
              <a:buClrTx/>
              <a:buFontTx/>
              <a:buNone/>
            </a:pPr>
            <a:r>
              <a:rPr lang="en-US" altLang="fr-FR" dirty="0">
                <a:solidFill>
                  <a:srgbClr val="000000"/>
                </a:solidFill>
                <a:cs typeface="Calibri" panose="020F0502020204030204" pitchFamily="34" charset="0"/>
              </a:rPr>
              <a:t>Investigation of B coatings fabricated in different fusion devices:</a:t>
            </a:r>
          </a:p>
          <a:p>
            <a:pPr lvl="1" indent="0" eaLnBrk="1" hangingPunct="1">
              <a:buClrTx/>
              <a:buFontTx/>
              <a:buNone/>
            </a:pPr>
            <a:r>
              <a:rPr lang="en-US" altLang="fr-FR" sz="1400" dirty="0">
                <a:solidFill>
                  <a:srgbClr val="000000"/>
                </a:solidFill>
                <a:cs typeface="Calibri" panose="020F0502020204030204" pitchFamily="34" charset="0"/>
              </a:rPr>
              <a:t>- Comparison of composition of B layer</a:t>
            </a:r>
          </a:p>
          <a:p>
            <a:pPr lvl="1" indent="0" eaLnBrk="1" hangingPunct="1">
              <a:buClrTx/>
              <a:buFontTx/>
              <a:buNone/>
            </a:pPr>
            <a:r>
              <a:rPr lang="en-US" altLang="fr-FR" sz="1400" dirty="0">
                <a:solidFill>
                  <a:srgbClr val="000000"/>
                </a:solidFill>
                <a:cs typeface="Calibri" panose="020F0502020204030204" pitchFamily="34" charset="0"/>
              </a:rPr>
              <a:t>- Study of the mechanism of the impurity gettering of the boron layer during </a:t>
            </a:r>
            <a:r>
              <a:rPr lang="en-US" altLang="fr-FR" sz="1400" dirty="0" err="1">
                <a:solidFill>
                  <a:srgbClr val="000000"/>
                </a:solidFill>
                <a:cs typeface="Calibri" panose="020F0502020204030204" pitchFamily="34" charset="0"/>
              </a:rPr>
              <a:t>boronization</a:t>
            </a:r>
            <a:endParaRPr lang="en-US" altLang="fr-FR" sz="1400" dirty="0">
              <a:solidFill>
                <a:srgbClr val="000000"/>
              </a:solidFill>
              <a:cs typeface="Calibri" panose="020F0502020204030204" pitchFamily="34" charset="0"/>
            </a:endParaRPr>
          </a:p>
          <a:p>
            <a:pPr lvl="1" indent="0" eaLnBrk="1" hangingPunct="1">
              <a:buClrTx/>
              <a:buFontTx/>
              <a:buNone/>
            </a:pPr>
            <a:r>
              <a:rPr lang="en-US" altLang="fr-FR" sz="1400" dirty="0">
                <a:solidFill>
                  <a:srgbClr val="000000"/>
                </a:solidFill>
                <a:cs typeface="Calibri" panose="020F0502020204030204" pitchFamily="34" charset="0"/>
              </a:rPr>
              <a:t>- Comparison with laboratory samples</a:t>
            </a:r>
          </a:p>
          <a:p>
            <a:pPr lvl="1" indent="0" eaLnBrk="1" hangingPunct="1">
              <a:buClrTx/>
              <a:buFontTx/>
              <a:buNone/>
            </a:pPr>
            <a:r>
              <a:rPr lang="en-US" altLang="fr-FR" sz="1400" dirty="0">
                <a:solidFill>
                  <a:srgbClr val="000000"/>
                </a:solidFill>
                <a:cs typeface="Calibri" panose="020F0502020204030204" pitchFamily="34" charset="0"/>
              </a:rPr>
              <a:t>- Identical tungsten substrate samples </a:t>
            </a:r>
          </a:p>
          <a:p>
            <a:pPr eaLnBrk="1" hangingPunct="1">
              <a:buClrTx/>
              <a:buFontTx/>
              <a:buNone/>
            </a:pPr>
            <a:endParaRPr lang="en-US" altLang="fr-FR" b="1" dirty="0">
              <a:solidFill>
                <a:srgbClr val="000000"/>
              </a:solidFill>
              <a:cs typeface="Calibri" panose="020F0502020204030204" pitchFamily="34" charset="0"/>
            </a:endParaRPr>
          </a:p>
          <a:p>
            <a:pPr eaLnBrk="1" hangingPunct="1">
              <a:buFont typeface="Arial" panose="020B0604020202020204" pitchFamily="34" charset="0"/>
              <a:buChar char="•"/>
            </a:pPr>
            <a:r>
              <a:rPr lang="en-US" altLang="fr-FR" b="1" dirty="0">
                <a:solidFill>
                  <a:srgbClr val="000000"/>
                </a:solidFill>
                <a:cs typeface="Calibri" panose="020F0502020204030204" pitchFamily="34" charset="0"/>
              </a:rPr>
              <a:t>Experimental Strategy/Machine Constraints and essential diagnostic</a:t>
            </a:r>
          </a:p>
          <a:p>
            <a:pPr eaLnBrk="1" hangingPunct="1">
              <a:buClrTx/>
              <a:buSzTx/>
              <a:buFontTx/>
              <a:buNone/>
            </a:pPr>
            <a:r>
              <a:rPr lang="en-US" altLang="fr-FR" sz="1400" dirty="0">
                <a:solidFill>
                  <a:srgbClr val="000000"/>
                </a:solidFill>
                <a:cs typeface="Calibri" panose="020F0502020204030204" pitchFamily="34" charset="0"/>
              </a:rPr>
              <a:t>           - Pre-characterized samples exposed on 	   </a:t>
            </a:r>
          </a:p>
          <a:p>
            <a:pPr eaLnBrk="1" hangingPunct="1">
              <a:buClrTx/>
              <a:buSzTx/>
              <a:buFontTx/>
              <a:buNone/>
            </a:pPr>
            <a:r>
              <a:rPr lang="en-US" altLang="fr-FR" sz="1400" dirty="0">
                <a:solidFill>
                  <a:srgbClr val="000000"/>
                </a:solidFill>
                <a:cs typeface="Calibri" panose="020F0502020204030204" pitchFamily="34" charset="0"/>
              </a:rPr>
              <a:t>             manipulator systems during </a:t>
            </a:r>
            <a:r>
              <a:rPr lang="en-US" altLang="fr-FR" sz="1400" dirty="0" err="1">
                <a:solidFill>
                  <a:srgbClr val="000000"/>
                </a:solidFill>
                <a:cs typeface="Calibri" panose="020F0502020204030204" pitchFamily="34" charset="0"/>
              </a:rPr>
              <a:t>boronization</a:t>
            </a:r>
            <a:br>
              <a:rPr lang="en-US" altLang="fr-FR" sz="1400" dirty="0">
                <a:solidFill>
                  <a:srgbClr val="000000"/>
                </a:solidFill>
                <a:cs typeface="Calibri" panose="020F0502020204030204" pitchFamily="34" charset="0"/>
              </a:rPr>
            </a:br>
            <a:r>
              <a:rPr lang="en-US" altLang="fr-FR" sz="600" dirty="0">
                <a:solidFill>
                  <a:srgbClr val="000000"/>
                </a:solidFill>
                <a:cs typeface="Calibri" panose="020F0502020204030204" pitchFamily="34" charset="0"/>
              </a:rPr>
              <a:t> </a:t>
            </a:r>
          </a:p>
          <a:p>
            <a:pPr eaLnBrk="1" hangingPunct="1">
              <a:buClrTx/>
              <a:buSzTx/>
              <a:buFontTx/>
              <a:buNone/>
            </a:pPr>
            <a:r>
              <a:rPr lang="en-US" altLang="fr-FR" sz="1400" dirty="0">
                <a:solidFill>
                  <a:srgbClr val="000000"/>
                </a:solidFill>
                <a:cs typeface="Calibri" panose="020F0502020204030204" pitchFamily="34" charset="0"/>
              </a:rPr>
              <a:t>           - samples must be retrieved before normal plasma</a:t>
            </a:r>
          </a:p>
          <a:p>
            <a:pPr eaLnBrk="1" hangingPunct="1">
              <a:buClrTx/>
              <a:buSzTx/>
              <a:buFontTx/>
              <a:buNone/>
            </a:pPr>
            <a:r>
              <a:rPr lang="en-US" altLang="fr-FR" sz="1400" dirty="0">
                <a:solidFill>
                  <a:srgbClr val="000000"/>
                </a:solidFill>
                <a:cs typeface="Calibri" panose="020F0502020204030204" pitchFamily="34" charset="0"/>
              </a:rPr>
              <a:t>             Operation and should be carried in air/humidity</a:t>
            </a:r>
          </a:p>
          <a:p>
            <a:pPr eaLnBrk="1" hangingPunct="1">
              <a:buClrTx/>
              <a:buSzTx/>
              <a:buFontTx/>
              <a:buNone/>
            </a:pPr>
            <a:r>
              <a:rPr lang="en-US" altLang="fr-FR" sz="1400" dirty="0">
                <a:solidFill>
                  <a:srgbClr val="000000"/>
                </a:solidFill>
                <a:cs typeface="Calibri" panose="020F0502020204030204" pitchFamily="34" charset="0"/>
              </a:rPr>
              <a:t>             tight containers.</a:t>
            </a:r>
          </a:p>
          <a:p>
            <a:pPr eaLnBrk="1" hangingPunct="1">
              <a:buFont typeface="Arial" panose="020B0604020202020204" pitchFamily="34" charset="0"/>
              <a:buNone/>
            </a:pPr>
            <a:endParaRPr lang="en-US" altLang="fr-FR" dirty="0">
              <a:solidFill>
                <a:srgbClr val="000000"/>
              </a:solidFill>
              <a:cs typeface="Calibri" panose="020F0502020204030204" pitchFamily="34" charset="0"/>
            </a:endParaRPr>
          </a:p>
          <a:p>
            <a:pPr eaLnBrk="1" hangingPunct="1">
              <a:buFont typeface="Arial" panose="020B0604020202020204" pitchFamily="34" charset="0"/>
              <a:buNone/>
            </a:pPr>
            <a:endParaRPr lang="en-US" altLang="fr-FR" dirty="0">
              <a:solidFill>
                <a:srgbClr val="000000"/>
              </a:solidFill>
              <a:cs typeface="Calibri" panose="020F0502020204030204" pitchFamily="34" charset="0"/>
            </a:endParaRPr>
          </a:p>
        </p:txBody>
      </p:sp>
      <p:sp>
        <p:nvSpPr>
          <p:cNvPr id="6" name="Text Box 4">
            <a:extLst>
              <a:ext uri="{FF2B5EF4-FFF2-40B4-BE49-F238E27FC236}">
                <a16:creationId xmlns:a16="http://schemas.microsoft.com/office/drawing/2014/main" id="{4DA09FBF-A827-4F4E-B528-E06EC7B6AA1B}"/>
              </a:ext>
            </a:extLst>
          </p:cNvPr>
          <p:cNvSpPr txBox="1">
            <a:spLocks noChangeArrowheads="1"/>
          </p:cNvSpPr>
          <p:nvPr/>
        </p:nvSpPr>
        <p:spPr bwMode="auto">
          <a:xfrm>
            <a:off x="6967538" y="3800475"/>
            <a:ext cx="40957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1pPr>
            <a:lvl2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2pPr>
            <a:lvl3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3pPr>
            <a:lvl4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4pPr>
            <a:lvl5pPr>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5pPr>
            <a:lvl6pPr marL="25146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6pPr>
            <a:lvl7pPr marL="29718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7pPr>
            <a:lvl8pPr marL="34290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8pPr>
            <a:lvl9pPr marL="3886200" indent="-228600" defTabSz="449263" eaLnBrk="0" fontAlgn="base" hangingPunct="0">
              <a:spcBef>
                <a:spcPts val="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Calibri" panose="020F0502020204030204" pitchFamily="34" charset="0"/>
                <a:cs typeface="Noto Sans CJK SC" charset="0"/>
              </a:defRPr>
            </a:lvl9pPr>
          </a:lstStyle>
          <a:p>
            <a:pPr eaLnBrk="1" hangingPunct="1">
              <a:buClrTx/>
              <a:buFontTx/>
              <a:buNone/>
            </a:pPr>
            <a:r>
              <a:rPr lang="en-US" altLang="fr-FR" b="1">
                <a:solidFill>
                  <a:srgbClr val="000000"/>
                </a:solidFill>
                <a:cs typeface="Calibri" panose="020F0502020204030204" pitchFamily="34" charset="0"/>
              </a:rPr>
              <a:t>Proposed pulses</a:t>
            </a:r>
          </a:p>
        </p:txBody>
      </p:sp>
      <p:graphicFrame>
        <p:nvGraphicFramePr>
          <p:cNvPr id="7" name="Group 5">
            <a:extLst>
              <a:ext uri="{FF2B5EF4-FFF2-40B4-BE49-F238E27FC236}">
                <a16:creationId xmlns:a16="http://schemas.microsoft.com/office/drawing/2014/main" id="{9A491B52-7F4A-4A81-989E-A0DD8E60ED7D}"/>
              </a:ext>
            </a:extLst>
          </p:cNvPr>
          <p:cNvGraphicFramePr>
            <a:graphicFrameLocks noGrp="1"/>
          </p:cNvGraphicFramePr>
          <p:nvPr/>
        </p:nvGraphicFramePr>
        <p:xfrm>
          <a:off x="6956425" y="4170363"/>
          <a:ext cx="4330700" cy="1854201"/>
        </p:xfrm>
        <a:graphic>
          <a:graphicData uri="http://schemas.openxmlformats.org/drawingml/2006/table">
            <a:tbl>
              <a:tblPr/>
              <a:tblGrid>
                <a:gridCol w="995363">
                  <a:extLst>
                    <a:ext uri="{9D8B030D-6E8A-4147-A177-3AD203B41FA5}">
                      <a16:colId xmlns:a16="http://schemas.microsoft.com/office/drawing/2014/main" val="20000"/>
                    </a:ext>
                  </a:extLst>
                </a:gridCol>
                <a:gridCol w="1738312">
                  <a:extLst>
                    <a:ext uri="{9D8B030D-6E8A-4147-A177-3AD203B41FA5}">
                      <a16:colId xmlns:a16="http://schemas.microsoft.com/office/drawing/2014/main" val="20001"/>
                    </a:ext>
                  </a:extLst>
                </a:gridCol>
                <a:gridCol w="1597025">
                  <a:extLst>
                    <a:ext uri="{9D8B030D-6E8A-4147-A177-3AD203B41FA5}">
                      <a16:colId xmlns:a16="http://schemas.microsoft.com/office/drawing/2014/main" val="20002"/>
                    </a:ext>
                  </a:extLst>
                </a:gridCol>
              </a:tblGrid>
              <a:tr h="371475">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fr-FR" sz="1400" b="1" i="0" u="none" strike="noStrike" cap="none" normalizeH="0" baseline="0">
                          <a:ln>
                            <a:noFill/>
                          </a:ln>
                          <a:solidFill>
                            <a:srgbClr val="FFFFFF"/>
                          </a:solidFill>
                          <a:effectLst/>
                          <a:latin typeface="Calibri" panose="020F0502020204030204" pitchFamily="34" charset="0"/>
                          <a:cs typeface="Noto Sans CJK SC" charset="0"/>
                        </a:rPr>
                        <a:t>Device</a:t>
                      </a: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fr-FR" sz="1400" b="1" i="0" u="none" strike="noStrike" cap="none" normalizeH="0" baseline="0" dirty="0">
                          <a:ln>
                            <a:noFill/>
                          </a:ln>
                          <a:solidFill>
                            <a:srgbClr val="FFFFFF"/>
                          </a:solidFill>
                          <a:effectLst/>
                          <a:latin typeface="Calibri" panose="020F0502020204030204" pitchFamily="34" charset="0"/>
                          <a:cs typeface="Noto Sans CJK SC" charset="0"/>
                        </a:rPr>
                        <a:t># Pulses/Session</a:t>
                      </a: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fr-FR" sz="1400" b="1" i="0" u="none" strike="noStrike" cap="none" normalizeH="0" baseline="0">
                          <a:ln>
                            <a:noFill/>
                          </a:ln>
                          <a:solidFill>
                            <a:srgbClr val="FFFFFF"/>
                          </a:solidFill>
                          <a:effectLst/>
                          <a:latin typeface="Calibri" panose="020F0502020204030204" pitchFamily="34" charset="0"/>
                          <a:cs typeface="Noto Sans CJK SC" charset="0"/>
                        </a:rPr>
                        <a:t># Development</a:t>
                      </a: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1872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369888">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fr-CH" altLang="fr-FR" sz="1400" b="0" i="0" u="none" strike="noStrike" cap="none" normalizeH="0" baseline="0">
                          <a:ln>
                            <a:noFill/>
                          </a:ln>
                          <a:solidFill>
                            <a:srgbClr val="000000"/>
                          </a:solidFill>
                          <a:effectLst/>
                          <a:latin typeface="Calibri" panose="020F0502020204030204" pitchFamily="34" charset="0"/>
                          <a:cs typeface="Noto Sans CJK SC" charset="0"/>
                        </a:rPr>
                        <a:t>AUG</a:t>
                      </a: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8EB4E3"/>
                    </a:solidFill>
                  </a:tcPr>
                </a:tc>
                <a:tc gridSpan="2">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fr-FR" sz="1400" b="0" i="0" u="none" strike="noStrike" cap="none" normalizeH="0" baseline="0">
                          <a:ln>
                            <a:noFill/>
                          </a:ln>
                          <a:solidFill>
                            <a:srgbClr val="000000"/>
                          </a:solidFill>
                          <a:effectLst/>
                          <a:latin typeface="Calibri" panose="020F0502020204030204" pitchFamily="34" charset="0"/>
                          <a:cs typeface="Noto Sans CJK SC" charset="0"/>
                        </a:rPr>
                        <a:t>During boronization</a:t>
                      </a: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1872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8EB4E3"/>
                    </a:solidFill>
                  </a:tcPr>
                </a:tc>
                <a:tc hMerge="1">
                  <a:txBody>
                    <a:bodyPr/>
                    <a:lstStyle/>
                    <a:p>
                      <a:endParaRPr lang="fr-FR"/>
                    </a:p>
                  </a:txBody>
                  <a:tcPr/>
                </a:tc>
                <a:extLst>
                  <a:ext uri="{0D108BD9-81ED-4DB2-BD59-A6C34878D82A}">
                    <a16:rowId xmlns:a16="http://schemas.microsoft.com/office/drawing/2014/main" val="10001"/>
                  </a:ext>
                </a:extLst>
              </a:tr>
              <a:tr h="371475">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fr-FR" sz="1400" b="0" i="0" u="none" strike="noStrike" cap="none" normalizeH="0" baseline="0">
                          <a:ln>
                            <a:noFill/>
                          </a:ln>
                          <a:solidFill>
                            <a:srgbClr val="000000"/>
                          </a:solidFill>
                          <a:effectLst/>
                          <a:latin typeface="Calibri" panose="020F0502020204030204" pitchFamily="34" charset="0"/>
                          <a:cs typeface="Noto Sans CJK SC" charset="0"/>
                        </a:rPr>
                        <a:t>MAST-U</a:t>
                      </a: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E6B9B8"/>
                    </a:solidFill>
                  </a:tcPr>
                </a:tc>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de-DE" altLang="fr-FR" sz="1400" b="0" i="0" u="none" strike="noStrike" cap="none" normalizeH="0" baseline="0">
                        <a:ln>
                          <a:noFill/>
                        </a:ln>
                        <a:solidFill>
                          <a:srgbClr val="000000"/>
                        </a:solidFill>
                        <a:effectLst/>
                        <a:latin typeface="Calibri" panose="020F0502020204030204" pitchFamily="34" charset="0"/>
                        <a:cs typeface="Noto Sans CJK SC" charset="0"/>
                      </a:endParaRP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E6B9B8"/>
                    </a:solidFill>
                  </a:tcPr>
                </a:tc>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de-DE" altLang="fr-FR" sz="1400" b="0" i="0" u="none" strike="noStrike" cap="none" normalizeH="0" baseline="0">
                        <a:ln>
                          <a:noFill/>
                        </a:ln>
                        <a:solidFill>
                          <a:srgbClr val="000000"/>
                        </a:solidFill>
                        <a:effectLst/>
                        <a:latin typeface="Calibri" panose="020F0502020204030204" pitchFamily="34" charset="0"/>
                        <a:cs typeface="Noto Sans CJK SC" charset="0"/>
                      </a:endParaRP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E6B9B8"/>
                    </a:solidFill>
                  </a:tcPr>
                </a:tc>
                <a:extLst>
                  <a:ext uri="{0D108BD9-81ED-4DB2-BD59-A6C34878D82A}">
                    <a16:rowId xmlns:a16="http://schemas.microsoft.com/office/drawing/2014/main" val="10002"/>
                  </a:ext>
                </a:extLst>
              </a:tr>
              <a:tr h="369888">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fr-FR" sz="1400" b="0" i="0" u="none" strike="noStrike" cap="none" normalizeH="0" baseline="0">
                          <a:ln>
                            <a:noFill/>
                          </a:ln>
                          <a:solidFill>
                            <a:srgbClr val="000000"/>
                          </a:solidFill>
                          <a:effectLst/>
                          <a:latin typeface="Calibri" panose="020F0502020204030204" pitchFamily="34" charset="0"/>
                          <a:cs typeface="Noto Sans CJK SC" charset="0"/>
                        </a:rPr>
                        <a:t>TCV</a:t>
                      </a: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D7E4BD"/>
                    </a:solidFill>
                  </a:tcPr>
                </a:tc>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de-DE" altLang="fr-FR" sz="1400" b="0" i="0" u="none" strike="noStrike" cap="none" normalizeH="0" baseline="0">
                        <a:ln>
                          <a:noFill/>
                        </a:ln>
                        <a:solidFill>
                          <a:srgbClr val="000000"/>
                        </a:solidFill>
                        <a:effectLst/>
                        <a:latin typeface="Calibri" panose="020F0502020204030204" pitchFamily="34" charset="0"/>
                        <a:cs typeface="Noto Sans CJK SC" charset="0"/>
                      </a:endParaRP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D7E4BD"/>
                    </a:solidFill>
                  </a:tcPr>
                </a:tc>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de-DE" altLang="fr-FR" sz="1400" b="0" i="0" u="none" strike="noStrike" cap="none" normalizeH="0" baseline="0">
                        <a:ln>
                          <a:noFill/>
                        </a:ln>
                        <a:solidFill>
                          <a:srgbClr val="000000"/>
                        </a:solidFill>
                        <a:effectLst/>
                        <a:latin typeface="Calibri" panose="020F0502020204030204" pitchFamily="34" charset="0"/>
                        <a:cs typeface="Noto Sans CJK SC" charset="0"/>
                      </a:endParaRP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D7E4BD"/>
                    </a:solidFill>
                  </a:tcPr>
                </a:tc>
                <a:extLst>
                  <a:ext uri="{0D108BD9-81ED-4DB2-BD59-A6C34878D82A}">
                    <a16:rowId xmlns:a16="http://schemas.microsoft.com/office/drawing/2014/main" val="10003"/>
                  </a:ext>
                </a:extLst>
              </a:tr>
              <a:tr h="371475">
                <a:tc>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fr-FR" sz="1400" b="0" i="0" u="none" strike="noStrike" cap="none" normalizeH="0" baseline="0">
                          <a:ln>
                            <a:noFill/>
                          </a:ln>
                          <a:solidFill>
                            <a:srgbClr val="000000"/>
                          </a:solidFill>
                          <a:effectLst/>
                          <a:latin typeface="Calibri" panose="020F0502020204030204" pitchFamily="34" charset="0"/>
                          <a:cs typeface="Noto Sans CJK SC" charset="0"/>
                        </a:rPr>
                        <a:t>WEST</a:t>
                      </a: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FCD5B5"/>
                    </a:solidFill>
                  </a:tcPr>
                </a:tc>
                <a:tc gridSpan="2">
                  <a:txBody>
                    <a:bodyPr/>
                    <a:lstStyle>
                      <a:lvl1pPr>
                        <a:spcBef>
                          <a:spcPts val="8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charset="0"/>
                        </a:defRPr>
                      </a:lvl1pPr>
                      <a:lvl2pPr>
                        <a:spcBef>
                          <a:spcPts val="7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charset="0"/>
                        </a:defRPr>
                      </a:lvl2pPr>
                      <a:lvl3pPr>
                        <a:spcBef>
                          <a:spcPts val="6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charset="0"/>
                        </a:defRPr>
                      </a:lvl3pPr>
                      <a:lvl4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4pPr>
                      <a:lvl5pPr>
                        <a:spcBef>
                          <a:spcPts val="513"/>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5pPr>
                      <a:lvl6pPr marL="25146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6pPr>
                      <a:lvl7pPr marL="29718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7pPr>
                      <a:lvl8pPr marL="34290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8pPr>
                      <a:lvl9pPr marL="3886200" indent="-228600" defTabSz="449263" eaLnBrk="0" fontAlgn="base" hangingPunct="0">
                        <a:spcBef>
                          <a:spcPts val="513"/>
                        </a:spcBef>
                        <a:spcAft>
                          <a:spcPts val="13"/>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charset="0"/>
                        </a:defRPr>
                      </a:lvl9pPr>
                    </a:lstStyle>
                    <a:p>
                      <a:pPr marL="0" marR="0" lvl="0" indent="0" algn="l" defTabSz="449263" rtl="0" eaLnBrk="1" fontAlgn="base" latinLnBrk="0" hangingPunct="1">
                        <a:lnSpc>
                          <a:spcPct val="83000"/>
                        </a:lnSpc>
                        <a:spcBef>
                          <a:spcPts val="13"/>
                        </a:spcBef>
                        <a:spcAft>
                          <a:spcPts val="13"/>
                        </a:spcAft>
                        <a:buClr>
                          <a:srgbClr val="000000"/>
                        </a:buClr>
                        <a:buSzPct val="100000"/>
                        <a:buFont typeface="Times New Roman" panose="02020603050405020304"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kumimoji="0" lang="de-DE" altLang="fr-FR" sz="1400" b="0" i="0" u="none" strike="noStrike" cap="none" normalizeH="0" baseline="0" dirty="0" err="1">
                          <a:ln>
                            <a:noFill/>
                          </a:ln>
                          <a:solidFill>
                            <a:srgbClr val="000000"/>
                          </a:solidFill>
                          <a:effectLst/>
                          <a:latin typeface="Calibri" panose="020F0502020204030204" pitchFamily="34" charset="0"/>
                          <a:cs typeface="Noto Sans CJK SC" charset="0"/>
                        </a:rPr>
                        <a:t>During</a:t>
                      </a:r>
                      <a:r>
                        <a:rPr kumimoji="0" lang="de-DE" altLang="fr-FR" sz="1400" b="0" i="0" u="none" strike="noStrike" cap="none" normalizeH="0" baseline="0" dirty="0">
                          <a:ln>
                            <a:noFill/>
                          </a:ln>
                          <a:solidFill>
                            <a:srgbClr val="000000"/>
                          </a:solidFill>
                          <a:effectLst/>
                          <a:latin typeface="Calibri" panose="020F0502020204030204" pitchFamily="34" charset="0"/>
                          <a:cs typeface="Noto Sans CJK SC" charset="0"/>
                        </a:rPr>
                        <a:t> </a:t>
                      </a:r>
                      <a:r>
                        <a:rPr kumimoji="0" lang="de-DE" altLang="fr-FR" sz="1400" b="0" i="0" u="none" strike="noStrike" cap="none" normalizeH="0" baseline="0" dirty="0" err="1">
                          <a:ln>
                            <a:noFill/>
                          </a:ln>
                          <a:solidFill>
                            <a:srgbClr val="000000"/>
                          </a:solidFill>
                          <a:effectLst/>
                          <a:latin typeface="Calibri" panose="020F0502020204030204" pitchFamily="34" charset="0"/>
                          <a:cs typeface="Noto Sans CJK SC" charset="0"/>
                        </a:rPr>
                        <a:t>boronization</a:t>
                      </a:r>
                      <a:endParaRPr kumimoji="0" lang="de-DE" altLang="fr-FR" sz="1400" b="0" i="0" u="none" strike="noStrike" cap="none" normalizeH="0" baseline="0" dirty="0">
                        <a:ln>
                          <a:noFill/>
                        </a:ln>
                        <a:solidFill>
                          <a:srgbClr val="000000"/>
                        </a:solidFill>
                        <a:effectLst/>
                        <a:latin typeface="Calibri" panose="020F0502020204030204" pitchFamily="34" charset="0"/>
                        <a:cs typeface="Noto Sans CJK SC" charset="0"/>
                      </a:endParaRPr>
                    </a:p>
                  </a:txBody>
                  <a:tcPr marT="46800" marB="46800" horzOverflow="overflow">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cap="flat" cmpd="sng" algn="ctr">
                      <a:solidFill>
                        <a:srgbClr val="FFFFFF"/>
                      </a:solidFill>
                      <a:prstDash val="solid"/>
                      <a:round/>
                      <a:headEnd type="none" w="med" len="med"/>
                      <a:tailEnd type="none" w="med" len="med"/>
                    </a:lnT>
                    <a:lnB w="5760" cap="flat" cmpd="sng" algn="ctr">
                      <a:solidFill>
                        <a:srgbClr val="FFFFFF"/>
                      </a:solidFill>
                      <a:prstDash val="solid"/>
                      <a:round/>
                      <a:headEnd type="none" w="med" len="med"/>
                      <a:tailEnd type="none" w="med" len="med"/>
                    </a:lnB>
                    <a:lnTlToBr>
                      <a:noFill/>
                    </a:lnTlToBr>
                    <a:lnBlToTr>
                      <a:noFill/>
                    </a:lnBlToTr>
                    <a:solidFill>
                      <a:srgbClr val="FCD5B5"/>
                    </a:solidFill>
                  </a:tcPr>
                </a:tc>
                <a:tc hMerge="1">
                  <a:txBody>
                    <a:bodyPr/>
                    <a:lstStyle/>
                    <a:p>
                      <a:endParaRPr lang="fr-FR"/>
                    </a:p>
                  </a:txBody>
                  <a:tcPr/>
                </a:tc>
                <a:extLst>
                  <a:ext uri="{0D108BD9-81ED-4DB2-BD59-A6C34878D82A}">
                    <a16:rowId xmlns:a16="http://schemas.microsoft.com/office/drawing/2014/main" val="10004"/>
                  </a:ext>
                </a:extLst>
              </a:tr>
            </a:tbl>
          </a:graphicData>
        </a:graphic>
      </p:graphicFrame>
      <p:pic>
        <p:nvPicPr>
          <p:cNvPr id="2" name="Image 1">
            <a:extLst>
              <a:ext uri="{FF2B5EF4-FFF2-40B4-BE49-F238E27FC236}">
                <a16:creationId xmlns:a16="http://schemas.microsoft.com/office/drawing/2014/main" id="{70C908DE-FD9F-45B3-8F4C-C7F73203D190}"/>
              </a:ext>
            </a:extLst>
          </p:cNvPr>
          <p:cNvPicPr>
            <a:picLocks noChangeAspect="1"/>
          </p:cNvPicPr>
          <p:nvPr/>
        </p:nvPicPr>
        <p:blipFill>
          <a:blip r:embed="rId2"/>
          <a:stretch>
            <a:fillRect/>
          </a:stretch>
        </p:blipFill>
        <p:spPr>
          <a:xfrm>
            <a:off x="6981296" y="1259737"/>
            <a:ext cx="4305829" cy="1721588"/>
          </a:xfrm>
          <a:prstGeom prst="rect">
            <a:avLst/>
          </a:prstGeom>
        </p:spPr>
      </p:pic>
      <p:sp>
        <p:nvSpPr>
          <p:cNvPr id="9" name="TextBox 1">
            <a:extLst>
              <a:ext uri="{FF2B5EF4-FFF2-40B4-BE49-F238E27FC236}">
                <a16:creationId xmlns:a16="http://schemas.microsoft.com/office/drawing/2014/main" id="{B6B84462-1589-428B-856B-A28B23976395}"/>
              </a:ext>
            </a:extLst>
          </p:cNvPr>
          <p:cNvSpPr txBox="1"/>
          <p:nvPr/>
        </p:nvSpPr>
        <p:spPr>
          <a:xfrm>
            <a:off x="6362700" y="1523314"/>
            <a:ext cx="5474811" cy="2246769"/>
          </a:xfrm>
          <a:prstGeom prst="rect">
            <a:avLst/>
          </a:prstGeom>
          <a:solidFill>
            <a:srgbClr val="FFFF00"/>
          </a:solidFill>
          <a:ln>
            <a:noFill/>
          </a:ln>
        </p:spPr>
        <p:txBody>
          <a:bodyPr wrap="square" rtlCol="0">
            <a:spAutoFit/>
          </a:bodyPr>
          <a:lstStyle/>
          <a:p>
            <a:r>
              <a:rPr lang="fi-FI" sz="2000" dirty="0"/>
              <a:t>Priority</a:t>
            </a:r>
            <a:r>
              <a:rPr lang="fr-FR" sz="2000" dirty="0"/>
              <a:t>: P1-AUG-26-PB and P1-WEST-26-PB</a:t>
            </a:r>
          </a:p>
          <a:p>
            <a:r>
              <a:rPr lang="en-US" sz="2000" dirty="0"/>
              <a:t>Would provide tokamak relevant B layers to be studied in WP PWIE</a:t>
            </a:r>
          </a:p>
          <a:p>
            <a:r>
              <a:rPr lang="en-US" sz="2000" dirty="0"/>
              <a:t>Readiness of samples + compatibility with AUG/WEST exposure devices to be confirmed</a:t>
            </a:r>
          </a:p>
          <a:p>
            <a:r>
              <a:rPr lang="en-US" sz="2000" dirty="0"/>
              <a:t>Sample management challenging (no air exposure desirable) </a:t>
            </a:r>
            <a:endParaRPr lang="fr-FR" sz="2000" dirty="0"/>
          </a:p>
        </p:txBody>
      </p:sp>
    </p:spTree>
    <p:extLst>
      <p:ext uri="{BB962C8B-B14F-4D97-AF65-F5344CB8AC3E}">
        <p14:creationId xmlns:p14="http://schemas.microsoft.com/office/powerpoint/2010/main" val="3902457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55</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#125 : </a:t>
            </a:r>
            <a:r>
              <a:rPr lang="en-US" dirty="0"/>
              <a:t>Particle balance in AUG as a measure of global D retention </a:t>
            </a:r>
            <a:br>
              <a:rPr lang="en-US" dirty="0"/>
            </a:br>
            <a:r>
              <a:rPr lang="en-US" dirty="0"/>
              <a:t>in pulses following fresh </a:t>
            </a:r>
            <a:r>
              <a:rPr lang="en-US" dirty="0" err="1"/>
              <a:t>boronisation</a:t>
            </a:r>
            <a:r>
              <a:rPr lang="en-US" dirty="0"/>
              <a:t> </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TextBox 4">
            <a:extLst>
              <a:ext uri="{FF2B5EF4-FFF2-40B4-BE49-F238E27FC236}">
                <a16:creationId xmlns:a16="http://schemas.microsoft.com/office/drawing/2014/main" id="{98681047-BA21-4F6F-A1DD-F2C7CB7BC9DB}"/>
              </a:ext>
            </a:extLst>
          </p:cNvPr>
          <p:cNvSpPr txBox="1"/>
          <p:nvPr/>
        </p:nvSpPr>
        <p:spPr>
          <a:xfrm>
            <a:off x="77788" y="796925"/>
            <a:ext cx="6780212" cy="4616648"/>
          </a:xfrm>
          <a:prstGeom prst="rect">
            <a:avLst/>
          </a:prstGeom>
          <a:noFill/>
        </p:spPr>
        <p:txBody>
          <a:bodyPr wrap="square">
            <a:spAutoFit/>
          </a:bodyPr>
          <a:lstStyle/>
          <a:p>
            <a:pPr marL="285750" indent="-285750" eaLnBrk="1" fontAlgn="auto" hangingPunct="1">
              <a:spcBef>
                <a:spcPts val="0"/>
              </a:spcBef>
              <a:spcAft>
                <a:spcPts val="0"/>
              </a:spcAft>
              <a:buFont typeface="Arial"/>
              <a:buChar char="•"/>
              <a:defRPr/>
            </a:pPr>
            <a:r>
              <a:rPr lang="en-US" sz="1600" b="1" dirty="0">
                <a:latin typeface="+mn-lt"/>
                <a:cs typeface="Calibri"/>
              </a:rPr>
              <a:t>Proponents and contact person</a:t>
            </a:r>
          </a:p>
          <a:p>
            <a:pPr lvl="1" eaLnBrk="1" fontAlgn="auto" hangingPunct="1">
              <a:spcBef>
                <a:spcPts val="0"/>
              </a:spcBef>
              <a:spcAft>
                <a:spcPts val="0"/>
              </a:spcAft>
              <a:defRPr/>
            </a:pPr>
            <a:r>
              <a:rPr lang="en-US" sz="1400" u="sng" dirty="0">
                <a:latin typeface="+mn-lt"/>
                <a:cs typeface="Calibri"/>
              </a:rPr>
              <a:t>D. Matveev</a:t>
            </a:r>
            <a:r>
              <a:rPr lang="en-US" sz="1400" dirty="0">
                <a:latin typeface="+mn-lt"/>
                <a:cs typeface="Calibri"/>
              </a:rPr>
              <a:t>, S. Brezinsek, V. Rohde, T. Wauters, </a:t>
            </a:r>
            <a:r>
              <a:rPr lang="en-DE" sz="1400" dirty="0">
                <a:latin typeface="+mn-lt"/>
                <a:cs typeface="Calibri"/>
              </a:rPr>
              <a:t>…</a:t>
            </a:r>
            <a:endParaRPr lang="en-US" sz="1400" dirty="0">
              <a:latin typeface="+mn-lt"/>
              <a:cs typeface="Calibri"/>
            </a:endParaRPr>
          </a:p>
          <a:p>
            <a:pPr marL="285750" indent="-285750" eaLnBrk="1" fontAlgn="auto" hangingPunct="1">
              <a:spcBef>
                <a:spcPts val="0"/>
              </a:spcBef>
              <a:spcAft>
                <a:spcPts val="0"/>
              </a:spcAft>
              <a:buFont typeface="Arial"/>
              <a:buChar char="•"/>
              <a:defRPr/>
            </a:pPr>
            <a:endParaRPr lang="en-US" sz="400" b="1" dirty="0">
              <a:latin typeface="+mn-lt"/>
              <a:cs typeface="Calibri"/>
            </a:endParaRPr>
          </a:p>
          <a:p>
            <a:pPr marL="285750" indent="-285750" eaLnBrk="1" fontAlgn="auto" hangingPunct="1">
              <a:spcBef>
                <a:spcPts val="0"/>
              </a:spcBef>
              <a:spcAft>
                <a:spcPts val="0"/>
              </a:spcAft>
              <a:buFont typeface="Arial"/>
              <a:buChar char="•"/>
              <a:defRPr/>
            </a:pPr>
            <a:r>
              <a:rPr lang="en-US" sz="1600" b="1" dirty="0">
                <a:latin typeface="+mn-lt"/>
                <a:cs typeface="Calibri"/>
              </a:rPr>
              <a:t>Scientific Background &amp; Objectives</a:t>
            </a:r>
          </a:p>
          <a:p>
            <a:pPr marL="742950" lvl="1" indent="-285750" eaLnBrk="1" fontAlgn="auto" hangingPunct="1">
              <a:spcBef>
                <a:spcPts val="0"/>
              </a:spcBef>
              <a:spcAft>
                <a:spcPts val="0"/>
              </a:spcAft>
              <a:buFont typeface="Wingdings" panose="05000000000000000000" pitchFamily="2" charset="2"/>
              <a:buChar char="§"/>
              <a:defRPr/>
            </a:pPr>
            <a:r>
              <a:rPr lang="en-US" sz="1400" dirty="0">
                <a:cs typeface="Calibri"/>
              </a:rPr>
              <a:t>Fuel retention in as-deposited and re-deposited boron layers is a potential safety issue in full W ITER. Predictive estimates require validation in existing full W devices. Earlier analysis [1] mostly focused on pulses without </a:t>
            </a:r>
            <a:r>
              <a:rPr lang="en-US" sz="1400" dirty="0" err="1">
                <a:cs typeface="Calibri"/>
              </a:rPr>
              <a:t>boronisation</a:t>
            </a:r>
            <a:r>
              <a:rPr lang="en-US" sz="1400" dirty="0">
                <a:cs typeface="Calibri"/>
              </a:rPr>
              <a:t>. </a:t>
            </a:r>
          </a:p>
          <a:p>
            <a:pPr marL="742950" lvl="1" indent="-285750" eaLnBrk="1" fontAlgn="auto" hangingPunct="1">
              <a:spcBef>
                <a:spcPts val="0"/>
              </a:spcBef>
              <a:spcAft>
                <a:spcPts val="0"/>
              </a:spcAft>
              <a:buFont typeface="Wingdings" panose="05000000000000000000" pitchFamily="2" charset="2"/>
              <a:buChar char="§"/>
              <a:defRPr/>
            </a:pPr>
            <a:r>
              <a:rPr lang="en-US" sz="1400" dirty="0">
                <a:cs typeface="Calibri"/>
              </a:rPr>
              <a:t>Apply global particle balance analysis method to follow the evolution of in-vessel fuel retention in-pulse and in short-term as a function of plasma time after boronization.</a:t>
            </a:r>
            <a:endParaRPr lang="en-US" sz="400" b="1" dirty="0">
              <a:latin typeface="+mn-lt"/>
              <a:cs typeface="Calibri"/>
            </a:endParaRPr>
          </a:p>
          <a:p>
            <a:pPr marL="285750" indent="-285750" eaLnBrk="1" fontAlgn="auto" hangingPunct="1">
              <a:spcBef>
                <a:spcPts val="0"/>
              </a:spcBef>
              <a:spcAft>
                <a:spcPts val="0"/>
              </a:spcAft>
              <a:buFont typeface="Arial"/>
              <a:buChar char="•"/>
              <a:defRPr/>
            </a:pPr>
            <a:r>
              <a:rPr lang="en-US" sz="1600" b="1" dirty="0">
                <a:latin typeface="+mn-lt"/>
                <a:cs typeface="Calibri"/>
              </a:rPr>
              <a:t>Experimental Strategy &amp; Essential Diagnostic</a:t>
            </a:r>
            <a:endParaRPr lang="en-US" sz="1600" dirty="0">
              <a:latin typeface="+mn-lt"/>
            </a:endParaRPr>
          </a:p>
          <a:p>
            <a:pPr marL="742950" lvl="1" indent="-285750" eaLnBrk="1" fontAlgn="auto" hangingPunct="1">
              <a:spcBef>
                <a:spcPts val="0"/>
              </a:spcBef>
              <a:spcAft>
                <a:spcPts val="0"/>
              </a:spcAft>
              <a:buFont typeface="Wingdings" panose="05000000000000000000" pitchFamily="2" charset="2"/>
              <a:buChar char="§"/>
              <a:defRPr/>
            </a:pPr>
            <a:r>
              <a:rPr lang="en-US" sz="1400" dirty="0"/>
              <a:t>Re-calibrate all relevant neutral gas diagnostics</a:t>
            </a:r>
            <a:br>
              <a:rPr lang="en-US" sz="1400" dirty="0"/>
            </a:br>
            <a:r>
              <a:rPr lang="en-US" sz="1400" dirty="0"/>
              <a:t>(pressure gauges, pumping speeds, RGAs, </a:t>
            </a:r>
            <a:r>
              <a:rPr lang="en-DE" sz="1400" dirty="0"/>
              <a:t>…</a:t>
            </a:r>
            <a:r>
              <a:rPr lang="en-US" sz="1400" dirty="0"/>
              <a:t>)</a:t>
            </a:r>
          </a:p>
          <a:p>
            <a:pPr marL="742950" lvl="1" indent="-285750" eaLnBrk="1" fontAlgn="auto" hangingPunct="1">
              <a:spcBef>
                <a:spcPts val="0"/>
              </a:spcBef>
              <a:spcAft>
                <a:spcPts val="0"/>
              </a:spcAft>
              <a:buFont typeface="Wingdings" panose="05000000000000000000" pitchFamily="2" charset="2"/>
              <a:buChar char="§"/>
              <a:defRPr/>
            </a:pPr>
            <a:r>
              <a:rPr lang="en-US" sz="1400" dirty="0"/>
              <a:t>Execute reference pulses prior and repetitively after boronization to follow the evolution of in-vessel retention</a:t>
            </a:r>
          </a:p>
          <a:p>
            <a:pPr marL="742950" lvl="1" indent="-285750" eaLnBrk="1" fontAlgn="auto" hangingPunct="1">
              <a:spcBef>
                <a:spcPts val="0"/>
              </a:spcBef>
              <a:spcAft>
                <a:spcPts val="0"/>
              </a:spcAft>
              <a:buFont typeface="Wingdings" panose="05000000000000000000" pitchFamily="2" charset="2"/>
              <a:buChar char="§"/>
              <a:defRPr/>
            </a:pPr>
            <a:r>
              <a:rPr lang="en-US" sz="1400" dirty="0"/>
              <a:t>Essential diagnostics:</a:t>
            </a:r>
          </a:p>
          <a:p>
            <a:pPr marL="1200150" lvl="2" indent="-285750" eaLnBrk="1" fontAlgn="auto" hangingPunct="1">
              <a:spcBef>
                <a:spcPts val="0"/>
              </a:spcBef>
              <a:spcAft>
                <a:spcPts val="0"/>
              </a:spcAft>
              <a:buFont typeface="Wingdings" panose="05000000000000000000" pitchFamily="2" charset="2"/>
              <a:buChar char="§"/>
              <a:defRPr/>
            </a:pPr>
            <a:r>
              <a:rPr lang="en-US" sz="1400" dirty="0"/>
              <a:t>Pressure gauges</a:t>
            </a:r>
          </a:p>
          <a:p>
            <a:pPr marL="1200150" lvl="2" indent="-285750" eaLnBrk="1" fontAlgn="auto" hangingPunct="1">
              <a:spcBef>
                <a:spcPts val="0"/>
              </a:spcBef>
              <a:spcAft>
                <a:spcPts val="0"/>
              </a:spcAft>
              <a:buFont typeface="Wingdings" panose="05000000000000000000" pitchFamily="2" charset="2"/>
              <a:buChar char="§"/>
              <a:defRPr/>
            </a:pPr>
            <a:r>
              <a:rPr lang="en-US" sz="1400" dirty="0"/>
              <a:t>Optical Penning</a:t>
            </a:r>
          </a:p>
          <a:p>
            <a:pPr marL="1200150" lvl="2" indent="-285750" eaLnBrk="1" fontAlgn="auto" hangingPunct="1">
              <a:spcBef>
                <a:spcPts val="0"/>
              </a:spcBef>
              <a:spcAft>
                <a:spcPts val="0"/>
              </a:spcAft>
              <a:buFont typeface="Wingdings" panose="05000000000000000000" pitchFamily="2" charset="2"/>
              <a:buChar char="§"/>
              <a:defRPr/>
            </a:pPr>
            <a:r>
              <a:rPr lang="en-US" sz="1400" dirty="0"/>
              <a:t>RGAs</a:t>
            </a:r>
          </a:p>
          <a:p>
            <a:pPr marL="1200150" lvl="2" indent="-285750" eaLnBrk="1" fontAlgn="auto" hangingPunct="1">
              <a:spcBef>
                <a:spcPts val="0"/>
              </a:spcBef>
              <a:spcAft>
                <a:spcPts val="0"/>
              </a:spcAft>
              <a:buFont typeface="Wingdings" panose="05000000000000000000" pitchFamily="2" charset="2"/>
              <a:buChar char="§"/>
              <a:defRPr/>
            </a:pPr>
            <a:r>
              <a:rPr lang="en-US" sz="1400" dirty="0"/>
              <a:t>Plasma spectroscopy</a:t>
            </a:r>
          </a:p>
          <a:p>
            <a:pPr marL="1200150" lvl="2" indent="-285750" eaLnBrk="1" fontAlgn="auto" hangingPunct="1">
              <a:spcBef>
                <a:spcPts val="0"/>
              </a:spcBef>
              <a:spcAft>
                <a:spcPts val="0"/>
              </a:spcAft>
              <a:buFont typeface="Wingdings" panose="05000000000000000000" pitchFamily="2" charset="2"/>
              <a:buChar char="§"/>
              <a:defRPr/>
            </a:pPr>
            <a:r>
              <a:rPr lang="en-US" sz="1400" dirty="0"/>
              <a:t>Core plasma density (LIDAR/HRTS/</a:t>
            </a:r>
            <a:r>
              <a:rPr lang="en-DE" sz="1400" dirty="0"/>
              <a:t>…</a:t>
            </a:r>
            <a:r>
              <a:rPr lang="en-US" sz="1400" dirty="0"/>
              <a:t>)</a:t>
            </a:r>
          </a:p>
          <a:p>
            <a:pPr marL="742950" lvl="1" indent="-285750" eaLnBrk="1" fontAlgn="auto" hangingPunct="1">
              <a:spcBef>
                <a:spcPts val="0"/>
              </a:spcBef>
              <a:spcAft>
                <a:spcPts val="0"/>
              </a:spcAft>
              <a:buFont typeface="Wingdings" panose="05000000000000000000" pitchFamily="2" charset="2"/>
              <a:buChar char="§"/>
              <a:defRPr/>
            </a:pPr>
            <a:endParaRPr lang="en-US" sz="400" dirty="0"/>
          </a:p>
        </p:txBody>
      </p:sp>
      <p:graphicFrame>
        <p:nvGraphicFramePr>
          <p:cNvPr id="6" name="Table 3">
            <a:extLst>
              <a:ext uri="{FF2B5EF4-FFF2-40B4-BE49-F238E27FC236}">
                <a16:creationId xmlns:a16="http://schemas.microsoft.com/office/drawing/2014/main" id="{BF79E521-1302-4192-AF7C-AFA4A3F4FBC7}"/>
              </a:ext>
            </a:extLst>
          </p:cNvPr>
          <p:cNvGraphicFramePr>
            <a:graphicFrameLocks noGrp="1"/>
          </p:cNvGraphicFramePr>
          <p:nvPr>
            <p:extLst>
              <p:ext uri="{D42A27DB-BD31-4B8C-83A1-F6EECF244321}">
                <p14:modId xmlns:p14="http://schemas.microsoft.com/office/powerpoint/2010/main" val="3411359054"/>
              </p:ext>
            </p:extLst>
          </p:nvPr>
        </p:nvGraphicFramePr>
        <p:xfrm>
          <a:off x="5767387" y="5193350"/>
          <a:ext cx="6243637" cy="1224274"/>
        </p:xfrm>
        <a:graphic>
          <a:graphicData uri="http://schemas.openxmlformats.org/drawingml/2006/table">
            <a:tbl>
              <a:tblPr firstRow="1" bandRow="1">
                <a:tableStyleId>{5C22544A-7EE6-4342-B048-85BDC9FD1C3A}</a:tableStyleId>
              </a:tblPr>
              <a:tblGrid>
                <a:gridCol w="1436206">
                  <a:extLst>
                    <a:ext uri="{9D8B030D-6E8A-4147-A177-3AD203B41FA5}">
                      <a16:colId xmlns:a16="http://schemas.microsoft.com/office/drawing/2014/main" val="20000"/>
                    </a:ext>
                  </a:extLst>
                </a:gridCol>
                <a:gridCol w="1202298">
                  <a:extLst>
                    <a:ext uri="{9D8B030D-6E8A-4147-A177-3AD203B41FA5}">
                      <a16:colId xmlns:a16="http://schemas.microsoft.com/office/drawing/2014/main" val="20001"/>
                    </a:ext>
                  </a:extLst>
                </a:gridCol>
                <a:gridCol w="3605133">
                  <a:extLst>
                    <a:ext uri="{9D8B030D-6E8A-4147-A177-3AD203B41FA5}">
                      <a16:colId xmlns:a16="http://schemas.microsoft.com/office/drawing/2014/main" val="20002"/>
                    </a:ext>
                  </a:extLst>
                </a:gridCol>
              </a:tblGrid>
              <a:tr h="242007">
                <a:tc>
                  <a:txBody>
                    <a:bodyPr/>
                    <a:lstStyle/>
                    <a:p>
                      <a:r>
                        <a:rPr lang="en-IT" sz="1400" dirty="0"/>
                        <a:t>Device</a:t>
                      </a:r>
                    </a:p>
                  </a:txBody>
                  <a:tcPr marL="91447" marR="91447" marT="45738" marB="45738"/>
                </a:tc>
                <a:tc>
                  <a:txBody>
                    <a:bodyPr/>
                    <a:lstStyle/>
                    <a:p>
                      <a:r>
                        <a:rPr lang="en-IT" sz="1400" dirty="0"/>
                        <a:t># Pulses</a:t>
                      </a:r>
                    </a:p>
                  </a:txBody>
                  <a:tcPr marL="91447" marR="91447" marT="45738" marB="45738"/>
                </a:tc>
                <a:tc>
                  <a:txBody>
                    <a:bodyPr/>
                    <a:lstStyle/>
                    <a:p>
                      <a:r>
                        <a:rPr lang="en-IT" sz="1400" dirty="0"/>
                        <a:t># Development</a:t>
                      </a:r>
                    </a:p>
                  </a:txBody>
                  <a:tcPr marL="91447" marR="91447" marT="45738" marB="45738"/>
                </a:tc>
                <a:extLst>
                  <a:ext uri="{0D108BD9-81ED-4DB2-BD59-A6C34878D82A}">
                    <a16:rowId xmlns:a16="http://schemas.microsoft.com/office/drawing/2014/main" val="10000"/>
                  </a:ext>
                </a:extLst>
              </a:tr>
              <a:tr h="919438">
                <a:tc>
                  <a:txBody>
                    <a:bodyPr/>
                    <a:lstStyle/>
                    <a:p>
                      <a:r>
                        <a:rPr lang="fr-CH" sz="1400" dirty="0">
                          <a:solidFill>
                            <a:schemeClr val="tx1"/>
                          </a:solidFill>
                        </a:rPr>
                        <a:t>AUG</a:t>
                      </a:r>
                      <a:endParaRPr lang="en-IT" sz="1400" dirty="0">
                        <a:solidFill>
                          <a:schemeClr val="tx1"/>
                        </a:solidFill>
                      </a:endParaRPr>
                    </a:p>
                  </a:txBody>
                  <a:tcPr marL="91447" marR="91447" marT="45738" marB="45738">
                    <a:solidFill>
                      <a:schemeClr val="tx2">
                        <a:lumMod val="40000"/>
                        <a:lumOff val="60000"/>
                      </a:schemeClr>
                    </a:solidFill>
                  </a:tcPr>
                </a:tc>
                <a:tc>
                  <a:txBody>
                    <a:bodyPr/>
                    <a:lstStyle/>
                    <a:p>
                      <a:pPr algn="ctr"/>
                      <a:r>
                        <a:rPr lang="en-US" sz="1400" dirty="0"/>
                        <a:t>&gt;10+7</a:t>
                      </a:r>
                      <a:endParaRPr lang="en-IT" sz="1400" dirty="0"/>
                    </a:p>
                  </a:txBody>
                  <a:tcPr marL="91447" marR="91447" marT="45738" marB="45738">
                    <a:solidFill>
                      <a:schemeClr val="tx2">
                        <a:lumMod val="40000"/>
                        <a:lumOff val="60000"/>
                      </a:schemeClr>
                    </a:solidFill>
                  </a:tcPr>
                </a:tc>
                <a:tc>
                  <a:txBody>
                    <a:bodyPr/>
                    <a:lstStyle/>
                    <a:p>
                      <a:r>
                        <a:rPr lang="en-US" sz="1400" dirty="0"/>
                        <a:t>Reference</a:t>
                      </a:r>
                      <a:r>
                        <a:rPr lang="en-US" sz="1400" baseline="0" dirty="0"/>
                        <a:t> pulse to be identified from previous studies and in connection to relevant proposals, such as “Boronization efficiency”</a:t>
                      </a:r>
                      <a:endParaRPr lang="en-IT" sz="1400" dirty="0"/>
                    </a:p>
                  </a:txBody>
                  <a:tcPr marL="91447" marR="91447" marT="45738" marB="45738">
                    <a:solidFill>
                      <a:schemeClr val="tx2">
                        <a:lumMod val="40000"/>
                        <a:lumOff val="60000"/>
                      </a:schemeClr>
                    </a:solidFill>
                  </a:tcPr>
                </a:tc>
                <a:extLst>
                  <a:ext uri="{0D108BD9-81ED-4DB2-BD59-A6C34878D82A}">
                    <a16:rowId xmlns:a16="http://schemas.microsoft.com/office/drawing/2014/main" val="10001"/>
                  </a:ext>
                </a:extLst>
              </a:tr>
            </a:tbl>
          </a:graphicData>
        </a:graphic>
      </p:graphicFrame>
      <p:sp>
        <p:nvSpPr>
          <p:cNvPr id="7" name="TextBox 11">
            <a:extLst>
              <a:ext uri="{FF2B5EF4-FFF2-40B4-BE49-F238E27FC236}">
                <a16:creationId xmlns:a16="http://schemas.microsoft.com/office/drawing/2014/main" id="{CE356581-B4AC-4923-B3EC-1902C799A798}"/>
              </a:ext>
            </a:extLst>
          </p:cNvPr>
          <p:cNvSpPr txBox="1">
            <a:spLocks noChangeArrowheads="1"/>
          </p:cNvSpPr>
          <p:nvPr/>
        </p:nvSpPr>
        <p:spPr bwMode="auto">
          <a:xfrm>
            <a:off x="249238" y="5393311"/>
            <a:ext cx="41798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307975" algn="l"/>
              </a:tabLst>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tabLst>
                <a:tab pos="307975" algn="l"/>
              </a:tabLst>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tabLst>
                <a:tab pos="307975" algn="l"/>
              </a:tabLst>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tabLst>
                <a:tab pos="307975" algn="l"/>
              </a:tabLst>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tabLst>
                <a:tab pos="307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7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7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7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7975" algn="l"/>
              </a:tabLst>
              <a:defRPr sz="2000">
                <a:solidFill>
                  <a:schemeClr val="tx1"/>
                </a:solidFill>
                <a:latin typeface="Arial" panose="020B0604020202020204" pitchFamily="34" charset="0"/>
              </a:defRPr>
            </a:lvl9pPr>
          </a:lstStyle>
          <a:p>
            <a:pPr>
              <a:spcBef>
                <a:spcPct val="0"/>
              </a:spcBef>
              <a:buFontTx/>
              <a:buNone/>
            </a:pPr>
            <a:r>
              <a:rPr lang="fr-FR" altLang="fr-FR" sz="1400" dirty="0">
                <a:latin typeface="Calibri" panose="020F0502020204030204" pitchFamily="34" charset="0"/>
              </a:rPr>
              <a:t>[1]	</a:t>
            </a:r>
            <a:r>
              <a:rPr lang="en-US" altLang="fr-FR" sz="1400" dirty="0">
                <a:latin typeface="Calibri" panose="020F0502020204030204" pitchFamily="34" charset="0"/>
              </a:rPr>
              <a:t>V. Rohde et al., JNM 390–391 (2009) 474</a:t>
            </a:r>
            <a:br>
              <a:rPr lang="en-US" altLang="fr-FR" sz="1400" dirty="0">
                <a:latin typeface="Calibri" panose="020F0502020204030204" pitchFamily="34" charset="0"/>
              </a:rPr>
            </a:br>
            <a:r>
              <a:rPr lang="en-US" altLang="fr-FR" sz="1400" dirty="0">
                <a:latin typeface="Calibri" panose="020F0502020204030204" pitchFamily="34" charset="0"/>
              </a:rPr>
              <a:t>	doi:10.1016/j.jnucmat.2009.01.047 </a:t>
            </a:r>
            <a:endParaRPr lang="fr-FR" altLang="fr-FR" sz="1400" dirty="0">
              <a:latin typeface="Calibri" panose="020F0502020204030204" pitchFamily="34" charset="0"/>
            </a:endParaRPr>
          </a:p>
        </p:txBody>
      </p:sp>
      <p:pic>
        <p:nvPicPr>
          <p:cNvPr id="9" name="Picture 1">
            <a:extLst>
              <a:ext uri="{FF2B5EF4-FFF2-40B4-BE49-F238E27FC236}">
                <a16:creationId xmlns:a16="http://schemas.microsoft.com/office/drawing/2014/main" id="{27A6484E-77A9-49E1-A9E0-243BC06A3997}"/>
              </a:ext>
            </a:extLst>
          </p:cNvPr>
          <p:cNvPicPr>
            <a:picLocks noChangeAspect="1"/>
          </p:cNvPicPr>
          <p:nvPr/>
        </p:nvPicPr>
        <p:blipFill>
          <a:blip r:embed="rId2">
            <a:extLst>
              <a:ext uri="{28A0092B-C50C-407E-A947-70E740481C1C}">
                <a14:useLocalDpi xmlns:a14="http://schemas.microsoft.com/office/drawing/2010/main" val="0"/>
              </a:ext>
            </a:extLst>
          </a:blip>
          <a:srcRect b="15849"/>
          <a:stretch>
            <a:fillRect/>
          </a:stretch>
        </p:blipFill>
        <p:spPr bwMode="auto">
          <a:xfrm>
            <a:off x="7210425" y="842963"/>
            <a:ext cx="44672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41C3A362-63E4-4054-9CFF-C8EA2BFC1036}"/>
              </a:ext>
            </a:extLst>
          </p:cNvPr>
          <p:cNvSpPr>
            <a:spLocks noChangeArrowheads="1"/>
          </p:cNvSpPr>
          <p:nvPr/>
        </p:nvSpPr>
        <p:spPr bwMode="auto">
          <a:xfrm>
            <a:off x="7453313" y="3543300"/>
            <a:ext cx="42243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fr-FR" sz="1400"/>
              <a:t>Wall retention needed to reach steady-state conditions</a:t>
            </a:r>
          </a:p>
          <a:p>
            <a:r>
              <a:rPr lang="en-US" altLang="fr-FR" sz="1400"/>
              <a:t>Cyan triangles - data for non-boronized wall </a:t>
            </a:r>
          </a:p>
          <a:p>
            <a:r>
              <a:rPr lang="en-US" altLang="fr-FR" sz="1400"/>
              <a:t>Magenta squares - after boronizations (vertical lines)</a:t>
            </a:r>
          </a:p>
        </p:txBody>
      </p:sp>
      <p:sp>
        <p:nvSpPr>
          <p:cNvPr id="11" name="TextBox 11">
            <a:extLst>
              <a:ext uri="{FF2B5EF4-FFF2-40B4-BE49-F238E27FC236}">
                <a16:creationId xmlns:a16="http://schemas.microsoft.com/office/drawing/2014/main" id="{2C8FBCD5-4EC5-4BFF-851A-880EA6B22F73}"/>
              </a:ext>
            </a:extLst>
          </p:cNvPr>
          <p:cNvSpPr txBox="1">
            <a:spLocks noChangeArrowheads="1"/>
          </p:cNvSpPr>
          <p:nvPr/>
        </p:nvSpPr>
        <p:spPr bwMode="auto">
          <a:xfrm>
            <a:off x="7453313" y="4378325"/>
            <a:ext cx="41798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307975" algn="l"/>
              </a:tabLst>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tabLst>
                <a:tab pos="307975" algn="l"/>
              </a:tabLst>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tabLst>
                <a:tab pos="307975" algn="l"/>
              </a:tabLst>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tabLst>
                <a:tab pos="307975" algn="l"/>
              </a:tabLst>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tabLst>
                <a:tab pos="307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7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7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7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7975" algn="l"/>
              </a:tabLst>
              <a:defRPr sz="2000">
                <a:solidFill>
                  <a:schemeClr val="tx1"/>
                </a:solidFill>
                <a:latin typeface="Arial" panose="020B0604020202020204" pitchFamily="34" charset="0"/>
              </a:defRPr>
            </a:lvl9pPr>
          </a:lstStyle>
          <a:p>
            <a:pPr>
              <a:spcBef>
                <a:spcPct val="0"/>
              </a:spcBef>
              <a:buFontTx/>
              <a:buNone/>
            </a:pPr>
            <a:r>
              <a:rPr lang="fr-FR" altLang="fr-FR" sz="1400">
                <a:latin typeface="Calibri" panose="020F0502020204030204" pitchFamily="34" charset="0"/>
              </a:rPr>
              <a:t>[</a:t>
            </a:r>
            <a:r>
              <a:rPr lang="en-US" altLang="fr-FR" sz="1400">
                <a:latin typeface="Calibri" panose="020F0502020204030204" pitchFamily="34" charset="0"/>
              </a:rPr>
              <a:t>2</a:t>
            </a:r>
            <a:r>
              <a:rPr lang="fr-FR" altLang="fr-FR" sz="1400">
                <a:latin typeface="Calibri" panose="020F0502020204030204" pitchFamily="34" charset="0"/>
              </a:rPr>
              <a:t>]	V. Rohde et al., PPPCF 51 (2009) 124033 	doi:10.1088/0741-3335/51/12/124033 </a:t>
            </a:r>
          </a:p>
        </p:txBody>
      </p:sp>
    </p:spTree>
    <p:extLst>
      <p:ext uri="{BB962C8B-B14F-4D97-AF65-F5344CB8AC3E}">
        <p14:creationId xmlns:p14="http://schemas.microsoft.com/office/powerpoint/2010/main" val="433111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56</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#125 : </a:t>
            </a:r>
            <a:r>
              <a:rPr lang="en-US" dirty="0"/>
              <a:t>Particle balance in AUG as a measure of global D retention </a:t>
            </a:r>
            <a:br>
              <a:rPr lang="en-US" dirty="0"/>
            </a:br>
            <a:r>
              <a:rPr lang="en-US" dirty="0"/>
              <a:t>in pulses following fresh </a:t>
            </a:r>
            <a:r>
              <a:rPr lang="en-US" dirty="0" err="1"/>
              <a:t>boronisation</a:t>
            </a:r>
            <a:r>
              <a:rPr lang="en-US" dirty="0"/>
              <a:t> </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TextBox 4">
            <a:extLst>
              <a:ext uri="{FF2B5EF4-FFF2-40B4-BE49-F238E27FC236}">
                <a16:creationId xmlns:a16="http://schemas.microsoft.com/office/drawing/2014/main" id="{98681047-BA21-4F6F-A1DD-F2C7CB7BC9DB}"/>
              </a:ext>
            </a:extLst>
          </p:cNvPr>
          <p:cNvSpPr txBox="1"/>
          <p:nvPr/>
        </p:nvSpPr>
        <p:spPr>
          <a:xfrm>
            <a:off x="77788" y="796925"/>
            <a:ext cx="6780212" cy="4616648"/>
          </a:xfrm>
          <a:prstGeom prst="rect">
            <a:avLst/>
          </a:prstGeom>
          <a:noFill/>
        </p:spPr>
        <p:txBody>
          <a:bodyPr wrap="square">
            <a:spAutoFit/>
          </a:bodyPr>
          <a:lstStyle/>
          <a:p>
            <a:pPr marL="285750" indent="-285750" eaLnBrk="1" fontAlgn="auto" hangingPunct="1">
              <a:spcBef>
                <a:spcPts val="0"/>
              </a:spcBef>
              <a:spcAft>
                <a:spcPts val="0"/>
              </a:spcAft>
              <a:buFont typeface="Arial"/>
              <a:buChar char="•"/>
              <a:defRPr/>
            </a:pPr>
            <a:r>
              <a:rPr lang="en-US" sz="1600" b="1" dirty="0">
                <a:latin typeface="+mn-lt"/>
                <a:cs typeface="Calibri"/>
              </a:rPr>
              <a:t>Proponents and contact person</a:t>
            </a:r>
          </a:p>
          <a:p>
            <a:pPr lvl="1" eaLnBrk="1" fontAlgn="auto" hangingPunct="1">
              <a:spcBef>
                <a:spcPts val="0"/>
              </a:spcBef>
              <a:spcAft>
                <a:spcPts val="0"/>
              </a:spcAft>
              <a:defRPr/>
            </a:pPr>
            <a:r>
              <a:rPr lang="en-US" sz="1400" u="sng" dirty="0">
                <a:latin typeface="+mn-lt"/>
                <a:cs typeface="Calibri"/>
              </a:rPr>
              <a:t>D. Matveev</a:t>
            </a:r>
            <a:r>
              <a:rPr lang="en-US" sz="1400" dirty="0">
                <a:latin typeface="+mn-lt"/>
                <a:cs typeface="Calibri"/>
              </a:rPr>
              <a:t>, S. Brezinsek, V. Rohde, T. Wauters, </a:t>
            </a:r>
            <a:r>
              <a:rPr lang="en-DE" sz="1400" dirty="0">
                <a:latin typeface="+mn-lt"/>
                <a:cs typeface="Calibri"/>
              </a:rPr>
              <a:t>…</a:t>
            </a:r>
            <a:endParaRPr lang="en-US" sz="1400" dirty="0">
              <a:latin typeface="+mn-lt"/>
              <a:cs typeface="Calibri"/>
            </a:endParaRPr>
          </a:p>
          <a:p>
            <a:pPr marL="285750" indent="-285750" eaLnBrk="1" fontAlgn="auto" hangingPunct="1">
              <a:spcBef>
                <a:spcPts val="0"/>
              </a:spcBef>
              <a:spcAft>
                <a:spcPts val="0"/>
              </a:spcAft>
              <a:buFont typeface="Arial"/>
              <a:buChar char="•"/>
              <a:defRPr/>
            </a:pPr>
            <a:endParaRPr lang="en-US" sz="400" b="1" dirty="0">
              <a:latin typeface="+mn-lt"/>
              <a:cs typeface="Calibri"/>
            </a:endParaRPr>
          </a:p>
          <a:p>
            <a:pPr marL="285750" indent="-285750" eaLnBrk="1" fontAlgn="auto" hangingPunct="1">
              <a:spcBef>
                <a:spcPts val="0"/>
              </a:spcBef>
              <a:spcAft>
                <a:spcPts val="0"/>
              </a:spcAft>
              <a:buFont typeface="Arial"/>
              <a:buChar char="•"/>
              <a:defRPr/>
            </a:pPr>
            <a:r>
              <a:rPr lang="en-US" sz="1600" b="1" dirty="0">
                <a:latin typeface="+mn-lt"/>
                <a:cs typeface="Calibri"/>
              </a:rPr>
              <a:t>Scientific Background &amp; Objectives</a:t>
            </a:r>
          </a:p>
          <a:p>
            <a:pPr marL="742950" lvl="1" indent="-285750" eaLnBrk="1" fontAlgn="auto" hangingPunct="1">
              <a:spcBef>
                <a:spcPts val="0"/>
              </a:spcBef>
              <a:spcAft>
                <a:spcPts val="0"/>
              </a:spcAft>
              <a:buFont typeface="Wingdings" panose="05000000000000000000" pitchFamily="2" charset="2"/>
              <a:buChar char="§"/>
              <a:defRPr/>
            </a:pPr>
            <a:r>
              <a:rPr lang="en-US" sz="1400" dirty="0">
                <a:cs typeface="Calibri"/>
              </a:rPr>
              <a:t>Fuel retention in as-deposited and re-deposited boron layers is a potential safety issue in full W ITER. Predictive estimates require validation in existing full W devices. Earlier analysis [1] mostly focused on pulses without </a:t>
            </a:r>
            <a:r>
              <a:rPr lang="en-US" sz="1400" dirty="0" err="1">
                <a:cs typeface="Calibri"/>
              </a:rPr>
              <a:t>boronisation</a:t>
            </a:r>
            <a:r>
              <a:rPr lang="en-US" sz="1400" dirty="0">
                <a:cs typeface="Calibri"/>
              </a:rPr>
              <a:t>. </a:t>
            </a:r>
          </a:p>
          <a:p>
            <a:pPr marL="742950" lvl="1" indent="-285750" eaLnBrk="1" fontAlgn="auto" hangingPunct="1">
              <a:spcBef>
                <a:spcPts val="0"/>
              </a:spcBef>
              <a:spcAft>
                <a:spcPts val="0"/>
              </a:spcAft>
              <a:buFont typeface="Wingdings" panose="05000000000000000000" pitchFamily="2" charset="2"/>
              <a:buChar char="§"/>
              <a:defRPr/>
            </a:pPr>
            <a:r>
              <a:rPr lang="en-US" sz="1400" dirty="0">
                <a:cs typeface="Calibri"/>
              </a:rPr>
              <a:t>Apply global particle balance analysis method to follow the evolution of in-vessel fuel retention in-pulse and in short-term as a function of plasma time after boronization.</a:t>
            </a:r>
            <a:endParaRPr lang="en-US" sz="400" b="1" dirty="0">
              <a:latin typeface="+mn-lt"/>
              <a:cs typeface="Calibri"/>
            </a:endParaRPr>
          </a:p>
          <a:p>
            <a:pPr marL="285750" indent="-285750" eaLnBrk="1" fontAlgn="auto" hangingPunct="1">
              <a:spcBef>
                <a:spcPts val="0"/>
              </a:spcBef>
              <a:spcAft>
                <a:spcPts val="0"/>
              </a:spcAft>
              <a:buFont typeface="Arial"/>
              <a:buChar char="•"/>
              <a:defRPr/>
            </a:pPr>
            <a:r>
              <a:rPr lang="en-US" sz="1600" b="1" dirty="0">
                <a:latin typeface="+mn-lt"/>
                <a:cs typeface="Calibri"/>
              </a:rPr>
              <a:t>Experimental Strategy &amp; Essential Diagnostic</a:t>
            </a:r>
            <a:endParaRPr lang="en-US" sz="1600" dirty="0">
              <a:latin typeface="+mn-lt"/>
            </a:endParaRPr>
          </a:p>
          <a:p>
            <a:pPr marL="742950" lvl="1" indent="-285750" eaLnBrk="1" fontAlgn="auto" hangingPunct="1">
              <a:spcBef>
                <a:spcPts val="0"/>
              </a:spcBef>
              <a:spcAft>
                <a:spcPts val="0"/>
              </a:spcAft>
              <a:buFont typeface="Wingdings" panose="05000000000000000000" pitchFamily="2" charset="2"/>
              <a:buChar char="§"/>
              <a:defRPr/>
            </a:pPr>
            <a:r>
              <a:rPr lang="en-US" sz="1400" dirty="0"/>
              <a:t>Re-calibrate all relevant neutral gas diagnostics</a:t>
            </a:r>
            <a:br>
              <a:rPr lang="en-US" sz="1400" dirty="0"/>
            </a:br>
            <a:r>
              <a:rPr lang="en-US" sz="1400" dirty="0"/>
              <a:t>(pressure gauges, pumping speeds, RGAs, </a:t>
            </a:r>
            <a:r>
              <a:rPr lang="en-DE" sz="1400" dirty="0"/>
              <a:t>…</a:t>
            </a:r>
            <a:r>
              <a:rPr lang="en-US" sz="1400" dirty="0"/>
              <a:t>)</a:t>
            </a:r>
          </a:p>
          <a:p>
            <a:pPr marL="742950" lvl="1" indent="-285750" eaLnBrk="1" fontAlgn="auto" hangingPunct="1">
              <a:spcBef>
                <a:spcPts val="0"/>
              </a:spcBef>
              <a:spcAft>
                <a:spcPts val="0"/>
              </a:spcAft>
              <a:buFont typeface="Wingdings" panose="05000000000000000000" pitchFamily="2" charset="2"/>
              <a:buChar char="§"/>
              <a:defRPr/>
            </a:pPr>
            <a:r>
              <a:rPr lang="en-US" sz="1400" dirty="0"/>
              <a:t>Execute reference pulses prior and repetitively after boronization to follow the evolution of in-vessel retention</a:t>
            </a:r>
          </a:p>
          <a:p>
            <a:pPr marL="742950" lvl="1" indent="-285750" eaLnBrk="1" fontAlgn="auto" hangingPunct="1">
              <a:spcBef>
                <a:spcPts val="0"/>
              </a:spcBef>
              <a:spcAft>
                <a:spcPts val="0"/>
              </a:spcAft>
              <a:buFont typeface="Wingdings" panose="05000000000000000000" pitchFamily="2" charset="2"/>
              <a:buChar char="§"/>
              <a:defRPr/>
            </a:pPr>
            <a:r>
              <a:rPr lang="en-US" sz="1400" dirty="0"/>
              <a:t>Essential diagnostics:</a:t>
            </a:r>
          </a:p>
          <a:p>
            <a:pPr marL="1200150" lvl="2" indent="-285750" eaLnBrk="1" fontAlgn="auto" hangingPunct="1">
              <a:spcBef>
                <a:spcPts val="0"/>
              </a:spcBef>
              <a:spcAft>
                <a:spcPts val="0"/>
              </a:spcAft>
              <a:buFont typeface="Wingdings" panose="05000000000000000000" pitchFamily="2" charset="2"/>
              <a:buChar char="§"/>
              <a:defRPr/>
            </a:pPr>
            <a:r>
              <a:rPr lang="en-US" sz="1400" dirty="0"/>
              <a:t>Pressure gauges</a:t>
            </a:r>
          </a:p>
          <a:p>
            <a:pPr marL="1200150" lvl="2" indent="-285750" eaLnBrk="1" fontAlgn="auto" hangingPunct="1">
              <a:spcBef>
                <a:spcPts val="0"/>
              </a:spcBef>
              <a:spcAft>
                <a:spcPts val="0"/>
              </a:spcAft>
              <a:buFont typeface="Wingdings" panose="05000000000000000000" pitchFamily="2" charset="2"/>
              <a:buChar char="§"/>
              <a:defRPr/>
            </a:pPr>
            <a:r>
              <a:rPr lang="en-US" sz="1400" dirty="0"/>
              <a:t>Optical Penning</a:t>
            </a:r>
          </a:p>
          <a:p>
            <a:pPr marL="1200150" lvl="2" indent="-285750" eaLnBrk="1" fontAlgn="auto" hangingPunct="1">
              <a:spcBef>
                <a:spcPts val="0"/>
              </a:spcBef>
              <a:spcAft>
                <a:spcPts val="0"/>
              </a:spcAft>
              <a:buFont typeface="Wingdings" panose="05000000000000000000" pitchFamily="2" charset="2"/>
              <a:buChar char="§"/>
              <a:defRPr/>
            </a:pPr>
            <a:r>
              <a:rPr lang="en-US" sz="1400" dirty="0"/>
              <a:t>RGAs</a:t>
            </a:r>
          </a:p>
          <a:p>
            <a:pPr marL="1200150" lvl="2" indent="-285750" eaLnBrk="1" fontAlgn="auto" hangingPunct="1">
              <a:spcBef>
                <a:spcPts val="0"/>
              </a:spcBef>
              <a:spcAft>
                <a:spcPts val="0"/>
              </a:spcAft>
              <a:buFont typeface="Wingdings" panose="05000000000000000000" pitchFamily="2" charset="2"/>
              <a:buChar char="§"/>
              <a:defRPr/>
            </a:pPr>
            <a:r>
              <a:rPr lang="en-US" sz="1400" dirty="0"/>
              <a:t>Plasma spectroscopy</a:t>
            </a:r>
          </a:p>
          <a:p>
            <a:pPr marL="1200150" lvl="2" indent="-285750" eaLnBrk="1" fontAlgn="auto" hangingPunct="1">
              <a:spcBef>
                <a:spcPts val="0"/>
              </a:spcBef>
              <a:spcAft>
                <a:spcPts val="0"/>
              </a:spcAft>
              <a:buFont typeface="Wingdings" panose="05000000000000000000" pitchFamily="2" charset="2"/>
              <a:buChar char="§"/>
              <a:defRPr/>
            </a:pPr>
            <a:r>
              <a:rPr lang="en-US" sz="1400" dirty="0"/>
              <a:t>Core plasma density (LIDAR/HRTS/</a:t>
            </a:r>
            <a:r>
              <a:rPr lang="en-DE" sz="1400" dirty="0"/>
              <a:t>…</a:t>
            </a:r>
            <a:r>
              <a:rPr lang="en-US" sz="1400" dirty="0"/>
              <a:t>)</a:t>
            </a:r>
          </a:p>
          <a:p>
            <a:pPr marL="742950" lvl="1" indent="-285750" eaLnBrk="1" fontAlgn="auto" hangingPunct="1">
              <a:spcBef>
                <a:spcPts val="0"/>
              </a:spcBef>
              <a:spcAft>
                <a:spcPts val="0"/>
              </a:spcAft>
              <a:buFont typeface="Wingdings" panose="05000000000000000000" pitchFamily="2" charset="2"/>
              <a:buChar char="§"/>
              <a:defRPr/>
            </a:pPr>
            <a:endParaRPr lang="en-US" sz="400" dirty="0"/>
          </a:p>
        </p:txBody>
      </p:sp>
      <p:graphicFrame>
        <p:nvGraphicFramePr>
          <p:cNvPr id="6" name="Table 3">
            <a:extLst>
              <a:ext uri="{FF2B5EF4-FFF2-40B4-BE49-F238E27FC236}">
                <a16:creationId xmlns:a16="http://schemas.microsoft.com/office/drawing/2014/main" id="{BF79E521-1302-4192-AF7C-AFA4A3F4FBC7}"/>
              </a:ext>
            </a:extLst>
          </p:cNvPr>
          <p:cNvGraphicFramePr>
            <a:graphicFrameLocks noGrp="1"/>
          </p:cNvGraphicFramePr>
          <p:nvPr/>
        </p:nvGraphicFramePr>
        <p:xfrm>
          <a:off x="5767387" y="5193350"/>
          <a:ext cx="6243637" cy="1224274"/>
        </p:xfrm>
        <a:graphic>
          <a:graphicData uri="http://schemas.openxmlformats.org/drawingml/2006/table">
            <a:tbl>
              <a:tblPr firstRow="1" bandRow="1">
                <a:tableStyleId>{5C22544A-7EE6-4342-B048-85BDC9FD1C3A}</a:tableStyleId>
              </a:tblPr>
              <a:tblGrid>
                <a:gridCol w="1436206">
                  <a:extLst>
                    <a:ext uri="{9D8B030D-6E8A-4147-A177-3AD203B41FA5}">
                      <a16:colId xmlns:a16="http://schemas.microsoft.com/office/drawing/2014/main" val="20000"/>
                    </a:ext>
                  </a:extLst>
                </a:gridCol>
                <a:gridCol w="1202298">
                  <a:extLst>
                    <a:ext uri="{9D8B030D-6E8A-4147-A177-3AD203B41FA5}">
                      <a16:colId xmlns:a16="http://schemas.microsoft.com/office/drawing/2014/main" val="20001"/>
                    </a:ext>
                  </a:extLst>
                </a:gridCol>
                <a:gridCol w="3605133">
                  <a:extLst>
                    <a:ext uri="{9D8B030D-6E8A-4147-A177-3AD203B41FA5}">
                      <a16:colId xmlns:a16="http://schemas.microsoft.com/office/drawing/2014/main" val="20002"/>
                    </a:ext>
                  </a:extLst>
                </a:gridCol>
              </a:tblGrid>
              <a:tr h="242007">
                <a:tc>
                  <a:txBody>
                    <a:bodyPr/>
                    <a:lstStyle/>
                    <a:p>
                      <a:r>
                        <a:rPr lang="en-IT" sz="1400" dirty="0"/>
                        <a:t>Device</a:t>
                      </a:r>
                    </a:p>
                  </a:txBody>
                  <a:tcPr marL="91447" marR="91447" marT="45738" marB="45738"/>
                </a:tc>
                <a:tc>
                  <a:txBody>
                    <a:bodyPr/>
                    <a:lstStyle/>
                    <a:p>
                      <a:r>
                        <a:rPr lang="en-IT" sz="1400" dirty="0"/>
                        <a:t># Pulses</a:t>
                      </a:r>
                    </a:p>
                  </a:txBody>
                  <a:tcPr marL="91447" marR="91447" marT="45738" marB="45738"/>
                </a:tc>
                <a:tc>
                  <a:txBody>
                    <a:bodyPr/>
                    <a:lstStyle/>
                    <a:p>
                      <a:r>
                        <a:rPr lang="en-IT" sz="1400" dirty="0"/>
                        <a:t># Development</a:t>
                      </a:r>
                    </a:p>
                  </a:txBody>
                  <a:tcPr marL="91447" marR="91447" marT="45738" marB="45738"/>
                </a:tc>
                <a:extLst>
                  <a:ext uri="{0D108BD9-81ED-4DB2-BD59-A6C34878D82A}">
                    <a16:rowId xmlns:a16="http://schemas.microsoft.com/office/drawing/2014/main" val="10000"/>
                  </a:ext>
                </a:extLst>
              </a:tr>
              <a:tr h="919438">
                <a:tc>
                  <a:txBody>
                    <a:bodyPr/>
                    <a:lstStyle/>
                    <a:p>
                      <a:r>
                        <a:rPr lang="fr-CH" sz="1400" dirty="0">
                          <a:solidFill>
                            <a:schemeClr val="tx1"/>
                          </a:solidFill>
                        </a:rPr>
                        <a:t>AUG</a:t>
                      </a:r>
                      <a:endParaRPr lang="en-IT" sz="1400" dirty="0">
                        <a:solidFill>
                          <a:schemeClr val="tx1"/>
                        </a:solidFill>
                      </a:endParaRPr>
                    </a:p>
                  </a:txBody>
                  <a:tcPr marL="91447" marR="91447" marT="45738" marB="45738">
                    <a:solidFill>
                      <a:schemeClr val="tx2">
                        <a:lumMod val="40000"/>
                        <a:lumOff val="60000"/>
                      </a:schemeClr>
                    </a:solidFill>
                  </a:tcPr>
                </a:tc>
                <a:tc>
                  <a:txBody>
                    <a:bodyPr/>
                    <a:lstStyle/>
                    <a:p>
                      <a:pPr algn="ctr"/>
                      <a:r>
                        <a:rPr lang="en-US" sz="1400" dirty="0"/>
                        <a:t>&gt;10+7</a:t>
                      </a:r>
                      <a:endParaRPr lang="en-IT" sz="1400" dirty="0"/>
                    </a:p>
                  </a:txBody>
                  <a:tcPr marL="91447" marR="91447" marT="45738" marB="45738">
                    <a:solidFill>
                      <a:schemeClr val="tx2">
                        <a:lumMod val="40000"/>
                        <a:lumOff val="60000"/>
                      </a:schemeClr>
                    </a:solidFill>
                  </a:tcPr>
                </a:tc>
                <a:tc>
                  <a:txBody>
                    <a:bodyPr/>
                    <a:lstStyle/>
                    <a:p>
                      <a:r>
                        <a:rPr lang="en-US" sz="1400" dirty="0"/>
                        <a:t>Reference</a:t>
                      </a:r>
                      <a:r>
                        <a:rPr lang="en-US" sz="1400" baseline="0" dirty="0"/>
                        <a:t> pulse to be identified from previous studies and in connection to relevant proposals, such as “Boronization efficiency”</a:t>
                      </a:r>
                      <a:endParaRPr lang="en-IT" sz="1400" dirty="0"/>
                    </a:p>
                  </a:txBody>
                  <a:tcPr marL="91447" marR="91447" marT="45738" marB="45738">
                    <a:solidFill>
                      <a:schemeClr val="tx2">
                        <a:lumMod val="40000"/>
                        <a:lumOff val="60000"/>
                      </a:schemeClr>
                    </a:solidFill>
                  </a:tcPr>
                </a:tc>
                <a:extLst>
                  <a:ext uri="{0D108BD9-81ED-4DB2-BD59-A6C34878D82A}">
                    <a16:rowId xmlns:a16="http://schemas.microsoft.com/office/drawing/2014/main" val="10001"/>
                  </a:ext>
                </a:extLst>
              </a:tr>
            </a:tbl>
          </a:graphicData>
        </a:graphic>
      </p:graphicFrame>
      <p:sp>
        <p:nvSpPr>
          <p:cNvPr id="7" name="TextBox 11">
            <a:extLst>
              <a:ext uri="{FF2B5EF4-FFF2-40B4-BE49-F238E27FC236}">
                <a16:creationId xmlns:a16="http://schemas.microsoft.com/office/drawing/2014/main" id="{CE356581-B4AC-4923-B3EC-1902C799A798}"/>
              </a:ext>
            </a:extLst>
          </p:cNvPr>
          <p:cNvSpPr txBox="1">
            <a:spLocks noChangeArrowheads="1"/>
          </p:cNvSpPr>
          <p:nvPr/>
        </p:nvSpPr>
        <p:spPr bwMode="auto">
          <a:xfrm>
            <a:off x="249238" y="5393311"/>
            <a:ext cx="41798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307975" algn="l"/>
              </a:tabLst>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tabLst>
                <a:tab pos="307975" algn="l"/>
              </a:tabLst>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tabLst>
                <a:tab pos="307975" algn="l"/>
              </a:tabLst>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tabLst>
                <a:tab pos="307975" algn="l"/>
              </a:tabLst>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tabLst>
                <a:tab pos="307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7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7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7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7975" algn="l"/>
              </a:tabLst>
              <a:defRPr sz="2000">
                <a:solidFill>
                  <a:schemeClr val="tx1"/>
                </a:solidFill>
                <a:latin typeface="Arial" panose="020B0604020202020204" pitchFamily="34" charset="0"/>
              </a:defRPr>
            </a:lvl9pPr>
          </a:lstStyle>
          <a:p>
            <a:pPr>
              <a:spcBef>
                <a:spcPct val="0"/>
              </a:spcBef>
              <a:buFontTx/>
              <a:buNone/>
            </a:pPr>
            <a:r>
              <a:rPr lang="fr-FR" altLang="fr-FR" sz="1400" dirty="0">
                <a:latin typeface="Calibri" panose="020F0502020204030204" pitchFamily="34" charset="0"/>
              </a:rPr>
              <a:t>[1]	</a:t>
            </a:r>
            <a:r>
              <a:rPr lang="en-US" altLang="fr-FR" sz="1400" dirty="0">
                <a:latin typeface="Calibri" panose="020F0502020204030204" pitchFamily="34" charset="0"/>
              </a:rPr>
              <a:t>V. Rohde et al., JNM 390–391 (2009) 474</a:t>
            </a:r>
            <a:br>
              <a:rPr lang="en-US" altLang="fr-FR" sz="1400" dirty="0">
                <a:latin typeface="Calibri" panose="020F0502020204030204" pitchFamily="34" charset="0"/>
              </a:rPr>
            </a:br>
            <a:r>
              <a:rPr lang="en-US" altLang="fr-FR" sz="1400" dirty="0">
                <a:latin typeface="Calibri" panose="020F0502020204030204" pitchFamily="34" charset="0"/>
              </a:rPr>
              <a:t>	doi:10.1016/j.jnucmat.2009.01.047 </a:t>
            </a:r>
            <a:endParaRPr lang="fr-FR" altLang="fr-FR" sz="1400" dirty="0">
              <a:latin typeface="Calibri" panose="020F0502020204030204" pitchFamily="34" charset="0"/>
            </a:endParaRPr>
          </a:p>
        </p:txBody>
      </p:sp>
      <p:pic>
        <p:nvPicPr>
          <p:cNvPr id="9" name="Picture 1">
            <a:extLst>
              <a:ext uri="{FF2B5EF4-FFF2-40B4-BE49-F238E27FC236}">
                <a16:creationId xmlns:a16="http://schemas.microsoft.com/office/drawing/2014/main" id="{27A6484E-77A9-49E1-A9E0-243BC06A3997}"/>
              </a:ext>
            </a:extLst>
          </p:cNvPr>
          <p:cNvPicPr>
            <a:picLocks noChangeAspect="1"/>
          </p:cNvPicPr>
          <p:nvPr/>
        </p:nvPicPr>
        <p:blipFill>
          <a:blip r:embed="rId2">
            <a:extLst>
              <a:ext uri="{28A0092B-C50C-407E-A947-70E740481C1C}">
                <a14:useLocalDpi xmlns:a14="http://schemas.microsoft.com/office/drawing/2010/main" val="0"/>
              </a:ext>
            </a:extLst>
          </a:blip>
          <a:srcRect b="15849"/>
          <a:stretch>
            <a:fillRect/>
          </a:stretch>
        </p:blipFill>
        <p:spPr bwMode="auto">
          <a:xfrm>
            <a:off x="7210425" y="842963"/>
            <a:ext cx="44672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41C3A362-63E4-4054-9CFF-C8EA2BFC1036}"/>
              </a:ext>
            </a:extLst>
          </p:cNvPr>
          <p:cNvSpPr>
            <a:spLocks noChangeArrowheads="1"/>
          </p:cNvSpPr>
          <p:nvPr/>
        </p:nvSpPr>
        <p:spPr bwMode="auto">
          <a:xfrm>
            <a:off x="7453313" y="3543300"/>
            <a:ext cx="4224337"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fr-FR" sz="1400" dirty="0"/>
              <a:t>Wall retention needed to reach steady-state conditions</a:t>
            </a:r>
          </a:p>
          <a:p>
            <a:r>
              <a:rPr lang="en-US" altLang="fr-FR" sz="1400" dirty="0"/>
              <a:t>Cyan triangles - data for non-</a:t>
            </a:r>
            <a:r>
              <a:rPr lang="en-US" altLang="fr-FR" sz="1400" dirty="0" err="1"/>
              <a:t>boronized</a:t>
            </a:r>
            <a:r>
              <a:rPr lang="en-US" altLang="fr-FR" sz="1400" dirty="0"/>
              <a:t> wall </a:t>
            </a:r>
          </a:p>
          <a:p>
            <a:r>
              <a:rPr lang="en-US" altLang="fr-FR" sz="1400" dirty="0"/>
              <a:t>Magenta squares - after </a:t>
            </a:r>
            <a:r>
              <a:rPr lang="en-US" altLang="fr-FR" sz="1400" dirty="0" err="1"/>
              <a:t>boronizations</a:t>
            </a:r>
            <a:r>
              <a:rPr lang="en-US" altLang="fr-FR" sz="1400" dirty="0"/>
              <a:t> (vertical lines)</a:t>
            </a:r>
          </a:p>
        </p:txBody>
      </p:sp>
      <p:sp>
        <p:nvSpPr>
          <p:cNvPr id="11" name="TextBox 11">
            <a:extLst>
              <a:ext uri="{FF2B5EF4-FFF2-40B4-BE49-F238E27FC236}">
                <a16:creationId xmlns:a16="http://schemas.microsoft.com/office/drawing/2014/main" id="{2C8FBCD5-4EC5-4BFF-851A-880EA6B22F73}"/>
              </a:ext>
            </a:extLst>
          </p:cNvPr>
          <p:cNvSpPr txBox="1">
            <a:spLocks noChangeArrowheads="1"/>
          </p:cNvSpPr>
          <p:nvPr/>
        </p:nvSpPr>
        <p:spPr bwMode="auto">
          <a:xfrm>
            <a:off x="7453313" y="4378325"/>
            <a:ext cx="41798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307975" algn="l"/>
              </a:tabLst>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tabLst>
                <a:tab pos="307975" algn="l"/>
              </a:tabLst>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tabLst>
                <a:tab pos="307975" algn="l"/>
              </a:tabLst>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tabLst>
                <a:tab pos="307975" algn="l"/>
              </a:tabLst>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tabLst>
                <a:tab pos="3079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79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79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79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7975" algn="l"/>
              </a:tabLst>
              <a:defRPr sz="2000">
                <a:solidFill>
                  <a:schemeClr val="tx1"/>
                </a:solidFill>
                <a:latin typeface="Arial" panose="020B0604020202020204" pitchFamily="34" charset="0"/>
              </a:defRPr>
            </a:lvl9pPr>
          </a:lstStyle>
          <a:p>
            <a:pPr>
              <a:spcBef>
                <a:spcPct val="0"/>
              </a:spcBef>
              <a:buFontTx/>
              <a:buNone/>
            </a:pPr>
            <a:r>
              <a:rPr lang="fr-FR" altLang="fr-FR" sz="1400">
                <a:latin typeface="Calibri" panose="020F0502020204030204" pitchFamily="34" charset="0"/>
              </a:rPr>
              <a:t>[</a:t>
            </a:r>
            <a:r>
              <a:rPr lang="en-US" altLang="fr-FR" sz="1400">
                <a:latin typeface="Calibri" panose="020F0502020204030204" pitchFamily="34" charset="0"/>
              </a:rPr>
              <a:t>2</a:t>
            </a:r>
            <a:r>
              <a:rPr lang="fr-FR" altLang="fr-FR" sz="1400">
                <a:latin typeface="Calibri" panose="020F0502020204030204" pitchFamily="34" charset="0"/>
              </a:rPr>
              <a:t>]	V. Rohde et al., PPPCF 51 (2009) 124033 	doi:10.1088/0741-3335/51/12/124033 </a:t>
            </a:r>
          </a:p>
        </p:txBody>
      </p:sp>
      <p:sp>
        <p:nvSpPr>
          <p:cNvPr id="12" name="TextBox 1">
            <a:extLst>
              <a:ext uri="{FF2B5EF4-FFF2-40B4-BE49-F238E27FC236}">
                <a16:creationId xmlns:a16="http://schemas.microsoft.com/office/drawing/2014/main" id="{461CFB2B-F21C-4665-8EA9-214FD68F71B9}"/>
              </a:ext>
            </a:extLst>
          </p:cNvPr>
          <p:cNvSpPr txBox="1"/>
          <p:nvPr/>
        </p:nvSpPr>
        <p:spPr>
          <a:xfrm>
            <a:off x="7069137" y="1523314"/>
            <a:ext cx="4768374" cy="1323439"/>
          </a:xfrm>
          <a:prstGeom prst="rect">
            <a:avLst/>
          </a:prstGeom>
          <a:solidFill>
            <a:srgbClr val="FFFF00"/>
          </a:solidFill>
          <a:ln>
            <a:noFill/>
          </a:ln>
        </p:spPr>
        <p:txBody>
          <a:bodyPr wrap="square" rtlCol="0">
            <a:spAutoFit/>
          </a:bodyPr>
          <a:lstStyle/>
          <a:p>
            <a:r>
              <a:rPr lang="fi-FI" sz="2000" dirty="0"/>
              <a:t>Priority</a:t>
            </a:r>
            <a:r>
              <a:rPr lang="fr-FR" sz="2000" dirty="0"/>
              <a:t>: P3 (re </a:t>
            </a:r>
            <a:r>
              <a:rPr lang="fr-FR" sz="2000" dirty="0" err="1"/>
              <a:t>submitted</a:t>
            </a:r>
            <a:r>
              <a:rPr lang="fr-FR" sz="2000" dirty="0"/>
              <a:t>)</a:t>
            </a:r>
          </a:p>
          <a:p>
            <a:r>
              <a:rPr lang="fr-FR" sz="2000" dirty="0"/>
              <a:t>High </a:t>
            </a:r>
            <a:r>
              <a:rPr lang="fr-FR" sz="2000" dirty="0" err="1"/>
              <a:t>priority</a:t>
            </a:r>
            <a:r>
              <a:rPr lang="fr-FR" sz="2000" dirty="0"/>
              <a:t> topic, but no in house AUG  support </a:t>
            </a:r>
            <a:r>
              <a:rPr lang="fr-FR" sz="2000" dirty="0" err="1"/>
              <a:t>available</a:t>
            </a:r>
            <a:r>
              <a:rPr lang="fr-FR" sz="2000" dirty="0"/>
              <a:t> to </a:t>
            </a:r>
            <a:r>
              <a:rPr lang="fr-FR" sz="2000" dirty="0" err="1"/>
              <a:t>bring</a:t>
            </a:r>
            <a:r>
              <a:rPr lang="fr-FR" sz="2000" dirty="0"/>
              <a:t> </a:t>
            </a:r>
            <a:r>
              <a:rPr lang="fr-FR" sz="2000" dirty="0" err="1"/>
              <a:t>particle</a:t>
            </a:r>
            <a:r>
              <a:rPr lang="fr-FR" sz="2000" dirty="0"/>
              <a:t> balance diagnostics at </a:t>
            </a:r>
            <a:r>
              <a:rPr lang="fr-FR" sz="2000" dirty="0" err="1"/>
              <a:t>accuracy</a:t>
            </a:r>
            <a:r>
              <a:rPr lang="fr-FR" sz="2000" dirty="0"/>
              <a:t> </a:t>
            </a:r>
            <a:r>
              <a:rPr lang="fr-FR" sz="2000" dirty="0" err="1"/>
              <a:t>needed</a:t>
            </a:r>
            <a:endParaRPr lang="fr-FR" sz="2000" dirty="0"/>
          </a:p>
        </p:txBody>
      </p:sp>
    </p:spTree>
    <p:extLst>
      <p:ext uri="{BB962C8B-B14F-4D97-AF65-F5344CB8AC3E}">
        <p14:creationId xmlns:p14="http://schemas.microsoft.com/office/powerpoint/2010/main" val="27207387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57</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#126 : </a:t>
            </a:r>
            <a:r>
              <a:rPr lang="en-US" dirty="0"/>
              <a:t>Estimation of the H/D retention by </a:t>
            </a:r>
            <a:r>
              <a:rPr lang="en-US" dirty="0" err="1"/>
              <a:t>codeposition</a:t>
            </a:r>
            <a:r>
              <a:rPr lang="en-US" dirty="0"/>
              <a:t> in </a:t>
            </a:r>
            <a:r>
              <a:rPr lang="en-US" dirty="0" err="1"/>
              <a:t>boronized</a:t>
            </a:r>
            <a:br>
              <a:rPr lang="en-US" dirty="0"/>
            </a:br>
            <a:r>
              <a:rPr lang="en-US" dirty="0"/>
              <a:t>fusion devices through D-to-H-to-D changeover in WEST</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BC4066A1-B0DE-4FAE-B1FA-DF5BC1D7E417}"/>
              </a:ext>
            </a:extLst>
          </p:cNvPr>
          <p:cNvPicPr>
            <a:picLocks noChangeAspect="1"/>
          </p:cNvPicPr>
          <p:nvPr/>
        </p:nvPicPr>
        <p:blipFill>
          <a:blip r:embed="rId2"/>
          <a:stretch>
            <a:fillRect/>
          </a:stretch>
        </p:blipFill>
        <p:spPr>
          <a:xfrm>
            <a:off x="360040" y="1030865"/>
            <a:ext cx="11482004" cy="5292117"/>
          </a:xfrm>
          <a:prstGeom prst="rect">
            <a:avLst/>
          </a:prstGeom>
        </p:spPr>
      </p:pic>
      <p:sp>
        <p:nvSpPr>
          <p:cNvPr id="5" name="Rectangle 4">
            <a:extLst>
              <a:ext uri="{FF2B5EF4-FFF2-40B4-BE49-F238E27FC236}">
                <a16:creationId xmlns:a16="http://schemas.microsoft.com/office/drawing/2014/main" id="{5221C92B-F6F1-4184-A11C-341793F58878}"/>
              </a:ext>
            </a:extLst>
          </p:cNvPr>
          <p:cNvSpPr/>
          <p:nvPr/>
        </p:nvSpPr>
        <p:spPr>
          <a:xfrm>
            <a:off x="8877300" y="723900"/>
            <a:ext cx="2733675" cy="62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271338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58</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#126 : </a:t>
            </a:r>
            <a:r>
              <a:rPr lang="en-US" dirty="0"/>
              <a:t>Estimation of the H/D retention by </a:t>
            </a:r>
            <a:r>
              <a:rPr lang="en-US" dirty="0" err="1"/>
              <a:t>codeposition</a:t>
            </a:r>
            <a:r>
              <a:rPr lang="en-US" dirty="0"/>
              <a:t> in </a:t>
            </a:r>
            <a:r>
              <a:rPr lang="en-US" dirty="0" err="1"/>
              <a:t>boronized</a:t>
            </a:r>
            <a:br>
              <a:rPr lang="en-US" dirty="0"/>
            </a:br>
            <a:r>
              <a:rPr lang="en-US" dirty="0"/>
              <a:t>fusion devices through D-to-H-to-D changeover in WEST</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BC4066A1-B0DE-4FAE-B1FA-DF5BC1D7E417}"/>
              </a:ext>
            </a:extLst>
          </p:cNvPr>
          <p:cNvPicPr>
            <a:picLocks noChangeAspect="1"/>
          </p:cNvPicPr>
          <p:nvPr/>
        </p:nvPicPr>
        <p:blipFill>
          <a:blip r:embed="rId2"/>
          <a:stretch>
            <a:fillRect/>
          </a:stretch>
        </p:blipFill>
        <p:spPr>
          <a:xfrm>
            <a:off x="360040" y="1030865"/>
            <a:ext cx="11482004" cy="5292117"/>
          </a:xfrm>
          <a:prstGeom prst="rect">
            <a:avLst/>
          </a:prstGeom>
        </p:spPr>
      </p:pic>
      <p:sp>
        <p:nvSpPr>
          <p:cNvPr id="5" name="Rectangle 4">
            <a:extLst>
              <a:ext uri="{FF2B5EF4-FFF2-40B4-BE49-F238E27FC236}">
                <a16:creationId xmlns:a16="http://schemas.microsoft.com/office/drawing/2014/main" id="{5221C92B-F6F1-4184-A11C-341793F58878}"/>
              </a:ext>
            </a:extLst>
          </p:cNvPr>
          <p:cNvSpPr/>
          <p:nvPr/>
        </p:nvSpPr>
        <p:spPr>
          <a:xfrm>
            <a:off x="8877300" y="723900"/>
            <a:ext cx="2733675" cy="62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1">
            <a:extLst>
              <a:ext uri="{FF2B5EF4-FFF2-40B4-BE49-F238E27FC236}">
                <a16:creationId xmlns:a16="http://schemas.microsoft.com/office/drawing/2014/main" id="{7D259AF8-87F7-489C-99DB-BBBE0DF7251D}"/>
              </a:ext>
            </a:extLst>
          </p:cNvPr>
          <p:cNvSpPr txBox="1"/>
          <p:nvPr/>
        </p:nvSpPr>
        <p:spPr>
          <a:xfrm>
            <a:off x="5410200" y="1523314"/>
            <a:ext cx="6427311" cy="2554545"/>
          </a:xfrm>
          <a:prstGeom prst="rect">
            <a:avLst/>
          </a:prstGeom>
          <a:solidFill>
            <a:srgbClr val="FFFF00"/>
          </a:solidFill>
          <a:ln>
            <a:noFill/>
          </a:ln>
        </p:spPr>
        <p:txBody>
          <a:bodyPr wrap="square" rtlCol="0">
            <a:spAutoFit/>
          </a:bodyPr>
          <a:lstStyle/>
          <a:p>
            <a:r>
              <a:rPr lang="fi-FI" sz="2000" dirty="0"/>
              <a:t>Priority</a:t>
            </a:r>
            <a:r>
              <a:rPr lang="fr-FR" sz="2000" dirty="0"/>
              <a:t>: P1-WEST-27</a:t>
            </a:r>
          </a:p>
          <a:p>
            <a:r>
              <a:rPr lang="en-US" sz="2000" dirty="0"/>
              <a:t>Interesting conceptual idea but need to refine numbers at stake (</a:t>
            </a:r>
            <a:r>
              <a:rPr lang="en-US" sz="2000" dirty="0" err="1"/>
              <a:t>codep</a:t>
            </a:r>
            <a:r>
              <a:rPr lang="en-US" sz="2000" dirty="0"/>
              <a:t> with B compared to injected/exhaust flux). </a:t>
            </a:r>
          </a:p>
          <a:p>
            <a:r>
              <a:rPr lang="en-US" sz="2000" dirty="0"/>
              <a:t>To be combined with post mortem at the end of a campaign (but post mortem difficult with H). </a:t>
            </a:r>
          </a:p>
          <a:p>
            <a:r>
              <a:rPr lang="en-US" sz="2000" dirty="0"/>
              <a:t>Previous changeover in WEST to be looked at in more details from particle balance point of view. </a:t>
            </a:r>
          </a:p>
          <a:p>
            <a:r>
              <a:rPr lang="en-US" sz="2000" dirty="0"/>
              <a:t>Priority to be re assessed once we have more analysis.</a:t>
            </a:r>
            <a:endParaRPr lang="fr-FR" sz="2000" dirty="0"/>
          </a:p>
        </p:txBody>
      </p:sp>
    </p:spTree>
    <p:extLst>
      <p:ext uri="{BB962C8B-B14F-4D97-AF65-F5344CB8AC3E}">
        <p14:creationId xmlns:p14="http://schemas.microsoft.com/office/powerpoint/2010/main" val="34418189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59</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#122 : </a:t>
            </a:r>
            <a:r>
              <a:rPr lang="en-US" dirty="0"/>
              <a:t>Study about the outgassing of the deposit layer</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7" name="PlaceHolder 2">
            <a:extLst>
              <a:ext uri="{FF2B5EF4-FFF2-40B4-BE49-F238E27FC236}">
                <a16:creationId xmlns:a16="http://schemas.microsoft.com/office/drawing/2014/main" id="{F025B3C6-8937-4790-B588-0A02C0E47AC5}"/>
              </a:ext>
            </a:extLst>
          </p:cNvPr>
          <p:cNvSpPr txBox="1">
            <a:spLocks/>
          </p:cNvSpPr>
          <p:nvPr/>
        </p:nvSpPr>
        <p:spPr bwMode="auto">
          <a:xfrm>
            <a:off x="546840" y="649800"/>
            <a:ext cx="7258320" cy="5875200"/>
          </a:xfrm>
          <a:prstGeom prst="rect">
            <a:avLst/>
          </a:prstGeom>
          <a:noFill/>
          <a:ln w="0">
            <a:noFill/>
          </a:ln>
        </p:spPr>
        <p:txBody>
          <a:bodyPr vert="horz" lIns="91440" tIns="45720" rIns="91440" bIns="45720" rtlCol="0" anchor="t">
            <a:normAutofit/>
          </a:bodyPr>
          <a:lstStyle>
            <a:lvl1pPr algn="l" defTabSz="685800">
              <a:lnSpc>
                <a:spcPts val="2400"/>
              </a:lnSpc>
              <a:spcBef>
                <a:spcPts val="0"/>
              </a:spcBef>
              <a:buNone/>
              <a:defRPr sz="2800" b="1">
                <a:solidFill>
                  <a:schemeClr val="tx2"/>
                </a:solidFill>
                <a:latin typeface="+mn-lt"/>
                <a:ea typeface="+mj-ea"/>
                <a:cs typeface="Arial"/>
              </a:defRPr>
            </a:lvl1pPr>
          </a:lstStyle>
          <a:p>
            <a:pPr marL="214200" indent="-214200">
              <a:lnSpc>
                <a:spcPct val="100000"/>
              </a:lnSpc>
              <a:buClr>
                <a:srgbClr val="000000"/>
              </a:buClr>
              <a:buFont typeface="Arial"/>
              <a:buChar char="•"/>
            </a:pPr>
            <a:r>
              <a:rPr lang="en-US" sz="1800">
                <a:solidFill>
                  <a:schemeClr val="dk1"/>
                </a:solidFill>
                <a:latin typeface="Calibri"/>
              </a:rPr>
              <a:t>Proponents and contact person:</a:t>
            </a:r>
            <a:endParaRPr lang="en-US" sz="1800" b="0">
              <a:solidFill>
                <a:schemeClr val="dk1"/>
              </a:solidFill>
              <a:latin typeface="Calibri"/>
            </a:endParaRPr>
          </a:p>
          <a:p>
            <a:pPr>
              <a:lnSpc>
                <a:spcPct val="100000"/>
              </a:lnSpc>
              <a:tabLst>
                <a:tab pos="0" algn="l"/>
              </a:tabLst>
            </a:pPr>
            <a:r>
              <a:rPr lang="en-US" sz="1400" b="0" u="sng">
                <a:solidFill>
                  <a:schemeClr val="dk1"/>
                </a:solidFill>
                <a:latin typeface="Calibri"/>
                <a:ea typeface="Microsoft YaHei"/>
                <a:hlinkClick r:id="rId2"/>
              </a:rPr>
              <a:t>Jonathan.gerardin@cea.fr</a:t>
            </a:r>
            <a:r>
              <a:rPr lang="en-US" sz="1400" b="0">
                <a:solidFill>
                  <a:schemeClr val="dk1"/>
                </a:solidFill>
                <a:latin typeface="Calibri"/>
                <a:ea typeface="Microsoft YaHei"/>
              </a:rPr>
              <a:t>, </a:t>
            </a:r>
            <a:r>
              <a:rPr lang="en-US" sz="1400" b="0" u="sng">
                <a:solidFill>
                  <a:schemeClr val="dk1"/>
                </a:solidFill>
                <a:latin typeface="Calibri"/>
                <a:ea typeface="Microsoft YaHei"/>
                <a:hlinkClick r:id="rId3"/>
              </a:rPr>
              <a:t>Yann.corre@cea.fr</a:t>
            </a:r>
            <a:r>
              <a:rPr lang="en-US" sz="1400" b="0">
                <a:solidFill>
                  <a:schemeClr val="dk1"/>
                </a:solidFill>
                <a:latin typeface="Calibri"/>
                <a:ea typeface="Microsoft YaHei"/>
              </a:rPr>
              <a:t>, </a:t>
            </a:r>
            <a:r>
              <a:rPr lang="en-US" sz="1400" b="0" u="sng">
                <a:solidFill>
                  <a:schemeClr val="dk1"/>
                </a:solidFill>
                <a:latin typeface="Calibri"/>
                <a:ea typeface="Microsoft YaHei"/>
                <a:hlinkClick r:id="rId4"/>
              </a:rPr>
              <a:t>Eleonore.geulin@cea.fr</a:t>
            </a:r>
            <a:r>
              <a:rPr lang="en-US" sz="1400" b="0">
                <a:solidFill>
                  <a:schemeClr val="dk1"/>
                </a:solidFill>
                <a:latin typeface="Calibri"/>
                <a:ea typeface="Microsoft YaHei"/>
              </a:rPr>
              <a:t>, </a:t>
            </a:r>
            <a:r>
              <a:rPr lang="en-US" sz="1400" b="0" u="sng">
                <a:solidFill>
                  <a:schemeClr val="dk1"/>
                </a:solidFill>
                <a:latin typeface="Calibri"/>
                <a:ea typeface="Microsoft YaHei"/>
                <a:hlinkClick r:id="rId5"/>
              </a:rPr>
              <a:t>agrosjea@utk.edu</a:t>
            </a:r>
            <a:r>
              <a:rPr lang="en-US" sz="1400" b="0">
                <a:solidFill>
                  <a:schemeClr val="dk1"/>
                </a:solidFill>
                <a:latin typeface="Calibri"/>
                <a:ea typeface="Microsoft YaHei"/>
              </a:rPr>
              <a:t>, </a:t>
            </a:r>
            <a:r>
              <a:rPr lang="en-US" sz="1400" b="0" u="sng">
                <a:solidFill>
                  <a:schemeClr val="dk1"/>
                </a:solidFill>
                <a:latin typeface="Calibri"/>
                <a:ea typeface="Microsoft YaHei"/>
                <a:hlinkClick r:id="rId6"/>
              </a:rPr>
              <a:t>Etienne.hodille@cea.fr</a:t>
            </a:r>
            <a:r>
              <a:rPr lang="en-US" sz="1400" b="0">
                <a:solidFill>
                  <a:schemeClr val="dk1"/>
                </a:solidFill>
                <a:latin typeface="Calibri"/>
                <a:ea typeface="Microsoft YaHei"/>
              </a:rPr>
              <a:t>, </a:t>
            </a:r>
            <a:r>
              <a:rPr lang="en-US" sz="1400" b="0" u="sng">
                <a:solidFill>
                  <a:schemeClr val="dk1"/>
                </a:solidFill>
                <a:latin typeface="Calibri"/>
                <a:ea typeface="Microsoft YaHei"/>
                <a:hlinkClick r:id="rId7"/>
              </a:rPr>
              <a:t>Jonathan.gaspar@univ-amu.fr</a:t>
            </a:r>
            <a:r>
              <a:rPr lang="en-US" sz="1400" b="0" u="sng">
                <a:solidFill>
                  <a:schemeClr val="dk1"/>
                </a:solidFill>
                <a:latin typeface="Calibri"/>
                <a:ea typeface="Microsoft YaHei"/>
              </a:rPr>
              <a:t>, </a:t>
            </a:r>
            <a:r>
              <a:rPr lang="en-US" sz="1400" b="0">
                <a:solidFill>
                  <a:schemeClr val="dk1"/>
                </a:solidFill>
                <a:latin typeface="Calibri"/>
              </a:rPr>
              <a:t> </a:t>
            </a:r>
            <a:r>
              <a:rPr lang="en-US" sz="1400" b="0" u="sng">
                <a:solidFill>
                  <a:srgbClr val="0000FF"/>
                </a:solidFill>
                <a:latin typeface="Calibri"/>
                <a:hlinkClick r:id="rId8"/>
              </a:rPr>
              <a:t>ewap@uni.opole.pl</a:t>
            </a:r>
            <a:r>
              <a:rPr lang="en-US" sz="1400" b="0">
                <a:solidFill>
                  <a:schemeClr val="dk1"/>
                </a:solidFill>
                <a:latin typeface="Calibri"/>
              </a:rPr>
              <a:t>,</a:t>
            </a:r>
          </a:p>
          <a:p>
            <a:pPr marL="214200" indent="-214200">
              <a:lnSpc>
                <a:spcPct val="100000"/>
              </a:lnSpc>
              <a:buClr>
                <a:srgbClr val="000000"/>
              </a:buClr>
              <a:buFont typeface="Arial"/>
              <a:buChar char="•"/>
              <a:tabLst>
                <a:tab pos="0" algn="l"/>
              </a:tabLst>
            </a:pPr>
            <a:r>
              <a:rPr lang="en-US" sz="1800">
                <a:solidFill>
                  <a:schemeClr val="dk1"/>
                </a:solidFill>
                <a:latin typeface="Calibri"/>
              </a:rPr>
              <a:t>Scientific Background &amp; Objectives</a:t>
            </a:r>
            <a:endParaRPr lang="en-US" sz="1800" b="0">
              <a:solidFill>
                <a:schemeClr val="dk1"/>
              </a:solidFill>
              <a:latin typeface="Calibri"/>
            </a:endParaRPr>
          </a:p>
          <a:p>
            <a:pPr marL="557280" lvl="1" indent="-214200" algn="just" defTabSz="685800">
              <a:buClr>
                <a:srgbClr val="000000"/>
              </a:buClr>
              <a:buFont typeface="Arial"/>
              <a:buChar char="•"/>
              <a:tabLst>
                <a:tab pos="0" algn="l"/>
              </a:tabLst>
            </a:pPr>
            <a:r>
              <a:rPr lang="en-US" sz="1400">
                <a:solidFill>
                  <a:schemeClr val="dk1"/>
                </a:solidFill>
                <a:latin typeface="Calibri"/>
              </a:rPr>
              <a:t>During campaign, a deposit layer appears on the inner side of the lower divertor, from MB7-11,</a:t>
            </a:r>
          </a:p>
          <a:p>
            <a:pPr marL="557280" lvl="1" indent="-214200" algn="just" defTabSz="685800">
              <a:buClr>
                <a:srgbClr val="000000"/>
              </a:buClr>
              <a:buFont typeface="Arial"/>
              <a:buChar char="•"/>
              <a:tabLst>
                <a:tab pos="0" algn="l"/>
              </a:tabLst>
            </a:pPr>
            <a:r>
              <a:rPr lang="en-GB" sz="1400">
                <a:solidFill>
                  <a:schemeClr val="dk1"/>
                </a:solidFill>
                <a:latin typeface="Calibri"/>
              </a:rPr>
              <a:t>The thick deposit contains light impurities and probably also trapped fuel. Heating the deposit to high temperature lead to outgassing from the deposit (twice more light impurities released, from C10 experiment) </a:t>
            </a:r>
            <a:r>
              <a:rPr lang="en-GB" sz="1400">
                <a:solidFill>
                  <a:schemeClr val="dk1"/>
                </a:solidFill>
                <a:latin typeface="Wingdings"/>
              </a:rPr>
              <a:t></a:t>
            </a:r>
            <a:r>
              <a:rPr lang="en-GB" sz="1400">
                <a:solidFill>
                  <a:schemeClr val="dk1"/>
                </a:solidFill>
                <a:latin typeface="Calibri"/>
              </a:rPr>
              <a:t> improve the conditioning for next pulses</a:t>
            </a:r>
            <a:endParaRPr lang="en-US" sz="1400">
              <a:solidFill>
                <a:schemeClr val="dk1"/>
              </a:solidFill>
              <a:latin typeface="Calibri"/>
            </a:endParaRPr>
          </a:p>
          <a:p>
            <a:pPr marL="557280" lvl="1" indent="-214200" algn="just" defTabSz="685800">
              <a:buClr>
                <a:srgbClr val="000000"/>
              </a:buClr>
              <a:buFont typeface="Arial"/>
              <a:buChar char="•"/>
              <a:tabLst>
                <a:tab pos="0" algn="l"/>
              </a:tabLst>
            </a:pPr>
            <a:r>
              <a:rPr lang="en-US" sz="1400">
                <a:solidFill>
                  <a:schemeClr val="dk1"/>
                </a:solidFill>
                <a:latin typeface="Calibri"/>
              </a:rPr>
              <a:t>Objectives : </a:t>
            </a:r>
          </a:p>
          <a:p>
            <a:pPr marL="857160" lvl="2" indent="-171360" algn="just" defTabSz="685800">
              <a:buClr>
                <a:srgbClr val="000000"/>
              </a:buClr>
              <a:buFont typeface="Arial"/>
              <a:buChar char="•"/>
              <a:tabLst>
                <a:tab pos="0" algn="l"/>
              </a:tabLst>
            </a:pPr>
            <a:r>
              <a:rPr lang="en-US" sz="1200">
                <a:solidFill>
                  <a:schemeClr val="dk1"/>
                </a:solidFill>
                <a:latin typeface="Calibri"/>
              </a:rPr>
              <a:t>Study the light impurities and molecular deuterium particle flux when the plasma is on the deposit</a:t>
            </a:r>
          </a:p>
          <a:p>
            <a:pPr marL="857160" lvl="2" indent="-171360" algn="just" defTabSz="685800">
              <a:buClr>
                <a:srgbClr val="000000"/>
              </a:buClr>
              <a:buFont typeface="Arial"/>
              <a:buChar char="•"/>
              <a:tabLst>
                <a:tab pos="0" algn="l"/>
              </a:tabLst>
            </a:pPr>
            <a:r>
              <a:rPr lang="en-US" sz="1200">
                <a:solidFill>
                  <a:schemeClr val="dk1"/>
                </a:solidFill>
                <a:latin typeface="Calibri"/>
              </a:rPr>
              <a:t>Compare the impurities extracted at beginning and end of session</a:t>
            </a:r>
          </a:p>
          <a:p>
            <a:pPr marL="857160" lvl="2" indent="-171360" algn="just" defTabSz="685800">
              <a:buClr>
                <a:srgbClr val="000000"/>
              </a:buClr>
              <a:buFont typeface="Arial"/>
              <a:buChar char="•"/>
              <a:tabLst>
                <a:tab pos="0" algn="l"/>
              </a:tabLst>
            </a:pPr>
            <a:r>
              <a:rPr lang="en-US" sz="1200">
                <a:solidFill>
                  <a:schemeClr val="dk1"/>
                </a:solidFill>
                <a:latin typeface="Calibri"/>
              </a:rPr>
              <a:t>Determine how many pulses are needed to outgas the deposit from light impurities.</a:t>
            </a:r>
          </a:p>
          <a:p>
            <a:pPr marL="857160" lvl="2" indent="-171360" algn="just" defTabSz="685800">
              <a:buClr>
                <a:srgbClr val="000000"/>
              </a:buClr>
              <a:buFont typeface="Arial"/>
              <a:buChar char="•"/>
              <a:tabLst>
                <a:tab pos="0" algn="l"/>
              </a:tabLst>
            </a:pPr>
            <a:r>
              <a:rPr lang="en-US" sz="1200">
                <a:solidFill>
                  <a:schemeClr val="dk1"/>
                </a:solidFill>
                <a:latin typeface="Calibri"/>
              </a:rPr>
              <a:t>Follow up from campaign to campaign could be done to evaluate the content of the deposit.</a:t>
            </a:r>
          </a:p>
          <a:p>
            <a:pPr marL="214200" indent="-214200">
              <a:lnSpc>
                <a:spcPct val="100000"/>
              </a:lnSpc>
              <a:buClr>
                <a:srgbClr val="000000"/>
              </a:buClr>
              <a:buFont typeface="Arial"/>
              <a:buChar char="•"/>
              <a:tabLst>
                <a:tab pos="0" algn="l"/>
              </a:tabLst>
            </a:pPr>
            <a:r>
              <a:rPr lang="en-US" sz="1800">
                <a:solidFill>
                  <a:schemeClr val="dk1"/>
                </a:solidFill>
                <a:latin typeface="Calibri"/>
              </a:rPr>
              <a:t>Experimental Strategy/Machine Constraints and essential diagnostic</a:t>
            </a:r>
            <a:endParaRPr lang="en-US" sz="1800" b="0">
              <a:solidFill>
                <a:schemeClr val="dk1"/>
              </a:solidFill>
              <a:latin typeface="Calibri"/>
            </a:endParaRPr>
          </a:p>
          <a:p>
            <a:pPr marL="557280" lvl="1" indent="-214200" defTabSz="685800">
              <a:buClr>
                <a:srgbClr val="000000"/>
              </a:buClr>
              <a:buFont typeface="Arial"/>
              <a:buChar char="•"/>
              <a:tabLst>
                <a:tab pos="0" algn="l"/>
              </a:tabLst>
            </a:pPr>
            <a:r>
              <a:rPr lang="en-US" sz="1400">
                <a:solidFill>
                  <a:schemeClr val="dk1"/>
                </a:solidFill>
                <a:latin typeface="Calibri"/>
              </a:rPr>
              <a:t>LSN, FXP (100mm-120m) LH 4MW, 400kA   </a:t>
            </a:r>
            <a:r>
              <a:rPr lang="en-US" sz="1400">
                <a:solidFill>
                  <a:schemeClr val="dk1"/>
                </a:solidFill>
                <a:latin typeface="Wingdings"/>
              </a:rPr>
              <a:t></a:t>
            </a:r>
            <a:r>
              <a:rPr lang="en-US" sz="1400">
                <a:solidFill>
                  <a:schemeClr val="dk1"/>
                </a:solidFill>
                <a:latin typeface="Calibri"/>
              </a:rPr>
              <a:t> FISP (scenarios already exists)</a:t>
            </a:r>
          </a:p>
          <a:p>
            <a:pPr marL="557280" lvl="1" indent="-214200" defTabSz="685800">
              <a:buClr>
                <a:srgbClr val="000000"/>
              </a:buClr>
              <a:buFont typeface="Arial"/>
              <a:buChar char="•"/>
              <a:tabLst>
                <a:tab pos="0" algn="l"/>
              </a:tabLst>
            </a:pPr>
            <a:r>
              <a:rPr lang="en-US" sz="1400">
                <a:solidFill>
                  <a:schemeClr val="dk1"/>
                </a:solidFill>
                <a:latin typeface="Calibri"/>
              </a:rPr>
              <a:t>Use visible spectroscopy and LP probes to measure particle flux of light impurities</a:t>
            </a:r>
          </a:p>
          <a:p>
            <a:pPr marL="557280" lvl="1" indent="-214200" defTabSz="685800">
              <a:buClr>
                <a:srgbClr val="000000"/>
              </a:buClr>
              <a:buFont typeface="Arial"/>
              <a:buChar char="•"/>
              <a:tabLst>
                <a:tab pos="0" algn="l"/>
              </a:tabLst>
            </a:pPr>
            <a:r>
              <a:rPr lang="en-US" sz="1400">
                <a:solidFill>
                  <a:schemeClr val="dk1"/>
                </a:solidFill>
                <a:latin typeface="Calibri"/>
              </a:rPr>
              <a:t>Use RGA to detect the light impurities extracted</a:t>
            </a:r>
          </a:p>
          <a:p>
            <a:pPr marL="557280" lvl="1" indent="-214200" defTabSz="685800">
              <a:buClr>
                <a:srgbClr val="000000"/>
              </a:buClr>
              <a:buFont typeface="Arial"/>
              <a:buChar char="•"/>
              <a:tabLst>
                <a:tab pos="0" algn="l"/>
              </a:tabLst>
            </a:pPr>
            <a:r>
              <a:rPr lang="en-US" sz="1400">
                <a:solidFill>
                  <a:schemeClr val="dk1"/>
                </a:solidFill>
                <a:latin typeface="Calibri"/>
              </a:rPr>
              <a:t>Estimate the particle balance evolution from pulse to pulse.</a:t>
            </a:r>
          </a:p>
          <a:p>
            <a:pPr marL="557280" lvl="1" indent="-214200" defTabSz="685800">
              <a:buClr>
                <a:srgbClr val="000000"/>
              </a:buClr>
              <a:buFont typeface="Arial"/>
              <a:buChar char="•"/>
              <a:tabLst>
                <a:tab pos="0" algn="l"/>
              </a:tabLst>
            </a:pPr>
            <a:r>
              <a:rPr lang="en-US" sz="1400">
                <a:solidFill>
                  <a:schemeClr val="dk1"/>
                </a:solidFill>
                <a:latin typeface="Calibri"/>
              </a:rPr>
              <a:t>1 session to study the outgassing, and some pulses on different campaign to follow from campaign to campaign.</a:t>
            </a:r>
          </a:p>
          <a:p>
            <a:pPr marL="557280" lvl="1" indent="-214200" defTabSz="685800">
              <a:buClr>
                <a:srgbClr val="000000"/>
              </a:buClr>
              <a:buFont typeface="Arial"/>
              <a:buChar char="•"/>
              <a:tabLst>
                <a:tab pos="0" algn="l"/>
              </a:tabLst>
            </a:pPr>
            <a:r>
              <a:rPr lang="en-US" sz="1400">
                <a:solidFill>
                  <a:schemeClr val="dk1"/>
                </a:solidFill>
                <a:latin typeface="Calibri"/>
              </a:rPr>
              <a:t>Diagnostic needed :</a:t>
            </a:r>
          </a:p>
          <a:p>
            <a:pPr marL="857160" lvl="2" indent="-171360" defTabSz="685800">
              <a:buClr>
                <a:srgbClr val="000000"/>
              </a:buClr>
              <a:buFont typeface="Arial"/>
              <a:buChar char="•"/>
              <a:tabLst>
                <a:tab pos="0" algn="l"/>
              </a:tabLst>
            </a:pPr>
            <a:r>
              <a:rPr lang="en-US" sz="1200">
                <a:solidFill>
                  <a:schemeClr val="dk1"/>
                </a:solidFill>
                <a:latin typeface="Calibri"/>
              </a:rPr>
              <a:t>Visible and EUV spectroscopy – RGA to monitor impurities extracted from the deposit.</a:t>
            </a:r>
          </a:p>
          <a:p>
            <a:pPr marL="857160" lvl="2" indent="-171360" defTabSz="685800">
              <a:buClr>
                <a:srgbClr val="000000"/>
              </a:buClr>
              <a:buFont typeface="Arial"/>
              <a:buChar char="•"/>
              <a:tabLst>
                <a:tab pos="0" algn="l"/>
              </a:tabLst>
            </a:pPr>
            <a:r>
              <a:rPr lang="en-US" sz="1200">
                <a:solidFill>
                  <a:schemeClr val="dk1"/>
                </a:solidFill>
                <a:latin typeface="Calibri"/>
              </a:rPr>
              <a:t>LP needed to estimate flux of impurities.</a:t>
            </a:r>
          </a:p>
          <a:p>
            <a:pPr marL="857160" lvl="2" indent="-171360" defTabSz="685800">
              <a:buClr>
                <a:srgbClr val="000000"/>
              </a:buClr>
              <a:buFont typeface="Arial"/>
              <a:buChar char="•"/>
              <a:tabLst>
                <a:tab pos="0" algn="l"/>
              </a:tabLst>
            </a:pPr>
            <a:r>
              <a:rPr lang="en-US" sz="1200">
                <a:solidFill>
                  <a:schemeClr val="dk1"/>
                </a:solidFill>
                <a:latin typeface="Calibri"/>
              </a:rPr>
              <a:t>Optional : TC-FBG for heat flux. IR VHR on Q3B PFU19-20 MB11 to follow some modification of deposit pattern (1 PFU not cleaned by laser after C11). </a:t>
            </a:r>
          </a:p>
          <a:p>
            <a:pPr>
              <a:lnSpc>
                <a:spcPct val="100000"/>
              </a:lnSpc>
              <a:spcBef>
                <a:spcPts val="479"/>
              </a:spcBef>
              <a:tabLst>
                <a:tab pos="0" algn="l"/>
              </a:tabLst>
            </a:pPr>
            <a:endParaRPr lang="en-US" sz="2400" b="0" dirty="0">
              <a:solidFill>
                <a:schemeClr val="dk1"/>
              </a:solidFill>
              <a:latin typeface="Calibri"/>
            </a:endParaRPr>
          </a:p>
        </p:txBody>
      </p:sp>
      <p:sp>
        <p:nvSpPr>
          <p:cNvPr id="9" name="TextBox 7">
            <a:extLst>
              <a:ext uri="{FF2B5EF4-FFF2-40B4-BE49-F238E27FC236}">
                <a16:creationId xmlns:a16="http://schemas.microsoft.com/office/drawing/2014/main" id="{242EB478-A70C-4FEC-A38A-E2DC7688AD1D}"/>
              </a:ext>
            </a:extLst>
          </p:cNvPr>
          <p:cNvSpPr/>
          <p:nvPr/>
        </p:nvSpPr>
        <p:spPr>
          <a:xfrm>
            <a:off x="7924680" y="3981600"/>
            <a:ext cx="307152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Calibri"/>
                <a:ea typeface="Calibri"/>
              </a:rPr>
              <a:t>Proposed pulses</a:t>
            </a:r>
            <a:endParaRPr lang="en-GB" sz="1800" b="0" u="none" strike="noStrike">
              <a:solidFill>
                <a:srgbClr val="000000"/>
              </a:solidFill>
              <a:effectLst/>
              <a:uFillTx/>
              <a:latin typeface="Arial"/>
            </a:endParaRPr>
          </a:p>
        </p:txBody>
      </p:sp>
      <p:graphicFrame>
        <p:nvGraphicFramePr>
          <p:cNvPr id="10" name="Table 3">
            <a:extLst>
              <a:ext uri="{FF2B5EF4-FFF2-40B4-BE49-F238E27FC236}">
                <a16:creationId xmlns:a16="http://schemas.microsoft.com/office/drawing/2014/main" id="{21CB5EBF-F6F6-40CC-A1F0-AF742E5F3397}"/>
              </a:ext>
            </a:extLst>
          </p:cNvPr>
          <p:cNvGraphicFramePr/>
          <p:nvPr/>
        </p:nvGraphicFramePr>
        <p:xfrm>
          <a:off x="7924680" y="4350960"/>
          <a:ext cx="4147200" cy="2091600"/>
        </p:xfrm>
        <a:graphic>
          <a:graphicData uri="http://schemas.openxmlformats.org/drawingml/2006/table">
            <a:tbl>
              <a:tblPr/>
              <a:tblGrid>
                <a:gridCol w="954000">
                  <a:extLst>
                    <a:ext uri="{9D8B030D-6E8A-4147-A177-3AD203B41FA5}">
                      <a16:colId xmlns:a16="http://schemas.microsoft.com/office/drawing/2014/main" val="20000"/>
                    </a:ext>
                  </a:extLst>
                </a:gridCol>
                <a:gridCol w="1663920">
                  <a:extLst>
                    <a:ext uri="{9D8B030D-6E8A-4147-A177-3AD203B41FA5}">
                      <a16:colId xmlns:a16="http://schemas.microsoft.com/office/drawing/2014/main" val="20001"/>
                    </a:ext>
                  </a:extLst>
                </a:gridCol>
                <a:gridCol w="1529280">
                  <a:extLst>
                    <a:ext uri="{9D8B030D-6E8A-4147-A177-3AD203B41FA5}">
                      <a16:colId xmlns:a16="http://schemas.microsoft.com/office/drawing/2014/main" val="20002"/>
                    </a:ext>
                  </a:extLst>
                </a:gridCol>
              </a:tblGrid>
              <a:tr h="418320">
                <a:tc>
                  <a:txBody>
                    <a:bodyPr/>
                    <a:lstStyle/>
                    <a:p>
                      <a:pPr defTabSz="685800">
                        <a:lnSpc>
                          <a:spcPct val="100000"/>
                        </a:lnSpc>
                      </a:pPr>
                      <a:r>
                        <a:rPr lang="en-IT" sz="1600" b="0" u="none" strike="noStrike">
                          <a:solidFill>
                            <a:srgbClr val="FFFFFF"/>
                          </a:solidFill>
                          <a:effectLst/>
                          <a:uFillTx/>
                          <a:latin typeface="Calibri"/>
                        </a:rPr>
                        <a:t>Device</a:t>
                      </a:r>
                      <a:endParaRPr lang="en-GB" sz="1600" b="0" u="none" strike="noStrike">
                        <a:solidFill>
                          <a:srgbClr val="FFFFFF"/>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4F81BD"/>
                    </a:solidFill>
                  </a:tcPr>
                </a:tc>
                <a:tc>
                  <a:txBody>
                    <a:bodyPr/>
                    <a:lstStyle/>
                    <a:p>
                      <a:pPr defTabSz="685800">
                        <a:lnSpc>
                          <a:spcPct val="100000"/>
                        </a:lnSpc>
                      </a:pPr>
                      <a:r>
                        <a:rPr lang="en-IT" sz="1600" b="0" u="none" strike="noStrike">
                          <a:solidFill>
                            <a:srgbClr val="FFFFFF"/>
                          </a:solidFill>
                          <a:effectLst/>
                          <a:uFillTx/>
                          <a:latin typeface="Calibri"/>
                        </a:rPr>
                        <a:t># Pulses/Session</a:t>
                      </a:r>
                      <a:endParaRPr lang="en-GB" sz="1600" b="0" u="none" strike="noStrike">
                        <a:solidFill>
                          <a:srgbClr val="FFFFFF"/>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4F81BD"/>
                    </a:solidFill>
                  </a:tcPr>
                </a:tc>
                <a:tc>
                  <a:txBody>
                    <a:bodyPr/>
                    <a:lstStyle/>
                    <a:p>
                      <a:pPr defTabSz="685800">
                        <a:lnSpc>
                          <a:spcPct val="100000"/>
                        </a:lnSpc>
                      </a:pPr>
                      <a:r>
                        <a:rPr lang="en-IT" sz="1600" b="0" u="none" strike="noStrike">
                          <a:solidFill>
                            <a:srgbClr val="FFFFFF"/>
                          </a:solidFill>
                          <a:effectLst/>
                          <a:uFillTx/>
                          <a:latin typeface="Calibri"/>
                        </a:rPr>
                        <a:t># Development</a:t>
                      </a:r>
                      <a:endParaRPr lang="en-GB" sz="1600" b="0" u="none" strike="noStrike">
                        <a:solidFill>
                          <a:srgbClr val="FFFFFF"/>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4F81BD"/>
                    </a:solidFill>
                  </a:tcPr>
                </a:tc>
                <a:extLst>
                  <a:ext uri="{0D108BD9-81ED-4DB2-BD59-A6C34878D82A}">
                    <a16:rowId xmlns:a16="http://schemas.microsoft.com/office/drawing/2014/main" val="10000"/>
                  </a:ext>
                </a:extLst>
              </a:tr>
              <a:tr h="418320">
                <a:tc>
                  <a:txBody>
                    <a:bodyPr/>
                    <a:lstStyle/>
                    <a:p>
                      <a:pPr defTabSz="685800">
                        <a:lnSpc>
                          <a:spcPct val="100000"/>
                        </a:lnSpc>
                      </a:pPr>
                      <a:r>
                        <a:rPr lang="fr-CH" sz="1800" b="1" u="none" strike="noStrike">
                          <a:solidFill>
                            <a:schemeClr val="dk1"/>
                          </a:solidFill>
                          <a:effectLst/>
                          <a:uFillTx/>
                          <a:latin typeface="Calibri"/>
                        </a:rPr>
                        <a:t>AUG</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dk2">
                        <a:lumMod val="40000"/>
                        <a:lumOff val="60000"/>
                      </a:schemeClr>
                    </a:solidFill>
                  </a:tcPr>
                </a:tc>
                <a:tc>
                  <a:txBody>
                    <a:bodyPr/>
                    <a:lstStyle/>
                    <a:p>
                      <a:pPr defTabSz="685800">
                        <a:lnSpc>
                          <a:spcPct val="100000"/>
                        </a:lnSpc>
                      </a:pPr>
                      <a:r>
                        <a:rPr lang="fr-FR" sz="1800" b="0" u="none" strike="noStrike">
                          <a:solidFill>
                            <a:srgbClr val="000000"/>
                          </a:solidFill>
                          <a:effectLst/>
                          <a:uFillTx/>
                          <a:latin typeface="Calibri"/>
                        </a:rPr>
                        <a:t>0</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dk2">
                        <a:lumMod val="40000"/>
                        <a:lumOff val="60000"/>
                      </a:schemeClr>
                    </a:solidFill>
                  </a:tcPr>
                </a:tc>
                <a:tc>
                  <a:txBody>
                    <a:bodyPr/>
                    <a:lstStyle/>
                    <a:p>
                      <a:pPr defTabSz="685800">
                        <a:lnSpc>
                          <a:spcPct val="100000"/>
                        </a:lnSpc>
                      </a:pPr>
                      <a:r>
                        <a:rPr lang="fr-FR" sz="1800" b="0" u="none" strike="noStrike">
                          <a:solidFill>
                            <a:srgbClr val="000000"/>
                          </a:solidFill>
                          <a:effectLst/>
                          <a:uFillTx/>
                          <a:latin typeface="Calibri"/>
                        </a:rPr>
                        <a:t>0</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dk2">
                        <a:lumMod val="40000"/>
                        <a:lumOff val="60000"/>
                      </a:schemeClr>
                    </a:solidFill>
                  </a:tcPr>
                </a:tc>
                <a:extLst>
                  <a:ext uri="{0D108BD9-81ED-4DB2-BD59-A6C34878D82A}">
                    <a16:rowId xmlns:a16="http://schemas.microsoft.com/office/drawing/2014/main" val="10001"/>
                  </a:ext>
                </a:extLst>
              </a:tr>
              <a:tr h="418320">
                <a:tc>
                  <a:txBody>
                    <a:bodyPr/>
                    <a:lstStyle/>
                    <a:p>
                      <a:pPr defTabSz="685800">
                        <a:lnSpc>
                          <a:spcPct val="100000"/>
                        </a:lnSpc>
                      </a:pPr>
                      <a:r>
                        <a:rPr lang="en-IT" sz="1800" b="1" u="none" strike="noStrike">
                          <a:solidFill>
                            <a:schemeClr val="dk1"/>
                          </a:solidFill>
                          <a:effectLst/>
                          <a:uFillTx/>
                          <a:latin typeface="Calibri"/>
                        </a:rPr>
                        <a:t>MAST-U</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c>
                  <a:txBody>
                    <a:bodyPr/>
                    <a:lstStyle/>
                    <a:p>
                      <a:pPr defTabSz="685800">
                        <a:lnSpc>
                          <a:spcPct val="100000"/>
                        </a:lnSpc>
                      </a:pPr>
                      <a:r>
                        <a:rPr lang="fr-FR" sz="1800" b="0" u="none" strike="noStrike">
                          <a:solidFill>
                            <a:srgbClr val="000000"/>
                          </a:solidFill>
                          <a:effectLst/>
                          <a:uFillTx/>
                          <a:latin typeface="Calibri"/>
                        </a:rPr>
                        <a:t>0</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c>
                  <a:txBody>
                    <a:bodyPr/>
                    <a:lstStyle/>
                    <a:p>
                      <a:pPr defTabSz="685800">
                        <a:lnSpc>
                          <a:spcPct val="100000"/>
                        </a:lnSpc>
                      </a:pPr>
                      <a:r>
                        <a:rPr lang="fr-FR" sz="1800" b="0" u="none" strike="noStrike">
                          <a:solidFill>
                            <a:srgbClr val="000000"/>
                          </a:solidFill>
                          <a:effectLst/>
                          <a:uFillTx/>
                          <a:latin typeface="Calibri"/>
                        </a:rPr>
                        <a:t>0</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extLst>
                  <a:ext uri="{0D108BD9-81ED-4DB2-BD59-A6C34878D82A}">
                    <a16:rowId xmlns:a16="http://schemas.microsoft.com/office/drawing/2014/main" val="10002"/>
                  </a:ext>
                </a:extLst>
              </a:tr>
              <a:tr h="418320">
                <a:tc>
                  <a:txBody>
                    <a:bodyPr/>
                    <a:lstStyle/>
                    <a:p>
                      <a:pPr defTabSz="685800">
                        <a:lnSpc>
                          <a:spcPct val="100000"/>
                        </a:lnSpc>
                      </a:pPr>
                      <a:r>
                        <a:rPr lang="en-IT" sz="1800" b="1" u="none" strike="noStrike">
                          <a:solidFill>
                            <a:schemeClr val="dk1"/>
                          </a:solidFill>
                          <a:effectLst/>
                          <a:uFillTx/>
                          <a:latin typeface="Calibri"/>
                        </a:rPr>
                        <a:t>TCV</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lumMod val="40000"/>
                        <a:lumOff val="60000"/>
                      </a:schemeClr>
                    </a:solidFill>
                  </a:tcPr>
                </a:tc>
                <a:tc>
                  <a:txBody>
                    <a:bodyPr/>
                    <a:lstStyle/>
                    <a:p>
                      <a:pPr defTabSz="685800">
                        <a:lnSpc>
                          <a:spcPct val="100000"/>
                        </a:lnSpc>
                      </a:pPr>
                      <a:r>
                        <a:rPr lang="fr-FR" sz="1800" b="0" u="none" strike="noStrike">
                          <a:solidFill>
                            <a:srgbClr val="000000"/>
                          </a:solidFill>
                          <a:effectLst/>
                          <a:uFillTx/>
                          <a:latin typeface="Calibri"/>
                        </a:rPr>
                        <a:t>0</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lumMod val="40000"/>
                        <a:lumOff val="60000"/>
                      </a:schemeClr>
                    </a:solidFill>
                  </a:tcPr>
                </a:tc>
                <a:tc>
                  <a:txBody>
                    <a:bodyPr/>
                    <a:lstStyle/>
                    <a:p>
                      <a:pPr defTabSz="685800">
                        <a:lnSpc>
                          <a:spcPct val="100000"/>
                        </a:lnSpc>
                      </a:pPr>
                      <a:r>
                        <a:rPr lang="fr-FR" sz="1800" b="0" u="none" strike="noStrike">
                          <a:solidFill>
                            <a:srgbClr val="000000"/>
                          </a:solidFill>
                          <a:effectLst/>
                          <a:uFillTx/>
                          <a:latin typeface="Calibri"/>
                        </a:rPr>
                        <a:t>0</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lumMod val="40000"/>
                        <a:lumOff val="60000"/>
                      </a:schemeClr>
                    </a:solidFill>
                  </a:tcPr>
                </a:tc>
                <a:extLst>
                  <a:ext uri="{0D108BD9-81ED-4DB2-BD59-A6C34878D82A}">
                    <a16:rowId xmlns:a16="http://schemas.microsoft.com/office/drawing/2014/main" val="10003"/>
                  </a:ext>
                </a:extLst>
              </a:tr>
              <a:tr h="418320">
                <a:tc>
                  <a:txBody>
                    <a:bodyPr/>
                    <a:lstStyle/>
                    <a:p>
                      <a:pPr defTabSz="685800">
                        <a:lnSpc>
                          <a:spcPct val="100000"/>
                        </a:lnSpc>
                      </a:pPr>
                      <a:r>
                        <a:rPr lang="en-IT" sz="1800" b="1" u="none" strike="noStrike">
                          <a:solidFill>
                            <a:schemeClr val="dk1"/>
                          </a:solidFill>
                          <a:effectLst/>
                          <a:uFillTx/>
                          <a:latin typeface="Calibri"/>
                        </a:rPr>
                        <a:t>WEST</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6">
                        <a:lumMod val="40000"/>
                        <a:lumOff val="60000"/>
                      </a:schemeClr>
                    </a:solidFill>
                  </a:tcPr>
                </a:tc>
                <a:tc>
                  <a:txBody>
                    <a:bodyPr/>
                    <a:lstStyle/>
                    <a:p>
                      <a:pPr defTabSz="685800">
                        <a:lnSpc>
                          <a:spcPct val="100000"/>
                        </a:lnSpc>
                      </a:pPr>
                      <a:r>
                        <a:rPr lang="fr-FR" sz="1600" b="0" u="none" strike="noStrike">
                          <a:solidFill>
                            <a:srgbClr val="000000"/>
                          </a:solidFill>
                          <a:effectLst/>
                          <a:uFillTx/>
                          <a:latin typeface="Calibri"/>
                        </a:rPr>
                        <a:t>30</a:t>
                      </a:r>
                      <a:endParaRPr lang="en-GB" sz="16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6">
                        <a:lumMod val="40000"/>
                        <a:lumOff val="60000"/>
                      </a:schemeClr>
                    </a:solidFill>
                  </a:tcPr>
                </a:tc>
                <a:tc>
                  <a:txBody>
                    <a:bodyPr/>
                    <a:lstStyle/>
                    <a:p>
                      <a:pPr defTabSz="685800">
                        <a:lnSpc>
                          <a:spcPct val="100000"/>
                        </a:lnSpc>
                      </a:pPr>
                      <a:r>
                        <a:rPr lang="fr-FR" sz="1600" b="0" u="none" strike="noStrike">
                          <a:solidFill>
                            <a:srgbClr val="000000"/>
                          </a:solidFill>
                          <a:effectLst/>
                          <a:uFillTx/>
                          <a:latin typeface="Calibri"/>
                        </a:rPr>
                        <a:t>0</a:t>
                      </a:r>
                      <a:endParaRPr lang="en-GB" sz="16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6">
                        <a:lumMod val="40000"/>
                        <a:lumOff val="60000"/>
                      </a:schemeClr>
                    </a:solidFill>
                  </a:tcPr>
                </a:tc>
                <a:extLst>
                  <a:ext uri="{0D108BD9-81ED-4DB2-BD59-A6C34878D82A}">
                    <a16:rowId xmlns:a16="http://schemas.microsoft.com/office/drawing/2014/main" val="10004"/>
                  </a:ext>
                </a:extLst>
              </a:tr>
            </a:tbl>
          </a:graphicData>
        </a:graphic>
      </p:graphicFrame>
      <p:pic>
        <p:nvPicPr>
          <p:cNvPr id="3" name="Image 2">
            <a:extLst>
              <a:ext uri="{FF2B5EF4-FFF2-40B4-BE49-F238E27FC236}">
                <a16:creationId xmlns:a16="http://schemas.microsoft.com/office/drawing/2014/main" id="{C9084801-479B-4927-841A-AA7A6B4540E4}"/>
              </a:ext>
            </a:extLst>
          </p:cNvPr>
          <p:cNvPicPr>
            <a:picLocks noChangeAspect="1"/>
          </p:cNvPicPr>
          <p:nvPr/>
        </p:nvPicPr>
        <p:blipFill>
          <a:blip r:embed="rId9"/>
          <a:stretch>
            <a:fillRect/>
          </a:stretch>
        </p:blipFill>
        <p:spPr>
          <a:xfrm>
            <a:off x="8351696" y="990451"/>
            <a:ext cx="3331090" cy="2829073"/>
          </a:xfrm>
          <a:prstGeom prst="rect">
            <a:avLst/>
          </a:prstGeom>
        </p:spPr>
      </p:pic>
    </p:spTree>
    <p:extLst>
      <p:ext uri="{BB962C8B-B14F-4D97-AF65-F5344CB8AC3E}">
        <p14:creationId xmlns:p14="http://schemas.microsoft.com/office/powerpoint/2010/main" val="2879116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E346CFBA-D3AC-4F5A-BBF2-0B7A074A3DDE}"/>
              </a:ext>
            </a:extLst>
          </p:cNvPr>
          <p:cNvGraphicFramePr>
            <a:graphicFrameLocks noGrp="1"/>
          </p:cNvGraphicFramePr>
          <p:nvPr>
            <p:extLst>
              <p:ext uri="{D42A27DB-BD31-4B8C-83A1-F6EECF244321}">
                <p14:modId xmlns:p14="http://schemas.microsoft.com/office/powerpoint/2010/main" val="3430238988"/>
              </p:ext>
            </p:extLst>
          </p:nvPr>
        </p:nvGraphicFramePr>
        <p:xfrm>
          <a:off x="194168" y="809071"/>
          <a:ext cx="11803664" cy="5587343"/>
        </p:xfrm>
        <a:graphic>
          <a:graphicData uri="http://schemas.openxmlformats.org/drawingml/2006/table">
            <a:tbl>
              <a:tblPr/>
              <a:tblGrid>
                <a:gridCol w="753684">
                  <a:extLst>
                    <a:ext uri="{9D8B030D-6E8A-4147-A177-3AD203B41FA5}">
                      <a16:colId xmlns:a16="http://schemas.microsoft.com/office/drawing/2014/main" val="1453126795"/>
                    </a:ext>
                  </a:extLst>
                </a:gridCol>
                <a:gridCol w="8339149">
                  <a:extLst>
                    <a:ext uri="{9D8B030D-6E8A-4147-A177-3AD203B41FA5}">
                      <a16:colId xmlns:a16="http://schemas.microsoft.com/office/drawing/2014/main" val="3913939750"/>
                    </a:ext>
                  </a:extLst>
                </a:gridCol>
                <a:gridCol w="2710831">
                  <a:extLst>
                    <a:ext uri="{9D8B030D-6E8A-4147-A177-3AD203B41FA5}">
                      <a16:colId xmlns:a16="http://schemas.microsoft.com/office/drawing/2014/main" val="1009613250"/>
                    </a:ext>
                  </a:extLst>
                </a:gridCol>
              </a:tblGrid>
              <a:tr h="146980">
                <a:tc>
                  <a:txBody>
                    <a:bodyPr/>
                    <a:lstStyle/>
                    <a:p>
                      <a:pPr algn="ctr" fontAlgn="ctr"/>
                      <a:r>
                        <a:rPr lang="fr-FR" sz="1200" b="0" i="0" u="none" strike="noStrike">
                          <a:solidFill>
                            <a:srgbClr val="FFFFFF"/>
                          </a:solidFill>
                          <a:effectLst/>
                          <a:latin typeface="Arial" panose="020B0604020202020204" pitchFamily="34" charset="0"/>
                        </a:rPr>
                        <a:t>No</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fr-FR" sz="1200" b="0" i="0" u="none" strike="noStrike">
                          <a:solidFill>
                            <a:srgbClr val="FFFFFF"/>
                          </a:solidFill>
                          <a:effectLst/>
                          <a:latin typeface="Arial" panose="020B0604020202020204" pitchFamily="34" charset="0"/>
                        </a:rPr>
                        <a:t>Proposal title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ctr" fontAlgn="ctr"/>
                      <a:r>
                        <a:rPr lang="fr-FR" sz="1200" b="0" i="0" u="none" strike="noStrike">
                          <a:solidFill>
                            <a:srgbClr val="FFFFFF"/>
                          </a:solidFill>
                          <a:effectLst/>
                          <a:latin typeface="Arial" panose="020B0604020202020204" pitchFamily="34" charset="0"/>
                        </a:rPr>
                        <a:t>Main proponents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extLst>
                  <a:ext uri="{0D108BD9-81ED-4DB2-BD59-A6C34878D82A}">
                    <a16:rowId xmlns:a16="http://schemas.microsoft.com/office/drawing/2014/main" val="1513802294"/>
                  </a:ext>
                </a:extLst>
              </a:tr>
              <a:tr h="146980">
                <a:tc>
                  <a:txBody>
                    <a:bodyPr/>
                    <a:lstStyle/>
                    <a:p>
                      <a:pPr algn="ctr" fontAlgn="ctr"/>
                      <a:r>
                        <a:rPr lang="fr-FR" sz="1200" b="0" i="0" u="none" strike="noStrike">
                          <a:solidFill>
                            <a:srgbClr val="000000"/>
                          </a:solidFill>
                          <a:effectLst/>
                          <a:latin typeface="Arial" panose="020B0604020202020204" pitchFamily="34" charset="0"/>
                        </a:rPr>
                        <a:t>114</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fr-FR" sz="1200" b="0" i="0" u="none" strike="noStrike">
                          <a:solidFill>
                            <a:srgbClr val="000000"/>
                          </a:solidFill>
                          <a:effectLst/>
                          <a:latin typeface="Arial" panose="020B0604020202020204" pitchFamily="34" charset="0"/>
                        </a:rPr>
                        <a:t>Multi-scale melt dynamics across PFC gaps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a:solidFill>
                            <a:srgbClr val="000000"/>
                          </a:solidFill>
                          <a:effectLst/>
                          <a:latin typeface="Arial" panose="020B0604020202020204" pitchFamily="34" charset="0"/>
                        </a:rPr>
                        <a:t>K. Krieger, S. Ratynskaia</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extLst>
                  <a:ext uri="{0D108BD9-81ED-4DB2-BD59-A6C34878D82A}">
                    <a16:rowId xmlns:a16="http://schemas.microsoft.com/office/drawing/2014/main" val="3265165993"/>
                  </a:ext>
                </a:extLst>
              </a:tr>
              <a:tr h="146980">
                <a:tc>
                  <a:txBody>
                    <a:bodyPr/>
                    <a:lstStyle/>
                    <a:p>
                      <a:pPr algn="ctr" fontAlgn="ctr"/>
                      <a:r>
                        <a:rPr lang="fr-FR" sz="1200" b="0" i="0" u="none" strike="noStrike">
                          <a:solidFill>
                            <a:srgbClr val="000000"/>
                          </a:solidFill>
                          <a:effectLst/>
                          <a:latin typeface="Arial" panose="020B0604020202020204" pitchFamily="34" charset="0"/>
                        </a:rPr>
                        <a:t>115</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en-US" sz="1200" b="0" i="0" u="none" strike="noStrike">
                          <a:solidFill>
                            <a:srgbClr val="000000"/>
                          </a:solidFill>
                          <a:effectLst/>
                          <a:latin typeface="Arial" panose="020B0604020202020204" pitchFamily="34" charset="0"/>
                        </a:rPr>
                        <a:t>Thermomechanical resilience of tungsten heavy alloys at high temperatures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a:solidFill>
                            <a:srgbClr val="000000"/>
                          </a:solidFill>
                          <a:effectLst/>
                          <a:latin typeface="Arial" panose="020B0604020202020204" pitchFamily="34" charset="0"/>
                        </a:rPr>
                        <a:t>K. Krieger, R. Pitts, S. Ratynskaia</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extLst>
                  <a:ext uri="{0D108BD9-81ED-4DB2-BD59-A6C34878D82A}">
                    <a16:rowId xmlns:a16="http://schemas.microsoft.com/office/drawing/2014/main" val="3536929914"/>
                  </a:ext>
                </a:extLst>
              </a:tr>
              <a:tr h="146980">
                <a:tc>
                  <a:txBody>
                    <a:bodyPr/>
                    <a:lstStyle/>
                    <a:p>
                      <a:pPr algn="ctr" fontAlgn="ctr"/>
                      <a:r>
                        <a:rPr lang="fr-FR" sz="1200" b="0" i="0" u="none" strike="noStrike">
                          <a:solidFill>
                            <a:srgbClr val="000000"/>
                          </a:solidFill>
                          <a:effectLst/>
                          <a:latin typeface="Arial" panose="020B0604020202020204" pitchFamily="34" charset="0"/>
                        </a:rPr>
                        <a:t>116</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en-US" sz="1200" b="0" i="0" u="none" strike="noStrike">
                          <a:solidFill>
                            <a:srgbClr val="000000"/>
                          </a:solidFill>
                          <a:effectLst/>
                          <a:latin typeface="Arial" panose="020B0604020202020204" pitchFamily="34" charset="0"/>
                        </a:rPr>
                        <a:t>W PFC damage induced by runaway electron incidence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a:solidFill>
                            <a:srgbClr val="000000"/>
                          </a:solidFill>
                          <a:effectLst/>
                          <a:latin typeface="Arial" panose="020B0604020202020204" pitchFamily="34" charset="0"/>
                        </a:rPr>
                        <a:t>S. Ratynskaia, K. Krieger, Y. Corre</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extLst>
                  <a:ext uri="{0D108BD9-81ED-4DB2-BD59-A6C34878D82A}">
                    <a16:rowId xmlns:a16="http://schemas.microsoft.com/office/drawing/2014/main" val="2330099332"/>
                  </a:ext>
                </a:extLst>
              </a:tr>
              <a:tr h="146980">
                <a:tc>
                  <a:txBody>
                    <a:bodyPr/>
                    <a:lstStyle/>
                    <a:p>
                      <a:pPr algn="ctr" fontAlgn="ctr"/>
                      <a:r>
                        <a:rPr lang="fr-FR" sz="1200" b="0" i="0" u="none" strike="noStrike">
                          <a:solidFill>
                            <a:srgbClr val="000000"/>
                          </a:solidFill>
                          <a:effectLst/>
                          <a:latin typeface="Arial" panose="020B0604020202020204" pitchFamily="34" charset="0"/>
                        </a:rPr>
                        <a:t>134</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en-US" sz="1200" b="0" i="0" u="none" strike="noStrike">
                          <a:solidFill>
                            <a:srgbClr val="000000"/>
                          </a:solidFill>
                          <a:effectLst/>
                          <a:latin typeface="Arial" panose="020B0604020202020204" pitchFamily="34" charset="0"/>
                        </a:rPr>
                        <a:t>Exposure of pre-damaged INTERFACE components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a:solidFill>
                            <a:srgbClr val="000000"/>
                          </a:solidFill>
                          <a:effectLst/>
                          <a:latin typeface="Arial" panose="020B0604020202020204" pitchFamily="34" charset="0"/>
                        </a:rPr>
                        <a:t>A. Durif</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extLst>
                  <a:ext uri="{0D108BD9-81ED-4DB2-BD59-A6C34878D82A}">
                    <a16:rowId xmlns:a16="http://schemas.microsoft.com/office/drawing/2014/main" val="3363483538"/>
                  </a:ext>
                </a:extLst>
              </a:tr>
              <a:tr h="146980">
                <a:tc>
                  <a:txBody>
                    <a:bodyPr/>
                    <a:lstStyle/>
                    <a:p>
                      <a:pPr algn="ctr" fontAlgn="ctr"/>
                      <a:r>
                        <a:rPr lang="fr-FR" sz="1200" b="0" i="0" u="none" strike="noStrike">
                          <a:solidFill>
                            <a:srgbClr val="000000"/>
                          </a:solidFill>
                          <a:effectLst/>
                          <a:latin typeface="Arial" panose="020B0604020202020204" pitchFamily="34" charset="0"/>
                        </a:rPr>
                        <a:t>135</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en-US" sz="1200" b="0" i="0" u="none" strike="noStrike">
                          <a:solidFill>
                            <a:srgbClr val="000000"/>
                          </a:solidFill>
                          <a:effectLst/>
                          <a:latin typeface="Arial" panose="020B0604020202020204" pitchFamily="34" charset="0"/>
                        </a:rPr>
                        <a:t>Exposure of pre-damaged divertor components (pred#2 &amp; #3)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a:solidFill>
                            <a:srgbClr val="000000"/>
                          </a:solidFill>
                          <a:effectLst/>
                          <a:latin typeface="Arial" panose="020B0604020202020204" pitchFamily="34" charset="0"/>
                        </a:rPr>
                        <a:t>A. Durif</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extLst>
                  <a:ext uri="{0D108BD9-81ED-4DB2-BD59-A6C34878D82A}">
                    <a16:rowId xmlns:a16="http://schemas.microsoft.com/office/drawing/2014/main" val="3754031127"/>
                  </a:ext>
                </a:extLst>
              </a:tr>
              <a:tr h="146980">
                <a:tc>
                  <a:txBody>
                    <a:bodyPr/>
                    <a:lstStyle/>
                    <a:p>
                      <a:pPr algn="ctr" fontAlgn="ctr"/>
                      <a:r>
                        <a:rPr lang="fr-FR" sz="1200" b="0" i="0" u="none" strike="noStrike">
                          <a:solidFill>
                            <a:srgbClr val="000000"/>
                          </a:solidFill>
                          <a:effectLst/>
                          <a:latin typeface="Arial" panose="020B0604020202020204" pitchFamily="34" charset="0"/>
                        </a:rPr>
                        <a:t>118</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en-US" sz="1200" b="0" i="0" u="none" strike="noStrike">
                          <a:solidFill>
                            <a:srgbClr val="000000"/>
                          </a:solidFill>
                          <a:effectLst/>
                          <a:latin typeface="Arial" panose="020B0604020202020204" pitchFamily="34" charset="0"/>
                        </a:rPr>
                        <a:t>Study of accelerated material damage under a high fluence of helium in WEST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a:solidFill>
                            <a:srgbClr val="000000"/>
                          </a:solidFill>
                          <a:effectLst/>
                          <a:latin typeface="Arial" panose="020B0604020202020204" pitchFamily="34" charset="0"/>
                        </a:rPr>
                        <a:t>C.Guillemaut</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extLst>
                  <a:ext uri="{0D108BD9-81ED-4DB2-BD59-A6C34878D82A}">
                    <a16:rowId xmlns:a16="http://schemas.microsoft.com/office/drawing/2014/main" val="1700822035"/>
                  </a:ext>
                </a:extLst>
              </a:tr>
              <a:tr h="283823">
                <a:tc>
                  <a:txBody>
                    <a:bodyPr/>
                    <a:lstStyle/>
                    <a:p>
                      <a:pPr algn="ctr" fontAlgn="ctr"/>
                      <a:r>
                        <a:rPr lang="fr-FR" sz="1200" b="0" i="0" u="none" strike="noStrike">
                          <a:solidFill>
                            <a:srgbClr val="000000"/>
                          </a:solidFill>
                          <a:effectLst/>
                          <a:latin typeface="Arial" panose="020B0604020202020204" pitchFamily="34" charset="0"/>
                        </a:rPr>
                        <a:t>136</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en-US" sz="1200" b="0" i="0" u="none" strike="noStrike">
                          <a:solidFill>
                            <a:srgbClr val="000000"/>
                          </a:solidFill>
                          <a:effectLst/>
                          <a:latin typeface="Arial" panose="020B0604020202020204" pitchFamily="34" charset="0"/>
                        </a:rPr>
                        <a:t>Characterization of the heat load on castellated PFC: optical hot spot, toroidal gap and far SOL power width in WEST L-mode plasma</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a:solidFill>
                            <a:srgbClr val="000000"/>
                          </a:solidFill>
                          <a:effectLst/>
                          <a:latin typeface="Arial" panose="020B0604020202020204" pitchFamily="34" charset="0"/>
                        </a:rPr>
                        <a:t>Y. Corre</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extLst>
                  <a:ext uri="{0D108BD9-81ED-4DB2-BD59-A6C34878D82A}">
                    <a16:rowId xmlns:a16="http://schemas.microsoft.com/office/drawing/2014/main" val="2643773207"/>
                  </a:ext>
                </a:extLst>
              </a:tr>
              <a:tr h="146980">
                <a:tc>
                  <a:txBody>
                    <a:bodyPr/>
                    <a:lstStyle/>
                    <a:p>
                      <a:pPr algn="ctr" fontAlgn="ctr"/>
                      <a:r>
                        <a:rPr lang="fr-FR" sz="1200" b="0" i="0" u="none" strike="noStrike">
                          <a:solidFill>
                            <a:srgbClr val="000000"/>
                          </a:solidFill>
                          <a:effectLst/>
                          <a:latin typeface="Arial" panose="020B0604020202020204" pitchFamily="34" charset="0"/>
                        </a:rPr>
                        <a:t>121</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en-US" sz="1200" b="0" i="0" u="none" strike="noStrike">
                          <a:solidFill>
                            <a:srgbClr val="000000"/>
                          </a:solidFill>
                          <a:effectLst/>
                          <a:latin typeface="Arial" panose="020B0604020202020204" pitchFamily="34" charset="0"/>
                        </a:rPr>
                        <a:t>Calorimetry power balance and ripple effect modulation</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a:solidFill>
                            <a:srgbClr val="000000"/>
                          </a:solidFill>
                          <a:effectLst/>
                          <a:latin typeface="Arial" panose="020B0604020202020204" pitchFamily="34" charset="0"/>
                        </a:rPr>
                        <a:t>J. Gerardin</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extLst>
                  <a:ext uri="{0D108BD9-81ED-4DB2-BD59-A6C34878D82A}">
                    <a16:rowId xmlns:a16="http://schemas.microsoft.com/office/drawing/2014/main" val="2943119565"/>
                  </a:ext>
                </a:extLst>
              </a:tr>
              <a:tr h="146980">
                <a:tc>
                  <a:txBody>
                    <a:bodyPr/>
                    <a:lstStyle/>
                    <a:p>
                      <a:pPr algn="ctr" fontAlgn="ctr"/>
                      <a:r>
                        <a:rPr lang="fr-FR" sz="1200" b="0" i="0" u="none" strike="noStrike">
                          <a:solidFill>
                            <a:srgbClr val="000000"/>
                          </a:solidFill>
                          <a:effectLst/>
                          <a:latin typeface="Arial" panose="020B0604020202020204" pitchFamily="34" charset="0"/>
                        </a:rPr>
                        <a:t>131</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200" b="0" i="0" u="none" strike="noStrike">
                          <a:solidFill>
                            <a:srgbClr val="000000"/>
                          </a:solidFill>
                          <a:effectLst/>
                          <a:latin typeface="Arial" panose="020B0604020202020204" pitchFamily="34" charset="0"/>
                        </a:rPr>
                        <a:t>Low-Density ICRF + XPR Mitigation: Scenario development &amp; Trade‑off Study</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a:solidFill>
                            <a:srgbClr val="000000"/>
                          </a:solidFill>
                          <a:effectLst/>
                          <a:latin typeface="Arial" panose="020B0604020202020204" pitchFamily="34" charset="0"/>
                        </a:rPr>
                        <a:t> G. Urbanczyk</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extLst>
                  <a:ext uri="{0D108BD9-81ED-4DB2-BD59-A6C34878D82A}">
                    <a16:rowId xmlns:a16="http://schemas.microsoft.com/office/drawing/2014/main" val="1157943074"/>
                  </a:ext>
                </a:extLst>
              </a:tr>
              <a:tr h="146980">
                <a:tc>
                  <a:txBody>
                    <a:bodyPr/>
                    <a:lstStyle/>
                    <a:p>
                      <a:pPr algn="ctr" fontAlgn="ctr"/>
                      <a:r>
                        <a:rPr lang="fr-FR" sz="1200" b="0" i="0" u="none" strike="noStrike">
                          <a:solidFill>
                            <a:srgbClr val="000000"/>
                          </a:solidFill>
                          <a:effectLst/>
                          <a:latin typeface="Arial" panose="020B0604020202020204" pitchFamily="34" charset="0"/>
                        </a:rPr>
                        <a:t>132</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200" b="0" i="0" u="none" strike="noStrike">
                          <a:solidFill>
                            <a:srgbClr val="000000"/>
                          </a:solidFill>
                          <a:effectLst/>
                          <a:latin typeface="Arial" panose="020B0604020202020204" pitchFamily="34" charset="0"/>
                        </a:rPr>
                        <a:t>Low-Density ICRF: Electron Heating &amp; Impurity Transport Validation</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a:solidFill>
                            <a:srgbClr val="000000"/>
                          </a:solidFill>
                          <a:effectLst/>
                          <a:latin typeface="Arial" panose="020B0604020202020204" pitchFamily="34" charset="0"/>
                        </a:rPr>
                        <a:t>G. Urbanczyk</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extLst>
                  <a:ext uri="{0D108BD9-81ED-4DB2-BD59-A6C34878D82A}">
                    <a16:rowId xmlns:a16="http://schemas.microsoft.com/office/drawing/2014/main" val="3878001489"/>
                  </a:ext>
                </a:extLst>
              </a:tr>
              <a:tr h="283823">
                <a:tc>
                  <a:txBody>
                    <a:bodyPr/>
                    <a:lstStyle/>
                    <a:p>
                      <a:pPr algn="ctr" fontAlgn="ctr"/>
                      <a:r>
                        <a:rPr lang="fr-FR" sz="1200" b="0" i="0" u="none" strike="noStrike">
                          <a:solidFill>
                            <a:srgbClr val="000000"/>
                          </a:solidFill>
                          <a:effectLst/>
                          <a:latin typeface="Arial" panose="020B0604020202020204" pitchFamily="34" charset="0"/>
                        </a:rPr>
                        <a:t>119</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200" b="0" i="0" u="none" strike="noStrike">
                          <a:solidFill>
                            <a:srgbClr val="000000"/>
                          </a:solidFill>
                          <a:effectLst/>
                          <a:latin typeface="Arial" panose="020B0604020202020204" pitchFamily="34" charset="0"/>
                        </a:rPr>
                        <a:t>Comparing W production and core plasma contamination by 2x2 strap Ion Cyclotron Antenna and Travelling Wave Array</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a:solidFill>
                            <a:srgbClr val="000000"/>
                          </a:solidFill>
                          <a:effectLst/>
                          <a:latin typeface="Arial" panose="020B0604020202020204" pitchFamily="34" charset="0"/>
                        </a:rPr>
                        <a:t>L. Colas, E. Lerche</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extLst>
                  <a:ext uri="{0D108BD9-81ED-4DB2-BD59-A6C34878D82A}">
                    <a16:rowId xmlns:a16="http://schemas.microsoft.com/office/drawing/2014/main" val="1394037481"/>
                  </a:ext>
                </a:extLst>
              </a:tr>
              <a:tr h="146980">
                <a:tc>
                  <a:txBody>
                    <a:bodyPr/>
                    <a:lstStyle/>
                    <a:p>
                      <a:pPr algn="ctr" fontAlgn="ctr"/>
                      <a:r>
                        <a:rPr lang="fr-FR" sz="1200" b="0" i="0" u="none" strike="noStrike">
                          <a:solidFill>
                            <a:srgbClr val="000000"/>
                          </a:solidFill>
                          <a:effectLst/>
                          <a:latin typeface="Arial" panose="020B0604020202020204" pitchFamily="34" charset="0"/>
                        </a:rPr>
                        <a:t>130</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200" b="0" i="0" u="none" strike="noStrike">
                          <a:solidFill>
                            <a:srgbClr val="000000"/>
                          </a:solidFill>
                          <a:effectLst/>
                          <a:latin typeface="Arial" panose="020B0604020202020204" pitchFamily="34" charset="0"/>
                        </a:rPr>
                        <a:t>TWA poloidal phase scan for impurity minimization in WEST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a:solidFill>
                            <a:srgbClr val="000000"/>
                          </a:solidFill>
                          <a:effectLst/>
                          <a:latin typeface="Arial" panose="020B0604020202020204" pitchFamily="34" charset="0"/>
                        </a:rPr>
                        <a:t>V. Maquet</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extLst>
                  <a:ext uri="{0D108BD9-81ED-4DB2-BD59-A6C34878D82A}">
                    <a16:rowId xmlns:a16="http://schemas.microsoft.com/office/drawing/2014/main" val="3004841974"/>
                  </a:ext>
                </a:extLst>
              </a:tr>
              <a:tr h="146980">
                <a:tc>
                  <a:txBody>
                    <a:bodyPr/>
                    <a:lstStyle/>
                    <a:p>
                      <a:pPr algn="ctr" fontAlgn="ctr"/>
                      <a:r>
                        <a:rPr lang="fr-FR" sz="1200" b="0" i="0" u="none" strike="noStrike">
                          <a:solidFill>
                            <a:srgbClr val="000000"/>
                          </a:solidFill>
                          <a:effectLst/>
                          <a:latin typeface="Arial" panose="020B0604020202020204" pitchFamily="34" charset="0"/>
                        </a:rPr>
                        <a:t>133</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200" b="0" i="0" u="none" strike="noStrike">
                          <a:solidFill>
                            <a:srgbClr val="000000"/>
                          </a:solidFill>
                          <a:effectLst/>
                          <a:latin typeface="Arial" panose="020B0604020202020204" pitchFamily="34" charset="0"/>
                        </a:rPr>
                        <a:t>LH Power Loss Characterization at high coupling with TWA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a:solidFill>
                            <a:srgbClr val="000000"/>
                          </a:solidFill>
                          <a:effectLst/>
                          <a:latin typeface="Arial" panose="020B0604020202020204" pitchFamily="34" charset="0"/>
                        </a:rPr>
                        <a:t>V. Maquet</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extLst>
                  <a:ext uri="{0D108BD9-81ED-4DB2-BD59-A6C34878D82A}">
                    <a16:rowId xmlns:a16="http://schemas.microsoft.com/office/drawing/2014/main" val="2195329654"/>
                  </a:ext>
                </a:extLst>
              </a:tr>
              <a:tr h="146980">
                <a:tc>
                  <a:txBody>
                    <a:bodyPr/>
                    <a:lstStyle/>
                    <a:p>
                      <a:pPr algn="ctr" fontAlgn="ctr"/>
                      <a:r>
                        <a:rPr lang="fr-FR" sz="1200" b="0" i="0" u="none" strike="noStrike">
                          <a:solidFill>
                            <a:srgbClr val="000000"/>
                          </a:solidFill>
                          <a:effectLst/>
                          <a:latin typeface="Arial" panose="020B0604020202020204" pitchFamily="34" charset="0"/>
                        </a:rPr>
                        <a:t>138</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200" b="0" i="0" u="none" strike="noStrike">
                          <a:solidFill>
                            <a:srgbClr val="000000"/>
                          </a:solidFill>
                          <a:effectLst/>
                          <a:latin typeface="Arial" panose="020B0604020202020204" pitchFamily="34" charset="0"/>
                        </a:rPr>
                        <a:t>Studying Ti/Te ratio and Ti decay length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a:solidFill>
                            <a:srgbClr val="000000"/>
                          </a:solidFill>
                          <a:effectLst/>
                          <a:latin typeface="Arial" panose="020B0604020202020204" pitchFamily="34" charset="0"/>
                        </a:rPr>
                        <a:t>J. Kovačič</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extLst>
                  <a:ext uri="{0D108BD9-81ED-4DB2-BD59-A6C34878D82A}">
                    <a16:rowId xmlns:a16="http://schemas.microsoft.com/office/drawing/2014/main" val="1487393232"/>
                  </a:ext>
                </a:extLst>
              </a:tr>
              <a:tr h="283823">
                <a:tc>
                  <a:txBody>
                    <a:bodyPr/>
                    <a:lstStyle/>
                    <a:p>
                      <a:pPr algn="ctr" fontAlgn="ctr"/>
                      <a:r>
                        <a:rPr lang="fr-FR" sz="1200" b="0" i="0" u="none" strike="noStrike">
                          <a:solidFill>
                            <a:srgbClr val="000000"/>
                          </a:solidFill>
                          <a:effectLst/>
                          <a:latin typeface="Arial" panose="020B0604020202020204" pitchFamily="34" charset="0"/>
                        </a:rPr>
                        <a:t>139</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200" b="0" i="0" u="none" strike="noStrike">
                          <a:solidFill>
                            <a:srgbClr val="000000"/>
                          </a:solidFill>
                          <a:effectLst/>
                          <a:latin typeface="Arial" panose="020B0604020202020204" pitchFamily="34" charset="0"/>
                        </a:rPr>
                        <a:t>W-migration in lower X-point height geometries in WEST accounting for 3D realistic walls and magnetic geometry for the validation of tokamak boundary simulations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a:solidFill>
                            <a:srgbClr val="000000"/>
                          </a:solidFill>
                          <a:effectLst/>
                          <a:latin typeface="Arial" panose="020B0604020202020204" pitchFamily="34" charset="0"/>
                        </a:rPr>
                        <a:t>D. Sales de Oliveira</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extLst>
                  <a:ext uri="{0D108BD9-81ED-4DB2-BD59-A6C34878D82A}">
                    <a16:rowId xmlns:a16="http://schemas.microsoft.com/office/drawing/2014/main" val="956112107"/>
                  </a:ext>
                </a:extLst>
              </a:tr>
              <a:tr h="146980">
                <a:tc>
                  <a:txBody>
                    <a:bodyPr/>
                    <a:lstStyle/>
                    <a:p>
                      <a:pPr algn="ctr" fontAlgn="ctr"/>
                      <a:r>
                        <a:rPr lang="fr-FR" sz="1200" b="0" i="0" u="none" strike="noStrike">
                          <a:solidFill>
                            <a:srgbClr val="000000"/>
                          </a:solidFill>
                          <a:effectLst/>
                          <a:latin typeface="Arial" panose="020B0604020202020204" pitchFamily="34" charset="0"/>
                        </a:rPr>
                        <a:t>120</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en-US" sz="1200" b="0" i="0" u="none" strike="noStrike">
                          <a:solidFill>
                            <a:srgbClr val="000000"/>
                          </a:solidFill>
                          <a:effectLst/>
                          <a:latin typeface="Arial" panose="020B0604020202020204" pitchFamily="34" charset="0"/>
                        </a:rPr>
                        <a:t>Effect of second harmonic ECH resonance on arcing risks inside the EC launcher</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BFBFBF"/>
                    </a:solidFill>
                  </a:tcPr>
                </a:tc>
                <a:tc>
                  <a:txBody>
                    <a:bodyPr/>
                    <a:lstStyle/>
                    <a:p>
                      <a:pPr algn="l" fontAlgn="ctr"/>
                      <a:r>
                        <a:rPr lang="fr-FR" sz="1200" b="0" i="0" u="none" strike="noStrike">
                          <a:solidFill>
                            <a:srgbClr val="000000"/>
                          </a:solidFill>
                          <a:effectLst/>
                          <a:latin typeface="Arial" panose="020B0604020202020204" pitchFamily="34" charset="0"/>
                        </a:rPr>
                        <a:t>M. Schneider</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BFBFBF"/>
                    </a:solidFill>
                  </a:tcPr>
                </a:tc>
                <a:extLst>
                  <a:ext uri="{0D108BD9-81ED-4DB2-BD59-A6C34878D82A}">
                    <a16:rowId xmlns:a16="http://schemas.microsoft.com/office/drawing/2014/main" val="422276389"/>
                  </a:ext>
                </a:extLst>
              </a:tr>
              <a:tr h="146980">
                <a:tc>
                  <a:txBody>
                    <a:bodyPr/>
                    <a:lstStyle/>
                    <a:p>
                      <a:pPr algn="ctr" fontAlgn="ctr"/>
                      <a:r>
                        <a:rPr lang="fr-FR" sz="1200" b="0" i="0" u="none" strike="noStrike">
                          <a:solidFill>
                            <a:srgbClr val="000000"/>
                          </a:solidFill>
                          <a:effectLst/>
                          <a:latin typeface="Arial" panose="020B0604020202020204" pitchFamily="34" charset="0"/>
                        </a:rPr>
                        <a:t>117</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0000"/>
                          </a:solidFill>
                          <a:effectLst/>
                          <a:latin typeface="Arial" panose="020B0604020202020204" pitchFamily="34" charset="0"/>
                        </a:rPr>
                        <a:t>Validation of the modelling of boron powder injection and boron film deposition</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a:solidFill>
                            <a:srgbClr val="000000"/>
                          </a:solidFill>
                          <a:effectLst/>
                          <a:latin typeface="Arial" panose="020B0604020202020204" pitchFamily="34" charset="0"/>
                        </a:rPr>
                        <a:t>S. Ratynskaia, K. Krieger</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999200066"/>
                  </a:ext>
                </a:extLst>
              </a:tr>
              <a:tr h="146980">
                <a:tc>
                  <a:txBody>
                    <a:bodyPr/>
                    <a:lstStyle/>
                    <a:p>
                      <a:pPr algn="ctr" fontAlgn="ctr"/>
                      <a:r>
                        <a:rPr lang="fr-FR" sz="1200" b="0" i="0" u="none" strike="noStrike">
                          <a:solidFill>
                            <a:srgbClr val="000000"/>
                          </a:solidFill>
                          <a:effectLst/>
                          <a:latin typeface="Arial" panose="020B0604020202020204" pitchFamily="34" charset="0"/>
                        </a:rPr>
                        <a:t>127</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0000"/>
                          </a:solidFill>
                          <a:effectLst/>
                          <a:latin typeface="Arial" panose="020B0604020202020204" pitchFamily="34" charset="0"/>
                        </a:rPr>
                        <a:t> Effect of spatially (non-)uniform boronization on plasma parameters, wall retention and B-rich layer properties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a:solidFill>
                            <a:srgbClr val="000000"/>
                          </a:solidFill>
                          <a:effectLst/>
                          <a:latin typeface="Arial" panose="020B0604020202020204" pitchFamily="34" charset="0"/>
                        </a:rPr>
                        <a:t>A. Gallo</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1403822036"/>
                  </a:ext>
                </a:extLst>
              </a:tr>
              <a:tr h="146980">
                <a:tc>
                  <a:txBody>
                    <a:bodyPr/>
                    <a:lstStyle/>
                    <a:p>
                      <a:pPr algn="ctr" fontAlgn="ctr"/>
                      <a:r>
                        <a:rPr lang="fr-FR" sz="1200" b="0" i="0" u="none" strike="noStrike">
                          <a:solidFill>
                            <a:srgbClr val="000000"/>
                          </a:solidFill>
                          <a:effectLst/>
                          <a:latin typeface="Arial" panose="020B0604020202020204" pitchFamily="34" charset="0"/>
                        </a:rPr>
                        <a:t>128</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0000"/>
                          </a:solidFill>
                          <a:effectLst/>
                          <a:latin typeface="Arial" panose="020B0604020202020204" pitchFamily="34" charset="0"/>
                        </a:rPr>
                        <a:t>Minimum boronization (B2D6 quantity) to restart WEST operations after a vent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a:solidFill>
                            <a:srgbClr val="000000"/>
                          </a:solidFill>
                          <a:effectLst/>
                          <a:latin typeface="Arial" panose="020B0604020202020204" pitchFamily="34" charset="0"/>
                        </a:rPr>
                        <a:t>A. Gallo</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2944493837"/>
                  </a:ext>
                </a:extLst>
              </a:tr>
              <a:tr h="146980">
                <a:tc>
                  <a:txBody>
                    <a:bodyPr/>
                    <a:lstStyle/>
                    <a:p>
                      <a:pPr algn="ctr" fontAlgn="ctr"/>
                      <a:r>
                        <a:rPr lang="fr-FR" sz="1200" b="0" i="0" u="none" strike="noStrike">
                          <a:solidFill>
                            <a:srgbClr val="000000"/>
                          </a:solidFill>
                          <a:effectLst/>
                          <a:latin typeface="Arial" panose="020B0604020202020204" pitchFamily="34" charset="0"/>
                        </a:rPr>
                        <a:t>129</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0000"/>
                          </a:solidFill>
                          <a:effectLst/>
                          <a:latin typeface="Arial" panose="020B0604020202020204" pitchFamily="34" charset="0"/>
                        </a:rPr>
                        <a:t> Boronization with and without glow discharge at various wall temperatures in WEST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a:solidFill>
                            <a:srgbClr val="000000"/>
                          </a:solidFill>
                          <a:effectLst/>
                          <a:latin typeface="Arial" panose="020B0604020202020204" pitchFamily="34" charset="0"/>
                        </a:rPr>
                        <a:t> A. Gallo</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2007848278"/>
                  </a:ext>
                </a:extLst>
              </a:tr>
              <a:tr h="146980">
                <a:tc>
                  <a:txBody>
                    <a:bodyPr/>
                    <a:lstStyle/>
                    <a:p>
                      <a:pPr algn="ctr" fontAlgn="ctr"/>
                      <a:r>
                        <a:rPr lang="fr-FR" sz="1200" b="0" i="0" u="none" strike="noStrike">
                          <a:solidFill>
                            <a:srgbClr val="000000"/>
                          </a:solidFill>
                          <a:effectLst/>
                          <a:latin typeface="Arial" panose="020B0604020202020204" pitchFamily="34" charset="0"/>
                        </a:rPr>
                        <a:t>124</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0000"/>
                          </a:solidFill>
                          <a:effectLst/>
                          <a:latin typeface="Arial" panose="020B0604020202020204" pitchFamily="34" charset="0"/>
                        </a:rPr>
                        <a:t>Development of ICWC boronization for ITER</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a:solidFill>
                            <a:srgbClr val="000000"/>
                          </a:solidFill>
                          <a:effectLst/>
                          <a:latin typeface="Arial" panose="020B0604020202020204" pitchFamily="34" charset="0"/>
                        </a:rPr>
                        <a:t>E. Lerche, J. Hillairet</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3654836900"/>
                  </a:ext>
                </a:extLst>
              </a:tr>
              <a:tr h="146980">
                <a:tc>
                  <a:txBody>
                    <a:bodyPr/>
                    <a:lstStyle/>
                    <a:p>
                      <a:pPr algn="ctr" fontAlgn="ctr"/>
                      <a:r>
                        <a:rPr lang="fr-FR" sz="1200" b="0" i="0" u="none" strike="noStrike">
                          <a:solidFill>
                            <a:srgbClr val="000000"/>
                          </a:solidFill>
                          <a:effectLst/>
                          <a:latin typeface="Arial" panose="020B0604020202020204" pitchFamily="34" charset="0"/>
                        </a:rPr>
                        <a:t>140</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0000"/>
                          </a:solidFill>
                          <a:effectLst/>
                          <a:latin typeface="Arial" panose="020B0604020202020204" pitchFamily="34" charset="0"/>
                        </a:rPr>
                        <a:t>Preparation of B reference samples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a:solidFill>
                            <a:srgbClr val="000000"/>
                          </a:solidFill>
                          <a:effectLst/>
                          <a:latin typeface="Arial" panose="020B0604020202020204" pitchFamily="34" charset="0"/>
                        </a:rPr>
                        <a:t>T. Dittmar</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2033291700"/>
                  </a:ext>
                </a:extLst>
              </a:tr>
              <a:tr h="146980">
                <a:tc>
                  <a:txBody>
                    <a:bodyPr/>
                    <a:lstStyle/>
                    <a:p>
                      <a:pPr algn="ctr" fontAlgn="ctr"/>
                      <a:r>
                        <a:rPr lang="fr-FR" sz="1200" b="0" i="0" u="none" strike="noStrike">
                          <a:solidFill>
                            <a:srgbClr val="000000"/>
                          </a:solidFill>
                          <a:effectLst/>
                          <a:latin typeface="Arial" panose="020B0604020202020204" pitchFamily="34" charset="0"/>
                        </a:rPr>
                        <a:t>125</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0000"/>
                          </a:solidFill>
                          <a:effectLst/>
                          <a:latin typeface="Arial" panose="020B0604020202020204" pitchFamily="34" charset="0"/>
                        </a:rPr>
                        <a:t>Particle balance in AUG as a measure of global D retention in pulses following fresh boronisation</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a:solidFill>
                            <a:srgbClr val="000000"/>
                          </a:solidFill>
                          <a:effectLst/>
                          <a:latin typeface="Arial" panose="020B0604020202020204" pitchFamily="34" charset="0"/>
                        </a:rPr>
                        <a:t>D. Matveev</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4089372218"/>
                  </a:ext>
                </a:extLst>
              </a:tr>
              <a:tr h="146980">
                <a:tc>
                  <a:txBody>
                    <a:bodyPr/>
                    <a:lstStyle/>
                    <a:p>
                      <a:pPr algn="ctr" fontAlgn="ctr"/>
                      <a:r>
                        <a:rPr lang="fr-FR" sz="1200" b="0" i="0" u="none" strike="noStrike">
                          <a:solidFill>
                            <a:srgbClr val="000000"/>
                          </a:solidFill>
                          <a:effectLst/>
                          <a:latin typeface="Arial" panose="020B0604020202020204" pitchFamily="34" charset="0"/>
                        </a:rPr>
                        <a:t>126</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0000"/>
                          </a:solidFill>
                          <a:effectLst/>
                          <a:latin typeface="Arial" panose="020B0604020202020204" pitchFamily="34" charset="0"/>
                        </a:rPr>
                        <a:t>Estimation of H/D retention in boronized fusion devices through D-to-H-to-D changeover experiments in WEST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a:solidFill>
                            <a:srgbClr val="000000"/>
                          </a:solidFill>
                          <a:effectLst/>
                          <a:latin typeface="Arial" panose="020B0604020202020204" pitchFamily="34" charset="0"/>
                        </a:rPr>
                        <a:t>J. Denis</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3387152906"/>
                  </a:ext>
                </a:extLst>
              </a:tr>
              <a:tr h="146980">
                <a:tc>
                  <a:txBody>
                    <a:bodyPr/>
                    <a:lstStyle/>
                    <a:p>
                      <a:pPr algn="ctr" fontAlgn="ctr"/>
                      <a:r>
                        <a:rPr lang="fr-FR" sz="1200" b="0" i="0" u="none" strike="noStrike">
                          <a:solidFill>
                            <a:srgbClr val="000000"/>
                          </a:solidFill>
                          <a:effectLst/>
                          <a:latin typeface="Arial" panose="020B0604020202020204" pitchFamily="34" charset="0"/>
                        </a:rPr>
                        <a:t>122</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0000"/>
                          </a:solidFill>
                          <a:effectLst/>
                          <a:latin typeface="Arial" panose="020B0604020202020204" pitchFamily="34" charset="0"/>
                        </a:rPr>
                        <a:t>Study about the outgassing of the deposit layer</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a:solidFill>
                            <a:srgbClr val="000000"/>
                          </a:solidFill>
                          <a:effectLst/>
                          <a:latin typeface="Arial" panose="020B0604020202020204" pitchFamily="34" charset="0"/>
                        </a:rPr>
                        <a:t>J. Gerardin</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545713654"/>
                  </a:ext>
                </a:extLst>
              </a:tr>
              <a:tr h="146980">
                <a:tc>
                  <a:txBody>
                    <a:bodyPr/>
                    <a:lstStyle/>
                    <a:p>
                      <a:pPr algn="ctr" fontAlgn="ctr"/>
                      <a:r>
                        <a:rPr lang="fr-FR" sz="1200" b="0" i="0" u="none" strike="noStrike">
                          <a:solidFill>
                            <a:srgbClr val="000000"/>
                          </a:solidFill>
                          <a:effectLst/>
                          <a:latin typeface="Arial" panose="020B0604020202020204" pitchFamily="34" charset="0"/>
                        </a:rPr>
                        <a:t>123</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0000"/>
                          </a:solidFill>
                          <a:effectLst/>
                          <a:latin typeface="Arial" panose="020B0604020202020204" pitchFamily="34" charset="0"/>
                        </a:rPr>
                        <a:t>Impact of ICWC on plasma operation</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a:solidFill>
                            <a:srgbClr val="000000"/>
                          </a:solidFill>
                          <a:effectLst/>
                          <a:latin typeface="Arial" panose="020B0604020202020204" pitchFamily="34" charset="0"/>
                        </a:rPr>
                        <a:t>E. Lerche, J. Hillairet</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1882370613"/>
                  </a:ext>
                </a:extLst>
              </a:tr>
              <a:tr h="146980">
                <a:tc>
                  <a:txBody>
                    <a:bodyPr/>
                    <a:lstStyle/>
                    <a:p>
                      <a:pPr algn="ctr" fontAlgn="ctr"/>
                      <a:r>
                        <a:rPr lang="fr-FR" sz="1200" b="0" i="0" u="none" strike="noStrike">
                          <a:solidFill>
                            <a:srgbClr val="000000"/>
                          </a:solidFill>
                          <a:effectLst/>
                          <a:latin typeface="Arial" panose="020B0604020202020204" pitchFamily="34" charset="0"/>
                        </a:rPr>
                        <a:t>137</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fr-FR" sz="1200" b="0" i="0" u="none" strike="noStrike">
                          <a:solidFill>
                            <a:srgbClr val="000000"/>
                          </a:solidFill>
                          <a:effectLst/>
                          <a:latin typeface="Arial" panose="020B0604020202020204" pitchFamily="34" charset="0"/>
                        </a:rPr>
                        <a:t>ICWC operation with TWA</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0000"/>
                          </a:solidFill>
                          <a:effectLst/>
                          <a:latin typeface="Arial" panose="020B0604020202020204" pitchFamily="34" charset="0"/>
                        </a:rPr>
                        <a:t>R. </a:t>
                      </a:r>
                      <a:r>
                        <a:rPr lang="fr-FR" sz="1200" b="0" i="0" u="none" strike="noStrike" dirty="0" err="1">
                          <a:solidFill>
                            <a:srgbClr val="000000"/>
                          </a:solidFill>
                          <a:effectLst/>
                          <a:latin typeface="Arial" panose="020B0604020202020204" pitchFamily="34" charset="0"/>
                        </a:rPr>
                        <a:t>Ragona</a:t>
                      </a:r>
                      <a:endParaRPr lang="fr-FR" sz="1200" b="0" i="0" u="none" strike="noStrike" dirty="0">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1774431277"/>
                  </a:ext>
                </a:extLst>
              </a:tr>
            </a:tbl>
          </a:graphicData>
        </a:graphic>
      </p:graphicFrame>
      <p:sp>
        <p:nvSpPr>
          <p:cNvPr id="4" name="Slide Number Placeholder 3">
            <a:extLst>
              <a:ext uri="{FF2B5EF4-FFF2-40B4-BE49-F238E27FC236}">
                <a16:creationId xmlns:a16="http://schemas.microsoft.com/office/drawing/2014/main" id="{95A908D7-6324-7890-3307-7E497CACD3C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a:t>
            </a:fld>
            <a:endParaRPr lang="en-GB">
              <a:solidFill>
                <a:prstClr val="white"/>
              </a:solidFill>
            </a:endParaRPr>
          </a:p>
        </p:txBody>
      </p:sp>
      <p:sp>
        <p:nvSpPr>
          <p:cNvPr id="6" name="Title 1">
            <a:extLst>
              <a:ext uri="{FF2B5EF4-FFF2-40B4-BE49-F238E27FC236}">
                <a16:creationId xmlns:a16="http://schemas.microsoft.com/office/drawing/2014/main" id="{5429D75A-52E6-75C9-B6B7-AC74729F6A76}"/>
              </a:ext>
            </a:extLst>
          </p:cNvPr>
          <p:cNvSpPr>
            <a:spLocks noGrp="1"/>
          </p:cNvSpPr>
          <p:nvPr>
            <p:ph type="title"/>
          </p:nvPr>
        </p:nvSpPr>
        <p:spPr>
          <a:xfrm>
            <a:off x="983431" y="192515"/>
            <a:ext cx="11014401" cy="457200"/>
          </a:xfrm>
        </p:spPr>
        <p:txBody>
          <a:bodyPr/>
          <a:lstStyle/>
          <a:p>
            <a:r>
              <a:rPr lang="fi-FI" dirty="0"/>
              <a:t>Overview of proposals : 27 proposals received, 3 R&amp;D areas well covered</a:t>
            </a:r>
            <a:endParaRPr lang="en-CH" dirty="0"/>
          </a:p>
        </p:txBody>
      </p:sp>
      <p:sp>
        <p:nvSpPr>
          <p:cNvPr id="7" name="Content Placeholder 2">
            <a:extLst>
              <a:ext uri="{FF2B5EF4-FFF2-40B4-BE49-F238E27FC236}">
                <a16:creationId xmlns:a16="http://schemas.microsoft.com/office/drawing/2014/main" id="{319EFB86-ACFA-6E51-1397-13B1D29E1C2B}"/>
              </a:ext>
            </a:extLst>
          </p:cNvPr>
          <p:cNvSpPr txBox="1">
            <a:spLocks/>
          </p:cNvSpPr>
          <p:nvPr/>
        </p:nvSpPr>
        <p:spPr>
          <a:xfrm>
            <a:off x="4683822" y="1384686"/>
            <a:ext cx="5419734" cy="794069"/>
          </a:xfrm>
          <a:prstGeom prst="rect">
            <a:avLst/>
          </a:prstGeom>
          <a:solidFill>
            <a:schemeClr val="bg1"/>
          </a:solidFill>
        </p:spPr>
        <p:txBody>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0" indent="0">
              <a:spcBef>
                <a:spcPts val="600"/>
              </a:spcBef>
              <a:buNone/>
            </a:pPr>
            <a:r>
              <a:rPr lang="fr-FR" sz="2000" dirty="0"/>
              <a:t>PFC </a:t>
            </a:r>
            <a:r>
              <a:rPr lang="fr-FR" sz="2000" dirty="0" err="1"/>
              <a:t>evolution</a:t>
            </a:r>
            <a:r>
              <a:rPr lang="fr-FR" sz="2000" dirty="0"/>
              <a:t> / damage </a:t>
            </a:r>
            <a:r>
              <a:rPr lang="fr-FR" sz="2000" dirty="0" err="1"/>
              <a:t>under</a:t>
            </a:r>
            <a:r>
              <a:rPr lang="fr-FR" sz="2000" dirty="0"/>
              <a:t> plasma </a:t>
            </a:r>
            <a:r>
              <a:rPr lang="fr-FR" sz="2000" dirty="0" err="1"/>
              <a:t>exposure</a:t>
            </a:r>
            <a:endParaRPr lang="fr-FR" sz="2000" dirty="0"/>
          </a:p>
          <a:p>
            <a:pPr marL="0" indent="0">
              <a:spcBef>
                <a:spcPts val="600"/>
              </a:spcBef>
              <a:buNone/>
            </a:pPr>
            <a:r>
              <a:rPr lang="fr-FR" sz="2000" dirty="0"/>
              <a:t>(D1, D2)</a:t>
            </a:r>
            <a:endParaRPr lang="en-CH" sz="2000" dirty="0"/>
          </a:p>
        </p:txBody>
      </p:sp>
      <p:sp>
        <p:nvSpPr>
          <p:cNvPr id="8" name="Content Placeholder 2">
            <a:extLst>
              <a:ext uri="{FF2B5EF4-FFF2-40B4-BE49-F238E27FC236}">
                <a16:creationId xmlns:a16="http://schemas.microsoft.com/office/drawing/2014/main" id="{319EFB86-ACFA-6E51-1397-13B1D29E1C2B}"/>
              </a:ext>
            </a:extLst>
          </p:cNvPr>
          <p:cNvSpPr txBox="1">
            <a:spLocks/>
          </p:cNvSpPr>
          <p:nvPr/>
        </p:nvSpPr>
        <p:spPr>
          <a:xfrm>
            <a:off x="7811911" y="2998720"/>
            <a:ext cx="2291645" cy="810225"/>
          </a:xfrm>
          <a:prstGeom prst="rect">
            <a:avLst/>
          </a:prstGeom>
          <a:solidFill>
            <a:schemeClr val="bg1"/>
          </a:solidFill>
        </p:spPr>
        <p:txBody>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0" indent="0">
              <a:spcBef>
                <a:spcPts val="600"/>
              </a:spcBef>
              <a:buNone/>
            </a:pPr>
            <a:r>
              <a:rPr lang="fr-FR" sz="2000" dirty="0" err="1"/>
              <a:t>Material</a:t>
            </a:r>
            <a:r>
              <a:rPr lang="fr-FR" sz="2000" dirty="0"/>
              <a:t> migration</a:t>
            </a:r>
          </a:p>
          <a:p>
            <a:pPr marL="0" indent="0">
              <a:spcBef>
                <a:spcPts val="600"/>
              </a:spcBef>
              <a:buNone/>
            </a:pPr>
            <a:r>
              <a:rPr lang="fr-FR" sz="2000" dirty="0"/>
              <a:t>(D3) </a:t>
            </a:r>
          </a:p>
        </p:txBody>
      </p:sp>
      <p:sp>
        <p:nvSpPr>
          <p:cNvPr id="9" name="Content Placeholder 2">
            <a:extLst>
              <a:ext uri="{FF2B5EF4-FFF2-40B4-BE49-F238E27FC236}">
                <a16:creationId xmlns:a16="http://schemas.microsoft.com/office/drawing/2014/main" id="{319EFB86-ACFA-6E51-1397-13B1D29E1C2B}"/>
              </a:ext>
            </a:extLst>
          </p:cNvPr>
          <p:cNvSpPr txBox="1">
            <a:spLocks/>
          </p:cNvSpPr>
          <p:nvPr/>
        </p:nvSpPr>
        <p:spPr>
          <a:xfrm>
            <a:off x="4639734" y="5337986"/>
            <a:ext cx="5463822" cy="837036"/>
          </a:xfrm>
          <a:prstGeom prst="rect">
            <a:avLst/>
          </a:prstGeom>
          <a:solidFill>
            <a:schemeClr val="bg1"/>
          </a:solidFill>
        </p:spPr>
        <p:txBody>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0" indent="0">
              <a:spcBef>
                <a:spcPts val="600"/>
              </a:spcBef>
              <a:buNone/>
            </a:pPr>
            <a:r>
              <a:rPr lang="fr-FR" sz="2000" dirty="0"/>
              <a:t>Fuel </a:t>
            </a:r>
            <a:r>
              <a:rPr lang="fr-FR" sz="2000" dirty="0" err="1"/>
              <a:t>retention</a:t>
            </a:r>
            <a:r>
              <a:rPr lang="fr-FR" sz="2000" dirty="0"/>
              <a:t> / </a:t>
            </a:r>
            <a:r>
              <a:rPr lang="fr-FR" sz="2000" dirty="0" err="1"/>
              <a:t>recovery</a:t>
            </a:r>
            <a:r>
              <a:rPr lang="fr-FR" sz="2000" dirty="0"/>
              <a:t> and </a:t>
            </a:r>
            <a:r>
              <a:rPr lang="fr-FR" sz="2000" dirty="0" err="1"/>
              <a:t>vessel</a:t>
            </a:r>
            <a:r>
              <a:rPr lang="fr-FR" sz="2000" dirty="0"/>
              <a:t> </a:t>
            </a:r>
            <a:r>
              <a:rPr lang="fr-FR" sz="2000" dirty="0" err="1"/>
              <a:t>conditioning</a:t>
            </a:r>
            <a:endParaRPr lang="fr-FR" sz="2000" dirty="0"/>
          </a:p>
          <a:p>
            <a:pPr marL="0" indent="0">
              <a:spcBef>
                <a:spcPts val="600"/>
              </a:spcBef>
              <a:buNone/>
            </a:pPr>
            <a:r>
              <a:rPr lang="fr-FR" sz="2000" dirty="0"/>
              <a:t>(D4, D5, D7)</a:t>
            </a:r>
            <a:endParaRPr lang="en-CH" sz="2000" dirty="0"/>
          </a:p>
        </p:txBody>
      </p:sp>
      <p:sp>
        <p:nvSpPr>
          <p:cNvPr id="11" name="Footer Placeholder 2">
            <a:extLst>
              <a:ext uri="{FF2B5EF4-FFF2-40B4-BE49-F238E27FC236}">
                <a16:creationId xmlns:a16="http://schemas.microsoft.com/office/drawing/2014/main" id="{DD012703-2BD2-4E52-A7A6-D3A9DC854A2D}"/>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Tree>
    <p:extLst>
      <p:ext uri="{BB962C8B-B14F-4D97-AF65-F5344CB8AC3E}">
        <p14:creationId xmlns:p14="http://schemas.microsoft.com/office/powerpoint/2010/main" val="245232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60</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#122 : </a:t>
            </a:r>
            <a:r>
              <a:rPr lang="en-US" dirty="0"/>
              <a:t>Study about the outgassing of the deposit layer</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7" name="PlaceHolder 2">
            <a:extLst>
              <a:ext uri="{FF2B5EF4-FFF2-40B4-BE49-F238E27FC236}">
                <a16:creationId xmlns:a16="http://schemas.microsoft.com/office/drawing/2014/main" id="{F025B3C6-8937-4790-B588-0A02C0E47AC5}"/>
              </a:ext>
            </a:extLst>
          </p:cNvPr>
          <p:cNvSpPr txBox="1">
            <a:spLocks/>
          </p:cNvSpPr>
          <p:nvPr/>
        </p:nvSpPr>
        <p:spPr bwMode="auto">
          <a:xfrm>
            <a:off x="546840" y="649800"/>
            <a:ext cx="7258320" cy="5875200"/>
          </a:xfrm>
          <a:prstGeom prst="rect">
            <a:avLst/>
          </a:prstGeom>
          <a:noFill/>
          <a:ln w="0">
            <a:noFill/>
          </a:ln>
        </p:spPr>
        <p:txBody>
          <a:bodyPr vert="horz" lIns="91440" tIns="45720" rIns="91440" bIns="45720" rtlCol="0" anchor="t">
            <a:normAutofit/>
          </a:bodyPr>
          <a:lstStyle>
            <a:lvl1pPr algn="l" defTabSz="685800">
              <a:lnSpc>
                <a:spcPts val="2400"/>
              </a:lnSpc>
              <a:spcBef>
                <a:spcPts val="0"/>
              </a:spcBef>
              <a:buNone/>
              <a:defRPr sz="2800" b="1">
                <a:solidFill>
                  <a:schemeClr val="tx2"/>
                </a:solidFill>
                <a:latin typeface="+mn-lt"/>
                <a:ea typeface="+mj-ea"/>
                <a:cs typeface="Arial"/>
              </a:defRPr>
            </a:lvl1pPr>
          </a:lstStyle>
          <a:p>
            <a:pPr marL="214200" indent="-214200">
              <a:lnSpc>
                <a:spcPct val="100000"/>
              </a:lnSpc>
              <a:buClr>
                <a:srgbClr val="000000"/>
              </a:buClr>
              <a:buFont typeface="Arial"/>
              <a:buChar char="•"/>
            </a:pPr>
            <a:r>
              <a:rPr lang="en-US" sz="1800">
                <a:solidFill>
                  <a:schemeClr val="dk1"/>
                </a:solidFill>
                <a:latin typeface="Calibri"/>
              </a:rPr>
              <a:t>Proponents and contact person:</a:t>
            </a:r>
            <a:endParaRPr lang="en-US" sz="1800" b="0">
              <a:solidFill>
                <a:schemeClr val="dk1"/>
              </a:solidFill>
              <a:latin typeface="Calibri"/>
            </a:endParaRPr>
          </a:p>
          <a:p>
            <a:pPr>
              <a:lnSpc>
                <a:spcPct val="100000"/>
              </a:lnSpc>
              <a:tabLst>
                <a:tab pos="0" algn="l"/>
              </a:tabLst>
            </a:pPr>
            <a:r>
              <a:rPr lang="en-US" sz="1400" b="0" u="sng">
                <a:solidFill>
                  <a:schemeClr val="dk1"/>
                </a:solidFill>
                <a:latin typeface="Calibri"/>
                <a:ea typeface="Microsoft YaHei"/>
                <a:hlinkClick r:id="rId2"/>
              </a:rPr>
              <a:t>Jonathan.gerardin@cea.fr</a:t>
            </a:r>
            <a:r>
              <a:rPr lang="en-US" sz="1400" b="0">
                <a:solidFill>
                  <a:schemeClr val="dk1"/>
                </a:solidFill>
                <a:latin typeface="Calibri"/>
                <a:ea typeface="Microsoft YaHei"/>
              </a:rPr>
              <a:t>, </a:t>
            </a:r>
            <a:r>
              <a:rPr lang="en-US" sz="1400" b="0" u="sng">
                <a:solidFill>
                  <a:schemeClr val="dk1"/>
                </a:solidFill>
                <a:latin typeface="Calibri"/>
                <a:ea typeface="Microsoft YaHei"/>
                <a:hlinkClick r:id="rId3"/>
              </a:rPr>
              <a:t>Yann.corre@cea.fr</a:t>
            </a:r>
            <a:r>
              <a:rPr lang="en-US" sz="1400" b="0">
                <a:solidFill>
                  <a:schemeClr val="dk1"/>
                </a:solidFill>
                <a:latin typeface="Calibri"/>
                <a:ea typeface="Microsoft YaHei"/>
              </a:rPr>
              <a:t>, </a:t>
            </a:r>
            <a:r>
              <a:rPr lang="en-US" sz="1400" b="0" u="sng">
                <a:solidFill>
                  <a:schemeClr val="dk1"/>
                </a:solidFill>
                <a:latin typeface="Calibri"/>
                <a:ea typeface="Microsoft YaHei"/>
                <a:hlinkClick r:id="rId4"/>
              </a:rPr>
              <a:t>Eleonore.geulin@cea.fr</a:t>
            </a:r>
            <a:r>
              <a:rPr lang="en-US" sz="1400" b="0">
                <a:solidFill>
                  <a:schemeClr val="dk1"/>
                </a:solidFill>
                <a:latin typeface="Calibri"/>
                <a:ea typeface="Microsoft YaHei"/>
              </a:rPr>
              <a:t>, </a:t>
            </a:r>
            <a:r>
              <a:rPr lang="en-US" sz="1400" b="0" u="sng">
                <a:solidFill>
                  <a:schemeClr val="dk1"/>
                </a:solidFill>
                <a:latin typeface="Calibri"/>
                <a:ea typeface="Microsoft YaHei"/>
                <a:hlinkClick r:id="rId5"/>
              </a:rPr>
              <a:t>agrosjea@utk.edu</a:t>
            </a:r>
            <a:r>
              <a:rPr lang="en-US" sz="1400" b="0">
                <a:solidFill>
                  <a:schemeClr val="dk1"/>
                </a:solidFill>
                <a:latin typeface="Calibri"/>
                <a:ea typeface="Microsoft YaHei"/>
              </a:rPr>
              <a:t>, </a:t>
            </a:r>
            <a:r>
              <a:rPr lang="en-US" sz="1400" b="0" u="sng">
                <a:solidFill>
                  <a:schemeClr val="dk1"/>
                </a:solidFill>
                <a:latin typeface="Calibri"/>
                <a:ea typeface="Microsoft YaHei"/>
                <a:hlinkClick r:id="rId6"/>
              </a:rPr>
              <a:t>Etienne.hodille@cea.fr</a:t>
            </a:r>
            <a:r>
              <a:rPr lang="en-US" sz="1400" b="0">
                <a:solidFill>
                  <a:schemeClr val="dk1"/>
                </a:solidFill>
                <a:latin typeface="Calibri"/>
                <a:ea typeface="Microsoft YaHei"/>
              </a:rPr>
              <a:t>, </a:t>
            </a:r>
            <a:r>
              <a:rPr lang="en-US" sz="1400" b="0" u="sng">
                <a:solidFill>
                  <a:schemeClr val="dk1"/>
                </a:solidFill>
                <a:latin typeface="Calibri"/>
                <a:ea typeface="Microsoft YaHei"/>
                <a:hlinkClick r:id="rId7"/>
              </a:rPr>
              <a:t>Jonathan.gaspar@univ-amu.fr</a:t>
            </a:r>
            <a:r>
              <a:rPr lang="en-US" sz="1400" b="0" u="sng">
                <a:solidFill>
                  <a:schemeClr val="dk1"/>
                </a:solidFill>
                <a:latin typeface="Calibri"/>
                <a:ea typeface="Microsoft YaHei"/>
              </a:rPr>
              <a:t>, </a:t>
            </a:r>
            <a:r>
              <a:rPr lang="en-US" sz="1400" b="0">
                <a:solidFill>
                  <a:schemeClr val="dk1"/>
                </a:solidFill>
                <a:latin typeface="Calibri"/>
              </a:rPr>
              <a:t> </a:t>
            </a:r>
            <a:r>
              <a:rPr lang="en-US" sz="1400" b="0" u="sng">
                <a:solidFill>
                  <a:srgbClr val="0000FF"/>
                </a:solidFill>
                <a:latin typeface="Calibri"/>
                <a:hlinkClick r:id="rId8"/>
              </a:rPr>
              <a:t>ewap@uni.opole.pl</a:t>
            </a:r>
            <a:r>
              <a:rPr lang="en-US" sz="1400" b="0">
                <a:solidFill>
                  <a:schemeClr val="dk1"/>
                </a:solidFill>
                <a:latin typeface="Calibri"/>
              </a:rPr>
              <a:t>,</a:t>
            </a:r>
          </a:p>
          <a:p>
            <a:pPr marL="214200" indent="-214200">
              <a:lnSpc>
                <a:spcPct val="100000"/>
              </a:lnSpc>
              <a:buClr>
                <a:srgbClr val="000000"/>
              </a:buClr>
              <a:buFont typeface="Arial"/>
              <a:buChar char="•"/>
              <a:tabLst>
                <a:tab pos="0" algn="l"/>
              </a:tabLst>
            </a:pPr>
            <a:r>
              <a:rPr lang="en-US" sz="1800">
                <a:solidFill>
                  <a:schemeClr val="dk1"/>
                </a:solidFill>
                <a:latin typeface="Calibri"/>
              </a:rPr>
              <a:t>Scientific Background &amp; Objectives</a:t>
            </a:r>
            <a:endParaRPr lang="en-US" sz="1800" b="0">
              <a:solidFill>
                <a:schemeClr val="dk1"/>
              </a:solidFill>
              <a:latin typeface="Calibri"/>
            </a:endParaRPr>
          </a:p>
          <a:p>
            <a:pPr marL="557280" lvl="1" indent="-214200" algn="just" defTabSz="685800">
              <a:buClr>
                <a:srgbClr val="000000"/>
              </a:buClr>
              <a:buFont typeface="Arial"/>
              <a:buChar char="•"/>
              <a:tabLst>
                <a:tab pos="0" algn="l"/>
              </a:tabLst>
            </a:pPr>
            <a:r>
              <a:rPr lang="en-US" sz="1400">
                <a:solidFill>
                  <a:schemeClr val="dk1"/>
                </a:solidFill>
                <a:latin typeface="Calibri"/>
              </a:rPr>
              <a:t>During campaign, a deposit layer appears on the inner side of the lower divertor, from MB7-11,</a:t>
            </a:r>
          </a:p>
          <a:p>
            <a:pPr marL="557280" lvl="1" indent="-214200" algn="just" defTabSz="685800">
              <a:buClr>
                <a:srgbClr val="000000"/>
              </a:buClr>
              <a:buFont typeface="Arial"/>
              <a:buChar char="•"/>
              <a:tabLst>
                <a:tab pos="0" algn="l"/>
              </a:tabLst>
            </a:pPr>
            <a:r>
              <a:rPr lang="en-GB" sz="1400">
                <a:solidFill>
                  <a:schemeClr val="dk1"/>
                </a:solidFill>
                <a:latin typeface="Calibri"/>
              </a:rPr>
              <a:t>The thick deposit contains light impurities and probably also trapped fuel. Heating the deposit to high temperature lead to outgassing from the deposit (twice more light impurities released, from C10 experiment) </a:t>
            </a:r>
            <a:r>
              <a:rPr lang="en-GB" sz="1400">
                <a:solidFill>
                  <a:schemeClr val="dk1"/>
                </a:solidFill>
                <a:latin typeface="Wingdings"/>
              </a:rPr>
              <a:t></a:t>
            </a:r>
            <a:r>
              <a:rPr lang="en-GB" sz="1400">
                <a:solidFill>
                  <a:schemeClr val="dk1"/>
                </a:solidFill>
                <a:latin typeface="Calibri"/>
              </a:rPr>
              <a:t> improve the conditioning for next pulses</a:t>
            </a:r>
            <a:endParaRPr lang="en-US" sz="1400">
              <a:solidFill>
                <a:schemeClr val="dk1"/>
              </a:solidFill>
              <a:latin typeface="Calibri"/>
            </a:endParaRPr>
          </a:p>
          <a:p>
            <a:pPr marL="557280" lvl="1" indent="-214200" algn="just" defTabSz="685800">
              <a:buClr>
                <a:srgbClr val="000000"/>
              </a:buClr>
              <a:buFont typeface="Arial"/>
              <a:buChar char="•"/>
              <a:tabLst>
                <a:tab pos="0" algn="l"/>
              </a:tabLst>
            </a:pPr>
            <a:r>
              <a:rPr lang="en-US" sz="1400">
                <a:solidFill>
                  <a:schemeClr val="dk1"/>
                </a:solidFill>
                <a:latin typeface="Calibri"/>
              </a:rPr>
              <a:t>Objectives : </a:t>
            </a:r>
          </a:p>
          <a:p>
            <a:pPr marL="857160" lvl="2" indent="-171360" algn="just" defTabSz="685800">
              <a:buClr>
                <a:srgbClr val="000000"/>
              </a:buClr>
              <a:buFont typeface="Arial"/>
              <a:buChar char="•"/>
              <a:tabLst>
                <a:tab pos="0" algn="l"/>
              </a:tabLst>
            </a:pPr>
            <a:r>
              <a:rPr lang="en-US" sz="1200">
                <a:solidFill>
                  <a:schemeClr val="dk1"/>
                </a:solidFill>
                <a:latin typeface="Calibri"/>
              </a:rPr>
              <a:t>Study the light impurities and molecular deuterium particle flux when the plasma is on the deposit</a:t>
            </a:r>
          </a:p>
          <a:p>
            <a:pPr marL="857160" lvl="2" indent="-171360" algn="just" defTabSz="685800">
              <a:buClr>
                <a:srgbClr val="000000"/>
              </a:buClr>
              <a:buFont typeface="Arial"/>
              <a:buChar char="•"/>
              <a:tabLst>
                <a:tab pos="0" algn="l"/>
              </a:tabLst>
            </a:pPr>
            <a:r>
              <a:rPr lang="en-US" sz="1200">
                <a:solidFill>
                  <a:schemeClr val="dk1"/>
                </a:solidFill>
                <a:latin typeface="Calibri"/>
              </a:rPr>
              <a:t>Compare the impurities extracted at beginning and end of session</a:t>
            </a:r>
          </a:p>
          <a:p>
            <a:pPr marL="857160" lvl="2" indent="-171360" algn="just" defTabSz="685800">
              <a:buClr>
                <a:srgbClr val="000000"/>
              </a:buClr>
              <a:buFont typeface="Arial"/>
              <a:buChar char="•"/>
              <a:tabLst>
                <a:tab pos="0" algn="l"/>
              </a:tabLst>
            </a:pPr>
            <a:r>
              <a:rPr lang="en-US" sz="1200">
                <a:solidFill>
                  <a:schemeClr val="dk1"/>
                </a:solidFill>
                <a:latin typeface="Calibri"/>
              </a:rPr>
              <a:t>Determine how many pulses are needed to outgas the deposit from light impurities.</a:t>
            </a:r>
          </a:p>
          <a:p>
            <a:pPr marL="857160" lvl="2" indent="-171360" algn="just" defTabSz="685800">
              <a:buClr>
                <a:srgbClr val="000000"/>
              </a:buClr>
              <a:buFont typeface="Arial"/>
              <a:buChar char="•"/>
              <a:tabLst>
                <a:tab pos="0" algn="l"/>
              </a:tabLst>
            </a:pPr>
            <a:r>
              <a:rPr lang="en-US" sz="1200">
                <a:solidFill>
                  <a:schemeClr val="dk1"/>
                </a:solidFill>
                <a:latin typeface="Calibri"/>
              </a:rPr>
              <a:t>Follow up from campaign to campaign could be done to evaluate the content of the deposit.</a:t>
            </a:r>
          </a:p>
          <a:p>
            <a:pPr marL="214200" indent="-214200">
              <a:lnSpc>
                <a:spcPct val="100000"/>
              </a:lnSpc>
              <a:buClr>
                <a:srgbClr val="000000"/>
              </a:buClr>
              <a:buFont typeface="Arial"/>
              <a:buChar char="•"/>
              <a:tabLst>
                <a:tab pos="0" algn="l"/>
              </a:tabLst>
            </a:pPr>
            <a:r>
              <a:rPr lang="en-US" sz="1800">
                <a:solidFill>
                  <a:schemeClr val="dk1"/>
                </a:solidFill>
                <a:latin typeface="Calibri"/>
              </a:rPr>
              <a:t>Experimental Strategy/Machine Constraints and essential diagnostic</a:t>
            </a:r>
            <a:endParaRPr lang="en-US" sz="1800" b="0">
              <a:solidFill>
                <a:schemeClr val="dk1"/>
              </a:solidFill>
              <a:latin typeface="Calibri"/>
            </a:endParaRPr>
          </a:p>
          <a:p>
            <a:pPr marL="557280" lvl="1" indent="-214200" defTabSz="685800">
              <a:buClr>
                <a:srgbClr val="000000"/>
              </a:buClr>
              <a:buFont typeface="Arial"/>
              <a:buChar char="•"/>
              <a:tabLst>
                <a:tab pos="0" algn="l"/>
              </a:tabLst>
            </a:pPr>
            <a:r>
              <a:rPr lang="en-US" sz="1400">
                <a:solidFill>
                  <a:schemeClr val="dk1"/>
                </a:solidFill>
                <a:latin typeface="Calibri"/>
              </a:rPr>
              <a:t>LSN, FXP (100mm-120m) LH 4MW, 400kA   </a:t>
            </a:r>
            <a:r>
              <a:rPr lang="en-US" sz="1400">
                <a:solidFill>
                  <a:schemeClr val="dk1"/>
                </a:solidFill>
                <a:latin typeface="Wingdings"/>
              </a:rPr>
              <a:t></a:t>
            </a:r>
            <a:r>
              <a:rPr lang="en-US" sz="1400">
                <a:solidFill>
                  <a:schemeClr val="dk1"/>
                </a:solidFill>
                <a:latin typeface="Calibri"/>
              </a:rPr>
              <a:t> FISP (scenarios already exists)</a:t>
            </a:r>
          </a:p>
          <a:p>
            <a:pPr marL="557280" lvl="1" indent="-214200" defTabSz="685800">
              <a:buClr>
                <a:srgbClr val="000000"/>
              </a:buClr>
              <a:buFont typeface="Arial"/>
              <a:buChar char="•"/>
              <a:tabLst>
                <a:tab pos="0" algn="l"/>
              </a:tabLst>
            </a:pPr>
            <a:r>
              <a:rPr lang="en-US" sz="1400">
                <a:solidFill>
                  <a:schemeClr val="dk1"/>
                </a:solidFill>
                <a:latin typeface="Calibri"/>
              </a:rPr>
              <a:t>Use visible spectroscopy and LP probes to measure particle flux of light impurities</a:t>
            </a:r>
          </a:p>
          <a:p>
            <a:pPr marL="557280" lvl="1" indent="-214200" defTabSz="685800">
              <a:buClr>
                <a:srgbClr val="000000"/>
              </a:buClr>
              <a:buFont typeface="Arial"/>
              <a:buChar char="•"/>
              <a:tabLst>
                <a:tab pos="0" algn="l"/>
              </a:tabLst>
            </a:pPr>
            <a:r>
              <a:rPr lang="en-US" sz="1400">
                <a:solidFill>
                  <a:schemeClr val="dk1"/>
                </a:solidFill>
                <a:latin typeface="Calibri"/>
              </a:rPr>
              <a:t>Use RGA to detect the light impurities extracted</a:t>
            </a:r>
          </a:p>
          <a:p>
            <a:pPr marL="557280" lvl="1" indent="-214200" defTabSz="685800">
              <a:buClr>
                <a:srgbClr val="000000"/>
              </a:buClr>
              <a:buFont typeface="Arial"/>
              <a:buChar char="•"/>
              <a:tabLst>
                <a:tab pos="0" algn="l"/>
              </a:tabLst>
            </a:pPr>
            <a:r>
              <a:rPr lang="en-US" sz="1400">
                <a:solidFill>
                  <a:schemeClr val="dk1"/>
                </a:solidFill>
                <a:latin typeface="Calibri"/>
              </a:rPr>
              <a:t>Estimate the particle balance evolution from pulse to pulse.</a:t>
            </a:r>
          </a:p>
          <a:p>
            <a:pPr marL="557280" lvl="1" indent="-214200" defTabSz="685800">
              <a:buClr>
                <a:srgbClr val="000000"/>
              </a:buClr>
              <a:buFont typeface="Arial"/>
              <a:buChar char="•"/>
              <a:tabLst>
                <a:tab pos="0" algn="l"/>
              </a:tabLst>
            </a:pPr>
            <a:r>
              <a:rPr lang="en-US" sz="1400">
                <a:solidFill>
                  <a:schemeClr val="dk1"/>
                </a:solidFill>
                <a:latin typeface="Calibri"/>
              </a:rPr>
              <a:t>1 session to study the outgassing, and some pulses on different campaign to follow from campaign to campaign.</a:t>
            </a:r>
          </a:p>
          <a:p>
            <a:pPr marL="557280" lvl="1" indent="-214200" defTabSz="685800">
              <a:buClr>
                <a:srgbClr val="000000"/>
              </a:buClr>
              <a:buFont typeface="Arial"/>
              <a:buChar char="•"/>
              <a:tabLst>
                <a:tab pos="0" algn="l"/>
              </a:tabLst>
            </a:pPr>
            <a:r>
              <a:rPr lang="en-US" sz="1400">
                <a:solidFill>
                  <a:schemeClr val="dk1"/>
                </a:solidFill>
                <a:latin typeface="Calibri"/>
              </a:rPr>
              <a:t>Diagnostic needed :</a:t>
            </a:r>
          </a:p>
          <a:p>
            <a:pPr marL="857160" lvl="2" indent="-171360" defTabSz="685800">
              <a:buClr>
                <a:srgbClr val="000000"/>
              </a:buClr>
              <a:buFont typeface="Arial"/>
              <a:buChar char="•"/>
              <a:tabLst>
                <a:tab pos="0" algn="l"/>
              </a:tabLst>
            </a:pPr>
            <a:r>
              <a:rPr lang="en-US" sz="1200">
                <a:solidFill>
                  <a:schemeClr val="dk1"/>
                </a:solidFill>
                <a:latin typeface="Calibri"/>
              </a:rPr>
              <a:t>Visible and EUV spectroscopy – RGA to monitor impurities extracted from the deposit.</a:t>
            </a:r>
          </a:p>
          <a:p>
            <a:pPr marL="857160" lvl="2" indent="-171360" defTabSz="685800">
              <a:buClr>
                <a:srgbClr val="000000"/>
              </a:buClr>
              <a:buFont typeface="Arial"/>
              <a:buChar char="•"/>
              <a:tabLst>
                <a:tab pos="0" algn="l"/>
              </a:tabLst>
            </a:pPr>
            <a:r>
              <a:rPr lang="en-US" sz="1200">
                <a:solidFill>
                  <a:schemeClr val="dk1"/>
                </a:solidFill>
                <a:latin typeface="Calibri"/>
              </a:rPr>
              <a:t>LP needed to estimate flux of impurities.</a:t>
            </a:r>
          </a:p>
          <a:p>
            <a:pPr marL="857160" lvl="2" indent="-171360" defTabSz="685800">
              <a:buClr>
                <a:srgbClr val="000000"/>
              </a:buClr>
              <a:buFont typeface="Arial"/>
              <a:buChar char="•"/>
              <a:tabLst>
                <a:tab pos="0" algn="l"/>
              </a:tabLst>
            </a:pPr>
            <a:r>
              <a:rPr lang="en-US" sz="1200">
                <a:solidFill>
                  <a:schemeClr val="dk1"/>
                </a:solidFill>
                <a:latin typeface="Calibri"/>
              </a:rPr>
              <a:t>Optional : TC-FBG for heat flux. IR VHR on Q3B PFU19-20 MB11 to follow some modification of deposit pattern (1 PFU not cleaned by laser after C11). </a:t>
            </a:r>
          </a:p>
          <a:p>
            <a:pPr>
              <a:lnSpc>
                <a:spcPct val="100000"/>
              </a:lnSpc>
              <a:spcBef>
                <a:spcPts val="479"/>
              </a:spcBef>
              <a:tabLst>
                <a:tab pos="0" algn="l"/>
              </a:tabLst>
            </a:pPr>
            <a:endParaRPr lang="en-US" sz="2400" b="0" dirty="0">
              <a:solidFill>
                <a:schemeClr val="dk1"/>
              </a:solidFill>
              <a:latin typeface="Calibri"/>
            </a:endParaRPr>
          </a:p>
        </p:txBody>
      </p:sp>
      <p:sp>
        <p:nvSpPr>
          <p:cNvPr id="9" name="TextBox 7">
            <a:extLst>
              <a:ext uri="{FF2B5EF4-FFF2-40B4-BE49-F238E27FC236}">
                <a16:creationId xmlns:a16="http://schemas.microsoft.com/office/drawing/2014/main" id="{242EB478-A70C-4FEC-A38A-E2DC7688AD1D}"/>
              </a:ext>
            </a:extLst>
          </p:cNvPr>
          <p:cNvSpPr/>
          <p:nvPr/>
        </p:nvSpPr>
        <p:spPr>
          <a:xfrm>
            <a:off x="7924680" y="3981600"/>
            <a:ext cx="3071520" cy="36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a:solidFill>
                  <a:schemeClr val="dk1"/>
                </a:solidFill>
                <a:effectLst/>
                <a:uFillTx/>
                <a:latin typeface="Calibri"/>
                <a:ea typeface="Calibri"/>
              </a:rPr>
              <a:t>Proposed pulses</a:t>
            </a:r>
            <a:endParaRPr lang="en-GB" sz="1800" b="0" u="none" strike="noStrike">
              <a:solidFill>
                <a:srgbClr val="000000"/>
              </a:solidFill>
              <a:effectLst/>
              <a:uFillTx/>
              <a:latin typeface="Arial"/>
            </a:endParaRPr>
          </a:p>
        </p:txBody>
      </p:sp>
      <p:graphicFrame>
        <p:nvGraphicFramePr>
          <p:cNvPr id="10" name="Table 3">
            <a:extLst>
              <a:ext uri="{FF2B5EF4-FFF2-40B4-BE49-F238E27FC236}">
                <a16:creationId xmlns:a16="http://schemas.microsoft.com/office/drawing/2014/main" id="{21CB5EBF-F6F6-40CC-A1F0-AF742E5F3397}"/>
              </a:ext>
            </a:extLst>
          </p:cNvPr>
          <p:cNvGraphicFramePr/>
          <p:nvPr/>
        </p:nvGraphicFramePr>
        <p:xfrm>
          <a:off x="7924680" y="4350960"/>
          <a:ext cx="4147200" cy="2091600"/>
        </p:xfrm>
        <a:graphic>
          <a:graphicData uri="http://schemas.openxmlformats.org/drawingml/2006/table">
            <a:tbl>
              <a:tblPr/>
              <a:tblGrid>
                <a:gridCol w="954000">
                  <a:extLst>
                    <a:ext uri="{9D8B030D-6E8A-4147-A177-3AD203B41FA5}">
                      <a16:colId xmlns:a16="http://schemas.microsoft.com/office/drawing/2014/main" val="20000"/>
                    </a:ext>
                  </a:extLst>
                </a:gridCol>
                <a:gridCol w="1663920">
                  <a:extLst>
                    <a:ext uri="{9D8B030D-6E8A-4147-A177-3AD203B41FA5}">
                      <a16:colId xmlns:a16="http://schemas.microsoft.com/office/drawing/2014/main" val="20001"/>
                    </a:ext>
                  </a:extLst>
                </a:gridCol>
                <a:gridCol w="1529280">
                  <a:extLst>
                    <a:ext uri="{9D8B030D-6E8A-4147-A177-3AD203B41FA5}">
                      <a16:colId xmlns:a16="http://schemas.microsoft.com/office/drawing/2014/main" val="20002"/>
                    </a:ext>
                  </a:extLst>
                </a:gridCol>
              </a:tblGrid>
              <a:tr h="418320">
                <a:tc>
                  <a:txBody>
                    <a:bodyPr/>
                    <a:lstStyle/>
                    <a:p>
                      <a:pPr defTabSz="685800">
                        <a:lnSpc>
                          <a:spcPct val="100000"/>
                        </a:lnSpc>
                      </a:pPr>
                      <a:r>
                        <a:rPr lang="en-IT" sz="1600" b="0" u="none" strike="noStrike">
                          <a:solidFill>
                            <a:srgbClr val="FFFFFF"/>
                          </a:solidFill>
                          <a:effectLst/>
                          <a:uFillTx/>
                          <a:latin typeface="Calibri"/>
                        </a:rPr>
                        <a:t>Device</a:t>
                      </a:r>
                      <a:endParaRPr lang="en-GB" sz="1600" b="0" u="none" strike="noStrike">
                        <a:solidFill>
                          <a:srgbClr val="FFFFFF"/>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4F81BD"/>
                    </a:solidFill>
                  </a:tcPr>
                </a:tc>
                <a:tc>
                  <a:txBody>
                    <a:bodyPr/>
                    <a:lstStyle/>
                    <a:p>
                      <a:pPr defTabSz="685800">
                        <a:lnSpc>
                          <a:spcPct val="100000"/>
                        </a:lnSpc>
                      </a:pPr>
                      <a:r>
                        <a:rPr lang="en-IT" sz="1600" b="0" u="none" strike="noStrike">
                          <a:solidFill>
                            <a:srgbClr val="FFFFFF"/>
                          </a:solidFill>
                          <a:effectLst/>
                          <a:uFillTx/>
                          <a:latin typeface="Calibri"/>
                        </a:rPr>
                        <a:t># Pulses/Session</a:t>
                      </a:r>
                      <a:endParaRPr lang="en-GB" sz="1600" b="0" u="none" strike="noStrike">
                        <a:solidFill>
                          <a:srgbClr val="FFFFFF"/>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4F81BD"/>
                    </a:solidFill>
                  </a:tcPr>
                </a:tc>
                <a:tc>
                  <a:txBody>
                    <a:bodyPr/>
                    <a:lstStyle/>
                    <a:p>
                      <a:pPr defTabSz="685800">
                        <a:lnSpc>
                          <a:spcPct val="100000"/>
                        </a:lnSpc>
                      </a:pPr>
                      <a:r>
                        <a:rPr lang="en-IT" sz="1600" b="0" u="none" strike="noStrike">
                          <a:solidFill>
                            <a:srgbClr val="FFFFFF"/>
                          </a:solidFill>
                          <a:effectLst/>
                          <a:uFillTx/>
                          <a:latin typeface="Calibri"/>
                        </a:rPr>
                        <a:t># Development</a:t>
                      </a:r>
                      <a:endParaRPr lang="en-GB" sz="1600" b="0" u="none" strike="noStrike">
                        <a:solidFill>
                          <a:srgbClr val="FFFFFF"/>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4F81BD"/>
                    </a:solidFill>
                  </a:tcPr>
                </a:tc>
                <a:extLst>
                  <a:ext uri="{0D108BD9-81ED-4DB2-BD59-A6C34878D82A}">
                    <a16:rowId xmlns:a16="http://schemas.microsoft.com/office/drawing/2014/main" val="10000"/>
                  </a:ext>
                </a:extLst>
              </a:tr>
              <a:tr h="418320">
                <a:tc>
                  <a:txBody>
                    <a:bodyPr/>
                    <a:lstStyle/>
                    <a:p>
                      <a:pPr defTabSz="685800">
                        <a:lnSpc>
                          <a:spcPct val="100000"/>
                        </a:lnSpc>
                      </a:pPr>
                      <a:r>
                        <a:rPr lang="fr-CH" sz="1800" b="1" u="none" strike="noStrike">
                          <a:solidFill>
                            <a:schemeClr val="dk1"/>
                          </a:solidFill>
                          <a:effectLst/>
                          <a:uFillTx/>
                          <a:latin typeface="Calibri"/>
                        </a:rPr>
                        <a:t>AUG</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dk2">
                        <a:lumMod val="40000"/>
                        <a:lumOff val="60000"/>
                      </a:schemeClr>
                    </a:solidFill>
                  </a:tcPr>
                </a:tc>
                <a:tc>
                  <a:txBody>
                    <a:bodyPr/>
                    <a:lstStyle/>
                    <a:p>
                      <a:pPr defTabSz="685800">
                        <a:lnSpc>
                          <a:spcPct val="100000"/>
                        </a:lnSpc>
                      </a:pPr>
                      <a:r>
                        <a:rPr lang="fr-FR" sz="1800" b="0" u="none" strike="noStrike">
                          <a:solidFill>
                            <a:srgbClr val="000000"/>
                          </a:solidFill>
                          <a:effectLst/>
                          <a:uFillTx/>
                          <a:latin typeface="Calibri"/>
                        </a:rPr>
                        <a:t>0</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dk2">
                        <a:lumMod val="40000"/>
                        <a:lumOff val="60000"/>
                      </a:schemeClr>
                    </a:solidFill>
                  </a:tcPr>
                </a:tc>
                <a:tc>
                  <a:txBody>
                    <a:bodyPr/>
                    <a:lstStyle/>
                    <a:p>
                      <a:pPr defTabSz="685800">
                        <a:lnSpc>
                          <a:spcPct val="100000"/>
                        </a:lnSpc>
                      </a:pPr>
                      <a:r>
                        <a:rPr lang="fr-FR" sz="1800" b="0" u="none" strike="noStrike">
                          <a:solidFill>
                            <a:srgbClr val="000000"/>
                          </a:solidFill>
                          <a:effectLst/>
                          <a:uFillTx/>
                          <a:latin typeface="Calibri"/>
                        </a:rPr>
                        <a:t>0</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dk2">
                        <a:lumMod val="40000"/>
                        <a:lumOff val="60000"/>
                      </a:schemeClr>
                    </a:solidFill>
                  </a:tcPr>
                </a:tc>
                <a:extLst>
                  <a:ext uri="{0D108BD9-81ED-4DB2-BD59-A6C34878D82A}">
                    <a16:rowId xmlns:a16="http://schemas.microsoft.com/office/drawing/2014/main" val="10001"/>
                  </a:ext>
                </a:extLst>
              </a:tr>
              <a:tr h="418320">
                <a:tc>
                  <a:txBody>
                    <a:bodyPr/>
                    <a:lstStyle/>
                    <a:p>
                      <a:pPr defTabSz="685800">
                        <a:lnSpc>
                          <a:spcPct val="100000"/>
                        </a:lnSpc>
                      </a:pPr>
                      <a:r>
                        <a:rPr lang="en-IT" sz="1800" b="1" u="none" strike="noStrike">
                          <a:solidFill>
                            <a:schemeClr val="dk1"/>
                          </a:solidFill>
                          <a:effectLst/>
                          <a:uFillTx/>
                          <a:latin typeface="Calibri"/>
                        </a:rPr>
                        <a:t>MAST-U</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c>
                  <a:txBody>
                    <a:bodyPr/>
                    <a:lstStyle/>
                    <a:p>
                      <a:pPr defTabSz="685800">
                        <a:lnSpc>
                          <a:spcPct val="100000"/>
                        </a:lnSpc>
                      </a:pPr>
                      <a:r>
                        <a:rPr lang="fr-FR" sz="1800" b="0" u="none" strike="noStrike">
                          <a:solidFill>
                            <a:srgbClr val="000000"/>
                          </a:solidFill>
                          <a:effectLst/>
                          <a:uFillTx/>
                          <a:latin typeface="Calibri"/>
                        </a:rPr>
                        <a:t>0</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tc>
                  <a:txBody>
                    <a:bodyPr/>
                    <a:lstStyle/>
                    <a:p>
                      <a:pPr defTabSz="685800">
                        <a:lnSpc>
                          <a:spcPct val="100000"/>
                        </a:lnSpc>
                      </a:pPr>
                      <a:r>
                        <a:rPr lang="fr-FR" sz="1800" b="0" u="none" strike="noStrike">
                          <a:solidFill>
                            <a:srgbClr val="000000"/>
                          </a:solidFill>
                          <a:effectLst/>
                          <a:uFillTx/>
                          <a:latin typeface="Calibri"/>
                        </a:rPr>
                        <a:t>0</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2">
                        <a:lumMod val="40000"/>
                        <a:lumOff val="60000"/>
                      </a:schemeClr>
                    </a:solidFill>
                  </a:tcPr>
                </a:tc>
                <a:extLst>
                  <a:ext uri="{0D108BD9-81ED-4DB2-BD59-A6C34878D82A}">
                    <a16:rowId xmlns:a16="http://schemas.microsoft.com/office/drawing/2014/main" val="10002"/>
                  </a:ext>
                </a:extLst>
              </a:tr>
              <a:tr h="418320">
                <a:tc>
                  <a:txBody>
                    <a:bodyPr/>
                    <a:lstStyle/>
                    <a:p>
                      <a:pPr defTabSz="685800">
                        <a:lnSpc>
                          <a:spcPct val="100000"/>
                        </a:lnSpc>
                      </a:pPr>
                      <a:r>
                        <a:rPr lang="en-IT" sz="1800" b="1" u="none" strike="noStrike">
                          <a:solidFill>
                            <a:schemeClr val="dk1"/>
                          </a:solidFill>
                          <a:effectLst/>
                          <a:uFillTx/>
                          <a:latin typeface="Calibri"/>
                        </a:rPr>
                        <a:t>TCV</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lumMod val="40000"/>
                        <a:lumOff val="60000"/>
                      </a:schemeClr>
                    </a:solidFill>
                  </a:tcPr>
                </a:tc>
                <a:tc>
                  <a:txBody>
                    <a:bodyPr/>
                    <a:lstStyle/>
                    <a:p>
                      <a:pPr defTabSz="685800">
                        <a:lnSpc>
                          <a:spcPct val="100000"/>
                        </a:lnSpc>
                      </a:pPr>
                      <a:r>
                        <a:rPr lang="fr-FR" sz="1800" b="0" u="none" strike="noStrike">
                          <a:solidFill>
                            <a:srgbClr val="000000"/>
                          </a:solidFill>
                          <a:effectLst/>
                          <a:uFillTx/>
                          <a:latin typeface="Calibri"/>
                        </a:rPr>
                        <a:t>0</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lumMod val="40000"/>
                        <a:lumOff val="60000"/>
                      </a:schemeClr>
                    </a:solidFill>
                  </a:tcPr>
                </a:tc>
                <a:tc>
                  <a:txBody>
                    <a:bodyPr/>
                    <a:lstStyle/>
                    <a:p>
                      <a:pPr defTabSz="685800">
                        <a:lnSpc>
                          <a:spcPct val="100000"/>
                        </a:lnSpc>
                      </a:pPr>
                      <a:r>
                        <a:rPr lang="fr-FR" sz="1800" b="0" u="none" strike="noStrike">
                          <a:solidFill>
                            <a:srgbClr val="000000"/>
                          </a:solidFill>
                          <a:effectLst/>
                          <a:uFillTx/>
                          <a:latin typeface="Calibri"/>
                        </a:rPr>
                        <a:t>0</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lumMod val="40000"/>
                        <a:lumOff val="60000"/>
                      </a:schemeClr>
                    </a:solidFill>
                  </a:tcPr>
                </a:tc>
                <a:extLst>
                  <a:ext uri="{0D108BD9-81ED-4DB2-BD59-A6C34878D82A}">
                    <a16:rowId xmlns:a16="http://schemas.microsoft.com/office/drawing/2014/main" val="10003"/>
                  </a:ext>
                </a:extLst>
              </a:tr>
              <a:tr h="418320">
                <a:tc>
                  <a:txBody>
                    <a:bodyPr/>
                    <a:lstStyle/>
                    <a:p>
                      <a:pPr defTabSz="685800">
                        <a:lnSpc>
                          <a:spcPct val="100000"/>
                        </a:lnSpc>
                      </a:pPr>
                      <a:r>
                        <a:rPr lang="en-IT" sz="1800" b="1" u="none" strike="noStrike">
                          <a:solidFill>
                            <a:schemeClr val="dk1"/>
                          </a:solidFill>
                          <a:effectLst/>
                          <a:uFillTx/>
                          <a:latin typeface="Calibri"/>
                        </a:rPr>
                        <a:t>WEST</a:t>
                      </a:r>
                      <a:endParaRPr lang="en-GB" sz="18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6">
                        <a:lumMod val="40000"/>
                        <a:lumOff val="60000"/>
                      </a:schemeClr>
                    </a:solidFill>
                  </a:tcPr>
                </a:tc>
                <a:tc>
                  <a:txBody>
                    <a:bodyPr/>
                    <a:lstStyle/>
                    <a:p>
                      <a:pPr defTabSz="685800">
                        <a:lnSpc>
                          <a:spcPct val="100000"/>
                        </a:lnSpc>
                      </a:pPr>
                      <a:r>
                        <a:rPr lang="fr-FR" sz="1600" b="0" u="none" strike="noStrike">
                          <a:solidFill>
                            <a:srgbClr val="000000"/>
                          </a:solidFill>
                          <a:effectLst/>
                          <a:uFillTx/>
                          <a:latin typeface="Calibri"/>
                        </a:rPr>
                        <a:t>30</a:t>
                      </a:r>
                      <a:endParaRPr lang="en-GB" sz="16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6">
                        <a:lumMod val="40000"/>
                        <a:lumOff val="60000"/>
                      </a:schemeClr>
                    </a:solidFill>
                  </a:tcPr>
                </a:tc>
                <a:tc>
                  <a:txBody>
                    <a:bodyPr/>
                    <a:lstStyle/>
                    <a:p>
                      <a:pPr defTabSz="685800">
                        <a:lnSpc>
                          <a:spcPct val="100000"/>
                        </a:lnSpc>
                      </a:pPr>
                      <a:r>
                        <a:rPr lang="fr-FR" sz="1600" b="0" u="none" strike="noStrike">
                          <a:solidFill>
                            <a:srgbClr val="000000"/>
                          </a:solidFill>
                          <a:effectLst/>
                          <a:uFillTx/>
                          <a:latin typeface="Calibri"/>
                        </a:rPr>
                        <a:t>0</a:t>
                      </a:r>
                      <a:endParaRPr lang="en-GB" sz="1600" b="0" u="none" strike="noStrike">
                        <a:solidFill>
                          <a:srgbClr val="000000"/>
                        </a:solidFill>
                        <a:effectLst/>
                        <a:uFillTx/>
                        <a:latin typeface="Arial"/>
                      </a:endParaRPr>
                    </a:p>
                  </a:txBody>
                  <a:tcPr marL="68400" marR="68400" marT="34200" marB="3420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6">
                        <a:lumMod val="40000"/>
                        <a:lumOff val="60000"/>
                      </a:schemeClr>
                    </a:solidFill>
                  </a:tcPr>
                </a:tc>
                <a:extLst>
                  <a:ext uri="{0D108BD9-81ED-4DB2-BD59-A6C34878D82A}">
                    <a16:rowId xmlns:a16="http://schemas.microsoft.com/office/drawing/2014/main" val="10004"/>
                  </a:ext>
                </a:extLst>
              </a:tr>
            </a:tbl>
          </a:graphicData>
        </a:graphic>
      </p:graphicFrame>
      <p:pic>
        <p:nvPicPr>
          <p:cNvPr id="3" name="Image 2">
            <a:extLst>
              <a:ext uri="{FF2B5EF4-FFF2-40B4-BE49-F238E27FC236}">
                <a16:creationId xmlns:a16="http://schemas.microsoft.com/office/drawing/2014/main" id="{C9084801-479B-4927-841A-AA7A6B4540E4}"/>
              </a:ext>
            </a:extLst>
          </p:cNvPr>
          <p:cNvPicPr>
            <a:picLocks noChangeAspect="1"/>
          </p:cNvPicPr>
          <p:nvPr/>
        </p:nvPicPr>
        <p:blipFill>
          <a:blip r:embed="rId9"/>
          <a:stretch>
            <a:fillRect/>
          </a:stretch>
        </p:blipFill>
        <p:spPr>
          <a:xfrm>
            <a:off x="8351696" y="990451"/>
            <a:ext cx="3331090" cy="2829073"/>
          </a:xfrm>
          <a:prstGeom prst="rect">
            <a:avLst/>
          </a:prstGeom>
        </p:spPr>
      </p:pic>
      <p:sp>
        <p:nvSpPr>
          <p:cNvPr id="11" name="TextBox 1">
            <a:extLst>
              <a:ext uri="{FF2B5EF4-FFF2-40B4-BE49-F238E27FC236}">
                <a16:creationId xmlns:a16="http://schemas.microsoft.com/office/drawing/2014/main" id="{A21CAC94-30E7-4B62-BECE-D6CA0D643CDE}"/>
              </a:ext>
            </a:extLst>
          </p:cNvPr>
          <p:cNvSpPr txBox="1"/>
          <p:nvPr/>
        </p:nvSpPr>
        <p:spPr>
          <a:xfrm>
            <a:off x="5836920" y="1530697"/>
            <a:ext cx="5657691" cy="2554545"/>
          </a:xfrm>
          <a:prstGeom prst="rect">
            <a:avLst/>
          </a:prstGeom>
          <a:solidFill>
            <a:srgbClr val="FFFF00"/>
          </a:solidFill>
          <a:ln>
            <a:noFill/>
          </a:ln>
        </p:spPr>
        <p:txBody>
          <a:bodyPr wrap="square" rtlCol="0">
            <a:spAutoFit/>
          </a:bodyPr>
          <a:lstStyle/>
          <a:p>
            <a:r>
              <a:rPr lang="fi-FI" sz="2000" dirty="0"/>
              <a:t>Priority</a:t>
            </a:r>
            <a:r>
              <a:rPr lang="fr-FR" sz="2000" dirty="0"/>
              <a:t>: P2-WEST</a:t>
            </a:r>
          </a:p>
          <a:p>
            <a:r>
              <a:rPr lang="en-US" sz="2000" dirty="0"/>
              <a:t>Interesting but need to find a method to assess cleaning efficiency (combine with LIBS once available at end of the campaign ?). </a:t>
            </a:r>
          </a:p>
          <a:p>
            <a:r>
              <a:rPr lang="en-US" sz="2000" dirty="0"/>
              <a:t>Proposal to be refined after more analysis of spectroscopy </a:t>
            </a:r>
            <a:r>
              <a:rPr lang="en-US" sz="2000" dirty="0" err="1"/>
              <a:t>etc</a:t>
            </a:r>
            <a:r>
              <a:rPr lang="en-US" sz="2000" dirty="0"/>
              <a:t> on previous one. </a:t>
            </a:r>
          </a:p>
          <a:p>
            <a:r>
              <a:rPr lang="en-US" sz="2000" dirty="0"/>
              <a:t>In any case, need to wait for deposits to grow after divertor cleaning in summer 2025 …</a:t>
            </a:r>
            <a:endParaRPr lang="fr-FR" sz="2000" dirty="0"/>
          </a:p>
        </p:txBody>
      </p:sp>
    </p:spTree>
    <p:extLst>
      <p:ext uri="{BB962C8B-B14F-4D97-AF65-F5344CB8AC3E}">
        <p14:creationId xmlns:p14="http://schemas.microsoft.com/office/powerpoint/2010/main" val="1546971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61</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#123 : </a:t>
            </a:r>
            <a:r>
              <a:rPr lang="en-US" dirty="0"/>
              <a:t>Impact of ICWC on plasma operation</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1B644DA0-2557-4215-88BA-C9DDA83F1CB0}"/>
              </a:ext>
            </a:extLst>
          </p:cNvPr>
          <p:cNvPicPr>
            <a:picLocks noChangeAspect="1"/>
          </p:cNvPicPr>
          <p:nvPr/>
        </p:nvPicPr>
        <p:blipFill>
          <a:blip r:embed="rId2"/>
          <a:stretch>
            <a:fillRect/>
          </a:stretch>
        </p:blipFill>
        <p:spPr>
          <a:xfrm>
            <a:off x="360040" y="830355"/>
            <a:ext cx="10745131" cy="5197290"/>
          </a:xfrm>
          <a:prstGeom prst="rect">
            <a:avLst/>
          </a:prstGeom>
        </p:spPr>
      </p:pic>
      <p:sp>
        <p:nvSpPr>
          <p:cNvPr id="7" name="Rectangle 6">
            <a:extLst>
              <a:ext uri="{FF2B5EF4-FFF2-40B4-BE49-F238E27FC236}">
                <a16:creationId xmlns:a16="http://schemas.microsoft.com/office/drawing/2014/main" id="{4A63AE19-A03B-40BB-A60A-B5FBFD7AD0AF}"/>
              </a:ext>
            </a:extLst>
          </p:cNvPr>
          <p:cNvSpPr/>
          <p:nvPr/>
        </p:nvSpPr>
        <p:spPr>
          <a:xfrm>
            <a:off x="620423" y="635092"/>
            <a:ext cx="295275" cy="390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208290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62</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#123 : </a:t>
            </a:r>
            <a:r>
              <a:rPr lang="en-US" dirty="0"/>
              <a:t>Impact of ICWC on plasma operation</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pic>
        <p:nvPicPr>
          <p:cNvPr id="3" name="Image 2">
            <a:extLst>
              <a:ext uri="{FF2B5EF4-FFF2-40B4-BE49-F238E27FC236}">
                <a16:creationId xmlns:a16="http://schemas.microsoft.com/office/drawing/2014/main" id="{1B644DA0-2557-4215-88BA-C9DDA83F1CB0}"/>
              </a:ext>
            </a:extLst>
          </p:cNvPr>
          <p:cNvPicPr>
            <a:picLocks noChangeAspect="1"/>
          </p:cNvPicPr>
          <p:nvPr/>
        </p:nvPicPr>
        <p:blipFill>
          <a:blip r:embed="rId2"/>
          <a:stretch>
            <a:fillRect/>
          </a:stretch>
        </p:blipFill>
        <p:spPr>
          <a:xfrm>
            <a:off x="360040" y="830355"/>
            <a:ext cx="10745131" cy="5197290"/>
          </a:xfrm>
          <a:prstGeom prst="rect">
            <a:avLst/>
          </a:prstGeom>
        </p:spPr>
      </p:pic>
      <p:sp>
        <p:nvSpPr>
          <p:cNvPr id="7" name="Rectangle 6">
            <a:extLst>
              <a:ext uri="{FF2B5EF4-FFF2-40B4-BE49-F238E27FC236}">
                <a16:creationId xmlns:a16="http://schemas.microsoft.com/office/drawing/2014/main" id="{4A63AE19-A03B-40BB-A60A-B5FBFD7AD0AF}"/>
              </a:ext>
            </a:extLst>
          </p:cNvPr>
          <p:cNvSpPr/>
          <p:nvPr/>
        </p:nvSpPr>
        <p:spPr>
          <a:xfrm>
            <a:off x="620423" y="635092"/>
            <a:ext cx="295275" cy="390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extBox 1">
            <a:extLst>
              <a:ext uri="{FF2B5EF4-FFF2-40B4-BE49-F238E27FC236}">
                <a16:creationId xmlns:a16="http://schemas.microsoft.com/office/drawing/2014/main" id="{3A4ACFA9-DC72-4A44-A48B-9AF1C2D3DBB3}"/>
              </a:ext>
            </a:extLst>
          </p:cNvPr>
          <p:cNvSpPr txBox="1"/>
          <p:nvPr/>
        </p:nvSpPr>
        <p:spPr>
          <a:xfrm>
            <a:off x="6381750" y="1523314"/>
            <a:ext cx="5455761" cy="2554545"/>
          </a:xfrm>
          <a:prstGeom prst="rect">
            <a:avLst/>
          </a:prstGeom>
          <a:solidFill>
            <a:srgbClr val="FFFF00"/>
          </a:solidFill>
          <a:ln>
            <a:noFill/>
          </a:ln>
        </p:spPr>
        <p:txBody>
          <a:bodyPr wrap="square" rtlCol="0">
            <a:spAutoFit/>
          </a:bodyPr>
          <a:lstStyle/>
          <a:p>
            <a:r>
              <a:rPr lang="fi-FI" sz="2000" dirty="0"/>
              <a:t>Priority</a:t>
            </a:r>
            <a:r>
              <a:rPr lang="fr-FR" sz="2000" dirty="0"/>
              <a:t>: P2-AUG, P2-WEST</a:t>
            </a:r>
          </a:p>
          <a:p>
            <a:r>
              <a:rPr lang="en-US" sz="2000" dirty="0"/>
              <a:t>Interesting proposal but criteria to analyze benefit of ICWC on subsequent plasma ops would be useful. </a:t>
            </a:r>
          </a:p>
          <a:p>
            <a:r>
              <a:rPr lang="en-US" sz="2000" dirty="0"/>
              <a:t>Propose to focus on analysis of previous data in 2026 (data mining on plasma operation following ICWC sessions)  then priority could be re assessed for 2027</a:t>
            </a:r>
            <a:endParaRPr lang="fr-FR" sz="2000" dirty="0"/>
          </a:p>
        </p:txBody>
      </p:sp>
    </p:spTree>
    <p:extLst>
      <p:ext uri="{BB962C8B-B14F-4D97-AF65-F5344CB8AC3E}">
        <p14:creationId xmlns:p14="http://schemas.microsoft.com/office/powerpoint/2010/main" val="9975660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63</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#137 : </a:t>
            </a:r>
            <a:r>
              <a:rPr lang="fr-FR" dirty="0"/>
              <a:t>ICWC </a:t>
            </a:r>
            <a:r>
              <a:rPr lang="fr-FR" dirty="0" err="1"/>
              <a:t>operation</a:t>
            </a:r>
            <a:r>
              <a:rPr lang="fr-FR" dirty="0"/>
              <a:t> </a:t>
            </a:r>
            <a:r>
              <a:rPr lang="fr-FR" dirty="0" err="1"/>
              <a:t>with</a:t>
            </a:r>
            <a:r>
              <a:rPr lang="fr-FR" dirty="0"/>
              <a:t> TWA</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6" name="Espace réservé du contenu 2">
            <a:extLst>
              <a:ext uri="{FF2B5EF4-FFF2-40B4-BE49-F238E27FC236}">
                <a16:creationId xmlns:a16="http://schemas.microsoft.com/office/drawing/2014/main" id="{10B27EBC-4F53-42AF-8DC8-09DDB475FDF0}"/>
              </a:ext>
            </a:extLst>
          </p:cNvPr>
          <p:cNvSpPr txBox="1">
            <a:spLocks/>
          </p:cNvSpPr>
          <p:nvPr/>
        </p:nvSpPr>
        <p:spPr>
          <a:xfrm>
            <a:off x="439150" y="770021"/>
            <a:ext cx="7491917" cy="5662722"/>
          </a:xfrm>
          <a:prstGeom prst="rect">
            <a:avLst/>
          </a:prstGeom>
        </p:spPr>
        <p:txBody>
          <a:bodyPr>
            <a:normAutofit lnSpcReduction="10000"/>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214313" indent="-214313">
              <a:defRPr/>
            </a:pPr>
            <a:r>
              <a:rPr lang="en-US" sz="1600" b="1">
                <a:cs typeface="Calibri"/>
              </a:rPr>
              <a:t>Proponents and contact person:</a:t>
            </a:r>
          </a:p>
          <a:p>
            <a:pPr marL="0" indent="0">
              <a:buFont typeface="Arial"/>
              <a:buNone/>
              <a:defRPr/>
            </a:pPr>
            <a:r>
              <a:rPr lang="en-US" sz="1600">
                <a:cs typeface="Calibri"/>
              </a:rPr>
              <a:t>R. Ragona, E. Lerche, V. Maquet, J. Hillairet, et al</a:t>
            </a:r>
          </a:p>
          <a:p>
            <a:pPr marL="214313" indent="-214313">
              <a:defRPr/>
            </a:pPr>
            <a:endParaRPr lang="en-US" sz="1600" b="1">
              <a:cs typeface="Calibri"/>
            </a:endParaRPr>
          </a:p>
          <a:p>
            <a:pPr marL="214313" indent="-214313">
              <a:defRPr/>
            </a:pPr>
            <a:r>
              <a:rPr lang="en-US" sz="1600" b="1">
                <a:cs typeface="Calibri"/>
              </a:rPr>
              <a:t>Scientific Background &amp; Objectives</a:t>
            </a:r>
          </a:p>
          <a:p>
            <a:pPr lvl="1">
              <a:defRPr/>
            </a:pPr>
            <a:r>
              <a:rPr lang="en-US" sz="1400">
                <a:cs typeface="Calibri"/>
              </a:rPr>
              <a:t>ITER foresees Ion-cyclotron wall conditioning (ICWC) from day 1 so understanding the impact of ICWC on the subsequent plasma performance is key</a:t>
            </a:r>
          </a:p>
          <a:p>
            <a:pPr lvl="1">
              <a:defRPr/>
            </a:pPr>
            <a:r>
              <a:rPr lang="en-US" sz="1400">
                <a:cs typeface="Calibri"/>
              </a:rPr>
              <a:t>ICWC successfully developed in JET, AUG and WEST</a:t>
            </a:r>
          </a:p>
          <a:p>
            <a:pPr lvl="1">
              <a:defRPr/>
            </a:pPr>
            <a:r>
              <a:rPr lang="en-US" sz="1400">
                <a:cs typeface="Calibri"/>
              </a:rPr>
              <a:t>Detailed assessment of the post-ICWC plasma properties expected in 2026</a:t>
            </a:r>
          </a:p>
          <a:p>
            <a:pPr lvl="1">
              <a:defRPr/>
            </a:pPr>
            <a:r>
              <a:rPr lang="en-US" sz="1400">
                <a:cs typeface="Calibri"/>
              </a:rPr>
              <a:t>New WEST IC launchers (Travelling Wave Array) will be ready for operation in 2027</a:t>
            </a:r>
          </a:p>
          <a:p>
            <a:pPr lvl="1">
              <a:defRPr/>
            </a:pPr>
            <a:r>
              <a:rPr lang="en-US" sz="1400">
                <a:cs typeface="Calibri"/>
              </a:rPr>
              <a:t>New features that could positively impact ICWC (larger area, freq. modulation, no FS, …)</a:t>
            </a:r>
          </a:p>
          <a:p>
            <a:pPr lvl="1">
              <a:defRPr/>
            </a:pPr>
            <a:r>
              <a:rPr lang="en-US" sz="1400">
                <a:cs typeface="Calibri"/>
              </a:rPr>
              <a:t>Builds on top of 2026 proposal “</a:t>
            </a:r>
            <a:r>
              <a:rPr lang="en-US" sz="1400" i="1">
                <a:cs typeface="Calibri"/>
              </a:rPr>
              <a:t>Impact of ICWC on plasma operation</a:t>
            </a:r>
            <a:r>
              <a:rPr lang="en-US" sz="1400">
                <a:cs typeface="Calibri"/>
              </a:rPr>
              <a:t>”</a:t>
            </a:r>
          </a:p>
          <a:p>
            <a:pPr marL="342900" lvl="1" indent="0">
              <a:buFont typeface="Arial"/>
              <a:buNone/>
              <a:defRPr/>
            </a:pPr>
            <a:r>
              <a:rPr lang="en-US" sz="1400" u="sng">
                <a:cs typeface="Calibri"/>
              </a:rPr>
              <a:t>Objectives</a:t>
            </a:r>
          </a:p>
          <a:p>
            <a:pPr lvl="1">
              <a:defRPr/>
            </a:pPr>
            <a:r>
              <a:rPr lang="en-US" sz="1400">
                <a:cs typeface="Calibri"/>
              </a:rPr>
              <a:t>Quantify the impact on post-ICWC plasma properties (breakdown, Ip ramp-up, flat-top, …)</a:t>
            </a:r>
          </a:p>
          <a:p>
            <a:pPr lvl="1">
              <a:defRPr/>
            </a:pPr>
            <a:r>
              <a:rPr lang="en-US" sz="1400">
                <a:cs typeface="Calibri"/>
              </a:rPr>
              <a:t>Contribute to ITER models database and to the extrapolation for ITER SRO phase.</a:t>
            </a:r>
          </a:p>
          <a:p>
            <a:pPr lvl="1">
              <a:defRPr/>
            </a:pPr>
            <a:r>
              <a:rPr lang="en-US" sz="1400">
                <a:cs typeface="Calibri"/>
              </a:rPr>
              <a:t>Consolidate the pre-pulse ICWC procedure (launcher configuration, duty-cycle, pressure, pumping-time, etc.) for best pulse performance.</a:t>
            </a:r>
          </a:p>
          <a:p>
            <a:pPr lvl="1">
              <a:defRPr/>
            </a:pPr>
            <a:r>
              <a:rPr lang="en-US" sz="1400">
                <a:cs typeface="Calibri"/>
              </a:rPr>
              <a:t>Document the effect of area, freq. modulation and launcher phasing on plasma production. (Input for breakdown and PWI models)</a:t>
            </a:r>
          </a:p>
          <a:p>
            <a:pPr lvl="1">
              <a:defRPr/>
            </a:pPr>
            <a:endParaRPr lang="en-US" sz="1400">
              <a:cs typeface="Calibri"/>
            </a:endParaRPr>
          </a:p>
          <a:p>
            <a:pPr marL="214313" indent="-214313">
              <a:defRPr/>
            </a:pPr>
            <a:r>
              <a:rPr lang="en-US" sz="1600" b="1">
                <a:cs typeface="Calibri"/>
              </a:rPr>
              <a:t>Experimental Strategy/Machine Constraints and essential diagnostic</a:t>
            </a:r>
            <a:endParaRPr lang="en-US" sz="1600"/>
          </a:p>
          <a:p>
            <a:pPr lvl="1">
              <a:defRPr/>
            </a:pPr>
            <a:r>
              <a:rPr lang="en-US" sz="1600">
                <a:cs typeface="Calibri"/>
              </a:rPr>
              <a:t>Repeat scenario developed for WEST</a:t>
            </a:r>
          </a:p>
          <a:p>
            <a:pPr lvl="2">
              <a:defRPr/>
            </a:pPr>
            <a:r>
              <a:rPr lang="en-US" sz="1400">
                <a:cs typeface="Calibri"/>
              </a:rPr>
              <a:t>Well diagnosed monitoring pulses interleaved with ICWC pulse trains</a:t>
            </a:r>
          </a:p>
          <a:p>
            <a:pPr lvl="1">
              <a:defRPr/>
            </a:pPr>
            <a:r>
              <a:rPr lang="en-US" sz="1600">
                <a:cs typeface="Calibri"/>
              </a:rPr>
              <a:t>Explore new parameter space</a:t>
            </a:r>
          </a:p>
          <a:p>
            <a:pPr lvl="2">
              <a:defRPr/>
            </a:pPr>
            <a:r>
              <a:rPr lang="en-US" sz="1400">
                <a:cs typeface="Calibri"/>
              </a:rPr>
              <a:t>Frequency modulation, launcher phasing</a:t>
            </a:r>
          </a:p>
          <a:p>
            <a:pPr lvl="2">
              <a:defRPr/>
            </a:pPr>
            <a:r>
              <a:rPr lang="en-US" sz="1400">
                <a:cs typeface="Calibri"/>
              </a:rPr>
              <a:t>Find optimal power level and timings</a:t>
            </a:r>
          </a:p>
          <a:p>
            <a:pPr lvl="1">
              <a:defRPr/>
            </a:pPr>
            <a:r>
              <a:rPr lang="en-US" sz="1600">
                <a:cs typeface="Calibri"/>
              </a:rPr>
              <a:t>Main diagnostics for plasma performance used in monitoring pulse </a:t>
            </a:r>
          </a:p>
          <a:p>
            <a:pPr lvl="2">
              <a:defRPr/>
            </a:pPr>
            <a:r>
              <a:rPr lang="en-US" sz="1400">
                <a:cs typeface="Calibri"/>
              </a:rPr>
              <a:t>Good PWI coverage (edge spectroscopy, divertor diagnostics, …)</a:t>
            </a:r>
            <a:endParaRPr lang="en-US" sz="1400" dirty="0">
              <a:cs typeface="Calibri"/>
            </a:endParaRPr>
          </a:p>
        </p:txBody>
      </p:sp>
      <p:sp>
        <p:nvSpPr>
          <p:cNvPr id="7" name="TextBox 7">
            <a:extLst>
              <a:ext uri="{FF2B5EF4-FFF2-40B4-BE49-F238E27FC236}">
                <a16:creationId xmlns:a16="http://schemas.microsoft.com/office/drawing/2014/main" id="{5DCE219C-29E8-4011-A293-780BA8979E89}"/>
              </a:ext>
            </a:extLst>
          </p:cNvPr>
          <p:cNvSpPr txBox="1">
            <a:spLocks noChangeArrowheads="1"/>
          </p:cNvSpPr>
          <p:nvPr/>
        </p:nvSpPr>
        <p:spPr bwMode="auto">
          <a:xfrm>
            <a:off x="8032830" y="4379392"/>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9" name="Table 3">
            <a:extLst>
              <a:ext uri="{FF2B5EF4-FFF2-40B4-BE49-F238E27FC236}">
                <a16:creationId xmlns:a16="http://schemas.microsoft.com/office/drawing/2014/main" id="{611BFA2C-B8FF-45F8-A016-4CE8B888DA11}"/>
              </a:ext>
            </a:extLst>
          </p:cNvPr>
          <p:cNvGraphicFramePr>
            <a:graphicFrameLocks noGrp="1"/>
          </p:cNvGraphicFramePr>
          <p:nvPr>
            <p:extLst>
              <p:ext uri="{D42A27DB-BD31-4B8C-83A1-F6EECF244321}">
                <p14:modId xmlns:p14="http://schemas.microsoft.com/office/powerpoint/2010/main" val="2199345000"/>
              </p:ext>
            </p:extLst>
          </p:nvPr>
        </p:nvGraphicFramePr>
        <p:xfrm>
          <a:off x="8032830" y="4748724"/>
          <a:ext cx="4065880" cy="1684020"/>
        </p:xfrm>
        <a:graphic>
          <a:graphicData uri="http://schemas.openxmlformats.org/drawingml/2006/table">
            <a:tbl>
              <a:tblPr firstRow="1" bandRow="1">
                <a:tableStyleId>{5C22544A-7EE6-4342-B048-85BDC9FD1C3A}</a:tableStyleId>
              </a:tblPr>
              <a:tblGrid>
                <a:gridCol w="935264">
                  <a:extLst>
                    <a:ext uri="{9D8B030D-6E8A-4147-A177-3AD203B41FA5}">
                      <a16:colId xmlns:a16="http://schemas.microsoft.com/office/drawing/2014/main" val="20000"/>
                    </a:ext>
                  </a:extLst>
                </a:gridCol>
                <a:gridCol w="1631205">
                  <a:extLst>
                    <a:ext uri="{9D8B030D-6E8A-4147-A177-3AD203B41FA5}">
                      <a16:colId xmlns:a16="http://schemas.microsoft.com/office/drawing/2014/main" val="20001"/>
                    </a:ext>
                  </a:extLst>
                </a:gridCol>
                <a:gridCol w="1499411">
                  <a:extLst>
                    <a:ext uri="{9D8B030D-6E8A-4147-A177-3AD203B41FA5}">
                      <a16:colId xmlns:a16="http://schemas.microsoft.com/office/drawing/2014/main" val="20002"/>
                    </a:ext>
                  </a:extLst>
                </a:gridCol>
              </a:tblGrid>
              <a:tr h="250723">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275184">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endParaRPr lang="en-IT" sz="1800"/>
                    </a:p>
                  </a:txBody>
                  <a:tcPr marL="68585" marR="68585" marT="34290" marB="34290">
                    <a:solidFill>
                      <a:schemeClr val="tx2">
                        <a:lumMod val="40000"/>
                        <a:lumOff val="60000"/>
                      </a:schemeClr>
                    </a:solidFill>
                  </a:tcPr>
                </a:tc>
                <a:tc>
                  <a:txBody>
                    <a:bodyPr/>
                    <a:lstStyle/>
                    <a:p>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r h="275184">
                <a:tc>
                  <a:txBody>
                    <a:bodyPr/>
                    <a:lstStyle/>
                    <a:p>
                      <a:r>
                        <a:rPr lang="en-IT" sz="1800" b="1" dirty="0">
                          <a:solidFill>
                            <a:schemeClr val="tx1"/>
                          </a:solidFill>
                        </a:rPr>
                        <a:t>MAST-U</a:t>
                      </a:r>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extLst>
                  <a:ext uri="{0D108BD9-81ED-4DB2-BD59-A6C34878D82A}">
                    <a16:rowId xmlns:a16="http://schemas.microsoft.com/office/drawing/2014/main" val="10002"/>
                  </a:ext>
                </a:extLst>
              </a:tr>
              <a:tr h="275184">
                <a:tc>
                  <a:txBody>
                    <a:bodyPr/>
                    <a:lstStyle/>
                    <a:p>
                      <a:r>
                        <a:rPr lang="en-IT" sz="1800" b="1" dirty="0">
                          <a:solidFill>
                            <a:schemeClr val="tx1"/>
                          </a:solidFill>
                        </a:rPr>
                        <a:t>TCV</a:t>
                      </a:r>
                    </a:p>
                  </a:txBody>
                  <a:tcPr marL="68585" marR="68585" marT="34290" marB="34290">
                    <a:solidFill>
                      <a:schemeClr val="accent3">
                        <a:lumMod val="40000"/>
                        <a:lumOff val="60000"/>
                      </a:schemeClr>
                    </a:solidFill>
                  </a:tcPr>
                </a:tc>
                <a:tc>
                  <a:txBody>
                    <a:bodyPr/>
                    <a:lstStyle/>
                    <a:p>
                      <a:endParaRPr lang="en-IT" sz="1800"/>
                    </a:p>
                  </a:txBody>
                  <a:tcPr marL="68585" marR="68585" marT="34290" marB="34290">
                    <a:solidFill>
                      <a:schemeClr val="accent3">
                        <a:lumMod val="40000"/>
                        <a:lumOff val="60000"/>
                      </a:schemeClr>
                    </a:solidFill>
                  </a:tcPr>
                </a:tc>
                <a:tc>
                  <a:txBody>
                    <a:bodyPr/>
                    <a:lstStyle/>
                    <a:p>
                      <a:endParaRPr lang="en-IT" sz="1800" dirty="0"/>
                    </a:p>
                  </a:txBody>
                  <a:tcPr marL="68585" marR="68585" marT="34290" marB="34290">
                    <a:solidFill>
                      <a:schemeClr val="accent3">
                        <a:lumMod val="40000"/>
                        <a:lumOff val="60000"/>
                      </a:schemeClr>
                    </a:solidFill>
                  </a:tcPr>
                </a:tc>
                <a:extLst>
                  <a:ext uri="{0D108BD9-81ED-4DB2-BD59-A6C34878D82A}">
                    <a16:rowId xmlns:a16="http://schemas.microsoft.com/office/drawing/2014/main" val="10003"/>
                  </a:ext>
                </a:extLst>
              </a:tr>
              <a:tr h="275184">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r>
                        <a:rPr lang="da-DK" sz="1600" dirty="0"/>
                        <a:t>1 session (2027)</a:t>
                      </a:r>
                      <a:endParaRPr lang="en-IT" sz="1600" dirty="0"/>
                    </a:p>
                  </a:txBody>
                  <a:tcPr marL="68585" marR="68585" marT="34290" marB="34290">
                    <a:solidFill>
                      <a:schemeClr val="accent6">
                        <a:lumMod val="40000"/>
                        <a:lumOff val="60000"/>
                      </a:schemeClr>
                    </a:solidFill>
                  </a:tcPr>
                </a:tc>
                <a:tc>
                  <a:txBody>
                    <a:bodyPr/>
                    <a:lstStyle/>
                    <a:p>
                      <a:endParaRPr lang="en-IT" sz="11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pic>
        <p:nvPicPr>
          <p:cNvPr id="10" name="Picture 10">
            <a:extLst>
              <a:ext uri="{FF2B5EF4-FFF2-40B4-BE49-F238E27FC236}">
                <a16:creationId xmlns:a16="http://schemas.microsoft.com/office/drawing/2014/main" id="{70A0A599-2CEC-4A97-9432-DCFBC4FB2B4B}"/>
              </a:ext>
            </a:extLst>
          </p:cNvPr>
          <p:cNvPicPr>
            <a:picLocks noChangeAspect="1"/>
          </p:cNvPicPr>
          <p:nvPr/>
        </p:nvPicPr>
        <p:blipFill>
          <a:blip r:embed="rId2"/>
          <a:srcRect r="12511" b="12815"/>
          <a:stretch>
            <a:fillRect/>
          </a:stretch>
        </p:blipFill>
        <p:spPr>
          <a:xfrm>
            <a:off x="8032830" y="192515"/>
            <a:ext cx="3949581" cy="2087301"/>
          </a:xfrm>
          <a:prstGeom prst="rect">
            <a:avLst/>
          </a:prstGeom>
        </p:spPr>
      </p:pic>
      <p:pic>
        <p:nvPicPr>
          <p:cNvPr id="11" name="Picture 12">
            <a:extLst>
              <a:ext uri="{FF2B5EF4-FFF2-40B4-BE49-F238E27FC236}">
                <a16:creationId xmlns:a16="http://schemas.microsoft.com/office/drawing/2014/main" id="{97512074-8D41-4BBE-A4C5-74FAE06FC4F8}"/>
              </a:ext>
            </a:extLst>
          </p:cNvPr>
          <p:cNvPicPr>
            <a:picLocks noChangeAspect="1"/>
          </p:cNvPicPr>
          <p:nvPr/>
        </p:nvPicPr>
        <p:blipFill>
          <a:blip r:embed="rId3"/>
          <a:srcRect r="12502" b="12805"/>
          <a:stretch>
            <a:fillRect/>
          </a:stretch>
        </p:blipFill>
        <p:spPr>
          <a:xfrm>
            <a:off x="8032830" y="2321206"/>
            <a:ext cx="3952804" cy="2089011"/>
          </a:xfrm>
          <a:prstGeom prst="rect">
            <a:avLst/>
          </a:prstGeom>
        </p:spPr>
      </p:pic>
    </p:spTree>
    <p:extLst>
      <p:ext uri="{BB962C8B-B14F-4D97-AF65-F5344CB8AC3E}">
        <p14:creationId xmlns:p14="http://schemas.microsoft.com/office/powerpoint/2010/main" val="737387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64</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#137 : </a:t>
            </a:r>
            <a:r>
              <a:rPr lang="fr-FR" dirty="0"/>
              <a:t>ICWC </a:t>
            </a:r>
            <a:r>
              <a:rPr lang="fr-FR" dirty="0" err="1"/>
              <a:t>operation</a:t>
            </a:r>
            <a:r>
              <a:rPr lang="fr-FR" dirty="0"/>
              <a:t> </a:t>
            </a:r>
            <a:r>
              <a:rPr lang="fr-FR" dirty="0" err="1"/>
              <a:t>with</a:t>
            </a:r>
            <a:r>
              <a:rPr lang="fr-FR" dirty="0"/>
              <a:t> TWA</a:t>
            </a:r>
            <a:endParaRPr lang="fi-FI" dirty="0"/>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6" name="Espace réservé du contenu 2">
            <a:extLst>
              <a:ext uri="{FF2B5EF4-FFF2-40B4-BE49-F238E27FC236}">
                <a16:creationId xmlns:a16="http://schemas.microsoft.com/office/drawing/2014/main" id="{10B27EBC-4F53-42AF-8DC8-09DDB475FDF0}"/>
              </a:ext>
            </a:extLst>
          </p:cNvPr>
          <p:cNvSpPr txBox="1">
            <a:spLocks/>
          </p:cNvSpPr>
          <p:nvPr/>
        </p:nvSpPr>
        <p:spPr>
          <a:xfrm>
            <a:off x="439150" y="770021"/>
            <a:ext cx="7491917" cy="5662722"/>
          </a:xfrm>
          <a:prstGeom prst="rect">
            <a:avLst/>
          </a:prstGeom>
        </p:spPr>
        <p:txBody>
          <a:bodyPr>
            <a:normAutofit lnSpcReduction="10000"/>
          </a:bodyPr>
          <a:lstStyle>
            <a:lvl1pPr marL="257175" indent="-257175" algn="l" defTabSz="685800">
              <a:spcBef>
                <a:spcPts val="0"/>
              </a:spcBef>
              <a:buFont typeface="Arial"/>
              <a:buChar char="•"/>
              <a:defRPr sz="2400">
                <a:solidFill>
                  <a:schemeClr val="tx1"/>
                </a:solidFill>
                <a:latin typeface="+mn-lt"/>
                <a:ea typeface="+mn-ea"/>
                <a:cs typeface="+mn-cs"/>
              </a:defRPr>
            </a:lvl1pPr>
            <a:lvl2pPr marL="557213" indent="-214313" algn="l" defTabSz="685800">
              <a:spcBef>
                <a:spcPts val="0"/>
              </a:spcBef>
              <a:buFont typeface="Arial"/>
              <a:buChar char="–"/>
              <a:defRPr sz="2100">
                <a:solidFill>
                  <a:schemeClr val="tx1"/>
                </a:solidFill>
                <a:latin typeface="+mn-lt"/>
                <a:ea typeface="+mn-ea"/>
                <a:cs typeface="+mn-cs"/>
              </a:defRPr>
            </a:lvl2pPr>
            <a:lvl3pPr marL="857250" indent="-171450" algn="l" defTabSz="685800">
              <a:spcBef>
                <a:spcPts val="0"/>
              </a:spcBef>
              <a:buFont typeface="Arial"/>
              <a:buChar char="•"/>
              <a:defRPr sz="1800">
                <a:solidFill>
                  <a:schemeClr val="tx1"/>
                </a:solidFill>
                <a:latin typeface="+mn-lt"/>
                <a:ea typeface="+mn-ea"/>
                <a:cs typeface="+mn-cs"/>
              </a:defRPr>
            </a:lvl3pPr>
            <a:lvl4pPr marL="1200150" indent="-171450" algn="l" defTabSz="685800">
              <a:spcBef>
                <a:spcPts val="0"/>
              </a:spcBef>
              <a:buFont typeface="Arial"/>
              <a:buChar char="–"/>
              <a:defRPr sz="1500">
                <a:solidFill>
                  <a:schemeClr val="tx1"/>
                </a:solidFill>
                <a:latin typeface="+mn-lt"/>
                <a:ea typeface="+mn-ea"/>
                <a:cs typeface="+mn-cs"/>
              </a:defRPr>
            </a:lvl4pPr>
            <a:lvl5pPr marL="1543050" indent="-171450" algn="l" defTabSz="685800">
              <a:spcBef>
                <a:spcPts val="0"/>
              </a:spcBef>
              <a:buFont typeface="Arial"/>
              <a:buChar char="»"/>
              <a:defRPr sz="1500">
                <a:solidFill>
                  <a:schemeClr val="tx1"/>
                </a:solidFill>
                <a:latin typeface="+mn-lt"/>
                <a:ea typeface="+mn-ea"/>
                <a:cs typeface="+mn-cs"/>
              </a:defRPr>
            </a:lvl5pPr>
            <a:lvl6pPr marL="1885950" indent="-171450" algn="l" defTabSz="685800">
              <a:spcBef>
                <a:spcPts val="0"/>
              </a:spcBef>
              <a:buFont typeface="Arial"/>
              <a:buChar char="•"/>
              <a:defRPr sz="1500">
                <a:solidFill>
                  <a:schemeClr val="tx1"/>
                </a:solidFill>
                <a:latin typeface="+mn-lt"/>
                <a:ea typeface="+mn-ea"/>
                <a:cs typeface="+mn-cs"/>
              </a:defRPr>
            </a:lvl6pPr>
            <a:lvl7pPr marL="2228850" indent="-171450" algn="l" defTabSz="685800">
              <a:spcBef>
                <a:spcPts val="0"/>
              </a:spcBef>
              <a:buFont typeface="Arial"/>
              <a:buChar char="•"/>
              <a:defRPr sz="1500">
                <a:solidFill>
                  <a:schemeClr val="tx1"/>
                </a:solidFill>
                <a:latin typeface="+mn-lt"/>
                <a:ea typeface="+mn-ea"/>
                <a:cs typeface="+mn-cs"/>
              </a:defRPr>
            </a:lvl7pPr>
            <a:lvl8pPr marL="2571750" indent="-171450" algn="l" defTabSz="685800">
              <a:spcBef>
                <a:spcPts val="0"/>
              </a:spcBef>
              <a:buFont typeface="Arial"/>
              <a:buChar char="•"/>
              <a:defRPr sz="1500">
                <a:solidFill>
                  <a:schemeClr val="tx1"/>
                </a:solidFill>
                <a:latin typeface="+mn-lt"/>
                <a:ea typeface="+mn-ea"/>
                <a:cs typeface="+mn-cs"/>
              </a:defRPr>
            </a:lvl8pPr>
            <a:lvl9pPr marL="2914650" indent="-171450" algn="l" defTabSz="685800">
              <a:spcBef>
                <a:spcPts val="0"/>
              </a:spcBef>
              <a:buFont typeface="Arial"/>
              <a:buChar char="•"/>
              <a:defRPr sz="1500">
                <a:solidFill>
                  <a:schemeClr val="tx1"/>
                </a:solidFill>
                <a:latin typeface="+mn-lt"/>
                <a:ea typeface="+mn-ea"/>
                <a:cs typeface="+mn-cs"/>
              </a:defRPr>
            </a:lvl9pPr>
          </a:lstStyle>
          <a:p>
            <a:pPr marL="214313" indent="-214313">
              <a:defRPr/>
            </a:pPr>
            <a:r>
              <a:rPr lang="en-US" sz="1600" b="1">
                <a:cs typeface="Calibri"/>
              </a:rPr>
              <a:t>Proponents and contact person:</a:t>
            </a:r>
          </a:p>
          <a:p>
            <a:pPr marL="0" indent="0">
              <a:buFont typeface="Arial"/>
              <a:buNone/>
              <a:defRPr/>
            </a:pPr>
            <a:r>
              <a:rPr lang="en-US" sz="1600">
                <a:cs typeface="Calibri"/>
              </a:rPr>
              <a:t>R. Ragona, E. Lerche, V. Maquet, J. Hillairet, et al</a:t>
            </a:r>
          </a:p>
          <a:p>
            <a:pPr marL="214313" indent="-214313">
              <a:defRPr/>
            </a:pPr>
            <a:endParaRPr lang="en-US" sz="1600" b="1">
              <a:cs typeface="Calibri"/>
            </a:endParaRPr>
          </a:p>
          <a:p>
            <a:pPr marL="214313" indent="-214313">
              <a:defRPr/>
            </a:pPr>
            <a:r>
              <a:rPr lang="en-US" sz="1600" b="1">
                <a:cs typeface="Calibri"/>
              </a:rPr>
              <a:t>Scientific Background &amp; Objectives</a:t>
            </a:r>
          </a:p>
          <a:p>
            <a:pPr lvl="1">
              <a:defRPr/>
            </a:pPr>
            <a:r>
              <a:rPr lang="en-US" sz="1400">
                <a:cs typeface="Calibri"/>
              </a:rPr>
              <a:t>ITER foresees Ion-cyclotron wall conditioning (ICWC) from day 1 so understanding the impact of ICWC on the subsequent plasma performance is key</a:t>
            </a:r>
          </a:p>
          <a:p>
            <a:pPr lvl="1">
              <a:defRPr/>
            </a:pPr>
            <a:r>
              <a:rPr lang="en-US" sz="1400">
                <a:cs typeface="Calibri"/>
              </a:rPr>
              <a:t>ICWC successfully developed in JET, AUG and WEST</a:t>
            </a:r>
          </a:p>
          <a:p>
            <a:pPr lvl="1">
              <a:defRPr/>
            </a:pPr>
            <a:r>
              <a:rPr lang="en-US" sz="1400">
                <a:cs typeface="Calibri"/>
              </a:rPr>
              <a:t>Detailed assessment of the post-ICWC plasma properties expected in 2026</a:t>
            </a:r>
          </a:p>
          <a:p>
            <a:pPr lvl="1">
              <a:defRPr/>
            </a:pPr>
            <a:r>
              <a:rPr lang="en-US" sz="1400">
                <a:cs typeface="Calibri"/>
              </a:rPr>
              <a:t>New WEST IC launchers (Travelling Wave Array) will be ready for operation in 2027</a:t>
            </a:r>
          </a:p>
          <a:p>
            <a:pPr lvl="1">
              <a:defRPr/>
            </a:pPr>
            <a:r>
              <a:rPr lang="en-US" sz="1400">
                <a:cs typeface="Calibri"/>
              </a:rPr>
              <a:t>New features that could positively impact ICWC (larger area, freq. modulation, no FS, …)</a:t>
            </a:r>
          </a:p>
          <a:p>
            <a:pPr lvl="1">
              <a:defRPr/>
            </a:pPr>
            <a:r>
              <a:rPr lang="en-US" sz="1400">
                <a:cs typeface="Calibri"/>
              </a:rPr>
              <a:t>Builds on top of 2026 proposal “</a:t>
            </a:r>
            <a:r>
              <a:rPr lang="en-US" sz="1400" i="1">
                <a:cs typeface="Calibri"/>
              </a:rPr>
              <a:t>Impact of ICWC on plasma operation</a:t>
            </a:r>
            <a:r>
              <a:rPr lang="en-US" sz="1400">
                <a:cs typeface="Calibri"/>
              </a:rPr>
              <a:t>”</a:t>
            </a:r>
          </a:p>
          <a:p>
            <a:pPr marL="342900" lvl="1" indent="0">
              <a:buFont typeface="Arial"/>
              <a:buNone/>
              <a:defRPr/>
            </a:pPr>
            <a:r>
              <a:rPr lang="en-US" sz="1400" u="sng">
                <a:cs typeface="Calibri"/>
              </a:rPr>
              <a:t>Objectives</a:t>
            </a:r>
          </a:p>
          <a:p>
            <a:pPr lvl="1">
              <a:defRPr/>
            </a:pPr>
            <a:r>
              <a:rPr lang="en-US" sz="1400">
                <a:cs typeface="Calibri"/>
              </a:rPr>
              <a:t>Quantify the impact on post-ICWC plasma properties (breakdown, Ip ramp-up, flat-top, …)</a:t>
            </a:r>
          </a:p>
          <a:p>
            <a:pPr lvl="1">
              <a:defRPr/>
            </a:pPr>
            <a:r>
              <a:rPr lang="en-US" sz="1400">
                <a:cs typeface="Calibri"/>
              </a:rPr>
              <a:t>Contribute to ITER models database and to the extrapolation for ITER SRO phase.</a:t>
            </a:r>
          </a:p>
          <a:p>
            <a:pPr lvl="1">
              <a:defRPr/>
            </a:pPr>
            <a:r>
              <a:rPr lang="en-US" sz="1400">
                <a:cs typeface="Calibri"/>
              </a:rPr>
              <a:t>Consolidate the pre-pulse ICWC procedure (launcher configuration, duty-cycle, pressure, pumping-time, etc.) for best pulse performance.</a:t>
            </a:r>
          </a:p>
          <a:p>
            <a:pPr lvl="1">
              <a:defRPr/>
            </a:pPr>
            <a:r>
              <a:rPr lang="en-US" sz="1400">
                <a:cs typeface="Calibri"/>
              </a:rPr>
              <a:t>Document the effect of area, freq. modulation and launcher phasing on plasma production. (Input for breakdown and PWI models)</a:t>
            </a:r>
          </a:p>
          <a:p>
            <a:pPr lvl="1">
              <a:defRPr/>
            </a:pPr>
            <a:endParaRPr lang="en-US" sz="1400">
              <a:cs typeface="Calibri"/>
            </a:endParaRPr>
          </a:p>
          <a:p>
            <a:pPr marL="214313" indent="-214313">
              <a:defRPr/>
            </a:pPr>
            <a:r>
              <a:rPr lang="en-US" sz="1600" b="1">
                <a:cs typeface="Calibri"/>
              </a:rPr>
              <a:t>Experimental Strategy/Machine Constraints and essential diagnostic</a:t>
            </a:r>
            <a:endParaRPr lang="en-US" sz="1600"/>
          </a:p>
          <a:p>
            <a:pPr lvl="1">
              <a:defRPr/>
            </a:pPr>
            <a:r>
              <a:rPr lang="en-US" sz="1600">
                <a:cs typeface="Calibri"/>
              </a:rPr>
              <a:t>Repeat scenario developed for WEST</a:t>
            </a:r>
          </a:p>
          <a:p>
            <a:pPr lvl="2">
              <a:defRPr/>
            </a:pPr>
            <a:r>
              <a:rPr lang="en-US" sz="1400">
                <a:cs typeface="Calibri"/>
              </a:rPr>
              <a:t>Well diagnosed monitoring pulses interleaved with ICWC pulse trains</a:t>
            </a:r>
          </a:p>
          <a:p>
            <a:pPr lvl="1">
              <a:defRPr/>
            </a:pPr>
            <a:r>
              <a:rPr lang="en-US" sz="1600">
                <a:cs typeface="Calibri"/>
              </a:rPr>
              <a:t>Explore new parameter space</a:t>
            </a:r>
          </a:p>
          <a:p>
            <a:pPr lvl="2">
              <a:defRPr/>
            </a:pPr>
            <a:r>
              <a:rPr lang="en-US" sz="1400">
                <a:cs typeface="Calibri"/>
              </a:rPr>
              <a:t>Frequency modulation, launcher phasing</a:t>
            </a:r>
          </a:p>
          <a:p>
            <a:pPr lvl="2">
              <a:defRPr/>
            </a:pPr>
            <a:r>
              <a:rPr lang="en-US" sz="1400">
                <a:cs typeface="Calibri"/>
              </a:rPr>
              <a:t>Find optimal power level and timings</a:t>
            </a:r>
          </a:p>
          <a:p>
            <a:pPr lvl="1">
              <a:defRPr/>
            </a:pPr>
            <a:r>
              <a:rPr lang="en-US" sz="1600">
                <a:cs typeface="Calibri"/>
              </a:rPr>
              <a:t>Main diagnostics for plasma performance used in monitoring pulse </a:t>
            </a:r>
          </a:p>
          <a:p>
            <a:pPr lvl="2">
              <a:defRPr/>
            </a:pPr>
            <a:r>
              <a:rPr lang="en-US" sz="1400">
                <a:cs typeface="Calibri"/>
              </a:rPr>
              <a:t>Good PWI coverage (edge spectroscopy, divertor diagnostics, …)</a:t>
            </a:r>
            <a:endParaRPr lang="en-US" sz="1400" dirty="0">
              <a:cs typeface="Calibri"/>
            </a:endParaRPr>
          </a:p>
        </p:txBody>
      </p:sp>
      <p:sp>
        <p:nvSpPr>
          <p:cNvPr id="7" name="TextBox 7">
            <a:extLst>
              <a:ext uri="{FF2B5EF4-FFF2-40B4-BE49-F238E27FC236}">
                <a16:creationId xmlns:a16="http://schemas.microsoft.com/office/drawing/2014/main" id="{5DCE219C-29E8-4011-A293-780BA8979E89}"/>
              </a:ext>
            </a:extLst>
          </p:cNvPr>
          <p:cNvSpPr txBox="1">
            <a:spLocks noChangeArrowheads="1"/>
          </p:cNvSpPr>
          <p:nvPr/>
        </p:nvSpPr>
        <p:spPr bwMode="auto">
          <a:xfrm>
            <a:off x="8032830" y="4379392"/>
            <a:ext cx="3071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ea typeface="Calibri" panose="020F0502020204030204" pitchFamily="34" charset="0"/>
                <a:cs typeface="Calibri" panose="020F0502020204030204" pitchFamily="34" charset="0"/>
              </a:rPr>
              <a:t>Proposed pulses</a:t>
            </a:r>
          </a:p>
        </p:txBody>
      </p:sp>
      <p:graphicFrame>
        <p:nvGraphicFramePr>
          <p:cNvPr id="9" name="Table 3">
            <a:extLst>
              <a:ext uri="{FF2B5EF4-FFF2-40B4-BE49-F238E27FC236}">
                <a16:creationId xmlns:a16="http://schemas.microsoft.com/office/drawing/2014/main" id="{611BFA2C-B8FF-45F8-A016-4CE8B888DA11}"/>
              </a:ext>
            </a:extLst>
          </p:cNvPr>
          <p:cNvGraphicFramePr>
            <a:graphicFrameLocks noGrp="1"/>
          </p:cNvGraphicFramePr>
          <p:nvPr/>
        </p:nvGraphicFramePr>
        <p:xfrm>
          <a:off x="8032830" y="4748724"/>
          <a:ext cx="4065880" cy="1684020"/>
        </p:xfrm>
        <a:graphic>
          <a:graphicData uri="http://schemas.openxmlformats.org/drawingml/2006/table">
            <a:tbl>
              <a:tblPr firstRow="1" bandRow="1">
                <a:tableStyleId>{5C22544A-7EE6-4342-B048-85BDC9FD1C3A}</a:tableStyleId>
              </a:tblPr>
              <a:tblGrid>
                <a:gridCol w="935264">
                  <a:extLst>
                    <a:ext uri="{9D8B030D-6E8A-4147-A177-3AD203B41FA5}">
                      <a16:colId xmlns:a16="http://schemas.microsoft.com/office/drawing/2014/main" val="20000"/>
                    </a:ext>
                  </a:extLst>
                </a:gridCol>
                <a:gridCol w="1631205">
                  <a:extLst>
                    <a:ext uri="{9D8B030D-6E8A-4147-A177-3AD203B41FA5}">
                      <a16:colId xmlns:a16="http://schemas.microsoft.com/office/drawing/2014/main" val="20001"/>
                    </a:ext>
                  </a:extLst>
                </a:gridCol>
                <a:gridCol w="1499411">
                  <a:extLst>
                    <a:ext uri="{9D8B030D-6E8A-4147-A177-3AD203B41FA5}">
                      <a16:colId xmlns:a16="http://schemas.microsoft.com/office/drawing/2014/main" val="20002"/>
                    </a:ext>
                  </a:extLst>
                </a:gridCol>
              </a:tblGrid>
              <a:tr h="250723">
                <a:tc>
                  <a:txBody>
                    <a:bodyPr/>
                    <a:lstStyle/>
                    <a:p>
                      <a:r>
                        <a:rPr lang="en-IT" sz="1600" dirty="0"/>
                        <a:t>Device</a:t>
                      </a:r>
                    </a:p>
                  </a:txBody>
                  <a:tcPr marL="68585" marR="68585" marT="34290" marB="34290"/>
                </a:tc>
                <a:tc>
                  <a:txBody>
                    <a:bodyPr/>
                    <a:lstStyle/>
                    <a:p>
                      <a:r>
                        <a:rPr lang="en-IT" sz="1600" dirty="0"/>
                        <a:t># Pulses/Session</a:t>
                      </a:r>
                    </a:p>
                  </a:txBody>
                  <a:tcPr marL="68585" marR="68585" marT="34290" marB="34290"/>
                </a:tc>
                <a:tc>
                  <a:txBody>
                    <a:bodyPr/>
                    <a:lstStyle/>
                    <a:p>
                      <a:r>
                        <a:rPr lang="en-IT" sz="1600" dirty="0"/>
                        <a:t># Development</a:t>
                      </a:r>
                    </a:p>
                  </a:txBody>
                  <a:tcPr marL="68585" marR="68585" marT="34290" marB="34290"/>
                </a:tc>
                <a:extLst>
                  <a:ext uri="{0D108BD9-81ED-4DB2-BD59-A6C34878D82A}">
                    <a16:rowId xmlns:a16="http://schemas.microsoft.com/office/drawing/2014/main" val="10000"/>
                  </a:ext>
                </a:extLst>
              </a:tr>
              <a:tr h="275184">
                <a:tc>
                  <a:txBody>
                    <a:bodyPr/>
                    <a:lstStyle/>
                    <a:p>
                      <a:r>
                        <a:rPr lang="fr-CH" sz="1800" b="1" dirty="0">
                          <a:solidFill>
                            <a:schemeClr val="tx1"/>
                          </a:solidFill>
                        </a:rPr>
                        <a:t>AUG</a:t>
                      </a:r>
                      <a:endParaRPr lang="en-IT" sz="1800" b="1" dirty="0">
                        <a:solidFill>
                          <a:schemeClr val="tx1"/>
                        </a:solidFill>
                      </a:endParaRPr>
                    </a:p>
                  </a:txBody>
                  <a:tcPr marL="68585" marR="68585" marT="34290" marB="34290">
                    <a:solidFill>
                      <a:schemeClr val="tx2">
                        <a:lumMod val="40000"/>
                        <a:lumOff val="60000"/>
                      </a:schemeClr>
                    </a:solidFill>
                  </a:tcPr>
                </a:tc>
                <a:tc>
                  <a:txBody>
                    <a:bodyPr/>
                    <a:lstStyle/>
                    <a:p>
                      <a:endParaRPr lang="en-IT" sz="1800"/>
                    </a:p>
                  </a:txBody>
                  <a:tcPr marL="68585" marR="68585" marT="34290" marB="34290">
                    <a:solidFill>
                      <a:schemeClr val="tx2">
                        <a:lumMod val="40000"/>
                        <a:lumOff val="60000"/>
                      </a:schemeClr>
                    </a:solidFill>
                  </a:tcPr>
                </a:tc>
                <a:tc>
                  <a:txBody>
                    <a:bodyPr/>
                    <a:lstStyle/>
                    <a:p>
                      <a:endParaRPr lang="en-IT" sz="1800" dirty="0"/>
                    </a:p>
                  </a:txBody>
                  <a:tcPr marL="68585" marR="68585" marT="34290" marB="34290">
                    <a:solidFill>
                      <a:schemeClr val="tx2">
                        <a:lumMod val="40000"/>
                        <a:lumOff val="60000"/>
                      </a:schemeClr>
                    </a:solidFill>
                  </a:tcPr>
                </a:tc>
                <a:extLst>
                  <a:ext uri="{0D108BD9-81ED-4DB2-BD59-A6C34878D82A}">
                    <a16:rowId xmlns:a16="http://schemas.microsoft.com/office/drawing/2014/main" val="10001"/>
                  </a:ext>
                </a:extLst>
              </a:tr>
              <a:tr h="275184">
                <a:tc>
                  <a:txBody>
                    <a:bodyPr/>
                    <a:lstStyle/>
                    <a:p>
                      <a:r>
                        <a:rPr lang="en-IT" sz="1800" b="1" dirty="0">
                          <a:solidFill>
                            <a:schemeClr val="tx1"/>
                          </a:solidFill>
                        </a:rPr>
                        <a:t>MAST-U</a:t>
                      </a:r>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tc>
                  <a:txBody>
                    <a:bodyPr/>
                    <a:lstStyle/>
                    <a:p>
                      <a:endParaRPr lang="en-IT" sz="1800" dirty="0"/>
                    </a:p>
                  </a:txBody>
                  <a:tcPr marL="68585" marR="68585" marT="34290" marB="34290">
                    <a:solidFill>
                      <a:schemeClr val="accent2">
                        <a:lumMod val="40000"/>
                        <a:lumOff val="60000"/>
                      </a:schemeClr>
                    </a:solidFill>
                  </a:tcPr>
                </a:tc>
                <a:extLst>
                  <a:ext uri="{0D108BD9-81ED-4DB2-BD59-A6C34878D82A}">
                    <a16:rowId xmlns:a16="http://schemas.microsoft.com/office/drawing/2014/main" val="10002"/>
                  </a:ext>
                </a:extLst>
              </a:tr>
              <a:tr h="275184">
                <a:tc>
                  <a:txBody>
                    <a:bodyPr/>
                    <a:lstStyle/>
                    <a:p>
                      <a:r>
                        <a:rPr lang="en-IT" sz="1800" b="1" dirty="0">
                          <a:solidFill>
                            <a:schemeClr val="tx1"/>
                          </a:solidFill>
                        </a:rPr>
                        <a:t>TCV</a:t>
                      </a:r>
                    </a:p>
                  </a:txBody>
                  <a:tcPr marL="68585" marR="68585" marT="34290" marB="34290">
                    <a:solidFill>
                      <a:schemeClr val="accent3">
                        <a:lumMod val="40000"/>
                        <a:lumOff val="60000"/>
                      </a:schemeClr>
                    </a:solidFill>
                  </a:tcPr>
                </a:tc>
                <a:tc>
                  <a:txBody>
                    <a:bodyPr/>
                    <a:lstStyle/>
                    <a:p>
                      <a:endParaRPr lang="en-IT" sz="1800"/>
                    </a:p>
                  </a:txBody>
                  <a:tcPr marL="68585" marR="68585" marT="34290" marB="34290">
                    <a:solidFill>
                      <a:schemeClr val="accent3">
                        <a:lumMod val="40000"/>
                        <a:lumOff val="60000"/>
                      </a:schemeClr>
                    </a:solidFill>
                  </a:tcPr>
                </a:tc>
                <a:tc>
                  <a:txBody>
                    <a:bodyPr/>
                    <a:lstStyle/>
                    <a:p>
                      <a:endParaRPr lang="en-IT" sz="1800" dirty="0"/>
                    </a:p>
                  </a:txBody>
                  <a:tcPr marL="68585" marR="68585" marT="34290" marB="34290">
                    <a:solidFill>
                      <a:schemeClr val="accent3">
                        <a:lumMod val="40000"/>
                        <a:lumOff val="60000"/>
                      </a:schemeClr>
                    </a:solidFill>
                  </a:tcPr>
                </a:tc>
                <a:extLst>
                  <a:ext uri="{0D108BD9-81ED-4DB2-BD59-A6C34878D82A}">
                    <a16:rowId xmlns:a16="http://schemas.microsoft.com/office/drawing/2014/main" val="10003"/>
                  </a:ext>
                </a:extLst>
              </a:tr>
              <a:tr h="275184">
                <a:tc>
                  <a:txBody>
                    <a:bodyPr/>
                    <a:lstStyle/>
                    <a:p>
                      <a:r>
                        <a:rPr lang="en-IT" sz="1800" b="1" dirty="0">
                          <a:solidFill>
                            <a:schemeClr val="tx1"/>
                          </a:solidFill>
                        </a:rPr>
                        <a:t>WEST</a:t>
                      </a:r>
                    </a:p>
                  </a:txBody>
                  <a:tcPr marL="68585" marR="68585" marT="34290" marB="34290">
                    <a:solidFill>
                      <a:schemeClr val="accent6">
                        <a:lumMod val="40000"/>
                        <a:lumOff val="60000"/>
                      </a:schemeClr>
                    </a:solidFill>
                  </a:tcPr>
                </a:tc>
                <a:tc>
                  <a:txBody>
                    <a:bodyPr/>
                    <a:lstStyle/>
                    <a:p>
                      <a:r>
                        <a:rPr lang="da-DK" sz="1600" dirty="0"/>
                        <a:t>1 session (2027)</a:t>
                      </a:r>
                      <a:endParaRPr lang="en-IT" sz="1600" dirty="0"/>
                    </a:p>
                  </a:txBody>
                  <a:tcPr marL="68585" marR="68585" marT="34290" marB="34290">
                    <a:solidFill>
                      <a:schemeClr val="accent6">
                        <a:lumMod val="40000"/>
                        <a:lumOff val="60000"/>
                      </a:schemeClr>
                    </a:solidFill>
                  </a:tcPr>
                </a:tc>
                <a:tc>
                  <a:txBody>
                    <a:bodyPr/>
                    <a:lstStyle/>
                    <a:p>
                      <a:endParaRPr lang="en-IT" sz="1100" dirty="0"/>
                    </a:p>
                  </a:txBody>
                  <a:tcPr marL="68585" marR="68585" marT="34290" marB="34290">
                    <a:solidFill>
                      <a:schemeClr val="accent6">
                        <a:lumMod val="40000"/>
                        <a:lumOff val="60000"/>
                      </a:schemeClr>
                    </a:solidFill>
                  </a:tcPr>
                </a:tc>
                <a:extLst>
                  <a:ext uri="{0D108BD9-81ED-4DB2-BD59-A6C34878D82A}">
                    <a16:rowId xmlns:a16="http://schemas.microsoft.com/office/drawing/2014/main" val="10004"/>
                  </a:ext>
                </a:extLst>
              </a:tr>
            </a:tbl>
          </a:graphicData>
        </a:graphic>
      </p:graphicFrame>
      <p:pic>
        <p:nvPicPr>
          <p:cNvPr id="10" name="Picture 10">
            <a:extLst>
              <a:ext uri="{FF2B5EF4-FFF2-40B4-BE49-F238E27FC236}">
                <a16:creationId xmlns:a16="http://schemas.microsoft.com/office/drawing/2014/main" id="{70A0A599-2CEC-4A97-9432-DCFBC4FB2B4B}"/>
              </a:ext>
            </a:extLst>
          </p:cNvPr>
          <p:cNvPicPr>
            <a:picLocks noChangeAspect="1"/>
          </p:cNvPicPr>
          <p:nvPr/>
        </p:nvPicPr>
        <p:blipFill>
          <a:blip r:embed="rId2"/>
          <a:srcRect r="12511" b="12815"/>
          <a:stretch>
            <a:fillRect/>
          </a:stretch>
        </p:blipFill>
        <p:spPr>
          <a:xfrm>
            <a:off x="8032830" y="192515"/>
            <a:ext cx="3949581" cy="2087301"/>
          </a:xfrm>
          <a:prstGeom prst="rect">
            <a:avLst/>
          </a:prstGeom>
        </p:spPr>
      </p:pic>
      <p:pic>
        <p:nvPicPr>
          <p:cNvPr id="11" name="Picture 12">
            <a:extLst>
              <a:ext uri="{FF2B5EF4-FFF2-40B4-BE49-F238E27FC236}">
                <a16:creationId xmlns:a16="http://schemas.microsoft.com/office/drawing/2014/main" id="{97512074-8D41-4BBE-A4C5-74FAE06FC4F8}"/>
              </a:ext>
            </a:extLst>
          </p:cNvPr>
          <p:cNvPicPr>
            <a:picLocks noChangeAspect="1"/>
          </p:cNvPicPr>
          <p:nvPr/>
        </p:nvPicPr>
        <p:blipFill>
          <a:blip r:embed="rId3"/>
          <a:srcRect r="12502" b="12805"/>
          <a:stretch>
            <a:fillRect/>
          </a:stretch>
        </p:blipFill>
        <p:spPr>
          <a:xfrm>
            <a:off x="8032830" y="2321206"/>
            <a:ext cx="3952804" cy="2089011"/>
          </a:xfrm>
          <a:prstGeom prst="rect">
            <a:avLst/>
          </a:prstGeom>
        </p:spPr>
      </p:pic>
      <p:sp>
        <p:nvSpPr>
          <p:cNvPr id="12" name="TextBox 1">
            <a:extLst>
              <a:ext uri="{FF2B5EF4-FFF2-40B4-BE49-F238E27FC236}">
                <a16:creationId xmlns:a16="http://schemas.microsoft.com/office/drawing/2014/main" id="{84A9F240-D7B3-46F5-B375-9128A230E6E2}"/>
              </a:ext>
            </a:extLst>
          </p:cNvPr>
          <p:cNvSpPr txBox="1"/>
          <p:nvPr/>
        </p:nvSpPr>
        <p:spPr>
          <a:xfrm>
            <a:off x="7069136" y="1523314"/>
            <a:ext cx="4913275" cy="1323439"/>
          </a:xfrm>
          <a:prstGeom prst="rect">
            <a:avLst/>
          </a:prstGeom>
          <a:solidFill>
            <a:srgbClr val="FFFF00"/>
          </a:solidFill>
          <a:ln>
            <a:noFill/>
          </a:ln>
        </p:spPr>
        <p:txBody>
          <a:bodyPr wrap="square" rtlCol="0">
            <a:spAutoFit/>
          </a:bodyPr>
          <a:lstStyle/>
          <a:p>
            <a:r>
              <a:rPr lang="fi-FI" sz="2000" dirty="0"/>
              <a:t>Priority</a:t>
            </a:r>
            <a:r>
              <a:rPr lang="fr-FR" sz="2000" dirty="0"/>
              <a:t>: P2-WEST</a:t>
            </a:r>
          </a:p>
          <a:p>
            <a:r>
              <a:rPr lang="en-US" sz="2000" dirty="0"/>
              <a:t>Requires TWA to be operational</a:t>
            </a:r>
          </a:p>
          <a:p>
            <a:r>
              <a:rPr lang="en-US" sz="2000" dirty="0"/>
              <a:t>Would grant priority to W sources study with TWA first (#119)</a:t>
            </a:r>
            <a:endParaRPr lang="fr-FR" sz="2000" dirty="0"/>
          </a:p>
        </p:txBody>
      </p:sp>
    </p:spTree>
    <p:extLst>
      <p:ext uri="{BB962C8B-B14F-4D97-AF65-F5344CB8AC3E}">
        <p14:creationId xmlns:p14="http://schemas.microsoft.com/office/powerpoint/2010/main" val="42500871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FD64-F683-8777-A749-3EB00134BE07}"/>
              </a:ext>
            </a:extLst>
          </p:cNvPr>
          <p:cNvSpPr>
            <a:spLocks noGrp="1"/>
          </p:cNvSpPr>
          <p:nvPr>
            <p:ph type="title"/>
          </p:nvPr>
        </p:nvSpPr>
        <p:spPr/>
        <p:txBody>
          <a:bodyPr/>
          <a:lstStyle/>
          <a:p>
            <a:r>
              <a:rPr lang="fi-FI" dirty="0"/>
              <a:t>High priority items to be continued from JET</a:t>
            </a:r>
          </a:p>
        </p:txBody>
      </p:sp>
      <p:sp>
        <p:nvSpPr>
          <p:cNvPr id="4" name="Slide Number Placeholder 3">
            <a:extLst>
              <a:ext uri="{FF2B5EF4-FFF2-40B4-BE49-F238E27FC236}">
                <a16:creationId xmlns:a16="http://schemas.microsoft.com/office/drawing/2014/main" id="{FAC335B8-748F-FFE2-D4E7-C3B83A659E2D}"/>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65</a:t>
            </a:fld>
            <a:endParaRPr lang="en-GB">
              <a:solidFill>
                <a:prstClr val="white"/>
              </a:solidFill>
            </a:endParaRPr>
          </a:p>
        </p:txBody>
      </p:sp>
      <p:sp>
        <p:nvSpPr>
          <p:cNvPr id="5" name="TextBox 4">
            <a:extLst>
              <a:ext uri="{FF2B5EF4-FFF2-40B4-BE49-F238E27FC236}">
                <a16:creationId xmlns:a16="http://schemas.microsoft.com/office/drawing/2014/main" id="{E3F5D63F-F0B1-E03C-16F6-FD89F4D2537A}"/>
              </a:ext>
            </a:extLst>
          </p:cNvPr>
          <p:cNvSpPr txBox="1"/>
          <p:nvPr/>
        </p:nvSpPr>
        <p:spPr>
          <a:xfrm>
            <a:off x="283888" y="902770"/>
            <a:ext cx="11538576" cy="5601533"/>
          </a:xfrm>
          <a:prstGeom prst="rect">
            <a:avLst/>
          </a:prstGeom>
          <a:noFill/>
        </p:spPr>
        <p:txBody>
          <a:bodyPr wrap="square" rtlCol="0">
            <a:spAutoFit/>
          </a:bodyPr>
          <a:lstStyle/>
          <a:p>
            <a:pPr>
              <a:spcBef>
                <a:spcPts val="600"/>
              </a:spcBef>
            </a:pPr>
            <a:r>
              <a:rPr lang="fi-FI" b="1" dirty="0">
                <a:solidFill>
                  <a:srgbClr val="0070C0"/>
                </a:solidFill>
              </a:rPr>
              <a:t>Fuel retention / recovery</a:t>
            </a:r>
          </a:p>
          <a:p>
            <a:pPr marL="285750" indent="-285750">
              <a:spcBef>
                <a:spcPts val="600"/>
              </a:spcBef>
              <a:buFont typeface="Arial" panose="020B0604020202020204" pitchFamily="34" charset="0"/>
              <a:buChar char="•"/>
            </a:pPr>
            <a:r>
              <a:rPr lang="fi-FI" dirty="0"/>
              <a:t>Further analysis of overall gas balance in DTE3 (+DTE2) (in particular once T accountancy completed, planned in spring 2026)</a:t>
            </a:r>
          </a:p>
          <a:p>
            <a:pPr marL="285750" indent="-285750">
              <a:spcBef>
                <a:spcPts val="600"/>
              </a:spcBef>
              <a:buFont typeface="Arial" panose="020B0604020202020204" pitchFamily="34" charset="0"/>
              <a:buChar char="•"/>
            </a:pPr>
            <a:r>
              <a:rPr lang="fi-FI" dirty="0"/>
              <a:t> Modelling of fuel retention during DTE3 / fuel recovery post DTE3</a:t>
            </a:r>
          </a:p>
          <a:p>
            <a:pPr marL="285750" indent="-285750">
              <a:spcBef>
                <a:spcPts val="600"/>
              </a:spcBef>
              <a:buFont typeface="Arial" panose="020B0604020202020204" pitchFamily="34" charset="0"/>
              <a:buChar char="•"/>
            </a:pPr>
            <a:r>
              <a:rPr lang="fi-FI" dirty="0"/>
              <a:t> Further analysis of LID QMS data (qualitative </a:t>
            </a:r>
            <a:r>
              <a:rPr lang="fi-FI" dirty="0">
                <a:sym typeface="Wingdings" panose="05000000000000000000" pitchFamily="2" charset="2"/>
              </a:rPr>
              <a:t> quantitative data)</a:t>
            </a:r>
            <a:r>
              <a:rPr lang="fi-FI" dirty="0"/>
              <a:t>, in particular evolution during DTE3 clean up</a:t>
            </a:r>
          </a:p>
          <a:p>
            <a:pPr marL="285750" indent="-285750">
              <a:spcBef>
                <a:spcPts val="600"/>
              </a:spcBef>
              <a:buFont typeface="Arial" panose="020B0604020202020204" pitchFamily="34" charset="0"/>
              <a:buChar char="•"/>
            </a:pPr>
            <a:r>
              <a:rPr lang="fi-FI" dirty="0"/>
              <a:t>Comparison of LIBS s LID QMS data for consistency (with PWIE)</a:t>
            </a:r>
          </a:p>
          <a:p>
            <a:pPr>
              <a:spcBef>
                <a:spcPts val="600"/>
              </a:spcBef>
            </a:pPr>
            <a:r>
              <a:rPr lang="fi-FI" dirty="0"/>
              <a:t> (Much) longer term : consistency of gas balance / laser diags measurements / sample post mortem analysis (PWIE)</a:t>
            </a:r>
          </a:p>
          <a:p>
            <a:pPr>
              <a:spcBef>
                <a:spcPts val="600"/>
              </a:spcBef>
            </a:pPr>
            <a:endParaRPr lang="fi-FI" dirty="0"/>
          </a:p>
          <a:p>
            <a:pPr>
              <a:spcBef>
                <a:spcPts val="600"/>
              </a:spcBef>
            </a:pPr>
            <a:r>
              <a:rPr lang="fi-FI" dirty="0"/>
              <a:t> </a:t>
            </a:r>
            <a:r>
              <a:rPr lang="fi-FI" b="1" dirty="0">
                <a:solidFill>
                  <a:srgbClr val="0070C0"/>
                </a:solidFill>
              </a:rPr>
              <a:t>Material migration</a:t>
            </a:r>
          </a:p>
          <a:p>
            <a:pPr marL="285750" indent="-285750">
              <a:spcBef>
                <a:spcPts val="600"/>
              </a:spcBef>
              <a:buFont typeface="Arial" panose="020B0604020202020204" pitchFamily="34" charset="0"/>
              <a:buChar char="•"/>
            </a:pPr>
            <a:r>
              <a:rPr lang="fi-FI" dirty="0"/>
              <a:t>Further analysis and modelling of W prompt redeposition experiment</a:t>
            </a:r>
          </a:p>
          <a:p>
            <a:pPr marL="285750" indent="-285750">
              <a:spcBef>
                <a:spcPts val="600"/>
              </a:spcBef>
              <a:buFont typeface="Arial" panose="020B0604020202020204" pitchFamily="34" charset="0"/>
              <a:buChar char="•"/>
            </a:pPr>
            <a:r>
              <a:rPr lang="fi-FI" dirty="0"/>
              <a:t>Completion of Be erosion studies + publication : still pending </a:t>
            </a:r>
          </a:p>
          <a:p>
            <a:pPr>
              <a:spcBef>
                <a:spcPts val="600"/>
              </a:spcBef>
            </a:pPr>
            <a:endParaRPr lang="fi-FI" dirty="0"/>
          </a:p>
          <a:p>
            <a:pPr>
              <a:spcBef>
                <a:spcPts val="600"/>
              </a:spcBef>
            </a:pPr>
            <a:r>
              <a:rPr lang="fi-FI" b="1" dirty="0">
                <a:solidFill>
                  <a:srgbClr val="0070C0"/>
                </a:solidFill>
              </a:rPr>
              <a:t>He campaign</a:t>
            </a:r>
          </a:p>
          <a:p>
            <a:pPr marL="285750" indent="-285750">
              <a:spcBef>
                <a:spcPts val="600"/>
              </a:spcBef>
              <a:buFont typeface="Arial" panose="020B0604020202020204" pitchFamily="34" charset="0"/>
              <a:buChar char="•"/>
            </a:pPr>
            <a:r>
              <a:rPr lang="fi-FI" dirty="0"/>
              <a:t>Further analysis / modelling of the (no) W fuzz formation  (more insight from visual inspection once tiles removed ?)</a:t>
            </a:r>
          </a:p>
          <a:p>
            <a:pPr>
              <a:spcBef>
                <a:spcPts val="600"/>
              </a:spcBef>
            </a:pPr>
            <a:endParaRPr lang="fi-FI" dirty="0"/>
          </a:p>
          <a:p>
            <a:pPr>
              <a:spcBef>
                <a:spcPts val="600"/>
              </a:spcBef>
            </a:pPr>
            <a:r>
              <a:rPr lang="fi-FI" dirty="0"/>
              <a:t>NB : data analysis from previous campaigns under RT11</a:t>
            </a:r>
          </a:p>
        </p:txBody>
      </p:sp>
      <p:sp>
        <p:nvSpPr>
          <p:cNvPr id="7" name="Footer Placeholder 2">
            <a:extLst>
              <a:ext uri="{FF2B5EF4-FFF2-40B4-BE49-F238E27FC236}">
                <a16:creationId xmlns:a16="http://schemas.microsoft.com/office/drawing/2014/main" id="{0C2D6B33-A730-4859-AAC3-8FA45F4C83DB}"/>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Tree>
    <p:extLst>
      <p:ext uri="{BB962C8B-B14F-4D97-AF65-F5344CB8AC3E}">
        <p14:creationId xmlns:p14="http://schemas.microsoft.com/office/powerpoint/2010/main" val="30993948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66</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15698" y="169847"/>
            <a:ext cx="10926346" cy="457200"/>
          </a:xfrm>
        </p:spPr>
        <p:txBody>
          <a:bodyPr/>
          <a:lstStyle/>
          <a:p>
            <a:r>
              <a:rPr lang="fi-FI" dirty="0"/>
              <a:t>RT06 analysis and modelling needs (non exhaustive)</a:t>
            </a:r>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TextBox 4">
            <a:extLst>
              <a:ext uri="{FF2B5EF4-FFF2-40B4-BE49-F238E27FC236}">
                <a16:creationId xmlns:a16="http://schemas.microsoft.com/office/drawing/2014/main" id="{21E9EAAB-CDA1-4ECC-98C3-2286F9FE9B55}"/>
              </a:ext>
            </a:extLst>
          </p:cNvPr>
          <p:cNvSpPr txBox="1"/>
          <p:nvPr/>
        </p:nvSpPr>
        <p:spPr>
          <a:xfrm>
            <a:off x="283888" y="902770"/>
            <a:ext cx="11538576" cy="4616648"/>
          </a:xfrm>
          <a:prstGeom prst="rect">
            <a:avLst/>
          </a:prstGeom>
          <a:noFill/>
        </p:spPr>
        <p:txBody>
          <a:bodyPr wrap="square" rtlCol="0">
            <a:spAutoFit/>
          </a:bodyPr>
          <a:lstStyle/>
          <a:p>
            <a:pPr>
              <a:spcBef>
                <a:spcPts val="600"/>
              </a:spcBef>
            </a:pPr>
            <a:r>
              <a:rPr lang="fi-FI" b="1" dirty="0">
                <a:solidFill>
                  <a:srgbClr val="0070C0"/>
                </a:solidFill>
              </a:rPr>
              <a:t>PFC evolution / damage</a:t>
            </a:r>
          </a:p>
          <a:p>
            <a:pPr marL="285750" indent="-285750">
              <a:spcBef>
                <a:spcPts val="600"/>
              </a:spcBef>
              <a:buFont typeface="Arial" panose="020B0604020202020204" pitchFamily="34" charset="0"/>
              <a:buChar char="•"/>
            </a:pPr>
            <a:r>
              <a:rPr lang="fi-FI" dirty="0"/>
              <a:t>Heat loads, power balance : thermal diagnostics (IR, TC/FBG, calorimetry, LP ...)</a:t>
            </a:r>
          </a:p>
          <a:p>
            <a:pPr marL="285750" indent="-285750">
              <a:spcBef>
                <a:spcPts val="600"/>
              </a:spcBef>
              <a:buFont typeface="Arial" panose="020B0604020202020204" pitchFamily="34" charset="0"/>
              <a:buChar char="•"/>
            </a:pPr>
            <a:r>
              <a:rPr lang="fi-FI" dirty="0"/>
              <a:t>Field line tracing codes, melting and RE modelling, material modelling (crack formation and propagation)</a:t>
            </a:r>
          </a:p>
          <a:p>
            <a:pPr>
              <a:spcBef>
                <a:spcPts val="600"/>
              </a:spcBef>
            </a:pPr>
            <a:endParaRPr lang="fi-FI" dirty="0"/>
          </a:p>
          <a:p>
            <a:pPr>
              <a:spcBef>
                <a:spcPts val="600"/>
              </a:spcBef>
            </a:pPr>
            <a:r>
              <a:rPr lang="fi-FI" dirty="0"/>
              <a:t> </a:t>
            </a:r>
            <a:r>
              <a:rPr lang="fi-FI" b="1" dirty="0">
                <a:solidFill>
                  <a:srgbClr val="0070C0"/>
                </a:solidFill>
              </a:rPr>
              <a:t>Material migration</a:t>
            </a:r>
          </a:p>
          <a:p>
            <a:pPr marL="285750" indent="-285750">
              <a:spcBef>
                <a:spcPts val="600"/>
              </a:spcBef>
              <a:buFont typeface="Arial" panose="020B0604020202020204" pitchFamily="34" charset="0"/>
              <a:buChar char="•"/>
            </a:pPr>
            <a:r>
              <a:rPr lang="fi-FI" dirty="0"/>
              <a:t>W sources : visible spectroscopy, bolometry</a:t>
            </a:r>
          </a:p>
          <a:p>
            <a:pPr marL="285750" indent="-285750">
              <a:spcBef>
                <a:spcPts val="600"/>
              </a:spcBef>
              <a:buFont typeface="Arial" panose="020B0604020202020204" pitchFamily="34" charset="0"/>
              <a:buChar char="•"/>
            </a:pPr>
            <a:r>
              <a:rPr lang="fi-FI" dirty="0"/>
              <a:t>Plasma background (SOLEDGE, SOLPS wide grid ...), material migration modelling (ERO, Walldyn ...) </a:t>
            </a:r>
          </a:p>
          <a:p>
            <a:pPr>
              <a:spcBef>
                <a:spcPts val="600"/>
              </a:spcBef>
            </a:pPr>
            <a:endParaRPr lang="fi-FI" dirty="0"/>
          </a:p>
          <a:p>
            <a:pPr>
              <a:spcBef>
                <a:spcPts val="600"/>
              </a:spcBef>
            </a:pPr>
            <a:r>
              <a:rPr lang="fi-FI" b="1" dirty="0">
                <a:solidFill>
                  <a:srgbClr val="0070C0"/>
                </a:solidFill>
              </a:rPr>
              <a:t>Fuel retention </a:t>
            </a:r>
          </a:p>
          <a:p>
            <a:pPr marL="285750" indent="-285750">
              <a:spcBef>
                <a:spcPts val="600"/>
              </a:spcBef>
              <a:buFont typeface="Arial" panose="020B0604020202020204" pitchFamily="34" charset="0"/>
              <a:buChar char="•"/>
            </a:pPr>
            <a:r>
              <a:rPr lang="fi-FI" dirty="0"/>
              <a:t>Gas balance : barometry, RGA + laser based diagnostics</a:t>
            </a:r>
          </a:p>
          <a:p>
            <a:pPr marL="285750" indent="-285750">
              <a:spcBef>
                <a:spcPts val="600"/>
              </a:spcBef>
              <a:buFont typeface="Arial" panose="020B0604020202020204" pitchFamily="34" charset="0"/>
              <a:buChar char="•"/>
            </a:pPr>
            <a:r>
              <a:rPr lang="fi-FI" dirty="0"/>
              <a:t>Fuel retention / removal modelling (MIMHS ...)</a:t>
            </a:r>
          </a:p>
          <a:p>
            <a:pPr marL="285750" indent="-285750">
              <a:spcBef>
                <a:spcPts val="600"/>
              </a:spcBef>
              <a:buFont typeface="Arial" panose="020B0604020202020204" pitchFamily="34" charset="0"/>
              <a:buChar char="•"/>
            </a:pPr>
            <a:r>
              <a:rPr lang="fi-FI" dirty="0"/>
              <a:t>Conditioning modelling (boronisation, ICWC ...)</a:t>
            </a:r>
          </a:p>
          <a:p>
            <a:pPr>
              <a:spcBef>
                <a:spcPts val="600"/>
              </a:spcBef>
            </a:pPr>
            <a:endParaRPr lang="fi-FI" dirty="0"/>
          </a:p>
        </p:txBody>
      </p:sp>
      <p:sp>
        <p:nvSpPr>
          <p:cNvPr id="7" name="ZoneTexte 6">
            <a:extLst>
              <a:ext uri="{FF2B5EF4-FFF2-40B4-BE49-F238E27FC236}">
                <a16:creationId xmlns:a16="http://schemas.microsoft.com/office/drawing/2014/main" id="{F2EDC2F1-0C10-4F72-9CCA-F3BE6A8AA8CB}"/>
              </a:ext>
            </a:extLst>
          </p:cNvPr>
          <p:cNvSpPr txBox="1"/>
          <p:nvPr/>
        </p:nvSpPr>
        <p:spPr bwMode="auto">
          <a:xfrm>
            <a:off x="4379119" y="5593062"/>
            <a:ext cx="4393406" cy="461665"/>
          </a:xfrm>
          <a:prstGeom prst="rect">
            <a:avLst/>
          </a:prstGeom>
          <a:noFill/>
        </p:spPr>
        <p:txBody>
          <a:bodyPr wrap="square">
            <a:spAutoFit/>
          </a:bodyPr>
          <a:lstStyle/>
          <a:p>
            <a:pPr>
              <a:spcBef>
                <a:spcPts val="600"/>
              </a:spcBef>
            </a:pPr>
            <a:r>
              <a:rPr lang="fi-FI" sz="2400" b="1" dirty="0"/>
              <a:t>Strong links with WP PWIE</a:t>
            </a:r>
          </a:p>
        </p:txBody>
      </p:sp>
    </p:spTree>
    <p:extLst>
      <p:ext uri="{BB962C8B-B14F-4D97-AF65-F5344CB8AC3E}">
        <p14:creationId xmlns:p14="http://schemas.microsoft.com/office/powerpoint/2010/main" val="18277814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176188-5910-8352-5CF1-8F5B1F64ED22}"/>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67</a:t>
            </a:fld>
            <a:endParaRPr lang="en-GB">
              <a:solidFill>
                <a:prstClr val="white"/>
              </a:solidFill>
            </a:endParaRPr>
          </a:p>
        </p:txBody>
      </p:sp>
      <p:sp>
        <p:nvSpPr>
          <p:cNvPr id="5" name="TextBox 4">
            <a:extLst>
              <a:ext uri="{FF2B5EF4-FFF2-40B4-BE49-F238E27FC236}">
                <a16:creationId xmlns:a16="http://schemas.microsoft.com/office/drawing/2014/main" id="{2D1C870B-E410-83DC-9B9C-20D6E8AF9DB4}"/>
              </a:ext>
            </a:extLst>
          </p:cNvPr>
          <p:cNvSpPr txBox="1"/>
          <p:nvPr/>
        </p:nvSpPr>
        <p:spPr>
          <a:xfrm>
            <a:off x="971600" y="2355726"/>
            <a:ext cx="3230372" cy="707886"/>
          </a:xfrm>
          <a:prstGeom prst="rect">
            <a:avLst/>
          </a:prstGeom>
          <a:noFill/>
        </p:spPr>
        <p:txBody>
          <a:bodyPr wrap="none" rtlCol="0">
            <a:spAutoFit/>
          </a:bodyPr>
          <a:lstStyle/>
          <a:p>
            <a:r>
              <a:rPr lang="fi-FI" sz="4000" b="1" dirty="0">
                <a:solidFill>
                  <a:srgbClr val="0070C0"/>
                </a:solidFill>
              </a:rPr>
              <a:t>In summary ...</a:t>
            </a:r>
          </a:p>
        </p:txBody>
      </p:sp>
      <p:sp>
        <p:nvSpPr>
          <p:cNvPr id="7" name="Footer Placeholder 2">
            <a:extLst>
              <a:ext uri="{FF2B5EF4-FFF2-40B4-BE49-F238E27FC236}">
                <a16:creationId xmlns:a16="http://schemas.microsoft.com/office/drawing/2014/main" id="{2A054D43-B399-4B1D-B16E-ECB014E6E9F0}"/>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Tree>
    <p:extLst>
      <p:ext uri="{BB962C8B-B14F-4D97-AF65-F5344CB8AC3E}">
        <p14:creationId xmlns:p14="http://schemas.microsoft.com/office/powerpoint/2010/main" val="29234966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E346CFBA-D3AC-4F5A-BBF2-0B7A074A3DDE}"/>
              </a:ext>
            </a:extLst>
          </p:cNvPr>
          <p:cNvGraphicFramePr>
            <a:graphicFrameLocks noGrp="1"/>
          </p:cNvGraphicFramePr>
          <p:nvPr>
            <p:extLst>
              <p:ext uri="{D42A27DB-BD31-4B8C-83A1-F6EECF244321}">
                <p14:modId xmlns:p14="http://schemas.microsoft.com/office/powerpoint/2010/main" val="1348925753"/>
              </p:ext>
            </p:extLst>
          </p:nvPr>
        </p:nvGraphicFramePr>
        <p:xfrm>
          <a:off x="79868" y="703610"/>
          <a:ext cx="12045457" cy="5669280"/>
        </p:xfrm>
        <a:graphic>
          <a:graphicData uri="http://schemas.openxmlformats.org/drawingml/2006/table">
            <a:tbl>
              <a:tblPr/>
              <a:tblGrid>
                <a:gridCol w="596130">
                  <a:extLst>
                    <a:ext uri="{9D8B030D-6E8A-4147-A177-3AD203B41FA5}">
                      <a16:colId xmlns:a16="http://schemas.microsoft.com/office/drawing/2014/main" val="1453126795"/>
                    </a:ext>
                  </a:extLst>
                </a:gridCol>
                <a:gridCol w="7467877">
                  <a:extLst>
                    <a:ext uri="{9D8B030D-6E8A-4147-A177-3AD203B41FA5}">
                      <a16:colId xmlns:a16="http://schemas.microsoft.com/office/drawing/2014/main" val="3913939750"/>
                    </a:ext>
                  </a:extLst>
                </a:gridCol>
                <a:gridCol w="1457325">
                  <a:extLst>
                    <a:ext uri="{9D8B030D-6E8A-4147-A177-3AD203B41FA5}">
                      <a16:colId xmlns:a16="http://schemas.microsoft.com/office/drawing/2014/main" val="1009613250"/>
                    </a:ext>
                  </a:extLst>
                </a:gridCol>
                <a:gridCol w="2524125">
                  <a:extLst>
                    <a:ext uri="{9D8B030D-6E8A-4147-A177-3AD203B41FA5}">
                      <a16:colId xmlns:a16="http://schemas.microsoft.com/office/drawing/2014/main" val="2869633050"/>
                    </a:ext>
                  </a:extLst>
                </a:gridCol>
              </a:tblGrid>
              <a:tr h="146980">
                <a:tc>
                  <a:txBody>
                    <a:bodyPr/>
                    <a:lstStyle/>
                    <a:p>
                      <a:pPr algn="ctr" fontAlgn="ctr"/>
                      <a:r>
                        <a:rPr lang="fr-FR" sz="1200" b="0" i="0" u="none" strike="noStrike">
                          <a:solidFill>
                            <a:srgbClr val="FFFFFF"/>
                          </a:solidFill>
                          <a:effectLst/>
                          <a:latin typeface="Arial" panose="020B0604020202020204" pitchFamily="34" charset="0"/>
                        </a:rPr>
                        <a:t>No</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a:txBody>
                    <a:bodyPr/>
                    <a:lstStyle/>
                    <a:p>
                      <a:pPr algn="ctr" fontAlgn="ctr"/>
                      <a:r>
                        <a:rPr lang="fr-FR" sz="1200" b="0" i="0" u="none" strike="noStrike">
                          <a:solidFill>
                            <a:srgbClr val="FFFFFF"/>
                          </a:solidFill>
                          <a:effectLst/>
                          <a:latin typeface="Arial" panose="020B0604020202020204" pitchFamily="34" charset="0"/>
                        </a:rPr>
                        <a:t>Proposal title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ctr" fontAlgn="ctr"/>
                      <a:r>
                        <a:rPr lang="fr-FR" sz="1200" b="0" i="0" u="none" strike="noStrike" dirty="0">
                          <a:solidFill>
                            <a:srgbClr val="FFFFFF"/>
                          </a:solidFill>
                          <a:effectLst/>
                          <a:latin typeface="Arial" panose="020B0604020202020204" pitchFamily="34" charset="0"/>
                        </a:rPr>
                        <a:t>Main </a:t>
                      </a:r>
                      <a:r>
                        <a:rPr lang="fr-FR" sz="1200" b="0" i="0" u="none" strike="noStrike" dirty="0" err="1">
                          <a:solidFill>
                            <a:srgbClr val="FFFFFF"/>
                          </a:solidFill>
                          <a:effectLst/>
                          <a:latin typeface="Arial" panose="020B0604020202020204" pitchFamily="34" charset="0"/>
                        </a:rPr>
                        <a:t>proponents</a:t>
                      </a:r>
                      <a:endParaRPr lang="fr-FR" sz="1200" b="0" i="0" u="none" strike="noStrike" dirty="0">
                        <a:solidFill>
                          <a:srgbClr val="FFFFFF"/>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tc>
                  <a:txBody>
                    <a:bodyPr/>
                    <a:lstStyle/>
                    <a:p>
                      <a:pPr algn="ctr" fontAlgn="ctr"/>
                      <a:r>
                        <a:rPr lang="fr-FR" sz="1200" b="0" i="0" u="none" strike="noStrike" dirty="0" err="1">
                          <a:solidFill>
                            <a:srgbClr val="FFFFFF"/>
                          </a:solidFill>
                          <a:effectLst/>
                          <a:latin typeface="Arial" panose="020B0604020202020204" pitchFamily="34" charset="0"/>
                        </a:rPr>
                        <a:t>Prioriity</a:t>
                      </a:r>
                      <a:endParaRPr lang="fr-FR" sz="1200" b="0" i="0" u="none" strike="noStrike" dirty="0">
                        <a:solidFill>
                          <a:srgbClr val="FFFFFF"/>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472C4"/>
                    </a:solidFill>
                  </a:tcPr>
                </a:tc>
                <a:extLst>
                  <a:ext uri="{0D108BD9-81ED-4DB2-BD59-A6C34878D82A}">
                    <a16:rowId xmlns:a16="http://schemas.microsoft.com/office/drawing/2014/main" val="1513802294"/>
                  </a:ext>
                </a:extLst>
              </a:tr>
              <a:tr h="146980">
                <a:tc>
                  <a:txBody>
                    <a:bodyPr/>
                    <a:lstStyle/>
                    <a:p>
                      <a:pPr algn="ctr" fontAlgn="ctr"/>
                      <a:r>
                        <a:rPr lang="fr-FR" sz="1200" b="0" i="0" u="none" strike="noStrike">
                          <a:solidFill>
                            <a:srgbClr val="000000"/>
                          </a:solidFill>
                          <a:effectLst/>
                          <a:latin typeface="Arial" panose="020B0604020202020204" pitchFamily="34" charset="0"/>
                        </a:rPr>
                        <a:t>114</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fr-FR" sz="1200" b="0" i="0" u="none" strike="noStrike">
                          <a:solidFill>
                            <a:srgbClr val="0070C0"/>
                          </a:solidFill>
                          <a:effectLst/>
                          <a:latin typeface="Arial" panose="020B0604020202020204" pitchFamily="34" charset="0"/>
                        </a:rPr>
                        <a:t>Multi-scale melt dynamics across PFC gaps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dirty="0">
                          <a:solidFill>
                            <a:srgbClr val="0070C0"/>
                          </a:solidFill>
                          <a:effectLst/>
                          <a:latin typeface="Arial" panose="020B0604020202020204" pitchFamily="34" charset="0"/>
                        </a:rPr>
                        <a:t>K. Krieger</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dirty="0">
                          <a:solidFill>
                            <a:srgbClr val="0070C0"/>
                          </a:solidFill>
                          <a:effectLst/>
                          <a:latin typeface="Arial" panose="020B0604020202020204" pitchFamily="34" charset="0"/>
                        </a:rPr>
                        <a:t>P1-AUG-26</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extLst>
                  <a:ext uri="{0D108BD9-81ED-4DB2-BD59-A6C34878D82A}">
                    <a16:rowId xmlns:a16="http://schemas.microsoft.com/office/drawing/2014/main" val="3265165993"/>
                  </a:ext>
                </a:extLst>
              </a:tr>
              <a:tr h="146980">
                <a:tc>
                  <a:txBody>
                    <a:bodyPr/>
                    <a:lstStyle/>
                    <a:p>
                      <a:pPr algn="ctr" fontAlgn="ctr"/>
                      <a:r>
                        <a:rPr lang="fr-FR" sz="1200" b="0" i="0" u="none" strike="noStrike">
                          <a:solidFill>
                            <a:srgbClr val="000000"/>
                          </a:solidFill>
                          <a:effectLst/>
                          <a:latin typeface="Arial" panose="020B0604020202020204" pitchFamily="34" charset="0"/>
                        </a:rPr>
                        <a:t>115</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en-US" sz="1200" b="0" i="0" u="none" strike="noStrike">
                          <a:solidFill>
                            <a:srgbClr val="0070C0"/>
                          </a:solidFill>
                          <a:effectLst/>
                          <a:latin typeface="Arial" panose="020B0604020202020204" pitchFamily="34" charset="0"/>
                        </a:rPr>
                        <a:t>Thermomechanical resilience of tungsten heavy alloys at high temperatures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dirty="0">
                          <a:solidFill>
                            <a:srgbClr val="0070C0"/>
                          </a:solidFill>
                          <a:effectLst/>
                          <a:latin typeface="Arial" panose="020B0604020202020204" pitchFamily="34" charset="0"/>
                        </a:rPr>
                        <a:t>K. Krieger</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dirty="0">
                          <a:solidFill>
                            <a:srgbClr val="0070C0"/>
                          </a:solidFill>
                          <a:effectLst/>
                          <a:latin typeface="Arial" panose="020B0604020202020204" pitchFamily="34" charset="0"/>
                        </a:rPr>
                        <a:t>P1-AUG-26</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extLst>
                  <a:ext uri="{0D108BD9-81ED-4DB2-BD59-A6C34878D82A}">
                    <a16:rowId xmlns:a16="http://schemas.microsoft.com/office/drawing/2014/main" val="3536929914"/>
                  </a:ext>
                </a:extLst>
              </a:tr>
              <a:tr h="146980">
                <a:tc>
                  <a:txBody>
                    <a:bodyPr/>
                    <a:lstStyle/>
                    <a:p>
                      <a:pPr algn="ctr" fontAlgn="ctr"/>
                      <a:r>
                        <a:rPr lang="fr-FR" sz="1200" b="0" i="0" u="none" strike="noStrike">
                          <a:solidFill>
                            <a:srgbClr val="000000"/>
                          </a:solidFill>
                          <a:effectLst/>
                          <a:latin typeface="Arial" panose="020B0604020202020204" pitchFamily="34" charset="0"/>
                        </a:rPr>
                        <a:t>116</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en-US" sz="1200" b="0" i="0" u="none" strike="noStrike">
                          <a:solidFill>
                            <a:srgbClr val="0070C0"/>
                          </a:solidFill>
                          <a:effectLst/>
                          <a:latin typeface="Arial" panose="020B0604020202020204" pitchFamily="34" charset="0"/>
                        </a:rPr>
                        <a:t>W PFC damage induced by runaway electron incidence</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dirty="0">
                          <a:solidFill>
                            <a:srgbClr val="0070C0"/>
                          </a:solidFill>
                          <a:effectLst/>
                          <a:latin typeface="Arial" panose="020B0604020202020204" pitchFamily="34" charset="0"/>
                        </a:rPr>
                        <a:t>S. Ratynskaia</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dirty="0">
                          <a:solidFill>
                            <a:srgbClr val="0070C0"/>
                          </a:solidFill>
                          <a:effectLst/>
                          <a:latin typeface="Arial" panose="020B0604020202020204" pitchFamily="34" charset="0"/>
                        </a:rPr>
                        <a:t>P1-:AUG-26, P1-WEST-26</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extLst>
                  <a:ext uri="{0D108BD9-81ED-4DB2-BD59-A6C34878D82A}">
                    <a16:rowId xmlns:a16="http://schemas.microsoft.com/office/drawing/2014/main" val="2330099332"/>
                  </a:ext>
                </a:extLst>
              </a:tr>
              <a:tr h="146980">
                <a:tc>
                  <a:txBody>
                    <a:bodyPr/>
                    <a:lstStyle/>
                    <a:p>
                      <a:pPr algn="ctr" fontAlgn="ctr"/>
                      <a:r>
                        <a:rPr lang="fr-FR" sz="1200" b="0" i="0" u="none" strike="noStrike">
                          <a:solidFill>
                            <a:srgbClr val="000000"/>
                          </a:solidFill>
                          <a:effectLst/>
                          <a:latin typeface="Arial" panose="020B0604020202020204" pitchFamily="34" charset="0"/>
                        </a:rPr>
                        <a:t>134</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en-US" sz="1200" b="0" i="0" u="none" strike="noStrike">
                          <a:solidFill>
                            <a:srgbClr val="000000"/>
                          </a:solidFill>
                          <a:effectLst/>
                          <a:latin typeface="Arial" panose="020B0604020202020204" pitchFamily="34" charset="0"/>
                        </a:rPr>
                        <a:t>Exposure of pre-damaged INTERFACE components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dirty="0">
                          <a:solidFill>
                            <a:srgbClr val="000000"/>
                          </a:solidFill>
                          <a:effectLst/>
                          <a:latin typeface="Arial" panose="020B0604020202020204" pitchFamily="34" charset="0"/>
                        </a:rPr>
                        <a:t>A. </a:t>
                      </a:r>
                      <a:r>
                        <a:rPr lang="fr-FR" sz="1200" b="0" i="0" u="none" strike="noStrike" dirty="0" err="1">
                          <a:solidFill>
                            <a:srgbClr val="000000"/>
                          </a:solidFill>
                          <a:effectLst/>
                          <a:latin typeface="Arial" panose="020B0604020202020204" pitchFamily="34" charset="0"/>
                        </a:rPr>
                        <a:t>Durif</a:t>
                      </a:r>
                      <a:endParaRPr lang="fr-FR" sz="1200" b="0" i="0" u="none" strike="noStrike" dirty="0">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dirty="0">
                          <a:solidFill>
                            <a:srgbClr val="000000"/>
                          </a:solidFill>
                          <a:effectLst/>
                          <a:latin typeface="Arial" panose="020B0604020202020204" pitchFamily="34" charset="0"/>
                        </a:rPr>
                        <a:t>P2-WEST</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extLst>
                  <a:ext uri="{0D108BD9-81ED-4DB2-BD59-A6C34878D82A}">
                    <a16:rowId xmlns:a16="http://schemas.microsoft.com/office/drawing/2014/main" val="3363483538"/>
                  </a:ext>
                </a:extLst>
              </a:tr>
              <a:tr h="146980">
                <a:tc>
                  <a:txBody>
                    <a:bodyPr/>
                    <a:lstStyle/>
                    <a:p>
                      <a:pPr algn="ctr" fontAlgn="ctr"/>
                      <a:r>
                        <a:rPr lang="fr-FR" sz="1200" b="0" i="0" u="none" strike="noStrike">
                          <a:solidFill>
                            <a:srgbClr val="000000"/>
                          </a:solidFill>
                          <a:effectLst/>
                          <a:latin typeface="Arial" panose="020B0604020202020204" pitchFamily="34" charset="0"/>
                        </a:rPr>
                        <a:t>135</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en-US" sz="1200" b="0" i="0" u="none" strike="noStrike">
                          <a:solidFill>
                            <a:srgbClr val="0070C0"/>
                          </a:solidFill>
                          <a:effectLst/>
                          <a:latin typeface="Arial" panose="020B0604020202020204" pitchFamily="34" charset="0"/>
                        </a:rPr>
                        <a:t>Exposure of pre-damaged divertor components (pred#2 &amp; #3)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a:solidFill>
                            <a:srgbClr val="0070C0"/>
                          </a:solidFill>
                          <a:effectLst/>
                          <a:latin typeface="Arial" panose="020B0604020202020204" pitchFamily="34" charset="0"/>
                        </a:rPr>
                        <a:t>A. Durif</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dirty="0">
                          <a:solidFill>
                            <a:srgbClr val="0070C0"/>
                          </a:solidFill>
                          <a:effectLst/>
                          <a:latin typeface="Arial" panose="020B0604020202020204" pitchFamily="34" charset="0"/>
                        </a:rPr>
                        <a:t>P1-26-WEST</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extLst>
                  <a:ext uri="{0D108BD9-81ED-4DB2-BD59-A6C34878D82A}">
                    <a16:rowId xmlns:a16="http://schemas.microsoft.com/office/drawing/2014/main" val="3754031127"/>
                  </a:ext>
                </a:extLst>
              </a:tr>
              <a:tr h="146980">
                <a:tc>
                  <a:txBody>
                    <a:bodyPr/>
                    <a:lstStyle/>
                    <a:p>
                      <a:pPr algn="ctr" fontAlgn="ctr"/>
                      <a:r>
                        <a:rPr lang="fr-FR" sz="1200" b="0" i="0" u="none" strike="noStrike">
                          <a:solidFill>
                            <a:srgbClr val="000000"/>
                          </a:solidFill>
                          <a:effectLst/>
                          <a:latin typeface="Arial" panose="020B0604020202020204" pitchFamily="34" charset="0"/>
                        </a:rPr>
                        <a:t>118</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en-US" sz="1200" b="0" i="0" u="none" strike="noStrike">
                          <a:solidFill>
                            <a:srgbClr val="000000"/>
                          </a:solidFill>
                          <a:effectLst/>
                          <a:latin typeface="Arial" panose="020B0604020202020204" pitchFamily="34" charset="0"/>
                        </a:rPr>
                        <a:t>Study of accelerated material damage under a high fluence of helium in WEST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dirty="0" err="1">
                          <a:solidFill>
                            <a:srgbClr val="000000"/>
                          </a:solidFill>
                          <a:effectLst/>
                          <a:latin typeface="Arial" panose="020B0604020202020204" pitchFamily="34" charset="0"/>
                        </a:rPr>
                        <a:t>C.Guillemaut</a:t>
                      </a:r>
                      <a:endParaRPr lang="fr-FR" sz="1200" b="0" i="0" u="none" strike="noStrike" dirty="0">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dirty="0">
                          <a:solidFill>
                            <a:srgbClr val="000000"/>
                          </a:solidFill>
                          <a:effectLst/>
                          <a:latin typeface="Arial" panose="020B0604020202020204" pitchFamily="34" charset="0"/>
                        </a:rPr>
                        <a:t>P2-WEST</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extLst>
                  <a:ext uri="{0D108BD9-81ED-4DB2-BD59-A6C34878D82A}">
                    <a16:rowId xmlns:a16="http://schemas.microsoft.com/office/drawing/2014/main" val="1700822035"/>
                  </a:ext>
                </a:extLst>
              </a:tr>
              <a:tr h="283823">
                <a:tc>
                  <a:txBody>
                    <a:bodyPr/>
                    <a:lstStyle/>
                    <a:p>
                      <a:pPr algn="ctr" fontAlgn="ctr"/>
                      <a:r>
                        <a:rPr lang="fr-FR" sz="1200" b="0" i="0" u="none" strike="noStrike">
                          <a:solidFill>
                            <a:srgbClr val="000000"/>
                          </a:solidFill>
                          <a:effectLst/>
                          <a:latin typeface="Arial" panose="020B0604020202020204" pitchFamily="34" charset="0"/>
                        </a:rPr>
                        <a:t>136</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en-US" sz="1200" b="0" i="0" u="none" strike="noStrike">
                          <a:solidFill>
                            <a:srgbClr val="0070C0"/>
                          </a:solidFill>
                          <a:effectLst/>
                          <a:latin typeface="Arial" panose="020B0604020202020204" pitchFamily="34" charset="0"/>
                        </a:rPr>
                        <a:t>Characterization of the heat load on castellated PFC: optical hot spot, toroidal gap and far SOL power width in WEST L-mode plasma</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a:solidFill>
                            <a:srgbClr val="0070C0"/>
                          </a:solidFill>
                          <a:effectLst/>
                          <a:latin typeface="Arial" panose="020B0604020202020204" pitchFamily="34" charset="0"/>
                        </a:rPr>
                        <a:t>Y. Corre</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dirty="0">
                          <a:solidFill>
                            <a:srgbClr val="0070C0"/>
                          </a:solidFill>
                          <a:effectLst/>
                          <a:latin typeface="Arial" panose="020B0604020202020204" pitchFamily="34" charset="0"/>
                        </a:rPr>
                        <a:t>P1-WEST-27</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extLst>
                  <a:ext uri="{0D108BD9-81ED-4DB2-BD59-A6C34878D82A}">
                    <a16:rowId xmlns:a16="http://schemas.microsoft.com/office/drawing/2014/main" val="2643773207"/>
                  </a:ext>
                </a:extLst>
              </a:tr>
              <a:tr h="146980">
                <a:tc>
                  <a:txBody>
                    <a:bodyPr/>
                    <a:lstStyle/>
                    <a:p>
                      <a:pPr algn="ctr" fontAlgn="ctr"/>
                      <a:r>
                        <a:rPr lang="fr-FR" sz="1200" b="0" i="0" u="none" strike="noStrike">
                          <a:solidFill>
                            <a:srgbClr val="000000"/>
                          </a:solidFill>
                          <a:effectLst/>
                          <a:latin typeface="Arial" panose="020B0604020202020204" pitchFamily="34" charset="0"/>
                        </a:rPr>
                        <a:t>121</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l" fontAlgn="ctr"/>
                      <a:r>
                        <a:rPr lang="en-US" sz="1200" b="0" i="0" u="none" strike="noStrike">
                          <a:solidFill>
                            <a:srgbClr val="0070C0"/>
                          </a:solidFill>
                          <a:effectLst/>
                          <a:latin typeface="Arial" panose="020B0604020202020204" pitchFamily="34" charset="0"/>
                        </a:rPr>
                        <a:t>Calorimetry power balance and ripple effect modulation</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a:solidFill>
                            <a:srgbClr val="0070C0"/>
                          </a:solidFill>
                          <a:effectLst/>
                          <a:latin typeface="Arial" panose="020B0604020202020204" pitchFamily="34" charset="0"/>
                        </a:rPr>
                        <a:t>J. Gerardin</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tc>
                  <a:txBody>
                    <a:bodyPr/>
                    <a:lstStyle/>
                    <a:p>
                      <a:pPr algn="l" fontAlgn="ctr"/>
                      <a:r>
                        <a:rPr lang="fr-FR" sz="1200" b="0" i="0" u="none" strike="noStrike" dirty="0">
                          <a:solidFill>
                            <a:srgbClr val="0070C0"/>
                          </a:solidFill>
                          <a:effectLst/>
                          <a:latin typeface="Arial" panose="020B0604020202020204" pitchFamily="34" charset="0"/>
                        </a:rPr>
                        <a:t>P1-WEST-27</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F8CBAD"/>
                    </a:solidFill>
                  </a:tcPr>
                </a:tc>
                <a:extLst>
                  <a:ext uri="{0D108BD9-81ED-4DB2-BD59-A6C34878D82A}">
                    <a16:rowId xmlns:a16="http://schemas.microsoft.com/office/drawing/2014/main" val="2943119565"/>
                  </a:ext>
                </a:extLst>
              </a:tr>
              <a:tr h="146980">
                <a:tc>
                  <a:txBody>
                    <a:bodyPr/>
                    <a:lstStyle/>
                    <a:p>
                      <a:pPr algn="ctr" fontAlgn="ctr"/>
                      <a:r>
                        <a:rPr lang="fr-FR" sz="1200" b="0" i="0" u="none" strike="noStrike">
                          <a:solidFill>
                            <a:srgbClr val="000000"/>
                          </a:solidFill>
                          <a:effectLst/>
                          <a:latin typeface="Arial" panose="020B0604020202020204" pitchFamily="34" charset="0"/>
                        </a:rPr>
                        <a:t>131</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200" b="0" i="0" u="none" strike="noStrike">
                          <a:solidFill>
                            <a:srgbClr val="000000"/>
                          </a:solidFill>
                          <a:effectLst/>
                          <a:latin typeface="Arial" panose="020B0604020202020204" pitchFamily="34" charset="0"/>
                        </a:rPr>
                        <a:t>Low-Density ICRF + XPR Mitigation: Scenario development &amp; Trade‑off Study</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a:solidFill>
                            <a:srgbClr val="000000"/>
                          </a:solidFill>
                          <a:effectLst/>
                          <a:latin typeface="Arial" panose="020B0604020202020204" pitchFamily="34" charset="0"/>
                        </a:rPr>
                        <a:t> G. Urbanczyk</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dirty="0">
                          <a:solidFill>
                            <a:srgbClr val="000000"/>
                          </a:solidFill>
                          <a:effectLst/>
                          <a:latin typeface="Arial" panose="020B0604020202020204" pitchFamily="34" charset="0"/>
                        </a:rPr>
                        <a:t>P2-WEST</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extLst>
                  <a:ext uri="{0D108BD9-81ED-4DB2-BD59-A6C34878D82A}">
                    <a16:rowId xmlns:a16="http://schemas.microsoft.com/office/drawing/2014/main" val="1157943074"/>
                  </a:ext>
                </a:extLst>
              </a:tr>
              <a:tr h="146980">
                <a:tc>
                  <a:txBody>
                    <a:bodyPr/>
                    <a:lstStyle/>
                    <a:p>
                      <a:pPr algn="ctr" fontAlgn="ctr"/>
                      <a:r>
                        <a:rPr lang="fr-FR" sz="1200" b="0" i="0" u="none" strike="noStrike">
                          <a:solidFill>
                            <a:srgbClr val="000000"/>
                          </a:solidFill>
                          <a:effectLst/>
                          <a:latin typeface="Arial" panose="020B0604020202020204" pitchFamily="34" charset="0"/>
                        </a:rPr>
                        <a:t>132</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200" b="0" i="0" u="none" strike="noStrike">
                          <a:solidFill>
                            <a:srgbClr val="000000"/>
                          </a:solidFill>
                          <a:effectLst/>
                          <a:latin typeface="Arial" panose="020B0604020202020204" pitchFamily="34" charset="0"/>
                        </a:rPr>
                        <a:t>Low-Density ICRF: Electron Heating &amp; Impurity Transport Validation</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dirty="0">
                          <a:solidFill>
                            <a:srgbClr val="000000"/>
                          </a:solidFill>
                          <a:effectLst/>
                          <a:latin typeface="Arial" panose="020B0604020202020204" pitchFamily="34" charset="0"/>
                        </a:rPr>
                        <a:t>G. Urbanczyk</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dirty="0">
                          <a:solidFill>
                            <a:srgbClr val="000000"/>
                          </a:solidFill>
                          <a:effectLst/>
                          <a:latin typeface="Arial" panose="020B0604020202020204" pitchFamily="34" charset="0"/>
                        </a:rPr>
                        <a:t>P2-AUG, P2-WEST</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extLst>
                  <a:ext uri="{0D108BD9-81ED-4DB2-BD59-A6C34878D82A}">
                    <a16:rowId xmlns:a16="http://schemas.microsoft.com/office/drawing/2014/main" val="3878001489"/>
                  </a:ext>
                </a:extLst>
              </a:tr>
              <a:tr h="283823">
                <a:tc>
                  <a:txBody>
                    <a:bodyPr/>
                    <a:lstStyle/>
                    <a:p>
                      <a:pPr algn="ctr" fontAlgn="ctr"/>
                      <a:r>
                        <a:rPr lang="fr-FR" sz="1200" b="0" i="0" u="none" strike="noStrike">
                          <a:solidFill>
                            <a:srgbClr val="000000"/>
                          </a:solidFill>
                          <a:effectLst/>
                          <a:latin typeface="Arial" panose="020B0604020202020204" pitchFamily="34" charset="0"/>
                        </a:rPr>
                        <a:t>119</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200" b="0" i="0" u="none" strike="noStrike">
                          <a:solidFill>
                            <a:srgbClr val="0070C0"/>
                          </a:solidFill>
                          <a:effectLst/>
                          <a:latin typeface="Arial" panose="020B0604020202020204" pitchFamily="34" charset="0"/>
                        </a:rPr>
                        <a:t>Comparing W production and core plasma contamination by 2x2 strap Ion Cyclotron Antenna and Travelling Wave Array</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dirty="0">
                          <a:solidFill>
                            <a:srgbClr val="0070C0"/>
                          </a:solidFill>
                          <a:effectLst/>
                          <a:latin typeface="Arial" panose="020B0604020202020204" pitchFamily="34" charset="0"/>
                        </a:rPr>
                        <a:t>L. Colas</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dirty="0">
                          <a:solidFill>
                            <a:srgbClr val="0070C0"/>
                          </a:solidFill>
                          <a:effectLst/>
                          <a:latin typeface="Arial" panose="020B0604020202020204" pitchFamily="34" charset="0"/>
                        </a:rPr>
                        <a:t>P1-WEST-27</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extLst>
                  <a:ext uri="{0D108BD9-81ED-4DB2-BD59-A6C34878D82A}">
                    <a16:rowId xmlns:a16="http://schemas.microsoft.com/office/drawing/2014/main" val="1394037481"/>
                  </a:ext>
                </a:extLst>
              </a:tr>
              <a:tr h="146980">
                <a:tc>
                  <a:txBody>
                    <a:bodyPr/>
                    <a:lstStyle/>
                    <a:p>
                      <a:pPr algn="ctr" fontAlgn="ctr"/>
                      <a:r>
                        <a:rPr lang="fr-FR" sz="1200" b="0" i="0" u="none" strike="noStrike">
                          <a:solidFill>
                            <a:srgbClr val="000000"/>
                          </a:solidFill>
                          <a:effectLst/>
                          <a:latin typeface="Arial" panose="020B0604020202020204" pitchFamily="34" charset="0"/>
                        </a:rPr>
                        <a:t>130</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200" b="0" i="0" u="none" strike="noStrike">
                          <a:solidFill>
                            <a:srgbClr val="000000"/>
                          </a:solidFill>
                          <a:effectLst/>
                          <a:latin typeface="Arial" panose="020B0604020202020204" pitchFamily="34" charset="0"/>
                        </a:rPr>
                        <a:t>TWA poloidal phase scan for impurity minimization in WEST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dirty="0">
                          <a:solidFill>
                            <a:srgbClr val="000000"/>
                          </a:solidFill>
                          <a:effectLst/>
                          <a:latin typeface="Arial" panose="020B0604020202020204" pitchFamily="34" charset="0"/>
                        </a:rPr>
                        <a:t>V. Maquet</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dirty="0">
                          <a:solidFill>
                            <a:srgbClr val="000000"/>
                          </a:solidFill>
                          <a:effectLst/>
                          <a:latin typeface="Arial" panose="020B0604020202020204" pitchFamily="34" charset="0"/>
                        </a:rPr>
                        <a:t>Merge </a:t>
                      </a:r>
                      <a:r>
                        <a:rPr lang="fr-FR" sz="1200" b="0" i="0" u="none" strike="noStrike" dirty="0" err="1">
                          <a:solidFill>
                            <a:srgbClr val="000000"/>
                          </a:solidFill>
                          <a:effectLst/>
                          <a:latin typeface="Arial" panose="020B0604020202020204" pitchFamily="34" charset="0"/>
                        </a:rPr>
                        <a:t>with</a:t>
                      </a:r>
                      <a:r>
                        <a:rPr lang="fr-FR" sz="1200" b="0" i="0" u="none" strike="noStrike" dirty="0">
                          <a:solidFill>
                            <a:srgbClr val="000000"/>
                          </a:solidFill>
                          <a:effectLst/>
                          <a:latin typeface="Arial" panose="020B0604020202020204" pitchFamily="34" charset="0"/>
                        </a:rPr>
                        <a:t> #119</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extLst>
                  <a:ext uri="{0D108BD9-81ED-4DB2-BD59-A6C34878D82A}">
                    <a16:rowId xmlns:a16="http://schemas.microsoft.com/office/drawing/2014/main" val="3004841974"/>
                  </a:ext>
                </a:extLst>
              </a:tr>
              <a:tr h="146980">
                <a:tc>
                  <a:txBody>
                    <a:bodyPr/>
                    <a:lstStyle/>
                    <a:p>
                      <a:pPr algn="ctr" fontAlgn="ctr"/>
                      <a:r>
                        <a:rPr lang="fr-FR" sz="1200" b="0" i="0" u="none" strike="noStrike">
                          <a:solidFill>
                            <a:srgbClr val="000000"/>
                          </a:solidFill>
                          <a:effectLst/>
                          <a:latin typeface="Arial" panose="020B0604020202020204" pitchFamily="34" charset="0"/>
                        </a:rPr>
                        <a:t>133</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200" b="0" i="0" u="none" strike="noStrike">
                          <a:solidFill>
                            <a:srgbClr val="000000"/>
                          </a:solidFill>
                          <a:effectLst/>
                          <a:latin typeface="Arial" panose="020B0604020202020204" pitchFamily="34" charset="0"/>
                        </a:rPr>
                        <a:t>LH Power Loss Characterization at high coupling with TWA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a:solidFill>
                            <a:srgbClr val="000000"/>
                          </a:solidFill>
                          <a:effectLst/>
                          <a:latin typeface="Arial" panose="020B0604020202020204" pitchFamily="34" charset="0"/>
                        </a:rPr>
                        <a:t>V. Maquet</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dirty="0">
                          <a:solidFill>
                            <a:srgbClr val="000000"/>
                          </a:solidFill>
                          <a:effectLst/>
                          <a:latin typeface="Arial" panose="020B0604020202020204" pitchFamily="34" charset="0"/>
                        </a:rPr>
                        <a:t>P3-WEST</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extLst>
                  <a:ext uri="{0D108BD9-81ED-4DB2-BD59-A6C34878D82A}">
                    <a16:rowId xmlns:a16="http://schemas.microsoft.com/office/drawing/2014/main" val="2195329654"/>
                  </a:ext>
                </a:extLst>
              </a:tr>
              <a:tr h="146980">
                <a:tc>
                  <a:txBody>
                    <a:bodyPr/>
                    <a:lstStyle/>
                    <a:p>
                      <a:pPr algn="ctr" fontAlgn="ctr"/>
                      <a:r>
                        <a:rPr lang="fr-FR" sz="1200" b="0" i="0" u="none" strike="noStrike">
                          <a:solidFill>
                            <a:srgbClr val="000000"/>
                          </a:solidFill>
                          <a:effectLst/>
                          <a:latin typeface="Arial" panose="020B0604020202020204" pitchFamily="34" charset="0"/>
                        </a:rPr>
                        <a:t>138</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200" b="0" i="0" u="none" strike="noStrike">
                          <a:solidFill>
                            <a:srgbClr val="0070C0"/>
                          </a:solidFill>
                          <a:effectLst/>
                          <a:latin typeface="Arial" panose="020B0604020202020204" pitchFamily="34" charset="0"/>
                        </a:rPr>
                        <a:t>Studying Ti/Te ratio and Ti decay length </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a:solidFill>
                            <a:srgbClr val="0070C0"/>
                          </a:solidFill>
                          <a:effectLst/>
                          <a:latin typeface="Arial" panose="020B0604020202020204" pitchFamily="34" charset="0"/>
                        </a:rPr>
                        <a:t>J. Kovačič</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dirty="0">
                          <a:solidFill>
                            <a:srgbClr val="0070C0"/>
                          </a:solidFill>
                          <a:effectLst/>
                          <a:latin typeface="Arial" panose="020B0604020202020204" pitchFamily="34" charset="0"/>
                        </a:rPr>
                        <a:t>P1-WEST-26</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extLst>
                  <a:ext uri="{0D108BD9-81ED-4DB2-BD59-A6C34878D82A}">
                    <a16:rowId xmlns:a16="http://schemas.microsoft.com/office/drawing/2014/main" val="1487393232"/>
                  </a:ext>
                </a:extLst>
              </a:tr>
              <a:tr h="283823">
                <a:tc>
                  <a:txBody>
                    <a:bodyPr/>
                    <a:lstStyle/>
                    <a:p>
                      <a:pPr algn="ctr" fontAlgn="ctr"/>
                      <a:r>
                        <a:rPr lang="fr-FR" sz="1200" b="0" i="0" u="none" strike="noStrike">
                          <a:solidFill>
                            <a:srgbClr val="000000"/>
                          </a:solidFill>
                          <a:effectLst/>
                          <a:latin typeface="Arial" panose="020B0604020202020204" pitchFamily="34" charset="0"/>
                        </a:rPr>
                        <a:t>139</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sz="1200" b="0" i="0" u="none" strike="noStrike">
                          <a:solidFill>
                            <a:srgbClr val="0070C0"/>
                          </a:solidFill>
                          <a:effectLst/>
                          <a:latin typeface="Arial" panose="020B0604020202020204" pitchFamily="34" charset="0"/>
                        </a:rPr>
                        <a:t>W-migration in lower X-point height geometries in WEST accounting for 3D realistic walls and magnetic geometry for the validation of tokamak boundary simulations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a:solidFill>
                            <a:srgbClr val="0070C0"/>
                          </a:solidFill>
                          <a:effectLst/>
                          <a:latin typeface="Arial" panose="020B0604020202020204" pitchFamily="34" charset="0"/>
                        </a:rPr>
                        <a:t>D. Sales de Oliveira</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tc>
                  <a:txBody>
                    <a:bodyPr/>
                    <a:lstStyle/>
                    <a:p>
                      <a:pPr algn="l" fontAlgn="ctr"/>
                      <a:r>
                        <a:rPr lang="fr-FR" sz="1200" b="0" i="0" u="none" strike="noStrike" dirty="0">
                          <a:solidFill>
                            <a:srgbClr val="0070C0"/>
                          </a:solidFill>
                          <a:effectLst/>
                          <a:latin typeface="Arial" panose="020B0604020202020204" pitchFamily="34" charset="0"/>
                        </a:rPr>
                        <a:t>P1-WEST-26-PB</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DEBF7"/>
                    </a:solidFill>
                  </a:tcPr>
                </a:tc>
                <a:extLst>
                  <a:ext uri="{0D108BD9-81ED-4DB2-BD59-A6C34878D82A}">
                    <a16:rowId xmlns:a16="http://schemas.microsoft.com/office/drawing/2014/main" val="956112107"/>
                  </a:ext>
                </a:extLst>
              </a:tr>
              <a:tr h="146980">
                <a:tc>
                  <a:txBody>
                    <a:bodyPr/>
                    <a:lstStyle/>
                    <a:p>
                      <a:pPr algn="ctr" fontAlgn="ctr"/>
                      <a:r>
                        <a:rPr lang="fr-FR" sz="1200" b="0" i="0" u="none" strike="noStrike">
                          <a:solidFill>
                            <a:srgbClr val="000000"/>
                          </a:solidFill>
                          <a:effectLst/>
                          <a:latin typeface="Arial" panose="020B0604020202020204" pitchFamily="34" charset="0"/>
                        </a:rPr>
                        <a:t>120</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l" fontAlgn="ctr"/>
                      <a:r>
                        <a:rPr lang="en-US" sz="1200" b="0" i="0" u="none" strike="noStrike">
                          <a:solidFill>
                            <a:srgbClr val="000000"/>
                          </a:solidFill>
                          <a:effectLst/>
                          <a:latin typeface="Arial" panose="020B0604020202020204" pitchFamily="34" charset="0"/>
                        </a:rPr>
                        <a:t>Effect of second harmonic ECH resonance on arcing risks inside the EC launcher</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BFBFBF"/>
                    </a:solidFill>
                  </a:tcPr>
                </a:tc>
                <a:tc>
                  <a:txBody>
                    <a:bodyPr/>
                    <a:lstStyle/>
                    <a:p>
                      <a:pPr algn="l" fontAlgn="ctr"/>
                      <a:r>
                        <a:rPr lang="fr-FR" sz="1200" b="0" i="0" u="none" strike="noStrike" dirty="0">
                          <a:solidFill>
                            <a:srgbClr val="000000"/>
                          </a:solidFill>
                          <a:effectLst/>
                          <a:latin typeface="Arial" panose="020B0604020202020204" pitchFamily="34" charset="0"/>
                        </a:rPr>
                        <a:t>M. Schneider</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BFBFBF"/>
                    </a:solidFill>
                  </a:tcPr>
                </a:tc>
                <a:tc>
                  <a:txBody>
                    <a:bodyPr/>
                    <a:lstStyle/>
                    <a:p>
                      <a:pPr algn="l" fontAlgn="ctr"/>
                      <a:r>
                        <a:rPr lang="fr-FR" sz="1200" b="0" i="0" u="none" strike="noStrike" dirty="0" err="1">
                          <a:solidFill>
                            <a:srgbClr val="000000"/>
                          </a:solidFill>
                          <a:effectLst/>
                          <a:latin typeface="Arial" panose="020B0604020202020204" pitchFamily="34" charset="0"/>
                        </a:rPr>
                        <a:t>Shifted</a:t>
                      </a:r>
                      <a:r>
                        <a:rPr lang="fr-FR" sz="1200" b="0" i="0" u="none" strike="noStrike" dirty="0">
                          <a:solidFill>
                            <a:srgbClr val="000000"/>
                          </a:solidFill>
                          <a:effectLst/>
                          <a:latin typeface="Arial" panose="020B0604020202020204" pitchFamily="34" charset="0"/>
                        </a:rPr>
                        <a:t> to RT04</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BFBFBF"/>
                    </a:solidFill>
                  </a:tcPr>
                </a:tc>
                <a:extLst>
                  <a:ext uri="{0D108BD9-81ED-4DB2-BD59-A6C34878D82A}">
                    <a16:rowId xmlns:a16="http://schemas.microsoft.com/office/drawing/2014/main" val="422276389"/>
                  </a:ext>
                </a:extLst>
              </a:tr>
              <a:tr h="146980">
                <a:tc>
                  <a:txBody>
                    <a:bodyPr/>
                    <a:lstStyle/>
                    <a:p>
                      <a:pPr algn="ctr" fontAlgn="ctr"/>
                      <a:r>
                        <a:rPr lang="fr-FR" sz="1200" b="0" i="0" u="none" strike="noStrike">
                          <a:solidFill>
                            <a:srgbClr val="000000"/>
                          </a:solidFill>
                          <a:effectLst/>
                          <a:latin typeface="Arial" panose="020B0604020202020204" pitchFamily="34" charset="0"/>
                        </a:rPr>
                        <a:t>117</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70C0"/>
                          </a:solidFill>
                          <a:effectLst/>
                          <a:latin typeface="Arial" panose="020B0604020202020204" pitchFamily="34" charset="0"/>
                        </a:rPr>
                        <a:t>Validation of the modelling of boron powder injection and boron film deposition</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70C0"/>
                          </a:solidFill>
                          <a:effectLst/>
                          <a:latin typeface="Arial" panose="020B0604020202020204" pitchFamily="34" charset="0"/>
                        </a:rPr>
                        <a:t>S. Ratynskaia</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70C0"/>
                          </a:solidFill>
                          <a:effectLst/>
                          <a:latin typeface="Arial" panose="020B0604020202020204" pitchFamily="34" charset="0"/>
                        </a:rPr>
                        <a:t>P1-AUG-27</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999200066"/>
                  </a:ext>
                </a:extLst>
              </a:tr>
              <a:tr h="146980">
                <a:tc>
                  <a:txBody>
                    <a:bodyPr/>
                    <a:lstStyle/>
                    <a:p>
                      <a:pPr algn="ctr" fontAlgn="ctr"/>
                      <a:r>
                        <a:rPr lang="fr-FR" sz="1200" b="0" i="0" u="none" strike="noStrike">
                          <a:solidFill>
                            <a:srgbClr val="000000"/>
                          </a:solidFill>
                          <a:effectLst/>
                          <a:latin typeface="Arial" panose="020B0604020202020204" pitchFamily="34" charset="0"/>
                        </a:rPr>
                        <a:t>127</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70C0"/>
                          </a:solidFill>
                          <a:effectLst/>
                          <a:latin typeface="Arial" panose="020B0604020202020204" pitchFamily="34" charset="0"/>
                        </a:rPr>
                        <a:t> Effect of spatially (non-)uniform boronization on plasma parameters, wall retention and B-rich layer properties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70C0"/>
                          </a:solidFill>
                          <a:effectLst/>
                          <a:latin typeface="Arial" panose="020B0604020202020204" pitchFamily="34" charset="0"/>
                        </a:rPr>
                        <a:t>A. Gallo</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70C0"/>
                          </a:solidFill>
                          <a:effectLst/>
                          <a:latin typeface="Arial" panose="020B0604020202020204" pitchFamily="34" charset="0"/>
                        </a:rPr>
                        <a:t>P1-WEST-26 (if not 25)</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1403822036"/>
                  </a:ext>
                </a:extLst>
              </a:tr>
              <a:tr h="146980">
                <a:tc>
                  <a:txBody>
                    <a:bodyPr/>
                    <a:lstStyle/>
                    <a:p>
                      <a:pPr algn="ctr" fontAlgn="ctr"/>
                      <a:r>
                        <a:rPr lang="fr-FR" sz="1200" b="0" i="0" u="none" strike="noStrike">
                          <a:solidFill>
                            <a:srgbClr val="000000"/>
                          </a:solidFill>
                          <a:effectLst/>
                          <a:latin typeface="Arial" panose="020B0604020202020204" pitchFamily="34" charset="0"/>
                        </a:rPr>
                        <a:t>128</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70C0"/>
                          </a:solidFill>
                          <a:effectLst/>
                          <a:latin typeface="Arial" panose="020B0604020202020204" pitchFamily="34" charset="0"/>
                        </a:rPr>
                        <a:t>Minimum boronization (B2D6 quantity) to restart WEST operations after a vent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a:solidFill>
                            <a:srgbClr val="0070C0"/>
                          </a:solidFill>
                          <a:effectLst/>
                          <a:latin typeface="Arial" panose="020B0604020202020204" pitchFamily="34" charset="0"/>
                        </a:rPr>
                        <a:t>A. Gallo</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70C0"/>
                          </a:solidFill>
                          <a:effectLst/>
                          <a:latin typeface="Arial" panose="020B0604020202020204" pitchFamily="34" charset="0"/>
                        </a:rPr>
                        <a:t>P1-WEST-26</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2944493837"/>
                  </a:ext>
                </a:extLst>
              </a:tr>
              <a:tr h="146980">
                <a:tc>
                  <a:txBody>
                    <a:bodyPr/>
                    <a:lstStyle/>
                    <a:p>
                      <a:pPr algn="ctr" fontAlgn="ctr"/>
                      <a:r>
                        <a:rPr lang="fr-FR" sz="1200" b="0" i="0" u="none" strike="noStrike">
                          <a:solidFill>
                            <a:srgbClr val="000000"/>
                          </a:solidFill>
                          <a:effectLst/>
                          <a:latin typeface="Arial" panose="020B0604020202020204" pitchFamily="34" charset="0"/>
                        </a:rPr>
                        <a:t>129</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0000"/>
                          </a:solidFill>
                          <a:effectLst/>
                          <a:latin typeface="Arial" panose="020B0604020202020204" pitchFamily="34" charset="0"/>
                        </a:rPr>
                        <a:t> Boronization with and without glow discharge at various wall temperatures in WEST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0000"/>
                          </a:solidFill>
                          <a:effectLst/>
                          <a:latin typeface="Arial" panose="020B0604020202020204" pitchFamily="34" charset="0"/>
                        </a:rPr>
                        <a:t> A. Gallo</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0000"/>
                          </a:solidFill>
                          <a:effectLst/>
                          <a:latin typeface="Arial" panose="020B0604020202020204" pitchFamily="34" charset="0"/>
                        </a:rPr>
                        <a:t>P2-WEST-26</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2007848278"/>
                  </a:ext>
                </a:extLst>
              </a:tr>
              <a:tr h="146980">
                <a:tc>
                  <a:txBody>
                    <a:bodyPr/>
                    <a:lstStyle/>
                    <a:p>
                      <a:pPr algn="ctr" fontAlgn="ctr"/>
                      <a:r>
                        <a:rPr lang="fr-FR" sz="1200" b="0" i="0" u="none" strike="noStrike">
                          <a:solidFill>
                            <a:srgbClr val="000000"/>
                          </a:solidFill>
                          <a:effectLst/>
                          <a:latin typeface="Arial" panose="020B0604020202020204" pitchFamily="34" charset="0"/>
                        </a:rPr>
                        <a:t>124</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70C0"/>
                          </a:solidFill>
                          <a:effectLst/>
                          <a:latin typeface="Arial" panose="020B0604020202020204" pitchFamily="34" charset="0"/>
                        </a:rPr>
                        <a:t>Development of ICWC boronization for ITER</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70C0"/>
                          </a:solidFill>
                          <a:effectLst/>
                          <a:latin typeface="Arial" panose="020B0604020202020204" pitchFamily="34" charset="0"/>
                        </a:rPr>
                        <a:t>E. Lerche</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70C0"/>
                          </a:solidFill>
                          <a:effectLst/>
                          <a:latin typeface="Arial" panose="020B0604020202020204" pitchFamily="34" charset="0"/>
                        </a:rPr>
                        <a:t>P1-AUG-26, P1-WEST-26</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3654836900"/>
                  </a:ext>
                </a:extLst>
              </a:tr>
              <a:tr h="146980">
                <a:tc>
                  <a:txBody>
                    <a:bodyPr/>
                    <a:lstStyle/>
                    <a:p>
                      <a:pPr algn="ctr" fontAlgn="ctr"/>
                      <a:r>
                        <a:rPr lang="fr-FR" sz="1200" b="0" i="0" u="none" strike="noStrike">
                          <a:solidFill>
                            <a:srgbClr val="000000"/>
                          </a:solidFill>
                          <a:effectLst/>
                          <a:latin typeface="Arial" panose="020B0604020202020204" pitchFamily="34" charset="0"/>
                        </a:rPr>
                        <a:t>140</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70C0"/>
                          </a:solidFill>
                          <a:effectLst/>
                          <a:latin typeface="Arial" panose="020B0604020202020204" pitchFamily="34" charset="0"/>
                        </a:rPr>
                        <a:t>Preparation of B reference samples</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70C0"/>
                          </a:solidFill>
                          <a:effectLst/>
                          <a:latin typeface="Arial" panose="020B0604020202020204" pitchFamily="34" charset="0"/>
                        </a:rPr>
                        <a:t>T. Dittmar</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70C0"/>
                          </a:solidFill>
                          <a:effectLst/>
                          <a:latin typeface="Arial" panose="020B0604020202020204" pitchFamily="34" charset="0"/>
                        </a:rPr>
                        <a:t>P1-AUG-26-PB, P1-WEST-26-PB</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2033291700"/>
                  </a:ext>
                </a:extLst>
              </a:tr>
              <a:tr h="146980">
                <a:tc>
                  <a:txBody>
                    <a:bodyPr/>
                    <a:lstStyle/>
                    <a:p>
                      <a:pPr algn="ctr" fontAlgn="ctr"/>
                      <a:r>
                        <a:rPr lang="fr-FR" sz="1200" b="0" i="0" u="none" strike="noStrike">
                          <a:solidFill>
                            <a:srgbClr val="000000"/>
                          </a:solidFill>
                          <a:effectLst/>
                          <a:latin typeface="Arial" panose="020B0604020202020204" pitchFamily="34" charset="0"/>
                        </a:rPr>
                        <a:t>125</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0000"/>
                          </a:solidFill>
                          <a:effectLst/>
                          <a:latin typeface="Arial" panose="020B0604020202020204" pitchFamily="34" charset="0"/>
                        </a:rPr>
                        <a:t>Particle balance in AUG as a measure of global D retention in pulses following fresh boronisation</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0000"/>
                          </a:solidFill>
                          <a:effectLst/>
                          <a:latin typeface="Arial" panose="020B0604020202020204" pitchFamily="34" charset="0"/>
                        </a:rPr>
                        <a:t>D. Matveev</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0000"/>
                          </a:solidFill>
                          <a:effectLst/>
                          <a:latin typeface="Arial" panose="020B0604020202020204" pitchFamily="34" charset="0"/>
                        </a:rPr>
                        <a:t>P3-AUG</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4089372218"/>
                  </a:ext>
                </a:extLst>
              </a:tr>
              <a:tr h="146980">
                <a:tc>
                  <a:txBody>
                    <a:bodyPr/>
                    <a:lstStyle/>
                    <a:p>
                      <a:pPr algn="ctr" fontAlgn="ctr"/>
                      <a:r>
                        <a:rPr lang="fr-FR" sz="1200" b="0" i="0" u="none" strike="noStrike">
                          <a:solidFill>
                            <a:srgbClr val="000000"/>
                          </a:solidFill>
                          <a:effectLst/>
                          <a:latin typeface="Arial" panose="020B0604020202020204" pitchFamily="34" charset="0"/>
                        </a:rPr>
                        <a:t>126</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70C0"/>
                          </a:solidFill>
                          <a:effectLst/>
                          <a:latin typeface="Arial" panose="020B0604020202020204" pitchFamily="34" charset="0"/>
                        </a:rPr>
                        <a:t>Estimation of H/D retention in boronized fusion devices through D-to-H-to-D changeover experiments in WEST</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70C0"/>
                          </a:solidFill>
                          <a:effectLst/>
                          <a:latin typeface="Arial" panose="020B0604020202020204" pitchFamily="34" charset="0"/>
                        </a:rPr>
                        <a:t>J. Denis</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70C0"/>
                          </a:solidFill>
                          <a:effectLst/>
                          <a:latin typeface="Arial" panose="020B0604020202020204" pitchFamily="34" charset="0"/>
                        </a:rPr>
                        <a:t>P1-WEST-27</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3387152906"/>
                  </a:ext>
                </a:extLst>
              </a:tr>
              <a:tr h="146980">
                <a:tc>
                  <a:txBody>
                    <a:bodyPr/>
                    <a:lstStyle/>
                    <a:p>
                      <a:pPr algn="ctr" fontAlgn="ctr"/>
                      <a:r>
                        <a:rPr lang="fr-FR" sz="1200" b="0" i="0" u="none" strike="noStrike">
                          <a:solidFill>
                            <a:srgbClr val="000000"/>
                          </a:solidFill>
                          <a:effectLst/>
                          <a:latin typeface="Arial" panose="020B0604020202020204" pitchFamily="34" charset="0"/>
                        </a:rPr>
                        <a:t>122</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0000"/>
                          </a:solidFill>
                          <a:effectLst/>
                          <a:latin typeface="Arial" panose="020B0604020202020204" pitchFamily="34" charset="0"/>
                        </a:rPr>
                        <a:t>Study about the outgassing of the deposit layer</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0000"/>
                          </a:solidFill>
                          <a:effectLst/>
                          <a:latin typeface="Arial" panose="020B0604020202020204" pitchFamily="34" charset="0"/>
                        </a:rPr>
                        <a:t>J. </a:t>
                      </a:r>
                      <a:r>
                        <a:rPr lang="fr-FR" sz="1200" b="0" i="0" u="none" strike="noStrike" dirty="0" err="1">
                          <a:solidFill>
                            <a:srgbClr val="000000"/>
                          </a:solidFill>
                          <a:effectLst/>
                          <a:latin typeface="Arial" panose="020B0604020202020204" pitchFamily="34" charset="0"/>
                        </a:rPr>
                        <a:t>Gerardin</a:t>
                      </a:r>
                      <a:endParaRPr lang="fr-FR" sz="1200" b="0" i="0" u="none" strike="noStrike" dirty="0">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0000"/>
                          </a:solidFill>
                          <a:effectLst/>
                          <a:latin typeface="Arial" panose="020B0604020202020204" pitchFamily="34" charset="0"/>
                        </a:rPr>
                        <a:t>P2-WEST</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545713654"/>
                  </a:ext>
                </a:extLst>
              </a:tr>
              <a:tr h="146980">
                <a:tc>
                  <a:txBody>
                    <a:bodyPr/>
                    <a:lstStyle/>
                    <a:p>
                      <a:pPr algn="ctr" fontAlgn="ctr"/>
                      <a:r>
                        <a:rPr lang="fr-FR" sz="1200" b="0" i="0" u="none" strike="noStrike">
                          <a:solidFill>
                            <a:srgbClr val="000000"/>
                          </a:solidFill>
                          <a:effectLst/>
                          <a:latin typeface="Arial" panose="020B0604020202020204" pitchFamily="34" charset="0"/>
                        </a:rPr>
                        <a:t>123</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en-US" sz="1200" b="0" i="0" u="none" strike="noStrike">
                          <a:solidFill>
                            <a:srgbClr val="000000"/>
                          </a:solidFill>
                          <a:effectLst/>
                          <a:latin typeface="Arial" panose="020B0604020202020204" pitchFamily="34" charset="0"/>
                        </a:rPr>
                        <a:t>Impact of ICWC on plasma operation</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0000"/>
                          </a:solidFill>
                          <a:effectLst/>
                          <a:latin typeface="Arial" panose="020B0604020202020204" pitchFamily="34" charset="0"/>
                        </a:rPr>
                        <a:t>E. Lerche</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0000"/>
                          </a:solidFill>
                          <a:effectLst/>
                          <a:latin typeface="Arial" panose="020B0604020202020204" pitchFamily="34" charset="0"/>
                        </a:rPr>
                        <a:t>P2-AUG, P2-WEST</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1882370613"/>
                  </a:ext>
                </a:extLst>
              </a:tr>
              <a:tr h="146980">
                <a:tc>
                  <a:txBody>
                    <a:bodyPr/>
                    <a:lstStyle/>
                    <a:p>
                      <a:pPr algn="ctr" fontAlgn="ctr"/>
                      <a:r>
                        <a:rPr lang="fr-FR" sz="1200" b="0" i="0" u="none" strike="noStrike">
                          <a:solidFill>
                            <a:srgbClr val="000000"/>
                          </a:solidFill>
                          <a:effectLst/>
                          <a:latin typeface="Arial" panose="020B0604020202020204" pitchFamily="34" charset="0"/>
                        </a:rPr>
                        <a:t>137</a:t>
                      </a:r>
                    </a:p>
                  </a:txBody>
                  <a:tcPr marL="0" marR="0" marT="0" marB="0" anchor="ctr">
                    <a:lnL w="6350" cap="flat" cmpd="sng" algn="ctr">
                      <a:solidFill>
                        <a:srgbClr val="8EA9DB"/>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tc>
                  <a:txBody>
                    <a:bodyPr/>
                    <a:lstStyle/>
                    <a:p>
                      <a:pPr algn="l" fontAlgn="ctr"/>
                      <a:r>
                        <a:rPr lang="fr-FR" sz="1200" b="0" i="0" u="none" strike="noStrike">
                          <a:solidFill>
                            <a:srgbClr val="000000"/>
                          </a:solidFill>
                          <a:effectLst/>
                          <a:latin typeface="Arial" panose="020B0604020202020204" pitchFamily="34" charset="0"/>
                        </a:rPr>
                        <a:t>ICWC operation with TWA</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0000"/>
                          </a:solidFill>
                          <a:effectLst/>
                          <a:latin typeface="Arial" panose="020B0604020202020204" pitchFamily="34" charset="0"/>
                        </a:rPr>
                        <a:t>R. </a:t>
                      </a:r>
                      <a:r>
                        <a:rPr lang="fr-FR" sz="1200" b="0" i="0" u="none" strike="noStrike" dirty="0" err="1">
                          <a:solidFill>
                            <a:srgbClr val="000000"/>
                          </a:solidFill>
                          <a:effectLst/>
                          <a:latin typeface="Arial" panose="020B0604020202020204" pitchFamily="34" charset="0"/>
                        </a:rPr>
                        <a:t>Ragona</a:t>
                      </a:r>
                      <a:endParaRPr lang="fr-FR" sz="1200" b="0" i="0" u="none" strike="noStrike" dirty="0">
                        <a:solidFill>
                          <a:srgbClr val="000000"/>
                        </a:solidFill>
                        <a:effectLst/>
                        <a:latin typeface="Arial" panose="020B0604020202020204" pitchFamily="34" charset="0"/>
                      </a:endParaRP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tc>
                  <a:txBody>
                    <a:bodyPr/>
                    <a:lstStyle/>
                    <a:p>
                      <a:pPr algn="l" fontAlgn="ctr"/>
                      <a:r>
                        <a:rPr lang="fr-FR" sz="1200" b="0" i="0" u="none" strike="noStrike" dirty="0">
                          <a:solidFill>
                            <a:srgbClr val="000000"/>
                          </a:solidFill>
                          <a:effectLst/>
                          <a:latin typeface="Arial" panose="020B0604020202020204" pitchFamily="34" charset="0"/>
                        </a:rPr>
                        <a:t>P2-WEST</a:t>
                      </a:r>
                    </a:p>
                  </a:txBody>
                  <a:tcPr marL="0" marR="0" marT="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6E0B4"/>
                    </a:solidFill>
                  </a:tcPr>
                </a:tc>
                <a:extLst>
                  <a:ext uri="{0D108BD9-81ED-4DB2-BD59-A6C34878D82A}">
                    <a16:rowId xmlns:a16="http://schemas.microsoft.com/office/drawing/2014/main" val="1774431277"/>
                  </a:ext>
                </a:extLst>
              </a:tr>
            </a:tbl>
          </a:graphicData>
        </a:graphic>
      </p:graphicFrame>
      <p:sp>
        <p:nvSpPr>
          <p:cNvPr id="4" name="Slide Number Placeholder 3">
            <a:extLst>
              <a:ext uri="{FF2B5EF4-FFF2-40B4-BE49-F238E27FC236}">
                <a16:creationId xmlns:a16="http://schemas.microsoft.com/office/drawing/2014/main" id="{95A908D7-6324-7890-3307-7E497CACD3CB}"/>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68</a:t>
            </a:fld>
            <a:endParaRPr lang="en-GB">
              <a:solidFill>
                <a:prstClr val="white"/>
              </a:solidFill>
            </a:endParaRPr>
          </a:p>
        </p:txBody>
      </p:sp>
      <p:sp>
        <p:nvSpPr>
          <p:cNvPr id="6" name="Title 1">
            <a:extLst>
              <a:ext uri="{FF2B5EF4-FFF2-40B4-BE49-F238E27FC236}">
                <a16:creationId xmlns:a16="http://schemas.microsoft.com/office/drawing/2014/main" id="{5429D75A-52E6-75C9-B6B7-AC74729F6A76}"/>
              </a:ext>
            </a:extLst>
          </p:cNvPr>
          <p:cNvSpPr>
            <a:spLocks noGrp="1"/>
          </p:cNvSpPr>
          <p:nvPr>
            <p:ph type="title"/>
          </p:nvPr>
        </p:nvSpPr>
        <p:spPr>
          <a:xfrm>
            <a:off x="983431" y="192515"/>
            <a:ext cx="11014401" cy="457200"/>
          </a:xfrm>
        </p:spPr>
        <p:txBody>
          <a:bodyPr/>
          <a:lstStyle/>
          <a:p>
            <a:r>
              <a:rPr lang="fi-FI" dirty="0"/>
              <a:t>Overview of RT06 proposals assessment</a:t>
            </a:r>
            <a:endParaRPr lang="en-CH" dirty="0"/>
          </a:p>
        </p:txBody>
      </p:sp>
      <p:sp>
        <p:nvSpPr>
          <p:cNvPr id="11" name="Footer Placeholder 2">
            <a:extLst>
              <a:ext uri="{FF2B5EF4-FFF2-40B4-BE49-F238E27FC236}">
                <a16:creationId xmlns:a16="http://schemas.microsoft.com/office/drawing/2014/main" id="{DD012703-2BD2-4E52-A7A6-D3A9DC854A2D}"/>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Tree>
    <p:extLst>
      <p:ext uri="{BB962C8B-B14F-4D97-AF65-F5344CB8AC3E}">
        <p14:creationId xmlns:p14="http://schemas.microsoft.com/office/powerpoint/2010/main" val="1167295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69</a:t>
            </a:fld>
            <a:endParaRPr lang="en-GB">
              <a:solidFill>
                <a:prstClr val="white"/>
              </a:solidFill>
            </a:endParaRPr>
          </a:p>
        </p:txBody>
      </p:sp>
      <p:sp>
        <p:nvSpPr>
          <p:cNvPr id="14" name="Footer Placeholder 2">
            <a:extLst>
              <a:ext uri="{FF2B5EF4-FFF2-40B4-BE49-F238E27FC236}">
                <a16:creationId xmlns:a16="http://schemas.microsoft.com/office/drawing/2014/main" id="{A4562486-C99F-41E3-A9D3-BE28301D0F78}"/>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5" name="Title 1">
            <a:extLst>
              <a:ext uri="{FF2B5EF4-FFF2-40B4-BE49-F238E27FC236}">
                <a16:creationId xmlns:a16="http://schemas.microsoft.com/office/drawing/2014/main" id="{552FD793-BB80-4BBF-A99C-18CABE1CC623}"/>
              </a:ext>
            </a:extLst>
          </p:cNvPr>
          <p:cNvSpPr>
            <a:spLocks noGrp="1"/>
          </p:cNvSpPr>
          <p:nvPr>
            <p:ph type="title"/>
          </p:nvPr>
        </p:nvSpPr>
        <p:spPr>
          <a:xfrm>
            <a:off x="983432" y="192515"/>
            <a:ext cx="9451776" cy="457200"/>
          </a:xfrm>
        </p:spPr>
        <p:txBody>
          <a:bodyPr/>
          <a:lstStyle/>
          <a:p>
            <a:r>
              <a:rPr lang="fi-FI" dirty="0" err="1"/>
              <a:t>Concluding</a:t>
            </a:r>
            <a:r>
              <a:rPr lang="fi-FI" dirty="0"/>
              <a:t> </a:t>
            </a:r>
            <a:r>
              <a:rPr lang="fi-FI" dirty="0" err="1"/>
              <a:t>remarks</a:t>
            </a:r>
            <a:endParaRPr lang="fi-FI" dirty="0"/>
          </a:p>
        </p:txBody>
      </p:sp>
      <p:sp>
        <p:nvSpPr>
          <p:cNvPr id="6" name="TextBox 4">
            <a:extLst>
              <a:ext uri="{FF2B5EF4-FFF2-40B4-BE49-F238E27FC236}">
                <a16:creationId xmlns:a16="http://schemas.microsoft.com/office/drawing/2014/main" id="{67874062-8E2C-4FF8-8E0F-CAE38A7B5501}"/>
              </a:ext>
            </a:extLst>
          </p:cNvPr>
          <p:cNvSpPr txBox="1"/>
          <p:nvPr/>
        </p:nvSpPr>
        <p:spPr>
          <a:xfrm>
            <a:off x="109615" y="886693"/>
            <a:ext cx="5179934" cy="3323987"/>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fi-FI" sz="2000" dirty="0"/>
              <a:t>Proposals covering </a:t>
            </a:r>
            <a:r>
              <a:rPr lang="fi-FI" sz="2000" b="1" dirty="0">
                <a:solidFill>
                  <a:srgbClr val="0070C0"/>
                </a:solidFill>
              </a:rPr>
              <a:t>high priority issues for ITER new baseline </a:t>
            </a:r>
            <a:r>
              <a:rPr lang="fi-FI" sz="2000" dirty="0"/>
              <a:t>with AUG/WEST cross machines comparison : runaway impact on first wall, boronisation</a:t>
            </a:r>
          </a:p>
          <a:p>
            <a:pPr marL="285750" indent="-285750">
              <a:spcBef>
                <a:spcPts val="600"/>
              </a:spcBef>
              <a:buFont typeface="Arial" panose="020B0604020202020204" pitchFamily="34" charset="0"/>
              <a:buChar char="•"/>
            </a:pPr>
            <a:r>
              <a:rPr lang="fi-FI" sz="2000" dirty="0"/>
              <a:t>Strong overbooking of both machines, so that only P1 proposals could be accomodated as main programme</a:t>
            </a:r>
          </a:p>
          <a:p>
            <a:pPr marL="285750" indent="-285750">
              <a:spcBef>
                <a:spcPts val="600"/>
              </a:spcBef>
              <a:buFont typeface="Arial" panose="020B0604020202020204" pitchFamily="34" charset="0"/>
              <a:buChar char="•"/>
            </a:pPr>
            <a:r>
              <a:rPr lang="fi-FI" sz="2000" dirty="0"/>
              <a:t>P1 proposals for WEST will need to be further streamlined (focus </a:t>
            </a:r>
            <a:r>
              <a:rPr lang="fi-FI" sz="2000" dirty="0">
                <a:sym typeface="Wingdings" panose="05000000000000000000" pitchFamily="2" charset="2"/>
              </a:rPr>
              <a:t> reduced number of shots) and/or refined (proposals in italic)</a:t>
            </a:r>
            <a:endParaRPr lang="fi-FI" sz="2000" dirty="0"/>
          </a:p>
        </p:txBody>
      </p:sp>
      <p:graphicFrame>
        <p:nvGraphicFramePr>
          <p:cNvPr id="7" name="Tableau 6">
            <a:extLst>
              <a:ext uri="{FF2B5EF4-FFF2-40B4-BE49-F238E27FC236}">
                <a16:creationId xmlns:a16="http://schemas.microsoft.com/office/drawing/2014/main" id="{D48C6B26-CD09-4AEA-8B14-8F7DBBF2C369}"/>
              </a:ext>
            </a:extLst>
          </p:cNvPr>
          <p:cNvGraphicFramePr>
            <a:graphicFrameLocks noGrp="1"/>
          </p:cNvGraphicFramePr>
          <p:nvPr>
            <p:extLst>
              <p:ext uri="{D42A27DB-BD31-4B8C-83A1-F6EECF244321}">
                <p14:modId xmlns:p14="http://schemas.microsoft.com/office/powerpoint/2010/main" val="1327130617"/>
              </p:ext>
            </p:extLst>
          </p:nvPr>
        </p:nvGraphicFramePr>
        <p:xfrm>
          <a:off x="5509505" y="649715"/>
          <a:ext cx="6239934" cy="4472940"/>
        </p:xfrm>
        <a:graphic>
          <a:graphicData uri="http://schemas.openxmlformats.org/drawingml/2006/table">
            <a:tbl>
              <a:tblPr/>
              <a:tblGrid>
                <a:gridCol w="1890104">
                  <a:extLst>
                    <a:ext uri="{9D8B030D-6E8A-4147-A177-3AD203B41FA5}">
                      <a16:colId xmlns:a16="http://schemas.microsoft.com/office/drawing/2014/main" val="3093014080"/>
                    </a:ext>
                  </a:extLst>
                </a:gridCol>
                <a:gridCol w="2174915">
                  <a:extLst>
                    <a:ext uri="{9D8B030D-6E8A-4147-A177-3AD203B41FA5}">
                      <a16:colId xmlns:a16="http://schemas.microsoft.com/office/drawing/2014/main" val="3022324710"/>
                    </a:ext>
                  </a:extLst>
                </a:gridCol>
                <a:gridCol w="2174915">
                  <a:extLst>
                    <a:ext uri="{9D8B030D-6E8A-4147-A177-3AD203B41FA5}">
                      <a16:colId xmlns:a16="http://schemas.microsoft.com/office/drawing/2014/main" val="517939372"/>
                    </a:ext>
                  </a:extLst>
                </a:gridCol>
              </a:tblGrid>
              <a:tr h="182880">
                <a:tc>
                  <a:txBody>
                    <a:bodyPr/>
                    <a:lstStyle/>
                    <a:p>
                      <a:pPr algn="ctr" fontAlgn="b"/>
                      <a:r>
                        <a:rPr lang="fr-FR" sz="1600" b="0" i="0" u="none" strike="noStrike" dirty="0">
                          <a:solidFill>
                            <a:srgbClr val="000000"/>
                          </a:solidFill>
                          <a:effectLst/>
                          <a:latin typeface="Calibri" panose="020F0502020204030204" pitchFamily="34" charset="0"/>
                        </a:rPr>
                        <a:t>RT06</a:t>
                      </a:r>
                      <a:r>
                        <a:rPr lang="fr-FR" sz="1600" b="0" i="0" u="none" strike="noStrike" baseline="0" dirty="0">
                          <a:solidFill>
                            <a:srgbClr val="000000"/>
                          </a:solidFill>
                          <a:effectLst/>
                          <a:latin typeface="Calibri" panose="020F0502020204030204" pitchFamily="34" charset="0"/>
                        </a:rPr>
                        <a:t> R&amp;D area</a:t>
                      </a:r>
                      <a:endParaRPr lang="fr-FR" sz="16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dirty="0">
                          <a:solidFill>
                            <a:srgbClr val="000000"/>
                          </a:solidFill>
                          <a:effectLst/>
                          <a:latin typeface="Calibri" panose="020F0502020204030204" pitchFamily="34" charset="0"/>
                        </a:rPr>
                        <a:t>AUG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1" i="0" u="none" strike="noStrike">
                          <a:solidFill>
                            <a:srgbClr val="000000"/>
                          </a:solidFill>
                          <a:effectLst/>
                          <a:latin typeface="Calibri" panose="020F0502020204030204" pitchFamily="34" charset="0"/>
                        </a:rPr>
                        <a:t>WEST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4800585"/>
                  </a:ext>
                </a:extLst>
              </a:tr>
              <a:tr h="182880">
                <a:tc rowSpan="3">
                  <a:txBody>
                    <a:bodyPr/>
                    <a:lstStyle/>
                    <a:p>
                      <a:pPr algn="ctr" fontAlgn="ctr"/>
                      <a:r>
                        <a:rPr lang="fr-FR" sz="1600" b="0" i="0" u="none" strike="noStrike" dirty="0">
                          <a:solidFill>
                            <a:srgbClr val="000000"/>
                          </a:solidFill>
                          <a:effectLst/>
                          <a:latin typeface="Calibri" panose="020F0502020204030204" pitchFamily="34" charset="0"/>
                        </a:rPr>
                        <a:t>PFC </a:t>
                      </a:r>
                      <a:r>
                        <a:rPr lang="fr-FR" sz="1600" b="0" i="0" u="none" strike="noStrike" dirty="0" err="1">
                          <a:solidFill>
                            <a:srgbClr val="000000"/>
                          </a:solidFill>
                          <a:effectLst/>
                          <a:latin typeface="Calibri" panose="020F0502020204030204" pitchFamily="34" charset="0"/>
                        </a:rPr>
                        <a:t>evolution</a:t>
                      </a:r>
                      <a:r>
                        <a:rPr lang="fr-FR" sz="1600" b="0" i="0" u="none" strike="noStrike" dirty="0">
                          <a:solidFill>
                            <a:srgbClr val="000000"/>
                          </a:solidFill>
                          <a:effectLst/>
                          <a:latin typeface="Calibri" panose="020F0502020204030204" pitchFamily="34" charset="0"/>
                        </a:rPr>
                        <a:t> / damage (D1-D2)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gridSpan="2">
                  <a:txBody>
                    <a:bodyPr/>
                    <a:lstStyle/>
                    <a:p>
                      <a:pPr algn="ctr" fontAlgn="b"/>
                      <a:r>
                        <a:rPr lang="en-US" sz="1600" b="1" i="0" u="none" strike="noStrike" dirty="0">
                          <a:solidFill>
                            <a:schemeClr val="tx1"/>
                          </a:solidFill>
                          <a:effectLst/>
                          <a:latin typeface="Calibri" panose="020F0502020204030204" pitchFamily="34" charset="0"/>
                        </a:rPr>
                        <a:t>Runaway impact on first wall #116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hMerge="1">
                  <a:txBody>
                    <a:bodyPr/>
                    <a:lstStyle/>
                    <a:p>
                      <a:endParaRPr lang="fr-FR"/>
                    </a:p>
                  </a:txBody>
                  <a:tcPr/>
                </a:tc>
                <a:extLst>
                  <a:ext uri="{0D108BD9-81ED-4DB2-BD59-A6C34878D82A}">
                    <a16:rowId xmlns:a16="http://schemas.microsoft.com/office/drawing/2014/main" val="2994643586"/>
                  </a:ext>
                </a:extLst>
              </a:tr>
              <a:tr h="275783">
                <a:tc vMerge="1">
                  <a:txBody>
                    <a:bodyPr/>
                    <a:lstStyle/>
                    <a:p>
                      <a:endParaRPr lang="fr-FR"/>
                    </a:p>
                  </a:txBody>
                  <a:tcPr/>
                </a:tc>
                <a:tc>
                  <a:txBody>
                    <a:bodyPr/>
                    <a:lstStyle/>
                    <a:p>
                      <a:pPr algn="l" fontAlgn="b"/>
                      <a:r>
                        <a:rPr lang="fr-FR" sz="1600" b="0" i="0" u="none" strike="noStrike" dirty="0">
                          <a:solidFill>
                            <a:srgbClr val="000000"/>
                          </a:solidFill>
                          <a:effectLst/>
                          <a:latin typeface="Calibri" panose="020F0502020204030204" pitchFamily="34" charset="0"/>
                        </a:rPr>
                        <a:t> </a:t>
                      </a:r>
                      <a:r>
                        <a:rPr lang="fr-FR" sz="1600" b="0" i="0" u="none" strike="noStrike" dirty="0" err="1">
                          <a:solidFill>
                            <a:srgbClr val="000000"/>
                          </a:solidFill>
                          <a:effectLst/>
                          <a:latin typeface="Calibri" panose="020F0502020204030204" pitchFamily="34" charset="0"/>
                        </a:rPr>
                        <a:t>Melting</a:t>
                      </a:r>
                      <a:r>
                        <a:rPr lang="fr-FR" sz="1600" b="0" i="0" u="none" strike="noStrike" dirty="0">
                          <a:solidFill>
                            <a:srgbClr val="000000"/>
                          </a:solidFill>
                          <a:effectLst/>
                          <a:latin typeface="Calibri" panose="020F0502020204030204" pitchFamily="34" charset="0"/>
                        </a:rPr>
                        <a:t> : gaps #114  + W </a:t>
                      </a:r>
                      <a:r>
                        <a:rPr lang="fr-FR" sz="1600" b="0" i="0" u="none" strike="noStrike" dirty="0" err="1">
                          <a:solidFill>
                            <a:srgbClr val="000000"/>
                          </a:solidFill>
                          <a:effectLst/>
                          <a:latin typeface="Calibri" panose="020F0502020204030204" pitchFamily="34" charset="0"/>
                        </a:rPr>
                        <a:t>alloy</a:t>
                      </a:r>
                      <a:r>
                        <a:rPr lang="fr-FR" sz="1600" b="0" i="0" u="none" strike="noStrike" dirty="0">
                          <a:solidFill>
                            <a:srgbClr val="000000"/>
                          </a:solidFill>
                          <a:effectLst/>
                          <a:latin typeface="Calibri" panose="020F0502020204030204" pitchFamily="34" charset="0"/>
                        </a:rPr>
                        <a:t> #115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r-FR" sz="1600" b="0" i="0" u="none" strike="noStrike" dirty="0">
                          <a:solidFill>
                            <a:srgbClr val="000000"/>
                          </a:solidFill>
                          <a:effectLst/>
                          <a:latin typeface="Calibri" panose="020F0502020204030204" pitchFamily="34" charset="0"/>
                        </a:rPr>
                        <a:t>Self </a:t>
                      </a:r>
                      <a:r>
                        <a:rPr lang="fr-FR" sz="1600" b="0" i="0" u="none" strike="noStrike" dirty="0" err="1">
                          <a:solidFill>
                            <a:srgbClr val="000000"/>
                          </a:solidFill>
                          <a:effectLst/>
                          <a:latin typeface="Calibri" panose="020F0502020204030204" pitchFamily="34" charset="0"/>
                        </a:rPr>
                        <a:t>castellation</a:t>
                      </a:r>
                      <a:r>
                        <a:rPr lang="fr-FR" sz="1600" b="0" i="0" u="none" strike="noStrike" dirty="0">
                          <a:solidFill>
                            <a:srgbClr val="000000"/>
                          </a:solidFill>
                          <a:effectLst/>
                          <a:latin typeface="Calibri" panose="020F0502020204030204" pitchFamily="34" charset="0"/>
                        </a:rPr>
                        <a:t> </a:t>
                      </a:r>
                      <a:r>
                        <a:rPr lang="fr-FR" sz="1600" b="0" i="0" u="none" strike="noStrike" dirty="0" err="1">
                          <a:solidFill>
                            <a:srgbClr val="000000"/>
                          </a:solidFill>
                          <a:effectLst/>
                          <a:latin typeface="Calibri" panose="020F0502020204030204" pitchFamily="34" charset="0"/>
                        </a:rPr>
                        <a:t>exposure</a:t>
                      </a:r>
                      <a:r>
                        <a:rPr lang="fr-FR" sz="1600" b="0" i="0" u="none" strike="noStrike" dirty="0">
                          <a:solidFill>
                            <a:srgbClr val="000000"/>
                          </a:solidFill>
                          <a:effectLst/>
                          <a:latin typeface="Calibri" panose="020F0502020204030204" pitchFamily="34" charset="0"/>
                        </a:rPr>
                        <a:t> # 135</a:t>
                      </a:r>
                    </a:p>
                    <a:p>
                      <a:pPr marL="0" marR="0" lvl="0" indent="0" algn="ctr" defTabSz="685800" eaLnBrk="1" fontAlgn="b" latinLnBrk="0" hangingPunct="1">
                        <a:lnSpc>
                          <a:spcPct val="100000"/>
                        </a:lnSpc>
                        <a:spcBef>
                          <a:spcPts val="0"/>
                        </a:spcBef>
                        <a:spcAft>
                          <a:spcPts val="0"/>
                        </a:spcAft>
                        <a:buClrTx/>
                        <a:buSzTx/>
                        <a:buFontTx/>
                        <a:buNone/>
                        <a:tabLst/>
                        <a:defRPr/>
                      </a:pPr>
                      <a:r>
                        <a:rPr lang="fr-FR" sz="1600" b="0" i="0" u="none" strike="noStrike" dirty="0">
                          <a:solidFill>
                            <a:srgbClr val="000000"/>
                          </a:solidFill>
                          <a:effectLst/>
                          <a:latin typeface="Calibri" panose="020F0502020204030204" pitchFamily="34" charset="0"/>
                        </a:rPr>
                        <a:t>OHS and gap </a:t>
                      </a:r>
                      <a:r>
                        <a:rPr lang="fr-FR" sz="1600" b="0" i="0" u="none" strike="noStrike" dirty="0" err="1">
                          <a:solidFill>
                            <a:srgbClr val="000000"/>
                          </a:solidFill>
                          <a:effectLst/>
                          <a:latin typeface="Calibri" panose="020F0502020204030204" pitchFamily="34" charset="0"/>
                        </a:rPr>
                        <a:t>loads</a:t>
                      </a:r>
                      <a:r>
                        <a:rPr lang="fr-FR" sz="1600" b="0" i="0" u="none" strike="noStrike" dirty="0">
                          <a:solidFill>
                            <a:srgbClr val="000000"/>
                          </a:solidFill>
                          <a:effectLst/>
                          <a:latin typeface="Calibri" panose="020F0502020204030204" pitchFamily="34" charset="0"/>
                        </a:rPr>
                        <a:t> #136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343233403"/>
                  </a:ext>
                </a:extLst>
              </a:tr>
              <a:tr h="182880">
                <a:tc vMerge="1">
                  <a:txBody>
                    <a:bodyPr/>
                    <a:lstStyle/>
                    <a:p>
                      <a:endParaRPr lang="fr-FR"/>
                    </a:p>
                  </a:txBody>
                  <a:tcPr/>
                </a:tc>
                <a:tc>
                  <a:txBody>
                    <a:bodyPr/>
                    <a:lstStyle/>
                    <a:p>
                      <a:pPr algn="l" fontAlgn="b"/>
                      <a:r>
                        <a:rPr lang="fr-FR" sz="16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r>
                        <a:rPr lang="fr-FR" sz="1600" b="0" i="1" u="none" strike="noStrike" dirty="0">
                          <a:solidFill>
                            <a:srgbClr val="000000"/>
                          </a:solidFill>
                          <a:effectLst/>
                          <a:latin typeface="Calibri" panose="020F0502020204030204" pitchFamily="34" charset="0"/>
                        </a:rPr>
                        <a:t>Power balance </a:t>
                      </a:r>
                      <a:r>
                        <a:rPr lang="fr-FR" sz="1600" b="0" i="1" u="none" strike="noStrike" dirty="0" err="1">
                          <a:solidFill>
                            <a:srgbClr val="000000"/>
                          </a:solidFill>
                          <a:effectLst/>
                          <a:latin typeface="Calibri" panose="020F0502020204030204" pitchFamily="34" charset="0"/>
                        </a:rPr>
                        <a:t>calorimetry</a:t>
                      </a:r>
                      <a:r>
                        <a:rPr lang="fr-FR" sz="1600" b="0" i="1" u="none" strike="noStrike" dirty="0">
                          <a:solidFill>
                            <a:srgbClr val="000000"/>
                          </a:solidFill>
                          <a:effectLst/>
                          <a:latin typeface="Calibri" panose="020F0502020204030204" pitchFamily="34" charset="0"/>
                        </a:rPr>
                        <a:t>  #121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220958423"/>
                  </a:ext>
                </a:extLst>
              </a:tr>
              <a:tr h="182880">
                <a:tc rowSpan="3">
                  <a:txBody>
                    <a:bodyPr/>
                    <a:lstStyle/>
                    <a:p>
                      <a:pPr algn="ctr" fontAlgn="ctr"/>
                      <a:r>
                        <a:rPr lang="fr-FR" sz="1600" b="0" i="0" u="none" strike="noStrike" dirty="0" err="1">
                          <a:solidFill>
                            <a:srgbClr val="000000"/>
                          </a:solidFill>
                          <a:effectLst/>
                          <a:latin typeface="Calibri" panose="020F0502020204030204" pitchFamily="34" charset="0"/>
                        </a:rPr>
                        <a:t>Material</a:t>
                      </a:r>
                      <a:r>
                        <a:rPr lang="fr-FR" sz="1600" b="0" i="0" u="none" strike="noStrike" dirty="0">
                          <a:solidFill>
                            <a:srgbClr val="000000"/>
                          </a:solidFill>
                          <a:effectLst/>
                          <a:latin typeface="Calibri" panose="020F0502020204030204" pitchFamily="34" charset="0"/>
                        </a:rPr>
                        <a:t> migration</a:t>
                      </a:r>
                    </a:p>
                    <a:p>
                      <a:pPr algn="ctr" fontAlgn="ctr"/>
                      <a:r>
                        <a:rPr lang="fr-FR" sz="1600" b="0" i="0" u="none" strike="noStrike" dirty="0">
                          <a:solidFill>
                            <a:srgbClr val="000000"/>
                          </a:solidFill>
                          <a:effectLst/>
                          <a:latin typeface="Calibri" panose="020F0502020204030204" pitchFamily="34" charset="0"/>
                        </a:rPr>
                        <a:t>(D3)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endParaRPr lang="fr-FR" sz="16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marL="0" marR="0" lvl="0" indent="0" algn="l" defTabSz="685800" eaLnBrk="1" fontAlgn="b" latinLnBrk="0" hangingPunct="1">
                        <a:lnSpc>
                          <a:spcPct val="100000"/>
                        </a:lnSpc>
                        <a:spcBef>
                          <a:spcPts val="0"/>
                        </a:spcBef>
                        <a:spcAft>
                          <a:spcPts val="0"/>
                        </a:spcAft>
                        <a:buClrTx/>
                        <a:buSzTx/>
                        <a:buFontTx/>
                        <a:buNone/>
                        <a:tabLst/>
                        <a:defRPr/>
                      </a:pPr>
                      <a:r>
                        <a:rPr lang="fr-FR" sz="1600" b="0" i="0" u="none" strike="noStrike" dirty="0">
                          <a:solidFill>
                            <a:srgbClr val="000000"/>
                          </a:solidFill>
                          <a:effectLst/>
                          <a:latin typeface="Calibri" panose="020F0502020204030204" pitchFamily="34" charset="0"/>
                        </a:rPr>
                        <a:t> </a:t>
                      </a:r>
                      <a:r>
                        <a:rPr lang="fr-FR" sz="1600" b="0" i="0" u="none" strike="noStrike" dirty="0" err="1">
                          <a:solidFill>
                            <a:srgbClr val="000000"/>
                          </a:solidFill>
                          <a:effectLst/>
                          <a:latin typeface="Calibri" panose="020F0502020204030204" pitchFamily="34" charset="0"/>
                        </a:rPr>
                        <a:t>Divertor</a:t>
                      </a:r>
                      <a:r>
                        <a:rPr lang="fr-FR" sz="1600" b="0" i="0" u="none" strike="noStrike" dirty="0">
                          <a:solidFill>
                            <a:srgbClr val="000000"/>
                          </a:solidFill>
                          <a:effectLst/>
                          <a:latin typeface="Calibri" panose="020F0502020204030204" pitchFamily="34" charset="0"/>
                        </a:rPr>
                        <a:t> Ti/Te # 138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865368866"/>
                  </a:ext>
                </a:extLst>
              </a:tr>
              <a:tr h="182880">
                <a:tc vMerge="1">
                  <a:txBody>
                    <a:bodyPr/>
                    <a:lstStyle/>
                    <a:p>
                      <a:endParaRPr lang="fr-FR"/>
                    </a:p>
                  </a:txBody>
                  <a:tcPr/>
                </a:tc>
                <a:tc>
                  <a:txBody>
                    <a:bodyPr/>
                    <a:lstStyle/>
                    <a:p>
                      <a:pPr algn="ctr" fontAlgn="b"/>
                      <a:endParaRPr lang="fr-FR" sz="16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fr-FR" sz="1600" b="0" i="0" u="none" strike="noStrike" dirty="0">
                          <a:solidFill>
                            <a:srgbClr val="000000"/>
                          </a:solidFill>
                          <a:effectLst/>
                          <a:latin typeface="Calibri" panose="020F0502020204030204" pitchFamily="34" charset="0"/>
                        </a:rPr>
                        <a:t>TWA W source # 119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380396701"/>
                  </a:ext>
                </a:extLst>
              </a:tr>
              <a:tr h="182880">
                <a:tc vMerge="1">
                  <a:txBody>
                    <a:bodyPr/>
                    <a:lstStyle/>
                    <a:p>
                      <a:endParaRPr lang="fr-FR"/>
                    </a:p>
                  </a:txBody>
                  <a:tcPr/>
                </a:tc>
                <a:tc>
                  <a:txBody>
                    <a:bodyPr/>
                    <a:lstStyle/>
                    <a:p>
                      <a:pPr algn="ctr" fontAlgn="b"/>
                      <a:endParaRPr lang="fr-FR" sz="16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fr-FR" sz="1600" b="0" i="0" u="none" strike="noStrike" dirty="0">
                          <a:solidFill>
                            <a:srgbClr val="000000"/>
                          </a:solidFill>
                          <a:effectLst/>
                          <a:latin typeface="Calibri" panose="020F0502020204030204" pitchFamily="34" charset="0"/>
                        </a:rPr>
                        <a:t>W migration 3D (PB) # 139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785798685"/>
                  </a:ext>
                </a:extLst>
              </a:tr>
              <a:tr h="182880">
                <a:tc rowSpan="2">
                  <a:txBody>
                    <a:bodyPr/>
                    <a:lstStyle/>
                    <a:p>
                      <a:pPr algn="ctr" fontAlgn="ctr"/>
                      <a:r>
                        <a:rPr lang="fr-FR" sz="1600" b="0" i="0" u="none" strike="noStrike" dirty="0">
                          <a:solidFill>
                            <a:srgbClr val="000000"/>
                          </a:solidFill>
                          <a:effectLst/>
                          <a:latin typeface="Calibri" panose="020F0502020204030204" pitchFamily="34" charset="0"/>
                        </a:rPr>
                        <a:t>Fuel </a:t>
                      </a:r>
                      <a:r>
                        <a:rPr lang="fr-FR" sz="1600" b="0" i="0" u="none" strike="noStrike" dirty="0" err="1">
                          <a:solidFill>
                            <a:srgbClr val="000000"/>
                          </a:solidFill>
                          <a:effectLst/>
                          <a:latin typeface="Calibri" panose="020F0502020204030204" pitchFamily="34" charset="0"/>
                        </a:rPr>
                        <a:t>retention</a:t>
                      </a:r>
                      <a:r>
                        <a:rPr lang="fr-FR" sz="1600" b="0" i="0" u="none" strike="noStrike" dirty="0">
                          <a:solidFill>
                            <a:srgbClr val="000000"/>
                          </a:solidFill>
                          <a:effectLst/>
                          <a:latin typeface="Calibri" panose="020F0502020204030204" pitchFamily="34" charset="0"/>
                        </a:rPr>
                        <a:t>/</a:t>
                      </a:r>
                      <a:r>
                        <a:rPr lang="fr-FR" sz="1600" b="0" i="0" u="none" strike="noStrike" dirty="0" err="1">
                          <a:solidFill>
                            <a:srgbClr val="000000"/>
                          </a:solidFill>
                          <a:effectLst/>
                          <a:latin typeface="Calibri" panose="020F0502020204030204" pitchFamily="34" charset="0"/>
                        </a:rPr>
                        <a:t>recovery</a:t>
                      </a:r>
                      <a:r>
                        <a:rPr lang="fr-FR" sz="1600" b="0" i="0" u="none" strike="noStrike" dirty="0">
                          <a:solidFill>
                            <a:srgbClr val="000000"/>
                          </a:solidFill>
                          <a:effectLst/>
                          <a:latin typeface="Calibri" panose="020F0502020204030204" pitchFamily="34" charset="0"/>
                        </a:rPr>
                        <a:t>/ </a:t>
                      </a:r>
                      <a:r>
                        <a:rPr lang="fr-FR" sz="1600" b="0" i="0" u="none" strike="noStrike" dirty="0" err="1">
                          <a:solidFill>
                            <a:srgbClr val="000000"/>
                          </a:solidFill>
                          <a:effectLst/>
                          <a:latin typeface="Calibri" panose="020F0502020204030204" pitchFamily="34" charset="0"/>
                        </a:rPr>
                        <a:t>wall</a:t>
                      </a:r>
                      <a:r>
                        <a:rPr lang="fr-FR" sz="1600" b="0" i="0" u="none" strike="noStrike" dirty="0">
                          <a:solidFill>
                            <a:srgbClr val="000000"/>
                          </a:solidFill>
                          <a:effectLst/>
                          <a:latin typeface="Calibri" panose="020F0502020204030204" pitchFamily="34" charset="0"/>
                        </a:rPr>
                        <a:t> </a:t>
                      </a:r>
                      <a:r>
                        <a:rPr lang="fr-FR" sz="1600" b="0" i="0" u="none" strike="noStrike" dirty="0" err="1">
                          <a:solidFill>
                            <a:srgbClr val="000000"/>
                          </a:solidFill>
                          <a:effectLst/>
                          <a:latin typeface="Calibri" panose="020F0502020204030204" pitchFamily="34" charset="0"/>
                        </a:rPr>
                        <a:t>conditioning</a:t>
                      </a:r>
                      <a:endParaRPr lang="fr-FR" sz="1600" b="0" i="0" u="none" strike="noStrike" dirty="0">
                        <a:solidFill>
                          <a:srgbClr val="000000"/>
                        </a:solidFill>
                        <a:effectLst/>
                        <a:latin typeface="Calibri" panose="020F0502020204030204" pitchFamily="34" charset="0"/>
                      </a:endParaRPr>
                    </a:p>
                    <a:p>
                      <a:pPr algn="ctr" fontAlgn="ctr"/>
                      <a:r>
                        <a:rPr lang="fr-FR" sz="1600" b="0" i="0" u="none" strike="noStrike" dirty="0">
                          <a:solidFill>
                            <a:srgbClr val="000000"/>
                          </a:solidFill>
                          <a:effectLst/>
                          <a:latin typeface="Calibri" panose="020F0502020204030204" pitchFamily="34" charset="0"/>
                        </a:rPr>
                        <a:t>(D4-D5-D7)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gridSpan="2">
                  <a:txBody>
                    <a:bodyPr/>
                    <a:lstStyle/>
                    <a:p>
                      <a:pPr algn="ctr" fontAlgn="b"/>
                      <a:r>
                        <a:rPr lang="fr-FR" sz="1600" b="1" i="0" u="none" strike="noStrike" dirty="0">
                          <a:solidFill>
                            <a:schemeClr val="tx1"/>
                          </a:solidFill>
                          <a:effectLst/>
                          <a:latin typeface="Calibri" panose="020F0502020204030204" pitchFamily="34" charset="0"/>
                        </a:rPr>
                        <a:t>ICWC </a:t>
                      </a:r>
                      <a:r>
                        <a:rPr lang="fr-FR" sz="1600" b="1" i="0" u="none" strike="noStrike" dirty="0" err="1">
                          <a:solidFill>
                            <a:schemeClr val="tx1"/>
                          </a:solidFill>
                          <a:effectLst/>
                          <a:latin typeface="Calibri" panose="020F0502020204030204" pitchFamily="34" charset="0"/>
                        </a:rPr>
                        <a:t>boronisation</a:t>
                      </a:r>
                      <a:r>
                        <a:rPr lang="fr-FR" sz="1600" b="1" i="0" u="none" strike="noStrike" dirty="0">
                          <a:solidFill>
                            <a:schemeClr val="tx1"/>
                          </a:solidFill>
                          <a:effectLst/>
                          <a:latin typeface="Calibri" panose="020F0502020204030204" pitchFamily="34" charset="0"/>
                        </a:rPr>
                        <a:t> # 124 </a:t>
                      </a:r>
                      <a:r>
                        <a:rPr lang="fr-FR" sz="1600" b="0" i="0" u="none" strike="noStrike" dirty="0">
                          <a:solidFill>
                            <a:schemeClr val="tx1"/>
                          </a:solidFill>
                          <a:effectLst/>
                          <a:latin typeface="Calibri" panose="020F0502020204030204" pitchFamily="34" charset="0"/>
                        </a:rPr>
                        <a:t>+ </a:t>
                      </a:r>
                      <a:r>
                        <a:rPr lang="fr-FR" sz="1600" b="0" i="0" u="none" strike="noStrike" dirty="0" err="1">
                          <a:solidFill>
                            <a:schemeClr val="tx1"/>
                          </a:solidFill>
                          <a:effectLst/>
                          <a:latin typeface="Calibri" panose="020F0502020204030204" pitchFamily="34" charset="0"/>
                        </a:rPr>
                        <a:t>sample</a:t>
                      </a:r>
                      <a:r>
                        <a:rPr lang="fr-FR" sz="1600" b="0" i="0" u="none" strike="noStrike" dirty="0">
                          <a:solidFill>
                            <a:schemeClr val="tx1"/>
                          </a:solidFill>
                          <a:effectLst/>
                          <a:latin typeface="Calibri" panose="020F0502020204030204" pitchFamily="34" charset="0"/>
                        </a:rPr>
                        <a:t> # 140 (PWIE)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fr-FR"/>
                    </a:p>
                  </a:txBody>
                  <a:tcPr/>
                </a:tc>
                <a:extLst>
                  <a:ext uri="{0D108BD9-81ED-4DB2-BD59-A6C34878D82A}">
                    <a16:rowId xmlns:a16="http://schemas.microsoft.com/office/drawing/2014/main" val="2828768952"/>
                  </a:ext>
                </a:extLst>
              </a:tr>
              <a:tr h="294833">
                <a:tc vMerge="1">
                  <a:txBody>
                    <a:bodyPr/>
                    <a:lstStyle/>
                    <a:p>
                      <a:endParaRPr lang="fr-FR"/>
                    </a:p>
                  </a:txBody>
                  <a:tcPr/>
                </a:tc>
                <a:tc>
                  <a:txBody>
                    <a:bodyPr/>
                    <a:lstStyle/>
                    <a:p>
                      <a:pPr algn="ctr" fontAlgn="b"/>
                      <a:r>
                        <a:rPr lang="fr-FR" sz="1600" b="0" i="0" u="none" strike="noStrike" dirty="0" err="1">
                          <a:solidFill>
                            <a:srgbClr val="000000"/>
                          </a:solidFill>
                          <a:effectLst/>
                          <a:latin typeface="Calibri" panose="020F0502020204030204" pitchFamily="34" charset="0"/>
                        </a:rPr>
                        <a:t>Boron</a:t>
                      </a:r>
                      <a:r>
                        <a:rPr lang="fr-FR" sz="1600" b="0" i="0" u="none" strike="noStrike" dirty="0">
                          <a:solidFill>
                            <a:srgbClr val="000000"/>
                          </a:solidFill>
                          <a:effectLst/>
                          <a:latin typeface="Calibri" panose="020F0502020204030204" pitchFamily="34" charset="0"/>
                        </a:rPr>
                        <a:t> </a:t>
                      </a:r>
                      <a:r>
                        <a:rPr lang="fr-FR" sz="1600" b="0" i="0" u="none" strike="noStrike" dirty="0" err="1">
                          <a:solidFill>
                            <a:srgbClr val="000000"/>
                          </a:solidFill>
                          <a:effectLst/>
                          <a:latin typeface="Calibri" panose="020F0502020204030204" pitchFamily="34" charset="0"/>
                        </a:rPr>
                        <a:t>powder</a:t>
                      </a:r>
                      <a:r>
                        <a:rPr lang="fr-FR" sz="1600" b="0" i="0" u="none" strike="noStrike" dirty="0">
                          <a:solidFill>
                            <a:srgbClr val="000000"/>
                          </a:solidFill>
                          <a:effectLst/>
                          <a:latin typeface="Calibri" panose="020F0502020204030204" pitchFamily="34" charset="0"/>
                        </a:rPr>
                        <a:t> injection #  117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b"/>
                      <a:r>
                        <a:rPr lang="fr-FR" sz="1600" b="0" i="0" u="none" strike="noStrike" dirty="0">
                          <a:solidFill>
                            <a:srgbClr val="000000"/>
                          </a:solidFill>
                          <a:effectLst/>
                          <a:latin typeface="Calibri" panose="020F0502020204030204" pitchFamily="34" charset="0"/>
                        </a:rPr>
                        <a:t>Non </a:t>
                      </a:r>
                      <a:r>
                        <a:rPr lang="fr-FR" sz="1600" b="0" i="0" u="none" strike="noStrike" dirty="0" err="1">
                          <a:solidFill>
                            <a:srgbClr val="000000"/>
                          </a:solidFill>
                          <a:effectLst/>
                          <a:latin typeface="Calibri" panose="020F0502020204030204" pitchFamily="34" charset="0"/>
                        </a:rPr>
                        <a:t>uniform</a:t>
                      </a:r>
                      <a:r>
                        <a:rPr lang="fr-FR" sz="1600" b="0" i="0" u="none" strike="noStrike" dirty="0">
                          <a:solidFill>
                            <a:srgbClr val="000000"/>
                          </a:solidFill>
                          <a:effectLst/>
                          <a:latin typeface="Calibri" panose="020F0502020204030204" pitchFamily="34" charset="0"/>
                        </a:rPr>
                        <a:t> </a:t>
                      </a:r>
                      <a:r>
                        <a:rPr lang="fr-FR" sz="1600" b="0" i="0" u="none" strike="noStrike" dirty="0" err="1">
                          <a:solidFill>
                            <a:srgbClr val="000000"/>
                          </a:solidFill>
                          <a:effectLst/>
                          <a:latin typeface="Calibri" panose="020F0502020204030204" pitchFamily="34" charset="0"/>
                        </a:rPr>
                        <a:t>boro</a:t>
                      </a:r>
                      <a:r>
                        <a:rPr lang="fr-FR" sz="1600" b="0" i="0" u="none" strike="noStrike" dirty="0">
                          <a:solidFill>
                            <a:srgbClr val="000000"/>
                          </a:solidFill>
                          <a:effectLst/>
                          <a:latin typeface="Calibri" panose="020F0502020204030204" pitchFamily="34" charset="0"/>
                        </a:rPr>
                        <a:t> #127, min </a:t>
                      </a:r>
                      <a:r>
                        <a:rPr lang="fr-FR" sz="1600" b="0" i="0" u="none" strike="noStrike" dirty="0" err="1">
                          <a:solidFill>
                            <a:srgbClr val="000000"/>
                          </a:solidFill>
                          <a:effectLst/>
                          <a:latin typeface="Calibri" panose="020F0502020204030204" pitchFamily="34" charset="0"/>
                        </a:rPr>
                        <a:t>boro</a:t>
                      </a:r>
                      <a:r>
                        <a:rPr lang="fr-FR" sz="1600" b="0" i="0" u="none" strike="noStrike" dirty="0">
                          <a:solidFill>
                            <a:srgbClr val="000000"/>
                          </a:solidFill>
                          <a:effectLst/>
                          <a:latin typeface="Calibri" panose="020F0502020204030204" pitchFamily="34" charset="0"/>
                        </a:rPr>
                        <a:t> #128 </a:t>
                      </a:r>
                    </a:p>
                    <a:p>
                      <a:pPr algn="ctr" fontAlgn="b"/>
                      <a:r>
                        <a:rPr lang="fr-FR" sz="1600" b="0" i="1" u="none" strike="noStrike" dirty="0">
                          <a:solidFill>
                            <a:srgbClr val="000000"/>
                          </a:solidFill>
                          <a:effectLst/>
                          <a:latin typeface="Calibri" panose="020F0502020204030204" pitchFamily="34" charset="0"/>
                        </a:rPr>
                        <a:t>H/D </a:t>
                      </a:r>
                      <a:r>
                        <a:rPr lang="fr-FR" sz="1600" b="0" i="1" u="none" strike="noStrike" dirty="0" err="1">
                          <a:solidFill>
                            <a:srgbClr val="000000"/>
                          </a:solidFill>
                          <a:effectLst/>
                          <a:latin typeface="Calibri" panose="020F0502020204030204" pitchFamily="34" charset="0"/>
                        </a:rPr>
                        <a:t>retention</a:t>
                      </a:r>
                      <a:r>
                        <a:rPr lang="fr-FR" sz="1600" b="0" i="1" u="none" strike="noStrike" dirty="0">
                          <a:solidFill>
                            <a:srgbClr val="000000"/>
                          </a:solidFill>
                          <a:effectLst/>
                          <a:latin typeface="Calibri" panose="020F0502020204030204" pitchFamily="34" charset="0"/>
                        </a:rPr>
                        <a:t> from </a:t>
                      </a:r>
                      <a:r>
                        <a:rPr lang="fr-FR" sz="1600" b="0" i="1" u="none" strike="noStrike" dirty="0" err="1">
                          <a:solidFill>
                            <a:srgbClr val="000000"/>
                          </a:solidFill>
                          <a:effectLst/>
                          <a:latin typeface="Calibri" panose="020F0502020204030204" pitchFamily="34" charset="0"/>
                        </a:rPr>
                        <a:t>boro</a:t>
                      </a:r>
                      <a:r>
                        <a:rPr lang="fr-FR" sz="1600" b="0" i="1" u="none" strike="noStrike" dirty="0">
                          <a:solidFill>
                            <a:srgbClr val="000000"/>
                          </a:solidFill>
                          <a:effectLst/>
                          <a:latin typeface="Calibri" panose="020F0502020204030204" pitchFamily="34" charset="0"/>
                        </a:rPr>
                        <a:t> # 126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067427783"/>
                  </a:ext>
                </a:extLst>
              </a:tr>
              <a:tr h="182880">
                <a:tc>
                  <a:txBody>
                    <a:bodyPr/>
                    <a:lstStyle/>
                    <a:p>
                      <a:pPr algn="ctr" fontAlgn="b"/>
                      <a:r>
                        <a:rPr lang="fr-FR" sz="1600" b="0" i="0" u="none" strike="noStrike" dirty="0" err="1">
                          <a:solidFill>
                            <a:srgbClr val="000000"/>
                          </a:solidFill>
                          <a:effectLst/>
                          <a:latin typeface="Calibri" panose="020F0502020204030204" pitchFamily="34" charset="0"/>
                        </a:rPr>
                        <a:t>Proposed</a:t>
                      </a:r>
                      <a:r>
                        <a:rPr lang="fr-FR" sz="1600" b="0" i="0" u="none" strike="noStrike" dirty="0">
                          <a:solidFill>
                            <a:srgbClr val="000000"/>
                          </a:solidFill>
                          <a:effectLst/>
                          <a:latin typeface="Calibri" panose="020F0502020204030204" pitchFamily="34" charset="0"/>
                        </a:rPr>
                        <a:t> P1 shots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dirty="0">
                          <a:solidFill>
                            <a:srgbClr val="000000"/>
                          </a:solidFill>
                          <a:effectLst/>
                          <a:latin typeface="Calibri" panose="020F0502020204030204" pitchFamily="34" charset="0"/>
                        </a:rPr>
                        <a:t>49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dirty="0">
                          <a:solidFill>
                            <a:srgbClr val="000000"/>
                          </a:solidFill>
                          <a:effectLst/>
                          <a:latin typeface="Calibri" panose="020F0502020204030204" pitchFamily="34" charset="0"/>
                        </a:rPr>
                        <a:t>364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8245562"/>
                  </a:ext>
                </a:extLst>
              </a:tr>
              <a:tr h="182880">
                <a:tc>
                  <a:txBody>
                    <a:bodyPr/>
                    <a:lstStyle/>
                    <a:p>
                      <a:pPr algn="ctr" fontAlgn="b"/>
                      <a:r>
                        <a:rPr lang="fr-FR" sz="1600" b="0" i="0" u="none" strike="noStrike" dirty="0">
                          <a:solidFill>
                            <a:srgbClr val="000000"/>
                          </a:solidFill>
                          <a:effectLst/>
                          <a:latin typeface="Calibri" panose="020F0502020204030204" pitchFamily="34" charset="0"/>
                        </a:rPr>
                        <a:t>Shot allocation*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dirty="0">
                          <a:solidFill>
                            <a:srgbClr val="000000"/>
                          </a:solidFill>
                          <a:effectLst/>
                          <a:latin typeface="Calibri" panose="020F0502020204030204" pitchFamily="34" charset="0"/>
                        </a:rPr>
                        <a:t>56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dirty="0">
                          <a:solidFill>
                            <a:srgbClr val="000000"/>
                          </a:solidFill>
                          <a:effectLst/>
                          <a:latin typeface="Calibri" panose="020F0502020204030204" pitchFamily="34" charset="0"/>
                        </a:rPr>
                        <a:t>240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5841181"/>
                  </a:ext>
                </a:extLst>
              </a:tr>
            </a:tbl>
          </a:graphicData>
        </a:graphic>
      </p:graphicFrame>
      <p:sp>
        <p:nvSpPr>
          <p:cNvPr id="9" name="Rectangle 8">
            <a:extLst>
              <a:ext uri="{FF2B5EF4-FFF2-40B4-BE49-F238E27FC236}">
                <a16:creationId xmlns:a16="http://schemas.microsoft.com/office/drawing/2014/main" id="{C14F3856-EE82-415F-8B73-B9275F9D94CE}"/>
              </a:ext>
            </a:extLst>
          </p:cNvPr>
          <p:cNvSpPr/>
          <p:nvPr/>
        </p:nvSpPr>
        <p:spPr>
          <a:xfrm>
            <a:off x="8087472" y="5133579"/>
            <a:ext cx="5015265" cy="892552"/>
          </a:xfrm>
          <a:prstGeom prst="rect">
            <a:avLst/>
          </a:prstGeom>
        </p:spPr>
        <p:txBody>
          <a:bodyPr wrap="square">
            <a:spAutoFit/>
          </a:bodyPr>
          <a:lstStyle/>
          <a:p>
            <a:pPr lvl="1">
              <a:spcBef>
                <a:spcPts val="600"/>
              </a:spcBef>
            </a:pPr>
            <a:r>
              <a:rPr lang="fi-FI" sz="1400" dirty="0"/>
              <a:t>* Tentative, to be re assessed after GPM </a:t>
            </a:r>
          </a:p>
          <a:p>
            <a:pPr lvl="1">
              <a:spcBef>
                <a:spcPts val="600"/>
              </a:spcBef>
            </a:pPr>
            <a:r>
              <a:rPr lang="fi-FI" sz="1400" i="1" dirty="0"/>
              <a:t>Italic : proposals need to be refined</a:t>
            </a:r>
          </a:p>
          <a:p>
            <a:pPr lvl="1">
              <a:spcBef>
                <a:spcPts val="600"/>
              </a:spcBef>
            </a:pPr>
            <a:r>
              <a:rPr lang="fi-FI" sz="1400" b="1" dirty="0"/>
              <a:t>Bold : technical feasibility to be confirmed</a:t>
            </a:r>
          </a:p>
        </p:txBody>
      </p:sp>
      <p:sp>
        <p:nvSpPr>
          <p:cNvPr id="10" name="TextBox 4">
            <a:extLst>
              <a:ext uri="{FF2B5EF4-FFF2-40B4-BE49-F238E27FC236}">
                <a16:creationId xmlns:a16="http://schemas.microsoft.com/office/drawing/2014/main" id="{933557F0-7B19-479B-9FA3-1F0CBAFB719F}"/>
              </a:ext>
            </a:extLst>
          </p:cNvPr>
          <p:cNvSpPr txBox="1"/>
          <p:nvPr/>
        </p:nvSpPr>
        <p:spPr>
          <a:xfrm>
            <a:off x="3863329" y="6015422"/>
            <a:ext cx="3470175" cy="461665"/>
          </a:xfrm>
          <a:prstGeom prst="rect">
            <a:avLst/>
          </a:prstGeom>
          <a:noFill/>
        </p:spPr>
        <p:txBody>
          <a:bodyPr wrap="square" rtlCol="0">
            <a:spAutoFit/>
          </a:bodyPr>
          <a:lstStyle/>
          <a:p>
            <a:pPr>
              <a:spcBef>
                <a:spcPts val="600"/>
              </a:spcBef>
            </a:pPr>
            <a:r>
              <a:rPr lang="fi-FI" sz="2400" b="1" dirty="0">
                <a:solidFill>
                  <a:srgbClr val="0070C0"/>
                </a:solidFill>
              </a:rPr>
              <a:t>Now open for discussion !</a:t>
            </a:r>
          </a:p>
        </p:txBody>
      </p:sp>
      <p:sp>
        <p:nvSpPr>
          <p:cNvPr id="11" name="ZoneTexte 10">
            <a:extLst>
              <a:ext uri="{FF2B5EF4-FFF2-40B4-BE49-F238E27FC236}">
                <a16:creationId xmlns:a16="http://schemas.microsoft.com/office/drawing/2014/main" id="{B852086B-B44F-4B21-A4E3-4CBA34874BB1}"/>
              </a:ext>
            </a:extLst>
          </p:cNvPr>
          <p:cNvSpPr txBox="1"/>
          <p:nvPr/>
        </p:nvSpPr>
        <p:spPr bwMode="auto">
          <a:xfrm>
            <a:off x="109615" y="4101729"/>
            <a:ext cx="5399890" cy="2092881"/>
          </a:xfrm>
          <a:prstGeom prst="rect">
            <a:avLst/>
          </a:prstGeom>
          <a:noFill/>
        </p:spPr>
        <p:txBody>
          <a:bodyPr wrap="square">
            <a:spAutoFit/>
          </a:bodyPr>
          <a:lstStyle/>
          <a:p>
            <a:pPr marL="285750" indent="-285750">
              <a:spcBef>
                <a:spcPts val="600"/>
              </a:spcBef>
              <a:buFont typeface="Arial" panose="020B0604020202020204" pitchFamily="34" charset="0"/>
              <a:buChar char="•"/>
            </a:pPr>
            <a:r>
              <a:rPr lang="fi-FI" sz="2000" dirty="0"/>
              <a:t>Missing items ? </a:t>
            </a:r>
          </a:p>
          <a:p>
            <a:pPr marL="742950" lvl="1" indent="-285750">
              <a:spcBef>
                <a:spcPts val="600"/>
              </a:spcBef>
              <a:buFont typeface="Arial" panose="020B0604020202020204" pitchFamily="34" charset="0"/>
              <a:buChar char="•"/>
            </a:pPr>
            <a:r>
              <a:rPr lang="fi-FI" sz="2000" dirty="0"/>
              <a:t>first wall W source, but activities under other RT (RT01, RT05) + analysis of first wall samples exposed in AUG in 2025</a:t>
            </a:r>
          </a:p>
          <a:p>
            <a:pPr marL="742950" lvl="1" indent="-285750">
              <a:spcBef>
                <a:spcPts val="600"/>
              </a:spcBef>
              <a:buFont typeface="Arial" panose="020B0604020202020204" pitchFamily="34" charset="0"/>
              <a:buChar char="•"/>
            </a:pPr>
            <a:r>
              <a:rPr lang="fi-FI" sz="2000" dirty="0"/>
              <a:t>disruption heat loads (RT03) (fast IR in WEST)</a:t>
            </a:r>
          </a:p>
        </p:txBody>
      </p:sp>
    </p:spTree>
    <p:extLst>
      <p:ext uri="{BB962C8B-B14F-4D97-AF65-F5344CB8AC3E}">
        <p14:creationId xmlns:p14="http://schemas.microsoft.com/office/powerpoint/2010/main" val="3998582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1CD412-E262-5D9E-360F-047E53648E54}"/>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7</a:t>
            </a:fld>
            <a:endParaRPr lang="en-GB">
              <a:solidFill>
                <a:prstClr val="white"/>
              </a:solidFill>
            </a:endParaRPr>
          </a:p>
        </p:txBody>
      </p:sp>
      <p:sp>
        <p:nvSpPr>
          <p:cNvPr id="5" name="Title 1">
            <a:extLst>
              <a:ext uri="{FF2B5EF4-FFF2-40B4-BE49-F238E27FC236}">
                <a16:creationId xmlns:a16="http://schemas.microsoft.com/office/drawing/2014/main" id="{BAF64BF7-A679-19B0-5307-68A36D422C47}"/>
              </a:ext>
            </a:extLst>
          </p:cNvPr>
          <p:cNvSpPr>
            <a:spLocks noGrp="1"/>
          </p:cNvSpPr>
          <p:nvPr>
            <p:ph type="title"/>
          </p:nvPr>
        </p:nvSpPr>
        <p:spPr>
          <a:xfrm>
            <a:off x="983432" y="192515"/>
            <a:ext cx="9451776" cy="457200"/>
          </a:xfrm>
        </p:spPr>
        <p:txBody>
          <a:bodyPr/>
          <a:lstStyle/>
          <a:p>
            <a:r>
              <a:rPr lang="en-IT"/>
              <a:t>Prioritization scheme and criteria</a:t>
            </a:r>
            <a:endParaRPr lang="en-CH" dirty="0"/>
          </a:p>
        </p:txBody>
      </p:sp>
      <p:grpSp>
        <p:nvGrpSpPr>
          <p:cNvPr id="9" name="Groupe 18">
            <a:extLst>
              <a:ext uri="{FF2B5EF4-FFF2-40B4-BE49-F238E27FC236}">
                <a16:creationId xmlns:a16="http://schemas.microsoft.com/office/drawing/2014/main" id="{6680F235-EF08-36F8-6804-86F6F555E62B}"/>
              </a:ext>
            </a:extLst>
          </p:cNvPr>
          <p:cNvGrpSpPr/>
          <p:nvPr/>
        </p:nvGrpSpPr>
        <p:grpSpPr>
          <a:xfrm>
            <a:off x="825623" y="458608"/>
            <a:ext cx="4033455" cy="5803974"/>
            <a:chOff x="285494" y="258261"/>
            <a:chExt cx="3257574" cy="4891820"/>
          </a:xfrm>
        </p:grpSpPr>
        <p:sp>
          <p:nvSpPr>
            <p:cNvPr id="10" name="Forme libre 6">
              <a:extLst>
                <a:ext uri="{FF2B5EF4-FFF2-40B4-BE49-F238E27FC236}">
                  <a16:creationId xmlns:a16="http://schemas.microsoft.com/office/drawing/2014/main" id="{940D3DE3-6086-F119-E9F3-F767F4C0EDB0}"/>
                </a:ext>
              </a:extLst>
            </p:cNvPr>
            <p:cNvSpPr/>
            <p:nvPr/>
          </p:nvSpPr>
          <p:spPr>
            <a:xfrm>
              <a:off x="992134" y="1728188"/>
              <a:ext cx="2067698" cy="2067698"/>
            </a:xfrm>
            <a:custGeom>
              <a:avLst/>
              <a:gdLst>
                <a:gd name="connsiteX0" fmla="*/ 1467661 w 2067698"/>
                <a:gd name="connsiteY0" fmla="*/ 329671 h 2067698"/>
                <a:gd name="connsiteX1" fmla="*/ 1628495 w 2067698"/>
                <a:gd name="connsiteY1" fmla="*/ 194708 h 2067698"/>
                <a:gd name="connsiteX2" fmla="*/ 1756983 w 2067698"/>
                <a:gd name="connsiteY2" fmla="*/ 302522 h 2067698"/>
                <a:gd name="connsiteX3" fmla="*/ 1651999 w 2067698"/>
                <a:gd name="connsiteY3" fmla="*/ 484348 h 2067698"/>
                <a:gd name="connsiteX4" fmla="*/ 1818806 w 2067698"/>
                <a:gd name="connsiteY4" fmla="*/ 773265 h 2067698"/>
                <a:gd name="connsiteX5" fmla="*/ 2028764 w 2067698"/>
                <a:gd name="connsiteY5" fmla="*/ 773260 h 2067698"/>
                <a:gd name="connsiteX6" fmla="*/ 2057890 w 2067698"/>
                <a:gd name="connsiteY6" fmla="*/ 938441 h 2067698"/>
                <a:gd name="connsiteX7" fmla="*/ 1860591 w 2067698"/>
                <a:gd name="connsiteY7" fmla="*/ 1010246 h 2067698"/>
                <a:gd name="connsiteX8" fmla="*/ 1802660 w 2067698"/>
                <a:gd name="connsiteY8" fmla="*/ 1338791 h 2067698"/>
                <a:gd name="connsiteX9" fmla="*/ 1963501 w 2067698"/>
                <a:gd name="connsiteY9" fmla="*/ 1473746 h 2067698"/>
                <a:gd name="connsiteX10" fmla="*/ 1879637 w 2067698"/>
                <a:gd name="connsiteY10" fmla="*/ 1619003 h 2067698"/>
                <a:gd name="connsiteX11" fmla="*/ 1682342 w 2067698"/>
                <a:gd name="connsiteY11" fmla="*/ 1547188 h 2067698"/>
                <a:gd name="connsiteX12" fmla="*/ 1426780 w 2067698"/>
                <a:gd name="connsiteY12" fmla="*/ 1761630 h 2067698"/>
                <a:gd name="connsiteX13" fmla="*/ 1463244 w 2067698"/>
                <a:gd name="connsiteY13" fmla="*/ 1968398 h 2067698"/>
                <a:gd name="connsiteX14" fmla="*/ 1305630 w 2067698"/>
                <a:gd name="connsiteY14" fmla="*/ 2025765 h 2067698"/>
                <a:gd name="connsiteX15" fmla="*/ 1200656 w 2067698"/>
                <a:gd name="connsiteY15" fmla="*/ 1843933 h 2067698"/>
                <a:gd name="connsiteX16" fmla="*/ 867043 w 2067698"/>
                <a:gd name="connsiteY16" fmla="*/ 1843933 h 2067698"/>
                <a:gd name="connsiteX17" fmla="*/ 762068 w 2067698"/>
                <a:gd name="connsiteY17" fmla="*/ 2025765 h 2067698"/>
                <a:gd name="connsiteX18" fmla="*/ 604454 w 2067698"/>
                <a:gd name="connsiteY18" fmla="*/ 1968398 h 2067698"/>
                <a:gd name="connsiteX19" fmla="*/ 640919 w 2067698"/>
                <a:gd name="connsiteY19" fmla="*/ 1761630 h 2067698"/>
                <a:gd name="connsiteX20" fmla="*/ 385356 w 2067698"/>
                <a:gd name="connsiteY20" fmla="*/ 1547188 h 2067698"/>
                <a:gd name="connsiteX21" fmla="*/ 188061 w 2067698"/>
                <a:gd name="connsiteY21" fmla="*/ 1619003 h 2067698"/>
                <a:gd name="connsiteX22" fmla="*/ 104197 w 2067698"/>
                <a:gd name="connsiteY22" fmla="*/ 1473746 h 2067698"/>
                <a:gd name="connsiteX23" fmla="*/ 265038 w 2067698"/>
                <a:gd name="connsiteY23" fmla="*/ 1338791 h 2067698"/>
                <a:gd name="connsiteX24" fmla="*/ 207107 w 2067698"/>
                <a:gd name="connsiteY24" fmla="*/ 1010246 h 2067698"/>
                <a:gd name="connsiteX25" fmla="*/ 9808 w 2067698"/>
                <a:gd name="connsiteY25" fmla="*/ 938441 h 2067698"/>
                <a:gd name="connsiteX26" fmla="*/ 38934 w 2067698"/>
                <a:gd name="connsiteY26" fmla="*/ 773260 h 2067698"/>
                <a:gd name="connsiteX27" fmla="*/ 248893 w 2067698"/>
                <a:gd name="connsiteY27" fmla="*/ 773266 h 2067698"/>
                <a:gd name="connsiteX28" fmla="*/ 415700 w 2067698"/>
                <a:gd name="connsiteY28" fmla="*/ 484349 h 2067698"/>
                <a:gd name="connsiteX29" fmla="*/ 310715 w 2067698"/>
                <a:gd name="connsiteY29" fmla="*/ 302522 h 2067698"/>
                <a:gd name="connsiteX30" fmla="*/ 439203 w 2067698"/>
                <a:gd name="connsiteY30" fmla="*/ 194708 h 2067698"/>
                <a:gd name="connsiteX31" fmla="*/ 600037 w 2067698"/>
                <a:gd name="connsiteY31" fmla="*/ 329671 h 2067698"/>
                <a:gd name="connsiteX32" fmla="*/ 913531 w 2067698"/>
                <a:gd name="connsiteY32" fmla="*/ 215569 h 2067698"/>
                <a:gd name="connsiteX33" fmla="*/ 949985 w 2067698"/>
                <a:gd name="connsiteY33" fmla="*/ 8798 h 2067698"/>
                <a:gd name="connsiteX34" fmla="*/ 1117713 w 2067698"/>
                <a:gd name="connsiteY34" fmla="*/ 8798 h 2067698"/>
                <a:gd name="connsiteX35" fmla="*/ 1154167 w 2067698"/>
                <a:gd name="connsiteY35" fmla="*/ 215568 h 2067698"/>
                <a:gd name="connsiteX36" fmla="*/ 1467661 w 2067698"/>
                <a:gd name="connsiteY36" fmla="*/ 329670 h 2067698"/>
                <a:gd name="connsiteX37" fmla="*/ 1467661 w 2067698"/>
                <a:gd name="connsiteY37" fmla="*/ 329671 h 20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7698" h="2067698">
                  <a:moveTo>
                    <a:pt x="1467661" y="329671"/>
                  </a:moveTo>
                  <a:lnTo>
                    <a:pt x="1628495" y="194708"/>
                  </a:lnTo>
                  <a:lnTo>
                    <a:pt x="1756983" y="302522"/>
                  </a:lnTo>
                  <a:lnTo>
                    <a:pt x="1651999" y="484348"/>
                  </a:lnTo>
                  <a:cubicBezTo>
                    <a:pt x="1726649" y="568324"/>
                    <a:pt x="1783405" y="666629"/>
                    <a:pt x="1818806" y="773265"/>
                  </a:cubicBezTo>
                  <a:lnTo>
                    <a:pt x="2028764" y="773260"/>
                  </a:lnTo>
                  <a:lnTo>
                    <a:pt x="2057890" y="938441"/>
                  </a:lnTo>
                  <a:lnTo>
                    <a:pt x="1860591" y="1010246"/>
                  </a:lnTo>
                  <a:cubicBezTo>
                    <a:pt x="1863797" y="1122559"/>
                    <a:pt x="1844086" y="1234348"/>
                    <a:pt x="1802660" y="1338791"/>
                  </a:cubicBezTo>
                  <a:lnTo>
                    <a:pt x="1963501" y="1473746"/>
                  </a:lnTo>
                  <a:lnTo>
                    <a:pt x="1879637" y="1619003"/>
                  </a:lnTo>
                  <a:lnTo>
                    <a:pt x="1682342" y="1547188"/>
                  </a:lnTo>
                  <a:cubicBezTo>
                    <a:pt x="1612605" y="1635286"/>
                    <a:pt x="1525649" y="1708251"/>
                    <a:pt x="1426780" y="1761630"/>
                  </a:cubicBezTo>
                  <a:lnTo>
                    <a:pt x="1463244" y="1968398"/>
                  </a:lnTo>
                  <a:lnTo>
                    <a:pt x="1305630" y="2025765"/>
                  </a:lnTo>
                  <a:lnTo>
                    <a:pt x="1200656" y="1843933"/>
                  </a:lnTo>
                  <a:cubicBezTo>
                    <a:pt x="1090606" y="1866594"/>
                    <a:pt x="977093" y="1866594"/>
                    <a:pt x="867043" y="1843933"/>
                  </a:cubicBezTo>
                  <a:lnTo>
                    <a:pt x="762068" y="2025765"/>
                  </a:lnTo>
                  <a:lnTo>
                    <a:pt x="604454" y="1968398"/>
                  </a:lnTo>
                  <a:lnTo>
                    <a:pt x="640919" y="1761630"/>
                  </a:lnTo>
                  <a:cubicBezTo>
                    <a:pt x="542050" y="1708250"/>
                    <a:pt x="455094" y="1635285"/>
                    <a:pt x="385356" y="1547188"/>
                  </a:cubicBezTo>
                  <a:lnTo>
                    <a:pt x="188061" y="1619003"/>
                  </a:lnTo>
                  <a:lnTo>
                    <a:pt x="104197" y="1473746"/>
                  </a:lnTo>
                  <a:lnTo>
                    <a:pt x="265038" y="1338791"/>
                  </a:lnTo>
                  <a:cubicBezTo>
                    <a:pt x="223612" y="1234348"/>
                    <a:pt x="203900" y="1122559"/>
                    <a:pt x="207107" y="1010246"/>
                  </a:cubicBezTo>
                  <a:lnTo>
                    <a:pt x="9808" y="938441"/>
                  </a:lnTo>
                  <a:lnTo>
                    <a:pt x="38934" y="773260"/>
                  </a:lnTo>
                  <a:lnTo>
                    <a:pt x="248893" y="773266"/>
                  </a:lnTo>
                  <a:cubicBezTo>
                    <a:pt x="284293" y="666630"/>
                    <a:pt x="341050" y="568324"/>
                    <a:pt x="415700" y="484349"/>
                  </a:cubicBezTo>
                  <a:lnTo>
                    <a:pt x="310715" y="302522"/>
                  </a:lnTo>
                  <a:lnTo>
                    <a:pt x="439203" y="194708"/>
                  </a:lnTo>
                  <a:lnTo>
                    <a:pt x="600037" y="329671"/>
                  </a:lnTo>
                  <a:cubicBezTo>
                    <a:pt x="695700" y="270738"/>
                    <a:pt x="802367" y="231914"/>
                    <a:pt x="913531" y="215569"/>
                  </a:cubicBezTo>
                  <a:lnTo>
                    <a:pt x="949985" y="8798"/>
                  </a:lnTo>
                  <a:lnTo>
                    <a:pt x="1117713" y="8798"/>
                  </a:lnTo>
                  <a:lnTo>
                    <a:pt x="1154167" y="215568"/>
                  </a:lnTo>
                  <a:cubicBezTo>
                    <a:pt x="1265331" y="231913"/>
                    <a:pt x="1371998" y="270737"/>
                    <a:pt x="1467661" y="329670"/>
                  </a:cubicBezTo>
                  <a:lnTo>
                    <a:pt x="1467661" y="32967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8559" tIns="507208" rIns="438559" bIns="543370" numCol="1" spcCol="1270" anchor="ctr" anchorCtr="0">
              <a:noAutofit/>
            </a:bodyPr>
            <a:lstStyle/>
            <a:p>
              <a:pPr marL="0" lvl="0" indent="0" algn="ctr" defTabSz="800100">
                <a:lnSpc>
                  <a:spcPct val="90000"/>
                </a:lnSpc>
                <a:spcBef>
                  <a:spcPct val="0"/>
                </a:spcBef>
                <a:spcAft>
                  <a:spcPct val="35000"/>
                </a:spcAft>
                <a:buNone/>
              </a:pPr>
              <a:r>
                <a:rPr lang="en-GB" sz="1800" kern="1200" baseline="0" dirty="0"/>
                <a:t>RT Scientific Objectives</a:t>
              </a:r>
            </a:p>
          </p:txBody>
        </p:sp>
        <p:sp>
          <p:nvSpPr>
            <p:cNvPr id="11" name="Forme libre 8">
              <a:extLst>
                <a:ext uri="{FF2B5EF4-FFF2-40B4-BE49-F238E27FC236}">
                  <a16:creationId xmlns:a16="http://schemas.microsoft.com/office/drawing/2014/main" id="{C72CB67C-6A10-E9A5-A2D5-C59DDAF28707}"/>
                </a:ext>
              </a:extLst>
            </p:cNvPr>
            <p:cNvSpPr/>
            <p:nvPr/>
          </p:nvSpPr>
          <p:spPr>
            <a:xfrm rot="790213">
              <a:off x="612426" y="3436712"/>
              <a:ext cx="1503780" cy="1503780"/>
            </a:xfrm>
            <a:custGeom>
              <a:avLst/>
              <a:gdLst>
                <a:gd name="connsiteX0" fmla="*/ 1125199 w 1503780"/>
                <a:gd name="connsiteY0" fmla="*/ 380869 h 1503780"/>
                <a:gd name="connsiteX1" fmla="*/ 1347057 w 1503780"/>
                <a:gd name="connsiteY1" fmla="*/ 314005 h 1503780"/>
                <a:gd name="connsiteX2" fmla="*/ 1428693 w 1503780"/>
                <a:gd name="connsiteY2" fmla="*/ 455402 h 1503780"/>
                <a:gd name="connsiteX3" fmla="*/ 1259858 w 1503780"/>
                <a:gd name="connsiteY3" fmla="*/ 614105 h 1503780"/>
                <a:gd name="connsiteX4" fmla="*/ 1259858 w 1503780"/>
                <a:gd name="connsiteY4" fmla="*/ 889674 h 1503780"/>
                <a:gd name="connsiteX5" fmla="*/ 1428693 w 1503780"/>
                <a:gd name="connsiteY5" fmla="*/ 1048378 h 1503780"/>
                <a:gd name="connsiteX6" fmla="*/ 1347057 w 1503780"/>
                <a:gd name="connsiteY6" fmla="*/ 1189775 h 1503780"/>
                <a:gd name="connsiteX7" fmla="*/ 1125199 w 1503780"/>
                <a:gd name="connsiteY7" fmla="*/ 1122911 h 1503780"/>
                <a:gd name="connsiteX8" fmla="*/ 886549 w 1503780"/>
                <a:gd name="connsiteY8" fmla="*/ 1260696 h 1503780"/>
                <a:gd name="connsiteX9" fmla="*/ 833526 w 1503780"/>
                <a:gd name="connsiteY9" fmla="*/ 1486262 h 1503780"/>
                <a:gd name="connsiteX10" fmla="*/ 670254 w 1503780"/>
                <a:gd name="connsiteY10" fmla="*/ 1486262 h 1503780"/>
                <a:gd name="connsiteX11" fmla="*/ 617231 w 1503780"/>
                <a:gd name="connsiteY11" fmla="*/ 1260695 h 1503780"/>
                <a:gd name="connsiteX12" fmla="*/ 378581 w 1503780"/>
                <a:gd name="connsiteY12" fmla="*/ 1122910 h 1503780"/>
                <a:gd name="connsiteX13" fmla="*/ 156723 w 1503780"/>
                <a:gd name="connsiteY13" fmla="*/ 1189775 h 1503780"/>
                <a:gd name="connsiteX14" fmla="*/ 75087 w 1503780"/>
                <a:gd name="connsiteY14" fmla="*/ 1048378 h 1503780"/>
                <a:gd name="connsiteX15" fmla="*/ 243922 w 1503780"/>
                <a:gd name="connsiteY15" fmla="*/ 889675 h 1503780"/>
                <a:gd name="connsiteX16" fmla="*/ 243922 w 1503780"/>
                <a:gd name="connsiteY16" fmla="*/ 614106 h 1503780"/>
                <a:gd name="connsiteX17" fmla="*/ 75087 w 1503780"/>
                <a:gd name="connsiteY17" fmla="*/ 455402 h 1503780"/>
                <a:gd name="connsiteX18" fmla="*/ 156723 w 1503780"/>
                <a:gd name="connsiteY18" fmla="*/ 314005 h 1503780"/>
                <a:gd name="connsiteX19" fmla="*/ 378581 w 1503780"/>
                <a:gd name="connsiteY19" fmla="*/ 380869 h 1503780"/>
                <a:gd name="connsiteX20" fmla="*/ 617231 w 1503780"/>
                <a:gd name="connsiteY20" fmla="*/ 243084 h 1503780"/>
                <a:gd name="connsiteX21" fmla="*/ 670254 w 1503780"/>
                <a:gd name="connsiteY21" fmla="*/ 17518 h 1503780"/>
                <a:gd name="connsiteX22" fmla="*/ 833526 w 1503780"/>
                <a:gd name="connsiteY22" fmla="*/ 17518 h 1503780"/>
                <a:gd name="connsiteX23" fmla="*/ 886549 w 1503780"/>
                <a:gd name="connsiteY23" fmla="*/ 243085 h 1503780"/>
                <a:gd name="connsiteX24" fmla="*/ 1125199 w 1503780"/>
                <a:gd name="connsiteY24" fmla="*/ 380870 h 1503780"/>
                <a:gd name="connsiteX25" fmla="*/ 1125199 w 1503780"/>
                <a:gd name="connsiteY25" fmla="*/ 380869 h 150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3780" h="1503780">
                  <a:moveTo>
                    <a:pt x="1125199" y="380869"/>
                  </a:moveTo>
                  <a:lnTo>
                    <a:pt x="1347057" y="314005"/>
                  </a:lnTo>
                  <a:lnTo>
                    <a:pt x="1428693" y="455402"/>
                  </a:lnTo>
                  <a:lnTo>
                    <a:pt x="1259858" y="614105"/>
                  </a:lnTo>
                  <a:cubicBezTo>
                    <a:pt x="1284332" y="704331"/>
                    <a:pt x="1284332" y="799448"/>
                    <a:pt x="1259858" y="889674"/>
                  </a:cubicBezTo>
                  <a:lnTo>
                    <a:pt x="1428693" y="1048378"/>
                  </a:lnTo>
                  <a:lnTo>
                    <a:pt x="1347057" y="1189775"/>
                  </a:lnTo>
                  <a:lnTo>
                    <a:pt x="1125199" y="1122911"/>
                  </a:lnTo>
                  <a:cubicBezTo>
                    <a:pt x="1059298" y="1189219"/>
                    <a:pt x="976924" y="1236777"/>
                    <a:pt x="886549" y="1260696"/>
                  </a:cubicBezTo>
                  <a:lnTo>
                    <a:pt x="833526" y="1486262"/>
                  </a:lnTo>
                  <a:lnTo>
                    <a:pt x="670254" y="1486262"/>
                  </a:lnTo>
                  <a:lnTo>
                    <a:pt x="617231" y="1260695"/>
                  </a:lnTo>
                  <a:cubicBezTo>
                    <a:pt x="526856" y="1236777"/>
                    <a:pt x="444482" y="1189218"/>
                    <a:pt x="378581" y="1122910"/>
                  </a:cubicBezTo>
                  <a:lnTo>
                    <a:pt x="156723" y="1189775"/>
                  </a:lnTo>
                  <a:lnTo>
                    <a:pt x="75087" y="1048378"/>
                  </a:lnTo>
                  <a:lnTo>
                    <a:pt x="243922" y="889675"/>
                  </a:lnTo>
                  <a:cubicBezTo>
                    <a:pt x="219448" y="799449"/>
                    <a:pt x="219448" y="704332"/>
                    <a:pt x="243922" y="614106"/>
                  </a:cubicBezTo>
                  <a:lnTo>
                    <a:pt x="75087" y="455402"/>
                  </a:lnTo>
                  <a:lnTo>
                    <a:pt x="156723" y="314005"/>
                  </a:lnTo>
                  <a:lnTo>
                    <a:pt x="378581" y="380869"/>
                  </a:lnTo>
                  <a:cubicBezTo>
                    <a:pt x="444482" y="314561"/>
                    <a:pt x="526856" y="267003"/>
                    <a:pt x="617231" y="243084"/>
                  </a:cubicBezTo>
                  <a:lnTo>
                    <a:pt x="670254" y="17518"/>
                  </a:lnTo>
                  <a:lnTo>
                    <a:pt x="833526" y="17518"/>
                  </a:lnTo>
                  <a:lnTo>
                    <a:pt x="886549" y="243085"/>
                  </a:lnTo>
                  <a:cubicBezTo>
                    <a:pt x="976924" y="267003"/>
                    <a:pt x="1059298" y="314562"/>
                    <a:pt x="1125199" y="380870"/>
                  </a:cubicBezTo>
                  <a:lnTo>
                    <a:pt x="1125199" y="380869"/>
                  </a:lnTo>
                  <a:close/>
                </a:path>
              </a:pathLst>
            </a:custGeom>
            <a:solidFill>
              <a:schemeClr val="accent3">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97631" tIns="399919" rIns="397631" bIns="399919" numCol="1" spcCol="1270" anchor="ctr" anchorCtr="0">
              <a:noAutofit/>
            </a:bodyPr>
            <a:lstStyle/>
            <a:p>
              <a:pPr marL="0" lvl="0" indent="0" algn="ctr" defTabSz="666750">
                <a:lnSpc>
                  <a:spcPct val="90000"/>
                </a:lnSpc>
                <a:spcBef>
                  <a:spcPct val="0"/>
                </a:spcBef>
                <a:spcAft>
                  <a:spcPct val="35000"/>
                </a:spcAft>
                <a:buNone/>
              </a:pPr>
              <a:r>
                <a:rPr lang="en-GB" sz="1500" kern="1200" dirty="0"/>
                <a:t>ITER Research Plan</a:t>
              </a:r>
            </a:p>
          </p:txBody>
        </p:sp>
        <p:sp>
          <p:nvSpPr>
            <p:cNvPr id="12" name="Forme libre 10">
              <a:extLst>
                <a:ext uri="{FF2B5EF4-FFF2-40B4-BE49-F238E27FC236}">
                  <a16:creationId xmlns:a16="http://schemas.microsoft.com/office/drawing/2014/main" id="{A8EB515B-C629-9816-5B24-017EF6CD1D7E}"/>
                </a:ext>
              </a:extLst>
            </p:cNvPr>
            <p:cNvSpPr/>
            <p:nvPr/>
          </p:nvSpPr>
          <p:spPr>
            <a:xfrm rot="508373">
              <a:off x="1327302" y="339502"/>
              <a:ext cx="1804538" cy="1804538"/>
            </a:xfrm>
            <a:custGeom>
              <a:avLst/>
              <a:gdLst>
                <a:gd name="connsiteX0" fmla="*/ 1102466 w 1473398"/>
                <a:gd name="connsiteY0" fmla="*/ 373174 h 1473398"/>
                <a:gd name="connsiteX1" fmla="*/ 1319842 w 1473398"/>
                <a:gd name="connsiteY1" fmla="*/ 307661 h 1473398"/>
                <a:gd name="connsiteX2" fmla="*/ 1399828 w 1473398"/>
                <a:gd name="connsiteY2" fmla="*/ 446202 h 1473398"/>
                <a:gd name="connsiteX3" fmla="*/ 1234404 w 1473398"/>
                <a:gd name="connsiteY3" fmla="*/ 601698 h 1473398"/>
                <a:gd name="connsiteX4" fmla="*/ 1234404 w 1473398"/>
                <a:gd name="connsiteY4" fmla="*/ 871700 h 1473398"/>
                <a:gd name="connsiteX5" fmla="*/ 1399828 w 1473398"/>
                <a:gd name="connsiteY5" fmla="*/ 1027196 h 1473398"/>
                <a:gd name="connsiteX6" fmla="*/ 1319842 w 1473398"/>
                <a:gd name="connsiteY6" fmla="*/ 1165737 h 1473398"/>
                <a:gd name="connsiteX7" fmla="*/ 1102466 w 1473398"/>
                <a:gd name="connsiteY7" fmla="*/ 1100224 h 1473398"/>
                <a:gd name="connsiteX8" fmla="*/ 868638 w 1473398"/>
                <a:gd name="connsiteY8" fmla="*/ 1235225 h 1473398"/>
                <a:gd name="connsiteX9" fmla="*/ 816685 w 1473398"/>
                <a:gd name="connsiteY9" fmla="*/ 1456234 h 1473398"/>
                <a:gd name="connsiteX10" fmla="*/ 656713 w 1473398"/>
                <a:gd name="connsiteY10" fmla="*/ 1456234 h 1473398"/>
                <a:gd name="connsiteX11" fmla="*/ 604761 w 1473398"/>
                <a:gd name="connsiteY11" fmla="*/ 1235225 h 1473398"/>
                <a:gd name="connsiteX12" fmla="*/ 370933 w 1473398"/>
                <a:gd name="connsiteY12" fmla="*/ 1100224 h 1473398"/>
                <a:gd name="connsiteX13" fmla="*/ 153556 w 1473398"/>
                <a:gd name="connsiteY13" fmla="*/ 1165737 h 1473398"/>
                <a:gd name="connsiteX14" fmla="*/ 73570 w 1473398"/>
                <a:gd name="connsiteY14" fmla="*/ 1027196 h 1473398"/>
                <a:gd name="connsiteX15" fmla="*/ 238994 w 1473398"/>
                <a:gd name="connsiteY15" fmla="*/ 871700 h 1473398"/>
                <a:gd name="connsiteX16" fmla="*/ 238994 w 1473398"/>
                <a:gd name="connsiteY16" fmla="*/ 601698 h 1473398"/>
                <a:gd name="connsiteX17" fmla="*/ 73570 w 1473398"/>
                <a:gd name="connsiteY17" fmla="*/ 446202 h 1473398"/>
                <a:gd name="connsiteX18" fmla="*/ 153556 w 1473398"/>
                <a:gd name="connsiteY18" fmla="*/ 307661 h 1473398"/>
                <a:gd name="connsiteX19" fmla="*/ 370932 w 1473398"/>
                <a:gd name="connsiteY19" fmla="*/ 373174 h 1473398"/>
                <a:gd name="connsiteX20" fmla="*/ 604760 w 1473398"/>
                <a:gd name="connsiteY20" fmla="*/ 238173 h 1473398"/>
                <a:gd name="connsiteX21" fmla="*/ 656713 w 1473398"/>
                <a:gd name="connsiteY21" fmla="*/ 17164 h 1473398"/>
                <a:gd name="connsiteX22" fmla="*/ 816685 w 1473398"/>
                <a:gd name="connsiteY22" fmla="*/ 17164 h 1473398"/>
                <a:gd name="connsiteX23" fmla="*/ 868637 w 1473398"/>
                <a:gd name="connsiteY23" fmla="*/ 238173 h 1473398"/>
                <a:gd name="connsiteX24" fmla="*/ 1102465 w 1473398"/>
                <a:gd name="connsiteY24" fmla="*/ 373174 h 1473398"/>
                <a:gd name="connsiteX25" fmla="*/ 1102466 w 1473398"/>
                <a:gd name="connsiteY25" fmla="*/ 373174 h 147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73398" h="1473398">
                  <a:moveTo>
                    <a:pt x="948348" y="372700"/>
                  </a:moveTo>
                  <a:lnTo>
                    <a:pt x="1105943" y="275095"/>
                  </a:lnTo>
                  <a:lnTo>
                    <a:pt x="1198303" y="367456"/>
                  </a:lnTo>
                  <a:lnTo>
                    <a:pt x="1100697" y="525050"/>
                  </a:lnTo>
                  <a:cubicBezTo>
                    <a:pt x="1138291" y="589704"/>
                    <a:pt x="1157985" y="663204"/>
                    <a:pt x="1157755" y="737993"/>
                  </a:cubicBezTo>
                  <a:lnTo>
                    <a:pt x="1321081" y="825671"/>
                  </a:lnTo>
                  <a:lnTo>
                    <a:pt x="1287275" y="951838"/>
                  </a:lnTo>
                  <a:lnTo>
                    <a:pt x="1101992" y="946106"/>
                  </a:lnTo>
                  <a:cubicBezTo>
                    <a:pt x="1064797" y="1010990"/>
                    <a:pt x="1010991" y="1064797"/>
                    <a:pt x="946107" y="1101992"/>
                  </a:cubicBezTo>
                  <a:lnTo>
                    <a:pt x="951837" y="1287275"/>
                  </a:lnTo>
                  <a:lnTo>
                    <a:pt x="825672" y="1321081"/>
                  </a:lnTo>
                  <a:lnTo>
                    <a:pt x="737994" y="1157756"/>
                  </a:lnTo>
                  <a:cubicBezTo>
                    <a:pt x="663205" y="1157986"/>
                    <a:pt x="589705" y="1138291"/>
                    <a:pt x="525050" y="1100697"/>
                  </a:cubicBezTo>
                  <a:lnTo>
                    <a:pt x="367455" y="1198303"/>
                  </a:lnTo>
                  <a:lnTo>
                    <a:pt x="275095" y="1105942"/>
                  </a:lnTo>
                  <a:lnTo>
                    <a:pt x="372701" y="948348"/>
                  </a:lnTo>
                  <a:cubicBezTo>
                    <a:pt x="335107" y="883694"/>
                    <a:pt x="315413" y="810194"/>
                    <a:pt x="315643" y="735405"/>
                  </a:cubicBezTo>
                  <a:lnTo>
                    <a:pt x="152317" y="647727"/>
                  </a:lnTo>
                  <a:lnTo>
                    <a:pt x="186123" y="521560"/>
                  </a:lnTo>
                  <a:lnTo>
                    <a:pt x="371406" y="527292"/>
                  </a:lnTo>
                  <a:cubicBezTo>
                    <a:pt x="408601" y="462408"/>
                    <a:pt x="462407" y="408601"/>
                    <a:pt x="527291" y="371406"/>
                  </a:cubicBezTo>
                  <a:lnTo>
                    <a:pt x="521561" y="186123"/>
                  </a:lnTo>
                  <a:lnTo>
                    <a:pt x="647726" y="152317"/>
                  </a:lnTo>
                  <a:lnTo>
                    <a:pt x="735404" y="315642"/>
                  </a:lnTo>
                  <a:cubicBezTo>
                    <a:pt x="810193" y="315412"/>
                    <a:pt x="883693" y="335107"/>
                    <a:pt x="948348" y="372701"/>
                  </a:cubicBezTo>
                  <a:lnTo>
                    <a:pt x="948348" y="372700"/>
                  </a:lnTo>
                  <a:close/>
                </a:path>
              </a:pathLst>
            </a:cu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9049" tIns="509049" rIns="509050" bIns="509050" numCol="1" spcCol="1270" anchor="ctr" anchorCtr="0">
              <a:noAutofit/>
            </a:bodyPr>
            <a:lstStyle/>
            <a:p>
              <a:pPr marL="0" lvl="0" indent="0" algn="ctr" defTabSz="711200">
                <a:lnSpc>
                  <a:spcPct val="90000"/>
                </a:lnSpc>
                <a:spcBef>
                  <a:spcPct val="0"/>
                </a:spcBef>
                <a:spcAft>
                  <a:spcPct val="35000"/>
                </a:spcAft>
                <a:buNone/>
              </a:pPr>
              <a:r>
                <a:rPr lang="en-GB" sz="1600" kern="1200" baseline="0" dirty="0"/>
                <a:t>DEMO Physics</a:t>
              </a:r>
            </a:p>
          </p:txBody>
        </p:sp>
        <p:sp>
          <p:nvSpPr>
            <p:cNvPr id="13" name="Flèche en arc 13">
              <a:extLst>
                <a:ext uri="{FF2B5EF4-FFF2-40B4-BE49-F238E27FC236}">
                  <a16:creationId xmlns:a16="http://schemas.microsoft.com/office/drawing/2014/main" id="{09258263-017B-65FB-8364-3539194FDBA6}"/>
                </a:ext>
              </a:extLst>
            </p:cNvPr>
            <p:cNvSpPr/>
            <p:nvPr/>
          </p:nvSpPr>
          <p:spPr>
            <a:xfrm rot="1925763">
              <a:off x="896414" y="1632468"/>
              <a:ext cx="2646654" cy="2646654"/>
            </a:xfrm>
            <a:prstGeom prst="circularArrow">
              <a:avLst>
                <a:gd name="adj1" fmla="val 4688"/>
                <a:gd name="adj2" fmla="val 299029"/>
                <a:gd name="adj3" fmla="val 2504958"/>
                <a:gd name="adj4" fmla="val 15885635"/>
                <a:gd name="adj5" fmla="val 5469"/>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T"/>
            </a:p>
          </p:txBody>
        </p:sp>
        <p:sp>
          <p:nvSpPr>
            <p:cNvPr id="14" name="Forme 14">
              <a:extLst>
                <a:ext uri="{FF2B5EF4-FFF2-40B4-BE49-F238E27FC236}">
                  <a16:creationId xmlns:a16="http://schemas.microsoft.com/office/drawing/2014/main" id="{AEAD627D-0C2E-67E0-4082-C4A885352E21}"/>
                </a:ext>
              </a:extLst>
            </p:cNvPr>
            <p:cNvSpPr/>
            <p:nvPr/>
          </p:nvSpPr>
          <p:spPr>
            <a:xfrm>
              <a:off x="285494" y="3227122"/>
              <a:ext cx="1922959" cy="1922959"/>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T"/>
            </a:p>
          </p:txBody>
        </p:sp>
        <p:sp>
          <p:nvSpPr>
            <p:cNvPr id="15" name="Flèche en arc 17">
              <a:extLst>
                <a:ext uri="{FF2B5EF4-FFF2-40B4-BE49-F238E27FC236}">
                  <a16:creationId xmlns:a16="http://schemas.microsoft.com/office/drawing/2014/main" id="{2E4ED4CC-4116-F15A-3D31-37B02CC5F706}"/>
                </a:ext>
              </a:extLst>
            </p:cNvPr>
            <p:cNvSpPr/>
            <p:nvPr/>
          </p:nvSpPr>
          <p:spPr>
            <a:xfrm>
              <a:off x="1173023" y="258261"/>
              <a:ext cx="2073337" cy="2073337"/>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IT"/>
            </a:p>
          </p:txBody>
        </p:sp>
      </p:grpSp>
      <p:sp>
        <p:nvSpPr>
          <p:cNvPr id="20" name="Footer Placeholder 2">
            <a:extLst>
              <a:ext uri="{FF2B5EF4-FFF2-40B4-BE49-F238E27FC236}">
                <a16:creationId xmlns:a16="http://schemas.microsoft.com/office/drawing/2014/main" id="{9A4C7EA0-7126-43C0-B7C7-A485649DF8D1}"/>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
        <p:nvSpPr>
          <p:cNvPr id="25" name="Rectangle 24">
            <a:extLst>
              <a:ext uri="{FF2B5EF4-FFF2-40B4-BE49-F238E27FC236}">
                <a16:creationId xmlns:a16="http://schemas.microsoft.com/office/drawing/2014/main" id="{22A2BC0C-884C-4386-A1C2-4536459A55F7}"/>
              </a:ext>
            </a:extLst>
          </p:cNvPr>
          <p:cNvSpPr/>
          <p:nvPr/>
        </p:nvSpPr>
        <p:spPr>
          <a:xfrm>
            <a:off x="6373407" y="298293"/>
            <a:ext cx="4905882" cy="31253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6" name="TextBox 6">
            <a:extLst>
              <a:ext uri="{FF2B5EF4-FFF2-40B4-BE49-F238E27FC236}">
                <a16:creationId xmlns:a16="http://schemas.microsoft.com/office/drawing/2014/main" id="{9E3DAE05-1FB8-474D-80D0-B07DB156B645}"/>
              </a:ext>
            </a:extLst>
          </p:cNvPr>
          <p:cNvSpPr txBox="1"/>
          <p:nvPr/>
        </p:nvSpPr>
        <p:spPr>
          <a:xfrm>
            <a:off x="6497629" y="2267177"/>
            <a:ext cx="4562760" cy="1228952"/>
          </a:xfrm>
          <a:prstGeom prst="rect">
            <a:avLst/>
          </a:prstGeom>
          <a:noFill/>
        </p:spPr>
        <p:txBody>
          <a:bodyPr wrap="square" rtlCol="0">
            <a:spAutoFit/>
          </a:bodyPr>
          <a:lstStyle/>
          <a:p>
            <a:r>
              <a:rPr lang="fi-FI" dirty="0" err="1"/>
              <a:t>All</a:t>
            </a:r>
            <a:r>
              <a:rPr lang="fi-FI" dirty="0"/>
              <a:t> </a:t>
            </a:r>
            <a:r>
              <a:rPr lang="fi-FI" dirty="0" err="1"/>
              <a:t>these</a:t>
            </a:r>
            <a:r>
              <a:rPr lang="fi-FI" dirty="0"/>
              <a:t> </a:t>
            </a:r>
            <a:r>
              <a:rPr lang="fi-FI" dirty="0" err="1"/>
              <a:t>aspects</a:t>
            </a:r>
            <a:r>
              <a:rPr lang="fi-FI" dirty="0"/>
              <a:t> </a:t>
            </a:r>
            <a:r>
              <a:rPr lang="fi-FI" dirty="0" err="1"/>
              <a:t>were</a:t>
            </a:r>
            <a:r>
              <a:rPr lang="fi-FI" dirty="0"/>
              <a:t> </a:t>
            </a:r>
            <a:r>
              <a:rPr lang="fi-FI" dirty="0" err="1"/>
              <a:t>considered</a:t>
            </a:r>
            <a:r>
              <a:rPr lang="fi-FI" dirty="0"/>
              <a:t> </a:t>
            </a:r>
            <a:r>
              <a:rPr lang="fi-FI" dirty="0" err="1"/>
              <a:t>by</a:t>
            </a:r>
            <a:r>
              <a:rPr lang="fi-FI" dirty="0"/>
              <a:t> </a:t>
            </a:r>
            <a:r>
              <a:rPr lang="fi-FI" dirty="0" err="1"/>
              <a:t>the</a:t>
            </a:r>
            <a:r>
              <a:rPr lang="fi-FI" dirty="0"/>
              <a:t> </a:t>
            </a:r>
            <a:r>
              <a:rPr lang="fi-FI" dirty="0" err="1"/>
              <a:t>TFLs</a:t>
            </a:r>
            <a:r>
              <a:rPr lang="fi-FI" dirty="0"/>
              <a:t> </a:t>
            </a:r>
            <a:r>
              <a:rPr lang="fi-FI" dirty="0" err="1"/>
              <a:t>when</a:t>
            </a:r>
            <a:r>
              <a:rPr lang="fi-FI" dirty="0"/>
              <a:t> </a:t>
            </a:r>
            <a:r>
              <a:rPr lang="fi-FI" dirty="0" err="1"/>
              <a:t>setting</a:t>
            </a:r>
            <a:r>
              <a:rPr lang="fi-FI" dirty="0"/>
              <a:t> </a:t>
            </a:r>
            <a:r>
              <a:rPr lang="fi-FI" dirty="0" err="1"/>
              <a:t>the</a:t>
            </a:r>
            <a:r>
              <a:rPr lang="fi-FI" dirty="0"/>
              <a:t> </a:t>
            </a:r>
            <a:r>
              <a:rPr lang="fi-FI" dirty="0" err="1"/>
              <a:t>priorities</a:t>
            </a:r>
            <a:r>
              <a:rPr lang="fi-FI" dirty="0"/>
              <a:t> – </a:t>
            </a:r>
            <a:r>
              <a:rPr lang="fi-FI" dirty="0" err="1"/>
              <a:t>according</a:t>
            </a:r>
            <a:r>
              <a:rPr lang="fi-FI" dirty="0"/>
              <a:t> to </a:t>
            </a:r>
            <a:r>
              <a:rPr lang="fi-FI" dirty="0" err="1"/>
              <a:t>the</a:t>
            </a:r>
            <a:r>
              <a:rPr lang="fi-FI" dirty="0"/>
              <a:t> </a:t>
            </a:r>
            <a:r>
              <a:rPr lang="fi-FI" dirty="0" err="1"/>
              <a:t>following</a:t>
            </a:r>
            <a:r>
              <a:rPr lang="fi-FI" dirty="0"/>
              <a:t> </a:t>
            </a:r>
            <a:r>
              <a:rPr lang="fi-FI" dirty="0" err="1"/>
              <a:t>scheme</a:t>
            </a:r>
            <a:endParaRPr lang="fi-FI" dirty="0"/>
          </a:p>
        </p:txBody>
      </p:sp>
      <p:sp>
        <p:nvSpPr>
          <p:cNvPr id="27" name="TextBox 7">
            <a:extLst>
              <a:ext uri="{FF2B5EF4-FFF2-40B4-BE49-F238E27FC236}">
                <a16:creationId xmlns:a16="http://schemas.microsoft.com/office/drawing/2014/main" id="{A8614DFC-E82B-4EA9-B17F-7C4CD1EE6735}"/>
              </a:ext>
            </a:extLst>
          </p:cNvPr>
          <p:cNvSpPr txBox="1"/>
          <p:nvPr/>
        </p:nvSpPr>
        <p:spPr>
          <a:xfrm>
            <a:off x="9037605" y="1763546"/>
            <a:ext cx="2080852" cy="491581"/>
          </a:xfrm>
          <a:prstGeom prst="rect">
            <a:avLst/>
          </a:prstGeom>
          <a:noFill/>
          <a:ln w="25400">
            <a:solidFill>
              <a:srgbClr val="FF0000"/>
            </a:solidFill>
          </a:ln>
        </p:spPr>
        <p:txBody>
          <a:bodyPr wrap="square" rtlCol="0">
            <a:spAutoFit/>
          </a:bodyPr>
          <a:lstStyle/>
          <a:p>
            <a:r>
              <a:rPr lang="fi-FI" b="1" dirty="0" err="1"/>
              <a:t>Size</a:t>
            </a:r>
            <a:r>
              <a:rPr lang="fi-FI" b="1" dirty="0"/>
              <a:t> and </a:t>
            </a:r>
            <a:r>
              <a:rPr lang="fi-FI" b="1" dirty="0" err="1"/>
              <a:t>feasibility</a:t>
            </a:r>
            <a:endParaRPr lang="fi-FI" b="1" dirty="0"/>
          </a:p>
        </p:txBody>
      </p:sp>
      <p:sp>
        <p:nvSpPr>
          <p:cNvPr id="28" name="TextBox 8">
            <a:extLst>
              <a:ext uri="{FF2B5EF4-FFF2-40B4-BE49-F238E27FC236}">
                <a16:creationId xmlns:a16="http://schemas.microsoft.com/office/drawing/2014/main" id="{188E010B-8E81-4AC9-80C0-033FA0749723}"/>
              </a:ext>
            </a:extLst>
          </p:cNvPr>
          <p:cNvSpPr txBox="1"/>
          <p:nvPr/>
        </p:nvSpPr>
        <p:spPr>
          <a:xfrm>
            <a:off x="6545937" y="801744"/>
            <a:ext cx="3817071" cy="491581"/>
          </a:xfrm>
          <a:prstGeom prst="rect">
            <a:avLst/>
          </a:prstGeom>
          <a:noFill/>
          <a:ln w="25400">
            <a:solidFill>
              <a:srgbClr val="FF0000"/>
            </a:solidFill>
          </a:ln>
        </p:spPr>
        <p:txBody>
          <a:bodyPr wrap="none" rtlCol="0">
            <a:spAutoFit/>
          </a:bodyPr>
          <a:lstStyle/>
          <a:p>
            <a:r>
              <a:rPr lang="fi-FI" b="1" dirty="0" err="1"/>
              <a:t>Adherence</a:t>
            </a:r>
            <a:r>
              <a:rPr lang="fi-FI" b="1" dirty="0"/>
              <a:t> to </a:t>
            </a:r>
            <a:r>
              <a:rPr lang="fi-FI" b="1" dirty="0" err="1"/>
              <a:t>the</a:t>
            </a:r>
            <a:r>
              <a:rPr lang="fi-FI" b="1" dirty="0"/>
              <a:t> </a:t>
            </a:r>
            <a:r>
              <a:rPr lang="fi-FI" b="1" dirty="0" err="1"/>
              <a:t>Scientific</a:t>
            </a:r>
            <a:r>
              <a:rPr lang="fi-FI" b="1" dirty="0"/>
              <a:t> </a:t>
            </a:r>
            <a:r>
              <a:rPr lang="fi-FI" b="1" dirty="0" err="1"/>
              <a:t>Objectives</a:t>
            </a:r>
            <a:endParaRPr lang="fi-FI" b="1" dirty="0"/>
          </a:p>
        </p:txBody>
      </p:sp>
      <p:sp>
        <p:nvSpPr>
          <p:cNvPr id="29" name="TextBox 16">
            <a:extLst>
              <a:ext uri="{FF2B5EF4-FFF2-40B4-BE49-F238E27FC236}">
                <a16:creationId xmlns:a16="http://schemas.microsoft.com/office/drawing/2014/main" id="{F0019D23-25F5-4CC1-B1AC-7F060DF86663}"/>
              </a:ext>
            </a:extLst>
          </p:cNvPr>
          <p:cNvSpPr txBox="1"/>
          <p:nvPr/>
        </p:nvSpPr>
        <p:spPr>
          <a:xfrm>
            <a:off x="6460495" y="370827"/>
            <a:ext cx="4473612" cy="491581"/>
          </a:xfrm>
          <a:prstGeom prst="rect">
            <a:avLst/>
          </a:prstGeom>
          <a:noFill/>
        </p:spPr>
        <p:txBody>
          <a:bodyPr wrap="square" rtlCol="0">
            <a:spAutoFit/>
          </a:bodyPr>
          <a:lstStyle/>
          <a:p>
            <a:r>
              <a:rPr lang="en-IT" dirty="0"/>
              <a:t>Proposal Evaluated according to the criteria:</a:t>
            </a:r>
          </a:p>
        </p:txBody>
      </p:sp>
      <p:sp>
        <p:nvSpPr>
          <p:cNvPr id="30" name="TextBox 9">
            <a:extLst>
              <a:ext uri="{FF2B5EF4-FFF2-40B4-BE49-F238E27FC236}">
                <a16:creationId xmlns:a16="http://schemas.microsoft.com/office/drawing/2014/main" id="{11DD93A5-7CDE-40D8-BFBA-25F63F7B4A53}"/>
              </a:ext>
            </a:extLst>
          </p:cNvPr>
          <p:cNvSpPr txBox="1"/>
          <p:nvPr/>
        </p:nvSpPr>
        <p:spPr>
          <a:xfrm>
            <a:off x="6545937" y="1770790"/>
            <a:ext cx="2080852" cy="491581"/>
          </a:xfrm>
          <a:prstGeom prst="rect">
            <a:avLst/>
          </a:prstGeom>
          <a:noFill/>
          <a:ln w="25400">
            <a:solidFill>
              <a:srgbClr val="FF0000"/>
            </a:solidFill>
          </a:ln>
        </p:spPr>
        <p:txBody>
          <a:bodyPr wrap="square" rtlCol="0">
            <a:spAutoFit/>
          </a:bodyPr>
          <a:lstStyle/>
          <a:p>
            <a:r>
              <a:rPr lang="fi-FI" b="1" dirty="0"/>
              <a:t>Team </a:t>
            </a:r>
            <a:r>
              <a:rPr lang="fi-FI" b="1" dirty="0" err="1"/>
              <a:t>effort</a:t>
            </a:r>
            <a:endParaRPr lang="fi-FI" b="1" dirty="0"/>
          </a:p>
        </p:txBody>
      </p:sp>
      <p:sp>
        <p:nvSpPr>
          <p:cNvPr id="31" name="TextBox 13">
            <a:extLst>
              <a:ext uri="{FF2B5EF4-FFF2-40B4-BE49-F238E27FC236}">
                <a16:creationId xmlns:a16="http://schemas.microsoft.com/office/drawing/2014/main" id="{C89859AC-12FE-4492-B59F-E79721FF5D9A}"/>
              </a:ext>
            </a:extLst>
          </p:cNvPr>
          <p:cNvSpPr txBox="1"/>
          <p:nvPr/>
        </p:nvSpPr>
        <p:spPr>
          <a:xfrm>
            <a:off x="5694372" y="3590428"/>
            <a:ext cx="6130161" cy="2369880"/>
          </a:xfrm>
          <a:prstGeom prst="rect">
            <a:avLst/>
          </a:prstGeom>
          <a:solidFill>
            <a:schemeClr val="accent5">
              <a:lumMod val="20000"/>
              <a:lumOff val="80000"/>
            </a:schemeClr>
          </a:solidFill>
          <a:ln>
            <a:solidFill>
              <a:schemeClr val="tx1"/>
            </a:solidFill>
          </a:ln>
        </p:spPr>
        <p:txBody>
          <a:bodyPr wrap="square" rtlCol="0">
            <a:spAutoFit/>
          </a:bodyPr>
          <a:lstStyle/>
          <a:p>
            <a:pPr marL="0" lvl="1">
              <a:spcBef>
                <a:spcPts val="600"/>
              </a:spcBef>
            </a:pPr>
            <a:r>
              <a:rPr lang="fi-FI" sz="1600" b="1" dirty="0">
                <a:solidFill>
                  <a:srgbClr val="00B050"/>
                </a:solidFill>
              </a:rPr>
              <a:t>P1-2026-DEV: </a:t>
            </a:r>
            <a:r>
              <a:rPr lang="fi-FI" sz="1600" b="1" dirty="0" err="1">
                <a:solidFill>
                  <a:srgbClr val="00B050"/>
                </a:solidFill>
              </a:rPr>
              <a:t>experimental</a:t>
            </a:r>
            <a:r>
              <a:rPr lang="fi-FI" sz="1600" b="1" dirty="0">
                <a:solidFill>
                  <a:srgbClr val="00B050"/>
                </a:solidFill>
              </a:rPr>
              <a:t> </a:t>
            </a:r>
            <a:r>
              <a:rPr lang="fi-FI" sz="1600" b="1" dirty="0" err="1">
                <a:solidFill>
                  <a:srgbClr val="00B050"/>
                </a:solidFill>
              </a:rPr>
              <a:t>priority</a:t>
            </a:r>
            <a:r>
              <a:rPr lang="fi-FI" sz="1600" b="1" dirty="0">
                <a:solidFill>
                  <a:srgbClr val="00B050"/>
                </a:solidFill>
              </a:rPr>
              <a:t> for 2026: </a:t>
            </a:r>
            <a:r>
              <a:rPr lang="fi-FI" sz="1600" b="1" dirty="0" err="1">
                <a:solidFill>
                  <a:srgbClr val="00B050"/>
                </a:solidFill>
              </a:rPr>
              <a:t>machine</a:t>
            </a:r>
            <a:r>
              <a:rPr lang="fi-FI" sz="1600" b="1" dirty="0">
                <a:solidFill>
                  <a:srgbClr val="00B050"/>
                </a:solidFill>
              </a:rPr>
              <a:t> </a:t>
            </a:r>
            <a:r>
              <a:rPr lang="fi-FI" sz="1600" b="1" dirty="0" err="1">
                <a:solidFill>
                  <a:srgbClr val="00B050"/>
                </a:solidFill>
              </a:rPr>
              <a:t>time</a:t>
            </a:r>
            <a:r>
              <a:rPr lang="fi-FI" sz="1600" b="1" dirty="0">
                <a:solidFill>
                  <a:srgbClr val="00B050"/>
                </a:solidFill>
              </a:rPr>
              <a:t> </a:t>
            </a:r>
            <a:r>
              <a:rPr lang="fi-FI" sz="1600" b="1" dirty="0" err="1">
                <a:solidFill>
                  <a:srgbClr val="00B050"/>
                </a:solidFill>
              </a:rPr>
              <a:t>granted</a:t>
            </a:r>
            <a:r>
              <a:rPr lang="fi-FI" sz="1600" b="1" dirty="0">
                <a:solidFill>
                  <a:srgbClr val="00B050"/>
                </a:solidFill>
              </a:rPr>
              <a:t> </a:t>
            </a:r>
            <a:r>
              <a:rPr lang="fi-FI" sz="1600" b="1" dirty="0" err="1">
                <a:solidFill>
                  <a:srgbClr val="00B050"/>
                </a:solidFill>
              </a:rPr>
              <a:t>but</a:t>
            </a:r>
            <a:r>
              <a:rPr lang="fi-FI" sz="1600" b="1" dirty="0">
                <a:solidFill>
                  <a:srgbClr val="00B050"/>
                </a:solidFill>
              </a:rPr>
              <a:t> </a:t>
            </a:r>
            <a:r>
              <a:rPr lang="fi-FI" sz="1600" b="1" dirty="0" err="1">
                <a:solidFill>
                  <a:srgbClr val="00B050"/>
                </a:solidFill>
              </a:rPr>
              <a:t>pulse</a:t>
            </a:r>
            <a:r>
              <a:rPr lang="fi-FI" sz="1600" b="1" dirty="0">
                <a:solidFill>
                  <a:srgbClr val="00B050"/>
                </a:solidFill>
              </a:rPr>
              <a:t> </a:t>
            </a:r>
            <a:r>
              <a:rPr lang="fi-FI" sz="1600" b="1" dirty="0" err="1">
                <a:solidFill>
                  <a:srgbClr val="00B050"/>
                </a:solidFill>
              </a:rPr>
              <a:t>budget</a:t>
            </a:r>
            <a:r>
              <a:rPr lang="fi-FI" sz="1600" b="1" dirty="0">
                <a:solidFill>
                  <a:srgbClr val="00B050"/>
                </a:solidFill>
              </a:rPr>
              <a:t> </a:t>
            </a:r>
            <a:r>
              <a:rPr lang="fi-FI" sz="1600" b="1" dirty="0" err="1">
                <a:solidFill>
                  <a:srgbClr val="00B050"/>
                </a:solidFill>
              </a:rPr>
              <a:t>might</a:t>
            </a:r>
            <a:r>
              <a:rPr lang="fi-FI" sz="1600" b="1" dirty="0">
                <a:solidFill>
                  <a:srgbClr val="00B050"/>
                </a:solidFill>
              </a:rPr>
              <a:t> </a:t>
            </a:r>
            <a:r>
              <a:rPr lang="fi-FI" sz="1600" b="1" dirty="0" err="1">
                <a:solidFill>
                  <a:srgbClr val="00B050"/>
                </a:solidFill>
              </a:rPr>
              <a:t>need</a:t>
            </a:r>
            <a:r>
              <a:rPr lang="fi-FI" sz="1600" b="1" dirty="0">
                <a:solidFill>
                  <a:srgbClr val="00B050"/>
                </a:solidFill>
              </a:rPr>
              <a:t> </a:t>
            </a:r>
            <a:r>
              <a:rPr lang="fi-FI" sz="1600" b="1" dirty="0" err="1">
                <a:solidFill>
                  <a:srgbClr val="00B050"/>
                </a:solidFill>
              </a:rPr>
              <a:t>reduction</a:t>
            </a:r>
            <a:endParaRPr lang="fi-FI" sz="1600" b="1" dirty="0">
              <a:solidFill>
                <a:srgbClr val="00B050"/>
              </a:solidFill>
            </a:endParaRPr>
          </a:p>
          <a:p>
            <a:pPr marL="0" lvl="1">
              <a:spcBef>
                <a:spcPts val="600"/>
              </a:spcBef>
            </a:pPr>
            <a:r>
              <a:rPr lang="fi-FI" sz="1600" b="1" dirty="0">
                <a:solidFill>
                  <a:srgbClr val="00B050"/>
                </a:solidFill>
              </a:rPr>
              <a:t>P1-2027-DEV: </a:t>
            </a:r>
            <a:r>
              <a:rPr lang="fi-FI" sz="1600" b="1" dirty="0" err="1">
                <a:solidFill>
                  <a:srgbClr val="00B050"/>
                </a:solidFill>
              </a:rPr>
              <a:t>experimental</a:t>
            </a:r>
            <a:r>
              <a:rPr lang="fi-FI" sz="1600" b="1" dirty="0">
                <a:solidFill>
                  <a:srgbClr val="00B050"/>
                </a:solidFill>
              </a:rPr>
              <a:t> </a:t>
            </a:r>
            <a:r>
              <a:rPr lang="fi-FI" sz="1600" b="1" dirty="0" err="1">
                <a:solidFill>
                  <a:srgbClr val="00B050"/>
                </a:solidFill>
              </a:rPr>
              <a:t>priority</a:t>
            </a:r>
            <a:r>
              <a:rPr lang="fi-FI" sz="1600" b="1" dirty="0">
                <a:solidFill>
                  <a:srgbClr val="00B050"/>
                </a:solidFill>
              </a:rPr>
              <a:t> for 2027: </a:t>
            </a:r>
            <a:r>
              <a:rPr lang="fi-FI" sz="1600" b="1" dirty="0" err="1">
                <a:solidFill>
                  <a:srgbClr val="00B050"/>
                </a:solidFill>
              </a:rPr>
              <a:t>machine</a:t>
            </a:r>
            <a:r>
              <a:rPr lang="fi-FI" sz="1600" b="1" dirty="0">
                <a:solidFill>
                  <a:srgbClr val="00B050"/>
                </a:solidFill>
              </a:rPr>
              <a:t> </a:t>
            </a:r>
            <a:r>
              <a:rPr lang="fi-FI" sz="1600" b="1" dirty="0" err="1">
                <a:solidFill>
                  <a:srgbClr val="00B050"/>
                </a:solidFill>
              </a:rPr>
              <a:t>time</a:t>
            </a:r>
            <a:r>
              <a:rPr lang="fi-FI" sz="1600" b="1" dirty="0">
                <a:solidFill>
                  <a:srgbClr val="00B050"/>
                </a:solidFill>
              </a:rPr>
              <a:t> </a:t>
            </a:r>
            <a:r>
              <a:rPr lang="fi-FI" sz="1600" b="1" dirty="0" err="1">
                <a:solidFill>
                  <a:srgbClr val="00B050"/>
                </a:solidFill>
              </a:rPr>
              <a:t>granted</a:t>
            </a:r>
            <a:r>
              <a:rPr lang="fi-FI" sz="1600" b="1" dirty="0">
                <a:solidFill>
                  <a:srgbClr val="00B050"/>
                </a:solidFill>
              </a:rPr>
              <a:t> </a:t>
            </a:r>
            <a:r>
              <a:rPr lang="fi-FI" sz="1600" b="1" dirty="0" err="1">
                <a:solidFill>
                  <a:srgbClr val="00B050"/>
                </a:solidFill>
              </a:rPr>
              <a:t>but</a:t>
            </a:r>
            <a:r>
              <a:rPr lang="fi-FI" sz="1600" b="1" dirty="0">
                <a:solidFill>
                  <a:srgbClr val="00B050"/>
                </a:solidFill>
              </a:rPr>
              <a:t> </a:t>
            </a:r>
            <a:r>
              <a:rPr lang="fi-FI" sz="1600" b="1" dirty="0" err="1">
                <a:solidFill>
                  <a:srgbClr val="00B050"/>
                </a:solidFill>
              </a:rPr>
              <a:t>pulse</a:t>
            </a:r>
            <a:r>
              <a:rPr lang="fi-FI" sz="1600" b="1" dirty="0">
                <a:solidFill>
                  <a:srgbClr val="00B050"/>
                </a:solidFill>
              </a:rPr>
              <a:t> </a:t>
            </a:r>
            <a:r>
              <a:rPr lang="fi-FI" sz="1600" b="1" dirty="0" err="1">
                <a:solidFill>
                  <a:srgbClr val="00B050"/>
                </a:solidFill>
              </a:rPr>
              <a:t>budget</a:t>
            </a:r>
            <a:r>
              <a:rPr lang="fi-FI" sz="1600" b="1" dirty="0">
                <a:solidFill>
                  <a:srgbClr val="00B050"/>
                </a:solidFill>
              </a:rPr>
              <a:t> </a:t>
            </a:r>
            <a:r>
              <a:rPr lang="fi-FI" sz="1600" b="1" dirty="0" err="1">
                <a:solidFill>
                  <a:srgbClr val="00B050"/>
                </a:solidFill>
              </a:rPr>
              <a:t>might</a:t>
            </a:r>
            <a:r>
              <a:rPr lang="fi-FI" sz="1600" b="1" dirty="0">
                <a:solidFill>
                  <a:srgbClr val="00B050"/>
                </a:solidFill>
              </a:rPr>
              <a:t> </a:t>
            </a:r>
            <a:r>
              <a:rPr lang="fi-FI" sz="1600" b="1" dirty="0" err="1">
                <a:solidFill>
                  <a:srgbClr val="00B050"/>
                </a:solidFill>
              </a:rPr>
              <a:t>need</a:t>
            </a:r>
            <a:r>
              <a:rPr lang="fi-FI" sz="1600" b="1" dirty="0">
                <a:solidFill>
                  <a:srgbClr val="00B050"/>
                </a:solidFill>
              </a:rPr>
              <a:t> </a:t>
            </a:r>
            <a:r>
              <a:rPr lang="fi-FI" sz="1600" b="1" dirty="0" err="1">
                <a:solidFill>
                  <a:srgbClr val="00B050"/>
                </a:solidFill>
              </a:rPr>
              <a:t>reduction</a:t>
            </a:r>
            <a:endParaRPr lang="fi-FI" sz="1600" b="1" dirty="0">
              <a:solidFill>
                <a:srgbClr val="00B050"/>
              </a:solidFill>
            </a:endParaRPr>
          </a:p>
          <a:p>
            <a:pPr marL="0" lvl="1">
              <a:spcBef>
                <a:spcPts val="600"/>
              </a:spcBef>
            </a:pPr>
            <a:r>
              <a:rPr lang="fi-FI" sz="1600" b="1" dirty="0">
                <a:solidFill>
                  <a:schemeClr val="accent6"/>
                </a:solidFill>
              </a:rPr>
              <a:t>P2-DEV: </a:t>
            </a:r>
            <a:r>
              <a:rPr lang="fi-FI" sz="1600" b="1" dirty="0" err="1">
                <a:solidFill>
                  <a:schemeClr val="accent6"/>
                </a:solidFill>
              </a:rPr>
              <a:t>will</a:t>
            </a:r>
            <a:r>
              <a:rPr lang="fi-FI" sz="1600" b="1" dirty="0">
                <a:solidFill>
                  <a:schemeClr val="accent6"/>
                </a:solidFill>
              </a:rPr>
              <a:t> </a:t>
            </a:r>
            <a:r>
              <a:rPr lang="fi-FI" sz="1600" b="1" dirty="0" err="1">
                <a:solidFill>
                  <a:schemeClr val="accent6"/>
                </a:solidFill>
              </a:rPr>
              <a:t>be</a:t>
            </a:r>
            <a:r>
              <a:rPr lang="fi-FI" sz="1600" b="1" dirty="0">
                <a:solidFill>
                  <a:schemeClr val="accent6"/>
                </a:solidFill>
              </a:rPr>
              <a:t> </a:t>
            </a:r>
            <a:r>
              <a:rPr lang="fi-FI" sz="1600" b="1" dirty="0" err="1">
                <a:solidFill>
                  <a:schemeClr val="accent6"/>
                </a:solidFill>
              </a:rPr>
              <a:t>done</a:t>
            </a:r>
            <a:r>
              <a:rPr lang="fi-FI" sz="1600" b="1" dirty="0">
                <a:solidFill>
                  <a:schemeClr val="accent6"/>
                </a:solidFill>
              </a:rPr>
              <a:t> </a:t>
            </a:r>
            <a:r>
              <a:rPr lang="fi-FI" sz="1600" b="1" dirty="0" err="1">
                <a:solidFill>
                  <a:schemeClr val="accent6"/>
                </a:solidFill>
              </a:rPr>
              <a:t>if</a:t>
            </a:r>
            <a:r>
              <a:rPr lang="fi-FI" sz="1600" b="1" dirty="0">
                <a:solidFill>
                  <a:schemeClr val="accent6"/>
                </a:solidFill>
              </a:rPr>
              <a:t> </a:t>
            </a:r>
            <a:r>
              <a:rPr lang="fi-FI" sz="1600" b="1" dirty="0" err="1">
                <a:solidFill>
                  <a:schemeClr val="accent6"/>
                </a:solidFill>
              </a:rPr>
              <a:t>time</a:t>
            </a:r>
            <a:r>
              <a:rPr lang="fi-FI" sz="1600" b="1" dirty="0">
                <a:solidFill>
                  <a:schemeClr val="accent6"/>
                </a:solidFill>
              </a:rPr>
              <a:t> </a:t>
            </a:r>
            <a:r>
              <a:rPr lang="fi-FI" sz="1600" b="1" dirty="0" err="1">
                <a:solidFill>
                  <a:schemeClr val="accent6"/>
                </a:solidFill>
              </a:rPr>
              <a:t>allows</a:t>
            </a:r>
            <a:r>
              <a:rPr lang="fi-FI" sz="1600" b="1" dirty="0">
                <a:solidFill>
                  <a:schemeClr val="accent6"/>
                </a:solidFill>
              </a:rPr>
              <a:t> </a:t>
            </a:r>
            <a:r>
              <a:rPr lang="fi-FI" sz="1600" b="1" dirty="0" err="1">
                <a:solidFill>
                  <a:schemeClr val="accent6"/>
                </a:solidFill>
              </a:rPr>
              <a:t>after</a:t>
            </a:r>
            <a:r>
              <a:rPr lang="fi-FI" sz="1600" b="1" dirty="0">
                <a:solidFill>
                  <a:schemeClr val="accent6"/>
                </a:solidFill>
              </a:rPr>
              <a:t> *</a:t>
            </a:r>
            <a:r>
              <a:rPr lang="fi-FI" sz="1600" b="1" dirty="0" err="1">
                <a:solidFill>
                  <a:schemeClr val="accent6"/>
                </a:solidFill>
              </a:rPr>
              <a:t>all</a:t>
            </a:r>
            <a:r>
              <a:rPr lang="fi-FI" sz="1600" b="1" dirty="0">
                <a:solidFill>
                  <a:schemeClr val="accent6"/>
                </a:solidFill>
              </a:rPr>
              <a:t>* P1 </a:t>
            </a:r>
            <a:r>
              <a:rPr lang="fi-FI" sz="1600" b="1" dirty="0" err="1">
                <a:solidFill>
                  <a:schemeClr val="accent6"/>
                </a:solidFill>
              </a:rPr>
              <a:t>proposals</a:t>
            </a:r>
            <a:r>
              <a:rPr lang="fi-FI" sz="1600" b="1" dirty="0">
                <a:solidFill>
                  <a:schemeClr val="accent6"/>
                </a:solidFill>
              </a:rPr>
              <a:t> </a:t>
            </a:r>
            <a:r>
              <a:rPr lang="fi-FI" sz="1600" b="1" dirty="0" err="1">
                <a:solidFill>
                  <a:schemeClr val="accent6"/>
                </a:solidFill>
              </a:rPr>
              <a:t>are</a:t>
            </a:r>
            <a:r>
              <a:rPr lang="fi-FI" sz="1600" b="1" dirty="0">
                <a:solidFill>
                  <a:schemeClr val="accent6"/>
                </a:solidFill>
              </a:rPr>
              <a:t> </a:t>
            </a:r>
            <a:r>
              <a:rPr lang="fi-FI" sz="1600" b="1" dirty="0" err="1">
                <a:solidFill>
                  <a:schemeClr val="accent6"/>
                </a:solidFill>
              </a:rPr>
              <a:t>completed</a:t>
            </a:r>
            <a:endParaRPr lang="fi-FI" sz="1600" b="1" dirty="0">
              <a:solidFill>
                <a:schemeClr val="accent6"/>
              </a:solidFill>
            </a:endParaRPr>
          </a:p>
          <a:p>
            <a:pPr marL="0" lvl="1">
              <a:spcBef>
                <a:spcPts val="600"/>
              </a:spcBef>
            </a:pPr>
            <a:r>
              <a:rPr lang="fi-FI" sz="1600" b="1" dirty="0">
                <a:solidFill>
                  <a:schemeClr val="accent2"/>
                </a:solidFill>
              </a:rPr>
              <a:t>P3: </a:t>
            </a:r>
            <a:r>
              <a:rPr lang="fi-FI" sz="1600" b="1" dirty="0" err="1">
                <a:solidFill>
                  <a:schemeClr val="accent2"/>
                </a:solidFill>
              </a:rPr>
              <a:t>low</a:t>
            </a:r>
            <a:r>
              <a:rPr lang="fi-FI" sz="1600" b="1" dirty="0">
                <a:solidFill>
                  <a:schemeClr val="accent2"/>
                </a:solidFill>
              </a:rPr>
              <a:t> </a:t>
            </a:r>
            <a:r>
              <a:rPr lang="fi-FI" sz="1600" b="1" dirty="0" err="1">
                <a:solidFill>
                  <a:schemeClr val="accent2"/>
                </a:solidFill>
              </a:rPr>
              <a:t>priority</a:t>
            </a:r>
            <a:r>
              <a:rPr lang="fi-FI" sz="1600" b="1" dirty="0">
                <a:solidFill>
                  <a:schemeClr val="accent2"/>
                </a:solidFill>
              </a:rPr>
              <a:t> </a:t>
            </a:r>
            <a:r>
              <a:rPr lang="fi-FI" sz="1600" b="1" dirty="0" err="1">
                <a:solidFill>
                  <a:schemeClr val="accent2"/>
                </a:solidFill>
              </a:rPr>
              <a:t>programme</a:t>
            </a:r>
            <a:r>
              <a:rPr lang="fi-FI" sz="1600" b="1" dirty="0">
                <a:solidFill>
                  <a:schemeClr val="accent2"/>
                </a:solidFill>
              </a:rPr>
              <a:t>/out of </a:t>
            </a:r>
            <a:r>
              <a:rPr lang="fi-FI" sz="1600" b="1" dirty="0" err="1">
                <a:solidFill>
                  <a:schemeClr val="accent2"/>
                </a:solidFill>
              </a:rPr>
              <a:t>scope</a:t>
            </a:r>
            <a:endParaRPr lang="fi-FI" sz="1600" b="1" dirty="0">
              <a:solidFill>
                <a:schemeClr val="accent2"/>
              </a:solidFill>
            </a:endParaRPr>
          </a:p>
          <a:p>
            <a:pPr marL="0" lvl="1">
              <a:spcBef>
                <a:spcPts val="600"/>
              </a:spcBef>
            </a:pPr>
            <a:r>
              <a:rPr lang="fi-FI" sz="1600" b="1" dirty="0">
                <a:solidFill>
                  <a:schemeClr val="bg1">
                    <a:lumMod val="65000"/>
                  </a:schemeClr>
                </a:solidFill>
              </a:rPr>
              <a:t>PB: </a:t>
            </a:r>
            <a:r>
              <a:rPr lang="fi-FI" sz="1600" b="1" dirty="0" err="1">
                <a:solidFill>
                  <a:schemeClr val="bg1">
                    <a:lumMod val="65000"/>
                  </a:schemeClr>
                </a:solidFill>
              </a:rPr>
              <a:t>piggy-back</a:t>
            </a:r>
            <a:r>
              <a:rPr lang="fi-FI" sz="1600" b="1" dirty="0">
                <a:solidFill>
                  <a:schemeClr val="bg1">
                    <a:lumMod val="65000"/>
                  </a:schemeClr>
                </a:solidFill>
              </a:rPr>
              <a:t> </a:t>
            </a:r>
            <a:r>
              <a:rPr lang="fi-FI" sz="1600" b="1" dirty="0" err="1">
                <a:solidFill>
                  <a:schemeClr val="bg1">
                    <a:lumMod val="65000"/>
                  </a:schemeClr>
                </a:solidFill>
              </a:rPr>
              <a:t>experiment</a:t>
            </a:r>
            <a:r>
              <a:rPr lang="fi-FI" sz="1600" b="1" dirty="0">
                <a:solidFill>
                  <a:schemeClr val="bg1">
                    <a:lumMod val="65000"/>
                  </a:schemeClr>
                </a:solidFill>
              </a:rPr>
              <a:t>/pure </a:t>
            </a:r>
            <a:r>
              <a:rPr lang="fi-FI" sz="1600" b="1" dirty="0" err="1">
                <a:solidFill>
                  <a:schemeClr val="bg1">
                    <a:lumMod val="65000"/>
                  </a:schemeClr>
                </a:solidFill>
              </a:rPr>
              <a:t>analysis</a:t>
            </a:r>
            <a:r>
              <a:rPr lang="fi-FI" sz="1600" b="1" dirty="0">
                <a:solidFill>
                  <a:schemeClr val="bg1">
                    <a:lumMod val="65000"/>
                  </a:schemeClr>
                </a:solidFill>
              </a:rPr>
              <a:t> </a:t>
            </a:r>
            <a:r>
              <a:rPr lang="fi-FI" sz="1600" b="1" dirty="0" err="1">
                <a:solidFill>
                  <a:schemeClr val="bg1">
                    <a:lumMod val="65000"/>
                  </a:schemeClr>
                </a:solidFill>
              </a:rPr>
              <a:t>proposal</a:t>
            </a:r>
            <a:endParaRPr lang="fi-FI" sz="1600" b="1" dirty="0">
              <a:solidFill>
                <a:schemeClr val="bg1">
                  <a:lumMod val="65000"/>
                </a:schemeClr>
              </a:solidFill>
            </a:endParaRPr>
          </a:p>
        </p:txBody>
      </p:sp>
    </p:spTree>
    <p:extLst>
      <p:ext uri="{BB962C8B-B14F-4D97-AF65-F5344CB8AC3E}">
        <p14:creationId xmlns:p14="http://schemas.microsoft.com/office/powerpoint/2010/main" val="477748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294E48-87DB-FD75-F9D3-1C978FB76B07}"/>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8</a:t>
            </a:fld>
            <a:endParaRPr lang="en-GB">
              <a:solidFill>
                <a:prstClr val="white"/>
              </a:solidFill>
            </a:endParaRPr>
          </a:p>
        </p:txBody>
      </p:sp>
      <p:sp>
        <p:nvSpPr>
          <p:cNvPr id="5" name="TextBox 4">
            <a:extLst>
              <a:ext uri="{FF2B5EF4-FFF2-40B4-BE49-F238E27FC236}">
                <a16:creationId xmlns:a16="http://schemas.microsoft.com/office/drawing/2014/main" id="{01B193BA-22C1-B4AC-6820-4F5CAF6206B3}"/>
              </a:ext>
            </a:extLst>
          </p:cNvPr>
          <p:cNvSpPr txBox="1"/>
          <p:nvPr/>
        </p:nvSpPr>
        <p:spPr>
          <a:xfrm>
            <a:off x="971600" y="2355726"/>
            <a:ext cx="6298519" cy="830997"/>
          </a:xfrm>
          <a:prstGeom prst="rect">
            <a:avLst/>
          </a:prstGeom>
          <a:noFill/>
        </p:spPr>
        <p:txBody>
          <a:bodyPr wrap="none" rtlCol="0">
            <a:spAutoFit/>
          </a:bodyPr>
          <a:lstStyle/>
          <a:p>
            <a:r>
              <a:rPr lang="fi-FI" sz="2400" b="1" dirty="0">
                <a:solidFill>
                  <a:srgbClr val="0070C0"/>
                </a:solidFill>
              </a:rPr>
              <a:t>PFC evolution / damage under plasma exposure</a:t>
            </a:r>
          </a:p>
          <a:p>
            <a:r>
              <a:rPr lang="fi-FI" sz="2400" b="1" dirty="0">
                <a:solidFill>
                  <a:srgbClr val="0070C0"/>
                </a:solidFill>
              </a:rPr>
              <a:t>(D1/D2)</a:t>
            </a:r>
          </a:p>
        </p:txBody>
      </p:sp>
      <p:sp>
        <p:nvSpPr>
          <p:cNvPr id="6" name="Footer Placeholder 2">
            <a:extLst>
              <a:ext uri="{FF2B5EF4-FFF2-40B4-BE49-F238E27FC236}">
                <a16:creationId xmlns:a16="http://schemas.microsoft.com/office/drawing/2014/main" id="{A80E53B0-74B5-4C9B-AB7D-CCE31BAD4AAE}"/>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spTree>
    <p:extLst>
      <p:ext uri="{BB962C8B-B14F-4D97-AF65-F5344CB8AC3E}">
        <p14:creationId xmlns:p14="http://schemas.microsoft.com/office/powerpoint/2010/main" val="1716501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7E3E8F-C9D9-086F-53F1-126371DF358C}"/>
              </a:ext>
            </a:extLst>
          </p:cNvPr>
          <p:cNvSpPr>
            <a:spLocks noGrp="1"/>
          </p:cNvSpPr>
          <p:nvPr>
            <p:ph type="sldNum" sz="quarter" idx="12"/>
          </p:nvPr>
        </p:nvSpPr>
        <p:spPr/>
        <p:txBody>
          <a:bodyPr/>
          <a:lstStyle/>
          <a:p>
            <a:pPr>
              <a:defRPr/>
            </a:pPr>
            <a:fld id="{6A6D9FA1-99C7-4910-8E32-B85D378B0060}" type="slidenum">
              <a:rPr lang="en-GB" smtClean="0">
                <a:solidFill>
                  <a:prstClr val="white"/>
                </a:solidFill>
              </a:rPr>
              <a:t>9</a:t>
            </a:fld>
            <a:endParaRPr lang="en-GB">
              <a:solidFill>
                <a:prstClr val="white"/>
              </a:solidFill>
            </a:endParaRPr>
          </a:p>
        </p:txBody>
      </p:sp>
      <p:sp>
        <p:nvSpPr>
          <p:cNvPr id="8" name="Title 1">
            <a:extLst>
              <a:ext uri="{FF2B5EF4-FFF2-40B4-BE49-F238E27FC236}">
                <a16:creationId xmlns:a16="http://schemas.microsoft.com/office/drawing/2014/main" id="{4FDB3266-B654-DAE3-346C-95A5EA1FC536}"/>
              </a:ext>
            </a:extLst>
          </p:cNvPr>
          <p:cNvSpPr>
            <a:spLocks noGrp="1"/>
          </p:cNvSpPr>
          <p:nvPr>
            <p:ph type="title"/>
          </p:nvPr>
        </p:nvSpPr>
        <p:spPr>
          <a:xfrm>
            <a:off x="983432" y="192515"/>
            <a:ext cx="9451776" cy="457200"/>
          </a:xfrm>
        </p:spPr>
        <p:txBody>
          <a:bodyPr/>
          <a:lstStyle/>
          <a:p>
            <a:r>
              <a:rPr lang="fi-FI" dirty="0"/>
              <a:t>#114: </a:t>
            </a:r>
            <a:r>
              <a:rPr lang="en-US" dirty="0"/>
              <a:t>Multi-scale melt dynamics across PFC gaps</a:t>
            </a:r>
            <a:endParaRPr lang="fi-FI" dirty="0"/>
          </a:p>
        </p:txBody>
      </p:sp>
      <p:sp>
        <p:nvSpPr>
          <p:cNvPr id="23" name="Footer Placeholder 2">
            <a:extLst>
              <a:ext uri="{FF2B5EF4-FFF2-40B4-BE49-F238E27FC236}">
                <a16:creationId xmlns:a16="http://schemas.microsoft.com/office/drawing/2014/main" id="{FA3EDE6B-79F4-4F90-986D-227FD0FE2A5A}"/>
              </a:ext>
            </a:extLst>
          </p:cNvPr>
          <p:cNvSpPr>
            <a:spLocks noGrp="1"/>
          </p:cNvSpPr>
          <p:nvPr>
            <p:ph type="ftr" sz="quarter" idx="11"/>
          </p:nvPr>
        </p:nvSpPr>
        <p:spPr>
          <a:xfrm>
            <a:off x="825624" y="6555770"/>
            <a:ext cx="3470175" cy="329614"/>
          </a:xfrm>
        </p:spPr>
        <p:txBody>
          <a:bodyPr/>
          <a:lstStyle/>
          <a:p>
            <a:pPr>
              <a:defRPr/>
            </a:pPr>
            <a:r>
              <a:rPr lang="en-GB" dirty="0">
                <a:solidFill>
                  <a:prstClr val="white"/>
                </a:solidFill>
              </a:rPr>
              <a:t>E. Tsitrone| GPM | 04-06 November 2025</a:t>
            </a:r>
            <a:endParaRPr lang="en-GB" dirty="0"/>
          </a:p>
        </p:txBody>
      </p:sp>
      <p:graphicFrame>
        <p:nvGraphicFramePr>
          <p:cNvPr id="24" name="Table 3">
            <a:extLst>
              <a:ext uri="{FF2B5EF4-FFF2-40B4-BE49-F238E27FC236}">
                <a16:creationId xmlns:a16="http://schemas.microsoft.com/office/drawing/2014/main" id="{649F11CA-2697-4C4F-AF90-0B53D8DB8250}"/>
              </a:ext>
            </a:extLst>
          </p:cNvPr>
          <p:cNvGraphicFramePr>
            <a:graphicFrameLocks noGrp="1"/>
          </p:cNvGraphicFramePr>
          <p:nvPr>
            <p:extLst>
              <p:ext uri="{D42A27DB-BD31-4B8C-83A1-F6EECF244321}">
                <p14:modId xmlns:p14="http://schemas.microsoft.com/office/powerpoint/2010/main" val="46340694"/>
              </p:ext>
            </p:extLst>
          </p:nvPr>
        </p:nvGraphicFramePr>
        <p:xfrm>
          <a:off x="7509669" y="5639166"/>
          <a:ext cx="4329112" cy="763587"/>
        </p:xfrm>
        <a:graphic>
          <a:graphicData uri="http://schemas.openxmlformats.org/drawingml/2006/table">
            <a:tbl>
              <a:tblPr firstRow="1" bandRow="1">
                <a:tableStyleId>{5C22544A-7EE6-4342-B048-85BDC9FD1C3A}</a:tableStyleId>
              </a:tblPr>
              <a:tblGrid>
                <a:gridCol w="995813">
                  <a:extLst>
                    <a:ext uri="{9D8B030D-6E8A-4147-A177-3AD203B41FA5}">
                      <a16:colId xmlns:a16="http://schemas.microsoft.com/office/drawing/2014/main" val="20000"/>
                    </a:ext>
                  </a:extLst>
                </a:gridCol>
                <a:gridCol w="1736812">
                  <a:extLst>
                    <a:ext uri="{9D8B030D-6E8A-4147-A177-3AD203B41FA5}">
                      <a16:colId xmlns:a16="http://schemas.microsoft.com/office/drawing/2014/main" val="20001"/>
                    </a:ext>
                  </a:extLst>
                </a:gridCol>
                <a:gridCol w="1596487">
                  <a:extLst>
                    <a:ext uri="{9D8B030D-6E8A-4147-A177-3AD203B41FA5}">
                      <a16:colId xmlns:a16="http://schemas.microsoft.com/office/drawing/2014/main" val="20002"/>
                    </a:ext>
                  </a:extLst>
                </a:gridCol>
              </a:tblGrid>
              <a:tr h="392601">
                <a:tc>
                  <a:txBody>
                    <a:bodyPr/>
                    <a:lstStyle/>
                    <a:p>
                      <a:r>
                        <a:rPr lang="en-IT" sz="1400" dirty="0"/>
                        <a:t>Device</a:t>
                      </a:r>
                    </a:p>
                  </a:txBody>
                  <a:tcPr marL="91447" marR="91447" marT="45738" marB="45738"/>
                </a:tc>
                <a:tc>
                  <a:txBody>
                    <a:bodyPr/>
                    <a:lstStyle/>
                    <a:p>
                      <a:r>
                        <a:rPr lang="en-IT" sz="1400" dirty="0"/>
                        <a:t># Pulses/Session</a:t>
                      </a:r>
                    </a:p>
                  </a:txBody>
                  <a:tcPr marL="91447" marR="91447" marT="45738" marB="45738"/>
                </a:tc>
                <a:tc>
                  <a:txBody>
                    <a:bodyPr/>
                    <a:lstStyle/>
                    <a:p>
                      <a:r>
                        <a:rPr lang="en-IT" sz="1400" dirty="0"/>
                        <a:t># Development</a:t>
                      </a:r>
                    </a:p>
                  </a:txBody>
                  <a:tcPr marL="91447" marR="91447" marT="45738" marB="45738"/>
                </a:tc>
                <a:extLst>
                  <a:ext uri="{0D108BD9-81ED-4DB2-BD59-A6C34878D82A}">
                    <a16:rowId xmlns:a16="http://schemas.microsoft.com/office/drawing/2014/main" val="10000"/>
                  </a:ext>
                </a:extLst>
              </a:tr>
              <a:tr h="370986">
                <a:tc>
                  <a:txBody>
                    <a:bodyPr/>
                    <a:lstStyle/>
                    <a:p>
                      <a:r>
                        <a:rPr lang="fr-CH" sz="1600" dirty="0">
                          <a:solidFill>
                            <a:schemeClr val="tx1"/>
                          </a:solidFill>
                        </a:rPr>
                        <a:t>AUG</a:t>
                      </a:r>
                      <a:endParaRPr lang="en-IT" sz="1600" dirty="0">
                        <a:solidFill>
                          <a:schemeClr val="tx1"/>
                        </a:solidFill>
                      </a:endParaRPr>
                    </a:p>
                  </a:txBody>
                  <a:tcPr marL="91447" marR="91447" marT="45738" marB="45738">
                    <a:solidFill>
                      <a:schemeClr val="tx2">
                        <a:lumMod val="40000"/>
                        <a:lumOff val="60000"/>
                      </a:schemeClr>
                    </a:solidFill>
                  </a:tcPr>
                </a:tc>
                <a:tc>
                  <a:txBody>
                    <a:bodyPr/>
                    <a:lstStyle/>
                    <a:p>
                      <a:r>
                        <a:rPr lang="en-GB" sz="1600" dirty="0"/>
                        <a:t>   10</a:t>
                      </a:r>
                      <a:endParaRPr lang="en-IT" sz="1600" dirty="0"/>
                    </a:p>
                  </a:txBody>
                  <a:tcPr marL="91447" marR="91447" marT="45738" marB="45738">
                    <a:solidFill>
                      <a:schemeClr val="tx2">
                        <a:lumMod val="40000"/>
                        <a:lumOff val="60000"/>
                      </a:schemeClr>
                    </a:solidFill>
                  </a:tcPr>
                </a:tc>
                <a:tc>
                  <a:txBody>
                    <a:bodyPr/>
                    <a:lstStyle/>
                    <a:p>
                      <a:r>
                        <a:rPr lang="en-GB" sz="1600" dirty="0"/>
                        <a:t>  1-2</a:t>
                      </a:r>
                      <a:endParaRPr lang="en-IT" sz="1600" dirty="0"/>
                    </a:p>
                  </a:txBody>
                  <a:tcPr marL="91447" marR="91447" marT="45738" marB="45738">
                    <a:solidFill>
                      <a:schemeClr val="tx2">
                        <a:lumMod val="40000"/>
                        <a:lumOff val="60000"/>
                      </a:schemeClr>
                    </a:solidFill>
                  </a:tcPr>
                </a:tc>
                <a:extLst>
                  <a:ext uri="{0D108BD9-81ED-4DB2-BD59-A6C34878D82A}">
                    <a16:rowId xmlns:a16="http://schemas.microsoft.com/office/drawing/2014/main" val="10001"/>
                  </a:ext>
                </a:extLst>
              </a:tr>
            </a:tbl>
          </a:graphicData>
        </a:graphic>
      </p:graphicFrame>
      <p:sp>
        <p:nvSpPr>
          <p:cNvPr id="25" name="TextBox 4">
            <a:extLst>
              <a:ext uri="{FF2B5EF4-FFF2-40B4-BE49-F238E27FC236}">
                <a16:creationId xmlns:a16="http://schemas.microsoft.com/office/drawing/2014/main" id="{68A58257-9F02-46C9-8116-8DAC3E623706}"/>
              </a:ext>
            </a:extLst>
          </p:cNvPr>
          <p:cNvSpPr txBox="1"/>
          <p:nvPr/>
        </p:nvSpPr>
        <p:spPr>
          <a:xfrm>
            <a:off x="353219" y="631942"/>
            <a:ext cx="6451600" cy="5770811"/>
          </a:xfrm>
          <a:prstGeom prst="rect">
            <a:avLst/>
          </a:prstGeom>
          <a:noFill/>
        </p:spPr>
        <p:txBody>
          <a:bodyPr wrap="square">
            <a:spAutoFit/>
          </a:bodyPr>
          <a:lstStyle/>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Proponents and contact person:</a:t>
            </a:r>
          </a:p>
          <a:p>
            <a:pPr eaLnBrk="1" fontAlgn="auto" hangingPunct="1">
              <a:spcBef>
                <a:spcPts val="0"/>
              </a:spcBef>
              <a:spcAft>
                <a:spcPts val="0"/>
              </a:spcAft>
              <a:defRPr/>
            </a:pPr>
            <a:r>
              <a:rPr lang="en-US" sz="1600" dirty="0">
                <a:latin typeface="+mn-lt"/>
                <a:cs typeface="Calibri"/>
              </a:rPr>
              <a:t>      </a:t>
            </a:r>
            <a:r>
              <a:rPr lang="en-US" sz="1400" dirty="0">
                <a:latin typeface="+mn-lt"/>
                <a:cs typeface="Calibri"/>
              </a:rPr>
              <a:t>K. Krieger </a:t>
            </a:r>
            <a:r>
              <a:rPr lang="en-US" sz="1400" dirty="0">
                <a:cs typeface="Calibri"/>
                <a:hlinkClick r:id="rId2"/>
              </a:rPr>
              <a:t>karl.krieger@ipp.mpg.de</a:t>
            </a:r>
            <a:r>
              <a:rPr lang="en-US" sz="1400" dirty="0">
                <a:latin typeface="+mn-lt"/>
                <a:cs typeface="Calibri"/>
              </a:rPr>
              <a:t>, S. </a:t>
            </a:r>
            <a:r>
              <a:rPr lang="en-US" sz="1400" dirty="0" err="1">
                <a:latin typeface="+mn-lt"/>
                <a:cs typeface="Calibri"/>
              </a:rPr>
              <a:t>Ratynskaia</a:t>
            </a:r>
            <a:r>
              <a:rPr lang="en-US" sz="1400" dirty="0">
                <a:latin typeface="+mn-lt"/>
                <a:cs typeface="Calibri"/>
              </a:rPr>
              <a:t>,  </a:t>
            </a:r>
          </a:p>
          <a:p>
            <a:pPr eaLnBrk="1" fontAlgn="auto" hangingPunct="1">
              <a:spcBef>
                <a:spcPts val="0"/>
              </a:spcBef>
              <a:spcAft>
                <a:spcPts val="0"/>
              </a:spcAft>
              <a:defRPr/>
            </a:pPr>
            <a:r>
              <a:rPr lang="en-US" sz="1400" dirty="0">
                <a:latin typeface="+mn-lt"/>
                <a:cs typeface="Calibri"/>
              </a:rPr>
              <a:t>      P. Tolias, </a:t>
            </a:r>
            <a:r>
              <a:rPr lang="en-US" sz="1400" dirty="0">
                <a:cs typeface="Calibri"/>
              </a:rPr>
              <a:t>Y. </a:t>
            </a:r>
            <a:r>
              <a:rPr lang="en-US" sz="1400" dirty="0" err="1">
                <a:cs typeface="Calibri"/>
              </a:rPr>
              <a:t>Corre</a:t>
            </a:r>
            <a:r>
              <a:rPr lang="en-US" sz="1400" dirty="0">
                <a:cs typeface="Calibri"/>
              </a:rPr>
              <a:t>, R. A. Pitts</a:t>
            </a:r>
            <a:endParaRPr lang="en-US" sz="1400" dirty="0">
              <a:latin typeface="+mn-lt"/>
              <a:cs typeface="Calibri"/>
            </a:endParaRPr>
          </a:p>
          <a:p>
            <a:pPr marL="285750" indent="-285750" eaLnBrk="1" fontAlgn="auto" hangingPunct="1">
              <a:spcBef>
                <a:spcPts val="0"/>
              </a:spcBef>
              <a:spcAft>
                <a:spcPts val="0"/>
              </a:spcAft>
              <a:buFont typeface="Arial"/>
              <a:buChar char="•"/>
              <a:defRPr/>
            </a:pPr>
            <a:endParaRPr lang="en-US" sz="500" b="1" dirty="0">
              <a:latin typeface="+mn-lt"/>
              <a:cs typeface="Calibri"/>
            </a:endParaRPr>
          </a:p>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Scientific Background &amp; Objectives</a:t>
            </a:r>
          </a:p>
          <a:p>
            <a:pPr marL="285750" indent="-285750" algn="just" eaLnBrk="1" fontAlgn="auto" hangingPunct="1">
              <a:spcBef>
                <a:spcPts val="0"/>
              </a:spcBef>
              <a:spcAft>
                <a:spcPts val="0"/>
              </a:spcAft>
              <a:buFont typeface="Wingdings" panose="05000000000000000000" pitchFamily="2" charset="2"/>
              <a:buChar char="§"/>
              <a:defRPr/>
            </a:pPr>
            <a:r>
              <a:rPr lang="en-US" sz="1400" dirty="0">
                <a:latin typeface="+mn-lt"/>
                <a:cs typeface="Calibri"/>
              </a:rPr>
              <a:t>Gap infiltration (JET, sustained melt) vs pure gap bridging (AUG, transient melt).</a:t>
            </a:r>
          </a:p>
          <a:p>
            <a:pPr marL="285750" indent="-285750" algn="just" eaLnBrk="1" fontAlgn="auto" hangingPunct="1">
              <a:spcBef>
                <a:spcPts val="0"/>
              </a:spcBef>
              <a:spcAft>
                <a:spcPts val="0"/>
              </a:spcAft>
              <a:buFont typeface="Wingdings" panose="05000000000000000000" pitchFamily="2" charset="2"/>
              <a:buChar char="§"/>
              <a:defRPr/>
            </a:pPr>
            <a:r>
              <a:rPr lang="en-US" sz="1400" dirty="0">
                <a:latin typeface="+mn-lt"/>
                <a:cs typeface="Calibri"/>
              </a:rPr>
              <a:t>The 2022 AUG gap melting exposure featured a W leading edge and led to transient melt pools. </a:t>
            </a:r>
          </a:p>
          <a:p>
            <a:pPr marL="285750" indent="-285750" algn="just" eaLnBrk="1" fontAlgn="auto" hangingPunct="1">
              <a:spcBef>
                <a:spcPts val="0"/>
              </a:spcBef>
              <a:spcAft>
                <a:spcPts val="0"/>
              </a:spcAft>
              <a:buFont typeface="Wingdings" panose="05000000000000000000" pitchFamily="2" charset="2"/>
              <a:buChar char="§"/>
              <a:defRPr/>
            </a:pPr>
            <a:r>
              <a:rPr lang="en-US" sz="1400" dirty="0">
                <a:latin typeface="+mn-lt"/>
                <a:cs typeface="Calibri"/>
              </a:rPr>
              <a:t>New AUG gap melting exposure to realize ITER-relevant case of sustained melt crossing a PFC gap (that avoids transient step-by-step bridging) at shallow inclination.</a:t>
            </a:r>
          </a:p>
          <a:p>
            <a:pPr marL="285750" indent="-285750" algn="just" eaLnBrk="1" fontAlgn="auto" hangingPunct="1">
              <a:spcBef>
                <a:spcPts val="0"/>
              </a:spcBef>
              <a:spcAft>
                <a:spcPts val="0"/>
              </a:spcAft>
              <a:buFont typeface="Wingdings" panose="05000000000000000000" pitchFamily="2" charset="2"/>
              <a:buChar char="§"/>
              <a:defRPr/>
            </a:pPr>
            <a:endParaRPr lang="en-US" sz="500" dirty="0">
              <a:latin typeface="+mn-lt"/>
              <a:cs typeface="Calibri"/>
            </a:endParaRPr>
          </a:p>
          <a:p>
            <a:pPr marL="285750" indent="-285750" algn="just" eaLnBrk="1" fontAlgn="auto" hangingPunct="1">
              <a:spcBef>
                <a:spcPts val="0"/>
              </a:spcBef>
              <a:spcAft>
                <a:spcPts val="0"/>
              </a:spcAft>
              <a:buFont typeface="Wingdings" panose="05000000000000000000" pitchFamily="2" charset="2"/>
              <a:buChar char="Ø"/>
              <a:defRPr/>
            </a:pPr>
            <a:r>
              <a:rPr lang="en-US" b="1" dirty="0">
                <a:cs typeface="Calibri"/>
              </a:rPr>
              <a:t>Preparation</a:t>
            </a:r>
            <a:endParaRPr lang="en-US" dirty="0">
              <a:latin typeface="+mn-lt"/>
              <a:cs typeface="Calibri"/>
            </a:endParaRPr>
          </a:p>
          <a:p>
            <a:pPr marL="285750" indent="-285750" algn="just" eaLnBrk="1" fontAlgn="auto" hangingPunct="1">
              <a:spcBef>
                <a:spcPts val="0"/>
              </a:spcBef>
              <a:spcAft>
                <a:spcPts val="0"/>
              </a:spcAft>
              <a:buFont typeface="Wingdings" panose="05000000000000000000" pitchFamily="2" charset="2"/>
              <a:buChar char="§"/>
              <a:defRPr/>
            </a:pPr>
            <a:r>
              <a:rPr lang="en-US" sz="1400" dirty="0">
                <a:cs typeface="Calibri"/>
              </a:rPr>
              <a:t>AUG exposures were proposed in WPTE and prioritized for 2024/2025 but postponed due to technical issues.</a:t>
            </a:r>
          </a:p>
          <a:p>
            <a:pPr marL="285750" indent="-285750" algn="just" eaLnBrk="1" fontAlgn="auto" hangingPunct="1">
              <a:spcBef>
                <a:spcPts val="0"/>
              </a:spcBef>
              <a:spcAft>
                <a:spcPts val="0"/>
              </a:spcAft>
              <a:buFont typeface="Wingdings" panose="05000000000000000000" pitchFamily="2" charset="2"/>
              <a:buChar char="§"/>
              <a:defRPr/>
            </a:pPr>
            <a:r>
              <a:rPr lang="en-US" sz="1400" dirty="0">
                <a:cs typeface="Calibri"/>
              </a:rPr>
              <a:t>MEMENTO predictive modelling to optimize geometry, material composition and transient heat loads.</a:t>
            </a:r>
          </a:p>
          <a:p>
            <a:pPr marL="285750" indent="-285750" algn="just" eaLnBrk="1" fontAlgn="auto" hangingPunct="1">
              <a:spcBef>
                <a:spcPts val="0"/>
              </a:spcBef>
              <a:spcAft>
                <a:spcPts val="0"/>
              </a:spcAft>
              <a:buFont typeface="Wingdings" panose="05000000000000000000" pitchFamily="2" charset="2"/>
              <a:buChar char="§"/>
              <a:defRPr/>
            </a:pPr>
            <a:r>
              <a:rPr lang="en-US" sz="1400" dirty="0">
                <a:cs typeface="Calibri"/>
              </a:rPr>
              <a:t>Two castellated W samples of varying gap width already manufactured following the MEMENTO design guidelines.</a:t>
            </a:r>
          </a:p>
          <a:p>
            <a:pPr eaLnBrk="1" fontAlgn="auto" hangingPunct="1">
              <a:spcBef>
                <a:spcPts val="0"/>
              </a:spcBef>
              <a:spcAft>
                <a:spcPts val="0"/>
              </a:spcAft>
              <a:defRPr/>
            </a:pPr>
            <a:endParaRPr lang="en-US" sz="500" b="1" dirty="0">
              <a:latin typeface="+mn-lt"/>
              <a:cs typeface="Calibri"/>
            </a:endParaRPr>
          </a:p>
          <a:p>
            <a:pPr marL="285750" indent="-285750" eaLnBrk="1" fontAlgn="auto" hangingPunct="1">
              <a:spcBef>
                <a:spcPts val="0"/>
              </a:spcBef>
              <a:spcAft>
                <a:spcPts val="0"/>
              </a:spcAft>
              <a:buFont typeface="Wingdings" panose="05000000000000000000" pitchFamily="2" charset="2"/>
              <a:buChar char="Ø"/>
              <a:defRPr/>
            </a:pPr>
            <a:r>
              <a:rPr lang="en-US" b="1" dirty="0">
                <a:latin typeface="+mn-lt"/>
                <a:cs typeface="Calibri"/>
              </a:rPr>
              <a:t>Experimental / Essential diagnostic</a:t>
            </a:r>
            <a:endParaRPr lang="en-US" dirty="0">
              <a:latin typeface="+mn-lt"/>
            </a:endParaRPr>
          </a:p>
          <a:p>
            <a:pPr marL="285750" indent="-285750" eaLnBrk="1" fontAlgn="auto" hangingPunct="1">
              <a:spcBef>
                <a:spcPts val="0"/>
              </a:spcBef>
              <a:spcAft>
                <a:spcPts val="0"/>
              </a:spcAft>
              <a:buFont typeface="Wingdings" panose="05000000000000000000" pitchFamily="2" charset="2"/>
              <a:buChar char="§"/>
              <a:defRPr/>
            </a:pPr>
            <a:r>
              <a:rPr lang="en-US" sz="1400" dirty="0"/>
              <a:t>NBI+ECRH, </a:t>
            </a:r>
            <a:r>
              <a:rPr lang="en-US" sz="1400" dirty="0" err="1"/>
              <a:t>ELMing</a:t>
            </a:r>
            <a:r>
              <a:rPr lang="en-US" sz="1400" dirty="0"/>
              <a:t> H-mode, local sample instrumentation, IR/VIS observation cameras</a:t>
            </a:r>
          </a:p>
          <a:p>
            <a:pPr marL="285750" indent="-285750" eaLnBrk="1" fontAlgn="auto" hangingPunct="1">
              <a:spcBef>
                <a:spcPts val="0"/>
              </a:spcBef>
              <a:spcAft>
                <a:spcPts val="0"/>
              </a:spcAft>
              <a:buFont typeface="Wingdings" panose="05000000000000000000" pitchFamily="2" charset="2"/>
              <a:buChar char="§"/>
              <a:defRPr/>
            </a:pPr>
            <a:r>
              <a:rPr lang="en-US" sz="1400" dirty="0"/>
              <a:t>Detailed ex-situ analysis of macroscopic surface deformation, melt bridge and gap amassment. </a:t>
            </a:r>
          </a:p>
          <a:p>
            <a:pPr marL="285750" indent="-285750" eaLnBrk="1" fontAlgn="auto" hangingPunct="1">
              <a:spcBef>
                <a:spcPts val="0"/>
              </a:spcBef>
              <a:spcAft>
                <a:spcPts val="0"/>
              </a:spcAft>
              <a:buFont typeface="Wingdings" panose="05000000000000000000" pitchFamily="2" charset="2"/>
              <a:buChar char="§"/>
              <a:defRPr/>
            </a:pPr>
            <a:r>
              <a:rPr lang="en-US" sz="1400" dirty="0">
                <a:latin typeface="+mn-lt"/>
                <a:cs typeface="Calibri"/>
              </a:rPr>
              <a:t>Modelling of large scale melt flows and final deformation profile with MEMENTO.</a:t>
            </a:r>
          </a:p>
          <a:p>
            <a:pPr marL="285750" indent="-285750" eaLnBrk="1" fontAlgn="auto" hangingPunct="1">
              <a:spcBef>
                <a:spcPts val="0"/>
              </a:spcBef>
              <a:spcAft>
                <a:spcPts val="0"/>
              </a:spcAft>
              <a:buFont typeface="Wingdings" panose="05000000000000000000" pitchFamily="2" charset="2"/>
              <a:buChar char="§"/>
              <a:defRPr/>
            </a:pPr>
            <a:r>
              <a:rPr lang="en-US" sz="1400" dirty="0">
                <a:latin typeface="+mn-lt"/>
                <a:cs typeface="Calibri"/>
              </a:rPr>
              <a:t>Dimensionless fluid analysis of infiltration vs bridging regimes.</a:t>
            </a:r>
          </a:p>
        </p:txBody>
      </p:sp>
      <p:sp>
        <p:nvSpPr>
          <p:cNvPr id="26" name="TextBox 6">
            <a:extLst>
              <a:ext uri="{FF2B5EF4-FFF2-40B4-BE49-F238E27FC236}">
                <a16:creationId xmlns:a16="http://schemas.microsoft.com/office/drawing/2014/main" id="{47BA13C6-5BEC-4672-9066-60BABEB2A940}"/>
              </a:ext>
            </a:extLst>
          </p:cNvPr>
          <p:cNvSpPr txBox="1">
            <a:spLocks noChangeArrowheads="1"/>
          </p:cNvSpPr>
          <p:nvPr/>
        </p:nvSpPr>
        <p:spPr bwMode="auto">
          <a:xfrm>
            <a:off x="7959477" y="1439863"/>
            <a:ext cx="2743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FFFFFF"/>
                </a:solidFill>
                <a:latin typeface="Calibri" panose="020F0502020204030204" pitchFamily="34" charset="0"/>
              </a:rPr>
              <a:t>Possible summary figures</a:t>
            </a:r>
            <a:endParaRPr lang="en-US" altLang="en-US" sz="2400">
              <a:solidFill>
                <a:srgbClr val="FFFFFF"/>
              </a:solidFill>
              <a:latin typeface="Calibri" panose="020F0502020204030204" pitchFamily="34" charset="0"/>
              <a:cs typeface="Calibri" panose="020F0502020204030204" pitchFamily="34" charset="0"/>
            </a:endParaRPr>
          </a:p>
        </p:txBody>
      </p:sp>
      <p:sp>
        <p:nvSpPr>
          <p:cNvPr id="27" name="TextBox 21">
            <a:extLst>
              <a:ext uri="{FF2B5EF4-FFF2-40B4-BE49-F238E27FC236}">
                <a16:creationId xmlns:a16="http://schemas.microsoft.com/office/drawing/2014/main" id="{FE25457A-663F-4671-AC8A-8DFA67CEDA3E}"/>
              </a:ext>
            </a:extLst>
          </p:cNvPr>
          <p:cNvSpPr txBox="1"/>
          <p:nvPr/>
        </p:nvSpPr>
        <p:spPr>
          <a:xfrm>
            <a:off x="7249865" y="2205038"/>
            <a:ext cx="4240212" cy="739775"/>
          </a:xfrm>
          <a:prstGeom prst="rect">
            <a:avLst/>
          </a:prstGeom>
          <a:noFill/>
        </p:spPr>
        <p:txBody>
          <a:bodyPr>
            <a:spAutoFit/>
          </a:bodyPr>
          <a:lstStyle/>
          <a:p>
            <a:pPr>
              <a:defRPr/>
            </a:pPr>
            <a:r>
              <a:rPr lang="en-GB" sz="1400" dirty="0">
                <a:solidFill>
                  <a:srgbClr val="00B050"/>
                </a:solidFill>
                <a:latin typeface="+mj-lt"/>
              </a:rPr>
              <a:t>2022 AUG gap melt experiment: S. </a:t>
            </a:r>
            <a:r>
              <a:rPr lang="en-GB" sz="1400" dirty="0" err="1">
                <a:solidFill>
                  <a:srgbClr val="00B050"/>
                </a:solidFill>
                <a:latin typeface="+mj-lt"/>
              </a:rPr>
              <a:t>Ratynskaia</a:t>
            </a:r>
            <a:r>
              <a:rPr lang="en-GB" sz="1400" dirty="0">
                <a:solidFill>
                  <a:srgbClr val="00B050"/>
                </a:solidFill>
                <a:latin typeface="+mj-lt"/>
              </a:rPr>
              <a:t>, K. </a:t>
            </a:r>
            <a:r>
              <a:rPr lang="en-GB" sz="1400" dirty="0" err="1">
                <a:solidFill>
                  <a:srgbClr val="00B050"/>
                </a:solidFill>
                <a:latin typeface="+mj-lt"/>
              </a:rPr>
              <a:t>Paschalidis</a:t>
            </a:r>
            <a:r>
              <a:rPr lang="en-GB" sz="1400" dirty="0">
                <a:solidFill>
                  <a:srgbClr val="00B050"/>
                </a:solidFill>
                <a:latin typeface="+mj-lt"/>
              </a:rPr>
              <a:t>, K. Krieger et al.,</a:t>
            </a:r>
            <a:r>
              <a:rPr lang="en-US" sz="1400" dirty="0">
                <a:solidFill>
                  <a:srgbClr val="00B050"/>
                </a:solidFill>
                <a:latin typeface="+mj-lt"/>
              </a:rPr>
              <a:t> </a:t>
            </a:r>
            <a:r>
              <a:rPr lang="en-US" sz="1400" i="1" dirty="0">
                <a:solidFill>
                  <a:srgbClr val="00B050"/>
                </a:solidFill>
                <a:latin typeface="+mj-lt"/>
              </a:rPr>
              <a:t>Metallic melt transport across castellated tiles,</a:t>
            </a:r>
            <a:r>
              <a:rPr lang="en-GB" sz="1400" i="1" dirty="0">
                <a:solidFill>
                  <a:srgbClr val="00B050"/>
                </a:solidFill>
                <a:latin typeface="+mj-lt"/>
              </a:rPr>
              <a:t> </a:t>
            </a:r>
            <a:r>
              <a:rPr lang="en-GB" sz="1400" dirty="0" err="1">
                <a:solidFill>
                  <a:srgbClr val="00B050"/>
                </a:solidFill>
                <a:latin typeface="+mj-lt"/>
              </a:rPr>
              <a:t>Nucl</a:t>
            </a:r>
            <a:r>
              <a:rPr lang="en-GB" sz="1400" dirty="0">
                <a:solidFill>
                  <a:srgbClr val="00B050"/>
                </a:solidFill>
                <a:latin typeface="+mj-lt"/>
              </a:rPr>
              <a:t>. Fusion 64, 036012 (2024).</a:t>
            </a:r>
          </a:p>
        </p:txBody>
      </p:sp>
      <p:pic>
        <p:nvPicPr>
          <p:cNvPr id="28" name="Picture 14">
            <a:extLst>
              <a:ext uri="{FF2B5EF4-FFF2-40B4-BE49-F238E27FC236}">
                <a16:creationId xmlns:a16="http://schemas.microsoft.com/office/drawing/2014/main" id="{8A497B23-D5C4-4FBD-B86D-7D7C2E9CF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9865" y="735013"/>
            <a:ext cx="1811337"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Content Placeholder 4">
            <a:extLst>
              <a:ext uri="{FF2B5EF4-FFF2-40B4-BE49-F238E27FC236}">
                <a16:creationId xmlns:a16="http://schemas.microsoft.com/office/drawing/2014/main" id="{187BD501-68E9-40FF-A92C-ED59042BC7FE}"/>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9050090" y="723900"/>
            <a:ext cx="2724150" cy="1492250"/>
          </a:xfrm>
          <a:prstGeom prst="rect">
            <a:avLst/>
          </a:prstGeom>
        </p:spPr>
      </p:pic>
      <p:sp>
        <p:nvSpPr>
          <p:cNvPr id="30" name="TextBox 26">
            <a:extLst>
              <a:ext uri="{FF2B5EF4-FFF2-40B4-BE49-F238E27FC236}">
                <a16:creationId xmlns:a16="http://schemas.microsoft.com/office/drawing/2014/main" id="{ED4C8971-ADE4-48B3-8862-EC2BB3736258}"/>
              </a:ext>
            </a:extLst>
          </p:cNvPr>
          <p:cNvSpPr txBox="1">
            <a:spLocks noChangeArrowheads="1"/>
          </p:cNvSpPr>
          <p:nvPr/>
        </p:nvSpPr>
        <p:spPr bwMode="auto">
          <a:xfrm>
            <a:off x="7235577" y="1816100"/>
            <a:ext cx="1169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sv-SE" altLang="sv-SE" sz="2000" b="1">
                <a:solidFill>
                  <a:srgbClr val="FFFF00"/>
                </a:solidFill>
                <a:latin typeface="Calibri" panose="020F0502020204030204" pitchFamily="34" charset="0"/>
              </a:rPr>
              <a:t>W AUG</a:t>
            </a:r>
          </a:p>
        </p:txBody>
      </p:sp>
      <p:sp>
        <p:nvSpPr>
          <p:cNvPr id="31" name="TextBox 27">
            <a:extLst>
              <a:ext uri="{FF2B5EF4-FFF2-40B4-BE49-F238E27FC236}">
                <a16:creationId xmlns:a16="http://schemas.microsoft.com/office/drawing/2014/main" id="{9B99F93C-0EC3-411A-A0FD-2B3C9C009895}"/>
              </a:ext>
            </a:extLst>
          </p:cNvPr>
          <p:cNvSpPr txBox="1">
            <a:spLocks noChangeArrowheads="1"/>
          </p:cNvSpPr>
          <p:nvPr/>
        </p:nvSpPr>
        <p:spPr bwMode="auto">
          <a:xfrm>
            <a:off x="9024690" y="1820863"/>
            <a:ext cx="1579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GB" altLang="sv-SE" sz="2000" b="1">
                <a:solidFill>
                  <a:srgbClr val="FFFF00"/>
                </a:solidFill>
                <a:latin typeface="Calibri" panose="020F0502020204030204" pitchFamily="34" charset="0"/>
              </a:rPr>
              <a:t>MEMENTO </a:t>
            </a:r>
            <a:endParaRPr lang="sv-SE" altLang="sv-SE" sz="2000" b="1">
              <a:solidFill>
                <a:srgbClr val="FFFF00"/>
              </a:solidFill>
              <a:latin typeface="Calibri" panose="020F0502020204030204" pitchFamily="34" charset="0"/>
            </a:endParaRPr>
          </a:p>
        </p:txBody>
      </p:sp>
      <p:sp>
        <p:nvSpPr>
          <p:cNvPr id="36" name="TextBox 23">
            <a:extLst>
              <a:ext uri="{FF2B5EF4-FFF2-40B4-BE49-F238E27FC236}">
                <a16:creationId xmlns:a16="http://schemas.microsoft.com/office/drawing/2014/main" id="{9E31F07F-7237-4F32-808F-D5C005FF1727}"/>
              </a:ext>
            </a:extLst>
          </p:cNvPr>
          <p:cNvSpPr txBox="1"/>
          <p:nvPr/>
        </p:nvSpPr>
        <p:spPr>
          <a:xfrm>
            <a:off x="7410202" y="3686176"/>
            <a:ext cx="1490662" cy="831850"/>
          </a:xfrm>
          <a:prstGeom prst="rect">
            <a:avLst/>
          </a:prstGeom>
          <a:noFill/>
        </p:spPr>
        <p:txBody>
          <a:bodyPr>
            <a:spAutoFit/>
          </a:bodyPr>
          <a:lstStyle/>
          <a:p>
            <a:pPr>
              <a:defRPr/>
            </a:pPr>
            <a:r>
              <a:rPr lang="en-US" sz="1600" b="1" i="1" dirty="0">
                <a:solidFill>
                  <a:srgbClr val="00B050"/>
                </a:solidFill>
                <a:latin typeface="+mj-lt"/>
              </a:rPr>
              <a:t>Predictive </a:t>
            </a:r>
            <a:r>
              <a:rPr lang="en-US" sz="1600" b="1" dirty="0">
                <a:solidFill>
                  <a:srgbClr val="00B050"/>
                </a:solidFill>
                <a:latin typeface="+mj-lt"/>
              </a:rPr>
              <a:t>modelling </a:t>
            </a:r>
          </a:p>
          <a:p>
            <a:pPr>
              <a:defRPr/>
            </a:pPr>
            <a:r>
              <a:rPr lang="en-US" sz="1600" b="1" dirty="0">
                <a:solidFill>
                  <a:srgbClr val="00B050"/>
                </a:solidFill>
                <a:latin typeface="+mj-lt"/>
              </a:rPr>
              <a:t>by MEMENTO</a:t>
            </a:r>
            <a:endParaRPr lang="en-GB" sz="1600" b="1" dirty="0">
              <a:solidFill>
                <a:srgbClr val="00B050"/>
              </a:solidFill>
              <a:latin typeface="+mj-lt"/>
            </a:endParaRPr>
          </a:p>
        </p:txBody>
      </p:sp>
      <p:pic>
        <p:nvPicPr>
          <p:cNvPr id="2" name="Image 1">
            <a:extLst>
              <a:ext uri="{FF2B5EF4-FFF2-40B4-BE49-F238E27FC236}">
                <a16:creationId xmlns:a16="http://schemas.microsoft.com/office/drawing/2014/main" id="{82597BE4-DE57-40D5-973C-7B21B2BEBA92}"/>
              </a:ext>
            </a:extLst>
          </p:cNvPr>
          <p:cNvPicPr>
            <a:picLocks noChangeAspect="1"/>
          </p:cNvPicPr>
          <p:nvPr/>
        </p:nvPicPr>
        <p:blipFill>
          <a:blip r:embed="rId5"/>
          <a:stretch>
            <a:fillRect/>
          </a:stretch>
        </p:blipFill>
        <p:spPr>
          <a:xfrm>
            <a:off x="8959185" y="2932114"/>
            <a:ext cx="3232815" cy="2649524"/>
          </a:xfrm>
          <a:prstGeom prst="rect">
            <a:avLst/>
          </a:prstGeom>
        </p:spPr>
      </p:pic>
    </p:spTree>
    <p:extLst>
      <p:ext uri="{BB962C8B-B14F-4D97-AF65-F5344CB8AC3E}">
        <p14:creationId xmlns:p14="http://schemas.microsoft.com/office/powerpoint/2010/main" val="3350041017"/>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ppt/theme/theme2.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xDef>
      <a:spPr bwMode="auto">
        <a:prstGeom prst="rect">
          <a:avLst/>
        </a:prstGeom>
        <a:noFill/>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4695</TotalTime>
  <Words>14812</Words>
  <Application>Microsoft Office PowerPoint</Application>
  <DocSecurity>0</DocSecurity>
  <PresentationFormat>Grand écran</PresentationFormat>
  <Paragraphs>1699</Paragraphs>
  <Slides>69</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69</vt:i4>
      </vt:variant>
    </vt:vector>
  </HeadingPairs>
  <TitlesOfParts>
    <vt:vector size="76" baseType="lpstr">
      <vt:lpstr>Aptos</vt:lpstr>
      <vt:lpstr>Arial</vt:lpstr>
      <vt:lpstr>Calibri</vt:lpstr>
      <vt:lpstr>Franklin Gothic Book</vt:lpstr>
      <vt:lpstr>Times New Roman</vt:lpstr>
      <vt:lpstr>Wingdings</vt:lpstr>
      <vt:lpstr>EUROfusion.1line_5_3_2019</vt:lpstr>
      <vt:lpstr>RT-06 “Preparation of efficient Plasma Facing Components (PFC) operation for ITER, DEMO and HELIAS” </vt:lpstr>
      <vt:lpstr>Introduction</vt:lpstr>
      <vt:lpstr>Scientific Objectives of RT-06 : focus on ITER new baseline (W first wall + boronisation)</vt:lpstr>
      <vt:lpstr>Scientific objectives of RT06 cover 3 R&amp;D areas</vt:lpstr>
      <vt:lpstr>Proposal received : significant overbooking on AUG/WEST </vt:lpstr>
      <vt:lpstr>Overview of proposals : 27 proposals received, 3 R&amp;D areas well covered</vt:lpstr>
      <vt:lpstr>Prioritization scheme and criteria</vt:lpstr>
      <vt:lpstr>Présentation PowerPoint</vt:lpstr>
      <vt:lpstr>#114: Multi-scale melt dynamics across PFC gaps</vt:lpstr>
      <vt:lpstr>#114: Multi-scale melt dynamics across PFC gaps</vt:lpstr>
      <vt:lpstr>#115: Thermomechanical resilience of tungsten heavy alloys at high temperatures</vt:lpstr>
      <vt:lpstr>#115: Thermomechanical resilience of tungsten heavy alloys at high temperatures</vt:lpstr>
      <vt:lpstr>#116: W PFC damage induced by runaway electron incidence </vt:lpstr>
      <vt:lpstr>#116: W PFC damage induced by runaway electron incidence </vt:lpstr>
      <vt:lpstr>#134:  Exposure of pre-damaged INTERFACE components – follow-up</vt:lpstr>
      <vt:lpstr>#134:  Exposure of pre-damaged INTERFACE components – follow-up</vt:lpstr>
      <vt:lpstr>#135 : Exposure of pre-damaged ITER-like divertor component (pred#2 &amp; #3) – follow-up</vt:lpstr>
      <vt:lpstr>#135 : Exposure of pre-damaged ITER-like divertor component (pred#2 &amp; #3) – follow-up</vt:lpstr>
      <vt:lpstr>#118 : Accelerated material damage under a high fluence of helium in WEST</vt:lpstr>
      <vt:lpstr>#118 : Accelerated material damage under a high fluence of helium in WEST</vt:lpstr>
      <vt:lpstr>#136 : Characterisation of the heat load on castellated PFCs: optical hot spot, toroidal gap and far divertor SOL power width in L-mode plasmas (WEST)</vt:lpstr>
      <vt:lpstr>#136 : Characterisation of the heat load on castellated PFCs: optical hot spot, toroidal gap and far divertor SOL power width in L-mode plasmas (WEST)</vt:lpstr>
      <vt:lpstr>#121 : Calorimetry power balance and ripple effect modulation </vt:lpstr>
      <vt:lpstr>#121 : Calorimetry power balance and ripple effect modulation </vt:lpstr>
      <vt:lpstr>Présentation PowerPoint</vt:lpstr>
      <vt:lpstr># 131 : Low-Density ICRF + XPR Mitigation: Scenario development &amp; Trade‑off Study </vt:lpstr>
      <vt:lpstr># 131 : Low-Density ICRF + XPR Mitigation: Scenario development &amp; Trade‑off Study </vt:lpstr>
      <vt:lpstr>#132 : Low-Density ICRF: Electron Heating &amp; Impurity Transport Validation</vt:lpstr>
      <vt:lpstr>#132 : Low-Density ICRF: Electron Heating &amp; Impurity Transport Validation</vt:lpstr>
      <vt:lpstr>#119 : Comparing W production and core plasma contamination by 2×2 strap Ion Cyclotron Antenna and Travelling Wave Array</vt:lpstr>
      <vt:lpstr>#119 : Comparing W production and core plasma contamination by 2×2 strap Ion Cyclotron Antenna and Travelling Wave Array</vt:lpstr>
      <vt:lpstr>#130 : Travelling Wave Array poloidal phase scan for impurity minimization in WEST</vt:lpstr>
      <vt:lpstr>#130 : Travelling Wave Array poloidal phase scan for impurity minimization in WEST</vt:lpstr>
      <vt:lpstr>#133 : TWA LH Power Loss Characterization</vt:lpstr>
      <vt:lpstr>#133 : TWA LH Power Loss Characterization</vt:lpstr>
      <vt:lpstr>#138 : Studying Ti/Te ratio and Ti decay length</vt:lpstr>
      <vt:lpstr>#138 : Studying Ti/Te ratio and Ti decay length</vt:lpstr>
      <vt:lpstr>#139 : W-migration in lower X-point height geometries in WEST accounting for 3D realistic walls and magnetic geometry for the validation of tokamak boundary simulations</vt:lpstr>
      <vt:lpstr>#139 : W-migration in lower X-point height geometries in WEST accounting for 3D realistic walls and magnetic geometry for the validation of tokamak boundary simulations</vt:lpstr>
      <vt:lpstr>#120 : Effect of second harmonic ECH resonance on arcing risks inside the EC launcher</vt:lpstr>
      <vt:lpstr>#120 : Effect of second harmonic ECH resonance on arcing risks inside the EC launcher</vt:lpstr>
      <vt:lpstr>Présentation PowerPoint</vt:lpstr>
      <vt:lpstr>#117 : Validation of the modelling of boron powder injection and boron film deposition </vt:lpstr>
      <vt:lpstr>#117 : Validation of the modelling of boron powder injection and boron film deposition </vt:lpstr>
      <vt:lpstr>#127 : Effect of spatially (non--)uniform boronization on plasma parameters, wall retention and B rich layer properties</vt:lpstr>
      <vt:lpstr>#127 : Effect of spatially (non--)uniform boronization on plasma parameters, wall retention and B rich layer properties</vt:lpstr>
      <vt:lpstr>#128 : Minimum B2D6 quantity to restart WEST operations</vt:lpstr>
      <vt:lpstr>#128 : Minimum B2D6 quantity to restart WEST operations</vt:lpstr>
      <vt:lpstr>#129 : Boronization with and without glow discharge in WEST</vt:lpstr>
      <vt:lpstr>#129 : Boronization with and without glow discharge in WEST</vt:lpstr>
      <vt:lpstr>#124 : Developmentof ICWC assisted boronization</vt:lpstr>
      <vt:lpstr>#124 : Developmentof ICWC assisted boronization</vt:lpstr>
      <vt:lpstr>#140 : Preparation of B reference samples </vt:lpstr>
      <vt:lpstr>#140 : Preparation of B reference samples </vt:lpstr>
      <vt:lpstr>#125 : Particle balance in AUG as a measure of global D retention  in pulses following fresh boronisation </vt:lpstr>
      <vt:lpstr>#125 : Particle balance in AUG as a measure of global D retention  in pulses following fresh boronisation </vt:lpstr>
      <vt:lpstr>#126 : Estimation of the H/D retention by codeposition in boronized fusion devices through D-to-H-to-D changeover in WEST</vt:lpstr>
      <vt:lpstr>#126 : Estimation of the H/D retention by codeposition in boronized fusion devices through D-to-H-to-D changeover in WEST</vt:lpstr>
      <vt:lpstr>#122 : Study about the outgassing of the deposit layer</vt:lpstr>
      <vt:lpstr>#122 : Study about the outgassing of the deposit layer</vt:lpstr>
      <vt:lpstr>#123 : Impact of ICWC on plasma operation</vt:lpstr>
      <vt:lpstr>#123 : Impact of ICWC on plasma operation</vt:lpstr>
      <vt:lpstr>#137 : ICWC operation with TWA</vt:lpstr>
      <vt:lpstr>#137 : ICWC operation with TWA</vt:lpstr>
      <vt:lpstr>High priority items to be continued from JET</vt:lpstr>
      <vt:lpstr>RT06 analysis and modelling needs (non exhaustive)</vt:lpstr>
      <vt:lpstr>Présentation PowerPoint</vt:lpstr>
      <vt:lpstr>Overview of RT06 proposals assessment</vt:lpstr>
      <vt:lpstr>Concluding remarks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Fabio Vinagre</dc:creator>
  <cp:keywords/>
  <dc:description/>
  <cp:lastModifiedBy>TSITRONE Emmanuelle</cp:lastModifiedBy>
  <cp:revision>306</cp:revision>
  <cp:lastPrinted>2024-11-14T13:11:36Z</cp:lastPrinted>
  <dcterms:created xsi:type="dcterms:W3CDTF">2023-11-15T09:40:03Z</dcterms:created>
  <dcterms:modified xsi:type="dcterms:W3CDTF">2025-11-05T12:31:30Z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ediaServiceImageTags">
    <vt:lpwstr/>
  </property>
  <property fmtid="{D5CDD505-2E9C-101B-9397-08002B2CF9AE}" pid="4" name="MSIP_Label_22759de7-3255-46b5-8dfe-736652f9c6c1_Enabled">
    <vt:lpwstr>true</vt:lpwstr>
  </property>
  <property fmtid="{D5CDD505-2E9C-101B-9397-08002B2CF9AE}" pid="5" name="MSIP_Label_22759de7-3255-46b5-8dfe-736652f9c6c1_SetDate">
    <vt:lpwstr>2024-10-28T13:26:49Z</vt:lpwstr>
  </property>
  <property fmtid="{D5CDD505-2E9C-101B-9397-08002B2CF9AE}" pid="6" name="MSIP_Label_22759de7-3255-46b5-8dfe-736652f9c6c1_Method">
    <vt:lpwstr>Standard</vt:lpwstr>
  </property>
  <property fmtid="{D5CDD505-2E9C-101B-9397-08002B2CF9AE}" pid="7" name="MSIP_Label_22759de7-3255-46b5-8dfe-736652f9c6c1_Name">
    <vt:lpwstr>22759de7-3255-46b5-8dfe-736652f9c6c1</vt:lpwstr>
  </property>
  <property fmtid="{D5CDD505-2E9C-101B-9397-08002B2CF9AE}" pid="8" name="MSIP_Label_22759de7-3255-46b5-8dfe-736652f9c6c1_SiteId">
    <vt:lpwstr>c6ac664b-ae27-4d5d-b4e6-bb5717196fc7</vt:lpwstr>
  </property>
  <property fmtid="{D5CDD505-2E9C-101B-9397-08002B2CF9AE}" pid="9" name="MSIP_Label_22759de7-3255-46b5-8dfe-736652f9c6c1_ActionId">
    <vt:lpwstr>29ff4d1f-4c40-4976-9673-851c652ba376</vt:lpwstr>
  </property>
  <property fmtid="{D5CDD505-2E9C-101B-9397-08002B2CF9AE}" pid="10" name="MSIP_Label_22759de7-3255-46b5-8dfe-736652f9c6c1_ContentBits">
    <vt:lpwstr>0</vt:lpwstr>
  </property>
</Properties>
</file>