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5"/>
  </p:notesMasterIdLst>
  <p:sldIdLst>
    <p:sldId id="381" r:id="rId5"/>
    <p:sldId id="412" r:id="rId6"/>
    <p:sldId id="376" r:id="rId7"/>
    <p:sldId id="375" r:id="rId8"/>
    <p:sldId id="388" r:id="rId9"/>
    <p:sldId id="389"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11" r:id="rId30"/>
    <p:sldId id="378" r:id="rId31"/>
    <p:sldId id="410" r:id="rId32"/>
    <p:sldId id="383" r:id="rId33"/>
    <p:sldId id="3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5D8A7-5E0A-4C75-840F-7731F9CD7E35}" v="1905" dt="2025-11-05T06:20:43.3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0" autoAdjust="0"/>
    <p:restoredTop sz="94660"/>
  </p:normalViewPr>
  <p:slideViewPr>
    <p:cSldViewPr snapToGrid="0">
      <p:cViewPr varScale="1">
        <p:scale>
          <a:sx n="60" d="100"/>
          <a:sy n="60" d="100"/>
        </p:scale>
        <p:origin x="84" y="246"/>
      </p:cViewPr>
      <p:guideLst/>
    </p:cSldViewPr>
  </p:slideViewPr>
  <p:notesTextViewPr>
    <p:cViewPr>
      <p:scale>
        <a:sx n="1" d="1"/>
        <a:sy n="1" d="1"/>
      </p:scale>
      <p:origin x="0" y="0"/>
    </p:cViewPr>
  </p:notesTextViewPr>
  <p:sorterViewPr>
    <p:cViewPr>
      <p:scale>
        <a:sx n="100" d="100"/>
        <a:sy n="100" d="100"/>
      </p:scale>
      <p:origin x="0" y="-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ling, David L" userId="1bb31b37-f786-4a5b-ac07-d0dd9b0b167e" providerId="ADAL" clId="{2545D8A7-5E0A-4C75-840F-7731F9CD7E35}"/>
    <pc:docChg chg="undo custSel addSld delSld modSld modMainMaster">
      <pc:chgData name="Keeling, David L" userId="1bb31b37-f786-4a5b-ac07-d0dd9b0b167e" providerId="ADAL" clId="{2545D8A7-5E0A-4C75-840F-7731F9CD7E35}" dt="2025-11-05T06:45:32.677" v="11309" actId="20577"/>
      <pc:docMkLst>
        <pc:docMk/>
      </pc:docMkLst>
      <pc:sldChg chg="del">
        <pc:chgData name="Keeling, David L" userId="1bb31b37-f786-4a5b-ac07-d0dd9b0b167e" providerId="ADAL" clId="{2545D8A7-5E0A-4C75-840F-7731F9CD7E35}" dt="2025-10-13T13:16:54.143" v="56" actId="47"/>
        <pc:sldMkLst>
          <pc:docMk/>
          <pc:sldMk cId="0" sldId="256"/>
        </pc:sldMkLst>
      </pc:sldChg>
      <pc:sldChg chg="del">
        <pc:chgData name="Keeling, David L" userId="1bb31b37-f786-4a5b-ac07-d0dd9b0b167e" providerId="ADAL" clId="{2545D8A7-5E0A-4C75-840F-7731F9CD7E35}" dt="2025-10-13T13:16:54.143" v="56" actId="47"/>
        <pc:sldMkLst>
          <pc:docMk/>
          <pc:sldMk cId="1476262273" sldId="257"/>
        </pc:sldMkLst>
      </pc:sldChg>
      <pc:sldChg chg="del">
        <pc:chgData name="Keeling, David L" userId="1bb31b37-f786-4a5b-ac07-d0dd9b0b167e" providerId="ADAL" clId="{2545D8A7-5E0A-4C75-840F-7731F9CD7E35}" dt="2025-10-13T13:16:54.143" v="56" actId="47"/>
        <pc:sldMkLst>
          <pc:docMk/>
          <pc:sldMk cId="3036676672" sldId="258"/>
        </pc:sldMkLst>
      </pc:sldChg>
      <pc:sldChg chg="del">
        <pc:chgData name="Keeling, David L" userId="1bb31b37-f786-4a5b-ac07-d0dd9b0b167e" providerId="ADAL" clId="{2545D8A7-5E0A-4C75-840F-7731F9CD7E35}" dt="2025-10-13T13:16:54.143" v="56" actId="47"/>
        <pc:sldMkLst>
          <pc:docMk/>
          <pc:sldMk cId="0" sldId="271"/>
        </pc:sldMkLst>
      </pc:sldChg>
      <pc:sldChg chg="modSp del mod">
        <pc:chgData name="Keeling, David L" userId="1bb31b37-f786-4a5b-ac07-d0dd9b0b167e" providerId="ADAL" clId="{2545D8A7-5E0A-4C75-840F-7731F9CD7E35}" dt="2025-11-04T13:07:22.578" v="10817" actId="47"/>
        <pc:sldMkLst>
          <pc:docMk/>
          <pc:sldMk cId="1326344192" sldId="277"/>
        </pc:sldMkLst>
      </pc:sldChg>
      <pc:sldChg chg="del">
        <pc:chgData name="Keeling, David L" userId="1bb31b37-f786-4a5b-ac07-d0dd9b0b167e" providerId="ADAL" clId="{2545D8A7-5E0A-4C75-840F-7731F9CD7E35}" dt="2025-10-13T13:16:54.143" v="56" actId="47"/>
        <pc:sldMkLst>
          <pc:docMk/>
          <pc:sldMk cId="0" sldId="359"/>
        </pc:sldMkLst>
      </pc:sldChg>
      <pc:sldChg chg="del">
        <pc:chgData name="Keeling, David L" userId="1bb31b37-f786-4a5b-ac07-d0dd9b0b167e" providerId="ADAL" clId="{2545D8A7-5E0A-4C75-840F-7731F9CD7E35}" dt="2025-10-13T13:16:54.143" v="56" actId="47"/>
        <pc:sldMkLst>
          <pc:docMk/>
          <pc:sldMk cId="2039824024" sldId="360"/>
        </pc:sldMkLst>
      </pc:sldChg>
      <pc:sldChg chg="del">
        <pc:chgData name="Keeling, David L" userId="1bb31b37-f786-4a5b-ac07-d0dd9b0b167e" providerId="ADAL" clId="{2545D8A7-5E0A-4C75-840F-7731F9CD7E35}" dt="2025-10-13T13:16:54.143" v="56" actId="47"/>
        <pc:sldMkLst>
          <pc:docMk/>
          <pc:sldMk cId="2719799817" sldId="362"/>
        </pc:sldMkLst>
      </pc:sldChg>
      <pc:sldChg chg="del">
        <pc:chgData name="Keeling, David L" userId="1bb31b37-f786-4a5b-ac07-d0dd9b0b167e" providerId="ADAL" clId="{2545D8A7-5E0A-4C75-840F-7731F9CD7E35}" dt="2025-10-13T13:16:54.143" v="56" actId="47"/>
        <pc:sldMkLst>
          <pc:docMk/>
          <pc:sldMk cId="4101372809" sldId="363"/>
        </pc:sldMkLst>
      </pc:sldChg>
      <pc:sldChg chg="del">
        <pc:chgData name="Keeling, David L" userId="1bb31b37-f786-4a5b-ac07-d0dd9b0b167e" providerId="ADAL" clId="{2545D8A7-5E0A-4C75-840F-7731F9CD7E35}" dt="2025-10-13T13:16:54.143" v="56" actId="47"/>
        <pc:sldMkLst>
          <pc:docMk/>
          <pc:sldMk cId="3796742432" sldId="364"/>
        </pc:sldMkLst>
      </pc:sldChg>
      <pc:sldChg chg="del">
        <pc:chgData name="Keeling, David L" userId="1bb31b37-f786-4a5b-ac07-d0dd9b0b167e" providerId="ADAL" clId="{2545D8A7-5E0A-4C75-840F-7731F9CD7E35}" dt="2025-10-13T13:16:54.143" v="56" actId="47"/>
        <pc:sldMkLst>
          <pc:docMk/>
          <pc:sldMk cId="0" sldId="365"/>
        </pc:sldMkLst>
      </pc:sldChg>
      <pc:sldChg chg="del">
        <pc:chgData name="Keeling, David L" userId="1bb31b37-f786-4a5b-ac07-d0dd9b0b167e" providerId="ADAL" clId="{2545D8A7-5E0A-4C75-840F-7731F9CD7E35}" dt="2025-10-13T13:16:54.143" v="56" actId="47"/>
        <pc:sldMkLst>
          <pc:docMk/>
          <pc:sldMk cId="0" sldId="366"/>
        </pc:sldMkLst>
      </pc:sldChg>
      <pc:sldChg chg="del">
        <pc:chgData name="Keeling, David L" userId="1bb31b37-f786-4a5b-ac07-d0dd9b0b167e" providerId="ADAL" clId="{2545D8A7-5E0A-4C75-840F-7731F9CD7E35}" dt="2025-10-13T13:16:54.143" v="56" actId="47"/>
        <pc:sldMkLst>
          <pc:docMk/>
          <pc:sldMk cId="0" sldId="367"/>
        </pc:sldMkLst>
      </pc:sldChg>
      <pc:sldChg chg="del">
        <pc:chgData name="Keeling, David L" userId="1bb31b37-f786-4a5b-ac07-d0dd9b0b167e" providerId="ADAL" clId="{2545D8A7-5E0A-4C75-840F-7731F9CD7E35}" dt="2025-10-13T13:16:54.143" v="56" actId="47"/>
        <pc:sldMkLst>
          <pc:docMk/>
          <pc:sldMk cId="0" sldId="368"/>
        </pc:sldMkLst>
      </pc:sldChg>
      <pc:sldChg chg="del">
        <pc:chgData name="Keeling, David L" userId="1bb31b37-f786-4a5b-ac07-d0dd9b0b167e" providerId="ADAL" clId="{2545D8A7-5E0A-4C75-840F-7731F9CD7E35}" dt="2025-10-13T13:16:54.143" v="56" actId="47"/>
        <pc:sldMkLst>
          <pc:docMk/>
          <pc:sldMk cId="0" sldId="369"/>
        </pc:sldMkLst>
      </pc:sldChg>
      <pc:sldChg chg="del">
        <pc:chgData name="Keeling, David L" userId="1bb31b37-f786-4a5b-ac07-d0dd9b0b167e" providerId="ADAL" clId="{2545D8A7-5E0A-4C75-840F-7731F9CD7E35}" dt="2025-10-13T13:16:54.143" v="56" actId="47"/>
        <pc:sldMkLst>
          <pc:docMk/>
          <pc:sldMk cId="4063256616" sldId="370"/>
        </pc:sldMkLst>
      </pc:sldChg>
      <pc:sldChg chg="del">
        <pc:chgData name="Keeling, David L" userId="1bb31b37-f786-4a5b-ac07-d0dd9b0b167e" providerId="ADAL" clId="{2545D8A7-5E0A-4C75-840F-7731F9CD7E35}" dt="2025-10-13T13:16:54.143" v="56" actId="47"/>
        <pc:sldMkLst>
          <pc:docMk/>
          <pc:sldMk cId="4255439358" sldId="371"/>
        </pc:sldMkLst>
      </pc:sldChg>
      <pc:sldChg chg="del">
        <pc:chgData name="Keeling, David L" userId="1bb31b37-f786-4a5b-ac07-d0dd9b0b167e" providerId="ADAL" clId="{2545D8A7-5E0A-4C75-840F-7731F9CD7E35}" dt="2025-10-13T13:16:54.143" v="56" actId="47"/>
        <pc:sldMkLst>
          <pc:docMk/>
          <pc:sldMk cId="132199503" sldId="373"/>
        </pc:sldMkLst>
      </pc:sldChg>
      <pc:sldChg chg="del">
        <pc:chgData name="Keeling, David L" userId="1bb31b37-f786-4a5b-ac07-d0dd9b0b167e" providerId="ADAL" clId="{2545D8A7-5E0A-4C75-840F-7731F9CD7E35}" dt="2025-10-13T13:16:54.143" v="56" actId="47"/>
        <pc:sldMkLst>
          <pc:docMk/>
          <pc:sldMk cId="491252311" sldId="374"/>
        </pc:sldMkLst>
      </pc:sldChg>
      <pc:sldChg chg="modSp mod">
        <pc:chgData name="Keeling, David L" userId="1bb31b37-f786-4a5b-ac07-d0dd9b0b167e" providerId="ADAL" clId="{2545D8A7-5E0A-4C75-840F-7731F9CD7E35}" dt="2025-11-04T13:07:48.895" v="10833" actId="20577"/>
        <pc:sldMkLst>
          <pc:docMk/>
          <pc:sldMk cId="4206291388" sldId="375"/>
        </pc:sldMkLst>
        <pc:spChg chg="mod">
          <ac:chgData name="Keeling, David L" userId="1bb31b37-f786-4a5b-ac07-d0dd9b0b167e" providerId="ADAL" clId="{2545D8A7-5E0A-4C75-840F-7731F9CD7E35}" dt="2025-11-04T13:07:48.895" v="10833" actId="20577"/>
          <ac:spMkLst>
            <pc:docMk/>
            <pc:sldMk cId="4206291388" sldId="375"/>
            <ac:spMk id="2" creationId="{9B8B2722-E7B4-0CE0-5AF3-5BC2D391E63E}"/>
          </ac:spMkLst>
        </pc:spChg>
        <pc:graphicFrameChg chg="modGraphic">
          <ac:chgData name="Keeling, David L" userId="1bb31b37-f786-4a5b-ac07-d0dd9b0b167e" providerId="ADAL" clId="{2545D8A7-5E0A-4C75-840F-7731F9CD7E35}" dt="2025-11-04T13:06:47.259" v="10815" actId="20577"/>
          <ac:graphicFrameMkLst>
            <pc:docMk/>
            <pc:sldMk cId="4206291388" sldId="375"/>
            <ac:graphicFrameMk id="9" creationId="{F1C8DA23-BA12-8923-CC51-9AB1AADD2F38}"/>
          </ac:graphicFrameMkLst>
        </pc:graphicFrameChg>
      </pc:sldChg>
      <pc:sldChg chg="addSp delSp modSp mod">
        <pc:chgData name="Keeling, David L" userId="1bb31b37-f786-4a5b-ac07-d0dd9b0b167e" providerId="ADAL" clId="{2545D8A7-5E0A-4C75-840F-7731F9CD7E35}" dt="2025-10-13T14:06:09.335" v="739" actId="14100"/>
        <pc:sldMkLst>
          <pc:docMk/>
          <pc:sldMk cId="182572000" sldId="376"/>
        </pc:sldMkLst>
        <pc:spChg chg="mod">
          <ac:chgData name="Keeling, David L" userId="1bb31b37-f786-4a5b-ac07-d0dd9b0b167e" providerId="ADAL" clId="{2545D8A7-5E0A-4C75-840F-7731F9CD7E35}" dt="2025-10-13T14:04:25.427" v="684" actId="1076"/>
          <ac:spMkLst>
            <pc:docMk/>
            <pc:sldMk cId="182572000" sldId="376"/>
            <ac:spMk id="2" creationId="{4439AE89-1DD9-CF3B-FBE9-6B3DEE890B78}"/>
          </ac:spMkLst>
        </pc:spChg>
        <pc:graphicFrameChg chg="add mod modGraphic">
          <ac:chgData name="Keeling, David L" userId="1bb31b37-f786-4a5b-ac07-d0dd9b0b167e" providerId="ADAL" clId="{2545D8A7-5E0A-4C75-840F-7731F9CD7E35}" dt="2025-10-13T14:06:09.335" v="739" actId="14100"/>
          <ac:graphicFrameMkLst>
            <pc:docMk/>
            <pc:sldMk cId="182572000" sldId="376"/>
            <ac:graphicFrameMk id="7" creationId="{FC50559C-B79A-6420-31A2-CD0E40942FA1}"/>
          </ac:graphicFrameMkLst>
        </pc:graphicFrameChg>
      </pc:sldChg>
      <pc:sldChg chg="del">
        <pc:chgData name="Keeling, David L" userId="1bb31b37-f786-4a5b-ac07-d0dd9b0b167e" providerId="ADAL" clId="{2545D8A7-5E0A-4C75-840F-7731F9CD7E35}" dt="2025-10-13T13:16:54.143" v="56" actId="47"/>
        <pc:sldMkLst>
          <pc:docMk/>
          <pc:sldMk cId="3905527585" sldId="377"/>
        </pc:sldMkLst>
      </pc:sldChg>
      <pc:sldChg chg="addSp delSp modSp mod">
        <pc:chgData name="Keeling, David L" userId="1bb31b37-f786-4a5b-ac07-d0dd9b0b167e" providerId="ADAL" clId="{2545D8A7-5E0A-4C75-840F-7731F9CD7E35}" dt="2025-11-04T13:22:45.796" v="11129" actId="14734"/>
        <pc:sldMkLst>
          <pc:docMk/>
          <pc:sldMk cId="202870334" sldId="378"/>
        </pc:sldMkLst>
        <pc:spChg chg="mod">
          <ac:chgData name="Keeling, David L" userId="1bb31b37-f786-4a5b-ac07-d0dd9b0b167e" providerId="ADAL" clId="{2545D8A7-5E0A-4C75-840F-7731F9CD7E35}" dt="2025-10-13T15:28:20.912" v="758" actId="20577"/>
          <ac:spMkLst>
            <pc:docMk/>
            <pc:sldMk cId="202870334" sldId="378"/>
            <ac:spMk id="2" creationId="{24A61E83-975A-8278-E5E6-F468C12A8E66}"/>
          </ac:spMkLst>
        </pc:spChg>
        <pc:graphicFrameChg chg="add mod modGraphic">
          <ac:chgData name="Keeling, David L" userId="1bb31b37-f786-4a5b-ac07-d0dd9b0b167e" providerId="ADAL" clId="{2545D8A7-5E0A-4C75-840F-7731F9CD7E35}" dt="2025-11-04T13:22:45.796" v="11129" actId="14734"/>
          <ac:graphicFrameMkLst>
            <pc:docMk/>
            <pc:sldMk cId="202870334" sldId="378"/>
            <ac:graphicFrameMk id="3" creationId="{7D9CF614-BEA5-547E-E2D5-3817641036D0}"/>
          </ac:graphicFrameMkLst>
        </pc:graphicFrameChg>
      </pc:sldChg>
      <pc:sldChg chg="del">
        <pc:chgData name="Keeling, David L" userId="1bb31b37-f786-4a5b-ac07-d0dd9b0b167e" providerId="ADAL" clId="{2545D8A7-5E0A-4C75-840F-7731F9CD7E35}" dt="2025-11-04T13:07:15.793" v="10816" actId="47"/>
        <pc:sldMkLst>
          <pc:docMk/>
          <pc:sldMk cId="1273113291" sldId="380"/>
        </pc:sldMkLst>
      </pc:sldChg>
      <pc:sldChg chg="modSp mod">
        <pc:chgData name="Keeling, David L" userId="1bb31b37-f786-4a5b-ac07-d0dd9b0b167e" providerId="ADAL" clId="{2545D8A7-5E0A-4C75-840F-7731F9CD7E35}" dt="2025-11-05T05:56:32.175" v="11291" actId="1076"/>
        <pc:sldMkLst>
          <pc:docMk/>
          <pc:sldMk cId="0" sldId="381"/>
        </pc:sldMkLst>
        <pc:spChg chg="mod">
          <ac:chgData name="Keeling, David L" userId="1bb31b37-f786-4a5b-ac07-d0dd9b0b167e" providerId="ADAL" clId="{2545D8A7-5E0A-4C75-840F-7731F9CD7E35}" dt="2025-11-05T05:56:15.714" v="11289" actId="20577"/>
          <ac:spMkLst>
            <pc:docMk/>
            <pc:sldMk cId="0" sldId="381"/>
            <ac:spMk id="4" creationId="{00000000-0000-0000-0000-000000000000}"/>
          </ac:spMkLst>
        </pc:spChg>
        <pc:spChg chg="mod">
          <ac:chgData name="Keeling, David L" userId="1bb31b37-f786-4a5b-ac07-d0dd9b0b167e" providerId="ADAL" clId="{2545D8A7-5E0A-4C75-840F-7731F9CD7E35}" dt="2025-10-13T13:16:13.082" v="34" actId="20577"/>
          <ac:spMkLst>
            <pc:docMk/>
            <pc:sldMk cId="0" sldId="381"/>
            <ac:spMk id="5" creationId="{00000000-0000-0000-0000-000000000000}"/>
          </ac:spMkLst>
        </pc:spChg>
        <pc:spChg chg="mod">
          <ac:chgData name="Keeling, David L" userId="1bb31b37-f786-4a5b-ac07-d0dd9b0b167e" providerId="ADAL" clId="{2545D8A7-5E0A-4C75-840F-7731F9CD7E35}" dt="2025-11-05T05:56:32.175" v="11291" actId="1076"/>
          <ac:spMkLst>
            <pc:docMk/>
            <pc:sldMk cId="0" sldId="381"/>
            <ac:spMk id="6" creationId="{C8937001-5576-35E1-F9D8-F2282C4C65CB}"/>
          </ac:spMkLst>
        </pc:spChg>
      </pc:sldChg>
      <pc:sldChg chg="modSp del mod">
        <pc:chgData name="Keeling, David L" userId="1bb31b37-f786-4a5b-ac07-d0dd9b0b167e" providerId="ADAL" clId="{2545D8A7-5E0A-4C75-840F-7731F9CD7E35}" dt="2025-11-04T13:58:07.711" v="11228" actId="47"/>
        <pc:sldMkLst>
          <pc:docMk/>
          <pc:sldMk cId="3215963285" sldId="382"/>
        </pc:sldMkLst>
        <pc:spChg chg="mod">
          <ac:chgData name="Keeling, David L" userId="1bb31b37-f786-4a5b-ac07-d0dd9b0b167e" providerId="ADAL" clId="{2545D8A7-5E0A-4C75-840F-7731F9CD7E35}" dt="2025-11-04T12:55:17.075" v="10632" actId="20577"/>
          <ac:spMkLst>
            <pc:docMk/>
            <pc:sldMk cId="3215963285" sldId="382"/>
            <ac:spMk id="2" creationId="{32B40B2B-5F1E-BA1F-1C22-CDD099F6F166}"/>
          </ac:spMkLst>
        </pc:spChg>
        <pc:spChg chg="mod">
          <ac:chgData name="Keeling, David L" userId="1bb31b37-f786-4a5b-ac07-d0dd9b0b167e" providerId="ADAL" clId="{2545D8A7-5E0A-4C75-840F-7731F9CD7E35}" dt="2025-11-04T13:00:47.921" v="10655" actId="5793"/>
          <ac:spMkLst>
            <pc:docMk/>
            <pc:sldMk cId="3215963285" sldId="382"/>
            <ac:spMk id="3" creationId="{01D7AD40-D61D-B628-26DE-1D981A178D03}"/>
          </ac:spMkLst>
        </pc:spChg>
      </pc:sldChg>
      <pc:sldChg chg="addSp modSp mod">
        <pc:chgData name="Keeling, David L" userId="1bb31b37-f786-4a5b-ac07-d0dd9b0b167e" providerId="ADAL" clId="{2545D8A7-5E0A-4C75-840F-7731F9CD7E35}" dt="2025-11-05T06:43:57.188" v="11299" actId="20577"/>
        <pc:sldMkLst>
          <pc:docMk/>
          <pc:sldMk cId="1966902770" sldId="383"/>
        </pc:sldMkLst>
        <pc:spChg chg="mod">
          <ac:chgData name="Keeling, David L" userId="1bb31b37-f786-4a5b-ac07-d0dd9b0b167e" providerId="ADAL" clId="{2545D8A7-5E0A-4C75-840F-7731F9CD7E35}" dt="2025-11-04T13:14:43.682" v="10969" actId="20577"/>
          <ac:spMkLst>
            <pc:docMk/>
            <pc:sldMk cId="1966902770" sldId="383"/>
            <ac:spMk id="2" creationId="{40A3D7FD-7FA1-4C7E-6248-3A334692F40C}"/>
          </ac:spMkLst>
        </pc:spChg>
        <pc:spChg chg="add mod">
          <ac:chgData name="Keeling, David L" userId="1bb31b37-f786-4a5b-ac07-d0dd9b0b167e" providerId="ADAL" clId="{2545D8A7-5E0A-4C75-840F-7731F9CD7E35}" dt="2025-10-21T14:56:53.999" v="10259" actId="255"/>
          <ac:spMkLst>
            <pc:docMk/>
            <pc:sldMk cId="1966902770" sldId="383"/>
            <ac:spMk id="7" creationId="{3F32AAB9-ED39-1B5D-33E1-E21D2CD2D52E}"/>
          </ac:spMkLst>
        </pc:spChg>
        <pc:graphicFrameChg chg="mod modGraphic">
          <ac:chgData name="Keeling, David L" userId="1bb31b37-f786-4a5b-ac07-d0dd9b0b167e" providerId="ADAL" clId="{2545D8A7-5E0A-4C75-840F-7731F9CD7E35}" dt="2025-11-05T06:43:57.188" v="11299" actId="20577"/>
          <ac:graphicFrameMkLst>
            <pc:docMk/>
            <pc:sldMk cId="1966902770" sldId="383"/>
            <ac:graphicFrameMk id="6" creationId="{B9184A33-F252-01F2-75F3-EAA106F6669F}"/>
          </ac:graphicFrameMkLst>
        </pc:graphicFrameChg>
      </pc:sldChg>
      <pc:sldChg chg="del">
        <pc:chgData name="Keeling, David L" userId="1bb31b37-f786-4a5b-ac07-d0dd9b0b167e" providerId="ADAL" clId="{2545D8A7-5E0A-4C75-840F-7731F9CD7E35}" dt="2025-10-13T13:16:54.143" v="56" actId="47"/>
        <pc:sldMkLst>
          <pc:docMk/>
          <pc:sldMk cId="0" sldId="384"/>
        </pc:sldMkLst>
      </pc:sldChg>
      <pc:sldChg chg="addSp delSp modSp mod addAnim delAnim">
        <pc:chgData name="Keeling, David L" userId="1bb31b37-f786-4a5b-ac07-d0dd9b0b167e" providerId="ADAL" clId="{2545D8A7-5E0A-4C75-840F-7731F9CD7E35}" dt="2025-11-05T06:45:32.677" v="11309" actId="20577"/>
        <pc:sldMkLst>
          <pc:docMk/>
          <pc:sldMk cId="89677441" sldId="385"/>
        </pc:sldMkLst>
        <pc:spChg chg="mod">
          <ac:chgData name="Keeling, David L" userId="1bb31b37-f786-4a5b-ac07-d0dd9b0b167e" providerId="ADAL" clId="{2545D8A7-5E0A-4C75-840F-7731F9CD7E35}" dt="2025-11-05T06:45:32.677" v="11309" actId="20577"/>
          <ac:spMkLst>
            <pc:docMk/>
            <pc:sldMk cId="89677441" sldId="385"/>
            <ac:spMk id="2" creationId="{2150B2D0-A980-8147-E863-9234148A91A6}"/>
          </ac:spMkLst>
        </pc:spChg>
        <pc:spChg chg="add del mod">
          <ac:chgData name="Keeling, David L" userId="1bb31b37-f786-4a5b-ac07-d0dd9b0b167e" providerId="ADAL" clId="{2545D8A7-5E0A-4C75-840F-7731F9CD7E35}" dt="2025-11-04T20:36:03.388" v="11288" actId="255"/>
          <ac:spMkLst>
            <pc:docMk/>
            <pc:sldMk cId="89677441" sldId="385"/>
            <ac:spMk id="5" creationId="{E45150D7-3FD4-469A-9B21-6CF9D6C1597E}"/>
          </ac:spMkLst>
        </pc:spChg>
      </pc:sldChg>
      <pc:sldChg chg="modSp del mod">
        <pc:chgData name="Keeling, David L" userId="1bb31b37-f786-4a5b-ac07-d0dd9b0b167e" providerId="ADAL" clId="{2545D8A7-5E0A-4C75-840F-7731F9CD7E35}" dt="2025-10-21T14:57:15.930" v="10260" actId="47"/>
        <pc:sldMkLst>
          <pc:docMk/>
          <pc:sldMk cId="89283758" sldId="386"/>
        </pc:sldMkLst>
      </pc:sldChg>
      <pc:sldChg chg="modSp del mod">
        <pc:chgData name="Keeling, David L" userId="1bb31b37-f786-4a5b-ac07-d0dd9b0b167e" providerId="ADAL" clId="{2545D8A7-5E0A-4C75-840F-7731F9CD7E35}" dt="2025-11-04T20:34:13.161" v="11250" actId="47"/>
        <pc:sldMkLst>
          <pc:docMk/>
          <pc:sldMk cId="2123986357" sldId="387"/>
        </pc:sldMkLst>
      </pc:sldChg>
      <pc:sldChg chg="addSp delSp modSp new mod">
        <pc:chgData name="Keeling, David L" userId="1bb31b37-f786-4a5b-ac07-d0dd9b0b167e" providerId="ADAL" clId="{2545D8A7-5E0A-4C75-840F-7731F9CD7E35}" dt="2025-10-13T13:37:56.387" v="322" actId="1076"/>
        <pc:sldMkLst>
          <pc:docMk/>
          <pc:sldMk cId="3046895070" sldId="388"/>
        </pc:sldMkLst>
        <pc:spChg chg="add mod">
          <ac:chgData name="Keeling, David L" userId="1bb31b37-f786-4a5b-ac07-d0dd9b0b167e" providerId="ADAL" clId="{2545D8A7-5E0A-4C75-840F-7731F9CD7E35}" dt="2025-10-13T13:37:26.456" v="300" actId="478"/>
          <ac:spMkLst>
            <pc:docMk/>
            <pc:sldMk cId="3046895070" sldId="388"/>
            <ac:spMk id="6" creationId="{E4235BE7-0328-E3E4-8172-DB1EE7F0868B}"/>
          </ac:spMkLst>
        </pc:spChg>
        <pc:spChg chg="add mod">
          <ac:chgData name="Keeling, David L" userId="1bb31b37-f786-4a5b-ac07-d0dd9b0b167e" providerId="ADAL" clId="{2545D8A7-5E0A-4C75-840F-7731F9CD7E35}" dt="2025-10-13T13:37:56.387" v="322" actId="1076"/>
          <ac:spMkLst>
            <pc:docMk/>
            <pc:sldMk cId="3046895070" sldId="388"/>
            <ac:spMk id="7" creationId="{F3C54B3D-2DF6-411D-6759-6257FD616E9A}"/>
          </ac:spMkLst>
        </pc:spChg>
      </pc:sldChg>
      <pc:sldChg chg="addSp delSp modSp new mod modAnim">
        <pc:chgData name="Keeling, David L" userId="1bb31b37-f786-4a5b-ac07-d0dd9b0b167e" providerId="ADAL" clId="{2545D8A7-5E0A-4C75-840F-7731F9CD7E35}" dt="2025-10-17T13:08:39.111" v="8113"/>
        <pc:sldMkLst>
          <pc:docMk/>
          <pc:sldMk cId="1647252740" sldId="389"/>
        </pc:sldMkLst>
        <pc:spChg chg="add mod">
          <ac:chgData name="Keeling, David L" userId="1bb31b37-f786-4a5b-ac07-d0dd9b0b167e" providerId="ADAL" clId="{2545D8A7-5E0A-4C75-840F-7731F9CD7E35}" dt="2025-10-14T10:07:17.539" v="1366" actId="20577"/>
          <ac:spMkLst>
            <pc:docMk/>
            <pc:sldMk cId="1647252740" sldId="389"/>
            <ac:spMk id="2" creationId="{1DCEC755-D34C-77BD-F3F3-4AC4F02A1CB9}"/>
          </ac:spMkLst>
        </pc:spChg>
        <pc:spChg chg="add mod">
          <ac:chgData name="Keeling, David L" userId="1bb31b37-f786-4a5b-ac07-d0dd9b0b167e" providerId="ADAL" clId="{2545D8A7-5E0A-4C75-840F-7731F9CD7E35}" dt="2025-10-13T13:23:17.315" v="219" actId="207"/>
          <ac:spMkLst>
            <pc:docMk/>
            <pc:sldMk cId="1647252740" sldId="389"/>
            <ac:spMk id="6" creationId="{3046345F-31B2-C8AA-CD72-2A8E7672C6AA}"/>
          </ac:spMkLst>
        </pc:spChg>
        <pc:graphicFrameChg chg="add mod">
          <ac:chgData name="Keeling, David L" userId="1bb31b37-f786-4a5b-ac07-d0dd9b0b167e" providerId="ADAL" clId="{2545D8A7-5E0A-4C75-840F-7731F9CD7E35}" dt="2025-10-13T13:21:14.382" v="206" actId="14100"/>
          <ac:graphicFrameMkLst>
            <pc:docMk/>
            <pc:sldMk cId="1647252740" sldId="389"/>
            <ac:graphicFrameMk id="5" creationId="{D3C95164-C693-4E56-0C4F-5975DB9E150B}"/>
          </ac:graphicFrameMkLst>
        </pc:graphicFrameChg>
      </pc:sldChg>
      <pc:sldChg chg="addSp delSp modSp new mod modAnim">
        <pc:chgData name="Keeling, David L" userId="1bb31b37-f786-4a5b-ac07-d0dd9b0b167e" providerId="ADAL" clId="{2545D8A7-5E0A-4C75-840F-7731F9CD7E35}" dt="2025-11-04T13:17:26.749" v="11013" actId="20577"/>
        <pc:sldMkLst>
          <pc:docMk/>
          <pc:sldMk cId="4210537866" sldId="390"/>
        </pc:sldMkLst>
        <pc:spChg chg="add mod">
          <ac:chgData name="Keeling, David L" userId="1bb31b37-f786-4a5b-ac07-d0dd9b0b167e" providerId="ADAL" clId="{2545D8A7-5E0A-4C75-840F-7731F9CD7E35}" dt="2025-11-04T13:17:26.749" v="11013" actId="20577"/>
          <ac:spMkLst>
            <pc:docMk/>
            <pc:sldMk cId="4210537866" sldId="390"/>
            <ac:spMk id="2" creationId="{9EC42606-A634-0238-FDC5-A2CDDB2790EA}"/>
          </ac:spMkLst>
        </pc:spChg>
        <pc:spChg chg="add mod">
          <ac:chgData name="Keeling, David L" userId="1bb31b37-f786-4a5b-ac07-d0dd9b0b167e" providerId="ADAL" clId="{2545D8A7-5E0A-4C75-840F-7731F9CD7E35}" dt="2025-10-13T13:23:29.499" v="226" actId="20577"/>
          <ac:spMkLst>
            <pc:docMk/>
            <pc:sldMk cId="4210537866" sldId="390"/>
            <ac:spMk id="5" creationId="{070E9593-0C3E-4804-CB63-6B22E857DD35}"/>
          </ac:spMkLst>
        </pc:spChg>
        <pc:spChg chg="add mod">
          <ac:chgData name="Keeling, David L" userId="1bb31b37-f786-4a5b-ac07-d0dd9b0b167e" providerId="ADAL" clId="{2545D8A7-5E0A-4C75-840F-7731F9CD7E35}" dt="2025-10-13T13:22:12.149" v="209"/>
          <ac:spMkLst>
            <pc:docMk/>
            <pc:sldMk cId="4210537866" sldId="390"/>
            <ac:spMk id="6" creationId="{B68516EB-4EC3-F8FE-D4AC-6EED681E2D62}"/>
          </ac:spMkLst>
        </pc:spChg>
        <pc:spChg chg="add mod">
          <ac:chgData name="Keeling, David L" userId="1bb31b37-f786-4a5b-ac07-d0dd9b0b167e" providerId="ADAL" clId="{2545D8A7-5E0A-4C75-840F-7731F9CD7E35}" dt="2025-10-13T13:22:12.149" v="209"/>
          <ac:spMkLst>
            <pc:docMk/>
            <pc:sldMk cId="4210537866" sldId="390"/>
            <ac:spMk id="8" creationId="{ADFC656B-DB07-D45B-9F75-105E23E74DD8}"/>
          </ac:spMkLst>
        </pc:spChg>
        <pc:spChg chg="add mod">
          <ac:chgData name="Keeling, David L" userId="1bb31b37-f786-4a5b-ac07-d0dd9b0b167e" providerId="ADAL" clId="{2545D8A7-5E0A-4C75-840F-7731F9CD7E35}" dt="2025-10-13T13:22:21.934" v="210"/>
          <ac:spMkLst>
            <pc:docMk/>
            <pc:sldMk cId="4210537866" sldId="390"/>
            <ac:spMk id="10" creationId="{89208F9E-C37D-3F92-01CB-72CEA739E478}"/>
          </ac:spMkLst>
        </pc:spChg>
        <pc:graphicFrameChg chg="add mod">
          <ac:chgData name="Keeling, David L" userId="1bb31b37-f786-4a5b-ac07-d0dd9b0b167e" providerId="ADAL" clId="{2545D8A7-5E0A-4C75-840F-7731F9CD7E35}" dt="2025-10-13T13:22:12.149" v="209"/>
          <ac:graphicFrameMkLst>
            <pc:docMk/>
            <pc:sldMk cId="4210537866" sldId="390"/>
            <ac:graphicFrameMk id="7" creationId="{FC272CD2-5107-C8F2-2B1C-0CA1192D6F71}"/>
          </ac:graphicFrameMkLst>
        </pc:graphicFrameChg>
        <pc:picChg chg="add mod">
          <ac:chgData name="Keeling, David L" userId="1bb31b37-f786-4a5b-ac07-d0dd9b0b167e" providerId="ADAL" clId="{2545D8A7-5E0A-4C75-840F-7731F9CD7E35}" dt="2025-10-13T13:22:12.149" v="209"/>
          <ac:picMkLst>
            <pc:docMk/>
            <pc:sldMk cId="4210537866" sldId="390"/>
            <ac:picMk id="9" creationId="{2946F629-1310-CC16-490B-B32FDFB013F5}"/>
          </ac:picMkLst>
        </pc:picChg>
      </pc:sldChg>
      <pc:sldChg chg="addSp delSp modSp new mod modAnim">
        <pc:chgData name="Keeling, David L" userId="1bb31b37-f786-4a5b-ac07-d0dd9b0b167e" providerId="ADAL" clId="{2545D8A7-5E0A-4C75-840F-7731F9CD7E35}" dt="2025-11-04T13:18:01.983" v="11019" actId="207"/>
        <pc:sldMkLst>
          <pc:docMk/>
          <pc:sldMk cId="1570662076" sldId="391"/>
        </pc:sldMkLst>
        <pc:spChg chg="add mod">
          <ac:chgData name="Keeling, David L" userId="1bb31b37-f786-4a5b-ac07-d0dd9b0b167e" providerId="ADAL" clId="{2545D8A7-5E0A-4C75-840F-7731F9CD7E35}" dt="2025-11-04T13:18:01.983" v="11019" actId="207"/>
          <ac:spMkLst>
            <pc:docMk/>
            <pc:sldMk cId="1570662076" sldId="391"/>
            <ac:spMk id="2" creationId="{9D68D518-9DA6-5549-5C1B-AA3D9DAD3717}"/>
          </ac:spMkLst>
        </pc:spChg>
        <pc:spChg chg="add mod">
          <ac:chgData name="Keeling, David L" userId="1bb31b37-f786-4a5b-ac07-d0dd9b0b167e" providerId="ADAL" clId="{2545D8A7-5E0A-4C75-840F-7731F9CD7E35}" dt="2025-10-13T13:24:17.589" v="238" actId="20577"/>
          <ac:spMkLst>
            <pc:docMk/>
            <pc:sldMk cId="1570662076" sldId="391"/>
            <ac:spMk id="5" creationId="{10E389CF-6FDA-C9AC-083F-DCCECAAA93CB}"/>
          </ac:spMkLst>
        </pc:spChg>
        <pc:spChg chg="add mod">
          <ac:chgData name="Keeling, David L" userId="1bb31b37-f786-4a5b-ac07-d0dd9b0b167e" providerId="ADAL" clId="{2545D8A7-5E0A-4C75-840F-7731F9CD7E35}" dt="2025-10-13T13:24:09.177" v="229"/>
          <ac:spMkLst>
            <pc:docMk/>
            <pc:sldMk cId="1570662076" sldId="391"/>
            <ac:spMk id="6" creationId="{A79C37E4-3DA1-C52A-FE31-ED9173B891FE}"/>
          </ac:spMkLst>
        </pc:spChg>
        <pc:spChg chg="add mod">
          <ac:chgData name="Keeling, David L" userId="1bb31b37-f786-4a5b-ac07-d0dd9b0b167e" providerId="ADAL" clId="{2545D8A7-5E0A-4C75-840F-7731F9CD7E35}" dt="2025-10-13T13:24:09.177" v="229"/>
          <ac:spMkLst>
            <pc:docMk/>
            <pc:sldMk cId="1570662076" sldId="391"/>
            <ac:spMk id="7" creationId="{FA8FFE74-7003-4B7F-AA10-9849060B8FB0}"/>
          </ac:spMkLst>
        </pc:spChg>
        <pc:spChg chg="add mod">
          <ac:chgData name="Keeling, David L" userId="1bb31b37-f786-4a5b-ac07-d0dd9b0b167e" providerId="ADAL" clId="{2545D8A7-5E0A-4C75-840F-7731F9CD7E35}" dt="2025-10-13T13:24:09.177" v="229"/>
          <ac:spMkLst>
            <pc:docMk/>
            <pc:sldMk cId="1570662076" sldId="391"/>
            <ac:spMk id="11" creationId="{A216D4E3-E35E-79C8-C626-69A9E5C27FE8}"/>
          </ac:spMkLst>
        </pc:spChg>
        <pc:graphicFrameChg chg="add mod">
          <ac:chgData name="Keeling, David L" userId="1bb31b37-f786-4a5b-ac07-d0dd9b0b167e" providerId="ADAL" clId="{2545D8A7-5E0A-4C75-840F-7731F9CD7E35}" dt="2025-10-13T13:24:09.177" v="229"/>
          <ac:graphicFrameMkLst>
            <pc:docMk/>
            <pc:sldMk cId="1570662076" sldId="391"/>
            <ac:graphicFrameMk id="8" creationId="{41E73DA1-6380-1EE6-E6D5-A91E37AA2ABE}"/>
          </ac:graphicFrameMkLst>
        </pc:graphicFrameChg>
        <pc:graphicFrameChg chg="add mod">
          <ac:chgData name="Keeling, David L" userId="1bb31b37-f786-4a5b-ac07-d0dd9b0b167e" providerId="ADAL" clId="{2545D8A7-5E0A-4C75-840F-7731F9CD7E35}" dt="2025-10-13T13:24:09.177" v="229"/>
          <ac:graphicFrameMkLst>
            <pc:docMk/>
            <pc:sldMk cId="1570662076" sldId="391"/>
            <ac:graphicFrameMk id="9" creationId="{193A6492-8B9F-EF04-5A52-504601B23828}"/>
          </ac:graphicFrameMkLst>
        </pc:graphicFrameChg>
        <pc:picChg chg="add mod">
          <ac:chgData name="Keeling, David L" userId="1bb31b37-f786-4a5b-ac07-d0dd9b0b167e" providerId="ADAL" clId="{2545D8A7-5E0A-4C75-840F-7731F9CD7E35}" dt="2025-10-13T13:24:09.177" v="229"/>
          <ac:picMkLst>
            <pc:docMk/>
            <pc:sldMk cId="1570662076" sldId="391"/>
            <ac:picMk id="10" creationId="{3A2CAF36-254F-F5C5-C0C4-E0D063A7EAAD}"/>
          </ac:picMkLst>
        </pc:picChg>
      </pc:sldChg>
      <pc:sldChg chg="addSp delSp modSp new mod modAnim">
        <pc:chgData name="Keeling, David L" userId="1bb31b37-f786-4a5b-ac07-d0dd9b0b167e" providerId="ADAL" clId="{2545D8A7-5E0A-4C75-840F-7731F9CD7E35}" dt="2025-11-04T13:18:16.255" v="11032" actId="20577"/>
        <pc:sldMkLst>
          <pc:docMk/>
          <pc:sldMk cId="570086740" sldId="392"/>
        </pc:sldMkLst>
        <pc:spChg chg="add mod">
          <ac:chgData name="Keeling, David L" userId="1bb31b37-f786-4a5b-ac07-d0dd9b0b167e" providerId="ADAL" clId="{2545D8A7-5E0A-4C75-840F-7731F9CD7E35}" dt="2025-11-04T13:18:16.255" v="11032" actId="20577"/>
          <ac:spMkLst>
            <pc:docMk/>
            <pc:sldMk cId="570086740" sldId="392"/>
            <ac:spMk id="2" creationId="{CE37202C-52AF-48FC-5F44-D8DFA2B3F796}"/>
          </ac:spMkLst>
        </pc:spChg>
        <pc:spChg chg="add mod">
          <ac:chgData name="Keeling, David L" userId="1bb31b37-f786-4a5b-ac07-d0dd9b0b167e" providerId="ADAL" clId="{2545D8A7-5E0A-4C75-840F-7731F9CD7E35}" dt="2025-10-13T13:24:59.055" v="248" actId="20577"/>
          <ac:spMkLst>
            <pc:docMk/>
            <pc:sldMk cId="570086740" sldId="392"/>
            <ac:spMk id="5" creationId="{40F2A77A-1F42-D89F-67CF-55E7CC0B406B}"/>
          </ac:spMkLst>
        </pc:spChg>
        <pc:spChg chg="add mod">
          <ac:chgData name="Keeling, David L" userId="1bb31b37-f786-4a5b-ac07-d0dd9b0b167e" providerId="ADAL" clId="{2545D8A7-5E0A-4C75-840F-7731F9CD7E35}" dt="2025-10-13T13:24:47.071" v="241"/>
          <ac:spMkLst>
            <pc:docMk/>
            <pc:sldMk cId="570086740" sldId="392"/>
            <ac:spMk id="6" creationId="{D265789E-047A-74BA-DED4-36DEC5E3C020}"/>
          </ac:spMkLst>
        </pc:spChg>
        <pc:spChg chg="add mod">
          <ac:chgData name="Keeling, David L" userId="1bb31b37-f786-4a5b-ac07-d0dd9b0b167e" providerId="ADAL" clId="{2545D8A7-5E0A-4C75-840F-7731F9CD7E35}" dt="2025-10-13T13:24:47.071" v="241"/>
          <ac:spMkLst>
            <pc:docMk/>
            <pc:sldMk cId="570086740" sldId="392"/>
            <ac:spMk id="7" creationId="{F236F77D-CC6A-D915-5199-5CEDB272C8C1}"/>
          </ac:spMkLst>
        </pc:spChg>
        <pc:spChg chg="add mod">
          <ac:chgData name="Keeling, David L" userId="1bb31b37-f786-4a5b-ac07-d0dd9b0b167e" providerId="ADAL" clId="{2545D8A7-5E0A-4C75-840F-7731F9CD7E35}" dt="2025-10-13T13:24:47.071" v="241"/>
          <ac:spMkLst>
            <pc:docMk/>
            <pc:sldMk cId="570086740" sldId="392"/>
            <ac:spMk id="10" creationId="{FF28BA64-979A-8FAF-024F-5DF6B4358A07}"/>
          </ac:spMkLst>
        </pc:spChg>
        <pc:spChg chg="add mod">
          <ac:chgData name="Keeling, David L" userId="1bb31b37-f786-4a5b-ac07-d0dd9b0b167e" providerId="ADAL" clId="{2545D8A7-5E0A-4C75-840F-7731F9CD7E35}" dt="2025-10-13T13:24:47.071" v="241"/>
          <ac:spMkLst>
            <pc:docMk/>
            <pc:sldMk cId="570086740" sldId="392"/>
            <ac:spMk id="11" creationId="{C15E0E36-76A7-7FD4-E4DA-53C2AF95C899}"/>
          </ac:spMkLst>
        </pc:spChg>
        <pc:graphicFrameChg chg="add mod">
          <ac:chgData name="Keeling, David L" userId="1bb31b37-f786-4a5b-ac07-d0dd9b0b167e" providerId="ADAL" clId="{2545D8A7-5E0A-4C75-840F-7731F9CD7E35}" dt="2025-10-13T13:24:47.071" v="241"/>
          <ac:graphicFrameMkLst>
            <pc:docMk/>
            <pc:sldMk cId="570086740" sldId="392"/>
            <ac:graphicFrameMk id="8" creationId="{28F6E6A2-30C1-D734-7E1F-2E295CF09EF7}"/>
          </ac:graphicFrameMkLst>
        </pc:graphicFrameChg>
        <pc:picChg chg="add mod">
          <ac:chgData name="Keeling, David L" userId="1bb31b37-f786-4a5b-ac07-d0dd9b0b167e" providerId="ADAL" clId="{2545D8A7-5E0A-4C75-840F-7731F9CD7E35}" dt="2025-10-13T13:24:47.071" v="241"/>
          <ac:picMkLst>
            <pc:docMk/>
            <pc:sldMk cId="570086740" sldId="392"/>
            <ac:picMk id="9" creationId="{4525D7E9-184B-586B-35CE-6A1A341D59DB}"/>
          </ac:picMkLst>
        </pc:picChg>
      </pc:sldChg>
      <pc:sldChg chg="addSp delSp modSp new mod modAnim">
        <pc:chgData name="Keeling, David L" userId="1bb31b37-f786-4a5b-ac07-d0dd9b0b167e" providerId="ADAL" clId="{2545D8A7-5E0A-4C75-840F-7731F9CD7E35}" dt="2025-11-04T13:18:24.956" v="11036" actId="20577"/>
        <pc:sldMkLst>
          <pc:docMk/>
          <pc:sldMk cId="484629786" sldId="393"/>
        </pc:sldMkLst>
        <pc:spChg chg="add del mod">
          <ac:chgData name="Keeling, David L" userId="1bb31b37-f786-4a5b-ac07-d0dd9b0b167e" providerId="ADAL" clId="{2545D8A7-5E0A-4C75-840F-7731F9CD7E35}" dt="2025-10-13T13:25:35.735" v="259" actId="20577"/>
          <ac:spMkLst>
            <pc:docMk/>
            <pc:sldMk cId="484629786" sldId="393"/>
            <ac:spMk id="2" creationId="{D0425E65-7F97-5B46-CC3C-2C281C48C893}"/>
          </ac:spMkLst>
        </pc:spChg>
        <pc:spChg chg="add mod">
          <ac:chgData name="Keeling, David L" userId="1bb31b37-f786-4a5b-ac07-d0dd9b0b167e" providerId="ADAL" clId="{2545D8A7-5E0A-4C75-840F-7731F9CD7E35}" dt="2025-10-13T13:27:31.257" v="295" actId="20577"/>
          <ac:spMkLst>
            <pc:docMk/>
            <pc:sldMk cId="484629786" sldId="393"/>
            <ac:spMk id="5" creationId="{039FA570-5AD7-E13D-1E52-A6E72110F3C1}"/>
          </ac:spMkLst>
        </pc:spChg>
        <pc:spChg chg="add mod">
          <ac:chgData name="Keeling, David L" userId="1bb31b37-f786-4a5b-ac07-d0dd9b0b167e" providerId="ADAL" clId="{2545D8A7-5E0A-4C75-840F-7731F9CD7E35}" dt="2025-10-13T13:27:03.458" v="283" actId="1076"/>
          <ac:spMkLst>
            <pc:docMk/>
            <pc:sldMk cId="484629786" sldId="393"/>
            <ac:spMk id="6" creationId="{C8DE6025-F2E5-6541-2982-EC9511DAE5C6}"/>
          </ac:spMkLst>
        </pc:spChg>
        <pc:spChg chg="add mod">
          <ac:chgData name="Keeling, David L" userId="1bb31b37-f786-4a5b-ac07-d0dd9b0b167e" providerId="ADAL" clId="{2545D8A7-5E0A-4C75-840F-7731F9CD7E35}" dt="2025-10-13T13:27:21.836" v="288" actId="1076"/>
          <ac:spMkLst>
            <pc:docMk/>
            <pc:sldMk cId="484629786" sldId="393"/>
            <ac:spMk id="7" creationId="{8B6B501E-9DFF-0DCF-EEBB-C86D24C01E9D}"/>
          </ac:spMkLst>
        </pc:spChg>
        <pc:spChg chg="add mod">
          <ac:chgData name="Keeling, David L" userId="1bb31b37-f786-4a5b-ac07-d0dd9b0b167e" providerId="ADAL" clId="{2545D8A7-5E0A-4C75-840F-7731F9CD7E35}" dt="2025-10-13T13:27:47.395" v="299" actId="1076"/>
          <ac:spMkLst>
            <pc:docMk/>
            <pc:sldMk cId="484629786" sldId="393"/>
            <ac:spMk id="8" creationId="{CE71E642-CB30-5D38-B3FD-690301EE7B94}"/>
          </ac:spMkLst>
        </pc:spChg>
        <pc:spChg chg="add mod">
          <ac:chgData name="Keeling, David L" userId="1bb31b37-f786-4a5b-ac07-d0dd9b0b167e" providerId="ADAL" clId="{2545D8A7-5E0A-4C75-840F-7731F9CD7E35}" dt="2025-11-04T13:18:24.956" v="11036" actId="20577"/>
          <ac:spMkLst>
            <pc:docMk/>
            <pc:sldMk cId="484629786" sldId="393"/>
            <ac:spMk id="10" creationId="{912E943E-CA11-97E8-D4F8-316015D9FC74}"/>
          </ac:spMkLst>
        </pc:spChg>
        <pc:graphicFrameChg chg="add mod modGraphic">
          <ac:chgData name="Keeling, David L" userId="1bb31b37-f786-4a5b-ac07-d0dd9b0b167e" providerId="ADAL" clId="{2545D8A7-5E0A-4C75-840F-7731F9CD7E35}" dt="2025-10-13T13:27:40.374" v="297" actId="1076"/>
          <ac:graphicFrameMkLst>
            <pc:docMk/>
            <pc:sldMk cId="484629786" sldId="393"/>
            <ac:graphicFrameMk id="9" creationId="{00181FC5-6451-921B-CDC9-1ADAB9C663EB}"/>
          </ac:graphicFrameMkLst>
        </pc:graphicFrameChg>
      </pc:sldChg>
      <pc:sldChg chg="addSp delSp modSp new mod modAnim">
        <pc:chgData name="Keeling, David L" userId="1bb31b37-f786-4a5b-ac07-d0dd9b0b167e" providerId="ADAL" clId="{2545D8A7-5E0A-4C75-840F-7731F9CD7E35}" dt="2025-11-04T13:18:39.730" v="11047" actId="20577"/>
        <pc:sldMkLst>
          <pc:docMk/>
          <pc:sldMk cId="1887360813" sldId="394"/>
        </pc:sldMkLst>
        <pc:spChg chg="add mod">
          <ac:chgData name="Keeling, David L" userId="1bb31b37-f786-4a5b-ac07-d0dd9b0b167e" providerId="ADAL" clId="{2545D8A7-5E0A-4C75-840F-7731F9CD7E35}" dt="2025-11-04T13:18:39.730" v="11047" actId="20577"/>
          <ac:spMkLst>
            <pc:docMk/>
            <pc:sldMk cId="1887360813" sldId="394"/>
            <ac:spMk id="2" creationId="{3B8F6FE2-C06D-5C07-DCD0-5996EF44F32B}"/>
          </ac:spMkLst>
        </pc:spChg>
        <pc:spChg chg="add mod">
          <ac:chgData name="Keeling, David L" userId="1bb31b37-f786-4a5b-ac07-d0dd9b0b167e" providerId="ADAL" clId="{2545D8A7-5E0A-4C75-840F-7731F9CD7E35}" dt="2025-10-13T13:38:50.468" v="339" actId="20577"/>
          <ac:spMkLst>
            <pc:docMk/>
            <pc:sldMk cId="1887360813" sldId="394"/>
            <ac:spMk id="5" creationId="{62F26469-0C56-A4A8-919B-8B84C6F8ACD1}"/>
          </ac:spMkLst>
        </pc:spChg>
        <pc:spChg chg="add mod">
          <ac:chgData name="Keeling, David L" userId="1bb31b37-f786-4a5b-ac07-d0dd9b0b167e" providerId="ADAL" clId="{2545D8A7-5E0A-4C75-840F-7731F9CD7E35}" dt="2025-10-13T13:38:40.436" v="329" actId="14100"/>
          <ac:spMkLst>
            <pc:docMk/>
            <pc:sldMk cId="1887360813" sldId="394"/>
            <ac:spMk id="6" creationId="{E62EC3F3-8FE3-CABD-3E0C-1429AB57B3BB}"/>
          </ac:spMkLst>
        </pc:spChg>
        <pc:spChg chg="add mod">
          <ac:chgData name="Keeling, David L" userId="1bb31b37-f786-4a5b-ac07-d0dd9b0b167e" providerId="ADAL" clId="{2545D8A7-5E0A-4C75-840F-7731F9CD7E35}" dt="2025-10-13T13:38:40.436" v="329" actId="14100"/>
          <ac:spMkLst>
            <pc:docMk/>
            <pc:sldMk cId="1887360813" sldId="394"/>
            <ac:spMk id="7" creationId="{A66B65D3-3DFB-FB1A-1DCD-3E41605A80AD}"/>
          </ac:spMkLst>
        </pc:spChg>
        <pc:spChg chg="add mod">
          <ac:chgData name="Keeling, David L" userId="1bb31b37-f786-4a5b-ac07-d0dd9b0b167e" providerId="ADAL" clId="{2545D8A7-5E0A-4C75-840F-7731F9CD7E35}" dt="2025-10-13T13:38:40.436" v="329" actId="14100"/>
          <ac:spMkLst>
            <pc:docMk/>
            <pc:sldMk cId="1887360813" sldId="394"/>
            <ac:spMk id="9" creationId="{DCC32AB0-2554-4BD1-F9CD-EB3DF8B4A588}"/>
          </ac:spMkLst>
        </pc:spChg>
        <pc:graphicFrameChg chg="add mod">
          <ac:chgData name="Keeling, David L" userId="1bb31b37-f786-4a5b-ac07-d0dd9b0b167e" providerId="ADAL" clId="{2545D8A7-5E0A-4C75-840F-7731F9CD7E35}" dt="2025-10-13T13:38:40.436" v="329" actId="14100"/>
          <ac:graphicFrameMkLst>
            <pc:docMk/>
            <pc:sldMk cId="1887360813" sldId="394"/>
            <ac:graphicFrameMk id="8" creationId="{FD209B6B-C894-063F-E6CD-42A936EB39CA}"/>
          </ac:graphicFrameMkLst>
        </pc:graphicFrameChg>
        <pc:picChg chg="add mod">
          <ac:chgData name="Keeling, David L" userId="1bb31b37-f786-4a5b-ac07-d0dd9b0b167e" providerId="ADAL" clId="{2545D8A7-5E0A-4C75-840F-7731F9CD7E35}" dt="2025-10-13T13:38:40.436" v="329" actId="14100"/>
          <ac:picMkLst>
            <pc:docMk/>
            <pc:sldMk cId="1887360813" sldId="394"/>
            <ac:picMk id="10" creationId="{69A386B4-6A83-1AEC-687D-10B987888A05}"/>
          </ac:picMkLst>
        </pc:picChg>
      </pc:sldChg>
      <pc:sldChg chg="addSp delSp modSp new mod modAnim">
        <pc:chgData name="Keeling, David L" userId="1bb31b37-f786-4a5b-ac07-d0dd9b0b167e" providerId="ADAL" clId="{2545D8A7-5E0A-4C75-840F-7731F9CD7E35}" dt="2025-11-04T13:18:53.241" v="11059" actId="20577"/>
        <pc:sldMkLst>
          <pc:docMk/>
          <pc:sldMk cId="3800261578" sldId="395"/>
        </pc:sldMkLst>
        <pc:spChg chg="add mod">
          <ac:chgData name="Keeling, David L" userId="1bb31b37-f786-4a5b-ac07-d0dd9b0b167e" providerId="ADAL" clId="{2545D8A7-5E0A-4C75-840F-7731F9CD7E35}" dt="2025-11-04T13:18:53.241" v="11059" actId="20577"/>
          <ac:spMkLst>
            <pc:docMk/>
            <pc:sldMk cId="3800261578" sldId="395"/>
            <ac:spMk id="2" creationId="{132C8FC0-877D-542A-91ED-72C8A6CAACD4}"/>
          </ac:spMkLst>
        </pc:spChg>
        <pc:spChg chg="add mod">
          <ac:chgData name="Keeling, David L" userId="1bb31b37-f786-4a5b-ac07-d0dd9b0b167e" providerId="ADAL" clId="{2545D8A7-5E0A-4C75-840F-7731F9CD7E35}" dt="2025-10-13T13:39:51.749" v="363" actId="20577"/>
          <ac:spMkLst>
            <pc:docMk/>
            <pc:sldMk cId="3800261578" sldId="395"/>
            <ac:spMk id="5" creationId="{602F94ED-A09B-F3EC-24BE-1F4F2F41F04E}"/>
          </ac:spMkLst>
        </pc:spChg>
        <pc:spChg chg="add mod">
          <ac:chgData name="Keeling, David L" userId="1bb31b37-f786-4a5b-ac07-d0dd9b0b167e" providerId="ADAL" clId="{2545D8A7-5E0A-4C75-840F-7731F9CD7E35}" dt="2025-10-13T13:39:45.640" v="356"/>
          <ac:spMkLst>
            <pc:docMk/>
            <pc:sldMk cId="3800261578" sldId="395"/>
            <ac:spMk id="6" creationId="{2A9D07CA-E900-99E4-C5A9-DB98B8480724}"/>
          </ac:spMkLst>
        </pc:spChg>
        <pc:spChg chg="add mod">
          <ac:chgData name="Keeling, David L" userId="1bb31b37-f786-4a5b-ac07-d0dd9b0b167e" providerId="ADAL" clId="{2545D8A7-5E0A-4C75-840F-7731F9CD7E35}" dt="2025-10-13T13:39:45.640" v="356"/>
          <ac:spMkLst>
            <pc:docMk/>
            <pc:sldMk cId="3800261578" sldId="395"/>
            <ac:spMk id="7" creationId="{36838EE7-6982-E6C4-745E-CBF8F5617027}"/>
          </ac:spMkLst>
        </pc:spChg>
        <pc:spChg chg="add mod">
          <ac:chgData name="Keeling, David L" userId="1bb31b37-f786-4a5b-ac07-d0dd9b0b167e" providerId="ADAL" clId="{2545D8A7-5E0A-4C75-840F-7731F9CD7E35}" dt="2025-10-13T13:39:45.640" v="356"/>
          <ac:spMkLst>
            <pc:docMk/>
            <pc:sldMk cId="3800261578" sldId="395"/>
            <ac:spMk id="9" creationId="{4C4486A4-C966-C4AF-4CBD-A91B1D6DD93F}"/>
          </ac:spMkLst>
        </pc:spChg>
        <pc:spChg chg="add mod">
          <ac:chgData name="Keeling, David L" userId="1bb31b37-f786-4a5b-ac07-d0dd9b0b167e" providerId="ADAL" clId="{2545D8A7-5E0A-4C75-840F-7731F9CD7E35}" dt="2025-10-13T13:39:45.640" v="356"/>
          <ac:spMkLst>
            <pc:docMk/>
            <pc:sldMk cId="3800261578" sldId="395"/>
            <ac:spMk id="11" creationId="{86E7B4E7-E14C-56D4-5572-931937E043E7}"/>
          </ac:spMkLst>
        </pc:spChg>
        <pc:graphicFrameChg chg="add mod">
          <ac:chgData name="Keeling, David L" userId="1bb31b37-f786-4a5b-ac07-d0dd9b0b167e" providerId="ADAL" clId="{2545D8A7-5E0A-4C75-840F-7731F9CD7E35}" dt="2025-10-13T13:39:45.640" v="356"/>
          <ac:graphicFrameMkLst>
            <pc:docMk/>
            <pc:sldMk cId="3800261578" sldId="395"/>
            <ac:graphicFrameMk id="8" creationId="{C0403C19-005C-9EC3-E587-77F6C632CD42}"/>
          </ac:graphicFrameMkLst>
        </pc:graphicFrameChg>
        <pc:picChg chg="add mod">
          <ac:chgData name="Keeling, David L" userId="1bb31b37-f786-4a5b-ac07-d0dd9b0b167e" providerId="ADAL" clId="{2545D8A7-5E0A-4C75-840F-7731F9CD7E35}" dt="2025-10-13T13:39:45.640" v="356"/>
          <ac:picMkLst>
            <pc:docMk/>
            <pc:sldMk cId="3800261578" sldId="395"/>
            <ac:picMk id="10" creationId="{D8F25394-7B38-3A96-27E1-AB620BCB0D51}"/>
          </ac:picMkLst>
        </pc:picChg>
      </pc:sldChg>
      <pc:sldChg chg="addSp delSp modSp add mod modAnim">
        <pc:chgData name="Keeling, David L" userId="1bb31b37-f786-4a5b-ac07-d0dd9b0b167e" providerId="ADAL" clId="{2545D8A7-5E0A-4C75-840F-7731F9CD7E35}" dt="2025-10-30T11:39:43.785" v="10610" actId="20577"/>
        <pc:sldMkLst>
          <pc:docMk/>
          <pc:sldMk cId="3381131142" sldId="396"/>
        </pc:sldMkLst>
        <pc:spChg chg="add mod">
          <ac:chgData name="Keeling, David L" userId="1bb31b37-f786-4a5b-ac07-d0dd9b0b167e" providerId="ADAL" clId="{2545D8A7-5E0A-4C75-840F-7731F9CD7E35}" dt="2025-10-30T11:39:43.785" v="10610" actId="20577"/>
          <ac:spMkLst>
            <pc:docMk/>
            <pc:sldMk cId="3381131142" sldId="396"/>
            <ac:spMk id="2" creationId="{0BEDFD7F-F981-4B3F-461A-2CB25818EF5B}"/>
          </ac:spMkLst>
        </pc:spChg>
        <pc:spChg chg="add mod">
          <ac:chgData name="Keeling, David L" userId="1bb31b37-f786-4a5b-ac07-d0dd9b0b167e" providerId="ADAL" clId="{2545D8A7-5E0A-4C75-840F-7731F9CD7E35}" dt="2025-10-13T13:40:23.620" v="371" actId="20577"/>
          <ac:spMkLst>
            <pc:docMk/>
            <pc:sldMk cId="3381131142" sldId="396"/>
            <ac:spMk id="5" creationId="{A32B6F2D-6043-FABC-2161-C0C663C49190}"/>
          </ac:spMkLst>
        </pc:spChg>
        <pc:spChg chg="add mod">
          <ac:chgData name="Keeling, David L" userId="1bb31b37-f786-4a5b-ac07-d0dd9b0b167e" providerId="ADAL" clId="{2545D8A7-5E0A-4C75-840F-7731F9CD7E35}" dt="2025-10-13T13:40:18.668" v="365"/>
          <ac:spMkLst>
            <pc:docMk/>
            <pc:sldMk cId="3381131142" sldId="396"/>
            <ac:spMk id="6" creationId="{57F5A838-3FBE-5758-6591-F06D4968A04C}"/>
          </ac:spMkLst>
        </pc:spChg>
        <pc:spChg chg="add mod">
          <ac:chgData name="Keeling, David L" userId="1bb31b37-f786-4a5b-ac07-d0dd9b0b167e" providerId="ADAL" clId="{2545D8A7-5E0A-4C75-840F-7731F9CD7E35}" dt="2025-10-13T13:40:18.668" v="365"/>
          <ac:spMkLst>
            <pc:docMk/>
            <pc:sldMk cId="3381131142" sldId="396"/>
            <ac:spMk id="7" creationId="{3CFB868C-88A9-D79E-3A90-DB556EC90EBF}"/>
          </ac:spMkLst>
        </pc:spChg>
        <pc:spChg chg="add mod">
          <ac:chgData name="Keeling, David L" userId="1bb31b37-f786-4a5b-ac07-d0dd9b0b167e" providerId="ADAL" clId="{2545D8A7-5E0A-4C75-840F-7731F9CD7E35}" dt="2025-10-13T13:40:18.668" v="365"/>
          <ac:spMkLst>
            <pc:docMk/>
            <pc:sldMk cId="3381131142" sldId="396"/>
            <ac:spMk id="9" creationId="{0DF1EEEF-D306-FFEF-F64A-CD9CEC7BE4FC}"/>
          </ac:spMkLst>
        </pc:spChg>
        <pc:spChg chg="add mod">
          <ac:chgData name="Keeling, David L" userId="1bb31b37-f786-4a5b-ac07-d0dd9b0b167e" providerId="ADAL" clId="{2545D8A7-5E0A-4C75-840F-7731F9CD7E35}" dt="2025-10-13T13:40:18.668" v="365"/>
          <ac:spMkLst>
            <pc:docMk/>
            <pc:sldMk cId="3381131142" sldId="396"/>
            <ac:spMk id="11" creationId="{4FF5E042-F8F0-1411-308E-023D42BED013}"/>
          </ac:spMkLst>
        </pc:spChg>
        <pc:spChg chg="add mod">
          <ac:chgData name="Keeling, David L" userId="1bb31b37-f786-4a5b-ac07-d0dd9b0b167e" providerId="ADAL" clId="{2545D8A7-5E0A-4C75-840F-7731F9CD7E35}" dt="2025-10-13T13:40:18.668" v="365"/>
          <ac:spMkLst>
            <pc:docMk/>
            <pc:sldMk cId="3381131142" sldId="396"/>
            <ac:spMk id="12" creationId="{C574EB5C-9962-E618-45B1-E80694C3E17C}"/>
          </ac:spMkLst>
        </pc:spChg>
        <pc:spChg chg="add mod">
          <ac:chgData name="Keeling, David L" userId="1bb31b37-f786-4a5b-ac07-d0dd9b0b167e" providerId="ADAL" clId="{2545D8A7-5E0A-4C75-840F-7731F9CD7E35}" dt="2025-10-13T13:40:18.668" v="365"/>
          <ac:spMkLst>
            <pc:docMk/>
            <pc:sldMk cId="3381131142" sldId="396"/>
            <ac:spMk id="14" creationId="{B71D4915-A658-CA49-5FA3-45ED48DC3B77}"/>
          </ac:spMkLst>
        </pc:spChg>
        <pc:graphicFrameChg chg="add mod">
          <ac:chgData name="Keeling, David L" userId="1bb31b37-f786-4a5b-ac07-d0dd9b0b167e" providerId="ADAL" clId="{2545D8A7-5E0A-4C75-840F-7731F9CD7E35}" dt="2025-10-13T13:40:18.668" v="365"/>
          <ac:graphicFrameMkLst>
            <pc:docMk/>
            <pc:sldMk cId="3381131142" sldId="396"/>
            <ac:graphicFrameMk id="8" creationId="{57ABC9FC-FC7E-A05A-E3FF-8C60245EC47A}"/>
          </ac:graphicFrameMkLst>
        </pc:graphicFrameChg>
        <pc:picChg chg="add mod">
          <ac:chgData name="Keeling, David L" userId="1bb31b37-f786-4a5b-ac07-d0dd9b0b167e" providerId="ADAL" clId="{2545D8A7-5E0A-4C75-840F-7731F9CD7E35}" dt="2025-10-13T13:40:18.668" v="365"/>
          <ac:picMkLst>
            <pc:docMk/>
            <pc:sldMk cId="3381131142" sldId="396"/>
            <ac:picMk id="10" creationId="{BEBEBDBF-099F-4DF7-9B19-03E904AA011B}"/>
          </ac:picMkLst>
        </pc:picChg>
        <pc:picChg chg="add mod">
          <ac:chgData name="Keeling, David L" userId="1bb31b37-f786-4a5b-ac07-d0dd9b0b167e" providerId="ADAL" clId="{2545D8A7-5E0A-4C75-840F-7731F9CD7E35}" dt="2025-10-13T13:40:18.668" v="365"/>
          <ac:picMkLst>
            <pc:docMk/>
            <pc:sldMk cId="3381131142" sldId="396"/>
            <ac:picMk id="13" creationId="{E09A8432-3104-A6D0-E252-56EEC63D774C}"/>
          </ac:picMkLst>
        </pc:picChg>
      </pc:sldChg>
      <pc:sldChg chg="addSp delSp modSp add mod modAnim">
        <pc:chgData name="Keeling, David L" userId="1bb31b37-f786-4a5b-ac07-d0dd9b0b167e" providerId="ADAL" clId="{2545D8A7-5E0A-4C75-840F-7731F9CD7E35}" dt="2025-11-05T06:20:43.316" v="11298" actId="20577"/>
        <pc:sldMkLst>
          <pc:docMk/>
          <pc:sldMk cId="3972562060" sldId="397"/>
        </pc:sldMkLst>
        <pc:spChg chg="add mod">
          <ac:chgData name="Keeling, David L" userId="1bb31b37-f786-4a5b-ac07-d0dd9b0b167e" providerId="ADAL" clId="{2545D8A7-5E0A-4C75-840F-7731F9CD7E35}" dt="2025-11-05T06:20:43.316" v="11298" actId="20577"/>
          <ac:spMkLst>
            <pc:docMk/>
            <pc:sldMk cId="3972562060" sldId="397"/>
            <ac:spMk id="2" creationId="{F0C37547-B4E8-B253-B30A-5BC336BF9831}"/>
          </ac:spMkLst>
        </pc:spChg>
        <pc:spChg chg="add mod">
          <ac:chgData name="Keeling, David L" userId="1bb31b37-f786-4a5b-ac07-d0dd9b0b167e" providerId="ADAL" clId="{2545D8A7-5E0A-4C75-840F-7731F9CD7E35}" dt="2025-10-13T13:40:54.587" v="380" actId="20577"/>
          <ac:spMkLst>
            <pc:docMk/>
            <pc:sldMk cId="3972562060" sldId="397"/>
            <ac:spMk id="5" creationId="{9D6D3FCA-BAD7-5AC8-D0A4-D53270F2243F}"/>
          </ac:spMkLst>
        </pc:spChg>
        <pc:spChg chg="add mod">
          <ac:chgData name="Keeling, David L" userId="1bb31b37-f786-4a5b-ac07-d0dd9b0b167e" providerId="ADAL" clId="{2545D8A7-5E0A-4C75-840F-7731F9CD7E35}" dt="2025-10-13T13:40:48.062" v="373"/>
          <ac:spMkLst>
            <pc:docMk/>
            <pc:sldMk cId="3972562060" sldId="397"/>
            <ac:spMk id="6" creationId="{080AE612-B991-A090-DC65-52A0AE910B2E}"/>
          </ac:spMkLst>
        </pc:spChg>
        <pc:spChg chg="add mod">
          <ac:chgData name="Keeling, David L" userId="1bb31b37-f786-4a5b-ac07-d0dd9b0b167e" providerId="ADAL" clId="{2545D8A7-5E0A-4C75-840F-7731F9CD7E35}" dt="2025-10-13T13:40:48.062" v="373"/>
          <ac:spMkLst>
            <pc:docMk/>
            <pc:sldMk cId="3972562060" sldId="397"/>
            <ac:spMk id="7" creationId="{350AF224-F006-8872-10C2-9F3EEE0DCF85}"/>
          </ac:spMkLst>
        </pc:spChg>
        <pc:spChg chg="add mod">
          <ac:chgData name="Keeling, David L" userId="1bb31b37-f786-4a5b-ac07-d0dd9b0b167e" providerId="ADAL" clId="{2545D8A7-5E0A-4C75-840F-7731F9CD7E35}" dt="2025-10-13T13:40:48.062" v="373"/>
          <ac:spMkLst>
            <pc:docMk/>
            <pc:sldMk cId="3972562060" sldId="397"/>
            <ac:spMk id="10" creationId="{D8EB321B-B205-01B3-2B56-B82E2111A135}"/>
          </ac:spMkLst>
        </pc:spChg>
        <pc:spChg chg="add mod">
          <ac:chgData name="Keeling, David L" userId="1bb31b37-f786-4a5b-ac07-d0dd9b0b167e" providerId="ADAL" clId="{2545D8A7-5E0A-4C75-840F-7731F9CD7E35}" dt="2025-10-13T13:40:48.062" v="373"/>
          <ac:spMkLst>
            <pc:docMk/>
            <pc:sldMk cId="3972562060" sldId="397"/>
            <ac:spMk id="12" creationId="{5DEF8427-75E6-E63C-8F28-12FDB4A65607}"/>
          </ac:spMkLst>
        </pc:spChg>
        <pc:spChg chg="add mod">
          <ac:chgData name="Keeling, David L" userId="1bb31b37-f786-4a5b-ac07-d0dd9b0b167e" providerId="ADAL" clId="{2545D8A7-5E0A-4C75-840F-7731F9CD7E35}" dt="2025-10-13T13:40:48.062" v="373"/>
          <ac:spMkLst>
            <pc:docMk/>
            <pc:sldMk cId="3972562060" sldId="397"/>
            <ac:spMk id="14" creationId="{88B50041-9CA6-9EDC-E65D-9AF9572F084A}"/>
          </ac:spMkLst>
        </pc:spChg>
        <pc:spChg chg="add mod">
          <ac:chgData name="Keeling, David L" userId="1bb31b37-f786-4a5b-ac07-d0dd9b0b167e" providerId="ADAL" clId="{2545D8A7-5E0A-4C75-840F-7731F9CD7E35}" dt="2025-10-13T13:40:48.062" v="373"/>
          <ac:spMkLst>
            <pc:docMk/>
            <pc:sldMk cId="3972562060" sldId="397"/>
            <ac:spMk id="15" creationId="{F3DB6A47-8FAF-ABE2-F589-B07CA1D4CD7E}"/>
          </ac:spMkLst>
        </pc:spChg>
        <pc:picChg chg="add mod">
          <ac:chgData name="Keeling, David L" userId="1bb31b37-f786-4a5b-ac07-d0dd9b0b167e" providerId="ADAL" clId="{2545D8A7-5E0A-4C75-840F-7731F9CD7E35}" dt="2025-10-13T13:40:48.062" v="373"/>
          <ac:picMkLst>
            <pc:docMk/>
            <pc:sldMk cId="3972562060" sldId="397"/>
            <ac:picMk id="9" creationId="{ACE750F0-6052-4B38-F946-8F304215A68C}"/>
          </ac:picMkLst>
        </pc:picChg>
        <pc:picChg chg="add mod">
          <ac:chgData name="Keeling, David L" userId="1bb31b37-f786-4a5b-ac07-d0dd9b0b167e" providerId="ADAL" clId="{2545D8A7-5E0A-4C75-840F-7731F9CD7E35}" dt="2025-10-13T13:40:48.062" v="373"/>
          <ac:picMkLst>
            <pc:docMk/>
            <pc:sldMk cId="3972562060" sldId="397"/>
            <ac:picMk id="11" creationId="{6DE016F2-3845-7194-B537-367332E2E0CC}"/>
          </ac:picMkLst>
        </pc:picChg>
        <pc:picChg chg="add mod">
          <ac:chgData name="Keeling, David L" userId="1bb31b37-f786-4a5b-ac07-d0dd9b0b167e" providerId="ADAL" clId="{2545D8A7-5E0A-4C75-840F-7731F9CD7E35}" dt="2025-10-13T13:40:48.062" v="373"/>
          <ac:picMkLst>
            <pc:docMk/>
            <pc:sldMk cId="3972562060" sldId="397"/>
            <ac:picMk id="13" creationId="{CDEC549E-3CFA-AF13-016C-B01586A36A94}"/>
          </ac:picMkLst>
        </pc:picChg>
      </pc:sldChg>
      <pc:sldChg chg="addSp delSp modSp add mod modAnim">
        <pc:chgData name="Keeling, David L" userId="1bb31b37-f786-4a5b-ac07-d0dd9b0b167e" providerId="ADAL" clId="{2545D8A7-5E0A-4C75-840F-7731F9CD7E35}" dt="2025-11-04T13:19:46.693" v="11078" actId="20577"/>
        <pc:sldMkLst>
          <pc:docMk/>
          <pc:sldMk cId="364891260" sldId="398"/>
        </pc:sldMkLst>
        <pc:spChg chg="add mod">
          <ac:chgData name="Keeling, David L" userId="1bb31b37-f786-4a5b-ac07-d0dd9b0b167e" providerId="ADAL" clId="{2545D8A7-5E0A-4C75-840F-7731F9CD7E35}" dt="2025-11-04T13:19:46.693" v="11078" actId="20577"/>
          <ac:spMkLst>
            <pc:docMk/>
            <pc:sldMk cId="364891260" sldId="398"/>
            <ac:spMk id="2" creationId="{D9F8ACD7-DBD6-AF9D-D35B-E6EBE956B50D}"/>
          </ac:spMkLst>
        </pc:spChg>
        <pc:spChg chg="add mod">
          <ac:chgData name="Keeling, David L" userId="1bb31b37-f786-4a5b-ac07-d0dd9b0b167e" providerId="ADAL" clId="{2545D8A7-5E0A-4C75-840F-7731F9CD7E35}" dt="2025-10-13T13:41:23.172" v="390" actId="20577"/>
          <ac:spMkLst>
            <pc:docMk/>
            <pc:sldMk cId="364891260" sldId="398"/>
            <ac:spMk id="5" creationId="{8A20E311-28A5-E43F-D9A3-5DEF968CBE27}"/>
          </ac:spMkLst>
        </pc:spChg>
        <pc:spChg chg="add mod">
          <ac:chgData name="Keeling, David L" userId="1bb31b37-f786-4a5b-ac07-d0dd9b0b167e" providerId="ADAL" clId="{2545D8A7-5E0A-4C75-840F-7731F9CD7E35}" dt="2025-10-13T13:41:18.737" v="383" actId="27636"/>
          <ac:spMkLst>
            <pc:docMk/>
            <pc:sldMk cId="364891260" sldId="398"/>
            <ac:spMk id="6" creationId="{ACE24E67-DFF0-5EEB-5C6A-3261D3855AF5}"/>
          </ac:spMkLst>
        </pc:spChg>
        <pc:spChg chg="add mod">
          <ac:chgData name="Keeling, David L" userId="1bb31b37-f786-4a5b-ac07-d0dd9b0b167e" providerId="ADAL" clId="{2545D8A7-5E0A-4C75-840F-7731F9CD7E35}" dt="2025-10-13T13:41:18.737" v="383" actId="27636"/>
          <ac:spMkLst>
            <pc:docMk/>
            <pc:sldMk cId="364891260" sldId="398"/>
            <ac:spMk id="7" creationId="{8F1AF17C-9E4C-D3ED-6C6F-A46D99939E5C}"/>
          </ac:spMkLst>
        </pc:spChg>
        <pc:grpChg chg="add mod">
          <ac:chgData name="Keeling, David L" userId="1bb31b37-f786-4a5b-ac07-d0dd9b0b167e" providerId="ADAL" clId="{2545D8A7-5E0A-4C75-840F-7731F9CD7E35}" dt="2025-10-13T13:41:18.737" v="383" actId="27636"/>
          <ac:grpSpMkLst>
            <pc:docMk/>
            <pc:sldMk cId="364891260" sldId="398"/>
            <ac:grpSpMk id="9" creationId="{AA52600B-29EE-0696-F715-8E1FB7DF41DD}"/>
          </ac:grpSpMkLst>
        </pc:grpChg>
        <pc:graphicFrameChg chg="add mod">
          <ac:chgData name="Keeling, David L" userId="1bb31b37-f786-4a5b-ac07-d0dd9b0b167e" providerId="ADAL" clId="{2545D8A7-5E0A-4C75-840F-7731F9CD7E35}" dt="2025-10-13T13:41:18.737" v="383" actId="27636"/>
          <ac:graphicFrameMkLst>
            <pc:docMk/>
            <pc:sldMk cId="364891260" sldId="398"/>
            <ac:graphicFrameMk id="8" creationId="{78056F9A-924B-E8F5-9041-E43D729A353E}"/>
          </ac:graphicFrameMkLst>
        </pc:graphicFrameChg>
        <pc:picChg chg="mod">
          <ac:chgData name="Keeling, David L" userId="1bb31b37-f786-4a5b-ac07-d0dd9b0b167e" providerId="ADAL" clId="{2545D8A7-5E0A-4C75-840F-7731F9CD7E35}" dt="2025-10-13T13:41:18.658" v="382"/>
          <ac:picMkLst>
            <pc:docMk/>
            <pc:sldMk cId="364891260" sldId="398"/>
            <ac:picMk id="10" creationId="{64A1EB5B-409E-2769-3FFB-FBD5BE3A0630}"/>
          </ac:picMkLst>
        </pc:picChg>
        <pc:picChg chg="mod">
          <ac:chgData name="Keeling, David L" userId="1bb31b37-f786-4a5b-ac07-d0dd9b0b167e" providerId="ADAL" clId="{2545D8A7-5E0A-4C75-840F-7731F9CD7E35}" dt="2025-10-13T13:41:18.658" v="382"/>
          <ac:picMkLst>
            <pc:docMk/>
            <pc:sldMk cId="364891260" sldId="398"/>
            <ac:picMk id="11" creationId="{C0C995FF-523C-5C7E-C64D-96BF254B0181}"/>
          </ac:picMkLst>
        </pc:picChg>
      </pc:sldChg>
      <pc:sldChg chg="addSp delSp modSp add mod modAnim">
        <pc:chgData name="Keeling, David L" userId="1bb31b37-f786-4a5b-ac07-d0dd9b0b167e" providerId="ADAL" clId="{2545D8A7-5E0A-4C75-840F-7731F9CD7E35}" dt="2025-10-17T09:30:02.980" v="7493" actId="207"/>
        <pc:sldMkLst>
          <pc:docMk/>
          <pc:sldMk cId="560184863" sldId="399"/>
        </pc:sldMkLst>
        <pc:spChg chg="add mod">
          <ac:chgData name="Keeling, David L" userId="1bb31b37-f786-4a5b-ac07-d0dd9b0b167e" providerId="ADAL" clId="{2545D8A7-5E0A-4C75-840F-7731F9CD7E35}" dt="2025-10-17T09:30:02.980" v="7493" actId="207"/>
          <ac:spMkLst>
            <pc:docMk/>
            <pc:sldMk cId="560184863" sldId="399"/>
            <ac:spMk id="2" creationId="{29249B11-F401-583C-013C-2229239F2FB4}"/>
          </ac:spMkLst>
        </pc:spChg>
        <pc:spChg chg="add mod">
          <ac:chgData name="Keeling, David L" userId="1bb31b37-f786-4a5b-ac07-d0dd9b0b167e" providerId="ADAL" clId="{2545D8A7-5E0A-4C75-840F-7731F9CD7E35}" dt="2025-10-13T13:41:51.670" v="400" actId="20577"/>
          <ac:spMkLst>
            <pc:docMk/>
            <pc:sldMk cId="560184863" sldId="399"/>
            <ac:spMk id="5" creationId="{90DEEC76-8234-B5C6-23AF-C19F9DBE13FA}"/>
          </ac:spMkLst>
        </pc:spChg>
        <pc:spChg chg="add mod">
          <ac:chgData name="Keeling, David L" userId="1bb31b37-f786-4a5b-ac07-d0dd9b0b167e" providerId="ADAL" clId="{2545D8A7-5E0A-4C75-840F-7731F9CD7E35}" dt="2025-10-13T13:41:46.259" v="393" actId="27636"/>
          <ac:spMkLst>
            <pc:docMk/>
            <pc:sldMk cId="560184863" sldId="399"/>
            <ac:spMk id="6" creationId="{30607B0E-E32B-61CD-64DD-635532505430}"/>
          </ac:spMkLst>
        </pc:spChg>
        <pc:spChg chg="add mod">
          <ac:chgData name="Keeling, David L" userId="1bb31b37-f786-4a5b-ac07-d0dd9b0b167e" providerId="ADAL" clId="{2545D8A7-5E0A-4C75-840F-7731F9CD7E35}" dt="2025-10-13T13:41:46.259" v="393" actId="27636"/>
          <ac:spMkLst>
            <pc:docMk/>
            <pc:sldMk cId="560184863" sldId="399"/>
            <ac:spMk id="7" creationId="{51BFCE03-13D4-A83A-670F-1E2928D8A1BF}"/>
          </ac:spMkLst>
        </pc:spChg>
        <pc:spChg chg="mod">
          <ac:chgData name="Keeling, David L" userId="1bb31b37-f786-4a5b-ac07-d0dd9b0b167e" providerId="ADAL" clId="{2545D8A7-5E0A-4C75-840F-7731F9CD7E35}" dt="2025-10-13T13:41:46.181" v="392"/>
          <ac:spMkLst>
            <pc:docMk/>
            <pc:sldMk cId="560184863" sldId="399"/>
            <ac:spMk id="11" creationId="{AA2CE096-8350-7B2D-8F83-CB0E485BB1B7}"/>
          </ac:spMkLst>
        </pc:spChg>
        <pc:spChg chg="mod">
          <ac:chgData name="Keeling, David L" userId="1bb31b37-f786-4a5b-ac07-d0dd9b0b167e" providerId="ADAL" clId="{2545D8A7-5E0A-4C75-840F-7731F9CD7E35}" dt="2025-10-13T13:41:46.181" v="392"/>
          <ac:spMkLst>
            <pc:docMk/>
            <pc:sldMk cId="560184863" sldId="399"/>
            <ac:spMk id="12" creationId="{CEEBAC61-3213-BE0B-8D65-B9AB7FB19791}"/>
          </ac:spMkLst>
        </pc:spChg>
        <pc:spChg chg="mod">
          <ac:chgData name="Keeling, David L" userId="1bb31b37-f786-4a5b-ac07-d0dd9b0b167e" providerId="ADAL" clId="{2545D8A7-5E0A-4C75-840F-7731F9CD7E35}" dt="2025-10-13T13:41:46.181" v="392"/>
          <ac:spMkLst>
            <pc:docMk/>
            <pc:sldMk cId="560184863" sldId="399"/>
            <ac:spMk id="14" creationId="{38C23B31-5A9E-1DC9-1C71-1DFE15E1FA70}"/>
          </ac:spMkLst>
        </pc:spChg>
        <pc:grpChg chg="add mod">
          <ac:chgData name="Keeling, David L" userId="1bb31b37-f786-4a5b-ac07-d0dd9b0b167e" providerId="ADAL" clId="{2545D8A7-5E0A-4C75-840F-7731F9CD7E35}" dt="2025-10-13T13:41:46.259" v="393" actId="27636"/>
          <ac:grpSpMkLst>
            <pc:docMk/>
            <pc:sldMk cId="560184863" sldId="399"/>
            <ac:grpSpMk id="9" creationId="{665C5094-3131-A6E1-113B-D8F0F61AFB2F}"/>
          </ac:grpSpMkLst>
        </pc:grpChg>
        <pc:graphicFrameChg chg="add mod">
          <ac:chgData name="Keeling, David L" userId="1bb31b37-f786-4a5b-ac07-d0dd9b0b167e" providerId="ADAL" clId="{2545D8A7-5E0A-4C75-840F-7731F9CD7E35}" dt="2025-10-13T13:41:46.259" v="393" actId="27636"/>
          <ac:graphicFrameMkLst>
            <pc:docMk/>
            <pc:sldMk cId="560184863" sldId="399"/>
            <ac:graphicFrameMk id="8" creationId="{0AA03B10-AD50-686E-DA05-F4EC34BECF03}"/>
          </ac:graphicFrameMkLst>
        </pc:graphicFrameChg>
        <pc:picChg chg="mod">
          <ac:chgData name="Keeling, David L" userId="1bb31b37-f786-4a5b-ac07-d0dd9b0b167e" providerId="ADAL" clId="{2545D8A7-5E0A-4C75-840F-7731F9CD7E35}" dt="2025-10-13T13:41:46.181" v="392"/>
          <ac:picMkLst>
            <pc:docMk/>
            <pc:sldMk cId="560184863" sldId="399"/>
            <ac:picMk id="10" creationId="{C4ECE818-A42F-CD1E-F171-95A959175834}"/>
          </ac:picMkLst>
        </pc:picChg>
        <pc:cxnChg chg="mod">
          <ac:chgData name="Keeling, David L" userId="1bb31b37-f786-4a5b-ac07-d0dd9b0b167e" providerId="ADAL" clId="{2545D8A7-5E0A-4C75-840F-7731F9CD7E35}" dt="2025-10-13T13:41:46.181" v="392"/>
          <ac:cxnSpMkLst>
            <pc:docMk/>
            <pc:sldMk cId="560184863" sldId="399"/>
            <ac:cxnSpMk id="13" creationId="{F2A55518-319F-02A7-E131-56C6318C6F33}"/>
          </ac:cxnSpMkLst>
        </pc:cxnChg>
      </pc:sldChg>
      <pc:sldChg chg="addSp delSp modSp add mod modAnim">
        <pc:chgData name="Keeling, David L" userId="1bb31b37-f786-4a5b-ac07-d0dd9b0b167e" providerId="ADAL" clId="{2545D8A7-5E0A-4C75-840F-7731F9CD7E35}" dt="2025-10-21T14:18:44.094" v="9441" actId="1076"/>
        <pc:sldMkLst>
          <pc:docMk/>
          <pc:sldMk cId="102932116" sldId="400"/>
        </pc:sldMkLst>
        <pc:spChg chg="add mod">
          <ac:chgData name="Keeling, David L" userId="1bb31b37-f786-4a5b-ac07-d0dd9b0b167e" providerId="ADAL" clId="{2545D8A7-5E0A-4C75-840F-7731F9CD7E35}" dt="2025-10-21T14:18:44.094" v="9441" actId="1076"/>
          <ac:spMkLst>
            <pc:docMk/>
            <pc:sldMk cId="102932116" sldId="400"/>
            <ac:spMk id="2" creationId="{6CFE1B99-0F2D-79B7-332D-5EFFAE31EC31}"/>
          </ac:spMkLst>
        </pc:spChg>
        <pc:spChg chg="add mod">
          <ac:chgData name="Keeling, David L" userId="1bb31b37-f786-4a5b-ac07-d0dd9b0b167e" providerId="ADAL" clId="{2545D8A7-5E0A-4C75-840F-7731F9CD7E35}" dt="2025-10-13T13:42:19.729" v="410" actId="20577"/>
          <ac:spMkLst>
            <pc:docMk/>
            <pc:sldMk cId="102932116" sldId="400"/>
            <ac:spMk id="5" creationId="{D28F7338-22B3-F420-8CB6-75E67E020EB2}"/>
          </ac:spMkLst>
        </pc:spChg>
        <pc:spChg chg="add mod">
          <ac:chgData name="Keeling, David L" userId="1bb31b37-f786-4a5b-ac07-d0dd9b0b167e" providerId="ADAL" clId="{2545D8A7-5E0A-4C75-840F-7731F9CD7E35}" dt="2025-10-16T13:46:20.173" v="4484" actId="255"/>
          <ac:spMkLst>
            <pc:docMk/>
            <pc:sldMk cId="102932116" sldId="400"/>
            <ac:spMk id="6" creationId="{58F5A775-59C7-450A-D1AB-713BDD2A3DB8}"/>
          </ac:spMkLst>
        </pc:spChg>
        <pc:spChg chg="add mod">
          <ac:chgData name="Keeling, David L" userId="1bb31b37-f786-4a5b-ac07-d0dd9b0b167e" providerId="ADAL" clId="{2545D8A7-5E0A-4C75-840F-7731F9CD7E35}" dt="2025-10-13T13:42:12.944" v="403" actId="27636"/>
          <ac:spMkLst>
            <pc:docMk/>
            <pc:sldMk cId="102932116" sldId="400"/>
            <ac:spMk id="7" creationId="{C2468514-2A62-EBE5-B930-55396EDB07E2}"/>
          </ac:spMkLst>
        </pc:spChg>
        <pc:spChg chg="add mod">
          <ac:chgData name="Keeling, David L" userId="1bb31b37-f786-4a5b-ac07-d0dd9b0b167e" providerId="ADAL" clId="{2545D8A7-5E0A-4C75-840F-7731F9CD7E35}" dt="2025-10-13T13:43:17.688" v="425" actId="1076"/>
          <ac:spMkLst>
            <pc:docMk/>
            <pc:sldMk cId="102932116" sldId="400"/>
            <ac:spMk id="10" creationId="{3E72A5E9-531F-71CB-D992-B95C4D72E73F}"/>
          </ac:spMkLst>
        </pc:spChg>
        <pc:graphicFrameChg chg="add mod">
          <ac:chgData name="Keeling, David L" userId="1bb31b37-f786-4a5b-ac07-d0dd9b0b167e" providerId="ADAL" clId="{2545D8A7-5E0A-4C75-840F-7731F9CD7E35}" dt="2025-10-13T13:42:12.944" v="403" actId="27636"/>
          <ac:graphicFrameMkLst>
            <pc:docMk/>
            <pc:sldMk cId="102932116" sldId="400"/>
            <ac:graphicFrameMk id="8" creationId="{036BF7E8-C19D-BE68-C82E-9586F83A5083}"/>
          </ac:graphicFrameMkLst>
        </pc:graphicFrameChg>
        <pc:picChg chg="add mod ord">
          <ac:chgData name="Keeling, David L" userId="1bb31b37-f786-4a5b-ac07-d0dd9b0b167e" providerId="ADAL" clId="{2545D8A7-5E0A-4C75-840F-7731F9CD7E35}" dt="2025-10-13T13:43:10.717" v="424" actId="167"/>
          <ac:picMkLst>
            <pc:docMk/>
            <pc:sldMk cId="102932116" sldId="400"/>
            <ac:picMk id="11" creationId="{AD3AFFCD-F593-15CE-2E81-A594646A4E98}"/>
          </ac:picMkLst>
        </pc:picChg>
      </pc:sldChg>
      <pc:sldChg chg="addSp delSp modSp add mod modAnim">
        <pc:chgData name="Keeling, David L" userId="1bb31b37-f786-4a5b-ac07-d0dd9b0b167e" providerId="ADAL" clId="{2545D8A7-5E0A-4C75-840F-7731F9CD7E35}" dt="2025-10-17T13:31:12.773" v="8799" actId="1076"/>
        <pc:sldMkLst>
          <pc:docMk/>
          <pc:sldMk cId="3401053070" sldId="401"/>
        </pc:sldMkLst>
        <pc:spChg chg="add mod">
          <ac:chgData name="Keeling, David L" userId="1bb31b37-f786-4a5b-ac07-d0dd9b0b167e" providerId="ADAL" clId="{2545D8A7-5E0A-4C75-840F-7731F9CD7E35}" dt="2025-10-17T13:31:12.773" v="8799" actId="1076"/>
          <ac:spMkLst>
            <pc:docMk/>
            <pc:sldMk cId="3401053070" sldId="401"/>
            <ac:spMk id="2" creationId="{754DB54B-9483-2C9D-EB11-95E777EEF8AB}"/>
          </ac:spMkLst>
        </pc:spChg>
        <pc:spChg chg="add mod">
          <ac:chgData name="Keeling, David L" userId="1bb31b37-f786-4a5b-ac07-d0dd9b0b167e" providerId="ADAL" clId="{2545D8A7-5E0A-4C75-840F-7731F9CD7E35}" dt="2025-10-13T13:46:23.950" v="459" actId="20577"/>
          <ac:spMkLst>
            <pc:docMk/>
            <pc:sldMk cId="3401053070" sldId="401"/>
            <ac:spMk id="5" creationId="{B3F4F65D-C277-BD18-46BF-896B35701118}"/>
          </ac:spMkLst>
        </pc:spChg>
        <pc:spChg chg="add mod">
          <ac:chgData name="Keeling, David L" userId="1bb31b37-f786-4a5b-ac07-d0dd9b0b167e" providerId="ADAL" clId="{2545D8A7-5E0A-4C75-840F-7731F9CD7E35}" dt="2025-10-13T13:43:45.391" v="428" actId="27636"/>
          <ac:spMkLst>
            <pc:docMk/>
            <pc:sldMk cId="3401053070" sldId="401"/>
            <ac:spMk id="6" creationId="{C396EA70-A35B-DB1A-772C-5A65F9992655}"/>
          </ac:spMkLst>
        </pc:spChg>
        <pc:spChg chg="add mod">
          <ac:chgData name="Keeling, David L" userId="1bb31b37-f786-4a5b-ac07-d0dd9b0b167e" providerId="ADAL" clId="{2545D8A7-5E0A-4C75-840F-7731F9CD7E35}" dt="2025-10-13T13:43:45.391" v="428" actId="27636"/>
          <ac:spMkLst>
            <pc:docMk/>
            <pc:sldMk cId="3401053070" sldId="401"/>
            <ac:spMk id="7" creationId="{A73B819B-29A9-16E8-41B3-A38386DF5C78}"/>
          </ac:spMkLst>
        </pc:spChg>
        <pc:spChg chg="add mod">
          <ac:chgData name="Keeling, David L" userId="1bb31b37-f786-4a5b-ac07-d0dd9b0b167e" providerId="ADAL" clId="{2545D8A7-5E0A-4C75-840F-7731F9CD7E35}" dt="2025-10-13T13:44:26.969" v="445" actId="1076"/>
          <ac:spMkLst>
            <pc:docMk/>
            <pc:sldMk cId="3401053070" sldId="401"/>
            <ac:spMk id="10" creationId="{CE6CC3C3-BE85-32AD-BB0E-E6F376049385}"/>
          </ac:spMkLst>
        </pc:spChg>
        <pc:graphicFrameChg chg="add mod">
          <ac:chgData name="Keeling, David L" userId="1bb31b37-f786-4a5b-ac07-d0dd9b0b167e" providerId="ADAL" clId="{2545D8A7-5E0A-4C75-840F-7731F9CD7E35}" dt="2025-10-13T13:43:45.391" v="428" actId="27636"/>
          <ac:graphicFrameMkLst>
            <pc:docMk/>
            <pc:sldMk cId="3401053070" sldId="401"/>
            <ac:graphicFrameMk id="8" creationId="{E9B5D740-2445-5FC6-CD74-82B6BDAA2E11}"/>
          </ac:graphicFrameMkLst>
        </pc:graphicFrameChg>
        <pc:picChg chg="add mod ord">
          <ac:chgData name="Keeling, David L" userId="1bb31b37-f786-4a5b-ac07-d0dd9b0b167e" providerId="ADAL" clId="{2545D8A7-5E0A-4C75-840F-7731F9CD7E35}" dt="2025-10-13T13:44:22.215" v="444" actId="14100"/>
          <ac:picMkLst>
            <pc:docMk/>
            <pc:sldMk cId="3401053070" sldId="401"/>
            <ac:picMk id="11" creationId="{84B18CC4-C751-BBBA-B39E-61527898DE69}"/>
          </ac:picMkLst>
        </pc:picChg>
      </pc:sldChg>
      <pc:sldChg chg="addSp delSp modSp add mod modAnim">
        <pc:chgData name="Keeling, David L" userId="1bb31b37-f786-4a5b-ac07-d0dd9b0b167e" providerId="ADAL" clId="{2545D8A7-5E0A-4C75-840F-7731F9CD7E35}" dt="2025-11-04T13:20:11.767" v="11090" actId="207"/>
        <pc:sldMkLst>
          <pc:docMk/>
          <pc:sldMk cId="2433259406" sldId="402"/>
        </pc:sldMkLst>
        <pc:spChg chg="add mod">
          <ac:chgData name="Keeling, David L" userId="1bb31b37-f786-4a5b-ac07-d0dd9b0b167e" providerId="ADAL" clId="{2545D8A7-5E0A-4C75-840F-7731F9CD7E35}" dt="2025-11-04T13:20:11.767" v="11090" actId="207"/>
          <ac:spMkLst>
            <pc:docMk/>
            <pc:sldMk cId="2433259406" sldId="402"/>
            <ac:spMk id="2" creationId="{3667EDC5-46F9-B390-F36E-A822E5F26DEF}"/>
          </ac:spMkLst>
        </pc:spChg>
        <pc:spChg chg="add mod">
          <ac:chgData name="Keeling, David L" userId="1bb31b37-f786-4a5b-ac07-d0dd9b0b167e" providerId="ADAL" clId="{2545D8A7-5E0A-4C75-840F-7731F9CD7E35}" dt="2025-10-13T13:46:14.833" v="458" actId="20577"/>
          <ac:spMkLst>
            <pc:docMk/>
            <pc:sldMk cId="2433259406" sldId="402"/>
            <ac:spMk id="6" creationId="{9A9175B5-E1E1-B571-A935-18809A23DBB2}"/>
          </ac:spMkLst>
        </pc:spChg>
        <pc:graphicFrameChg chg="add mod">
          <ac:chgData name="Keeling, David L" userId="1bb31b37-f786-4a5b-ac07-d0dd9b0b167e" providerId="ADAL" clId="{2545D8A7-5E0A-4C75-840F-7731F9CD7E35}" dt="2025-10-13T13:45:26.246" v="450" actId="1076"/>
          <ac:graphicFrameMkLst>
            <pc:docMk/>
            <pc:sldMk cId="2433259406" sldId="402"/>
            <ac:graphicFrameMk id="5" creationId="{35CF2C38-8A52-E9C7-7A1C-A394343EBBBA}"/>
          </ac:graphicFrameMkLst>
        </pc:graphicFrameChg>
      </pc:sldChg>
      <pc:sldChg chg="addSp modSp add mod modAnim">
        <pc:chgData name="Keeling, David L" userId="1bb31b37-f786-4a5b-ac07-d0dd9b0b167e" providerId="ADAL" clId="{2545D8A7-5E0A-4C75-840F-7731F9CD7E35}" dt="2025-11-04T13:20:25.599" v="11104" actId="20577"/>
        <pc:sldMkLst>
          <pc:docMk/>
          <pc:sldMk cId="3328344005" sldId="403"/>
        </pc:sldMkLst>
        <pc:spChg chg="mod">
          <ac:chgData name="Keeling, David L" userId="1bb31b37-f786-4a5b-ac07-d0dd9b0b167e" providerId="ADAL" clId="{2545D8A7-5E0A-4C75-840F-7731F9CD7E35}" dt="2025-10-13T13:47:06.699" v="467" actId="20577"/>
          <ac:spMkLst>
            <pc:docMk/>
            <pc:sldMk cId="3328344005" sldId="403"/>
            <ac:spMk id="2" creationId="{673863A2-DC22-8B00-3F86-CC3071AD4C31}"/>
          </ac:spMkLst>
        </pc:spChg>
        <pc:spChg chg="add mod">
          <ac:chgData name="Keeling, David L" userId="1bb31b37-f786-4a5b-ac07-d0dd9b0b167e" providerId="ADAL" clId="{2545D8A7-5E0A-4C75-840F-7731F9CD7E35}" dt="2025-10-13T13:47:28.498" v="469" actId="1076"/>
          <ac:spMkLst>
            <pc:docMk/>
            <pc:sldMk cId="3328344005" sldId="403"/>
            <ac:spMk id="6" creationId="{4DE80C07-B19E-8746-96E3-C0C4A4B33CA1}"/>
          </ac:spMkLst>
        </pc:spChg>
        <pc:spChg chg="add mod">
          <ac:chgData name="Keeling, David L" userId="1bb31b37-f786-4a5b-ac07-d0dd9b0b167e" providerId="ADAL" clId="{2545D8A7-5E0A-4C75-840F-7731F9CD7E35}" dt="2025-10-13T13:47:28.498" v="469" actId="1076"/>
          <ac:spMkLst>
            <pc:docMk/>
            <pc:sldMk cId="3328344005" sldId="403"/>
            <ac:spMk id="8" creationId="{4E065609-7EFB-7D05-784F-DFAD4C018ACC}"/>
          </ac:spMkLst>
        </pc:spChg>
        <pc:spChg chg="add mod">
          <ac:chgData name="Keeling, David L" userId="1bb31b37-f786-4a5b-ac07-d0dd9b0b167e" providerId="ADAL" clId="{2545D8A7-5E0A-4C75-840F-7731F9CD7E35}" dt="2025-10-13T13:47:28.498" v="469" actId="1076"/>
          <ac:spMkLst>
            <pc:docMk/>
            <pc:sldMk cId="3328344005" sldId="403"/>
            <ac:spMk id="9" creationId="{8DBEAC89-7AE6-F3E8-5485-522084BBA730}"/>
          </ac:spMkLst>
        </pc:spChg>
        <pc:spChg chg="add mod">
          <ac:chgData name="Keeling, David L" userId="1bb31b37-f786-4a5b-ac07-d0dd9b0b167e" providerId="ADAL" clId="{2545D8A7-5E0A-4C75-840F-7731F9CD7E35}" dt="2025-10-13T13:47:35.880" v="470" actId="14100"/>
          <ac:spMkLst>
            <pc:docMk/>
            <pc:sldMk cId="3328344005" sldId="403"/>
            <ac:spMk id="10" creationId="{86CAF4F2-B15C-AE88-C958-2C3AA151A9D1}"/>
          </ac:spMkLst>
        </pc:spChg>
        <pc:spChg chg="add mod">
          <ac:chgData name="Keeling, David L" userId="1bb31b37-f786-4a5b-ac07-d0dd9b0b167e" providerId="ADAL" clId="{2545D8A7-5E0A-4C75-840F-7731F9CD7E35}" dt="2025-10-13T13:47:28.498" v="469" actId="1076"/>
          <ac:spMkLst>
            <pc:docMk/>
            <pc:sldMk cId="3328344005" sldId="403"/>
            <ac:spMk id="12" creationId="{B2E0262E-0B71-B8C7-99D6-DF66303A03E5}"/>
          </ac:spMkLst>
        </pc:spChg>
        <pc:spChg chg="add mod">
          <ac:chgData name="Keeling, David L" userId="1bb31b37-f786-4a5b-ac07-d0dd9b0b167e" providerId="ADAL" clId="{2545D8A7-5E0A-4C75-840F-7731F9CD7E35}" dt="2025-10-13T13:47:28.498" v="469" actId="1076"/>
          <ac:spMkLst>
            <pc:docMk/>
            <pc:sldMk cId="3328344005" sldId="403"/>
            <ac:spMk id="14" creationId="{DFC38090-019E-EB94-56CD-83DC05D08F3C}"/>
          </ac:spMkLst>
        </pc:spChg>
        <pc:spChg chg="add mod">
          <ac:chgData name="Keeling, David L" userId="1bb31b37-f786-4a5b-ac07-d0dd9b0b167e" providerId="ADAL" clId="{2545D8A7-5E0A-4C75-840F-7731F9CD7E35}" dt="2025-11-04T13:20:25.599" v="11104" actId="20577"/>
          <ac:spMkLst>
            <pc:docMk/>
            <pc:sldMk cId="3328344005" sldId="403"/>
            <ac:spMk id="15" creationId="{5AF73F05-ECA3-B8B2-50E6-994F76686190}"/>
          </ac:spMkLst>
        </pc:spChg>
        <pc:graphicFrameChg chg="add mod">
          <ac:chgData name="Keeling, David L" userId="1bb31b37-f786-4a5b-ac07-d0dd9b0b167e" providerId="ADAL" clId="{2545D8A7-5E0A-4C75-840F-7731F9CD7E35}" dt="2025-10-13T13:47:28.498" v="469" actId="1076"/>
          <ac:graphicFrameMkLst>
            <pc:docMk/>
            <pc:sldMk cId="3328344005" sldId="403"/>
            <ac:graphicFrameMk id="7" creationId="{1871EC74-CC0E-EBC7-0596-65B4C003C6CD}"/>
          </ac:graphicFrameMkLst>
        </pc:graphicFrameChg>
        <pc:picChg chg="add mod">
          <ac:chgData name="Keeling, David L" userId="1bb31b37-f786-4a5b-ac07-d0dd9b0b167e" providerId="ADAL" clId="{2545D8A7-5E0A-4C75-840F-7731F9CD7E35}" dt="2025-10-13T13:47:28.498" v="469" actId="1076"/>
          <ac:picMkLst>
            <pc:docMk/>
            <pc:sldMk cId="3328344005" sldId="403"/>
            <ac:picMk id="5" creationId="{ABFBC7DC-C695-EFCC-652E-79CBCB2F95EC}"/>
          </ac:picMkLst>
        </pc:picChg>
        <pc:picChg chg="add mod">
          <ac:chgData name="Keeling, David L" userId="1bb31b37-f786-4a5b-ac07-d0dd9b0b167e" providerId="ADAL" clId="{2545D8A7-5E0A-4C75-840F-7731F9CD7E35}" dt="2025-10-13T13:47:28.498" v="469" actId="1076"/>
          <ac:picMkLst>
            <pc:docMk/>
            <pc:sldMk cId="3328344005" sldId="403"/>
            <ac:picMk id="11" creationId="{C9E8F90B-9633-4A3F-98BC-DD24F7FCFF44}"/>
          </ac:picMkLst>
        </pc:picChg>
        <pc:picChg chg="add mod">
          <ac:chgData name="Keeling, David L" userId="1bb31b37-f786-4a5b-ac07-d0dd9b0b167e" providerId="ADAL" clId="{2545D8A7-5E0A-4C75-840F-7731F9CD7E35}" dt="2025-10-13T13:47:28.498" v="469" actId="1076"/>
          <ac:picMkLst>
            <pc:docMk/>
            <pc:sldMk cId="3328344005" sldId="403"/>
            <ac:picMk id="13" creationId="{3D39758F-E5F1-E527-9761-4CBC3CFA88F6}"/>
          </ac:picMkLst>
        </pc:picChg>
      </pc:sldChg>
      <pc:sldChg chg="addSp delSp modSp add mod modAnim">
        <pc:chgData name="Keeling, David L" userId="1bb31b37-f786-4a5b-ac07-d0dd9b0b167e" providerId="ADAL" clId="{2545D8A7-5E0A-4C75-840F-7731F9CD7E35}" dt="2025-11-04T13:20:41.429" v="11105" actId="207"/>
        <pc:sldMkLst>
          <pc:docMk/>
          <pc:sldMk cId="655906405" sldId="404"/>
        </pc:sldMkLst>
        <pc:spChg chg="add mod">
          <ac:chgData name="Keeling, David L" userId="1bb31b37-f786-4a5b-ac07-d0dd9b0b167e" providerId="ADAL" clId="{2545D8A7-5E0A-4C75-840F-7731F9CD7E35}" dt="2025-10-13T13:48:21.763" v="479" actId="20577"/>
          <ac:spMkLst>
            <pc:docMk/>
            <pc:sldMk cId="655906405" sldId="404"/>
            <ac:spMk id="8" creationId="{2D17EBDB-93D8-D067-BED5-A658EA6554B3}"/>
          </ac:spMkLst>
        </pc:spChg>
        <pc:spChg chg="add mod">
          <ac:chgData name="Keeling, David L" userId="1bb31b37-f786-4a5b-ac07-d0dd9b0b167e" providerId="ADAL" clId="{2545D8A7-5E0A-4C75-840F-7731F9CD7E35}" dt="2025-10-13T13:48:14.621" v="472"/>
          <ac:spMkLst>
            <pc:docMk/>
            <pc:sldMk cId="655906405" sldId="404"/>
            <ac:spMk id="9" creationId="{CE6C17CD-7704-4BD7-064C-DEC0D225A82D}"/>
          </ac:spMkLst>
        </pc:spChg>
        <pc:spChg chg="add mod">
          <ac:chgData name="Keeling, David L" userId="1bb31b37-f786-4a5b-ac07-d0dd9b0b167e" providerId="ADAL" clId="{2545D8A7-5E0A-4C75-840F-7731F9CD7E35}" dt="2025-10-13T13:48:14.621" v="472"/>
          <ac:spMkLst>
            <pc:docMk/>
            <pc:sldMk cId="655906405" sldId="404"/>
            <ac:spMk id="11" creationId="{47B1AAF6-AF02-41D5-873C-14A5BB0879B7}"/>
          </ac:spMkLst>
        </pc:spChg>
        <pc:spChg chg="add mod">
          <ac:chgData name="Keeling, David L" userId="1bb31b37-f786-4a5b-ac07-d0dd9b0b167e" providerId="ADAL" clId="{2545D8A7-5E0A-4C75-840F-7731F9CD7E35}" dt="2025-10-13T13:48:14.621" v="472"/>
          <ac:spMkLst>
            <pc:docMk/>
            <pc:sldMk cId="655906405" sldId="404"/>
            <ac:spMk id="12" creationId="{F86AEF33-96A2-53F7-8CEE-AA69315CA630}"/>
          </ac:spMkLst>
        </pc:spChg>
        <pc:spChg chg="add mod">
          <ac:chgData name="Keeling, David L" userId="1bb31b37-f786-4a5b-ac07-d0dd9b0b167e" providerId="ADAL" clId="{2545D8A7-5E0A-4C75-840F-7731F9CD7E35}" dt="2025-10-13T13:48:14.621" v="472"/>
          <ac:spMkLst>
            <pc:docMk/>
            <pc:sldMk cId="655906405" sldId="404"/>
            <ac:spMk id="14" creationId="{266601A1-82BF-6DF9-357C-7AFD8FB90D09}"/>
          </ac:spMkLst>
        </pc:spChg>
        <pc:spChg chg="add mod">
          <ac:chgData name="Keeling, David L" userId="1bb31b37-f786-4a5b-ac07-d0dd9b0b167e" providerId="ADAL" clId="{2545D8A7-5E0A-4C75-840F-7731F9CD7E35}" dt="2025-11-04T13:20:41.429" v="11105" actId="207"/>
          <ac:spMkLst>
            <pc:docMk/>
            <pc:sldMk cId="655906405" sldId="404"/>
            <ac:spMk id="15" creationId="{FFA05379-334A-13D9-2452-913F72381F24}"/>
          </ac:spMkLst>
        </pc:spChg>
        <pc:grpChg chg="add mod">
          <ac:chgData name="Keeling, David L" userId="1bb31b37-f786-4a5b-ac07-d0dd9b0b167e" providerId="ADAL" clId="{2545D8A7-5E0A-4C75-840F-7731F9CD7E35}" dt="2025-10-13T13:48:14.621" v="472"/>
          <ac:grpSpMkLst>
            <pc:docMk/>
            <pc:sldMk cId="655906405" sldId="404"/>
            <ac:grpSpMk id="5" creationId="{05523BCD-1703-A7A8-0BD0-DAE7DB4DACF3}"/>
          </ac:grpSpMkLst>
        </pc:grpChg>
        <pc:graphicFrameChg chg="add mod">
          <ac:chgData name="Keeling, David L" userId="1bb31b37-f786-4a5b-ac07-d0dd9b0b167e" providerId="ADAL" clId="{2545D8A7-5E0A-4C75-840F-7731F9CD7E35}" dt="2025-10-13T13:48:14.621" v="472"/>
          <ac:graphicFrameMkLst>
            <pc:docMk/>
            <pc:sldMk cId="655906405" sldId="404"/>
            <ac:graphicFrameMk id="10" creationId="{33E2931F-0557-F80E-9F97-DE6F109AEDC6}"/>
          </ac:graphicFrameMkLst>
        </pc:graphicFrameChg>
        <pc:picChg chg="mod">
          <ac:chgData name="Keeling, David L" userId="1bb31b37-f786-4a5b-ac07-d0dd9b0b167e" providerId="ADAL" clId="{2545D8A7-5E0A-4C75-840F-7731F9CD7E35}" dt="2025-10-13T13:48:14.621" v="472"/>
          <ac:picMkLst>
            <pc:docMk/>
            <pc:sldMk cId="655906405" sldId="404"/>
            <ac:picMk id="6" creationId="{4DC97A9A-A016-1186-3468-4FDD2F791F16}"/>
          </ac:picMkLst>
        </pc:picChg>
        <pc:picChg chg="mod">
          <ac:chgData name="Keeling, David L" userId="1bb31b37-f786-4a5b-ac07-d0dd9b0b167e" providerId="ADAL" clId="{2545D8A7-5E0A-4C75-840F-7731F9CD7E35}" dt="2025-10-13T13:48:14.621" v="472"/>
          <ac:picMkLst>
            <pc:docMk/>
            <pc:sldMk cId="655906405" sldId="404"/>
            <ac:picMk id="7" creationId="{6521A930-217A-C989-4209-94FF435F52C9}"/>
          </ac:picMkLst>
        </pc:picChg>
        <pc:picChg chg="add mod">
          <ac:chgData name="Keeling, David L" userId="1bb31b37-f786-4a5b-ac07-d0dd9b0b167e" providerId="ADAL" clId="{2545D8A7-5E0A-4C75-840F-7731F9CD7E35}" dt="2025-10-13T13:48:14.621" v="472"/>
          <ac:picMkLst>
            <pc:docMk/>
            <pc:sldMk cId="655906405" sldId="404"/>
            <ac:picMk id="13" creationId="{5437307C-A239-39ED-E7FA-1EC833CFFE89}"/>
          </ac:picMkLst>
        </pc:picChg>
      </pc:sldChg>
      <pc:sldChg chg="addSp delSp modSp add mod modAnim">
        <pc:chgData name="Keeling, David L" userId="1bb31b37-f786-4a5b-ac07-d0dd9b0b167e" providerId="ADAL" clId="{2545D8A7-5E0A-4C75-840F-7731F9CD7E35}" dt="2025-11-04T13:20:47.610" v="11106" actId="207"/>
        <pc:sldMkLst>
          <pc:docMk/>
          <pc:sldMk cId="147191207" sldId="405"/>
        </pc:sldMkLst>
        <pc:spChg chg="add mod">
          <ac:chgData name="Keeling, David L" userId="1bb31b37-f786-4a5b-ac07-d0dd9b0b167e" providerId="ADAL" clId="{2545D8A7-5E0A-4C75-840F-7731F9CD7E35}" dt="2025-11-04T13:20:47.610" v="11106" actId="207"/>
          <ac:spMkLst>
            <pc:docMk/>
            <pc:sldMk cId="147191207" sldId="405"/>
            <ac:spMk id="2" creationId="{934711DB-AD35-51E3-8EA7-09206ED5D568}"/>
          </ac:spMkLst>
        </pc:spChg>
        <pc:spChg chg="add mod">
          <ac:chgData name="Keeling, David L" userId="1bb31b37-f786-4a5b-ac07-d0dd9b0b167e" providerId="ADAL" clId="{2545D8A7-5E0A-4C75-840F-7731F9CD7E35}" dt="2025-10-13T13:48:55.971" v="488" actId="20577"/>
          <ac:spMkLst>
            <pc:docMk/>
            <pc:sldMk cId="147191207" sldId="405"/>
            <ac:spMk id="5" creationId="{80853557-9D44-1485-A78B-A247BD2CAB0F}"/>
          </ac:spMkLst>
        </pc:spChg>
        <pc:spChg chg="add mod">
          <ac:chgData name="Keeling, David L" userId="1bb31b37-f786-4a5b-ac07-d0dd9b0b167e" providerId="ADAL" clId="{2545D8A7-5E0A-4C75-840F-7731F9CD7E35}" dt="2025-10-13T13:48:50.018" v="481"/>
          <ac:spMkLst>
            <pc:docMk/>
            <pc:sldMk cId="147191207" sldId="405"/>
            <ac:spMk id="6" creationId="{EFE9B8CC-BF99-4987-1074-51096AA5DB27}"/>
          </ac:spMkLst>
        </pc:spChg>
        <pc:spChg chg="add mod">
          <ac:chgData name="Keeling, David L" userId="1bb31b37-f786-4a5b-ac07-d0dd9b0b167e" providerId="ADAL" clId="{2545D8A7-5E0A-4C75-840F-7731F9CD7E35}" dt="2025-10-13T13:48:50.018" v="481"/>
          <ac:spMkLst>
            <pc:docMk/>
            <pc:sldMk cId="147191207" sldId="405"/>
            <ac:spMk id="7" creationId="{F85CA76A-A8F4-8D33-FE1B-9000B7E51159}"/>
          </ac:spMkLst>
        </pc:spChg>
        <pc:spChg chg="add mod">
          <ac:chgData name="Keeling, David L" userId="1bb31b37-f786-4a5b-ac07-d0dd9b0b167e" providerId="ADAL" clId="{2545D8A7-5E0A-4C75-840F-7731F9CD7E35}" dt="2025-10-13T13:48:50.018" v="481"/>
          <ac:spMkLst>
            <pc:docMk/>
            <pc:sldMk cId="147191207" sldId="405"/>
            <ac:spMk id="10" creationId="{143F6A05-E5A2-ED12-C421-ABEE699C9C99}"/>
          </ac:spMkLst>
        </pc:spChg>
        <pc:graphicFrameChg chg="add mod">
          <ac:chgData name="Keeling, David L" userId="1bb31b37-f786-4a5b-ac07-d0dd9b0b167e" providerId="ADAL" clId="{2545D8A7-5E0A-4C75-840F-7731F9CD7E35}" dt="2025-10-13T13:48:50.018" v="481"/>
          <ac:graphicFrameMkLst>
            <pc:docMk/>
            <pc:sldMk cId="147191207" sldId="405"/>
            <ac:graphicFrameMk id="8" creationId="{56E16DBA-5D23-CC15-2C79-34436DCA479E}"/>
          </ac:graphicFrameMkLst>
        </pc:graphicFrameChg>
        <pc:graphicFrameChg chg="add mod">
          <ac:chgData name="Keeling, David L" userId="1bb31b37-f786-4a5b-ac07-d0dd9b0b167e" providerId="ADAL" clId="{2545D8A7-5E0A-4C75-840F-7731F9CD7E35}" dt="2025-10-13T13:48:50.018" v="481"/>
          <ac:graphicFrameMkLst>
            <pc:docMk/>
            <pc:sldMk cId="147191207" sldId="405"/>
            <ac:graphicFrameMk id="9" creationId="{A830445A-E783-4ACA-8367-30C546D543FF}"/>
          </ac:graphicFrameMkLst>
        </pc:graphicFrameChg>
        <pc:picChg chg="add mod">
          <ac:chgData name="Keeling, David L" userId="1bb31b37-f786-4a5b-ac07-d0dd9b0b167e" providerId="ADAL" clId="{2545D8A7-5E0A-4C75-840F-7731F9CD7E35}" dt="2025-10-13T13:48:50.018" v="481"/>
          <ac:picMkLst>
            <pc:docMk/>
            <pc:sldMk cId="147191207" sldId="405"/>
            <ac:picMk id="11" creationId="{D3BED61F-0ED8-B24B-5185-15B437F67456}"/>
          </ac:picMkLst>
        </pc:picChg>
      </pc:sldChg>
      <pc:sldChg chg="addSp delSp modSp add mod modAnim">
        <pc:chgData name="Keeling, David L" userId="1bb31b37-f786-4a5b-ac07-d0dd9b0b167e" providerId="ADAL" clId="{2545D8A7-5E0A-4C75-840F-7731F9CD7E35}" dt="2025-11-04T13:20:54.316" v="11110" actId="20577"/>
        <pc:sldMkLst>
          <pc:docMk/>
          <pc:sldMk cId="1443391121" sldId="406"/>
        </pc:sldMkLst>
        <pc:spChg chg="add mod">
          <ac:chgData name="Keeling, David L" userId="1bb31b37-f786-4a5b-ac07-d0dd9b0b167e" providerId="ADAL" clId="{2545D8A7-5E0A-4C75-840F-7731F9CD7E35}" dt="2025-11-04T13:20:54.316" v="11110" actId="20577"/>
          <ac:spMkLst>
            <pc:docMk/>
            <pc:sldMk cId="1443391121" sldId="406"/>
            <ac:spMk id="2" creationId="{957141C2-2881-2E3F-A619-E3B17D759F70}"/>
          </ac:spMkLst>
        </pc:spChg>
        <pc:spChg chg="add mod">
          <ac:chgData name="Keeling, David L" userId="1bb31b37-f786-4a5b-ac07-d0dd9b0b167e" providerId="ADAL" clId="{2545D8A7-5E0A-4C75-840F-7731F9CD7E35}" dt="2025-10-13T13:49:31.936" v="497" actId="20577"/>
          <ac:spMkLst>
            <pc:docMk/>
            <pc:sldMk cId="1443391121" sldId="406"/>
            <ac:spMk id="5" creationId="{30B0836D-87FD-9691-4235-85AD826E9A65}"/>
          </ac:spMkLst>
        </pc:spChg>
        <pc:spChg chg="add mod">
          <ac:chgData name="Keeling, David L" userId="1bb31b37-f786-4a5b-ac07-d0dd9b0b167e" providerId="ADAL" clId="{2545D8A7-5E0A-4C75-840F-7731F9CD7E35}" dt="2025-10-13T13:49:25.228" v="490"/>
          <ac:spMkLst>
            <pc:docMk/>
            <pc:sldMk cId="1443391121" sldId="406"/>
            <ac:spMk id="6" creationId="{22DE583F-8BDE-F31F-C29D-2BC1478CC16B}"/>
          </ac:spMkLst>
        </pc:spChg>
        <pc:spChg chg="add mod">
          <ac:chgData name="Keeling, David L" userId="1bb31b37-f786-4a5b-ac07-d0dd9b0b167e" providerId="ADAL" clId="{2545D8A7-5E0A-4C75-840F-7731F9CD7E35}" dt="2025-10-13T13:49:25.228" v="490"/>
          <ac:spMkLst>
            <pc:docMk/>
            <pc:sldMk cId="1443391121" sldId="406"/>
            <ac:spMk id="7" creationId="{736C4BCF-D835-51B8-C726-E6A79FCE3E96}"/>
          </ac:spMkLst>
        </pc:spChg>
        <pc:graphicFrameChg chg="add mod">
          <ac:chgData name="Keeling, David L" userId="1bb31b37-f786-4a5b-ac07-d0dd9b0b167e" providerId="ADAL" clId="{2545D8A7-5E0A-4C75-840F-7731F9CD7E35}" dt="2025-10-13T13:49:25.228" v="490"/>
          <ac:graphicFrameMkLst>
            <pc:docMk/>
            <pc:sldMk cId="1443391121" sldId="406"/>
            <ac:graphicFrameMk id="8" creationId="{5C1645BE-0C00-9009-15F7-C45000272BF8}"/>
          </ac:graphicFrameMkLst>
        </pc:graphicFrameChg>
        <pc:picChg chg="add mod">
          <ac:chgData name="Keeling, David L" userId="1bb31b37-f786-4a5b-ac07-d0dd9b0b167e" providerId="ADAL" clId="{2545D8A7-5E0A-4C75-840F-7731F9CD7E35}" dt="2025-10-13T13:49:25.228" v="490"/>
          <ac:picMkLst>
            <pc:docMk/>
            <pc:sldMk cId="1443391121" sldId="406"/>
            <ac:picMk id="9" creationId="{FB381391-1FE8-97D7-4A1C-E04BFBC4860B}"/>
          </ac:picMkLst>
        </pc:picChg>
      </pc:sldChg>
      <pc:sldChg chg="addSp delSp modSp add mod modAnim">
        <pc:chgData name="Keeling, David L" userId="1bb31b37-f786-4a5b-ac07-d0dd9b0b167e" providerId="ADAL" clId="{2545D8A7-5E0A-4C75-840F-7731F9CD7E35}" dt="2025-11-04T13:21:03.912" v="11121" actId="20577"/>
        <pc:sldMkLst>
          <pc:docMk/>
          <pc:sldMk cId="2972723080" sldId="407"/>
        </pc:sldMkLst>
        <pc:spChg chg="add mod">
          <ac:chgData name="Keeling, David L" userId="1bb31b37-f786-4a5b-ac07-d0dd9b0b167e" providerId="ADAL" clId="{2545D8A7-5E0A-4C75-840F-7731F9CD7E35}" dt="2025-11-04T13:21:03.912" v="11121" actId="20577"/>
          <ac:spMkLst>
            <pc:docMk/>
            <pc:sldMk cId="2972723080" sldId="407"/>
            <ac:spMk id="2" creationId="{EF2CF719-F635-EF0B-7504-A62E9670AA33}"/>
          </ac:spMkLst>
        </pc:spChg>
        <pc:spChg chg="add mod">
          <ac:chgData name="Keeling, David L" userId="1bb31b37-f786-4a5b-ac07-d0dd9b0b167e" providerId="ADAL" clId="{2545D8A7-5E0A-4C75-840F-7731F9CD7E35}" dt="2025-10-13T13:50:05.942" v="506" actId="20577"/>
          <ac:spMkLst>
            <pc:docMk/>
            <pc:sldMk cId="2972723080" sldId="407"/>
            <ac:spMk id="5" creationId="{EE65BF57-3264-06A6-0270-C606C27DBACC}"/>
          </ac:spMkLst>
        </pc:spChg>
        <pc:spChg chg="add mod">
          <ac:chgData name="Keeling, David L" userId="1bb31b37-f786-4a5b-ac07-d0dd9b0b167e" providerId="ADAL" clId="{2545D8A7-5E0A-4C75-840F-7731F9CD7E35}" dt="2025-10-13T13:50:00.219" v="499"/>
          <ac:spMkLst>
            <pc:docMk/>
            <pc:sldMk cId="2972723080" sldId="407"/>
            <ac:spMk id="6" creationId="{C2A1B792-B2AF-3960-ECA7-DFF84A1B4BA4}"/>
          </ac:spMkLst>
        </pc:spChg>
        <pc:spChg chg="add mod">
          <ac:chgData name="Keeling, David L" userId="1bb31b37-f786-4a5b-ac07-d0dd9b0b167e" providerId="ADAL" clId="{2545D8A7-5E0A-4C75-840F-7731F9CD7E35}" dt="2025-10-13T13:50:00.219" v="499"/>
          <ac:spMkLst>
            <pc:docMk/>
            <pc:sldMk cId="2972723080" sldId="407"/>
            <ac:spMk id="7" creationId="{A79FF4E1-5673-9CDD-0025-5357E4B7A6DD}"/>
          </ac:spMkLst>
        </pc:spChg>
        <pc:spChg chg="add mod">
          <ac:chgData name="Keeling, David L" userId="1bb31b37-f786-4a5b-ac07-d0dd9b0b167e" providerId="ADAL" clId="{2545D8A7-5E0A-4C75-840F-7731F9CD7E35}" dt="2025-10-13T13:50:00.219" v="499"/>
          <ac:spMkLst>
            <pc:docMk/>
            <pc:sldMk cId="2972723080" sldId="407"/>
            <ac:spMk id="9" creationId="{20161005-E3A4-91EA-0CF8-3BD16750028D}"/>
          </ac:spMkLst>
        </pc:spChg>
        <pc:spChg chg="add mod">
          <ac:chgData name="Keeling, David L" userId="1bb31b37-f786-4a5b-ac07-d0dd9b0b167e" providerId="ADAL" clId="{2545D8A7-5E0A-4C75-840F-7731F9CD7E35}" dt="2025-10-13T13:50:00.219" v="499"/>
          <ac:spMkLst>
            <pc:docMk/>
            <pc:sldMk cId="2972723080" sldId="407"/>
            <ac:spMk id="13" creationId="{5A37C4C2-DDAC-C11E-4E56-6E5EF2FFFD57}"/>
          </ac:spMkLst>
        </pc:spChg>
        <pc:spChg chg="add mod">
          <ac:chgData name="Keeling, David L" userId="1bb31b37-f786-4a5b-ac07-d0dd9b0b167e" providerId="ADAL" clId="{2545D8A7-5E0A-4C75-840F-7731F9CD7E35}" dt="2025-10-13T13:50:00.219" v="499"/>
          <ac:spMkLst>
            <pc:docMk/>
            <pc:sldMk cId="2972723080" sldId="407"/>
            <ac:spMk id="14" creationId="{FF7C6FCA-7812-6692-DEB6-180FEF2539A3}"/>
          </ac:spMkLst>
        </pc:spChg>
        <pc:graphicFrameChg chg="add mod">
          <ac:chgData name="Keeling, David L" userId="1bb31b37-f786-4a5b-ac07-d0dd9b0b167e" providerId="ADAL" clId="{2545D8A7-5E0A-4C75-840F-7731F9CD7E35}" dt="2025-10-13T13:50:00.219" v="499"/>
          <ac:graphicFrameMkLst>
            <pc:docMk/>
            <pc:sldMk cId="2972723080" sldId="407"/>
            <ac:graphicFrameMk id="8" creationId="{5D8135E5-8678-73AF-5A0F-4BE637E85DB9}"/>
          </ac:graphicFrameMkLst>
        </pc:graphicFrameChg>
        <pc:picChg chg="add mod">
          <ac:chgData name="Keeling, David L" userId="1bb31b37-f786-4a5b-ac07-d0dd9b0b167e" providerId="ADAL" clId="{2545D8A7-5E0A-4C75-840F-7731F9CD7E35}" dt="2025-10-13T13:50:00.219" v="499"/>
          <ac:picMkLst>
            <pc:docMk/>
            <pc:sldMk cId="2972723080" sldId="407"/>
            <ac:picMk id="10" creationId="{3E988A2F-CBEA-56CB-161A-95A55F4420D6}"/>
          </ac:picMkLst>
        </pc:picChg>
        <pc:picChg chg="add mod">
          <ac:chgData name="Keeling, David L" userId="1bb31b37-f786-4a5b-ac07-d0dd9b0b167e" providerId="ADAL" clId="{2545D8A7-5E0A-4C75-840F-7731F9CD7E35}" dt="2025-10-13T13:50:00.219" v="499"/>
          <ac:picMkLst>
            <pc:docMk/>
            <pc:sldMk cId="2972723080" sldId="407"/>
            <ac:picMk id="11" creationId="{00403F51-11E0-A2B4-F6FE-D193060DE07E}"/>
          </ac:picMkLst>
        </pc:picChg>
        <pc:picChg chg="add mod">
          <ac:chgData name="Keeling, David L" userId="1bb31b37-f786-4a5b-ac07-d0dd9b0b167e" providerId="ADAL" clId="{2545D8A7-5E0A-4C75-840F-7731F9CD7E35}" dt="2025-10-13T13:50:00.219" v="499"/>
          <ac:picMkLst>
            <pc:docMk/>
            <pc:sldMk cId="2972723080" sldId="407"/>
            <ac:picMk id="12" creationId="{4AEA28BD-8C2F-D0A8-93C3-5D54B8755148}"/>
          </ac:picMkLst>
        </pc:picChg>
      </pc:sldChg>
      <pc:sldChg chg="addSp delSp modSp add mod modAnim">
        <pc:chgData name="Keeling, David L" userId="1bb31b37-f786-4a5b-ac07-d0dd9b0b167e" providerId="ADAL" clId="{2545D8A7-5E0A-4C75-840F-7731F9CD7E35}" dt="2025-10-17T13:28:09.399" v="8798" actId="207"/>
        <pc:sldMkLst>
          <pc:docMk/>
          <pc:sldMk cId="2810480103" sldId="408"/>
        </pc:sldMkLst>
        <pc:spChg chg="add mod">
          <ac:chgData name="Keeling, David L" userId="1bb31b37-f786-4a5b-ac07-d0dd9b0b167e" providerId="ADAL" clId="{2545D8A7-5E0A-4C75-840F-7731F9CD7E35}" dt="2025-10-17T13:28:09.399" v="8798" actId="207"/>
          <ac:spMkLst>
            <pc:docMk/>
            <pc:sldMk cId="2810480103" sldId="408"/>
            <ac:spMk id="2" creationId="{6CA0DEB1-6B9B-009C-FCD4-C81E80A700D4}"/>
          </ac:spMkLst>
        </pc:spChg>
        <pc:spChg chg="add mod">
          <ac:chgData name="Keeling, David L" userId="1bb31b37-f786-4a5b-ac07-d0dd9b0b167e" providerId="ADAL" clId="{2545D8A7-5E0A-4C75-840F-7731F9CD7E35}" dt="2025-10-13T13:50:46.131" v="517" actId="14100"/>
          <ac:spMkLst>
            <pc:docMk/>
            <pc:sldMk cId="2810480103" sldId="408"/>
            <ac:spMk id="5" creationId="{DB6F8F8F-637A-BF4B-B0AB-81D1F62A0DFC}"/>
          </ac:spMkLst>
        </pc:spChg>
        <pc:spChg chg="add mod">
          <ac:chgData name="Keeling, David L" userId="1bb31b37-f786-4a5b-ac07-d0dd9b0b167e" providerId="ADAL" clId="{2545D8A7-5E0A-4C75-840F-7731F9CD7E35}" dt="2025-10-13T13:50:31.044" v="508"/>
          <ac:spMkLst>
            <pc:docMk/>
            <pc:sldMk cId="2810480103" sldId="408"/>
            <ac:spMk id="6" creationId="{13A636F4-2E0E-2BC7-FF71-BBC3592B0684}"/>
          </ac:spMkLst>
        </pc:spChg>
        <pc:spChg chg="add mod">
          <ac:chgData name="Keeling, David L" userId="1bb31b37-f786-4a5b-ac07-d0dd9b0b167e" providerId="ADAL" clId="{2545D8A7-5E0A-4C75-840F-7731F9CD7E35}" dt="2025-10-13T13:50:31.044" v="508"/>
          <ac:spMkLst>
            <pc:docMk/>
            <pc:sldMk cId="2810480103" sldId="408"/>
            <ac:spMk id="7" creationId="{E55FCAB0-4BB9-DBE7-44CB-634B1D2864B8}"/>
          </ac:spMkLst>
        </pc:spChg>
        <pc:spChg chg="add mod">
          <ac:chgData name="Keeling, David L" userId="1bb31b37-f786-4a5b-ac07-d0dd9b0b167e" providerId="ADAL" clId="{2545D8A7-5E0A-4C75-840F-7731F9CD7E35}" dt="2025-10-13T13:50:31.044" v="508"/>
          <ac:spMkLst>
            <pc:docMk/>
            <pc:sldMk cId="2810480103" sldId="408"/>
            <ac:spMk id="11" creationId="{C953BA82-104A-C963-C218-26B1ABF5302C}"/>
          </ac:spMkLst>
        </pc:spChg>
        <pc:spChg chg="add mod">
          <ac:chgData name="Keeling, David L" userId="1bb31b37-f786-4a5b-ac07-d0dd9b0b167e" providerId="ADAL" clId="{2545D8A7-5E0A-4C75-840F-7731F9CD7E35}" dt="2025-10-13T13:50:31.044" v="508"/>
          <ac:spMkLst>
            <pc:docMk/>
            <pc:sldMk cId="2810480103" sldId="408"/>
            <ac:spMk id="12" creationId="{C152C0E4-C142-A2B7-0984-44B1FF300675}"/>
          </ac:spMkLst>
        </pc:spChg>
        <pc:spChg chg="add mod">
          <ac:chgData name="Keeling, David L" userId="1bb31b37-f786-4a5b-ac07-d0dd9b0b167e" providerId="ADAL" clId="{2545D8A7-5E0A-4C75-840F-7731F9CD7E35}" dt="2025-10-13T13:50:31.044" v="508"/>
          <ac:spMkLst>
            <pc:docMk/>
            <pc:sldMk cId="2810480103" sldId="408"/>
            <ac:spMk id="13" creationId="{B3448D5C-4A39-AD43-DC92-E7201F75B035}"/>
          </ac:spMkLst>
        </pc:spChg>
        <pc:spChg chg="add mod">
          <ac:chgData name="Keeling, David L" userId="1bb31b37-f786-4a5b-ac07-d0dd9b0b167e" providerId="ADAL" clId="{2545D8A7-5E0A-4C75-840F-7731F9CD7E35}" dt="2025-10-13T13:50:31.044" v="508"/>
          <ac:spMkLst>
            <pc:docMk/>
            <pc:sldMk cId="2810480103" sldId="408"/>
            <ac:spMk id="14" creationId="{F0D28C6C-D29D-9585-F7C1-85998FAE1416}"/>
          </ac:spMkLst>
        </pc:spChg>
        <pc:graphicFrameChg chg="add mod">
          <ac:chgData name="Keeling, David L" userId="1bb31b37-f786-4a5b-ac07-d0dd9b0b167e" providerId="ADAL" clId="{2545D8A7-5E0A-4C75-840F-7731F9CD7E35}" dt="2025-10-13T13:50:31.044" v="508"/>
          <ac:graphicFrameMkLst>
            <pc:docMk/>
            <pc:sldMk cId="2810480103" sldId="408"/>
            <ac:graphicFrameMk id="8" creationId="{79E761D7-20BB-AAEB-B3AF-D49195516047}"/>
          </ac:graphicFrameMkLst>
        </pc:graphicFrameChg>
        <pc:picChg chg="add mod">
          <ac:chgData name="Keeling, David L" userId="1bb31b37-f786-4a5b-ac07-d0dd9b0b167e" providerId="ADAL" clId="{2545D8A7-5E0A-4C75-840F-7731F9CD7E35}" dt="2025-10-13T13:50:31.044" v="508"/>
          <ac:picMkLst>
            <pc:docMk/>
            <pc:sldMk cId="2810480103" sldId="408"/>
            <ac:picMk id="9" creationId="{47586C38-7C01-E03A-4C5E-0C6A9E6D9527}"/>
          </ac:picMkLst>
        </pc:picChg>
        <pc:picChg chg="add mod">
          <ac:chgData name="Keeling, David L" userId="1bb31b37-f786-4a5b-ac07-d0dd9b0b167e" providerId="ADAL" clId="{2545D8A7-5E0A-4C75-840F-7731F9CD7E35}" dt="2025-10-13T13:50:31.044" v="508"/>
          <ac:picMkLst>
            <pc:docMk/>
            <pc:sldMk cId="2810480103" sldId="408"/>
            <ac:picMk id="10" creationId="{9953C173-B612-3314-B112-EBD974037BF0}"/>
          </ac:picMkLst>
        </pc:picChg>
      </pc:sldChg>
      <pc:sldChg chg="addSp modSp new del mod">
        <pc:chgData name="Keeling, David L" userId="1bb31b37-f786-4a5b-ac07-d0dd9b0b167e" providerId="ADAL" clId="{2545D8A7-5E0A-4C75-840F-7731F9CD7E35}" dt="2025-11-04T13:07:39.762" v="10818" actId="47"/>
        <pc:sldMkLst>
          <pc:docMk/>
          <pc:sldMk cId="3011564581" sldId="409"/>
        </pc:sldMkLst>
      </pc:sldChg>
      <pc:sldChg chg="add del">
        <pc:chgData name="Keeling, David L" userId="1bb31b37-f786-4a5b-ac07-d0dd9b0b167e" providerId="ADAL" clId="{2545D8A7-5E0A-4C75-840F-7731F9CD7E35}" dt="2025-10-13T13:51:20.811" v="518" actId="47"/>
        <pc:sldMkLst>
          <pc:docMk/>
          <pc:sldMk cId="3971323179" sldId="409"/>
        </pc:sldMkLst>
      </pc:sldChg>
      <pc:sldChg chg="addSp delSp modSp new mod">
        <pc:chgData name="Keeling, David L" userId="1bb31b37-f786-4a5b-ac07-d0dd9b0b167e" providerId="ADAL" clId="{2545D8A7-5E0A-4C75-840F-7731F9CD7E35}" dt="2025-11-04T13:23:19.168" v="11196" actId="20577"/>
        <pc:sldMkLst>
          <pc:docMk/>
          <pc:sldMk cId="3889912131" sldId="410"/>
        </pc:sldMkLst>
        <pc:spChg chg="mod">
          <ac:chgData name="Keeling, David L" userId="1bb31b37-f786-4a5b-ac07-d0dd9b0b167e" providerId="ADAL" clId="{2545D8A7-5E0A-4C75-840F-7731F9CD7E35}" dt="2025-10-17T10:43:24.288" v="7640" actId="20577"/>
          <ac:spMkLst>
            <pc:docMk/>
            <pc:sldMk cId="3889912131" sldId="410"/>
            <ac:spMk id="2" creationId="{8CDA63D4-FCC0-7602-A348-F9431EFE2AC7}"/>
          </ac:spMkLst>
        </pc:spChg>
        <pc:spChg chg="add mod">
          <ac:chgData name="Keeling, David L" userId="1bb31b37-f786-4a5b-ac07-d0dd9b0b167e" providerId="ADAL" clId="{2545D8A7-5E0A-4C75-840F-7731F9CD7E35}" dt="2025-11-04T13:23:19.168" v="11196" actId="20577"/>
          <ac:spMkLst>
            <pc:docMk/>
            <pc:sldMk cId="3889912131" sldId="410"/>
            <ac:spMk id="7" creationId="{F0CD3468-43E4-DECB-140A-F69DA8309E21}"/>
          </ac:spMkLst>
        </pc:spChg>
        <pc:graphicFrameChg chg="add mod modGraphic">
          <ac:chgData name="Keeling, David L" userId="1bb31b37-f786-4a5b-ac07-d0dd9b0b167e" providerId="ADAL" clId="{2545D8A7-5E0A-4C75-840F-7731F9CD7E35}" dt="2025-11-04T13:13:20.470" v="10871" actId="20577"/>
          <ac:graphicFrameMkLst>
            <pc:docMk/>
            <pc:sldMk cId="3889912131" sldId="410"/>
            <ac:graphicFrameMk id="6" creationId="{3ACDC0C3-E211-C20F-14DD-00DA0DEAACDA}"/>
          </ac:graphicFrameMkLst>
        </pc:graphicFrameChg>
      </pc:sldChg>
      <pc:sldChg chg="addSp modSp new mod">
        <pc:chgData name="Keeling, David L" userId="1bb31b37-f786-4a5b-ac07-d0dd9b0b167e" providerId="ADAL" clId="{2545D8A7-5E0A-4C75-840F-7731F9CD7E35}" dt="2025-10-21T15:01:16.556" v="10531" actId="1076"/>
        <pc:sldMkLst>
          <pc:docMk/>
          <pc:sldMk cId="136725037" sldId="411"/>
        </pc:sldMkLst>
        <pc:spChg chg="add mod">
          <ac:chgData name="Keeling, David L" userId="1bb31b37-f786-4a5b-ac07-d0dd9b0b167e" providerId="ADAL" clId="{2545D8A7-5E0A-4C75-840F-7731F9CD7E35}" dt="2025-10-21T15:01:16.556" v="10531" actId="1076"/>
          <ac:spMkLst>
            <pc:docMk/>
            <pc:sldMk cId="136725037" sldId="411"/>
            <ac:spMk id="5" creationId="{8D09DD55-D213-DDEE-2759-B9CCBBA6F272}"/>
          </ac:spMkLst>
        </pc:spChg>
      </pc:sldChg>
      <pc:sldChg chg="addSp modSp new mod">
        <pc:chgData name="Keeling, David L" userId="1bb31b37-f786-4a5b-ac07-d0dd9b0b167e" providerId="ADAL" clId="{2545D8A7-5E0A-4C75-840F-7731F9CD7E35}" dt="2025-11-04T13:58:18.662" v="11249" actId="20577"/>
        <pc:sldMkLst>
          <pc:docMk/>
          <pc:sldMk cId="3157250586" sldId="412"/>
        </pc:sldMkLst>
        <pc:spChg chg="mod">
          <ac:chgData name="Keeling, David L" userId="1bb31b37-f786-4a5b-ac07-d0dd9b0b167e" providerId="ADAL" clId="{2545D8A7-5E0A-4C75-840F-7731F9CD7E35}" dt="2025-11-04T13:58:18.662" v="11249" actId="20577"/>
          <ac:spMkLst>
            <pc:docMk/>
            <pc:sldMk cId="3157250586" sldId="412"/>
            <ac:spMk id="2" creationId="{CFCF6473-05CC-0766-2206-983697098EF3}"/>
          </ac:spMkLst>
        </pc:spChg>
        <pc:graphicFrameChg chg="add mod modGraphic">
          <ac:chgData name="Keeling, David L" userId="1bb31b37-f786-4a5b-ac07-d0dd9b0b167e" providerId="ADAL" clId="{2545D8A7-5E0A-4C75-840F-7731F9CD7E35}" dt="2025-11-04T13:58:02.391" v="11227" actId="207"/>
          <ac:graphicFrameMkLst>
            <pc:docMk/>
            <pc:sldMk cId="3157250586" sldId="412"/>
            <ac:graphicFrameMk id="5" creationId="{F69BA275-D950-CFCA-02BE-94D44E3037A8}"/>
          </ac:graphicFrameMkLst>
        </pc:graphicFrameChg>
      </pc:sldChg>
      <pc:sldMasterChg chg="delSldLayout modSldLayout">
        <pc:chgData name="Keeling, David L" userId="1bb31b37-f786-4a5b-ac07-d0dd9b0b167e" providerId="ADAL" clId="{2545D8A7-5E0A-4C75-840F-7731F9CD7E35}" dt="2025-10-13T13:16:54.143" v="56" actId="47"/>
        <pc:sldMasterMkLst>
          <pc:docMk/>
          <pc:sldMasterMk cId="2402646876" sldId="2147483657"/>
        </pc:sldMasterMkLst>
        <pc:sldLayoutChg chg="modSp mod">
          <pc:chgData name="Keeling, David L" userId="1bb31b37-f786-4a5b-ac07-d0dd9b0b167e" providerId="ADAL" clId="{2545D8A7-5E0A-4C75-840F-7731F9CD7E35}" dt="2025-10-13T13:15:52.174" v="32" actId="20577"/>
          <pc:sldLayoutMkLst>
            <pc:docMk/>
            <pc:sldMasterMk cId="2402646876" sldId="2147483657"/>
            <pc:sldLayoutMk cId="4285183126" sldId="2147483663"/>
          </pc:sldLayoutMkLst>
          <pc:spChg chg="mod">
            <ac:chgData name="Keeling, David L" userId="1bb31b37-f786-4a5b-ac07-d0dd9b0b167e" providerId="ADAL" clId="{2545D8A7-5E0A-4C75-840F-7731F9CD7E35}" dt="2025-10-13T13:15:52.174" v="32" actId="20577"/>
            <ac:spMkLst>
              <pc:docMk/>
              <pc:sldMasterMk cId="2402646876" sldId="2147483657"/>
              <pc:sldLayoutMk cId="4285183126" sldId="2147483663"/>
              <ac:spMk id="8" creationId="{00000000-0000-0000-0000-000000000000}"/>
            </ac:spMkLst>
          </pc:spChg>
        </pc:sldLayoutChg>
        <pc:sldLayoutChg chg="del">
          <pc:chgData name="Keeling, David L" userId="1bb31b37-f786-4a5b-ac07-d0dd9b0b167e" providerId="ADAL" clId="{2545D8A7-5E0A-4C75-840F-7731F9CD7E35}" dt="2025-10-13T13:16:54.143" v="56" actId="47"/>
          <pc:sldLayoutMkLst>
            <pc:docMk/>
            <pc:sldMasterMk cId="2402646876" sldId="2147483657"/>
            <pc:sldLayoutMk cId="1640029436" sldId="2147483670"/>
          </pc:sldLayoutMkLst>
        </pc:sldLayoutChg>
        <pc:sldLayoutChg chg="del">
          <pc:chgData name="Keeling, David L" userId="1bb31b37-f786-4a5b-ac07-d0dd9b0b167e" providerId="ADAL" clId="{2545D8A7-5E0A-4C75-840F-7731F9CD7E35}" dt="2025-10-13T13:16:54.143" v="56" actId="47"/>
          <pc:sldLayoutMkLst>
            <pc:docMk/>
            <pc:sldMasterMk cId="2402646876" sldId="2147483657"/>
            <pc:sldLayoutMk cId="994049243" sldId="2147483671"/>
          </pc:sldLayoutMkLst>
        </pc:sldLayoutChg>
        <pc:sldLayoutChg chg="del">
          <pc:chgData name="Keeling, David L" userId="1bb31b37-f786-4a5b-ac07-d0dd9b0b167e" providerId="ADAL" clId="{2545D8A7-5E0A-4C75-840F-7731F9CD7E35}" dt="2025-10-13T13:16:54.143" v="56" actId="47"/>
          <pc:sldLayoutMkLst>
            <pc:docMk/>
            <pc:sldMasterMk cId="2402646876" sldId="2147483657"/>
            <pc:sldLayoutMk cId="3917479980"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21385-1E21-40A0-BA88-37CD2C8141F3}" type="datetimeFigureOut">
              <a:rPr lang="en-GB" smtClean="0"/>
              <a:t>05/11/2025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E6F05-B10F-4D09-8B04-BCA9DCF53D7B}" type="slidenum">
              <a:rPr lang="en-GB" smtClean="0"/>
              <a:t>‹#›</a:t>
            </a:fld>
            <a:endParaRPr lang="en-GB"/>
          </a:p>
        </p:txBody>
      </p:sp>
    </p:spTree>
    <p:extLst>
      <p:ext uri="{BB962C8B-B14F-4D97-AF65-F5344CB8AC3E}">
        <p14:creationId xmlns:p14="http://schemas.microsoft.com/office/powerpoint/2010/main" val="3594704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D. Keeling | GPM | 4-6/11/2025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D. Keeling | GPM | 4-6/11/2025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D. Keeling | GPM | 4-6/11/2025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rochouko@ipp.mpg.de"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jgonzalez62@us.es" TargetMode="External"/><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mailto:mjimenez37@us.es" TargetMode="External"/><Relationship Id="rId2" Type="http://schemas.openxmlformats.org/officeDocument/2006/relationships/hyperlink" Target="mailto:jesus.poley@epfl.ch" TargetMode="Externa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3" Type="http://schemas.openxmlformats.org/officeDocument/2006/relationships/hyperlink" Target="mailto:massimo.nocente@unimib.it" TargetMode="External"/><Relationship Id="rId18" Type="http://schemas.openxmlformats.org/officeDocument/2006/relationships/hyperlink" Target="https://wiki.euro-fusion.org/wiki/WPTE_wikipages:_Call_for_proposals_2026:_RT09_proposals:_Dreval_n0_wpte_proposal" TargetMode="External"/><Relationship Id="rId26" Type="http://schemas.openxmlformats.org/officeDocument/2006/relationships/hyperlink" Target="https://wiki.euro-fusion.org/wiki/WPTE_wikipages:_Call_for_proposals_2026:_RT09_proposals:_ITBs_in_TCV" TargetMode="External"/><Relationship Id="rId39" Type="http://schemas.openxmlformats.org/officeDocument/2006/relationships/hyperlink" Target="mailto:ricrag@fysik.dtu.dk" TargetMode="External"/><Relationship Id="rId21" Type="http://schemas.openxmlformats.org/officeDocument/2006/relationships/hyperlink" Target="https://wiki.euro-fusion.org/wiki/WPTE_wikipages:_Call_for_proposals_2026:_RT09_proposals:_Alfven_Eigenmode_Control_in_TCV" TargetMode="External"/><Relationship Id="rId34" Type="http://schemas.openxmlformats.org/officeDocument/2006/relationships/hyperlink" Target="https://wiki.euro-fusion.org/wiki/WPTE_wikipages:_Call_for_proposals_2026:_RT09_proposals:FILD_Exploitation" TargetMode="External"/><Relationship Id="rId7" Type="http://schemas.openxmlformats.org/officeDocument/2006/relationships/hyperlink" Target="https://wiki.euro-fusion.org/wiki/WPTE_wikipages:_Call_for_proposals_2026:_RT09_proposals:FI_edge" TargetMode="External"/><Relationship Id="rId12" Type="http://schemas.openxmlformats.org/officeDocument/2006/relationships/hyperlink" Target="mailto:yevgen.kazakov@mil.be" TargetMode="External"/><Relationship Id="rId17" Type="http://schemas.openxmlformats.org/officeDocument/2006/relationships/hyperlink" Target="mailto:rochouko@ipp.mpg.de" TargetMode="External"/><Relationship Id="rId25" Type="http://schemas.openxmlformats.org/officeDocument/2006/relationships/hyperlink" Target="mailto:Sergei.Sharapov@ukaea.uk" TargetMode="External"/><Relationship Id="rId33" Type="http://schemas.openxmlformats.org/officeDocument/2006/relationships/hyperlink" Target="mailto:alereyvinn@alum.us.es" TargetMode="External"/><Relationship Id="rId38" Type="http://schemas.openxmlformats.org/officeDocument/2006/relationships/hyperlink" Target="https://wiki.euro-fusion.org/wiki/WPTE_wikipages:_Call_for_proposals_2026:_RT09_proposals:Fast-ion_stabilization_of_ITG_in_WEST_with_TWA" TargetMode="External"/><Relationship Id="rId2" Type="http://schemas.openxmlformats.org/officeDocument/2006/relationships/hyperlink" Target="https://wiki.euro-fusion.org/wiki/WPTE_wikipages:_Call_for_proposals_2026:_RT09_proposals:Study_of_hot_ion_mode_on_MAST-U" TargetMode="External"/><Relationship Id="rId16" Type="http://schemas.openxmlformats.org/officeDocument/2006/relationships/hyperlink" Target="https://wiki.euro-fusion.org/wiki/WPTE_wikipages:_Call_for_proposals_2026:_RT09_proposals:hfAE_studies_with_AE_actuators" TargetMode="External"/><Relationship Id="rId20" Type="http://schemas.openxmlformats.org/officeDocument/2006/relationships/hyperlink" Target="https://wiki.euro-fusion.org/wiki/WPTE_wikipages:_Call_for_proposals_2026:_RT09_proposals:_Dreval_coreICE_wpte_proposal" TargetMode="External"/><Relationship Id="rId29" Type="http://schemas.openxmlformats.org/officeDocument/2006/relationships/hyperlink" Target="mailto:Dmitry.Moseev@ipp.mpg.de" TargetMode="External"/><Relationship Id="rId1" Type="http://schemas.openxmlformats.org/officeDocument/2006/relationships/slideLayout" Target="../slideLayouts/slideLayout2.xml"/><Relationship Id="rId6" Type="http://schemas.openxmlformats.org/officeDocument/2006/relationships/hyperlink" Target="mailto:jgaldon@us.es" TargetMode="External"/><Relationship Id="rId11" Type="http://schemas.openxmlformats.org/officeDocument/2006/relationships/hyperlink" Target="https://wiki.euro-fusion.org/wiki/WPTE_wikipages:_Call_for_proposals_2026:_RT09_proposals:Alpha_measurements_AUG_support_JT60SA_ITER" TargetMode="External"/><Relationship Id="rId24" Type="http://schemas.openxmlformats.org/officeDocument/2006/relationships/hyperlink" Target="https://wiki.euro-fusion.org/wiki/WPTE_wikipages:_Call_for_proposals_2026:_RT09_proposals:_Upward_Sweeping_Fishbones_on_TCV" TargetMode="External"/><Relationship Id="rId32" Type="http://schemas.openxmlformats.org/officeDocument/2006/relationships/hyperlink" Target="https://wiki.euro-fusion.org/wiki/Study_of_phase-space_islands_induced_by_MHD_fluctuations_using_the_INPA_diagnostic" TargetMode="External"/><Relationship Id="rId37" Type="http://schemas.openxmlformats.org/officeDocument/2006/relationships/hyperlink" Target="mailto:roberto.bilato@ipp.mpg.de" TargetMode="External"/><Relationship Id="rId40" Type="http://schemas.openxmlformats.org/officeDocument/2006/relationships/hyperlink" Target="https://wiki.euro-fusion.org/wiki/WPTE_wikipages:_Call_for_proposals_2026:_RT09_proposals:_Interplay_of_Fast_Ion_MHD_ELMs" TargetMode="External"/><Relationship Id="rId5" Type="http://schemas.openxmlformats.org/officeDocument/2006/relationships/hyperlink" Target="https://wiki.euro-fusion.org/wiki/WPTE_wikipages:_Call_for_proposals_2026:_RT09_proposals:FI_MPs" TargetMode="External"/><Relationship Id="rId15" Type="http://schemas.openxmlformats.org/officeDocument/2006/relationships/hyperlink" Target="mailto:laurent.colas@cea.fr" TargetMode="External"/><Relationship Id="rId23" Type="http://schemas.openxmlformats.org/officeDocument/2006/relationships/hyperlink" Target="https://wiki.euro-fusion.org/wiki/WPTE_wikipages:_Call_for_proposals_2026:_RT09_proposals:_Plasma_shaping_Alfven_Eigenmode_Control_in_TCV" TargetMode="External"/><Relationship Id="rId28" Type="http://schemas.openxmlformats.org/officeDocument/2006/relationships/hyperlink" Target="mailto:Bernard.Reman@mil.be" TargetMode="External"/><Relationship Id="rId36" Type="http://schemas.openxmlformats.org/officeDocument/2006/relationships/hyperlink" Target="https://wiki.euro-fusion.org/wiki/WPTE_wikipages:_Call_for_proposals_2026:_RT09_proposals:_FI_CoreTransport" TargetMode="External"/><Relationship Id="rId10" Type="http://schemas.openxmlformats.org/officeDocument/2006/relationships/hyperlink" Target="mailto:Samuele.MAZZI@cea.fr" TargetMode="External"/><Relationship Id="rId19" Type="http://schemas.openxmlformats.org/officeDocument/2006/relationships/hyperlink" Target="mailto:mdreval@kipt.kharkov.ua" TargetMode="External"/><Relationship Id="rId31" Type="http://schemas.openxmlformats.org/officeDocument/2006/relationships/hyperlink" Target="mailto:jgonzalez62@us.es" TargetMode="External"/><Relationship Id="rId4" Type="http://schemas.openxmlformats.org/officeDocument/2006/relationships/hyperlink" Target="mailto:Sam.Blackmore@ukaea.uk" TargetMode="External"/><Relationship Id="rId9" Type="http://schemas.openxmlformats.org/officeDocument/2006/relationships/hyperlink" Target="mailto:paulo.puglia@cea.fr" TargetMode="External"/><Relationship Id="rId14" Type="http://schemas.openxmlformats.org/officeDocument/2006/relationships/hyperlink" Target="https://wiki.euro-fusion.org/wiki/WPTE_wikipages:_Call_for_proposals_2026:_RT09_proposals:your_proposal_title" TargetMode="External"/><Relationship Id="rId22" Type="http://schemas.openxmlformats.org/officeDocument/2006/relationships/hyperlink" Target="mailto:anton.jansenvanvuuren@epfl.ch" TargetMode="External"/><Relationship Id="rId27" Type="http://schemas.openxmlformats.org/officeDocument/2006/relationships/hyperlink" Target="https://wiki.euro-fusion.org/wiki/WPTE_wikipages:_Call_for_proposals_2026:_RT09_proposals:_Measurements_of_ICE_in_WEST" TargetMode="External"/><Relationship Id="rId30" Type="http://schemas.openxmlformats.org/officeDocument/2006/relationships/hyperlink" Target="https://wiki.euro-fusion.org/wiki/Optimization_of_active_control_of_Alfv%C3%A9n_Eigenmodes_with_externally_applied_3D_fields" TargetMode="External"/><Relationship Id="rId35" Type="http://schemas.openxmlformats.org/officeDocument/2006/relationships/hyperlink" Target="mailto:lsanchisn@us.es" TargetMode="External"/><Relationship Id="rId8" Type="http://schemas.openxmlformats.org/officeDocument/2006/relationships/hyperlink" Target="https://wiki.euro-fusion.org/wiki/WPTE_wikipages:_Call_for_proposals_2026-27:_RT09_proposals:TAE_impact_on_turbulence" TargetMode="External"/><Relationship Id="rId3" Type="http://schemas.openxmlformats.org/officeDocument/2006/relationships/hyperlink" Target="mailto:francesco.orsitto@enea.i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hyperlink" Target="mailto:massimo.nocente@unimib.it" TargetMode="External"/><Relationship Id="rId18" Type="http://schemas.openxmlformats.org/officeDocument/2006/relationships/hyperlink" Target="https://wiki.euro-fusion.org/wiki/WPTE_wikipages:_Call_for_proposals_2026:_RT09_proposals:_Dreval_n0_wpte_proposal" TargetMode="External"/><Relationship Id="rId26" Type="http://schemas.openxmlformats.org/officeDocument/2006/relationships/hyperlink" Target="https://wiki.euro-fusion.org/wiki/WPTE_wikipages:_Call_for_proposals_2026:_RT09_proposals:_ITBs_in_TCV" TargetMode="External"/><Relationship Id="rId39" Type="http://schemas.openxmlformats.org/officeDocument/2006/relationships/hyperlink" Target="mailto:ricrag@fysik.dtu.dk" TargetMode="External"/><Relationship Id="rId21" Type="http://schemas.openxmlformats.org/officeDocument/2006/relationships/hyperlink" Target="https://wiki.euro-fusion.org/wiki/WPTE_wikipages:_Call_for_proposals_2026:_RT09_proposals:_Alfven_Eigenmode_Control_in_TCV" TargetMode="External"/><Relationship Id="rId34" Type="http://schemas.openxmlformats.org/officeDocument/2006/relationships/hyperlink" Target="https://wiki.euro-fusion.org/wiki/WPTE_wikipages:_Call_for_proposals_2026:_RT09_proposals:FILD_Exploitation" TargetMode="External"/><Relationship Id="rId7" Type="http://schemas.openxmlformats.org/officeDocument/2006/relationships/hyperlink" Target="https://wiki.euro-fusion.org/wiki/WPTE_wikipages:_Call_for_proposals_2026:_RT09_proposals:FI_edge" TargetMode="External"/><Relationship Id="rId12" Type="http://schemas.openxmlformats.org/officeDocument/2006/relationships/hyperlink" Target="mailto:yevgen.kazakov@mil.be" TargetMode="External"/><Relationship Id="rId17" Type="http://schemas.openxmlformats.org/officeDocument/2006/relationships/hyperlink" Target="mailto:rochouko@ipp.mpg.de" TargetMode="External"/><Relationship Id="rId25" Type="http://schemas.openxmlformats.org/officeDocument/2006/relationships/hyperlink" Target="mailto:Sergei.Sharapov@ukaea.uk" TargetMode="External"/><Relationship Id="rId33" Type="http://schemas.openxmlformats.org/officeDocument/2006/relationships/hyperlink" Target="mailto:alereyvinn@alum.us.es" TargetMode="External"/><Relationship Id="rId38" Type="http://schemas.openxmlformats.org/officeDocument/2006/relationships/hyperlink" Target="https://wiki.euro-fusion.org/wiki/WPTE_wikipages:_Call_for_proposals_2026:_RT09_proposals:Fast-ion_stabilization_of_ITG_in_WEST_with_TWA" TargetMode="External"/><Relationship Id="rId2" Type="http://schemas.openxmlformats.org/officeDocument/2006/relationships/hyperlink" Target="https://wiki.euro-fusion.org/wiki/WPTE_wikipages:_Call_for_proposals_2026:_RT09_proposals:Study_of_hot_ion_mode_on_MAST-U" TargetMode="External"/><Relationship Id="rId16" Type="http://schemas.openxmlformats.org/officeDocument/2006/relationships/hyperlink" Target="https://wiki.euro-fusion.org/wiki/WPTE_wikipages:_Call_for_proposals_2026:_RT09_proposals:hfAE_studies_with_AE_actuators" TargetMode="External"/><Relationship Id="rId20" Type="http://schemas.openxmlformats.org/officeDocument/2006/relationships/hyperlink" Target="https://wiki.euro-fusion.org/wiki/WPTE_wikipages:_Call_for_proposals_2026:_RT09_proposals:_Dreval_coreICE_wpte_proposal" TargetMode="External"/><Relationship Id="rId29" Type="http://schemas.openxmlformats.org/officeDocument/2006/relationships/hyperlink" Target="mailto:Dmitry.Moseev@ipp.mpg.de" TargetMode="External"/><Relationship Id="rId1" Type="http://schemas.openxmlformats.org/officeDocument/2006/relationships/slideLayout" Target="../slideLayouts/slideLayout3.xml"/><Relationship Id="rId6" Type="http://schemas.openxmlformats.org/officeDocument/2006/relationships/hyperlink" Target="mailto:jgaldon@us.es" TargetMode="External"/><Relationship Id="rId11" Type="http://schemas.openxmlformats.org/officeDocument/2006/relationships/hyperlink" Target="https://wiki.euro-fusion.org/wiki/WPTE_wikipages:_Call_for_proposals_2026:_RT09_proposals:Alpha_measurements_AUG_support_JT60SA_ITER" TargetMode="External"/><Relationship Id="rId24" Type="http://schemas.openxmlformats.org/officeDocument/2006/relationships/hyperlink" Target="https://wiki.euro-fusion.org/wiki/WPTE_wikipages:_Call_for_proposals_2026:_RT09_proposals:_Upward_Sweeping_Fishbones_on_TCV" TargetMode="External"/><Relationship Id="rId32" Type="http://schemas.openxmlformats.org/officeDocument/2006/relationships/hyperlink" Target="https://wiki.euro-fusion.org/wiki/Study_of_phase-space_islands_induced_by_MHD_fluctuations_using_the_INPA_diagnostic" TargetMode="External"/><Relationship Id="rId37" Type="http://schemas.openxmlformats.org/officeDocument/2006/relationships/hyperlink" Target="mailto:roberto.bilato@ipp.mpg.de" TargetMode="External"/><Relationship Id="rId40" Type="http://schemas.openxmlformats.org/officeDocument/2006/relationships/hyperlink" Target="https://wiki.euro-fusion.org/wiki/WPTE_wikipages:_Call_for_proposals_2026:_RT09_proposals:_Interplay_of_Fast_Ion_MHD_ELMs" TargetMode="External"/><Relationship Id="rId5" Type="http://schemas.openxmlformats.org/officeDocument/2006/relationships/hyperlink" Target="https://wiki.euro-fusion.org/wiki/WPTE_wikipages:_Call_for_proposals_2026:_RT09_proposals:FI_MPs" TargetMode="External"/><Relationship Id="rId15" Type="http://schemas.openxmlformats.org/officeDocument/2006/relationships/hyperlink" Target="mailto:laurent.colas@cea.fr" TargetMode="External"/><Relationship Id="rId23" Type="http://schemas.openxmlformats.org/officeDocument/2006/relationships/hyperlink" Target="https://wiki.euro-fusion.org/wiki/WPTE_wikipages:_Call_for_proposals_2026:_RT09_proposals:_Plasma_shaping_Alfven_Eigenmode_Control_in_TCV" TargetMode="External"/><Relationship Id="rId28" Type="http://schemas.openxmlformats.org/officeDocument/2006/relationships/hyperlink" Target="mailto:Bernard.Reman@mil.be" TargetMode="External"/><Relationship Id="rId36" Type="http://schemas.openxmlformats.org/officeDocument/2006/relationships/hyperlink" Target="https://wiki.euro-fusion.org/wiki/WPTE_wikipages:_Call_for_proposals_2026:_RT09_proposals:_FI_CoreTransport" TargetMode="External"/><Relationship Id="rId10" Type="http://schemas.openxmlformats.org/officeDocument/2006/relationships/hyperlink" Target="mailto:Samuele.MAZZI@cea.fr" TargetMode="External"/><Relationship Id="rId19" Type="http://schemas.openxmlformats.org/officeDocument/2006/relationships/hyperlink" Target="mailto:mdreval@kipt.kharkov.ua" TargetMode="External"/><Relationship Id="rId31" Type="http://schemas.openxmlformats.org/officeDocument/2006/relationships/hyperlink" Target="mailto:jgonzalez62@us.es" TargetMode="External"/><Relationship Id="rId4" Type="http://schemas.openxmlformats.org/officeDocument/2006/relationships/hyperlink" Target="mailto:Sam.Blackmore@ukaea.uk" TargetMode="External"/><Relationship Id="rId9" Type="http://schemas.openxmlformats.org/officeDocument/2006/relationships/hyperlink" Target="mailto:paulo.puglia@cea.fr" TargetMode="External"/><Relationship Id="rId14" Type="http://schemas.openxmlformats.org/officeDocument/2006/relationships/hyperlink" Target="https://wiki.euro-fusion.org/wiki/WPTE_wikipages:_Call_for_proposals_2026:_RT09_proposals:your_proposal_title" TargetMode="External"/><Relationship Id="rId22" Type="http://schemas.openxmlformats.org/officeDocument/2006/relationships/hyperlink" Target="mailto:anton.jansenvanvuuren@epfl.ch" TargetMode="External"/><Relationship Id="rId27" Type="http://schemas.openxmlformats.org/officeDocument/2006/relationships/hyperlink" Target="https://wiki.euro-fusion.org/wiki/WPTE_wikipages:_Call_for_proposals_2026:_RT09_proposals:_Measurements_of_ICE_in_WEST" TargetMode="External"/><Relationship Id="rId30" Type="http://schemas.openxmlformats.org/officeDocument/2006/relationships/hyperlink" Target="https://wiki.euro-fusion.org/wiki/Optimization_of_active_control_of_Alfv%C3%A9n_Eigenmodes_with_externally_applied_3D_fields" TargetMode="External"/><Relationship Id="rId35" Type="http://schemas.openxmlformats.org/officeDocument/2006/relationships/hyperlink" Target="mailto:lsanchisn@us.es" TargetMode="External"/><Relationship Id="rId8" Type="http://schemas.openxmlformats.org/officeDocument/2006/relationships/hyperlink" Target="https://wiki.euro-fusion.org/wiki/WPTE_wikipages:_Call_for_proposals_2026-27:_RT09_proposals:TAE_impact_on_turbulence" TargetMode="External"/><Relationship Id="rId3" Type="http://schemas.openxmlformats.org/officeDocument/2006/relationships/hyperlink" Target="mailto:francesco.orsitto@enea.i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mailto:samuele.mazzi@cea.fr" TargetMode="External"/><Relationship Id="rId2" Type="http://schemas.openxmlformats.org/officeDocument/2006/relationships/hyperlink" Target="mailto:paulo.puglia@cea.fr" TargetMode="Externa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hyperlink" Target="mailto:anton.jansenvanvuuren@epfl.ch" TargetMode="External"/><Relationship Id="rId4" Type="http://schemas.openxmlformats.org/officeDocument/2006/relationships/hyperlink" Target="mailto:jesus.poley@epfl.ch"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367" y="2758529"/>
            <a:ext cx="8725057" cy="620251"/>
          </a:xfrm>
        </p:spPr>
        <p:txBody>
          <a:bodyPr>
            <a:normAutofit fontScale="90000"/>
          </a:bodyPr>
          <a:lstStyle/>
          <a:p>
            <a:pPr>
              <a:defRPr/>
            </a:pPr>
            <a:r>
              <a:rPr lang="en-GB" sz="3200" dirty="0"/>
              <a:t>RT-09: </a:t>
            </a:r>
            <a:r>
              <a:rPr lang="en-US" sz="3200" dirty="0"/>
              <a:t>Physics understanding of energetic particles confinement and their interplay with thermal plasma</a:t>
            </a:r>
            <a:br>
              <a:rPr lang="en-GB" sz="3200" dirty="0"/>
            </a:br>
            <a:endParaRPr sz="3200" dirty="0"/>
          </a:p>
        </p:txBody>
      </p:sp>
      <p:sp>
        <p:nvSpPr>
          <p:cNvPr id="3" name="Text Placeholder 2"/>
          <p:cNvSpPr>
            <a:spLocks noGrp="1"/>
          </p:cNvSpPr>
          <p:nvPr>
            <p:ph type="body" sz="quarter" idx="10"/>
          </p:nvPr>
        </p:nvSpPr>
        <p:spPr bwMode="auto"/>
        <p:txBody>
          <a:bodyPr/>
          <a:lstStyle/>
          <a:p>
            <a:pPr>
              <a:defRPr/>
            </a:pPr>
            <a:r>
              <a:rPr lang="en-GB" dirty="0"/>
              <a:t>D. Keeling</a:t>
            </a:r>
            <a:endParaRPr dirty="0"/>
          </a:p>
        </p:txBody>
      </p:sp>
      <p:sp>
        <p:nvSpPr>
          <p:cNvPr id="4" name="Text Placeholder 3"/>
          <p:cNvSpPr>
            <a:spLocks noGrp="1"/>
          </p:cNvSpPr>
          <p:nvPr>
            <p:ph type="body" sz="quarter" idx="11"/>
          </p:nvPr>
        </p:nvSpPr>
        <p:spPr bwMode="auto">
          <a:xfrm>
            <a:off x="407367" y="4159259"/>
            <a:ext cx="11350623" cy="990299"/>
          </a:xfrm>
        </p:spPr>
        <p:txBody>
          <a:bodyPr>
            <a:normAutofit/>
          </a:bodyPr>
          <a:lstStyle/>
          <a:p>
            <a:pPr>
              <a:defRPr/>
            </a:pPr>
            <a:r>
              <a:rPr lang="en-GB" sz="1600" dirty="0"/>
              <a:t>On behalf of RT-09 Team:</a:t>
            </a:r>
          </a:p>
          <a:p>
            <a:pPr>
              <a:defRPr/>
            </a:pPr>
            <a:r>
              <a:rPr lang="en-GB" sz="1600" dirty="0"/>
              <a:t>TFLs: D. Keeling, </a:t>
            </a:r>
            <a:r>
              <a:rPr lang="en-US" sz="1600" dirty="0"/>
              <a:t>M. Baruzzo</a:t>
            </a:r>
            <a:endParaRPr sz="1600" dirty="0"/>
          </a:p>
        </p:txBody>
      </p:sp>
      <p:sp>
        <p:nvSpPr>
          <p:cNvPr id="5" name="Text Placeholder 4"/>
          <p:cNvSpPr>
            <a:spLocks noGrp="1"/>
          </p:cNvSpPr>
          <p:nvPr>
            <p:ph type="body" sz="quarter" idx="12"/>
          </p:nvPr>
        </p:nvSpPr>
        <p:spPr bwMode="auto"/>
        <p:txBody>
          <a:bodyPr/>
          <a:lstStyle/>
          <a:p>
            <a:pPr>
              <a:defRPr/>
            </a:pPr>
            <a:r>
              <a:rPr lang="en-GB" dirty="0"/>
              <a:t>3</a:t>
            </a:r>
            <a:r>
              <a:rPr lang="en-GB" baseline="30000" dirty="0"/>
              <a:t>rd</a:t>
            </a:r>
            <a:r>
              <a:rPr lang="en-GB" dirty="0"/>
              <a:t> – 6</a:t>
            </a:r>
            <a:r>
              <a:rPr lang="en-GB" baseline="30000" dirty="0"/>
              <a:t>th</a:t>
            </a:r>
            <a:r>
              <a:rPr lang="en-GB" dirty="0"/>
              <a:t> </a:t>
            </a:r>
            <a:r>
              <a:rPr lang="en-GB" baseline="30000" dirty="0"/>
              <a:t> </a:t>
            </a:r>
            <a:r>
              <a:rPr lang="en-GB" dirty="0"/>
              <a:t>November 2025</a:t>
            </a:r>
            <a:endParaRPr dirty="0"/>
          </a:p>
        </p:txBody>
      </p:sp>
      <p:sp>
        <p:nvSpPr>
          <p:cNvPr id="6" name="TextBox 2">
            <a:extLst>
              <a:ext uri="{FF2B5EF4-FFF2-40B4-BE49-F238E27FC236}">
                <a16:creationId xmlns:a16="http://schemas.microsoft.com/office/drawing/2014/main" id="{C8937001-5576-35E1-F9D8-F2282C4C65CB}"/>
              </a:ext>
            </a:extLst>
          </p:cNvPr>
          <p:cNvSpPr txBox="1"/>
          <p:nvPr/>
        </p:nvSpPr>
        <p:spPr bwMode="auto">
          <a:xfrm>
            <a:off x="434010" y="4705347"/>
            <a:ext cx="7097404" cy="584775"/>
          </a:xfrm>
          <a:prstGeom prst="rect">
            <a:avLst/>
          </a:prstGeom>
          <a:solidFill>
            <a:schemeClr val="bg1"/>
          </a:solidFill>
        </p:spPr>
        <p:txBody>
          <a:bodyPr wrap="square" rtlCol="0">
            <a:spAutoFit/>
          </a:bodyPr>
          <a:lstStyle/>
          <a:p>
            <a:r>
              <a:rPr lang="en-IT" sz="1600" b="1" dirty="0">
                <a:solidFill>
                  <a:srgbClr val="0000FF"/>
                </a:solidFill>
              </a:rPr>
              <a:t>Research Topic Coordinator</a:t>
            </a:r>
            <a:r>
              <a:rPr lang="fr-FR" sz="1600" b="1" dirty="0">
                <a:solidFill>
                  <a:srgbClr val="0000FF"/>
                </a:solidFill>
              </a:rPr>
              <a:t>s</a:t>
            </a:r>
          </a:p>
          <a:p>
            <a:r>
              <a:rPr lang="fr-FR" sz="1600" b="1" dirty="0"/>
              <a:t>Y. Kazakov, J. Galdon-Quiroga, A. Jansen van Vuuren, R. Ochoukov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5E65-7F97-5B46-CC3C-2C281C48C893}"/>
              </a:ext>
            </a:extLst>
          </p:cNvPr>
          <p:cNvSpPr>
            <a:spLocks noGrp="1"/>
          </p:cNvSpPr>
          <p:nvPr>
            <p:ph type="title"/>
          </p:nvPr>
        </p:nvSpPr>
        <p:spPr/>
        <p:txBody>
          <a:bodyPr/>
          <a:lstStyle/>
          <a:p>
            <a:r>
              <a:rPr lang="en-US" altLang="en-US" dirty="0">
                <a:cs typeface="Arial Narrow" panose="020B0604020202020204" pitchFamily="34" charset="0"/>
              </a:rPr>
              <a:t>Development of alpha-particle measurements on AUG </a:t>
            </a:r>
            <a:br>
              <a:rPr lang="en-US" altLang="en-US" dirty="0">
                <a:cs typeface="Arial Narrow" panose="020B0604020202020204" pitchFamily="34" charset="0"/>
              </a:rPr>
            </a:br>
            <a:r>
              <a:rPr lang="en-US" altLang="en-US" dirty="0">
                <a:cs typeface="Arial Narrow" panose="020B0604020202020204" pitchFamily="34" charset="0"/>
              </a:rPr>
              <a:t>in support of JT-60SA and ITER </a:t>
            </a:r>
            <a:r>
              <a:rPr lang="en-US" altLang="en-US" dirty="0" err="1">
                <a:cs typeface="Arial Narrow" panose="020B0604020202020204" pitchFamily="34" charset="0"/>
              </a:rPr>
              <a:t>rebaseline</a:t>
            </a:r>
            <a:r>
              <a:rPr lang="en-US" altLang="en-US" dirty="0">
                <a:cs typeface="Arial Narrow" panose="020B0604020202020204" pitchFamily="34" charset="0"/>
              </a:rPr>
              <a:t> (#195)</a:t>
            </a:r>
            <a:endParaRPr lang="en-GB" dirty="0"/>
          </a:p>
        </p:txBody>
      </p:sp>
      <p:sp>
        <p:nvSpPr>
          <p:cNvPr id="3" name="Footer Placeholder 2">
            <a:extLst>
              <a:ext uri="{FF2B5EF4-FFF2-40B4-BE49-F238E27FC236}">
                <a16:creationId xmlns:a16="http://schemas.microsoft.com/office/drawing/2014/main" id="{58F87F06-3C6B-60C6-95D5-06CDC2B2648F}"/>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303C929D-3CF4-9559-D158-CA61B83EEB93}"/>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5" name="TextBox 4">
            <a:extLst>
              <a:ext uri="{FF2B5EF4-FFF2-40B4-BE49-F238E27FC236}">
                <a16:creationId xmlns:a16="http://schemas.microsoft.com/office/drawing/2014/main" id="{039FA570-5AD7-E13D-1E52-A6E72110F3C1}"/>
              </a:ext>
            </a:extLst>
          </p:cNvPr>
          <p:cNvSpPr txBox="1"/>
          <p:nvPr/>
        </p:nvSpPr>
        <p:spPr>
          <a:xfrm>
            <a:off x="0" y="788410"/>
            <a:ext cx="11660838" cy="5682261"/>
          </a:xfrm>
          <a:prstGeom prst="rect">
            <a:avLst/>
          </a:prstGeom>
          <a:noFill/>
        </p:spPr>
        <p:txBody>
          <a:bodyPr wrap="square">
            <a:spAutoFit/>
          </a:bodyPr>
          <a:lstStyle/>
          <a:p>
            <a:pPr marL="285750" indent="-285750" eaLnBrk="1" fontAlgn="auto" hangingPunct="1">
              <a:spcBef>
                <a:spcPts val="0"/>
              </a:spcBef>
              <a:spcAft>
                <a:spcPts val="0"/>
              </a:spcAft>
              <a:buFont typeface="Arial"/>
              <a:buChar char="•"/>
              <a:defRPr/>
            </a:pPr>
            <a:r>
              <a:rPr lang="en-US" b="1" dirty="0">
                <a:latin typeface="+mn-lt"/>
                <a:cs typeface="Arial Narrow" panose="020B0604020202020204" pitchFamily="34" charset="0"/>
              </a:rPr>
              <a:t>Proponents and contact person</a:t>
            </a:r>
          </a:p>
          <a:p>
            <a:pPr eaLnBrk="1" fontAlgn="auto" hangingPunct="1">
              <a:spcBef>
                <a:spcPts val="0"/>
              </a:spcBef>
              <a:spcAft>
                <a:spcPts val="0"/>
              </a:spcAft>
              <a:defRPr/>
            </a:pPr>
            <a:endParaRPr lang="en-US" sz="400" dirty="0">
              <a:latin typeface="+mn-lt"/>
              <a:cs typeface="Arial Narrow" panose="020B0604020202020204" pitchFamily="34" charset="0"/>
            </a:endParaRPr>
          </a:p>
          <a:p>
            <a:pPr eaLnBrk="1" fontAlgn="auto" hangingPunct="1">
              <a:lnSpc>
                <a:spcPct val="85000"/>
              </a:lnSpc>
              <a:spcBef>
                <a:spcPts val="0"/>
              </a:spcBef>
              <a:spcAft>
                <a:spcPts val="0"/>
              </a:spcAft>
              <a:defRPr/>
            </a:pPr>
            <a:r>
              <a:rPr lang="en-US" dirty="0">
                <a:latin typeface="+mn-lt"/>
                <a:cs typeface="Arial Narrow" panose="020B0604020202020204" pitchFamily="34" charset="0"/>
              </a:rPr>
              <a:t>     </a:t>
            </a:r>
            <a:r>
              <a:rPr lang="en-US" sz="1600" dirty="0">
                <a:latin typeface="+mn-lt"/>
                <a:cs typeface="Arial Narrow" panose="020B0604020202020204" pitchFamily="34" charset="0"/>
              </a:rPr>
              <a:t>Y. Kazakov (LPP-ERM/KMS), M. Nocente (Milano-Bicocca Univ.),  V. Bobkov (IPP-</a:t>
            </a:r>
            <a:r>
              <a:rPr lang="en-US" sz="1600" dirty="0" err="1">
                <a:latin typeface="+mn-lt"/>
                <a:cs typeface="Arial Narrow" panose="020B0604020202020204" pitchFamily="34" charset="0"/>
              </a:rPr>
              <a:t>Garching</a:t>
            </a:r>
            <a:r>
              <a:rPr lang="en-US" sz="1600" dirty="0">
                <a:latin typeface="+mn-lt"/>
                <a:cs typeface="Arial Narrow" panose="020B0604020202020204" pitchFamily="34" charset="0"/>
              </a:rPr>
              <a:t>); </a:t>
            </a:r>
          </a:p>
          <a:p>
            <a:pPr eaLnBrk="1" fontAlgn="auto" hangingPunct="1">
              <a:lnSpc>
                <a:spcPct val="85000"/>
              </a:lnSpc>
              <a:spcBef>
                <a:spcPts val="0"/>
              </a:spcBef>
              <a:spcAft>
                <a:spcPts val="0"/>
              </a:spcAft>
              <a:defRPr/>
            </a:pPr>
            <a:r>
              <a:rPr lang="en-US" sz="1600" dirty="0">
                <a:cs typeface="Arial Narrow" panose="020B0604020202020204" pitchFamily="34" charset="0"/>
              </a:rPr>
              <a:t>      Full team: see the </a:t>
            </a:r>
            <a:r>
              <a:rPr lang="en-US" sz="1600" dirty="0" err="1">
                <a:cs typeface="Arial Narrow" panose="020B0604020202020204" pitchFamily="34" charset="0"/>
              </a:rPr>
              <a:t>wikipage</a:t>
            </a:r>
            <a:endParaRPr lang="en-US" sz="1600" dirty="0">
              <a:latin typeface="+mn-lt"/>
              <a:cs typeface="Arial Narrow" panose="020B0604020202020204" pitchFamily="34" charset="0"/>
            </a:endParaRPr>
          </a:p>
          <a:p>
            <a:pPr marL="285750" indent="-285750" eaLnBrk="1" fontAlgn="auto" hangingPunct="1">
              <a:spcBef>
                <a:spcPts val="0"/>
              </a:spcBef>
              <a:spcAft>
                <a:spcPts val="0"/>
              </a:spcAft>
              <a:buFont typeface="Arial"/>
              <a:buChar char="•"/>
              <a:defRPr/>
            </a:pPr>
            <a:endParaRPr lang="en-US" sz="800" dirty="0">
              <a:latin typeface="+mn-lt"/>
              <a:cs typeface="Arial Narrow" panose="020B0604020202020204" pitchFamily="34" charset="0"/>
            </a:endParaRPr>
          </a:p>
          <a:p>
            <a:pPr marL="285750" indent="-285750" eaLnBrk="1" fontAlgn="auto" hangingPunct="1">
              <a:spcBef>
                <a:spcPts val="0"/>
              </a:spcBef>
              <a:spcAft>
                <a:spcPts val="0"/>
              </a:spcAft>
              <a:buFont typeface="Arial"/>
              <a:buChar char="•"/>
              <a:defRPr/>
            </a:pPr>
            <a:r>
              <a:rPr lang="en-US" b="1" dirty="0">
                <a:latin typeface="+mn-lt"/>
                <a:cs typeface="Arial Narrow" panose="020B0604020202020204" pitchFamily="34" charset="0"/>
              </a:rPr>
              <a:t>Scientific Background &amp; Objectives</a:t>
            </a:r>
          </a:p>
          <a:p>
            <a:pPr marL="742950" lvl="1" indent="-285750" eaLnBrk="1" fontAlgn="auto" hangingPunct="1">
              <a:spcBef>
                <a:spcPts val="0"/>
              </a:spcBef>
              <a:spcAft>
                <a:spcPts val="0"/>
              </a:spcAft>
              <a:buFont typeface="Courier New" panose="02070309020205020404" pitchFamily="49" charset="0"/>
              <a:buChar char="o"/>
              <a:defRPr/>
            </a:pPr>
            <a:r>
              <a:rPr lang="en-US" sz="1650" dirty="0">
                <a:latin typeface="+mn-lt"/>
                <a:cs typeface="Arial Narrow" panose="020B0604020202020204" pitchFamily="34" charset="0"/>
              </a:rPr>
              <a:t>ITER with the full-W wall </a:t>
            </a:r>
            <a:r>
              <a:rPr lang="en-US" sz="1650" b="1" dirty="0">
                <a:latin typeface="+mn-lt"/>
                <a:cs typeface="Arial Narrow" panose="020B0604020202020204" pitchFamily="34" charset="0"/>
              </a:rPr>
              <a:t>can’t use</a:t>
            </a:r>
            <a:r>
              <a:rPr lang="en-US" sz="1650" dirty="0">
                <a:latin typeface="+mn-lt"/>
                <a:cs typeface="Arial Narrow" panose="020B0604020202020204" pitchFamily="34" charset="0"/>
              </a:rPr>
              <a:t> the reaction </a:t>
            </a:r>
            <a:r>
              <a:rPr lang="en-US" sz="1650" baseline="30000" dirty="0">
                <a:latin typeface="+mn-lt"/>
                <a:cs typeface="Arial Narrow" panose="020B0604020202020204" pitchFamily="34" charset="0"/>
              </a:rPr>
              <a:t>4</a:t>
            </a:r>
            <a:r>
              <a:rPr lang="en-US" sz="1650" dirty="0">
                <a:latin typeface="+mn-lt"/>
                <a:cs typeface="Arial Narrow" panose="020B0604020202020204" pitchFamily="34" charset="0"/>
              </a:rPr>
              <a:t>He + </a:t>
            </a:r>
            <a:r>
              <a:rPr lang="en-US" sz="1650" baseline="30000" dirty="0">
                <a:latin typeface="+mn-lt"/>
                <a:cs typeface="Arial Narrow" panose="020B0604020202020204" pitchFamily="34" charset="0"/>
              </a:rPr>
              <a:t>9</a:t>
            </a:r>
            <a:r>
              <a:rPr lang="en-US" sz="1650" dirty="0">
                <a:latin typeface="+mn-lt"/>
                <a:cs typeface="Arial Narrow" panose="020B0604020202020204" pitchFamily="34" charset="0"/>
              </a:rPr>
              <a:t>Be for </a:t>
            </a:r>
            <a:r>
              <a:rPr lang="el-GR" sz="1650" i="1" dirty="0"/>
              <a:t>α</a:t>
            </a:r>
            <a:r>
              <a:rPr lang="en-US" sz="1650" dirty="0"/>
              <a:t>-</a:t>
            </a:r>
            <a:r>
              <a:rPr lang="en-US" sz="1650" dirty="0">
                <a:latin typeface="+mn-lt"/>
                <a:cs typeface="Arial Narrow" panose="020B0604020202020204" pitchFamily="34" charset="0"/>
              </a:rPr>
              <a:t>particle measurements</a:t>
            </a:r>
          </a:p>
          <a:p>
            <a:pPr marL="742950" lvl="1" indent="-285750" eaLnBrk="1" fontAlgn="auto" hangingPunct="1">
              <a:spcBef>
                <a:spcPts val="0"/>
              </a:spcBef>
              <a:spcAft>
                <a:spcPts val="0"/>
              </a:spcAft>
              <a:buFont typeface="Courier New" panose="02070309020205020404" pitchFamily="49" charset="0"/>
              <a:buChar char="o"/>
              <a:defRPr/>
            </a:pPr>
            <a:r>
              <a:rPr lang="en-US" sz="1650" b="1" dirty="0">
                <a:solidFill>
                  <a:srgbClr val="0432FF"/>
                </a:solidFill>
                <a:latin typeface="+mn-lt"/>
                <a:cs typeface="Arial Narrow" panose="020B0604020202020204" pitchFamily="34" charset="0"/>
              </a:rPr>
              <a:t>High-priority (cat. 1; A.13) R&amp;D for ITER </a:t>
            </a:r>
            <a:r>
              <a:rPr lang="en-US" sz="1650" b="1" dirty="0" err="1">
                <a:solidFill>
                  <a:srgbClr val="0432FF"/>
                </a:solidFill>
                <a:latin typeface="+mn-lt"/>
                <a:cs typeface="Arial Narrow" panose="020B0604020202020204" pitchFamily="34" charset="0"/>
              </a:rPr>
              <a:t>rebaseline</a:t>
            </a:r>
            <a:r>
              <a:rPr lang="en-US" sz="1650" dirty="0">
                <a:solidFill>
                  <a:srgbClr val="0432FF"/>
                </a:solidFill>
                <a:latin typeface="+mn-lt"/>
                <a:cs typeface="Arial Narrow" panose="020B0604020202020204" pitchFamily="34" charset="0"/>
              </a:rPr>
              <a:t> [A. </a:t>
            </a:r>
            <a:r>
              <a:rPr lang="en-US" sz="1650" dirty="0" err="1">
                <a:solidFill>
                  <a:srgbClr val="0432FF"/>
                </a:solidFill>
                <a:latin typeface="+mn-lt"/>
                <a:cs typeface="Arial Narrow" panose="020B0604020202020204" pitchFamily="34" charset="0"/>
              </a:rPr>
              <a:t>Loarte</a:t>
            </a:r>
            <a:r>
              <a:rPr lang="en-US" sz="1650" dirty="0">
                <a:solidFill>
                  <a:srgbClr val="0432FF"/>
                </a:solidFill>
                <a:latin typeface="+mn-lt"/>
                <a:cs typeface="Arial Narrow" panose="020B0604020202020204" pitchFamily="34" charset="0"/>
              </a:rPr>
              <a:t> et al. (2025)], </a:t>
            </a:r>
            <a:r>
              <a:rPr lang="en-US" sz="1650" dirty="0">
                <a:latin typeface="+mn-lt"/>
                <a:cs typeface="Arial Narrow" panose="020B0604020202020204" pitchFamily="34" charset="0"/>
              </a:rPr>
              <a:t>“Develop gamma-ray-based alpha-particle measurements w/o Be (e.g. with B or Ne)”</a:t>
            </a:r>
          </a:p>
          <a:p>
            <a:pPr marL="742950" lvl="1" indent="-285750" eaLnBrk="1" fontAlgn="auto" hangingPunct="1">
              <a:spcBef>
                <a:spcPts val="0"/>
              </a:spcBef>
              <a:spcAft>
                <a:spcPts val="0"/>
              </a:spcAft>
              <a:buFont typeface="Courier New" panose="02070309020205020404" pitchFamily="49" charset="0"/>
              <a:buChar char="o"/>
              <a:defRPr/>
            </a:pPr>
            <a:r>
              <a:rPr lang="en-US" sz="1650" dirty="0">
                <a:latin typeface="+mn-lt"/>
                <a:cs typeface="Arial Narrow" panose="020B0604020202020204" pitchFamily="34" charset="0"/>
              </a:rPr>
              <a:t>Essential input for </a:t>
            </a:r>
            <a:r>
              <a:rPr lang="en-US" sz="1650" b="1" dirty="0">
                <a:solidFill>
                  <a:srgbClr val="0432FF"/>
                </a:solidFill>
                <a:latin typeface="+mn-lt"/>
                <a:cs typeface="Arial Narrow" panose="020B0604020202020204" pitchFamily="34" charset="0"/>
              </a:rPr>
              <a:t>ITPA-EP joint experiments</a:t>
            </a:r>
            <a:r>
              <a:rPr lang="en-US" sz="1650" b="1" dirty="0">
                <a:latin typeface="+mn-lt"/>
                <a:cs typeface="Arial Narrow" panose="020B0604020202020204" pitchFamily="34" charset="0"/>
              </a:rPr>
              <a:t> </a:t>
            </a:r>
            <a:r>
              <a:rPr lang="en-US" sz="1650" dirty="0">
                <a:latin typeface="+mn-lt"/>
                <a:cs typeface="Arial Narrow" panose="020B0604020202020204" pitchFamily="34" charset="0"/>
              </a:rPr>
              <a:t>EP-27 and EP-13</a:t>
            </a:r>
          </a:p>
          <a:p>
            <a:pPr marL="742950" lvl="1" indent="-285750" eaLnBrk="1" fontAlgn="auto" hangingPunct="1">
              <a:spcBef>
                <a:spcPts val="0"/>
              </a:spcBef>
              <a:spcAft>
                <a:spcPts val="0"/>
              </a:spcAft>
              <a:buFont typeface="Courier New" panose="02070309020205020404" pitchFamily="49" charset="0"/>
              <a:buChar char="o"/>
              <a:defRPr/>
            </a:pPr>
            <a:r>
              <a:rPr lang="en-US" sz="1650" dirty="0">
                <a:latin typeface="+mn-lt"/>
                <a:cs typeface="Arial Narrow" panose="020B0604020202020204" pitchFamily="34" charset="0"/>
              </a:rPr>
              <a:t>2025: started the development of the dedicated fast-ion scenario and diagnostics on AUG;  </a:t>
            </a:r>
            <a:r>
              <a:rPr lang="en-US" sz="1650" b="1" dirty="0">
                <a:latin typeface="+mn-lt"/>
                <a:cs typeface="Arial Narrow" panose="020B0604020202020204" pitchFamily="34" charset="0"/>
              </a:rPr>
              <a:t>a new compact spectrometer COSMONAUT validated for neutron measurements on AUG</a:t>
            </a:r>
          </a:p>
          <a:p>
            <a:pPr marL="742950" lvl="1" indent="-285750" eaLnBrk="1" fontAlgn="auto" hangingPunct="1">
              <a:spcBef>
                <a:spcPts val="0"/>
              </a:spcBef>
              <a:spcAft>
                <a:spcPts val="0"/>
              </a:spcAft>
              <a:buFont typeface="Courier New" panose="02070309020205020404" pitchFamily="49" charset="0"/>
              <a:buChar char="o"/>
              <a:defRPr/>
            </a:pPr>
            <a:r>
              <a:rPr lang="en-US" sz="1650" dirty="0">
                <a:latin typeface="+mn-lt"/>
                <a:cs typeface="Arial Narrow" panose="020B0604020202020204" pitchFamily="34" charset="0"/>
              </a:rPr>
              <a:t>Synergy with the fast-ion </a:t>
            </a:r>
            <a:r>
              <a:rPr lang="en-US" sz="1650" dirty="0" err="1">
                <a:latin typeface="+mn-lt"/>
                <a:cs typeface="Arial Narrow" panose="020B0604020202020204" pitchFamily="34" charset="0"/>
              </a:rPr>
              <a:t>programme</a:t>
            </a:r>
            <a:r>
              <a:rPr lang="en-US" sz="1650" dirty="0">
                <a:latin typeface="+mn-lt"/>
                <a:cs typeface="Arial Narrow" panose="020B0604020202020204" pitchFamily="34" charset="0"/>
              </a:rPr>
              <a:t> on JT-60SA </a:t>
            </a:r>
          </a:p>
          <a:p>
            <a:pPr marL="742950" lvl="1" indent="-285750" eaLnBrk="1" fontAlgn="auto" hangingPunct="1">
              <a:spcBef>
                <a:spcPts val="0"/>
              </a:spcBef>
              <a:spcAft>
                <a:spcPts val="0"/>
              </a:spcAft>
              <a:buFont typeface="Courier New" panose="02070309020205020404" pitchFamily="49" charset="0"/>
              <a:buChar char="o"/>
              <a:defRPr/>
            </a:pPr>
            <a:r>
              <a:rPr lang="en-US" sz="1400" dirty="0">
                <a:latin typeface="+mn-lt"/>
                <a:cs typeface="Arial Narrow" panose="020B0604020202020204" pitchFamily="34" charset="0"/>
              </a:rPr>
              <a:t>(development of compact neutron and GRS spectrometers; alpha studies and measurements in D-</a:t>
            </a:r>
            <a:r>
              <a:rPr lang="en-US" sz="1400" baseline="30000" dirty="0">
                <a:latin typeface="+mn-lt"/>
                <a:cs typeface="Arial Narrow" panose="020B0604020202020204" pitchFamily="34" charset="0"/>
              </a:rPr>
              <a:t>3</a:t>
            </a:r>
            <a:r>
              <a:rPr lang="en-US" sz="1400" dirty="0">
                <a:latin typeface="+mn-lt"/>
                <a:cs typeface="Arial Narrow" panose="020B0604020202020204" pitchFamily="34" charset="0"/>
              </a:rPr>
              <a:t>He plasmas)</a:t>
            </a:r>
          </a:p>
          <a:p>
            <a:pPr lvl="1" eaLnBrk="1" fontAlgn="auto" hangingPunct="1">
              <a:spcBef>
                <a:spcPts val="0"/>
              </a:spcBef>
              <a:spcAft>
                <a:spcPts val="0"/>
              </a:spcAft>
              <a:defRPr/>
            </a:pPr>
            <a:endParaRPr lang="en-US" sz="400" dirty="0">
              <a:latin typeface="+mn-lt"/>
              <a:cs typeface="Arial Narrow" panose="020B0604020202020204" pitchFamily="34" charset="0"/>
            </a:endParaRPr>
          </a:p>
          <a:p>
            <a:pPr marL="285750" indent="-285750" eaLnBrk="1" fontAlgn="auto" hangingPunct="1">
              <a:spcBef>
                <a:spcPts val="0"/>
              </a:spcBef>
              <a:spcAft>
                <a:spcPts val="0"/>
              </a:spcAft>
              <a:buFont typeface="Arial"/>
              <a:buChar char="•"/>
              <a:defRPr/>
            </a:pPr>
            <a:r>
              <a:rPr lang="en-US" b="1" dirty="0">
                <a:latin typeface="+mn-lt"/>
                <a:cs typeface="Arial Narrow" panose="020B0604020202020204" pitchFamily="34" charset="0"/>
              </a:rPr>
              <a:t>Experimental Strategy/Machine Constraints and essential diagnostics</a:t>
            </a:r>
            <a:endParaRPr lang="en-US" sz="400" dirty="0">
              <a:latin typeface="+mn-lt"/>
              <a:cs typeface="Arial Narrow" panose="020B0604020202020204" pitchFamily="34" charset="0"/>
            </a:endParaRPr>
          </a:p>
          <a:p>
            <a:pPr marL="742950" lvl="1" indent="-285750" eaLnBrk="1" fontAlgn="auto" hangingPunct="1">
              <a:lnSpc>
                <a:spcPct val="85000"/>
              </a:lnSpc>
              <a:spcBef>
                <a:spcPts val="0"/>
              </a:spcBef>
              <a:spcAft>
                <a:spcPts val="0"/>
              </a:spcAft>
              <a:buFontTx/>
              <a:buChar char="-"/>
              <a:defRPr/>
            </a:pPr>
            <a:endParaRPr lang="en-US" sz="400" dirty="0">
              <a:latin typeface="+mn-lt"/>
              <a:cs typeface="Arial Narrow" panose="020B0604020202020204" pitchFamily="34" charset="0"/>
            </a:endParaRPr>
          </a:p>
          <a:p>
            <a:pPr marL="742950" lvl="1" indent="-285750" eaLnBrk="1" fontAlgn="auto" hangingPunct="1">
              <a:lnSpc>
                <a:spcPct val="85000"/>
              </a:lnSpc>
              <a:spcBef>
                <a:spcPts val="0"/>
              </a:spcBef>
              <a:spcAft>
                <a:spcPts val="0"/>
              </a:spcAft>
              <a:buFont typeface="Courier New" panose="02070309020205020404" pitchFamily="49" charset="0"/>
              <a:buChar char="o"/>
              <a:defRPr/>
            </a:pPr>
            <a:r>
              <a:rPr lang="en-US" sz="1700" dirty="0">
                <a:latin typeface="+mn-lt"/>
                <a:cs typeface="Arial Narrow" panose="020B0604020202020204" pitchFamily="34" charset="0"/>
              </a:rPr>
              <a:t>Step 1 (e.g. 2026): </a:t>
            </a:r>
            <a:r>
              <a:rPr lang="en-US" sz="1700" dirty="0">
                <a:cs typeface="Arial Narrow" panose="020B0604020202020204" pitchFamily="34" charset="0"/>
              </a:rPr>
              <a:t>validate COSMONAUT for </a:t>
            </a:r>
            <a:r>
              <a:rPr lang="en-US" sz="1700" b="1" dirty="0">
                <a:solidFill>
                  <a:srgbClr val="0432FF"/>
                </a:solidFill>
                <a:cs typeface="Arial Narrow" panose="020B0604020202020204" pitchFamily="34" charset="0"/>
              </a:rPr>
              <a:t>GRS measurements of fast deuterons</a:t>
            </a:r>
            <a:r>
              <a:rPr lang="en-US" sz="1700" dirty="0">
                <a:cs typeface="Arial Narrow" panose="020B0604020202020204" pitchFamily="34" charset="0"/>
              </a:rPr>
              <a:t> </a:t>
            </a:r>
          </a:p>
          <a:p>
            <a:pPr lvl="1" eaLnBrk="1" fontAlgn="auto" hangingPunct="1">
              <a:lnSpc>
                <a:spcPct val="85000"/>
              </a:lnSpc>
              <a:spcBef>
                <a:spcPts val="0"/>
              </a:spcBef>
              <a:spcAft>
                <a:spcPts val="0"/>
              </a:spcAft>
              <a:defRPr/>
            </a:pPr>
            <a:endParaRPr lang="en-US" sz="600" dirty="0">
              <a:latin typeface="+mn-lt"/>
              <a:cs typeface="Arial Narrow" panose="020B0604020202020204" pitchFamily="34" charset="0"/>
            </a:endParaRPr>
          </a:p>
          <a:p>
            <a:pPr marL="1200150" lvl="2" indent="-285750" eaLnBrk="1" fontAlgn="auto" hangingPunct="1">
              <a:lnSpc>
                <a:spcPct val="85000"/>
              </a:lnSpc>
              <a:spcBef>
                <a:spcPts val="0"/>
              </a:spcBef>
              <a:spcAft>
                <a:spcPts val="0"/>
              </a:spcAft>
              <a:buFont typeface="Wingdings" pitchFamily="2" charset="2"/>
              <a:buChar char="ü"/>
              <a:defRPr/>
            </a:pPr>
            <a:r>
              <a:rPr lang="en-US" sz="1600" dirty="0">
                <a:latin typeface="+mn-lt"/>
                <a:cs typeface="Arial Narrow" panose="020B0604020202020204" pitchFamily="34" charset="0"/>
              </a:rPr>
              <a:t>Source of energetic D ions (~500keV): 3</a:t>
            </a:r>
            <a:r>
              <a:rPr lang="en-US" sz="1600" baseline="30000" dirty="0">
                <a:latin typeface="+mn-lt"/>
                <a:cs typeface="Arial Narrow" panose="020B0604020202020204" pitchFamily="34" charset="0"/>
              </a:rPr>
              <a:t>rd</a:t>
            </a:r>
            <a:r>
              <a:rPr lang="en-US" sz="1600" dirty="0">
                <a:latin typeface="+mn-lt"/>
                <a:cs typeface="Arial Narrow" panose="020B0604020202020204" pitchFamily="34" charset="0"/>
              </a:rPr>
              <a:t> harmonic scenario ICRF+NBI, </a:t>
            </a:r>
            <a:r>
              <a:rPr lang="el-GR" sz="1600" i="1" dirty="0"/>
              <a:t>ω</a:t>
            </a:r>
            <a:r>
              <a:rPr lang="en-US" sz="1600" dirty="0"/>
              <a:t>=3</a:t>
            </a:r>
            <a:r>
              <a:rPr lang="el-GR" sz="1600" i="1" dirty="0"/>
              <a:t>ω</a:t>
            </a:r>
            <a:r>
              <a:rPr lang="en-US" sz="1600" baseline="-25000" dirty="0"/>
              <a:t>ci</a:t>
            </a:r>
            <a:r>
              <a:rPr lang="en-US" sz="1600" dirty="0"/>
              <a:t>(D) </a:t>
            </a:r>
            <a:r>
              <a:rPr lang="en-US" sz="1400" dirty="0">
                <a:latin typeface="+mn-lt"/>
                <a:cs typeface="Arial Narrow" panose="020B0604020202020204" pitchFamily="34" charset="0"/>
              </a:rPr>
              <a:t>(ref. #43527: 1.7T/740kA, </a:t>
            </a:r>
            <a:r>
              <a:rPr lang="en-US" sz="1400" i="1" dirty="0">
                <a:latin typeface="+mn-lt"/>
                <a:cs typeface="Arial Narrow" panose="020B0604020202020204" pitchFamily="34" charset="0"/>
              </a:rPr>
              <a:t>f</a:t>
            </a:r>
            <a:r>
              <a:rPr lang="en-US" sz="1400" dirty="0">
                <a:latin typeface="+mn-lt"/>
                <a:cs typeface="Arial Narrow" panose="020B0604020202020204" pitchFamily="34" charset="0"/>
              </a:rPr>
              <a:t> = 41.8MHz; </a:t>
            </a:r>
            <a:r>
              <a:rPr lang="en-US" sz="1400" b="1" dirty="0">
                <a:latin typeface="+mn-lt"/>
                <a:cs typeface="Arial Narrow" panose="020B0604020202020204" pitchFamily="34" charset="0"/>
              </a:rPr>
              <a:t>preference: 2.5T/~1MA with core ECRF, if </a:t>
            </a:r>
            <a:r>
              <a:rPr lang="en-US" sz="1400" b="1" dirty="0">
                <a:solidFill>
                  <a:srgbClr val="DF0FA9"/>
                </a:solidFill>
                <a:latin typeface="+mn-lt"/>
                <a:cs typeface="Arial Narrow" panose="020B0604020202020204" pitchFamily="34" charset="0"/>
              </a:rPr>
              <a:t>ICRF 55MHz available</a:t>
            </a:r>
            <a:r>
              <a:rPr lang="en-US" sz="1400" dirty="0">
                <a:latin typeface="+mn-lt"/>
                <a:cs typeface="Arial Narrow" panose="020B0604020202020204" pitchFamily="34" charset="0"/>
              </a:rPr>
              <a:t>)</a:t>
            </a:r>
          </a:p>
          <a:p>
            <a:pPr marL="1200150" lvl="2" indent="-285750" eaLnBrk="1" fontAlgn="auto" hangingPunct="1">
              <a:lnSpc>
                <a:spcPct val="85000"/>
              </a:lnSpc>
              <a:spcBef>
                <a:spcPts val="0"/>
              </a:spcBef>
              <a:spcAft>
                <a:spcPts val="0"/>
              </a:spcAft>
              <a:buFont typeface="Wingdings" pitchFamily="2" charset="2"/>
              <a:buChar char="ü"/>
              <a:defRPr/>
            </a:pPr>
            <a:endParaRPr lang="en-US" sz="400" dirty="0">
              <a:latin typeface="+mn-lt"/>
              <a:cs typeface="Arial Narrow" panose="020B0604020202020204" pitchFamily="34" charset="0"/>
            </a:endParaRPr>
          </a:p>
          <a:p>
            <a:pPr marL="1200150" lvl="2" indent="-285750" eaLnBrk="1" fontAlgn="auto" hangingPunct="1">
              <a:lnSpc>
                <a:spcPct val="85000"/>
              </a:lnSpc>
              <a:spcBef>
                <a:spcPts val="0"/>
              </a:spcBef>
              <a:spcAft>
                <a:spcPts val="0"/>
              </a:spcAft>
              <a:buFont typeface="Wingdings" pitchFamily="2" charset="2"/>
              <a:buChar char="ü"/>
              <a:defRPr/>
            </a:pPr>
            <a:r>
              <a:rPr lang="en-US" sz="1600" dirty="0">
                <a:latin typeface="+mn-lt"/>
                <a:cs typeface="Arial Narrow" panose="020B0604020202020204" pitchFamily="34" charset="0"/>
              </a:rPr>
              <a:t>Source of B impurities: boron dropper (different BD settings tested in 2025)</a:t>
            </a:r>
          </a:p>
          <a:p>
            <a:pPr lvl="1" eaLnBrk="1" fontAlgn="auto" hangingPunct="1">
              <a:lnSpc>
                <a:spcPct val="85000"/>
              </a:lnSpc>
              <a:spcBef>
                <a:spcPts val="0"/>
              </a:spcBef>
              <a:spcAft>
                <a:spcPts val="0"/>
              </a:spcAft>
              <a:defRPr/>
            </a:pPr>
            <a:endParaRPr lang="en-US" sz="400" dirty="0">
              <a:latin typeface="+mn-lt"/>
              <a:cs typeface="Arial Narrow" panose="020B0604020202020204" pitchFamily="34" charset="0"/>
            </a:endParaRPr>
          </a:p>
          <a:p>
            <a:pPr lvl="1" eaLnBrk="1" fontAlgn="auto" hangingPunct="1">
              <a:lnSpc>
                <a:spcPct val="85000"/>
              </a:lnSpc>
              <a:spcBef>
                <a:spcPts val="0"/>
              </a:spcBef>
              <a:spcAft>
                <a:spcPts val="0"/>
              </a:spcAft>
              <a:defRPr/>
            </a:pPr>
            <a:endParaRPr lang="en-US" sz="400" dirty="0">
              <a:latin typeface="+mn-lt"/>
              <a:cs typeface="Arial Narrow" panose="020B0604020202020204" pitchFamily="34" charset="0"/>
            </a:endParaRPr>
          </a:p>
          <a:p>
            <a:pPr marL="742950" lvl="1" indent="-285750" eaLnBrk="1" fontAlgn="auto" hangingPunct="1">
              <a:lnSpc>
                <a:spcPct val="85000"/>
              </a:lnSpc>
              <a:spcBef>
                <a:spcPts val="0"/>
              </a:spcBef>
              <a:spcAft>
                <a:spcPts val="0"/>
              </a:spcAft>
              <a:buFont typeface="Courier New" panose="02070309020205020404" pitchFamily="49" charset="0"/>
              <a:buChar char="o"/>
              <a:defRPr/>
            </a:pPr>
            <a:r>
              <a:rPr lang="en-US" sz="1700" dirty="0">
                <a:cs typeface="Arial Narrow" panose="020B0604020202020204" pitchFamily="34" charset="0"/>
              </a:rPr>
              <a:t>Step 2 (e.g. 2027): demonstrate </a:t>
            </a:r>
            <a:r>
              <a:rPr lang="el-GR" sz="1700" b="1" i="1" dirty="0">
                <a:solidFill>
                  <a:srgbClr val="0432FF"/>
                </a:solidFill>
              </a:rPr>
              <a:t>α</a:t>
            </a:r>
            <a:r>
              <a:rPr lang="en-US" sz="1700" b="1" dirty="0">
                <a:solidFill>
                  <a:srgbClr val="0432FF"/>
                </a:solidFill>
              </a:rPr>
              <a:t>-</a:t>
            </a:r>
            <a:r>
              <a:rPr lang="en-US" sz="1700" b="1" dirty="0">
                <a:solidFill>
                  <a:srgbClr val="0432FF"/>
                </a:solidFill>
                <a:cs typeface="Arial Narrow" panose="020B0604020202020204" pitchFamily="34" charset="0"/>
              </a:rPr>
              <a:t>particle measurements with GRS</a:t>
            </a:r>
            <a:endParaRPr lang="en-US" sz="1700" b="1" dirty="0">
              <a:solidFill>
                <a:srgbClr val="0432FF"/>
              </a:solidFill>
              <a:latin typeface="+mn-lt"/>
              <a:cs typeface="Arial Narrow" panose="020B0604020202020204" pitchFamily="34" charset="0"/>
            </a:endParaRPr>
          </a:p>
          <a:p>
            <a:pPr marL="742950" lvl="1" indent="-285750" eaLnBrk="1" fontAlgn="auto" hangingPunct="1">
              <a:lnSpc>
                <a:spcPct val="85000"/>
              </a:lnSpc>
              <a:spcBef>
                <a:spcPts val="0"/>
              </a:spcBef>
              <a:spcAft>
                <a:spcPts val="0"/>
              </a:spcAft>
              <a:buFont typeface="Courier New" panose="02070309020205020404" pitchFamily="49" charset="0"/>
              <a:buChar char="o"/>
              <a:defRPr/>
            </a:pPr>
            <a:endParaRPr lang="en-US" sz="600" dirty="0">
              <a:latin typeface="+mn-lt"/>
              <a:cs typeface="Arial Narrow" panose="020B0604020202020204" pitchFamily="34" charset="0"/>
            </a:endParaRPr>
          </a:p>
          <a:p>
            <a:pPr marL="1200150" lvl="2" indent="-285750" eaLnBrk="1" fontAlgn="auto" hangingPunct="1">
              <a:lnSpc>
                <a:spcPct val="85000"/>
              </a:lnSpc>
              <a:spcBef>
                <a:spcPts val="0"/>
              </a:spcBef>
              <a:spcAft>
                <a:spcPts val="0"/>
              </a:spcAft>
              <a:buFont typeface="Wingdings" pitchFamily="2" charset="2"/>
              <a:buChar char="ü"/>
              <a:defRPr/>
            </a:pPr>
            <a:r>
              <a:rPr lang="en-US" sz="1550" dirty="0">
                <a:cs typeface="Arial Narrow" panose="020B0604020202020204" pitchFamily="34" charset="0"/>
              </a:rPr>
              <a:t>Source of alphas (#1): D-</a:t>
            </a:r>
            <a:r>
              <a:rPr lang="en-US" sz="1550" baseline="30000" dirty="0">
                <a:cs typeface="Arial Narrow" panose="020B0604020202020204" pitchFamily="34" charset="0"/>
              </a:rPr>
              <a:t>3</a:t>
            </a:r>
            <a:r>
              <a:rPr lang="en-US" sz="1550" dirty="0">
                <a:cs typeface="Arial Narrow" panose="020B0604020202020204" pitchFamily="34" charset="0"/>
              </a:rPr>
              <a:t>He fusion, </a:t>
            </a:r>
            <a:r>
              <a:rPr lang="en-US" sz="1550" i="1" dirty="0">
                <a:cs typeface="Arial Narrow" panose="020B0604020202020204" pitchFamily="34" charset="0"/>
              </a:rPr>
              <a:t>E</a:t>
            </a:r>
            <a:r>
              <a:rPr lang="en-US" sz="1550" baseline="-25000" dirty="0">
                <a:cs typeface="Arial Narrow" panose="020B0604020202020204" pitchFamily="34" charset="0"/>
              </a:rPr>
              <a:t>D</a:t>
            </a:r>
            <a:r>
              <a:rPr lang="en-US" sz="1550" dirty="0">
                <a:cs typeface="Arial Narrow" panose="020B0604020202020204" pitchFamily="34" charset="0"/>
              </a:rPr>
              <a:t> ~ 500keV with </a:t>
            </a:r>
            <a:r>
              <a:rPr lang="el-GR" sz="1550" i="1" dirty="0"/>
              <a:t>ω</a:t>
            </a:r>
            <a:r>
              <a:rPr lang="en-US" sz="1550" dirty="0"/>
              <a:t>=3</a:t>
            </a:r>
            <a:r>
              <a:rPr lang="el-GR" sz="1550" i="1" dirty="0"/>
              <a:t>ω</a:t>
            </a:r>
            <a:r>
              <a:rPr lang="en-US" sz="1550" baseline="-25000" dirty="0"/>
              <a:t>ci</a:t>
            </a:r>
            <a:r>
              <a:rPr lang="en-US" sz="1550" dirty="0"/>
              <a:t>(D) as in step #1</a:t>
            </a:r>
            <a:r>
              <a:rPr lang="en-US" sz="1550" dirty="0">
                <a:cs typeface="Arial Narrow" panose="020B0604020202020204" pitchFamily="34" charset="0"/>
              </a:rPr>
              <a:t>, </a:t>
            </a:r>
            <a:r>
              <a:rPr lang="en-US" sz="1550" b="1" dirty="0">
                <a:cs typeface="Arial Narrow" panose="020B0604020202020204" pitchFamily="34" charset="0"/>
              </a:rPr>
              <a:t>add 5-10% of </a:t>
            </a:r>
            <a:r>
              <a:rPr lang="en-US" sz="1550" b="1" baseline="30000" dirty="0">
                <a:cs typeface="Arial Narrow" panose="020B0604020202020204" pitchFamily="34" charset="0"/>
              </a:rPr>
              <a:t>3</a:t>
            </a:r>
            <a:r>
              <a:rPr lang="en-US" sz="1550" b="1" dirty="0">
                <a:cs typeface="Arial Narrow" panose="020B0604020202020204" pitchFamily="34" charset="0"/>
              </a:rPr>
              <a:t>He</a:t>
            </a:r>
          </a:p>
          <a:p>
            <a:pPr marL="1200150" lvl="2" indent="-285750" eaLnBrk="1" fontAlgn="auto" hangingPunct="1">
              <a:lnSpc>
                <a:spcPct val="85000"/>
              </a:lnSpc>
              <a:spcBef>
                <a:spcPts val="0"/>
              </a:spcBef>
              <a:spcAft>
                <a:spcPts val="0"/>
              </a:spcAft>
              <a:buFont typeface="Wingdings" pitchFamily="2" charset="2"/>
              <a:buChar char="ü"/>
              <a:defRPr/>
            </a:pPr>
            <a:r>
              <a:rPr lang="en-US" sz="1550" dirty="0">
                <a:latin typeface="+mn-lt"/>
                <a:cs typeface="Arial Narrow" panose="020B0604020202020204" pitchFamily="34" charset="0"/>
              </a:rPr>
              <a:t>Source of alphas (#2): </a:t>
            </a:r>
            <a:r>
              <a:rPr lang="en-US" sz="1550" i="1" dirty="0">
                <a:latin typeface="+mn-lt"/>
                <a:cs typeface="Arial Narrow" panose="020B0604020202020204" pitchFamily="34" charset="0"/>
              </a:rPr>
              <a:t>p</a:t>
            </a:r>
            <a:r>
              <a:rPr lang="en-US" sz="1550" dirty="0">
                <a:latin typeface="+mn-lt"/>
                <a:cs typeface="Arial Narrow" panose="020B0604020202020204" pitchFamily="34" charset="0"/>
              </a:rPr>
              <a:t>-</a:t>
            </a:r>
            <a:r>
              <a:rPr lang="en-US" sz="1550" baseline="30000" dirty="0">
                <a:latin typeface="+mn-lt"/>
                <a:cs typeface="Arial Narrow" panose="020B0604020202020204" pitchFamily="34" charset="0"/>
              </a:rPr>
              <a:t>11</a:t>
            </a:r>
            <a:r>
              <a:rPr lang="en-US" sz="1550" dirty="0">
                <a:latin typeface="+mn-lt"/>
                <a:cs typeface="Arial Narrow" panose="020B0604020202020204" pitchFamily="34" charset="0"/>
              </a:rPr>
              <a:t>B fusion, hydrogen minority ICRF (2.5T/~1MA)</a:t>
            </a:r>
          </a:p>
          <a:p>
            <a:pPr marL="1200150" lvl="2" indent="-285750" eaLnBrk="1" fontAlgn="auto" hangingPunct="1">
              <a:lnSpc>
                <a:spcPct val="85000"/>
              </a:lnSpc>
              <a:spcBef>
                <a:spcPts val="0"/>
              </a:spcBef>
              <a:spcAft>
                <a:spcPts val="0"/>
              </a:spcAft>
              <a:buFont typeface="Wingdings" pitchFamily="2" charset="2"/>
              <a:buChar char="ü"/>
              <a:defRPr/>
            </a:pPr>
            <a:endParaRPr lang="en-US" sz="400" dirty="0">
              <a:latin typeface="+mn-lt"/>
              <a:cs typeface="Arial Narrow" panose="020B0604020202020204" pitchFamily="34" charset="0"/>
            </a:endParaRPr>
          </a:p>
          <a:p>
            <a:pPr marL="1200150" lvl="2" indent="-285750" eaLnBrk="1" fontAlgn="auto" hangingPunct="1">
              <a:lnSpc>
                <a:spcPct val="85000"/>
              </a:lnSpc>
              <a:spcBef>
                <a:spcPts val="0"/>
              </a:spcBef>
              <a:spcAft>
                <a:spcPts val="0"/>
              </a:spcAft>
              <a:buFont typeface="Wingdings" pitchFamily="2" charset="2"/>
              <a:buChar char="ü"/>
              <a:defRPr/>
            </a:pPr>
            <a:r>
              <a:rPr lang="en-US" sz="1550" dirty="0">
                <a:latin typeface="+mn-lt"/>
                <a:cs typeface="Arial Narrow" panose="020B0604020202020204" pitchFamily="34" charset="0"/>
              </a:rPr>
              <a:t>Source of B impurities: boron dropper</a:t>
            </a:r>
          </a:p>
        </p:txBody>
      </p:sp>
      <p:sp>
        <p:nvSpPr>
          <p:cNvPr id="6" name="TextBox 5">
            <a:extLst>
              <a:ext uri="{FF2B5EF4-FFF2-40B4-BE49-F238E27FC236}">
                <a16:creationId xmlns:a16="http://schemas.microsoft.com/office/drawing/2014/main" id="{C8DE6025-F2E5-6541-2982-EC9511DAE5C6}"/>
              </a:ext>
            </a:extLst>
          </p:cNvPr>
          <p:cNvSpPr txBox="1"/>
          <p:nvPr/>
        </p:nvSpPr>
        <p:spPr>
          <a:xfrm>
            <a:off x="8288319" y="4085906"/>
            <a:ext cx="3085782" cy="349702"/>
          </a:xfrm>
          <a:prstGeom prst="rect">
            <a:avLst/>
          </a:prstGeom>
          <a:solidFill>
            <a:srgbClr val="FFFF00"/>
          </a:solidFill>
          <a:ln w="12700">
            <a:solidFill>
              <a:schemeClr val="accent1">
                <a:shade val="15000"/>
              </a:schemeClr>
            </a:solidFill>
          </a:ln>
        </p:spPr>
        <p:txBody>
          <a:bodyPr wrap="square" lIns="72000" tIns="36000" rIns="72000" bIns="36000" rtlCol="0">
            <a:spAutoFit/>
          </a:bodyPr>
          <a:lstStyle/>
          <a:p>
            <a:r>
              <a:rPr lang="en-BE" b="1" dirty="0"/>
              <a:t>D</a:t>
            </a:r>
            <a:r>
              <a:rPr lang="en-BE" dirty="0"/>
              <a:t> + </a:t>
            </a:r>
            <a:r>
              <a:rPr lang="en-BE" baseline="30000" dirty="0"/>
              <a:t>11</a:t>
            </a:r>
            <a:r>
              <a:rPr lang="en-BE" dirty="0"/>
              <a:t>B </a:t>
            </a:r>
            <a:r>
              <a:rPr lang="en-US" dirty="0">
                <a:ea typeface="Yu Mincho" panose="02020400000000000000" pitchFamily="18" charset="-128"/>
                <a:cs typeface="Times New Roman" panose="02020603050405020304" pitchFamily="18" charset="0"/>
              </a:rPr>
              <a:t>→ </a:t>
            </a:r>
            <a:r>
              <a:rPr lang="en-US" baseline="30000" dirty="0">
                <a:ea typeface="Yu Mincho" panose="02020400000000000000" pitchFamily="18" charset="-128"/>
                <a:cs typeface="Times New Roman" panose="02020603050405020304" pitchFamily="18" charset="0"/>
              </a:rPr>
              <a:t>12</a:t>
            </a:r>
            <a:r>
              <a:rPr lang="en-US" dirty="0">
                <a:ea typeface="Yu Mincho" panose="02020400000000000000" pitchFamily="18" charset="-128"/>
                <a:cs typeface="Times New Roman" panose="02020603050405020304" pitchFamily="18" charset="0"/>
              </a:rPr>
              <a:t>C + </a:t>
            </a:r>
            <a:r>
              <a:rPr lang="en-US" i="1" dirty="0">
                <a:ea typeface="Yu Mincho" panose="02020400000000000000" pitchFamily="18" charset="-128"/>
                <a:cs typeface="Times New Roman" panose="02020603050405020304" pitchFamily="18" charset="0"/>
              </a:rPr>
              <a:t>n</a:t>
            </a:r>
            <a:r>
              <a:rPr lang="en-US" dirty="0">
                <a:ea typeface="Yu Mincho" panose="02020400000000000000" pitchFamily="18" charset="-128"/>
                <a:cs typeface="Times New Roman" panose="02020603050405020304" pitchFamily="18" charset="0"/>
              </a:rPr>
              <a:t> + </a:t>
            </a:r>
            <a:r>
              <a:rPr lang="el-GR" i="1" dirty="0">
                <a:solidFill>
                  <a:srgbClr val="FF0000"/>
                </a:solidFill>
              </a:rPr>
              <a:t>γ</a:t>
            </a:r>
            <a:r>
              <a:rPr lang="en-US" i="1" dirty="0"/>
              <a:t> </a:t>
            </a:r>
            <a:r>
              <a:rPr lang="en-US" sz="1200" dirty="0"/>
              <a:t>(</a:t>
            </a:r>
            <a:r>
              <a:rPr lang="en-US" sz="1200" i="1" dirty="0"/>
              <a:t>E</a:t>
            </a:r>
            <a:r>
              <a:rPr lang="el-GR" sz="1200" baseline="-25000" dirty="0"/>
              <a:t>γ</a:t>
            </a:r>
            <a:r>
              <a:rPr lang="en-US" sz="1200" dirty="0"/>
              <a:t> = 4.44MeV)</a:t>
            </a:r>
            <a:endParaRPr lang="en-BE" sz="1200" dirty="0"/>
          </a:p>
        </p:txBody>
      </p:sp>
      <p:sp>
        <p:nvSpPr>
          <p:cNvPr id="7" name="TextBox 6">
            <a:extLst>
              <a:ext uri="{FF2B5EF4-FFF2-40B4-BE49-F238E27FC236}">
                <a16:creationId xmlns:a16="http://schemas.microsoft.com/office/drawing/2014/main" id="{8B6B501E-9DFF-0DCF-EEBB-C86D24C01E9D}"/>
              </a:ext>
            </a:extLst>
          </p:cNvPr>
          <p:cNvSpPr txBox="1"/>
          <p:nvPr/>
        </p:nvSpPr>
        <p:spPr>
          <a:xfrm>
            <a:off x="6920593" y="5115026"/>
            <a:ext cx="4586599" cy="349702"/>
          </a:xfrm>
          <a:prstGeom prst="rect">
            <a:avLst/>
          </a:prstGeom>
          <a:solidFill>
            <a:srgbClr val="FFFF00"/>
          </a:solidFill>
          <a:ln w="12700">
            <a:solidFill>
              <a:schemeClr val="accent1">
                <a:shade val="15000"/>
              </a:schemeClr>
            </a:solidFill>
          </a:ln>
        </p:spPr>
        <p:txBody>
          <a:bodyPr wrap="square" lIns="72000" tIns="36000" rIns="72000" bIns="36000" rtlCol="0">
            <a:spAutoFit/>
          </a:bodyPr>
          <a:lstStyle/>
          <a:p>
            <a:r>
              <a:rPr lang="en-BE" b="1" baseline="30000" dirty="0"/>
              <a:t>4</a:t>
            </a:r>
            <a:r>
              <a:rPr lang="en-BE" b="1" dirty="0"/>
              <a:t>He</a:t>
            </a:r>
            <a:r>
              <a:rPr lang="en-BE" dirty="0"/>
              <a:t> + </a:t>
            </a:r>
            <a:r>
              <a:rPr lang="en-BE" baseline="30000" dirty="0"/>
              <a:t>10</a:t>
            </a:r>
            <a:r>
              <a:rPr lang="en-BE" dirty="0"/>
              <a:t>B </a:t>
            </a:r>
            <a:r>
              <a:rPr lang="en-US" dirty="0">
                <a:ea typeface="Yu Mincho" panose="02020400000000000000" pitchFamily="18" charset="-128"/>
                <a:cs typeface="Times New Roman" panose="02020603050405020304" pitchFamily="18" charset="0"/>
              </a:rPr>
              <a:t>→ </a:t>
            </a:r>
            <a:r>
              <a:rPr lang="en-US" baseline="30000" dirty="0">
                <a:ea typeface="Yu Mincho" panose="02020400000000000000" pitchFamily="18" charset="-128"/>
                <a:cs typeface="Times New Roman" panose="02020603050405020304" pitchFamily="18" charset="0"/>
              </a:rPr>
              <a:t>13</a:t>
            </a:r>
            <a:r>
              <a:rPr lang="en-US" dirty="0">
                <a:ea typeface="Yu Mincho" panose="02020400000000000000" pitchFamily="18" charset="-128"/>
                <a:cs typeface="Times New Roman" panose="02020603050405020304" pitchFamily="18" charset="0"/>
              </a:rPr>
              <a:t>C + </a:t>
            </a:r>
            <a:r>
              <a:rPr lang="en-US" i="1" dirty="0">
                <a:ea typeface="Yu Mincho" panose="02020400000000000000" pitchFamily="18" charset="-128"/>
                <a:cs typeface="Times New Roman" panose="02020603050405020304" pitchFamily="18" charset="0"/>
              </a:rPr>
              <a:t>p</a:t>
            </a:r>
            <a:r>
              <a:rPr lang="en-US" dirty="0">
                <a:ea typeface="Yu Mincho" panose="02020400000000000000" pitchFamily="18" charset="-128"/>
                <a:cs typeface="Times New Roman" panose="02020603050405020304" pitchFamily="18" charset="0"/>
              </a:rPr>
              <a:t> + </a:t>
            </a:r>
            <a:r>
              <a:rPr lang="el-GR" i="1" dirty="0">
                <a:solidFill>
                  <a:srgbClr val="FF0000"/>
                </a:solidFill>
              </a:rPr>
              <a:t>γ</a:t>
            </a:r>
            <a:r>
              <a:rPr lang="en-US" i="1" dirty="0"/>
              <a:t> </a:t>
            </a:r>
            <a:r>
              <a:rPr lang="en-US" sz="1200" dirty="0">
                <a:solidFill>
                  <a:prstClr val="black"/>
                </a:solidFill>
              </a:rPr>
              <a:t>(</a:t>
            </a:r>
            <a:r>
              <a:rPr lang="en-US" sz="1200" i="1" dirty="0">
                <a:solidFill>
                  <a:prstClr val="black"/>
                </a:solidFill>
              </a:rPr>
              <a:t>E</a:t>
            </a:r>
            <a:r>
              <a:rPr lang="el-GR" sz="1200" baseline="-25000" dirty="0">
                <a:solidFill>
                  <a:prstClr val="black"/>
                </a:solidFill>
              </a:rPr>
              <a:t>γ</a:t>
            </a:r>
            <a:r>
              <a:rPr lang="en-US" sz="1200" dirty="0">
                <a:solidFill>
                  <a:prstClr val="black"/>
                </a:solidFill>
              </a:rPr>
              <a:t> = 3.85MeV/3.68MeV/3.09MeV)</a:t>
            </a:r>
          </a:p>
        </p:txBody>
      </p:sp>
      <p:sp>
        <p:nvSpPr>
          <p:cNvPr id="8" name="TextBox 7">
            <a:extLst>
              <a:ext uri="{FF2B5EF4-FFF2-40B4-BE49-F238E27FC236}">
                <a16:creationId xmlns:a16="http://schemas.microsoft.com/office/drawing/2014/main" id="{CE71E642-CB30-5D38-B3FD-690301EE7B94}"/>
              </a:ext>
            </a:extLst>
          </p:cNvPr>
          <p:cNvSpPr txBox="1">
            <a:spLocks noChangeArrowheads="1"/>
          </p:cNvSpPr>
          <p:nvPr/>
        </p:nvSpPr>
        <p:spPr bwMode="auto">
          <a:xfrm>
            <a:off x="9127672" y="620092"/>
            <a:ext cx="1790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9" name="Table 3">
            <a:extLst>
              <a:ext uri="{FF2B5EF4-FFF2-40B4-BE49-F238E27FC236}">
                <a16:creationId xmlns:a16="http://schemas.microsoft.com/office/drawing/2014/main" id="{00181FC5-6451-921B-CDC9-1ADAB9C663EB}"/>
              </a:ext>
            </a:extLst>
          </p:cNvPr>
          <p:cNvGraphicFramePr>
            <a:graphicFrameLocks noGrp="1"/>
          </p:cNvGraphicFramePr>
          <p:nvPr>
            <p:extLst>
              <p:ext uri="{D42A27DB-BD31-4B8C-83A1-F6EECF244321}">
                <p14:modId xmlns:p14="http://schemas.microsoft.com/office/powerpoint/2010/main" val="1537223100"/>
              </p:ext>
            </p:extLst>
          </p:nvPr>
        </p:nvGraphicFramePr>
        <p:xfrm>
          <a:off x="7814267" y="984868"/>
          <a:ext cx="4279762" cy="816807"/>
        </p:xfrm>
        <a:graphic>
          <a:graphicData uri="http://schemas.openxmlformats.org/drawingml/2006/table">
            <a:tbl>
              <a:tblPr firstRow="1" bandRow="1">
                <a:tableStyleId>{21E4AEA4-8DFA-4A89-87EB-49C32662AFE0}</a:tableStyleId>
              </a:tblPr>
              <a:tblGrid>
                <a:gridCol w="1041344">
                  <a:extLst>
                    <a:ext uri="{9D8B030D-6E8A-4147-A177-3AD203B41FA5}">
                      <a16:colId xmlns:a16="http://schemas.microsoft.com/office/drawing/2014/main" val="20000"/>
                    </a:ext>
                  </a:extLst>
                </a:gridCol>
                <a:gridCol w="1207932">
                  <a:extLst>
                    <a:ext uri="{9D8B030D-6E8A-4147-A177-3AD203B41FA5}">
                      <a16:colId xmlns:a16="http://schemas.microsoft.com/office/drawing/2014/main" val="20001"/>
                    </a:ext>
                  </a:extLst>
                </a:gridCol>
                <a:gridCol w="1039384">
                  <a:extLst>
                    <a:ext uri="{9D8B030D-6E8A-4147-A177-3AD203B41FA5}">
                      <a16:colId xmlns:a16="http://schemas.microsoft.com/office/drawing/2014/main" val="3320313294"/>
                    </a:ext>
                  </a:extLst>
                </a:gridCol>
                <a:gridCol w="991102">
                  <a:extLst>
                    <a:ext uri="{9D8B030D-6E8A-4147-A177-3AD203B41FA5}">
                      <a16:colId xmlns:a16="http://schemas.microsoft.com/office/drawing/2014/main" val="674517873"/>
                    </a:ext>
                  </a:extLst>
                </a:gridCol>
              </a:tblGrid>
              <a:tr h="248492">
                <a:tc>
                  <a:txBody>
                    <a:bodyPr/>
                    <a:lstStyle/>
                    <a:p>
                      <a:pPr algn="ctr"/>
                      <a:r>
                        <a:rPr lang="en-IT" sz="1600" dirty="0"/>
                        <a:t>Device</a:t>
                      </a:r>
                    </a:p>
                  </a:txBody>
                  <a:tcPr marL="68585" marR="68585" marT="34290" marB="34290"/>
                </a:tc>
                <a:tc>
                  <a:txBody>
                    <a:bodyPr/>
                    <a:lstStyle/>
                    <a:p>
                      <a:pPr algn="ctr"/>
                      <a:r>
                        <a:rPr lang="en-IT" sz="1600"/>
                        <a:t># Pulses</a:t>
                      </a:r>
                      <a:endParaRPr lang="en-IT" sz="1600" dirty="0"/>
                    </a:p>
                  </a:txBody>
                  <a:tcPr marL="68585" marR="68585" marT="34290" marB="34290"/>
                </a:tc>
                <a:tc>
                  <a:txBody>
                    <a:bodyPr/>
                    <a:lstStyle/>
                    <a:p>
                      <a:pPr algn="ctr"/>
                      <a:r>
                        <a:rPr lang="en-US" sz="1600" dirty="0"/>
                        <a:t>Step 1</a:t>
                      </a:r>
                    </a:p>
                    <a:p>
                      <a:pPr algn="ctr"/>
                      <a:r>
                        <a:rPr lang="en-US" sz="1100" dirty="0"/>
                        <a:t>(e.g. 2026)</a:t>
                      </a:r>
                      <a:endParaRPr lang="en-IT" sz="1100" dirty="0"/>
                    </a:p>
                  </a:txBody>
                  <a:tcPr marL="68585" marR="68585" marT="34290" marB="34290"/>
                </a:tc>
                <a:tc>
                  <a:txBody>
                    <a:bodyPr/>
                    <a:lstStyle/>
                    <a:p>
                      <a:pPr algn="ctr"/>
                      <a:r>
                        <a:rPr lang="en-US" sz="1600" dirty="0"/>
                        <a:t>Step  2 </a:t>
                      </a:r>
                      <a:r>
                        <a:rPr lang="en-US" sz="1100" dirty="0"/>
                        <a:t>(e.g. 2027)</a:t>
                      </a:r>
                      <a:endParaRPr lang="en-IT" sz="1100" dirty="0"/>
                    </a:p>
                  </a:txBody>
                  <a:tcPr marL="68585" marR="68585" marT="34290" marB="34290"/>
                </a:tc>
                <a:extLst>
                  <a:ext uri="{0D108BD9-81ED-4DB2-BD59-A6C34878D82A}">
                    <a16:rowId xmlns:a16="http://schemas.microsoft.com/office/drawing/2014/main" val="10000"/>
                  </a:ext>
                </a:extLst>
              </a:tr>
              <a:tr h="336747">
                <a:tc>
                  <a:txBody>
                    <a:bodyPr/>
                    <a:lstStyle/>
                    <a:p>
                      <a:pPr algn="ctr"/>
                      <a:r>
                        <a:rPr lang="en-US" sz="1600" b="1" dirty="0">
                          <a:solidFill>
                            <a:schemeClr val="tx1"/>
                          </a:solidFill>
                        </a:rPr>
                        <a:t>AUG</a:t>
                      </a:r>
                      <a:endParaRPr lang="en-IT" sz="1600" b="1" dirty="0">
                        <a:solidFill>
                          <a:schemeClr val="tx1"/>
                        </a:solidFill>
                      </a:endParaRPr>
                    </a:p>
                  </a:txBody>
                  <a:tcPr marL="68585" marR="68585" marT="34290" marB="34290">
                    <a:solidFill>
                      <a:schemeClr val="accent1">
                        <a:lumMod val="40000"/>
                        <a:lumOff val="60000"/>
                      </a:schemeClr>
                    </a:solidFill>
                  </a:tcPr>
                </a:tc>
                <a:tc>
                  <a:txBody>
                    <a:bodyPr/>
                    <a:lstStyle/>
                    <a:p>
                      <a:pPr algn="ctr"/>
                      <a:r>
                        <a:rPr lang="en-US" sz="1600" b="1" dirty="0"/>
                        <a:t>18</a:t>
                      </a:r>
                      <a:endParaRPr lang="en-IT" sz="1600" b="1" dirty="0"/>
                    </a:p>
                  </a:txBody>
                  <a:tcPr marL="68585" marR="68585" marT="34290" marB="34290">
                    <a:solidFill>
                      <a:schemeClr val="accent1">
                        <a:lumMod val="40000"/>
                        <a:lumOff val="60000"/>
                      </a:schemeClr>
                    </a:solidFill>
                  </a:tcPr>
                </a:tc>
                <a:tc>
                  <a:txBody>
                    <a:bodyPr/>
                    <a:lstStyle/>
                    <a:p>
                      <a:pPr algn="ctr"/>
                      <a:r>
                        <a:rPr lang="en-US" sz="1600" b="1" dirty="0"/>
                        <a:t>8</a:t>
                      </a:r>
                      <a:endParaRPr lang="en-IT" sz="1600" b="1" dirty="0"/>
                    </a:p>
                  </a:txBody>
                  <a:tcPr marL="68585" marR="68585" marT="34290" marB="34290">
                    <a:solidFill>
                      <a:schemeClr val="accent1">
                        <a:lumMod val="40000"/>
                        <a:lumOff val="60000"/>
                      </a:schemeClr>
                    </a:solidFill>
                  </a:tcPr>
                </a:tc>
                <a:tc>
                  <a:txBody>
                    <a:bodyPr/>
                    <a:lstStyle/>
                    <a:p>
                      <a:pPr algn="ctr"/>
                      <a:r>
                        <a:rPr lang="en-US" sz="1600" b="1" dirty="0"/>
                        <a:t>10</a:t>
                      </a:r>
                      <a:endParaRPr lang="en-IT" sz="1600" b="1" dirty="0"/>
                    </a:p>
                  </a:txBody>
                  <a:tcPr marL="68585" marR="68585" marT="34290" marB="34290">
                    <a:solidFill>
                      <a:schemeClr val="accent1">
                        <a:lumMod val="40000"/>
                        <a:lumOff val="60000"/>
                      </a:schemeClr>
                    </a:solidFill>
                  </a:tcPr>
                </a:tc>
                <a:extLst>
                  <a:ext uri="{0D108BD9-81ED-4DB2-BD59-A6C34878D82A}">
                    <a16:rowId xmlns:a16="http://schemas.microsoft.com/office/drawing/2014/main" val="3899623262"/>
                  </a:ext>
                </a:extLst>
              </a:tr>
            </a:tbl>
          </a:graphicData>
        </a:graphic>
      </p:graphicFrame>
      <p:sp>
        <p:nvSpPr>
          <p:cNvPr id="10" name="TextBox 9">
            <a:extLst>
              <a:ext uri="{FF2B5EF4-FFF2-40B4-BE49-F238E27FC236}">
                <a16:creationId xmlns:a16="http://schemas.microsoft.com/office/drawing/2014/main" id="{912E943E-CA11-97E8-D4F8-316015D9FC74}"/>
              </a:ext>
            </a:extLst>
          </p:cNvPr>
          <p:cNvSpPr txBox="1"/>
          <p:nvPr/>
        </p:nvSpPr>
        <p:spPr>
          <a:xfrm>
            <a:off x="1692452" y="1028613"/>
            <a:ext cx="8525691" cy="3785652"/>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Proposal directly linked to a specific open question for ITER (Cat 1 R&amp;D item in ITER re-baselining) which also prompted a new ITPA JEX (EP27)</a:t>
            </a:r>
          </a:p>
          <a:p>
            <a:pPr marL="457200" indent="-457200" algn="l">
              <a:buFont typeface="Arial" panose="020B0604020202020204" pitchFamily="34" charset="0"/>
              <a:buChar char="•"/>
            </a:pPr>
            <a:r>
              <a:rPr lang="en-GB" sz="2000" b="1" dirty="0"/>
              <a:t>Follows on from 2025 activity demonstrating COSMONAUT measurements on AUG</a:t>
            </a:r>
          </a:p>
          <a:p>
            <a:pPr marL="457200" indent="-457200" algn="l">
              <a:buFont typeface="Arial" panose="020B0604020202020204" pitchFamily="34" charset="0"/>
              <a:buChar char="•"/>
            </a:pPr>
            <a:r>
              <a:rPr lang="en-GB" sz="2000" b="1" dirty="0"/>
              <a:t>Second step (measurements with energetic alphas) requires </a:t>
            </a:r>
            <a:r>
              <a:rPr lang="en-GB" sz="2000" b="1" baseline="30000" dirty="0"/>
              <a:t>3</a:t>
            </a:r>
            <a:r>
              <a:rPr lang="en-GB" sz="2000" b="1" dirty="0"/>
              <a:t>He for 3 of 4 options. Will need careful scheduling within campaign.</a:t>
            </a:r>
          </a:p>
          <a:p>
            <a:pPr marL="457200" indent="-457200" algn="l">
              <a:buFont typeface="Arial" panose="020B0604020202020204" pitchFamily="34" charset="0"/>
              <a:buChar char="•"/>
            </a:pPr>
            <a:r>
              <a:rPr lang="en-GB" sz="2000" b="1" dirty="0"/>
              <a:t>Full proposal requires ~half AUG pulse allocation – careful planning to see what other work may be successfully combined without compromising result.</a:t>
            </a:r>
          </a:p>
          <a:p>
            <a:pPr marL="457200" indent="-457200" algn="l">
              <a:buFont typeface="Arial" panose="020B0604020202020204" pitchFamily="34" charset="0"/>
              <a:buChar char="•"/>
            </a:pPr>
            <a:r>
              <a:rPr lang="en-GB" sz="2000" b="1" dirty="0"/>
              <a:t>Unlike preliminary work in 2025, pulses need to be in Deuterium (not H) for compatibility with B-dropper.</a:t>
            </a:r>
          </a:p>
          <a:p>
            <a:pPr marL="457200" indent="-457200" algn="l">
              <a:buFont typeface="Arial" panose="020B0604020202020204" pitchFamily="34" charset="0"/>
              <a:buChar char="•"/>
            </a:pPr>
            <a:r>
              <a:rPr lang="en-GB" sz="2000" b="1" dirty="0">
                <a:solidFill>
                  <a:srgbClr val="00B050"/>
                </a:solidFill>
              </a:rPr>
              <a:t>P1-AUG</a:t>
            </a:r>
          </a:p>
        </p:txBody>
      </p:sp>
    </p:spTree>
    <p:extLst>
      <p:ext uri="{BB962C8B-B14F-4D97-AF65-F5344CB8AC3E}">
        <p14:creationId xmlns:p14="http://schemas.microsoft.com/office/powerpoint/2010/main" val="48462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A1A1F22-5AE3-0B19-5AFB-3F695FEDA860}"/>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D8F62F11-CA26-0689-B867-541E3912D628}"/>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5" name="Titre 1">
            <a:extLst>
              <a:ext uri="{FF2B5EF4-FFF2-40B4-BE49-F238E27FC236}">
                <a16:creationId xmlns:a16="http://schemas.microsoft.com/office/drawing/2014/main" id="{62F26469-0C56-A4A8-919B-8B84C6F8ACD1}"/>
              </a:ext>
            </a:extLst>
          </p:cNvPr>
          <p:cNvSpPr>
            <a:spLocks noGrp="1"/>
          </p:cNvSpPr>
          <p:nvPr>
            <p:ph type="title"/>
          </p:nvPr>
        </p:nvSpPr>
        <p:spPr>
          <a:xfrm>
            <a:off x="956536" y="147690"/>
            <a:ext cx="10359163" cy="457200"/>
          </a:xfrm>
        </p:spPr>
        <p:txBody>
          <a:bodyPr/>
          <a:lstStyle/>
          <a:p>
            <a:r>
              <a:rPr lang="en-US" dirty="0"/>
              <a:t>Travelling Wave Array bi-frequency operation as a flexible tool to tailor fast ion populations and excite Alfvén Eigenmodes (#196)</a:t>
            </a:r>
            <a:endParaRPr lang="fr-FR" dirty="0"/>
          </a:p>
        </p:txBody>
      </p:sp>
      <p:sp>
        <p:nvSpPr>
          <p:cNvPr id="6" name="Espace réservé du contenu 2">
            <a:extLst>
              <a:ext uri="{FF2B5EF4-FFF2-40B4-BE49-F238E27FC236}">
                <a16:creationId xmlns:a16="http://schemas.microsoft.com/office/drawing/2014/main" id="{E62EC3F3-8FE3-CABD-3E0C-1429AB57B3BB}"/>
              </a:ext>
            </a:extLst>
          </p:cNvPr>
          <p:cNvSpPr txBox="1">
            <a:spLocks/>
          </p:cNvSpPr>
          <p:nvPr/>
        </p:nvSpPr>
        <p:spPr>
          <a:xfrm>
            <a:off x="119744" y="713276"/>
            <a:ext cx="7805055" cy="5997034"/>
          </a:xfrm>
          <a:prstGeom prst="rect">
            <a:avLst/>
          </a:prstGeom>
        </p:spPr>
        <p:txBody>
          <a:bodyPr>
            <a:normAutofit fontScale="625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b="1">
                <a:cs typeface="Calibri"/>
              </a:rPr>
              <a:t>Proponents and contact person:</a:t>
            </a:r>
          </a:p>
          <a:p>
            <a:pPr marL="0" indent="0">
              <a:spcBef>
                <a:spcPts val="0"/>
              </a:spcBef>
              <a:buFont typeface="Arial" panose="020B0604020202020204" pitchFamily="34" charset="0"/>
              <a:buNone/>
              <a:defRPr/>
            </a:pPr>
            <a:r>
              <a:rPr lang="en-US" sz="1800">
                <a:cs typeface="Calibri"/>
              </a:rPr>
              <a:t>R. Ragona, L. Colas, V. Maquet, E. Lerche, J. Hillairet, R. Dumont, D. Van Eester, R. Sabot, S. Mazzi, P. Puglia.</a:t>
            </a:r>
          </a:p>
          <a:p>
            <a:pPr marL="0" indent="0">
              <a:spcBef>
                <a:spcPts val="0"/>
              </a:spcBef>
              <a:buFont typeface="Arial" panose="020B0604020202020204" pitchFamily="34" charset="0"/>
              <a:buNone/>
              <a:defRPr/>
            </a:pPr>
            <a:endParaRPr lang="en-US" sz="800">
              <a:cs typeface="Calibri"/>
            </a:endParaRPr>
          </a:p>
          <a:p>
            <a:pPr marL="214313" indent="-214313">
              <a:spcBef>
                <a:spcPts val="0"/>
              </a:spcBef>
              <a:buFont typeface="Arial"/>
              <a:buChar char="•"/>
              <a:defRPr/>
            </a:pPr>
            <a:endParaRPr lang="en-US" b="1">
              <a:cs typeface="Calibri"/>
            </a:endParaRPr>
          </a:p>
          <a:p>
            <a:pPr marL="214313" indent="-214313">
              <a:spcBef>
                <a:spcPts val="0"/>
              </a:spcBef>
              <a:buFont typeface="Arial"/>
              <a:buChar char="•"/>
              <a:defRPr/>
            </a:pPr>
            <a:r>
              <a:rPr lang="en-US" b="1">
                <a:cs typeface="Calibri"/>
              </a:rPr>
              <a:t>Scientific Background &amp; Objectives</a:t>
            </a:r>
          </a:p>
          <a:p>
            <a:pPr lvl="1">
              <a:spcBef>
                <a:spcPts val="600"/>
              </a:spcBef>
              <a:defRPr/>
            </a:pPr>
            <a:r>
              <a:rPr lang="en-US">
                <a:cs typeface="Calibri"/>
              </a:rPr>
              <a:t>A Travelling Wave Array (TWA) in the Ion Cyclotron Range of Frequencies (ICRF) will be commissioned in WEST in 2027. It consists of 2 strap arrays stacked on top of each other, fed by two independant ICRF generators. Each array features a narrow </a:t>
            </a:r>
            <a:r>
              <a:rPr lang="en-US" i="1">
                <a:cs typeface="Calibri"/>
              </a:rPr>
              <a:t>k</a:t>
            </a:r>
            <a:r>
              <a:rPr lang="en-US" baseline="-25000">
                <a:cs typeface="Calibri"/>
              </a:rPr>
              <a:t>//</a:t>
            </a:r>
            <a:r>
              <a:rPr lang="en-US">
                <a:cs typeface="Calibri"/>
              </a:rPr>
              <a:t> spectrum, allowing localized frequency-dependant power deposition. These capabilities could be expoited to:</a:t>
            </a:r>
          </a:p>
          <a:p>
            <a:pPr lvl="2">
              <a:spcBef>
                <a:spcPts val="600"/>
              </a:spcBef>
              <a:defRPr/>
            </a:pPr>
            <a:r>
              <a:rPr lang="en-US">
                <a:cs typeface="Calibri"/>
              </a:rPr>
              <a:t>spread the RF power deposition over a controllable radial range, effectively tailoring the production of non-confined fast-ions and/or taming turbulence (sawtooth pacing, ITG control, etc).</a:t>
            </a:r>
          </a:p>
          <a:p>
            <a:pPr lvl="2">
              <a:spcBef>
                <a:spcPts val="600"/>
              </a:spcBef>
              <a:defRPr/>
            </a:pPr>
            <a:r>
              <a:rPr lang="en-US">
                <a:cs typeface="Calibri"/>
              </a:rPr>
              <a:t>excite Alfvén Eigenmodes via frequency beating (difference between ICRF frequencies of the two arrays) .</a:t>
            </a:r>
          </a:p>
          <a:p>
            <a:pPr lvl="1">
              <a:spcBef>
                <a:spcPts val="600"/>
              </a:spcBef>
              <a:defRPr/>
            </a:pPr>
            <a:r>
              <a:rPr lang="en-US">
                <a:cs typeface="Calibri"/>
              </a:rPr>
              <a:t>Bi-frequency ICRF was already demonstrated, </a:t>
            </a:r>
            <a:r>
              <a:rPr lang="en-US" i="1">
                <a:cs typeface="Calibri"/>
              </a:rPr>
              <a:t>e.g.</a:t>
            </a:r>
            <a:r>
              <a:rPr lang="en-US">
                <a:cs typeface="Calibri"/>
              </a:rPr>
              <a:t> in JET. The TWA features a broader frequency bandwidth than conventional RF systems, allowing more flexible (possibly real-time?) operation.</a:t>
            </a:r>
          </a:p>
          <a:p>
            <a:pPr lvl="1">
              <a:spcBef>
                <a:spcPts val="600"/>
              </a:spcBef>
              <a:defRPr/>
            </a:pPr>
            <a:r>
              <a:rPr lang="en-US">
                <a:cs typeface="Calibri"/>
              </a:rPr>
              <a:t>Objectives: demonstrate in open loop flexible </a:t>
            </a:r>
          </a:p>
          <a:p>
            <a:pPr lvl="2">
              <a:spcBef>
                <a:spcPts val="0"/>
              </a:spcBef>
              <a:defRPr/>
            </a:pPr>
            <a:r>
              <a:rPr lang="en-US" sz="1500">
                <a:cs typeface="Calibri"/>
              </a:rPr>
              <a:t>RF heating optimization</a:t>
            </a:r>
          </a:p>
          <a:p>
            <a:pPr lvl="2">
              <a:spcBef>
                <a:spcPts val="0"/>
              </a:spcBef>
              <a:defRPr/>
            </a:pPr>
            <a:r>
              <a:rPr lang="en-US" sz="1500">
                <a:cs typeface="Calibri"/>
              </a:rPr>
              <a:t>Control of temperature profile shapes and core MHD</a:t>
            </a:r>
          </a:p>
          <a:p>
            <a:pPr lvl="2">
              <a:spcBef>
                <a:spcPts val="0"/>
              </a:spcBef>
              <a:defRPr/>
            </a:pPr>
            <a:r>
              <a:rPr lang="en-US" sz="1500">
                <a:cs typeface="Calibri"/>
              </a:rPr>
              <a:t>Flexible alternative method for Alfvén eigenmode excitation</a:t>
            </a:r>
          </a:p>
          <a:p>
            <a:pPr lvl="2">
              <a:spcBef>
                <a:spcPts val="0"/>
              </a:spcBef>
              <a:defRPr/>
            </a:pPr>
            <a:endParaRPr lang="en-US" sz="1500">
              <a:cs typeface="Calibri"/>
            </a:endParaRPr>
          </a:p>
          <a:p>
            <a:pPr marL="0" indent="0">
              <a:spcBef>
                <a:spcPts val="0"/>
              </a:spcBef>
              <a:buFont typeface="Arial" panose="020B0604020202020204" pitchFamily="34" charset="0"/>
              <a:buNone/>
              <a:defRPr/>
            </a:pPr>
            <a:endParaRPr lang="en-US" sz="800" b="1">
              <a:cs typeface="Calibri"/>
            </a:endParaRPr>
          </a:p>
          <a:p>
            <a:pPr marL="214313" indent="-214313">
              <a:spcBef>
                <a:spcPts val="0"/>
              </a:spcBef>
              <a:buFont typeface="Arial"/>
              <a:buChar char="•"/>
              <a:defRPr/>
            </a:pPr>
            <a:r>
              <a:rPr lang="en-US" b="1">
                <a:cs typeface="Calibri"/>
              </a:rPr>
              <a:t>Exp. Strategy / Machine Constraints and diagnostics</a:t>
            </a:r>
            <a:endParaRPr lang="en-US"/>
          </a:p>
          <a:p>
            <a:pPr lvl="1">
              <a:spcBef>
                <a:spcPts val="600"/>
              </a:spcBef>
              <a:defRPr/>
            </a:pPr>
            <a:r>
              <a:rPr lang="en-US" sz="2000">
                <a:cs typeface="Calibri"/>
              </a:rPr>
              <a:t>LSN L-mode plasma of interest for scenario development. High Ip preferable for sawteeth.</a:t>
            </a:r>
          </a:p>
          <a:p>
            <a:pPr lvl="1">
              <a:spcBef>
                <a:spcPts val="600"/>
              </a:spcBef>
              <a:defRPr/>
            </a:pPr>
            <a:r>
              <a:rPr lang="en-US" sz="2000">
                <a:cs typeface="Calibri"/>
              </a:rPr>
              <a:t>One TWA array operated at fixed frequency, fixed power for central heating.</a:t>
            </a:r>
          </a:p>
          <a:p>
            <a:pPr lvl="1">
              <a:spcBef>
                <a:spcPts val="600"/>
              </a:spcBef>
              <a:defRPr/>
            </a:pPr>
            <a:r>
              <a:rPr lang="en-US" sz="2000">
                <a:cs typeface="Calibri"/>
              </a:rPr>
              <a:t>Session 1. Fixed frequency of second array scanned from pulse to pulse. Power modulations and/or breaks in slope to assess off-axis power deposition. Monitor core profiles, sawteeth and ion ripple losses over frequency scan. Try frequency steps / ramps in 1 pulse.</a:t>
            </a:r>
          </a:p>
          <a:p>
            <a:pPr lvl="1">
              <a:spcBef>
                <a:spcPts val="600"/>
              </a:spcBef>
              <a:defRPr/>
            </a:pPr>
            <a:r>
              <a:rPr lang="en-US" sz="2000">
                <a:cs typeface="Calibri"/>
              </a:rPr>
              <a:t>Session 2. Fixed power levels scanned from pulse to pulse. Dynamic frequency wobulations of second array. Monitor Alfvénic activity destabilized by beat-waves using Mirnov coils, fast diagnostic acquisitions (ECE, interferometry), fast ion losses.</a:t>
            </a:r>
            <a:endParaRPr lang="en-US" dirty="0">
              <a:cs typeface="Calibri"/>
            </a:endParaRPr>
          </a:p>
        </p:txBody>
      </p:sp>
      <p:sp>
        <p:nvSpPr>
          <p:cNvPr id="7" name="TextBox 7">
            <a:extLst>
              <a:ext uri="{FF2B5EF4-FFF2-40B4-BE49-F238E27FC236}">
                <a16:creationId xmlns:a16="http://schemas.microsoft.com/office/drawing/2014/main" id="{A66B65D3-3DFB-FB1A-1DCD-3E41605A80AD}"/>
              </a:ext>
            </a:extLst>
          </p:cNvPr>
          <p:cNvSpPr txBox="1">
            <a:spLocks noChangeArrowheads="1"/>
          </p:cNvSpPr>
          <p:nvPr/>
        </p:nvSpPr>
        <p:spPr bwMode="auto">
          <a:xfrm>
            <a:off x="7772633" y="514206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FD209B6B-C894-063F-E6CD-42A936EB39CA}"/>
              </a:ext>
            </a:extLst>
          </p:cNvPr>
          <p:cNvGraphicFramePr>
            <a:graphicFrameLocks noGrp="1"/>
          </p:cNvGraphicFramePr>
          <p:nvPr>
            <p:extLst>
              <p:ext uri="{D42A27DB-BD31-4B8C-83A1-F6EECF244321}">
                <p14:modId xmlns:p14="http://schemas.microsoft.com/office/powerpoint/2010/main" val="2502797377"/>
              </p:ext>
            </p:extLst>
          </p:nvPr>
        </p:nvGraphicFramePr>
        <p:xfrm>
          <a:off x="7887259" y="5432745"/>
          <a:ext cx="4198256" cy="1035878"/>
        </p:xfrm>
        <a:graphic>
          <a:graphicData uri="http://schemas.openxmlformats.org/drawingml/2006/table">
            <a:tbl>
              <a:tblPr firstRow="1" bandRow="1">
                <a:tableStyleId>{5C22544A-7EE6-4342-B048-85BDC9FD1C3A}</a:tableStyleId>
              </a:tblPr>
              <a:tblGrid>
                <a:gridCol w="750709">
                  <a:extLst>
                    <a:ext uri="{9D8B030D-6E8A-4147-A177-3AD203B41FA5}">
                      <a16:colId xmlns:a16="http://schemas.microsoft.com/office/drawing/2014/main" val="20000"/>
                    </a:ext>
                  </a:extLst>
                </a:gridCol>
                <a:gridCol w="1796341">
                  <a:extLst>
                    <a:ext uri="{9D8B030D-6E8A-4147-A177-3AD203B41FA5}">
                      <a16:colId xmlns:a16="http://schemas.microsoft.com/office/drawing/2014/main" val="20001"/>
                    </a:ext>
                  </a:extLst>
                </a:gridCol>
                <a:gridCol w="165120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2 Sessions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(2027)</a:t>
                      </a:r>
                      <a:endParaRPr kumimoji="0" lang="en-IT" sz="1200" b="0" i="0" u="none" strike="noStrike" kern="1200" cap="none" spc="0" normalizeH="0" baseline="0" noProof="0" dirty="0">
                        <a:ln>
                          <a:noFill/>
                        </a:ln>
                        <a:solidFill>
                          <a:prstClr val="black"/>
                        </a:solidFill>
                        <a:effectLst/>
                        <a:uLnTx/>
                        <a:uFillTx/>
                        <a:latin typeface="+mn-lt"/>
                        <a:ea typeface="+mn-ea"/>
                        <a:cs typeface="+mn-cs"/>
                      </a:endParaRPr>
                    </a:p>
                  </a:txBody>
                  <a:tcPr marL="68585" marR="68585" marT="34290" marB="34290">
                    <a:solidFill>
                      <a:schemeClr val="accent6">
                        <a:lumMod val="40000"/>
                        <a:lumOff val="60000"/>
                      </a:schemeClr>
                    </a:solidFill>
                  </a:tcPr>
                </a:tc>
                <a:tc>
                  <a:txBody>
                    <a:bodyPr/>
                    <a:lstStyle/>
                    <a:p>
                      <a:r>
                        <a:rPr lang="en-GB" sz="1200" dirty="0"/>
                        <a:t>Scenario is ready, antenna to be commissioned</a:t>
                      </a:r>
                      <a:endParaRPr lang="en-IT" sz="12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DCC32AB0-2554-4BD1-F9CD-EB3DF8B4A588}"/>
              </a:ext>
            </a:extLst>
          </p:cNvPr>
          <p:cNvSpPr txBox="1"/>
          <p:nvPr/>
        </p:nvSpPr>
        <p:spPr>
          <a:xfrm>
            <a:off x="7867322" y="4921522"/>
            <a:ext cx="4037003" cy="338554"/>
          </a:xfrm>
          <a:prstGeom prst="rect">
            <a:avLst/>
          </a:prstGeom>
          <a:solidFill>
            <a:schemeClr val="bg1"/>
          </a:solidFill>
        </p:spPr>
        <p:txBody>
          <a:bodyPr wrap="none" rtlCol="0">
            <a:spAutoFit/>
          </a:bodyPr>
          <a:lstStyle/>
          <a:p>
            <a:pPr algn="l"/>
            <a:r>
              <a:rPr lang="en-GB" sz="1600" dirty="0"/>
              <a:t>CAD of 2-array TWA in WEST vacuum chamber</a:t>
            </a:r>
          </a:p>
        </p:txBody>
      </p:sp>
      <p:pic>
        <p:nvPicPr>
          <p:cNvPr id="10" name="Image 11">
            <a:extLst>
              <a:ext uri="{FF2B5EF4-FFF2-40B4-BE49-F238E27FC236}">
                <a16:creationId xmlns:a16="http://schemas.microsoft.com/office/drawing/2014/main" id="{69A386B4-6A83-1AEC-687D-10B987888A05}"/>
              </a:ext>
            </a:extLst>
          </p:cNvPr>
          <p:cNvPicPr>
            <a:picLocks noChangeAspect="1"/>
          </p:cNvPicPr>
          <p:nvPr/>
        </p:nvPicPr>
        <p:blipFill>
          <a:blip r:embed="rId2"/>
          <a:stretch>
            <a:fillRect/>
          </a:stretch>
        </p:blipFill>
        <p:spPr>
          <a:xfrm>
            <a:off x="7887259" y="814972"/>
            <a:ext cx="4304741" cy="4099965"/>
          </a:xfrm>
          <a:prstGeom prst="rect">
            <a:avLst/>
          </a:prstGeom>
        </p:spPr>
      </p:pic>
      <p:sp>
        <p:nvSpPr>
          <p:cNvPr id="2" name="TextBox 1">
            <a:extLst>
              <a:ext uri="{FF2B5EF4-FFF2-40B4-BE49-F238E27FC236}">
                <a16:creationId xmlns:a16="http://schemas.microsoft.com/office/drawing/2014/main" id="{3B8F6FE2-C06D-5C07-DCD0-5996EF44F32B}"/>
              </a:ext>
            </a:extLst>
          </p:cNvPr>
          <p:cNvSpPr txBox="1"/>
          <p:nvPr/>
        </p:nvSpPr>
        <p:spPr>
          <a:xfrm>
            <a:off x="1532708" y="920815"/>
            <a:ext cx="8525691" cy="2246769"/>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Proposal aims to exploit TWA hardware to be commissioned in 2027</a:t>
            </a:r>
          </a:p>
          <a:p>
            <a:pPr marL="457200" indent="-457200" algn="l">
              <a:buFont typeface="Arial" panose="020B0604020202020204" pitchFamily="34" charset="0"/>
              <a:buChar char="•"/>
            </a:pPr>
            <a:r>
              <a:rPr lang="en-GB" sz="2000" b="1" dirty="0"/>
              <a:t>Aimed at D7: identify AE control actuators</a:t>
            </a:r>
          </a:p>
          <a:p>
            <a:pPr marL="457200" indent="-457200" algn="l">
              <a:buFont typeface="Arial" panose="020B0604020202020204" pitchFamily="34" charset="0"/>
              <a:buChar char="•"/>
            </a:pPr>
            <a:r>
              <a:rPr lang="en-GB" sz="2000" b="1" dirty="0"/>
              <a:t>Quite speculative for now: wide parameter scans needed to assess if technique has required effects and if those effects (once observed) are significant</a:t>
            </a:r>
          </a:p>
          <a:p>
            <a:pPr marL="457200" indent="-457200" algn="l">
              <a:buFont typeface="Arial" panose="020B0604020202020204" pitchFamily="34" charset="0"/>
              <a:buChar char="•"/>
            </a:pPr>
            <a:r>
              <a:rPr lang="en-GB" sz="2000" b="1" dirty="0"/>
              <a:t>Careful planning of #194 may allow some data to be taken</a:t>
            </a:r>
          </a:p>
          <a:p>
            <a:pPr marL="457200" indent="-457200" algn="l">
              <a:buFont typeface="Arial" panose="020B0604020202020204" pitchFamily="34" charset="0"/>
              <a:buChar char="•"/>
            </a:pPr>
            <a:r>
              <a:rPr lang="en-GB" sz="2000" b="1" dirty="0">
                <a:solidFill>
                  <a:srgbClr val="FFC000"/>
                </a:solidFill>
              </a:rPr>
              <a:t>P2 (TWA 2027)</a:t>
            </a:r>
          </a:p>
        </p:txBody>
      </p:sp>
    </p:spTree>
    <p:extLst>
      <p:ext uri="{BB962C8B-B14F-4D97-AF65-F5344CB8AC3E}">
        <p14:creationId xmlns:p14="http://schemas.microsoft.com/office/powerpoint/2010/main" val="18873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C6F1E9-D4DB-41B7-AD78-CAC40EF45E9E}"/>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734F9173-5E25-AD74-1A2D-F34E59134153}"/>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5" name="Titre 1">
            <a:extLst>
              <a:ext uri="{FF2B5EF4-FFF2-40B4-BE49-F238E27FC236}">
                <a16:creationId xmlns:a16="http://schemas.microsoft.com/office/drawing/2014/main" id="{602F94ED-A09B-F3EC-24BE-1F4F2F41F04E}"/>
              </a:ext>
            </a:extLst>
          </p:cNvPr>
          <p:cNvSpPr>
            <a:spLocks noGrp="1"/>
          </p:cNvSpPr>
          <p:nvPr>
            <p:ph type="title"/>
          </p:nvPr>
        </p:nvSpPr>
        <p:spPr>
          <a:xfrm>
            <a:off x="983432" y="192515"/>
            <a:ext cx="11088824" cy="457200"/>
          </a:xfrm>
        </p:spPr>
        <p:txBody>
          <a:bodyPr/>
          <a:lstStyle/>
          <a:p>
            <a:r>
              <a:rPr lang="en-US" dirty="0"/>
              <a:t>High frequency Alfv</a:t>
            </a:r>
            <a:r>
              <a:rPr lang="en-US" dirty="0">
                <a:latin typeface="+mj-lt"/>
                <a:ea typeface="Noto Kufi Arabic" panose="020B0504030804020204" pitchFamily="34" charset="-78"/>
                <a:cs typeface="Noto Kufi Arabic" panose="020B0504030804020204" pitchFamily="34" charset="-78"/>
              </a:rPr>
              <a:t>é</a:t>
            </a:r>
            <a:r>
              <a:rPr lang="en-US" dirty="0"/>
              <a:t>n eigenmode studies with ITER and JT-60SA relevant AE actuators (#197)</a:t>
            </a:r>
            <a:endParaRPr lang="fr-FR" dirty="0"/>
          </a:p>
        </p:txBody>
      </p:sp>
      <p:sp>
        <p:nvSpPr>
          <p:cNvPr id="6" name="Espace réservé du contenu 2">
            <a:extLst>
              <a:ext uri="{FF2B5EF4-FFF2-40B4-BE49-F238E27FC236}">
                <a16:creationId xmlns:a16="http://schemas.microsoft.com/office/drawing/2014/main" id="{2A9D07CA-E900-99E4-C5A9-DB98B8480724}"/>
              </a:ext>
            </a:extLst>
          </p:cNvPr>
          <p:cNvSpPr txBox="1">
            <a:spLocks/>
          </p:cNvSpPr>
          <p:nvPr/>
        </p:nvSpPr>
        <p:spPr>
          <a:xfrm>
            <a:off x="609600" y="836712"/>
            <a:ext cx="6640286" cy="5688632"/>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b="1" dirty="0">
                <a:cs typeface="Calibri"/>
              </a:rPr>
              <a:t>Proponents and contact person:</a:t>
            </a:r>
          </a:p>
          <a:p>
            <a:pPr>
              <a:spcBef>
                <a:spcPts val="0"/>
              </a:spcBef>
              <a:defRPr/>
            </a:pPr>
            <a:r>
              <a:rPr lang="en-US" dirty="0">
                <a:cs typeface="Calibri"/>
              </a:rPr>
              <a:t>      </a:t>
            </a:r>
            <a:r>
              <a:rPr lang="en-US" dirty="0">
                <a:cs typeface="Calibri"/>
                <a:hlinkClick r:id="rId2"/>
              </a:rPr>
              <a:t>rochouko@ipp.mpg.de</a:t>
            </a:r>
            <a:r>
              <a:rPr lang="en-US" dirty="0">
                <a:cs typeface="Calibri"/>
              </a:rPr>
              <a:t> Roman Ochoukov</a:t>
            </a:r>
          </a:p>
          <a:p>
            <a:pPr marL="214313" indent="-214313">
              <a:spcBef>
                <a:spcPts val="0"/>
              </a:spcBef>
              <a:buFont typeface="Arial"/>
              <a:buChar char="•"/>
              <a:defRPr/>
            </a:pPr>
            <a:endParaRPr lang="en-US" b="1" dirty="0">
              <a:cs typeface="Calibri"/>
            </a:endParaRPr>
          </a:p>
          <a:p>
            <a:pPr marL="214313" indent="-214313">
              <a:spcBef>
                <a:spcPts val="0"/>
              </a:spcBef>
              <a:buFont typeface="Arial"/>
              <a:buChar char="•"/>
              <a:defRPr/>
            </a:pPr>
            <a:r>
              <a:rPr lang="en-US" b="1" dirty="0">
                <a:cs typeface="Calibri"/>
              </a:rPr>
              <a:t>Scientific Background &amp; Objectives</a:t>
            </a:r>
          </a:p>
          <a:p>
            <a:pPr lvl="1">
              <a:spcBef>
                <a:spcPts val="0"/>
              </a:spcBef>
              <a:defRPr/>
            </a:pPr>
            <a:endParaRPr lang="en-US" sz="1400" dirty="0">
              <a:cs typeface="Calibri"/>
            </a:endParaRPr>
          </a:p>
          <a:p>
            <a:pPr lvl="1">
              <a:spcBef>
                <a:spcPts val="0"/>
              </a:spcBef>
              <a:defRPr/>
            </a:pPr>
            <a:r>
              <a:rPr lang="en-US" sz="1400" dirty="0">
                <a:cs typeface="Calibri"/>
              </a:rPr>
              <a:t>Addressed deliverables: D1, D3, D4, D7</a:t>
            </a:r>
          </a:p>
          <a:p>
            <a:pPr lvl="1">
              <a:spcBef>
                <a:spcPts val="0"/>
              </a:spcBef>
              <a:defRPr/>
            </a:pPr>
            <a:r>
              <a:rPr lang="en-US" sz="1400" dirty="0">
                <a:cs typeface="Calibri"/>
              </a:rPr>
              <a:t>- Establish hf AE stability region on TCV in </a:t>
            </a:r>
            <a:r>
              <a:rPr lang="en-US" sz="1400" dirty="0">
                <a:latin typeface="Symbol" panose="05050102010706020507" pitchFamily="18" charset="2"/>
                <a:cs typeface="Calibri"/>
              </a:rPr>
              <a:t>w</a:t>
            </a:r>
            <a:r>
              <a:rPr lang="en-US" sz="1400" dirty="0">
                <a:cs typeface="Calibri"/>
              </a:rPr>
              <a:t>/</a:t>
            </a:r>
            <a:r>
              <a:rPr lang="en-US" sz="1400" dirty="0" err="1">
                <a:latin typeface="Symbol" panose="05050102010706020507" pitchFamily="18" charset="2"/>
                <a:cs typeface="Calibri"/>
              </a:rPr>
              <a:t>w</a:t>
            </a:r>
            <a:r>
              <a:rPr lang="en-US" sz="1400" baseline="-25000" dirty="0" err="1">
                <a:cs typeface="Calibri"/>
              </a:rPr>
              <a:t>ci</a:t>
            </a:r>
            <a:r>
              <a:rPr lang="en-US" sz="1400" dirty="0">
                <a:cs typeface="Calibri"/>
              </a:rPr>
              <a:t> – </a:t>
            </a:r>
            <a:r>
              <a:rPr lang="en-US" sz="1400" dirty="0" err="1">
                <a:cs typeface="Calibri"/>
              </a:rPr>
              <a:t>v</a:t>
            </a:r>
            <a:r>
              <a:rPr lang="en-US" sz="1400" baseline="-25000" dirty="0" err="1">
                <a:cs typeface="Calibri"/>
              </a:rPr>
              <a:t>o</a:t>
            </a:r>
            <a:r>
              <a:rPr lang="en-US" sz="1400" dirty="0">
                <a:cs typeface="Calibri"/>
              </a:rPr>
              <a:t>/</a:t>
            </a:r>
            <a:r>
              <a:rPr lang="en-US" sz="1400" dirty="0" err="1">
                <a:cs typeface="Calibri"/>
              </a:rPr>
              <a:t>v</a:t>
            </a:r>
            <a:r>
              <a:rPr lang="en-US" sz="1400" baseline="-25000" dirty="0" err="1">
                <a:cs typeface="Calibri"/>
              </a:rPr>
              <a:t>A</a:t>
            </a:r>
            <a:r>
              <a:rPr lang="en-US" sz="1400" dirty="0">
                <a:cs typeface="Calibri"/>
              </a:rPr>
              <a:t> space</a:t>
            </a:r>
          </a:p>
          <a:p>
            <a:pPr lvl="1">
              <a:spcBef>
                <a:spcPts val="0"/>
              </a:spcBef>
              <a:defRPr/>
            </a:pPr>
            <a:r>
              <a:rPr lang="en-US" sz="1400" dirty="0">
                <a:cs typeface="Calibri"/>
              </a:rPr>
              <a:t>- Modify </a:t>
            </a:r>
            <a:r>
              <a:rPr lang="en-US" sz="1400" dirty="0" err="1">
                <a:cs typeface="Calibri"/>
              </a:rPr>
              <a:t>q</a:t>
            </a:r>
            <a:r>
              <a:rPr lang="en-US" sz="1400" baseline="-25000" dirty="0" err="1">
                <a:cs typeface="Calibri"/>
              </a:rPr>
              <a:t>o</a:t>
            </a:r>
            <a:r>
              <a:rPr lang="en-US" sz="1400" dirty="0">
                <a:cs typeface="Calibri"/>
              </a:rPr>
              <a:t> profile using ECCD on AUG and TCV</a:t>
            </a:r>
          </a:p>
          <a:p>
            <a:pPr>
              <a:spcBef>
                <a:spcPts val="0"/>
              </a:spcBef>
              <a:defRPr/>
            </a:pPr>
            <a:endParaRPr lang="en-US" b="1" dirty="0">
              <a:cs typeface="Calibri"/>
            </a:endParaRPr>
          </a:p>
          <a:p>
            <a:pPr marL="214313" indent="-214313">
              <a:spcBef>
                <a:spcPts val="0"/>
              </a:spcBef>
              <a:buFont typeface="Arial"/>
              <a:buChar char="•"/>
              <a:defRPr/>
            </a:pPr>
            <a:endParaRPr lang="en-US" b="1" dirty="0">
              <a:cs typeface="Calibri"/>
            </a:endParaRPr>
          </a:p>
          <a:p>
            <a:pPr marL="214313" indent="-214313">
              <a:spcBef>
                <a:spcPts val="0"/>
              </a:spcBef>
              <a:buFont typeface="Arial"/>
              <a:buChar char="•"/>
              <a:defRPr/>
            </a:pPr>
            <a:r>
              <a:rPr lang="en-US" b="1" dirty="0">
                <a:cs typeface="Calibri"/>
              </a:rPr>
              <a:t>Experimental Strategy/Machine Constraints and essential diagnostic</a:t>
            </a:r>
            <a:endParaRPr lang="en-US" dirty="0"/>
          </a:p>
          <a:p>
            <a:pPr lvl="1">
              <a:spcBef>
                <a:spcPts val="0"/>
              </a:spcBef>
              <a:defRPr/>
            </a:pPr>
            <a:r>
              <a:rPr lang="en-US" sz="1200" dirty="0">
                <a:cs typeface="Calibri"/>
              </a:rPr>
              <a:t>For TCV: use 84657 to establish scenario with steady GAE</a:t>
            </a:r>
          </a:p>
          <a:p>
            <a:pPr lvl="1">
              <a:spcBef>
                <a:spcPts val="0"/>
              </a:spcBef>
              <a:defRPr/>
            </a:pPr>
            <a:r>
              <a:rPr lang="en-US" sz="1200" dirty="0">
                <a:cs typeface="Calibri"/>
              </a:rPr>
              <a:t>Modulate plasma parameters (</a:t>
            </a:r>
            <a:r>
              <a:rPr lang="en-US" sz="1200" dirty="0" err="1">
                <a:cs typeface="Calibri"/>
              </a:rPr>
              <a:t>B</a:t>
            </a:r>
            <a:r>
              <a:rPr lang="en-US" sz="1200" baseline="-25000" dirty="0" err="1">
                <a:cs typeface="Calibri"/>
              </a:rPr>
              <a:t>t</a:t>
            </a:r>
            <a:r>
              <a:rPr lang="en-US" sz="1200" dirty="0">
                <a:cs typeface="Calibri"/>
              </a:rPr>
              <a:t>, n</a:t>
            </a:r>
            <a:r>
              <a:rPr lang="en-US" sz="1200" baseline="-25000" dirty="0">
                <a:cs typeface="Calibri"/>
              </a:rPr>
              <a:t>e</a:t>
            </a:r>
            <a:r>
              <a:rPr lang="en-US" sz="1200" dirty="0">
                <a:cs typeface="Calibri"/>
              </a:rPr>
              <a:t>, </a:t>
            </a:r>
            <a:r>
              <a:rPr lang="en-US" sz="1200" dirty="0" err="1">
                <a:cs typeface="Calibri"/>
              </a:rPr>
              <a:t>T</a:t>
            </a:r>
            <a:r>
              <a:rPr lang="en-US" sz="1200" baseline="-25000" dirty="0" err="1">
                <a:cs typeface="Calibri"/>
              </a:rPr>
              <a:t>e</a:t>
            </a:r>
            <a:r>
              <a:rPr lang="en-US" sz="1200" dirty="0">
                <a:cs typeface="Calibri"/>
              </a:rPr>
              <a:t>, NBI) to determine GAE stability boundary</a:t>
            </a:r>
          </a:p>
          <a:p>
            <a:pPr lvl="1">
              <a:spcBef>
                <a:spcPts val="0"/>
              </a:spcBef>
              <a:buFontTx/>
              <a:buChar char="-"/>
              <a:defRPr/>
            </a:pPr>
            <a:r>
              <a:rPr lang="en-US" sz="1200" dirty="0">
                <a:cs typeface="Calibri"/>
              </a:rPr>
              <a:t>For both AUG and TCV: apply ECCD to discharge with steady GAE (36607 for AUG reference, 84657 for TCV reference), to modulate q-profile</a:t>
            </a:r>
          </a:p>
          <a:p>
            <a:pPr lvl="1">
              <a:spcBef>
                <a:spcPts val="0"/>
              </a:spcBef>
              <a:buFontTx/>
              <a:buChar char="-"/>
              <a:defRPr/>
            </a:pPr>
            <a:r>
              <a:rPr lang="en-US" sz="1200" dirty="0">
                <a:cs typeface="Calibri"/>
              </a:rPr>
              <a:t>Rely on </a:t>
            </a:r>
            <a:r>
              <a:rPr lang="en-US" sz="1200" dirty="0" err="1">
                <a:cs typeface="Calibri"/>
              </a:rPr>
              <a:t>iMSE</a:t>
            </a:r>
            <a:r>
              <a:rPr lang="en-US" sz="1200" dirty="0">
                <a:cs typeface="Calibri"/>
              </a:rPr>
              <a:t> to measure q-profile modifications in presence of ECCD</a:t>
            </a:r>
          </a:p>
          <a:p>
            <a:pPr lvl="1">
              <a:spcBef>
                <a:spcPts val="0"/>
              </a:spcBef>
              <a:buFontTx/>
              <a:buChar char="-"/>
              <a:defRPr/>
            </a:pPr>
            <a:r>
              <a:rPr lang="en-US" sz="1200" dirty="0">
                <a:cs typeface="Calibri"/>
              </a:rPr>
              <a:t>Rely on ICE diagnostic to characterize hf AE mode</a:t>
            </a:r>
          </a:p>
          <a:p>
            <a:pPr marL="0" indent="0">
              <a:spcBef>
                <a:spcPts val="0"/>
              </a:spcBef>
              <a:buFont typeface="Arial" panose="020B0604020202020204" pitchFamily="34" charset="0"/>
              <a:buNone/>
              <a:defRPr/>
            </a:pPr>
            <a:endParaRPr lang="en-US" dirty="0">
              <a:cs typeface="Calibri"/>
            </a:endParaRPr>
          </a:p>
          <a:p>
            <a:endParaRPr lang="fr-FR" dirty="0"/>
          </a:p>
        </p:txBody>
      </p:sp>
      <p:sp>
        <p:nvSpPr>
          <p:cNvPr id="7" name="TextBox 7">
            <a:extLst>
              <a:ext uri="{FF2B5EF4-FFF2-40B4-BE49-F238E27FC236}">
                <a16:creationId xmlns:a16="http://schemas.microsoft.com/office/drawing/2014/main" id="{36838EE7-6982-E6C4-745E-CBF8F5617027}"/>
              </a:ext>
            </a:extLst>
          </p:cNvPr>
          <p:cNvSpPr txBox="1">
            <a:spLocks noChangeArrowheads="1"/>
          </p:cNvSpPr>
          <p:nvPr/>
        </p:nvSpPr>
        <p:spPr bwMode="auto">
          <a:xfrm>
            <a:off x="7924799" y="3981721"/>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C0403C19-005C-9EC3-E587-77F6C632CD42}"/>
              </a:ext>
            </a:extLst>
          </p:cNvPr>
          <p:cNvGraphicFramePr>
            <a:graphicFrameLocks noGrp="1"/>
          </p:cNvGraphicFramePr>
          <p:nvPr>
            <p:extLst>
              <p:ext uri="{D42A27DB-BD31-4B8C-83A1-F6EECF244321}">
                <p14:modId xmlns:p14="http://schemas.microsoft.com/office/powerpoint/2010/main" val="3782906239"/>
              </p:ext>
            </p:extLst>
          </p:nvPr>
        </p:nvGraphicFramePr>
        <p:xfrm>
          <a:off x="7924799" y="4351053"/>
          <a:ext cx="4147457" cy="2093290"/>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pPr algn="ctr"/>
                      <a:r>
                        <a:rPr lang="en-US" sz="1800" dirty="0"/>
                        <a:t>15</a:t>
                      </a:r>
                      <a:endParaRPr lang="en-IT" sz="1800" dirty="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418658">
                <a:tc>
                  <a:txBody>
                    <a:bodyPr/>
                    <a:lstStyle/>
                    <a:p>
                      <a:r>
                        <a:rPr lang="en-IT" sz="1800" b="1" dirty="0">
                          <a:solidFill>
                            <a:schemeClr val="tx1"/>
                          </a:solidFill>
                        </a:rPr>
                        <a:t>TCV</a:t>
                      </a:r>
                    </a:p>
                  </a:txBody>
                  <a:tcPr marL="68585" marR="68585" marT="34290" marB="34290">
                    <a:solidFill>
                      <a:schemeClr val="accent3">
                        <a:lumMod val="40000"/>
                        <a:lumOff val="60000"/>
                      </a:schemeClr>
                    </a:solidFill>
                  </a:tcPr>
                </a:tc>
                <a:tc>
                  <a:txBody>
                    <a:bodyPr/>
                    <a:lstStyle/>
                    <a:p>
                      <a:pPr algn="ctr"/>
                      <a:r>
                        <a:rPr lang="en-US" sz="1800" dirty="0"/>
                        <a:t>20</a:t>
                      </a:r>
                      <a:endParaRPr lang="en-IT" sz="1800" dirty="0"/>
                    </a:p>
                  </a:txBody>
                  <a:tcPr marL="68585" marR="68585" marT="34290" marB="34290">
                    <a:solidFill>
                      <a:schemeClr val="accent3">
                        <a:lumMod val="40000"/>
                        <a:lumOff val="60000"/>
                      </a:schemeClr>
                    </a:solidFill>
                  </a:tcPr>
                </a:tc>
                <a:tc>
                  <a:txBody>
                    <a:bodyPr/>
                    <a:lstStyle/>
                    <a:p>
                      <a:pPr algn="ctr"/>
                      <a:r>
                        <a:rPr lang="en-US" sz="1800" dirty="0"/>
                        <a:t>5</a:t>
                      </a:r>
                      <a:endParaRPr lang="en-IT" sz="1800" dirty="0"/>
                    </a:p>
                  </a:txBody>
                  <a:tcPr marL="68585" marR="68585" marT="34290" marB="34290">
                    <a:solidFill>
                      <a:schemeClr val="accent3">
                        <a:lumMod val="40000"/>
                        <a:lumOff val="60000"/>
                      </a:schemeClr>
                    </a:solidFill>
                  </a:tcPr>
                </a:tc>
                <a:extLst>
                  <a:ext uri="{0D108BD9-81ED-4DB2-BD59-A6C34878D82A}">
                    <a16:rowId xmlns:a16="http://schemas.microsoft.com/office/drawing/2014/main" val="10003"/>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endParaRPr lang="en-IT" sz="1100"/>
                    </a:p>
                  </a:txBody>
                  <a:tcPr marL="68585" marR="68585" marT="34290" marB="34290">
                    <a:solidFill>
                      <a:schemeClr val="accent6">
                        <a:lumMod val="40000"/>
                        <a:lumOff val="60000"/>
                      </a:schemeClr>
                    </a:solidFill>
                  </a:tcPr>
                </a:tc>
                <a:tc>
                  <a:txBody>
                    <a:bodyPr/>
                    <a:lstStyle/>
                    <a:p>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9" name="TextBox 6">
            <a:extLst>
              <a:ext uri="{FF2B5EF4-FFF2-40B4-BE49-F238E27FC236}">
                <a16:creationId xmlns:a16="http://schemas.microsoft.com/office/drawing/2014/main" id="{4C4486A4-C966-C4AF-4CBD-A91B1D6DD93F}"/>
              </a:ext>
            </a:extLst>
          </p:cNvPr>
          <p:cNvSpPr txBox="1">
            <a:spLocks noChangeArrowheads="1"/>
          </p:cNvSpPr>
          <p:nvPr/>
        </p:nvSpPr>
        <p:spPr bwMode="auto">
          <a:xfrm>
            <a:off x="8588798" y="952065"/>
            <a:ext cx="2742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FFFF"/>
                </a:solidFill>
                <a:latin typeface="Calibri" panose="020F0502020204030204" pitchFamily="34" charset="0"/>
              </a:rPr>
              <a:t>Possible summary figures</a:t>
            </a:r>
            <a:endParaRPr lang="en-US" altLang="en-US" sz="18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D8F25394-7B38-3A96-27E1-AB620BCB0D51}"/>
              </a:ext>
            </a:extLst>
          </p:cNvPr>
          <p:cNvPicPr>
            <a:picLocks noChangeAspect="1"/>
          </p:cNvPicPr>
          <p:nvPr/>
        </p:nvPicPr>
        <p:blipFill>
          <a:blip r:embed="rId3"/>
          <a:stretch>
            <a:fillRect/>
          </a:stretch>
        </p:blipFill>
        <p:spPr>
          <a:xfrm>
            <a:off x="7036350" y="1005615"/>
            <a:ext cx="5125713" cy="2882608"/>
          </a:xfrm>
          <a:prstGeom prst="rect">
            <a:avLst/>
          </a:prstGeom>
        </p:spPr>
      </p:pic>
      <p:sp>
        <p:nvSpPr>
          <p:cNvPr id="11" name="TextBox 10">
            <a:extLst>
              <a:ext uri="{FF2B5EF4-FFF2-40B4-BE49-F238E27FC236}">
                <a16:creationId xmlns:a16="http://schemas.microsoft.com/office/drawing/2014/main" id="{86E7B4E7-E14C-56D4-5572-931937E043E7}"/>
              </a:ext>
            </a:extLst>
          </p:cNvPr>
          <p:cNvSpPr txBox="1"/>
          <p:nvPr/>
        </p:nvSpPr>
        <p:spPr>
          <a:xfrm>
            <a:off x="7445740" y="543950"/>
            <a:ext cx="4520468" cy="461665"/>
          </a:xfrm>
          <a:prstGeom prst="rect">
            <a:avLst/>
          </a:prstGeom>
          <a:noFill/>
        </p:spPr>
        <p:txBody>
          <a:bodyPr wrap="none" rtlCol="0">
            <a:spAutoFit/>
          </a:bodyPr>
          <a:lstStyle/>
          <a:p>
            <a:pPr algn="l"/>
            <a:r>
              <a:rPr lang="en-US" sz="2400" b="1" dirty="0"/>
              <a:t>#84657, with possible GAE on TCV</a:t>
            </a:r>
          </a:p>
        </p:txBody>
      </p:sp>
      <p:sp>
        <p:nvSpPr>
          <p:cNvPr id="2" name="TextBox 1">
            <a:extLst>
              <a:ext uri="{FF2B5EF4-FFF2-40B4-BE49-F238E27FC236}">
                <a16:creationId xmlns:a16="http://schemas.microsoft.com/office/drawing/2014/main" id="{132C8FC0-877D-542A-91ED-72C8A6CAACD4}"/>
              </a:ext>
            </a:extLst>
          </p:cNvPr>
          <p:cNvSpPr txBox="1"/>
          <p:nvPr/>
        </p:nvSpPr>
        <p:spPr>
          <a:xfrm>
            <a:off x="1692452" y="1028613"/>
            <a:ext cx="8525691" cy="3447098"/>
          </a:xfrm>
          <a:prstGeom prst="rect">
            <a:avLst/>
          </a:prstGeom>
          <a:solidFill>
            <a:schemeClr val="bg1"/>
          </a:solidFill>
          <a:ln>
            <a:solidFill>
              <a:schemeClr val="tx1"/>
            </a:solidFill>
          </a:ln>
        </p:spPr>
        <p:txBody>
          <a:bodyPr wrap="square" rtlCol="0">
            <a:spAutoFit/>
          </a:bodyPr>
          <a:lstStyle/>
          <a:p>
            <a:pPr marL="457200" indent="-457200">
              <a:buFont typeface="Arial" panose="020B0604020202020204" pitchFamily="34" charset="0"/>
              <a:buChar char="•"/>
            </a:pPr>
            <a:r>
              <a:rPr lang="en-GB" sz="2000" b="1" dirty="0"/>
              <a:t>The addition/improvement of ICE diagnostics to all machines has meant a good start to investigation of ICE</a:t>
            </a:r>
            <a:r>
              <a:rPr lang="en-GB" sz="2000" b="1" dirty="0">
                <a:sym typeface="Wingdings" panose="05000000000000000000" pitchFamily="2" charset="2"/>
              </a:rPr>
              <a:t>FI interaction during 2025.</a:t>
            </a:r>
          </a:p>
          <a:p>
            <a:pPr marL="457200" indent="-457200" algn="l">
              <a:buFont typeface="Arial" panose="020B0604020202020204" pitchFamily="34" charset="0"/>
              <a:buChar char="•"/>
            </a:pPr>
            <a:r>
              <a:rPr lang="en-GB" sz="2000" b="1" dirty="0"/>
              <a:t>hf AEs are an area less well-documented from previous RT-09 work – diagnostics only available in more recent ops periods</a:t>
            </a:r>
          </a:p>
          <a:p>
            <a:pPr marL="457200" indent="-457200" algn="l">
              <a:buFont typeface="Arial" panose="020B0604020202020204" pitchFamily="34" charset="0"/>
              <a:buChar char="•"/>
            </a:pPr>
            <a:r>
              <a:rPr lang="en-GB" sz="2000" b="1" dirty="0"/>
              <a:t>This proposal therefore has merit from </a:t>
            </a:r>
            <a:r>
              <a:rPr lang="en-GB" sz="2000" b="1" dirty="0" err="1"/>
              <a:t>p.o.v</a:t>
            </a:r>
            <a:r>
              <a:rPr lang="en-GB" sz="2000" b="1" dirty="0"/>
              <a:t>. of D1 as well as well as D3/7</a:t>
            </a:r>
          </a:p>
          <a:p>
            <a:pPr marL="457200" indent="-457200" algn="l">
              <a:buFont typeface="Arial" panose="020B0604020202020204" pitchFamily="34" charset="0"/>
              <a:buChar char="•"/>
            </a:pPr>
            <a:r>
              <a:rPr lang="en-GB" sz="2000" b="1" dirty="0"/>
              <a:t>Combines well with #199 – TCV branch may be executed, AUG branch will need careful consideration – a number of required results can be obtained in PB</a:t>
            </a:r>
          </a:p>
          <a:p>
            <a:pPr marL="457200" indent="-457200" algn="l">
              <a:buFont typeface="Arial" panose="020B0604020202020204" pitchFamily="34" charset="0"/>
              <a:buChar char="•"/>
            </a:pPr>
            <a:r>
              <a:rPr lang="en-GB" sz="2000" b="1" dirty="0"/>
              <a:t>TCV part shots can be allocated., AUG part high </a:t>
            </a:r>
            <a:r>
              <a:rPr lang="en-GB" sz="2000" b="1" dirty="0" err="1"/>
              <a:t>prio</a:t>
            </a:r>
            <a:r>
              <a:rPr lang="en-GB" sz="2000" b="1" dirty="0"/>
              <a:t> but with reduced allocation of shots cf. request.</a:t>
            </a:r>
          </a:p>
          <a:p>
            <a:pPr marL="457200" indent="-457200" algn="l">
              <a:buFont typeface="Arial" panose="020B0604020202020204" pitchFamily="34" charset="0"/>
              <a:buChar char="•"/>
            </a:pPr>
            <a:r>
              <a:rPr lang="en-GB" b="1" dirty="0">
                <a:solidFill>
                  <a:srgbClr val="00B050"/>
                </a:solidFill>
              </a:rPr>
              <a:t>P1-TCV, P2-AUG</a:t>
            </a:r>
          </a:p>
        </p:txBody>
      </p:sp>
    </p:spTree>
    <p:extLst>
      <p:ext uri="{BB962C8B-B14F-4D97-AF65-F5344CB8AC3E}">
        <p14:creationId xmlns:p14="http://schemas.microsoft.com/office/powerpoint/2010/main" val="380026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22CF3-808E-2ECD-71D2-5B6D6C67BCE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D8A0A2-7876-970C-9BBB-2A9D43AE8504}"/>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49C783F9-67F0-21AA-8A69-024BB5E18B87}"/>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sp>
        <p:nvSpPr>
          <p:cNvPr id="5" name="CustomShape 1">
            <a:extLst>
              <a:ext uri="{FF2B5EF4-FFF2-40B4-BE49-F238E27FC236}">
                <a16:creationId xmlns:a16="http://schemas.microsoft.com/office/drawing/2014/main" id="{A32B6F2D-6043-FABC-2161-C0C663C49190}"/>
              </a:ext>
            </a:extLst>
          </p:cNvPr>
          <p:cNvSpPr/>
          <p:nvPr/>
        </p:nvSpPr>
        <p:spPr>
          <a:xfrm>
            <a:off x="983520" y="192600"/>
            <a:ext cx="9448920" cy="45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ts val="2401"/>
              </a:lnSpc>
            </a:pPr>
            <a:r>
              <a:rPr lang="en-US" sz="2800" b="1" strike="noStrike" spc="-1" dirty="0">
                <a:solidFill>
                  <a:srgbClr val="1F497D"/>
                </a:solidFill>
                <a:latin typeface="Calibri"/>
                <a:ea typeface="DejaVu Sans"/>
              </a:rPr>
              <a:t> Investigation of stability and space structure of n=0 modes driven by energetic particles. (#198)</a:t>
            </a:r>
            <a:endParaRPr lang="ru-RU" sz="2800" b="0" strike="noStrike" spc="-1" dirty="0">
              <a:latin typeface="Arial"/>
            </a:endParaRPr>
          </a:p>
        </p:txBody>
      </p:sp>
      <p:sp>
        <p:nvSpPr>
          <p:cNvPr id="6" name="CustomShape 2">
            <a:extLst>
              <a:ext uri="{FF2B5EF4-FFF2-40B4-BE49-F238E27FC236}">
                <a16:creationId xmlns:a16="http://schemas.microsoft.com/office/drawing/2014/main" id="{57F5A838-3FBE-5758-6591-F06D4968A04C}"/>
              </a:ext>
            </a:extLst>
          </p:cNvPr>
          <p:cNvSpPr/>
          <p:nvPr/>
        </p:nvSpPr>
        <p:spPr>
          <a:xfrm>
            <a:off x="634320" y="720000"/>
            <a:ext cx="6637320" cy="568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14200" indent="-211320">
              <a:lnSpc>
                <a:spcPct val="100000"/>
              </a:lnSpc>
              <a:buClr>
                <a:srgbClr val="000000"/>
              </a:buClr>
              <a:buFont typeface="Arial"/>
              <a:buChar char="•"/>
            </a:pPr>
            <a:r>
              <a:rPr lang="en-US" sz="2400" b="1" strike="noStrike" spc="-1">
                <a:solidFill>
                  <a:srgbClr val="000000"/>
                </a:solidFill>
                <a:latin typeface="Calibri"/>
                <a:ea typeface="DejaVu Sans"/>
              </a:rPr>
              <a:t>Proponents and contact person:</a:t>
            </a:r>
            <a:endParaRPr lang="ru-RU" sz="2400" b="0" strike="noStrike" spc="-1">
              <a:latin typeface="Arial"/>
            </a:endParaRPr>
          </a:p>
          <a:p>
            <a:pPr marL="214200" indent="-211320">
              <a:lnSpc>
                <a:spcPct val="100000"/>
              </a:lnSpc>
              <a:buClr>
                <a:srgbClr val="000000"/>
              </a:buClr>
              <a:buFont typeface="Arial"/>
              <a:buChar char="•"/>
            </a:pPr>
            <a:r>
              <a:rPr lang="en-US" sz="1600" b="0" strike="noStrike" spc="-1">
                <a:solidFill>
                  <a:srgbClr val="000000"/>
                </a:solidFill>
                <a:latin typeface="Calibri"/>
                <a:ea typeface="DejaVu Sans"/>
              </a:rPr>
              <a:t>Mykola Dreval </a:t>
            </a:r>
            <a:endParaRPr lang="ru-RU" sz="1600" b="0" strike="noStrike" spc="-1">
              <a:latin typeface="Arial"/>
            </a:endParaRPr>
          </a:p>
          <a:p>
            <a:pPr marL="214200" indent="-211320">
              <a:lnSpc>
                <a:spcPct val="100000"/>
              </a:lnSpc>
              <a:buClr>
                <a:srgbClr val="000000"/>
              </a:buClr>
              <a:buFont typeface="Arial"/>
              <a:buChar char="•"/>
            </a:pPr>
            <a:r>
              <a:rPr lang="en-US" sz="1600" b="0" strike="noStrike" spc="-1">
                <a:solidFill>
                  <a:srgbClr val="000000"/>
                </a:solidFill>
                <a:latin typeface="Calibri"/>
                <a:ea typeface="DejaVu Sans"/>
              </a:rPr>
              <a:t>mdreval@kipt.kharkov.ua</a:t>
            </a:r>
            <a:endParaRPr lang="ru-RU" sz="1600" b="0" strike="noStrike" spc="-1">
              <a:latin typeface="Arial"/>
            </a:endParaRPr>
          </a:p>
          <a:p>
            <a:pPr>
              <a:lnSpc>
                <a:spcPct val="100000"/>
              </a:lnSpc>
            </a:pPr>
            <a:endParaRPr lang="ru-RU" sz="1600" b="0" strike="noStrike" spc="-1">
              <a:latin typeface="Arial"/>
            </a:endParaRPr>
          </a:p>
          <a:p>
            <a:pPr marL="214200" indent="-211320">
              <a:lnSpc>
                <a:spcPct val="100000"/>
              </a:lnSpc>
              <a:buClr>
                <a:srgbClr val="000000"/>
              </a:buClr>
              <a:buFont typeface="Arial"/>
              <a:buChar char="•"/>
            </a:pPr>
            <a:r>
              <a:rPr lang="en-US" sz="2400" b="1" strike="noStrike" spc="-1">
                <a:solidFill>
                  <a:srgbClr val="000000"/>
                </a:solidFill>
                <a:latin typeface="Calibri"/>
                <a:ea typeface="DejaVu Sans"/>
              </a:rPr>
              <a:t>Scientific Background &amp; Objectives</a:t>
            </a:r>
            <a:endParaRPr lang="ru-RU" sz="2400" b="0" strike="noStrike" spc="-1">
              <a:latin typeface="Arial"/>
            </a:endParaRPr>
          </a:p>
          <a:p>
            <a:pPr marL="214200" indent="-211320">
              <a:lnSpc>
                <a:spcPct val="100000"/>
              </a:lnSpc>
              <a:buClr>
                <a:srgbClr val="000000"/>
              </a:buClr>
              <a:buFont typeface="Arial"/>
              <a:buChar char="•"/>
            </a:pPr>
            <a:r>
              <a:rPr lang="en-US" sz="1600" b="0" strike="noStrike" spc="-1">
                <a:solidFill>
                  <a:srgbClr val="000000"/>
                </a:solidFill>
                <a:latin typeface="Calibri"/>
                <a:ea typeface="DejaVu Sans"/>
              </a:rPr>
              <a:t>Clarify which experimental conditions lead to the observation of two unstable EGAMs simultaneously</a:t>
            </a:r>
            <a:r>
              <a:rPr lang="en-US" sz="1600" b="0" strike="noStrike" spc="-1" baseline="33000">
                <a:solidFill>
                  <a:srgbClr val="000000"/>
                </a:solidFill>
                <a:latin typeface="Calibri"/>
                <a:ea typeface="DejaVu Sans"/>
              </a:rPr>
              <a:t>1</a:t>
            </a:r>
            <a:endParaRPr lang="ru-RU" sz="1600" b="0" strike="noStrike" spc="-1">
              <a:latin typeface="Arial"/>
            </a:endParaRPr>
          </a:p>
          <a:p>
            <a:pPr marL="214200" indent="-211320">
              <a:lnSpc>
                <a:spcPct val="100000"/>
              </a:lnSpc>
              <a:buClr>
                <a:srgbClr val="000000"/>
              </a:buClr>
              <a:buFont typeface="Arial"/>
              <a:buChar char="•"/>
            </a:pPr>
            <a:r>
              <a:rPr lang="en-US" sz="1600" b="0" strike="noStrike" spc="-1">
                <a:solidFill>
                  <a:srgbClr val="000000"/>
                </a:solidFill>
                <a:latin typeface="Calibri"/>
                <a:ea typeface="DejaVu Sans"/>
              </a:rPr>
              <a:t>Clarify conditions of excitation of EGAM at half frequency of GAM</a:t>
            </a:r>
            <a:endParaRPr lang="ru-RU" sz="1600" b="0" strike="noStrike" spc="-1">
              <a:latin typeface="Arial"/>
            </a:endParaRPr>
          </a:p>
          <a:p>
            <a:pPr marL="214200" indent="-211320">
              <a:lnSpc>
                <a:spcPct val="100000"/>
              </a:lnSpc>
              <a:buClr>
                <a:srgbClr val="000000"/>
              </a:buClr>
              <a:buFont typeface="Arial"/>
              <a:buChar char="•"/>
            </a:pPr>
            <a:r>
              <a:rPr lang="en-US" sz="1600" b="0" strike="noStrike" spc="-1">
                <a:solidFill>
                  <a:srgbClr val="000000"/>
                </a:solidFill>
                <a:latin typeface="Calibri"/>
                <a:ea typeface="DejaVu Sans"/>
              </a:rPr>
              <a:t>Compare EGAM and GAM space structure</a:t>
            </a:r>
            <a:endParaRPr lang="ru-RU" sz="1600" b="0" strike="noStrike" spc="-1">
              <a:latin typeface="Arial"/>
            </a:endParaRPr>
          </a:p>
          <a:p>
            <a:pPr marL="214200" indent="-211320">
              <a:lnSpc>
                <a:spcPct val="100000"/>
              </a:lnSpc>
              <a:buClr>
                <a:srgbClr val="000000"/>
              </a:buClr>
              <a:buFont typeface="Arial"/>
              <a:buChar char="•"/>
            </a:pPr>
            <a:r>
              <a:rPr lang="en-US" sz="1600" b="0" strike="noStrike" spc="-1">
                <a:solidFill>
                  <a:srgbClr val="000000"/>
                </a:solidFill>
                <a:latin typeface="Calibri"/>
                <a:ea typeface="DejaVu Sans"/>
              </a:rPr>
              <a:t>Role of q in EGAM excitation: EGAM is observed at elevated q in MAST-U and TCV</a:t>
            </a:r>
            <a:endParaRPr lang="ru-RU" sz="1600" b="0" strike="noStrike" spc="-1">
              <a:latin typeface="Arial"/>
            </a:endParaRPr>
          </a:p>
          <a:p>
            <a:pPr marL="214200" indent="-211320">
              <a:lnSpc>
                <a:spcPct val="100000"/>
              </a:lnSpc>
              <a:buClr>
                <a:srgbClr val="000000"/>
              </a:buClr>
              <a:buFont typeface="Arial"/>
              <a:buChar char="•"/>
            </a:pPr>
            <a:r>
              <a:rPr lang="en-US" sz="1600" b="0" strike="noStrike" spc="-1">
                <a:solidFill>
                  <a:srgbClr val="000000"/>
                </a:solidFill>
                <a:latin typeface="Calibri"/>
                <a:ea typeface="DejaVu Sans"/>
              </a:rPr>
              <a:t>Clarify which experimental conditions lead to the observation of high frequency </a:t>
            </a:r>
            <a:r>
              <a:rPr lang="en-US" sz="1600" b="0" i="1" strike="noStrike" spc="-1">
                <a:solidFill>
                  <a:srgbClr val="000000"/>
                </a:solidFill>
                <a:latin typeface="Calibri"/>
                <a:ea typeface="DejaVu Sans"/>
              </a:rPr>
              <a:t>n</a:t>
            </a:r>
            <a:r>
              <a:rPr lang="en-US" sz="1600" b="0" strike="noStrike" spc="-1">
                <a:solidFill>
                  <a:srgbClr val="000000"/>
                </a:solidFill>
                <a:latin typeface="Calibri"/>
                <a:ea typeface="DejaVu Sans"/>
              </a:rPr>
              <a:t>=0 VDOM and GAE modes</a:t>
            </a:r>
            <a:r>
              <a:rPr lang="en-US" sz="1800" b="0" strike="noStrike" spc="-1">
                <a:solidFill>
                  <a:srgbClr val="000000"/>
                </a:solidFill>
                <a:latin typeface="Calibri"/>
                <a:ea typeface="DejaVu Sans"/>
              </a:rPr>
              <a:t>  </a:t>
            </a:r>
            <a:endParaRPr lang="ru-RU" sz="1800" b="0" strike="noStrike" spc="-1">
              <a:latin typeface="Arial"/>
            </a:endParaRPr>
          </a:p>
          <a:p>
            <a:pPr marL="214200" indent="-211320">
              <a:lnSpc>
                <a:spcPct val="100000"/>
              </a:lnSpc>
              <a:buClr>
                <a:srgbClr val="000000"/>
              </a:buClr>
              <a:buFont typeface="Arial"/>
              <a:buChar char="•"/>
            </a:pPr>
            <a:r>
              <a:rPr lang="en-US" sz="2400" b="1" strike="noStrike" spc="-1">
                <a:solidFill>
                  <a:srgbClr val="000000"/>
                </a:solidFill>
                <a:latin typeface="Calibri"/>
                <a:ea typeface="DejaVu Sans"/>
              </a:rPr>
              <a:t>Experimental Strategy/Machine Constraints and essential diagnostic</a:t>
            </a:r>
            <a:endParaRPr lang="ru-RU" sz="2400" b="0" strike="noStrike" spc="-1">
              <a:latin typeface="Arial"/>
            </a:endParaRPr>
          </a:p>
          <a:p>
            <a:pPr>
              <a:lnSpc>
                <a:spcPct val="100000"/>
              </a:lnSpc>
            </a:pPr>
            <a:r>
              <a:rPr lang="en-US" sz="1500" b="0" strike="noStrike" spc="-1">
                <a:solidFill>
                  <a:srgbClr val="000000"/>
                </a:solidFill>
                <a:latin typeface="Calibri"/>
                <a:ea typeface="DejaVu Sans"/>
              </a:rPr>
              <a:t>-Vertical plasma position (NBI deposition region) scan, elongation scan, ECRH power scan</a:t>
            </a:r>
            <a:endParaRPr lang="ru-RU" sz="1500" b="0" strike="noStrike" spc="-1">
              <a:latin typeface="Arial"/>
            </a:endParaRPr>
          </a:p>
          <a:p>
            <a:pPr>
              <a:lnSpc>
                <a:spcPct val="100000"/>
              </a:lnSpc>
            </a:pPr>
            <a:r>
              <a:rPr lang="en-US" sz="1500" b="0" strike="noStrike" spc="-1">
                <a:solidFill>
                  <a:srgbClr val="000000"/>
                </a:solidFill>
                <a:latin typeface="Calibri"/>
                <a:ea typeface="DejaVu Sans"/>
              </a:rPr>
              <a:t>-Mirnov coils used for </a:t>
            </a:r>
            <a:r>
              <a:rPr lang="en-US" sz="1500" b="0" i="1" strike="noStrike" spc="-1">
                <a:solidFill>
                  <a:srgbClr val="000000"/>
                </a:solidFill>
                <a:latin typeface="Calibri"/>
                <a:ea typeface="DejaVu Sans"/>
              </a:rPr>
              <a:t>n</a:t>
            </a:r>
            <a:r>
              <a:rPr lang="en-US" sz="1500" b="0" strike="noStrike" spc="-1">
                <a:solidFill>
                  <a:srgbClr val="000000"/>
                </a:solidFill>
                <a:latin typeface="Calibri"/>
                <a:ea typeface="DejaVu Sans"/>
              </a:rPr>
              <a:t> and magnetic field structure</a:t>
            </a:r>
            <a:endParaRPr lang="ru-RU" sz="1500" b="0" strike="noStrike" spc="-1">
              <a:latin typeface="Arial"/>
            </a:endParaRPr>
          </a:p>
          <a:p>
            <a:pPr>
              <a:lnSpc>
                <a:spcPct val="100000"/>
              </a:lnSpc>
            </a:pPr>
            <a:r>
              <a:rPr lang="en-US" sz="1500" b="0" strike="noStrike" spc="-1">
                <a:solidFill>
                  <a:srgbClr val="000000"/>
                </a:solidFill>
                <a:latin typeface="Calibri"/>
                <a:ea typeface="DejaVu Sans"/>
              </a:rPr>
              <a:t>-SXR  used for spatial structure of mode density perturbations</a:t>
            </a:r>
            <a:endParaRPr lang="ru-RU" sz="1500" b="0" strike="noStrike" spc="-1">
              <a:latin typeface="Arial"/>
            </a:endParaRPr>
          </a:p>
          <a:p>
            <a:pPr>
              <a:lnSpc>
                <a:spcPct val="100000"/>
              </a:lnSpc>
            </a:pPr>
            <a:r>
              <a:rPr lang="en-US" sz="1500" b="0" strike="noStrike" spc="-1">
                <a:solidFill>
                  <a:srgbClr val="000000"/>
                </a:solidFill>
                <a:latin typeface="Calibri"/>
                <a:ea typeface="DejaVu Sans"/>
              </a:rPr>
              <a:t>- FILD, neutrons, ICE, FIDA, CNPA, (C-)ECE, (I-)MSE</a:t>
            </a:r>
            <a:r>
              <a:rPr lang="en-US" sz="1200" b="0" strike="noStrike" spc="-1">
                <a:solidFill>
                  <a:srgbClr val="000000"/>
                </a:solidFill>
                <a:latin typeface="Calibri"/>
                <a:ea typeface="DejaVu Sans"/>
              </a:rPr>
              <a:t> </a:t>
            </a:r>
            <a:endParaRPr lang="ru-RU" sz="1200" b="0" strike="noStrike" spc="-1">
              <a:latin typeface="Arial"/>
            </a:endParaRPr>
          </a:p>
          <a:p>
            <a:pPr>
              <a:lnSpc>
                <a:spcPct val="100000"/>
              </a:lnSpc>
            </a:pPr>
            <a:endParaRPr lang="ru-RU" sz="1200" b="0" strike="noStrike" spc="-1">
              <a:latin typeface="Arial"/>
            </a:endParaRPr>
          </a:p>
          <a:p>
            <a:pPr>
              <a:lnSpc>
                <a:spcPct val="100000"/>
              </a:lnSpc>
            </a:pPr>
            <a:endParaRPr lang="ru-RU" sz="1200" b="0" strike="noStrike" spc="-1">
              <a:latin typeface="Arial"/>
            </a:endParaRPr>
          </a:p>
          <a:p>
            <a:pPr>
              <a:lnSpc>
                <a:spcPct val="100000"/>
              </a:lnSpc>
              <a:spcBef>
                <a:spcPts val="479"/>
              </a:spcBef>
            </a:pPr>
            <a:endParaRPr lang="ru-RU" sz="1200" b="0" strike="noStrike" spc="-1">
              <a:latin typeface="Arial"/>
            </a:endParaRPr>
          </a:p>
        </p:txBody>
      </p:sp>
      <p:sp>
        <p:nvSpPr>
          <p:cNvPr id="7" name="CustomShape 3">
            <a:extLst>
              <a:ext uri="{FF2B5EF4-FFF2-40B4-BE49-F238E27FC236}">
                <a16:creationId xmlns:a16="http://schemas.microsoft.com/office/drawing/2014/main" id="{3CFB868C-88A9-D79E-3A90-DB556EC90EBF}"/>
              </a:ext>
            </a:extLst>
          </p:cNvPr>
          <p:cNvSpPr/>
          <p:nvPr/>
        </p:nvSpPr>
        <p:spPr>
          <a:xfrm>
            <a:off x="7924680" y="3981600"/>
            <a:ext cx="306900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1" strike="noStrike" spc="-1">
                <a:solidFill>
                  <a:srgbClr val="000000"/>
                </a:solidFill>
                <a:latin typeface="Calibri"/>
                <a:ea typeface="Calibri"/>
              </a:rPr>
              <a:t>Proposed pulses</a:t>
            </a:r>
            <a:endParaRPr lang="ru-RU" sz="1800" b="0" strike="noStrike" spc="-1">
              <a:latin typeface="Arial"/>
            </a:endParaRPr>
          </a:p>
        </p:txBody>
      </p:sp>
      <p:graphicFrame>
        <p:nvGraphicFramePr>
          <p:cNvPr id="8" name="Table 4">
            <a:extLst>
              <a:ext uri="{FF2B5EF4-FFF2-40B4-BE49-F238E27FC236}">
                <a16:creationId xmlns:a16="http://schemas.microsoft.com/office/drawing/2014/main" id="{57ABC9FC-FC7E-A05A-E3FF-8C60245EC47A}"/>
              </a:ext>
            </a:extLst>
          </p:cNvPr>
          <p:cNvGraphicFramePr/>
          <p:nvPr/>
        </p:nvGraphicFramePr>
        <p:xfrm>
          <a:off x="7924680" y="4350960"/>
          <a:ext cx="4147200" cy="2093040"/>
        </p:xfrm>
        <a:graphic>
          <a:graphicData uri="http://schemas.openxmlformats.org/drawingml/2006/table">
            <a:tbl>
              <a:tblPr/>
              <a:tblGrid>
                <a:gridCol w="954000">
                  <a:extLst>
                    <a:ext uri="{9D8B030D-6E8A-4147-A177-3AD203B41FA5}">
                      <a16:colId xmlns:a16="http://schemas.microsoft.com/office/drawing/2014/main" val="20000"/>
                    </a:ext>
                  </a:extLst>
                </a:gridCol>
                <a:gridCol w="1663920">
                  <a:extLst>
                    <a:ext uri="{9D8B030D-6E8A-4147-A177-3AD203B41FA5}">
                      <a16:colId xmlns:a16="http://schemas.microsoft.com/office/drawing/2014/main" val="20001"/>
                    </a:ext>
                  </a:extLst>
                </a:gridCol>
                <a:gridCol w="1529280">
                  <a:extLst>
                    <a:ext uri="{9D8B030D-6E8A-4147-A177-3AD203B41FA5}">
                      <a16:colId xmlns:a16="http://schemas.microsoft.com/office/drawing/2014/main" val="20002"/>
                    </a:ext>
                  </a:extLst>
                </a:gridCol>
              </a:tblGrid>
              <a:tr h="418320">
                <a:tc>
                  <a:txBody>
                    <a:bodyPr/>
                    <a:lstStyle/>
                    <a:p>
                      <a:pPr>
                        <a:lnSpc>
                          <a:spcPct val="100000"/>
                        </a:lnSpc>
                      </a:pPr>
                      <a:r>
                        <a:rPr lang="en-IT" sz="1600" b="0" strike="noStrike" spc="-1">
                          <a:solidFill>
                            <a:srgbClr val="FFFFFF"/>
                          </a:solidFill>
                          <a:latin typeface="Calibri"/>
                        </a:rPr>
                        <a:t>Device</a:t>
                      </a:r>
                      <a:endParaRPr lang="ru-RU"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nSpc>
                          <a:spcPct val="100000"/>
                        </a:lnSpc>
                      </a:pPr>
                      <a:r>
                        <a:rPr lang="en-IT" sz="1600" b="0" strike="noStrike" spc="-1">
                          <a:solidFill>
                            <a:srgbClr val="FFFFFF"/>
                          </a:solidFill>
                          <a:latin typeface="Calibri"/>
                        </a:rPr>
                        <a:t># Pulses/Session</a:t>
                      </a:r>
                      <a:endParaRPr lang="ru-RU"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nSpc>
                          <a:spcPct val="100000"/>
                        </a:lnSpc>
                      </a:pPr>
                      <a:r>
                        <a:rPr lang="en-IT" sz="1600" b="0" strike="noStrike" spc="-1">
                          <a:solidFill>
                            <a:srgbClr val="FFFFFF"/>
                          </a:solidFill>
                          <a:latin typeface="Calibri"/>
                        </a:rPr>
                        <a:t># Development</a:t>
                      </a:r>
                      <a:endParaRPr lang="ru-RU"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extLst>
                  <a:ext uri="{0D108BD9-81ED-4DB2-BD59-A6C34878D82A}">
                    <a16:rowId xmlns:a16="http://schemas.microsoft.com/office/drawing/2014/main" val="10000"/>
                  </a:ext>
                </a:extLst>
              </a:tr>
              <a:tr h="418320">
                <a:tc>
                  <a:txBody>
                    <a:bodyPr/>
                    <a:lstStyle/>
                    <a:p>
                      <a:pPr>
                        <a:lnSpc>
                          <a:spcPct val="100000"/>
                        </a:lnSpc>
                      </a:pPr>
                      <a:r>
                        <a:rPr lang="fr-CH" sz="1800" b="1" strike="noStrike" spc="-1">
                          <a:solidFill>
                            <a:srgbClr val="000000"/>
                          </a:solidFill>
                          <a:latin typeface="Calibri"/>
                        </a:rPr>
                        <a:t>AUG</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extLst>
                  <a:ext uri="{0D108BD9-81ED-4DB2-BD59-A6C34878D82A}">
                    <a16:rowId xmlns:a16="http://schemas.microsoft.com/office/drawing/2014/main" val="10001"/>
                  </a:ext>
                </a:extLst>
              </a:tr>
              <a:tr h="418320">
                <a:tc>
                  <a:txBody>
                    <a:bodyPr/>
                    <a:lstStyle/>
                    <a:p>
                      <a:pPr>
                        <a:lnSpc>
                          <a:spcPct val="100000"/>
                        </a:lnSpc>
                      </a:pPr>
                      <a:r>
                        <a:rPr lang="en-IT" sz="1800" b="1" strike="noStrike" spc="-1">
                          <a:solidFill>
                            <a:srgbClr val="000000"/>
                          </a:solidFill>
                          <a:latin typeface="Calibri"/>
                        </a:rPr>
                        <a:t>MAST-U</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lstStyle/>
                    <a:p>
                      <a:pPr>
                        <a:lnSpc>
                          <a:spcPct val="100000"/>
                        </a:lnSpc>
                      </a:pPr>
                      <a:r>
                        <a:rPr lang="ru-RU" sz="1800" b="0" strike="noStrike" spc="-1">
                          <a:latin typeface="Arial"/>
                        </a:rPr>
                        <a:t>15</a:t>
                      </a: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lstStyle/>
                    <a:p>
                      <a:pPr>
                        <a:lnSpc>
                          <a:spcPct val="100000"/>
                        </a:lnSpc>
                      </a:pPr>
                      <a:r>
                        <a:rPr lang="ru-RU" sz="1800" b="0" strike="noStrike" spc="-1">
                          <a:latin typeface="Arial"/>
                        </a:rPr>
                        <a:t>10</a:t>
                      </a: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extLst>
                  <a:ext uri="{0D108BD9-81ED-4DB2-BD59-A6C34878D82A}">
                    <a16:rowId xmlns:a16="http://schemas.microsoft.com/office/drawing/2014/main" val="10002"/>
                  </a:ext>
                </a:extLst>
              </a:tr>
              <a:tr h="418320">
                <a:tc>
                  <a:txBody>
                    <a:bodyPr/>
                    <a:lstStyle/>
                    <a:p>
                      <a:pPr>
                        <a:lnSpc>
                          <a:spcPct val="100000"/>
                        </a:lnSpc>
                      </a:pPr>
                      <a:r>
                        <a:rPr lang="en-IT" sz="1800" b="1" strike="noStrike" spc="-1">
                          <a:solidFill>
                            <a:srgbClr val="000000"/>
                          </a:solidFill>
                          <a:latin typeface="Calibri"/>
                        </a:rPr>
                        <a:t>TCV</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lstStyle/>
                    <a:p>
                      <a:pPr>
                        <a:lnSpc>
                          <a:spcPct val="100000"/>
                        </a:lnSpc>
                      </a:pPr>
                      <a:r>
                        <a:rPr lang="en-US" sz="1800" b="0" strike="noStrike" spc="-1">
                          <a:latin typeface="Arial"/>
                        </a:rPr>
                        <a:t>30</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lstStyle/>
                    <a:p>
                      <a:pPr>
                        <a:lnSpc>
                          <a:spcPct val="100000"/>
                        </a:lnSpc>
                      </a:pPr>
                      <a:r>
                        <a:rPr lang="en-US" sz="1800" b="0" strike="noStrike" spc="-1">
                          <a:latin typeface="Arial"/>
                        </a:rPr>
                        <a:t>15</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extLst>
                  <a:ext uri="{0D108BD9-81ED-4DB2-BD59-A6C34878D82A}">
                    <a16:rowId xmlns:a16="http://schemas.microsoft.com/office/drawing/2014/main" val="10003"/>
                  </a:ext>
                </a:extLst>
              </a:tr>
              <a:tr h="419760">
                <a:tc>
                  <a:txBody>
                    <a:bodyPr/>
                    <a:lstStyle/>
                    <a:p>
                      <a:pPr>
                        <a:lnSpc>
                          <a:spcPct val="100000"/>
                        </a:lnSpc>
                      </a:pPr>
                      <a:r>
                        <a:rPr lang="en-IT" sz="1800" b="1" strike="noStrike" spc="-1">
                          <a:solidFill>
                            <a:srgbClr val="000000"/>
                          </a:solidFill>
                          <a:latin typeface="Calibri"/>
                        </a:rPr>
                        <a:t>WEST</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CD5B5"/>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CD5B5"/>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CD5B5"/>
                    </a:solidFill>
                  </a:tcPr>
                </a:tc>
                <a:extLst>
                  <a:ext uri="{0D108BD9-81ED-4DB2-BD59-A6C34878D82A}">
                    <a16:rowId xmlns:a16="http://schemas.microsoft.com/office/drawing/2014/main" val="10004"/>
                  </a:ext>
                </a:extLst>
              </a:tr>
            </a:tbl>
          </a:graphicData>
        </a:graphic>
      </p:graphicFrame>
      <p:sp>
        <p:nvSpPr>
          <p:cNvPr id="9" name="CustomShape 5">
            <a:extLst>
              <a:ext uri="{FF2B5EF4-FFF2-40B4-BE49-F238E27FC236}">
                <a16:creationId xmlns:a16="http://schemas.microsoft.com/office/drawing/2014/main" id="{0DF1EEEF-D306-FFEF-F64A-CD9CEC7BE4FC}"/>
              </a:ext>
            </a:extLst>
          </p:cNvPr>
          <p:cNvSpPr/>
          <p:nvPr/>
        </p:nvSpPr>
        <p:spPr>
          <a:xfrm>
            <a:off x="8588880" y="952200"/>
            <a:ext cx="273960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FFFFFF"/>
                </a:solidFill>
                <a:latin typeface="Calibri"/>
                <a:ea typeface="DejaVu Sans"/>
              </a:rPr>
              <a:t>Possible summary figures</a:t>
            </a:r>
            <a:endParaRPr lang="ru-RU" sz="1800" b="0" strike="noStrike" spc="-1">
              <a:latin typeface="Arial"/>
            </a:endParaRPr>
          </a:p>
        </p:txBody>
      </p:sp>
      <p:pic>
        <p:nvPicPr>
          <p:cNvPr id="10" name="Picture 9">
            <a:extLst>
              <a:ext uri="{FF2B5EF4-FFF2-40B4-BE49-F238E27FC236}">
                <a16:creationId xmlns:a16="http://schemas.microsoft.com/office/drawing/2014/main" id="{BEBEBDBF-099F-4DF7-9B19-03E904AA011B}"/>
              </a:ext>
            </a:extLst>
          </p:cNvPr>
          <p:cNvPicPr/>
          <p:nvPr/>
        </p:nvPicPr>
        <p:blipFill>
          <a:blip r:embed="rId2"/>
          <a:stretch/>
        </p:blipFill>
        <p:spPr>
          <a:xfrm>
            <a:off x="6912000" y="1080000"/>
            <a:ext cx="2498760" cy="1872000"/>
          </a:xfrm>
          <a:prstGeom prst="rect">
            <a:avLst/>
          </a:prstGeom>
          <a:ln>
            <a:noFill/>
          </a:ln>
        </p:spPr>
      </p:pic>
      <p:sp>
        <p:nvSpPr>
          <p:cNvPr id="11" name="CustomShape 7">
            <a:extLst>
              <a:ext uri="{FF2B5EF4-FFF2-40B4-BE49-F238E27FC236}">
                <a16:creationId xmlns:a16="http://schemas.microsoft.com/office/drawing/2014/main" id="{4FF5E042-F8F0-1411-308E-023D42BED013}"/>
              </a:ext>
            </a:extLst>
          </p:cNvPr>
          <p:cNvSpPr/>
          <p:nvPr/>
        </p:nvSpPr>
        <p:spPr>
          <a:xfrm>
            <a:off x="7274520" y="3024000"/>
            <a:ext cx="2157480" cy="36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400" b="0" strike="noStrike" spc="-1">
                <a:solidFill>
                  <a:srgbClr val="000000"/>
                </a:solidFill>
                <a:latin typeface="Arial"/>
                <a:ea typeface="DejaVu Sans"/>
              </a:rPr>
              <a:t>Fig. 1: Two coexisting EGAMs in TCV</a:t>
            </a:r>
            <a:endParaRPr lang="ru-RU" sz="1400" b="0" strike="noStrike" spc="-1">
              <a:latin typeface="Arial"/>
            </a:endParaRPr>
          </a:p>
        </p:txBody>
      </p:sp>
      <p:sp>
        <p:nvSpPr>
          <p:cNvPr id="12" name="CustomShape 8">
            <a:extLst>
              <a:ext uri="{FF2B5EF4-FFF2-40B4-BE49-F238E27FC236}">
                <a16:creationId xmlns:a16="http://schemas.microsoft.com/office/drawing/2014/main" id="{C574EB5C-9962-E618-45B1-E80694C3E17C}"/>
              </a:ext>
            </a:extLst>
          </p:cNvPr>
          <p:cNvSpPr/>
          <p:nvPr/>
        </p:nvSpPr>
        <p:spPr>
          <a:xfrm>
            <a:off x="145440" y="6220440"/>
            <a:ext cx="3454200" cy="25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u-RU" sz="1200" b="0" strike="noStrike" spc="-1" baseline="33000">
                <a:solidFill>
                  <a:srgbClr val="000000"/>
                </a:solidFill>
                <a:latin typeface="Arial"/>
                <a:ea typeface="DejaVu Sans"/>
              </a:rPr>
              <a:t>1</a:t>
            </a:r>
            <a:r>
              <a:rPr lang="ru-RU" sz="1200" b="0" strike="noStrike" spc="-1">
                <a:solidFill>
                  <a:srgbClr val="000000"/>
                </a:solidFill>
                <a:latin typeface="Arial"/>
                <a:ea typeface="DejaVu Sans"/>
              </a:rPr>
              <a:t>M.B. Dreval et al 2025 Nucl. Fusion </a:t>
            </a:r>
            <a:r>
              <a:rPr lang="ru-RU" sz="1200" b="1" strike="noStrike" spc="-1">
                <a:solidFill>
                  <a:srgbClr val="000000"/>
                </a:solidFill>
                <a:latin typeface="Arial"/>
                <a:ea typeface="DejaVu Sans"/>
              </a:rPr>
              <a:t>65</a:t>
            </a:r>
            <a:r>
              <a:rPr lang="ru-RU" sz="1200" b="0" strike="noStrike" spc="-1">
                <a:solidFill>
                  <a:srgbClr val="000000"/>
                </a:solidFill>
                <a:latin typeface="Arial"/>
                <a:ea typeface="DejaVu Sans"/>
              </a:rPr>
              <a:t> 016037</a:t>
            </a:r>
            <a:endParaRPr lang="ru-RU" sz="1200" b="0" strike="noStrike" spc="-1">
              <a:latin typeface="Arial"/>
            </a:endParaRPr>
          </a:p>
        </p:txBody>
      </p:sp>
      <p:pic>
        <p:nvPicPr>
          <p:cNvPr id="13" name="Picture 12">
            <a:extLst>
              <a:ext uri="{FF2B5EF4-FFF2-40B4-BE49-F238E27FC236}">
                <a16:creationId xmlns:a16="http://schemas.microsoft.com/office/drawing/2014/main" id="{E09A8432-3104-A6D0-E252-56EEC63D774C}"/>
              </a:ext>
            </a:extLst>
          </p:cNvPr>
          <p:cNvPicPr/>
          <p:nvPr/>
        </p:nvPicPr>
        <p:blipFill>
          <a:blip r:embed="rId3"/>
          <a:stretch/>
        </p:blipFill>
        <p:spPr>
          <a:xfrm>
            <a:off x="9465840" y="1152000"/>
            <a:ext cx="2726280" cy="1634760"/>
          </a:xfrm>
          <a:prstGeom prst="rect">
            <a:avLst/>
          </a:prstGeom>
          <a:ln>
            <a:noFill/>
          </a:ln>
        </p:spPr>
      </p:pic>
      <p:sp>
        <p:nvSpPr>
          <p:cNvPr id="14" name="CustomShape 9">
            <a:extLst>
              <a:ext uri="{FF2B5EF4-FFF2-40B4-BE49-F238E27FC236}">
                <a16:creationId xmlns:a16="http://schemas.microsoft.com/office/drawing/2014/main" id="{B71D4915-A658-CA49-5FA3-45ED48DC3B77}"/>
              </a:ext>
            </a:extLst>
          </p:cNvPr>
          <p:cNvSpPr/>
          <p:nvPr/>
        </p:nvSpPr>
        <p:spPr>
          <a:xfrm>
            <a:off x="9864000" y="3024000"/>
            <a:ext cx="2157480" cy="36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400" b="0" strike="noStrike" spc="-1">
                <a:solidFill>
                  <a:srgbClr val="000000"/>
                </a:solidFill>
                <a:latin typeface="Arial"/>
                <a:ea typeface="DejaVu Sans"/>
              </a:rPr>
              <a:t>Fig. 2: </a:t>
            </a:r>
            <a:r>
              <a:rPr lang="en-US" sz="1400" b="0" i="1" strike="noStrike" spc="-1">
                <a:solidFill>
                  <a:srgbClr val="000000"/>
                </a:solidFill>
                <a:latin typeface="Arial"/>
                <a:ea typeface="DejaVu Sans"/>
              </a:rPr>
              <a:t>n</a:t>
            </a:r>
            <a:r>
              <a:rPr lang="en-US" sz="1400" b="0" strike="noStrike" spc="-1">
                <a:solidFill>
                  <a:srgbClr val="000000"/>
                </a:solidFill>
                <a:latin typeface="Arial"/>
                <a:ea typeface="DejaVu Sans"/>
              </a:rPr>
              <a:t>=0 in MAST-U</a:t>
            </a:r>
            <a:endParaRPr lang="ru-RU" sz="1400" b="0" strike="noStrike" spc="-1">
              <a:latin typeface="Arial"/>
            </a:endParaRPr>
          </a:p>
        </p:txBody>
      </p:sp>
      <p:sp>
        <p:nvSpPr>
          <p:cNvPr id="2" name="TextBox 1">
            <a:extLst>
              <a:ext uri="{FF2B5EF4-FFF2-40B4-BE49-F238E27FC236}">
                <a16:creationId xmlns:a16="http://schemas.microsoft.com/office/drawing/2014/main" id="{0BEDFD7F-F981-4B3F-461A-2CB25818EF5B}"/>
              </a:ext>
            </a:extLst>
          </p:cNvPr>
          <p:cNvSpPr txBox="1"/>
          <p:nvPr/>
        </p:nvSpPr>
        <p:spPr>
          <a:xfrm>
            <a:off x="1692452" y="1028613"/>
            <a:ext cx="8525691" cy="2862322"/>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Principally aligned with D7: Identify AE control actuators, with some relevance also to D3/4</a:t>
            </a:r>
          </a:p>
          <a:p>
            <a:pPr marL="457200" indent="-457200" algn="l">
              <a:buFont typeface="Arial" panose="020B0604020202020204" pitchFamily="34" charset="0"/>
              <a:buChar char="•"/>
            </a:pPr>
            <a:r>
              <a:rPr lang="en-GB" sz="2000" b="1" dirty="0"/>
              <a:t>n=0 modes observed previously on TCV and MAST-U… proposal is to start from previously identified scenarios and perform systematic scans.</a:t>
            </a:r>
          </a:p>
          <a:p>
            <a:pPr marL="457200" indent="-457200" algn="l">
              <a:buFont typeface="Arial" panose="020B0604020202020204" pitchFamily="34" charset="0"/>
              <a:buChar char="•"/>
            </a:pPr>
            <a:r>
              <a:rPr lang="en-GB" sz="2000" b="1" dirty="0"/>
              <a:t>Good starting point but could be expensive on shots to make significant progress</a:t>
            </a:r>
          </a:p>
          <a:p>
            <a:pPr marL="457200" indent="-457200" algn="l">
              <a:buFont typeface="Arial" panose="020B0604020202020204" pitchFamily="34" charset="0"/>
              <a:buChar char="•"/>
            </a:pPr>
            <a:r>
              <a:rPr lang="en-GB" sz="2000" b="1" dirty="0"/>
              <a:t>MAST-U part will combine well  #193, TCV part should also combine reasonably with #200/201</a:t>
            </a:r>
          </a:p>
          <a:p>
            <a:pPr marL="457200" indent="-457200" algn="l">
              <a:buFont typeface="Arial" panose="020B0604020202020204" pitchFamily="34" charset="0"/>
              <a:buChar char="•"/>
            </a:pPr>
            <a:r>
              <a:rPr lang="en-GB" sz="2000" b="1" dirty="0">
                <a:solidFill>
                  <a:srgbClr val="FFC000"/>
                </a:solidFill>
              </a:rPr>
              <a:t>P2</a:t>
            </a:r>
          </a:p>
        </p:txBody>
      </p:sp>
    </p:spTree>
    <p:extLst>
      <p:ext uri="{BB962C8B-B14F-4D97-AF65-F5344CB8AC3E}">
        <p14:creationId xmlns:p14="http://schemas.microsoft.com/office/powerpoint/2010/main" val="33811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7FBD-6CBA-FF9E-7773-18462379E2E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3D873E-4D74-1602-03BE-E1A89A2B4787}"/>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DF1F9590-FAC7-EB34-0F89-8DD277D626D2}"/>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5" name="TextShape 1">
            <a:extLst>
              <a:ext uri="{FF2B5EF4-FFF2-40B4-BE49-F238E27FC236}">
                <a16:creationId xmlns:a16="http://schemas.microsoft.com/office/drawing/2014/main" id="{9D6D3FCA-BAD7-5AC8-D0A4-D53270F2243F}"/>
              </a:ext>
            </a:extLst>
          </p:cNvPr>
          <p:cNvSpPr txBox="1"/>
          <p:nvPr/>
        </p:nvSpPr>
        <p:spPr>
          <a:xfrm>
            <a:off x="983520" y="192600"/>
            <a:ext cx="9451440" cy="456840"/>
          </a:xfrm>
          <a:prstGeom prst="rect">
            <a:avLst/>
          </a:prstGeom>
          <a:noFill/>
          <a:ln>
            <a:noFill/>
          </a:ln>
        </p:spPr>
        <p:txBody>
          <a:bodyPr anchor="ctr">
            <a:noAutofit/>
          </a:bodyPr>
          <a:lstStyle/>
          <a:p>
            <a:pPr>
              <a:lnSpc>
                <a:spcPts val="2401"/>
              </a:lnSpc>
            </a:pPr>
            <a:r>
              <a:rPr lang="fr-FR" sz="2800" b="1" strike="noStrike" spc="-1" dirty="0">
                <a:solidFill>
                  <a:srgbClr val="1F497D"/>
                </a:solidFill>
                <a:latin typeface="Calibri"/>
              </a:rPr>
              <a:t>Cross-machine </a:t>
            </a:r>
            <a:r>
              <a:rPr lang="fr-FR" sz="2800" b="1" strike="noStrike" spc="-1" dirty="0" err="1">
                <a:solidFill>
                  <a:srgbClr val="1F497D"/>
                </a:solidFill>
                <a:latin typeface="Calibri"/>
              </a:rPr>
              <a:t>study</a:t>
            </a:r>
            <a:r>
              <a:rPr lang="fr-FR" sz="2800" b="1" strike="noStrike" spc="-1" dirty="0">
                <a:solidFill>
                  <a:srgbClr val="1F497D"/>
                </a:solidFill>
                <a:latin typeface="Calibri"/>
              </a:rPr>
              <a:t> of </a:t>
            </a:r>
            <a:r>
              <a:rPr lang="fr-FR" sz="2800" b="1" strike="noStrike" spc="-1" dirty="0" err="1">
                <a:solidFill>
                  <a:srgbClr val="1F497D"/>
                </a:solidFill>
                <a:latin typeface="Calibri"/>
              </a:rPr>
              <a:t>core</a:t>
            </a:r>
            <a:r>
              <a:rPr lang="fr-FR" sz="2800" b="1" strike="noStrike" spc="-1" dirty="0">
                <a:solidFill>
                  <a:srgbClr val="1F497D"/>
                </a:solidFill>
                <a:latin typeface="Calibri"/>
              </a:rPr>
              <a:t> ICE </a:t>
            </a:r>
            <a:r>
              <a:rPr lang="fr-FR" sz="2800" b="1" strike="noStrike" spc="-1" dirty="0" err="1">
                <a:solidFill>
                  <a:srgbClr val="1F497D"/>
                </a:solidFill>
                <a:latin typeface="Calibri"/>
              </a:rPr>
              <a:t>during</a:t>
            </a:r>
            <a:r>
              <a:rPr lang="fr-FR" sz="2800" b="1" strike="noStrike" spc="-1" dirty="0">
                <a:solidFill>
                  <a:srgbClr val="1F497D"/>
                </a:solidFill>
                <a:latin typeface="Calibri"/>
              </a:rPr>
              <a:t> </a:t>
            </a:r>
            <a:r>
              <a:rPr lang="fr-FR" sz="2800" b="1" strike="noStrike" spc="-1" dirty="0" err="1">
                <a:solidFill>
                  <a:srgbClr val="1F497D"/>
                </a:solidFill>
                <a:latin typeface="Calibri"/>
              </a:rPr>
              <a:t>sawtooth</a:t>
            </a:r>
            <a:r>
              <a:rPr lang="fr-FR" sz="2800" b="1" strike="noStrike" spc="-1" dirty="0">
                <a:solidFill>
                  <a:srgbClr val="1F497D"/>
                </a:solidFill>
                <a:latin typeface="Calibri"/>
              </a:rPr>
              <a:t> cycle (#199)</a:t>
            </a:r>
            <a:endParaRPr lang="en-US" sz="2800" b="0" strike="noStrike" spc="-1" dirty="0">
              <a:solidFill>
                <a:srgbClr val="000000"/>
              </a:solidFill>
              <a:latin typeface="Calibri"/>
            </a:endParaRPr>
          </a:p>
        </p:txBody>
      </p:sp>
      <p:sp>
        <p:nvSpPr>
          <p:cNvPr id="6" name="TextShape 2">
            <a:extLst>
              <a:ext uri="{FF2B5EF4-FFF2-40B4-BE49-F238E27FC236}">
                <a16:creationId xmlns:a16="http://schemas.microsoft.com/office/drawing/2014/main" id="{080AE612-B991-A090-DC65-52A0AE910B2E}"/>
              </a:ext>
            </a:extLst>
          </p:cNvPr>
          <p:cNvSpPr txBox="1"/>
          <p:nvPr/>
        </p:nvSpPr>
        <p:spPr>
          <a:xfrm>
            <a:off x="609480" y="836640"/>
            <a:ext cx="6639840" cy="5688360"/>
          </a:xfrm>
          <a:prstGeom prst="rect">
            <a:avLst/>
          </a:prstGeom>
          <a:noFill/>
          <a:ln>
            <a:noFill/>
          </a:ln>
        </p:spPr>
        <p:txBody>
          <a:bodyPr>
            <a:normAutofit/>
          </a:bodyPr>
          <a:lstStyle/>
          <a:p>
            <a:pPr marL="214200" indent="-213840">
              <a:lnSpc>
                <a:spcPct val="100000"/>
              </a:lnSpc>
              <a:buClr>
                <a:srgbClr val="000000"/>
              </a:buClr>
              <a:buFont typeface="Arial"/>
              <a:buChar char="•"/>
            </a:pPr>
            <a:r>
              <a:rPr lang="en-US" sz="2400" b="1" strike="noStrike" spc="-1" dirty="0">
                <a:solidFill>
                  <a:srgbClr val="000000"/>
                </a:solidFill>
                <a:latin typeface="Calibri"/>
              </a:rPr>
              <a:t>Proponents and contact person:</a:t>
            </a:r>
            <a:endParaRPr lang="en-US" sz="2400" b="0" strike="noStrike" spc="-1" dirty="0">
              <a:solidFill>
                <a:srgbClr val="000000"/>
              </a:solidFill>
              <a:latin typeface="Calibri"/>
            </a:endParaRPr>
          </a:p>
          <a:p>
            <a:pPr marL="257040" indent="-256680">
              <a:lnSpc>
                <a:spcPct val="100000"/>
              </a:lnSpc>
              <a:buClr>
                <a:srgbClr val="000000"/>
              </a:buClr>
              <a:buFont typeface="Arial"/>
              <a:buChar char="•"/>
            </a:pPr>
            <a:r>
              <a:rPr lang="en-US" sz="2400" b="0" strike="noStrike" spc="-1" dirty="0">
                <a:solidFill>
                  <a:srgbClr val="000000"/>
                </a:solidFill>
                <a:latin typeface="Calibri"/>
              </a:rPr>
              <a:t>      </a:t>
            </a:r>
            <a:r>
              <a:rPr lang="nn-NO" sz="2400" b="0" strike="noStrike" spc="-1" dirty="0">
                <a:solidFill>
                  <a:srgbClr val="000000"/>
                </a:solidFill>
                <a:latin typeface="Calibri"/>
              </a:rPr>
              <a:t>mdreval@kipt.kharkov.ua Mykola Dreval</a:t>
            </a:r>
            <a:endParaRPr lang="en-US" sz="2400" b="0" strike="noStrike" spc="-1" dirty="0">
              <a:solidFill>
                <a:srgbClr val="000000"/>
              </a:solidFill>
              <a:latin typeface="Calibri"/>
            </a:endParaRPr>
          </a:p>
          <a:p>
            <a:pPr>
              <a:lnSpc>
                <a:spcPct val="100000"/>
              </a:lnSpc>
            </a:pPr>
            <a:endParaRPr lang="en-US" sz="2400" b="0" strike="noStrike" spc="-1" dirty="0">
              <a:solidFill>
                <a:srgbClr val="000000"/>
              </a:solidFill>
              <a:latin typeface="Calibri"/>
            </a:endParaRPr>
          </a:p>
          <a:p>
            <a:pPr marL="214200" indent="-213840">
              <a:lnSpc>
                <a:spcPct val="100000"/>
              </a:lnSpc>
              <a:buClr>
                <a:srgbClr val="000000"/>
              </a:buClr>
              <a:buFont typeface="Arial"/>
              <a:buChar char="•"/>
            </a:pPr>
            <a:r>
              <a:rPr lang="en-US" sz="2400" b="1" strike="noStrike" spc="-1" dirty="0">
                <a:solidFill>
                  <a:srgbClr val="000000"/>
                </a:solidFill>
                <a:latin typeface="Calibri"/>
              </a:rPr>
              <a:t>Scientific Background &amp; Objectives</a:t>
            </a:r>
            <a:endParaRPr lang="en-US" sz="2400" b="0" strike="noStrike" spc="-1" dirty="0">
              <a:solidFill>
                <a:srgbClr val="000000"/>
              </a:solidFill>
              <a:latin typeface="Calibri"/>
            </a:endParaRPr>
          </a:p>
          <a:p>
            <a:pPr marL="557280" lvl="1" indent="-213840">
              <a:lnSpc>
                <a:spcPct val="100000"/>
              </a:lnSpc>
              <a:buClr>
                <a:srgbClr val="000000"/>
              </a:buClr>
              <a:buFont typeface="Arial"/>
              <a:buChar char="•"/>
            </a:pPr>
            <a:r>
              <a:rPr lang="en-US" sz="1800" b="0" strike="noStrike" spc="-1" dirty="0">
                <a:solidFill>
                  <a:srgbClr val="000000"/>
                </a:solidFill>
                <a:latin typeface="Calibri"/>
              </a:rPr>
              <a:t>Addressed deliverables: D1, D3, D4, D7 </a:t>
            </a:r>
          </a:p>
          <a:p>
            <a:pPr marL="557280" lvl="1" indent="-213840">
              <a:lnSpc>
                <a:spcPct val="100000"/>
              </a:lnSpc>
              <a:buClr>
                <a:srgbClr val="000000"/>
              </a:buClr>
              <a:buFont typeface="Arial"/>
              <a:buChar char="•"/>
            </a:pPr>
            <a:r>
              <a:rPr lang="en-US" sz="1200" b="0" strike="noStrike" spc="-1" dirty="0">
                <a:solidFill>
                  <a:srgbClr val="000000"/>
                </a:solidFill>
                <a:latin typeface="Calibri"/>
              </a:rPr>
              <a:t>- AUG contains extensive shot database with </a:t>
            </a:r>
            <a:r>
              <a:rPr lang="en-US" sz="1200" b="0" strike="noStrike" spc="-1" dirty="0" err="1">
                <a:solidFill>
                  <a:srgbClr val="000000"/>
                </a:solidFill>
                <a:latin typeface="Calibri"/>
              </a:rPr>
              <a:t>sawteeth</a:t>
            </a:r>
            <a:r>
              <a:rPr lang="en-US" sz="1200" b="0" strike="noStrike" spc="-1" dirty="0">
                <a:solidFill>
                  <a:srgbClr val="000000"/>
                </a:solidFill>
                <a:latin typeface="Calibri"/>
              </a:rPr>
              <a:t> and core ICE</a:t>
            </a:r>
          </a:p>
          <a:p>
            <a:pPr marL="557280" lvl="1" indent="-213840">
              <a:lnSpc>
                <a:spcPct val="100000"/>
              </a:lnSpc>
              <a:buClr>
                <a:srgbClr val="000000"/>
              </a:buClr>
              <a:buFont typeface="Arial"/>
              <a:buChar char="•"/>
            </a:pPr>
            <a:r>
              <a:rPr lang="en-US" sz="1200" b="0" strike="noStrike" spc="-1" dirty="0">
                <a:solidFill>
                  <a:srgbClr val="000000"/>
                </a:solidFill>
                <a:latin typeface="Calibri"/>
              </a:rPr>
              <a:t>- Results show co- and anti-correlation between core ICE strength and sawtooth cycles</a:t>
            </a:r>
          </a:p>
          <a:p>
            <a:pPr marL="557280" lvl="1" indent="-213840">
              <a:lnSpc>
                <a:spcPct val="100000"/>
              </a:lnSpc>
              <a:buClr>
                <a:srgbClr val="000000"/>
              </a:buClr>
              <a:buFont typeface="Arial"/>
              <a:buChar char="•"/>
            </a:pPr>
            <a:r>
              <a:rPr lang="en-US" sz="1200" b="0" strike="noStrike" spc="-1" dirty="0">
                <a:solidFill>
                  <a:srgbClr val="000000"/>
                </a:solidFill>
                <a:latin typeface="Calibri"/>
              </a:rPr>
              <a:t>- Recently installed ICE diagnostics on TCV and MU now also detect core ICE in presence of </a:t>
            </a:r>
            <a:r>
              <a:rPr lang="en-US" sz="1200" b="0" strike="noStrike" spc="-1" dirty="0" err="1">
                <a:solidFill>
                  <a:srgbClr val="000000"/>
                </a:solidFill>
                <a:latin typeface="Calibri"/>
              </a:rPr>
              <a:t>sawteeth</a:t>
            </a:r>
            <a:r>
              <a:rPr lang="en-US" sz="1200" b="0" strike="noStrike" spc="-1" dirty="0">
                <a:solidFill>
                  <a:srgbClr val="000000"/>
                </a:solidFill>
                <a:latin typeface="Calibri"/>
              </a:rPr>
              <a:t>.</a:t>
            </a:r>
          </a:p>
          <a:p>
            <a:pPr marL="557280" lvl="1" indent="-213840">
              <a:lnSpc>
                <a:spcPct val="100000"/>
              </a:lnSpc>
              <a:buClr>
                <a:srgbClr val="000000"/>
              </a:buClr>
              <a:buFont typeface="Arial"/>
              <a:buChar char="•"/>
            </a:pPr>
            <a:r>
              <a:rPr lang="en-US" sz="1200" b="0" strike="noStrike" spc="-1" dirty="0">
                <a:solidFill>
                  <a:srgbClr val="000000"/>
                </a:solidFill>
                <a:latin typeface="Calibri"/>
              </a:rPr>
              <a:t>Goal: determine dependence of core ICE activity on sawtooth phase/cycle</a:t>
            </a:r>
          </a:p>
          <a:p>
            <a:pPr>
              <a:lnSpc>
                <a:spcPct val="100000"/>
              </a:lnSpc>
            </a:pPr>
            <a:endParaRPr lang="en-US" sz="1200" b="0" strike="noStrike" spc="-1" dirty="0">
              <a:solidFill>
                <a:srgbClr val="000000"/>
              </a:solidFill>
              <a:latin typeface="Calibri"/>
            </a:endParaRPr>
          </a:p>
          <a:p>
            <a:pPr marL="214200" indent="-213840">
              <a:lnSpc>
                <a:spcPct val="100000"/>
              </a:lnSpc>
              <a:buClr>
                <a:srgbClr val="000000"/>
              </a:buClr>
              <a:buFont typeface="Arial"/>
              <a:buChar char="•"/>
            </a:pPr>
            <a:r>
              <a:rPr lang="en-US" sz="2400" b="1" strike="noStrike" spc="-1" dirty="0">
                <a:solidFill>
                  <a:srgbClr val="000000"/>
                </a:solidFill>
                <a:latin typeface="Calibri"/>
              </a:rPr>
              <a:t>Experimental Strategy/Machine Constraints and essential diagnostic</a:t>
            </a:r>
            <a:endParaRPr lang="en-US" sz="2400" b="0" strike="noStrike" spc="-1" dirty="0">
              <a:solidFill>
                <a:srgbClr val="000000"/>
              </a:solidFill>
              <a:latin typeface="Calibri"/>
            </a:endParaRPr>
          </a:p>
          <a:p>
            <a:pPr marL="557280" lvl="1" indent="-213840">
              <a:lnSpc>
                <a:spcPct val="100000"/>
              </a:lnSpc>
              <a:buClr>
                <a:srgbClr val="000000"/>
              </a:buClr>
              <a:buFont typeface="Arial"/>
              <a:buChar char="•"/>
            </a:pPr>
            <a:r>
              <a:rPr lang="en-US" sz="1200" b="0" strike="noStrike" spc="-1" dirty="0">
                <a:solidFill>
                  <a:srgbClr val="000000"/>
                </a:solidFill>
                <a:latin typeface="Calibri"/>
              </a:rPr>
              <a:t>Establish reference discharge with </a:t>
            </a:r>
            <a:r>
              <a:rPr lang="en-US" sz="1200" b="0" strike="noStrike" spc="-1" dirty="0" err="1">
                <a:solidFill>
                  <a:srgbClr val="000000"/>
                </a:solidFill>
                <a:latin typeface="Calibri"/>
              </a:rPr>
              <a:t>sawteeth</a:t>
            </a:r>
            <a:r>
              <a:rPr lang="en-US" sz="1200" b="0" strike="noStrike" spc="-1" dirty="0">
                <a:solidFill>
                  <a:srgbClr val="000000"/>
                </a:solidFill>
                <a:latin typeface="Calibri"/>
              </a:rPr>
              <a:t> and steady core ICE: MU 52493, AUG 43009 (-2.5 T) or 37885 (-3.0 T), TCV 84954</a:t>
            </a:r>
          </a:p>
          <a:p>
            <a:pPr marL="557280" lvl="1" indent="-213840">
              <a:lnSpc>
                <a:spcPct val="100000"/>
              </a:lnSpc>
              <a:buClr>
                <a:srgbClr val="000000"/>
              </a:buClr>
              <a:buFont typeface="Arial"/>
              <a:buChar char="•"/>
            </a:pPr>
            <a:r>
              <a:rPr lang="en-US" sz="1200" b="0" strike="noStrike" spc="-1" dirty="0">
                <a:solidFill>
                  <a:srgbClr val="000000"/>
                </a:solidFill>
                <a:latin typeface="Calibri"/>
              </a:rPr>
              <a:t>Use available actuators to modulate sawtooth cycle, such as NBI, ECCD, ICRF</a:t>
            </a:r>
          </a:p>
          <a:p>
            <a:pPr marL="557280" lvl="1" indent="-213840">
              <a:lnSpc>
                <a:spcPct val="100000"/>
              </a:lnSpc>
              <a:buClr>
                <a:srgbClr val="000000"/>
              </a:buClr>
              <a:buFont typeface="Arial"/>
              <a:buChar char="-"/>
            </a:pPr>
            <a:r>
              <a:rPr lang="en-US" sz="1200" b="0" strike="noStrike" spc="-1" dirty="0">
                <a:solidFill>
                  <a:srgbClr val="000000"/>
                </a:solidFill>
                <a:latin typeface="Calibri"/>
              </a:rPr>
              <a:t>Monitor core ICE dynamics via ICE diagnostic</a:t>
            </a:r>
          </a:p>
          <a:p>
            <a:pPr marL="557280" lvl="1" indent="-213840">
              <a:lnSpc>
                <a:spcPct val="100000"/>
              </a:lnSpc>
              <a:buClr>
                <a:srgbClr val="000000"/>
              </a:buClr>
              <a:buFont typeface="Arial"/>
              <a:buChar char="-"/>
            </a:pPr>
            <a:r>
              <a:rPr lang="en-US" sz="1200" b="0" strike="noStrike" spc="-1" dirty="0">
                <a:solidFill>
                  <a:srgbClr val="000000"/>
                </a:solidFill>
                <a:latin typeface="Calibri"/>
              </a:rPr>
              <a:t>Track q-profile via </a:t>
            </a:r>
            <a:r>
              <a:rPr lang="en-US" sz="1200" b="0" strike="noStrike" spc="-1" dirty="0" err="1">
                <a:solidFill>
                  <a:srgbClr val="000000"/>
                </a:solidFill>
                <a:latin typeface="Calibri"/>
              </a:rPr>
              <a:t>iMSE</a:t>
            </a:r>
            <a:r>
              <a:rPr lang="en-US" sz="1200" b="0" strike="noStrike" spc="-1" dirty="0">
                <a:solidFill>
                  <a:srgbClr val="000000"/>
                </a:solidFill>
                <a:latin typeface="Calibri"/>
              </a:rPr>
              <a:t> diagnostic</a:t>
            </a:r>
          </a:p>
          <a:p>
            <a:pPr>
              <a:lnSpc>
                <a:spcPct val="100000"/>
              </a:lnSpc>
            </a:pPr>
            <a:endParaRPr lang="en-US" sz="1200" b="0" strike="noStrike" spc="-1" dirty="0">
              <a:solidFill>
                <a:srgbClr val="000000"/>
              </a:solidFill>
              <a:latin typeface="Calibri"/>
            </a:endParaRPr>
          </a:p>
          <a:p>
            <a:pPr>
              <a:lnSpc>
                <a:spcPct val="100000"/>
              </a:lnSpc>
            </a:pPr>
            <a:endParaRPr lang="en-US" sz="1200" b="0" strike="noStrike" spc="-1" dirty="0">
              <a:solidFill>
                <a:srgbClr val="000000"/>
              </a:solidFill>
              <a:latin typeface="Calibri"/>
            </a:endParaRPr>
          </a:p>
          <a:p>
            <a:pPr>
              <a:lnSpc>
                <a:spcPct val="100000"/>
              </a:lnSpc>
              <a:spcBef>
                <a:spcPts val="479"/>
              </a:spcBef>
            </a:pPr>
            <a:endParaRPr lang="en-US" sz="1200" b="0" strike="noStrike" spc="-1" dirty="0">
              <a:solidFill>
                <a:srgbClr val="000000"/>
              </a:solidFill>
              <a:latin typeface="Calibri"/>
            </a:endParaRPr>
          </a:p>
        </p:txBody>
      </p:sp>
      <p:sp>
        <p:nvSpPr>
          <p:cNvPr id="7" name="CustomShape 3">
            <a:extLst>
              <a:ext uri="{FF2B5EF4-FFF2-40B4-BE49-F238E27FC236}">
                <a16:creationId xmlns:a16="http://schemas.microsoft.com/office/drawing/2014/main" id="{350AF224-F006-8872-10C2-9F3EEE0DCF85}"/>
              </a:ext>
            </a:extLst>
          </p:cNvPr>
          <p:cNvSpPr/>
          <p:nvPr/>
        </p:nvSpPr>
        <p:spPr>
          <a:xfrm>
            <a:off x="7924680" y="3981600"/>
            <a:ext cx="30715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1" strike="noStrike" spc="-1">
                <a:solidFill>
                  <a:srgbClr val="000000"/>
                </a:solidFill>
                <a:latin typeface="Calibri"/>
                <a:ea typeface="Calibri"/>
              </a:rPr>
              <a:t>Proposed pulses</a:t>
            </a:r>
            <a:endParaRPr lang="ru-RU" sz="1800" b="0" strike="noStrike" spc="-1">
              <a:latin typeface="Arial"/>
            </a:endParaRPr>
          </a:p>
        </p:txBody>
      </p:sp>
      <p:graphicFrame>
        <p:nvGraphicFramePr>
          <p:cNvPr id="8" name="Table 4">
            <a:extLst>
              <a:ext uri="{FF2B5EF4-FFF2-40B4-BE49-F238E27FC236}">
                <a16:creationId xmlns:a16="http://schemas.microsoft.com/office/drawing/2014/main" id="{1ABE47D4-BD47-272F-82D9-11D280BD76DE}"/>
              </a:ext>
            </a:extLst>
          </p:cNvPr>
          <p:cNvGraphicFramePr/>
          <p:nvPr/>
        </p:nvGraphicFramePr>
        <p:xfrm>
          <a:off x="7924680" y="4350960"/>
          <a:ext cx="4147200" cy="2093040"/>
        </p:xfrm>
        <a:graphic>
          <a:graphicData uri="http://schemas.openxmlformats.org/drawingml/2006/table">
            <a:tbl>
              <a:tblPr/>
              <a:tblGrid>
                <a:gridCol w="954000">
                  <a:extLst>
                    <a:ext uri="{9D8B030D-6E8A-4147-A177-3AD203B41FA5}">
                      <a16:colId xmlns:a16="http://schemas.microsoft.com/office/drawing/2014/main" val="20000"/>
                    </a:ext>
                  </a:extLst>
                </a:gridCol>
                <a:gridCol w="1663920">
                  <a:extLst>
                    <a:ext uri="{9D8B030D-6E8A-4147-A177-3AD203B41FA5}">
                      <a16:colId xmlns:a16="http://schemas.microsoft.com/office/drawing/2014/main" val="20001"/>
                    </a:ext>
                  </a:extLst>
                </a:gridCol>
                <a:gridCol w="1529280">
                  <a:extLst>
                    <a:ext uri="{9D8B030D-6E8A-4147-A177-3AD203B41FA5}">
                      <a16:colId xmlns:a16="http://schemas.microsoft.com/office/drawing/2014/main" val="20002"/>
                    </a:ext>
                  </a:extLst>
                </a:gridCol>
              </a:tblGrid>
              <a:tr h="418320">
                <a:tc>
                  <a:txBody>
                    <a:bodyPr/>
                    <a:lstStyle/>
                    <a:p>
                      <a:pPr>
                        <a:lnSpc>
                          <a:spcPct val="100000"/>
                        </a:lnSpc>
                      </a:pPr>
                      <a:r>
                        <a:rPr lang="en-IT" sz="1600" b="0" strike="noStrike" spc="-1">
                          <a:solidFill>
                            <a:srgbClr val="FFFFFF"/>
                          </a:solidFill>
                          <a:latin typeface="Calibri"/>
                        </a:rPr>
                        <a:t>Device</a:t>
                      </a:r>
                      <a:endParaRPr lang="ru-RU"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nSpc>
                          <a:spcPct val="100000"/>
                        </a:lnSpc>
                      </a:pPr>
                      <a:r>
                        <a:rPr lang="en-IT" sz="1600" b="0" strike="noStrike" spc="-1">
                          <a:solidFill>
                            <a:srgbClr val="FFFFFF"/>
                          </a:solidFill>
                          <a:latin typeface="Calibri"/>
                        </a:rPr>
                        <a:t># Pulses/Session</a:t>
                      </a:r>
                      <a:endParaRPr lang="ru-RU"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nSpc>
                          <a:spcPct val="100000"/>
                        </a:lnSpc>
                      </a:pPr>
                      <a:r>
                        <a:rPr lang="en-IT" sz="1600" b="0" strike="noStrike" spc="-1">
                          <a:solidFill>
                            <a:srgbClr val="FFFFFF"/>
                          </a:solidFill>
                          <a:latin typeface="Calibri"/>
                        </a:rPr>
                        <a:t># Development</a:t>
                      </a:r>
                      <a:endParaRPr lang="ru-RU" sz="16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extLst>
                  <a:ext uri="{0D108BD9-81ED-4DB2-BD59-A6C34878D82A}">
                    <a16:rowId xmlns:a16="http://schemas.microsoft.com/office/drawing/2014/main" val="10000"/>
                  </a:ext>
                </a:extLst>
              </a:tr>
              <a:tr h="418320">
                <a:tc>
                  <a:txBody>
                    <a:bodyPr/>
                    <a:lstStyle/>
                    <a:p>
                      <a:pPr>
                        <a:lnSpc>
                          <a:spcPct val="100000"/>
                        </a:lnSpc>
                      </a:pPr>
                      <a:r>
                        <a:rPr lang="fr-CH" sz="1800" b="1" strike="noStrike" spc="-1">
                          <a:solidFill>
                            <a:srgbClr val="000000"/>
                          </a:solidFill>
                          <a:latin typeface="Calibri"/>
                        </a:rPr>
                        <a:t>AUG</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pPr algn="ctr">
                        <a:lnSpc>
                          <a:spcPct val="100000"/>
                        </a:lnSpc>
                      </a:pPr>
                      <a:r>
                        <a:rPr lang="en-US" sz="1800" b="0" strike="noStrike" spc="-1">
                          <a:solidFill>
                            <a:srgbClr val="000000"/>
                          </a:solidFill>
                          <a:latin typeface="Calibri"/>
                        </a:rPr>
                        <a:t>10</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extLst>
                  <a:ext uri="{0D108BD9-81ED-4DB2-BD59-A6C34878D82A}">
                    <a16:rowId xmlns:a16="http://schemas.microsoft.com/office/drawing/2014/main" val="10001"/>
                  </a:ext>
                </a:extLst>
              </a:tr>
              <a:tr h="418320">
                <a:tc>
                  <a:txBody>
                    <a:bodyPr/>
                    <a:lstStyle/>
                    <a:p>
                      <a:pPr>
                        <a:lnSpc>
                          <a:spcPct val="100000"/>
                        </a:lnSpc>
                      </a:pPr>
                      <a:r>
                        <a:rPr lang="en-IT" sz="1800" b="1" strike="noStrike" spc="-1">
                          <a:solidFill>
                            <a:srgbClr val="000000"/>
                          </a:solidFill>
                          <a:latin typeface="Calibri"/>
                        </a:rPr>
                        <a:t>MAST-U</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lstStyle/>
                    <a:p>
                      <a:pPr algn="ctr">
                        <a:lnSpc>
                          <a:spcPct val="100000"/>
                        </a:lnSpc>
                      </a:pPr>
                      <a:r>
                        <a:rPr lang="en-US" sz="1800" b="0" strike="noStrike" spc="-1">
                          <a:solidFill>
                            <a:srgbClr val="000000"/>
                          </a:solidFill>
                          <a:latin typeface="Calibri"/>
                        </a:rPr>
                        <a:t>10</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extLst>
                  <a:ext uri="{0D108BD9-81ED-4DB2-BD59-A6C34878D82A}">
                    <a16:rowId xmlns:a16="http://schemas.microsoft.com/office/drawing/2014/main" val="10002"/>
                  </a:ext>
                </a:extLst>
              </a:tr>
              <a:tr h="418320">
                <a:tc>
                  <a:txBody>
                    <a:bodyPr/>
                    <a:lstStyle/>
                    <a:p>
                      <a:pPr>
                        <a:lnSpc>
                          <a:spcPct val="100000"/>
                        </a:lnSpc>
                      </a:pPr>
                      <a:r>
                        <a:rPr lang="en-IT" sz="1800" b="1" strike="noStrike" spc="-1">
                          <a:solidFill>
                            <a:srgbClr val="000000"/>
                          </a:solidFill>
                          <a:latin typeface="Calibri"/>
                        </a:rPr>
                        <a:t>TCV</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lstStyle/>
                    <a:p>
                      <a:pPr algn="ctr">
                        <a:lnSpc>
                          <a:spcPct val="100000"/>
                        </a:lnSpc>
                      </a:pPr>
                      <a:r>
                        <a:rPr lang="en-US" sz="1800" b="0" strike="noStrike" spc="-1">
                          <a:solidFill>
                            <a:srgbClr val="000000"/>
                          </a:solidFill>
                          <a:latin typeface="Calibri"/>
                        </a:rPr>
                        <a:t>20</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extLst>
                  <a:ext uri="{0D108BD9-81ED-4DB2-BD59-A6C34878D82A}">
                    <a16:rowId xmlns:a16="http://schemas.microsoft.com/office/drawing/2014/main" val="10003"/>
                  </a:ext>
                </a:extLst>
              </a:tr>
              <a:tr h="419760">
                <a:tc>
                  <a:txBody>
                    <a:bodyPr/>
                    <a:lstStyle/>
                    <a:p>
                      <a:pPr>
                        <a:lnSpc>
                          <a:spcPct val="100000"/>
                        </a:lnSpc>
                      </a:pPr>
                      <a:r>
                        <a:rPr lang="en-IT" sz="1800" b="1" strike="noStrike" spc="-1">
                          <a:solidFill>
                            <a:srgbClr val="000000"/>
                          </a:solidFill>
                          <a:latin typeface="Calibri"/>
                        </a:rPr>
                        <a:t>WEST</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CD5B5"/>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CD5B5"/>
                    </a:solidFill>
                  </a:tcPr>
                </a:tc>
                <a:tc>
                  <a:txBody>
                    <a:bodyPr/>
                    <a:lstStyle/>
                    <a:p>
                      <a:endParaRPr lang="en-US"/>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CD5B5"/>
                    </a:solidFill>
                  </a:tcPr>
                </a:tc>
                <a:extLst>
                  <a:ext uri="{0D108BD9-81ED-4DB2-BD59-A6C34878D82A}">
                    <a16:rowId xmlns:a16="http://schemas.microsoft.com/office/drawing/2014/main" val="10004"/>
                  </a:ext>
                </a:extLst>
              </a:tr>
            </a:tbl>
          </a:graphicData>
        </a:graphic>
      </p:graphicFrame>
      <p:pic>
        <p:nvPicPr>
          <p:cNvPr id="9" name="Image5">
            <a:extLst>
              <a:ext uri="{FF2B5EF4-FFF2-40B4-BE49-F238E27FC236}">
                <a16:creationId xmlns:a16="http://schemas.microsoft.com/office/drawing/2014/main" id="{ACE750F0-6052-4B38-F946-8F304215A68C}"/>
              </a:ext>
            </a:extLst>
          </p:cNvPr>
          <p:cNvPicPr/>
          <p:nvPr/>
        </p:nvPicPr>
        <p:blipFill>
          <a:blip r:embed="rId2"/>
          <a:stretch/>
        </p:blipFill>
        <p:spPr>
          <a:xfrm>
            <a:off x="6549480" y="1080000"/>
            <a:ext cx="2594520" cy="1635480"/>
          </a:xfrm>
          <a:prstGeom prst="rect">
            <a:avLst/>
          </a:prstGeom>
          <a:ln>
            <a:noFill/>
          </a:ln>
        </p:spPr>
      </p:pic>
      <p:sp>
        <p:nvSpPr>
          <p:cNvPr id="10" name="CustomShape 6">
            <a:extLst>
              <a:ext uri="{FF2B5EF4-FFF2-40B4-BE49-F238E27FC236}">
                <a16:creationId xmlns:a16="http://schemas.microsoft.com/office/drawing/2014/main" id="{D8EB321B-B205-01B3-2B56-B82E2111A135}"/>
              </a:ext>
            </a:extLst>
          </p:cNvPr>
          <p:cNvSpPr/>
          <p:nvPr/>
        </p:nvSpPr>
        <p:spPr>
          <a:xfrm>
            <a:off x="6796440" y="684720"/>
            <a:ext cx="126756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Calibri"/>
              </a:rPr>
              <a:t>MU 52493</a:t>
            </a:r>
            <a:endParaRPr lang="ru-RU" sz="2000" b="0" strike="noStrike" spc="-1">
              <a:latin typeface="Arial"/>
            </a:endParaRPr>
          </a:p>
        </p:txBody>
      </p:sp>
      <p:pic>
        <p:nvPicPr>
          <p:cNvPr id="11" name="Picture 4">
            <a:extLst>
              <a:ext uri="{FF2B5EF4-FFF2-40B4-BE49-F238E27FC236}">
                <a16:creationId xmlns:a16="http://schemas.microsoft.com/office/drawing/2014/main" id="{6DE016F2-3845-7194-B537-367332E2E0CC}"/>
              </a:ext>
            </a:extLst>
          </p:cNvPr>
          <p:cNvPicPr/>
          <p:nvPr/>
        </p:nvPicPr>
        <p:blipFill>
          <a:blip r:embed="rId3"/>
          <a:stretch/>
        </p:blipFill>
        <p:spPr>
          <a:xfrm>
            <a:off x="9216000" y="859320"/>
            <a:ext cx="2952000" cy="1821600"/>
          </a:xfrm>
          <a:prstGeom prst="rect">
            <a:avLst/>
          </a:prstGeom>
          <a:ln>
            <a:noFill/>
          </a:ln>
        </p:spPr>
      </p:pic>
      <p:sp>
        <p:nvSpPr>
          <p:cNvPr id="12" name="CustomShape 7">
            <a:extLst>
              <a:ext uri="{FF2B5EF4-FFF2-40B4-BE49-F238E27FC236}">
                <a16:creationId xmlns:a16="http://schemas.microsoft.com/office/drawing/2014/main" id="{5DEF8427-75E6-E63C-8F28-12FDB4A65607}"/>
              </a:ext>
            </a:extLst>
          </p:cNvPr>
          <p:cNvSpPr/>
          <p:nvPr/>
        </p:nvSpPr>
        <p:spPr>
          <a:xfrm>
            <a:off x="9504000" y="504000"/>
            <a:ext cx="135288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Calibri"/>
              </a:rPr>
              <a:t>AUG 37885</a:t>
            </a:r>
            <a:endParaRPr lang="ru-RU" sz="2000" b="0" strike="noStrike" spc="-1">
              <a:latin typeface="Arial"/>
            </a:endParaRPr>
          </a:p>
        </p:txBody>
      </p:sp>
      <p:pic>
        <p:nvPicPr>
          <p:cNvPr id="13" name="Picture 12">
            <a:extLst>
              <a:ext uri="{FF2B5EF4-FFF2-40B4-BE49-F238E27FC236}">
                <a16:creationId xmlns:a16="http://schemas.microsoft.com/office/drawing/2014/main" id="{CDEC549E-3CFA-AF13-016C-B01586A36A94}"/>
              </a:ext>
            </a:extLst>
          </p:cNvPr>
          <p:cNvPicPr/>
          <p:nvPr/>
        </p:nvPicPr>
        <p:blipFill>
          <a:blip r:embed="rId4"/>
          <a:stretch/>
        </p:blipFill>
        <p:spPr>
          <a:xfrm>
            <a:off x="8424000" y="2637360"/>
            <a:ext cx="3423600" cy="1466640"/>
          </a:xfrm>
          <a:prstGeom prst="rect">
            <a:avLst/>
          </a:prstGeom>
          <a:ln>
            <a:noFill/>
          </a:ln>
        </p:spPr>
      </p:pic>
      <p:sp>
        <p:nvSpPr>
          <p:cNvPr id="14" name="CustomShape 8">
            <a:extLst>
              <a:ext uri="{FF2B5EF4-FFF2-40B4-BE49-F238E27FC236}">
                <a16:creationId xmlns:a16="http://schemas.microsoft.com/office/drawing/2014/main" id="{88B50041-9CA6-9EDC-E65D-9AF9572F084A}"/>
              </a:ext>
            </a:extLst>
          </p:cNvPr>
          <p:cNvSpPr/>
          <p:nvPr/>
        </p:nvSpPr>
        <p:spPr>
          <a:xfrm>
            <a:off x="9504000" y="504000"/>
            <a:ext cx="135288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Calibri"/>
              </a:rPr>
              <a:t>AUG 37885</a:t>
            </a:r>
            <a:endParaRPr lang="ru-RU" sz="2000" b="0" strike="noStrike" spc="-1">
              <a:latin typeface="Arial"/>
            </a:endParaRPr>
          </a:p>
        </p:txBody>
      </p:sp>
      <p:sp>
        <p:nvSpPr>
          <p:cNvPr id="15" name="CustomShape 9">
            <a:extLst>
              <a:ext uri="{FF2B5EF4-FFF2-40B4-BE49-F238E27FC236}">
                <a16:creationId xmlns:a16="http://schemas.microsoft.com/office/drawing/2014/main" id="{F3DB6A47-8FAF-ABE2-F589-B07CA1D4CD7E}"/>
              </a:ext>
            </a:extLst>
          </p:cNvPr>
          <p:cNvSpPr/>
          <p:nvPr/>
        </p:nvSpPr>
        <p:spPr>
          <a:xfrm>
            <a:off x="7606080" y="3096000"/>
            <a:ext cx="828720" cy="699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Calibri"/>
              </a:rPr>
              <a:t>TCV </a:t>
            </a:r>
            <a:endParaRPr lang="ru-RU" sz="2000" b="0" strike="noStrike" spc="-1">
              <a:latin typeface="Arial"/>
            </a:endParaRPr>
          </a:p>
          <a:p>
            <a:pPr>
              <a:lnSpc>
                <a:spcPct val="100000"/>
              </a:lnSpc>
            </a:pPr>
            <a:r>
              <a:rPr lang="en-US" sz="2000" b="0" strike="noStrike" spc="-1">
                <a:solidFill>
                  <a:srgbClr val="000000"/>
                </a:solidFill>
                <a:latin typeface="Calibri"/>
              </a:rPr>
              <a:t>84954</a:t>
            </a:r>
            <a:endParaRPr lang="ru-RU" sz="2000" b="0" strike="noStrike" spc="-1">
              <a:latin typeface="Arial"/>
            </a:endParaRPr>
          </a:p>
        </p:txBody>
      </p:sp>
      <p:sp>
        <p:nvSpPr>
          <p:cNvPr id="2" name="TextBox 1">
            <a:extLst>
              <a:ext uri="{FF2B5EF4-FFF2-40B4-BE49-F238E27FC236}">
                <a16:creationId xmlns:a16="http://schemas.microsoft.com/office/drawing/2014/main" id="{F0C37547-B4E8-B253-B30A-5BC336BF9831}"/>
              </a:ext>
            </a:extLst>
          </p:cNvPr>
          <p:cNvSpPr txBox="1"/>
          <p:nvPr/>
        </p:nvSpPr>
        <p:spPr>
          <a:xfrm>
            <a:off x="1472589" y="953446"/>
            <a:ext cx="8525691" cy="1938992"/>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The addition/improvement of ICE diagnostics to all machines has meant a good start to investigation of ICE</a:t>
            </a:r>
            <a:r>
              <a:rPr lang="en-GB" sz="2000" b="1" dirty="0">
                <a:sym typeface="Wingdings" panose="05000000000000000000" pitchFamily="2" charset="2"/>
              </a:rPr>
              <a:t>FI interaction during 2025.</a:t>
            </a:r>
          </a:p>
          <a:p>
            <a:pPr marL="457200" indent="-457200" algn="l">
              <a:buFont typeface="Arial" panose="020B0604020202020204" pitchFamily="34" charset="0"/>
              <a:buChar char="•"/>
            </a:pPr>
            <a:r>
              <a:rPr lang="en-GB" sz="2000" b="1" dirty="0">
                <a:sym typeface="Wingdings" panose="05000000000000000000" pitchFamily="2" charset="2"/>
              </a:rPr>
              <a:t>Further exploitation of these diagnostics is a high priority to elucidate the </a:t>
            </a:r>
            <a:endParaRPr lang="en-GB" sz="2000" b="1" dirty="0"/>
          </a:p>
          <a:p>
            <a:pPr marL="457200" indent="-457200" algn="l">
              <a:buFont typeface="Arial" panose="020B0604020202020204" pitchFamily="34" charset="0"/>
              <a:buChar char="•"/>
            </a:pPr>
            <a:r>
              <a:rPr lang="en-GB" sz="2000" b="1" dirty="0"/>
              <a:t>Combines well with #197 though AUG/MAST-U branch will need to be carefully considered</a:t>
            </a:r>
          </a:p>
          <a:p>
            <a:pPr marL="457200" indent="-457200" algn="l">
              <a:buFont typeface="Arial" panose="020B0604020202020204" pitchFamily="34" charset="0"/>
              <a:buChar char="•"/>
            </a:pPr>
            <a:r>
              <a:rPr lang="en-GB" sz="2000" b="1" dirty="0">
                <a:solidFill>
                  <a:srgbClr val="FFC000"/>
                </a:solidFill>
              </a:rPr>
              <a:t>P1.5-TCV, P2-AUG/MAST-U</a:t>
            </a:r>
          </a:p>
        </p:txBody>
      </p:sp>
    </p:spTree>
    <p:extLst>
      <p:ext uri="{BB962C8B-B14F-4D97-AF65-F5344CB8AC3E}">
        <p14:creationId xmlns:p14="http://schemas.microsoft.com/office/powerpoint/2010/main" val="397256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7A242-B7A2-DA04-1A69-44C76D04910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8147D7-9C4D-6525-261C-F9EBE1DEC5E8}"/>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6DFC25F9-87B4-B9B9-5871-349B153C43E3}"/>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sp>
        <p:nvSpPr>
          <p:cNvPr id="5" name="Titre 1">
            <a:extLst>
              <a:ext uri="{FF2B5EF4-FFF2-40B4-BE49-F238E27FC236}">
                <a16:creationId xmlns:a16="http://schemas.microsoft.com/office/drawing/2014/main" id="{8A20E311-28A5-E43F-D9A3-5DEF968CBE27}"/>
              </a:ext>
            </a:extLst>
          </p:cNvPr>
          <p:cNvSpPr>
            <a:spLocks noGrp="1"/>
          </p:cNvSpPr>
          <p:nvPr>
            <p:ph type="title"/>
          </p:nvPr>
        </p:nvSpPr>
        <p:spPr>
          <a:xfrm>
            <a:off x="983432" y="192515"/>
            <a:ext cx="9451776" cy="457200"/>
          </a:xfrm>
        </p:spPr>
        <p:txBody>
          <a:bodyPr/>
          <a:lstStyle/>
          <a:p>
            <a:r>
              <a:rPr lang="en-US" dirty="0"/>
              <a:t>Systematic Control of Alfvén Eigenmodes in TCV Using Electron Cyclotron Resonance Heating (ECRH) (#200)</a:t>
            </a:r>
            <a:endParaRPr lang="fr-FR" dirty="0"/>
          </a:p>
        </p:txBody>
      </p:sp>
      <p:sp>
        <p:nvSpPr>
          <p:cNvPr id="6" name="Espace réservé du contenu 2">
            <a:extLst>
              <a:ext uri="{FF2B5EF4-FFF2-40B4-BE49-F238E27FC236}">
                <a16:creationId xmlns:a16="http://schemas.microsoft.com/office/drawing/2014/main" id="{ACE24E67-DFF0-5EEB-5C6A-3261D3855AF5}"/>
              </a:ext>
            </a:extLst>
          </p:cNvPr>
          <p:cNvSpPr txBox="1">
            <a:spLocks/>
          </p:cNvSpPr>
          <p:nvPr/>
        </p:nvSpPr>
        <p:spPr>
          <a:xfrm>
            <a:off x="119744" y="802257"/>
            <a:ext cx="7805055" cy="5723087"/>
          </a:xfrm>
          <a:prstGeom prst="rect">
            <a:avLst/>
          </a:prstGeom>
        </p:spPr>
        <p:txBody>
          <a:bodyPr>
            <a:normAutofit fontScale="775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sz="2000"/>
              <a:t>Anton Jansen van Vuuren (EPFL-SPC)</a:t>
            </a:r>
            <a:br>
              <a:rPr lang="en-US" sz="2000"/>
            </a:br>
            <a:r>
              <a:rPr lang="en-US" sz="2000"/>
              <a:t>Co-proponents: J. Poley-Sanjuán, A. Karpushov, S. Mazzi, S. Sharapov, M. Dreval, M. L. Podestà, D. Testa</a:t>
            </a:r>
            <a:endParaRPr lang="en-US" b="1">
              <a:cs typeface="Calibri"/>
            </a:endParaRPr>
          </a:p>
          <a:p>
            <a:pPr marL="214313" indent="-214313">
              <a:spcBef>
                <a:spcPts val="0"/>
              </a:spcBef>
              <a:buFont typeface="Arial"/>
              <a:buChar char="•"/>
              <a:defRPr/>
            </a:pPr>
            <a:r>
              <a:rPr lang="en-US" b="1">
                <a:cs typeface="Calibri"/>
              </a:rPr>
              <a:t>Scientific Background &amp; Objectives</a:t>
            </a:r>
          </a:p>
          <a:p>
            <a:pPr marL="342900" lvl="1" indent="0">
              <a:spcBef>
                <a:spcPts val="0"/>
              </a:spcBef>
              <a:buFont typeface="Arial" panose="020B0604020202020204" pitchFamily="34" charset="0"/>
              <a:buNone/>
              <a:defRPr/>
            </a:pPr>
            <a:r>
              <a:rPr lang="en-US"/>
              <a:t>Alfvén Eigenmodes (AEs) driven by energetic ions can degrade fast-ion confinement and heating efficiency, posing risks for ITER and DEMO performance. Recent TCV experiments demonstrated robust AE suppression via localized ECRH/ECCD, but the underlying stabilization mechanism—thermal-gradient versus magnetic-shear modification—remains unresolved.</a:t>
            </a:r>
          </a:p>
          <a:p>
            <a:pPr marL="342900" lvl="1" indent="0">
              <a:buFont typeface="Arial" panose="020B0604020202020204" pitchFamily="34" charset="0"/>
              <a:buNone/>
            </a:pPr>
            <a:r>
              <a:rPr lang="en-US" b="1"/>
              <a:t>Main objectives:</a:t>
            </a:r>
            <a:endParaRPr lang="en-US"/>
          </a:p>
          <a:p>
            <a:pPr lvl="1"/>
            <a:r>
              <a:rPr lang="en-US"/>
              <a:t>Perform </a:t>
            </a:r>
            <a:r>
              <a:rPr lang="en-US" b="1"/>
              <a:t>systematic ECRH deposition scans</a:t>
            </a:r>
            <a:r>
              <a:rPr lang="en-US"/>
              <a:t> in an established AE-active TCV scenario.</a:t>
            </a:r>
          </a:p>
          <a:p>
            <a:pPr lvl="1"/>
            <a:r>
              <a:rPr lang="en-US"/>
              <a:t>Use the </a:t>
            </a:r>
            <a:r>
              <a:rPr lang="en-US" b="1"/>
              <a:t>new Motional Stark Effect (MSE)</a:t>
            </a:r>
            <a:r>
              <a:rPr lang="en-US"/>
              <a:t> diagnostic to measure q-profile and magnetic shear evolution.</a:t>
            </a:r>
          </a:p>
          <a:p>
            <a:pPr lvl="1"/>
            <a:r>
              <a:rPr lang="en-US"/>
              <a:t>Correlate AE suppression with local shear changes to identify the dominant control mechanism.</a:t>
            </a:r>
          </a:p>
          <a:p>
            <a:pPr marL="214313" indent="-214313">
              <a:spcBef>
                <a:spcPts val="0"/>
              </a:spcBef>
              <a:buFont typeface="Arial"/>
              <a:buChar char="•"/>
              <a:defRPr/>
            </a:pPr>
            <a:r>
              <a:rPr lang="en-US" b="1">
                <a:cs typeface="Calibri"/>
              </a:rPr>
              <a:t>Experimental Strategy/Machine Constraints and essential diagnostic</a:t>
            </a:r>
            <a:endParaRPr lang="en-US"/>
          </a:p>
          <a:p>
            <a:pPr marL="342900" lvl="1" indent="0">
              <a:buFont typeface="Arial" panose="020B0604020202020204" pitchFamily="34" charset="0"/>
              <a:buNone/>
            </a:pPr>
            <a:r>
              <a:rPr lang="en-US" b="1"/>
              <a:t>Scenario:</a:t>
            </a:r>
          </a:p>
          <a:p>
            <a:pPr lvl="1"/>
            <a:r>
              <a:rPr lang="en-US"/>
              <a:t>Established AE-active TCV plasma with NBI drive (Iₚ = 120 kA, Bₜ = 1.3–1.5 T, </a:t>
            </a:r>
            <a:r>
              <a:rPr lang="el-GR"/>
              <a:t>δ ≈ +0.3).</a:t>
            </a:r>
          </a:p>
          <a:p>
            <a:pPr lvl="1"/>
            <a:r>
              <a:rPr lang="en-US"/>
              <a:t>Systematic ECRH scans: </a:t>
            </a:r>
            <a:r>
              <a:rPr lang="el-GR"/>
              <a:t>ρ</a:t>
            </a:r>
            <a:r>
              <a:rPr lang="en-US"/>
              <a:t>= 0.2–0.7, multiple power levels.</a:t>
            </a:r>
          </a:p>
          <a:p>
            <a:pPr lvl="1"/>
            <a:r>
              <a:rPr lang="en-US"/>
              <a:t>~20 shots (≈ 10 development).</a:t>
            </a:r>
          </a:p>
          <a:p>
            <a:pPr marL="342900" lvl="1" indent="0">
              <a:buFont typeface="Arial" panose="020B0604020202020204" pitchFamily="34" charset="0"/>
              <a:buNone/>
            </a:pPr>
            <a:r>
              <a:rPr lang="en-US" b="1"/>
              <a:t>Essential diagnostics:</a:t>
            </a:r>
          </a:p>
          <a:p>
            <a:pPr lvl="1">
              <a:buFont typeface="Arial" panose="020B0604020202020204" pitchFamily="34" charset="0"/>
              <a:buChar char="•"/>
            </a:pPr>
            <a:r>
              <a:rPr lang="en-US"/>
              <a:t>Mirnov arrays – AE amplitude and spectra</a:t>
            </a:r>
          </a:p>
          <a:p>
            <a:pPr lvl="1">
              <a:buFont typeface="Arial" panose="020B0604020202020204" pitchFamily="34" charset="0"/>
              <a:buChar char="•"/>
            </a:pPr>
            <a:r>
              <a:rPr lang="en-US"/>
              <a:t>MSE – q-profile &amp; magnetic-shear evolution</a:t>
            </a:r>
          </a:p>
          <a:p>
            <a:pPr lvl="1">
              <a:buFont typeface="Arial" panose="020B0604020202020204" pitchFamily="34" charset="0"/>
              <a:buChar char="•"/>
            </a:pPr>
            <a:r>
              <a:rPr lang="en-US"/>
              <a:t>FILD / FIDA / ICE – fast-ion losses and redistribution</a:t>
            </a:r>
          </a:p>
          <a:p>
            <a:pPr lvl="1">
              <a:buFont typeface="Arial" panose="020B0604020202020204" pitchFamily="34" charset="0"/>
              <a:buChar char="•"/>
            </a:pPr>
            <a:r>
              <a:rPr lang="en-US"/>
              <a:t>Thomson / ECE – Te, ne, and ECRH deposition validation</a:t>
            </a:r>
          </a:p>
          <a:p>
            <a:pPr marL="214313" indent="-214313">
              <a:spcBef>
                <a:spcPts val="0"/>
              </a:spcBef>
              <a:buFont typeface="Arial"/>
              <a:buChar char="•"/>
              <a:defRPr/>
            </a:pPr>
            <a:endParaRPr lang="en-US">
              <a:cs typeface="Calibri"/>
            </a:endParaRPr>
          </a:p>
          <a:p>
            <a:pPr marL="214313" indent="-214313">
              <a:spcBef>
                <a:spcPts val="0"/>
              </a:spcBef>
              <a:buFont typeface="Arial"/>
              <a:buChar char="•"/>
              <a:defRPr/>
            </a:pPr>
            <a:endParaRPr lang="en-US">
              <a:cs typeface="Calibri"/>
            </a:endParaRPr>
          </a:p>
          <a:p>
            <a:endParaRPr lang="fr-FR" dirty="0"/>
          </a:p>
        </p:txBody>
      </p:sp>
      <p:sp>
        <p:nvSpPr>
          <p:cNvPr id="7" name="TextBox 7">
            <a:extLst>
              <a:ext uri="{FF2B5EF4-FFF2-40B4-BE49-F238E27FC236}">
                <a16:creationId xmlns:a16="http://schemas.microsoft.com/office/drawing/2014/main" id="{8F1AF17C-9E4C-D3ED-6C6F-A46D99939E5C}"/>
              </a:ext>
            </a:extLst>
          </p:cNvPr>
          <p:cNvSpPr txBox="1">
            <a:spLocks noChangeArrowheads="1"/>
          </p:cNvSpPr>
          <p:nvPr/>
        </p:nvSpPr>
        <p:spPr bwMode="auto">
          <a:xfrm>
            <a:off x="7924799" y="3981721"/>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78056F9A-924B-E8F5-9041-E43D729A353E}"/>
              </a:ext>
            </a:extLst>
          </p:cNvPr>
          <p:cNvGraphicFramePr>
            <a:graphicFrameLocks noGrp="1"/>
          </p:cNvGraphicFramePr>
          <p:nvPr>
            <p:extLst>
              <p:ext uri="{D42A27DB-BD31-4B8C-83A1-F6EECF244321}">
                <p14:modId xmlns:p14="http://schemas.microsoft.com/office/powerpoint/2010/main" val="480936501"/>
              </p:ext>
            </p:extLst>
          </p:nvPr>
        </p:nvGraphicFramePr>
        <p:xfrm>
          <a:off x="7924799" y="4351053"/>
          <a:ext cx="4147457" cy="2093290"/>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endParaRPr lang="en-IT" sz="180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418658">
                <a:tc>
                  <a:txBody>
                    <a:bodyPr/>
                    <a:lstStyle/>
                    <a:p>
                      <a:r>
                        <a:rPr lang="en-IT" sz="1800" b="1" dirty="0">
                          <a:solidFill>
                            <a:schemeClr val="tx1"/>
                          </a:solidFill>
                        </a:rPr>
                        <a:t>TCV</a:t>
                      </a:r>
                    </a:p>
                  </a:txBody>
                  <a:tcPr marL="68585" marR="68585" marT="34290" marB="34290">
                    <a:solidFill>
                      <a:schemeClr val="accent3">
                        <a:lumMod val="40000"/>
                        <a:lumOff val="60000"/>
                      </a:schemeClr>
                    </a:solidFill>
                  </a:tcPr>
                </a:tc>
                <a:tc>
                  <a:txBody>
                    <a:bodyPr/>
                    <a:lstStyle/>
                    <a:p>
                      <a:r>
                        <a:rPr lang="en-US" sz="1800" dirty="0"/>
                        <a:t>20</a:t>
                      </a:r>
                      <a:endParaRPr lang="en-IT" sz="1800" dirty="0"/>
                    </a:p>
                  </a:txBody>
                  <a:tcPr marL="68585" marR="68585" marT="34290" marB="34290">
                    <a:solidFill>
                      <a:schemeClr val="accent3">
                        <a:lumMod val="40000"/>
                        <a:lumOff val="60000"/>
                      </a:schemeClr>
                    </a:solidFill>
                  </a:tcPr>
                </a:tc>
                <a:tc>
                  <a:txBody>
                    <a:bodyPr/>
                    <a:lstStyle/>
                    <a:p>
                      <a:r>
                        <a:rPr lang="en-US" sz="1800" dirty="0"/>
                        <a:t>10</a:t>
                      </a:r>
                      <a:endParaRPr lang="en-IT" sz="1800" dirty="0"/>
                    </a:p>
                  </a:txBody>
                  <a:tcPr marL="68585" marR="68585" marT="34290" marB="34290">
                    <a:solidFill>
                      <a:schemeClr val="accent3">
                        <a:lumMod val="40000"/>
                        <a:lumOff val="60000"/>
                      </a:schemeClr>
                    </a:solidFill>
                  </a:tcPr>
                </a:tc>
                <a:extLst>
                  <a:ext uri="{0D108BD9-81ED-4DB2-BD59-A6C34878D82A}">
                    <a16:rowId xmlns:a16="http://schemas.microsoft.com/office/drawing/2014/main" val="10003"/>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endParaRPr lang="en-IT" sz="1100"/>
                    </a:p>
                  </a:txBody>
                  <a:tcPr marL="68585" marR="68585" marT="34290" marB="34290">
                    <a:solidFill>
                      <a:schemeClr val="accent6">
                        <a:lumMod val="40000"/>
                        <a:lumOff val="60000"/>
                      </a:schemeClr>
                    </a:solidFill>
                  </a:tcPr>
                </a:tc>
                <a:tc>
                  <a:txBody>
                    <a:bodyPr/>
                    <a:lstStyle/>
                    <a:p>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grpSp>
        <p:nvGrpSpPr>
          <p:cNvPr id="9" name="Group 8">
            <a:extLst>
              <a:ext uri="{FF2B5EF4-FFF2-40B4-BE49-F238E27FC236}">
                <a16:creationId xmlns:a16="http://schemas.microsoft.com/office/drawing/2014/main" id="{AA52600B-29EE-0696-F715-8E1FB7DF41DD}"/>
              </a:ext>
            </a:extLst>
          </p:cNvPr>
          <p:cNvGrpSpPr/>
          <p:nvPr/>
        </p:nvGrpSpPr>
        <p:grpSpPr>
          <a:xfrm>
            <a:off x="8138382" y="431320"/>
            <a:ext cx="3487951" cy="3653911"/>
            <a:chOff x="8138382" y="431320"/>
            <a:chExt cx="3487951" cy="3653911"/>
          </a:xfrm>
        </p:grpSpPr>
        <p:pic>
          <p:nvPicPr>
            <p:cNvPr id="10" name="Picture 9" descr="A group of colorful spots&#10;&#10;Description automatically generated with medium confidence">
              <a:extLst>
                <a:ext uri="{FF2B5EF4-FFF2-40B4-BE49-F238E27FC236}">
                  <a16:creationId xmlns:a16="http://schemas.microsoft.com/office/drawing/2014/main" id="{64A1EB5B-409E-2769-3FFB-FBD5BE3A0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4973" y="2285231"/>
              <a:ext cx="3000338" cy="1800000"/>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C0C995FF-523C-5C7E-C64D-96BF254B0181}"/>
                </a:ext>
              </a:extLst>
            </p:cNvPr>
            <p:cNvPicPr>
              <a:picLocks noChangeAspect="1"/>
            </p:cNvPicPr>
            <p:nvPr/>
          </p:nvPicPr>
          <p:blipFill rotWithShape="1">
            <a:blip r:embed="rId3">
              <a:extLst>
                <a:ext uri="{28A0092B-C50C-407E-A947-70E740481C1C}">
                  <a14:useLocalDpi xmlns:a14="http://schemas.microsoft.com/office/drawing/2010/main" val="0"/>
                </a:ext>
              </a:extLst>
            </a:blip>
            <a:srcRect t="46574" b="7884"/>
            <a:stretch/>
          </p:blipFill>
          <p:spPr>
            <a:xfrm>
              <a:off x="8138382" y="431320"/>
              <a:ext cx="3487951" cy="1871930"/>
            </a:xfrm>
            <a:prstGeom prst="rect">
              <a:avLst/>
            </a:prstGeom>
          </p:spPr>
        </p:pic>
      </p:grpSp>
      <p:sp>
        <p:nvSpPr>
          <p:cNvPr id="2" name="TextBox 1">
            <a:extLst>
              <a:ext uri="{FF2B5EF4-FFF2-40B4-BE49-F238E27FC236}">
                <a16:creationId xmlns:a16="http://schemas.microsoft.com/office/drawing/2014/main" id="{D9F8ACD7-DBD6-AF9D-D35B-E6EBE956B50D}"/>
              </a:ext>
            </a:extLst>
          </p:cNvPr>
          <p:cNvSpPr txBox="1"/>
          <p:nvPr/>
        </p:nvSpPr>
        <p:spPr>
          <a:xfrm>
            <a:off x="1692452" y="1028613"/>
            <a:ext cx="8525691" cy="1631216"/>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Control/suppression of AEs and the resultant FI loss/redistribution is a primary aim of RT-09</a:t>
            </a:r>
          </a:p>
          <a:p>
            <a:pPr marL="457200" indent="-457200" algn="l">
              <a:buFont typeface="Arial" panose="020B0604020202020204" pitchFamily="34" charset="0"/>
              <a:buChar char="•"/>
            </a:pPr>
            <a:r>
              <a:rPr lang="en-GB" sz="2000" b="1" dirty="0"/>
              <a:t>This proposal should therefore feature highly within the TCV experimental branch.</a:t>
            </a:r>
          </a:p>
          <a:p>
            <a:pPr marL="457200" indent="-457200" algn="l">
              <a:buFont typeface="Arial" panose="020B0604020202020204" pitchFamily="34" charset="0"/>
              <a:buChar char="•"/>
            </a:pPr>
            <a:r>
              <a:rPr lang="en-GB" sz="2000" b="1" dirty="0">
                <a:solidFill>
                  <a:srgbClr val="00B050"/>
                </a:solidFill>
              </a:rPr>
              <a:t>P1-TCV</a:t>
            </a:r>
          </a:p>
        </p:txBody>
      </p:sp>
    </p:spTree>
    <p:extLst>
      <p:ext uri="{BB962C8B-B14F-4D97-AF65-F5344CB8AC3E}">
        <p14:creationId xmlns:p14="http://schemas.microsoft.com/office/powerpoint/2010/main" val="36489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57E8C-325B-67F7-717C-1FD8A39ED52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66BBAA9-FA09-308D-00AD-7E29A49B6369}"/>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E22B4852-D7ED-EA9B-3245-CD59872D3B8D}"/>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5" name="Titre 1">
            <a:extLst>
              <a:ext uri="{FF2B5EF4-FFF2-40B4-BE49-F238E27FC236}">
                <a16:creationId xmlns:a16="http://schemas.microsoft.com/office/drawing/2014/main" id="{90DEEC76-8234-B5C6-23AF-C19F9DBE13FA}"/>
              </a:ext>
            </a:extLst>
          </p:cNvPr>
          <p:cNvSpPr>
            <a:spLocks noGrp="1"/>
          </p:cNvSpPr>
          <p:nvPr>
            <p:ph type="title"/>
          </p:nvPr>
        </p:nvSpPr>
        <p:spPr>
          <a:xfrm>
            <a:off x="983432" y="192515"/>
            <a:ext cx="9451776" cy="457200"/>
          </a:xfrm>
        </p:spPr>
        <p:txBody>
          <a:bodyPr/>
          <a:lstStyle/>
          <a:p>
            <a:r>
              <a:rPr lang="en-US" dirty="0"/>
              <a:t>Impact of Plasma Shaping on Fast-Ion Confinement and Alfvén Eigenmode Control in the TCV Tokamak (#201)</a:t>
            </a:r>
            <a:endParaRPr lang="fr-FR" dirty="0"/>
          </a:p>
        </p:txBody>
      </p:sp>
      <p:sp>
        <p:nvSpPr>
          <p:cNvPr id="6" name="Espace réservé du contenu 2">
            <a:extLst>
              <a:ext uri="{FF2B5EF4-FFF2-40B4-BE49-F238E27FC236}">
                <a16:creationId xmlns:a16="http://schemas.microsoft.com/office/drawing/2014/main" id="{30607B0E-E32B-61CD-64DD-635532505430}"/>
              </a:ext>
            </a:extLst>
          </p:cNvPr>
          <p:cNvSpPr txBox="1">
            <a:spLocks/>
          </p:cNvSpPr>
          <p:nvPr/>
        </p:nvSpPr>
        <p:spPr>
          <a:xfrm>
            <a:off x="195309" y="836712"/>
            <a:ext cx="7729489" cy="5688632"/>
          </a:xfrm>
          <a:prstGeom prst="rect">
            <a:avLst/>
          </a:prstGeom>
        </p:spPr>
        <p:txBody>
          <a:bodyPr>
            <a:normAutofit fontScale="925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b="1">
                <a:cs typeface="Calibri"/>
              </a:rPr>
              <a:t>Proponents</a:t>
            </a:r>
          </a:p>
          <a:p>
            <a:pPr lvl="1">
              <a:defRPr/>
            </a:pPr>
            <a:r>
              <a:rPr lang="en-US"/>
              <a:t>Anton Jansen van Vuuren, M. L. Podestà,  J. Poley-Sanjuán, A. Karpushov, M. Rud, Q. Kernel, S. Mazzi, S. Sharapov, M. Dreval, D. Testa</a:t>
            </a:r>
          </a:p>
          <a:p>
            <a:pPr marL="214313" indent="-214313">
              <a:spcBef>
                <a:spcPts val="0"/>
              </a:spcBef>
              <a:buFont typeface="Arial"/>
              <a:buChar char="•"/>
              <a:defRPr/>
            </a:pPr>
            <a:r>
              <a:rPr lang="en-US" b="1">
                <a:cs typeface="Calibri"/>
              </a:rPr>
              <a:t>Scientific Background &amp; Objectives</a:t>
            </a:r>
          </a:p>
          <a:p>
            <a:pPr lvl="1"/>
            <a:r>
              <a:rPr lang="en-US"/>
              <a:t>Plasma shaping (triangularity, elongation, squareness) has a strong impact on MHD stability and fast-ion confinement.</a:t>
            </a:r>
          </a:p>
          <a:p>
            <a:pPr lvl="1"/>
            <a:r>
              <a:rPr lang="en-US"/>
              <a:t>Previous TCV experiments showed comparable fast-ion confinement in NT and PT plasmas but revealed AE activity sensitive to shape and profile control</a:t>
            </a:r>
          </a:p>
          <a:p>
            <a:pPr lvl="1"/>
            <a:r>
              <a:rPr lang="en-US"/>
              <a:t>This proposal aims to determine how shaping affects AE excitation, frequency spectrum, and damping, and to identify conditions for AE suppression using ECRH/ECCD.</a:t>
            </a:r>
          </a:p>
          <a:p>
            <a:pPr marL="214313" indent="-214313">
              <a:spcBef>
                <a:spcPts val="0"/>
              </a:spcBef>
              <a:buFont typeface="Arial"/>
              <a:buChar char="•"/>
              <a:defRPr/>
            </a:pPr>
            <a:r>
              <a:rPr lang="en-US" b="1">
                <a:cs typeface="Calibri"/>
              </a:rPr>
              <a:t>Experimental Strategy/Machine Constraints and essential diagnostic</a:t>
            </a:r>
            <a:endParaRPr lang="en-US" b="1"/>
          </a:p>
          <a:p>
            <a:pPr lvl="1"/>
            <a:r>
              <a:rPr lang="en-US"/>
              <a:t>Perform shaping scans (δ ≈ –0.4 → +0.4, κ ≈ 1.3–1.8) in NBI-heated plasmas to study AE stability and fast-ion confinement.</a:t>
            </a:r>
          </a:p>
          <a:p>
            <a:pPr lvl="1"/>
            <a:r>
              <a:rPr lang="en-US"/>
              <a:t>Apply localized </a:t>
            </a:r>
            <a:r>
              <a:rPr lang="en-US" b="1"/>
              <a:t>ECRH/ECCD</a:t>
            </a:r>
            <a:r>
              <a:rPr lang="en-US"/>
              <a:t> to test AE suppression and q-profile sensitivity.</a:t>
            </a:r>
          </a:p>
          <a:p>
            <a:pPr lvl="1"/>
            <a:r>
              <a:rPr lang="en-US"/>
              <a:t>Use </a:t>
            </a:r>
            <a:r>
              <a:rPr lang="en-US" b="1"/>
              <a:t>FIDA</a:t>
            </a:r>
            <a:r>
              <a:rPr lang="en-US"/>
              <a:t>, </a:t>
            </a:r>
            <a:r>
              <a:rPr lang="en-US" b="1"/>
              <a:t>FILD</a:t>
            </a:r>
            <a:r>
              <a:rPr lang="en-US"/>
              <a:t>, </a:t>
            </a:r>
            <a:r>
              <a:rPr lang="en-US" b="1"/>
              <a:t>ICE coils</a:t>
            </a:r>
            <a:r>
              <a:rPr lang="en-US"/>
              <a:t>, </a:t>
            </a:r>
            <a:r>
              <a:rPr lang="en-US" b="1"/>
              <a:t>Mirnov arrays</a:t>
            </a:r>
            <a:r>
              <a:rPr lang="en-US"/>
              <a:t>, and </a:t>
            </a:r>
            <a:r>
              <a:rPr lang="en-US" b="1"/>
              <a:t>reflectometry</a:t>
            </a:r>
            <a:r>
              <a:rPr lang="en-US"/>
              <a:t> for comprehensive AE and fast-ion characterization.</a:t>
            </a:r>
            <a:endParaRPr lang="en-US">
              <a:cs typeface="Calibri"/>
            </a:endParaRPr>
          </a:p>
          <a:p>
            <a:pPr marL="214313" indent="-214313">
              <a:spcBef>
                <a:spcPts val="0"/>
              </a:spcBef>
              <a:buFont typeface="Arial"/>
              <a:buChar char="•"/>
              <a:defRPr/>
            </a:pPr>
            <a:endParaRPr lang="en-US">
              <a:cs typeface="Calibri"/>
            </a:endParaRPr>
          </a:p>
          <a:p>
            <a:endParaRPr lang="fr-FR" dirty="0"/>
          </a:p>
        </p:txBody>
      </p:sp>
      <p:sp>
        <p:nvSpPr>
          <p:cNvPr id="7" name="TextBox 7">
            <a:extLst>
              <a:ext uri="{FF2B5EF4-FFF2-40B4-BE49-F238E27FC236}">
                <a16:creationId xmlns:a16="http://schemas.microsoft.com/office/drawing/2014/main" id="{51BFCE03-13D4-A83A-670F-1E2928D8A1BF}"/>
              </a:ext>
            </a:extLst>
          </p:cNvPr>
          <p:cNvSpPr txBox="1">
            <a:spLocks noChangeArrowheads="1"/>
          </p:cNvSpPr>
          <p:nvPr/>
        </p:nvSpPr>
        <p:spPr bwMode="auto">
          <a:xfrm>
            <a:off x="7924799" y="3981721"/>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0AA03B10-AD50-686E-DA05-F4EC34BECF03}"/>
              </a:ext>
            </a:extLst>
          </p:cNvPr>
          <p:cNvGraphicFramePr>
            <a:graphicFrameLocks noGrp="1"/>
          </p:cNvGraphicFramePr>
          <p:nvPr>
            <p:extLst>
              <p:ext uri="{D42A27DB-BD31-4B8C-83A1-F6EECF244321}">
                <p14:modId xmlns:p14="http://schemas.microsoft.com/office/powerpoint/2010/main" val="1922764512"/>
              </p:ext>
            </p:extLst>
          </p:nvPr>
        </p:nvGraphicFramePr>
        <p:xfrm>
          <a:off x="7924799" y="4351053"/>
          <a:ext cx="4147457" cy="2093290"/>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endParaRPr lang="en-IT" sz="180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418658">
                <a:tc>
                  <a:txBody>
                    <a:bodyPr/>
                    <a:lstStyle/>
                    <a:p>
                      <a:r>
                        <a:rPr lang="en-IT" sz="1800" b="1" dirty="0">
                          <a:solidFill>
                            <a:schemeClr val="tx1"/>
                          </a:solidFill>
                        </a:rPr>
                        <a:t>TCV</a:t>
                      </a:r>
                    </a:p>
                  </a:txBody>
                  <a:tcPr marL="68585" marR="68585" marT="34290" marB="34290">
                    <a:solidFill>
                      <a:schemeClr val="accent3">
                        <a:lumMod val="40000"/>
                        <a:lumOff val="60000"/>
                      </a:schemeClr>
                    </a:solidFill>
                  </a:tcPr>
                </a:tc>
                <a:tc>
                  <a:txBody>
                    <a:bodyPr/>
                    <a:lstStyle/>
                    <a:p>
                      <a:r>
                        <a:rPr lang="en-US" sz="1800" dirty="0"/>
                        <a:t>25</a:t>
                      </a:r>
                      <a:endParaRPr lang="en-IT" sz="1800" dirty="0"/>
                    </a:p>
                  </a:txBody>
                  <a:tcPr marL="68585" marR="68585" marT="34290" marB="34290">
                    <a:solidFill>
                      <a:schemeClr val="accent3">
                        <a:lumMod val="40000"/>
                        <a:lumOff val="60000"/>
                      </a:schemeClr>
                    </a:solidFill>
                  </a:tcPr>
                </a:tc>
                <a:tc>
                  <a:txBody>
                    <a:bodyPr/>
                    <a:lstStyle/>
                    <a:p>
                      <a:r>
                        <a:rPr lang="en-US" sz="1800" dirty="0"/>
                        <a:t>5</a:t>
                      </a:r>
                      <a:endParaRPr lang="en-IT" sz="1800" dirty="0"/>
                    </a:p>
                  </a:txBody>
                  <a:tcPr marL="68585" marR="68585" marT="34290" marB="34290">
                    <a:solidFill>
                      <a:schemeClr val="accent3">
                        <a:lumMod val="40000"/>
                        <a:lumOff val="60000"/>
                      </a:schemeClr>
                    </a:solidFill>
                  </a:tcPr>
                </a:tc>
                <a:extLst>
                  <a:ext uri="{0D108BD9-81ED-4DB2-BD59-A6C34878D82A}">
                    <a16:rowId xmlns:a16="http://schemas.microsoft.com/office/drawing/2014/main" val="10003"/>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endParaRPr lang="en-IT" sz="1100"/>
                    </a:p>
                  </a:txBody>
                  <a:tcPr marL="68585" marR="68585" marT="34290" marB="34290">
                    <a:solidFill>
                      <a:schemeClr val="accent6">
                        <a:lumMod val="40000"/>
                        <a:lumOff val="60000"/>
                      </a:schemeClr>
                    </a:solidFill>
                  </a:tcPr>
                </a:tc>
                <a:tc>
                  <a:txBody>
                    <a:bodyPr/>
                    <a:lstStyle/>
                    <a:p>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grpSp>
        <p:nvGrpSpPr>
          <p:cNvPr id="9" name="Group 8">
            <a:extLst>
              <a:ext uri="{FF2B5EF4-FFF2-40B4-BE49-F238E27FC236}">
                <a16:creationId xmlns:a16="http://schemas.microsoft.com/office/drawing/2014/main" id="{665C5094-3131-A6E1-113B-D8F0F61AFB2F}"/>
              </a:ext>
            </a:extLst>
          </p:cNvPr>
          <p:cNvGrpSpPr>
            <a:grpSpLocks noChangeAspect="1"/>
          </p:cNvGrpSpPr>
          <p:nvPr/>
        </p:nvGrpSpPr>
        <p:grpSpPr>
          <a:xfrm>
            <a:off x="8018527" y="335718"/>
            <a:ext cx="3960000" cy="3960000"/>
            <a:chOff x="4193055" y="631967"/>
            <a:chExt cx="4320000" cy="4320000"/>
          </a:xfrm>
        </p:grpSpPr>
        <p:pic>
          <p:nvPicPr>
            <p:cNvPr id="10" name="Picture 9" descr="A screenshot of a infrared image&#10;&#10;Description automatically generated">
              <a:extLst>
                <a:ext uri="{FF2B5EF4-FFF2-40B4-BE49-F238E27FC236}">
                  <a16:creationId xmlns:a16="http://schemas.microsoft.com/office/drawing/2014/main" id="{C4ECE818-A42F-CD1E-F171-95A959175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055" y="631967"/>
              <a:ext cx="4320000" cy="4320000"/>
            </a:xfrm>
            <a:prstGeom prst="rect">
              <a:avLst/>
            </a:prstGeom>
          </p:spPr>
        </p:pic>
        <p:sp>
          <p:nvSpPr>
            <p:cNvPr id="11" name="TextBox 10">
              <a:extLst>
                <a:ext uri="{FF2B5EF4-FFF2-40B4-BE49-F238E27FC236}">
                  <a16:creationId xmlns:a16="http://schemas.microsoft.com/office/drawing/2014/main" id="{AA2CE096-8350-7B2D-8F83-CB0E485BB1B7}"/>
                </a:ext>
              </a:extLst>
            </p:cNvPr>
            <p:cNvSpPr txBox="1"/>
            <p:nvPr/>
          </p:nvSpPr>
          <p:spPr>
            <a:xfrm>
              <a:off x="4662851" y="815418"/>
              <a:ext cx="1031051" cy="5078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1"/>
                  </a:solidFill>
                </a:rPr>
                <a:t>Magnetics</a:t>
              </a:r>
            </a:p>
            <a:p>
              <a:pPr algn="ctr"/>
              <a:r>
                <a:rPr lang="en-US" dirty="0">
                  <a:solidFill>
                    <a:schemeClr val="bg1"/>
                  </a:solidFill>
                </a:rPr>
                <a:t>NT</a:t>
              </a:r>
              <a:r>
                <a:rPr lang="en-US" b="1" dirty="0">
                  <a:solidFill>
                    <a:schemeClr val="bg1"/>
                  </a:solidFill>
                </a:rPr>
                <a:t>:</a:t>
              </a:r>
              <a:r>
                <a:rPr lang="en-US" dirty="0">
                  <a:solidFill>
                    <a:schemeClr val="bg1"/>
                  </a:solidFill>
                </a:rPr>
                <a:t> 82859</a:t>
              </a:r>
            </a:p>
          </p:txBody>
        </p:sp>
        <p:sp>
          <p:nvSpPr>
            <p:cNvPr id="12" name="TextBox 11">
              <a:extLst>
                <a:ext uri="{FF2B5EF4-FFF2-40B4-BE49-F238E27FC236}">
                  <a16:creationId xmlns:a16="http://schemas.microsoft.com/office/drawing/2014/main" id="{CEEBAC61-3213-BE0B-8D65-B9AB7FB19791}"/>
                </a:ext>
              </a:extLst>
            </p:cNvPr>
            <p:cNvSpPr txBox="1"/>
            <p:nvPr/>
          </p:nvSpPr>
          <p:spPr>
            <a:xfrm>
              <a:off x="4678753" y="2791967"/>
              <a:ext cx="963789"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PT: 82861</a:t>
              </a:r>
            </a:p>
          </p:txBody>
        </p:sp>
        <p:cxnSp>
          <p:nvCxnSpPr>
            <p:cNvPr id="13" name="Straight Arrow Connector 12">
              <a:extLst>
                <a:ext uri="{FF2B5EF4-FFF2-40B4-BE49-F238E27FC236}">
                  <a16:creationId xmlns:a16="http://schemas.microsoft.com/office/drawing/2014/main" id="{F2A55518-319F-02A7-E131-56C6318C6F33}"/>
                </a:ext>
              </a:extLst>
            </p:cNvPr>
            <p:cNvCxnSpPr>
              <a:cxnSpLocks/>
              <a:stCxn id="14" idx="2"/>
            </p:cNvCxnSpPr>
            <p:nvPr/>
          </p:nvCxnSpPr>
          <p:spPr>
            <a:xfrm>
              <a:off x="7542280" y="3161299"/>
              <a:ext cx="1" cy="51058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C23B31-5A9E-1DC9-1C71-1DFE15E1FA70}"/>
                </a:ext>
              </a:extLst>
            </p:cNvPr>
            <p:cNvSpPr txBox="1"/>
            <p:nvPr/>
          </p:nvSpPr>
          <p:spPr>
            <a:xfrm>
              <a:off x="7280221" y="2791967"/>
              <a:ext cx="52411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TAE</a:t>
              </a:r>
            </a:p>
          </p:txBody>
        </p:sp>
        <p:cxnSp>
          <p:nvCxnSpPr>
            <p:cNvPr id="15" name="Straight Arrow Connector 14">
              <a:extLst>
                <a:ext uri="{FF2B5EF4-FFF2-40B4-BE49-F238E27FC236}">
                  <a16:creationId xmlns:a16="http://schemas.microsoft.com/office/drawing/2014/main" id="{0B127358-4470-367E-E8D7-0EAAD19D52F0}"/>
                </a:ext>
              </a:extLst>
            </p:cNvPr>
            <p:cNvCxnSpPr>
              <a:cxnSpLocks/>
              <a:stCxn id="14" idx="0"/>
            </p:cNvCxnSpPr>
            <p:nvPr/>
          </p:nvCxnSpPr>
          <p:spPr>
            <a:xfrm flipV="1">
              <a:off x="7542280" y="1957385"/>
              <a:ext cx="0" cy="8345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9249B11-F401-583C-013C-2229239F2FB4}"/>
              </a:ext>
            </a:extLst>
          </p:cNvPr>
          <p:cNvSpPr txBox="1"/>
          <p:nvPr/>
        </p:nvSpPr>
        <p:spPr>
          <a:xfrm>
            <a:off x="1692452" y="1028613"/>
            <a:ext cx="8525691" cy="2554545"/>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Understanding the role of plasma shaping in moderating MHD (and thus FI loss/redistribution) is  related to D7 as shaping and scenario can be classed as an actuator.</a:t>
            </a:r>
          </a:p>
          <a:p>
            <a:pPr marL="457200" indent="-457200" algn="l">
              <a:buFont typeface="Arial" panose="020B0604020202020204" pitchFamily="34" charset="0"/>
              <a:buChar char="•"/>
            </a:pPr>
            <a:r>
              <a:rPr lang="en-GB" sz="2000" b="1" dirty="0"/>
              <a:t>Work started in 2024/25 investigating PT vs. NT – this proposal looks to extend the work</a:t>
            </a:r>
          </a:p>
          <a:p>
            <a:pPr marL="457200" indent="-457200" algn="l">
              <a:buFont typeface="Arial" panose="020B0604020202020204" pitchFamily="34" charset="0"/>
              <a:buChar char="•"/>
            </a:pPr>
            <a:r>
              <a:rPr lang="en-GB" sz="2000" b="1" dirty="0"/>
              <a:t>A sound extension to work done previously though lesser </a:t>
            </a:r>
            <a:r>
              <a:rPr lang="en-GB" sz="2000" b="1" dirty="0" err="1"/>
              <a:t>prio</a:t>
            </a:r>
            <a:r>
              <a:rPr lang="en-GB" sz="2000" b="1" dirty="0"/>
              <a:t> than other proposals.</a:t>
            </a:r>
          </a:p>
          <a:p>
            <a:pPr marL="457200" indent="-457200" algn="l">
              <a:buFont typeface="Arial" panose="020B0604020202020204" pitchFamily="34" charset="0"/>
              <a:buChar char="•"/>
            </a:pPr>
            <a:r>
              <a:rPr lang="en-GB" sz="2000" b="1" dirty="0">
                <a:solidFill>
                  <a:srgbClr val="FFC000"/>
                </a:solidFill>
              </a:rPr>
              <a:t>P2</a:t>
            </a:r>
          </a:p>
        </p:txBody>
      </p:sp>
    </p:spTree>
    <p:extLst>
      <p:ext uri="{BB962C8B-B14F-4D97-AF65-F5344CB8AC3E}">
        <p14:creationId xmlns:p14="http://schemas.microsoft.com/office/powerpoint/2010/main" val="56018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A88BC-8B59-F34D-641A-170E4D7E217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D3AFFCD-F593-15CE-2E81-A594646A4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1756" y="1126671"/>
            <a:ext cx="3827737" cy="2551824"/>
          </a:xfrm>
          <a:prstGeom prst="rect">
            <a:avLst/>
          </a:prstGeom>
        </p:spPr>
      </p:pic>
      <p:sp>
        <p:nvSpPr>
          <p:cNvPr id="3" name="Footer Placeholder 2">
            <a:extLst>
              <a:ext uri="{FF2B5EF4-FFF2-40B4-BE49-F238E27FC236}">
                <a16:creationId xmlns:a16="http://schemas.microsoft.com/office/drawing/2014/main" id="{FCC0DEF4-C6C3-5641-9FB4-5587411CBC7A}"/>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0A6D58DB-7F89-AC9E-C572-D2F5DF60821D}"/>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5" name="Titre 1">
            <a:extLst>
              <a:ext uri="{FF2B5EF4-FFF2-40B4-BE49-F238E27FC236}">
                <a16:creationId xmlns:a16="http://schemas.microsoft.com/office/drawing/2014/main" id="{D28F7338-22B3-F420-8CB6-75E67E020EB2}"/>
              </a:ext>
            </a:extLst>
          </p:cNvPr>
          <p:cNvSpPr>
            <a:spLocks noGrp="1"/>
          </p:cNvSpPr>
          <p:nvPr>
            <p:ph type="title"/>
          </p:nvPr>
        </p:nvSpPr>
        <p:spPr>
          <a:xfrm>
            <a:off x="983432" y="192515"/>
            <a:ext cx="9451776" cy="457200"/>
          </a:xfrm>
        </p:spPr>
        <p:txBody>
          <a:bodyPr/>
          <a:lstStyle/>
          <a:p>
            <a:r>
              <a:rPr lang="fr-FR" dirty="0" err="1"/>
              <a:t>Fishbones</a:t>
            </a:r>
            <a:r>
              <a:rPr lang="fr-FR" dirty="0"/>
              <a:t> </a:t>
            </a:r>
            <a:r>
              <a:rPr lang="fr-FR" dirty="0" err="1"/>
              <a:t>with</a:t>
            </a:r>
            <a:r>
              <a:rPr lang="fr-FR" dirty="0"/>
              <a:t> </a:t>
            </a:r>
            <a:r>
              <a:rPr lang="fr-FR" dirty="0" err="1"/>
              <a:t>Upward</a:t>
            </a:r>
            <a:r>
              <a:rPr lang="fr-FR" dirty="0"/>
              <a:t> </a:t>
            </a:r>
            <a:r>
              <a:rPr lang="fr-FR" dirty="0" err="1"/>
              <a:t>Sweeping</a:t>
            </a:r>
            <a:r>
              <a:rPr lang="fr-FR" dirty="0"/>
              <a:t> on TCV (#202)</a:t>
            </a:r>
          </a:p>
        </p:txBody>
      </p:sp>
      <p:sp>
        <p:nvSpPr>
          <p:cNvPr id="6" name="Espace réservé du contenu 2">
            <a:extLst>
              <a:ext uri="{FF2B5EF4-FFF2-40B4-BE49-F238E27FC236}">
                <a16:creationId xmlns:a16="http://schemas.microsoft.com/office/drawing/2014/main" id="{58F5A775-59C7-450A-D1AB-713BDD2A3DB8}"/>
              </a:ext>
            </a:extLst>
          </p:cNvPr>
          <p:cNvSpPr txBox="1">
            <a:spLocks/>
          </p:cNvSpPr>
          <p:nvPr/>
        </p:nvSpPr>
        <p:spPr>
          <a:xfrm>
            <a:off x="609600" y="836712"/>
            <a:ext cx="6640286" cy="5688632"/>
          </a:xfrm>
          <a:prstGeom prst="rect">
            <a:avLst/>
          </a:prstGeom>
        </p:spPr>
        <p:txBody>
          <a:bodyPr>
            <a:normAutofit fontScale="850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b="1" dirty="0">
                <a:cs typeface="Calibri"/>
              </a:rPr>
              <a:t>Proponents and contact person:</a:t>
            </a:r>
          </a:p>
          <a:p>
            <a:pPr>
              <a:spcBef>
                <a:spcPts val="0"/>
              </a:spcBef>
              <a:defRPr/>
            </a:pPr>
            <a:r>
              <a:rPr lang="en-US" dirty="0">
                <a:cs typeface="Calibri"/>
              </a:rPr>
              <a:t>      Sergei.Sharapov@ukaea.uk</a:t>
            </a:r>
          </a:p>
          <a:p>
            <a:pPr marL="214313" indent="-214313">
              <a:spcBef>
                <a:spcPts val="0"/>
              </a:spcBef>
              <a:buFont typeface="Arial"/>
              <a:buChar char="•"/>
              <a:defRPr/>
            </a:pPr>
            <a:endParaRPr lang="en-US" b="1" dirty="0">
              <a:cs typeface="Calibri"/>
            </a:endParaRPr>
          </a:p>
          <a:p>
            <a:pPr marL="214313" indent="-214313">
              <a:spcBef>
                <a:spcPts val="0"/>
              </a:spcBef>
              <a:buFont typeface="Arial"/>
              <a:buChar char="•"/>
              <a:defRPr/>
            </a:pPr>
            <a:r>
              <a:rPr lang="en-US" b="1" dirty="0">
                <a:cs typeface="Calibri"/>
              </a:rPr>
              <a:t>Scientific Background &amp; Objectives</a:t>
            </a:r>
          </a:p>
          <a:p>
            <a:pPr lvl="1">
              <a:spcBef>
                <a:spcPts val="0"/>
              </a:spcBef>
              <a:defRPr/>
            </a:pPr>
            <a:r>
              <a:rPr lang="en-US" dirty="0">
                <a:cs typeface="Calibri"/>
              </a:rPr>
              <a:t>Some TCV discharges exhibited recently an extremely rare phenomenon, fishbones with upward sweeping. Although such fishbones were observed for the first time experimentally (to my knowledge), theory has predicted possibility of such fishbones in 2001. The possible change in the frequency sweeping is likely to be caused by the dominant role of MHD nonlinearity in the vicinity of the q=1 surface. This is in contrast to the “usual” fishbones with dominant wave-particle nonlinearity that causes a down-sweep of the frequency. </a:t>
            </a:r>
            <a:endParaRPr lang="en-US" b="1" dirty="0">
              <a:cs typeface="Calibri"/>
            </a:endParaRPr>
          </a:p>
          <a:p>
            <a:pPr lvl="1">
              <a:spcBef>
                <a:spcPts val="0"/>
              </a:spcBef>
              <a:defRPr/>
            </a:pPr>
            <a:r>
              <a:rPr lang="en-US" dirty="0">
                <a:cs typeface="Calibri"/>
              </a:rPr>
              <a:t>Objectives: establish the parameter space and conditions for the upward sweeping fishbones. Investigate possibly very different nonlinear effects in such fishbones (e.g. a sawtooth-type reconnection followed by NTM triggering, in contrast to the radial redistribution of energetic ions in the usual fishbones).  </a:t>
            </a:r>
          </a:p>
          <a:p>
            <a:pPr lvl="1">
              <a:spcBef>
                <a:spcPts val="0"/>
              </a:spcBef>
              <a:defRPr/>
            </a:pPr>
            <a:endParaRPr lang="en-US" b="1" dirty="0">
              <a:cs typeface="Calibri"/>
            </a:endParaRPr>
          </a:p>
          <a:p>
            <a:pPr marL="214313" indent="-214313">
              <a:spcBef>
                <a:spcPts val="0"/>
              </a:spcBef>
              <a:buFont typeface="Arial"/>
              <a:buChar char="•"/>
              <a:defRPr/>
            </a:pPr>
            <a:r>
              <a:rPr lang="en-US" b="1" dirty="0">
                <a:cs typeface="Calibri"/>
              </a:rPr>
              <a:t>Experimental Strategy/Machine Constraints and essential diagnostic</a:t>
            </a:r>
            <a:endParaRPr lang="en-US" dirty="0"/>
          </a:p>
          <a:p>
            <a:pPr lvl="1">
              <a:spcBef>
                <a:spcPts val="0"/>
              </a:spcBef>
              <a:defRPr/>
            </a:pPr>
            <a:r>
              <a:rPr lang="en-US" sz="1600" dirty="0">
                <a:cs typeface="Calibri"/>
              </a:rPr>
              <a:t>The Reference discharge is #85976</a:t>
            </a:r>
          </a:p>
          <a:p>
            <a:pPr lvl="1">
              <a:spcBef>
                <a:spcPts val="0"/>
              </a:spcBef>
              <a:buFontTx/>
              <a:buChar char="-"/>
              <a:defRPr/>
            </a:pPr>
            <a:r>
              <a:rPr lang="en-US" sz="1600" dirty="0">
                <a:cs typeface="Calibri"/>
              </a:rPr>
              <a:t>Density scan in similar plasma configuration</a:t>
            </a:r>
          </a:p>
          <a:p>
            <a:pPr lvl="1">
              <a:spcBef>
                <a:spcPts val="0"/>
              </a:spcBef>
              <a:buFontTx/>
              <a:buChar char="-"/>
              <a:defRPr/>
            </a:pPr>
            <a:r>
              <a:rPr lang="en-US" sz="1600" dirty="0">
                <a:cs typeface="Calibri"/>
              </a:rPr>
              <a:t>Thomson scattering, CXRS, NPA, SXR, ECE imaging as essential diagnostic</a:t>
            </a:r>
          </a:p>
          <a:p>
            <a:pPr marL="214313" indent="-214313">
              <a:spcBef>
                <a:spcPts val="0"/>
              </a:spcBef>
              <a:buFont typeface="Arial"/>
              <a:buChar char="•"/>
              <a:defRPr/>
            </a:pPr>
            <a:endParaRPr lang="en-US" dirty="0">
              <a:cs typeface="Calibri"/>
            </a:endParaRPr>
          </a:p>
          <a:p>
            <a:pPr marL="214313" indent="-214313">
              <a:spcBef>
                <a:spcPts val="0"/>
              </a:spcBef>
              <a:buFont typeface="Arial"/>
              <a:buChar char="•"/>
              <a:defRPr/>
            </a:pPr>
            <a:endParaRPr lang="en-US" dirty="0">
              <a:cs typeface="Calibri"/>
            </a:endParaRPr>
          </a:p>
          <a:p>
            <a:endParaRPr lang="fr-FR" dirty="0"/>
          </a:p>
        </p:txBody>
      </p:sp>
      <p:sp>
        <p:nvSpPr>
          <p:cNvPr id="7" name="TextBox 7">
            <a:extLst>
              <a:ext uri="{FF2B5EF4-FFF2-40B4-BE49-F238E27FC236}">
                <a16:creationId xmlns:a16="http://schemas.microsoft.com/office/drawing/2014/main" id="{C2468514-2A62-EBE5-B930-55396EDB07E2}"/>
              </a:ext>
            </a:extLst>
          </p:cNvPr>
          <p:cNvSpPr txBox="1">
            <a:spLocks noChangeArrowheads="1"/>
          </p:cNvSpPr>
          <p:nvPr/>
        </p:nvSpPr>
        <p:spPr bwMode="auto">
          <a:xfrm>
            <a:off x="7924799" y="3981721"/>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036BF7E8-C19D-BE68-C82E-9586F83A5083}"/>
              </a:ext>
            </a:extLst>
          </p:cNvPr>
          <p:cNvGraphicFramePr>
            <a:graphicFrameLocks noGrp="1"/>
          </p:cNvGraphicFramePr>
          <p:nvPr>
            <p:extLst>
              <p:ext uri="{D42A27DB-BD31-4B8C-83A1-F6EECF244321}">
                <p14:modId xmlns:p14="http://schemas.microsoft.com/office/powerpoint/2010/main" val="2783010211"/>
              </p:ext>
            </p:extLst>
          </p:nvPr>
        </p:nvGraphicFramePr>
        <p:xfrm>
          <a:off x="7924799" y="4351053"/>
          <a:ext cx="4147457" cy="2093290"/>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endParaRPr lang="en-IT" sz="180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418658">
                <a:tc>
                  <a:txBody>
                    <a:bodyPr/>
                    <a:lstStyle/>
                    <a:p>
                      <a:r>
                        <a:rPr lang="en-IT" sz="1800" b="1" dirty="0">
                          <a:solidFill>
                            <a:schemeClr val="tx1"/>
                          </a:solidFill>
                        </a:rPr>
                        <a:t>TCV</a:t>
                      </a:r>
                    </a:p>
                  </a:txBody>
                  <a:tcPr marL="68585" marR="68585" marT="34290" marB="34290">
                    <a:solidFill>
                      <a:schemeClr val="accent3">
                        <a:lumMod val="40000"/>
                        <a:lumOff val="60000"/>
                      </a:schemeClr>
                    </a:solidFill>
                  </a:tcPr>
                </a:tc>
                <a:tc>
                  <a:txBody>
                    <a:bodyPr/>
                    <a:lstStyle/>
                    <a:p>
                      <a:r>
                        <a:rPr lang="en-GB" sz="1800" dirty="0"/>
                        <a:t>20/2</a:t>
                      </a:r>
                      <a:endParaRPr lang="en-IT" sz="1800" dirty="0"/>
                    </a:p>
                  </a:txBody>
                  <a:tcPr marL="68585" marR="68585" marT="34290" marB="34290">
                    <a:solidFill>
                      <a:schemeClr val="accent3">
                        <a:lumMod val="40000"/>
                        <a:lumOff val="60000"/>
                      </a:schemeClr>
                    </a:solidFill>
                  </a:tcPr>
                </a:tc>
                <a:tc>
                  <a:txBody>
                    <a:bodyPr/>
                    <a:lstStyle/>
                    <a:p>
                      <a:r>
                        <a:rPr lang="en-GB" sz="1800" dirty="0"/>
                        <a:t>10/1</a:t>
                      </a:r>
                      <a:endParaRPr lang="en-IT" sz="1800" dirty="0"/>
                    </a:p>
                  </a:txBody>
                  <a:tcPr marL="68585" marR="68585" marT="34290" marB="34290">
                    <a:solidFill>
                      <a:schemeClr val="accent3">
                        <a:lumMod val="40000"/>
                        <a:lumOff val="60000"/>
                      </a:schemeClr>
                    </a:solidFill>
                  </a:tcPr>
                </a:tc>
                <a:extLst>
                  <a:ext uri="{0D108BD9-81ED-4DB2-BD59-A6C34878D82A}">
                    <a16:rowId xmlns:a16="http://schemas.microsoft.com/office/drawing/2014/main" val="10003"/>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endParaRPr lang="en-IT" sz="1100"/>
                    </a:p>
                  </a:txBody>
                  <a:tcPr marL="68585" marR="68585" marT="34290" marB="34290">
                    <a:solidFill>
                      <a:schemeClr val="accent6">
                        <a:lumMod val="40000"/>
                        <a:lumOff val="60000"/>
                      </a:schemeClr>
                    </a:solidFill>
                  </a:tcPr>
                </a:tc>
                <a:tc>
                  <a:txBody>
                    <a:bodyPr/>
                    <a:lstStyle/>
                    <a:p>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0" name="TextBox 6">
            <a:extLst>
              <a:ext uri="{FF2B5EF4-FFF2-40B4-BE49-F238E27FC236}">
                <a16:creationId xmlns:a16="http://schemas.microsoft.com/office/drawing/2014/main" id="{3E72A5E9-531F-71CB-D992-B95C4D72E73F}"/>
              </a:ext>
            </a:extLst>
          </p:cNvPr>
          <p:cNvSpPr txBox="1">
            <a:spLocks noChangeArrowheads="1"/>
          </p:cNvSpPr>
          <p:nvPr/>
        </p:nvSpPr>
        <p:spPr bwMode="auto">
          <a:xfrm>
            <a:off x="8626839" y="640027"/>
            <a:ext cx="2743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An example of the upward-sweeping fishbones</a:t>
            </a:r>
          </a:p>
        </p:txBody>
      </p:sp>
      <p:sp>
        <p:nvSpPr>
          <p:cNvPr id="2" name="TextBox 1">
            <a:extLst>
              <a:ext uri="{FF2B5EF4-FFF2-40B4-BE49-F238E27FC236}">
                <a16:creationId xmlns:a16="http://schemas.microsoft.com/office/drawing/2014/main" id="{6CFE1B99-0F2D-79B7-332D-5EFFAE31EC31}"/>
              </a:ext>
            </a:extLst>
          </p:cNvPr>
          <p:cNvSpPr txBox="1"/>
          <p:nvPr/>
        </p:nvSpPr>
        <p:spPr>
          <a:xfrm>
            <a:off x="1139296" y="1473355"/>
            <a:ext cx="8525691" cy="1323439"/>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Upward frequency sweeping is a newly observed phenomenon</a:t>
            </a:r>
          </a:p>
          <a:p>
            <a:pPr marL="457200" indent="-457200" algn="l">
              <a:buFont typeface="Arial" panose="020B0604020202020204" pitchFamily="34" charset="0"/>
              <a:buChar char="•"/>
            </a:pPr>
            <a:r>
              <a:rPr lang="en-GB" sz="2000" b="1" dirty="0"/>
              <a:t>Whilst recognised that this is an important observation in terms of confirmation of a point of theory, not directly relevant to RT deliverables</a:t>
            </a:r>
          </a:p>
          <a:p>
            <a:pPr marL="457200" indent="-457200" algn="l">
              <a:buFont typeface="Arial" panose="020B0604020202020204" pitchFamily="34" charset="0"/>
              <a:buChar char="•"/>
            </a:pPr>
            <a:r>
              <a:rPr lang="en-GB" sz="2000" b="1" dirty="0">
                <a:solidFill>
                  <a:srgbClr val="FFC000"/>
                </a:solidFill>
              </a:rPr>
              <a:t>P2</a:t>
            </a:r>
          </a:p>
        </p:txBody>
      </p:sp>
    </p:spTree>
    <p:extLst>
      <p:ext uri="{BB962C8B-B14F-4D97-AF65-F5344CB8AC3E}">
        <p14:creationId xmlns:p14="http://schemas.microsoft.com/office/powerpoint/2010/main" val="10293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8AFB-321C-80C3-418D-78D28B256D4C}"/>
            </a:ext>
          </a:extLst>
        </p:cNvPr>
        <p:cNvGrpSpPr/>
        <p:nvPr/>
      </p:nvGrpSpPr>
      <p:grpSpPr>
        <a:xfrm>
          <a:off x="0" y="0"/>
          <a:ext cx="0" cy="0"/>
          <a:chOff x="0" y="0"/>
          <a:chExt cx="0" cy="0"/>
        </a:xfrm>
      </p:grpSpPr>
      <p:pic>
        <p:nvPicPr>
          <p:cNvPr id="11" name="Picture 10" descr="A graph of different colored lines&#10;&#10;Description automatically generated">
            <a:extLst>
              <a:ext uri="{FF2B5EF4-FFF2-40B4-BE49-F238E27FC236}">
                <a16:creationId xmlns:a16="http://schemas.microsoft.com/office/drawing/2014/main" id="{84B18CC4-C751-BBBA-B39E-61527898D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887" y="866105"/>
            <a:ext cx="4769676" cy="2824151"/>
          </a:xfrm>
          <a:prstGeom prst="rect">
            <a:avLst/>
          </a:prstGeom>
        </p:spPr>
      </p:pic>
      <p:sp>
        <p:nvSpPr>
          <p:cNvPr id="3" name="Footer Placeholder 2">
            <a:extLst>
              <a:ext uri="{FF2B5EF4-FFF2-40B4-BE49-F238E27FC236}">
                <a16:creationId xmlns:a16="http://schemas.microsoft.com/office/drawing/2014/main" id="{79F39DEF-1F5F-726C-FBAE-503A276D0FF2}"/>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011AA33E-D9AD-311D-D675-5146869DF46B}"/>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sp>
        <p:nvSpPr>
          <p:cNvPr id="5" name="Titre 1">
            <a:extLst>
              <a:ext uri="{FF2B5EF4-FFF2-40B4-BE49-F238E27FC236}">
                <a16:creationId xmlns:a16="http://schemas.microsoft.com/office/drawing/2014/main" id="{B3F4F65D-C277-BD18-46BF-896B35701118}"/>
              </a:ext>
            </a:extLst>
          </p:cNvPr>
          <p:cNvSpPr>
            <a:spLocks noGrp="1"/>
          </p:cNvSpPr>
          <p:nvPr>
            <p:ph type="title"/>
          </p:nvPr>
        </p:nvSpPr>
        <p:spPr>
          <a:xfrm>
            <a:off x="983432" y="192515"/>
            <a:ext cx="9451776" cy="457200"/>
          </a:xfrm>
        </p:spPr>
        <p:txBody>
          <a:bodyPr/>
          <a:lstStyle/>
          <a:p>
            <a:r>
              <a:rPr lang="fr-FR" dirty="0"/>
              <a:t>Density versus </a:t>
            </a:r>
            <a:r>
              <a:rPr lang="fr-FR" dirty="0" err="1"/>
              <a:t>Temperature</a:t>
            </a:r>
            <a:r>
              <a:rPr lang="fr-FR" dirty="0"/>
              <a:t> </a:t>
            </a:r>
            <a:r>
              <a:rPr lang="fr-FR" dirty="0" err="1"/>
              <a:t>ITBs</a:t>
            </a:r>
            <a:r>
              <a:rPr lang="fr-FR" dirty="0"/>
              <a:t> in TCV (#203) </a:t>
            </a:r>
          </a:p>
        </p:txBody>
      </p:sp>
      <p:sp>
        <p:nvSpPr>
          <p:cNvPr id="6" name="Espace réservé du contenu 2">
            <a:extLst>
              <a:ext uri="{FF2B5EF4-FFF2-40B4-BE49-F238E27FC236}">
                <a16:creationId xmlns:a16="http://schemas.microsoft.com/office/drawing/2014/main" id="{C396EA70-A35B-DB1A-772C-5A65F9992655}"/>
              </a:ext>
            </a:extLst>
          </p:cNvPr>
          <p:cNvSpPr txBox="1">
            <a:spLocks/>
          </p:cNvSpPr>
          <p:nvPr/>
        </p:nvSpPr>
        <p:spPr>
          <a:xfrm>
            <a:off x="625276" y="867138"/>
            <a:ext cx="6640286" cy="5688632"/>
          </a:xfrm>
          <a:prstGeom prst="rect">
            <a:avLst/>
          </a:prstGeom>
        </p:spPr>
        <p:txBody>
          <a:bodyPr>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b="1">
                <a:cs typeface="Calibri"/>
              </a:rPr>
              <a:t>Proponents and contact person:</a:t>
            </a:r>
          </a:p>
          <a:p>
            <a:pPr>
              <a:spcBef>
                <a:spcPts val="0"/>
              </a:spcBef>
              <a:defRPr/>
            </a:pPr>
            <a:r>
              <a:rPr lang="en-US">
                <a:cs typeface="Calibri"/>
              </a:rPr>
              <a:t>      Sergei.Sharapov@ukaea.uk</a:t>
            </a:r>
          </a:p>
          <a:p>
            <a:pPr marL="214313" indent="-214313">
              <a:spcBef>
                <a:spcPts val="0"/>
              </a:spcBef>
              <a:buFont typeface="Arial"/>
              <a:buChar char="•"/>
              <a:defRPr/>
            </a:pPr>
            <a:endParaRPr lang="en-US" b="1">
              <a:cs typeface="Calibri"/>
            </a:endParaRPr>
          </a:p>
          <a:p>
            <a:pPr marL="214313" indent="-214313">
              <a:spcBef>
                <a:spcPts val="0"/>
              </a:spcBef>
              <a:buFont typeface="Arial"/>
              <a:buChar char="•"/>
              <a:defRPr/>
            </a:pPr>
            <a:r>
              <a:rPr lang="en-US" b="1">
                <a:cs typeface="Calibri"/>
              </a:rPr>
              <a:t>Scientific Background &amp; Objectives</a:t>
            </a:r>
          </a:p>
          <a:p>
            <a:pPr lvl="1">
              <a:spcBef>
                <a:spcPts val="0"/>
              </a:spcBef>
              <a:defRPr/>
            </a:pPr>
            <a:r>
              <a:rPr lang="en-US">
                <a:cs typeface="Calibri"/>
              </a:rPr>
              <a:t>During previous RT09 experiments on TCV on “</a:t>
            </a:r>
            <a:r>
              <a:rPr lang="en-GB">
                <a:cs typeface="Calibri"/>
              </a:rPr>
              <a:t>Physics understanding of energetics particles confinement and their interplay with thermal plasma” a number of transient ITBs was observed. Some of these ITBs were in plasma density, but not in temperature (similar to, e.g. C-MOD), and other – in temperature, but not in density (like on JET). Technically, the switch on TCV was simple. However, we still don’t understand how this switch works as not all diagnostics were available and more data is needed. </a:t>
            </a:r>
            <a:endParaRPr lang="en-US" b="1">
              <a:cs typeface="Calibri"/>
            </a:endParaRPr>
          </a:p>
          <a:p>
            <a:pPr marL="214313" indent="-214313">
              <a:spcBef>
                <a:spcPts val="0"/>
              </a:spcBef>
              <a:buFont typeface="Arial"/>
              <a:buChar char="•"/>
              <a:defRPr/>
            </a:pPr>
            <a:r>
              <a:rPr lang="en-US" b="1">
                <a:cs typeface="Calibri"/>
              </a:rPr>
              <a:t>Experimental Strategy/Machine Constraints and essential diagnostic</a:t>
            </a:r>
            <a:endParaRPr lang="en-US"/>
          </a:p>
          <a:p>
            <a:pPr lvl="1">
              <a:spcBef>
                <a:spcPts val="0"/>
              </a:spcBef>
              <a:defRPr/>
            </a:pPr>
            <a:r>
              <a:rPr lang="en-US" sz="1200">
                <a:cs typeface="Calibri"/>
              </a:rPr>
              <a:t>Type of plasma scenario or parameter explored to answer the main questions: Reference pulse #81511 </a:t>
            </a:r>
          </a:p>
          <a:p>
            <a:pPr lvl="1">
              <a:spcBef>
                <a:spcPts val="0"/>
              </a:spcBef>
              <a:buFontTx/>
              <a:buChar char="-"/>
              <a:defRPr/>
            </a:pPr>
            <a:r>
              <a:rPr lang="en-US" sz="1200">
                <a:cs typeface="Calibri"/>
              </a:rPr>
              <a:t>Scan in vertical position of plasma with dominant NBI heating</a:t>
            </a:r>
          </a:p>
          <a:p>
            <a:pPr lvl="1">
              <a:spcBef>
                <a:spcPts val="0"/>
              </a:spcBef>
              <a:buFontTx/>
              <a:buChar char="-"/>
              <a:defRPr/>
            </a:pPr>
            <a:r>
              <a:rPr lang="en-US" sz="1200">
                <a:cs typeface="Calibri"/>
              </a:rPr>
              <a:t>Thomson scattering, CXRS, MSE, and NPA are essential diagnostic</a:t>
            </a:r>
          </a:p>
          <a:p>
            <a:pPr marL="214313" indent="-214313">
              <a:spcBef>
                <a:spcPts val="0"/>
              </a:spcBef>
              <a:buFont typeface="Arial"/>
              <a:buChar char="•"/>
              <a:defRPr/>
            </a:pPr>
            <a:endParaRPr lang="en-US">
              <a:cs typeface="Calibri"/>
            </a:endParaRPr>
          </a:p>
          <a:p>
            <a:pPr marL="214313" indent="-214313">
              <a:spcBef>
                <a:spcPts val="0"/>
              </a:spcBef>
              <a:buFont typeface="Arial"/>
              <a:buChar char="•"/>
              <a:defRPr/>
            </a:pPr>
            <a:endParaRPr lang="en-US">
              <a:cs typeface="Calibri"/>
            </a:endParaRPr>
          </a:p>
          <a:p>
            <a:endParaRPr lang="fr-FR" dirty="0"/>
          </a:p>
        </p:txBody>
      </p:sp>
      <p:sp>
        <p:nvSpPr>
          <p:cNvPr id="7" name="TextBox 7">
            <a:extLst>
              <a:ext uri="{FF2B5EF4-FFF2-40B4-BE49-F238E27FC236}">
                <a16:creationId xmlns:a16="http://schemas.microsoft.com/office/drawing/2014/main" id="{A73B819B-29A9-16E8-41B3-A38386DF5C78}"/>
              </a:ext>
            </a:extLst>
          </p:cNvPr>
          <p:cNvSpPr txBox="1">
            <a:spLocks noChangeArrowheads="1"/>
          </p:cNvSpPr>
          <p:nvPr/>
        </p:nvSpPr>
        <p:spPr bwMode="auto">
          <a:xfrm>
            <a:off x="7924799" y="3981721"/>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E9B5D740-2445-5FC6-CD74-82B6BDAA2E11}"/>
              </a:ext>
            </a:extLst>
          </p:cNvPr>
          <p:cNvGraphicFramePr>
            <a:graphicFrameLocks noGrp="1"/>
          </p:cNvGraphicFramePr>
          <p:nvPr>
            <p:extLst>
              <p:ext uri="{D42A27DB-BD31-4B8C-83A1-F6EECF244321}">
                <p14:modId xmlns:p14="http://schemas.microsoft.com/office/powerpoint/2010/main" val="1203415620"/>
              </p:ext>
            </p:extLst>
          </p:nvPr>
        </p:nvGraphicFramePr>
        <p:xfrm>
          <a:off x="7924799" y="4351053"/>
          <a:ext cx="4147457" cy="2093290"/>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endParaRPr lang="en-IT" sz="180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418658">
                <a:tc>
                  <a:txBody>
                    <a:bodyPr/>
                    <a:lstStyle/>
                    <a:p>
                      <a:r>
                        <a:rPr lang="en-IT" sz="1800" b="1" dirty="0">
                          <a:solidFill>
                            <a:schemeClr val="tx1"/>
                          </a:solidFill>
                        </a:rPr>
                        <a:t>TCV</a:t>
                      </a:r>
                    </a:p>
                  </a:txBody>
                  <a:tcPr marL="68585" marR="68585" marT="34290" marB="34290">
                    <a:solidFill>
                      <a:schemeClr val="accent3">
                        <a:lumMod val="40000"/>
                        <a:lumOff val="60000"/>
                      </a:schemeClr>
                    </a:solidFill>
                  </a:tcPr>
                </a:tc>
                <a:tc>
                  <a:txBody>
                    <a:bodyPr/>
                    <a:lstStyle/>
                    <a:p>
                      <a:r>
                        <a:rPr lang="en-GB" sz="1800" dirty="0"/>
                        <a:t>20/2</a:t>
                      </a:r>
                      <a:endParaRPr lang="en-IT" sz="1800" dirty="0"/>
                    </a:p>
                  </a:txBody>
                  <a:tcPr marL="68585" marR="68585" marT="34290" marB="34290">
                    <a:solidFill>
                      <a:schemeClr val="accent3">
                        <a:lumMod val="40000"/>
                        <a:lumOff val="60000"/>
                      </a:schemeClr>
                    </a:solidFill>
                  </a:tcPr>
                </a:tc>
                <a:tc>
                  <a:txBody>
                    <a:bodyPr/>
                    <a:lstStyle/>
                    <a:p>
                      <a:r>
                        <a:rPr lang="en-GB" sz="1800" dirty="0"/>
                        <a:t>10/1</a:t>
                      </a:r>
                      <a:endParaRPr lang="en-IT" sz="1800" dirty="0"/>
                    </a:p>
                  </a:txBody>
                  <a:tcPr marL="68585" marR="68585" marT="34290" marB="34290">
                    <a:solidFill>
                      <a:schemeClr val="accent3">
                        <a:lumMod val="40000"/>
                        <a:lumOff val="60000"/>
                      </a:schemeClr>
                    </a:solidFill>
                  </a:tcPr>
                </a:tc>
                <a:extLst>
                  <a:ext uri="{0D108BD9-81ED-4DB2-BD59-A6C34878D82A}">
                    <a16:rowId xmlns:a16="http://schemas.microsoft.com/office/drawing/2014/main" val="10003"/>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endParaRPr lang="en-IT" sz="1100"/>
                    </a:p>
                  </a:txBody>
                  <a:tcPr marL="68585" marR="68585" marT="34290" marB="34290">
                    <a:solidFill>
                      <a:schemeClr val="accent6">
                        <a:lumMod val="40000"/>
                        <a:lumOff val="60000"/>
                      </a:schemeClr>
                    </a:solidFill>
                  </a:tcPr>
                </a:tc>
                <a:tc>
                  <a:txBody>
                    <a:bodyPr/>
                    <a:lstStyle/>
                    <a:p>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0" name="TextBox 6">
            <a:extLst>
              <a:ext uri="{FF2B5EF4-FFF2-40B4-BE49-F238E27FC236}">
                <a16:creationId xmlns:a16="http://schemas.microsoft.com/office/drawing/2014/main" id="{CE6CC3C3-BE85-32AD-BB0E-E6F376049385}"/>
              </a:ext>
            </a:extLst>
          </p:cNvPr>
          <p:cNvSpPr txBox="1">
            <a:spLocks noChangeArrowheads="1"/>
          </p:cNvSpPr>
          <p:nvPr/>
        </p:nvSpPr>
        <p:spPr bwMode="auto">
          <a:xfrm>
            <a:off x="8349500" y="326549"/>
            <a:ext cx="3374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002060"/>
                </a:solidFill>
                <a:latin typeface="Calibri" panose="020F0502020204030204" pitchFamily="34" charset="0"/>
              </a:rPr>
              <a:t>Evolution of q-profile in these reversed-shear TCV plasmas</a:t>
            </a:r>
            <a:endParaRPr lang="en-US" altLang="en-US"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54DB54B-9483-2C9D-EB11-95E777EEF8AB}"/>
              </a:ext>
            </a:extLst>
          </p:cNvPr>
          <p:cNvSpPr txBox="1"/>
          <p:nvPr/>
        </p:nvSpPr>
        <p:spPr>
          <a:xfrm>
            <a:off x="1739953" y="2418026"/>
            <a:ext cx="8525691" cy="707886"/>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ITBs not a topic within the RT-09 deliverables.</a:t>
            </a:r>
          </a:p>
          <a:p>
            <a:pPr marL="457200" indent="-457200" algn="l">
              <a:buFont typeface="Arial" panose="020B0604020202020204" pitchFamily="34" charset="0"/>
              <a:buChar char="•"/>
            </a:pPr>
            <a:r>
              <a:rPr lang="en-GB" sz="2000" b="1" dirty="0"/>
              <a:t>Propose move to RT-08</a:t>
            </a:r>
          </a:p>
        </p:txBody>
      </p:sp>
    </p:spTree>
    <p:extLst>
      <p:ext uri="{BB962C8B-B14F-4D97-AF65-F5344CB8AC3E}">
        <p14:creationId xmlns:p14="http://schemas.microsoft.com/office/powerpoint/2010/main" val="340105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66B9-3527-9B39-B776-FDF77AB2E79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F22A27E-1A1C-AE69-1873-306D3E6AF877}"/>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A29BF3B1-77DC-353E-8323-FEDDBC1FC097}"/>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graphicFrame>
        <p:nvGraphicFramePr>
          <p:cNvPr id="5" name="Object 4">
            <a:extLst>
              <a:ext uri="{FF2B5EF4-FFF2-40B4-BE49-F238E27FC236}">
                <a16:creationId xmlns:a16="http://schemas.microsoft.com/office/drawing/2014/main" id="{35CF2C38-8A52-E9C7-7A1C-A394343EBBBA}"/>
              </a:ext>
            </a:extLst>
          </p:cNvPr>
          <p:cNvGraphicFramePr>
            <a:graphicFrameLocks noChangeAspect="1"/>
          </p:cNvGraphicFramePr>
          <p:nvPr>
            <p:extLst>
              <p:ext uri="{D42A27DB-BD31-4B8C-83A1-F6EECF244321}">
                <p14:modId xmlns:p14="http://schemas.microsoft.com/office/powerpoint/2010/main" val="752226395"/>
              </p:ext>
            </p:extLst>
          </p:nvPr>
        </p:nvGraphicFramePr>
        <p:xfrm>
          <a:off x="204106" y="0"/>
          <a:ext cx="11568793" cy="6507446"/>
        </p:xfrm>
        <a:graphic>
          <a:graphicData uri="http://schemas.openxmlformats.org/presentationml/2006/ole">
            <mc:AlternateContent xmlns:mc="http://schemas.openxmlformats.org/markup-compatibility/2006">
              <mc:Choice xmlns:v="urn:schemas-microsoft-com:vml" Requires="v">
                <p:oleObj name="Acrobat Document" r:id="rId2" imgW="9144000" imgH="5143500" progId="Acrobat.Document.DC">
                  <p:embed/>
                </p:oleObj>
              </mc:Choice>
              <mc:Fallback>
                <p:oleObj name="Acrobat Document" r:id="rId2" imgW="9144000" imgH="5143500" progId="Acrobat.Document.DC">
                  <p:embed/>
                  <p:pic>
                    <p:nvPicPr>
                      <p:cNvPr id="5" name="Object 4">
                        <a:extLst>
                          <a:ext uri="{FF2B5EF4-FFF2-40B4-BE49-F238E27FC236}">
                            <a16:creationId xmlns:a16="http://schemas.microsoft.com/office/drawing/2014/main" id="{35CF2C38-8A52-E9C7-7A1C-A394343EBBBA}"/>
                          </a:ext>
                        </a:extLst>
                      </p:cNvPr>
                      <p:cNvPicPr/>
                      <p:nvPr/>
                    </p:nvPicPr>
                    <p:blipFill>
                      <a:blip r:embed="rId3"/>
                      <a:stretch>
                        <a:fillRect/>
                      </a:stretch>
                    </p:blipFill>
                    <p:spPr>
                      <a:xfrm>
                        <a:off x="204106" y="0"/>
                        <a:ext cx="11568793" cy="6507446"/>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9A9175B5-E1E1-B571-A935-18809A23DBB2}"/>
              </a:ext>
            </a:extLst>
          </p:cNvPr>
          <p:cNvSpPr txBox="1"/>
          <p:nvPr/>
        </p:nvSpPr>
        <p:spPr>
          <a:xfrm>
            <a:off x="825624" y="709500"/>
            <a:ext cx="1649186" cy="523220"/>
          </a:xfrm>
          <a:prstGeom prst="rect">
            <a:avLst/>
          </a:prstGeom>
          <a:noFill/>
        </p:spPr>
        <p:txBody>
          <a:bodyPr wrap="square" rtlCol="0">
            <a:spAutoFit/>
          </a:bodyPr>
          <a:lstStyle/>
          <a:p>
            <a:pPr algn="l"/>
            <a:r>
              <a:rPr lang="en-GB" sz="2800" b="1" dirty="0">
                <a:solidFill>
                  <a:srgbClr val="002060"/>
                </a:solidFill>
              </a:rPr>
              <a:t>(#204)</a:t>
            </a:r>
          </a:p>
        </p:txBody>
      </p:sp>
      <p:sp>
        <p:nvSpPr>
          <p:cNvPr id="2" name="TextBox 1">
            <a:extLst>
              <a:ext uri="{FF2B5EF4-FFF2-40B4-BE49-F238E27FC236}">
                <a16:creationId xmlns:a16="http://schemas.microsoft.com/office/drawing/2014/main" id="{3667EDC5-46F9-B390-F36E-A822E5F26DEF}"/>
              </a:ext>
            </a:extLst>
          </p:cNvPr>
          <p:cNvSpPr txBox="1"/>
          <p:nvPr/>
        </p:nvSpPr>
        <p:spPr>
          <a:xfrm>
            <a:off x="1952096" y="1222755"/>
            <a:ext cx="8525691" cy="2554545"/>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ICE measurements are a topic of interest for RT-09 on TCV/AUG/MAST-U</a:t>
            </a:r>
          </a:p>
          <a:p>
            <a:pPr marL="457200" indent="-457200" algn="l">
              <a:buFont typeface="Arial" panose="020B0604020202020204" pitchFamily="34" charset="0"/>
              <a:buChar char="•"/>
            </a:pPr>
            <a:r>
              <a:rPr lang="en-GB" sz="2000" b="1" dirty="0"/>
              <a:t>Potential to extend this to WEST is attractive</a:t>
            </a:r>
          </a:p>
          <a:p>
            <a:pPr marL="457200" indent="-457200" algn="l">
              <a:buFont typeface="Arial" panose="020B0604020202020204" pitchFamily="34" charset="0"/>
              <a:buChar char="•"/>
            </a:pPr>
            <a:r>
              <a:rPr lang="en-GB" sz="2000" b="1" dirty="0"/>
              <a:t>Limited expt. Time and lack of other FI diagnostics on WEST makes this potentially less viable</a:t>
            </a:r>
          </a:p>
          <a:p>
            <a:pPr marL="457200" indent="-457200" algn="l">
              <a:buFont typeface="Arial" panose="020B0604020202020204" pitchFamily="34" charset="0"/>
              <a:buChar char="•"/>
            </a:pPr>
            <a:r>
              <a:rPr lang="en-GB" sz="2000" b="1" dirty="0"/>
              <a:t>Suggest experimental diagnostic technique is implemented via internal prog. Utilised in PB with RT-09 WEST experimental branch.</a:t>
            </a:r>
          </a:p>
          <a:p>
            <a:pPr marL="457200" indent="-457200">
              <a:buFont typeface="Arial" panose="020B0604020202020204" pitchFamily="34" charset="0"/>
              <a:buChar char="•"/>
            </a:pPr>
            <a:r>
              <a:rPr lang="en-GB" sz="2000" b="1" dirty="0"/>
              <a:t>Careful planning of #194 may allow some data to be taken</a:t>
            </a:r>
          </a:p>
          <a:p>
            <a:pPr marL="457200" indent="-457200" algn="l">
              <a:buFont typeface="Arial" panose="020B0604020202020204" pitchFamily="34" charset="0"/>
              <a:buChar char="•"/>
            </a:pPr>
            <a:r>
              <a:rPr lang="en-GB" sz="2000" b="1" dirty="0">
                <a:solidFill>
                  <a:srgbClr val="00B0F0"/>
                </a:solidFill>
              </a:rPr>
              <a:t>PB (TWA 2027)</a:t>
            </a:r>
          </a:p>
        </p:txBody>
      </p:sp>
    </p:spTree>
    <p:extLst>
      <p:ext uri="{BB962C8B-B14F-4D97-AF65-F5344CB8AC3E}">
        <p14:creationId xmlns:p14="http://schemas.microsoft.com/office/powerpoint/2010/main" val="243325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F6473-05CC-0766-2206-983697098EF3}"/>
              </a:ext>
            </a:extLst>
          </p:cNvPr>
          <p:cNvSpPr>
            <a:spLocks noGrp="1"/>
          </p:cNvSpPr>
          <p:nvPr>
            <p:ph type="title"/>
          </p:nvPr>
        </p:nvSpPr>
        <p:spPr/>
        <p:txBody>
          <a:bodyPr/>
          <a:lstStyle/>
          <a:p>
            <a:r>
              <a:rPr lang="en-GB" dirty="0"/>
              <a:t>Scientific Objectives</a:t>
            </a:r>
          </a:p>
        </p:txBody>
      </p:sp>
      <p:sp>
        <p:nvSpPr>
          <p:cNvPr id="3" name="Footer Placeholder 2">
            <a:extLst>
              <a:ext uri="{FF2B5EF4-FFF2-40B4-BE49-F238E27FC236}">
                <a16:creationId xmlns:a16="http://schemas.microsoft.com/office/drawing/2014/main" id="{750FF4AC-6418-801B-8534-8F616E017134}"/>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17C437B9-8C4E-9375-D77C-C7A97D2B9EFF}"/>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graphicFrame>
        <p:nvGraphicFramePr>
          <p:cNvPr id="5" name="Table 4">
            <a:extLst>
              <a:ext uri="{FF2B5EF4-FFF2-40B4-BE49-F238E27FC236}">
                <a16:creationId xmlns:a16="http://schemas.microsoft.com/office/drawing/2014/main" id="{F69BA275-D950-CFCA-02BE-94D44E3037A8}"/>
              </a:ext>
            </a:extLst>
          </p:cNvPr>
          <p:cNvGraphicFramePr>
            <a:graphicFrameLocks noGrp="1"/>
          </p:cNvGraphicFramePr>
          <p:nvPr>
            <p:extLst>
              <p:ext uri="{D42A27DB-BD31-4B8C-83A1-F6EECF244321}">
                <p14:modId xmlns:p14="http://schemas.microsoft.com/office/powerpoint/2010/main" val="1624075762"/>
              </p:ext>
            </p:extLst>
          </p:nvPr>
        </p:nvGraphicFramePr>
        <p:xfrm>
          <a:off x="609600" y="773334"/>
          <a:ext cx="10972800" cy="5439029"/>
        </p:xfrm>
        <a:graphic>
          <a:graphicData uri="http://schemas.openxmlformats.org/drawingml/2006/table">
            <a:tbl>
              <a:tblPr firstRow="1" firstCol="1" bandRow="1">
                <a:tableStyleId>{5C22544A-7EE6-4342-B048-85BDC9FD1C3A}</a:tableStyleId>
              </a:tblPr>
              <a:tblGrid>
                <a:gridCol w="8389803">
                  <a:extLst>
                    <a:ext uri="{9D8B030D-6E8A-4147-A177-3AD203B41FA5}">
                      <a16:colId xmlns:a16="http://schemas.microsoft.com/office/drawing/2014/main" val="2379683170"/>
                    </a:ext>
                  </a:extLst>
                </a:gridCol>
                <a:gridCol w="2582997">
                  <a:extLst>
                    <a:ext uri="{9D8B030D-6E8A-4147-A177-3AD203B41FA5}">
                      <a16:colId xmlns:a16="http://schemas.microsoft.com/office/drawing/2014/main" val="398273037"/>
                    </a:ext>
                  </a:extLst>
                </a:gridCol>
              </a:tblGrid>
              <a:tr h="190500">
                <a:tc>
                  <a:txBody>
                    <a:bodyPr/>
                    <a:lstStyle/>
                    <a:p>
                      <a:pPr>
                        <a:lnSpc>
                          <a:spcPct val="107000"/>
                        </a:lnSpc>
                        <a:spcAft>
                          <a:spcPts val="600"/>
                        </a:spcAft>
                        <a:buNone/>
                      </a:pPr>
                      <a:r>
                        <a:rPr lang="en-GB" sz="2200" dirty="0">
                          <a:effectLst/>
                        </a:rPr>
                        <a:t>Scientific objectives</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buNone/>
                      </a:pPr>
                      <a:r>
                        <a:rPr lang="en-GB" sz="2200" dirty="0">
                          <a:effectLst/>
                        </a:rPr>
                        <a:t>Status as reported end of 2024</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9809475"/>
                  </a:ext>
                </a:extLst>
              </a:tr>
              <a:tr h="190500">
                <a:tc>
                  <a:txBody>
                    <a:bodyPr/>
                    <a:lstStyle/>
                    <a:p>
                      <a:pPr>
                        <a:lnSpc>
                          <a:spcPct val="110000"/>
                        </a:lnSpc>
                        <a:spcAft>
                          <a:spcPts val="800"/>
                        </a:spcAft>
                        <a:buNone/>
                      </a:pPr>
                      <a:r>
                        <a:rPr lang="en-GB" sz="1800">
                          <a:effectLst/>
                        </a:rPr>
                        <a:t>D1: Provide high quality demonstration of diagnostic techniques for the characterization of confined and lost fast ions with fast ion characteristics relevant for ITER and JT60-SA, qualify further diagnostic techniques required for deployment on JT-60SA</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GB" sz="1800" dirty="0">
                          <a:effectLst/>
                        </a:rPr>
                        <a:t>Mature - needs underpinning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402331322"/>
                  </a:ext>
                </a:extLst>
              </a:tr>
              <a:tr h="190500">
                <a:tc>
                  <a:txBody>
                    <a:bodyPr/>
                    <a:lstStyle/>
                    <a:p>
                      <a:pPr>
                        <a:lnSpc>
                          <a:spcPct val="110000"/>
                        </a:lnSpc>
                        <a:spcAft>
                          <a:spcPts val="800"/>
                        </a:spcAft>
                        <a:buNone/>
                      </a:pPr>
                      <a:r>
                        <a:rPr lang="en-GB" sz="1800">
                          <a:effectLst/>
                        </a:rPr>
                        <a:t>D2: Quantify ion and electron heating and core-turbulence stabilisation by fast ions in view of JT-60SA, ITER and DEMO including tailored FI energy profiles and radial locations relevant to JT-60SA</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GB" sz="1800" dirty="0">
                          <a:effectLst/>
                        </a:rPr>
                        <a:t>Judgemental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2442240608"/>
                  </a:ext>
                </a:extLst>
              </a:tr>
              <a:tr h="190500">
                <a:tc>
                  <a:txBody>
                    <a:bodyPr/>
                    <a:lstStyle/>
                    <a:p>
                      <a:pPr>
                        <a:lnSpc>
                          <a:spcPct val="110000"/>
                        </a:lnSpc>
                        <a:spcAft>
                          <a:spcPts val="800"/>
                        </a:spcAft>
                        <a:buNone/>
                      </a:pPr>
                      <a:r>
                        <a:rPr lang="en-GB" sz="1800">
                          <a:effectLst/>
                        </a:rPr>
                        <a:t>D3: Quantify the impact of fast ions and fast ion driven MHD instabilities on transport in various scenarios including those relevant to JT-60SA</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GB" sz="1800" dirty="0">
                          <a:effectLst/>
                        </a:rPr>
                        <a:t>Judgemental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177253416"/>
                  </a:ext>
                </a:extLst>
              </a:tr>
              <a:tr h="190500">
                <a:tc>
                  <a:txBody>
                    <a:bodyPr/>
                    <a:lstStyle/>
                    <a:p>
                      <a:pPr>
                        <a:lnSpc>
                          <a:spcPct val="110000"/>
                        </a:lnSpc>
                        <a:spcAft>
                          <a:spcPts val="800"/>
                        </a:spcAft>
                        <a:buNone/>
                      </a:pPr>
                      <a:r>
                        <a:rPr lang="en-GB" sz="1800">
                          <a:effectLst/>
                        </a:rPr>
                        <a:t>D4: Integrate the available heating, fast-ion and transport modelling tools for interpretation of experimental results in view of extrapolation of results to ITER and DEMO</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GB" sz="1800" dirty="0">
                          <a:effectLst/>
                        </a:rPr>
                        <a:t>Exploratory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extLst>
                  <a:ext uri="{0D108BD9-81ED-4DB2-BD59-A6C34878D82A}">
                    <a16:rowId xmlns:a16="http://schemas.microsoft.com/office/drawing/2014/main" val="1105188529"/>
                  </a:ext>
                </a:extLst>
              </a:tr>
              <a:tr h="190500">
                <a:tc>
                  <a:txBody>
                    <a:bodyPr/>
                    <a:lstStyle/>
                    <a:p>
                      <a:pPr>
                        <a:lnSpc>
                          <a:spcPct val="110000"/>
                        </a:lnSpc>
                        <a:spcAft>
                          <a:spcPts val="800"/>
                        </a:spcAft>
                        <a:buNone/>
                      </a:pPr>
                      <a:r>
                        <a:rPr lang="en-GB" sz="1800">
                          <a:effectLst/>
                        </a:rPr>
                        <a:t>D5: Quantify fast-ion losses and associated heat load from edge perturbations (ELMs and RMPs)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GB" sz="1800" dirty="0">
                          <a:effectLst/>
                        </a:rPr>
                        <a:t>Judgemental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889712212"/>
                  </a:ext>
                </a:extLst>
              </a:tr>
              <a:tr h="190500">
                <a:tc>
                  <a:txBody>
                    <a:bodyPr/>
                    <a:lstStyle/>
                    <a:p>
                      <a:pPr>
                        <a:lnSpc>
                          <a:spcPct val="110000"/>
                        </a:lnSpc>
                        <a:spcAft>
                          <a:spcPts val="800"/>
                        </a:spcAft>
                        <a:buNone/>
                      </a:pPr>
                      <a:r>
                        <a:rPr lang="en-GB" sz="1800">
                          <a:effectLst/>
                        </a:rPr>
                        <a:t>D7: Identification of AE control actuators and assessment for ITER and JT-60SA relevant scenarios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buNone/>
                      </a:pPr>
                      <a:r>
                        <a:rPr lang="en-GB" sz="1800" dirty="0">
                          <a:effectLst/>
                        </a:rPr>
                        <a:t>Judgemental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3691328608"/>
                  </a:ext>
                </a:extLst>
              </a:tr>
            </a:tbl>
          </a:graphicData>
        </a:graphic>
      </p:graphicFrame>
    </p:spTree>
    <p:extLst>
      <p:ext uri="{BB962C8B-B14F-4D97-AF65-F5344CB8AC3E}">
        <p14:creationId xmlns:p14="http://schemas.microsoft.com/office/powerpoint/2010/main" val="3157250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E9563-33FA-97F5-170F-887BF1AA5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863A2-DC22-8B00-3F86-CC3071AD4C31}"/>
              </a:ext>
            </a:extLst>
          </p:cNvPr>
          <p:cNvSpPr>
            <a:spLocks noGrp="1"/>
          </p:cNvSpPr>
          <p:nvPr>
            <p:ph type="title"/>
          </p:nvPr>
        </p:nvSpPr>
        <p:spPr/>
        <p:txBody>
          <a:bodyPr/>
          <a:lstStyle/>
          <a:p>
            <a:r>
              <a:rPr lang="en-US" altLang="en-US" dirty="0"/>
              <a:t>Optimization of active control of Alfvén Eigenmodes with externally applied 3D fields (#205)</a:t>
            </a:r>
            <a:endParaRPr lang="en-GB" dirty="0"/>
          </a:p>
        </p:txBody>
      </p:sp>
      <p:sp>
        <p:nvSpPr>
          <p:cNvPr id="3" name="Footer Placeholder 2">
            <a:extLst>
              <a:ext uri="{FF2B5EF4-FFF2-40B4-BE49-F238E27FC236}">
                <a16:creationId xmlns:a16="http://schemas.microsoft.com/office/drawing/2014/main" id="{57B01380-2977-140C-5F69-3B8D82DCF5D3}"/>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0BD72C91-8374-AF07-C102-3960CF2FA9BC}"/>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pic>
        <p:nvPicPr>
          <p:cNvPr id="5" name="Imagen 4">
            <a:extLst>
              <a:ext uri="{FF2B5EF4-FFF2-40B4-BE49-F238E27FC236}">
                <a16:creationId xmlns:a16="http://schemas.microsoft.com/office/drawing/2014/main" id="{ABFBC7DC-C695-EFCC-652E-79CBCB2F95EC}"/>
              </a:ext>
            </a:extLst>
          </p:cNvPr>
          <p:cNvPicPr>
            <a:picLocks noChangeAspect="1"/>
          </p:cNvPicPr>
          <p:nvPr/>
        </p:nvPicPr>
        <p:blipFill>
          <a:blip r:embed="rId2"/>
          <a:stretch>
            <a:fillRect/>
          </a:stretch>
        </p:blipFill>
        <p:spPr>
          <a:xfrm>
            <a:off x="6498225" y="2734267"/>
            <a:ext cx="2721500" cy="2126998"/>
          </a:xfrm>
          <a:prstGeom prst="rect">
            <a:avLst/>
          </a:prstGeom>
        </p:spPr>
      </p:pic>
      <p:sp>
        <p:nvSpPr>
          <p:cNvPr id="6" name="TextBox 7">
            <a:extLst>
              <a:ext uri="{FF2B5EF4-FFF2-40B4-BE49-F238E27FC236}">
                <a16:creationId xmlns:a16="http://schemas.microsoft.com/office/drawing/2014/main" id="{4DE80C07-B19E-8746-96E3-C0C4A4B33CA1}"/>
              </a:ext>
            </a:extLst>
          </p:cNvPr>
          <p:cNvSpPr txBox="1">
            <a:spLocks noChangeArrowheads="1"/>
          </p:cNvSpPr>
          <p:nvPr/>
        </p:nvSpPr>
        <p:spPr bwMode="auto">
          <a:xfrm>
            <a:off x="7324479" y="4803704"/>
            <a:ext cx="409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cs typeface="Calibri" panose="020F0502020204030204" pitchFamily="34" charset="0"/>
              </a:rPr>
              <a:t>Proposed pulses</a:t>
            </a:r>
          </a:p>
        </p:txBody>
      </p:sp>
      <p:graphicFrame>
        <p:nvGraphicFramePr>
          <p:cNvPr id="7" name="Table 3">
            <a:extLst>
              <a:ext uri="{FF2B5EF4-FFF2-40B4-BE49-F238E27FC236}">
                <a16:creationId xmlns:a16="http://schemas.microsoft.com/office/drawing/2014/main" id="{1871EC74-CC0E-EBC7-0596-65B4C003C6CD}"/>
              </a:ext>
            </a:extLst>
          </p:cNvPr>
          <p:cNvGraphicFramePr>
            <a:graphicFrameLocks noGrp="1"/>
          </p:cNvGraphicFramePr>
          <p:nvPr>
            <p:extLst>
              <p:ext uri="{D42A27DB-BD31-4B8C-83A1-F6EECF244321}">
                <p14:modId xmlns:p14="http://schemas.microsoft.com/office/powerpoint/2010/main" val="3671776258"/>
              </p:ext>
            </p:extLst>
          </p:nvPr>
        </p:nvGraphicFramePr>
        <p:xfrm>
          <a:off x="7324479" y="5111817"/>
          <a:ext cx="3868425" cy="1112838"/>
        </p:xfrm>
        <a:graphic>
          <a:graphicData uri="http://schemas.openxmlformats.org/drawingml/2006/table">
            <a:tbl>
              <a:tblPr firstRow="1" bandRow="1">
                <a:tableStyleId>{5C22544A-7EE6-4342-B048-85BDC9FD1C3A}</a:tableStyleId>
              </a:tblPr>
              <a:tblGrid>
                <a:gridCol w="889842">
                  <a:extLst>
                    <a:ext uri="{9D8B030D-6E8A-4147-A177-3AD203B41FA5}">
                      <a16:colId xmlns:a16="http://schemas.microsoft.com/office/drawing/2014/main" val="20000"/>
                    </a:ext>
                  </a:extLst>
                </a:gridCol>
                <a:gridCol w="1551988">
                  <a:extLst>
                    <a:ext uri="{9D8B030D-6E8A-4147-A177-3AD203B41FA5}">
                      <a16:colId xmlns:a16="http://schemas.microsoft.com/office/drawing/2014/main" val="20001"/>
                    </a:ext>
                  </a:extLst>
                </a:gridCol>
                <a:gridCol w="1426595">
                  <a:extLst>
                    <a:ext uri="{9D8B030D-6E8A-4147-A177-3AD203B41FA5}">
                      <a16:colId xmlns:a16="http://schemas.microsoft.com/office/drawing/2014/main" val="20002"/>
                    </a:ext>
                  </a:extLst>
                </a:gridCol>
              </a:tblGrid>
              <a:tr h="370946">
                <a:tc>
                  <a:txBody>
                    <a:bodyPr/>
                    <a:lstStyle/>
                    <a:p>
                      <a:r>
                        <a:rPr lang="en-IT" sz="1400" dirty="0"/>
                        <a:t>Device</a:t>
                      </a:r>
                    </a:p>
                  </a:txBody>
                  <a:tcPr marL="91447" marR="91447"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T" sz="1400" dirty="0"/>
                        <a:t># Pulses/Session</a:t>
                      </a:r>
                    </a:p>
                  </a:txBody>
                  <a:tcPr marL="91447" marR="91447"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T" sz="1400" dirty="0"/>
                        <a:t># Development</a:t>
                      </a:r>
                    </a:p>
                  </a:txBody>
                  <a:tcPr marL="91447" marR="91447"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946">
                <a:tc>
                  <a:txBody>
                    <a:bodyPr/>
                    <a:lstStyle/>
                    <a:p>
                      <a:r>
                        <a:rPr lang="en-IT" sz="1400" dirty="0">
                          <a:solidFill>
                            <a:schemeClr val="tx1"/>
                          </a:solidFill>
                        </a:rPr>
                        <a:t>MAST-U</a:t>
                      </a:r>
                    </a:p>
                  </a:txBody>
                  <a:tcPr marL="91447" marR="91447"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dirty="0"/>
                        <a:t>14</a:t>
                      </a:r>
                      <a:endParaRPr lang="en-IT" sz="1400" dirty="0"/>
                    </a:p>
                  </a:txBody>
                  <a:tcPr marL="91447" marR="91447"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dirty="0"/>
                        <a:t>0</a:t>
                      </a:r>
                      <a:endParaRPr lang="en-IT" sz="1400" dirty="0"/>
                    </a:p>
                  </a:txBody>
                  <a:tcPr marL="91447" marR="91447"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946">
                <a:tc>
                  <a:txBody>
                    <a:bodyPr/>
                    <a:lstStyle/>
                    <a:p>
                      <a:r>
                        <a:rPr lang="es-ES" sz="1400" dirty="0">
                          <a:solidFill>
                            <a:schemeClr val="tx1"/>
                          </a:solidFill>
                        </a:rPr>
                        <a:t>AUG</a:t>
                      </a:r>
                      <a:endParaRPr lang="en-IT" sz="1400" dirty="0">
                        <a:solidFill>
                          <a:schemeClr val="tx1"/>
                        </a:solidFill>
                      </a:endParaRPr>
                    </a:p>
                  </a:txBody>
                  <a:tcPr marL="91447" marR="91447"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dirty="0"/>
                        <a:t>17</a:t>
                      </a:r>
                      <a:endParaRPr lang="en-IT" sz="1400" dirty="0"/>
                    </a:p>
                  </a:txBody>
                  <a:tcPr marL="91447" marR="91447"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dirty="0"/>
                        <a:t>4</a:t>
                      </a:r>
                      <a:endParaRPr lang="en-IT" sz="1400" dirty="0"/>
                    </a:p>
                  </a:txBody>
                  <a:tcPr marL="91447" marR="91447"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8" name="CuadroTexto 12">
            <a:extLst>
              <a:ext uri="{FF2B5EF4-FFF2-40B4-BE49-F238E27FC236}">
                <a16:creationId xmlns:a16="http://schemas.microsoft.com/office/drawing/2014/main" id="{4E065609-7EFB-7D05-784F-DFAD4C018ACC}"/>
              </a:ext>
            </a:extLst>
          </p:cNvPr>
          <p:cNvSpPr txBox="1"/>
          <p:nvPr/>
        </p:nvSpPr>
        <p:spPr>
          <a:xfrm>
            <a:off x="9519432" y="733214"/>
            <a:ext cx="2339137" cy="261610"/>
          </a:xfrm>
          <a:prstGeom prst="rect">
            <a:avLst/>
          </a:prstGeom>
          <a:noFill/>
        </p:spPr>
        <p:txBody>
          <a:bodyPr wrap="square">
            <a:spAutoFit/>
          </a:bodyPr>
          <a:lstStyle/>
          <a:p>
            <a:pPr>
              <a:defRPr/>
            </a:pPr>
            <a:r>
              <a:rPr lang="en-US" sz="1100" b="1" dirty="0">
                <a:latin typeface="+mn-lt"/>
                <a:cs typeface="Calibri"/>
              </a:rPr>
              <a:t>AUG</a:t>
            </a:r>
            <a:r>
              <a:rPr lang="en-US" sz="1100" dirty="0">
                <a:latin typeface="+mn-lt"/>
                <a:cs typeface="Calibri"/>
              </a:rPr>
              <a:t>: AE active control using n=2 [1]</a:t>
            </a:r>
            <a:endParaRPr lang="es-ES" sz="1100" dirty="0"/>
          </a:p>
        </p:txBody>
      </p:sp>
      <p:sp>
        <p:nvSpPr>
          <p:cNvPr id="9" name="CuadroTexto 14">
            <a:extLst>
              <a:ext uri="{FF2B5EF4-FFF2-40B4-BE49-F238E27FC236}">
                <a16:creationId xmlns:a16="http://schemas.microsoft.com/office/drawing/2014/main" id="{8DBEAC89-7AE6-F3E8-5485-522084BBA730}"/>
              </a:ext>
            </a:extLst>
          </p:cNvPr>
          <p:cNvSpPr txBox="1"/>
          <p:nvPr/>
        </p:nvSpPr>
        <p:spPr>
          <a:xfrm>
            <a:off x="8771198" y="6220833"/>
            <a:ext cx="3295197" cy="261610"/>
          </a:xfrm>
          <a:prstGeom prst="rect">
            <a:avLst/>
          </a:prstGeom>
          <a:noFill/>
        </p:spPr>
        <p:txBody>
          <a:bodyPr wrap="square">
            <a:spAutoFit/>
          </a:bodyPr>
          <a:lstStyle/>
          <a:p>
            <a:pPr>
              <a:defRPr/>
            </a:pPr>
            <a:r>
              <a:rPr lang="en-US" sz="1100" dirty="0">
                <a:latin typeface="+mn-lt"/>
                <a:cs typeface="Calibri"/>
              </a:rPr>
              <a:t>[1] J. Gonzalez-Martin et al., Phys. Rev. Lett (2023)</a:t>
            </a:r>
          </a:p>
        </p:txBody>
      </p:sp>
      <p:sp>
        <p:nvSpPr>
          <p:cNvPr id="10" name="CuadroTexto 1">
            <a:extLst>
              <a:ext uri="{FF2B5EF4-FFF2-40B4-BE49-F238E27FC236}">
                <a16:creationId xmlns:a16="http://schemas.microsoft.com/office/drawing/2014/main" id="{86CAF4F2-B15C-AE88-C958-2C3AA151A9D1}"/>
              </a:ext>
            </a:extLst>
          </p:cNvPr>
          <p:cNvSpPr txBox="1"/>
          <p:nvPr/>
        </p:nvSpPr>
        <p:spPr>
          <a:xfrm>
            <a:off x="125605" y="794802"/>
            <a:ext cx="5774429" cy="5293757"/>
          </a:xfrm>
          <a:prstGeom prst="rect">
            <a:avLst/>
          </a:prstGeom>
          <a:noFill/>
        </p:spPr>
        <p:txBody>
          <a:bodyPr wrap="square" rtlCol="0">
            <a:spAutoFit/>
          </a:bodyPr>
          <a:lstStyle/>
          <a:p>
            <a:r>
              <a:rPr lang="en-AU" b="1" u="sng" dirty="0"/>
              <a:t>Proponents and contact person:</a:t>
            </a:r>
          </a:p>
          <a:p>
            <a:r>
              <a:rPr lang="en-AU" sz="1600" dirty="0"/>
              <a:t>J. Gonzalez-Martin </a:t>
            </a:r>
            <a:r>
              <a:rPr lang="en-AU" sz="1600" dirty="0">
                <a:hlinkClick r:id="rId3"/>
              </a:rPr>
              <a:t>jgonzalez62@us.es</a:t>
            </a:r>
            <a:endParaRPr lang="en-AU" sz="1600" dirty="0"/>
          </a:p>
          <a:p>
            <a:r>
              <a:rPr lang="en-AU" sz="1600" dirty="0"/>
              <a:t>(full list in the wiki)</a:t>
            </a:r>
          </a:p>
          <a:p>
            <a:endParaRPr lang="en-AU" dirty="0"/>
          </a:p>
          <a:p>
            <a:r>
              <a:rPr lang="en-AU" b="1" u="sng" dirty="0"/>
              <a:t>Scientific Background and Objectives</a:t>
            </a:r>
          </a:p>
          <a:p>
            <a:pPr marL="285750" indent="-285750">
              <a:buFont typeface="Wingdings" pitchFamily="2" charset="2"/>
              <a:buChar char="Ø"/>
            </a:pPr>
            <a:r>
              <a:rPr lang="en-AU" sz="1600" dirty="0"/>
              <a:t>Expand control towards ICRH-driven AEs and high frequency AEs</a:t>
            </a:r>
          </a:p>
          <a:p>
            <a:pPr marL="285750" indent="-285750">
              <a:buFont typeface="Wingdings" pitchFamily="2" charset="2"/>
              <a:buChar char="Ø"/>
            </a:pPr>
            <a:r>
              <a:rPr lang="en-AU" sz="1600" dirty="0"/>
              <a:t>Study impact on the global FI distribution</a:t>
            </a:r>
          </a:p>
          <a:p>
            <a:endParaRPr lang="en-AU" dirty="0"/>
          </a:p>
          <a:p>
            <a:pPr marL="285750" indent="-285750">
              <a:buFont typeface="Arial" panose="020B0604020202020204" pitchFamily="34" charset="0"/>
              <a:buChar char="•"/>
            </a:pPr>
            <a:r>
              <a:rPr lang="en-AU" dirty="0"/>
              <a:t>In AUG:</a:t>
            </a:r>
          </a:p>
          <a:p>
            <a:pPr marL="285750" indent="-285750">
              <a:buFont typeface="Wingdings" pitchFamily="2" charset="2"/>
              <a:buChar char="Ø"/>
            </a:pPr>
            <a:r>
              <a:rPr lang="en-AU" sz="1600" dirty="0"/>
              <a:t>Control of high frequency AEs</a:t>
            </a:r>
          </a:p>
          <a:p>
            <a:pPr marL="285750" indent="-285750">
              <a:buFont typeface="Wingdings" pitchFamily="2" charset="2"/>
              <a:buChar char="Ø"/>
            </a:pPr>
            <a:r>
              <a:rPr lang="en-AU" sz="1600" dirty="0"/>
              <a:t>Control of ICRH-driven AEs</a:t>
            </a:r>
          </a:p>
          <a:p>
            <a:pPr marL="285750" indent="-285750">
              <a:buFont typeface="Wingdings" pitchFamily="2" charset="2"/>
              <a:buChar char="Ø"/>
            </a:pPr>
            <a:r>
              <a:rPr lang="en-AU" sz="1600" dirty="0"/>
              <a:t>Leveraging INPA capabilities</a:t>
            </a:r>
          </a:p>
          <a:p>
            <a:pPr marL="285750" indent="-285750">
              <a:buFont typeface="Arial" panose="020B0604020202020204" pitchFamily="34" charset="0"/>
              <a:buChar char="•"/>
            </a:pPr>
            <a:r>
              <a:rPr lang="en-AU" dirty="0"/>
              <a:t>In MAST-U:</a:t>
            </a:r>
          </a:p>
          <a:p>
            <a:pPr marL="285750" indent="-285750">
              <a:buFont typeface="Wingdings" pitchFamily="2" charset="2"/>
              <a:buChar char="Ø"/>
            </a:pPr>
            <a:r>
              <a:rPr lang="en-AU" sz="1600" dirty="0"/>
              <a:t>Control of high frequency AEs</a:t>
            </a:r>
          </a:p>
          <a:p>
            <a:endParaRPr lang="en-AU" dirty="0"/>
          </a:p>
          <a:p>
            <a:r>
              <a:rPr lang="en-AU" b="1" u="sng" dirty="0"/>
              <a:t>Experimental Strategy/Machine Constraints and essential diagnostics</a:t>
            </a:r>
          </a:p>
          <a:p>
            <a:pPr marL="285750" indent="-285750">
              <a:buFont typeface="Wingdings" pitchFamily="2" charset="2"/>
              <a:buChar char="Ø"/>
            </a:pPr>
            <a:r>
              <a:rPr lang="en-AU" sz="1600" dirty="0"/>
              <a:t>FILD, FIDA, INPA, and other fast-ion diagnostics are essential</a:t>
            </a:r>
          </a:p>
          <a:p>
            <a:pPr marL="285750" indent="-285750">
              <a:buFont typeface="Wingdings" pitchFamily="2" charset="2"/>
              <a:buChar char="Ø"/>
            </a:pPr>
            <a:r>
              <a:rPr lang="en-AU" sz="1600" dirty="0"/>
              <a:t>In MU, special settings for IR thermography</a:t>
            </a:r>
          </a:p>
          <a:p>
            <a:pPr marL="285750" indent="-285750">
              <a:buFont typeface="Wingdings" pitchFamily="2" charset="2"/>
              <a:buChar char="Ø"/>
            </a:pPr>
            <a:r>
              <a:rPr lang="en-AU" sz="1600" dirty="0"/>
              <a:t>Scans in MP differential phase</a:t>
            </a:r>
          </a:p>
        </p:txBody>
      </p:sp>
      <p:pic>
        <p:nvPicPr>
          <p:cNvPr id="11" name="Imagen 3">
            <a:extLst>
              <a:ext uri="{FF2B5EF4-FFF2-40B4-BE49-F238E27FC236}">
                <a16:creationId xmlns:a16="http://schemas.microsoft.com/office/drawing/2014/main" id="{C9E8F90B-9633-4A3F-98BC-DD24F7FCFF44}"/>
              </a:ext>
            </a:extLst>
          </p:cNvPr>
          <p:cNvPicPr>
            <a:picLocks noChangeAspect="1"/>
          </p:cNvPicPr>
          <p:nvPr/>
        </p:nvPicPr>
        <p:blipFill>
          <a:blip r:embed="rId4"/>
          <a:stretch>
            <a:fillRect/>
          </a:stretch>
        </p:blipFill>
        <p:spPr>
          <a:xfrm>
            <a:off x="9219725" y="982491"/>
            <a:ext cx="2676754" cy="3199306"/>
          </a:xfrm>
          <a:prstGeom prst="rect">
            <a:avLst/>
          </a:prstGeom>
        </p:spPr>
      </p:pic>
      <p:sp>
        <p:nvSpPr>
          <p:cNvPr id="12" name="CuadroTexto 7">
            <a:extLst>
              <a:ext uri="{FF2B5EF4-FFF2-40B4-BE49-F238E27FC236}">
                <a16:creationId xmlns:a16="http://schemas.microsoft.com/office/drawing/2014/main" id="{B2E0262E-0B71-B8C7-99D6-DF66303A03E5}"/>
              </a:ext>
            </a:extLst>
          </p:cNvPr>
          <p:cNvSpPr txBox="1"/>
          <p:nvPr/>
        </p:nvSpPr>
        <p:spPr>
          <a:xfrm>
            <a:off x="6660564" y="2588074"/>
            <a:ext cx="2467342" cy="230832"/>
          </a:xfrm>
          <a:prstGeom prst="rect">
            <a:avLst/>
          </a:prstGeom>
          <a:noFill/>
        </p:spPr>
        <p:txBody>
          <a:bodyPr wrap="none" rtlCol="0">
            <a:spAutoFit/>
          </a:bodyPr>
          <a:lstStyle/>
          <a:p>
            <a:r>
              <a:rPr lang="en-GB" sz="900" dirty="0">
                <a:latin typeface="Arial" panose="020B0604020202020204" pitchFamily="34" charset="0"/>
                <a:cs typeface="Arial" panose="020B0604020202020204" pitchFamily="34" charset="0"/>
              </a:rPr>
              <a:t>ICRH Driven AEs modulated by MPs in AUG</a:t>
            </a:r>
          </a:p>
        </p:txBody>
      </p:sp>
      <p:pic>
        <p:nvPicPr>
          <p:cNvPr id="13" name="Imagen 8">
            <a:extLst>
              <a:ext uri="{FF2B5EF4-FFF2-40B4-BE49-F238E27FC236}">
                <a16:creationId xmlns:a16="http://schemas.microsoft.com/office/drawing/2014/main" id="{3D39758F-E5F1-E527-9761-4CBC3CFA88F6}"/>
              </a:ext>
            </a:extLst>
          </p:cNvPr>
          <p:cNvPicPr>
            <a:picLocks noChangeAspect="1"/>
          </p:cNvPicPr>
          <p:nvPr/>
        </p:nvPicPr>
        <p:blipFill>
          <a:blip r:embed="rId5"/>
          <a:srcRect l="4231" t="6823" r="2771" b="4368"/>
          <a:stretch>
            <a:fillRect/>
          </a:stretch>
        </p:blipFill>
        <p:spPr>
          <a:xfrm>
            <a:off x="6773525" y="593744"/>
            <a:ext cx="2119477" cy="1921233"/>
          </a:xfrm>
          <a:prstGeom prst="rect">
            <a:avLst/>
          </a:prstGeom>
        </p:spPr>
      </p:pic>
      <p:sp>
        <p:nvSpPr>
          <p:cNvPr id="14" name="CuadroTexto 9">
            <a:extLst>
              <a:ext uri="{FF2B5EF4-FFF2-40B4-BE49-F238E27FC236}">
                <a16:creationId xmlns:a16="http://schemas.microsoft.com/office/drawing/2014/main" id="{DFC38090-019E-EB94-56CD-83DC05D08F3C}"/>
              </a:ext>
            </a:extLst>
          </p:cNvPr>
          <p:cNvSpPr txBox="1"/>
          <p:nvPr/>
        </p:nvSpPr>
        <p:spPr>
          <a:xfrm>
            <a:off x="6914341" y="362912"/>
            <a:ext cx="2005677" cy="230832"/>
          </a:xfrm>
          <a:prstGeom prst="rect">
            <a:avLst/>
          </a:prstGeom>
          <a:noFill/>
        </p:spPr>
        <p:txBody>
          <a:bodyPr wrap="none" rtlCol="0">
            <a:spAutoFit/>
          </a:bodyPr>
          <a:lstStyle/>
          <a:p>
            <a:r>
              <a:rPr lang="en-GB" sz="900" dirty="0">
                <a:latin typeface="Arial" panose="020B0604020202020204" pitchFamily="34" charset="0"/>
                <a:cs typeface="Arial" panose="020B0604020202020204" pitchFamily="34" charset="0"/>
              </a:rPr>
              <a:t>GAEs Impacted by MPs in MAST-U</a:t>
            </a:r>
          </a:p>
        </p:txBody>
      </p:sp>
      <p:sp>
        <p:nvSpPr>
          <p:cNvPr id="15" name="TextBox 14">
            <a:extLst>
              <a:ext uri="{FF2B5EF4-FFF2-40B4-BE49-F238E27FC236}">
                <a16:creationId xmlns:a16="http://schemas.microsoft.com/office/drawing/2014/main" id="{5AF73F05-ECA3-B8B2-50E6-994F76686190}"/>
              </a:ext>
            </a:extLst>
          </p:cNvPr>
          <p:cNvSpPr txBox="1"/>
          <p:nvPr/>
        </p:nvSpPr>
        <p:spPr>
          <a:xfrm>
            <a:off x="1833154" y="1554360"/>
            <a:ext cx="8525691" cy="2554545"/>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This can be added to the RT-09 “3D fields block” of experiments</a:t>
            </a:r>
          </a:p>
          <a:p>
            <a:pPr marL="457200" indent="-457200" algn="l">
              <a:buFont typeface="Arial" panose="020B0604020202020204" pitchFamily="34" charset="0"/>
              <a:buChar char="•"/>
            </a:pPr>
            <a:r>
              <a:rPr lang="en-GB" sz="2000" b="1" dirty="0"/>
              <a:t>Spans AUG and MAST-U – both considerably oversubscribed by proposals.</a:t>
            </a:r>
          </a:p>
          <a:p>
            <a:pPr marL="457200" indent="-457200" algn="l">
              <a:buFont typeface="Arial" panose="020B0604020202020204" pitchFamily="34" charset="0"/>
              <a:buChar char="•"/>
            </a:pPr>
            <a:r>
              <a:rPr lang="en-GB" sz="2000" b="1" dirty="0"/>
              <a:t>Combine with #192</a:t>
            </a:r>
          </a:p>
          <a:p>
            <a:pPr marL="457200" indent="-457200" algn="l">
              <a:buFont typeface="Arial" panose="020B0604020202020204" pitchFamily="34" charset="0"/>
              <a:buChar char="•"/>
            </a:pPr>
            <a:r>
              <a:rPr lang="en-GB" sz="2000" b="1" dirty="0"/>
              <a:t>Some of AUG part may be possible to combine with aspects #195. RTCs/TFLs to consider further together with Proponents.</a:t>
            </a:r>
          </a:p>
          <a:p>
            <a:pPr marL="457200" indent="-457200" algn="l">
              <a:buFont typeface="Arial" panose="020B0604020202020204" pitchFamily="34" charset="0"/>
              <a:buChar char="•"/>
            </a:pPr>
            <a:r>
              <a:rPr lang="en-GB" sz="2000" b="1" dirty="0"/>
              <a:t>Similarly with all AUG proposals, careful planning will be needed to see what can be achieved amongst hi Prio. proposals in limited shots</a:t>
            </a:r>
          </a:p>
          <a:p>
            <a:pPr marL="457200" indent="-457200" algn="l">
              <a:buFont typeface="Arial" panose="020B0604020202020204" pitchFamily="34" charset="0"/>
              <a:buChar char="•"/>
            </a:pPr>
            <a:r>
              <a:rPr lang="en-GB" sz="2000" b="1" dirty="0">
                <a:solidFill>
                  <a:srgbClr val="00B050"/>
                </a:solidFill>
              </a:rPr>
              <a:t>P1-AUG, P1-MASTU</a:t>
            </a:r>
          </a:p>
        </p:txBody>
      </p:sp>
    </p:spTree>
    <p:extLst>
      <p:ext uri="{BB962C8B-B14F-4D97-AF65-F5344CB8AC3E}">
        <p14:creationId xmlns:p14="http://schemas.microsoft.com/office/powerpoint/2010/main" val="332834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F1E88-D354-ABE3-5824-140478ED87E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F2A656C-F9BF-E7CD-CB25-EC3D67E9FA4A}"/>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E9C57B55-1F7E-E06C-4E45-3321985C31D3}"/>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grpSp>
        <p:nvGrpSpPr>
          <p:cNvPr id="5" name="Grupo 7">
            <a:extLst>
              <a:ext uri="{FF2B5EF4-FFF2-40B4-BE49-F238E27FC236}">
                <a16:creationId xmlns:a16="http://schemas.microsoft.com/office/drawing/2014/main" id="{05523BCD-1703-A7A8-0BD0-DAE7DB4DACF3}"/>
              </a:ext>
            </a:extLst>
          </p:cNvPr>
          <p:cNvGrpSpPr/>
          <p:nvPr/>
        </p:nvGrpSpPr>
        <p:grpSpPr>
          <a:xfrm>
            <a:off x="5535873" y="938727"/>
            <a:ext cx="3071812" cy="4141556"/>
            <a:chOff x="5573196" y="1001356"/>
            <a:chExt cx="2697078" cy="3877049"/>
          </a:xfrm>
        </p:grpSpPr>
        <p:pic>
          <p:nvPicPr>
            <p:cNvPr id="6" name="Imagen 2">
              <a:extLst>
                <a:ext uri="{FF2B5EF4-FFF2-40B4-BE49-F238E27FC236}">
                  <a16:creationId xmlns:a16="http://schemas.microsoft.com/office/drawing/2014/main" id="{4DC97A9A-A016-1186-3468-4FDD2F791F16}"/>
                </a:ext>
              </a:extLst>
            </p:cNvPr>
            <p:cNvPicPr>
              <a:picLocks noChangeAspect="1"/>
            </p:cNvPicPr>
            <p:nvPr/>
          </p:nvPicPr>
          <p:blipFill>
            <a:blip r:embed="rId2"/>
            <a:srcRect r="49580"/>
            <a:stretch/>
          </p:blipFill>
          <p:spPr>
            <a:xfrm>
              <a:off x="5573196" y="1001356"/>
              <a:ext cx="2409164" cy="1943268"/>
            </a:xfrm>
            <a:prstGeom prst="rect">
              <a:avLst/>
            </a:prstGeom>
          </p:spPr>
        </p:pic>
        <p:pic>
          <p:nvPicPr>
            <p:cNvPr id="7" name="Imagen 4">
              <a:extLst>
                <a:ext uri="{FF2B5EF4-FFF2-40B4-BE49-F238E27FC236}">
                  <a16:creationId xmlns:a16="http://schemas.microsoft.com/office/drawing/2014/main" id="{6521A930-217A-C989-4209-94FF435F52C9}"/>
                </a:ext>
              </a:extLst>
            </p:cNvPr>
            <p:cNvPicPr>
              <a:picLocks noChangeAspect="1"/>
            </p:cNvPicPr>
            <p:nvPr/>
          </p:nvPicPr>
          <p:blipFill>
            <a:blip r:embed="rId2"/>
            <a:srcRect l="50916"/>
            <a:stretch/>
          </p:blipFill>
          <p:spPr>
            <a:xfrm>
              <a:off x="5924980" y="2935137"/>
              <a:ext cx="2345294" cy="1943268"/>
            </a:xfrm>
            <a:prstGeom prst="rect">
              <a:avLst/>
            </a:prstGeom>
          </p:spPr>
        </p:pic>
      </p:grpSp>
      <p:sp>
        <p:nvSpPr>
          <p:cNvPr id="8" name="Titre 1">
            <a:extLst>
              <a:ext uri="{FF2B5EF4-FFF2-40B4-BE49-F238E27FC236}">
                <a16:creationId xmlns:a16="http://schemas.microsoft.com/office/drawing/2014/main" id="{2D17EBDB-93D8-D067-BED5-A658EA6554B3}"/>
              </a:ext>
            </a:extLst>
          </p:cNvPr>
          <p:cNvSpPr>
            <a:spLocks noGrp="1"/>
          </p:cNvSpPr>
          <p:nvPr>
            <p:ph type="title"/>
          </p:nvPr>
        </p:nvSpPr>
        <p:spPr>
          <a:xfrm>
            <a:off x="983432" y="192515"/>
            <a:ext cx="9451776" cy="457200"/>
          </a:xfrm>
        </p:spPr>
        <p:txBody>
          <a:bodyPr/>
          <a:lstStyle/>
          <a:p>
            <a:r>
              <a:rPr lang="en-GB" dirty="0"/>
              <a:t>Investigation of phase-space flows induced by TAEs on ICRH heated plasmas (#206)</a:t>
            </a:r>
            <a:endParaRPr lang="fr-FR" dirty="0"/>
          </a:p>
        </p:txBody>
      </p:sp>
      <p:sp>
        <p:nvSpPr>
          <p:cNvPr id="9" name="TextBox 7">
            <a:extLst>
              <a:ext uri="{FF2B5EF4-FFF2-40B4-BE49-F238E27FC236}">
                <a16:creationId xmlns:a16="http://schemas.microsoft.com/office/drawing/2014/main" id="{CE6C17CD-7704-4BD7-064C-DEC0D225A82D}"/>
              </a:ext>
            </a:extLst>
          </p:cNvPr>
          <p:cNvSpPr txBox="1">
            <a:spLocks noChangeArrowheads="1"/>
          </p:cNvSpPr>
          <p:nvPr/>
        </p:nvSpPr>
        <p:spPr bwMode="auto">
          <a:xfrm>
            <a:off x="6900928" y="5222692"/>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10" name="Table 3">
            <a:extLst>
              <a:ext uri="{FF2B5EF4-FFF2-40B4-BE49-F238E27FC236}">
                <a16:creationId xmlns:a16="http://schemas.microsoft.com/office/drawing/2014/main" id="{33E2931F-0557-F80E-9F97-DE6F109AEDC6}"/>
              </a:ext>
            </a:extLst>
          </p:cNvPr>
          <p:cNvGraphicFramePr>
            <a:graphicFrameLocks noGrp="1"/>
          </p:cNvGraphicFramePr>
          <p:nvPr>
            <p:extLst>
              <p:ext uri="{D42A27DB-BD31-4B8C-83A1-F6EECF244321}">
                <p14:modId xmlns:p14="http://schemas.microsoft.com/office/powerpoint/2010/main" val="2492615362"/>
              </p:ext>
            </p:extLst>
          </p:nvPr>
        </p:nvGraphicFramePr>
        <p:xfrm>
          <a:off x="6933564" y="5592024"/>
          <a:ext cx="4147457" cy="837316"/>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es-ES" sz="1800" dirty="0"/>
                        <a:t>8</a:t>
                      </a:r>
                      <a:endParaRPr lang="en-IT" sz="1800" dirty="0"/>
                    </a:p>
                  </a:txBody>
                  <a:tcPr marL="68585" marR="68585" marT="34290" marB="34290">
                    <a:solidFill>
                      <a:schemeClr val="tx2">
                        <a:lumMod val="40000"/>
                        <a:lumOff val="60000"/>
                      </a:schemeClr>
                    </a:solidFill>
                  </a:tcPr>
                </a:tc>
                <a:tc>
                  <a:txBody>
                    <a:bodyPr/>
                    <a:lstStyle/>
                    <a:p>
                      <a:r>
                        <a:rPr lang="es-ES" sz="1800" dirty="0"/>
                        <a:t>-</a:t>
                      </a:r>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11" name="CuadroTexto 3">
            <a:extLst>
              <a:ext uri="{FF2B5EF4-FFF2-40B4-BE49-F238E27FC236}">
                <a16:creationId xmlns:a16="http://schemas.microsoft.com/office/drawing/2014/main" id="{47B1AAF6-AF02-41D5-873C-14A5BB0879B7}"/>
              </a:ext>
            </a:extLst>
          </p:cNvPr>
          <p:cNvSpPr txBox="1"/>
          <p:nvPr/>
        </p:nvSpPr>
        <p:spPr>
          <a:xfrm>
            <a:off x="710631" y="748333"/>
            <a:ext cx="4909514" cy="5447645"/>
          </a:xfrm>
          <a:prstGeom prst="rect">
            <a:avLst/>
          </a:prstGeom>
          <a:noFill/>
        </p:spPr>
        <p:txBody>
          <a:bodyPr wrap="square" rtlCol="0">
            <a:spAutoFit/>
          </a:bodyPr>
          <a:lstStyle/>
          <a:p>
            <a:r>
              <a:rPr lang="en-AU" b="1" dirty="0"/>
              <a:t>Proponents and contact person:</a:t>
            </a:r>
          </a:p>
          <a:p>
            <a:r>
              <a:rPr lang="en-AU" sz="1600" dirty="0"/>
              <a:t>A. Reyner-Viñolas: </a:t>
            </a:r>
            <a:r>
              <a:rPr lang="en-AU" sz="1600" u="sng" dirty="0"/>
              <a:t>alereyvinn@alum.us.es</a:t>
            </a:r>
          </a:p>
          <a:p>
            <a:r>
              <a:rPr lang="en-AU" sz="1600" dirty="0"/>
              <a:t>(full list in the wiki)</a:t>
            </a:r>
          </a:p>
          <a:p>
            <a:endParaRPr lang="en-AU" dirty="0"/>
          </a:p>
          <a:p>
            <a:r>
              <a:rPr lang="en-AU" b="1" dirty="0"/>
              <a:t>Scientific Background and Objectives</a:t>
            </a:r>
          </a:p>
          <a:p>
            <a:pPr marL="285750" indent="-285750">
              <a:buFont typeface="Arial" panose="020B0604020202020204" pitchFamily="34" charset="0"/>
              <a:buChar char="•"/>
            </a:pPr>
            <a:r>
              <a:rPr lang="en-AU" sz="1600" b="1" dirty="0"/>
              <a:t>Background</a:t>
            </a:r>
            <a:r>
              <a:rPr lang="en-AU" sz="1600" dirty="0"/>
              <a:t>: In DIII-D [</a:t>
            </a:r>
            <a:r>
              <a:rPr lang="en-AU" sz="1600" dirty="0" err="1"/>
              <a:t>X.Du</a:t>
            </a:r>
            <a:r>
              <a:rPr lang="en-AU" sz="1600" dirty="0"/>
              <a:t> PRL 2021] and AUG [</a:t>
            </a:r>
            <a:r>
              <a:rPr lang="en-AU" sz="1600" dirty="0" err="1"/>
              <a:t>J.Rueda</a:t>
            </a:r>
            <a:r>
              <a:rPr lang="en-AU" sz="1600" dirty="0"/>
              <a:t> NF 2024] phase space flows of NBI fast-ions induced by TAEs visualized using INPA diagnostic</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b="1" dirty="0"/>
              <a:t>Goal</a:t>
            </a:r>
            <a:r>
              <a:rPr lang="en-AU" sz="1600" dirty="0"/>
              <a:t>: use </a:t>
            </a:r>
            <a:r>
              <a:rPr lang="en-AU" sz="1600" b="1" dirty="0">
                <a:solidFill>
                  <a:srgbClr val="0000FF"/>
                </a:solidFill>
              </a:rPr>
              <a:t>unique capabilities of AUG’s INPA </a:t>
            </a:r>
            <a:r>
              <a:rPr lang="en-AU" sz="1600" dirty="0"/>
              <a:t>diagnostic to measure this in </a:t>
            </a:r>
            <a:r>
              <a:rPr lang="en-AU" sz="1600" b="1" dirty="0">
                <a:solidFill>
                  <a:srgbClr val="0000FF"/>
                </a:solidFill>
              </a:rPr>
              <a:t>ICRF fast-ion populations</a:t>
            </a:r>
            <a:r>
              <a:rPr lang="en-AU" sz="1600" dirty="0"/>
              <a:t> with </a:t>
            </a:r>
            <a:r>
              <a:rPr lang="en-AU" sz="1600" b="1" dirty="0">
                <a:solidFill>
                  <a:srgbClr val="0000FF"/>
                </a:solidFill>
              </a:rPr>
              <a:t>high temporal resolution</a:t>
            </a:r>
          </a:p>
          <a:p>
            <a:endParaRPr lang="en-AU" dirty="0"/>
          </a:p>
          <a:p>
            <a:r>
              <a:rPr lang="en-AU" b="1" dirty="0"/>
              <a:t>Experimental Strategy/Machine Constraints and essential diagnostics</a:t>
            </a:r>
          </a:p>
          <a:p>
            <a:pPr marL="285750" indent="-285750">
              <a:buFont typeface="Arial" panose="020B0604020202020204" pitchFamily="34" charset="0"/>
              <a:buChar char="•"/>
            </a:pPr>
            <a:r>
              <a:rPr lang="en-AU" sz="1600" dirty="0"/>
              <a:t>Reference scenario well established from WPTE 2021/22: ICRF driven TAEs w. counter-ECCD</a:t>
            </a:r>
          </a:p>
          <a:p>
            <a:pPr marL="285750" indent="-285750">
              <a:buFont typeface="Arial" panose="020B0604020202020204" pitchFamily="34" charset="0"/>
              <a:buChar char="•"/>
            </a:pPr>
            <a:r>
              <a:rPr lang="en-AU" sz="1600" dirty="0"/>
              <a:t>Scan NBI power and sources (for 2</a:t>
            </a:r>
            <a:r>
              <a:rPr lang="en-AU" sz="1600" baseline="30000" dirty="0"/>
              <a:t>nd</a:t>
            </a:r>
            <a:r>
              <a:rPr lang="en-AU" sz="1600" dirty="0"/>
              <a:t> harmonic D heating)</a:t>
            </a:r>
          </a:p>
          <a:p>
            <a:pPr marL="285750" indent="-285750">
              <a:buFont typeface="Arial" panose="020B0604020202020204" pitchFamily="34" charset="0"/>
              <a:buChar char="•"/>
            </a:pPr>
            <a:r>
              <a:rPr lang="en-AU" sz="1600" dirty="0"/>
              <a:t>Monitor fast-ion distribution with whole suite of diagnostics: INPA, FIDA, FILDs, ICE, …</a:t>
            </a:r>
          </a:p>
        </p:txBody>
      </p:sp>
      <p:sp>
        <p:nvSpPr>
          <p:cNvPr id="12" name="CuadroTexto 14">
            <a:extLst>
              <a:ext uri="{FF2B5EF4-FFF2-40B4-BE49-F238E27FC236}">
                <a16:creationId xmlns:a16="http://schemas.microsoft.com/office/drawing/2014/main" id="{F86AEF33-96A2-53F7-8CEE-AA69315CA630}"/>
              </a:ext>
            </a:extLst>
          </p:cNvPr>
          <p:cNvSpPr txBox="1"/>
          <p:nvPr/>
        </p:nvSpPr>
        <p:spPr>
          <a:xfrm>
            <a:off x="5863988" y="479230"/>
            <a:ext cx="2540760" cy="584775"/>
          </a:xfrm>
          <a:prstGeom prst="rect">
            <a:avLst/>
          </a:prstGeom>
          <a:noFill/>
        </p:spPr>
        <p:txBody>
          <a:bodyPr wrap="none" rtlCol="0">
            <a:spAutoFit/>
          </a:bodyPr>
          <a:lstStyle/>
          <a:p>
            <a:pPr algn="ctr"/>
            <a:r>
              <a:rPr lang="en-US" sz="1600" b="1" dirty="0"/>
              <a:t>DIII-D INPA </a:t>
            </a:r>
          </a:p>
          <a:p>
            <a:pPr algn="ctr"/>
            <a:r>
              <a:rPr lang="en-US" sz="1600" b="1" dirty="0"/>
              <a:t>measurement vs simulation</a:t>
            </a:r>
          </a:p>
        </p:txBody>
      </p:sp>
      <p:pic>
        <p:nvPicPr>
          <p:cNvPr id="13" name="Imagen 16">
            <a:extLst>
              <a:ext uri="{FF2B5EF4-FFF2-40B4-BE49-F238E27FC236}">
                <a16:creationId xmlns:a16="http://schemas.microsoft.com/office/drawing/2014/main" id="{5437307C-A239-39ED-E7FA-1EC833CFFE89}"/>
              </a:ext>
            </a:extLst>
          </p:cNvPr>
          <p:cNvPicPr>
            <a:picLocks noChangeAspect="1"/>
          </p:cNvPicPr>
          <p:nvPr/>
        </p:nvPicPr>
        <p:blipFill>
          <a:blip r:embed="rId3"/>
          <a:stretch>
            <a:fillRect/>
          </a:stretch>
        </p:blipFill>
        <p:spPr>
          <a:xfrm>
            <a:off x="8648591" y="972276"/>
            <a:ext cx="3071813" cy="4088332"/>
          </a:xfrm>
          <a:prstGeom prst="rect">
            <a:avLst/>
          </a:prstGeom>
        </p:spPr>
      </p:pic>
      <p:sp>
        <p:nvSpPr>
          <p:cNvPr id="14" name="CuadroTexto 17">
            <a:extLst>
              <a:ext uri="{FF2B5EF4-FFF2-40B4-BE49-F238E27FC236}">
                <a16:creationId xmlns:a16="http://schemas.microsoft.com/office/drawing/2014/main" id="{266601A1-82BF-6DF9-357C-7AFD8FB90D09}"/>
              </a:ext>
            </a:extLst>
          </p:cNvPr>
          <p:cNvSpPr txBox="1"/>
          <p:nvPr/>
        </p:nvSpPr>
        <p:spPr>
          <a:xfrm>
            <a:off x="8959084" y="575607"/>
            <a:ext cx="2889124" cy="338554"/>
          </a:xfrm>
          <a:prstGeom prst="rect">
            <a:avLst/>
          </a:prstGeom>
          <a:noFill/>
        </p:spPr>
        <p:txBody>
          <a:bodyPr wrap="none" rtlCol="0">
            <a:spAutoFit/>
          </a:bodyPr>
          <a:lstStyle/>
          <a:p>
            <a:pPr algn="l"/>
            <a:r>
              <a:rPr lang="en-US" sz="1600" b="1" dirty="0"/>
              <a:t>AUG INPA signals including ICRF</a:t>
            </a:r>
          </a:p>
        </p:txBody>
      </p:sp>
      <p:sp>
        <p:nvSpPr>
          <p:cNvPr id="15" name="TextBox 14">
            <a:extLst>
              <a:ext uri="{FF2B5EF4-FFF2-40B4-BE49-F238E27FC236}">
                <a16:creationId xmlns:a16="http://schemas.microsoft.com/office/drawing/2014/main" id="{FFA05379-334A-13D9-2452-913F72381F24}"/>
              </a:ext>
            </a:extLst>
          </p:cNvPr>
          <p:cNvSpPr txBox="1"/>
          <p:nvPr/>
        </p:nvSpPr>
        <p:spPr>
          <a:xfrm>
            <a:off x="1692452" y="1028613"/>
            <a:ext cx="8525691" cy="1938992"/>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Proposed INPA measurements could prove a beneficial technique furthering RT-09 interests</a:t>
            </a:r>
          </a:p>
          <a:p>
            <a:pPr marL="457200" indent="-457200" algn="l">
              <a:buFont typeface="Arial" panose="020B0604020202020204" pitchFamily="34" charset="0"/>
              <a:buChar char="•"/>
            </a:pPr>
            <a:r>
              <a:rPr lang="en-GB" sz="2000" b="1" dirty="0"/>
              <a:t>Suggest experimental diagnostic technique is implemented/commissioned via internal prog. and utilised in PB with RT-09 AUG experimental branch with </a:t>
            </a:r>
            <a:r>
              <a:rPr lang="en-GB" sz="2000" b="1" dirty="0" err="1"/>
              <a:t>expt’s</a:t>
            </a:r>
            <a:r>
              <a:rPr lang="en-GB" sz="2000" b="1" dirty="0"/>
              <a:t> ensuring a suitable RF heated plasma phase is present.</a:t>
            </a:r>
          </a:p>
          <a:p>
            <a:pPr marL="457200" indent="-457200" algn="l">
              <a:buFont typeface="Arial" panose="020B0604020202020204" pitchFamily="34" charset="0"/>
              <a:buChar char="•"/>
            </a:pPr>
            <a:r>
              <a:rPr lang="en-GB" sz="2000" b="1" dirty="0">
                <a:solidFill>
                  <a:srgbClr val="00B0F0"/>
                </a:solidFill>
              </a:rPr>
              <a:t>PB</a:t>
            </a:r>
          </a:p>
        </p:txBody>
      </p:sp>
    </p:spTree>
    <p:extLst>
      <p:ext uri="{BB962C8B-B14F-4D97-AF65-F5344CB8AC3E}">
        <p14:creationId xmlns:p14="http://schemas.microsoft.com/office/powerpoint/2010/main" val="65590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66E52-7C41-B815-FD09-52185A4554A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D7DE1EC-D4B5-81AB-5D0E-033C2F3F15D4}"/>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5DD7A2E0-1382-BE02-E29F-16E80F4AA762}"/>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5" name="Titre 1">
            <a:extLst>
              <a:ext uri="{FF2B5EF4-FFF2-40B4-BE49-F238E27FC236}">
                <a16:creationId xmlns:a16="http://schemas.microsoft.com/office/drawing/2014/main" id="{80853557-9D44-1485-A78B-A247BD2CAB0F}"/>
              </a:ext>
            </a:extLst>
          </p:cNvPr>
          <p:cNvSpPr>
            <a:spLocks noGrp="1"/>
          </p:cNvSpPr>
          <p:nvPr>
            <p:ph type="title"/>
          </p:nvPr>
        </p:nvSpPr>
        <p:spPr>
          <a:xfrm>
            <a:off x="983432" y="192515"/>
            <a:ext cx="9451776" cy="457200"/>
          </a:xfrm>
        </p:spPr>
        <p:txBody>
          <a:bodyPr/>
          <a:lstStyle/>
          <a:p>
            <a:r>
              <a:rPr lang="en-US" altLang="en-US" dirty="0"/>
              <a:t>Exploitation of FILD4 real-time positioning capabilities (#207)</a:t>
            </a:r>
            <a:endParaRPr lang="fr-FR" dirty="0"/>
          </a:p>
        </p:txBody>
      </p:sp>
      <p:sp>
        <p:nvSpPr>
          <p:cNvPr id="6" name="Espace réservé du contenu 2">
            <a:extLst>
              <a:ext uri="{FF2B5EF4-FFF2-40B4-BE49-F238E27FC236}">
                <a16:creationId xmlns:a16="http://schemas.microsoft.com/office/drawing/2014/main" id="{EFE9B8CC-BF99-4987-1074-51096AA5DB27}"/>
              </a:ext>
            </a:extLst>
          </p:cNvPr>
          <p:cNvSpPr txBox="1">
            <a:spLocks/>
          </p:cNvSpPr>
          <p:nvPr/>
        </p:nvSpPr>
        <p:spPr>
          <a:xfrm>
            <a:off x="609599" y="836712"/>
            <a:ext cx="7207101" cy="5688632"/>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lgn="just">
              <a:spcBef>
                <a:spcPts val="0"/>
              </a:spcBef>
              <a:buFont typeface="Arial"/>
              <a:buChar char="•"/>
              <a:defRPr/>
            </a:pPr>
            <a:r>
              <a:rPr lang="en-GB" sz="2000" b="1">
                <a:cs typeface="Calibri"/>
              </a:rPr>
              <a:t>Proponents and contact person:</a:t>
            </a:r>
          </a:p>
          <a:p>
            <a:pPr marL="514351" lvl="1" algn="just">
              <a:spcBef>
                <a:spcPts val="0"/>
              </a:spcBef>
              <a:buFont typeface="Arial"/>
              <a:buChar char="•"/>
              <a:defRPr/>
            </a:pPr>
            <a:r>
              <a:rPr lang="en-GB" sz="1600" b="1">
                <a:cs typeface="Calibri"/>
              </a:rPr>
              <a:t>L. Sanchis (full list in wiki)</a:t>
            </a:r>
          </a:p>
          <a:p>
            <a:pPr marL="514351" lvl="1" algn="just">
              <a:spcBef>
                <a:spcPts val="0"/>
              </a:spcBef>
              <a:buFont typeface="Arial"/>
              <a:buChar char="•"/>
              <a:defRPr/>
            </a:pPr>
            <a:endParaRPr lang="en-GB" sz="1600" b="1">
              <a:cs typeface="Calibri"/>
            </a:endParaRPr>
          </a:p>
          <a:p>
            <a:pPr marL="214313" indent="-214313" algn="just">
              <a:spcBef>
                <a:spcPts val="0"/>
              </a:spcBef>
              <a:buFont typeface="Arial"/>
              <a:buChar char="•"/>
              <a:defRPr/>
            </a:pPr>
            <a:r>
              <a:rPr lang="en-GB" sz="2000" b="1">
                <a:cs typeface="Calibri"/>
              </a:rPr>
              <a:t>Scientific Background &amp; Objectives</a:t>
            </a:r>
          </a:p>
          <a:p>
            <a:pPr algn="just"/>
            <a:r>
              <a:rPr lang="en-GB" sz="1600">
                <a:cs typeface="Calibri"/>
              </a:rPr>
              <a:t>Background: </a:t>
            </a:r>
            <a:r>
              <a:rPr lang="en-GB" sz="1600"/>
              <a:t>FILD 4 has recently proved its ability to move during plasma pulses and to radially measure MHD induced fast-ion losses</a:t>
            </a:r>
          </a:p>
          <a:p>
            <a:pPr algn="just"/>
            <a:r>
              <a:rPr lang="en-GB" sz="1600">
                <a:cs typeface="Calibri"/>
              </a:rPr>
              <a:t>This proposal:</a:t>
            </a:r>
          </a:p>
          <a:p>
            <a:pPr lvl="1" algn="just"/>
            <a:r>
              <a:rPr lang="en-GB" sz="1500"/>
              <a:t>Testing the FILD4 real-time control algorithms based on the VRT cameras</a:t>
            </a:r>
            <a:endParaRPr lang="en-GB" sz="1500">
              <a:cs typeface="Calibri"/>
            </a:endParaRPr>
          </a:p>
          <a:p>
            <a:pPr lvl="1" algn="just"/>
            <a:r>
              <a:rPr lang="en-GB" sz="1500">
                <a:cs typeface="Calibri"/>
              </a:rPr>
              <a:t>E</a:t>
            </a:r>
            <a:r>
              <a:rPr lang="en-GB" sz="1500"/>
              <a:t>xploiting the active-positioning capabilities of FILD4 to </a:t>
            </a:r>
            <a:r>
              <a:rPr lang="en-GB" sz="1500">
                <a:cs typeface="Calibri"/>
              </a:rPr>
              <a:t>obtain radially resolved measurements of fast-ion losses due to MHD perturbations</a:t>
            </a:r>
            <a:endParaRPr lang="en-GB" sz="1500" b="1">
              <a:cs typeface="Calibri"/>
            </a:endParaRPr>
          </a:p>
          <a:p>
            <a:pPr algn="just">
              <a:spcBef>
                <a:spcPts val="0"/>
              </a:spcBef>
              <a:defRPr/>
            </a:pPr>
            <a:endParaRPr lang="en-GB" sz="2000" b="1">
              <a:cs typeface="Calibri"/>
            </a:endParaRPr>
          </a:p>
          <a:p>
            <a:pPr algn="just">
              <a:spcBef>
                <a:spcPts val="0"/>
              </a:spcBef>
              <a:defRPr/>
            </a:pPr>
            <a:endParaRPr lang="en-GB" sz="2000" b="1">
              <a:cs typeface="Calibri"/>
            </a:endParaRPr>
          </a:p>
          <a:p>
            <a:pPr algn="just">
              <a:spcBef>
                <a:spcPts val="0"/>
              </a:spcBef>
              <a:defRPr/>
            </a:pPr>
            <a:endParaRPr lang="en-GB" sz="2000" b="1">
              <a:cs typeface="Calibri"/>
            </a:endParaRPr>
          </a:p>
          <a:p>
            <a:pPr marL="0" indent="0" algn="just">
              <a:spcBef>
                <a:spcPts val="0"/>
              </a:spcBef>
              <a:buFont typeface="Arial" panose="020B0604020202020204" pitchFamily="34" charset="0"/>
              <a:buNone/>
              <a:defRPr/>
            </a:pPr>
            <a:endParaRPr lang="en-GB" sz="2000" b="1">
              <a:cs typeface="Calibri"/>
            </a:endParaRPr>
          </a:p>
          <a:p>
            <a:pPr marL="214313" indent="-214313" algn="just">
              <a:spcBef>
                <a:spcPts val="0"/>
              </a:spcBef>
              <a:buFont typeface="Arial"/>
              <a:buChar char="•"/>
              <a:defRPr/>
            </a:pPr>
            <a:r>
              <a:rPr lang="en-GB" sz="2000" b="1">
                <a:cs typeface="Calibri"/>
              </a:rPr>
              <a:t>Experimental Strategy/Machine Constraints and essential diagnostic</a:t>
            </a:r>
            <a:endParaRPr lang="en-GB" sz="2000"/>
          </a:p>
          <a:p>
            <a:pPr marL="742950" lvl="1" indent="-285750" algn="just">
              <a:spcBef>
                <a:spcPts val="0"/>
              </a:spcBef>
              <a:buFontTx/>
              <a:buChar char="-"/>
              <a:defRPr/>
            </a:pPr>
            <a:r>
              <a:rPr lang="en-GB" sz="1600">
                <a:cs typeface="Calibri"/>
              </a:rPr>
              <a:t>FILD4 as essential diagnostic</a:t>
            </a:r>
          </a:p>
          <a:p>
            <a:pPr marL="742950" lvl="1" indent="-285750" algn="just">
              <a:spcBef>
                <a:spcPts val="0"/>
              </a:spcBef>
              <a:buFontTx/>
              <a:buChar char="-"/>
              <a:defRPr/>
            </a:pPr>
            <a:r>
              <a:rPr lang="en-GB" sz="1600">
                <a:cs typeface="Calibri"/>
              </a:rPr>
              <a:t>Mostly piggyback shots. Only specific dedicated shots for testing </a:t>
            </a:r>
            <a:r>
              <a:rPr lang="en-GB" sz="1600"/>
              <a:t>ICRF power, USN vs LSN comparison and fine-tunning the control algorithm</a:t>
            </a:r>
            <a:endParaRPr lang="en-GB" sz="1600">
              <a:cs typeface="Calibri"/>
            </a:endParaRPr>
          </a:p>
          <a:p>
            <a:pPr marL="214313" indent="-214313" algn="just">
              <a:spcBef>
                <a:spcPts val="0"/>
              </a:spcBef>
              <a:buFont typeface="Arial"/>
              <a:buChar char="•"/>
              <a:defRPr/>
            </a:pPr>
            <a:endParaRPr lang="en-GB" sz="2000">
              <a:cs typeface="Calibri"/>
            </a:endParaRPr>
          </a:p>
          <a:p>
            <a:pPr algn="just"/>
            <a:endParaRPr lang="en-GB" sz="2000" dirty="0"/>
          </a:p>
        </p:txBody>
      </p:sp>
      <p:sp>
        <p:nvSpPr>
          <p:cNvPr id="7" name="TextBox 7">
            <a:extLst>
              <a:ext uri="{FF2B5EF4-FFF2-40B4-BE49-F238E27FC236}">
                <a16:creationId xmlns:a16="http://schemas.microsoft.com/office/drawing/2014/main" id="{F85CA76A-A8F4-8D33-FE1B-9000B7E51159}"/>
              </a:ext>
            </a:extLst>
          </p:cNvPr>
          <p:cNvSpPr txBox="1">
            <a:spLocks noChangeArrowheads="1"/>
          </p:cNvSpPr>
          <p:nvPr/>
        </p:nvSpPr>
        <p:spPr bwMode="auto">
          <a:xfrm>
            <a:off x="9031492" y="4905141"/>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56E16DBA-5D23-CC15-2C79-34436DCA479E}"/>
              </a:ext>
            </a:extLst>
          </p:cNvPr>
          <p:cNvGraphicFramePr>
            <a:graphicFrameLocks noGrp="1"/>
          </p:cNvGraphicFramePr>
          <p:nvPr>
            <p:extLst>
              <p:ext uri="{D42A27DB-BD31-4B8C-83A1-F6EECF244321}">
                <p14:modId xmlns:p14="http://schemas.microsoft.com/office/powerpoint/2010/main" val="3795563482"/>
              </p:ext>
            </p:extLst>
          </p:nvPr>
        </p:nvGraphicFramePr>
        <p:xfrm>
          <a:off x="7886274" y="5274473"/>
          <a:ext cx="4147457" cy="837316"/>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es-ES" sz="1800" dirty="0"/>
                        <a:t>6 (+ </a:t>
                      </a:r>
                      <a:r>
                        <a:rPr lang="es-ES" sz="1800" dirty="0" err="1"/>
                        <a:t>piggyback</a:t>
                      </a:r>
                      <a:r>
                        <a:rPr lang="es-ES" sz="1800" dirty="0"/>
                        <a:t>)</a:t>
                      </a:r>
                      <a:endParaRPr lang="en-IT" sz="1800" dirty="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9" name="Tabla 3">
            <a:extLst>
              <a:ext uri="{FF2B5EF4-FFF2-40B4-BE49-F238E27FC236}">
                <a16:creationId xmlns:a16="http://schemas.microsoft.com/office/drawing/2014/main" id="{A830445A-E783-4ACA-8367-30C546D543FF}"/>
              </a:ext>
            </a:extLst>
          </p:cNvPr>
          <p:cNvGraphicFramePr>
            <a:graphicFrameLocks noGrp="1"/>
          </p:cNvGraphicFramePr>
          <p:nvPr>
            <p:extLst>
              <p:ext uri="{D42A27DB-BD31-4B8C-83A1-F6EECF244321}">
                <p14:modId xmlns:p14="http://schemas.microsoft.com/office/powerpoint/2010/main" val="2194870195"/>
              </p:ext>
            </p:extLst>
          </p:nvPr>
        </p:nvGraphicFramePr>
        <p:xfrm>
          <a:off x="138891" y="3756307"/>
          <a:ext cx="8148516" cy="889000"/>
        </p:xfrm>
        <a:graphic>
          <a:graphicData uri="http://schemas.openxmlformats.org/drawingml/2006/table">
            <a:tbl>
              <a:tblPr firstRow="1" bandRow="1">
                <a:tableStyleId>{5C22544A-7EE6-4342-B048-85BDC9FD1C3A}</a:tableStyleId>
              </a:tblPr>
              <a:tblGrid>
                <a:gridCol w="1445704">
                  <a:extLst>
                    <a:ext uri="{9D8B030D-6E8A-4147-A177-3AD203B41FA5}">
                      <a16:colId xmlns:a16="http://schemas.microsoft.com/office/drawing/2014/main" val="20000"/>
                    </a:ext>
                  </a:extLst>
                </a:gridCol>
                <a:gridCol w="3474282">
                  <a:extLst>
                    <a:ext uri="{9D8B030D-6E8A-4147-A177-3AD203B41FA5}">
                      <a16:colId xmlns:a16="http://schemas.microsoft.com/office/drawing/2014/main" val="20001"/>
                    </a:ext>
                  </a:extLst>
                </a:gridCol>
                <a:gridCol w="3228530">
                  <a:extLst>
                    <a:ext uri="{9D8B030D-6E8A-4147-A177-3AD203B41FA5}">
                      <a16:colId xmlns:a16="http://schemas.microsoft.com/office/drawing/2014/main" val="20002"/>
                    </a:ext>
                  </a:extLst>
                </a:gridCol>
              </a:tblGrid>
              <a:tr h="370840">
                <a:tc>
                  <a:txBody>
                    <a:bodyPr/>
                    <a:lstStyle/>
                    <a:p>
                      <a:r>
                        <a:rPr lang="en-GB" sz="1400" noProof="0" dirty="0"/>
                        <a:t>Machine</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dirty="0"/>
                        <a:t>Already explored </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dirty="0"/>
                        <a:t>More work needed </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1400" noProof="0" dirty="0"/>
                        <a:t>AUG</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50" kern="1200" noProof="0" dirty="0">
                          <a:solidFill>
                            <a:schemeClr val="dk1"/>
                          </a:solidFill>
                          <a:effectLst/>
                          <a:latin typeface="+mn-lt"/>
                          <a:ea typeface="+mn-ea"/>
                          <a:cs typeface="+mn-cs"/>
                        </a:rPr>
                        <a:t>FILD 4 capability for radial scans has already been commissioned</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noProof="0" dirty="0"/>
                        <a:t>Testing the FILD4 real-time control algorithms based on the VRT cameras</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CuadroTexto 12">
            <a:extLst>
              <a:ext uri="{FF2B5EF4-FFF2-40B4-BE49-F238E27FC236}">
                <a16:creationId xmlns:a16="http://schemas.microsoft.com/office/drawing/2014/main" id="{143F6A05-E5A2-ED12-C421-ABEE699C9C99}"/>
              </a:ext>
            </a:extLst>
          </p:cNvPr>
          <p:cNvSpPr txBox="1"/>
          <p:nvPr/>
        </p:nvSpPr>
        <p:spPr>
          <a:xfrm>
            <a:off x="8248151" y="1172715"/>
            <a:ext cx="4147457" cy="738664"/>
          </a:xfrm>
          <a:prstGeom prst="rect">
            <a:avLst/>
          </a:prstGeom>
          <a:noFill/>
        </p:spPr>
        <p:txBody>
          <a:bodyPr wrap="square">
            <a:spAutoFit/>
          </a:bodyPr>
          <a:lstStyle/>
          <a:p>
            <a:pPr>
              <a:defRPr/>
            </a:pPr>
            <a:r>
              <a:rPr lang="en-US" sz="1400" i="1" dirty="0">
                <a:cs typeface="Calibri"/>
              </a:rPr>
              <a:t>IR signal emitted by FILD4 (Upper). DCS aborts the discharge once the ROI signal reaches the threshold (Lower) . [J. Gonzalez-Martin]</a:t>
            </a:r>
            <a:endParaRPr lang="es-ES" sz="1400" i="1" dirty="0"/>
          </a:p>
        </p:txBody>
      </p:sp>
      <p:pic>
        <p:nvPicPr>
          <p:cNvPr id="11" name="Imagen 7" descr="Gráfico&#10;&#10;El contenido generado por IA puede ser incorrecto.">
            <a:extLst>
              <a:ext uri="{FF2B5EF4-FFF2-40B4-BE49-F238E27FC236}">
                <a16:creationId xmlns:a16="http://schemas.microsoft.com/office/drawing/2014/main" id="{D3BED61F-0ED8-B24B-5185-15B437F67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5642" y="1908853"/>
            <a:ext cx="2349500" cy="2171700"/>
          </a:xfrm>
          <a:prstGeom prst="rect">
            <a:avLst/>
          </a:prstGeom>
        </p:spPr>
      </p:pic>
      <p:sp>
        <p:nvSpPr>
          <p:cNvPr id="2" name="TextBox 1">
            <a:extLst>
              <a:ext uri="{FF2B5EF4-FFF2-40B4-BE49-F238E27FC236}">
                <a16:creationId xmlns:a16="http://schemas.microsoft.com/office/drawing/2014/main" id="{934711DB-AD35-51E3-8EA7-09206ED5D568}"/>
              </a:ext>
            </a:extLst>
          </p:cNvPr>
          <p:cNvSpPr txBox="1"/>
          <p:nvPr/>
        </p:nvSpPr>
        <p:spPr>
          <a:xfrm>
            <a:off x="1692452" y="1028613"/>
            <a:ext cx="8525691" cy="2554545"/>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Whilst the diagnostic technique looks potentially useful to RT-09 </a:t>
            </a:r>
            <a:r>
              <a:rPr lang="en-GB" sz="2000" b="1" dirty="0" err="1"/>
              <a:t>expts</a:t>
            </a:r>
            <a:r>
              <a:rPr lang="en-GB" sz="2000" b="1" dirty="0"/>
              <a:t>. The commissioning and demonstration of the technique should be an internal prog. activity</a:t>
            </a:r>
          </a:p>
          <a:p>
            <a:pPr marL="457200" indent="-457200" algn="l">
              <a:buFont typeface="Arial" panose="020B0604020202020204" pitchFamily="34" charset="0"/>
              <a:buChar char="•"/>
            </a:pPr>
            <a:r>
              <a:rPr lang="en-GB" sz="2000" b="1" dirty="0"/>
              <a:t>Exploitation of the diagnostic, once proven is then potentially of interest to WPTE</a:t>
            </a:r>
          </a:p>
          <a:p>
            <a:pPr marL="457200" indent="-457200" algn="l">
              <a:buFont typeface="Arial" panose="020B0604020202020204" pitchFamily="34" charset="0"/>
              <a:buChar char="•"/>
            </a:pPr>
            <a:r>
              <a:rPr lang="en-GB" sz="2000" b="1" dirty="0"/>
              <a:t>To assist, it recommended as much of this proposal as possible is executed in PB to the principal experiments.</a:t>
            </a:r>
          </a:p>
          <a:p>
            <a:pPr marL="457200" indent="-457200" algn="l">
              <a:buFont typeface="Arial" panose="020B0604020202020204" pitchFamily="34" charset="0"/>
              <a:buChar char="•"/>
            </a:pPr>
            <a:r>
              <a:rPr lang="en-GB" sz="2000" b="1" dirty="0">
                <a:solidFill>
                  <a:srgbClr val="00B0F0"/>
                </a:solidFill>
              </a:rPr>
              <a:t>PB</a:t>
            </a:r>
          </a:p>
        </p:txBody>
      </p:sp>
    </p:spTree>
    <p:extLst>
      <p:ext uri="{BB962C8B-B14F-4D97-AF65-F5344CB8AC3E}">
        <p14:creationId xmlns:p14="http://schemas.microsoft.com/office/powerpoint/2010/main" val="14719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4F6A-9CA8-CA91-3D68-F6105D1D435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9FF1556-BBD8-06D3-4AE4-BF849CD353E9}"/>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D9A2E65A-E3E0-0AC5-BAE8-07D87032D1B1}"/>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5" name="Titre 1">
            <a:extLst>
              <a:ext uri="{FF2B5EF4-FFF2-40B4-BE49-F238E27FC236}">
                <a16:creationId xmlns:a16="http://schemas.microsoft.com/office/drawing/2014/main" id="{30B0836D-87FD-9691-4235-85AD826E9A65}"/>
              </a:ext>
            </a:extLst>
          </p:cNvPr>
          <p:cNvSpPr>
            <a:spLocks noGrp="1"/>
          </p:cNvSpPr>
          <p:nvPr>
            <p:ph type="title"/>
          </p:nvPr>
        </p:nvSpPr>
        <p:spPr>
          <a:xfrm>
            <a:off x="983431" y="192515"/>
            <a:ext cx="10943961" cy="457200"/>
          </a:xfrm>
        </p:spPr>
        <p:txBody>
          <a:bodyPr/>
          <a:lstStyle/>
          <a:p>
            <a:r>
              <a:rPr lang="en-US" altLang="en-US" dirty="0"/>
              <a:t>Fast-ion effects on core turbulence at different P</a:t>
            </a:r>
            <a:r>
              <a:rPr lang="en-US" altLang="en-US" baseline="-25000" dirty="0"/>
              <a:t>i</a:t>
            </a:r>
            <a:r>
              <a:rPr lang="en-US" altLang="en-US" dirty="0"/>
              <a:t>/P</a:t>
            </a:r>
            <a:r>
              <a:rPr lang="en-US" altLang="en-US" baseline="-25000" dirty="0"/>
              <a:t>e</a:t>
            </a:r>
            <a:r>
              <a:rPr lang="en-US" altLang="en-US" dirty="0"/>
              <a:t> on ASDEX Upgrade (#208)</a:t>
            </a:r>
            <a:endParaRPr lang="fr-FR" dirty="0"/>
          </a:p>
        </p:txBody>
      </p:sp>
      <p:sp>
        <p:nvSpPr>
          <p:cNvPr id="6" name="Espace réservé du contenu 2">
            <a:extLst>
              <a:ext uri="{FF2B5EF4-FFF2-40B4-BE49-F238E27FC236}">
                <a16:creationId xmlns:a16="http://schemas.microsoft.com/office/drawing/2014/main" id="{22DE583F-8BDE-F31F-C29D-2BC1478CC16B}"/>
              </a:ext>
            </a:extLst>
          </p:cNvPr>
          <p:cNvSpPr txBox="1">
            <a:spLocks/>
          </p:cNvSpPr>
          <p:nvPr/>
        </p:nvSpPr>
        <p:spPr>
          <a:xfrm>
            <a:off x="458874" y="649715"/>
            <a:ext cx="7097486" cy="5688632"/>
          </a:xfrm>
          <a:prstGeom prst="rect">
            <a:avLst/>
          </a:prstGeom>
        </p:spPr>
        <p:txBody>
          <a:bodyPr>
            <a:normAutofit fontScale="850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sz="2000" b="1">
                <a:cs typeface="Calibri"/>
              </a:rPr>
              <a:t>Proponents and contact person:</a:t>
            </a:r>
          </a:p>
          <a:p>
            <a:pPr marL="514351" lvl="1">
              <a:spcBef>
                <a:spcPts val="0"/>
              </a:spcBef>
              <a:buFont typeface="Arial"/>
              <a:buChar char="•"/>
              <a:defRPr/>
            </a:pPr>
            <a:r>
              <a:rPr lang="en-US" sz="1600">
                <a:cs typeface="Calibri"/>
              </a:rPr>
              <a:t>Roberto Bilato </a:t>
            </a:r>
            <a:r>
              <a:rPr lang="en-US" sz="1600" i="1">
                <a:cs typeface="Calibri"/>
              </a:rPr>
              <a:t>et al</a:t>
            </a:r>
            <a:r>
              <a:rPr lang="en-US" sz="1600">
                <a:cs typeface="Calibri"/>
              </a:rPr>
              <a:t> (see full list in wiki)</a:t>
            </a:r>
          </a:p>
          <a:p>
            <a:pPr marL="300038" lvl="1" indent="0">
              <a:spcBef>
                <a:spcPts val="0"/>
              </a:spcBef>
              <a:buFont typeface="Arial" panose="020B0604020202020204" pitchFamily="34" charset="0"/>
              <a:buNone/>
              <a:defRPr/>
            </a:pPr>
            <a:endParaRPr lang="en-US" sz="1600" b="1">
              <a:cs typeface="Calibri"/>
            </a:endParaRPr>
          </a:p>
          <a:p>
            <a:pPr marL="214313" indent="-214313">
              <a:spcBef>
                <a:spcPts val="0"/>
              </a:spcBef>
              <a:buFont typeface="Arial"/>
              <a:buChar char="•"/>
              <a:defRPr/>
            </a:pPr>
            <a:r>
              <a:rPr lang="en-US" sz="2000" b="1">
                <a:cs typeface="Calibri"/>
              </a:rPr>
              <a:t>Scientific Background &amp; Objectives</a:t>
            </a:r>
            <a:br>
              <a:rPr lang="en-US" sz="2000" b="1">
                <a:cs typeface="Calibri"/>
              </a:rPr>
            </a:br>
            <a:endParaRPr lang="en-US" sz="900" b="1">
              <a:cs typeface="Calibri"/>
            </a:endParaRPr>
          </a:p>
          <a:p>
            <a:pPr marL="342900" lvl="1" indent="0">
              <a:spcBef>
                <a:spcPts val="0"/>
              </a:spcBef>
              <a:buFont typeface="Arial" panose="020B0604020202020204" pitchFamily="34" charset="0"/>
              <a:buNone/>
              <a:defRPr/>
            </a:pPr>
            <a:r>
              <a:rPr lang="en-US" sz="1600">
                <a:cs typeface="Calibri"/>
              </a:rPr>
              <a:t>The aim is to investigate the effects of NBI/ICRF fast ions (FIs) on core transport for different levels of turbulence (</a:t>
            </a:r>
            <a:r>
              <a:rPr lang="en-US" sz="1600" i="1">
                <a:cs typeface="Calibri"/>
              </a:rPr>
              <a:t>D2</a:t>
            </a:r>
            <a:r>
              <a:rPr lang="en-US" sz="1600">
                <a:cs typeface="Calibri"/>
              </a:rPr>
              <a:t>), which is controlled by changing the Pe/Pi ratio, where Pe and Pi are the auxiliary heating power to electrons and ions, respectively. </a:t>
            </a:r>
            <a:r>
              <a:rPr lang="en-GB" sz="1600">
                <a:solidFill>
                  <a:srgbClr val="202122"/>
                </a:solidFill>
                <a:latin typeface="+mj-lt"/>
              </a:rPr>
              <a:t>The ultimate objective is to generate a set of well-diagnosticed discharges (</a:t>
            </a:r>
            <a:r>
              <a:rPr lang="en-GB" sz="1600" i="1">
                <a:solidFill>
                  <a:srgbClr val="202122"/>
                </a:solidFill>
                <a:latin typeface="+mj-lt"/>
              </a:rPr>
              <a:t>D1</a:t>
            </a:r>
            <a:r>
              <a:rPr lang="en-GB" sz="1600">
                <a:solidFill>
                  <a:srgbClr val="202122"/>
                </a:solidFill>
                <a:latin typeface="+mj-lt"/>
              </a:rPr>
              <a:t>), which will then be analysed using gyrokinetic codes interfaced with transport codes (</a:t>
            </a:r>
            <a:r>
              <a:rPr lang="en-GB" sz="1600" i="1">
                <a:solidFill>
                  <a:srgbClr val="202122"/>
                </a:solidFill>
                <a:latin typeface="+mj-lt"/>
              </a:rPr>
              <a:t>D4</a:t>
            </a:r>
            <a:r>
              <a:rPr lang="en-GB" sz="1600">
                <a:solidFill>
                  <a:srgbClr val="202122"/>
                </a:solidFill>
                <a:latin typeface="+mj-lt"/>
              </a:rPr>
              <a:t>). </a:t>
            </a:r>
            <a:r>
              <a:rPr lang="en-US" sz="1600">
                <a:cs typeface="Calibri"/>
              </a:rPr>
              <a:t>It also considers the FI impact on core turbulence mediated by FI-driven MHD instabilities, such as Fishbones (</a:t>
            </a:r>
            <a:r>
              <a:rPr lang="en-US" sz="1600" i="1">
                <a:cs typeface="Calibri"/>
              </a:rPr>
              <a:t>D3</a:t>
            </a:r>
            <a:r>
              <a:rPr lang="en-US" sz="1600">
                <a:cs typeface="Calibri"/>
              </a:rPr>
              <a:t>).</a:t>
            </a:r>
          </a:p>
          <a:p>
            <a:pPr marL="0" indent="0">
              <a:spcBef>
                <a:spcPts val="0"/>
              </a:spcBef>
              <a:buFont typeface="Arial" panose="020B0604020202020204" pitchFamily="34" charset="0"/>
              <a:buNone/>
              <a:defRPr/>
            </a:pPr>
            <a:endParaRPr lang="en-US" sz="900" b="1">
              <a:cs typeface="Calibri"/>
            </a:endParaRPr>
          </a:p>
          <a:p>
            <a:pPr marL="214313" indent="-214313">
              <a:spcBef>
                <a:spcPts val="0"/>
              </a:spcBef>
              <a:buFont typeface="Arial"/>
              <a:buChar char="•"/>
              <a:defRPr/>
            </a:pPr>
            <a:r>
              <a:rPr lang="en-US" sz="2000" b="1">
                <a:cs typeface="Calibri"/>
              </a:rPr>
              <a:t>Experimental Strategy/Machine Constraints and essential diagnostic</a:t>
            </a:r>
            <a:br>
              <a:rPr lang="en-US" sz="2000" b="1">
                <a:cs typeface="Calibri"/>
              </a:rPr>
            </a:br>
            <a:br>
              <a:rPr lang="en-US" sz="900" b="1">
                <a:cs typeface="Calibri"/>
              </a:rPr>
            </a:br>
            <a:r>
              <a:rPr lang="en-US" sz="1600">
                <a:cs typeface="Calibri"/>
              </a:rPr>
              <a:t>This study uses the same scenarios developed in the frame of 2025-2026 proposal. All the three heating system of AUG should be available. The discharges are divided into three sets for analysis. </a:t>
            </a:r>
            <a:br>
              <a:rPr lang="en-US" sz="1600">
                <a:cs typeface="Calibri"/>
              </a:rPr>
            </a:br>
            <a:endParaRPr lang="en-US" sz="900">
              <a:cs typeface="Calibri"/>
            </a:endParaRPr>
          </a:p>
          <a:p>
            <a:pPr marL="742950" lvl="1" indent="-285750">
              <a:spcBef>
                <a:spcPts val="0"/>
              </a:spcBef>
              <a:buFont typeface="Courier New" panose="02070309020205020404" pitchFamily="49" charset="0"/>
              <a:buChar char="o"/>
              <a:defRPr/>
            </a:pPr>
            <a:r>
              <a:rPr lang="en-GB" sz="1600">
                <a:solidFill>
                  <a:srgbClr val="202122"/>
                </a:solidFill>
              </a:rPr>
              <a:t>(LSN, 0.8MA, -2.5T) Impact of P</a:t>
            </a:r>
            <a:r>
              <a:rPr lang="en-GB" sz="1600" baseline="-25000">
                <a:solidFill>
                  <a:srgbClr val="202122"/>
                </a:solidFill>
              </a:rPr>
              <a:t>e</a:t>
            </a:r>
            <a:r>
              <a:rPr lang="en-GB" sz="1600">
                <a:solidFill>
                  <a:srgbClr val="202122"/>
                </a:solidFill>
              </a:rPr>
              <a:t>/Pi on plasma profiles when the FI content is kept constant (P</a:t>
            </a:r>
            <a:r>
              <a:rPr lang="en-GB" sz="1600" baseline="-25000">
                <a:solidFill>
                  <a:srgbClr val="202122"/>
                </a:solidFill>
              </a:rPr>
              <a:t>nbi</a:t>
            </a:r>
            <a:r>
              <a:rPr lang="en-GB" sz="1600">
                <a:solidFill>
                  <a:srgbClr val="202122"/>
                </a:solidFill>
              </a:rPr>
              <a:t> and P</a:t>
            </a:r>
            <a:r>
              <a:rPr lang="en-GB" sz="1600" baseline="-25000">
                <a:solidFill>
                  <a:srgbClr val="202122"/>
                </a:solidFill>
              </a:rPr>
              <a:t>icrf</a:t>
            </a:r>
            <a:r>
              <a:rPr lang="en-GB" sz="1600">
                <a:solidFill>
                  <a:srgbClr val="202122"/>
                </a:solidFill>
              </a:rPr>
              <a:t> constant) and P</a:t>
            </a:r>
            <a:r>
              <a:rPr lang="en-GB" sz="1600" baseline="-25000">
                <a:solidFill>
                  <a:srgbClr val="202122"/>
                </a:solidFill>
              </a:rPr>
              <a:t>e</a:t>
            </a:r>
            <a:r>
              <a:rPr lang="en-GB" sz="1600">
                <a:solidFill>
                  <a:srgbClr val="202122"/>
                </a:solidFill>
              </a:rPr>
              <a:t>/P</a:t>
            </a:r>
            <a:r>
              <a:rPr lang="en-GB" sz="1600" baseline="-25000">
                <a:solidFill>
                  <a:srgbClr val="202122"/>
                </a:solidFill>
              </a:rPr>
              <a:t>i</a:t>
            </a:r>
            <a:r>
              <a:rPr lang="en-GB" sz="1600">
                <a:solidFill>
                  <a:srgbClr val="202122"/>
                </a:solidFill>
              </a:rPr>
              <a:t> is varied by varying P</a:t>
            </a:r>
            <a:r>
              <a:rPr lang="en-GB" sz="1600" baseline="-25000">
                <a:solidFill>
                  <a:srgbClr val="202122"/>
                </a:solidFill>
              </a:rPr>
              <a:t>ec</a:t>
            </a:r>
            <a:r>
              <a:rPr lang="en-GB" sz="1600">
                <a:solidFill>
                  <a:srgbClr val="202122"/>
                </a:solidFill>
              </a:rPr>
              <a:t> - the total auxiliary power, P</a:t>
            </a:r>
            <a:r>
              <a:rPr lang="en-GB" sz="1600" baseline="-25000">
                <a:solidFill>
                  <a:srgbClr val="202122"/>
                </a:solidFill>
              </a:rPr>
              <a:t>aux</a:t>
            </a:r>
            <a:r>
              <a:rPr lang="en-GB" sz="1600">
                <a:solidFill>
                  <a:srgbClr val="202122"/>
                </a:solidFill>
              </a:rPr>
              <a:t>, is not constant.</a:t>
            </a:r>
          </a:p>
          <a:p>
            <a:pPr marL="742950" lvl="1" indent="-285750">
              <a:spcBef>
                <a:spcPts val="0"/>
              </a:spcBef>
              <a:buFont typeface="Courier New" panose="02070309020205020404" pitchFamily="49" charset="0"/>
              <a:buChar char="o"/>
              <a:defRPr/>
            </a:pPr>
            <a:endParaRPr lang="en-GB" sz="900">
              <a:solidFill>
                <a:srgbClr val="202122"/>
              </a:solidFill>
            </a:endParaRPr>
          </a:p>
          <a:p>
            <a:pPr marL="742950" lvl="1" indent="-285750">
              <a:spcBef>
                <a:spcPts val="0"/>
              </a:spcBef>
              <a:buFont typeface="Courier New" panose="02070309020205020404" pitchFamily="49" charset="0"/>
              <a:buChar char="o"/>
              <a:defRPr/>
            </a:pPr>
            <a:r>
              <a:rPr lang="en-GB" sz="1600">
                <a:solidFill>
                  <a:srgbClr val="202122"/>
                </a:solidFill>
              </a:rPr>
              <a:t>(LSN, 0.8MA, -2.5T) Impact of P</a:t>
            </a:r>
            <a:r>
              <a:rPr lang="en-GB" sz="1600" baseline="-25000">
                <a:solidFill>
                  <a:srgbClr val="202122"/>
                </a:solidFill>
              </a:rPr>
              <a:t>e</a:t>
            </a:r>
            <a:r>
              <a:rPr lang="en-GB" sz="1600">
                <a:solidFill>
                  <a:srgbClr val="202122"/>
                </a:solidFill>
              </a:rPr>
              <a:t>/Pi when P</a:t>
            </a:r>
            <a:r>
              <a:rPr lang="en-GB" sz="1600" baseline="-25000">
                <a:solidFill>
                  <a:srgbClr val="202122"/>
                </a:solidFill>
              </a:rPr>
              <a:t>aux</a:t>
            </a:r>
            <a:r>
              <a:rPr lang="en-GB" sz="1600">
                <a:solidFill>
                  <a:srgbClr val="202122"/>
                </a:solidFill>
              </a:rPr>
              <a:t> is the same (P</a:t>
            </a:r>
            <a:r>
              <a:rPr lang="en-GB" sz="1600" baseline="-25000">
                <a:solidFill>
                  <a:srgbClr val="202122"/>
                </a:solidFill>
              </a:rPr>
              <a:t>icrf</a:t>
            </a:r>
            <a:r>
              <a:rPr lang="en-GB" sz="1600">
                <a:solidFill>
                  <a:srgbClr val="202122"/>
                </a:solidFill>
              </a:rPr>
              <a:t> replacing P</a:t>
            </a:r>
            <a:r>
              <a:rPr lang="en-GB" sz="1600" baseline="-25000">
                <a:solidFill>
                  <a:srgbClr val="202122"/>
                </a:solidFill>
              </a:rPr>
              <a:t>ecrf</a:t>
            </a:r>
            <a:r>
              <a:rPr lang="en-GB" sz="1600">
                <a:solidFill>
                  <a:srgbClr val="202122"/>
                </a:solidFill>
              </a:rPr>
              <a:t>) and the FI content unavoidably varies.</a:t>
            </a:r>
          </a:p>
          <a:p>
            <a:pPr marL="742950" lvl="1" indent="-285750">
              <a:spcBef>
                <a:spcPts val="0"/>
              </a:spcBef>
              <a:buFont typeface="Courier New" panose="02070309020205020404" pitchFamily="49" charset="0"/>
              <a:buChar char="o"/>
              <a:defRPr/>
            </a:pPr>
            <a:endParaRPr lang="en-GB" sz="900">
              <a:solidFill>
                <a:srgbClr val="202122"/>
              </a:solidFill>
            </a:endParaRPr>
          </a:p>
          <a:p>
            <a:pPr marL="742950" lvl="1" indent="-285750">
              <a:spcBef>
                <a:spcPts val="0"/>
              </a:spcBef>
              <a:buFont typeface="Courier New" panose="02070309020205020404" pitchFamily="49" charset="0"/>
              <a:buChar char="o"/>
              <a:defRPr/>
            </a:pPr>
            <a:r>
              <a:rPr lang="en-GB" sz="1600">
                <a:solidFill>
                  <a:srgbClr val="202122"/>
                </a:solidFill>
              </a:rPr>
              <a:t>(USN, 0.8MA, +-2.5T) Impact of the gradB drifts: fav. vs unfav. configuration.</a:t>
            </a:r>
          </a:p>
          <a:p>
            <a:pPr marL="457200" lvl="1" indent="0">
              <a:spcBef>
                <a:spcPts val="0"/>
              </a:spcBef>
              <a:buFont typeface="Arial" panose="020B0604020202020204" pitchFamily="34" charset="0"/>
              <a:buNone/>
              <a:defRPr/>
            </a:pPr>
            <a:endParaRPr lang="en-GB" sz="900">
              <a:solidFill>
                <a:srgbClr val="202122"/>
              </a:solidFill>
            </a:endParaRPr>
          </a:p>
          <a:p>
            <a:pPr marL="742950" lvl="1" indent="-285750">
              <a:spcBef>
                <a:spcPts val="0"/>
              </a:spcBef>
              <a:buFont typeface="Courier New" panose="02070309020205020404" pitchFamily="49" charset="0"/>
              <a:buChar char="o"/>
              <a:defRPr/>
            </a:pPr>
            <a:r>
              <a:rPr lang="en-GB" sz="1600">
                <a:solidFill>
                  <a:srgbClr val="202122"/>
                </a:solidFill>
              </a:rPr>
              <a:t>(LSN, 0.4MA, -2.5T)  Comparison with low-density (low plasma current) discharges where the dilution effect is more important.</a:t>
            </a:r>
            <a:br>
              <a:rPr lang="en-GB" sz="1600">
                <a:solidFill>
                  <a:srgbClr val="202122"/>
                </a:solidFill>
              </a:rPr>
            </a:br>
            <a:endParaRPr lang="en-GB" sz="1600">
              <a:solidFill>
                <a:srgbClr val="202122"/>
              </a:solidFill>
            </a:endParaRPr>
          </a:p>
          <a:p>
            <a:pPr marL="457200" lvl="1" indent="0">
              <a:spcBef>
                <a:spcPts val="0"/>
              </a:spcBef>
              <a:buFont typeface="Arial" panose="020B0604020202020204" pitchFamily="34" charset="0"/>
              <a:buNone/>
              <a:defRPr/>
            </a:pPr>
            <a:r>
              <a:rPr lang="en-US" sz="1600">
                <a:cs typeface="Calibri"/>
              </a:rPr>
              <a:t>Diagnostics:</a:t>
            </a:r>
          </a:p>
          <a:p>
            <a:pPr marL="742950" lvl="1" indent="-285750">
              <a:spcBef>
                <a:spcPts val="0"/>
              </a:spcBef>
              <a:buFontTx/>
              <a:buChar char="-"/>
              <a:defRPr/>
            </a:pPr>
            <a:r>
              <a:rPr lang="en-US" sz="1600">
                <a:cs typeface="Calibri"/>
              </a:rPr>
              <a:t>Characterization the fast-ion population with NPA, FIDA, and FILD diagnostics. </a:t>
            </a:r>
          </a:p>
          <a:p>
            <a:pPr marL="742950" lvl="1" indent="-285750">
              <a:spcBef>
                <a:spcPts val="0"/>
              </a:spcBef>
              <a:buFontTx/>
              <a:buChar char="-"/>
              <a:defRPr/>
            </a:pPr>
            <a:r>
              <a:rPr lang="en-US" sz="1600">
                <a:cs typeface="Calibri"/>
              </a:rPr>
              <a:t>Good measurements of plasma profiles for n</a:t>
            </a:r>
            <a:r>
              <a:rPr lang="en-US" sz="1600" baseline="-25000">
                <a:cs typeface="Calibri"/>
              </a:rPr>
              <a:t>e</a:t>
            </a:r>
            <a:r>
              <a:rPr lang="en-US" sz="1600">
                <a:cs typeface="Calibri"/>
              </a:rPr>
              <a:t>, T</a:t>
            </a:r>
            <a:r>
              <a:rPr lang="en-US" sz="1600" baseline="-25000">
                <a:cs typeface="Calibri"/>
              </a:rPr>
              <a:t>e</a:t>
            </a:r>
            <a:r>
              <a:rPr lang="en-US" sz="1600">
                <a:cs typeface="Calibri"/>
              </a:rPr>
              <a:t>, T</a:t>
            </a:r>
            <a:r>
              <a:rPr lang="en-US" sz="1600" baseline="-25000">
                <a:cs typeface="Calibri"/>
              </a:rPr>
              <a:t>i</a:t>
            </a:r>
            <a:r>
              <a:rPr lang="en-US" sz="1600">
                <a:cs typeface="Calibri"/>
              </a:rPr>
              <a:t>, and v</a:t>
            </a:r>
            <a:r>
              <a:rPr lang="en-US" sz="1600" baseline="-25000">
                <a:cs typeface="Calibri"/>
              </a:rPr>
              <a:t>tor</a:t>
            </a:r>
            <a:r>
              <a:rPr lang="en-US" sz="1600">
                <a:cs typeface="Calibri"/>
              </a:rPr>
              <a:t>.</a:t>
            </a:r>
          </a:p>
          <a:p>
            <a:pPr marL="742950" lvl="1" indent="-285750">
              <a:spcBef>
                <a:spcPts val="0"/>
              </a:spcBef>
              <a:buFontTx/>
              <a:buChar char="-"/>
              <a:defRPr/>
            </a:pPr>
            <a:r>
              <a:rPr lang="en-US" sz="1600">
                <a:cs typeface="Calibri"/>
              </a:rPr>
              <a:t>Possibly Er measurements (CXRS and DR).</a:t>
            </a:r>
          </a:p>
          <a:p>
            <a:pPr marL="214313" indent="-214313">
              <a:spcBef>
                <a:spcPts val="0"/>
              </a:spcBef>
              <a:buFont typeface="Arial"/>
              <a:buChar char="•"/>
              <a:defRPr/>
            </a:pPr>
            <a:endParaRPr lang="en-US" sz="2000">
              <a:cs typeface="Calibri"/>
            </a:endParaRPr>
          </a:p>
          <a:p>
            <a:pPr marL="214313" indent="-214313">
              <a:spcBef>
                <a:spcPts val="0"/>
              </a:spcBef>
              <a:buFont typeface="Arial"/>
              <a:buChar char="•"/>
              <a:defRPr/>
            </a:pPr>
            <a:endParaRPr lang="en-US" sz="2000">
              <a:cs typeface="Calibri"/>
            </a:endParaRPr>
          </a:p>
          <a:p>
            <a:endParaRPr lang="fr-FR" sz="2000" dirty="0"/>
          </a:p>
        </p:txBody>
      </p:sp>
      <p:sp>
        <p:nvSpPr>
          <p:cNvPr id="7" name="TextBox 7">
            <a:extLst>
              <a:ext uri="{FF2B5EF4-FFF2-40B4-BE49-F238E27FC236}">
                <a16:creationId xmlns:a16="http://schemas.microsoft.com/office/drawing/2014/main" id="{736C4BCF-D835-51B8-C726-E6A79FCE3E96}"/>
              </a:ext>
            </a:extLst>
          </p:cNvPr>
          <p:cNvSpPr txBox="1">
            <a:spLocks noChangeArrowheads="1"/>
          </p:cNvSpPr>
          <p:nvPr/>
        </p:nvSpPr>
        <p:spPr bwMode="auto">
          <a:xfrm>
            <a:off x="9000442" y="500189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5C1645BE-0C00-9009-15F7-C45000272BF8}"/>
              </a:ext>
            </a:extLst>
          </p:cNvPr>
          <p:cNvGraphicFramePr>
            <a:graphicFrameLocks noGrp="1"/>
          </p:cNvGraphicFramePr>
          <p:nvPr>
            <p:extLst>
              <p:ext uri="{D42A27DB-BD31-4B8C-83A1-F6EECF244321}">
                <p14:modId xmlns:p14="http://schemas.microsoft.com/office/powerpoint/2010/main" val="2441190836"/>
              </p:ext>
            </p:extLst>
          </p:nvPr>
        </p:nvGraphicFramePr>
        <p:xfrm>
          <a:off x="7924798" y="5371222"/>
          <a:ext cx="4147457" cy="837316"/>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es-ES" sz="1800" dirty="0"/>
                        <a:t>10</a:t>
                      </a:r>
                      <a:endParaRPr lang="en-IT" sz="1800" dirty="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bl>
          </a:graphicData>
        </a:graphic>
      </p:graphicFrame>
      <p:pic>
        <p:nvPicPr>
          <p:cNvPr id="9" name="Picture 8">
            <a:extLst>
              <a:ext uri="{FF2B5EF4-FFF2-40B4-BE49-F238E27FC236}">
                <a16:creationId xmlns:a16="http://schemas.microsoft.com/office/drawing/2014/main" id="{FB381391-1FE8-97D7-4A1C-E04BFBC48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468" y="1090512"/>
            <a:ext cx="4716532" cy="3420000"/>
          </a:xfrm>
          <a:prstGeom prst="rect">
            <a:avLst/>
          </a:prstGeom>
        </p:spPr>
      </p:pic>
      <p:sp>
        <p:nvSpPr>
          <p:cNvPr id="2" name="TextBox 1">
            <a:extLst>
              <a:ext uri="{FF2B5EF4-FFF2-40B4-BE49-F238E27FC236}">
                <a16:creationId xmlns:a16="http://schemas.microsoft.com/office/drawing/2014/main" id="{957141C2-2881-2E3F-A619-E3B17D759F70}"/>
              </a:ext>
            </a:extLst>
          </p:cNvPr>
          <p:cNvSpPr txBox="1"/>
          <p:nvPr/>
        </p:nvSpPr>
        <p:spPr>
          <a:xfrm>
            <a:off x="1833154" y="1486778"/>
            <a:ext cx="8525691" cy="1938992"/>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Continuation of a successful AUG </a:t>
            </a:r>
            <a:r>
              <a:rPr lang="en-GB" sz="2000" b="1" dirty="0" err="1"/>
              <a:t>expt</a:t>
            </a:r>
            <a:r>
              <a:rPr lang="en-GB" sz="2000" b="1" dirty="0"/>
              <a:t> from 2025</a:t>
            </a:r>
          </a:p>
          <a:p>
            <a:pPr marL="457200" indent="-457200" algn="l">
              <a:buFont typeface="Arial" panose="020B0604020202020204" pitchFamily="34" charset="0"/>
              <a:buChar char="•"/>
            </a:pPr>
            <a:r>
              <a:rPr lang="en-GB" sz="2000" b="1" dirty="0"/>
              <a:t>Recommend adoption of this proposal to complete the dataset aimed at elucidating the mechanisms of core-turbulence stabilisation</a:t>
            </a:r>
          </a:p>
          <a:p>
            <a:pPr marL="457200" indent="-457200">
              <a:buFont typeface="Arial" panose="020B0604020202020204" pitchFamily="34" charset="0"/>
              <a:buChar char="•"/>
            </a:pPr>
            <a:r>
              <a:rPr lang="en-GB" sz="2000" b="1" dirty="0"/>
              <a:t>Similarly with all AUG proposals, careful planning will be needed to see what can be achieved amongst hi Prio. proposals in limited shots</a:t>
            </a:r>
          </a:p>
          <a:p>
            <a:pPr marL="457200" indent="-457200" algn="l">
              <a:buFont typeface="Arial" panose="020B0604020202020204" pitchFamily="34" charset="0"/>
              <a:buChar char="•"/>
            </a:pPr>
            <a:r>
              <a:rPr lang="en-GB" sz="2000" b="1" dirty="0">
                <a:solidFill>
                  <a:srgbClr val="00B050"/>
                </a:solidFill>
              </a:rPr>
              <a:t>P1-AUG</a:t>
            </a:r>
          </a:p>
        </p:txBody>
      </p:sp>
    </p:spTree>
    <p:extLst>
      <p:ext uri="{BB962C8B-B14F-4D97-AF65-F5344CB8AC3E}">
        <p14:creationId xmlns:p14="http://schemas.microsoft.com/office/powerpoint/2010/main" val="144339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BB5DE-E7E8-5320-E186-17B313047A5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DC2369-4B8A-05A0-3950-0692C5910BDE}"/>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F1AFBB6B-ADCA-5EFD-B01F-A64B4BCF406A}"/>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sp>
        <p:nvSpPr>
          <p:cNvPr id="5" name="Titre 1">
            <a:extLst>
              <a:ext uri="{FF2B5EF4-FFF2-40B4-BE49-F238E27FC236}">
                <a16:creationId xmlns:a16="http://schemas.microsoft.com/office/drawing/2014/main" id="{EE65BF57-3264-06A6-0270-C606C27DBACC}"/>
              </a:ext>
            </a:extLst>
          </p:cNvPr>
          <p:cNvSpPr>
            <a:spLocks noGrp="1"/>
          </p:cNvSpPr>
          <p:nvPr>
            <p:ph type="title"/>
          </p:nvPr>
        </p:nvSpPr>
        <p:spPr>
          <a:xfrm>
            <a:off x="983432" y="192515"/>
            <a:ext cx="9451776" cy="457200"/>
          </a:xfrm>
        </p:spPr>
        <p:txBody>
          <a:bodyPr/>
          <a:lstStyle/>
          <a:p>
            <a:r>
              <a:rPr lang="en-US" dirty="0"/>
              <a:t>Fast-ion stabilization of ITG in WEST with TWA (#209)</a:t>
            </a:r>
          </a:p>
        </p:txBody>
      </p:sp>
      <p:sp>
        <p:nvSpPr>
          <p:cNvPr id="6" name="Espace réservé du contenu 2">
            <a:extLst>
              <a:ext uri="{FF2B5EF4-FFF2-40B4-BE49-F238E27FC236}">
                <a16:creationId xmlns:a16="http://schemas.microsoft.com/office/drawing/2014/main" id="{C2A1B792-B2AF-3960-ECA7-DFF84A1B4BA4}"/>
              </a:ext>
            </a:extLst>
          </p:cNvPr>
          <p:cNvSpPr txBox="1">
            <a:spLocks/>
          </p:cNvSpPr>
          <p:nvPr/>
        </p:nvSpPr>
        <p:spPr>
          <a:xfrm>
            <a:off x="439150" y="770021"/>
            <a:ext cx="6786351" cy="5662722"/>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sz="1600" b="1">
                <a:cs typeface="Calibri"/>
              </a:rPr>
              <a:t>Proponents and contact person:</a:t>
            </a:r>
          </a:p>
          <a:p>
            <a:pPr marL="0" indent="0">
              <a:spcBef>
                <a:spcPts val="0"/>
              </a:spcBef>
              <a:buFont typeface="Arial" panose="020B0604020202020204" pitchFamily="34" charset="0"/>
              <a:buNone/>
              <a:defRPr/>
            </a:pPr>
            <a:r>
              <a:rPr lang="en-US" sz="1600">
                <a:cs typeface="Calibri"/>
              </a:rPr>
              <a:t>Riccardo Ragona et al (see full list on wiki)</a:t>
            </a:r>
          </a:p>
          <a:p>
            <a:pPr marL="214313" indent="-214313">
              <a:spcBef>
                <a:spcPts val="0"/>
              </a:spcBef>
              <a:buFont typeface="Arial"/>
              <a:buChar char="•"/>
              <a:defRPr/>
            </a:pPr>
            <a:endParaRPr lang="en-US" sz="1600" b="1">
              <a:cs typeface="Calibri"/>
            </a:endParaRPr>
          </a:p>
          <a:p>
            <a:pPr marL="214313" indent="-214313">
              <a:spcBef>
                <a:spcPts val="0"/>
              </a:spcBef>
              <a:buFont typeface="Arial"/>
              <a:buChar char="•"/>
              <a:defRPr/>
            </a:pPr>
            <a:r>
              <a:rPr lang="en-US" sz="1600" b="1">
                <a:cs typeface="Calibri"/>
              </a:rPr>
              <a:t>Scientific Background &amp; Objectives</a:t>
            </a:r>
          </a:p>
          <a:p>
            <a:pPr marL="514351" lvl="1">
              <a:spcBef>
                <a:spcPts val="0"/>
              </a:spcBef>
              <a:buFont typeface="Arial"/>
              <a:buChar char="•"/>
              <a:defRPr/>
            </a:pPr>
            <a:endParaRPr lang="en-US" sz="1000" b="1">
              <a:cs typeface="Calibri"/>
            </a:endParaRPr>
          </a:p>
          <a:p>
            <a:pPr lvl="1">
              <a:spcBef>
                <a:spcPts val="0"/>
              </a:spcBef>
              <a:buFont typeface="Wingdings" panose="05000000000000000000" pitchFamily="2" charset="2"/>
              <a:buChar char="v"/>
              <a:defRPr/>
            </a:pPr>
            <a:r>
              <a:rPr lang="en-US" sz="1400">
                <a:cs typeface="Calibri"/>
              </a:rPr>
              <a:t>GENE simulations and AUG experiments indicate possible linear mechanism for ITG turbulence mitigation via “slow” fast ions (FIs)</a:t>
            </a:r>
          </a:p>
          <a:p>
            <a:pPr lvl="1">
              <a:spcBef>
                <a:spcPts val="0"/>
              </a:spcBef>
              <a:buFont typeface="Wingdings" panose="05000000000000000000" pitchFamily="2" charset="2"/>
              <a:buChar char="v"/>
              <a:defRPr/>
            </a:pPr>
            <a:r>
              <a:rPr lang="en-US" sz="1400">
                <a:cs typeface="Calibri"/>
              </a:rPr>
              <a:t>New (operational in 2027) ICRF TWA launcher system allows possible control of Fis distribution via large frequency sweeping (innovative feature)</a:t>
            </a:r>
          </a:p>
          <a:p>
            <a:pPr lvl="1">
              <a:spcBef>
                <a:spcPts val="0"/>
              </a:spcBef>
              <a:buFont typeface="Wingdings" panose="05000000000000000000" pitchFamily="2" charset="2"/>
              <a:buChar char="v"/>
              <a:defRPr/>
            </a:pPr>
            <a:r>
              <a:rPr lang="en-US" sz="1400">
                <a:cs typeface="Calibri"/>
              </a:rPr>
              <a:t>Possible control of ITG? Threshold? Single actuator?</a:t>
            </a:r>
          </a:p>
          <a:p>
            <a:pPr lvl="1">
              <a:spcBef>
                <a:spcPts val="0"/>
              </a:spcBef>
              <a:buFont typeface="Wingdings" panose="05000000000000000000" pitchFamily="2" charset="2"/>
              <a:buChar char="q"/>
              <a:defRPr/>
            </a:pPr>
            <a:r>
              <a:rPr lang="en-US" sz="1400">
                <a:cs typeface="Calibri"/>
              </a:rPr>
              <a:t>The aim is to investigate the effects of ICRF FIs on core transport (</a:t>
            </a:r>
            <a:r>
              <a:rPr lang="en-US" sz="1400" i="1">
                <a:cs typeface="Calibri"/>
              </a:rPr>
              <a:t>D2</a:t>
            </a:r>
            <a:r>
              <a:rPr lang="en-US" sz="1400">
                <a:cs typeface="Calibri"/>
              </a:rPr>
              <a:t>). </a:t>
            </a:r>
          </a:p>
          <a:p>
            <a:pPr lvl="1">
              <a:spcBef>
                <a:spcPts val="0"/>
              </a:spcBef>
              <a:buFont typeface="Wingdings" panose="05000000000000000000" pitchFamily="2" charset="2"/>
              <a:buChar char="q"/>
              <a:defRPr/>
            </a:pPr>
            <a:r>
              <a:rPr lang="en-GB" sz="1400">
                <a:solidFill>
                  <a:srgbClr val="202122"/>
                </a:solidFill>
              </a:rPr>
              <a:t>The main objective is to validate and extend the results obtained in AUG on the </a:t>
            </a:r>
            <a:r>
              <a:rPr lang="en-US" sz="1400">
                <a:cs typeface="Calibri"/>
              </a:rPr>
              <a:t>FI impact on core turbulence mediated by FI-driven instabilities (D3).</a:t>
            </a:r>
          </a:p>
          <a:p>
            <a:pPr lvl="1">
              <a:spcBef>
                <a:spcPts val="0"/>
              </a:spcBef>
              <a:buFont typeface="Wingdings" panose="05000000000000000000" pitchFamily="2" charset="2"/>
              <a:buChar char="q"/>
              <a:defRPr/>
            </a:pPr>
            <a:r>
              <a:rPr lang="en-GB" sz="1400">
                <a:solidFill>
                  <a:srgbClr val="202122"/>
                </a:solidFill>
              </a:rPr>
              <a:t>An additional objective is to contribute to multi-machine database for gyrokinetic simulations interfaced with transport codes (</a:t>
            </a:r>
            <a:r>
              <a:rPr lang="en-GB" sz="1400" i="1">
                <a:solidFill>
                  <a:srgbClr val="202122"/>
                </a:solidFill>
              </a:rPr>
              <a:t>D4</a:t>
            </a:r>
            <a:r>
              <a:rPr lang="en-GB" sz="1400">
                <a:solidFill>
                  <a:srgbClr val="202122"/>
                </a:solidFill>
              </a:rPr>
              <a:t>). </a:t>
            </a:r>
          </a:p>
          <a:p>
            <a:pPr marL="342900" lvl="1" indent="0">
              <a:spcBef>
                <a:spcPts val="0"/>
              </a:spcBef>
              <a:buFont typeface="Arial" panose="020B0604020202020204" pitchFamily="34" charset="0"/>
              <a:buNone/>
              <a:defRPr/>
            </a:pPr>
            <a:endParaRPr lang="en-US" sz="1400">
              <a:cs typeface="Calibri"/>
            </a:endParaRPr>
          </a:p>
          <a:p>
            <a:pPr marL="214313" indent="-214313">
              <a:spcBef>
                <a:spcPts val="0"/>
              </a:spcBef>
              <a:buFont typeface="Arial"/>
              <a:buChar char="•"/>
              <a:defRPr/>
            </a:pPr>
            <a:r>
              <a:rPr lang="en-US" sz="1600" b="1">
                <a:cs typeface="Calibri"/>
              </a:rPr>
              <a:t>Experimental Strategy/Machine Constraints and essential diagnostic</a:t>
            </a:r>
            <a:endParaRPr lang="en-US" sz="1600"/>
          </a:p>
          <a:p>
            <a:pPr lvl="1">
              <a:spcBef>
                <a:spcPts val="0"/>
              </a:spcBef>
              <a:defRPr/>
            </a:pPr>
            <a:r>
              <a:rPr lang="en-US" sz="1600">
                <a:cs typeface="Calibri"/>
              </a:rPr>
              <a:t>Define WEST scenario (DN or LSN)</a:t>
            </a:r>
          </a:p>
          <a:p>
            <a:pPr lvl="2">
              <a:spcBef>
                <a:spcPts val="0"/>
              </a:spcBef>
              <a:defRPr/>
            </a:pPr>
            <a:r>
              <a:rPr lang="en-US" sz="1400">
                <a:cs typeface="Calibri"/>
              </a:rPr>
              <a:t>Variation of dual-frequency scenario, high Ip, EC beneficial (if not essential)</a:t>
            </a:r>
          </a:p>
          <a:p>
            <a:pPr lvl="2">
              <a:spcBef>
                <a:spcPts val="0"/>
              </a:spcBef>
              <a:defRPr/>
            </a:pPr>
            <a:r>
              <a:rPr lang="en-US" sz="1400">
                <a:cs typeface="Calibri"/>
              </a:rPr>
              <a:t>AUG as canvas – minority concentration is key</a:t>
            </a:r>
          </a:p>
          <a:p>
            <a:pPr lvl="1">
              <a:spcBef>
                <a:spcPts val="0"/>
              </a:spcBef>
              <a:defRPr/>
            </a:pPr>
            <a:r>
              <a:rPr lang="en-US" sz="1600">
                <a:cs typeface="Calibri"/>
              </a:rPr>
              <a:t>Scan f-sweep amplitude and frequency</a:t>
            </a:r>
          </a:p>
          <a:p>
            <a:pPr lvl="2">
              <a:spcBef>
                <a:spcPts val="0"/>
              </a:spcBef>
              <a:defRPr/>
            </a:pPr>
            <a:r>
              <a:rPr lang="en-US" sz="1400">
                <a:cs typeface="Calibri"/>
              </a:rPr>
              <a:t>Constant B – different central frequency – power steps (thresholds)</a:t>
            </a:r>
          </a:p>
          <a:p>
            <a:pPr lvl="2">
              <a:spcBef>
                <a:spcPts val="0"/>
              </a:spcBef>
              <a:defRPr/>
            </a:pPr>
            <a:r>
              <a:rPr lang="en-US" sz="1400">
                <a:cs typeface="Calibri"/>
              </a:rPr>
              <a:t>Monitor impurity content</a:t>
            </a:r>
          </a:p>
          <a:p>
            <a:pPr lvl="1">
              <a:spcBef>
                <a:spcPts val="0"/>
              </a:spcBef>
              <a:defRPr/>
            </a:pPr>
            <a:r>
              <a:rPr lang="en-US" sz="1600">
                <a:cs typeface="Calibri"/>
              </a:rPr>
              <a:t>Main diagnostics for plasma performance</a:t>
            </a:r>
          </a:p>
          <a:p>
            <a:pPr lvl="2">
              <a:spcBef>
                <a:spcPts val="0"/>
              </a:spcBef>
              <a:defRPr/>
            </a:pPr>
            <a:r>
              <a:rPr lang="en-US" sz="1400">
                <a:cs typeface="Calibri"/>
              </a:rPr>
              <a:t>TS, fast-ECE, Fis-related PWI coverage (edge spectroscopy, divertor diag., …)</a:t>
            </a:r>
            <a:endParaRPr lang="en-US" sz="1400" dirty="0">
              <a:cs typeface="Calibri"/>
            </a:endParaRPr>
          </a:p>
        </p:txBody>
      </p:sp>
      <p:sp>
        <p:nvSpPr>
          <p:cNvPr id="7" name="TextBox 7">
            <a:extLst>
              <a:ext uri="{FF2B5EF4-FFF2-40B4-BE49-F238E27FC236}">
                <a16:creationId xmlns:a16="http://schemas.microsoft.com/office/drawing/2014/main" id="{A79FF4E1-5673-9CDD-0025-5357E4B7A6DD}"/>
              </a:ext>
            </a:extLst>
          </p:cNvPr>
          <p:cNvSpPr txBox="1">
            <a:spLocks noChangeArrowheads="1"/>
          </p:cNvSpPr>
          <p:nvPr/>
        </p:nvSpPr>
        <p:spPr bwMode="auto">
          <a:xfrm>
            <a:off x="8032830" y="5035003"/>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5D8135E5-8678-73AF-5A0F-4BE637E85DB9}"/>
              </a:ext>
            </a:extLst>
          </p:cNvPr>
          <p:cNvGraphicFramePr>
            <a:graphicFrameLocks noGrp="1"/>
          </p:cNvGraphicFramePr>
          <p:nvPr>
            <p:extLst>
              <p:ext uri="{D42A27DB-BD31-4B8C-83A1-F6EECF244321}">
                <p14:modId xmlns:p14="http://schemas.microsoft.com/office/powerpoint/2010/main" val="3687370352"/>
              </p:ext>
            </p:extLst>
          </p:nvPr>
        </p:nvGraphicFramePr>
        <p:xfrm>
          <a:off x="8032830" y="5404335"/>
          <a:ext cx="4065880" cy="998220"/>
        </p:xfrm>
        <a:graphic>
          <a:graphicData uri="http://schemas.openxmlformats.org/drawingml/2006/table">
            <a:tbl>
              <a:tblPr firstRow="1" bandRow="1">
                <a:tableStyleId>{5C22544A-7EE6-4342-B048-85BDC9FD1C3A}</a:tableStyleId>
              </a:tblPr>
              <a:tblGrid>
                <a:gridCol w="935264">
                  <a:extLst>
                    <a:ext uri="{9D8B030D-6E8A-4147-A177-3AD203B41FA5}">
                      <a16:colId xmlns:a16="http://schemas.microsoft.com/office/drawing/2014/main" val="20000"/>
                    </a:ext>
                  </a:extLst>
                </a:gridCol>
                <a:gridCol w="1631205">
                  <a:extLst>
                    <a:ext uri="{9D8B030D-6E8A-4147-A177-3AD203B41FA5}">
                      <a16:colId xmlns:a16="http://schemas.microsoft.com/office/drawing/2014/main" val="20001"/>
                    </a:ext>
                  </a:extLst>
                </a:gridCol>
                <a:gridCol w="1499411">
                  <a:extLst>
                    <a:ext uri="{9D8B030D-6E8A-4147-A177-3AD203B41FA5}">
                      <a16:colId xmlns:a16="http://schemas.microsoft.com/office/drawing/2014/main" val="20002"/>
                    </a:ext>
                  </a:extLst>
                </a:gridCol>
              </a:tblGrid>
              <a:tr h="250723">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275184">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endParaRPr lang="en-IT" sz="180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275184">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da-DK" sz="1600" dirty="0"/>
                        <a:t>1 session (2027)</a:t>
                      </a:r>
                      <a:endParaRPr lang="en-IT" sz="1600" dirty="0"/>
                    </a:p>
                  </a:txBody>
                  <a:tcPr marL="68585" marR="68585" marT="34290" marB="34290">
                    <a:solidFill>
                      <a:schemeClr val="accent6">
                        <a:lumMod val="40000"/>
                        <a:lumOff val="60000"/>
                      </a:schemeClr>
                    </a:solidFill>
                  </a:tcPr>
                </a:tc>
                <a:tc>
                  <a:txBody>
                    <a:bodyPr/>
                    <a:lstStyle/>
                    <a:p>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9" name="TextBox 6">
            <a:extLst>
              <a:ext uri="{FF2B5EF4-FFF2-40B4-BE49-F238E27FC236}">
                <a16:creationId xmlns:a16="http://schemas.microsoft.com/office/drawing/2014/main" id="{20161005-E3A4-91EA-0CF8-3BD16750028D}"/>
              </a:ext>
            </a:extLst>
          </p:cNvPr>
          <p:cNvSpPr txBox="1">
            <a:spLocks noChangeArrowheads="1"/>
          </p:cNvSpPr>
          <p:nvPr/>
        </p:nvSpPr>
        <p:spPr bwMode="auto">
          <a:xfrm>
            <a:off x="8588798" y="952065"/>
            <a:ext cx="2742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FFFF"/>
                </a:solidFill>
                <a:latin typeface="Calibri" panose="020F0502020204030204" pitchFamily="34" charset="0"/>
              </a:rPr>
              <a:t>Possible summary figures</a:t>
            </a:r>
            <a:endParaRPr lang="en-US" altLang="en-US" sz="18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3E988A2F-CBEA-56CB-161A-95A55F4420D6}"/>
              </a:ext>
            </a:extLst>
          </p:cNvPr>
          <p:cNvPicPr>
            <a:picLocks noChangeAspect="1"/>
          </p:cNvPicPr>
          <p:nvPr/>
        </p:nvPicPr>
        <p:blipFill>
          <a:blip r:embed="rId2"/>
          <a:stretch>
            <a:fillRect/>
          </a:stretch>
        </p:blipFill>
        <p:spPr>
          <a:xfrm>
            <a:off x="7467700" y="581166"/>
            <a:ext cx="4724300" cy="2718090"/>
          </a:xfrm>
          <a:prstGeom prst="rect">
            <a:avLst/>
          </a:prstGeom>
        </p:spPr>
      </p:pic>
      <p:pic>
        <p:nvPicPr>
          <p:cNvPr id="11" name="Picture 10">
            <a:extLst>
              <a:ext uri="{FF2B5EF4-FFF2-40B4-BE49-F238E27FC236}">
                <a16:creationId xmlns:a16="http://schemas.microsoft.com/office/drawing/2014/main" id="{00403F51-11E0-A2B4-F6FE-D193060DE07E}"/>
              </a:ext>
            </a:extLst>
          </p:cNvPr>
          <p:cNvPicPr>
            <a:picLocks noChangeAspect="1"/>
          </p:cNvPicPr>
          <p:nvPr/>
        </p:nvPicPr>
        <p:blipFill>
          <a:blip r:embed="rId3"/>
          <a:stretch>
            <a:fillRect/>
          </a:stretch>
        </p:blipFill>
        <p:spPr>
          <a:xfrm>
            <a:off x="7467700" y="3129288"/>
            <a:ext cx="2175469" cy="1706351"/>
          </a:xfrm>
          <a:prstGeom prst="rect">
            <a:avLst/>
          </a:prstGeom>
        </p:spPr>
      </p:pic>
      <p:pic>
        <p:nvPicPr>
          <p:cNvPr id="12" name="Picture 2">
            <a:extLst>
              <a:ext uri="{FF2B5EF4-FFF2-40B4-BE49-F238E27FC236}">
                <a16:creationId xmlns:a16="http://schemas.microsoft.com/office/drawing/2014/main" id="{4AEA28BD-8C2F-D0A8-93C3-5D54B87551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10014764" y="3358176"/>
            <a:ext cx="1974111" cy="19557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37C4C2-DDAC-C11E-4E56-6E5EF2FFFD57}"/>
              </a:ext>
            </a:extLst>
          </p:cNvPr>
          <p:cNvSpPr txBox="1"/>
          <p:nvPr/>
        </p:nvSpPr>
        <p:spPr>
          <a:xfrm>
            <a:off x="7843385" y="4785881"/>
            <a:ext cx="1725351" cy="246221"/>
          </a:xfrm>
          <a:prstGeom prst="rect">
            <a:avLst/>
          </a:prstGeom>
          <a:noFill/>
        </p:spPr>
        <p:txBody>
          <a:bodyPr wrap="square" rtlCol="0">
            <a:spAutoFit/>
          </a:bodyPr>
          <a:lstStyle/>
          <a:p>
            <a:pPr algn="ctr"/>
            <a:r>
              <a:rPr lang="en-US" sz="1000" b="1" dirty="0"/>
              <a:t>Di Siena POP 26 (2019)</a:t>
            </a:r>
          </a:p>
        </p:txBody>
      </p:sp>
      <p:sp>
        <p:nvSpPr>
          <p:cNvPr id="14" name="TextBox 13">
            <a:extLst>
              <a:ext uri="{FF2B5EF4-FFF2-40B4-BE49-F238E27FC236}">
                <a16:creationId xmlns:a16="http://schemas.microsoft.com/office/drawing/2014/main" id="{FF7C6FCA-7812-6692-DEB6-180FEF2539A3}"/>
              </a:ext>
            </a:extLst>
          </p:cNvPr>
          <p:cNvSpPr txBox="1"/>
          <p:nvPr/>
        </p:nvSpPr>
        <p:spPr>
          <a:xfrm>
            <a:off x="7843385" y="2806813"/>
            <a:ext cx="1725351" cy="246221"/>
          </a:xfrm>
          <a:prstGeom prst="rect">
            <a:avLst/>
          </a:prstGeom>
          <a:noFill/>
        </p:spPr>
        <p:txBody>
          <a:bodyPr wrap="square" rtlCol="0">
            <a:spAutoFit/>
          </a:bodyPr>
          <a:lstStyle/>
          <a:p>
            <a:pPr algn="ctr"/>
            <a:r>
              <a:rPr lang="en-US" sz="1000" b="1" dirty="0"/>
              <a:t>Di Siena PRL 127 (2021)</a:t>
            </a:r>
          </a:p>
        </p:txBody>
      </p:sp>
      <p:sp>
        <p:nvSpPr>
          <p:cNvPr id="2" name="TextBox 1">
            <a:extLst>
              <a:ext uri="{FF2B5EF4-FFF2-40B4-BE49-F238E27FC236}">
                <a16:creationId xmlns:a16="http://schemas.microsoft.com/office/drawing/2014/main" id="{EF2CF719-F635-EF0B-7504-A62E9670AA33}"/>
              </a:ext>
            </a:extLst>
          </p:cNvPr>
          <p:cNvSpPr txBox="1"/>
          <p:nvPr/>
        </p:nvSpPr>
        <p:spPr>
          <a:xfrm>
            <a:off x="1692452" y="1028613"/>
            <a:ext cx="8525691" cy="2862322"/>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TWA commissioned in 2027</a:t>
            </a:r>
          </a:p>
          <a:p>
            <a:pPr marL="457200" indent="-457200" algn="l">
              <a:buFont typeface="Arial" panose="020B0604020202020204" pitchFamily="34" charset="0"/>
              <a:buChar char="•"/>
            </a:pPr>
            <a:r>
              <a:rPr lang="en-GB" sz="2000" b="1" dirty="0"/>
              <a:t>Scan over amplitude and frequency to determine effect on possible stabilization of the ITG instability</a:t>
            </a:r>
          </a:p>
          <a:p>
            <a:pPr marL="457200" indent="-457200" algn="l">
              <a:buFont typeface="Arial" panose="020B0604020202020204" pitchFamily="34" charset="0"/>
              <a:buChar char="•"/>
            </a:pPr>
            <a:r>
              <a:rPr lang="en-GB" sz="2000" b="1" dirty="0"/>
              <a:t>Potentially addresses several Sci. Obj. (2/3/4) and adds to similar AUG data for the multi-machine “flavour”</a:t>
            </a:r>
          </a:p>
          <a:p>
            <a:pPr marL="457200" indent="-457200" algn="l">
              <a:buFont typeface="Arial" panose="020B0604020202020204" pitchFamily="34" charset="0"/>
              <a:buChar char="•"/>
            </a:pPr>
            <a:r>
              <a:rPr lang="en-GB" sz="2000" b="1" dirty="0"/>
              <a:t>Potentially suffers from lack of direct FI diagnostics on WEST – relies on other measurements + modelling to interpret</a:t>
            </a:r>
          </a:p>
          <a:p>
            <a:pPr marL="457200" indent="-457200">
              <a:buFont typeface="Arial" panose="020B0604020202020204" pitchFamily="34" charset="0"/>
              <a:buChar char="•"/>
            </a:pPr>
            <a:r>
              <a:rPr lang="en-GB" sz="2000" b="1" dirty="0"/>
              <a:t>Careful planning of #194 may allow some data to be taken</a:t>
            </a:r>
          </a:p>
          <a:p>
            <a:pPr marL="457200" indent="-457200" algn="l">
              <a:buFont typeface="Arial" panose="020B0604020202020204" pitchFamily="34" charset="0"/>
              <a:buChar char="•"/>
            </a:pPr>
            <a:r>
              <a:rPr lang="en-GB" sz="2000" b="1" dirty="0">
                <a:solidFill>
                  <a:srgbClr val="FFC000"/>
                </a:solidFill>
              </a:rPr>
              <a:t>P2 (TWA 2027)</a:t>
            </a:r>
          </a:p>
        </p:txBody>
      </p:sp>
    </p:spTree>
    <p:extLst>
      <p:ext uri="{BB962C8B-B14F-4D97-AF65-F5344CB8AC3E}">
        <p14:creationId xmlns:p14="http://schemas.microsoft.com/office/powerpoint/2010/main" val="297272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34C52-A344-D09E-D511-B790B55153B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782E540-A345-7235-31BF-57E086B6A82A}"/>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52C0E4B5-871A-CE96-DFA7-F6ADB7C3FDB7}"/>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sp>
        <p:nvSpPr>
          <p:cNvPr id="5" name="PlaceHolder 1">
            <a:extLst>
              <a:ext uri="{FF2B5EF4-FFF2-40B4-BE49-F238E27FC236}">
                <a16:creationId xmlns:a16="http://schemas.microsoft.com/office/drawing/2014/main" id="{DB6F8F8F-637A-BF4B-B0AB-81D1F62A0DFC}"/>
              </a:ext>
            </a:extLst>
          </p:cNvPr>
          <p:cNvSpPr>
            <a:spLocks noGrp="1"/>
          </p:cNvSpPr>
          <p:nvPr>
            <p:ph type="title"/>
          </p:nvPr>
        </p:nvSpPr>
        <p:spPr>
          <a:xfrm>
            <a:off x="983520" y="192600"/>
            <a:ext cx="9230001" cy="456840"/>
          </a:xfrm>
          <a:prstGeom prst="rect">
            <a:avLst/>
          </a:prstGeom>
          <a:noFill/>
          <a:ln w="0">
            <a:noFill/>
          </a:ln>
        </p:spPr>
        <p:txBody>
          <a:bodyPr lIns="91440" tIns="45720" rIns="91440" bIns="45720" anchor="ctr">
            <a:noAutofit/>
          </a:bodyPr>
          <a:lstStyle/>
          <a:p>
            <a:pPr indent="0" defTabSz="685800">
              <a:lnSpc>
                <a:spcPts val="2401"/>
              </a:lnSpc>
              <a:spcBef>
                <a:spcPts val="1191"/>
              </a:spcBef>
              <a:spcAft>
                <a:spcPts val="992"/>
              </a:spcAft>
              <a:buNone/>
            </a:pPr>
            <a:r>
              <a:rPr lang="fr-FR" sz="2800" b="1" strike="noStrike" spc="-1" dirty="0" err="1">
                <a:solidFill>
                  <a:schemeClr val="dk2"/>
                </a:solidFill>
                <a:latin typeface="Calibri"/>
              </a:rPr>
              <a:t>Characterization</a:t>
            </a:r>
            <a:r>
              <a:rPr lang="fr-FR" sz="2800" b="1" strike="noStrike" spc="-1" dirty="0">
                <a:solidFill>
                  <a:schemeClr val="dk2"/>
                </a:solidFill>
                <a:latin typeface="Calibri"/>
              </a:rPr>
              <a:t> of the </a:t>
            </a:r>
            <a:r>
              <a:rPr lang="fr-FR" sz="2800" b="1" strike="noStrike" spc="-1" dirty="0" err="1">
                <a:solidFill>
                  <a:schemeClr val="dk2"/>
                </a:solidFill>
                <a:latin typeface="Calibri"/>
              </a:rPr>
              <a:t>interplay</a:t>
            </a:r>
            <a:r>
              <a:rPr lang="fr-FR" sz="2800" b="1" strike="noStrike" spc="-1" dirty="0">
                <a:solidFill>
                  <a:schemeClr val="dk2"/>
                </a:solidFill>
                <a:latin typeface="Calibri"/>
              </a:rPr>
              <a:t> </a:t>
            </a:r>
            <a:r>
              <a:rPr lang="fr-FR" sz="2800" b="1" strike="noStrike" spc="-1" dirty="0" err="1">
                <a:solidFill>
                  <a:schemeClr val="dk2"/>
                </a:solidFill>
                <a:latin typeface="Calibri"/>
              </a:rPr>
              <a:t>between</a:t>
            </a:r>
            <a:r>
              <a:rPr lang="fr-FR" sz="2800" b="1" strike="noStrike" spc="-1" dirty="0">
                <a:solidFill>
                  <a:schemeClr val="dk2"/>
                </a:solidFill>
                <a:latin typeface="Calibri"/>
              </a:rPr>
              <a:t> fast ions inter-ELM MHD </a:t>
            </a:r>
            <a:r>
              <a:rPr lang="fr-FR" sz="2800" b="1" strike="noStrike" spc="-1" dirty="0" err="1">
                <a:solidFill>
                  <a:schemeClr val="dk2"/>
                </a:solidFill>
                <a:latin typeface="Calibri"/>
              </a:rPr>
              <a:t>activity</a:t>
            </a:r>
            <a:r>
              <a:rPr lang="fr-FR" sz="2800" b="1" strike="noStrike" spc="-1" dirty="0">
                <a:solidFill>
                  <a:schemeClr val="dk2"/>
                </a:solidFill>
                <a:latin typeface="Calibri"/>
              </a:rPr>
              <a:t> and </a:t>
            </a:r>
            <a:r>
              <a:rPr lang="fr-FR" sz="2800" b="1" strike="noStrike" spc="-1" dirty="0" err="1">
                <a:solidFill>
                  <a:schemeClr val="dk2"/>
                </a:solidFill>
                <a:latin typeface="Calibri"/>
              </a:rPr>
              <a:t>ELMs</a:t>
            </a:r>
            <a:r>
              <a:rPr lang="fr-FR" sz="2800" b="1" strike="noStrike" spc="-1" dirty="0">
                <a:solidFill>
                  <a:schemeClr val="dk2"/>
                </a:solidFill>
                <a:latin typeface="Calibri"/>
              </a:rPr>
              <a:t> (#210) </a:t>
            </a:r>
            <a:endParaRPr lang="en-US" sz="2800" b="0" strike="noStrike" spc="-1" dirty="0">
              <a:solidFill>
                <a:schemeClr val="dk1"/>
              </a:solidFill>
              <a:latin typeface="Calibri"/>
            </a:endParaRPr>
          </a:p>
        </p:txBody>
      </p:sp>
      <p:sp>
        <p:nvSpPr>
          <p:cNvPr id="6" name="PlaceHolder 2">
            <a:extLst>
              <a:ext uri="{FF2B5EF4-FFF2-40B4-BE49-F238E27FC236}">
                <a16:creationId xmlns:a16="http://schemas.microsoft.com/office/drawing/2014/main" id="{13A636F4-2E0E-2BC7-FF71-BBC3592B0684}"/>
              </a:ext>
            </a:extLst>
          </p:cNvPr>
          <p:cNvSpPr txBox="1">
            <a:spLocks/>
          </p:cNvSpPr>
          <p:nvPr/>
        </p:nvSpPr>
        <p:spPr>
          <a:xfrm>
            <a:off x="565200" y="764640"/>
            <a:ext cx="5530800" cy="5688360"/>
          </a:xfrm>
          <a:prstGeom prst="rect">
            <a:avLst/>
          </a:prstGeom>
          <a:noFill/>
          <a:ln w="0">
            <a:noFill/>
          </a:ln>
        </p:spPr>
        <p:txBody>
          <a:bodyPr vert="horz" lIns="91440" tIns="45720" rIns="91440" bIns="45720" rtlCol="0" anchor="t">
            <a:normAutofit fontScale="70000" lnSpcReduction="20000"/>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marL="214200" indent="-214200">
              <a:lnSpc>
                <a:spcPct val="100000"/>
              </a:lnSpc>
              <a:buClr>
                <a:srgbClr val="000000"/>
              </a:buClr>
              <a:buFont typeface="Arial"/>
              <a:buChar char="•"/>
            </a:pPr>
            <a:r>
              <a:rPr lang="en-US" sz="2400" spc="-1" dirty="0">
                <a:solidFill>
                  <a:schemeClr val="dk1"/>
                </a:solidFill>
                <a:latin typeface="Calibri"/>
              </a:rPr>
              <a:t>Proponents and contact person:</a:t>
            </a:r>
            <a:endParaRPr lang="en-US" sz="2400" b="0" spc="-1" dirty="0">
              <a:solidFill>
                <a:schemeClr val="dk1"/>
              </a:solidFill>
              <a:latin typeface="Calibri"/>
            </a:endParaRPr>
          </a:p>
          <a:p>
            <a:pPr marL="257040">
              <a:lnSpc>
                <a:spcPct val="100000"/>
              </a:lnSpc>
            </a:pPr>
            <a:r>
              <a:rPr lang="en-US" sz="2500" spc="-1" dirty="0" err="1">
                <a:solidFill>
                  <a:schemeClr val="dk1"/>
                </a:solidFill>
                <a:latin typeface="Calibri"/>
              </a:rPr>
              <a:t>J.Poley</a:t>
            </a:r>
            <a:r>
              <a:rPr lang="en-US" sz="2500" spc="-1" dirty="0">
                <a:solidFill>
                  <a:schemeClr val="dk1"/>
                </a:solidFill>
                <a:latin typeface="Calibri"/>
              </a:rPr>
              <a:t>-Sanjuan (</a:t>
            </a:r>
            <a:r>
              <a:rPr lang="en-US" sz="2500" spc="-1" dirty="0">
                <a:solidFill>
                  <a:schemeClr val="dk1"/>
                </a:solidFill>
                <a:latin typeface="Calibri"/>
                <a:hlinkClick r:id="rId2"/>
              </a:rPr>
              <a:t>jesus.poley@epfl.ch</a:t>
            </a:r>
            <a:r>
              <a:rPr lang="en-US" sz="2500" spc="-1" dirty="0">
                <a:solidFill>
                  <a:schemeClr val="dk1"/>
                </a:solidFill>
                <a:latin typeface="Calibri"/>
              </a:rPr>
              <a:t>) &amp; </a:t>
            </a:r>
            <a:r>
              <a:rPr lang="en-US" sz="2500" spc="-1" dirty="0" err="1">
                <a:solidFill>
                  <a:schemeClr val="dk1"/>
                </a:solidFill>
                <a:latin typeface="Calibri"/>
              </a:rPr>
              <a:t>M.Jimenez-Cómez</a:t>
            </a:r>
            <a:r>
              <a:rPr lang="en-US" sz="2500" spc="-1" dirty="0">
                <a:solidFill>
                  <a:schemeClr val="dk1"/>
                </a:solidFill>
                <a:latin typeface="Calibri"/>
              </a:rPr>
              <a:t> (</a:t>
            </a:r>
            <a:r>
              <a:rPr lang="en-US" sz="2500" spc="-1" dirty="0">
                <a:solidFill>
                  <a:schemeClr val="dk1"/>
                </a:solidFill>
                <a:latin typeface="Calibri"/>
                <a:hlinkClick r:id="rId3"/>
              </a:rPr>
              <a:t>mjimenez37@us.es</a:t>
            </a:r>
            <a:r>
              <a:rPr lang="en-US" sz="2500" spc="-1" dirty="0">
                <a:solidFill>
                  <a:schemeClr val="dk1"/>
                </a:solidFill>
                <a:latin typeface="Calibri"/>
              </a:rPr>
              <a:t>)</a:t>
            </a:r>
          </a:p>
          <a:p>
            <a:pPr marL="257040">
              <a:lnSpc>
                <a:spcPct val="100000"/>
              </a:lnSpc>
            </a:pPr>
            <a:endParaRPr lang="en-US" sz="1400" b="0" spc="-1" dirty="0">
              <a:solidFill>
                <a:schemeClr val="dk1"/>
              </a:solidFill>
              <a:latin typeface="Calibri"/>
            </a:endParaRPr>
          </a:p>
          <a:p>
            <a:pPr marL="214200" indent="-214200">
              <a:lnSpc>
                <a:spcPct val="100000"/>
              </a:lnSpc>
              <a:buClr>
                <a:srgbClr val="000000"/>
              </a:buClr>
              <a:buFont typeface="Arial"/>
              <a:buChar char="•"/>
            </a:pPr>
            <a:r>
              <a:rPr lang="en-US" sz="2400" spc="-1" dirty="0">
                <a:solidFill>
                  <a:schemeClr val="dk1"/>
                </a:solidFill>
                <a:latin typeface="Calibri"/>
              </a:rPr>
              <a:t>Scientific Background &amp; Objectives</a:t>
            </a:r>
          </a:p>
          <a:p>
            <a:pPr marL="214200" indent="-214200">
              <a:lnSpc>
                <a:spcPct val="100000"/>
              </a:lnSpc>
              <a:buClr>
                <a:srgbClr val="000000"/>
              </a:buClr>
              <a:buFont typeface="Arial"/>
              <a:buChar char="•"/>
            </a:pPr>
            <a:endParaRPr lang="en-US" sz="2400" spc="-1" dirty="0">
              <a:solidFill>
                <a:schemeClr val="dk1"/>
              </a:solidFill>
              <a:latin typeface="Calibri"/>
            </a:endParaRPr>
          </a:p>
          <a:p>
            <a:pPr>
              <a:lnSpc>
                <a:spcPct val="100000"/>
              </a:lnSpc>
              <a:buClr>
                <a:srgbClr val="000000"/>
              </a:buClr>
            </a:pPr>
            <a:r>
              <a:rPr lang="en-US" sz="2400" spc="-1" dirty="0">
                <a:solidFill>
                  <a:schemeClr val="dk1"/>
                </a:solidFill>
                <a:latin typeface="Calibri"/>
              </a:rPr>
              <a:t>Background</a:t>
            </a:r>
            <a:r>
              <a:rPr lang="en-US" sz="2400" b="0" spc="-1" dirty="0">
                <a:solidFill>
                  <a:schemeClr val="dk1"/>
                </a:solidFill>
                <a:latin typeface="Calibri"/>
              </a:rPr>
              <a:t>:</a:t>
            </a:r>
          </a:p>
          <a:p>
            <a:pPr marL="342900" indent="-342900">
              <a:lnSpc>
                <a:spcPct val="100000"/>
              </a:lnSpc>
              <a:buClr>
                <a:srgbClr val="000000"/>
              </a:buClr>
              <a:buFontTx/>
              <a:buChar char="-"/>
            </a:pPr>
            <a:r>
              <a:rPr lang="en-US" sz="2400" b="0" spc="-1" dirty="0">
                <a:solidFill>
                  <a:schemeClr val="dk1"/>
                </a:solidFill>
                <a:latin typeface="Calibri"/>
              </a:rPr>
              <a:t>AUG: hybrid kinetic-MHD simulations suggest interplay between ELM and TAE close to the edge.</a:t>
            </a:r>
          </a:p>
          <a:p>
            <a:pPr marL="342900" indent="-342900">
              <a:lnSpc>
                <a:spcPct val="100000"/>
              </a:lnSpc>
              <a:buClr>
                <a:srgbClr val="000000"/>
              </a:buClr>
              <a:buFontTx/>
              <a:buChar char="-"/>
            </a:pPr>
            <a:r>
              <a:rPr lang="en-US" sz="2400" b="0" spc="-1" dirty="0">
                <a:solidFill>
                  <a:schemeClr val="dk1"/>
                </a:solidFill>
                <a:latin typeface="Calibri"/>
              </a:rPr>
              <a:t>TCV: experimentally, fast-ion losses correlated with inter-ELM MHD activity observed in low vs high collisionality plasmas</a:t>
            </a:r>
          </a:p>
          <a:p>
            <a:pPr marL="342900" indent="-342900">
              <a:lnSpc>
                <a:spcPct val="100000"/>
              </a:lnSpc>
              <a:buClr>
                <a:srgbClr val="000000"/>
              </a:buClr>
              <a:buFontTx/>
              <a:buChar char="-"/>
            </a:pPr>
            <a:endParaRPr lang="en-US" sz="2400" b="0" spc="-1" dirty="0">
              <a:solidFill>
                <a:schemeClr val="dk1"/>
              </a:solidFill>
              <a:latin typeface="Calibri"/>
            </a:endParaRPr>
          </a:p>
          <a:p>
            <a:pPr>
              <a:lnSpc>
                <a:spcPct val="100000"/>
              </a:lnSpc>
              <a:buClr>
                <a:srgbClr val="000000"/>
              </a:buClr>
            </a:pPr>
            <a:r>
              <a:rPr lang="en-US" sz="2400" spc="-1" dirty="0">
                <a:solidFill>
                  <a:schemeClr val="dk1"/>
                </a:solidFill>
                <a:latin typeface="Calibri"/>
              </a:rPr>
              <a:t>Goals</a:t>
            </a:r>
            <a:r>
              <a:rPr lang="en-US" sz="2400" b="0" spc="-1" dirty="0">
                <a:solidFill>
                  <a:schemeClr val="dk1"/>
                </a:solidFill>
                <a:latin typeface="Calibri"/>
              </a:rPr>
              <a:t>:</a:t>
            </a:r>
          </a:p>
          <a:p>
            <a:pPr marL="342900" indent="-342900">
              <a:lnSpc>
                <a:spcPct val="100000"/>
              </a:lnSpc>
              <a:buClr>
                <a:srgbClr val="000000"/>
              </a:buClr>
              <a:buFontTx/>
              <a:buChar char="-"/>
            </a:pPr>
            <a:r>
              <a:rPr lang="en-US" sz="2400" spc="-1" dirty="0">
                <a:solidFill>
                  <a:schemeClr val="dk1"/>
                </a:solidFill>
                <a:latin typeface="Calibri"/>
              </a:rPr>
              <a:t>Investigate interplay between ELMs, inter-ELM MHD activity and fast-ions.</a:t>
            </a:r>
            <a:endParaRPr lang="en-US" sz="2400" b="0" spc="-1" dirty="0">
              <a:solidFill>
                <a:schemeClr val="dk1"/>
              </a:solidFill>
              <a:latin typeface="Calibri"/>
            </a:endParaRPr>
          </a:p>
          <a:p>
            <a:pPr>
              <a:lnSpc>
                <a:spcPct val="100000"/>
              </a:lnSpc>
              <a:buClr>
                <a:srgbClr val="000000"/>
              </a:buClr>
            </a:pPr>
            <a:endParaRPr lang="en-US" sz="100" b="0" spc="-1" dirty="0">
              <a:solidFill>
                <a:schemeClr val="dk1"/>
              </a:solidFill>
              <a:latin typeface="Calibri"/>
            </a:endParaRPr>
          </a:p>
          <a:p>
            <a:pPr marL="214200" lvl="1" indent="-214200" defTabSz="685800">
              <a:buClr>
                <a:srgbClr val="000000"/>
              </a:buClr>
              <a:buFont typeface="Arial"/>
              <a:buChar char="•"/>
            </a:pPr>
            <a:endParaRPr lang="en-US" sz="100" kern="0" spc="-1" dirty="0">
              <a:solidFill>
                <a:schemeClr val="dk1"/>
              </a:solidFill>
              <a:latin typeface="Calibri"/>
            </a:endParaRPr>
          </a:p>
          <a:p>
            <a:pPr marL="1296000" lvl="2" algn="just" defTabSz="685800">
              <a:spcBef>
                <a:spcPts val="575"/>
              </a:spcBef>
            </a:pPr>
            <a:endParaRPr lang="en-US" sz="1100" kern="0" spc="-1" dirty="0">
              <a:solidFill>
                <a:schemeClr val="dk1"/>
              </a:solidFill>
              <a:latin typeface="Calibri"/>
            </a:endParaRPr>
          </a:p>
          <a:p>
            <a:pPr marL="214200" indent="-214200">
              <a:lnSpc>
                <a:spcPct val="100000"/>
              </a:lnSpc>
              <a:buClr>
                <a:srgbClr val="000000"/>
              </a:buClr>
              <a:buFont typeface="Arial"/>
              <a:buChar char="•"/>
            </a:pPr>
            <a:r>
              <a:rPr lang="en-US" sz="2400" spc="-1" dirty="0">
                <a:solidFill>
                  <a:schemeClr val="dk1"/>
                </a:solidFill>
                <a:latin typeface="Calibri"/>
              </a:rPr>
              <a:t>Experimental Strategy/Machine Constraints and essential diagnostic</a:t>
            </a:r>
          </a:p>
          <a:p>
            <a:pPr>
              <a:lnSpc>
                <a:spcPct val="100000"/>
              </a:lnSpc>
              <a:buClr>
                <a:srgbClr val="000000"/>
              </a:buClr>
            </a:pPr>
            <a:endParaRPr lang="en-US" sz="2400" spc="-1" dirty="0">
              <a:solidFill>
                <a:schemeClr val="dk1"/>
              </a:solidFill>
              <a:latin typeface="Calibri"/>
            </a:endParaRPr>
          </a:p>
          <a:p>
            <a:pPr marL="342900" indent="-342900">
              <a:lnSpc>
                <a:spcPct val="100000"/>
              </a:lnSpc>
              <a:buClr>
                <a:srgbClr val="000000"/>
              </a:buClr>
              <a:buFontTx/>
              <a:buChar char="-"/>
            </a:pPr>
            <a:r>
              <a:rPr lang="en-US" sz="2400" spc="-1" dirty="0">
                <a:solidFill>
                  <a:schemeClr val="dk1"/>
                </a:solidFill>
                <a:latin typeface="Calibri"/>
              </a:rPr>
              <a:t>AUG: develop scenario with NBI driven TAEs as much off-axis as possible to maximize ELM-AE interaction</a:t>
            </a:r>
          </a:p>
          <a:p>
            <a:pPr marL="342900" indent="-342900">
              <a:lnSpc>
                <a:spcPct val="100000"/>
              </a:lnSpc>
              <a:buClr>
                <a:srgbClr val="000000"/>
              </a:buClr>
              <a:buFontTx/>
              <a:buChar char="-"/>
            </a:pPr>
            <a:endParaRPr lang="en-US" sz="2400" spc="-1" dirty="0">
              <a:solidFill>
                <a:schemeClr val="dk1"/>
              </a:solidFill>
              <a:latin typeface="Calibri"/>
            </a:endParaRPr>
          </a:p>
          <a:p>
            <a:pPr marL="342900" indent="-342900">
              <a:lnSpc>
                <a:spcPct val="100000"/>
              </a:lnSpc>
              <a:buClr>
                <a:srgbClr val="000000"/>
              </a:buClr>
              <a:buFontTx/>
              <a:buChar char="-"/>
            </a:pPr>
            <a:r>
              <a:rPr lang="en-US" sz="2400" spc="-1" dirty="0">
                <a:solidFill>
                  <a:schemeClr val="dk1"/>
                </a:solidFill>
                <a:latin typeface="Calibri"/>
              </a:rPr>
              <a:t>TCV: Follow-up experiments attempting to minimize inter-ELM MHD activity using ECRH (for comparison with previous experiments). Compare scenarios with on- vs off- axis fast-ion distributions.</a:t>
            </a:r>
          </a:p>
          <a:p>
            <a:pPr marL="557280" lvl="1" algn="just" defTabSz="685800"/>
            <a:endParaRPr lang="en-US" sz="1100" kern="0" spc="-1" dirty="0">
              <a:solidFill>
                <a:schemeClr val="dk1"/>
              </a:solidFill>
              <a:latin typeface="Calibri"/>
            </a:endParaRPr>
          </a:p>
          <a:p>
            <a:pPr>
              <a:lnSpc>
                <a:spcPct val="100000"/>
              </a:lnSpc>
            </a:pPr>
            <a:endParaRPr lang="en-US" sz="2400" b="0" spc="-1" dirty="0">
              <a:solidFill>
                <a:schemeClr val="dk1"/>
              </a:solidFill>
              <a:latin typeface="Calibri"/>
            </a:endParaRPr>
          </a:p>
          <a:p>
            <a:pPr>
              <a:lnSpc>
                <a:spcPct val="100000"/>
              </a:lnSpc>
              <a:spcBef>
                <a:spcPts val="479"/>
              </a:spcBef>
            </a:pPr>
            <a:endParaRPr lang="en-US" sz="2400" b="0" spc="-1" dirty="0">
              <a:solidFill>
                <a:schemeClr val="dk1"/>
              </a:solidFill>
              <a:latin typeface="Calibri"/>
            </a:endParaRPr>
          </a:p>
        </p:txBody>
      </p:sp>
      <p:sp>
        <p:nvSpPr>
          <p:cNvPr id="7" name="TextBox 7">
            <a:extLst>
              <a:ext uri="{FF2B5EF4-FFF2-40B4-BE49-F238E27FC236}">
                <a16:creationId xmlns:a16="http://schemas.microsoft.com/office/drawing/2014/main" id="{E55FCAB0-4BB9-DBE7-44CB-634B1D2864B8}"/>
              </a:ext>
            </a:extLst>
          </p:cNvPr>
          <p:cNvSpPr/>
          <p:nvPr/>
        </p:nvSpPr>
        <p:spPr>
          <a:xfrm>
            <a:off x="6191880" y="5047139"/>
            <a:ext cx="30715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strike="noStrike" spc="-1" dirty="0">
                <a:solidFill>
                  <a:schemeClr val="dk1"/>
                </a:solidFill>
                <a:latin typeface="Calibri"/>
                <a:ea typeface="Calibri"/>
              </a:rPr>
              <a:t>Proposed pulses</a:t>
            </a:r>
            <a:endParaRPr lang="en-US" sz="1800" b="0" strike="noStrike" spc="-1" dirty="0">
              <a:solidFill>
                <a:srgbClr val="000000"/>
              </a:solidFill>
              <a:latin typeface="Arial"/>
            </a:endParaRPr>
          </a:p>
        </p:txBody>
      </p:sp>
      <p:graphicFrame>
        <p:nvGraphicFramePr>
          <p:cNvPr id="8" name="Table 3">
            <a:extLst>
              <a:ext uri="{FF2B5EF4-FFF2-40B4-BE49-F238E27FC236}">
                <a16:creationId xmlns:a16="http://schemas.microsoft.com/office/drawing/2014/main" id="{79E761D7-20BB-AAEB-B3AF-D49195516047}"/>
              </a:ext>
            </a:extLst>
          </p:cNvPr>
          <p:cNvGraphicFramePr/>
          <p:nvPr>
            <p:extLst>
              <p:ext uri="{D42A27DB-BD31-4B8C-83A1-F6EECF244321}">
                <p14:modId xmlns:p14="http://schemas.microsoft.com/office/powerpoint/2010/main" val="886458275"/>
              </p:ext>
            </p:extLst>
          </p:nvPr>
        </p:nvGraphicFramePr>
        <p:xfrm>
          <a:off x="6191880" y="5411819"/>
          <a:ext cx="4147200" cy="1005840"/>
        </p:xfrm>
        <a:graphic>
          <a:graphicData uri="http://schemas.openxmlformats.org/drawingml/2006/table">
            <a:tbl>
              <a:tblPr/>
              <a:tblGrid>
                <a:gridCol w="954000">
                  <a:extLst>
                    <a:ext uri="{9D8B030D-6E8A-4147-A177-3AD203B41FA5}">
                      <a16:colId xmlns:a16="http://schemas.microsoft.com/office/drawing/2014/main" val="20000"/>
                    </a:ext>
                  </a:extLst>
                </a:gridCol>
                <a:gridCol w="1663920">
                  <a:extLst>
                    <a:ext uri="{9D8B030D-6E8A-4147-A177-3AD203B41FA5}">
                      <a16:colId xmlns:a16="http://schemas.microsoft.com/office/drawing/2014/main" val="20001"/>
                    </a:ext>
                  </a:extLst>
                </a:gridCol>
                <a:gridCol w="1529280">
                  <a:extLst>
                    <a:ext uri="{9D8B030D-6E8A-4147-A177-3AD203B41FA5}">
                      <a16:colId xmlns:a16="http://schemas.microsoft.com/office/drawing/2014/main" val="20002"/>
                    </a:ext>
                  </a:extLst>
                </a:gridCol>
              </a:tblGrid>
              <a:tr h="307394">
                <a:tc>
                  <a:txBody>
                    <a:bodyPr/>
                    <a:lstStyle/>
                    <a:p>
                      <a:pPr defTabSz="685800">
                        <a:lnSpc>
                          <a:spcPct val="100000"/>
                        </a:lnSpc>
                      </a:pPr>
                      <a:r>
                        <a:rPr lang="en-IT" sz="1600" b="0" strike="noStrike" spc="-1" dirty="0">
                          <a:solidFill>
                            <a:srgbClr val="FFFFFF"/>
                          </a:solidFill>
                          <a:latin typeface="Calibri"/>
                        </a:rPr>
                        <a:t>Device</a:t>
                      </a:r>
                      <a:endParaRPr lang="en-US" sz="1600" b="0" strike="noStrike" spc="-1" dirty="0">
                        <a:solidFill>
                          <a:srgbClr val="FFFFFF"/>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tc>
                  <a:txBody>
                    <a:bodyPr/>
                    <a:lstStyle/>
                    <a:p>
                      <a:pPr defTabSz="685800">
                        <a:lnSpc>
                          <a:spcPct val="100000"/>
                        </a:lnSpc>
                      </a:pPr>
                      <a:r>
                        <a:rPr lang="en-IT" sz="1600" b="0" strike="noStrike" spc="-1" dirty="0">
                          <a:solidFill>
                            <a:srgbClr val="FFFFFF"/>
                          </a:solidFill>
                          <a:latin typeface="Calibri"/>
                        </a:rPr>
                        <a:t># Pulses/Session</a:t>
                      </a:r>
                      <a:endParaRPr lang="en-US" sz="1600" b="0" strike="noStrike" spc="-1" dirty="0">
                        <a:solidFill>
                          <a:srgbClr val="FFFFFF"/>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tc>
                  <a:txBody>
                    <a:bodyPr/>
                    <a:lstStyle/>
                    <a:p>
                      <a:pPr defTabSz="685800">
                        <a:lnSpc>
                          <a:spcPct val="100000"/>
                        </a:lnSpc>
                      </a:pPr>
                      <a:r>
                        <a:rPr lang="en-IT" sz="1600" b="0" strike="noStrike" spc="-1">
                          <a:solidFill>
                            <a:srgbClr val="FFFFFF"/>
                          </a:solidFill>
                          <a:latin typeface="Calibri"/>
                        </a:rPr>
                        <a:t># Development</a:t>
                      </a:r>
                      <a:endParaRPr lang="en-US" sz="1600" b="0" strike="noStrike" spc="-1">
                        <a:solidFill>
                          <a:srgbClr val="FFFFFF"/>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extLst>
                  <a:ext uri="{0D108BD9-81ED-4DB2-BD59-A6C34878D82A}">
                    <a16:rowId xmlns:a16="http://schemas.microsoft.com/office/drawing/2014/main" val="10000"/>
                  </a:ext>
                </a:extLst>
              </a:tr>
              <a:tr h="307394">
                <a:tc>
                  <a:txBody>
                    <a:bodyPr/>
                    <a:lstStyle/>
                    <a:p>
                      <a:pPr defTabSz="685800">
                        <a:lnSpc>
                          <a:spcPct val="100000"/>
                        </a:lnSpc>
                      </a:pPr>
                      <a:r>
                        <a:rPr lang="fr-CH" sz="1600" b="0" strike="noStrike" spc="-1" dirty="0">
                          <a:solidFill>
                            <a:schemeClr val="dk1"/>
                          </a:solidFill>
                          <a:latin typeface="Calibri" panose="020F0502020204030204" pitchFamily="34" charset="0"/>
                          <a:ea typeface="Calibri" panose="020F0502020204030204" pitchFamily="34" charset="0"/>
                          <a:cs typeface="Calibri" panose="020F0502020204030204" pitchFamily="34" charset="0"/>
                        </a:rPr>
                        <a:t>AUG</a:t>
                      </a:r>
                      <a:endParaRPr lang="en-US" sz="16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chemeClr val="dk2">
                        <a:lumMod val="40000"/>
                        <a:lumOff val="60000"/>
                      </a:schemeClr>
                    </a:solidFill>
                  </a:tcPr>
                </a:tc>
                <a:tc>
                  <a:txBody>
                    <a:bodyPr/>
                    <a:lstStyle/>
                    <a:p>
                      <a:pPr algn="ctr"/>
                      <a:r>
                        <a:rPr lang="en-IT" sz="16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12</a:t>
                      </a: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chemeClr val="dk2">
                        <a:lumMod val="40000"/>
                        <a:lumOff val="60000"/>
                      </a:schemeClr>
                    </a:solidFill>
                  </a:tcPr>
                </a:tc>
                <a:tc>
                  <a:txBody>
                    <a:bodyPr/>
                    <a:lstStyle/>
                    <a:p>
                      <a:pPr algn="ctr"/>
                      <a:r>
                        <a:rPr lang="en-IT" sz="16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4</a:t>
                      </a: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chemeClr val="dk2">
                        <a:lumMod val="40000"/>
                        <a:lumOff val="60000"/>
                      </a:schemeClr>
                    </a:solidFill>
                  </a:tcPr>
                </a:tc>
                <a:extLst>
                  <a:ext uri="{0D108BD9-81ED-4DB2-BD59-A6C34878D82A}">
                    <a16:rowId xmlns:a16="http://schemas.microsoft.com/office/drawing/2014/main" val="10001"/>
                  </a:ext>
                </a:extLst>
              </a:tr>
              <a:tr h="307394">
                <a:tc>
                  <a:txBody>
                    <a:bodyPr/>
                    <a:lstStyle/>
                    <a:p>
                      <a:pPr defTabSz="685800">
                        <a:lnSpc>
                          <a:spcPct val="100000"/>
                        </a:lnSpc>
                      </a:pPr>
                      <a:r>
                        <a:rPr lang="en-US" sz="16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TCV</a:t>
                      </a:r>
                    </a:p>
                  </a:txBody>
                  <a:tcPr marL="68400" marR="68400">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12240">
                      <a:solidFill>
                        <a:srgbClr val="FFFFFF"/>
                      </a:solidFill>
                      <a:prstDash val="solid"/>
                    </a:lnB>
                    <a:solidFill>
                      <a:schemeClr val="dk2">
                        <a:lumMod val="40000"/>
                        <a:lumOff val="60000"/>
                      </a:schemeClr>
                    </a:solidFill>
                  </a:tcPr>
                </a:tc>
                <a:tc>
                  <a:txBody>
                    <a:bodyPr/>
                    <a:lstStyle/>
                    <a:p>
                      <a:pPr algn="ctr"/>
                      <a:r>
                        <a:rPr lang="es-ES" sz="16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5</a:t>
                      </a:r>
                      <a:endParaRPr lang="en-IT" sz="16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68400" marR="684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prstDash val="solid"/>
                    </a:lnT>
                    <a:lnB w="12240">
                      <a:solidFill>
                        <a:srgbClr val="FFFFFF"/>
                      </a:solidFill>
                      <a:prstDash val="solid"/>
                    </a:lnB>
                    <a:solidFill>
                      <a:schemeClr val="dk2">
                        <a:lumMod val="40000"/>
                        <a:lumOff val="60000"/>
                      </a:schemeClr>
                    </a:solidFill>
                  </a:tcPr>
                </a:tc>
                <a:tc>
                  <a:txBody>
                    <a:bodyPr/>
                    <a:lstStyle/>
                    <a:p>
                      <a:pPr algn="ctr"/>
                      <a:r>
                        <a:rPr lang="es-ES" sz="16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rPr>
                        <a:t>10</a:t>
                      </a:r>
                      <a:endParaRPr lang="en-IT" sz="1600" b="0" strike="noStrike" spc="-1"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68400" marR="68400">
                    <a:lnL w="12240" cap="flat" cmpd="sng" algn="ctr">
                      <a:solidFill>
                        <a:srgbClr val="FFFFFF"/>
                      </a:solidFill>
                      <a:prstDash val="solid"/>
                      <a:round/>
                      <a:headEnd type="none" w="med" len="med"/>
                      <a:tailEnd type="none" w="med" len="med"/>
                    </a:lnL>
                    <a:lnR w="12240">
                      <a:solidFill>
                        <a:srgbClr val="FFFFFF"/>
                      </a:solidFill>
                      <a:prstDash val="solid"/>
                    </a:lnR>
                    <a:lnT w="12240">
                      <a:solidFill>
                        <a:srgbClr val="FFFFFF"/>
                      </a:solidFill>
                      <a:prstDash val="solid"/>
                    </a:lnT>
                    <a:lnB w="12240">
                      <a:solidFill>
                        <a:srgbClr val="FFFFFF"/>
                      </a:solidFill>
                      <a:prstDash val="solid"/>
                    </a:lnB>
                    <a:solidFill>
                      <a:schemeClr val="dk2">
                        <a:lumMod val="40000"/>
                        <a:lumOff val="60000"/>
                      </a:schemeClr>
                    </a:solidFill>
                  </a:tcPr>
                </a:tc>
                <a:extLst>
                  <a:ext uri="{0D108BD9-81ED-4DB2-BD59-A6C34878D82A}">
                    <a16:rowId xmlns:a16="http://schemas.microsoft.com/office/drawing/2014/main" val="327796232"/>
                  </a:ext>
                </a:extLst>
              </a:tr>
            </a:tbl>
          </a:graphicData>
        </a:graphic>
      </p:graphicFrame>
      <p:pic>
        <p:nvPicPr>
          <p:cNvPr id="9" name="Imagen 40">
            <a:extLst>
              <a:ext uri="{FF2B5EF4-FFF2-40B4-BE49-F238E27FC236}">
                <a16:creationId xmlns:a16="http://schemas.microsoft.com/office/drawing/2014/main" id="{47586C38-7C01-E03A-4C5E-0C6A9E6D9527}"/>
              </a:ext>
            </a:extLst>
          </p:cNvPr>
          <p:cNvPicPr/>
          <p:nvPr/>
        </p:nvPicPr>
        <p:blipFill>
          <a:blip r:embed="rId4"/>
          <a:stretch/>
        </p:blipFill>
        <p:spPr>
          <a:xfrm>
            <a:off x="6693596" y="1446060"/>
            <a:ext cx="2881051" cy="3113350"/>
          </a:xfrm>
          <a:prstGeom prst="rect">
            <a:avLst/>
          </a:prstGeom>
          <a:ln w="0">
            <a:noFill/>
          </a:ln>
        </p:spPr>
      </p:pic>
      <p:pic>
        <p:nvPicPr>
          <p:cNvPr id="10" name="Imagen 1">
            <a:extLst>
              <a:ext uri="{FF2B5EF4-FFF2-40B4-BE49-F238E27FC236}">
                <a16:creationId xmlns:a16="http://schemas.microsoft.com/office/drawing/2014/main" id="{9953C173-B612-3314-B112-EBD974037BF0}"/>
              </a:ext>
            </a:extLst>
          </p:cNvPr>
          <p:cNvPicPr>
            <a:picLocks noChangeAspect="1"/>
          </p:cNvPicPr>
          <p:nvPr/>
        </p:nvPicPr>
        <p:blipFill>
          <a:blip r:embed="rId5"/>
          <a:stretch>
            <a:fillRect/>
          </a:stretch>
        </p:blipFill>
        <p:spPr>
          <a:xfrm>
            <a:off x="10098326" y="421020"/>
            <a:ext cx="1798419" cy="5125175"/>
          </a:xfrm>
          <a:prstGeom prst="rect">
            <a:avLst/>
          </a:prstGeom>
        </p:spPr>
      </p:pic>
      <p:sp>
        <p:nvSpPr>
          <p:cNvPr id="11" name="CuadroTexto 3">
            <a:extLst>
              <a:ext uri="{FF2B5EF4-FFF2-40B4-BE49-F238E27FC236}">
                <a16:creationId xmlns:a16="http://schemas.microsoft.com/office/drawing/2014/main" id="{C953BA82-104A-C963-C218-26B1ABF5302C}"/>
              </a:ext>
            </a:extLst>
          </p:cNvPr>
          <p:cNvSpPr txBox="1"/>
          <p:nvPr/>
        </p:nvSpPr>
        <p:spPr>
          <a:xfrm>
            <a:off x="6896816" y="1030302"/>
            <a:ext cx="2576544" cy="369332"/>
          </a:xfrm>
          <a:prstGeom prst="rect">
            <a:avLst/>
          </a:prstGeom>
          <a:noFill/>
        </p:spPr>
        <p:txBody>
          <a:bodyPr wrap="square">
            <a:spAutoFit/>
          </a:bodyPr>
          <a:lstStyle/>
          <a:p>
            <a:r>
              <a:rPr lang="en-US" sz="1800" b="1" strike="noStrike" spc="-1" dirty="0">
                <a:solidFill>
                  <a:schemeClr val="dk1"/>
                </a:solidFill>
                <a:latin typeface="Calibri"/>
              </a:rPr>
              <a:t>AUG – MEGA simulation</a:t>
            </a:r>
            <a:endParaRPr lang="es-ES" dirty="0"/>
          </a:p>
        </p:txBody>
      </p:sp>
      <p:sp>
        <p:nvSpPr>
          <p:cNvPr id="12" name="CuadroTexto 5">
            <a:extLst>
              <a:ext uri="{FF2B5EF4-FFF2-40B4-BE49-F238E27FC236}">
                <a16:creationId xmlns:a16="http://schemas.microsoft.com/office/drawing/2014/main" id="{C152C0E4-C142-A2B7-0984-44B1FF300675}"/>
              </a:ext>
            </a:extLst>
          </p:cNvPr>
          <p:cNvSpPr txBox="1"/>
          <p:nvPr/>
        </p:nvSpPr>
        <p:spPr>
          <a:xfrm>
            <a:off x="8896523" y="3776452"/>
            <a:ext cx="700088" cy="369332"/>
          </a:xfrm>
          <a:prstGeom prst="rect">
            <a:avLst/>
          </a:prstGeom>
          <a:solidFill>
            <a:schemeClr val="bg1"/>
          </a:solidFill>
          <a:ln>
            <a:solidFill>
              <a:schemeClr val="tx1"/>
            </a:solidFill>
          </a:ln>
        </p:spPr>
        <p:txBody>
          <a:bodyPr wrap="square">
            <a:spAutoFit/>
          </a:bodyPr>
          <a:lstStyle/>
          <a:p>
            <a:pPr algn="ctr"/>
            <a:r>
              <a:rPr lang="en-US" sz="1800" b="1" strike="noStrike" spc="-1" dirty="0">
                <a:solidFill>
                  <a:schemeClr val="dk1"/>
                </a:solidFill>
                <a:latin typeface="Calibri"/>
              </a:rPr>
              <a:t>ELM</a:t>
            </a:r>
            <a:endParaRPr lang="es-ES" dirty="0"/>
          </a:p>
        </p:txBody>
      </p:sp>
      <p:sp>
        <p:nvSpPr>
          <p:cNvPr id="13" name="CuadroTexto 6">
            <a:extLst>
              <a:ext uri="{FF2B5EF4-FFF2-40B4-BE49-F238E27FC236}">
                <a16:creationId xmlns:a16="http://schemas.microsoft.com/office/drawing/2014/main" id="{B3448D5C-4A39-AD43-DC92-E7201F75B035}"/>
              </a:ext>
            </a:extLst>
          </p:cNvPr>
          <p:cNvSpPr txBox="1"/>
          <p:nvPr/>
        </p:nvSpPr>
        <p:spPr>
          <a:xfrm>
            <a:off x="6839273" y="3560606"/>
            <a:ext cx="692177" cy="369332"/>
          </a:xfrm>
          <a:prstGeom prst="rect">
            <a:avLst/>
          </a:prstGeom>
          <a:solidFill>
            <a:schemeClr val="bg1"/>
          </a:solidFill>
          <a:ln>
            <a:solidFill>
              <a:schemeClr val="tx1"/>
            </a:solidFill>
          </a:ln>
        </p:spPr>
        <p:txBody>
          <a:bodyPr wrap="square">
            <a:spAutoFit/>
          </a:bodyPr>
          <a:lstStyle/>
          <a:p>
            <a:pPr algn="ctr"/>
            <a:r>
              <a:rPr lang="en-US" b="1" spc="-1" dirty="0">
                <a:solidFill>
                  <a:schemeClr val="dk1"/>
                </a:solidFill>
                <a:latin typeface="Calibri"/>
              </a:rPr>
              <a:t>TAE</a:t>
            </a:r>
            <a:endParaRPr lang="es-ES" dirty="0"/>
          </a:p>
        </p:txBody>
      </p:sp>
      <p:sp>
        <p:nvSpPr>
          <p:cNvPr id="14" name="CuadroTexto 7">
            <a:extLst>
              <a:ext uri="{FF2B5EF4-FFF2-40B4-BE49-F238E27FC236}">
                <a16:creationId xmlns:a16="http://schemas.microsoft.com/office/drawing/2014/main" id="{F0D28C6C-D29D-9585-F7C1-85998FAE1416}"/>
              </a:ext>
            </a:extLst>
          </p:cNvPr>
          <p:cNvSpPr txBox="1"/>
          <p:nvPr/>
        </p:nvSpPr>
        <p:spPr>
          <a:xfrm>
            <a:off x="7024481" y="4296944"/>
            <a:ext cx="1835216" cy="369332"/>
          </a:xfrm>
          <a:prstGeom prst="rect">
            <a:avLst/>
          </a:prstGeom>
          <a:solidFill>
            <a:schemeClr val="bg1"/>
          </a:solidFill>
          <a:ln>
            <a:solidFill>
              <a:schemeClr val="tx1"/>
            </a:solidFill>
          </a:ln>
        </p:spPr>
        <p:txBody>
          <a:bodyPr wrap="square">
            <a:spAutoFit/>
          </a:bodyPr>
          <a:lstStyle/>
          <a:p>
            <a:pPr algn="ctr"/>
            <a:r>
              <a:rPr lang="en-US" b="1" spc="-1" dirty="0">
                <a:solidFill>
                  <a:schemeClr val="dk1"/>
                </a:solidFill>
                <a:latin typeface="Calibri"/>
              </a:rPr>
              <a:t>Interaction layer</a:t>
            </a:r>
            <a:endParaRPr lang="es-ES" dirty="0"/>
          </a:p>
        </p:txBody>
      </p:sp>
      <p:cxnSp>
        <p:nvCxnSpPr>
          <p:cNvPr id="15" name="Conector recto de flecha 9">
            <a:extLst>
              <a:ext uri="{FF2B5EF4-FFF2-40B4-BE49-F238E27FC236}">
                <a16:creationId xmlns:a16="http://schemas.microsoft.com/office/drawing/2014/main" id="{2BA120E0-FEE9-3942-ED1F-CEE2EF3881FB}"/>
              </a:ext>
            </a:extLst>
          </p:cNvPr>
          <p:cNvCxnSpPr>
            <a:cxnSpLocks/>
            <a:stCxn id="13" idx="3"/>
          </p:cNvCxnSpPr>
          <p:nvPr/>
        </p:nvCxnSpPr>
        <p:spPr>
          <a:xfrm flipV="1">
            <a:off x="7531450" y="3560606"/>
            <a:ext cx="644458" cy="184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1">
            <a:extLst>
              <a:ext uri="{FF2B5EF4-FFF2-40B4-BE49-F238E27FC236}">
                <a16:creationId xmlns:a16="http://schemas.microsoft.com/office/drawing/2014/main" id="{64440D2D-6BF9-F543-19C4-99257538B82C}"/>
              </a:ext>
            </a:extLst>
          </p:cNvPr>
          <p:cNvCxnSpPr>
            <a:cxnSpLocks/>
          </p:cNvCxnSpPr>
          <p:nvPr/>
        </p:nvCxnSpPr>
        <p:spPr>
          <a:xfrm flipH="1" flipV="1">
            <a:off x="8529659" y="3560606"/>
            <a:ext cx="344900" cy="4005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4">
            <a:extLst>
              <a:ext uri="{FF2B5EF4-FFF2-40B4-BE49-F238E27FC236}">
                <a16:creationId xmlns:a16="http://schemas.microsoft.com/office/drawing/2014/main" id="{C87A2692-CFA0-3A7B-7F2D-9F972C870776}"/>
              </a:ext>
            </a:extLst>
          </p:cNvPr>
          <p:cNvCxnSpPr>
            <a:cxnSpLocks/>
            <a:stCxn id="14" idx="0"/>
          </p:cNvCxnSpPr>
          <p:nvPr/>
        </p:nvCxnSpPr>
        <p:spPr>
          <a:xfrm flipV="1">
            <a:off x="7942089" y="3652939"/>
            <a:ext cx="346041" cy="6440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CA0DEB1-6B9B-009C-FCD4-C81E80A700D4}"/>
              </a:ext>
            </a:extLst>
          </p:cNvPr>
          <p:cNvSpPr txBox="1"/>
          <p:nvPr/>
        </p:nvSpPr>
        <p:spPr>
          <a:xfrm>
            <a:off x="1692452" y="1028613"/>
            <a:ext cx="8525691" cy="2554545"/>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ELM effects on FI loss studied previously – this proposal intends to extend experimental work to a level of control of AE</a:t>
            </a:r>
            <a:r>
              <a:rPr lang="en-GB" sz="2000" b="1" dirty="0">
                <a:sym typeface="Wingdings" panose="05000000000000000000" pitchFamily="2" charset="2"/>
              </a:rPr>
              <a:t>ELM loss mechanisms</a:t>
            </a:r>
          </a:p>
          <a:p>
            <a:pPr marL="457200" indent="-457200" algn="l">
              <a:buFont typeface="Arial" panose="020B0604020202020204" pitchFamily="34" charset="0"/>
              <a:buChar char="•"/>
            </a:pPr>
            <a:r>
              <a:rPr lang="en-GB" sz="2000" b="1" dirty="0">
                <a:sym typeface="Wingdings" panose="05000000000000000000" pitchFamily="2" charset="2"/>
              </a:rPr>
              <a:t>TCV proposes scans in ECRH position (on to off-axis) and NBI energy.</a:t>
            </a:r>
          </a:p>
          <a:p>
            <a:pPr marL="457200" indent="-457200" algn="l">
              <a:buFont typeface="Arial" panose="020B0604020202020204" pitchFamily="34" charset="0"/>
              <a:buChar char="•"/>
            </a:pPr>
            <a:r>
              <a:rPr lang="en-GB" sz="2000" b="1" dirty="0">
                <a:sym typeface="Wingdings" panose="05000000000000000000" pitchFamily="2" charset="2"/>
              </a:rPr>
              <a:t>AUG proposes to shift NBI off-axis by adjusting NBI geom. and plasma </a:t>
            </a:r>
            <a:r>
              <a:rPr lang="en-GB" sz="2000" b="1" dirty="0" err="1">
                <a:sym typeface="Wingdings" panose="05000000000000000000" pitchFamily="2" charset="2"/>
              </a:rPr>
              <a:t>posn</a:t>
            </a:r>
            <a:r>
              <a:rPr lang="en-GB" sz="2000" b="1" dirty="0">
                <a:sym typeface="Wingdings" panose="05000000000000000000" pitchFamily="2" charset="2"/>
              </a:rPr>
              <a:t>.</a:t>
            </a:r>
            <a:endParaRPr lang="en-GB" sz="2000" b="1" dirty="0"/>
          </a:p>
          <a:p>
            <a:pPr marL="457200" indent="-457200" algn="l">
              <a:buFont typeface="Arial" panose="020B0604020202020204" pitchFamily="34" charset="0"/>
              <a:buChar char="•"/>
            </a:pPr>
            <a:r>
              <a:rPr lang="en-GB" sz="2000" b="1" dirty="0"/>
              <a:t>TCV branch looks more feasible – though AUG part may still fit with other proposals in a combined expt.</a:t>
            </a:r>
          </a:p>
          <a:p>
            <a:pPr marL="457200" indent="-457200" algn="l">
              <a:buFont typeface="Arial" panose="020B0604020202020204" pitchFamily="34" charset="0"/>
              <a:buChar char="•"/>
            </a:pPr>
            <a:r>
              <a:rPr lang="en-GB" sz="2000" b="1" dirty="0">
                <a:solidFill>
                  <a:srgbClr val="FFC000"/>
                </a:solidFill>
              </a:rPr>
              <a:t>P2</a:t>
            </a:r>
          </a:p>
        </p:txBody>
      </p:sp>
    </p:spTree>
    <p:extLst>
      <p:ext uri="{BB962C8B-B14F-4D97-AF65-F5344CB8AC3E}">
        <p14:creationId xmlns:p14="http://schemas.microsoft.com/office/powerpoint/2010/main" val="281048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6986-7E1A-5E81-4F00-FA6411BF0197}"/>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0F5B559C-3D66-A47A-29EB-71B4A1D90F51}"/>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F94407BF-D975-A187-0DCB-0CF2F45BB1A8}"/>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sp>
        <p:nvSpPr>
          <p:cNvPr id="5" name="TextBox 4">
            <a:extLst>
              <a:ext uri="{FF2B5EF4-FFF2-40B4-BE49-F238E27FC236}">
                <a16:creationId xmlns:a16="http://schemas.microsoft.com/office/drawing/2014/main" id="{8D09DD55-D213-DDEE-2759-B9CCBBA6F272}"/>
              </a:ext>
            </a:extLst>
          </p:cNvPr>
          <p:cNvSpPr txBox="1"/>
          <p:nvPr/>
        </p:nvSpPr>
        <p:spPr>
          <a:xfrm>
            <a:off x="1492149" y="1941487"/>
            <a:ext cx="8724296" cy="2308324"/>
          </a:xfrm>
          <a:prstGeom prst="rect">
            <a:avLst/>
          </a:prstGeom>
          <a:noFill/>
        </p:spPr>
        <p:txBody>
          <a:bodyPr wrap="square" rtlCol="0">
            <a:spAutoFit/>
          </a:bodyPr>
          <a:lstStyle/>
          <a:p>
            <a:pPr algn="ctr"/>
            <a:r>
              <a:rPr lang="en-GB" sz="7200" b="1" dirty="0"/>
              <a:t>Prio. Summary and pulse allocation</a:t>
            </a:r>
          </a:p>
        </p:txBody>
      </p:sp>
    </p:spTree>
    <p:extLst>
      <p:ext uri="{BB962C8B-B14F-4D97-AF65-F5344CB8AC3E}">
        <p14:creationId xmlns:p14="http://schemas.microsoft.com/office/powerpoint/2010/main" val="136725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E83-975A-8278-E5E6-F468C12A8E66}"/>
              </a:ext>
            </a:extLst>
          </p:cNvPr>
          <p:cNvSpPr>
            <a:spLocks noGrp="1"/>
          </p:cNvSpPr>
          <p:nvPr>
            <p:ph type="title"/>
          </p:nvPr>
        </p:nvSpPr>
        <p:spPr/>
        <p:txBody>
          <a:bodyPr/>
          <a:lstStyle/>
          <a:p>
            <a:r>
              <a:rPr lang="en-GB" dirty="0"/>
              <a:t>Priority ratings</a:t>
            </a:r>
          </a:p>
        </p:txBody>
      </p:sp>
      <p:sp>
        <p:nvSpPr>
          <p:cNvPr id="4" name="Footer Placeholder 3">
            <a:extLst>
              <a:ext uri="{FF2B5EF4-FFF2-40B4-BE49-F238E27FC236}">
                <a16:creationId xmlns:a16="http://schemas.microsoft.com/office/drawing/2014/main" id="{1F9550E6-88FA-5518-4C8E-94425DA0C203}"/>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5" name="Slide Number Placeholder 4">
            <a:extLst>
              <a:ext uri="{FF2B5EF4-FFF2-40B4-BE49-F238E27FC236}">
                <a16:creationId xmlns:a16="http://schemas.microsoft.com/office/drawing/2014/main" id="{A8060B10-024F-2A4E-3842-3251ADCCFB43}"/>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dirty="0">
              <a:solidFill>
                <a:prstClr val="white"/>
              </a:solidFill>
            </a:endParaRPr>
          </a:p>
        </p:txBody>
      </p:sp>
      <p:graphicFrame>
        <p:nvGraphicFramePr>
          <p:cNvPr id="3" name="Table 2">
            <a:extLst>
              <a:ext uri="{FF2B5EF4-FFF2-40B4-BE49-F238E27FC236}">
                <a16:creationId xmlns:a16="http://schemas.microsoft.com/office/drawing/2014/main" id="{7D9CF614-BEA5-547E-E2D5-3817641036D0}"/>
              </a:ext>
            </a:extLst>
          </p:cNvPr>
          <p:cNvGraphicFramePr>
            <a:graphicFrameLocks noGrp="1"/>
          </p:cNvGraphicFramePr>
          <p:nvPr>
            <p:extLst>
              <p:ext uri="{D42A27DB-BD31-4B8C-83A1-F6EECF244321}">
                <p14:modId xmlns:p14="http://schemas.microsoft.com/office/powerpoint/2010/main" val="3125351802"/>
              </p:ext>
            </p:extLst>
          </p:nvPr>
        </p:nvGraphicFramePr>
        <p:xfrm>
          <a:off x="257325" y="520873"/>
          <a:ext cx="11677350" cy="6035128"/>
        </p:xfrm>
        <a:graphic>
          <a:graphicData uri="http://schemas.openxmlformats.org/drawingml/2006/table">
            <a:tbl>
              <a:tblPr>
                <a:tableStyleId>{5C22544A-7EE6-4342-B048-85BDC9FD1C3A}</a:tableStyleId>
              </a:tblPr>
              <a:tblGrid>
                <a:gridCol w="439361">
                  <a:extLst>
                    <a:ext uri="{9D8B030D-6E8A-4147-A177-3AD203B41FA5}">
                      <a16:colId xmlns:a16="http://schemas.microsoft.com/office/drawing/2014/main" val="470974100"/>
                    </a:ext>
                  </a:extLst>
                </a:gridCol>
                <a:gridCol w="7053943">
                  <a:extLst>
                    <a:ext uri="{9D8B030D-6E8A-4147-A177-3AD203B41FA5}">
                      <a16:colId xmlns:a16="http://schemas.microsoft.com/office/drawing/2014/main" val="3193981775"/>
                    </a:ext>
                  </a:extLst>
                </a:gridCol>
                <a:gridCol w="2612571">
                  <a:extLst>
                    <a:ext uri="{9D8B030D-6E8A-4147-A177-3AD203B41FA5}">
                      <a16:colId xmlns:a16="http://schemas.microsoft.com/office/drawing/2014/main" val="3629666207"/>
                    </a:ext>
                  </a:extLst>
                </a:gridCol>
                <a:gridCol w="1571475">
                  <a:extLst>
                    <a:ext uri="{9D8B030D-6E8A-4147-A177-3AD203B41FA5}">
                      <a16:colId xmlns:a16="http://schemas.microsoft.com/office/drawing/2014/main" val="4128938972"/>
                    </a:ext>
                  </a:extLst>
                </a:gridCol>
              </a:tblGrid>
              <a:tr h="253094">
                <a:tc>
                  <a:txBody>
                    <a:bodyPr/>
                    <a:lstStyle/>
                    <a:p>
                      <a:pPr algn="l" fontAlgn="b"/>
                      <a:r>
                        <a:rPr lang="en-GB" sz="1400" u="none" strike="noStrike" dirty="0">
                          <a:effectLst/>
                        </a:rPr>
                        <a:t>#</a:t>
                      </a:r>
                      <a:endParaRPr lang="en-GB" sz="1400" b="0" i="0" u="none" strike="noStrike" dirty="0">
                        <a:solidFill>
                          <a:srgbClr val="000000"/>
                        </a:solidFill>
                        <a:effectLst/>
                        <a:latin typeface="Calibri" panose="020F0502020204030204" pitchFamily="34" charset="0"/>
                      </a:endParaRPr>
                    </a:p>
                  </a:txBody>
                  <a:tcPr marL="7901" marR="7901" marT="7901"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GB" sz="1400" u="none" strike="noStrike" dirty="0">
                          <a:effectLst/>
                        </a:rPr>
                        <a:t>Title</a:t>
                      </a:r>
                      <a:endParaRPr lang="en-GB" sz="1400" b="0" i="0" u="none" strike="noStrike" dirty="0">
                        <a:solidFill>
                          <a:srgbClr val="000000"/>
                        </a:solidFill>
                        <a:effectLst/>
                        <a:latin typeface="Calibri" panose="020F0502020204030204" pitchFamily="34" charset="0"/>
                      </a:endParaRPr>
                    </a:p>
                  </a:txBody>
                  <a:tcPr marL="7901" marR="7901" marT="7901" marB="0"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GB" sz="1400" u="none" strike="noStrike" dirty="0">
                          <a:effectLst/>
                        </a:rPr>
                        <a:t>Proponent(s)</a:t>
                      </a:r>
                      <a:endParaRPr lang="en-GB" sz="1400" b="0" i="0" u="none" strike="noStrike" dirty="0">
                        <a:solidFill>
                          <a:srgbClr val="000000"/>
                        </a:solidFill>
                        <a:effectLst/>
                        <a:latin typeface="Calibri" panose="020F0502020204030204" pitchFamily="34" charset="0"/>
                      </a:endParaRPr>
                    </a:p>
                  </a:txBody>
                  <a:tcPr marL="7901" marR="7901" marT="7901" marB="0"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panose="020F0502020204030204" pitchFamily="34" charset="0"/>
                        </a:rPr>
                        <a:t>Priority</a:t>
                      </a:r>
                    </a:p>
                  </a:txBody>
                  <a:tcPr marL="7901" marR="7901" marT="7901"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2661306"/>
                  </a:ext>
                </a:extLst>
              </a:tr>
              <a:tr h="240801">
                <a:tc>
                  <a:txBody>
                    <a:bodyPr/>
                    <a:lstStyle/>
                    <a:p>
                      <a:pPr algn="r" fontAlgn="b"/>
                      <a:r>
                        <a:rPr lang="en-GB" sz="1400" b="0" i="0" u="none" strike="noStrike" dirty="0">
                          <a:solidFill>
                            <a:srgbClr val="000000"/>
                          </a:solidFill>
                          <a:effectLst/>
                          <a:latin typeface="Calibri" panose="020F0502020204030204" pitchFamily="34" charset="0"/>
                        </a:rPr>
                        <a:t>191</a:t>
                      </a:r>
                    </a:p>
                  </a:txBody>
                  <a:tcPr marL="7901" marR="7901" marT="7901"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0000"/>
                    </a:solidFill>
                  </a:tcPr>
                </a:tc>
                <a:tc>
                  <a:txBody>
                    <a:bodyPr/>
                    <a:lstStyle/>
                    <a:p>
                      <a:pPr algn="l" fontAlgn="ctr"/>
                      <a:r>
                        <a:rPr lang="en-GB" sz="1350" b="0" i="0" u="sng" kern="1200" dirty="0">
                          <a:solidFill>
                            <a:schemeClr val="dk1"/>
                          </a:solidFill>
                          <a:effectLst/>
                          <a:latin typeface="+mn-lt"/>
                          <a:ea typeface="+mn-ea"/>
                          <a:cs typeface="+mn-cs"/>
                          <a:hlinkClick r:id="rId2" tooltip="WPTE wikipages: Call for proposals 2026: RT09 proposals:Study of hot ion mode on MAST-U"/>
                        </a:rPr>
                        <a:t>Study of hot ion mode on MAST-U</a:t>
                      </a:r>
                      <a:endParaRPr lang="en-GB" sz="1100" b="0" i="0" u="sng" strike="noStrike" dirty="0">
                        <a:solidFill>
                          <a:srgbClr val="0563C1"/>
                        </a:solidFill>
                        <a:effectLst/>
                        <a:latin typeface="Calibri" panose="020F0502020204030204" pitchFamily="34" charset="0"/>
                      </a:endParaRPr>
                    </a:p>
                  </a:txBody>
                  <a:tcPr marL="7901" marR="7901" marT="7901" marB="0" anchor="ctr">
                    <a:lnT w="28575" cap="flat" cmpd="sng" algn="ctr">
                      <a:solidFill>
                        <a:schemeClr val="tx1"/>
                      </a:solidFill>
                      <a:prstDash val="solid"/>
                      <a:round/>
                      <a:headEnd type="none" w="med" len="med"/>
                      <a:tailEnd type="none" w="med" len="med"/>
                    </a:lnT>
                    <a:solidFill>
                      <a:srgbClr val="FF0000"/>
                    </a:solidFill>
                  </a:tcPr>
                </a:tc>
                <a:tc>
                  <a:txBody>
                    <a:bodyPr/>
                    <a:lstStyle/>
                    <a:p>
                      <a:pPr algn="l" fontAlgn="ctr"/>
                      <a:r>
                        <a:rPr lang="it-IT" sz="1350" b="0" i="0" u="none" strike="noStrike" kern="1200" dirty="0">
                          <a:solidFill>
                            <a:schemeClr val="dk1"/>
                          </a:solidFill>
                          <a:effectLst/>
                          <a:latin typeface="+mn-lt"/>
                          <a:ea typeface="+mn-ea"/>
                          <a:cs typeface="+mn-cs"/>
                          <a:hlinkClick r:id="rId3"/>
                        </a:rPr>
                        <a:t>F. Orsitto</a:t>
                      </a:r>
                      <a:r>
                        <a:rPr lang="it-IT" sz="1350" b="0" i="0" kern="1200" dirty="0">
                          <a:solidFill>
                            <a:schemeClr val="dk1"/>
                          </a:solidFill>
                          <a:effectLst/>
                          <a:latin typeface="+mn-lt"/>
                          <a:ea typeface="+mn-ea"/>
                          <a:cs typeface="+mn-cs"/>
                        </a:rPr>
                        <a:t>, </a:t>
                      </a:r>
                      <a:r>
                        <a:rPr lang="it-IT" sz="1350" b="0" i="0" u="none" strike="noStrike" kern="1200" dirty="0">
                          <a:solidFill>
                            <a:schemeClr val="dk1"/>
                          </a:solidFill>
                          <a:effectLst/>
                          <a:latin typeface="+mn-lt"/>
                          <a:ea typeface="+mn-ea"/>
                          <a:cs typeface="+mn-cs"/>
                          <a:hlinkClick r:id="rId4"/>
                        </a:rPr>
                        <a:t>S. Blackmore</a:t>
                      </a:r>
                      <a:r>
                        <a:rPr lang="it-IT" sz="1350" b="0" i="0" kern="1200" dirty="0">
                          <a:solidFill>
                            <a:schemeClr val="dk1"/>
                          </a:solidFill>
                          <a:effectLst/>
                          <a:latin typeface="+mn-lt"/>
                          <a:ea typeface="+mn-ea"/>
                          <a:cs typeface="+mn-cs"/>
                        </a:rPr>
                        <a:t>, et al.</a:t>
                      </a:r>
                      <a:endParaRPr lang="en-GB" sz="1100" b="0" i="0" u="sng" strike="noStrike" dirty="0">
                        <a:solidFill>
                          <a:srgbClr val="0563C1"/>
                        </a:solidFill>
                        <a:effectLst/>
                        <a:latin typeface="Calibri" panose="020F0502020204030204" pitchFamily="34" charset="0"/>
                      </a:endParaRPr>
                    </a:p>
                  </a:txBody>
                  <a:tcPr marL="7901" marR="7901" marT="7901" marB="0" anchor="ctr">
                    <a:lnT w="28575" cap="flat" cmpd="sng" algn="ctr">
                      <a:solidFill>
                        <a:schemeClr val="tx1"/>
                      </a:solidFill>
                      <a:prstDash val="solid"/>
                      <a:round/>
                      <a:headEnd type="none" w="med" len="med"/>
                      <a:tailEnd type="none" w="med" len="med"/>
                    </a:lnT>
                    <a:solidFill>
                      <a:srgbClr val="FF0000"/>
                    </a:solidFill>
                  </a:tcPr>
                </a:tc>
                <a:tc>
                  <a:txBody>
                    <a:bodyPr/>
                    <a:lstStyle/>
                    <a:p>
                      <a:pPr algn="ctr" fontAlgn="ctr"/>
                      <a:r>
                        <a:rPr lang="en-GB" sz="1400" b="1" i="0" u="none" strike="noStrike">
                          <a:solidFill>
                            <a:srgbClr val="000000"/>
                          </a:solidFill>
                          <a:effectLst/>
                          <a:latin typeface="Calibri" panose="020F0502020204030204" pitchFamily="34" charset="0"/>
                        </a:rPr>
                        <a:t>3.00</a:t>
                      </a:r>
                    </a:p>
                  </a:txBody>
                  <a:tcPr marL="0" marR="0"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0000"/>
                    </a:solidFill>
                  </a:tcPr>
                </a:tc>
                <a:extLst>
                  <a:ext uri="{0D108BD9-81ED-4DB2-BD59-A6C34878D82A}">
                    <a16:rowId xmlns:a16="http://schemas.microsoft.com/office/drawing/2014/main" val="3272925304"/>
                  </a:ext>
                </a:extLst>
              </a:tr>
              <a:tr h="292471">
                <a:tc>
                  <a:txBody>
                    <a:bodyPr/>
                    <a:lstStyle/>
                    <a:p>
                      <a:pPr algn="r" fontAlgn="b"/>
                      <a:r>
                        <a:rPr lang="en-GB" sz="1400" b="0" i="0" u="none" strike="noStrike" dirty="0">
                          <a:solidFill>
                            <a:srgbClr val="000000"/>
                          </a:solidFill>
                          <a:effectLst/>
                          <a:latin typeface="Calibri" panose="020F0502020204030204" pitchFamily="34" charset="0"/>
                        </a:rPr>
                        <a:t>192</a:t>
                      </a:r>
                    </a:p>
                  </a:txBody>
                  <a:tcPr marL="7901" marR="7901" marT="7901" marB="0" anchor="b">
                    <a:lnL w="28575" cap="flat" cmpd="sng" algn="ctr">
                      <a:solidFill>
                        <a:schemeClr val="tx1"/>
                      </a:solidFill>
                      <a:prstDash val="solid"/>
                      <a:round/>
                      <a:headEnd type="none" w="med" len="med"/>
                      <a:tailEnd type="none" w="med" len="med"/>
                    </a:lnL>
                    <a:solidFill>
                      <a:srgbClr val="00B050"/>
                    </a:solidFill>
                  </a:tcPr>
                </a:tc>
                <a:tc>
                  <a:txBody>
                    <a:bodyPr/>
                    <a:lstStyle/>
                    <a:p>
                      <a:pPr algn="l" fontAlgn="ctr"/>
                      <a:r>
                        <a:rPr lang="en-GB" sz="1350" b="0" i="0" u="none" strike="noStrike" kern="1200" dirty="0">
                          <a:solidFill>
                            <a:schemeClr val="dk1"/>
                          </a:solidFill>
                          <a:effectLst/>
                          <a:latin typeface="+mn-lt"/>
                          <a:ea typeface="+mn-ea"/>
                          <a:cs typeface="+mn-cs"/>
                          <a:hlinkClick r:id="rId5" tooltip="WPTE wikipages: Call for proposals 2026: RT09 proposals:FI MPs"/>
                        </a:rPr>
                        <a:t>Optimization of fast-ion confinement in tokamaks with externally applied 3D fields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r>
                        <a:rPr lang="en-GB" u="none" strike="noStrike" dirty="0">
                          <a:solidFill>
                            <a:srgbClr val="3366BB"/>
                          </a:solidFill>
                          <a:effectLst/>
                          <a:hlinkClick r:id="rId6"/>
                        </a:rPr>
                        <a:t>Joaquin </a:t>
                      </a:r>
                      <a:r>
                        <a:rPr lang="en-GB" u="none" strike="noStrike" dirty="0" err="1">
                          <a:solidFill>
                            <a:srgbClr val="3366BB"/>
                          </a:solidFill>
                          <a:effectLst/>
                          <a:hlinkClick r:id="rId6"/>
                        </a:rPr>
                        <a:t>Galdon</a:t>
                      </a:r>
                      <a:endParaRPr lang="en-GB" dirty="0"/>
                    </a:p>
                  </a:txBody>
                  <a:tcPr marL="47625" marR="47625" marT="47625" marB="47625" anchor="ctr">
                    <a:solidFill>
                      <a:srgbClr val="00B050"/>
                    </a:solidFill>
                  </a:tcPr>
                </a:tc>
                <a:tc>
                  <a:txBody>
                    <a:bodyPr/>
                    <a:lstStyle/>
                    <a:p>
                      <a:pPr algn="ctr" fontAlgn="ctr"/>
                      <a:r>
                        <a:rPr lang="en-GB" sz="1400" b="1" i="0" u="none" strike="noStrike">
                          <a:solidFill>
                            <a:srgbClr val="000000"/>
                          </a:solidFill>
                          <a:effectLst/>
                          <a:latin typeface="Calibri" panose="020F0502020204030204" pitchFamily="34" charset="0"/>
                        </a:rPr>
                        <a:t>P1-MASTU, P1.5-AUG</a:t>
                      </a:r>
                    </a:p>
                  </a:txBody>
                  <a:tcPr marL="0" marR="0" marT="0" marB="0" anchor="ctr">
                    <a:lnR w="28575"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257758543"/>
                  </a:ext>
                </a:extLst>
              </a:tr>
              <a:tr h="292471">
                <a:tc>
                  <a:txBody>
                    <a:bodyPr/>
                    <a:lstStyle/>
                    <a:p>
                      <a:pPr algn="r" fontAlgn="b"/>
                      <a:r>
                        <a:rPr lang="en-GB" sz="1400" b="0" i="0" u="none" strike="noStrike" dirty="0">
                          <a:solidFill>
                            <a:srgbClr val="000000"/>
                          </a:solidFill>
                          <a:effectLst/>
                          <a:latin typeface="Calibri" panose="020F0502020204030204" pitchFamily="34" charset="0"/>
                        </a:rPr>
                        <a:t>193</a:t>
                      </a:r>
                    </a:p>
                  </a:txBody>
                  <a:tcPr marL="7901" marR="7901" marT="7901" marB="0" anchor="b">
                    <a:lnL w="28575" cap="flat" cmpd="sng" algn="ctr">
                      <a:solidFill>
                        <a:schemeClr val="tx1"/>
                      </a:solidFill>
                      <a:prstDash val="solid"/>
                      <a:round/>
                      <a:headEnd type="none" w="med" len="med"/>
                      <a:tailEnd type="none" w="med" len="med"/>
                    </a:lnL>
                    <a:solidFill>
                      <a:srgbClr val="00B050"/>
                    </a:solidFill>
                  </a:tcPr>
                </a:tc>
                <a:tc>
                  <a:txBody>
                    <a:bodyPr/>
                    <a:lstStyle/>
                    <a:p>
                      <a:pPr algn="l" fontAlgn="ctr"/>
                      <a:r>
                        <a:rPr lang="en-GB" sz="1350" b="0" i="0" u="none" strike="noStrike" kern="1200" dirty="0">
                          <a:solidFill>
                            <a:schemeClr val="dk1"/>
                          </a:solidFill>
                          <a:effectLst/>
                          <a:latin typeface="+mn-lt"/>
                          <a:ea typeface="+mn-ea"/>
                          <a:cs typeface="+mn-cs"/>
                          <a:hlinkClick r:id="rId7" tooltip="WPTE wikipages: Call for proposals 2026: RT09 proposals:FI edge"/>
                        </a:rPr>
                        <a:t>Fast-ion losses induced by edge instabilities across different confinement regimes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r>
                        <a:rPr lang="en-GB" u="none" strike="noStrike" dirty="0">
                          <a:solidFill>
                            <a:srgbClr val="3366BB"/>
                          </a:solidFill>
                          <a:effectLst/>
                          <a:hlinkClick r:id="rId6"/>
                        </a:rPr>
                        <a:t>Joaquin </a:t>
                      </a:r>
                      <a:r>
                        <a:rPr lang="en-GB" u="none" strike="noStrike" dirty="0" err="1">
                          <a:solidFill>
                            <a:srgbClr val="3366BB"/>
                          </a:solidFill>
                          <a:effectLst/>
                          <a:hlinkClick r:id="rId6"/>
                        </a:rPr>
                        <a:t>Galdon</a:t>
                      </a:r>
                      <a:endParaRPr lang="en-GB" dirty="0"/>
                    </a:p>
                  </a:txBody>
                  <a:tcPr marL="47625" marR="47625" marT="47625" marB="47625" anchor="ctr">
                    <a:solidFill>
                      <a:srgbClr val="00B050"/>
                    </a:solidFill>
                  </a:tcPr>
                </a:tc>
                <a:tc>
                  <a:txBody>
                    <a:bodyPr/>
                    <a:lstStyle/>
                    <a:p>
                      <a:pPr algn="ctr" fontAlgn="ctr"/>
                      <a:r>
                        <a:rPr lang="en-GB" sz="1400" b="1" i="0" u="none" strike="noStrike">
                          <a:solidFill>
                            <a:srgbClr val="000000"/>
                          </a:solidFill>
                          <a:effectLst/>
                          <a:latin typeface="Calibri" panose="020F0502020204030204" pitchFamily="34" charset="0"/>
                        </a:rPr>
                        <a:t>PB</a:t>
                      </a:r>
                    </a:p>
                  </a:txBody>
                  <a:tcPr marL="0" marR="0" marT="0" marB="0" anchor="ctr">
                    <a:lnR w="28575"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1535182141"/>
                  </a:ext>
                </a:extLst>
              </a:tr>
              <a:tr h="292471">
                <a:tc>
                  <a:txBody>
                    <a:bodyPr/>
                    <a:lstStyle/>
                    <a:p>
                      <a:pPr algn="r" fontAlgn="b"/>
                      <a:r>
                        <a:rPr lang="en-GB" sz="1400" b="0" i="0" u="none" strike="noStrike" dirty="0">
                          <a:solidFill>
                            <a:srgbClr val="000000"/>
                          </a:solidFill>
                          <a:effectLst/>
                          <a:latin typeface="Calibri" panose="020F0502020204030204" pitchFamily="34" charset="0"/>
                        </a:rPr>
                        <a:t>194</a:t>
                      </a:r>
                    </a:p>
                  </a:txBody>
                  <a:tcPr marL="7901" marR="7901" marT="7901" marB="0" anchor="b">
                    <a:lnL w="28575" cap="flat" cmpd="sng" algn="ctr">
                      <a:solidFill>
                        <a:schemeClr val="tx1"/>
                      </a:solidFill>
                      <a:prstDash val="solid"/>
                      <a:round/>
                      <a:headEnd type="none" w="med" len="med"/>
                      <a:tailEnd type="none" w="med" len="med"/>
                    </a:lnL>
                    <a:solidFill>
                      <a:srgbClr val="00B050"/>
                    </a:solidFill>
                  </a:tcPr>
                </a:tc>
                <a:tc>
                  <a:txBody>
                    <a:bodyPr/>
                    <a:lstStyle/>
                    <a:p>
                      <a:pPr algn="l" fontAlgn="ctr"/>
                      <a:r>
                        <a:rPr lang="en-GB" sz="1350" b="0" i="0" u="sng" kern="1200" dirty="0">
                          <a:solidFill>
                            <a:schemeClr val="dk1"/>
                          </a:solidFill>
                          <a:effectLst/>
                          <a:latin typeface="+mn-lt"/>
                          <a:ea typeface="+mn-ea"/>
                          <a:cs typeface="+mn-cs"/>
                          <a:hlinkClick r:id="rId8" tooltip="WPTE wikipages: Call for proposals 2026-27: RT09 proposals:TAE impact on turbulence"/>
                        </a:rPr>
                        <a:t>Impact of Toroidal Alfvén Eigenmodes on Plasma Core Turbulence and Confinement</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pPr>
                        <a:buNone/>
                      </a:pPr>
                      <a:r>
                        <a:rPr lang="en-GB" u="none" strike="noStrike" dirty="0">
                          <a:solidFill>
                            <a:srgbClr val="3366BB"/>
                          </a:solidFill>
                          <a:effectLst/>
                          <a:hlinkClick r:id="rId9"/>
                        </a:rPr>
                        <a:t>Paulo Puglia</a:t>
                      </a:r>
                      <a:r>
                        <a:rPr lang="en-GB" u="none" strike="noStrike" dirty="0">
                          <a:solidFill>
                            <a:srgbClr val="3366BB"/>
                          </a:solidFill>
                          <a:effectLst/>
                        </a:rPr>
                        <a:t>, </a:t>
                      </a:r>
                      <a:r>
                        <a:rPr lang="en-GB" u="sng" dirty="0">
                          <a:solidFill>
                            <a:srgbClr val="3366BB"/>
                          </a:solidFill>
                          <a:effectLst/>
                          <a:hlinkClick r:id="rId10"/>
                        </a:rPr>
                        <a:t>Samuele Mazzi</a:t>
                      </a:r>
                      <a:r>
                        <a:rPr lang="en-GB" dirty="0">
                          <a:effectLst/>
                        </a:rPr>
                        <a:t>.</a:t>
                      </a:r>
                    </a:p>
                  </a:txBody>
                  <a:tcPr marL="47625" marR="47625" marT="47625" marB="47625" anchor="ctr">
                    <a:solidFill>
                      <a:srgbClr val="00B050"/>
                    </a:solidFill>
                  </a:tcPr>
                </a:tc>
                <a:tc>
                  <a:txBody>
                    <a:bodyPr/>
                    <a:lstStyle/>
                    <a:p>
                      <a:pPr algn="ctr" fontAlgn="ctr"/>
                      <a:r>
                        <a:rPr lang="en-GB" sz="1400" b="1" i="0" u="none" strike="noStrike">
                          <a:solidFill>
                            <a:srgbClr val="000000"/>
                          </a:solidFill>
                          <a:effectLst/>
                          <a:latin typeface="Calibri" panose="020F0502020204030204" pitchFamily="34" charset="0"/>
                        </a:rPr>
                        <a:t>P1-TCV, P1-WEST</a:t>
                      </a:r>
                    </a:p>
                  </a:txBody>
                  <a:tcPr marL="0" marR="0" marT="0" marB="0" anchor="ctr">
                    <a:lnR w="28575"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1498983030"/>
                  </a:ext>
                </a:extLst>
              </a:tr>
              <a:tr h="233139">
                <a:tc>
                  <a:txBody>
                    <a:bodyPr/>
                    <a:lstStyle/>
                    <a:p>
                      <a:pPr algn="r" fontAlgn="b"/>
                      <a:r>
                        <a:rPr lang="en-GB" sz="1400" b="0" i="0" u="none" strike="noStrike" dirty="0">
                          <a:solidFill>
                            <a:srgbClr val="000000"/>
                          </a:solidFill>
                          <a:effectLst/>
                          <a:latin typeface="Calibri" panose="020F0502020204030204" pitchFamily="34" charset="0"/>
                        </a:rPr>
                        <a:t>195</a:t>
                      </a:r>
                    </a:p>
                  </a:txBody>
                  <a:tcPr marL="7901" marR="7901" marT="7901" marB="0" anchor="b">
                    <a:lnL w="28575" cap="flat" cmpd="sng" algn="ctr">
                      <a:solidFill>
                        <a:schemeClr val="tx1"/>
                      </a:solidFill>
                      <a:prstDash val="solid"/>
                      <a:round/>
                      <a:headEnd type="none" w="med" len="med"/>
                      <a:tailEnd type="none" w="med" len="med"/>
                    </a:lnL>
                    <a:solidFill>
                      <a:srgbClr val="00B050"/>
                    </a:solidFill>
                  </a:tcPr>
                </a:tc>
                <a:tc>
                  <a:txBody>
                    <a:bodyPr/>
                    <a:lstStyle/>
                    <a:p>
                      <a:pPr algn="l" fontAlgn="ctr"/>
                      <a:r>
                        <a:rPr lang="en-GB" sz="1350" b="0" i="0" u="none" strike="noStrike" kern="1200" dirty="0">
                          <a:solidFill>
                            <a:schemeClr val="dk1"/>
                          </a:solidFill>
                          <a:effectLst/>
                          <a:latin typeface="+mn-lt"/>
                          <a:ea typeface="+mn-ea"/>
                          <a:cs typeface="+mn-cs"/>
                          <a:hlinkClick r:id="rId11" tooltip="WPTE wikipages: Call for proposals 2026: RT09 proposals:Alpha measurements AUG support JT60SA ITER"/>
                        </a:rPr>
                        <a:t>Development of alpha-particle measurements in support of JT-60SA and ITER </a:t>
                      </a:r>
                      <a:r>
                        <a:rPr lang="en-GB" sz="1350" b="0" i="0" u="none" strike="noStrike" kern="1200" dirty="0" err="1">
                          <a:solidFill>
                            <a:schemeClr val="dk1"/>
                          </a:solidFill>
                          <a:effectLst/>
                          <a:latin typeface="+mn-lt"/>
                          <a:ea typeface="+mn-ea"/>
                          <a:cs typeface="+mn-cs"/>
                          <a:hlinkClick r:id="rId11" tooltip="WPTE wikipages: Call for proposals 2026: RT09 proposals:Alpha measurements AUG support JT60SA ITER"/>
                        </a:rPr>
                        <a:t>rebaseline</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pPr algn="l" fontAlgn="ctr"/>
                      <a:r>
                        <a:rPr lang="en-GB" sz="1350" b="0" i="0" u="none" strike="noStrike" kern="1200" dirty="0">
                          <a:solidFill>
                            <a:schemeClr val="dk1"/>
                          </a:solidFill>
                          <a:effectLst/>
                          <a:latin typeface="+mn-lt"/>
                          <a:ea typeface="+mn-ea"/>
                          <a:cs typeface="+mn-cs"/>
                          <a:hlinkClick r:id="rId12"/>
                        </a:rPr>
                        <a:t>Yevgen Kazakov</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hlinkClick r:id="rId13"/>
                        </a:rPr>
                        <a:t>Massimo Nocente</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pPr algn="ctr" fontAlgn="ctr"/>
                      <a:r>
                        <a:rPr lang="en-GB" sz="1400" b="1" i="0" u="none" strike="noStrike">
                          <a:solidFill>
                            <a:srgbClr val="000000"/>
                          </a:solidFill>
                          <a:effectLst/>
                          <a:latin typeface="Calibri" panose="020F0502020204030204" pitchFamily="34" charset="0"/>
                        </a:rPr>
                        <a:t>P1-AUG</a:t>
                      </a:r>
                    </a:p>
                  </a:txBody>
                  <a:tcPr marL="0" marR="0" marT="0" marB="0" anchor="ctr">
                    <a:lnR w="28575"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802141019"/>
                  </a:ext>
                </a:extLst>
              </a:tr>
              <a:tr h="429614">
                <a:tc>
                  <a:txBody>
                    <a:bodyPr/>
                    <a:lstStyle/>
                    <a:p>
                      <a:pPr algn="r" fontAlgn="b"/>
                      <a:r>
                        <a:rPr lang="en-GB" sz="1400" b="0" i="0" u="none" strike="noStrike" dirty="0">
                          <a:solidFill>
                            <a:srgbClr val="000000"/>
                          </a:solidFill>
                          <a:effectLst/>
                          <a:latin typeface="Calibri" panose="020F0502020204030204" pitchFamily="34" charset="0"/>
                        </a:rPr>
                        <a:t>196</a:t>
                      </a:r>
                    </a:p>
                  </a:txBody>
                  <a:tcPr marL="7901" marR="7901" marT="7901" marB="0" anchor="b">
                    <a:lnL w="28575" cap="flat" cmpd="sng" algn="ctr">
                      <a:solidFill>
                        <a:schemeClr val="tx1"/>
                      </a:solidFill>
                      <a:prstDash val="solid"/>
                      <a:round/>
                      <a:headEnd type="none" w="med" len="med"/>
                      <a:tailEnd type="none" w="med" len="med"/>
                    </a:lnL>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14" tooltip="WPTE wikipages: Call for proposals 2026: RT09 proposals:your proposal title"/>
                        </a:rPr>
                        <a:t>Travelling Wave Array dual-frequency operation as a flexible tool to tailor fast ion populations and excite Alfvén Eigenmodes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10"/>
                        </a:rPr>
                        <a:t>Samuele </a:t>
                      </a:r>
                      <a:r>
                        <a:rPr lang="en-GB" sz="1350" b="0" i="0" u="none" strike="noStrike" kern="1200" dirty="0" err="1">
                          <a:solidFill>
                            <a:schemeClr val="dk1"/>
                          </a:solidFill>
                          <a:effectLst/>
                          <a:latin typeface="+mn-lt"/>
                          <a:ea typeface="+mn-ea"/>
                          <a:cs typeface="+mn-cs"/>
                          <a:hlinkClick r:id="rId10"/>
                        </a:rPr>
                        <a:t>Mazzi</a:t>
                      </a:r>
                      <a:r>
                        <a:rPr lang="en-GB" sz="1350" b="0" i="0" kern="1200" dirty="0" err="1">
                          <a:solidFill>
                            <a:schemeClr val="dk1"/>
                          </a:solidFill>
                          <a:effectLst/>
                          <a:latin typeface="+mn-lt"/>
                          <a:ea typeface="+mn-ea"/>
                          <a:cs typeface="+mn-cs"/>
                        </a:rPr>
                        <a:t>,</a:t>
                      </a:r>
                      <a:r>
                        <a:rPr lang="en-GB" sz="1350" b="0" i="0" u="none" strike="noStrike" kern="1200" dirty="0" err="1">
                          <a:solidFill>
                            <a:schemeClr val="dk1"/>
                          </a:solidFill>
                          <a:effectLst/>
                          <a:latin typeface="+mn-lt"/>
                          <a:ea typeface="+mn-ea"/>
                          <a:cs typeface="+mn-cs"/>
                          <a:hlinkClick r:id="rId15"/>
                        </a:rPr>
                        <a:t>Laurent</a:t>
                      </a:r>
                      <a:r>
                        <a:rPr lang="en-GB" sz="1350" b="0" i="0" u="none" strike="noStrike" kern="1200" dirty="0">
                          <a:solidFill>
                            <a:schemeClr val="dk1"/>
                          </a:solidFill>
                          <a:effectLst/>
                          <a:latin typeface="+mn-lt"/>
                          <a:ea typeface="+mn-ea"/>
                          <a:cs typeface="+mn-cs"/>
                          <a:hlinkClick r:id="rId15"/>
                        </a:rPr>
                        <a:t> Colas</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rPr>
                        <a:t>et al.</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pPr algn="ctr" fontAlgn="ctr"/>
                      <a:r>
                        <a:rPr lang="en-GB" sz="1400" b="1" i="0" u="none" strike="noStrike">
                          <a:solidFill>
                            <a:srgbClr val="000000"/>
                          </a:solidFill>
                          <a:effectLst/>
                          <a:latin typeface="Calibri" panose="020F0502020204030204" pitchFamily="34" charset="0"/>
                        </a:rPr>
                        <a:t>P2 (TWA 2027)</a:t>
                      </a:r>
                    </a:p>
                  </a:txBody>
                  <a:tcPr marL="0" marR="0" marT="0" marB="0" anchor="ctr">
                    <a:lnR w="28575"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4087471138"/>
                  </a:ext>
                </a:extLst>
              </a:tr>
              <a:tr h="233139">
                <a:tc>
                  <a:txBody>
                    <a:bodyPr/>
                    <a:lstStyle/>
                    <a:p>
                      <a:pPr algn="r" fontAlgn="b"/>
                      <a:r>
                        <a:rPr lang="en-GB" sz="1400" b="0" i="0" u="none" strike="noStrike" dirty="0">
                          <a:solidFill>
                            <a:srgbClr val="000000"/>
                          </a:solidFill>
                          <a:effectLst/>
                          <a:latin typeface="Calibri" panose="020F0502020204030204" pitchFamily="34" charset="0"/>
                        </a:rPr>
                        <a:t>197</a:t>
                      </a:r>
                    </a:p>
                  </a:txBody>
                  <a:tcPr marL="7901" marR="7901" marT="7901" marB="0" anchor="b">
                    <a:lnL w="28575" cap="flat" cmpd="sng" algn="ctr">
                      <a:solidFill>
                        <a:schemeClr val="tx1"/>
                      </a:solidFill>
                      <a:prstDash val="solid"/>
                      <a:round/>
                      <a:headEnd type="none" w="med" len="med"/>
                      <a:tailEnd type="none" w="med" len="med"/>
                    </a:lnL>
                    <a:solidFill>
                      <a:srgbClr val="00B050"/>
                    </a:solidFill>
                  </a:tcPr>
                </a:tc>
                <a:tc>
                  <a:txBody>
                    <a:bodyPr/>
                    <a:lstStyle/>
                    <a:p>
                      <a:pPr algn="l" fontAlgn="ctr"/>
                      <a:r>
                        <a:rPr lang="en-GB" sz="1350" b="0" i="0" u="none" strike="noStrike" kern="1200" dirty="0">
                          <a:solidFill>
                            <a:schemeClr val="dk1"/>
                          </a:solidFill>
                          <a:effectLst/>
                          <a:latin typeface="+mn-lt"/>
                          <a:ea typeface="+mn-ea"/>
                          <a:cs typeface="+mn-cs"/>
                          <a:hlinkClick r:id="rId16" tooltip="WPTE wikipages: Call for proposals 2026: RT09 proposals:hfAE studies with AE actuators"/>
                        </a:rPr>
                        <a:t>high frequency Alfven eigenmode studies with ITER and JT-60SA relevant AE actuators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pPr algn="l" fontAlgn="ctr"/>
                      <a:r>
                        <a:rPr lang="en-GB" sz="1350" b="0" i="0" u="none" strike="noStrike" kern="1200" dirty="0">
                          <a:solidFill>
                            <a:schemeClr val="dk1"/>
                          </a:solidFill>
                          <a:effectLst/>
                          <a:latin typeface="+mn-lt"/>
                          <a:ea typeface="+mn-ea"/>
                          <a:cs typeface="+mn-cs"/>
                          <a:hlinkClick r:id="rId17"/>
                        </a:rPr>
                        <a:t>Roman Ochoukov</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pPr algn="ctr" fontAlgn="ctr"/>
                      <a:r>
                        <a:rPr lang="en-GB" sz="1400" b="1" i="0" u="none" strike="noStrike">
                          <a:solidFill>
                            <a:srgbClr val="000000"/>
                          </a:solidFill>
                          <a:effectLst/>
                          <a:latin typeface="Calibri" panose="020F0502020204030204" pitchFamily="34" charset="0"/>
                        </a:rPr>
                        <a:t>P1-TCV, P2-AUG</a:t>
                      </a:r>
                    </a:p>
                  </a:txBody>
                  <a:tcPr marL="0" marR="0" marT="0" marB="0" anchor="ctr">
                    <a:lnR w="28575"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158102829"/>
                  </a:ext>
                </a:extLst>
              </a:tr>
              <a:tr h="233139">
                <a:tc>
                  <a:txBody>
                    <a:bodyPr/>
                    <a:lstStyle/>
                    <a:p>
                      <a:pPr algn="r" fontAlgn="b"/>
                      <a:r>
                        <a:rPr lang="en-GB" sz="1400" b="0" i="0" u="none" strike="noStrike" dirty="0">
                          <a:solidFill>
                            <a:srgbClr val="000000"/>
                          </a:solidFill>
                          <a:effectLst/>
                          <a:latin typeface="Calibri" panose="020F0502020204030204" pitchFamily="34" charset="0"/>
                        </a:rPr>
                        <a:t>198</a:t>
                      </a:r>
                    </a:p>
                  </a:txBody>
                  <a:tcPr marL="7901" marR="7901" marT="7901" marB="0" anchor="b">
                    <a:lnL w="28575" cap="flat" cmpd="sng" algn="ctr">
                      <a:solidFill>
                        <a:schemeClr val="tx1"/>
                      </a:solidFill>
                      <a:prstDash val="solid"/>
                      <a:round/>
                      <a:headEnd type="none" w="med" len="med"/>
                      <a:tailEnd type="none" w="med" len="med"/>
                    </a:lnL>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18" tooltip="WPTE wikipages: Call for proposals 2026: RT09 proposals: Dreval n0 wpte proposal"/>
                        </a:rPr>
                        <a:t>Stability and space structure of n=0 modes driven by energetic particles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19"/>
                        </a:rPr>
                        <a:t>Mykola Dreval</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pPr algn="ctr" fontAlgn="ctr"/>
                      <a:r>
                        <a:rPr lang="en-GB" sz="1400" b="1" i="0" u="none" strike="noStrike">
                          <a:solidFill>
                            <a:srgbClr val="000000"/>
                          </a:solidFill>
                          <a:effectLst/>
                          <a:latin typeface="Calibri" panose="020F0502020204030204" pitchFamily="34" charset="0"/>
                        </a:rPr>
                        <a:t>2.00</a:t>
                      </a:r>
                    </a:p>
                  </a:txBody>
                  <a:tcPr marL="0" marR="0" marT="0" marB="0" anchor="ctr">
                    <a:lnR w="28575"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1946973716"/>
                  </a:ext>
                </a:extLst>
              </a:tr>
              <a:tr h="233139">
                <a:tc>
                  <a:txBody>
                    <a:bodyPr/>
                    <a:lstStyle/>
                    <a:p>
                      <a:pPr algn="r" fontAlgn="b"/>
                      <a:r>
                        <a:rPr lang="en-GB" sz="1400" b="0" i="0" u="none" strike="noStrike" dirty="0">
                          <a:solidFill>
                            <a:srgbClr val="000000"/>
                          </a:solidFill>
                          <a:effectLst/>
                          <a:latin typeface="Calibri" panose="020F0502020204030204" pitchFamily="34" charset="0"/>
                        </a:rPr>
                        <a:t>199</a:t>
                      </a:r>
                    </a:p>
                  </a:txBody>
                  <a:tcPr marL="7901" marR="7901" marT="7901" marB="0" anchor="b">
                    <a:lnL w="28575" cap="flat" cmpd="sng" algn="ctr">
                      <a:solidFill>
                        <a:schemeClr val="tx1"/>
                      </a:solidFill>
                      <a:prstDash val="solid"/>
                      <a:round/>
                      <a:headEnd type="none" w="med" len="med"/>
                      <a:tailEnd type="none" w="med" len="med"/>
                    </a:lnL>
                    <a:solidFill>
                      <a:srgbClr val="FFC000"/>
                    </a:solidFill>
                  </a:tcPr>
                </a:tc>
                <a:tc>
                  <a:txBody>
                    <a:bodyPr/>
                    <a:lstStyle/>
                    <a:p>
                      <a:pPr algn="l" fontAlgn="ctr"/>
                      <a:r>
                        <a:rPr lang="en-GB" sz="1350" b="0" i="0" u="sng" kern="1200" dirty="0">
                          <a:solidFill>
                            <a:schemeClr val="dk1"/>
                          </a:solidFill>
                          <a:effectLst/>
                          <a:latin typeface="+mn-lt"/>
                          <a:ea typeface="+mn-ea"/>
                          <a:cs typeface="+mn-cs"/>
                          <a:hlinkClick r:id="rId20" tooltip="WPTE wikipages: Call for proposals 2026: RT09 proposals: Dreval coreICE wpte proposal"/>
                        </a:rPr>
                        <a:t>Cross machine study of core ICE during sawtooth cycle</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19"/>
                        </a:rPr>
                        <a:t>Mykola Dreval</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pPr algn="ctr" fontAlgn="ctr"/>
                      <a:r>
                        <a:rPr lang="en-GB" sz="1400" b="1" i="0" u="none" strike="noStrike">
                          <a:solidFill>
                            <a:srgbClr val="000000"/>
                          </a:solidFill>
                          <a:effectLst/>
                          <a:latin typeface="Calibri" panose="020F0502020204030204" pitchFamily="34" charset="0"/>
                        </a:rPr>
                        <a:t>P1.5-TCV, P2-MASTU</a:t>
                      </a:r>
                    </a:p>
                  </a:txBody>
                  <a:tcPr marL="0" marR="0" marT="0" marB="0" anchor="ctr">
                    <a:lnR w="28575"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228900807"/>
                  </a:ext>
                </a:extLst>
              </a:tr>
              <a:tr h="292471">
                <a:tc>
                  <a:txBody>
                    <a:bodyPr/>
                    <a:lstStyle/>
                    <a:p>
                      <a:pPr algn="r" fontAlgn="b"/>
                      <a:r>
                        <a:rPr lang="en-GB" sz="1400" b="0" i="0" u="none" strike="noStrike" dirty="0">
                          <a:solidFill>
                            <a:srgbClr val="000000"/>
                          </a:solidFill>
                          <a:effectLst/>
                          <a:latin typeface="Calibri" panose="020F0502020204030204" pitchFamily="34" charset="0"/>
                        </a:rPr>
                        <a:t>200</a:t>
                      </a:r>
                    </a:p>
                  </a:txBody>
                  <a:tcPr marL="7901" marR="7901" marT="7901" marB="0" anchor="b">
                    <a:lnL w="28575" cap="flat" cmpd="sng" algn="ctr">
                      <a:solidFill>
                        <a:schemeClr val="tx1"/>
                      </a:solidFill>
                      <a:prstDash val="solid"/>
                      <a:round/>
                      <a:headEnd type="none" w="med" len="med"/>
                      <a:tailEnd type="none" w="med" len="med"/>
                    </a:lnL>
                    <a:solidFill>
                      <a:srgbClr val="00B050"/>
                    </a:solidFill>
                  </a:tcPr>
                </a:tc>
                <a:tc>
                  <a:txBody>
                    <a:bodyPr/>
                    <a:lstStyle/>
                    <a:p>
                      <a:pPr algn="l" fontAlgn="ctr"/>
                      <a:r>
                        <a:rPr lang="en-GB" sz="1350" b="0" i="0" u="sng" kern="1200" dirty="0">
                          <a:solidFill>
                            <a:schemeClr val="dk1"/>
                          </a:solidFill>
                          <a:effectLst/>
                          <a:latin typeface="+mn-lt"/>
                          <a:ea typeface="+mn-ea"/>
                          <a:cs typeface="+mn-cs"/>
                          <a:hlinkClick r:id="rId21" tooltip="WPTE wikipages: Call for proposals 2026: RT09 proposals: Alfven Eigenmode Control in TCV"/>
                        </a:rPr>
                        <a:t>Alfvén Eigenmode Control in TCV via Systematic ECRH Scans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r>
                        <a:rPr lang="en-GB" u="none" strike="noStrike" dirty="0">
                          <a:solidFill>
                            <a:srgbClr val="3366BB"/>
                          </a:solidFill>
                          <a:effectLst/>
                          <a:hlinkClick r:id="rId22"/>
                        </a:rPr>
                        <a:t>Anton Jansen van Vuuren</a:t>
                      </a:r>
                      <a:endParaRPr lang="en-GB" dirty="0"/>
                    </a:p>
                  </a:txBody>
                  <a:tcPr marL="47625" marR="47625" marT="47625" marB="47625" anchor="ctr">
                    <a:solidFill>
                      <a:srgbClr val="00B050"/>
                    </a:solidFill>
                  </a:tcPr>
                </a:tc>
                <a:tc>
                  <a:txBody>
                    <a:bodyPr/>
                    <a:lstStyle/>
                    <a:p>
                      <a:pPr algn="ctr" fontAlgn="ctr"/>
                      <a:r>
                        <a:rPr lang="en-GB" sz="1400" b="1" i="0" u="none" strike="noStrike">
                          <a:solidFill>
                            <a:srgbClr val="000000"/>
                          </a:solidFill>
                          <a:effectLst/>
                          <a:latin typeface="Calibri" panose="020F0502020204030204" pitchFamily="34" charset="0"/>
                        </a:rPr>
                        <a:t>P1-TCV</a:t>
                      </a:r>
                    </a:p>
                  </a:txBody>
                  <a:tcPr marL="0" marR="0" marT="0" marB="0" anchor="ctr">
                    <a:lnR w="28575"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2485683812"/>
                  </a:ext>
                </a:extLst>
              </a:tr>
              <a:tr h="292471">
                <a:tc>
                  <a:txBody>
                    <a:bodyPr/>
                    <a:lstStyle/>
                    <a:p>
                      <a:pPr algn="r" fontAlgn="b"/>
                      <a:r>
                        <a:rPr lang="en-GB" sz="1400" b="0" i="0" u="none" strike="noStrike" dirty="0">
                          <a:solidFill>
                            <a:srgbClr val="000000"/>
                          </a:solidFill>
                          <a:effectLst/>
                          <a:latin typeface="Calibri" panose="020F0502020204030204" pitchFamily="34" charset="0"/>
                        </a:rPr>
                        <a:t>201</a:t>
                      </a:r>
                    </a:p>
                  </a:txBody>
                  <a:tcPr marL="7901" marR="7901" marT="7901" marB="0" anchor="b">
                    <a:lnL w="28575" cap="flat" cmpd="sng" algn="ctr">
                      <a:solidFill>
                        <a:schemeClr val="tx1"/>
                      </a:solidFill>
                      <a:prstDash val="solid"/>
                      <a:round/>
                      <a:headEnd type="none" w="med" len="med"/>
                      <a:tailEnd type="none" w="med" len="med"/>
                    </a:lnL>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23" tooltip="WPTE wikipages: Call for proposals 2026: RT09 proposals: Plasma shaping Alfven Eigenmode Control in TCV"/>
                        </a:rPr>
                        <a:t>Impact of Plasma Shaping on Fast-Ion Confinement and Alfvén Eigenmode Control in the TCV Tokamak</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r>
                        <a:rPr lang="en-GB" u="none" strike="noStrike" dirty="0">
                          <a:solidFill>
                            <a:srgbClr val="3366BB"/>
                          </a:solidFill>
                          <a:effectLst/>
                          <a:hlinkClick r:id="rId22"/>
                        </a:rPr>
                        <a:t>Anton Jansen van Vuuren</a:t>
                      </a:r>
                      <a:endParaRPr lang="en-GB" dirty="0"/>
                    </a:p>
                  </a:txBody>
                  <a:tcPr marL="47625" marR="47625" marT="47625" marB="47625" anchor="ctr">
                    <a:solidFill>
                      <a:srgbClr val="FFC000"/>
                    </a:solidFill>
                  </a:tcPr>
                </a:tc>
                <a:tc>
                  <a:txBody>
                    <a:bodyPr/>
                    <a:lstStyle/>
                    <a:p>
                      <a:pPr algn="ctr" fontAlgn="ctr"/>
                      <a:r>
                        <a:rPr lang="en-GB" sz="1400" b="1" i="0" u="none" strike="noStrike">
                          <a:solidFill>
                            <a:srgbClr val="000000"/>
                          </a:solidFill>
                          <a:effectLst/>
                          <a:latin typeface="Calibri" panose="020F0502020204030204" pitchFamily="34" charset="0"/>
                        </a:rPr>
                        <a:t>2.00</a:t>
                      </a:r>
                    </a:p>
                  </a:txBody>
                  <a:tcPr marL="0" marR="0" marT="0" marB="0" anchor="ctr">
                    <a:lnR w="28575"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955263853"/>
                  </a:ext>
                </a:extLst>
              </a:tr>
              <a:tr h="233139">
                <a:tc>
                  <a:txBody>
                    <a:bodyPr/>
                    <a:lstStyle/>
                    <a:p>
                      <a:pPr algn="r" fontAlgn="b"/>
                      <a:r>
                        <a:rPr lang="en-GB" sz="1400" b="0" i="0" u="none" strike="noStrike" dirty="0">
                          <a:solidFill>
                            <a:srgbClr val="000000"/>
                          </a:solidFill>
                          <a:effectLst/>
                          <a:latin typeface="Calibri" panose="020F0502020204030204" pitchFamily="34" charset="0"/>
                        </a:rPr>
                        <a:t>202</a:t>
                      </a:r>
                    </a:p>
                  </a:txBody>
                  <a:tcPr marL="7901" marR="7901" marT="7901" marB="0" anchor="b">
                    <a:lnL w="28575" cap="flat" cmpd="sng" algn="ctr">
                      <a:solidFill>
                        <a:schemeClr val="tx1"/>
                      </a:solidFill>
                      <a:prstDash val="solid"/>
                      <a:round/>
                      <a:headEnd type="none" w="med" len="med"/>
                      <a:tailEnd type="none" w="med" len="med"/>
                    </a:lnL>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24" tooltip="WPTE wikipages: Call for proposals 2026: RT09 proposals: Upward Sweeping Fishbones on TCV"/>
                        </a:rPr>
                        <a:t>Investigation of Upward Sweeping Fishbone modes on TCV</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pPr algn="l" fontAlgn="ctr"/>
                      <a:r>
                        <a:rPr lang="en-GB" sz="1350" b="0" i="0" u="sng" kern="1200" dirty="0">
                          <a:solidFill>
                            <a:schemeClr val="dk1"/>
                          </a:solidFill>
                          <a:effectLst/>
                          <a:latin typeface="+mn-lt"/>
                          <a:ea typeface="+mn-ea"/>
                          <a:cs typeface="+mn-cs"/>
                          <a:hlinkClick r:id="rId25"/>
                        </a:rPr>
                        <a:t>Sergei Sharapov</a:t>
                      </a:r>
                      <a:endParaRPr lang="en-GB" sz="1100" b="0" i="0" u="none" strike="noStrike" dirty="0">
                        <a:solidFill>
                          <a:srgbClr val="3366BB"/>
                        </a:solidFill>
                        <a:effectLst/>
                        <a:latin typeface="Arial" panose="020B0604020202020204" pitchFamily="34" charset="0"/>
                      </a:endParaRPr>
                    </a:p>
                  </a:txBody>
                  <a:tcPr marL="7901" marR="7901" marT="7901" marB="0" anchor="ctr">
                    <a:solidFill>
                      <a:srgbClr val="FFC000"/>
                    </a:solidFill>
                  </a:tcPr>
                </a:tc>
                <a:tc>
                  <a:txBody>
                    <a:bodyPr/>
                    <a:lstStyle/>
                    <a:p>
                      <a:pPr algn="ctr" fontAlgn="ctr"/>
                      <a:r>
                        <a:rPr lang="en-GB" sz="1400" b="1" i="0" u="none" strike="noStrike">
                          <a:solidFill>
                            <a:srgbClr val="000000"/>
                          </a:solidFill>
                          <a:effectLst/>
                          <a:latin typeface="Calibri" panose="020F0502020204030204" pitchFamily="34" charset="0"/>
                        </a:rPr>
                        <a:t>2.00</a:t>
                      </a:r>
                    </a:p>
                  </a:txBody>
                  <a:tcPr marL="0" marR="0" marT="0" marB="0" anchor="ctr">
                    <a:lnR w="28575"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179806519"/>
                  </a:ext>
                </a:extLst>
              </a:tr>
              <a:tr h="233139">
                <a:tc>
                  <a:txBody>
                    <a:bodyPr/>
                    <a:lstStyle/>
                    <a:p>
                      <a:pPr algn="r" fontAlgn="b"/>
                      <a:r>
                        <a:rPr lang="en-GB" sz="1400" b="0" i="0" u="none" strike="noStrike" dirty="0">
                          <a:solidFill>
                            <a:srgbClr val="000000"/>
                          </a:solidFill>
                          <a:effectLst/>
                          <a:latin typeface="Calibri" panose="020F0502020204030204" pitchFamily="34" charset="0"/>
                        </a:rPr>
                        <a:t>203</a:t>
                      </a:r>
                    </a:p>
                  </a:txBody>
                  <a:tcPr marL="7901" marR="7901" marT="7901" marB="0" anchor="b">
                    <a:lnL w="28575" cap="flat" cmpd="sng" algn="ctr">
                      <a:solidFill>
                        <a:schemeClr val="tx1"/>
                      </a:solidFill>
                      <a:prstDash val="solid"/>
                      <a:round/>
                      <a:headEnd type="none" w="med" len="med"/>
                      <a:tailEnd type="none" w="med" len="med"/>
                    </a:lnL>
                    <a:solidFill>
                      <a:schemeClr val="bg1"/>
                    </a:solidFill>
                  </a:tcPr>
                </a:tc>
                <a:tc>
                  <a:txBody>
                    <a:bodyPr/>
                    <a:lstStyle/>
                    <a:p>
                      <a:pPr algn="l" fontAlgn="ctr"/>
                      <a:r>
                        <a:rPr lang="en-GB" sz="1350" b="0" i="0" u="none" strike="noStrike" kern="1200" dirty="0">
                          <a:solidFill>
                            <a:schemeClr val="dk1"/>
                          </a:solidFill>
                          <a:effectLst/>
                          <a:latin typeface="+mn-lt"/>
                          <a:ea typeface="+mn-ea"/>
                          <a:cs typeface="+mn-cs"/>
                          <a:hlinkClick r:id="rId26" tooltip="WPTE wikipages: Call for proposals 2026: RT09 proposals: ITBs in TCV"/>
                        </a:rPr>
                        <a:t>Investigation of internal transport barriers induced on TCV</a:t>
                      </a:r>
                      <a:endParaRPr lang="en-GB" sz="1100" b="0" i="0" u="sng" strike="noStrike" dirty="0">
                        <a:solidFill>
                          <a:srgbClr val="0563C1"/>
                        </a:solidFill>
                        <a:effectLst/>
                        <a:latin typeface="Calibri" panose="020F0502020204030204" pitchFamily="34" charset="0"/>
                      </a:endParaRPr>
                    </a:p>
                  </a:txBody>
                  <a:tcPr marL="7901" marR="7901" marT="7901" marB="0" anchor="ctr">
                    <a:solidFill>
                      <a:schemeClr val="bg1"/>
                    </a:solidFill>
                  </a:tcPr>
                </a:tc>
                <a:tc>
                  <a:txBody>
                    <a:bodyPr/>
                    <a:lstStyle/>
                    <a:p>
                      <a:pPr algn="l" fontAlgn="ctr"/>
                      <a:r>
                        <a:rPr lang="en-GB" sz="1350" b="0" i="0" u="sng" kern="1200" dirty="0">
                          <a:solidFill>
                            <a:schemeClr val="dk1"/>
                          </a:solidFill>
                          <a:effectLst/>
                          <a:latin typeface="+mn-lt"/>
                          <a:ea typeface="+mn-ea"/>
                          <a:cs typeface="+mn-cs"/>
                          <a:hlinkClick r:id="rId25"/>
                        </a:rPr>
                        <a:t>Sergei Sharapov</a:t>
                      </a:r>
                      <a:endParaRPr lang="en-GB" sz="1100" b="0" i="0" u="sng" strike="noStrike" dirty="0">
                        <a:solidFill>
                          <a:srgbClr val="0563C1"/>
                        </a:solidFill>
                        <a:effectLst/>
                        <a:latin typeface="Calibri" panose="020F0502020204030204" pitchFamily="34" charset="0"/>
                      </a:endParaRPr>
                    </a:p>
                  </a:txBody>
                  <a:tcPr marL="7901" marR="7901" marT="7901" marB="0" anchor="ctr">
                    <a:solidFill>
                      <a:schemeClr val="bg1"/>
                    </a:solidFill>
                  </a:tcPr>
                </a:tc>
                <a:tc>
                  <a:txBody>
                    <a:bodyPr/>
                    <a:lstStyle/>
                    <a:p>
                      <a:pPr algn="ctr" fontAlgn="ctr"/>
                      <a:r>
                        <a:rPr lang="en-GB" sz="1400" b="1" i="0" u="none" strike="noStrike">
                          <a:solidFill>
                            <a:srgbClr val="000000"/>
                          </a:solidFill>
                          <a:effectLst/>
                          <a:latin typeface="Calibri" panose="020F0502020204030204" pitchFamily="34" charset="0"/>
                        </a:rPr>
                        <a:t> </a:t>
                      </a:r>
                    </a:p>
                  </a:txBody>
                  <a:tcPr marL="0" marR="0" marT="0" marB="0" anchor="ctr">
                    <a:lnR w="28575"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62297320"/>
                  </a:ext>
                </a:extLst>
              </a:tr>
              <a:tr h="407512">
                <a:tc>
                  <a:txBody>
                    <a:bodyPr/>
                    <a:lstStyle/>
                    <a:p>
                      <a:pPr algn="r" fontAlgn="b"/>
                      <a:r>
                        <a:rPr lang="en-GB" sz="1400" b="0" i="0" u="none" strike="noStrike" dirty="0">
                          <a:solidFill>
                            <a:srgbClr val="000000"/>
                          </a:solidFill>
                          <a:effectLst/>
                          <a:latin typeface="Calibri" panose="020F0502020204030204" pitchFamily="34" charset="0"/>
                        </a:rPr>
                        <a:t>204</a:t>
                      </a:r>
                    </a:p>
                  </a:txBody>
                  <a:tcPr marL="7901" marR="7901" marT="7901" marB="0" anchor="b">
                    <a:lnL w="28575" cap="flat" cmpd="sng" algn="ctr">
                      <a:solidFill>
                        <a:schemeClr val="tx1"/>
                      </a:solidFill>
                      <a:prstDash val="solid"/>
                      <a:round/>
                      <a:headEnd type="none" w="med" len="med"/>
                      <a:tailEnd type="none" w="med" len="med"/>
                    </a:lnL>
                    <a:solidFill>
                      <a:srgbClr val="00B0F0"/>
                    </a:solidFill>
                  </a:tcPr>
                </a:tc>
                <a:tc>
                  <a:txBody>
                    <a:bodyPr/>
                    <a:lstStyle/>
                    <a:p>
                      <a:pPr algn="l" fontAlgn="ctr"/>
                      <a:r>
                        <a:rPr lang="en-GB" sz="1350" b="0" i="0" u="none" strike="noStrike" kern="1200" dirty="0">
                          <a:solidFill>
                            <a:schemeClr val="dk1"/>
                          </a:solidFill>
                          <a:effectLst/>
                          <a:latin typeface="+mn-lt"/>
                          <a:ea typeface="+mn-ea"/>
                          <a:cs typeface="+mn-cs"/>
                          <a:hlinkClick r:id="rId27" tooltip="WPTE wikipages: Call for proposals 2026: RT09 proposals: Measurements of ICE in WEST"/>
                        </a:rPr>
                        <a:t>Measurements of Ion Cyclotron Emission in WEST</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F0"/>
                    </a:solidFill>
                  </a:tcPr>
                </a:tc>
                <a:tc>
                  <a:txBody>
                    <a:bodyPr/>
                    <a:lstStyle/>
                    <a:p>
                      <a:pPr algn="l" fontAlgn="ctr"/>
                      <a:r>
                        <a:rPr lang="en-GB" sz="1350" b="0" i="0" u="none" strike="noStrike" kern="1200" dirty="0">
                          <a:solidFill>
                            <a:schemeClr val="dk1"/>
                          </a:solidFill>
                          <a:effectLst/>
                          <a:latin typeface="+mn-lt"/>
                          <a:ea typeface="+mn-ea"/>
                          <a:cs typeface="+mn-cs"/>
                          <a:hlinkClick r:id="rId28"/>
                        </a:rPr>
                        <a:t>Bernard B.C.G. Reman</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hlinkClick r:id="rId29"/>
                        </a:rPr>
                        <a:t>Dmitry </a:t>
                      </a:r>
                      <a:r>
                        <a:rPr lang="en-GB" sz="1350" b="0" i="0" u="none" strike="noStrike" kern="1200" dirty="0" err="1">
                          <a:solidFill>
                            <a:schemeClr val="dk1"/>
                          </a:solidFill>
                          <a:effectLst/>
                          <a:latin typeface="+mn-lt"/>
                          <a:ea typeface="+mn-ea"/>
                          <a:cs typeface="+mn-cs"/>
                          <a:hlinkClick r:id="rId29"/>
                        </a:rPr>
                        <a:t>Moseev</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rPr>
                        <a:t>et al.</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F0"/>
                    </a:solidFill>
                  </a:tcPr>
                </a:tc>
                <a:tc>
                  <a:txBody>
                    <a:bodyPr/>
                    <a:lstStyle/>
                    <a:p>
                      <a:pPr algn="ctr" fontAlgn="ctr"/>
                      <a:r>
                        <a:rPr lang="en-GB" sz="1400" b="1" i="0" u="none" strike="noStrike">
                          <a:solidFill>
                            <a:srgbClr val="000000"/>
                          </a:solidFill>
                          <a:effectLst/>
                          <a:latin typeface="Calibri" panose="020F0502020204030204" pitchFamily="34" charset="0"/>
                        </a:rPr>
                        <a:t>PB (TWA 2027)</a:t>
                      </a:r>
                    </a:p>
                  </a:txBody>
                  <a:tcPr marL="0" marR="0" marT="0" marB="0" anchor="ctr">
                    <a:lnR w="28575" cap="flat" cmpd="sng" algn="ctr">
                      <a:solidFill>
                        <a:schemeClr val="tx1"/>
                      </a:solidFill>
                      <a:prstDash val="solid"/>
                      <a:round/>
                      <a:headEnd type="none" w="med" len="med"/>
                      <a:tailEnd type="none" w="med" len="med"/>
                    </a:lnR>
                    <a:solidFill>
                      <a:srgbClr val="00B0F0"/>
                    </a:solidFill>
                  </a:tcPr>
                </a:tc>
                <a:extLst>
                  <a:ext uri="{0D108BD9-81ED-4DB2-BD59-A6C34878D82A}">
                    <a16:rowId xmlns:a16="http://schemas.microsoft.com/office/drawing/2014/main" val="1318402948"/>
                  </a:ext>
                </a:extLst>
              </a:tr>
              <a:tr h="233139">
                <a:tc>
                  <a:txBody>
                    <a:bodyPr/>
                    <a:lstStyle/>
                    <a:p>
                      <a:pPr algn="r" fontAlgn="b"/>
                      <a:r>
                        <a:rPr lang="en-GB" sz="1400" b="0" i="0" u="none" strike="noStrike" dirty="0">
                          <a:solidFill>
                            <a:srgbClr val="000000"/>
                          </a:solidFill>
                          <a:effectLst/>
                          <a:latin typeface="Calibri" panose="020F0502020204030204" pitchFamily="34" charset="0"/>
                        </a:rPr>
                        <a:t>205</a:t>
                      </a:r>
                    </a:p>
                  </a:txBody>
                  <a:tcPr marL="7901" marR="7901" marT="7901" marB="0" anchor="b">
                    <a:lnL w="28575" cap="flat" cmpd="sng" algn="ctr">
                      <a:solidFill>
                        <a:schemeClr val="tx1"/>
                      </a:solidFill>
                      <a:prstDash val="solid"/>
                      <a:round/>
                      <a:headEnd type="none" w="med" len="med"/>
                      <a:tailEnd type="none" w="med" len="med"/>
                    </a:lnL>
                    <a:solidFill>
                      <a:srgbClr val="00B050"/>
                    </a:solidFill>
                  </a:tcPr>
                </a:tc>
                <a:tc>
                  <a:txBody>
                    <a:bodyPr/>
                    <a:lstStyle/>
                    <a:p>
                      <a:pPr algn="l" fontAlgn="ctr"/>
                      <a:r>
                        <a:rPr lang="en-GB" sz="1350" b="0" i="0" u="none" strike="noStrike" kern="1200" dirty="0">
                          <a:solidFill>
                            <a:schemeClr val="dk1"/>
                          </a:solidFill>
                          <a:effectLst/>
                          <a:latin typeface="+mn-lt"/>
                          <a:ea typeface="+mn-ea"/>
                          <a:cs typeface="+mn-cs"/>
                          <a:hlinkClick r:id="rId30" tooltip="Optimization of active control of Alfvén Eigenmodes with externally applied 3D fields"/>
                        </a:rPr>
                        <a:t>Optimization of active control of Alfvén Eigenmodes with externally applied 3D fields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pPr algn="l" fontAlgn="ctr"/>
                      <a:r>
                        <a:rPr lang="en-GB" sz="1350" b="0" i="0" u="none" strike="noStrike" kern="1200" dirty="0">
                          <a:solidFill>
                            <a:schemeClr val="dk1"/>
                          </a:solidFill>
                          <a:effectLst/>
                          <a:latin typeface="+mn-lt"/>
                          <a:ea typeface="+mn-ea"/>
                          <a:cs typeface="+mn-cs"/>
                          <a:hlinkClick r:id="rId31"/>
                        </a:rPr>
                        <a:t>Javier Gonzalez-Martin</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pPr algn="ctr" fontAlgn="ctr"/>
                      <a:r>
                        <a:rPr lang="en-GB" sz="1400" b="1" i="0" u="none" strike="noStrike">
                          <a:solidFill>
                            <a:srgbClr val="000000"/>
                          </a:solidFill>
                          <a:effectLst/>
                          <a:latin typeface="Calibri" panose="020F0502020204030204" pitchFamily="34" charset="0"/>
                        </a:rPr>
                        <a:t>P1-AUG, P1-MASTU</a:t>
                      </a:r>
                    </a:p>
                  </a:txBody>
                  <a:tcPr marL="0" marR="0" marT="0" marB="0" anchor="ctr">
                    <a:lnR w="28575"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3851157910"/>
                  </a:ext>
                </a:extLst>
              </a:tr>
              <a:tr h="292471">
                <a:tc>
                  <a:txBody>
                    <a:bodyPr/>
                    <a:lstStyle/>
                    <a:p>
                      <a:pPr algn="r" fontAlgn="b"/>
                      <a:r>
                        <a:rPr lang="en-GB" sz="1400" b="0" i="0" u="none" strike="noStrike" dirty="0">
                          <a:solidFill>
                            <a:srgbClr val="000000"/>
                          </a:solidFill>
                          <a:effectLst/>
                          <a:latin typeface="Calibri" panose="020F0502020204030204" pitchFamily="34" charset="0"/>
                        </a:rPr>
                        <a:t>206</a:t>
                      </a:r>
                    </a:p>
                  </a:txBody>
                  <a:tcPr marL="7901" marR="7901" marT="7901" marB="0" anchor="b">
                    <a:lnL w="28575" cap="flat" cmpd="sng" algn="ctr">
                      <a:solidFill>
                        <a:schemeClr val="tx1"/>
                      </a:solidFill>
                      <a:prstDash val="solid"/>
                      <a:round/>
                      <a:headEnd type="none" w="med" len="med"/>
                      <a:tailEnd type="none" w="med" len="med"/>
                    </a:lnL>
                    <a:solidFill>
                      <a:srgbClr val="00B0F0"/>
                    </a:solidFill>
                  </a:tcPr>
                </a:tc>
                <a:tc>
                  <a:txBody>
                    <a:bodyPr/>
                    <a:lstStyle/>
                    <a:p>
                      <a:pPr algn="l" fontAlgn="ctr"/>
                      <a:r>
                        <a:rPr lang="en-GB" sz="1350" b="0" i="0" u="none" strike="noStrike" kern="1200" dirty="0">
                          <a:solidFill>
                            <a:schemeClr val="dk1"/>
                          </a:solidFill>
                          <a:effectLst/>
                          <a:latin typeface="+mn-lt"/>
                          <a:ea typeface="+mn-ea"/>
                          <a:cs typeface="+mn-cs"/>
                          <a:hlinkClick r:id="rId32" tooltip="Study of phase-space islands induced by MHD fluctuations using the INPA diagnostic"/>
                        </a:rPr>
                        <a:t>Study of phase-space islands induced by MHD fluctuations using the INPA diagnostic</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F0"/>
                    </a:solidFill>
                  </a:tcPr>
                </a:tc>
                <a:tc>
                  <a:txBody>
                    <a:bodyPr/>
                    <a:lstStyle/>
                    <a:p>
                      <a:r>
                        <a:rPr lang="en-GB" u="none" strike="noStrike" dirty="0">
                          <a:solidFill>
                            <a:srgbClr val="3366BB"/>
                          </a:solidFill>
                          <a:effectLst/>
                          <a:hlinkClick r:id="rId33"/>
                        </a:rPr>
                        <a:t>Alex </a:t>
                      </a:r>
                      <a:r>
                        <a:rPr lang="en-GB" u="none" strike="noStrike" dirty="0" err="1">
                          <a:solidFill>
                            <a:srgbClr val="3366BB"/>
                          </a:solidFill>
                          <a:effectLst/>
                          <a:hlinkClick r:id="rId33"/>
                        </a:rPr>
                        <a:t>Reyner-Viñolas</a:t>
                      </a:r>
                      <a:endParaRPr lang="en-GB" dirty="0"/>
                    </a:p>
                  </a:txBody>
                  <a:tcPr marL="47625" marR="47625" marT="47625" marB="47625" anchor="ctr">
                    <a:solidFill>
                      <a:srgbClr val="00B0F0"/>
                    </a:solidFill>
                  </a:tcPr>
                </a:tc>
                <a:tc>
                  <a:txBody>
                    <a:bodyPr/>
                    <a:lstStyle/>
                    <a:p>
                      <a:pPr algn="ctr" fontAlgn="ctr"/>
                      <a:r>
                        <a:rPr lang="en-GB" sz="1400" b="1" i="0" u="none" strike="noStrike">
                          <a:solidFill>
                            <a:srgbClr val="000000"/>
                          </a:solidFill>
                          <a:effectLst/>
                          <a:latin typeface="Calibri" panose="020F0502020204030204" pitchFamily="34" charset="0"/>
                        </a:rPr>
                        <a:t>PB</a:t>
                      </a:r>
                    </a:p>
                  </a:txBody>
                  <a:tcPr marL="0" marR="0" marT="0" marB="0" anchor="ctr">
                    <a:lnR w="28575" cap="flat" cmpd="sng" algn="ctr">
                      <a:solidFill>
                        <a:schemeClr val="tx1"/>
                      </a:solidFill>
                      <a:prstDash val="solid"/>
                      <a:round/>
                      <a:headEnd type="none" w="med" len="med"/>
                      <a:tailEnd type="none" w="med" len="med"/>
                    </a:lnR>
                    <a:solidFill>
                      <a:srgbClr val="00B0F0"/>
                    </a:solidFill>
                  </a:tcPr>
                </a:tc>
                <a:extLst>
                  <a:ext uri="{0D108BD9-81ED-4DB2-BD59-A6C34878D82A}">
                    <a16:rowId xmlns:a16="http://schemas.microsoft.com/office/drawing/2014/main" val="3884989773"/>
                  </a:ext>
                </a:extLst>
              </a:tr>
              <a:tr h="233139">
                <a:tc>
                  <a:txBody>
                    <a:bodyPr/>
                    <a:lstStyle/>
                    <a:p>
                      <a:pPr algn="r" fontAlgn="b"/>
                      <a:r>
                        <a:rPr lang="en-GB" sz="1400" b="0" i="0" u="none" strike="noStrike" dirty="0">
                          <a:solidFill>
                            <a:srgbClr val="000000"/>
                          </a:solidFill>
                          <a:effectLst/>
                          <a:latin typeface="Calibri" panose="020F0502020204030204" pitchFamily="34" charset="0"/>
                        </a:rPr>
                        <a:t>207</a:t>
                      </a:r>
                    </a:p>
                  </a:txBody>
                  <a:tcPr marL="7901" marR="7901" marT="7901" marB="0" anchor="b">
                    <a:lnL w="28575" cap="flat" cmpd="sng" algn="ctr">
                      <a:solidFill>
                        <a:schemeClr val="tx1"/>
                      </a:solidFill>
                      <a:prstDash val="solid"/>
                      <a:round/>
                      <a:headEnd type="none" w="med" len="med"/>
                      <a:tailEnd type="none" w="med" len="med"/>
                    </a:lnL>
                    <a:solidFill>
                      <a:srgbClr val="00B0F0"/>
                    </a:solidFill>
                  </a:tcPr>
                </a:tc>
                <a:tc>
                  <a:txBody>
                    <a:bodyPr/>
                    <a:lstStyle/>
                    <a:p>
                      <a:pPr algn="l" fontAlgn="ctr"/>
                      <a:r>
                        <a:rPr lang="en-GB" sz="1350" b="0" i="0" u="none" strike="noStrike" kern="1200" dirty="0">
                          <a:solidFill>
                            <a:schemeClr val="dk1"/>
                          </a:solidFill>
                          <a:effectLst/>
                          <a:latin typeface="+mn-lt"/>
                          <a:ea typeface="+mn-ea"/>
                          <a:cs typeface="+mn-cs"/>
                          <a:hlinkClick r:id="rId34" tooltip="WPTE wikipages: Call for proposals 2026: RT09 proposals:FILD Exploitation"/>
                        </a:rPr>
                        <a:t>Exploitation of FILD4 real-time positioning capabilities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F0"/>
                    </a:solidFill>
                  </a:tcPr>
                </a:tc>
                <a:tc>
                  <a:txBody>
                    <a:bodyPr/>
                    <a:lstStyle/>
                    <a:p>
                      <a:pPr algn="l" fontAlgn="ctr"/>
                      <a:r>
                        <a:rPr lang="en-GB" sz="1350" b="0" i="0" u="none" strike="noStrike" kern="1200" dirty="0">
                          <a:solidFill>
                            <a:schemeClr val="dk1"/>
                          </a:solidFill>
                          <a:effectLst/>
                          <a:latin typeface="+mn-lt"/>
                          <a:ea typeface="+mn-ea"/>
                          <a:cs typeface="+mn-cs"/>
                          <a:hlinkClick r:id="rId35"/>
                        </a:rPr>
                        <a:t>Lucia Sanchis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F0"/>
                    </a:solidFill>
                  </a:tcPr>
                </a:tc>
                <a:tc>
                  <a:txBody>
                    <a:bodyPr/>
                    <a:lstStyle/>
                    <a:p>
                      <a:pPr algn="ctr" fontAlgn="ctr"/>
                      <a:r>
                        <a:rPr lang="en-GB" sz="1400" b="1" i="0" u="none" strike="noStrike">
                          <a:solidFill>
                            <a:srgbClr val="000000"/>
                          </a:solidFill>
                          <a:effectLst/>
                          <a:latin typeface="Calibri" panose="020F0502020204030204" pitchFamily="34" charset="0"/>
                        </a:rPr>
                        <a:t>PB</a:t>
                      </a:r>
                    </a:p>
                  </a:txBody>
                  <a:tcPr marL="0" marR="0" marT="0" marB="0" anchor="ctr">
                    <a:lnR w="28575" cap="flat" cmpd="sng" algn="ctr">
                      <a:solidFill>
                        <a:schemeClr val="tx1"/>
                      </a:solidFill>
                      <a:prstDash val="solid"/>
                      <a:round/>
                      <a:headEnd type="none" w="med" len="med"/>
                      <a:tailEnd type="none" w="med" len="med"/>
                    </a:lnR>
                    <a:solidFill>
                      <a:srgbClr val="00B0F0"/>
                    </a:solidFill>
                  </a:tcPr>
                </a:tc>
                <a:extLst>
                  <a:ext uri="{0D108BD9-81ED-4DB2-BD59-A6C34878D82A}">
                    <a16:rowId xmlns:a16="http://schemas.microsoft.com/office/drawing/2014/main" val="584234506"/>
                  </a:ext>
                </a:extLst>
              </a:tr>
              <a:tr h="292471">
                <a:tc>
                  <a:txBody>
                    <a:bodyPr/>
                    <a:lstStyle/>
                    <a:p>
                      <a:pPr algn="r" fontAlgn="b"/>
                      <a:r>
                        <a:rPr lang="en-GB" sz="1400" b="0" i="0" u="none" strike="noStrike" dirty="0">
                          <a:solidFill>
                            <a:srgbClr val="000000"/>
                          </a:solidFill>
                          <a:effectLst/>
                          <a:latin typeface="Calibri" panose="020F0502020204030204" pitchFamily="34" charset="0"/>
                        </a:rPr>
                        <a:t>208</a:t>
                      </a:r>
                    </a:p>
                  </a:txBody>
                  <a:tcPr marL="7901" marR="7901" marT="7901" marB="0" anchor="b">
                    <a:lnL w="28575" cap="flat" cmpd="sng" algn="ctr">
                      <a:solidFill>
                        <a:schemeClr val="tx1"/>
                      </a:solidFill>
                      <a:prstDash val="solid"/>
                      <a:round/>
                      <a:headEnd type="none" w="med" len="med"/>
                      <a:tailEnd type="none" w="med" len="med"/>
                    </a:lnL>
                    <a:solidFill>
                      <a:srgbClr val="00B050"/>
                    </a:solidFill>
                  </a:tcPr>
                </a:tc>
                <a:tc>
                  <a:txBody>
                    <a:bodyPr/>
                    <a:lstStyle/>
                    <a:p>
                      <a:pPr algn="l" fontAlgn="ctr"/>
                      <a:r>
                        <a:rPr lang="en-GB" sz="1350" b="0" i="0" u="none" strike="noStrike" kern="1200" dirty="0">
                          <a:solidFill>
                            <a:schemeClr val="dk1"/>
                          </a:solidFill>
                          <a:effectLst/>
                          <a:latin typeface="+mn-lt"/>
                          <a:ea typeface="+mn-ea"/>
                          <a:cs typeface="+mn-cs"/>
                          <a:hlinkClick r:id="rId36" tooltip="WPTE wikipages: Call for proposals 2026: RT09 proposals: FI CoreTransport"/>
                        </a:rPr>
                        <a:t>Fast-ion effects on core turbulence at different Qi/</a:t>
                      </a:r>
                      <a:r>
                        <a:rPr lang="en-GB" sz="1350" b="0" i="0" u="none" strike="noStrike" kern="1200" dirty="0" err="1">
                          <a:solidFill>
                            <a:schemeClr val="dk1"/>
                          </a:solidFill>
                          <a:effectLst/>
                          <a:latin typeface="+mn-lt"/>
                          <a:ea typeface="+mn-ea"/>
                          <a:cs typeface="+mn-cs"/>
                          <a:hlinkClick r:id="rId36" tooltip="WPTE wikipages: Call for proposals 2026: RT09 proposals: FI CoreTransport"/>
                        </a:rPr>
                        <a:t>Qe</a:t>
                      </a:r>
                      <a:r>
                        <a:rPr lang="en-GB" sz="1350" b="0" i="0" u="none" strike="noStrike" kern="1200" dirty="0">
                          <a:solidFill>
                            <a:schemeClr val="dk1"/>
                          </a:solidFill>
                          <a:effectLst/>
                          <a:latin typeface="+mn-lt"/>
                          <a:ea typeface="+mn-ea"/>
                          <a:cs typeface="+mn-cs"/>
                          <a:hlinkClick r:id="rId36" tooltip="WPTE wikipages: Call for proposals 2026: RT09 proposals: FI CoreTransport"/>
                        </a:rPr>
                        <a:t> on ASDEX Upgrade</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00B050"/>
                    </a:solidFill>
                  </a:tcPr>
                </a:tc>
                <a:tc>
                  <a:txBody>
                    <a:bodyPr/>
                    <a:lstStyle/>
                    <a:p>
                      <a:r>
                        <a:rPr lang="en-GB" u="none" strike="noStrike" dirty="0">
                          <a:solidFill>
                            <a:srgbClr val="3366BB"/>
                          </a:solidFill>
                          <a:effectLst/>
                          <a:hlinkClick r:id="rId37"/>
                        </a:rPr>
                        <a:t>Roberto Bilato</a:t>
                      </a:r>
                      <a:endParaRPr lang="en-GB" dirty="0"/>
                    </a:p>
                  </a:txBody>
                  <a:tcPr marL="47625" marR="47625" marT="47625" marB="47625" anchor="ctr">
                    <a:solidFill>
                      <a:srgbClr val="00B050"/>
                    </a:solidFill>
                  </a:tcPr>
                </a:tc>
                <a:tc>
                  <a:txBody>
                    <a:bodyPr/>
                    <a:lstStyle/>
                    <a:p>
                      <a:pPr algn="ctr" fontAlgn="ctr"/>
                      <a:r>
                        <a:rPr lang="en-GB" sz="1400" b="1" i="0" u="none" strike="noStrike">
                          <a:solidFill>
                            <a:srgbClr val="000000"/>
                          </a:solidFill>
                          <a:effectLst/>
                          <a:latin typeface="Calibri" panose="020F0502020204030204" pitchFamily="34" charset="0"/>
                        </a:rPr>
                        <a:t>P1-AUG</a:t>
                      </a:r>
                    </a:p>
                  </a:txBody>
                  <a:tcPr marL="0" marR="0" marT="0" marB="0" anchor="ctr">
                    <a:lnR w="28575" cap="flat" cmpd="sng" algn="ctr">
                      <a:solidFill>
                        <a:schemeClr val="tx1"/>
                      </a:solidFill>
                      <a:prstDash val="solid"/>
                      <a:round/>
                      <a:headEnd type="none" w="med" len="med"/>
                      <a:tailEnd type="none" w="med" len="med"/>
                    </a:lnR>
                    <a:solidFill>
                      <a:srgbClr val="00B050"/>
                    </a:solidFill>
                  </a:tcPr>
                </a:tc>
                <a:extLst>
                  <a:ext uri="{0D108BD9-81ED-4DB2-BD59-A6C34878D82A}">
                    <a16:rowId xmlns:a16="http://schemas.microsoft.com/office/drawing/2014/main" val="2883161421"/>
                  </a:ext>
                </a:extLst>
              </a:tr>
              <a:tr h="242936">
                <a:tc>
                  <a:txBody>
                    <a:bodyPr/>
                    <a:lstStyle/>
                    <a:p>
                      <a:pPr algn="r" fontAlgn="b"/>
                      <a:r>
                        <a:rPr lang="en-GB" sz="1400" b="0" i="0" u="none" strike="noStrike" dirty="0">
                          <a:solidFill>
                            <a:srgbClr val="000000"/>
                          </a:solidFill>
                          <a:effectLst/>
                          <a:latin typeface="Calibri" panose="020F0502020204030204" pitchFamily="34" charset="0"/>
                        </a:rPr>
                        <a:t>209</a:t>
                      </a:r>
                    </a:p>
                  </a:txBody>
                  <a:tcPr marL="7901" marR="7901" marT="7901" marB="0" anchor="b">
                    <a:lnL w="28575" cap="flat" cmpd="sng" algn="ctr">
                      <a:solidFill>
                        <a:schemeClr val="tx1"/>
                      </a:solidFill>
                      <a:prstDash val="solid"/>
                      <a:round/>
                      <a:headEnd type="none" w="med" len="med"/>
                      <a:tailEnd type="none" w="med" len="med"/>
                    </a:lnL>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38" tooltip="WPTE wikipages: Call for proposals 2026: RT09 proposals:Fast-ion stabilization of ITG in WEST with TWA"/>
                        </a:rPr>
                        <a:t>Fast-ion stabilization of ITG in WEST with TWA</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pPr algn="l" fontAlgn="ctr"/>
                      <a:r>
                        <a:rPr lang="en-GB" sz="1350" b="0" i="0" u="sng" kern="1200" dirty="0">
                          <a:solidFill>
                            <a:schemeClr val="dk1"/>
                          </a:solidFill>
                          <a:effectLst/>
                          <a:latin typeface="+mn-lt"/>
                          <a:ea typeface="+mn-ea"/>
                          <a:cs typeface="+mn-cs"/>
                          <a:hlinkClick r:id="rId39"/>
                        </a:rPr>
                        <a:t>Riccardo Ragona</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hlinkClick r:id="rId37"/>
                        </a:rPr>
                        <a:t>Roberto Bilato</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rPr>
                        <a:t>et al.</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FFC000"/>
                    </a:solidFill>
                  </a:tcPr>
                </a:tc>
                <a:tc>
                  <a:txBody>
                    <a:bodyPr/>
                    <a:lstStyle/>
                    <a:p>
                      <a:pPr algn="ctr" fontAlgn="ctr"/>
                      <a:r>
                        <a:rPr lang="en-GB" sz="1400" b="1" i="0" u="none" strike="noStrike">
                          <a:solidFill>
                            <a:srgbClr val="000000"/>
                          </a:solidFill>
                          <a:effectLst/>
                          <a:latin typeface="Calibri" panose="020F0502020204030204" pitchFamily="34" charset="0"/>
                        </a:rPr>
                        <a:t>P2 (TWA 2027)</a:t>
                      </a:r>
                    </a:p>
                  </a:txBody>
                  <a:tcPr marL="0" marR="0" marT="0" marB="0" anchor="ctr">
                    <a:lnR w="28575"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254741296"/>
                  </a:ext>
                </a:extLst>
              </a:tr>
              <a:tr h="233139">
                <a:tc>
                  <a:txBody>
                    <a:bodyPr/>
                    <a:lstStyle/>
                    <a:p>
                      <a:pPr algn="r" fontAlgn="b"/>
                      <a:r>
                        <a:rPr lang="en-GB" sz="1400" b="0" i="0" u="none" strike="noStrike" dirty="0">
                          <a:solidFill>
                            <a:srgbClr val="000000"/>
                          </a:solidFill>
                          <a:effectLst/>
                          <a:latin typeface="Calibri" panose="020F0502020204030204" pitchFamily="34" charset="0"/>
                        </a:rPr>
                        <a:t>210</a:t>
                      </a:r>
                    </a:p>
                  </a:txBody>
                  <a:tcPr marL="7901" marR="7901" marT="7901" marB="0" anchor="b">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40" tooltip="WPTE wikipages: Call for proposals 2026: RT09 proposals: Interplay of Fast Ion MHD ELMs"/>
                        </a:rPr>
                        <a:t>Interplay of Fast Ion MHD ELMs</a:t>
                      </a:r>
                      <a:endParaRPr lang="en-GB" sz="1100" b="0" i="0" u="sng" strike="noStrike" dirty="0">
                        <a:solidFill>
                          <a:srgbClr val="0563C1"/>
                        </a:solidFill>
                        <a:effectLst/>
                        <a:latin typeface="Calibri" panose="020F0502020204030204" pitchFamily="34" charset="0"/>
                      </a:endParaRPr>
                    </a:p>
                  </a:txBody>
                  <a:tcPr marL="7901" marR="7901" marT="7901" marB="0" anchor="ctr">
                    <a:lnB w="28575" cap="flat" cmpd="sng" algn="ctr">
                      <a:solidFill>
                        <a:schemeClr val="tx1"/>
                      </a:solidFill>
                      <a:prstDash val="solid"/>
                      <a:round/>
                      <a:headEnd type="none" w="med" len="med"/>
                      <a:tailEnd type="none" w="med" len="med"/>
                    </a:lnB>
                    <a:solidFill>
                      <a:srgbClr val="FFC000"/>
                    </a:solidFill>
                  </a:tcPr>
                </a:tc>
                <a:tc>
                  <a:txBody>
                    <a:bodyPr/>
                    <a:lstStyle/>
                    <a:p>
                      <a:pPr algn="l" fontAlgn="ctr"/>
                      <a:r>
                        <a:rPr lang="en-GB" sz="1350" b="0" i="0" u="none" strike="noStrike" kern="1200" dirty="0">
                          <a:solidFill>
                            <a:schemeClr val="dk1"/>
                          </a:solidFill>
                          <a:effectLst/>
                          <a:latin typeface="+mn-lt"/>
                          <a:ea typeface="+mn-ea"/>
                          <a:cs typeface="+mn-cs"/>
                          <a:hlinkClick r:id="rId31"/>
                        </a:rPr>
                        <a:t>Javier Gonzalez-Martin</a:t>
                      </a:r>
                      <a:endParaRPr lang="en-GB" sz="1100" b="0" i="0" u="sng" strike="noStrike" dirty="0">
                        <a:solidFill>
                          <a:srgbClr val="0563C1"/>
                        </a:solidFill>
                        <a:effectLst/>
                        <a:latin typeface="Calibri" panose="020F0502020204030204" pitchFamily="34" charset="0"/>
                      </a:endParaRPr>
                    </a:p>
                  </a:txBody>
                  <a:tcPr marL="7901" marR="7901" marT="7901" marB="0" anchor="ctr">
                    <a:lnB w="28575" cap="flat" cmpd="sng" algn="ctr">
                      <a:solidFill>
                        <a:schemeClr val="tx1"/>
                      </a:solidFill>
                      <a:prstDash val="solid"/>
                      <a:round/>
                      <a:headEnd type="none" w="med" len="med"/>
                      <a:tailEnd type="none" w="med" len="med"/>
                    </a:lnB>
                    <a:solidFill>
                      <a:srgbClr val="FFC000"/>
                    </a:solidFill>
                  </a:tcPr>
                </a:tc>
                <a:tc>
                  <a:txBody>
                    <a:bodyPr/>
                    <a:lstStyle/>
                    <a:p>
                      <a:pPr algn="ctr" fontAlgn="ctr"/>
                      <a:r>
                        <a:rPr lang="en-GB" sz="1400" b="1" i="0" u="none" strike="noStrike" dirty="0">
                          <a:solidFill>
                            <a:srgbClr val="000000"/>
                          </a:solidFill>
                          <a:effectLst/>
                          <a:latin typeface="Calibri" panose="020F0502020204030204" pitchFamily="34" charset="0"/>
                        </a:rPr>
                        <a:t>2.00</a:t>
                      </a:r>
                    </a:p>
                  </a:txBody>
                  <a:tcPr marL="0" marR="0" marT="0"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665507979"/>
                  </a:ext>
                </a:extLst>
              </a:tr>
            </a:tbl>
          </a:graphicData>
        </a:graphic>
      </p:graphicFrame>
    </p:spTree>
    <p:extLst>
      <p:ext uri="{BB962C8B-B14F-4D97-AF65-F5344CB8AC3E}">
        <p14:creationId xmlns:p14="http://schemas.microsoft.com/office/powerpoint/2010/main" val="202870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A63D4-FCC0-7602-A348-F9431EFE2AC7}"/>
              </a:ext>
            </a:extLst>
          </p:cNvPr>
          <p:cNvSpPr>
            <a:spLocks noGrp="1"/>
          </p:cNvSpPr>
          <p:nvPr>
            <p:ph type="title"/>
          </p:nvPr>
        </p:nvSpPr>
        <p:spPr/>
        <p:txBody>
          <a:bodyPr/>
          <a:lstStyle/>
          <a:p>
            <a:r>
              <a:rPr lang="en-GB" dirty="0"/>
              <a:t>P1 pulses/allocation</a:t>
            </a:r>
          </a:p>
        </p:txBody>
      </p:sp>
      <p:sp>
        <p:nvSpPr>
          <p:cNvPr id="4" name="Footer Placeholder 3">
            <a:extLst>
              <a:ext uri="{FF2B5EF4-FFF2-40B4-BE49-F238E27FC236}">
                <a16:creationId xmlns:a16="http://schemas.microsoft.com/office/drawing/2014/main" id="{40F8090B-A1FA-7AA0-A982-EB695C5C33FF}"/>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5" name="Slide Number Placeholder 4">
            <a:extLst>
              <a:ext uri="{FF2B5EF4-FFF2-40B4-BE49-F238E27FC236}">
                <a16:creationId xmlns:a16="http://schemas.microsoft.com/office/drawing/2014/main" id="{061B4B0D-E351-7E66-3619-C4579CAF7CDB}"/>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dirty="0">
              <a:solidFill>
                <a:prstClr val="white"/>
              </a:solidFill>
            </a:endParaRPr>
          </a:p>
        </p:txBody>
      </p:sp>
      <p:graphicFrame>
        <p:nvGraphicFramePr>
          <p:cNvPr id="6" name="Table 5">
            <a:extLst>
              <a:ext uri="{FF2B5EF4-FFF2-40B4-BE49-F238E27FC236}">
                <a16:creationId xmlns:a16="http://schemas.microsoft.com/office/drawing/2014/main" id="{3ACDC0C3-E211-C20F-14DD-00DA0DEAACDA}"/>
              </a:ext>
            </a:extLst>
          </p:cNvPr>
          <p:cNvGraphicFramePr>
            <a:graphicFrameLocks noGrp="1"/>
          </p:cNvGraphicFramePr>
          <p:nvPr>
            <p:extLst>
              <p:ext uri="{D42A27DB-BD31-4B8C-83A1-F6EECF244321}">
                <p14:modId xmlns:p14="http://schemas.microsoft.com/office/powerpoint/2010/main" val="1344066144"/>
              </p:ext>
            </p:extLst>
          </p:nvPr>
        </p:nvGraphicFramePr>
        <p:xfrm>
          <a:off x="434898" y="979437"/>
          <a:ext cx="11018995" cy="2896653"/>
        </p:xfrm>
        <a:graphic>
          <a:graphicData uri="http://schemas.openxmlformats.org/drawingml/2006/table">
            <a:tbl>
              <a:tblPr firstRow="1" bandRow="1">
                <a:tableStyleId>{5C22544A-7EE6-4342-B048-85BDC9FD1C3A}</a:tableStyleId>
              </a:tblPr>
              <a:tblGrid>
                <a:gridCol w="947853">
                  <a:extLst>
                    <a:ext uri="{9D8B030D-6E8A-4147-A177-3AD203B41FA5}">
                      <a16:colId xmlns:a16="http://schemas.microsoft.com/office/drawing/2014/main" val="3356594015"/>
                    </a:ext>
                  </a:extLst>
                </a:gridCol>
                <a:gridCol w="925551">
                  <a:extLst>
                    <a:ext uri="{9D8B030D-6E8A-4147-A177-3AD203B41FA5}">
                      <a16:colId xmlns:a16="http://schemas.microsoft.com/office/drawing/2014/main" val="2354026134"/>
                    </a:ext>
                  </a:extLst>
                </a:gridCol>
                <a:gridCol w="758283">
                  <a:extLst>
                    <a:ext uri="{9D8B030D-6E8A-4147-A177-3AD203B41FA5}">
                      <a16:colId xmlns:a16="http://schemas.microsoft.com/office/drawing/2014/main" val="996946976"/>
                    </a:ext>
                  </a:extLst>
                </a:gridCol>
                <a:gridCol w="758773">
                  <a:extLst>
                    <a:ext uri="{9D8B030D-6E8A-4147-A177-3AD203B41FA5}">
                      <a16:colId xmlns:a16="http://schemas.microsoft.com/office/drawing/2014/main" val="2852551200"/>
                    </a:ext>
                  </a:extLst>
                </a:gridCol>
                <a:gridCol w="847615">
                  <a:extLst>
                    <a:ext uri="{9D8B030D-6E8A-4147-A177-3AD203B41FA5}">
                      <a16:colId xmlns:a16="http://schemas.microsoft.com/office/drawing/2014/main" val="1052402111"/>
                    </a:ext>
                  </a:extLst>
                </a:gridCol>
                <a:gridCol w="847615">
                  <a:extLst>
                    <a:ext uri="{9D8B030D-6E8A-4147-A177-3AD203B41FA5}">
                      <a16:colId xmlns:a16="http://schemas.microsoft.com/office/drawing/2014/main" val="1252769810"/>
                    </a:ext>
                  </a:extLst>
                </a:gridCol>
                <a:gridCol w="847615">
                  <a:extLst>
                    <a:ext uri="{9D8B030D-6E8A-4147-A177-3AD203B41FA5}">
                      <a16:colId xmlns:a16="http://schemas.microsoft.com/office/drawing/2014/main" val="570110766"/>
                    </a:ext>
                  </a:extLst>
                </a:gridCol>
                <a:gridCol w="890553">
                  <a:extLst>
                    <a:ext uri="{9D8B030D-6E8A-4147-A177-3AD203B41FA5}">
                      <a16:colId xmlns:a16="http://schemas.microsoft.com/office/drawing/2014/main" val="4017045624"/>
                    </a:ext>
                  </a:extLst>
                </a:gridCol>
                <a:gridCol w="804677">
                  <a:extLst>
                    <a:ext uri="{9D8B030D-6E8A-4147-A177-3AD203B41FA5}">
                      <a16:colId xmlns:a16="http://schemas.microsoft.com/office/drawing/2014/main" val="2048913055"/>
                    </a:ext>
                  </a:extLst>
                </a:gridCol>
                <a:gridCol w="847615">
                  <a:extLst>
                    <a:ext uri="{9D8B030D-6E8A-4147-A177-3AD203B41FA5}">
                      <a16:colId xmlns:a16="http://schemas.microsoft.com/office/drawing/2014/main" val="3352856951"/>
                    </a:ext>
                  </a:extLst>
                </a:gridCol>
                <a:gridCol w="921574">
                  <a:extLst>
                    <a:ext uri="{9D8B030D-6E8A-4147-A177-3AD203B41FA5}">
                      <a16:colId xmlns:a16="http://schemas.microsoft.com/office/drawing/2014/main" val="2011745292"/>
                    </a:ext>
                  </a:extLst>
                </a:gridCol>
                <a:gridCol w="773656">
                  <a:extLst>
                    <a:ext uri="{9D8B030D-6E8A-4147-A177-3AD203B41FA5}">
                      <a16:colId xmlns:a16="http://schemas.microsoft.com/office/drawing/2014/main" val="2208786855"/>
                    </a:ext>
                  </a:extLst>
                </a:gridCol>
                <a:gridCol w="847615">
                  <a:extLst>
                    <a:ext uri="{9D8B030D-6E8A-4147-A177-3AD203B41FA5}">
                      <a16:colId xmlns:a16="http://schemas.microsoft.com/office/drawing/2014/main" val="2448882167"/>
                    </a:ext>
                  </a:extLst>
                </a:gridCol>
              </a:tblGrid>
              <a:tr h="1353180">
                <a:tc>
                  <a:txBody>
                    <a:bodyPr/>
                    <a:lstStyle/>
                    <a:p>
                      <a:pPr algn="ctr" fontAlgn="ctr"/>
                      <a:endParaRPr lang="en-GB" sz="16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n-GB" sz="1600" b="1" i="0" u="none" strike="noStrike" dirty="0">
                          <a:solidFill>
                            <a:srgbClr val="FFFFFF"/>
                          </a:solidFill>
                          <a:effectLst/>
                          <a:latin typeface="Calibri" panose="020F0502020204030204" pitchFamily="34" charset="0"/>
                        </a:rPr>
                        <a:t>TCV</a:t>
                      </a:r>
                      <a:br>
                        <a:rPr lang="en-GB" sz="1600" b="1" i="0" u="none" strike="noStrike" dirty="0">
                          <a:solidFill>
                            <a:srgbClr val="FFFFFF"/>
                          </a:solidFill>
                          <a:effectLst/>
                          <a:latin typeface="Calibri" panose="020F0502020204030204" pitchFamily="34" charset="0"/>
                        </a:rPr>
                      </a:br>
                      <a:r>
                        <a:rPr lang="en-GB" sz="1600" b="1" i="0" u="none" strike="noStrike" dirty="0">
                          <a:solidFill>
                            <a:srgbClr val="FFFFFF"/>
                          </a:solidFill>
                          <a:effectLst/>
                          <a:latin typeface="Calibri" panose="020F0502020204030204" pitchFamily="34" charset="0"/>
                        </a:rPr>
                        <a:t>(Scientific)</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TCV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(Sce dev.)</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TCV</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(Total)</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AUG</a:t>
                      </a:r>
                      <a:br>
                        <a:rPr lang="en-GB" sz="1600" b="1" i="0" u="none" strike="noStrike">
                          <a:solidFill>
                            <a:srgbClr val="FFFFFF"/>
                          </a:solidFill>
                          <a:effectLst/>
                          <a:latin typeface="Calibri" panose="020F0502020204030204" pitchFamily="34" charset="0"/>
                        </a:rPr>
                      </a:br>
                      <a:endParaRPr lang="en-GB" sz="1600" b="1" i="0" u="none" strike="noStrike">
                        <a:solidFill>
                          <a:srgbClr val="FFFFFF"/>
                        </a:solidFill>
                        <a:effectLst/>
                        <a:latin typeface="Calibri" panose="020F0502020204030204" pitchFamily="34" charset="0"/>
                      </a:endParaRP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AUG</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(Pulse for Sce Dev)</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AUG</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(Session total)</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MAST-U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(Scientific)</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MAST-U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(Sce dev.)</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MAST-U</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(Total)</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WEST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(Scientific)</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WEST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 Dev)</a:t>
                      </a:r>
                    </a:p>
                  </a:txBody>
                  <a:tcPr marL="0" marR="0" marT="0" marB="0" anchor="ctr"/>
                </a:tc>
                <a:tc>
                  <a:txBody>
                    <a:bodyPr/>
                    <a:lstStyle/>
                    <a:p>
                      <a:pPr algn="ctr" fontAlgn="ctr"/>
                      <a:r>
                        <a:rPr lang="en-GB" sz="1600" b="1" i="0" u="none" strike="noStrike" dirty="0">
                          <a:solidFill>
                            <a:srgbClr val="FFFFFF"/>
                          </a:solidFill>
                          <a:effectLst/>
                          <a:latin typeface="Calibri" panose="020F0502020204030204" pitchFamily="34" charset="0"/>
                        </a:rPr>
                        <a:t>WEST</a:t>
                      </a:r>
                      <a:br>
                        <a:rPr lang="en-GB" sz="1600" b="1" i="0" u="none" strike="noStrike" dirty="0">
                          <a:solidFill>
                            <a:srgbClr val="FFFFFF"/>
                          </a:solidFill>
                          <a:effectLst/>
                          <a:latin typeface="Calibri" panose="020F0502020204030204" pitchFamily="34" charset="0"/>
                        </a:rPr>
                      </a:br>
                      <a:r>
                        <a:rPr lang="en-GB" sz="1600" b="1" i="0" u="none" strike="noStrike" dirty="0">
                          <a:solidFill>
                            <a:srgbClr val="FFFFFF"/>
                          </a:solidFill>
                          <a:effectLst/>
                          <a:latin typeface="Calibri" panose="020F0502020204030204" pitchFamily="34" charset="0"/>
                        </a:rPr>
                        <a:t>(Total)</a:t>
                      </a:r>
                    </a:p>
                    <a:p>
                      <a:pPr algn="ctr" fontAlgn="ctr"/>
                      <a:r>
                        <a:rPr lang="en-GB" sz="1600" b="1" i="0" u="none" strike="noStrike" dirty="0">
                          <a:solidFill>
                            <a:srgbClr val="FFFFFF"/>
                          </a:solidFill>
                          <a:effectLst/>
                          <a:latin typeface="Calibri" panose="020F0502020204030204" pitchFamily="34" charset="0"/>
                        </a:rPr>
                        <a:t>(Total 2026)</a:t>
                      </a:r>
                    </a:p>
                  </a:txBody>
                  <a:tcPr marL="0" marR="0" marT="0" marB="0" anchor="ctr"/>
                </a:tc>
                <a:extLst>
                  <a:ext uri="{0D108BD9-81ED-4DB2-BD59-A6C34878D82A}">
                    <a16:rowId xmlns:a16="http://schemas.microsoft.com/office/drawing/2014/main" val="3324893003"/>
                  </a:ext>
                </a:extLst>
              </a:tr>
              <a:tr h="514491">
                <a:tc>
                  <a:txBody>
                    <a:bodyPr/>
                    <a:lstStyle/>
                    <a:p>
                      <a:pPr algn="ctr" fontAlgn="ctr"/>
                      <a:r>
                        <a:rPr lang="en-GB" sz="1600" b="0" i="0" u="none" strike="noStrike" dirty="0">
                          <a:solidFill>
                            <a:srgbClr val="000000"/>
                          </a:solidFill>
                          <a:effectLst/>
                          <a:latin typeface="Calibri" panose="020F0502020204030204" pitchFamily="34" charset="0"/>
                        </a:rPr>
                        <a:t>Tot. Requested</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60</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40</a:t>
                      </a: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100</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64</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6</a:t>
                      </a: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70</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43</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0</a:t>
                      </a: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43</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40</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20</a:t>
                      </a: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60</a:t>
                      </a:r>
                    </a:p>
                  </a:txBody>
                  <a:tcPr marL="0" marR="0" marT="0" marB="0" anchor="ctr"/>
                </a:tc>
                <a:extLst>
                  <a:ext uri="{0D108BD9-81ED-4DB2-BD59-A6C34878D82A}">
                    <a16:rowId xmlns:a16="http://schemas.microsoft.com/office/drawing/2014/main" val="3796963767"/>
                  </a:ext>
                </a:extLst>
              </a:tr>
              <a:tr h="514491">
                <a:tc>
                  <a:txBody>
                    <a:bodyPr/>
                    <a:lstStyle/>
                    <a:p>
                      <a:pPr algn="ctr" fontAlgn="ctr"/>
                      <a:r>
                        <a:rPr lang="en-GB" sz="1600" b="0" i="0" u="none" strike="noStrike" dirty="0">
                          <a:solidFill>
                            <a:srgbClr val="000000"/>
                          </a:solidFill>
                          <a:effectLst/>
                          <a:latin typeface="Calibri" panose="020F0502020204030204" pitchFamily="34" charset="0"/>
                        </a:rPr>
                        <a:t>Prov. </a:t>
                      </a:r>
                      <a:r>
                        <a:rPr lang="en-GB" sz="1600" b="0" i="0" u="none" strike="noStrike" dirty="0" err="1">
                          <a:solidFill>
                            <a:srgbClr val="000000"/>
                          </a:solidFill>
                          <a:effectLst/>
                          <a:latin typeface="Calibri" panose="020F0502020204030204" pitchFamily="34" charset="0"/>
                        </a:rPr>
                        <a:t>Alloc</a:t>
                      </a:r>
                      <a:r>
                        <a:rPr lang="en-GB" sz="1600" b="0" i="0" u="none" strike="noStrike" dirty="0">
                          <a:solidFill>
                            <a:srgbClr val="000000"/>
                          </a:solidFill>
                          <a:effectLst/>
                          <a:latin typeface="Calibri" panose="020F0502020204030204" pitchFamily="34" charset="0"/>
                        </a:rPr>
                        <a:t>.</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160</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32</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16</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15</a:t>
                      </a:r>
                    </a:p>
                  </a:txBody>
                  <a:tcPr marL="0" marR="0" marT="0" marB="0" anchor="ctr"/>
                </a:tc>
                <a:extLst>
                  <a:ext uri="{0D108BD9-81ED-4DB2-BD59-A6C34878D82A}">
                    <a16:rowId xmlns:a16="http://schemas.microsoft.com/office/drawing/2014/main" val="4237303129"/>
                  </a:ext>
                </a:extLst>
              </a:tr>
              <a:tr h="514491">
                <a:tc>
                  <a:txBody>
                    <a:bodyPr/>
                    <a:lstStyle/>
                    <a:p>
                      <a:pPr algn="ctr" fontAlgn="ctr"/>
                      <a:r>
                        <a:rPr lang="en-GB" sz="1600" b="0" i="0" u="none" strike="noStrike" dirty="0">
                          <a:solidFill>
                            <a:srgbClr val="000000"/>
                          </a:solidFill>
                          <a:effectLst/>
                          <a:latin typeface="Calibri" panose="020F0502020204030204" pitchFamily="34" charset="0"/>
                        </a:rPr>
                        <a:t>Factor</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2000" b="1" i="0" u="none" strike="noStrike" dirty="0">
                          <a:solidFill>
                            <a:schemeClr val="tx1"/>
                          </a:solidFill>
                          <a:effectLst/>
                          <a:highlight>
                            <a:srgbClr val="00FF00"/>
                          </a:highlight>
                          <a:latin typeface="Calibri" panose="020F0502020204030204" pitchFamily="34" charset="0"/>
                        </a:rPr>
                        <a:t>0.63</a:t>
                      </a:r>
                    </a:p>
                  </a:txBody>
                  <a:tcPr marL="0" marR="0" marT="0" marB="0" anchor="ctr"/>
                </a:tc>
                <a:tc>
                  <a:txBody>
                    <a:bodyPr/>
                    <a:lstStyle/>
                    <a:p>
                      <a:pPr algn="ctr" fontAlgn="ctr"/>
                      <a:endParaRPr lang="en-GB" sz="20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endParaRPr lang="en-GB" sz="20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GB" sz="2000" b="1" i="0" u="none" strike="noStrike" dirty="0">
                          <a:solidFill>
                            <a:schemeClr val="tx1"/>
                          </a:solidFill>
                          <a:effectLst/>
                          <a:highlight>
                            <a:srgbClr val="FFFF00"/>
                          </a:highlight>
                          <a:latin typeface="Calibri" panose="020F0502020204030204" pitchFamily="34" charset="0"/>
                        </a:rPr>
                        <a:t>2.2</a:t>
                      </a:r>
                    </a:p>
                  </a:txBody>
                  <a:tcPr marL="0" marR="0" marT="0" marB="0" anchor="ctr"/>
                </a:tc>
                <a:tc>
                  <a:txBody>
                    <a:bodyPr/>
                    <a:lstStyle/>
                    <a:p>
                      <a:pPr algn="ctr" fontAlgn="ctr"/>
                      <a:endParaRPr lang="en-GB" sz="2000" b="0" i="0" u="none" strike="noStrike" dirty="0">
                        <a:solidFill>
                          <a:schemeClr val="bg1"/>
                        </a:solidFill>
                        <a:effectLst/>
                        <a:latin typeface="Calibri" panose="020F0502020204030204" pitchFamily="34" charset="0"/>
                      </a:endParaRPr>
                    </a:p>
                  </a:txBody>
                  <a:tcPr marL="0" marR="0" marT="0" marB="0" anchor="ctr"/>
                </a:tc>
                <a:tc>
                  <a:txBody>
                    <a:bodyPr/>
                    <a:lstStyle/>
                    <a:p>
                      <a:pPr algn="ctr" fontAlgn="ctr"/>
                      <a:endParaRPr lang="en-GB" sz="2000" b="0" i="0" u="none" strike="noStrike" dirty="0">
                        <a:solidFill>
                          <a:schemeClr val="bg1"/>
                        </a:solidFill>
                        <a:effectLst/>
                        <a:latin typeface="Calibri" panose="020F0502020204030204" pitchFamily="34" charset="0"/>
                      </a:endParaRPr>
                    </a:p>
                  </a:txBody>
                  <a:tcPr marL="0" marR="0" marT="0" marB="0" anchor="ctr"/>
                </a:tc>
                <a:tc>
                  <a:txBody>
                    <a:bodyPr/>
                    <a:lstStyle/>
                    <a:p>
                      <a:pPr algn="ctr" fontAlgn="ctr"/>
                      <a:r>
                        <a:rPr lang="en-GB" sz="2000" b="1" i="0" u="none" strike="noStrike" dirty="0">
                          <a:solidFill>
                            <a:schemeClr val="bg1"/>
                          </a:solidFill>
                          <a:effectLst/>
                          <a:highlight>
                            <a:srgbClr val="FF0000"/>
                          </a:highlight>
                          <a:latin typeface="Calibri" panose="020F0502020204030204" pitchFamily="34" charset="0"/>
                        </a:rPr>
                        <a:t>2.7</a:t>
                      </a:r>
                    </a:p>
                  </a:txBody>
                  <a:tcPr marL="0" marR="0" marT="0" marB="0" anchor="ctr"/>
                </a:tc>
                <a:tc>
                  <a:txBody>
                    <a:bodyPr/>
                    <a:lstStyle/>
                    <a:p>
                      <a:pPr algn="ctr" fontAlgn="ctr"/>
                      <a:endParaRPr lang="en-GB" sz="2000" b="0" i="0" u="none" strike="noStrike" dirty="0">
                        <a:solidFill>
                          <a:schemeClr val="bg1"/>
                        </a:solidFill>
                        <a:effectLst/>
                        <a:latin typeface="Calibri" panose="020F0502020204030204" pitchFamily="34" charset="0"/>
                      </a:endParaRPr>
                    </a:p>
                  </a:txBody>
                  <a:tcPr marL="0" marR="0" marT="0" marB="0" anchor="ctr"/>
                </a:tc>
                <a:tc>
                  <a:txBody>
                    <a:bodyPr/>
                    <a:lstStyle/>
                    <a:p>
                      <a:pPr algn="ctr" fontAlgn="ctr"/>
                      <a:endParaRPr lang="en-GB" sz="2000" b="0" i="0" u="none" strike="noStrike" dirty="0">
                        <a:solidFill>
                          <a:schemeClr val="bg1"/>
                        </a:solidFill>
                        <a:effectLst/>
                        <a:latin typeface="Calibri" panose="020F0502020204030204" pitchFamily="34" charset="0"/>
                      </a:endParaRPr>
                    </a:p>
                  </a:txBody>
                  <a:tcPr marL="0" marR="0" marT="0" marB="0" anchor="ctr"/>
                </a:tc>
                <a:tc>
                  <a:txBody>
                    <a:bodyPr/>
                    <a:lstStyle/>
                    <a:p>
                      <a:pPr algn="ctr" fontAlgn="ctr"/>
                      <a:r>
                        <a:rPr lang="en-GB" sz="2000" b="1" i="0" u="none" strike="noStrike" dirty="0">
                          <a:solidFill>
                            <a:schemeClr val="bg1"/>
                          </a:solidFill>
                          <a:effectLst/>
                          <a:highlight>
                            <a:srgbClr val="FF0000"/>
                          </a:highlight>
                          <a:latin typeface="Calibri" panose="020F0502020204030204" pitchFamily="34" charset="0"/>
                        </a:rPr>
                        <a:t>4</a:t>
                      </a:r>
                    </a:p>
                  </a:txBody>
                  <a:tcPr marL="0" marR="0" marT="0" marB="0" anchor="ctr"/>
                </a:tc>
                <a:extLst>
                  <a:ext uri="{0D108BD9-81ED-4DB2-BD59-A6C34878D82A}">
                    <a16:rowId xmlns:a16="http://schemas.microsoft.com/office/drawing/2014/main" val="1056979879"/>
                  </a:ext>
                </a:extLst>
              </a:tr>
            </a:tbl>
          </a:graphicData>
        </a:graphic>
      </p:graphicFrame>
      <p:sp>
        <p:nvSpPr>
          <p:cNvPr id="7" name="TextBox 6">
            <a:extLst>
              <a:ext uri="{FF2B5EF4-FFF2-40B4-BE49-F238E27FC236}">
                <a16:creationId xmlns:a16="http://schemas.microsoft.com/office/drawing/2014/main" id="{F0CD3468-43E4-DECB-140A-F69DA8309E21}"/>
              </a:ext>
            </a:extLst>
          </p:cNvPr>
          <p:cNvSpPr txBox="1"/>
          <p:nvPr/>
        </p:nvSpPr>
        <p:spPr>
          <a:xfrm>
            <a:off x="720080" y="4123632"/>
            <a:ext cx="10733813" cy="1938992"/>
          </a:xfrm>
          <a:prstGeom prst="rect">
            <a:avLst/>
          </a:prstGeom>
          <a:noFill/>
        </p:spPr>
        <p:txBody>
          <a:bodyPr wrap="square" rtlCol="0">
            <a:spAutoFit/>
          </a:bodyPr>
          <a:lstStyle/>
          <a:p>
            <a:pPr algn="l"/>
            <a:r>
              <a:rPr lang="en-GB" sz="2400" b="1" dirty="0"/>
              <a:t>TCV: space to execute also an amount of the Priority 2 proposals (145 pulses total)</a:t>
            </a:r>
          </a:p>
          <a:p>
            <a:pPr algn="l"/>
            <a:r>
              <a:rPr lang="en-GB" sz="2400" b="1" dirty="0"/>
              <a:t>AUG: some down-selection/combination needed</a:t>
            </a:r>
          </a:p>
          <a:p>
            <a:pPr algn="l"/>
            <a:r>
              <a:rPr lang="en-GB" sz="2400" b="1" dirty="0"/>
              <a:t>MAST-U/WEST: consolidation of which parts of proposals to execute needed – Some indication shown in assessments (i.e. some machines rated higher </a:t>
            </a:r>
            <a:r>
              <a:rPr lang="en-GB" sz="2400" b="1" dirty="0" err="1"/>
              <a:t>prio</a:t>
            </a:r>
            <a:r>
              <a:rPr lang="en-GB" sz="2400" b="1" dirty="0"/>
              <a:t> within individual proposals),but further work for TFL/RTCs</a:t>
            </a:r>
          </a:p>
        </p:txBody>
      </p:sp>
    </p:spTree>
    <p:extLst>
      <p:ext uri="{BB962C8B-B14F-4D97-AF65-F5344CB8AC3E}">
        <p14:creationId xmlns:p14="http://schemas.microsoft.com/office/powerpoint/2010/main" val="3889912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3D7FD-7FA1-4C7E-6248-3A334692F40C}"/>
              </a:ext>
            </a:extLst>
          </p:cNvPr>
          <p:cNvSpPr>
            <a:spLocks noGrp="1"/>
          </p:cNvSpPr>
          <p:nvPr>
            <p:ph type="title"/>
          </p:nvPr>
        </p:nvSpPr>
        <p:spPr/>
        <p:txBody>
          <a:bodyPr/>
          <a:lstStyle/>
          <a:p>
            <a:r>
              <a:rPr lang="en-GB" dirty="0"/>
              <a:t>Initial grouping</a:t>
            </a:r>
          </a:p>
        </p:txBody>
      </p:sp>
      <p:sp>
        <p:nvSpPr>
          <p:cNvPr id="4" name="Footer Placeholder 3">
            <a:extLst>
              <a:ext uri="{FF2B5EF4-FFF2-40B4-BE49-F238E27FC236}">
                <a16:creationId xmlns:a16="http://schemas.microsoft.com/office/drawing/2014/main" id="{6518AA3B-C44C-C14A-B450-987BB0C44788}"/>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5" name="Slide Number Placeholder 4">
            <a:extLst>
              <a:ext uri="{FF2B5EF4-FFF2-40B4-BE49-F238E27FC236}">
                <a16:creationId xmlns:a16="http://schemas.microsoft.com/office/drawing/2014/main" id="{D24B6FF2-6FFB-E3E2-9A5B-08F5C9A7943B}"/>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dirty="0">
              <a:solidFill>
                <a:prstClr val="white"/>
              </a:solidFill>
            </a:endParaRPr>
          </a:p>
        </p:txBody>
      </p:sp>
      <p:graphicFrame>
        <p:nvGraphicFramePr>
          <p:cNvPr id="6" name="Table 5">
            <a:extLst>
              <a:ext uri="{FF2B5EF4-FFF2-40B4-BE49-F238E27FC236}">
                <a16:creationId xmlns:a16="http://schemas.microsoft.com/office/drawing/2014/main" id="{B9184A33-F252-01F2-75F3-EAA106F6669F}"/>
              </a:ext>
            </a:extLst>
          </p:cNvPr>
          <p:cNvGraphicFramePr>
            <a:graphicFrameLocks noGrp="1"/>
          </p:cNvGraphicFramePr>
          <p:nvPr>
            <p:extLst>
              <p:ext uri="{D42A27DB-BD31-4B8C-83A1-F6EECF244321}">
                <p14:modId xmlns:p14="http://schemas.microsoft.com/office/powerpoint/2010/main" val="1238402615"/>
              </p:ext>
            </p:extLst>
          </p:nvPr>
        </p:nvGraphicFramePr>
        <p:xfrm>
          <a:off x="1017299" y="996079"/>
          <a:ext cx="4979064" cy="3052995"/>
        </p:xfrm>
        <a:graphic>
          <a:graphicData uri="http://schemas.openxmlformats.org/drawingml/2006/table">
            <a:tbl>
              <a:tblPr>
                <a:tableStyleId>{5C22544A-7EE6-4342-B048-85BDC9FD1C3A}</a:tableStyleId>
              </a:tblPr>
              <a:tblGrid>
                <a:gridCol w="3033223">
                  <a:extLst>
                    <a:ext uri="{9D8B030D-6E8A-4147-A177-3AD203B41FA5}">
                      <a16:colId xmlns:a16="http://schemas.microsoft.com/office/drawing/2014/main" val="1849802159"/>
                    </a:ext>
                  </a:extLst>
                </a:gridCol>
                <a:gridCol w="1945841">
                  <a:extLst>
                    <a:ext uri="{9D8B030D-6E8A-4147-A177-3AD203B41FA5}">
                      <a16:colId xmlns:a16="http://schemas.microsoft.com/office/drawing/2014/main" val="1727889939"/>
                    </a:ext>
                  </a:extLst>
                </a:gridCol>
              </a:tblGrid>
              <a:tr h="400004">
                <a:tc>
                  <a:txBody>
                    <a:bodyPr/>
                    <a:lstStyle/>
                    <a:p>
                      <a:pPr algn="ctr" fontAlgn="ctr"/>
                      <a:r>
                        <a:rPr lang="en-GB" sz="2000" u="none" strike="noStrike" dirty="0">
                          <a:effectLst/>
                          <a:latin typeface="Arial" panose="020B0604020202020204" pitchFamily="34" charset="0"/>
                          <a:cs typeface="Arial" panose="020B0604020202020204" pitchFamily="34" charset="0"/>
                        </a:rPr>
                        <a:t>High level topics</a:t>
                      </a:r>
                      <a:endParaRPr lang="en-GB"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latin typeface="Arial" panose="020B0604020202020204" pitchFamily="34" charset="0"/>
                          <a:cs typeface="Arial" panose="020B0604020202020204" pitchFamily="34" charset="0"/>
                        </a:rPr>
                        <a:t>Proposal #</a:t>
                      </a:r>
                      <a:endParaRPr lang="en-GB"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9594942"/>
                  </a:ext>
                </a:extLst>
              </a:tr>
              <a:tr h="380956">
                <a:tc>
                  <a:txBody>
                    <a:bodyPr/>
                    <a:lstStyle/>
                    <a:p>
                      <a:pPr algn="l" fontAlgn="ctr"/>
                      <a:r>
                        <a:rPr lang="en-GB" sz="2000" b="0" i="0" u="none" strike="noStrike" dirty="0">
                          <a:solidFill>
                            <a:srgbClr val="000000"/>
                          </a:solidFill>
                          <a:effectLst/>
                          <a:latin typeface="Arial" panose="020B0604020202020204" pitchFamily="34" charset="0"/>
                          <a:cs typeface="Arial" panose="020B0604020202020204" pitchFamily="34" charset="0"/>
                        </a:rPr>
                        <a:t>3D Fields and ELMs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GB" sz="2000" b="0" i="0" u="none" strike="noStrike" dirty="0">
                          <a:solidFill>
                            <a:srgbClr val="00B050"/>
                          </a:solidFill>
                          <a:effectLst/>
                          <a:latin typeface="Arial" panose="020B0604020202020204" pitchFamily="34" charset="0"/>
                          <a:cs typeface="Arial" panose="020B0604020202020204" pitchFamily="34" charset="0"/>
                        </a:rPr>
                        <a:t>192</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00B0F0"/>
                          </a:solidFill>
                          <a:effectLst/>
                          <a:latin typeface="Arial" panose="020B0604020202020204" pitchFamily="34" charset="0"/>
                          <a:cs typeface="Arial" panose="020B0604020202020204" pitchFamily="34" charset="0"/>
                        </a:rPr>
                        <a:t>193</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00B050"/>
                          </a:solidFill>
                          <a:effectLst/>
                          <a:latin typeface="Arial" panose="020B0604020202020204" pitchFamily="34" charset="0"/>
                          <a:cs typeface="Arial" panose="020B0604020202020204" pitchFamily="34" charset="0"/>
                        </a:rPr>
                        <a:t>205</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46103173"/>
                  </a:ext>
                </a:extLst>
              </a:tr>
              <a:tr h="484621">
                <a:tc>
                  <a:txBody>
                    <a:bodyPr/>
                    <a:lstStyle/>
                    <a:p>
                      <a:pPr algn="l" fontAlgn="ctr"/>
                      <a:r>
                        <a:rPr lang="en-GB" sz="2000" b="0" i="0" u="none" strike="noStrike" dirty="0">
                          <a:solidFill>
                            <a:srgbClr val="000000"/>
                          </a:solidFill>
                          <a:effectLst/>
                          <a:latin typeface="Arial" panose="020B0604020202020204" pitchFamily="34" charset="0"/>
                          <a:cs typeface="Arial" panose="020B0604020202020204" pitchFamily="34" charset="0"/>
                        </a:rPr>
                        <a:t>Core AE control and suppression</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b"/>
                      <a:r>
                        <a:rPr lang="en-GB" sz="2000" b="0" i="0" u="none" strike="noStrike" dirty="0">
                          <a:solidFill>
                            <a:srgbClr val="00B050"/>
                          </a:solidFill>
                          <a:effectLst/>
                          <a:latin typeface="Arial" panose="020B0604020202020204" pitchFamily="34" charset="0"/>
                          <a:cs typeface="Arial" panose="020B0604020202020204" pitchFamily="34" charset="0"/>
                        </a:rPr>
                        <a:t>200</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00B0F0"/>
                          </a:solidFill>
                          <a:effectLst/>
                          <a:latin typeface="Arial" panose="020B0604020202020204" pitchFamily="34" charset="0"/>
                          <a:cs typeface="Arial" panose="020B0604020202020204" pitchFamily="34" charset="0"/>
                        </a:rPr>
                        <a:t>206</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00B0F0"/>
                          </a:solidFill>
                          <a:effectLst/>
                          <a:latin typeface="Arial" panose="020B0604020202020204" pitchFamily="34" charset="0"/>
                          <a:cs typeface="Arial" panose="020B0604020202020204" pitchFamily="34" charset="0"/>
                        </a:rPr>
                        <a:t>207</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00B050"/>
                          </a:solidFill>
                          <a:effectLst/>
                          <a:latin typeface="Arial" panose="020B0604020202020204" pitchFamily="34" charset="0"/>
                          <a:cs typeface="Arial" panose="020B0604020202020204" pitchFamily="34" charset="0"/>
                        </a:rPr>
                        <a:t>197</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FFC000"/>
                          </a:solidFill>
                          <a:effectLst/>
                          <a:latin typeface="Arial" panose="020B0604020202020204" pitchFamily="34" charset="0"/>
                          <a:cs typeface="Arial" panose="020B0604020202020204" pitchFamily="34" charset="0"/>
                        </a:rPr>
                        <a:t>198</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FFC000"/>
                          </a:solidFill>
                          <a:effectLst/>
                          <a:latin typeface="Arial" panose="020B0604020202020204" pitchFamily="34" charset="0"/>
                          <a:cs typeface="Arial" panose="020B0604020202020204" pitchFamily="34" charset="0"/>
                        </a:rPr>
                        <a:t>199</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FFC000"/>
                          </a:solidFill>
                          <a:effectLst/>
                          <a:latin typeface="Arial" panose="020B0604020202020204" pitchFamily="34" charset="0"/>
                          <a:cs typeface="Arial" panose="020B0604020202020204" pitchFamily="34" charset="0"/>
                        </a:rPr>
                        <a:t>202</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20761294"/>
                  </a:ext>
                </a:extLst>
              </a:tr>
              <a:tr h="251242">
                <a:tc>
                  <a:txBody>
                    <a:bodyPr/>
                    <a:lstStyle/>
                    <a:p>
                      <a:pPr algn="l" fontAlgn="ctr"/>
                      <a:r>
                        <a:rPr lang="en-GB" sz="2000" b="0" i="0" u="none" strike="noStrike" dirty="0">
                          <a:solidFill>
                            <a:srgbClr val="000000"/>
                          </a:solidFill>
                          <a:effectLst/>
                          <a:latin typeface="Arial" panose="020B0604020202020204" pitchFamily="34" charset="0"/>
                          <a:cs typeface="Arial" panose="020B0604020202020204" pitchFamily="34" charset="0"/>
                        </a:rPr>
                        <a:t>Core turbulence control</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b"/>
                      <a:r>
                        <a:rPr lang="en-GB" sz="2000" b="0" i="0" u="none" strike="noStrike" dirty="0">
                          <a:solidFill>
                            <a:srgbClr val="00B050"/>
                          </a:solidFill>
                          <a:effectLst/>
                          <a:latin typeface="Arial" panose="020B0604020202020204" pitchFamily="34" charset="0"/>
                          <a:cs typeface="Arial" panose="020B0604020202020204" pitchFamily="34" charset="0"/>
                        </a:rPr>
                        <a:t>194</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00B050"/>
                          </a:solidFill>
                          <a:effectLst/>
                          <a:latin typeface="Arial" panose="020B0604020202020204" pitchFamily="34" charset="0"/>
                          <a:cs typeface="Arial" panose="020B0604020202020204" pitchFamily="34" charset="0"/>
                        </a:rPr>
                        <a:t>208</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25112142"/>
                  </a:ext>
                </a:extLst>
              </a:tr>
              <a:tr h="414660">
                <a:tc>
                  <a:txBody>
                    <a:bodyPr/>
                    <a:lstStyle/>
                    <a:p>
                      <a:pPr algn="l" fontAlgn="ctr"/>
                      <a:r>
                        <a:rPr lang="en-GB" sz="2000" b="0" i="0" u="none" strike="noStrike" dirty="0">
                          <a:solidFill>
                            <a:srgbClr val="000000"/>
                          </a:solidFill>
                          <a:effectLst/>
                          <a:latin typeface="Arial" panose="020B0604020202020204" pitchFamily="34" charset="0"/>
                          <a:cs typeface="Arial" panose="020B0604020202020204" pitchFamily="34" charset="0"/>
                        </a:rPr>
                        <a:t>AUG alpha measurements</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b"/>
                      <a:r>
                        <a:rPr lang="en-GB" sz="2000" b="0" i="0" u="none" strike="noStrike" dirty="0">
                          <a:solidFill>
                            <a:srgbClr val="00B050"/>
                          </a:solidFill>
                          <a:effectLst/>
                          <a:latin typeface="Arial" panose="020B0604020202020204" pitchFamily="34" charset="0"/>
                          <a:cs typeface="Arial" panose="020B0604020202020204" pitchFamily="34" charset="0"/>
                        </a:rPr>
                        <a:t>195</a:t>
                      </a: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26758010"/>
                  </a:ext>
                </a:extLst>
              </a:tr>
              <a:tr h="380956">
                <a:tc>
                  <a:txBody>
                    <a:bodyPr/>
                    <a:lstStyle/>
                    <a:p>
                      <a:pPr algn="l" fontAlgn="ctr"/>
                      <a:r>
                        <a:rPr lang="en-GB" sz="2000" b="0" i="0" u="none" strike="noStrike" dirty="0">
                          <a:solidFill>
                            <a:srgbClr val="000000"/>
                          </a:solidFill>
                          <a:effectLst/>
                          <a:latin typeface="Arial" panose="020B0604020202020204" pitchFamily="34" charset="0"/>
                          <a:cs typeface="Arial" panose="020B0604020202020204" pitchFamily="34" charset="0"/>
                        </a:rPr>
                        <a:t>WEST expt. branch</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GB" sz="2000" b="0" i="0" u="none" strike="noStrike" dirty="0">
                          <a:solidFill>
                            <a:srgbClr val="00B050"/>
                          </a:solidFill>
                          <a:effectLst/>
                          <a:latin typeface="Arial" panose="020B0604020202020204" pitchFamily="34" charset="0"/>
                          <a:cs typeface="Arial" panose="020B0604020202020204" pitchFamily="34" charset="0"/>
                        </a:rPr>
                        <a:t>194</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FFC000"/>
                          </a:solidFill>
                          <a:effectLst/>
                          <a:latin typeface="Arial" panose="020B0604020202020204" pitchFamily="34" charset="0"/>
                          <a:cs typeface="Arial" panose="020B0604020202020204" pitchFamily="34" charset="0"/>
                        </a:rPr>
                        <a:t>196</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00B0F0"/>
                          </a:solidFill>
                          <a:effectLst/>
                          <a:latin typeface="Arial" panose="020B0604020202020204" pitchFamily="34" charset="0"/>
                          <a:cs typeface="Arial" panose="020B0604020202020204" pitchFamily="34" charset="0"/>
                        </a:rPr>
                        <a:t>204</a:t>
                      </a:r>
                      <a:r>
                        <a:rPr lang="en-GB" sz="2000" b="0" i="0" u="none" strike="noStrike" dirty="0">
                          <a:solidFill>
                            <a:srgbClr val="000000"/>
                          </a:solidFill>
                          <a:effectLst/>
                          <a:latin typeface="Arial" panose="020B0604020202020204" pitchFamily="34" charset="0"/>
                          <a:cs typeface="Arial" panose="020B0604020202020204" pitchFamily="34" charset="0"/>
                        </a:rPr>
                        <a:t>, </a:t>
                      </a:r>
                      <a:r>
                        <a:rPr lang="en-GB" sz="2000" b="0" i="0" u="none" strike="noStrike" dirty="0">
                          <a:solidFill>
                            <a:srgbClr val="FFC000"/>
                          </a:solidFill>
                          <a:effectLst/>
                          <a:latin typeface="Arial" panose="020B0604020202020204" pitchFamily="34" charset="0"/>
                          <a:cs typeface="Arial" panose="020B0604020202020204" pitchFamily="34" charset="0"/>
                        </a:rPr>
                        <a:t>209</a:t>
                      </a: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9798387"/>
                  </a:ext>
                </a:extLst>
              </a:tr>
            </a:tbl>
          </a:graphicData>
        </a:graphic>
      </p:graphicFrame>
      <p:sp>
        <p:nvSpPr>
          <p:cNvPr id="7" name="TextBox 6">
            <a:extLst>
              <a:ext uri="{FF2B5EF4-FFF2-40B4-BE49-F238E27FC236}">
                <a16:creationId xmlns:a16="http://schemas.microsoft.com/office/drawing/2014/main" id="{3F32AAB9-ED39-1B5D-33E1-E21D2CD2D52E}"/>
              </a:ext>
            </a:extLst>
          </p:cNvPr>
          <p:cNvSpPr txBox="1"/>
          <p:nvPr/>
        </p:nvSpPr>
        <p:spPr>
          <a:xfrm>
            <a:off x="6378222" y="891821"/>
            <a:ext cx="5260622" cy="4093428"/>
          </a:xfrm>
          <a:prstGeom prst="rect">
            <a:avLst/>
          </a:prstGeom>
          <a:noFill/>
        </p:spPr>
        <p:txBody>
          <a:bodyPr wrap="square" rtlCol="0">
            <a:spAutoFit/>
          </a:bodyPr>
          <a:lstStyle/>
          <a:p>
            <a:pPr marL="285750" indent="-285750" algn="l">
              <a:buFont typeface="Arial" panose="020B0604020202020204" pitchFamily="34" charset="0"/>
              <a:buChar char="•"/>
            </a:pPr>
            <a:r>
              <a:rPr lang="en-GB" sz="2000" dirty="0"/>
              <a:t>Within a group, RTCs will allocate pulses-per-machine to the group.</a:t>
            </a:r>
          </a:p>
          <a:p>
            <a:pPr marL="285750" indent="-285750" algn="l">
              <a:buFont typeface="Arial" panose="020B0604020202020204" pitchFamily="34" charset="0"/>
              <a:buChar char="•"/>
            </a:pPr>
            <a:r>
              <a:rPr lang="en-GB" sz="2000" dirty="0"/>
              <a:t>P1 proposals already account for &gt;100% of allocated pulses on AUG/MAST-U/WEST</a:t>
            </a:r>
          </a:p>
          <a:p>
            <a:pPr marL="285750" indent="-285750" algn="l">
              <a:buFont typeface="Arial" panose="020B0604020202020204" pitchFamily="34" charset="0"/>
              <a:buChar char="•"/>
            </a:pPr>
            <a:r>
              <a:rPr lang="en-GB" sz="2000" dirty="0"/>
              <a:t>Implies careful planning to ensure principal points of P1 proposals are covered: combine shots where possible, select specific physics to dedicate specific pulses where not</a:t>
            </a:r>
          </a:p>
          <a:p>
            <a:pPr marL="285750" indent="-285750" algn="l">
              <a:buFont typeface="Arial" panose="020B0604020202020204" pitchFamily="34" charset="0"/>
              <a:buChar char="•"/>
            </a:pPr>
            <a:r>
              <a:rPr lang="en-GB" sz="2000" dirty="0"/>
              <a:t>Experiments will be planned principally with P1 proposals in mind but P2 will be included where pulses may be adapted with no risk to P1 or (esp. TCV) where pulses available not required by P1.</a:t>
            </a:r>
          </a:p>
        </p:txBody>
      </p:sp>
    </p:spTree>
    <p:extLst>
      <p:ext uri="{BB962C8B-B14F-4D97-AF65-F5344CB8AC3E}">
        <p14:creationId xmlns:p14="http://schemas.microsoft.com/office/powerpoint/2010/main" val="1966902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9AE89-1DD9-CF3B-FBE9-6B3DEE890B78}"/>
              </a:ext>
            </a:extLst>
          </p:cNvPr>
          <p:cNvSpPr>
            <a:spLocks noGrp="1"/>
          </p:cNvSpPr>
          <p:nvPr>
            <p:ph type="title"/>
          </p:nvPr>
        </p:nvSpPr>
        <p:spPr>
          <a:xfrm>
            <a:off x="950774" y="0"/>
            <a:ext cx="9451776" cy="457200"/>
          </a:xfrm>
        </p:spPr>
        <p:txBody>
          <a:bodyPr/>
          <a:lstStyle/>
          <a:p>
            <a:r>
              <a:rPr lang="en-GB" dirty="0"/>
              <a:t>Proposals (summary table in here)</a:t>
            </a:r>
          </a:p>
        </p:txBody>
      </p:sp>
      <p:sp>
        <p:nvSpPr>
          <p:cNvPr id="3" name="Footer Placeholder 2">
            <a:extLst>
              <a:ext uri="{FF2B5EF4-FFF2-40B4-BE49-F238E27FC236}">
                <a16:creationId xmlns:a16="http://schemas.microsoft.com/office/drawing/2014/main" id="{75EB3B2E-82DA-0A96-259E-FA0CA80737E4}"/>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21493E80-B1F4-79EE-E09C-1BF186C891C8}"/>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graphicFrame>
        <p:nvGraphicFramePr>
          <p:cNvPr id="7" name="Table 6">
            <a:extLst>
              <a:ext uri="{FF2B5EF4-FFF2-40B4-BE49-F238E27FC236}">
                <a16:creationId xmlns:a16="http://schemas.microsoft.com/office/drawing/2014/main" id="{FC50559C-B79A-6420-31A2-CD0E40942FA1}"/>
              </a:ext>
            </a:extLst>
          </p:cNvPr>
          <p:cNvGraphicFramePr>
            <a:graphicFrameLocks noGrp="1"/>
          </p:cNvGraphicFramePr>
          <p:nvPr>
            <p:extLst>
              <p:ext uri="{D42A27DB-BD31-4B8C-83A1-F6EECF244321}">
                <p14:modId xmlns:p14="http://schemas.microsoft.com/office/powerpoint/2010/main" val="1495731835"/>
              </p:ext>
            </p:extLst>
          </p:nvPr>
        </p:nvGraphicFramePr>
        <p:xfrm>
          <a:off x="825624" y="477655"/>
          <a:ext cx="10971768" cy="5957219"/>
        </p:xfrm>
        <a:graphic>
          <a:graphicData uri="http://schemas.openxmlformats.org/drawingml/2006/table">
            <a:tbl>
              <a:tblPr>
                <a:tableStyleId>{5C22544A-7EE6-4342-B048-85BDC9FD1C3A}</a:tableStyleId>
              </a:tblPr>
              <a:tblGrid>
                <a:gridCol w="795277">
                  <a:extLst>
                    <a:ext uri="{9D8B030D-6E8A-4147-A177-3AD203B41FA5}">
                      <a16:colId xmlns:a16="http://schemas.microsoft.com/office/drawing/2014/main" val="470974100"/>
                    </a:ext>
                  </a:extLst>
                </a:gridCol>
                <a:gridCol w="7620424">
                  <a:extLst>
                    <a:ext uri="{9D8B030D-6E8A-4147-A177-3AD203B41FA5}">
                      <a16:colId xmlns:a16="http://schemas.microsoft.com/office/drawing/2014/main" val="3193981775"/>
                    </a:ext>
                  </a:extLst>
                </a:gridCol>
                <a:gridCol w="2556067">
                  <a:extLst>
                    <a:ext uri="{9D8B030D-6E8A-4147-A177-3AD203B41FA5}">
                      <a16:colId xmlns:a16="http://schemas.microsoft.com/office/drawing/2014/main" val="3629666207"/>
                    </a:ext>
                  </a:extLst>
                </a:gridCol>
              </a:tblGrid>
              <a:tr h="253094">
                <a:tc>
                  <a:txBody>
                    <a:bodyPr/>
                    <a:lstStyle/>
                    <a:p>
                      <a:pPr algn="l" fontAlgn="b"/>
                      <a:r>
                        <a:rPr lang="en-GB" sz="1400" u="none" strike="noStrike" dirty="0">
                          <a:effectLst/>
                        </a:rPr>
                        <a:t>Proposal #</a:t>
                      </a:r>
                      <a:endParaRPr lang="en-GB" sz="1400" b="0" i="0" u="none" strike="noStrike" dirty="0">
                        <a:solidFill>
                          <a:srgbClr val="000000"/>
                        </a:solidFill>
                        <a:effectLst/>
                        <a:latin typeface="Calibri" panose="020F0502020204030204" pitchFamily="34" charset="0"/>
                      </a:endParaRPr>
                    </a:p>
                  </a:txBody>
                  <a:tcPr marL="7901" marR="7901" marT="7901"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GB" sz="1400" u="none" strike="noStrike" dirty="0">
                          <a:effectLst/>
                        </a:rPr>
                        <a:t>Title</a:t>
                      </a:r>
                      <a:endParaRPr lang="en-GB" sz="1400" b="0" i="0" u="none" strike="noStrike" dirty="0">
                        <a:solidFill>
                          <a:srgbClr val="000000"/>
                        </a:solidFill>
                        <a:effectLst/>
                        <a:latin typeface="Calibri" panose="020F0502020204030204" pitchFamily="34" charset="0"/>
                      </a:endParaRPr>
                    </a:p>
                  </a:txBody>
                  <a:tcPr marL="7901" marR="7901" marT="7901" marB="0"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GB" sz="1400" u="none" strike="noStrike" dirty="0">
                          <a:effectLst/>
                        </a:rPr>
                        <a:t>Proponent(s)</a:t>
                      </a:r>
                      <a:endParaRPr lang="en-GB" sz="1400" b="0" i="0" u="none" strike="noStrike" dirty="0">
                        <a:solidFill>
                          <a:srgbClr val="000000"/>
                        </a:solidFill>
                        <a:effectLst/>
                        <a:latin typeface="Calibri" panose="020F0502020204030204" pitchFamily="34" charset="0"/>
                      </a:endParaRPr>
                    </a:p>
                  </a:txBody>
                  <a:tcPr marL="7901" marR="7901" marT="7901" marB="0" anchor="b">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2661306"/>
                  </a:ext>
                </a:extLst>
              </a:tr>
              <a:tr h="240801">
                <a:tc>
                  <a:txBody>
                    <a:bodyPr/>
                    <a:lstStyle/>
                    <a:p>
                      <a:pPr algn="r" fontAlgn="b"/>
                      <a:r>
                        <a:rPr lang="en-GB" sz="1400" b="0" i="0" u="none" strike="noStrike" dirty="0">
                          <a:solidFill>
                            <a:srgbClr val="000000"/>
                          </a:solidFill>
                          <a:effectLst/>
                          <a:latin typeface="Calibri" panose="020F0502020204030204" pitchFamily="34" charset="0"/>
                        </a:rPr>
                        <a:t>191</a:t>
                      </a:r>
                    </a:p>
                  </a:txBody>
                  <a:tcPr marL="7901" marR="7901" marT="7901" marB="0" anchor="b">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l" fontAlgn="ctr"/>
                      <a:r>
                        <a:rPr lang="en-GB" sz="1350" b="0" i="0" u="sng" kern="1200" dirty="0">
                          <a:solidFill>
                            <a:schemeClr val="dk1"/>
                          </a:solidFill>
                          <a:effectLst/>
                          <a:latin typeface="+mn-lt"/>
                          <a:ea typeface="+mn-ea"/>
                          <a:cs typeface="+mn-cs"/>
                          <a:hlinkClick r:id="rId2" tooltip="WPTE wikipages: Call for proposals 2026: RT09 proposals:Study of hot ion mode on MAST-U"/>
                        </a:rPr>
                        <a:t>Study of hot ion mode on MAST-U</a:t>
                      </a:r>
                      <a:endParaRPr lang="en-GB" sz="1100" b="0" i="0" u="sng" strike="noStrike" dirty="0">
                        <a:solidFill>
                          <a:srgbClr val="0563C1"/>
                        </a:solidFill>
                        <a:effectLst/>
                        <a:latin typeface="Calibri" panose="020F0502020204030204" pitchFamily="34" charset="0"/>
                      </a:endParaRPr>
                    </a:p>
                  </a:txBody>
                  <a:tcPr marL="7901" marR="7901" marT="7901" marB="0" anchor="ctr">
                    <a:lnT w="28575" cap="flat" cmpd="sng" algn="ctr">
                      <a:solidFill>
                        <a:schemeClr val="tx1"/>
                      </a:solidFill>
                      <a:prstDash val="solid"/>
                      <a:round/>
                      <a:headEnd type="none" w="med" len="med"/>
                      <a:tailEnd type="none" w="med" len="med"/>
                    </a:lnT>
                  </a:tcPr>
                </a:tc>
                <a:tc>
                  <a:txBody>
                    <a:bodyPr/>
                    <a:lstStyle/>
                    <a:p>
                      <a:pPr algn="l" fontAlgn="ctr"/>
                      <a:r>
                        <a:rPr lang="it-IT" sz="1350" b="0" i="0" u="none" strike="noStrike" kern="1200" dirty="0">
                          <a:solidFill>
                            <a:schemeClr val="dk1"/>
                          </a:solidFill>
                          <a:effectLst/>
                          <a:latin typeface="+mn-lt"/>
                          <a:ea typeface="+mn-ea"/>
                          <a:cs typeface="+mn-cs"/>
                          <a:hlinkClick r:id="rId3"/>
                        </a:rPr>
                        <a:t>F. Orsitto</a:t>
                      </a:r>
                      <a:r>
                        <a:rPr lang="it-IT" sz="1350" b="0" i="0" kern="1200" dirty="0">
                          <a:solidFill>
                            <a:schemeClr val="dk1"/>
                          </a:solidFill>
                          <a:effectLst/>
                          <a:latin typeface="+mn-lt"/>
                          <a:ea typeface="+mn-ea"/>
                          <a:cs typeface="+mn-cs"/>
                        </a:rPr>
                        <a:t>, </a:t>
                      </a:r>
                      <a:r>
                        <a:rPr lang="it-IT" sz="1350" b="0" i="0" u="none" strike="noStrike" kern="1200" dirty="0">
                          <a:solidFill>
                            <a:schemeClr val="dk1"/>
                          </a:solidFill>
                          <a:effectLst/>
                          <a:latin typeface="+mn-lt"/>
                          <a:ea typeface="+mn-ea"/>
                          <a:cs typeface="+mn-cs"/>
                          <a:hlinkClick r:id="rId4"/>
                        </a:rPr>
                        <a:t>S. Blackmore</a:t>
                      </a:r>
                      <a:r>
                        <a:rPr lang="it-IT" sz="1350" b="0" i="0" kern="1200" dirty="0">
                          <a:solidFill>
                            <a:schemeClr val="dk1"/>
                          </a:solidFill>
                          <a:effectLst/>
                          <a:latin typeface="+mn-lt"/>
                          <a:ea typeface="+mn-ea"/>
                          <a:cs typeface="+mn-cs"/>
                        </a:rPr>
                        <a:t>, et al.</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72925304"/>
                  </a:ext>
                </a:extLst>
              </a:tr>
              <a:tr h="292471">
                <a:tc>
                  <a:txBody>
                    <a:bodyPr/>
                    <a:lstStyle/>
                    <a:p>
                      <a:pPr algn="r" fontAlgn="b"/>
                      <a:r>
                        <a:rPr lang="en-GB" sz="1400" b="0" i="0" u="none" strike="noStrike" dirty="0">
                          <a:solidFill>
                            <a:srgbClr val="000000"/>
                          </a:solidFill>
                          <a:effectLst/>
                          <a:latin typeface="Calibri" panose="020F0502020204030204" pitchFamily="34" charset="0"/>
                        </a:rPr>
                        <a:t>192</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5" tooltip="WPTE wikipages: Call for proposals 2026: RT09 proposals:FI MPs"/>
                        </a:rPr>
                        <a:t>Optimization of fast-ion confinement in tokamaks with externally applied 3D fields</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r>
                        <a:rPr lang="en-GB" u="none" strike="noStrike" dirty="0">
                          <a:solidFill>
                            <a:srgbClr val="3366BB"/>
                          </a:solidFill>
                          <a:effectLst/>
                          <a:hlinkClick r:id="rId6"/>
                        </a:rPr>
                        <a:t>Joaquin </a:t>
                      </a:r>
                      <a:r>
                        <a:rPr lang="en-GB" u="none" strike="noStrike" dirty="0" err="1">
                          <a:solidFill>
                            <a:srgbClr val="3366BB"/>
                          </a:solidFill>
                          <a:effectLst/>
                          <a:hlinkClick r:id="rId6"/>
                        </a:rPr>
                        <a:t>Galdon</a:t>
                      </a:r>
                      <a:endParaRPr lang="en-GB" dirty="0"/>
                    </a:p>
                  </a:txBody>
                  <a:tcPr marL="47625" marR="47625" marT="47625" marB="47625"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7758543"/>
                  </a:ext>
                </a:extLst>
              </a:tr>
              <a:tr h="292471">
                <a:tc>
                  <a:txBody>
                    <a:bodyPr/>
                    <a:lstStyle/>
                    <a:p>
                      <a:pPr algn="r" fontAlgn="b"/>
                      <a:r>
                        <a:rPr lang="en-GB" sz="1400" b="0" i="0" u="none" strike="noStrike" dirty="0">
                          <a:solidFill>
                            <a:srgbClr val="000000"/>
                          </a:solidFill>
                          <a:effectLst/>
                          <a:latin typeface="Calibri" panose="020F0502020204030204" pitchFamily="34" charset="0"/>
                        </a:rPr>
                        <a:t>193</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7" tooltip="WPTE wikipages: Call for proposals 2026: RT09 proposals:FI edge"/>
                        </a:rPr>
                        <a:t>Fast-ion losses induced by edge instabilities across different confinement regimes</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r>
                        <a:rPr lang="en-GB" u="none" strike="noStrike" dirty="0">
                          <a:solidFill>
                            <a:srgbClr val="3366BB"/>
                          </a:solidFill>
                          <a:effectLst/>
                          <a:hlinkClick r:id="rId6"/>
                        </a:rPr>
                        <a:t>Joaquin </a:t>
                      </a:r>
                      <a:r>
                        <a:rPr lang="en-GB" u="none" strike="noStrike" dirty="0" err="1">
                          <a:solidFill>
                            <a:srgbClr val="3366BB"/>
                          </a:solidFill>
                          <a:effectLst/>
                          <a:hlinkClick r:id="rId6"/>
                        </a:rPr>
                        <a:t>Galdon</a:t>
                      </a:r>
                      <a:endParaRPr lang="en-GB" dirty="0"/>
                    </a:p>
                  </a:txBody>
                  <a:tcPr marL="47625" marR="47625" marT="47625" marB="47625"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35182141"/>
                  </a:ext>
                </a:extLst>
              </a:tr>
              <a:tr h="292471">
                <a:tc>
                  <a:txBody>
                    <a:bodyPr/>
                    <a:lstStyle/>
                    <a:p>
                      <a:pPr algn="r" fontAlgn="b"/>
                      <a:r>
                        <a:rPr lang="en-GB" sz="1400" b="0" i="0" u="none" strike="noStrike" dirty="0">
                          <a:solidFill>
                            <a:srgbClr val="000000"/>
                          </a:solidFill>
                          <a:effectLst/>
                          <a:latin typeface="Calibri" panose="020F0502020204030204" pitchFamily="34" charset="0"/>
                        </a:rPr>
                        <a:t>194</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sng" kern="1200" dirty="0">
                          <a:solidFill>
                            <a:schemeClr val="dk1"/>
                          </a:solidFill>
                          <a:effectLst/>
                          <a:latin typeface="+mn-lt"/>
                          <a:ea typeface="+mn-ea"/>
                          <a:cs typeface="+mn-cs"/>
                          <a:hlinkClick r:id="rId8" tooltip="WPTE wikipages: Call for proposals 2026-27: RT09 proposals:TAE impact on turbulence"/>
                        </a:rPr>
                        <a:t>Impact of Toroidal Alfvén Eigenmodes on Plasma Core Turbulence and Confinement</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buNone/>
                      </a:pPr>
                      <a:r>
                        <a:rPr lang="en-GB" u="none" strike="noStrike" dirty="0">
                          <a:solidFill>
                            <a:srgbClr val="3366BB"/>
                          </a:solidFill>
                          <a:effectLst/>
                          <a:hlinkClick r:id="rId9"/>
                        </a:rPr>
                        <a:t>Paulo Puglia</a:t>
                      </a:r>
                      <a:r>
                        <a:rPr lang="en-GB" u="none" strike="noStrike" dirty="0">
                          <a:solidFill>
                            <a:srgbClr val="3366BB"/>
                          </a:solidFill>
                          <a:effectLst/>
                        </a:rPr>
                        <a:t>, </a:t>
                      </a:r>
                      <a:r>
                        <a:rPr lang="en-GB" u="sng" dirty="0">
                          <a:solidFill>
                            <a:srgbClr val="3366BB"/>
                          </a:solidFill>
                          <a:effectLst/>
                          <a:hlinkClick r:id="rId10"/>
                        </a:rPr>
                        <a:t>Samuele Mazzi</a:t>
                      </a:r>
                      <a:r>
                        <a:rPr lang="en-GB" dirty="0">
                          <a:effectLst/>
                        </a:rPr>
                        <a:t>.</a:t>
                      </a:r>
                    </a:p>
                  </a:txBody>
                  <a:tcPr marL="47625" marR="47625" marT="47625" marB="47625"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98983030"/>
                  </a:ext>
                </a:extLst>
              </a:tr>
              <a:tr h="233139">
                <a:tc>
                  <a:txBody>
                    <a:bodyPr/>
                    <a:lstStyle/>
                    <a:p>
                      <a:pPr algn="r" fontAlgn="b"/>
                      <a:r>
                        <a:rPr lang="en-GB" sz="1400" b="0" i="0" u="none" strike="noStrike" dirty="0">
                          <a:solidFill>
                            <a:srgbClr val="000000"/>
                          </a:solidFill>
                          <a:effectLst/>
                          <a:latin typeface="Calibri" panose="020F0502020204030204" pitchFamily="34" charset="0"/>
                        </a:rPr>
                        <a:t>195</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11" tooltip="WPTE wikipages: Call for proposals 2026: RT09 proposals:Alpha measurements AUG support JT60SA ITER"/>
                        </a:rPr>
                        <a:t>Development of alpha-particle measurements in support of JT-60SA and ITER </a:t>
                      </a:r>
                      <a:r>
                        <a:rPr lang="en-GB" sz="1350" b="0" i="0" u="none" strike="noStrike" kern="1200" dirty="0" err="1">
                          <a:solidFill>
                            <a:schemeClr val="dk1"/>
                          </a:solidFill>
                          <a:effectLst/>
                          <a:latin typeface="+mn-lt"/>
                          <a:ea typeface="+mn-ea"/>
                          <a:cs typeface="+mn-cs"/>
                          <a:hlinkClick r:id="rId11" tooltip="WPTE wikipages: Call for proposals 2026: RT09 proposals:Alpha measurements AUG support JT60SA ITER"/>
                        </a:rPr>
                        <a:t>rebaseline</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none" strike="noStrike" kern="1200" dirty="0">
                          <a:solidFill>
                            <a:schemeClr val="dk1"/>
                          </a:solidFill>
                          <a:effectLst/>
                          <a:latin typeface="+mn-lt"/>
                          <a:ea typeface="+mn-ea"/>
                          <a:cs typeface="+mn-cs"/>
                          <a:hlinkClick r:id="rId12"/>
                        </a:rPr>
                        <a:t>Yevgen Kazakov</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hlinkClick r:id="rId13"/>
                        </a:rPr>
                        <a:t>Massimo Nocente</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02141019"/>
                  </a:ext>
                </a:extLst>
              </a:tr>
              <a:tr h="407512">
                <a:tc>
                  <a:txBody>
                    <a:bodyPr/>
                    <a:lstStyle/>
                    <a:p>
                      <a:pPr algn="r" fontAlgn="b"/>
                      <a:r>
                        <a:rPr lang="en-GB" sz="1400" b="0" i="0" u="none" strike="noStrike" dirty="0">
                          <a:solidFill>
                            <a:srgbClr val="000000"/>
                          </a:solidFill>
                          <a:effectLst/>
                          <a:latin typeface="Calibri" panose="020F0502020204030204" pitchFamily="34" charset="0"/>
                        </a:rPr>
                        <a:t>196</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14" tooltip="WPTE wikipages: Call for proposals 2026: RT09 proposals:your proposal title"/>
                        </a:rPr>
                        <a:t>Travelling Wave Array dual-frequency operation as a flexible tool to tailor fast ion populations and excite Alfvén Eigenmodes</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none" strike="noStrike" kern="1200" dirty="0">
                          <a:solidFill>
                            <a:schemeClr val="dk1"/>
                          </a:solidFill>
                          <a:effectLst/>
                          <a:latin typeface="+mn-lt"/>
                          <a:ea typeface="+mn-ea"/>
                          <a:cs typeface="+mn-cs"/>
                          <a:hlinkClick r:id="rId10"/>
                        </a:rPr>
                        <a:t>Samuele </a:t>
                      </a:r>
                      <a:r>
                        <a:rPr lang="en-GB" sz="1350" b="0" i="0" u="none" strike="noStrike" kern="1200" dirty="0" err="1">
                          <a:solidFill>
                            <a:schemeClr val="dk1"/>
                          </a:solidFill>
                          <a:effectLst/>
                          <a:latin typeface="+mn-lt"/>
                          <a:ea typeface="+mn-ea"/>
                          <a:cs typeface="+mn-cs"/>
                          <a:hlinkClick r:id="rId10"/>
                        </a:rPr>
                        <a:t>Mazzi</a:t>
                      </a:r>
                      <a:r>
                        <a:rPr lang="en-GB" sz="1350" b="0" i="0" kern="1200" dirty="0" err="1">
                          <a:solidFill>
                            <a:schemeClr val="dk1"/>
                          </a:solidFill>
                          <a:effectLst/>
                          <a:latin typeface="+mn-lt"/>
                          <a:ea typeface="+mn-ea"/>
                          <a:cs typeface="+mn-cs"/>
                        </a:rPr>
                        <a:t>,</a:t>
                      </a:r>
                      <a:r>
                        <a:rPr lang="en-GB" sz="1350" b="0" i="0" u="none" strike="noStrike" kern="1200" dirty="0" err="1">
                          <a:solidFill>
                            <a:schemeClr val="dk1"/>
                          </a:solidFill>
                          <a:effectLst/>
                          <a:latin typeface="+mn-lt"/>
                          <a:ea typeface="+mn-ea"/>
                          <a:cs typeface="+mn-cs"/>
                          <a:hlinkClick r:id="rId15"/>
                        </a:rPr>
                        <a:t>Laurent</a:t>
                      </a:r>
                      <a:r>
                        <a:rPr lang="en-GB" sz="1350" b="0" i="0" u="none" strike="noStrike" kern="1200" dirty="0">
                          <a:solidFill>
                            <a:schemeClr val="dk1"/>
                          </a:solidFill>
                          <a:effectLst/>
                          <a:latin typeface="+mn-lt"/>
                          <a:ea typeface="+mn-ea"/>
                          <a:cs typeface="+mn-cs"/>
                          <a:hlinkClick r:id="rId15"/>
                        </a:rPr>
                        <a:t> Colas</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rPr>
                        <a:t>et al.</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87471138"/>
                  </a:ext>
                </a:extLst>
              </a:tr>
              <a:tr h="233139">
                <a:tc>
                  <a:txBody>
                    <a:bodyPr/>
                    <a:lstStyle/>
                    <a:p>
                      <a:pPr algn="r" fontAlgn="b"/>
                      <a:r>
                        <a:rPr lang="en-GB" sz="1400" b="0" i="0" u="none" strike="noStrike" dirty="0">
                          <a:solidFill>
                            <a:srgbClr val="000000"/>
                          </a:solidFill>
                          <a:effectLst/>
                          <a:latin typeface="Calibri" panose="020F0502020204030204" pitchFamily="34" charset="0"/>
                        </a:rPr>
                        <a:t>197</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16" tooltip="WPTE wikipages: Call for proposals 2026: RT09 proposals:hfAE studies with AE actuators"/>
                        </a:rPr>
                        <a:t>high frequency Alfven eigenmode studies with ITER and JT-60SA relevant AE actuators</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none" strike="noStrike" kern="1200" dirty="0">
                          <a:solidFill>
                            <a:schemeClr val="dk1"/>
                          </a:solidFill>
                          <a:effectLst/>
                          <a:latin typeface="+mn-lt"/>
                          <a:ea typeface="+mn-ea"/>
                          <a:cs typeface="+mn-cs"/>
                          <a:hlinkClick r:id="rId17"/>
                        </a:rPr>
                        <a:t>Roman Ochoukov</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8102829"/>
                  </a:ext>
                </a:extLst>
              </a:tr>
              <a:tr h="233139">
                <a:tc>
                  <a:txBody>
                    <a:bodyPr/>
                    <a:lstStyle/>
                    <a:p>
                      <a:pPr algn="r" fontAlgn="b"/>
                      <a:r>
                        <a:rPr lang="en-GB" sz="1400" b="0" i="0" u="none" strike="noStrike" dirty="0">
                          <a:solidFill>
                            <a:srgbClr val="000000"/>
                          </a:solidFill>
                          <a:effectLst/>
                          <a:latin typeface="Calibri" panose="020F0502020204030204" pitchFamily="34" charset="0"/>
                        </a:rPr>
                        <a:t>198</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18" tooltip="WPTE wikipages: Call for proposals 2026: RT09 proposals: Dreval n0 wpte proposal"/>
                        </a:rPr>
                        <a:t>Stability and space structure of n=0 modes driven by energetic particles</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none" strike="noStrike" kern="1200" dirty="0">
                          <a:solidFill>
                            <a:schemeClr val="dk1"/>
                          </a:solidFill>
                          <a:effectLst/>
                          <a:latin typeface="+mn-lt"/>
                          <a:ea typeface="+mn-ea"/>
                          <a:cs typeface="+mn-cs"/>
                          <a:hlinkClick r:id="rId19"/>
                        </a:rPr>
                        <a:t>Mykola Dreval</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46973716"/>
                  </a:ext>
                </a:extLst>
              </a:tr>
              <a:tr h="233139">
                <a:tc>
                  <a:txBody>
                    <a:bodyPr/>
                    <a:lstStyle/>
                    <a:p>
                      <a:pPr algn="r" fontAlgn="b"/>
                      <a:r>
                        <a:rPr lang="en-GB" sz="1400" b="0" i="0" u="none" strike="noStrike" dirty="0">
                          <a:solidFill>
                            <a:srgbClr val="000000"/>
                          </a:solidFill>
                          <a:effectLst/>
                          <a:latin typeface="Calibri" panose="020F0502020204030204" pitchFamily="34" charset="0"/>
                        </a:rPr>
                        <a:t>199</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sng" kern="1200" dirty="0">
                          <a:solidFill>
                            <a:schemeClr val="dk1"/>
                          </a:solidFill>
                          <a:effectLst/>
                          <a:latin typeface="+mn-lt"/>
                          <a:ea typeface="+mn-ea"/>
                          <a:cs typeface="+mn-cs"/>
                          <a:hlinkClick r:id="rId20" tooltip="WPTE wikipages: Call for proposals 2026: RT09 proposals: Dreval coreICE wpte proposal"/>
                        </a:rPr>
                        <a:t>Cross machine study of core ICE during sawtooth cycle</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none" strike="noStrike" kern="1200" dirty="0">
                          <a:solidFill>
                            <a:schemeClr val="dk1"/>
                          </a:solidFill>
                          <a:effectLst/>
                          <a:latin typeface="+mn-lt"/>
                          <a:ea typeface="+mn-ea"/>
                          <a:cs typeface="+mn-cs"/>
                          <a:hlinkClick r:id="rId19"/>
                        </a:rPr>
                        <a:t>Mykola Dreval</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900807"/>
                  </a:ext>
                </a:extLst>
              </a:tr>
              <a:tr h="292471">
                <a:tc>
                  <a:txBody>
                    <a:bodyPr/>
                    <a:lstStyle/>
                    <a:p>
                      <a:pPr algn="r" fontAlgn="b"/>
                      <a:r>
                        <a:rPr lang="en-GB" sz="1400" b="0" i="0" u="none" strike="noStrike" dirty="0">
                          <a:solidFill>
                            <a:srgbClr val="000000"/>
                          </a:solidFill>
                          <a:effectLst/>
                          <a:latin typeface="Calibri" panose="020F0502020204030204" pitchFamily="34" charset="0"/>
                        </a:rPr>
                        <a:t>200</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sng" kern="1200" dirty="0">
                          <a:solidFill>
                            <a:schemeClr val="dk1"/>
                          </a:solidFill>
                          <a:effectLst/>
                          <a:latin typeface="+mn-lt"/>
                          <a:ea typeface="+mn-ea"/>
                          <a:cs typeface="+mn-cs"/>
                          <a:hlinkClick r:id="rId21" tooltip="WPTE wikipages: Call for proposals 2026: RT09 proposals: Alfven Eigenmode Control in TCV"/>
                        </a:rPr>
                        <a:t>Alfvén Eigenmode Control in TCV via Systematic ECRH Scans</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r>
                        <a:rPr lang="en-GB" u="none" strike="noStrike" dirty="0">
                          <a:solidFill>
                            <a:srgbClr val="3366BB"/>
                          </a:solidFill>
                          <a:effectLst/>
                          <a:hlinkClick r:id="rId22"/>
                        </a:rPr>
                        <a:t>Anton Jansen van Vuuren</a:t>
                      </a:r>
                      <a:endParaRPr lang="en-GB" dirty="0"/>
                    </a:p>
                  </a:txBody>
                  <a:tcPr marL="47625" marR="47625" marT="47625" marB="47625"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85683812"/>
                  </a:ext>
                </a:extLst>
              </a:tr>
              <a:tr h="292471">
                <a:tc>
                  <a:txBody>
                    <a:bodyPr/>
                    <a:lstStyle/>
                    <a:p>
                      <a:pPr algn="r" fontAlgn="b"/>
                      <a:r>
                        <a:rPr lang="en-GB" sz="1400" b="0" i="0" u="none" strike="noStrike" dirty="0">
                          <a:solidFill>
                            <a:srgbClr val="000000"/>
                          </a:solidFill>
                          <a:effectLst/>
                          <a:latin typeface="Calibri" panose="020F0502020204030204" pitchFamily="34" charset="0"/>
                        </a:rPr>
                        <a:t>201</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23" tooltip="WPTE wikipages: Call for proposals 2026: RT09 proposals: Plasma shaping Alfven Eigenmode Control in TCV"/>
                        </a:rPr>
                        <a:t>Impact of Plasma Shaping on Fast-Ion Confinement and Alfvén Eigenmode Control in the TCV Tokamak</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r>
                        <a:rPr lang="en-GB" u="none" strike="noStrike" dirty="0">
                          <a:solidFill>
                            <a:srgbClr val="3366BB"/>
                          </a:solidFill>
                          <a:effectLst/>
                          <a:hlinkClick r:id="rId22"/>
                        </a:rPr>
                        <a:t>Anton Jansen van Vuuren</a:t>
                      </a:r>
                      <a:endParaRPr lang="en-GB" dirty="0"/>
                    </a:p>
                  </a:txBody>
                  <a:tcPr marL="47625" marR="47625" marT="47625" marB="47625"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55263853"/>
                  </a:ext>
                </a:extLst>
              </a:tr>
              <a:tr h="233139">
                <a:tc>
                  <a:txBody>
                    <a:bodyPr/>
                    <a:lstStyle/>
                    <a:p>
                      <a:pPr algn="r" fontAlgn="b"/>
                      <a:r>
                        <a:rPr lang="en-GB" sz="1400" b="0" i="0" u="none" strike="noStrike" dirty="0">
                          <a:solidFill>
                            <a:srgbClr val="000000"/>
                          </a:solidFill>
                          <a:effectLst/>
                          <a:latin typeface="Calibri" panose="020F0502020204030204" pitchFamily="34" charset="0"/>
                        </a:rPr>
                        <a:t>202</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24" tooltip="WPTE wikipages: Call for proposals 2026: RT09 proposals: Upward Sweeping Fishbones on TCV"/>
                        </a:rPr>
                        <a:t>Investigation of Upward Sweeping Fishbone modes on TCV</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sng" kern="1200" dirty="0">
                          <a:solidFill>
                            <a:schemeClr val="dk1"/>
                          </a:solidFill>
                          <a:effectLst/>
                          <a:latin typeface="+mn-lt"/>
                          <a:ea typeface="+mn-ea"/>
                          <a:cs typeface="+mn-cs"/>
                          <a:hlinkClick r:id="rId25"/>
                        </a:rPr>
                        <a:t>Sergei Sharapov</a:t>
                      </a:r>
                      <a:endParaRPr lang="en-GB" sz="1100" b="0" i="0" u="none" strike="noStrike" dirty="0">
                        <a:solidFill>
                          <a:srgbClr val="3366BB"/>
                        </a:solidFill>
                        <a:effectLst/>
                        <a:latin typeface="Arial" panose="020B060402020202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9806519"/>
                  </a:ext>
                </a:extLst>
              </a:tr>
              <a:tr h="233139">
                <a:tc>
                  <a:txBody>
                    <a:bodyPr/>
                    <a:lstStyle/>
                    <a:p>
                      <a:pPr algn="r" fontAlgn="b"/>
                      <a:r>
                        <a:rPr lang="en-GB" sz="1400" b="0" i="0" u="none" strike="noStrike" dirty="0">
                          <a:solidFill>
                            <a:srgbClr val="000000"/>
                          </a:solidFill>
                          <a:effectLst/>
                          <a:latin typeface="Calibri" panose="020F0502020204030204" pitchFamily="34" charset="0"/>
                        </a:rPr>
                        <a:t>203</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26" tooltip="WPTE wikipages: Call for proposals 2026: RT09 proposals: ITBs in TCV"/>
                        </a:rPr>
                        <a:t>Investigation of internal transport barriers induced on TCV</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sng" kern="1200" dirty="0">
                          <a:solidFill>
                            <a:schemeClr val="dk1"/>
                          </a:solidFill>
                          <a:effectLst/>
                          <a:latin typeface="+mn-lt"/>
                          <a:ea typeface="+mn-ea"/>
                          <a:cs typeface="+mn-cs"/>
                          <a:hlinkClick r:id="rId25"/>
                        </a:rPr>
                        <a:t>Sergei Sharapov</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62297320"/>
                  </a:ext>
                </a:extLst>
              </a:tr>
              <a:tr h="407512">
                <a:tc>
                  <a:txBody>
                    <a:bodyPr/>
                    <a:lstStyle/>
                    <a:p>
                      <a:pPr algn="r" fontAlgn="b"/>
                      <a:r>
                        <a:rPr lang="en-GB" sz="1400" b="0" i="0" u="none" strike="noStrike" dirty="0">
                          <a:solidFill>
                            <a:srgbClr val="000000"/>
                          </a:solidFill>
                          <a:effectLst/>
                          <a:latin typeface="Calibri" panose="020F0502020204030204" pitchFamily="34" charset="0"/>
                        </a:rPr>
                        <a:t>204</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27" tooltip="WPTE wikipages: Call for proposals 2026: RT09 proposals: Measurements of ICE in WEST"/>
                        </a:rPr>
                        <a:t>Measurements of Ion Cyclotron Emission in WEST</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none" strike="noStrike" kern="1200" dirty="0">
                          <a:solidFill>
                            <a:schemeClr val="dk1"/>
                          </a:solidFill>
                          <a:effectLst/>
                          <a:latin typeface="+mn-lt"/>
                          <a:ea typeface="+mn-ea"/>
                          <a:cs typeface="+mn-cs"/>
                          <a:hlinkClick r:id="rId28"/>
                        </a:rPr>
                        <a:t>Bernard B.C.G. Reman</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hlinkClick r:id="rId29"/>
                        </a:rPr>
                        <a:t>Dmitry </a:t>
                      </a:r>
                      <a:r>
                        <a:rPr lang="en-GB" sz="1350" b="0" i="0" u="none" strike="noStrike" kern="1200" dirty="0" err="1">
                          <a:solidFill>
                            <a:schemeClr val="dk1"/>
                          </a:solidFill>
                          <a:effectLst/>
                          <a:latin typeface="+mn-lt"/>
                          <a:ea typeface="+mn-ea"/>
                          <a:cs typeface="+mn-cs"/>
                          <a:hlinkClick r:id="rId29"/>
                        </a:rPr>
                        <a:t>Moseev</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rPr>
                        <a:t>et al.</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18402948"/>
                  </a:ext>
                </a:extLst>
              </a:tr>
              <a:tr h="233139">
                <a:tc>
                  <a:txBody>
                    <a:bodyPr/>
                    <a:lstStyle/>
                    <a:p>
                      <a:pPr algn="r" fontAlgn="b"/>
                      <a:r>
                        <a:rPr lang="en-GB" sz="1400" b="0" i="0" u="none" strike="noStrike" dirty="0">
                          <a:solidFill>
                            <a:srgbClr val="000000"/>
                          </a:solidFill>
                          <a:effectLst/>
                          <a:latin typeface="Calibri" panose="020F0502020204030204" pitchFamily="34" charset="0"/>
                        </a:rPr>
                        <a:t>205</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30" tooltip="Optimization of active control of Alfvén Eigenmodes with externally applied 3D fields"/>
                        </a:rPr>
                        <a:t>Optimization of active control of Alfvén Eigenmodes with externally applied 3D fields</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none" strike="noStrike" kern="1200" dirty="0">
                          <a:solidFill>
                            <a:schemeClr val="dk1"/>
                          </a:solidFill>
                          <a:effectLst/>
                          <a:latin typeface="+mn-lt"/>
                          <a:ea typeface="+mn-ea"/>
                          <a:cs typeface="+mn-cs"/>
                          <a:hlinkClick r:id="rId31"/>
                        </a:rPr>
                        <a:t>Javier Gonzalez-Martin</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1157910"/>
                  </a:ext>
                </a:extLst>
              </a:tr>
              <a:tr h="292471">
                <a:tc>
                  <a:txBody>
                    <a:bodyPr/>
                    <a:lstStyle/>
                    <a:p>
                      <a:pPr algn="r" fontAlgn="b"/>
                      <a:r>
                        <a:rPr lang="en-GB" sz="1400" b="0" i="0" u="none" strike="noStrike" dirty="0">
                          <a:solidFill>
                            <a:srgbClr val="000000"/>
                          </a:solidFill>
                          <a:effectLst/>
                          <a:latin typeface="Calibri" panose="020F0502020204030204" pitchFamily="34" charset="0"/>
                        </a:rPr>
                        <a:t>206</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32" tooltip="Study of phase-space islands induced by MHD fluctuations using the INPA diagnostic"/>
                        </a:rPr>
                        <a:t>Study of phase-space islands induced by MHD fluctuations using the INPA diagnostic</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r>
                        <a:rPr lang="en-GB" u="none" strike="noStrike" dirty="0">
                          <a:solidFill>
                            <a:srgbClr val="3366BB"/>
                          </a:solidFill>
                          <a:effectLst/>
                          <a:hlinkClick r:id="rId33"/>
                        </a:rPr>
                        <a:t>Alex </a:t>
                      </a:r>
                      <a:r>
                        <a:rPr lang="en-GB" u="none" strike="noStrike" dirty="0" err="1">
                          <a:solidFill>
                            <a:srgbClr val="3366BB"/>
                          </a:solidFill>
                          <a:effectLst/>
                          <a:hlinkClick r:id="rId33"/>
                        </a:rPr>
                        <a:t>Reyner-Viñolas</a:t>
                      </a:r>
                      <a:endParaRPr lang="en-GB" dirty="0"/>
                    </a:p>
                  </a:txBody>
                  <a:tcPr marL="47625" marR="47625" marT="47625" marB="47625"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84989773"/>
                  </a:ext>
                </a:extLst>
              </a:tr>
              <a:tr h="233139">
                <a:tc>
                  <a:txBody>
                    <a:bodyPr/>
                    <a:lstStyle/>
                    <a:p>
                      <a:pPr algn="r" fontAlgn="b"/>
                      <a:r>
                        <a:rPr lang="en-GB" sz="1400" b="0" i="0" u="none" strike="noStrike" dirty="0">
                          <a:solidFill>
                            <a:srgbClr val="000000"/>
                          </a:solidFill>
                          <a:effectLst/>
                          <a:latin typeface="Calibri" panose="020F0502020204030204" pitchFamily="34" charset="0"/>
                        </a:rPr>
                        <a:t>207</a:t>
                      </a:r>
                    </a:p>
                  </a:txBody>
                  <a:tcPr marL="7901" marR="7901" marT="7901" marB="0" anchor="b">
                    <a:lnL w="28575" cap="flat" cmpd="sng" algn="ctr">
                      <a:solidFill>
                        <a:schemeClr val="tx1"/>
                      </a:solidFill>
                      <a:prstDash val="solid"/>
                      <a:round/>
                      <a:headEnd type="none" w="med" len="med"/>
                      <a:tailEnd type="none" w="med" len="med"/>
                    </a:lnL>
                    <a:solidFill>
                      <a:srgbClr val="E9EDF4"/>
                    </a:solidFill>
                  </a:tcPr>
                </a:tc>
                <a:tc>
                  <a:txBody>
                    <a:bodyPr/>
                    <a:lstStyle/>
                    <a:p>
                      <a:pPr algn="l" fontAlgn="ctr"/>
                      <a:r>
                        <a:rPr lang="en-GB" sz="1350" b="0" i="0" u="none" strike="noStrike" kern="1200" dirty="0">
                          <a:solidFill>
                            <a:schemeClr val="dk1"/>
                          </a:solidFill>
                          <a:effectLst/>
                          <a:latin typeface="+mn-lt"/>
                          <a:ea typeface="+mn-ea"/>
                          <a:cs typeface="+mn-cs"/>
                          <a:hlinkClick r:id="rId34" tooltip="WPTE wikipages: Call for proposals 2026: RT09 proposals:FILD Exploitation"/>
                        </a:rPr>
                        <a:t>Exploitation of FILD4 real-time positioning capabilities</a:t>
                      </a:r>
                      <a:endParaRPr lang="en-GB" sz="1100" b="0" i="0" u="sng" strike="noStrike" dirty="0">
                        <a:solidFill>
                          <a:srgbClr val="0563C1"/>
                        </a:solidFill>
                        <a:effectLst/>
                        <a:latin typeface="Calibri" panose="020F0502020204030204" pitchFamily="34" charset="0"/>
                      </a:endParaRPr>
                    </a:p>
                  </a:txBody>
                  <a:tcPr marL="7901" marR="7901" marT="7901" marB="0" anchor="ctr">
                    <a:solidFill>
                      <a:srgbClr val="E9EDF4"/>
                    </a:solidFill>
                  </a:tcPr>
                </a:tc>
                <a:tc>
                  <a:txBody>
                    <a:bodyPr/>
                    <a:lstStyle/>
                    <a:p>
                      <a:pPr algn="l" fontAlgn="ctr"/>
                      <a:r>
                        <a:rPr lang="en-GB" sz="1350" b="0" i="0" u="none" strike="noStrike" kern="1200" dirty="0">
                          <a:solidFill>
                            <a:schemeClr val="dk1"/>
                          </a:solidFill>
                          <a:effectLst/>
                          <a:latin typeface="+mn-lt"/>
                          <a:ea typeface="+mn-ea"/>
                          <a:cs typeface="+mn-cs"/>
                          <a:hlinkClick r:id="rId35"/>
                        </a:rPr>
                        <a:t>Lucia Sanchis</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solidFill>
                      <a:srgbClr val="E9EDF4"/>
                    </a:solidFill>
                  </a:tcPr>
                </a:tc>
                <a:extLst>
                  <a:ext uri="{0D108BD9-81ED-4DB2-BD59-A6C34878D82A}">
                    <a16:rowId xmlns:a16="http://schemas.microsoft.com/office/drawing/2014/main" val="584234506"/>
                  </a:ext>
                </a:extLst>
              </a:tr>
              <a:tr h="292471">
                <a:tc>
                  <a:txBody>
                    <a:bodyPr/>
                    <a:lstStyle/>
                    <a:p>
                      <a:pPr algn="r" fontAlgn="b"/>
                      <a:r>
                        <a:rPr lang="en-GB" sz="1400" b="0" i="0" u="none" strike="noStrike" dirty="0">
                          <a:solidFill>
                            <a:srgbClr val="000000"/>
                          </a:solidFill>
                          <a:effectLst/>
                          <a:latin typeface="Calibri" panose="020F0502020204030204" pitchFamily="34" charset="0"/>
                        </a:rPr>
                        <a:t>208</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36" tooltip="WPTE wikipages: Call for proposals 2026: RT09 proposals: FI CoreTransport"/>
                        </a:rPr>
                        <a:t>Fast-ion effects on core turbulence at different Qi/</a:t>
                      </a:r>
                      <a:r>
                        <a:rPr lang="en-GB" sz="1350" b="0" i="0" u="none" strike="noStrike" kern="1200" dirty="0" err="1">
                          <a:solidFill>
                            <a:schemeClr val="dk1"/>
                          </a:solidFill>
                          <a:effectLst/>
                          <a:latin typeface="+mn-lt"/>
                          <a:ea typeface="+mn-ea"/>
                          <a:cs typeface="+mn-cs"/>
                          <a:hlinkClick r:id="rId36" tooltip="WPTE wikipages: Call for proposals 2026: RT09 proposals: FI CoreTransport"/>
                        </a:rPr>
                        <a:t>Qe</a:t>
                      </a:r>
                      <a:r>
                        <a:rPr lang="en-GB" sz="1350" b="0" i="0" u="none" strike="noStrike" kern="1200" dirty="0">
                          <a:solidFill>
                            <a:schemeClr val="dk1"/>
                          </a:solidFill>
                          <a:effectLst/>
                          <a:latin typeface="+mn-lt"/>
                          <a:ea typeface="+mn-ea"/>
                          <a:cs typeface="+mn-cs"/>
                          <a:hlinkClick r:id="rId36" tooltip="WPTE wikipages: Call for proposals 2026: RT09 proposals: FI CoreTransport"/>
                        </a:rPr>
                        <a:t> on ASDEX Upgrade</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r>
                        <a:rPr lang="en-GB" u="none" strike="noStrike" dirty="0">
                          <a:solidFill>
                            <a:srgbClr val="3366BB"/>
                          </a:solidFill>
                          <a:effectLst/>
                          <a:hlinkClick r:id="rId37"/>
                        </a:rPr>
                        <a:t>Roberto Bilato</a:t>
                      </a:r>
                      <a:endParaRPr lang="en-GB" dirty="0"/>
                    </a:p>
                  </a:txBody>
                  <a:tcPr marL="47625" marR="47625" marT="47625" marB="47625"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83161421"/>
                  </a:ext>
                </a:extLst>
              </a:tr>
              <a:tr h="242936">
                <a:tc>
                  <a:txBody>
                    <a:bodyPr/>
                    <a:lstStyle/>
                    <a:p>
                      <a:pPr algn="r" fontAlgn="b"/>
                      <a:r>
                        <a:rPr lang="en-GB" sz="1400" b="0" i="0" u="none" strike="noStrike" dirty="0">
                          <a:solidFill>
                            <a:srgbClr val="000000"/>
                          </a:solidFill>
                          <a:effectLst/>
                          <a:latin typeface="Calibri" panose="020F0502020204030204" pitchFamily="34" charset="0"/>
                        </a:rPr>
                        <a:t>209</a:t>
                      </a:r>
                    </a:p>
                  </a:txBody>
                  <a:tcPr marL="7901" marR="7901" marT="7901" marB="0" anchor="b">
                    <a:lnL w="28575" cap="flat" cmpd="sng" algn="ctr">
                      <a:solidFill>
                        <a:schemeClr val="tx1"/>
                      </a:solidFill>
                      <a:prstDash val="solid"/>
                      <a:round/>
                      <a:headEnd type="none" w="med" len="med"/>
                      <a:tailEnd type="none" w="med" len="med"/>
                    </a:lnL>
                  </a:tcPr>
                </a:tc>
                <a:tc>
                  <a:txBody>
                    <a:bodyPr/>
                    <a:lstStyle/>
                    <a:p>
                      <a:pPr algn="l" fontAlgn="ctr"/>
                      <a:r>
                        <a:rPr lang="en-GB" sz="1350" b="0" i="0" u="none" strike="noStrike" kern="1200" dirty="0">
                          <a:solidFill>
                            <a:schemeClr val="dk1"/>
                          </a:solidFill>
                          <a:effectLst/>
                          <a:latin typeface="+mn-lt"/>
                          <a:ea typeface="+mn-ea"/>
                          <a:cs typeface="+mn-cs"/>
                          <a:hlinkClick r:id="rId38" tooltip="WPTE wikipages: Call for proposals 2026: RT09 proposals:Fast-ion stabilization of ITG in WEST with TWA"/>
                        </a:rPr>
                        <a:t>Fast-ion stabilization of ITG in WEST with TWA</a:t>
                      </a:r>
                      <a:endParaRPr lang="en-GB" sz="1100" b="0" i="0" u="sng" strike="noStrike" dirty="0">
                        <a:solidFill>
                          <a:srgbClr val="0563C1"/>
                        </a:solidFill>
                        <a:effectLst/>
                        <a:latin typeface="Calibri" panose="020F0502020204030204" pitchFamily="34" charset="0"/>
                      </a:endParaRPr>
                    </a:p>
                  </a:txBody>
                  <a:tcPr marL="7901" marR="7901" marT="7901" marB="0" anchor="ctr"/>
                </a:tc>
                <a:tc>
                  <a:txBody>
                    <a:bodyPr/>
                    <a:lstStyle/>
                    <a:p>
                      <a:pPr algn="l" fontAlgn="ctr"/>
                      <a:r>
                        <a:rPr lang="en-GB" sz="1350" b="0" i="0" u="sng" kern="1200" dirty="0">
                          <a:solidFill>
                            <a:schemeClr val="dk1"/>
                          </a:solidFill>
                          <a:effectLst/>
                          <a:latin typeface="+mn-lt"/>
                          <a:ea typeface="+mn-ea"/>
                          <a:cs typeface="+mn-cs"/>
                          <a:hlinkClick r:id="rId39"/>
                        </a:rPr>
                        <a:t>Riccardo Ragona</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hlinkClick r:id="rId37"/>
                        </a:rPr>
                        <a:t>Roberto Bilato</a:t>
                      </a:r>
                      <a:r>
                        <a:rPr lang="en-GB" sz="1350" b="0" i="0" kern="1200" dirty="0">
                          <a:solidFill>
                            <a:schemeClr val="dk1"/>
                          </a:solidFill>
                          <a:effectLst/>
                          <a:latin typeface="+mn-lt"/>
                          <a:ea typeface="+mn-ea"/>
                          <a:cs typeface="+mn-cs"/>
                        </a:rPr>
                        <a:t> </a:t>
                      </a:r>
                      <a:r>
                        <a:rPr lang="en-GB" sz="1350" b="0" i="0" u="none" strike="noStrike" kern="1200" dirty="0">
                          <a:solidFill>
                            <a:schemeClr val="dk1"/>
                          </a:solidFill>
                          <a:effectLst/>
                          <a:latin typeface="+mn-lt"/>
                          <a:ea typeface="+mn-ea"/>
                          <a:cs typeface="+mn-cs"/>
                        </a:rPr>
                        <a:t>et al.</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4741296"/>
                  </a:ext>
                </a:extLst>
              </a:tr>
              <a:tr h="233139">
                <a:tc>
                  <a:txBody>
                    <a:bodyPr/>
                    <a:lstStyle/>
                    <a:p>
                      <a:pPr algn="r" fontAlgn="b"/>
                      <a:r>
                        <a:rPr lang="en-GB" sz="1400" b="0" i="0" u="none" strike="noStrike" dirty="0">
                          <a:solidFill>
                            <a:srgbClr val="000000"/>
                          </a:solidFill>
                          <a:effectLst/>
                          <a:latin typeface="Calibri" panose="020F0502020204030204" pitchFamily="34" charset="0"/>
                        </a:rPr>
                        <a:t>210</a:t>
                      </a:r>
                    </a:p>
                  </a:txBody>
                  <a:tcPr marL="7901" marR="7901" marT="7901" marB="0" anchor="b">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l" fontAlgn="ctr"/>
                      <a:r>
                        <a:rPr lang="en-GB" sz="1350" b="0" i="0" u="none" strike="noStrike" kern="1200" dirty="0">
                          <a:solidFill>
                            <a:schemeClr val="dk1"/>
                          </a:solidFill>
                          <a:effectLst/>
                          <a:latin typeface="+mn-lt"/>
                          <a:ea typeface="+mn-ea"/>
                          <a:cs typeface="+mn-cs"/>
                          <a:hlinkClick r:id="rId40" tooltip="WPTE wikipages: Call for proposals 2026: RT09 proposals: Interplay of Fast Ion MHD ELMs"/>
                        </a:rPr>
                        <a:t>Interplay of Fast Ion MHD ELMs</a:t>
                      </a:r>
                      <a:endParaRPr lang="en-GB" sz="1100" b="0" i="0" u="sng" strike="noStrike" dirty="0">
                        <a:solidFill>
                          <a:srgbClr val="0563C1"/>
                        </a:solidFill>
                        <a:effectLst/>
                        <a:latin typeface="Calibri" panose="020F0502020204030204" pitchFamily="34" charset="0"/>
                      </a:endParaRPr>
                    </a:p>
                  </a:txBody>
                  <a:tcPr marL="7901" marR="7901" marT="7901" marB="0" anchor="ctr">
                    <a:lnB w="28575" cap="flat" cmpd="sng" algn="ctr">
                      <a:solidFill>
                        <a:schemeClr val="tx1"/>
                      </a:solidFill>
                      <a:prstDash val="solid"/>
                      <a:round/>
                      <a:headEnd type="none" w="med" len="med"/>
                      <a:tailEnd type="none" w="med" len="med"/>
                    </a:lnB>
                  </a:tcPr>
                </a:tc>
                <a:tc>
                  <a:txBody>
                    <a:bodyPr/>
                    <a:lstStyle/>
                    <a:p>
                      <a:pPr algn="l" fontAlgn="ctr"/>
                      <a:r>
                        <a:rPr lang="en-GB" sz="1350" b="0" i="0" u="none" strike="noStrike" kern="1200" dirty="0">
                          <a:solidFill>
                            <a:schemeClr val="dk1"/>
                          </a:solidFill>
                          <a:effectLst/>
                          <a:latin typeface="+mn-lt"/>
                          <a:ea typeface="+mn-ea"/>
                          <a:cs typeface="+mn-cs"/>
                          <a:hlinkClick r:id="rId31"/>
                        </a:rPr>
                        <a:t>Javier Gonzalez-Martin</a:t>
                      </a:r>
                      <a:endParaRPr lang="en-GB" sz="1100" b="0" i="0" u="sng" strike="noStrike" dirty="0">
                        <a:solidFill>
                          <a:srgbClr val="0563C1"/>
                        </a:solidFill>
                        <a:effectLst/>
                        <a:latin typeface="Calibri" panose="020F0502020204030204" pitchFamily="34" charset="0"/>
                      </a:endParaRPr>
                    </a:p>
                  </a:txBody>
                  <a:tcPr marL="7901" marR="7901" marT="7901"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5507979"/>
                  </a:ext>
                </a:extLst>
              </a:tr>
            </a:tbl>
          </a:graphicData>
        </a:graphic>
      </p:graphicFrame>
    </p:spTree>
    <p:extLst>
      <p:ext uri="{BB962C8B-B14F-4D97-AF65-F5344CB8AC3E}">
        <p14:creationId xmlns:p14="http://schemas.microsoft.com/office/powerpoint/2010/main" val="182572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0B2D0-A980-8147-E863-9234148A91A6}"/>
              </a:ext>
            </a:extLst>
          </p:cNvPr>
          <p:cNvSpPr>
            <a:spLocks noGrp="1"/>
          </p:cNvSpPr>
          <p:nvPr>
            <p:ph type="title"/>
          </p:nvPr>
        </p:nvSpPr>
        <p:spPr/>
        <p:txBody>
          <a:bodyPr/>
          <a:lstStyle/>
          <a:p>
            <a:r>
              <a:rPr lang="en-GB" dirty="0"/>
              <a:t>Analysis and </a:t>
            </a:r>
            <a:r>
              <a:rPr lang="en-GB"/>
              <a:t>Modelling needs</a:t>
            </a:r>
            <a:endParaRPr lang="en-GB" dirty="0"/>
          </a:p>
        </p:txBody>
      </p:sp>
      <p:sp>
        <p:nvSpPr>
          <p:cNvPr id="3" name="Footer Placeholder 2">
            <a:extLst>
              <a:ext uri="{FF2B5EF4-FFF2-40B4-BE49-F238E27FC236}">
                <a16:creationId xmlns:a16="http://schemas.microsoft.com/office/drawing/2014/main" id="{20646267-057E-7F8E-A286-A7A023236508}"/>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EDE2C14C-D8F3-8CDC-1157-77073B40BF86}"/>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dirty="0">
              <a:solidFill>
                <a:prstClr val="white"/>
              </a:solidFill>
            </a:endParaRPr>
          </a:p>
        </p:txBody>
      </p:sp>
      <p:sp>
        <p:nvSpPr>
          <p:cNvPr id="5" name="TextBox 4">
            <a:extLst>
              <a:ext uri="{FF2B5EF4-FFF2-40B4-BE49-F238E27FC236}">
                <a16:creationId xmlns:a16="http://schemas.microsoft.com/office/drawing/2014/main" id="{E45150D7-3FD4-469A-9B21-6CF9D6C1597E}"/>
              </a:ext>
            </a:extLst>
          </p:cNvPr>
          <p:cNvSpPr txBox="1"/>
          <p:nvPr/>
        </p:nvSpPr>
        <p:spPr>
          <a:xfrm>
            <a:off x="734412" y="554127"/>
            <a:ext cx="11204620" cy="6001643"/>
          </a:xfrm>
          <a:prstGeom prst="rect">
            <a:avLst/>
          </a:prstGeom>
          <a:noFill/>
          <a:ln>
            <a:noFill/>
          </a:ln>
        </p:spPr>
        <p:txBody>
          <a:bodyPr wrap="square" rtlCol="0">
            <a:spAutoFit/>
          </a:bodyPr>
          <a:lstStyle/>
          <a:p>
            <a:pPr algn="l"/>
            <a:r>
              <a:rPr lang="en-GB" sz="2800" dirty="0"/>
              <a:t>Together with participation proposals for executing experiments based on the presented proposals, analysis &amp; modelling needs for the RT (list defined within the call documents) are as follow:</a:t>
            </a:r>
          </a:p>
          <a:p>
            <a:pPr algn="l"/>
            <a:endParaRPr lang="en-GB" sz="2000" dirty="0"/>
          </a:p>
          <a:p>
            <a:pPr marL="457200" indent="-457200">
              <a:buFont typeface="Arial" panose="020B0604020202020204" pitchFamily="34" charset="0"/>
              <a:buChar char="•"/>
            </a:pPr>
            <a:r>
              <a:rPr lang="en-GB" sz="2000" dirty="0"/>
              <a:t>Fast Ion Orbits, resonances and distribution function, Heating and fast-ion sources (ICRH, NBI)</a:t>
            </a:r>
          </a:p>
          <a:p>
            <a:pPr marL="914400" lvl="1" indent="-457200">
              <a:buFont typeface="Arial" panose="020B0604020202020204" pitchFamily="34" charset="0"/>
              <a:buChar char="•"/>
            </a:pPr>
            <a:r>
              <a:rPr lang="en-GB" sz="2000" dirty="0"/>
              <a:t>E.g. ASCOT TRANSP/NUBEAM, TORIC-SSFPQL, PION, </a:t>
            </a:r>
            <a:r>
              <a:rPr lang="en-GB" sz="2000" dirty="0" err="1"/>
              <a:t>Ebdyna</a:t>
            </a:r>
            <a:r>
              <a:rPr lang="en-GB" sz="2000" dirty="0"/>
              <a:t>,…</a:t>
            </a:r>
          </a:p>
          <a:p>
            <a:pPr marL="457200" indent="-457200">
              <a:buFont typeface="Arial" panose="020B0604020202020204" pitchFamily="34" charset="0"/>
              <a:buChar char="•"/>
            </a:pPr>
            <a:r>
              <a:rPr lang="en-GB" sz="2000" dirty="0"/>
              <a:t>Interpretive modelling</a:t>
            </a:r>
          </a:p>
          <a:p>
            <a:pPr marL="914400" lvl="1" indent="-457200">
              <a:buFont typeface="Arial" panose="020B0604020202020204" pitchFamily="34" charset="0"/>
              <a:buChar char="•"/>
            </a:pPr>
            <a:r>
              <a:rPr lang="en-GB" sz="2000" dirty="0"/>
              <a:t>E.g. ASTRA, RAPTOR, ETS,…</a:t>
            </a:r>
          </a:p>
          <a:p>
            <a:pPr marL="457200" indent="-457200">
              <a:buFont typeface="Arial" panose="020B0604020202020204" pitchFamily="34" charset="0"/>
              <a:buChar char="•"/>
            </a:pPr>
            <a:r>
              <a:rPr lang="en-GB" sz="2000" dirty="0"/>
              <a:t>Improved/RT equilibrium</a:t>
            </a:r>
          </a:p>
          <a:p>
            <a:pPr marL="914400" lvl="1" indent="-457200">
              <a:buFont typeface="Arial" panose="020B0604020202020204" pitchFamily="34" charset="0"/>
              <a:buChar char="•"/>
            </a:pPr>
            <a:r>
              <a:rPr lang="en-GB" sz="2000" dirty="0"/>
              <a:t>E.g. CLISTE, CHEASE, CREATE-NL</a:t>
            </a:r>
          </a:p>
          <a:p>
            <a:pPr marL="457200" indent="-457200">
              <a:buFont typeface="Arial" panose="020B0604020202020204" pitchFamily="34" charset="0"/>
              <a:buChar char="•"/>
            </a:pPr>
            <a:r>
              <a:rPr lang="en-GB" sz="2000" dirty="0"/>
              <a:t>Pedestal Stability</a:t>
            </a:r>
          </a:p>
          <a:p>
            <a:pPr marL="914400" lvl="1" indent="-457200">
              <a:buFont typeface="Arial" panose="020B0604020202020204" pitchFamily="34" charset="0"/>
              <a:buChar char="•"/>
            </a:pPr>
            <a:r>
              <a:rPr lang="en-GB" sz="2000" dirty="0"/>
              <a:t> </a:t>
            </a:r>
            <a:r>
              <a:rPr lang="en-GB" sz="2000" dirty="0" err="1"/>
              <a:t>EPED,Europed,ELITE</a:t>
            </a:r>
            <a:r>
              <a:rPr lang="en-GB" sz="2000" dirty="0"/>
              <a:t>, MARS,..</a:t>
            </a:r>
          </a:p>
          <a:p>
            <a:pPr marL="457200" indent="-457200">
              <a:buFont typeface="Arial" panose="020B0604020202020204" pitchFamily="34" charset="0"/>
              <a:buChar char="•"/>
            </a:pPr>
            <a:r>
              <a:rPr lang="en-GB" sz="2000" dirty="0"/>
              <a:t>MHD stability and Nonlinear MHD, response to RMP</a:t>
            </a:r>
          </a:p>
          <a:p>
            <a:pPr marL="914400" lvl="1" indent="-457200">
              <a:buFont typeface="Arial" panose="020B0604020202020204" pitchFamily="34" charset="0"/>
              <a:buChar char="•"/>
            </a:pPr>
            <a:r>
              <a:rPr lang="en-GB" sz="2000" dirty="0"/>
              <a:t>MHD(MISHKA, VMEC,…); Nonlinear(MEGA, JOREK,…); RMP(MARS-F, VMEC,…)</a:t>
            </a:r>
          </a:p>
          <a:p>
            <a:pPr marL="457200" indent="-457200">
              <a:buFont typeface="Arial" panose="020B0604020202020204" pitchFamily="34" charset="0"/>
              <a:buChar char="•"/>
            </a:pPr>
            <a:r>
              <a:rPr lang="en-GB" sz="2000" dirty="0"/>
              <a:t>Synthetic diagnostics and tomography</a:t>
            </a:r>
          </a:p>
          <a:p>
            <a:pPr marL="914400" lvl="1" indent="-457200">
              <a:buFont typeface="Arial" panose="020B0604020202020204" pitchFamily="34" charset="0"/>
              <a:buChar char="•"/>
            </a:pPr>
            <a:r>
              <a:rPr lang="en-GB" sz="2000" dirty="0"/>
              <a:t>FIDASIM, FILDSIM, Velocity space tomography</a:t>
            </a:r>
          </a:p>
          <a:p>
            <a:pPr marL="457200" indent="-457200">
              <a:buFont typeface="Arial" panose="020B0604020202020204" pitchFamily="34" charset="0"/>
              <a:buChar char="•"/>
            </a:pPr>
            <a:r>
              <a:rPr lang="en-GB" sz="2000" dirty="0"/>
              <a:t>Core Gyrokinetic</a:t>
            </a:r>
          </a:p>
          <a:p>
            <a:pPr marL="914400" lvl="1" indent="-457200">
              <a:buFont typeface="Arial" panose="020B0604020202020204" pitchFamily="34" charset="0"/>
              <a:buChar char="•"/>
            </a:pPr>
            <a:r>
              <a:rPr lang="en-GB" sz="2000" dirty="0"/>
              <a:t>E.g. GENE, GS2,…</a:t>
            </a:r>
          </a:p>
        </p:txBody>
      </p:sp>
    </p:spTree>
    <p:extLst>
      <p:ext uri="{BB962C8B-B14F-4D97-AF65-F5344CB8AC3E}">
        <p14:creationId xmlns:p14="http://schemas.microsoft.com/office/powerpoint/2010/main" val="896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2722-E7B4-0CE0-5AF3-5BC2D391E63E}"/>
              </a:ext>
            </a:extLst>
          </p:cNvPr>
          <p:cNvSpPr>
            <a:spLocks noGrp="1"/>
          </p:cNvSpPr>
          <p:nvPr>
            <p:ph type="title"/>
          </p:nvPr>
        </p:nvSpPr>
        <p:spPr/>
        <p:txBody>
          <a:bodyPr/>
          <a:lstStyle/>
          <a:p>
            <a:r>
              <a:rPr lang="en-GB" dirty="0"/>
              <a:t>Summary of pulse requests vs. allocation</a:t>
            </a:r>
          </a:p>
        </p:txBody>
      </p:sp>
      <p:sp>
        <p:nvSpPr>
          <p:cNvPr id="3" name="Footer Placeholder 2">
            <a:extLst>
              <a:ext uri="{FF2B5EF4-FFF2-40B4-BE49-F238E27FC236}">
                <a16:creationId xmlns:a16="http://schemas.microsoft.com/office/drawing/2014/main" id="{6DD667B2-2D9C-0B1A-1991-80BB774BE6A3}"/>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795C4B14-7EBE-222E-B0BE-F115EAACBEFB}"/>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graphicFrame>
        <p:nvGraphicFramePr>
          <p:cNvPr id="9" name="Table 8">
            <a:extLst>
              <a:ext uri="{FF2B5EF4-FFF2-40B4-BE49-F238E27FC236}">
                <a16:creationId xmlns:a16="http://schemas.microsoft.com/office/drawing/2014/main" id="{F1C8DA23-BA12-8923-CC51-9AB1AADD2F38}"/>
              </a:ext>
            </a:extLst>
          </p:cNvPr>
          <p:cNvGraphicFramePr>
            <a:graphicFrameLocks noGrp="1"/>
          </p:cNvGraphicFramePr>
          <p:nvPr>
            <p:extLst>
              <p:ext uri="{D42A27DB-BD31-4B8C-83A1-F6EECF244321}">
                <p14:modId xmlns:p14="http://schemas.microsoft.com/office/powerpoint/2010/main" val="3529645709"/>
              </p:ext>
            </p:extLst>
          </p:nvPr>
        </p:nvGraphicFramePr>
        <p:xfrm>
          <a:off x="434898" y="979437"/>
          <a:ext cx="11018995" cy="2896653"/>
        </p:xfrm>
        <a:graphic>
          <a:graphicData uri="http://schemas.openxmlformats.org/drawingml/2006/table">
            <a:tbl>
              <a:tblPr firstRow="1" bandRow="1">
                <a:tableStyleId>{5C22544A-7EE6-4342-B048-85BDC9FD1C3A}</a:tableStyleId>
              </a:tblPr>
              <a:tblGrid>
                <a:gridCol w="947853">
                  <a:extLst>
                    <a:ext uri="{9D8B030D-6E8A-4147-A177-3AD203B41FA5}">
                      <a16:colId xmlns:a16="http://schemas.microsoft.com/office/drawing/2014/main" val="3356594015"/>
                    </a:ext>
                  </a:extLst>
                </a:gridCol>
                <a:gridCol w="925551">
                  <a:extLst>
                    <a:ext uri="{9D8B030D-6E8A-4147-A177-3AD203B41FA5}">
                      <a16:colId xmlns:a16="http://schemas.microsoft.com/office/drawing/2014/main" val="2354026134"/>
                    </a:ext>
                  </a:extLst>
                </a:gridCol>
                <a:gridCol w="758283">
                  <a:extLst>
                    <a:ext uri="{9D8B030D-6E8A-4147-A177-3AD203B41FA5}">
                      <a16:colId xmlns:a16="http://schemas.microsoft.com/office/drawing/2014/main" val="996946976"/>
                    </a:ext>
                  </a:extLst>
                </a:gridCol>
                <a:gridCol w="758773">
                  <a:extLst>
                    <a:ext uri="{9D8B030D-6E8A-4147-A177-3AD203B41FA5}">
                      <a16:colId xmlns:a16="http://schemas.microsoft.com/office/drawing/2014/main" val="2852551200"/>
                    </a:ext>
                  </a:extLst>
                </a:gridCol>
                <a:gridCol w="847615">
                  <a:extLst>
                    <a:ext uri="{9D8B030D-6E8A-4147-A177-3AD203B41FA5}">
                      <a16:colId xmlns:a16="http://schemas.microsoft.com/office/drawing/2014/main" val="1052402111"/>
                    </a:ext>
                  </a:extLst>
                </a:gridCol>
                <a:gridCol w="847615">
                  <a:extLst>
                    <a:ext uri="{9D8B030D-6E8A-4147-A177-3AD203B41FA5}">
                      <a16:colId xmlns:a16="http://schemas.microsoft.com/office/drawing/2014/main" val="1252769810"/>
                    </a:ext>
                  </a:extLst>
                </a:gridCol>
                <a:gridCol w="847615">
                  <a:extLst>
                    <a:ext uri="{9D8B030D-6E8A-4147-A177-3AD203B41FA5}">
                      <a16:colId xmlns:a16="http://schemas.microsoft.com/office/drawing/2014/main" val="570110766"/>
                    </a:ext>
                  </a:extLst>
                </a:gridCol>
                <a:gridCol w="890553">
                  <a:extLst>
                    <a:ext uri="{9D8B030D-6E8A-4147-A177-3AD203B41FA5}">
                      <a16:colId xmlns:a16="http://schemas.microsoft.com/office/drawing/2014/main" val="4017045624"/>
                    </a:ext>
                  </a:extLst>
                </a:gridCol>
                <a:gridCol w="804677">
                  <a:extLst>
                    <a:ext uri="{9D8B030D-6E8A-4147-A177-3AD203B41FA5}">
                      <a16:colId xmlns:a16="http://schemas.microsoft.com/office/drawing/2014/main" val="2048913055"/>
                    </a:ext>
                  </a:extLst>
                </a:gridCol>
                <a:gridCol w="847615">
                  <a:extLst>
                    <a:ext uri="{9D8B030D-6E8A-4147-A177-3AD203B41FA5}">
                      <a16:colId xmlns:a16="http://schemas.microsoft.com/office/drawing/2014/main" val="3352856951"/>
                    </a:ext>
                  </a:extLst>
                </a:gridCol>
                <a:gridCol w="921574">
                  <a:extLst>
                    <a:ext uri="{9D8B030D-6E8A-4147-A177-3AD203B41FA5}">
                      <a16:colId xmlns:a16="http://schemas.microsoft.com/office/drawing/2014/main" val="2011745292"/>
                    </a:ext>
                  </a:extLst>
                </a:gridCol>
                <a:gridCol w="773656">
                  <a:extLst>
                    <a:ext uri="{9D8B030D-6E8A-4147-A177-3AD203B41FA5}">
                      <a16:colId xmlns:a16="http://schemas.microsoft.com/office/drawing/2014/main" val="2208786855"/>
                    </a:ext>
                  </a:extLst>
                </a:gridCol>
                <a:gridCol w="847615">
                  <a:extLst>
                    <a:ext uri="{9D8B030D-6E8A-4147-A177-3AD203B41FA5}">
                      <a16:colId xmlns:a16="http://schemas.microsoft.com/office/drawing/2014/main" val="2448882167"/>
                    </a:ext>
                  </a:extLst>
                </a:gridCol>
              </a:tblGrid>
              <a:tr h="1353180">
                <a:tc>
                  <a:txBody>
                    <a:bodyPr/>
                    <a:lstStyle/>
                    <a:p>
                      <a:pPr algn="ctr" fontAlgn="ctr"/>
                      <a:endParaRPr lang="en-GB" sz="16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ctr"/>
                      <a:r>
                        <a:rPr lang="en-GB" sz="1600" b="1" i="0" u="none" strike="noStrike" dirty="0">
                          <a:solidFill>
                            <a:srgbClr val="FFFFFF"/>
                          </a:solidFill>
                          <a:effectLst/>
                          <a:latin typeface="Calibri" panose="020F0502020204030204" pitchFamily="34" charset="0"/>
                        </a:rPr>
                        <a:t>TCV</a:t>
                      </a:r>
                      <a:br>
                        <a:rPr lang="en-GB" sz="1600" b="1" i="0" u="none" strike="noStrike" dirty="0">
                          <a:solidFill>
                            <a:srgbClr val="FFFFFF"/>
                          </a:solidFill>
                          <a:effectLst/>
                          <a:latin typeface="Calibri" panose="020F0502020204030204" pitchFamily="34" charset="0"/>
                        </a:rPr>
                      </a:br>
                      <a:r>
                        <a:rPr lang="en-GB" sz="1600" b="1" i="0" u="none" strike="noStrike" dirty="0">
                          <a:solidFill>
                            <a:srgbClr val="FFFFFF"/>
                          </a:solidFill>
                          <a:effectLst/>
                          <a:latin typeface="Calibri" panose="020F0502020204030204" pitchFamily="34" charset="0"/>
                        </a:rPr>
                        <a:t>(Scientific)</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TCV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(Sce dev.)</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TCV</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(Total)</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AUG</a:t>
                      </a:r>
                      <a:br>
                        <a:rPr lang="en-GB" sz="1600" b="1" i="0" u="none" strike="noStrike">
                          <a:solidFill>
                            <a:srgbClr val="FFFFFF"/>
                          </a:solidFill>
                          <a:effectLst/>
                          <a:latin typeface="Calibri" panose="020F0502020204030204" pitchFamily="34" charset="0"/>
                        </a:rPr>
                      </a:br>
                      <a:endParaRPr lang="en-GB" sz="1600" b="1" i="0" u="none" strike="noStrike">
                        <a:solidFill>
                          <a:srgbClr val="FFFFFF"/>
                        </a:solidFill>
                        <a:effectLst/>
                        <a:latin typeface="Calibri" panose="020F0502020204030204" pitchFamily="34" charset="0"/>
                      </a:endParaRP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AUG</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(Pulse for Sce Dev)</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AUG</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(Session total)</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MAST-U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(Scientific)</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MAST-U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(Sce dev.)</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MAST-U</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(Total)</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WEST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(Scientific)</a:t>
                      </a:r>
                    </a:p>
                  </a:txBody>
                  <a:tcPr marL="0" marR="0" marT="0" marB="0" anchor="ctr"/>
                </a:tc>
                <a:tc>
                  <a:txBody>
                    <a:bodyPr/>
                    <a:lstStyle/>
                    <a:p>
                      <a:pPr algn="ctr" fontAlgn="ctr"/>
                      <a:r>
                        <a:rPr lang="en-GB" sz="1600" b="1" i="0" u="none" strike="noStrike">
                          <a:solidFill>
                            <a:srgbClr val="FFFFFF"/>
                          </a:solidFill>
                          <a:effectLst/>
                          <a:latin typeface="Calibri" panose="020F0502020204030204" pitchFamily="34" charset="0"/>
                        </a:rPr>
                        <a:t>WEST </a:t>
                      </a:r>
                      <a:br>
                        <a:rPr lang="en-GB" sz="1600" b="1" i="0" u="none" strike="noStrike">
                          <a:solidFill>
                            <a:srgbClr val="FFFFFF"/>
                          </a:solidFill>
                          <a:effectLst/>
                          <a:latin typeface="Calibri" panose="020F0502020204030204" pitchFamily="34" charset="0"/>
                        </a:rPr>
                      </a:br>
                      <a:r>
                        <a:rPr lang="en-GB" sz="1600" b="1" i="0" u="none" strike="noStrike">
                          <a:solidFill>
                            <a:srgbClr val="FFFFFF"/>
                          </a:solidFill>
                          <a:effectLst/>
                          <a:latin typeface="Calibri" panose="020F0502020204030204" pitchFamily="34" charset="0"/>
                        </a:rPr>
                        <a:t>(Sc. Dev)</a:t>
                      </a:r>
                    </a:p>
                  </a:txBody>
                  <a:tcPr marL="0" marR="0" marT="0" marB="0" anchor="ctr"/>
                </a:tc>
                <a:tc>
                  <a:txBody>
                    <a:bodyPr/>
                    <a:lstStyle/>
                    <a:p>
                      <a:pPr algn="ctr" fontAlgn="ctr"/>
                      <a:r>
                        <a:rPr lang="en-GB" sz="1600" b="1" i="0" u="none" strike="noStrike" dirty="0">
                          <a:solidFill>
                            <a:srgbClr val="FFFFFF"/>
                          </a:solidFill>
                          <a:effectLst/>
                          <a:latin typeface="Calibri" panose="020F0502020204030204" pitchFamily="34" charset="0"/>
                        </a:rPr>
                        <a:t>WEST</a:t>
                      </a:r>
                      <a:br>
                        <a:rPr lang="en-GB" sz="1600" b="1" i="0" u="none" strike="noStrike" dirty="0">
                          <a:solidFill>
                            <a:srgbClr val="FFFFFF"/>
                          </a:solidFill>
                          <a:effectLst/>
                          <a:latin typeface="Calibri" panose="020F0502020204030204" pitchFamily="34" charset="0"/>
                        </a:rPr>
                      </a:br>
                      <a:r>
                        <a:rPr lang="en-GB" sz="1600" b="1" i="0" u="none" strike="noStrike" dirty="0">
                          <a:solidFill>
                            <a:srgbClr val="FFFFFF"/>
                          </a:solidFill>
                          <a:effectLst/>
                          <a:latin typeface="Calibri" panose="020F0502020204030204" pitchFamily="34" charset="0"/>
                        </a:rPr>
                        <a:t>(Total)</a:t>
                      </a:r>
                    </a:p>
                    <a:p>
                      <a:pPr algn="ctr" fontAlgn="ctr"/>
                      <a:r>
                        <a:rPr lang="en-GB" sz="1600" b="1" i="0" u="none" strike="noStrike" dirty="0">
                          <a:solidFill>
                            <a:srgbClr val="FFFFFF"/>
                          </a:solidFill>
                          <a:effectLst/>
                          <a:latin typeface="Calibri" panose="020F0502020204030204" pitchFamily="34" charset="0"/>
                        </a:rPr>
                        <a:t>(Total 2026)</a:t>
                      </a:r>
                    </a:p>
                  </a:txBody>
                  <a:tcPr marL="0" marR="0" marT="0" marB="0" anchor="ctr"/>
                </a:tc>
                <a:extLst>
                  <a:ext uri="{0D108BD9-81ED-4DB2-BD59-A6C34878D82A}">
                    <a16:rowId xmlns:a16="http://schemas.microsoft.com/office/drawing/2014/main" val="3324893003"/>
                  </a:ext>
                </a:extLst>
              </a:tr>
              <a:tr h="514491">
                <a:tc>
                  <a:txBody>
                    <a:bodyPr/>
                    <a:lstStyle/>
                    <a:p>
                      <a:pPr algn="ctr" fontAlgn="ctr"/>
                      <a:r>
                        <a:rPr lang="en-GB" sz="1600" b="0" i="0" u="none" strike="noStrike" dirty="0">
                          <a:solidFill>
                            <a:srgbClr val="000000"/>
                          </a:solidFill>
                          <a:effectLst/>
                          <a:latin typeface="Calibri" panose="020F0502020204030204" pitchFamily="34" charset="0"/>
                        </a:rPr>
                        <a:t>Tot. Requested</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200</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90</a:t>
                      </a: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290</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115</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125</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98</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20</a:t>
                      </a: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118</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112</a:t>
                      </a:r>
                    </a:p>
                  </a:txBody>
                  <a:tcPr marL="0" marR="0" marT="0" marB="0" anchor="ctr"/>
                </a:tc>
                <a:tc>
                  <a:txBody>
                    <a:bodyPr/>
                    <a:lstStyle/>
                    <a:p>
                      <a:pPr algn="ctr" fontAlgn="ctr"/>
                      <a:r>
                        <a:rPr lang="en-GB" sz="1600" b="0" i="0" u="none" strike="noStrike" dirty="0">
                          <a:solidFill>
                            <a:srgbClr val="000000"/>
                          </a:solidFill>
                          <a:effectLst/>
                          <a:latin typeface="Calibri" panose="020F0502020204030204" pitchFamily="34" charset="0"/>
                        </a:rPr>
                        <a:t>28</a:t>
                      </a: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140</a:t>
                      </a:r>
                    </a:p>
                  </a:txBody>
                  <a:tcPr marL="0" marR="0" marT="0" marB="0" anchor="ctr"/>
                </a:tc>
                <a:extLst>
                  <a:ext uri="{0D108BD9-81ED-4DB2-BD59-A6C34878D82A}">
                    <a16:rowId xmlns:a16="http://schemas.microsoft.com/office/drawing/2014/main" val="3796963767"/>
                  </a:ext>
                </a:extLst>
              </a:tr>
              <a:tr h="514491">
                <a:tc>
                  <a:txBody>
                    <a:bodyPr/>
                    <a:lstStyle/>
                    <a:p>
                      <a:pPr algn="ctr" fontAlgn="ctr"/>
                      <a:r>
                        <a:rPr lang="en-GB" sz="1600" b="0" i="0" u="none" strike="noStrike" dirty="0">
                          <a:solidFill>
                            <a:srgbClr val="000000"/>
                          </a:solidFill>
                          <a:effectLst/>
                          <a:latin typeface="Calibri" panose="020F0502020204030204" pitchFamily="34" charset="0"/>
                        </a:rPr>
                        <a:t>Prov. </a:t>
                      </a:r>
                      <a:r>
                        <a:rPr lang="en-GB" sz="1600" b="0" i="0" u="none" strike="noStrike" dirty="0" err="1">
                          <a:solidFill>
                            <a:srgbClr val="000000"/>
                          </a:solidFill>
                          <a:effectLst/>
                          <a:latin typeface="Calibri" panose="020F0502020204030204" pitchFamily="34" charset="0"/>
                        </a:rPr>
                        <a:t>Alloc</a:t>
                      </a:r>
                      <a:r>
                        <a:rPr lang="en-GB" sz="1600" b="0" i="0" u="none" strike="noStrike" dirty="0">
                          <a:solidFill>
                            <a:srgbClr val="000000"/>
                          </a:solidFill>
                          <a:effectLst/>
                          <a:latin typeface="Calibri" panose="020F0502020204030204" pitchFamily="34" charset="0"/>
                        </a:rPr>
                        <a:t>.</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160</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32</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16</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1800" b="1" i="0" u="none" strike="noStrike" dirty="0">
                          <a:solidFill>
                            <a:srgbClr val="000000"/>
                          </a:solidFill>
                          <a:effectLst/>
                          <a:latin typeface="Calibri" panose="020F0502020204030204" pitchFamily="34" charset="0"/>
                        </a:rPr>
                        <a:t>15</a:t>
                      </a:r>
                    </a:p>
                  </a:txBody>
                  <a:tcPr marL="0" marR="0" marT="0" marB="0" anchor="ctr"/>
                </a:tc>
                <a:extLst>
                  <a:ext uri="{0D108BD9-81ED-4DB2-BD59-A6C34878D82A}">
                    <a16:rowId xmlns:a16="http://schemas.microsoft.com/office/drawing/2014/main" val="4237303129"/>
                  </a:ext>
                </a:extLst>
              </a:tr>
              <a:tr h="514491">
                <a:tc>
                  <a:txBody>
                    <a:bodyPr/>
                    <a:lstStyle/>
                    <a:p>
                      <a:pPr algn="ctr" fontAlgn="ctr"/>
                      <a:r>
                        <a:rPr lang="en-GB" sz="1600" b="0" i="0" u="none" strike="noStrike" dirty="0">
                          <a:solidFill>
                            <a:srgbClr val="000000"/>
                          </a:solidFill>
                          <a:effectLst/>
                          <a:latin typeface="Calibri" panose="020F0502020204030204" pitchFamily="34" charset="0"/>
                        </a:rPr>
                        <a:t>Factor</a:t>
                      </a:r>
                    </a:p>
                  </a:txBody>
                  <a:tcPr marL="0" marR="0" marT="0" marB="0" anchor="ctr"/>
                </a:tc>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endParaRPr lang="en-GB"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GB" sz="2000" b="1" i="0" u="none" strike="noStrike" dirty="0">
                          <a:solidFill>
                            <a:schemeClr val="tx1"/>
                          </a:solidFill>
                          <a:effectLst/>
                          <a:highlight>
                            <a:srgbClr val="00FF00"/>
                          </a:highlight>
                          <a:latin typeface="Calibri" panose="020F0502020204030204" pitchFamily="34" charset="0"/>
                        </a:rPr>
                        <a:t>1.8</a:t>
                      </a:r>
                    </a:p>
                  </a:txBody>
                  <a:tcPr marL="0" marR="0" marT="0" marB="0" anchor="ctr"/>
                </a:tc>
                <a:tc>
                  <a:txBody>
                    <a:bodyPr/>
                    <a:lstStyle/>
                    <a:p>
                      <a:pPr algn="ctr" fontAlgn="ctr"/>
                      <a:endParaRPr lang="en-GB" sz="20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endParaRPr lang="en-GB" sz="20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n-GB" sz="2000" b="1" i="0" u="none" strike="noStrike" dirty="0">
                          <a:solidFill>
                            <a:schemeClr val="tx1"/>
                          </a:solidFill>
                          <a:effectLst/>
                          <a:highlight>
                            <a:srgbClr val="FFFF00"/>
                          </a:highlight>
                          <a:latin typeface="Calibri" panose="020F0502020204030204" pitchFamily="34" charset="0"/>
                        </a:rPr>
                        <a:t>3.9</a:t>
                      </a:r>
                    </a:p>
                  </a:txBody>
                  <a:tcPr marL="0" marR="0" marT="0" marB="0" anchor="ctr"/>
                </a:tc>
                <a:tc>
                  <a:txBody>
                    <a:bodyPr/>
                    <a:lstStyle/>
                    <a:p>
                      <a:pPr algn="ctr" fontAlgn="ctr"/>
                      <a:endParaRPr lang="en-GB" sz="2000" b="0" i="0" u="none" strike="noStrike" dirty="0">
                        <a:solidFill>
                          <a:schemeClr val="bg1"/>
                        </a:solidFill>
                        <a:effectLst/>
                        <a:latin typeface="Calibri" panose="020F0502020204030204" pitchFamily="34" charset="0"/>
                      </a:endParaRPr>
                    </a:p>
                  </a:txBody>
                  <a:tcPr marL="0" marR="0" marT="0" marB="0" anchor="ctr"/>
                </a:tc>
                <a:tc>
                  <a:txBody>
                    <a:bodyPr/>
                    <a:lstStyle/>
                    <a:p>
                      <a:pPr algn="ctr" fontAlgn="ctr"/>
                      <a:endParaRPr lang="en-GB" sz="2000" b="0" i="0" u="none" strike="noStrike" dirty="0">
                        <a:solidFill>
                          <a:schemeClr val="bg1"/>
                        </a:solidFill>
                        <a:effectLst/>
                        <a:latin typeface="Calibri" panose="020F0502020204030204" pitchFamily="34" charset="0"/>
                      </a:endParaRPr>
                    </a:p>
                  </a:txBody>
                  <a:tcPr marL="0" marR="0" marT="0" marB="0" anchor="ctr"/>
                </a:tc>
                <a:tc>
                  <a:txBody>
                    <a:bodyPr/>
                    <a:lstStyle/>
                    <a:p>
                      <a:pPr algn="ctr" fontAlgn="ctr"/>
                      <a:r>
                        <a:rPr lang="en-GB" sz="2000" b="1" i="0" u="none" strike="noStrike" dirty="0">
                          <a:solidFill>
                            <a:schemeClr val="bg1"/>
                          </a:solidFill>
                          <a:effectLst/>
                          <a:highlight>
                            <a:srgbClr val="FF0000"/>
                          </a:highlight>
                          <a:latin typeface="Calibri" panose="020F0502020204030204" pitchFamily="34" charset="0"/>
                        </a:rPr>
                        <a:t>7.4</a:t>
                      </a:r>
                    </a:p>
                  </a:txBody>
                  <a:tcPr marL="0" marR="0" marT="0" marB="0" anchor="ctr"/>
                </a:tc>
                <a:tc>
                  <a:txBody>
                    <a:bodyPr/>
                    <a:lstStyle/>
                    <a:p>
                      <a:pPr algn="ctr" fontAlgn="ctr"/>
                      <a:endParaRPr lang="en-GB" sz="2000" b="0" i="0" u="none" strike="noStrike" dirty="0">
                        <a:solidFill>
                          <a:schemeClr val="bg1"/>
                        </a:solidFill>
                        <a:effectLst/>
                        <a:latin typeface="Calibri" panose="020F0502020204030204" pitchFamily="34" charset="0"/>
                      </a:endParaRPr>
                    </a:p>
                  </a:txBody>
                  <a:tcPr marL="0" marR="0" marT="0" marB="0" anchor="ctr"/>
                </a:tc>
                <a:tc>
                  <a:txBody>
                    <a:bodyPr/>
                    <a:lstStyle/>
                    <a:p>
                      <a:pPr algn="ctr" fontAlgn="ctr"/>
                      <a:endParaRPr lang="en-GB" sz="2000" b="0" i="0" u="none" strike="noStrike" dirty="0">
                        <a:solidFill>
                          <a:schemeClr val="bg1"/>
                        </a:solidFill>
                        <a:effectLst/>
                        <a:latin typeface="Calibri" panose="020F0502020204030204" pitchFamily="34" charset="0"/>
                      </a:endParaRPr>
                    </a:p>
                  </a:txBody>
                  <a:tcPr marL="0" marR="0" marT="0" marB="0" anchor="ctr"/>
                </a:tc>
                <a:tc>
                  <a:txBody>
                    <a:bodyPr/>
                    <a:lstStyle/>
                    <a:p>
                      <a:pPr algn="ctr" fontAlgn="ctr"/>
                      <a:r>
                        <a:rPr lang="en-GB" sz="2000" b="1" i="0" u="none" strike="noStrike" dirty="0">
                          <a:solidFill>
                            <a:schemeClr val="bg1"/>
                          </a:solidFill>
                          <a:effectLst/>
                          <a:highlight>
                            <a:srgbClr val="FF0000"/>
                          </a:highlight>
                          <a:latin typeface="Calibri" panose="020F0502020204030204" pitchFamily="34" charset="0"/>
                        </a:rPr>
                        <a:t>9.3</a:t>
                      </a:r>
                    </a:p>
                  </a:txBody>
                  <a:tcPr marL="0" marR="0" marT="0" marB="0" anchor="ctr"/>
                </a:tc>
                <a:extLst>
                  <a:ext uri="{0D108BD9-81ED-4DB2-BD59-A6C34878D82A}">
                    <a16:rowId xmlns:a16="http://schemas.microsoft.com/office/drawing/2014/main" val="1056979879"/>
                  </a:ext>
                </a:extLst>
              </a:tr>
            </a:tbl>
          </a:graphicData>
        </a:graphic>
      </p:graphicFrame>
    </p:spTree>
    <p:extLst>
      <p:ext uri="{BB962C8B-B14F-4D97-AF65-F5344CB8AC3E}">
        <p14:creationId xmlns:p14="http://schemas.microsoft.com/office/powerpoint/2010/main" val="4206291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7F0FB0-2DA9-6CBE-3522-0312F38CD23D}"/>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81969B6D-4C22-6321-5131-D1E504602846}"/>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6" name="Title 5">
            <a:extLst>
              <a:ext uri="{FF2B5EF4-FFF2-40B4-BE49-F238E27FC236}">
                <a16:creationId xmlns:a16="http://schemas.microsoft.com/office/drawing/2014/main" id="{E4235BE7-0328-E3E4-8172-DB1EE7F0868B}"/>
              </a:ext>
            </a:extLst>
          </p:cNvPr>
          <p:cNvSpPr>
            <a:spLocks noGrp="1"/>
          </p:cNvSpPr>
          <p:nvPr>
            <p:ph type="title"/>
          </p:nvPr>
        </p:nvSpPr>
        <p:spPr/>
        <p:txBody>
          <a:bodyPr/>
          <a:lstStyle/>
          <a:p>
            <a:endParaRPr lang="en-GB"/>
          </a:p>
        </p:txBody>
      </p:sp>
      <p:sp>
        <p:nvSpPr>
          <p:cNvPr id="7" name="TextBox 6">
            <a:extLst>
              <a:ext uri="{FF2B5EF4-FFF2-40B4-BE49-F238E27FC236}">
                <a16:creationId xmlns:a16="http://schemas.microsoft.com/office/drawing/2014/main" id="{F3C54B3D-2DF6-411D-6759-6257FD616E9A}"/>
              </a:ext>
            </a:extLst>
          </p:cNvPr>
          <p:cNvSpPr txBox="1"/>
          <p:nvPr/>
        </p:nvSpPr>
        <p:spPr>
          <a:xfrm>
            <a:off x="2383971" y="2596243"/>
            <a:ext cx="6490607" cy="1200329"/>
          </a:xfrm>
          <a:prstGeom prst="rect">
            <a:avLst/>
          </a:prstGeom>
          <a:noFill/>
        </p:spPr>
        <p:txBody>
          <a:bodyPr wrap="square" rtlCol="0">
            <a:spAutoFit/>
          </a:bodyPr>
          <a:lstStyle/>
          <a:p>
            <a:pPr algn="l"/>
            <a:r>
              <a:rPr lang="en-GB" sz="7200" b="1" dirty="0"/>
              <a:t>Proposal Details</a:t>
            </a:r>
          </a:p>
        </p:txBody>
      </p:sp>
    </p:spTree>
    <p:extLst>
      <p:ext uri="{BB962C8B-B14F-4D97-AF65-F5344CB8AC3E}">
        <p14:creationId xmlns:p14="http://schemas.microsoft.com/office/powerpoint/2010/main" val="3046895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4929D1-25EA-7317-B5D4-42E55DF672C5}"/>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7BBDE0FF-F369-F305-2C7E-77F548983DA9}"/>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graphicFrame>
        <p:nvGraphicFramePr>
          <p:cNvPr id="5" name="Object 4">
            <a:extLst>
              <a:ext uri="{FF2B5EF4-FFF2-40B4-BE49-F238E27FC236}">
                <a16:creationId xmlns:a16="http://schemas.microsoft.com/office/drawing/2014/main" id="{D3C95164-C693-4E56-0C4F-5975DB9E150B}"/>
              </a:ext>
            </a:extLst>
          </p:cNvPr>
          <p:cNvGraphicFramePr>
            <a:graphicFrameLocks noChangeAspect="1"/>
          </p:cNvGraphicFramePr>
          <p:nvPr>
            <p:extLst>
              <p:ext uri="{D42A27DB-BD31-4B8C-83A1-F6EECF244321}">
                <p14:modId xmlns:p14="http://schemas.microsoft.com/office/powerpoint/2010/main" val="201347921"/>
              </p:ext>
            </p:extLst>
          </p:nvPr>
        </p:nvGraphicFramePr>
        <p:xfrm>
          <a:off x="0" y="-1587"/>
          <a:ext cx="12192000" cy="6858000"/>
        </p:xfrm>
        <a:graphic>
          <a:graphicData uri="http://schemas.openxmlformats.org/presentationml/2006/ole">
            <mc:AlternateContent xmlns:mc="http://schemas.openxmlformats.org/markup-compatibility/2006">
              <mc:Choice xmlns:v="urn:schemas-microsoft-com:vml" Requires="v">
                <p:oleObj name="Acrobat Document" r:id="rId2" imgW="9144000" imgH="5143500" progId="Acrobat.Document.DC">
                  <p:embed/>
                </p:oleObj>
              </mc:Choice>
              <mc:Fallback>
                <p:oleObj name="Acrobat Document" r:id="rId2" imgW="9144000" imgH="5143500" progId="Acrobat.Document.DC">
                  <p:embed/>
                  <p:pic>
                    <p:nvPicPr>
                      <p:cNvPr id="5" name="Object 4">
                        <a:extLst>
                          <a:ext uri="{FF2B5EF4-FFF2-40B4-BE49-F238E27FC236}">
                            <a16:creationId xmlns:a16="http://schemas.microsoft.com/office/drawing/2014/main" id="{D3C95164-C693-4E56-0C4F-5975DB9E150B}"/>
                          </a:ext>
                        </a:extLst>
                      </p:cNvPr>
                      <p:cNvPicPr/>
                      <p:nvPr/>
                    </p:nvPicPr>
                    <p:blipFill>
                      <a:blip r:embed="rId3"/>
                      <a:stretch>
                        <a:fillRect/>
                      </a:stretch>
                    </p:blipFill>
                    <p:spPr>
                      <a:xfrm>
                        <a:off x="0" y="-1587"/>
                        <a:ext cx="12192000" cy="68580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046345F-31B2-C8AA-CD72-2A8E7672C6AA}"/>
              </a:ext>
            </a:extLst>
          </p:cNvPr>
          <p:cNvSpPr txBox="1"/>
          <p:nvPr/>
        </p:nvSpPr>
        <p:spPr>
          <a:xfrm>
            <a:off x="1053192" y="505393"/>
            <a:ext cx="1649186" cy="523220"/>
          </a:xfrm>
          <a:prstGeom prst="rect">
            <a:avLst/>
          </a:prstGeom>
          <a:noFill/>
        </p:spPr>
        <p:txBody>
          <a:bodyPr wrap="square" rtlCol="0">
            <a:spAutoFit/>
          </a:bodyPr>
          <a:lstStyle/>
          <a:p>
            <a:pPr algn="l"/>
            <a:r>
              <a:rPr lang="en-GB" sz="2800" b="1" dirty="0">
                <a:solidFill>
                  <a:srgbClr val="002060"/>
                </a:solidFill>
              </a:rPr>
              <a:t>(#191)</a:t>
            </a:r>
          </a:p>
        </p:txBody>
      </p:sp>
      <p:sp>
        <p:nvSpPr>
          <p:cNvPr id="2" name="TextBox 1">
            <a:extLst>
              <a:ext uri="{FF2B5EF4-FFF2-40B4-BE49-F238E27FC236}">
                <a16:creationId xmlns:a16="http://schemas.microsoft.com/office/drawing/2014/main" id="{1DCEC755-D34C-77BD-F3F3-4AC4F02A1CB9}"/>
              </a:ext>
            </a:extLst>
          </p:cNvPr>
          <p:cNvSpPr txBox="1"/>
          <p:nvPr/>
        </p:nvSpPr>
        <p:spPr>
          <a:xfrm>
            <a:off x="1692452" y="1028613"/>
            <a:ext cx="8525691" cy="3170099"/>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An interesting proposal looking to establish, effectively, a new operational scenario on MAST-U relevant to a proposed VNS</a:t>
            </a:r>
          </a:p>
          <a:p>
            <a:pPr marL="457200" indent="-457200" algn="l">
              <a:buFont typeface="Arial" panose="020B0604020202020204" pitchFamily="34" charset="0"/>
              <a:buChar char="•"/>
            </a:pPr>
            <a:r>
              <a:rPr lang="en-GB" sz="2000" b="1" dirty="0"/>
              <a:t>Whilst relevant to VNS, relevance to ITER/DEMO is less well-established and links to RT Sci. Obj. also not clear.</a:t>
            </a:r>
          </a:p>
          <a:p>
            <a:pPr marL="457200" indent="-457200" algn="l">
              <a:buFont typeface="Arial" panose="020B0604020202020204" pitchFamily="34" charset="0"/>
              <a:buChar char="•"/>
            </a:pPr>
            <a:r>
              <a:rPr lang="en-GB" sz="2000" b="1" dirty="0"/>
              <a:t>Strategy also appears rather speculative, starting from a transient increase of Ti over </a:t>
            </a:r>
            <a:r>
              <a:rPr lang="en-GB" sz="2000" b="1" dirty="0" err="1"/>
              <a:t>Te</a:t>
            </a:r>
            <a:r>
              <a:rPr lang="en-GB" sz="2000" b="1" dirty="0"/>
              <a:t> and looking to spend a great many shots (~4 sessions) to perform parameter scans around this point to improve the Ti/</a:t>
            </a:r>
            <a:r>
              <a:rPr lang="en-GB" sz="2000" b="1" dirty="0" err="1"/>
              <a:t>Te</a:t>
            </a:r>
            <a:r>
              <a:rPr lang="en-GB" sz="2000" b="1" dirty="0"/>
              <a:t> factor -  chances of success appear limited within the expt. time that could be given to this topic.</a:t>
            </a:r>
          </a:p>
          <a:p>
            <a:pPr marL="457200" indent="-457200" algn="l">
              <a:buFont typeface="Arial" panose="020B0604020202020204" pitchFamily="34" charset="0"/>
              <a:buChar char="•"/>
            </a:pPr>
            <a:r>
              <a:rPr lang="en-GB" sz="2000" b="1" dirty="0">
                <a:solidFill>
                  <a:srgbClr val="FF0000"/>
                </a:solidFill>
              </a:rPr>
              <a:t>P3</a:t>
            </a:r>
          </a:p>
        </p:txBody>
      </p:sp>
    </p:spTree>
    <p:extLst>
      <p:ext uri="{BB962C8B-B14F-4D97-AF65-F5344CB8AC3E}">
        <p14:creationId xmlns:p14="http://schemas.microsoft.com/office/powerpoint/2010/main" val="164725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44303E-5811-0D0C-108F-F2445EEE2439}"/>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18D5C7B4-7E46-1A1B-F441-D8F7813E8802}"/>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5" name="Titre 1">
            <a:extLst>
              <a:ext uri="{FF2B5EF4-FFF2-40B4-BE49-F238E27FC236}">
                <a16:creationId xmlns:a16="http://schemas.microsoft.com/office/drawing/2014/main" id="{070E9593-0C3E-4804-CB63-6B22E857DD35}"/>
              </a:ext>
            </a:extLst>
          </p:cNvPr>
          <p:cNvSpPr>
            <a:spLocks noGrp="1"/>
          </p:cNvSpPr>
          <p:nvPr>
            <p:ph type="title"/>
          </p:nvPr>
        </p:nvSpPr>
        <p:spPr>
          <a:xfrm>
            <a:off x="983432" y="192515"/>
            <a:ext cx="9451776" cy="457200"/>
          </a:xfrm>
        </p:spPr>
        <p:txBody>
          <a:bodyPr/>
          <a:lstStyle/>
          <a:p>
            <a:r>
              <a:rPr lang="en-US" altLang="en-US" dirty="0"/>
              <a:t>Optimization of fast-ion confinement in tokamaks with externally applied 3D fields (#192)</a:t>
            </a:r>
            <a:endParaRPr lang="fr-FR" dirty="0"/>
          </a:p>
        </p:txBody>
      </p:sp>
      <p:sp>
        <p:nvSpPr>
          <p:cNvPr id="6" name="TextBox 7">
            <a:extLst>
              <a:ext uri="{FF2B5EF4-FFF2-40B4-BE49-F238E27FC236}">
                <a16:creationId xmlns:a16="http://schemas.microsoft.com/office/drawing/2014/main" id="{B68516EB-4EC3-F8FE-D4AC-6EED681E2D62}"/>
              </a:ext>
            </a:extLst>
          </p:cNvPr>
          <p:cNvSpPr txBox="1">
            <a:spLocks noChangeArrowheads="1"/>
          </p:cNvSpPr>
          <p:nvPr/>
        </p:nvSpPr>
        <p:spPr bwMode="auto">
          <a:xfrm>
            <a:off x="9000442" y="4730585"/>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7" name="Table 3">
            <a:extLst>
              <a:ext uri="{FF2B5EF4-FFF2-40B4-BE49-F238E27FC236}">
                <a16:creationId xmlns:a16="http://schemas.microsoft.com/office/drawing/2014/main" id="{FC272CD2-5107-C8F2-2B1C-0CA1192D6F71}"/>
              </a:ext>
            </a:extLst>
          </p:cNvPr>
          <p:cNvGraphicFramePr>
            <a:graphicFrameLocks noGrp="1"/>
          </p:cNvGraphicFramePr>
          <p:nvPr>
            <p:extLst>
              <p:ext uri="{D42A27DB-BD31-4B8C-83A1-F6EECF244321}">
                <p14:modId xmlns:p14="http://schemas.microsoft.com/office/powerpoint/2010/main" val="1417977388"/>
              </p:ext>
            </p:extLst>
          </p:nvPr>
        </p:nvGraphicFramePr>
        <p:xfrm>
          <a:off x="7924798" y="5099917"/>
          <a:ext cx="4147457" cy="1255974"/>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es-ES" sz="1800" dirty="0"/>
                        <a:t>14</a:t>
                      </a:r>
                      <a:endParaRPr lang="en-IT" sz="1800" dirty="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800" dirty="0"/>
                        <a:t>24 (3 </a:t>
                      </a:r>
                      <a:r>
                        <a:rPr lang="es-ES" sz="1800" dirty="0" err="1"/>
                        <a:t>sessions</a:t>
                      </a:r>
                      <a:r>
                        <a:rPr lang="es-ES" sz="1800" dirty="0"/>
                        <a:t>)</a:t>
                      </a:r>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8" name="CuadroTexto 12">
            <a:extLst>
              <a:ext uri="{FF2B5EF4-FFF2-40B4-BE49-F238E27FC236}">
                <a16:creationId xmlns:a16="http://schemas.microsoft.com/office/drawing/2014/main" id="{ADFC656B-DB07-D45B-9F75-105E23E74DD8}"/>
              </a:ext>
            </a:extLst>
          </p:cNvPr>
          <p:cNvSpPr txBox="1"/>
          <p:nvPr/>
        </p:nvSpPr>
        <p:spPr>
          <a:xfrm>
            <a:off x="8326665" y="736796"/>
            <a:ext cx="3865336" cy="523220"/>
          </a:xfrm>
          <a:prstGeom prst="rect">
            <a:avLst/>
          </a:prstGeom>
          <a:noFill/>
        </p:spPr>
        <p:txBody>
          <a:bodyPr wrap="square">
            <a:spAutoFit/>
          </a:bodyPr>
          <a:lstStyle/>
          <a:p>
            <a:pPr>
              <a:defRPr/>
            </a:pPr>
            <a:r>
              <a:rPr lang="en-US" sz="1400" i="1" dirty="0">
                <a:cs typeface="Calibri"/>
              </a:rPr>
              <a:t>First measurements of  ICRF (3</a:t>
            </a:r>
            <a:r>
              <a:rPr lang="en-US" sz="1400" i="1" baseline="30000" dirty="0">
                <a:cs typeface="Calibri"/>
              </a:rPr>
              <a:t>rd</a:t>
            </a:r>
            <a:r>
              <a:rPr lang="en-US" sz="1400" i="1" dirty="0">
                <a:cs typeface="Calibri"/>
              </a:rPr>
              <a:t> harmonic D) fast-ion losses with RMPs in AUG [July 2025]</a:t>
            </a:r>
            <a:endParaRPr lang="es-ES" sz="1400" i="1" dirty="0"/>
          </a:p>
        </p:txBody>
      </p:sp>
      <p:pic>
        <p:nvPicPr>
          <p:cNvPr id="9" name="Imagen 7">
            <a:extLst>
              <a:ext uri="{FF2B5EF4-FFF2-40B4-BE49-F238E27FC236}">
                <a16:creationId xmlns:a16="http://schemas.microsoft.com/office/drawing/2014/main" id="{2946F629-1310-CC16-490B-B32FDFB013F5}"/>
              </a:ext>
            </a:extLst>
          </p:cNvPr>
          <p:cNvPicPr>
            <a:picLocks noChangeAspect="1"/>
          </p:cNvPicPr>
          <p:nvPr/>
        </p:nvPicPr>
        <p:blipFill>
          <a:blip r:embed="rId2"/>
          <a:stretch>
            <a:fillRect/>
          </a:stretch>
        </p:blipFill>
        <p:spPr>
          <a:xfrm>
            <a:off x="8547928" y="1397928"/>
            <a:ext cx="3153215" cy="2524477"/>
          </a:xfrm>
          <a:prstGeom prst="rect">
            <a:avLst/>
          </a:prstGeom>
        </p:spPr>
      </p:pic>
      <mc:AlternateContent xmlns:mc="http://schemas.openxmlformats.org/markup-compatibility/2006" xmlns:a14="http://schemas.microsoft.com/office/drawing/2010/main">
        <mc:Choice Requires="a14">
          <p:sp>
            <p:nvSpPr>
              <p:cNvPr id="10" name="Espace réservé du contenu 2">
                <a:extLst>
                  <a:ext uri="{FF2B5EF4-FFF2-40B4-BE49-F238E27FC236}">
                    <a16:creationId xmlns:a16="http://schemas.microsoft.com/office/drawing/2014/main" id="{89208F9E-C37D-3F92-01CB-72CEA739E478}"/>
                  </a:ext>
                </a:extLst>
              </p:cNvPr>
              <p:cNvSpPr txBox="1">
                <a:spLocks/>
              </p:cNvSpPr>
              <p:nvPr/>
            </p:nvSpPr>
            <p:spPr>
              <a:xfrm>
                <a:off x="609599" y="836712"/>
                <a:ext cx="7315199" cy="5688632"/>
              </a:xfrm>
              <a:prstGeom prst="rect">
                <a:avLst/>
              </a:prstGeom>
            </p:spPr>
            <p:txBody>
              <a:bodyPr>
                <a:normAutofit fontScale="92500"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sz="2000" b="1" dirty="0">
                    <a:cs typeface="Calibri"/>
                  </a:rPr>
                  <a:t>Proponents and contact person:</a:t>
                </a:r>
              </a:p>
              <a:p>
                <a:pPr marL="514351" lvl="1">
                  <a:spcBef>
                    <a:spcPts val="0"/>
                  </a:spcBef>
                  <a:buFont typeface="Arial"/>
                  <a:buChar char="•"/>
                  <a:defRPr/>
                </a:pPr>
                <a:r>
                  <a:rPr lang="en-US" sz="1600" dirty="0" err="1">
                    <a:cs typeface="Calibri"/>
                  </a:rPr>
                  <a:t>J.Galdon</a:t>
                </a:r>
                <a:r>
                  <a:rPr lang="en-US" sz="1600" dirty="0">
                    <a:cs typeface="Calibri"/>
                  </a:rPr>
                  <a:t>-Quiroga (full list in wiki)</a:t>
                </a:r>
              </a:p>
              <a:p>
                <a:pPr marL="514351" lvl="1">
                  <a:spcBef>
                    <a:spcPts val="0"/>
                  </a:spcBef>
                  <a:buFont typeface="Arial"/>
                  <a:buChar char="•"/>
                  <a:defRPr/>
                </a:pPr>
                <a:endParaRPr lang="en-US" sz="1600" b="1" dirty="0">
                  <a:cs typeface="Calibri"/>
                </a:endParaRPr>
              </a:p>
              <a:p>
                <a:pPr marL="214313" indent="-214313">
                  <a:spcBef>
                    <a:spcPts val="0"/>
                  </a:spcBef>
                  <a:buFont typeface="Arial"/>
                  <a:buChar char="•"/>
                  <a:defRPr/>
                </a:pPr>
                <a:r>
                  <a:rPr lang="en-US" sz="2000" b="1" dirty="0">
                    <a:cs typeface="Calibri"/>
                  </a:rPr>
                  <a:t>Scientific Background &amp; Objectives</a:t>
                </a:r>
              </a:p>
              <a:p>
                <a:pPr lvl="1">
                  <a:spcBef>
                    <a:spcPts val="0"/>
                  </a:spcBef>
                  <a:defRPr/>
                </a:pPr>
                <a:r>
                  <a:rPr lang="en-US" sz="1600" dirty="0">
                    <a:cs typeface="Calibri"/>
                  </a:rPr>
                  <a:t>Measure fast-ion transport as a function of </a:t>
                </a:r>
                <a14:m>
                  <m:oMath xmlns:m="http://schemas.openxmlformats.org/officeDocument/2006/math">
                    <m:r>
                      <m:rPr>
                        <m:sty m:val="p"/>
                      </m:rPr>
                      <a:rPr lang="es-ES" sz="1600">
                        <a:latin typeface="Cambria Math" panose="02040503050406030204" pitchFamily="18" charset="0"/>
                        <a:cs typeface="Calibri"/>
                      </a:rPr>
                      <m:t>Δ</m:t>
                    </m:r>
                    <m:sSub>
                      <m:sSubPr>
                        <m:ctrlPr>
                          <a:rPr lang="es-ES" sz="1600" i="1">
                            <a:latin typeface="Cambria Math" panose="02040503050406030204" pitchFamily="18" charset="0"/>
                            <a:cs typeface="Calibri"/>
                          </a:rPr>
                        </m:ctrlPr>
                      </m:sSubPr>
                      <m:e>
                        <m:r>
                          <m:rPr>
                            <m:sty m:val="p"/>
                          </m:rPr>
                          <a:rPr lang="es-ES" sz="1600">
                            <a:latin typeface="Cambria Math" panose="02040503050406030204" pitchFamily="18" charset="0"/>
                            <a:cs typeface="Calibri"/>
                          </a:rPr>
                          <m:t>Φ</m:t>
                        </m:r>
                      </m:e>
                      <m:sub>
                        <m:r>
                          <a:rPr lang="es-ES" sz="1600" i="1">
                            <a:latin typeface="Cambria Math" panose="02040503050406030204" pitchFamily="18" charset="0"/>
                            <a:cs typeface="Calibri"/>
                          </a:rPr>
                          <m:t>𝑢𝑙</m:t>
                        </m:r>
                      </m:sub>
                    </m:sSub>
                    <m:r>
                      <a:rPr lang="es-ES" sz="1600" i="1">
                        <a:latin typeface="Cambria Math" panose="02040503050406030204" pitchFamily="18" charset="0"/>
                        <a:cs typeface="Calibri"/>
                      </a:rPr>
                      <m:t>, </m:t>
                    </m:r>
                    <m:sSub>
                      <m:sSubPr>
                        <m:ctrlPr>
                          <a:rPr lang="es-ES" sz="1600" i="1">
                            <a:latin typeface="Cambria Math" panose="02040503050406030204" pitchFamily="18" charset="0"/>
                            <a:cs typeface="Calibri"/>
                          </a:rPr>
                        </m:ctrlPr>
                      </m:sSubPr>
                      <m:e>
                        <m:r>
                          <m:rPr>
                            <m:sty m:val="p"/>
                          </m:rPr>
                          <a:rPr lang="es-ES" sz="1600">
                            <a:latin typeface="Cambria Math" panose="02040503050406030204" pitchFamily="18" charset="0"/>
                            <a:cs typeface="Calibri"/>
                          </a:rPr>
                          <m:t>Φ</m:t>
                        </m:r>
                      </m:e>
                      <m:sub>
                        <m:r>
                          <a:rPr lang="es-ES" sz="1600" i="1">
                            <a:latin typeface="Cambria Math" panose="02040503050406030204" pitchFamily="18" charset="0"/>
                            <a:cs typeface="Calibri"/>
                          </a:rPr>
                          <m:t>0</m:t>
                        </m:r>
                      </m:sub>
                    </m:sSub>
                  </m:oMath>
                </a14:m>
                <a:endParaRPr lang="en-US" sz="1600" dirty="0">
                  <a:cs typeface="Calibri"/>
                </a:endParaRPr>
              </a:p>
              <a:p>
                <a:pPr lvl="1">
                  <a:spcBef>
                    <a:spcPts val="0"/>
                  </a:spcBef>
                  <a:defRPr/>
                </a:pPr>
                <a:r>
                  <a:rPr lang="en-US" sz="1600" dirty="0">
                    <a:cs typeface="Calibri"/>
                  </a:rPr>
                  <a:t>Measure the scaling of fast-ion losses with MP intensity. Compare to threshold for ELM suppression, if established.</a:t>
                </a:r>
              </a:p>
              <a:p>
                <a:pPr>
                  <a:spcBef>
                    <a:spcPts val="0"/>
                  </a:spcBef>
                  <a:defRPr/>
                </a:pPr>
                <a:endParaRPr lang="en-US" sz="2000" b="1" dirty="0">
                  <a:cs typeface="Calibri"/>
                </a:endParaRPr>
              </a:p>
              <a:p>
                <a:pPr marL="0" indent="0">
                  <a:spcBef>
                    <a:spcPts val="0"/>
                  </a:spcBef>
                  <a:buFont typeface="Arial" panose="020B0604020202020204" pitchFamily="34" charset="0"/>
                  <a:buNone/>
                  <a:defRPr/>
                </a:pPr>
                <a:r>
                  <a:rPr lang="en-US" sz="2000" b="1" dirty="0">
                    <a:cs typeface="Calibri"/>
                  </a:rPr>
                  <a:t>In MAST-U:</a:t>
                </a:r>
              </a:p>
              <a:p>
                <a:pPr marL="285750" indent="-285750">
                  <a:spcBef>
                    <a:spcPts val="0"/>
                  </a:spcBef>
                  <a:buFontTx/>
                  <a:buChar char="-"/>
                  <a:defRPr/>
                </a:pPr>
                <a:r>
                  <a:rPr lang="es-ES" sz="1600" dirty="0" err="1">
                    <a:cs typeface="Calibri"/>
                  </a:rPr>
                  <a:t>Investigate</a:t>
                </a:r>
                <a:r>
                  <a:rPr lang="es-ES" sz="1600" dirty="0">
                    <a:cs typeface="Calibri"/>
                  </a:rPr>
                  <a:t> role </a:t>
                </a:r>
                <a:r>
                  <a:rPr lang="es-ES" sz="1600" dirty="0" err="1">
                    <a:cs typeface="Calibri"/>
                  </a:rPr>
                  <a:t>of</a:t>
                </a:r>
                <a:r>
                  <a:rPr lang="es-ES" sz="1600" dirty="0">
                    <a:cs typeface="Calibri"/>
                  </a:rPr>
                  <a:t> </a:t>
                </a:r>
                <a:r>
                  <a:rPr lang="es-ES" sz="1600" dirty="0" err="1">
                    <a:cs typeface="Calibri"/>
                  </a:rPr>
                  <a:t>coupling</a:t>
                </a:r>
                <a:r>
                  <a:rPr lang="es-ES" sz="1600" dirty="0">
                    <a:cs typeface="Calibri"/>
                  </a:rPr>
                  <a:t> </a:t>
                </a:r>
                <a:r>
                  <a:rPr lang="es-ES" sz="1600" dirty="0" err="1">
                    <a:cs typeface="Calibri"/>
                  </a:rPr>
                  <a:t>to</a:t>
                </a:r>
                <a:r>
                  <a:rPr lang="es-ES" sz="1600" dirty="0">
                    <a:cs typeface="Calibri"/>
                  </a:rPr>
                  <a:t> n=2 error </a:t>
                </a:r>
                <a:r>
                  <a:rPr lang="es-ES" sz="1600" dirty="0" err="1">
                    <a:cs typeface="Calibri"/>
                  </a:rPr>
                  <a:t>field</a:t>
                </a:r>
                <a:endParaRPr lang="es-ES" sz="1600" dirty="0">
                  <a:cs typeface="Calibri"/>
                </a:endParaRPr>
              </a:p>
              <a:p>
                <a:pPr marL="285750" indent="-285750">
                  <a:spcBef>
                    <a:spcPts val="0"/>
                  </a:spcBef>
                  <a:buFontTx/>
                  <a:buChar char="-"/>
                  <a:defRPr/>
                </a:pPr>
                <a:r>
                  <a:rPr lang="en-US" sz="1600" dirty="0">
                    <a:cs typeface="Calibri"/>
                  </a:rPr>
                  <a:t>Extend to MP ELM suppressed plasmas (n=3)</a:t>
                </a:r>
              </a:p>
              <a:p>
                <a:pPr marL="285750" indent="-285750">
                  <a:spcBef>
                    <a:spcPts val="0"/>
                  </a:spcBef>
                  <a:buFontTx/>
                  <a:buChar char="-"/>
                  <a:defRPr/>
                </a:pPr>
                <a:r>
                  <a:rPr lang="en-US" sz="1600" dirty="0">
                    <a:cs typeface="Calibri"/>
                  </a:rPr>
                  <a:t>Extend to high-beta 1MA scenario</a:t>
                </a:r>
              </a:p>
              <a:p>
                <a:pPr marL="285750" indent="-285750">
                  <a:spcBef>
                    <a:spcPts val="0"/>
                  </a:spcBef>
                  <a:buFontTx/>
                  <a:buChar char="-"/>
                  <a:defRPr/>
                </a:pPr>
                <a:endParaRPr lang="en-US" sz="2000" dirty="0">
                  <a:cs typeface="Calibri"/>
                </a:endParaRPr>
              </a:p>
              <a:p>
                <a:pPr marL="0" indent="0">
                  <a:spcBef>
                    <a:spcPts val="0"/>
                  </a:spcBef>
                  <a:buFont typeface="Arial" panose="020B0604020202020204" pitchFamily="34" charset="0"/>
                  <a:buNone/>
                  <a:defRPr/>
                </a:pPr>
                <a:r>
                  <a:rPr lang="en-US" sz="2000" b="1" dirty="0">
                    <a:cs typeface="Calibri"/>
                  </a:rPr>
                  <a:t>In AUG:</a:t>
                </a:r>
              </a:p>
              <a:p>
                <a:pPr marL="285750" indent="-285750">
                  <a:spcBef>
                    <a:spcPts val="0"/>
                  </a:spcBef>
                  <a:buFontTx/>
                  <a:buChar char="-"/>
                  <a:defRPr/>
                </a:pPr>
                <a:r>
                  <a:rPr lang="en-US" sz="1600" dirty="0">
                    <a:cs typeface="Calibri"/>
                  </a:rPr>
                  <a:t>Continue with investigation of MPs on ICRF fast-ion distribution function (3</a:t>
                </a:r>
                <a:r>
                  <a:rPr lang="en-US" sz="1600" baseline="30000" dirty="0">
                    <a:cs typeface="Calibri"/>
                  </a:rPr>
                  <a:t>rd</a:t>
                </a:r>
                <a:r>
                  <a:rPr lang="en-US" sz="1600" dirty="0">
                    <a:cs typeface="Calibri"/>
                  </a:rPr>
                  <a:t> harmonic D scheme) </a:t>
                </a:r>
                <a:r>
                  <a:rPr lang="en-US" sz="1600" dirty="0">
                    <a:cs typeface="Calibri"/>
                    <a:sym typeface="Wingdings" panose="05000000000000000000" pitchFamily="2" charset="2"/>
                  </a:rPr>
                  <a:t> </a:t>
                </a:r>
                <a:r>
                  <a:rPr lang="en-US" sz="1600" b="1" dirty="0">
                    <a:solidFill>
                      <a:srgbClr val="0000FF"/>
                    </a:solidFill>
                    <a:cs typeface="Calibri"/>
                    <a:sym typeface="Wingdings" panose="05000000000000000000" pitchFamily="2" charset="2"/>
                  </a:rPr>
                  <a:t>MPs + ICRF are unique capabilities of AUG! </a:t>
                </a:r>
              </a:p>
              <a:p>
                <a:pPr marL="285750" indent="-285750">
                  <a:spcBef>
                    <a:spcPts val="0"/>
                  </a:spcBef>
                  <a:buFontTx/>
                  <a:buChar char="-"/>
                  <a:defRPr/>
                </a:pPr>
                <a:r>
                  <a:rPr lang="en-US" sz="1600" dirty="0">
                    <a:cs typeface="Calibri"/>
                  </a:rPr>
                  <a:t>Effect of MPs on NBI confinement in ELM suppressed plasmas (n=2)</a:t>
                </a:r>
              </a:p>
              <a:p>
                <a:pPr marL="285750" indent="-285750">
                  <a:spcBef>
                    <a:spcPts val="0"/>
                  </a:spcBef>
                  <a:buFontTx/>
                  <a:buChar char="-"/>
                  <a:defRPr/>
                </a:pPr>
                <a:r>
                  <a:rPr lang="en-US" sz="1600" dirty="0">
                    <a:cs typeface="Calibri"/>
                  </a:rPr>
                  <a:t>Scans in MP intensity, differential phase and toroidal phase (for 3D effects)</a:t>
                </a:r>
              </a:p>
              <a:p>
                <a:pPr marL="0" indent="0">
                  <a:spcBef>
                    <a:spcPts val="0"/>
                  </a:spcBef>
                  <a:buFont typeface="Arial" panose="020B0604020202020204" pitchFamily="34" charset="0"/>
                  <a:buNone/>
                  <a:defRPr/>
                </a:pPr>
                <a:endParaRPr lang="en-US" sz="2000" b="1" dirty="0">
                  <a:cs typeface="Calibri"/>
                </a:endParaRPr>
              </a:p>
              <a:p>
                <a:pPr marL="214313" indent="-214313">
                  <a:spcBef>
                    <a:spcPts val="0"/>
                  </a:spcBef>
                  <a:buFont typeface="Arial"/>
                  <a:buChar char="•"/>
                  <a:defRPr/>
                </a:pPr>
                <a:r>
                  <a:rPr lang="en-US" sz="2000" b="1" dirty="0">
                    <a:cs typeface="Calibri"/>
                  </a:rPr>
                  <a:t>Experimental Strategy/Machine Constraints and essential diagnostic</a:t>
                </a:r>
                <a:endParaRPr lang="en-US" sz="2000" dirty="0"/>
              </a:p>
              <a:p>
                <a:pPr marL="742950" lvl="1" indent="-285750">
                  <a:spcBef>
                    <a:spcPts val="0"/>
                  </a:spcBef>
                  <a:buFontTx/>
                  <a:buChar char="-"/>
                  <a:defRPr/>
                </a:pPr>
                <a:r>
                  <a:rPr lang="en-US" sz="1600" dirty="0">
                    <a:cs typeface="Calibri"/>
                  </a:rPr>
                  <a:t>FILD, FIDA and other fast-ion diagnostics are essential</a:t>
                </a:r>
              </a:p>
              <a:p>
                <a:pPr marL="742950" lvl="1" indent="-285750">
                  <a:spcBef>
                    <a:spcPts val="0"/>
                  </a:spcBef>
                  <a:buFontTx/>
                  <a:buChar char="-"/>
                  <a:defRPr/>
                </a:pPr>
                <a:r>
                  <a:rPr lang="en-US" sz="1600" dirty="0">
                    <a:cs typeface="Calibri"/>
                  </a:rPr>
                  <a:t>In MU, special settings for IR thermography</a:t>
                </a:r>
              </a:p>
              <a:p>
                <a:pPr marL="742950" lvl="1" indent="-285750">
                  <a:spcBef>
                    <a:spcPts val="0"/>
                  </a:spcBef>
                  <a:buFontTx/>
                  <a:buChar char="-"/>
                  <a:defRPr/>
                </a:pPr>
                <a:r>
                  <a:rPr lang="en-US" sz="1600" dirty="0">
                    <a:cs typeface="Calibri"/>
                  </a:rPr>
                  <a:t>Scans in MP differential phase and intensity </a:t>
                </a:r>
              </a:p>
              <a:p>
                <a:pPr marL="214313" indent="-214313">
                  <a:spcBef>
                    <a:spcPts val="0"/>
                  </a:spcBef>
                  <a:buFont typeface="Arial"/>
                  <a:buChar char="•"/>
                  <a:defRPr/>
                </a:pPr>
                <a:endParaRPr lang="en-US" sz="2000" dirty="0">
                  <a:cs typeface="Calibri"/>
                </a:endParaRPr>
              </a:p>
              <a:p>
                <a:pPr marL="214313" indent="-214313">
                  <a:spcBef>
                    <a:spcPts val="0"/>
                  </a:spcBef>
                  <a:buFont typeface="Arial"/>
                  <a:buChar char="•"/>
                  <a:defRPr/>
                </a:pPr>
                <a:endParaRPr lang="en-US" sz="2000" dirty="0">
                  <a:cs typeface="Calibri"/>
                </a:endParaRPr>
              </a:p>
              <a:p>
                <a:endParaRPr lang="fr-FR" sz="2000" dirty="0"/>
              </a:p>
            </p:txBody>
          </p:sp>
        </mc:Choice>
        <mc:Fallback xmlns="">
          <p:sp>
            <p:nvSpPr>
              <p:cNvPr id="10" name="Espace réservé du contenu 2">
                <a:extLst>
                  <a:ext uri="{FF2B5EF4-FFF2-40B4-BE49-F238E27FC236}">
                    <a16:creationId xmlns:a16="http://schemas.microsoft.com/office/drawing/2014/main" id="{89208F9E-C37D-3F92-01CB-72CEA739E478}"/>
                  </a:ext>
                </a:extLst>
              </p:cNvPr>
              <p:cNvSpPr txBox="1">
                <a:spLocks noRot="1" noChangeAspect="1" noMove="1" noResize="1" noEditPoints="1" noAdjustHandles="1" noChangeArrowheads="1" noChangeShapeType="1" noTextEdit="1"/>
              </p:cNvSpPr>
              <p:nvPr/>
            </p:nvSpPr>
            <p:spPr>
              <a:xfrm>
                <a:off x="609599" y="836712"/>
                <a:ext cx="7315199" cy="5688632"/>
              </a:xfrm>
              <a:prstGeom prst="rect">
                <a:avLst/>
              </a:prstGeom>
              <a:blipFill>
                <a:blip r:embed="rId3"/>
                <a:stretch>
                  <a:fillRect l="-750" t="-1072" r="-667"/>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9EC42606-A634-0238-FDC5-A2CDDB2790EA}"/>
              </a:ext>
            </a:extLst>
          </p:cNvPr>
          <p:cNvSpPr txBox="1"/>
          <p:nvPr/>
        </p:nvSpPr>
        <p:spPr>
          <a:xfrm>
            <a:off x="1692452" y="1028613"/>
            <a:ext cx="8525691" cy="2246769"/>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Continuation of P1 </a:t>
            </a:r>
            <a:r>
              <a:rPr lang="en-GB" sz="2000" b="1" dirty="0" err="1"/>
              <a:t>expt</a:t>
            </a:r>
            <a:r>
              <a:rPr lang="en-GB" sz="2000" b="1" dirty="0"/>
              <a:t> begun in previous year(s)</a:t>
            </a:r>
          </a:p>
          <a:p>
            <a:pPr marL="457200" indent="-457200" algn="l">
              <a:buFont typeface="Arial" panose="020B0604020202020204" pitchFamily="34" charset="0"/>
              <a:buChar char="•"/>
            </a:pPr>
            <a:r>
              <a:rPr lang="en-GB" sz="2000" b="1" dirty="0"/>
              <a:t>Directly linked to RT Sci. Obj. and ITPA JEX</a:t>
            </a:r>
          </a:p>
          <a:p>
            <a:pPr marL="457200" indent="-457200" algn="l">
              <a:buFont typeface="Arial" panose="020B0604020202020204" pitchFamily="34" charset="0"/>
              <a:buChar char="•"/>
            </a:pPr>
            <a:r>
              <a:rPr lang="en-GB" sz="2000" b="1" dirty="0"/>
              <a:t>Important to complete the dataset, especially on MAST-U in 2026</a:t>
            </a:r>
          </a:p>
          <a:p>
            <a:pPr marL="457200" indent="-457200" algn="l">
              <a:buFont typeface="Arial" panose="020B0604020202020204" pitchFamily="34" charset="0"/>
              <a:buChar char="•"/>
            </a:pPr>
            <a:r>
              <a:rPr lang="en-GB" sz="2000" b="1" dirty="0"/>
              <a:t>Note that extn. To 1MA on MAST-U may pose some difficulties due to lack of internal prog. Scenario development, to be discussed with ref. SL</a:t>
            </a:r>
          </a:p>
          <a:p>
            <a:pPr marL="457200" indent="-457200" algn="l">
              <a:buFont typeface="Arial" panose="020B0604020202020204" pitchFamily="34" charset="0"/>
              <a:buChar char="•"/>
            </a:pPr>
            <a:r>
              <a:rPr lang="en-GB" sz="2000" b="1" dirty="0"/>
              <a:t>Basis of expt. “block” on 3D magnetic fields (combine with #205)</a:t>
            </a:r>
          </a:p>
          <a:p>
            <a:pPr marL="457200" indent="-457200" algn="l">
              <a:buFont typeface="Arial" panose="020B0604020202020204" pitchFamily="34" charset="0"/>
              <a:buChar char="•"/>
            </a:pPr>
            <a:r>
              <a:rPr lang="en-GB" sz="2000" b="1" dirty="0">
                <a:solidFill>
                  <a:srgbClr val="00B050"/>
                </a:solidFill>
              </a:rPr>
              <a:t>P1-MASTU, P1.5-AUG</a:t>
            </a:r>
          </a:p>
        </p:txBody>
      </p:sp>
    </p:spTree>
    <p:extLst>
      <p:ext uri="{BB962C8B-B14F-4D97-AF65-F5344CB8AC3E}">
        <p14:creationId xmlns:p14="http://schemas.microsoft.com/office/powerpoint/2010/main" val="42105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2EDDEC-E446-B7EF-5D08-783E17096D55}"/>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6B7D6021-F857-5620-F639-2FC55BA2A378}"/>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5" name="Titre 1">
            <a:extLst>
              <a:ext uri="{FF2B5EF4-FFF2-40B4-BE49-F238E27FC236}">
                <a16:creationId xmlns:a16="http://schemas.microsoft.com/office/drawing/2014/main" id="{10E389CF-6FDA-C9AC-083F-DCCECAAA93CB}"/>
              </a:ext>
            </a:extLst>
          </p:cNvPr>
          <p:cNvSpPr>
            <a:spLocks noGrp="1"/>
          </p:cNvSpPr>
          <p:nvPr>
            <p:ph type="title"/>
          </p:nvPr>
        </p:nvSpPr>
        <p:spPr>
          <a:xfrm>
            <a:off x="983432" y="192515"/>
            <a:ext cx="9451776" cy="457200"/>
          </a:xfrm>
        </p:spPr>
        <p:txBody>
          <a:bodyPr/>
          <a:lstStyle/>
          <a:p>
            <a:r>
              <a:rPr lang="en-US" altLang="en-US" dirty="0"/>
              <a:t>Fast-ion losses induced by edge instabilities across different confinement regimes (#193)</a:t>
            </a:r>
            <a:endParaRPr lang="fr-FR" dirty="0"/>
          </a:p>
        </p:txBody>
      </p:sp>
      <p:sp>
        <p:nvSpPr>
          <p:cNvPr id="6" name="Espace réservé du contenu 2">
            <a:extLst>
              <a:ext uri="{FF2B5EF4-FFF2-40B4-BE49-F238E27FC236}">
                <a16:creationId xmlns:a16="http://schemas.microsoft.com/office/drawing/2014/main" id="{A79C37E4-3DA1-C52A-FE31-ED9173B891FE}"/>
              </a:ext>
            </a:extLst>
          </p:cNvPr>
          <p:cNvSpPr txBox="1">
            <a:spLocks/>
          </p:cNvSpPr>
          <p:nvPr/>
        </p:nvSpPr>
        <p:spPr>
          <a:xfrm>
            <a:off x="609599" y="836712"/>
            <a:ext cx="7315199" cy="5688632"/>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sz="2000" b="1">
                <a:cs typeface="Calibri"/>
              </a:rPr>
              <a:t>Proponents and contact person:</a:t>
            </a:r>
          </a:p>
          <a:p>
            <a:pPr marL="514351" lvl="1">
              <a:spcBef>
                <a:spcPts val="0"/>
              </a:spcBef>
              <a:buFont typeface="Arial"/>
              <a:buChar char="•"/>
              <a:defRPr/>
            </a:pPr>
            <a:r>
              <a:rPr lang="en-US" sz="1600" b="1">
                <a:cs typeface="Calibri"/>
              </a:rPr>
              <a:t>J.Galdon-Quiroga (full list in wiki)</a:t>
            </a:r>
          </a:p>
          <a:p>
            <a:pPr marL="514351" lvl="1">
              <a:spcBef>
                <a:spcPts val="0"/>
              </a:spcBef>
              <a:buFont typeface="Arial"/>
              <a:buChar char="•"/>
              <a:defRPr/>
            </a:pPr>
            <a:endParaRPr lang="en-US" sz="1600" b="1">
              <a:cs typeface="Calibri"/>
            </a:endParaRPr>
          </a:p>
          <a:p>
            <a:pPr marL="214313" indent="-214313">
              <a:spcBef>
                <a:spcPts val="0"/>
              </a:spcBef>
              <a:buFont typeface="Arial"/>
              <a:buChar char="•"/>
              <a:defRPr/>
            </a:pPr>
            <a:r>
              <a:rPr lang="en-US" sz="2000" b="1">
                <a:cs typeface="Calibri"/>
              </a:rPr>
              <a:t>Scientific Background &amp; Objectives</a:t>
            </a:r>
          </a:p>
          <a:p>
            <a:pPr lvl="1">
              <a:spcBef>
                <a:spcPts val="0"/>
              </a:spcBef>
              <a:defRPr/>
            </a:pPr>
            <a:r>
              <a:rPr lang="en-US" sz="1600">
                <a:cs typeface="Calibri"/>
              </a:rPr>
              <a:t>Background: Type-I ELMs shown to produce fast-ion losses to the first wall.</a:t>
            </a:r>
          </a:p>
          <a:p>
            <a:pPr lvl="1">
              <a:spcBef>
                <a:spcPts val="0"/>
              </a:spcBef>
              <a:defRPr/>
            </a:pPr>
            <a:r>
              <a:rPr lang="en-US" sz="1600">
                <a:cs typeface="Calibri"/>
              </a:rPr>
              <a:t>This proposal: impact of edge instabilities on fast-ions in diff. confinement regimes and machines:</a:t>
            </a:r>
          </a:p>
          <a:p>
            <a:pPr>
              <a:spcBef>
                <a:spcPts val="0"/>
              </a:spcBef>
              <a:defRPr/>
            </a:pPr>
            <a:endParaRPr lang="en-US" sz="2000" b="1">
              <a:cs typeface="Calibri"/>
            </a:endParaRPr>
          </a:p>
          <a:p>
            <a:pPr>
              <a:spcBef>
                <a:spcPts val="0"/>
              </a:spcBef>
              <a:defRPr/>
            </a:pPr>
            <a:endParaRPr lang="en-US" sz="2000" b="1">
              <a:cs typeface="Calibri"/>
            </a:endParaRPr>
          </a:p>
          <a:p>
            <a:pPr>
              <a:spcBef>
                <a:spcPts val="0"/>
              </a:spcBef>
              <a:defRPr/>
            </a:pPr>
            <a:endParaRPr lang="en-US" sz="2000" b="1">
              <a:cs typeface="Calibri"/>
            </a:endParaRPr>
          </a:p>
          <a:p>
            <a:pPr>
              <a:spcBef>
                <a:spcPts val="0"/>
              </a:spcBef>
              <a:defRPr/>
            </a:pPr>
            <a:endParaRPr lang="en-US" sz="2000" b="1">
              <a:cs typeface="Calibri"/>
            </a:endParaRPr>
          </a:p>
          <a:p>
            <a:pPr>
              <a:spcBef>
                <a:spcPts val="0"/>
              </a:spcBef>
              <a:defRPr/>
            </a:pPr>
            <a:endParaRPr lang="en-US" sz="2000" b="1">
              <a:cs typeface="Calibri"/>
            </a:endParaRPr>
          </a:p>
          <a:p>
            <a:pPr>
              <a:spcBef>
                <a:spcPts val="0"/>
              </a:spcBef>
              <a:defRPr/>
            </a:pPr>
            <a:endParaRPr lang="en-US" sz="2000" b="1">
              <a:cs typeface="Calibri"/>
            </a:endParaRPr>
          </a:p>
          <a:p>
            <a:pPr marL="214313" indent="-214313">
              <a:spcBef>
                <a:spcPts val="0"/>
              </a:spcBef>
              <a:buFont typeface="Arial"/>
              <a:buChar char="•"/>
              <a:defRPr/>
            </a:pPr>
            <a:endParaRPr lang="en-US" sz="2000" b="1">
              <a:cs typeface="Calibri"/>
            </a:endParaRPr>
          </a:p>
          <a:p>
            <a:pPr marL="214313" indent="-214313">
              <a:spcBef>
                <a:spcPts val="0"/>
              </a:spcBef>
              <a:buFont typeface="Arial"/>
              <a:buChar char="•"/>
              <a:defRPr/>
            </a:pPr>
            <a:r>
              <a:rPr lang="en-US" sz="2000" b="1">
                <a:cs typeface="Calibri"/>
              </a:rPr>
              <a:t>Experimental Strategy/Machine Constraints and essential diagnostic</a:t>
            </a:r>
            <a:endParaRPr lang="en-US" sz="2000"/>
          </a:p>
          <a:p>
            <a:pPr marL="742950" lvl="1" indent="-285750">
              <a:spcBef>
                <a:spcPts val="0"/>
              </a:spcBef>
              <a:buFontTx/>
              <a:buChar char="-"/>
              <a:defRPr/>
            </a:pPr>
            <a:r>
              <a:rPr lang="en-US" sz="1600">
                <a:cs typeface="Calibri"/>
              </a:rPr>
              <a:t>FILD as essential diagnostic</a:t>
            </a:r>
          </a:p>
          <a:p>
            <a:pPr marL="742950" lvl="1" indent="-285750">
              <a:spcBef>
                <a:spcPts val="0"/>
              </a:spcBef>
              <a:buFontTx/>
              <a:buChar char="-"/>
              <a:defRPr/>
            </a:pPr>
            <a:r>
              <a:rPr lang="en-US" sz="1600">
                <a:cs typeface="Calibri"/>
              </a:rPr>
              <a:t>Mostly piggyback shots. Only specific dedicated shots for completing scans. </a:t>
            </a:r>
          </a:p>
          <a:p>
            <a:pPr marL="214313" indent="-214313">
              <a:spcBef>
                <a:spcPts val="0"/>
              </a:spcBef>
              <a:buFont typeface="Arial"/>
              <a:buChar char="•"/>
              <a:defRPr/>
            </a:pPr>
            <a:endParaRPr lang="en-US" sz="2000">
              <a:cs typeface="Calibri"/>
            </a:endParaRPr>
          </a:p>
          <a:p>
            <a:pPr marL="214313" indent="-214313">
              <a:spcBef>
                <a:spcPts val="0"/>
              </a:spcBef>
              <a:buFont typeface="Arial"/>
              <a:buChar char="•"/>
              <a:defRPr/>
            </a:pPr>
            <a:endParaRPr lang="en-US" sz="2000">
              <a:cs typeface="Calibri"/>
            </a:endParaRPr>
          </a:p>
          <a:p>
            <a:endParaRPr lang="fr-FR" sz="2000" dirty="0"/>
          </a:p>
        </p:txBody>
      </p:sp>
      <p:sp>
        <p:nvSpPr>
          <p:cNvPr id="7" name="TextBox 7">
            <a:extLst>
              <a:ext uri="{FF2B5EF4-FFF2-40B4-BE49-F238E27FC236}">
                <a16:creationId xmlns:a16="http://schemas.microsoft.com/office/drawing/2014/main" id="{FA8FFE74-7003-4B7F-AA10-9849060B8FB0}"/>
              </a:ext>
            </a:extLst>
          </p:cNvPr>
          <p:cNvSpPr txBox="1">
            <a:spLocks noChangeArrowheads="1"/>
          </p:cNvSpPr>
          <p:nvPr/>
        </p:nvSpPr>
        <p:spPr bwMode="auto">
          <a:xfrm>
            <a:off x="8961918" y="4335404"/>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41E73DA1-6380-1EE6-E6D5-A91E37AA2ABE}"/>
              </a:ext>
            </a:extLst>
          </p:cNvPr>
          <p:cNvGraphicFramePr>
            <a:graphicFrameLocks noGrp="1"/>
          </p:cNvGraphicFramePr>
          <p:nvPr>
            <p:extLst>
              <p:ext uri="{D42A27DB-BD31-4B8C-83A1-F6EECF244321}">
                <p14:modId xmlns:p14="http://schemas.microsoft.com/office/powerpoint/2010/main" val="117175553"/>
              </p:ext>
            </p:extLst>
          </p:nvPr>
        </p:nvGraphicFramePr>
        <p:xfrm>
          <a:off x="7886274" y="4704736"/>
          <a:ext cx="4147457" cy="1674632"/>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es-ES" sz="1800" dirty="0"/>
                        <a:t>5 (+ </a:t>
                      </a:r>
                      <a:r>
                        <a:rPr lang="es-ES" sz="1800" dirty="0" err="1"/>
                        <a:t>piggyback</a:t>
                      </a:r>
                      <a:r>
                        <a:rPr lang="es-ES" sz="1800" dirty="0"/>
                        <a:t>)</a:t>
                      </a:r>
                      <a:endParaRPr lang="en-IT" sz="1800" dirty="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800" dirty="0"/>
                        <a:t>5 (+ </a:t>
                      </a:r>
                      <a:r>
                        <a:rPr lang="es-ES" sz="1800" dirty="0" err="1"/>
                        <a:t>piggyback</a:t>
                      </a:r>
                      <a:r>
                        <a:rPr lang="es-ES" sz="1800" dirty="0"/>
                        <a:t>)</a:t>
                      </a:r>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418658">
                <a:tc>
                  <a:txBody>
                    <a:bodyPr/>
                    <a:lstStyle/>
                    <a:p>
                      <a:r>
                        <a:rPr lang="en-IT" sz="1800" b="1" dirty="0">
                          <a:solidFill>
                            <a:schemeClr val="tx1"/>
                          </a:solidFill>
                        </a:rPr>
                        <a:t>TCV</a:t>
                      </a:r>
                    </a:p>
                  </a:txBody>
                  <a:tcPr marL="68585" marR="68585" marT="34290" marB="34290">
                    <a:solidFill>
                      <a:schemeClr val="accent3">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800" dirty="0"/>
                        <a:t>10 (+ </a:t>
                      </a:r>
                      <a:r>
                        <a:rPr lang="es-ES" sz="1800" dirty="0" err="1"/>
                        <a:t>piggyback</a:t>
                      </a:r>
                      <a:r>
                        <a:rPr lang="es-ES" sz="1800" dirty="0"/>
                        <a:t>)</a:t>
                      </a:r>
                      <a:endParaRPr lang="en-IT" sz="1800" dirty="0"/>
                    </a:p>
                  </a:txBody>
                  <a:tcPr marL="68585" marR="68585" marT="34290" marB="34290">
                    <a:solidFill>
                      <a:schemeClr val="accent3">
                        <a:lumMod val="40000"/>
                        <a:lumOff val="60000"/>
                      </a:schemeClr>
                    </a:solidFill>
                  </a:tcPr>
                </a:tc>
                <a:tc>
                  <a:txBody>
                    <a:bodyPr/>
                    <a:lstStyle/>
                    <a:p>
                      <a:endParaRPr lang="en-IT" sz="1800" dirty="0"/>
                    </a:p>
                  </a:txBody>
                  <a:tcPr marL="68585" marR="68585" marT="34290" marB="34290">
                    <a:solidFill>
                      <a:schemeClr val="accent3">
                        <a:lumMod val="40000"/>
                        <a:lumOff val="60000"/>
                      </a:schemeClr>
                    </a:solidFill>
                  </a:tcPr>
                </a:tc>
                <a:extLst>
                  <a:ext uri="{0D108BD9-81ED-4DB2-BD59-A6C34878D82A}">
                    <a16:rowId xmlns:a16="http://schemas.microsoft.com/office/drawing/2014/main" val="10003"/>
                  </a:ext>
                </a:extLst>
              </a:tr>
            </a:tbl>
          </a:graphicData>
        </a:graphic>
      </p:graphicFrame>
      <p:graphicFrame>
        <p:nvGraphicFramePr>
          <p:cNvPr id="9" name="Tabla 3">
            <a:extLst>
              <a:ext uri="{FF2B5EF4-FFF2-40B4-BE49-F238E27FC236}">
                <a16:creationId xmlns:a16="http://schemas.microsoft.com/office/drawing/2014/main" id="{193A6492-8B9F-EF04-5A52-504601B23828}"/>
              </a:ext>
            </a:extLst>
          </p:cNvPr>
          <p:cNvGraphicFramePr>
            <a:graphicFrameLocks noGrp="1"/>
          </p:cNvGraphicFramePr>
          <p:nvPr>
            <p:extLst>
              <p:ext uri="{D42A27DB-BD31-4B8C-83A1-F6EECF244321}">
                <p14:modId xmlns:p14="http://schemas.microsoft.com/office/powerpoint/2010/main" val="1978911752"/>
              </p:ext>
            </p:extLst>
          </p:nvPr>
        </p:nvGraphicFramePr>
        <p:xfrm>
          <a:off x="158269" y="2780760"/>
          <a:ext cx="8521699" cy="1778000"/>
        </p:xfrm>
        <a:graphic>
          <a:graphicData uri="http://schemas.openxmlformats.org/drawingml/2006/table">
            <a:tbl>
              <a:tblPr firstRow="1" bandRow="1">
                <a:tableStyleId>{5C22544A-7EE6-4342-B048-85BDC9FD1C3A}</a:tableStyleId>
              </a:tblPr>
              <a:tblGrid>
                <a:gridCol w="1511914">
                  <a:extLst>
                    <a:ext uri="{9D8B030D-6E8A-4147-A177-3AD203B41FA5}">
                      <a16:colId xmlns:a16="http://schemas.microsoft.com/office/drawing/2014/main" val="20000"/>
                    </a:ext>
                  </a:extLst>
                </a:gridCol>
                <a:gridCol w="3633396">
                  <a:extLst>
                    <a:ext uri="{9D8B030D-6E8A-4147-A177-3AD203B41FA5}">
                      <a16:colId xmlns:a16="http://schemas.microsoft.com/office/drawing/2014/main" val="20001"/>
                    </a:ext>
                  </a:extLst>
                </a:gridCol>
                <a:gridCol w="3376389">
                  <a:extLst>
                    <a:ext uri="{9D8B030D-6E8A-4147-A177-3AD203B41FA5}">
                      <a16:colId xmlns:a16="http://schemas.microsoft.com/office/drawing/2014/main" val="20002"/>
                    </a:ext>
                  </a:extLst>
                </a:gridCol>
              </a:tblGrid>
              <a:tr h="370840">
                <a:tc>
                  <a:txBody>
                    <a:bodyPr/>
                    <a:lstStyle/>
                    <a:p>
                      <a:r>
                        <a:rPr lang="es-ES" sz="1400" dirty="0"/>
                        <a:t>Machine</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err="1"/>
                        <a:t>Already</a:t>
                      </a:r>
                      <a:r>
                        <a:rPr lang="es-ES" sz="1400" dirty="0"/>
                        <a:t> </a:t>
                      </a:r>
                      <a:r>
                        <a:rPr lang="es-ES" sz="1400" dirty="0" err="1"/>
                        <a:t>explored</a:t>
                      </a:r>
                      <a:r>
                        <a:rPr lang="es-ES" sz="1400" dirty="0"/>
                        <a:t> </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a:t>More </a:t>
                      </a:r>
                      <a:r>
                        <a:rPr lang="es-ES" sz="1400" dirty="0" err="1"/>
                        <a:t>work</a:t>
                      </a:r>
                      <a:r>
                        <a:rPr lang="es-ES" sz="1400" dirty="0"/>
                        <a:t> </a:t>
                      </a:r>
                      <a:r>
                        <a:rPr lang="es-ES" sz="1400" dirty="0" err="1"/>
                        <a:t>needed</a:t>
                      </a:r>
                      <a:r>
                        <a:rPr lang="es-ES" sz="1400" dirty="0"/>
                        <a:t> </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s-ES" sz="1400" dirty="0"/>
                        <a:t>AUG</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err="1"/>
                        <a:t>Type</a:t>
                      </a:r>
                      <a:r>
                        <a:rPr lang="es-ES" sz="1400" dirty="0"/>
                        <a:t>-I </a:t>
                      </a:r>
                      <a:r>
                        <a:rPr lang="es-ES" sz="1400" dirty="0" err="1"/>
                        <a:t>ELMs</a:t>
                      </a:r>
                      <a:r>
                        <a:rPr lang="es-ES" sz="1400" dirty="0"/>
                        <a:t>, MP </a:t>
                      </a:r>
                      <a:r>
                        <a:rPr lang="es-ES" sz="1400" dirty="0" err="1"/>
                        <a:t>mitigated</a:t>
                      </a:r>
                      <a:r>
                        <a:rPr lang="es-ES" sz="1400" dirty="0"/>
                        <a:t> &amp; </a:t>
                      </a:r>
                      <a:r>
                        <a:rPr lang="es-ES" sz="1400" dirty="0" err="1"/>
                        <a:t>suppressed</a:t>
                      </a:r>
                      <a:r>
                        <a:rPr lang="es-ES" sz="1400" dirty="0"/>
                        <a:t> </a:t>
                      </a:r>
                      <a:r>
                        <a:rPr lang="es-ES" sz="1400" dirty="0" err="1"/>
                        <a:t>ELMs</a:t>
                      </a:r>
                      <a:r>
                        <a:rPr lang="es-ES" sz="1400" dirty="0"/>
                        <a:t>, QCE, I-</a:t>
                      </a:r>
                      <a:r>
                        <a:rPr lang="es-ES" sz="1400" dirty="0" err="1"/>
                        <a:t>mode</a:t>
                      </a:r>
                      <a:r>
                        <a:rPr lang="es-ES" sz="1400" dirty="0"/>
                        <a:t>, QH-</a:t>
                      </a:r>
                      <a:r>
                        <a:rPr lang="es-ES" sz="1400" dirty="0" err="1"/>
                        <a:t>mode</a:t>
                      </a:r>
                      <a:endParaRPr lang="es-ES" sz="1400" dirty="0"/>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a:t>I-</a:t>
                      </a:r>
                      <a:r>
                        <a:rPr lang="es-ES" sz="1400" dirty="0" err="1"/>
                        <a:t>mode</a:t>
                      </a:r>
                      <a:r>
                        <a:rPr lang="es-ES" sz="1400" dirty="0"/>
                        <a:t> (</a:t>
                      </a:r>
                      <a:r>
                        <a:rPr lang="es-ES" sz="1400" dirty="0" err="1"/>
                        <a:t>with</a:t>
                      </a:r>
                      <a:r>
                        <a:rPr lang="es-ES" sz="1400" dirty="0"/>
                        <a:t> </a:t>
                      </a:r>
                      <a:r>
                        <a:rPr lang="es-ES" sz="1400" dirty="0" err="1"/>
                        <a:t>PREs</a:t>
                      </a:r>
                      <a:r>
                        <a:rPr lang="es-ES" sz="1400"/>
                        <a:t>), </a:t>
                      </a:r>
                      <a:r>
                        <a:rPr lang="es-ES" sz="1400" dirty="0"/>
                        <a:t>MP ELM </a:t>
                      </a:r>
                      <a:r>
                        <a:rPr lang="es-ES" sz="1400" dirty="0" err="1"/>
                        <a:t>suppressed</a:t>
                      </a:r>
                      <a:endParaRPr lang="es-ES" sz="1400" dirty="0"/>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s-ES" sz="1400" dirty="0"/>
                        <a:t>TCV</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err="1"/>
                        <a:t>Type</a:t>
                      </a:r>
                      <a:r>
                        <a:rPr lang="es-ES" sz="1400" dirty="0"/>
                        <a:t>-I </a:t>
                      </a:r>
                      <a:r>
                        <a:rPr lang="es-ES" sz="1400" dirty="0" err="1"/>
                        <a:t>ELMs</a:t>
                      </a:r>
                      <a:r>
                        <a:rPr lang="es-ES" sz="1400" dirty="0"/>
                        <a:t> (NBI 1)</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err="1"/>
                        <a:t>Type</a:t>
                      </a:r>
                      <a:r>
                        <a:rPr lang="es-ES" sz="1400" dirty="0"/>
                        <a:t>-I </a:t>
                      </a:r>
                      <a:r>
                        <a:rPr lang="es-ES" sz="1400" dirty="0" err="1"/>
                        <a:t>ELMs</a:t>
                      </a:r>
                      <a:r>
                        <a:rPr lang="es-ES" sz="1400" dirty="0"/>
                        <a:t> (NBI2 </a:t>
                      </a:r>
                      <a:r>
                        <a:rPr lang="es-ES" sz="1400" dirty="0" err="1"/>
                        <a:t>higher</a:t>
                      </a:r>
                      <a:r>
                        <a:rPr lang="es-ES" sz="1400" dirty="0"/>
                        <a:t> </a:t>
                      </a:r>
                      <a:r>
                        <a:rPr lang="es-ES" sz="1400" dirty="0" err="1"/>
                        <a:t>energy</a:t>
                      </a:r>
                      <a:r>
                        <a:rPr lang="es-ES" sz="1400" dirty="0"/>
                        <a:t>); QCE</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s-ES" sz="1400" dirty="0"/>
                        <a:t>MAST-U</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err="1"/>
                        <a:t>Type</a:t>
                      </a:r>
                      <a:r>
                        <a:rPr lang="es-ES" sz="1400" dirty="0"/>
                        <a:t>-I and </a:t>
                      </a:r>
                      <a:r>
                        <a:rPr lang="es-ES" sz="1400" dirty="0" err="1"/>
                        <a:t>Type</a:t>
                      </a:r>
                      <a:r>
                        <a:rPr lang="es-ES" sz="1400" dirty="0"/>
                        <a:t>-III </a:t>
                      </a:r>
                      <a:r>
                        <a:rPr lang="es-ES" sz="1400" dirty="0" err="1"/>
                        <a:t>ELMs</a:t>
                      </a:r>
                      <a:r>
                        <a:rPr lang="es-ES" sz="1400" dirty="0"/>
                        <a:t> (750 </a:t>
                      </a:r>
                      <a:r>
                        <a:rPr lang="es-ES" sz="1400" dirty="0" err="1"/>
                        <a:t>kA</a:t>
                      </a:r>
                      <a:r>
                        <a:rPr lang="es-ES" sz="1400" dirty="0"/>
                        <a:t> </a:t>
                      </a:r>
                      <a:r>
                        <a:rPr lang="es-ES" sz="1400" dirty="0" err="1"/>
                        <a:t>scen</a:t>
                      </a:r>
                      <a:r>
                        <a:rPr lang="es-ES" sz="1400" dirty="0"/>
                        <a:t>.)</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err="1"/>
                        <a:t>Type</a:t>
                      </a:r>
                      <a:r>
                        <a:rPr lang="es-ES" sz="1400" dirty="0"/>
                        <a:t>-I </a:t>
                      </a:r>
                      <a:r>
                        <a:rPr lang="es-ES" sz="1400" dirty="0" err="1"/>
                        <a:t>ELMs</a:t>
                      </a:r>
                      <a:r>
                        <a:rPr lang="es-ES" sz="1400" dirty="0"/>
                        <a:t> (1MA </a:t>
                      </a:r>
                      <a:r>
                        <a:rPr lang="es-ES" sz="1400" dirty="0" err="1"/>
                        <a:t>scenario</a:t>
                      </a:r>
                      <a:r>
                        <a:rPr lang="es-ES" sz="1400" dirty="0"/>
                        <a:t>); MP </a:t>
                      </a:r>
                      <a:r>
                        <a:rPr lang="es-ES" sz="1400" dirty="0" err="1"/>
                        <a:t>mitigated</a:t>
                      </a:r>
                      <a:r>
                        <a:rPr lang="es-ES" sz="1400" dirty="0"/>
                        <a:t> / </a:t>
                      </a:r>
                      <a:r>
                        <a:rPr lang="es-ES" sz="1400" dirty="0" err="1"/>
                        <a:t>suppressed</a:t>
                      </a:r>
                      <a:r>
                        <a:rPr lang="es-ES" sz="1400" dirty="0"/>
                        <a:t> </a:t>
                      </a:r>
                      <a:r>
                        <a:rPr lang="es-ES" sz="1400" dirty="0" err="1"/>
                        <a:t>ELMs</a:t>
                      </a:r>
                      <a:r>
                        <a:rPr lang="es-ES" sz="1400" dirty="0"/>
                        <a:t>; QCE</a:t>
                      </a:r>
                    </a:p>
                  </a:txBody>
                  <a:tcPr marL="91449" marR="914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0" name="Imagen 11">
            <a:extLst>
              <a:ext uri="{FF2B5EF4-FFF2-40B4-BE49-F238E27FC236}">
                <a16:creationId xmlns:a16="http://schemas.microsoft.com/office/drawing/2014/main" id="{3A2CAF36-254F-F5C5-C0C4-E0D063A7EAAD}"/>
              </a:ext>
            </a:extLst>
          </p:cNvPr>
          <p:cNvPicPr>
            <a:picLocks noChangeAspect="1"/>
          </p:cNvPicPr>
          <p:nvPr/>
        </p:nvPicPr>
        <p:blipFill>
          <a:blip r:embed="rId2"/>
          <a:stretch>
            <a:fillRect/>
          </a:stretch>
        </p:blipFill>
        <p:spPr>
          <a:xfrm>
            <a:off x="8961918" y="1530251"/>
            <a:ext cx="2876951" cy="2114845"/>
          </a:xfrm>
          <a:prstGeom prst="rect">
            <a:avLst/>
          </a:prstGeom>
        </p:spPr>
      </p:pic>
      <p:sp>
        <p:nvSpPr>
          <p:cNvPr id="11" name="CuadroTexto 12">
            <a:extLst>
              <a:ext uri="{FF2B5EF4-FFF2-40B4-BE49-F238E27FC236}">
                <a16:creationId xmlns:a16="http://schemas.microsoft.com/office/drawing/2014/main" id="{A216D4E3-E35E-79C8-C626-69A9E5C27FE8}"/>
              </a:ext>
            </a:extLst>
          </p:cNvPr>
          <p:cNvSpPr txBox="1"/>
          <p:nvPr/>
        </p:nvSpPr>
        <p:spPr>
          <a:xfrm>
            <a:off x="8326664" y="736796"/>
            <a:ext cx="4147457" cy="738664"/>
          </a:xfrm>
          <a:prstGeom prst="rect">
            <a:avLst/>
          </a:prstGeom>
          <a:noFill/>
        </p:spPr>
        <p:txBody>
          <a:bodyPr wrap="square">
            <a:spAutoFit/>
          </a:bodyPr>
          <a:lstStyle/>
          <a:p>
            <a:pPr>
              <a:defRPr/>
            </a:pPr>
            <a:r>
              <a:rPr lang="en-US" sz="1400" i="1" dirty="0">
                <a:cs typeface="Calibri"/>
              </a:rPr>
              <a:t>Velocity-space of FI losses induced by type-I ELM in TCV, showing high energy tail indicative of fast-ion acceleration [</a:t>
            </a:r>
            <a:r>
              <a:rPr lang="en-US" sz="1400" i="1" dirty="0" err="1">
                <a:cs typeface="Calibri"/>
              </a:rPr>
              <a:t>J.Poley</a:t>
            </a:r>
            <a:r>
              <a:rPr lang="en-US" sz="1400" i="1" dirty="0">
                <a:cs typeface="Calibri"/>
              </a:rPr>
              <a:t>-Sanjuan, Nuclear Fusion 2025]</a:t>
            </a:r>
            <a:endParaRPr lang="es-ES" sz="1400" i="1" dirty="0"/>
          </a:p>
        </p:txBody>
      </p:sp>
      <p:sp>
        <p:nvSpPr>
          <p:cNvPr id="2" name="TextBox 1">
            <a:extLst>
              <a:ext uri="{FF2B5EF4-FFF2-40B4-BE49-F238E27FC236}">
                <a16:creationId xmlns:a16="http://schemas.microsoft.com/office/drawing/2014/main" id="{9D68D518-9DA6-5549-5C1B-AA3D9DAD3717}"/>
              </a:ext>
            </a:extLst>
          </p:cNvPr>
          <p:cNvSpPr txBox="1"/>
          <p:nvPr/>
        </p:nvSpPr>
        <p:spPr>
          <a:xfrm>
            <a:off x="1692452" y="1028613"/>
            <a:ext cx="8525691" cy="1938992"/>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Continuation of P1 </a:t>
            </a:r>
            <a:r>
              <a:rPr lang="en-GB" sz="2000" b="1" dirty="0" err="1"/>
              <a:t>expt</a:t>
            </a:r>
            <a:r>
              <a:rPr lang="en-GB" sz="2000" b="1" dirty="0"/>
              <a:t> begun in previous year(s)</a:t>
            </a:r>
          </a:p>
          <a:p>
            <a:pPr marL="457200" indent="-457200" algn="l">
              <a:buFont typeface="Arial" panose="020B0604020202020204" pitchFamily="34" charset="0"/>
              <a:buChar char="•"/>
            </a:pPr>
            <a:r>
              <a:rPr lang="en-GB" sz="2000" b="1" dirty="0"/>
              <a:t>Directly linked to RT Sci. Obj. </a:t>
            </a:r>
          </a:p>
          <a:p>
            <a:pPr marL="457200" indent="-457200" algn="l">
              <a:buFont typeface="Arial" panose="020B0604020202020204" pitchFamily="34" charset="0"/>
              <a:buChar char="•"/>
            </a:pPr>
            <a:r>
              <a:rPr lang="en-GB" sz="2000" b="1" dirty="0"/>
              <a:t>Proposed shots include small quantity of dedicated + piggy-back to other studies, principally RT-02 </a:t>
            </a:r>
            <a:r>
              <a:rPr lang="en-GB" sz="2000" b="1" dirty="0" err="1"/>
              <a:t>expts</a:t>
            </a:r>
            <a:r>
              <a:rPr lang="en-GB" sz="2000" b="1" dirty="0">
                <a:solidFill>
                  <a:srgbClr val="00B050"/>
                </a:solidFill>
              </a:rPr>
              <a:t> </a:t>
            </a:r>
            <a:r>
              <a:rPr lang="en-GB" sz="2000" b="1" dirty="0"/>
              <a:t>but also other RT-09 pulses</a:t>
            </a:r>
          </a:p>
          <a:p>
            <a:pPr marL="457200" indent="-457200" algn="l">
              <a:buFont typeface="Arial" panose="020B0604020202020204" pitchFamily="34" charset="0"/>
              <a:buChar char="•"/>
            </a:pPr>
            <a:r>
              <a:rPr lang="en-GB" sz="2000" b="1" dirty="0"/>
              <a:t>Careful planning should be able to gather majority of required info. in PB</a:t>
            </a:r>
          </a:p>
          <a:p>
            <a:pPr marL="457200" indent="-457200" algn="l">
              <a:buFont typeface="Arial" panose="020B0604020202020204" pitchFamily="34" charset="0"/>
              <a:buChar char="•"/>
            </a:pPr>
            <a:r>
              <a:rPr lang="en-GB" sz="2000" b="1" dirty="0">
                <a:solidFill>
                  <a:srgbClr val="00B0F0"/>
                </a:solidFill>
              </a:rPr>
              <a:t>PB (P1 but data to be gathered in PB)</a:t>
            </a:r>
          </a:p>
        </p:txBody>
      </p:sp>
    </p:spTree>
    <p:extLst>
      <p:ext uri="{BB962C8B-B14F-4D97-AF65-F5344CB8AC3E}">
        <p14:creationId xmlns:p14="http://schemas.microsoft.com/office/powerpoint/2010/main" val="15706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EB68C1-77A9-B026-AF70-B9DC8B09CCD5}"/>
              </a:ext>
            </a:extLst>
          </p:cNvPr>
          <p:cNvSpPr>
            <a:spLocks noGrp="1"/>
          </p:cNvSpPr>
          <p:nvPr>
            <p:ph type="ftr" sz="quarter" idx="11"/>
          </p:nvPr>
        </p:nvSpPr>
        <p:spPr/>
        <p:txBody>
          <a:bodyPr/>
          <a:lstStyle/>
          <a:p>
            <a:r>
              <a:rPr lang="en-GB">
                <a:solidFill>
                  <a:prstClr val="white"/>
                </a:solidFill>
              </a:rPr>
              <a:t>D. Keeling | GPM | 4-6/11/2025</a:t>
            </a:r>
            <a:endParaRPr lang="en-GB" dirty="0">
              <a:solidFill>
                <a:prstClr val="white"/>
              </a:solidFill>
            </a:endParaRPr>
          </a:p>
        </p:txBody>
      </p:sp>
      <p:sp>
        <p:nvSpPr>
          <p:cNvPr id="4" name="Slide Number Placeholder 3">
            <a:extLst>
              <a:ext uri="{FF2B5EF4-FFF2-40B4-BE49-F238E27FC236}">
                <a16:creationId xmlns:a16="http://schemas.microsoft.com/office/drawing/2014/main" id="{62C5781A-9F3A-1134-1C9A-E565DBE57B72}"/>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5" name="Titre 1">
            <a:extLst>
              <a:ext uri="{FF2B5EF4-FFF2-40B4-BE49-F238E27FC236}">
                <a16:creationId xmlns:a16="http://schemas.microsoft.com/office/drawing/2014/main" id="{40F2A77A-1F42-D89F-67CF-55E7CC0B406B}"/>
              </a:ext>
            </a:extLst>
          </p:cNvPr>
          <p:cNvSpPr>
            <a:spLocks noGrp="1"/>
          </p:cNvSpPr>
          <p:nvPr>
            <p:ph type="title"/>
          </p:nvPr>
        </p:nvSpPr>
        <p:spPr>
          <a:xfrm>
            <a:off x="983432" y="192515"/>
            <a:ext cx="11088824" cy="457200"/>
          </a:xfrm>
        </p:spPr>
        <p:txBody>
          <a:bodyPr/>
          <a:lstStyle/>
          <a:p>
            <a:r>
              <a:rPr lang="en-US" sz="2400" dirty="0"/>
              <a:t>Impact of Toroidal Alfvén Eigenmodes on Plasma Core Turbulence and Confinement (#194)</a:t>
            </a:r>
            <a:endParaRPr lang="fr-FR" sz="2400" dirty="0"/>
          </a:p>
        </p:txBody>
      </p:sp>
      <p:sp>
        <p:nvSpPr>
          <p:cNvPr id="6" name="Espace réservé du contenu 2">
            <a:extLst>
              <a:ext uri="{FF2B5EF4-FFF2-40B4-BE49-F238E27FC236}">
                <a16:creationId xmlns:a16="http://schemas.microsoft.com/office/drawing/2014/main" id="{D265789E-047A-74BA-DED4-36DEC5E3C020}"/>
              </a:ext>
            </a:extLst>
          </p:cNvPr>
          <p:cNvSpPr txBox="1">
            <a:spLocks/>
          </p:cNvSpPr>
          <p:nvPr/>
        </p:nvSpPr>
        <p:spPr>
          <a:xfrm>
            <a:off x="82295" y="836712"/>
            <a:ext cx="8037577" cy="5688632"/>
          </a:xfrm>
          <a:prstGeom prst="rect">
            <a:avLst/>
          </a:prstGeom>
        </p:spPr>
        <p:txBody>
          <a:bodyPr>
            <a:normAutofit fontScale="925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14313" indent="-214313">
              <a:spcBef>
                <a:spcPts val="0"/>
              </a:spcBef>
              <a:buFont typeface="Arial"/>
              <a:buChar char="•"/>
              <a:defRPr/>
            </a:pPr>
            <a:r>
              <a:rPr lang="en-US" b="1">
                <a:cs typeface="Calibri"/>
              </a:rPr>
              <a:t>Proponents and contact person:</a:t>
            </a:r>
          </a:p>
          <a:p>
            <a:pPr marL="357188" lvl="1" indent="-174625">
              <a:spcBef>
                <a:spcPts val="200"/>
              </a:spcBef>
            </a:pPr>
            <a:r>
              <a:rPr lang="it-IT" sz="1400"/>
              <a:t>Paulo Puglia (</a:t>
            </a:r>
            <a:r>
              <a:rPr lang="it-IT" sz="1400" u="sng">
                <a:hlinkClick r:id="rId2"/>
              </a:rPr>
              <a:t>paulo.puglia@cea.fr</a:t>
            </a:r>
            <a:r>
              <a:rPr lang="it-IT" sz="1400"/>
              <a:t>), Samuele Mazzi (</a:t>
            </a:r>
            <a:r>
              <a:rPr lang="it-IT" sz="1400" u="sng">
                <a:hlinkClick r:id="rId3"/>
              </a:rPr>
              <a:t>samuele.mazzi@cea.fr</a:t>
            </a:r>
            <a:r>
              <a:rPr lang="it-IT" sz="1400"/>
              <a:t>), Jesùs Poley (</a:t>
            </a:r>
            <a:r>
              <a:rPr lang="it-IT" sz="1400">
                <a:hlinkClick r:id="rId4"/>
              </a:rPr>
              <a:t>jesus.poley@epfl.ch</a:t>
            </a:r>
            <a:r>
              <a:rPr lang="it-IT" sz="1400"/>
              <a:t>), Anton Jansen van Vuuren (</a:t>
            </a:r>
            <a:r>
              <a:rPr lang="it-IT" sz="1400">
                <a:hlinkClick r:id="rId5"/>
              </a:rPr>
              <a:t>anton.jansenvanvuuren@epfl.ch</a:t>
            </a:r>
            <a:r>
              <a:rPr lang="it-IT" sz="1400"/>
              <a:t>) </a:t>
            </a:r>
          </a:p>
          <a:p>
            <a:pPr marL="539750" lvl="2" indent="-182563">
              <a:spcBef>
                <a:spcPts val="200"/>
              </a:spcBef>
            </a:pPr>
            <a:r>
              <a:rPr lang="fr-FR" sz="1400"/>
              <a:t>Alexander Karpushov, Rémi Dumont, </a:t>
            </a:r>
            <a:r>
              <a:rPr lang="it-IT" sz="1400"/>
              <a:t>Jeronimo Garcia, Mykola Dreval, J</a:t>
            </a:r>
            <a:r>
              <a:rPr lang="fr-FR" sz="1400"/>
              <a:t>orge Morales, Julien Hillairet, Laurent Colas, </a:t>
            </a:r>
            <a:r>
              <a:rPr lang="en-US" sz="1400"/>
              <a:t>Roland Sabot, </a:t>
            </a:r>
            <a:r>
              <a:rPr lang="fr-FR" sz="1400"/>
              <a:t>Philippe Huynh, </a:t>
            </a:r>
            <a:r>
              <a:rPr lang="it-IT" sz="1400"/>
              <a:t>Riccardo Ragona, Pierre Manas, </a:t>
            </a:r>
            <a:r>
              <a:rPr lang="en-US" sz="1400"/>
              <a:t>Patrick Maget, Mario Podestà, Sergei Sharapov, Sergei Sharapov</a:t>
            </a:r>
            <a:endParaRPr lang="en-US" b="1">
              <a:cs typeface="Calibri"/>
            </a:endParaRPr>
          </a:p>
          <a:p>
            <a:pPr marL="214313" indent="-214313">
              <a:spcBef>
                <a:spcPts val="0"/>
              </a:spcBef>
              <a:buFont typeface="Arial"/>
              <a:buChar char="•"/>
              <a:defRPr/>
            </a:pPr>
            <a:r>
              <a:rPr lang="en-US" b="1">
                <a:cs typeface="Calibri"/>
              </a:rPr>
              <a:t>Scientific Background &amp; Objectives</a:t>
            </a:r>
          </a:p>
          <a:p>
            <a:pPr marL="357188" indent="-174625" defTabSz="914400" eaLnBrk="0" fontAlgn="base" hangingPunct="0">
              <a:spcBef>
                <a:spcPct val="0"/>
              </a:spcBef>
              <a:spcAft>
                <a:spcPct val="0"/>
              </a:spcAft>
              <a:buFontTx/>
              <a:buChar char="•"/>
            </a:pPr>
            <a:r>
              <a:rPr lang="en-US" altLang="en-US" sz="1400"/>
              <a:t>Goal: Explore effects of Toroidal Alfvén Eigenmodes (TAEs) on plasma performance, particularly on microturbulence driven by the thermal plasma.</a:t>
            </a:r>
          </a:p>
          <a:p>
            <a:pPr marL="357188" indent="-174625" defTabSz="914400" eaLnBrk="0" fontAlgn="base" hangingPunct="0">
              <a:spcBef>
                <a:spcPct val="0"/>
              </a:spcBef>
              <a:spcAft>
                <a:spcPct val="0"/>
              </a:spcAft>
              <a:buFontTx/>
              <a:buChar char="•"/>
            </a:pPr>
            <a:r>
              <a:rPr lang="en-US" altLang="en-US" sz="1400"/>
              <a:t>Based on recent JET results showing improved core confinement in D-D and D-T plasmas through ITG turbulence stabilization by TAEs.</a:t>
            </a:r>
          </a:p>
          <a:p>
            <a:pPr marL="357188" indent="-174625" defTabSz="914400" eaLnBrk="0" fontAlgn="base" hangingPunct="0">
              <a:spcBef>
                <a:spcPct val="0"/>
              </a:spcBef>
              <a:spcAft>
                <a:spcPct val="0"/>
              </a:spcAft>
              <a:buFontTx/>
              <a:buChar char="•"/>
            </a:pPr>
            <a:r>
              <a:rPr lang="en-US" altLang="en-US" sz="1400"/>
              <a:t>Fast ions driven by ICRH waves trigger MHD modes, including core-TAEs, which stabilize microturbulence.</a:t>
            </a:r>
          </a:p>
          <a:p>
            <a:pPr marL="357188" indent="-174625" defTabSz="914400" eaLnBrk="0" fontAlgn="base" hangingPunct="0">
              <a:spcBef>
                <a:spcPct val="0"/>
              </a:spcBef>
              <a:spcAft>
                <a:spcPct val="0"/>
              </a:spcAft>
              <a:buFontTx/>
              <a:buChar char="•"/>
            </a:pPr>
            <a:r>
              <a:rPr lang="en-US" altLang="en-US" sz="1400"/>
              <a:t>Recent evidence suggests increased zonal perturbations in the presence of TAEs, but questions remain regarding optimal TAE parameters and control in long-pulse scenarios.</a:t>
            </a:r>
          </a:p>
          <a:p>
            <a:pPr marL="265113" indent="-173038" defTabSz="914400" eaLnBrk="0" fontAlgn="base" hangingPunct="0">
              <a:spcBef>
                <a:spcPct val="0"/>
              </a:spcBef>
              <a:spcAft>
                <a:spcPct val="0"/>
              </a:spcAft>
              <a:buFontTx/>
              <a:buChar char="•"/>
            </a:pPr>
            <a:r>
              <a:rPr lang="en-US" altLang="en-US" sz="1600" b="1"/>
              <a:t>Scientific Objectives:</a:t>
            </a:r>
            <a:endParaRPr lang="en-US" altLang="en-US" sz="1600"/>
          </a:p>
          <a:p>
            <a:pPr marL="357188" indent="-174625" defTabSz="914400" eaLnBrk="0" fontAlgn="base" hangingPunct="0">
              <a:spcBef>
                <a:spcPct val="0"/>
              </a:spcBef>
              <a:spcAft>
                <a:spcPct val="0"/>
              </a:spcAft>
              <a:buFontTx/>
              <a:buChar char="•"/>
              <a:tabLst>
                <a:tab pos="357188" algn="l"/>
              </a:tabLst>
            </a:pPr>
            <a:r>
              <a:rPr lang="en-US" altLang="en-US" sz="1400"/>
              <a:t>Measure the impact of core-TAEs on thermal ion turbulence using advanced diagnostics.</a:t>
            </a:r>
          </a:p>
          <a:p>
            <a:pPr marL="357188" indent="-174625" defTabSz="914400" eaLnBrk="0" fontAlgn="base" hangingPunct="0">
              <a:spcBef>
                <a:spcPct val="0"/>
              </a:spcBef>
              <a:spcAft>
                <a:spcPct val="0"/>
              </a:spcAft>
              <a:buFontTx/>
              <a:buChar char="•"/>
              <a:tabLst>
                <a:tab pos="357188" algn="l"/>
              </a:tabLst>
            </a:pPr>
            <a:r>
              <a:rPr lang="en-US" altLang="en-US" sz="1400"/>
              <a:t>Compare NBI (TCV) vs. ICRH (WEST) systems in triggering TAE-driven beneficial effects.</a:t>
            </a:r>
          </a:p>
          <a:p>
            <a:pPr marL="357188" indent="-174625" defTabSz="914400" eaLnBrk="0" fontAlgn="base" hangingPunct="0">
              <a:spcBef>
                <a:spcPct val="0"/>
              </a:spcBef>
              <a:spcAft>
                <a:spcPct val="0"/>
              </a:spcAft>
              <a:buFontTx/>
              <a:buChar char="•"/>
              <a:tabLst>
                <a:tab pos="357188" algn="l"/>
              </a:tabLst>
            </a:pPr>
            <a:r>
              <a:rPr lang="en-US" altLang="en-US" sz="1400"/>
              <a:t>Assess TAE amplitude and position’s role in turbulence stabilization.</a:t>
            </a:r>
          </a:p>
          <a:p>
            <a:pPr marL="357188" indent="-174625" defTabSz="914400" eaLnBrk="0" fontAlgn="base" hangingPunct="0">
              <a:spcBef>
                <a:spcPct val="0"/>
              </a:spcBef>
              <a:spcAft>
                <a:spcPct val="0"/>
              </a:spcAft>
              <a:buFontTx/>
              <a:buChar char="•"/>
              <a:tabLst>
                <a:tab pos="357188" algn="l"/>
              </a:tabLst>
            </a:pPr>
            <a:r>
              <a:rPr lang="en-US" altLang="en-US" sz="1400"/>
              <a:t>Explore control mechanisms for long-pulse integration.</a:t>
            </a:r>
            <a:endParaRPr lang="en-US" b="1">
              <a:cs typeface="Calibri"/>
            </a:endParaRPr>
          </a:p>
          <a:p>
            <a:pPr marL="214313" indent="-214313">
              <a:spcBef>
                <a:spcPts val="0"/>
              </a:spcBef>
              <a:buFont typeface="Arial"/>
              <a:buChar char="•"/>
              <a:defRPr/>
            </a:pPr>
            <a:r>
              <a:rPr lang="en-US" b="1">
                <a:cs typeface="Calibri"/>
              </a:rPr>
              <a:t>Experimental Strategy/Machine Constraints and essential diagnostic</a:t>
            </a:r>
            <a:endParaRPr lang="en-US"/>
          </a:p>
          <a:p>
            <a:pPr marL="357188" indent="-174625" defTabSz="914400" eaLnBrk="0" fontAlgn="base" hangingPunct="0">
              <a:spcBef>
                <a:spcPct val="0"/>
              </a:spcBef>
              <a:spcAft>
                <a:spcPct val="0"/>
              </a:spcAft>
              <a:buFontTx/>
              <a:buChar char="•"/>
            </a:pPr>
            <a:r>
              <a:rPr lang="fr-FR">
                <a:cs typeface="Calibri"/>
              </a:rPr>
              <a:t> </a:t>
            </a:r>
            <a:r>
              <a:rPr lang="en-US" altLang="en-US" sz="1900" b="1"/>
              <a:t>TCV:</a:t>
            </a:r>
            <a:endParaRPr lang="en-US" altLang="en-US" sz="1900"/>
          </a:p>
          <a:p>
            <a:pPr marL="630238" indent="-174625" defTabSz="914400" eaLnBrk="0" fontAlgn="base" hangingPunct="0">
              <a:spcBef>
                <a:spcPct val="0"/>
              </a:spcBef>
              <a:spcAft>
                <a:spcPct val="0"/>
              </a:spcAft>
              <a:buFontTx/>
              <a:buChar char="•"/>
            </a:pPr>
            <a:r>
              <a:rPr lang="en-US" altLang="en-US" sz="1500"/>
              <a:t>Use reference scenario with unstable TAEs, move TAE position towards core via ECRH/ECCD.</a:t>
            </a:r>
          </a:p>
          <a:p>
            <a:pPr marL="630238" indent="-174625" defTabSz="914400" eaLnBrk="0" fontAlgn="base" hangingPunct="0">
              <a:spcBef>
                <a:spcPct val="0"/>
              </a:spcBef>
              <a:spcAft>
                <a:spcPct val="0"/>
              </a:spcAft>
              <a:buFontTx/>
              <a:buChar char="•"/>
            </a:pPr>
            <a:r>
              <a:rPr lang="en-US" altLang="en-US" sz="1500"/>
              <a:t>Flip current direction for counter NB2 injection (higher fast ion energy).</a:t>
            </a:r>
          </a:p>
          <a:p>
            <a:pPr marL="630238" indent="-174625" defTabSz="914400" eaLnBrk="0" fontAlgn="base" hangingPunct="0">
              <a:spcBef>
                <a:spcPct val="0"/>
              </a:spcBef>
              <a:spcAft>
                <a:spcPct val="0"/>
              </a:spcAft>
              <a:buFontTx/>
              <a:buChar char="•"/>
            </a:pPr>
            <a:r>
              <a:rPr lang="en-US" altLang="en-US" sz="1500"/>
              <a:t>Optimize density profile with NBI modulation/gas puffing for SPR measurements.</a:t>
            </a:r>
          </a:p>
          <a:p>
            <a:pPr marL="630238" indent="-174625" defTabSz="914400" eaLnBrk="0" fontAlgn="base" hangingPunct="0">
              <a:spcBef>
                <a:spcPct val="0"/>
              </a:spcBef>
              <a:spcAft>
                <a:spcPct val="0"/>
              </a:spcAft>
              <a:buFontTx/>
              <a:buChar char="•"/>
            </a:pPr>
            <a:r>
              <a:rPr lang="en-US" altLang="en-US" sz="1500"/>
              <a:t>Configure plasma for turbulence diagnostics (Correlation-ECE, TPCI).</a:t>
            </a:r>
          </a:p>
          <a:p>
            <a:pPr marL="357188" indent="-174625" defTabSz="914400" eaLnBrk="0" fontAlgn="base" hangingPunct="0">
              <a:spcBef>
                <a:spcPct val="0"/>
              </a:spcBef>
              <a:spcAft>
                <a:spcPct val="0"/>
              </a:spcAft>
              <a:buFontTx/>
              <a:buChar char="•"/>
            </a:pPr>
            <a:r>
              <a:rPr lang="en-US" altLang="en-US" sz="1900" b="1"/>
              <a:t>WEST:</a:t>
            </a:r>
            <a:endParaRPr lang="en-US" altLang="en-US" sz="1900"/>
          </a:p>
          <a:p>
            <a:pPr marL="630238" indent="-182563" defTabSz="914400" eaLnBrk="0" fontAlgn="base" hangingPunct="0">
              <a:spcBef>
                <a:spcPct val="0"/>
              </a:spcBef>
              <a:spcAft>
                <a:spcPct val="0"/>
              </a:spcAft>
              <a:buFontTx/>
              <a:buChar char="•"/>
            </a:pPr>
            <a:r>
              <a:rPr lang="en-US" altLang="en-US" sz="1500"/>
              <a:t>Develop low magnetic field scenario for 2nd harmonic ICRH heating with H-minority.</a:t>
            </a:r>
          </a:p>
          <a:p>
            <a:pPr marL="630238" indent="-182563" defTabSz="914400" eaLnBrk="0" fontAlgn="base" hangingPunct="0">
              <a:spcBef>
                <a:spcPct val="0"/>
              </a:spcBef>
              <a:spcAft>
                <a:spcPct val="0"/>
              </a:spcAft>
              <a:buFontTx/>
              <a:buChar char="•"/>
            </a:pPr>
            <a:r>
              <a:rPr lang="en-US" altLang="en-US" sz="1500"/>
              <a:t>Perform scenario scans with 20 pulses, adjusting H-minority concentration and ICRH power.</a:t>
            </a:r>
          </a:p>
          <a:p>
            <a:pPr marL="630238" indent="-182563" defTabSz="914400" eaLnBrk="0" fontAlgn="base" hangingPunct="0">
              <a:spcBef>
                <a:spcPct val="0"/>
              </a:spcBef>
              <a:spcAft>
                <a:spcPct val="0"/>
              </a:spcAft>
              <a:buFontTx/>
              <a:buChar char="•"/>
            </a:pPr>
            <a:r>
              <a:rPr lang="en-US" altLang="en-US" sz="1500"/>
              <a:t>Use ECE/C-ECE diagnostics to measure core turbulence affected by TAEs.</a:t>
            </a:r>
          </a:p>
          <a:p>
            <a:pPr marL="630238" indent="-182563">
              <a:spcBef>
                <a:spcPts val="0"/>
              </a:spcBef>
              <a:buFont typeface="Arial"/>
              <a:buChar char="•"/>
              <a:defRPr/>
            </a:pPr>
            <a:endParaRPr lang="en-US" sz="1500">
              <a:cs typeface="Calibri"/>
            </a:endParaRPr>
          </a:p>
          <a:p>
            <a:pPr marL="214313" indent="-214313">
              <a:spcBef>
                <a:spcPts val="0"/>
              </a:spcBef>
              <a:buFont typeface="Arial"/>
              <a:buChar char="•"/>
              <a:defRPr/>
            </a:pPr>
            <a:endParaRPr lang="en-US">
              <a:cs typeface="Calibri"/>
            </a:endParaRPr>
          </a:p>
          <a:p>
            <a:endParaRPr lang="fr-FR" dirty="0"/>
          </a:p>
        </p:txBody>
      </p:sp>
      <p:sp>
        <p:nvSpPr>
          <p:cNvPr id="7" name="TextBox 7">
            <a:extLst>
              <a:ext uri="{FF2B5EF4-FFF2-40B4-BE49-F238E27FC236}">
                <a16:creationId xmlns:a16="http://schemas.microsoft.com/office/drawing/2014/main" id="{F236F77D-CC6A-D915-5199-5CEDB272C8C1}"/>
              </a:ext>
            </a:extLst>
          </p:cNvPr>
          <p:cNvSpPr txBox="1">
            <a:spLocks noChangeArrowheads="1"/>
          </p:cNvSpPr>
          <p:nvPr/>
        </p:nvSpPr>
        <p:spPr bwMode="auto">
          <a:xfrm>
            <a:off x="7924799" y="3981721"/>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8" name="Table 3">
            <a:extLst>
              <a:ext uri="{FF2B5EF4-FFF2-40B4-BE49-F238E27FC236}">
                <a16:creationId xmlns:a16="http://schemas.microsoft.com/office/drawing/2014/main" id="{28F6E6A2-30C1-D734-7E1F-2E295CF09EF7}"/>
              </a:ext>
            </a:extLst>
          </p:cNvPr>
          <p:cNvGraphicFramePr>
            <a:graphicFrameLocks noGrp="1"/>
          </p:cNvGraphicFramePr>
          <p:nvPr>
            <p:extLst>
              <p:ext uri="{D42A27DB-BD31-4B8C-83A1-F6EECF244321}">
                <p14:modId xmlns:p14="http://schemas.microsoft.com/office/powerpoint/2010/main" val="89265012"/>
              </p:ext>
            </p:extLst>
          </p:nvPr>
        </p:nvGraphicFramePr>
        <p:xfrm>
          <a:off x="7924799" y="4314477"/>
          <a:ext cx="4147457" cy="2185172"/>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418658">
                <a:tc>
                  <a:txBody>
                    <a:bodyPr/>
                    <a:lstStyle/>
                    <a:p>
                      <a:r>
                        <a:rPr lang="en-IT" sz="1800" b="1" dirty="0">
                          <a:solidFill>
                            <a:schemeClr val="tx1"/>
                          </a:solidFill>
                        </a:rPr>
                        <a:t>TCV</a:t>
                      </a:r>
                    </a:p>
                  </a:txBody>
                  <a:tcPr marL="68585" marR="68585" marT="34290" marB="34290">
                    <a:solidFill>
                      <a:schemeClr val="accent3">
                        <a:lumMod val="40000"/>
                        <a:lumOff val="60000"/>
                      </a:schemeClr>
                    </a:solidFill>
                  </a:tcPr>
                </a:tc>
                <a:tc>
                  <a:txBody>
                    <a:bodyPr/>
                    <a:lstStyle/>
                    <a:p>
                      <a:r>
                        <a:rPr lang="fr-FR" sz="1800" dirty="0"/>
                        <a:t>30 / 2</a:t>
                      </a:r>
                      <a:endParaRPr lang="en-IT" sz="1800" dirty="0"/>
                    </a:p>
                  </a:txBody>
                  <a:tcPr marL="68585" marR="68585" marT="34290" marB="34290">
                    <a:solidFill>
                      <a:schemeClr val="accent3">
                        <a:lumMod val="40000"/>
                        <a:lumOff val="60000"/>
                      </a:schemeClr>
                    </a:solidFill>
                  </a:tcPr>
                </a:tc>
                <a:tc>
                  <a:txBody>
                    <a:bodyPr/>
                    <a:lstStyle/>
                    <a:p>
                      <a:endParaRPr lang="en-IT" sz="1800" dirty="0"/>
                    </a:p>
                  </a:txBody>
                  <a:tcPr marL="68585" marR="68585" marT="34290" marB="34290">
                    <a:solidFill>
                      <a:schemeClr val="accent3">
                        <a:lumMod val="40000"/>
                        <a:lumOff val="60000"/>
                      </a:schemeClr>
                    </a:solidFill>
                  </a:tcPr>
                </a:tc>
                <a:extLst>
                  <a:ext uri="{0D108BD9-81ED-4DB2-BD59-A6C34878D82A}">
                    <a16:rowId xmlns:a16="http://schemas.microsoft.com/office/drawing/2014/main" val="10003"/>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800" dirty="0"/>
                        <a:t>40 / 2</a:t>
                      </a:r>
                      <a:endParaRPr lang="en-IT" sz="1800" dirty="0"/>
                    </a:p>
                  </a:txBody>
                  <a:tcPr marL="68585" marR="68585" marT="34290" marB="34290">
                    <a:solidFill>
                      <a:schemeClr val="accent6">
                        <a:lumMod val="40000"/>
                        <a:lumOff val="60000"/>
                      </a:schemeClr>
                    </a:solidFill>
                  </a:tcPr>
                </a:tc>
                <a:tc>
                  <a:txBody>
                    <a:bodyPr/>
                    <a:lstStyle/>
                    <a:p>
                      <a:r>
                        <a:rPr lang="fr-FR" sz="1800" dirty="0"/>
                        <a:t>20 </a:t>
                      </a:r>
                      <a:r>
                        <a:rPr lang="fr-FR" sz="1100" dirty="0"/>
                        <a:t>(</a:t>
                      </a:r>
                      <a:r>
                        <a:rPr lang="fr-FR" sz="1100" dirty="0" err="1"/>
                        <a:t>within</a:t>
                      </a:r>
                      <a:r>
                        <a:rPr lang="fr-FR" sz="1100" dirty="0"/>
                        <a:t> the 40 </a:t>
                      </a:r>
                      <a:r>
                        <a:rPr lang="fr-FR" sz="1100" dirty="0" err="1"/>
                        <a:t>proposed</a:t>
                      </a:r>
                      <a:r>
                        <a:rPr lang="fr-FR" sz="1100" dirty="0"/>
                        <a:t>)</a:t>
                      </a:r>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9" name="Image 13">
            <a:extLst>
              <a:ext uri="{FF2B5EF4-FFF2-40B4-BE49-F238E27FC236}">
                <a16:creationId xmlns:a16="http://schemas.microsoft.com/office/drawing/2014/main" id="{4525D7E9-184B-586B-35CE-6A1A341D59DB}"/>
              </a:ext>
            </a:extLst>
          </p:cNvPr>
          <p:cNvPicPr>
            <a:picLocks noChangeAspect="1"/>
          </p:cNvPicPr>
          <p:nvPr/>
        </p:nvPicPr>
        <p:blipFill>
          <a:blip r:embed="rId6"/>
          <a:stretch>
            <a:fillRect/>
          </a:stretch>
        </p:blipFill>
        <p:spPr>
          <a:xfrm>
            <a:off x="8242161" y="494172"/>
            <a:ext cx="3830095" cy="2937281"/>
          </a:xfrm>
          <a:prstGeom prst="rect">
            <a:avLst/>
          </a:prstGeom>
        </p:spPr>
      </p:pic>
      <p:sp>
        <p:nvSpPr>
          <p:cNvPr id="10" name="Rectangle 9">
            <a:extLst>
              <a:ext uri="{FF2B5EF4-FFF2-40B4-BE49-F238E27FC236}">
                <a16:creationId xmlns:a16="http://schemas.microsoft.com/office/drawing/2014/main" id="{FF28BA64-979A-8FAF-024F-5DF6B4358A07}"/>
              </a:ext>
            </a:extLst>
          </p:cNvPr>
          <p:cNvSpPr/>
          <p:nvPr/>
        </p:nvSpPr>
        <p:spPr>
          <a:xfrm>
            <a:off x="10247877" y="3862748"/>
            <a:ext cx="1940788" cy="292388"/>
          </a:xfrm>
          <a:prstGeom prst="rect">
            <a:avLst/>
          </a:prstGeom>
        </p:spPr>
        <p:txBody>
          <a:bodyPr wrap="none">
            <a:spAutoFit/>
          </a:bodyPr>
          <a:lstStyle/>
          <a:p>
            <a:r>
              <a:rPr lang="en-US" altLang="en-US" sz="1300" dirty="0">
                <a:solidFill>
                  <a:srgbClr val="00B050"/>
                </a:solidFill>
              </a:rPr>
              <a:t>[Garcia Nat. Comm. 2024]</a:t>
            </a:r>
            <a:endParaRPr lang="en-US" sz="1300" dirty="0">
              <a:solidFill>
                <a:srgbClr val="00B050"/>
              </a:solidFill>
            </a:endParaRPr>
          </a:p>
        </p:txBody>
      </p:sp>
      <p:sp>
        <p:nvSpPr>
          <p:cNvPr id="11" name="Rectangle 10">
            <a:extLst>
              <a:ext uri="{FF2B5EF4-FFF2-40B4-BE49-F238E27FC236}">
                <a16:creationId xmlns:a16="http://schemas.microsoft.com/office/drawing/2014/main" id="{C15E0E36-76A7-7FD4-E4DA-53C2AF95C899}"/>
              </a:ext>
            </a:extLst>
          </p:cNvPr>
          <p:cNvSpPr/>
          <p:nvPr/>
        </p:nvSpPr>
        <p:spPr>
          <a:xfrm>
            <a:off x="8402172" y="3431657"/>
            <a:ext cx="3608939" cy="430887"/>
          </a:xfrm>
          <a:prstGeom prst="rect">
            <a:avLst/>
          </a:prstGeom>
        </p:spPr>
        <p:txBody>
          <a:bodyPr wrap="square">
            <a:spAutoFit/>
          </a:bodyPr>
          <a:lstStyle/>
          <a:p>
            <a:r>
              <a:rPr lang="en-US" altLang="en-US" sz="1100" dirty="0"/>
              <a:t>Figure: Magnetic spectrogram of a JET pulse with fast-ion-driven TAEs unstable and confinement improvement</a:t>
            </a:r>
            <a:endParaRPr lang="en-US" sz="1100" dirty="0"/>
          </a:p>
        </p:txBody>
      </p:sp>
      <p:sp>
        <p:nvSpPr>
          <p:cNvPr id="2" name="TextBox 1">
            <a:extLst>
              <a:ext uri="{FF2B5EF4-FFF2-40B4-BE49-F238E27FC236}">
                <a16:creationId xmlns:a16="http://schemas.microsoft.com/office/drawing/2014/main" id="{CE37202C-52AF-48FC-5F44-D8DFA2B3F796}"/>
              </a:ext>
            </a:extLst>
          </p:cNvPr>
          <p:cNvSpPr txBox="1"/>
          <p:nvPr/>
        </p:nvSpPr>
        <p:spPr>
          <a:xfrm>
            <a:off x="1472836" y="869244"/>
            <a:ext cx="8525691" cy="3170099"/>
          </a:xfrm>
          <a:prstGeom prst="rect">
            <a:avLst/>
          </a:prstGeom>
          <a:solidFill>
            <a:schemeClr val="bg1"/>
          </a:solidFill>
          <a:ln>
            <a:solidFill>
              <a:schemeClr val="tx1"/>
            </a:solidFill>
          </a:ln>
        </p:spPr>
        <p:txBody>
          <a:bodyPr wrap="square" rtlCol="0">
            <a:spAutoFit/>
          </a:bodyPr>
          <a:lstStyle/>
          <a:p>
            <a:pPr marL="457200" indent="-457200" algn="l">
              <a:buFont typeface="Arial" panose="020B0604020202020204" pitchFamily="34" charset="0"/>
              <a:buChar char="•"/>
            </a:pPr>
            <a:r>
              <a:rPr lang="en-GB" sz="2000" b="1" dirty="0"/>
              <a:t>Proposal is well-aligned with RT Sci. </a:t>
            </a:r>
            <a:r>
              <a:rPr lang="en-GB" sz="2000" b="1" dirty="0" err="1"/>
              <a:t>Obj.s</a:t>
            </a:r>
            <a:r>
              <a:rPr lang="en-GB" sz="2000" b="1" dirty="0"/>
              <a:t> (D2/3), ITPA-EP activity, and has a sound theoretical background also including JET</a:t>
            </a:r>
          </a:p>
          <a:p>
            <a:pPr marL="457200" indent="-457200" algn="l">
              <a:buFont typeface="Arial" panose="020B0604020202020204" pitchFamily="34" charset="0"/>
              <a:buChar char="•"/>
            </a:pPr>
            <a:r>
              <a:rPr lang="en-GB" sz="2000" b="1" dirty="0"/>
              <a:t>Combination of results with previous JET work would provide a multi-machine dataset to demonstrate the ITG turbulence stabilisation</a:t>
            </a:r>
          </a:p>
          <a:p>
            <a:pPr marL="457200" indent="-457200" algn="l">
              <a:buFont typeface="Arial" panose="020B0604020202020204" pitchFamily="34" charset="0"/>
              <a:buChar char="•"/>
            </a:pPr>
            <a:r>
              <a:rPr lang="en-GB" sz="2000" b="1" dirty="0"/>
              <a:t>Proposal was recognised previously as high </a:t>
            </a:r>
            <a:r>
              <a:rPr lang="en-GB" sz="2000" b="1" dirty="0" err="1"/>
              <a:t>prio</a:t>
            </a:r>
            <a:r>
              <a:rPr lang="en-GB" sz="2000" b="1" dirty="0"/>
              <a:t> but to be deferred on WEST.</a:t>
            </a:r>
          </a:p>
          <a:p>
            <a:pPr marL="457200" indent="-457200" algn="l">
              <a:buFont typeface="Arial" panose="020B0604020202020204" pitchFamily="34" charset="0"/>
              <a:buChar char="•"/>
            </a:pPr>
            <a:r>
              <a:rPr lang="en-GB" sz="2000" b="1" dirty="0"/>
              <a:t>Significant investment of shots needed, particularly on WEST cf. available expt. time, careful assessment of what may be achieved in limited expt. time needed – e.g. Can scenario development be carried out in int. prog?</a:t>
            </a:r>
          </a:p>
          <a:p>
            <a:pPr marL="457200" indent="-457200" algn="l">
              <a:buFont typeface="Arial" panose="020B0604020202020204" pitchFamily="34" charset="0"/>
              <a:buChar char="•"/>
            </a:pPr>
            <a:r>
              <a:rPr lang="en-GB" sz="2000" b="1" dirty="0">
                <a:solidFill>
                  <a:srgbClr val="00B050"/>
                </a:solidFill>
              </a:rPr>
              <a:t>P1-TCV, P1-WEST</a:t>
            </a:r>
          </a:p>
        </p:txBody>
      </p:sp>
    </p:spTree>
    <p:extLst>
      <p:ext uri="{BB962C8B-B14F-4D97-AF65-F5344CB8AC3E}">
        <p14:creationId xmlns:p14="http://schemas.microsoft.com/office/powerpoint/2010/main" val="57008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E1581EFF-75CA-400B-8B14-07B3BB5FE4A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cbbfa1f3-60c2-42de-b5b6-3ee8cb87d964"/>
    <ds:schemaRef ds:uri="http://purl.org/dc/terms/"/>
    <ds:schemaRef ds:uri="http://schemas.openxmlformats.org/package/2006/metadata/core-properties"/>
    <ds:schemaRef ds:uri="e5ba6352-0726-4226-96e7-82f7f1c59ac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2976</TotalTime>
  <Words>7569</Words>
  <Application>Microsoft Office PowerPoint</Application>
  <PresentationFormat>Widescreen</PresentationFormat>
  <Paragraphs>995</Paragraphs>
  <Slides>30</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1" baseType="lpstr">
      <vt:lpstr>Yu Mincho</vt:lpstr>
      <vt:lpstr>Aptos</vt:lpstr>
      <vt:lpstr>Arial</vt:lpstr>
      <vt:lpstr>Arial Narrow</vt:lpstr>
      <vt:lpstr>Calibri</vt:lpstr>
      <vt:lpstr>Cambria Math</vt:lpstr>
      <vt:lpstr>Courier New</vt:lpstr>
      <vt:lpstr>Symbol</vt:lpstr>
      <vt:lpstr>Wingdings</vt:lpstr>
      <vt:lpstr>EUROfusion.1line_5_3_2019</vt:lpstr>
      <vt:lpstr>Acrobat Document</vt:lpstr>
      <vt:lpstr>RT-09: Physics understanding of energetic particles confinement and their interplay with thermal plasma </vt:lpstr>
      <vt:lpstr>Scientific Objectives</vt:lpstr>
      <vt:lpstr>Proposals (summary table in here)</vt:lpstr>
      <vt:lpstr>Summary of pulse requests vs. allocation</vt:lpstr>
      <vt:lpstr>PowerPoint Presentation</vt:lpstr>
      <vt:lpstr>PowerPoint Presentation</vt:lpstr>
      <vt:lpstr>Optimization of fast-ion confinement in tokamaks with externally applied 3D fields (#192)</vt:lpstr>
      <vt:lpstr>Fast-ion losses induced by edge instabilities across different confinement regimes (#193)</vt:lpstr>
      <vt:lpstr>Impact of Toroidal Alfvén Eigenmodes on Plasma Core Turbulence and Confinement (#194)</vt:lpstr>
      <vt:lpstr>Development of alpha-particle measurements on AUG  in support of JT-60SA and ITER rebaseline (#195)</vt:lpstr>
      <vt:lpstr>Travelling Wave Array bi-frequency operation as a flexible tool to tailor fast ion populations and excite Alfvén Eigenmodes (#196)</vt:lpstr>
      <vt:lpstr>High frequency Alfvén eigenmode studies with ITER and JT-60SA relevant AE actuators (#197)</vt:lpstr>
      <vt:lpstr>PowerPoint Presentation</vt:lpstr>
      <vt:lpstr>PowerPoint Presentation</vt:lpstr>
      <vt:lpstr>Systematic Control of Alfvén Eigenmodes in TCV Using Electron Cyclotron Resonance Heating (ECRH) (#200)</vt:lpstr>
      <vt:lpstr>Impact of Plasma Shaping on Fast-Ion Confinement and Alfvén Eigenmode Control in the TCV Tokamak (#201)</vt:lpstr>
      <vt:lpstr>Fishbones with Upward Sweeping on TCV (#202)</vt:lpstr>
      <vt:lpstr>Density versus Temperature ITBs in TCV (#203) </vt:lpstr>
      <vt:lpstr>PowerPoint Presentation</vt:lpstr>
      <vt:lpstr>Optimization of active control of Alfvén Eigenmodes with externally applied 3D fields (#205)</vt:lpstr>
      <vt:lpstr>Investigation of phase-space flows induced by TAEs on ICRH heated plasmas (#206)</vt:lpstr>
      <vt:lpstr>Exploitation of FILD4 real-time positioning capabilities (#207)</vt:lpstr>
      <vt:lpstr>Fast-ion effects on core turbulence at different Pi/Pe on ASDEX Upgrade (#208)</vt:lpstr>
      <vt:lpstr>Fast-ion stabilization of ITG in WEST with TWA (#209)</vt:lpstr>
      <vt:lpstr>Characterization of the interplay between fast ions inter-ELM MHD activity and ELMs (#210) </vt:lpstr>
      <vt:lpstr>PowerPoint Presentation</vt:lpstr>
      <vt:lpstr>Priority ratings</vt:lpstr>
      <vt:lpstr>P1 pulses/allocation</vt:lpstr>
      <vt:lpstr>Initial grouping</vt:lpstr>
      <vt:lpstr>Analysis and Modelling needs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Keeling, David L</cp:lastModifiedBy>
  <cp:revision>59</cp:revision>
  <dcterms:created xsi:type="dcterms:W3CDTF">2023-11-15T09:40:03Z</dcterms:created>
  <dcterms:modified xsi:type="dcterms:W3CDTF">2025-11-05T06:45:35Z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SIP_Label_22759de7-3255-46b5-8dfe-736652f9c6c1_Enabled">
    <vt:lpwstr>true</vt:lpwstr>
  </property>
  <property fmtid="{D5CDD505-2E9C-101B-9397-08002B2CF9AE}" pid="4" name="MSIP_Label_22759de7-3255-46b5-8dfe-736652f9c6c1_SetDate">
    <vt:lpwstr>2024-10-22T10:54:41Z</vt:lpwstr>
  </property>
  <property fmtid="{D5CDD505-2E9C-101B-9397-08002B2CF9AE}" pid="5" name="MSIP_Label_22759de7-3255-46b5-8dfe-736652f9c6c1_Method">
    <vt:lpwstr>Standard</vt:lpwstr>
  </property>
  <property fmtid="{D5CDD505-2E9C-101B-9397-08002B2CF9AE}" pid="6" name="MSIP_Label_22759de7-3255-46b5-8dfe-736652f9c6c1_Name">
    <vt:lpwstr>22759de7-3255-46b5-8dfe-736652f9c6c1</vt:lpwstr>
  </property>
  <property fmtid="{D5CDD505-2E9C-101B-9397-08002B2CF9AE}" pid="7" name="MSIP_Label_22759de7-3255-46b5-8dfe-736652f9c6c1_SiteId">
    <vt:lpwstr>c6ac664b-ae27-4d5d-b4e6-bb5717196fc7</vt:lpwstr>
  </property>
  <property fmtid="{D5CDD505-2E9C-101B-9397-08002B2CF9AE}" pid="8" name="MSIP_Label_22759de7-3255-46b5-8dfe-736652f9c6c1_ActionId">
    <vt:lpwstr>7fed79c4-f851-4a86-a301-386b6f2e1918</vt:lpwstr>
  </property>
  <property fmtid="{D5CDD505-2E9C-101B-9397-08002B2CF9AE}" pid="9" name="MSIP_Label_22759de7-3255-46b5-8dfe-736652f9c6c1_ContentBits">
    <vt:lpwstr>0</vt:lpwstr>
  </property>
</Properties>
</file>