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6" r:id="rId3"/>
    <p:sldMasterId id="2147483661" r:id="rId4"/>
  </p:sldMasterIdLst>
  <p:notesMasterIdLst>
    <p:notesMasterId r:id="rId46"/>
  </p:notesMasterIdLst>
  <p:handoutMasterIdLst>
    <p:handoutMasterId r:id="rId47"/>
  </p:handoutMasterIdLst>
  <p:sldIdLst>
    <p:sldId id="256" r:id="rId5"/>
    <p:sldId id="439" r:id="rId6"/>
    <p:sldId id="387" r:id="rId7"/>
    <p:sldId id="467" r:id="rId8"/>
    <p:sldId id="389" r:id="rId9"/>
    <p:sldId id="390" r:id="rId10"/>
    <p:sldId id="492" r:id="rId11"/>
    <p:sldId id="491" r:id="rId12"/>
    <p:sldId id="489" r:id="rId13"/>
    <p:sldId id="488" r:id="rId14"/>
    <p:sldId id="487" r:id="rId15"/>
    <p:sldId id="486" r:id="rId16"/>
    <p:sldId id="485" r:id="rId17"/>
    <p:sldId id="484" r:id="rId18"/>
    <p:sldId id="482" r:id="rId19"/>
    <p:sldId id="483" r:id="rId20"/>
    <p:sldId id="480" r:id="rId21"/>
    <p:sldId id="481" r:id="rId22"/>
    <p:sldId id="479" r:id="rId23"/>
    <p:sldId id="493" r:id="rId24"/>
    <p:sldId id="495" r:id="rId25"/>
    <p:sldId id="494" r:id="rId26"/>
    <p:sldId id="257" r:id="rId27"/>
    <p:sldId id="496" r:id="rId28"/>
    <p:sldId id="497" r:id="rId29"/>
    <p:sldId id="498" r:id="rId30"/>
    <p:sldId id="500" r:id="rId31"/>
    <p:sldId id="499" r:id="rId32"/>
    <p:sldId id="502" r:id="rId33"/>
    <p:sldId id="501" r:id="rId34"/>
    <p:sldId id="503" r:id="rId35"/>
    <p:sldId id="504" r:id="rId36"/>
    <p:sldId id="506" r:id="rId37"/>
    <p:sldId id="505" r:id="rId38"/>
    <p:sldId id="507" r:id="rId39"/>
    <p:sldId id="508" r:id="rId40"/>
    <p:sldId id="513" r:id="rId41"/>
    <p:sldId id="512" r:id="rId42"/>
    <p:sldId id="510" r:id="rId43"/>
    <p:sldId id="509" r:id="rId44"/>
    <p:sldId id="438" r:id="rId45"/>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7AB66-9EA7-4CB9-AD46-09B05CCBE557}" v="280" dt="2023-11-23T06:54:48.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5884" autoAdjust="0"/>
  </p:normalViewPr>
  <p:slideViewPr>
    <p:cSldViewPr showGuides="1">
      <p:cViewPr varScale="1">
        <p:scale>
          <a:sx n="71" d="100"/>
          <a:sy n="71" d="100"/>
        </p:scale>
        <p:origin x="1020" y="4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ola Antti" userId="65992f85-13c6-4cb4-8e3e-57db52c3c016" providerId="ADAL" clId="{D2F7AB66-9EA7-4CB9-AD46-09B05CCBE557}"/>
    <pc:docChg chg="undo custSel addSld delSld modSld sldOrd">
      <pc:chgData name="Hakola Antti" userId="65992f85-13c6-4cb4-8e3e-57db52c3c016" providerId="ADAL" clId="{D2F7AB66-9EA7-4CB9-AD46-09B05CCBE557}" dt="2023-11-23T06:54:48.647" v="6069"/>
      <pc:docMkLst>
        <pc:docMk/>
      </pc:docMkLst>
      <pc:sldChg chg="modSp mod">
        <pc:chgData name="Hakola Antti" userId="65992f85-13c6-4cb4-8e3e-57db52c3c016" providerId="ADAL" clId="{D2F7AB66-9EA7-4CB9-AD46-09B05CCBE557}" dt="2023-11-19T06:48:53.072" v="27" actId="6549"/>
        <pc:sldMkLst>
          <pc:docMk/>
          <pc:sldMk cId="697402911" sldId="256"/>
        </pc:sldMkLst>
        <pc:spChg chg="mod">
          <ac:chgData name="Hakola Antti" userId="65992f85-13c6-4cb4-8e3e-57db52c3c016" providerId="ADAL" clId="{D2F7AB66-9EA7-4CB9-AD46-09B05CCBE557}" dt="2023-11-19T06:48:53.072" v="27" actId="6549"/>
          <ac:spMkLst>
            <pc:docMk/>
            <pc:sldMk cId="697402911" sldId="256"/>
            <ac:spMk id="3" creationId="{00000000-0000-0000-0000-000000000000}"/>
          </ac:spMkLst>
        </pc:spChg>
        <pc:spChg chg="mod">
          <ac:chgData name="Hakola Antti" userId="65992f85-13c6-4cb4-8e3e-57db52c3c016" providerId="ADAL" clId="{D2F7AB66-9EA7-4CB9-AD46-09B05CCBE557}" dt="2023-11-19T06:48:30.939" v="2"/>
          <ac:spMkLst>
            <pc:docMk/>
            <pc:sldMk cId="697402911" sldId="256"/>
            <ac:spMk id="4" creationId="{87853799-D595-CD6F-524F-39185B486CDE}"/>
          </ac:spMkLst>
        </pc:spChg>
      </pc:sldChg>
      <pc:sldChg chg="modSp mod">
        <pc:chgData name="Hakola Antti" userId="65992f85-13c6-4cb4-8e3e-57db52c3c016" providerId="ADAL" clId="{D2F7AB66-9EA7-4CB9-AD46-09B05CCBE557}" dt="2023-11-19T06:54:39.193" v="147" actId="20577"/>
        <pc:sldMkLst>
          <pc:docMk/>
          <pc:sldMk cId="1140067200" sldId="387"/>
        </pc:sldMkLst>
        <pc:spChg chg="mod">
          <ac:chgData name="Hakola Antti" userId="65992f85-13c6-4cb4-8e3e-57db52c3c016" providerId="ADAL" clId="{D2F7AB66-9EA7-4CB9-AD46-09B05CCBE557}" dt="2023-11-19T06:54:22.571" v="139" actId="1076"/>
          <ac:spMkLst>
            <pc:docMk/>
            <pc:sldMk cId="1140067200" sldId="387"/>
            <ac:spMk id="6" creationId="{70245623-2A46-0426-8EBA-94351D33EC33}"/>
          </ac:spMkLst>
        </pc:spChg>
        <pc:spChg chg="mod">
          <ac:chgData name="Hakola Antti" userId="65992f85-13c6-4cb4-8e3e-57db52c3c016" providerId="ADAL" clId="{D2F7AB66-9EA7-4CB9-AD46-09B05CCBE557}" dt="2023-11-19T06:54:14.597" v="137" actId="1076"/>
          <ac:spMkLst>
            <pc:docMk/>
            <pc:sldMk cId="1140067200" sldId="387"/>
            <ac:spMk id="9" creationId="{D7C9EF4A-CB0A-663A-706E-7626C23D5D93}"/>
          </ac:spMkLst>
        </pc:spChg>
        <pc:graphicFrameChg chg="mod modGraphic">
          <ac:chgData name="Hakola Antti" userId="65992f85-13c6-4cb4-8e3e-57db52c3c016" providerId="ADAL" clId="{D2F7AB66-9EA7-4CB9-AD46-09B05CCBE557}" dt="2023-11-19T06:52:17.879" v="72" actId="14100"/>
          <ac:graphicFrameMkLst>
            <pc:docMk/>
            <pc:sldMk cId="1140067200" sldId="387"/>
            <ac:graphicFrameMk id="7" creationId="{32E48E7C-C91F-BCF7-7ABA-55DB6B2FE234}"/>
          </ac:graphicFrameMkLst>
        </pc:graphicFrameChg>
        <pc:graphicFrameChg chg="mod modGraphic">
          <ac:chgData name="Hakola Antti" userId="65992f85-13c6-4cb4-8e3e-57db52c3c016" providerId="ADAL" clId="{D2F7AB66-9EA7-4CB9-AD46-09B05CCBE557}" dt="2023-11-19T06:54:39.193" v="147" actId="20577"/>
          <ac:graphicFrameMkLst>
            <pc:docMk/>
            <pc:sldMk cId="1140067200" sldId="387"/>
            <ac:graphicFrameMk id="8" creationId="{2634D564-1AE4-273B-8F45-CD3079438FCA}"/>
          </ac:graphicFrameMkLst>
        </pc:graphicFrameChg>
      </pc:sldChg>
      <pc:sldChg chg="del">
        <pc:chgData name="Hakola Antti" userId="65992f85-13c6-4cb4-8e3e-57db52c3c016" providerId="ADAL" clId="{D2F7AB66-9EA7-4CB9-AD46-09B05CCBE557}" dt="2023-11-19T07:11:16.477" v="283" actId="47"/>
        <pc:sldMkLst>
          <pc:docMk/>
          <pc:sldMk cId="3793708795" sldId="388"/>
        </pc:sldMkLst>
      </pc:sldChg>
      <pc:sldChg chg="addSp modSp mod">
        <pc:chgData name="Hakola Antti" userId="65992f85-13c6-4cb4-8e3e-57db52c3c016" providerId="ADAL" clId="{D2F7AB66-9EA7-4CB9-AD46-09B05CCBE557}" dt="2023-11-23T06:54:48.647" v="6069"/>
        <pc:sldMkLst>
          <pc:docMk/>
          <pc:sldMk cId="3466484450" sldId="389"/>
        </pc:sldMkLst>
        <pc:spChg chg="add mod">
          <ac:chgData name="Hakola Antti" userId="65992f85-13c6-4cb4-8e3e-57db52c3c016" providerId="ADAL" clId="{D2F7AB66-9EA7-4CB9-AD46-09B05CCBE557}" dt="2023-11-19T07:08:37.625" v="240" actId="1035"/>
          <ac:spMkLst>
            <pc:docMk/>
            <pc:sldMk cId="3466484450" sldId="389"/>
            <ac:spMk id="3" creationId="{58CDD25B-F4A7-503A-3F49-5EF90134489E}"/>
          </ac:spMkLst>
        </pc:spChg>
        <pc:spChg chg="mod">
          <ac:chgData name="Hakola Antti" userId="65992f85-13c6-4cb4-8e3e-57db52c3c016" providerId="ADAL" clId="{D2F7AB66-9EA7-4CB9-AD46-09B05CCBE557}" dt="2023-11-19T07:06:48.553" v="226" actId="1076"/>
          <ac:spMkLst>
            <pc:docMk/>
            <pc:sldMk cId="3466484450" sldId="389"/>
            <ac:spMk id="4" creationId="{9E2C3907-7BCA-DB1D-8E34-C9F626C9C155}"/>
          </ac:spMkLst>
        </pc:spChg>
        <pc:graphicFrameChg chg="add mod modGraphic">
          <ac:chgData name="Hakola Antti" userId="65992f85-13c6-4cb4-8e3e-57db52c3c016" providerId="ADAL" clId="{D2F7AB66-9EA7-4CB9-AD46-09B05CCBE557}" dt="2023-11-19T07:11:10.475" v="282" actId="20577"/>
          <ac:graphicFrameMkLst>
            <pc:docMk/>
            <pc:sldMk cId="3466484450" sldId="389"/>
            <ac:graphicFrameMk id="2" creationId="{DC377D29-DE82-7B44-B1F5-CE2501412B00}"/>
          </ac:graphicFrameMkLst>
        </pc:graphicFrameChg>
        <pc:graphicFrameChg chg="mod modGraphic">
          <ac:chgData name="Hakola Antti" userId="65992f85-13c6-4cb4-8e3e-57db52c3c016" providerId="ADAL" clId="{D2F7AB66-9EA7-4CB9-AD46-09B05CCBE557}" dt="2023-11-23T06:54:48.647" v="6069"/>
          <ac:graphicFrameMkLst>
            <pc:docMk/>
            <pc:sldMk cId="3466484450" sldId="389"/>
            <ac:graphicFrameMk id="6" creationId="{59606B8F-4D91-70A1-A60A-4E7F8E257227}"/>
          </ac:graphicFrameMkLst>
        </pc:graphicFrameChg>
      </pc:sldChg>
      <pc:sldChg chg="addSp modSp mod">
        <pc:chgData name="Hakola Antti" userId="65992f85-13c6-4cb4-8e3e-57db52c3c016" providerId="ADAL" clId="{D2F7AB66-9EA7-4CB9-AD46-09B05CCBE557}" dt="2023-11-19T07:12:17.722" v="290" actId="1076"/>
        <pc:sldMkLst>
          <pc:docMk/>
          <pc:sldMk cId="409830240" sldId="390"/>
        </pc:sldMkLst>
        <pc:spChg chg="add mod">
          <ac:chgData name="Hakola Antti" userId="65992f85-13c6-4cb4-8e3e-57db52c3c016" providerId="ADAL" clId="{D2F7AB66-9EA7-4CB9-AD46-09B05CCBE557}" dt="2023-11-19T07:12:15.255" v="289" actId="1076"/>
          <ac:spMkLst>
            <pc:docMk/>
            <pc:sldMk cId="409830240" sldId="390"/>
            <ac:spMk id="2" creationId="{922F1DA8-0148-5171-F066-3E48942AD3FA}"/>
          </ac:spMkLst>
        </pc:spChg>
        <pc:spChg chg="mod">
          <ac:chgData name="Hakola Antti" userId="65992f85-13c6-4cb4-8e3e-57db52c3c016" providerId="ADAL" clId="{D2F7AB66-9EA7-4CB9-AD46-09B05CCBE557}" dt="2023-11-19T07:12:17.722" v="290" actId="1076"/>
          <ac:spMkLst>
            <pc:docMk/>
            <pc:sldMk cId="409830240" sldId="390"/>
            <ac:spMk id="7" creationId="{79564734-830B-AD0B-14C7-C82483D8A4AD}"/>
          </ac:spMkLst>
        </pc:spChg>
      </pc:sldChg>
      <pc:sldChg chg="modSp mod">
        <pc:chgData name="Hakola Antti" userId="65992f85-13c6-4cb4-8e3e-57db52c3c016" providerId="ADAL" clId="{D2F7AB66-9EA7-4CB9-AD46-09B05CCBE557}" dt="2023-11-19T07:12:56.068" v="318" actId="20577"/>
        <pc:sldMkLst>
          <pc:docMk/>
          <pc:sldMk cId="748471813" sldId="391"/>
        </pc:sldMkLst>
        <pc:spChg chg="mod">
          <ac:chgData name="Hakola Antti" userId="65992f85-13c6-4cb4-8e3e-57db52c3c016" providerId="ADAL" clId="{D2F7AB66-9EA7-4CB9-AD46-09B05CCBE557}" dt="2023-11-19T07:12:56.068" v="318" actId="20577"/>
          <ac:spMkLst>
            <pc:docMk/>
            <pc:sldMk cId="748471813" sldId="391"/>
            <ac:spMk id="5" creationId="{29D5C026-75BC-68F9-73DD-707082948C6C}"/>
          </ac:spMkLst>
        </pc:spChg>
      </pc:sldChg>
      <pc:sldChg chg="del">
        <pc:chgData name="Hakola Antti" userId="65992f85-13c6-4cb4-8e3e-57db52c3c016" providerId="ADAL" clId="{D2F7AB66-9EA7-4CB9-AD46-09B05CCBE557}" dt="2023-11-19T07:27:50.702" v="938" actId="47"/>
        <pc:sldMkLst>
          <pc:docMk/>
          <pc:sldMk cId="4053201427" sldId="392"/>
        </pc:sldMkLst>
      </pc:sldChg>
      <pc:sldChg chg="del">
        <pc:chgData name="Hakola Antti" userId="65992f85-13c6-4cb4-8e3e-57db52c3c016" providerId="ADAL" clId="{D2F7AB66-9EA7-4CB9-AD46-09B05CCBE557}" dt="2023-11-19T07:27:50.702" v="938" actId="47"/>
        <pc:sldMkLst>
          <pc:docMk/>
          <pc:sldMk cId="1917882663" sldId="393"/>
        </pc:sldMkLst>
      </pc:sldChg>
      <pc:sldChg chg="del">
        <pc:chgData name="Hakola Antti" userId="65992f85-13c6-4cb4-8e3e-57db52c3c016" providerId="ADAL" clId="{D2F7AB66-9EA7-4CB9-AD46-09B05CCBE557}" dt="2023-11-19T07:27:50.702" v="938" actId="47"/>
        <pc:sldMkLst>
          <pc:docMk/>
          <pc:sldMk cId="2359791116" sldId="394"/>
        </pc:sldMkLst>
      </pc:sldChg>
      <pc:sldChg chg="del">
        <pc:chgData name="Hakola Antti" userId="65992f85-13c6-4cb4-8e3e-57db52c3c016" providerId="ADAL" clId="{D2F7AB66-9EA7-4CB9-AD46-09B05CCBE557}" dt="2023-11-19T07:27:50.702" v="938" actId="47"/>
        <pc:sldMkLst>
          <pc:docMk/>
          <pc:sldMk cId="2056367351" sldId="395"/>
        </pc:sldMkLst>
      </pc:sldChg>
      <pc:sldChg chg="del">
        <pc:chgData name="Hakola Antti" userId="65992f85-13c6-4cb4-8e3e-57db52c3c016" providerId="ADAL" clId="{D2F7AB66-9EA7-4CB9-AD46-09B05CCBE557}" dt="2023-11-19T07:27:50.702" v="938" actId="47"/>
        <pc:sldMkLst>
          <pc:docMk/>
          <pc:sldMk cId="2138577564" sldId="396"/>
        </pc:sldMkLst>
      </pc:sldChg>
      <pc:sldChg chg="del">
        <pc:chgData name="Hakola Antti" userId="65992f85-13c6-4cb4-8e3e-57db52c3c016" providerId="ADAL" clId="{D2F7AB66-9EA7-4CB9-AD46-09B05CCBE557}" dt="2023-11-19T07:27:50.702" v="938" actId="47"/>
        <pc:sldMkLst>
          <pc:docMk/>
          <pc:sldMk cId="2703275956" sldId="397"/>
        </pc:sldMkLst>
      </pc:sldChg>
      <pc:sldChg chg="del">
        <pc:chgData name="Hakola Antti" userId="65992f85-13c6-4cb4-8e3e-57db52c3c016" providerId="ADAL" clId="{D2F7AB66-9EA7-4CB9-AD46-09B05CCBE557}" dt="2023-11-19T07:27:50.702" v="938" actId="47"/>
        <pc:sldMkLst>
          <pc:docMk/>
          <pc:sldMk cId="1487047188" sldId="398"/>
        </pc:sldMkLst>
      </pc:sldChg>
      <pc:sldChg chg="del">
        <pc:chgData name="Hakola Antti" userId="65992f85-13c6-4cb4-8e3e-57db52c3c016" providerId="ADAL" clId="{D2F7AB66-9EA7-4CB9-AD46-09B05CCBE557}" dt="2023-11-19T07:27:50.702" v="938" actId="47"/>
        <pc:sldMkLst>
          <pc:docMk/>
          <pc:sldMk cId="2593101324" sldId="399"/>
        </pc:sldMkLst>
      </pc:sldChg>
      <pc:sldChg chg="del">
        <pc:chgData name="Hakola Antti" userId="65992f85-13c6-4cb4-8e3e-57db52c3c016" providerId="ADAL" clId="{D2F7AB66-9EA7-4CB9-AD46-09B05CCBE557}" dt="2023-11-19T07:27:50.702" v="938" actId="47"/>
        <pc:sldMkLst>
          <pc:docMk/>
          <pc:sldMk cId="1232967033" sldId="400"/>
        </pc:sldMkLst>
      </pc:sldChg>
      <pc:sldChg chg="del">
        <pc:chgData name="Hakola Antti" userId="65992f85-13c6-4cb4-8e3e-57db52c3c016" providerId="ADAL" clId="{D2F7AB66-9EA7-4CB9-AD46-09B05CCBE557}" dt="2023-11-19T07:27:50.702" v="938" actId="47"/>
        <pc:sldMkLst>
          <pc:docMk/>
          <pc:sldMk cId="659388953" sldId="401"/>
        </pc:sldMkLst>
      </pc:sldChg>
      <pc:sldChg chg="del">
        <pc:chgData name="Hakola Antti" userId="65992f85-13c6-4cb4-8e3e-57db52c3c016" providerId="ADAL" clId="{D2F7AB66-9EA7-4CB9-AD46-09B05CCBE557}" dt="2023-11-19T08:49:13.070" v="2422" actId="47"/>
        <pc:sldMkLst>
          <pc:docMk/>
          <pc:sldMk cId="789346067" sldId="402"/>
        </pc:sldMkLst>
      </pc:sldChg>
      <pc:sldChg chg="del">
        <pc:chgData name="Hakola Antti" userId="65992f85-13c6-4cb4-8e3e-57db52c3c016" providerId="ADAL" clId="{D2F7AB66-9EA7-4CB9-AD46-09B05CCBE557}" dt="2023-11-19T09:27:28.155" v="4202" actId="47"/>
        <pc:sldMkLst>
          <pc:docMk/>
          <pc:sldMk cId="4216501283" sldId="403"/>
        </pc:sldMkLst>
      </pc:sldChg>
      <pc:sldChg chg="del">
        <pc:chgData name="Hakola Antti" userId="65992f85-13c6-4cb4-8e3e-57db52c3c016" providerId="ADAL" clId="{D2F7AB66-9EA7-4CB9-AD46-09B05CCBE557}" dt="2023-11-19T09:27:28.155" v="4202" actId="47"/>
        <pc:sldMkLst>
          <pc:docMk/>
          <pc:sldMk cId="4000396714" sldId="404"/>
        </pc:sldMkLst>
      </pc:sldChg>
      <pc:sldChg chg="del">
        <pc:chgData name="Hakola Antti" userId="65992f85-13c6-4cb4-8e3e-57db52c3c016" providerId="ADAL" clId="{D2F7AB66-9EA7-4CB9-AD46-09B05CCBE557}" dt="2023-11-19T08:49:13.070" v="2422" actId="47"/>
        <pc:sldMkLst>
          <pc:docMk/>
          <pc:sldMk cId="3140944129" sldId="405"/>
        </pc:sldMkLst>
      </pc:sldChg>
      <pc:sldChg chg="del">
        <pc:chgData name="Hakola Antti" userId="65992f85-13c6-4cb4-8e3e-57db52c3c016" providerId="ADAL" clId="{D2F7AB66-9EA7-4CB9-AD46-09B05CCBE557}" dt="2023-11-19T08:49:13.070" v="2422" actId="47"/>
        <pc:sldMkLst>
          <pc:docMk/>
          <pc:sldMk cId="1947680833" sldId="406"/>
        </pc:sldMkLst>
      </pc:sldChg>
      <pc:sldChg chg="del">
        <pc:chgData name="Hakola Antti" userId="65992f85-13c6-4cb4-8e3e-57db52c3c016" providerId="ADAL" clId="{D2F7AB66-9EA7-4CB9-AD46-09B05CCBE557}" dt="2023-11-19T08:49:13.070" v="2422" actId="47"/>
        <pc:sldMkLst>
          <pc:docMk/>
          <pc:sldMk cId="3865936044" sldId="407"/>
        </pc:sldMkLst>
      </pc:sldChg>
      <pc:sldChg chg="del">
        <pc:chgData name="Hakola Antti" userId="65992f85-13c6-4cb4-8e3e-57db52c3c016" providerId="ADAL" clId="{D2F7AB66-9EA7-4CB9-AD46-09B05CCBE557}" dt="2023-11-19T08:49:13.070" v="2422" actId="47"/>
        <pc:sldMkLst>
          <pc:docMk/>
          <pc:sldMk cId="590502801" sldId="408"/>
        </pc:sldMkLst>
      </pc:sldChg>
      <pc:sldChg chg="del">
        <pc:chgData name="Hakola Antti" userId="65992f85-13c6-4cb4-8e3e-57db52c3c016" providerId="ADAL" clId="{D2F7AB66-9EA7-4CB9-AD46-09B05CCBE557}" dt="2023-11-19T08:49:13.070" v="2422" actId="47"/>
        <pc:sldMkLst>
          <pc:docMk/>
          <pc:sldMk cId="267792511" sldId="409"/>
        </pc:sldMkLst>
      </pc:sldChg>
      <pc:sldChg chg="del">
        <pc:chgData name="Hakola Antti" userId="65992f85-13c6-4cb4-8e3e-57db52c3c016" providerId="ADAL" clId="{D2F7AB66-9EA7-4CB9-AD46-09B05CCBE557}" dt="2023-11-19T08:49:13.070" v="2422" actId="47"/>
        <pc:sldMkLst>
          <pc:docMk/>
          <pc:sldMk cId="3647633054" sldId="410"/>
        </pc:sldMkLst>
      </pc:sldChg>
      <pc:sldChg chg="del">
        <pc:chgData name="Hakola Antti" userId="65992f85-13c6-4cb4-8e3e-57db52c3c016" providerId="ADAL" clId="{D2F7AB66-9EA7-4CB9-AD46-09B05CCBE557}" dt="2023-11-19T08:49:13.070" v="2422" actId="47"/>
        <pc:sldMkLst>
          <pc:docMk/>
          <pc:sldMk cId="97161712" sldId="411"/>
        </pc:sldMkLst>
      </pc:sldChg>
      <pc:sldChg chg="del">
        <pc:chgData name="Hakola Antti" userId="65992f85-13c6-4cb4-8e3e-57db52c3c016" providerId="ADAL" clId="{D2F7AB66-9EA7-4CB9-AD46-09B05CCBE557}" dt="2023-11-19T08:49:13.070" v="2422" actId="47"/>
        <pc:sldMkLst>
          <pc:docMk/>
          <pc:sldMk cId="1722413053" sldId="412"/>
        </pc:sldMkLst>
      </pc:sldChg>
      <pc:sldChg chg="del">
        <pc:chgData name="Hakola Antti" userId="65992f85-13c6-4cb4-8e3e-57db52c3c016" providerId="ADAL" clId="{D2F7AB66-9EA7-4CB9-AD46-09B05CCBE557}" dt="2023-11-19T08:49:13.070" v="2422" actId="47"/>
        <pc:sldMkLst>
          <pc:docMk/>
          <pc:sldMk cId="4048371360" sldId="413"/>
        </pc:sldMkLst>
      </pc:sldChg>
      <pc:sldChg chg="del">
        <pc:chgData name="Hakola Antti" userId="65992f85-13c6-4cb4-8e3e-57db52c3c016" providerId="ADAL" clId="{D2F7AB66-9EA7-4CB9-AD46-09B05CCBE557}" dt="2023-11-19T08:49:01.598" v="2421" actId="47"/>
        <pc:sldMkLst>
          <pc:docMk/>
          <pc:sldMk cId="3577504500" sldId="414"/>
        </pc:sldMkLst>
      </pc:sldChg>
      <pc:sldChg chg="del">
        <pc:chgData name="Hakola Antti" userId="65992f85-13c6-4cb4-8e3e-57db52c3c016" providerId="ADAL" clId="{D2F7AB66-9EA7-4CB9-AD46-09B05CCBE557}" dt="2023-11-19T08:49:01.598" v="2421" actId="47"/>
        <pc:sldMkLst>
          <pc:docMk/>
          <pc:sldMk cId="750018731" sldId="415"/>
        </pc:sldMkLst>
      </pc:sldChg>
      <pc:sldChg chg="del">
        <pc:chgData name="Hakola Antti" userId="65992f85-13c6-4cb4-8e3e-57db52c3c016" providerId="ADAL" clId="{D2F7AB66-9EA7-4CB9-AD46-09B05CCBE557}" dt="2023-11-19T08:49:01.598" v="2421" actId="47"/>
        <pc:sldMkLst>
          <pc:docMk/>
          <pc:sldMk cId="267699547" sldId="416"/>
        </pc:sldMkLst>
      </pc:sldChg>
      <pc:sldChg chg="del">
        <pc:chgData name="Hakola Antti" userId="65992f85-13c6-4cb4-8e3e-57db52c3c016" providerId="ADAL" clId="{D2F7AB66-9EA7-4CB9-AD46-09B05CCBE557}" dt="2023-11-19T08:49:01.598" v="2421" actId="47"/>
        <pc:sldMkLst>
          <pc:docMk/>
          <pc:sldMk cId="1484128176" sldId="417"/>
        </pc:sldMkLst>
      </pc:sldChg>
      <pc:sldChg chg="del">
        <pc:chgData name="Hakola Antti" userId="65992f85-13c6-4cb4-8e3e-57db52c3c016" providerId="ADAL" clId="{D2F7AB66-9EA7-4CB9-AD46-09B05CCBE557}" dt="2023-11-19T08:49:01.598" v="2421" actId="47"/>
        <pc:sldMkLst>
          <pc:docMk/>
          <pc:sldMk cId="1821318198" sldId="418"/>
        </pc:sldMkLst>
      </pc:sldChg>
      <pc:sldChg chg="del">
        <pc:chgData name="Hakola Antti" userId="65992f85-13c6-4cb4-8e3e-57db52c3c016" providerId="ADAL" clId="{D2F7AB66-9EA7-4CB9-AD46-09B05CCBE557}" dt="2023-11-19T08:49:01.598" v="2421" actId="47"/>
        <pc:sldMkLst>
          <pc:docMk/>
          <pc:sldMk cId="2986312683" sldId="419"/>
        </pc:sldMkLst>
      </pc:sldChg>
      <pc:sldChg chg="del">
        <pc:chgData name="Hakola Antti" userId="65992f85-13c6-4cb4-8e3e-57db52c3c016" providerId="ADAL" clId="{D2F7AB66-9EA7-4CB9-AD46-09B05CCBE557}" dt="2023-11-19T08:49:01.598" v="2421" actId="47"/>
        <pc:sldMkLst>
          <pc:docMk/>
          <pc:sldMk cId="3455786796" sldId="420"/>
        </pc:sldMkLst>
      </pc:sldChg>
      <pc:sldChg chg="del">
        <pc:chgData name="Hakola Antti" userId="65992f85-13c6-4cb4-8e3e-57db52c3c016" providerId="ADAL" clId="{D2F7AB66-9EA7-4CB9-AD46-09B05CCBE557}" dt="2023-11-19T08:48:53.409" v="2420" actId="47"/>
        <pc:sldMkLst>
          <pc:docMk/>
          <pc:sldMk cId="3147166182" sldId="421"/>
        </pc:sldMkLst>
      </pc:sldChg>
      <pc:sldChg chg="del">
        <pc:chgData name="Hakola Antti" userId="65992f85-13c6-4cb4-8e3e-57db52c3c016" providerId="ADAL" clId="{D2F7AB66-9EA7-4CB9-AD46-09B05CCBE557}" dt="2023-11-19T08:48:53.409" v="2420" actId="47"/>
        <pc:sldMkLst>
          <pc:docMk/>
          <pc:sldMk cId="2575712946" sldId="422"/>
        </pc:sldMkLst>
      </pc:sldChg>
      <pc:sldChg chg="del">
        <pc:chgData name="Hakola Antti" userId="65992f85-13c6-4cb4-8e3e-57db52c3c016" providerId="ADAL" clId="{D2F7AB66-9EA7-4CB9-AD46-09B05CCBE557}" dt="2023-11-19T08:48:53.409" v="2420" actId="47"/>
        <pc:sldMkLst>
          <pc:docMk/>
          <pc:sldMk cId="2882690751" sldId="423"/>
        </pc:sldMkLst>
      </pc:sldChg>
      <pc:sldChg chg="del">
        <pc:chgData name="Hakola Antti" userId="65992f85-13c6-4cb4-8e3e-57db52c3c016" providerId="ADAL" clId="{D2F7AB66-9EA7-4CB9-AD46-09B05CCBE557}" dt="2023-11-19T08:48:53.409" v="2420" actId="47"/>
        <pc:sldMkLst>
          <pc:docMk/>
          <pc:sldMk cId="246850718" sldId="424"/>
        </pc:sldMkLst>
      </pc:sldChg>
      <pc:sldChg chg="del">
        <pc:chgData name="Hakola Antti" userId="65992f85-13c6-4cb4-8e3e-57db52c3c016" providerId="ADAL" clId="{D2F7AB66-9EA7-4CB9-AD46-09B05CCBE557}" dt="2023-11-19T08:48:53.409" v="2420" actId="47"/>
        <pc:sldMkLst>
          <pc:docMk/>
          <pc:sldMk cId="1447143299" sldId="425"/>
        </pc:sldMkLst>
      </pc:sldChg>
      <pc:sldChg chg="del">
        <pc:chgData name="Hakola Antti" userId="65992f85-13c6-4cb4-8e3e-57db52c3c016" providerId="ADAL" clId="{D2F7AB66-9EA7-4CB9-AD46-09B05CCBE557}" dt="2023-11-19T09:27:32.196" v="4203" actId="47"/>
        <pc:sldMkLst>
          <pc:docMk/>
          <pc:sldMk cId="117778768" sldId="426"/>
        </pc:sldMkLst>
      </pc:sldChg>
      <pc:sldChg chg="del">
        <pc:chgData name="Hakola Antti" userId="65992f85-13c6-4cb4-8e3e-57db52c3c016" providerId="ADAL" clId="{D2F7AB66-9EA7-4CB9-AD46-09B05CCBE557}" dt="2023-11-19T09:02:08.745" v="2882" actId="47"/>
        <pc:sldMkLst>
          <pc:docMk/>
          <pc:sldMk cId="1897570123" sldId="427"/>
        </pc:sldMkLst>
      </pc:sldChg>
      <pc:sldChg chg="del">
        <pc:chgData name="Hakola Antti" userId="65992f85-13c6-4cb4-8e3e-57db52c3c016" providerId="ADAL" clId="{D2F7AB66-9EA7-4CB9-AD46-09B05CCBE557}" dt="2023-11-19T09:02:08.745" v="2882" actId="47"/>
        <pc:sldMkLst>
          <pc:docMk/>
          <pc:sldMk cId="4035195353" sldId="428"/>
        </pc:sldMkLst>
      </pc:sldChg>
      <pc:sldChg chg="del">
        <pc:chgData name="Hakola Antti" userId="65992f85-13c6-4cb4-8e3e-57db52c3c016" providerId="ADAL" clId="{D2F7AB66-9EA7-4CB9-AD46-09B05CCBE557}" dt="2023-11-19T09:02:08.745" v="2882" actId="47"/>
        <pc:sldMkLst>
          <pc:docMk/>
          <pc:sldMk cId="246778470" sldId="429"/>
        </pc:sldMkLst>
      </pc:sldChg>
      <pc:sldChg chg="del">
        <pc:chgData name="Hakola Antti" userId="65992f85-13c6-4cb4-8e3e-57db52c3c016" providerId="ADAL" clId="{D2F7AB66-9EA7-4CB9-AD46-09B05CCBE557}" dt="2023-11-19T09:02:08.745" v="2882" actId="47"/>
        <pc:sldMkLst>
          <pc:docMk/>
          <pc:sldMk cId="2715001616" sldId="430"/>
        </pc:sldMkLst>
      </pc:sldChg>
      <pc:sldChg chg="del">
        <pc:chgData name="Hakola Antti" userId="65992f85-13c6-4cb4-8e3e-57db52c3c016" providerId="ADAL" clId="{D2F7AB66-9EA7-4CB9-AD46-09B05CCBE557}" dt="2023-11-19T09:02:08.745" v="2882" actId="47"/>
        <pc:sldMkLst>
          <pc:docMk/>
          <pc:sldMk cId="1198377274" sldId="431"/>
        </pc:sldMkLst>
      </pc:sldChg>
      <pc:sldChg chg="del">
        <pc:chgData name="Hakola Antti" userId="65992f85-13c6-4cb4-8e3e-57db52c3c016" providerId="ADAL" clId="{D2F7AB66-9EA7-4CB9-AD46-09B05CCBE557}" dt="2023-11-19T09:02:08.745" v="2882" actId="47"/>
        <pc:sldMkLst>
          <pc:docMk/>
          <pc:sldMk cId="2467680260" sldId="432"/>
        </pc:sldMkLst>
      </pc:sldChg>
      <pc:sldChg chg="del">
        <pc:chgData name="Hakola Antti" userId="65992f85-13c6-4cb4-8e3e-57db52c3c016" providerId="ADAL" clId="{D2F7AB66-9EA7-4CB9-AD46-09B05CCBE557}" dt="2023-11-19T09:02:08.745" v="2882" actId="47"/>
        <pc:sldMkLst>
          <pc:docMk/>
          <pc:sldMk cId="133241756" sldId="433"/>
        </pc:sldMkLst>
      </pc:sldChg>
      <pc:sldChg chg="del">
        <pc:chgData name="Hakola Antti" userId="65992f85-13c6-4cb4-8e3e-57db52c3c016" providerId="ADAL" clId="{D2F7AB66-9EA7-4CB9-AD46-09B05CCBE557}" dt="2023-11-19T09:02:08.745" v="2882" actId="47"/>
        <pc:sldMkLst>
          <pc:docMk/>
          <pc:sldMk cId="4013141043" sldId="434"/>
        </pc:sldMkLst>
      </pc:sldChg>
      <pc:sldChg chg="del">
        <pc:chgData name="Hakola Antti" userId="65992f85-13c6-4cb4-8e3e-57db52c3c016" providerId="ADAL" clId="{D2F7AB66-9EA7-4CB9-AD46-09B05CCBE557}" dt="2023-11-19T09:02:08.745" v="2882" actId="47"/>
        <pc:sldMkLst>
          <pc:docMk/>
          <pc:sldMk cId="679081098" sldId="435"/>
        </pc:sldMkLst>
      </pc:sldChg>
      <pc:sldChg chg="del">
        <pc:chgData name="Hakola Antti" userId="65992f85-13c6-4cb4-8e3e-57db52c3c016" providerId="ADAL" clId="{D2F7AB66-9EA7-4CB9-AD46-09B05CCBE557}" dt="2023-11-19T09:02:08.745" v="2882" actId="47"/>
        <pc:sldMkLst>
          <pc:docMk/>
          <pc:sldMk cId="953308821" sldId="436"/>
        </pc:sldMkLst>
      </pc:sldChg>
      <pc:sldChg chg="del">
        <pc:chgData name="Hakola Antti" userId="65992f85-13c6-4cb4-8e3e-57db52c3c016" providerId="ADAL" clId="{D2F7AB66-9EA7-4CB9-AD46-09B05CCBE557}" dt="2023-11-19T09:02:08.745" v="2882" actId="47"/>
        <pc:sldMkLst>
          <pc:docMk/>
          <pc:sldMk cId="678076415" sldId="437"/>
        </pc:sldMkLst>
      </pc:sldChg>
      <pc:sldChg chg="modSp mod">
        <pc:chgData name="Hakola Antti" userId="65992f85-13c6-4cb4-8e3e-57db52c3c016" providerId="ADAL" clId="{D2F7AB66-9EA7-4CB9-AD46-09B05CCBE557}" dt="2023-11-20T09:04:59.810" v="5703" actId="113"/>
        <pc:sldMkLst>
          <pc:docMk/>
          <pc:sldMk cId="1956050938" sldId="438"/>
        </pc:sldMkLst>
        <pc:spChg chg="mod">
          <ac:chgData name="Hakola Antti" userId="65992f85-13c6-4cb4-8e3e-57db52c3c016" providerId="ADAL" clId="{D2F7AB66-9EA7-4CB9-AD46-09B05CCBE557}" dt="2023-11-20T09:04:59.810" v="5703" actId="113"/>
          <ac:spMkLst>
            <pc:docMk/>
            <pc:sldMk cId="1956050938" sldId="438"/>
            <ac:spMk id="7" creationId="{7D2C9C66-D98F-D10D-5A3D-96A69747490F}"/>
          </ac:spMkLst>
        </pc:spChg>
      </pc:sldChg>
      <pc:sldChg chg="modSp mod">
        <pc:chgData name="Hakola Antti" userId="65992f85-13c6-4cb4-8e3e-57db52c3c016" providerId="ADAL" clId="{D2F7AB66-9EA7-4CB9-AD46-09B05CCBE557}" dt="2023-11-19T06:49:14.846" v="30" actId="1076"/>
        <pc:sldMkLst>
          <pc:docMk/>
          <pc:sldMk cId="2071652890" sldId="439"/>
        </pc:sldMkLst>
        <pc:spChg chg="mod">
          <ac:chgData name="Hakola Antti" userId="65992f85-13c6-4cb4-8e3e-57db52c3c016" providerId="ADAL" clId="{D2F7AB66-9EA7-4CB9-AD46-09B05CCBE557}" dt="2023-11-19T06:49:14.846" v="30" actId="1076"/>
          <ac:spMkLst>
            <pc:docMk/>
            <pc:sldMk cId="2071652890" sldId="439"/>
            <ac:spMk id="27" creationId="{9E3AA38A-C134-323A-89A1-682C538A3D58}"/>
          </ac:spMkLst>
        </pc:spChg>
      </pc:sldChg>
      <pc:sldChg chg="add del">
        <pc:chgData name="Hakola Antti" userId="65992f85-13c6-4cb4-8e3e-57db52c3c016" providerId="ADAL" clId="{D2F7AB66-9EA7-4CB9-AD46-09B05CCBE557}" dt="2023-11-19T07:13:35.140" v="320" actId="2890"/>
        <pc:sldMkLst>
          <pc:docMk/>
          <pc:sldMk cId="496619626" sldId="440"/>
        </pc:sldMkLst>
      </pc:sldChg>
      <pc:sldChg chg="addSp delSp modSp new mod">
        <pc:chgData name="Hakola Antti" userId="65992f85-13c6-4cb4-8e3e-57db52c3c016" providerId="ADAL" clId="{D2F7AB66-9EA7-4CB9-AD46-09B05CCBE557}" dt="2023-11-19T08:39:29.137" v="1707" actId="1036"/>
        <pc:sldMkLst>
          <pc:docMk/>
          <pc:sldMk cId="3901877761" sldId="440"/>
        </pc:sldMkLst>
        <pc:spChg chg="del">
          <ac:chgData name="Hakola Antti" userId="65992f85-13c6-4cb4-8e3e-57db52c3c016" providerId="ADAL" clId="{D2F7AB66-9EA7-4CB9-AD46-09B05CCBE557}" dt="2023-11-19T07:13:40.272" v="323" actId="478"/>
          <ac:spMkLst>
            <pc:docMk/>
            <pc:sldMk cId="3901877761" sldId="440"/>
            <ac:spMk id="2" creationId="{A223C0CC-BA4F-CFB4-1E13-B318728A5956}"/>
          </ac:spMkLst>
        </pc:spChg>
        <pc:spChg chg="del">
          <ac:chgData name="Hakola Antti" userId="65992f85-13c6-4cb4-8e3e-57db52c3c016" providerId="ADAL" clId="{D2F7AB66-9EA7-4CB9-AD46-09B05CCBE557}" dt="2023-11-19T07:13:38.768" v="322" actId="478"/>
          <ac:spMkLst>
            <pc:docMk/>
            <pc:sldMk cId="3901877761" sldId="440"/>
            <ac:spMk id="3" creationId="{F478E5D8-E5FC-FD97-CDE0-0CC27C59832F}"/>
          </ac:spMkLst>
        </pc:spChg>
        <pc:spChg chg="add mod">
          <ac:chgData name="Hakola Antti" userId="65992f85-13c6-4cb4-8e3e-57db52c3c016" providerId="ADAL" clId="{D2F7AB66-9EA7-4CB9-AD46-09B05CCBE557}" dt="2023-11-19T07:14:22.661" v="330" actId="255"/>
          <ac:spMkLst>
            <pc:docMk/>
            <pc:sldMk cId="3901877761" sldId="440"/>
            <ac:spMk id="5" creationId="{EB34A380-8938-AAC1-3DF8-25860E92CB86}"/>
          </ac:spMkLst>
        </pc:spChg>
        <pc:spChg chg="add mod">
          <ac:chgData name="Hakola Antti" userId="65992f85-13c6-4cb4-8e3e-57db52c3c016" providerId="ADAL" clId="{D2F7AB66-9EA7-4CB9-AD46-09B05CCBE557}" dt="2023-11-19T08:39:05.240" v="1698" actId="1035"/>
          <ac:spMkLst>
            <pc:docMk/>
            <pc:sldMk cId="3901877761" sldId="440"/>
            <ac:spMk id="7" creationId="{D66D8F8C-E502-FBEC-3920-AB599B6CA9D7}"/>
          </ac:spMkLst>
        </pc:spChg>
        <pc:spChg chg="add mod">
          <ac:chgData name="Hakola Antti" userId="65992f85-13c6-4cb4-8e3e-57db52c3c016" providerId="ADAL" clId="{D2F7AB66-9EA7-4CB9-AD46-09B05CCBE557}" dt="2023-11-19T08:39:29.137" v="1707" actId="1036"/>
          <ac:spMkLst>
            <pc:docMk/>
            <pc:sldMk cId="3901877761" sldId="440"/>
            <ac:spMk id="8" creationId="{B2EDD7DD-1349-B611-54BF-3C16C506CCA2}"/>
          </ac:spMkLst>
        </pc:spChg>
        <pc:spChg chg="add mod">
          <ac:chgData name="Hakola Antti" userId="65992f85-13c6-4cb4-8e3e-57db52c3c016" providerId="ADAL" clId="{D2F7AB66-9EA7-4CB9-AD46-09B05CCBE557}" dt="2023-11-19T07:18:17.929" v="383" actId="6549"/>
          <ac:spMkLst>
            <pc:docMk/>
            <pc:sldMk cId="3901877761" sldId="440"/>
            <ac:spMk id="10" creationId="{3520C3E6-5DDB-8235-42AD-F0EDECBB8B88}"/>
          </ac:spMkLst>
        </pc:spChg>
        <pc:spChg chg="add mod">
          <ac:chgData name="Hakola Antti" userId="65992f85-13c6-4cb4-8e3e-57db52c3c016" providerId="ADAL" clId="{D2F7AB66-9EA7-4CB9-AD46-09B05CCBE557}" dt="2023-11-19T08:38:50.447" v="1695"/>
          <ac:spMkLst>
            <pc:docMk/>
            <pc:sldMk cId="3901877761" sldId="440"/>
            <ac:spMk id="11" creationId="{6E4E674F-909D-C10B-392C-BE476ED433E8}"/>
          </ac:spMkLst>
        </pc:spChg>
        <pc:graphicFrameChg chg="add mod modGraphic">
          <ac:chgData name="Hakola Antti" userId="65992f85-13c6-4cb4-8e3e-57db52c3c016" providerId="ADAL" clId="{D2F7AB66-9EA7-4CB9-AD46-09B05CCBE557}" dt="2023-11-19T07:15:59.097" v="345" actId="1076"/>
          <ac:graphicFrameMkLst>
            <pc:docMk/>
            <pc:sldMk cId="3901877761" sldId="440"/>
            <ac:graphicFrameMk id="9" creationId="{A14773BD-59AE-3FDE-DF94-94E03866BDB3}"/>
          </ac:graphicFrameMkLst>
        </pc:graphicFrameChg>
        <pc:picChg chg="add mod">
          <ac:chgData name="Hakola Antti" userId="65992f85-13c6-4cb4-8e3e-57db52c3c016" providerId="ADAL" clId="{D2F7AB66-9EA7-4CB9-AD46-09B05CCBE557}" dt="2023-11-19T08:39:00.803" v="1697" actId="1035"/>
          <ac:picMkLst>
            <pc:docMk/>
            <pc:sldMk cId="3901877761" sldId="440"/>
            <ac:picMk id="6" creationId="{500505B8-1C73-4D3D-112E-FFBE7B67FB44}"/>
          </ac:picMkLst>
        </pc:picChg>
      </pc:sldChg>
      <pc:sldChg chg="addSp modSp add mod">
        <pc:chgData name="Hakola Antti" userId="65992f85-13c6-4cb4-8e3e-57db52c3c016" providerId="ADAL" clId="{D2F7AB66-9EA7-4CB9-AD46-09B05CCBE557}" dt="2023-11-19T08:39:22.404" v="1704" actId="1036"/>
        <pc:sldMkLst>
          <pc:docMk/>
          <pc:sldMk cId="812887035" sldId="441"/>
        </pc:sldMkLst>
        <pc:spChg chg="add mod">
          <ac:chgData name="Hakola Antti" userId="65992f85-13c6-4cb4-8e3e-57db52c3c016" providerId="ADAL" clId="{D2F7AB66-9EA7-4CB9-AD46-09B05CCBE557}" dt="2023-11-19T07:20:16.343" v="516" actId="6549"/>
          <ac:spMkLst>
            <pc:docMk/>
            <pc:sldMk cId="812887035" sldId="441"/>
            <ac:spMk id="2" creationId="{39A63A23-3135-85CE-29D0-7DC86A409B41}"/>
          </ac:spMkLst>
        </pc:spChg>
        <pc:spChg chg="add mod">
          <ac:chgData name="Hakola Antti" userId="65992f85-13c6-4cb4-8e3e-57db52c3c016" providerId="ADAL" clId="{D2F7AB66-9EA7-4CB9-AD46-09B05CCBE557}" dt="2023-11-19T08:38:47.467" v="1694"/>
          <ac:spMkLst>
            <pc:docMk/>
            <pc:sldMk cId="812887035" sldId="441"/>
            <ac:spMk id="3" creationId="{A5D08096-3015-D299-58D0-760F9B8C2907}"/>
          </ac:spMkLst>
        </pc:spChg>
        <pc:spChg chg="mod">
          <ac:chgData name="Hakola Antti" userId="65992f85-13c6-4cb4-8e3e-57db52c3c016" providerId="ADAL" clId="{D2F7AB66-9EA7-4CB9-AD46-09B05CCBE557}" dt="2023-11-19T08:39:14.378" v="1701" actId="1035"/>
          <ac:spMkLst>
            <pc:docMk/>
            <pc:sldMk cId="812887035" sldId="441"/>
            <ac:spMk id="7" creationId="{D66D8F8C-E502-FBEC-3920-AB599B6CA9D7}"/>
          </ac:spMkLst>
        </pc:spChg>
        <pc:spChg chg="mod">
          <ac:chgData name="Hakola Antti" userId="65992f85-13c6-4cb4-8e3e-57db52c3c016" providerId="ADAL" clId="{D2F7AB66-9EA7-4CB9-AD46-09B05CCBE557}" dt="2023-11-19T08:39:22.404" v="1704" actId="1036"/>
          <ac:spMkLst>
            <pc:docMk/>
            <pc:sldMk cId="812887035" sldId="441"/>
            <ac:spMk id="8" creationId="{B2EDD7DD-1349-B611-54BF-3C16C506CCA2}"/>
          </ac:spMkLst>
        </pc:spChg>
        <pc:picChg chg="mod">
          <ac:chgData name="Hakola Antti" userId="65992f85-13c6-4cb4-8e3e-57db52c3c016" providerId="ADAL" clId="{D2F7AB66-9EA7-4CB9-AD46-09B05CCBE557}" dt="2023-11-19T08:39:10.406" v="1700" actId="1035"/>
          <ac:picMkLst>
            <pc:docMk/>
            <pc:sldMk cId="812887035" sldId="441"/>
            <ac:picMk id="6" creationId="{500505B8-1C73-4D3D-112E-FFBE7B67FB44}"/>
          </ac:picMkLst>
        </pc:picChg>
      </pc:sldChg>
      <pc:sldChg chg="addSp delSp modSp new mod">
        <pc:chgData name="Hakola Antti" userId="65992f85-13c6-4cb4-8e3e-57db52c3c016" providerId="ADAL" clId="{D2F7AB66-9EA7-4CB9-AD46-09B05CCBE557}" dt="2023-11-19T08:38:44.219" v="1693"/>
        <pc:sldMkLst>
          <pc:docMk/>
          <pc:sldMk cId="3253557252" sldId="442"/>
        </pc:sldMkLst>
        <pc:spChg chg="del">
          <ac:chgData name="Hakola Antti" userId="65992f85-13c6-4cb4-8e3e-57db52c3c016" providerId="ADAL" clId="{D2F7AB66-9EA7-4CB9-AD46-09B05CCBE557}" dt="2023-11-19T07:20:25.399" v="519" actId="478"/>
          <ac:spMkLst>
            <pc:docMk/>
            <pc:sldMk cId="3253557252" sldId="442"/>
            <ac:spMk id="2" creationId="{FDB31F11-666D-9D85-A33A-695A72579FA3}"/>
          </ac:spMkLst>
        </pc:spChg>
        <pc:spChg chg="del">
          <ac:chgData name="Hakola Antti" userId="65992f85-13c6-4cb4-8e3e-57db52c3c016" providerId="ADAL" clId="{D2F7AB66-9EA7-4CB9-AD46-09B05CCBE557}" dt="2023-11-19T07:20:24.127" v="518" actId="478"/>
          <ac:spMkLst>
            <pc:docMk/>
            <pc:sldMk cId="3253557252" sldId="442"/>
            <ac:spMk id="3" creationId="{1A358DC8-F94B-4371-59B7-C7E35456FEFE}"/>
          </ac:spMkLst>
        </pc:spChg>
        <pc:spChg chg="add mod">
          <ac:chgData name="Hakola Antti" userId="65992f85-13c6-4cb4-8e3e-57db52c3c016" providerId="ADAL" clId="{D2F7AB66-9EA7-4CB9-AD46-09B05CCBE557}" dt="2023-11-19T07:20:56.606" v="525" actId="14100"/>
          <ac:spMkLst>
            <pc:docMk/>
            <pc:sldMk cId="3253557252" sldId="442"/>
            <ac:spMk id="5" creationId="{521B9166-D663-F22F-350F-E065344CC4FE}"/>
          </ac:spMkLst>
        </pc:spChg>
        <pc:spChg chg="add mod">
          <ac:chgData name="Hakola Antti" userId="65992f85-13c6-4cb4-8e3e-57db52c3c016" providerId="ADAL" clId="{D2F7AB66-9EA7-4CB9-AD46-09B05CCBE557}" dt="2023-11-19T07:25:37.972" v="622" actId="1036"/>
          <ac:spMkLst>
            <pc:docMk/>
            <pc:sldMk cId="3253557252" sldId="442"/>
            <ac:spMk id="6" creationId="{DF09886C-AA7A-4A97-A64F-01C6F4710058}"/>
          </ac:spMkLst>
        </pc:spChg>
        <pc:spChg chg="add mod">
          <ac:chgData name="Hakola Antti" userId="65992f85-13c6-4cb4-8e3e-57db52c3c016" providerId="ADAL" clId="{D2F7AB66-9EA7-4CB9-AD46-09B05CCBE557}" dt="2023-11-19T08:38:44.219" v="1693"/>
          <ac:spMkLst>
            <pc:docMk/>
            <pc:sldMk cId="3253557252" sldId="442"/>
            <ac:spMk id="10" creationId="{9D7B117D-702B-208D-580A-AFAA99E6981A}"/>
          </ac:spMkLst>
        </pc:spChg>
        <pc:graphicFrameChg chg="add mod modGraphic">
          <ac:chgData name="Hakola Antti" userId="65992f85-13c6-4cb4-8e3e-57db52c3c016" providerId="ADAL" clId="{D2F7AB66-9EA7-4CB9-AD46-09B05CCBE557}" dt="2023-11-19T07:25:21.952" v="617" actId="20577"/>
          <ac:graphicFrameMkLst>
            <pc:docMk/>
            <pc:sldMk cId="3253557252" sldId="442"/>
            <ac:graphicFrameMk id="9" creationId="{5C20CA35-19BB-A97A-0BA3-B59E4B252B0D}"/>
          </ac:graphicFrameMkLst>
        </pc:graphicFrameChg>
        <pc:picChg chg="add mod">
          <ac:chgData name="Hakola Antti" userId="65992f85-13c6-4cb4-8e3e-57db52c3c016" providerId="ADAL" clId="{D2F7AB66-9EA7-4CB9-AD46-09B05CCBE557}" dt="2023-11-19T07:25:27.714" v="618" actId="14100"/>
          <ac:picMkLst>
            <pc:docMk/>
            <pc:sldMk cId="3253557252" sldId="442"/>
            <ac:picMk id="8" creationId="{3FA40FBF-9023-E4AD-2782-EBF2CC19E31F}"/>
          </ac:picMkLst>
        </pc:picChg>
      </pc:sldChg>
      <pc:sldChg chg="addSp modSp add mod">
        <pc:chgData name="Hakola Antti" userId="65992f85-13c6-4cb4-8e3e-57db52c3c016" providerId="ADAL" clId="{D2F7AB66-9EA7-4CB9-AD46-09B05CCBE557}" dt="2023-11-19T08:38:42.066" v="1692"/>
        <pc:sldMkLst>
          <pc:docMk/>
          <pc:sldMk cId="829724691" sldId="443"/>
        </pc:sldMkLst>
        <pc:spChg chg="add mod">
          <ac:chgData name="Hakola Antti" userId="65992f85-13c6-4cb4-8e3e-57db52c3c016" providerId="ADAL" clId="{D2F7AB66-9EA7-4CB9-AD46-09B05CCBE557}" dt="2023-11-19T07:27:39.582" v="937" actId="20577"/>
          <ac:spMkLst>
            <pc:docMk/>
            <pc:sldMk cId="829724691" sldId="443"/>
            <ac:spMk id="2" creationId="{01A7DD11-3A5D-8713-6312-8752B9F4D0B2}"/>
          </ac:spMkLst>
        </pc:spChg>
        <pc:spChg chg="add mod">
          <ac:chgData name="Hakola Antti" userId="65992f85-13c6-4cb4-8e3e-57db52c3c016" providerId="ADAL" clId="{D2F7AB66-9EA7-4CB9-AD46-09B05CCBE557}" dt="2023-11-19T08:38:42.066" v="1692"/>
          <ac:spMkLst>
            <pc:docMk/>
            <pc:sldMk cId="829724691" sldId="443"/>
            <ac:spMk id="3" creationId="{3524F620-089E-E2FD-1E45-9C0F92446F69}"/>
          </ac:spMkLst>
        </pc:spChg>
      </pc:sldChg>
      <pc:sldChg chg="addSp delSp modSp new mod ord">
        <pc:chgData name="Hakola Antti" userId="65992f85-13c6-4cb4-8e3e-57db52c3c016" providerId="ADAL" clId="{D2F7AB66-9EA7-4CB9-AD46-09B05CCBE557}" dt="2023-11-23T06:54:11.447" v="6066"/>
        <pc:sldMkLst>
          <pc:docMk/>
          <pc:sldMk cId="2054170250" sldId="444"/>
        </pc:sldMkLst>
        <pc:spChg chg="del">
          <ac:chgData name="Hakola Antti" userId="65992f85-13c6-4cb4-8e3e-57db52c3c016" providerId="ADAL" clId="{D2F7AB66-9EA7-4CB9-AD46-09B05CCBE557}" dt="2023-11-19T07:28:01.132" v="941" actId="478"/>
          <ac:spMkLst>
            <pc:docMk/>
            <pc:sldMk cId="2054170250" sldId="444"/>
            <ac:spMk id="2" creationId="{C3DA8943-A248-9334-F289-DFA1E40DEBE9}"/>
          </ac:spMkLst>
        </pc:spChg>
        <pc:spChg chg="del">
          <ac:chgData name="Hakola Antti" userId="65992f85-13c6-4cb4-8e3e-57db52c3c016" providerId="ADAL" clId="{D2F7AB66-9EA7-4CB9-AD46-09B05CCBE557}" dt="2023-11-19T07:27:59.574" v="940" actId="478"/>
          <ac:spMkLst>
            <pc:docMk/>
            <pc:sldMk cId="2054170250" sldId="444"/>
            <ac:spMk id="3" creationId="{16C07E30-9E8E-1D74-64B4-5BDF9BEE3EEA}"/>
          </ac:spMkLst>
        </pc:spChg>
        <pc:spChg chg="add mod">
          <ac:chgData name="Hakola Antti" userId="65992f85-13c6-4cb4-8e3e-57db52c3c016" providerId="ADAL" clId="{D2F7AB66-9EA7-4CB9-AD46-09B05CCBE557}" dt="2023-11-19T08:18:57.606" v="945"/>
          <ac:spMkLst>
            <pc:docMk/>
            <pc:sldMk cId="2054170250" sldId="444"/>
            <ac:spMk id="5" creationId="{422EECE7-ED44-7567-3A25-43B3994DB990}"/>
          </ac:spMkLst>
        </pc:spChg>
        <pc:spChg chg="add mod">
          <ac:chgData name="Hakola Antti" userId="65992f85-13c6-4cb4-8e3e-57db52c3c016" providerId="ADAL" clId="{D2F7AB66-9EA7-4CB9-AD46-09B05CCBE557}" dt="2023-11-19T08:22:44.128" v="1026" actId="20577"/>
          <ac:spMkLst>
            <pc:docMk/>
            <pc:sldMk cId="2054170250" sldId="444"/>
            <ac:spMk id="6" creationId="{3BE43B9A-7B98-62B7-CF19-E539735EF469}"/>
          </ac:spMkLst>
        </pc:spChg>
        <pc:spChg chg="add mod">
          <ac:chgData name="Hakola Antti" userId="65992f85-13c6-4cb4-8e3e-57db52c3c016" providerId="ADAL" clId="{D2F7AB66-9EA7-4CB9-AD46-09B05CCBE557}" dt="2023-11-19T08:38:39.426" v="1691"/>
          <ac:spMkLst>
            <pc:docMk/>
            <pc:sldMk cId="2054170250" sldId="444"/>
            <ac:spMk id="10" creationId="{64C48137-2C4D-236E-FFEA-EC4ED125D819}"/>
          </ac:spMkLst>
        </pc:spChg>
        <pc:graphicFrameChg chg="add mod modGraphic">
          <ac:chgData name="Hakola Antti" userId="65992f85-13c6-4cb4-8e3e-57db52c3c016" providerId="ADAL" clId="{D2F7AB66-9EA7-4CB9-AD46-09B05CCBE557}" dt="2023-11-19T08:23:59.619" v="1042" actId="20577"/>
          <ac:graphicFrameMkLst>
            <pc:docMk/>
            <pc:sldMk cId="2054170250" sldId="444"/>
            <ac:graphicFrameMk id="9" creationId="{2985B226-7EC7-C632-14A3-A44CEF99DEE1}"/>
          </ac:graphicFrameMkLst>
        </pc:graphicFrameChg>
        <pc:picChg chg="add mod">
          <ac:chgData name="Hakola Antti" userId="65992f85-13c6-4cb4-8e3e-57db52c3c016" providerId="ADAL" clId="{D2F7AB66-9EA7-4CB9-AD46-09B05CCBE557}" dt="2023-11-19T08:23:32.664" v="1029" actId="1076"/>
          <ac:picMkLst>
            <pc:docMk/>
            <pc:sldMk cId="2054170250" sldId="444"/>
            <ac:picMk id="8" creationId="{A1B40250-9C01-6EC6-9827-906344CA9A1E}"/>
          </ac:picMkLst>
        </pc:picChg>
      </pc:sldChg>
      <pc:sldChg chg="addSp modSp add mod ord">
        <pc:chgData name="Hakola Antti" userId="65992f85-13c6-4cb4-8e3e-57db52c3c016" providerId="ADAL" clId="{D2F7AB66-9EA7-4CB9-AD46-09B05CCBE557}" dt="2023-11-23T06:54:11.447" v="6066"/>
        <pc:sldMkLst>
          <pc:docMk/>
          <pc:sldMk cId="2974878244" sldId="445"/>
        </pc:sldMkLst>
        <pc:spChg chg="add mod">
          <ac:chgData name="Hakola Antti" userId="65992f85-13c6-4cb4-8e3e-57db52c3c016" providerId="ADAL" clId="{D2F7AB66-9EA7-4CB9-AD46-09B05CCBE557}" dt="2023-11-19T08:26:36.441" v="1287" actId="20577"/>
          <ac:spMkLst>
            <pc:docMk/>
            <pc:sldMk cId="2974878244" sldId="445"/>
            <ac:spMk id="2" creationId="{BFEC317B-BF27-51A3-2CA2-FF97DD211574}"/>
          </ac:spMkLst>
        </pc:spChg>
        <pc:spChg chg="add mod">
          <ac:chgData name="Hakola Antti" userId="65992f85-13c6-4cb4-8e3e-57db52c3c016" providerId="ADAL" clId="{D2F7AB66-9EA7-4CB9-AD46-09B05CCBE557}" dt="2023-11-19T08:38:36.028" v="1690" actId="1076"/>
          <ac:spMkLst>
            <pc:docMk/>
            <pc:sldMk cId="2974878244" sldId="445"/>
            <ac:spMk id="3" creationId="{28DC0F50-8440-16AA-1043-F7B6A18B61F8}"/>
          </ac:spMkLst>
        </pc:spChg>
        <pc:spChg chg="mod">
          <ac:chgData name="Hakola Antti" userId="65992f85-13c6-4cb4-8e3e-57db52c3c016" providerId="ADAL" clId="{D2F7AB66-9EA7-4CB9-AD46-09B05CCBE557}" dt="2023-11-19T08:25:11.838" v="1124" actId="20577"/>
          <ac:spMkLst>
            <pc:docMk/>
            <pc:sldMk cId="2974878244" sldId="445"/>
            <ac:spMk id="6" creationId="{3BE43B9A-7B98-62B7-CF19-E539735EF469}"/>
          </ac:spMkLst>
        </pc:spChg>
      </pc:sldChg>
      <pc:sldChg chg="addSp delSp modSp new mod">
        <pc:chgData name="Hakola Antti" userId="65992f85-13c6-4cb4-8e3e-57db52c3c016" providerId="ADAL" clId="{D2F7AB66-9EA7-4CB9-AD46-09B05CCBE557}" dt="2023-11-19T08:38:30.290" v="1688"/>
        <pc:sldMkLst>
          <pc:docMk/>
          <pc:sldMk cId="300841603" sldId="446"/>
        </pc:sldMkLst>
        <pc:spChg chg="del">
          <ac:chgData name="Hakola Antti" userId="65992f85-13c6-4cb4-8e3e-57db52c3c016" providerId="ADAL" clId="{D2F7AB66-9EA7-4CB9-AD46-09B05CCBE557}" dt="2023-11-19T08:26:47.297" v="1290" actId="478"/>
          <ac:spMkLst>
            <pc:docMk/>
            <pc:sldMk cId="300841603" sldId="446"/>
            <ac:spMk id="2" creationId="{E8FE349F-0578-AC8C-CE28-80026F27D446}"/>
          </ac:spMkLst>
        </pc:spChg>
        <pc:spChg chg="del">
          <ac:chgData name="Hakola Antti" userId="65992f85-13c6-4cb4-8e3e-57db52c3c016" providerId="ADAL" clId="{D2F7AB66-9EA7-4CB9-AD46-09B05CCBE557}" dt="2023-11-19T08:26:46.159" v="1289" actId="478"/>
          <ac:spMkLst>
            <pc:docMk/>
            <pc:sldMk cId="300841603" sldId="446"/>
            <ac:spMk id="3" creationId="{17DFE4A5-4D33-15B6-864C-B7156E1681A0}"/>
          </ac:spMkLst>
        </pc:spChg>
        <pc:spChg chg="add mod">
          <ac:chgData name="Hakola Antti" userId="65992f85-13c6-4cb4-8e3e-57db52c3c016" providerId="ADAL" clId="{D2F7AB66-9EA7-4CB9-AD46-09B05CCBE557}" dt="2023-11-19T08:28:03.884" v="1296" actId="947"/>
          <ac:spMkLst>
            <pc:docMk/>
            <pc:sldMk cId="300841603" sldId="446"/>
            <ac:spMk id="5" creationId="{1FCD7E87-5BE2-F0DC-5F95-24B1FD0C99DE}"/>
          </ac:spMkLst>
        </pc:spChg>
        <pc:spChg chg="add mod">
          <ac:chgData name="Hakola Antti" userId="65992f85-13c6-4cb4-8e3e-57db52c3c016" providerId="ADAL" clId="{D2F7AB66-9EA7-4CB9-AD46-09B05CCBE557}" dt="2023-11-19T08:33:12.197" v="1382" actId="20577"/>
          <ac:spMkLst>
            <pc:docMk/>
            <pc:sldMk cId="300841603" sldId="446"/>
            <ac:spMk id="6" creationId="{5C12343A-2E65-25C7-B7D4-EEDDE7E4E32A}"/>
          </ac:spMkLst>
        </pc:spChg>
        <pc:spChg chg="add mod">
          <ac:chgData name="Hakola Antti" userId="65992f85-13c6-4cb4-8e3e-57db52c3c016" providerId="ADAL" clId="{D2F7AB66-9EA7-4CB9-AD46-09B05CCBE557}" dt="2023-11-19T08:38:30.290" v="1688"/>
          <ac:spMkLst>
            <pc:docMk/>
            <pc:sldMk cId="300841603" sldId="446"/>
            <ac:spMk id="10" creationId="{BD23E9A5-3414-B0C6-42A1-5D0B35949A55}"/>
          </ac:spMkLst>
        </pc:spChg>
        <pc:graphicFrameChg chg="add mod modGraphic">
          <ac:chgData name="Hakola Antti" userId="65992f85-13c6-4cb4-8e3e-57db52c3c016" providerId="ADAL" clId="{D2F7AB66-9EA7-4CB9-AD46-09B05CCBE557}" dt="2023-11-19T08:33:00.071" v="1378" actId="1076"/>
          <ac:graphicFrameMkLst>
            <pc:docMk/>
            <pc:sldMk cId="300841603" sldId="446"/>
            <ac:graphicFrameMk id="7" creationId="{AFC78434-739B-5396-B29F-659E8A30A739}"/>
          </ac:graphicFrameMkLst>
        </pc:graphicFrameChg>
        <pc:picChg chg="add mod">
          <ac:chgData name="Hakola Antti" userId="65992f85-13c6-4cb4-8e3e-57db52c3c016" providerId="ADAL" clId="{D2F7AB66-9EA7-4CB9-AD46-09B05CCBE557}" dt="2023-11-19T08:32:55.422" v="1377" actId="1076"/>
          <ac:picMkLst>
            <pc:docMk/>
            <pc:sldMk cId="300841603" sldId="446"/>
            <ac:picMk id="9" creationId="{B5483D1B-0145-775D-8B67-69E093D18E0A}"/>
          </ac:picMkLst>
        </pc:picChg>
      </pc:sldChg>
      <pc:sldChg chg="addSp modSp add mod">
        <pc:chgData name="Hakola Antti" userId="65992f85-13c6-4cb4-8e3e-57db52c3c016" providerId="ADAL" clId="{D2F7AB66-9EA7-4CB9-AD46-09B05CCBE557}" dt="2023-11-19T08:38:26.110" v="1687" actId="1076"/>
        <pc:sldMkLst>
          <pc:docMk/>
          <pc:sldMk cId="3515802234" sldId="447"/>
        </pc:sldMkLst>
        <pc:spChg chg="add mod">
          <ac:chgData name="Hakola Antti" userId="65992f85-13c6-4cb4-8e3e-57db52c3c016" providerId="ADAL" clId="{D2F7AB66-9EA7-4CB9-AD46-09B05CCBE557}" dt="2023-11-19T08:35:11.510" v="1650" actId="6549"/>
          <ac:spMkLst>
            <pc:docMk/>
            <pc:sldMk cId="3515802234" sldId="447"/>
            <ac:spMk id="2" creationId="{8D31005A-C31B-8368-6CFD-0B4F0AFF1F65}"/>
          </ac:spMkLst>
        </pc:spChg>
        <pc:spChg chg="add mod">
          <ac:chgData name="Hakola Antti" userId="65992f85-13c6-4cb4-8e3e-57db52c3c016" providerId="ADAL" clId="{D2F7AB66-9EA7-4CB9-AD46-09B05CCBE557}" dt="2023-11-19T08:38:26.110" v="1687" actId="1076"/>
          <ac:spMkLst>
            <pc:docMk/>
            <pc:sldMk cId="3515802234" sldId="447"/>
            <ac:spMk id="3" creationId="{8C6554A7-D67F-0A24-BE72-DA35304D5D28}"/>
          </ac:spMkLst>
        </pc:spChg>
      </pc:sldChg>
      <pc:sldChg chg="addSp delSp modSp new mod">
        <pc:chgData name="Hakola Antti" userId="65992f85-13c6-4cb4-8e3e-57db52c3c016" providerId="ADAL" clId="{D2F7AB66-9EA7-4CB9-AD46-09B05CCBE557}" dt="2023-11-20T18:35:05.866" v="5717" actId="1076"/>
        <pc:sldMkLst>
          <pc:docMk/>
          <pc:sldMk cId="3774898776" sldId="448"/>
        </pc:sldMkLst>
        <pc:spChg chg="add mod">
          <ac:chgData name="Hakola Antti" userId="65992f85-13c6-4cb4-8e3e-57db52c3c016" providerId="ADAL" clId="{D2F7AB66-9EA7-4CB9-AD46-09B05CCBE557}" dt="2023-11-20T18:35:05.866" v="5717" actId="1076"/>
          <ac:spMkLst>
            <pc:docMk/>
            <pc:sldMk cId="3774898776" sldId="448"/>
            <ac:spMk id="2" creationId="{5D896452-BEC2-71DF-A6B2-866F92D388F6}"/>
          </ac:spMkLst>
        </pc:spChg>
        <pc:spChg chg="del">
          <ac:chgData name="Hakola Antti" userId="65992f85-13c6-4cb4-8e3e-57db52c3c016" providerId="ADAL" clId="{D2F7AB66-9EA7-4CB9-AD46-09B05CCBE557}" dt="2023-11-19T08:35:19.368" v="1653" actId="478"/>
          <ac:spMkLst>
            <pc:docMk/>
            <pc:sldMk cId="3774898776" sldId="448"/>
            <ac:spMk id="2" creationId="{F4B7246B-A419-BCA8-E382-DF5031CC8B40}"/>
          </ac:spMkLst>
        </pc:spChg>
        <pc:spChg chg="del">
          <ac:chgData name="Hakola Antti" userId="65992f85-13c6-4cb4-8e3e-57db52c3c016" providerId="ADAL" clId="{D2F7AB66-9EA7-4CB9-AD46-09B05CCBE557}" dt="2023-11-19T08:35:17.957" v="1652" actId="478"/>
          <ac:spMkLst>
            <pc:docMk/>
            <pc:sldMk cId="3774898776" sldId="448"/>
            <ac:spMk id="3" creationId="{77AF0362-73E9-A52C-4FAE-6F3A92611608}"/>
          </ac:spMkLst>
        </pc:spChg>
        <pc:spChg chg="add mod">
          <ac:chgData name="Hakola Antti" userId="65992f85-13c6-4cb4-8e3e-57db52c3c016" providerId="ADAL" clId="{D2F7AB66-9EA7-4CB9-AD46-09B05CCBE557}" dt="2023-11-19T08:36:15.546" v="1662" actId="255"/>
          <ac:spMkLst>
            <pc:docMk/>
            <pc:sldMk cId="3774898776" sldId="448"/>
            <ac:spMk id="5" creationId="{AD8C9649-D150-555E-D4D2-66A4B0AC11F8}"/>
          </ac:spMkLst>
        </pc:spChg>
        <pc:spChg chg="add mod">
          <ac:chgData name="Hakola Antti" userId="65992f85-13c6-4cb4-8e3e-57db52c3c016" providerId="ADAL" clId="{D2F7AB66-9EA7-4CB9-AD46-09B05CCBE557}" dt="2023-11-20T18:34:06.073" v="5710" actId="6549"/>
          <ac:spMkLst>
            <pc:docMk/>
            <pc:sldMk cId="3774898776" sldId="448"/>
            <ac:spMk id="6" creationId="{7A4600DE-1179-64A8-D302-5F4735EF6F50}"/>
          </ac:spMkLst>
        </pc:spChg>
        <pc:spChg chg="add del mod">
          <ac:chgData name="Hakola Antti" userId="65992f85-13c6-4cb4-8e3e-57db52c3c016" providerId="ADAL" clId="{D2F7AB66-9EA7-4CB9-AD46-09B05CCBE557}" dt="2023-11-20T18:34:48.304" v="5712" actId="478"/>
          <ac:spMkLst>
            <pc:docMk/>
            <pc:sldMk cId="3774898776" sldId="448"/>
            <ac:spMk id="8" creationId="{39E30644-9F9B-0AE6-C74D-F8E8B55DA952}"/>
          </ac:spMkLst>
        </pc:spChg>
        <pc:spChg chg="add mod">
          <ac:chgData name="Hakola Antti" userId="65992f85-13c6-4cb4-8e3e-57db52c3c016" providerId="ADAL" clId="{D2F7AB66-9EA7-4CB9-AD46-09B05CCBE557}" dt="2023-11-19T08:38:14.940" v="1685" actId="1076"/>
          <ac:spMkLst>
            <pc:docMk/>
            <pc:sldMk cId="3774898776" sldId="448"/>
            <ac:spMk id="9" creationId="{8564A88C-7617-7933-D19C-54E1315AD663}"/>
          </ac:spMkLst>
        </pc:spChg>
        <pc:graphicFrameChg chg="add mod modGraphic">
          <ac:chgData name="Hakola Antti" userId="65992f85-13c6-4cb4-8e3e-57db52c3c016" providerId="ADAL" clId="{D2F7AB66-9EA7-4CB9-AD46-09B05CCBE557}" dt="2023-11-19T08:38:08.467" v="1683" actId="14100"/>
          <ac:graphicFrameMkLst>
            <pc:docMk/>
            <pc:sldMk cId="3774898776" sldId="448"/>
            <ac:graphicFrameMk id="10" creationId="{E3048650-225D-23AC-136F-D73F7ABFD0F4}"/>
          </ac:graphicFrameMkLst>
        </pc:graphicFrameChg>
        <pc:picChg chg="add mod">
          <ac:chgData name="Hakola Antti" userId="65992f85-13c6-4cb4-8e3e-57db52c3c016" providerId="ADAL" clId="{D2F7AB66-9EA7-4CB9-AD46-09B05CCBE557}" dt="2023-11-20T18:35:01.157" v="5716" actId="1076"/>
          <ac:picMkLst>
            <pc:docMk/>
            <pc:sldMk cId="3774898776" sldId="448"/>
            <ac:picMk id="3" creationId="{0C4B773F-67A9-373B-3FA4-42E8F9482982}"/>
          </ac:picMkLst>
        </pc:picChg>
        <pc:picChg chg="add del mod">
          <ac:chgData name="Hakola Antti" userId="65992f85-13c6-4cb4-8e3e-57db52c3c016" providerId="ADAL" clId="{D2F7AB66-9EA7-4CB9-AD46-09B05CCBE557}" dt="2023-11-20T18:34:45.160" v="5711" actId="478"/>
          <ac:picMkLst>
            <pc:docMk/>
            <pc:sldMk cId="3774898776" sldId="448"/>
            <ac:picMk id="7" creationId="{EF89E7FD-DFAE-BEF2-4E07-68EE8C1817F6}"/>
          </ac:picMkLst>
        </pc:picChg>
        <pc:picChg chg="add mod">
          <ac:chgData name="Hakola Antti" userId="65992f85-13c6-4cb4-8e3e-57db52c3c016" providerId="ADAL" clId="{D2F7AB66-9EA7-4CB9-AD46-09B05CCBE557}" dt="2023-11-20T18:34:57.872" v="5715" actId="1076"/>
          <ac:picMkLst>
            <pc:docMk/>
            <pc:sldMk cId="3774898776" sldId="448"/>
            <ac:picMk id="11" creationId="{290AD8C8-A99E-6C32-92DA-C81A1D9FFD84}"/>
          </ac:picMkLst>
        </pc:picChg>
      </pc:sldChg>
      <pc:sldChg chg="addSp delSp modSp add del mod">
        <pc:chgData name="Hakola Antti" userId="65992f85-13c6-4cb4-8e3e-57db52c3c016" providerId="ADAL" clId="{D2F7AB66-9EA7-4CB9-AD46-09B05CCBE557}" dt="2023-11-20T18:35:56.179" v="5721" actId="47"/>
        <pc:sldMkLst>
          <pc:docMk/>
          <pc:sldMk cId="3675054766" sldId="449"/>
        </pc:sldMkLst>
        <pc:spChg chg="add del mod">
          <ac:chgData name="Hakola Antti" userId="65992f85-13c6-4cb4-8e3e-57db52c3c016" providerId="ADAL" clId="{D2F7AB66-9EA7-4CB9-AD46-09B05CCBE557}" dt="2023-11-20T18:35:52.591" v="5719" actId="21"/>
          <ac:spMkLst>
            <pc:docMk/>
            <pc:sldMk cId="3675054766" sldId="449"/>
            <ac:spMk id="2" creationId="{711A86F9-AA1D-0375-091E-72E2694DEEA9}"/>
          </ac:spMkLst>
        </pc:spChg>
      </pc:sldChg>
      <pc:sldChg chg="addSp delSp modSp new mod">
        <pc:chgData name="Hakola Antti" userId="65992f85-13c6-4cb4-8e3e-57db52c3c016" providerId="ADAL" clId="{D2F7AB66-9EA7-4CB9-AD46-09B05CCBE557}" dt="2023-11-19T08:46:07.045" v="2103" actId="14100"/>
        <pc:sldMkLst>
          <pc:docMk/>
          <pc:sldMk cId="1203900309" sldId="450"/>
        </pc:sldMkLst>
        <pc:spChg chg="del">
          <ac:chgData name="Hakola Antti" userId="65992f85-13c6-4cb4-8e3e-57db52c3c016" providerId="ADAL" clId="{D2F7AB66-9EA7-4CB9-AD46-09B05CCBE557}" dt="2023-11-19T08:42:42.301" v="2018" actId="478"/>
          <ac:spMkLst>
            <pc:docMk/>
            <pc:sldMk cId="1203900309" sldId="450"/>
            <ac:spMk id="2" creationId="{27312563-8067-0B52-2A8E-3B809FE2E63F}"/>
          </ac:spMkLst>
        </pc:spChg>
        <pc:spChg chg="del">
          <ac:chgData name="Hakola Antti" userId="65992f85-13c6-4cb4-8e3e-57db52c3c016" providerId="ADAL" clId="{D2F7AB66-9EA7-4CB9-AD46-09B05CCBE557}" dt="2023-11-19T08:42:40.961" v="2017" actId="478"/>
          <ac:spMkLst>
            <pc:docMk/>
            <pc:sldMk cId="1203900309" sldId="450"/>
            <ac:spMk id="3" creationId="{AA8AA9EB-5067-D682-2D8C-44E91BF27AC2}"/>
          </ac:spMkLst>
        </pc:spChg>
        <pc:spChg chg="add mod">
          <ac:chgData name="Hakola Antti" userId="65992f85-13c6-4cb4-8e3e-57db52c3c016" providerId="ADAL" clId="{D2F7AB66-9EA7-4CB9-AD46-09B05CCBE557}" dt="2023-11-19T08:43:57.086" v="2077"/>
          <ac:spMkLst>
            <pc:docMk/>
            <pc:sldMk cId="1203900309" sldId="450"/>
            <ac:spMk id="5" creationId="{96A7B052-1C85-F52D-D288-11465B1EF114}"/>
          </ac:spMkLst>
        </pc:spChg>
        <pc:spChg chg="add mod">
          <ac:chgData name="Hakola Antti" userId="65992f85-13c6-4cb4-8e3e-57db52c3c016" providerId="ADAL" clId="{D2F7AB66-9EA7-4CB9-AD46-09B05CCBE557}" dt="2023-11-19T08:44:54.111" v="2090" actId="947"/>
          <ac:spMkLst>
            <pc:docMk/>
            <pc:sldMk cId="1203900309" sldId="450"/>
            <ac:spMk id="6" creationId="{812F530E-62B3-DF95-4191-9C1233F1E079}"/>
          </ac:spMkLst>
        </pc:spChg>
        <pc:spChg chg="add mod">
          <ac:chgData name="Hakola Antti" userId="65992f85-13c6-4cb4-8e3e-57db52c3c016" providerId="ADAL" clId="{D2F7AB66-9EA7-4CB9-AD46-09B05CCBE557}" dt="2023-11-19T08:45:40.954" v="2098" actId="1076"/>
          <ac:spMkLst>
            <pc:docMk/>
            <pc:sldMk cId="1203900309" sldId="450"/>
            <ac:spMk id="8" creationId="{34ADD458-E87F-99F4-2041-9A06DA43AB72}"/>
          </ac:spMkLst>
        </pc:spChg>
        <pc:spChg chg="add mod">
          <ac:chgData name="Hakola Antti" userId="65992f85-13c6-4cb4-8e3e-57db52c3c016" providerId="ADAL" clId="{D2F7AB66-9EA7-4CB9-AD46-09B05CCBE557}" dt="2023-11-19T08:45:59.802" v="2101" actId="255"/>
          <ac:spMkLst>
            <pc:docMk/>
            <pc:sldMk cId="1203900309" sldId="450"/>
            <ac:spMk id="9" creationId="{83C81803-E3ED-D97A-E5B2-2DEB4A81B1F1}"/>
          </ac:spMkLst>
        </pc:spChg>
        <pc:graphicFrameChg chg="add mod modGraphic">
          <ac:chgData name="Hakola Antti" userId="65992f85-13c6-4cb4-8e3e-57db52c3c016" providerId="ADAL" clId="{D2F7AB66-9EA7-4CB9-AD46-09B05CCBE557}" dt="2023-11-19T08:46:07.045" v="2103" actId="14100"/>
          <ac:graphicFrameMkLst>
            <pc:docMk/>
            <pc:sldMk cId="1203900309" sldId="450"/>
            <ac:graphicFrameMk id="10" creationId="{E89239A4-B430-B6C1-E6A1-B2148479E120}"/>
          </ac:graphicFrameMkLst>
        </pc:graphicFrameChg>
        <pc:picChg chg="add mod">
          <ac:chgData name="Hakola Antti" userId="65992f85-13c6-4cb4-8e3e-57db52c3c016" providerId="ADAL" clId="{D2F7AB66-9EA7-4CB9-AD46-09B05CCBE557}" dt="2023-11-19T08:45:22.348" v="2093" actId="1076"/>
          <ac:picMkLst>
            <pc:docMk/>
            <pc:sldMk cId="1203900309" sldId="450"/>
            <ac:picMk id="7" creationId="{1713C0A9-46ED-C034-EFCA-46DE4B266195}"/>
          </ac:picMkLst>
        </pc:picChg>
      </pc:sldChg>
      <pc:sldChg chg="modSp add mod ord">
        <pc:chgData name="Hakola Antti" userId="65992f85-13c6-4cb4-8e3e-57db52c3c016" providerId="ADAL" clId="{D2F7AB66-9EA7-4CB9-AD46-09B05CCBE557}" dt="2023-11-19T08:43:26.088" v="2072"/>
        <pc:sldMkLst>
          <pc:docMk/>
          <pc:sldMk cId="1311489798" sldId="451"/>
        </pc:sldMkLst>
        <pc:spChg chg="mod">
          <ac:chgData name="Hakola Antti" userId="65992f85-13c6-4cb4-8e3e-57db52c3c016" providerId="ADAL" clId="{D2F7AB66-9EA7-4CB9-AD46-09B05CCBE557}" dt="2023-11-19T08:43:20.778" v="2070" actId="20577"/>
          <ac:spMkLst>
            <pc:docMk/>
            <pc:sldMk cId="1311489798" sldId="451"/>
            <ac:spMk id="5" creationId="{2EF1594D-075C-C976-436D-A327E1C5FB21}"/>
          </ac:spMkLst>
        </pc:spChg>
      </pc:sldChg>
      <pc:sldChg chg="addSp modSp add mod">
        <pc:chgData name="Hakola Antti" userId="65992f85-13c6-4cb4-8e3e-57db52c3c016" providerId="ADAL" clId="{D2F7AB66-9EA7-4CB9-AD46-09B05CCBE557}" dt="2023-11-19T08:48:23.446" v="2416" actId="6549"/>
        <pc:sldMkLst>
          <pc:docMk/>
          <pc:sldMk cId="507058932" sldId="452"/>
        </pc:sldMkLst>
        <pc:spChg chg="add mod">
          <ac:chgData name="Hakola Antti" userId="65992f85-13c6-4cb4-8e3e-57db52c3c016" providerId="ADAL" clId="{D2F7AB66-9EA7-4CB9-AD46-09B05CCBE557}" dt="2023-11-19T08:48:23.446" v="2416" actId="6549"/>
          <ac:spMkLst>
            <pc:docMk/>
            <pc:sldMk cId="507058932" sldId="452"/>
            <ac:spMk id="2" creationId="{0FC12425-96E9-7D5A-E53E-9DB735F5463A}"/>
          </ac:spMkLst>
        </pc:spChg>
      </pc:sldChg>
      <pc:sldChg chg="addSp delSp modSp new mod">
        <pc:chgData name="Hakola Antti" userId="65992f85-13c6-4cb4-8e3e-57db52c3c016" providerId="ADAL" clId="{D2F7AB66-9EA7-4CB9-AD46-09B05CCBE557}" dt="2023-11-19T08:52:42.524" v="2468" actId="1076"/>
        <pc:sldMkLst>
          <pc:docMk/>
          <pc:sldMk cId="2200277107" sldId="453"/>
        </pc:sldMkLst>
        <pc:spChg chg="del">
          <ac:chgData name="Hakola Antti" userId="65992f85-13c6-4cb4-8e3e-57db52c3c016" providerId="ADAL" clId="{D2F7AB66-9EA7-4CB9-AD46-09B05CCBE557}" dt="2023-11-19T08:48:33.237" v="2419" actId="478"/>
          <ac:spMkLst>
            <pc:docMk/>
            <pc:sldMk cId="2200277107" sldId="453"/>
            <ac:spMk id="2" creationId="{6D167323-8FBF-21A7-CEA6-76A26879EFF3}"/>
          </ac:spMkLst>
        </pc:spChg>
        <pc:spChg chg="del">
          <ac:chgData name="Hakola Antti" userId="65992f85-13c6-4cb4-8e3e-57db52c3c016" providerId="ADAL" clId="{D2F7AB66-9EA7-4CB9-AD46-09B05CCBE557}" dt="2023-11-19T08:48:32.077" v="2418" actId="478"/>
          <ac:spMkLst>
            <pc:docMk/>
            <pc:sldMk cId="2200277107" sldId="453"/>
            <ac:spMk id="3" creationId="{3656BE1D-0530-9A71-9840-A74E5E47C68F}"/>
          </ac:spMkLst>
        </pc:spChg>
        <pc:spChg chg="add mod">
          <ac:chgData name="Hakola Antti" userId="65992f85-13c6-4cb4-8e3e-57db52c3c016" providerId="ADAL" clId="{D2F7AB66-9EA7-4CB9-AD46-09B05CCBE557}" dt="2023-11-19T08:49:41.323" v="2428"/>
          <ac:spMkLst>
            <pc:docMk/>
            <pc:sldMk cId="2200277107" sldId="453"/>
            <ac:spMk id="5" creationId="{5C4937D5-B058-96C0-234F-DBF224DF791F}"/>
          </ac:spMkLst>
        </pc:spChg>
        <pc:spChg chg="add mod">
          <ac:chgData name="Hakola Antti" userId="65992f85-13c6-4cb4-8e3e-57db52c3c016" providerId="ADAL" clId="{D2F7AB66-9EA7-4CB9-AD46-09B05CCBE557}" dt="2023-11-19T08:50:53.788" v="2436" actId="6549"/>
          <ac:spMkLst>
            <pc:docMk/>
            <pc:sldMk cId="2200277107" sldId="453"/>
            <ac:spMk id="6" creationId="{D63E5975-1CE6-C946-4968-39FE2E4878C6}"/>
          </ac:spMkLst>
        </pc:spChg>
        <pc:spChg chg="add mod">
          <ac:chgData name="Hakola Antti" userId="65992f85-13c6-4cb4-8e3e-57db52c3c016" providerId="ADAL" clId="{D2F7AB66-9EA7-4CB9-AD46-09B05CCBE557}" dt="2023-11-19T08:51:59.324" v="2456" actId="1036"/>
          <ac:spMkLst>
            <pc:docMk/>
            <pc:sldMk cId="2200277107" sldId="453"/>
            <ac:spMk id="9" creationId="{ED250600-6338-EFD5-7540-E9C040721C67}"/>
          </ac:spMkLst>
        </pc:spChg>
        <pc:spChg chg="add mod">
          <ac:chgData name="Hakola Antti" userId="65992f85-13c6-4cb4-8e3e-57db52c3c016" providerId="ADAL" clId="{D2F7AB66-9EA7-4CB9-AD46-09B05CCBE557}" dt="2023-11-19T08:52:42.524" v="2468" actId="1076"/>
          <ac:spMkLst>
            <pc:docMk/>
            <pc:sldMk cId="2200277107" sldId="453"/>
            <ac:spMk id="11" creationId="{C0452F92-CCB4-6B26-6992-4F83A3E1B766}"/>
          </ac:spMkLst>
        </pc:spChg>
        <pc:graphicFrameChg chg="add mod modGraphic">
          <ac:chgData name="Hakola Antti" userId="65992f85-13c6-4cb4-8e3e-57db52c3c016" providerId="ADAL" clId="{D2F7AB66-9EA7-4CB9-AD46-09B05CCBE557}" dt="2023-11-19T08:52:15.821" v="2460" actId="20577"/>
          <ac:graphicFrameMkLst>
            <pc:docMk/>
            <pc:sldMk cId="2200277107" sldId="453"/>
            <ac:graphicFrameMk id="10" creationId="{ABC07FFE-AB0D-2C91-1315-FFD2FD4DFCF3}"/>
          </ac:graphicFrameMkLst>
        </pc:graphicFrameChg>
        <pc:picChg chg="add mod">
          <ac:chgData name="Hakola Antti" userId="65992f85-13c6-4cb4-8e3e-57db52c3c016" providerId="ADAL" clId="{D2F7AB66-9EA7-4CB9-AD46-09B05CCBE557}" dt="2023-11-19T08:52:20.894" v="2462" actId="1076"/>
          <ac:picMkLst>
            <pc:docMk/>
            <pc:sldMk cId="2200277107" sldId="453"/>
            <ac:picMk id="7" creationId="{954B57F6-7594-8F31-C08D-B4CAA356B5D3}"/>
          </ac:picMkLst>
        </pc:picChg>
        <pc:picChg chg="add mod">
          <ac:chgData name="Hakola Antti" userId="65992f85-13c6-4cb4-8e3e-57db52c3c016" providerId="ADAL" clId="{D2F7AB66-9EA7-4CB9-AD46-09B05CCBE557}" dt="2023-11-19T08:52:26.138" v="2464" actId="1076"/>
          <ac:picMkLst>
            <pc:docMk/>
            <pc:sldMk cId="2200277107" sldId="453"/>
            <ac:picMk id="8" creationId="{1CC98C14-2E39-6EB2-D582-5D754A172D86}"/>
          </ac:picMkLst>
        </pc:picChg>
      </pc:sldChg>
      <pc:sldChg chg="addSp modSp add mod">
        <pc:chgData name="Hakola Antti" userId="65992f85-13c6-4cb4-8e3e-57db52c3c016" providerId="ADAL" clId="{D2F7AB66-9EA7-4CB9-AD46-09B05CCBE557}" dt="2023-11-19T08:55:33.884" v="2663" actId="20577"/>
        <pc:sldMkLst>
          <pc:docMk/>
          <pc:sldMk cId="3343403763" sldId="454"/>
        </pc:sldMkLst>
        <pc:spChg chg="add mod">
          <ac:chgData name="Hakola Antti" userId="65992f85-13c6-4cb4-8e3e-57db52c3c016" providerId="ADAL" clId="{D2F7AB66-9EA7-4CB9-AD46-09B05CCBE557}" dt="2023-11-19T08:55:33.884" v="2663" actId="20577"/>
          <ac:spMkLst>
            <pc:docMk/>
            <pc:sldMk cId="3343403763" sldId="454"/>
            <ac:spMk id="2" creationId="{484E8B99-3A5F-7000-E3EB-75EEB4299C96}"/>
          </ac:spMkLst>
        </pc:spChg>
      </pc:sldChg>
      <pc:sldChg chg="addSp delSp modSp new mod">
        <pc:chgData name="Hakola Antti" userId="65992f85-13c6-4cb4-8e3e-57db52c3c016" providerId="ADAL" clId="{D2F7AB66-9EA7-4CB9-AD46-09B05CCBE557}" dt="2023-11-19T08:59:19.296" v="2717" actId="20577"/>
        <pc:sldMkLst>
          <pc:docMk/>
          <pc:sldMk cId="2017793821" sldId="455"/>
        </pc:sldMkLst>
        <pc:spChg chg="del">
          <ac:chgData name="Hakola Antti" userId="65992f85-13c6-4cb4-8e3e-57db52c3c016" providerId="ADAL" clId="{D2F7AB66-9EA7-4CB9-AD46-09B05CCBE557}" dt="2023-11-19T08:55:42.962" v="2666" actId="478"/>
          <ac:spMkLst>
            <pc:docMk/>
            <pc:sldMk cId="2017793821" sldId="455"/>
            <ac:spMk id="2" creationId="{F55A2451-9776-730E-0784-D45791270079}"/>
          </ac:spMkLst>
        </pc:spChg>
        <pc:spChg chg="del">
          <ac:chgData name="Hakola Antti" userId="65992f85-13c6-4cb4-8e3e-57db52c3c016" providerId="ADAL" clId="{D2F7AB66-9EA7-4CB9-AD46-09B05CCBE557}" dt="2023-11-19T08:55:41.557" v="2665" actId="478"/>
          <ac:spMkLst>
            <pc:docMk/>
            <pc:sldMk cId="2017793821" sldId="455"/>
            <ac:spMk id="3" creationId="{DB6AC5A6-C5F6-DB6A-5151-95823A9E3F51}"/>
          </ac:spMkLst>
        </pc:spChg>
        <pc:spChg chg="add mod">
          <ac:chgData name="Hakola Antti" userId="65992f85-13c6-4cb4-8e3e-57db52c3c016" providerId="ADAL" clId="{D2F7AB66-9EA7-4CB9-AD46-09B05CCBE557}" dt="2023-11-19T08:56:34.677" v="2672"/>
          <ac:spMkLst>
            <pc:docMk/>
            <pc:sldMk cId="2017793821" sldId="455"/>
            <ac:spMk id="5" creationId="{DAEBE64F-0DF8-C33F-59AC-79EC2BE4933D}"/>
          </ac:spMkLst>
        </pc:spChg>
        <pc:spChg chg="add mod">
          <ac:chgData name="Hakola Antti" userId="65992f85-13c6-4cb4-8e3e-57db52c3c016" providerId="ADAL" clId="{D2F7AB66-9EA7-4CB9-AD46-09B05CCBE557}" dt="2023-11-19T08:59:19.296" v="2717" actId="20577"/>
          <ac:spMkLst>
            <pc:docMk/>
            <pc:sldMk cId="2017793821" sldId="455"/>
            <ac:spMk id="6" creationId="{33AE72C6-5D61-E247-669B-0A096ED34179}"/>
          </ac:spMkLst>
        </pc:spChg>
        <pc:spChg chg="add mod">
          <ac:chgData name="Hakola Antti" userId="65992f85-13c6-4cb4-8e3e-57db52c3c016" providerId="ADAL" clId="{D2F7AB66-9EA7-4CB9-AD46-09B05CCBE557}" dt="2023-11-19T08:57:30.972" v="2681" actId="1076"/>
          <ac:spMkLst>
            <pc:docMk/>
            <pc:sldMk cId="2017793821" sldId="455"/>
            <ac:spMk id="7" creationId="{84F4C95C-6C7A-A6AF-C852-D4AF53C9C5F9}"/>
          </ac:spMkLst>
        </pc:spChg>
        <pc:spChg chg="add mod">
          <ac:chgData name="Hakola Antti" userId="65992f85-13c6-4cb4-8e3e-57db52c3c016" providerId="ADAL" clId="{D2F7AB66-9EA7-4CB9-AD46-09B05CCBE557}" dt="2023-11-19T08:58:33.406" v="2698" actId="1038"/>
          <ac:spMkLst>
            <pc:docMk/>
            <pc:sldMk cId="2017793821" sldId="455"/>
            <ac:spMk id="9" creationId="{224BA15F-630A-4AB7-2F2E-21FA08FD9EB4}"/>
          </ac:spMkLst>
        </pc:spChg>
        <pc:graphicFrameChg chg="add mod modGraphic">
          <ac:chgData name="Hakola Antti" userId="65992f85-13c6-4cb4-8e3e-57db52c3c016" providerId="ADAL" clId="{D2F7AB66-9EA7-4CB9-AD46-09B05CCBE557}" dt="2023-11-19T08:58:48.436" v="2708" actId="20577"/>
          <ac:graphicFrameMkLst>
            <pc:docMk/>
            <pc:sldMk cId="2017793821" sldId="455"/>
            <ac:graphicFrameMk id="10" creationId="{95A97C4E-6C75-D227-B8C1-D50D9BD52F82}"/>
          </ac:graphicFrameMkLst>
        </pc:graphicFrameChg>
        <pc:picChg chg="add mod">
          <ac:chgData name="Hakola Antti" userId="65992f85-13c6-4cb4-8e3e-57db52c3c016" providerId="ADAL" clId="{D2F7AB66-9EA7-4CB9-AD46-09B05CCBE557}" dt="2023-11-19T08:57:26.652" v="2680" actId="1076"/>
          <ac:picMkLst>
            <pc:docMk/>
            <pc:sldMk cId="2017793821" sldId="455"/>
            <ac:picMk id="8" creationId="{E4C724AE-F117-CA22-A103-8BB39CEC2B17}"/>
          </ac:picMkLst>
        </pc:picChg>
      </pc:sldChg>
      <pc:sldChg chg="addSp modSp add mod">
        <pc:chgData name="Hakola Antti" userId="65992f85-13c6-4cb4-8e3e-57db52c3c016" providerId="ADAL" clId="{D2F7AB66-9EA7-4CB9-AD46-09B05CCBE557}" dt="2023-11-19T09:01:04.544" v="2874" actId="6549"/>
        <pc:sldMkLst>
          <pc:docMk/>
          <pc:sldMk cId="3576278024" sldId="456"/>
        </pc:sldMkLst>
        <pc:spChg chg="add mod">
          <ac:chgData name="Hakola Antti" userId="65992f85-13c6-4cb4-8e3e-57db52c3c016" providerId="ADAL" clId="{D2F7AB66-9EA7-4CB9-AD46-09B05CCBE557}" dt="2023-11-19T09:01:04.544" v="2874" actId="6549"/>
          <ac:spMkLst>
            <pc:docMk/>
            <pc:sldMk cId="3576278024" sldId="456"/>
            <ac:spMk id="2" creationId="{5E2ADFBE-FD04-6A21-B05F-4C7B0D3D6172}"/>
          </ac:spMkLst>
        </pc:spChg>
      </pc:sldChg>
      <pc:sldChg chg="modSp add mod">
        <pc:chgData name="Hakola Antti" userId="65992f85-13c6-4cb4-8e3e-57db52c3c016" providerId="ADAL" clId="{D2F7AB66-9EA7-4CB9-AD46-09B05CCBE557}" dt="2023-11-19T09:01:46.296" v="2878" actId="20577"/>
        <pc:sldMkLst>
          <pc:docMk/>
          <pc:sldMk cId="3418073190" sldId="457"/>
        </pc:sldMkLst>
        <pc:spChg chg="mod">
          <ac:chgData name="Hakola Antti" userId="65992f85-13c6-4cb4-8e3e-57db52c3c016" providerId="ADAL" clId="{D2F7AB66-9EA7-4CB9-AD46-09B05CCBE557}" dt="2023-11-19T09:01:46.296" v="2878" actId="20577"/>
          <ac:spMkLst>
            <pc:docMk/>
            <pc:sldMk cId="3418073190" sldId="457"/>
            <ac:spMk id="5" creationId="{BE9E6004-6416-AF0C-1CDA-4BA1250D1AD1}"/>
          </ac:spMkLst>
        </pc:spChg>
      </pc:sldChg>
      <pc:sldChg chg="addSp delSp modSp new mod">
        <pc:chgData name="Hakola Antti" userId="65992f85-13c6-4cb4-8e3e-57db52c3c016" providerId="ADAL" clId="{D2F7AB66-9EA7-4CB9-AD46-09B05CCBE557}" dt="2023-11-19T09:08:52.467" v="2968" actId="20577"/>
        <pc:sldMkLst>
          <pc:docMk/>
          <pc:sldMk cId="1815963576" sldId="458"/>
        </pc:sldMkLst>
        <pc:spChg chg="del">
          <ac:chgData name="Hakola Antti" userId="65992f85-13c6-4cb4-8e3e-57db52c3c016" providerId="ADAL" clId="{D2F7AB66-9EA7-4CB9-AD46-09B05CCBE557}" dt="2023-11-19T09:01:58.525" v="2881" actId="478"/>
          <ac:spMkLst>
            <pc:docMk/>
            <pc:sldMk cId="1815963576" sldId="458"/>
            <ac:spMk id="2" creationId="{62F09C06-D618-05C3-348F-48242EFAA61B}"/>
          </ac:spMkLst>
        </pc:spChg>
        <pc:spChg chg="del">
          <ac:chgData name="Hakola Antti" userId="65992f85-13c6-4cb4-8e3e-57db52c3c016" providerId="ADAL" clId="{D2F7AB66-9EA7-4CB9-AD46-09B05CCBE557}" dt="2023-11-19T09:01:57.077" v="2880" actId="478"/>
          <ac:spMkLst>
            <pc:docMk/>
            <pc:sldMk cId="1815963576" sldId="458"/>
            <ac:spMk id="3" creationId="{7C69DE85-B760-7103-0803-08DAEF645AFD}"/>
          </ac:spMkLst>
        </pc:spChg>
        <pc:spChg chg="add mod">
          <ac:chgData name="Hakola Antti" userId="65992f85-13c6-4cb4-8e3e-57db52c3c016" providerId="ADAL" clId="{D2F7AB66-9EA7-4CB9-AD46-09B05CCBE557}" dt="2023-11-19T09:02:39.585" v="2887" actId="947"/>
          <ac:spMkLst>
            <pc:docMk/>
            <pc:sldMk cId="1815963576" sldId="458"/>
            <ac:spMk id="5" creationId="{910FB1AE-6A7A-F493-426D-B3EB4441C905}"/>
          </ac:spMkLst>
        </pc:spChg>
        <pc:spChg chg="add mod">
          <ac:chgData name="Hakola Antti" userId="65992f85-13c6-4cb4-8e3e-57db52c3c016" providerId="ADAL" clId="{D2F7AB66-9EA7-4CB9-AD46-09B05CCBE557}" dt="2023-11-19T09:06:59.578" v="2940" actId="20577"/>
          <ac:spMkLst>
            <pc:docMk/>
            <pc:sldMk cId="1815963576" sldId="458"/>
            <ac:spMk id="6" creationId="{7A987F94-2BF1-A10B-88E9-7B62493B8857}"/>
          </ac:spMkLst>
        </pc:spChg>
        <pc:spChg chg="add mod">
          <ac:chgData name="Hakola Antti" userId="65992f85-13c6-4cb4-8e3e-57db52c3c016" providerId="ADAL" clId="{D2F7AB66-9EA7-4CB9-AD46-09B05CCBE557}" dt="2023-11-19T09:07:50.136" v="2952" actId="1076"/>
          <ac:spMkLst>
            <pc:docMk/>
            <pc:sldMk cId="1815963576" sldId="458"/>
            <ac:spMk id="11" creationId="{C6889F6E-4235-0E6E-0432-80AAC6A0BCEC}"/>
          </ac:spMkLst>
        </pc:spChg>
        <pc:spChg chg="add mod">
          <ac:chgData name="Hakola Antti" userId="65992f85-13c6-4cb4-8e3e-57db52c3c016" providerId="ADAL" clId="{D2F7AB66-9EA7-4CB9-AD46-09B05CCBE557}" dt="2023-11-19T09:08:09.832" v="2959" actId="1036"/>
          <ac:spMkLst>
            <pc:docMk/>
            <pc:sldMk cId="1815963576" sldId="458"/>
            <ac:spMk id="12" creationId="{56D50CE4-5A43-4638-8CC1-F2814C01DF13}"/>
          </ac:spMkLst>
        </pc:spChg>
        <pc:graphicFrameChg chg="add mod modGraphic">
          <ac:chgData name="Hakola Antti" userId="65992f85-13c6-4cb4-8e3e-57db52c3c016" providerId="ADAL" clId="{D2F7AB66-9EA7-4CB9-AD46-09B05CCBE557}" dt="2023-11-19T09:08:52.467" v="2968" actId="20577"/>
          <ac:graphicFrameMkLst>
            <pc:docMk/>
            <pc:sldMk cId="1815963576" sldId="458"/>
            <ac:graphicFrameMk id="13" creationId="{7D2C013F-4B6F-77F3-0CE0-4EDF548EFB21}"/>
          </ac:graphicFrameMkLst>
        </pc:graphicFrameChg>
        <pc:picChg chg="add mod">
          <ac:chgData name="Hakola Antti" userId="65992f85-13c6-4cb4-8e3e-57db52c3c016" providerId="ADAL" clId="{D2F7AB66-9EA7-4CB9-AD46-09B05CCBE557}" dt="2023-11-19T09:07:46.390" v="2951" actId="1076"/>
          <ac:picMkLst>
            <pc:docMk/>
            <pc:sldMk cId="1815963576" sldId="458"/>
            <ac:picMk id="9" creationId="{E9D9FC85-913D-705F-DECD-C3336E8750D3}"/>
          </ac:picMkLst>
        </pc:picChg>
        <pc:picChg chg="add mod">
          <ac:chgData name="Hakola Antti" userId="65992f85-13c6-4cb4-8e3e-57db52c3c016" providerId="ADAL" clId="{D2F7AB66-9EA7-4CB9-AD46-09B05CCBE557}" dt="2023-11-19T09:07:51.935" v="2953" actId="1076"/>
          <ac:picMkLst>
            <pc:docMk/>
            <pc:sldMk cId="1815963576" sldId="458"/>
            <ac:picMk id="10" creationId="{62C620E5-ABBB-4870-301D-316C4634FA35}"/>
          </ac:picMkLst>
        </pc:picChg>
        <pc:cxnChg chg="add mod">
          <ac:chgData name="Hakola Antti" userId="65992f85-13c6-4cb4-8e3e-57db52c3c016" providerId="ADAL" clId="{D2F7AB66-9EA7-4CB9-AD46-09B05CCBE557}" dt="2023-11-19T09:04:53.016" v="2910" actId="1038"/>
          <ac:cxnSpMkLst>
            <pc:docMk/>
            <pc:sldMk cId="1815963576" sldId="458"/>
            <ac:cxnSpMk id="7" creationId="{4648D986-60D8-0CCE-059C-3BB3BC78D74C}"/>
          </ac:cxnSpMkLst>
        </pc:cxnChg>
        <pc:cxnChg chg="add mod">
          <ac:chgData name="Hakola Antti" userId="65992f85-13c6-4cb4-8e3e-57db52c3c016" providerId="ADAL" clId="{D2F7AB66-9EA7-4CB9-AD46-09B05CCBE557}" dt="2023-11-19T09:05:24.320" v="2921" actId="1037"/>
          <ac:cxnSpMkLst>
            <pc:docMk/>
            <pc:sldMk cId="1815963576" sldId="458"/>
            <ac:cxnSpMk id="8" creationId="{00F3154F-6B14-8243-0804-DAFD9323EFFD}"/>
          </ac:cxnSpMkLst>
        </pc:cxnChg>
      </pc:sldChg>
      <pc:sldChg chg="addSp modSp add mod">
        <pc:chgData name="Hakola Antti" userId="65992f85-13c6-4cb4-8e3e-57db52c3c016" providerId="ADAL" clId="{D2F7AB66-9EA7-4CB9-AD46-09B05CCBE557}" dt="2023-11-19T09:10:29.322" v="3140" actId="6549"/>
        <pc:sldMkLst>
          <pc:docMk/>
          <pc:sldMk cId="4089705801" sldId="459"/>
        </pc:sldMkLst>
        <pc:spChg chg="add mod">
          <ac:chgData name="Hakola Antti" userId="65992f85-13c6-4cb4-8e3e-57db52c3c016" providerId="ADAL" clId="{D2F7AB66-9EA7-4CB9-AD46-09B05CCBE557}" dt="2023-11-19T09:10:29.322" v="3140" actId="6549"/>
          <ac:spMkLst>
            <pc:docMk/>
            <pc:sldMk cId="4089705801" sldId="459"/>
            <ac:spMk id="2" creationId="{11972CDC-3845-A38C-70A4-CC26FF2C12D9}"/>
          </ac:spMkLst>
        </pc:spChg>
      </pc:sldChg>
      <pc:sldChg chg="addSp delSp modSp new mod">
        <pc:chgData name="Hakola Antti" userId="65992f85-13c6-4cb4-8e3e-57db52c3c016" providerId="ADAL" clId="{D2F7AB66-9EA7-4CB9-AD46-09B05CCBE557}" dt="2023-11-19T09:13:50.640" v="3176" actId="20577"/>
        <pc:sldMkLst>
          <pc:docMk/>
          <pc:sldMk cId="8318063" sldId="460"/>
        </pc:sldMkLst>
        <pc:spChg chg="del">
          <ac:chgData name="Hakola Antti" userId="65992f85-13c6-4cb4-8e3e-57db52c3c016" providerId="ADAL" clId="{D2F7AB66-9EA7-4CB9-AD46-09B05CCBE557}" dt="2023-11-19T09:10:43.118" v="3143" actId="478"/>
          <ac:spMkLst>
            <pc:docMk/>
            <pc:sldMk cId="8318063" sldId="460"/>
            <ac:spMk id="2" creationId="{2016798C-32AE-4BCE-6945-BB7716519780}"/>
          </ac:spMkLst>
        </pc:spChg>
        <pc:spChg chg="del">
          <ac:chgData name="Hakola Antti" userId="65992f85-13c6-4cb4-8e3e-57db52c3c016" providerId="ADAL" clId="{D2F7AB66-9EA7-4CB9-AD46-09B05CCBE557}" dt="2023-11-19T09:10:41.562" v="3142" actId="478"/>
          <ac:spMkLst>
            <pc:docMk/>
            <pc:sldMk cId="8318063" sldId="460"/>
            <ac:spMk id="3" creationId="{118AC1D4-8A33-68DD-5D78-6F9FCD57A698}"/>
          </ac:spMkLst>
        </pc:spChg>
        <pc:spChg chg="add mod">
          <ac:chgData name="Hakola Antti" userId="65992f85-13c6-4cb4-8e3e-57db52c3c016" providerId="ADAL" clId="{D2F7AB66-9EA7-4CB9-AD46-09B05CCBE557}" dt="2023-11-19T09:11:28.206" v="3147"/>
          <ac:spMkLst>
            <pc:docMk/>
            <pc:sldMk cId="8318063" sldId="460"/>
            <ac:spMk id="5" creationId="{6EB8E6E9-914C-FB38-591C-1C255C617816}"/>
          </ac:spMkLst>
        </pc:spChg>
        <pc:spChg chg="add mod">
          <ac:chgData name="Hakola Antti" userId="65992f85-13c6-4cb4-8e3e-57db52c3c016" providerId="ADAL" clId="{D2F7AB66-9EA7-4CB9-AD46-09B05CCBE557}" dt="2023-11-19T09:13:50.640" v="3176" actId="20577"/>
          <ac:spMkLst>
            <pc:docMk/>
            <pc:sldMk cId="8318063" sldId="460"/>
            <ac:spMk id="6" creationId="{25252EA1-CCCF-DA7B-FA48-7CD567F86CE6}"/>
          </ac:spMkLst>
        </pc:spChg>
        <pc:spChg chg="add mod">
          <ac:chgData name="Hakola Antti" userId="65992f85-13c6-4cb4-8e3e-57db52c3c016" providerId="ADAL" clId="{D2F7AB66-9EA7-4CB9-AD46-09B05CCBE557}" dt="2023-11-19T09:12:09.894" v="3151"/>
          <ac:spMkLst>
            <pc:docMk/>
            <pc:sldMk cId="8318063" sldId="460"/>
            <ac:spMk id="7" creationId="{D3476A70-50BE-9219-A677-A3A8E17487AA}"/>
          </ac:spMkLst>
        </pc:spChg>
        <pc:spChg chg="mod">
          <ac:chgData name="Hakola Antti" userId="65992f85-13c6-4cb4-8e3e-57db52c3c016" providerId="ADAL" clId="{D2F7AB66-9EA7-4CB9-AD46-09B05CCBE557}" dt="2023-11-19T09:13:05.111" v="3166" actId="1076"/>
          <ac:spMkLst>
            <pc:docMk/>
            <pc:sldMk cId="8318063" sldId="460"/>
            <ac:spMk id="11" creationId="{865F3557-7C72-790A-5A62-3B3DB8C2DCAA}"/>
          </ac:spMkLst>
        </pc:spChg>
        <pc:spChg chg="mod">
          <ac:chgData name="Hakola Antti" userId="65992f85-13c6-4cb4-8e3e-57db52c3c016" providerId="ADAL" clId="{D2F7AB66-9EA7-4CB9-AD46-09B05CCBE557}" dt="2023-11-19T09:13:05.111" v="3166" actId="1076"/>
          <ac:spMkLst>
            <pc:docMk/>
            <pc:sldMk cId="8318063" sldId="460"/>
            <ac:spMk id="12" creationId="{016791DB-45D6-6C5D-A36B-7FC046D8C742}"/>
          </ac:spMkLst>
        </pc:spChg>
        <pc:spChg chg="mod">
          <ac:chgData name="Hakola Antti" userId="65992f85-13c6-4cb4-8e3e-57db52c3c016" providerId="ADAL" clId="{D2F7AB66-9EA7-4CB9-AD46-09B05CCBE557}" dt="2023-11-19T09:13:29.592" v="3171" actId="14100"/>
          <ac:spMkLst>
            <pc:docMk/>
            <pc:sldMk cId="8318063" sldId="460"/>
            <ac:spMk id="15" creationId="{2FE2FCF1-C90C-8B5E-F655-2D3B387143FE}"/>
          </ac:spMkLst>
        </pc:spChg>
        <pc:spChg chg="mod">
          <ac:chgData name="Hakola Antti" userId="65992f85-13c6-4cb4-8e3e-57db52c3c016" providerId="ADAL" clId="{D2F7AB66-9EA7-4CB9-AD46-09B05CCBE557}" dt="2023-11-19T09:13:29.592" v="3171" actId="14100"/>
          <ac:spMkLst>
            <pc:docMk/>
            <pc:sldMk cId="8318063" sldId="460"/>
            <ac:spMk id="16" creationId="{8E2D1602-7A38-AFFC-0C04-CDD365B56D40}"/>
          </ac:spMkLst>
        </pc:spChg>
        <pc:grpChg chg="add mod">
          <ac:chgData name="Hakola Antti" userId="65992f85-13c6-4cb4-8e3e-57db52c3c016" providerId="ADAL" clId="{D2F7AB66-9EA7-4CB9-AD46-09B05CCBE557}" dt="2023-11-19T09:13:05.111" v="3166" actId="1076"/>
          <ac:grpSpMkLst>
            <pc:docMk/>
            <pc:sldMk cId="8318063" sldId="460"/>
            <ac:grpSpMk id="9" creationId="{68390772-3690-4D6C-A3C1-3667512D20A9}"/>
          </ac:grpSpMkLst>
        </pc:grpChg>
        <pc:grpChg chg="add mod">
          <ac:chgData name="Hakola Antti" userId="65992f85-13c6-4cb4-8e3e-57db52c3c016" providerId="ADAL" clId="{D2F7AB66-9EA7-4CB9-AD46-09B05CCBE557}" dt="2023-11-19T09:13:29.592" v="3171" actId="14100"/>
          <ac:grpSpMkLst>
            <pc:docMk/>
            <pc:sldMk cId="8318063" sldId="460"/>
            <ac:grpSpMk id="13" creationId="{BAEFA47E-6DEF-76F1-587B-CD8BC4C9AC6D}"/>
          </ac:grpSpMkLst>
        </pc:grpChg>
        <pc:graphicFrameChg chg="add mod modGraphic">
          <ac:chgData name="Hakola Antti" userId="65992f85-13c6-4cb4-8e3e-57db52c3c016" providerId="ADAL" clId="{D2F7AB66-9EA7-4CB9-AD46-09B05CCBE557}" dt="2023-11-19T09:12:25.661" v="3159" actId="6549"/>
          <ac:graphicFrameMkLst>
            <pc:docMk/>
            <pc:sldMk cId="8318063" sldId="460"/>
            <ac:graphicFrameMk id="8" creationId="{0E4E18B4-4934-A26A-ED74-C0526322FC31}"/>
          </ac:graphicFrameMkLst>
        </pc:graphicFrameChg>
        <pc:picChg chg="mod">
          <ac:chgData name="Hakola Antti" userId="65992f85-13c6-4cb4-8e3e-57db52c3c016" providerId="ADAL" clId="{D2F7AB66-9EA7-4CB9-AD46-09B05CCBE557}" dt="2023-11-19T09:13:05.111" v="3166" actId="1076"/>
          <ac:picMkLst>
            <pc:docMk/>
            <pc:sldMk cId="8318063" sldId="460"/>
            <ac:picMk id="10" creationId="{A026E0A0-D08E-DDEE-9B7A-B5D61965FC3D}"/>
          </ac:picMkLst>
        </pc:picChg>
        <pc:picChg chg="mod">
          <ac:chgData name="Hakola Antti" userId="65992f85-13c6-4cb4-8e3e-57db52c3c016" providerId="ADAL" clId="{D2F7AB66-9EA7-4CB9-AD46-09B05CCBE557}" dt="2023-11-19T09:13:29.592" v="3171" actId="14100"/>
          <ac:picMkLst>
            <pc:docMk/>
            <pc:sldMk cId="8318063" sldId="460"/>
            <ac:picMk id="14" creationId="{3C516626-62C8-7272-6EDF-E8CEB373D2EB}"/>
          </ac:picMkLst>
        </pc:picChg>
      </pc:sldChg>
      <pc:sldChg chg="addSp modSp add mod">
        <pc:chgData name="Hakola Antti" userId="65992f85-13c6-4cb4-8e3e-57db52c3c016" providerId="ADAL" clId="{D2F7AB66-9EA7-4CB9-AD46-09B05CCBE557}" dt="2023-11-19T09:15:16.765" v="3358" actId="6549"/>
        <pc:sldMkLst>
          <pc:docMk/>
          <pc:sldMk cId="3664495212" sldId="461"/>
        </pc:sldMkLst>
        <pc:spChg chg="add mod">
          <ac:chgData name="Hakola Antti" userId="65992f85-13c6-4cb4-8e3e-57db52c3c016" providerId="ADAL" clId="{D2F7AB66-9EA7-4CB9-AD46-09B05CCBE557}" dt="2023-11-19T09:15:16.765" v="3358" actId="6549"/>
          <ac:spMkLst>
            <pc:docMk/>
            <pc:sldMk cId="3664495212" sldId="461"/>
            <ac:spMk id="2" creationId="{7EE08266-94EB-E671-1654-F883C247E883}"/>
          </ac:spMkLst>
        </pc:spChg>
      </pc:sldChg>
      <pc:sldChg chg="addSp delSp modSp new mod">
        <pc:chgData name="Hakola Antti" userId="65992f85-13c6-4cb4-8e3e-57db52c3c016" providerId="ADAL" clId="{D2F7AB66-9EA7-4CB9-AD46-09B05CCBE557}" dt="2023-11-19T09:18:29.650" v="3405" actId="1076"/>
        <pc:sldMkLst>
          <pc:docMk/>
          <pc:sldMk cId="2255826665" sldId="462"/>
        </pc:sldMkLst>
        <pc:spChg chg="del">
          <ac:chgData name="Hakola Antti" userId="65992f85-13c6-4cb4-8e3e-57db52c3c016" providerId="ADAL" clId="{D2F7AB66-9EA7-4CB9-AD46-09B05CCBE557}" dt="2023-11-19T09:15:27.402" v="3361" actId="478"/>
          <ac:spMkLst>
            <pc:docMk/>
            <pc:sldMk cId="2255826665" sldId="462"/>
            <ac:spMk id="2" creationId="{9A61E138-4C89-8C78-DCA7-744CBF9BEC42}"/>
          </ac:spMkLst>
        </pc:spChg>
        <pc:spChg chg="del">
          <ac:chgData name="Hakola Antti" userId="65992f85-13c6-4cb4-8e3e-57db52c3c016" providerId="ADAL" clId="{D2F7AB66-9EA7-4CB9-AD46-09B05CCBE557}" dt="2023-11-19T09:15:26.221" v="3360" actId="478"/>
          <ac:spMkLst>
            <pc:docMk/>
            <pc:sldMk cId="2255826665" sldId="462"/>
            <ac:spMk id="3" creationId="{E989891B-D251-EBCC-A51A-268E2F4235A4}"/>
          </ac:spMkLst>
        </pc:spChg>
        <pc:spChg chg="add mod">
          <ac:chgData name="Hakola Antti" userId="65992f85-13c6-4cb4-8e3e-57db52c3c016" providerId="ADAL" clId="{D2F7AB66-9EA7-4CB9-AD46-09B05CCBE557}" dt="2023-11-19T09:15:56.710" v="3366" actId="255"/>
          <ac:spMkLst>
            <pc:docMk/>
            <pc:sldMk cId="2255826665" sldId="462"/>
            <ac:spMk id="5" creationId="{87FA0550-6988-F087-1385-029F40AAF2B7}"/>
          </ac:spMkLst>
        </pc:spChg>
        <pc:spChg chg="add mod">
          <ac:chgData name="Hakola Antti" userId="65992f85-13c6-4cb4-8e3e-57db52c3c016" providerId="ADAL" clId="{D2F7AB66-9EA7-4CB9-AD46-09B05CCBE557}" dt="2023-11-19T09:17:00.371" v="3388" actId="20577"/>
          <ac:spMkLst>
            <pc:docMk/>
            <pc:sldMk cId="2255826665" sldId="462"/>
            <ac:spMk id="6" creationId="{102F7899-E504-A964-1C84-B67405DB39B9}"/>
          </ac:spMkLst>
        </pc:spChg>
        <pc:spChg chg="add mod">
          <ac:chgData name="Hakola Antti" userId="65992f85-13c6-4cb4-8e3e-57db52c3c016" providerId="ADAL" clId="{D2F7AB66-9EA7-4CB9-AD46-09B05CCBE557}" dt="2023-11-19T09:17:31.323" v="3394" actId="255"/>
          <ac:spMkLst>
            <pc:docMk/>
            <pc:sldMk cId="2255826665" sldId="462"/>
            <ac:spMk id="7" creationId="{5A0D8789-06DC-74D3-B76C-BD787B04A49C}"/>
          </ac:spMkLst>
        </pc:spChg>
        <pc:spChg chg="mod">
          <ac:chgData name="Hakola Antti" userId="65992f85-13c6-4cb4-8e3e-57db52c3c016" providerId="ADAL" clId="{D2F7AB66-9EA7-4CB9-AD46-09B05CCBE557}" dt="2023-11-19T09:17:14.335" v="3389"/>
          <ac:spMkLst>
            <pc:docMk/>
            <pc:sldMk cId="2255826665" sldId="462"/>
            <ac:spMk id="10" creationId="{ABA80A57-8F29-403E-7220-0059ACBF6608}"/>
          </ac:spMkLst>
        </pc:spChg>
        <pc:spChg chg="mod">
          <ac:chgData name="Hakola Antti" userId="65992f85-13c6-4cb4-8e3e-57db52c3c016" providerId="ADAL" clId="{D2F7AB66-9EA7-4CB9-AD46-09B05CCBE557}" dt="2023-11-19T09:17:14.335" v="3389"/>
          <ac:spMkLst>
            <pc:docMk/>
            <pc:sldMk cId="2255826665" sldId="462"/>
            <ac:spMk id="12" creationId="{DE03D94F-A7EE-1C7F-9173-A53E7FFCEF35}"/>
          </ac:spMkLst>
        </pc:spChg>
        <pc:spChg chg="mod">
          <ac:chgData name="Hakola Antti" userId="65992f85-13c6-4cb4-8e3e-57db52c3c016" providerId="ADAL" clId="{D2F7AB66-9EA7-4CB9-AD46-09B05CCBE557}" dt="2023-11-19T09:17:14.335" v="3389"/>
          <ac:spMkLst>
            <pc:docMk/>
            <pc:sldMk cId="2255826665" sldId="462"/>
            <ac:spMk id="13" creationId="{89C97FAB-7CDC-61EE-6140-BB0DA1B7F06F}"/>
          </ac:spMkLst>
        </pc:spChg>
        <pc:spChg chg="mod">
          <ac:chgData name="Hakola Antti" userId="65992f85-13c6-4cb4-8e3e-57db52c3c016" providerId="ADAL" clId="{D2F7AB66-9EA7-4CB9-AD46-09B05CCBE557}" dt="2023-11-19T09:17:14.335" v="3389"/>
          <ac:spMkLst>
            <pc:docMk/>
            <pc:sldMk cId="2255826665" sldId="462"/>
            <ac:spMk id="14" creationId="{53B50BC2-D4F0-8063-40BB-0473933998EB}"/>
          </ac:spMkLst>
        </pc:spChg>
        <pc:spChg chg="mod">
          <ac:chgData name="Hakola Antti" userId="65992f85-13c6-4cb4-8e3e-57db52c3c016" providerId="ADAL" clId="{D2F7AB66-9EA7-4CB9-AD46-09B05CCBE557}" dt="2023-11-19T09:17:14.335" v="3389"/>
          <ac:spMkLst>
            <pc:docMk/>
            <pc:sldMk cId="2255826665" sldId="462"/>
            <ac:spMk id="15" creationId="{9CE5F7C9-4FC4-5A23-5E20-B49C85A42B0D}"/>
          </ac:spMkLst>
        </pc:spChg>
        <pc:spChg chg="mod">
          <ac:chgData name="Hakola Antti" userId="65992f85-13c6-4cb4-8e3e-57db52c3c016" providerId="ADAL" clId="{D2F7AB66-9EA7-4CB9-AD46-09B05CCBE557}" dt="2023-11-19T09:17:14.335" v="3389"/>
          <ac:spMkLst>
            <pc:docMk/>
            <pc:sldMk cId="2255826665" sldId="462"/>
            <ac:spMk id="21" creationId="{FACFC923-2651-829D-E8BC-F132293B01AA}"/>
          </ac:spMkLst>
        </pc:spChg>
        <pc:spChg chg="mod">
          <ac:chgData name="Hakola Antti" userId="65992f85-13c6-4cb4-8e3e-57db52c3c016" providerId="ADAL" clId="{D2F7AB66-9EA7-4CB9-AD46-09B05CCBE557}" dt="2023-11-19T09:17:14.335" v="3389"/>
          <ac:spMkLst>
            <pc:docMk/>
            <pc:sldMk cId="2255826665" sldId="462"/>
            <ac:spMk id="22" creationId="{510C1662-5F4C-82C1-858A-30470AED0E14}"/>
          </ac:spMkLst>
        </pc:spChg>
        <pc:spChg chg="mod">
          <ac:chgData name="Hakola Antti" userId="65992f85-13c6-4cb4-8e3e-57db52c3c016" providerId="ADAL" clId="{D2F7AB66-9EA7-4CB9-AD46-09B05CCBE557}" dt="2023-11-19T09:17:14.335" v="3389"/>
          <ac:spMkLst>
            <pc:docMk/>
            <pc:sldMk cId="2255826665" sldId="462"/>
            <ac:spMk id="23" creationId="{D8BD637F-286B-4E82-409D-C384FAB2A3FD}"/>
          </ac:spMkLst>
        </pc:spChg>
        <pc:spChg chg="mod">
          <ac:chgData name="Hakola Antti" userId="65992f85-13c6-4cb4-8e3e-57db52c3c016" providerId="ADAL" clId="{D2F7AB66-9EA7-4CB9-AD46-09B05CCBE557}" dt="2023-11-19T09:17:14.335" v="3389"/>
          <ac:spMkLst>
            <pc:docMk/>
            <pc:sldMk cId="2255826665" sldId="462"/>
            <ac:spMk id="24" creationId="{78C08054-6897-1C8E-9658-9B8FC815D2B3}"/>
          </ac:spMkLst>
        </pc:spChg>
        <pc:spChg chg="mod">
          <ac:chgData name="Hakola Antti" userId="65992f85-13c6-4cb4-8e3e-57db52c3c016" providerId="ADAL" clId="{D2F7AB66-9EA7-4CB9-AD46-09B05CCBE557}" dt="2023-11-19T09:17:14.335" v="3389"/>
          <ac:spMkLst>
            <pc:docMk/>
            <pc:sldMk cId="2255826665" sldId="462"/>
            <ac:spMk id="25" creationId="{9CCAD4D7-FBDD-DDFE-D27E-C66BADA37272}"/>
          </ac:spMkLst>
        </pc:spChg>
        <pc:spChg chg="mod">
          <ac:chgData name="Hakola Antti" userId="65992f85-13c6-4cb4-8e3e-57db52c3c016" providerId="ADAL" clId="{D2F7AB66-9EA7-4CB9-AD46-09B05CCBE557}" dt="2023-11-19T09:17:14.335" v="3389"/>
          <ac:spMkLst>
            <pc:docMk/>
            <pc:sldMk cId="2255826665" sldId="462"/>
            <ac:spMk id="26" creationId="{0F4E6742-D3FF-B0E6-B4A1-54FEC1210E71}"/>
          </ac:spMkLst>
        </pc:spChg>
        <pc:spChg chg="mod">
          <ac:chgData name="Hakola Antti" userId="65992f85-13c6-4cb4-8e3e-57db52c3c016" providerId="ADAL" clId="{D2F7AB66-9EA7-4CB9-AD46-09B05CCBE557}" dt="2023-11-19T09:17:14.335" v="3389"/>
          <ac:spMkLst>
            <pc:docMk/>
            <pc:sldMk cId="2255826665" sldId="462"/>
            <ac:spMk id="27" creationId="{D33AD659-F7B6-3035-A1E4-60D6BDAF5B57}"/>
          </ac:spMkLst>
        </pc:spChg>
        <pc:spChg chg="mod">
          <ac:chgData name="Hakola Antti" userId="65992f85-13c6-4cb4-8e3e-57db52c3c016" providerId="ADAL" clId="{D2F7AB66-9EA7-4CB9-AD46-09B05CCBE557}" dt="2023-11-19T09:17:14.335" v="3389"/>
          <ac:spMkLst>
            <pc:docMk/>
            <pc:sldMk cId="2255826665" sldId="462"/>
            <ac:spMk id="28" creationId="{5DE7B6DA-DCF7-F118-82EC-379526C1CBF7}"/>
          </ac:spMkLst>
        </pc:spChg>
        <pc:spChg chg="mod">
          <ac:chgData name="Hakola Antti" userId="65992f85-13c6-4cb4-8e3e-57db52c3c016" providerId="ADAL" clId="{D2F7AB66-9EA7-4CB9-AD46-09B05CCBE557}" dt="2023-11-19T09:17:14.335" v="3389"/>
          <ac:spMkLst>
            <pc:docMk/>
            <pc:sldMk cId="2255826665" sldId="462"/>
            <ac:spMk id="29" creationId="{999D42E6-3178-D662-61FE-BE77EAAC014A}"/>
          </ac:spMkLst>
        </pc:spChg>
        <pc:spChg chg="mod">
          <ac:chgData name="Hakola Antti" userId="65992f85-13c6-4cb4-8e3e-57db52c3c016" providerId="ADAL" clId="{D2F7AB66-9EA7-4CB9-AD46-09B05CCBE557}" dt="2023-11-19T09:17:14.335" v="3389"/>
          <ac:spMkLst>
            <pc:docMk/>
            <pc:sldMk cId="2255826665" sldId="462"/>
            <ac:spMk id="30" creationId="{62981B43-96D7-B5C7-0C07-25603FCA9140}"/>
          </ac:spMkLst>
        </pc:spChg>
        <pc:spChg chg="add mod">
          <ac:chgData name="Hakola Antti" userId="65992f85-13c6-4cb4-8e3e-57db52c3c016" providerId="ADAL" clId="{D2F7AB66-9EA7-4CB9-AD46-09B05CCBE557}" dt="2023-11-19T09:17:59.068" v="3399"/>
          <ac:spMkLst>
            <pc:docMk/>
            <pc:sldMk cId="2255826665" sldId="462"/>
            <ac:spMk id="32" creationId="{3BB4A296-0498-BA9A-4D17-50E995D2FAC0}"/>
          </ac:spMkLst>
        </pc:spChg>
        <pc:grpChg chg="add del mod">
          <ac:chgData name="Hakola Antti" userId="65992f85-13c6-4cb4-8e3e-57db52c3c016" providerId="ADAL" clId="{D2F7AB66-9EA7-4CB9-AD46-09B05CCBE557}" dt="2023-11-19T09:17:25.006" v="3392" actId="478"/>
          <ac:grpSpMkLst>
            <pc:docMk/>
            <pc:sldMk cId="2255826665" sldId="462"/>
            <ac:grpSpMk id="8" creationId="{0B57243E-47C3-ADC5-7DE8-0341152F556D}"/>
          </ac:grpSpMkLst>
        </pc:grpChg>
        <pc:grpChg chg="mod">
          <ac:chgData name="Hakola Antti" userId="65992f85-13c6-4cb4-8e3e-57db52c3c016" providerId="ADAL" clId="{D2F7AB66-9EA7-4CB9-AD46-09B05CCBE557}" dt="2023-11-19T09:17:14.335" v="3389"/>
          <ac:grpSpMkLst>
            <pc:docMk/>
            <pc:sldMk cId="2255826665" sldId="462"/>
            <ac:grpSpMk id="9" creationId="{4B8EBA36-A1CD-12A8-1D3E-CC37ECEDFE1F}"/>
          </ac:grpSpMkLst>
        </pc:grpChg>
        <pc:grpChg chg="mod">
          <ac:chgData name="Hakola Antti" userId="65992f85-13c6-4cb4-8e3e-57db52c3c016" providerId="ADAL" clId="{D2F7AB66-9EA7-4CB9-AD46-09B05CCBE557}" dt="2023-11-19T09:17:14.335" v="3389"/>
          <ac:grpSpMkLst>
            <pc:docMk/>
            <pc:sldMk cId="2255826665" sldId="462"/>
            <ac:grpSpMk id="11" creationId="{48602B0E-8CAD-B77D-6EE4-9AA262A86B14}"/>
          </ac:grpSpMkLst>
        </pc:grpChg>
        <pc:grpChg chg="mod">
          <ac:chgData name="Hakola Antti" userId="65992f85-13c6-4cb4-8e3e-57db52c3c016" providerId="ADAL" clId="{D2F7AB66-9EA7-4CB9-AD46-09B05CCBE557}" dt="2023-11-19T09:17:14.335" v="3389"/>
          <ac:grpSpMkLst>
            <pc:docMk/>
            <pc:sldMk cId="2255826665" sldId="462"/>
            <ac:grpSpMk id="17" creationId="{3CFF10B4-6CBD-882C-3E10-2204ABB5A292}"/>
          </ac:grpSpMkLst>
        </pc:grpChg>
        <pc:grpChg chg="mod">
          <ac:chgData name="Hakola Antti" userId="65992f85-13c6-4cb4-8e3e-57db52c3c016" providerId="ADAL" clId="{D2F7AB66-9EA7-4CB9-AD46-09B05CCBE557}" dt="2023-11-19T09:17:14.335" v="3389"/>
          <ac:grpSpMkLst>
            <pc:docMk/>
            <pc:sldMk cId="2255826665" sldId="462"/>
            <ac:grpSpMk id="18" creationId="{E239789D-EC10-57F6-A5B4-8C0F66145595}"/>
          </ac:grpSpMkLst>
        </pc:grpChg>
        <pc:grpChg chg="mod">
          <ac:chgData name="Hakola Antti" userId="65992f85-13c6-4cb4-8e3e-57db52c3c016" providerId="ADAL" clId="{D2F7AB66-9EA7-4CB9-AD46-09B05CCBE557}" dt="2023-11-19T09:17:14.335" v="3389"/>
          <ac:grpSpMkLst>
            <pc:docMk/>
            <pc:sldMk cId="2255826665" sldId="462"/>
            <ac:grpSpMk id="19" creationId="{FF2B8233-426B-805A-C6A1-0CC641BF8073}"/>
          </ac:grpSpMkLst>
        </pc:grpChg>
        <pc:grpChg chg="mod">
          <ac:chgData name="Hakola Antti" userId="65992f85-13c6-4cb4-8e3e-57db52c3c016" providerId="ADAL" clId="{D2F7AB66-9EA7-4CB9-AD46-09B05CCBE557}" dt="2023-11-19T09:17:14.335" v="3389"/>
          <ac:grpSpMkLst>
            <pc:docMk/>
            <pc:sldMk cId="2255826665" sldId="462"/>
            <ac:grpSpMk id="20" creationId="{733C0453-CCB7-F297-F313-A13F9B9E523C}"/>
          </ac:grpSpMkLst>
        </pc:grpChg>
        <pc:graphicFrameChg chg="add mod modGraphic">
          <ac:chgData name="Hakola Antti" userId="65992f85-13c6-4cb4-8e3e-57db52c3c016" providerId="ADAL" clId="{D2F7AB66-9EA7-4CB9-AD46-09B05CCBE557}" dt="2023-11-19T09:18:10.885" v="3403" actId="20577"/>
          <ac:graphicFrameMkLst>
            <pc:docMk/>
            <pc:sldMk cId="2255826665" sldId="462"/>
            <ac:graphicFrameMk id="33" creationId="{18A9B1F0-D615-4861-3BA0-662FB9F17FEE}"/>
          </ac:graphicFrameMkLst>
        </pc:graphicFrameChg>
        <pc:picChg chg="mod">
          <ac:chgData name="Hakola Antti" userId="65992f85-13c6-4cb4-8e3e-57db52c3c016" providerId="ADAL" clId="{D2F7AB66-9EA7-4CB9-AD46-09B05CCBE557}" dt="2023-11-19T09:17:14.335" v="3389"/>
          <ac:picMkLst>
            <pc:docMk/>
            <pc:sldMk cId="2255826665" sldId="462"/>
            <ac:picMk id="16" creationId="{8FE63B86-3586-3ADD-72DF-B3D19FD5C3E6}"/>
          </ac:picMkLst>
        </pc:picChg>
        <pc:picChg chg="add mod">
          <ac:chgData name="Hakola Antti" userId="65992f85-13c6-4cb4-8e3e-57db52c3c016" providerId="ADAL" clId="{D2F7AB66-9EA7-4CB9-AD46-09B05CCBE557}" dt="2023-11-19T09:18:29.650" v="3405" actId="1076"/>
          <ac:picMkLst>
            <pc:docMk/>
            <pc:sldMk cId="2255826665" sldId="462"/>
            <ac:picMk id="31" creationId="{E9193DD9-0813-3BB0-6BCB-FC03F12342E0}"/>
          </ac:picMkLst>
        </pc:picChg>
      </pc:sldChg>
      <pc:sldChg chg="addSp modSp add mod">
        <pc:chgData name="Hakola Antti" userId="65992f85-13c6-4cb4-8e3e-57db52c3c016" providerId="ADAL" clId="{D2F7AB66-9EA7-4CB9-AD46-09B05CCBE557}" dt="2023-11-23T06:25:32.782" v="5934" actId="6549"/>
        <pc:sldMkLst>
          <pc:docMk/>
          <pc:sldMk cId="1763056065" sldId="463"/>
        </pc:sldMkLst>
        <pc:spChg chg="add mod">
          <ac:chgData name="Hakola Antti" userId="65992f85-13c6-4cb4-8e3e-57db52c3c016" providerId="ADAL" clId="{D2F7AB66-9EA7-4CB9-AD46-09B05CCBE557}" dt="2023-11-23T06:25:32.782" v="5934" actId="6549"/>
          <ac:spMkLst>
            <pc:docMk/>
            <pc:sldMk cId="1763056065" sldId="463"/>
            <ac:spMk id="2" creationId="{A90CB7E9-F212-9F38-E165-923BAB5F7D4E}"/>
          </ac:spMkLst>
        </pc:spChg>
      </pc:sldChg>
      <pc:sldChg chg="addSp delSp modSp new mod">
        <pc:chgData name="Hakola Antti" userId="65992f85-13c6-4cb4-8e3e-57db52c3c016" providerId="ADAL" clId="{D2F7AB66-9EA7-4CB9-AD46-09B05CCBE557}" dt="2023-11-19T09:23:30.790" v="3818" actId="20577"/>
        <pc:sldMkLst>
          <pc:docMk/>
          <pc:sldMk cId="2091467509" sldId="464"/>
        </pc:sldMkLst>
        <pc:spChg chg="del">
          <ac:chgData name="Hakola Antti" userId="65992f85-13c6-4cb4-8e3e-57db52c3c016" providerId="ADAL" clId="{D2F7AB66-9EA7-4CB9-AD46-09B05CCBE557}" dt="2023-11-19T09:21:33.066" v="3792" actId="478"/>
          <ac:spMkLst>
            <pc:docMk/>
            <pc:sldMk cId="2091467509" sldId="464"/>
            <ac:spMk id="2" creationId="{BA54310A-A586-ACAB-2C06-532BC73418CE}"/>
          </ac:spMkLst>
        </pc:spChg>
        <pc:spChg chg="del mod">
          <ac:chgData name="Hakola Antti" userId="65992f85-13c6-4cb4-8e3e-57db52c3c016" providerId="ADAL" clId="{D2F7AB66-9EA7-4CB9-AD46-09B05CCBE557}" dt="2023-11-19T09:21:29.242" v="3790" actId="478"/>
          <ac:spMkLst>
            <pc:docMk/>
            <pc:sldMk cId="2091467509" sldId="464"/>
            <ac:spMk id="3" creationId="{F801F951-295A-79EF-D26E-1215C3BDE09C}"/>
          </ac:spMkLst>
        </pc:spChg>
        <pc:spChg chg="add del mod">
          <ac:chgData name="Hakola Antti" userId="65992f85-13c6-4cb4-8e3e-57db52c3c016" providerId="ADAL" clId="{D2F7AB66-9EA7-4CB9-AD46-09B05CCBE557}" dt="2023-11-19T09:21:30.738" v="3791" actId="478"/>
          <ac:spMkLst>
            <pc:docMk/>
            <pc:sldMk cId="2091467509" sldId="464"/>
            <ac:spMk id="6" creationId="{16C429CC-E891-9B8B-8853-B8627A01F1DE}"/>
          </ac:spMkLst>
        </pc:spChg>
        <pc:spChg chg="add mod">
          <ac:chgData name="Hakola Antti" userId="65992f85-13c6-4cb4-8e3e-57db52c3c016" providerId="ADAL" clId="{D2F7AB66-9EA7-4CB9-AD46-09B05CCBE557}" dt="2023-11-19T09:22:02.373" v="3797" actId="255"/>
          <ac:spMkLst>
            <pc:docMk/>
            <pc:sldMk cId="2091467509" sldId="464"/>
            <ac:spMk id="7" creationId="{1684594E-DB31-23CC-DF06-F6DE6FB1DD03}"/>
          </ac:spMkLst>
        </pc:spChg>
        <pc:spChg chg="add mod">
          <ac:chgData name="Hakola Antti" userId="65992f85-13c6-4cb4-8e3e-57db52c3c016" providerId="ADAL" clId="{D2F7AB66-9EA7-4CB9-AD46-09B05CCBE557}" dt="2023-11-19T09:22:33.215" v="3804" actId="20577"/>
          <ac:spMkLst>
            <pc:docMk/>
            <pc:sldMk cId="2091467509" sldId="464"/>
            <ac:spMk id="8" creationId="{4AA71A61-1142-D124-DC6C-82F10F5378C2}"/>
          </ac:spMkLst>
        </pc:spChg>
        <pc:spChg chg="add mod">
          <ac:chgData name="Hakola Antti" userId="65992f85-13c6-4cb4-8e3e-57db52c3c016" providerId="ADAL" clId="{D2F7AB66-9EA7-4CB9-AD46-09B05CCBE557}" dt="2023-11-19T09:23:07.202" v="3811" actId="1076"/>
          <ac:spMkLst>
            <pc:docMk/>
            <pc:sldMk cId="2091467509" sldId="464"/>
            <ac:spMk id="10" creationId="{E7E89F94-FE83-65B0-7835-51E80D9B8812}"/>
          </ac:spMkLst>
        </pc:spChg>
        <pc:spChg chg="add mod">
          <ac:chgData name="Hakola Antti" userId="65992f85-13c6-4cb4-8e3e-57db52c3c016" providerId="ADAL" clId="{D2F7AB66-9EA7-4CB9-AD46-09B05CCBE557}" dt="2023-11-19T09:23:20.018" v="3815"/>
          <ac:spMkLst>
            <pc:docMk/>
            <pc:sldMk cId="2091467509" sldId="464"/>
            <ac:spMk id="11" creationId="{F3B7C9D0-93C3-FEFB-8E49-B95C1C05961C}"/>
          </ac:spMkLst>
        </pc:spChg>
        <pc:graphicFrameChg chg="add mod modGraphic">
          <ac:chgData name="Hakola Antti" userId="65992f85-13c6-4cb4-8e3e-57db52c3c016" providerId="ADAL" clId="{D2F7AB66-9EA7-4CB9-AD46-09B05CCBE557}" dt="2023-11-19T09:23:30.790" v="3818" actId="20577"/>
          <ac:graphicFrameMkLst>
            <pc:docMk/>
            <pc:sldMk cId="2091467509" sldId="464"/>
            <ac:graphicFrameMk id="12" creationId="{8464A9AC-4BA1-883C-8705-5A4BFFEBE9B7}"/>
          </ac:graphicFrameMkLst>
        </pc:graphicFrameChg>
        <pc:picChg chg="add mod">
          <ac:chgData name="Hakola Antti" userId="65992f85-13c6-4cb4-8e3e-57db52c3c016" providerId="ADAL" clId="{D2F7AB66-9EA7-4CB9-AD46-09B05CCBE557}" dt="2023-11-19T09:23:12.176" v="3814" actId="1076"/>
          <ac:picMkLst>
            <pc:docMk/>
            <pc:sldMk cId="2091467509" sldId="464"/>
            <ac:picMk id="9" creationId="{24B56CB9-1AAD-5138-640F-FD57F72D7771}"/>
          </ac:picMkLst>
        </pc:picChg>
      </pc:sldChg>
      <pc:sldChg chg="addSp modSp add mod">
        <pc:chgData name="Hakola Antti" userId="65992f85-13c6-4cb4-8e3e-57db52c3c016" providerId="ADAL" clId="{D2F7AB66-9EA7-4CB9-AD46-09B05CCBE557}" dt="2023-11-23T06:27:41.822" v="6062" actId="6549"/>
        <pc:sldMkLst>
          <pc:docMk/>
          <pc:sldMk cId="873293146" sldId="465"/>
        </pc:sldMkLst>
        <pc:spChg chg="add mod">
          <ac:chgData name="Hakola Antti" userId="65992f85-13c6-4cb4-8e3e-57db52c3c016" providerId="ADAL" clId="{D2F7AB66-9EA7-4CB9-AD46-09B05CCBE557}" dt="2023-11-23T06:27:41.822" v="6062" actId="6549"/>
          <ac:spMkLst>
            <pc:docMk/>
            <pc:sldMk cId="873293146" sldId="465"/>
            <ac:spMk id="2" creationId="{3B468DDC-A54C-3316-A13C-5B3F75794B14}"/>
          </ac:spMkLst>
        </pc:spChg>
      </pc:sldChg>
      <pc:sldChg chg="addSp modSp add">
        <pc:chgData name="Hakola Antti" userId="65992f85-13c6-4cb4-8e3e-57db52c3c016" providerId="ADAL" clId="{D2F7AB66-9EA7-4CB9-AD46-09B05CCBE557}" dt="2023-11-20T18:35:54.137" v="5720"/>
        <pc:sldMkLst>
          <pc:docMk/>
          <pc:sldMk cId="34789361" sldId="466"/>
        </pc:sldMkLst>
        <pc:spChg chg="add mod">
          <ac:chgData name="Hakola Antti" userId="65992f85-13c6-4cb4-8e3e-57db52c3c016" providerId="ADAL" clId="{D2F7AB66-9EA7-4CB9-AD46-09B05CCBE557}" dt="2023-11-20T18:35:54.137" v="5720"/>
          <ac:spMkLst>
            <pc:docMk/>
            <pc:sldMk cId="34789361" sldId="466"/>
            <ac:spMk id="7" creationId="{4D1B4754-5F56-E917-7DFB-9F555A495C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05/11/2025</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05/11/2025</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27D5-0D75-4E3E-AD55-CAC614F755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57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27D5-0D75-4E3E-AD55-CAC614F755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572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3450E6E-6D9B-4914-A921-4A07552539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36394" y="189310"/>
            <a:ext cx="3707606" cy="4764881"/>
          </a:xfrm>
          <a:prstGeom prst="rect">
            <a:avLst/>
          </a:prstGeom>
          <a:noFill/>
          <a:ln>
            <a:noFill/>
          </a:ln>
          <a:extLst>
            <a:ext uri="{909E8E84-426E-40DD-AFC4-6F175D3DCCD1}">
              <a14:hiddenFill xmlns:a14="http://schemas.microsoft.com/office/drawing/2010/main">
                <a:solidFill>
                  <a:srgbClr val="FFFFFF">
                    <a:alpha val="64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B7545BE4-B36F-4006-B701-1F0ACEE3C893}"/>
              </a:ext>
            </a:extLst>
          </p:cNvPr>
          <p:cNvSpPr/>
          <p:nvPr userDrawn="1"/>
        </p:nvSpPr>
        <p:spPr>
          <a:xfrm>
            <a:off x="4806554" y="1609725"/>
            <a:ext cx="1627584" cy="12108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5" name="Rectangle 7">
            <a:extLst>
              <a:ext uri="{FF2B5EF4-FFF2-40B4-BE49-F238E27FC236}">
                <a16:creationId xmlns:a16="http://schemas.microsoft.com/office/drawing/2014/main" id="{FFBB42B9-51FE-40B5-9AF0-624650982FC3}"/>
              </a:ext>
            </a:extLst>
          </p:cNvPr>
          <p:cNvSpPr/>
          <p:nvPr userDrawn="1"/>
        </p:nvSpPr>
        <p:spPr>
          <a:xfrm>
            <a:off x="6847285" y="1468041"/>
            <a:ext cx="1627584" cy="1406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6" name="Rectangle 8">
            <a:extLst>
              <a:ext uri="{FF2B5EF4-FFF2-40B4-BE49-F238E27FC236}">
                <a16:creationId xmlns:a16="http://schemas.microsoft.com/office/drawing/2014/main" id="{5DDBBCFF-0DC1-46F6-8EEB-ED9398EDB176}"/>
              </a:ext>
            </a:extLst>
          </p:cNvPr>
          <p:cNvSpPr/>
          <p:nvPr userDrawn="1"/>
        </p:nvSpPr>
        <p:spPr>
          <a:xfrm>
            <a:off x="0" y="4893469"/>
            <a:ext cx="9144000" cy="2500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pic>
        <p:nvPicPr>
          <p:cNvPr id="7" name="Picture 2" descr="EUROfusion - Realising Fusion Energy">
            <a:extLst>
              <a:ext uri="{FF2B5EF4-FFF2-40B4-BE49-F238E27FC236}">
                <a16:creationId xmlns:a16="http://schemas.microsoft.com/office/drawing/2014/main" id="{F6552A4F-DD23-4B4A-BE79-A0505340A1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066" y="42863"/>
            <a:ext cx="47625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0BC14A59-22ED-4ADE-9550-1EC36402D91B}"/>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3" y="734617"/>
            <a:ext cx="9136856" cy="418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it-IT" dirty="0"/>
              <a:t>Click to edit Master title style</a:t>
            </a:r>
            <a:endParaRPr lang="en-GB" dirty="0"/>
          </a:p>
        </p:txBody>
      </p:sp>
      <p:sp>
        <p:nvSpPr>
          <p:cNvPr id="9" name="Footer Placeholder 7">
            <a:extLst>
              <a:ext uri="{FF2B5EF4-FFF2-40B4-BE49-F238E27FC236}">
                <a16:creationId xmlns:a16="http://schemas.microsoft.com/office/drawing/2014/main" id="{D57F1D43-944F-4575-849F-1E5A96B5F8EC}"/>
              </a:ext>
            </a:extLst>
          </p:cNvPr>
          <p:cNvSpPr>
            <a:spLocks noGrp="1"/>
          </p:cNvSpPr>
          <p:nvPr>
            <p:ph type="ftr" sz="quarter" idx="10"/>
          </p:nvPr>
        </p:nvSpPr>
        <p:spPr>
          <a:xfrm>
            <a:off x="619126" y="4917282"/>
            <a:ext cx="2602706" cy="246460"/>
          </a:xfrm>
          <a:prstGeom prst="rect">
            <a:avLst/>
          </a:prstGeom>
        </p:spPr>
        <p:txBody>
          <a:bodyPr anchor="t"/>
          <a:lstStyle>
            <a:lvl1pPr fontAlgn="auto">
              <a:spcBef>
                <a:spcPts val="0"/>
              </a:spcBef>
              <a:spcAft>
                <a:spcPts val="0"/>
              </a:spcAft>
              <a:defRPr sz="900" dirty="0">
                <a:solidFill>
                  <a:prstClr val="white"/>
                </a:solidFill>
                <a:latin typeface="+mn-lt"/>
                <a:ea typeface="+mn-ea"/>
              </a:defRPr>
            </a:lvl1pPr>
          </a:lstStyle>
          <a:p>
            <a:pPr>
              <a:defRPr/>
            </a:pPr>
            <a:r>
              <a:rPr lang="en-GB"/>
              <a:t>EUROfusion Values | Event | dd Month </a:t>
            </a:r>
            <a:r>
              <a:rPr lang="en-GB" err="1"/>
              <a:t>yyyy</a:t>
            </a:r>
            <a:endParaRPr lang="en-GB"/>
          </a:p>
        </p:txBody>
      </p:sp>
      <p:sp>
        <p:nvSpPr>
          <p:cNvPr id="10" name="Slide Number Placeholder 8">
            <a:extLst>
              <a:ext uri="{FF2B5EF4-FFF2-40B4-BE49-F238E27FC236}">
                <a16:creationId xmlns:a16="http://schemas.microsoft.com/office/drawing/2014/main" id="{BC33734D-EA60-4A8F-B3C3-DC64FBB2AB1B}"/>
              </a:ext>
            </a:extLst>
          </p:cNvPr>
          <p:cNvSpPr>
            <a:spLocks noGrp="1"/>
          </p:cNvSpPr>
          <p:nvPr>
            <p:ph type="sldNum" sz="quarter" idx="11"/>
          </p:nvPr>
        </p:nvSpPr>
        <p:spPr>
          <a:xfrm>
            <a:off x="0" y="4942285"/>
            <a:ext cx="540544" cy="150019"/>
          </a:xfrm>
        </p:spPr>
        <p:txBody>
          <a:bodyPr/>
          <a:lstStyle>
            <a:lvl1pPr>
              <a:defRPr sz="1050">
                <a:solidFill>
                  <a:srgbClr val="FFFFFF"/>
                </a:solidFill>
              </a:defRPr>
            </a:lvl1pPr>
          </a:lstStyle>
          <a:p>
            <a:fld id="{345E221B-AD18-427F-99F8-6BD9034D2DF4}" type="slidenum">
              <a:rPr lang="en-GB" altLang="de-DE"/>
              <a:pPr/>
              <a:t>‹Nr.›</a:t>
            </a:fld>
            <a:endParaRPr lang="en-GB" altLang="de-DE"/>
          </a:p>
        </p:txBody>
      </p:sp>
    </p:spTree>
    <p:extLst>
      <p:ext uri="{BB962C8B-B14F-4D97-AF65-F5344CB8AC3E}">
        <p14:creationId xmlns:p14="http://schemas.microsoft.com/office/powerpoint/2010/main" val="258747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image1.png" descr="EUROFUSION PowerPoint MASTER DECKBLATT.png">
            <a:extLst>
              <a:ext uri="{FF2B5EF4-FFF2-40B4-BE49-F238E27FC236}">
                <a16:creationId xmlns:a16="http://schemas.microsoft.com/office/drawing/2014/main" id="{B5A26FA9-9FF8-DDCC-718B-BA4DC66F2A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5262"/>
            <a:ext cx="91440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AutoShape 2" descr="https://idw-online.de/pages/de/institutionlogo921">
            <a:extLst>
              <a:ext uri="{FF2B5EF4-FFF2-40B4-BE49-F238E27FC236}">
                <a16:creationId xmlns:a16="http://schemas.microsoft.com/office/drawing/2014/main" id="{B40430A2-F87E-A759-C8A9-A834C6ED9FBC}"/>
              </a:ext>
            </a:extLst>
          </p:cNvPr>
          <p:cNvSpPr>
            <a:spLocks noChangeAspect="1" noChangeArrowheads="1"/>
          </p:cNvSpPr>
          <p:nvPr userDrawn="1"/>
        </p:nvSpPr>
        <p:spPr bwMode="auto">
          <a:xfrm>
            <a:off x="155576" y="-342900"/>
            <a:ext cx="1076325" cy="714375"/>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GB" altLang="en-US" sz="1350"/>
          </a:p>
        </p:txBody>
      </p:sp>
      <p:sp>
        <p:nvSpPr>
          <p:cNvPr id="7" name="Rectangle 6">
            <a:extLst>
              <a:ext uri="{FF2B5EF4-FFF2-40B4-BE49-F238E27FC236}">
                <a16:creationId xmlns:a16="http://schemas.microsoft.com/office/drawing/2014/main" id="{6399C272-68C6-1919-24BE-9F5B00177E45}"/>
              </a:ext>
            </a:extLst>
          </p:cNvPr>
          <p:cNvSpPr/>
          <p:nvPr userDrawn="1"/>
        </p:nvSpPr>
        <p:spPr>
          <a:xfrm>
            <a:off x="5724525" y="4245769"/>
            <a:ext cx="3168650" cy="702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350"/>
          </a:p>
        </p:txBody>
      </p:sp>
      <p:grpSp>
        <p:nvGrpSpPr>
          <p:cNvPr id="8" name="Group 9">
            <a:extLst>
              <a:ext uri="{FF2B5EF4-FFF2-40B4-BE49-F238E27FC236}">
                <a16:creationId xmlns:a16="http://schemas.microsoft.com/office/drawing/2014/main" id="{8A38FEAC-9280-2BA6-F2D6-1C88D0067A5F}"/>
              </a:ext>
            </a:extLst>
          </p:cNvPr>
          <p:cNvGrpSpPr>
            <a:grpSpLocks/>
          </p:cNvGrpSpPr>
          <p:nvPr userDrawn="1"/>
        </p:nvGrpSpPr>
        <p:grpSpPr bwMode="auto">
          <a:xfrm>
            <a:off x="18230850" y="30189488"/>
            <a:ext cx="9925050" cy="1335881"/>
            <a:chOff x="18230283" y="40396912"/>
            <a:chExt cx="9924896" cy="1781641"/>
          </a:xfrm>
        </p:grpSpPr>
        <p:sp>
          <p:nvSpPr>
            <p:cNvPr id="9" name="Rectangle 8">
              <a:extLst>
                <a:ext uri="{FF2B5EF4-FFF2-40B4-BE49-F238E27FC236}">
                  <a16:creationId xmlns:a16="http://schemas.microsoft.com/office/drawing/2014/main" id="{D2812AC1-012B-EDC1-6911-AD1A99ADC5AD}"/>
                </a:ext>
              </a:extLst>
            </p:cNvPr>
            <p:cNvSpPr>
              <a:spLocks noChangeArrowheads="1"/>
            </p:cNvSpPr>
            <p:nvPr userDrawn="1"/>
          </p:nvSpPr>
          <p:spPr bwMode="auto">
            <a:xfrm>
              <a:off x="18230283" y="40400088"/>
              <a:ext cx="2574885" cy="1778465"/>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150">
                <a:latin typeface="Arial" panose="020B0604020202020204" pitchFamily="34" charset="0"/>
              </a:endParaRPr>
            </a:p>
          </p:txBody>
        </p:sp>
        <p:pic>
          <p:nvPicPr>
            <p:cNvPr id="10" name="Picture 11" descr="EuropeanFlag-stars.eps">
              <a:extLst>
                <a:ext uri="{FF2B5EF4-FFF2-40B4-BE49-F238E27FC236}">
                  <a16:creationId xmlns:a16="http://schemas.microsoft.com/office/drawing/2014/main" id="{956278E4-3547-F933-443E-41FE75C017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a:extLst>
              <a:ext uri="{FF2B5EF4-FFF2-40B4-BE49-F238E27FC236}">
                <a16:creationId xmlns:a16="http://schemas.microsoft.com/office/drawing/2014/main" id="{412EC006-AA67-24CA-1B5B-BEBAA48631C0}"/>
              </a:ext>
            </a:extLst>
          </p:cNvPr>
          <p:cNvGrpSpPr>
            <a:grpSpLocks/>
          </p:cNvGrpSpPr>
          <p:nvPr userDrawn="1"/>
        </p:nvGrpSpPr>
        <p:grpSpPr bwMode="auto">
          <a:xfrm>
            <a:off x="18383250" y="30303788"/>
            <a:ext cx="9925050" cy="1335881"/>
            <a:chOff x="18230283" y="40396912"/>
            <a:chExt cx="9924896" cy="1781641"/>
          </a:xfrm>
        </p:grpSpPr>
        <p:sp>
          <p:nvSpPr>
            <p:cNvPr id="12" name="Rectangle 11">
              <a:extLst>
                <a:ext uri="{FF2B5EF4-FFF2-40B4-BE49-F238E27FC236}">
                  <a16:creationId xmlns:a16="http://schemas.microsoft.com/office/drawing/2014/main" id="{0EB15B4B-DD12-C1DD-F051-024F3DCD8772}"/>
                </a:ext>
              </a:extLst>
            </p:cNvPr>
            <p:cNvSpPr>
              <a:spLocks noChangeArrowheads="1"/>
            </p:cNvSpPr>
            <p:nvPr userDrawn="1"/>
          </p:nvSpPr>
          <p:spPr bwMode="auto">
            <a:xfrm>
              <a:off x="18230283" y="40400088"/>
              <a:ext cx="2574885" cy="1778465"/>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150">
                <a:latin typeface="Arial" panose="020B0604020202020204" pitchFamily="34" charset="0"/>
              </a:endParaRPr>
            </a:p>
          </p:txBody>
        </p:sp>
        <p:pic>
          <p:nvPicPr>
            <p:cNvPr id="13" name="Picture 14" descr="EuropeanFlag-stars.eps">
              <a:extLst>
                <a:ext uri="{FF2B5EF4-FFF2-40B4-BE49-F238E27FC236}">
                  <a16:creationId xmlns:a16="http://schemas.microsoft.com/office/drawing/2014/main" id="{E4B475D1-A80A-19F1-E1A1-AEA11B13631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5">
            <a:extLst>
              <a:ext uri="{FF2B5EF4-FFF2-40B4-BE49-F238E27FC236}">
                <a16:creationId xmlns:a16="http://schemas.microsoft.com/office/drawing/2014/main" id="{3473EE2F-87D6-FC52-5370-F3512F15756F}"/>
              </a:ext>
            </a:extLst>
          </p:cNvPr>
          <p:cNvGrpSpPr>
            <a:grpSpLocks/>
          </p:cNvGrpSpPr>
          <p:nvPr userDrawn="1"/>
        </p:nvGrpSpPr>
        <p:grpSpPr bwMode="auto">
          <a:xfrm>
            <a:off x="18535650" y="30418088"/>
            <a:ext cx="9925050" cy="1335881"/>
            <a:chOff x="18230283" y="40396912"/>
            <a:chExt cx="9924896" cy="1781641"/>
          </a:xfrm>
        </p:grpSpPr>
        <p:sp>
          <p:nvSpPr>
            <p:cNvPr id="15" name="Rectangle 14">
              <a:extLst>
                <a:ext uri="{FF2B5EF4-FFF2-40B4-BE49-F238E27FC236}">
                  <a16:creationId xmlns:a16="http://schemas.microsoft.com/office/drawing/2014/main" id="{42A76E3A-D651-5992-6747-6EE73481F735}"/>
                </a:ext>
              </a:extLst>
            </p:cNvPr>
            <p:cNvSpPr>
              <a:spLocks noChangeArrowheads="1"/>
            </p:cNvSpPr>
            <p:nvPr userDrawn="1"/>
          </p:nvSpPr>
          <p:spPr bwMode="auto">
            <a:xfrm>
              <a:off x="18230283" y="40400088"/>
              <a:ext cx="2574885" cy="1778465"/>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150">
                <a:latin typeface="Arial" panose="020B0604020202020204" pitchFamily="34" charset="0"/>
              </a:endParaRPr>
            </a:p>
          </p:txBody>
        </p:sp>
        <p:pic>
          <p:nvPicPr>
            <p:cNvPr id="16" name="Picture 17" descr="EuropeanFlag-stars.eps">
              <a:extLst>
                <a:ext uri="{FF2B5EF4-FFF2-40B4-BE49-F238E27FC236}">
                  <a16:creationId xmlns:a16="http://schemas.microsoft.com/office/drawing/2014/main" id="{A4084BCC-FA3E-D6B7-0DC7-5E5FF10C4C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8">
            <a:extLst>
              <a:ext uri="{FF2B5EF4-FFF2-40B4-BE49-F238E27FC236}">
                <a16:creationId xmlns:a16="http://schemas.microsoft.com/office/drawing/2014/main" id="{3A2BBC42-FF82-9CEC-6656-8BF88234DF0D}"/>
              </a:ext>
            </a:extLst>
          </p:cNvPr>
          <p:cNvGrpSpPr>
            <a:grpSpLocks/>
          </p:cNvGrpSpPr>
          <p:nvPr userDrawn="1"/>
        </p:nvGrpSpPr>
        <p:grpSpPr bwMode="auto">
          <a:xfrm>
            <a:off x="18688050" y="30532388"/>
            <a:ext cx="9925050" cy="1335881"/>
            <a:chOff x="18230283" y="40396912"/>
            <a:chExt cx="9924896" cy="1781641"/>
          </a:xfrm>
        </p:grpSpPr>
        <p:sp>
          <p:nvSpPr>
            <p:cNvPr id="18" name="Rectangle 17">
              <a:extLst>
                <a:ext uri="{FF2B5EF4-FFF2-40B4-BE49-F238E27FC236}">
                  <a16:creationId xmlns:a16="http://schemas.microsoft.com/office/drawing/2014/main" id="{E4276BFC-F4CF-D421-5F2C-30CB0CF93B19}"/>
                </a:ext>
              </a:extLst>
            </p:cNvPr>
            <p:cNvSpPr>
              <a:spLocks noChangeArrowheads="1"/>
            </p:cNvSpPr>
            <p:nvPr userDrawn="1"/>
          </p:nvSpPr>
          <p:spPr bwMode="auto">
            <a:xfrm>
              <a:off x="18230283" y="40400088"/>
              <a:ext cx="2574885" cy="1778465"/>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150">
                <a:latin typeface="Arial" panose="020B0604020202020204" pitchFamily="34" charset="0"/>
              </a:endParaRPr>
            </a:p>
          </p:txBody>
        </p:sp>
        <p:pic>
          <p:nvPicPr>
            <p:cNvPr id="19" name="Picture 20" descr="EuropeanFlag-stars.eps">
              <a:extLst>
                <a:ext uri="{FF2B5EF4-FFF2-40B4-BE49-F238E27FC236}">
                  <a16:creationId xmlns:a16="http://schemas.microsoft.com/office/drawing/2014/main" id="{B27429B1-BF0D-D4ED-F3F7-9447201115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21">
            <a:extLst>
              <a:ext uri="{FF2B5EF4-FFF2-40B4-BE49-F238E27FC236}">
                <a16:creationId xmlns:a16="http://schemas.microsoft.com/office/drawing/2014/main" id="{45E1FEF7-413F-D744-A610-2B2B7ADE5B5C}"/>
              </a:ext>
            </a:extLst>
          </p:cNvPr>
          <p:cNvGrpSpPr>
            <a:grpSpLocks/>
          </p:cNvGrpSpPr>
          <p:nvPr/>
        </p:nvGrpSpPr>
        <p:grpSpPr bwMode="auto">
          <a:xfrm>
            <a:off x="5292726" y="4354116"/>
            <a:ext cx="3609975" cy="485775"/>
            <a:chOff x="18230283" y="40396912"/>
            <a:chExt cx="9924896" cy="1781641"/>
          </a:xfrm>
        </p:grpSpPr>
        <p:sp>
          <p:nvSpPr>
            <p:cNvPr id="21" name="Rectangle 20">
              <a:extLst>
                <a:ext uri="{FF2B5EF4-FFF2-40B4-BE49-F238E27FC236}">
                  <a16:creationId xmlns:a16="http://schemas.microsoft.com/office/drawing/2014/main" id="{720F94EC-37F8-7938-6280-74D1302C84D4}"/>
                </a:ext>
              </a:extLst>
            </p:cNvPr>
            <p:cNvSpPr>
              <a:spLocks noChangeArrowheads="1"/>
            </p:cNvSpPr>
            <p:nvPr/>
          </p:nvSpPr>
          <p:spPr bwMode="auto">
            <a:xfrm>
              <a:off x="18230283" y="40401277"/>
              <a:ext cx="2575061" cy="1777276"/>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150">
                <a:latin typeface="Arial" panose="020B0604020202020204" pitchFamily="34" charset="0"/>
              </a:endParaRPr>
            </a:p>
          </p:txBody>
        </p:sp>
        <p:pic>
          <p:nvPicPr>
            <p:cNvPr id="22" name="Picture 23" descr="EuropeanFlag-stars.eps">
              <a:extLst>
                <a:ext uri="{FF2B5EF4-FFF2-40B4-BE49-F238E27FC236}">
                  <a16:creationId xmlns:a16="http://schemas.microsoft.com/office/drawing/2014/main" id="{38AE72E0-E1F6-AFAF-25E5-BA412FA65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395536" y="1761660"/>
            <a:ext cx="8496944" cy="972108"/>
          </a:xfrm>
        </p:spPr>
        <p:txBody>
          <a:bodyPr>
            <a:noAutofit/>
          </a:bodyPr>
          <a:lstStyle>
            <a:lvl1pPr algn="l">
              <a:defRPr sz="2625" b="1"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6" y="3219822"/>
            <a:ext cx="4392488" cy="324036"/>
          </a:xfrm>
        </p:spPr>
        <p:txBody>
          <a:bodyPr>
            <a:normAutofit/>
          </a:bodyPr>
          <a:lstStyle>
            <a:lvl1pPr marL="0" indent="0" algn="l">
              <a:buNone/>
              <a:defRPr sz="1650" b="1" baseline="0">
                <a:solidFill>
                  <a:schemeClr val="bg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a:p>
        </p:txBody>
      </p:sp>
      <p:sp>
        <p:nvSpPr>
          <p:cNvPr id="6" name="Picture Placeholder 10"/>
          <p:cNvSpPr>
            <a:spLocks noGrp="1"/>
          </p:cNvSpPr>
          <p:nvPr>
            <p:ph type="pic" sz="quarter" idx="10"/>
          </p:nvPr>
        </p:nvSpPr>
        <p:spPr>
          <a:xfrm>
            <a:off x="395537" y="4268763"/>
            <a:ext cx="1295375" cy="679252"/>
          </a:xfrm>
        </p:spPr>
        <p:txBody>
          <a:bodyPr rtlCol="0">
            <a:normAutofit/>
          </a:bodyPr>
          <a:lstStyle>
            <a:lvl1pPr marL="0" indent="0" algn="ctr">
              <a:buFontTx/>
              <a:buNone/>
              <a:defRPr sz="1350">
                <a:latin typeface="Arial" panose="020B0604020202020204" pitchFamily="34" charset="0"/>
                <a:cs typeface="Arial" panose="020B0604020202020204" pitchFamily="34" charset="0"/>
              </a:defRPr>
            </a:lvl1pPr>
          </a:lstStyle>
          <a:p>
            <a:pPr lvl="0"/>
            <a:r>
              <a:rPr lang="en-US" noProof="0"/>
              <a:t>Click icon to add picture</a:t>
            </a:r>
            <a:endParaRPr lang="en-GB" noProof="0"/>
          </a:p>
        </p:txBody>
      </p:sp>
    </p:spTree>
    <p:extLst>
      <p:ext uri="{BB962C8B-B14F-4D97-AF65-F5344CB8AC3E}">
        <p14:creationId xmlns:p14="http://schemas.microsoft.com/office/powerpoint/2010/main" val="3526769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97D89B-3BA6-E116-A1D9-2C24E988962C}"/>
              </a:ext>
            </a:extLst>
          </p:cNvPr>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descr="EurofusionDisc.eps">
            <a:extLst>
              <a:ext uri="{FF2B5EF4-FFF2-40B4-BE49-F238E27FC236}">
                <a16:creationId xmlns:a16="http://schemas.microsoft.com/office/drawing/2014/main" id="{E017BDF8-235B-225E-AB8C-B752EFA04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9" y="86916"/>
            <a:ext cx="458787"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7150"/>
            <a:ext cx="7543800" cy="342900"/>
          </a:xfrm>
        </p:spPr>
        <p:txBody>
          <a:bodyPr>
            <a:noAutofit/>
          </a:bodyPr>
          <a:lstStyle>
            <a:lvl1pPr algn="l">
              <a:lnSpc>
                <a:spcPts val="2400"/>
              </a:lnSpc>
              <a:defRPr sz="24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672408"/>
          </a:xfrm>
        </p:spPr>
        <p:txBody>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sz="1500">
                <a:latin typeface="Arial" panose="020B0604020202020204" pitchFamily="34" charset="0"/>
                <a:cs typeface="Arial" panose="020B0604020202020204" pitchFamily="34" charset="0"/>
              </a:defRPr>
            </a:lvl2pPr>
            <a:lvl3pPr marL="857250" indent="-171450">
              <a:buFont typeface="Arial" panose="020B0604020202020204" pitchFamily="34" charset="0"/>
              <a:buChar char="•"/>
              <a:defRPr sz="135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6" name="Footer Placeholder 4">
            <a:extLst>
              <a:ext uri="{FF2B5EF4-FFF2-40B4-BE49-F238E27FC236}">
                <a16:creationId xmlns:a16="http://schemas.microsoft.com/office/drawing/2014/main" id="{89196CF7-37F2-9AAA-BFBD-70B8BB79CE66}"/>
              </a:ext>
            </a:extLst>
          </p:cNvPr>
          <p:cNvSpPr>
            <a:spLocks noGrp="1"/>
          </p:cNvSpPr>
          <p:nvPr>
            <p:ph type="ftr" sz="quarter" idx="10"/>
          </p:nvPr>
        </p:nvSpPr>
        <p:spPr>
          <a:xfrm>
            <a:off x="468314" y="4908948"/>
            <a:ext cx="8239125" cy="201215"/>
          </a:xfrm>
        </p:spPr>
        <p:txBody>
          <a:bodyPr wrap="square" numCol="1" anchorCtr="0" compatLnSpc="1">
            <a:prstTxWarp prst="textNoShape">
              <a:avLst/>
            </a:prstTxWarp>
          </a:bodyPr>
          <a:lstStyle>
            <a:lvl1pPr algn="r" fontAlgn="base">
              <a:spcBef>
                <a:spcPct val="0"/>
              </a:spcBef>
              <a:spcAft>
                <a:spcPct val="0"/>
              </a:spcAft>
              <a:defRPr sz="825" smtClean="0">
                <a:solidFill>
                  <a:schemeClr val="tx1"/>
                </a:solidFill>
                <a:cs typeface="Arial" panose="020B0604020202020204" pitchFamily="34" charset="0"/>
              </a:defRPr>
            </a:lvl1pPr>
          </a:lstStyle>
          <a:p>
            <a:r>
              <a:rPr lang="en-GB" altLang="en-US"/>
              <a:t>Giroud-Bresinzek | kick-off meeting M18-39 | K1/0/36 | 18/05/2018 | Page </a:t>
            </a:r>
            <a:fld id="{46C175E7-F323-ED4C-ACA7-71B91539F631}" type="slidenum">
              <a:rPr lang="en-GB" altLang="en-US"/>
              <a:pPr/>
              <a:t>‹Nr.›</a:t>
            </a:fld>
            <a:endParaRPr lang="en-GB" altLang="en-US"/>
          </a:p>
        </p:txBody>
      </p:sp>
    </p:spTree>
    <p:extLst>
      <p:ext uri="{BB962C8B-B14F-4D97-AF65-F5344CB8AC3E}">
        <p14:creationId xmlns:p14="http://schemas.microsoft.com/office/powerpoint/2010/main" val="356099886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mn-lt"/>
                <a:cs typeface="Arial" panose="020B0604020202020204" pitchFamily="34" charset="0"/>
              </a:defRPr>
            </a:lvl1pPr>
          </a:lstStyle>
          <a:p>
            <a:r>
              <a:rPr lang="en-GB" dirty="0"/>
              <a:t>Click to edit Master title style</a:t>
            </a:r>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mn-lt"/>
                <a:cs typeface="Arial" panose="020B0604020202020204" pitchFamily="34" charset="0"/>
              </a:defRPr>
            </a:lvl1pPr>
            <a:lvl2pPr marL="742950" indent="-285750">
              <a:buFont typeface="Arial" panose="020B0604020202020204" pitchFamily="34" charset="0"/>
              <a:buChar char="•"/>
              <a:defRPr sz="2000">
                <a:latin typeface="+mn-lt"/>
                <a:cs typeface="Arial" panose="020B0604020202020204" pitchFamily="34" charset="0"/>
              </a:defRPr>
            </a:lvl2pPr>
            <a:lvl3pPr marL="1143000" indent="-228600">
              <a:buFont typeface="Arial" panose="020B0604020202020204" pitchFamily="34" charset="0"/>
              <a:buChar char="•"/>
              <a:defRPr sz="1800">
                <a:latin typeface="+mn-lt"/>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mn-lt"/>
                <a:cs typeface="Arial" panose="020B0604020202020204" pitchFamily="34" charset="0"/>
              </a:defRPr>
            </a:lvl1pPr>
          </a:lstStyle>
          <a:p>
            <a:pPr algn="r"/>
            <a:r>
              <a:rPr lang="en-GB" dirty="0" err="1"/>
              <a:t>V.Igochine</a:t>
            </a:r>
            <a:r>
              <a:rPr lang="en-GB" dirty="0"/>
              <a:t> | WPTE 2026-2027 Programme Meeting |5/11/2023| Page </a:t>
            </a:r>
            <a:fld id="{6A6D9FA1-99C7-4910-8E32-B85D378B0060}" type="slidenum">
              <a:rPr lang="en-GB" smtClean="0"/>
              <a:pPr algn="r"/>
              <a:t>‹Nr.›</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4526222"/>
            <a:ext cx="3294366" cy="528606"/>
            <a:chOff x="5735960" y="5717361"/>
            <a:chExt cx="6120680" cy="1010607"/>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1555642"/>
            <a:ext cx="4158461" cy="465188"/>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2769806"/>
            <a:ext cx="3281363" cy="343386"/>
          </a:xfrm>
        </p:spPr>
        <p:txBody>
          <a:bodyPr/>
          <a:lstStyle>
            <a:lvl1pPr marL="0" indent="0">
              <a:buNone/>
              <a:defRPr b="1"/>
            </a:lvl1pPr>
            <a:lvl2pPr marL="257175"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3119445"/>
            <a:ext cx="3281363" cy="343386"/>
          </a:xfrm>
        </p:spPr>
        <p:txBody>
          <a:bodyPr/>
          <a:lstStyle>
            <a:lvl1pPr marL="0" indent="0">
              <a:buNone/>
              <a:defRPr b="0"/>
            </a:lvl1pPr>
            <a:lvl2pPr marL="257175"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237714"/>
            <a:ext cx="4158461" cy="253916"/>
          </a:xfrm>
        </p:spPr>
        <p:txBody>
          <a:bodyPr>
            <a:normAutofit/>
          </a:bodyPr>
          <a:lstStyle>
            <a:lvl1pPr marL="0" indent="0">
              <a:buNone/>
              <a:defRPr sz="1200" b="0"/>
            </a:lvl1pPr>
            <a:lvl2pPr marL="257175"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Tree>
    <p:extLst>
      <p:ext uri="{BB962C8B-B14F-4D97-AF65-F5344CB8AC3E}">
        <p14:creationId xmlns:p14="http://schemas.microsoft.com/office/powerpoint/2010/main" val="3449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Tree>
    <p:extLst>
      <p:ext uri="{BB962C8B-B14F-4D97-AF65-F5344CB8AC3E}">
        <p14:creationId xmlns:p14="http://schemas.microsoft.com/office/powerpoint/2010/main" val="109610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Tree>
    <p:extLst>
      <p:ext uri="{BB962C8B-B14F-4D97-AF65-F5344CB8AC3E}">
        <p14:creationId xmlns:p14="http://schemas.microsoft.com/office/powerpoint/2010/main" val="294138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4806563" y="1610140"/>
            <a:ext cx="1628030" cy="1210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468010"/>
            <a:ext cx="1628030" cy="14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734888"/>
            <a:ext cx="9135879" cy="4183380"/>
          </a:xfrm>
          <a:prstGeom prst="rect">
            <a:avLst/>
          </a:prstGeom>
        </p:spPr>
      </p:pic>
    </p:spTree>
    <p:extLst>
      <p:ext uri="{BB962C8B-B14F-4D97-AF65-F5344CB8AC3E}">
        <p14:creationId xmlns:p14="http://schemas.microsoft.com/office/powerpoint/2010/main" val="215358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6" name="Gruppieren 3">
            <a:extLst>
              <a:ext uri="{FF2B5EF4-FFF2-40B4-BE49-F238E27FC236}">
                <a16:creationId xmlns:a16="http://schemas.microsoft.com/office/drawing/2014/main" id="{77B524B9-0AC8-4457-BBA8-AEFEA7A6DCD2}"/>
              </a:ext>
            </a:extLst>
          </p:cNvPr>
          <p:cNvGrpSpPr>
            <a:grpSpLocks/>
          </p:cNvGrpSpPr>
          <p:nvPr userDrawn="1"/>
        </p:nvGrpSpPr>
        <p:grpSpPr bwMode="auto">
          <a:xfrm>
            <a:off x="308372" y="4526757"/>
            <a:ext cx="3294459" cy="528606"/>
            <a:chOff x="5735960" y="5717361"/>
            <a:chExt cx="6120680" cy="1012654"/>
          </a:xfrm>
        </p:grpSpPr>
        <p:pic>
          <p:nvPicPr>
            <p:cNvPr id="7" name="Grafik 24">
              <a:extLst>
                <a:ext uri="{FF2B5EF4-FFF2-40B4-BE49-F238E27FC236}">
                  <a16:creationId xmlns:a16="http://schemas.microsoft.com/office/drawing/2014/main" id="{41C43F5E-DD1C-447F-BA0A-46E7BCF670BA}"/>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35960" y="5774784"/>
              <a:ext cx="997207" cy="6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2">
              <a:extLst>
                <a:ext uri="{FF2B5EF4-FFF2-40B4-BE49-F238E27FC236}">
                  <a16:creationId xmlns:a16="http://schemas.microsoft.com/office/drawing/2014/main" id="{03ED1EF9-28BA-44AA-A129-76E41AD47256}"/>
                </a:ext>
              </a:extLst>
            </p:cNvPr>
            <p:cNvSpPr>
              <a:spLocks noChangeArrowheads="1"/>
            </p:cNvSpPr>
            <p:nvPr userDrawn="1"/>
          </p:nvSpPr>
          <p:spPr bwMode="auto">
            <a:xfrm>
              <a:off x="6744072" y="5717361"/>
              <a:ext cx="5112568" cy="101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90000"/>
                </a:lnSpc>
              </a:pPr>
              <a:r>
                <a:rPr lang="en-GB" altLang="de-DE" sz="525">
                  <a:solidFill>
                    <a:srgbClr val="000000"/>
                  </a:solidFill>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9" name="Picture 12" descr="Contract between EC and EUROfusion is signed | FuseNet">
            <a:extLst>
              <a:ext uri="{FF2B5EF4-FFF2-40B4-BE49-F238E27FC236}">
                <a16:creationId xmlns:a16="http://schemas.microsoft.com/office/drawing/2014/main" id="{5C917FEE-51A6-4EF6-AEBF-9B86CA82BB4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3375" y="244079"/>
            <a:ext cx="1728788"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A6DA664-030A-40EC-B76E-EC3B7DB6F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6394" y="189310"/>
            <a:ext cx="3707606" cy="4764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itle 20">
            <a:extLst/>
          </p:cNvPr>
          <p:cNvSpPr>
            <a:spLocks noGrp="1"/>
          </p:cNvSpPr>
          <p:nvPr>
            <p:ph type="title"/>
          </p:nvPr>
        </p:nvSpPr>
        <p:spPr>
          <a:xfrm>
            <a:off x="305527" y="1555642"/>
            <a:ext cx="4158461" cy="465188"/>
          </a:xfrm>
        </p:spPr>
        <p:txBody>
          <a:bodyPr/>
          <a:lstStyle>
            <a:lvl1pPr algn="l">
              <a:defRPr b="1"/>
            </a:lvl1pPr>
          </a:lstStyle>
          <a:p>
            <a:r>
              <a:rPr lang="en-US" dirty="0"/>
              <a:t>Click to edit Master title style</a:t>
            </a:r>
            <a:endParaRPr lang="x-none" dirty="0"/>
          </a:p>
        </p:txBody>
      </p:sp>
      <p:sp>
        <p:nvSpPr>
          <p:cNvPr id="14" name="Text Placeholder 22">
            <a:extLst/>
          </p:cNvPr>
          <p:cNvSpPr>
            <a:spLocks noGrp="1"/>
          </p:cNvSpPr>
          <p:nvPr>
            <p:ph type="body" sz="quarter" idx="10"/>
          </p:nvPr>
        </p:nvSpPr>
        <p:spPr>
          <a:xfrm>
            <a:off x="305526" y="2769806"/>
            <a:ext cx="3281363" cy="343386"/>
          </a:xfrm>
        </p:spPr>
        <p:txBody>
          <a:bodyPr/>
          <a:lstStyle>
            <a:lvl1pPr marL="0" indent="0">
              <a:buNone/>
              <a:defRPr b="1"/>
            </a:lvl1pPr>
            <a:lvl2pPr marL="257175" indent="0">
              <a:buNone/>
              <a:defRPr/>
            </a:lvl2pPr>
          </a:lstStyle>
          <a:p>
            <a:pPr lvl="0"/>
            <a:r>
              <a:rPr lang="it-IT" dirty="0"/>
              <a:t>Click to edit Master text styles</a:t>
            </a:r>
          </a:p>
        </p:txBody>
      </p:sp>
      <p:sp>
        <p:nvSpPr>
          <p:cNvPr id="15" name="Text Placeholder 22">
            <a:extLst/>
          </p:cNvPr>
          <p:cNvSpPr>
            <a:spLocks noGrp="1"/>
          </p:cNvSpPr>
          <p:nvPr>
            <p:ph type="body" sz="quarter" idx="11"/>
          </p:nvPr>
        </p:nvSpPr>
        <p:spPr>
          <a:xfrm>
            <a:off x="305526" y="3119445"/>
            <a:ext cx="3281363" cy="343386"/>
          </a:xfrm>
        </p:spPr>
        <p:txBody>
          <a:bodyPr/>
          <a:lstStyle>
            <a:lvl1pPr marL="0" indent="0">
              <a:buNone/>
              <a:defRPr b="0"/>
            </a:lvl1pPr>
            <a:lvl2pPr marL="257175" indent="0">
              <a:buNone/>
              <a:defRPr/>
            </a:lvl2pPr>
          </a:lstStyle>
          <a:p>
            <a:pPr lvl="0"/>
            <a:r>
              <a:rPr lang="it-IT" dirty="0"/>
              <a:t>Click to edit Master text styles</a:t>
            </a:r>
          </a:p>
        </p:txBody>
      </p:sp>
      <p:sp>
        <p:nvSpPr>
          <p:cNvPr id="20" name="Text Placeholder 22">
            <a:extLst/>
          </p:cNvPr>
          <p:cNvSpPr>
            <a:spLocks noGrp="1"/>
          </p:cNvSpPr>
          <p:nvPr>
            <p:ph type="body" sz="quarter" idx="12"/>
          </p:nvPr>
        </p:nvSpPr>
        <p:spPr>
          <a:xfrm>
            <a:off x="305526" y="1237714"/>
            <a:ext cx="4158461" cy="253916"/>
          </a:xfrm>
        </p:spPr>
        <p:txBody>
          <a:bodyPr>
            <a:normAutofit/>
          </a:bodyPr>
          <a:lstStyle>
            <a:lvl1pPr marL="0" indent="0">
              <a:buNone/>
              <a:defRPr sz="1200" b="0"/>
            </a:lvl1pPr>
            <a:lvl2pPr marL="257175" indent="0">
              <a:buNone/>
              <a:defRPr/>
            </a:lvl2pPr>
          </a:lstStyle>
          <a:p>
            <a:pPr lvl="0"/>
            <a:r>
              <a:rPr lang="it-IT" dirty="0"/>
              <a:t>Click to edit Master text styles</a:t>
            </a:r>
          </a:p>
        </p:txBody>
      </p:sp>
    </p:spTree>
    <p:extLst>
      <p:ext uri="{BB962C8B-B14F-4D97-AF65-F5344CB8AC3E}">
        <p14:creationId xmlns:p14="http://schemas.microsoft.com/office/powerpoint/2010/main" val="3711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7A3579B-DDBA-4E5C-AA1D-7C329EA83DFA}"/>
              </a:ext>
            </a:extLst>
          </p:cNvPr>
          <p:cNvSpPr/>
          <p:nvPr userDrawn="1"/>
        </p:nvSpPr>
        <p:spPr>
          <a:xfrm>
            <a:off x="0" y="4893469"/>
            <a:ext cx="9144000" cy="2500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pic>
        <p:nvPicPr>
          <p:cNvPr id="5" name="Picture 2" descr="EUROfusion - Realising Fusion Energy">
            <a:extLst>
              <a:ext uri="{FF2B5EF4-FFF2-40B4-BE49-F238E27FC236}">
                <a16:creationId xmlns:a16="http://schemas.microsoft.com/office/drawing/2014/main" id="{F6832D0E-D4D3-4D8D-A208-EC570DCB71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066" y="42863"/>
            <a:ext cx="47625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26A2D46E-D3E2-414A-9D77-242280BBCB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6394" y="189310"/>
            <a:ext cx="3707606" cy="4764881"/>
          </a:xfrm>
          <a:prstGeom prst="rect">
            <a:avLst/>
          </a:prstGeom>
          <a:noFill/>
          <a:ln>
            <a:noFill/>
          </a:ln>
          <a:extLst>
            <a:ext uri="{909E8E84-426E-40DD-AFC4-6F175D3DCCD1}">
              <a14:hiddenFill xmlns:a14="http://schemas.microsoft.com/office/drawing/2010/main">
                <a:solidFill>
                  <a:srgbClr val="FFFFFF">
                    <a:alpha val="64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7" name="Footer Placeholder 7">
            <a:extLst>
              <a:ext uri="{FF2B5EF4-FFF2-40B4-BE49-F238E27FC236}">
                <a16:creationId xmlns:a16="http://schemas.microsoft.com/office/drawing/2014/main" id="{D718C0A7-2313-4D4E-A9E9-83C3265B71C2}"/>
              </a:ext>
            </a:extLst>
          </p:cNvPr>
          <p:cNvSpPr>
            <a:spLocks noGrp="1"/>
          </p:cNvSpPr>
          <p:nvPr>
            <p:ph type="ftr" sz="quarter" idx="10"/>
          </p:nvPr>
        </p:nvSpPr>
        <p:spPr>
          <a:xfrm>
            <a:off x="619126" y="4917282"/>
            <a:ext cx="2602706" cy="246460"/>
          </a:xfrm>
          <a:prstGeom prst="rect">
            <a:avLst/>
          </a:prstGeom>
        </p:spPr>
        <p:txBody>
          <a:bodyPr anchor="t"/>
          <a:lstStyle>
            <a:lvl1pPr fontAlgn="auto">
              <a:spcBef>
                <a:spcPts val="0"/>
              </a:spcBef>
              <a:spcAft>
                <a:spcPts val="0"/>
              </a:spcAft>
              <a:defRPr sz="900" dirty="0">
                <a:solidFill>
                  <a:prstClr val="white"/>
                </a:solidFill>
                <a:latin typeface="+mn-lt"/>
                <a:ea typeface="+mn-ea"/>
              </a:defRPr>
            </a:lvl1pPr>
          </a:lstStyle>
          <a:p>
            <a:pPr>
              <a:defRPr/>
            </a:pPr>
            <a:r>
              <a:rPr lang="en-GB"/>
              <a:t>Author | Event | dd Month </a:t>
            </a:r>
            <a:r>
              <a:rPr lang="en-GB" err="1"/>
              <a:t>yyyy</a:t>
            </a:r>
            <a:endParaRPr lang="en-GB"/>
          </a:p>
        </p:txBody>
      </p:sp>
      <p:sp>
        <p:nvSpPr>
          <p:cNvPr id="8" name="Slide Number Placeholder 8">
            <a:extLst>
              <a:ext uri="{FF2B5EF4-FFF2-40B4-BE49-F238E27FC236}">
                <a16:creationId xmlns:a16="http://schemas.microsoft.com/office/drawing/2014/main" id="{B98B97B9-4CDC-4E8C-AF53-9D392DD977C6}"/>
              </a:ext>
            </a:extLst>
          </p:cNvPr>
          <p:cNvSpPr>
            <a:spLocks noGrp="1"/>
          </p:cNvSpPr>
          <p:nvPr>
            <p:ph type="sldNum" sz="quarter" idx="11"/>
          </p:nvPr>
        </p:nvSpPr>
        <p:spPr>
          <a:xfrm>
            <a:off x="0" y="4942285"/>
            <a:ext cx="540544" cy="150019"/>
          </a:xfrm>
        </p:spPr>
        <p:txBody>
          <a:bodyPr/>
          <a:lstStyle>
            <a:lvl1pPr>
              <a:defRPr sz="1050">
                <a:solidFill>
                  <a:srgbClr val="FFFFFF"/>
                </a:solidFill>
              </a:defRPr>
            </a:lvl1pPr>
          </a:lstStyle>
          <a:p>
            <a:fld id="{0C83041D-4D36-449C-8987-323B1AEE3E0D}" type="slidenum">
              <a:rPr lang="en-GB" altLang="de-DE"/>
              <a:pPr/>
              <a:t>‹Nr.›</a:t>
            </a:fld>
            <a:endParaRPr lang="en-GB" altLang="de-DE"/>
          </a:p>
        </p:txBody>
      </p:sp>
    </p:spTree>
    <p:extLst>
      <p:ext uri="{BB962C8B-B14F-4D97-AF65-F5344CB8AC3E}">
        <p14:creationId xmlns:p14="http://schemas.microsoft.com/office/powerpoint/2010/main" val="131241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A134CB38-0932-4FEC-9F99-9BA4E79597D2}"/>
              </a:ext>
            </a:extLst>
          </p:cNvPr>
          <p:cNvSpPr/>
          <p:nvPr userDrawn="1"/>
        </p:nvSpPr>
        <p:spPr>
          <a:xfrm>
            <a:off x="0" y="4893469"/>
            <a:ext cx="9144000" cy="2500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pic>
        <p:nvPicPr>
          <p:cNvPr id="4" name="Picture 2" descr="EUROfusion - Realising Fusion Energy">
            <a:extLst>
              <a:ext uri="{FF2B5EF4-FFF2-40B4-BE49-F238E27FC236}">
                <a16:creationId xmlns:a16="http://schemas.microsoft.com/office/drawing/2014/main" id="{ABF7296F-3403-4EC7-9D12-0AE0D9D115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066" y="42863"/>
            <a:ext cx="47625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915669C-39A9-477C-BDD5-1A8FEEFDE1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6394" y="189310"/>
            <a:ext cx="3707606" cy="4764881"/>
          </a:xfrm>
          <a:prstGeom prst="rect">
            <a:avLst/>
          </a:prstGeom>
          <a:noFill/>
          <a:ln>
            <a:noFill/>
          </a:ln>
          <a:extLst>
            <a:ext uri="{909E8E84-426E-40DD-AFC4-6F175D3DCCD1}">
              <a14:hiddenFill xmlns:a14="http://schemas.microsoft.com/office/drawing/2010/main">
                <a:solidFill>
                  <a:srgbClr val="FFFFFF">
                    <a:alpha val="64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6" name="Footer Placeholder 7">
            <a:extLst>
              <a:ext uri="{FF2B5EF4-FFF2-40B4-BE49-F238E27FC236}">
                <a16:creationId xmlns:a16="http://schemas.microsoft.com/office/drawing/2014/main" id="{A66DB705-7C04-4F2B-AEDF-E6516C94E130}"/>
              </a:ext>
            </a:extLst>
          </p:cNvPr>
          <p:cNvSpPr>
            <a:spLocks noGrp="1"/>
          </p:cNvSpPr>
          <p:nvPr>
            <p:ph type="ftr" sz="quarter" idx="10"/>
          </p:nvPr>
        </p:nvSpPr>
        <p:spPr>
          <a:xfrm>
            <a:off x="619126" y="4917282"/>
            <a:ext cx="2602706" cy="246460"/>
          </a:xfrm>
          <a:prstGeom prst="rect">
            <a:avLst/>
          </a:prstGeom>
        </p:spPr>
        <p:txBody>
          <a:bodyPr anchor="t"/>
          <a:lstStyle>
            <a:lvl1pPr fontAlgn="auto">
              <a:spcBef>
                <a:spcPts val="0"/>
              </a:spcBef>
              <a:spcAft>
                <a:spcPts val="0"/>
              </a:spcAft>
              <a:defRPr sz="900" dirty="0">
                <a:solidFill>
                  <a:prstClr val="white"/>
                </a:solidFill>
                <a:latin typeface="+mn-lt"/>
                <a:ea typeface="+mn-ea"/>
              </a:defRPr>
            </a:lvl1pPr>
          </a:lstStyle>
          <a:p>
            <a:pPr>
              <a:defRPr/>
            </a:pPr>
            <a:r>
              <a:rPr lang="en-GB"/>
              <a:t>Author | Event | dd Month </a:t>
            </a:r>
            <a:r>
              <a:rPr lang="en-GB" err="1"/>
              <a:t>yyyy</a:t>
            </a:r>
            <a:endParaRPr lang="en-GB"/>
          </a:p>
        </p:txBody>
      </p:sp>
      <p:sp>
        <p:nvSpPr>
          <p:cNvPr id="7" name="Slide Number Placeholder 8">
            <a:extLst>
              <a:ext uri="{FF2B5EF4-FFF2-40B4-BE49-F238E27FC236}">
                <a16:creationId xmlns:a16="http://schemas.microsoft.com/office/drawing/2014/main" id="{333A8331-4892-4201-B713-7387494D74B4}"/>
              </a:ext>
            </a:extLst>
          </p:cNvPr>
          <p:cNvSpPr>
            <a:spLocks noGrp="1"/>
          </p:cNvSpPr>
          <p:nvPr>
            <p:ph type="sldNum" sz="quarter" idx="11"/>
          </p:nvPr>
        </p:nvSpPr>
        <p:spPr>
          <a:xfrm>
            <a:off x="0" y="4942285"/>
            <a:ext cx="540544" cy="150019"/>
          </a:xfrm>
        </p:spPr>
        <p:txBody>
          <a:bodyPr/>
          <a:lstStyle>
            <a:lvl1pPr>
              <a:defRPr sz="1050">
                <a:solidFill>
                  <a:srgbClr val="FFFFFF"/>
                </a:solidFill>
              </a:defRPr>
            </a:lvl1pPr>
          </a:lstStyle>
          <a:p>
            <a:fld id="{B22C4493-0D36-453F-BB6F-83C03F3EE888}" type="slidenum">
              <a:rPr lang="en-GB" altLang="de-DE"/>
              <a:pPr/>
              <a:t>‹Nr.›</a:t>
            </a:fld>
            <a:endParaRPr lang="en-GB" altLang="de-DE"/>
          </a:p>
        </p:txBody>
      </p:sp>
    </p:spTree>
    <p:extLst>
      <p:ext uri="{BB962C8B-B14F-4D97-AF65-F5344CB8AC3E}">
        <p14:creationId xmlns:p14="http://schemas.microsoft.com/office/powerpoint/2010/main" val="4043036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AEB1851A-CFBC-47C7-80F8-04FF84B1759D}" type="datetimeFigureOut">
              <a:rPr lang="en-GB" smtClean="0"/>
              <a:pPr/>
              <a:t>05/11/2025</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136396" y="4767265"/>
            <a:ext cx="550404" cy="273844"/>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‹Nr.›</a:t>
            </a:fld>
            <a:endParaRPr lang="en-GB" dirty="0">
              <a:solidFill>
                <a:prstClr val="black">
                  <a:tint val="75000"/>
                </a:prstClr>
              </a:solidFill>
            </a:endParaRPr>
          </a:p>
        </p:txBody>
      </p:sp>
    </p:spTree>
    <p:extLst>
      <p:ext uri="{BB962C8B-B14F-4D97-AF65-F5344CB8AC3E}">
        <p14:creationId xmlns:p14="http://schemas.microsoft.com/office/powerpoint/2010/main" val="285621450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15FD4B6-D408-4013-8B53-CFE002A1467E}"/>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endParaRPr lang="en-GB" altLang="de-DE"/>
          </a:p>
        </p:txBody>
      </p:sp>
      <p:sp>
        <p:nvSpPr>
          <p:cNvPr id="1027" name="Text Placeholder 2">
            <a:extLst>
              <a:ext uri="{FF2B5EF4-FFF2-40B4-BE49-F238E27FC236}">
                <a16:creationId xmlns:a16="http://schemas.microsoft.com/office/drawing/2014/main" id="{D9FCE7DD-1B28-4D9A-AC87-DC0B19112A84}"/>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endParaRPr lang="en-GB" altLang="de-DE"/>
          </a:p>
        </p:txBody>
      </p:sp>
      <p:sp>
        <p:nvSpPr>
          <p:cNvPr id="6" name="Slide Number Placeholder 5">
            <a:extLst>
              <a:ext uri="{FF2B5EF4-FFF2-40B4-BE49-F238E27FC236}">
                <a16:creationId xmlns:a16="http://schemas.microsoft.com/office/drawing/2014/main" id="{E1C602BF-1240-43A3-8942-CA9C3DD43CD6}"/>
              </a:ext>
            </a:extLst>
          </p:cNvPr>
          <p:cNvSpPr>
            <a:spLocks noGrp="1"/>
          </p:cNvSpPr>
          <p:nvPr>
            <p:ph type="sldNum" sz="quarter" idx="4"/>
          </p:nvPr>
        </p:nvSpPr>
        <p:spPr>
          <a:xfrm>
            <a:off x="8136732" y="4767263"/>
            <a:ext cx="550069" cy="273844"/>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defRPr>
            </a:lvl1pPr>
          </a:lstStyle>
          <a:p>
            <a:fld id="{7A76ABA6-AC70-4A3D-BD87-040C17F8DE1B}" type="slidenum">
              <a:rPr lang="en-GB" altLang="de-DE"/>
              <a:pPr/>
              <a:t>‹Nr.›</a:t>
            </a:fld>
            <a:endParaRPr lang="en-GB" altLang="de-DE"/>
          </a:p>
        </p:txBody>
      </p:sp>
    </p:spTree>
    <p:extLst>
      <p:ext uri="{BB962C8B-B14F-4D97-AF65-F5344CB8AC3E}">
        <p14:creationId xmlns:p14="http://schemas.microsoft.com/office/powerpoint/2010/main" val="418914447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hdr="0" dt="0"/>
  <p:txStyles>
    <p:titleStyle>
      <a:lvl1pPr algn="ctr" defTabSz="514350" rtl="0" fontAlgn="base">
        <a:spcBef>
          <a:spcPct val="0"/>
        </a:spcBef>
        <a:spcAft>
          <a:spcPct val="0"/>
        </a:spcAft>
        <a:defRPr sz="2475" kern="1200">
          <a:solidFill>
            <a:schemeClr val="tx1"/>
          </a:solidFill>
          <a:latin typeface="+mj-lt"/>
          <a:ea typeface="MS PGothic" panose="020B0600070205080204" pitchFamily="34" charset="-128"/>
          <a:cs typeface="+mj-cs"/>
        </a:defRPr>
      </a:lvl1pPr>
      <a:lvl2pPr algn="ctr" defTabSz="514350" rtl="0" fontAlgn="base">
        <a:spcBef>
          <a:spcPct val="0"/>
        </a:spcBef>
        <a:spcAft>
          <a:spcPct val="0"/>
        </a:spcAft>
        <a:defRPr sz="2475">
          <a:solidFill>
            <a:schemeClr val="tx1"/>
          </a:solidFill>
          <a:latin typeface="Calibri" panose="020F0502020204030204" pitchFamily="34" charset="0"/>
          <a:ea typeface="MS PGothic" panose="020B0600070205080204" pitchFamily="34" charset="-128"/>
        </a:defRPr>
      </a:lvl2pPr>
      <a:lvl3pPr algn="ctr" defTabSz="514350" rtl="0" fontAlgn="base">
        <a:spcBef>
          <a:spcPct val="0"/>
        </a:spcBef>
        <a:spcAft>
          <a:spcPct val="0"/>
        </a:spcAft>
        <a:defRPr sz="2475">
          <a:solidFill>
            <a:schemeClr val="tx1"/>
          </a:solidFill>
          <a:latin typeface="Calibri" panose="020F0502020204030204" pitchFamily="34" charset="0"/>
          <a:ea typeface="MS PGothic" panose="020B0600070205080204" pitchFamily="34" charset="-128"/>
        </a:defRPr>
      </a:lvl3pPr>
      <a:lvl4pPr algn="ctr" defTabSz="514350" rtl="0" fontAlgn="base">
        <a:spcBef>
          <a:spcPct val="0"/>
        </a:spcBef>
        <a:spcAft>
          <a:spcPct val="0"/>
        </a:spcAft>
        <a:defRPr sz="2475">
          <a:solidFill>
            <a:schemeClr val="tx1"/>
          </a:solidFill>
          <a:latin typeface="Calibri" panose="020F0502020204030204" pitchFamily="34" charset="0"/>
          <a:ea typeface="MS PGothic" panose="020B0600070205080204" pitchFamily="34" charset="-128"/>
        </a:defRPr>
      </a:lvl4pPr>
      <a:lvl5pPr algn="ctr" defTabSz="514350" rtl="0" fontAlgn="base">
        <a:spcBef>
          <a:spcPct val="0"/>
        </a:spcBef>
        <a:spcAft>
          <a:spcPct val="0"/>
        </a:spcAft>
        <a:defRPr sz="2475">
          <a:solidFill>
            <a:schemeClr val="tx1"/>
          </a:solidFill>
          <a:latin typeface="Calibri" panose="020F0502020204030204" pitchFamily="34" charset="0"/>
          <a:ea typeface="MS PGothic" panose="020B0600070205080204" pitchFamily="34" charset="-128"/>
        </a:defRPr>
      </a:lvl5pPr>
      <a:lvl6pPr marL="342900" algn="ctr" defTabSz="514350" rtl="0" fontAlgn="base">
        <a:spcBef>
          <a:spcPct val="0"/>
        </a:spcBef>
        <a:spcAft>
          <a:spcPct val="0"/>
        </a:spcAft>
        <a:defRPr sz="2475">
          <a:solidFill>
            <a:schemeClr val="tx1"/>
          </a:solidFill>
          <a:latin typeface="Calibri" panose="020F0502020204030204" pitchFamily="34" charset="0"/>
          <a:ea typeface="MS PGothic" panose="020B0600070205080204" pitchFamily="34" charset="-128"/>
        </a:defRPr>
      </a:lvl6pPr>
      <a:lvl7pPr marL="685800" algn="ctr" defTabSz="514350" rtl="0" fontAlgn="base">
        <a:spcBef>
          <a:spcPct val="0"/>
        </a:spcBef>
        <a:spcAft>
          <a:spcPct val="0"/>
        </a:spcAft>
        <a:defRPr sz="2475">
          <a:solidFill>
            <a:schemeClr val="tx1"/>
          </a:solidFill>
          <a:latin typeface="Calibri" panose="020F0502020204030204" pitchFamily="34" charset="0"/>
          <a:ea typeface="MS PGothic" panose="020B0600070205080204" pitchFamily="34" charset="-128"/>
        </a:defRPr>
      </a:lvl7pPr>
      <a:lvl8pPr marL="1028700" algn="ctr" defTabSz="514350" rtl="0" fontAlgn="base">
        <a:spcBef>
          <a:spcPct val="0"/>
        </a:spcBef>
        <a:spcAft>
          <a:spcPct val="0"/>
        </a:spcAft>
        <a:defRPr sz="2475">
          <a:solidFill>
            <a:schemeClr val="tx1"/>
          </a:solidFill>
          <a:latin typeface="Calibri" panose="020F0502020204030204" pitchFamily="34" charset="0"/>
          <a:ea typeface="MS PGothic" panose="020B0600070205080204" pitchFamily="34" charset="-128"/>
        </a:defRPr>
      </a:lvl8pPr>
      <a:lvl9pPr marL="1371600" algn="ctr" defTabSz="514350" rtl="0" fontAlgn="base">
        <a:spcBef>
          <a:spcPct val="0"/>
        </a:spcBef>
        <a:spcAft>
          <a:spcPct val="0"/>
        </a:spcAft>
        <a:defRPr sz="2475">
          <a:solidFill>
            <a:schemeClr val="tx1"/>
          </a:solidFill>
          <a:latin typeface="Calibri" panose="020F0502020204030204" pitchFamily="34" charset="0"/>
          <a:ea typeface="MS PGothic" panose="020B0600070205080204" pitchFamily="34" charset="-128"/>
        </a:defRPr>
      </a:lvl9pPr>
    </p:titleStyle>
    <p:bodyStyle>
      <a:lvl1pPr marL="192881" indent="-192881" algn="l" defTabSz="514350" rtl="0" fontAlgn="base">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1pPr>
      <a:lvl2pPr marL="417910" indent="-160735" algn="l" defTabSz="514350" rtl="0" fontAlgn="base">
        <a:spcBef>
          <a:spcPct val="20000"/>
        </a:spcBef>
        <a:spcAft>
          <a:spcPct val="0"/>
        </a:spcAft>
        <a:buFont typeface="Arial" panose="020B0604020202020204" pitchFamily="34" charset="0"/>
        <a:buChar char="–"/>
        <a:defRPr sz="1575" kern="1200">
          <a:solidFill>
            <a:schemeClr val="tx1"/>
          </a:solidFill>
          <a:latin typeface="+mn-lt"/>
          <a:ea typeface="MS PGothic" panose="020B0600070205080204" pitchFamily="34" charset="-128"/>
          <a:cs typeface="+mn-cs"/>
        </a:defRPr>
      </a:lvl2pPr>
      <a:lvl3pPr marL="642938" indent="-128588" algn="l" defTabSz="514350" rtl="0" fontAlgn="base">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900113" indent="-128588" algn="l" defTabSz="514350" rtl="0" fontAlgn="base">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mn-cs"/>
        </a:defRPr>
      </a:lvl4pPr>
      <a:lvl5pPr marL="1157288" indent="-128588" algn="l" defTabSz="514350" rtl="0" fontAlgn="base">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A24D3C-96D4-FF85-EE5F-245638A4EE9D}"/>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D01918-583A-C92F-59F0-BA0D6134566E}"/>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6CF3763-5A43-A88E-AAD0-5E37EE1EACA1}"/>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Arial" panose="020B0604020202020204" pitchFamily="34" charset="0"/>
              </a:defRPr>
            </a:lvl1pPr>
          </a:lstStyle>
          <a:p>
            <a:pPr>
              <a:defRPr/>
            </a:pPr>
            <a:fld id="{3BE4C2BC-63C7-EA43-AE88-2FF390BAB357}" type="datetimeFigureOut">
              <a:rPr lang="en-GB"/>
              <a:pPr>
                <a:defRPr/>
              </a:pPr>
              <a:t>05/11/2025</a:t>
            </a:fld>
            <a:endParaRPr lang="en-GB"/>
          </a:p>
        </p:txBody>
      </p:sp>
      <p:sp>
        <p:nvSpPr>
          <p:cNvPr id="5" name="Footer Placeholder 4">
            <a:extLst>
              <a:ext uri="{FF2B5EF4-FFF2-40B4-BE49-F238E27FC236}">
                <a16:creationId xmlns:a16="http://schemas.microsoft.com/office/drawing/2014/main" id="{1DD20BC2-DAD8-9D72-D3F9-B6EA5B9EA8C0}"/>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B831119-3C38-E46D-0D61-7C60CB4C52B9}"/>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Arial" panose="020B0604020202020204" pitchFamily="34" charset="0"/>
              </a:defRPr>
            </a:lvl1pPr>
          </a:lstStyle>
          <a:p>
            <a:fld id="{D6348408-0946-1842-BA2D-CE43CBB5CA11}" type="slidenum">
              <a:rPr lang="en-GB" altLang="en-US"/>
              <a:pPr/>
              <a:t>‹Nr.›</a:t>
            </a:fld>
            <a:endParaRPr lang="en-GB" altLang="en-US"/>
          </a:p>
        </p:txBody>
      </p:sp>
    </p:spTree>
    <p:extLst>
      <p:ext uri="{BB962C8B-B14F-4D97-AF65-F5344CB8AC3E}">
        <p14:creationId xmlns:p14="http://schemas.microsoft.com/office/powerpoint/2010/main" val="1621004643"/>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rtl="0" eaLnBrk="0" fontAlgn="base" hangingPunct="0">
        <a:spcBef>
          <a:spcPct val="0"/>
        </a:spcBef>
        <a:spcAft>
          <a:spcPct val="0"/>
        </a:spcAft>
        <a:defRPr sz="33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1"/>
          </a:solidFill>
          <a:latin typeface="Arial" panose="020B0604020202020204" pitchFamily="34" charset="0"/>
        </a:defRPr>
      </a:lvl2pPr>
      <a:lvl3pPr algn="ctr" rtl="0" eaLnBrk="0" fontAlgn="base" hangingPunct="0">
        <a:spcBef>
          <a:spcPct val="0"/>
        </a:spcBef>
        <a:spcAft>
          <a:spcPct val="0"/>
        </a:spcAft>
        <a:defRPr sz="3300">
          <a:solidFill>
            <a:schemeClr val="tx1"/>
          </a:solidFill>
          <a:latin typeface="Arial" panose="020B0604020202020204" pitchFamily="34" charset="0"/>
        </a:defRPr>
      </a:lvl3pPr>
      <a:lvl4pPr algn="ctr" rtl="0" eaLnBrk="0" fontAlgn="base" hangingPunct="0">
        <a:spcBef>
          <a:spcPct val="0"/>
        </a:spcBef>
        <a:spcAft>
          <a:spcPct val="0"/>
        </a:spcAft>
        <a:defRPr sz="3300">
          <a:solidFill>
            <a:schemeClr val="tx1"/>
          </a:solidFill>
          <a:latin typeface="Arial" panose="020B0604020202020204" pitchFamily="34" charset="0"/>
        </a:defRPr>
      </a:lvl4pPr>
      <a:lvl5pPr algn="ctr" rtl="0" eaLnBrk="0" fontAlgn="base" hangingPunct="0">
        <a:spcBef>
          <a:spcPct val="0"/>
        </a:spcBef>
        <a:spcAft>
          <a:spcPct val="0"/>
        </a:spcAft>
        <a:defRPr sz="3300">
          <a:solidFill>
            <a:schemeClr val="tx1"/>
          </a:solidFill>
          <a:latin typeface="Arial" panose="020B0604020202020204" pitchFamily="34" charset="0"/>
        </a:defRPr>
      </a:lvl5pPr>
      <a:lvl6pPr marL="342900" algn="ctr" rtl="0" fontAlgn="base">
        <a:spcBef>
          <a:spcPct val="0"/>
        </a:spcBef>
        <a:spcAft>
          <a:spcPct val="0"/>
        </a:spcAft>
        <a:defRPr sz="3300">
          <a:solidFill>
            <a:schemeClr val="tx1"/>
          </a:solidFill>
          <a:latin typeface="Arial" panose="020B0604020202020204" pitchFamily="34" charset="0"/>
        </a:defRPr>
      </a:lvl6pPr>
      <a:lvl7pPr marL="685800" algn="ctr" rtl="0" fontAlgn="base">
        <a:spcBef>
          <a:spcPct val="0"/>
        </a:spcBef>
        <a:spcAft>
          <a:spcPct val="0"/>
        </a:spcAft>
        <a:defRPr sz="3300">
          <a:solidFill>
            <a:schemeClr val="tx1"/>
          </a:solidFill>
          <a:latin typeface="Arial" panose="020B0604020202020204" pitchFamily="34" charset="0"/>
        </a:defRPr>
      </a:lvl7pPr>
      <a:lvl8pPr marL="1028700" algn="ctr" rtl="0" fontAlgn="base">
        <a:spcBef>
          <a:spcPct val="0"/>
        </a:spcBef>
        <a:spcAft>
          <a:spcPct val="0"/>
        </a:spcAft>
        <a:defRPr sz="3300">
          <a:solidFill>
            <a:schemeClr val="tx1"/>
          </a:solidFill>
          <a:latin typeface="Arial" panose="020B0604020202020204" pitchFamily="34" charset="0"/>
        </a:defRPr>
      </a:lvl8pPr>
      <a:lvl9pPr marL="1371600" algn="ctr" rtl="0" fontAlgn="base">
        <a:spcBef>
          <a:spcPct val="0"/>
        </a:spcBef>
        <a:spcAft>
          <a:spcPct val="0"/>
        </a:spcAft>
        <a:defRPr sz="3300">
          <a:solidFill>
            <a:schemeClr val="tx1"/>
          </a:solidFill>
          <a:latin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Andres.Orduna@ipp.mpg.d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mailto:Andres.Orduna@ipp.mpg.d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olivier.panico@epfl.ch"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olivier.panico@epfl.ch"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joan.decker@epfl.ch" TargetMode="Externa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joan.decker@epfl.ch" TargetMode="Externa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mailto:Basilio.Esposito@enea.it" TargetMode="External"/><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hyperlink" Target="mailto:gustavo.granucci@istp.cnr.it" TargetMode="External"/><Relationship Id="rId4" Type="http://schemas.openxmlformats.org/officeDocument/2006/relationships/hyperlink" Target="mailto:cedric.reux@cea.f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Basilio.Esposito@enea.it" TargetMode="External"/><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hyperlink" Target="mailto:gustavo.granucci@istp.cnr.it" TargetMode="External"/><Relationship Id="rId4" Type="http://schemas.openxmlformats.org/officeDocument/2006/relationships/hyperlink" Target="mailto:cedric.reux@cea.f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mailto:Alexander.battey@epfl.ch"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mailto:Alexander.battey@epfl.ch"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hyperlink" Target="mailto:Anshkumar.Patel@ipp.mpg.d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Anshkumar.Patel@ipp.mpg.de"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mailto:sergei.gerasimov@ukaea.uk" TargetMode="External"/><Relationship Id="rId3" Type="http://schemas.openxmlformats.org/officeDocument/2006/relationships/hyperlink" Target="mailto:umar.sheikh@epfl.ch" TargetMode="External"/><Relationship Id="rId7" Type="http://schemas.openxmlformats.org/officeDocument/2006/relationships/hyperlink" Target="mailto:vladislav.plyusnin@ipfn.ist.utl.pt" TargetMode="External"/><Relationship Id="rId12" Type="http://schemas.openxmlformats.org/officeDocument/2006/relationships/image" Target="../media/image32.png"/><Relationship Id="rId2" Type="http://schemas.openxmlformats.org/officeDocument/2006/relationships/hyperlink" Target="mailto:ficker@ipp.cas.cz" TargetMode="External"/><Relationship Id="rId1" Type="http://schemas.openxmlformats.org/officeDocument/2006/relationships/slideLayout" Target="../slideLayouts/slideLayout4.xml"/><Relationship Id="rId6" Type="http://schemas.openxmlformats.org/officeDocument/2006/relationships/hyperlink" Target="mailto:axel.jardin@ifj.edu.pl" TargetMode="External"/><Relationship Id="rId11" Type="http://schemas.openxmlformats.org/officeDocument/2006/relationships/hyperlink" Target="mailto:peter.halldestam@ipp.mpg.de" TargetMode="External"/><Relationship Id="rId5" Type="http://schemas.openxmlformats.org/officeDocument/2006/relationships/hyperlink" Target="mailto:jedrzej.walkowiak@ifj.edu.pl" TargetMode="External"/><Relationship Id="rId10" Type="http://schemas.openxmlformats.org/officeDocument/2006/relationships/hyperlink" Target="mailto:mhop@kth.se" TargetMode="External"/><Relationship Id="rId4" Type="http://schemas.openxmlformats.org/officeDocument/2006/relationships/hyperlink" Target="mailto:cedric.reux@cea.fr" TargetMode="External"/><Relationship Id="rId9" Type="http://schemas.openxmlformats.org/officeDocument/2006/relationships/hyperlink" Target="mailto:gergely.papp@ipp.mpg.d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ailto:sergei.gerasimov@ukaea.uk" TargetMode="External"/><Relationship Id="rId3" Type="http://schemas.openxmlformats.org/officeDocument/2006/relationships/hyperlink" Target="mailto:umar.sheikh@epfl.ch" TargetMode="External"/><Relationship Id="rId7" Type="http://schemas.openxmlformats.org/officeDocument/2006/relationships/hyperlink" Target="mailto:vladislav.plyusnin@ipfn.ist.utl.pt" TargetMode="External"/><Relationship Id="rId12" Type="http://schemas.openxmlformats.org/officeDocument/2006/relationships/image" Target="../media/image32.png"/><Relationship Id="rId2" Type="http://schemas.openxmlformats.org/officeDocument/2006/relationships/hyperlink" Target="mailto:ficker@ipp.cas.cz" TargetMode="External"/><Relationship Id="rId1" Type="http://schemas.openxmlformats.org/officeDocument/2006/relationships/slideLayout" Target="../slideLayouts/slideLayout4.xml"/><Relationship Id="rId6" Type="http://schemas.openxmlformats.org/officeDocument/2006/relationships/hyperlink" Target="mailto:axel.jardin@ifj.edu.pl" TargetMode="External"/><Relationship Id="rId11" Type="http://schemas.openxmlformats.org/officeDocument/2006/relationships/hyperlink" Target="mailto:peter.halldestam@ipp.mpg.de" TargetMode="External"/><Relationship Id="rId5" Type="http://schemas.openxmlformats.org/officeDocument/2006/relationships/hyperlink" Target="mailto:jedrzej.walkowiak@ifj.edu.pl" TargetMode="External"/><Relationship Id="rId10" Type="http://schemas.openxmlformats.org/officeDocument/2006/relationships/hyperlink" Target="mailto:mhop@kth.se" TargetMode="External"/><Relationship Id="rId4" Type="http://schemas.openxmlformats.org/officeDocument/2006/relationships/hyperlink" Target="mailto:cedric.reux@cea.fr" TargetMode="External"/><Relationship Id="rId9" Type="http://schemas.openxmlformats.org/officeDocument/2006/relationships/hyperlink" Target="mailto:gergely.papp@ipp.mpg.de"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Anshkumarhimanshu.Patel@ipp.mpg.de" TargetMode="External"/><Relationship Id="rId3" Type="http://schemas.openxmlformats.org/officeDocument/2006/relationships/hyperlink" Target="mailto:Stefan.Jachmich@iter.org" TargetMode="External"/><Relationship Id="rId7" Type="http://schemas.openxmlformats.org/officeDocument/2006/relationships/hyperlink" Target="mailto:peter.halldestam@ipp.mpg.de" TargetMode="External"/><Relationship Id="rId2" Type="http://schemas.openxmlformats.org/officeDocument/2006/relationships/hyperlink" Target="mailto:ficker@ipp.cas.cz" TargetMode="External"/><Relationship Id="rId1" Type="http://schemas.openxmlformats.org/officeDocument/2006/relationships/slideLayout" Target="../slideLayouts/slideLayout4.xml"/><Relationship Id="rId6" Type="http://schemas.openxmlformats.org/officeDocument/2006/relationships/hyperlink" Target="mailto:Paul.Heinrich@ipp.mpg.de" TargetMode="External"/><Relationship Id="rId11" Type="http://schemas.openxmlformats.org/officeDocument/2006/relationships/image" Target="../media/image33.png"/><Relationship Id="rId5" Type="http://schemas.openxmlformats.org/officeDocument/2006/relationships/hyperlink" Target="mailto:gergely.papp@ipp.mpg.de" TargetMode="External"/><Relationship Id="rId10" Type="http://schemas.openxmlformats.org/officeDocument/2006/relationships/hyperlink" Target="mailto:Andrew.Moreau@ipp.mpg.de" TargetMode="External"/><Relationship Id="rId4" Type="http://schemas.openxmlformats.org/officeDocument/2006/relationships/hyperlink" Target="mailto:umar.sheikh@epfl.ch" TargetMode="External"/><Relationship Id="rId9" Type="http://schemas.openxmlformats.org/officeDocument/2006/relationships/hyperlink" Target="mailto:andres.orduna@ipp.mpg.de"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mailto:Anshkumarhimanshu.Patel@ipp.mpg.de" TargetMode="External"/><Relationship Id="rId3" Type="http://schemas.openxmlformats.org/officeDocument/2006/relationships/hyperlink" Target="mailto:Stefan.Jachmich@iter.org" TargetMode="External"/><Relationship Id="rId7" Type="http://schemas.openxmlformats.org/officeDocument/2006/relationships/hyperlink" Target="mailto:peter.halldestam@ipp.mpg.de" TargetMode="External"/><Relationship Id="rId2" Type="http://schemas.openxmlformats.org/officeDocument/2006/relationships/hyperlink" Target="mailto:ficker@ipp.cas.cz" TargetMode="External"/><Relationship Id="rId1" Type="http://schemas.openxmlformats.org/officeDocument/2006/relationships/slideLayout" Target="../slideLayouts/slideLayout4.xml"/><Relationship Id="rId6" Type="http://schemas.openxmlformats.org/officeDocument/2006/relationships/hyperlink" Target="mailto:Paul.Heinrich@ipp.mpg.de" TargetMode="External"/><Relationship Id="rId11" Type="http://schemas.openxmlformats.org/officeDocument/2006/relationships/image" Target="../media/image33.png"/><Relationship Id="rId5" Type="http://schemas.openxmlformats.org/officeDocument/2006/relationships/hyperlink" Target="mailto:gergely.papp@ipp.mpg.de" TargetMode="External"/><Relationship Id="rId10" Type="http://schemas.openxmlformats.org/officeDocument/2006/relationships/hyperlink" Target="mailto:Andrew.Moreau@ipp.mpg.de" TargetMode="External"/><Relationship Id="rId4" Type="http://schemas.openxmlformats.org/officeDocument/2006/relationships/hyperlink" Target="mailto:umar.sheikh@epfl.ch" TargetMode="External"/><Relationship Id="rId9" Type="http://schemas.openxmlformats.org/officeDocument/2006/relationships/hyperlink" Target="mailto:andres.orduna@ipp.mpg.d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umar.sheikh@epfl.ch"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umar.sheikh@epfl.ch"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07504" y="2992766"/>
            <a:ext cx="8640960" cy="1188132"/>
          </a:xfrm>
        </p:spPr>
        <p:txBody>
          <a:bodyPr>
            <a:noAutofit/>
          </a:bodyPr>
          <a:lstStyle/>
          <a:p>
            <a:r>
              <a:rPr lang="en-US" sz="2400" b="0" dirty="0" err="1">
                <a:latin typeface="Calibri" panose="020F0502020204030204" pitchFamily="34" charset="0"/>
                <a:cs typeface="Calibri" panose="020F0502020204030204" pitchFamily="34" charset="0"/>
              </a:rPr>
              <a:t>rTFLs</a:t>
            </a:r>
            <a:r>
              <a:rPr lang="en-US" sz="2400" b="0" dirty="0">
                <a:latin typeface="Calibri" panose="020F0502020204030204" pitchFamily="34" charset="0"/>
                <a:cs typeface="Calibri" panose="020F0502020204030204" pitchFamily="34" charset="0"/>
              </a:rPr>
              <a:t>: </a:t>
            </a:r>
            <a:r>
              <a:rPr lang="en-US" sz="2400" b="0" u="sng" dirty="0">
                <a:latin typeface="Calibri" panose="020F0502020204030204" pitchFamily="34" charset="0"/>
                <a:cs typeface="Calibri" panose="020F0502020204030204" pitchFamily="34" charset="0"/>
              </a:rPr>
              <a:t>V. Igochine</a:t>
            </a:r>
            <a:r>
              <a:rPr lang="en-US" sz="2400" b="0" dirty="0">
                <a:latin typeface="Calibri" panose="020F0502020204030204" pitchFamily="34" charset="0"/>
                <a:cs typeface="Calibri" panose="020F0502020204030204" pitchFamily="34" charset="0"/>
              </a:rPr>
              <a:t>, A. Hakola</a:t>
            </a:r>
          </a:p>
          <a:p>
            <a:r>
              <a:rPr lang="en-US" sz="1800" b="0" dirty="0">
                <a:latin typeface="Calibri" panose="020F0502020204030204" pitchFamily="34" charset="0"/>
                <a:cs typeface="Calibri" panose="020F0502020204030204" pitchFamily="34" charset="0"/>
              </a:rPr>
              <a:t>On behalf of the WPTE TFLs E. </a:t>
            </a:r>
            <a:r>
              <a:rPr lang="en-US" sz="1800" b="0" dirty="0" err="1">
                <a:latin typeface="Calibri" panose="020F0502020204030204" pitchFamily="34" charset="0"/>
                <a:cs typeface="Calibri" panose="020F0502020204030204" pitchFamily="34" charset="0"/>
              </a:rPr>
              <a:t>Joffrin</a:t>
            </a:r>
            <a:r>
              <a:rPr lang="en-US" sz="1800" b="0" dirty="0">
                <a:latin typeface="Calibri" panose="020F0502020204030204" pitchFamily="34" charset="0"/>
                <a:cs typeface="Calibri" panose="020F0502020204030204" pitchFamily="34" charset="0"/>
              </a:rPr>
              <a:t>, M. </a:t>
            </a:r>
            <a:r>
              <a:rPr lang="en-US" sz="1800" b="0" dirty="0" err="1">
                <a:latin typeface="Calibri" panose="020F0502020204030204" pitchFamily="34" charset="0"/>
                <a:cs typeface="Calibri" panose="020F0502020204030204" pitchFamily="34" charset="0"/>
              </a:rPr>
              <a:t>Wischmeier</a:t>
            </a:r>
            <a:r>
              <a:rPr lang="en-US" sz="1800" b="0" dirty="0">
                <a:latin typeface="Calibri" panose="020F0502020204030204" pitchFamily="34" charset="0"/>
                <a:cs typeface="Calibri" panose="020F0502020204030204" pitchFamily="34" charset="0"/>
              </a:rPr>
              <a:t>, M. </a:t>
            </a:r>
            <a:r>
              <a:rPr lang="en-US" sz="1800" b="0" dirty="0" err="1">
                <a:latin typeface="Calibri" panose="020F0502020204030204" pitchFamily="34" charset="0"/>
                <a:cs typeface="Calibri" panose="020F0502020204030204" pitchFamily="34" charset="0"/>
              </a:rPr>
              <a:t>Baruzzo</a:t>
            </a:r>
            <a:r>
              <a:rPr lang="en-US" sz="1800" b="0" dirty="0">
                <a:latin typeface="Calibri" panose="020F0502020204030204" pitchFamily="34" charset="0"/>
                <a:cs typeface="Calibri" panose="020F0502020204030204" pitchFamily="34" charset="0"/>
              </a:rPr>
              <a:t>, A. </a:t>
            </a:r>
            <a:r>
              <a:rPr lang="en-US" sz="1800" b="0" dirty="0" err="1">
                <a:latin typeface="Calibri" panose="020F0502020204030204" pitchFamily="34" charset="0"/>
                <a:cs typeface="Calibri" panose="020F0502020204030204" pitchFamily="34" charset="0"/>
              </a:rPr>
              <a:t>Kappatou</a:t>
            </a:r>
            <a:r>
              <a:rPr lang="en-US" sz="1800" b="0" dirty="0">
                <a:latin typeface="Calibri" panose="020F0502020204030204" pitchFamily="34" charset="0"/>
                <a:cs typeface="Calibri" panose="020F0502020204030204" pitchFamily="34" charset="0"/>
              </a:rPr>
              <a:t>, D. Keeling, A. </a:t>
            </a:r>
            <a:r>
              <a:rPr lang="en-US" sz="1800" b="0" dirty="0" err="1">
                <a:latin typeface="Calibri" panose="020F0502020204030204" pitchFamily="34" charset="0"/>
                <a:cs typeface="Calibri" panose="020F0502020204030204" pitchFamily="34" charset="0"/>
              </a:rPr>
              <a:t>Hakola</a:t>
            </a:r>
            <a:r>
              <a:rPr lang="en-US" sz="1800" b="0" dirty="0">
                <a:latin typeface="Calibri" panose="020F0502020204030204" pitchFamily="34" charset="0"/>
                <a:cs typeface="Calibri" panose="020F0502020204030204" pitchFamily="34" charset="0"/>
              </a:rPr>
              <a:t>, B. </a:t>
            </a:r>
            <a:r>
              <a:rPr lang="en-US" sz="1800" b="0" dirty="0" err="1">
                <a:latin typeface="Calibri" panose="020F0502020204030204" pitchFamily="34" charset="0"/>
                <a:cs typeface="Calibri" panose="020F0502020204030204" pitchFamily="34" charset="0"/>
              </a:rPr>
              <a:t>Labit</a:t>
            </a:r>
            <a:r>
              <a:rPr lang="en-US" sz="1800" b="0" dirty="0">
                <a:latin typeface="Calibri" panose="020F0502020204030204" pitchFamily="34" charset="0"/>
                <a:cs typeface="Calibri" panose="020F0502020204030204" pitchFamily="34" charset="0"/>
              </a:rPr>
              <a:t>, E. </a:t>
            </a:r>
            <a:r>
              <a:rPr lang="en-US" sz="1800" b="0" dirty="0" err="1">
                <a:latin typeface="Calibri" panose="020F0502020204030204" pitchFamily="34" charset="0"/>
                <a:cs typeface="Calibri" panose="020F0502020204030204" pitchFamily="34" charset="0"/>
              </a:rPr>
              <a:t>Tsitrone</a:t>
            </a:r>
            <a:r>
              <a:rPr lang="en-US" sz="1800" b="0" dirty="0">
                <a:latin typeface="Calibri" panose="020F0502020204030204" pitchFamily="34" charset="0"/>
                <a:cs typeface="Calibri" panose="020F0502020204030204" pitchFamily="34" charset="0"/>
              </a:rPr>
              <a:t> and N. Vianello </a:t>
            </a:r>
          </a:p>
          <a:p>
            <a:endParaRPr lang="en-US" sz="2600" b="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3A575D9-4B2C-9547-A865-6D57039CF7B9}"/>
              </a:ext>
            </a:extLst>
          </p:cNvPr>
          <p:cNvSpPr/>
          <p:nvPr/>
        </p:nvSpPr>
        <p:spPr>
          <a:xfrm>
            <a:off x="5220072" y="4299942"/>
            <a:ext cx="3890885" cy="68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Picture 5">
            <a:extLst>
              <a:ext uri="{FF2B5EF4-FFF2-40B4-BE49-F238E27FC236}">
                <a16:creationId xmlns:a16="http://schemas.microsoft.com/office/drawing/2014/main" id="{811F0D9A-94BA-EE48-9317-87017801B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750" y="4295410"/>
            <a:ext cx="3627746" cy="744154"/>
          </a:xfrm>
          <a:prstGeom prst="rect">
            <a:avLst/>
          </a:prstGeom>
        </p:spPr>
      </p:pic>
      <p:sp>
        <p:nvSpPr>
          <p:cNvPr id="4" name="TextBox 3">
            <a:extLst>
              <a:ext uri="{FF2B5EF4-FFF2-40B4-BE49-F238E27FC236}">
                <a16:creationId xmlns:a16="http://schemas.microsoft.com/office/drawing/2014/main" id="{87853799-D595-CD6F-524F-39185B486CDE}"/>
              </a:ext>
            </a:extLst>
          </p:cNvPr>
          <p:cNvSpPr txBox="1"/>
          <p:nvPr/>
        </p:nvSpPr>
        <p:spPr>
          <a:xfrm>
            <a:off x="107504" y="1707654"/>
            <a:ext cx="8928992" cy="800219"/>
          </a:xfrm>
          <a:prstGeom prst="rect">
            <a:avLst/>
          </a:prstGeom>
          <a:noFill/>
        </p:spPr>
        <p:txBody>
          <a:bodyPr wrap="square" rtlCol="0">
            <a:spAutoFit/>
          </a:bodyPr>
          <a:lstStyle/>
          <a:p>
            <a:r>
              <a:rPr lang="en-IT" sz="2800" dirty="0">
                <a:solidFill>
                  <a:schemeClr val="bg1"/>
                </a:solidFill>
              </a:rPr>
              <a:t>RT-</a:t>
            </a:r>
            <a:r>
              <a:rPr lang="fi-FI" sz="2800" dirty="0">
                <a:solidFill>
                  <a:schemeClr val="bg1"/>
                </a:solidFill>
              </a:rPr>
              <a:t>03</a:t>
            </a:r>
            <a:r>
              <a:rPr lang="en-IT" sz="2800" dirty="0">
                <a:solidFill>
                  <a:schemeClr val="bg1"/>
                </a:solidFill>
              </a:rPr>
              <a:t> </a:t>
            </a:r>
            <a:r>
              <a:rPr lang="en-US" sz="2800" dirty="0">
                <a:solidFill>
                  <a:schemeClr val="bg1"/>
                </a:solidFill>
              </a:rPr>
              <a:t>Strategies for disruption and run-away mitigation</a:t>
            </a:r>
            <a:endParaRPr lang="en-IT" sz="2800" dirty="0">
              <a:solidFill>
                <a:schemeClr val="bg1"/>
              </a:solidFill>
            </a:endParaRPr>
          </a:p>
          <a:p>
            <a:r>
              <a:rPr lang="en-IT" dirty="0">
                <a:solidFill>
                  <a:schemeClr val="bg1"/>
                </a:solidFill>
              </a:rPr>
              <a:t>Discussion </a:t>
            </a:r>
            <a:r>
              <a:rPr lang="fi-FI" dirty="0">
                <a:solidFill>
                  <a:schemeClr val="bg1"/>
                </a:solidFill>
              </a:rPr>
              <a:t>on</a:t>
            </a:r>
            <a:r>
              <a:rPr lang="en-IT" dirty="0">
                <a:solidFill>
                  <a:schemeClr val="bg1"/>
                </a:solidFill>
              </a:rPr>
              <a:t> proposals and allocated priorities</a:t>
            </a:r>
          </a:p>
        </p:txBody>
      </p:sp>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t>P37: Runaway Electron Mitigation Coil on TCV</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sz="1050" dirty="0">
                <a:cs typeface="Calibri"/>
              </a:rPr>
              <a:t>Umar Sheikh, Alex Battey et al.</a:t>
            </a: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sz="1200" dirty="0">
                <a:cs typeface="Calibri"/>
              </a:rPr>
              <a:t>The REMC is being developed for SPARC as the baseline RE mitigation technique. </a:t>
            </a:r>
          </a:p>
          <a:p>
            <a:pPr lvl="2">
              <a:spcBef>
                <a:spcPts val="0"/>
              </a:spcBef>
              <a:defRPr/>
            </a:pPr>
            <a:r>
              <a:rPr lang="en-US" sz="1050" dirty="0">
                <a:cs typeface="Calibri"/>
              </a:rPr>
              <a:t>Goal is to introduce a 3D magnetic field to expel REs and prevent formation</a:t>
            </a:r>
          </a:p>
          <a:p>
            <a:pPr lvl="1">
              <a:spcBef>
                <a:spcPts val="0"/>
              </a:spcBef>
              <a:defRPr/>
            </a:pPr>
            <a:r>
              <a:rPr lang="en-US" sz="1200" dirty="0">
                <a:cs typeface="Calibri"/>
              </a:rPr>
              <a:t>The REMC will be installed and exploited on TCV starting in 2026 under a </a:t>
            </a:r>
            <a:r>
              <a:rPr lang="en-US" sz="1200" dirty="0" err="1">
                <a:cs typeface="Calibri"/>
              </a:rPr>
              <a:t>EUROFusion</a:t>
            </a:r>
            <a:r>
              <a:rPr lang="en-US" sz="1200" dirty="0">
                <a:cs typeface="Calibri"/>
              </a:rPr>
              <a:t> grant.</a:t>
            </a:r>
          </a:p>
          <a:p>
            <a:pPr>
              <a:spcBef>
                <a:spcPts val="0"/>
              </a:spcBef>
              <a:defRPr/>
            </a:pPr>
            <a:r>
              <a:rPr lang="en-US" b="1" dirty="0">
                <a:latin typeface="+mn-lt"/>
                <a:cs typeface="Calibri"/>
              </a:rPr>
              <a:t>Experimental Strategy </a:t>
            </a:r>
            <a:r>
              <a:rPr lang="en-US" b="1" dirty="0" err="1">
                <a:latin typeface="+mn-lt"/>
                <a:cs typeface="Calibri"/>
              </a:rPr>
              <a:t>etc</a:t>
            </a:r>
            <a:r>
              <a:rPr lang="en-US" b="1" dirty="0">
                <a:latin typeface="+mn-lt"/>
                <a:cs typeface="Calibri"/>
              </a:rPr>
              <a:t>:</a:t>
            </a:r>
            <a:endParaRPr lang="en-US" dirty="0">
              <a:latin typeface="+mn-lt"/>
            </a:endParaRPr>
          </a:p>
          <a:p>
            <a:pPr lvl="1">
              <a:spcBef>
                <a:spcPts val="0"/>
              </a:spcBef>
              <a:defRPr/>
            </a:pPr>
            <a:r>
              <a:rPr lang="en-US" sz="1200" dirty="0">
                <a:cs typeface="Calibri"/>
              </a:rPr>
              <a:t>Complete scenario development for higher currents</a:t>
            </a:r>
          </a:p>
          <a:p>
            <a:pPr lvl="2">
              <a:spcBef>
                <a:spcPts val="0"/>
              </a:spcBef>
              <a:defRPr/>
            </a:pPr>
            <a:r>
              <a:rPr lang="en-US" sz="1050" dirty="0">
                <a:cs typeface="Calibri"/>
              </a:rPr>
              <a:t>Establish reliable high current scenario (10)</a:t>
            </a:r>
          </a:p>
          <a:p>
            <a:pPr lvl="2">
              <a:spcBef>
                <a:spcPts val="0"/>
              </a:spcBef>
              <a:defRPr/>
            </a:pPr>
            <a:r>
              <a:rPr lang="en-US" sz="1050" dirty="0">
                <a:cs typeface="Calibri"/>
              </a:rPr>
              <a:t>Scan Z position (5)</a:t>
            </a:r>
          </a:p>
          <a:p>
            <a:pPr lvl="2">
              <a:spcBef>
                <a:spcPts val="0"/>
              </a:spcBef>
              <a:defRPr/>
            </a:pPr>
            <a:r>
              <a:rPr lang="en-US" sz="1050" dirty="0">
                <a:cs typeface="Calibri"/>
              </a:rPr>
              <a:t>Scan MGI (amount and species scan) (10)</a:t>
            </a:r>
          </a:p>
          <a:p>
            <a:pPr lvl="1">
              <a:spcBef>
                <a:spcPts val="0"/>
              </a:spcBef>
              <a:defRPr/>
            </a:pPr>
            <a:r>
              <a:rPr lang="en-US" sz="1200" dirty="0">
                <a:cs typeface="Calibri"/>
              </a:rPr>
              <a:t>Explore effect of ECRH at the same time as NBH on partial current quench (10)</a:t>
            </a:r>
          </a:p>
          <a:p>
            <a:pPr lvl="1">
              <a:spcBef>
                <a:spcPts val="0"/>
              </a:spcBef>
              <a:defRPr/>
            </a:pPr>
            <a:r>
              <a:rPr lang="en-US" sz="1200" dirty="0">
                <a:cs typeface="Calibri"/>
              </a:rPr>
              <a:t>Measure efficacy of REMC</a:t>
            </a:r>
          </a:p>
          <a:p>
            <a:pPr lvl="2">
              <a:spcBef>
                <a:spcPts val="0"/>
              </a:spcBef>
              <a:defRPr/>
            </a:pPr>
            <a:r>
              <a:rPr lang="en-US" sz="1050" dirty="0">
                <a:cs typeface="Calibri"/>
              </a:rPr>
              <a:t>Do this with varying resistances in line to reduce coupled current in coil (20)</a:t>
            </a:r>
          </a:p>
          <a:p>
            <a:pPr lvl="2">
              <a:spcBef>
                <a:spcPts val="0"/>
              </a:spcBef>
              <a:defRPr/>
            </a:pPr>
            <a:r>
              <a:rPr lang="en-US" sz="1050" dirty="0">
                <a:cs typeface="Calibri"/>
              </a:rPr>
              <a:t>Scan position of the plasma at the time of the disruption to explore coupling and efficacy when offset in position (10)</a:t>
            </a:r>
          </a:p>
          <a:p>
            <a:pPr lvl="1">
              <a:spcBef>
                <a:spcPts val="0"/>
              </a:spcBef>
              <a:defRPr/>
            </a:pPr>
            <a:r>
              <a:rPr lang="en-US" sz="1200" dirty="0">
                <a:cs typeface="Calibri"/>
              </a:rPr>
              <a:t>Closed loop operation throughout shot (10)</a:t>
            </a:r>
          </a:p>
          <a:p>
            <a:pPr lvl="2">
              <a:spcBef>
                <a:spcPts val="0"/>
              </a:spcBef>
              <a:defRPr/>
            </a:pPr>
            <a:r>
              <a:rPr lang="en-US" sz="1050" dirty="0">
                <a:cs typeface="Calibri"/>
              </a:rPr>
              <a:t>Done to mimic SPARC coil setup</a:t>
            </a:r>
          </a:p>
          <a:p>
            <a:pPr lvl="1">
              <a:spcBef>
                <a:spcPts val="0"/>
              </a:spcBef>
              <a:defRPr/>
            </a:pPr>
            <a:r>
              <a:rPr lang="en-US" sz="1200" dirty="0">
                <a:cs typeface="Calibri"/>
              </a:rPr>
              <a:t>Test fast SPARC switch design (5)</a:t>
            </a:r>
            <a:endParaRPr lang="en-US" dirty="0">
              <a:latin typeface="+mn-lt"/>
              <a:cs typeface="Calibri"/>
            </a:endParaRPr>
          </a:p>
          <a:p>
            <a:endParaRPr lang="fr-FR" dirty="0"/>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6456843" y="4432481"/>
          <a:ext cx="2609072" cy="605792"/>
        </p:xfrm>
        <a:graphic>
          <a:graphicData uri="http://schemas.openxmlformats.org/drawingml/2006/table">
            <a:tbl>
              <a:tblPr firstRow="1" bandRow="1">
                <a:tableStyleId>{5C22544A-7EE6-4342-B048-85BDC9FD1C3A}</a:tableStyleId>
              </a:tblPr>
              <a:tblGrid>
                <a:gridCol w="600157">
                  <a:extLst>
                    <a:ext uri="{9D8B030D-6E8A-4147-A177-3AD203B41FA5}">
                      <a16:colId xmlns:a16="http://schemas.microsoft.com/office/drawing/2014/main" val="20000"/>
                    </a:ext>
                  </a:extLst>
                </a:gridCol>
                <a:gridCol w="1046744">
                  <a:extLst>
                    <a:ext uri="{9D8B030D-6E8A-4147-A177-3AD203B41FA5}">
                      <a16:colId xmlns:a16="http://schemas.microsoft.com/office/drawing/2014/main" val="20001"/>
                    </a:ext>
                  </a:extLst>
                </a:gridCol>
                <a:gridCol w="962171">
                  <a:extLst>
                    <a:ext uri="{9D8B030D-6E8A-4147-A177-3AD203B41FA5}">
                      <a16:colId xmlns:a16="http://schemas.microsoft.com/office/drawing/2014/main" val="20002"/>
                    </a:ext>
                  </a:extLst>
                </a:gridCol>
              </a:tblGrid>
              <a:tr h="217280">
                <a:tc>
                  <a:txBody>
                    <a:bodyPr/>
                    <a:lstStyle/>
                    <a:p>
                      <a:r>
                        <a:rPr lang="en-IT" sz="1100" dirty="0"/>
                        <a:t>Device</a:t>
                      </a:r>
                    </a:p>
                  </a:txBody>
                  <a:tcPr marL="51439" marR="51439" marT="25718" marB="25718"/>
                </a:tc>
                <a:tc>
                  <a:txBody>
                    <a:bodyPr/>
                    <a:lstStyle/>
                    <a:p>
                      <a:r>
                        <a:rPr lang="en-IT" sz="1100" dirty="0"/>
                        <a:t># Pulses/Session</a:t>
                      </a:r>
                    </a:p>
                  </a:txBody>
                  <a:tcPr marL="51439" marR="51439" marT="25718" marB="25718"/>
                </a:tc>
                <a:tc>
                  <a:txBody>
                    <a:bodyPr/>
                    <a:lstStyle/>
                    <a:p>
                      <a:r>
                        <a:rPr lang="en-IT" sz="1100" dirty="0"/>
                        <a:t># Development</a:t>
                      </a:r>
                    </a:p>
                  </a:txBody>
                  <a:tcPr marL="51439" marR="51439" marT="25718" marB="25718"/>
                </a:tc>
                <a:extLst>
                  <a:ext uri="{0D108BD9-81ED-4DB2-BD59-A6C34878D82A}">
                    <a16:rowId xmlns:a16="http://schemas.microsoft.com/office/drawing/2014/main" val="10000"/>
                  </a:ext>
                </a:extLst>
              </a:tr>
              <a:tr h="217280">
                <a:tc>
                  <a:txBody>
                    <a:bodyPr/>
                    <a:lstStyle/>
                    <a:p>
                      <a:r>
                        <a:rPr lang="en-IT" sz="1100" b="1" dirty="0">
                          <a:solidFill>
                            <a:schemeClr val="tx1"/>
                          </a:solidFill>
                        </a:rPr>
                        <a:t>TCV</a:t>
                      </a:r>
                    </a:p>
                  </a:txBody>
                  <a:tcPr marL="51439" marR="51439" marT="25718" marB="25718">
                    <a:solidFill>
                      <a:schemeClr val="accent3">
                        <a:lumMod val="40000"/>
                        <a:lumOff val="60000"/>
                      </a:schemeClr>
                    </a:solidFill>
                  </a:tcPr>
                </a:tc>
                <a:tc>
                  <a:txBody>
                    <a:bodyPr/>
                    <a:lstStyle/>
                    <a:p>
                      <a:r>
                        <a:rPr lang="en-US" sz="1100" dirty="0"/>
                        <a:t>40</a:t>
                      </a:r>
                      <a:endParaRPr lang="en-IT" sz="1100" dirty="0"/>
                    </a:p>
                  </a:txBody>
                  <a:tcPr marL="51439" marR="51439" marT="25718" marB="25718">
                    <a:solidFill>
                      <a:schemeClr val="accent3">
                        <a:lumMod val="40000"/>
                        <a:lumOff val="60000"/>
                      </a:schemeClr>
                    </a:solidFill>
                  </a:tcPr>
                </a:tc>
                <a:tc>
                  <a:txBody>
                    <a:bodyPr/>
                    <a:lstStyle/>
                    <a:p>
                      <a:r>
                        <a:rPr lang="en-US" sz="1100" dirty="0"/>
                        <a:t>40</a:t>
                      </a:r>
                      <a:endParaRPr lang="en-IT" sz="11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grpSp>
        <p:nvGrpSpPr>
          <p:cNvPr id="34" name="Group 33">
            <a:extLst>
              <a:ext uri="{FF2B5EF4-FFF2-40B4-BE49-F238E27FC236}">
                <a16:creationId xmlns:a16="http://schemas.microsoft.com/office/drawing/2014/main" id="{55CD0F5F-B776-4A05-A50C-4E4605A4F873}"/>
              </a:ext>
            </a:extLst>
          </p:cNvPr>
          <p:cNvGrpSpPr>
            <a:grpSpLocks noChangeAspect="1"/>
          </p:cNvGrpSpPr>
          <p:nvPr/>
        </p:nvGrpSpPr>
        <p:grpSpPr>
          <a:xfrm>
            <a:off x="5360671" y="977421"/>
            <a:ext cx="3716675" cy="3263864"/>
            <a:chOff x="4715645" y="898662"/>
            <a:chExt cx="4392355" cy="3857224"/>
          </a:xfrm>
        </p:grpSpPr>
        <p:pic>
          <p:nvPicPr>
            <p:cNvPr id="35" name="Picture 34">
              <a:extLst>
                <a:ext uri="{FF2B5EF4-FFF2-40B4-BE49-F238E27FC236}">
                  <a16:creationId xmlns:a16="http://schemas.microsoft.com/office/drawing/2014/main" id="{8DD303DC-B6DE-47A5-8096-72075CDC7061}"/>
                </a:ext>
              </a:extLst>
            </p:cNvPr>
            <p:cNvPicPr>
              <a:picLocks noChangeAspect="1"/>
            </p:cNvPicPr>
            <p:nvPr/>
          </p:nvPicPr>
          <p:blipFill>
            <a:blip r:embed="rId2"/>
            <a:stretch>
              <a:fillRect/>
            </a:stretch>
          </p:blipFill>
          <p:spPr>
            <a:xfrm>
              <a:off x="4715645" y="898662"/>
              <a:ext cx="4392355" cy="3857224"/>
            </a:xfrm>
            <a:prstGeom prst="rect">
              <a:avLst/>
            </a:prstGeom>
          </p:spPr>
        </p:pic>
        <p:sp>
          <p:nvSpPr>
            <p:cNvPr id="36" name="Rectangle 35">
              <a:extLst>
                <a:ext uri="{FF2B5EF4-FFF2-40B4-BE49-F238E27FC236}">
                  <a16:creationId xmlns:a16="http://schemas.microsoft.com/office/drawing/2014/main" id="{3400AD77-F9FD-4FD9-B9E9-0A16105BCF64}"/>
                </a:ext>
              </a:extLst>
            </p:cNvPr>
            <p:cNvSpPr/>
            <p:nvPr/>
          </p:nvSpPr>
          <p:spPr>
            <a:xfrm>
              <a:off x="6813176" y="1434353"/>
              <a:ext cx="492499" cy="549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sp>
        <p:nvSpPr>
          <p:cNvPr id="37" name="TextBox 36">
            <a:extLst>
              <a:ext uri="{FF2B5EF4-FFF2-40B4-BE49-F238E27FC236}">
                <a16:creationId xmlns:a16="http://schemas.microsoft.com/office/drawing/2014/main" id="{3046AF14-F799-4B1E-9D06-24D08DC17D78}"/>
              </a:ext>
            </a:extLst>
          </p:cNvPr>
          <p:cNvSpPr txBox="1"/>
          <p:nvPr/>
        </p:nvSpPr>
        <p:spPr>
          <a:xfrm>
            <a:off x="5937727" y="459391"/>
            <a:ext cx="3008004" cy="553998"/>
          </a:xfrm>
          <a:prstGeom prst="rect">
            <a:avLst/>
          </a:prstGeom>
          <a:noFill/>
        </p:spPr>
        <p:txBody>
          <a:bodyPr wrap="none" rtlCol="0">
            <a:spAutoFit/>
          </a:bodyPr>
          <a:lstStyle/>
          <a:p>
            <a:pPr defTabSz="685800"/>
            <a:r>
              <a:rPr lang="en-US" sz="1500" b="1" dirty="0">
                <a:solidFill>
                  <a:prstClr val="black"/>
                </a:solidFill>
                <a:latin typeface="Calibri"/>
              </a:rPr>
              <a:t>Baseline partial CQ scenario to be </a:t>
            </a:r>
          </a:p>
          <a:p>
            <a:pPr algn="ctr" defTabSz="685800"/>
            <a:r>
              <a:rPr lang="en-US" sz="1500" b="1" dirty="0">
                <a:solidFill>
                  <a:prstClr val="black"/>
                </a:solidFill>
                <a:latin typeface="Calibri"/>
              </a:rPr>
              <a:t>optimized for increased current</a:t>
            </a:r>
          </a:p>
        </p:txBody>
      </p:sp>
      <p:sp>
        <p:nvSpPr>
          <p:cNvPr id="11" name="TextBox 1">
            <a:extLst>
              <a:ext uri="{FF2B5EF4-FFF2-40B4-BE49-F238E27FC236}">
                <a16:creationId xmlns:a16="http://schemas.microsoft.com/office/drawing/2014/main" id="{AB803839-8284-465B-AD1E-8C7F379AD1CA}"/>
              </a:ext>
            </a:extLst>
          </p:cNvPr>
          <p:cNvSpPr txBox="1"/>
          <p:nvPr/>
        </p:nvSpPr>
        <p:spPr>
          <a:xfrm>
            <a:off x="4635268" y="727382"/>
            <a:ext cx="4329114" cy="1754326"/>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_2027</a:t>
            </a:r>
            <a:r>
              <a:rPr lang="fi-FI" dirty="0">
                <a:solidFill>
                  <a:srgbClr val="00B050"/>
                </a:solidFill>
              </a:rPr>
              <a:t> – </a:t>
            </a:r>
            <a:r>
              <a:rPr lang="en-US" dirty="0">
                <a:solidFill>
                  <a:srgbClr val="00B050"/>
                </a:solidFill>
              </a:rPr>
              <a:t>1) A new technique for dealing with runaways, which is currently the subject of active research.2) The installation of the coil was supported by EuroFusion.3) The request is too big to accommodate and has to be reduced.</a:t>
            </a:r>
            <a:endParaRPr lang="en-IT" dirty="0">
              <a:solidFill>
                <a:schemeClr val="accent6"/>
              </a:solidFill>
            </a:endParaRPr>
          </a:p>
        </p:txBody>
      </p:sp>
      <p:sp>
        <p:nvSpPr>
          <p:cNvPr id="12" name="Footer Placeholder 3">
            <a:extLst>
              <a:ext uri="{FF2B5EF4-FFF2-40B4-BE49-F238E27FC236}">
                <a16:creationId xmlns:a16="http://schemas.microsoft.com/office/drawing/2014/main" id="{C5B9C08C-5CE9-413C-BDDD-D5843C09B42E}"/>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330206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P38: RE diffusion via RMP</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fontScale="92500" lnSpcReduction="20000"/>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dirty="0">
                <a:latin typeface="+mn-lt"/>
                <a:cs typeface="Calibri"/>
              </a:rPr>
              <a:t>A. </a:t>
            </a:r>
            <a:r>
              <a:rPr lang="en-US" dirty="0" err="1">
                <a:latin typeface="+mn-lt"/>
                <a:cs typeface="Calibri"/>
              </a:rPr>
              <a:t>Ordu</a:t>
            </a:r>
            <a:r>
              <a:rPr lang="es-419" dirty="0" err="1">
                <a:latin typeface="+mn-lt"/>
                <a:cs typeface="Calibri"/>
              </a:rPr>
              <a:t>ña</a:t>
            </a:r>
            <a:r>
              <a:rPr lang="es-419" dirty="0">
                <a:latin typeface="+mn-lt"/>
                <a:cs typeface="Calibri"/>
              </a:rPr>
              <a:t>: </a:t>
            </a:r>
            <a:r>
              <a:rPr lang="en-US" dirty="0">
                <a:latin typeface="+mn-lt"/>
                <a:cs typeface="Calibri"/>
                <a:hlinkClick r:id="rId3"/>
              </a:rPr>
              <a:t>Andres.Orduna@ipp.mpg.de</a:t>
            </a:r>
            <a:endParaRPr lang="en-US" dirty="0">
              <a:latin typeface="+mn-lt"/>
              <a:cs typeface="Calibri"/>
            </a:endParaRPr>
          </a:p>
          <a:p>
            <a:pPr lvl="1">
              <a:spcBef>
                <a:spcPts val="0"/>
              </a:spcBef>
              <a:defRPr/>
            </a:pPr>
            <a:r>
              <a:rPr lang="en-US" dirty="0">
                <a:cs typeface="Calibri"/>
              </a:rPr>
              <a:t>G. Papp</a:t>
            </a:r>
          </a:p>
          <a:p>
            <a:pPr lvl="1">
              <a:spcBef>
                <a:spcPts val="0"/>
              </a:spcBef>
              <a:defRPr/>
            </a:pPr>
            <a:r>
              <a:rPr lang="en-US" dirty="0">
                <a:latin typeface="+mn-lt"/>
                <a:cs typeface="Calibri"/>
              </a:rPr>
              <a:t>A. Burckhart</a:t>
            </a:r>
          </a:p>
          <a:p>
            <a:pPr lvl="1">
              <a:spcBef>
                <a:spcPts val="0"/>
              </a:spcBef>
              <a:defRPr/>
            </a:pPr>
            <a:r>
              <a:rPr lang="en-US" dirty="0">
                <a:cs typeface="Calibri"/>
              </a:rPr>
              <a:t>M. </a:t>
            </a:r>
            <a:r>
              <a:rPr lang="en-US" dirty="0" err="1">
                <a:cs typeface="Calibri"/>
              </a:rPr>
              <a:t>Willensdorfer</a:t>
            </a:r>
            <a:endParaRPr lang="en-US" dirty="0">
              <a:cs typeface="Calibri"/>
            </a:endParaRPr>
          </a:p>
          <a:p>
            <a:pPr lvl="1">
              <a:spcBef>
                <a:spcPts val="0"/>
              </a:spcBef>
              <a:defRPr/>
            </a:pPr>
            <a:r>
              <a:rPr lang="en-US" dirty="0">
                <a:latin typeface="+mn-lt"/>
                <a:cs typeface="Calibri"/>
              </a:rPr>
              <a:t>P. Heinrich</a:t>
            </a:r>
          </a:p>
          <a:p>
            <a:pPr lvl="1">
              <a:spcBef>
                <a:spcPts val="0"/>
              </a:spcBef>
              <a:defRPr/>
            </a:pPr>
            <a:r>
              <a:rPr lang="en-US" dirty="0">
                <a:cs typeface="Calibri"/>
              </a:rPr>
              <a:t>Sergei Gerasimov</a:t>
            </a:r>
          </a:p>
          <a:p>
            <a:pPr lvl="1">
              <a:spcBef>
                <a:spcPts val="0"/>
              </a:spcBef>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Scientific Background &amp; Objectives</a:t>
            </a:r>
          </a:p>
          <a:p>
            <a:pPr lvl="1"/>
            <a:r>
              <a:rPr lang="en-US" dirty="0"/>
              <a:t>Find B-coils phasing that induces the most RE transport.</a:t>
            </a:r>
          </a:p>
          <a:p>
            <a:pPr lvl="1"/>
            <a:r>
              <a:rPr lang="en-US" dirty="0"/>
              <a:t>Investigate the effect of the pitch angle on the diffusion coefficient.</a:t>
            </a:r>
          </a:p>
          <a:p>
            <a:pPr lvl="1"/>
            <a:r>
              <a:rPr lang="en-US" dirty="0"/>
              <a:t>Compare observations with existing RE transport models.</a:t>
            </a:r>
          </a:p>
          <a:p>
            <a:pPr lvl="1"/>
            <a:r>
              <a:rPr lang="en-US" dirty="0"/>
              <a:t>Validate RE distribution function reconstruction techniques.</a:t>
            </a:r>
          </a:p>
          <a:p>
            <a:pPr lvl="1"/>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r>
              <a:rPr lang="en-US" dirty="0"/>
              <a:t>Perform a phase scan of the B-coils based on past results (5)</a:t>
            </a:r>
          </a:p>
          <a:p>
            <a:pPr lvl="1"/>
            <a:r>
              <a:rPr lang="en-US" dirty="0"/>
              <a:t>Displace the beam towards the LFS to increase the relative RMP strength (3)</a:t>
            </a:r>
          </a:p>
          <a:p>
            <a:pPr lvl="1"/>
            <a:r>
              <a:rPr lang="en-US" dirty="0"/>
              <a:t>Decrease the background B strength with the same objective (3)</a:t>
            </a:r>
          </a:p>
          <a:p>
            <a:pPr lvl="1"/>
            <a:r>
              <a:rPr lang="en-US" dirty="0"/>
              <a:t>Include MMI to increase the pitch angle and observe whether the diffusion behaves as expected (4)</a:t>
            </a:r>
          </a:p>
          <a:p>
            <a:pPr marL="0" indent="0">
              <a:buNone/>
            </a:pPr>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15</a:t>
                      </a:r>
                      <a:endParaRPr lang="en-IT" sz="1400" dirty="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709C731E-B8DB-D7E7-820F-CF3D7333DBF5}"/>
              </a:ext>
            </a:extLst>
          </p:cNvPr>
          <p:cNvSpPr/>
          <p:nvPr/>
        </p:nvSpPr>
        <p:spPr>
          <a:xfrm>
            <a:off x="6040933" y="144386"/>
            <a:ext cx="2858139" cy="2615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7231594" y="2357498"/>
            <a:ext cx="16674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M . </a:t>
            </a:r>
            <a:r>
              <a:rPr lang="en-US" altLang="en-US" sz="1350" dirty="0" err="1">
                <a:solidFill>
                  <a:srgbClr val="FFFFFF"/>
                </a:solidFill>
                <a:latin typeface="Calibri" panose="020F0502020204030204" pitchFamily="34" charset="0"/>
              </a:rPr>
              <a:t>Gobbin</a:t>
            </a:r>
            <a:r>
              <a:rPr lang="en-US" altLang="en-US" sz="1350" dirty="0">
                <a:solidFill>
                  <a:srgbClr val="FFFFFF"/>
                </a:solidFill>
                <a:latin typeface="Calibri" panose="020F0502020204030204" pitchFamily="34" charset="0"/>
              </a:rPr>
              <a:t> NF, 2021</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3" name="Picture 12">
            <a:extLst>
              <a:ext uri="{FF2B5EF4-FFF2-40B4-BE49-F238E27FC236}">
                <a16:creationId xmlns:a16="http://schemas.microsoft.com/office/drawing/2014/main" id="{B6BF8529-D78D-40CF-9626-6E2EE89AE8C3}"/>
              </a:ext>
            </a:extLst>
          </p:cNvPr>
          <p:cNvPicPr>
            <a:picLocks noChangeAspect="1"/>
          </p:cNvPicPr>
          <p:nvPr/>
        </p:nvPicPr>
        <p:blipFill>
          <a:blip r:embed="rId4"/>
          <a:stretch>
            <a:fillRect/>
          </a:stretch>
        </p:blipFill>
        <p:spPr>
          <a:xfrm>
            <a:off x="6163465" y="262088"/>
            <a:ext cx="2655836" cy="2095410"/>
          </a:xfrm>
          <a:prstGeom prst="rect">
            <a:avLst/>
          </a:prstGeom>
        </p:spPr>
      </p:pic>
      <p:sp>
        <p:nvSpPr>
          <p:cNvPr id="11" name="Footer Placeholder 3">
            <a:extLst>
              <a:ext uri="{FF2B5EF4-FFF2-40B4-BE49-F238E27FC236}">
                <a16:creationId xmlns:a16="http://schemas.microsoft.com/office/drawing/2014/main" id="{453AEC1C-5269-44AC-8403-8814B5BFD309}"/>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344484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P38: RE diffusion via RMP</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fontScale="92500" lnSpcReduction="20000"/>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dirty="0">
                <a:latin typeface="+mn-lt"/>
                <a:cs typeface="Calibri"/>
              </a:rPr>
              <a:t>A. </a:t>
            </a:r>
            <a:r>
              <a:rPr lang="en-US" dirty="0" err="1">
                <a:latin typeface="+mn-lt"/>
                <a:cs typeface="Calibri"/>
              </a:rPr>
              <a:t>Ordu</a:t>
            </a:r>
            <a:r>
              <a:rPr lang="es-419" dirty="0" err="1">
                <a:latin typeface="+mn-lt"/>
                <a:cs typeface="Calibri"/>
              </a:rPr>
              <a:t>ña</a:t>
            </a:r>
            <a:r>
              <a:rPr lang="es-419" dirty="0">
                <a:latin typeface="+mn-lt"/>
                <a:cs typeface="Calibri"/>
              </a:rPr>
              <a:t>: </a:t>
            </a:r>
            <a:r>
              <a:rPr lang="en-US" dirty="0">
                <a:latin typeface="+mn-lt"/>
                <a:cs typeface="Calibri"/>
                <a:hlinkClick r:id="rId3"/>
              </a:rPr>
              <a:t>Andres.Orduna@ipp.mpg.de</a:t>
            </a:r>
            <a:endParaRPr lang="en-US" dirty="0">
              <a:latin typeface="+mn-lt"/>
              <a:cs typeface="Calibri"/>
            </a:endParaRPr>
          </a:p>
          <a:p>
            <a:pPr lvl="1">
              <a:spcBef>
                <a:spcPts val="0"/>
              </a:spcBef>
              <a:defRPr/>
            </a:pPr>
            <a:r>
              <a:rPr lang="en-US" dirty="0">
                <a:cs typeface="Calibri"/>
              </a:rPr>
              <a:t>G. Papp</a:t>
            </a:r>
          </a:p>
          <a:p>
            <a:pPr lvl="1">
              <a:spcBef>
                <a:spcPts val="0"/>
              </a:spcBef>
              <a:defRPr/>
            </a:pPr>
            <a:r>
              <a:rPr lang="en-US" dirty="0">
                <a:latin typeface="+mn-lt"/>
                <a:cs typeface="Calibri"/>
              </a:rPr>
              <a:t>A. Burckhart</a:t>
            </a:r>
          </a:p>
          <a:p>
            <a:pPr lvl="1">
              <a:spcBef>
                <a:spcPts val="0"/>
              </a:spcBef>
              <a:defRPr/>
            </a:pPr>
            <a:r>
              <a:rPr lang="en-US" dirty="0">
                <a:cs typeface="Calibri"/>
              </a:rPr>
              <a:t>M. </a:t>
            </a:r>
            <a:r>
              <a:rPr lang="en-US" dirty="0" err="1">
                <a:cs typeface="Calibri"/>
              </a:rPr>
              <a:t>Willensdorfer</a:t>
            </a:r>
            <a:endParaRPr lang="en-US" dirty="0">
              <a:cs typeface="Calibri"/>
            </a:endParaRPr>
          </a:p>
          <a:p>
            <a:pPr lvl="1">
              <a:spcBef>
                <a:spcPts val="0"/>
              </a:spcBef>
              <a:defRPr/>
            </a:pPr>
            <a:r>
              <a:rPr lang="en-US" dirty="0">
                <a:latin typeface="+mn-lt"/>
                <a:cs typeface="Calibri"/>
              </a:rPr>
              <a:t>P. Heinrich</a:t>
            </a:r>
          </a:p>
          <a:p>
            <a:pPr lvl="1">
              <a:spcBef>
                <a:spcPts val="0"/>
              </a:spcBef>
              <a:defRPr/>
            </a:pPr>
            <a:r>
              <a:rPr lang="en-US" dirty="0">
                <a:cs typeface="Calibri"/>
              </a:rPr>
              <a:t>Sergei Gerasimov</a:t>
            </a:r>
          </a:p>
          <a:p>
            <a:pPr lvl="1">
              <a:spcBef>
                <a:spcPts val="0"/>
              </a:spcBef>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Scientific Background &amp; Objectives</a:t>
            </a:r>
          </a:p>
          <a:p>
            <a:pPr lvl="1"/>
            <a:r>
              <a:rPr lang="en-US" dirty="0"/>
              <a:t>Find B-coils phasing that induces the most RE transport.</a:t>
            </a:r>
          </a:p>
          <a:p>
            <a:pPr lvl="1"/>
            <a:r>
              <a:rPr lang="en-US" dirty="0"/>
              <a:t>Investigate the effect of the pitch angle on the diffusion coefficient.</a:t>
            </a:r>
          </a:p>
          <a:p>
            <a:pPr lvl="1"/>
            <a:r>
              <a:rPr lang="en-US" dirty="0"/>
              <a:t>Compare observations with existing RE transport models.</a:t>
            </a:r>
          </a:p>
          <a:p>
            <a:pPr lvl="1"/>
            <a:r>
              <a:rPr lang="en-US" dirty="0"/>
              <a:t>Validate RE distribution function reconstruction techniques.</a:t>
            </a:r>
          </a:p>
          <a:p>
            <a:pPr lvl="1"/>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r>
              <a:rPr lang="en-US" dirty="0"/>
              <a:t>Perform a phase scan of the B-coils based on past results (5)</a:t>
            </a:r>
          </a:p>
          <a:p>
            <a:pPr lvl="1"/>
            <a:r>
              <a:rPr lang="en-US" dirty="0"/>
              <a:t>Displace the beam towards the LFS to increase the relative RMP strength (3)</a:t>
            </a:r>
          </a:p>
          <a:p>
            <a:pPr lvl="1"/>
            <a:r>
              <a:rPr lang="en-US" dirty="0"/>
              <a:t>Decrease the background B strength with the same objective (3)</a:t>
            </a:r>
          </a:p>
          <a:p>
            <a:pPr lvl="1"/>
            <a:r>
              <a:rPr lang="en-US" dirty="0"/>
              <a:t>Include MMI to increase the pitch angle and observe whether the diffusion behaves as expected (4)</a:t>
            </a:r>
          </a:p>
          <a:p>
            <a:pPr marL="0" indent="0">
              <a:buNone/>
            </a:pPr>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15</a:t>
                      </a:r>
                      <a:endParaRPr lang="en-IT" sz="1400" dirty="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709C731E-B8DB-D7E7-820F-CF3D7333DBF5}"/>
              </a:ext>
            </a:extLst>
          </p:cNvPr>
          <p:cNvSpPr/>
          <p:nvPr/>
        </p:nvSpPr>
        <p:spPr>
          <a:xfrm>
            <a:off x="6040933" y="144386"/>
            <a:ext cx="2858139" cy="2615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7231594" y="2357498"/>
            <a:ext cx="16674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M . </a:t>
            </a:r>
            <a:r>
              <a:rPr lang="en-US" altLang="en-US" sz="1350" dirty="0" err="1">
                <a:solidFill>
                  <a:srgbClr val="FFFFFF"/>
                </a:solidFill>
                <a:latin typeface="Calibri" panose="020F0502020204030204" pitchFamily="34" charset="0"/>
              </a:rPr>
              <a:t>Gobbin</a:t>
            </a:r>
            <a:r>
              <a:rPr lang="en-US" altLang="en-US" sz="1350" dirty="0">
                <a:solidFill>
                  <a:srgbClr val="FFFFFF"/>
                </a:solidFill>
                <a:latin typeface="Calibri" panose="020F0502020204030204" pitchFamily="34" charset="0"/>
              </a:rPr>
              <a:t> NF, 2021</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3" name="Picture 12">
            <a:extLst>
              <a:ext uri="{FF2B5EF4-FFF2-40B4-BE49-F238E27FC236}">
                <a16:creationId xmlns:a16="http://schemas.microsoft.com/office/drawing/2014/main" id="{B6BF8529-D78D-40CF-9626-6E2EE89AE8C3}"/>
              </a:ext>
            </a:extLst>
          </p:cNvPr>
          <p:cNvPicPr>
            <a:picLocks noChangeAspect="1"/>
          </p:cNvPicPr>
          <p:nvPr/>
        </p:nvPicPr>
        <p:blipFill>
          <a:blip r:embed="rId4"/>
          <a:stretch>
            <a:fillRect/>
          </a:stretch>
        </p:blipFill>
        <p:spPr>
          <a:xfrm>
            <a:off x="6163465" y="262088"/>
            <a:ext cx="2655836" cy="2095410"/>
          </a:xfrm>
          <a:prstGeom prst="rect">
            <a:avLst/>
          </a:prstGeom>
        </p:spPr>
      </p:pic>
      <p:sp>
        <p:nvSpPr>
          <p:cNvPr id="11" name="TextBox 1">
            <a:extLst>
              <a:ext uri="{FF2B5EF4-FFF2-40B4-BE49-F238E27FC236}">
                <a16:creationId xmlns:a16="http://schemas.microsoft.com/office/drawing/2014/main" id="{36C66E2B-697A-41D6-8B22-8177E3C30BB9}"/>
              </a:ext>
            </a:extLst>
          </p:cNvPr>
          <p:cNvSpPr txBox="1"/>
          <p:nvPr/>
        </p:nvSpPr>
        <p:spPr>
          <a:xfrm>
            <a:off x="4635268" y="727382"/>
            <a:ext cx="4329114" cy="1477328"/>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chemeClr val="accent6">
                    <a:lumMod val="75000"/>
                  </a:schemeClr>
                </a:solidFill>
              </a:rPr>
              <a:t>P</a:t>
            </a:r>
            <a:r>
              <a:rPr lang="de-DE" dirty="0">
                <a:solidFill>
                  <a:schemeClr val="accent6">
                    <a:lumMod val="75000"/>
                  </a:schemeClr>
                </a:solidFill>
              </a:rPr>
              <a:t>2</a:t>
            </a:r>
            <a:r>
              <a:rPr lang="fi-FI" dirty="0">
                <a:solidFill>
                  <a:schemeClr val="accent6">
                    <a:lumMod val="75000"/>
                  </a:schemeClr>
                </a:solidFill>
              </a:rPr>
              <a:t> – </a:t>
            </a:r>
            <a:r>
              <a:rPr lang="en-US" dirty="0">
                <a:solidFill>
                  <a:schemeClr val="accent6">
                    <a:lumMod val="75000"/>
                  </a:schemeClr>
                </a:solidFill>
              </a:rPr>
              <a:t>1) It is unclear what the new substantial ingredient is compared to previous results.2</a:t>
            </a:r>
            <a:r>
              <a:rPr lang="en-US">
                <a:solidFill>
                  <a:schemeClr val="accent6">
                    <a:lumMod val="75000"/>
                  </a:schemeClr>
                </a:solidFill>
              </a:rPr>
              <a:t>) It could be given a higher priority, especially if it is combined with the other RMP proposals to join 38, 41 and 44.</a:t>
            </a:r>
            <a:endParaRPr lang="en-IT" dirty="0">
              <a:solidFill>
                <a:schemeClr val="accent6">
                  <a:lumMod val="75000"/>
                </a:schemeClr>
              </a:solidFill>
            </a:endParaRPr>
          </a:p>
        </p:txBody>
      </p:sp>
      <p:sp>
        <p:nvSpPr>
          <p:cNvPr id="12" name="Footer Placeholder 3">
            <a:extLst>
              <a:ext uri="{FF2B5EF4-FFF2-40B4-BE49-F238E27FC236}">
                <a16:creationId xmlns:a16="http://schemas.microsoft.com/office/drawing/2014/main" id="{11D48E38-89F4-481E-98F8-71A9BBF32568}"/>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224571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6BA12ED-09F0-4A06-B0DB-83AF538898C8}"/>
              </a:ext>
            </a:extLst>
          </p:cNvPr>
          <p:cNvPicPr>
            <a:picLocks noChangeAspect="1"/>
          </p:cNvPicPr>
          <p:nvPr/>
        </p:nvPicPr>
        <p:blipFill>
          <a:blip r:embed="rId2"/>
          <a:stretch>
            <a:fillRect/>
          </a:stretch>
        </p:blipFill>
        <p:spPr>
          <a:xfrm>
            <a:off x="5709719" y="561703"/>
            <a:ext cx="1868238" cy="1920424"/>
          </a:xfrm>
          <a:prstGeom prst="rect">
            <a:avLst/>
          </a:prstGeom>
        </p:spPr>
      </p:pic>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P39: </a:t>
            </a:r>
            <a:r>
              <a:rPr lang="fr-FR" dirty="0" err="1"/>
              <a:t>Runaway</a:t>
            </a:r>
            <a:r>
              <a:rPr lang="fr-FR" dirty="0"/>
              <a:t> </a:t>
            </a:r>
            <a:r>
              <a:rPr lang="fr-FR" dirty="0" err="1"/>
              <a:t>generation</a:t>
            </a:r>
            <a:r>
              <a:rPr lang="fr-FR" dirty="0"/>
              <a:t> </a:t>
            </a:r>
            <a:r>
              <a:rPr lang="fr-FR" dirty="0" err="1"/>
              <a:t>dependence</a:t>
            </a:r>
            <a:r>
              <a:rPr lang="fr-FR" dirty="0"/>
              <a:t> on plasma </a:t>
            </a:r>
            <a:r>
              <a:rPr lang="fr-FR" dirty="0" err="1"/>
              <a:t>shaping</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5427617" cy="4266474"/>
          </a:xfrm>
        </p:spPr>
        <p:txBody>
          <a:bodyPr>
            <a:noAutofit/>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sz="1050" dirty="0">
                <a:cs typeface="Calibri"/>
              </a:rPr>
              <a:t>Cédric Reux et al., cedric.reux@cea.fr</a:t>
            </a: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sz="1050" dirty="0">
                <a:cs typeface="Calibri"/>
              </a:rPr>
              <a:t>Spontaneous runaway generation during disruptions is more frequent with tokamaks running circular, limited plasmas compared to elongated, diverted tokamaks</a:t>
            </a:r>
          </a:p>
          <a:p>
            <a:pPr lvl="1">
              <a:spcBef>
                <a:spcPts val="0"/>
              </a:spcBef>
              <a:defRPr/>
            </a:pPr>
            <a:r>
              <a:rPr lang="en-US" sz="1050" dirty="0">
                <a:cs typeface="Calibri"/>
              </a:rPr>
              <a:t>ITER is a high-elongation, diverted machine </a:t>
            </a:r>
            <a:r>
              <a:rPr lang="en-US" sz="1050" dirty="0">
                <a:cs typeface="Calibri"/>
                <a:sym typeface="Wingdings" panose="05000000000000000000" pitchFamily="2" charset="2"/>
              </a:rPr>
              <a:t> crucial to understand how this observation could affect runaway generation on ITER</a:t>
            </a:r>
          </a:p>
          <a:p>
            <a:pPr lvl="1">
              <a:spcBef>
                <a:spcPts val="0"/>
              </a:spcBef>
              <a:defRPr/>
            </a:pPr>
            <a:r>
              <a:rPr lang="en-US" sz="1050" dirty="0">
                <a:cs typeface="Calibri"/>
                <a:sym typeface="Wingdings" panose="05000000000000000000" pitchFamily="2" charset="2"/>
              </a:rPr>
              <a:t>Two effects studied: magnetic topology differences affecting the stochastization dynamics [</a:t>
            </a:r>
            <a:r>
              <a:rPr lang="it-IT" sz="1050" dirty="0"/>
              <a:t>Izzo et al., NF 2011</a:t>
            </a:r>
            <a:r>
              <a:rPr lang="en-US" sz="1050" dirty="0">
                <a:cs typeface="Calibri"/>
                <a:sym typeface="Wingdings" panose="05000000000000000000" pitchFamily="2" charset="2"/>
              </a:rPr>
              <a:t>] or vertical instability losing runaway before avalanche multiplication [Wang et al., NF 2025], but only in simulation</a:t>
            </a:r>
          </a:p>
          <a:p>
            <a:pPr lvl="1">
              <a:spcBef>
                <a:spcPts val="0"/>
              </a:spcBef>
              <a:defRPr/>
            </a:pPr>
            <a:r>
              <a:rPr lang="en-US" sz="1050" dirty="0">
                <a:cs typeface="Calibri"/>
                <a:sym typeface="Wingdings" panose="05000000000000000000" pitchFamily="2" charset="2"/>
              </a:rPr>
              <a:t>Objective: disentangle effects experimentally (or confirm both are important)</a:t>
            </a:r>
          </a:p>
          <a:p>
            <a:pPr lvl="2">
              <a:spcBef>
                <a:spcPts val="0"/>
              </a:spcBef>
              <a:defRPr/>
            </a:pPr>
            <a:r>
              <a:rPr lang="en-US" sz="1050" dirty="0">
                <a:cs typeface="Calibri"/>
                <a:sym typeface="Wingdings" panose="05000000000000000000" pitchFamily="2" charset="2"/>
              </a:rPr>
              <a:t>Influence of the presence/absence of an X-point</a:t>
            </a:r>
          </a:p>
          <a:p>
            <a:pPr lvl="2">
              <a:spcBef>
                <a:spcPts val="0"/>
              </a:spcBef>
              <a:defRPr/>
            </a:pPr>
            <a:r>
              <a:rPr lang="en-US" sz="1050" dirty="0">
                <a:cs typeface="Calibri"/>
                <a:sym typeface="Wingdings" panose="05000000000000000000" pitchFamily="2" charset="2"/>
              </a:rPr>
              <a:t>Influence of the vertical instability growth rate</a:t>
            </a:r>
            <a:endParaRPr lang="en-US" sz="1050" dirty="0">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diagnostics</a:t>
            </a:r>
            <a:endParaRPr lang="en-US" dirty="0">
              <a:latin typeface="+mn-lt"/>
            </a:endParaRPr>
          </a:p>
          <a:p>
            <a:pPr lvl="1">
              <a:spcBef>
                <a:spcPts val="0"/>
              </a:spcBef>
              <a:defRPr/>
            </a:pPr>
            <a:r>
              <a:rPr lang="en-US" sz="1050" dirty="0">
                <a:cs typeface="Calibri"/>
              </a:rPr>
              <a:t>Scan the vertical instability growth rate in a limiter shape (trying to overlap the values from the next scan) </a:t>
            </a:r>
          </a:p>
          <a:p>
            <a:pPr lvl="1">
              <a:spcBef>
                <a:spcPts val="0"/>
              </a:spcBef>
              <a:defRPr/>
            </a:pPr>
            <a:r>
              <a:rPr lang="en-US" sz="1050" dirty="0">
                <a:cs typeface="Calibri"/>
              </a:rPr>
              <a:t>Scan the vertical instability growth rate in a single-null diverted shape (trying to overlap the values from the previous scan). Repeat in double null.</a:t>
            </a:r>
          </a:p>
          <a:p>
            <a:pPr lvl="1">
              <a:spcBef>
                <a:spcPts val="0"/>
              </a:spcBef>
              <a:defRPr/>
            </a:pPr>
            <a:r>
              <a:rPr lang="en-US" sz="1050" dirty="0">
                <a:cs typeface="Calibri"/>
              </a:rPr>
              <a:t>Scan the distance of the primary or secondary X-point from the wall, trying to keep the same elongation and/or vertical instability growth rates as close as possible to the previous scans</a:t>
            </a:r>
          </a:p>
          <a:p>
            <a:pPr lvl="1">
              <a:spcBef>
                <a:spcPts val="0"/>
              </a:spcBef>
              <a:defRPr/>
            </a:pPr>
            <a:r>
              <a:rPr lang="en-US" sz="1050" dirty="0">
                <a:cs typeface="Calibri"/>
              </a:rPr>
              <a:t>Elongate a pre-existing beam in flight and check its effect on runaway survival.</a:t>
            </a:r>
          </a:p>
          <a:p>
            <a:pPr marL="160735" indent="-160735">
              <a:spcBef>
                <a:spcPts val="0"/>
              </a:spcBef>
              <a:buFont typeface="Arial"/>
              <a:buChar char="•"/>
              <a:defRPr/>
            </a:pPr>
            <a:endParaRPr lang="en-US" dirty="0">
              <a:latin typeface="+mn-lt"/>
              <a:cs typeface="Calibri"/>
            </a:endParaRP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endParaRPr lang="en-IT" sz="140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fr-FR" sz="800" dirty="0"/>
                        <a:t>20 pulses / 2 sessions</a:t>
                      </a:r>
                      <a:endParaRPr lang="en-IT" sz="800" dirty="0"/>
                    </a:p>
                  </a:txBody>
                  <a:tcPr marL="51439" marR="51439" marT="25718" marB="25718">
                    <a:solidFill>
                      <a:schemeClr val="accent6">
                        <a:lumMod val="40000"/>
                        <a:lumOff val="60000"/>
                      </a:schemeClr>
                    </a:solidFill>
                  </a:tcPr>
                </a:tc>
                <a:tc>
                  <a:txBody>
                    <a:bodyPr/>
                    <a:lstStyle/>
                    <a:p>
                      <a:r>
                        <a:rPr lang="fr-FR" sz="800" dirty="0"/>
                        <a:t>6 pulses (</a:t>
                      </a:r>
                      <a:r>
                        <a:rPr lang="fr-FR" sz="800" dirty="0" err="1"/>
                        <a:t>shapes</a:t>
                      </a:r>
                      <a:r>
                        <a:rPr lang="fr-FR" sz="800" dirty="0"/>
                        <a:t>)</a:t>
                      </a:r>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304439" y="2471002"/>
            <a:ext cx="262402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050" i="1" dirty="0">
                <a:solidFill>
                  <a:srgbClr val="00B050"/>
                </a:solidFill>
                <a:latin typeface="Calibri" panose="020F0502020204030204" pitchFamily="34" charset="0"/>
              </a:rPr>
              <a:t>Poincare plot of DIII-D simulations: divertor vs. limiter</a:t>
            </a:r>
          </a:p>
          <a:p>
            <a:pPr defTabSz="685800">
              <a:spcBef>
                <a:spcPct val="0"/>
              </a:spcBef>
              <a:buNone/>
            </a:pPr>
            <a:r>
              <a:rPr lang="en-US" altLang="en-US" sz="1050" i="1" dirty="0">
                <a:solidFill>
                  <a:srgbClr val="00B050"/>
                </a:solidFill>
                <a:latin typeface="Calibri" panose="020F0502020204030204" pitchFamily="34" charset="0"/>
              </a:rPr>
              <a:t>[V. Izzo et al., NF 2011]</a:t>
            </a:r>
            <a:endParaRPr lang="en-US" altLang="en-US" sz="1050" i="1"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3" name="Image 12">
            <a:extLst>
              <a:ext uri="{FF2B5EF4-FFF2-40B4-BE49-F238E27FC236}">
                <a16:creationId xmlns:a16="http://schemas.microsoft.com/office/drawing/2014/main" id="{90CED347-528D-4C34-81FA-93BC8FEA2E03}"/>
              </a:ext>
            </a:extLst>
          </p:cNvPr>
          <p:cNvPicPr>
            <a:picLocks noChangeAspect="1"/>
          </p:cNvPicPr>
          <p:nvPr/>
        </p:nvPicPr>
        <p:blipFill>
          <a:blip r:embed="rId3"/>
          <a:stretch>
            <a:fillRect/>
          </a:stretch>
        </p:blipFill>
        <p:spPr>
          <a:xfrm>
            <a:off x="7535576" y="613953"/>
            <a:ext cx="1536579" cy="1639303"/>
          </a:xfrm>
          <a:prstGeom prst="rect">
            <a:avLst/>
          </a:prstGeom>
        </p:spPr>
      </p:pic>
      <p:sp>
        <p:nvSpPr>
          <p:cNvPr id="12" name="Footer Placeholder 3">
            <a:extLst>
              <a:ext uri="{FF2B5EF4-FFF2-40B4-BE49-F238E27FC236}">
                <a16:creationId xmlns:a16="http://schemas.microsoft.com/office/drawing/2014/main" id="{6CF29A63-0635-461E-97CE-EFA70037AC62}"/>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139610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6BA12ED-09F0-4A06-B0DB-83AF538898C8}"/>
              </a:ext>
            </a:extLst>
          </p:cNvPr>
          <p:cNvPicPr>
            <a:picLocks noChangeAspect="1"/>
          </p:cNvPicPr>
          <p:nvPr/>
        </p:nvPicPr>
        <p:blipFill>
          <a:blip r:embed="rId2"/>
          <a:stretch>
            <a:fillRect/>
          </a:stretch>
        </p:blipFill>
        <p:spPr>
          <a:xfrm>
            <a:off x="5709719" y="561703"/>
            <a:ext cx="1868238" cy="1920424"/>
          </a:xfrm>
          <a:prstGeom prst="rect">
            <a:avLst/>
          </a:prstGeom>
        </p:spPr>
      </p:pic>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P39: </a:t>
            </a:r>
            <a:r>
              <a:rPr lang="fr-FR" dirty="0" err="1"/>
              <a:t>Runaway</a:t>
            </a:r>
            <a:r>
              <a:rPr lang="fr-FR" dirty="0"/>
              <a:t> </a:t>
            </a:r>
            <a:r>
              <a:rPr lang="fr-FR" dirty="0" err="1"/>
              <a:t>generation</a:t>
            </a:r>
            <a:r>
              <a:rPr lang="fr-FR" dirty="0"/>
              <a:t> </a:t>
            </a:r>
            <a:r>
              <a:rPr lang="fr-FR" dirty="0" err="1"/>
              <a:t>dependence</a:t>
            </a:r>
            <a:r>
              <a:rPr lang="fr-FR" dirty="0"/>
              <a:t> on plasma </a:t>
            </a:r>
            <a:r>
              <a:rPr lang="fr-FR" dirty="0" err="1"/>
              <a:t>shaping</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5427617" cy="4266474"/>
          </a:xfrm>
        </p:spPr>
        <p:txBody>
          <a:bodyPr>
            <a:noAutofit/>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sz="1050" dirty="0">
                <a:cs typeface="Calibri"/>
              </a:rPr>
              <a:t>Cédric Reux et al., cedric.reux@cea.fr</a:t>
            </a: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sz="1050" dirty="0">
                <a:cs typeface="Calibri"/>
              </a:rPr>
              <a:t>Spontaneous runaway generation during disruptions is more frequent with tokamaks running circular, limited plasmas compared to elongated, diverted tokamaks</a:t>
            </a:r>
          </a:p>
          <a:p>
            <a:pPr lvl="1">
              <a:spcBef>
                <a:spcPts val="0"/>
              </a:spcBef>
              <a:defRPr/>
            </a:pPr>
            <a:r>
              <a:rPr lang="en-US" sz="1050" dirty="0">
                <a:cs typeface="Calibri"/>
              </a:rPr>
              <a:t>ITER is a high-elongation, diverted machine </a:t>
            </a:r>
            <a:r>
              <a:rPr lang="en-US" sz="1050" dirty="0">
                <a:cs typeface="Calibri"/>
                <a:sym typeface="Wingdings" panose="05000000000000000000" pitchFamily="2" charset="2"/>
              </a:rPr>
              <a:t> crucial to understand how this observation could affect runaway generation on ITER</a:t>
            </a:r>
          </a:p>
          <a:p>
            <a:pPr lvl="1">
              <a:spcBef>
                <a:spcPts val="0"/>
              </a:spcBef>
              <a:defRPr/>
            </a:pPr>
            <a:r>
              <a:rPr lang="en-US" sz="1050" dirty="0">
                <a:cs typeface="Calibri"/>
                <a:sym typeface="Wingdings" panose="05000000000000000000" pitchFamily="2" charset="2"/>
              </a:rPr>
              <a:t>Two effects studied: magnetic topology differences affecting the stochastization dynamics [</a:t>
            </a:r>
            <a:r>
              <a:rPr lang="it-IT" sz="1050" dirty="0"/>
              <a:t>Izzo et al., NF 2011</a:t>
            </a:r>
            <a:r>
              <a:rPr lang="en-US" sz="1050" dirty="0">
                <a:cs typeface="Calibri"/>
                <a:sym typeface="Wingdings" panose="05000000000000000000" pitchFamily="2" charset="2"/>
              </a:rPr>
              <a:t>] or vertical instability losing runaway before avalanche multiplication [Wang et al., NF 2025], but only in simulation</a:t>
            </a:r>
          </a:p>
          <a:p>
            <a:pPr lvl="1">
              <a:spcBef>
                <a:spcPts val="0"/>
              </a:spcBef>
              <a:defRPr/>
            </a:pPr>
            <a:r>
              <a:rPr lang="en-US" sz="1050" dirty="0">
                <a:cs typeface="Calibri"/>
                <a:sym typeface="Wingdings" panose="05000000000000000000" pitchFamily="2" charset="2"/>
              </a:rPr>
              <a:t>Objective: disentangle effects experimentally (or confirm both are important)</a:t>
            </a:r>
          </a:p>
          <a:p>
            <a:pPr lvl="2">
              <a:spcBef>
                <a:spcPts val="0"/>
              </a:spcBef>
              <a:defRPr/>
            </a:pPr>
            <a:r>
              <a:rPr lang="en-US" sz="1050" dirty="0">
                <a:cs typeface="Calibri"/>
                <a:sym typeface="Wingdings" panose="05000000000000000000" pitchFamily="2" charset="2"/>
              </a:rPr>
              <a:t>Influence of the presence/absence of an X-point</a:t>
            </a:r>
          </a:p>
          <a:p>
            <a:pPr lvl="2">
              <a:spcBef>
                <a:spcPts val="0"/>
              </a:spcBef>
              <a:defRPr/>
            </a:pPr>
            <a:r>
              <a:rPr lang="en-US" sz="1050" dirty="0">
                <a:cs typeface="Calibri"/>
                <a:sym typeface="Wingdings" panose="05000000000000000000" pitchFamily="2" charset="2"/>
              </a:rPr>
              <a:t>Influence of the vertical instability growth rate</a:t>
            </a:r>
            <a:endParaRPr lang="en-US" sz="1050" dirty="0">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diagnostics</a:t>
            </a:r>
            <a:endParaRPr lang="en-US" dirty="0">
              <a:latin typeface="+mn-lt"/>
            </a:endParaRPr>
          </a:p>
          <a:p>
            <a:pPr lvl="1">
              <a:spcBef>
                <a:spcPts val="0"/>
              </a:spcBef>
              <a:defRPr/>
            </a:pPr>
            <a:r>
              <a:rPr lang="en-US" sz="1050" dirty="0">
                <a:cs typeface="Calibri"/>
              </a:rPr>
              <a:t>Scan the vertical instability growth rate in a limiter shape (trying to overlap the values from the next scan) </a:t>
            </a:r>
          </a:p>
          <a:p>
            <a:pPr lvl="1">
              <a:spcBef>
                <a:spcPts val="0"/>
              </a:spcBef>
              <a:defRPr/>
            </a:pPr>
            <a:r>
              <a:rPr lang="en-US" sz="1050" dirty="0">
                <a:cs typeface="Calibri"/>
              </a:rPr>
              <a:t>Scan the vertical instability growth rate in a single-null diverted shape (trying to overlap the values from the previous scan). Repeat in double null.</a:t>
            </a:r>
          </a:p>
          <a:p>
            <a:pPr lvl="1">
              <a:spcBef>
                <a:spcPts val="0"/>
              </a:spcBef>
              <a:defRPr/>
            </a:pPr>
            <a:r>
              <a:rPr lang="en-US" sz="1050" dirty="0">
                <a:cs typeface="Calibri"/>
              </a:rPr>
              <a:t>Scan the distance of the primary or secondary X-point from the wall, trying to keep the same elongation and/or vertical instability growth rates as close as possible to the previous scans</a:t>
            </a:r>
          </a:p>
          <a:p>
            <a:pPr lvl="1">
              <a:spcBef>
                <a:spcPts val="0"/>
              </a:spcBef>
              <a:defRPr/>
            </a:pPr>
            <a:r>
              <a:rPr lang="en-US" sz="1050" dirty="0">
                <a:cs typeface="Calibri"/>
              </a:rPr>
              <a:t>Elongate a pre-existing beam in flight and check its effect on runaway survival.</a:t>
            </a:r>
          </a:p>
          <a:p>
            <a:pPr marL="160735" indent="-160735">
              <a:spcBef>
                <a:spcPts val="0"/>
              </a:spcBef>
              <a:buFont typeface="Arial"/>
              <a:buChar char="•"/>
              <a:defRPr/>
            </a:pPr>
            <a:endParaRPr lang="en-US" dirty="0">
              <a:latin typeface="+mn-lt"/>
              <a:cs typeface="Calibri"/>
            </a:endParaRP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endParaRPr lang="en-IT" sz="140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fr-FR" sz="800" dirty="0"/>
                        <a:t>20 pulses / 2 sessions</a:t>
                      </a:r>
                      <a:endParaRPr lang="en-IT" sz="800" dirty="0"/>
                    </a:p>
                  </a:txBody>
                  <a:tcPr marL="51439" marR="51439" marT="25718" marB="25718">
                    <a:solidFill>
                      <a:schemeClr val="accent6">
                        <a:lumMod val="40000"/>
                        <a:lumOff val="60000"/>
                      </a:schemeClr>
                    </a:solidFill>
                  </a:tcPr>
                </a:tc>
                <a:tc>
                  <a:txBody>
                    <a:bodyPr/>
                    <a:lstStyle/>
                    <a:p>
                      <a:r>
                        <a:rPr lang="fr-FR" sz="800" dirty="0"/>
                        <a:t>6 pulses (</a:t>
                      </a:r>
                      <a:r>
                        <a:rPr lang="fr-FR" sz="800" dirty="0" err="1"/>
                        <a:t>shapes</a:t>
                      </a:r>
                      <a:r>
                        <a:rPr lang="fr-FR" sz="800" dirty="0"/>
                        <a:t>)</a:t>
                      </a:r>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304439" y="2471002"/>
            <a:ext cx="262402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050" i="1" dirty="0">
                <a:solidFill>
                  <a:srgbClr val="00B050"/>
                </a:solidFill>
                <a:latin typeface="Calibri" panose="020F0502020204030204" pitchFamily="34" charset="0"/>
              </a:rPr>
              <a:t>Poincare plot of DIII-D simulations: divertor vs. limiter</a:t>
            </a:r>
          </a:p>
          <a:p>
            <a:pPr defTabSz="685800">
              <a:spcBef>
                <a:spcPct val="0"/>
              </a:spcBef>
              <a:buNone/>
            </a:pPr>
            <a:r>
              <a:rPr lang="en-US" altLang="en-US" sz="1050" i="1" dirty="0">
                <a:solidFill>
                  <a:srgbClr val="00B050"/>
                </a:solidFill>
                <a:latin typeface="Calibri" panose="020F0502020204030204" pitchFamily="34" charset="0"/>
              </a:rPr>
              <a:t>[V. Izzo et al., NF 2011]</a:t>
            </a:r>
            <a:endParaRPr lang="en-US" altLang="en-US" sz="1050" i="1"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3" name="Image 12">
            <a:extLst>
              <a:ext uri="{FF2B5EF4-FFF2-40B4-BE49-F238E27FC236}">
                <a16:creationId xmlns:a16="http://schemas.microsoft.com/office/drawing/2014/main" id="{90CED347-528D-4C34-81FA-93BC8FEA2E03}"/>
              </a:ext>
            </a:extLst>
          </p:cNvPr>
          <p:cNvPicPr>
            <a:picLocks noChangeAspect="1"/>
          </p:cNvPicPr>
          <p:nvPr/>
        </p:nvPicPr>
        <p:blipFill>
          <a:blip r:embed="rId3"/>
          <a:stretch>
            <a:fillRect/>
          </a:stretch>
        </p:blipFill>
        <p:spPr>
          <a:xfrm>
            <a:off x="7535576" y="613953"/>
            <a:ext cx="1536579" cy="1639303"/>
          </a:xfrm>
          <a:prstGeom prst="rect">
            <a:avLst/>
          </a:prstGeom>
        </p:spPr>
      </p:pic>
      <p:sp>
        <p:nvSpPr>
          <p:cNvPr id="12" name="TextBox 1">
            <a:extLst>
              <a:ext uri="{FF2B5EF4-FFF2-40B4-BE49-F238E27FC236}">
                <a16:creationId xmlns:a16="http://schemas.microsoft.com/office/drawing/2014/main" id="{9B4277FD-5AFC-4457-8F1E-E5DB94BACE32}"/>
              </a:ext>
            </a:extLst>
          </p:cNvPr>
          <p:cNvSpPr txBox="1"/>
          <p:nvPr/>
        </p:nvSpPr>
        <p:spPr>
          <a:xfrm>
            <a:off x="4635268" y="727382"/>
            <a:ext cx="4329114" cy="1200329"/>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chemeClr val="accent6">
                    <a:lumMod val="75000"/>
                  </a:schemeClr>
                </a:solidFill>
              </a:rPr>
              <a:t>P</a:t>
            </a:r>
            <a:r>
              <a:rPr lang="de-DE" dirty="0">
                <a:solidFill>
                  <a:schemeClr val="accent6">
                    <a:lumMod val="75000"/>
                  </a:schemeClr>
                </a:solidFill>
              </a:rPr>
              <a:t>2</a:t>
            </a:r>
            <a:r>
              <a:rPr lang="fi-FI" dirty="0">
                <a:solidFill>
                  <a:schemeClr val="accent6">
                    <a:lumMod val="75000"/>
                  </a:schemeClr>
                </a:solidFill>
              </a:rPr>
              <a:t> – </a:t>
            </a:r>
            <a:r>
              <a:rPr lang="en-US" dirty="0">
                <a:solidFill>
                  <a:schemeClr val="accent6">
                    <a:lumMod val="75000"/>
                  </a:schemeClr>
                </a:solidFill>
              </a:rPr>
              <a:t>1) Proposal is interesting but requires substantial number of pulses. 2) This year main aims are </a:t>
            </a:r>
            <a:r>
              <a:rPr lang="en-US" dirty="0" err="1">
                <a:solidFill>
                  <a:schemeClr val="accent6">
                    <a:lumMod val="75000"/>
                  </a:schemeClr>
                </a:solidFill>
              </a:rPr>
              <a:t>bening</a:t>
            </a:r>
            <a:r>
              <a:rPr lang="en-US" dirty="0">
                <a:solidFill>
                  <a:schemeClr val="accent6">
                    <a:lumMod val="75000"/>
                  </a:schemeClr>
                </a:solidFill>
              </a:rPr>
              <a:t> termination and impact of runaways on the wall</a:t>
            </a:r>
            <a:endParaRPr lang="en-IT" dirty="0">
              <a:solidFill>
                <a:schemeClr val="accent6">
                  <a:lumMod val="75000"/>
                </a:schemeClr>
              </a:solidFill>
            </a:endParaRPr>
          </a:p>
        </p:txBody>
      </p:sp>
      <p:sp>
        <p:nvSpPr>
          <p:cNvPr id="14" name="Footer Placeholder 3">
            <a:extLst>
              <a:ext uri="{FF2B5EF4-FFF2-40B4-BE49-F238E27FC236}">
                <a16:creationId xmlns:a16="http://schemas.microsoft.com/office/drawing/2014/main" id="{F0B10BCD-5A97-4FC2-ABB9-74C19A179E7B}"/>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255105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619218" y="89752"/>
            <a:ext cx="7088832" cy="505967"/>
          </a:xfrm>
        </p:spPr>
        <p:txBody>
          <a:bodyPr/>
          <a:lstStyle/>
          <a:p>
            <a:r>
              <a:rPr lang="fr-FR" dirty="0"/>
              <a:t>P40: Interaction </a:t>
            </a:r>
            <a:r>
              <a:rPr lang="fr-FR" dirty="0" err="1"/>
              <a:t>between</a:t>
            </a:r>
            <a:r>
              <a:rPr lang="fr-FR" dirty="0"/>
              <a:t> RE and high </a:t>
            </a:r>
            <a:r>
              <a:rPr lang="fr-FR" dirty="0" err="1"/>
              <a:t>frequency</a:t>
            </a:r>
            <a:r>
              <a:rPr lang="fr-FR" dirty="0"/>
              <a:t> </a:t>
            </a:r>
            <a:r>
              <a:rPr lang="fr-FR" dirty="0" err="1"/>
              <a:t>waves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18902" y="614060"/>
            <a:ext cx="5205441" cy="4266474"/>
          </a:xfrm>
        </p:spPr>
        <p:txBody>
          <a:bodyPr>
            <a:normAutofit lnSpcReduction="10000"/>
          </a:bodyPr>
          <a:lstStyle/>
          <a:p>
            <a:pPr marL="160735" indent="-160735">
              <a:spcBef>
                <a:spcPts val="0"/>
              </a:spcBef>
              <a:buFont typeface="Arial"/>
              <a:buChar char="•"/>
              <a:defRPr/>
            </a:pPr>
            <a:r>
              <a:rPr lang="en-US" sz="1350" b="1" dirty="0">
                <a:cs typeface="Calibri"/>
              </a:rPr>
              <a:t>Proponents and contact person:</a:t>
            </a:r>
          </a:p>
          <a:p>
            <a:pPr lvl="1">
              <a:spcBef>
                <a:spcPts val="0"/>
              </a:spcBef>
              <a:defRPr/>
            </a:pPr>
            <a:r>
              <a:rPr lang="en-US" sz="1200" dirty="0">
                <a:cs typeface="Calibri"/>
              </a:rPr>
              <a:t>Olivier Panico  </a:t>
            </a:r>
            <a:r>
              <a:rPr lang="en-US" sz="1200" dirty="0">
                <a:cs typeface="Calibri"/>
                <a:hlinkClick r:id="rId2"/>
              </a:rPr>
              <a:t>olivier.panico@epfl.ch</a:t>
            </a:r>
            <a:r>
              <a:rPr lang="en-US" sz="1200" dirty="0">
                <a:cs typeface="Calibri"/>
              </a:rPr>
              <a:t> et al.</a:t>
            </a:r>
          </a:p>
          <a:p>
            <a:pPr marL="257175" lvl="1" indent="0">
              <a:spcBef>
                <a:spcPts val="0"/>
              </a:spcBef>
              <a:buNone/>
              <a:defRPr/>
            </a:pPr>
            <a:endParaRPr lang="en-US" sz="1200" dirty="0">
              <a:cs typeface="Calibri"/>
            </a:endParaRPr>
          </a:p>
          <a:p>
            <a:pPr marL="160735" indent="-160735">
              <a:spcBef>
                <a:spcPts val="0"/>
              </a:spcBef>
              <a:buFont typeface="Arial"/>
              <a:buChar char="•"/>
              <a:defRPr/>
            </a:pPr>
            <a:r>
              <a:rPr lang="en-US" sz="1350" b="1" dirty="0">
                <a:cs typeface="Calibri"/>
              </a:rPr>
              <a:t>Scientific Background &amp; Objectives</a:t>
            </a:r>
          </a:p>
          <a:p>
            <a:pPr lvl="1">
              <a:spcBef>
                <a:spcPts val="0"/>
              </a:spcBef>
              <a:defRPr/>
            </a:pPr>
            <a:r>
              <a:rPr lang="en-US" sz="1200" dirty="0">
                <a:cs typeface="Calibri"/>
              </a:rPr>
              <a:t>Runaway electrons (REs) can severely damage fusion reactors</a:t>
            </a:r>
          </a:p>
          <a:p>
            <a:pPr lvl="1">
              <a:spcBef>
                <a:spcPts val="0"/>
              </a:spcBef>
              <a:defRPr/>
            </a:pPr>
            <a:r>
              <a:rPr lang="en-US" sz="1200" dirty="0">
                <a:cs typeface="Calibri"/>
              </a:rPr>
              <a:t>Recent experiments show that </a:t>
            </a:r>
            <a:r>
              <a:rPr lang="en-US" sz="1200" dirty="0">
                <a:solidFill>
                  <a:srgbClr val="FF0000"/>
                </a:solidFill>
                <a:cs typeface="Calibri"/>
              </a:rPr>
              <a:t>high frequency waves </a:t>
            </a:r>
            <a:r>
              <a:rPr lang="en-US" sz="1200" dirty="0">
                <a:cs typeface="Calibri"/>
              </a:rPr>
              <a:t>(whistlers) </a:t>
            </a:r>
            <a:r>
              <a:rPr lang="en-US" sz="1200" dirty="0">
                <a:solidFill>
                  <a:srgbClr val="FF0000"/>
                </a:solidFill>
                <a:cs typeface="Calibri"/>
              </a:rPr>
              <a:t>can</a:t>
            </a:r>
            <a:r>
              <a:rPr lang="en-US" sz="1200" dirty="0">
                <a:cs typeface="Calibri"/>
              </a:rPr>
              <a:t> </a:t>
            </a:r>
            <a:r>
              <a:rPr lang="en-US" sz="1200" dirty="0">
                <a:solidFill>
                  <a:srgbClr val="FF0000"/>
                </a:solidFill>
                <a:cs typeface="Calibri"/>
              </a:rPr>
              <a:t>mitigate</a:t>
            </a:r>
            <a:r>
              <a:rPr lang="en-US" sz="1200" dirty="0">
                <a:cs typeface="Calibri"/>
              </a:rPr>
              <a:t> </a:t>
            </a:r>
            <a:r>
              <a:rPr lang="en-US" sz="1200" dirty="0">
                <a:solidFill>
                  <a:srgbClr val="FF0000"/>
                </a:solidFill>
                <a:cs typeface="Calibri"/>
              </a:rPr>
              <a:t>RE beams</a:t>
            </a:r>
            <a:r>
              <a:rPr lang="en-US" sz="1200" dirty="0">
                <a:cs typeface="Calibri"/>
              </a:rPr>
              <a:t>: </a:t>
            </a:r>
          </a:p>
          <a:p>
            <a:pPr lvl="2">
              <a:spcBef>
                <a:spcPts val="0"/>
              </a:spcBef>
              <a:defRPr/>
            </a:pPr>
            <a:r>
              <a:rPr lang="en-US" dirty="0">
                <a:cs typeface="Calibri"/>
              </a:rPr>
              <a:t>Expulse the RE seed =&gt; reduced post-disruption RE density</a:t>
            </a:r>
          </a:p>
          <a:p>
            <a:pPr lvl="2">
              <a:spcBef>
                <a:spcPts val="0"/>
              </a:spcBef>
              <a:defRPr/>
            </a:pPr>
            <a:r>
              <a:rPr lang="en-US" dirty="0">
                <a:cs typeface="Calibri"/>
              </a:rPr>
              <a:t>Limit maximum energy of REs</a:t>
            </a:r>
          </a:p>
          <a:p>
            <a:pPr marL="514350" lvl="2" indent="0">
              <a:spcBef>
                <a:spcPts val="0"/>
              </a:spcBef>
              <a:buNone/>
              <a:defRPr/>
            </a:pPr>
            <a:endParaRPr lang="en-US" dirty="0">
              <a:cs typeface="Calibri"/>
            </a:endParaRPr>
          </a:p>
          <a:p>
            <a:pPr lvl="1">
              <a:spcBef>
                <a:spcPts val="0"/>
              </a:spcBef>
              <a:defRPr/>
            </a:pPr>
            <a:r>
              <a:rPr lang="en-US" sz="1200" b="1" u="sng" dirty="0">
                <a:cs typeface="Calibri"/>
              </a:rPr>
              <a:t>Objectives</a:t>
            </a:r>
            <a:r>
              <a:rPr lang="en-US" sz="1200" dirty="0">
                <a:cs typeface="Calibri"/>
              </a:rPr>
              <a:t>: characterize whistler waves together with RE dynamics </a:t>
            </a:r>
          </a:p>
          <a:p>
            <a:pPr lvl="2">
              <a:spcBef>
                <a:spcPts val="0"/>
              </a:spcBef>
              <a:defRPr/>
            </a:pPr>
            <a:r>
              <a:rPr lang="en-US" dirty="0">
                <a:cs typeface="Calibri"/>
              </a:rPr>
              <a:t>Properly identify whistler waves and their dispersion relation </a:t>
            </a:r>
          </a:p>
          <a:p>
            <a:pPr lvl="2">
              <a:spcBef>
                <a:spcPts val="0"/>
              </a:spcBef>
              <a:defRPr/>
            </a:pPr>
            <a:r>
              <a:rPr lang="en-US" dirty="0">
                <a:cs typeface="Calibri"/>
              </a:rPr>
              <a:t>Study impact of whistlers on RE dynamics </a:t>
            </a:r>
          </a:p>
          <a:p>
            <a:pPr lvl="2">
              <a:spcBef>
                <a:spcPts val="0"/>
              </a:spcBef>
              <a:defRPr/>
            </a:pPr>
            <a:endParaRPr lang="en-US" b="1" dirty="0">
              <a:cs typeface="Calibri"/>
            </a:endParaRPr>
          </a:p>
          <a:p>
            <a:pPr marL="160735" indent="-160735">
              <a:spcBef>
                <a:spcPts val="0"/>
              </a:spcBef>
              <a:buFont typeface="Arial"/>
              <a:buChar char="•"/>
              <a:defRPr/>
            </a:pPr>
            <a:r>
              <a:rPr lang="en-US" sz="1350" b="1" dirty="0">
                <a:cs typeface="Calibri"/>
              </a:rPr>
              <a:t>Experimental Strategy/Machine Constraints and essential diagnostic</a:t>
            </a:r>
            <a:endParaRPr lang="en-US" sz="1350" dirty="0"/>
          </a:p>
          <a:p>
            <a:pPr marL="385763" lvl="1">
              <a:spcBef>
                <a:spcPts val="0"/>
              </a:spcBef>
              <a:buFont typeface="Arial"/>
              <a:buChar char="•"/>
              <a:defRPr/>
            </a:pPr>
            <a:r>
              <a:rPr lang="en-US" sz="1200" dirty="0">
                <a:cs typeface="Calibri"/>
              </a:rPr>
              <a:t>Develop a solid scenario with both whistlers and runaways  [5 pulses]</a:t>
            </a:r>
          </a:p>
          <a:p>
            <a:pPr marL="385763" lvl="1">
              <a:spcBef>
                <a:spcPts val="0"/>
              </a:spcBef>
              <a:buFont typeface="Arial"/>
              <a:buChar char="•"/>
              <a:defRPr/>
            </a:pPr>
            <a:r>
              <a:rPr lang="en-US" sz="1200" dirty="0">
                <a:solidFill>
                  <a:srgbClr val="FF0000"/>
                </a:solidFill>
                <a:cs typeface="Calibri"/>
              </a:rPr>
              <a:t>Verify theoretical scaling </a:t>
            </a:r>
            <a:r>
              <a:rPr lang="en-US" sz="1200" dirty="0">
                <a:cs typeface="Calibri"/>
              </a:rPr>
              <a:t>of whistler wave dispersion relation by scanning magnetic field, density and plasma current [10 pulses]</a:t>
            </a:r>
          </a:p>
          <a:p>
            <a:pPr marL="385763" lvl="1">
              <a:spcBef>
                <a:spcPts val="0"/>
              </a:spcBef>
              <a:buFont typeface="Arial"/>
              <a:buChar char="•"/>
              <a:defRPr/>
            </a:pPr>
            <a:r>
              <a:rPr lang="en-US" sz="1200" dirty="0">
                <a:cs typeface="Calibri"/>
              </a:rPr>
              <a:t>Study </a:t>
            </a:r>
            <a:r>
              <a:rPr lang="en-US" sz="1200" dirty="0">
                <a:solidFill>
                  <a:srgbClr val="FF0000"/>
                </a:solidFill>
                <a:cs typeface="Calibri"/>
              </a:rPr>
              <a:t>role of whistler on RE dynamic</a:t>
            </a:r>
            <a:r>
              <a:rPr lang="en-US" sz="1200" dirty="0">
                <a:cs typeface="Calibri"/>
              </a:rPr>
              <a:t>: RE confinement and pitch angle scattering [10 pulses]</a:t>
            </a:r>
          </a:p>
          <a:p>
            <a:pPr marL="225029" lvl="1" indent="0">
              <a:spcBef>
                <a:spcPts val="0"/>
              </a:spcBef>
              <a:buNone/>
              <a:defRPr/>
            </a:pPr>
            <a:endParaRPr lang="en-US" sz="1200" dirty="0">
              <a:cs typeface="Calibri"/>
            </a:endParaRPr>
          </a:p>
          <a:p>
            <a:pPr marL="160735" indent="-160735">
              <a:spcBef>
                <a:spcPts val="0"/>
              </a:spcBef>
              <a:buFont typeface="Arial"/>
              <a:buChar char="•"/>
              <a:defRPr/>
            </a:pPr>
            <a:r>
              <a:rPr lang="en-US" sz="1350" b="1" dirty="0">
                <a:cs typeface="Calibri"/>
              </a:rPr>
              <a:t>Diagnostics: </a:t>
            </a:r>
          </a:p>
          <a:p>
            <a:pPr marL="385763" lvl="1">
              <a:spcBef>
                <a:spcPts val="0"/>
              </a:spcBef>
              <a:buFont typeface="Arial"/>
              <a:buChar char="•"/>
              <a:defRPr/>
            </a:pPr>
            <a:r>
              <a:rPr lang="fr-FR" sz="1200" dirty="0"/>
              <a:t>RE: HXRS, </a:t>
            </a:r>
            <a:r>
              <a:rPr lang="fr-FR" sz="1200" dirty="0" err="1"/>
              <a:t>LaBrDoRE</a:t>
            </a:r>
            <a:r>
              <a:rPr lang="fr-FR" sz="1200" dirty="0"/>
              <a:t>, BGO, PMTX, FILD</a:t>
            </a:r>
          </a:p>
          <a:p>
            <a:pPr marL="385763" lvl="1">
              <a:spcBef>
                <a:spcPts val="0"/>
              </a:spcBef>
              <a:buFont typeface="Arial"/>
              <a:buChar char="•"/>
              <a:defRPr/>
            </a:pPr>
            <a:r>
              <a:rPr lang="fr-FR" sz="1200" dirty="0"/>
              <a:t>High </a:t>
            </a:r>
            <a:r>
              <a:rPr lang="fr-FR" sz="1200" dirty="0" err="1"/>
              <a:t>frequency</a:t>
            </a:r>
            <a:r>
              <a:rPr lang="fr-FR" sz="1200" dirty="0"/>
              <a:t> </a:t>
            </a:r>
            <a:r>
              <a:rPr lang="fr-FR" sz="1200" dirty="0" err="1"/>
              <a:t>waves</a:t>
            </a:r>
            <a:r>
              <a:rPr lang="fr-FR" sz="1200" dirty="0"/>
              <a:t>: ICE, LHPD, REWS</a:t>
            </a:r>
            <a:endParaRPr lang="en-US" sz="1200" b="1" dirty="0">
              <a:cs typeface="Calibri"/>
            </a:endParaRP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50129" y="3427912"/>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50129" y="3704911"/>
          <a:ext cx="2751352" cy="1156340"/>
        </p:xfrm>
        <a:graphic>
          <a:graphicData uri="http://schemas.openxmlformats.org/drawingml/2006/table">
            <a:tbl>
              <a:tblPr firstRow="1" bandRow="1">
                <a:tableStyleId>{5C22544A-7EE6-4342-B048-85BDC9FD1C3A}</a:tableStyleId>
              </a:tblPr>
              <a:tblGrid>
                <a:gridCol w="632885">
                  <a:extLst>
                    <a:ext uri="{9D8B030D-6E8A-4147-A177-3AD203B41FA5}">
                      <a16:colId xmlns:a16="http://schemas.microsoft.com/office/drawing/2014/main" val="20000"/>
                    </a:ext>
                  </a:extLst>
                </a:gridCol>
                <a:gridCol w="1103825">
                  <a:extLst>
                    <a:ext uri="{9D8B030D-6E8A-4147-A177-3AD203B41FA5}">
                      <a16:colId xmlns:a16="http://schemas.microsoft.com/office/drawing/2014/main" val="20001"/>
                    </a:ext>
                  </a:extLst>
                </a:gridCol>
                <a:gridCol w="1014642">
                  <a:extLst>
                    <a:ext uri="{9D8B030D-6E8A-4147-A177-3AD203B41FA5}">
                      <a16:colId xmlns:a16="http://schemas.microsoft.com/office/drawing/2014/main" val="20002"/>
                    </a:ext>
                  </a:extLst>
                </a:gridCol>
              </a:tblGrid>
              <a:tr h="211455">
                <a:tc>
                  <a:txBody>
                    <a:bodyPr/>
                    <a:lstStyle/>
                    <a:p>
                      <a:r>
                        <a:rPr lang="en-IT" sz="1100" dirty="0"/>
                        <a:t>Device</a:t>
                      </a:r>
                    </a:p>
                  </a:txBody>
                  <a:tcPr marL="51439" marR="51439" marT="25718" marB="25718"/>
                </a:tc>
                <a:tc>
                  <a:txBody>
                    <a:bodyPr/>
                    <a:lstStyle/>
                    <a:p>
                      <a:r>
                        <a:rPr lang="en-IT" sz="1100" dirty="0"/>
                        <a:t># Pulses/Session</a:t>
                      </a:r>
                    </a:p>
                  </a:txBody>
                  <a:tcPr marL="51439" marR="51439" marT="25718" marB="25718"/>
                </a:tc>
                <a:tc>
                  <a:txBody>
                    <a:bodyPr/>
                    <a:lstStyle/>
                    <a:p>
                      <a:r>
                        <a:rPr lang="en-IT" sz="1100" dirty="0"/>
                        <a:t># Development</a:t>
                      </a:r>
                    </a:p>
                  </a:txBody>
                  <a:tcPr marL="51439" marR="51439" marT="25718" marB="25718"/>
                </a:tc>
                <a:extLst>
                  <a:ext uri="{0D108BD9-81ED-4DB2-BD59-A6C34878D82A}">
                    <a16:rowId xmlns:a16="http://schemas.microsoft.com/office/drawing/2014/main" val="10000"/>
                  </a:ext>
                </a:extLst>
              </a:tr>
              <a:tr h="234315">
                <a:tc>
                  <a:txBody>
                    <a:bodyPr/>
                    <a:lstStyle/>
                    <a:p>
                      <a:r>
                        <a:rPr lang="fr-CH" sz="1200" b="1" dirty="0">
                          <a:solidFill>
                            <a:schemeClr val="tx1"/>
                          </a:solidFill>
                        </a:rPr>
                        <a:t>AUG</a:t>
                      </a:r>
                      <a:endParaRPr lang="en-IT" sz="1200" b="1" dirty="0">
                        <a:solidFill>
                          <a:schemeClr val="tx1"/>
                        </a:solidFill>
                      </a:endParaRPr>
                    </a:p>
                  </a:txBody>
                  <a:tcPr marL="51439" marR="51439" marT="25718" marB="25718">
                    <a:solidFill>
                      <a:schemeClr val="tx2">
                        <a:lumMod val="40000"/>
                        <a:lumOff val="60000"/>
                      </a:schemeClr>
                    </a:solidFill>
                  </a:tcPr>
                </a:tc>
                <a:tc>
                  <a:txBody>
                    <a:bodyPr/>
                    <a:lstStyle/>
                    <a:p>
                      <a:endParaRPr lang="en-IT" sz="1200"/>
                    </a:p>
                  </a:txBody>
                  <a:tcPr marL="51439" marR="51439" marT="25718" marB="25718">
                    <a:solidFill>
                      <a:schemeClr val="tx2">
                        <a:lumMod val="40000"/>
                        <a:lumOff val="60000"/>
                      </a:schemeClr>
                    </a:solidFill>
                  </a:tcPr>
                </a:tc>
                <a:tc>
                  <a:txBody>
                    <a:bodyPr/>
                    <a:lstStyle/>
                    <a:p>
                      <a:endParaRPr lang="en-IT" sz="12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234315">
                <a:tc>
                  <a:txBody>
                    <a:bodyPr/>
                    <a:lstStyle/>
                    <a:p>
                      <a:r>
                        <a:rPr lang="en-IT" sz="12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200" dirty="0"/>
                    </a:p>
                  </a:txBody>
                  <a:tcPr marL="51439" marR="51439" marT="25718" marB="25718">
                    <a:solidFill>
                      <a:schemeClr val="accent2">
                        <a:lumMod val="40000"/>
                        <a:lumOff val="60000"/>
                      </a:schemeClr>
                    </a:solidFill>
                  </a:tcPr>
                </a:tc>
                <a:tc>
                  <a:txBody>
                    <a:bodyPr/>
                    <a:lstStyle/>
                    <a:p>
                      <a:endParaRPr lang="en-IT" sz="12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234315">
                <a:tc>
                  <a:txBody>
                    <a:bodyPr/>
                    <a:lstStyle/>
                    <a:p>
                      <a:r>
                        <a:rPr lang="en-IT" sz="1200" b="1" dirty="0">
                          <a:solidFill>
                            <a:schemeClr val="tx1"/>
                          </a:solidFill>
                        </a:rPr>
                        <a:t>TCV</a:t>
                      </a:r>
                    </a:p>
                  </a:txBody>
                  <a:tcPr marL="51439" marR="51439" marT="25718" marB="25718">
                    <a:solidFill>
                      <a:schemeClr val="accent3">
                        <a:lumMod val="40000"/>
                        <a:lumOff val="60000"/>
                      </a:schemeClr>
                    </a:solidFill>
                  </a:tcPr>
                </a:tc>
                <a:tc>
                  <a:txBody>
                    <a:bodyPr/>
                    <a:lstStyle/>
                    <a:p>
                      <a:r>
                        <a:rPr lang="fr-CH" sz="1200" dirty="0"/>
                        <a:t>20</a:t>
                      </a:r>
                      <a:endParaRPr lang="en-IT" sz="1200"/>
                    </a:p>
                  </a:txBody>
                  <a:tcPr marL="51439" marR="51439" marT="25718" marB="25718">
                    <a:solidFill>
                      <a:schemeClr val="accent3">
                        <a:lumMod val="40000"/>
                        <a:lumOff val="60000"/>
                      </a:schemeClr>
                    </a:solidFill>
                  </a:tcPr>
                </a:tc>
                <a:tc>
                  <a:txBody>
                    <a:bodyPr/>
                    <a:lstStyle/>
                    <a:p>
                      <a:r>
                        <a:rPr lang="fr-CH" sz="1200" dirty="0"/>
                        <a:t>5</a:t>
                      </a:r>
                      <a:endParaRPr lang="en-IT" sz="12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234315">
                <a:tc>
                  <a:txBody>
                    <a:bodyPr/>
                    <a:lstStyle/>
                    <a:p>
                      <a:r>
                        <a:rPr lang="en-IT" sz="12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33" name="Picture 5" descr="A screenshot of a graph&#10;&#10;Description automatically generated">
            <a:extLst>
              <a:ext uri="{FF2B5EF4-FFF2-40B4-BE49-F238E27FC236}">
                <a16:creationId xmlns:a16="http://schemas.microsoft.com/office/drawing/2014/main" id="{765EC873-6E9E-BFC2-B8FD-EAC2A1C38C1D}"/>
              </a:ext>
            </a:extLst>
          </p:cNvPr>
          <p:cNvPicPr>
            <a:picLocks noChangeAspect="1"/>
          </p:cNvPicPr>
          <p:nvPr/>
        </p:nvPicPr>
        <p:blipFill>
          <a:blip r:embed="rId3"/>
          <a:srcRect l="2348" t="37338" r="17625" b="23980"/>
          <a:stretch>
            <a:fillRect/>
          </a:stretch>
        </p:blipFill>
        <p:spPr>
          <a:xfrm>
            <a:off x="6291736" y="408135"/>
            <a:ext cx="2183288" cy="1166884"/>
          </a:xfrm>
          <a:prstGeom prst="rect">
            <a:avLst/>
          </a:prstGeom>
        </p:spPr>
      </p:pic>
      <p:pic>
        <p:nvPicPr>
          <p:cNvPr id="34" name="Picture 5" descr="A screenshot of a graph&#10;&#10;Description automatically generated">
            <a:extLst>
              <a:ext uri="{FF2B5EF4-FFF2-40B4-BE49-F238E27FC236}">
                <a16:creationId xmlns:a16="http://schemas.microsoft.com/office/drawing/2014/main" id="{AC4C93A8-A26E-2CAB-8962-CC4C227C69EF}"/>
              </a:ext>
            </a:extLst>
          </p:cNvPr>
          <p:cNvPicPr>
            <a:picLocks noChangeAspect="1"/>
          </p:cNvPicPr>
          <p:nvPr/>
        </p:nvPicPr>
        <p:blipFill>
          <a:blip r:embed="rId3"/>
          <a:srcRect l="11613" t="90257" r="18362" b="6515"/>
          <a:stretch>
            <a:fillRect/>
          </a:stretch>
        </p:blipFill>
        <p:spPr>
          <a:xfrm>
            <a:off x="6473055" y="1603447"/>
            <a:ext cx="2001969" cy="89522"/>
          </a:xfrm>
          <a:prstGeom prst="rect">
            <a:avLst/>
          </a:prstGeom>
        </p:spPr>
      </p:pic>
      <p:sp>
        <p:nvSpPr>
          <p:cNvPr id="35" name="ZoneTexte 34">
            <a:extLst>
              <a:ext uri="{FF2B5EF4-FFF2-40B4-BE49-F238E27FC236}">
                <a16:creationId xmlns:a16="http://schemas.microsoft.com/office/drawing/2014/main" id="{030DBC5F-2D40-309A-CAA2-BEA43300D6C2}"/>
              </a:ext>
            </a:extLst>
          </p:cNvPr>
          <p:cNvSpPr txBox="1"/>
          <p:nvPr/>
        </p:nvSpPr>
        <p:spPr>
          <a:xfrm>
            <a:off x="8038717" y="396439"/>
            <a:ext cx="436307" cy="276999"/>
          </a:xfrm>
          <a:prstGeom prst="rect">
            <a:avLst/>
          </a:prstGeom>
          <a:noFill/>
        </p:spPr>
        <p:txBody>
          <a:bodyPr wrap="square" rtlCol="0">
            <a:spAutoFit/>
          </a:bodyPr>
          <a:lstStyle/>
          <a:p>
            <a:pPr algn="ctr" defTabSz="685800"/>
            <a:r>
              <a:rPr lang="en-GB" sz="1200" dirty="0">
                <a:solidFill>
                  <a:prstClr val="white"/>
                </a:solidFill>
                <a:latin typeface="Calibri"/>
              </a:rPr>
              <a:t>ICE</a:t>
            </a:r>
          </a:p>
        </p:txBody>
      </p:sp>
      <p:sp>
        <p:nvSpPr>
          <p:cNvPr id="36" name="ZoneTexte 35">
            <a:extLst>
              <a:ext uri="{FF2B5EF4-FFF2-40B4-BE49-F238E27FC236}">
                <a16:creationId xmlns:a16="http://schemas.microsoft.com/office/drawing/2014/main" id="{E6B1F404-F49C-F2CC-0AC4-09CC9A7DD002}"/>
              </a:ext>
            </a:extLst>
          </p:cNvPr>
          <p:cNvSpPr txBox="1"/>
          <p:nvPr/>
        </p:nvSpPr>
        <p:spPr>
          <a:xfrm rot="16200000">
            <a:off x="5677794" y="881932"/>
            <a:ext cx="1075979" cy="219291"/>
          </a:xfrm>
          <a:prstGeom prst="rect">
            <a:avLst/>
          </a:prstGeom>
          <a:noFill/>
        </p:spPr>
        <p:txBody>
          <a:bodyPr wrap="square" rtlCol="0">
            <a:spAutoFit/>
          </a:bodyPr>
          <a:lstStyle/>
          <a:p>
            <a:pPr algn="ctr" defTabSz="685800"/>
            <a:r>
              <a:rPr lang="en-GB" sz="825" dirty="0">
                <a:solidFill>
                  <a:prstClr val="black"/>
                </a:solidFill>
                <a:latin typeface="Calibri"/>
              </a:rPr>
              <a:t>Frequency [MHz]</a:t>
            </a:r>
          </a:p>
        </p:txBody>
      </p:sp>
      <p:sp>
        <p:nvSpPr>
          <p:cNvPr id="37" name="ZoneTexte 36">
            <a:extLst>
              <a:ext uri="{FF2B5EF4-FFF2-40B4-BE49-F238E27FC236}">
                <a16:creationId xmlns:a16="http://schemas.microsoft.com/office/drawing/2014/main" id="{239BD467-B528-6686-64F4-A6FFFF31A380}"/>
              </a:ext>
            </a:extLst>
          </p:cNvPr>
          <p:cNvSpPr txBox="1"/>
          <p:nvPr/>
        </p:nvSpPr>
        <p:spPr>
          <a:xfrm>
            <a:off x="6892618" y="1678364"/>
            <a:ext cx="1035221" cy="219291"/>
          </a:xfrm>
          <a:prstGeom prst="rect">
            <a:avLst/>
          </a:prstGeom>
          <a:noFill/>
        </p:spPr>
        <p:txBody>
          <a:bodyPr wrap="square" rtlCol="0">
            <a:spAutoFit/>
          </a:bodyPr>
          <a:lstStyle/>
          <a:p>
            <a:pPr algn="ctr" defTabSz="685800"/>
            <a:r>
              <a:rPr lang="en-GB" sz="825" dirty="0">
                <a:solidFill>
                  <a:prstClr val="black"/>
                </a:solidFill>
                <a:latin typeface="Calibri"/>
              </a:rPr>
              <a:t>Time [</a:t>
            </a:r>
            <a:r>
              <a:rPr lang="en-GB" sz="825" dirty="0" err="1">
                <a:solidFill>
                  <a:prstClr val="black"/>
                </a:solidFill>
                <a:latin typeface="Calibri"/>
              </a:rPr>
              <a:t>ms</a:t>
            </a:r>
            <a:r>
              <a:rPr lang="en-GB" sz="825" dirty="0">
                <a:solidFill>
                  <a:prstClr val="black"/>
                </a:solidFill>
                <a:latin typeface="Calibri"/>
              </a:rPr>
              <a:t>]</a:t>
            </a:r>
          </a:p>
        </p:txBody>
      </p:sp>
      <p:pic>
        <p:nvPicPr>
          <p:cNvPr id="39" name="Picture 20" descr="A screen shot of a graph&#10;&#10;Description automatically generated">
            <a:extLst>
              <a:ext uri="{FF2B5EF4-FFF2-40B4-BE49-F238E27FC236}">
                <a16:creationId xmlns:a16="http://schemas.microsoft.com/office/drawing/2014/main" id="{8D3739E9-7341-760A-E710-5016D1E62A19}"/>
              </a:ext>
            </a:extLst>
          </p:cNvPr>
          <p:cNvPicPr>
            <a:picLocks noChangeAspect="1"/>
          </p:cNvPicPr>
          <p:nvPr/>
        </p:nvPicPr>
        <p:blipFill>
          <a:blip r:embed="rId4"/>
          <a:srcRect l="4772" t="56736" r="18867" b="3732"/>
          <a:stretch>
            <a:fillRect/>
          </a:stretch>
        </p:blipFill>
        <p:spPr>
          <a:xfrm>
            <a:off x="6209034" y="1894236"/>
            <a:ext cx="2382082" cy="1283629"/>
          </a:xfrm>
          <a:prstGeom prst="rect">
            <a:avLst/>
          </a:prstGeom>
        </p:spPr>
      </p:pic>
      <p:sp>
        <p:nvSpPr>
          <p:cNvPr id="40" name="ZoneTexte 39">
            <a:extLst>
              <a:ext uri="{FF2B5EF4-FFF2-40B4-BE49-F238E27FC236}">
                <a16:creationId xmlns:a16="http://schemas.microsoft.com/office/drawing/2014/main" id="{5DA3C1FF-8CEF-ACA5-2AD2-295404A5057A}"/>
              </a:ext>
            </a:extLst>
          </p:cNvPr>
          <p:cNvSpPr txBox="1"/>
          <p:nvPr/>
        </p:nvSpPr>
        <p:spPr>
          <a:xfrm rot="16200000">
            <a:off x="5632471" y="2359267"/>
            <a:ext cx="1004390" cy="219291"/>
          </a:xfrm>
          <a:prstGeom prst="rect">
            <a:avLst/>
          </a:prstGeom>
          <a:noFill/>
        </p:spPr>
        <p:txBody>
          <a:bodyPr wrap="square" rtlCol="0">
            <a:spAutoFit/>
          </a:bodyPr>
          <a:lstStyle/>
          <a:p>
            <a:pPr algn="ctr" defTabSz="685800"/>
            <a:r>
              <a:rPr lang="en-GB" sz="825" dirty="0">
                <a:solidFill>
                  <a:prstClr val="black"/>
                </a:solidFill>
                <a:latin typeface="Calibri"/>
              </a:rPr>
              <a:t>Frequency [MHz]</a:t>
            </a:r>
          </a:p>
        </p:txBody>
      </p:sp>
      <p:sp>
        <p:nvSpPr>
          <p:cNvPr id="41" name="ZoneTexte 40">
            <a:extLst>
              <a:ext uri="{FF2B5EF4-FFF2-40B4-BE49-F238E27FC236}">
                <a16:creationId xmlns:a16="http://schemas.microsoft.com/office/drawing/2014/main" id="{D8F4FFC5-2FEC-71B5-5844-93B124E358A7}"/>
              </a:ext>
            </a:extLst>
          </p:cNvPr>
          <p:cNvSpPr txBox="1"/>
          <p:nvPr/>
        </p:nvSpPr>
        <p:spPr>
          <a:xfrm>
            <a:off x="6885565" y="3177865"/>
            <a:ext cx="1029017" cy="219291"/>
          </a:xfrm>
          <a:prstGeom prst="rect">
            <a:avLst/>
          </a:prstGeom>
          <a:noFill/>
        </p:spPr>
        <p:txBody>
          <a:bodyPr wrap="square" rtlCol="0">
            <a:spAutoFit/>
          </a:bodyPr>
          <a:lstStyle/>
          <a:p>
            <a:pPr algn="ctr" defTabSz="685800"/>
            <a:r>
              <a:rPr lang="en-GB" sz="825" dirty="0">
                <a:solidFill>
                  <a:prstClr val="black"/>
                </a:solidFill>
                <a:latin typeface="Calibri"/>
              </a:rPr>
              <a:t>Time [</a:t>
            </a:r>
            <a:r>
              <a:rPr lang="en-GB" sz="825" dirty="0" err="1">
                <a:solidFill>
                  <a:prstClr val="black"/>
                </a:solidFill>
                <a:latin typeface="Calibri"/>
              </a:rPr>
              <a:t>ms</a:t>
            </a:r>
            <a:r>
              <a:rPr lang="en-GB" sz="825" dirty="0">
                <a:solidFill>
                  <a:prstClr val="black"/>
                </a:solidFill>
                <a:latin typeface="Calibri"/>
              </a:rPr>
              <a:t>]</a:t>
            </a:r>
          </a:p>
        </p:txBody>
      </p:sp>
      <p:sp>
        <p:nvSpPr>
          <p:cNvPr id="42" name="ZoneTexte 41">
            <a:extLst>
              <a:ext uri="{FF2B5EF4-FFF2-40B4-BE49-F238E27FC236}">
                <a16:creationId xmlns:a16="http://schemas.microsoft.com/office/drawing/2014/main" id="{4AB6558F-246B-DF81-A446-4B41C53759C9}"/>
              </a:ext>
            </a:extLst>
          </p:cNvPr>
          <p:cNvSpPr txBox="1"/>
          <p:nvPr/>
        </p:nvSpPr>
        <p:spPr>
          <a:xfrm>
            <a:off x="8079355" y="1889502"/>
            <a:ext cx="511760" cy="461665"/>
          </a:xfrm>
          <a:prstGeom prst="rect">
            <a:avLst/>
          </a:prstGeom>
          <a:noFill/>
        </p:spPr>
        <p:txBody>
          <a:bodyPr wrap="square" rtlCol="0">
            <a:spAutoFit/>
          </a:bodyPr>
          <a:lstStyle/>
          <a:p>
            <a:pPr algn="ctr" defTabSz="685800"/>
            <a:r>
              <a:rPr lang="en-GB" sz="1200" dirty="0">
                <a:solidFill>
                  <a:prstClr val="white"/>
                </a:solidFill>
                <a:latin typeface="Calibri"/>
              </a:rPr>
              <a:t>REWS</a:t>
            </a:r>
          </a:p>
        </p:txBody>
      </p:sp>
      <p:sp>
        <p:nvSpPr>
          <p:cNvPr id="43" name="ZoneTexte 42">
            <a:extLst>
              <a:ext uri="{FF2B5EF4-FFF2-40B4-BE49-F238E27FC236}">
                <a16:creationId xmlns:a16="http://schemas.microsoft.com/office/drawing/2014/main" id="{93429DED-ACE5-D539-4411-E11D2EC2F695}"/>
              </a:ext>
            </a:extLst>
          </p:cNvPr>
          <p:cNvSpPr txBox="1"/>
          <p:nvPr/>
        </p:nvSpPr>
        <p:spPr>
          <a:xfrm>
            <a:off x="6440616" y="1021589"/>
            <a:ext cx="988363" cy="253916"/>
          </a:xfrm>
          <a:prstGeom prst="rect">
            <a:avLst/>
          </a:prstGeom>
          <a:noFill/>
        </p:spPr>
        <p:txBody>
          <a:bodyPr wrap="square" rtlCol="0">
            <a:spAutoFit/>
          </a:bodyPr>
          <a:lstStyle/>
          <a:p>
            <a:pPr algn="ctr" defTabSz="685800"/>
            <a:r>
              <a:rPr lang="en-GB" sz="1050" dirty="0">
                <a:solidFill>
                  <a:prstClr val="white"/>
                </a:solidFill>
                <a:latin typeface="Calibri"/>
              </a:rPr>
              <a:t>Whistler wave</a:t>
            </a:r>
          </a:p>
        </p:txBody>
      </p:sp>
      <p:sp>
        <p:nvSpPr>
          <p:cNvPr id="44" name="ZoneTexte 43">
            <a:extLst>
              <a:ext uri="{FF2B5EF4-FFF2-40B4-BE49-F238E27FC236}">
                <a16:creationId xmlns:a16="http://schemas.microsoft.com/office/drawing/2014/main" id="{BBD7606B-1198-AC4A-6A33-2C8BA2A71752}"/>
              </a:ext>
            </a:extLst>
          </p:cNvPr>
          <p:cNvSpPr txBox="1"/>
          <p:nvPr/>
        </p:nvSpPr>
        <p:spPr>
          <a:xfrm>
            <a:off x="6430600" y="2496635"/>
            <a:ext cx="988363" cy="253916"/>
          </a:xfrm>
          <a:prstGeom prst="rect">
            <a:avLst/>
          </a:prstGeom>
          <a:noFill/>
        </p:spPr>
        <p:txBody>
          <a:bodyPr wrap="square" rtlCol="0">
            <a:spAutoFit/>
          </a:bodyPr>
          <a:lstStyle/>
          <a:p>
            <a:pPr algn="ctr" defTabSz="685800"/>
            <a:r>
              <a:rPr lang="en-GB" sz="1050" dirty="0">
                <a:solidFill>
                  <a:prstClr val="white"/>
                </a:solidFill>
                <a:latin typeface="Calibri"/>
              </a:rPr>
              <a:t>Whistler wave</a:t>
            </a:r>
          </a:p>
        </p:txBody>
      </p:sp>
      <p:sp>
        <p:nvSpPr>
          <p:cNvPr id="48" name="ZoneTexte 47">
            <a:extLst>
              <a:ext uri="{FF2B5EF4-FFF2-40B4-BE49-F238E27FC236}">
                <a16:creationId xmlns:a16="http://schemas.microsoft.com/office/drawing/2014/main" id="{D156E14D-3AD5-028B-EE75-6651042197B3}"/>
              </a:ext>
            </a:extLst>
          </p:cNvPr>
          <p:cNvSpPr txBox="1"/>
          <p:nvPr/>
        </p:nvSpPr>
        <p:spPr>
          <a:xfrm>
            <a:off x="7927840" y="1346897"/>
            <a:ext cx="593249" cy="253916"/>
          </a:xfrm>
          <a:prstGeom prst="rect">
            <a:avLst/>
          </a:prstGeom>
          <a:noFill/>
        </p:spPr>
        <p:txBody>
          <a:bodyPr wrap="square" rtlCol="0">
            <a:spAutoFit/>
          </a:bodyPr>
          <a:lstStyle/>
          <a:p>
            <a:pPr defTabSz="685800"/>
            <a:r>
              <a:rPr lang="en-GB" sz="1050" dirty="0">
                <a:solidFill>
                  <a:prstClr val="white"/>
                </a:solidFill>
                <a:latin typeface="Calibri"/>
              </a:rPr>
              <a:t>#84657</a:t>
            </a:r>
          </a:p>
        </p:txBody>
      </p:sp>
      <p:sp>
        <p:nvSpPr>
          <p:cNvPr id="49" name="ZoneTexte 48">
            <a:extLst>
              <a:ext uri="{FF2B5EF4-FFF2-40B4-BE49-F238E27FC236}">
                <a16:creationId xmlns:a16="http://schemas.microsoft.com/office/drawing/2014/main" id="{7580F3AA-64D4-27D6-2298-E32A4C3190DD}"/>
              </a:ext>
            </a:extLst>
          </p:cNvPr>
          <p:cNvSpPr txBox="1"/>
          <p:nvPr/>
        </p:nvSpPr>
        <p:spPr>
          <a:xfrm>
            <a:off x="8079355" y="2850742"/>
            <a:ext cx="573827" cy="415498"/>
          </a:xfrm>
          <a:prstGeom prst="rect">
            <a:avLst/>
          </a:prstGeom>
          <a:noFill/>
        </p:spPr>
        <p:txBody>
          <a:bodyPr wrap="square" rtlCol="0">
            <a:spAutoFit/>
          </a:bodyPr>
          <a:lstStyle/>
          <a:p>
            <a:pPr defTabSz="685800"/>
            <a:r>
              <a:rPr lang="en-GB" sz="1050" dirty="0">
                <a:solidFill>
                  <a:prstClr val="white"/>
                </a:solidFill>
                <a:latin typeface="Calibri"/>
              </a:rPr>
              <a:t>#84657</a:t>
            </a:r>
          </a:p>
        </p:txBody>
      </p:sp>
      <p:sp>
        <p:nvSpPr>
          <p:cNvPr id="20" name="Footer Placeholder 3">
            <a:extLst>
              <a:ext uri="{FF2B5EF4-FFF2-40B4-BE49-F238E27FC236}">
                <a16:creationId xmlns:a16="http://schemas.microsoft.com/office/drawing/2014/main" id="{0407EC81-0CD1-4075-AB8B-09824C5B4A82}"/>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3735914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619218" y="89752"/>
            <a:ext cx="7088832" cy="505967"/>
          </a:xfrm>
        </p:spPr>
        <p:txBody>
          <a:bodyPr/>
          <a:lstStyle/>
          <a:p>
            <a:r>
              <a:rPr lang="fr-FR" dirty="0"/>
              <a:t>P40: Interaction </a:t>
            </a:r>
            <a:r>
              <a:rPr lang="fr-FR" dirty="0" err="1"/>
              <a:t>between</a:t>
            </a:r>
            <a:r>
              <a:rPr lang="fr-FR" dirty="0"/>
              <a:t> RE and high </a:t>
            </a:r>
            <a:r>
              <a:rPr lang="fr-FR" dirty="0" err="1"/>
              <a:t>frequency</a:t>
            </a:r>
            <a:r>
              <a:rPr lang="fr-FR" dirty="0"/>
              <a:t> </a:t>
            </a:r>
            <a:r>
              <a:rPr lang="fr-FR" dirty="0" err="1"/>
              <a:t>waves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218902" y="614060"/>
            <a:ext cx="5205441" cy="4266474"/>
          </a:xfrm>
        </p:spPr>
        <p:txBody>
          <a:bodyPr>
            <a:normAutofit lnSpcReduction="10000"/>
          </a:bodyPr>
          <a:lstStyle/>
          <a:p>
            <a:pPr marL="160735" indent="-160735">
              <a:spcBef>
                <a:spcPts val="0"/>
              </a:spcBef>
              <a:buFont typeface="Arial"/>
              <a:buChar char="•"/>
              <a:defRPr/>
            </a:pPr>
            <a:r>
              <a:rPr lang="en-US" sz="1350" b="1" dirty="0">
                <a:cs typeface="Calibri"/>
              </a:rPr>
              <a:t>Proponents and contact person:</a:t>
            </a:r>
          </a:p>
          <a:p>
            <a:pPr lvl="1">
              <a:spcBef>
                <a:spcPts val="0"/>
              </a:spcBef>
              <a:defRPr/>
            </a:pPr>
            <a:r>
              <a:rPr lang="en-US" sz="1200" dirty="0">
                <a:cs typeface="Calibri"/>
              </a:rPr>
              <a:t>Olivier Panico  </a:t>
            </a:r>
            <a:r>
              <a:rPr lang="en-US" sz="1200" dirty="0">
                <a:cs typeface="Calibri"/>
                <a:hlinkClick r:id="rId2"/>
              </a:rPr>
              <a:t>olivier.panico@epfl.ch</a:t>
            </a:r>
            <a:r>
              <a:rPr lang="en-US" sz="1200" dirty="0">
                <a:cs typeface="Calibri"/>
              </a:rPr>
              <a:t> et al.</a:t>
            </a:r>
          </a:p>
          <a:p>
            <a:pPr marL="257175" lvl="1" indent="0">
              <a:spcBef>
                <a:spcPts val="0"/>
              </a:spcBef>
              <a:buNone/>
              <a:defRPr/>
            </a:pPr>
            <a:endParaRPr lang="en-US" sz="1200" dirty="0">
              <a:cs typeface="Calibri"/>
            </a:endParaRPr>
          </a:p>
          <a:p>
            <a:pPr marL="160735" indent="-160735">
              <a:spcBef>
                <a:spcPts val="0"/>
              </a:spcBef>
              <a:buFont typeface="Arial"/>
              <a:buChar char="•"/>
              <a:defRPr/>
            </a:pPr>
            <a:r>
              <a:rPr lang="en-US" sz="1350" b="1" dirty="0">
                <a:cs typeface="Calibri"/>
              </a:rPr>
              <a:t>Scientific Background &amp; Objectives</a:t>
            </a:r>
          </a:p>
          <a:p>
            <a:pPr lvl="1">
              <a:spcBef>
                <a:spcPts val="0"/>
              </a:spcBef>
              <a:defRPr/>
            </a:pPr>
            <a:r>
              <a:rPr lang="en-US" sz="1200" dirty="0">
                <a:cs typeface="Calibri"/>
              </a:rPr>
              <a:t>Runaway electrons (REs) can severely damage fusion reactors</a:t>
            </a:r>
          </a:p>
          <a:p>
            <a:pPr lvl="1">
              <a:spcBef>
                <a:spcPts val="0"/>
              </a:spcBef>
              <a:defRPr/>
            </a:pPr>
            <a:r>
              <a:rPr lang="en-US" sz="1200" dirty="0">
                <a:cs typeface="Calibri"/>
              </a:rPr>
              <a:t>Recent experiments show that </a:t>
            </a:r>
            <a:r>
              <a:rPr lang="en-US" sz="1200" dirty="0">
                <a:solidFill>
                  <a:srgbClr val="FF0000"/>
                </a:solidFill>
                <a:cs typeface="Calibri"/>
              </a:rPr>
              <a:t>high frequency waves </a:t>
            </a:r>
            <a:r>
              <a:rPr lang="en-US" sz="1200" dirty="0">
                <a:cs typeface="Calibri"/>
              </a:rPr>
              <a:t>(whistlers) </a:t>
            </a:r>
            <a:r>
              <a:rPr lang="en-US" sz="1200" dirty="0">
                <a:solidFill>
                  <a:srgbClr val="FF0000"/>
                </a:solidFill>
                <a:cs typeface="Calibri"/>
              </a:rPr>
              <a:t>can</a:t>
            </a:r>
            <a:r>
              <a:rPr lang="en-US" sz="1200" dirty="0">
                <a:cs typeface="Calibri"/>
              </a:rPr>
              <a:t> </a:t>
            </a:r>
            <a:r>
              <a:rPr lang="en-US" sz="1200" dirty="0">
                <a:solidFill>
                  <a:srgbClr val="FF0000"/>
                </a:solidFill>
                <a:cs typeface="Calibri"/>
              </a:rPr>
              <a:t>mitigate</a:t>
            </a:r>
            <a:r>
              <a:rPr lang="en-US" sz="1200" dirty="0">
                <a:cs typeface="Calibri"/>
              </a:rPr>
              <a:t> </a:t>
            </a:r>
            <a:r>
              <a:rPr lang="en-US" sz="1200" dirty="0">
                <a:solidFill>
                  <a:srgbClr val="FF0000"/>
                </a:solidFill>
                <a:cs typeface="Calibri"/>
              </a:rPr>
              <a:t>RE beams</a:t>
            </a:r>
            <a:r>
              <a:rPr lang="en-US" sz="1200" dirty="0">
                <a:cs typeface="Calibri"/>
              </a:rPr>
              <a:t>: </a:t>
            </a:r>
          </a:p>
          <a:p>
            <a:pPr lvl="2">
              <a:spcBef>
                <a:spcPts val="0"/>
              </a:spcBef>
              <a:defRPr/>
            </a:pPr>
            <a:r>
              <a:rPr lang="en-US" dirty="0">
                <a:cs typeface="Calibri"/>
              </a:rPr>
              <a:t>Expulse the RE seed =&gt; reduced post-disruption RE density</a:t>
            </a:r>
          </a:p>
          <a:p>
            <a:pPr lvl="2">
              <a:spcBef>
                <a:spcPts val="0"/>
              </a:spcBef>
              <a:defRPr/>
            </a:pPr>
            <a:r>
              <a:rPr lang="en-US" dirty="0">
                <a:cs typeface="Calibri"/>
              </a:rPr>
              <a:t>Limit maximum energy of REs</a:t>
            </a:r>
          </a:p>
          <a:p>
            <a:pPr marL="514350" lvl="2" indent="0">
              <a:spcBef>
                <a:spcPts val="0"/>
              </a:spcBef>
              <a:buNone/>
              <a:defRPr/>
            </a:pPr>
            <a:endParaRPr lang="en-US" dirty="0">
              <a:cs typeface="Calibri"/>
            </a:endParaRPr>
          </a:p>
          <a:p>
            <a:pPr lvl="1">
              <a:spcBef>
                <a:spcPts val="0"/>
              </a:spcBef>
              <a:defRPr/>
            </a:pPr>
            <a:r>
              <a:rPr lang="en-US" sz="1200" b="1" u="sng" dirty="0">
                <a:cs typeface="Calibri"/>
              </a:rPr>
              <a:t>Objectives</a:t>
            </a:r>
            <a:r>
              <a:rPr lang="en-US" sz="1200" dirty="0">
                <a:cs typeface="Calibri"/>
              </a:rPr>
              <a:t>: characterize whistler waves together with RE dynamics </a:t>
            </a:r>
          </a:p>
          <a:p>
            <a:pPr lvl="2">
              <a:spcBef>
                <a:spcPts val="0"/>
              </a:spcBef>
              <a:defRPr/>
            </a:pPr>
            <a:r>
              <a:rPr lang="en-US" dirty="0">
                <a:cs typeface="Calibri"/>
              </a:rPr>
              <a:t>Properly identify whistler waves and their dispersion relation </a:t>
            </a:r>
          </a:p>
          <a:p>
            <a:pPr lvl="2">
              <a:spcBef>
                <a:spcPts val="0"/>
              </a:spcBef>
              <a:defRPr/>
            </a:pPr>
            <a:r>
              <a:rPr lang="en-US" dirty="0">
                <a:cs typeface="Calibri"/>
              </a:rPr>
              <a:t>Study impact of whistlers on RE dynamics </a:t>
            </a:r>
          </a:p>
          <a:p>
            <a:pPr lvl="2">
              <a:spcBef>
                <a:spcPts val="0"/>
              </a:spcBef>
              <a:defRPr/>
            </a:pPr>
            <a:endParaRPr lang="en-US" b="1" dirty="0">
              <a:cs typeface="Calibri"/>
            </a:endParaRPr>
          </a:p>
          <a:p>
            <a:pPr marL="160735" indent="-160735">
              <a:spcBef>
                <a:spcPts val="0"/>
              </a:spcBef>
              <a:buFont typeface="Arial"/>
              <a:buChar char="•"/>
              <a:defRPr/>
            </a:pPr>
            <a:r>
              <a:rPr lang="en-US" sz="1350" b="1" dirty="0">
                <a:cs typeface="Calibri"/>
              </a:rPr>
              <a:t>Experimental Strategy/Machine Constraints and essential diagnostic</a:t>
            </a:r>
            <a:endParaRPr lang="en-US" sz="1350" dirty="0"/>
          </a:p>
          <a:p>
            <a:pPr marL="385763" lvl="1">
              <a:spcBef>
                <a:spcPts val="0"/>
              </a:spcBef>
              <a:buFont typeface="Arial"/>
              <a:buChar char="•"/>
              <a:defRPr/>
            </a:pPr>
            <a:r>
              <a:rPr lang="en-US" sz="1200" dirty="0">
                <a:cs typeface="Calibri"/>
              </a:rPr>
              <a:t>Develop a solid scenario with both whistlers and runaways  [5 pulses]</a:t>
            </a:r>
          </a:p>
          <a:p>
            <a:pPr marL="385763" lvl="1">
              <a:spcBef>
                <a:spcPts val="0"/>
              </a:spcBef>
              <a:buFont typeface="Arial"/>
              <a:buChar char="•"/>
              <a:defRPr/>
            </a:pPr>
            <a:r>
              <a:rPr lang="en-US" sz="1200" dirty="0">
                <a:solidFill>
                  <a:srgbClr val="FF0000"/>
                </a:solidFill>
                <a:cs typeface="Calibri"/>
              </a:rPr>
              <a:t>Verify theoretical scaling </a:t>
            </a:r>
            <a:r>
              <a:rPr lang="en-US" sz="1200" dirty="0">
                <a:cs typeface="Calibri"/>
              </a:rPr>
              <a:t>of whistler wave dispersion relation by scanning magnetic field, density and plasma current [10 pulses]</a:t>
            </a:r>
          </a:p>
          <a:p>
            <a:pPr marL="385763" lvl="1">
              <a:spcBef>
                <a:spcPts val="0"/>
              </a:spcBef>
              <a:buFont typeface="Arial"/>
              <a:buChar char="•"/>
              <a:defRPr/>
            </a:pPr>
            <a:r>
              <a:rPr lang="en-US" sz="1200" dirty="0">
                <a:cs typeface="Calibri"/>
              </a:rPr>
              <a:t>Study </a:t>
            </a:r>
            <a:r>
              <a:rPr lang="en-US" sz="1200" dirty="0">
                <a:solidFill>
                  <a:srgbClr val="FF0000"/>
                </a:solidFill>
                <a:cs typeface="Calibri"/>
              </a:rPr>
              <a:t>role of whistler on RE dynamic</a:t>
            </a:r>
            <a:r>
              <a:rPr lang="en-US" sz="1200" dirty="0">
                <a:cs typeface="Calibri"/>
              </a:rPr>
              <a:t>: RE confinement and pitch angle scattering [10 pulses]</a:t>
            </a:r>
          </a:p>
          <a:p>
            <a:pPr marL="225029" lvl="1" indent="0">
              <a:spcBef>
                <a:spcPts val="0"/>
              </a:spcBef>
              <a:buNone/>
              <a:defRPr/>
            </a:pPr>
            <a:endParaRPr lang="en-US" sz="1200" dirty="0">
              <a:cs typeface="Calibri"/>
            </a:endParaRPr>
          </a:p>
          <a:p>
            <a:pPr marL="160735" indent="-160735">
              <a:spcBef>
                <a:spcPts val="0"/>
              </a:spcBef>
              <a:buFont typeface="Arial"/>
              <a:buChar char="•"/>
              <a:defRPr/>
            </a:pPr>
            <a:r>
              <a:rPr lang="en-US" sz="1350" b="1" dirty="0">
                <a:cs typeface="Calibri"/>
              </a:rPr>
              <a:t>Diagnostics: </a:t>
            </a:r>
          </a:p>
          <a:p>
            <a:pPr marL="385763" lvl="1">
              <a:spcBef>
                <a:spcPts val="0"/>
              </a:spcBef>
              <a:buFont typeface="Arial"/>
              <a:buChar char="•"/>
              <a:defRPr/>
            </a:pPr>
            <a:r>
              <a:rPr lang="fr-FR" sz="1200" dirty="0"/>
              <a:t>RE: HXRS, </a:t>
            </a:r>
            <a:r>
              <a:rPr lang="fr-FR" sz="1200" dirty="0" err="1"/>
              <a:t>LaBrDoRE</a:t>
            </a:r>
            <a:r>
              <a:rPr lang="fr-FR" sz="1200" dirty="0"/>
              <a:t>, BGO, PMTX, FILD</a:t>
            </a:r>
          </a:p>
          <a:p>
            <a:pPr marL="385763" lvl="1">
              <a:spcBef>
                <a:spcPts val="0"/>
              </a:spcBef>
              <a:buFont typeface="Arial"/>
              <a:buChar char="•"/>
              <a:defRPr/>
            </a:pPr>
            <a:r>
              <a:rPr lang="fr-FR" sz="1200" dirty="0"/>
              <a:t>High </a:t>
            </a:r>
            <a:r>
              <a:rPr lang="fr-FR" sz="1200" dirty="0" err="1"/>
              <a:t>frequency</a:t>
            </a:r>
            <a:r>
              <a:rPr lang="fr-FR" sz="1200" dirty="0"/>
              <a:t> </a:t>
            </a:r>
            <a:r>
              <a:rPr lang="fr-FR" sz="1200" dirty="0" err="1"/>
              <a:t>waves</a:t>
            </a:r>
            <a:r>
              <a:rPr lang="fr-FR" sz="1200" dirty="0"/>
              <a:t>: ICE, LHPD, REWS</a:t>
            </a:r>
            <a:endParaRPr lang="en-US" sz="1200" b="1" dirty="0">
              <a:cs typeface="Calibri"/>
            </a:endParaRP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50129" y="3427912"/>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50129" y="3704911"/>
          <a:ext cx="2751352" cy="1156340"/>
        </p:xfrm>
        <a:graphic>
          <a:graphicData uri="http://schemas.openxmlformats.org/drawingml/2006/table">
            <a:tbl>
              <a:tblPr firstRow="1" bandRow="1">
                <a:tableStyleId>{5C22544A-7EE6-4342-B048-85BDC9FD1C3A}</a:tableStyleId>
              </a:tblPr>
              <a:tblGrid>
                <a:gridCol w="632885">
                  <a:extLst>
                    <a:ext uri="{9D8B030D-6E8A-4147-A177-3AD203B41FA5}">
                      <a16:colId xmlns:a16="http://schemas.microsoft.com/office/drawing/2014/main" val="20000"/>
                    </a:ext>
                  </a:extLst>
                </a:gridCol>
                <a:gridCol w="1103825">
                  <a:extLst>
                    <a:ext uri="{9D8B030D-6E8A-4147-A177-3AD203B41FA5}">
                      <a16:colId xmlns:a16="http://schemas.microsoft.com/office/drawing/2014/main" val="20001"/>
                    </a:ext>
                  </a:extLst>
                </a:gridCol>
                <a:gridCol w="1014642">
                  <a:extLst>
                    <a:ext uri="{9D8B030D-6E8A-4147-A177-3AD203B41FA5}">
                      <a16:colId xmlns:a16="http://schemas.microsoft.com/office/drawing/2014/main" val="20002"/>
                    </a:ext>
                  </a:extLst>
                </a:gridCol>
              </a:tblGrid>
              <a:tr h="211455">
                <a:tc>
                  <a:txBody>
                    <a:bodyPr/>
                    <a:lstStyle/>
                    <a:p>
                      <a:r>
                        <a:rPr lang="en-IT" sz="1100" dirty="0"/>
                        <a:t>Device</a:t>
                      </a:r>
                    </a:p>
                  </a:txBody>
                  <a:tcPr marL="51439" marR="51439" marT="25718" marB="25718"/>
                </a:tc>
                <a:tc>
                  <a:txBody>
                    <a:bodyPr/>
                    <a:lstStyle/>
                    <a:p>
                      <a:r>
                        <a:rPr lang="en-IT" sz="1100" dirty="0"/>
                        <a:t># Pulses/Session</a:t>
                      </a:r>
                    </a:p>
                  </a:txBody>
                  <a:tcPr marL="51439" marR="51439" marT="25718" marB="25718"/>
                </a:tc>
                <a:tc>
                  <a:txBody>
                    <a:bodyPr/>
                    <a:lstStyle/>
                    <a:p>
                      <a:r>
                        <a:rPr lang="en-IT" sz="1100" dirty="0"/>
                        <a:t># Development</a:t>
                      </a:r>
                    </a:p>
                  </a:txBody>
                  <a:tcPr marL="51439" marR="51439" marT="25718" marB="25718"/>
                </a:tc>
                <a:extLst>
                  <a:ext uri="{0D108BD9-81ED-4DB2-BD59-A6C34878D82A}">
                    <a16:rowId xmlns:a16="http://schemas.microsoft.com/office/drawing/2014/main" val="10000"/>
                  </a:ext>
                </a:extLst>
              </a:tr>
              <a:tr h="234315">
                <a:tc>
                  <a:txBody>
                    <a:bodyPr/>
                    <a:lstStyle/>
                    <a:p>
                      <a:r>
                        <a:rPr lang="fr-CH" sz="1200" b="1" dirty="0">
                          <a:solidFill>
                            <a:schemeClr val="tx1"/>
                          </a:solidFill>
                        </a:rPr>
                        <a:t>AUG</a:t>
                      </a:r>
                      <a:endParaRPr lang="en-IT" sz="1200" b="1" dirty="0">
                        <a:solidFill>
                          <a:schemeClr val="tx1"/>
                        </a:solidFill>
                      </a:endParaRPr>
                    </a:p>
                  </a:txBody>
                  <a:tcPr marL="51439" marR="51439" marT="25718" marB="25718">
                    <a:solidFill>
                      <a:schemeClr val="tx2">
                        <a:lumMod val="40000"/>
                        <a:lumOff val="60000"/>
                      </a:schemeClr>
                    </a:solidFill>
                  </a:tcPr>
                </a:tc>
                <a:tc>
                  <a:txBody>
                    <a:bodyPr/>
                    <a:lstStyle/>
                    <a:p>
                      <a:endParaRPr lang="en-IT" sz="1200"/>
                    </a:p>
                  </a:txBody>
                  <a:tcPr marL="51439" marR="51439" marT="25718" marB="25718">
                    <a:solidFill>
                      <a:schemeClr val="tx2">
                        <a:lumMod val="40000"/>
                        <a:lumOff val="60000"/>
                      </a:schemeClr>
                    </a:solidFill>
                  </a:tcPr>
                </a:tc>
                <a:tc>
                  <a:txBody>
                    <a:bodyPr/>
                    <a:lstStyle/>
                    <a:p>
                      <a:endParaRPr lang="en-IT" sz="12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234315">
                <a:tc>
                  <a:txBody>
                    <a:bodyPr/>
                    <a:lstStyle/>
                    <a:p>
                      <a:r>
                        <a:rPr lang="en-IT" sz="12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200" dirty="0"/>
                    </a:p>
                  </a:txBody>
                  <a:tcPr marL="51439" marR="51439" marT="25718" marB="25718">
                    <a:solidFill>
                      <a:schemeClr val="accent2">
                        <a:lumMod val="40000"/>
                        <a:lumOff val="60000"/>
                      </a:schemeClr>
                    </a:solidFill>
                  </a:tcPr>
                </a:tc>
                <a:tc>
                  <a:txBody>
                    <a:bodyPr/>
                    <a:lstStyle/>
                    <a:p>
                      <a:endParaRPr lang="en-IT" sz="12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234315">
                <a:tc>
                  <a:txBody>
                    <a:bodyPr/>
                    <a:lstStyle/>
                    <a:p>
                      <a:r>
                        <a:rPr lang="en-IT" sz="1200" b="1" dirty="0">
                          <a:solidFill>
                            <a:schemeClr val="tx1"/>
                          </a:solidFill>
                        </a:rPr>
                        <a:t>TCV</a:t>
                      </a:r>
                    </a:p>
                  </a:txBody>
                  <a:tcPr marL="51439" marR="51439" marT="25718" marB="25718">
                    <a:solidFill>
                      <a:schemeClr val="accent3">
                        <a:lumMod val="40000"/>
                        <a:lumOff val="60000"/>
                      </a:schemeClr>
                    </a:solidFill>
                  </a:tcPr>
                </a:tc>
                <a:tc>
                  <a:txBody>
                    <a:bodyPr/>
                    <a:lstStyle/>
                    <a:p>
                      <a:r>
                        <a:rPr lang="fr-CH" sz="1200" dirty="0"/>
                        <a:t>20</a:t>
                      </a:r>
                      <a:endParaRPr lang="en-IT" sz="1200"/>
                    </a:p>
                  </a:txBody>
                  <a:tcPr marL="51439" marR="51439" marT="25718" marB="25718">
                    <a:solidFill>
                      <a:schemeClr val="accent3">
                        <a:lumMod val="40000"/>
                        <a:lumOff val="60000"/>
                      </a:schemeClr>
                    </a:solidFill>
                  </a:tcPr>
                </a:tc>
                <a:tc>
                  <a:txBody>
                    <a:bodyPr/>
                    <a:lstStyle/>
                    <a:p>
                      <a:r>
                        <a:rPr lang="fr-CH" sz="1200" dirty="0"/>
                        <a:t>5</a:t>
                      </a:r>
                      <a:endParaRPr lang="en-IT" sz="12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234315">
                <a:tc>
                  <a:txBody>
                    <a:bodyPr/>
                    <a:lstStyle/>
                    <a:p>
                      <a:r>
                        <a:rPr lang="en-IT" sz="12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33" name="Picture 5" descr="A screenshot of a graph&#10;&#10;Description automatically generated">
            <a:extLst>
              <a:ext uri="{FF2B5EF4-FFF2-40B4-BE49-F238E27FC236}">
                <a16:creationId xmlns:a16="http://schemas.microsoft.com/office/drawing/2014/main" id="{765EC873-6E9E-BFC2-B8FD-EAC2A1C38C1D}"/>
              </a:ext>
            </a:extLst>
          </p:cNvPr>
          <p:cNvPicPr>
            <a:picLocks noChangeAspect="1"/>
          </p:cNvPicPr>
          <p:nvPr/>
        </p:nvPicPr>
        <p:blipFill>
          <a:blip r:embed="rId3"/>
          <a:srcRect l="2348" t="37338" r="17625" b="23980"/>
          <a:stretch>
            <a:fillRect/>
          </a:stretch>
        </p:blipFill>
        <p:spPr>
          <a:xfrm>
            <a:off x="6291736" y="408135"/>
            <a:ext cx="2183288" cy="1166884"/>
          </a:xfrm>
          <a:prstGeom prst="rect">
            <a:avLst/>
          </a:prstGeom>
        </p:spPr>
      </p:pic>
      <p:pic>
        <p:nvPicPr>
          <p:cNvPr id="34" name="Picture 5" descr="A screenshot of a graph&#10;&#10;Description automatically generated">
            <a:extLst>
              <a:ext uri="{FF2B5EF4-FFF2-40B4-BE49-F238E27FC236}">
                <a16:creationId xmlns:a16="http://schemas.microsoft.com/office/drawing/2014/main" id="{AC4C93A8-A26E-2CAB-8962-CC4C227C69EF}"/>
              </a:ext>
            </a:extLst>
          </p:cNvPr>
          <p:cNvPicPr>
            <a:picLocks noChangeAspect="1"/>
          </p:cNvPicPr>
          <p:nvPr/>
        </p:nvPicPr>
        <p:blipFill>
          <a:blip r:embed="rId3"/>
          <a:srcRect l="11613" t="90257" r="18362" b="6515"/>
          <a:stretch>
            <a:fillRect/>
          </a:stretch>
        </p:blipFill>
        <p:spPr>
          <a:xfrm>
            <a:off x="6473055" y="1603447"/>
            <a:ext cx="2001969" cy="89522"/>
          </a:xfrm>
          <a:prstGeom prst="rect">
            <a:avLst/>
          </a:prstGeom>
        </p:spPr>
      </p:pic>
      <p:sp>
        <p:nvSpPr>
          <p:cNvPr id="35" name="ZoneTexte 34">
            <a:extLst>
              <a:ext uri="{FF2B5EF4-FFF2-40B4-BE49-F238E27FC236}">
                <a16:creationId xmlns:a16="http://schemas.microsoft.com/office/drawing/2014/main" id="{030DBC5F-2D40-309A-CAA2-BEA43300D6C2}"/>
              </a:ext>
            </a:extLst>
          </p:cNvPr>
          <p:cNvSpPr txBox="1"/>
          <p:nvPr/>
        </p:nvSpPr>
        <p:spPr>
          <a:xfrm>
            <a:off x="8038717" y="396439"/>
            <a:ext cx="436307" cy="276999"/>
          </a:xfrm>
          <a:prstGeom prst="rect">
            <a:avLst/>
          </a:prstGeom>
          <a:noFill/>
        </p:spPr>
        <p:txBody>
          <a:bodyPr wrap="square" rtlCol="0">
            <a:spAutoFit/>
          </a:bodyPr>
          <a:lstStyle/>
          <a:p>
            <a:pPr algn="ctr" defTabSz="685800"/>
            <a:r>
              <a:rPr lang="en-GB" sz="1200" dirty="0">
                <a:solidFill>
                  <a:prstClr val="white"/>
                </a:solidFill>
                <a:latin typeface="Calibri"/>
              </a:rPr>
              <a:t>ICE</a:t>
            </a:r>
          </a:p>
        </p:txBody>
      </p:sp>
      <p:sp>
        <p:nvSpPr>
          <p:cNvPr id="36" name="ZoneTexte 35">
            <a:extLst>
              <a:ext uri="{FF2B5EF4-FFF2-40B4-BE49-F238E27FC236}">
                <a16:creationId xmlns:a16="http://schemas.microsoft.com/office/drawing/2014/main" id="{E6B1F404-F49C-F2CC-0AC4-09CC9A7DD002}"/>
              </a:ext>
            </a:extLst>
          </p:cNvPr>
          <p:cNvSpPr txBox="1"/>
          <p:nvPr/>
        </p:nvSpPr>
        <p:spPr>
          <a:xfrm rot="16200000">
            <a:off x="5677794" y="881932"/>
            <a:ext cx="1075979" cy="219291"/>
          </a:xfrm>
          <a:prstGeom prst="rect">
            <a:avLst/>
          </a:prstGeom>
          <a:noFill/>
        </p:spPr>
        <p:txBody>
          <a:bodyPr wrap="square" rtlCol="0">
            <a:spAutoFit/>
          </a:bodyPr>
          <a:lstStyle/>
          <a:p>
            <a:pPr algn="ctr" defTabSz="685800"/>
            <a:r>
              <a:rPr lang="en-GB" sz="825" dirty="0">
                <a:solidFill>
                  <a:prstClr val="black"/>
                </a:solidFill>
                <a:latin typeface="Calibri"/>
              </a:rPr>
              <a:t>Frequency [MHz]</a:t>
            </a:r>
          </a:p>
        </p:txBody>
      </p:sp>
      <p:sp>
        <p:nvSpPr>
          <p:cNvPr id="37" name="ZoneTexte 36">
            <a:extLst>
              <a:ext uri="{FF2B5EF4-FFF2-40B4-BE49-F238E27FC236}">
                <a16:creationId xmlns:a16="http://schemas.microsoft.com/office/drawing/2014/main" id="{239BD467-B528-6686-64F4-A6FFFF31A380}"/>
              </a:ext>
            </a:extLst>
          </p:cNvPr>
          <p:cNvSpPr txBox="1"/>
          <p:nvPr/>
        </p:nvSpPr>
        <p:spPr>
          <a:xfrm>
            <a:off x="6892618" y="1678364"/>
            <a:ext cx="1035221" cy="219291"/>
          </a:xfrm>
          <a:prstGeom prst="rect">
            <a:avLst/>
          </a:prstGeom>
          <a:noFill/>
        </p:spPr>
        <p:txBody>
          <a:bodyPr wrap="square" rtlCol="0">
            <a:spAutoFit/>
          </a:bodyPr>
          <a:lstStyle/>
          <a:p>
            <a:pPr algn="ctr" defTabSz="685800"/>
            <a:r>
              <a:rPr lang="en-GB" sz="825" dirty="0">
                <a:solidFill>
                  <a:prstClr val="black"/>
                </a:solidFill>
                <a:latin typeface="Calibri"/>
              </a:rPr>
              <a:t>Time [</a:t>
            </a:r>
            <a:r>
              <a:rPr lang="en-GB" sz="825" dirty="0" err="1">
                <a:solidFill>
                  <a:prstClr val="black"/>
                </a:solidFill>
                <a:latin typeface="Calibri"/>
              </a:rPr>
              <a:t>ms</a:t>
            </a:r>
            <a:r>
              <a:rPr lang="en-GB" sz="825" dirty="0">
                <a:solidFill>
                  <a:prstClr val="black"/>
                </a:solidFill>
                <a:latin typeface="Calibri"/>
              </a:rPr>
              <a:t>]</a:t>
            </a:r>
          </a:p>
        </p:txBody>
      </p:sp>
      <p:pic>
        <p:nvPicPr>
          <p:cNvPr id="39" name="Picture 20" descr="A screen shot of a graph&#10;&#10;Description automatically generated">
            <a:extLst>
              <a:ext uri="{FF2B5EF4-FFF2-40B4-BE49-F238E27FC236}">
                <a16:creationId xmlns:a16="http://schemas.microsoft.com/office/drawing/2014/main" id="{8D3739E9-7341-760A-E710-5016D1E62A19}"/>
              </a:ext>
            </a:extLst>
          </p:cNvPr>
          <p:cNvPicPr>
            <a:picLocks noChangeAspect="1"/>
          </p:cNvPicPr>
          <p:nvPr/>
        </p:nvPicPr>
        <p:blipFill>
          <a:blip r:embed="rId4"/>
          <a:srcRect l="4772" t="56736" r="18867" b="3732"/>
          <a:stretch>
            <a:fillRect/>
          </a:stretch>
        </p:blipFill>
        <p:spPr>
          <a:xfrm>
            <a:off x="6209034" y="1894236"/>
            <a:ext cx="2382082" cy="1283629"/>
          </a:xfrm>
          <a:prstGeom prst="rect">
            <a:avLst/>
          </a:prstGeom>
        </p:spPr>
      </p:pic>
      <p:sp>
        <p:nvSpPr>
          <p:cNvPr id="40" name="ZoneTexte 39">
            <a:extLst>
              <a:ext uri="{FF2B5EF4-FFF2-40B4-BE49-F238E27FC236}">
                <a16:creationId xmlns:a16="http://schemas.microsoft.com/office/drawing/2014/main" id="{5DA3C1FF-8CEF-ACA5-2AD2-295404A5057A}"/>
              </a:ext>
            </a:extLst>
          </p:cNvPr>
          <p:cNvSpPr txBox="1"/>
          <p:nvPr/>
        </p:nvSpPr>
        <p:spPr>
          <a:xfrm rot="16200000">
            <a:off x="5632471" y="2359267"/>
            <a:ext cx="1004390" cy="219291"/>
          </a:xfrm>
          <a:prstGeom prst="rect">
            <a:avLst/>
          </a:prstGeom>
          <a:noFill/>
        </p:spPr>
        <p:txBody>
          <a:bodyPr wrap="square" rtlCol="0">
            <a:spAutoFit/>
          </a:bodyPr>
          <a:lstStyle/>
          <a:p>
            <a:pPr algn="ctr" defTabSz="685800"/>
            <a:r>
              <a:rPr lang="en-GB" sz="825" dirty="0">
                <a:solidFill>
                  <a:prstClr val="black"/>
                </a:solidFill>
                <a:latin typeface="Calibri"/>
              </a:rPr>
              <a:t>Frequency [MHz]</a:t>
            </a:r>
          </a:p>
        </p:txBody>
      </p:sp>
      <p:sp>
        <p:nvSpPr>
          <p:cNvPr id="41" name="ZoneTexte 40">
            <a:extLst>
              <a:ext uri="{FF2B5EF4-FFF2-40B4-BE49-F238E27FC236}">
                <a16:creationId xmlns:a16="http://schemas.microsoft.com/office/drawing/2014/main" id="{D8F4FFC5-2FEC-71B5-5844-93B124E358A7}"/>
              </a:ext>
            </a:extLst>
          </p:cNvPr>
          <p:cNvSpPr txBox="1"/>
          <p:nvPr/>
        </p:nvSpPr>
        <p:spPr>
          <a:xfrm>
            <a:off x="6885565" y="3177865"/>
            <a:ext cx="1029017" cy="219291"/>
          </a:xfrm>
          <a:prstGeom prst="rect">
            <a:avLst/>
          </a:prstGeom>
          <a:noFill/>
        </p:spPr>
        <p:txBody>
          <a:bodyPr wrap="square" rtlCol="0">
            <a:spAutoFit/>
          </a:bodyPr>
          <a:lstStyle/>
          <a:p>
            <a:pPr algn="ctr" defTabSz="685800"/>
            <a:r>
              <a:rPr lang="en-GB" sz="825" dirty="0">
                <a:solidFill>
                  <a:prstClr val="black"/>
                </a:solidFill>
                <a:latin typeface="Calibri"/>
              </a:rPr>
              <a:t>Time [</a:t>
            </a:r>
            <a:r>
              <a:rPr lang="en-GB" sz="825" dirty="0" err="1">
                <a:solidFill>
                  <a:prstClr val="black"/>
                </a:solidFill>
                <a:latin typeface="Calibri"/>
              </a:rPr>
              <a:t>ms</a:t>
            </a:r>
            <a:r>
              <a:rPr lang="en-GB" sz="825" dirty="0">
                <a:solidFill>
                  <a:prstClr val="black"/>
                </a:solidFill>
                <a:latin typeface="Calibri"/>
              </a:rPr>
              <a:t>]</a:t>
            </a:r>
          </a:p>
        </p:txBody>
      </p:sp>
      <p:sp>
        <p:nvSpPr>
          <p:cNvPr id="42" name="ZoneTexte 41">
            <a:extLst>
              <a:ext uri="{FF2B5EF4-FFF2-40B4-BE49-F238E27FC236}">
                <a16:creationId xmlns:a16="http://schemas.microsoft.com/office/drawing/2014/main" id="{4AB6558F-246B-DF81-A446-4B41C53759C9}"/>
              </a:ext>
            </a:extLst>
          </p:cNvPr>
          <p:cNvSpPr txBox="1"/>
          <p:nvPr/>
        </p:nvSpPr>
        <p:spPr>
          <a:xfrm>
            <a:off x="8079355" y="1889502"/>
            <a:ext cx="511760" cy="461665"/>
          </a:xfrm>
          <a:prstGeom prst="rect">
            <a:avLst/>
          </a:prstGeom>
          <a:noFill/>
        </p:spPr>
        <p:txBody>
          <a:bodyPr wrap="square" rtlCol="0">
            <a:spAutoFit/>
          </a:bodyPr>
          <a:lstStyle/>
          <a:p>
            <a:pPr algn="ctr" defTabSz="685800"/>
            <a:r>
              <a:rPr lang="en-GB" sz="1200" dirty="0">
                <a:solidFill>
                  <a:prstClr val="white"/>
                </a:solidFill>
                <a:latin typeface="Calibri"/>
              </a:rPr>
              <a:t>REWS</a:t>
            </a:r>
          </a:p>
        </p:txBody>
      </p:sp>
      <p:sp>
        <p:nvSpPr>
          <p:cNvPr id="43" name="ZoneTexte 42">
            <a:extLst>
              <a:ext uri="{FF2B5EF4-FFF2-40B4-BE49-F238E27FC236}">
                <a16:creationId xmlns:a16="http://schemas.microsoft.com/office/drawing/2014/main" id="{93429DED-ACE5-D539-4411-E11D2EC2F695}"/>
              </a:ext>
            </a:extLst>
          </p:cNvPr>
          <p:cNvSpPr txBox="1"/>
          <p:nvPr/>
        </p:nvSpPr>
        <p:spPr>
          <a:xfrm>
            <a:off x="6440616" y="1021589"/>
            <a:ext cx="988363" cy="253916"/>
          </a:xfrm>
          <a:prstGeom prst="rect">
            <a:avLst/>
          </a:prstGeom>
          <a:noFill/>
        </p:spPr>
        <p:txBody>
          <a:bodyPr wrap="square" rtlCol="0">
            <a:spAutoFit/>
          </a:bodyPr>
          <a:lstStyle/>
          <a:p>
            <a:pPr algn="ctr" defTabSz="685800"/>
            <a:r>
              <a:rPr lang="en-GB" sz="1050" dirty="0">
                <a:solidFill>
                  <a:prstClr val="white"/>
                </a:solidFill>
                <a:latin typeface="Calibri"/>
              </a:rPr>
              <a:t>Whistler wave</a:t>
            </a:r>
          </a:p>
        </p:txBody>
      </p:sp>
      <p:sp>
        <p:nvSpPr>
          <p:cNvPr id="44" name="ZoneTexte 43">
            <a:extLst>
              <a:ext uri="{FF2B5EF4-FFF2-40B4-BE49-F238E27FC236}">
                <a16:creationId xmlns:a16="http://schemas.microsoft.com/office/drawing/2014/main" id="{BBD7606B-1198-AC4A-6A33-2C8BA2A71752}"/>
              </a:ext>
            </a:extLst>
          </p:cNvPr>
          <p:cNvSpPr txBox="1"/>
          <p:nvPr/>
        </p:nvSpPr>
        <p:spPr>
          <a:xfrm>
            <a:off x="6430600" y="2496635"/>
            <a:ext cx="988363" cy="253916"/>
          </a:xfrm>
          <a:prstGeom prst="rect">
            <a:avLst/>
          </a:prstGeom>
          <a:noFill/>
        </p:spPr>
        <p:txBody>
          <a:bodyPr wrap="square" rtlCol="0">
            <a:spAutoFit/>
          </a:bodyPr>
          <a:lstStyle/>
          <a:p>
            <a:pPr algn="ctr" defTabSz="685800"/>
            <a:r>
              <a:rPr lang="en-GB" sz="1050" dirty="0">
                <a:solidFill>
                  <a:prstClr val="white"/>
                </a:solidFill>
                <a:latin typeface="Calibri"/>
              </a:rPr>
              <a:t>Whistler wave</a:t>
            </a:r>
          </a:p>
        </p:txBody>
      </p:sp>
      <p:sp>
        <p:nvSpPr>
          <p:cNvPr id="48" name="ZoneTexte 47">
            <a:extLst>
              <a:ext uri="{FF2B5EF4-FFF2-40B4-BE49-F238E27FC236}">
                <a16:creationId xmlns:a16="http://schemas.microsoft.com/office/drawing/2014/main" id="{D156E14D-3AD5-028B-EE75-6651042197B3}"/>
              </a:ext>
            </a:extLst>
          </p:cNvPr>
          <p:cNvSpPr txBox="1"/>
          <p:nvPr/>
        </p:nvSpPr>
        <p:spPr>
          <a:xfrm>
            <a:off x="7927840" y="1346897"/>
            <a:ext cx="593249" cy="253916"/>
          </a:xfrm>
          <a:prstGeom prst="rect">
            <a:avLst/>
          </a:prstGeom>
          <a:noFill/>
        </p:spPr>
        <p:txBody>
          <a:bodyPr wrap="square" rtlCol="0">
            <a:spAutoFit/>
          </a:bodyPr>
          <a:lstStyle/>
          <a:p>
            <a:pPr defTabSz="685800"/>
            <a:r>
              <a:rPr lang="en-GB" sz="1050" dirty="0">
                <a:solidFill>
                  <a:prstClr val="white"/>
                </a:solidFill>
                <a:latin typeface="Calibri"/>
              </a:rPr>
              <a:t>#84657</a:t>
            </a:r>
          </a:p>
        </p:txBody>
      </p:sp>
      <p:sp>
        <p:nvSpPr>
          <p:cNvPr id="49" name="ZoneTexte 48">
            <a:extLst>
              <a:ext uri="{FF2B5EF4-FFF2-40B4-BE49-F238E27FC236}">
                <a16:creationId xmlns:a16="http://schemas.microsoft.com/office/drawing/2014/main" id="{7580F3AA-64D4-27D6-2298-E32A4C3190DD}"/>
              </a:ext>
            </a:extLst>
          </p:cNvPr>
          <p:cNvSpPr txBox="1"/>
          <p:nvPr/>
        </p:nvSpPr>
        <p:spPr>
          <a:xfrm>
            <a:off x="8079355" y="2850742"/>
            <a:ext cx="573827" cy="415498"/>
          </a:xfrm>
          <a:prstGeom prst="rect">
            <a:avLst/>
          </a:prstGeom>
          <a:noFill/>
        </p:spPr>
        <p:txBody>
          <a:bodyPr wrap="square" rtlCol="0">
            <a:spAutoFit/>
          </a:bodyPr>
          <a:lstStyle/>
          <a:p>
            <a:pPr defTabSz="685800"/>
            <a:r>
              <a:rPr lang="en-GB" sz="1050" dirty="0">
                <a:solidFill>
                  <a:prstClr val="white"/>
                </a:solidFill>
                <a:latin typeface="Calibri"/>
              </a:rPr>
              <a:t>#84657</a:t>
            </a:r>
          </a:p>
        </p:txBody>
      </p:sp>
      <p:sp>
        <p:nvSpPr>
          <p:cNvPr id="20" name="TextBox 1">
            <a:extLst>
              <a:ext uri="{FF2B5EF4-FFF2-40B4-BE49-F238E27FC236}">
                <a16:creationId xmlns:a16="http://schemas.microsoft.com/office/drawing/2014/main" id="{2F1B5A47-B7EF-4576-A937-6E7237C6E593}"/>
              </a:ext>
            </a:extLst>
          </p:cNvPr>
          <p:cNvSpPr txBox="1"/>
          <p:nvPr/>
        </p:nvSpPr>
        <p:spPr>
          <a:xfrm>
            <a:off x="4635268" y="727382"/>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_2027</a:t>
            </a:r>
            <a:r>
              <a:rPr lang="fi-FI" dirty="0">
                <a:solidFill>
                  <a:srgbClr val="00B050"/>
                </a:solidFill>
              </a:rPr>
              <a:t> – </a:t>
            </a:r>
            <a:r>
              <a:rPr lang="en-US" dirty="0">
                <a:solidFill>
                  <a:srgbClr val="00B050"/>
                </a:solidFill>
              </a:rPr>
              <a:t>1) A new technique for dealing with runaways.2) If successful, it can be applied to ITER</a:t>
            </a:r>
            <a:endParaRPr lang="en-IT" dirty="0">
              <a:solidFill>
                <a:schemeClr val="accent6"/>
              </a:solidFill>
            </a:endParaRPr>
          </a:p>
        </p:txBody>
      </p:sp>
      <p:sp>
        <p:nvSpPr>
          <p:cNvPr id="21" name="Footer Placeholder 3">
            <a:extLst>
              <a:ext uri="{FF2B5EF4-FFF2-40B4-BE49-F238E27FC236}">
                <a16:creationId xmlns:a16="http://schemas.microsoft.com/office/drawing/2014/main" id="{E142B79C-E51B-4906-98D0-26F68F4C4F83}"/>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242171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5" y="204203"/>
            <a:ext cx="5206025" cy="342900"/>
          </a:xfrm>
        </p:spPr>
        <p:txBody>
          <a:bodyPr/>
          <a:lstStyle/>
          <a:p>
            <a:r>
              <a:rPr lang="en-US" dirty="0"/>
              <a:t>P41: Application of 3D fields in synergy with SPI for RE mitigation</a:t>
            </a:r>
            <a:endParaRPr lang="it-IT"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314963" y="765846"/>
            <a:ext cx="4981999" cy="3999281"/>
          </a:xfrm>
        </p:spPr>
        <p:txBody>
          <a:bodyPr>
            <a:normAutofit fontScale="62500" lnSpcReduction="20000"/>
          </a:bodyPr>
          <a:lstStyle/>
          <a:p>
            <a:pPr marL="160735" indent="-160735">
              <a:spcBef>
                <a:spcPts val="0"/>
              </a:spcBef>
              <a:buFont typeface="Arial"/>
              <a:buChar char="•"/>
              <a:defRPr/>
            </a:pPr>
            <a:r>
              <a:rPr lang="en-US" b="1" dirty="0">
                <a:latin typeface="+mn-lt"/>
                <a:cs typeface="Calibri"/>
              </a:rPr>
              <a:t>Proponents and contact person:</a:t>
            </a:r>
          </a:p>
          <a:p>
            <a:pPr marL="160735" indent="-160735">
              <a:spcBef>
                <a:spcPts val="0"/>
              </a:spcBef>
              <a:buFont typeface="Arial"/>
              <a:buChar char="•"/>
              <a:defRPr/>
            </a:pPr>
            <a:r>
              <a:rPr lang="en-US" sz="1275" dirty="0">
                <a:cs typeface="Calibri"/>
              </a:rPr>
              <a:t>M.Gobbin, O.Ficker, L.Marrelli, L.Pigatto, G.Papp, </a:t>
            </a:r>
            <a:r>
              <a:rPr lang="en-US" sz="1275" dirty="0" err="1">
                <a:cs typeface="Calibri"/>
              </a:rPr>
              <a:t>D.Terranova</a:t>
            </a:r>
            <a:r>
              <a:rPr lang="en-US" sz="1275" dirty="0">
                <a:cs typeface="Calibri"/>
              </a:rPr>
              <a:t>, </a:t>
            </a:r>
            <a:r>
              <a:rPr lang="en-US" sz="1275" dirty="0" err="1">
                <a:cs typeface="Calibri"/>
              </a:rPr>
              <a:t>E.Tomasina</a:t>
            </a:r>
            <a:r>
              <a:rPr lang="en-US" sz="1275" dirty="0">
                <a:cs typeface="Calibri"/>
              </a:rPr>
              <a:t>, </a:t>
            </a:r>
            <a:r>
              <a:rPr lang="en-US" sz="1275" dirty="0" err="1">
                <a:cs typeface="Calibri"/>
              </a:rPr>
              <a:t>E.Tomesova</a:t>
            </a:r>
            <a:endParaRPr lang="en-US" sz="1275" dirty="0">
              <a:cs typeface="Calibri"/>
            </a:endParaRPr>
          </a:p>
          <a:p>
            <a:pPr marL="0" indent="0">
              <a:spcBef>
                <a:spcPts val="0"/>
              </a:spcBef>
              <a:buNone/>
              <a:defRPr/>
            </a:pPr>
            <a:r>
              <a:rPr lang="en-US" sz="1275" dirty="0">
                <a:cs typeface="Calibri"/>
              </a:rPr>
              <a:t>      </a:t>
            </a:r>
            <a:r>
              <a:rPr lang="en-US" sz="1275" i="1" u="sng" dirty="0">
                <a:cs typeface="Calibri"/>
              </a:rPr>
              <a:t>marco.gobbin@igi.cnr.it</a:t>
            </a:r>
          </a:p>
          <a:p>
            <a:pPr marL="0" indent="0">
              <a:spcBef>
                <a:spcPts val="0"/>
              </a:spcBef>
              <a:buNone/>
              <a:defRPr/>
            </a:pPr>
            <a:endParaRPr lang="en-US" b="1" dirty="0">
              <a:latin typeface="+mn-lt"/>
              <a:cs typeface="Calibri"/>
            </a:endParaRPr>
          </a:p>
          <a:p>
            <a:pPr marL="160735" indent="-160735">
              <a:spcBef>
                <a:spcPts val="0"/>
              </a:spcBef>
              <a:spcAft>
                <a:spcPts val="450"/>
              </a:spcAft>
              <a:buFont typeface="Arial"/>
              <a:buChar char="•"/>
              <a:defRPr/>
            </a:pPr>
            <a:r>
              <a:rPr lang="en-US" b="1" dirty="0">
                <a:latin typeface="+mn-lt"/>
                <a:cs typeface="Calibri"/>
              </a:rPr>
              <a:t>Scientific Background &amp; Objectives</a:t>
            </a:r>
          </a:p>
          <a:p>
            <a:pPr lvl="1">
              <a:spcBef>
                <a:spcPts val="0"/>
              </a:spcBef>
              <a:spcAft>
                <a:spcPts val="450"/>
              </a:spcAft>
              <a:defRPr/>
            </a:pPr>
            <a:r>
              <a:rPr lang="en-GB" sz="1275" dirty="0"/>
              <a:t>Magnetic perturbations (MP) are still considered as complementary RE dissipation methods in more devices (DIII-D, JT-60SA,DTT,SPARC) and recently have been applied successfully in AUG and COMPASS [1-2].</a:t>
            </a:r>
          </a:p>
          <a:p>
            <a:pPr lvl="1">
              <a:spcBef>
                <a:spcPts val="0"/>
              </a:spcBef>
              <a:spcAft>
                <a:spcPts val="450"/>
              </a:spcAft>
              <a:defRPr/>
            </a:pPr>
            <a:r>
              <a:rPr lang="en-GB" sz="1275" dirty="0"/>
              <a:t>MP could be used to minimize the RE beam formation if applied prior to the current quench. The reduced RE beam current in this way could be more easily dissipated by SPI. </a:t>
            </a:r>
          </a:p>
          <a:p>
            <a:pPr lvl="1">
              <a:spcBef>
                <a:spcPts val="0"/>
              </a:spcBef>
              <a:spcAft>
                <a:spcPts val="450"/>
              </a:spcAft>
              <a:defRPr/>
            </a:pPr>
            <a:r>
              <a:rPr lang="en-GB" sz="1275" dirty="0"/>
              <a:t>In AUG during a RE beam scenario, we propose to: </a:t>
            </a:r>
          </a:p>
          <a:p>
            <a:pPr lvl="1">
              <a:spcBef>
                <a:spcPts val="0"/>
              </a:spcBef>
              <a:spcAft>
                <a:spcPts val="225"/>
              </a:spcAft>
              <a:buFontTx/>
              <a:buChar char="-"/>
              <a:defRPr/>
            </a:pPr>
            <a:r>
              <a:rPr lang="en-US" sz="1275" dirty="0"/>
              <a:t>explore the possibility of reducing the final RE current acting with MP applied from the pre-disruption phase before the SPI injection;</a:t>
            </a:r>
            <a:r>
              <a:rPr lang="en-US" sz="1275" dirty="0">
                <a:cs typeface="Calibri"/>
              </a:rPr>
              <a:t> </a:t>
            </a:r>
          </a:p>
          <a:p>
            <a:pPr lvl="1">
              <a:spcBef>
                <a:spcPts val="0"/>
              </a:spcBef>
              <a:spcAft>
                <a:spcPts val="225"/>
              </a:spcAft>
              <a:buFontTx/>
              <a:buChar char="-"/>
              <a:defRPr/>
            </a:pPr>
            <a:r>
              <a:rPr lang="en-US" sz="1275" dirty="0"/>
              <a:t>determine the B-coil configuration more efficient to guarantee the maximum RE reduction when MP are applied in combination with SPI injection;</a:t>
            </a:r>
          </a:p>
          <a:p>
            <a:pPr lvl="1">
              <a:spcBef>
                <a:spcPts val="0"/>
              </a:spcBef>
              <a:buFontTx/>
              <a:buChar char="-"/>
              <a:defRPr/>
            </a:pPr>
            <a:r>
              <a:rPr lang="en-US" sz="1275" dirty="0">
                <a:cs typeface="Calibri"/>
              </a:rPr>
              <a:t>investigate the effect of MP on the SPI injection (also piggy-backed to other proposals). </a:t>
            </a:r>
          </a:p>
          <a:p>
            <a:pPr marL="0" indent="0">
              <a:spcBef>
                <a:spcPts val="0"/>
              </a:spcBef>
              <a:buNone/>
              <a:defRPr/>
            </a:pPr>
            <a:endParaRPr lang="en-US" sz="1275" b="1" dirty="0">
              <a:cs typeface="Calibri"/>
            </a:endParaRPr>
          </a:p>
          <a:p>
            <a:pPr marL="160735" indent="-160735">
              <a:spcBef>
                <a:spcPts val="0"/>
              </a:spcBef>
              <a:spcAft>
                <a:spcPts val="450"/>
              </a:spcAft>
              <a:buFont typeface="Arial"/>
              <a:buChar char="•"/>
              <a:defRPr/>
            </a:pPr>
            <a:r>
              <a:rPr lang="en-US" b="1" dirty="0">
                <a:latin typeface="+mn-lt"/>
                <a:cs typeface="Calibri"/>
              </a:rPr>
              <a:t>Experimental Strategy/Machine Constraints and </a:t>
            </a:r>
            <a:r>
              <a:rPr lang="en-US" b="1" dirty="0">
                <a:cs typeface="Calibri"/>
              </a:rPr>
              <a:t>essential diagnostic</a:t>
            </a:r>
            <a:endParaRPr lang="en-US" dirty="0"/>
          </a:p>
          <a:p>
            <a:pPr lvl="1">
              <a:spcBef>
                <a:spcPts val="0"/>
              </a:spcBef>
              <a:spcAft>
                <a:spcPts val="225"/>
              </a:spcAft>
              <a:defRPr/>
            </a:pPr>
            <a:r>
              <a:rPr lang="en-GB" sz="1275" dirty="0"/>
              <a:t>The same scheme suggested in the proposal “</a:t>
            </a:r>
            <a:r>
              <a:rPr lang="en-GB" sz="1275" i="1" dirty="0"/>
              <a:t>SPI-triggered runaway electron scenario on AUG”</a:t>
            </a:r>
            <a:r>
              <a:rPr lang="en-GB" sz="1275" dirty="0"/>
              <a:t> could apply also to these experiments: 0-8-1MA/2.5T, IWL circular, ECRH 2-4 gyrotrons, D gas.   </a:t>
            </a:r>
          </a:p>
          <a:p>
            <a:pPr lvl="1">
              <a:spcBef>
                <a:spcPts val="0"/>
              </a:spcBef>
              <a:spcAft>
                <a:spcPts val="225"/>
              </a:spcAft>
              <a:defRPr/>
            </a:pPr>
            <a:r>
              <a:rPr lang="en-US" sz="1275" dirty="0">
                <a:cs typeface="Calibri"/>
              </a:rPr>
              <a:t>Execution of one reference shot: </a:t>
            </a:r>
            <a:r>
              <a:rPr lang="en-GB" sz="1275" dirty="0"/>
              <a:t>generation of a RE beam followed by SPI during the RE beam phase without MP (1shot).</a:t>
            </a:r>
          </a:p>
          <a:p>
            <a:pPr lvl="1">
              <a:spcBef>
                <a:spcPts val="0"/>
              </a:spcBef>
              <a:spcAft>
                <a:spcPts val="225"/>
              </a:spcAft>
              <a:defRPr/>
            </a:pPr>
            <a:r>
              <a:rPr lang="en-US" sz="1275" dirty="0">
                <a:cs typeface="Calibri"/>
              </a:rPr>
              <a:t>Apply n=1 MP from a time preceding the disruption (500ms) and the SPI, performing a scan in the B-coil differential phasing (5 shots);</a:t>
            </a:r>
          </a:p>
          <a:p>
            <a:pPr lvl="1">
              <a:spcBef>
                <a:spcPts val="0"/>
              </a:spcBef>
              <a:spcAft>
                <a:spcPts val="450"/>
              </a:spcAft>
              <a:defRPr/>
            </a:pPr>
            <a:r>
              <a:rPr lang="en-US" sz="1275" dirty="0">
                <a:cs typeface="Calibri"/>
              </a:rPr>
              <a:t>Diagnostics: </a:t>
            </a:r>
            <a:r>
              <a:rPr lang="en-GB" sz="1275" dirty="0"/>
              <a:t>COO interferometer, bolometry, magnetics, fast visible cameras, fast IR camera (desired), HXR, ECE, Ar MGI or Ar SPI to generate the RE beam.  </a:t>
            </a:r>
          </a:p>
          <a:p>
            <a:pPr lvl="1">
              <a:spcBef>
                <a:spcPts val="0"/>
              </a:spcBef>
              <a:defRPr/>
            </a:pPr>
            <a:r>
              <a:rPr lang="en-GB" sz="1275" dirty="0">
                <a:cs typeface="Calibri"/>
              </a:rPr>
              <a:t>For modelling/data interpretation: MARS-F, VMEC, ORBIT. </a:t>
            </a:r>
            <a:endParaRPr lang="en-US" sz="1275" dirty="0">
              <a:cs typeface="Calibri"/>
            </a:endParaRP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763103" y="3574545"/>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837944" y="3851544"/>
          <a:ext cx="3110593" cy="499112"/>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234315">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257175">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pPr algn="ctr"/>
                      <a:r>
                        <a:rPr lang="en-GB" sz="1400" dirty="0"/>
                        <a:t>6</a:t>
                      </a:r>
                      <a:endParaRPr lang="en-IT" sz="1400" dirty="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5" name="Picture 4"/>
          <p:cNvPicPr>
            <a:picLocks noChangeAspect="1"/>
          </p:cNvPicPr>
          <p:nvPr/>
        </p:nvPicPr>
        <p:blipFill rotWithShape="1">
          <a:blip r:embed="rId2"/>
          <a:srcRect l="4764"/>
          <a:stretch/>
        </p:blipFill>
        <p:spPr>
          <a:xfrm>
            <a:off x="5837944" y="547104"/>
            <a:ext cx="3187354" cy="2315680"/>
          </a:xfrm>
          <a:prstGeom prst="rect">
            <a:avLst/>
          </a:prstGeom>
        </p:spPr>
      </p:pic>
      <p:sp>
        <p:nvSpPr>
          <p:cNvPr id="11" name="TextBox 10"/>
          <p:cNvSpPr txBox="1"/>
          <p:nvPr/>
        </p:nvSpPr>
        <p:spPr>
          <a:xfrm>
            <a:off x="5943600" y="2869825"/>
            <a:ext cx="2908408" cy="600164"/>
          </a:xfrm>
          <a:prstGeom prst="rect">
            <a:avLst/>
          </a:prstGeom>
          <a:noFill/>
        </p:spPr>
        <p:txBody>
          <a:bodyPr wrap="square" rtlCol="0">
            <a:spAutoFit/>
          </a:bodyPr>
          <a:lstStyle/>
          <a:p>
            <a:pPr algn="just" defTabSz="685800"/>
            <a:r>
              <a:rPr lang="en-GB" sz="825" dirty="0">
                <a:solidFill>
                  <a:prstClr val="black"/>
                </a:solidFill>
                <a:latin typeface="Calibri"/>
              </a:rPr>
              <a:t>Past experiments with RE mitigation by MP in AUG: a reduction of the post-disruption RE current is obtained (down to -50%) for the differential phasing between upper/lower coils which maximizes the plasma response to the applied MP.  </a:t>
            </a:r>
            <a:endParaRPr lang="it-IT" sz="825" dirty="0">
              <a:solidFill>
                <a:prstClr val="black"/>
              </a:solidFill>
              <a:latin typeface="Calibri"/>
            </a:endParaRPr>
          </a:p>
        </p:txBody>
      </p:sp>
      <p:sp>
        <p:nvSpPr>
          <p:cNvPr id="4" name="TextBox 3"/>
          <p:cNvSpPr txBox="1"/>
          <p:nvPr/>
        </p:nvSpPr>
        <p:spPr>
          <a:xfrm>
            <a:off x="427911" y="4470674"/>
            <a:ext cx="2985247" cy="323165"/>
          </a:xfrm>
          <a:prstGeom prst="rect">
            <a:avLst/>
          </a:prstGeom>
          <a:noFill/>
        </p:spPr>
        <p:txBody>
          <a:bodyPr wrap="square" rtlCol="0">
            <a:spAutoFit/>
          </a:bodyPr>
          <a:lstStyle/>
          <a:p>
            <a:pPr defTabSz="685800"/>
            <a:r>
              <a:rPr lang="en-GB" sz="750" dirty="0">
                <a:solidFill>
                  <a:prstClr val="black"/>
                </a:solidFill>
                <a:latin typeface="Calibri"/>
              </a:rPr>
              <a:t>[1] Gobbin M at al, </a:t>
            </a:r>
            <a:r>
              <a:rPr lang="it-IT" sz="750" dirty="0">
                <a:solidFill>
                  <a:prstClr val="black"/>
                </a:solidFill>
                <a:latin typeface="Calibri"/>
              </a:rPr>
              <a:t>Front. Phys. 12:1295082. (2024)</a:t>
            </a:r>
            <a:r>
              <a:rPr lang="en-GB" sz="750" dirty="0">
                <a:solidFill>
                  <a:prstClr val="black"/>
                </a:solidFill>
                <a:latin typeface="Calibri"/>
              </a:rPr>
              <a:t> </a:t>
            </a:r>
          </a:p>
          <a:p>
            <a:pPr defTabSz="685800"/>
            <a:r>
              <a:rPr lang="en-GB" sz="750" dirty="0">
                <a:solidFill>
                  <a:prstClr val="black"/>
                </a:solidFill>
                <a:latin typeface="Calibri"/>
              </a:rPr>
              <a:t>[2] Mlynar J et al, </a:t>
            </a:r>
            <a:r>
              <a:rPr lang="fr-FR" sz="750" dirty="0">
                <a:solidFill>
                  <a:prstClr val="black"/>
                </a:solidFill>
                <a:latin typeface="Calibri"/>
              </a:rPr>
              <a:t>Plasma Phys. Control. Fusion 61 014010 (2019)</a:t>
            </a:r>
            <a:endParaRPr lang="it-IT" sz="750" dirty="0">
              <a:solidFill>
                <a:prstClr val="black"/>
              </a:solidFill>
              <a:latin typeface="Calibri"/>
            </a:endParaRPr>
          </a:p>
        </p:txBody>
      </p:sp>
      <p:sp>
        <p:nvSpPr>
          <p:cNvPr id="8" name="Rectangle 7"/>
          <p:cNvSpPr/>
          <p:nvPr/>
        </p:nvSpPr>
        <p:spPr>
          <a:xfrm>
            <a:off x="4504365" y="4435666"/>
            <a:ext cx="4572400" cy="553998"/>
          </a:xfrm>
          <a:prstGeom prst="rect">
            <a:avLst/>
          </a:prstGeom>
        </p:spPr>
        <p:txBody>
          <a:bodyPr wrap="square">
            <a:spAutoFit/>
          </a:bodyPr>
          <a:lstStyle/>
          <a:p>
            <a:pPr algn="just" defTabSz="685800"/>
            <a:r>
              <a:rPr lang="en-GB" sz="750" b="1" dirty="0">
                <a:solidFill>
                  <a:prstClr val="black"/>
                </a:solidFill>
                <a:latin typeface="Calibri"/>
              </a:rPr>
              <a:t>Note:</a:t>
            </a:r>
            <a:r>
              <a:rPr lang="en-GB" sz="750" dirty="0">
                <a:solidFill>
                  <a:prstClr val="black"/>
                </a:solidFill>
                <a:latin typeface="Calibri"/>
              </a:rPr>
              <a:t> This proposal was already submitted and approved (as P2) for the 2025 campaign. Preliminary </a:t>
            </a:r>
            <a:r>
              <a:rPr lang="en-GB" sz="750" dirty="0" err="1">
                <a:solidFill>
                  <a:prstClr val="black"/>
                </a:solidFill>
                <a:latin typeface="Calibri"/>
              </a:rPr>
              <a:t>modeling</a:t>
            </a:r>
            <a:r>
              <a:rPr lang="en-GB" sz="750" dirty="0">
                <a:solidFill>
                  <a:prstClr val="black"/>
                </a:solidFill>
                <a:latin typeface="Calibri"/>
              </a:rPr>
              <a:t> and analysis activity on the shots with SPI executed during this year is in progress. Some of these objectives require an already developed scenario with SPI injection during a RE beam phase that has not yet been developed. </a:t>
            </a:r>
            <a:endParaRPr lang="it-IT" sz="750" dirty="0">
              <a:solidFill>
                <a:prstClr val="black"/>
              </a:solidFill>
              <a:latin typeface="Calibri"/>
            </a:endParaRPr>
          </a:p>
        </p:txBody>
      </p:sp>
      <p:sp>
        <p:nvSpPr>
          <p:cNvPr id="12" name="Footer Placeholder 3">
            <a:extLst>
              <a:ext uri="{FF2B5EF4-FFF2-40B4-BE49-F238E27FC236}">
                <a16:creationId xmlns:a16="http://schemas.microsoft.com/office/drawing/2014/main" id="{2AC16D79-C391-450C-A271-4079314AD99B}"/>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404345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5" y="204203"/>
            <a:ext cx="5206025" cy="342900"/>
          </a:xfrm>
        </p:spPr>
        <p:txBody>
          <a:bodyPr/>
          <a:lstStyle/>
          <a:p>
            <a:r>
              <a:rPr lang="en-US" dirty="0"/>
              <a:t>P41: Application of 3D fields in synergy with SPI for RE mitigation</a:t>
            </a:r>
            <a:endParaRPr lang="it-IT"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314963" y="765846"/>
            <a:ext cx="4981999" cy="3999281"/>
          </a:xfrm>
        </p:spPr>
        <p:txBody>
          <a:bodyPr>
            <a:normAutofit fontScale="62500" lnSpcReduction="20000"/>
          </a:bodyPr>
          <a:lstStyle/>
          <a:p>
            <a:pPr marL="160735" indent="-160735">
              <a:spcBef>
                <a:spcPts val="0"/>
              </a:spcBef>
              <a:buFont typeface="Arial"/>
              <a:buChar char="•"/>
              <a:defRPr/>
            </a:pPr>
            <a:r>
              <a:rPr lang="en-US" b="1" dirty="0">
                <a:latin typeface="+mn-lt"/>
                <a:cs typeface="Calibri"/>
              </a:rPr>
              <a:t>Proponents and contact person:</a:t>
            </a:r>
          </a:p>
          <a:p>
            <a:pPr marL="160735" indent="-160735">
              <a:spcBef>
                <a:spcPts val="0"/>
              </a:spcBef>
              <a:buFont typeface="Arial"/>
              <a:buChar char="•"/>
              <a:defRPr/>
            </a:pPr>
            <a:r>
              <a:rPr lang="en-US" sz="1275" dirty="0">
                <a:cs typeface="Calibri"/>
              </a:rPr>
              <a:t>M.Gobbin, O.Ficker, L.Marrelli, L.Pigatto, G.Papp, </a:t>
            </a:r>
            <a:r>
              <a:rPr lang="en-US" sz="1275" dirty="0" err="1">
                <a:cs typeface="Calibri"/>
              </a:rPr>
              <a:t>D.Terranova</a:t>
            </a:r>
            <a:r>
              <a:rPr lang="en-US" sz="1275" dirty="0">
                <a:cs typeface="Calibri"/>
              </a:rPr>
              <a:t>, </a:t>
            </a:r>
            <a:r>
              <a:rPr lang="en-US" sz="1275" dirty="0" err="1">
                <a:cs typeface="Calibri"/>
              </a:rPr>
              <a:t>E.Tomasina</a:t>
            </a:r>
            <a:r>
              <a:rPr lang="en-US" sz="1275" dirty="0">
                <a:cs typeface="Calibri"/>
              </a:rPr>
              <a:t>, </a:t>
            </a:r>
            <a:r>
              <a:rPr lang="en-US" sz="1275" dirty="0" err="1">
                <a:cs typeface="Calibri"/>
              </a:rPr>
              <a:t>E.Tomesova</a:t>
            </a:r>
            <a:endParaRPr lang="en-US" sz="1275" dirty="0">
              <a:cs typeface="Calibri"/>
            </a:endParaRPr>
          </a:p>
          <a:p>
            <a:pPr marL="0" indent="0">
              <a:spcBef>
                <a:spcPts val="0"/>
              </a:spcBef>
              <a:buNone/>
              <a:defRPr/>
            </a:pPr>
            <a:r>
              <a:rPr lang="en-US" sz="1275" dirty="0">
                <a:cs typeface="Calibri"/>
              </a:rPr>
              <a:t>      </a:t>
            </a:r>
            <a:r>
              <a:rPr lang="en-US" sz="1275" i="1" u="sng" dirty="0">
                <a:cs typeface="Calibri"/>
              </a:rPr>
              <a:t>marco.gobbin@igi.cnr.it</a:t>
            </a:r>
          </a:p>
          <a:p>
            <a:pPr marL="0" indent="0">
              <a:spcBef>
                <a:spcPts val="0"/>
              </a:spcBef>
              <a:buNone/>
              <a:defRPr/>
            </a:pPr>
            <a:endParaRPr lang="en-US" b="1" dirty="0">
              <a:latin typeface="+mn-lt"/>
              <a:cs typeface="Calibri"/>
            </a:endParaRPr>
          </a:p>
          <a:p>
            <a:pPr marL="160735" indent="-160735">
              <a:spcBef>
                <a:spcPts val="0"/>
              </a:spcBef>
              <a:spcAft>
                <a:spcPts val="450"/>
              </a:spcAft>
              <a:buFont typeface="Arial"/>
              <a:buChar char="•"/>
              <a:defRPr/>
            </a:pPr>
            <a:r>
              <a:rPr lang="en-US" b="1" dirty="0">
                <a:latin typeface="+mn-lt"/>
                <a:cs typeface="Calibri"/>
              </a:rPr>
              <a:t>Scientific Background &amp; Objectives</a:t>
            </a:r>
          </a:p>
          <a:p>
            <a:pPr lvl="1">
              <a:spcBef>
                <a:spcPts val="0"/>
              </a:spcBef>
              <a:spcAft>
                <a:spcPts val="450"/>
              </a:spcAft>
              <a:defRPr/>
            </a:pPr>
            <a:r>
              <a:rPr lang="en-GB" sz="1275" dirty="0"/>
              <a:t>Magnetic perturbations (MP) are still considered as complementary RE dissipation methods in more devices (DIII-D, JT-60SA,DTT,SPARC) and recently have been applied successfully in AUG and COMPASS [1-2].</a:t>
            </a:r>
          </a:p>
          <a:p>
            <a:pPr lvl="1">
              <a:spcBef>
                <a:spcPts val="0"/>
              </a:spcBef>
              <a:spcAft>
                <a:spcPts val="450"/>
              </a:spcAft>
              <a:defRPr/>
            </a:pPr>
            <a:r>
              <a:rPr lang="en-GB" sz="1275" dirty="0"/>
              <a:t>MP could be used to minimize the RE beam formation if applied prior to the current quench. The reduced RE beam current in this way could be more easily dissipated by SPI. </a:t>
            </a:r>
          </a:p>
          <a:p>
            <a:pPr lvl="1">
              <a:spcBef>
                <a:spcPts val="0"/>
              </a:spcBef>
              <a:spcAft>
                <a:spcPts val="450"/>
              </a:spcAft>
              <a:defRPr/>
            </a:pPr>
            <a:r>
              <a:rPr lang="en-GB" sz="1275" dirty="0"/>
              <a:t>In AUG during a RE beam scenario, we propose to: </a:t>
            </a:r>
          </a:p>
          <a:p>
            <a:pPr lvl="1">
              <a:spcBef>
                <a:spcPts val="0"/>
              </a:spcBef>
              <a:spcAft>
                <a:spcPts val="225"/>
              </a:spcAft>
              <a:buFontTx/>
              <a:buChar char="-"/>
              <a:defRPr/>
            </a:pPr>
            <a:r>
              <a:rPr lang="en-US" sz="1275" dirty="0"/>
              <a:t>explore the possibility of reducing the final RE current acting with MP applied from the pre-disruption phase before the SPI injection;</a:t>
            </a:r>
            <a:r>
              <a:rPr lang="en-US" sz="1275" dirty="0">
                <a:cs typeface="Calibri"/>
              </a:rPr>
              <a:t> </a:t>
            </a:r>
          </a:p>
          <a:p>
            <a:pPr lvl="1">
              <a:spcBef>
                <a:spcPts val="0"/>
              </a:spcBef>
              <a:spcAft>
                <a:spcPts val="225"/>
              </a:spcAft>
              <a:buFontTx/>
              <a:buChar char="-"/>
              <a:defRPr/>
            </a:pPr>
            <a:r>
              <a:rPr lang="en-US" sz="1275" dirty="0"/>
              <a:t>determine the B-coil configuration more efficient to guarantee the maximum RE reduction when MP are applied in combination with SPI injection;</a:t>
            </a:r>
          </a:p>
          <a:p>
            <a:pPr lvl="1">
              <a:spcBef>
                <a:spcPts val="0"/>
              </a:spcBef>
              <a:buFontTx/>
              <a:buChar char="-"/>
              <a:defRPr/>
            </a:pPr>
            <a:r>
              <a:rPr lang="en-US" sz="1275" dirty="0">
                <a:cs typeface="Calibri"/>
              </a:rPr>
              <a:t>investigate the effect of MP on the SPI injection (also piggy-backed to other proposals). </a:t>
            </a:r>
          </a:p>
          <a:p>
            <a:pPr marL="0" indent="0">
              <a:spcBef>
                <a:spcPts val="0"/>
              </a:spcBef>
              <a:buNone/>
              <a:defRPr/>
            </a:pPr>
            <a:endParaRPr lang="en-US" sz="1275" b="1" dirty="0">
              <a:cs typeface="Calibri"/>
            </a:endParaRPr>
          </a:p>
          <a:p>
            <a:pPr marL="160735" indent="-160735">
              <a:spcBef>
                <a:spcPts val="0"/>
              </a:spcBef>
              <a:spcAft>
                <a:spcPts val="450"/>
              </a:spcAft>
              <a:buFont typeface="Arial"/>
              <a:buChar char="•"/>
              <a:defRPr/>
            </a:pPr>
            <a:r>
              <a:rPr lang="en-US" b="1" dirty="0">
                <a:latin typeface="+mn-lt"/>
                <a:cs typeface="Calibri"/>
              </a:rPr>
              <a:t>Experimental Strategy/Machine Constraints and </a:t>
            </a:r>
            <a:r>
              <a:rPr lang="en-US" b="1" dirty="0">
                <a:cs typeface="Calibri"/>
              </a:rPr>
              <a:t>essential diagnostic</a:t>
            </a:r>
            <a:endParaRPr lang="en-US" dirty="0"/>
          </a:p>
          <a:p>
            <a:pPr lvl="1">
              <a:spcBef>
                <a:spcPts val="0"/>
              </a:spcBef>
              <a:spcAft>
                <a:spcPts val="225"/>
              </a:spcAft>
              <a:defRPr/>
            </a:pPr>
            <a:r>
              <a:rPr lang="en-GB" sz="1275" dirty="0"/>
              <a:t>The same scheme suggested in the proposal “</a:t>
            </a:r>
            <a:r>
              <a:rPr lang="en-GB" sz="1275" i="1" dirty="0"/>
              <a:t>SPI-triggered runaway electron scenario on AUG”</a:t>
            </a:r>
            <a:r>
              <a:rPr lang="en-GB" sz="1275" dirty="0"/>
              <a:t> could apply also to these experiments: 0-8-1MA/2.5T, IWL circular, ECRH 2-4 gyrotrons, D gas.   </a:t>
            </a:r>
          </a:p>
          <a:p>
            <a:pPr lvl="1">
              <a:spcBef>
                <a:spcPts val="0"/>
              </a:spcBef>
              <a:spcAft>
                <a:spcPts val="225"/>
              </a:spcAft>
              <a:defRPr/>
            </a:pPr>
            <a:r>
              <a:rPr lang="en-US" sz="1275" dirty="0">
                <a:cs typeface="Calibri"/>
              </a:rPr>
              <a:t>Execution of one reference shot: </a:t>
            </a:r>
            <a:r>
              <a:rPr lang="en-GB" sz="1275" dirty="0"/>
              <a:t>generation of a RE beam followed by SPI during the RE beam phase without MP (1shot).</a:t>
            </a:r>
          </a:p>
          <a:p>
            <a:pPr lvl="1">
              <a:spcBef>
                <a:spcPts val="0"/>
              </a:spcBef>
              <a:spcAft>
                <a:spcPts val="225"/>
              </a:spcAft>
              <a:defRPr/>
            </a:pPr>
            <a:r>
              <a:rPr lang="en-US" sz="1275" dirty="0">
                <a:cs typeface="Calibri"/>
              </a:rPr>
              <a:t>Apply n=1 MP from a time preceding the disruption (500ms) and the SPI, performing a scan in the B-coil differential phasing (5 shots);</a:t>
            </a:r>
          </a:p>
          <a:p>
            <a:pPr lvl="1">
              <a:spcBef>
                <a:spcPts val="0"/>
              </a:spcBef>
              <a:spcAft>
                <a:spcPts val="450"/>
              </a:spcAft>
              <a:defRPr/>
            </a:pPr>
            <a:r>
              <a:rPr lang="en-US" sz="1275" dirty="0">
                <a:cs typeface="Calibri"/>
              </a:rPr>
              <a:t>Diagnostics: </a:t>
            </a:r>
            <a:r>
              <a:rPr lang="en-GB" sz="1275" dirty="0"/>
              <a:t>COO interferometer, bolometry, magnetics, fast visible cameras, fast IR camera (desired), HXR, ECE, Ar MGI or Ar SPI to generate the RE beam.  </a:t>
            </a:r>
          </a:p>
          <a:p>
            <a:pPr lvl="1">
              <a:spcBef>
                <a:spcPts val="0"/>
              </a:spcBef>
              <a:defRPr/>
            </a:pPr>
            <a:r>
              <a:rPr lang="en-GB" sz="1275" dirty="0">
                <a:cs typeface="Calibri"/>
              </a:rPr>
              <a:t>For modelling/data interpretation: MARS-F, VMEC, ORBIT. </a:t>
            </a:r>
            <a:endParaRPr lang="en-US" sz="1275" dirty="0">
              <a:cs typeface="Calibri"/>
            </a:endParaRP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763103" y="3574545"/>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837944" y="3851544"/>
          <a:ext cx="3110593" cy="499112"/>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234315">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257175">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pPr algn="ctr"/>
                      <a:r>
                        <a:rPr lang="en-GB" sz="1400" dirty="0"/>
                        <a:t>6</a:t>
                      </a:r>
                      <a:endParaRPr lang="en-IT" sz="1400" dirty="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5" name="Picture 4"/>
          <p:cNvPicPr>
            <a:picLocks noChangeAspect="1"/>
          </p:cNvPicPr>
          <p:nvPr/>
        </p:nvPicPr>
        <p:blipFill rotWithShape="1">
          <a:blip r:embed="rId2"/>
          <a:srcRect l="4764"/>
          <a:stretch/>
        </p:blipFill>
        <p:spPr>
          <a:xfrm>
            <a:off x="5837944" y="547104"/>
            <a:ext cx="3187354" cy="2315680"/>
          </a:xfrm>
          <a:prstGeom prst="rect">
            <a:avLst/>
          </a:prstGeom>
        </p:spPr>
      </p:pic>
      <p:sp>
        <p:nvSpPr>
          <p:cNvPr id="11" name="TextBox 10"/>
          <p:cNvSpPr txBox="1"/>
          <p:nvPr/>
        </p:nvSpPr>
        <p:spPr>
          <a:xfrm>
            <a:off x="5943600" y="2869825"/>
            <a:ext cx="2908408" cy="600164"/>
          </a:xfrm>
          <a:prstGeom prst="rect">
            <a:avLst/>
          </a:prstGeom>
          <a:noFill/>
        </p:spPr>
        <p:txBody>
          <a:bodyPr wrap="square" rtlCol="0">
            <a:spAutoFit/>
          </a:bodyPr>
          <a:lstStyle/>
          <a:p>
            <a:pPr algn="just" defTabSz="685800"/>
            <a:r>
              <a:rPr lang="en-GB" sz="825" dirty="0">
                <a:solidFill>
                  <a:prstClr val="black"/>
                </a:solidFill>
                <a:latin typeface="Calibri"/>
              </a:rPr>
              <a:t>Past experiments with RE mitigation by MP in AUG: a reduction of the post-disruption RE current is obtained (down to -50%) for the differential phasing between upper/lower coils which maximizes the plasma response to the applied MP.  </a:t>
            </a:r>
            <a:endParaRPr lang="it-IT" sz="825" dirty="0">
              <a:solidFill>
                <a:prstClr val="black"/>
              </a:solidFill>
              <a:latin typeface="Calibri"/>
            </a:endParaRPr>
          </a:p>
        </p:txBody>
      </p:sp>
      <p:sp>
        <p:nvSpPr>
          <p:cNvPr id="4" name="TextBox 3"/>
          <p:cNvSpPr txBox="1"/>
          <p:nvPr/>
        </p:nvSpPr>
        <p:spPr>
          <a:xfrm>
            <a:off x="427911" y="4470674"/>
            <a:ext cx="2985247" cy="323165"/>
          </a:xfrm>
          <a:prstGeom prst="rect">
            <a:avLst/>
          </a:prstGeom>
          <a:noFill/>
        </p:spPr>
        <p:txBody>
          <a:bodyPr wrap="square" rtlCol="0">
            <a:spAutoFit/>
          </a:bodyPr>
          <a:lstStyle/>
          <a:p>
            <a:pPr defTabSz="685800"/>
            <a:r>
              <a:rPr lang="en-GB" sz="750" dirty="0">
                <a:solidFill>
                  <a:prstClr val="black"/>
                </a:solidFill>
                <a:latin typeface="Calibri"/>
              </a:rPr>
              <a:t>[1] Gobbin M at al, </a:t>
            </a:r>
            <a:r>
              <a:rPr lang="it-IT" sz="750" dirty="0">
                <a:solidFill>
                  <a:prstClr val="black"/>
                </a:solidFill>
                <a:latin typeface="Calibri"/>
              </a:rPr>
              <a:t>Front. Phys. 12:1295082. (2024)</a:t>
            </a:r>
            <a:r>
              <a:rPr lang="en-GB" sz="750" dirty="0">
                <a:solidFill>
                  <a:prstClr val="black"/>
                </a:solidFill>
                <a:latin typeface="Calibri"/>
              </a:rPr>
              <a:t> </a:t>
            </a:r>
          </a:p>
          <a:p>
            <a:pPr defTabSz="685800"/>
            <a:r>
              <a:rPr lang="en-GB" sz="750" dirty="0">
                <a:solidFill>
                  <a:prstClr val="black"/>
                </a:solidFill>
                <a:latin typeface="Calibri"/>
              </a:rPr>
              <a:t>[2] Mlynar J et al, </a:t>
            </a:r>
            <a:r>
              <a:rPr lang="fr-FR" sz="750" dirty="0">
                <a:solidFill>
                  <a:prstClr val="black"/>
                </a:solidFill>
                <a:latin typeface="Calibri"/>
              </a:rPr>
              <a:t>Plasma Phys. Control. Fusion 61 014010 (2019)</a:t>
            </a:r>
            <a:endParaRPr lang="it-IT" sz="750" dirty="0">
              <a:solidFill>
                <a:prstClr val="black"/>
              </a:solidFill>
              <a:latin typeface="Calibri"/>
            </a:endParaRPr>
          </a:p>
        </p:txBody>
      </p:sp>
      <p:sp>
        <p:nvSpPr>
          <p:cNvPr id="8" name="Rectangle 7"/>
          <p:cNvSpPr/>
          <p:nvPr/>
        </p:nvSpPr>
        <p:spPr>
          <a:xfrm>
            <a:off x="4504365" y="4435666"/>
            <a:ext cx="4572400" cy="553998"/>
          </a:xfrm>
          <a:prstGeom prst="rect">
            <a:avLst/>
          </a:prstGeom>
        </p:spPr>
        <p:txBody>
          <a:bodyPr wrap="square">
            <a:spAutoFit/>
          </a:bodyPr>
          <a:lstStyle/>
          <a:p>
            <a:pPr algn="just" defTabSz="685800"/>
            <a:r>
              <a:rPr lang="en-GB" sz="750" b="1" dirty="0">
                <a:solidFill>
                  <a:prstClr val="black"/>
                </a:solidFill>
                <a:latin typeface="Calibri"/>
              </a:rPr>
              <a:t>Note:</a:t>
            </a:r>
            <a:r>
              <a:rPr lang="en-GB" sz="750" dirty="0">
                <a:solidFill>
                  <a:prstClr val="black"/>
                </a:solidFill>
                <a:latin typeface="Calibri"/>
              </a:rPr>
              <a:t> This proposal was already submitted and approved (as P2) for the 2025 campaign. Preliminary </a:t>
            </a:r>
            <a:r>
              <a:rPr lang="en-GB" sz="750" dirty="0" err="1">
                <a:solidFill>
                  <a:prstClr val="black"/>
                </a:solidFill>
                <a:latin typeface="Calibri"/>
              </a:rPr>
              <a:t>modeling</a:t>
            </a:r>
            <a:r>
              <a:rPr lang="en-GB" sz="750" dirty="0">
                <a:solidFill>
                  <a:prstClr val="black"/>
                </a:solidFill>
                <a:latin typeface="Calibri"/>
              </a:rPr>
              <a:t> and analysis activity on the shots with SPI executed during this year is in progress. Some of these objectives require an already developed scenario with SPI injection during a RE beam phase that has not yet been developed. </a:t>
            </a:r>
            <a:endParaRPr lang="it-IT" sz="750" dirty="0">
              <a:solidFill>
                <a:prstClr val="black"/>
              </a:solidFill>
              <a:latin typeface="Calibri"/>
            </a:endParaRPr>
          </a:p>
        </p:txBody>
      </p:sp>
      <p:sp>
        <p:nvSpPr>
          <p:cNvPr id="12" name="TextBox 1">
            <a:extLst>
              <a:ext uri="{FF2B5EF4-FFF2-40B4-BE49-F238E27FC236}">
                <a16:creationId xmlns:a16="http://schemas.microsoft.com/office/drawing/2014/main" id="{A102F69F-A107-4773-96A6-6D84C842305A}"/>
              </a:ext>
            </a:extLst>
          </p:cNvPr>
          <p:cNvSpPr txBox="1"/>
          <p:nvPr/>
        </p:nvSpPr>
        <p:spPr>
          <a:xfrm>
            <a:off x="4635268" y="727382"/>
            <a:ext cx="4329114" cy="1477328"/>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chemeClr val="accent6">
                    <a:lumMod val="75000"/>
                  </a:schemeClr>
                </a:solidFill>
              </a:rPr>
              <a:t>P</a:t>
            </a:r>
            <a:r>
              <a:rPr lang="de-DE" dirty="0">
                <a:solidFill>
                  <a:schemeClr val="accent6">
                    <a:lumMod val="75000"/>
                  </a:schemeClr>
                </a:solidFill>
              </a:rPr>
              <a:t>2</a:t>
            </a:r>
            <a:r>
              <a:rPr lang="fi-FI" dirty="0">
                <a:solidFill>
                  <a:schemeClr val="accent6">
                    <a:lumMod val="75000"/>
                  </a:schemeClr>
                </a:solidFill>
              </a:rPr>
              <a:t> – </a:t>
            </a:r>
            <a:r>
              <a:rPr lang="en-US" dirty="0">
                <a:solidFill>
                  <a:schemeClr val="accent6">
                    <a:lumMod val="75000"/>
                  </a:schemeClr>
                </a:solidFill>
              </a:rPr>
              <a:t>1) It is unclear what the new substantial ingredient is compared to previous results.2) It could be given a higher priority, especially if it is combined with the other RMP proposals to join 38, 41 and 44.</a:t>
            </a:r>
            <a:endParaRPr lang="en-IT" dirty="0">
              <a:solidFill>
                <a:schemeClr val="accent6">
                  <a:lumMod val="75000"/>
                </a:schemeClr>
              </a:solidFill>
            </a:endParaRPr>
          </a:p>
        </p:txBody>
      </p:sp>
      <p:sp>
        <p:nvSpPr>
          <p:cNvPr id="13" name="Footer Placeholder 3">
            <a:extLst>
              <a:ext uri="{FF2B5EF4-FFF2-40B4-BE49-F238E27FC236}">
                <a16:creationId xmlns:a16="http://schemas.microsoft.com/office/drawing/2014/main" id="{4342CD51-E207-4236-9EE9-7EE350B105B4}"/>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64813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44386"/>
            <a:ext cx="7424412" cy="342900"/>
          </a:xfrm>
        </p:spPr>
        <p:txBody>
          <a:bodyPr/>
          <a:lstStyle/>
          <a:p>
            <a:r>
              <a:rPr lang="fr-FR" dirty="0"/>
              <a:t>P42: Impact of turbulence and MHD on RE transport and confinement</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487287"/>
            <a:ext cx="5238750" cy="4406722"/>
          </a:xfrm>
        </p:spPr>
        <p:txBody>
          <a:bodyPr>
            <a:normAutofit lnSpcReduction="10000"/>
          </a:bodyPr>
          <a:lstStyle/>
          <a:p>
            <a:pPr marL="160735" indent="-160735">
              <a:spcBef>
                <a:spcPts val="0"/>
              </a:spcBef>
              <a:buFont typeface="Arial"/>
              <a:buChar char="•"/>
              <a:defRPr/>
            </a:pPr>
            <a:r>
              <a:rPr lang="en-US" b="1" dirty="0">
                <a:latin typeface="+mn-lt"/>
                <a:cs typeface="Calibri"/>
              </a:rPr>
              <a:t>Proponents and contact person</a:t>
            </a:r>
          </a:p>
          <a:p>
            <a:pPr marL="0" indent="0">
              <a:spcBef>
                <a:spcPts val="0"/>
              </a:spcBef>
              <a:buNone/>
              <a:defRPr/>
            </a:pPr>
            <a:r>
              <a:rPr lang="en-US" sz="1200" dirty="0">
                <a:cs typeface="Calibri"/>
              </a:rPr>
              <a:t>   	Joan Decker et al. (</a:t>
            </a:r>
            <a:r>
              <a:rPr lang="en-US" sz="1200" dirty="0">
                <a:cs typeface="Calibri"/>
                <a:hlinkClick r:id="rId2"/>
              </a:rPr>
              <a:t>joan.decker@epfl.ch</a:t>
            </a:r>
            <a:r>
              <a:rPr lang="en-US" sz="1200" dirty="0">
                <a:cs typeface="Calibri"/>
              </a:rPr>
              <a:t>)</a:t>
            </a:r>
          </a:p>
          <a:p>
            <a:pPr marL="0" indent="0">
              <a:spcBef>
                <a:spcPts val="0"/>
              </a:spcBef>
              <a:buNone/>
              <a:defRPr/>
            </a:pPr>
            <a:endParaRPr lang="en-US" sz="600" b="1" dirty="0">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150"/>
              </a:spcBef>
              <a:defRPr/>
            </a:pPr>
            <a:r>
              <a:rPr lang="en-US" sz="1200" dirty="0">
                <a:cs typeface="Calibri"/>
              </a:rPr>
              <a:t>Radial transport is the </a:t>
            </a:r>
            <a:r>
              <a:rPr lang="en-US" sz="1200" dirty="0">
                <a:solidFill>
                  <a:srgbClr val="FF0000"/>
                </a:solidFill>
                <a:cs typeface="Calibri"/>
              </a:rPr>
              <a:t>primary RE loss channel</a:t>
            </a:r>
          </a:p>
          <a:p>
            <a:pPr lvl="1">
              <a:spcBef>
                <a:spcPts val="150"/>
              </a:spcBef>
              <a:defRPr/>
            </a:pPr>
            <a:r>
              <a:rPr lang="en-US" sz="1200" dirty="0" err="1">
                <a:cs typeface="Calibri"/>
              </a:rPr>
              <a:t>Characterising</a:t>
            </a:r>
            <a:r>
              <a:rPr lang="en-US" sz="1200" dirty="0">
                <a:cs typeface="Calibri"/>
              </a:rPr>
              <a:t> RE transport necessary to </a:t>
            </a:r>
            <a:r>
              <a:rPr lang="en-US" sz="1200" dirty="0">
                <a:solidFill>
                  <a:srgbClr val="FF0000"/>
                </a:solidFill>
                <a:cs typeface="Calibri"/>
              </a:rPr>
              <a:t>build predictive models</a:t>
            </a:r>
          </a:p>
          <a:p>
            <a:pPr lvl="1">
              <a:spcBef>
                <a:spcPts val="150"/>
              </a:spcBef>
              <a:defRPr/>
            </a:pPr>
            <a:r>
              <a:rPr lang="en-US" sz="1200" dirty="0">
                <a:cs typeface="Calibri"/>
              </a:rPr>
              <a:t>MHD and turbulence can </a:t>
            </a:r>
            <a:r>
              <a:rPr lang="en-US" sz="1200" dirty="0">
                <a:solidFill>
                  <a:srgbClr val="FF0000"/>
                </a:solidFill>
                <a:cs typeface="Calibri"/>
              </a:rPr>
              <a:t>enhance RE transport</a:t>
            </a:r>
            <a:r>
              <a:rPr lang="en-US" sz="1200" dirty="0">
                <a:cs typeface="Calibri"/>
              </a:rPr>
              <a:t> significantly</a:t>
            </a:r>
          </a:p>
          <a:p>
            <a:pPr marL="739378" lvl="2" indent="-257175">
              <a:spcBef>
                <a:spcPts val="150"/>
              </a:spcBef>
              <a:buAutoNum type="arabicPeriod"/>
              <a:defRPr/>
            </a:pPr>
            <a:r>
              <a:rPr lang="en-US" b="1" dirty="0" err="1">
                <a:latin typeface="+mn-lt"/>
                <a:cs typeface="Calibri"/>
              </a:rPr>
              <a:t>Characterise</a:t>
            </a:r>
            <a:r>
              <a:rPr lang="en-US" b="1" dirty="0">
                <a:latin typeface="+mn-lt"/>
                <a:cs typeface="Calibri"/>
              </a:rPr>
              <a:t> the effect of turbulence on RE transport</a:t>
            </a:r>
          </a:p>
          <a:p>
            <a:pPr marL="739378" lvl="2" indent="-257175">
              <a:spcBef>
                <a:spcPts val="150"/>
              </a:spcBef>
              <a:buAutoNum type="arabicPeriod"/>
              <a:defRPr/>
            </a:pPr>
            <a:r>
              <a:rPr lang="en-US" b="1" dirty="0">
                <a:latin typeface="+mn-lt"/>
                <a:cs typeface="Calibri"/>
              </a:rPr>
              <a:t>Investigate the interplay between MHD and RE dynamics</a:t>
            </a:r>
          </a:p>
          <a:p>
            <a:pPr marL="739378" lvl="2" indent="-257175">
              <a:spcBef>
                <a:spcPts val="150"/>
              </a:spcBef>
              <a:buAutoNum type="arabicPeriod"/>
              <a:defRPr/>
            </a:pPr>
            <a:r>
              <a:rPr lang="en-US" b="1" dirty="0">
                <a:latin typeface="+mn-lt"/>
                <a:cs typeface="Calibri"/>
              </a:rPr>
              <a:t>NBI-induced MHD and RE beam formation</a:t>
            </a:r>
          </a:p>
          <a:p>
            <a:pPr marL="257175" lvl="1" indent="0">
              <a:spcBef>
                <a:spcPts val="0"/>
              </a:spcBef>
              <a:buNone/>
              <a:defRPr/>
            </a:pPr>
            <a:endParaRPr lang="en-US" sz="600" b="1" dirty="0">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p>
          <a:p>
            <a:pPr marL="482204" lvl="1" indent="-257175">
              <a:spcBef>
                <a:spcPts val="225"/>
              </a:spcBef>
              <a:buFont typeface="+mj-lt"/>
              <a:buAutoNum type="arabicPeriod"/>
              <a:defRPr/>
            </a:pPr>
            <a:r>
              <a:rPr lang="en-US" b="1" dirty="0">
                <a:latin typeface="+mn-lt"/>
              </a:rPr>
              <a:t>Effect of turbulence on RE transport</a:t>
            </a:r>
          </a:p>
          <a:p>
            <a:pPr marL="610791" lvl="2">
              <a:spcBef>
                <a:spcPts val="225"/>
              </a:spcBef>
              <a:buFont typeface="Arial"/>
              <a:buChar char="•"/>
              <a:defRPr/>
            </a:pPr>
            <a:r>
              <a:rPr lang="en-US" dirty="0">
                <a:latin typeface="+mn-lt"/>
              </a:rPr>
              <a:t>Build on ECRH-induced RE expulsion experiments, leverage </a:t>
            </a:r>
            <a:r>
              <a:rPr lang="en-US" dirty="0">
                <a:solidFill>
                  <a:srgbClr val="FF0000"/>
                </a:solidFill>
                <a:latin typeface="+mn-lt"/>
              </a:rPr>
              <a:t>new </a:t>
            </a:r>
            <a:r>
              <a:rPr lang="en-US" dirty="0" err="1">
                <a:solidFill>
                  <a:srgbClr val="FF0000"/>
                </a:solidFill>
                <a:latin typeface="+mn-lt"/>
              </a:rPr>
              <a:t>diags</a:t>
            </a:r>
            <a:endParaRPr lang="en-US" dirty="0">
              <a:solidFill>
                <a:srgbClr val="FF0000"/>
              </a:solidFill>
              <a:latin typeface="+mn-lt"/>
            </a:endParaRPr>
          </a:p>
          <a:p>
            <a:pPr marL="610791" lvl="2">
              <a:spcBef>
                <a:spcPts val="225"/>
              </a:spcBef>
              <a:buFont typeface="Arial"/>
              <a:buChar char="•"/>
              <a:defRPr/>
            </a:pPr>
            <a:r>
              <a:rPr lang="en-US" dirty="0" err="1">
                <a:latin typeface="+mn-lt"/>
              </a:rPr>
              <a:t>Characterise</a:t>
            </a:r>
            <a:r>
              <a:rPr lang="en-US" dirty="0">
                <a:latin typeface="+mn-lt"/>
              </a:rPr>
              <a:t> effect of shaping (</a:t>
            </a:r>
            <a:r>
              <a:rPr lang="en-US" dirty="0">
                <a:solidFill>
                  <a:srgbClr val="FF0000"/>
                </a:solidFill>
                <a:latin typeface="+mn-lt"/>
              </a:rPr>
              <a:t>triangularity</a:t>
            </a:r>
            <a:r>
              <a:rPr lang="en-US" dirty="0">
                <a:latin typeface="+mn-lt"/>
              </a:rPr>
              <a:t>) and </a:t>
            </a:r>
            <a:r>
              <a:rPr lang="en-US" dirty="0">
                <a:solidFill>
                  <a:srgbClr val="FF0000"/>
                </a:solidFill>
                <a:latin typeface="+mn-lt"/>
              </a:rPr>
              <a:t>ITB formation </a:t>
            </a:r>
          </a:p>
          <a:p>
            <a:pPr marL="482204" lvl="1" indent="-257175">
              <a:spcBef>
                <a:spcPts val="225"/>
              </a:spcBef>
              <a:buFont typeface="+mj-lt"/>
              <a:buAutoNum type="arabicPeriod"/>
              <a:defRPr/>
            </a:pPr>
            <a:r>
              <a:rPr lang="en-US" b="1" dirty="0">
                <a:latin typeface="+mn-lt"/>
              </a:rPr>
              <a:t>Interplay between MHD and RE dynamics</a:t>
            </a:r>
          </a:p>
          <a:p>
            <a:pPr marL="610791" lvl="2">
              <a:spcBef>
                <a:spcPts val="225"/>
              </a:spcBef>
              <a:buFont typeface="Arial"/>
              <a:buChar char="•"/>
              <a:defRPr/>
            </a:pPr>
            <a:r>
              <a:rPr lang="en-US" dirty="0">
                <a:latin typeface="+mn-lt"/>
              </a:rPr>
              <a:t>Ohmic drive in </a:t>
            </a:r>
            <a:r>
              <a:rPr lang="en-US" dirty="0">
                <a:solidFill>
                  <a:srgbClr val="FF0000"/>
                </a:solidFill>
                <a:latin typeface="+mn-lt"/>
              </a:rPr>
              <a:t>high RE current regime -&gt; MHD equilibrium and stability</a:t>
            </a:r>
          </a:p>
          <a:p>
            <a:pPr marL="610791" lvl="2">
              <a:spcBef>
                <a:spcPts val="225"/>
              </a:spcBef>
              <a:buFont typeface="Arial"/>
              <a:buChar char="•"/>
              <a:defRPr/>
            </a:pPr>
            <a:r>
              <a:rPr lang="en-US" dirty="0">
                <a:latin typeface="+mn-lt"/>
              </a:rPr>
              <a:t>Apply to both pre- and post-disruption RE beams</a:t>
            </a:r>
          </a:p>
          <a:p>
            <a:pPr marL="482204" lvl="1" indent="-257175">
              <a:spcBef>
                <a:spcPts val="225"/>
              </a:spcBef>
              <a:buFont typeface="+mj-lt"/>
              <a:buAutoNum type="arabicPeriod"/>
              <a:defRPr/>
            </a:pPr>
            <a:r>
              <a:rPr lang="en-US" b="1" dirty="0">
                <a:latin typeface="+mn-lt"/>
              </a:rPr>
              <a:t>NBI-induced MHD and RE beam formation</a:t>
            </a:r>
          </a:p>
          <a:p>
            <a:pPr marL="610791" lvl="2">
              <a:spcBef>
                <a:spcPts val="225"/>
              </a:spcBef>
              <a:buFont typeface="Arial"/>
              <a:buChar char="•"/>
              <a:defRPr/>
            </a:pPr>
            <a:r>
              <a:rPr lang="en-US" dirty="0">
                <a:latin typeface="+mn-lt"/>
              </a:rPr>
              <a:t>Build on existing NBI+MGI CQ scenario</a:t>
            </a:r>
          </a:p>
          <a:p>
            <a:pPr marL="610791" lvl="2">
              <a:spcBef>
                <a:spcPts val="225"/>
              </a:spcBef>
              <a:buFont typeface="Arial"/>
              <a:buChar char="•"/>
              <a:defRPr/>
            </a:pPr>
            <a:r>
              <a:rPr lang="en-US" dirty="0" err="1">
                <a:latin typeface="+mn-lt"/>
              </a:rPr>
              <a:t>Characterise</a:t>
            </a:r>
            <a:r>
              <a:rPr lang="en-US" dirty="0">
                <a:latin typeface="+mn-lt"/>
              </a:rPr>
              <a:t> </a:t>
            </a:r>
            <a:r>
              <a:rPr lang="en-US" dirty="0">
                <a:solidFill>
                  <a:srgbClr val="FF0000"/>
                </a:solidFill>
                <a:latin typeface="+mn-lt"/>
              </a:rPr>
              <a:t>MHD activity and RE radial transport</a:t>
            </a: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fr-CH" sz="1400" dirty="0"/>
                        <a:t>4</a:t>
                      </a:r>
                      <a:endParaRPr lang="en-IT" sz="140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r>
                        <a:rPr lang="fr-CH" sz="1400" dirty="0"/>
                        <a:t>60</a:t>
                      </a:r>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fr-CH" sz="1400" dirty="0"/>
                        <a:t>4</a:t>
                      </a:r>
                      <a:endParaRPr lang="en-IT" sz="14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5" name="Picture 4">
            <a:extLst>
              <a:ext uri="{FF2B5EF4-FFF2-40B4-BE49-F238E27FC236}">
                <a16:creationId xmlns:a16="http://schemas.microsoft.com/office/drawing/2014/main" id="{FFB72E2B-0B39-4EEE-A7F6-C5649E866B35}"/>
              </a:ext>
            </a:extLst>
          </p:cNvPr>
          <p:cNvPicPr>
            <a:picLocks noChangeAspect="1"/>
          </p:cNvPicPr>
          <p:nvPr/>
        </p:nvPicPr>
        <p:blipFill>
          <a:blip r:embed="rId3"/>
          <a:stretch>
            <a:fillRect/>
          </a:stretch>
        </p:blipFill>
        <p:spPr>
          <a:xfrm>
            <a:off x="6441599" y="640460"/>
            <a:ext cx="2578004" cy="2346634"/>
          </a:xfrm>
          <a:prstGeom prst="rect">
            <a:avLst/>
          </a:prstGeom>
        </p:spPr>
      </p:pic>
      <p:pic>
        <p:nvPicPr>
          <p:cNvPr id="11" name="Content Placeholder 8">
            <a:extLst>
              <a:ext uri="{FF2B5EF4-FFF2-40B4-BE49-F238E27FC236}">
                <a16:creationId xmlns:a16="http://schemas.microsoft.com/office/drawing/2014/main" id="{D42E6D6C-9E86-A339-D92E-5ECD11BD6DF3}"/>
              </a:ext>
            </a:extLst>
          </p:cNvPr>
          <p:cNvPicPr>
            <a:picLocks noChangeAspect="1"/>
          </p:cNvPicPr>
          <p:nvPr/>
        </p:nvPicPr>
        <p:blipFill>
          <a:blip r:embed="rId4"/>
          <a:stretch>
            <a:fillRect/>
          </a:stretch>
        </p:blipFill>
        <p:spPr>
          <a:xfrm>
            <a:off x="4923518" y="635128"/>
            <a:ext cx="1639498" cy="1233329"/>
          </a:xfrm>
          <a:prstGeom prst="rect">
            <a:avLst/>
          </a:prstGeom>
        </p:spPr>
      </p:pic>
      <p:sp>
        <p:nvSpPr>
          <p:cNvPr id="12" name="Footer Placeholder 3">
            <a:extLst>
              <a:ext uri="{FF2B5EF4-FFF2-40B4-BE49-F238E27FC236}">
                <a16:creationId xmlns:a16="http://schemas.microsoft.com/office/drawing/2014/main" id="{01E7DA80-9250-4950-BEC7-ED04E4F89038}"/>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224253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667832F-F4E2-8E71-6034-1DAE0817B23F}"/>
              </a:ext>
            </a:extLst>
          </p:cNvPr>
          <p:cNvGrpSpPr/>
          <p:nvPr/>
        </p:nvGrpSpPr>
        <p:grpSpPr>
          <a:xfrm>
            <a:off x="1002923" y="439139"/>
            <a:ext cx="6685589" cy="4475446"/>
            <a:chOff x="1002923" y="439139"/>
            <a:chExt cx="6685589" cy="4475446"/>
          </a:xfrm>
        </p:grpSpPr>
        <p:sp>
          <p:nvSpPr>
            <p:cNvPr id="6" name="ZoneTexte 3">
              <a:extLst>
                <a:ext uri="{FF2B5EF4-FFF2-40B4-BE49-F238E27FC236}">
                  <a16:creationId xmlns:a16="http://schemas.microsoft.com/office/drawing/2014/main" id="{A81B2194-9111-97EA-9AA8-EA5CDE1668ED}"/>
                </a:ext>
              </a:extLst>
            </p:cNvPr>
            <p:cNvSpPr txBox="1"/>
            <p:nvPr/>
          </p:nvSpPr>
          <p:spPr>
            <a:xfrm>
              <a:off x="1625121" y="897184"/>
              <a:ext cx="2113885" cy="600164"/>
            </a:xfrm>
            <a:prstGeom prst="rect">
              <a:avLst/>
            </a:prstGeom>
            <a:pattFill prst="wdDnDiag">
              <a:fgClr>
                <a:srgbClr val="92D050"/>
              </a:fgClr>
              <a:bgClr>
                <a:srgbClr val="FFFF00"/>
              </a:bgClr>
            </a:pattFill>
            <a:ln>
              <a:solidFill>
                <a:srgbClr val="FF0000"/>
              </a:solidFill>
            </a:ln>
          </p:spPr>
          <p:txBody>
            <a:bodyPr wrap="square" rtlCol="0">
              <a:spAutoFit/>
            </a:bodyPr>
            <a:lstStyle/>
            <a:p>
              <a:pPr algn="ctr"/>
              <a:r>
                <a:rPr lang="fr-FR" sz="1650" b="1" dirty="0"/>
                <a:t>RT01: </a:t>
              </a:r>
              <a:r>
                <a:rPr lang="fr-FR" sz="1650" b="1" dirty="0" err="1"/>
                <a:t>Core</a:t>
              </a:r>
              <a:r>
                <a:rPr lang="fr-FR" sz="1650" b="1" dirty="0"/>
                <a:t>-</a:t>
              </a:r>
              <a:r>
                <a:rPr lang="fr-FR" sz="1650" b="1" dirty="0" err="1"/>
                <a:t>Edge</a:t>
              </a:r>
              <a:r>
                <a:rPr lang="fr-FR" sz="1650" b="1" dirty="0"/>
                <a:t>-SOL </a:t>
              </a:r>
              <a:r>
                <a:rPr lang="fr-FR" sz="1650" b="1" dirty="0" err="1"/>
                <a:t>integrated</a:t>
              </a:r>
              <a:r>
                <a:rPr lang="fr-FR" sz="1650" b="1" dirty="0"/>
                <a:t> H-mode</a:t>
              </a:r>
            </a:p>
          </p:txBody>
        </p:sp>
        <p:sp>
          <p:nvSpPr>
            <p:cNvPr id="7" name="ZoneTexte 4">
              <a:extLst>
                <a:ext uri="{FF2B5EF4-FFF2-40B4-BE49-F238E27FC236}">
                  <a16:creationId xmlns:a16="http://schemas.microsoft.com/office/drawing/2014/main" id="{1B117441-7685-5981-8E24-1C5E1FE81F8E}"/>
                </a:ext>
              </a:extLst>
            </p:cNvPr>
            <p:cNvSpPr txBox="1"/>
            <p:nvPr/>
          </p:nvSpPr>
          <p:spPr>
            <a:xfrm>
              <a:off x="4947437" y="883622"/>
              <a:ext cx="2113886" cy="600164"/>
            </a:xfrm>
            <a:prstGeom prst="rect">
              <a:avLst/>
            </a:prstGeom>
            <a:pattFill prst="wdDnDiag">
              <a:fgClr>
                <a:srgbClr val="92D050"/>
              </a:fgClr>
              <a:bgClr>
                <a:srgbClr val="FFFF00"/>
              </a:bgClr>
            </a:pattFill>
            <a:ln>
              <a:solidFill>
                <a:srgbClr val="FF0000"/>
              </a:solidFill>
            </a:ln>
          </p:spPr>
          <p:txBody>
            <a:bodyPr wrap="square" rtlCol="0">
              <a:spAutoFit/>
            </a:bodyPr>
            <a:lstStyle/>
            <a:p>
              <a:pPr algn="ctr"/>
              <a:r>
                <a:rPr lang="fr-FR" sz="1650" b="1" dirty="0"/>
                <a:t>RT02: Alternative to type-I ELM </a:t>
              </a:r>
              <a:r>
                <a:rPr lang="fr-FR" sz="1650" b="1" dirty="0" err="1"/>
                <a:t>regimes</a:t>
              </a:r>
              <a:endParaRPr lang="fr-FR" sz="1650" b="1" dirty="0"/>
            </a:p>
          </p:txBody>
        </p:sp>
        <p:sp>
          <p:nvSpPr>
            <p:cNvPr id="8" name="ZoneTexte 5">
              <a:extLst>
                <a:ext uri="{FF2B5EF4-FFF2-40B4-BE49-F238E27FC236}">
                  <a16:creationId xmlns:a16="http://schemas.microsoft.com/office/drawing/2014/main" id="{6C994CC9-AD72-D7B1-BC06-6AB3548882F1}"/>
                </a:ext>
              </a:extLst>
            </p:cNvPr>
            <p:cNvSpPr txBox="1"/>
            <p:nvPr/>
          </p:nvSpPr>
          <p:spPr>
            <a:xfrm>
              <a:off x="1002923" y="2096135"/>
              <a:ext cx="2113885" cy="600164"/>
            </a:xfrm>
            <a:prstGeom prst="rect">
              <a:avLst/>
            </a:prstGeom>
            <a:solidFill>
              <a:srgbClr val="92D050"/>
            </a:solidFill>
            <a:ln>
              <a:solidFill>
                <a:srgbClr val="FF0000"/>
              </a:solidFill>
            </a:ln>
          </p:spPr>
          <p:txBody>
            <a:bodyPr wrap="square" rtlCol="0">
              <a:spAutoFit/>
            </a:bodyPr>
            <a:lstStyle/>
            <a:p>
              <a:pPr algn="ctr"/>
              <a:r>
                <a:rPr lang="fr-FR" sz="1650" b="1" dirty="0"/>
                <a:t>RT03: Disruption &amp; RE mitigation </a:t>
              </a:r>
              <a:r>
                <a:rPr lang="fr-FR" sz="1650" b="1" dirty="0" err="1"/>
                <a:t>strategies</a:t>
              </a:r>
              <a:endParaRPr lang="fr-FR" sz="1650" b="1" dirty="0"/>
            </a:p>
          </p:txBody>
        </p:sp>
        <p:sp>
          <p:nvSpPr>
            <p:cNvPr id="9" name="ZoneTexte 6">
              <a:extLst>
                <a:ext uri="{FF2B5EF4-FFF2-40B4-BE49-F238E27FC236}">
                  <a16:creationId xmlns:a16="http://schemas.microsoft.com/office/drawing/2014/main" id="{113826A8-FEE3-0932-218E-7B407F0DCF5F}"/>
                </a:ext>
              </a:extLst>
            </p:cNvPr>
            <p:cNvSpPr txBox="1"/>
            <p:nvPr/>
          </p:nvSpPr>
          <p:spPr>
            <a:xfrm>
              <a:off x="3249790" y="2096135"/>
              <a:ext cx="2113886" cy="854080"/>
            </a:xfrm>
            <a:prstGeom prst="rect">
              <a:avLst/>
            </a:prstGeom>
            <a:pattFill prst="wdDnDiag">
              <a:fgClr>
                <a:srgbClr val="92D050"/>
              </a:fgClr>
              <a:bgClr>
                <a:srgbClr val="FFFF00"/>
              </a:bgClr>
            </a:pattFill>
            <a:ln>
              <a:solidFill>
                <a:srgbClr val="FF0000"/>
              </a:solidFill>
            </a:ln>
          </p:spPr>
          <p:txBody>
            <a:bodyPr wrap="square" rtlCol="0">
              <a:spAutoFit/>
            </a:bodyPr>
            <a:lstStyle/>
            <a:p>
              <a:pPr algn="ctr"/>
              <a:r>
                <a:rPr lang="fr-FR" sz="1650" b="1" dirty="0"/>
                <a:t>RT04: Machine </a:t>
              </a:r>
              <a:r>
                <a:rPr lang="fr-FR" sz="1650" b="1" dirty="0" err="1"/>
                <a:t>generic</a:t>
              </a:r>
              <a:r>
                <a:rPr lang="fr-FR" sz="1650" b="1" dirty="0"/>
                <a:t> </a:t>
              </a:r>
              <a:r>
                <a:rPr lang="fr-FR" sz="1650" b="1" dirty="0" err="1"/>
                <a:t>integrated</a:t>
              </a:r>
              <a:r>
                <a:rPr lang="fr-FR" sz="1650" b="1" dirty="0"/>
                <a:t> control</a:t>
              </a:r>
            </a:p>
          </p:txBody>
        </p:sp>
        <p:sp>
          <p:nvSpPr>
            <p:cNvPr id="10" name="ZoneTexte 7">
              <a:extLst>
                <a:ext uri="{FF2B5EF4-FFF2-40B4-BE49-F238E27FC236}">
                  <a16:creationId xmlns:a16="http://schemas.microsoft.com/office/drawing/2014/main" id="{481370D0-3CBF-4809-8D28-EA8781BDE8EB}"/>
                </a:ext>
              </a:extLst>
            </p:cNvPr>
            <p:cNvSpPr txBox="1"/>
            <p:nvPr/>
          </p:nvSpPr>
          <p:spPr>
            <a:xfrm>
              <a:off x="5496655" y="2096135"/>
              <a:ext cx="2131412" cy="600164"/>
            </a:xfrm>
            <a:prstGeom prst="rect">
              <a:avLst/>
            </a:prstGeom>
            <a:solidFill>
              <a:srgbClr val="FFFF00"/>
            </a:solidFill>
          </p:spPr>
          <p:txBody>
            <a:bodyPr wrap="square" rtlCol="0">
              <a:spAutoFit/>
            </a:bodyPr>
            <a:lstStyle/>
            <a:p>
              <a:pPr algn="ctr"/>
              <a:r>
                <a:rPr lang="fr-FR" sz="1650" b="1" dirty="0"/>
                <a:t>RT05: </a:t>
              </a:r>
              <a:r>
                <a:rPr lang="fr-FR" sz="1650" b="1" dirty="0" err="1"/>
                <a:t>Physics</a:t>
              </a:r>
              <a:r>
                <a:rPr lang="fr-FR" sz="1650" b="1" dirty="0"/>
                <a:t> of </a:t>
              </a:r>
              <a:r>
                <a:rPr lang="fr-FR" sz="1650" b="1" dirty="0" err="1"/>
                <a:t>divertor</a:t>
              </a:r>
              <a:r>
                <a:rPr lang="fr-FR" sz="1650" b="1" dirty="0"/>
                <a:t> </a:t>
              </a:r>
              <a:r>
                <a:rPr lang="fr-FR" sz="1650" b="1" dirty="0" err="1"/>
                <a:t>detachment</a:t>
              </a:r>
              <a:endParaRPr lang="fr-FR" sz="1650" b="1" dirty="0"/>
            </a:p>
          </p:txBody>
        </p:sp>
        <p:sp>
          <p:nvSpPr>
            <p:cNvPr id="11" name="ZoneTexte 8">
              <a:extLst>
                <a:ext uri="{FF2B5EF4-FFF2-40B4-BE49-F238E27FC236}">
                  <a16:creationId xmlns:a16="http://schemas.microsoft.com/office/drawing/2014/main" id="{3EC06A17-E9CB-EBDD-1F38-577FFD029346}"/>
                </a:ext>
              </a:extLst>
            </p:cNvPr>
            <p:cNvSpPr txBox="1"/>
            <p:nvPr/>
          </p:nvSpPr>
          <p:spPr>
            <a:xfrm>
              <a:off x="5496657" y="2955440"/>
              <a:ext cx="2131411" cy="854080"/>
            </a:xfrm>
            <a:prstGeom prst="rect">
              <a:avLst/>
            </a:prstGeom>
            <a:solidFill>
              <a:srgbClr val="FFFF00"/>
            </a:solidFill>
          </p:spPr>
          <p:txBody>
            <a:bodyPr wrap="square" rtlCol="0">
              <a:spAutoFit/>
            </a:bodyPr>
            <a:lstStyle/>
            <a:p>
              <a:pPr algn="ctr"/>
              <a:r>
                <a:rPr lang="fr-FR" sz="1650" b="1" dirty="0"/>
                <a:t>RT06: </a:t>
              </a:r>
              <a:r>
                <a:rPr lang="fr-FR" sz="1650" b="1" dirty="0" err="1"/>
                <a:t>preparation</a:t>
              </a:r>
              <a:r>
                <a:rPr lang="fr-FR" sz="1650" b="1" dirty="0"/>
                <a:t> of efficient PFC </a:t>
              </a:r>
              <a:r>
                <a:rPr lang="fr-FR" sz="1650" b="1" dirty="0" err="1"/>
                <a:t>operation</a:t>
              </a:r>
              <a:endParaRPr lang="fr-FR" sz="1650" b="1" dirty="0"/>
            </a:p>
          </p:txBody>
        </p:sp>
        <p:sp>
          <p:nvSpPr>
            <p:cNvPr id="12" name="ZoneTexte 9">
              <a:extLst>
                <a:ext uri="{FF2B5EF4-FFF2-40B4-BE49-F238E27FC236}">
                  <a16:creationId xmlns:a16="http://schemas.microsoft.com/office/drawing/2014/main" id="{715B1D94-7787-B6E1-83A6-604B05B94D58}"/>
                </a:ext>
              </a:extLst>
            </p:cNvPr>
            <p:cNvSpPr txBox="1"/>
            <p:nvPr/>
          </p:nvSpPr>
          <p:spPr>
            <a:xfrm>
              <a:off x="5496656" y="3714496"/>
              <a:ext cx="2113885" cy="600164"/>
            </a:xfrm>
            <a:prstGeom prst="rect">
              <a:avLst/>
            </a:prstGeom>
            <a:solidFill>
              <a:srgbClr val="FFFF00"/>
            </a:solidFill>
          </p:spPr>
          <p:txBody>
            <a:bodyPr wrap="square" rtlCol="0">
              <a:spAutoFit/>
            </a:bodyPr>
            <a:lstStyle/>
            <a:p>
              <a:pPr algn="ctr"/>
              <a:r>
                <a:rPr lang="fr-FR" sz="1650" b="1" dirty="0"/>
                <a:t>RT07: Alternative </a:t>
              </a:r>
              <a:r>
                <a:rPr lang="fr-FR" sz="1650" b="1" dirty="0" err="1"/>
                <a:t>divertor</a:t>
              </a:r>
              <a:r>
                <a:rPr lang="fr-FR" sz="1650" b="1" dirty="0"/>
                <a:t> configuration</a:t>
              </a:r>
            </a:p>
          </p:txBody>
        </p:sp>
        <p:sp>
          <p:nvSpPr>
            <p:cNvPr id="13" name="ZoneTexte 10">
              <a:extLst>
                <a:ext uri="{FF2B5EF4-FFF2-40B4-BE49-F238E27FC236}">
                  <a16:creationId xmlns:a16="http://schemas.microsoft.com/office/drawing/2014/main" id="{937FC0CA-0C43-BA15-7A3D-4D97E7E1049C}"/>
                </a:ext>
              </a:extLst>
            </p:cNvPr>
            <p:cNvSpPr txBox="1"/>
            <p:nvPr/>
          </p:nvSpPr>
          <p:spPr>
            <a:xfrm>
              <a:off x="1002923" y="2955440"/>
              <a:ext cx="2113885" cy="600164"/>
            </a:xfrm>
            <a:prstGeom prst="rect">
              <a:avLst/>
            </a:prstGeom>
            <a:solidFill>
              <a:srgbClr val="92D050"/>
            </a:solidFill>
          </p:spPr>
          <p:txBody>
            <a:bodyPr wrap="square" rtlCol="0">
              <a:spAutoFit/>
            </a:bodyPr>
            <a:lstStyle/>
            <a:p>
              <a:pPr algn="ctr"/>
              <a:r>
                <a:rPr lang="fr-FR" sz="1650" b="1" dirty="0"/>
                <a:t>RT08: </a:t>
              </a:r>
              <a:r>
                <a:rPr lang="fr-FR" sz="1650" b="1" dirty="0" err="1"/>
                <a:t>Physics</a:t>
              </a:r>
              <a:r>
                <a:rPr lang="fr-FR" sz="1650" b="1" dirty="0"/>
                <a:t> of high </a:t>
              </a:r>
              <a:r>
                <a:rPr lang="fr-FR" sz="1650" b="1" dirty="0">
                  <a:latin typeface="Symbol" panose="05050102010706020507" pitchFamily="18" charset="2"/>
                </a:rPr>
                <a:t>b</a:t>
              </a:r>
              <a:r>
                <a:rPr lang="fr-FR" sz="1650" b="1" dirty="0"/>
                <a:t> long pulse scenario</a:t>
              </a:r>
            </a:p>
          </p:txBody>
        </p:sp>
        <p:sp>
          <p:nvSpPr>
            <p:cNvPr id="14" name="ZoneTexte 11">
              <a:extLst>
                <a:ext uri="{FF2B5EF4-FFF2-40B4-BE49-F238E27FC236}">
                  <a16:creationId xmlns:a16="http://schemas.microsoft.com/office/drawing/2014/main" id="{F00B7EC7-7E10-0D8F-5858-E9AB1D039490}"/>
                </a:ext>
              </a:extLst>
            </p:cNvPr>
            <p:cNvSpPr txBox="1"/>
            <p:nvPr/>
          </p:nvSpPr>
          <p:spPr>
            <a:xfrm>
              <a:off x="1002923" y="3714496"/>
              <a:ext cx="2113885" cy="600164"/>
            </a:xfrm>
            <a:prstGeom prst="rect">
              <a:avLst/>
            </a:prstGeom>
            <a:solidFill>
              <a:srgbClr val="92D050"/>
            </a:solidFill>
          </p:spPr>
          <p:txBody>
            <a:bodyPr wrap="square" rtlCol="0">
              <a:spAutoFit/>
            </a:bodyPr>
            <a:lstStyle/>
            <a:p>
              <a:pPr algn="ctr"/>
              <a:r>
                <a:rPr lang="fr-FR" sz="1650" b="1" dirty="0"/>
                <a:t>RT09: </a:t>
              </a:r>
              <a:r>
                <a:rPr lang="fr-FR" sz="1650" b="1" dirty="0" err="1"/>
                <a:t>Physics</a:t>
              </a:r>
              <a:r>
                <a:rPr lang="fr-FR" sz="1650" b="1" dirty="0"/>
                <a:t> of </a:t>
              </a:r>
              <a:r>
                <a:rPr lang="fr-FR" sz="1650" b="1" dirty="0" err="1"/>
                <a:t>energetic</a:t>
              </a:r>
              <a:r>
                <a:rPr lang="fr-FR" sz="1650" b="1" dirty="0"/>
                <a:t> </a:t>
              </a:r>
              <a:r>
                <a:rPr lang="fr-FR" sz="1650" b="1" dirty="0" err="1"/>
                <a:t>particles</a:t>
              </a:r>
              <a:endParaRPr lang="fr-FR" sz="1650" b="1" dirty="0"/>
            </a:p>
          </p:txBody>
        </p:sp>
        <p:sp>
          <p:nvSpPr>
            <p:cNvPr id="15" name="ZoneTexte 12">
              <a:extLst>
                <a:ext uri="{FF2B5EF4-FFF2-40B4-BE49-F238E27FC236}">
                  <a16:creationId xmlns:a16="http://schemas.microsoft.com/office/drawing/2014/main" id="{BB8D57E6-FB63-88DC-69C6-A1C0AE7887C7}"/>
                </a:ext>
              </a:extLst>
            </p:cNvPr>
            <p:cNvSpPr txBox="1"/>
            <p:nvPr/>
          </p:nvSpPr>
          <p:spPr>
            <a:xfrm>
              <a:off x="3340064" y="4614503"/>
              <a:ext cx="981404" cy="300082"/>
            </a:xfrm>
            <a:prstGeom prst="rect">
              <a:avLst/>
            </a:prstGeom>
            <a:solidFill>
              <a:srgbClr val="92D050"/>
            </a:solidFill>
          </p:spPr>
          <p:txBody>
            <a:bodyPr wrap="square" rtlCol="0">
              <a:spAutoFit/>
            </a:bodyPr>
            <a:lstStyle/>
            <a:p>
              <a:pPr algn="ctr"/>
              <a:r>
                <a:rPr lang="fr-FR" sz="1350" b="1" dirty="0"/>
                <a:t>Mission 1</a:t>
              </a:r>
            </a:p>
          </p:txBody>
        </p:sp>
        <p:sp>
          <p:nvSpPr>
            <p:cNvPr id="16" name="ZoneTexte 13">
              <a:extLst>
                <a:ext uri="{FF2B5EF4-FFF2-40B4-BE49-F238E27FC236}">
                  <a16:creationId xmlns:a16="http://schemas.microsoft.com/office/drawing/2014/main" id="{8B1D344D-E33F-A188-9AFB-66F58703B0DF}"/>
                </a:ext>
              </a:extLst>
            </p:cNvPr>
            <p:cNvSpPr txBox="1"/>
            <p:nvPr/>
          </p:nvSpPr>
          <p:spPr>
            <a:xfrm>
              <a:off x="4323149" y="4614503"/>
              <a:ext cx="981404" cy="300082"/>
            </a:xfrm>
            <a:prstGeom prst="rect">
              <a:avLst/>
            </a:prstGeom>
            <a:solidFill>
              <a:srgbClr val="FFFF00"/>
            </a:solidFill>
          </p:spPr>
          <p:txBody>
            <a:bodyPr wrap="square" rtlCol="0">
              <a:spAutoFit/>
            </a:bodyPr>
            <a:lstStyle/>
            <a:p>
              <a:pPr algn="ctr"/>
              <a:r>
                <a:rPr lang="fr-FR" sz="1350" b="1" dirty="0"/>
                <a:t>Mission 2</a:t>
              </a:r>
            </a:p>
          </p:txBody>
        </p:sp>
        <p:sp>
          <p:nvSpPr>
            <p:cNvPr id="17" name="Rectangle 16">
              <a:extLst>
                <a:ext uri="{FF2B5EF4-FFF2-40B4-BE49-F238E27FC236}">
                  <a16:creationId xmlns:a16="http://schemas.microsoft.com/office/drawing/2014/main" id="{982158FE-3BED-2BC9-5FB4-8480F7FDE134}"/>
                </a:ext>
              </a:extLst>
            </p:cNvPr>
            <p:cNvSpPr/>
            <p:nvPr/>
          </p:nvSpPr>
          <p:spPr>
            <a:xfrm>
              <a:off x="5436210" y="2857758"/>
              <a:ext cx="2252302" cy="195098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ZoneTexte 15">
              <a:extLst>
                <a:ext uri="{FF2B5EF4-FFF2-40B4-BE49-F238E27FC236}">
                  <a16:creationId xmlns:a16="http://schemas.microsoft.com/office/drawing/2014/main" id="{9FB59944-2AB1-AC08-338B-88100E1B295A}"/>
                </a:ext>
              </a:extLst>
            </p:cNvPr>
            <p:cNvSpPr txBox="1"/>
            <p:nvPr/>
          </p:nvSpPr>
          <p:spPr>
            <a:xfrm>
              <a:off x="6239117" y="4360588"/>
              <a:ext cx="822206" cy="415498"/>
            </a:xfrm>
            <a:prstGeom prst="rect">
              <a:avLst/>
            </a:prstGeom>
            <a:noFill/>
          </p:spPr>
          <p:txBody>
            <a:bodyPr wrap="square" rtlCol="0">
              <a:spAutoFit/>
            </a:bodyPr>
            <a:lstStyle/>
            <a:p>
              <a:pPr algn="ctr"/>
              <a:r>
                <a:rPr lang="fr-FR" sz="2100" b="1" dirty="0">
                  <a:solidFill>
                    <a:srgbClr val="C00000"/>
                  </a:solidFill>
                </a:rPr>
                <a:t>PEX</a:t>
              </a:r>
            </a:p>
          </p:txBody>
        </p:sp>
        <p:sp>
          <p:nvSpPr>
            <p:cNvPr id="19" name="ZoneTexte 16">
              <a:extLst>
                <a:ext uri="{FF2B5EF4-FFF2-40B4-BE49-F238E27FC236}">
                  <a16:creationId xmlns:a16="http://schemas.microsoft.com/office/drawing/2014/main" id="{EB147EDC-533C-D681-8E67-C1D3CFA4DB94}"/>
                </a:ext>
              </a:extLst>
            </p:cNvPr>
            <p:cNvSpPr txBox="1"/>
            <p:nvPr/>
          </p:nvSpPr>
          <p:spPr>
            <a:xfrm>
              <a:off x="2294602" y="454051"/>
              <a:ext cx="822206" cy="415498"/>
            </a:xfrm>
            <a:prstGeom prst="rect">
              <a:avLst/>
            </a:prstGeom>
            <a:noFill/>
          </p:spPr>
          <p:txBody>
            <a:bodyPr wrap="square" rtlCol="0">
              <a:spAutoFit/>
            </a:bodyPr>
            <a:lstStyle/>
            <a:p>
              <a:pPr algn="ctr"/>
              <a:r>
                <a:rPr lang="fr-FR" sz="2100" b="1" dirty="0">
                  <a:solidFill>
                    <a:srgbClr val="C00000"/>
                  </a:solidFill>
                </a:rPr>
                <a:t>ITER </a:t>
              </a:r>
            </a:p>
          </p:txBody>
        </p:sp>
        <p:sp>
          <p:nvSpPr>
            <p:cNvPr id="20" name="ZoneTexte 17">
              <a:extLst>
                <a:ext uri="{FF2B5EF4-FFF2-40B4-BE49-F238E27FC236}">
                  <a16:creationId xmlns:a16="http://schemas.microsoft.com/office/drawing/2014/main" id="{D611C0EA-AA97-773A-9333-6BA5E469375F}"/>
                </a:ext>
              </a:extLst>
            </p:cNvPr>
            <p:cNvSpPr txBox="1"/>
            <p:nvPr/>
          </p:nvSpPr>
          <p:spPr>
            <a:xfrm>
              <a:off x="5533052" y="439139"/>
              <a:ext cx="975168" cy="415498"/>
            </a:xfrm>
            <a:prstGeom prst="rect">
              <a:avLst/>
            </a:prstGeom>
            <a:noFill/>
          </p:spPr>
          <p:txBody>
            <a:bodyPr wrap="square" rtlCol="0">
              <a:spAutoFit/>
            </a:bodyPr>
            <a:lstStyle/>
            <a:p>
              <a:pPr algn="ctr"/>
              <a:r>
                <a:rPr lang="fr-FR" sz="2100" b="1" dirty="0">
                  <a:solidFill>
                    <a:srgbClr val="C00000"/>
                  </a:solidFill>
                </a:rPr>
                <a:t>DEMO </a:t>
              </a:r>
            </a:p>
          </p:txBody>
        </p:sp>
        <p:sp>
          <p:nvSpPr>
            <p:cNvPr id="21" name="Triangle isocèle 18">
              <a:extLst>
                <a:ext uri="{FF2B5EF4-FFF2-40B4-BE49-F238E27FC236}">
                  <a16:creationId xmlns:a16="http://schemas.microsoft.com/office/drawing/2014/main" id="{C51AA97F-EDBC-72F6-C760-DC5174597E00}"/>
                </a:ext>
              </a:extLst>
            </p:cNvPr>
            <p:cNvSpPr/>
            <p:nvPr/>
          </p:nvSpPr>
          <p:spPr>
            <a:xfrm>
              <a:off x="1115617" y="1462750"/>
              <a:ext cx="6494924" cy="591083"/>
            </a:xfrm>
            <a:prstGeom prst="triangle">
              <a:avLst>
                <a:gd name="adj" fmla="val 49818"/>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ZoneTexte 19">
              <a:extLst>
                <a:ext uri="{FF2B5EF4-FFF2-40B4-BE49-F238E27FC236}">
                  <a16:creationId xmlns:a16="http://schemas.microsoft.com/office/drawing/2014/main" id="{8F680FF1-83B9-098D-D359-06D7320DFDA7}"/>
                </a:ext>
              </a:extLst>
            </p:cNvPr>
            <p:cNvSpPr txBox="1"/>
            <p:nvPr/>
          </p:nvSpPr>
          <p:spPr>
            <a:xfrm>
              <a:off x="2682063" y="1685455"/>
              <a:ext cx="3427807" cy="415498"/>
            </a:xfrm>
            <a:prstGeom prst="rect">
              <a:avLst/>
            </a:prstGeom>
            <a:noFill/>
          </p:spPr>
          <p:txBody>
            <a:bodyPr wrap="square" rtlCol="0">
              <a:spAutoFit/>
            </a:bodyPr>
            <a:lstStyle/>
            <a:p>
              <a:pPr algn="ctr"/>
              <a:r>
                <a:rPr lang="fr-FR" sz="2100" b="1" dirty="0" err="1">
                  <a:solidFill>
                    <a:srgbClr val="C00000"/>
                  </a:solidFill>
                </a:rPr>
                <a:t>Physics</a:t>
              </a:r>
              <a:r>
                <a:rPr lang="fr-FR" sz="2100" b="1" dirty="0">
                  <a:solidFill>
                    <a:srgbClr val="C00000"/>
                  </a:solidFill>
                </a:rPr>
                <a:t> &amp; Control </a:t>
              </a:r>
              <a:r>
                <a:rPr lang="fr-FR" sz="2100" b="1" dirty="0" err="1">
                  <a:solidFill>
                    <a:srgbClr val="C00000"/>
                  </a:solidFill>
                </a:rPr>
                <a:t>integration</a:t>
              </a:r>
              <a:endParaRPr lang="fr-FR" sz="2100" b="1" dirty="0">
                <a:solidFill>
                  <a:srgbClr val="C00000"/>
                </a:solidFill>
              </a:endParaRPr>
            </a:p>
          </p:txBody>
        </p:sp>
      </p:grpSp>
      <p:sp>
        <p:nvSpPr>
          <p:cNvPr id="23" name="Title 1">
            <a:extLst>
              <a:ext uri="{FF2B5EF4-FFF2-40B4-BE49-F238E27FC236}">
                <a16:creationId xmlns:a16="http://schemas.microsoft.com/office/drawing/2014/main" id="{D3D358FC-76EC-1D2D-325B-B8A021DBFB2B}"/>
              </a:ext>
            </a:extLst>
          </p:cNvPr>
          <p:cNvSpPr>
            <a:spLocks noGrp="1"/>
          </p:cNvSpPr>
          <p:nvPr>
            <p:ph type="title"/>
          </p:nvPr>
        </p:nvSpPr>
        <p:spPr>
          <a:xfrm>
            <a:off x="457200" y="57150"/>
            <a:ext cx="7543800" cy="342900"/>
          </a:xfrm>
        </p:spPr>
        <p:txBody>
          <a:bodyPr/>
          <a:lstStyle/>
          <a:p>
            <a:r>
              <a:rPr lang="en-IT" dirty="0"/>
              <a:t>Introduction</a:t>
            </a:r>
          </a:p>
        </p:txBody>
      </p:sp>
      <p:sp>
        <p:nvSpPr>
          <p:cNvPr id="27" name="Oval 26">
            <a:extLst>
              <a:ext uri="{FF2B5EF4-FFF2-40B4-BE49-F238E27FC236}">
                <a16:creationId xmlns:a16="http://schemas.microsoft.com/office/drawing/2014/main" id="{9E3AA38A-C134-323A-89A1-682C538A3D58}"/>
              </a:ext>
            </a:extLst>
          </p:cNvPr>
          <p:cNvSpPr/>
          <p:nvPr/>
        </p:nvSpPr>
        <p:spPr>
          <a:xfrm>
            <a:off x="633396" y="1982601"/>
            <a:ext cx="2852937" cy="8255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Footer Placeholder 3">
            <a:extLst>
              <a:ext uri="{FF2B5EF4-FFF2-40B4-BE49-F238E27FC236}">
                <a16:creationId xmlns:a16="http://schemas.microsoft.com/office/drawing/2014/main" id="{CCBC325F-9BDA-47DE-9213-2F265B84A2EF}"/>
              </a:ext>
            </a:extLst>
          </p:cNvPr>
          <p:cNvSpPr>
            <a:spLocks noGrp="1"/>
          </p:cNvSpPr>
          <p:nvPr>
            <p:ph type="ftr" sz="quarter" idx="11"/>
          </p:nvPr>
        </p:nvSpPr>
        <p:spPr>
          <a:xfrm>
            <a:off x="467544" y="4908928"/>
            <a:ext cx="8240228" cy="201104"/>
          </a:xfrm>
        </p:spPr>
        <p:txBody>
          <a:bodyPr/>
          <a:lstStyle/>
          <a:p>
            <a:pPr algn="r"/>
            <a:r>
              <a:rPr lang="en-GB" dirty="0"/>
              <a:t>V. Igochine| WPTE 2026-2027 Programme Meeting | 5/11/2025|</a:t>
            </a:r>
          </a:p>
        </p:txBody>
      </p:sp>
    </p:spTree>
    <p:extLst>
      <p:ext uri="{BB962C8B-B14F-4D97-AF65-F5344CB8AC3E}">
        <p14:creationId xmlns:p14="http://schemas.microsoft.com/office/powerpoint/2010/main" val="2071652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44386"/>
            <a:ext cx="7424412" cy="342900"/>
          </a:xfrm>
        </p:spPr>
        <p:txBody>
          <a:bodyPr/>
          <a:lstStyle/>
          <a:p>
            <a:r>
              <a:rPr lang="fr-FR" dirty="0"/>
              <a:t>P42: Impact of turbulence and MHD on RE transport and confinement</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487287"/>
            <a:ext cx="5238750" cy="4406722"/>
          </a:xfrm>
        </p:spPr>
        <p:txBody>
          <a:bodyPr>
            <a:normAutofit lnSpcReduction="10000"/>
          </a:bodyPr>
          <a:lstStyle/>
          <a:p>
            <a:pPr marL="160735" indent="-160735">
              <a:spcBef>
                <a:spcPts val="0"/>
              </a:spcBef>
              <a:buFont typeface="Arial"/>
              <a:buChar char="•"/>
              <a:defRPr/>
            </a:pPr>
            <a:r>
              <a:rPr lang="en-US" b="1" dirty="0">
                <a:latin typeface="+mn-lt"/>
                <a:cs typeface="Calibri"/>
              </a:rPr>
              <a:t>Proponents and contact person</a:t>
            </a:r>
          </a:p>
          <a:p>
            <a:pPr marL="0" indent="0">
              <a:spcBef>
                <a:spcPts val="0"/>
              </a:spcBef>
              <a:buNone/>
              <a:defRPr/>
            </a:pPr>
            <a:r>
              <a:rPr lang="en-US" sz="1200" dirty="0">
                <a:cs typeface="Calibri"/>
              </a:rPr>
              <a:t>   	Joan Decker et al. (</a:t>
            </a:r>
            <a:r>
              <a:rPr lang="en-US" sz="1200" dirty="0">
                <a:cs typeface="Calibri"/>
                <a:hlinkClick r:id="rId2"/>
              </a:rPr>
              <a:t>joan.decker@epfl.ch</a:t>
            </a:r>
            <a:r>
              <a:rPr lang="en-US" sz="1200" dirty="0">
                <a:cs typeface="Calibri"/>
              </a:rPr>
              <a:t>)</a:t>
            </a:r>
          </a:p>
          <a:p>
            <a:pPr marL="0" indent="0">
              <a:spcBef>
                <a:spcPts val="0"/>
              </a:spcBef>
              <a:buNone/>
              <a:defRPr/>
            </a:pPr>
            <a:endParaRPr lang="en-US" sz="600" b="1" dirty="0">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150"/>
              </a:spcBef>
              <a:defRPr/>
            </a:pPr>
            <a:r>
              <a:rPr lang="en-US" sz="1200" dirty="0">
                <a:cs typeface="Calibri"/>
              </a:rPr>
              <a:t>Radial transport is the </a:t>
            </a:r>
            <a:r>
              <a:rPr lang="en-US" sz="1200" dirty="0">
                <a:solidFill>
                  <a:srgbClr val="FF0000"/>
                </a:solidFill>
                <a:cs typeface="Calibri"/>
              </a:rPr>
              <a:t>primary RE loss channel</a:t>
            </a:r>
          </a:p>
          <a:p>
            <a:pPr lvl="1">
              <a:spcBef>
                <a:spcPts val="150"/>
              </a:spcBef>
              <a:defRPr/>
            </a:pPr>
            <a:r>
              <a:rPr lang="en-US" sz="1200" dirty="0" err="1">
                <a:cs typeface="Calibri"/>
              </a:rPr>
              <a:t>Characterising</a:t>
            </a:r>
            <a:r>
              <a:rPr lang="en-US" sz="1200" dirty="0">
                <a:cs typeface="Calibri"/>
              </a:rPr>
              <a:t> RE transport necessary to </a:t>
            </a:r>
            <a:r>
              <a:rPr lang="en-US" sz="1200" dirty="0">
                <a:solidFill>
                  <a:srgbClr val="FF0000"/>
                </a:solidFill>
                <a:cs typeface="Calibri"/>
              </a:rPr>
              <a:t>build predictive models</a:t>
            </a:r>
          </a:p>
          <a:p>
            <a:pPr lvl="1">
              <a:spcBef>
                <a:spcPts val="150"/>
              </a:spcBef>
              <a:defRPr/>
            </a:pPr>
            <a:r>
              <a:rPr lang="en-US" sz="1200" dirty="0">
                <a:cs typeface="Calibri"/>
              </a:rPr>
              <a:t>MHD and turbulence can </a:t>
            </a:r>
            <a:r>
              <a:rPr lang="en-US" sz="1200" dirty="0">
                <a:solidFill>
                  <a:srgbClr val="FF0000"/>
                </a:solidFill>
                <a:cs typeface="Calibri"/>
              </a:rPr>
              <a:t>enhance RE transport</a:t>
            </a:r>
            <a:r>
              <a:rPr lang="en-US" sz="1200" dirty="0">
                <a:cs typeface="Calibri"/>
              </a:rPr>
              <a:t> significantly</a:t>
            </a:r>
          </a:p>
          <a:p>
            <a:pPr marL="739378" lvl="2" indent="-257175">
              <a:spcBef>
                <a:spcPts val="150"/>
              </a:spcBef>
              <a:buAutoNum type="arabicPeriod"/>
              <a:defRPr/>
            </a:pPr>
            <a:r>
              <a:rPr lang="en-US" b="1" dirty="0" err="1">
                <a:latin typeface="+mn-lt"/>
                <a:cs typeface="Calibri"/>
              </a:rPr>
              <a:t>Characterise</a:t>
            </a:r>
            <a:r>
              <a:rPr lang="en-US" b="1" dirty="0">
                <a:latin typeface="+mn-lt"/>
                <a:cs typeface="Calibri"/>
              </a:rPr>
              <a:t> the effect of turbulence on RE transport</a:t>
            </a:r>
          </a:p>
          <a:p>
            <a:pPr marL="739378" lvl="2" indent="-257175">
              <a:spcBef>
                <a:spcPts val="150"/>
              </a:spcBef>
              <a:buAutoNum type="arabicPeriod"/>
              <a:defRPr/>
            </a:pPr>
            <a:r>
              <a:rPr lang="en-US" b="1" dirty="0">
                <a:latin typeface="+mn-lt"/>
                <a:cs typeface="Calibri"/>
              </a:rPr>
              <a:t>Investigate the interplay between MHD and RE dynamics</a:t>
            </a:r>
          </a:p>
          <a:p>
            <a:pPr marL="739378" lvl="2" indent="-257175">
              <a:spcBef>
                <a:spcPts val="150"/>
              </a:spcBef>
              <a:buAutoNum type="arabicPeriod"/>
              <a:defRPr/>
            </a:pPr>
            <a:r>
              <a:rPr lang="en-US" b="1" dirty="0">
                <a:latin typeface="+mn-lt"/>
                <a:cs typeface="Calibri"/>
              </a:rPr>
              <a:t>NBI-induced MHD and RE beam formation</a:t>
            </a:r>
          </a:p>
          <a:p>
            <a:pPr marL="257175" lvl="1" indent="0">
              <a:spcBef>
                <a:spcPts val="0"/>
              </a:spcBef>
              <a:buNone/>
              <a:defRPr/>
            </a:pPr>
            <a:endParaRPr lang="en-US" sz="600" b="1" dirty="0">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p>
          <a:p>
            <a:pPr marL="482204" lvl="1" indent="-257175">
              <a:spcBef>
                <a:spcPts val="225"/>
              </a:spcBef>
              <a:buFont typeface="+mj-lt"/>
              <a:buAutoNum type="arabicPeriod"/>
              <a:defRPr/>
            </a:pPr>
            <a:r>
              <a:rPr lang="en-US" b="1" dirty="0">
                <a:latin typeface="+mn-lt"/>
              </a:rPr>
              <a:t>Effect of turbulence on RE transport</a:t>
            </a:r>
          </a:p>
          <a:p>
            <a:pPr marL="610791" lvl="2">
              <a:spcBef>
                <a:spcPts val="225"/>
              </a:spcBef>
              <a:buFont typeface="Arial"/>
              <a:buChar char="•"/>
              <a:defRPr/>
            </a:pPr>
            <a:r>
              <a:rPr lang="en-US" dirty="0">
                <a:latin typeface="+mn-lt"/>
              </a:rPr>
              <a:t>Build on ECRH-induced RE expulsion experiments, leverage </a:t>
            </a:r>
            <a:r>
              <a:rPr lang="en-US" dirty="0">
                <a:solidFill>
                  <a:srgbClr val="FF0000"/>
                </a:solidFill>
                <a:latin typeface="+mn-lt"/>
              </a:rPr>
              <a:t>new </a:t>
            </a:r>
            <a:r>
              <a:rPr lang="en-US" dirty="0" err="1">
                <a:solidFill>
                  <a:srgbClr val="FF0000"/>
                </a:solidFill>
                <a:latin typeface="+mn-lt"/>
              </a:rPr>
              <a:t>diags</a:t>
            </a:r>
            <a:endParaRPr lang="en-US" dirty="0">
              <a:solidFill>
                <a:srgbClr val="FF0000"/>
              </a:solidFill>
              <a:latin typeface="+mn-lt"/>
            </a:endParaRPr>
          </a:p>
          <a:p>
            <a:pPr marL="610791" lvl="2">
              <a:spcBef>
                <a:spcPts val="225"/>
              </a:spcBef>
              <a:buFont typeface="Arial"/>
              <a:buChar char="•"/>
              <a:defRPr/>
            </a:pPr>
            <a:r>
              <a:rPr lang="en-US" dirty="0" err="1">
                <a:latin typeface="+mn-lt"/>
              </a:rPr>
              <a:t>Characterise</a:t>
            </a:r>
            <a:r>
              <a:rPr lang="en-US" dirty="0">
                <a:latin typeface="+mn-lt"/>
              </a:rPr>
              <a:t> effect of shaping (</a:t>
            </a:r>
            <a:r>
              <a:rPr lang="en-US" dirty="0">
                <a:solidFill>
                  <a:srgbClr val="FF0000"/>
                </a:solidFill>
                <a:latin typeface="+mn-lt"/>
              </a:rPr>
              <a:t>triangularity</a:t>
            </a:r>
            <a:r>
              <a:rPr lang="en-US" dirty="0">
                <a:latin typeface="+mn-lt"/>
              </a:rPr>
              <a:t>) and </a:t>
            </a:r>
            <a:r>
              <a:rPr lang="en-US" dirty="0">
                <a:solidFill>
                  <a:srgbClr val="FF0000"/>
                </a:solidFill>
                <a:latin typeface="+mn-lt"/>
              </a:rPr>
              <a:t>ITB formation </a:t>
            </a:r>
          </a:p>
          <a:p>
            <a:pPr marL="482204" lvl="1" indent="-257175">
              <a:spcBef>
                <a:spcPts val="225"/>
              </a:spcBef>
              <a:buFont typeface="+mj-lt"/>
              <a:buAutoNum type="arabicPeriod"/>
              <a:defRPr/>
            </a:pPr>
            <a:r>
              <a:rPr lang="en-US" b="1" dirty="0">
                <a:latin typeface="+mn-lt"/>
              </a:rPr>
              <a:t>Interplay between MHD and RE dynamics</a:t>
            </a:r>
          </a:p>
          <a:p>
            <a:pPr marL="610791" lvl="2">
              <a:spcBef>
                <a:spcPts val="225"/>
              </a:spcBef>
              <a:buFont typeface="Arial"/>
              <a:buChar char="•"/>
              <a:defRPr/>
            </a:pPr>
            <a:r>
              <a:rPr lang="en-US" dirty="0">
                <a:latin typeface="+mn-lt"/>
              </a:rPr>
              <a:t>Ohmic drive in </a:t>
            </a:r>
            <a:r>
              <a:rPr lang="en-US" dirty="0">
                <a:solidFill>
                  <a:srgbClr val="FF0000"/>
                </a:solidFill>
                <a:latin typeface="+mn-lt"/>
              </a:rPr>
              <a:t>high RE current regime -&gt; MHD equilibrium and stability</a:t>
            </a:r>
          </a:p>
          <a:p>
            <a:pPr marL="610791" lvl="2">
              <a:spcBef>
                <a:spcPts val="225"/>
              </a:spcBef>
              <a:buFont typeface="Arial"/>
              <a:buChar char="•"/>
              <a:defRPr/>
            </a:pPr>
            <a:r>
              <a:rPr lang="en-US" dirty="0">
                <a:latin typeface="+mn-lt"/>
              </a:rPr>
              <a:t>Apply to both pre- and post-disruption RE beams</a:t>
            </a:r>
          </a:p>
          <a:p>
            <a:pPr marL="482204" lvl="1" indent="-257175">
              <a:spcBef>
                <a:spcPts val="225"/>
              </a:spcBef>
              <a:buFont typeface="+mj-lt"/>
              <a:buAutoNum type="arabicPeriod"/>
              <a:defRPr/>
            </a:pPr>
            <a:r>
              <a:rPr lang="en-US" b="1" dirty="0">
                <a:latin typeface="+mn-lt"/>
              </a:rPr>
              <a:t>NBI-induced MHD and RE beam formation</a:t>
            </a:r>
          </a:p>
          <a:p>
            <a:pPr marL="610791" lvl="2">
              <a:spcBef>
                <a:spcPts val="225"/>
              </a:spcBef>
              <a:buFont typeface="Arial"/>
              <a:buChar char="•"/>
              <a:defRPr/>
            </a:pPr>
            <a:r>
              <a:rPr lang="en-US" dirty="0">
                <a:latin typeface="+mn-lt"/>
              </a:rPr>
              <a:t>Build on existing NBI+MGI CQ scenario</a:t>
            </a:r>
          </a:p>
          <a:p>
            <a:pPr marL="610791" lvl="2">
              <a:spcBef>
                <a:spcPts val="225"/>
              </a:spcBef>
              <a:buFont typeface="Arial"/>
              <a:buChar char="•"/>
              <a:defRPr/>
            </a:pPr>
            <a:r>
              <a:rPr lang="en-US" dirty="0" err="1">
                <a:latin typeface="+mn-lt"/>
              </a:rPr>
              <a:t>Characterise</a:t>
            </a:r>
            <a:r>
              <a:rPr lang="en-US" dirty="0">
                <a:latin typeface="+mn-lt"/>
              </a:rPr>
              <a:t> </a:t>
            </a:r>
            <a:r>
              <a:rPr lang="en-US" dirty="0">
                <a:solidFill>
                  <a:srgbClr val="FF0000"/>
                </a:solidFill>
                <a:latin typeface="+mn-lt"/>
              </a:rPr>
              <a:t>MHD activity and RE radial transport</a:t>
            </a:r>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fr-CH" sz="1400" dirty="0"/>
                        <a:t>4</a:t>
                      </a:r>
                      <a:endParaRPr lang="en-IT" sz="140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r>
                        <a:rPr lang="fr-CH" sz="1400" dirty="0"/>
                        <a:t>60</a:t>
                      </a:r>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fr-CH" sz="1400" dirty="0"/>
                        <a:t>4</a:t>
                      </a:r>
                      <a:endParaRPr lang="en-IT" sz="14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5" name="Picture 4">
            <a:extLst>
              <a:ext uri="{FF2B5EF4-FFF2-40B4-BE49-F238E27FC236}">
                <a16:creationId xmlns:a16="http://schemas.microsoft.com/office/drawing/2014/main" id="{FFB72E2B-0B39-4EEE-A7F6-C5649E866B35}"/>
              </a:ext>
            </a:extLst>
          </p:cNvPr>
          <p:cNvPicPr>
            <a:picLocks noChangeAspect="1"/>
          </p:cNvPicPr>
          <p:nvPr/>
        </p:nvPicPr>
        <p:blipFill>
          <a:blip r:embed="rId3"/>
          <a:stretch>
            <a:fillRect/>
          </a:stretch>
        </p:blipFill>
        <p:spPr>
          <a:xfrm>
            <a:off x="6441599" y="640460"/>
            <a:ext cx="2578004" cy="2346634"/>
          </a:xfrm>
          <a:prstGeom prst="rect">
            <a:avLst/>
          </a:prstGeom>
        </p:spPr>
      </p:pic>
      <p:pic>
        <p:nvPicPr>
          <p:cNvPr id="11" name="Content Placeholder 8">
            <a:extLst>
              <a:ext uri="{FF2B5EF4-FFF2-40B4-BE49-F238E27FC236}">
                <a16:creationId xmlns:a16="http://schemas.microsoft.com/office/drawing/2014/main" id="{D42E6D6C-9E86-A339-D92E-5ECD11BD6DF3}"/>
              </a:ext>
            </a:extLst>
          </p:cNvPr>
          <p:cNvPicPr>
            <a:picLocks noChangeAspect="1"/>
          </p:cNvPicPr>
          <p:nvPr/>
        </p:nvPicPr>
        <p:blipFill>
          <a:blip r:embed="rId4"/>
          <a:stretch>
            <a:fillRect/>
          </a:stretch>
        </p:blipFill>
        <p:spPr>
          <a:xfrm>
            <a:off x="4923518" y="635128"/>
            <a:ext cx="1639498" cy="1233329"/>
          </a:xfrm>
          <a:prstGeom prst="rect">
            <a:avLst/>
          </a:prstGeom>
        </p:spPr>
      </p:pic>
      <p:sp>
        <p:nvSpPr>
          <p:cNvPr id="12" name="TextBox 1">
            <a:extLst>
              <a:ext uri="{FF2B5EF4-FFF2-40B4-BE49-F238E27FC236}">
                <a16:creationId xmlns:a16="http://schemas.microsoft.com/office/drawing/2014/main" id="{DEE90D61-C1AC-4D51-869B-AF18AECBD7E6}"/>
              </a:ext>
            </a:extLst>
          </p:cNvPr>
          <p:cNvSpPr txBox="1"/>
          <p:nvPr/>
        </p:nvSpPr>
        <p:spPr>
          <a:xfrm>
            <a:off x="4635268" y="727382"/>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_TCV_2027 &amp; </a:t>
            </a:r>
            <a:r>
              <a:rPr lang="en-IT" dirty="0">
                <a:solidFill>
                  <a:srgbClr val="00B050"/>
                </a:solidFill>
              </a:rPr>
              <a:t>P1</a:t>
            </a:r>
            <a:r>
              <a:rPr lang="de-DE" dirty="0">
                <a:solidFill>
                  <a:srgbClr val="00B050"/>
                </a:solidFill>
              </a:rPr>
              <a:t>_WEST_2027 </a:t>
            </a:r>
            <a:r>
              <a:rPr lang="en-US" dirty="0">
                <a:solidFill>
                  <a:srgbClr val="00B050"/>
                </a:solidFill>
              </a:rPr>
              <a:t>This is interesting from a physics perspective and highly relevant to ITER.</a:t>
            </a:r>
            <a:endParaRPr lang="en-IT" dirty="0">
              <a:solidFill>
                <a:schemeClr val="accent6"/>
              </a:solidFill>
            </a:endParaRPr>
          </a:p>
        </p:txBody>
      </p:sp>
      <p:sp>
        <p:nvSpPr>
          <p:cNvPr id="13" name="Footer Placeholder 3">
            <a:extLst>
              <a:ext uri="{FF2B5EF4-FFF2-40B4-BE49-F238E27FC236}">
                <a16:creationId xmlns:a16="http://schemas.microsoft.com/office/drawing/2014/main" id="{B36EF9CC-5F3F-4501-BBDB-E1E789C7B282}"/>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428851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5" name="Picture 4" descr="Screenshot 2025-10-09 at 09.10.27.png">
            <a:extLst>
              <a:ext uri="{FF2B5EF4-FFF2-40B4-BE49-F238E27FC236}">
                <a16:creationId xmlns:a16="http://schemas.microsoft.com/office/drawing/2014/main" id="{CA76E194-0314-4A29-A32A-99FFBAB5DD68}"/>
              </a:ext>
            </a:extLst>
          </p:cNvPr>
          <p:cNvPicPr>
            <a:picLocks noChangeAspect="1"/>
          </p:cNvPicPr>
          <p:nvPr/>
        </p:nvPicPr>
        <p:blipFill>
          <a:blip r:embed="rId2" cstate="print">
            <a:extLst>
              <a:ext uri="{28A0092B-C50C-407E-A947-70E740481C1C}">
                <a14:useLocalDpi xmlns:a14="http://schemas.microsoft.com/office/drawing/2010/main" val="0"/>
              </a:ext>
            </a:extLst>
          </a:blip>
          <a:srcRect l="7558" t="4369" r="51930" b="3267"/>
          <a:stretch>
            <a:fillRect/>
          </a:stretch>
        </p:blipFill>
        <p:spPr bwMode="auto">
          <a:xfrm>
            <a:off x="6288881" y="149424"/>
            <a:ext cx="2118122" cy="194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0D7379E2-BAE1-4E66-8A0C-33FB960053CF}"/>
              </a:ext>
            </a:extLst>
          </p:cNvPr>
          <p:cNvSpPr>
            <a:spLocks noGrp="1"/>
          </p:cNvSpPr>
          <p:nvPr>
            <p:ph type="title"/>
          </p:nvPr>
        </p:nvSpPr>
        <p:spPr>
          <a:xfrm>
            <a:off x="736998" y="144066"/>
            <a:ext cx="7088981" cy="342900"/>
          </a:xfrm>
        </p:spPr>
        <p:txBody>
          <a:bodyPr rtlCol="0"/>
          <a:lstStyle/>
          <a:p>
            <a:pPr fontAlgn="auto">
              <a:spcAft>
                <a:spcPts val="0"/>
              </a:spcAft>
              <a:defRPr/>
            </a:pPr>
            <a:r>
              <a:rPr lang="en-US" dirty="0">
                <a:ea typeface="+mj-ea"/>
              </a:rPr>
              <a:t>P43: Studies of runaway generation at plasma start-up</a:t>
            </a:r>
          </a:p>
        </p:txBody>
      </p:sp>
      <p:sp>
        <p:nvSpPr>
          <p:cNvPr id="3" name="Espace réservé du contenu 2">
            <a:extLst>
              <a:ext uri="{FF2B5EF4-FFF2-40B4-BE49-F238E27FC236}">
                <a16:creationId xmlns:a16="http://schemas.microsoft.com/office/drawing/2014/main" id="{09E471D7-1B20-400F-8B61-EDB9972A0E90}"/>
              </a:ext>
            </a:extLst>
          </p:cNvPr>
          <p:cNvSpPr>
            <a:spLocks noGrp="1"/>
          </p:cNvSpPr>
          <p:nvPr>
            <p:ph idx="1"/>
          </p:nvPr>
        </p:nvSpPr>
        <p:spPr>
          <a:xfrm>
            <a:off x="161926" y="627460"/>
            <a:ext cx="5584031" cy="4266009"/>
          </a:xfrm>
        </p:spPr>
        <p:txBody>
          <a:bodyPr>
            <a:noAutofit/>
          </a:bodyPr>
          <a:lstStyle/>
          <a:p>
            <a:pPr marL="0" indent="0">
              <a:spcBef>
                <a:spcPct val="0"/>
              </a:spcBef>
              <a:buNone/>
            </a:pPr>
            <a:r>
              <a:rPr lang="en-US" altLang="de-DE" sz="1350" b="1" dirty="0">
                <a:cs typeface="Calibri" panose="020F0502020204030204" pitchFamily="34" charset="0"/>
              </a:rPr>
              <a:t>Proponents and contact person:</a:t>
            </a:r>
          </a:p>
          <a:p>
            <a:pPr marL="0" indent="0">
              <a:spcBef>
                <a:spcPct val="0"/>
              </a:spcBef>
            </a:pPr>
            <a:r>
              <a:rPr lang="en-US" altLang="de-DE" sz="1050" dirty="0">
                <a:cs typeface="Calibri" panose="020F0502020204030204" pitchFamily="34" charset="0"/>
                <a:hlinkClick r:id="rId3"/>
              </a:rPr>
              <a:t>basilio.esposito@enea.it</a:t>
            </a:r>
            <a:r>
              <a:rPr lang="en-US" altLang="de-DE" sz="1050" dirty="0">
                <a:cs typeface="Calibri" panose="020F0502020204030204" pitchFamily="34" charset="0"/>
              </a:rPr>
              <a:t> , </a:t>
            </a:r>
            <a:r>
              <a:rPr lang="en-US" altLang="de-DE" sz="1050" dirty="0">
                <a:cs typeface="Calibri" panose="020F0502020204030204" pitchFamily="34" charset="0"/>
                <a:hlinkClick r:id="rId4"/>
              </a:rPr>
              <a:t>cedric.reux@cea.fr</a:t>
            </a:r>
            <a:r>
              <a:rPr lang="en-US" altLang="de-DE" sz="1050" dirty="0">
                <a:cs typeface="Calibri" panose="020F0502020204030204" pitchFamily="34" charset="0"/>
              </a:rPr>
              <a:t>, </a:t>
            </a:r>
            <a:r>
              <a:rPr lang="en-US" altLang="de-DE" sz="1050" dirty="0">
                <a:cs typeface="Calibri" panose="020F0502020204030204" pitchFamily="34" charset="0"/>
                <a:hlinkClick r:id="rId5"/>
              </a:rPr>
              <a:t>gustavo.granucci@istp.cnr.it</a:t>
            </a:r>
            <a:r>
              <a:rPr lang="en-US" altLang="de-DE" sz="1050" dirty="0">
                <a:cs typeface="Calibri" panose="020F0502020204030204" pitchFamily="34" charset="0"/>
              </a:rPr>
              <a:t>, et al</a:t>
            </a:r>
            <a:r>
              <a:rPr lang="it-IT" altLang="de-DE" sz="1050" dirty="0">
                <a:cs typeface="Calibri" panose="020F0502020204030204" pitchFamily="34" charset="0"/>
              </a:rPr>
              <a:t>.</a:t>
            </a:r>
            <a:endParaRPr lang="en-US" altLang="de-DE" sz="1050" dirty="0">
              <a:cs typeface="Calibri" panose="020F0502020204030204" pitchFamily="34" charset="0"/>
            </a:endParaRPr>
          </a:p>
          <a:p>
            <a:pPr marL="0" indent="0">
              <a:spcBef>
                <a:spcPct val="0"/>
              </a:spcBef>
            </a:pPr>
            <a:endParaRPr lang="en-US" altLang="de-DE" sz="900" b="1" dirty="0">
              <a:cs typeface="Calibri" panose="020F0502020204030204" pitchFamily="34" charset="0"/>
            </a:endParaRPr>
          </a:p>
          <a:p>
            <a:pPr marL="0" indent="0">
              <a:spcBef>
                <a:spcPct val="0"/>
              </a:spcBef>
              <a:buNone/>
            </a:pPr>
            <a:r>
              <a:rPr lang="en-US" altLang="de-DE" sz="1350" b="1" dirty="0">
                <a:cs typeface="Calibri" panose="020F0502020204030204" pitchFamily="34" charset="0"/>
              </a:rPr>
              <a:t>Scientific Background &amp; Objectives</a:t>
            </a:r>
            <a:endParaRPr lang="en-US" altLang="de-DE" sz="1050" dirty="0">
              <a:cs typeface="Calibri" panose="020F0502020204030204" pitchFamily="34" charset="0"/>
            </a:endParaRPr>
          </a:p>
          <a:p>
            <a:pPr marL="0" lvl="1" indent="0">
              <a:spcBef>
                <a:spcPct val="0"/>
              </a:spcBef>
              <a:buNone/>
            </a:pPr>
            <a:r>
              <a:rPr lang="en-US" altLang="de-DE" sz="1050" b="1" u="sng" dirty="0">
                <a:cs typeface="Calibri" panose="020F0502020204030204" pitchFamily="34" charset="0"/>
              </a:rPr>
              <a:t>Background</a:t>
            </a:r>
          </a:p>
          <a:p>
            <a:pPr marL="0" lvl="1" indent="0">
              <a:spcBef>
                <a:spcPct val="0"/>
              </a:spcBef>
            </a:pPr>
            <a:r>
              <a:rPr lang="en-US" altLang="de-DE" sz="1050" dirty="0">
                <a:cs typeface="Calibri" panose="020F0502020204030204" pitchFamily="34" charset="0"/>
              </a:rPr>
              <a:t>Low pre-filled gas pressure for </a:t>
            </a:r>
            <a:r>
              <a:rPr lang="en-US" altLang="de-DE" sz="1050" b="1" dirty="0">
                <a:solidFill>
                  <a:srgbClr val="FF0000"/>
                </a:solidFill>
                <a:cs typeface="Calibri" panose="020F0502020204030204" pitchFamily="34" charset="0"/>
              </a:rPr>
              <a:t>ohmic plasma initiation </a:t>
            </a:r>
            <a:r>
              <a:rPr lang="en-US" altLang="de-DE" sz="1050" dirty="0">
                <a:cs typeface="Calibri" panose="020F0502020204030204" pitchFamily="34" charset="0"/>
              </a:rPr>
              <a:t>required in ITER </a:t>
            </a:r>
            <a:r>
              <a:rPr lang="en-US" altLang="de-DE" sz="1050" dirty="0">
                <a:cs typeface="Calibri" panose="020F0502020204030204" pitchFamily="34" charset="0"/>
                <a:sym typeface="Wingdings" panose="05000000000000000000" pitchFamily="2" charset="2"/>
              </a:rPr>
              <a:t></a:t>
            </a:r>
            <a:r>
              <a:rPr lang="en-US" altLang="de-DE" sz="1050" dirty="0">
                <a:cs typeface="Calibri" panose="020F0502020204030204" pitchFamily="34" charset="0"/>
              </a:rPr>
              <a:t> possibly leading to exceeding threshold electric field for the effective </a:t>
            </a:r>
            <a:r>
              <a:rPr lang="en-US" altLang="de-DE" sz="1050" dirty="0" err="1">
                <a:cs typeface="Calibri" panose="020F0502020204030204" pitchFamily="34" charset="0"/>
              </a:rPr>
              <a:t>Dreicer</a:t>
            </a:r>
            <a:r>
              <a:rPr lang="en-US" altLang="de-DE" sz="1050" dirty="0">
                <a:cs typeface="Calibri" panose="020F0502020204030204" pitchFamily="34" charset="0"/>
              </a:rPr>
              <a:t> generation. </a:t>
            </a:r>
          </a:p>
          <a:p>
            <a:pPr marL="0" lvl="1" indent="0">
              <a:spcBef>
                <a:spcPct val="0"/>
              </a:spcBef>
            </a:pPr>
            <a:r>
              <a:rPr lang="en-US" altLang="de-DE" sz="1050" dirty="0">
                <a:cs typeface="Calibri" panose="020F0502020204030204" pitchFamily="34" charset="0"/>
              </a:rPr>
              <a:t>Alternative: </a:t>
            </a:r>
            <a:r>
              <a:rPr lang="en-US" altLang="de-DE" sz="1050" b="1" dirty="0">
                <a:solidFill>
                  <a:srgbClr val="FF0000"/>
                </a:solidFill>
                <a:cs typeface="Calibri" panose="020F0502020204030204" pitchFamily="34" charset="0"/>
              </a:rPr>
              <a:t>ECRH assisted plasma initiation </a:t>
            </a:r>
            <a:r>
              <a:rPr lang="en-US" altLang="de-DE" sz="1050" dirty="0">
                <a:cs typeface="Calibri" panose="020F0502020204030204" pitchFamily="34" charset="0"/>
              </a:rPr>
              <a:t>may allow operation at a higher pre-fill gas pressure, </a:t>
            </a:r>
            <a:r>
              <a:rPr lang="en-US" altLang="de-DE" sz="1050" dirty="0">
                <a:cs typeface="Calibri" panose="020F0502020204030204" pitchFamily="34" charset="0"/>
                <a:sym typeface="Wingdings" panose="05000000000000000000" pitchFamily="2" charset="2"/>
              </a:rPr>
              <a:t></a:t>
            </a:r>
            <a:r>
              <a:rPr lang="en-US" altLang="de-DE" sz="1050" dirty="0">
                <a:cs typeface="Calibri" panose="020F0502020204030204" pitchFamily="34" charset="0"/>
              </a:rPr>
              <a:t> in principle beneficial environment to avoid runaways</a:t>
            </a:r>
          </a:p>
          <a:p>
            <a:pPr marL="0" lvl="1" indent="0">
              <a:spcBef>
                <a:spcPct val="0"/>
              </a:spcBef>
            </a:pPr>
            <a:r>
              <a:rPr lang="en-US" altLang="de-DE" sz="1050" dirty="0">
                <a:cs typeface="Calibri" panose="020F0502020204030204" pitchFamily="34" charset="0"/>
              </a:rPr>
              <a:t>However, some experimental evidence (FTU)and theoretical predictions show that ECRH may affect electron distribution function </a:t>
            </a:r>
          </a:p>
          <a:p>
            <a:pPr marL="438150" lvl="2" indent="-214313">
              <a:spcBef>
                <a:spcPct val="0"/>
              </a:spcBef>
              <a:buFont typeface="Wingdings" panose="05000000000000000000" pitchFamily="2" charset="2"/>
              <a:buChar char="à"/>
            </a:pPr>
            <a:r>
              <a:rPr lang="en-US" altLang="de-DE" sz="1050" b="1" dirty="0">
                <a:solidFill>
                  <a:srgbClr val="FF0000"/>
                </a:solidFill>
                <a:cs typeface="Calibri" panose="020F0502020204030204" pitchFamily="34" charset="0"/>
              </a:rPr>
              <a:t>possibility of runaway electrons in ITER when using ECRH assisted plasma initiation cannot be completely excluded see Figures</a:t>
            </a:r>
            <a:r>
              <a:rPr lang="en-US" altLang="de-DE" sz="1050" dirty="0">
                <a:cs typeface="Calibri" panose="020F0502020204030204" pitchFamily="34" charset="0"/>
              </a:rPr>
              <a:t>.</a:t>
            </a:r>
          </a:p>
          <a:p>
            <a:pPr marL="0" lvl="1" indent="0">
              <a:spcBef>
                <a:spcPct val="0"/>
              </a:spcBef>
              <a:buFont typeface="Wingdings" panose="05000000000000000000" pitchFamily="2" charset="2"/>
              <a:buChar char="à"/>
            </a:pPr>
            <a:endParaRPr lang="en-US" altLang="de-DE" sz="1050" b="1" dirty="0">
              <a:cs typeface="Calibri" panose="020F0502020204030204" pitchFamily="34" charset="0"/>
            </a:endParaRPr>
          </a:p>
          <a:p>
            <a:pPr marL="0" lvl="1" indent="0">
              <a:spcBef>
                <a:spcPct val="0"/>
              </a:spcBef>
              <a:buNone/>
            </a:pPr>
            <a:r>
              <a:rPr lang="en-US" altLang="de-DE" sz="1050" b="1" u="sng" dirty="0">
                <a:cs typeface="Calibri" panose="020F0502020204030204" pitchFamily="34" charset="0"/>
              </a:rPr>
              <a:t>Objectives</a:t>
            </a:r>
          </a:p>
          <a:p>
            <a:pPr marL="0" lvl="1" indent="0">
              <a:spcBef>
                <a:spcPct val="0"/>
              </a:spcBef>
              <a:buNone/>
            </a:pPr>
            <a:r>
              <a:rPr lang="en-US" altLang="de-DE" sz="1050" dirty="0">
                <a:cs typeface="Calibri" panose="020F0502020204030204" pitchFamily="34" charset="0"/>
              </a:rPr>
              <a:t>1) explore </a:t>
            </a:r>
            <a:r>
              <a:rPr lang="en-US" altLang="de-DE" sz="1050" b="1" dirty="0">
                <a:solidFill>
                  <a:srgbClr val="FF0000"/>
                </a:solidFill>
                <a:cs typeface="Calibri" panose="020F0502020204030204" pitchFamily="34" charset="0"/>
              </a:rPr>
              <a:t>runaway dynamics at plasma start-up both with and without the use of ECRH </a:t>
            </a:r>
          </a:p>
          <a:p>
            <a:pPr marL="0" lvl="1" indent="0">
              <a:spcBef>
                <a:spcPct val="0"/>
              </a:spcBef>
              <a:buNone/>
            </a:pPr>
            <a:r>
              <a:rPr lang="en-US" altLang="de-DE" sz="1050" dirty="0">
                <a:cs typeface="Calibri" panose="020F0502020204030204" pitchFamily="34" charset="0"/>
              </a:rPr>
              <a:t>2) determine the most </a:t>
            </a:r>
            <a:r>
              <a:rPr lang="en-US" altLang="de-DE" sz="1050" dirty="0" err="1">
                <a:cs typeface="Calibri" panose="020F0502020204030204" pitchFamily="34" charset="0"/>
              </a:rPr>
              <a:t>favourable</a:t>
            </a:r>
            <a:r>
              <a:rPr lang="en-US" altLang="de-DE" sz="1050" dirty="0">
                <a:cs typeface="Calibri" panose="020F0502020204030204" pitchFamily="34" charset="0"/>
              </a:rPr>
              <a:t> conditions to avoid runaway generation at start-up by </a:t>
            </a:r>
            <a:r>
              <a:rPr lang="en-US" altLang="de-DE" sz="1050" b="1" dirty="0">
                <a:solidFill>
                  <a:srgbClr val="FF0000"/>
                </a:solidFill>
                <a:cs typeface="Calibri" panose="020F0502020204030204" pitchFamily="34" charset="0"/>
              </a:rPr>
              <a:t>varying the following parameters: (gas pre-fill, with/without ECRH, ECRH power, ECRH injected mode (OM1 and/or XM1 by mode conversion at inner wall reflection with toroidal angle 20° tb</a:t>
            </a:r>
            <a:r>
              <a:rPr lang="en-US" altLang="de-DE" sz="1050" dirty="0">
                <a:cs typeface="Calibri" panose="020F0502020204030204" pitchFamily="34" charset="0"/>
              </a:rPr>
              <a:t>c).</a:t>
            </a:r>
          </a:p>
          <a:p>
            <a:pPr marL="0" indent="0">
              <a:spcBef>
                <a:spcPct val="0"/>
              </a:spcBef>
              <a:buNone/>
            </a:pPr>
            <a:endParaRPr lang="en-US" altLang="de-DE" sz="900" b="1" dirty="0">
              <a:cs typeface="Calibri" panose="020F0502020204030204" pitchFamily="34" charset="0"/>
            </a:endParaRPr>
          </a:p>
          <a:p>
            <a:pPr marL="0" indent="0">
              <a:spcBef>
                <a:spcPct val="0"/>
              </a:spcBef>
              <a:buNone/>
            </a:pPr>
            <a:r>
              <a:rPr lang="en-US" altLang="de-DE" sz="1350" b="1" dirty="0">
                <a:cs typeface="Calibri" panose="020F0502020204030204" pitchFamily="34" charset="0"/>
              </a:rPr>
              <a:t>Experimental Strategy/Machine Constraints and essential diagnostic</a:t>
            </a:r>
            <a:endParaRPr lang="en-US" altLang="de-DE" sz="1350" dirty="0"/>
          </a:p>
          <a:p>
            <a:pPr marL="0" lvl="1" indent="0">
              <a:spcBef>
                <a:spcPct val="0"/>
              </a:spcBef>
            </a:pPr>
            <a:r>
              <a:rPr lang="en-US" altLang="de-DE" sz="1050" dirty="0">
                <a:cs typeface="Calibri" panose="020F0502020204030204" pitchFamily="34" charset="0"/>
              </a:rPr>
              <a:t>low density discharge scenario from RT03-2025 runaway experiments</a:t>
            </a:r>
          </a:p>
          <a:p>
            <a:pPr marL="0" lvl="1" indent="0">
              <a:spcBef>
                <a:spcPct val="0"/>
              </a:spcBef>
            </a:pPr>
            <a:r>
              <a:rPr lang="en-US" altLang="de-DE" sz="1050" dirty="0">
                <a:cs typeface="Calibri" panose="020F0502020204030204" pitchFamily="34" charset="0"/>
              </a:rPr>
              <a:t>REIS, visible and fast infrared cameras, ECE, neutrons, ME-HXR</a:t>
            </a:r>
          </a:p>
          <a:p>
            <a:pPr marL="0" indent="0">
              <a:spcBef>
                <a:spcPct val="0"/>
              </a:spcBef>
            </a:pPr>
            <a:endParaRPr lang="en-US" altLang="de-DE" sz="900" dirty="0">
              <a:cs typeface="Calibri" panose="020F0502020204030204" pitchFamily="34" charset="0"/>
            </a:endParaRPr>
          </a:p>
          <a:p>
            <a:pPr marL="0" indent="0"/>
            <a:endParaRPr lang="fr-FR" altLang="de-DE" sz="900" dirty="0"/>
          </a:p>
        </p:txBody>
      </p:sp>
      <p:sp>
        <p:nvSpPr>
          <p:cNvPr id="6147" name="TextBox 7">
            <a:extLst>
              <a:ext uri="{FF2B5EF4-FFF2-40B4-BE49-F238E27FC236}">
                <a16:creationId xmlns:a16="http://schemas.microsoft.com/office/drawing/2014/main" id="{3F7E05A7-F46D-437B-B2E2-6DC4B76585DF}"/>
              </a:ext>
            </a:extLst>
          </p:cNvPr>
          <p:cNvSpPr txBox="1">
            <a:spLocks noChangeArrowheads="1"/>
          </p:cNvSpPr>
          <p:nvPr/>
        </p:nvSpPr>
        <p:spPr bwMode="auto">
          <a:xfrm>
            <a:off x="5791200" y="3877866"/>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US" altLang="en-US" sz="1350" b="1">
                <a:solidFill>
                  <a:prstClr val="black"/>
                </a:solidFill>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2D7087FC-ADAF-4F55-AAB4-F9CF8232D741}"/>
              </a:ext>
            </a:extLst>
          </p:cNvPr>
          <p:cNvGraphicFramePr>
            <a:graphicFrameLocks noGrp="1"/>
          </p:cNvGraphicFramePr>
          <p:nvPr/>
        </p:nvGraphicFramePr>
        <p:xfrm>
          <a:off x="5842397" y="4155281"/>
          <a:ext cx="3109914" cy="627460"/>
        </p:xfrm>
        <a:graphic>
          <a:graphicData uri="http://schemas.openxmlformats.org/drawingml/2006/table">
            <a:tbl>
              <a:tblPr firstRow="1" bandRow="1">
                <a:tableStyleId>{5C22544A-7EE6-4342-B048-85BDC9FD1C3A}</a:tableStyleId>
              </a:tblPr>
              <a:tblGrid>
                <a:gridCol w="715364">
                  <a:extLst>
                    <a:ext uri="{9D8B030D-6E8A-4147-A177-3AD203B41FA5}">
                      <a16:colId xmlns:a16="http://schemas.microsoft.com/office/drawing/2014/main" val="20000"/>
                    </a:ext>
                  </a:extLst>
                </a:gridCol>
                <a:gridCol w="1247678">
                  <a:extLst>
                    <a:ext uri="{9D8B030D-6E8A-4147-A177-3AD203B41FA5}">
                      <a16:colId xmlns:a16="http://schemas.microsoft.com/office/drawing/2014/main" val="20001"/>
                    </a:ext>
                  </a:extLst>
                </a:gridCol>
                <a:gridCol w="1146872">
                  <a:extLst>
                    <a:ext uri="{9D8B030D-6E8A-4147-A177-3AD203B41FA5}">
                      <a16:colId xmlns:a16="http://schemas.microsoft.com/office/drawing/2014/main" val="20002"/>
                    </a:ext>
                  </a:extLst>
                </a:gridCol>
              </a:tblGrid>
              <a:tr h="313730">
                <a:tc>
                  <a:txBody>
                    <a:bodyPr/>
                    <a:lstStyle/>
                    <a:p>
                      <a:r>
                        <a:rPr lang="x-none" sz="1200" dirty="0"/>
                        <a:t>Device</a:t>
                      </a:r>
                    </a:p>
                  </a:txBody>
                  <a:tcPr marL="51428" marR="51428" marT="25696" marB="25696"/>
                </a:tc>
                <a:tc>
                  <a:txBody>
                    <a:bodyPr/>
                    <a:lstStyle/>
                    <a:p>
                      <a:r>
                        <a:rPr lang="x-none" sz="1200" dirty="0"/>
                        <a:t># Pulses/Session</a:t>
                      </a:r>
                    </a:p>
                  </a:txBody>
                  <a:tcPr marL="51428" marR="51428" marT="25696" marB="25696"/>
                </a:tc>
                <a:tc>
                  <a:txBody>
                    <a:bodyPr/>
                    <a:lstStyle/>
                    <a:p>
                      <a:r>
                        <a:rPr lang="x-none" sz="1200" dirty="0"/>
                        <a:t># Development</a:t>
                      </a:r>
                    </a:p>
                  </a:txBody>
                  <a:tcPr marL="51428" marR="51428" marT="25696" marB="25696"/>
                </a:tc>
                <a:extLst>
                  <a:ext uri="{0D108BD9-81ED-4DB2-BD59-A6C34878D82A}">
                    <a16:rowId xmlns:a16="http://schemas.microsoft.com/office/drawing/2014/main" val="10000"/>
                  </a:ext>
                </a:extLst>
              </a:tr>
              <a:tr h="313730">
                <a:tc>
                  <a:txBody>
                    <a:bodyPr/>
                    <a:lstStyle/>
                    <a:p>
                      <a:r>
                        <a:rPr lang="x-none" sz="1400" b="1" kern="1200" dirty="0">
                          <a:solidFill>
                            <a:schemeClr val="tx1"/>
                          </a:solidFill>
                          <a:latin typeface="+mn-lt"/>
                          <a:ea typeface="+mn-ea"/>
                          <a:cs typeface="+mn-cs"/>
                        </a:rPr>
                        <a:t>WEST</a:t>
                      </a:r>
                    </a:p>
                  </a:txBody>
                  <a:tcPr marL="51428" marR="51428" marT="25696" marB="25696">
                    <a:solidFill>
                      <a:schemeClr val="accent6">
                        <a:lumMod val="40000"/>
                        <a:lumOff val="60000"/>
                      </a:schemeClr>
                    </a:solidFill>
                  </a:tcPr>
                </a:tc>
                <a:tc>
                  <a:txBody>
                    <a:bodyPr/>
                    <a:lstStyle/>
                    <a:p>
                      <a:pPr algn="ctr"/>
                      <a:r>
                        <a:rPr lang="it-IT" sz="1400" b="1"/>
                        <a:t>15</a:t>
                      </a:r>
                      <a:endParaRPr lang="x-none" sz="1400" b="1"/>
                    </a:p>
                  </a:txBody>
                  <a:tcPr marL="51428" marR="51428" marT="25696" marB="25696">
                    <a:solidFill>
                      <a:schemeClr val="accent6">
                        <a:lumMod val="40000"/>
                        <a:lumOff val="60000"/>
                      </a:schemeClr>
                    </a:solidFill>
                  </a:tcPr>
                </a:tc>
                <a:tc>
                  <a:txBody>
                    <a:bodyPr/>
                    <a:lstStyle/>
                    <a:p>
                      <a:pPr algn="ctr"/>
                      <a:r>
                        <a:rPr lang="it-IT" sz="1400" b="1" dirty="0"/>
                        <a:t>2</a:t>
                      </a:r>
                      <a:endParaRPr lang="x-none" sz="1400" b="1" dirty="0"/>
                    </a:p>
                  </a:txBody>
                  <a:tcPr marL="51428" marR="51428" marT="25696" marB="25696">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6162" name="TextBox 6">
            <a:extLst>
              <a:ext uri="{FF2B5EF4-FFF2-40B4-BE49-F238E27FC236}">
                <a16:creationId xmlns:a16="http://schemas.microsoft.com/office/drawing/2014/main" id="{CC563E9C-1869-4D37-9D3F-4241ACD4E234}"/>
              </a:ext>
            </a:extLst>
          </p:cNvPr>
          <p:cNvSpPr txBox="1">
            <a:spLocks noChangeArrowheads="1"/>
          </p:cNvSpPr>
          <p:nvPr/>
        </p:nvSpPr>
        <p:spPr bwMode="auto">
          <a:xfrm>
            <a:off x="6441281" y="714375"/>
            <a:ext cx="2057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US" altLang="en-US" sz="1350">
                <a:solidFill>
                  <a:srgbClr val="FFFFFF"/>
                </a:solidFill>
              </a:rPr>
              <a:t>Possible summary figures</a:t>
            </a:r>
            <a:endParaRPr lang="en-US" altLang="en-US" sz="1350">
              <a:solidFill>
                <a:srgbClr val="FFFFFF"/>
              </a:solidFill>
              <a:cs typeface="Calibri" panose="020F0502020204030204" pitchFamily="34" charset="0"/>
            </a:endParaRPr>
          </a:p>
        </p:txBody>
      </p:sp>
      <p:sp>
        <p:nvSpPr>
          <p:cNvPr id="6163" name="Espace réservé du pied de page 3">
            <a:extLst>
              <a:ext uri="{FF2B5EF4-FFF2-40B4-BE49-F238E27FC236}">
                <a16:creationId xmlns:a16="http://schemas.microsoft.com/office/drawing/2014/main" id="{A497FAD0-631F-47F9-8407-0048197CE647}"/>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GB" altLang="de-DE" dirty="0">
                <a:solidFill>
                  <a:srgbClr val="FFFFFF"/>
                </a:solidFill>
              </a:rPr>
              <a:t>WPTE | Call for Proposals | 2026 </a:t>
            </a:r>
          </a:p>
        </p:txBody>
      </p:sp>
      <p:pic>
        <p:nvPicPr>
          <p:cNvPr id="6166" name="Picture 10" descr="Screenshot 2025-10-09 at 09.10.27.png">
            <a:extLst>
              <a:ext uri="{FF2B5EF4-FFF2-40B4-BE49-F238E27FC236}">
                <a16:creationId xmlns:a16="http://schemas.microsoft.com/office/drawing/2014/main" id="{F9250B05-77FC-4D11-A44E-A68755017FD5}"/>
              </a:ext>
            </a:extLst>
          </p:cNvPr>
          <p:cNvPicPr>
            <a:picLocks noChangeAspect="1"/>
          </p:cNvPicPr>
          <p:nvPr/>
        </p:nvPicPr>
        <p:blipFill>
          <a:blip r:embed="rId6" cstate="print">
            <a:extLst>
              <a:ext uri="{28A0092B-C50C-407E-A947-70E740481C1C}">
                <a14:useLocalDpi xmlns:a14="http://schemas.microsoft.com/office/drawing/2010/main" val="0"/>
              </a:ext>
            </a:extLst>
          </a:blip>
          <a:srcRect l="50587" t="2321" r="9154" b="7187"/>
          <a:stretch>
            <a:fillRect/>
          </a:stretch>
        </p:blipFill>
        <p:spPr bwMode="auto">
          <a:xfrm>
            <a:off x="5694760" y="2077641"/>
            <a:ext cx="2057400" cy="186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21968F3-1CD6-424A-8C92-0E8AF0DA9516}"/>
              </a:ext>
            </a:extLst>
          </p:cNvPr>
          <p:cNvSpPr txBox="1"/>
          <p:nvPr/>
        </p:nvSpPr>
        <p:spPr>
          <a:xfrm>
            <a:off x="7711678" y="1984474"/>
            <a:ext cx="1432322" cy="923330"/>
          </a:xfrm>
          <a:prstGeom prst="rect">
            <a:avLst/>
          </a:prstGeom>
          <a:noFill/>
          <a:ln>
            <a:solidFill>
              <a:schemeClr val="tx1"/>
            </a:solidFill>
          </a:ln>
        </p:spPr>
        <p:txBody>
          <a:bodyPr>
            <a:spAutoFit/>
          </a:bodyPr>
          <a:lstStyle/>
          <a:p>
            <a:pPr defTabSz="685800">
              <a:defRPr/>
            </a:pPr>
            <a:r>
              <a:rPr lang="en-GB" sz="900" b="1" i="1">
                <a:solidFill>
                  <a:prstClr val="black"/>
                </a:solidFill>
                <a:latin typeface="Calibri"/>
                <a:ea typeface="MS PGothic" panose="020B0600070205080204" pitchFamily="34" charset="-128"/>
              </a:rPr>
              <a:t>Runaway electron presence in EC-assisted start-up discharges in FTU</a:t>
            </a:r>
          </a:p>
          <a:p>
            <a:pPr marL="132160" indent="-132160" defTabSz="685800">
              <a:buFontTx/>
              <a:buAutoNum type="alphaLcParenR"/>
              <a:defRPr/>
            </a:pPr>
            <a:r>
              <a:rPr lang="en-GB" sz="900" b="1" i="1" dirty="0">
                <a:solidFill>
                  <a:prstClr val="black"/>
                </a:solidFill>
                <a:latin typeface="Calibri"/>
                <a:ea typeface="MS PGothic" panose="020B0600070205080204" pitchFamily="34" charset="-128"/>
              </a:rPr>
              <a:t> as a function of E/E</a:t>
            </a:r>
            <a:r>
              <a:rPr lang="en-GB" sz="900" b="1" i="1" baseline="-25000" dirty="0">
                <a:solidFill>
                  <a:prstClr val="black"/>
                </a:solidFill>
                <a:latin typeface="Calibri"/>
                <a:ea typeface="MS PGothic" panose="020B0600070205080204" pitchFamily="34" charset="-128"/>
              </a:rPr>
              <a:t>D</a:t>
            </a:r>
          </a:p>
          <a:p>
            <a:pPr defTabSz="685800">
              <a:buFontTx/>
              <a:buAutoNum type="alphaLcParenR"/>
              <a:defRPr/>
            </a:pPr>
            <a:r>
              <a:rPr lang="en-GB" sz="900" b="1" i="1" dirty="0">
                <a:solidFill>
                  <a:prstClr val="black"/>
                </a:solidFill>
                <a:latin typeface="Calibri"/>
                <a:ea typeface="MS PGothic" panose="020B0600070205080204" pitchFamily="34" charset="-128"/>
              </a:rPr>
              <a:t> as a function of pressure</a:t>
            </a:r>
          </a:p>
        </p:txBody>
      </p:sp>
      <p:sp>
        <p:nvSpPr>
          <p:cNvPr id="6168" name="TextBox 12">
            <a:extLst>
              <a:ext uri="{FF2B5EF4-FFF2-40B4-BE49-F238E27FC236}">
                <a16:creationId xmlns:a16="http://schemas.microsoft.com/office/drawing/2014/main" id="{88A5E275-A669-4C94-BAB8-D1993656B7D8}"/>
              </a:ext>
            </a:extLst>
          </p:cNvPr>
          <p:cNvSpPr txBox="1">
            <a:spLocks noChangeArrowheads="1"/>
          </p:cNvSpPr>
          <p:nvPr/>
        </p:nvSpPr>
        <p:spPr bwMode="auto">
          <a:xfrm>
            <a:off x="6302573" y="176808"/>
            <a:ext cx="362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GB" altLang="de-DE" sz="1350" b="1" dirty="0">
                <a:solidFill>
                  <a:prstClr val="black"/>
                </a:solidFill>
              </a:rPr>
              <a:t>a) </a:t>
            </a:r>
          </a:p>
        </p:txBody>
      </p:sp>
      <p:sp>
        <p:nvSpPr>
          <p:cNvPr id="6169" name="TextBox 13">
            <a:extLst>
              <a:ext uri="{FF2B5EF4-FFF2-40B4-BE49-F238E27FC236}">
                <a16:creationId xmlns:a16="http://schemas.microsoft.com/office/drawing/2014/main" id="{A11B9D44-2C0F-4545-86F9-24C595A43AFF}"/>
              </a:ext>
            </a:extLst>
          </p:cNvPr>
          <p:cNvSpPr txBox="1">
            <a:spLocks noChangeArrowheads="1"/>
          </p:cNvSpPr>
          <p:nvPr/>
        </p:nvSpPr>
        <p:spPr bwMode="auto">
          <a:xfrm>
            <a:off x="6082903" y="2181225"/>
            <a:ext cx="37061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GB" altLang="de-DE" sz="1350" b="1">
                <a:solidFill>
                  <a:prstClr val="black"/>
                </a:solidFill>
              </a:rPr>
              <a:t>b) </a:t>
            </a:r>
          </a:p>
        </p:txBody>
      </p:sp>
      <p:sp>
        <p:nvSpPr>
          <p:cNvPr id="13" name="Footer Placeholder 3">
            <a:extLst>
              <a:ext uri="{FF2B5EF4-FFF2-40B4-BE49-F238E27FC236}">
                <a16:creationId xmlns:a16="http://schemas.microsoft.com/office/drawing/2014/main" id="{B116F594-8634-4AC1-B458-244FD1DE157B}"/>
              </a:ext>
            </a:extLst>
          </p:cNvPr>
          <p:cNvSpPr txBox="1">
            <a:spLocks/>
          </p:cNvSpPr>
          <p:nvPr/>
        </p:nvSpPr>
        <p:spPr>
          <a:xfrm>
            <a:off x="683568" y="4915740"/>
            <a:ext cx="8240228" cy="20110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V. Igochine| WPTE 2026-2027 Programme Meeting | 5/11/2025|</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5" name="Picture 4" descr="Screenshot 2025-10-09 at 09.10.27.png">
            <a:extLst>
              <a:ext uri="{FF2B5EF4-FFF2-40B4-BE49-F238E27FC236}">
                <a16:creationId xmlns:a16="http://schemas.microsoft.com/office/drawing/2014/main" id="{CA76E194-0314-4A29-A32A-99FFBAB5DD68}"/>
              </a:ext>
            </a:extLst>
          </p:cNvPr>
          <p:cNvPicPr>
            <a:picLocks noChangeAspect="1"/>
          </p:cNvPicPr>
          <p:nvPr/>
        </p:nvPicPr>
        <p:blipFill>
          <a:blip r:embed="rId2" cstate="print">
            <a:extLst>
              <a:ext uri="{28A0092B-C50C-407E-A947-70E740481C1C}">
                <a14:useLocalDpi xmlns:a14="http://schemas.microsoft.com/office/drawing/2010/main" val="0"/>
              </a:ext>
            </a:extLst>
          </a:blip>
          <a:srcRect l="7558" t="4369" r="51930" b="3267"/>
          <a:stretch>
            <a:fillRect/>
          </a:stretch>
        </p:blipFill>
        <p:spPr bwMode="auto">
          <a:xfrm>
            <a:off x="6288881" y="149424"/>
            <a:ext cx="2118122" cy="194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0D7379E2-BAE1-4E66-8A0C-33FB960053CF}"/>
              </a:ext>
            </a:extLst>
          </p:cNvPr>
          <p:cNvSpPr>
            <a:spLocks noGrp="1"/>
          </p:cNvSpPr>
          <p:nvPr>
            <p:ph type="title"/>
          </p:nvPr>
        </p:nvSpPr>
        <p:spPr>
          <a:xfrm>
            <a:off x="736998" y="144066"/>
            <a:ext cx="7088981" cy="342900"/>
          </a:xfrm>
        </p:spPr>
        <p:txBody>
          <a:bodyPr rtlCol="0"/>
          <a:lstStyle/>
          <a:p>
            <a:pPr fontAlgn="auto">
              <a:spcAft>
                <a:spcPts val="0"/>
              </a:spcAft>
              <a:defRPr/>
            </a:pPr>
            <a:r>
              <a:rPr lang="en-US" dirty="0">
                <a:ea typeface="+mj-ea"/>
              </a:rPr>
              <a:t>P43: Studies of runaway generation at plasma start-up</a:t>
            </a:r>
          </a:p>
        </p:txBody>
      </p:sp>
      <p:sp>
        <p:nvSpPr>
          <p:cNvPr id="3" name="Espace réservé du contenu 2">
            <a:extLst>
              <a:ext uri="{FF2B5EF4-FFF2-40B4-BE49-F238E27FC236}">
                <a16:creationId xmlns:a16="http://schemas.microsoft.com/office/drawing/2014/main" id="{09E471D7-1B20-400F-8B61-EDB9972A0E90}"/>
              </a:ext>
            </a:extLst>
          </p:cNvPr>
          <p:cNvSpPr>
            <a:spLocks noGrp="1"/>
          </p:cNvSpPr>
          <p:nvPr>
            <p:ph idx="1"/>
          </p:nvPr>
        </p:nvSpPr>
        <p:spPr>
          <a:xfrm>
            <a:off x="161926" y="627460"/>
            <a:ext cx="5584031" cy="4266009"/>
          </a:xfrm>
        </p:spPr>
        <p:txBody>
          <a:bodyPr>
            <a:noAutofit/>
          </a:bodyPr>
          <a:lstStyle/>
          <a:p>
            <a:pPr marL="0" indent="0">
              <a:spcBef>
                <a:spcPct val="0"/>
              </a:spcBef>
              <a:buNone/>
            </a:pPr>
            <a:r>
              <a:rPr lang="en-US" altLang="de-DE" sz="1350" b="1" dirty="0">
                <a:cs typeface="Calibri" panose="020F0502020204030204" pitchFamily="34" charset="0"/>
              </a:rPr>
              <a:t>Proponents and contact person:</a:t>
            </a:r>
          </a:p>
          <a:p>
            <a:pPr marL="0" indent="0">
              <a:spcBef>
                <a:spcPct val="0"/>
              </a:spcBef>
            </a:pPr>
            <a:r>
              <a:rPr lang="en-US" altLang="de-DE" sz="1050" dirty="0">
                <a:cs typeface="Calibri" panose="020F0502020204030204" pitchFamily="34" charset="0"/>
                <a:hlinkClick r:id="rId3"/>
              </a:rPr>
              <a:t>basilio.esposito@enea.it</a:t>
            </a:r>
            <a:r>
              <a:rPr lang="en-US" altLang="de-DE" sz="1050" dirty="0">
                <a:cs typeface="Calibri" panose="020F0502020204030204" pitchFamily="34" charset="0"/>
              </a:rPr>
              <a:t> , </a:t>
            </a:r>
            <a:r>
              <a:rPr lang="en-US" altLang="de-DE" sz="1050" dirty="0">
                <a:cs typeface="Calibri" panose="020F0502020204030204" pitchFamily="34" charset="0"/>
                <a:hlinkClick r:id="rId4"/>
              </a:rPr>
              <a:t>cedric.reux@cea.fr</a:t>
            </a:r>
            <a:r>
              <a:rPr lang="en-US" altLang="de-DE" sz="1050" dirty="0">
                <a:cs typeface="Calibri" panose="020F0502020204030204" pitchFamily="34" charset="0"/>
              </a:rPr>
              <a:t>, </a:t>
            </a:r>
            <a:r>
              <a:rPr lang="en-US" altLang="de-DE" sz="1050" dirty="0">
                <a:cs typeface="Calibri" panose="020F0502020204030204" pitchFamily="34" charset="0"/>
                <a:hlinkClick r:id="rId5"/>
              </a:rPr>
              <a:t>gustavo.granucci@istp.cnr.it</a:t>
            </a:r>
            <a:r>
              <a:rPr lang="en-US" altLang="de-DE" sz="1050" dirty="0">
                <a:cs typeface="Calibri" panose="020F0502020204030204" pitchFamily="34" charset="0"/>
              </a:rPr>
              <a:t>, et al</a:t>
            </a:r>
            <a:r>
              <a:rPr lang="it-IT" altLang="de-DE" sz="1050" dirty="0">
                <a:cs typeface="Calibri" panose="020F0502020204030204" pitchFamily="34" charset="0"/>
              </a:rPr>
              <a:t>.</a:t>
            </a:r>
            <a:endParaRPr lang="en-US" altLang="de-DE" sz="1050" dirty="0">
              <a:cs typeface="Calibri" panose="020F0502020204030204" pitchFamily="34" charset="0"/>
            </a:endParaRPr>
          </a:p>
          <a:p>
            <a:pPr marL="0" indent="0">
              <a:spcBef>
                <a:spcPct val="0"/>
              </a:spcBef>
            </a:pPr>
            <a:endParaRPr lang="en-US" altLang="de-DE" sz="900" b="1" dirty="0">
              <a:cs typeface="Calibri" panose="020F0502020204030204" pitchFamily="34" charset="0"/>
            </a:endParaRPr>
          </a:p>
          <a:p>
            <a:pPr marL="0" indent="0">
              <a:spcBef>
                <a:spcPct val="0"/>
              </a:spcBef>
              <a:buNone/>
            </a:pPr>
            <a:r>
              <a:rPr lang="en-US" altLang="de-DE" sz="1350" b="1" dirty="0">
                <a:cs typeface="Calibri" panose="020F0502020204030204" pitchFamily="34" charset="0"/>
              </a:rPr>
              <a:t>Scientific Background &amp; Objectives</a:t>
            </a:r>
            <a:endParaRPr lang="en-US" altLang="de-DE" sz="1050" dirty="0">
              <a:cs typeface="Calibri" panose="020F0502020204030204" pitchFamily="34" charset="0"/>
            </a:endParaRPr>
          </a:p>
          <a:p>
            <a:pPr marL="0" lvl="1" indent="0">
              <a:spcBef>
                <a:spcPct val="0"/>
              </a:spcBef>
              <a:buNone/>
            </a:pPr>
            <a:r>
              <a:rPr lang="en-US" altLang="de-DE" sz="1050" b="1" u="sng" dirty="0">
                <a:cs typeface="Calibri" panose="020F0502020204030204" pitchFamily="34" charset="0"/>
              </a:rPr>
              <a:t>Background</a:t>
            </a:r>
          </a:p>
          <a:p>
            <a:pPr marL="0" lvl="1" indent="0">
              <a:spcBef>
                <a:spcPct val="0"/>
              </a:spcBef>
            </a:pPr>
            <a:r>
              <a:rPr lang="en-US" altLang="de-DE" sz="1050" dirty="0">
                <a:cs typeface="Calibri" panose="020F0502020204030204" pitchFamily="34" charset="0"/>
              </a:rPr>
              <a:t>Low pre-filled gas pressure for </a:t>
            </a:r>
            <a:r>
              <a:rPr lang="en-US" altLang="de-DE" sz="1050" b="1" dirty="0">
                <a:solidFill>
                  <a:srgbClr val="FF0000"/>
                </a:solidFill>
                <a:cs typeface="Calibri" panose="020F0502020204030204" pitchFamily="34" charset="0"/>
              </a:rPr>
              <a:t>ohmic plasma initiation </a:t>
            </a:r>
            <a:r>
              <a:rPr lang="en-US" altLang="de-DE" sz="1050" dirty="0">
                <a:cs typeface="Calibri" panose="020F0502020204030204" pitchFamily="34" charset="0"/>
              </a:rPr>
              <a:t>required in ITER </a:t>
            </a:r>
            <a:r>
              <a:rPr lang="en-US" altLang="de-DE" sz="1050" dirty="0">
                <a:cs typeface="Calibri" panose="020F0502020204030204" pitchFamily="34" charset="0"/>
                <a:sym typeface="Wingdings" panose="05000000000000000000" pitchFamily="2" charset="2"/>
              </a:rPr>
              <a:t></a:t>
            </a:r>
            <a:r>
              <a:rPr lang="en-US" altLang="de-DE" sz="1050" dirty="0">
                <a:cs typeface="Calibri" panose="020F0502020204030204" pitchFamily="34" charset="0"/>
              </a:rPr>
              <a:t> possibly leading to exceeding threshold electric field for the effective </a:t>
            </a:r>
            <a:r>
              <a:rPr lang="en-US" altLang="de-DE" sz="1050" dirty="0" err="1">
                <a:cs typeface="Calibri" panose="020F0502020204030204" pitchFamily="34" charset="0"/>
              </a:rPr>
              <a:t>Dreicer</a:t>
            </a:r>
            <a:r>
              <a:rPr lang="en-US" altLang="de-DE" sz="1050" dirty="0">
                <a:cs typeface="Calibri" panose="020F0502020204030204" pitchFamily="34" charset="0"/>
              </a:rPr>
              <a:t> generation. </a:t>
            </a:r>
          </a:p>
          <a:p>
            <a:pPr marL="0" lvl="1" indent="0">
              <a:spcBef>
                <a:spcPct val="0"/>
              </a:spcBef>
            </a:pPr>
            <a:r>
              <a:rPr lang="en-US" altLang="de-DE" sz="1050" dirty="0">
                <a:cs typeface="Calibri" panose="020F0502020204030204" pitchFamily="34" charset="0"/>
              </a:rPr>
              <a:t>Alternative: </a:t>
            </a:r>
            <a:r>
              <a:rPr lang="en-US" altLang="de-DE" sz="1050" b="1" dirty="0">
                <a:solidFill>
                  <a:srgbClr val="FF0000"/>
                </a:solidFill>
                <a:cs typeface="Calibri" panose="020F0502020204030204" pitchFamily="34" charset="0"/>
              </a:rPr>
              <a:t>ECRH assisted plasma initiation </a:t>
            </a:r>
            <a:r>
              <a:rPr lang="en-US" altLang="de-DE" sz="1050" dirty="0">
                <a:cs typeface="Calibri" panose="020F0502020204030204" pitchFamily="34" charset="0"/>
              </a:rPr>
              <a:t>may allow operation at a higher pre-fill gas pressure, </a:t>
            </a:r>
            <a:r>
              <a:rPr lang="en-US" altLang="de-DE" sz="1050" dirty="0">
                <a:cs typeface="Calibri" panose="020F0502020204030204" pitchFamily="34" charset="0"/>
                <a:sym typeface="Wingdings" panose="05000000000000000000" pitchFamily="2" charset="2"/>
              </a:rPr>
              <a:t></a:t>
            </a:r>
            <a:r>
              <a:rPr lang="en-US" altLang="de-DE" sz="1050" dirty="0">
                <a:cs typeface="Calibri" panose="020F0502020204030204" pitchFamily="34" charset="0"/>
              </a:rPr>
              <a:t> in principle beneficial environment to avoid runaways</a:t>
            </a:r>
          </a:p>
          <a:p>
            <a:pPr marL="0" lvl="1" indent="0">
              <a:spcBef>
                <a:spcPct val="0"/>
              </a:spcBef>
            </a:pPr>
            <a:r>
              <a:rPr lang="en-US" altLang="de-DE" sz="1050" dirty="0">
                <a:cs typeface="Calibri" panose="020F0502020204030204" pitchFamily="34" charset="0"/>
              </a:rPr>
              <a:t>However, some experimental evidence (FTU)and theoretical predictions show that ECRH may affect electron distribution function </a:t>
            </a:r>
          </a:p>
          <a:p>
            <a:pPr marL="438150" lvl="2" indent="-214313">
              <a:spcBef>
                <a:spcPct val="0"/>
              </a:spcBef>
              <a:buFont typeface="Wingdings" panose="05000000000000000000" pitchFamily="2" charset="2"/>
              <a:buChar char="à"/>
            </a:pPr>
            <a:r>
              <a:rPr lang="en-US" altLang="de-DE" sz="1050" b="1" dirty="0">
                <a:solidFill>
                  <a:srgbClr val="FF0000"/>
                </a:solidFill>
                <a:cs typeface="Calibri" panose="020F0502020204030204" pitchFamily="34" charset="0"/>
              </a:rPr>
              <a:t>possibility of runaway electrons in ITER when using ECRH assisted plasma initiation cannot be completely excluded see Figures</a:t>
            </a:r>
            <a:r>
              <a:rPr lang="en-US" altLang="de-DE" sz="1050" dirty="0">
                <a:cs typeface="Calibri" panose="020F0502020204030204" pitchFamily="34" charset="0"/>
              </a:rPr>
              <a:t>.</a:t>
            </a:r>
          </a:p>
          <a:p>
            <a:pPr marL="0" lvl="1" indent="0">
              <a:spcBef>
                <a:spcPct val="0"/>
              </a:spcBef>
              <a:buFont typeface="Wingdings" panose="05000000000000000000" pitchFamily="2" charset="2"/>
              <a:buChar char="à"/>
            </a:pPr>
            <a:endParaRPr lang="en-US" altLang="de-DE" sz="1050" b="1" dirty="0">
              <a:cs typeface="Calibri" panose="020F0502020204030204" pitchFamily="34" charset="0"/>
            </a:endParaRPr>
          </a:p>
          <a:p>
            <a:pPr marL="0" lvl="1" indent="0">
              <a:spcBef>
                <a:spcPct val="0"/>
              </a:spcBef>
              <a:buNone/>
            </a:pPr>
            <a:r>
              <a:rPr lang="en-US" altLang="de-DE" sz="1050" b="1" u="sng" dirty="0">
                <a:cs typeface="Calibri" panose="020F0502020204030204" pitchFamily="34" charset="0"/>
              </a:rPr>
              <a:t>Objectives</a:t>
            </a:r>
          </a:p>
          <a:p>
            <a:pPr marL="0" lvl="1" indent="0">
              <a:spcBef>
                <a:spcPct val="0"/>
              </a:spcBef>
              <a:buNone/>
            </a:pPr>
            <a:r>
              <a:rPr lang="en-US" altLang="de-DE" sz="1050" dirty="0">
                <a:cs typeface="Calibri" panose="020F0502020204030204" pitchFamily="34" charset="0"/>
              </a:rPr>
              <a:t>1) explore </a:t>
            </a:r>
            <a:r>
              <a:rPr lang="en-US" altLang="de-DE" sz="1050" b="1" dirty="0">
                <a:solidFill>
                  <a:srgbClr val="FF0000"/>
                </a:solidFill>
                <a:cs typeface="Calibri" panose="020F0502020204030204" pitchFamily="34" charset="0"/>
              </a:rPr>
              <a:t>runaway dynamics at plasma start-up both with and without the use of ECRH </a:t>
            </a:r>
          </a:p>
          <a:p>
            <a:pPr marL="0" lvl="1" indent="0">
              <a:spcBef>
                <a:spcPct val="0"/>
              </a:spcBef>
              <a:buNone/>
            </a:pPr>
            <a:r>
              <a:rPr lang="en-US" altLang="de-DE" sz="1050" dirty="0">
                <a:cs typeface="Calibri" panose="020F0502020204030204" pitchFamily="34" charset="0"/>
              </a:rPr>
              <a:t>2) determine the most </a:t>
            </a:r>
            <a:r>
              <a:rPr lang="en-US" altLang="de-DE" sz="1050" dirty="0" err="1">
                <a:cs typeface="Calibri" panose="020F0502020204030204" pitchFamily="34" charset="0"/>
              </a:rPr>
              <a:t>favourable</a:t>
            </a:r>
            <a:r>
              <a:rPr lang="en-US" altLang="de-DE" sz="1050" dirty="0">
                <a:cs typeface="Calibri" panose="020F0502020204030204" pitchFamily="34" charset="0"/>
              </a:rPr>
              <a:t> conditions to avoid runaway generation at start-up by </a:t>
            </a:r>
            <a:r>
              <a:rPr lang="en-US" altLang="de-DE" sz="1050" b="1" dirty="0">
                <a:solidFill>
                  <a:srgbClr val="FF0000"/>
                </a:solidFill>
                <a:cs typeface="Calibri" panose="020F0502020204030204" pitchFamily="34" charset="0"/>
              </a:rPr>
              <a:t>varying the following parameters: (gas pre-fill, with/without ECRH, ECRH power, ECRH injected mode (OM1 and/or XM1 by mode conversion at inner wall reflection with toroidal angle 20° tb</a:t>
            </a:r>
            <a:r>
              <a:rPr lang="en-US" altLang="de-DE" sz="1050" dirty="0">
                <a:cs typeface="Calibri" panose="020F0502020204030204" pitchFamily="34" charset="0"/>
              </a:rPr>
              <a:t>c).</a:t>
            </a:r>
          </a:p>
          <a:p>
            <a:pPr marL="0" indent="0">
              <a:spcBef>
                <a:spcPct val="0"/>
              </a:spcBef>
              <a:buNone/>
            </a:pPr>
            <a:endParaRPr lang="en-US" altLang="de-DE" sz="900" b="1" dirty="0">
              <a:cs typeface="Calibri" panose="020F0502020204030204" pitchFamily="34" charset="0"/>
            </a:endParaRPr>
          </a:p>
          <a:p>
            <a:pPr marL="0" indent="0">
              <a:spcBef>
                <a:spcPct val="0"/>
              </a:spcBef>
              <a:buNone/>
            </a:pPr>
            <a:r>
              <a:rPr lang="en-US" altLang="de-DE" sz="1350" b="1" dirty="0">
                <a:cs typeface="Calibri" panose="020F0502020204030204" pitchFamily="34" charset="0"/>
              </a:rPr>
              <a:t>Experimental Strategy/Machine Constraints and essential diagnostic</a:t>
            </a:r>
            <a:endParaRPr lang="en-US" altLang="de-DE" sz="1350" dirty="0"/>
          </a:p>
          <a:p>
            <a:pPr marL="0" lvl="1" indent="0">
              <a:spcBef>
                <a:spcPct val="0"/>
              </a:spcBef>
            </a:pPr>
            <a:r>
              <a:rPr lang="en-US" altLang="de-DE" sz="1050" dirty="0">
                <a:cs typeface="Calibri" panose="020F0502020204030204" pitchFamily="34" charset="0"/>
              </a:rPr>
              <a:t>low density discharge scenario from RT03-2025 runaway experiments</a:t>
            </a:r>
          </a:p>
          <a:p>
            <a:pPr marL="0" lvl="1" indent="0">
              <a:spcBef>
                <a:spcPct val="0"/>
              </a:spcBef>
            </a:pPr>
            <a:r>
              <a:rPr lang="en-US" altLang="de-DE" sz="1050" dirty="0">
                <a:cs typeface="Calibri" panose="020F0502020204030204" pitchFamily="34" charset="0"/>
              </a:rPr>
              <a:t>REIS, visible and fast infrared cameras, ECE, neutrons, ME-HXR</a:t>
            </a:r>
          </a:p>
          <a:p>
            <a:pPr marL="0" indent="0">
              <a:spcBef>
                <a:spcPct val="0"/>
              </a:spcBef>
            </a:pPr>
            <a:endParaRPr lang="en-US" altLang="de-DE" sz="900" dirty="0">
              <a:cs typeface="Calibri" panose="020F0502020204030204" pitchFamily="34" charset="0"/>
            </a:endParaRPr>
          </a:p>
          <a:p>
            <a:pPr marL="0" indent="0"/>
            <a:endParaRPr lang="fr-FR" altLang="de-DE" sz="900" dirty="0"/>
          </a:p>
        </p:txBody>
      </p:sp>
      <p:sp>
        <p:nvSpPr>
          <p:cNvPr id="6147" name="TextBox 7">
            <a:extLst>
              <a:ext uri="{FF2B5EF4-FFF2-40B4-BE49-F238E27FC236}">
                <a16:creationId xmlns:a16="http://schemas.microsoft.com/office/drawing/2014/main" id="{3F7E05A7-F46D-437B-B2E2-6DC4B76585DF}"/>
              </a:ext>
            </a:extLst>
          </p:cNvPr>
          <p:cNvSpPr txBox="1">
            <a:spLocks noChangeArrowheads="1"/>
          </p:cNvSpPr>
          <p:nvPr/>
        </p:nvSpPr>
        <p:spPr bwMode="auto">
          <a:xfrm>
            <a:off x="5791200" y="3877866"/>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US" altLang="en-US" sz="1350" b="1">
                <a:solidFill>
                  <a:prstClr val="black"/>
                </a:solidFill>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2D7087FC-ADAF-4F55-AAB4-F9CF8232D741}"/>
              </a:ext>
            </a:extLst>
          </p:cNvPr>
          <p:cNvGraphicFramePr>
            <a:graphicFrameLocks noGrp="1"/>
          </p:cNvGraphicFramePr>
          <p:nvPr/>
        </p:nvGraphicFramePr>
        <p:xfrm>
          <a:off x="5842397" y="4155281"/>
          <a:ext cx="3109914" cy="627460"/>
        </p:xfrm>
        <a:graphic>
          <a:graphicData uri="http://schemas.openxmlformats.org/drawingml/2006/table">
            <a:tbl>
              <a:tblPr firstRow="1" bandRow="1">
                <a:tableStyleId>{5C22544A-7EE6-4342-B048-85BDC9FD1C3A}</a:tableStyleId>
              </a:tblPr>
              <a:tblGrid>
                <a:gridCol w="715364">
                  <a:extLst>
                    <a:ext uri="{9D8B030D-6E8A-4147-A177-3AD203B41FA5}">
                      <a16:colId xmlns:a16="http://schemas.microsoft.com/office/drawing/2014/main" val="20000"/>
                    </a:ext>
                  </a:extLst>
                </a:gridCol>
                <a:gridCol w="1247678">
                  <a:extLst>
                    <a:ext uri="{9D8B030D-6E8A-4147-A177-3AD203B41FA5}">
                      <a16:colId xmlns:a16="http://schemas.microsoft.com/office/drawing/2014/main" val="20001"/>
                    </a:ext>
                  </a:extLst>
                </a:gridCol>
                <a:gridCol w="1146872">
                  <a:extLst>
                    <a:ext uri="{9D8B030D-6E8A-4147-A177-3AD203B41FA5}">
                      <a16:colId xmlns:a16="http://schemas.microsoft.com/office/drawing/2014/main" val="20002"/>
                    </a:ext>
                  </a:extLst>
                </a:gridCol>
              </a:tblGrid>
              <a:tr h="313730">
                <a:tc>
                  <a:txBody>
                    <a:bodyPr/>
                    <a:lstStyle/>
                    <a:p>
                      <a:r>
                        <a:rPr lang="x-none" sz="1200" dirty="0"/>
                        <a:t>Device</a:t>
                      </a:r>
                    </a:p>
                  </a:txBody>
                  <a:tcPr marL="51428" marR="51428" marT="25696" marB="25696"/>
                </a:tc>
                <a:tc>
                  <a:txBody>
                    <a:bodyPr/>
                    <a:lstStyle/>
                    <a:p>
                      <a:r>
                        <a:rPr lang="x-none" sz="1200" dirty="0"/>
                        <a:t># Pulses/Session</a:t>
                      </a:r>
                    </a:p>
                  </a:txBody>
                  <a:tcPr marL="51428" marR="51428" marT="25696" marB="25696"/>
                </a:tc>
                <a:tc>
                  <a:txBody>
                    <a:bodyPr/>
                    <a:lstStyle/>
                    <a:p>
                      <a:r>
                        <a:rPr lang="x-none" sz="1200" dirty="0"/>
                        <a:t># Development</a:t>
                      </a:r>
                    </a:p>
                  </a:txBody>
                  <a:tcPr marL="51428" marR="51428" marT="25696" marB="25696"/>
                </a:tc>
                <a:extLst>
                  <a:ext uri="{0D108BD9-81ED-4DB2-BD59-A6C34878D82A}">
                    <a16:rowId xmlns:a16="http://schemas.microsoft.com/office/drawing/2014/main" val="10000"/>
                  </a:ext>
                </a:extLst>
              </a:tr>
              <a:tr h="313730">
                <a:tc>
                  <a:txBody>
                    <a:bodyPr/>
                    <a:lstStyle/>
                    <a:p>
                      <a:r>
                        <a:rPr lang="x-none" sz="1400" b="1" kern="1200" dirty="0">
                          <a:solidFill>
                            <a:schemeClr val="tx1"/>
                          </a:solidFill>
                          <a:latin typeface="+mn-lt"/>
                          <a:ea typeface="+mn-ea"/>
                          <a:cs typeface="+mn-cs"/>
                        </a:rPr>
                        <a:t>WEST</a:t>
                      </a:r>
                    </a:p>
                  </a:txBody>
                  <a:tcPr marL="51428" marR="51428" marT="25696" marB="25696">
                    <a:solidFill>
                      <a:schemeClr val="accent6">
                        <a:lumMod val="40000"/>
                        <a:lumOff val="60000"/>
                      </a:schemeClr>
                    </a:solidFill>
                  </a:tcPr>
                </a:tc>
                <a:tc>
                  <a:txBody>
                    <a:bodyPr/>
                    <a:lstStyle/>
                    <a:p>
                      <a:pPr algn="ctr"/>
                      <a:r>
                        <a:rPr lang="it-IT" sz="1400" b="1"/>
                        <a:t>15</a:t>
                      </a:r>
                      <a:endParaRPr lang="x-none" sz="1400" b="1"/>
                    </a:p>
                  </a:txBody>
                  <a:tcPr marL="51428" marR="51428" marT="25696" marB="25696">
                    <a:solidFill>
                      <a:schemeClr val="accent6">
                        <a:lumMod val="40000"/>
                        <a:lumOff val="60000"/>
                      </a:schemeClr>
                    </a:solidFill>
                  </a:tcPr>
                </a:tc>
                <a:tc>
                  <a:txBody>
                    <a:bodyPr/>
                    <a:lstStyle/>
                    <a:p>
                      <a:pPr algn="ctr"/>
                      <a:r>
                        <a:rPr lang="it-IT" sz="1400" b="1" dirty="0"/>
                        <a:t>2</a:t>
                      </a:r>
                      <a:endParaRPr lang="x-none" sz="1400" b="1" dirty="0"/>
                    </a:p>
                  </a:txBody>
                  <a:tcPr marL="51428" marR="51428" marT="25696" marB="25696">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6162" name="TextBox 6">
            <a:extLst>
              <a:ext uri="{FF2B5EF4-FFF2-40B4-BE49-F238E27FC236}">
                <a16:creationId xmlns:a16="http://schemas.microsoft.com/office/drawing/2014/main" id="{CC563E9C-1869-4D37-9D3F-4241ACD4E234}"/>
              </a:ext>
            </a:extLst>
          </p:cNvPr>
          <p:cNvSpPr txBox="1">
            <a:spLocks noChangeArrowheads="1"/>
          </p:cNvSpPr>
          <p:nvPr/>
        </p:nvSpPr>
        <p:spPr bwMode="auto">
          <a:xfrm>
            <a:off x="6441281" y="714375"/>
            <a:ext cx="2057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US" altLang="en-US" sz="1350">
                <a:solidFill>
                  <a:srgbClr val="FFFFFF"/>
                </a:solidFill>
              </a:rPr>
              <a:t>Possible summary figures</a:t>
            </a:r>
            <a:endParaRPr lang="en-US" altLang="en-US" sz="1350">
              <a:solidFill>
                <a:srgbClr val="FFFFFF"/>
              </a:solidFill>
              <a:cs typeface="Calibri" panose="020F0502020204030204" pitchFamily="34" charset="0"/>
            </a:endParaRPr>
          </a:p>
        </p:txBody>
      </p:sp>
      <p:sp>
        <p:nvSpPr>
          <p:cNvPr id="6163" name="Espace réservé du pied de page 3">
            <a:extLst>
              <a:ext uri="{FF2B5EF4-FFF2-40B4-BE49-F238E27FC236}">
                <a16:creationId xmlns:a16="http://schemas.microsoft.com/office/drawing/2014/main" id="{A497FAD0-631F-47F9-8407-0048197CE647}"/>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GB" altLang="de-DE" dirty="0">
                <a:solidFill>
                  <a:srgbClr val="FFFFFF"/>
                </a:solidFill>
              </a:rPr>
              <a:t>WPTE | Call for Proposals | 2026 </a:t>
            </a:r>
          </a:p>
        </p:txBody>
      </p:sp>
      <p:pic>
        <p:nvPicPr>
          <p:cNvPr id="6166" name="Picture 10" descr="Screenshot 2025-10-09 at 09.10.27.png">
            <a:extLst>
              <a:ext uri="{FF2B5EF4-FFF2-40B4-BE49-F238E27FC236}">
                <a16:creationId xmlns:a16="http://schemas.microsoft.com/office/drawing/2014/main" id="{F9250B05-77FC-4D11-A44E-A68755017FD5}"/>
              </a:ext>
            </a:extLst>
          </p:cNvPr>
          <p:cNvPicPr>
            <a:picLocks noChangeAspect="1"/>
          </p:cNvPicPr>
          <p:nvPr/>
        </p:nvPicPr>
        <p:blipFill>
          <a:blip r:embed="rId6" cstate="print">
            <a:extLst>
              <a:ext uri="{28A0092B-C50C-407E-A947-70E740481C1C}">
                <a14:useLocalDpi xmlns:a14="http://schemas.microsoft.com/office/drawing/2010/main" val="0"/>
              </a:ext>
            </a:extLst>
          </a:blip>
          <a:srcRect l="50587" t="2321" r="9154" b="7187"/>
          <a:stretch>
            <a:fillRect/>
          </a:stretch>
        </p:blipFill>
        <p:spPr bwMode="auto">
          <a:xfrm>
            <a:off x="5694760" y="2077641"/>
            <a:ext cx="2057400" cy="186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21968F3-1CD6-424A-8C92-0E8AF0DA9516}"/>
              </a:ext>
            </a:extLst>
          </p:cNvPr>
          <p:cNvSpPr txBox="1"/>
          <p:nvPr/>
        </p:nvSpPr>
        <p:spPr>
          <a:xfrm>
            <a:off x="7711678" y="1984474"/>
            <a:ext cx="1432322" cy="923330"/>
          </a:xfrm>
          <a:prstGeom prst="rect">
            <a:avLst/>
          </a:prstGeom>
          <a:noFill/>
          <a:ln>
            <a:solidFill>
              <a:schemeClr val="tx1"/>
            </a:solidFill>
          </a:ln>
        </p:spPr>
        <p:txBody>
          <a:bodyPr>
            <a:spAutoFit/>
          </a:bodyPr>
          <a:lstStyle/>
          <a:p>
            <a:pPr defTabSz="685800">
              <a:defRPr/>
            </a:pPr>
            <a:r>
              <a:rPr lang="en-GB" sz="900" b="1" i="1">
                <a:solidFill>
                  <a:prstClr val="black"/>
                </a:solidFill>
                <a:latin typeface="Calibri"/>
                <a:ea typeface="MS PGothic" panose="020B0600070205080204" pitchFamily="34" charset="-128"/>
              </a:rPr>
              <a:t>Runaway electron presence in EC-assisted start-up discharges in FTU</a:t>
            </a:r>
          </a:p>
          <a:p>
            <a:pPr marL="132160" indent="-132160" defTabSz="685800">
              <a:buFontTx/>
              <a:buAutoNum type="alphaLcParenR"/>
              <a:defRPr/>
            </a:pPr>
            <a:r>
              <a:rPr lang="en-GB" sz="900" b="1" i="1" dirty="0">
                <a:solidFill>
                  <a:prstClr val="black"/>
                </a:solidFill>
                <a:latin typeface="Calibri"/>
                <a:ea typeface="MS PGothic" panose="020B0600070205080204" pitchFamily="34" charset="-128"/>
              </a:rPr>
              <a:t> as a function of E/E</a:t>
            </a:r>
            <a:r>
              <a:rPr lang="en-GB" sz="900" b="1" i="1" baseline="-25000" dirty="0">
                <a:solidFill>
                  <a:prstClr val="black"/>
                </a:solidFill>
                <a:latin typeface="Calibri"/>
                <a:ea typeface="MS PGothic" panose="020B0600070205080204" pitchFamily="34" charset="-128"/>
              </a:rPr>
              <a:t>D</a:t>
            </a:r>
          </a:p>
          <a:p>
            <a:pPr defTabSz="685800">
              <a:buFontTx/>
              <a:buAutoNum type="alphaLcParenR"/>
              <a:defRPr/>
            </a:pPr>
            <a:r>
              <a:rPr lang="en-GB" sz="900" b="1" i="1" dirty="0">
                <a:solidFill>
                  <a:prstClr val="black"/>
                </a:solidFill>
                <a:latin typeface="Calibri"/>
                <a:ea typeface="MS PGothic" panose="020B0600070205080204" pitchFamily="34" charset="-128"/>
              </a:rPr>
              <a:t> as a function of pressure</a:t>
            </a:r>
          </a:p>
        </p:txBody>
      </p:sp>
      <p:sp>
        <p:nvSpPr>
          <p:cNvPr id="6168" name="TextBox 12">
            <a:extLst>
              <a:ext uri="{FF2B5EF4-FFF2-40B4-BE49-F238E27FC236}">
                <a16:creationId xmlns:a16="http://schemas.microsoft.com/office/drawing/2014/main" id="{88A5E275-A669-4C94-BAB8-D1993656B7D8}"/>
              </a:ext>
            </a:extLst>
          </p:cNvPr>
          <p:cNvSpPr txBox="1">
            <a:spLocks noChangeArrowheads="1"/>
          </p:cNvSpPr>
          <p:nvPr/>
        </p:nvSpPr>
        <p:spPr bwMode="auto">
          <a:xfrm>
            <a:off x="6302573" y="176808"/>
            <a:ext cx="362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GB" altLang="de-DE" sz="1350" b="1" dirty="0">
                <a:solidFill>
                  <a:prstClr val="black"/>
                </a:solidFill>
              </a:rPr>
              <a:t>a) </a:t>
            </a:r>
          </a:p>
        </p:txBody>
      </p:sp>
      <p:sp>
        <p:nvSpPr>
          <p:cNvPr id="6169" name="TextBox 13">
            <a:extLst>
              <a:ext uri="{FF2B5EF4-FFF2-40B4-BE49-F238E27FC236}">
                <a16:creationId xmlns:a16="http://schemas.microsoft.com/office/drawing/2014/main" id="{A11B9D44-2C0F-4545-86F9-24C595A43AFF}"/>
              </a:ext>
            </a:extLst>
          </p:cNvPr>
          <p:cNvSpPr txBox="1">
            <a:spLocks noChangeArrowheads="1"/>
          </p:cNvSpPr>
          <p:nvPr/>
        </p:nvSpPr>
        <p:spPr bwMode="auto">
          <a:xfrm>
            <a:off x="6082903" y="2181225"/>
            <a:ext cx="37061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pPr>
            <a:r>
              <a:rPr lang="en-GB" altLang="de-DE" sz="1350" b="1">
                <a:solidFill>
                  <a:prstClr val="black"/>
                </a:solidFill>
              </a:rPr>
              <a:t>b) </a:t>
            </a:r>
          </a:p>
        </p:txBody>
      </p:sp>
      <p:sp>
        <p:nvSpPr>
          <p:cNvPr id="13" name="TextBox 1">
            <a:extLst>
              <a:ext uri="{FF2B5EF4-FFF2-40B4-BE49-F238E27FC236}">
                <a16:creationId xmlns:a16="http://schemas.microsoft.com/office/drawing/2014/main" id="{CDD5213A-10AB-4BF1-B80E-C95A17B91DFE}"/>
              </a:ext>
            </a:extLst>
          </p:cNvPr>
          <p:cNvSpPr txBox="1"/>
          <p:nvPr/>
        </p:nvSpPr>
        <p:spPr>
          <a:xfrm>
            <a:off x="4635268" y="727382"/>
            <a:ext cx="4329114" cy="646331"/>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_WEST_27 and </a:t>
            </a:r>
            <a:r>
              <a:rPr lang="de-DE" dirty="0" err="1">
                <a:solidFill>
                  <a:srgbClr val="00B050"/>
                </a:solidFill>
              </a:rPr>
              <a:t>try</a:t>
            </a:r>
            <a:r>
              <a:rPr lang="de-DE" dirty="0">
                <a:solidFill>
                  <a:srgbClr val="00B050"/>
                </a:solidFill>
              </a:rPr>
              <a:t> </a:t>
            </a:r>
            <a:r>
              <a:rPr lang="de-DE" dirty="0" err="1">
                <a:solidFill>
                  <a:srgbClr val="00B050"/>
                </a:solidFill>
              </a:rPr>
              <a:t>to</a:t>
            </a:r>
            <a:r>
              <a:rPr lang="de-DE" dirty="0">
                <a:solidFill>
                  <a:srgbClr val="00B050"/>
                </a:solidFill>
              </a:rPr>
              <a:t> do </a:t>
            </a:r>
            <a:r>
              <a:rPr lang="de-DE" dirty="0" err="1">
                <a:solidFill>
                  <a:srgbClr val="00B050"/>
                </a:solidFill>
              </a:rPr>
              <a:t>this</a:t>
            </a:r>
            <a:r>
              <a:rPr lang="de-DE" dirty="0">
                <a:solidFill>
                  <a:srgbClr val="00B050"/>
                </a:solidFill>
              </a:rPr>
              <a:t> </a:t>
            </a:r>
            <a:r>
              <a:rPr lang="de-DE" dirty="0" err="1">
                <a:solidFill>
                  <a:srgbClr val="00B050"/>
                </a:solidFill>
              </a:rPr>
              <a:t>partially</a:t>
            </a:r>
            <a:r>
              <a:rPr lang="de-DE" dirty="0">
                <a:solidFill>
                  <a:srgbClr val="00B050"/>
                </a:solidFill>
              </a:rPr>
              <a:t> in </a:t>
            </a:r>
            <a:r>
              <a:rPr lang="de-DE" dirty="0" err="1">
                <a:solidFill>
                  <a:srgbClr val="00B050"/>
                </a:solidFill>
              </a:rPr>
              <a:t>piggy</a:t>
            </a:r>
            <a:r>
              <a:rPr lang="de-DE" dirty="0">
                <a:solidFill>
                  <a:srgbClr val="00B050"/>
                </a:solidFill>
              </a:rPr>
              <a:t>-back</a:t>
            </a:r>
            <a:endParaRPr lang="en-IT" dirty="0">
              <a:solidFill>
                <a:schemeClr val="accent6"/>
              </a:solidFill>
            </a:endParaRPr>
          </a:p>
        </p:txBody>
      </p:sp>
      <p:sp>
        <p:nvSpPr>
          <p:cNvPr id="14" name="Footer Placeholder 3">
            <a:extLst>
              <a:ext uri="{FF2B5EF4-FFF2-40B4-BE49-F238E27FC236}">
                <a16:creationId xmlns:a16="http://schemas.microsoft.com/office/drawing/2014/main" id="{32048BB5-0D08-4B99-9EBD-F15DFA0F8920}"/>
              </a:ext>
            </a:extLst>
          </p:cNvPr>
          <p:cNvSpPr txBox="1">
            <a:spLocks/>
          </p:cNvSpPr>
          <p:nvPr/>
        </p:nvSpPr>
        <p:spPr>
          <a:xfrm>
            <a:off x="683568" y="4915740"/>
            <a:ext cx="8240228" cy="20110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V. Igochine| WPTE 2026-2027 Programme Meeting | 5/11/2025|</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P44: </a:t>
            </a:r>
            <a:r>
              <a:rPr lang="fr-FR" dirty="0" err="1"/>
              <a:t>Runaway</a:t>
            </a:r>
            <a:r>
              <a:rPr lang="fr-FR" dirty="0"/>
              <a:t> impact </a:t>
            </a:r>
            <a:r>
              <a:rPr lang="fr-FR" dirty="0" err="1"/>
              <a:t>asymmetries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5427617" cy="4266474"/>
          </a:xfrm>
        </p:spPr>
        <p:txBody>
          <a:bodyPr>
            <a:noAutofit/>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sz="1050" dirty="0">
                <a:cs typeface="Calibri"/>
              </a:rPr>
              <a:t>Cédric Reux et al., cedric.reux@cea.fr</a:t>
            </a: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fr-FR" sz="1050" dirty="0">
                <a:cs typeface="Calibri"/>
              </a:rPr>
              <a:t>Runaway </a:t>
            </a:r>
            <a:r>
              <a:rPr lang="fr-FR" sz="1050" dirty="0" err="1">
                <a:cs typeface="Calibri"/>
              </a:rPr>
              <a:t>electron</a:t>
            </a:r>
            <a:r>
              <a:rPr lang="fr-FR" sz="1050" dirty="0">
                <a:cs typeface="Calibri"/>
              </a:rPr>
              <a:t> </a:t>
            </a:r>
            <a:r>
              <a:rPr lang="fr-FR" sz="1050" dirty="0" err="1">
                <a:cs typeface="Calibri"/>
              </a:rPr>
              <a:t>beam</a:t>
            </a:r>
            <a:r>
              <a:rPr lang="fr-FR" sz="1050" dirty="0">
                <a:cs typeface="Calibri"/>
              </a:rPr>
              <a:t> impacts are </a:t>
            </a:r>
            <a:r>
              <a:rPr lang="fr-FR" sz="1050" dirty="0" err="1">
                <a:cs typeface="Calibri"/>
              </a:rPr>
              <a:t>known</a:t>
            </a:r>
            <a:r>
              <a:rPr lang="fr-FR" sz="1050" dirty="0">
                <a:cs typeface="Calibri"/>
              </a:rPr>
              <a:t> to </a:t>
            </a:r>
            <a:r>
              <a:rPr lang="fr-FR" sz="1050" dirty="0" err="1">
                <a:cs typeface="Calibri"/>
              </a:rPr>
              <a:t>be</a:t>
            </a:r>
            <a:r>
              <a:rPr lang="fr-FR" sz="1050" dirty="0">
                <a:cs typeface="Calibri"/>
              </a:rPr>
              <a:t> toroidally </a:t>
            </a:r>
            <a:r>
              <a:rPr lang="fr-FR" sz="1050" dirty="0" err="1">
                <a:cs typeface="Calibri"/>
              </a:rPr>
              <a:t>asymmetrical</a:t>
            </a:r>
            <a:r>
              <a:rPr lang="fr-FR" sz="1050" dirty="0">
                <a:cs typeface="Calibri"/>
              </a:rPr>
              <a:t> (Reux et al. NF 2015, Jepu et al., NF 2024), </a:t>
            </a:r>
            <a:r>
              <a:rPr lang="fr-FR" sz="1050" dirty="0" err="1">
                <a:cs typeface="Calibri"/>
              </a:rPr>
              <a:t>focusing</a:t>
            </a:r>
            <a:r>
              <a:rPr lang="fr-FR" sz="1050" dirty="0">
                <a:cs typeface="Calibri"/>
              </a:rPr>
              <a:t> </a:t>
            </a:r>
            <a:r>
              <a:rPr lang="fr-FR" sz="1050" dirty="0" err="1">
                <a:cs typeface="Calibri"/>
              </a:rPr>
              <a:t>heat</a:t>
            </a:r>
            <a:r>
              <a:rPr lang="fr-FR" sz="1050" dirty="0">
                <a:cs typeface="Calibri"/>
              </a:rPr>
              <a:t> </a:t>
            </a:r>
            <a:r>
              <a:rPr lang="fr-FR" sz="1050" dirty="0" err="1">
                <a:cs typeface="Calibri"/>
              </a:rPr>
              <a:t>loads</a:t>
            </a:r>
            <a:r>
              <a:rPr lang="fr-FR" sz="1050" dirty="0">
                <a:cs typeface="Calibri"/>
              </a:rPr>
              <a:t> on an </a:t>
            </a:r>
            <a:r>
              <a:rPr lang="fr-FR" sz="1050" dirty="0" err="1">
                <a:cs typeface="Calibri"/>
              </a:rPr>
              <a:t>even</a:t>
            </a:r>
            <a:r>
              <a:rPr lang="fr-FR" sz="1050" dirty="0">
                <a:cs typeface="Calibri"/>
              </a:rPr>
              <a:t> </a:t>
            </a:r>
            <a:r>
              <a:rPr lang="fr-FR" sz="1050" dirty="0" err="1">
                <a:cs typeface="Calibri"/>
              </a:rPr>
              <a:t>smaller</a:t>
            </a:r>
            <a:r>
              <a:rPr lang="fr-FR" sz="1050" dirty="0">
                <a:cs typeface="Calibri"/>
              </a:rPr>
              <a:t> area.</a:t>
            </a:r>
          </a:p>
          <a:p>
            <a:pPr lvl="1">
              <a:spcBef>
                <a:spcPts val="0"/>
              </a:spcBef>
              <a:defRPr/>
            </a:pPr>
            <a:r>
              <a:rPr lang="en-US" sz="1050" dirty="0">
                <a:cs typeface="Calibri"/>
              </a:rPr>
              <a:t>The pattern is consistent over several years of experiments, but is neither completely deterministic on a pulse-by-pulse basis, nor exhibits a defined toroidal period.</a:t>
            </a:r>
          </a:p>
          <a:p>
            <a:pPr lvl="1">
              <a:spcBef>
                <a:spcPts val="0"/>
              </a:spcBef>
              <a:defRPr/>
            </a:pPr>
            <a:r>
              <a:rPr lang="en-US" sz="1050" dirty="0">
                <a:cs typeface="Calibri"/>
              </a:rPr>
              <a:t>Two assumptions can be made to explain the pattern:</a:t>
            </a:r>
          </a:p>
          <a:p>
            <a:pPr lvl="2">
              <a:spcBef>
                <a:spcPts val="0"/>
              </a:spcBef>
              <a:defRPr/>
            </a:pPr>
            <a:r>
              <a:rPr lang="en-US" sz="900" dirty="0">
                <a:cs typeface="Calibri"/>
              </a:rPr>
              <a:t>PFC misalignments</a:t>
            </a:r>
          </a:p>
          <a:p>
            <a:pPr lvl="2">
              <a:spcBef>
                <a:spcPts val="0"/>
              </a:spcBef>
              <a:defRPr/>
            </a:pPr>
            <a:r>
              <a:rPr lang="en-US" sz="900" dirty="0">
                <a:cs typeface="Calibri"/>
              </a:rPr>
              <a:t>Intrinsic 3D nature of the beam either due to TF ripple or MHD instabilities locking always at eh same places due to error fields, or a combination of both</a:t>
            </a:r>
          </a:p>
          <a:p>
            <a:pPr lvl="1">
              <a:spcBef>
                <a:spcPts val="0"/>
              </a:spcBef>
              <a:defRPr/>
            </a:pPr>
            <a:r>
              <a:rPr lang="en-US" sz="1050" dirty="0">
                <a:cs typeface="Calibri"/>
              </a:rPr>
              <a:t>The objective is to determine which factors play the largest role in the pattern.</a:t>
            </a:r>
          </a:p>
          <a:p>
            <a:pPr lvl="2">
              <a:spcBef>
                <a:spcPts val="0"/>
              </a:spcBef>
              <a:defRPr/>
            </a:pPr>
            <a:r>
              <a:rPr lang="en-US" sz="900" dirty="0">
                <a:cs typeface="Calibri"/>
              </a:rPr>
              <a:t>Measure the minimal misalignment needed to focus the impact on a single limiter</a:t>
            </a:r>
          </a:p>
          <a:p>
            <a:pPr lvl="2">
              <a:spcBef>
                <a:spcPts val="0"/>
              </a:spcBef>
              <a:defRPr/>
            </a:pPr>
            <a:r>
              <a:rPr lang="en-US" sz="900" dirty="0">
                <a:cs typeface="Calibri"/>
              </a:rPr>
              <a:t>Measure the dependence between the magnitude of the error field and the asymmetry (if any)</a:t>
            </a:r>
          </a:p>
          <a:p>
            <a:pPr marL="160735" indent="-160735">
              <a:spcBef>
                <a:spcPts val="0"/>
              </a:spcBef>
              <a:buFont typeface="Arial"/>
              <a:buChar char="•"/>
              <a:defRPr/>
            </a:pPr>
            <a:r>
              <a:rPr lang="en-US" b="1" dirty="0">
                <a:latin typeface="+mn-lt"/>
                <a:cs typeface="Calibri"/>
              </a:rPr>
              <a:t>Experimental Strategy/Machine Constraints and essential diagnostics</a:t>
            </a:r>
            <a:endParaRPr lang="en-US" dirty="0">
              <a:latin typeface="+mn-lt"/>
            </a:endParaRPr>
          </a:p>
          <a:p>
            <a:pPr lvl="1">
              <a:spcBef>
                <a:spcPts val="0"/>
              </a:spcBef>
              <a:defRPr/>
            </a:pPr>
            <a:r>
              <a:rPr lang="en-US" sz="1050" dirty="0">
                <a:cs typeface="Calibri"/>
              </a:rPr>
              <a:t>Use the longest possible runaway beam scenario</a:t>
            </a:r>
          </a:p>
          <a:p>
            <a:pPr lvl="1">
              <a:spcBef>
                <a:spcPts val="0"/>
              </a:spcBef>
              <a:defRPr/>
            </a:pPr>
            <a:r>
              <a:rPr lang="en-US" sz="1050" dirty="0">
                <a:cs typeface="Calibri"/>
              </a:rPr>
              <a:t>Scan the position of the sample manipulator from behind all other limiters +2 cm up to fully brought forward, if possible ahead of other objects radially.</a:t>
            </a:r>
          </a:p>
          <a:p>
            <a:pPr lvl="1">
              <a:spcBef>
                <a:spcPts val="0"/>
              </a:spcBef>
              <a:defRPr/>
            </a:pPr>
            <a:r>
              <a:rPr lang="en-US" sz="1050" dirty="0">
                <a:cs typeface="Calibri"/>
              </a:rPr>
              <a:t>Scan the magnitude of the RMP using B-coils in a n=1 perturbation.</a:t>
            </a:r>
          </a:p>
          <a:p>
            <a:pPr lvl="1">
              <a:spcBef>
                <a:spcPts val="0"/>
              </a:spcBef>
              <a:defRPr/>
            </a:pPr>
            <a:r>
              <a:rPr lang="en-US" sz="1050" dirty="0">
                <a:cs typeface="Calibri"/>
              </a:rPr>
              <a:t>Repeat the RMP scan with a n=2 pattern</a:t>
            </a:r>
          </a:p>
          <a:p>
            <a:pPr lvl="1">
              <a:spcBef>
                <a:spcPts val="0"/>
              </a:spcBef>
              <a:defRPr/>
            </a:pPr>
            <a:r>
              <a:rPr lang="en-US" sz="1050" dirty="0">
                <a:cs typeface="Calibri"/>
              </a:rPr>
              <a:t>On WEST (exploratory) : scan the ripple by switching off one or several TF coils, depending on what is technically possible.  </a:t>
            </a:r>
          </a:p>
          <a:p>
            <a:pPr marL="160735" indent="-160735">
              <a:spcBef>
                <a:spcPts val="0"/>
              </a:spcBef>
              <a:buFont typeface="Arial"/>
              <a:buChar char="•"/>
              <a:defRPr/>
            </a:pPr>
            <a:endParaRPr lang="en-US" dirty="0">
              <a:latin typeface="+mn-lt"/>
              <a:cs typeface="Calibri"/>
            </a:endParaRP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fr-FR" sz="1400" dirty="0"/>
                        <a:t>28</a:t>
                      </a:r>
                      <a:endParaRPr lang="en-IT" sz="1400" dirty="0"/>
                    </a:p>
                  </a:txBody>
                  <a:tcPr marL="51439" marR="51439" marT="25718" marB="25718">
                    <a:solidFill>
                      <a:schemeClr val="tx2">
                        <a:lumMod val="40000"/>
                        <a:lumOff val="60000"/>
                      </a:schemeClr>
                    </a:solidFill>
                  </a:tcPr>
                </a:tc>
                <a:tc>
                  <a:txBody>
                    <a:bodyPr/>
                    <a:lstStyle/>
                    <a:p>
                      <a:r>
                        <a:rPr lang="fr-FR" sz="1400" dirty="0"/>
                        <a:t>0</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fr-FR" sz="800" dirty="0"/>
                        <a:t>4 (</a:t>
                      </a:r>
                      <a:r>
                        <a:rPr lang="fr-FR" sz="800" dirty="0" err="1"/>
                        <a:t>exploratory</a:t>
                      </a:r>
                      <a:r>
                        <a:rPr lang="fr-FR" sz="800" dirty="0"/>
                        <a:t>)</a:t>
                      </a:r>
                      <a:endParaRPr lang="en-IT" sz="800" dirty="0"/>
                    </a:p>
                  </a:txBody>
                  <a:tcPr marL="51439" marR="51439" marT="25718" marB="25718">
                    <a:solidFill>
                      <a:schemeClr val="accent6">
                        <a:lumMod val="40000"/>
                        <a:lumOff val="60000"/>
                      </a:schemeClr>
                    </a:solidFill>
                  </a:tcPr>
                </a:tc>
                <a:tc>
                  <a:txBody>
                    <a:bodyPr/>
                    <a:lstStyle/>
                    <a:p>
                      <a:r>
                        <a:rPr lang="fr-FR" sz="800" dirty="0"/>
                        <a:t>4</a:t>
                      </a:r>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15474" y="2595099"/>
            <a:ext cx="26240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050" i="1" dirty="0">
                <a:solidFill>
                  <a:srgbClr val="00B050"/>
                </a:solidFill>
                <a:latin typeface="Calibri" panose="020F0502020204030204" pitchFamily="34" charset="0"/>
              </a:rPr>
              <a:t>Runaway impact pattern over the whole JET-ILW lifetime – Jepu et al., NF 2024</a:t>
            </a:r>
            <a:endParaRPr lang="en-US" altLang="en-US" sz="1050" i="1"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5" name="Image 14">
            <a:extLst>
              <a:ext uri="{FF2B5EF4-FFF2-40B4-BE49-F238E27FC236}">
                <a16:creationId xmlns:a16="http://schemas.microsoft.com/office/drawing/2014/main" id="{439526E5-588E-4DB6-B0A6-3048327DA6A4}"/>
              </a:ext>
            </a:extLst>
          </p:cNvPr>
          <p:cNvPicPr>
            <a:picLocks noChangeAspect="1"/>
          </p:cNvPicPr>
          <p:nvPr/>
        </p:nvPicPr>
        <p:blipFill>
          <a:blip r:embed="rId2"/>
          <a:stretch>
            <a:fillRect/>
          </a:stretch>
        </p:blipFill>
        <p:spPr>
          <a:xfrm>
            <a:off x="6061152" y="215537"/>
            <a:ext cx="2639966" cy="2319259"/>
          </a:xfrm>
          <a:prstGeom prst="rect">
            <a:avLst/>
          </a:prstGeom>
        </p:spPr>
      </p:pic>
      <p:sp>
        <p:nvSpPr>
          <p:cNvPr id="11" name="Footer Placeholder 3">
            <a:extLst>
              <a:ext uri="{FF2B5EF4-FFF2-40B4-BE49-F238E27FC236}">
                <a16:creationId xmlns:a16="http://schemas.microsoft.com/office/drawing/2014/main" id="{A7539212-BF0E-40D2-B518-B94C435C97FB}"/>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147626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P44: </a:t>
            </a:r>
            <a:r>
              <a:rPr lang="fr-FR" dirty="0" err="1"/>
              <a:t>Runaway</a:t>
            </a:r>
            <a:r>
              <a:rPr lang="fr-FR" dirty="0"/>
              <a:t> impact </a:t>
            </a:r>
            <a:r>
              <a:rPr lang="fr-FR" dirty="0" err="1"/>
              <a:t>asymmetries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5427617" cy="4266474"/>
          </a:xfrm>
        </p:spPr>
        <p:txBody>
          <a:bodyPr>
            <a:noAutofit/>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sz="1050" dirty="0">
                <a:cs typeface="Calibri"/>
              </a:rPr>
              <a:t>Cédric Reux et al., cedric.reux@cea.fr</a:t>
            </a: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fr-FR" sz="1050" dirty="0">
                <a:cs typeface="Calibri"/>
              </a:rPr>
              <a:t>Runaway </a:t>
            </a:r>
            <a:r>
              <a:rPr lang="fr-FR" sz="1050" dirty="0" err="1">
                <a:cs typeface="Calibri"/>
              </a:rPr>
              <a:t>electron</a:t>
            </a:r>
            <a:r>
              <a:rPr lang="fr-FR" sz="1050" dirty="0">
                <a:cs typeface="Calibri"/>
              </a:rPr>
              <a:t> </a:t>
            </a:r>
            <a:r>
              <a:rPr lang="fr-FR" sz="1050" dirty="0" err="1">
                <a:cs typeface="Calibri"/>
              </a:rPr>
              <a:t>beam</a:t>
            </a:r>
            <a:r>
              <a:rPr lang="fr-FR" sz="1050" dirty="0">
                <a:cs typeface="Calibri"/>
              </a:rPr>
              <a:t> impacts are </a:t>
            </a:r>
            <a:r>
              <a:rPr lang="fr-FR" sz="1050" dirty="0" err="1">
                <a:cs typeface="Calibri"/>
              </a:rPr>
              <a:t>known</a:t>
            </a:r>
            <a:r>
              <a:rPr lang="fr-FR" sz="1050" dirty="0">
                <a:cs typeface="Calibri"/>
              </a:rPr>
              <a:t> to </a:t>
            </a:r>
            <a:r>
              <a:rPr lang="fr-FR" sz="1050" dirty="0" err="1">
                <a:cs typeface="Calibri"/>
              </a:rPr>
              <a:t>be</a:t>
            </a:r>
            <a:r>
              <a:rPr lang="fr-FR" sz="1050" dirty="0">
                <a:cs typeface="Calibri"/>
              </a:rPr>
              <a:t> toroidally </a:t>
            </a:r>
            <a:r>
              <a:rPr lang="fr-FR" sz="1050" dirty="0" err="1">
                <a:cs typeface="Calibri"/>
              </a:rPr>
              <a:t>asymmetrical</a:t>
            </a:r>
            <a:r>
              <a:rPr lang="fr-FR" sz="1050" dirty="0">
                <a:cs typeface="Calibri"/>
              </a:rPr>
              <a:t> (Reux et al. NF 2015, Jepu et al., NF 2024), </a:t>
            </a:r>
            <a:r>
              <a:rPr lang="fr-FR" sz="1050" dirty="0" err="1">
                <a:cs typeface="Calibri"/>
              </a:rPr>
              <a:t>focusing</a:t>
            </a:r>
            <a:r>
              <a:rPr lang="fr-FR" sz="1050" dirty="0">
                <a:cs typeface="Calibri"/>
              </a:rPr>
              <a:t> </a:t>
            </a:r>
            <a:r>
              <a:rPr lang="fr-FR" sz="1050" dirty="0" err="1">
                <a:cs typeface="Calibri"/>
              </a:rPr>
              <a:t>heat</a:t>
            </a:r>
            <a:r>
              <a:rPr lang="fr-FR" sz="1050" dirty="0">
                <a:cs typeface="Calibri"/>
              </a:rPr>
              <a:t> </a:t>
            </a:r>
            <a:r>
              <a:rPr lang="fr-FR" sz="1050" dirty="0" err="1">
                <a:cs typeface="Calibri"/>
              </a:rPr>
              <a:t>loads</a:t>
            </a:r>
            <a:r>
              <a:rPr lang="fr-FR" sz="1050" dirty="0">
                <a:cs typeface="Calibri"/>
              </a:rPr>
              <a:t> on an </a:t>
            </a:r>
            <a:r>
              <a:rPr lang="fr-FR" sz="1050" dirty="0" err="1">
                <a:cs typeface="Calibri"/>
              </a:rPr>
              <a:t>even</a:t>
            </a:r>
            <a:r>
              <a:rPr lang="fr-FR" sz="1050" dirty="0">
                <a:cs typeface="Calibri"/>
              </a:rPr>
              <a:t> </a:t>
            </a:r>
            <a:r>
              <a:rPr lang="fr-FR" sz="1050" dirty="0" err="1">
                <a:cs typeface="Calibri"/>
              </a:rPr>
              <a:t>smaller</a:t>
            </a:r>
            <a:r>
              <a:rPr lang="fr-FR" sz="1050" dirty="0">
                <a:cs typeface="Calibri"/>
              </a:rPr>
              <a:t> area.</a:t>
            </a:r>
          </a:p>
          <a:p>
            <a:pPr lvl="1">
              <a:spcBef>
                <a:spcPts val="0"/>
              </a:spcBef>
              <a:defRPr/>
            </a:pPr>
            <a:r>
              <a:rPr lang="en-US" sz="1050" dirty="0">
                <a:cs typeface="Calibri"/>
              </a:rPr>
              <a:t>The pattern is consistent over several years of experiments, but is neither completely deterministic on a pulse-by-pulse basis, nor exhibits a defined toroidal period.</a:t>
            </a:r>
          </a:p>
          <a:p>
            <a:pPr lvl="1">
              <a:spcBef>
                <a:spcPts val="0"/>
              </a:spcBef>
              <a:defRPr/>
            </a:pPr>
            <a:r>
              <a:rPr lang="en-US" sz="1050" dirty="0">
                <a:cs typeface="Calibri"/>
              </a:rPr>
              <a:t>Two assumptions can be made to explain the pattern:</a:t>
            </a:r>
          </a:p>
          <a:p>
            <a:pPr lvl="2">
              <a:spcBef>
                <a:spcPts val="0"/>
              </a:spcBef>
              <a:defRPr/>
            </a:pPr>
            <a:r>
              <a:rPr lang="en-US" sz="900" dirty="0">
                <a:cs typeface="Calibri"/>
              </a:rPr>
              <a:t>PFC misalignments</a:t>
            </a:r>
          </a:p>
          <a:p>
            <a:pPr lvl="2">
              <a:spcBef>
                <a:spcPts val="0"/>
              </a:spcBef>
              <a:defRPr/>
            </a:pPr>
            <a:r>
              <a:rPr lang="en-US" sz="900" dirty="0">
                <a:cs typeface="Calibri"/>
              </a:rPr>
              <a:t>Intrinsic 3D nature of the beam either due to TF ripple or MHD instabilities locking always at eh same places due to error fields, or a combination of both</a:t>
            </a:r>
          </a:p>
          <a:p>
            <a:pPr lvl="1">
              <a:spcBef>
                <a:spcPts val="0"/>
              </a:spcBef>
              <a:defRPr/>
            </a:pPr>
            <a:r>
              <a:rPr lang="en-US" sz="1050" dirty="0">
                <a:cs typeface="Calibri"/>
              </a:rPr>
              <a:t>The objective is to determine which factors play the largest role in the pattern.</a:t>
            </a:r>
          </a:p>
          <a:p>
            <a:pPr lvl="2">
              <a:spcBef>
                <a:spcPts val="0"/>
              </a:spcBef>
              <a:defRPr/>
            </a:pPr>
            <a:r>
              <a:rPr lang="en-US" sz="900" dirty="0">
                <a:cs typeface="Calibri"/>
              </a:rPr>
              <a:t>Measure the minimal misalignment needed to focus the impact on a single limiter</a:t>
            </a:r>
          </a:p>
          <a:p>
            <a:pPr lvl="2">
              <a:spcBef>
                <a:spcPts val="0"/>
              </a:spcBef>
              <a:defRPr/>
            </a:pPr>
            <a:r>
              <a:rPr lang="en-US" sz="900" dirty="0">
                <a:cs typeface="Calibri"/>
              </a:rPr>
              <a:t>Measure the dependence between the magnitude of the error field and the asymmetry (if any)</a:t>
            </a:r>
          </a:p>
          <a:p>
            <a:pPr marL="160735" indent="-160735">
              <a:spcBef>
                <a:spcPts val="0"/>
              </a:spcBef>
              <a:buFont typeface="Arial"/>
              <a:buChar char="•"/>
              <a:defRPr/>
            </a:pPr>
            <a:r>
              <a:rPr lang="en-US" b="1" dirty="0">
                <a:latin typeface="+mn-lt"/>
                <a:cs typeface="Calibri"/>
              </a:rPr>
              <a:t>Experimental Strategy/Machine Constraints and essential diagnostics</a:t>
            </a:r>
            <a:endParaRPr lang="en-US" dirty="0">
              <a:latin typeface="+mn-lt"/>
            </a:endParaRPr>
          </a:p>
          <a:p>
            <a:pPr lvl="1">
              <a:spcBef>
                <a:spcPts val="0"/>
              </a:spcBef>
              <a:defRPr/>
            </a:pPr>
            <a:r>
              <a:rPr lang="en-US" sz="1050" dirty="0">
                <a:cs typeface="Calibri"/>
              </a:rPr>
              <a:t>Use the longest possible runaway beam scenario</a:t>
            </a:r>
          </a:p>
          <a:p>
            <a:pPr lvl="1">
              <a:spcBef>
                <a:spcPts val="0"/>
              </a:spcBef>
              <a:defRPr/>
            </a:pPr>
            <a:r>
              <a:rPr lang="en-US" sz="1050" dirty="0">
                <a:cs typeface="Calibri"/>
              </a:rPr>
              <a:t>Scan the position of the sample manipulator from behind all other limiters +2 cm up to fully brought forward, if possible ahead of other objects radially.</a:t>
            </a:r>
          </a:p>
          <a:p>
            <a:pPr lvl="1">
              <a:spcBef>
                <a:spcPts val="0"/>
              </a:spcBef>
              <a:defRPr/>
            </a:pPr>
            <a:r>
              <a:rPr lang="en-US" sz="1050" dirty="0">
                <a:cs typeface="Calibri"/>
              </a:rPr>
              <a:t>Scan the magnitude of the RMP using B-coils in a n=1 perturbation.</a:t>
            </a:r>
          </a:p>
          <a:p>
            <a:pPr lvl="1">
              <a:spcBef>
                <a:spcPts val="0"/>
              </a:spcBef>
              <a:defRPr/>
            </a:pPr>
            <a:r>
              <a:rPr lang="en-US" sz="1050" dirty="0">
                <a:cs typeface="Calibri"/>
              </a:rPr>
              <a:t>Repeat the RMP scan with a n=2 pattern</a:t>
            </a:r>
          </a:p>
          <a:p>
            <a:pPr lvl="1">
              <a:spcBef>
                <a:spcPts val="0"/>
              </a:spcBef>
              <a:defRPr/>
            </a:pPr>
            <a:r>
              <a:rPr lang="en-US" sz="1050" dirty="0">
                <a:cs typeface="Calibri"/>
              </a:rPr>
              <a:t>On WEST (exploratory) : scan the ripple by switching off one or several TF coils, depending on what is technically possible.  </a:t>
            </a:r>
          </a:p>
          <a:p>
            <a:pPr marL="160735" indent="-160735">
              <a:spcBef>
                <a:spcPts val="0"/>
              </a:spcBef>
              <a:buFont typeface="Arial"/>
              <a:buChar char="•"/>
              <a:defRPr/>
            </a:pPr>
            <a:endParaRPr lang="en-US" dirty="0">
              <a:latin typeface="+mn-lt"/>
              <a:cs typeface="Calibri"/>
            </a:endParaRP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fr-FR" sz="1400" dirty="0"/>
                        <a:t>28</a:t>
                      </a:r>
                      <a:endParaRPr lang="en-IT" sz="1400" dirty="0"/>
                    </a:p>
                  </a:txBody>
                  <a:tcPr marL="51439" marR="51439" marT="25718" marB="25718">
                    <a:solidFill>
                      <a:schemeClr val="tx2">
                        <a:lumMod val="40000"/>
                        <a:lumOff val="60000"/>
                      </a:schemeClr>
                    </a:solidFill>
                  </a:tcPr>
                </a:tc>
                <a:tc>
                  <a:txBody>
                    <a:bodyPr/>
                    <a:lstStyle/>
                    <a:p>
                      <a:r>
                        <a:rPr lang="fr-FR" sz="1400" dirty="0"/>
                        <a:t>0</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fr-FR" sz="800" dirty="0"/>
                        <a:t>4 (</a:t>
                      </a:r>
                      <a:r>
                        <a:rPr lang="fr-FR" sz="800" dirty="0" err="1"/>
                        <a:t>exploratory</a:t>
                      </a:r>
                      <a:r>
                        <a:rPr lang="fr-FR" sz="800" dirty="0"/>
                        <a:t>)</a:t>
                      </a:r>
                      <a:endParaRPr lang="en-IT" sz="800" dirty="0"/>
                    </a:p>
                  </a:txBody>
                  <a:tcPr marL="51439" marR="51439" marT="25718" marB="25718">
                    <a:solidFill>
                      <a:schemeClr val="accent6">
                        <a:lumMod val="40000"/>
                        <a:lumOff val="60000"/>
                      </a:schemeClr>
                    </a:solidFill>
                  </a:tcPr>
                </a:tc>
                <a:tc>
                  <a:txBody>
                    <a:bodyPr/>
                    <a:lstStyle/>
                    <a:p>
                      <a:r>
                        <a:rPr lang="fr-FR" sz="800" dirty="0"/>
                        <a:t>4</a:t>
                      </a:r>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15474" y="2595099"/>
            <a:ext cx="26240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050" i="1" dirty="0">
                <a:solidFill>
                  <a:srgbClr val="00B050"/>
                </a:solidFill>
                <a:latin typeface="Calibri" panose="020F0502020204030204" pitchFamily="34" charset="0"/>
              </a:rPr>
              <a:t>Runaway impact pattern over the whole JET-ILW lifetime – Jepu et al., NF 2024</a:t>
            </a:r>
            <a:endParaRPr lang="en-US" altLang="en-US" sz="1050" i="1"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5" name="Image 14">
            <a:extLst>
              <a:ext uri="{FF2B5EF4-FFF2-40B4-BE49-F238E27FC236}">
                <a16:creationId xmlns:a16="http://schemas.microsoft.com/office/drawing/2014/main" id="{439526E5-588E-4DB6-B0A6-3048327DA6A4}"/>
              </a:ext>
            </a:extLst>
          </p:cNvPr>
          <p:cNvPicPr>
            <a:picLocks noChangeAspect="1"/>
          </p:cNvPicPr>
          <p:nvPr/>
        </p:nvPicPr>
        <p:blipFill>
          <a:blip r:embed="rId2"/>
          <a:stretch>
            <a:fillRect/>
          </a:stretch>
        </p:blipFill>
        <p:spPr>
          <a:xfrm>
            <a:off x="6061152" y="215537"/>
            <a:ext cx="2639966" cy="2319259"/>
          </a:xfrm>
          <a:prstGeom prst="rect">
            <a:avLst/>
          </a:prstGeom>
        </p:spPr>
      </p:pic>
      <p:sp>
        <p:nvSpPr>
          <p:cNvPr id="12" name="TextBox 1">
            <a:extLst>
              <a:ext uri="{FF2B5EF4-FFF2-40B4-BE49-F238E27FC236}">
                <a16:creationId xmlns:a16="http://schemas.microsoft.com/office/drawing/2014/main" id="{F0052930-0983-437D-85EF-AAC6AF8D8589}"/>
              </a:ext>
            </a:extLst>
          </p:cNvPr>
          <p:cNvSpPr txBox="1"/>
          <p:nvPr/>
        </p:nvSpPr>
        <p:spPr>
          <a:xfrm>
            <a:off x="4594682" y="613389"/>
            <a:ext cx="4329114" cy="1477328"/>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chemeClr val="accent6">
                    <a:lumMod val="75000"/>
                  </a:schemeClr>
                </a:solidFill>
              </a:rPr>
              <a:t>P</a:t>
            </a:r>
            <a:r>
              <a:rPr lang="de-DE" dirty="0">
                <a:solidFill>
                  <a:schemeClr val="accent6">
                    <a:lumMod val="75000"/>
                  </a:schemeClr>
                </a:solidFill>
              </a:rPr>
              <a:t>2</a:t>
            </a:r>
            <a:r>
              <a:rPr lang="fi-FI" dirty="0">
                <a:solidFill>
                  <a:schemeClr val="accent6">
                    <a:lumMod val="75000"/>
                  </a:schemeClr>
                </a:solidFill>
              </a:rPr>
              <a:t> – </a:t>
            </a:r>
            <a:r>
              <a:rPr lang="en-US" dirty="0">
                <a:solidFill>
                  <a:schemeClr val="accent6">
                    <a:lumMod val="75000"/>
                  </a:schemeClr>
                </a:solidFill>
              </a:rPr>
              <a:t>1) It requires the amount of discharges for AUG which we don’t have 2) It could be given a higher priority, especially if it is combined with the other RMP proposals to join 38, 41 and 44.</a:t>
            </a:r>
            <a:endParaRPr lang="en-IT" dirty="0">
              <a:solidFill>
                <a:schemeClr val="accent6">
                  <a:lumMod val="75000"/>
                </a:schemeClr>
              </a:solidFill>
            </a:endParaRPr>
          </a:p>
        </p:txBody>
      </p:sp>
      <p:sp>
        <p:nvSpPr>
          <p:cNvPr id="11" name="Footer Placeholder 3">
            <a:extLst>
              <a:ext uri="{FF2B5EF4-FFF2-40B4-BE49-F238E27FC236}">
                <a16:creationId xmlns:a16="http://schemas.microsoft.com/office/drawing/2014/main" id="{F1002B5F-88F1-4BF2-8D10-DCE9CC5FAC7C}"/>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142720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85209"/>
            <a:ext cx="5532598" cy="342900"/>
          </a:xfrm>
        </p:spPr>
        <p:txBody>
          <a:bodyPr/>
          <a:lstStyle/>
          <a:p>
            <a:r>
              <a:rPr lang="fr-FR" dirty="0"/>
              <a:t>P45: </a:t>
            </a:r>
            <a:r>
              <a:rPr lang="fr-FR" dirty="0" err="1"/>
              <a:t>Toroidal</a:t>
            </a:r>
            <a:r>
              <a:rPr lang="fr-FR" dirty="0"/>
              <a:t> Field </a:t>
            </a:r>
            <a:r>
              <a:rPr lang="fr-FR" dirty="0" err="1"/>
              <a:t>Ripple</a:t>
            </a:r>
            <a:r>
              <a:rPr lang="fr-FR" dirty="0"/>
              <a:t> Manipulation for RE </a:t>
            </a:r>
            <a:r>
              <a:rPr lang="fr-FR" dirty="0" err="1"/>
              <a:t>Studies</a:t>
            </a:r>
            <a:r>
              <a:rPr lang="fr-FR" dirty="0"/>
              <a:t> </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5200650" cy="4266474"/>
          </a:xfrm>
        </p:spPr>
        <p:txBody>
          <a:bodyPr>
            <a:normAutofit/>
          </a:bodyPr>
          <a:lstStyle/>
          <a:p>
            <a:pPr marL="160735" indent="-160735">
              <a:spcBef>
                <a:spcPts val="0"/>
              </a:spcBef>
              <a:buFont typeface="Arial"/>
              <a:buChar char="•"/>
              <a:defRPr/>
            </a:pPr>
            <a:r>
              <a:rPr lang="en-US" b="1" dirty="0">
                <a:latin typeface="+mn-lt"/>
                <a:cs typeface="Calibri"/>
              </a:rPr>
              <a:t>Proponents and contact person:</a:t>
            </a:r>
          </a:p>
          <a:p>
            <a:pPr marL="385763" lvl="1">
              <a:spcBef>
                <a:spcPts val="0"/>
              </a:spcBef>
              <a:buFont typeface="Arial"/>
              <a:buChar char="•"/>
              <a:defRPr/>
            </a:pPr>
            <a:r>
              <a:rPr lang="en-US" b="1" dirty="0">
                <a:cs typeface="Calibri"/>
                <a:hlinkClick r:id="rId2"/>
              </a:rPr>
              <a:t>Alexander.battey@epfl.ch</a:t>
            </a:r>
            <a:endParaRPr lang="en-US" b="1" dirty="0">
              <a:cs typeface="Calibri"/>
            </a:endParaRPr>
          </a:p>
          <a:p>
            <a:pPr marL="385763" lvl="1">
              <a:spcBef>
                <a:spcPts val="0"/>
              </a:spcBef>
              <a:buFont typeface="Arial"/>
              <a:buChar char="•"/>
              <a:defRPr/>
            </a:pPr>
            <a:r>
              <a:rPr lang="en-US" dirty="0">
                <a:cs typeface="Calibri"/>
              </a:rPr>
              <a:t>Umar Sheikh</a:t>
            </a:r>
          </a:p>
          <a:p>
            <a:pPr marL="385763" lvl="1">
              <a:spcBef>
                <a:spcPts val="0"/>
              </a:spcBef>
              <a:buFont typeface="Arial"/>
              <a:buChar char="•"/>
              <a:defRPr/>
            </a:pPr>
            <a:r>
              <a:rPr lang="en-US" dirty="0">
                <a:cs typeface="Calibri"/>
              </a:rPr>
              <a:t>Basil Duval</a:t>
            </a:r>
          </a:p>
          <a:p>
            <a:pPr marL="385763" lvl="1">
              <a:spcBef>
                <a:spcPts val="0"/>
              </a:spcBef>
              <a:buFont typeface="Arial"/>
              <a:buChar char="•"/>
              <a:defRPr/>
            </a:pPr>
            <a:r>
              <a:rPr lang="en-US" dirty="0">
                <a:cs typeface="Calibri"/>
              </a:rPr>
              <a:t>Joan Decker</a:t>
            </a:r>
          </a:p>
          <a:p>
            <a:pPr marL="385763" lvl="1">
              <a:spcBef>
                <a:spcPts val="0"/>
              </a:spcBef>
              <a:buFont typeface="Arial"/>
              <a:buChar char="•"/>
              <a:defRPr/>
            </a:pPr>
            <a:endParaRPr lang="en-US" sz="750" b="1" dirty="0">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dirty="0">
                <a:latin typeface="+mn-lt"/>
                <a:cs typeface="Calibri"/>
              </a:rPr>
              <a:t>Explore the resonance between runaway electrons and toroidal field ripple</a:t>
            </a:r>
          </a:p>
          <a:p>
            <a:pPr lvl="1">
              <a:spcBef>
                <a:spcPts val="0"/>
              </a:spcBef>
              <a:defRPr/>
            </a:pPr>
            <a:r>
              <a:rPr lang="en-US" dirty="0">
                <a:cs typeface="Calibri"/>
              </a:rPr>
              <a:t>Novel hardware upgrade will allow for the ripple amplitude to be scanned for systematic comparison with modeling</a:t>
            </a:r>
          </a:p>
          <a:p>
            <a:pPr lvl="1">
              <a:spcBef>
                <a:spcPts val="0"/>
              </a:spcBef>
              <a:defRPr/>
            </a:pPr>
            <a:r>
              <a:rPr lang="en-US" dirty="0">
                <a:latin typeface="+mn-lt"/>
                <a:cs typeface="Calibri"/>
              </a:rPr>
              <a:t>Determine </a:t>
            </a:r>
            <a:r>
              <a:rPr lang="en-US" dirty="0">
                <a:cs typeface="Calibri"/>
              </a:rPr>
              <a:t>the effect of ripple n-number and amplitude on maximum RE energy as measured by MANTIS</a:t>
            </a:r>
            <a:endParaRPr lang="en-US" dirty="0">
              <a:latin typeface="+mn-lt"/>
              <a:cs typeface="Calibri"/>
            </a:endParaRPr>
          </a:p>
          <a:p>
            <a:pPr marL="160735" indent="-160735">
              <a:spcBef>
                <a:spcPts val="0"/>
              </a:spcBef>
              <a:buFont typeface="Arial"/>
              <a:buChar char="•"/>
              <a:defRPr/>
            </a:pPr>
            <a:endParaRPr lang="en-US" sz="750" b="1" dirty="0">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dirty="0">
                <a:cs typeface="Calibri"/>
              </a:rPr>
              <a:t>Leverages the existing RE scenario </a:t>
            </a:r>
          </a:p>
          <a:p>
            <a:pPr lvl="1">
              <a:spcBef>
                <a:spcPts val="0"/>
              </a:spcBef>
              <a:defRPr/>
            </a:pPr>
            <a:r>
              <a:rPr lang="en-US" dirty="0">
                <a:cs typeface="Calibri"/>
              </a:rPr>
              <a:t>MANTIS </a:t>
            </a:r>
          </a:p>
          <a:p>
            <a:pPr lvl="1">
              <a:spcBef>
                <a:spcPts val="0"/>
              </a:spcBef>
              <a:defRPr/>
            </a:pPr>
            <a:r>
              <a:rPr lang="en-US" dirty="0">
                <a:cs typeface="Calibri"/>
              </a:rPr>
              <a:t>Standard RE diagnostic suite </a:t>
            </a:r>
          </a:p>
          <a:p>
            <a:pPr lvl="1">
              <a:spcBef>
                <a:spcPts val="0"/>
              </a:spcBef>
              <a:defRPr/>
            </a:pPr>
            <a:endParaRPr lang="en-US" dirty="0">
              <a:cs typeface="Calibri"/>
            </a:endParaRPr>
          </a:p>
          <a:p>
            <a:pPr lvl="1">
              <a:spcBef>
                <a:spcPts val="0"/>
              </a:spcBef>
              <a:defRPr/>
            </a:pPr>
            <a:endParaRPr lang="en-US" dirty="0">
              <a:cs typeface="Calibri"/>
            </a:endParaRPr>
          </a:p>
          <a:p>
            <a:pPr lvl="1">
              <a:spcBef>
                <a:spcPts val="0"/>
              </a:spcBef>
              <a:defRPr/>
            </a:pPr>
            <a:endParaRPr lang="en-US" sz="900" dirty="0">
              <a:cs typeface="Calibri"/>
            </a:endParaRPr>
          </a:p>
          <a:p>
            <a:pPr marL="160735" indent="-160735">
              <a:spcBef>
                <a:spcPts val="0"/>
              </a:spcBef>
              <a:buFont typeface="Arial"/>
              <a:buChar char="•"/>
              <a:defRPr/>
            </a:pPr>
            <a:endParaRPr lang="en-US" dirty="0">
              <a:latin typeface="+mn-lt"/>
              <a:cs typeface="Calibri"/>
            </a:endParaRP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endParaRPr lang="en-IT" sz="140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r>
                        <a:rPr lang="en-US" sz="1400" dirty="0"/>
                        <a:t>20</a:t>
                      </a:r>
                      <a:endParaRPr lang="en-IT" sz="1400"/>
                    </a:p>
                  </a:txBody>
                  <a:tcPr marL="51439" marR="51439" marT="25718" marB="25718">
                    <a:solidFill>
                      <a:schemeClr val="accent3">
                        <a:lumMod val="40000"/>
                        <a:lumOff val="60000"/>
                      </a:schemeClr>
                    </a:solidFill>
                  </a:tcPr>
                </a:tc>
                <a:tc>
                  <a:txBody>
                    <a:bodyPr/>
                    <a:lstStyle/>
                    <a:p>
                      <a:r>
                        <a:rPr lang="en-US" sz="1400" dirty="0"/>
                        <a:t>5</a:t>
                      </a:r>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r>
              <a:rPr lang="en-GB" dirty="0">
                <a:solidFill>
                  <a:prstClr val="white"/>
                </a:solidFill>
              </a:rPr>
              <a:t>WPTE | Call for Proposals | 2026 </a:t>
            </a:r>
          </a:p>
        </p:txBody>
      </p:sp>
      <p:pic>
        <p:nvPicPr>
          <p:cNvPr id="15" name="Picture 14">
            <a:extLst>
              <a:ext uri="{FF2B5EF4-FFF2-40B4-BE49-F238E27FC236}">
                <a16:creationId xmlns:a16="http://schemas.microsoft.com/office/drawing/2014/main" id="{B464D0F0-FF9C-48D2-C07F-E73CC0D7F2FC}"/>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6415368" y="165722"/>
            <a:ext cx="2271432" cy="2820569"/>
          </a:xfrm>
          <a:prstGeom prst="rect">
            <a:avLst/>
          </a:prstGeom>
        </p:spPr>
      </p:pic>
      <p:sp>
        <p:nvSpPr>
          <p:cNvPr id="16" name="Rectangle 15">
            <a:extLst>
              <a:ext uri="{FF2B5EF4-FFF2-40B4-BE49-F238E27FC236}">
                <a16:creationId xmlns:a16="http://schemas.microsoft.com/office/drawing/2014/main" id="{683E502B-B9A8-7603-1C00-A4CE09F4F6E7}"/>
              </a:ext>
            </a:extLst>
          </p:cNvPr>
          <p:cNvSpPr/>
          <p:nvPr/>
        </p:nvSpPr>
        <p:spPr>
          <a:xfrm>
            <a:off x="7266215" y="144387"/>
            <a:ext cx="424543" cy="84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88A9B378-39ED-F0A7-258B-3814D8308B7A}"/>
              </a:ext>
            </a:extLst>
          </p:cNvPr>
          <p:cNvSpPr txBox="1"/>
          <p:nvPr/>
        </p:nvSpPr>
        <p:spPr>
          <a:xfrm>
            <a:off x="7257820" y="2963207"/>
            <a:ext cx="1967593" cy="184666"/>
          </a:xfrm>
          <a:prstGeom prst="rect">
            <a:avLst/>
          </a:prstGeom>
          <a:noFill/>
        </p:spPr>
        <p:txBody>
          <a:bodyPr wrap="square" rtlCol="0">
            <a:spAutoFit/>
          </a:bodyPr>
          <a:lstStyle/>
          <a:p>
            <a:pPr algn="l"/>
            <a:r>
              <a:rPr lang="en-US" sz="600" b="1" dirty="0">
                <a:solidFill>
                  <a:srgbClr val="202122"/>
                </a:solidFill>
                <a:latin typeface="Arial" panose="020B0604020202020204" pitchFamily="34" charset="0"/>
              </a:rPr>
              <a:t>T.A. </a:t>
            </a:r>
            <a:r>
              <a:rPr lang="en-US" sz="600" b="1" dirty="0" err="1">
                <a:solidFill>
                  <a:srgbClr val="202122"/>
                </a:solidFill>
                <a:latin typeface="Arial" panose="020B0604020202020204" pitchFamily="34" charset="0"/>
              </a:rPr>
              <a:t>Wijkamp</a:t>
            </a:r>
            <a:r>
              <a:rPr lang="en-US" sz="600" b="1" dirty="0">
                <a:solidFill>
                  <a:srgbClr val="202122"/>
                </a:solidFill>
                <a:latin typeface="Arial" panose="020B0604020202020204" pitchFamily="34" charset="0"/>
              </a:rPr>
              <a:t> </a:t>
            </a:r>
            <a:r>
              <a:rPr lang="en-US" sz="600" b="1" dirty="0" err="1">
                <a:solidFill>
                  <a:srgbClr val="202122"/>
                </a:solidFill>
                <a:latin typeface="Arial" panose="020B0604020202020204" pitchFamily="34" charset="0"/>
              </a:rPr>
              <a:t>etal</a:t>
            </a:r>
            <a:r>
              <a:rPr lang="en-US" sz="600" b="1" dirty="0">
                <a:solidFill>
                  <a:srgbClr val="202122"/>
                </a:solidFill>
                <a:latin typeface="Arial" panose="020B0604020202020204" pitchFamily="34" charset="0"/>
              </a:rPr>
              <a:t> 2024 </a:t>
            </a:r>
            <a:r>
              <a:rPr lang="en-US" sz="600" b="1" dirty="0" err="1">
                <a:solidFill>
                  <a:srgbClr val="202122"/>
                </a:solidFill>
                <a:latin typeface="Arial" panose="020B0604020202020204" pitchFamily="34" charset="0"/>
              </a:rPr>
              <a:t>Nucl.Fusion</a:t>
            </a:r>
            <a:r>
              <a:rPr lang="en-US" sz="600" b="1" dirty="0">
                <a:solidFill>
                  <a:srgbClr val="202122"/>
                </a:solidFill>
                <a:latin typeface="Arial" panose="020B0604020202020204" pitchFamily="34" charset="0"/>
              </a:rPr>
              <a:t> 64 016021</a:t>
            </a:r>
            <a:endParaRPr lang="en-US" sz="600" b="1" dirty="0"/>
          </a:p>
        </p:txBody>
      </p:sp>
      <p:sp>
        <p:nvSpPr>
          <p:cNvPr id="11" name="Footer Placeholder 3">
            <a:extLst>
              <a:ext uri="{FF2B5EF4-FFF2-40B4-BE49-F238E27FC236}">
                <a16:creationId xmlns:a16="http://schemas.microsoft.com/office/drawing/2014/main" id="{19FB69F2-6CE3-4410-95CD-E8F6760E5672}"/>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2487286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85209"/>
            <a:ext cx="5532598" cy="342900"/>
          </a:xfrm>
        </p:spPr>
        <p:txBody>
          <a:bodyPr/>
          <a:lstStyle/>
          <a:p>
            <a:r>
              <a:rPr lang="fr-FR" dirty="0"/>
              <a:t>P45: </a:t>
            </a:r>
            <a:r>
              <a:rPr lang="fr-FR" dirty="0" err="1"/>
              <a:t>Toroidal</a:t>
            </a:r>
            <a:r>
              <a:rPr lang="fr-FR" dirty="0"/>
              <a:t> Field </a:t>
            </a:r>
            <a:r>
              <a:rPr lang="fr-FR" dirty="0" err="1"/>
              <a:t>Ripple</a:t>
            </a:r>
            <a:r>
              <a:rPr lang="fr-FR" dirty="0"/>
              <a:t> Manipulation for RE </a:t>
            </a:r>
            <a:r>
              <a:rPr lang="fr-FR" dirty="0" err="1"/>
              <a:t>Studies</a:t>
            </a:r>
            <a:r>
              <a:rPr lang="fr-FR" dirty="0"/>
              <a:t> </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5200650" cy="4266474"/>
          </a:xfrm>
        </p:spPr>
        <p:txBody>
          <a:bodyPr>
            <a:normAutofit/>
          </a:bodyPr>
          <a:lstStyle/>
          <a:p>
            <a:pPr marL="160735" indent="-160735">
              <a:spcBef>
                <a:spcPts val="0"/>
              </a:spcBef>
              <a:buFont typeface="Arial"/>
              <a:buChar char="•"/>
              <a:defRPr/>
            </a:pPr>
            <a:r>
              <a:rPr lang="en-US" b="1" dirty="0">
                <a:latin typeface="+mn-lt"/>
                <a:cs typeface="Calibri"/>
              </a:rPr>
              <a:t>Proponents and contact person:</a:t>
            </a:r>
          </a:p>
          <a:p>
            <a:pPr marL="385763" lvl="1">
              <a:spcBef>
                <a:spcPts val="0"/>
              </a:spcBef>
              <a:buFont typeface="Arial"/>
              <a:buChar char="•"/>
              <a:defRPr/>
            </a:pPr>
            <a:r>
              <a:rPr lang="en-US" b="1" dirty="0">
                <a:cs typeface="Calibri"/>
                <a:hlinkClick r:id="rId2"/>
              </a:rPr>
              <a:t>Alexander.battey@epfl.ch</a:t>
            </a:r>
            <a:endParaRPr lang="en-US" b="1" dirty="0">
              <a:cs typeface="Calibri"/>
            </a:endParaRPr>
          </a:p>
          <a:p>
            <a:pPr marL="385763" lvl="1">
              <a:spcBef>
                <a:spcPts val="0"/>
              </a:spcBef>
              <a:buFont typeface="Arial"/>
              <a:buChar char="•"/>
              <a:defRPr/>
            </a:pPr>
            <a:r>
              <a:rPr lang="en-US" dirty="0">
                <a:cs typeface="Calibri"/>
              </a:rPr>
              <a:t>Umar Sheikh</a:t>
            </a:r>
          </a:p>
          <a:p>
            <a:pPr marL="385763" lvl="1">
              <a:spcBef>
                <a:spcPts val="0"/>
              </a:spcBef>
              <a:buFont typeface="Arial"/>
              <a:buChar char="•"/>
              <a:defRPr/>
            </a:pPr>
            <a:r>
              <a:rPr lang="en-US" dirty="0">
                <a:cs typeface="Calibri"/>
              </a:rPr>
              <a:t>Basil Duval</a:t>
            </a:r>
          </a:p>
          <a:p>
            <a:pPr marL="385763" lvl="1">
              <a:spcBef>
                <a:spcPts val="0"/>
              </a:spcBef>
              <a:buFont typeface="Arial"/>
              <a:buChar char="•"/>
              <a:defRPr/>
            </a:pPr>
            <a:r>
              <a:rPr lang="en-US" dirty="0">
                <a:cs typeface="Calibri"/>
              </a:rPr>
              <a:t>Joan Decker</a:t>
            </a:r>
          </a:p>
          <a:p>
            <a:pPr marL="385763" lvl="1">
              <a:spcBef>
                <a:spcPts val="0"/>
              </a:spcBef>
              <a:buFont typeface="Arial"/>
              <a:buChar char="•"/>
              <a:defRPr/>
            </a:pPr>
            <a:endParaRPr lang="en-US" sz="750" b="1" dirty="0">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dirty="0">
                <a:latin typeface="+mn-lt"/>
                <a:cs typeface="Calibri"/>
              </a:rPr>
              <a:t>Explore the resonance between runaway electrons and toroidal field ripple</a:t>
            </a:r>
          </a:p>
          <a:p>
            <a:pPr lvl="1">
              <a:spcBef>
                <a:spcPts val="0"/>
              </a:spcBef>
              <a:defRPr/>
            </a:pPr>
            <a:r>
              <a:rPr lang="en-US" dirty="0">
                <a:cs typeface="Calibri"/>
              </a:rPr>
              <a:t>Novel hardware upgrade will allow for the ripple amplitude to be scanned for systematic comparison with modeling</a:t>
            </a:r>
          </a:p>
          <a:p>
            <a:pPr lvl="1">
              <a:spcBef>
                <a:spcPts val="0"/>
              </a:spcBef>
              <a:defRPr/>
            </a:pPr>
            <a:r>
              <a:rPr lang="en-US" dirty="0">
                <a:latin typeface="+mn-lt"/>
                <a:cs typeface="Calibri"/>
              </a:rPr>
              <a:t>Determine </a:t>
            </a:r>
            <a:r>
              <a:rPr lang="en-US" dirty="0">
                <a:cs typeface="Calibri"/>
              </a:rPr>
              <a:t>the effect of ripple n-number and amplitude on maximum RE energy as measured by MANTIS</a:t>
            </a:r>
            <a:endParaRPr lang="en-US" dirty="0">
              <a:latin typeface="+mn-lt"/>
              <a:cs typeface="Calibri"/>
            </a:endParaRPr>
          </a:p>
          <a:p>
            <a:pPr marL="160735" indent="-160735">
              <a:spcBef>
                <a:spcPts val="0"/>
              </a:spcBef>
              <a:buFont typeface="Arial"/>
              <a:buChar char="•"/>
              <a:defRPr/>
            </a:pPr>
            <a:endParaRPr lang="en-US" sz="750" b="1" dirty="0">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dirty="0">
                <a:cs typeface="Calibri"/>
              </a:rPr>
              <a:t>Leverages the existing RE scenario </a:t>
            </a:r>
          </a:p>
          <a:p>
            <a:pPr lvl="1">
              <a:spcBef>
                <a:spcPts val="0"/>
              </a:spcBef>
              <a:defRPr/>
            </a:pPr>
            <a:r>
              <a:rPr lang="en-US" dirty="0">
                <a:cs typeface="Calibri"/>
              </a:rPr>
              <a:t>MANTIS </a:t>
            </a:r>
          </a:p>
          <a:p>
            <a:pPr lvl="1">
              <a:spcBef>
                <a:spcPts val="0"/>
              </a:spcBef>
              <a:defRPr/>
            </a:pPr>
            <a:r>
              <a:rPr lang="en-US" dirty="0">
                <a:cs typeface="Calibri"/>
              </a:rPr>
              <a:t>Standard RE diagnostic suite </a:t>
            </a:r>
          </a:p>
          <a:p>
            <a:pPr lvl="1">
              <a:spcBef>
                <a:spcPts val="0"/>
              </a:spcBef>
              <a:defRPr/>
            </a:pPr>
            <a:endParaRPr lang="en-US" dirty="0">
              <a:cs typeface="Calibri"/>
            </a:endParaRPr>
          </a:p>
          <a:p>
            <a:pPr lvl="1">
              <a:spcBef>
                <a:spcPts val="0"/>
              </a:spcBef>
              <a:defRPr/>
            </a:pPr>
            <a:endParaRPr lang="en-US" dirty="0">
              <a:cs typeface="Calibri"/>
            </a:endParaRPr>
          </a:p>
          <a:p>
            <a:pPr lvl="1">
              <a:spcBef>
                <a:spcPts val="0"/>
              </a:spcBef>
              <a:defRPr/>
            </a:pPr>
            <a:endParaRPr lang="en-US" sz="900" dirty="0">
              <a:cs typeface="Calibri"/>
            </a:endParaRPr>
          </a:p>
          <a:p>
            <a:pPr marL="160735" indent="-160735">
              <a:spcBef>
                <a:spcPts val="0"/>
              </a:spcBef>
              <a:buFont typeface="Arial"/>
              <a:buChar char="•"/>
              <a:defRPr/>
            </a:pPr>
            <a:endParaRPr lang="en-US" dirty="0">
              <a:latin typeface="+mn-lt"/>
              <a:cs typeface="Calibri"/>
            </a:endParaRP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b="1" dirty="0">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endParaRPr lang="en-IT" sz="140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r>
                        <a:rPr lang="en-US" sz="1400" dirty="0"/>
                        <a:t>20</a:t>
                      </a:r>
                      <a:endParaRPr lang="en-IT" sz="1400"/>
                    </a:p>
                  </a:txBody>
                  <a:tcPr marL="51439" marR="51439" marT="25718" marB="25718">
                    <a:solidFill>
                      <a:schemeClr val="accent3">
                        <a:lumMod val="40000"/>
                        <a:lumOff val="60000"/>
                      </a:schemeClr>
                    </a:solidFill>
                  </a:tcPr>
                </a:tc>
                <a:tc>
                  <a:txBody>
                    <a:bodyPr/>
                    <a:lstStyle/>
                    <a:p>
                      <a:r>
                        <a:rPr lang="en-US" sz="1400" dirty="0"/>
                        <a:t>5</a:t>
                      </a:r>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r>
              <a:rPr lang="en-GB" dirty="0">
                <a:solidFill>
                  <a:prstClr val="white"/>
                </a:solidFill>
              </a:rPr>
              <a:t>WPTE | Call for Proposals | 2026 </a:t>
            </a:r>
          </a:p>
        </p:txBody>
      </p:sp>
      <p:pic>
        <p:nvPicPr>
          <p:cNvPr id="15" name="Picture 14">
            <a:extLst>
              <a:ext uri="{FF2B5EF4-FFF2-40B4-BE49-F238E27FC236}">
                <a16:creationId xmlns:a16="http://schemas.microsoft.com/office/drawing/2014/main" id="{B464D0F0-FF9C-48D2-C07F-E73CC0D7F2FC}"/>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6415368" y="165722"/>
            <a:ext cx="2271432" cy="2820569"/>
          </a:xfrm>
          <a:prstGeom prst="rect">
            <a:avLst/>
          </a:prstGeom>
        </p:spPr>
      </p:pic>
      <p:sp>
        <p:nvSpPr>
          <p:cNvPr id="16" name="Rectangle 15">
            <a:extLst>
              <a:ext uri="{FF2B5EF4-FFF2-40B4-BE49-F238E27FC236}">
                <a16:creationId xmlns:a16="http://schemas.microsoft.com/office/drawing/2014/main" id="{683E502B-B9A8-7603-1C00-A4CE09F4F6E7}"/>
              </a:ext>
            </a:extLst>
          </p:cNvPr>
          <p:cNvSpPr/>
          <p:nvPr/>
        </p:nvSpPr>
        <p:spPr>
          <a:xfrm>
            <a:off x="7266215" y="144387"/>
            <a:ext cx="424543" cy="84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88A9B378-39ED-F0A7-258B-3814D8308B7A}"/>
              </a:ext>
            </a:extLst>
          </p:cNvPr>
          <p:cNvSpPr txBox="1"/>
          <p:nvPr/>
        </p:nvSpPr>
        <p:spPr>
          <a:xfrm>
            <a:off x="7257820" y="2963207"/>
            <a:ext cx="1967593" cy="184666"/>
          </a:xfrm>
          <a:prstGeom prst="rect">
            <a:avLst/>
          </a:prstGeom>
          <a:noFill/>
        </p:spPr>
        <p:txBody>
          <a:bodyPr wrap="square" rtlCol="0">
            <a:spAutoFit/>
          </a:bodyPr>
          <a:lstStyle/>
          <a:p>
            <a:pPr algn="l"/>
            <a:r>
              <a:rPr lang="en-US" sz="600" b="1" dirty="0">
                <a:solidFill>
                  <a:srgbClr val="202122"/>
                </a:solidFill>
                <a:latin typeface="Arial" panose="020B0604020202020204" pitchFamily="34" charset="0"/>
              </a:rPr>
              <a:t>T.A. </a:t>
            </a:r>
            <a:r>
              <a:rPr lang="en-US" sz="600" b="1" dirty="0" err="1">
                <a:solidFill>
                  <a:srgbClr val="202122"/>
                </a:solidFill>
                <a:latin typeface="Arial" panose="020B0604020202020204" pitchFamily="34" charset="0"/>
              </a:rPr>
              <a:t>Wijkamp</a:t>
            </a:r>
            <a:r>
              <a:rPr lang="en-US" sz="600" b="1" dirty="0">
                <a:solidFill>
                  <a:srgbClr val="202122"/>
                </a:solidFill>
                <a:latin typeface="Arial" panose="020B0604020202020204" pitchFamily="34" charset="0"/>
              </a:rPr>
              <a:t> </a:t>
            </a:r>
            <a:r>
              <a:rPr lang="en-US" sz="600" b="1" dirty="0" err="1">
                <a:solidFill>
                  <a:srgbClr val="202122"/>
                </a:solidFill>
                <a:latin typeface="Arial" panose="020B0604020202020204" pitchFamily="34" charset="0"/>
              </a:rPr>
              <a:t>etal</a:t>
            </a:r>
            <a:r>
              <a:rPr lang="en-US" sz="600" b="1" dirty="0">
                <a:solidFill>
                  <a:srgbClr val="202122"/>
                </a:solidFill>
                <a:latin typeface="Arial" panose="020B0604020202020204" pitchFamily="34" charset="0"/>
              </a:rPr>
              <a:t> 2024 </a:t>
            </a:r>
            <a:r>
              <a:rPr lang="en-US" sz="600" b="1" dirty="0" err="1">
                <a:solidFill>
                  <a:srgbClr val="202122"/>
                </a:solidFill>
                <a:latin typeface="Arial" panose="020B0604020202020204" pitchFamily="34" charset="0"/>
              </a:rPr>
              <a:t>Nucl.Fusion</a:t>
            </a:r>
            <a:r>
              <a:rPr lang="en-US" sz="600" b="1" dirty="0">
                <a:solidFill>
                  <a:srgbClr val="202122"/>
                </a:solidFill>
                <a:latin typeface="Arial" panose="020B0604020202020204" pitchFamily="34" charset="0"/>
              </a:rPr>
              <a:t> 64 016021</a:t>
            </a:r>
            <a:endParaRPr lang="en-US" sz="600" b="1" dirty="0"/>
          </a:p>
        </p:txBody>
      </p:sp>
      <p:sp>
        <p:nvSpPr>
          <p:cNvPr id="11" name="TextBox 1">
            <a:extLst>
              <a:ext uri="{FF2B5EF4-FFF2-40B4-BE49-F238E27FC236}">
                <a16:creationId xmlns:a16="http://schemas.microsoft.com/office/drawing/2014/main" id="{52F3C90F-EF37-4318-86D7-CE0C31253C49}"/>
              </a:ext>
            </a:extLst>
          </p:cNvPr>
          <p:cNvSpPr txBox="1"/>
          <p:nvPr/>
        </p:nvSpPr>
        <p:spPr>
          <a:xfrm>
            <a:off x="4635268" y="727382"/>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_TCV_2027 </a:t>
            </a:r>
            <a:r>
              <a:rPr lang="en-US" dirty="0">
                <a:solidFill>
                  <a:srgbClr val="00B050"/>
                </a:solidFill>
              </a:rPr>
              <a:t>trying to gain a deeper understanding of the physics of runaways for ITER by using new hardware.</a:t>
            </a:r>
            <a:endParaRPr lang="en-IT" dirty="0">
              <a:solidFill>
                <a:schemeClr val="accent6"/>
              </a:solidFill>
            </a:endParaRPr>
          </a:p>
        </p:txBody>
      </p:sp>
      <p:sp>
        <p:nvSpPr>
          <p:cNvPr id="12" name="Footer Placeholder 3">
            <a:extLst>
              <a:ext uri="{FF2B5EF4-FFF2-40B4-BE49-F238E27FC236}">
                <a16:creationId xmlns:a16="http://schemas.microsoft.com/office/drawing/2014/main" id="{DF44A5DD-171B-49AD-A066-52A1501DFBE6}"/>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3975519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645595" y="162044"/>
            <a:ext cx="5297076" cy="829004"/>
          </a:xfrm>
        </p:spPr>
        <p:txBody>
          <a:bodyPr/>
          <a:lstStyle/>
          <a:p>
            <a:r>
              <a:rPr lang="fr-FR" dirty="0"/>
              <a:t>P46: </a:t>
            </a:r>
            <a:r>
              <a:rPr lang="fr-FR" dirty="0" err="1"/>
              <a:t>Physics</a:t>
            </a:r>
            <a:r>
              <a:rPr lang="fr-FR" dirty="0"/>
              <a:t> of </a:t>
            </a:r>
            <a:r>
              <a:rPr lang="fr-FR" dirty="0" err="1"/>
              <a:t>runaway</a:t>
            </a:r>
            <a:r>
              <a:rPr lang="fr-FR" dirty="0"/>
              <a:t> </a:t>
            </a:r>
            <a:r>
              <a:rPr lang="fr-FR" dirty="0" err="1"/>
              <a:t>generation</a:t>
            </a:r>
            <a:r>
              <a:rPr lang="fr-FR" dirty="0"/>
              <a:t> </a:t>
            </a:r>
            <a:r>
              <a:rPr lang="fr-FR" dirty="0" err="1"/>
              <a:t>during</a:t>
            </a:r>
            <a:r>
              <a:rPr lang="fr-FR" dirty="0"/>
              <a:t> the tokamak start-up phase </a:t>
            </a:r>
            <a:r>
              <a:rPr lang="fr-FR" dirty="0" err="1"/>
              <a:t>including</a:t>
            </a:r>
            <a:r>
              <a:rPr lang="fr-FR" dirty="0"/>
              <a:t> inductive, EC </a:t>
            </a:r>
            <a:r>
              <a:rPr lang="fr-FR" dirty="0" err="1"/>
              <a:t>assisted</a:t>
            </a:r>
            <a:r>
              <a:rPr lang="fr-FR" dirty="0"/>
              <a:t> </a:t>
            </a:r>
            <a:r>
              <a:rPr lang="fr-FR" dirty="0" err="1"/>
              <a:t>burn-through</a:t>
            </a:r>
            <a:r>
              <a:rPr lang="fr-FR" dirty="0"/>
              <a:t> and EC </a:t>
            </a:r>
            <a:r>
              <a:rPr lang="fr-FR" dirty="0" err="1"/>
              <a:t>pre-ionization</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371050" y="1149070"/>
            <a:ext cx="5464036" cy="3824552"/>
          </a:xfrm>
        </p:spPr>
        <p:txBody>
          <a:bodyPr>
            <a:normAutofit fontScale="92500" lnSpcReduction="20000"/>
          </a:bodyPr>
          <a:lstStyle/>
          <a:p>
            <a:pPr marL="160735" indent="-160735">
              <a:spcBef>
                <a:spcPts val="0"/>
              </a:spcBef>
              <a:buFont typeface="Arial"/>
              <a:buChar char="•"/>
              <a:defRPr/>
            </a:pPr>
            <a:r>
              <a:rPr lang="en-US" b="1" dirty="0">
                <a:latin typeface="+mn-lt"/>
                <a:cs typeface="Calibri"/>
              </a:rPr>
              <a:t>Proponents and contact person:</a:t>
            </a:r>
          </a:p>
          <a:p>
            <a:pPr marL="385763" lvl="1">
              <a:spcBef>
                <a:spcPts val="0"/>
              </a:spcBef>
              <a:buFont typeface="Arial"/>
              <a:buChar char="•"/>
              <a:defRPr/>
            </a:pPr>
            <a:r>
              <a:rPr lang="en-US" sz="1125" dirty="0">
                <a:cs typeface="Calibri"/>
              </a:rPr>
              <a:t>Pedro Molina-Cabrera, Mathias Hoppe, Joan Decker, Stefano Coda, Panagiotis Papagiannis, Christos </a:t>
            </a:r>
            <a:r>
              <a:rPr lang="en-US" sz="1125" dirty="0" err="1">
                <a:cs typeface="Calibri"/>
              </a:rPr>
              <a:t>Tsironis</a:t>
            </a:r>
            <a:r>
              <a:rPr lang="en-US" sz="1125" dirty="0">
                <a:cs typeface="Calibri"/>
              </a:rPr>
              <a:t>, </a:t>
            </a:r>
            <a:r>
              <a:rPr lang="en-US" sz="1125" dirty="0" err="1">
                <a:cs typeface="Calibri"/>
              </a:rPr>
              <a:t>Dimosthenis</a:t>
            </a:r>
            <a:r>
              <a:rPr lang="en-US" sz="1125" dirty="0">
                <a:cs typeface="Calibri"/>
              </a:rPr>
              <a:t> </a:t>
            </a:r>
            <a:r>
              <a:rPr lang="en-US" sz="1125" dirty="0" err="1">
                <a:cs typeface="Calibri"/>
              </a:rPr>
              <a:t>Vallis</a:t>
            </a:r>
            <a:r>
              <a:rPr lang="en-US" sz="1125" dirty="0">
                <a:cs typeface="Calibri"/>
              </a:rPr>
              <a:t>, Umar Sheikh</a:t>
            </a:r>
          </a:p>
          <a:p>
            <a:pPr marL="160735" indent="-160735">
              <a:spcBef>
                <a:spcPts val="0"/>
              </a:spcBef>
              <a:buFont typeface="Arial"/>
              <a:buChar char="•"/>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sz="1125" dirty="0">
                <a:cs typeface="Calibri"/>
              </a:rPr>
              <a:t>Burn-through simulations are actively progressing but must move towards rigorous validation including uncertainty quantification and a comparison metric. </a:t>
            </a:r>
          </a:p>
          <a:p>
            <a:pPr lvl="1">
              <a:spcBef>
                <a:spcPts val="0"/>
              </a:spcBef>
              <a:defRPr/>
            </a:pPr>
            <a:r>
              <a:rPr lang="en-US" sz="1125" dirty="0">
                <a:cs typeface="Calibri"/>
              </a:rPr>
              <a:t>Burn-through simulations including runaway electrons have only been compared with experiments in the JET tokamak. </a:t>
            </a:r>
          </a:p>
          <a:p>
            <a:pPr lvl="1">
              <a:spcBef>
                <a:spcPts val="0"/>
              </a:spcBef>
              <a:defRPr/>
            </a:pPr>
            <a:r>
              <a:rPr lang="en-US" sz="1125" dirty="0">
                <a:cs typeface="Calibri"/>
              </a:rPr>
              <a:t>Experiments are proposed in AUG, TCV, and WEST to develop well-diagnosed plasmas with and without runways during the startup to serve as a comprehensive data-set for validation and to test our understanding of the effects of size, B-field, and wall material</a:t>
            </a:r>
          </a:p>
          <a:p>
            <a:pPr lvl="1">
              <a:spcBef>
                <a:spcPts val="0"/>
              </a:spcBef>
              <a:defRPr/>
            </a:pPr>
            <a:r>
              <a:rPr lang="en-US" sz="1125" dirty="0">
                <a:cs typeface="Calibri"/>
              </a:rPr>
              <a:t>Once a robust scenario is developed, it is proposed to apply EC power before and after the breakdown to observe the effects EC power has on the runaway generation and transport.</a:t>
            </a:r>
            <a:endParaRPr lang="en-US" b="1" dirty="0">
              <a:cs typeface="Calibri"/>
            </a:endParaRPr>
          </a:p>
          <a:p>
            <a:pPr lvl="1">
              <a:spcBef>
                <a:spcPts val="0"/>
              </a:spcBef>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1125" dirty="0">
                <a:cs typeface="Calibri"/>
              </a:rPr>
              <a:t>Develop identical plasma shape LSN, delta = 0.3, and kappa = 1.3 on all 3 machines</a:t>
            </a:r>
          </a:p>
          <a:p>
            <a:pPr lvl="1">
              <a:spcBef>
                <a:spcPts val="0"/>
              </a:spcBef>
              <a:defRPr/>
            </a:pPr>
            <a:r>
              <a:rPr lang="en-US" sz="1125" dirty="0">
                <a:cs typeface="Calibri"/>
              </a:rPr>
              <a:t>Vary prefill density and </a:t>
            </a:r>
            <a:r>
              <a:rPr lang="en-US" sz="1125" dirty="0" err="1">
                <a:cs typeface="Calibri"/>
              </a:rPr>
              <a:t>fuelling</a:t>
            </a:r>
            <a:r>
              <a:rPr lang="en-US" sz="1125" dirty="0">
                <a:cs typeface="Calibri"/>
              </a:rPr>
              <a:t> during burn-through/ramp-up phase while maintaining a large E field to develop a large amount of start-up runaways.  Scan both density and applied E-field once a robust scenario is found</a:t>
            </a:r>
          </a:p>
          <a:p>
            <a:pPr lvl="1">
              <a:spcBef>
                <a:spcPts val="0"/>
              </a:spcBef>
              <a:defRPr/>
            </a:pPr>
            <a:r>
              <a:rPr lang="en-US" sz="1125" dirty="0">
                <a:cs typeface="Calibri"/>
              </a:rPr>
              <a:t>Apply EC power before and after the breakdown to see effects on runaway population. Scan power input and timing after breakdown.</a:t>
            </a:r>
          </a:p>
          <a:p>
            <a:pPr lvl="1">
              <a:spcBef>
                <a:spcPts val="0"/>
              </a:spcBef>
              <a:defRPr/>
            </a:pPr>
            <a:r>
              <a:rPr lang="en-US" sz="1125" dirty="0">
                <a:cs typeface="Calibri"/>
              </a:rPr>
              <a:t>Runaway diagnostics in every machine are vital for this mission (H-</a:t>
            </a:r>
            <a:r>
              <a:rPr lang="en-US" sz="1125" dirty="0" err="1">
                <a:cs typeface="Calibri"/>
              </a:rPr>
              <a:t>Xrays</a:t>
            </a:r>
            <a:r>
              <a:rPr lang="en-US" sz="1125" dirty="0">
                <a:cs typeface="Calibri"/>
              </a:rPr>
              <a:t>, ECE, Neutron detectors, visible-light cameras)</a:t>
            </a:r>
          </a:p>
          <a:p>
            <a:pPr marL="160735" indent="-160735">
              <a:spcBef>
                <a:spcPts val="0"/>
              </a:spcBef>
              <a:buFont typeface="Arial"/>
              <a:buChar char="•"/>
              <a:defRPr/>
            </a:pPr>
            <a:endParaRPr lang="en-US" dirty="0">
              <a:latin typeface="+mn-lt"/>
              <a:cs typeface="Calibri"/>
            </a:endParaRP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12</a:t>
                      </a:r>
                      <a:endParaRPr lang="en-IT" sz="1400"/>
                    </a:p>
                  </a:txBody>
                  <a:tcPr marL="51439" marR="51439" marT="25718" marB="25718">
                    <a:solidFill>
                      <a:schemeClr val="tx2">
                        <a:lumMod val="40000"/>
                        <a:lumOff val="60000"/>
                      </a:schemeClr>
                    </a:solidFill>
                  </a:tcPr>
                </a:tc>
                <a:tc>
                  <a:txBody>
                    <a:bodyPr/>
                    <a:lstStyle/>
                    <a:p>
                      <a:r>
                        <a:rPr lang="en-US" sz="1400" dirty="0"/>
                        <a:t>10</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r>
                        <a:rPr lang="en-US" sz="1400" dirty="0"/>
                        <a:t>0</a:t>
                      </a:r>
                      <a:endParaRPr lang="en-IT" sz="1400" dirty="0"/>
                    </a:p>
                  </a:txBody>
                  <a:tcPr marL="51439" marR="51439" marT="25718" marB="25718">
                    <a:solidFill>
                      <a:schemeClr val="accent2">
                        <a:lumMod val="40000"/>
                        <a:lumOff val="60000"/>
                      </a:schemeClr>
                    </a:solidFill>
                  </a:tcPr>
                </a:tc>
                <a:tc>
                  <a:txBody>
                    <a:bodyPr/>
                    <a:lstStyle/>
                    <a:p>
                      <a:r>
                        <a:rPr lang="en-US" sz="1400" dirty="0"/>
                        <a:t>0</a:t>
                      </a:r>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r>
                        <a:rPr lang="en-US" sz="1400" dirty="0"/>
                        <a:t>20</a:t>
                      </a:r>
                      <a:endParaRPr lang="en-IT" sz="1400"/>
                    </a:p>
                  </a:txBody>
                  <a:tcPr marL="51439" marR="51439" marT="25718" marB="25718">
                    <a:solidFill>
                      <a:schemeClr val="accent3">
                        <a:lumMod val="40000"/>
                        <a:lumOff val="60000"/>
                      </a:schemeClr>
                    </a:solidFill>
                  </a:tcPr>
                </a:tc>
                <a:tc>
                  <a:txBody>
                    <a:bodyPr/>
                    <a:lstStyle/>
                    <a:p>
                      <a:r>
                        <a:rPr lang="en-US" sz="1400" dirty="0"/>
                        <a:t>2</a:t>
                      </a:r>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en-US" sz="1400" dirty="0"/>
                        <a:t>20</a:t>
                      </a:r>
                      <a:endParaRPr lang="en-IT" sz="1400"/>
                    </a:p>
                  </a:txBody>
                  <a:tcPr marL="51439" marR="51439" marT="25718" marB="25718">
                    <a:solidFill>
                      <a:schemeClr val="accent6">
                        <a:lumMod val="40000"/>
                        <a:lumOff val="60000"/>
                      </a:schemeClr>
                    </a:solidFill>
                  </a:tcPr>
                </a:tc>
                <a:tc>
                  <a:txBody>
                    <a:bodyPr/>
                    <a:lstStyle/>
                    <a:p>
                      <a:r>
                        <a:rPr lang="en-US" sz="1400" dirty="0"/>
                        <a:t>2</a:t>
                      </a:r>
                      <a:endParaRPr lang="en-IT" sz="14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1" name="Picture 10">
            <a:extLst>
              <a:ext uri="{FF2B5EF4-FFF2-40B4-BE49-F238E27FC236}">
                <a16:creationId xmlns:a16="http://schemas.microsoft.com/office/drawing/2014/main" id="{4515BFD0-1FA2-D450-1966-D3E73874C9BA}"/>
              </a:ext>
            </a:extLst>
          </p:cNvPr>
          <p:cNvPicPr>
            <a:picLocks noChangeAspect="1"/>
          </p:cNvPicPr>
          <p:nvPr/>
        </p:nvPicPr>
        <p:blipFill>
          <a:blip r:embed="rId2"/>
          <a:stretch>
            <a:fillRect/>
          </a:stretch>
        </p:blipFill>
        <p:spPr>
          <a:xfrm>
            <a:off x="5785683" y="388391"/>
            <a:ext cx="1674586" cy="1256613"/>
          </a:xfrm>
          <a:prstGeom prst="rect">
            <a:avLst/>
          </a:prstGeom>
        </p:spPr>
      </p:pic>
      <p:pic>
        <p:nvPicPr>
          <p:cNvPr id="12" name="Picture 11">
            <a:extLst>
              <a:ext uri="{FF2B5EF4-FFF2-40B4-BE49-F238E27FC236}">
                <a16:creationId xmlns:a16="http://schemas.microsoft.com/office/drawing/2014/main" id="{621A7EA2-A60D-5B46-B7F7-57D0814ED967}"/>
              </a:ext>
            </a:extLst>
          </p:cNvPr>
          <p:cNvPicPr>
            <a:picLocks noChangeAspect="1"/>
          </p:cNvPicPr>
          <p:nvPr/>
        </p:nvPicPr>
        <p:blipFill>
          <a:blip r:embed="rId3"/>
          <a:stretch>
            <a:fillRect/>
          </a:stretch>
        </p:blipFill>
        <p:spPr>
          <a:xfrm>
            <a:off x="7483658" y="362741"/>
            <a:ext cx="1677271" cy="1256613"/>
          </a:xfrm>
          <a:prstGeom prst="rect">
            <a:avLst/>
          </a:prstGeom>
        </p:spPr>
      </p:pic>
      <p:pic>
        <p:nvPicPr>
          <p:cNvPr id="13" name="Picture 12">
            <a:extLst>
              <a:ext uri="{FF2B5EF4-FFF2-40B4-BE49-F238E27FC236}">
                <a16:creationId xmlns:a16="http://schemas.microsoft.com/office/drawing/2014/main" id="{3F723E5A-3096-12B0-00E3-2A850EC8ED13}"/>
              </a:ext>
            </a:extLst>
          </p:cNvPr>
          <p:cNvPicPr>
            <a:picLocks noChangeAspect="1"/>
          </p:cNvPicPr>
          <p:nvPr/>
        </p:nvPicPr>
        <p:blipFill>
          <a:blip r:embed="rId4"/>
          <a:stretch>
            <a:fillRect/>
          </a:stretch>
        </p:blipFill>
        <p:spPr>
          <a:xfrm>
            <a:off x="5814957" y="1663779"/>
            <a:ext cx="1616039" cy="1210138"/>
          </a:xfrm>
          <a:prstGeom prst="rect">
            <a:avLst/>
          </a:prstGeom>
        </p:spPr>
      </p:pic>
      <p:pic>
        <p:nvPicPr>
          <p:cNvPr id="14" name="Picture 13">
            <a:extLst>
              <a:ext uri="{FF2B5EF4-FFF2-40B4-BE49-F238E27FC236}">
                <a16:creationId xmlns:a16="http://schemas.microsoft.com/office/drawing/2014/main" id="{13956185-0611-1ED2-F623-336CF18A2360}"/>
              </a:ext>
            </a:extLst>
          </p:cNvPr>
          <p:cNvPicPr>
            <a:picLocks noChangeAspect="1"/>
          </p:cNvPicPr>
          <p:nvPr/>
        </p:nvPicPr>
        <p:blipFill>
          <a:blip r:embed="rId5"/>
          <a:stretch>
            <a:fillRect/>
          </a:stretch>
        </p:blipFill>
        <p:spPr>
          <a:xfrm>
            <a:off x="7430996" y="1652682"/>
            <a:ext cx="1729933" cy="1296059"/>
          </a:xfrm>
          <a:prstGeom prst="rect">
            <a:avLst/>
          </a:prstGeom>
        </p:spPr>
      </p:pic>
      <p:sp>
        <p:nvSpPr>
          <p:cNvPr id="15" name="TextBox 14">
            <a:extLst>
              <a:ext uri="{FF2B5EF4-FFF2-40B4-BE49-F238E27FC236}">
                <a16:creationId xmlns:a16="http://schemas.microsoft.com/office/drawing/2014/main" id="{E6067E02-BFF9-20E9-84A8-EED518A6C3D5}"/>
              </a:ext>
            </a:extLst>
          </p:cNvPr>
          <p:cNvSpPr txBox="1"/>
          <p:nvPr/>
        </p:nvSpPr>
        <p:spPr>
          <a:xfrm>
            <a:off x="7727319" y="272542"/>
            <a:ext cx="1326874" cy="276999"/>
          </a:xfrm>
          <a:prstGeom prst="rect">
            <a:avLst/>
          </a:prstGeom>
          <a:noFill/>
        </p:spPr>
        <p:txBody>
          <a:bodyPr wrap="square" rtlCol="0">
            <a:spAutoFit/>
          </a:bodyPr>
          <a:lstStyle/>
          <a:p>
            <a:pPr defTabSz="685800"/>
            <a:r>
              <a:rPr lang="en-CA" sz="1200" dirty="0">
                <a:solidFill>
                  <a:prstClr val="black"/>
                </a:solidFill>
                <a:latin typeface="Calibri"/>
              </a:rPr>
              <a:t>ex-vessel H-</a:t>
            </a:r>
            <a:r>
              <a:rPr lang="en-CA" sz="1200" dirty="0" err="1">
                <a:solidFill>
                  <a:prstClr val="black"/>
                </a:solidFill>
                <a:latin typeface="Calibri"/>
              </a:rPr>
              <a:t>XRays</a:t>
            </a:r>
            <a:endParaRPr lang="en-CA" sz="1200" dirty="0">
              <a:solidFill>
                <a:prstClr val="black"/>
              </a:solidFill>
              <a:latin typeface="Calibri"/>
            </a:endParaRPr>
          </a:p>
        </p:txBody>
      </p:sp>
      <p:sp>
        <p:nvSpPr>
          <p:cNvPr id="16" name="TextBox 15">
            <a:extLst>
              <a:ext uri="{FF2B5EF4-FFF2-40B4-BE49-F238E27FC236}">
                <a16:creationId xmlns:a16="http://schemas.microsoft.com/office/drawing/2014/main" id="{7D702014-2C34-9700-A4D0-F1CA67353D85}"/>
              </a:ext>
            </a:extLst>
          </p:cNvPr>
          <p:cNvSpPr txBox="1"/>
          <p:nvPr/>
        </p:nvSpPr>
        <p:spPr>
          <a:xfrm>
            <a:off x="5850699" y="160960"/>
            <a:ext cx="1769884" cy="461665"/>
          </a:xfrm>
          <a:prstGeom prst="rect">
            <a:avLst/>
          </a:prstGeom>
          <a:noFill/>
        </p:spPr>
        <p:txBody>
          <a:bodyPr wrap="square" rtlCol="0">
            <a:spAutoFit/>
          </a:bodyPr>
          <a:lstStyle/>
          <a:p>
            <a:pPr defTabSz="685800"/>
            <a:r>
              <a:rPr lang="en-CA" sz="1200" dirty="0">
                <a:solidFill>
                  <a:prstClr val="black"/>
                </a:solidFill>
                <a:latin typeface="Calibri"/>
              </a:rPr>
              <a:t>Fueling timing scan in TCV</a:t>
            </a:r>
          </a:p>
        </p:txBody>
      </p:sp>
      <p:sp>
        <p:nvSpPr>
          <p:cNvPr id="17" name="Footer Placeholder 3">
            <a:extLst>
              <a:ext uri="{FF2B5EF4-FFF2-40B4-BE49-F238E27FC236}">
                <a16:creationId xmlns:a16="http://schemas.microsoft.com/office/drawing/2014/main" id="{38272A90-5DAB-4431-9AF4-F7701CF5EADB}"/>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1982461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645595" y="162044"/>
            <a:ext cx="5297076" cy="829004"/>
          </a:xfrm>
        </p:spPr>
        <p:txBody>
          <a:bodyPr/>
          <a:lstStyle/>
          <a:p>
            <a:r>
              <a:rPr lang="fr-FR" dirty="0"/>
              <a:t>P46: </a:t>
            </a:r>
            <a:r>
              <a:rPr lang="fr-FR" dirty="0" err="1"/>
              <a:t>Physics</a:t>
            </a:r>
            <a:r>
              <a:rPr lang="fr-FR" dirty="0"/>
              <a:t> of </a:t>
            </a:r>
            <a:r>
              <a:rPr lang="fr-FR" dirty="0" err="1"/>
              <a:t>runaway</a:t>
            </a:r>
            <a:r>
              <a:rPr lang="fr-FR" dirty="0"/>
              <a:t> </a:t>
            </a:r>
            <a:r>
              <a:rPr lang="fr-FR" dirty="0" err="1"/>
              <a:t>generation</a:t>
            </a:r>
            <a:r>
              <a:rPr lang="fr-FR" dirty="0"/>
              <a:t> </a:t>
            </a:r>
            <a:r>
              <a:rPr lang="fr-FR" dirty="0" err="1"/>
              <a:t>during</a:t>
            </a:r>
            <a:r>
              <a:rPr lang="fr-FR" dirty="0"/>
              <a:t> the tokamak start-up phase </a:t>
            </a:r>
            <a:r>
              <a:rPr lang="fr-FR" dirty="0" err="1"/>
              <a:t>including</a:t>
            </a:r>
            <a:r>
              <a:rPr lang="fr-FR" dirty="0"/>
              <a:t> inductive, EC </a:t>
            </a:r>
            <a:r>
              <a:rPr lang="fr-FR" dirty="0" err="1"/>
              <a:t>assisted</a:t>
            </a:r>
            <a:r>
              <a:rPr lang="fr-FR" dirty="0"/>
              <a:t> </a:t>
            </a:r>
            <a:r>
              <a:rPr lang="fr-FR" dirty="0" err="1"/>
              <a:t>burn-through</a:t>
            </a:r>
            <a:r>
              <a:rPr lang="fr-FR" dirty="0"/>
              <a:t> and EC </a:t>
            </a:r>
            <a:r>
              <a:rPr lang="fr-FR" dirty="0" err="1"/>
              <a:t>pre-ionization</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371050" y="1149070"/>
            <a:ext cx="5464036" cy="3824552"/>
          </a:xfrm>
        </p:spPr>
        <p:txBody>
          <a:bodyPr>
            <a:normAutofit fontScale="92500" lnSpcReduction="20000"/>
          </a:bodyPr>
          <a:lstStyle/>
          <a:p>
            <a:pPr marL="160735" indent="-160735">
              <a:spcBef>
                <a:spcPts val="0"/>
              </a:spcBef>
              <a:buFont typeface="Arial"/>
              <a:buChar char="•"/>
              <a:defRPr/>
            </a:pPr>
            <a:r>
              <a:rPr lang="en-US" b="1" dirty="0">
                <a:latin typeface="+mn-lt"/>
                <a:cs typeface="Calibri"/>
              </a:rPr>
              <a:t>Proponents and contact person:</a:t>
            </a:r>
          </a:p>
          <a:p>
            <a:pPr marL="385763" lvl="1">
              <a:spcBef>
                <a:spcPts val="0"/>
              </a:spcBef>
              <a:buFont typeface="Arial"/>
              <a:buChar char="•"/>
              <a:defRPr/>
            </a:pPr>
            <a:r>
              <a:rPr lang="en-US" sz="1125" dirty="0">
                <a:cs typeface="Calibri"/>
              </a:rPr>
              <a:t>Pedro Molina-Cabrera, Mathias Hoppe, Joan Decker, Stefano Coda, Panagiotis Papagiannis, Christos </a:t>
            </a:r>
            <a:r>
              <a:rPr lang="en-US" sz="1125" dirty="0" err="1">
                <a:cs typeface="Calibri"/>
              </a:rPr>
              <a:t>Tsironis</a:t>
            </a:r>
            <a:r>
              <a:rPr lang="en-US" sz="1125" dirty="0">
                <a:cs typeface="Calibri"/>
              </a:rPr>
              <a:t>, </a:t>
            </a:r>
            <a:r>
              <a:rPr lang="en-US" sz="1125" dirty="0" err="1">
                <a:cs typeface="Calibri"/>
              </a:rPr>
              <a:t>Dimosthenis</a:t>
            </a:r>
            <a:r>
              <a:rPr lang="en-US" sz="1125" dirty="0">
                <a:cs typeface="Calibri"/>
              </a:rPr>
              <a:t> </a:t>
            </a:r>
            <a:r>
              <a:rPr lang="en-US" sz="1125" dirty="0" err="1">
                <a:cs typeface="Calibri"/>
              </a:rPr>
              <a:t>Vallis</a:t>
            </a:r>
            <a:r>
              <a:rPr lang="en-US" sz="1125" dirty="0">
                <a:cs typeface="Calibri"/>
              </a:rPr>
              <a:t>, Umar Sheikh</a:t>
            </a:r>
          </a:p>
          <a:p>
            <a:pPr marL="160735" indent="-160735">
              <a:spcBef>
                <a:spcPts val="0"/>
              </a:spcBef>
              <a:buFont typeface="Arial"/>
              <a:buChar char="•"/>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sz="1125" dirty="0">
                <a:cs typeface="Calibri"/>
              </a:rPr>
              <a:t>Burn-through simulations are actively progressing but must move towards rigorous validation including uncertainty quantification and a comparison metric. </a:t>
            </a:r>
          </a:p>
          <a:p>
            <a:pPr lvl="1">
              <a:spcBef>
                <a:spcPts val="0"/>
              </a:spcBef>
              <a:defRPr/>
            </a:pPr>
            <a:r>
              <a:rPr lang="en-US" sz="1125" dirty="0">
                <a:cs typeface="Calibri"/>
              </a:rPr>
              <a:t>Burn-through simulations including runaway electrons have only been compared with experiments in the JET tokamak. </a:t>
            </a:r>
          </a:p>
          <a:p>
            <a:pPr lvl="1">
              <a:spcBef>
                <a:spcPts val="0"/>
              </a:spcBef>
              <a:defRPr/>
            </a:pPr>
            <a:r>
              <a:rPr lang="en-US" sz="1125" dirty="0">
                <a:cs typeface="Calibri"/>
              </a:rPr>
              <a:t>Experiments are proposed in AUG, TCV, and WEST to develop well-diagnosed plasmas with and without runways during the startup to serve as a comprehensive data-set for validation and to test our understanding of the effects of size, B-field, and wall material</a:t>
            </a:r>
          </a:p>
          <a:p>
            <a:pPr lvl="1">
              <a:spcBef>
                <a:spcPts val="0"/>
              </a:spcBef>
              <a:defRPr/>
            </a:pPr>
            <a:r>
              <a:rPr lang="en-US" sz="1125" dirty="0">
                <a:cs typeface="Calibri"/>
              </a:rPr>
              <a:t>Once a robust scenario is developed, it is proposed to apply EC power before and after the breakdown to observe the effects EC power has on the runaway generation and transport.</a:t>
            </a:r>
            <a:endParaRPr lang="en-US" b="1" dirty="0">
              <a:cs typeface="Calibri"/>
            </a:endParaRPr>
          </a:p>
          <a:p>
            <a:pPr lvl="1">
              <a:spcBef>
                <a:spcPts val="0"/>
              </a:spcBef>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1125" dirty="0">
                <a:cs typeface="Calibri"/>
              </a:rPr>
              <a:t>Develop identical plasma shape LSN, delta = 0.3, and kappa = 1.3 on all 3 machines</a:t>
            </a:r>
          </a:p>
          <a:p>
            <a:pPr lvl="1">
              <a:spcBef>
                <a:spcPts val="0"/>
              </a:spcBef>
              <a:defRPr/>
            </a:pPr>
            <a:r>
              <a:rPr lang="en-US" sz="1125" dirty="0">
                <a:cs typeface="Calibri"/>
              </a:rPr>
              <a:t>Vary prefill density and </a:t>
            </a:r>
            <a:r>
              <a:rPr lang="en-US" sz="1125" dirty="0" err="1">
                <a:cs typeface="Calibri"/>
              </a:rPr>
              <a:t>fuelling</a:t>
            </a:r>
            <a:r>
              <a:rPr lang="en-US" sz="1125" dirty="0">
                <a:cs typeface="Calibri"/>
              </a:rPr>
              <a:t> during burn-through/ramp-up phase while maintaining a large E field to develop a large amount of start-up runaways.  Scan both density and applied E-field once a robust scenario is found</a:t>
            </a:r>
          </a:p>
          <a:p>
            <a:pPr lvl="1">
              <a:spcBef>
                <a:spcPts val="0"/>
              </a:spcBef>
              <a:defRPr/>
            </a:pPr>
            <a:r>
              <a:rPr lang="en-US" sz="1125" dirty="0">
                <a:cs typeface="Calibri"/>
              </a:rPr>
              <a:t>Apply EC power before and after the breakdown to see effects on runaway population. Scan power input and timing after breakdown.</a:t>
            </a:r>
          </a:p>
          <a:p>
            <a:pPr lvl="1">
              <a:spcBef>
                <a:spcPts val="0"/>
              </a:spcBef>
              <a:defRPr/>
            </a:pPr>
            <a:r>
              <a:rPr lang="en-US" sz="1125" dirty="0">
                <a:cs typeface="Calibri"/>
              </a:rPr>
              <a:t>Runaway diagnostics in every machine are vital for this mission (H-</a:t>
            </a:r>
            <a:r>
              <a:rPr lang="en-US" sz="1125" dirty="0" err="1">
                <a:cs typeface="Calibri"/>
              </a:rPr>
              <a:t>Xrays</a:t>
            </a:r>
            <a:r>
              <a:rPr lang="en-US" sz="1125" dirty="0">
                <a:cs typeface="Calibri"/>
              </a:rPr>
              <a:t>, ECE, Neutron detectors, visible-light cameras)</a:t>
            </a:r>
          </a:p>
          <a:p>
            <a:pPr marL="160735" indent="-160735">
              <a:spcBef>
                <a:spcPts val="0"/>
              </a:spcBef>
              <a:buFont typeface="Arial"/>
              <a:buChar char="•"/>
              <a:defRPr/>
            </a:pPr>
            <a:endParaRPr lang="en-US" dirty="0">
              <a:latin typeface="+mn-lt"/>
              <a:cs typeface="Calibri"/>
            </a:endParaRP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12</a:t>
                      </a:r>
                      <a:endParaRPr lang="en-IT" sz="1400"/>
                    </a:p>
                  </a:txBody>
                  <a:tcPr marL="51439" marR="51439" marT="25718" marB="25718">
                    <a:solidFill>
                      <a:schemeClr val="tx2">
                        <a:lumMod val="40000"/>
                        <a:lumOff val="60000"/>
                      </a:schemeClr>
                    </a:solidFill>
                  </a:tcPr>
                </a:tc>
                <a:tc>
                  <a:txBody>
                    <a:bodyPr/>
                    <a:lstStyle/>
                    <a:p>
                      <a:r>
                        <a:rPr lang="en-US" sz="1400" dirty="0"/>
                        <a:t>10</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r>
                        <a:rPr lang="en-US" sz="1400" dirty="0"/>
                        <a:t>0</a:t>
                      </a:r>
                      <a:endParaRPr lang="en-IT" sz="1400" dirty="0"/>
                    </a:p>
                  </a:txBody>
                  <a:tcPr marL="51439" marR="51439" marT="25718" marB="25718">
                    <a:solidFill>
                      <a:schemeClr val="accent2">
                        <a:lumMod val="40000"/>
                        <a:lumOff val="60000"/>
                      </a:schemeClr>
                    </a:solidFill>
                  </a:tcPr>
                </a:tc>
                <a:tc>
                  <a:txBody>
                    <a:bodyPr/>
                    <a:lstStyle/>
                    <a:p>
                      <a:r>
                        <a:rPr lang="en-US" sz="1400" dirty="0"/>
                        <a:t>0</a:t>
                      </a:r>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r>
                        <a:rPr lang="en-US" sz="1400" dirty="0"/>
                        <a:t>20</a:t>
                      </a:r>
                      <a:endParaRPr lang="en-IT" sz="1400"/>
                    </a:p>
                  </a:txBody>
                  <a:tcPr marL="51439" marR="51439" marT="25718" marB="25718">
                    <a:solidFill>
                      <a:schemeClr val="accent3">
                        <a:lumMod val="40000"/>
                        <a:lumOff val="60000"/>
                      </a:schemeClr>
                    </a:solidFill>
                  </a:tcPr>
                </a:tc>
                <a:tc>
                  <a:txBody>
                    <a:bodyPr/>
                    <a:lstStyle/>
                    <a:p>
                      <a:r>
                        <a:rPr lang="en-US" sz="1400" dirty="0"/>
                        <a:t>2</a:t>
                      </a:r>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en-US" sz="1400" dirty="0"/>
                        <a:t>20</a:t>
                      </a:r>
                      <a:endParaRPr lang="en-IT" sz="1400"/>
                    </a:p>
                  </a:txBody>
                  <a:tcPr marL="51439" marR="51439" marT="25718" marB="25718">
                    <a:solidFill>
                      <a:schemeClr val="accent6">
                        <a:lumMod val="40000"/>
                        <a:lumOff val="60000"/>
                      </a:schemeClr>
                    </a:solidFill>
                  </a:tcPr>
                </a:tc>
                <a:tc>
                  <a:txBody>
                    <a:bodyPr/>
                    <a:lstStyle/>
                    <a:p>
                      <a:r>
                        <a:rPr lang="en-US" sz="1400" dirty="0"/>
                        <a:t>2</a:t>
                      </a:r>
                      <a:endParaRPr lang="en-IT" sz="14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1" name="Picture 10">
            <a:extLst>
              <a:ext uri="{FF2B5EF4-FFF2-40B4-BE49-F238E27FC236}">
                <a16:creationId xmlns:a16="http://schemas.microsoft.com/office/drawing/2014/main" id="{4515BFD0-1FA2-D450-1966-D3E73874C9BA}"/>
              </a:ext>
            </a:extLst>
          </p:cNvPr>
          <p:cNvPicPr>
            <a:picLocks noChangeAspect="1"/>
          </p:cNvPicPr>
          <p:nvPr/>
        </p:nvPicPr>
        <p:blipFill>
          <a:blip r:embed="rId2"/>
          <a:stretch>
            <a:fillRect/>
          </a:stretch>
        </p:blipFill>
        <p:spPr>
          <a:xfrm>
            <a:off x="5785683" y="388391"/>
            <a:ext cx="1674586" cy="1256613"/>
          </a:xfrm>
          <a:prstGeom prst="rect">
            <a:avLst/>
          </a:prstGeom>
        </p:spPr>
      </p:pic>
      <p:pic>
        <p:nvPicPr>
          <p:cNvPr id="12" name="Picture 11">
            <a:extLst>
              <a:ext uri="{FF2B5EF4-FFF2-40B4-BE49-F238E27FC236}">
                <a16:creationId xmlns:a16="http://schemas.microsoft.com/office/drawing/2014/main" id="{621A7EA2-A60D-5B46-B7F7-57D0814ED967}"/>
              </a:ext>
            </a:extLst>
          </p:cNvPr>
          <p:cNvPicPr>
            <a:picLocks noChangeAspect="1"/>
          </p:cNvPicPr>
          <p:nvPr/>
        </p:nvPicPr>
        <p:blipFill>
          <a:blip r:embed="rId3"/>
          <a:stretch>
            <a:fillRect/>
          </a:stretch>
        </p:blipFill>
        <p:spPr>
          <a:xfrm>
            <a:off x="7483658" y="362741"/>
            <a:ext cx="1677271" cy="1256613"/>
          </a:xfrm>
          <a:prstGeom prst="rect">
            <a:avLst/>
          </a:prstGeom>
        </p:spPr>
      </p:pic>
      <p:pic>
        <p:nvPicPr>
          <p:cNvPr id="13" name="Picture 12">
            <a:extLst>
              <a:ext uri="{FF2B5EF4-FFF2-40B4-BE49-F238E27FC236}">
                <a16:creationId xmlns:a16="http://schemas.microsoft.com/office/drawing/2014/main" id="{3F723E5A-3096-12B0-00E3-2A850EC8ED13}"/>
              </a:ext>
            </a:extLst>
          </p:cNvPr>
          <p:cNvPicPr>
            <a:picLocks noChangeAspect="1"/>
          </p:cNvPicPr>
          <p:nvPr/>
        </p:nvPicPr>
        <p:blipFill>
          <a:blip r:embed="rId4"/>
          <a:stretch>
            <a:fillRect/>
          </a:stretch>
        </p:blipFill>
        <p:spPr>
          <a:xfrm>
            <a:off x="5814957" y="1663779"/>
            <a:ext cx="1616039" cy="1210138"/>
          </a:xfrm>
          <a:prstGeom prst="rect">
            <a:avLst/>
          </a:prstGeom>
        </p:spPr>
      </p:pic>
      <p:pic>
        <p:nvPicPr>
          <p:cNvPr id="14" name="Picture 13">
            <a:extLst>
              <a:ext uri="{FF2B5EF4-FFF2-40B4-BE49-F238E27FC236}">
                <a16:creationId xmlns:a16="http://schemas.microsoft.com/office/drawing/2014/main" id="{13956185-0611-1ED2-F623-336CF18A2360}"/>
              </a:ext>
            </a:extLst>
          </p:cNvPr>
          <p:cNvPicPr>
            <a:picLocks noChangeAspect="1"/>
          </p:cNvPicPr>
          <p:nvPr/>
        </p:nvPicPr>
        <p:blipFill>
          <a:blip r:embed="rId5"/>
          <a:stretch>
            <a:fillRect/>
          </a:stretch>
        </p:blipFill>
        <p:spPr>
          <a:xfrm>
            <a:off x="7430996" y="1652682"/>
            <a:ext cx="1729933" cy="1296059"/>
          </a:xfrm>
          <a:prstGeom prst="rect">
            <a:avLst/>
          </a:prstGeom>
        </p:spPr>
      </p:pic>
      <p:sp>
        <p:nvSpPr>
          <p:cNvPr id="15" name="TextBox 14">
            <a:extLst>
              <a:ext uri="{FF2B5EF4-FFF2-40B4-BE49-F238E27FC236}">
                <a16:creationId xmlns:a16="http://schemas.microsoft.com/office/drawing/2014/main" id="{E6067E02-BFF9-20E9-84A8-EED518A6C3D5}"/>
              </a:ext>
            </a:extLst>
          </p:cNvPr>
          <p:cNvSpPr txBox="1"/>
          <p:nvPr/>
        </p:nvSpPr>
        <p:spPr>
          <a:xfrm>
            <a:off x="7727319" y="272542"/>
            <a:ext cx="1326874" cy="276999"/>
          </a:xfrm>
          <a:prstGeom prst="rect">
            <a:avLst/>
          </a:prstGeom>
          <a:noFill/>
        </p:spPr>
        <p:txBody>
          <a:bodyPr wrap="square" rtlCol="0">
            <a:spAutoFit/>
          </a:bodyPr>
          <a:lstStyle/>
          <a:p>
            <a:pPr defTabSz="685800"/>
            <a:r>
              <a:rPr lang="en-CA" sz="1200" dirty="0">
                <a:solidFill>
                  <a:prstClr val="black"/>
                </a:solidFill>
                <a:latin typeface="Calibri"/>
              </a:rPr>
              <a:t>ex-vessel H-</a:t>
            </a:r>
            <a:r>
              <a:rPr lang="en-CA" sz="1200" dirty="0" err="1">
                <a:solidFill>
                  <a:prstClr val="black"/>
                </a:solidFill>
                <a:latin typeface="Calibri"/>
              </a:rPr>
              <a:t>XRays</a:t>
            </a:r>
            <a:endParaRPr lang="en-CA" sz="1200" dirty="0">
              <a:solidFill>
                <a:prstClr val="black"/>
              </a:solidFill>
              <a:latin typeface="Calibri"/>
            </a:endParaRPr>
          </a:p>
        </p:txBody>
      </p:sp>
      <p:sp>
        <p:nvSpPr>
          <p:cNvPr id="16" name="TextBox 15">
            <a:extLst>
              <a:ext uri="{FF2B5EF4-FFF2-40B4-BE49-F238E27FC236}">
                <a16:creationId xmlns:a16="http://schemas.microsoft.com/office/drawing/2014/main" id="{7D702014-2C34-9700-A4D0-F1CA67353D85}"/>
              </a:ext>
            </a:extLst>
          </p:cNvPr>
          <p:cNvSpPr txBox="1"/>
          <p:nvPr/>
        </p:nvSpPr>
        <p:spPr>
          <a:xfrm>
            <a:off x="5850699" y="160960"/>
            <a:ext cx="1769884" cy="461665"/>
          </a:xfrm>
          <a:prstGeom prst="rect">
            <a:avLst/>
          </a:prstGeom>
          <a:noFill/>
        </p:spPr>
        <p:txBody>
          <a:bodyPr wrap="square" rtlCol="0">
            <a:spAutoFit/>
          </a:bodyPr>
          <a:lstStyle/>
          <a:p>
            <a:pPr defTabSz="685800"/>
            <a:r>
              <a:rPr lang="en-CA" sz="1200" dirty="0">
                <a:solidFill>
                  <a:prstClr val="black"/>
                </a:solidFill>
                <a:latin typeface="Calibri"/>
              </a:rPr>
              <a:t>Fueling timing scan in TCV</a:t>
            </a:r>
          </a:p>
        </p:txBody>
      </p:sp>
      <p:sp>
        <p:nvSpPr>
          <p:cNvPr id="17" name="TextBox 1">
            <a:extLst>
              <a:ext uri="{FF2B5EF4-FFF2-40B4-BE49-F238E27FC236}">
                <a16:creationId xmlns:a16="http://schemas.microsoft.com/office/drawing/2014/main" id="{CD92F2DA-E7C0-4829-B69D-3A6D66477886}"/>
              </a:ext>
            </a:extLst>
          </p:cNvPr>
          <p:cNvSpPr txBox="1"/>
          <p:nvPr/>
        </p:nvSpPr>
        <p:spPr>
          <a:xfrm>
            <a:off x="4635268" y="727382"/>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_TCV_2026 &amp; </a:t>
            </a:r>
            <a:r>
              <a:rPr lang="en-IT" dirty="0">
                <a:solidFill>
                  <a:srgbClr val="00B050"/>
                </a:solidFill>
              </a:rPr>
              <a:t>P1</a:t>
            </a:r>
            <a:r>
              <a:rPr lang="de-DE" dirty="0">
                <a:solidFill>
                  <a:srgbClr val="00B050"/>
                </a:solidFill>
              </a:rPr>
              <a:t>_WEST_2026 </a:t>
            </a:r>
            <a:r>
              <a:rPr lang="en-US" dirty="0">
                <a:solidFill>
                  <a:srgbClr val="00B050"/>
                </a:solidFill>
              </a:rPr>
              <a:t>important startup studies but </a:t>
            </a:r>
            <a:r>
              <a:rPr lang="en-US" dirty="0">
                <a:solidFill>
                  <a:schemeClr val="accent6">
                    <a:lumMod val="75000"/>
                  </a:schemeClr>
                </a:solidFill>
              </a:rPr>
              <a:t>P2_AUG due to lack of required pulses.</a:t>
            </a:r>
            <a:endParaRPr lang="en-IT" dirty="0">
              <a:solidFill>
                <a:schemeClr val="accent6">
                  <a:lumMod val="75000"/>
                </a:schemeClr>
              </a:solidFill>
            </a:endParaRPr>
          </a:p>
        </p:txBody>
      </p:sp>
      <p:sp>
        <p:nvSpPr>
          <p:cNvPr id="18" name="Footer Placeholder 3">
            <a:extLst>
              <a:ext uri="{FF2B5EF4-FFF2-40B4-BE49-F238E27FC236}">
                <a16:creationId xmlns:a16="http://schemas.microsoft.com/office/drawing/2014/main" id="{7282DDB3-0D56-425E-B418-10FB275274B3}"/>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901824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44386"/>
            <a:ext cx="6400073" cy="342900"/>
          </a:xfrm>
        </p:spPr>
        <p:txBody>
          <a:bodyPr/>
          <a:lstStyle/>
          <a:p>
            <a:r>
              <a:rPr lang="en-US" sz="1800" b="0" dirty="0"/>
              <a:t>P47: Studying the plasmoid drift in AUG SPI experiments</a:t>
            </a:r>
            <a:endParaRPr lang="fr-FR" sz="1800"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89294"/>
          </a:xfrm>
        </p:spPr>
        <p:txBody>
          <a:bodyPr>
            <a:normAutofit lnSpcReduction="10000"/>
          </a:bodyPr>
          <a:lstStyle/>
          <a:p>
            <a:pPr marL="160735" indent="-160735">
              <a:spcBef>
                <a:spcPts val="0"/>
              </a:spcBef>
              <a:buFont typeface="Arial"/>
              <a:buChar char="•"/>
              <a:defRPr/>
            </a:pPr>
            <a:r>
              <a:rPr lang="en-US" b="1" dirty="0">
                <a:latin typeface="+mn-lt"/>
                <a:cs typeface="Calibri"/>
              </a:rPr>
              <a:t>Proponents and contact person:</a:t>
            </a:r>
          </a:p>
          <a:p>
            <a:r>
              <a:rPr lang="en-IN" sz="1500" dirty="0"/>
              <a:t>Patel Ansh, G. Papp, P. Heinrich, S. Jachmich, U. Sheikh, A. Moreau, W. Tang, M. Hoelzl, P. </a:t>
            </a:r>
            <a:r>
              <a:rPr lang="en-IN" sz="1500" dirty="0" err="1"/>
              <a:t>Halldestam</a:t>
            </a:r>
            <a:endParaRPr lang="en-US" sz="1500" dirty="0">
              <a:cs typeface="Calibri"/>
            </a:endParaRPr>
          </a:p>
          <a:p>
            <a:pPr marL="0" indent="0">
              <a:spcBef>
                <a:spcPts val="0"/>
              </a:spcBef>
              <a:buNone/>
              <a:defRPr/>
            </a:pPr>
            <a:r>
              <a:rPr lang="en-US" sz="1200" dirty="0">
                <a:cs typeface="Calibri"/>
              </a:rPr>
              <a:t>      </a:t>
            </a:r>
            <a:r>
              <a:rPr lang="en-IN" sz="1350" dirty="0">
                <a:hlinkClick r:id="rId2"/>
              </a:rPr>
              <a:t>Anshkumar.Patel@ipp.mpg.de</a:t>
            </a:r>
            <a:br>
              <a:rPr lang="en-IN" dirty="0"/>
            </a:br>
            <a:endParaRPr lang="en-US" b="1" dirty="0">
              <a:latin typeface="+mn-lt"/>
              <a:cs typeface="Calibri"/>
            </a:endParaRPr>
          </a:p>
          <a:p>
            <a:pPr marL="160735" indent="-160735">
              <a:spcBef>
                <a:spcPts val="0"/>
              </a:spcBef>
              <a:buFont typeface="Arial"/>
              <a:buChar char="•"/>
              <a:defRPr/>
            </a:pPr>
            <a:r>
              <a:rPr lang="en-US" b="1" dirty="0">
                <a:latin typeface="+mn-lt"/>
                <a:cs typeface="Calibri"/>
              </a:rPr>
              <a:t>Scientific Background &amp; Objectives</a:t>
            </a:r>
          </a:p>
          <a:p>
            <a:pPr marL="257175" lvl="1" indent="0">
              <a:spcBef>
                <a:spcPts val="0"/>
              </a:spcBef>
              <a:buNone/>
              <a:defRPr/>
            </a:pPr>
            <a:r>
              <a:rPr lang="en-US" dirty="0">
                <a:latin typeface="+mn-lt"/>
                <a:cs typeface="Calibri"/>
              </a:rPr>
              <a:t>Quantify the plasmoid drift effect for different fragment parameters (size and speed) along with possible drift suppression with neon doping in the pellet </a:t>
            </a:r>
          </a:p>
          <a:p>
            <a:pPr lvl="1">
              <a:spcBef>
                <a:spcPts val="0"/>
              </a:spcBef>
              <a:defRPr/>
            </a:pPr>
            <a:r>
              <a:rPr lang="en-US" sz="900" dirty="0">
                <a:cs typeface="Calibri"/>
              </a:rPr>
              <a:t>AUG SPI in unique position due to multiple guide tubes and shatter heads configuration</a:t>
            </a:r>
          </a:p>
          <a:p>
            <a:pPr lvl="1">
              <a:spcBef>
                <a:spcPts val="0"/>
              </a:spcBef>
              <a:defRPr/>
            </a:pPr>
            <a:r>
              <a:rPr lang="en-US" sz="900" dirty="0">
                <a:cs typeface="Calibri"/>
              </a:rPr>
              <a:t>First dedicated shots to study the effect of different fragment sizes and speeds on the drift</a:t>
            </a:r>
          </a:p>
          <a:p>
            <a:pPr marL="0" indent="0">
              <a:spcBef>
                <a:spcPts val="0"/>
              </a:spcBef>
              <a:buNone/>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900" dirty="0">
                <a:cs typeface="Calibri"/>
              </a:rPr>
              <a:t>Standard SPI H-mode model used in previous campaigns, utilizing the flexible AUG SPI system</a:t>
            </a:r>
          </a:p>
          <a:p>
            <a:pPr lvl="1">
              <a:spcBef>
                <a:spcPts val="0"/>
              </a:spcBef>
              <a:defRPr/>
            </a:pPr>
            <a:r>
              <a:rPr lang="en-US" sz="900" dirty="0">
                <a:cs typeface="Calibri"/>
              </a:rPr>
              <a:t>5 different shattering configurations (for different frag sizes and speeds) and 4 different neon content values (=20 shots)</a:t>
            </a:r>
          </a:p>
          <a:p>
            <a:pPr lvl="1">
              <a:spcBef>
                <a:spcPts val="0"/>
              </a:spcBef>
              <a:defRPr/>
            </a:pPr>
            <a:r>
              <a:rPr lang="en-US" sz="900" dirty="0">
                <a:cs typeface="Calibri"/>
              </a:rPr>
              <a:t>Better usage/upgrades of diagnostics</a:t>
            </a:r>
          </a:p>
          <a:p>
            <a:pPr lvl="2">
              <a:spcBef>
                <a:spcPts val="0"/>
              </a:spcBef>
              <a:defRPr/>
            </a:pPr>
            <a:r>
              <a:rPr lang="en-US" sz="750" dirty="0">
                <a:cs typeface="Calibri"/>
              </a:rPr>
              <a:t>Fast cameras observing material penetration tested with different filter and exposure settings</a:t>
            </a:r>
          </a:p>
          <a:p>
            <a:pPr lvl="2">
              <a:spcBef>
                <a:spcPts val="0"/>
              </a:spcBef>
              <a:defRPr/>
            </a:pPr>
            <a:r>
              <a:rPr lang="en-US" sz="750" dirty="0">
                <a:cs typeface="Calibri"/>
              </a:rPr>
              <a:t>New dispersion interferometer tested in 2025 allowed for measurements of fast transients of density rise</a:t>
            </a:r>
          </a:p>
          <a:p>
            <a:pPr lvl="2">
              <a:spcBef>
                <a:spcPts val="0"/>
              </a:spcBef>
              <a:defRPr/>
            </a:pPr>
            <a:r>
              <a:rPr lang="en-US" sz="750" dirty="0">
                <a:cs typeface="Calibri"/>
              </a:rPr>
              <a:t>Updated time difference between pellet arrival and Thomson Scattering laser firing to allow for material assimilation measurements while avoiding strong ablation background light </a:t>
            </a: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20</a:t>
                      </a:r>
                      <a:endParaRPr lang="en-IT" sz="1400" dirty="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sp>
        <p:nvSpPr>
          <p:cNvPr id="8" name="Footer Placeholder 3">
            <a:extLst>
              <a:ext uri="{FF2B5EF4-FFF2-40B4-BE49-F238E27FC236}">
                <a16:creationId xmlns:a16="http://schemas.microsoft.com/office/drawing/2014/main" id="{BC241A10-35B3-4072-AA36-5B242E7F5A09}"/>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51494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BE6CAD-9429-7B45-6BF8-5BF5A5D12A15}"/>
              </a:ext>
            </a:extLst>
          </p:cNvPr>
          <p:cNvSpPr>
            <a:spLocks noGrp="1"/>
          </p:cNvSpPr>
          <p:nvPr>
            <p:ph type="title"/>
          </p:nvPr>
        </p:nvSpPr>
        <p:spPr>
          <a:xfrm>
            <a:off x="457200" y="57150"/>
            <a:ext cx="7543800" cy="342900"/>
          </a:xfrm>
        </p:spPr>
        <p:txBody>
          <a:bodyPr/>
          <a:lstStyle/>
          <a:p>
            <a:r>
              <a:rPr lang="fi-FI" dirty="0" err="1"/>
              <a:t>Scientific</a:t>
            </a:r>
            <a:r>
              <a:rPr lang="fi-FI" dirty="0"/>
              <a:t> </a:t>
            </a:r>
            <a:r>
              <a:rPr lang="fi-FI" dirty="0" err="1"/>
              <a:t>objectives</a:t>
            </a:r>
            <a:r>
              <a:rPr lang="fi-FI" dirty="0"/>
              <a:t> and </a:t>
            </a:r>
            <a:r>
              <a:rPr lang="fi-FI" dirty="0" err="1"/>
              <a:t>machine</a:t>
            </a:r>
            <a:r>
              <a:rPr lang="fi-FI" dirty="0"/>
              <a:t> </a:t>
            </a:r>
            <a:r>
              <a:rPr lang="fi-FI" dirty="0" err="1"/>
              <a:t>time</a:t>
            </a:r>
            <a:endParaRPr lang="en-IT" dirty="0"/>
          </a:p>
        </p:txBody>
      </p:sp>
      <p:graphicFrame>
        <p:nvGraphicFramePr>
          <p:cNvPr id="7" name="Table 26">
            <a:extLst>
              <a:ext uri="{FF2B5EF4-FFF2-40B4-BE49-F238E27FC236}">
                <a16:creationId xmlns:a16="http://schemas.microsoft.com/office/drawing/2014/main" id="{32E48E7C-C91F-BCF7-7ABA-55DB6B2FE234}"/>
              </a:ext>
            </a:extLst>
          </p:cNvPr>
          <p:cNvGraphicFramePr>
            <a:graphicFrameLocks noGrp="1"/>
          </p:cNvGraphicFramePr>
          <p:nvPr>
            <p:extLst>
              <p:ext uri="{D42A27DB-BD31-4B8C-83A1-F6EECF244321}">
                <p14:modId xmlns:p14="http://schemas.microsoft.com/office/powerpoint/2010/main" val="3545459767"/>
              </p:ext>
            </p:extLst>
          </p:nvPr>
        </p:nvGraphicFramePr>
        <p:xfrm>
          <a:off x="225760" y="609236"/>
          <a:ext cx="8666720" cy="2981718"/>
        </p:xfrm>
        <a:graphic>
          <a:graphicData uri="http://schemas.openxmlformats.org/drawingml/2006/table">
            <a:tbl>
              <a:tblPr firstRow="1" bandRow="1">
                <a:tableStyleId>{FABFCF23-3B69-468F-B69F-88F6DE6A72F2}</a:tableStyleId>
              </a:tblPr>
              <a:tblGrid>
                <a:gridCol w="8666720">
                  <a:extLst>
                    <a:ext uri="{9D8B030D-6E8A-4147-A177-3AD203B41FA5}">
                      <a16:colId xmlns:a16="http://schemas.microsoft.com/office/drawing/2014/main" val="3062960235"/>
                    </a:ext>
                  </a:extLst>
                </a:gridCol>
              </a:tblGrid>
              <a:tr h="358777">
                <a:tc>
                  <a:txBody>
                    <a:bodyPr/>
                    <a:lstStyle/>
                    <a:p>
                      <a:r>
                        <a:rPr lang="en-IT" sz="1400" dirty="0">
                          <a:latin typeface="+mn-lt"/>
                        </a:rPr>
                        <a:t>Scientific Objective</a:t>
                      </a:r>
                      <a:r>
                        <a:rPr lang="fi-FI" sz="1400" dirty="0">
                          <a:latin typeface="+mn-lt"/>
                        </a:rPr>
                        <a:t>s</a:t>
                      </a:r>
                      <a:endParaRPr lang="en-IT" sz="1400" dirty="0">
                        <a:latin typeface="+mn-lt"/>
                      </a:endParaRPr>
                    </a:p>
                  </a:txBody>
                  <a:tcPr/>
                </a:tc>
                <a:extLst>
                  <a:ext uri="{0D108BD9-81ED-4DB2-BD59-A6C34878D82A}">
                    <a16:rowId xmlns:a16="http://schemas.microsoft.com/office/drawing/2014/main" val="3614622793"/>
                  </a:ext>
                </a:extLst>
              </a:tr>
              <a:tr h="372977">
                <a:tc>
                  <a:txBody>
                    <a:bodyPr/>
                    <a:lstStyle/>
                    <a:p>
                      <a:pPr>
                        <a:lnSpc>
                          <a:spcPct val="107000"/>
                        </a:lnSpc>
                        <a:spcAft>
                          <a:spcPts val="800"/>
                        </a:spcAft>
                      </a:pPr>
                      <a:r>
                        <a:rPr lang="en-US" sz="1300" b="1" dirty="0">
                          <a:effectLst/>
                          <a:latin typeface="+mn-lt"/>
                          <a:ea typeface="Calibri" panose="020F0502020204030204" pitchFamily="34" charset="0"/>
                          <a:cs typeface="Arial" panose="020B0604020202020204" pitchFamily="34" charset="0"/>
                        </a:rPr>
                        <a:t>D1</a:t>
                      </a:r>
                      <a:r>
                        <a:rPr lang="en-US" sz="1300" dirty="0">
                          <a:effectLst/>
                          <a:latin typeface="+mn-lt"/>
                          <a:ea typeface="Calibri" panose="020F0502020204030204" pitchFamily="34" charset="0"/>
                          <a:cs typeface="Arial" panose="020B0604020202020204" pitchFamily="34" charset="0"/>
                        </a:rPr>
                        <a:t> Optimize disruption mitigations by single and multiple shattered pellet injection (SPI) at high plasma current and energy content in an all-metal environment to validate the ITER disruption mitigation strategy</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69406433"/>
                  </a:ext>
                </a:extLst>
              </a:tr>
              <a:tr h="372977">
                <a:tc>
                  <a:txBody>
                    <a:bodyPr/>
                    <a:lstStyle/>
                    <a:p>
                      <a:pPr>
                        <a:lnSpc>
                          <a:spcPct val="107000"/>
                        </a:lnSpc>
                        <a:spcAft>
                          <a:spcPts val="800"/>
                        </a:spcAft>
                      </a:pPr>
                      <a:r>
                        <a:rPr lang="en-US" sz="1300" b="1" dirty="0">
                          <a:effectLst/>
                          <a:latin typeface="+mn-lt"/>
                          <a:ea typeface="Calibri" panose="020F0502020204030204" pitchFamily="34" charset="0"/>
                          <a:cs typeface="Arial" panose="020B0604020202020204" pitchFamily="34" charset="0"/>
                        </a:rPr>
                        <a:t>D2</a:t>
                      </a:r>
                      <a:r>
                        <a:rPr lang="en-US" sz="1300" dirty="0">
                          <a:effectLst/>
                          <a:latin typeface="+mn-lt"/>
                          <a:ea typeface="Calibri" panose="020F0502020204030204" pitchFamily="34" charset="0"/>
                          <a:cs typeface="Arial" panose="020B0604020202020204" pitchFamily="34" charset="0"/>
                        </a:rPr>
                        <a:t> Quantify the required neon quantity for SPI into dilution cooled plasmas for sufficient thermal and current quench mitigation in ITER and the </a:t>
                      </a:r>
                      <a:r>
                        <a:rPr lang="en-US" sz="1300" dirty="0" err="1">
                          <a:effectLst/>
                          <a:latin typeface="+mn-lt"/>
                          <a:ea typeface="Calibri" panose="020F0502020204030204" pitchFamily="34" charset="0"/>
                          <a:cs typeface="Arial" panose="020B0604020202020204" pitchFamily="34" charset="0"/>
                        </a:rPr>
                        <a:t>synchronisation</a:t>
                      </a:r>
                      <a:r>
                        <a:rPr lang="en-US" sz="1300" dirty="0">
                          <a:effectLst/>
                          <a:latin typeface="+mn-lt"/>
                          <a:ea typeface="Calibri" panose="020F0502020204030204" pitchFamily="34" charset="0"/>
                          <a:cs typeface="Arial" panose="020B0604020202020204" pitchFamily="34" charset="0"/>
                        </a:rPr>
                        <a:t> requirements for dual deuterium/neon SPI in ITER</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3739503"/>
                  </a:ext>
                </a:extLst>
              </a:tr>
              <a:tr h="358777">
                <a:tc>
                  <a:txBody>
                    <a:bodyPr/>
                    <a:lstStyle/>
                    <a:p>
                      <a:pPr>
                        <a:lnSpc>
                          <a:spcPct val="107000"/>
                        </a:lnSpc>
                        <a:spcAft>
                          <a:spcPts val="800"/>
                        </a:spcAft>
                      </a:pPr>
                      <a:r>
                        <a:rPr lang="en-US" sz="1300" b="1" dirty="0">
                          <a:effectLst/>
                          <a:latin typeface="+mn-lt"/>
                          <a:ea typeface="Calibri" panose="020F0502020204030204" pitchFamily="34" charset="0"/>
                          <a:cs typeface="Arial" panose="020B0604020202020204" pitchFamily="34" charset="0"/>
                        </a:rPr>
                        <a:t>D3</a:t>
                      </a:r>
                      <a:r>
                        <a:rPr lang="en-US" sz="1300" dirty="0">
                          <a:effectLst/>
                          <a:latin typeface="+mn-lt"/>
                          <a:ea typeface="Calibri" panose="020F0502020204030204" pitchFamily="34" charset="0"/>
                          <a:cs typeface="Arial" panose="020B0604020202020204" pitchFamily="34" charset="0"/>
                        </a:rPr>
                        <a:t> Characterize/optimize the RE impact mitigation schemes and flushing effect with different deuterium injections techniques</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7660066"/>
                  </a:ext>
                </a:extLst>
              </a:tr>
              <a:tr h="358777">
                <a:tc>
                  <a:txBody>
                    <a:bodyPr/>
                    <a:lstStyle/>
                    <a:p>
                      <a:pPr algn="l">
                        <a:lnSpc>
                          <a:spcPct val="107000"/>
                        </a:lnSpc>
                        <a:spcAft>
                          <a:spcPts val="0"/>
                        </a:spcAft>
                      </a:pPr>
                      <a:r>
                        <a:rPr lang="en-US" sz="1300" b="1" dirty="0">
                          <a:effectLst/>
                          <a:latin typeface="+mn-lt"/>
                          <a:ea typeface="Calibri" panose="020F0502020204030204" pitchFamily="34" charset="0"/>
                          <a:cs typeface="Arial" panose="020B0604020202020204" pitchFamily="34" charset="0"/>
                        </a:rPr>
                        <a:t>D4</a:t>
                      </a:r>
                      <a:r>
                        <a:rPr lang="en-US" sz="1300" dirty="0">
                          <a:effectLst/>
                          <a:latin typeface="+mn-lt"/>
                          <a:ea typeface="Calibri" panose="020F0502020204030204" pitchFamily="34" charset="0"/>
                          <a:cs typeface="Arial" panose="020B0604020202020204" pitchFamily="34" charset="0"/>
                        </a:rPr>
                        <a:t> Determine the physics mechanisms generating run-away electrons in the current quench and in the plasma start-up phase</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3418403"/>
                  </a:ext>
                </a:extLst>
              </a:tr>
              <a:tr h="35877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mn-lt"/>
                          <a:ea typeface="Calibri" panose="020F0502020204030204" pitchFamily="34" charset="0"/>
                          <a:cs typeface="Arial" panose="020B0604020202020204" pitchFamily="34" charset="0"/>
                        </a:rPr>
                        <a:t>D5</a:t>
                      </a:r>
                      <a:r>
                        <a:rPr lang="en-US" sz="1300" dirty="0">
                          <a:effectLst/>
                          <a:latin typeface="+mn-lt"/>
                          <a:ea typeface="Calibri" panose="020F0502020204030204" pitchFamily="34" charset="0"/>
                          <a:cs typeface="Arial" panose="020B0604020202020204" pitchFamily="34" charset="0"/>
                        </a:rPr>
                        <a:t> Interpretative modelling of disruption mitigation dynamics (TSVV-8, TSVV-9) and prediction for ITER</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7127458"/>
                  </a:ext>
                </a:extLst>
              </a:tr>
              <a:tr h="35877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mn-lt"/>
                          <a:ea typeface="Calibri" panose="020F0502020204030204" pitchFamily="34" charset="0"/>
                          <a:cs typeface="Arial" panose="020B0604020202020204" pitchFamily="34" charset="0"/>
                        </a:rPr>
                        <a:t>D6</a:t>
                      </a:r>
                      <a:r>
                        <a:rPr lang="en-US" sz="1300" dirty="0">
                          <a:effectLst/>
                          <a:latin typeface="+mn-lt"/>
                          <a:ea typeface="Calibri" panose="020F0502020204030204" pitchFamily="34" charset="0"/>
                          <a:cs typeface="Arial" panose="020B0604020202020204" pitchFamily="34" charset="0"/>
                        </a:rPr>
                        <a:t> Quantify the radiation asymmetry during disruption mitigation with SPI</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2687319"/>
                  </a:ext>
                </a:extLst>
              </a:tr>
              <a:tr h="35877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mn-lt"/>
                          <a:ea typeface="Calibri" panose="020F0502020204030204" pitchFamily="34" charset="0"/>
                          <a:cs typeface="Arial" panose="020B0604020202020204" pitchFamily="34" charset="0"/>
                        </a:rPr>
                        <a:t>D7</a:t>
                      </a:r>
                      <a:r>
                        <a:rPr lang="en-US" sz="1300" dirty="0">
                          <a:effectLst/>
                          <a:latin typeface="+mn-lt"/>
                          <a:ea typeface="Calibri" panose="020F0502020204030204" pitchFamily="34" charset="0"/>
                          <a:cs typeface="Arial" panose="020B0604020202020204" pitchFamily="34" charset="0"/>
                        </a:rPr>
                        <a:t> Validate the modelling of image currents in conducting structures during disruption with halo current measurements</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1440304"/>
                  </a:ext>
                </a:extLst>
              </a:tr>
            </a:tbl>
          </a:graphicData>
        </a:graphic>
      </p:graphicFrame>
      <p:grpSp>
        <p:nvGrpSpPr>
          <p:cNvPr id="11" name="Gruppieren 10">
            <a:extLst>
              <a:ext uri="{FF2B5EF4-FFF2-40B4-BE49-F238E27FC236}">
                <a16:creationId xmlns:a16="http://schemas.microsoft.com/office/drawing/2014/main" id="{55737613-4F2C-4FE0-81BB-895A621AE102}"/>
              </a:ext>
            </a:extLst>
          </p:cNvPr>
          <p:cNvGrpSpPr/>
          <p:nvPr/>
        </p:nvGrpSpPr>
        <p:grpSpPr>
          <a:xfrm>
            <a:off x="1187624" y="1491630"/>
            <a:ext cx="5976664" cy="951878"/>
            <a:chOff x="2267744" y="1099005"/>
            <a:chExt cx="5976664" cy="951878"/>
          </a:xfrm>
        </p:grpSpPr>
        <p:sp>
          <p:nvSpPr>
            <p:cNvPr id="10" name="Rechteck 9">
              <a:extLst>
                <a:ext uri="{FF2B5EF4-FFF2-40B4-BE49-F238E27FC236}">
                  <a16:creationId xmlns:a16="http://schemas.microsoft.com/office/drawing/2014/main" id="{D02AD9A4-528D-4AF1-8D93-A91A5704C570}"/>
                </a:ext>
              </a:extLst>
            </p:cNvPr>
            <p:cNvSpPr/>
            <p:nvPr/>
          </p:nvSpPr>
          <p:spPr>
            <a:xfrm>
              <a:off x="2267744" y="1099005"/>
              <a:ext cx="5976664"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feld 2">
              <a:extLst>
                <a:ext uri="{FF2B5EF4-FFF2-40B4-BE49-F238E27FC236}">
                  <a16:creationId xmlns:a16="http://schemas.microsoft.com/office/drawing/2014/main" id="{B1922EE3-E811-4180-A773-EC19D6FA4839}"/>
                </a:ext>
              </a:extLst>
            </p:cNvPr>
            <p:cNvSpPr txBox="1"/>
            <p:nvPr/>
          </p:nvSpPr>
          <p:spPr>
            <a:xfrm>
              <a:off x="2411760" y="1127553"/>
              <a:ext cx="5716016" cy="923330"/>
            </a:xfrm>
            <a:prstGeom prst="rect">
              <a:avLst/>
            </a:prstGeom>
            <a:noFill/>
          </p:spPr>
          <p:txBody>
            <a:bodyPr wrap="square" rtlCol="0">
              <a:spAutoFit/>
            </a:bodyPr>
            <a:lstStyle/>
            <a:p>
              <a:r>
                <a:rPr lang="en-US" dirty="0">
                  <a:solidFill>
                    <a:srgbClr val="FF0000"/>
                  </a:solidFill>
                </a:rPr>
                <a:t>The scientific objectives were revised and renumbered to </a:t>
              </a:r>
              <a:r>
                <a:rPr lang="en-US" dirty="0" err="1">
                  <a:solidFill>
                    <a:srgbClr val="FF0000"/>
                  </a:solidFill>
                </a:rPr>
                <a:t>emphasise</a:t>
              </a:r>
              <a:r>
                <a:rPr lang="en-US" dirty="0">
                  <a:solidFill>
                    <a:srgbClr val="FF0000"/>
                  </a:solidFill>
                </a:rPr>
                <a:t> advances and focus attention on the most important ITER problems.</a:t>
              </a:r>
              <a:endParaRPr lang="en-GB" dirty="0">
                <a:solidFill>
                  <a:srgbClr val="FF0000"/>
                </a:solidFill>
              </a:endParaRPr>
            </a:p>
          </p:txBody>
        </p:sp>
      </p:grpSp>
      <p:sp>
        <p:nvSpPr>
          <p:cNvPr id="12" name="Footer Placeholder 3">
            <a:extLst>
              <a:ext uri="{FF2B5EF4-FFF2-40B4-BE49-F238E27FC236}">
                <a16:creationId xmlns:a16="http://schemas.microsoft.com/office/drawing/2014/main" id="{CAF3DD26-7E9F-4014-9032-C778DE341746}"/>
              </a:ext>
            </a:extLst>
          </p:cNvPr>
          <p:cNvSpPr>
            <a:spLocks noGrp="1"/>
          </p:cNvSpPr>
          <p:nvPr>
            <p:ph type="ftr" sz="quarter" idx="11"/>
          </p:nvPr>
        </p:nvSpPr>
        <p:spPr>
          <a:xfrm>
            <a:off x="467544" y="4908928"/>
            <a:ext cx="8240228" cy="201104"/>
          </a:xfrm>
        </p:spPr>
        <p:txBody>
          <a:bodyPr/>
          <a:lstStyle/>
          <a:p>
            <a:pPr algn="r"/>
            <a:r>
              <a:rPr lang="en-GB" dirty="0"/>
              <a:t>V. Igochine| WPTE 2026-2027 Programme Meeting | 5/11/2025|</a:t>
            </a:r>
          </a:p>
        </p:txBody>
      </p:sp>
    </p:spTree>
    <p:extLst>
      <p:ext uri="{BB962C8B-B14F-4D97-AF65-F5344CB8AC3E}">
        <p14:creationId xmlns:p14="http://schemas.microsoft.com/office/powerpoint/2010/main" val="11400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44386"/>
            <a:ext cx="6400073" cy="342900"/>
          </a:xfrm>
        </p:spPr>
        <p:txBody>
          <a:bodyPr/>
          <a:lstStyle/>
          <a:p>
            <a:r>
              <a:rPr lang="en-US" sz="1800" b="0" dirty="0"/>
              <a:t>P47: Studying the plasmoid drift in AUG SPI experiments</a:t>
            </a:r>
            <a:endParaRPr lang="fr-FR" sz="1800"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89294"/>
          </a:xfrm>
        </p:spPr>
        <p:txBody>
          <a:bodyPr>
            <a:normAutofit lnSpcReduction="10000"/>
          </a:bodyPr>
          <a:lstStyle/>
          <a:p>
            <a:pPr marL="160735" indent="-160735">
              <a:spcBef>
                <a:spcPts val="0"/>
              </a:spcBef>
              <a:buFont typeface="Arial"/>
              <a:buChar char="•"/>
              <a:defRPr/>
            </a:pPr>
            <a:r>
              <a:rPr lang="en-US" b="1" dirty="0">
                <a:latin typeface="+mn-lt"/>
                <a:cs typeface="Calibri"/>
              </a:rPr>
              <a:t>Proponents and contact person:</a:t>
            </a:r>
          </a:p>
          <a:p>
            <a:r>
              <a:rPr lang="en-IN" sz="1500" dirty="0"/>
              <a:t>Patel Ansh, G. Papp, P. Heinrich, S. Jachmich, U. Sheikh, A. Moreau, W. Tang, M. Hoelzl, P. </a:t>
            </a:r>
            <a:r>
              <a:rPr lang="en-IN" sz="1500" dirty="0" err="1"/>
              <a:t>Halldestam</a:t>
            </a:r>
            <a:endParaRPr lang="en-US" sz="1500" dirty="0">
              <a:cs typeface="Calibri"/>
            </a:endParaRPr>
          </a:p>
          <a:p>
            <a:pPr marL="0" indent="0">
              <a:spcBef>
                <a:spcPts val="0"/>
              </a:spcBef>
              <a:buNone/>
              <a:defRPr/>
            </a:pPr>
            <a:r>
              <a:rPr lang="en-US" sz="1200" dirty="0">
                <a:cs typeface="Calibri"/>
              </a:rPr>
              <a:t>      </a:t>
            </a:r>
            <a:r>
              <a:rPr lang="en-IN" sz="1350" dirty="0">
                <a:hlinkClick r:id="rId2"/>
              </a:rPr>
              <a:t>Anshkumar.Patel@ipp.mpg.de</a:t>
            </a:r>
            <a:br>
              <a:rPr lang="en-IN" dirty="0"/>
            </a:br>
            <a:endParaRPr lang="en-US" b="1" dirty="0">
              <a:latin typeface="+mn-lt"/>
              <a:cs typeface="Calibri"/>
            </a:endParaRPr>
          </a:p>
          <a:p>
            <a:pPr marL="160735" indent="-160735">
              <a:spcBef>
                <a:spcPts val="0"/>
              </a:spcBef>
              <a:buFont typeface="Arial"/>
              <a:buChar char="•"/>
              <a:defRPr/>
            </a:pPr>
            <a:r>
              <a:rPr lang="en-US" b="1" dirty="0">
                <a:latin typeface="+mn-lt"/>
                <a:cs typeface="Calibri"/>
              </a:rPr>
              <a:t>Scientific Background &amp; Objectives</a:t>
            </a:r>
          </a:p>
          <a:p>
            <a:pPr marL="257175" lvl="1" indent="0">
              <a:spcBef>
                <a:spcPts val="0"/>
              </a:spcBef>
              <a:buNone/>
              <a:defRPr/>
            </a:pPr>
            <a:r>
              <a:rPr lang="en-US" dirty="0">
                <a:latin typeface="+mn-lt"/>
                <a:cs typeface="Calibri"/>
              </a:rPr>
              <a:t>Quantify the plasmoid drift effect for different fragment parameters (size and speed) along with possible drift suppression with neon doping in the pellet </a:t>
            </a:r>
          </a:p>
          <a:p>
            <a:pPr lvl="1">
              <a:spcBef>
                <a:spcPts val="0"/>
              </a:spcBef>
              <a:defRPr/>
            </a:pPr>
            <a:r>
              <a:rPr lang="en-US" sz="900" dirty="0">
                <a:cs typeface="Calibri"/>
              </a:rPr>
              <a:t>AUG SPI in unique position due to multiple guide tubes and shatter heads configuration</a:t>
            </a:r>
          </a:p>
          <a:p>
            <a:pPr lvl="1">
              <a:spcBef>
                <a:spcPts val="0"/>
              </a:spcBef>
              <a:defRPr/>
            </a:pPr>
            <a:r>
              <a:rPr lang="en-US" sz="900" dirty="0">
                <a:cs typeface="Calibri"/>
              </a:rPr>
              <a:t>First dedicated shots to study the effect of different fragment sizes and speeds on the drift</a:t>
            </a:r>
          </a:p>
          <a:p>
            <a:pPr marL="0" indent="0">
              <a:spcBef>
                <a:spcPts val="0"/>
              </a:spcBef>
              <a:buNone/>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900" dirty="0">
                <a:cs typeface="Calibri"/>
              </a:rPr>
              <a:t>Standard SPI H-mode model used in previous campaigns, utilizing the flexible AUG SPI system</a:t>
            </a:r>
          </a:p>
          <a:p>
            <a:pPr lvl="1">
              <a:spcBef>
                <a:spcPts val="0"/>
              </a:spcBef>
              <a:defRPr/>
            </a:pPr>
            <a:r>
              <a:rPr lang="en-US" sz="900" dirty="0">
                <a:cs typeface="Calibri"/>
              </a:rPr>
              <a:t>5 different shattering configurations (for different frag sizes and speeds) and 4 different neon content values (=20 shots)</a:t>
            </a:r>
          </a:p>
          <a:p>
            <a:pPr lvl="1">
              <a:spcBef>
                <a:spcPts val="0"/>
              </a:spcBef>
              <a:defRPr/>
            </a:pPr>
            <a:r>
              <a:rPr lang="en-US" sz="900" dirty="0">
                <a:cs typeface="Calibri"/>
              </a:rPr>
              <a:t>Better usage/upgrades of diagnostics</a:t>
            </a:r>
          </a:p>
          <a:p>
            <a:pPr lvl="2">
              <a:spcBef>
                <a:spcPts val="0"/>
              </a:spcBef>
              <a:defRPr/>
            </a:pPr>
            <a:r>
              <a:rPr lang="en-US" sz="750" dirty="0">
                <a:cs typeface="Calibri"/>
              </a:rPr>
              <a:t>Fast cameras observing material penetration tested with different filter and exposure settings</a:t>
            </a:r>
          </a:p>
          <a:p>
            <a:pPr lvl="2">
              <a:spcBef>
                <a:spcPts val="0"/>
              </a:spcBef>
              <a:defRPr/>
            </a:pPr>
            <a:r>
              <a:rPr lang="en-US" sz="750" dirty="0">
                <a:cs typeface="Calibri"/>
              </a:rPr>
              <a:t>New dispersion interferometer tested in 2025 allowed for measurements of fast transients of density rise</a:t>
            </a:r>
          </a:p>
          <a:p>
            <a:pPr lvl="2">
              <a:spcBef>
                <a:spcPts val="0"/>
              </a:spcBef>
              <a:defRPr/>
            </a:pPr>
            <a:r>
              <a:rPr lang="en-US" sz="750" dirty="0">
                <a:cs typeface="Calibri"/>
              </a:rPr>
              <a:t>Updated time difference between pellet arrival and Thomson Scattering laser firing to allow for material assimilation measurements while avoiding strong ablation background light </a:t>
            </a: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20</a:t>
                      </a:r>
                      <a:endParaRPr lang="en-IT" sz="1400" dirty="0"/>
                    </a:p>
                  </a:txBody>
                  <a:tcPr marL="51439" marR="51439" marT="25718" marB="25718">
                    <a:solidFill>
                      <a:schemeClr val="tx2">
                        <a:lumMod val="40000"/>
                        <a:lumOff val="60000"/>
                      </a:schemeClr>
                    </a:solidFill>
                  </a:tcPr>
                </a:tc>
                <a:tc>
                  <a:txBody>
                    <a:bodyPr/>
                    <a:lstStyle/>
                    <a:p>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sp>
        <p:nvSpPr>
          <p:cNvPr id="8" name="TextBox 1">
            <a:extLst>
              <a:ext uri="{FF2B5EF4-FFF2-40B4-BE49-F238E27FC236}">
                <a16:creationId xmlns:a16="http://schemas.microsoft.com/office/drawing/2014/main" id="{4811DC91-577B-4F21-AD9E-3DD64338FD1A}"/>
              </a:ext>
            </a:extLst>
          </p:cNvPr>
          <p:cNvSpPr txBox="1"/>
          <p:nvPr/>
        </p:nvSpPr>
        <p:spPr>
          <a:xfrm>
            <a:off x="5580112" y="727382"/>
            <a:ext cx="3384270" cy="1477328"/>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_AUG_2026 1)</a:t>
            </a:r>
            <a:r>
              <a:rPr lang="en-US" dirty="0">
                <a:solidFill>
                  <a:srgbClr val="00B050"/>
                </a:solidFill>
              </a:rPr>
              <a:t>High importance for modelling and ITER. 2) Numbers should be reduced (50%?). We can not afford to make all these pulses.</a:t>
            </a:r>
            <a:endParaRPr lang="en-IT" dirty="0">
              <a:solidFill>
                <a:schemeClr val="accent6">
                  <a:lumMod val="75000"/>
                </a:schemeClr>
              </a:solidFill>
            </a:endParaRPr>
          </a:p>
        </p:txBody>
      </p:sp>
      <p:sp>
        <p:nvSpPr>
          <p:cNvPr id="11" name="Footer Placeholder 3">
            <a:extLst>
              <a:ext uri="{FF2B5EF4-FFF2-40B4-BE49-F238E27FC236}">
                <a16:creationId xmlns:a16="http://schemas.microsoft.com/office/drawing/2014/main" id="{6A624A86-6556-4E43-8436-0A6809B832F5}"/>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1364039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t>P48: Influence of tungsten (W) on the runaway electron generation and benign termination scenario</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fontScale="92500"/>
          </a:bodyPr>
          <a:lstStyle/>
          <a:p>
            <a:pPr marL="160735" indent="-160735">
              <a:spcBef>
                <a:spcPts val="0"/>
              </a:spcBef>
              <a:buFont typeface="Arial"/>
              <a:buChar char="•"/>
              <a:defRPr/>
            </a:pPr>
            <a:r>
              <a:rPr lang="en-US" b="1" dirty="0">
                <a:latin typeface="+mn-lt"/>
                <a:cs typeface="Calibri"/>
              </a:rPr>
              <a:t>Proponents and contact person:</a:t>
            </a:r>
          </a:p>
          <a:p>
            <a:pPr marL="0" indent="0">
              <a:buNone/>
            </a:pPr>
            <a:r>
              <a:rPr lang="en-US" sz="1050" dirty="0">
                <a:hlinkClick r:id="rId2"/>
              </a:rPr>
              <a:t>Ondrej Ficker</a:t>
            </a:r>
            <a:r>
              <a:rPr lang="en-US" sz="1050" dirty="0"/>
              <a:t> (ficker@ipp.cas.cz), </a:t>
            </a:r>
            <a:r>
              <a:rPr lang="en-US" sz="1050" dirty="0">
                <a:hlinkClick r:id="rId3"/>
              </a:rPr>
              <a:t>Umar Sheikh</a:t>
            </a:r>
            <a:r>
              <a:rPr lang="en-US" sz="1050" dirty="0"/>
              <a:t>, </a:t>
            </a:r>
            <a:r>
              <a:rPr lang="en-US" sz="1050" dirty="0">
                <a:hlinkClick r:id="rId4"/>
              </a:rPr>
              <a:t>Cédric </a:t>
            </a:r>
            <a:r>
              <a:rPr lang="en-US" sz="1050" dirty="0" err="1">
                <a:hlinkClick r:id="rId4"/>
              </a:rPr>
              <a:t>Reux</a:t>
            </a:r>
            <a:r>
              <a:rPr lang="en-US" sz="1050" dirty="0"/>
              <a:t>, </a:t>
            </a:r>
            <a:r>
              <a:rPr lang="en-US" sz="1050" dirty="0" err="1">
                <a:hlinkClick r:id="rId5"/>
              </a:rPr>
              <a:t>Jedrzej</a:t>
            </a:r>
            <a:r>
              <a:rPr lang="en-US" sz="1050" dirty="0">
                <a:hlinkClick r:id="rId5"/>
              </a:rPr>
              <a:t> </a:t>
            </a:r>
            <a:r>
              <a:rPr lang="en-US" sz="1050" dirty="0" err="1">
                <a:hlinkClick r:id="rId5"/>
              </a:rPr>
              <a:t>Walkowiak</a:t>
            </a:r>
            <a:r>
              <a:rPr lang="en-US" sz="1050" dirty="0"/>
              <a:t>, </a:t>
            </a:r>
            <a:r>
              <a:rPr lang="en-US" sz="1050" dirty="0">
                <a:hlinkClick r:id="rId6"/>
              </a:rPr>
              <a:t>Axel Jardin</a:t>
            </a:r>
            <a:r>
              <a:rPr lang="en-US" sz="1050" dirty="0"/>
              <a:t>, </a:t>
            </a:r>
            <a:r>
              <a:rPr lang="en-US" sz="1050" dirty="0">
                <a:hlinkClick r:id="rId7"/>
              </a:rPr>
              <a:t>Vladislav </a:t>
            </a:r>
            <a:r>
              <a:rPr lang="en-US" sz="1050" dirty="0" err="1">
                <a:hlinkClick r:id="rId7"/>
              </a:rPr>
              <a:t>Plyusnin</a:t>
            </a:r>
            <a:r>
              <a:rPr lang="en-US" sz="1050" dirty="0"/>
              <a:t>, </a:t>
            </a:r>
            <a:r>
              <a:rPr lang="en-US" sz="1050" dirty="0">
                <a:hlinkClick r:id="rId8"/>
              </a:rPr>
              <a:t>Sergei Gerasimov</a:t>
            </a:r>
            <a:r>
              <a:rPr lang="en-US" sz="1050" dirty="0"/>
              <a:t>, </a:t>
            </a:r>
            <a:r>
              <a:rPr lang="en-US" sz="1050" dirty="0">
                <a:hlinkClick r:id="rId9"/>
              </a:rPr>
              <a:t>Gergely Papp</a:t>
            </a:r>
            <a:r>
              <a:rPr lang="en-US" sz="1050" dirty="0"/>
              <a:t>, </a:t>
            </a:r>
            <a:r>
              <a:rPr lang="en-US" sz="1050" dirty="0">
                <a:hlinkClick r:id="rId10"/>
              </a:rPr>
              <a:t>Matthias Hoppe</a:t>
            </a:r>
            <a:r>
              <a:rPr lang="en-US" sz="1050" dirty="0"/>
              <a:t>, </a:t>
            </a:r>
            <a:r>
              <a:rPr lang="en-US" sz="1050" dirty="0">
                <a:hlinkClick r:id="rId11"/>
              </a:rPr>
              <a:t>Peter </a:t>
            </a:r>
            <a:r>
              <a:rPr lang="en-US" sz="1050" dirty="0" err="1">
                <a:hlinkClick r:id="rId11"/>
              </a:rPr>
              <a:t>Halldestam</a:t>
            </a:r>
            <a:r>
              <a:rPr lang="en-US" sz="1050" dirty="0"/>
              <a:t> and others</a:t>
            </a:r>
            <a:endParaRPr lang="en-US" sz="1050" b="1" dirty="0">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dirty="0">
                <a:latin typeface="+mn-lt"/>
                <a:cs typeface="Calibri"/>
              </a:rPr>
              <a:t>Addressing RT3 D10 and D11</a:t>
            </a:r>
          </a:p>
          <a:p>
            <a:pPr lvl="1">
              <a:spcBef>
                <a:spcPts val="0"/>
              </a:spcBef>
              <a:defRPr/>
            </a:pPr>
            <a:r>
              <a:rPr lang="en-US" b="1" dirty="0">
                <a:cs typeface="Calibri"/>
              </a:rPr>
              <a:t>ITER relevant impurity affecting RE generation and mitigation?</a:t>
            </a:r>
            <a:endParaRPr lang="en-US" dirty="0">
              <a:cs typeface="Calibri"/>
            </a:endParaRPr>
          </a:p>
          <a:p>
            <a:pPr marL="0" indent="0">
              <a:buNone/>
            </a:pPr>
            <a:r>
              <a:rPr lang="en-US" sz="1050" b="1" dirty="0">
                <a:cs typeface="Calibri"/>
              </a:rPr>
              <a:t>[1] </a:t>
            </a:r>
            <a:r>
              <a:rPr lang="en-US" sz="1050" dirty="0"/>
              <a:t>Design scenario with enhanced W concentration during disruption with RE generation</a:t>
            </a:r>
          </a:p>
          <a:p>
            <a:pPr marL="0" indent="0">
              <a:buNone/>
            </a:pPr>
            <a:r>
              <a:rPr lang="en-US" sz="1050" b="1" dirty="0"/>
              <a:t>[2] </a:t>
            </a:r>
            <a:r>
              <a:rPr lang="en-US" sz="1050" dirty="0"/>
              <a:t>Quantify the effect of tungsten if possible.</a:t>
            </a:r>
          </a:p>
          <a:p>
            <a:pPr marL="0" indent="0">
              <a:buNone/>
            </a:pPr>
            <a:r>
              <a:rPr lang="en-US" sz="1050" b="1" dirty="0"/>
              <a:t>[3] </a:t>
            </a:r>
            <a:r>
              <a:rPr lang="en-US" sz="1050" dirty="0"/>
              <a:t>Increase the W concentration in post-disruption RE beam and observe the effects on benign termination if any.</a:t>
            </a:r>
          </a:p>
          <a:p>
            <a:pPr marL="257175" lvl="1" indent="0">
              <a:spcBef>
                <a:spcPts val="0"/>
              </a:spcBef>
              <a:buNone/>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1050" dirty="0">
                <a:cs typeface="Calibri"/>
              </a:rPr>
              <a:t>Standard or alternative RE scenario at AUG and WEST</a:t>
            </a:r>
          </a:p>
          <a:p>
            <a:pPr marL="557213" lvl="1" indent="-214313">
              <a:spcBef>
                <a:spcPts val="0"/>
              </a:spcBef>
              <a:buFontTx/>
              <a:buChar char="-"/>
              <a:defRPr/>
            </a:pPr>
            <a:r>
              <a:rPr lang="en-US" sz="1050" dirty="0" err="1">
                <a:cs typeface="Calibri"/>
              </a:rPr>
              <a:t>Optimi</a:t>
            </a:r>
            <a:r>
              <a:rPr lang="cs-CZ" sz="1050" dirty="0">
                <a:cs typeface="Calibri"/>
              </a:rPr>
              <a:t>se</a:t>
            </a:r>
            <a:r>
              <a:rPr lang="en-US" sz="1050" dirty="0">
                <a:cs typeface="Calibri"/>
              </a:rPr>
              <a:t> timing of W LBO during MGI/SPI disruption with RE beam generation</a:t>
            </a:r>
          </a:p>
          <a:p>
            <a:pPr marL="557213" lvl="1" indent="-214313">
              <a:spcBef>
                <a:spcPts val="0"/>
              </a:spcBef>
              <a:buFontTx/>
              <a:buChar char="-"/>
              <a:defRPr/>
            </a:pPr>
            <a:r>
              <a:rPr lang="en-US" sz="1050" dirty="0">
                <a:cs typeface="Calibri"/>
              </a:rPr>
              <a:t>Depending on observed results select a suitable scan (current, </a:t>
            </a:r>
            <a:r>
              <a:rPr lang="en-US" sz="1050" dirty="0" err="1">
                <a:cs typeface="Calibri"/>
              </a:rPr>
              <a:t>Ar</a:t>
            </a:r>
            <a:r>
              <a:rPr lang="en-US" sz="1050" dirty="0">
                <a:cs typeface="Calibri"/>
              </a:rPr>
              <a:t> pressure, etc.)</a:t>
            </a:r>
          </a:p>
          <a:p>
            <a:pPr marL="557213" lvl="1" indent="-214313">
              <a:spcBef>
                <a:spcPts val="0"/>
              </a:spcBef>
              <a:buFontTx/>
              <a:buChar char="-"/>
              <a:defRPr/>
            </a:pPr>
            <a:r>
              <a:rPr lang="en-US" sz="1050" dirty="0">
                <a:cs typeface="Calibri"/>
              </a:rPr>
              <a:t>For effects on benign termination, trigger LBO in the recombined phase and terminate the beam by compression after a delay allowing the spreading of the W pollution</a:t>
            </a:r>
          </a:p>
          <a:p>
            <a:pPr marL="117872" indent="0">
              <a:spcBef>
                <a:spcPts val="0"/>
              </a:spcBef>
              <a:buNone/>
              <a:defRPr/>
            </a:pPr>
            <a:r>
              <a:rPr lang="en-US" sz="1500" dirty="0">
                <a:cs typeface="Calibri"/>
              </a:rPr>
              <a:t>Working RE generation and benign termination </a:t>
            </a:r>
            <a:r>
              <a:rPr lang="en-US" sz="1500">
                <a:cs typeface="Calibri"/>
              </a:rPr>
              <a:t>scenario crucial.</a:t>
            </a:r>
            <a:endParaRPr lang="en-US" sz="1500" dirty="0">
              <a:cs typeface="Calibri"/>
            </a:endParaRPr>
          </a:p>
          <a:p>
            <a:pPr marL="117872" indent="0">
              <a:spcBef>
                <a:spcPts val="0"/>
              </a:spcBef>
              <a:buNone/>
              <a:defRPr/>
            </a:pPr>
            <a:r>
              <a:rPr lang="en-US" sz="1350" dirty="0">
                <a:cs typeface="Calibri"/>
              </a:rPr>
              <a:t>All available RE, disruption and W diagnostics desirable.</a:t>
            </a: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4</a:t>
                      </a:r>
                      <a:endParaRPr lang="en-IT" sz="1400" dirty="0"/>
                    </a:p>
                  </a:txBody>
                  <a:tcPr marL="51439" marR="51439" marT="25718" marB="25718">
                    <a:solidFill>
                      <a:schemeClr val="tx2">
                        <a:lumMod val="40000"/>
                        <a:lumOff val="60000"/>
                      </a:schemeClr>
                    </a:solidFill>
                  </a:tcPr>
                </a:tc>
                <a:tc>
                  <a:txBody>
                    <a:bodyPr/>
                    <a:lstStyle/>
                    <a:p>
                      <a:r>
                        <a:rPr lang="en-US" sz="1400" dirty="0"/>
                        <a:t>1</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cs-CZ" sz="1400" dirty="0"/>
                        <a:t>3</a:t>
                      </a:r>
                      <a:endParaRPr lang="en-IT" sz="1400" dirty="0"/>
                    </a:p>
                  </a:txBody>
                  <a:tcPr marL="51439" marR="51439" marT="25718" marB="25718">
                    <a:solidFill>
                      <a:schemeClr val="accent6">
                        <a:lumMod val="40000"/>
                        <a:lumOff val="60000"/>
                      </a:schemeClr>
                    </a:solidFill>
                  </a:tcPr>
                </a:tc>
                <a:tc>
                  <a:txBody>
                    <a:bodyPr/>
                    <a:lstStyle/>
                    <a:p>
                      <a:r>
                        <a:rPr lang="cs-CZ" sz="1400" dirty="0"/>
                        <a:t>1</a:t>
                      </a:r>
                      <a:endParaRPr lang="en-IT" sz="14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sp>
        <p:nvSpPr>
          <p:cNvPr id="11" name="TextBox 6">
            <a:extLst>
              <a:ext uri="{FF2B5EF4-FFF2-40B4-BE49-F238E27FC236}">
                <a16:creationId xmlns:a16="http://schemas.microsoft.com/office/drawing/2014/main" id="{EF9D91CC-4A60-46F3-B826-3B48CD1380E2}"/>
              </a:ext>
            </a:extLst>
          </p:cNvPr>
          <p:cNvSpPr txBox="1">
            <a:spLocks noChangeArrowheads="1"/>
          </p:cNvSpPr>
          <p:nvPr/>
        </p:nvSpPr>
        <p:spPr bwMode="auto">
          <a:xfrm>
            <a:off x="6679406" y="637655"/>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85800" eaLnBrk="1" hangingPunct="1"/>
            <a:r>
              <a:rPr lang="en-US" altLang="en-US">
                <a:solidFill>
                  <a:srgbClr val="FFFFFF"/>
                </a:solidFill>
              </a:rPr>
              <a:t>Possible summary figures</a:t>
            </a:r>
            <a:endParaRPr lang="en-US" altLang="en-US">
              <a:solidFill>
                <a:srgbClr val="FFFFFF"/>
              </a:solidFill>
              <a:cs typeface="Calibri" panose="020F0502020204030204" pitchFamily="34" charset="0"/>
            </a:endParaRPr>
          </a:p>
        </p:txBody>
      </p:sp>
      <p:pic>
        <p:nvPicPr>
          <p:cNvPr id="12" name="Picture 11">
            <a:extLst>
              <a:ext uri="{FF2B5EF4-FFF2-40B4-BE49-F238E27FC236}">
                <a16:creationId xmlns:a16="http://schemas.microsoft.com/office/drawing/2014/main" id="{1B4CBD0C-FF08-48F9-8A81-534AFDEE67F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34096" y="569322"/>
            <a:ext cx="3071813" cy="241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a:extLst>
              <a:ext uri="{FF2B5EF4-FFF2-40B4-BE49-F238E27FC236}">
                <a16:creationId xmlns:a16="http://schemas.microsoft.com/office/drawing/2014/main" id="{B5A66712-D328-4F46-BF0E-A020F38857B7}"/>
              </a:ext>
            </a:extLst>
          </p:cNvPr>
          <p:cNvSpPr txBox="1">
            <a:spLocks noChangeArrowheads="1"/>
          </p:cNvSpPr>
          <p:nvPr/>
        </p:nvSpPr>
        <p:spPr bwMode="auto">
          <a:xfrm>
            <a:off x="7288390" y="903061"/>
            <a:ext cx="17549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85800"/>
            <a:r>
              <a:rPr lang="en-US" altLang="en-US" sz="900" dirty="0">
                <a:solidFill>
                  <a:prstClr val="black"/>
                </a:solidFill>
              </a:rPr>
              <a:t>High Z impurities now being added to RE codes using approximate models for collisional operators</a:t>
            </a:r>
          </a:p>
        </p:txBody>
      </p:sp>
      <p:sp>
        <p:nvSpPr>
          <p:cNvPr id="14" name="TextBox 6">
            <a:extLst>
              <a:ext uri="{FF2B5EF4-FFF2-40B4-BE49-F238E27FC236}">
                <a16:creationId xmlns:a16="http://schemas.microsoft.com/office/drawing/2014/main" id="{EAAB9F5A-17A7-4EE1-81B5-9197460961E9}"/>
              </a:ext>
            </a:extLst>
          </p:cNvPr>
          <p:cNvSpPr txBox="1">
            <a:spLocks noChangeArrowheads="1"/>
          </p:cNvSpPr>
          <p:nvPr/>
        </p:nvSpPr>
        <p:spPr bwMode="auto">
          <a:xfrm>
            <a:off x="7288390" y="2986291"/>
            <a:ext cx="2090738"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85800"/>
            <a:r>
              <a:rPr lang="en-US" altLang="en-US" sz="675" dirty="0">
                <a:solidFill>
                  <a:prstClr val="black"/>
                </a:solidFill>
              </a:rPr>
              <a:t>[</a:t>
            </a:r>
            <a:r>
              <a:rPr lang="en-US" altLang="en-US" sz="675" dirty="0" err="1">
                <a:solidFill>
                  <a:prstClr val="black"/>
                </a:solidFill>
              </a:rPr>
              <a:t>Walko</a:t>
            </a:r>
            <a:r>
              <a:rPr lang="cs-CZ" altLang="en-US" sz="675" dirty="0">
                <a:solidFill>
                  <a:prstClr val="black"/>
                </a:solidFill>
              </a:rPr>
              <a:t>w</a:t>
            </a:r>
            <a:r>
              <a:rPr lang="en-US" altLang="en-US" sz="675" dirty="0" err="1">
                <a:solidFill>
                  <a:prstClr val="black"/>
                </a:solidFill>
              </a:rPr>
              <a:t>iak</a:t>
            </a:r>
            <a:r>
              <a:rPr lang="en-US" altLang="en-US" sz="675" dirty="0">
                <a:solidFill>
                  <a:prstClr val="black"/>
                </a:solidFill>
              </a:rPr>
              <a:t> et al. </a:t>
            </a:r>
            <a:r>
              <a:rPr lang="en-US" altLang="en-US" sz="675" i="1" dirty="0">
                <a:solidFill>
                  <a:prstClr val="black"/>
                </a:solidFill>
              </a:rPr>
              <a:t>Phys. Plasmas</a:t>
            </a:r>
            <a:r>
              <a:rPr lang="en-US" altLang="en-US" sz="675" dirty="0">
                <a:solidFill>
                  <a:prstClr val="black"/>
                </a:solidFill>
              </a:rPr>
              <a:t> 29, 022501 (2022)]</a:t>
            </a:r>
          </a:p>
        </p:txBody>
      </p:sp>
      <p:sp>
        <p:nvSpPr>
          <p:cNvPr id="15" name="Footer Placeholder 3">
            <a:extLst>
              <a:ext uri="{FF2B5EF4-FFF2-40B4-BE49-F238E27FC236}">
                <a16:creationId xmlns:a16="http://schemas.microsoft.com/office/drawing/2014/main" id="{27861E64-F070-4F8F-8D32-8AB47AD13467}"/>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201853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t>P48: Influence of tungsten (W) on the runaway electron generation and benign termination scenario</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fontScale="92500"/>
          </a:bodyPr>
          <a:lstStyle/>
          <a:p>
            <a:pPr marL="160735" indent="-160735">
              <a:spcBef>
                <a:spcPts val="0"/>
              </a:spcBef>
              <a:buFont typeface="Arial"/>
              <a:buChar char="•"/>
              <a:defRPr/>
            </a:pPr>
            <a:r>
              <a:rPr lang="en-US" b="1" dirty="0">
                <a:latin typeface="+mn-lt"/>
                <a:cs typeface="Calibri"/>
              </a:rPr>
              <a:t>Proponents and contact person:</a:t>
            </a:r>
          </a:p>
          <a:p>
            <a:pPr marL="0" indent="0">
              <a:buNone/>
            </a:pPr>
            <a:r>
              <a:rPr lang="en-US" sz="1050" dirty="0">
                <a:hlinkClick r:id="rId2"/>
              </a:rPr>
              <a:t>Ondrej Ficker</a:t>
            </a:r>
            <a:r>
              <a:rPr lang="en-US" sz="1050" dirty="0"/>
              <a:t> (ficker@ipp.cas.cz), </a:t>
            </a:r>
            <a:r>
              <a:rPr lang="en-US" sz="1050" dirty="0">
                <a:hlinkClick r:id="rId3"/>
              </a:rPr>
              <a:t>Umar Sheikh</a:t>
            </a:r>
            <a:r>
              <a:rPr lang="en-US" sz="1050" dirty="0"/>
              <a:t>, </a:t>
            </a:r>
            <a:r>
              <a:rPr lang="en-US" sz="1050" dirty="0">
                <a:hlinkClick r:id="rId4"/>
              </a:rPr>
              <a:t>Cédric </a:t>
            </a:r>
            <a:r>
              <a:rPr lang="en-US" sz="1050" dirty="0" err="1">
                <a:hlinkClick r:id="rId4"/>
              </a:rPr>
              <a:t>Reux</a:t>
            </a:r>
            <a:r>
              <a:rPr lang="en-US" sz="1050" dirty="0"/>
              <a:t>, </a:t>
            </a:r>
            <a:r>
              <a:rPr lang="en-US" sz="1050" dirty="0" err="1">
                <a:hlinkClick r:id="rId5"/>
              </a:rPr>
              <a:t>Jedrzej</a:t>
            </a:r>
            <a:r>
              <a:rPr lang="en-US" sz="1050" dirty="0">
                <a:hlinkClick r:id="rId5"/>
              </a:rPr>
              <a:t> </a:t>
            </a:r>
            <a:r>
              <a:rPr lang="en-US" sz="1050" dirty="0" err="1">
                <a:hlinkClick r:id="rId5"/>
              </a:rPr>
              <a:t>Walkowiak</a:t>
            </a:r>
            <a:r>
              <a:rPr lang="en-US" sz="1050" dirty="0"/>
              <a:t>, </a:t>
            </a:r>
            <a:r>
              <a:rPr lang="en-US" sz="1050" dirty="0">
                <a:hlinkClick r:id="rId6"/>
              </a:rPr>
              <a:t>Axel Jardin</a:t>
            </a:r>
            <a:r>
              <a:rPr lang="en-US" sz="1050" dirty="0"/>
              <a:t>, </a:t>
            </a:r>
            <a:r>
              <a:rPr lang="en-US" sz="1050" dirty="0">
                <a:hlinkClick r:id="rId7"/>
              </a:rPr>
              <a:t>Vladislav </a:t>
            </a:r>
            <a:r>
              <a:rPr lang="en-US" sz="1050" dirty="0" err="1">
                <a:hlinkClick r:id="rId7"/>
              </a:rPr>
              <a:t>Plyusnin</a:t>
            </a:r>
            <a:r>
              <a:rPr lang="en-US" sz="1050" dirty="0"/>
              <a:t>, </a:t>
            </a:r>
            <a:r>
              <a:rPr lang="en-US" sz="1050" dirty="0">
                <a:hlinkClick r:id="rId8"/>
              </a:rPr>
              <a:t>Sergei Gerasimov</a:t>
            </a:r>
            <a:r>
              <a:rPr lang="en-US" sz="1050" dirty="0"/>
              <a:t>, </a:t>
            </a:r>
            <a:r>
              <a:rPr lang="en-US" sz="1050" dirty="0">
                <a:hlinkClick r:id="rId9"/>
              </a:rPr>
              <a:t>Gergely Papp</a:t>
            </a:r>
            <a:r>
              <a:rPr lang="en-US" sz="1050" dirty="0"/>
              <a:t>, </a:t>
            </a:r>
            <a:r>
              <a:rPr lang="en-US" sz="1050" dirty="0">
                <a:hlinkClick r:id="rId10"/>
              </a:rPr>
              <a:t>Matthias Hoppe</a:t>
            </a:r>
            <a:r>
              <a:rPr lang="en-US" sz="1050" dirty="0"/>
              <a:t>, </a:t>
            </a:r>
            <a:r>
              <a:rPr lang="en-US" sz="1050" dirty="0">
                <a:hlinkClick r:id="rId11"/>
              </a:rPr>
              <a:t>Peter </a:t>
            </a:r>
            <a:r>
              <a:rPr lang="en-US" sz="1050" dirty="0" err="1">
                <a:hlinkClick r:id="rId11"/>
              </a:rPr>
              <a:t>Halldestam</a:t>
            </a:r>
            <a:r>
              <a:rPr lang="en-US" sz="1050" dirty="0"/>
              <a:t> and others</a:t>
            </a:r>
            <a:endParaRPr lang="en-US" sz="1050" b="1" dirty="0">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dirty="0">
                <a:latin typeface="+mn-lt"/>
                <a:cs typeface="Calibri"/>
              </a:rPr>
              <a:t>Addressing RT3 D10 and D11</a:t>
            </a:r>
          </a:p>
          <a:p>
            <a:pPr lvl="1">
              <a:spcBef>
                <a:spcPts val="0"/>
              </a:spcBef>
              <a:defRPr/>
            </a:pPr>
            <a:r>
              <a:rPr lang="en-US" b="1" dirty="0">
                <a:cs typeface="Calibri"/>
              </a:rPr>
              <a:t>ITER relevant impurity affecting RE generation and mitigation?</a:t>
            </a:r>
            <a:endParaRPr lang="en-US" dirty="0">
              <a:cs typeface="Calibri"/>
            </a:endParaRPr>
          </a:p>
          <a:p>
            <a:pPr marL="0" indent="0">
              <a:buNone/>
            </a:pPr>
            <a:r>
              <a:rPr lang="en-US" sz="1050" b="1" dirty="0">
                <a:cs typeface="Calibri"/>
              </a:rPr>
              <a:t>[1] </a:t>
            </a:r>
            <a:r>
              <a:rPr lang="en-US" sz="1050" dirty="0"/>
              <a:t>Design scenario with enhanced W concentration during disruption with RE generation</a:t>
            </a:r>
          </a:p>
          <a:p>
            <a:pPr marL="0" indent="0">
              <a:buNone/>
            </a:pPr>
            <a:r>
              <a:rPr lang="en-US" sz="1050" b="1" dirty="0"/>
              <a:t>[2] </a:t>
            </a:r>
            <a:r>
              <a:rPr lang="en-US" sz="1050" dirty="0"/>
              <a:t>Quantify the effect of tungsten if possible.</a:t>
            </a:r>
          </a:p>
          <a:p>
            <a:pPr marL="0" indent="0">
              <a:buNone/>
            </a:pPr>
            <a:r>
              <a:rPr lang="en-US" sz="1050" b="1" dirty="0"/>
              <a:t>[3] </a:t>
            </a:r>
            <a:r>
              <a:rPr lang="en-US" sz="1050" dirty="0"/>
              <a:t>Increase the W concentration in post-disruption RE beam and observe the effects on benign termination if any.</a:t>
            </a:r>
          </a:p>
          <a:p>
            <a:pPr marL="257175" lvl="1" indent="0">
              <a:spcBef>
                <a:spcPts val="0"/>
              </a:spcBef>
              <a:buNone/>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pPr lvl="1">
              <a:spcBef>
                <a:spcPts val="0"/>
              </a:spcBef>
              <a:defRPr/>
            </a:pPr>
            <a:r>
              <a:rPr lang="en-US" sz="1050" dirty="0">
                <a:cs typeface="Calibri"/>
              </a:rPr>
              <a:t>Standard or alternative RE scenario at AUG and WEST</a:t>
            </a:r>
          </a:p>
          <a:p>
            <a:pPr marL="557213" lvl="1" indent="-214313">
              <a:spcBef>
                <a:spcPts val="0"/>
              </a:spcBef>
              <a:buFontTx/>
              <a:buChar char="-"/>
              <a:defRPr/>
            </a:pPr>
            <a:r>
              <a:rPr lang="en-US" sz="1050" dirty="0" err="1">
                <a:cs typeface="Calibri"/>
              </a:rPr>
              <a:t>Optimi</a:t>
            </a:r>
            <a:r>
              <a:rPr lang="cs-CZ" sz="1050" dirty="0">
                <a:cs typeface="Calibri"/>
              </a:rPr>
              <a:t>se</a:t>
            </a:r>
            <a:r>
              <a:rPr lang="en-US" sz="1050" dirty="0">
                <a:cs typeface="Calibri"/>
              </a:rPr>
              <a:t> timing of W LBO during MGI/SPI disruption with RE beam generation</a:t>
            </a:r>
          </a:p>
          <a:p>
            <a:pPr marL="557213" lvl="1" indent="-214313">
              <a:spcBef>
                <a:spcPts val="0"/>
              </a:spcBef>
              <a:buFontTx/>
              <a:buChar char="-"/>
              <a:defRPr/>
            </a:pPr>
            <a:r>
              <a:rPr lang="en-US" sz="1050" dirty="0">
                <a:cs typeface="Calibri"/>
              </a:rPr>
              <a:t>Depending on observed results select a suitable scan (current, </a:t>
            </a:r>
            <a:r>
              <a:rPr lang="en-US" sz="1050" dirty="0" err="1">
                <a:cs typeface="Calibri"/>
              </a:rPr>
              <a:t>Ar</a:t>
            </a:r>
            <a:r>
              <a:rPr lang="en-US" sz="1050" dirty="0">
                <a:cs typeface="Calibri"/>
              </a:rPr>
              <a:t> pressure, etc.)</a:t>
            </a:r>
          </a:p>
          <a:p>
            <a:pPr marL="557213" lvl="1" indent="-214313">
              <a:spcBef>
                <a:spcPts val="0"/>
              </a:spcBef>
              <a:buFontTx/>
              <a:buChar char="-"/>
              <a:defRPr/>
            </a:pPr>
            <a:r>
              <a:rPr lang="en-US" sz="1050" dirty="0">
                <a:cs typeface="Calibri"/>
              </a:rPr>
              <a:t>For effects on benign termination, trigger LBO in the recombined phase and terminate the beam by compression after a delay allowing the spreading of the W pollution</a:t>
            </a:r>
          </a:p>
          <a:p>
            <a:pPr marL="117872" indent="0">
              <a:spcBef>
                <a:spcPts val="0"/>
              </a:spcBef>
              <a:buNone/>
              <a:defRPr/>
            </a:pPr>
            <a:r>
              <a:rPr lang="en-US" sz="1500" dirty="0">
                <a:cs typeface="Calibri"/>
              </a:rPr>
              <a:t>Working RE generation and benign termination scenario crucial.</a:t>
            </a:r>
          </a:p>
          <a:p>
            <a:pPr marL="117872" indent="0">
              <a:spcBef>
                <a:spcPts val="0"/>
              </a:spcBef>
              <a:buNone/>
              <a:defRPr/>
            </a:pPr>
            <a:r>
              <a:rPr lang="en-US" sz="1350" dirty="0">
                <a:cs typeface="Calibri"/>
              </a:rPr>
              <a:t>All available RE, disruption and W diagnostics desirable.</a:t>
            </a: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4</a:t>
                      </a:r>
                      <a:endParaRPr lang="en-IT" sz="1400" dirty="0"/>
                    </a:p>
                  </a:txBody>
                  <a:tcPr marL="51439" marR="51439" marT="25718" marB="25718">
                    <a:solidFill>
                      <a:schemeClr val="tx2">
                        <a:lumMod val="40000"/>
                        <a:lumOff val="60000"/>
                      </a:schemeClr>
                    </a:solidFill>
                  </a:tcPr>
                </a:tc>
                <a:tc>
                  <a:txBody>
                    <a:bodyPr/>
                    <a:lstStyle/>
                    <a:p>
                      <a:r>
                        <a:rPr lang="en-US" sz="1400" dirty="0"/>
                        <a:t>1</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r>
                        <a:rPr lang="cs-CZ" sz="1400" dirty="0"/>
                        <a:t>3</a:t>
                      </a:r>
                      <a:endParaRPr lang="en-IT" sz="1400" dirty="0"/>
                    </a:p>
                  </a:txBody>
                  <a:tcPr marL="51439" marR="51439" marT="25718" marB="25718">
                    <a:solidFill>
                      <a:schemeClr val="accent6">
                        <a:lumMod val="40000"/>
                        <a:lumOff val="60000"/>
                      </a:schemeClr>
                    </a:solidFill>
                  </a:tcPr>
                </a:tc>
                <a:tc>
                  <a:txBody>
                    <a:bodyPr/>
                    <a:lstStyle/>
                    <a:p>
                      <a:r>
                        <a:rPr lang="cs-CZ" sz="1400" dirty="0"/>
                        <a:t>1</a:t>
                      </a:r>
                      <a:endParaRPr lang="en-IT" sz="14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sp>
        <p:nvSpPr>
          <p:cNvPr id="11" name="TextBox 6">
            <a:extLst>
              <a:ext uri="{FF2B5EF4-FFF2-40B4-BE49-F238E27FC236}">
                <a16:creationId xmlns:a16="http://schemas.microsoft.com/office/drawing/2014/main" id="{EF9D91CC-4A60-46F3-B826-3B48CD1380E2}"/>
              </a:ext>
            </a:extLst>
          </p:cNvPr>
          <p:cNvSpPr txBox="1">
            <a:spLocks noChangeArrowheads="1"/>
          </p:cNvSpPr>
          <p:nvPr/>
        </p:nvSpPr>
        <p:spPr bwMode="auto">
          <a:xfrm>
            <a:off x="6679406" y="637655"/>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85800" eaLnBrk="1" hangingPunct="1"/>
            <a:r>
              <a:rPr lang="en-US" altLang="en-US">
                <a:solidFill>
                  <a:srgbClr val="FFFFFF"/>
                </a:solidFill>
              </a:rPr>
              <a:t>Possible summary figures</a:t>
            </a:r>
            <a:endParaRPr lang="en-US" altLang="en-US">
              <a:solidFill>
                <a:srgbClr val="FFFFFF"/>
              </a:solidFill>
              <a:cs typeface="Calibri" panose="020F0502020204030204" pitchFamily="34" charset="0"/>
            </a:endParaRPr>
          </a:p>
        </p:txBody>
      </p:sp>
      <p:pic>
        <p:nvPicPr>
          <p:cNvPr id="12" name="Picture 11">
            <a:extLst>
              <a:ext uri="{FF2B5EF4-FFF2-40B4-BE49-F238E27FC236}">
                <a16:creationId xmlns:a16="http://schemas.microsoft.com/office/drawing/2014/main" id="{1B4CBD0C-FF08-48F9-8A81-534AFDEE67F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34096" y="569322"/>
            <a:ext cx="3071813" cy="241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a:extLst>
              <a:ext uri="{FF2B5EF4-FFF2-40B4-BE49-F238E27FC236}">
                <a16:creationId xmlns:a16="http://schemas.microsoft.com/office/drawing/2014/main" id="{B5A66712-D328-4F46-BF0E-A020F38857B7}"/>
              </a:ext>
            </a:extLst>
          </p:cNvPr>
          <p:cNvSpPr txBox="1">
            <a:spLocks noChangeArrowheads="1"/>
          </p:cNvSpPr>
          <p:nvPr/>
        </p:nvSpPr>
        <p:spPr bwMode="auto">
          <a:xfrm>
            <a:off x="7288390" y="903061"/>
            <a:ext cx="17549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85800"/>
            <a:r>
              <a:rPr lang="en-US" altLang="en-US" sz="900" dirty="0">
                <a:solidFill>
                  <a:prstClr val="black"/>
                </a:solidFill>
              </a:rPr>
              <a:t>High Z impurities now being added to RE codes using approximate models for collisional operators</a:t>
            </a:r>
          </a:p>
        </p:txBody>
      </p:sp>
      <p:sp>
        <p:nvSpPr>
          <p:cNvPr id="14" name="TextBox 6">
            <a:extLst>
              <a:ext uri="{FF2B5EF4-FFF2-40B4-BE49-F238E27FC236}">
                <a16:creationId xmlns:a16="http://schemas.microsoft.com/office/drawing/2014/main" id="{EAAB9F5A-17A7-4EE1-81B5-9197460961E9}"/>
              </a:ext>
            </a:extLst>
          </p:cNvPr>
          <p:cNvSpPr txBox="1">
            <a:spLocks noChangeArrowheads="1"/>
          </p:cNvSpPr>
          <p:nvPr/>
        </p:nvSpPr>
        <p:spPr bwMode="auto">
          <a:xfrm>
            <a:off x="7288390" y="2986291"/>
            <a:ext cx="2090738"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85800"/>
            <a:r>
              <a:rPr lang="en-US" altLang="en-US" sz="675" dirty="0">
                <a:solidFill>
                  <a:prstClr val="black"/>
                </a:solidFill>
              </a:rPr>
              <a:t>[</a:t>
            </a:r>
            <a:r>
              <a:rPr lang="en-US" altLang="en-US" sz="675" dirty="0" err="1">
                <a:solidFill>
                  <a:prstClr val="black"/>
                </a:solidFill>
              </a:rPr>
              <a:t>Walko</a:t>
            </a:r>
            <a:r>
              <a:rPr lang="cs-CZ" altLang="en-US" sz="675" dirty="0">
                <a:solidFill>
                  <a:prstClr val="black"/>
                </a:solidFill>
              </a:rPr>
              <a:t>w</a:t>
            </a:r>
            <a:r>
              <a:rPr lang="en-US" altLang="en-US" sz="675" dirty="0" err="1">
                <a:solidFill>
                  <a:prstClr val="black"/>
                </a:solidFill>
              </a:rPr>
              <a:t>iak</a:t>
            </a:r>
            <a:r>
              <a:rPr lang="en-US" altLang="en-US" sz="675" dirty="0">
                <a:solidFill>
                  <a:prstClr val="black"/>
                </a:solidFill>
              </a:rPr>
              <a:t> et al. </a:t>
            </a:r>
            <a:r>
              <a:rPr lang="en-US" altLang="en-US" sz="675" i="1" dirty="0">
                <a:solidFill>
                  <a:prstClr val="black"/>
                </a:solidFill>
              </a:rPr>
              <a:t>Phys. Plasmas</a:t>
            </a:r>
            <a:r>
              <a:rPr lang="en-US" altLang="en-US" sz="675" dirty="0">
                <a:solidFill>
                  <a:prstClr val="black"/>
                </a:solidFill>
              </a:rPr>
              <a:t> 29, 022501 (2022)]</a:t>
            </a:r>
          </a:p>
        </p:txBody>
      </p:sp>
      <p:sp>
        <p:nvSpPr>
          <p:cNvPr id="15" name="TextBox 1">
            <a:extLst>
              <a:ext uri="{FF2B5EF4-FFF2-40B4-BE49-F238E27FC236}">
                <a16:creationId xmlns:a16="http://schemas.microsoft.com/office/drawing/2014/main" id="{DAB72D53-921D-416E-B18A-09DD596DF980}"/>
              </a:ext>
            </a:extLst>
          </p:cNvPr>
          <p:cNvSpPr txBox="1"/>
          <p:nvPr/>
        </p:nvSpPr>
        <p:spPr>
          <a:xfrm>
            <a:off x="4635268" y="727382"/>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chemeClr val="accent6">
                    <a:lumMod val="75000"/>
                  </a:schemeClr>
                </a:solidFill>
              </a:rPr>
              <a:t>P</a:t>
            </a:r>
            <a:r>
              <a:rPr lang="de-DE" dirty="0">
                <a:solidFill>
                  <a:schemeClr val="accent6">
                    <a:lumMod val="75000"/>
                  </a:schemeClr>
                </a:solidFill>
              </a:rPr>
              <a:t>2</a:t>
            </a:r>
            <a:r>
              <a:rPr lang="fi-FI" dirty="0">
                <a:solidFill>
                  <a:schemeClr val="accent6">
                    <a:lumMod val="75000"/>
                  </a:schemeClr>
                </a:solidFill>
              </a:rPr>
              <a:t> – </a:t>
            </a:r>
            <a:r>
              <a:rPr lang="en-US" dirty="0">
                <a:solidFill>
                  <a:schemeClr val="accent6">
                    <a:lumMod val="75000"/>
                  </a:schemeClr>
                </a:solidFill>
              </a:rPr>
              <a:t>1) It's interesting, but we can't afford to conduct all the studies, and this is not the most urgent issue for ITER currently.</a:t>
            </a:r>
            <a:endParaRPr lang="en-IT" dirty="0">
              <a:solidFill>
                <a:schemeClr val="accent6">
                  <a:lumMod val="75000"/>
                </a:schemeClr>
              </a:solidFill>
            </a:endParaRPr>
          </a:p>
        </p:txBody>
      </p:sp>
      <p:sp>
        <p:nvSpPr>
          <p:cNvPr id="16" name="Footer Placeholder 3">
            <a:extLst>
              <a:ext uri="{FF2B5EF4-FFF2-40B4-BE49-F238E27FC236}">
                <a16:creationId xmlns:a16="http://schemas.microsoft.com/office/drawing/2014/main" id="{18D275BA-B813-4512-996D-8B394E93F48F}"/>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878365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t>P49: SPI into tungsten accumulation at AUG</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lnSpcReduction="10000"/>
          </a:bodyPr>
          <a:lstStyle/>
          <a:p>
            <a:pPr marL="160735" indent="-160735">
              <a:spcBef>
                <a:spcPts val="0"/>
              </a:spcBef>
              <a:buFont typeface="Arial"/>
              <a:buChar char="•"/>
              <a:defRPr/>
            </a:pPr>
            <a:r>
              <a:rPr lang="en-US" b="1" dirty="0">
                <a:latin typeface="+mn-lt"/>
                <a:cs typeface="Calibri"/>
              </a:rPr>
              <a:t>Proponents and contact person:</a:t>
            </a:r>
          </a:p>
          <a:p>
            <a:pPr marL="0" indent="0">
              <a:buNone/>
            </a:pPr>
            <a:r>
              <a:rPr lang="en-US" sz="825" dirty="0">
                <a:solidFill>
                  <a:srgbClr val="3366BB"/>
                </a:solidFill>
                <a:latin typeface="Arial" panose="020B0604020202020204" pitchFamily="34" charset="0"/>
                <a:hlinkClick r:id="rId2">
                  <a:extLst>
                    <a:ext uri="{A12FA001-AC4F-418D-AE19-62706E023703}">
                      <ahyp:hlinkClr xmlns:ahyp="http://schemas.microsoft.com/office/drawing/2018/hyperlinkcolor" val="tx"/>
                    </a:ext>
                  </a:extLst>
                </a:hlinkClick>
              </a:rPr>
              <a:t>Ondrej Ficker</a:t>
            </a:r>
            <a:r>
              <a:rPr lang="en-US" sz="825" dirty="0">
                <a:solidFill>
                  <a:srgbClr val="3366BB"/>
                </a:solidFill>
                <a:latin typeface="Arial" panose="020B0604020202020204" pitchFamily="34" charset="0"/>
              </a:rPr>
              <a:t> (</a:t>
            </a:r>
            <a:r>
              <a:rPr lang="en-US" sz="825" dirty="0">
                <a:solidFill>
                  <a:srgbClr val="3366BB"/>
                </a:solidFill>
                <a:latin typeface="Arial" panose="020B0604020202020204" pitchFamily="34" charset="0"/>
                <a:hlinkClick r:id="rId2"/>
              </a:rPr>
              <a:t>ficker@ipp.cas.cz</a:t>
            </a:r>
            <a:r>
              <a:rPr lang="en-US" sz="825" dirty="0">
                <a:solidFill>
                  <a:srgbClr val="3366BB"/>
                </a:solidFill>
                <a:latin typeface="Arial" panose="020B0604020202020204" pitchFamily="34" charset="0"/>
              </a:rPr>
              <a:t>)</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3">
                  <a:extLst>
                    <a:ext uri="{A12FA001-AC4F-418D-AE19-62706E023703}">
                      <ahyp:hlinkClr xmlns:ahyp="http://schemas.microsoft.com/office/drawing/2018/hyperlinkcolor" val="tx"/>
                    </a:ext>
                  </a:extLst>
                </a:hlinkClick>
              </a:rPr>
              <a:t>Stefan </a:t>
            </a:r>
            <a:r>
              <a:rPr lang="en-US" sz="825" dirty="0" err="1">
                <a:solidFill>
                  <a:srgbClr val="3366BB"/>
                </a:solidFill>
                <a:latin typeface="Arial" panose="020B0604020202020204" pitchFamily="34" charset="0"/>
                <a:hlinkClick r:id="rId3">
                  <a:extLst>
                    <a:ext uri="{A12FA001-AC4F-418D-AE19-62706E023703}">
                      <ahyp:hlinkClr xmlns:ahyp="http://schemas.microsoft.com/office/drawing/2018/hyperlinkcolor" val="tx"/>
                    </a:ext>
                  </a:extLst>
                </a:hlinkClick>
              </a:rPr>
              <a:t>Jachmich</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4">
                  <a:extLst>
                    <a:ext uri="{A12FA001-AC4F-418D-AE19-62706E023703}">
                      <ahyp:hlinkClr xmlns:ahyp="http://schemas.microsoft.com/office/drawing/2018/hyperlinkcolor" val="tx"/>
                    </a:ext>
                  </a:extLst>
                </a:hlinkClick>
              </a:rPr>
              <a:t>Umar Sheikh</a:t>
            </a:r>
            <a:r>
              <a:rPr lang="en-US" sz="825" dirty="0">
                <a:solidFill>
                  <a:srgbClr val="3366BB"/>
                </a:solidFill>
                <a:latin typeface="Arial" panose="020B0604020202020204" pitchFamily="34" charset="0"/>
              </a:rPr>
              <a:t>, </a:t>
            </a:r>
            <a:r>
              <a:rPr lang="en-US" sz="825" dirty="0">
                <a:solidFill>
                  <a:srgbClr val="3366BB"/>
                </a:solidFill>
                <a:latin typeface="Arial" panose="020B0604020202020204" pitchFamily="34" charset="0"/>
                <a:hlinkClick r:id="rId5">
                  <a:extLst>
                    <a:ext uri="{A12FA001-AC4F-418D-AE19-62706E023703}">
                      <ahyp:hlinkClr xmlns:ahyp="http://schemas.microsoft.com/office/drawing/2018/hyperlinkcolor" val="tx"/>
                    </a:ext>
                  </a:extLst>
                </a:hlinkClick>
              </a:rPr>
              <a:t>Gergely Papp</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6">
                  <a:extLst>
                    <a:ext uri="{A12FA001-AC4F-418D-AE19-62706E023703}">
                      <ahyp:hlinkClr xmlns:ahyp="http://schemas.microsoft.com/office/drawing/2018/hyperlinkcolor" val="tx"/>
                    </a:ext>
                  </a:extLst>
                </a:hlinkClick>
              </a:rPr>
              <a:t>Paul Heinrich</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7">
                  <a:extLst>
                    <a:ext uri="{A12FA001-AC4F-418D-AE19-62706E023703}">
                      <ahyp:hlinkClr xmlns:ahyp="http://schemas.microsoft.com/office/drawing/2018/hyperlinkcolor" val="tx"/>
                    </a:ext>
                  </a:extLst>
                </a:hlinkClick>
              </a:rPr>
              <a:t>Peter </a:t>
            </a:r>
            <a:r>
              <a:rPr lang="en-US" sz="825" dirty="0" err="1">
                <a:solidFill>
                  <a:srgbClr val="3366BB"/>
                </a:solidFill>
                <a:latin typeface="Arial" panose="020B0604020202020204" pitchFamily="34" charset="0"/>
                <a:hlinkClick r:id="rId7">
                  <a:extLst>
                    <a:ext uri="{A12FA001-AC4F-418D-AE19-62706E023703}">
                      <ahyp:hlinkClr xmlns:ahyp="http://schemas.microsoft.com/office/drawing/2018/hyperlinkcolor" val="tx"/>
                    </a:ext>
                  </a:extLst>
                </a:hlinkClick>
              </a:rPr>
              <a:t>Halldestam</a:t>
            </a:r>
            <a:r>
              <a:rPr lang="en-US" sz="825" dirty="0">
                <a:solidFill>
                  <a:srgbClr val="202122"/>
                </a:solidFill>
                <a:latin typeface="Arial" panose="020B0604020202020204" pitchFamily="34" charset="0"/>
              </a:rPr>
              <a:t>, </a:t>
            </a:r>
            <a:r>
              <a:rPr lang="en-US" sz="825" dirty="0" err="1">
                <a:solidFill>
                  <a:srgbClr val="3366BB"/>
                </a:solidFill>
                <a:latin typeface="Arial" panose="020B0604020202020204" pitchFamily="34" charset="0"/>
                <a:hlinkClick r:id="rId8">
                  <a:extLst>
                    <a:ext uri="{A12FA001-AC4F-418D-AE19-62706E023703}">
                      <ahyp:hlinkClr xmlns:ahyp="http://schemas.microsoft.com/office/drawing/2018/hyperlinkcolor" val="tx"/>
                    </a:ext>
                  </a:extLst>
                </a:hlinkClick>
              </a:rPr>
              <a:t>Ansh</a:t>
            </a:r>
            <a:r>
              <a:rPr lang="en-US" sz="825" dirty="0">
                <a:solidFill>
                  <a:srgbClr val="3366BB"/>
                </a:solidFill>
                <a:latin typeface="Arial" panose="020B0604020202020204" pitchFamily="34" charset="0"/>
                <a:hlinkClick r:id="rId8">
                  <a:extLst>
                    <a:ext uri="{A12FA001-AC4F-418D-AE19-62706E023703}">
                      <ahyp:hlinkClr xmlns:ahyp="http://schemas.microsoft.com/office/drawing/2018/hyperlinkcolor" val="tx"/>
                    </a:ext>
                  </a:extLst>
                </a:hlinkClick>
              </a:rPr>
              <a:t> Patel</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9">
                  <a:extLst>
                    <a:ext uri="{A12FA001-AC4F-418D-AE19-62706E023703}">
                      <ahyp:hlinkClr xmlns:ahyp="http://schemas.microsoft.com/office/drawing/2018/hyperlinkcolor" val="tx"/>
                    </a:ext>
                  </a:extLst>
                </a:hlinkClick>
              </a:rPr>
              <a:t>Andres </a:t>
            </a:r>
            <a:r>
              <a:rPr lang="en-US" sz="825" dirty="0" err="1">
                <a:solidFill>
                  <a:srgbClr val="3366BB"/>
                </a:solidFill>
                <a:latin typeface="Arial" panose="020B0604020202020204" pitchFamily="34" charset="0"/>
                <a:hlinkClick r:id="rId9">
                  <a:extLst>
                    <a:ext uri="{A12FA001-AC4F-418D-AE19-62706E023703}">
                      <ahyp:hlinkClr xmlns:ahyp="http://schemas.microsoft.com/office/drawing/2018/hyperlinkcolor" val="tx"/>
                    </a:ext>
                  </a:extLst>
                </a:hlinkClick>
              </a:rPr>
              <a:t>Orduna</a:t>
            </a:r>
            <a:r>
              <a:rPr lang="en-US" sz="825" dirty="0">
                <a:solidFill>
                  <a:srgbClr val="3366BB"/>
                </a:solidFill>
                <a:latin typeface="Arial" panose="020B0604020202020204" pitchFamily="34" charset="0"/>
                <a:hlinkClick r:id="rId9">
                  <a:extLst>
                    <a:ext uri="{A12FA001-AC4F-418D-AE19-62706E023703}">
                      <ahyp:hlinkClr xmlns:ahyp="http://schemas.microsoft.com/office/drawing/2018/hyperlinkcolor" val="tx"/>
                    </a:ext>
                  </a:extLst>
                </a:hlinkClick>
              </a:rPr>
              <a:t> Martinez</a:t>
            </a:r>
            <a:r>
              <a:rPr lang="en-US" sz="825" dirty="0">
                <a:solidFill>
                  <a:srgbClr val="202122"/>
                </a:solidFill>
                <a:latin typeface="Arial" panose="020B0604020202020204" pitchFamily="34" charset="0"/>
              </a:rPr>
              <a:t>, </a:t>
            </a:r>
            <a:r>
              <a:rPr lang="en-US" sz="825" u="sng" dirty="0">
                <a:solidFill>
                  <a:srgbClr val="3366BB"/>
                </a:solidFill>
                <a:latin typeface="Arial" panose="020B0604020202020204" pitchFamily="34" charset="0"/>
                <a:hlinkClick r:id="rId10">
                  <a:extLst>
                    <a:ext uri="{A12FA001-AC4F-418D-AE19-62706E023703}">
                      <ahyp:hlinkClr xmlns:ahyp="http://schemas.microsoft.com/office/drawing/2018/hyperlinkcolor" val="tx"/>
                    </a:ext>
                  </a:extLst>
                </a:hlinkClick>
              </a:rPr>
              <a:t>Andrew Moreau</a:t>
            </a:r>
            <a:endParaRPr lang="en-US" sz="825" dirty="0">
              <a:solidFill>
                <a:srgbClr val="202122"/>
              </a:solidFill>
              <a:latin typeface="Arial" panose="020B0604020202020204" pitchFamily="34" charset="0"/>
            </a:endParaRPr>
          </a:p>
          <a:p>
            <a:pPr marL="0" indent="0">
              <a:spcBef>
                <a:spcPts val="0"/>
              </a:spcBef>
              <a:buNone/>
              <a:defRPr/>
            </a:pPr>
            <a:endParaRPr lang="en-US" sz="825" b="1" dirty="0">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dirty="0">
                <a:latin typeface="+mn-lt"/>
                <a:cs typeface="Calibri"/>
              </a:rPr>
              <a:t>Pre-TQ times significantly varied with W accumulation (both on JET and AUG)</a:t>
            </a:r>
          </a:p>
          <a:p>
            <a:pPr lvl="1">
              <a:spcBef>
                <a:spcPts val="0"/>
              </a:spcBef>
              <a:defRPr/>
            </a:pPr>
            <a:r>
              <a:rPr lang="en-US" dirty="0">
                <a:latin typeface="+mn-lt"/>
                <a:cs typeface="Calibri"/>
              </a:rPr>
              <a:t>Crucial for proper DMS setup – is the MHD mode structure significantly affecting the characteristic times</a:t>
            </a:r>
          </a:p>
          <a:p>
            <a:pPr lvl="1">
              <a:spcBef>
                <a:spcPts val="0"/>
              </a:spcBef>
              <a:defRPr/>
            </a:pPr>
            <a:r>
              <a:rPr lang="en-US" sz="1050" i="1" dirty="0">
                <a:cs typeface="Calibri"/>
              </a:rPr>
              <a:t>Characterize how W accumulation together with critical MHD instabilities affects the SPI disruption</a:t>
            </a:r>
          </a:p>
          <a:p>
            <a:pPr lvl="1">
              <a:spcBef>
                <a:spcPts val="0"/>
              </a:spcBef>
              <a:defRPr/>
            </a:pPr>
            <a:r>
              <a:rPr lang="en-US" sz="1050" i="1" dirty="0">
                <a:cs typeface="Calibri"/>
              </a:rPr>
              <a:t>Understand whether prolongation of pre-TQ time</a:t>
            </a:r>
            <a:endParaRPr lang="en-US" sz="1500" b="1" i="1" dirty="0">
              <a:cs typeface="Calibri"/>
            </a:endParaRPr>
          </a:p>
          <a:p>
            <a:pPr marL="160735" indent="-160735">
              <a:spcBef>
                <a:spcPts val="0"/>
              </a:spcBef>
              <a:buFont typeface="Arial"/>
              <a:buChar char="•"/>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r>
              <a:rPr lang="en-US" sz="1050" dirty="0"/>
              <a:t>Start with previous reference #43194</a:t>
            </a:r>
          </a:p>
          <a:p>
            <a:r>
              <a:rPr lang="en-US" sz="1050" dirty="0" err="1"/>
              <a:t>En</a:t>
            </a:r>
            <a:r>
              <a:rPr lang="cs-CZ" sz="1050" dirty="0"/>
              <a:t>h</a:t>
            </a:r>
            <a:r>
              <a:rPr lang="en-US" sz="1050" dirty="0" err="1"/>
              <a:t>ance</a:t>
            </a:r>
            <a:r>
              <a:rPr lang="en-US" sz="1050" dirty="0"/>
              <a:t> MHD activity (ideally mode lock) during SPI injection either by timing or using RMPs</a:t>
            </a:r>
          </a:p>
          <a:p>
            <a:r>
              <a:rPr lang="en-US" sz="1050" dirty="0"/>
              <a:t>SPI setup Pure D2 and 2 different Neon contents (same as in 2025)</a:t>
            </a:r>
          </a:p>
          <a:p>
            <a:r>
              <a:rPr lang="en-US" sz="1050" dirty="0"/>
              <a:t>Staggered scheme into the configuration with </a:t>
            </a:r>
            <a:r>
              <a:rPr lang="en-US" sz="1050" dirty="0" err="1"/>
              <a:t>logest</a:t>
            </a:r>
            <a:r>
              <a:rPr lang="en-US" sz="1050" dirty="0"/>
              <a:t> pre-TQ time</a:t>
            </a:r>
          </a:p>
          <a:p>
            <a:r>
              <a:rPr lang="en-US" sz="1050" dirty="0"/>
              <a:t>Complement internal proposal on W concentration influence on SPI disruptions</a:t>
            </a:r>
            <a:endParaRPr lang="cs-CZ" sz="1050" dirty="0"/>
          </a:p>
          <a:p>
            <a:pPr marL="0" indent="0">
              <a:buNone/>
            </a:pPr>
            <a:r>
              <a:rPr lang="en-US" sz="1200" dirty="0">
                <a:cs typeface="Calibri"/>
              </a:rPr>
              <a:t>All available SPI diagnostics (Dispersion interferometer, fast cameras, bolometers, etc.) + W spectroscopy</a:t>
            </a: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6</a:t>
                      </a:r>
                      <a:endParaRPr lang="en-IT" sz="1400" dirty="0"/>
                    </a:p>
                  </a:txBody>
                  <a:tcPr marL="51439" marR="51439" marT="25718" marB="25718">
                    <a:solidFill>
                      <a:schemeClr val="tx2">
                        <a:lumMod val="40000"/>
                        <a:lumOff val="60000"/>
                      </a:schemeClr>
                    </a:solidFill>
                  </a:tcPr>
                </a:tc>
                <a:tc>
                  <a:txBody>
                    <a:bodyPr/>
                    <a:lstStyle/>
                    <a:p>
                      <a:r>
                        <a:rPr lang="en-US" sz="1400" dirty="0"/>
                        <a:t>2</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5" name="Picture 4">
            <a:extLst>
              <a:ext uri="{FF2B5EF4-FFF2-40B4-BE49-F238E27FC236}">
                <a16:creationId xmlns:a16="http://schemas.microsoft.com/office/drawing/2014/main" id="{F1631BEF-8526-4069-A9AD-C912C066231E}"/>
              </a:ext>
            </a:extLst>
          </p:cNvPr>
          <p:cNvPicPr>
            <a:picLocks noChangeAspect="1"/>
          </p:cNvPicPr>
          <p:nvPr/>
        </p:nvPicPr>
        <p:blipFill>
          <a:blip r:embed="rId11"/>
          <a:stretch>
            <a:fillRect/>
          </a:stretch>
        </p:blipFill>
        <p:spPr>
          <a:xfrm>
            <a:off x="6109651" y="0"/>
            <a:ext cx="2778488" cy="3041851"/>
          </a:xfrm>
          <a:prstGeom prst="rect">
            <a:avLst/>
          </a:prstGeom>
        </p:spPr>
      </p:pic>
      <p:sp>
        <p:nvSpPr>
          <p:cNvPr id="11" name="TextBox 10">
            <a:extLst>
              <a:ext uri="{FF2B5EF4-FFF2-40B4-BE49-F238E27FC236}">
                <a16:creationId xmlns:a16="http://schemas.microsoft.com/office/drawing/2014/main" id="{D7D40241-7B37-4067-B1D9-085A3952ACF5}"/>
              </a:ext>
            </a:extLst>
          </p:cNvPr>
          <p:cNvSpPr txBox="1"/>
          <p:nvPr/>
        </p:nvSpPr>
        <p:spPr>
          <a:xfrm>
            <a:off x="6459915" y="2492876"/>
            <a:ext cx="1135885" cy="323165"/>
          </a:xfrm>
          <a:prstGeom prst="rect">
            <a:avLst/>
          </a:prstGeom>
          <a:noFill/>
        </p:spPr>
        <p:txBody>
          <a:bodyPr wrap="square" rtlCol="0">
            <a:spAutoFit/>
          </a:bodyPr>
          <a:lstStyle/>
          <a:p>
            <a:pPr defTabSz="685800"/>
            <a:r>
              <a:rPr lang="en-US" sz="1500" b="1" dirty="0">
                <a:solidFill>
                  <a:prstClr val="black"/>
                </a:solidFill>
                <a:latin typeface="Calibri"/>
              </a:rPr>
              <a:t>AUG 2025</a:t>
            </a:r>
            <a:endParaRPr lang="cs-CZ" sz="1500" b="1" dirty="0">
              <a:solidFill>
                <a:prstClr val="black"/>
              </a:solidFill>
              <a:latin typeface="Calibri"/>
            </a:endParaRPr>
          </a:p>
        </p:txBody>
      </p:sp>
      <p:sp>
        <p:nvSpPr>
          <p:cNvPr id="12" name="Footer Placeholder 3">
            <a:extLst>
              <a:ext uri="{FF2B5EF4-FFF2-40B4-BE49-F238E27FC236}">
                <a16:creationId xmlns:a16="http://schemas.microsoft.com/office/drawing/2014/main" id="{66DD3F0C-1D98-453C-9936-431F93F975B2}"/>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3093740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t>P49: SPI into tungsten accumulation at AUG</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lnSpcReduction="10000"/>
          </a:bodyPr>
          <a:lstStyle/>
          <a:p>
            <a:pPr marL="160735" indent="-160735">
              <a:spcBef>
                <a:spcPts val="0"/>
              </a:spcBef>
              <a:buFont typeface="Arial"/>
              <a:buChar char="•"/>
              <a:defRPr/>
            </a:pPr>
            <a:r>
              <a:rPr lang="en-US" b="1" dirty="0">
                <a:latin typeface="+mn-lt"/>
                <a:cs typeface="Calibri"/>
              </a:rPr>
              <a:t>Proponents and contact person:</a:t>
            </a:r>
          </a:p>
          <a:p>
            <a:pPr marL="0" indent="0">
              <a:buNone/>
            </a:pPr>
            <a:r>
              <a:rPr lang="en-US" sz="825" dirty="0">
                <a:solidFill>
                  <a:srgbClr val="3366BB"/>
                </a:solidFill>
                <a:latin typeface="Arial" panose="020B0604020202020204" pitchFamily="34" charset="0"/>
                <a:hlinkClick r:id="rId2">
                  <a:extLst>
                    <a:ext uri="{A12FA001-AC4F-418D-AE19-62706E023703}">
                      <ahyp:hlinkClr xmlns:ahyp="http://schemas.microsoft.com/office/drawing/2018/hyperlinkcolor" val="tx"/>
                    </a:ext>
                  </a:extLst>
                </a:hlinkClick>
              </a:rPr>
              <a:t>Ondrej Ficker</a:t>
            </a:r>
            <a:r>
              <a:rPr lang="en-US" sz="825" dirty="0">
                <a:solidFill>
                  <a:srgbClr val="3366BB"/>
                </a:solidFill>
                <a:latin typeface="Arial" panose="020B0604020202020204" pitchFamily="34" charset="0"/>
              </a:rPr>
              <a:t> (</a:t>
            </a:r>
            <a:r>
              <a:rPr lang="en-US" sz="825" dirty="0">
                <a:solidFill>
                  <a:srgbClr val="3366BB"/>
                </a:solidFill>
                <a:latin typeface="Arial" panose="020B0604020202020204" pitchFamily="34" charset="0"/>
                <a:hlinkClick r:id="rId2"/>
              </a:rPr>
              <a:t>ficker@ipp.cas.cz</a:t>
            </a:r>
            <a:r>
              <a:rPr lang="en-US" sz="825" dirty="0">
                <a:solidFill>
                  <a:srgbClr val="3366BB"/>
                </a:solidFill>
                <a:latin typeface="Arial" panose="020B0604020202020204" pitchFamily="34" charset="0"/>
              </a:rPr>
              <a:t>)</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3">
                  <a:extLst>
                    <a:ext uri="{A12FA001-AC4F-418D-AE19-62706E023703}">
                      <ahyp:hlinkClr xmlns:ahyp="http://schemas.microsoft.com/office/drawing/2018/hyperlinkcolor" val="tx"/>
                    </a:ext>
                  </a:extLst>
                </a:hlinkClick>
              </a:rPr>
              <a:t>Stefan </a:t>
            </a:r>
            <a:r>
              <a:rPr lang="en-US" sz="825" dirty="0" err="1">
                <a:solidFill>
                  <a:srgbClr val="3366BB"/>
                </a:solidFill>
                <a:latin typeface="Arial" panose="020B0604020202020204" pitchFamily="34" charset="0"/>
                <a:hlinkClick r:id="rId3">
                  <a:extLst>
                    <a:ext uri="{A12FA001-AC4F-418D-AE19-62706E023703}">
                      <ahyp:hlinkClr xmlns:ahyp="http://schemas.microsoft.com/office/drawing/2018/hyperlinkcolor" val="tx"/>
                    </a:ext>
                  </a:extLst>
                </a:hlinkClick>
              </a:rPr>
              <a:t>Jachmich</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4">
                  <a:extLst>
                    <a:ext uri="{A12FA001-AC4F-418D-AE19-62706E023703}">
                      <ahyp:hlinkClr xmlns:ahyp="http://schemas.microsoft.com/office/drawing/2018/hyperlinkcolor" val="tx"/>
                    </a:ext>
                  </a:extLst>
                </a:hlinkClick>
              </a:rPr>
              <a:t>Umar Sheikh</a:t>
            </a:r>
            <a:r>
              <a:rPr lang="en-US" sz="825" dirty="0">
                <a:solidFill>
                  <a:srgbClr val="3366BB"/>
                </a:solidFill>
                <a:latin typeface="Arial" panose="020B0604020202020204" pitchFamily="34" charset="0"/>
              </a:rPr>
              <a:t>, </a:t>
            </a:r>
            <a:r>
              <a:rPr lang="en-US" sz="825" dirty="0">
                <a:solidFill>
                  <a:srgbClr val="3366BB"/>
                </a:solidFill>
                <a:latin typeface="Arial" panose="020B0604020202020204" pitchFamily="34" charset="0"/>
                <a:hlinkClick r:id="rId5">
                  <a:extLst>
                    <a:ext uri="{A12FA001-AC4F-418D-AE19-62706E023703}">
                      <ahyp:hlinkClr xmlns:ahyp="http://schemas.microsoft.com/office/drawing/2018/hyperlinkcolor" val="tx"/>
                    </a:ext>
                  </a:extLst>
                </a:hlinkClick>
              </a:rPr>
              <a:t>Gergely Papp</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6">
                  <a:extLst>
                    <a:ext uri="{A12FA001-AC4F-418D-AE19-62706E023703}">
                      <ahyp:hlinkClr xmlns:ahyp="http://schemas.microsoft.com/office/drawing/2018/hyperlinkcolor" val="tx"/>
                    </a:ext>
                  </a:extLst>
                </a:hlinkClick>
              </a:rPr>
              <a:t>Paul Heinrich</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7">
                  <a:extLst>
                    <a:ext uri="{A12FA001-AC4F-418D-AE19-62706E023703}">
                      <ahyp:hlinkClr xmlns:ahyp="http://schemas.microsoft.com/office/drawing/2018/hyperlinkcolor" val="tx"/>
                    </a:ext>
                  </a:extLst>
                </a:hlinkClick>
              </a:rPr>
              <a:t>Peter </a:t>
            </a:r>
            <a:r>
              <a:rPr lang="en-US" sz="825" dirty="0" err="1">
                <a:solidFill>
                  <a:srgbClr val="3366BB"/>
                </a:solidFill>
                <a:latin typeface="Arial" panose="020B0604020202020204" pitchFamily="34" charset="0"/>
                <a:hlinkClick r:id="rId7">
                  <a:extLst>
                    <a:ext uri="{A12FA001-AC4F-418D-AE19-62706E023703}">
                      <ahyp:hlinkClr xmlns:ahyp="http://schemas.microsoft.com/office/drawing/2018/hyperlinkcolor" val="tx"/>
                    </a:ext>
                  </a:extLst>
                </a:hlinkClick>
              </a:rPr>
              <a:t>Halldestam</a:t>
            </a:r>
            <a:r>
              <a:rPr lang="en-US" sz="825" dirty="0">
                <a:solidFill>
                  <a:srgbClr val="202122"/>
                </a:solidFill>
                <a:latin typeface="Arial" panose="020B0604020202020204" pitchFamily="34" charset="0"/>
              </a:rPr>
              <a:t>, </a:t>
            </a:r>
            <a:r>
              <a:rPr lang="en-US" sz="825" dirty="0" err="1">
                <a:solidFill>
                  <a:srgbClr val="3366BB"/>
                </a:solidFill>
                <a:latin typeface="Arial" panose="020B0604020202020204" pitchFamily="34" charset="0"/>
                <a:hlinkClick r:id="rId8">
                  <a:extLst>
                    <a:ext uri="{A12FA001-AC4F-418D-AE19-62706E023703}">
                      <ahyp:hlinkClr xmlns:ahyp="http://schemas.microsoft.com/office/drawing/2018/hyperlinkcolor" val="tx"/>
                    </a:ext>
                  </a:extLst>
                </a:hlinkClick>
              </a:rPr>
              <a:t>Ansh</a:t>
            </a:r>
            <a:r>
              <a:rPr lang="en-US" sz="825" dirty="0">
                <a:solidFill>
                  <a:srgbClr val="3366BB"/>
                </a:solidFill>
                <a:latin typeface="Arial" panose="020B0604020202020204" pitchFamily="34" charset="0"/>
                <a:hlinkClick r:id="rId8">
                  <a:extLst>
                    <a:ext uri="{A12FA001-AC4F-418D-AE19-62706E023703}">
                      <ahyp:hlinkClr xmlns:ahyp="http://schemas.microsoft.com/office/drawing/2018/hyperlinkcolor" val="tx"/>
                    </a:ext>
                  </a:extLst>
                </a:hlinkClick>
              </a:rPr>
              <a:t> Patel</a:t>
            </a:r>
            <a:r>
              <a:rPr lang="en-US" sz="825" dirty="0">
                <a:solidFill>
                  <a:srgbClr val="202122"/>
                </a:solidFill>
                <a:latin typeface="Arial" panose="020B0604020202020204" pitchFamily="34" charset="0"/>
              </a:rPr>
              <a:t>, </a:t>
            </a:r>
            <a:r>
              <a:rPr lang="en-US" sz="825" dirty="0">
                <a:solidFill>
                  <a:srgbClr val="3366BB"/>
                </a:solidFill>
                <a:latin typeface="Arial" panose="020B0604020202020204" pitchFamily="34" charset="0"/>
                <a:hlinkClick r:id="rId9">
                  <a:extLst>
                    <a:ext uri="{A12FA001-AC4F-418D-AE19-62706E023703}">
                      <ahyp:hlinkClr xmlns:ahyp="http://schemas.microsoft.com/office/drawing/2018/hyperlinkcolor" val="tx"/>
                    </a:ext>
                  </a:extLst>
                </a:hlinkClick>
              </a:rPr>
              <a:t>Andres </a:t>
            </a:r>
            <a:r>
              <a:rPr lang="en-US" sz="825" dirty="0" err="1">
                <a:solidFill>
                  <a:srgbClr val="3366BB"/>
                </a:solidFill>
                <a:latin typeface="Arial" panose="020B0604020202020204" pitchFamily="34" charset="0"/>
                <a:hlinkClick r:id="rId9">
                  <a:extLst>
                    <a:ext uri="{A12FA001-AC4F-418D-AE19-62706E023703}">
                      <ahyp:hlinkClr xmlns:ahyp="http://schemas.microsoft.com/office/drawing/2018/hyperlinkcolor" val="tx"/>
                    </a:ext>
                  </a:extLst>
                </a:hlinkClick>
              </a:rPr>
              <a:t>Orduna</a:t>
            </a:r>
            <a:r>
              <a:rPr lang="en-US" sz="825" dirty="0">
                <a:solidFill>
                  <a:srgbClr val="3366BB"/>
                </a:solidFill>
                <a:latin typeface="Arial" panose="020B0604020202020204" pitchFamily="34" charset="0"/>
                <a:hlinkClick r:id="rId9">
                  <a:extLst>
                    <a:ext uri="{A12FA001-AC4F-418D-AE19-62706E023703}">
                      <ahyp:hlinkClr xmlns:ahyp="http://schemas.microsoft.com/office/drawing/2018/hyperlinkcolor" val="tx"/>
                    </a:ext>
                  </a:extLst>
                </a:hlinkClick>
              </a:rPr>
              <a:t> Martinez</a:t>
            </a:r>
            <a:r>
              <a:rPr lang="en-US" sz="825" dirty="0">
                <a:solidFill>
                  <a:srgbClr val="202122"/>
                </a:solidFill>
                <a:latin typeface="Arial" panose="020B0604020202020204" pitchFamily="34" charset="0"/>
              </a:rPr>
              <a:t>, </a:t>
            </a:r>
            <a:r>
              <a:rPr lang="en-US" sz="825" u="sng" dirty="0">
                <a:solidFill>
                  <a:srgbClr val="3366BB"/>
                </a:solidFill>
                <a:latin typeface="Arial" panose="020B0604020202020204" pitchFamily="34" charset="0"/>
                <a:hlinkClick r:id="rId10">
                  <a:extLst>
                    <a:ext uri="{A12FA001-AC4F-418D-AE19-62706E023703}">
                      <ahyp:hlinkClr xmlns:ahyp="http://schemas.microsoft.com/office/drawing/2018/hyperlinkcolor" val="tx"/>
                    </a:ext>
                  </a:extLst>
                </a:hlinkClick>
              </a:rPr>
              <a:t>Andrew Moreau</a:t>
            </a:r>
            <a:endParaRPr lang="en-US" sz="825" dirty="0">
              <a:solidFill>
                <a:srgbClr val="202122"/>
              </a:solidFill>
              <a:latin typeface="Arial" panose="020B0604020202020204" pitchFamily="34" charset="0"/>
            </a:endParaRPr>
          </a:p>
          <a:p>
            <a:pPr marL="0" indent="0">
              <a:spcBef>
                <a:spcPts val="0"/>
              </a:spcBef>
              <a:buNone/>
              <a:defRPr/>
            </a:pPr>
            <a:endParaRPr lang="en-US" sz="825" b="1" dirty="0">
              <a:cs typeface="Calibri"/>
            </a:endParaRP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dirty="0">
                <a:latin typeface="+mn-lt"/>
                <a:cs typeface="Calibri"/>
              </a:rPr>
              <a:t>Pre-TQ times significantly varied with W accumulation (both on JET and AUG)</a:t>
            </a:r>
          </a:p>
          <a:p>
            <a:pPr lvl="1">
              <a:spcBef>
                <a:spcPts val="0"/>
              </a:spcBef>
              <a:defRPr/>
            </a:pPr>
            <a:r>
              <a:rPr lang="en-US" dirty="0">
                <a:latin typeface="+mn-lt"/>
                <a:cs typeface="Calibri"/>
              </a:rPr>
              <a:t>Crucial for proper DMS setup – is the MHD mode structure significantly affecting the characteristic times</a:t>
            </a:r>
          </a:p>
          <a:p>
            <a:pPr lvl="1">
              <a:spcBef>
                <a:spcPts val="0"/>
              </a:spcBef>
              <a:defRPr/>
            </a:pPr>
            <a:r>
              <a:rPr lang="en-US" sz="1050" i="1" dirty="0">
                <a:cs typeface="Calibri"/>
              </a:rPr>
              <a:t>Characterize how W accumulation together with critical MHD instabilities affects the SPI disruption</a:t>
            </a:r>
          </a:p>
          <a:p>
            <a:pPr lvl="1">
              <a:spcBef>
                <a:spcPts val="0"/>
              </a:spcBef>
              <a:defRPr/>
            </a:pPr>
            <a:r>
              <a:rPr lang="en-US" sz="1050" i="1" dirty="0">
                <a:cs typeface="Calibri"/>
              </a:rPr>
              <a:t>Understand whether prolongation of pre-TQ time</a:t>
            </a:r>
            <a:endParaRPr lang="en-US" sz="1500" b="1" i="1" dirty="0">
              <a:cs typeface="Calibri"/>
            </a:endParaRPr>
          </a:p>
          <a:p>
            <a:pPr marL="160735" indent="-160735">
              <a:spcBef>
                <a:spcPts val="0"/>
              </a:spcBef>
              <a:buFont typeface="Arial"/>
              <a:buChar char="•"/>
              <a:defRPr/>
            </a:pPr>
            <a:endParaRPr lang="en-US" b="1" dirty="0">
              <a:latin typeface="+mn-lt"/>
              <a:cs typeface="Calibri"/>
            </a:endParaRPr>
          </a:p>
          <a:p>
            <a:pPr marL="160735" indent="-160735">
              <a:spcBef>
                <a:spcPts val="0"/>
              </a:spcBef>
              <a:buFont typeface="Arial"/>
              <a:buChar char="•"/>
              <a:defRPr/>
            </a:pPr>
            <a:r>
              <a:rPr lang="en-US" b="1" dirty="0">
                <a:latin typeface="+mn-lt"/>
                <a:cs typeface="Calibri"/>
              </a:rPr>
              <a:t>Experimental Strategy/Machine Constraints and essential diagnostic</a:t>
            </a:r>
            <a:endParaRPr lang="en-US" dirty="0">
              <a:latin typeface="+mn-lt"/>
            </a:endParaRPr>
          </a:p>
          <a:p>
            <a:r>
              <a:rPr lang="en-US" sz="1050" dirty="0"/>
              <a:t>Start with previous reference #43194</a:t>
            </a:r>
          </a:p>
          <a:p>
            <a:r>
              <a:rPr lang="en-US" sz="1050" dirty="0" err="1"/>
              <a:t>En</a:t>
            </a:r>
            <a:r>
              <a:rPr lang="cs-CZ" sz="1050" dirty="0"/>
              <a:t>h</a:t>
            </a:r>
            <a:r>
              <a:rPr lang="en-US" sz="1050" dirty="0" err="1"/>
              <a:t>ance</a:t>
            </a:r>
            <a:r>
              <a:rPr lang="en-US" sz="1050" dirty="0"/>
              <a:t> MHD activity (ideally mode lock) during SPI injection either by timing or using RMPs</a:t>
            </a:r>
          </a:p>
          <a:p>
            <a:r>
              <a:rPr lang="en-US" sz="1050" dirty="0"/>
              <a:t>SPI setup Pure D2 and 2 different Neon contents (same as in 2025)</a:t>
            </a:r>
          </a:p>
          <a:p>
            <a:r>
              <a:rPr lang="en-US" sz="1050" dirty="0"/>
              <a:t>Staggered scheme into the configuration with </a:t>
            </a:r>
            <a:r>
              <a:rPr lang="en-US" sz="1050" dirty="0" err="1"/>
              <a:t>logest</a:t>
            </a:r>
            <a:r>
              <a:rPr lang="en-US" sz="1050" dirty="0"/>
              <a:t> pre-TQ time</a:t>
            </a:r>
          </a:p>
          <a:p>
            <a:r>
              <a:rPr lang="en-US" sz="1050" dirty="0"/>
              <a:t>Complement internal proposal on W concentration influence on SPI disruptions</a:t>
            </a:r>
            <a:endParaRPr lang="cs-CZ" sz="1050" dirty="0"/>
          </a:p>
          <a:p>
            <a:pPr marL="0" indent="0">
              <a:buNone/>
            </a:pPr>
            <a:r>
              <a:rPr lang="en-US" sz="1200" dirty="0">
                <a:cs typeface="Calibri"/>
              </a:rPr>
              <a:t>All available SPI diagnostics (Dispersion interferometer, fast cameras, bolometers, etc.) + W spectroscopy</a:t>
            </a:r>
          </a:p>
          <a:p>
            <a:pPr marL="160735" indent="-160735">
              <a:spcBef>
                <a:spcPts val="0"/>
              </a:spcBef>
              <a:buFont typeface="Arial"/>
              <a:buChar char="•"/>
              <a:defRPr/>
            </a:pPr>
            <a:endParaRPr lang="en-US" dirty="0">
              <a:latin typeface="+mn-lt"/>
              <a:cs typeface="Calibri"/>
            </a:endParaRPr>
          </a:p>
          <a:p>
            <a:endParaRPr lang="fr-FR"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43600" y="2986291"/>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43600" y="3263290"/>
          <a:ext cx="3110593" cy="1569970"/>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r>
                        <a:rPr lang="en-US" sz="1400" dirty="0"/>
                        <a:t>6</a:t>
                      </a:r>
                      <a:endParaRPr lang="en-IT" sz="1400" dirty="0"/>
                    </a:p>
                  </a:txBody>
                  <a:tcPr marL="51439" marR="51439" marT="25718" marB="25718">
                    <a:solidFill>
                      <a:schemeClr val="tx2">
                        <a:lumMod val="40000"/>
                        <a:lumOff val="60000"/>
                      </a:schemeClr>
                    </a:solidFill>
                  </a:tcPr>
                </a:tc>
                <a:tc>
                  <a:txBody>
                    <a:bodyPr/>
                    <a:lstStyle/>
                    <a:p>
                      <a:r>
                        <a:rPr lang="en-US" sz="1400" dirty="0"/>
                        <a:t>2</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313994">
                <a:tc>
                  <a:txBody>
                    <a:bodyPr/>
                    <a:lstStyle/>
                    <a:p>
                      <a:r>
                        <a:rPr lang="en-IT" sz="1400" b="1" dirty="0">
                          <a:solidFill>
                            <a:schemeClr val="tx1"/>
                          </a:solidFill>
                        </a:rPr>
                        <a:t>MAST-U</a:t>
                      </a:r>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tc>
                  <a:txBody>
                    <a:bodyPr/>
                    <a:lstStyle/>
                    <a:p>
                      <a:endParaRPr lang="en-IT" sz="14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313994">
                <a:tc>
                  <a:txBody>
                    <a:bodyPr/>
                    <a:lstStyle/>
                    <a:p>
                      <a:r>
                        <a:rPr lang="en-IT" sz="1400" b="1" dirty="0">
                          <a:solidFill>
                            <a:schemeClr val="tx1"/>
                          </a:solidFill>
                        </a:rPr>
                        <a:t>TCV</a:t>
                      </a:r>
                    </a:p>
                  </a:txBody>
                  <a:tcPr marL="51439" marR="51439" marT="25718" marB="25718">
                    <a:solidFill>
                      <a:schemeClr val="accent3">
                        <a:lumMod val="40000"/>
                        <a:lumOff val="60000"/>
                      </a:schemeClr>
                    </a:solidFill>
                  </a:tcPr>
                </a:tc>
                <a:tc>
                  <a:txBody>
                    <a:bodyPr/>
                    <a:lstStyle/>
                    <a:p>
                      <a:endParaRPr lang="en-IT" sz="1400"/>
                    </a:p>
                  </a:txBody>
                  <a:tcPr marL="51439" marR="51439" marT="25718" marB="25718">
                    <a:solidFill>
                      <a:schemeClr val="accent3">
                        <a:lumMod val="40000"/>
                        <a:lumOff val="60000"/>
                      </a:schemeClr>
                    </a:solidFill>
                  </a:tcPr>
                </a:tc>
                <a:tc>
                  <a:txBody>
                    <a:bodyPr/>
                    <a:lstStyle/>
                    <a:p>
                      <a:endParaRPr lang="en-IT" sz="14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313994">
                <a:tc>
                  <a:txBody>
                    <a:bodyPr/>
                    <a:lstStyle/>
                    <a:p>
                      <a:r>
                        <a:rPr lang="en-IT" sz="1400" b="1" dirty="0">
                          <a:solidFill>
                            <a:schemeClr val="tx1"/>
                          </a:solidFill>
                        </a:rPr>
                        <a:t>WEST</a:t>
                      </a:r>
                    </a:p>
                  </a:txBody>
                  <a:tcPr marL="51439" marR="51439" marT="25718" marB="25718">
                    <a:solidFill>
                      <a:schemeClr val="accent6">
                        <a:lumMod val="40000"/>
                        <a:lumOff val="60000"/>
                      </a:schemeClr>
                    </a:solidFill>
                  </a:tcPr>
                </a:tc>
                <a:tc>
                  <a:txBody>
                    <a:bodyPr/>
                    <a:lstStyle/>
                    <a:p>
                      <a:endParaRPr lang="en-IT" sz="800"/>
                    </a:p>
                  </a:txBody>
                  <a:tcPr marL="51439" marR="51439" marT="25718" marB="25718">
                    <a:solidFill>
                      <a:schemeClr val="accent6">
                        <a:lumMod val="40000"/>
                        <a:lumOff val="60000"/>
                      </a:schemeClr>
                    </a:solidFill>
                  </a:tcPr>
                </a:tc>
                <a:tc>
                  <a:txBody>
                    <a:bodyPr/>
                    <a:lstStyle/>
                    <a:p>
                      <a:endParaRPr lang="en-IT" sz="8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9" name="TextBox 6">
            <a:extLst>
              <a:ext uri="{FF2B5EF4-FFF2-40B4-BE49-F238E27FC236}">
                <a16:creationId xmlns:a16="http://schemas.microsoft.com/office/drawing/2014/main" id="{230B2586-4227-C4AE-E0B8-ED3C5EC9B2A2}"/>
              </a:ext>
            </a:extLst>
          </p:cNvPr>
          <p:cNvSpPr txBox="1">
            <a:spLocks noChangeArrowheads="1"/>
          </p:cNvSpPr>
          <p:nvPr/>
        </p:nvSpPr>
        <p:spPr bwMode="auto">
          <a:xfrm>
            <a:off x="6441598" y="714049"/>
            <a:ext cx="20568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dirty="0">
                <a:solidFill>
                  <a:srgbClr val="FFFFFF"/>
                </a:solidFill>
                <a:latin typeface="Calibri" panose="020F0502020204030204" pitchFamily="34" charset="0"/>
              </a:rPr>
              <a:t>Possible summary figures</a:t>
            </a:r>
            <a:endParaRPr lang="en-US" altLang="en-US" sz="135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5" name="Picture 4">
            <a:extLst>
              <a:ext uri="{FF2B5EF4-FFF2-40B4-BE49-F238E27FC236}">
                <a16:creationId xmlns:a16="http://schemas.microsoft.com/office/drawing/2014/main" id="{F1631BEF-8526-4069-A9AD-C912C066231E}"/>
              </a:ext>
            </a:extLst>
          </p:cNvPr>
          <p:cNvPicPr>
            <a:picLocks noChangeAspect="1"/>
          </p:cNvPicPr>
          <p:nvPr/>
        </p:nvPicPr>
        <p:blipFill>
          <a:blip r:embed="rId11"/>
          <a:stretch>
            <a:fillRect/>
          </a:stretch>
        </p:blipFill>
        <p:spPr>
          <a:xfrm>
            <a:off x="6109651" y="0"/>
            <a:ext cx="2778488" cy="3041851"/>
          </a:xfrm>
          <a:prstGeom prst="rect">
            <a:avLst/>
          </a:prstGeom>
        </p:spPr>
      </p:pic>
      <p:sp>
        <p:nvSpPr>
          <p:cNvPr id="11" name="TextBox 10">
            <a:extLst>
              <a:ext uri="{FF2B5EF4-FFF2-40B4-BE49-F238E27FC236}">
                <a16:creationId xmlns:a16="http://schemas.microsoft.com/office/drawing/2014/main" id="{D7D40241-7B37-4067-B1D9-085A3952ACF5}"/>
              </a:ext>
            </a:extLst>
          </p:cNvPr>
          <p:cNvSpPr txBox="1"/>
          <p:nvPr/>
        </p:nvSpPr>
        <p:spPr>
          <a:xfrm>
            <a:off x="6459915" y="2492876"/>
            <a:ext cx="1135885" cy="323165"/>
          </a:xfrm>
          <a:prstGeom prst="rect">
            <a:avLst/>
          </a:prstGeom>
          <a:noFill/>
        </p:spPr>
        <p:txBody>
          <a:bodyPr wrap="square" rtlCol="0">
            <a:spAutoFit/>
          </a:bodyPr>
          <a:lstStyle/>
          <a:p>
            <a:pPr defTabSz="685800"/>
            <a:r>
              <a:rPr lang="en-US" sz="1500" b="1" dirty="0">
                <a:solidFill>
                  <a:prstClr val="black"/>
                </a:solidFill>
                <a:latin typeface="Calibri"/>
              </a:rPr>
              <a:t>AUG 2025</a:t>
            </a:r>
            <a:endParaRPr lang="cs-CZ" sz="1500" b="1" dirty="0">
              <a:solidFill>
                <a:prstClr val="black"/>
              </a:solidFill>
              <a:latin typeface="Calibri"/>
            </a:endParaRPr>
          </a:p>
        </p:txBody>
      </p:sp>
      <p:sp>
        <p:nvSpPr>
          <p:cNvPr id="12" name="TextBox 1">
            <a:extLst>
              <a:ext uri="{FF2B5EF4-FFF2-40B4-BE49-F238E27FC236}">
                <a16:creationId xmlns:a16="http://schemas.microsoft.com/office/drawing/2014/main" id="{B86DB805-4595-4E64-80D5-0ADC4DDDF323}"/>
              </a:ext>
            </a:extLst>
          </p:cNvPr>
          <p:cNvSpPr txBox="1"/>
          <p:nvPr/>
        </p:nvSpPr>
        <p:spPr>
          <a:xfrm>
            <a:off x="5580112" y="727382"/>
            <a:ext cx="3384270" cy="369332"/>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_AUG_2027</a:t>
            </a:r>
            <a:endParaRPr lang="en-IT" dirty="0">
              <a:solidFill>
                <a:schemeClr val="accent6">
                  <a:lumMod val="75000"/>
                </a:schemeClr>
              </a:solidFill>
            </a:endParaRPr>
          </a:p>
        </p:txBody>
      </p:sp>
      <p:sp>
        <p:nvSpPr>
          <p:cNvPr id="13" name="Footer Placeholder 3">
            <a:extLst>
              <a:ext uri="{FF2B5EF4-FFF2-40B4-BE49-F238E27FC236}">
                <a16:creationId xmlns:a16="http://schemas.microsoft.com/office/drawing/2014/main" id="{D3D49058-4463-48B1-A9DC-4C299CF04848}"/>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109518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91B3318-B05E-2114-6C75-92FA8435EDF3}"/>
              </a:ext>
            </a:extLst>
          </p:cNvPr>
          <p:cNvSpPr>
            <a:spLocks noGrp="1" noChangeArrowheads="1"/>
          </p:cNvSpPr>
          <p:nvPr>
            <p:ph type="title"/>
          </p:nvPr>
        </p:nvSpPr>
        <p:spPr>
          <a:xfrm>
            <a:off x="1146573" y="57150"/>
            <a:ext cx="6774656" cy="342900"/>
          </a:xfrm>
        </p:spPr>
        <p:txBody>
          <a:bodyPr/>
          <a:lstStyle/>
          <a:p>
            <a:pPr eaLnBrk="1" hangingPunct="1"/>
            <a:r>
              <a:rPr lang="en-GB" altLang="en-HU" sz="1350" dirty="0"/>
              <a:t>P50: Alternative runaway electron scenario for ASDEX Upgrade</a:t>
            </a:r>
            <a:endParaRPr lang="en-US" altLang="en-US" sz="1350" dirty="0"/>
          </a:p>
        </p:txBody>
      </p:sp>
      <p:sp>
        <p:nvSpPr>
          <p:cNvPr id="5" name="TextBox 4">
            <a:extLst>
              <a:ext uri="{FF2B5EF4-FFF2-40B4-BE49-F238E27FC236}">
                <a16:creationId xmlns:a16="http://schemas.microsoft.com/office/drawing/2014/main" id="{6285AD19-CA74-4F6F-6993-CDF2EEF0B9D9}"/>
              </a:ext>
            </a:extLst>
          </p:cNvPr>
          <p:cNvSpPr txBox="1"/>
          <p:nvPr/>
        </p:nvSpPr>
        <p:spPr>
          <a:xfrm>
            <a:off x="1201341" y="539353"/>
            <a:ext cx="3709988" cy="4352089"/>
          </a:xfrm>
          <a:prstGeom prst="rect">
            <a:avLst/>
          </a:prstGeom>
          <a:noFill/>
        </p:spPr>
        <p:txBody>
          <a:bodyPr>
            <a:spAutoFit/>
          </a:bodyPr>
          <a:lstStyle/>
          <a:p>
            <a:pPr marL="214313" indent="-214313" defTabSz="685800">
              <a:buFont typeface="Arial"/>
              <a:buChar char="•"/>
              <a:defRPr/>
            </a:pPr>
            <a:r>
              <a:rPr lang="en-US" sz="1350" b="1" dirty="0">
                <a:solidFill>
                  <a:prstClr val="black"/>
                </a:solidFill>
                <a:latin typeface="Calibri"/>
                <a:cs typeface="Calibri"/>
              </a:rPr>
              <a:t>Proponents and contact person:</a:t>
            </a:r>
          </a:p>
          <a:p>
            <a:pPr defTabSz="685800">
              <a:defRPr/>
            </a:pPr>
            <a:r>
              <a:rPr lang="en-US" sz="1050" dirty="0">
                <a:solidFill>
                  <a:prstClr val="black"/>
                </a:solidFill>
                <a:latin typeface="Calibri" panose="020F0502020204030204" pitchFamily="34" charset="0"/>
              </a:rPr>
              <a:t>Gergely Papp, P. Heinrich, P. </a:t>
            </a:r>
            <a:r>
              <a:rPr lang="en-US" sz="1050" dirty="0" err="1">
                <a:solidFill>
                  <a:prstClr val="black"/>
                </a:solidFill>
                <a:latin typeface="Calibri" panose="020F0502020204030204" pitchFamily="34" charset="0"/>
              </a:rPr>
              <a:t>Halldestam</a:t>
            </a:r>
            <a:r>
              <a:rPr lang="en-US" sz="1050" dirty="0">
                <a:solidFill>
                  <a:prstClr val="black"/>
                </a:solidFill>
                <a:latin typeface="Calibri" panose="020F0502020204030204" pitchFamily="34" charset="0"/>
              </a:rPr>
              <a:t>, A. H. Patel, A. </a:t>
            </a:r>
            <a:r>
              <a:rPr lang="en-US" sz="1050" dirty="0" err="1">
                <a:solidFill>
                  <a:prstClr val="black"/>
                </a:solidFill>
                <a:latin typeface="Calibri" panose="020F0502020204030204" pitchFamily="34" charset="0"/>
              </a:rPr>
              <a:t>Orduna</a:t>
            </a:r>
            <a:r>
              <a:rPr lang="en-US" sz="1050" dirty="0">
                <a:solidFill>
                  <a:prstClr val="black"/>
                </a:solidFill>
                <a:latin typeface="Calibri" panose="020F0502020204030204" pitchFamily="34" charset="0"/>
              </a:rPr>
              <a:t>-Martinez, J. Decker, U. Sheikh, O. </a:t>
            </a:r>
            <a:r>
              <a:rPr lang="en-US" sz="1050" dirty="0" err="1">
                <a:solidFill>
                  <a:prstClr val="black"/>
                </a:solidFill>
                <a:latin typeface="Calibri" panose="020F0502020204030204" pitchFamily="34" charset="0"/>
              </a:rPr>
              <a:t>Ficker</a:t>
            </a:r>
            <a:r>
              <a:rPr lang="en-US" sz="1050" dirty="0">
                <a:solidFill>
                  <a:prstClr val="black"/>
                </a:solidFill>
                <a:latin typeface="Calibri" panose="020F0502020204030204" pitchFamily="34" charset="0"/>
              </a:rPr>
              <a:t>, M. Hoppe, V. </a:t>
            </a:r>
            <a:r>
              <a:rPr lang="en-US" sz="1050" dirty="0" err="1">
                <a:solidFill>
                  <a:prstClr val="black"/>
                </a:solidFill>
                <a:latin typeface="Calibri" panose="020F0502020204030204" pitchFamily="34" charset="0"/>
              </a:rPr>
              <a:t>Bandaru</a:t>
            </a:r>
            <a:br>
              <a:rPr lang="en-US" sz="1050" dirty="0">
                <a:solidFill>
                  <a:prstClr val="black"/>
                </a:solidFill>
                <a:latin typeface="Calibri" panose="020F0502020204030204" pitchFamily="34" charset="0"/>
              </a:rPr>
            </a:br>
            <a:r>
              <a:rPr lang="en-US" sz="1050" dirty="0">
                <a:solidFill>
                  <a:prstClr val="black"/>
                </a:solidFill>
                <a:latin typeface="Calibri" panose="020F0502020204030204" pitchFamily="34" charset="0"/>
              </a:rPr>
              <a:t> </a:t>
            </a:r>
            <a:r>
              <a:rPr lang="en-US" sz="1350" dirty="0" err="1">
                <a:solidFill>
                  <a:prstClr val="black"/>
                </a:solidFill>
                <a:latin typeface="Calibri"/>
                <a:cs typeface="Calibri"/>
              </a:rPr>
              <a:t>gergely.papp@ipp.mpg.de</a:t>
            </a:r>
            <a:endParaRPr lang="en-US" sz="1350" dirty="0">
              <a:solidFill>
                <a:prstClr val="black"/>
              </a:solidFill>
              <a:latin typeface="Calibri"/>
              <a:cs typeface="Calibri"/>
            </a:endParaRPr>
          </a:p>
          <a:p>
            <a:pPr marL="214313" indent="-214313" defTabSz="685800">
              <a:buFont typeface="Arial"/>
              <a:buChar char="•"/>
              <a:defRPr/>
            </a:pPr>
            <a:endParaRPr lang="en-US" sz="450" b="1" dirty="0">
              <a:solidFill>
                <a:prstClr val="black"/>
              </a:solidFill>
              <a:latin typeface="Calibri"/>
              <a:cs typeface="Calibri"/>
            </a:endParaRPr>
          </a:p>
          <a:p>
            <a:pPr marL="214313" indent="-214313" defTabSz="685800">
              <a:buFont typeface="Arial"/>
              <a:buChar char="•"/>
              <a:defRPr/>
            </a:pPr>
            <a:r>
              <a:rPr lang="en-US" sz="1350" b="1" dirty="0">
                <a:solidFill>
                  <a:prstClr val="black"/>
                </a:solidFill>
                <a:latin typeface="Calibri"/>
                <a:cs typeface="Calibri"/>
              </a:rPr>
              <a:t>Scientific Background &amp; Objectives</a:t>
            </a:r>
          </a:p>
          <a:p>
            <a:pPr marL="270272" lvl="1" defTabSz="685800" eaLnBrk="0" fontAlgn="base" hangingPunct="0">
              <a:lnSpc>
                <a:spcPct val="120000"/>
              </a:lnSpc>
              <a:spcAft>
                <a:spcPct val="0"/>
              </a:spcAft>
              <a:defRPr/>
            </a:pPr>
            <a:r>
              <a:rPr lang="en-US" sz="1050" dirty="0">
                <a:solidFill>
                  <a:prstClr val="black"/>
                </a:solidFill>
                <a:latin typeface="Calibri" panose="020F0502020204030204" pitchFamily="34" charset="0"/>
              </a:rPr>
              <a:t>The goal is to develop an alternative runaway electron scenario on ASDEX Upgrade, and to perform param. scans.</a:t>
            </a:r>
          </a:p>
          <a:p>
            <a:pPr marL="471488" lvl="2" indent="-69056"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Modeling input for combined SPI+RE model validation</a:t>
            </a:r>
            <a:br>
              <a:rPr lang="en-US" sz="1050" dirty="0">
                <a:solidFill>
                  <a:prstClr val="black"/>
                </a:solidFill>
                <a:latin typeface="Calibri" panose="020F0502020204030204" pitchFamily="34" charset="0"/>
              </a:rPr>
            </a:br>
            <a:r>
              <a:rPr lang="en-US" sz="1050" dirty="0">
                <a:solidFill>
                  <a:prstClr val="black"/>
                </a:solidFill>
                <a:latin typeface="Calibri" panose="020F0502020204030204" pitchFamily="34" charset="0"/>
              </a:rPr>
              <a:t>(little data available so far)</a:t>
            </a:r>
          </a:p>
          <a:p>
            <a:pPr marL="471488" lvl="2" indent="-69056"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Potential alternative AUG RE scenario in case of in-vessel MGI valve issues mid-campaign</a:t>
            </a:r>
          </a:p>
          <a:p>
            <a:pPr marL="471488" lvl="2" indent="-69056"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Scenario development aided by DREAM simulations</a:t>
            </a:r>
          </a:p>
          <a:p>
            <a:pPr defTabSz="685800">
              <a:defRPr/>
            </a:pPr>
            <a:endParaRPr lang="en-US" sz="825" b="1" dirty="0">
              <a:solidFill>
                <a:prstClr val="black"/>
              </a:solidFill>
              <a:latin typeface="Calibri"/>
              <a:cs typeface="Calibri"/>
            </a:endParaRPr>
          </a:p>
          <a:p>
            <a:pPr marL="214313" indent="-214313" defTabSz="685800">
              <a:buFont typeface="Arial"/>
              <a:buChar char="•"/>
              <a:defRPr/>
            </a:pPr>
            <a:r>
              <a:rPr lang="en-US" sz="1350" b="1" dirty="0">
                <a:solidFill>
                  <a:prstClr val="black"/>
                </a:solidFill>
                <a:latin typeface="Calibri"/>
                <a:cs typeface="Calibri"/>
              </a:rPr>
              <a:t>Experimental Strategy/Machine Constraints and essential diagnostic</a:t>
            </a:r>
            <a:endParaRPr lang="en-US" sz="1350" dirty="0">
              <a:solidFill>
                <a:prstClr val="black"/>
              </a:solidFill>
              <a:latin typeface="Calibri"/>
            </a:endParaRPr>
          </a:p>
          <a:p>
            <a:pPr marL="270272" lvl="2" indent="14288"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 Needs development of </a:t>
            </a:r>
            <a:r>
              <a:rPr lang="en-US" sz="1050" dirty="0" err="1">
                <a:solidFill>
                  <a:prstClr val="black"/>
                </a:solidFill>
                <a:latin typeface="Calibri" panose="020F0502020204030204" pitchFamily="34" charset="0"/>
              </a:rPr>
              <a:t>Ar</a:t>
            </a:r>
            <a:r>
              <a:rPr lang="en-US" sz="1050" dirty="0">
                <a:solidFill>
                  <a:prstClr val="black"/>
                </a:solidFill>
                <a:latin typeface="Calibri" panose="020F0502020204030204" pitchFamily="34" charset="0"/>
              </a:rPr>
              <a:t> SPI recipes on non-shot days!</a:t>
            </a:r>
          </a:p>
          <a:p>
            <a:pPr marL="270272" lvl="2" indent="14288"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 Injection of </a:t>
            </a:r>
            <a:r>
              <a:rPr lang="en-US" sz="1050" dirty="0" err="1">
                <a:solidFill>
                  <a:prstClr val="black"/>
                </a:solidFill>
                <a:latin typeface="Calibri" panose="020F0502020204030204" pitchFamily="34" charset="0"/>
              </a:rPr>
              <a:t>Ar</a:t>
            </a:r>
            <a:r>
              <a:rPr lang="en-US" sz="1050" dirty="0">
                <a:solidFill>
                  <a:prstClr val="black"/>
                </a:solidFill>
                <a:latin typeface="Calibri" panose="020F0502020204030204" pitchFamily="34" charset="0"/>
              </a:rPr>
              <a:t> pellets into typical MGI RE scenario plasmas, such as e.g. #41337 (limiter, L-mode, ne =3e19)</a:t>
            </a:r>
          </a:p>
          <a:p>
            <a:pPr marL="270272" lvl="2" indent="14288"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 If that fails, use </a:t>
            </a:r>
            <a:r>
              <a:rPr lang="en-US" sz="1050" dirty="0" err="1">
                <a:solidFill>
                  <a:prstClr val="black"/>
                </a:solidFill>
                <a:latin typeface="Calibri" panose="020F0502020204030204" pitchFamily="34" charset="0"/>
              </a:rPr>
              <a:t>fuelling</a:t>
            </a:r>
            <a:r>
              <a:rPr lang="en-US" sz="1050" dirty="0">
                <a:solidFill>
                  <a:prstClr val="black"/>
                </a:solidFill>
                <a:latin typeface="Calibri" panose="020F0502020204030204" pitchFamily="34" charset="0"/>
              </a:rPr>
              <a:t> valve argon injection or develop flat-top RE scenario</a:t>
            </a:r>
          </a:p>
          <a:p>
            <a:pPr marL="270272" lvl="2" indent="14288"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 Needs </a:t>
            </a:r>
            <a:r>
              <a:rPr lang="en-US" sz="1050" dirty="0" err="1">
                <a:solidFill>
                  <a:prstClr val="black"/>
                </a:solidFill>
                <a:latin typeface="Calibri" panose="020F0502020204030204" pitchFamily="34" charset="0"/>
              </a:rPr>
              <a:t>Ar</a:t>
            </a:r>
            <a:r>
              <a:rPr lang="en-US" sz="1050" dirty="0">
                <a:solidFill>
                  <a:prstClr val="black"/>
                </a:solidFill>
                <a:latin typeface="Calibri" panose="020F0502020204030204" pitchFamily="34" charset="0"/>
              </a:rPr>
              <a:t> SPI, </a:t>
            </a:r>
            <a:r>
              <a:rPr lang="en-US" sz="1050" dirty="0" err="1">
                <a:solidFill>
                  <a:prstClr val="black"/>
                </a:solidFill>
                <a:latin typeface="Calibri" panose="020F0502020204030204" pitchFamily="34" charset="0"/>
              </a:rPr>
              <a:t>disperision</a:t>
            </a:r>
            <a:r>
              <a:rPr lang="en-US" sz="1050" dirty="0">
                <a:solidFill>
                  <a:prstClr val="black"/>
                </a:solidFill>
                <a:latin typeface="Calibri" panose="020F0502020204030204" pitchFamily="34" charset="0"/>
              </a:rPr>
              <a:t> interferometry, bolometry, HXR,  ECE, fast cameras (</a:t>
            </a:r>
            <a:r>
              <a:rPr lang="en-US" sz="1050" dirty="0" err="1">
                <a:solidFill>
                  <a:prstClr val="black"/>
                </a:solidFill>
                <a:latin typeface="Calibri" panose="020F0502020204030204" pitchFamily="34" charset="0"/>
              </a:rPr>
              <a:t>vis+IR</a:t>
            </a:r>
            <a:r>
              <a:rPr lang="en-US" sz="1050" dirty="0">
                <a:solidFill>
                  <a:prstClr val="black"/>
                </a:solidFill>
                <a:latin typeface="Calibri" panose="020F0502020204030204" pitchFamily="34" charset="0"/>
              </a:rPr>
              <a:t>), MANTIS</a:t>
            </a:r>
            <a:endParaRPr lang="en-US" sz="1350" dirty="0">
              <a:solidFill>
                <a:prstClr val="black"/>
              </a:solidFill>
              <a:latin typeface="Calibri"/>
              <a:cs typeface="Calibri"/>
            </a:endParaRPr>
          </a:p>
        </p:txBody>
      </p:sp>
      <p:sp>
        <p:nvSpPr>
          <p:cNvPr id="6150" name="TextBox 7">
            <a:extLst>
              <a:ext uri="{FF2B5EF4-FFF2-40B4-BE49-F238E27FC236}">
                <a16:creationId xmlns:a16="http://schemas.microsoft.com/office/drawing/2014/main" id="{38580881-4A46-A5D9-EE8F-C044DAAD008D}"/>
              </a:ext>
            </a:extLst>
          </p:cNvPr>
          <p:cNvSpPr txBox="1">
            <a:spLocks noChangeArrowheads="1"/>
          </p:cNvSpPr>
          <p:nvPr/>
        </p:nvSpPr>
        <p:spPr bwMode="auto">
          <a:xfrm>
            <a:off x="4938712" y="3050381"/>
            <a:ext cx="30718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350" b="1">
                <a:solidFill>
                  <a:prstClr val="black"/>
                </a:solidFill>
                <a:latin typeface="Calibri" panose="020F0502020204030204" pitchFamily="34" charset="0"/>
                <a:cs typeface="Calibri" panose="020F0502020204030204" pitchFamily="34" charset="0"/>
              </a:rPr>
              <a:t>Proposed pulses</a:t>
            </a:r>
          </a:p>
        </p:txBody>
      </p:sp>
      <p:graphicFrame>
        <p:nvGraphicFramePr>
          <p:cNvPr id="3" name="Table 3">
            <a:extLst>
              <a:ext uri="{FF2B5EF4-FFF2-40B4-BE49-F238E27FC236}">
                <a16:creationId xmlns:a16="http://schemas.microsoft.com/office/drawing/2014/main" id="{2638E6FA-C082-1A10-3263-BF3DF80F3C6E}"/>
              </a:ext>
            </a:extLst>
          </p:cNvPr>
          <p:cNvGraphicFramePr>
            <a:graphicFrameLocks noGrp="1"/>
          </p:cNvGraphicFramePr>
          <p:nvPr>
            <p:extLst/>
          </p:nvPr>
        </p:nvGraphicFramePr>
        <p:xfrm>
          <a:off x="4938713" y="3327797"/>
          <a:ext cx="2982516" cy="1501378"/>
        </p:xfrm>
        <a:graphic>
          <a:graphicData uri="http://schemas.openxmlformats.org/drawingml/2006/table">
            <a:tbl>
              <a:tblPr firstRow="1" bandRow="1">
                <a:tableStyleId>{5C22544A-7EE6-4342-B048-85BDC9FD1C3A}</a:tableStyleId>
              </a:tblPr>
              <a:tblGrid>
                <a:gridCol w="686059">
                  <a:extLst>
                    <a:ext uri="{9D8B030D-6E8A-4147-A177-3AD203B41FA5}">
                      <a16:colId xmlns:a16="http://schemas.microsoft.com/office/drawing/2014/main" val="20000"/>
                    </a:ext>
                  </a:extLst>
                </a:gridCol>
                <a:gridCol w="1196567">
                  <a:extLst>
                    <a:ext uri="{9D8B030D-6E8A-4147-A177-3AD203B41FA5}">
                      <a16:colId xmlns:a16="http://schemas.microsoft.com/office/drawing/2014/main" val="20001"/>
                    </a:ext>
                  </a:extLst>
                </a:gridCol>
                <a:gridCol w="1099890">
                  <a:extLst>
                    <a:ext uri="{9D8B030D-6E8A-4147-A177-3AD203B41FA5}">
                      <a16:colId xmlns:a16="http://schemas.microsoft.com/office/drawing/2014/main" val="20002"/>
                    </a:ext>
                  </a:extLst>
                </a:gridCol>
              </a:tblGrid>
              <a:tr h="278174">
                <a:tc>
                  <a:txBody>
                    <a:bodyPr/>
                    <a:lstStyle/>
                    <a:p>
                      <a:r>
                        <a:rPr lang="en-IT" sz="1100" dirty="0"/>
                        <a:t>Device</a:t>
                      </a:r>
                    </a:p>
                  </a:txBody>
                  <a:tcPr marL="68595" marR="68595" marT="34295" marB="34295"/>
                </a:tc>
                <a:tc>
                  <a:txBody>
                    <a:bodyPr/>
                    <a:lstStyle/>
                    <a:p>
                      <a:r>
                        <a:rPr lang="en-IT" sz="1100" dirty="0"/>
                        <a:t># Pulses/Session</a:t>
                      </a:r>
                    </a:p>
                  </a:txBody>
                  <a:tcPr marL="68595" marR="68595" marT="34295" marB="34295"/>
                </a:tc>
                <a:tc>
                  <a:txBody>
                    <a:bodyPr/>
                    <a:lstStyle/>
                    <a:p>
                      <a:r>
                        <a:rPr lang="en-IT" sz="1100" dirty="0"/>
                        <a:t># Development</a:t>
                      </a:r>
                    </a:p>
                  </a:txBody>
                  <a:tcPr marL="68595" marR="68595" marT="34295" marB="34295"/>
                </a:tc>
                <a:extLst>
                  <a:ext uri="{0D108BD9-81ED-4DB2-BD59-A6C34878D82A}">
                    <a16:rowId xmlns:a16="http://schemas.microsoft.com/office/drawing/2014/main" val="10000"/>
                  </a:ext>
                </a:extLst>
              </a:tr>
              <a:tr h="278174">
                <a:tc>
                  <a:txBody>
                    <a:bodyPr/>
                    <a:lstStyle/>
                    <a:p>
                      <a:r>
                        <a:rPr lang="fr-CH" sz="1100" dirty="0">
                          <a:solidFill>
                            <a:schemeClr val="tx1"/>
                          </a:solidFill>
                        </a:rPr>
                        <a:t>AUG</a:t>
                      </a:r>
                      <a:endParaRPr lang="en-IT" sz="1100" dirty="0">
                        <a:solidFill>
                          <a:schemeClr val="tx1"/>
                        </a:solidFill>
                      </a:endParaRPr>
                    </a:p>
                  </a:txBody>
                  <a:tcPr marL="68595" marR="68595" marT="34295" marB="34295">
                    <a:solidFill>
                      <a:schemeClr val="tx2">
                        <a:lumMod val="40000"/>
                        <a:lumOff val="60000"/>
                      </a:schemeClr>
                    </a:solidFill>
                  </a:tcPr>
                </a:tc>
                <a:tc>
                  <a:txBody>
                    <a:bodyPr/>
                    <a:lstStyle/>
                    <a:p>
                      <a:pPr algn="ctr"/>
                      <a:r>
                        <a:rPr lang="hu-HU" sz="1100" dirty="0"/>
                        <a:t>8</a:t>
                      </a:r>
                      <a:endParaRPr lang="en-IT" sz="1100"/>
                    </a:p>
                  </a:txBody>
                  <a:tcPr marL="68595" marR="68595" marT="34295" marB="34295">
                    <a:solidFill>
                      <a:schemeClr val="tx2">
                        <a:lumMod val="40000"/>
                        <a:lumOff val="60000"/>
                      </a:schemeClr>
                    </a:solidFill>
                  </a:tcPr>
                </a:tc>
                <a:tc>
                  <a:txBody>
                    <a:bodyPr/>
                    <a:lstStyle/>
                    <a:p>
                      <a:pPr algn="ctr"/>
                      <a:r>
                        <a:rPr lang="hu-HU" sz="1100" dirty="0"/>
                        <a:t>3</a:t>
                      </a:r>
                      <a:endParaRPr lang="en-IT" sz="1100" dirty="0"/>
                    </a:p>
                  </a:txBody>
                  <a:tcPr marL="68595" marR="68595" marT="34295" marB="34295">
                    <a:solidFill>
                      <a:schemeClr val="tx2">
                        <a:lumMod val="40000"/>
                        <a:lumOff val="60000"/>
                      </a:schemeClr>
                    </a:solidFill>
                  </a:tcPr>
                </a:tc>
                <a:extLst>
                  <a:ext uri="{0D108BD9-81ED-4DB2-BD59-A6C34878D82A}">
                    <a16:rowId xmlns:a16="http://schemas.microsoft.com/office/drawing/2014/main" val="10001"/>
                  </a:ext>
                </a:extLst>
              </a:tr>
              <a:tr h="278174">
                <a:tc>
                  <a:txBody>
                    <a:bodyPr/>
                    <a:lstStyle/>
                    <a:p>
                      <a:r>
                        <a:rPr lang="en-IT" sz="1100" dirty="0">
                          <a:solidFill>
                            <a:schemeClr val="tx1"/>
                          </a:solidFill>
                        </a:rPr>
                        <a:t>MAST-U</a:t>
                      </a:r>
                    </a:p>
                  </a:txBody>
                  <a:tcPr marL="68595" marR="68595" marT="34295" marB="34295">
                    <a:solidFill>
                      <a:schemeClr val="accent2">
                        <a:lumMod val="40000"/>
                        <a:lumOff val="60000"/>
                      </a:schemeClr>
                    </a:solidFill>
                  </a:tcPr>
                </a:tc>
                <a:tc>
                  <a:txBody>
                    <a:bodyPr/>
                    <a:lstStyle/>
                    <a:p>
                      <a:pPr algn="ctr"/>
                      <a:r>
                        <a:rPr lang="hu-HU" sz="1100" dirty="0"/>
                        <a:t>-</a:t>
                      </a:r>
                      <a:endParaRPr lang="en-IT" sz="1100" dirty="0"/>
                    </a:p>
                  </a:txBody>
                  <a:tcPr marL="68595" marR="68595" marT="34295" marB="34295">
                    <a:solidFill>
                      <a:schemeClr val="accent2">
                        <a:lumMod val="40000"/>
                        <a:lumOff val="60000"/>
                      </a:schemeClr>
                    </a:solidFill>
                  </a:tcPr>
                </a:tc>
                <a:tc>
                  <a:txBody>
                    <a:bodyPr/>
                    <a:lstStyle/>
                    <a:p>
                      <a:pPr algn="ctr"/>
                      <a:r>
                        <a:rPr lang="hu-HU" sz="1100" dirty="0"/>
                        <a:t>-</a:t>
                      </a:r>
                      <a:endParaRPr lang="en-IT" sz="1100" dirty="0"/>
                    </a:p>
                  </a:txBody>
                  <a:tcPr marL="68595" marR="68595" marT="34295" marB="34295">
                    <a:solidFill>
                      <a:schemeClr val="accent2">
                        <a:lumMod val="40000"/>
                        <a:lumOff val="60000"/>
                      </a:schemeClr>
                    </a:solidFill>
                  </a:tcPr>
                </a:tc>
                <a:extLst>
                  <a:ext uri="{0D108BD9-81ED-4DB2-BD59-A6C34878D82A}">
                    <a16:rowId xmlns:a16="http://schemas.microsoft.com/office/drawing/2014/main" val="10002"/>
                  </a:ext>
                </a:extLst>
              </a:tr>
              <a:tr h="278174">
                <a:tc>
                  <a:txBody>
                    <a:bodyPr/>
                    <a:lstStyle/>
                    <a:p>
                      <a:r>
                        <a:rPr lang="en-IT" sz="1100" dirty="0">
                          <a:solidFill>
                            <a:schemeClr val="tx1"/>
                          </a:solidFill>
                        </a:rPr>
                        <a:t>TCV</a:t>
                      </a:r>
                    </a:p>
                  </a:txBody>
                  <a:tcPr marL="68595" marR="68595" marT="34295" marB="34295">
                    <a:solidFill>
                      <a:schemeClr val="accent3">
                        <a:lumMod val="40000"/>
                        <a:lumOff val="60000"/>
                      </a:schemeClr>
                    </a:solidFill>
                  </a:tcPr>
                </a:tc>
                <a:tc>
                  <a:txBody>
                    <a:bodyPr/>
                    <a:lstStyle/>
                    <a:p>
                      <a:pPr algn="ctr"/>
                      <a:r>
                        <a:rPr lang="hu-HU" sz="1100" dirty="0"/>
                        <a:t>-</a:t>
                      </a:r>
                      <a:endParaRPr lang="en-IT" sz="1100"/>
                    </a:p>
                  </a:txBody>
                  <a:tcPr marL="68595" marR="68595" marT="34295" marB="34295">
                    <a:solidFill>
                      <a:schemeClr val="accent3">
                        <a:lumMod val="40000"/>
                        <a:lumOff val="60000"/>
                      </a:schemeClr>
                    </a:solidFill>
                  </a:tcPr>
                </a:tc>
                <a:tc>
                  <a:txBody>
                    <a:bodyPr/>
                    <a:lstStyle/>
                    <a:p>
                      <a:pPr algn="ctr"/>
                      <a:r>
                        <a:rPr lang="hu-HU" sz="1100" dirty="0"/>
                        <a:t>-</a:t>
                      </a:r>
                      <a:endParaRPr lang="en-IT" sz="1100" dirty="0"/>
                    </a:p>
                  </a:txBody>
                  <a:tcPr marL="68595" marR="68595" marT="34295" marB="34295">
                    <a:solidFill>
                      <a:schemeClr val="accent3">
                        <a:lumMod val="40000"/>
                        <a:lumOff val="60000"/>
                      </a:schemeClr>
                    </a:solidFill>
                  </a:tcPr>
                </a:tc>
                <a:extLst>
                  <a:ext uri="{0D108BD9-81ED-4DB2-BD59-A6C34878D82A}">
                    <a16:rowId xmlns:a16="http://schemas.microsoft.com/office/drawing/2014/main" val="10003"/>
                  </a:ext>
                </a:extLst>
              </a:tr>
              <a:tr h="388682">
                <a:tc>
                  <a:txBody>
                    <a:bodyPr/>
                    <a:lstStyle/>
                    <a:p>
                      <a:r>
                        <a:rPr lang="en-IT" sz="1100" dirty="0">
                          <a:solidFill>
                            <a:schemeClr val="tx1"/>
                          </a:solidFill>
                        </a:rPr>
                        <a:t>WEST</a:t>
                      </a:r>
                    </a:p>
                  </a:txBody>
                  <a:tcPr marL="68595" marR="68595" marT="34295" marB="34295">
                    <a:solidFill>
                      <a:schemeClr val="accent6">
                        <a:lumMod val="40000"/>
                        <a:lumOff val="60000"/>
                      </a:schemeClr>
                    </a:solidFill>
                  </a:tcPr>
                </a:tc>
                <a:tc>
                  <a:txBody>
                    <a:bodyPr/>
                    <a:lstStyle/>
                    <a:p>
                      <a:pPr algn="ctr"/>
                      <a:r>
                        <a:rPr lang="fr-FR" sz="1100" dirty="0"/>
                        <a:t>-</a:t>
                      </a:r>
                      <a:endParaRPr lang="en-IT" sz="1100" dirty="0"/>
                    </a:p>
                  </a:txBody>
                  <a:tcPr marL="68595" marR="68595" marT="34295" marB="34295">
                    <a:solidFill>
                      <a:schemeClr val="accent6">
                        <a:lumMod val="40000"/>
                        <a:lumOff val="60000"/>
                      </a:schemeClr>
                    </a:solidFill>
                  </a:tcPr>
                </a:tc>
                <a:tc>
                  <a:txBody>
                    <a:bodyPr/>
                    <a:lstStyle/>
                    <a:p>
                      <a:pPr algn="ctr"/>
                      <a:r>
                        <a:rPr lang="fr-FR" sz="1100" dirty="0"/>
                        <a:t>-</a:t>
                      </a:r>
                      <a:endParaRPr lang="en-IT" sz="1100" dirty="0"/>
                    </a:p>
                  </a:txBody>
                  <a:tcPr marL="68595" marR="68595" marT="34295" marB="34295">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41820370-4763-A85B-C7DD-C0D66A225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712" y="1382335"/>
            <a:ext cx="2908175" cy="1599497"/>
          </a:xfrm>
          <a:prstGeom prst="rect">
            <a:avLst/>
          </a:prstGeom>
        </p:spPr>
      </p:pic>
      <p:sp>
        <p:nvSpPr>
          <p:cNvPr id="7" name="TextBox 6">
            <a:extLst>
              <a:ext uri="{FF2B5EF4-FFF2-40B4-BE49-F238E27FC236}">
                <a16:creationId xmlns:a16="http://schemas.microsoft.com/office/drawing/2014/main" id="{CBD7AD40-A114-30DC-B624-B0E6A8B933F0}"/>
              </a:ext>
            </a:extLst>
          </p:cNvPr>
          <p:cNvSpPr txBox="1"/>
          <p:nvPr/>
        </p:nvSpPr>
        <p:spPr>
          <a:xfrm>
            <a:off x="5319255" y="793996"/>
            <a:ext cx="2357697" cy="507831"/>
          </a:xfrm>
          <a:prstGeom prst="rect">
            <a:avLst/>
          </a:prstGeom>
          <a:noFill/>
        </p:spPr>
        <p:txBody>
          <a:bodyPr wrap="none" rtlCol="0">
            <a:spAutoFit/>
          </a:bodyPr>
          <a:lstStyle/>
          <a:p>
            <a:pPr defTabSz="685800" eaLnBrk="0" fontAlgn="base" hangingPunct="0">
              <a:spcBef>
                <a:spcPct val="0"/>
              </a:spcBef>
              <a:spcAft>
                <a:spcPct val="0"/>
              </a:spcAft>
            </a:pPr>
            <a:r>
              <a:rPr lang="en-HU" sz="1350" dirty="0">
                <a:solidFill>
                  <a:prstClr val="black"/>
                </a:solidFill>
                <a:latin typeface="Calibri" panose="020F0502020204030204" pitchFamily="34" charset="0"/>
              </a:rPr>
              <a:t>Shadowgraphy of argon pellets</a:t>
            </a:r>
            <a:br>
              <a:rPr lang="en-HU" sz="1350" dirty="0">
                <a:solidFill>
                  <a:prstClr val="black"/>
                </a:solidFill>
                <a:latin typeface="Calibri" panose="020F0502020204030204" pitchFamily="34" charset="0"/>
              </a:rPr>
            </a:br>
            <a:r>
              <a:rPr lang="en-HU" sz="1350" dirty="0">
                <a:solidFill>
                  <a:prstClr val="black"/>
                </a:solidFill>
                <a:latin typeface="Calibri" panose="020F0502020204030204" pitchFamily="34" charset="0"/>
              </a:rPr>
              <a:t>during commissioning (PELIN)</a:t>
            </a:r>
          </a:p>
        </p:txBody>
      </p:sp>
      <p:sp>
        <p:nvSpPr>
          <p:cNvPr id="8" name="Footer Placeholder 3">
            <a:extLst>
              <a:ext uri="{FF2B5EF4-FFF2-40B4-BE49-F238E27FC236}">
                <a16:creationId xmlns:a16="http://schemas.microsoft.com/office/drawing/2014/main" id="{469AC652-9D6B-4235-9866-B74F67AD1DA5}"/>
              </a:ext>
            </a:extLst>
          </p:cNvPr>
          <p:cNvSpPr txBox="1">
            <a:spLocks/>
          </p:cNvSpPr>
          <p:nvPr/>
        </p:nvSpPr>
        <p:spPr>
          <a:xfrm>
            <a:off x="683568" y="4915740"/>
            <a:ext cx="8240228" cy="2011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dirty="0"/>
              <a:t>V. Igochine| WPTE 2026-2027 Programme Meeting | 5/11/2025|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91B3318-B05E-2114-6C75-92FA8435EDF3}"/>
              </a:ext>
            </a:extLst>
          </p:cNvPr>
          <p:cNvSpPr>
            <a:spLocks noGrp="1" noChangeArrowheads="1"/>
          </p:cNvSpPr>
          <p:nvPr>
            <p:ph type="title"/>
          </p:nvPr>
        </p:nvSpPr>
        <p:spPr>
          <a:xfrm>
            <a:off x="1146573" y="57150"/>
            <a:ext cx="6774656" cy="342900"/>
          </a:xfrm>
        </p:spPr>
        <p:txBody>
          <a:bodyPr/>
          <a:lstStyle/>
          <a:p>
            <a:pPr eaLnBrk="1" hangingPunct="1"/>
            <a:r>
              <a:rPr lang="en-GB" altLang="en-HU" sz="1350" dirty="0"/>
              <a:t>P50: Alternative runaway electron scenario for ASDEX Upgrade</a:t>
            </a:r>
            <a:endParaRPr lang="en-US" altLang="en-US" sz="1350" dirty="0"/>
          </a:p>
        </p:txBody>
      </p:sp>
      <p:sp>
        <p:nvSpPr>
          <p:cNvPr id="5" name="TextBox 4">
            <a:extLst>
              <a:ext uri="{FF2B5EF4-FFF2-40B4-BE49-F238E27FC236}">
                <a16:creationId xmlns:a16="http://schemas.microsoft.com/office/drawing/2014/main" id="{6285AD19-CA74-4F6F-6993-CDF2EEF0B9D9}"/>
              </a:ext>
            </a:extLst>
          </p:cNvPr>
          <p:cNvSpPr txBox="1"/>
          <p:nvPr/>
        </p:nvSpPr>
        <p:spPr>
          <a:xfrm>
            <a:off x="1201341" y="539353"/>
            <a:ext cx="3709988" cy="4352089"/>
          </a:xfrm>
          <a:prstGeom prst="rect">
            <a:avLst/>
          </a:prstGeom>
          <a:noFill/>
        </p:spPr>
        <p:txBody>
          <a:bodyPr>
            <a:spAutoFit/>
          </a:bodyPr>
          <a:lstStyle/>
          <a:p>
            <a:pPr marL="214313" indent="-214313" defTabSz="685800">
              <a:buFont typeface="Arial"/>
              <a:buChar char="•"/>
              <a:defRPr/>
            </a:pPr>
            <a:r>
              <a:rPr lang="en-US" sz="1350" b="1" dirty="0">
                <a:solidFill>
                  <a:prstClr val="black"/>
                </a:solidFill>
                <a:latin typeface="Calibri"/>
                <a:cs typeface="Calibri"/>
              </a:rPr>
              <a:t>Proponents and contact person:</a:t>
            </a:r>
          </a:p>
          <a:p>
            <a:pPr defTabSz="685800">
              <a:defRPr/>
            </a:pPr>
            <a:r>
              <a:rPr lang="en-US" sz="1050" dirty="0">
                <a:solidFill>
                  <a:prstClr val="black"/>
                </a:solidFill>
                <a:latin typeface="Calibri" panose="020F0502020204030204" pitchFamily="34" charset="0"/>
              </a:rPr>
              <a:t>Gergely Papp, P. Heinrich, P. </a:t>
            </a:r>
            <a:r>
              <a:rPr lang="en-US" sz="1050" dirty="0" err="1">
                <a:solidFill>
                  <a:prstClr val="black"/>
                </a:solidFill>
                <a:latin typeface="Calibri" panose="020F0502020204030204" pitchFamily="34" charset="0"/>
              </a:rPr>
              <a:t>Halldestam</a:t>
            </a:r>
            <a:r>
              <a:rPr lang="en-US" sz="1050" dirty="0">
                <a:solidFill>
                  <a:prstClr val="black"/>
                </a:solidFill>
                <a:latin typeface="Calibri" panose="020F0502020204030204" pitchFamily="34" charset="0"/>
              </a:rPr>
              <a:t>, A. H. Patel, A. </a:t>
            </a:r>
            <a:r>
              <a:rPr lang="en-US" sz="1050" dirty="0" err="1">
                <a:solidFill>
                  <a:prstClr val="black"/>
                </a:solidFill>
                <a:latin typeface="Calibri" panose="020F0502020204030204" pitchFamily="34" charset="0"/>
              </a:rPr>
              <a:t>Orduna</a:t>
            </a:r>
            <a:r>
              <a:rPr lang="en-US" sz="1050" dirty="0">
                <a:solidFill>
                  <a:prstClr val="black"/>
                </a:solidFill>
                <a:latin typeface="Calibri" panose="020F0502020204030204" pitchFamily="34" charset="0"/>
              </a:rPr>
              <a:t>-Martinez, J. Decker, U. Sheikh, O. </a:t>
            </a:r>
            <a:r>
              <a:rPr lang="en-US" sz="1050" dirty="0" err="1">
                <a:solidFill>
                  <a:prstClr val="black"/>
                </a:solidFill>
                <a:latin typeface="Calibri" panose="020F0502020204030204" pitchFamily="34" charset="0"/>
              </a:rPr>
              <a:t>Ficker</a:t>
            </a:r>
            <a:r>
              <a:rPr lang="en-US" sz="1050" dirty="0">
                <a:solidFill>
                  <a:prstClr val="black"/>
                </a:solidFill>
                <a:latin typeface="Calibri" panose="020F0502020204030204" pitchFamily="34" charset="0"/>
              </a:rPr>
              <a:t>, M. Hoppe, V. </a:t>
            </a:r>
            <a:r>
              <a:rPr lang="en-US" sz="1050" dirty="0" err="1">
                <a:solidFill>
                  <a:prstClr val="black"/>
                </a:solidFill>
                <a:latin typeface="Calibri" panose="020F0502020204030204" pitchFamily="34" charset="0"/>
              </a:rPr>
              <a:t>Bandaru</a:t>
            </a:r>
            <a:br>
              <a:rPr lang="en-US" sz="1050" dirty="0">
                <a:solidFill>
                  <a:prstClr val="black"/>
                </a:solidFill>
                <a:latin typeface="Calibri" panose="020F0502020204030204" pitchFamily="34" charset="0"/>
              </a:rPr>
            </a:br>
            <a:r>
              <a:rPr lang="en-US" sz="1050" dirty="0">
                <a:solidFill>
                  <a:prstClr val="black"/>
                </a:solidFill>
                <a:latin typeface="Calibri" panose="020F0502020204030204" pitchFamily="34" charset="0"/>
              </a:rPr>
              <a:t> </a:t>
            </a:r>
            <a:r>
              <a:rPr lang="en-US" sz="1350" dirty="0" err="1">
                <a:solidFill>
                  <a:prstClr val="black"/>
                </a:solidFill>
                <a:latin typeface="Calibri"/>
                <a:cs typeface="Calibri"/>
              </a:rPr>
              <a:t>gergely.papp@ipp.mpg.de</a:t>
            </a:r>
            <a:endParaRPr lang="en-US" sz="1350" dirty="0">
              <a:solidFill>
                <a:prstClr val="black"/>
              </a:solidFill>
              <a:latin typeface="Calibri"/>
              <a:cs typeface="Calibri"/>
            </a:endParaRPr>
          </a:p>
          <a:p>
            <a:pPr marL="214313" indent="-214313" defTabSz="685800">
              <a:buFont typeface="Arial"/>
              <a:buChar char="•"/>
              <a:defRPr/>
            </a:pPr>
            <a:endParaRPr lang="en-US" sz="450" b="1" dirty="0">
              <a:solidFill>
                <a:prstClr val="black"/>
              </a:solidFill>
              <a:latin typeface="Calibri"/>
              <a:cs typeface="Calibri"/>
            </a:endParaRPr>
          </a:p>
          <a:p>
            <a:pPr marL="214313" indent="-214313" defTabSz="685800">
              <a:buFont typeface="Arial"/>
              <a:buChar char="•"/>
              <a:defRPr/>
            </a:pPr>
            <a:r>
              <a:rPr lang="en-US" sz="1350" b="1" dirty="0">
                <a:solidFill>
                  <a:prstClr val="black"/>
                </a:solidFill>
                <a:latin typeface="Calibri"/>
                <a:cs typeface="Calibri"/>
              </a:rPr>
              <a:t>Scientific Background &amp; Objectives</a:t>
            </a:r>
          </a:p>
          <a:p>
            <a:pPr marL="270272" lvl="1" defTabSz="685800" eaLnBrk="0" fontAlgn="base" hangingPunct="0">
              <a:lnSpc>
                <a:spcPct val="120000"/>
              </a:lnSpc>
              <a:spcAft>
                <a:spcPct val="0"/>
              </a:spcAft>
              <a:defRPr/>
            </a:pPr>
            <a:r>
              <a:rPr lang="en-US" sz="1050" dirty="0">
                <a:solidFill>
                  <a:prstClr val="black"/>
                </a:solidFill>
                <a:latin typeface="Calibri" panose="020F0502020204030204" pitchFamily="34" charset="0"/>
              </a:rPr>
              <a:t>The goal is to develop an alternative runaway electron scenario on ASDEX Upgrade, and to perform param. scans.</a:t>
            </a:r>
          </a:p>
          <a:p>
            <a:pPr marL="471488" lvl="2" indent="-69056"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Modeling input for combined SPI+RE model validation</a:t>
            </a:r>
            <a:br>
              <a:rPr lang="en-US" sz="1050" dirty="0">
                <a:solidFill>
                  <a:prstClr val="black"/>
                </a:solidFill>
                <a:latin typeface="Calibri" panose="020F0502020204030204" pitchFamily="34" charset="0"/>
              </a:rPr>
            </a:br>
            <a:r>
              <a:rPr lang="en-US" sz="1050" dirty="0">
                <a:solidFill>
                  <a:prstClr val="black"/>
                </a:solidFill>
                <a:latin typeface="Calibri" panose="020F0502020204030204" pitchFamily="34" charset="0"/>
              </a:rPr>
              <a:t>(little data available so far)</a:t>
            </a:r>
          </a:p>
          <a:p>
            <a:pPr marL="471488" lvl="2" indent="-69056"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Potential alternative AUG RE scenario in case of in-vessel MGI valve issues mid-campaign</a:t>
            </a:r>
          </a:p>
          <a:p>
            <a:pPr marL="471488" lvl="2" indent="-69056"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Scenario development aided by DREAM simulations</a:t>
            </a:r>
          </a:p>
          <a:p>
            <a:pPr defTabSz="685800">
              <a:defRPr/>
            </a:pPr>
            <a:endParaRPr lang="en-US" sz="825" b="1" dirty="0">
              <a:solidFill>
                <a:prstClr val="black"/>
              </a:solidFill>
              <a:latin typeface="Calibri"/>
              <a:cs typeface="Calibri"/>
            </a:endParaRPr>
          </a:p>
          <a:p>
            <a:pPr marL="214313" indent="-214313" defTabSz="685800">
              <a:buFont typeface="Arial"/>
              <a:buChar char="•"/>
              <a:defRPr/>
            </a:pPr>
            <a:r>
              <a:rPr lang="en-US" sz="1350" b="1" dirty="0">
                <a:solidFill>
                  <a:prstClr val="black"/>
                </a:solidFill>
                <a:latin typeface="Calibri"/>
                <a:cs typeface="Calibri"/>
              </a:rPr>
              <a:t>Experimental Strategy/Machine Constraints and essential diagnostic</a:t>
            </a:r>
            <a:endParaRPr lang="en-US" sz="1350" dirty="0">
              <a:solidFill>
                <a:prstClr val="black"/>
              </a:solidFill>
              <a:latin typeface="Calibri"/>
            </a:endParaRPr>
          </a:p>
          <a:p>
            <a:pPr marL="270272" lvl="2" indent="14288"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 Needs development of </a:t>
            </a:r>
            <a:r>
              <a:rPr lang="en-US" sz="1050" dirty="0" err="1">
                <a:solidFill>
                  <a:prstClr val="black"/>
                </a:solidFill>
                <a:latin typeface="Calibri" panose="020F0502020204030204" pitchFamily="34" charset="0"/>
              </a:rPr>
              <a:t>Ar</a:t>
            </a:r>
            <a:r>
              <a:rPr lang="en-US" sz="1050" dirty="0">
                <a:solidFill>
                  <a:prstClr val="black"/>
                </a:solidFill>
                <a:latin typeface="Calibri" panose="020F0502020204030204" pitchFamily="34" charset="0"/>
              </a:rPr>
              <a:t> SPI recipes on non-shot days!</a:t>
            </a:r>
          </a:p>
          <a:p>
            <a:pPr marL="270272" lvl="2" indent="14288"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 Injection of </a:t>
            </a:r>
            <a:r>
              <a:rPr lang="en-US" sz="1050" dirty="0" err="1">
                <a:solidFill>
                  <a:prstClr val="black"/>
                </a:solidFill>
                <a:latin typeface="Calibri" panose="020F0502020204030204" pitchFamily="34" charset="0"/>
              </a:rPr>
              <a:t>Ar</a:t>
            </a:r>
            <a:r>
              <a:rPr lang="en-US" sz="1050" dirty="0">
                <a:solidFill>
                  <a:prstClr val="black"/>
                </a:solidFill>
                <a:latin typeface="Calibri" panose="020F0502020204030204" pitchFamily="34" charset="0"/>
              </a:rPr>
              <a:t> pellets into typical MGI RE scenario plasmas, such as e.g. #41337 (limiter, L-mode, ne =3e19)</a:t>
            </a:r>
          </a:p>
          <a:p>
            <a:pPr marL="270272" lvl="2" indent="14288"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 If that fails, use </a:t>
            </a:r>
            <a:r>
              <a:rPr lang="en-US" sz="1050" dirty="0" err="1">
                <a:solidFill>
                  <a:prstClr val="black"/>
                </a:solidFill>
                <a:latin typeface="Calibri" panose="020F0502020204030204" pitchFamily="34" charset="0"/>
              </a:rPr>
              <a:t>fuelling</a:t>
            </a:r>
            <a:r>
              <a:rPr lang="en-US" sz="1050" dirty="0">
                <a:solidFill>
                  <a:prstClr val="black"/>
                </a:solidFill>
                <a:latin typeface="Calibri" panose="020F0502020204030204" pitchFamily="34" charset="0"/>
              </a:rPr>
              <a:t> valve argon injection or develop flat-top RE scenario</a:t>
            </a:r>
          </a:p>
          <a:p>
            <a:pPr marL="270272" lvl="2" indent="14288" defTabSz="685800" eaLnBrk="0" fontAlgn="base" hangingPunct="0">
              <a:lnSpc>
                <a:spcPct val="120000"/>
              </a:lnSpc>
              <a:spcAft>
                <a:spcPct val="0"/>
              </a:spcAft>
              <a:buFont typeface="Arial" panose="020B0604020202020204" pitchFamily="34" charset="0"/>
              <a:buChar char="•"/>
              <a:defRPr/>
            </a:pPr>
            <a:r>
              <a:rPr lang="en-US" sz="1050" dirty="0">
                <a:solidFill>
                  <a:prstClr val="black"/>
                </a:solidFill>
                <a:latin typeface="Calibri" panose="020F0502020204030204" pitchFamily="34" charset="0"/>
              </a:rPr>
              <a:t> Needs </a:t>
            </a:r>
            <a:r>
              <a:rPr lang="en-US" sz="1050" dirty="0" err="1">
                <a:solidFill>
                  <a:prstClr val="black"/>
                </a:solidFill>
                <a:latin typeface="Calibri" panose="020F0502020204030204" pitchFamily="34" charset="0"/>
              </a:rPr>
              <a:t>Ar</a:t>
            </a:r>
            <a:r>
              <a:rPr lang="en-US" sz="1050" dirty="0">
                <a:solidFill>
                  <a:prstClr val="black"/>
                </a:solidFill>
                <a:latin typeface="Calibri" panose="020F0502020204030204" pitchFamily="34" charset="0"/>
              </a:rPr>
              <a:t> SPI, </a:t>
            </a:r>
            <a:r>
              <a:rPr lang="en-US" sz="1050" dirty="0" err="1">
                <a:solidFill>
                  <a:prstClr val="black"/>
                </a:solidFill>
                <a:latin typeface="Calibri" panose="020F0502020204030204" pitchFamily="34" charset="0"/>
              </a:rPr>
              <a:t>disperision</a:t>
            </a:r>
            <a:r>
              <a:rPr lang="en-US" sz="1050" dirty="0">
                <a:solidFill>
                  <a:prstClr val="black"/>
                </a:solidFill>
                <a:latin typeface="Calibri" panose="020F0502020204030204" pitchFamily="34" charset="0"/>
              </a:rPr>
              <a:t> interferometry, bolometry, HXR,  ECE, fast cameras (</a:t>
            </a:r>
            <a:r>
              <a:rPr lang="en-US" sz="1050" dirty="0" err="1">
                <a:solidFill>
                  <a:prstClr val="black"/>
                </a:solidFill>
                <a:latin typeface="Calibri" panose="020F0502020204030204" pitchFamily="34" charset="0"/>
              </a:rPr>
              <a:t>vis+IR</a:t>
            </a:r>
            <a:r>
              <a:rPr lang="en-US" sz="1050" dirty="0">
                <a:solidFill>
                  <a:prstClr val="black"/>
                </a:solidFill>
                <a:latin typeface="Calibri" panose="020F0502020204030204" pitchFamily="34" charset="0"/>
              </a:rPr>
              <a:t>), MANTIS</a:t>
            </a:r>
            <a:endParaRPr lang="en-US" sz="1350" dirty="0">
              <a:solidFill>
                <a:prstClr val="black"/>
              </a:solidFill>
              <a:latin typeface="Calibri"/>
              <a:cs typeface="Calibri"/>
            </a:endParaRPr>
          </a:p>
        </p:txBody>
      </p:sp>
      <p:sp>
        <p:nvSpPr>
          <p:cNvPr id="6150" name="TextBox 7">
            <a:extLst>
              <a:ext uri="{FF2B5EF4-FFF2-40B4-BE49-F238E27FC236}">
                <a16:creationId xmlns:a16="http://schemas.microsoft.com/office/drawing/2014/main" id="{38580881-4A46-A5D9-EE8F-C044DAAD008D}"/>
              </a:ext>
            </a:extLst>
          </p:cNvPr>
          <p:cNvSpPr txBox="1">
            <a:spLocks noChangeArrowheads="1"/>
          </p:cNvSpPr>
          <p:nvPr/>
        </p:nvSpPr>
        <p:spPr bwMode="auto">
          <a:xfrm>
            <a:off x="4938712" y="3050381"/>
            <a:ext cx="30718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350" b="1">
                <a:solidFill>
                  <a:prstClr val="black"/>
                </a:solidFill>
                <a:latin typeface="Calibri" panose="020F0502020204030204" pitchFamily="34" charset="0"/>
                <a:cs typeface="Calibri" panose="020F0502020204030204" pitchFamily="34" charset="0"/>
              </a:rPr>
              <a:t>Proposed pulses</a:t>
            </a:r>
          </a:p>
        </p:txBody>
      </p:sp>
      <p:graphicFrame>
        <p:nvGraphicFramePr>
          <p:cNvPr id="3" name="Table 3">
            <a:extLst>
              <a:ext uri="{FF2B5EF4-FFF2-40B4-BE49-F238E27FC236}">
                <a16:creationId xmlns:a16="http://schemas.microsoft.com/office/drawing/2014/main" id="{2638E6FA-C082-1A10-3263-BF3DF80F3C6E}"/>
              </a:ext>
            </a:extLst>
          </p:cNvPr>
          <p:cNvGraphicFramePr>
            <a:graphicFrameLocks noGrp="1"/>
          </p:cNvGraphicFramePr>
          <p:nvPr>
            <p:extLst/>
          </p:nvPr>
        </p:nvGraphicFramePr>
        <p:xfrm>
          <a:off x="4938713" y="3327797"/>
          <a:ext cx="2982516" cy="1501378"/>
        </p:xfrm>
        <a:graphic>
          <a:graphicData uri="http://schemas.openxmlformats.org/drawingml/2006/table">
            <a:tbl>
              <a:tblPr firstRow="1" bandRow="1">
                <a:tableStyleId>{5C22544A-7EE6-4342-B048-85BDC9FD1C3A}</a:tableStyleId>
              </a:tblPr>
              <a:tblGrid>
                <a:gridCol w="686059">
                  <a:extLst>
                    <a:ext uri="{9D8B030D-6E8A-4147-A177-3AD203B41FA5}">
                      <a16:colId xmlns:a16="http://schemas.microsoft.com/office/drawing/2014/main" val="20000"/>
                    </a:ext>
                  </a:extLst>
                </a:gridCol>
                <a:gridCol w="1196567">
                  <a:extLst>
                    <a:ext uri="{9D8B030D-6E8A-4147-A177-3AD203B41FA5}">
                      <a16:colId xmlns:a16="http://schemas.microsoft.com/office/drawing/2014/main" val="20001"/>
                    </a:ext>
                  </a:extLst>
                </a:gridCol>
                <a:gridCol w="1099890">
                  <a:extLst>
                    <a:ext uri="{9D8B030D-6E8A-4147-A177-3AD203B41FA5}">
                      <a16:colId xmlns:a16="http://schemas.microsoft.com/office/drawing/2014/main" val="20002"/>
                    </a:ext>
                  </a:extLst>
                </a:gridCol>
              </a:tblGrid>
              <a:tr h="278174">
                <a:tc>
                  <a:txBody>
                    <a:bodyPr/>
                    <a:lstStyle/>
                    <a:p>
                      <a:r>
                        <a:rPr lang="en-IT" sz="1100" dirty="0"/>
                        <a:t>Device</a:t>
                      </a:r>
                    </a:p>
                  </a:txBody>
                  <a:tcPr marL="68595" marR="68595" marT="34295" marB="34295"/>
                </a:tc>
                <a:tc>
                  <a:txBody>
                    <a:bodyPr/>
                    <a:lstStyle/>
                    <a:p>
                      <a:r>
                        <a:rPr lang="en-IT" sz="1100" dirty="0"/>
                        <a:t># Pulses/Session</a:t>
                      </a:r>
                    </a:p>
                  </a:txBody>
                  <a:tcPr marL="68595" marR="68595" marT="34295" marB="34295"/>
                </a:tc>
                <a:tc>
                  <a:txBody>
                    <a:bodyPr/>
                    <a:lstStyle/>
                    <a:p>
                      <a:r>
                        <a:rPr lang="en-IT" sz="1100" dirty="0"/>
                        <a:t># Development</a:t>
                      </a:r>
                    </a:p>
                  </a:txBody>
                  <a:tcPr marL="68595" marR="68595" marT="34295" marB="34295"/>
                </a:tc>
                <a:extLst>
                  <a:ext uri="{0D108BD9-81ED-4DB2-BD59-A6C34878D82A}">
                    <a16:rowId xmlns:a16="http://schemas.microsoft.com/office/drawing/2014/main" val="10000"/>
                  </a:ext>
                </a:extLst>
              </a:tr>
              <a:tr h="278174">
                <a:tc>
                  <a:txBody>
                    <a:bodyPr/>
                    <a:lstStyle/>
                    <a:p>
                      <a:r>
                        <a:rPr lang="fr-CH" sz="1100" dirty="0">
                          <a:solidFill>
                            <a:schemeClr val="tx1"/>
                          </a:solidFill>
                        </a:rPr>
                        <a:t>AUG</a:t>
                      </a:r>
                      <a:endParaRPr lang="en-IT" sz="1100" dirty="0">
                        <a:solidFill>
                          <a:schemeClr val="tx1"/>
                        </a:solidFill>
                      </a:endParaRPr>
                    </a:p>
                  </a:txBody>
                  <a:tcPr marL="68595" marR="68595" marT="34295" marB="34295">
                    <a:solidFill>
                      <a:schemeClr val="tx2">
                        <a:lumMod val="40000"/>
                        <a:lumOff val="60000"/>
                      </a:schemeClr>
                    </a:solidFill>
                  </a:tcPr>
                </a:tc>
                <a:tc>
                  <a:txBody>
                    <a:bodyPr/>
                    <a:lstStyle/>
                    <a:p>
                      <a:pPr algn="ctr"/>
                      <a:r>
                        <a:rPr lang="hu-HU" sz="1100" dirty="0"/>
                        <a:t>8</a:t>
                      </a:r>
                      <a:endParaRPr lang="en-IT" sz="1100"/>
                    </a:p>
                  </a:txBody>
                  <a:tcPr marL="68595" marR="68595" marT="34295" marB="34295">
                    <a:solidFill>
                      <a:schemeClr val="tx2">
                        <a:lumMod val="40000"/>
                        <a:lumOff val="60000"/>
                      </a:schemeClr>
                    </a:solidFill>
                  </a:tcPr>
                </a:tc>
                <a:tc>
                  <a:txBody>
                    <a:bodyPr/>
                    <a:lstStyle/>
                    <a:p>
                      <a:pPr algn="ctr"/>
                      <a:r>
                        <a:rPr lang="hu-HU" sz="1100" dirty="0"/>
                        <a:t>3</a:t>
                      </a:r>
                      <a:endParaRPr lang="en-IT" sz="1100" dirty="0"/>
                    </a:p>
                  </a:txBody>
                  <a:tcPr marL="68595" marR="68595" marT="34295" marB="34295">
                    <a:solidFill>
                      <a:schemeClr val="tx2">
                        <a:lumMod val="40000"/>
                        <a:lumOff val="60000"/>
                      </a:schemeClr>
                    </a:solidFill>
                  </a:tcPr>
                </a:tc>
                <a:extLst>
                  <a:ext uri="{0D108BD9-81ED-4DB2-BD59-A6C34878D82A}">
                    <a16:rowId xmlns:a16="http://schemas.microsoft.com/office/drawing/2014/main" val="10001"/>
                  </a:ext>
                </a:extLst>
              </a:tr>
              <a:tr h="278174">
                <a:tc>
                  <a:txBody>
                    <a:bodyPr/>
                    <a:lstStyle/>
                    <a:p>
                      <a:r>
                        <a:rPr lang="en-IT" sz="1100" dirty="0">
                          <a:solidFill>
                            <a:schemeClr val="tx1"/>
                          </a:solidFill>
                        </a:rPr>
                        <a:t>MAST-U</a:t>
                      </a:r>
                    </a:p>
                  </a:txBody>
                  <a:tcPr marL="68595" marR="68595" marT="34295" marB="34295">
                    <a:solidFill>
                      <a:schemeClr val="accent2">
                        <a:lumMod val="40000"/>
                        <a:lumOff val="60000"/>
                      </a:schemeClr>
                    </a:solidFill>
                  </a:tcPr>
                </a:tc>
                <a:tc>
                  <a:txBody>
                    <a:bodyPr/>
                    <a:lstStyle/>
                    <a:p>
                      <a:pPr algn="ctr"/>
                      <a:r>
                        <a:rPr lang="hu-HU" sz="1100" dirty="0"/>
                        <a:t>-</a:t>
                      </a:r>
                      <a:endParaRPr lang="en-IT" sz="1100" dirty="0"/>
                    </a:p>
                  </a:txBody>
                  <a:tcPr marL="68595" marR="68595" marT="34295" marB="34295">
                    <a:solidFill>
                      <a:schemeClr val="accent2">
                        <a:lumMod val="40000"/>
                        <a:lumOff val="60000"/>
                      </a:schemeClr>
                    </a:solidFill>
                  </a:tcPr>
                </a:tc>
                <a:tc>
                  <a:txBody>
                    <a:bodyPr/>
                    <a:lstStyle/>
                    <a:p>
                      <a:pPr algn="ctr"/>
                      <a:r>
                        <a:rPr lang="hu-HU" sz="1100" dirty="0"/>
                        <a:t>-</a:t>
                      </a:r>
                      <a:endParaRPr lang="en-IT" sz="1100" dirty="0"/>
                    </a:p>
                  </a:txBody>
                  <a:tcPr marL="68595" marR="68595" marT="34295" marB="34295">
                    <a:solidFill>
                      <a:schemeClr val="accent2">
                        <a:lumMod val="40000"/>
                        <a:lumOff val="60000"/>
                      </a:schemeClr>
                    </a:solidFill>
                  </a:tcPr>
                </a:tc>
                <a:extLst>
                  <a:ext uri="{0D108BD9-81ED-4DB2-BD59-A6C34878D82A}">
                    <a16:rowId xmlns:a16="http://schemas.microsoft.com/office/drawing/2014/main" val="10002"/>
                  </a:ext>
                </a:extLst>
              </a:tr>
              <a:tr h="278174">
                <a:tc>
                  <a:txBody>
                    <a:bodyPr/>
                    <a:lstStyle/>
                    <a:p>
                      <a:r>
                        <a:rPr lang="en-IT" sz="1100" dirty="0">
                          <a:solidFill>
                            <a:schemeClr val="tx1"/>
                          </a:solidFill>
                        </a:rPr>
                        <a:t>TCV</a:t>
                      </a:r>
                    </a:p>
                  </a:txBody>
                  <a:tcPr marL="68595" marR="68595" marT="34295" marB="34295">
                    <a:solidFill>
                      <a:schemeClr val="accent3">
                        <a:lumMod val="40000"/>
                        <a:lumOff val="60000"/>
                      </a:schemeClr>
                    </a:solidFill>
                  </a:tcPr>
                </a:tc>
                <a:tc>
                  <a:txBody>
                    <a:bodyPr/>
                    <a:lstStyle/>
                    <a:p>
                      <a:pPr algn="ctr"/>
                      <a:r>
                        <a:rPr lang="hu-HU" sz="1100" dirty="0"/>
                        <a:t>-</a:t>
                      </a:r>
                      <a:endParaRPr lang="en-IT" sz="1100"/>
                    </a:p>
                  </a:txBody>
                  <a:tcPr marL="68595" marR="68595" marT="34295" marB="34295">
                    <a:solidFill>
                      <a:schemeClr val="accent3">
                        <a:lumMod val="40000"/>
                        <a:lumOff val="60000"/>
                      </a:schemeClr>
                    </a:solidFill>
                  </a:tcPr>
                </a:tc>
                <a:tc>
                  <a:txBody>
                    <a:bodyPr/>
                    <a:lstStyle/>
                    <a:p>
                      <a:pPr algn="ctr"/>
                      <a:r>
                        <a:rPr lang="hu-HU" sz="1100" dirty="0"/>
                        <a:t>-</a:t>
                      </a:r>
                      <a:endParaRPr lang="en-IT" sz="1100" dirty="0"/>
                    </a:p>
                  </a:txBody>
                  <a:tcPr marL="68595" marR="68595" marT="34295" marB="34295">
                    <a:solidFill>
                      <a:schemeClr val="accent3">
                        <a:lumMod val="40000"/>
                        <a:lumOff val="60000"/>
                      </a:schemeClr>
                    </a:solidFill>
                  </a:tcPr>
                </a:tc>
                <a:extLst>
                  <a:ext uri="{0D108BD9-81ED-4DB2-BD59-A6C34878D82A}">
                    <a16:rowId xmlns:a16="http://schemas.microsoft.com/office/drawing/2014/main" val="10003"/>
                  </a:ext>
                </a:extLst>
              </a:tr>
              <a:tr h="388682">
                <a:tc>
                  <a:txBody>
                    <a:bodyPr/>
                    <a:lstStyle/>
                    <a:p>
                      <a:r>
                        <a:rPr lang="en-IT" sz="1100" dirty="0">
                          <a:solidFill>
                            <a:schemeClr val="tx1"/>
                          </a:solidFill>
                        </a:rPr>
                        <a:t>WEST</a:t>
                      </a:r>
                    </a:p>
                  </a:txBody>
                  <a:tcPr marL="68595" marR="68595" marT="34295" marB="34295">
                    <a:solidFill>
                      <a:schemeClr val="accent6">
                        <a:lumMod val="40000"/>
                        <a:lumOff val="60000"/>
                      </a:schemeClr>
                    </a:solidFill>
                  </a:tcPr>
                </a:tc>
                <a:tc>
                  <a:txBody>
                    <a:bodyPr/>
                    <a:lstStyle/>
                    <a:p>
                      <a:pPr algn="ctr"/>
                      <a:r>
                        <a:rPr lang="fr-FR" sz="1100" dirty="0"/>
                        <a:t>-</a:t>
                      </a:r>
                      <a:endParaRPr lang="en-IT" sz="1100" dirty="0"/>
                    </a:p>
                  </a:txBody>
                  <a:tcPr marL="68595" marR="68595" marT="34295" marB="34295">
                    <a:solidFill>
                      <a:schemeClr val="accent6">
                        <a:lumMod val="40000"/>
                        <a:lumOff val="60000"/>
                      </a:schemeClr>
                    </a:solidFill>
                  </a:tcPr>
                </a:tc>
                <a:tc>
                  <a:txBody>
                    <a:bodyPr/>
                    <a:lstStyle/>
                    <a:p>
                      <a:pPr algn="ctr"/>
                      <a:r>
                        <a:rPr lang="fr-FR" sz="1100" dirty="0"/>
                        <a:t>-</a:t>
                      </a:r>
                      <a:endParaRPr lang="en-IT" sz="1100" dirty="0"/>
                    </a:p>
                  </a:txBody>
                  <a:tcPr marL="68595" marR="68595" marT="34295" marB="34295">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41820370-4763-A85B-C7DD-C0D66A225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712" y="1382335"/>
            <a:ext cx="2908175" cy="1599497"/>
          </a:xfrm>
          <a:prstGeom prst="rect">
            <a:avLst/>
          </a:prstGeom>
        </p:spPr>
      </p:pic>
      <p:sp>
        <p:nvSpPr>
          <p:cNvPr id="7" name="TextBox 6">
            <a:extLst>
              <a:ext uri="{FF2B5EF4-FFF2-40B4-BE49-F238E27FC236}">
                <a16:creationId xmlns:a16="http://schemas.microsoft.com/office/drawing/2014/main" id="{CBD7AD40-A114-30DC-B624-B0E6A8B933F0}"/>
              </a:ext>
            </a:extLst>
          </p:cNvPr>
          <p:cNvSpPr txBox="1"/>
          <p:nvPr/>
        </p:nvSpPr>
        <p:spPr>
          <a:xfrm>
            <a:off x="5319255" y="793996"/>
            <a:ext cx="2357697" cy="507831"/>
          </a:xfrm>
          <a:prstGeom prst="rect">
            <a:avLst/>
          </a:prstGeom>
          <a:noFill/>
        </p:spPr>
        <p:txBody>
          <a:bodyPr wrap="none" rtlCol="0">
            <a:spAutoFit/>
          </a:bodyPr>
          <a:lstStyle/>
          <a:p>
            <a:pPr defTabSz="685800" eaLnBrk="0" fontAlgn="base" hangingPunct="0">
              <a:spcBef>
                <a:spcPct val="0"/>
              </a:spcBef>
              <a:spcAft>
                <a:spcPct val="0"/>
              </a:spcAft>
            </a:pPr>
            <a:r>
              <a:rPr lang="en-HU" sz="1350" dirty="0">
                <a:solidFill>
                  <a:prstClr val="black"/>
                </a:solidFill>
                <a:latin typeface="Calibri" panose="020F0502020204030204" pitchFamily="34" charset="0"/>
              </a:rPr>
              <a:t>Shadowgraphy of argon pellets</a:t>
            </a:r>
            <a:br>
              <a:rPr lang="en-HU" sz="1350" dirty="0">
                <a:solidFill>
                  <a:prstClr val="black"/>
                </a:solidFill>
                <a:latin typeface="Calibri" panose="020F0502020204030204" pitchFamily="34" charset="0"/>
              </a:rPr>
            </a:br>
            <a:r>
              <a:rPr lang="en-HU" sz="1350" dirty="0">
                <a:solidFill>
                  <a:prstClr val="black"/>
                </a:solidFill>
                <a:latin typeface="Calibri" panose="020F0502020204030204" pitchFamily="34" charset="0"/>
              </a:rPr>
              <a:t>during commissioning (PELIN)</a:t>
            </a:r>
          </a:p>
        </p:txBody>
      </p:sp>
      <p:sp>
        <p:nvSpPr>
          <p:cNvPr id="8" name="TextBox 1">
            <a:extLst>
              <a:ext uri="{FF2B5EF4-FFF2-40B4-BE49-F238E27FC236}">
                <a16:creationId xmlns:a16="http://schemas.microsoft.com/office/drawing/2014/main" id="{E8472F50-8571-4F78-8EB2-FAB30B91A7A0}"/>
              </a:ext>
            </a:extLst>
          </p:cNvPr>
          <p:cNvSpPr txBox="1"/>
          <p:nvPr/>
        </p:nvSpPr>
        <p:spPr>
          <a:xfrm>
            <a:off x="5580112" y="727382"/>
            <a:ext cx="3384270" cy="2031325"/>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_AUG_2026 </a:t>
            </a:r>
            <a:r>
              <a:rPr lang="en-US" dirty="0">
                <a:solidFill>
                  <a:srgbClr val="00B050"/>
                </a:solidFill>
              </a:rPr>
              <a:t>This is because it is not possible to be certain that termination experiments for the high-pressure limit can be conducted without this, given the current situation with the gas valves in the AUG.</a:t>
            </a:r>
            <a:endParaRPr lang="en-IT" dirty="0">
              <a:solidFill>
                <a:schemeClr val="accent6">
                  <a:lumMod val="75000"/>
                </a:schemeClr>
              </a:solidFill>
            </a:endParaRPr>
          </a:p>
        </p:txBody>
      </p:sp>
      <p:sp>
        <p:nvSpPr>
          <p:cNvPr id="9" name="Footer Placeholder 3">
            <a:extLst>
              <a:ext uri="{FF2B5EF4-FFF2-40B4-BE49-F238E27FC236}">
                <a16:creationId xmlns:a16="http://schemas.microsoft.com/office/drawing/2014/main" id="{D9D59AE5-885A-46AB-AD17-EB2506D43622}"/>
              </a:ext>
            </a:extLst>
          </p:cNvPr>
          <p:cNvSpPr txBox="1">
            <a:spLocks/>
          </p:cNvSpPr>
          <p:nvPr/>
        </p:nvSpPr>
        <p:spPr>
          <a:xfrm>
            <a:off x="683568" y="4915740"/>
            <a:ext cx="8240228" cy="2011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dirty="0"/>
              <a:t>V. Igochine| WPTE 2026-2027 Programme Meeting | 5/11/2025|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2B9BCB-5BFA-B945-07E4-D50BC9AFC861}"/>
              </a:ext>
            </a:extLst>
          </p:cNvPr>
          <p:cNvSpPr/>
          <p:nvPr/>
        </p:nvSpPr>
        <p:spPr>
          <a:xfrm>
            <a:off x="5303520" y="389739"/>
            <a:ext cx="3657600" cy="33374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44386"/>
            <a:ext cx="8086386" cy="342900"/>
          </a:xfrm>
        </p:spPr>
        <p:txBody>
          <a:bodyPr/>
          <a:lstStyle/>
          <a:p>
            <a:r>
              <a:rPr lang="en-GB" noProof="0" dirty="0"/>
              <a:t>P51: Viability of staggered and dual injection schemes using AUG SPI</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93384" y="438513"/>
            <a:ext cx="5021761" cy="4266474"/>
          </a:xfrm>
        </p:spPr>
        <p:txBody>
          <a:bodyPr>
            <a:normAutofit fontScale="92500" lnSpcReduction="20000"/>
          </a:bodyPr>
          <a:lstStyle/>
          <a:p>
            <a:pPr marL="160735" indent="-160735">
              <a:spcBef>
                <a:spcPts val="0"/>
              </a:spcBef>
              <a:buFont typeface="Arial"/>
              <a:buChar char="•"/>
              <a:defRPr/>
            </a:pPr>
            <a:r>
              <a:rPr lang="en-GB" b="1" noProof="0" dirty="0">
                <a:latin typeface="+mn-lt"/>
                <a:cs typeface="Calibri"/>
              </a:rPr>
              <a:t>Proponents and contact person:</a:t>
            </a:r>
          </a:p>
          <a:p>
            <a:pPr marL="225029" lvl="1" indent="0">
              <a:spcBef>
                <a:spcPts val="0"/>
              </a:spcBef>
              <a:buNone/>
              <a:defRPr/>
            </a:pPr>
            <a:r>
              <a:rPr lang="en-GB" sz="1425" dirty="0">
                <a:cs typeface="Calibri"/>
              </a:rPr>
              <a:t>Stefan Jachmich, Gergely Papp,   Umar Sheikh, Ansh Patel,      Paul Heinrich, Ondrej Ficker,  Andrew Moreau</a:t>
            </a:r>
          </a:p>
          <a:p>
            <a:pPr>
              <a:spcBef>
                <a:spcPts val="0"/>
              </a:spcBef>
              <a:defRPr/>
            </a:pPr>
            <a:endParaRPr lang="en-GB" noProof="0" dirty="0">
              <a:latin typeface="+mn-lt"/>
              <a:cs typeface="Calibri"/>
            </a:endParaRPr>
          </a:p>
          <a:p>
            <a:pPr marL="160735" indent="-160735">
              <a:spcBef>
                <a:spcPts val="0"/>
              </a:spcBef>
              <a:buFont typeface="Arial"/>
              <a:buChar char="•"/>
              <a:defRPr/>
            </a:pPr>
            <a:r>
              <a:rPr lang="en-GB" b="1" noProof="0" dirty="0">
                <a:latin typeface="+mn-lt"/>
                <a:cs typeface="Calibri"/>
              </a:rPr>
              <a:t>Scientific Background &amp; Objectives</a:t>
            </a:r>
          </a:p>
          <a:p>
            <a:pPr lvl="1">
              <a:spcBef>
                <a:spcPts val="0"/>
              </a:spcBef>
              <a:defRPr/>
            </a:pPr>
            <a:r>
              <a:rPr lang="en-GB" noProof="0" dirty="0">
                <a:cs typeface="Calibri"/>
              </a:rPr>
              <a:t>The staggered injection scheme has several advantages:</a:t>
            </a:r>
          </a:p>
          <a:p>
            <a:pPr lvl="2">
              <a:spcBef>
                <a:spcPts val="0"/>
              </a:spcBef>
              <a:buFont typeface="Courier New" panose="02070309020205020404" pitchFamily="49" charset="0"/>
              <a:buChar char="o"/>
              <a:defRPr/>
            </a:pPr>
            <a:r>
              <a:rPr lang="en-GB" noProof="0" dirty="0">
                <a:latin typeface="+mn-lt"/>
                <a:cs typeface="Calibri"/>
              </a:rPr>
              <a:t>Slow energy loss</a:t>
            </a:r>
          </a:p>
          <a:p>
            <a:pPr lvl="2">
              <a:spcBef>
                <a:spcPts val="0"/>
              </a:spcBef>
              <a:buFont typeface="Courier New" panose="02070309020205020404" pitchFamily="49" charset="0"/>
              <a:buChar char="o"/>
              <a:defRPr/>
            </a:pPr>
            <a:r>
              <a:rPr lang="en-GB" noProof="0" dirty="0">
                <a:cs typeface="Calibri"/>
              </a:rPr>
              <a:t>Electron temperature cooling</a:t>
            </a:r>
          </a:p>
          <a:p>
            <a:pPr lvl="2">
              <a:spcBef>
                <a:spcPts val="0"/>
              </a:spcBef>
              <a:buFont typeface="Courier New" panose="02070309020205020404" pitchFamily="49" charset="0"/>
              <a:buChar char="o"/>
              <a:defRPr/>
            </a:pPr>
            <a:r>
              <a:rPr lang="en-GB" noProof="0" dirty="0">
                <a:latin typeface="+mn-lt"/>
                <a:cs typeface="Calibri"/>
              </a:rPr>
              <a:t>Less neon required for </a:t>
            </a:r>
            <a:r>
              <a:rPr lang="en-GB" noProof="0" dirty="0" err="1">
                <a:latin typeface="+mn-lt"/>
                <a:cs typeface="Calibri"/>
              </a:rPr>
              <a:t>W</a:t>
            </a:r>
            <a:r>
              <a:rPr lang="en-GB" baseline="-25000" noProof="0" dirty="0" err="1">
                <a:latin typeface="+mn-lt"/>
                <a:cs typeface="Calibri"/>
              </a:rPr>
              <a:t>th</a:t>
            </a:r>
            <a:r>
              <a:rPr lang="en-GB" noProof="0" dirty="0">
                <a:latin typeface="+mn-lt"/>
                <a:cs typeface="Calibri"/>
              </a:rPr>
              <a:t> lo</a:t>
            </a:r>
            <a:r>
              <a:rPr lang="en-GB" noProof="0" dirty="0">
                <a:cs typeface="Calibri"/>
              </a:rPr>
              <a:t>ad mitigation during GRE</a:t>
            </a:r>
            <a:endParaRPr lang="en-GB" noProof="0" dirty="0">
              <a:latin typeface="+mn-lt"/>
              <a:cs typeface="Calibri"/>
            </a:endParaRPr>
          </a:p>
          <a:p>
            <a:pPr lvl="1">
              <a:spcBef>
                <a:spcPts val="0"/>
              </a:spcBef>
              <a:defRPr/>
            </a:pPr>
            <a:r>
              <a:rPr lang="en-GB" noProof="0" dirty="0">
                <a:cs typeface="Calibri"/>
              </a:rPr>
              <a:t>Issues arose from the limited core fuelling in the first phase due to plasmoid and rocket effect for LFS injection</a:t>
            </a:r>
          </a:p>
          <a:p>
            <a:pPr lvl="1">
              <a:spcBef>
                <a:spcPts val="0"/>
              </a:spcBef>
              <a:defRPr/>
            </a:pPr>
            <a:r>
              <a:rPr lang="en-GB" noProof="0" dirty="0">
                <a:cs typeface="Calibri"/>
              </a:rPr>
              <a:t>Studies been conducted to reduce</a:t>
            </a:r>
            <a:r>
              <a:rPr lang="en-GB" dirty="0">
                <a:cs typeface="Calibri"/>
              </a:rPr>
              <a:t> plasmoid effect</a:t>
            </a:r>
          </a:p>
          <a:p>
            <a:pPr lvl="1">
              <a:spcBef>
                <a:spcPts val="0"/>
              </a:spcBef>
              <a:defRPr/>
            </a:pPr>
            <a:r>
              <a:rPr lang="en-GB" noProof="0" dirty="0">
                <a:latin typeface="+mn-lt"/>
                <a:cs typeface="Calibri"/>
              </a:rPr>
              <a:t>Objectives:</a:t>
            </a:r>
          </a:p>
          <a:p>
            <a:pPr lvl="2">
              <a:spcBef>
                <a:spcPts val="0"/>
              </a:spcBef>
              <a:buFont typeface="Courier New" panose="02070309020205020404" pitchFamily="49" charset="0"/>
              <a:buChar char="o"/>
              <a:defRPr/>
            </a:pPr>
            <a:r>
              <a:rPr lang="en-GB" dirty="0">
                <a:cs typeface="Calibri"/>
              </a:rPr>
              <a:t>How large is the densification prior CQ onset for RE avoidance?</a:t>
            </a:r>
          </a:p>
          <a:p>
            <a:pPr lvl="2">
              <a:spcBef>
                <a:spcPts val="0"/>
              </a:spcBef>
              <a:buFont typeface="Courier New" panose="02070309020205020404" pitchFamily="49" charset="0"/>
              <a:buChar char="o"/>
              <a:defRPr/>
            </a:pPr>
            <a:r>
              <a:rPr lang="en-GB" dirty="0">
                <a:cs typeface="Calibri"/>
              </a:rPr>
              <a:t>What is minimum required Neon amount for final thermal load mitigation during GRE?</a:t>
            </a:r>
          </a:p>
          <a:p>
            <a:pPr lvl="2">
              <a:spcBef>
                <a:spcPts val="0"/>
              </a:spcBef>
              <a:buFont typeface="Courier New" panose="02070309020205020404" pitchFamily="49" charset="0"/>
              <a:buChar char="o"/>
              <a:defRPr/>
            </a:pPr>
            <a:r>
              <a:rPr lang="en-GB" noProof="0" dirty="0">
                <a:latin typeface="+mn-lt"/>
                <a:cs typeface="Calibri"/>
              </a:rPr>
              <a:t>Is the scheme </a:t>
            </a:r>
            <a:r>
              <a:rPr lang="en-GB" noProof="0" dirty="0" err="1">
                <a:latin typeface="+mn-lt"/>
                <a:cs typeface="Calibri"/>
              </a:rPr>
              <a:t>applica</a:t>
            </a:r>
            <a:r>
              <a:rPr lang="en-GB" dirty="0" err="1">
                <a:cs typeface="Calibri"/>
              </a:rPr>
              <a:t>ble</a:t>
            </a:r>
            <a:r>
              <a:rPr lang="en-GB" dirty="0">
                <a:cs typeface="Calibri"/>
              </a:rPr>
              <a:t> to plasmas with intrinsic impurities (W, Ne)?</a:t>
            </a:r>
            <a:endParaRPr lang="en-GB" noProof="0" dirty="0">
              <a:latin typeface="+mn-lt"/>
              <a:cs typeface="Calibri"/>
            </a:endParaRPr>
          </a:p>
          <a:p>
            <a:pPr marL="160735" indent="-160735">
              <a:spcBef>
                <a:spcPts val="900"/>
              </a:spcBef>
              <a:buFont typeface="Arial"/>
              <a:buChar char="•"/>
              <a:defRPr/>
            </a:pPr>
            <a:r>
              <a:rPr lang="en-GB" b="1" noProof="0" dirty="0">
                <a:latin typeface="+mn-lt"/>
                <a:cs typeface="Calibri"/>
              </a:rPr>
              <a:t>Experimental Strategy/Machine Constraints and essential diagnostic</a:t>
            </a:r>
            <a:endParaRPr lang="en-GB" noProof="0" dirty="0">
              <a:latin typeface="+mn-lt"/>
            </a:endParaRPr>
          </a:p>
          <a:p>
            <a:pPr lvl="1">
              <a:spcBef>
                <a:spcPts val="0"/>
              </a:spcBef>
              <a:buFont typeface="Courier New" panose="02070309020205020404" pitchFamily="49" charset="0"/>
              <a:buChar char="o"/>
              <a:defRPr/>
            </a:pPr>
            <a:r>
              <a:rPr lang="en-GB" sz="1050" dirty="0">
                <a:cs typeface="Calibri"/>
              </a:rPr>
              <a:t>Essential: SPI, fast camera, bolometers, standard diagnostic for density measurements.</a:t>
            </a:r>
          </a:p>
          <a:p>
            <a:pPr lvl="1">
              <a:spcBef>
                <a:spcPts val="0"/>
              </a:spcBef>
              <a:buFont typeface="Courier New" panose="02070309020205020404" pitchFamily="49" charset="0"/>
              <a:buChar char="o"/>
              <a:defRPr/>
            </a:pPr>
            <a:r>
              <a:rPr lang="en-GB" sz="1050" dirty="0">
                <a:cs typeface="Calibri"/>
              </a:rPr>
              <a:t>First injection with D or Ne-trace D, followed by Ne/D when max density reached: might require small timing scan (+/- 2 </a:t>
            </a:r>
            <a:r>
              <a:rPr lang="en-GB" sz="1050" dirty="0" err="1">
                <a:cs typeface="Calibri"/>
              </a:rPr>
              <a:t>ms</a:t>
            </a:r>
            <a:r>
              <a:rPr lang="en-GB" sz="1050" dirty="0">
                <a:cs typeface="Calibri"/>
              </a:rPr>
              <a:t>)</a:t>
            </a:r>
          </a:p>
          <a:p>
            <a:pPr lvl="1">
              <a:spcBef>
                <a:spcPts val="0"/>
              </a:spcBef>
              <a:buFont typeface="Courier New" panose="02070309020205020404" pitchFamily="49" charset="0"/>
              <a:buChar char="o"/>
              <a:defRPr/>
            </a:pPr>
            <a:r>
              <a:rPr lang="en-GB" sz="1050" dirty="0">
                <a:cs typeface="Calibri"/>
              </a:rPr>
              <a:t>Reduce or increase Ne-fraction depending on outcome of previous pulse (</a:t>
            </a:r>
            <a:r>
              <a:rPr lang="en-GB" sz="1050" dirty="0" err="1">
                <a:cs typeface="Calibri"/>
              </a:rPr>
              <a:t>frad</a:t>
            </a:r>
            <a:r>
              <a:rPr lang="en-GB" sz="1050" dirty="0">
                <a:cs typeface="Calibri"/>
              </a:rPr>
              <a:t>?)</a:t>
            </a:r>
          </a:p>
          <a:p>
            <a:pPr lvl="1">
              <a:spcBef>
                <a:spcPts val="0"/>
              </a:spcBef>
              <a:buFont typeface="Courier New" panose="02070309020205020404" pitchFamily="49" charset="0"/>
              <a:buChar char="o"/>
              <a:defRPr/>
            </a:pPr>
            <a:r>
              <a:rPr lang="en-GB" sz="1050" dirty="0">
                <a:cs typeface="Calibri"/>
              </a:rPr>
              <a:t>Apply to second target plasma: either W-accumulation (if reproducible) or seeded</a:t>
            </a:r>
          </a:p>
          <a:p>
            <a:pPr lvl="1">
              <a:spcBef>
                <a:spcPts val="0"/>
              </a:spcBef>
              <a:buFont typeface="Courier New" panose="02070309020205020404" pitchFamily="49" charset="0"/>
              <a:buChar char="o"/>
              <a:defRPr/>
            </a:pPr>
            <a:r>
              <a:rPr lang="en-GB" sz="1050" dirty="0">
                <a:cs typeface="Calibri"/>
              </a:rPr>
              <a:t>References with dual injection (i.e. dt=0 </a:t>
            </a:r>
            <a:r>
              <a:rPr lang="en-GB" sz="1050" dirty="0" err="1">
                <a:cs typeface="Calibri"/>
              </a:rPr>
              <a:t>ms</a:t>
            </a:r>
            <a:r>
              <a:rPr lang="en-GB" sz="1050" dirty="0">
                <a:cs typeface="Calibri"/>
              </a:rPr>
              <a:t>) required</a:t>
            </a:r>
          </a:p>
          <a:p>
            <a:pPr marL="0" indent="0">
              <a:spcBef>
                <a:spcPts val="0"/>
              </a:spcBef>
              <a:buNone/>
              <a:defRPr/>
            </a:pPr>
            <a:endParaRPr lang="en-GB" noProof="0" dirty="0">
              <a:latin typeface="+mn-lt"/>
              <a:cs typeface="Calibri"/>
            </a:endParaRPr>
          </a:p>
          <a:p>
            <a:endParaRPr lang="en-GB" noProof="0"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24006" y="3572898"/>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GB"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24006" y="3799366"/>
          <a:ext cx="3110593" cy="1072173"/>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GB" sz="1200" noProof="0" dirty="0"/>
                        <a:t>Device</a:t>
                      </a:r>
                    </a:p>
                  </a:txBody>
                  <a:tcPr marL="51439" marR="51439" marT="25718" marB="25718"/>
                </a:tc>
                <a:tc>
                  <a:txBody>
                    <a:bodyPr/>
                    <a:lstStyle/>
                    <a:p>
                      <a:pPr algn="ctr"/>
                      <a:r>
                        <a:rPr lang="en-GB" sz="1200" noProof="0" dirty="0"/>
                        <a:t># Pulses</a:t>
                      </a:r>
                    </a:p>
                  </a:txBody>
                  <a:tcPr marL="51439" marR="51439" marT="25718" marB="25718"/>
                </a:tc>
                <a:tc>
                  <a:txBody>
                    <a:bodyPr/>
                    <a:lstStyle/>
                    <a:p>
                      <a:r>
                        <a:rPr lang="en-GB" sz="1200" noProof="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en-GB" sz="1400" b="1" noProof="0" dirty="0">
                          <a:solidFill>
                            <a:schemeClr val="tx1"/>
                          </a:solidFill>
                        </a:rPr>
                        <a:t>AUG</a:t>
                      </a:r>
                    </a:p>
                  </a:txBody>
                  <a:tcPr marL="51439" marR="51439" marT="25718" marB="25718">
                    <a:solidFill>
                      <a:schemeClr val="tx2">
                        <a:lumMod val="40000"/>
                        <a:lumOff val="60000"/>
                      </a:schemeClr>
                    </a:solidFill>
                  </a:tcPr>
                </a:tc>
                <a:tc>
                  <a:txBody>
                    <a:bodyPr/>
                    <a:lstStyle/>
                    <a:p>
                      <a:pPr algn="ctr"/>
                      <a:r>
                        <a:rPr lang="en-GB" sz="1400" noProof="0" dirty="0"/>
                        <a:t>12</a:t>
                      </a:r>
                    </a:p>
                  </a:txBody>
                  <a:tcPr marL="51439" marR="51439" marT="25718" marB="25718">
                    <a:solidFill>
                      <a:schemeClr val="tx2">
                        <a:lumMod val="40000"/>
                        <a:lumOff val="60000"/>
                      </a:schemeClr>
                    </a:solidFill>
                  </a:tcPr>
                </a:tc>
                <a:tc>
                  <a:txBody>
                    <a:bodyPr/>
                    <a:lstStyle/>
                    <a:p>
                      <a:pPr algn="ctr"/>
                      <a:r>
                        <a:rPr lang="en-GB" sz="1400" noProof="0" dirty="0"/>
                        <a:t>0</a:t>
                      </a:r>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158209">
                <a:tc>
                  <a:txBody>
                    <a:bodyPr/>
                    <a:lstStyle/>
                    <a:p>
                      <a:r>
                        <a:rPr lang="en-GB" sz="600" b="1" noProof="0" dirty="0">
                          <a:solidFill>
                            <a:schemeClr val="tx1"/>
                          </a:solidFill>
                        </a:rPr>
                        <a:t>MAST-U</a:t>
                      </a:r>
                    </a:p>
                  </a:txBody>
                  <a:tcPr marL="51439" marR="51439" marT="25718" marB="25718">
                    <a:solidFill>
                      <a:schemeClr val="accent2">
                        <a:lumMod val="40000"/>
                        <a:lumOff val="60000"/>
                      </a:schemeClr>
                    </a:solidFill>
                  </a:tcPr>
                </a:tc>
                <a:tc>
                  <a:txBody>
                    <a:bodyPr/>
                    <a:lstStyle/>
                    <a:p>
                      <a:pPr algn="ctr"/>
                      <a:r>
                        <a:rPr lang="en-GB" sz="600" noProof="0" dirty="0"/>
                        <a:t>0</a:t>
                      </a:r>
                    </a:p>
                  </a:txBody>
                  <a:tcPr marL="51439" marR="51439" marT="25718" marB="25718">
                    <a:solidFill>
                      <a:schemeClr val="accent2">
                        <a:lumMod val="40000"/>
                        <a:lumOff val="60000"/>
                      </a:schemeClr>
                    </a:solidFill>
                  </a:tcPr>
                </a:tc>
                <a:tc>
                  <a:txBody>
                    <a:bodyPr/>
                    <a:lstStyle/>
                    <a:p>
                      <a:pPr algn="ctr"/>
                      <a:r>
                        <a:rPr lang="en-GB" sz="600" noProof="0" dirty="0"/>
                        <a:t>0</a:t>
                      </a:r>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142875">
                <a:tc>
                  <a:txBody>
                    <a:bodyPr/>
                    <a:lstStyle/>
                    <a:p>
                      <a:r>
                        <a:rPr lang="en-GB" sz="600" b="1" noProof="0" dirty="0">
                          <a:solidFill>
                            <a:schemeClr val="tx1"/>
                          </a:solidFill>
                        </a:rPr>
                        <a:t>TCV</a:t>
                      </a:r>
                    </a:p>
                  </a:txBody>
                  <a:tcPr marL="51439" marR="51439" marT="25718" marB="25718">
                    <a:solidFill>
                      <a:schemeClr val="accent3">
                        <a:lumMod val="40000"/>
                        <a:lumOff val="60000"/>
                      </a:schemeClr>
                    </a:solidFill>
                  </a:tcPr>
                </a:tc>
                <a:tc>
                  <a:txBody>
                    <a:bodyPr/>
                    <a:lstStyle/>
                    <a:p>
                      <a:pPr algn="ctr"/>
                      <a:r>
                        <a:rPr lang="en-GB" sz="600" noProof="0" dirty="0"/>
                        <a:t>0</a:t>
                      </a:r>
                    </a:p>
                  </a:txBody>
                  <a:tcPr marL="51439" marR="51439" marT="25718" marB="25718">
                    <a:solidFill>
                      <a:schemeClr val="accent3">
                        <a:lumMod val="40000"/>
                        <a:lumOff val="60000"/>
                      </a:schemeClr>
                    </a:solidFill>
                  </a:tcPr>
                </a:tc>
                <a:tc>
                  <a:txBody>
                    <a:bodyPr/>
                    <a:lstStyle/>
                    <a:p>
                      <a:pPr algn="ctr"/>
                      <a:r>
                        <a:rPr lang="en-GB" sz="600" noProof="0" dirty="0"/>
                        <a:t>0</a:t>
                      </a:r>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143100">
                <a:tc>
                  <a:txBody>
                    <a:bodyPr/>
                    <a:lstStyle/>
                    <a:p>
                      <a:r>
                        <a:rPr lang="en-GB" sz="600" b="1" noProof="0" dirty="0">
                          <a:solidFill>
                            <a:schemeClr val="tx1"/>
                          </a:solidFill>
                        </a:rPr>
                        <a:t>WEST</a:t>
                      </a:r>
                    </a:p>
                  </a:txBody>
                  <a:tcPr marL="51439" marR="51439" marT="25718" marB="25718">
                    <a:solidFill>
                      <a:schemeClr val="accent6">
                        <a:lumMod val="40000"/>
                        <a:lumOff val="60000"/>
                      </a:schemeClr>
                    </a:solidFill>
                  </a:tcPr>
                </a:tc>
                <a:tc>
                  <a:txBody>
                    <a:bodyPr/>
                    <a:lstStyle/>
                    <a:p>
                      <a:pPr algn="ctr"/>
                      <a:r>
                        <a:rPr lang="en-GB" sz="600" noProof="0" dirty="0"/>
                        <a:t>0</a:t>
                      </a:r>
                    </a:p>
                  </a:txBody>
                  <a:tcPr marL="51439" marR="51439" marT="25718" marB="25718">
                    <a:solidFill>
                      <a:schemeClr val="accent6">
                        <a:lumMod val="40000"/>
                        <a:lumOff val="60000"/>
                      </a:schemeClr>
                    </a:solidFill>
                  </a:tcPr>
                </a:tc>
                <a:tc>
                  <a:txBody>
                    <a:bodyPr/>
                    <a:lstStyle/>
                    <a:p>
                      <a:pPr algn="ctr"/>
                      <a:r>
                        <a:rPr lang="en-GB" sz="600" noProof="0" dirty="0"/>
                        <a:t>0</a:t>
                      </a:r>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1" name="Picture 10">
            <a:extLst>
              <a:ext uri="{FF2B5EF4-FFF2-40B4-BE49-F238E27FC236}">
                <a16:creationId xmlns:a16="http://schemas.microsoft.com/office/drawing/2014/main" id="{870AAF13-97C0-84C8-A8D9-D8A0F13DBB6A}"/>
              </a:ext>
            </a:extLst>
          </p:cNvPr>
          <p:cNvPicPr>
            <a:picLocks noChangeAspect="1"/>
          </p:cNvPicPr>
          <p:nvPr/>
        </p:nvPicPr>
        <p:blipFill>
          <a:blip r:embed="rId2"/>
          <a:stretch>
            <a:fillRect/>
          </a:stretch>
        </p:blipFill>
        <p:spPr>
          <a:xfrm>
            <a:off x="5771607" y="2327895"/>
            <a:ext cx="2937601" cy="1241240"/>
          </a:xfrm>
          <a:prstGeom prst="rect">
            <a:avLst/>
          </a:prstGeom>
        </p:spPr>
      </p:pic>
      <p:pic>
        <p:nvPicPr>
          <p:cNvPr id="12" name="Picture 11">
            <a:extLst>
              <a:ext uri="{FF2B5EF4-FFF2-40B4-BE49-F238E27FC236}">
                <a16:creationId xmlns:a16="http://schemas.microsoft.com/office/drawing/2014/main" id="{9993FA09-0B85-95EC-20C0-9D98C393BA5F}"/>
              </a:ext>
            </a:extLst>
          </p:cNvPr>
          <p:cNvPicPr>
            <a:picLocks noChangeAspect="1"/>
          </p:cNvPicPr>
          <p:nvPr/>
        </p:nvPicPr>
        <p:blipFill>
          <a:blip r:embed="rId3"/>
          <a:stretch>
            <a:fillRect/>
          </a:stretch>
        </p:blipFill>
        <p:spPr>
          <a:xfrm>
            <a:off x="5721793" y="774094"/>
            <a:ext cx="2945152" cy="1241240"/>
          </a:xfrm>
          <a:prstGeom prst="rect">
            <a:avLst/>
          </a:prstGeom>
        </p:spPr>
      </p:pic>
      <p:sp>
        <p:nvSpPr>
          <p:cNvPr id="15" name="TextBox 14">
            <a:extLst>
              <a:ext uri="{FF2B5EF4-FFF2-40B4-BE49-F238E27FC236}">
                <a16:creationId xmlns:a16="http://schemas.microsoft.com/office/drawing/2014/main" id="{B1F28D6A-A197-776E-85D1-165FA2556CA3}"/>
              </a:ext>
            </a:extLst>
          </p:cNvPr>
          <p:cNvSpPr txBox="1"/>
          <p:nvPr/>
        </p:nvSpPr>
        <p:spPr>
          <a:xfrm>
            <a:off x="5959885" y="2101469"/>
            <a:ext cx="1218603" cy="300082"/>
          </a:xfrm>
          <a:prstGeom prst="rect">
            <a:avLst/>
          </a:prstGeom>
          <a:noFill/>
        </p:spPr>
        <p:txBody>
          <a:bodyPr wrap="none" rtlCol="0">
            <a:spAutoFit/>
          </a:bodyPr>
          <a:lstStyle/>
          <a:p>
            <a:pPr defTabSz="685800"/>
            <a:r>
              <a:rPr lang="en-GB" sz="1350" b="1" dirty="0">
                <a:solidFill>
                  <a:srgbClr val="1F497D">
                    <a:lumMod val="60000"/>
                    <a:lumOff val="40000"/>
                  </a:srgbClr>
                </a:solidFill>
                <a:latin typeface="Calibri"/>
              </a:rPr>
              <a:t>Multiple Ne/H</a:t>
            </a:r>
          </a:p>
        </p:txBody>
      </p:sp>
      <p:sp>
        <p:nvSpPr>
          <p:cNvPr id="16" name="TextBox 15">
            <a:extLst>
              <a:ext uri="{FF2B5EF4-FFF2-40B4-BE49-F238E27FC236}">
                <a16:creationId xmlns:a16="http://schemas.microsoft.com/office/drawing/2014/main" id="{2FD52619-5642-CDC7-7E73-626952FEA3BB}"/>
              </a:ext>
            </a:extLst>
          </p:cNvPr>
          <p:cNvSpPr txBox="1"/>
          <p:nvPr/>
        </p:nvSpPr>
        <p:spPr>
          <a:xfrm>
            <a:off x="5993301" y="522381"/>
            <a:ext cx="897169" cy="300082"/>
          </a:xfrm>
          <a:prstGeom prst="rect">
            <a:avLst/>
          </a:prstGeom>
          <a:noFill/>
        </p:spPr>
        <p:txBody>
          <a:bodyPr wrap="none" rtlCol="0">
            <a:spAutoFit/>
          </a:bodyPr>
          <a:lstStyle/>
          <a:p>
            <a:pPr defTabSz="685800"/>
            <a:r>
              <a:rPr lang="en-GB" sz="1350" b="1" dirty="0">
                <a:solidFill>
                  <a:srgbClr val="1F497D">
                    <a:lumMod val="60000"/>
                    <a:lumOff val="40000"/>
                  </a:srgbClr>
                </a:solidFill>
                <a:latin typeface="Calibri"/>
              </a:rPr>
              <a:t>Staggered</a:t>
            </a:r>
          </a:p>
        </p:txBody>
      </p:sp>
      <p:sp>
        <p:nvSpPr>
          <p:cNvPr id="4" name="Rectangle 3">
            <a:extLst>
              <a:ext uri="{FF2B5EF4-FFF2-40B4-BE49-F238E27FC236}">
                <a16:creationId xmlns:a16="http://schemas.microsoft.com/office/drawing/2014/main" id="{DAC60E14-6A9D-AB85-575F-5CBEC95713C8}"/>
              </a:ext>
            </a:extLst>
          </p:cNvPr>
          <p:cNvSpPr/>
          <p:nvPr/>
        </p:nvSpPr>
        <p:spPr>
          <a:xfrm>
            <a:off x="5993301" y="522381"/>
            <a:ext cx="2511000" cy="153900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5" name="Rectangle 4">
            <a:extLst>
              <a:ext uri="{FF2B5EF4-FFF2-40B4-BE49-F238E27FC236}">
                <a16:creationId xmlns:a16="http://schemas.microsoft.com/office/drawing/2014/main" id="{EB4A5801-876E-EE15-4201-8E29CE26C8E1}"/>
              </a:ext>
            </a:extLst>
          </p:cNvPr>
          <p:cNvSpPr/>
          <p:nvPr/>
        </p:nvSpPr>
        <p:spPr>
          <a:xfrm>
            <a:off x="5991560" y="2116582"/>
            <a:ext cx="2511000" cy="145800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14" name="Footer Placeholder 3">
            <a:extLst>
              <a:ext uri="{FF2B5EF4-FFF2-40B4-BE49-F238E27FC236}">
                <a16:creationId xmlns:a16="http://schemas.microsoft.com/office/drawing/2014/main" id="{5B1E8B48-9C84-43B4-BD0B-09AA5A736125}"/>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1185609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2B9BCB-5BFA-B945-07E4-D50BC9AFC861}"/>
              </a:ext>
            </a:extLst>
          </p:cNvPr>
          <p:cNvSpPr/>
          <p:nvPr/>
        </p:nvSpPr>
        <p:spPr>
          <a:xfrm>
            <a:off x="5303520" y="389739"/>
            <a:ext cx="3657600" cy="33374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44386"/>
            <a:ext cx="8086386" cy="342900"/>
          </a:xfrm>
        </p:spPr>
        <p:txBody>
          <a:bodyPr/>
          <a:lstStyle/>
          <a:p>
            <a:r>
              <a:rPr lang="en-GB" noProof="0" dirty="0"/>
              <a:t>P51: Viability of staggered and dual injection schemes using AUG SPI</a:t>
            </a: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93384" y="438513"/>
            <a:ext cx="5021761" cy="4266474"/>
          </a:xfrm>
        </p:spPr>
        <p:txBody>
          <a:bodyPr>
            <a:normAutofit fontScale="92500" lnSpcReduction="20000"/>
          </a:bodyPr>
          <a:lstStyle/>
          <a:p>
            <a:pPr marL="160735" indent="-160735">
              <a:spcBef>
                <a:spcPts val="0"/>
              </a:spcBef>
              <a:buFont typeface="Arial"/>
              <a:buChar char="•"/>
              <a:defRPr/>
            </a:pPr>
            <a:r>
              <a:rPr lang="en-GB" b="1" noProof="0" dirty="0">
                <a:latin typeface="+mn-lt"/>
                <a:cs typeface="Calibri"/>
              </a:rPr>
              <a:t>Proponents and contact person:</a:t>
            </a:r>
          </a:p>
          <a:p>
            <a:pPr marL="225029" lvl="1" indent="0">
              <a:spcBef>
                <a:spcPts val="0"/>
              </a:spcBef>
              <a:buNone/>
              <a:defRPr/>
            </a:pPr>
            <a:r>
              <a:rPr lang="en-GB" sz="1425" dirty="0">
                <a:cs typeface="Calibri"/>
              </a:rPr>
              <a:t>Stefan Jachmich, Gergely Papp,   Umar Sheikh, Ansh Patel,      Paul Heinrich, Ondrej Ficker,  Andrew Moreau</a:t>
            </a:r>
          </a:p>
          <a:p>
            <a:pPr>
              <a:spcBef>
                <a:spcPts val="0"/>
              </a:spcBef>
              <a:defRPr/>
            </a:pPr>
            <a:endParaRPr lang="en-GB" noProof="0" dirty="0">
              <a:latin typeface="+mn-lt"/>
              <a:cs typeface="Calibri"/>
            </a:endParaRPr>
          </a:p>
          <a:p>
            <a:pPr marL="160735" indent="-160735">
              <a:spcBef>
                <a:spcPts val="0"/>
              </a:spcBef>
              <a:buFont typeface="Arial"/>
              <a:buChar char="•"/>
              <a:defRPr/>
            </a:pPr>
            <a:r>
              <a:rPr lang="en-GB" b="1" noProof="0" dirty="0">
                <a:latin typeface="+mn-lt"/>
                <a:cs typeface="Calibri"/>
              </a:rPr>
              <a:t>Scientific Background &amp; Objectives</a:t>
            </a:r>
          </a:p>
          <a:p>
            <a:pPr lvl="1">
              <a:spcBef>
                <a:spcPts val="0"/>
              </a:spcBef>
              <a:defRPr/>
            </a:pPr>
            <a:r>
              <a:rPr lang="en-GB" noProof="0" dirty="0">
                <a:cs typeface="Calibri"/>
              </a:rPr>
              <a:t>The staggered injection scheme has several advantages:</a:t>
            </a:r>
          </a:p>
          <a:p>
            <a:pPr lvl="2">
              <a:spcBef>
                <a:spcPts val="0"/>
              </a:spcBef>
              <a:buFont typeface="Courier New" panose="02070309020205020404" pitchFamily="49" charset="0"/>
              <a:buChar char="o"/>
              <a:defRPr/>
            </a:pPr>
            <a:r>
              <a:rPr lang="en-GB" noProof="0" dirty="0">
                <a:latin typeface="+mn-lt"/>
                <a:cs typeface="Calibri"/>
              </a:rPr>
              <a:t>Slow energy loss</a:t>
            </a:r>
          </a:p>
          <a:p>
            <a:pPr lvl="2">
              <a:spcBef>
                <a:spcPts val="0"/>
              </a:spcBef>
              <a:buFont typeface="Courier New" panose="02070309020205020404" pitchFamily="49" charset="0"/>
              <a:buChar char="o"/>
              <a:defRPr/>
            </a:pPr>
            <a:r>
              <a:rPr lang="en-GB" noProof="0" dirty="0">
                <a:cs typeface="Calibri"/>
              </a:rPr>
              <a:t>Electron temperature cooling</a:t>
            </a:r>
          </a:p>
          <a:p>
            <a:pPr lvl="2">
              <a:spcBef>
                <a:spcPts val="0"/>
              </a:spcBef>
              <a:buFont typeface="Courier New" panose="02070309020205020404" pitchFamily="49" charset="0"/>
              <a:buChar char="o"/>
              <a:defRPr/>
            </a:pPr>
            <a:r>
              <a:rPr lang="en-GB" noProof="0" dirty="0">
                <a:latin typeface="+mn-lt"/>
                <a:cs typeface="Calibri"/>
              </a:rPr>
              <a:t>Less neon required for </a:t>
            </a:r>
            <a:r>
              <a:rPr lang="en-GB" noProof="0" dirty="0" err="1">
                <a:latin typeface="+mn-lt"/>
                <a:cs typeface="Calibri"/>
              </a:rPr>
              <a:t>W</a:t>
            </a:r>
            <a:r>
              <a:rPr lang="en-GB" baseline="-25000" noProof="0" dirty="0" err="1">
                <a:latin typeface="+mn-lt"/>
                <a:cs typeface="Calibri"/>
              </a:rPr>
              <a:t>th</a:t>
            </a:r>
            <a:r>
              <a:rPr lang="en-GB" noProof="0" dirty="0">
                <a:latin typeface="+mn-lt"/>
                <a:cs typeface="Calibri"/>
              </a:rPr>
              <a:t> lo</a:t>
            </a:r>
            <a:r>
              <a:rPr lang="en-GB" noProof="0" dirty="0">
                <a:cs typeface="Calibri"/>
              </a:rPr>
              <a:t>ad mitigation during GRE</a:t>
            </a:r>
            <a:endParaRPr lang="en-GB" noProof="0" dirty="0">
              <a:latin typeface="+mn-lt"/>
              <a:cs typeface="Calibri"/>
            </a:endParaRPr>
          </a:p>
          <a:p>
            <a:pPr lvl="1">
              <a:spcBef>
                <a:spcPts val="0"/>
              </a:spcBef>
              <a:defRPr/>
            </a:pPr>
            <a:r>
              <a:rPr lang="en-GB" noProof="0" dirty="0">
                <a:cs typeface="Calibri"/>
              </a:rPr>
              <a:t>Issues arose from the limited core fuelling in the first phase due to plasmoid and rocket effect for LFS injection</a:t>
            </a:r>
          </a:p>
          <a:p>
            <a:pPr lvl="1">
              <a:spcBef>
                <a:spcPts val="0"/>
              </a:spcBef>
              <a:defRPr/>
            </a:pPr>
            <a:r>
              <a:rPr lang="en-GB" noProof="0" dirty="0">
                <a:cs typeface="Calibri"/>
              </a:rPr>
              <a:t>Studies been conducted to reduce</a:t>
            </a:r>
            <a:r>
              <a:rPr lang="en-GB" dirty="0">
                <a:cs typeface="Calibri"/>
              </a:rPr>
              <a:t> plasmoid effect</a:t>
            </a:r>
          </a:p>
          <a:p>
            <a:pPr lvl="1">
              <a:spcBef>
                <a:spcPts val="0"/>
              </a:spcBef>
              <a:defRPr/>
            </a:pPr>
            <a:r>
              <a:rPr lang="en-GB" noProof="0" dirty="0">
                <a:latin typeface="+mn-lt"/>
                <a:cs typeface="Calibri"/>
              </a:rPr>
              <a:t>Objectives:</a:t>
            </a:r>
          </a:p>
          <a:p>
            <a:pPr lvl="2">
              <a:spcBef>
                <a:spcPts val="0"/>
              </a:spcBef>
              <a:buFont typeface="Courier New" panose="02070309020205020404" pitchFamily="49" charset="0"/>
              <a:buChar char="o"/>
              <a:defRPr/>
            </a:pPr>
            <a:r>
              <a:rPr lang="en-GB" dirty="0">
                <a:cs typeface="Calibri"/>
              </a:rPr>
              <a:t>How large is the densification prior CQ onset for RE avoidance?</a:t>
            </a:r>
          </a:p>
          <a:p>
            <a:pPr lvl="2">
              <a:spcBef>
                <a:spcPts val="0"/>
              </a:spcBef>
              <a:buFont typeface="Courier New" panose="02070309020205020404" pitchFamily="49" charset="0"/>
              <a:buChar char="o"/>
              <a:defRPr/>
            </a:pPr>
            <a:r>
              <a:rPr lang="en-GB" dirty="0">
                <a:cs typeface="Calibri"/>
              </a:rPr>
              <a:t>What is minimum required Neon amount for final thermal load mitigation during GRE?</a:t>
            </a:r>
          </a:p>
          <a:p>
            <a:pPr lvl="2">
              <a:spcBef>
                <a:spcPts val="0"/>
              </a:spcBef>
              <a:buFont typeface="Courier New" panose="02070309020205020404" pitchFamily="49" charset="0"/>
              <a:buChar char="o"/>
              <a:defRPr/>
            </a:pPr>
            <a:r>
              <a:rPr lang="en-GB" noProof="0" dirty="0">
                <a:latin typeface="+mn-lt"/>
                <a:cs typeface="Calibri"/>
              </a:rPr>
              <a:t>Is the scheme </a:t>
            </a:r>
            <a:r>
              <a:rPr lang="en-GB" noProof="0" dirty="0" err="1">
                <a:latin typeface="+mn-lt"/>
                <a:cs typeface="Calibri"/>
              </a:rPr>
              <a:t>applica</a:t>
            </a:r>
            <a:r>
              <a:rPr lang="en-GB" dirty="0" err="1">
                <a:cs typeface="Calibri"/>
              </a:rPr>
              <a:t>ble</a:t>
            </a:r>
            <a:r>
              <a:rPr lang="en-GB" dirty="0">
                <a:cs typeface="Calibri"/>
              </a:rPr>
              <a:t> to plasmas with intrinsic impurities (W, Ne)?</a:t>
            </a:r>
            <a:endParaRPr lang="en-GB" noProof="0" dirty="0">
              <a:latin typeface="+mn-lt"/>
              <a:cs typeface="Calibri"/>
            </a:endParaRPr>
          </a:p>
          <a:p>
            <a:pPr marL="160735" indent="-160735">
              <a:spcBef>
                <a:spcPts val="900"/>
              </a:spcBef>
              <a:buFont typeface="Arial"/>
              <a:buChar char="•"/>
              <a:defRPr/>
            </a:pPr>
            <a:r>
              <a:rPr lang="en-GB" b="1" noProof="0" dirty="0">
                <a:latin typeface="+mn-lt"/>
                <a:cs typeface="Calibri"/>
              </a:rPr>
              <a:t>Experimental Strategy/Machine Constraints and essential diagnostic</a:t>
            </a:r>
            <a:endParaRPr lang="en-GB" noProof="0" dirty="0">
              <a:latin typeface="+mn-lt"/>
            </a:endParaRPr>
          </a:p>
          <a:p>
            <a:pPr lvl="1">
              <a:spcBef>
                <a:spcPts val="0"/>
              </a:spcBef>
              <a:buFont typeface="Courier New" panose="02070309020205020404" pitchFamily="49" charset="0"/>
              <a:buChar char="o"/>
              <a:defRPr/>
            </a:pPr>
            <a:r>
              <a:rPr lang="en-GB" sz="1050" dirty="0">
                <a:cs typeface="Calibri"/>
              </a:rPr>
              <a:t>Essential: SPI, fast camera, bolometers, standard diagnostic for density measurements.</a:t>
            </a:r>
          </a:p>
          <a:p>
            <a:pPr lvl="1">
              <a:spcBef>
                <a:spcPts val="0"/>
              </a:spcBef>
              <a:buFont typeface="Courier New" panose="02070309020205020404" pitchFamily="49" charset="0"/>
              <a:buChar char="o"/>
              <a:defRPr/>
            </a:pPr>
            <a:r>
              <a:rPr lang="en-GB" sz="1050" dirty="0">
                <a:cs typeface="Calibri"/>
              </a:rPr>
              <a:t>First injection with D or Ne-trace D, followed by Ne/D when max density reached: might require small timing scan (+/- 2 </a:t>
            </a:r>
            <a:r>
              <a:rPr lang="en-GB" sz="1050" dirty="0" err="1">
                <a:cs typeface="Calibri"/>
              </a:rPr>
              <a:t>ms</a:t>
            </a:r>
            <a:r>
              <a:rPr lang="en-GB" sz="1050" dirty="0">
                <a:cs typeface="Calibri"/>
              </a:rPr>
              <a:t>)</a:t>
            </a:r>
          </a:p>
          <a:p>
            <a:pPr lvl="1">
              <a:spcBef>
                <a:spcPts val="0"/>
              </a:spcBef>
              <a:buFont typeface="Courier New" panose="02070309020205020404" pitchFamily="49" charset="0"/>
              <a:buChar char="o"/>
              <a:defRPr/>
            </a:pPr>
            <a:r>
              <a:rPr lang="en-GB" sz="1050" dirty="0">
                <a:cs typeface="Calibri"/>
              </a:rPr>
              <a:t>Reduce or increase Ne-fraction depending on outcome of previous pulse (</a:t>
            </a:r>
            <a:r>
              <a:rPr lang="en-GB" sz="1050" dirty="0" err="1">
                <a:cs typeface="Calibri"/>
              </a:rPr>
              <a:t>frad</a:t>
            </a:r>
            <a:r>
              <a:rPr lang="en-GB" sz="1050" dirty="0">
                <a:cs typeface="Calibri"/>
              </a:rPr>
              <a:t>?)</a:t>
            </a:r>
          </a:p>
          <a:p>
            <a:pPr lvl="1">
              <a:spcBef>
                <a:spcPts val="0"/>
              </a:spcBef>
              <a:buFont typeface="Courier New" panose="02070309020205020404" pitchFamily="49" charset="0"/>
              <a:buChar char="o"/>
              <a:defRPr/>
            </a:pPr>
            <a:r>
              <a:rPr lang="en-GB" sz="1050" dirty="0">
                <a:cs typeface="Calibri"/>
              </a:rPr>
              <a:t>Apply to second target plasma: either W-accumulation (if reproducible) or seeded</a:t>
            </a:r>
          </a:p>
          <a:p>
            <a:pPr lvl="1">
              <a:spcBef>
                <a:spcPts val="0"/>
              </a:spcBef>
              <a:buFont typeface="Courier New" panose="02070309020205020404" pitchFamily="49" charset="0"/>
              <a:buChar char="o"/>
              <a:defRPr/>
            </a:pPr>
            <a:r>
              <a:rPr lang="en-GB" sz="1050" dirty="0">
                <a:cs typeface="Calibri"/>
              </a:rPr>
              <a:t>References with dual injection (i.e. dt=0 </a:t>
            </a:r>
            <a:r>
              <a:rPr lang="en-GB" sz="1050" dirty="0" err="1">
                <a:cs typeface="Calibri"/>
              </a:rPr>
              <a:t>ms</a:t>
            </a:r>
            <a:r>
              <a:rPr lang="en-GB" sz="1050" dirty="0">
                <a:cs typeface="Calibri"/>
              </a:rPr>
              <a:t>) required</a:t>
            </a:r>
          </a:p>
          <a:p>
            <a:pPr marL="0" indent="0">
              <a:spcBef>
                <a:spcPts val="0"/>
              </a:spcBef>
              <a:buNone/>
              <a:defRPr/>
            </a:pPr>
            <a:endParaRPr lang="en-GB" noProof="0" dirty="0">
              <a:latin typeface="+mn-lt"/>
              <a:cs typeface="Calibri"/>
            </a:endParaRPr>
          </a:p>
          <a:p>
            <a:endParaRPr lang="en-GB" noProof="0"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24006" y="3572898"/>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GB"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24006" y="3799366"/>
          <a:ext cx="3110593" cy="1072173"/>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GB" sz="1200" noProof="0" dirty="0"/>
                        <a:t>Device</a:t>
                      </a:r>
                    </a:p>
                  </a:txBody>
                  <a:tcPr marL="51439" marR="51439" marT="25718" marB="25718"/>
                </a:tc>
                <a:tc>
                  <a:txBody>
                    <a:bodyPr/>
                    <a:lstStyle/>
                    <a:p>
                      <a:pPr algn="ctr"/>
                      <a:r>
                        <a:rPr lang="en-GB" sz="1200" noProof="0" dirty="0"/>
                        <a:t># Pulses</a:t>
                      </a:r>
                    </a:p>
                  </a:txBody>
                  <a:tcPr marL="51439" marR="51439" marT="25718" marB="25718"/>
                </a:tc>
                <a:tc>
                  <a:txBody>
                    <a:bodyPr/>
                    <a:lstStyle/>
                    <a:p>
                      <a:r>
                        <a:rPr lang="en-GB" sz="1200" noProof="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en-GB" sz="1400" b="1" noProof="0" dirty="0">
                          <a:solidFill>
                            <a:schemeClr val="tx1"/>
                          </a:solidFill>
                        </a:rPr>
                        <a:t>AUG</a:t>
                      </a:r>
                    </a:p>
                  </a:txBody>
                  <a:tcPr marL="51439" marR="51439" marT="25718" marB="25718">
                    <a:solidFill>
                      <a:schemeClr val="tx2">
                        <a:lumMod val="40000"/>
                        <a:lumOff val="60000"/>
                      </a:schemeClr>
                    </a:solidFill>
                  </a:tcPr>
                </a:tc>
                <a:tc>
                  <a:txBody>
                    <a:bodyPr/>
                    <a:lstStyle/>
                    <a:p>
                      <a:pPr algn="ctr"/>
                      <a:r>
                        <a:rPr lang="en-GB" sz="1400" noProof="0" dirty="0"/>
                        <a:t>12</a:t>
                      </a:r>
                    </a:p>
                  </a:txBody>
                  <a:tcPr marL="51439" marR="51439" marT="25718" marB="25718">
                    <a:solidFill>
                      <a:schemeClr val="tx2">
                        <a:lumMod val="40000"/>
                        <a:lumOff val="60000"/>
                      </a:schemeClr>
                    </a:solidFill>
                  </a:tcPr>
                </a:tc>
                <a:tc>
                  <a:txBody>
                    <a:bodyPr/>
                    <a:lstStyle/>
                    <a:p>
                      <a:pPr algn="ctr"/>
                      <a:r>
                        <a:rPr lang="en-GB" sz="1400" noProof="0" dirty="0"/>
                        <a:t>0</a:t>
                      </a:r>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158209">
                <a:tc>
                  <a:txBody>
                    <a:bodyPr/>
                    <a:lstStyle/>
                    <a:p>
                      <a:r>
                        <a:rPr lang="en-GB" sz="600" b="1" noProof="0" dirty="0">
                          <a:solidFill>
                            <a:schemeClr val="tx1"/>
                          </a:solidFill>
                        </a:rPr>
                        <a:t>MAST-U</a:t>
                      </a:r>
                    </a:p>
                  </a:txBody>
                  <a:tcPr marL="51439" marR="51439" marT="25718" marB="25718">
                    <a:solidFill>
                      <a:schemeClr val="accent2">
                        <a:lumMod val="40000"/>
                        <a:lumOff val="60000"/>
                      </a:schemeClr>
                    </a:solidFill>
                  </a:tcPr>
                </a:tc>
                <a:tc>
                  <a:txBody>
                    <a:bodyPr/>
                    <a:lstStyle/>
                    <a:p>
                      <a:pPr algn="ctr"/>
                      <a:r>
                        <a:rPr lang="en-GB" sz="600" noProof="0" dirty="0"/>
                        <a:t>0</a:t>
                      </a:r>
                    </a:p>
                  </a:txBody>
                  <a:tcPr marL="51439" marR="51439" marT="25718" marB="25718">
                    <a:solidFill>
                      <a:schemeClr val="accent2">
                        <a:lumMod val="40000"/>
                        <a:lumOff val="60000"/>
                      </a:schemeClr>
                    </a:solidFill>
                  </a:tcPr>
                </a:tc>
                <a:tc>
                  <a:txBody>
                    <a:bodyPr/>
                    <a:lstStyle/>
                    <a:p>
                      <a:pPr algn="ctr"/>
                      <a:r>
                        <a:rPr lang="en-GB" sz="600" noProof="0" dirty="0"/>
                        <a:t>0</a:t>
                      </a:r>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142875">
                <a:tc>
                  <a:txBody>
                    <a:bodyPr/>
                    <a:lstStyle/>
                    <a:p>
                      <a:r>
                        <a:rPr lang="en-GB" sz="600" b="1" noProof="0" dirty="0">
                          <a:solidFill>
                            <a:schemeClr val="tx1"/>
                          </a:solidFill>
                        </a:rPr>
                        <a:t>TCV</a:t>
                      </a:r>
                    </a:p>
                  </a:txBody>
                  <a:tcPr marL="51439" marR="51439" marT="25718" marB="25718">
                    <a:solidFill>
                      <a:schemeClr val="accent3">
                        <a:lumMod val="40000"/>
                        <a:lumOff val="60000"/>
                      </a:schemeClr>
                    </a:solidFill>
                  </a:tcPr>
                </a:tc>
                <a:tc>
                  <a:txBody>
                    <a:bodyPr/>
                    <a:lstStyle/>
                    <a:p>
                      <a:pPr algn="ctr"/>
                      <a:r>
                        <a:rPr lang="en-GB" sz="600" noProof="0" dirty="0"/>
                        <a:t>0</a:t>
                      </a:r>
                    </a:p>
                  </a:txBody>
                  <a:tcPr marL="51439" marR="51439" marT="25718" marB="25718">
                    <a:solidFill>
                      <a:schemeClr val="accent3">
                        <a:lumMod val="40000"/>
                        <a:lumOff val="60000"/>
                      </a:schemeClr>
                    </a:solidFill>
                  </a:tcPr>
                </a:tc>
                <a:tc>
                  <a:txBody>
                    <a:bodyPr/>
                    <a:lstStyle/>
                    <a:p>
                      <a:pPr algn="ctr"/>
                      <a:r>
                        <a:rPr lang="en-GB" sz="600" noProof="0" dirty="0"/>
                        <a:t>0</a:t>
                      </a:r>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143100">
                <a:tc>
                  <a:txBody>
                    <a:bodyPr/>
                    <a:lstStyle/>
                    <a:p>
                      <a:r>
                        <a:rPr lang="en-GB" sz="600" b="1" noProof="0" dirty="0">
                          <a:solidFill>
                            <a:schemeClr val="tx1"/>
                          </a:solidFill>
                        </a:rPr>
                        <a:t>WEST</a:t>
                      </a:r>
                    </a:p>
                  </a:txBody>
                  <a:tcPr marL="51439" marR="51439" marT="25718" marB="25718">
                    <a:solidFill>
                      <a:schemeClr val="accent6">
                        <a:lumMod val="40000"/>
                        <a:lumOff val="60000"/>
                      </a:schemeClr>
                    </a:solidFill>
                  </a:tcPr>
                </a:tc>
                <a:tc>
                  <a:txBody>
                    <a:bodyPr/>
                    <a:lstStyle/>
                    <a:p>
                      <a:pPr algn="ctr"/>
                      <a:r>
                        <a:rPr lang="en-GB" sz="600" noProof="0" dirty="0"/>
                        <a:t>0</a:t>
                      </a:r>
                    </a:p>
                  </a:txBody>
                  <a:tcPr marL="51439" marR="51439" marT="25718" marB="25718">
                    <a:solidFill>
                      <a:schemeClr val="accent6">
                        <a:lumMod val="40000"/>
                        <a:lumOff val="60000"/>
                      </a:schemeClr>
                    </a:solidFill>
                  </a:tcPr>
                </a:tc>
                <a:tc>
                  <a:txBody>
                    <a:bodyPr/>
                    <a:lstStyle/>
                    <a:p>
                      <a:pPr algn="ctr"/>
                      <a:r>
                        <a:rPr lang="en-GB" sz="600" noProof="0" dirty="0"/>
                        <a:t>0</a:t>
                      </a:r>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11" name="Picture 10">
            <a:extLst>
              <a:ext uri="{FF2B5EF4-FFF2-40B4-BE49-F238E27FC236}">
                <a16:creationId xmlns:a16="http://schemas.microsoft.com/office/drawing/2014/main" id="{870AAF13-97C0-84C8-A8D9-D8A0F13DBB6A}"/>
              </a:ext>
            </a:extLst>
          </p:cNvPr>
          <p:cNvPicPr>
            <a:picLocks noChangeAspect="1"/>
          </p:cNvPicPr>
          <p:nvPr/>
        </p:nvPicPr>
        <p:blipFill>
          <a:blip r:embed="rId2"/>
          <a:stretch>
            <a:fillRect/>
          </a:stretch>
        </p:blipFill>
        <p:spPr>
          <a:xfrm>
            <a:off x="5771607" y="2327895"/>
            <a:ext cx="2937601" cy="1241240"/>
          </a:xfrm>
          <a:prstGeom prst="rect">
            <a:avLst/>
          </a:prstGeom>
        </p:spPr>
      </p:pic>
      <p:pic>
        <p:nvPicPr>
          <p:cNvPr id="12" name="Picture 11">
            <a:extLst>
              <a:ext uri="{FF2B5EF4-FFF2-40B4-BE49-F238E27FC236}">
                <a16:creationId xmlns:a16="http://schemas.microsoft.com/office/drawing/2014/main" id="{9993FA09-0B85-95EC-20C0-9D98C393BA5F}"/>
              </a:ext>
            </a:extLst>
          </p:cNvPr>
          <p:cNvPicPr>
            <a:picLocks noChangeAspect="1"/>
          </p:cNvPicPr>
          <p:nvPr/>
        </p:nvPicPr>
        <p:blipFill>
          <a:blip r:embed="rId3"/>
          <a:stretch>
            <a:fillRect/>
          </a:stretch>
        </p:blipFill>
        <p:spPr>
          <a:xfrm>
            <a:off x="5721793" y="774094"/>
            <a:ext cx="2945152" cy="1241240"/>
          </a:xfrm>
          <a:prstGeom prst="rect">
            <a:avLst/>
          </a:prstGeom>
        </p:spPr>
      </p:pic>
      <p:sp>
        <p:nvSpPr>
          <p:cNvPr id="15" name="TextBox 14">
            <a:extLst>
              <a:ext uri="{FF2B5EF4-FFF2-40B4-BE49-F238E27FC236}">
                <a16:creationId xmlns:a16="http://schemas.microsoft.com/office/drawing/2014/main" id="{B1F28D6A-A197-776E-85D1-165FA2556CA3}"/>
              </a:ext>
            </a:extLst>
          </p:cNvPr>
          <p:cNvSpPr txBox="1"/>
          <p:nvPr/>
        </p:nvSpPr>
        <p:spPr>
          <a:xfrm>
            <a:off x="5959885" y="2101469"/>
            <a:ext cx="1218603" cy="300082"/>
          </a:xfrm>
          <a:prstGeom prst="rect">
            <a:avLst/>
          </a:prstGeom>
          <a:noFill/>
        </p:spPr>
        <p:txBody>
          <a:bodyPr wrap="none" rtlCol="0">
            <a:spAutoFit/>
          </a:bodyPr>
          <a:lstStyle/>
          <a:p>
            <a:pPr defTabSz="685800"/>
            <a:r>
              <a:rPr lang="en-GB" sz="1350" b="1" dirty="0">
                <a:solidFill>
                  <a:srgbClr val="1F497D">
                    <a:lumMod val="60000"/>
                    <a:lumOff val="40000"/>
                  </a:srgbClr>
                </a:solidFill>
                <a:latin typeface="Calibri"/>
              </a:rPr>
              <a:t>Multiple Ne/H</a:t>
            </a:r>
          </a:p>
        </p:txBody>
      </p:sp>
      <p:sp>
        <p:nvSpPr>
          <p:cNvPr id="16" name="TextBox 15">
            <a:extLst>
              <a:ext uri="{FF2B5EF4-FFF2-40B4-BE49-F238E27FC236}">
                <a16:creationId xmlns:a16="http://schemas.microsoft.com/office/drawing/2014/main" id="{2FD52619-5642-CDC7-7E73-626952FEA3BB}"/>
              </a:ext>
            </a:extLst>
          </p:cNvPr>
          <p:cNvSpPr txBox="1"/>
          <p:nvPr/>
        </p:nvSpPr>
        <p:spPr>
          <a:xfrm>
            <a:off x="5993301" y="522381"/>
            <a:ext cx="897169" cy="300082"/>
          </a:xfrm>
          <a:prstGeom prst="rect">
            <a:avLst/>
          </a:prstGeom>
          <a:noFill/>
        </p:spPr>
        <p:txBody>
          <a:bodyPr wrap="none" rtlCol="0">
            <a:spAutoFit/>
          </a:bodyPr>
          <a:lstStyle/>
          <a:p>
            <a:pPr defTabSz="685800"/>
            <a:r>
              <a:rPr lang="en-GB" sz="1350" b="1" dirty="0">
                <a:solidFill>
                  <a:srgbClr val="1F497D">
                    <a:lumMod val="60000"/>
                    <a:lumOff val="40000"/>
                  </a:srgbClr>
                </a:solidFill>
                <a:latin typeface="Calibri"/>
              </a:rPr>
              <a:t>Staggered</a:t>
            </a:r>
          </a:p>
        </p:txBody>
      </p:sp>
      <p:sp>
        <p:nvSpPr>
          <p:cNvPr id="4" name="Rectangle 3">
            <a:extLst>
              <a:ext uri="{FF2B5EF4-FFF2-40B4-BE49-F238E27FC236}">
                <a16:creationId xmlns:a16="http://schemas.microsoft.com/office/drawing/2014/main" id="{DAC60E14-6A9D-AB85-575F-5CBEC95713C8}"/>
              </a:ext>
            </a:extLst>
          </p:cNvPr>
          <p:cNvSpPr/>
          <p:nvPr/>
        </p:nvSpPr>
        <p:spPr>
          <a:xfrm>
            <a:off x="5993301" y="522381"/>
            <a:ext cx="2511000" cy="153900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5" name="Rectangle 4">
            <a:extLst>
              <a:ext uri="{FF2B5EF4-FFF2-40B4-BE49-F238E27FC236}">
                <a16:creationId xmlns:a16="http://schemas.microsoft.com/office/drawing/2014/main" id="{EB4A5801-876E-EE15-4201-8E29CE26C8E1}"/>
              </a:ext>
            </a:extLst>
          </p:cNvPr>
          <p:cNvSpPr/>
          <p:nvPr/>
        </p:nvSpPr>
        <p:spPr>
          <a:xfrm>
            <a:off x="5991560" y="2116582"/>
            <a:ext cx="2511000" cy="145800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14" name="TextBox 1">
            <a:extLst>
              <a:ext uri="{FF2B5EF4-FFF2-40B4-BE49-F238E27FC236}">
                <a16:creationId xmlns:a16="http://schemas.microsoft.com/office/drawing/2014/main" id="{D9E48AB2-2A7A-4376-BE5B-899C9BEB2329}"/>
              </a:ext>
            </a:extLst>
          </p:cNvPr>
          <p:cNvSpPr txBox="1"/>
          <p:nvPr/>
        </p:nvSpPr>
        <p:spPr>
          <a:xfrm>
            <a:off x="5580112" y="727382"/>
            <a:ext cx="3384270" cy="646331"/>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_AUG_26 </a:t>
            </a:r>
            <a:r>
              <a:rPr lang="en-US" dirty="0">
                <a:solidFill>
                  <a:srgbClr val="00B050"/>
                </a:solidFill>
              </a:rPr>
              <a:t>directly ITER relevant</a:t>
            </a:r>
            <a:endParaRPr lang="en-IT" dirty="0">
              <a:solidFill>
                <a:schemeClr val="accent6">
                  <a:lumMod val="75000"/>
                </a:schemeClr>
              </a:solidFill>
            </a:endParaRPr>
          </a:p>
        </p:txBody>
      </p:sp>
      <p:sp>
        <p:nvSpPr>
          <p:cNvPr id="17" name="Footer Placeholder 3">
            <a:extLst>
              <a:ext uri="{FF2B5EF4-FFF2-40B4-BE49-F238E27FC236}">
                <a16:creationId xmlns:a16="http://schemas.microsoft.com/office/drawing/2014/main" id="{967233E2-B9B7-40B4-8886-B20DEA0DD1FF}"/>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588043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44386"/>
            <a:ext cx="8086386" cy="342900"/>
          </a:xfrm>
        </p:spPr>
        <p:txBody>
          <a:bodyPr/>
          <a:lstStyle/>
          <a:p>
            <a:r>
              <a:rPr lang="en-US" dirty="0"/>
              <a:t>P52: Material assimilation in low </a:t>
            </a:r>
            <a:r>
              <a:rPr lang="en-US" dirty="0" err="1"/>
              <a:t>Te</a:t>
            </a:r>
            <a:r>
              <a:rPr lang="en-US" dirty="0"/>
              <a:t> plasma with AUG SPI</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515984" y="542456"/>
            <a:ext cx="4865914" cy="4058588"/>
          </a:xfrm>
        </p:spPr>
        <p:txBody>
          <a:bodyPr>
            <a:normAutofit fontScale="92500" lnSpcReduction="10000"/>
          </a:bodyPr>
          <a:lstStyle/>
          <a:p>
            <a:pPr marL="160735" indent="-160735">
              <a:spcBef>
                <a:spcPts val="0"/>
              </a:spcBef>
              <a:buFont typeface="Arial"/>
              <a:buChar char="•"/>
              <a:defRPr/>
            </a:pPr>
            <a:r>
              <a:rPr lang="en-GB" b="1" dirty="0">
                <a:latin typeface="+mn-lt"/>
                <a:cs typeface="Calibri"/>
              </a:rPr>
              <a:t>Proponents and contact person:</a:t>
            </a:r>
          </a:p>
          <a:p>
            <a:pPr>
              <a:spcBef>
                <a:spcPts val="0"/>
              </a:spcBef>
              <a:defRPr/>
            </a:pPr>
            <a:r>
              <a:rPr lang="en-GB" sz="1350" dirty="0">
                <a:cs typeface="Calibri"/>
              </a:rPr>
              <a:t>Stefan Jachmich (stefan.Jachmich@iter.org), 	 Umar Sheikh, Javier Artola, Gergely Papp, Ansh Patel, Paul Heinrich, Ondrej Ficker, Peter Halldestam,      Sergei Gerasimov</a:t>
            </a:r>
          </a:p>
          <a:p>
            <a:pPr>
              <a:spcBef>
                <a:spcPts val="0"/>
              </a:spcBef>
              <a:defRPr/>
            </a:pPr>
            <a:endParaRPr lang="en-GB" dirty="0">
              <a:latin typeface="+mn-lt"/>
              <a:cs typeface="Calibri"/>
            </a:endParaRPr>
          </a:p>
          <a:p>
            <a:pPr marL="160735" indent="-160735">
              <a:spcBef>
                <a:spcPts val="0"/>
              </a:spcBef>
              <a:buFont typeface="Arial"/>
              <a:buChar char="•"/>
              <a:defRPr/>
            </a:pPr>
            <a:r>
              <a:rPr lang="en-GB" b="1" dirty="0">
                <a:latin typeface="+mn-lt"/>
                <a:cs typeface="Calibri"/>
              </a:rPr>
              <a:t>Scientific Background &amp; Objectives</a:t>
            </a:r>
          </a:p>
          <a:p>
            <a:pPr lvl="1">
              <a:spcBef>
                <a:spcPts val="0"/>
              </a:spcBef>
              <a:defRPr/>
            </a:pPr>
            <a:r>
              <a:rPr lang="en-US" dirty="0">
                <a:latin typeface="+mn-lt"/>
                <a:cs typeface="Calibri"/>
              </a:rPr>
              <a:t>The ITER DMS must provide a backup method for plasma termination and magnetic energy dissipation in the event of a missed pre-TQ injection.</a:t>
            </a:r>
          </a:p>
          <a:p>
            <a:pPr lvl="1">
              <a:spcBef>
                <a:spcPts val="0"/>
              </a:spcBef>
              <a:defRPr/>
            </a:pPr>
            <a:r>
              <a:rPr lang="en-US" dirty="0">
                <a:latin typeface="+mn-lt"/>
                <a:cs typeface="Calibri"/>
              </a:rPr>
              <a:t>This function is essential due to the typically low electron temperature (</a:t>
            </a:r>
            <a:r>
              <a:rPr lang="en-US" dirty="0" err="1">
                <a:latin typeface="+mn-lt"/>
                <a:cs typeface="Calibri"/>
              </a:rPr>
              <a:t>Te</a:t>
            </a:r>
            <a:r>
              <a:rPr lang="en-US" dirty="0">
                <a:latin typeface="+mn-lt"/>
                <a:cs typeface="Calibri"/>
              </a:rPr>
              <a:t>) at this late stage, which severely compromises fuel assimilation.</a:t>
            </a:r>
          </a:p>
          <a:p>
            <a:pPr lvl="1">
              <a:spcBef>
                <a:spcPts val="0"/>
              </a:spcBef>
              <a:defRPr/>
            </a:pPr>
            <a:r>
              <a:rPr lang="en-GB" dirty="0">
                <a:cs typeface="Calibri"/>
              </a:rPr>
              <a:t>ITER DMS utilises toroidally tilted shatter heads.</a:t>
            </a:r>
          </a:p>
          <a:p>
            <a:pPr lvl="2">
              <a:spcBef>
                <a:spcPts val="0"/>
              </a:spcBef>
              <a:defRPr/>
            </a:pPr>
            <a:r>
              <a:rPr lang="en-GB" dirty="0">
                <a:cs typeface="Calibri"/>
              </a:rPr>
              <a:t>AUG SPI is the only system that can replicate this</a:t>
            </a:r>
          </a:p>
          <a:p>
            <a:pPr marL="257175" lvl="1" indent="0">
              <a:spcBef>
                <a:spcPts val="0"/>
              </a:spcBef>
              <a:buNone/>
              <a:defRPr/>
            </a:pPr>
            <a:r>
              <a:rPr lang="en-GB" dirty="0">
                <a:cs typeface="Calibri"/>
                <a:sym typeface="Wingdings" panose="05000000000000000000" pitchFamily="2" charset="2"/>
              </a:rPr>
              <a:t>   	</a:t>
            </a:r>
          </a:p>
          <a:p>
            <a:pPr marL="160735" indent="-160735">
              <a:spcBef>
                <a:spcPts val="0"/>
              </a:spcBef>
              <a:buFont typeface="Arial"/>
              <a:buChar char="•"/>
              <a:defRPr/>
            </a:pPr>
            <a:r>
              <a:rPr lang="en-GB" b="1" dirty="0">
                <a:latin typeface="+mn-lt"/>
                <a:cs typeface="Calibri"/>
              </a:rPr>
              <a:t>Experimental Strategy/Machine Constraints and essential diagnostic</a:t>
            </a:r>
            <a:endParaRPr lang="en-GB" dirty="0">
              <a:latin typeface="+mn-lt"/>
            </a:endParaRPr>
          </a:p>
          <a:p>
            <a:pPr lvl="1">
              <a:spcBef>
                <a:spcPts val="0"/>
              </a:spcBef>
              <a:defRPr/>
            </a:pPr>
            <a:r>
              <a:rPr lang="en-GB" sz="1200" dirty="0">
                <a:cs typeface="Calibri"/>
              </a:rPr>
              <a:t>Essential: Dispersion interferometer, SPI, fast camera, bolometers, TS.</a:t>
            </a:r>
          </a:p>
          <a:p>
            <a:pPr lvl="1">
              <a:spcBef>
                <a:spcPts val="0"/>
              </a:spcBef>
              <a:defRPr/>
            </a:pPr>
            <a:r>
              <a:rPr lang="en-GB" sz="1200" dirty="0">
                <a:cs typeface="Calibri"/>
              </a:rPr>
              <a:t>Build upon MGI injection for density limit scenario</a:t>
            </a:r>
          </a:p>
          <a:p>
            <a:pPr lvl="2">
              <a:spcBef>
                <a:spcPts val="0"/>
              </a:spcBef>
              <a:defRPr/>
            </a:pPr>
            <a:r>
              <a:rPr lang="en-GB" sz="1050" dirty="0">
                <a:cs typeface="Calibri"/>
              </a:rPr>
              <a:t>3-4 neon fractions (depending on results)</a:t>
            </a:r>
          </a:p>
          <a:p>
            <a:pPr lvl="1">
              <a:spcBef>
                <a:spcPts val="0"/>
              </a:spcBef>
              <a:defRPr/>
            </a:pPr>
            <a:r>
              <a:rPr lang="en-GB" sz="1200" dirty="0">
                <a:cs typeface="Calibri"/>
              </a:rPr>
              <a:t>SPI to be triggered on CQ-detection or pre-timed</a:t>
            </a:r>
            <a:endParaRPr lang="en-GB" sz="1800"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24006" y="3450178"/>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24006" y="3727178"/>
          <a:ext cx="3110593" cy="1072173"/>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pPr algn="ctr"/>
                      <a:r>
                        <a:rPr lang="en-GB" sz="1400" dirty="0"/>
                        <a:t>5-6</a:t>
                      </a:r>
                    </a:p>
                  </a:txBody>
                  <a:tcPr marL="51439" marR="51439" marT="25718" marB="25718">
                    <a:solidFill>
                      <a:schemeClr val="tx2">
                        <a:lumMod val="40000"/>
                        <a:lumOff val="60000"/>
                      </a:schemeClr>
                    </a:solidFill>
                  </a:tcPr>
                </a:tc>
                <a:tc>
                  <a:txBody>
                    <a:bodyPr/>
                    <a:lstStyle/>
                    <a:p>
                      <a:pPr algn="ctr"/>
                      <a:r>
                        <a:rPr lang="en-GB" sz="1400" dirty="0"/>
                        <a:t>0</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158209">
                <a:tc>
                  <a:txBody>
                    <a:bodyPr/>
                    <a:lstStyle/>
                    <a:p>
                      <a:r>
                        <a:rPr lang="en-IT" sz="600" b="1" dirty="0">
                          <a:solidFill>
                            <a:schemeClr val="tx1"/>
                          </a:solidFill>
                        </a:rPr>
                        <a:t>MAST-U</a:t>
                      </a:r>
                    </a:p>
                  </a:txBody>
                  <a:tcPr marL="51439" marR="51439" marT="25718" marB="25718">
                    <a:solidFill>
                      <a:schemeClr val="accent2">
                        <a:lumMod val="40000"/>
                        <a:lumOff val="60000"/>
                      </a:schemeClr>
                    </a:solidFill>
                  </a:tcPr>
                </a:tc>
                <a:tc>
                  <a:txBody>
                    <a:bodyPr/>
                    <a:lstStyle/>
                    <a:p>
                      <a:pPr algn="ctr"/>
                      <a:r>
                        <a:rPr lang="en-GB" sz="600" dirty="0"/>
                        <a:t>0</a:t>
                      </a:r>
                      <a:endParaRPr lang="en-IT" sz="600" dirty="0"/>
                    </a:p>
                  </a:txBody>
                  <a:tcPr marL="51439" marR="51439" marT="25718" marB="25718">
                    <a:solidFill>
                      <a:schemeClr val="accent2">
                        <a:lumMod val="40000"/>
                        <a:lumOff val="60000"/>
                      </a:schemeClr>
                    </a:solidFill>
                  </a:tcPr>
                </a:tc>
                <a:tc>
                  <a:txBody>
                    <a:bodyPr/>
                    <a:lstStyle/>
                    <a:p>
                      <a:pPr algn="ctr"/>
                      <a:r>
                        <a:rPr lang="en-GB" sz="600" dirty="0"/>
                        <a:t>0</a:t>
                      </a:r>
                      <a:endParaRPr lang="en-IT" sz="6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142875">
                <a:tc>
                  <a:txBody>
                    <a:bodyPr/>
                    <a:lstStyle/>
                    <a:p>
                      <a:r>
                        <a:rPr lang="en-IT" sz="600" b="1" dirty="0">
                          <a:solidFill>
                            <a:schemeClr val="tx1"/>
                          </a:solidFill>
                        </a:rPr>
                        <a:t>TCV</a:t>
                      </a:r>
                    </a:p>
                  </a:txBody>
                  <a:tcPr marL="51439" marR="51439" marT="25718" marB="25718">
                    <a:solidFill>
                      <a:schemeClr val="accent3">
                        <a:lumMod val="40000"/>
                        <a:lumOff val="60000"/>
                      </a:schemeClr>
                    </a:solidFill>
                  </a:tcPr>
                </a:tc>
                <a:tc>
                  <a:txBody>
                    <a:bodyPr/>
                    <a:lstStyle/>
                    <a:p>
                      <a:pPr algn="ctr"/>
                      <a:r>
                        <a:rPr lang="en-GB" sz="600" dirty="0"/>
                        <a:t>0</a:t>
                      </a:r>
                      <a:endParaRPr lang="en-IT" sz="600" dirty="0"/>
                    </a:p>
                  </a:txBody>
                  <a:tcPr marL="51439" marR="51439" marT="25718" marB="25718">
                    <a:solidFill>
                      <a:schemeClr val="accent3">
                        <a:lumMod val="40000"/>
                        <a:lumOff val="60000"/>
                      </a:schemeClr>
                    </a:solidFill>
                  </a:tcPr>
                </a:tc>
                <a:tc>
                  <a:txBody>
                    <a:bodyPr/>
                    <a:lstStyle/>
                    <a:p>
                      <a:pPr algn="ctr"/>
                      <a:r>
                        <a:rPr lang="en-GB" sz="600" dirty="0"/>
                        <a:t>0</a:t>
                      </a:r>
                      <a:endParaRPr lang="en-IT" sz="6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143100">
                <a:tc>
                  <a:txBody>
                    <a:bodyPr/>
                    <a:lstStyle/>
                    <a:p>
                      <a:r>
                        <a:rPr lang="en-IT" sz="600" b="1" dirty="0">
                          <a:solidFill>
                            <a:schemeClr val="tx1"/>
                          </a:solidFill>
                        </a:rPr>
                        <a:t>WEST</a:t>
                      </a:r>
                    </a:p>
                  </a:txBody>
                  <a:tcPr marL="51439" marR="51439" marT="25718" marB="25718">
                    <a:solidFill>
                      <a:schemeClr val="accent6">
                        <a:lumMod val="40000"/>
                        <a:lumOff val="60000"/>
                      </a:schemeClr>
                    </a:solidFill>
                  </a:tcPr>
                </a:tc>
                <a:tc>
                  <a:txBody>
                    <a:bodyPr/>
                    <a:lstStyle/>
                    <a:p>
                      <a:pPr algn="ctr"/>
                      <a:r>
                        <a:rPr lang="en-GB" sz="600" dirty="0"/>
                        <a:t>0</a:t>
                      </a:r>
                      <a:endParaRPr lang="en-IT" sz="600" dirty="0"/>
                    </a:p>
                  </a:txBody>
                  <a:tcPr marL="51439" marR="51439" marT="25718" marB="25718">
                    <a:solidFill>
                      <a:schemeClr val="accent6">
                        <a:lumMod val="40000"/>
                        <a:lumOff val="60000"/>
                      </a:schemeClr>
                    </a:solidFill>
                  </a:tcPr>
                </a:tc>
                <a:tc>
                  <a:txBody>
                    <a:bodyPr/>
                    <a:lstStyle/>
                    <a:p>
                      <a:pPr algn="ctr"/>
                      <a:r>
                        <a:rPr lang="en-GB" sz="600" dirty="0"/>
                        <a:t>0</a:t>
                      </a:r>
                      <a:endParaRPr lang="en-IT" sz="6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9" name="Picture 8">
            <a:extLst>
              <a:ext uri="{FF2B5EF4-FFF2-40B4-BE49-F238E27FC236}">
                <a16:creationId xmlns:a16="http://schemas.microsoft.com/office/drawing/2014/main" id="{3CC67A9A-30BD-4FB3-AF3F-22FBA30323FA}"/>
              </a:ext>
            </a:extLst>
          </p:cNvPr>
          <p:cNvPicPr>
            <a:picLocks noChangeAspect="1"/>
          </p:cNvPicPr>
          <p:nvPr/>
        </p:nvPicPr>
        <p:blipFill>
          <a:blip r:embed="rId2"/>
          <a:stretch>
            <a:fillRect/>
          </a:stretch>
        </p:blipFill>
        <p:spPr>
          <a:xfrm>
            <a:off x="5288843" y="417529"/>
            <a:ext cx="3855158" cy="2595302"/>
          </a:xfrm>
          <a:prstGeom prst="rect">
            <a:avLst/>
          </a:prstGeom>
        </p:spPr>
      </p:pic>
      <p:sp>
        <p:nvSpPr>
          <p:cNvPr id="11" name="TextBox 10">
            <a:extLst>
              <a:ext uri="{FF2B5EF4-FFF2-40B4-BE49-F238E27FC236}">
                <a16:creationId xmlns:a16="http://schemas.microsoft.com/office/drawing/2014/main" id="{BEBA3EFC-C56B-424D-9C39-AC1B095102C7}"/>
              </a:ext>
            </a:extLst>
          </p:cNvPr>
          <p:cNvSpPr txBox="1"/>
          <p:nvPr/>
        </p:nvSpPr>
        <p:spPr>
          <a:xfrm>
            <a:off x="6732594" y="2521576"/>
            <a:ext cx="2227148" cy="507831"/>
          </a:xfrm>
          <a:prstGeom prst="rect">
            <a:avLst/>
          </a:prstGeom>
          <a:noFill/>
        </p:spPr>
        <p:txBody>
          <a:bodyPr wrap="none" rtlCol="0">
            <a:spAutoFit/>
          </a:bodyPr>
          <a:lstStyle/>
          <a:p>
            <a:pPr defTabSz="685800"/>
            <a:r>
              <a:rPr lang="en-US" sz="1350" b="1" dirty="0">
                <a:solidFill>
                  <a:prstClr val="black"/>
                </a:solidFill>
                <a:latin typeface="Calibri"/>
              </a:rPr>
              <a:t>ITER Shatter Head Geometry</a:t>
            </a:r>
          </a:p>
          <a:p>
            <a:pPr defTabSz="685800"/>
            <a:r>
              <a:rPr lang="en-US" sz="1350" b="1" dirty="0">
                <a:solidFill>
                  <a:prstClr val="black"/>
                </a:solidFill>
                <a:latin typeface="Calibri"/>
              </a:rPr>
              <a:t>Note toroidal angle</a:t>
            </a:r>
          </a:p>
        </p:txBody>
      </p:sp>
      <p:sp>
        <p:nvSpPr>
          <p:cNvPr id="12" name="Footer Placeholder 3">
            <a:extLst>
              <a:ext uri="{FF2B5EF4-FFF2-40B4-BE49-F238E27FC236}">
                <a16:creationId xmlns:a16="http://schemas.microsoft.com/office/drawing/2014/main" id="{8DF2EF33-118A-4016-B202-A5962F0AA449}"/>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248902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BE6CAD-9429-7B45-6BF8-5BF5A5D12A15}"/>
              </a:ext>
            </a:extLst>
          </p:cNvPr>
          <p:cNvSpPr>
            <a:spLocks noGrp="1"/>
          </p:cNvSpPr>
          <p:nvPr>
            <p:ph type="title"/>
          </p:nvPr>
        </p:nvSpPr>
        <p:spPr>
          <a:xfrm>
            <a:off x="457200" y="57150"/>
            <a:ext cx="7543800" cy="342900"/>
          </a:xfrm>
        </p:spPr>
        <p:txBody>
          <a:bodyPr/>
          <a:lstStyle/>
          <a:p>
            <a:r>
              <a:rPr lang="fi-FI" dirty="0" err="1"/>
              <a:t>Scientific</a:t>
            </a:r>
            <a:r>
              <a:rPr lang="fi-FI" dirty="0"/>
              <a:t> </a:t>
            </a:r>
            <a:r>
              <a:rPr lang="fi-FI" dirty="0" err="1"/>
              <a:t>objectives</a:t>
            </a:r>
            <a:r>
              <a:rPr lang="fi-FI" dirty="0"/>
              <a:t> and </a:t>
            </a:r>
            <a:r>
              <a:rPr lang="fi-FI" dirty="0" err="1"/>
              <a:t>machine</a:t>
            </a:r>
            <a:r>
              <a:rPr lang="fi-FI" dirty="0"/>
              <a:t> </a:t>
            </a:r>
            <a:r>
              <a:rPr lang="fi-FI" dirty="0" err="1"/>
              <a:t>time</a:t>
            </a:r>
            <a:endParaRPr lang="en-IT" dirty="0"/>
          </a:p>
        </p:txBody>
      </p:sp>
      <p:sp>
        <p:nvSpPr>
          <p:cNvPr id="6" name="TextBox 5">
            <a:extLst>
              <a:ext uri="{FF2B5EF4-FFF2-40B4-BE49-F238E27FC236}">
                <a16:creationId xmlns:a16="http://schemas.microsoft.com/office/drawing/2014/main" id="{70245623-2A46-0426-8EBA-94351D33EC33}"/>
              </a:ext>
            </a:extLst>
          </p:cNvPr>
          <p:cNvSpPr txBox="1"/>
          <p:nvPr/>
        </p:nvSpPr>
        <p:spPr>
          <a:xfrm>
            <a:off x="5148064" y="4173006"/>
            <a:ext cx="3816424" cy="584775"/>
          </a:xfrm>
          <a:prstGeom prst="rect">
            <a:avLst/>
          </a:prstGeom>
          <a:solidFill>
            <a:srgbClr val="FFFF00"/>
          </a:solidFill>
        </p:spPr>
        <p:txBody>
          <a:bodyPr wrap="square" rtlCol="0">
            <a:spAutoFit/>
          </a:bodyPr>
          <a:lstStyle/>
          <a:p>
            <a:r>
              <a:rPr lang="en-IT" sz="1600" b="1" u="sng" dirty="0"/>
              <a:t>Nominated Research Topic Coordinators:</a:t>
            </a:r>
          </a:p>
          <a:p>
            <a:r>
              <a:rPr lang="fi-FI" sz="1600" dirty="0"/>
              <a:t>O. Ficker, C. Reux, U. Sheikh, IO</a:t>
            </a:r>
            <a:endParaRPr lang="en-IT" sz="1600" dirty="0"/>
          </a:p>
        </p:txBody>
      </p:sp>
      <p:graphicFrame>
        <p:nvGraphicFramePr>
          <p:cNvPr id="7" name="Table 26">
            <a:extLst>
              <a:ext uri="{FF2B5EF4-FFF2-40B4-BE49-F238E27FC236}">
                <a16:creationId xmlns:a16="http://schemas.microsoft.com/office/drawing/2014/main" id="{32E48E7C-C91F-BCF7-7ABA-55DB6B2FE234}"/>
              </a:ext>
            </a:extLst>
          </p:cNvPr>
          <p:cNvGraphicFramePr>
            <a:graphicFrameLocks noGrp="1"/>
          </p:cNvGraphicFramePr>
          <p:nvPr>
            <p:extLst>
              <p:ext uri="{D42A27DB-BD31-4B8C-83A1-F6EECF244321}">
                <p14:modId xmlns:p14="http://schemas.microsoft.com/office/powerpoint/2010/main" val="2915642387"/>
              </p:ext>
            </p:extLst>
          </p:nvPr>
        </p:nvGraphicFramePr>
        <p:xfrm>
          <a:off x="225760" y="483519"/>
          <a:ext cx="8666720" cy="3550497"/>
        </p:xfrm>
        <a:graphic>
          <a:graphicData uri="http://schemas.openxmlformats.org/drawingml/2006/table">
            <a:tbl>
              <a:tblPr firstRow="1" bandRow="1">
                <a:tableStyleId>{FABFCF23-3B69-468F-B69F-88F6DE6A72F2}</a:tableStyleId>
              </a:tblPr>
              <a:tblGrid>
                <a:gridCol w="8666720">
                  <a:extLst>
                    <a:ext uri="{9D8B030D-6E8A-4147-A177-3AD203B41FA5}">
                      <a16:colId xmlns:a16="http://schemas.microsoft.com/office/drawing/2014/main" val="3062960235"/>
                    </a:ext>
                  </a:extLst>
                </a:gridCol>
              </a:tblGrid>
              <a:tr h="333028">
                <a:tc>
                  <a:txBody>
                    <a:bodyPr/>
                    <a:lstStyle/>
                    <a:p>
                      <a:r>
                        <a:rPr lang="de-DE" sz="1400" dirty="0">
                          <a:solidFill>
                            <a:srgbClr val="FF0000"/>
                          </a:solidFill>
                          <a:latin typeface="+mn-lt"/>
                        </a:rPr>
                        <a:t>New</a:t>
                      </a:r>
                      <a:r>
                        <a:rPr lang="de-DE" sz="1400" dirty="0">
                          <a:latin typeface="+mn-lt"/>
                        </a:rPr>
                        <a:t> </a:t>
                      </a:r>
                      <a:r>
                        <a:rPr lang="en-IT" sz="1400" dirty="0">
                          <a:latin typeface="+mn-lt"/>
                        </a:rPr>
                        <a:t>Scientific Objective</a:t>
                      </a:r>
                      <a:r>
                        <a:rPr lang="fi-FI" sz="1400" dirty="0">
                          <a:latin typeface="+mn-lt"/>
                        </a:rPr>
                        <a:t>s</a:t>
                      </a:r>
                      <a:endParaRPr lang="en-IT" sz="1400" dirty="0">
                        <a:latin typeface="+mn-lt"/>
                      </a:endParaRPr>
                    </a:p>
                  </a:txBody>
                  <a:tcPr/>
                </a:tc>
                <a:extLst>
                  <a:ext uri="{0D108BD9-81ED-4DB2-BD59-A6C34878D82A}">
                    <a16:rowId xmlns:a16="http://schemas.microsoft.com/office/drawing/2014/main" val="3614622793"/>
                  </a:ext>
                </a:extLst>
              </a:tr>
              <a:tr h="396893">
                <a:tc>
                  <a:txBody>
                    <a:bodyPr/>
                    <a:lstStyle/>
                    <a:p>
                      <a:pPr>
                        <a:lnSpc>
                          <a:spcPct val="107000"/>
                        </a:lnSpc>
                        <a:spcAft>
                          <a:spcPts val="800"/>
                        </a:spcAft>
                      </a:pPr>
                      <a:r>
                        <a:rPr lang="en-US" sz="1300" b="1" dirty="0">
                          <a:effectLst/>
                          <a:latin typeface="+mn-lt"/>
                          <a:ea typeface="Calibri" panose="020F0502020204030204" pitchFamily="34" charset="0"/>
                          <a:cs typeface="Arial" panose="020B0604020202020204" pitchFamily="34" charset="0"/>
                        </a:rPr>
                        <a:t>D8</a:t>
                      </a:r>
                      <a:r>
                        <a:rPr lang="en-US" sz="1300" dirty="0">
                          <a:effectLst/>
                          <a:latin typeface="+mn-lt"/>
                          <a:ea typeface="Calibri" panose="020F0502020204030204" pitchFamily="34" charset="0"/>
                          <a:cs typeface="Arial" panose="020B0604020202020204" pitchFamily="34" charset="0"/>
                        </a:rPr>
                        <a:t> Develop an understanding of pellet assimilation for plasma densification in shattered pellet injection (SPI) experiments to avoid runaway electron (RE) generation</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69406433"/>
                  </a:ext>
                </a:extLst>
              </a:tr>
              <a:tr h="396893">
                <a:tc>
                  <a:txBody>
                    <a:bodyPr/>
                    <a:lstStyle/>
                    <a:p>
                      <a:pPr>
                        <a:lnSpc>
                          <a:spcPct val="107000"/>
                        </a:lnSpc>
                        <a:spcAft>
                          <a:spcPts val="800"/>
                        </a:spcAft>
                      </a:pPr>
                      <a:r>
                        <a:rPr lang="en-US" sz="1300" b="1" dirty="0">
                          <a:effectLst/>
                          <a:latin typeface="+mn-lt"/>
                          <a:ea typeface="Calibri" panose="020F0502020204030204" pitchFamily="34" charset="0"/>
                          <a:cs typeface="Arial" panose="020B0604020202020204" pitchFamily="34" charset="0"/>
                        </a:rPr>
                        <a:t>D9</a:t>
                      </a:r>
                      <a:r>
                        <a:rPr lang="en-US" sz="1300" dirty="0">
                          <a:effectLst/>
                          <a:latin typeface="+mn-lt"/>
                          <a:ea typeface="Calibri" panose="020F0502020204030204" pitchFamily="34" charset="0"/>
                          <a:cs typeface="Arial" panose="020B0604020202020204" pitchFamily="34" charset="0"/>
                        </a:rPr>
                        <a:t> Develop an understanding of SPI dynamics in off-normal plasmas, such as close to density limit and/or during impurity accumulation</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3739503"/>
                  </a:ext>
                </a:extLst>
              </a:tr>
              <a:tr h="399973">
                <a:tc>
                  <a:txBody>
                    <a:bodyPr/>
                    <a:lstStyle/>
                    <a:p>
                      <a:pPr>
                        <a:lnSpc>
                          <a:spcPct val="107000"/>
                        </a:lnSpc>
                        <a:spcAft>
                          <a:spcPts val="800"/>
                        </a:spcAft>
                      </a:pPr>
                      <a:r>
                        <a:rPr lang="en-US" sz="1300" b="1" dirty="0">
                          <a:effectLst/>
                          <a:latin typeface="+mn-lt"/>
                          <a:ea typeface="Calibri" panose="020F0502020204030204" pitchFamily="34" charset="0"/>
                          <a:cs typeface="Arial" panose="020B0604020202020204" pitchFamily="34" charset="0"/>
                        </a:rPr>
                        <a:t>D10</a:t>
                      </a:r>
                      <a:r>
                        <a:rPr lang="en-US" sz="1300" dirty="0">
                          <a:effectLst/>
                          <a:latin typeface="+mn-lt"/>
                          <a:ea typeface="Calibri" panose="020F0502020204030204" pitchFamily="34" charset="0"/>
                          <a:cs typeface="Arial" panose="020B0604020202020204" pitchFamily="34" charset="0"/>
                        </a:rPr>
                        <a:t> Determine the physics mechanisms leading to benign termination of RE with H and D, specifically in the ITER relevant parameter range</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7660066"/>
                  </a:ext>
                </a:extLst>
              </a:tr>
              <a:tr h="599838">
                <a:tc>
                  <a:txBody>
                    <a:bodyPr/>
                    <a:lstStyle/>
                    <a:p>
                      <a:pPr algn="l">
                        <a:lnSpc>
                          <a:spcPct val="107000"/>
                        </a:lnSpc>
                        <a:spcAft>
                          <a:spcPts val="0"/>
                        </a:spcAft>
                      </a:pPr>
                      <a:r>
                        <a:rPr lang="en-US" sz="1300" b="1" dirty="0">
                          <a:effectLst/>
                          <a:latin typeface="+mn-lt"/>
                          <a:ea typeface="Calibri" panose="020F0502020204030204" pitchFamily="34" charset="0"/>
                          <a:cs typeface="Arial" panose="020B0604020202020204" pitchFamily="34" charset="0"/>
                        </a:rPr>
                        <a:t>D11</a:t>
                      </a:r>
                      <a:r>
                        <a:rPr lang="en-US" sz="1300" dirty="0">
                          <a:effectLst/>
                          <a:latin typeface="+mn-lt"/>
                          <a:ea typeface="Calibri" panose="020F0502020204030204" pitchFamily="34" charset="0"/>
                          <a:cs typeface="Arial" panose="020B0604020202020204" pitchFamily="34" charset="0"/>
                        </a:rPr>
                        <a:t> Determine the physics mechanisms generating run-away electrons in the current quench, including during a vertical displacement event (VDE), and in the plasma start-up phase, including electron cyclotron (EC) pre-ionization and EC-assisted burn-through</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3418403"/>
                  </a:ext>
                </a:extLst>
              </a:tr>
              <a:tr h="39689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mn-lt"/>
                          <a:ea typeface="Calibri" panose="020F0502020204030204" pitchFamily="34" charset="0"/>
                          <a:cs typeface="Arial" panose="020B0604020202020204" pitchFamily="34" charset="0"/>
                        </a:rPr>
                        <a:t>D12</a:t>
                      </a:r>
                      <a:r>
                        <a:rPr lang="en-US" sz="1300" dirty="0">
                          <a:effectLst/>
                          <a:latin typeface="+mn-lt"/>
                          <a:ea typeface="Calibri" panose="020F0502020204030204" pitchFamily="34" charset="0"/>
                          <a:cs typeface="Arial" panose="020B0604020202020204" pitchFamily="34" charset="0"/>
                        </a:rPr>
                        <a:t> Perform interpretative modelling of disruption mitigation dynamics, specifically aiming at physics understandings of experimental measurements to extrapolate models to ITER (in collaboration with TSVV-F)</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7127458"/>
                  </a:ext>
                </a:extLst>
              </a:tr>
              <a:tr h="33302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mn-lt"/>
                          <a:ea typeface="Calibri" panose="020F0502020204030204" pitchFamily="34" charset="0"/>
                          <a:cs typeface="Arial" panose="020B0604020202020204" pitchFamily="34" charset="0"/>
                        </a:rPr>
                        <a:t>D13</a:t>
                      </a:r>
                      <a:r>
                        <a:rPr lang="en-US" sz="1300" dirty="0">
                          <a:effectLst/>
                          <a:latin typeface="+mn-lt"/>
                          <a:ea typeface="Calibri" panose="020F0502020204030204" pitchFamily="34" charset="0"/>
                          <a:cs typeface="Arial" panose="020B0604020202020204" pitchFamily="34" charset="0"/>
                        </a:rPr>
                        <a:t> </a:t>
                      </a:r>
                      <a:r>
                        <a:rPr lang="en-US" sz="1300" dirty="0" err="1">
                          <a:effectLst/>
                          <a:latin typeface="+mn-lt"/>
                          <a:ea typeface="Calibri" panose="020F0502020204030204" pitchFamily="34" charset="0"/>
                          <a:cs typeface="Arial" panose="020B0604020202020204" pitchFamily="34" charset="0"/>
                        </a:rPr>
                        <a:t>Characterise</a:t>
                      </a:r>
                      <a:r>
                        <a:rPr lang="en-US" sz="1300" dirty="0">
                          <a:effectLst/>
                          <a:latin typeface="+mn-lt"/>
                          <a:ea typeface="Calibri" panose="020F0502020204030204" pitchFamily="34" charset="0"/>
                          <a:cs typeface="Arial" panose="020B0604020202020204" pitchFamily="34" charset="0"/>
                        </a:rPr>
                        <a:t> disruption loads, in particular during VDEs, to improve predictions for ITER</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2687319"/>
                  </a:ext>
                </a:extLst>
              </a:tr>
              <a:tr h="59983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mn-lt"/>
                          <a:ea typeface="Calibri" panose="020F0502020204030204" pitchFamily="34" charset="0"/>
                          <a:cs typeface="Arial" panose="020B0604020202020204" pitchFamily="34" charset="0"/>
                        </a:rPr>
                        <a:t>D14</a:t>
                      </a:r>
                      <a:r>
                        <a:rPr lang="en-US" sz="1300" dirty="0">
                          <a:effectLst/>
                          <a:latin typeface="+mn-lt"/>
                          <a:ea typeface="Calibri" panose="020F0502020204030204" pitchFamily="34" charset="0"/>
                          <a:cs typeface="Arial" panose="020B0604020202020204" pitchFamily="34" charset="0"/>
                        </a:rPr>
                        <a:t> Investigate the role of plasma phenomena (turbulence, MHD, waves, fast ions </a:t>
                      </a:r>
                      <a:r>
                        <a:rPr lang="en-US" sz="1300" dirty="0" err="1">
                          <a:effectLst/>
                          <a:latin typeface="+mn-lt"/>
                          <a:ea typeface="Calibri" panose="020F0502020204030204" pitchFamily="34" charset="0"/>
                          <a:cs typeface="Arial" panose="020B0604020202020204" pitchFamily="34" charset="0"/>
                        </a:rPr>
                        <a:t>etc</a:t>
                      </a:r>
                      <a:r>
                        <a:rPr lang="en-US" sz="1300" dirty="0">
                          <a:effectLst/>
                          <a:latin typeface="+mn-lt"/>
                          <a:ea typeface="Calibri" panose="020F0502020204030204" pitchFamily="34" charset="0"/>
                          <a:cs typeface="Arial" panose="020B0604020202020204" pitchFamily="34" charset="0"/>
                        </a:rPr>
                        <a:t>) on the transport and confinement of REs</a:t>
                      </a:r>
                      <a:endParaRPr lang="en-IT" sz="13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1440304"/>
                  </a:ext>
                </a:extLst>
              </a:tr>
            </a:tbl>
          </a:graphicData>
        </a:graphic>
      </p:graphicFrame>
      <p:graphicFrame>
        <p:nvGraphicFramePr>
          <p:cNvPr id="8" name="Table 8">
            <a:extLst>
              <a:ext uri="{FF2B5EF4-FFF2-40B4-BE49-F238E27FC236}">
                <a16:creationId xmlns:a16="http://schemas.microsoft.com/office/drawing/2014/main" id="{2634D564-1AE4-273B-8F45-CD3079438FCA}"/>
              </a:ext>
            </a:extLst>
          </p:cNvPr>
          <p:cNvGraphicFramePr>
            <a:graphicFrameLocks noGrp="1"/>
          </p:cNvGraphicFramePr>
          <p:nvPr>
            <p:extLst>
              <p:ext uri="{D42A27DB-BD31-4B8C-83A1-F6EECF244321}">
                <p14:modId xmlns:p14="http://schemas.microsoft.com/office/powerpoint/2010/main" val="4078744777"/>
              </p:ext>
            </p:extLst>
          </p:nvPr>
        </p:nvGraphicFramePr>
        <p:xfrm>
          <a:off x="249017" y="4117916"/>
          <a:ext cx="4802100" cy="708789"/>
        </p:xfrm>
        <a:graphic>
          <a:graphicData uri="http://schemas.openxmlformats.org/drawingml/2006/table">
            <a:tbl>
              <a:tblPr firstRow="1" bandRow="1">
                <a:tableStyleId>{5C22544A-7EE6-4342-B048-85BDC9FD1C3A}</a:tableStyleId>
              </a:tblPr>
              <a:tblGrid>
                <a:gridCol w="960420">
                  <a:extLst>
                    <a:ext uri="{9D8B030D-6E8A-4147-A177-3AD203B41FA5}">
                      <a16:colId xmlns:a16="http://schemas.microsoft.com/office/drawing/2014/main" val="1381276332"/>
                    </a:ext>
                  </a:extLst>
                </a:gridCol>
                <a:gridCol w="960420">
                  <a:extLst>
                    <a:ext uri="{9D8B030D-6E8A-4147-A177-3AD203B41FA5}">
                      <a16:colId xmlns:a16="http://schemas.microsoft.com/office/drawing/2014/main" val="2146406715"/>
                    </a:ext>
                  </a:extLst>
                </a:gridCol>
                <a:gridCol w="960420">
                  <a:extLst>
                    <a:ext uri="{9D8B030D-6E8A-4147-A177-3AD203B41FA5}">
                      <a16:colId xmlns:a16="http://schemas.microsoft.com/office/drawing/2014/main" val="3564371330"/>
                    </a:ext>
                  </a:extLst>
                </a:gridCol>
                <a:gridCol w="960420">
                  <a:extLst>
                    <a:ext uri="{9D8B030D-6E8A-4147-A177-3AD203B41FA5}">
                      <a16:colId xmlns:a16="http://schemas.microsoft.com/office/drawing/2014/main" val="1018749250"/>
                    </a:ext>
                  </a:extLst>
                </a:gridCol>
                <a:gridCol w="960420">
                  <a:extLst>
                    <a:ext uri="{9D8B030D-6E8A-4147-A177-3AD203B41FA5}">
                      <a16:colId xmlns:a16="http://schemas.microsoft.com/office/drawing/2014/main" val="609616725"/>
                    </a:ext>
                  </a:extLst>
                </a:gridCol>
              </a:tblGrid>
              <a:tr h="237641">
                <a:tc>
                  <a:txBody>
                    <a:bodyPr/>
                    <a:lstStyle/>
                    <a:p>
                      <a:endParaRPr lang="fi-FI" sz="1400" dirty="0"/>
                    </a:p>
                  </a:txBody>
                  <a:tcPr/>
                </a:tc>
                <a:tc>
                  <a:txBody>
                    <a:bodyPr/>
                    <a:lstStyle/>
                    <a:p>
                      <a:pPr algn="ctr"/>
                      <a:r>
                        <a:rPr lang="fi-FI" sz="1400" dirty="0"/>
                        <a:t>AUG</a:t>
                      </a:r>
                    </a:p>
                  </a:txBody>
                  <a:tcPr/>
                </a:tc>
                <a:tc>
                  <a:txBody>
                    <a:bodyPr/>
                    <a:lstStyle/>
                    <a:p>
                      <a:pPr algn="ctr"/>
                      <a:r>
                        <a:rPr lang="fi-FI" sz="1400" dirty="0"/>
                        <a:t>TCV</a:t>
                      </a:r>
                    </a:p>
                  </a:txBody>
                  <a:tcPr/>
                </a:tc>
                <a:tc>
                  <a:txBody>
                    <a:bodyPr/>
                    <a:lstStyle/>
                    <a:p>
                      <a:pPr algn="ctr"/>
                      <a:r>
                        <a:rPr lang="fi-FI" sz="1400" dirty="0"/>
                        <a:t>MAST-U</a:t>
                      </a:r>
                    </a:p>
                  </a:txBody>
                  <a:tcPr/>
                </a:tc>
                <a:tc>
                  <a:txBody>
                    <a:bodyPr/>
                    <a:lstStyle/>
                    <a:p>
                      <a:pPr algn="ctr"/>
                      <a:r>
                        <a:rPr lang="fi-FI" sz="1400" dirty="0"/>
                        <a:t>WEST</a:t>
                      </a:r>
                    </a:p>
                  </a:txBody>
                  <a:tcPr/>
                </a:tc>
                <a:extLst>
                  <a:ext uri="{0D108BD9-81ED-4DB2-BD59-A6C34878D82A}">
                    <a16:rowId xmlns:a16="http://schemas.microsoft.com/office/drawing/2014/main" val="3325229830"/>
                  </a:ext>
                </a:extLst>
              </a:tr>
              <a:tr h="403989">
                <a:tc>
                  <a:txBody>
                    <a:bodyPr/>
                    <a:lstStyle/>
                    <a:p>
                      <a:r>
                        <a:rPr lang="fi-FI" sz="1400" dirty="0"/>
                        <a:t>2026 -27</a:t>
                      </a:r>
                    </a:p>
                  </a:txBody>
                  <a:tcPr/>
                </a:tc>
                <a:tc>
                  <a:txBody>
                    <a:bodyPr/>
                    <a:lstStyle/>
                    <a:p>
                      <a:pPr algn="ctr"/>
                      <a:r>
                        <a:rPr lang="fi-FI" sz="1400" dirty="0"/>
                        <a:t>62</a:t>
                      </a:r>
                    </a:p>
                  </a:txBody>
                  <a:tcPr>
                    <a:solidFill>
                      <a:schemeClr val="accent1">
                        <a:lumMod val="40000"/>
                        <a:lumOff val="60000"/>
                      </a:schemeClr>
                    </a:solidFill>
                  </a:tcPr>
                </a:tc>
                <a:tc>
                  <a:txBody>
                    <a:bodyPr/>
                    <a:lstStyle/>
                    <a:p>
                      <a:pPr algn="ctr"/>
                      <a:r>
                        <a:rPr lang="fi-FI" sz="1400" dirty="0"/>
                        <a:t>205</a:t>
                      </a:r>
                    </a:p>
                  </a:txBody>
                  <a:tcPr>
                    <a:solidFill>
                      <a:schemeClr val="accent3">
                        <a:lumMod val="40000"/>
                        <a:lumOff val="60000"/>
                      </a:schemeClr>
                    </a:solidFill>
                  </a:tcPr>
                </a:tc>
                <a:tc>
                  <a:txBody>
                    <a:bodyPr/>
                    <a:lstStyle/>
                    <a:p>
                      <a:pPr algn="ctr"/>
                      <a:r>
                        <a:rPr lang="fi-FI" sz="1400" dirty="0"/>
                        <a:t>0</a:t>
                      </a:r>
                    </a:p>
                  </a:txBody>
                  <a:tcPr>
                    <a:solidFill>
                      <a:schemeClr val="accent2">
                        <a:lumMod val="40000"/>
                        <a:lumOff val="60000"/>
                      </a:schemeClr>
                    </a:solidFill>
                  </a:tcPr>
                </a:tc>
                <a:tc>
                  <a:txBody>
                    <a:bodyPr/>
                    <a:lstStyle/>
                    <a:p>
                      <a:pPr algn="ctr"/>
                      <a:r>
                        <a:rPr lang="fi-FI" sz="1400" dirty="0"/>
                        <a:t>75</a:t>
                      </a:r>
                    </a:p>
                  </a:txBody>
                  <a:tcPr>
                    <a:solidFill>
                      <a:schemeClr val="accent6">
                        <a:lumMod val="40000"/>
                        <a:lumOff val="60000"/>
                      </a:schemeClr>
                    </a:solidFill>
                  </a:tcPr>
                </a:tc>
                <a:extLst>
                  <a:ext uri="{0D108BD9-81ED-4DB2-BD59-A6C34878D82A}">
                    <a16:rowId xmlns:a16="http://schemas.microsoft.com/office/drawing/2014/main" val="551972616"/>
                  </a:ext>
                </a:extLst>
              </a:tr>
            </a:tbl>
          </a:graphicData>
        </a:graphic>
      </p:graphicFrame>
      <p:sp>
        <p:nvSpPr>
          <p:cNvPr id="9" name="TextBox 8">
            <a:extLst>
              <a:ext uri="{FF2B5EF4-FFF2-40B4-BE49-F238E27FC236}">
                <a16:creationId xmlns:a16="http://schemas.microsoft.com/office/drawing/2014/main" id="{D7C9EF4A-CB0A-663A-706E-7626C23D5D93}"/>
              </a:ext>
            </a:extLst>
          </p:cNvPr>
          <p:cNvSpPr txBox="1"/>
          <p:nvPr/>
        </p:nvSpPr>
        <p:spPr>
          <a:xfrm>
            <a:off x="225760" y="4771478"/>
            <a:ext cx="3146631" cy="338554"/>
          </a:xfrm>
          <a:prstGeom prst="rect">
            <a:avLst/>
          </a:prstGeom>
          <a:noFill/>
        </p:spPr>
        <p:txBody>
          <a:bodyPr wrap="none" rtlCol="0">
            <a:spAutoFit/>
          </a:bodyPr>
          <a:lstStyle/>
          <a:p>
            <a:r>
              <a:rPr lang="fi-FI" sz="1600" b="1" dirty="0" err="1"/>
              <a:t>Allocation</a:t>
            </a:r>
            <a:r>
              <a:rPr lang="fi-FI" sz="1600" b="1" dirty="0"/>
              <a:t> of </a:t>
            </a:r>
            <a:r>
              <a:rPr lang="fi-FI" sz="1600" b="1" dirty="0" err="1"/>
              <a:t>discharges</a:t>
            </a:r>
            <a:r>
              <a:rPr lang="fi-FI" sz="1600" b="1" dirty="0"/>
              <a:t> (</a:t>
            </a:r>
            <a:r>
              <a:rPr lang="fi-FI" sz="1600" b="1" dirty="0" err="1"/>
              <a:t>tentative</a:t>
            </a:r>
            <a:r>
              <a:rPr lang="fi-FI" sz="1600" b="1" dirty="0"/>
              <a:t>)</a:t>
            </a:r>
          </a:p>
        </p:txBody>
      </p:sp>
      <p:sp>
        <p:nvSpPr>
          <p:cNvPr id="12" name="Footer Placeholder 3">
            <a:extLst>
              <a:ext uri="{FF2B5EF4-FFF2-40B4-BE49-F238E27FC236}">
                <a16:creationId xmlns:a16="http://schemas.microsoft.com/office/drawing/2014/main" id="{CA0C6316-2F71-4A8F-9AD7-FA9719FE6FB8}"/>
              </a:ext>
            </a:extLst>
          </p:cNvPr>
          <p:cNvSpPr>
            <a:spLocks noGrp="1"/>
          </p:cNvSpPr>
          <p:nvPr>
            <p:ph type="ftr" sz="quarter" idx="11"/>
          </p:nvPr>
        </p:nvSpPr>
        <p:spPr>
          <a:xfrm>
            <a:off x="467544" y="4908928"/>
            <a:ext cx="8240228" cy="201104"/>
          </a:xfrm>
        </p:spPr>
        <p:txBody>
          <a:bodyPr/>
          <a:lstStyle/>
          <a:p>
            <a:pPr algn="r"/>
            <a:r>
              <a:rPr lang="en-GB" dirty="0"/>
              <a:t>V. Igochine| WPTE 2026-2027 Programme Meeting | 5/11/2025|</a:t>
            </a:r>
          </a:p>
        </p:txBody>
      </p:sp>
    </p:spTree>
    <p:extLst>
      <p:ext uri="{BB962C8B-B14F-4D97-AF65-F5344CB8AC3E}">
        <p14:creationId xmlns:p14="http://schemas.microsoft.com/office/powerpoint/2010/main" val="3041899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737574" y="144386"/>
            <a:ext cx="8086386" cy="342900"/>
          </a:xfrm>
        </p:spPr>
        <p:txBody>
          <a:bodyPr/>
          <a:lstStyle/>
          <a:p>
            <a:r>
              <a:rPr lang="en-US" dirty="0"/>
              <a:t>P52: Material assimilation in low </a:t>
            </a:r>
            <a:r>
              <a:rPr lang="en-US" dirty="0" err="1"/>
              <a:t>Te</a:t>
            </a:r>
            <a:r>
              <a:rPr lang="en-US" dirty="0"/>
              <a:t> plasma with AUG SPI</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515984" y="542456"/>
            <a:ext cx="4865914" cy="4058588"/>
          </a:xfrm>
        </p:spPr>
        <p:txBody>
          <a:bodyPr>
            <a:normAutofit fontScale="92500" lnSpcReduction="10000"/>
          </a:bodyPr>
          <a:lstStyle/>
          <a:p>
            <a:pPr marL="160735" indent="-160735">
              <a:spcBef>
                <a:spcPts val="0"/>
              </a:spcBef>
              <a:buFont typeface="Arial"/>
              <a:buChar char="•"/>
              <a:defRPr/>
            </a:pPr>
            <a:r>
              <a:rPr lang="en-GB" b="1" dirty="0">
                <a:latin typeface="+mn-lt"/>
                <a:cs typeface="Calibri"/>
              </a:rPr>
              <a:t>Proponents and contact person:</a:t>
            </a:r>
          </a:p>
          <a:p>
            <a:pPr>
              <a:spcBef>
                <a:spcPts val="0"/>
              </a:spcBef>
              <a:defRPr/>
            </a:pPr>
            <a:r>
              <a:rPr lang="en-GB" sz="1350" dirty="0">
                <a:cs typeface="Calibri"/>
              </a:rPr>
              <a:t>Stefan Jachmich (stefan.Jachmich@iter.org), 	 Umar Sheikh, Javier Artola, Gergely Papp, Ansh Patel, Paul Heinrich, Ondrej Ficker, Peter Halldestam,      Sergei Gerasimov</a:t>
            </a:r>
          </a:p>
          <a:p>
            <a:pPr>
              <a:spcBef>
                <a:spcPts val="0"/>
              </a:spcBef>
              <a:defRPr/>
            </a:pPr>
            <a:endParaRPr lang="en-GB" dirty="0">
              <a:latin typeface="+mn-lt"/>
              <a:cs typeface="Calibri"/>
            </a:endParaRPr>
          </a:p>
          <a:p>
            <a:pPr marL="160735" indent="-160735">
              <a:spcBef>
                <a:spcPts val="0"/>
              </a:spcBef>
              <a:buFont typeface="Arial"/>
              <a:buChar char="•"/>
              <a:defRPr/>
            </a:pPr>
            <a:r>
              <a:rPr lang="en-GB" b="1" dirty="0">
                <a:latin typeface="+mn-lt"/>
                <a:cs typeface="Calibri"/>
              </a:rPr>
              <a:t>Scientific Background &amp; Objectives</a:t>
            </a:r>
          </a:p>
          <a:p>
            <a:pPr lvl="1">
              <a:spcBef>
                <a:spcPts val="0"/>
              </a:spcBef>
              <a:defRPr/>
            </a:pPr>
            <a:r>
              <a:rPr lang="en-US" dirty="0">
                <a:latin typeface="+mn-lt"/>
                <a:cs typeface="Calibri"/>
              </a:rPr>
              <a:t>The ITER DMS must provide a backup method for plasma termination and magnetic energy dissipation in the event of a missed pre-TQ injection.</a:t>
            </a:r>
          </a:p>
          <a:p>
            <a:pPr lvl="1">
              <a:spcBef>
                <a:spcPts val="0"/>
              </a:spcBef>
              <a:defRPr/>
            </a:pPr>
            <a:r>
              <a:rPr lang="en-US" dirty="0">
                <a:latin typeface="+mn-lt"/>
                <a:cs typeface="Calibri"/>
              </a:rPr>
              <a:t>This function is essential due to the typically low electron temperature (</a:t>
            </a:r>
            <a:r>
              <a:rPr lang="en-US" dirty="0" err="1">
                <a:latin typeface="+mn-lt"/>
                <a:cs typeface="Calibri"/>
              </a:rPr>
              <a:t>Te</a:t>
            </a:r>
            <a:r>
              <a:rPr lang="en-US" dirty="0">
                <a:latin typeface="+mn-lt"/>
                <a:cs typeface="Calibri"/>
              </a:rPr>
              <a:t>) at this late stage, which severely compromises fuel assimilation.</a:t>
            </a:r>
          </a:p>
          <a:p>
            <a:pPr lvl="1">
              <a:spcBef>
                <a:spcPts val="0"/>
              </a:spcBef>
              <a:defRPr/>
            </a:pPr>
            <a:r>
              <a:rPr lang="en-GB" dirty="0">
                <a:cs typeface="Calibri"/>
              </a:rPr>
              <a:t>ITER DMS utilises toroidally tilted shatter heads.</a:t>
            </a:r>
          </a:p>
          <a:p>
            <a:pPr lvl="2">
              <a:spcBef>
                <a:spcPts val="0"/>
              </a:spcBef>
              <a:defRPr/>
            </a:pPr>
            <a:r>
              <a:rPr lang="en-GB" dirty="0">
                <a:cs typeface="Calibri"/>
              </a:rPr>
              <a:t>AUG SPI is the only system that can replicate this</a:t>
            </a:r>
          </a:p>
          <a:p>
            <a:pPr marL="257175" lvl="1" indent="0">
              <a:spcBef>
                <a:spcPts val="0"/>
              </a:spcBef>
              <a:buNone/>
              <a:defRPr/>
            </a:pPr>
            <a:r>
              <a:rPr lang="en-GB" dirty="0">
                <a:cs typeface="Calibri"/>
                <a:sym typeface="Wingdings" panose="05000000000000000000" pitchFamily="2" charset="2"/>
              </a:rPr>
              <a:t>   	</a:t>
            </a:r>
          </a:p>
          <a:p>
            <a:pPr marL="160735" indent="-160735">
              <a:spcBef>
                <a:spcPts val="0"/>
              </a:spcBef>
              <a:buFont typeface="Arial"/>
              <a:buChar char="•"/>
              <a:defRPr/>
            </a:pPr>
            <a:r>
              <a:rPr lang="en-GB" b="1" dirty="0">
                <a:latin typeface="+mn-lt"/>
                <a:cs typeface="Calibri"/>
              </a:rPr>
              <a:t>Experimental Strategy/Machine Constraints and essential diagnostic</a:t>
            </a:r>
            <a:endParaRPr lang="en-GB" dirty="0">
              <a:latin typeface="+mn-lt"/>
            </a:endParaRPr>
          </a:p>
          <a:p>
            <a:pPr lvl="1">
              <a:spcBef>
                <a:spcPts val="0"/>
              </a:spcBef>
              <a:defRPr/>
            </a:pPr>
            <a:r>
              <a:rPr lang="en-GB" sz="1200" dirty="0">
                <a:cs typeface="Calibri"/>
              </a:rPr>
              <a:t>Essential: Dispersion interferometer, SPI, fast camera, bolometers, TS.</a:t>
            </a:r>
          </a:p>
          <a:p>
            <a:pPr lvl="1">
              <a:spcBef>
                <a:spcPts val="0"/>
              </a:spcBef>
              <a:defRPr/>
            </a:pPr>
            <a:r>
              <a:rPr lang="en-GB" sz="1200" dirty="0">
                <a:cs typeface="Calibri"/>
              </a:rPr>
              <a:t>Build upon MGI injection for density limit scenario</a:t>
            </a:r>
          </a:p>
          <a:p>
            <a:pPr lvl="2">
              <a:spcBef>
                <a:spcPts val="0"/>
              </a:spcBef>
              <a:defRPr/>
            </a:pPr>
            <a:r>
              <a:rPr lang="en-GB" sz="1050" dirty="0">
                <a:cs typeface="Calibri"/>
              </a:rPr>
              <a:t>3-4 neon fractions (depending on results)</a:t>
            </a:r>
          </a:p>
          <a:p>
            <a:pPr lvl="1">
              <a:spcBef>
                <a:spcPts val="0"/>
              </a:spcBef>
              <a:defRPr/>
            </a:pPr>
            <a:r>
              <a:rPr lang="en-GB" sz="1200" dirty="0">
                <a:cs typeface="Calibri"/>
              </a:rPr>
              <a:t>SPI to be triggered on CQ-detection or pre-timed</a:t>
            </a:r>
            <a:endParaRPr lang="en-GB" sz="1800" dirty="0"/>
          </a:p>
        </p:txBody>
      </p:sp>
      <p:sp>
        <p:nvSpPr>
          <p:cNvPr id="6" name="TextBox 7">
            <a:extLst>
              <a:ext uri="{FF2B5EF4-FFF2-40B4-BE49-F238E27FC236}">
                <a16:creationId xmlns:a16="http://schemas.microsoft.com/office/drawing/2014/main" id="{7CE8F672-3687-B937-4B96-31C94B9B80B2}"/>
              </a:ext>
            </a:extLst>
          </p:cNvPr>
          <p:cNvSpPr txBox="1">
            <a:spLocks noChangeArrowheads="1"/>
          </p:cNvSpPr>
          <p:nvPr/>
        </p:nvSpPr>
        <p:spPr bwMode="auto">
          <a:xfrm>
            <a:off x="5924006" y="3450178"/>
            <a:ext cx="2303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a:spcBef>
                <a:spcPct val="0"/>
              </a:spcBef>
              <a:buNone/>
            </a:pPr>
            <a:r>
              <a:rPr lang="en-US" alt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Proposed pulses</a:t>
            </a:r>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5924006" y="3727178"/>
          <a:ext cx="3110593" cy="1072173"/>
        </p:xfrm>
        <a:graphic>
          <a:graphicData uri="http://schemas.openxmlformats.org/drawingml/2006/table">
            <a:tbl>
              <a:tblPr firstRow="1" bandRow="1">
                <a:tableStyleId>{5C22544A-7EE6-4342-B048-85BDC9FD1C3A}</a:tableStyleId>
              </a:tblPr>
              <a:tblGrid>
                <a:gridCol w="715520">
                  <a:extLst>
                    <a:ext uri="{9D8B030D-6E8A-4147-A177-3AD203B41FA5}">
                      <a16:colId xmlns:a16="http://schemas.microsoft.com/office/drawing/2014/main" val="20000"/>
                    </a:ext>
                  </a:extLst>
                </a:gridCol>
                <a:gridCol w="1247951">
                  <a:extLst>
                    <a:ext uri="{9D8B030D-6E8A-4147-A177-3AD203B41FA5}">
                      <a16:colId xmlns:a16="http://schemas.microsoft.com/office/drawing/2014/main" val="20001"/>
                    </a:ext>
                  </a:extLst>
                </a:gridCol>
                <a:gridCol w="1147122">
                  <a:extLst>
                    <a:ext uri="{9D8B030D-6E8A-4147-A177-3AD203B41FA5}">
                      <a16:colId xmlns:a16="http://schemas.microsoft.com/office/drawing/2014/main" val="20002"/>
                    </a:ext>
                  </a:extLst>
                </a:gridCol>
              </a:tblGrid>
              <a:tr h="313994">
                <a:tc>
                  <a:txBody>
                    <a:bodyPr/>
                    <a:lstStyle/>
                    <a:p>
                      <a:r>
                        <a:rPr lang="en-IT" sz="1200" dirty="0"/>
                        <a:t>Device</a:t>
                      </a:r>
                    </a:p>
                  </a:txBody>
                  <a:tcPr marL="51439" marR="51439" marT="25718" marB="25718"/>
                </a:tc>
                <a:tc>
                  <a:txBody>
                    <a:bodyPr/>
                    <a:lstStyle/>
                    <a:p>
                      <a:r>
                        <a:rPr lang="en-IT" sz="1200" dirty="0"/>
                        <a:t># Pulses/Session</a:t>
                      </a:r>
                    </a:p>
                  </a:txBody>
                  <a:tcPr marL="51439" marR="51439" marT="25718" marB="25718"/>
                </a:tc>
                <a:tc>
                  <a:txBody>
                    <a:bodyPr/>
                    <a:lstStyle/>
                    <a:p>
                      <a:r>
                        <a:rPr lang="en-IT" sz="1200" dirty="0"/>
                        <a:t># Development</a:t>
                      </a:r>
                    </a:p>
                  </a:txBody>
                  <a:tcPr marL="51439" marR="51439" marT="25718" marB="25718"/>
                </a:tc>
                <a:extLst>
                  <a:ext uri="{0D108BD9-81ED-4DB2-BD59-A6C34878D82A}">
                    <a16:rowId xmlns:a16="http://schemas.microsoft.com/office/drawing/2014/main" val="10000"/>
                  </a:ext>
                </a:extLst>
              </a:tr>
              <a:tr h="313994">
                <a:tc>
                  <a:txBody>
                    <a:bodyPr/>
                    <a:lstStyle/>
                    <a:p>
                      <a:r>
                        <a:rPr lang="fr-CH" sz="1400" b="1" dirty="0">
                          <a:solidFill>
                            <a:schemeClr val="tx1"/>
                          </a:solidFill>
                        </a:rPr>
                        <a:t>AUG</a:t>
                      </a:r>
                      <a:endParaRPr lang="en-IT" sz="1400" b="1" dirty="0">
                        <a:solidFill>
                          <a:schemeClr val="tx1"/>
                        </a:solidFill>
                      </a:endParaRPr>
                    </a:p>
                  </a:txBody>
                  <a:tcPr marL="51439" marR="51439" marT="25718" marB="25718">
                    <a:solidFill>
                      <a:schemeClr val="tx2">
                        <a:lumMod val="40000"/>
                        <a:lumOff val="60000"/>
                      </a:schemeClr>
                    </a:solidFill>
                  </a:tcPr>
                </a:tc>
                <a:tc>
                  <a:txBody>
                    <a:bodyPr/>
                    <a:lstStyle/>
                    <a:p>
                      <a:pPr algn="ctr"/>
                      <a:r>
                        <a:rPr lang="en-GB" sz="1400" dirty="0"/>
                        <a:t>5-6</a:t>
                      </a:r>
                    </a:p>
                  </a:txBody>
                  <a:tcPr marL="51439" marR="51439" marT="25718" marB="25718">
                    <a:solidFill>
                      <a:schemeClr val="tx2">
                        <a:lumMod val="40000"/>
                        <a:lumOff val="60000"/>
                      </a:schemeClr>
                    </a:solidFill>
                  </a:tcPr>
                </a:tc>
                <a:tc>
                  <a:txBody>
                    <a:bodyPr/>
                    <a:lstStyle/>
                    <a:p>
                      <a:pPr algn="ctr"/>
                      <a:r>
                        <a:rPr lang="en-GB" sz="1400" dirty="0"/>
                        <a:t>0</a:t>
                      </a:r>
                      <a:endParaRPr lang="en-IT" sz="14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158209">
                <a:tc>
                  <a:txBody>
                    <a:bodyPr/>
                    <a:lstStyle/>
                    <a:p>
                      <a:r>
                        <a:rPr lang="en-IT" sz="600" b="1" dirty="0">
                          <a:solidFill>
                            <a:schemeClr val="tx1"/>
                          </a:solidFill>
                        </a:rPr>
                        <a:t>MAST-U</a:t>
                      </a:r>
                    </a:p>
                  </a:txBody>
                  <a:tcPr marL="51439" marR="51439" marT="25718" marB="25718">
                    <a:solidFill>
                      <a:schemeClr val="accent2">
                        <a:lumMod val="40000"/>
                        <a:lumOff val="60000"/>
                      </a:schemeClr>
                    </a:solidFill>
                  </a:tcPr>
                </a:tc>
                <a:tc>
                  <a:txBody>
                    <a:bodyPr/>
                    <a:lstStyle/>
                    <a:p>
                      <a:pPr algn="ctr"/>
                      <a:r>
                        <a:rPr lang="en-GB" sz="600" dirty="0"/>
                        <a:t>0</a:t>
                      </a:r>
                      <a:endParaRPr lang="en-IT" sz="600" dirty="0"/>
                    </a:p>
                  </a:txBody>
                  <a:tcPr marL="51439" marR="51439" marT="25718" marB="25718">
                    <a:solidFill>
                      <a:schemeClr val="accent2">
                        <a:lumMod val="40000"/>
                        <a:lumOff val="60000"/>
                      </a:schemeClr>
                    </a:solidFill>
                  </a:tcPr>
                </a:tc>
                <a:tc>
                  <a:txBody>
                    <a:bodyPr/>
                    <a:lstStyle/>
                    <a:p>
                      <a:pPr algn="ctr"/>
                      <a:r>
                        <a:rPr lang="en-GB" sz="600" dirty="0"/>
                        <a:t>0</a:t>
                      </a:r>
                      <a:endParaRPr lang="en-IT" sz="600" dirty="0"/>
                    </a:p>
                  </a:txBody>
                  <a:tcPr marL="51439" marR="51439" marT="25718" marB="25718">
                    <a:solidFill>
                      <a:schemeClr val="accent2">
                        <a:lumMod val="40000"/>
                        <a:lumOff val="60000"/>
                      </a:schemeClr>
                    </a:solidFill>
                  </a:tcPr>
                </a:tc>
                <a:extLst>
                  <a:ext uri="{0D108BD9-81ED-4DB2-BD59-A6C34878D82A}">
                    <a16:rowId xmlns:a16="http://schemas.microsoft.com/office/drawing/2014/main" val="10002"/>
                  </a:ext>
                </a:extLst>
              </a:tr>
              <a:tr h="142875">
                <a:tc>
                  <a:txBody>
                    <a:bodyPr/>
                    <a:lstStyle/>
                    <a:p>
                      <a:r>
                        <a:rPr lang="en-IT" sz="600" b="1" dirty="0">
                          <a:solidFill>
                            <a:schemeClr val="tx1"/>
                          </a:solidFill>
                        </a:rPr>
                        <a:t>TCV</a:t>
                      </a:r>
                    </a:p>
                  </a:txBody>
                  <a:tcPr marL="51439" marR="51439" marT="25718" marB="25718">
                    <a:solidFill>
                      <a:schemeClr val="accent3">
                        <a:lumMod val="40000"/>
                        <a:lumOff val="60000"/>
                      </a:schemeClr>
                    </a:solidFill>
                  </a:tcPr>
                </a:tc>
                <a:tc>
                  <a:txBody>
                    <a:bodyPr/>
                    <a:lstStyle/>
                    <a:p>
                      <a:pPr algn="ctr"/>
                      <a:r>
                        <a:rPr lang="en-GB" sz="600" dirty="0"/>
                        <a:t>0</a:t>
                      </a:r>
                      <a:endParaRPr lang="en-IT" sz="600" dirty="0"/>
                    </a:p>
                  </a:txBody>
                  <a:tcPr marL="51439" marR="51439" marT="25718" marB="25718">
                    <a:solidFill>
                      <a:schemeClr val="accent3">
                        <a:lumMod val="40000"/>
                        <a:lumOff val="60000"/>
                      </a:schemeClr>
                    </a:solidFill>
                  </a:tcPr>
                </a:tc>
                <a:tc>
                  <a:txBody>
                    <a:bodyPr/>
                    <a:lstStyle/>
                    <a:p>
                      <a:pPr algn="ctr"/>
                      <a:r>
                        <a:rPr lang="en-GB" sz="600" dirty="0"/>
                        <a:t>0</a:t>
                      </a:r>
                      <a:endParaRPr lang="en-IT" sz="6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143100">
                <a:tc>
                  <a:txBody>
                    <a:bodyPr/>
                    <a:lstStyle/>
                    <a:p>
                      <a:r>
                        <a:rPr lang="en-IT" sz="600" b="1" dirty="0">
                          <a:solidFill>
                            <a:schemeClr val="tx1"/>
                          </a:solidFill>
                        </a:rPr>
                        <a:t>WEST</a:t>
                      </a:r>
                    </a:p>
                  </a:txBody>
                  <a:tcPr marL="51439" marR="51439" marT="25718" marB="25718">
                    <a:solidFill>
                      <a:schemeClr val="accent6">
                        <a:lumMod val="40000"/>
                        <a:lumOff val="60000"/>
                      </a:schemeClr>
                    </a:solidFill>
                  </a:tcPr>
                </a:tc>
                <a:tc>
                  <a:txBody>
                    <a:bodyPr/>
                    <a:lstStyle/>
                    <a:p>
                      <a:pPr algn="ctr"/>
                      <a:r>
                        <a:rPr lang="en-GB" sz="600" dirty="0"/>
                        <a:t>0</a:t>
                      </a:r>
                      <a:endParaRPr lang="en-IT" sz="600" dirty="0"/>
                    </a:p>
                  </a:txBody>
                  <a:tcPr marL="51439" marR="51439" marT="25718" marB="25718">
                    <a:solidFill>
                      <a:schemeClr val="accent6">
                        <a:lumMod val="40000"/>
                        <a:lumOff val="60000"/>
                      </a:schemeClr>
                    </a:solidFill>
                  </a:tcPr>
                </a:tc>
                <a:tc>
                  <a:txBody>
                    <a:bodyPr/>
                    <a:lstStyle/>
                    <a:p>
                      <a:pPr algn="ctr"/>
                      <a:r>
                        <a:rPr lang="en-GB" sz="600" dirty="0"/>
                        <a:t>0</a:t>
                      </a:r>
                      <a:endParaRPr lang="en-IT" sz="6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pic>
        <p:nvPicPr>
          <p:cNvPr id="9" name="Picture 8">
            <a:extLst>
              <a:ext uri="{FF2B5EF4-FFF2-40B4-BE49-F238E27FC236}">
                <a16:creationId xmlns:a16="http://schemas.microsoft.com/office/drawing/2014/main" id="{3CC67A9A-30BD-4FB3-AF3F-22FBA30323FA}"/>
              </a:ext>
            </a:extLst>
          </p:cNvPr>
          <p:cNvPicPr>
            <a:picLocks noChangeAspect="1"/>
          </p:cNvPicPr>
          <p:nvPr/>
        </p:nvPicPr>
        <p:blipFill>
          <a:blip r:embed="rId2"/>
          <a:stretch>
            <a:fillRect/>
          </a:stretch>
        </p:blipFill>
        <p:spPr>
          <a:xfrm>
            <a:off x="5288843" y="417529"/>
            <a:ext cx="3855158" cy="2595302"/>
          </a:xfrm>
          <a:prstGeom prst="rect">
            <a:avLst/>
          </a:prstGeom>
        </p:spPr>
      </p:pic>
      <p:sp>
        <p:nvSpPr>
          <p:cNvPr id="11" name="TextBox 10">
            <a:extLst>
              <a:ext uri="{FF2B5EF4-FFF2-40B4-BE49-F238E27FC236}">
                <a16:creationId xmlns:a16="http://schemas.microsoft.com/office/drawing/2014/main" id="{BEBA3EFC-C56B-424D-9C39-AC1B095102C7}"/>
              </a:ext>
            </a:extLst>
          </p:cNvPr>
          <p:cNvSpPr txBox="1"/>
          <p:nvPr/>
        </p:nvSpPr>
        <p:spPr>
          <a:xfrm>
            <a:off x="6732594" y="2521576"/>
            <a:ext cx="2227148" cy="507831"/>
          </a:xfrm>
          <a:prstGeom prst="rect">
            <a:avLst/>
          </a:prstGeom>
          <a:noFill/>
        </p:spPr>
        <p:txBody>
          <a:bodyPr wrap="none" rtlCol="0">
            <a:spAutoFit/>
          </a:bodyPr>
          <a:lstStyle/>
          <a:p>
            <a:pPr defTabSz="685800"/>
            <a:r>
              <a:rPr lang="en-US" sz="1350" b="1" dirty="0">
                <a:solidFill>
                  <a:prstClr val="black"/>
                </a:solidFill>
                <a:latin typeface="Calibri"/>
              </a:rPr>
              <a:t>ITER Shatter Head Geometry</a:t>
            </a:r>
          </a:p>
          <a:p>
            <a:pPr defTabSz="685800"/>
            <a:r>
              <a:rPr lang="en-US" sz="1350" b="1" dirty="0">
                <a:solidFill>
                  <a:prstClr val="black"/>
                </a:solidFill>
                <a:latin typeface="Calibri"/>
              </a:rPr>
              <a:t>Note toroidal angle</a:t>
            </a:r>
          </a:p>
        </p:txBody>
      </p:sp>
      <p:sp>
        <p:nvSpPr>
          <p:cNvPr id="12" name="TextBox 1">
            <a:extLst>
              <a:ext uri="{FF2B5EF4-FFF2-40B4-BE49-F238E27FC236}">
                <a16:creationId xmlns:a16="http://schemas.microsoft.com/office/drawing/2014/main" id="{0891E552-1573-48D1-B412-06F9C494094C}"/>
              </a:ext>
            </a:extLst>
          </p:cNvPr>
          <p:cNvSpPr txBox="1"/>
          <p:nvPr/>
        </p:nvSpPr>
        <p:spPr>
          <a:xfrm>
            <a:off x="5580112" y="727382"/>
            <a:ext cx="3384270" cy="646331"/>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_AUG_2026 </a:t>
            </a:r>
            <a:r>
              <a:rPr lang="en-US" dirty="0">
                <a:solidFill>
                  <a:srgbClr val="00B050"/>
                </a:solidFill>
              </a:rPr>
              <a:t>directly ITER relevant</a:t>
            </a:r>
            <a:endParaRPr lang="en-IT" dirty="0">
              <a:solidFill>
                <a:schemeClr val="accent6">
                  <a:lumMod val="75000"/>
                </a:schemeClr>
              </a:solidFill>
            </a:endParaRPr>
          </a:p>
        </p:txBody>
      </p:sp>
      <p:sp>
        <p:nvSpPr>
          <p:cNvPr id="13" name="Footer Placeholder 3">
            <a:extLst>
              <a:ext uri="{FF2B5EF4-FFF2-40B4-BE49-F238E27FC236}">
                <a16:creationId xmlns:a16="http://schemas.microsoft.com/office/drawing/2014/main" id="{35CAD4DA-DF91-4D8C-9219-C56FD75BF644}"/>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314171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25DC22-19C0-26D8-DAF3-28A22746041F}"/>
              </a:ext>
            </a:extLst>
          </p:cNvPr>
          <p:cNvSpPr>
            <a:spLocks noGrp="1"/>
          </p:cNvSpPr>
          <p:nvPr>
            <p:ph type="title"/>
          </p:nvPr>
        </p:nvSpPr>
        <p:spPr>
          <a:xfrm>
            <a:off x="457200" y="57150"/>
            <a:ext cx="7543800" cy="342900"/>
          </a:xfrm>
        </p:spPr>
        <p:txBody>
          <a:bodyPr/>
          <a:lstStyle/>
          <a:p>
            <a:r>
              <a:rPr lang="en-IT" dirty="0"/>
              <a:t>Conclusion</a:t>
            </a:r>
            <a:r>
              <a:rPr lang="fi-FI" dirty="0"/>
              <a:t>s</a:t>
            </a:r>
            <a:endParaRPr lang="en-IT" dirty="0"/>
          </a:p>
        </p:txBody>
      </p:sp>
      <p:sp>
        <p:nvSpPr>
          <p:cNvPr id="7" name="TextBox 6">
            <a:extLst>
              <a:ext uri="{FF2B5EF4-FFF2-40B4-BE49-F238E27FC236}">
                <a16:creationId xmlns:a16="http://schemas.microsoft.com/office/drawing/2014/main" id="{7D2C9C66-D98F-D10D-5A3D-96A69747490F}"/>
              </a:ext>
            </a:extLst>
          </p:cNvPr>
          <p:cNvSpPr txBox="1"/>
          <p:nvPr/>
        </p:nvSpPr>
        <p:spPr>
          <a:xfrm>
            <a:off x="211998" y="629270"/>
            <a:ext cx="8352928" cy="4185761"/>
          </a:xfrm>
          <a:prstGeom prst="rect">
            <a:avLst/>
          </a:prstGeom>
          <a:noFill/>
        </p:spPr>
        <p:txBody>
          <a:bodyPr wrap="square" rtlCol="0">
            <a:spAutoFit/>
          </a:bodyPr>
          <a:lstStyle/>
          <a:p>
            <a:pPr marL="285750" indent="-285750">
              <a:buFont typeface="Arial" panose="020B0604020202020204" pitchFamily="34" charset="0"/>
              <a:buChar char="•"/>
            </a:pPr>
            <a:r>
              <a:rPr lang="en-US" dirty="0"/>
              <a:t>The main objectives were reformulated due to archived progress and new questions for ITER </a:t>
            </a:r>
          </a:p>
          <a:p>
            <a:pPr marL="285750" indent="-285750">
              <a:buFont typeface="Arial" panose="020B0604020202020204" pitchFamily="34" charset="0"/>
              <a:buChar char="•"/>
            </a:pPr>
            <a:r>
              <a:rPr lang="en-US" b="1" dirty="0">
                <a:solidFill>
                  <a:srgbClr val="0070C0"/>
                </a:solidFill>
              </a:rPr>
              <a:t>Largest contributor to the scientific </a:t>
            </a:r>
            <a:r>
              <a:rPr lang="en-US" b="1" dirty="0" err="1">
                <a:solidFill>
                  <a:srgbClr val="0070C0"/>
                </a:solidFill>
              </a:rPr>
              <a:t>programme</a:t>
            </a:r>
            <a:r>
              <a:rPr lang="en-US" b="1" dirty="0">
                <a:solidFill>
                  <a:srgbClr val="0070C0"/>
                </a:solidFill>
              </a:rPr>
              <a:t> </a:t>
            </a:r>
            <a:r>
              <a:rPr lang="en-US" dirty="0"/>
              <a:t>is TCV in 2026 with dedicated experiments on AUG and WEST </a:t>
            </a:r>
          </a:p>
          <a:p>
            <a:pPr marL="742950" lvl="1" indent="-285750">
              <a:buFont typeface="Wingdings" panose="05000000000000000000" pitchFamily="2" charset="2"/>
              <a:buChar char="ü"/>
            </a:pPr>
            <a:r>
              <a:rPr lang="en-US" sz="1600" dirty="0"/>
              <a:t>Aim to take the multimachine aspects into account even in the absence of JET</a:t>
            </a:r>
          </a:p>
          <a:p>
            <a:pPr marL="742950" lvl="1" indent="-285750">
              <a:buFont typeface="Wingdings" panose="05000000000000000000" pitchFamily="2" charset="2"/>
              <a:buChar char="ü"/>
            </a:pPr>
            <a:r>
              <a:rPr lang="en-US" sz="1600" dirty="0"/>
              <a:t>Ample machine time on TCV to fit at least the P1 proposals in and time may allow executing also parts of P2 proposals</a:t>
            </a:r>
          </a:p>
          <a:p>
            <a:pPr marL="285750" indent="-285750">
              <a:buFont typeface="Arial" panose="020B0604020202020204" pitchFamily="34" charset="0"/>
              <a:buChar char="•"/>
            </a:pPr>
            <a:r>
              <a:rPr lang="en-US" b="1" dirty="0">
                <a:solidFill>
                  <a:srgbClr val="FF0000"/>
                </a:solidFill>
              </a:rPr>
              <a:t>The </a:t>
            </a:r>
            <a:r>
              <a:rPr lang="en-US" b="1" dirty="0" err="1">
                <a:solidFill>
                  <a:srgbClr val="FF0000"/>
                </a:solidFill>
              </a:rPr>
              <a:t>programme</a:t>
            </a:r>
            <a:r>
              <a:rPr lang="en-US" b="1" dirty="0">
                <a:solidFill>
                  <a:srgbClr val="FF0000"/>
                </a:solidFill>
              </a:rPr>
              <a:t> focused primarily on the following subjects:</a:t>
            </a:r>
          </a:p>
          <a:p>
            <a:pPr marL="742950" lvl="1" indent="-285750">
              <a:buFont typeface="Wingdings" panose="05000000000000000000" pitchFamily="2" charset="2"/>
              <a:buChar char="ü"/>
            </a:pPr>
            <a:r>
              <a:rPr lang="en-US" sz="1600" dirty="0"/>
              <a:t>Benning termination experiments (in particular high pressure limit)</a:t>
            </a:r>
          </a:p>
          <a:p>
            <a:pPr marL="742950" lvl="1" indent="-285750">
              <a:buFont typeface="Wingdings" panose="05000000000000000000" pitchFamily="2" charset="2"/>
              <a:buChar char="ü"/>
            </a:pPr>
            <a:r>
              <a:rPr lang="en-US" sz="1600" dirty="0"/>
              <a:t>Unresolved problems of SPI </a:t>
            </a:r>
          </a:p>
          <a:p>
            <a:pPr marL="1200150" lvl="2" indent="-285750">
              <a:buFont typeface="Wingdings" panose="05000000000000000000" pitchFamily="2" charset="2"/>
              <a:buChar char="ü"/>
            </a:pPr>
            <a:r>
              <a:rPr lang="en-US" sz="1600" dirty="0" err="1"/>
              <a:t>Plasmoid</a:t>
            </a:r>
            <a:r>
              <a:rPr lang="en-US" sz="1600" dirty="0"/>
              <a:t> drift</a:t>
            </a:r>
          </a:p>
          <a:p>
            <a:pPr marL="1200150" lvl="2" indent="-285750">
              <a:buFont typeface="Wingdings" panose="05000000000000000000" pitchFamily="2" charset="2"/>
              <a:buChar char="ü"/>
            </a:pPr>
            <a:r>
              <a:rPr lang="en-GB" sz="1600" dirty="0"/>
              <a:t>Staggered and dual injection schemes</a:t>
            </a:r>
            <a:endParaRPr lang="en-US" sz="1600" dirty="0"/>
          </a:p>
          <a:p>
            <a:pPr marL="1200150" lvl="2" indent="-285750">
              <a:buFont typeface="Wingdings" panose="05000000000000000000" pitchFamily="2" charset="2"/>
              <a:buChar char="ü"/>
            </a:pPr>
            <a:r>
              <a:rPr lang="en-US" sz="1600" dirty="0"/>
              <a:t>Material assimilation</a:t>
            </a:r>
          </a:p>
          <a:p>
            <a:pPr marL="742950" lvl="1" indent="-285750">
              <a:buFont typeface="Wingdings" panose="05000000000000000000" pitchFamily="2" charset="2"/>
              <a:buChar char="ü"/>
            </a:pPr>
            <a:r>
              <a:rPr lang="en-US" sz="1600" dirty="0"/>
              <a:t>Novel methods which should give the physical understanding </a:t>
            </a:r>
          </a:p>
          <a:p>
            <a:pPr marL="1200150" lvl="2" indent="-285750">
              <a:buFont typeface="Wingdings" panose="05000000000000000000" pitchFamily="2" charset="2"/>
              <a:buChar char="ü"/>
            </a:pPr>
            <a:r>
              <a:rPr lang="en-US" sz="1600" dirty="0"/>
              <a:t>Interaction with waves</a:t>
            </a:r>
          </a:p>
          <a:p>
            <a:pPr marL="1200150" lvl="2" indent="-285750">
              <a:buFont typeface="Wingdings" panose="05000000000000000000" pitchFamily="2" charset="2"/>
              <a:buChar char="ü"/>
            </a:pPr>
            <a:r>
              <a:rPr lang="en-US" sz="1600" dirty="0"/>
              <a:t>Interaction with coils</a:t>
            </a:r>
          </a:p>
        </p:txBody>
      </p:sp>
    </p:spTree>
    <p:extLst>
      <p:ext uri="{BB962C8B-B14F-4D97-AF65-F5344CB8AC3E}">
        <p14:creationId xmlns:p14="http://schemas.microsoft.com/office/powerpoint/2010/main" val="195605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2CF5EF-5057-FC3B-181E-056ED059D9D1}"/>
              </a:ext>
            </a:extLst>
          </p:cNvPr>
          <p:cNvSpPr>
            <a:spLocks noGrp="1"/>
          </p:cNvSpPr>
          <p:nvPr>
            <p:ph type="title"/>
          </p:nvPr>
        </p:nvSpPr>
        <p:spPr>
          <a:xfrm>
            <a:off x="457200" y="57150"/>
            <a:ext cx="7543800" cy="342900"/>
          </a:xfrm>
        </p:spPr>
        <p:txBody>
          <a:bodyPr/>
          <a:lstStyle/>
          <a:p>
            <a:r>
              <a:rPr lang="en-IT" dirty="0"/>
              <a:t>Summary of the proposals</a:t>
            </a:r>
          </a:p>
        </p:txBody>
      </p:sp>
      <p:graphicFrame>
        <p:nvGraphicFramePr>
          <p:cNvPr id="2" name="Table 3">
            <a:extLst>
              <a:ext uri="{FF2B5EF4-FFF2-40B4-BE49-F238E27FC236}">
                <a16:creationId xmlns:a16="http://schemas.microsoft.com/office/drawing/2014/main" id="{DC377D29-DE82-7B44-B1F5-CE2501412B00}"/>
              </a:ext>
            </a:extLst>
          </p:cNvPr>
          <p:cNvGraphicFramePr>
            <a:graphicFrameLocks noGrp="1"/>
          </p:cNvGraphicFramePr>
          <p:nvPr>
            <p:extLst>
              <p:ext uri="{D42A27DB-BD31-4B8C-83A1-F6EECF244321}">
                <p14:modId xmlns:p14="http://schemas.microsoft.com/office/powerpoint/2010/main" val="3169773031"/>
              </p:ext>
            </p:extLst>
          </p:nvPr>
        </p:nvGraphicFramePr>
        <p:xfrm>
          <a:off x="323528" y="4039333"/>
          <a:ext cx="7917411" cy="1097280"/>
        </p:xfrm>
        <a:graphic>
          <a:graphicData uri="http://schemas.openxmlformats.org/drawingml/2006/table">
            <a:tbl>
              <a:tblPr firstRow="1" bandRow="1">
                <a:tableStyleId>{5C22544A-7EE6-4342-B048-85BDC9FD1C3A}</a:tableStyleId>
              </a:tblPr>
              <a:tblGrid>
                <a:gridCol w="932248">
                  <a:extLst>
                    <a:ext uri="{9D8B030D-6E8A-4147-A177-3AD203B41FA5}">
                      <a16:colId xmlns:a16="http://schemas.microsoft.com/office/drawing/2014/main" val="20000"/>
                    </a:ext>
                  </a:extLst>
                </a:gridCol>
                <a:gridCol w="137027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2016224">
                  <a:extLst>
                    <a:ext uri="{9D8B030D-6E8A-4147-A177-3AD203B41FA5}">
                      <a16:colId xmlns:a16="http://schemas.microsoft.com/office/drawing/2014/main" val="4200172040"/>
                    </a:ext>
                  </a:extLst>
                </a:gridCol>
                <a:gridCol w="1942481">
                  <a:extLst>
                    <a:ext uri="{9D8B030D-6E8A-4147-A177-3AD203B41FA5}">
                      <a16:colId xmlns:a16="http://schemas.microsoft.com/office/drawing/2014/main" val="3026064373"/>
                    </a:ext>
                  </a:extLst>
                </a:gridCol>
              </a:tblGrid>
              <a:tr h="244745">
                <a:tc>
                  <a:txBody>
                    <a:bodyPr/>
                    <a:lstStyle/>
                    <a:p>
                      <a:r>
                        <a:rPr lang="en-IT" sz="1200" dirty="0"/>
                        <a:t>Device</a:t>
                      </a:r>
                    </a:p>
                  </a:txBody>
                  <a:tcPr marL="91447" marR="91447"/>
                </a:tc>
                <a:tc>
                  <a:txBody>
                    <a:bodyPr/>
                    <a:lstStyle/>
                    <a:p>
                      <a:r>
                        <a:rPr lang="en-IT" sz="1200" dirty="0"/>
                        <a:t># </a:t>
                      </a:r>
                      <a:r>
                        <a:rPr lang="fi-FI" sz="1200" dirty="0" err="1"/>
                        <a:t>Scientific</a:t>
                      </a:r>
                      <a:r>
                        <a:rPr lang="fi-FI" sz="1200" dirty="0"/>
                        <a:t> p</a:t>
                      </a:r>
                      <a:r>
                        <a:rPr lang="en-IT" sz="1200" dirty="0"/>
                        <a:t>ulses</a:t>
                      </a:r>
                    </a:p>
                  </a:txBody>
                  <a:tcPr marL="91447" marR="91447"/>
                </a:tc>
                <a:tc>
                  <a:txBody>
                    <a:bodyPr/>
                    <a:lstStyle/>
                    <a:p>
                      <a:r>
                        <a:rPr lang="en-IT" sz="1200" dirty="0"/>
                        <a:t># Development</a:t>
                      </a:r>
                      <a:r>
                        <a:rPr lang="fi-FI" sz="1200" dirty="0"/>
                        <a:t> </a:t>
                      </a:r>
                      <a:r>
                        <a:rPr lang="fi-FI" sz="1200" dirty="0" err="1"/>
                        <a:t>pulses</a:t>
                      </a:r>
                      <a:endParaRPr lang="en-IT" sz="1200" dirty="0"/>
                    </a:p>
                  </a:txBody>
                  <a:tcPr marL="91447" marR="91447"/>
                </a:tc>
                <a:tc>
                  <a:txBody>
                    <a:bodyPr/>
                    <a:lstStyle/>
                    <a:p>
                      <a:r>
                        <a:rPr lang="fi-FI" sz="1200" dirty="0"/>
                        <a:t># </a:t>
                      </a:r>
                      <a:r>
                        <a:rPr lang="fi-FI" sz="1200" dirty="0" err="1"/>
                        <a:t>Allocated</a:t>
                      </a:r>
                      <a:r>
                        <a:rPr lang="fi-FI" sz="1200" dirty="0"/>
                        <a:t> </a:t>
                      </a:r>
                      <a:r>
                        <a:rPr lang="fi-FI" sz="1200" dirty="0" err="1"/>
                        <a:t>pulses</a:t>
                      </a:r>
                      <a:endParaRPr lang="en-IT" sz="1200" dirty="0"/>
                    </a:p>
                  </a:txBody>
                  <a:tcPr marL="91447" marR="91447"/>
                </a:tc>
                <a:tc>
                  <a:txBody>
                    <a:bodyPr/>
                    <a:lstStyle/>
                    <a:p>
                      <a:r>
                        <a:rPr lang="fi-FI" sz="1200" dirty="0" err="1"/>
                        <a:t>Overbooking</a:t>
                      </a:r>
                      <a:r>
                        <a:rPr lang="fi-FI" sz="1200" dirty="0"/>
                        <a:t> </a:t>
                      </a:r>
                      <a:r>
                        <a:rPr lang="fi-FI" sz="1200" dirty="0" err="1"/>
                        <a:t>fraction</a:t>
                      </a:r>
                      <a:endParaRPr lang="en-IT" sz="1200" dirty="0"/>
                    </a:p>
                  </a:txBody>
                  <a:tcPr marL="91447" marR="91447"/>
                </a:tc>
                <a:extLst>
                  <a:ext uri="{0D108BD9-81ED-4DB2-BD59-A6C34878D82A}">
                    <a16:rowId xmlns:a16="http://schemas.microsoft.com/office/drawing/2014/main" val="10000"/>
                  </a:ext>
                </a:extLst>
              </a:tr>
              <a:tr h="244745">
                <a:tc>
                  <a:txBody>
                    <a:bodyPr/>
                    <a:lstStyle/>
                    <a:p>
                      <a:r>
                        <a:rPr lang="fi-FI" sz="1200" dirty="0">
                          <a:solidFill>
                            <a:schemeClr val="tx1"/>
                          </a:solidFill>
                        </a:rPr>
                        <a:t>AUG</a:t>
                      </a:r>
                      <a:endParaRPr lang="en-IT" sz="1200" dirty="0">
                        <a:solidFill>
                          <a:schemeClr val="tx1"/>
                        </a:solidFill>
                      </a:endParaRPr>
                    </a:p>
                  </a:txBody>
                  <a:tcPr marL="91447" marR="91447">
                    <a:solidFill>
                      <a:schemeClr val="accent1">
                        <a:lumMod val="40000"/>
                        <a:lumOff val="60000"/>
                      </a:schemeClr>
                    </a:solidFill>
                  </a:tcPr>
                </a:tc>
                <a:tc>
                  <a:txBody>
                    <a:bodyPr/>
                    <a:lstStyle/>
                    <a:p>
                      <a:pPr algn="ctr"/>
                      <a:r>
                        <a:rPr lang="fi-FI" sz="1200" dirty="0"/>
                        <a:t>129</a:t>
                      </a:r>
                      <a:endParaRPr lang="en-IT" sz="1200" dirty="0"/>
                    </a:p>
                  </a:txBody>
                  <a:tcPr marL="91447" marR="91447">
                    <a:solidFill>
                      <a:schemeClr val="accent1">
                        <a:lumMod val="40000"/>
                        <a:lumOff val="60000"/>
                      </a:schemeClr>
                    </a:solidFill>
                  </a:tcPr>
                </a:tc>
                <a:tc>
                  <a:txBody>
                    <a:bodyPr/>
                    <a:lstStyle/>
                    <a:p>
                      <a:pPr algn="ctr"/>
                      <a:r>
                        <a:rPr lang="fi-FI" sz="1200" dirty="0"/>
                        <a:t>20</a:t>
                      </a:r>
                      <a:endParaRPr lang="en-IT" sz="1200" dirty="0"/>
                    </a:p>
                  </a:txBody>
                  <a:tcPr marL="91447" marR="91447">
                    <a:solidFill>
                      <a:schemeClr val="accent1">
                        <a:lumMod val="40000"/>
                        <a:lumOff val="60000"/>
                      </a:schemeClr>
                    </a:solidFill>
                  </a:tcPr>
                </a:tc>
                <a:tc>
                  <a:txBody>
                    <a:bodyPr/>
                    <a:lstStyle/>
                    <a:p>
                      <a:pPr algn="ctr"/>
                      <a:r>
                        <a:rPr lang="fi-FI" sz="1200" dirty="0"/>
                        <a:t>62</a:t>
                      </a:r>
                      <a:endParaRPr lang="en-IT" sz="1200" dirty="0"/>
                    </a:p>
                  </a:txBody>
                  <a:tcPr marL="91447" marR="91447">
                    <a:solidFill>
                      <a:schemeClr val="accent1">
                        <a:lumMod val="40000"/>
                        <a:lumOff val="60000"/>
                      </a:schemeClr>
                    </a:solidFill>
                  </a:tcPr>
                </a:tc>
                <a:tc>
                  <a:txBody>
                    <a:bodyPr/>
                    <a:lstStyle/>
                    <a:p>
                      <a:pPr algn="ctr"/>
                      <a:r>
                        <a:rPr lang="fi-FI" sz="1200" dirty="0"/>
                        <a:t>2.4</a:t>
                      </a:r>
                      <a:endParaRPr lang="en-IT" sz="1200" dirty="0"/>
                    </a:p>
                  </a:txBody>
                  <a:tcPr marL="91447" marR="91447">
                    <a:solidFill>
                      <a:schemeClr val="accent1">
                        <a:lumMod val="40000"/>
                        <a:lumOff val="60000"/>
                      </a:schemeClr>
                    </a:solidFill>
                  </a:tcPr>
                </a:tc>
                <a:extLst>
                  <a:ext uri="{0D108BD9-81ED-4DB2-BD59-A6C34878D82A}">
                    <a16:rowId xmlns:a16="http://schemas.microsoft.com/office/drawing/2014/main" val="10001"/>
                  </a:ext>
                </a:extLst>
              </a:tr>
              <a:tr h="246454">
                <a:tc>
                  <a:txBody>
                    <a:bodyPr/>
                    <a:lstStyle/>
                    <a:p>
                      <a:r>
                        <a:rPr lang="en-IT" sz="1200" dirty="0">
                          <a:solidFill>
                            <a:schemeClr val="tx1"/>
                          </a:solidFill>
                        </a:rPr>
                        <a:t>TCV</a:t>
                      </a:r>
                    </a:p>
                  </a:txBody>
                  <a:tcPr marL="91447" marR="91447">
                    <a:solidFill>
                      <a:schemeClr val="accent3">
                        <a:lumMod val="40000"/>
                        <a:lumOff val="60000"/>
                      </a:schemeClr>
                    </a:solidFill>
                  </a:tcPr>
                </a:tc>
                <a:tc>
                  <a:txBody>
                    <a:bodyPr/>
                    <a:lstStyle/>
                    <a:p>
                      <a:pPr algn="ctr"/>
                      <a:r>
                        <a:rPr lang="fi-FI" sz="1200" dirty="0"/>
                        <a:t>190</a:t>
                      </a:r>
                      <a:endParaRPr lang="en-IT" sz="1200" dirty="0"/>
                    </a:p>
                  </a:txBody>
                  <a:tcPr marL="91447" marR="91447">
                    <a:solidFill>
                      <a:schemeClr val="accent3">
                        <a:lumMod val="40000"/>
                        <a:lumOff val="60000"/>
                      </a:schemeClr>
                    </a:solidFill>
                  </a:tcPr>
                </a:tc>
                <a:tc>
                  <a:txBody>
                    <a:bodyPr/>
                    <a:lstStyle/>
                    <a:p>
                      <a:pPr algn="ctr"/>
                      <a:r>
                        <a:rPr lang="fi-FI" sz="1200" dirty="0"/>
                        <a:t>65</a:t>
                      </a:r>
                      <a:endParaRPr lang="en-IT" sz="1200" dirty="0"/>
                    </a:p>
                  </a:txBody>
                  <a:tcPr marL="91447" marR="91447">
                    <a:solidFill>
                      <a:schemeClr val="accent3">
                        <a:lumMod val="40000"/>
                        <a:lumOff val="60000"/>
                      </a:schemeClr>
                    </a:solidFill>
                  </a:tcPr>
                </a:tc>
                <a:tc>
                  <a:txBody>
                    <a:bodyPr/>
                    <a:lstStyle/>
                    <a:p>
                      <a:pPr algn="ctr"/>
                      <a:r>
                        <a:rPr lang="fi-FI" sz="1200" dirty="0"/>
                        <a:t>205</a:t>
                      </a:r>
                      <a:endParaRPr lang="en-IT" sz="1200" dirty="0"/>
                    </a:p>
                  </a:txBody>
                  <a:tcPr marL="91447" marR="91447">
                    <a:solidFill>
                      <a:schemeClr val="accent3">
                        <a:lumMod val="40000"/>
                        <a:lumOff val="60000"/>
                      </a:schemeClr>
                    </a:solidFill>
                  </a:tcPr>
                </a:tc>
                <a:tc>
                  <a:txBody>
                    <a:bodyPr/>
                    <a:lstStyle/>
                    <a:p>
                      <a:pPr algn="ctr"/>
                      <a:r>
                        <a:rPr lang="fi-FI" sz="1200" dirty="0"/>
                        <a:t>1.25</a:t>
                      </a:r>
                      <a:endParaRPr lang="en-IT" sz="1200" dirty="0"/>
                    </a:p>
                  </a:txBody>
                  <a:tcPr marL="91447" marR="91447">
                    <a:solidFill>
                      <a:schemeClr val="accent3">
                        <a:lumMod val="40000"/>
                        <a:lumOff val="60000"/>
                      </a:schemeClr>
                    </a:solidFill>
                  </a:tcPr>
                </a:tc>
                <a:extLst>
                  <a:ext uri="{0D108BD9-81ED-4DB2-BD59-A6C34878D82A}">
                    <a16:rowId xmlns:a16="http://schemas.microsoft.com/office/drawing/2014/main" val="10003"/>
                  </a:ext>
                </a:extLst>
              </a:tr>
              <a:tr h="244745">
                <a:tc>
                  <a:txBody>
                    <a:bodyPr/>
                    <a:lstStyle/>
                    <a:p>
                      <a:r>
                        <a:rPr lang="en-IT" sz="1200" dirty="0">
                          <a:solidFill>
                            <a:schemeClr val="tx1"/>
                          </a:solidFill>
                        </a:rPr>
                        <a:t>WEST</a:t>
                      </a:r>
                    </a:p>
                  </a:txBody>
                  <a:tcPr marL="91447" marR="91447">
                    <a:solidFill>
                      <a:schemeClr val="accent6">
                        <a:lumMod val="40000"/>
                        <a:lumOff val="60000"/>
                      </a:schemeClr>
                    </a:solidFill>
                  </a:tcPr>
                </a:tc>
                <a:tc>
                  <a:txBody>
                    <a:bodyPr/>
                    <a:lstStyle/>
                    <a:p>
                      <a:pPr algn="ctr"/>
                      <a:r>
                        <a:rPr lang="fi-FI" sz="1200" dirty="0"/>
                        <a:t>96</a:t>
                      </a:r>
                      <a:endParaRPr lang="en-IT" sz="1200" dirty="0"/>
                    </a:p>
                  </a:txBody>
                  <a:tcPr marL="91447" marR="91447">
                    <a:solidFill>
                      <a:schemeClr val="accent6">
                        <a:lumMod val="40000"/>
                        <a:lumOff val="60000"/>
                      </a:schemeClr>
                    </a:solidFill>
                  </a:tcPr>
                </a:tc>
                <a:tc>
                  <a:txBody>
                    <a:bodyPr/>
                    <a:lstStyle/>
                    <a:p>
                      <a:pPr algn="ctr"/>
                      <a:r>
                        <a:rPr lang="fi-FI" sz="1200" dirty="0"/>
                        <a:t>20</a:t>
                      </a:r>
                      <a:endParaRPr lang="en-IT" sz="1200" dirty="0"/>
                    </a:p>
                  </a:txBody>
                  <a:tcPr marL="91447" marR="91447">
                    <a:solidFill>
                      <a:schemeClr val="accent6">
                        <a:lumMod val="40000"/>
                        <a:lumOff val="60000"/>
                      </a:schemeClr>
                    </a:solidFill>
                  </a:tcPr>
                </a:tc>
                <a:tc>
                  <a:txBody>
                    <a:bodyPr/>
                    <a:lstStyle/>
                    <a:p>
                      <a:pPr algn="ctr"/>
                      <a:r>
                        <a:rPr lang="fi-FI" sz="1200" dirty="0"/>
                        <a:t>75</a:t>
                      </a:r>
                      <a:endParaRPr lang="en-IT" sz="1200" dirty="0"/>
                    </a:p>
                  </a:txBody>
                  <a:tcPr marL="91447" marR="91447">
                    <a:solidFill>
                      <a:schemeClr val="accent6">
                        <a:lumMod val="40000"/>
                        <a:lumOff val="60000"/>
                      </a:schemeClr>
                    </a:solidFill>
                  </a:tcPr>
                </a:tc>
                <a:tc>
                  <a:txBody>
                    <a:bodyPr/>
                    <a:lstStyle/>
                    <a:p>
                      <a:pPr algn="ctr"/>
                      <a:r>
                        <a:rPr lang="fi-FI" sz="1200" dirty="0"/>
                        <a:t>1.4</a:t>
                      </a:r>
                      <a:endParaRPr lang="en-IT" sz="1200" dirty="0"/>
                    </a:p>
                  </a:txBody>
                  <a:tcPr marL="91447" marR="91447">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58CDD25B-F4A7-503A-3F49-5EF90134489E}"/>
              </a:ext>
            </a:extLst>
          </p:cNvPr>
          <p:cNvSpPr txBox="1"/>
          <p:nvPr/>
        </p:nvSpPr>
        <p:spPr>
          <a:xfrm>
            <a:off x="7524328" y="3147814"/>
            <a:ext cx="1368151" cy="830997"/>
          </a:xfrm>
          <a:prstGeom prst="rect">
            <a:avLst/>
          </a:prstGeom>
          <a:noFill/>
        </p:spPr>
        <p:txBody>
          <a:bodyPr wrap="square" rtlCol="0">
            <a:spAutoFit/>
          </a:bodyPr>
          <a:lstStyle/>
          <a:p>
            <a:r>
              <a:rPr lang="fi-FI" sz="1600" b="1" dirty="0" err="1"/>
              <a:t>Requested</a:t>
            </a:r>
            <a:r>
              <a:rPr lang="fi-FI" sz="1600" b="1" dirty="0"/>
              <a:t> </a:t>
            </a:r>
            <a:r>
              <a:rPr lang="fi-FI" sz="1600" b="1" dirty="0" err="1"/>
              <a:t>discharges</a:t>
            </a:r>
            <a:r>
              <a:rPr lang="fi-FI" sz="1600" b="1" dirty="0"/>
              <a:t> vs. </a:t>
            </a:r>
            <a:r>
              <a:rPr lang="fi-FI" sz="1600" b="1" dirty="0" err="1"/>
              <a:t>allocation</a:t>
            </a:r>
            <a:endParaRPr lang="fi-FI" sz="1600" b="1" dirty="0"/>
          </a:p>
        </p:txBody>
      </p:sp>
      <p:pic>
        <p:nvPicPr>
          <p:cNvPr id="7" name="Grafik 6">
            <a:extLst>
              <a:ext uri="{FF2B5EF4-FFF2-40B4-BE49-F238E27FC236}">
                <a16:creationId xmlns:a16="http://schemas.microsoft.com/office/drawing/2014/main" id="{C0FB727E-CF8C-430F-996F-5280695AC436}"/>
              </a:ext>
            </a:extLst>
          </p:cNvPr>
          <p:cNvPicPr>
            <a:picLocks noChangeAspect="1"/>
          </p:cNvPicPr>
          <p:nvPr/>
        </p:nvPicPr>
        <p:blipFill>
          <a:blip r:embed="rId2"/>
          <a:stretch>
            <a:fillRect/>
          </a:stretch>
        </p:blipFill>
        <p:spPr>
          <a:xfrm>
            <a:off x="610455" y="535360"/>
            <a:ext cx="6355652" cy="3539587"/>
          </a:xfrm>
          <a:prstGeom prst="rect">
            <a:avLst/>
          </a:prstGeom>
        </p:spPr>
      </p:pic>
    </p:spTree>
    <p:extLst>
      <p:ext uri="{BB962C8B-B14F-4D97-AF65-F5344CB8AC3E}">
        <p14:creationId xmlns:p14="http://schemas.microsoft.com/office/powerpoint/2010/main" val="346648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5DB7D7-FBEE-18DD-043F-7058A7D70A65}"/>
              </a:ext>
            </a:extLst>
          </p:cNvPr>
          <p:cNvSpPr>
            <a:spLocks noGrp="1"/>
          </p:cNvSpPr>
          <p:nvPr>
            <p:ph type="title"/>
          </p:nvPr>
        </p:nvSpPr>
        <p:spPr>
          <a:xfrm>
            <a:off x="457200" y="57150"/>
            <a:ext cx="7543800" cy="342900"/>
          </a:xfrm>
        </p:spPr>
        <p:txBody>
          <a:bodyPr/>
          <a:lstStyle/>
          <a:p>
            <a:r>
              <a:rPr lang="en-IT" dirty="0"/>
              <a:t>Prioritization scheme</a:t>
            </a:r>
          </a:p>
        </p:txBody>
      </p:sp>
      <p:sp>
        <p:nvSpPr>
          <p:cNvPr id="6" name="TextBox 5">
            <a:extLst>
              <a:ext uri="{FF2B5EF4-FFF2-40B4-BE49-F238E27FC236}">
                <a16:creationId xmlns:a16="http://schemas.microsoft.com/office/drawing/2014/main" id="{F923D593-C4DD-63BD-EA64-70ACB2085698}"/>
              </a:ext>
            </a:extLst>
          </p:cNvPr>
          <p:cNvSpPr txBox="1"/>
          <p:nvPr/>
        </p:nvSpPr>
        <p:spPr>
          <a:xfrm>
            <a:off x="4017654" y="555526"/>
            <a:ext cx="4969013" cy="923330"/>
          </a:xfrm>
          <a:prstGeom prst="rect">
            <a:avLst/>
          </a:prstGeom>
          <a:noFill/>
        </p:spPr>
        <p:txBody>
          <a:bodyPr wrap="square" rtlCol="0">
            <a:spAutoFit/>
          </a:bodyPr>
          <a:lstStyle/>
          <a:p>
            <a:r>
              <a:rPr lang="fi-FI" dirty="0" err="1"/>
              <a:t>All</a:t>
            </a:r>
            <a:r>
              <a:rPr lang="fi-FI" dirty="0"/>
              <a:t> </a:t>
            </a:r>
            <a:r>
              <a:rPr lang="fi-FI" dirty="0" err="1"/>
              <a:t>these</a:t>
            </a:r>
            <a:r>
              <a:rPr lang="fi-FI" dirty="0"/>
              <a:t> </a:t>
            </a:r>
            <a:r>
              <a:rPr lang="fi-FI" dirty="0" err="1"/>
              <a:t>aspects</a:t>
            </a:r>
            <a:r>
              <a:rPr lang="fi-FI" dirty="0"/>
              <a:t> </a:t>
            </a:r>
            <a:r>
              <a:rPr lang="fi-FI" dirty="0" err="1"/>
              <a:t>were</a:t>
            </a:r>
            <a:r>
              <a:rPr lang="fi-FI" dirty="0"/>
              <a:t> </a:t>
            </a:r>
            <a:r>
              <a:rPr lang="fi-FI" dirty="0" err="1"/>
              <a:t>considered</a:t>
            </a:r>
            <a:r>
              <a:rPr lang="fi-FI" dirty="0"/>
              <a:t> </a:t>
            </a:r>
            <a:r>
              <a:rPr lang="fi-FI" dirty="0" err="1"/>
              <a:t>by</a:t>
            </a:r>
            <a:r>
              <a:rPr lang="fi-FI" dirty="0"/>
              <a:t> </a:t>
            </a:r>
            <a:r>
              <a:rPr lang="fi-FI" dirty="0" err="1"/>
              <a:t>the</a:t>
            </a:r>
            <a:r>
              <a:rPr lang="fi-FI" dirty="0"/>
              <a:t> </a:t>
            </a:r>
            <a:r>
              <a:rPr lang="fi-FI" dirty="0" err="1"/>
              <a:t>TFLs</a:t>
            </a:r>
            <a:r>
              <a:rPr lang="fi-FI" dirty="0"/>
              <a:t> </a:t>
            </a:r>
            <a:r>
              <a:rPr lang="fi-FI" dirty="0" err="1"/>
              <a:t>when</a:t>
            </a:r>
            <a:r>
              <a:rPr lang="fi-FI" dirty="0"/>
              <a:t> </a:t>
            </a:r>
            <a:r>
              <a:rPr lang="fi-FI" dirty="0" err="1"/>
              <a:t>setting</a:t>
            </a:r>
            <a:r>
              <a:rPr lang="fi-FI" dirty="0"/>
              <a:t> </a:t>
            </a:r>
            <a:r>
              <a:rPr lang="fi-FI" dirty="0" err="1"/>
              <a:t>the</a:t>
            </a:r>
            <a:r>
              <a:rPr lang="fi-FI" dirty="0"/>
              <a:t> </a:t>
            </a:r>
            <a:r>
              <a:rPr lang="fi-FI" dirty="0" err="1"/>
              <a:t>priorities</a:t>
            </a:r>
            <a:r>
              <a:rPr lang="fi-FI" dirty="0"/>
              <a:t> – </a:t>
            </a:r>
            <a:r>
              <a:rPr lang="fi-FI" dirty="0" err="1"/>
              <a:t>according</a:t>
            </a:r>
            <a:r>
              <a:rPr lang="fi-FI" dirty="0"/>
              <a:t> to </a:t>
            </a:r>
            <a:r>
              <a:rPr lang="fi-FI" dirty="0" err="1"/>
              <a:t>the</a:t>
            </a:r>
            <a:r>
              <a:rPr lang="fi-FI" dirty="0"/>
              <a:t> </a:t>
            </a:r>
            <a:r>
              <a:rPr lang="fi-FI" dirty="0" err="1"/>
              <a:t>following</a:t>
            </a:r>
            <a:r>
              <a:rPr lang="fi-FI" dirty="0"/>
              <a:t> </a:t>
            </a:r>
            <a:r>
              <a:rPr lang="fi-FI" dirty="0" err="1"/>
              <a:t>scheme</a:t>
            </a:r>
            <a:endParaRPr lang="fi-FI" dirty="0"/>
          </a:p>
        </p:txBody>
      </p:sp>
      <p:sp>
        <p:nvSpPr>
          <p:cNvPr id="7" name="TextBox 6">
            <a:extLst>
              <a:ext uri="{FF2B5EF4-FFF2-40B4-BE49-F238E27FC236}">
                <a16:creationId xmlns:a16="http://schemas.microsoft.com/office/drawing/2014/main" id="{79564734-830B-AD0B-14C7-C82483D8A4AD}"/>
              </a:ext>
            </a:extLst>
          </p:cNvPr>
          <p:cNvSpPr txBox="1"/>
          <p:nvPr/>
        </p:nvSpPr>
        <p:spPr>
          <a:xfrm>
            <a:off x="179512" y="4626713"/>
            <a:ext cx="2080852" cy="369332"/>
          </a:xfrm>
          <a:prstGeom prst="rect">
            <a:avLst/>
          </a:prstGeom>
          <a:noFill/>
          <a:ln w="25400">
            <a:solidFill>
              <a:srgbClr val="FF0000"/>
            </a:solidFill>
          </a:ln>
        </p:spPr>
        <p:txBody>
          <a:bodyPr wrap="square" rtlCol="0">
            <a:spAutoFit/>
          </a:bodyPr>
          <a:lstStyle/>
          <a:p>
            <a:r>
              <a:rPr lang="fi-FI" b="1" dirty="0" err="1"/>
              <a:t>Size</a:t>
            </a:r>
            <a:r>
              <a:rPr lang="fi-FI" b="1" dirty="0"/>
              <a:t> and </a:t>
            </a:r>
            <a:r>
              <a:rPr lang="fi-FI" b="1" dirty="0" err="1"/>
              <a:t>feasibility</a:t>
            </a:r>
            <a:endParaRPr lang="fi-FI" b="1" dirty="0"/>
          </a:p>
        </p:txBody>
      </p:sp>
      <p:sp>
        <p:nvSpPr>
          <p:cNvPr id="8" name="TextBox 7">
            <a:extLst>
              <a:ext uri="{FF2B5EF4-FFF2-40B4-BE49-F238E27FC236}">
                <a16:creationId xmlns:a16="http://schemas.microsoft.com/office/drawing/2014/main" id="{37447DEF-39C2-B26F-5BB7-0EF5087739D0}"/>
              </a:ext>
            </a:extLst>
          </p:cNvPr>
          <p:cNvSpPr txBox="1"/>
          <p:nvPr/>
        </p:nvSpPr>
        <p:spPr>
          <a:xfrm>
            <a:off x="88151" y="4169620"/>
            <a:ext cx="3732689" cy="369332"/>
          </a:xfrm>
          <a:prstGeom prst="rect">
            <a:avLst/>
          </a:prstGeom>
          <a:noFill/>
          <a:ln w="25400">
            <a:solidFill>
              <a:srgbClr val="FF0000"/>
            </a:solidFill>
          </a:ln>
        </p:spPr>
        <p:txBody>
          <a:bodyPr wrap="none" rtlCol="0">
            <a:spAutoFit/>
          </a:bodyPr>
          <a:lstStyle/>
          <a:p>
            <a:r>
              <a:rPr lang="fi-FI" b="1" dirty="0" err="1"/>
              <a:t>Meeting</a:t>
            </a:r>
            <a:r>
              <a:rPr lang="fi-FI" b="1" dirty="0"/>
              <a:t> </a:t>
            </a:r>
            <a:r>
              <a:rPr lang="fi-FI" b="1" dirty="0" err="1"/>
              <a:t>the</a:t>
            </a:r>
            <a:r>
              <a:rPr lang="fi-FI" b="1" dirty="0"/>
              <a:t> set </a:t>
            </a:r>
            <a:r>
              <a:rPr lang="fi-FI" b="1" dirty="0" err="1"/>
              <a:t>Scientific</a:t>
            </a:r>
            <a:r>
              <a:rPr lang="fi-FI" b="1" dirty="0"/>
              <a:t> </a:t>
            </a:r>
            <a:r>
              <a:rPr lang="fi-FI" b="1" dirty="0" err="1"/>
              <a:t>Objectives</a:t>
            </a:r>
            <a:endParaRPr lang="fi-FI" b="1" dirty="0"/>
          </a:p>
        </p:txBody>
      </p:sp>
      <p:sp>
        <p:nvSpPr>
          <p:cNvPr id="9" name="TextBox 8">
            <a:extLst>
              <a:ext uri="{FF2B5EF4-FFF2-40B4-BE49-F238E27FC236}">
                <a16:creationId xmlns:a16="http://schemas.microsoft.com/office/drawing/2014/main" id="{81FF9EEC-C0E1-80B8-43C3-D37189FE3E85}"/>
              </a:ext>
            </a:extLst>
          </p:cNvPr>
          <p:cNvSpPr txBox="1"/>
          <p:nvPr/>
        </p:nvSpPr>
        <p:spPr>
          <a:xfrm>
            <a:off x="4119119" y="1408389"/>
            <a:ext cx="4969014" cy="3118803"/>
          </a:xfrm>
          <a:prstGeom prst="rect">
            <a:avLst/>
          </a:prstGeom>
          <a:solidFill>
            <a:schemeClr val="accent5">
              <a:lumMod val="20000"/>
              <a:lumOff val="80000"/>
            </a:schemeClr>
          </a:solidFill>
          <a:ln>
            <a:noFill/>
          </a:ln>
        </p:spPr>
        <p:txBody>
          <a:bodyPr wrap="square" rtlCol="0">
            <a:spAutoFit/>
          </a:bodyPr>
          <a:lstStyle/>
          <a:p>
            <a:pPr marL="0" lvl="1">
              <a:spcBef>
                <a:spcPts val="450"/>
              </a:spcBef>
              <a:defRPr/>
            </a:pPr>
            <a:r>
              <a:rPr lang="fi-FI" b="1" dirty="0">
                <a:solidFill>
                  <a:srgbClr val="00B050"/>
                </a:solidFill>
              </a:rPr>
              <a:t>P1-2026-DEV: experimental priority for 2026: machine time granted but pulse budget might need reduction</a:t>
            </a:r>
          </a:p>
          <a:p>
            <a:pPr marL="0" lvl="1">
              <a:spcBef>
                <a:spcPts val="450"/>
              </a:spcBef>
              <a:defRPr/>
            </a:pPr>
            <a:r>
              <a:rPr lang="fi-FI" b="1" dirty="0">
                <a:solidFill>
                  <a:schemeClr val="accent5">
                    <a:lumMod val="50000"/>
                  </a:schemeClr>
                </a:solidFill>
              </a:rPr>
              <a:t>P1-2027-DEV: experimental priority for 2027: machine time granted but pulse budget might need reduction</a:t>
            </a:r>
          </a:p>
          <a:p>
            <a:pPr marL="0" lvl="1">
              <a:spcBef>
                <a:spcPts val="450"/>
              </a:spcBef>
              <a:defRPr/>
            </a:pPr>
            <a:r>
              <a:rPr lang="fi-FI" b="1" dirty="0">
                <a:solidFill>
                  <a:schemeClr val="accent6"/>
                </a:solidFill>
              </a:rPr>
              <a:t>P2-DEV: will be done if time allows after *all* P1 proposals are completed</a:t>
            </a:r>
          </a:p>
          <a:p>
            <a:pPr marL="0" lvl="1">
              <a:spcBef>
                <a:spcPts val="450"/>
              </a:spcBef>
              <a:defRPr/>
            </a:pPr>
            <a:r>
              <a:rPr lang="fi-FI" b="1" dirty="0">
                <a:solidFill>
                  <a:schemeClr val="accent2"/>
                </a:solidFill>
              </a:rPr>
              <a:t>P3: low priority programme/out of scope</a:t>
            </a:r>
          </a:p>
          <a:p>
            <a:pPr marL="0" lvl="1">
              <a:spcBef>
                <a:spcPts val="450"/>
              </a:spcBef>
              <a:defRPr/>
            </a:pPr>
            <a:r>
              <a:rPr lang="fi-FI" b="1" dirty="0">
                <a:solidFill>
                  <a:schemeClr val="bg1">
                    <a:lumMod val="65000"/>
                  </a:schemeClr>
                </a:solidFill>
              </a:rPr>
              <a:t>PB: piggy-back experiment/pure analysis proposal</a:t>
            </a:r>
          </a:p>
        </p:txBody>
      </p:sp>
      <p:sp>
        <p:nvSpPr>
          <p:cNvPr id="11" name="TextBox 10">
            <a:extLst>
              <a:ext uri="{FF2B5EF4-FFF2-40B4-BE49-F238E27FC236}">
                <a16:creationId xmlns:a16="http://schemas.microsoft.com/office/drawing/2014/main" id="{7F408B01-4FAE-C998-45FE-1225E8869D4B}"/>
              </a:ext>
            </a:extLst>
          </p:cNvPr>
          <p:cNvSpPr txBox="1"/>
          <p:nvPr/>
        </p:nvSpPr>
        <p:spPr>
          <a:xfrm>
            <a:off x="-48021" y="3770454"/>
            <a:ext cx="4301692" cy="369332"/>
          </a:xfrm>
          <a:prstGeom prst="rect">
            <a:avLst/>
          </a:prstGeom>
          <a:noFill/>
        </p:spPr>
        <p:txBody>
          <a:bodyPr wrap="square" rtlCol="0">
            <a:spAutoFit/>
          </a:bodyPr>
          <a:lstStyle/>
          <a:p>
            <a:r>
              <a:rPr lang="en-IT" dirty="0"/>
              <a:t>Evaluated according to the criteria:</a:t>
            </a:r>
          </a:p>
        </p:txBody>
      </p:sp>
      <p:pic>
        <p:nvPicPr>
          <p:cNvPr id="12" name="Picture 11">
            <a:extLst>
              <a:ext uri="{FF2B5EF4-FFF2-40B4-BE49-F238E27FC236}">
                <a16:creationId xmlns:a16="http://schemas.microsoft.com/office/drawing/2014/main" id="{9205832F-A7D0-00E9-564E-51ABE72A3777}"/>
              </a:ext>
            </a:extLst>
          </p:cNvPr>
          <p:cNvPicPr>
            <a:picLocks noChangeAspect="1"/>
          </p:cNvPicPr>
          <p:nvPr/>
        </p:nvPicPr>
        <p:blipFill rotWithShape="1">
          <a:blip r:embed="rId2"/>
          <a:srcRect l="22613" r="14736"/>
          <a:stretch/>
        </p:blipFill>
        <p:spPr>
          <a:xfrm>
            <a:off x="35496" y="516787"/>
            <a:ext cx="3600400" cy="3382253"/>
          </a:xfrm>
          <a:prstGeom prst="rect">
            <a:avLst/>
          </a:prstGeom>
        </p:spPr>
      </p:pic>
      <p:sp>
        <p:nvSpPr>
          <p:cNvPr id="2" name="TextBox 9">
            <a:extLst>
              <a:ext uri="{FF2B5EF4-FFF2-40B4-BE49-F238E27FC236}">
                <a16:creationId xmlns:a16="http://schemas.microsoft.com/office/drawing/2014/main" id="{922F1DA8-0148-5171-F066-3E48942AD3FA}"/>
              </a:ext>
            </a:extLst>
          </p:cNvPr>
          <p:cNvSpPr txBox="1"/>
          <p:nvPr/>
        </p:nvSpPr>
        <p:spPr>
          <a:xfrm>
            <a:off x="2411760" y="4592018"/>
            <a:ext cx="1368152" cy="369332"/>
          </a:xfrm>
          <a:prstGeom prst="rect">
            <a:avLst/>
          </a:prstGeom>
          <a:noFill/>
          <a:ln w="25400">
            <a:solidFill>
              <a:srgbClr val="FF0000"/>
            </a:solidFill>
          </a:ln>
        </p:spPr>
        <p:txBody>
          <a:bodyPr wrap="square" rtlCol="0">
            <a:spAutoFit/>
          </a:bodyPr>
          <a:lstStyle/>
          <a:p>
            <a:r>
              <a:rPr lang="fi-FI" b="1" dirty="0"/>
              <a:t>Team </a:t>
            </a:r>
            <a:r>
              <a:rPr lang="fi-FI" b="1" dirty="0" err="1"/>
              <a:t>effort</a:t>
            </a:r>
            <a:endParaRPr lang="fi-FI" b="1" dirty="0"/>
          </a:p>
        </p:txBody>
      </p:sp>
      <p:sp>
        <p:nvSpPr>
          <p:cNvPr id="13" name="Footer Placeholder 3">
            <a:extLst>
              <a:ext uri="{FF2B5EF4-FFF2-40B4-BE49-F238E27FC236}">
                <a16:creationId xmlns:a16="http://schemas.microsoft.com/office/drawing/2014/main" id="{7AAAF6B2-E1D8-43FD-89CE-CD648A1BD01D}"/>
              </a:ext>
            </a:extLst>
          </p:cNvPr>
          <p:cNvSpPr>
            <a:spLocks noGrp="1"/>
          </p:cNvSpPr>
          <p:nvPr>
            <p:ph type="ftr" sz="quarter" idx="11"/>
          </p:nvPr>
        </p:nvSpPr>
        <p:spPr>
          <a:xfrm>
            <a:off x="683568" y="4915740"/>
            <a:ext cx="8240228" cy="201104"/>
          </a:xfrm>
        </p:spPr>
        <p:txBody>
          <a:bodyPr/>
          <a:lstStyle/>
          <a:p>
            <a:pPr algn="r"/>
            <a:r>
              <a:rPr lang="en-GB" dirty="0"/>
              <a:t>V. Igochine| WPTE 2026-2027 Programme Meeting | 5/11/2025|</a:t>
            </a:r>
          </a:p>
        </p:txBody>
      </p:sp>
    </p:spTree>
    <p:extLst>
      <p:ext uri="{BB962C8B-B14F-4D97-AF65-F5344CB8AC3E}">
        <p14:creationId xmlns:p14="http://schemas.microsoft.com/office/powerpoint/2010/main" val="174313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6CD136-19D1-4FB6-8370-400F327BC8B6}"/>
              </a:ext>
            </a:extLst>
          </p:cNvPr>
          <p:cNvGrpSpPr>
            <a:grpSpLocks noChangeAspect="1"/>
          </p:cNvGrpSpPr>
          <p:nvPr/>
        </p:nvGrpSpPr>
        <p:grpSpPr>
          <a:xfrm>
            <a:off x="6420347" y="1995922"/>
            <a:ext cx="2724613" cy="2025000"/>
            <a:chOff x="5499264" y="4301785"/>
            <a:chExt cx="4627139" cy="3439005"/>
          </a:xfrm>
        </p:grpSpPr>
        <p:pic>
          <p:nvPicPr>
            <p:cNvPr id="25" name="Picture 24">
              <a:extLst>
                <a:ext uri="{FF2B5EF4-FFF2-40B4-BE49-F238E27FC236}">
                  <a16:creationId xmlns:a16="http://schemas.microsoft.com/office/drawing/2014/main" id="{D116BA42-76AD-453A-AFC1-C508D0A871F7}"/>
                </a:ext>
              </a:extLst>
            </p:cNvPr>
            <p:cNvPicPr>
              <a:picLocks noChangeAspect="1"/>
            </p:cNvPicPr>
            <p:nvPr/>
          </p:nvPicPr>
          <p:blipFill rotWithShape="1">
            <a:blip r:embed="rId2"/>
            <a:srcRect l="51379"/>
            <a:stretch/>
          </p:blipFill>
          <p:spPr>
            <a:xfrm>
              <a:off x="5499264" y="4301785"/>
              <a:ext cx="4627139" cy="3439005"/>
            </a:xfrm>
            <a:prstGeom prst="rect">
              <a:avLst/>
            </a:prstGeom>
          </p:spPr>
        </p:pic>
        <p:cxnSp>
          <p:nvCxnSpPr>
            <p:cNvPr id="28" name="Straight Arrow Connector 27">
              <a:extLst>
                <a:ext uri="{FF2B5EF4-FFF2-40B4-BE49-F238E27FC236}">
                  <a16:creationId xmlns:a16="http://schemas.microsoft.com/office/drawing/2014/main" id="{81EA3C41-8626-445C-B362-19BFAB7712C5}"/>
                </a:ext>
              </a:extLst>
            </p:cNvPr>
            <p:cNvCxnSpPr>
              <a:cxnSpLocks/>
            </p:cNvCxnSpPr>
            <p:nvPr/>
          </p:nvCxnSpPr>
          <p:spPr>
            <a:xfrm flipV="1">
              <a:off x="6608972" y="4919852"/>
              <a:ext cx="1088571" cy="860961"/>
            </a:xfrm>
            <a:prstGeom prst="straightConnector1">
              <a:avLst/>
            </a:prstGeom>
            <a:ln>
              <a:solidFill>
                <a:srgbClr val="ED062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6260D57-3A13-42F9-87E0-DDA52ED4215E}"/>
                </a:ext>
              </a:extLst>
            </p:cNvPr>
            <p:cNvCxnSpPr>
              <a:cxnSpLocks/>
            </p:cNvCxnSpPr>
            <p:nvPr/>
          </p:nvCxnSpPr>
          <p:spPr>
            <a:xfrm flipV="1">
              <a:off x="7562959" y="5002979"/>
              <a:ext cx="936169" cy="721975"/>
            </a:xfrm>
            <a:prstGeom prst="straightConnector1">
              <a:avLst/>
            </a:prstGeom>
            <a:ln>
              <a:solidFill>
                <a:srgbClr val="1BF40C"/>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P36</a:t>
            </a:r>
            <a:r>
              <a:rPr lang="de-DE" dirty="0"/>
              <a:t>: </a:t>
            </a:r>
            <a:r>
              <a:rPr lang="fr-FR" dirty="0" err="1"/>
              <a:t>Benign</a:t>
            </a:r>
            <a:r>
              <a:rPr lang="fr-FR" dirty="0"/>
              <a:t> </a:t>
            </a:r>
            <a:r>
              <a:rPr lang="fr-FR" dirty="0" err="1"/>
              <a:t>Termination</a:t>
            </a:r>
            <a:r>
              <a:rPr lang="fr-FR" dirty="0"/>
              <a:t> of RE </a:t>
            </a:r>
            <a:r>
              <a:rPr lang="fr-FR" dirty="0" err="1"/>
              <a:t>Beams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fontScale="92500"/>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sz="1050" dirty="0">
                <a:cs typeface="Calibri"/>
              </a:rPr>
              <a:t>Umar Sheikh (</a:t>
            </a:r>
            <a:r>
              <a:rPr lang="en-US" sz="1050" dirty="0">
                <a:cs typeface="Calibri"/>
                <a:hlinkClick r:id="rId3"/>
              </a:rPr>
              <a:t>umar.sheikh@epfl.ch</a:t>
            </a:r>
            <a:r>
              <a:rPr lang="en-US" sz="1050" dirty="0">
                <a:cs typeface="Calibri"/>
              </a:rPr>
              <a:t>) et al.</a:t>
            </a: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sz="1200" dirty="0">
                <a:cs typeface="Calibri"/>
              </a:rPr>
              <a:t>Benign Termination by D/H injection has scaling limits. </a:t>
            </a:r>
          </a:p>
          <a:p>
            <a:pPr lvl="2">
              <a:spcBef>
                <a:spcPts val="0"/>
              </a:spcBef>
              <a:defRPr/>
            </a:pPr>
            <a:r>
              <a:rPr lang="en-US" sz="1050" dirty="0">
                <a:cs typeface="Calibri"/>
              </a:rPr>
              <a:t>The upper pressure limit is critical but unknown, as ITER's scheme exceeds preliminary predictions.</a:t>
            </a:r>
          </a:p>
          <a:p>
            <a:pPr lvl="1">
              <a:spcBef>
                <a:spcPts val="0"/>
              </a:spcBef>
              <a:defRPr/>
            </a:pPr>
            <a:r>
              <a:rPr lang="en-US" sz="1200" dirty="0">
                <a:cs typeface="Calibri"/>
              </a:rPr>
              <a:t>TCV showed the RE final collapse depends on the hydrogenic species, not just density. This species effect is vital for ITER to understand (figures </a:t>
            </a:r>
            <a:r>
              <a:rPr lang="en-US" sz="1200" dirty="0">
                <a:cs typeface="Calibri"/>
                <a:sym typeface="Wingdings" panose="05000000000000000000" pitchFamily="2" charset="2"/>
              </a:rPr>
              <a:t>)</a:t>
            </a:r>
            <a:r>
              <a:rPr lang="en-US" sz="1200" dirty="0">
                <a:cs typeface="Calibri"/>
              </a:rPr>
              <a:t>.</a:t>
            </a:r>
          </a:p>
          <a:p>
            <a:pPr lvl="1">
              <a:spcBef>
                <a:spcPts val="0"/>
              </a:spcBef>
              <a:defRPr/>
            </a:pPr>
            <a:r>
              <a:rPr lang="en-US" sz="1200" dirty="0">
                <a:cs typeface="Calibri"/>
              </a:rPr>
              <a:t>Modelling is starting to shed light on the mechanisms at the final collapse (see Sheikh IAEA FEC 2025)</a:t>
            </a:r>
          </a:p>
          <a:p>
            <a:pPr marL="160735" indent="-160735">
              <a:spcBef>
                <a:spcPts val="0"/>
              </a:spcBef>
              <a:buFont typeface="Arial"/>
              <a:buChar char="•"/>
              <a:defRPr/>
            </a:pPr>
            <a:r>
              <a:rPr lang="en-US" b="1" dirty="0">
                <a:latin typeface="+mn-lt"/>
                <a:cs typeface="Calibri"/>
              </a:rPr>
              <a:t>Experimental Strategy </a:t>
            </a:r>
            <a:r>
              <a:rPr lang="en-US" b="1" dirty="0" err="1">
                <a:latin typeface="+mn-lt"/>
                <a:cs typeface="Calibri"/>
              </a:rPr>
              <a:t>etc</a:t>
            </a:r>
            <a:r>
              <a:rPr lang="en-US" b="1" dirty="0">
                <a:latin typeface="+mn-lt"/>
                <a:cs typeface="Calibri"/>
              </a:rPr>
              <a:t>:</a:t>
            </a:r>
            <a:endParaRPr lang="en-US" dirty="0">
              <a:latin typeface="+mn-lt"/>
            </a:endParaRPr>
          </a:p>
          <a:p>
            <a:pPr lvl="1">
              <a:spcBef>
                <a:spcPts val="0"/>
              </a:spcBef>
              <a:defRPr/>
            </a:pPr>
            <a:r>
              <a:rPr lang="en-US" sz="1200" dirty="0">
                <a:cs typeface="Calibri"/>
              </a:rPr>
              <a:t>Establish the upper neutral pressure limit necessary for successful benign termination of the RE beam on AUG and WEST</a:t>
            </a:r>
          </a:p>
          <a:p>
            <a:pPr lvl="1">
              <a:spcBef>
                <a:spcPts val="0"/>
              </a:spcBef>
              <a:defRPr/>
            </a:pPr>
            <a:r>
              <a:rPr lang="en-US" sz="1200" dirty="0">
                <a:cs typeface="Calibri"/>
              </a:rPr>
              <a:t>Systematically vary the ratio and timing of Ne and D2 injections to optimize the process and understand recombination timescales on TCV</a:t>
            </a:r>
          </a:p>
          <a:p>
            <a:pPr lvl="1">
              <a:spcBef>
                <a:spcPts val="0"/>
              </a:spcBef>
              <a:defRPr/>
            </a:pPr>
            <a:r>
              <a:rPr lang="en-US" sz="1200" dirty="0">
                <a:cs typeface="Calibri"/>
              </a:rPr>
              <a:t>Determine why H and D lead to different final collapse dynamics (e.g., by changing resistivity without altering ne) on TCV and WEST</a:t>
            </a:r>
          </a:p>
          <a:p>
            <a:pPr lvl="1">
              <a:spcBef>
                <a:spcPts val="0"/>
              </a:spcBef>
              <a:defRPr/>
            </a:pPr>
            <a:r>
              <a:rPr lang="en-US" sz="1200" dirty="0">
                <a:cs typeface="Calibri"/>
              </a:rPr>
              <a:t>Use new diagnostics (e.g., IR camera views) to get 3D information on the final RE beam collapse and study how the toroidal asymmetry evolves on TCV</a:t>
            </a:r>
          </a:p>
          <a:p>
            <a:pPr lvl="1">
              <a:spcBef>
                <a:spcPts val="0"/>
              </a:spcBef>
              <a:defRPr/>
            </a:pPr>
            <a:r>
              <a:rPr lang="en-US" sz="1200" dirty="0">
                <a:cs typeface="Calibri"/>
              </a:rPr>
              <a:t>Compare the time to recombination using SPI vs. MGI on AUG</a:t>
            </a:r>
          </a:p>
          <a:p>
            <a:pPr lvl="1">
              <a:spcBef>
                <a:spcPts val="0"/>
              </a:spcBef>
              <a:defRPr/>
            </a:pPr>
            <a:r>
              <a:rPr lang="en-US" sz="1200" dirty="0">
                <a:cs typeface="Calibri"/>
              </a:rPr>
              <a:t>Develop new benign termination scenarios on TCV: using pure D2​ only, and </a:t>
            </a:r>
            <a:r>
              <a:rPr lang="en-US" sz="1200" dirty="0" err="1">
                <a:cs typeface="Calibri"/>
              </a:rPr>
              <a:t>limiterless</a:t>
            </a:r>
            <a:r>
              <a:rPr lang="en-US" sz="1200" dirty="0">
                <a:cs typeface="Calibri"/>
              </a:rPr>
              <a:t> compression</a:t>
            </a:r>
            <a:endParaRPr lang="en-US" sz="1800" dirty="0">
              <a:cs typeface="Calibri"/>
            </a:endParaRPr>
          </a:p>
          <a:p>
            <a:pPr marL="160735" indent="-160735">
              <a:spcBef>
                <a:spcPts val="0"/>
              </a:spcBef>
              <a:buFont typeface="Arial"/>
              <a:buChar char="•"/>
              <a:defRPr/>
            </a:pPr>
            <a:endParaRPr lang="en-US" dirty="0">
              <a:latin typeface="+mn-lt"/>
              <a:cs typeface="Calibri"/>
            </a:endParaRPr>
          </a:p>
          <a:p>
            <a:endParaRPr lang="fr-FR" dirty="0"/>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6445120" y="4028035"/>
          <a:ext cx="2609072" cy="1043944"/>
        </p:xfrm>
        <a:graphic>
          <a:graphicData uri="http://schemas.openxmlformats.org/drawingml/2006/table">
            <a:tbl>
              <a:tblPr firstRow="1" bandRow="1">
                <a:tableStyleId>{5C22544A-7EE6-4342-B048-85BDC9FD1C3A}</a:tableStyleId>
              </a:tblPr>
              <a:tblGrid>
                <a:gridCol w="600157">
                  <a:extLst>
                    <a:ext uri="{9D8B030D-6E8A-4147-A177-3AD203B41FA5}">
                      <a16:colId xmlns:a16="http://schemas.microsoft.com/office/drawing/2014/main" val="20000"/>
                    </a:ext>
                  </a:extLst>
                </a:gridCol>
                <a:gridCol w="1046744">
                  <a:extLst>
                    <a:ext uri="{9D8B030D-6E8A-4147-A177-3AD203B41FA5}">
                      <a16:colId xmlns:a16="http://schemas.microsoft.com/office/drawing/2014/main" val="20001"/>
                    </a:ext>
                  </a:extLst>
                </a:gridCol>
                <a:gridCol w="962171">
                  <a:extLst>
                    <a:ext uri="{9D8B030D-6E8A-4147-A177-3AD203B41FA5}">
                      <a16:colId xmlns:a16="http://schemas.microsoft.com/office/drawing/2014/main" val="20002"/>
                    </a:ext>
                  </a:extLst>
                </a:gridCol>
              </a:tblGrid>
              <a:tr h="217280">
                <a:tc>
                  <a:txBody>
                    <a:bodyPr/>
                    <a:lstStyle/>
                    <a:p>
                      <a:r>
                        <a:rPr lang="en-IT" sz="1100" dirty="0"/>
                        <a:t>Device</a:t>
                      </a:r>
                    </a:p>
                  </a:txBody>
                  <a:tcPr marL="51439" marR="51439" marT="25718" marB="25718"/>
                </a:tc>
                <a:tc>
                  <a:txBody>
                    <a:bodyPr/>
                    <a:lstStyle/>
                    <a:p>
                      <a:r>
                        <a:rPr lang="en-IT" sz="1100" dirty="0"/>
                        <a:t># Pulses/Session</a:t>
                      </a:r>
                    </a:p>
                  </a:txBody>
                  <a:tcPr marL="51439" marR="51439" marT="25718" marB="25718"/>
                </a:tc>
                <a:tc>
                  <a:txBody>
                    <a:bodyPr/>
                    <a:lstStyle/>
                    <a:p>
                      <a:r>
                        <a:rPr lang="en-IT" sz="1100" dirty="0"/>
                        <a:t># Development</a:t>
                      </a:r>
                    </a:p>
                  </a:txBody>
                  <a:tcPr marL="51439" marR="51439" marT="25718" marB="25718"/>
                </a:tc>
                <a:extLst>
                  <a:ext uri="{0D108BD9-81ED-4DB2-BD59-A6C34878D82A}">
                    <a16:rowId xmlns:a16="http://schemas.microsoft.com/office/drawing/2014/main" val="10000"/>
                  </a:ext>
                </a:extLst>
              </a:tr>
              <a:tr h="217280">
                <a:tc>
                  <a:txBody>
                    <a:bodyPr/>
                    <a:lstStyle/>
                    <a:p>
                      <a:r>
                        <a:rPr lang="fr-CH" sz="1100" b="1" dirty="0">
                          <a:solidFill>
                            <a:schemeClr val="tx1"/>
                          </a:solidFill>
                        </a:rPr>
                        <a:t>AUG</a:t>
                      </a:r>
                      <a:endParaRPr lang="en-IT" sz="1100" b="1" dirty="0">
                        <a:solidFill>
                          <a:schemeClr val="tx1"/>
                        </a:solidFill>
                      </a:endParaRPr>
                    </a:p>
                  </a:txBody>
                  <a:tcPr marL="51439" marR="51439" marT="25718" marB="25718">
                    <a:solidFill>
                      <a:schemeClr val="tx2">
                        <a:lumMod val="40000"/>
                        <a:lumOff val="60000"/>
                      </a:schemeClr>
                    </a:solidFill>
                  </a:tcPr>
                </a:tc>
                <a:tc>
                  <a:txBody>
                    <a:bodyPr/>
                    <a:lstStyle/>
                    <a:p>
                      <a:r>
                        <a:rPr lang="en-US" sz="1100" dirty="0"/>
                        <a:t>8</a:t>
                      </a:r>
                      <a:endParaRPr lang="en-IT" sz="1100" dirty="0"/>
                    </a:p>
                  </a:txBody>
                  <a:tcPr marL="51439" marR="51439" marT="25718" marB="25718">
                    <a:solidFill>
                      <a:schemeClr val="tx2">
                        <a:lumMod val="40000"/>
                        <a:lumOff val="60000"/>
                      </a:schemeClr>
                    </a:solidFill>
                  </a:tcPr>
                </a:tc>
                <a:tc>
                  <a:txBody>
                    <a:bodyPr/>
                    <a:lstStyle/>
                    <a:p>
                      <a:r>
                        <a:rPr lang="en-US" sz="1100" dirty="0"/>
                        <a:t>4</a:t>
                      </a:r>
                      <a:endParaRPr lang="en-IT" sz="11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217280">
                <a:tc>
                  <a:txBody>
                    <a:bodyPr/>
                    <a:lstStyle/>
                    <a:p>
                      <a:r>
                        <a:rPr lang="en-IT" sz="1100" b="1" dirty="0">
                          <a:solidFill>
                            <a:schemeClr val="tx1"/>
                          </a:solidFill>
                        </a:rPr>
                        <a:t>TCV</a:t>
                      </a:r>
                    </a:p>
                  </a:txBody>
                  <a:tcPr marL="51439" marR="51439" marT="25718" marB="25718">
                    <a:solidFill>
                      <a:schemeClr val="accent3">
                        <a:lumMod val="40000"/>
                        <a:lumOff val="60000"/>
                      </a:schemeClr>
                    </a:solidFill>
                  </a:tcPr>
                </a:tc>
                <a:tc>
                  <a:txBody>
                    <a:bodyPr/>
                    <a:lstStyle/>
                    <a:p>
                      <a:r>
                        <a:rPr lang="en-US" sz="1100" dirty="0"/>
                        <a:t>30</a:t>
                      </a:r>
                      <a:endParaRPr lang="en-IT" sz="1100" dirty="0"/>
                    </a:p>
                  </a:txBody>
                  <a:tcPr marL="51439" marR="51439" marT="25718" marB="25718">
                    <a:solidFill>
                      <a:schemeClr val="accent3">
                        <a:lumMod val="40000"/>
                        <a:lumOff val="60000"/>
                      </a:schemeClr>
                    </a:solidFill>
                  </a:tcPr>
                </a:tc>
                <a:tc>
                  <a:txBody>
                    <a:bodyPr/>
                    <a:lstStyle/>
                    <a:p>
                      <a:r>
                        <a:rPr lang="en-US" sz="1100" dirty="0"/>
                        <a:t>13</a:t>
                      </a:r>
                      <a:endParaRPr lang="en-IT" sz="11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217280">
                <a:tc>
                  <a:txBody>
                    <a:bodyPr/>
                    <a:lstStyle/>
                    <a:p>
                      <a:r>
                        <a:rPr lang="en-IT" sz="1100" b="1" dirty="0">
                          <a:solidFill>
                            <a:schemeClr val="tx1"/>
                          </a:solidFill>
                        </a:rPr>
                        <a:t>WEST</a:t>
                      </a:r>
                    </a:p>
                  </a:txBody>
                  <a:tcPr marL="51439" marR="51439" marT="25718" marB="25718">
                    <a:solidFill>
                      <a:schemeClr val="accent6">
                        <a:lumMod val="40000"/>
                        <a:lumOff val="60000"/>
                      </a:schemeClr>
                    </a:solidFill>
                  </a:tcPr>
                </a:tc>
                <a:tc>
                  <a:txBody>
                    <a:bodyPr/>
                    <a:lstStyle/>
                    <a:p>
                      <a:r>
                        <a:rPr lang="en-US" sz="1100" dirty="0"/>
                        <a:t>30</a:t>
                      </a:r>
                      <a:endParaRPr lang="en-IT" sz="1100" dirty="0"/>
                    </a:p>
                  </a:txBody>
                  <a:tcPr marL="51439" marR="51439" marT="25718" marB="25718">
                    <a:solidFill>
                      <a:schemeClr val="accent6">
                        <a:lumMod val="40000"/>
                        <a:lumOff val="60000"/>
                      </a:schemeClr>
                    </a:solidFill>
                  </a:tcPr>
                </a:tc>
                <a:tc>
                  <a:txBody>
                    <a:bodyPr/>
                    <a:lstStyle/>
                    <a:p>
                      <a:r>
                        <a:rPr lang="en-US" sz="1100" dirty="0"/>
                        <a:t>4</a:t>
                      </a:r>
                      <a:endParaRPr lang="en-IT" sz="11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grpSp>
        <p:nvGrpSpPr>
          <p:cNvPr id="31" name="Group 30">
            <a:extLst>
              <a:ext uri="{FF2B5EF4-FFF2-40B4-BE49-F238E27FC236}">
                <a16:creationId xmlns:a16="http://schemas.microsoft.com/office/drawing/2014/main" id="{6FE9ADA9-8D21-4758-8197-558E9FC4B1CA}"/>
              </a:ext>
            </a:extLst>
          </p:cNvPr>
          <p:cNvGrpSpPr>
            <a:grpSpLocks noChangeAspect="1"/>
          </p:cNvGrpSpPr>
          <p:nvPr/>
        </p:nvGrpSpPr>
        <p:grpSpPr>
          <a:xfrm>
            <a:off x="6460926" y="39228"/>
            <a:ext cx="2683075" cy="2025000"/>
            <a:chOff x="2828941" y="727382"/>
            <a:chExt cx="4556597" cy="3439005"/>
          </a:xfrm>
        </p:grpSpPr>
        <p:pic>
          <p:nvPicPr>
            <p:cNvPr id="19" name="Picture 18">
              <a:extLst>
                <a:ext uri="{FF2B5EF4-FFF2-40B4-BE49-F238E27FC236}">
                  <a16:creationId xmlns:a16="http://schemas.microsoft.com/office/drawing/2014/main" id="{62C07F33-D945-4D35-A562-2373334F6C4D}"/>
                </a:ext>
              </a:extLst>
            </p:cNvPr>
            <p:cNvPicPr>
              <a:picLocks noChangeAspect="1"/>
            </p:cNvPicPr>
            <p:nvPr/>
          </p:nvPicPr>
          <p:blipFill rotWithShape="1">
            <a:blip r:embed="rId2"/>
            <a:srcRect r="52121"/>
            <a:stretch/>
          </p:blipFill>
          <p:spPr>
            <a:xfrm>
              <a:off x="2828941" y="727382"/>
              <a:ext cx="4556597" cy="3439005"/>
            </a:xfrm>
            <a:prstGeom prst="rect">
              <a:avLst/>
            </a:prstGeom>
          </p:spPr>
        </p:pic>
        <p:cxnSp>
          <p:nvCxnSpPr>
            <p:cNvPr id="20" name="Straight Arrow Connector 19">
              <a:extLst>
                <a:ext uri="{FF2B5EF4-FFF2-40B4-BE49-F238E27FC236}">
                  <a16:creationId xmlns:a16="http://schemas.microsoft.com/office/drawing/2014/main" id="{62E81E9A-7457-40F5-9F2F-519DE8AE3D81}"/>
                </a:ext>
              </a:extLst>
            </p:cNvPr>
            <p:cNvCxnSpPr/>
            <p:nvPr/>
          </p:nvCxnSpPr>
          <p:spPr>
            <a:xfrm>
              <a:off x="3628900" y="2129220"/>
              <a:ext cx="1015340" cy="1015341"/>
            </a:xfrm>
            <a:prstGeom prst="straightConnector1">
              <a:avLst/>
            </a:prstGeom>
            <a:ln>
              <a:solidFill>
                <a:srgbClr val="ED062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3797AA0-710A-43E8-BEF5-F4B60387D20A}"/>
                </a:ext>
              </a:extLst>
            </p:cNvPr>
            <p:cNvCxnSpPr>
              <a:cxnSpLocks/>
            </p:cNvCxnSpPr>
            <p:nvPr/>
          </p:nvCxnSpPr>
          <p:spPr>
            <a:xfrm>
              <a:off x="4798620" y="2568607"/>
              <a:ext cx="700644" cy="641268"/>
            </a:xfrm>
            <a:prstGeom prst="straightConnector1">
              <a:avLst/>
            </a:prstGeom>
            <a:ln>
              <a:solidFill>
                <a:srgbClr val="1BF40C"/>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8610684-5166-4836-9EC3-B4C0F5B219E7}"/>
              </a:ext>
            </a:extLst>
          </p:cNvPr>
          <p:cNvSpPr txBox="1"/>
          <p:nvPr/>
        </p:nvSpPr>
        <p:spPr>
          <a:xfrm rot="16200000">
            <a:off x="5406736" y="807622"/>
            <a:ext cx="1229952" cy="553998"/>
          </a:xfrm>
          <a:prstGeom prst="rect">
            <a:avLst/>
          </a:prstGeom>
          <a:noFill/>
        </p:spPr>
        <p:txBody>
          <a:bodyPr wrap="none" rtlCol="0">
            <a:spAutoFit/>
          </a:bodyPr>
          <a:lstStyle/>
          <a:p>
            <a:pPr algn="ctr" defTabSz="685800"/>
            <a:r>
              <a:rPr lang="en-US" sz="1500" b="1" dirty="0">
                <a:solidFill>
                  <a:prstClr val="black"/>
                </a:solidFill>
                <a:latin typeface="Calibri"/>
              </a:rPr>
              <a:t>Higher </a:t>
            </a:r>
            <a:r>
              <a:rPr lang="en-US" sz="1500" b="1" dirty="0" err="1">
                <a:solidFill>
                  <a:prstClr val="black"/>
                </a:solidFill>
                <a:latin typeface="Calibri"/>
              </a:rPr>
              <a:t>Wrad</a:t>
            </a:r>
            <a:r>
              <a:rPr lang="en-US" sz="1500" b="1" dirty="0">
                <a:solidFill>
                  <a:prstClr val="black"/>
                </a:solidFill>
                <a:latin typeface="Calibri"/>
              </a:rPr>
              <a:t> </a:t>
            </a:r>
          </a:p>
          <a:p>
            <a:pPr algn="ctr" defTabSz="685800"/>
            <a:r>
              <a:rPr lang="en-US" sz="1500" b="1" dirty="0">
                <a:solidFill>
                  <a:prstClr val="black"/>
                </a:solidFill>
                <a:latin typeface="Calibri"/>
              </a:rPr>
              <a:t>at lower ne</a:t>
            </a:r>
          </a:p>
        </p:txBody>
      </p:sp>
      <p:sp>
        <p:nvSpPr>
          <p:cNvPr id="33" name="TextBox 32">
            <a:extLst>
              <a:ext uri="{FF2B5EF4-FFF2-40B4-BE49-F238E27FC236}">
                <a16:creationId xmlns:a16="http://schemas.microsoft.com/office/drawing/2014/main" id="{E8DCBE5A-5AE2-444D-AA62-80A58D6949BF}"/>
              </a:ext>
            </a:extLst>
          </p:cNvPr>
          <p:cNvSpPr txBox="1"/>
          <p:nvPr/>
        </p:nvSpPr>
        <p:spPr>
          <a:xfrm rot="16200000">
            <a:off x="5205046" y="2598322"/>
            <a:ext cx="1674369" cy="553998"/>
          </a:xfrm>
          <a:prstGeom prst="rect">
            <a:avLst/>
          </a:prstGeom>
          <a:noFill/>
        </p:spPr>
        <p:txBody>
          <a:bodyPr wrap="none" rtlCol="0">
            <a:spAutoFit/>
          </a:bodyPr>
          <a:lstStyle/>
          <a:p>
            <a:pPr algn="ctr" defTabSz="685800"/>
            <a:r>
              <a:rPr lang="en-US" sz="1500" b="1" dirty="0">
                <a:solidFill>
                  <a:prstClr val="black"/>
                </a:solidFill>
                <a:latin typeface="Calibri"/>
              </a:rPr>
              <a:t>Lower conducted</a:t>
            </a:r>
          </a:p>
          <a:p>
            <a:pPr algn="ctr" defTabSz="685800"/>
            <a:r>
              <a:rPr lang="en-US" sz="1500" b="1" dirty="0">
                <a:solidFill>
                  <a:prstClr val="black"/>
                </a:solidFill>
                <a:latin typeface="Calibri"/>
              </a:rPr>
              <a:t>energy at lower ne</a:t>
            </a:r>
          </a:p>
        </p:txBody>
      </p:sp>
      <p:sp>
        <p:nvSpPr>
          <p:cNvPr id="16" name="Footer Placeholder 3">
            <a:extLst>
              <a:ext uri="{FF2B5EF4-FFF2-40B4-BE49-F238E27FC236}">
                <a16:creationId xmlns:a16="http://schemas.microsoft.com/office/drawing/2014/main" id="{28F4BEC5-351D-4B91-9419-2F5BC2B8ED4F}"/>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111309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6CD136-19D1-4FB6-8370-400F327BC8B6}"/>
              </a:ext>
            </a:extLst>
          </p:cNvPr>
          <p:cNvGrpSpPr>
            <a:grpSpLocks noChangeAspect="1"/>
          </p:cNvGrpSpPr>
          <p:nvPr/>
        </p:nvGrpSpPr>
        <p:grpSpPr>
          <a:xfrm>
            <a:off x="6420347" y="1995922"/>
            <a:ext cx="2724613" cy="2025000"/>
            <a:chOff x="5499264" y="4301785"/>
            <a:chExt cx="4627139" cy="3439005"/>
          </a:xfrm>
        </p:grpSpPr>
        <p:pic>
          <p:nvPicPr>
            <p:cNvPr id="25" name="Picture 24">
              <a:extLst>
                <a:ext uri="{FF2B5EF4-FFF2-40B4-BE49-F238E27FC236}">
                  <a16:creationId xmlns:a16="http://schemas.microsoft.com/office/drawing/2014/main" id="{D116BA42-76AD-453A-AFC1-C508D0A871F7}"/>
                </a:ext>
              </a:extLst>
            </p:cNvPr>
            <p:cNvPicPr>
              <a:picLocks noChangeAspect="1"/>
            </p:cNvPicPr>
            <p:nvPr/>
          </p:nvPicPr>
          <p:blipFill rotWithShape="1">
            <a:blip r:embed="rId2"/>
            <a:srcRect l="51379"/>
            <a:stretch/>
          </p:blipFill>
          <p:spPr>
            <a:xfrm>
              <a:off x="5499264" y="4301785"/>
              <a:ext cx="4627139" cy="3439005"/>
            </a:xfrm>
            <a:prstGeom prst="rect">
              <a:avLst/>
            </a:prstGeom>
          </p:spPr>
        </p:pic>
        <p:cxnSp>
          <p:nvCxnSpPr>
            <p:cNvPr id="28" name="Straight Arrow Connector 27">
              <a:extLst>
                <a:ext uri="{FF2B5EF4-FFF2-40B4-BE49-F238E27FC236}">
                  <a16:creationId xmlns:a16="http://schemas.microsoft.com/office/drawing/2014/main" id="{81EA3C41-8626-445C-B362-19BFAB7712C5}"/>
                </a:ext>
              </a:extLst>
            </p:cNvPr>
            <p:cNvCxnSpPr>
              <a:cxnSpLocks/>
            </p:cNvCxnSpPr>
            <p:nvPr/>
          </p:nvCxnSpPr>
          <p:spPr>
            <a:xfrm flipV="1">
              <a:off x="6608972" y="4919852"/>
              <a:ext cx="1088571" cy="860961"/>
            </a:xfrm>
            <a:prstGeom prst="straightConnector1">
              <a:avLst/>
            </a:prstGeom>
            <a:ln>
              <a:solidFill>
                <a:srgbClr val="ED062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6260D57-3A13-42F9-87E0-DDA52ED4215E}"/>
                </a:ext>
              </a:extLst>
            </p:cNvPr>
            <p:cNvCxnSpPr>
              <a:cxnSpLocks/>
            </p:cNvCxnSpPr>
            <p:nvPr/>
          </p:nvCxnSpPr>
          <p:spPr>
            <a:xfrm flipV="1">
              <a:off x="7562959" y="5002979"/>
              <a:ext cx="936169" cy="721975"/>
            </a:xfrm>
            <a:prstGeom prst="straightConnector1">
              <a:avLst/>
            </a:prstGeom>
            <a:ln>
              <a:solidFill>
                <a:srgbClr val="1BF40C"/>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fr-FR" dirty="0"/>
              <a:t>P36: </a:t>
            </a:r>
            <a:r>
              <a:rPr lang="fr-FR" dirty="0" err="1"/>
              <a:t>Benign</a:t>
            </a:r>
            <a:r>
              <a:rPr lang="fr-FR" dirty="0"/>
              <a:t> </a:t>
            </a:r>
            <a:r>
              <a:rPr lang="fr-FR" dirty="0" err="1"/>
              <a:t>Termination</a:t>
            </a:r>
            <a:r>
              <a:rPr lang="fr-FR" dirty="0"/>
              <a:t> of RE </a:t>
            </a:r>
            <a:r>
              <a:rPr lang="fr-FR" dirty="0" err="1"/>
              <a:t>Beams</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fontScale="92500"/>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sz="1050" dirty="0">
                <a:cs typeface="Calibri"/>
              </a:rPr>
              <a:t>Umar Sheikh (</a:t>
            </a:r>
            <a:r>
              <a:rPr lang="en-US" sz="1050" dirty="0">
                <a:cs typeface="Calibri"/>
                <a:hlinkClick r:id="rId3"/>
              </a:rPr>
              <a:t>umar.sheikh@epfl.ch</a:t>
            </a:r>
            <a:r>
              <a:rPr lang="en-US" sz="1050" dirty="0">
                <a:cs typeface="Calibri"/>
              </a:rPr>
              <a:t>) et al.</a:t>
            </a: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sz="1200" dirty="0">
                <a:cs typeface="Calibri"/>
              </a:rPr>
              <a:t>Benign Termination by D/H injection has scaling limits. </a:t>
            </a:r>
          </a:p>
          <a:p>
            <a:pPr lvl="2">
              <a:spcBef>
                <a:spcPts val="0"/>
              </a:spcBef>
              <a:defRPr/>
            </a:pPr>
            <a:r>
              <a:rPr lang="en-US" sz="1050" dirty="0">
                <a:cs typeface="Calibri"/>
              </a:rPr>
              <a:t>The upper pressure limit is critical but unknown, as ITER's scheme exceeds preliminary predictions.</a:t>
            </a:r>
          </a:p>
          <a:p>
            <a:pPr lvl="1">
              <a:spcBef>
                <a:spcPts val="0"/>
              </a:spcBef>
              <a:defRPr/>
            </a:pPr>
            <a:r>
              <a:rPr lang="en-US" sz="1200" dirty="0">
                <a:cs typeface="Calibri"/>
              </a:rPr>
              <a:t>TCV showed the RE final collapse depends on the hydrogenic species, not just density. This species effect is vital for ITER to understand (figures </a:t>
            </a:r>
            <a:r>
              <a:rPr lang="en-US" sz="1200" dirty="0">
                <a:cs typeface="Calibri"/>
                <a:sym typeface="Wingdings" panose="05000000000000000000" pitchFamily="2" charset="2"/>
              </a:rPr>
              <a:t>)</a:t>
            </a:r>
            <a:r>
              <a:rPr lang="en-US" sz="1200" dirty="0">
                <a:cs typeface="Calibri"/>
              </a:rPr>
              <a:t>.</a:t>
            </a:r>
          </a:p>
          <a:p>
            <a:pPr lvl="1">
              <a:spcBef>
                <a:spcPts val="0"/>
              </a:spcBef>
              <a:defRPr/>
            </a:pPr>
            <a:r>
              <a:rPr lang="en-US" sz="1200" dirty="0">
                <a:cs typeface="Calibri"/>
              </a:rPr>
              <a:t>Modelling is starting to shed light on the mechanisms at the final collapse (see Sheikh IAEA FEC 2025)</a:t>
            </a:r>
          </a:p>
          <a:p>
            <a:pPr marL="160735" indent="-160735">
              <a:spcBef>
                <a:spcPts val="0"/>
              </a:spcBef>
              <a:buFont typeface="Arial"/>
              <a:buChar char="•"/>
              <a:defRPr/>
            </a:pPr>
            <a:r>
              <a:rPr lang="en-US" b="1" dirty="0">
                <a:latin typeface="+mn-lt"/>
                <a:cs typeface="Calibri"/>
              </a:rPr>
              <a:t>Experimental Strategy </a:t>
            </a:r>
            <a:r>
              <a:rPr lang="en-US" b="1" dirty="0" err="1">
                <a:latin typeface="+mn-lt"/>
                <a:cs typeface="Calibri"/>
              </a:rPr>
              <a:t>etc</a:t>
            </a:r>
            <a:r>
              <a:rPr lang="en-US" b="1" dirty="0">
                <a:latin typeface="+mn-lt"/>
                <a:cs typeface="Calibri"/>
              </a:rPr>
              <a:t>:</a:t>
            </a:r>
            <a:endParaRPr lang="en-US" dirty="0">
              <a:latin typeface="+mn-lt"/>
            </a:endParaRPr>
          </a:p>
          <a:p>
            <a:pPr lvl="1">
              <a:spcBef>
                <a:spcPts val="0"/>
              </a:spcBef>
              <a:defRPr/>
            </a:pPr>
            <a:r>
              <a:rPr lang="en-US" sz="1200" dirty="0">
                <a:cs typeface="Calibri"/>
              </a:rPr>
              <a:t>Establish the upper neutral pressure limit necessary for successful benign termination of the RE beam on AUG and WEST</a:t>
            </a:r>
          </a:p>
          <a:p>
            <a:pPr lvl="1">
              <a:spcBef>
                <a:spcPts val="0"/>
              </a:spcBef>
              <a:defRPr/>
            </a:pPr>
            <a:r>
              <a:rPr lang="en-US" sz="1200" dirty="0">
                <a:cs typeface="Calibri"/>
              </a:rPr>
              <a:t>Systematically vary the ratio and timing of Ne and D2 injections to optimize the process and understand recombination timescales on TCV</a:t>
            </a:r>
          </a:p>
          <a:p>
            <a:pPr lvl="1">
              <a:spcBef>
                <a:spcPts val="0"/>
              </a:spcBef>
              <a:defRPr/>
            </a:pPr>
            <a:r>
              <a:rPr lang="en-US" sz="1200" dirty="0">
                <a:cs typeface="Calibri"/>
              </a:rPr>
              <a:t>Determine why H and D lead to different final collapse dynamics (e.g., by changing resistivity without altering ne) on TCV and WEST</a:t>
            </a:r>
          </a:p>
          <a:p>
            <a:pPr lvl="1">
              <a:spcBef>
                <a:spcPts val="0"/>
              </a:spcBef>
              <a:defRPr/>
            </a:pPr>
            <a:r>
              <a:rPr lang="en-US" sz="1200" dirty="0">
                <a:cs typeface="Calibri"/>
              </a:rPr>
              <a:t>Use new diagnostics (e.g., IR camera views) to get 3D information on the final RE beam collapse and study how the toroidal asymmetry evolves on TCV</a:t>
            </a:r>
          </a:p>
          <a:p>
            <a:pPr lvl="1">
              <a:spcBef>
                <a:spcPts val="0"/>
              </a:spcBef>
              <a:defRPr/>
            </a:pPr>
            <a:r>
              <a:rPr lang="en-US" sz="1200" dirty="0">
                <a:cs typeface="Calibri"/>
              </a:rPr>
              <a:t>Compare the time to recombination using SPI vs. MGI on AUG</a:t>
            </a:r>
          </a:p>
          <a:p>
            <a:pPr lvl="1">
              <a:spcBef>
                <a:spcPts val="0"/>
              </a:spcBef>
              <a:defRPr/>
            </a:pPr>
            <a:r>
              <a:rPr lang="en-US" sz="1200" dirty="0">
                <a:cs typeface="Calibri"/>
              </a:rPr>
              <a:t>Develop new benign termination scenarios on TCV: using pure D2​ only, and </a:t>
            </a:r>
            <a:r>
              <a:rPr lang="en-US" sz="1200" dirty="0" err="1">
                <a:cs typeface="Calibri"/>
              </a:rPr>
              <a:t>limiterless</a:t>
            </a:r>
            <a:r>
              <a:rPr lang="en-US" sz="1200" dirty="0">
                <a:cs typeface="Calibri"/>
              </a:rPr>
              <a:t> compression</a:t>
            </a:r>
            <a:endParaRPr lang="en-US" sz="1800" dirty="0">
              <a:cs typeface="Calibri"/>
            </a:endParaRPr>
          </a:p>
          <a:p>
            <a:pPr marL="160735" indent="-160735">
              <a:spcBef>
                <a:spcPts val="0"/>
              </a:spcBef>
              <a:buFont typeface="Arial"/>
              <a:buChar char="•"/>
              <a:defRPr/>
            </a:pPr>
            <a:endParaRPr lang="en-US" dirty="0">
              <a:latin typeface="+mn-lt"/>
              <a:cs typeface="Calibri"/>
            </a:endParaRPr>
          </a:p>
          <a:p>
            <a:endParaRPr lang="fr-FR" dirty="0"/>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6445120" y="4028035"/>
          <a:ext cx="2609072" cy="1043944"/>
        </p:xfrm>
        <a:graphic>
          <a:graphicData uri="http://schemas.openxmlformats.org/drawingml/2006/table">
            <a:tbl>
              <a:tblPr firstRow="1" bandRow="1">
                <a:tableStyleId>{5C22544A-7EE6-4342-B048-85BDC9FD1C3A}</a:tableStyleId>
              </a:tblPr>
              <a:tblGrid>
                <a:gridCol w="600157">
                  <a:extLst>
                    <a:ext uri="{9D8B030D-6E8A-4147-A177-3AD203B41FA5}">
                      <a16:colId xmlns:a16="http://schemas.microsoft.com/office/drawing/2014/main" val="20000"/>
                    </a:ext>
                  </a:extLst>
                </a:gridCol>
                <a:gridCol w="1046744">
                  <a:extLst>
                    <a:ext uri="{9D8B030D-6E8A-4147-A177-3AD203B41FA5}">
                      <a16:colId xmlns:a16="http://schemas.microsoft.com/office/drawing/2014/main" val="20001"/>
                    </a:ext>
                  </a:extLst>
                </a:gridCol>
                <a:gridCol w="962171">
                  <a:extLst>
                    <a:ext uri="{9D8B030D-6E8A-4147-A177-3AD203B41FA5}">
                      <a16:colId xmlns:a16="http://schemas.microsoft.com/office/drawing/2014/main" val="20002"/>
                    </a:ext>
                  </a:extLst>
                </a:gridCol>
              </a:tblGrid>
              <a:tr h="217280">
                <a:tc>
                  <a:txBody>
                    <a:bodyPr/>
                    <a:lstStyle/>
                    <a:p>
                      <a:r>
                        <a:rPr lang="en-IT" sz="1100" dirty="0"/>
                        <a:t>Device</a:t>
                      </a:r>
                    </a:p>
                  </a:txBody>
                  <a:tcPr marL="51439" marR="51439" marT="25718" marB="25718"/>
                </a:tc>
                <a:tc>
                  <a:txBody>
                    <a:bodyPr/>
                    <a:lstStyle/>
                    <a:p>
                      <a:r>
                        <a:rPr lang="en-IT" sz="1100" dirty="0"/>
                        <a:t># Pulses/Session</a:t>
                      </a:r>
                    </a:p>
                  </a:txBody>
                  <a:tcPr marL="51439" marR="51439" marT="25718" marB="25718"/>
                </a:tc>
                <a:tc>
                  <a:txBody>
                    <a:bodyPr/>
                    <a:lstStyle/>
                    <a:p>
                      <a:r>
                        <a:rPr lang="en-IT" sz="1100" dirty="0"/>
                        <a:t># Development</a:t>
                      </a:r>
                    </a:p>
                  </a:txBody>
                  <a:tcPr marL="51439" marR="51439" marT="25718" marB="25718"/>
                </a:tc>
                <a:extLst>
                  <a:ext uri="{0D108BD9-81ED-4DB2-BD59-A6C34878D82A}">
                    <a16:rowId xmlns:a16="http://schemas.microsoft.com/office/drawing/2014/main" val="10000"/>
                  </a:ext>
                </a:extLst>
              </a:tr>
              <a:tr h="217280">
                <a:tc>
                  <a:txBody>
                    <a:bodyPr/>
                    <a:lstStyle/>
                    <a:p>
                      <a:r>
                        <a:rPr lang="fr-CH" sz="1100" b="1" dirty="0">
                          <a:solidFill>
                            <a:schemeClr val="tx1"/>
                          </a:solidFill>
                        </a:rPr>
                        <a:t>AUG</a:t>
                      </a:r>
                      <a:endParaRPr lang="en-IT" sz="1100" b="1" dirty="0">
                        <a:solidFill>
                          <a:schemeClr val="tx1"/>
                        </a:solidFill>
                      </a:endParaRPr>
                    </a:p>
                  </a:txBody>
                  <a:tcPr marL="51439" marR="51439" marT="25718" marB="25718">
                    <a:solidFill>
                      <a:schemeClr val="tx2">
                        <a:lumMod val="40000"/>
                        <a:lumOff val="60000"/>
                      </a:schemeClr>
                    </a:solidFill>
                  </a:tcPr>
                </a:tc>
                <a:tc>
                  <a:txBody>
                    <a:bodyPr/>
                    <a:lstStyle/>
                    <a:p>
                      <a:r>
                        <a:rPr lang="en-US" sz="1100" dirty="0"/>
                        <a:t>8</a:t>
                      </a:r>
                      <a:endParaRPr lang="en-IT" sz="1100" dirty="0"/>
                    </a:p>
                  </a:txBody>
                  <a:tcPr marL="51439" marR="51439" marT="25718" marB="25718">
                    <a:solidFill>
                      <a:schemeClr val="tx2">
                        <a:lumMod val="40000"/>
                        <a:lumOff val="60000"/>
                      </a:schemeClr>
                    </a:solidFill>
                  </a:tcPr>
                </a:tc>
                <a:tc>
                  <a:txBody>
                    <a:bodyPr/>
                    <a:lstStyle/>
                    <a:p>
                      <a:r>
                        <a:rPr lang="en-US" sz="1100" dirty="0"/>
                        <a:t>4</a:t>
                      </a:r>
                      <a:endParaRPr lang="en-IT" sz="1100" dirty="0"/>
                    </a:p>
                  </a:txBody>
                  <a:tcPr marL="51439" marR="51439" marT="25718" marB="25718">
                    <a:solidFill>
                      <a:schemeClr val="tx2">
                        <a:lumMod val="40000"/>
                        <a:lumOff val="60000"/>
                      </a:schemeClr>
                    </a:solidFill>
                  </a:tcPr>
                </a:tc>
                <a:extLst>
                  <a:ext uri="{0D108BD9-81ED-4DB2-BD59-A6C34878D82A}">
                    <a16:rowId xmlns:a16="http://schemas.microsoft.com/office/drawing/2014/main" val="10001"/>
                  </a:ext>
                </a:extLst>
              </a:tr>
              <a:tr h="217280">
                <a:tc>
                  <a:txBody>
                    <a:bodyPr/>
                    <a:lstStyle/>
                    <a:p>
                      <a:r>
                        <a:rPr lang="en-IT" sz="1100" b="1" dirty="0">
                          <a:solidFill>
                            <a:schemeClr val="tx1"/>
                          </a:solidFill>
                        </a:rPr>
                        <a:t>TCV</a:t>
                      </a:r>
                    </a:p>
                  </a:txBody>
                  <a:tcPr marL="51439" marR="51439" marT="25718" marB="25718">
                    <a:solidFill>
                      <a:schemeClr val="accent3">
                        <a:lumMod val="40000"/>
                        <a:lumOff val="60000"/>
                      </a:schemeClr>
                    </a:solidFill>
                  </a:tcPr>
                </a:tc>
                <a:tc>
                  <a:txBody>
                    <a:bodyPr/>
                    <a:lstStyle/>
                    <a:p>
                      <a:r>
                        <a:rPr lang="en-US" sz="1100" dirty="0"/>
                        <a:t>30</a:t>
                      </a:r>
                      <a:endParaRPr lang="en-IT" sz="1100" dirty="0"/>
                    </a:p>
                  </a:txBody>
                  <a:tcPr marL="51439" marR="51439" marT="25718" marB="25718">
                    <a:solidFill>
                      <a:schemeClr val="accent3">
                        <a:lumMod val="40000"/>
                        <a:lumOff val="60000"/>
                      </a:schemeClr>
                    </a:solidFill>
                  </a:tcPr>
                </a:tc>
                <a:tc>
                  <a:txBody>
                    <a:bodyPr/>
                    <a:lstStyle/>
                    <a:p>
                      <a:r>
                        <a:rPr lang="en-US" sz="1100" dirty="0"/>
                        <a:t>13</a:t>
                      </a:r>
                      <a:endParaRPr lang="en-IT" sz="11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r h="217280">
                <a:tc>
                  <a:txBody>
                    <a:bodyPr/>
                    <a:lstStyle/>
                    <a:p>
                      <a:r>
                        <a:rPr lang="en-IT" sz="1100" b="1" dirty="0">
                          <a:solidFill>
                            <a:schemeClr val="tx1"/>
                          </a:solidFill>
                        </a:rPr>
                        <a:t>WEST</a:t>
                      </a:r>
                    </a:p>
                  </a:txBody>
                  <a:tcPr marL="51439" marR="51439" marT="25718" marB="25718">
                    <a:solidFill>
                      <a:schemeClr val="accent6">
                        <a:lumMod val="40000"/>
                        <a:lumOff val="60000"/>
                      </a:schemeClr>
                    </a:solidFill>
                  </a:tcPr>
                </a:tc>
                <a:tc>
                  <a:txBody>
                    <a:bodyPr/>
                    <a:lstStyle/>
                    <a:p>
                      <a:r>
                        <a:rPr lang="en-US" sz="1100" dirty="0"/>
                        <a:t>30</a:t>
                      </a:r>
                      <a:endParaRPr lang="en-IT" sz="1100" dirty="0"/>
                    </a:p>
                  </a:txBody>
                  <a:tcPr marL="51439" marR="51439" marT="25718" marB="25718">
                    <a:solidFill>
                      <a:schemeClr val="accent6">
                        <a:lumMod val="40000"/>
                        <a:lumOff val="60000"/>
                      </a:schemeClr>
                    </a:solidFill>
                  </a:tcPr>
                </a:tc>
                <a:tc>
                  <a:txBody>
                    <a:bodyPr/>
                    <a:lstStyle/>
                    <a:p>
                      <a:r>
                        <a:rPr lang="en-US" sz="1100" dirty="0"/>
                        <a:t>4</a:t>
                      </a:r>
                      <a:endParaRPr lang="en-IT" sz="1100" dirty="0"/>
                    </a:p>
                  </a:txBody>
                  <a:tcPr marL="51439" marR="51439" marT="25718" marB="25718">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grpSp>
        <p:nvGrpSpPr>
          <p:cNvPr id="31" name="Group 30">
            <a:extLst>
              <a:ext uri="{FF2B5EF4-FFF2-40B4-BE49-F238E27FC236}">
                <a16:creationId xmlns:a16="http://schemas.microsoft.com/office/drawing/2014/main" id="{6FE9ADA9-8D21-4758-8197-558E9FC4B1CA}"/>
              </a:ext>
            </a:extLst>
          </p:cNvPr>
          <p:cNvGrpSpPr>
            <a:grpSpLocks noChangeAspect="1"/>
          </p:cNvGrpSpPr>
          <p:nvPr/>
        </p:nvGrpSpPr>
        <p:grpSpPr>
          <a:xfrm>
            <a:off x="6460926" y="39228"/>
            <a:ext cx="2683075" cy="2025000"/>
            <a:chOff x="2828941" y="727382"/>
            <a:chExt cx="4556597" cy="3439005"/>
          </a:xfrm>
        </p:grpSpPr>
        <p:pic>
          <p:nvPicPr>
            <p:cNvPr id="19" name="Picture 18">
              <a:extLst>
                <a:ext uri="{FF2B5EF4-FFF2-40B4-BE49-F238E27FC236}">
                  <a16:creationId xmlns:a16="http://schemas.microsoft.com/office/drawing/2014/main" id="{62C07F33-D945-4D35-A562-2373334F6C4D}"/>
                </a:ext>
              </a:extLst>
            </p:cNvPr>
            <p:cNvPicPr>
              <a:picLocks noChangeAspect="1"/>
            </p:cNvPicPr>
            <p:nvPr/>
          </p:nvPicPr>
          <p:blipFill rotWithShape="1">
            <a:blip r:embed="rId2"/>
            <a:srcRect r="52121"/>
            <a:stretch/>
          </p:blipFill>
          <p:spPr>
            <a:xfrm>
              <a:off x="2828941" y="727382"/>
              <a:ext cx="4556597" cy="3439005"/>
            </a:xfrm>
            <a:prstGeom prst="rect">
              <a:avLst/>
            </a:prstGeom>
          </p:spPr>
        </p:pic>
        <p:cxnSp>
          <p:nvCxnSpPr>
            <p:cNvPr id="20" name="Straight Arrow Connector 19">
              <a:extLst>
                <a:ext uri="{FF2B5EF4-FFF2-40B4-BE49-F238E27FC236}">
                  <a16:creationId xmlns:a16="http://schemas.microsoft.com/office/drawing/2014/main" id="{62E81E9A-7457-40F5-9F2F-519DE8AE3D81}"/>
                </a:ext>
              </a:extLst>
            </p:cNvPr>
            <p:cNvCxnSpPr/>
            <p:nvPr/>
          </p:nvCxnSpPr>
          <p:spPr>
            <a:xfrm>
              <a:off x="3628900" y="2129220"/>
              <a:ext cx="1015340" cy="1015341"/>
            </a:xfrm>
            <a:prstGeom prst="straightConnector1">
              <a:avLst/>
            </a:prstGeom>
            <a:ln>
              <a:solidFill>
                <a:srgbClr val="ED062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3797AA0-710A-43E8-BEF5-F4B60387D20A}"/>
                </a:ext>
              </a:extLst>
            </p:cNvPr>
            <p:cNvCxnSpPr>
              <a:cxnSpLocks/>
            </p:cNvCxnSpPr>
            <p:nvPr/>
          </p:nvCxnSpPr>
          <p:spPr>
            <a:xfrm>
              <a:off x="4798620" y="2568607"/>
              <a:ext cx="700644" cy="641268"/>
            </a:xfrm>
            <a:prstGeom prst="straightConnector1">
              <a:avLst/>
            </a:prstGeom>
            <a:ln>
              <a:solidFill>
                <a:srgbClr val="1BF40C"/>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8610684-5166-4836-9EC3-B4C0F5B219E7}"/>
              </a:ext>
            </a:extLst>
          </p:cNvPr>
          <p:cNvSpPr txBox="1"/>
          <p:nvPr/>
        </p:nvSpPr>
        <p:spPr>
          <a:xfrm rot="16200000">
            <a:off x="5406736" y="807622"/>
            <a:ext cx="1229952" cy="553998"/>
          </a:xfrm>
          <a:prstGeom prst="rect">
            <a:avLst/>
          </a:prstGeom>
          <a:noFill/>
        </p:spPr>
        <p:txBody>
          <a:bodyPr wrap="none" rtlCol="0">
            <a:spAutoFit/>
          </a:bodyPr>
          <a:lstStyle/>
          <a:p>
            <a:pPr algn="ctr" defTabSz="685800"/>
            <a:r>
              <a:rPr lang="en-US" sz="1500" b="1" dirty="0">
                <a:solidFill>
                  <a:prstClr val="black"/>
                </a:solidFill>
                <a:latin typeface="Calibri"/>
              </a:rPr>
              <a:t>Higher </a:t>
            </a:r>
            <a:r>
              <a:rPr lang="en-US" sz="1500" b="1" dirty="0" err="1">
                <a:solidFill>
                  <a:prstClr val="black"/>
                </a:solidFill>
                <a:latin typeface="Calibri"/>
              </a:rPr>
              <a:t>Wrad</a:t>
            </a:r>
            <a:r>
              <a:rPr lang="en-US" sz="1500" b="1" dirty="0">
                <a:solidFill>
                  <a:prstClr val="black"/>
                </a:solidFill>
                <a:latin typeface="Calibri"/>
              </a:rPr>
              <a:t> </a:t>
            </a:r>
          </a:p>
          <a:p>
            <a:pPr algn="ctr" defTabSz="685800"/>
            <a:r>
              <a:rPr lang="en-US" sz="1500" b="1" dirty="0">
                <a:solidFill>
                  <a:prstClr val="black"/>
                </a:solidFill>
                <a:latin typeface="Calibri"/>
              </a:rPr>
              <a:t>at lower ne</a:t>
            </a:r>
          </a:p>
        </p:txBody>
      </p:sp>
      <p:sp>
        <p:nvSpPr>
          <p:cNvPr id="33" name="TextBox 32">
            <a:extLst>
              <a:ext uri="{FF2B5EF4-FFF2-40B4-BE49-F238E27FC236}">
                <a16:creationId xmlns:a16="http://schemas.microsoft.com/office/drawing/2014/main" id="{E8DCBE5A-5AE2-444D-AA62-80A58D6949BF}"/>
              </a:ext>
            </a:extLst>
          </p:cNvPr>
          <p:cNvSpPr txBox="1"/>
          <p:nvPr/>
        </p:nvSpPr>
        <p:spPr>
          <a:xfrm rot="16200000">
            <a:off x="5205046" y="2598322"/>
            <a:ext cx="1674369" cy="553998"/>
          </a:xfrm>
          <a:prstGeom prst="rect">
            <a:avLst/>
          </a:prstGeom>
          <a:noFill/>
        </p:spPr>
        <p:txBody>
          <a:bodyPr wrap="none" rtlCol="0">
            <a:spAutoFit/>
          </a:bodyPr>
          <a:lstStyle/>
          <a:p>
            <a:pPr algn="ctr" defTabSz="685800"/>
            <a:r>
              <a:rPr lang="en-US" sz="1500" b="1" dirty="0">
                <a:solidFill>
                  <a:prstClr val="black"/>
                </a:solidFill>
                <a:latin typeface="Calibri"/>
              </a:rPr>
              <a:t>Lower conducted</a:t>
            </a:r>
          </a:p>
          <a:p>
            <a:pPr algn="ctr" defTabSz="685800"/>
            <a:r>
              <a:rPr lang="en-US" sz="1500" b="1" dirty="0">
                <a:solidFill>
                  <a:prstClr val="black"/>
                </a:solidFill>
                <a:latin typeface="Calibri"/>
              </a:rPr>
              <a:t>energy at lower ne</a:t>
            </a:r>
          </a:p>
        </p:txBody>
      </p:sp>
      <p:sp>
        <p:nvSpPr>
          <p:cNvPr id="16" name="TextBox 1">
            <a:extLst>
              <a:ext uri="{FF2B5EF4-FFF2-40B4-BE49-F238E27FC236}">
                <a16:creationId xmlns:a16="http://schemas.microsoft.com/office/drawing/2014/main" id="{0E9437E7-A1D9-41FB-A365-E3C4BFF6BC67}"/>
              </a:ext>
            </a:extLst>
          </p:cNvPr>
          <p:cNvSpPr txBox="1"/>
          <p:nvPr/>
        </p:nvSpPr>
        <p:spPr>
          <a:xfrm>
            <a:off x="4635268" y="727382"/>
            <a:ext cx="4329114" cy="923330"/>
          </a:xfrm>
          <a:prstGeom prst="rect">
            <a:avLst/>
          </a:prstGeom>
          <a:solidFill>
            <a:srgbClr val="FFFF00"/>
          </a:solidFill>
          <a:ln>
            <a:noFill/>
          </a:ln>
        </p:spPr>
        <p:txBody>
          <a:bodyPr wrap="square" rtlCol="0">
            <a:spAutoFit/>
          </a:bodyPr>
          <a:lstStyle/>
          <a:p>
            <a:r>
              <a:rPr lang="fi-FI" dirty="0" err="1"/>
              <a:t>Priority</a:t>
            </a:r>
            <a:r>
              <a:rPr lang="en-IT" dirty="0"/>
              <a:t>: </a:t>
            </a:r>
            <a:r>
              <a:rPr lang="en-IT" dirty="0">
                <a:solidFill>
                  <a:srgbClr val="00B050"/>
                </a:solidFill>
              </a:rPr>
              <a:t>P1</a:t>
            </a:r>
            <a:r>
              <a:rPr lang="de-DE" dirty="0">
                <a:solidFill>
                  <a:srgbClr val="00B050"/>
                </a:solidFill>
              </a:rPr>
              <a:t>_2026</a:t>
            </a:r>
            <a:r>
              <a:rPr lang="fi-FI" dirty="0">
                <a:solidFill>
                  <a:srgbClr val="00B050"/>
                </a:solidFill>
              </a:rPr>
              <a:t> – </a:t>
            </a:r>
            <a:r>
              <a:rPr lang="en-US" dirty="0">
                <a:solidFill>
                  <a:srgbClr val="00B050"/>
                </a:solidFill>
              </a:rPr>
              <a:t>a backbone proposals for AUG, WEST and TCV to continue benign-termination studies</a:t>
            </a:r>
            <a:endParaRPr lang="en-IT" dirty="0">
              <a:solidFill>
                <a:schemeClr val="accent6"/>
              </a:solidFill>
            </a:endParaRPr>
          </a:p>
        </p:txBody>
      </p:sp>
      <p:sp>
        <p:nvSpPr>
          <p:cNvPr id="17" name="Footer Placeholder 3">
            <a:extLst>
              <a:ext uri="{FF2B5EF4-FFF2-40B4-BE49-F238E27FC236}">
                <a16:creationId xmlns:a16="http://schemas.microsoft.com/office/drawing/2014/main" id="{6B4E10C8-CDC0-476E-9813-316B40FF7FB6}"/>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276763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US" dirty="0"/>
              <a:t>P37: Runaway Electron Mitigation Coil on TCV</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57200" y="627534"/>
            <a:ext cx="4980215" cy="4266474"/>
          </a:xfrm>
        </p:spPr>
        <p:txBody>
          <a:bodyPr>
            <a:normAutofit/>
          </a:bodyPr>
          <a:lstStyle/>
          <a:p>
            <a:pPr marL="160735" indent="-160735">
              <a:spcBef>
                <a:spcPts val="0"/>
              </a:spcBef>
              <a:buFont typeface="Arial"/>
              <a:buChar char="•"/>
              <a:defRPr/>
            </a:pPr>
            <a:r>
              <a:rPr lang="en-US" b="1" dirty="0">
                <a:latin typeface="+mn-lt"/>
                <a:cs typeface="Calibri"/>
              </a:rPr>
              <a:t>Proponents and contact person:</a:t>
            </a:r>
          </a:p>
          <a:p>
            <a:pPr lvl="1">
              <a:spcBef>
                <a:spcPts val="0"/>
              </a:spcBef>
              <a:defRPr/>
            </a:pPr>
            <a:r>
              <a:rPr lang="en-US" sz="1050" dirty="0">
                <a:cs typeface="Calibri"/>
              </a:rPr>
              <a:t>Umar Sheikh, Alex Battey et al.</a:t>
            </a:r>
          </a:p>
          <a:p>
            <a:pPr marL="160735" indent="-160735">
              <a:spcBef>
                <a:spcPts val="0"/>
              </a:spcBef>
              <a:buFont typeface="Arial"/>
              <a:buChar char="•"/>
              <a:defRPr/>
            </a:pPr>
            <a:r>
              <a:rPr lang="en-US" b="1" dirty="0">
                <a:latin typeface="+mn-lt"/>
                <a:cs typeface="Calibri"/>
              </a:rPr>
              <a:t>Scientific Background &amp; Objectives</a:t>
            </a:r>
          </a:p>
          <a:p>
            <a:pPr lvl="1">
              <a:spcBef>
                <a:spcPts val="0"/>
              </a:spcBef>
              <a:defRPr/>
            </a:pPr>
            <a:r>
              <a:rPr lang="en-US" sz="1200" dirty="0">
                <a:cs typeface="Calibri"/>
              </a:rPr>
              <a:t>The REMC is being developed for SPARC as the baseline RE mitigation technique. </a:t>
            </a:r>
          </a:p>
          <a:p>
            <a:pPr lvl="2">
              <a:spcBef>
                <a:spcPts val="0"/>
              </a:spcBef>
              <a:defRPr/>
            </a:pPr>
            <a:r>
              <a:rPr lang="en-US" sz="1050" dirty="0">
                <a:cs typeface="Calibri"/>
              </a:rPr>
              <a:t>Goal is to introduce a 3D magnetic field to expel REs and prevent formation</a:t>
            </a:r>
          </a:p>
          <a:p>
            <a:pPr lvl="1">
              <a:spcBef>
                <a:spcPts val="0"/>
              </a:spcBef>
              <a:defRPr/>
            </a:pPr>
            <a:r>
              <a:rPr lang="en-US" sz="1200" dirty="0">
                <a:cs typeface="Calibri"/>
              </a:rPr>
              <a:t>The REMC will be installed and exploited on TCV starting in 2026 under a </a:t>
            </a:r>
            <a:r>
              <a:rPr lang="en-US" sz="1200" dirty="0" err="1">
                <a:cs typeface="Calibri"/>
              </a:rPr>
              <a:t>EUROFusion</a:t>
            </a:r>
            <a:r>
              <a:rPr lang="en-US" sz="1200" dirty="0">
                <a:cs typeface="Calibri"/>
              </a:rPr>
              <a:t> grant.</a:t>
            </a:r>
          </a:p>
          <a:p>
            <a:pPr>
              <a:spcBef>
                <a:spcPts val="0"/>
              </a:spcBef>
              <a:defRPr/>
            </a:pPr>
            <a:r>
              <a:rPr lang="en-US" b="1" dirty="0">
                <a:latin typeface="+mn-lt"/>
                <a:cs typeface="Calibri"/>
              </a:rPr>
              <a:t>Experimental Strategy </a:t>
            </a:r>
            <a:r>
              <a:rPr lang="en-US" b="1" dirty="0" err="1">
                <a:latin typeface="+mn-lt"/>
                <a:cs typeface="Calibri"/>
              </a:rPr>
              <a:t>etc</a:t>
            </a:r>
            <a:r>
              <a:rPr lang="en-US" b="1" dirty="0">
                <a:latin typeface="+mn-lt"/>
                <a:cs typeface="Calibri"/>
              </a:rPr>
              <a:t>:</a:t>
            </a:r>
            <a:endParaRPr lang="en-US" dirty="0">
              <a:latin typeface="+mn-lt"/>
            </a:endParaRPr>
          </a:p>
          <a:p>
            <a:pPr lvl="1">
              <a:spcBef>
                <a:spcPts val="0"/>
              </a:spcBef>
              <a:defRPr/>
            </a:pPr>
            <a:r>
              <a:rPr lang="en-US" sz="1200" dirty="0">
                <a:cs typeface="Calibri"/>
              </a:rPr>
              <a:t>Complete scenario development for higher currents</a:t>
            </a:r>
          </a:p>
          <a:p>
            <a:pPr lvl="2">
              <a:spcBef>
                <a:spcPts val="0"/>
              </a:spcBef>
              <a:defRPr/>
            </a:pPr>
            <a:r>
              <a:rPr lang="en-US" sz="1050" dirty="0">
                <a:cs typeface="Calibri"/>
              </a:rPr>
              <a:t>Establish reliable high current scenario (10)</a:t>
            </a:r>
          </a:p>
          <a:p>
            <a:pPr lvl="2">
              <a:spcBef>
                <a:spcPts val="0"/>
              </a:spcBef>
              <a:defRPr/>
            </a:pPr>
            <a:r>
              <a:rPr lang="en-US" sz="1050" dirty="0">
                <a:cs typeface="Calibri"/>
              </a:rPr>
              <a:t>Scan Z position (5)</a:t>
            </a:r>
          </a:p>
          <a:p>
            <a:pPr lvl="2">
              <a:spcBef>
                <a:spcPts val="0"/>
              </a:spcBef>
              <a:defRPr/>
            </a:pPr>
            <a:r>
              <a:rPr lang="en-US" sz="1050" dirty="0">
                <a:cs typeface="Calibri"/>
              </a:rPr>
              <a:t>Scan MGI (amount and species scan) (10)</a:t>
            </a:r>
          </a:p>
          <a:p>
            <a:pPr lvl="1">
              <a:spcBef>
                <a:spcPts val="0"/>
              </a:spcBef>
              <a:defRPr/>
            </a:pPr>
            <a:r>
              <a:rPr lang="en-US" sz="1200" dirty="0">
                <a:cs typeface="Calibri"/>
              </a:rPr>
              <a:t>Explore effect of ECRH at the same time as NBH on partial current quench (10)</a:t>
            </a:r>
          </a:p>
          <a:p>
            <a:pPr lvl="1">
              <a:spcBef>
                <a:spcPts val="0"/>
              </a:spcBef>
              <a:defRPr/>
            </a:pPr>
            <a:r>
              <a:rPr lang="en-US" sz="1200" dirty="0">
                <a:cs typeface="Calibri"/>
              </a:rPr>
              <a:t>Measure efficacy of REMC</a:t>
            </a:r>
          </a:p>
          <a:p>
            <a:pPr lvl="2">
              <a:spcBef>
                <a:spcPts val="0"/>
              </a:spcBef>
              <a:defRPr/>
            </a:pPr>
            <a:r>
              <a:rPr lang="en-US" sz="1050" dirty="0">
                <a:cs typeface="Calibri"/>
              </a:rPr>
              <a:t>Do this with varying resistances in line to reduce coupled current in coil (20)</a:t>
            </a:r>
          </a:p>
          <a:p>
            <a:pPr lvl="2">
              <a:spcBef>
                <a:spcPts val="0"/>
              </a:spcBef>
              <a:defRPr/>
            </a:pPr>
            <a:r>
              <a:rPr lang="en-US" sz="1050" dirty="0">
                <a:cs typeface="Calibri"/>
              </a:rPr>
              <a:t>Scan position of the plasma at the time of the disruption to explore coupling and efficacy when offset in position (10)</a:t>
            </a:r>
          </a:p>
          <a:p>
            <a:pPr lvl="1">
              <a:spcBef>
                <a:spcPts val="0"/>
              </a:spcBef>
              <a:defRPr/>
            </a:pPr>
            <a:r>
              <a:rPr lang="en-US" sz="1200" dirty="0">
                <a:cs typeface="Calibri"/>
              </a:rPr>
              <a:t>Closed loop operation throughout shot (10)</a:t>
            </a:r>
          </a:p>
          <a:p>
            <a:pPr lvl="2">
              <a:spcBef>
                <a:spcPts val="0"/>
              </a:spcBef>
              <a:defRPr/>
            </a:pPr>
            <a:r>
              <a:rPr lang="en-US" sz="1050" dirty="0">
                <a:cs typeface="Calibri"/>
              </a:rPr>
              <a:t>Done to mimic SPARC coil setup</a:t>
            </a:r>
          </a:p>
          <a:p>
            <a:pPr lvl="1">
              <a:spcBef>
                <a:spcPts val="0"/>
              </a:spcBef>
              <a:defRPr/>
            </a:pPr>
            <a:r>
              <a:rPr lang="en-US" sz="1200" dirty="0">
                <a:cs typeface="Calibri"/>
              </a:rPr>
              <a:t>Test fast SPARC switch design (5)</a:t>
            </a:r>
            <a:endParaRPr lang="en-US" dirty="0">
              <a:latin typeface="+mn-lt"/>
              <a:cs typeface="Calibri"/>
            </a:endParaRPr>
          </a:p>
          <a:p>
            <a:endParaRPr lang="fr-FR" dirty="0"/>
          </a:p>
        </p:txBody>
      </p:sp>
      <p:graphicFrame>
        <p:nvGraphicFramePr>
          <p:cNvPr id="7" name="Table 3">
            <a:extLst>
              <a:ext uri="{FF2B5EF4-FFF2-40B4-BE49-F238E27FC236}">
                <a16:creationId xmlns:a16="http://schemas.microsoft.com/office/drawing/2014/main" id="{08D244B0-EFF7-EB7A-F6C1-FC1055A3E0A5}"/>
              </a:ext>
            </a:extLst>
          </p:cNvPr>
          <p:cNvGraphicFramePr>
            <a:graphicFrameLocks noGrp="1"/>
          </p:cNvGraphicFramePr>
          <p:nvPr>
            <p:extLst/>
          </p:nvPr>
        </p:nvGraphicFramePr>
        <p:xfrm>
          <a:off x="6456843" y="4432481"/>
          <a:ext cx="2609072" cy="605792"/>
        </p:xfrm>
        <a:graphic>
          <a:graphicData uri="http://schemas.openxmlformats.org/drawingml/2006/table">
            <a:tbl>
              <a:tblPr firstRow="1" bandRow="1">
                <a:tableStyleId>{5C22544A-7EE6-4342-B048-85BDC9FD1C3A}</a:tableStyleId>
              </a:tblPr>
              <a:tblGrid>
                <a:gridCol w="600157">
                  <a:extLst>
                    <a:ext uri="{9D8B030D-6E8A-4147-A177-3AD203B41FA5}">
                      <a16:colId xmlns:a16="http://schemas.microsoft.com/office/drawing/2014/main" val="20000"/>
                    </a:ext>
                  </a:extLst>
                </a:gridCol>
                <a:gridCol w="1046744">
                  <a:extLst>
                    <a:ext uri="{9D8B030D-6E8A-4147-A177-3AD203B41FA5}">
                      <a16:colId xmlns:a16="http://schemas.microsoft.com/office/drawing/2014/main" val="20001"/>
                    </a:ext>
                  </a:extLst>
                </a:gridCol>
                <a:gridCol w="962171">
                  <a:extLst>
                    <a:ext uri="{9D8B030D-6E8A-4147-A177-3AD203B41FA5}">
                      <a16:colId xmlns:a16="http://schemas.microsoft.com/office/drawing/2014/main" val="20002"/>
                    </a:ext>
                  </a:extLst>
                </a:gridCol>
              </a:tblGrid>
              <a:tr h="217280">
                <a:tc>
                  <a:txBody>
                    <a:bodyPr/>
                    <a:lstStyle/>
                    <a:p>
                      <a:r>
                        <a:rPr lang="en-IT" sz="1100" dirty="0"/>
                        <a:t>Device</a:t>
                      </a:r>
                    </a:p>
                  </a:txBody>
                  <a:tcPr marL="51439" marR="51439" marT="25718" marB="25718"/>
                </a:tc>
                <a:tc>
                  <a:txBody>
                    <a:bodyPr/>
                    <a:lstStyle/>
                    <a:p>
                      <a:r>
                        <a:rPr lang="en-IT" sz="1100" dirty="0"/>
                        <a:t># Pulses/Session</a:t>
                      </a:r>
                    </a:p>
                  </a:txBody>
                  <a:tcPr marL="51439" marR="51439" marT="25718" marB="25718"/>
                </a:tc>
                <a:tc>
                  <a:txBody>
                    <a:bodyPr/>
                    <a:lstStyle/>
                    <a:p>
                      <a:r>
                        <a:rPr lang="en-IT" sz="1100" dirty="0"/>
                        <a:t># Development</a:t>
                      </a:r>
                    </a:p>
                  </a:txBody>
                  <a:tcPr marL="51439" marR="51439" marT="25718" marB="25718"/>
                </a:tc>
                <a:extLst>
                  <a:ext uri="{0D108BD9-81ED-4DB2-BD59-A6C34878D82A}">
                    <a16:rowId xmlns:a16="http://schemas.microsoft.com/office/drawing/2014/main" val="10000"/>
                  </a:ext>
                </a:extLst>
              </a:tr>
              <a:tr h="217280">
                <a:tc>
                  <a:txBody>
                    <a:bodyPr/>
                    <a:lstStyle/>
                    <a:p>
                      <a:r>
                        <a:rPr lang="en-IT" sz="1100" b="1" dirty="0">
                          <a:solidFill>
                            <a:schemeClr val="tx1"/>
                          </a:solidFill>
                        </a:rPr>
                        <a:t>TCV</a:t>
                      </a:r>
                    </a:p>
                  </a:txBody>
                  <a:tcPr marL="51439" marR="51439" marT="25718" marB="25718">
                    <a:solidFill>
                      <a:schemeClr val="accent3">
                        <a:lumMod val="40000"/>
                        <a:lumOff val="60000"/>
                      </a:schemeClr>
                    </a:solidFill>
                  </a:tcPr>
                </a:tc>
                <a:tc>
                  <a:txBody>
                    <a:bodyPr/>
                    <a:lstStyle/>
                    <a:p>
                      <a:r>
                        <a:rPr lang="en-US" sz="1100" dirty="0"/>
                        <a:t>40</a:t>
                      </a:r>
                      <a:endParaRPr lang="en-IT" sz="1100" dirty="0"/>
                    </a:p>
                  </a:txBody>
                  <a:tcPr marL="51439" marR="51439" marT="25718" marB="25718">
                    <a:solidFill>
                      <a:schemeClr val="accent3">
                        <a:lumMod val="40000"/>
                        <a:lumOff val="60000"/>
                      </a:schemeClr>
                    </a:solidFill>
                  </a:tcPr>
                </a:tc>
                <a:tc>
                  <a:txBody>
                    <a:bodyPr/>
                    <a:lstStyle/>
                    <a:p>
                      <a:r>
                        <a:rPr lang="en-US" sz="1100" dirty="0"/>
                        <a:t>40</a:t>
                      </a:r>
                      <a:endParaRPr lang="en-IT" sz="1100" dirty="0"/>
                    </a:p>
                  </a:txBody>
                  <a:tcPr marL="51439" marR="51439" marT="25718" marB="25718">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619218" y="4916827"/>
            <a:ext cx="2602632" cy="247211"/>
          </a:xfrm>
        </p:spPr>
        <p:txBody>
          <a:bodyPr/>
          <a:lstStyle/>
          <a:p>
            <a:pPr defTabSz="685800"/>
            <a:r>
              <a:rPr lang="en-GB" dirty="0">
                <a:solidFill>
                  <a:prstClr val="white"/>
                </a:solidFill>
                <a:latin typeface="Calibri"/>
              </a:rPr>
              <a:t>WPTE | Call for Proposals | 2026 </a:t>
            </a:r>
          </a:p>
        </p:txBody>
      </p:sp>
      <p:grpSp>
        <p:nvGrpSpPr>
          <p:cNvPr id="34" name="Group 33">
            <a:extLst>
              <a:ext uri="{FF2B5EF4-FFF2-40B4-BE49-F238E27FC236}">
                <a16:creationId xmlns:a16="http://schemas.microsoft.com/office/drawing/2014/main" id="{55CD0F5F-B776-4A05-A50C-4E4605A4F873}"/>
              </a:ext>
            </a:extLst>
          </p:cNvPr>
          <p:cNvGrpSpPr>
            <a:grpSpLocks noChangeAspect="1"/>
          </p:cNvGrpSpPr>
          <p:nvPr/>
        </p:nvGrpSpPr>
        <p:grpSpPr>
          <a:xfrm>
            <a:off x="5360671" y="977421"/>
            <a:ext cx="3716675" cy="3263864"/>
            <a:chOff x="4715645" y="898662"/>
            <a:chExt cx="4392355" cy="3857224"/>
          </a:xfrm>
        </p:grpSpPr>
        <p:pic>
          <p:nvPicPr>
            <p:cNvPr id="35" name="Picture 34">
              <a:extLst>
                <a:ext uri="{FF2B5EF4-FFF2-40B4-BE49-F238E27FC236}">
                  <a16:creationId xmlns:a16="http://schemas.microsoft.com/office/drawing/2014/main" id="{8DD303DC-B6DE-47A5-8096-72075CDC7061}"/>
                </a:ext>
              </a:extLst>
            </p:cNvPr>
            <p:cNvPicPr>
              <a:picLocks noChangeAspect="1"/>
            </p:cNvPicPr>
            <p:nvPr/>
          </p:nvPicPr>
          <p:blipFill>
            <a:blip r:embed="rId2"/>
            <a:stretch>
              <a:fillRect/>
            </a:stretch>
          </p:blipFill>
          <p:spPr>
            <a:xfrm>
              <a:off x="4715645" y="898662"/>
              <a:ext cx="4392355" cy="3857224"/>
            </a:xfrm>
            <a:prstGeom prst="rect">
              <a:avLst/>
            </a:prstGeom>
          </p:spPr>
        </p:pic>
        <p:sp>
          <p:nvSpPr>
            <p:cNvPr id="36" name="Rectangle 35">
              <a:extLst>
                <a:ext uri="{FF2B5EF4-FFF2-40B4-BE49-F238E27FC236}">
                  <a16:creationId xmlns:a16="http://schemas.microsoft.com/office/drawing/2014/main" id="{3400AD77-F9FD-4FD9-B9E9-0A16105BCF64}"/>
                </a:ext>
              </a:extLst>
            </p:cNvPr>
            <p:cNvSpPr/>
            <p:nvPr/>
          </p:nvSpPr>
          <p:spPr>
            <a:xfrm>
              <a:off x="6813176" y="1434353"/>
              <a:ext cx="492499" cy="549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sp>
        <p:nvSpPr>
          <p:cNvPr id="37" name="TextBox 36">
            <a:extLst>
              <a:ext uri="{FF2B5EF4-FFF2-40B4-BE49-F238E27FC236}">
                <a16:creationId xmlns:a16="http://schemas.microsoft.com/office/drawing/2014/main" id="{3046AF14-F799-4B1E-9D06-24D08DC17D78}"/>
              </a:ext>
            </a:extLst>
          </p:cNvPr>
          <p:cNvSpPr txBox="1"/>
          <p:nvPr/>
        </p:nvSpPr>
        <p:spPr>
          <a:xfrm>
            <a:off x="5937727" y="459391"/>
            <a:ext cx="3008004" cy="553998"/>
          </a:xfrm>
          <a:prstGeom prst="rect">
            <a:avLst/>
          </a:prstGeom>
          <a:noFill/>
        </p:spPr>
        <p:txBody>
          <a:bodyPr wrap="none" rtlCol="0">
            <a:spAutoFit/>
          </a:bodyPr>
          <a:lstStyle/>
          <a:p>
            <a:pPr defTabSz="685800"/>
            <a:r>
              <a:rPr lang="en-US" sz="1500" b="1" dirty="0">
                <a:solidFill>
                  <a:prstClr val="black"/>
                </a:solidFill>
                <a:latin typeface="Calibri"/>
              </a:rPr>
              <a:t>Baseline partial CQ scenario to be </a:t>
            </a:r>
          </a:p>
          <a:p>
            <a:pPr algn="ctr" defTabSz="685800"/>
            <a:r>
              <a:rPr lang="en-US" sz="1500" b="1" dirty="0">
                <a:solidFill>
                  <a:prstClr val="black"/>
                </a:solidFill>
                <a:latin typeface="Calibri"/>
              </a:rPr>
              <a:t>optimized for increased current</a:t>
            </a:r>
          </a:p>
        </p:txBody>
      </p:sp>
      <p:sp>
        <p:nvSpPr>
          <p:cNvPr id="11" name="Footer Placeholder 3">
            <a:extLst>
              <a:ext uri="{FF2B5EF4-FFF2-40B4-BE49-F238E27FC236}">
                <a16:creationId xmlns:a16="http://schemas.microsoft.com/office/drawing/2014/main" id="{9B52B799-C161-4836-98D1-943C94F71E45}"/>
              </a:ext>
            </a:extLst>
          </p:cNvPr>
          <p:cNvSpPr txBox="1">
            <a:spLocks/>
          </p:cNvSpPr>
          <p:nvPr/>
        </p:nvSpPr>
        <p:spPr>
          <a:xfrm>
            <a:off x="683568" y="4915740"/>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V. Igochine| WPTE 2026-2027 Programme Meeting | 5/11/2025|</a:t>
            </a:r>
            <a:endParaRPr lang="en-GB" dirty="0"/>
          </a:p>
        </p:txBody>
      </p:sp>
    </p:spTree>
    <p:extLst>
      <p:ext uri="{BB962C8B-B14F-4D97-AF65-F5344CB8AC3E}">
        <p14:creationId xmlns:p14="http://schemas.microsoft.com/office/powerpoint/2010/main" val="858469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3.xml><?xml version="1.0" encoding="utf-8"?>
<a:theme xmlns:a="http://schemas.openxmlformats.org/drawingml/2006/main" name="1_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10424</Words>
  <Application>Microsoft Office PowerPoint</Application>
  <PresentationFormat>Bildschirmpräsentation (16:9)</PresentationFormat>
  <Paragraphs>1276</Paragraphs>
  <Slides>41</Slides>
  <Notes>2</Notes>
  <HiddenSlides>0</HiddenSlides>
  <MMClips>0</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41</vt:i4>
      </vt:variant>
    </vt:vector>
  </HeadingPairs>
  <TitlesOfParts>
    <vt:vector size="52" baseType="lpstr">
      <vt:lpstr>MS PGothic</vt:lpstr>
      <vt:lpstr>Aptos</vt:lpstr>
      <vt:lpstr>Arial</vt:lpstr>
      <vt:lpstr>Calibri</vt:lpstr>
      <vt:lpstr>Courier New</vt:lpstr>
      <vt:lpstr>Symbol</vt:lpstr>
      <vt:lpstr>Wingdings</vt:lpstr>
      <vt:lpstr>Office Theme</vt:lpstr>
      <vt:lpstr>EUROfusion.1line_5_3_2019</vt:lpstr>
      <vt:lpstr>1_EUROfusion.1line_5_3_2019</vt:lpstr>
      <vt:lpstr>1_Office Theme</vt:lpstr>
      <vt:lpstr> </vt:lpstr>
      <vt:lpstr>Introduction</vt:lpstr>
      <vt:lpstr>Scientific objectives and machine time</vt:lpstr>
      <vt:lpstr>Scientific objectives and machine time</vt:lpstr>
      <vt:lpstr>Summary of the proposals</vt:lpstr>
      <vt:lpstr>Prioritization scheme</vt:lpstr>
      <vt:lpstr>P36: Benign Termination of RE Beams</vt:lpstr>
      <vt:lpstr>P36: Benign Termination of RE Beams</vt:lpstr>
      <vt:lpstr>P37: Runaway Electron Mitigation Coil on TCV</vt:lpstr>
      <vt:lpstr>P37: Runaway Electron Mitigation Coil on TCV</vt:lpstr>
      <vt:lpstr>P38: RE diffusion via RMP</vt:lpstr>
      <vt:lpstr>P38: RE diffusion via RMP</vt:lpstr>
      <vt:lpstr>P39: Runaway generation dependence on plasma shaping</vt:lpstr>
      <vt:lpstr>P39: Runaway generation dependence on plasma shaping</vt:lpstr>
      <vt:lpstr>P40: Interaction between RE and high frequency waves</vt:lpstr>
      <vt:lpstr>P40: Interaction between RE and high frequency waves</vt:lpstr>
      <vt:lpstr>P41: Application of 3D fields in synergy with SPI for RE mitigation</vt:lpstr>
      <vt:lpstr>P41: Application of 3D fields in synergy with SPI for RE mitigation</vt:lpstr>
      <vt:lpstr>P42: Impact of turbulence and MHD on RE transport and confinement</vt:lpstr>
      <vt:lpstr>P42: Impact of turbulence and MHD on RE transport and confinement</vt:lpstr>
      <vt:lpstr>P43: Studies of runaway generation at plasma start-up</vt:lpstr>
      <vt:lpstr>P43: Studies of runaway generation at plasma start-up</vt:lpstr>
      <vt:lpstr>P44: Runaway impact asymmetries</vt:lpstr>
      <vt:lpstr>P44: Runaway impact asymmetries</vt:lpstr>
      <vt:lpstr>P45: Toroidal Field Ripple Manipulation for RE Studies </vt:lpstr>
      <vt:lpstr>P45: Toroidal Field Ripple Manipulation for RE Studies </vt:lpstr>
      <vt:lpstr>P46: Physics of runaway generation during the tokamak start-up phase including inductive, EC assisted burn-through and EC pre-ionization</vt:lpstr>
      <vt:lpstr>P46: Physics of runaway generation during the tokamak start-up phase including inductive, EC assisted burn-through and EC pre-ionization</vt:lpstr>
      <vt:lpstr>P47: Studying the plasmoid drift in AUG SPI experiments</vt:lpstr>
      <vt:lpstr>P47: Studying the plasmoid drift in AUG SPI experiments</vt:lpstr>
      <vt:lpstr>P48: Influence of tungsten (W) on the runaway electron generation and benign termination scenario</vt:lpstr>
      <vt:lpstr>P48: Influence of tungsten (W) on the runaway electron generation and benign termination scenario</vt:lpstr>
      <vt:lpstr>P49: SPI into tungsten accumulation at AUG</vt:lpstr>
      <vt:lpstr>P49: SPI into tungsten accumulation at AUG</vt:lpstr>
      <vt:lpstr>P50: Alternative runaway electron scenario for ASDEX Upgrade</vt:lpstr>
      <vt:lpstr>P50: Alternative runaway electron scenario for ASDEX Upgrade</vt:lpstr>
      <vt:lpstr>P51: Viability of staggered and dual injection schemes using AUG SPI</vt:lpstr>
      <vt:lpstr>P51: Viability of staggered and dual injection schemes using AUG SPI</vt:lpstr>
      <vt:lpstr>P52: Material assimilation in low Te plasma with AUG SPI</vt:lpstr>
      <vt:lpstr>P52: Material assimilation in low Te plasma with AUG SPI</vt:lpstr>
      <vt:lpstr>Conclusions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Valentin Igochine</dc:creator>
  <cp:lastModifiedBy>Valentin Igochine</cp:lastModifiedBy>
  <cp:revision>50</cp:revision>
  <cp:lastPrinted>2014-10-16T14:51:28Z</cp:lastPrinted>
  <dcterms:created xsi:type="dcterms:W3CDTF">2021-12-22T14:29:37Z</dcterms:created>
  <dcterms:modified xsi:type="dcterms:W3CDTF">2025-11-05T08:22:10Z</dcterms:modified>
</cp:coreProperties>
</file>