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79" r:id="rId3"/>
    <p:sldId id="348" r:id="rId4"/>
    <p:sldId id="349" r:id="rId5"/>
    <p:sldId id="345" r:id="rId6"/>
    <p:sldId id="350" r:id="rId7"/>
  </p:sldIdLst>
  <p:sldSz cx="12192000" cy="6858000"/>
  <p:notesSz cx="6797675" cy="9872663"/>
  <p:defaultText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840">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CB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 styleId="{69012ECD-51FC-41F1-AA8D-1B2483CD663E}" styleName="Light Style 2 - Accent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w="12700">
              <a:noFill/>
            </a:ln>
          </a:insideH>
          <a:insideV>
            <a:ln w="12700">
              <a:noFill/>
            </a:ln>
          </a:insideV>
        </a:tcBdr>
        <a:fill>
          <a:noFill/>
        </a:fill>
      </a:tcStyle>
    </a:wholeTbl>
    <a:band1H>
      <a:tcStyle>
        <a:tcBdr>
          <a:top>
            <a:lnRef idx="1">
              <a:schemeClr val="accent1"/>
            </a:lnRef>
          </a:top>
          <a:bottom>
            <a:lnRef idx="1">
              <a:schemeClr val="accent1"/>
            </a:lnRef>
          </a:bottom>
        </a:tcBdr>
      </a:tcStyle>
    </a:band1H>
    <a:band2H>
      <a:tcStyle>
        <a:tcBdr/>
      </a:tcStyle>
    </a:band2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Style>
        <a:tcBdr/>
      </a:tcStyle>
    </a:lastCol>
    <a:firstCol>
      <a:tcStyle>
        <a:tcBdr/>
      </a:tcStyle>
    </a:firstCol>
    <a:lastRow>
      <a:tcStyle>
        <a:tcBdr>
          <a:top>
            <a:ln w="50800">
              <a:solidFill>
                <a:schemeClr val="accent1"/>
              </a:solidFill>
            </a:ln>
          </a:top>
        </a:tcBdr>
      </a:tcStyle>
    </a:lastRow>
    <a:seCell>
      <a:tcStyle>
        <a:tcBdr/>
      </a:tcStyle>
    </a:seCell>
    <a:swCell>
      <a:tcStyle>
        <a:tcBdr/>
      </a:tcStyle>
    </a:swCell>
    <a:firstRow>
      <a:tcTxStyle b="on">
        <a:fontRef idx="minor">
          <a:srgbClr val="000000"/>
        </a:fontRef>
        <a:schemeClr val="bg1"/>
      </a:tcTxStyle>
      <a:tcStyle>
        <a:tcBdr/>
        <a:fillRef idx="1">
          <a:schemeClr val="accent1"/>
        </a:fillRef>
      </a:tcStyle>
    </a:firstRow>
    <a:neCell>
      <a:tcStyle>
        <a:tcBdr/>
      </a:tcStyle>
    </a:neCell>
    <a:nwCell>
      <a:tcStyle>
        <a:tcBdr/>
      </a:tcStyle>
    </a:nwCell>
  </a:tblStyle>
  <a:tblStyle styleId="{69CF1AB2-1976-4502-BF36-3FF5EA218861}" styleName="Medium Style 4 - Accent 1">
    <a:wholeTbl>
      <a:tcTxStyle>
        <a:fontRef idx="minor">
          <a:prstClr val="black"/>
        </a:fontRef>
        <a:schemeClr val="dk1"/>
      </a:tcTxStyle>
      <a:tcStyle>
        <a:tcBdr>
          <a:left>
            <a:ln w="12700">
              <a:solidFill>
                <a:schemeClr val="accent1"/>
              </a:solidFill>
            </a:ln>
          </a:left>
          <a:right>
            <a:ln w="12700">
              <a:solidFill>
                <a:schemeClr val="accent1"/>
              </a:solidFill>
            </a:ln>
          </a:right>
          <a:top>
            <a:ln w="12700">
              <a:solidFill>
                <a:schemeClr val="accent1"/>
              </a:solidFill>
            </a:ln>
          </a:top>
          <a:bottom>
            <a:ln w="12700">
              <a:solidFill>
                <a:schemeClr val="accent1"/>
              </a:solidFill>
            </a:ln>
          </a:bottom>
          <a:insideH>
            <a:ln w="12700">
              <a:solidFill>
                <a:schemeClr val="accent1"/>
              </a:solidFill>
            </a:ln>
          </a:insideH>
          <a:insideV>
            <a:ln w="12700">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dk1"/>
      </a:tcTxStyle>
      <a:tcStyle>
        <a:tcBdr/>
      </a:tcStyle>
    </a:lastCol>
    <a:firstCol>
      <a:tcTxStyle b="on">
        <a:fontRef idx="minor">
          <a:prstClr val="black"/>
        </a:fontRef>
        <a:schemeClr val="dk1"/>
      </a:tcTxStyle>
      <a:tcStyle>
        <a:tcBdr/>
      </a:tcStyle>
    </a:firstCol>
    <a:lastRow>
      <a:tcTxStyle b="on">
        <a:fontRef idx="minor">
          <a:prstClr val="black"/>
        </a:fontRef>
        <a:schemeClr val="dk1"/>
      </a:tcTxStyle>
      <a:tcStyle>
        <a:tcBdr>
          <a:top>
            <a:ln w="38100">
              <a:solidFill>
                <a:schemeClr val="accent1"/>
              </a:solidFill>
            </a:ln>
          </a:top>
        </a:tcBdr>
        <a:fill>
          <a:solidFill>
            <a:schemeClr val="accent1">
              <a:tint val="20000"/>
            </a:schemeClr>
          </a:solidFill>
        </a:fill>
      </a:tcStyle>
    </a:lastRow>
    <a:seCell>
      <a:tcStyle>
        <a:tcBdr/>
      </a:tcStyle>
    </a:seCell>
    <a:swCell>
      <a:tcStyle>
        <a:tcBdr/>
      </a:tcStyle>
    </a:swCell>
    <a:firstRow>
      <a:tcTxStyle b="on">
        <a:fontRef idx="minor">
          <a:prstClr val="black"/>
        </a:fontRef>
        <a:schemeClr val="dk1"/>
      </a:tcTxStyle>
      <a:tcStyle>
        <a:tcBdr>
          <a:bottom>
            <a:ln w="12700">
              <a:solidFill>
                <a:schemeClr val="accent1"/>
              </a:solidFill>
            </a:ln>
          </a:bottom>
        </a:tcBdr>
        <a:fill>
          <a:solidFill>
            <a:schemeClr val="accent1">
              <a:tint val="20000"/>
            </a:schemeClr>
          </a:solidFill>
        </a:fill>
      </a:tcStyle>
    </a:firstRow>
    <a:neCell>
      <a:tcStyle>
        <a:tcBdr/>
      </a:tcStyle>
    </a:neCell>
    <a:nwCell>
      <a:tcStyle>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69" autoAdjust="0"/>
    <p:restoredTop sz="94719"/>
  </p:normalViewPr>
  <p:slideViewPr>
    <p:cSldViewPr snapToGrid="0">
      <p:cViewPr varScale="1">
        <p:scale>
          <a:sx n="80" d="100"/>
          <a:sy n="80" d="100"/>
        </p:scale>
        <p:origin x="917" y="58"/>
      </p:cViewPr>
      <p:guideLst>
        <p:guide pos="3840"/>
        <p:guide orient="horz"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7DFE63-14CA-3B49-A2C3-D1232802A008}" type="doc">
      <dgm:prSet loTypeId="urn:microsoft.com/office/officeart/2005/8/layout/StepDownProcess#2" loCatId="" qsTypeId="urn:microsoft.com/office/officeart/2005/8/quickstyle/simple1#2" qsCatId="simple" csTypeId="urn:microsoft.com/office/officeart/2005/8/colors/colorful2" csCatId="colorful" phldr="1"/>
      <dgm:spPr bwMode="auto"/>
      <dgm:t>
        <a:bodyPr/>
        <a:lstStyle/>
        <a:p>
          <a:pPr>
            <a:defRPr/>
          </a:pPr>
          <a:endParaRPr lang="en-GB"/>
        </a:p>
      </dgm:t>
    </dgm:pt>
    <dgm:pt modelId="{90F67A07-6778-844C-9922-E2EFF3A07EDF}">
      <dgm:prSet phldrT="[Text]"/>
      <dgm:spPr bwMode="auto"/>
      <dgm:t>
        <a:bodyPr/>
        <a:lstStyle/>
        <a:p>
          <a:pPr>
            <a:defRPr/>
          </a:pPr>
          <a:r>
            <a:rPr lang="en-GB"/>
            <a:t>Call for Proposal 2026-2027</a:t>
          </a:r>
          <a:endParaRPr/>
        </a:p>
      </dgm:t>
    </dgm:pt>
    <dgm:pt modelId="{73DE110A-F48C-6D4D-B10B-FADA55D53E43}" type="parTrans" cxnId="{F02E4F66-6E35-4C4A-A2E2-4741E144161E}">
      <dgm:prSet/>
      <dgm:spPr bwMode="auto"/>
      <dgm:t>
        <a:bodyPr/>
        <a:lstStyle/>
        <a:p>
          <a:pPr>
            <a:defRPr/>
          </a:pPr>
          <a:endParaRPr lang="en-GB"/>
        </a:p>
      </dgm:t>
    </dgm:pt>
    <dgm:pt modelId="{5F7B66CE-4B63-6640-86FD-3BD3B523309B}" type="sibTrans" cxnId="{F02E4F66-6E35-4C4A-A2E2-4741E144161E}">
      <dgm:prSet/>
      <dgm:spPr bwMode="auto"/>
      <dgm:t>
        <a:bodyPr/>
        <a:lstStyle/>
        <a:p>
          <a:pPr>
            <a:defRPr/>
          </a:pPr>
          <a:endParaRPr lang="en-GB"/>
        </a:p>
      </dgm:t>
    </dgm:pt>
    <dgm:pt modelId="{71408D48-B11C-F84C-A088-836CE0D094F1}">
      <dgm:prSet phldrT="[Text]" custT="1"/>
      <dgm:spPr bwMode="auto"/>
      <dgm:t>
        <a:bodyPr/>
        <a:lstStyle/>
        <a:p>
          <a:pPr>
            <a:buFont typeface="Wingdings"/>
            <a:buChar char="ü"/>
            <a:defRPr/>
          </a:pPr>
          <a:r>
            <a:rPr lang="en-GB" sz="1800">
              <a:solidFill>
                <a:srgbClr val="00B050"/>
              </a:solidFill>
            </a:rPr>
            <a:t>September 2025 (included call for RTC) </a:t>
          </a:r>
          <a:r>
            <a:rPr lang="en-GB" sz="1800" b="1">
              <a:solidFill>
                <a:srgbClr val="00B050"/>
              </a:solidFill>
            </a:rPr>
            <a:t>Deadline 10</a:t>
          </a:r>
          <a:r>
            <a:rPr lang="en-GB" sz="1800" b="1" baseline="30000">
              <a:solidFill>
                <a:srgbClr val="00B050"/>
              </a:solidFill>
            </a:rPr>
            <a:t>th</a:t>
          </a:r>
          <a:r>
            <a:rPr lang="en-GB" sz="1800" b="1">
              <a:solidFill>
                <a:srgbClr val="00B050"/>
              </a:solidFill>
            </a:rPr>
            <a:t> of October</a:t>
          </a:r>
          <a:endParaRPr/>
        </a:p>
      </dgm:t>
    </dgm:pt>
    <dgm:pt modelId="{7CC26905-C171-2B44-B511-C80DA5595E6F}" type="parTrans" cxnId="{ECAF9ECE-2405-9B40-9845-C2D626AF89D7}">
      <dgm:prSet/>
      <dgm:spPr bwMode="auto"/>
      <dgm:t>
        <a:bodyPr/>
        <a:lstStyle/>
        <a:p>
          <a:pPr>
            <a:defRPr/>
          </a:pPr>
          <a:endParaRPr lang="en-GB"/>
        </a:p>
      </dgm:t>
    </dgm:pt>
    <dgm:pt modelId="{A770B2C3-D973-8546-AF19-85D770E355DF}" type="sibTrans" cxnId="{ECAF9ECE-2405-9B40-9845-C2D626AF89D7}">
      <dgm:prSet/>
      <dgm:spPr bwMode="auto"/>
      <dgm:t>
        <a:bodyPr/>
        <a:lstStyle/>
        <a:p>
          <a:pPr>
            <a:defRPr/>
          </a:pPr>
          <a:endParaRPr lang="en-GB"/>
        </a:p>
      </dgm:t>
    </dgm:pt>
    <dgm:pt modelId="{9C78866A-6D70-7D42-B318-7FE82095E798}">
      <dgm:prSet phldrT="[Text]"/>
      <dgm:spPr bwMode="auto"/>
      <dgm:t>
        <a:bodyPr/>
        <a:lstStyle/>
        <a:p>
          <a:pPr>
            <a:defRPr/>
          </a:pPr>
          <a:r>
            <a:rPr lang="en-GB"/>
            <a:t>Call for participation 2026</a:t>
          </a:r>
          <a:endParaRPr/>
        </a:p>
      </dgm:t>
    </dgm:pt>
    <dgm:pt modelId="{A882514C-6611-BF43-BA4F-D04860DA13E0}" type="parTrans" cxnId="{09B2A2F0-42E9-B84A-A479-79BDFFD08DD4}">
      <dgm:prSet/>
      <dgm:spPr bwMode="auto"/>
      <dgm:t>
        <a:bodyPr/>
        <a:lstStyle/>
        <a:p>
          <a:pPr>
            <a:defRPr/>
          </a:pPr>
          <a:endParaRPr lang="en-GB"/>
        </a:p>
      </dgm:t>
    </dgm:pt>
    <dgm:pt modelId="{8326667D-06AA-3844-9797-5DA169749484}" type="sibTrans" cxnId="{09B2A2F0-42E9-B84A-A479-79BDFFD08DD4}">
      <dgm:prSet/>
      <dgm:spPr bwMode="auto"/>
      <dgm:t>
        <a:bodyPr/>
        <a:lstStyle/>
        <a:p>
          <a:pPr>
            <a:defRPr/>
          </a:pPr>
          <a:endParaRPr lang="en-GB"/>
        </a:p>
      </dgm:t>
    </dgm:pt>
    <dgm:pt modelId="{AFB1F4BD-106A-6A4F-8424-AB0D54737260}">
      <dgm:prSet phldrT="[Text]" custT="1"/>
      <dgm:spPr bwMode="auto"/>
      <dgm:t>
        <a:bodyPr/>
        <a:lstStyle/>
        <a:p>
          <a:pPr>
            <a:defRPr/>
          </a:pPr>
          <a:r>
            <a:rPr lang="en-GB" sz="1800" dirty="0"/>
            <a:t>November 2025 (deadline early December)</a:t>
          </a:r>
          <a:endParaRPr dirty="0"/>
        </a:p>
      </dgm:t>
    </dgm:pt>
    <dgm:pt modelId="{4F577703-114B-FB4D-9086-19C68CE9B090}" type="parTrans" cxnId="{231C6F20-40F3-4041-8F32-4527DAF15B9C}">
      <dgm:prSet/>
      <dgm:spPr bwMode="auto"/>
      <dgm:t>
        <a:bodyPr/>
        <a:lstStyle/>
        <a:p>
          <a:pPr>
            <a:defRPr/>
          </a:pPr>
          <a:endParaRPr lang="en-GB"/>
        </a:p>
      </dgm:t>
    </dgm:pt>
    <dgm:pt modelId="{D1B5C03E-5308-6E4E-8A6F-0653401D9AB3}" type="sibTrans" cxnId="{231C6F20-40F3-4041-8F32-4527DAF15B9C}">
      <dgm:prSet/>
      <dgm:spPr bwMode="auto"/>
      <dgm:t>
        <a:bodyPr/>
        <a:lstStyle/>
        <a:p>
          <a:pPr>
            <a:defRPr/>
          </a:pPr>
          <a:endParaRPr lang="en-GB"/>
        </a:p>
      </dgm:t>
    </dgm:pt>
    <dgm:pt modelId="{7C76D287-F2C0-9F4E-9337-5BB6FB26D20A}">
      <dgm:prSet phldrT="[Text]"/>
      <dgm:spPr bwMode="auto"/>
      <dgm:t>
        <a:bodyPr/>
        <a:lstStyle/>
        <a:p>
          <a:pPr>
            <a:defRPr/>
          </a:pPr>
          <a:r>
            <a:rPr lang="en-GB"/>
            <a:t>Proposal assessment in IMS</a:t>
          </a:r>
          <a:endParaRPr/>
        </a:p>
      </dgm:t>
    </dgm:pt>
    <dgm:pt modelId="{432020C4-D0E0-4948-942B-03EF83D14AAB}" type="parTrans" cxnId="{D89CFC61-2050-7244-B4CC-B3CCFA7EA9D2}">
      <dgm:prSet/>
      <dgm:spPr bwMode="auto"/>
      <dgm:t>
        <a:bodyPr/>
        <a:lstStyle/>
        <a:p>
          <a:pPr>
            <a:defRPr/>
          </a:pPr>
          <a:endParaRPr lang="en-GB"/>
        </a:p>
      </dgm:t>
    </dgm:pt>
    <dgm:pt modelId="{95C1DCE9-C5D6-FB43-AAD0-4993F88167C6}" type="sibTrans" cxnId="{D89CFC61-2050-7244-B4CC-B3CCFA7EA9D2}">
      <dgm:prSet/>
      <dgm:spPr bwMode="auto"/>
      <dgm:t>
        <a:bodyPr/>
        <a:lstStyle/>
        <a:p>
          <a:pPr>
            <a:defRPr/>
          </a:pPr>
          <a:endParaRPr lang="en-GB"/>
        </a:p>
      </dgm:t>
    </dgm:pt>
    <dgm:pt modelId="{3BE199BF-3893-0241-AB13-5B9CBC9787D1}">
      <dgm:prSet phldrT="[Text]" custT="1"/>
      <dgm:spPr bwMode="auto"/>
      <dgm:t>
        <a:bodyPr/>
        <a:lstStyle/>
        <a:p>
          <a:pPr>
            <a:defRPr/>
          </a:pPr>
          <a:r>
            <a:rPr lang="en-GB" sz="1800" dirty="0"/>
            <a:t>Resources loaded in IMS by December 2025 / early Jan 2026</a:t>
          </a:r>
          <a:endParaRPr dirty="0"/>
        </a:p>
      </dgm:t>
    </dgm:pt>
    <dgm:pt modelId="{863DB4AA-387C-C84B-A3BA-4A1350C8B575}" type="parTrans" cxnId="{42F62E90-C497-9040-AA4B-8598EF61E78B}">
      <dgm:prSet/>
      <dgm:spPr bwMode="auto"/>
      <dgm:t>
        <a:bodyPr/>
        <a:lstStyle/>
        <a:p>
          <a:pPr>
            <a:defRPr/>
          </a:pPr>
          <a:endParaRPr lang="en-GB"/>
        </a:p>
      </dgm:t>
    </dgm:pt>
    <dgm:pt modelId="{9AEC7E41-4ED7-F149-B202-9F4057254F87}" type="sibTrans" cxnId="{42F62E90-C497-9040-AA4B-8598EF61E78B}">
      <dgm:prSet/>
      <dgm:spPr bwMode="auto"/>
      <dgm:t>
        <a:bodyPr/>
        <a:lstStyle/>
        <a:p>
          <a:pPr>
            <a:defRPr/>
          </a:pPr>
          <a:endParaRPr lang="en-GB"/>
        </a:p>
      </dgm:t>
    </dgm:pt>
    <dgm:pt modelId="{E964D02A-3600-504F-9EE1-421FE0BEE4CD}">
      <dgm:prSet phldrT="[Text]"/>
      <dgm:spPr bwMode="auto"/>
      <dgm:t>
        <a:bodyPr/>
        <a:lstStyle/>
        <a:p>
          <a:pPr>
            <a:defRPr/>
          </a:pPr>
          <a:r>
            <a:rPr lang="en-GB"/>
            <a:t>Review meeting</a:t>
          </a:r>
          <a:endParaRPr/>
        </a:p>
      </dgm:t>
    </dgm:pt>
    <dgm:pt modelId="{B549B6AC-823D-FD46-B9A9-493CD1C7955C}" type="parTrans" cxnId="{13558812-E073-D542-AF07-A620B1446E72}">
      <dgm:prSet/>
      <dgm:spPr bwMode="auto"/>
      <dgm:t>
        <a:bodyPr/>
        <a:lstStyle/>
        <a:p>
          <a:pPr>
            <a:defRPr/>
          </a:pPr>
          <a:endParaRPr lang="en-GB"/>
        </a:p>
      </dgm:t>
    </dgm:pt>
    <dgm:pt modelId="{A11D7342-5FFD-4F46-AE56-A8161898EBA7}" type="sibTrans" cxnId="{13558812-E073-D542-AF07-A620B1446E72}">
      <dgm:prSet/>
      <dgm:spPr bwMode="auto"/>
      <dgm:t>
        <a:bodyPr/>
        <a:lstStyle/>
        <a:p>
          <a:pPr>
            <a:defRPr/>
          </a:pPr>
          <a:endParaRPr lang="en-GB"/>
        </a:p>
      </dgm:t>
    </dgm:pt>
    <dgm:pt modelId="{32C6747A-E226-264D-A0D2-B79E886DFAEC}">
      <dgm:prSet phldrT="[Text]" custT="1"/>
      <dgm:spPr bwMode="auto"/>
      <dgm:t>
        <a:bodyPr/>
        <a:lstStyle/>
        <a:p>
          <a:pPr>
            <a:buFont typeface="Wingdings"/>
            <a:buChar char="ü"/>
            <a:defRPr/>
          </a:pPr>
          <a:r>
            <a:rPr lang="en-GB" sz="1800">
              <a:solidFill>
                <a:srgbClr val="00B050"/>
              </a:solidFill>
            </a:rPr>
            <a:t>September 2025 (RT01-RT11)</a:t>
          </a:r>
          <a:endParaRPr/>
        </a:p>
      </dgm:t>
    </dgm:pt>
    <dgm:pt modelId="{375EACE1-943B-D74C-A696-D3CE7AC4C8D8}" type="parTrans" cxnId="{CD563C94-0CB5-4248-B32C-9F6A7A721515}">
      <dgm:prSet/>
      <dgm:spPr bwMode="auto"/>
      <dgm:t>
        <a:bodyPr/>
        <a:lstStyle/>
        <a:p>
          <a:pPr>
            <a:defRPr/>
          </a:pPr>
          <a:endParaRPr lang="en-GB"/>
        </a:p>
      </dgm:t>
    </dgm:pt>
    <dgm:pt modelId="{A6BB48BE-1C8D-B844-B5C7-5574052C3823}" type="sibTrans" cxnId="{CD563C94-0CB5-4248-B32C-9F6A7A721515}">
      <dgm:prSet/>
      <dgm:spPr bwMode="auto"/>
      <dgm:t>
        <a:bodyPr/>
        <a:lstStyle/>
        <a:p>
          <a:pPr>
            <a:defRPr/>
          </a:pPr>
          <a:endParaRPr lang="en-GB"/>
        </a:p>
      </dgm:t>
    </dgm:pt>
    <dgm:pt modelId="{7D9580FD-5C1D-7E47-BA44-CB82ED8A0740}">
      <dgm:prSet phldrT="[Text]"/>
      <dgm:spPr bwMode="auto"/>
      <dgm:t>
        <a:bodyPr/>
        <a:lstStyle/>
        <a:p>
          <a:pPr>
            <a:defRPr/>
          </a:pPr>
          <a:r>
            <a:rPr lang="en-GB"/>
            <a:t>GPM</a:t>
          </a:r>
          <a:endParaRPr/>
        </a:p>
      </dgm:t>
    </dgm:pt>
    <dgm:pt modelId="{A5295FE3-B070-8E4C-92BE-691DA6C5A88C}" type="parTrans" cxnId="{5CA870E4-F635-CC4D-A956-83F37604C724}">
      <dgm:prSet/>
      <dgm:spPr bwMode="auto"/>
      <dgm:t>
        <a:bodyPr/>
        <a:lstStyle/>
        <a:p>
          <a:pPr>
            <a:defRPr/>
          </a:pPr>
          <a:endParaRPr lang="en-GB"/>
        </a:p>
      </dgm:t>
    </dgm:pt>
    <dgm:pt modelId="{548C4428-D3E7-684F-8FCE-0E377B64F120}" type="sibTrans" cxnId="{5CA870E4-F635-CC4D-A956-83F37604C724}">
      <dgm:prSet/>
      <dgm:spPr bwMode="auto"/>
      <dgm:t>
        <a:bodyPr/>
        <a:lstStyle/>
        <a:p>
          <a:pPr>
            <a:defRPr/>
          </a:pPr>
          <a:endParaRPr lang="en-GB"/>
        </a:p>
      </dgm:t>
    </dgm:pt>
    <dgm:pt modelId="{7430590C-F619-8043-8666-7E5F6A7EF295}">
      <dgm:prSet phldrT="[Text]" custT="1"/>
      <dgm:spPr bwMode="auto"/>
      <dgm:t>
        <a:bodyPr/>
        <a:lstStyle/>
        <a:p>
          <a:pPr>
            <a:buNone/>
            <a:defRPr/>
          </a:pPr>
          <a:r>
            <a:rPr lang="en-GB" sz="1800" b="1" dirty="0">
              <a:solidFill>
                <a:srgbClr val="FF0000"/>
              </a:solidFill>
            </a:rPr>
            <a:t>General Planning Meeting : 4-6/11/2025 in Lausanne (</a:t>
          </a:r>
          <a:r>
            <a:rPr lang="en-GB" sz="1800" b="1" dirty="0" err="1">
              <a:solidFill>
                <a:srgbClr val="FF0000"/>
              </a:solidFill>
            </a:rPr>
            <a:t>incl</a:t>
          </a:r>
          <a:r>
            <a:rPr lang="en-GB" sz="1800" b="1" dirty="0">
              <a:solidFill>
                <a:srgbClr val="FF0000"/>
              </a:solidFill>
            </a:rPr>
            <a:t> JT-60SA session)</a:t>
          </a:r>
          <a:endParaRPr dirty="0">
            <a:solidFill>
              <a:srgbClr val="FF0000"/>
            </a:solidFill>
          </a:endParaRPr>
        </a:p>
      </dgm:t>
    </dgm:pt>
    <dgm:pt modelId="{63ADA3A1-388C-4249-B9C5-07978661BBF5}" type="parTrans" cxnId="{F048A2EF-AB25-1347-960B-C81F32567C3A}">
      <dgm:prSet/>
      <dgm:spPr bwMode="auto"/>
      <dgm:t>
        <a:bodyPr/>
        <a:lstStyle/>
        <a:p>
          <a:pPr>
            <a:defRPr/>
          </a:pPr>
          <a:endParaRPr lang="en-GB"/>
        </a:p>
      </dgm:t>
    </dgm:pt>
    <dgm:pt modelId="{D33FE407-7F97-A74D-9DCA-64E045717B03}" type="sibTrans" cxnId="{F048A2EF-AB25-1347-960B-C81F32567C3A}">
      <dgm:prSet/>
      <dgm:spPr bwMode="auto"/>
      <dgm:t>
        <a:bodyPr/>
        <a:lstStyle/>
        <a:p>
          <a:pPr>
            <a:defRPr/>
          </a:pPr>
          <a:endParaRPr lang="en-GB"/>
        </a:p>
      </dgm:t>
    </dgm:pt>
    <dgm:pt modelId="{671331E0-DC00-408B-98D3-838C78A69469}">
      <dgm:prSet phldrT="[Text]" custT="1"/>
      <dgm:spPr bwMode="auto"/>
      <dgm:t>
        <a:bodyPr/>
        <a:lstStyle/>
        <a:p>
          <a:pPr>
            <a:buFont typeface="Wingdings"/>
            <a:buChar char="ü"/>
            <a:defRPr/>
          </a:pPr>
          <a:r>
            <a:rPr lang="en-GB" sz="1800">
              <a:solidFill>
                <a:srgbClr val="00B050"/>
              </a:solidFill>
            </a:rPr>
            <a:t>October 2025 (JT-60SA)</a:t>
          </a:r>
          <a:endParaRPr/>
        </a:p>
      </dgm:t>
    </dgm:pt>
    <dgm:pt modelId="{6E15C006-24AC-435E-83FA-BB6C6D895262}" type="parTrans" cxnId="{B8BC65AB-ADAC-4EB6-9537-B06557BACB9A}">
      <dgm:prSet/>
      <dgm:spPr bwMode="auto"/>
      <dgm:t>
        <a:bodyPr/>
        <a:lstStyle/>
        <a:p>
          <a:pPr>
            <a:defRPr/>
          </a:pPr>
          <a:endParaRPr lang="fr-FR"/>
        </a:p>
      </dgm:t>
    </dgm:pt>
    <dgm:pt modelId="{F07CB4BA-521E-48CF-9458-7E373806A6FA}" type="sibTrans" cxnId="{B8BC65AB-ADAC-4EB6-9537-B06557BACB9A}">
      <dgm:prSet/>
      <dgm:spPr bwMode="auto"/>
      <dgm:t>
        <a:bodyPr/>
        <a:lstStyle/>
        <a:p>
          <a:pPr>
            <a:defRPr/>
          </a:pPr>
          <a:endParaRPr lang="fr-FR"/>
        </a:p>
      </dgm:t>
    </dgm:pt>
    <dgm:pt modelId="{64A80F8C-7311-2F4C-9C1F-214970C3D1B3}" type="pres">
      <dgm:prSet presAssocID="{E37DFE63-14CA-3B49-A2C3-D1232802A008}" presName="rootnode" presStyleCnt="0">
        <dgm:presLayoutVars>
          <dgm:chMax val="0"/>
          <dgm:chPref val="0"/>
          <dgm:dir/>
          <dgm:animLvl val="lvl"/>
        </dgm:presLayoutVars>
      </dgm:prSet>
      <dgm:spPr bwMode="auto"/>
    </dgm:pt>
    <dgm:pt modelId="{AEC7F632-4FB3-FF41-AA4D-11E344425B62}" type="pres">
      <dgm:prSet presAssocID="{90F67A07-6778-844C-9922-E2EFF3A07EDF}" presName="composite" presStyleCnt="0"/>
      <dgm:spPr bwMode="auto"/>
    </dgm:pt>
    <dgm:pt modelId="{322BA72F-4C90-F848-87CE-8631D019B39F}" type="pres">
      <dgm:prSet presAssocID="{90F67A07-6778-844C-9922-E2EFF3A07EDF}" presName="bentUpArrow1" presStyleLbl="alignImgPlace1" presStyleIdx="0" presStyleCnt="4"/>
      <dgm:spPr bwMode="auto"/>
    </dgm:pt>
    <dgm:pt modelId="{E203C7FD-FE2A-4243-9947-E9F80E80366C}" type="pres">
      <dgm:prSet presAssocID="{90F67A07-6778-844C-9922-E2EFF3A07EDF}" presName="ParentText" presStyleLbl="node1" presStyleIdx="0" presStyleCnt="5" custLinFactNeighborY="3139">
        <dgm:presLayoutVars>
          <dgm:chMax val="1"/>
          <dgm:chPref val="1"/>
          <dgm:bulletEnabled val="1"/>
        </dgm:presLayoutVars>
      </dgm:prSet>
      <dgm:spPr bwMode="auto"/>
    </dgm:pt>
    <dgm:pt modelId="{9D9149BA-5D65-054B-AF9A-EADE47C9735C}" type="pres">
      <dgm:prSet presAssocID="{90F67A07-6778-844C-9922-E2EFF3A07EDF}" presName="ChildText" presStyleLbl="revTx" presStyleIdx="0" presStyleCnt="5" custScaleX="290461" custLinFactX="3880" custLinFactNeighborX="100000" custLinFactNeighborY="-4004">
        <dgm:presLayoutVars>
          <dgm:chMax val="0"/>
          <dgm:chPref val="0"/>
          <dgm:bulletEnabled val="1"/>
        </dgm:presLayoutVars>
      </dgm:prSet>
      <dgm:spPr bwMode="auto"/>
    </dgm:pt>
    <dgm:pt modelId="{C24F82E1-16A5-8945-B0E8-7D63CEA8D863}" type="pres">
      <dgm:prSet presAssocID="{5F7B66CE-4B63-6640-86FD-3BD3B523309B}" presName="sibTrans" presStyleCnt="0"/>
      <dgm:spPr bwMode="auto"/>
    </dgm:pt>
    <dgm:pt modelId="{38FB9E34-86FB-E445-A894-E54C82D2AD76}" type="pres">
      <dgm:prSet presAssocID="{E964D02A-3600-504F-9EE1-421FE0BEE4CD}" presName="composite" presStyleCnt="0"/>
      <dgm:spPr bwMode="auto"/>
    </dgm:pt>
    <dgm:pt modelId="{3CBD735E-AF60-CA4F-A82F-E0BC6D0EE690}" type="pres">
      <dgm:prSet presAssocID="{E964D02A-3600-504F-9EE1-421FE0BEE4CD}" presName="bentUpArrow1" presStyleLbl="alignImgPlace1" presStyleIdx="1" presStyleCnt="4" custLinFactX="-49630" custLinFactNeighborX="-100000" custLinFactNeighborY="23507"/>
      <dgm:spPr bwMode="auto"/>
    </dgm:pt>
    <dgm:pt modelId="{629B24EF-D887-884D-A840-AEAC6C272AB1}" type="pres">
      <dgm:prSet presAssocID="{E964D02A-3600-504F-9EE1-421FE0BEE4CD}" presName="ParentText" presStyleLbl="node1" presStyleIdx="1" presStyleCnt="5" custLinFactX="-41216" custLinFactNeighborX="-100000" custLinFactNeighborY="8631">
        <dgm:presLayoutVars>
          <dgm:chMax val="1"/>
          <dgm:chPref val="1"/>
          <dgm:bulletEnabled val="1"/>
        </dgm:presLayoutVars>
      </dgm:prSet>
      <dgm:spPr bwMode="auto"/>
    </dgm:pt>
    <dgm:pt modelId="{18114D4D-6229-5346-BE5A-7E1B64A22D3D}" type="pres">
      <dgm:prSet presAssocID="{E964D02A-3600-504F-9EE1-421FE0BEE4CD}" presName="ChildText" presStyleLbl="revTx" presStyleIdx="1" presStyleCnt="5" custScaleX="660581" custLinFactX="1205" custLinFactNeighborX="100000" custLinFactNeighborY="2669">
        <dgm:presLayoutVars>
          <dgm:chMax val="0"/>
          <dgm:chPref val="0"/>
          <dgm:bulletEnabled val="1"/>
        </dgm:presLayoutVars>
      </dgm:prSet>
      <dgm:spPr bwMode="auto"/>
    </dgm:pt>
    <dgm:pt modelId="{DC88F310-DA0A-8548-AD7C-F506AD9AA045}" type="pres">
      <dgm:prSet presAssocID="{A11D7342-5FFD-4F46-AE56-A8161898EBA7}" presName="sibTrans" presStyleCnt="0"/>
      <dgm:spPr bwMode="auto"/>
    </dgm:pt>
    <dgm:pt modelId="{F89FD609-67F4-8548-8C99-314001894031}" type="pres">
      <dgm:prSet presAssocID="{9C78866A-6D70-7D42-B318-7FE82095E798}" presName="composite" presStyleCnt="0"/>
      <dgm:spPr bwMode="auto"/>
    </dgm:pt>
    <dgm:pt modelId="{34111F70-E2D7-7E40-8BB1-DF5130D21D64}" type="pres">
      <dgm:prSet presAssocID="{9C78866A-6D70-7D42-B318-7FE82095E798}" presName="bentUpArrow1" presStyleLbl="alignImgPlace1" presStyleIdx="2" presStyleCnt="4"/>
      <dgm:spPr bwMode="auto"/>
    </dgm:pt>
    <dgm:pt modelId="{7B3D6EE0-1746-9B48-AA46-8A231C0EC5E8}" type="pres">
      <dgm:prSet presAssocID="{9C78866A-6D70-7D42-B318-7FE82095E798}" presName="ParentText" presStyleLbl="node1" presStyleIdx="2" presStyleCnt="5" custLinFactNeighborX="-26431">
        <dgm:presLayoutVars>
          <dgm:chMax val="1"/>
          <dgm:chPref val="1"/>
          <dgm:bulletEnabled val="1"/>
        </dgm:presLayoutVars>
      </dgm:prSet>
      <dgm:spPr bwMode="auto"/>
    </dgm:pt>
    <dgm:pt modelId="{04CF713C-4D53-0F4A-B5E3-E242E97F7CD6}" type="pres">
      <dgm:prSet presAssocID="{9C78866A-6D70-7D42-B318-7FE82095E798}" presName="ChildText" presStyleLbl="revTx" presStyleIdx="2" presStyleCnt="5" custScaleX="219521" custLinFactNeighborX="48801" custLinFactNeighborY="63">
        <dgm:presLayoutVars>
          <dgm:chMax val="0"/>
          <dgm:chPref val="0"/>
          <dgm:bulletEnabled val="1"/>
        </dgm:presLayoutVars>
      </dgm:prSet>
      <dgm:spPr bwMode="auto"/>
    </dgm:pt>
    <dgm:pt modelId="{401026E7-AE1E-0244-80E1-7A65BEEF305C}" type="pres">
      <dgm:prSet presAssocID="{8326667D-06AA-3844-9797-5DA169749484}" presName="sibTrans" presStyleCnt="0"/>
      <dgm:spPr bwMode="auto"/>
    </dgm:pt>
    <dgm:pt modelId="{7294C739-F0DB-8149-A3B4-02E9F5FC74F3}" type="pres">
      <dgm:prSet presAssocID="{7D9580FD-5C1D-7E47-BA44-CB82ED8A0740}" presName="composite" presStyleCnt="0"/>
      <dgm:spPr bwMode="auto"/>
    </dgm:pt>
    <dgm:pt modelId="{3046BEC2-4149-EC42-8A93-AEBFD6BFBEEE}" type="pres">
      <dgm:prSet presAssocID="{7D9580FD-5C1D-7E47-BA44-CB82ED8A0740}" presName="bentUpArrow1" presStyleLbl="alignImgPlace1" presStyleIdx="3" presStyleCnt="4" custLinFactNeighborX="-7806" custLinFactNeighborY="5085"/>
      <dgm:spPr bwMode="auto"/>
    </dgm:pt>
    <dgm:pt modelId="{8AFD83BC-CF80-284B-968E-AF9C4AB17E04}" type="pres">
      <dgm:prSet presAssocID="{7D9580FD-5C1D-7E47-BA44-CB82ED8A0740}" presName="ParentText" presStyleLbl="node1" presStyleIdx="3" presStyleCnt="5" custLinFactNeighborX="-30207" custLinFactNeighborY="-1079">
        <dgm:presLayoutVars>
          <dgm:chMax val="1"/>
          <dgm:chPref val="1"/>
          <dgm:bulletEnabled val="1"/>
        </dgm:presLayoutVars>
      </dgm:prSet>
      <dgm:spPr bwMode="auto"/>
    </dgm:pt>
    <dgm:pt modelId="{175CA0CB-2854-0245-8D13-C4845BD2C701}" type="pres">
      <dgm:prSet presAssocID="{7D9580FD-5C1D-7E47-BA44-CB82ED8A0740}" presName="ChildText" presStyleLbl="revTx" presStyleIdx="3" presStyleCnt="5" custScaleX="410121" custLinFactX="42248" custLinFactNeighborX="100000" custLinFactNeighborY="-1335">
        <dgm:presLayoutVars>
          <dgm:chMax val="0"/>
          <dgm:chPref val="0"/>
          <dgm:bulletEnabled val="1"/>
        </dgm:presLayoutVars>
      </dgm:prSet>
      <dgm:spPr bwMode="auto"/>
    </dgm:pt>
    <dgm:pt modelId="{DD9617D4-3763-4849-B24D-AA8A1A20A7D9}" type="pres">
      <dgm:prSet presAssocID="{548C4428-D3E7-684F-8FCE-0E377B64F120}" presName="sibTrans" presStyleCnt="0"/>
      <dgm:spPr bwMode="auto"/>
    </dgm:pt>
    <dgm:pt modelId="{0EA2EC14-9280-1D45-9523-CE2D21234400}" type="pres">
      <dgm:prSet presAssocID="{7C76D287-F2C0-9F4E-9337-5BB6FB26D20A}" presName="composite" presStyleCnt="0"/>
      <dgm:spPr bwMode="auto"/>
    </dgm:pt>
    <dgm:pt modelId="{0A69BBA7-68C1-D148-9F0F-8C3E3FCCAC1F}" type="pres">
      <dgm:prSet presAssocID="{7C76D287-F2C0-9F4E-9337-5BB6FB26D20A}" presName="ParentText" presStyleLbl="node1" presStyleIdx="4" presStyleCnt="5" custLinFactNeighborX="-31717" custLinFactNeighborY="1079">
        <dgm:presLayoutVars>
          <dgm:chMax val="1"/>
          <dgm:chPref val="1"/>
          <dgm:bulletEnabled val="1"/>
        </dgm:presLayoutVars>
      </dgm:prSet>
      <dgm:spPr bwMode="auto"/>
    </dgm:pt>
    <dgm:pt modelId="{8B2B41C5-235F-3F45-8B4C-9694AF13DA37}" type="pres">
      <dgm:prSet presAssocID="{7C76D287-F2C0-9F4E-9337-5BB6FB26D20A}" presName="FinalChildText" presStyleLbl="revTx" presStyleIdx="4" presStyleCnt="5" custScaleX="321165" custLinFactX="15512" custLinFactNeighborX="100000" custLinFactNeighborY="-2670">
        <dgm:presLayoutVars>
          <dgm:chMax val="0"/>
          <dgm:chPref val="0"/>
          <dgm:bulletEnabled val="1"/>
        </dgm:presLayoutVars>
      </dgm:prSet>
      <dgm:spPr bwMode="auto"/>
    </dgm:pt>
  </dgm:ptLst>
  <dgm:cxnLst>
    <dgm:cxn modelId="{13558812-E073-D542-AF07-A620B1446E72}" srcId="{E37DFE63-14CA-3B49-A2C3-D1232802A008}" destId="{E964D02A-3600-504F-9EE1-421FE0BEE4CD}" srcOrd="1" destOrd="0" parTransId="{B549B6AC-823D-FD46-B9A9-493CD1C7955C}" sibTransId="{A11D7342-5FFD-4F46-AE56-A8161898EBA7}"/>
    <dgm:cxn modelId="{231C6F20-40F3-4041-8F32-4527DAF15B9C}" srcId="{9C78866A-6D70-7D42-B318-7FE82095E798}" destId="{AFB1F4BD-106A-6A4F-8424-AB0D54737260}" srcOrd="0" destOrd="0" parTransId="{4F577703-114B-FB4D-9086-19C68CE9B090}" sibTransId="{D1B5C03E-5308-6E4E-8A6F-0653401D9AB3}"/>
    <dgm:cxn modelId="{D89CFC61-2050-7244-B4CC-B3CCFA7EA9D2}" srcId="{E37DFE63-14CA-3B49-A2C3-D1232802A008}" destId="{7C76D287-F2C0-9F4E-9337-5BB6FB26D20A}" srcOrd="4" destOrd="0" parTransId="{432020C4-D0E0-4948-942B-03EF83D14AAB}" sibTransId="{95C1DCE9-C5D6-FB43-AAD0-4993F88167C6}"/>
    <dgm:cxn modelId="{7E823A64-46DF-A849-AEF9-C92C10C56F3E}" type="presOf" srcId="{71408D48-B11C-F84C-A088-836CE0D094F1}" destId="{9D9149BA-5D65-054B-AF9A-EADE47C9735C}" srcOrd="0" destOrd="0" presId="urn:microsoft.com/office/officeart/2005/8/layout/StepDownProcess#2"/>
    <dgm:cxn modelId="{F02E4F66-6E35-4C4A-A2E2-4741E144161E}" srcId="{E37DFE63-14CA-3B49-A2C3-D1232802A008}" destId="{90F67A07-6778-844C-9922-E2EFF3A07EDF}" srcOrd="0" destOrd="0" parTransId="{73DE110A-F48C-6D4D-B10B-FADA55D53E43}" sibTransId="{5F7B66CE-4B63-6640-86FD-3BD3B523309B}"/>
    <dgm:cxn modelId="{FE963148-7B18-154A-B709-1A1736FDC9C0}" type="presOf" srcId="{90F67A07-6778-844C-9922-E2EFF3A07EDF}" destId="{E203C7FD-FE2A-4243-9947-E9F80E80366C}" srcOrd="0" destOrd="0" presId="urn:microsoft.com/office/officeart/2005/8/layout/StepDownProcess#2"/>
    <dgm:cxn modelId="{10047A54-CDF4-044D-BFD8-E0632599F8DB}" type="presOf" srcId="{7430590C-F619-8043-8666-7E5F6A7EF295}" destId="{175CA0CB-2854-0245-8D13-C4845BD2C701}" srcOrd="0" destOrd="0" presId="urn:microsoft.com/office/officeart/2005/8/layout/StepDownProcess#2"/>
    <dgm:cxn modelId="{E20C6C57-1642-9941-9614-D2518E89BF24}" type="presOf" srcId="{7C76D287-F2C0-9F4E-9337-5BB6FB26D20A}" destId="{0A69BBA7-68C1-D148-9F0F-8C3E3FCCAC1F}" srcOrd="0" destOrd="0" presId="urn:microsoft.com/office/officeart/2005/8/layout/StepDownProcess#2"/>
    <dgm:cxn modelId="{8C966687-43E8-E941-864F-A189C6A70C69}" type="presOf" srcId="{9C78866A-6D70-7D42-B318-7FE82095E798}" destId="{7B3D6EE0-1746-9B48-AA46-8A231C0EC5E8}" srcOrd="0" destOrd="0" presId="urn:microsoft.com/office/officeart/2005/8/layout/StepDownProcess#2"/>
    <dgm:cxn modelId="{B3525C8A-4FFE-40CE-8EDE-3B34D46061D2}" type="presOf" srcId="{671331E0-DC00-408B-98D3-838C78A69469}" destId="{18114D4D-6229-5346-BE5A-7E1B64A22D3D}" srcOrd="0" destOrd="1" presId="urn:microsoft.com/office/officeart/2005/8/layout/StepDownProcess#2"/>
    <dgm:cxn modelId="{42F62E90-C497-9040-AA4B-8598EF61E78B}" srcId="{7C76D287-F2C0-9F4E-9337-5BB6FB26D20A}" destId="{3BE199BF-3893-0241-AB13-5B9CBC9787D1}" srcOrd="0" destOrd="0" parTransId="{863DB4AA-387C-C84B-A3BA-4A1350C8B575}" sibTransId="{9AEC7E41-4ED7-F149-B202-9F4057254F87}"/>
    <dgm:cxn modelId="{CD563C94-0CB5-4248-B32C-9F6A7A721515}" srcId="{E964D02A-3600-504F-9EE1-421FE0BEE4CD}" destId="{32C6747A-E226-264D-A0D2-B79E886DFAEC}" srcOrd="0" destOrd="0" parTransId="{375EACE1-943B-D74C-A696-D3CE7AC4C8D8}" sibTransId="{A6BB48BE-1C8D-B844-B5C7-5574052C3823}"/>
    <dgm:cxn modelId="{FC0F1497-F0DD-0E4D-B593-EFBF1D2F8D5B}" type="presOf" srcId="{7D9580FD-5C1D-7E47-BA44-CB82ED8A0740}" destId="{8AFD83BC-CF80-284B-968E-AF9C4AB17E04}" srcOrd="0" destOrd="0" presId="urn:microsoft.com/office/officeart/2005/8/layout/StepDownProcess#2"/>
    <dgm:cxn modelId="{8FE3DDA5-A369-A140-A5F6-F3D003DACBCC}" type="presOf" srcId="{E37DFE63-14CA-3B49-A2C3-D1232802A008}" destId="{64A80F8C-7311-2F4C-9C1F-214970C3D1B3}" srcOrd="0" destOrd="0" presId="urn:microsoft.com/office/officeart/2005/8/layout/StepDownProcess#2"/>
    <dgm:cxn modelId="{B8BC65AB-ADAC-4EB6-9537-B06557BACB9A}" srcId="{E964D02A-3600-504F-9EE1-421FE0BEE4CD}" destId="{671331E0-DC00-408B-98D3-838C78A69469}" srcOrd="1" destOrd="0" parTransId="{6E15C006-24AC-435E-83FA-BB6C6D895262}" sibTransId="{F07CB4BA-521E-48CF-9458-7E373806A6FA}"/>
    <dgm:cxn modelId="{FE3A21BA-19E4-E641-A4D5-D036DA1BAF60}" type="presOf" srcId="{3BE199BF-3893-0241-AB13-5B9CBC9787D1}" destId="{8B2B41C5-235F-3F45-8B4C-9694AF13DA37}" srcOrd="0" destOrd="0" presId="urn:microsoft.com/office/officeart/2005/8/layout/StepDownProcess#2"/>
    <dgm:cxn modelId="{ECAF9ECE-2405-9B40-9845-C2D626AF89D7}" srcId="{90F67A07-6778-844C-9922-E2EFF3A07EDF}" destId="{71408D48-B11C-F84C-A088-836CE0D094F1}" srcOrd="0" destOrd="0" parTransId="{7CC26905-C171-2B44-B511-C80DA5595E6F}" sibTransId="{A770B2C3-D973-8546-AF19-85D770E355DF}"/>
    <dgm:cxn modelId="{4E3996D8-884A-BC45-93F2-8AE52F2C11A4}" type="presOf" srcId="{32C6747A-E226-264D-A0D2-B79E886DFAEC}" destId="{18114D4D-6229-5346-BE5A-7E1B64A22D3D}" srcOrd="0" destOrd="0" presId="urn:microsoft.com/office/officeart/2005/8/layout/StepDownProcess#2"/>
    <dgm:cxn modelId="{5CA870E4-F635-CC4D-A956-83F37604C724}" srcId="{E37DFE63-14CA-3B49-A2C3-D1232802A008}" destId="{7D9580FD-5C1D-7E47-BA44-CB82ED8A0740}" srcOrd="3" destOrd="0" parTransId="{A5295FE3-B070-8E4C-92BE-691DA6C5A88C}" sibTransId="{548C4428-D3E7-684F-8FCE-0E377B64F120}"/>
    <dgm:cxn modelId="{99020AE6-3DD4-AE49-9278-F92DAF30585C}" type="presOf" srcId="{E964D02A-3600-504F-9EE1-421FE0BEE4CD}" destId="{629B24EF-D887-884D-A840-AEAC6C272AB1}" srcOrd="0" destOrd="0" presId="urn:microsoft.com/office/officeart/2005/8/layout/StepDownProcess#2"/>
    <dgm:cxn modelId="{F048A2EF-AB25-1347-960B-C81F32567C3A}" srcId="{7D9580FD-5C1D-7E47-BA44-CB82ED8A0740}" destId="{7430590C-F619-8043-8666-7E5F6A7EF295}" srcOrd="0" destOrd="0" parTransId="{63ADA3A1-388C-4249-B9C5-07978661BBF5}" sibTransId="{D33FE407-7F97-A74D-9DCA-64E045717B03}"/>
    <dgm:cxn modelId="{09B2A2F0-42E9-B84A-A479-79BDFFD08DD4}" srcId="{E37DFE63-14CA-3B49-A2C3-D1232802A008}" destId="{9C78866A-6D70-7D42-B318-7FE82095E798}" srcOrd="2" destOrd="0" parTransId="{A882514C-6611-BF43-BA4F-D04860DA13E0}" sibTransId="{8326667D-06AA-3844-9797-5DA169749484}"/>
    <dgm:cxn modelId="{82FD2FFB-C732-1547-8091-C9B275BAB1E5}" type="presOf" srcId="{AFB1F4BD-106A-6A4F-8424-AB0D54737260}" destId="{04CF713C-4D53-0F4A-B5E3-E242E97F7CD6}" srcOrd="0" destOrd="0" presId="urn:microsoft.com/office/officeart/2005/8/layout/StepDownProcess#2"/>
    <dgm:cxn modelId="{7A6BF136-2411-5843-B19B-906916132255}" type="presParOf" srcId="{64A80F8C-7311-2F4C-9C1F-214970C3D1B3}" destId="{AEC7F632-4FB3-FF41-AA4D-11E344425B62}" srcOrd="0" destOrd="0" presId="urn:microsoft.com/office/officeart/2005/8/layout/StepDownProcess#2"/>
    <dgm:cxn modelId="{AAE6445A-A0DC-1243-B4FC-9793B2640BA2}" type="presParOf" srcId="{AEC7F632-4FB3-FF41-AA4D-11E344425B62}" destId="{322BA72F-4C90-F848-87CE-8631D019B39F}" srcOrd="0" destOrd="0" presId="urn:microsoft.com/office/officeart/2005/8/layout/StepDownProcess#2"/>
    <dgm:cxn modelId="{4BAA7F55-7561-0743-AB7E-95EA910ED696}" type="presParOf" srcId="{AEC7F632-4FB3-FF41-AA4D-11E344425B62}" destId="{E203C7FD-FE2A-4243-9947-E9F80E80366C}" srcOrd="1" destOrd="0" presId="urn:microsoft.com/office/officeart/2005/8/layout/StepDownProcess#2"/>
    <dgm:cxn modelId="{1AF0BB2D-1202-F24C-92AA-0B32B7A3B9FA}" type="presParOf" srcId="{AEC7F632-4FB3-FF41-AA4D-11E344425B62}" destId="{9D9149BA-5D65-054B-AF9A-EADE47C9735C}" srcOrd="2" destOrd="0" presId="urn:microsoft.com/office/officeart/2005/8/layout/StepDownProcess#2"/>
    <dgm:cxn modelId="{572B9465-1F2D-444F-93D9-828F8CCE13E3}" type="presParOf" srcId="{64A80F8C-7311-2F4C-9C1F-214970C3D1B3}" destId="{C24F82E1-16A5-8945-B0E8-7D63CEA8D863}" srcOrd="1" destOrd="0" presId="urn:microsoft.com/office/officeart/2005/8/layout/StepDownProcess#2"/>
    <dgm:cxn modelId="{40CD693A-6043-8847-9194-BA1C1618AE43}" type="presParOf" srcId="{64A80F8C-7311-2F4C-9C1F-214970C3D1B3}" destId="{38FB9E34-86FB-E445-A894-E54C82D2AD76}" srcOrd="2" destOrd="0" presId="urn:microsoft.com/office/officeart/2005/8/layout/StepDownProcess#2"/>
    <dgm:cxn modelId="{B4DF8DDD-DA36-4A4C-B06C-954243AE2103}" type="presParOf" srcId="{38FB9E34-86FB-E445-A894-E54C82D2AD76}" destId="{3CBD735E-AF60-CA4F-A82F-E0BC6D0EE690}" srcOrd="0" destOrd="0" presId="urn:microsoft.com/office/officeart/2005/8/layout/StepDownProcess#2"/>
    <dgm:cxn modelId="{41B1B4D7-6319-0F47-BF54-14126D810599}" type="presParOf" srcId="{38FB9E34-86FB-E445-A894-E54C82D2AD76}" destId="{629B24EF-D887-884D-A840-AEAC6C272AB1}" srcOrd="1" destOrd="0" presId="urn:microsoft.com/office/officeart/2005/8/layout/StepDownProcess#2"/>
    <dgm:cxn modelId="{1772C71A-8930-5C4E-BC72-76CE9521A6B2}" type="presParOf" srcId="{38FB9E34-86FB-E445-A894-E54C82D2AD76}" destId="{18114D4D-6229-5346-BE5A-7E1B64A22D3D}" srcOrd="2" destOrd="0" presId="urn:microsoft.com/office/officeart/2005/8/layout/StepDownProcess#2"/>
    <dgm:cxn modelId="{6D836D7E-F34B-C74B-A91A-FA9B26CF7A4E}" type="presParOf" srcId="{64A80F8C-7311-2F4C-9C1F-214970C3D1B3}" destId="{DC88F310-DA0A-8548-AD7C-F506AD9AA045}" srcOrd="3" destOrd="0" presId="urn:microsoft.com/office/officeart/2005/8/layout/StepDownProcess#2"/>
    <dgm:cxn modelId="{7DFB6CFD-8D6A-0848-8D10-27C5D17E04F1}" type="presParOf" srcId="{64A80F8C-7311-2F4C-9C1F-214970C3D1B3}" destId="{F89FD609-67F4-8548-8C99-314001894031}" srcOrd="4" destOrd="0" presId="urn:microsoft.com/office/officeart/2005/8/layout/StepDownProcess#2"/>
    <dgm:cxn modelId="{AA310ADA-F9A5-0943-B375-F5096E8E997B}" type="presParOf" srcId="{F89FD609-67F4-8548-8C99-314001894031}" destId="{34111F70-E2D7-7E40-8BB1-DF5130D21D64}" srcOrd="0" destOrd="0" presId="urn:microsoft.com/office/officeart/2005/8/layout/StepDownProcess#2"/>
    <dgm:cxn modelId="{67CAD1C1-B982-6344-8EBE-76F4DDAF2B43}" type="presParOf" srcId="{F89FD609-67F4-8548-8C99-314001894031}" destId="{7B3D6EE0-1746-9B48-AA46-8A231C0EC5E8}" srcOrd="1" destOrd="0" presId="urn:microsoft.com/office/officeart/2005/8/layout/StepDownProcess#2"/>
    <dgm:cxn modelId="{6AA362F0-67CE-594D-876D-7510CF627D1D}" type="presParOf" srcId="{F89FD609-67F4-8548-8C99-314001894031}" destId="{04CF713C-4D53-0F4A-B5E3-E242E97F7CD6}" srcOrd="2" destOrd="0" presId="urn:microsoft.com/office/officeart/2005/8/layout/StepDownProcess#2"/>
    <dgm:cxn modelId="{1BF67FB0-BFBF-694E-B742-9C15D4FF0AB0}" type="presParOf" srcId="{64A80F8C-7311-2F4C-9C1F-214970C3D1B3}" destId="{401026E7-AE1E-0244-80E1-7A65BEEF305C}" srcOrd="5" destOrd="0" presId="urn:microsoft.com/office/officeart/2005/8/layout/StepDownProcess#2"/>
    <dgm:cxn modelId="{8DB21EAB-21F7-294D-AC9C-F88B74E98A16}" type="presParOf" srcId="{64A80F8C-7311-2F4C-9C1F-214970C3D1B3}" destId="{7294C739-F0DB-8149-A3B4-02E9F5FC74F3}" srcOrd="6" destOrd="0" presId="urn:microsoft.com/office/officeart/2005/8/layout/StepDownProcess#2"/>
    <dgm:cxn modelId="{66A9BADE-B90D-B946-84E7-980EECA275C6}" type="presParOf" srcId="{7294C739-F0DB-8149-A3B4-02E9F5FC74F3}" destId="{3046BEC2-4149-EC42-8A93-AEBFD6BFBEEE}" srcOrd="0" destOrd="0" presId="urn:microsoft.com/office/officeart/2005/8/layout/StepDownProcess#2"/>
    <dgm:cxn modelId="{0C1575FD-F2FB-9746-896D-A1DAC6251B2B}" type="presParOf" srcId="{7294C739-F0DB-8149-A3B4-02E9F5FC74F3}" destId="{8AFD83BC-CF80-284B-968E-AF9C4AB17E04}" srcOrd="1" destOrd="0" presId="urn:microsoft.com/office/officeart/2005/8/layout/StepDownProcess#2"/>
    <dgm:cxn modelId="{2D4B6324-31BF-D34A-8372-05A6D83D98AB}" type="presParOf" srcId="{7294C739-F0DB-8149-A3B4-02E9F5FC74F3}" destId="{175CA0CB-2854-0245-8D13-C4845BD2C701}" srcOrd="2" destOrd="0" presId="urn:microsoft.com/office/officeart/2005/8/layout/StepDownProcess#2"/>
    <dgm:cxn modelId="{2EB367F9-004A-ED43-BD5B-3D5D6ED0787B}" type="presParOf" srcId="{64A80F8C-7311-2F4C-9C1F-214970C3D1B3}" destId="{DD9617D4-3763-4849-B24D-AA8A1A20A7D9}" srcOrd="7" destOrd="0" presId="urn:microsoft.com/office/officeart/2005/8/layout/StepDownProcess#2"/>
    <dgm:cxn modelId="{B90E1B35-312B-6E40-82AD-116EC4336BB0}" type="presParOf" srcId="{64A80F8C-7311-2F4C-9C1F-214970C3D1B3}" destId="{0EA2EC14-9280-1D45-9523-CE2D21234400}" srcOrd="8" destOrd="0" presId="urn:microsoft.com/office/officeart/2005/8/layout/StepDownProcess#2"/>
    <dgm:cxn modelId="{5C77BDD7-46E0-D140-B8D7-7BF30D7EDF93}" type="presParOf" srcId="{0EA2EC14-9280-1D45-9523-CE2D21234400}" destId="{0A69BBA7-68C1-D148-9F0F-8C3E3FCCAC1F}" srcOrd="0" destOrd="0" presId="urn:microsoft.com/office/officeart/2005/8/layout/StepDownProcess#2"/>
    <dgm:cxn modelId="{86047B2C-D952-8F48-967C-253F4A746D55}" type="presParOf" srcId="{0EA2EC14-9280-1D45-9523-CE2D21234400}" destId="{8B2B41C5-235F-3F45-8B4C-9694AF13DA37}" srcOrd="1" destOrd="0" presId="urn:microsoft.com/office/officeart/2005/8/layout/StepDown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2BA72F-4C90-F848-87CE-8631D019B39F}">
      <dsp:nvSpPr>
        <dsp:cNvPr id="0" name=""/>
        <dsp:cNvSpPr/>
      </dsp:nvSpPr>
      <dsp:spPr bwMode="auto">
        <a:xfrm rot="5400000">
          <a:off x="908566" y="912750"/>
          <a:ext cx="794352" cy="904342"/>
        </a:xfrm>
        <a:prstGeom prst="bentUpArrow">
          <a:avLst>
            <a:gd name="adj1" fmla="val 32840"/>
            <a:gd name="adj2" fmla="val 25000"/>
            <a:gd name="adj3" fmla="val 35780"/>
          </a:avLst>
        </a:prstGeom>
        <a:solidFill>
          <a:schemeClr val="accent2">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rgbClr val="000000"/>
        </a:lnRef>
        <a:fillRef idx="1">
          <a:srgbClr val="000000"/>
        </a:fillRef>
        <a:effectRef idx="0">
          <a:srgbClr val="000000"/>
        </a:effectRef>
        <a:fontRef idx="minor"/>
      </dsp:style>
    </dsp:sp>
    <dsp:sp modelId="{E203C7FD-FE2A-4243-9947-E9F80E80366C}">
      <dsp:nvSpPr>
        <dsp:cNvPr id="0" name=""/>
        <dsp:cNvSpPr/>
      </dsp:nvSpPr>
      <dsp:spPr bwMode="auto">
        <a:xfrm>
          <a:off x="698111" y="61575"/>
          <a:ext cx="1337222" cy="936012"/>
        </a:xfrm>
        <a:prstGeom prst="roundRect">
          <a:avLst>
            <a:gd name="adj" fmla="val 1667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rgbClr val="000000"/>
        </a:lnRef>
        <a:fillRef idx="1">
          <a:srgbClr val="000000"/>
        </a:fillRef>
        <a:effectRef idx="0">
          <a:srgbClr val="00000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a:pPr>
          <a:r>
            <a:rPr lang="en-GB" sz="1600" kern="1200"/>
            <a:t>Call for Proposal 2026-2027</a:t>
          </a:r>
          <a:endParaRPr sz="1600" kern="1200"/>
        </a:p>
      </dsp:txBody>
      <dsp:txXfrm>
        <a:off x="743812" y="107276"/>
        <a:ext cx="1245820" cy="844610"/>
      </dsp:txXfrm>
    </dsp:sp>
    <dsp:sp modelId="{9D9149BA-5D65-054B-AF9A-EADE47C9735C}">
      <dsp:nvSpPr>
        <dsp:cNvPr id="0" name=""/>
        <dsp:cNvSpPr/>
      </dsp:nvSpPr>
      <dsp:spPr bwMode="auto">
        <a:xfrm>
          <a:off x="2119456" y="91172"/>
          <a:ext cx="2824931" cy="756526"/>
        </a:xfrm>
        <a:prstGeom prst="rect">
          <a:avLst/>
        </a:prstGeom>
        <a:noFill/>
        <a:ln>
          <a:noFill/>
        </a:ln>
        <a:effectLst/>
      </dsp:spPr>
      <dsp:style>
        <a:lnRef idx="0">
          <a:srgbClr val="000000"/>
        </a:lnRef>
        <a:fillRef idx="0">
          <a:srgbClr val="000000"/>
        </a:fillRef>
        <a:effectRef idx="0">
          <a:srgbClr val="00000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Font typeface="Wingdings"/>
            <a:buChar char="ü"/>
            <a:defRPr/>
          </a:pPr>
          <a:r>
            <a:rPr lang="en-GB" sz="1800" kern="1200">
              <a:solidFill>
                <a:srgbClr val="00B050"/>
              </a:solidFill>
            </a:rPr>
            <a:t>September 2025 (included call for RTC) </a:t>
          </a:r>
          <a:r>
            <a:rPr lang="en-GB" sz="1800" b="1" kern="1200">
              <a:solidFill>
                <a:srgbClr val="00B050"/>
              </a:solidFill>
            </a:rPr>
            <a:t>Deadline 10</a:t>
          </a:r>
          <a:r>
            <a:rPr lang="en-GB" sz="1800" b="1" kern="1200" baseline="30000">
              <a:solidFill>
                <a:srgbClr val="00B050"/>
              </a:solidFill>
            </a:rPr>
            <a:t>th</a:t>
          </a:r>
          <a:r>
            <a:rPr lang="en-GB" sz="1800" b="1" kern="1200">
              <a:solidFill>
                <a:srgbClr val="00B050"/>
              </a:solidFill>
            </a:rPr>
            <a:t> of October</a:t>
          </a:r>
          <a:endParaRPr kern="1200"/>
        </a:p>
      </dsp:txBody>
      <dsp:txXfrm>
        <a:off x="2119456" y="91172"/>
        <a:ext cx="2824931" cy="756526"/>
      </dsp:txXfrm>
    </dsp:sp>
    <dsp:sp modelId="{3CBD735E-AF60-CA4F-A82F-E0BC6D0EE690}">
      <dsp:nvSpPr>
        <dsp:cNvPr id="0" name=""/>
        <dsp:cNvSpPr/>
      </dsp:nvSpPr>
      <dsp:spPr bwMode="auto">
        <a:xfrm rot="5400000">
          <a:off x="2497459" y="2150929"/>
          <a:ext cx="794352" cy="904342"/>
        </a:xfrm>
        <a:prstGeom prst="bentUpArrow">
          <a:avLst>
            <a:gd name="adj1" fmla="val 32840"/>
            <a:gd name="adj2" fmla="val 25000"/>
            <a:gd name="adj3" fmla="val 35780"/>
          </a:avLst>
        </a:prstGeom>
        <a:solidFill>
          <a:schemeClr val="accent2">
            <a:tint val="50000"/>
            <a:hueOff val="1685679"/>
            <a:satOff val="-2314"/>
            <a:lumOff val="3726"/>
            <a:alphaOff val="0"/>
          </a:schemeClr>
        </a:solidFill>
        <a:ln w="25400" cap="flat" cmpd="sng" algn="ctr">
          <a:solidFill>
            <a:schemeClr val="lt1">
              <a:hueOff val="0"/>
              <a:satOff val="0"/>
              <a:lumOff val="0"/>
              <a:alphaOff val="0"/>
            </a:schemeClr>
          </a:solidFill>
          <a:prstDash val="solid"/>
        </a:ln>
        <a:effectLst/>
      </dsp:spPr>
      <dsp:style>
        <a:lnRef idx="2">
          <a:srgbClr val="000000"/>
        </a:lnRef>
        <a:fillRef idx="1">
          <a:srgbClr val="000000"/>
        </a:fillRef>
        <a:effectRef idx="0">
          <a:srgbClr val="000000"/>
        </a:effectRef>
        <a:fontRef idx="minor"/>
      </dsp:style>
    </dsp:sp>
    <dsp:sp modelId="{629B24EF-D887-884D-A840-AEAC6C272AB1}">
      <dsp:nvSpPr>
        <dsp:cNvPr id="0" name=""/>
        <dsp:cNvSpPr/>
      </dsp:nvSpPr>
      <dsp:spPr bwMode="auto">
        <a:xfrm>
          <a:off x="1751799" y="1164432"/>
          <a:ext cx="1337222" cy="936012"/>
        </a:xfrm>
        <a:prstGeom prst="roundRect">
          <a:avLst>
            <a:gd name="adj" fmla="val 16670"/>
          </a:avLst>
        </a:prstGeom>
        <a:solidFill>
          <a:schemeClr val="accent2">
            <a:hueOff val="1170380"/>
            <a:satOff val="-1460"/>
            <a:lumOff val="343"/>
            <a:alphaOff val="0"/>
          </a:schemeClr>
        </a:solidFill>
        <a:ln w="25400" cap="flat" cmpd="sng" algn="ctr">
          <a:solidFill>
            <a:schemeClr val="lt1">
              <a:hueOff val="0"/>
              <a:satOff val="0"/>
              <a:lumOff val="0"/>
              <a:alphaOff val="0"/>
            </a:schemeClr>
          </a:solidFill>
          <a:prstDash val="solid"/>
        </a:ln>
        <a:effectLst/>
      </dsp:spPr>
      <dsp:style>
        <a:lnRef idx="2">
          <a:srgbClr val="000000"/>
        </a:lnRef>
        <a:fillRef idx="1">
          <a:srgbClr val="000000"/>
        </a:fillRef>
        <a:effectRef idx="0">
          <a:srgbClr val="00000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a:pPr>
          <a:r>
            <a:rPr lang="en-GB" sz="1600" kern="1200"/>
            <a:t>Review meeting</a:t>
          </a:r>
          <a:endParaRPr sz="1600" kern="1200"/>
        </a:p>
      </dsp:txBody>
      <dsp:txXfrm>
        <a:off x="1797500" y="1210133"/>
        <a:ext cx="1245820" cy="844610"/>
      </dsp:txXfrm>
    </dsp:sp>
    <dsp:sp modelId="{18114D4D-6229-5346-BE5A-7E1B64A22D3D}">
      <dsp:nvSpPr>
        <dsp:cNvPr id="0" name=""/>
        <dsp:cNvSpPr/>
      </dsp:nvSpPr>
      <dsp:spPr bwMode="auto">
        <a:xfrm>
          <a:off x="3235665" y="1193106"/>
          <a:ext cx="6424601" cy="756526"/>
        </a:xfrm>
        <a:prstGeom prst="rect">
          <a:avLst/>
        </a:prstGeom>
        <a:noFill/>
        <a:ln>
          <a:noFill/>
        </a:ln>
        <a:effectLst/>
      </dsp:spPr>
      <dsp:style>
        <a:lnRef idx="0">
          <a:srgbClr val="000000"/>
        </a:lnRef>
        <a:fillRef idx="0">
          <a:srgbClr val="000000"/>
        </a:fillRef>
        <a:effectRef idx="0">
          <a:srgbClr val="00000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Font typeface="Wingdings"/>
            <a:buChar char="ü"/>
            <a:defRPr/>
          </a:pPr>
          <a:r>
            <a:rPr lang="en-GB" sz="1800" kern="1200">
              <a:solidFill>
                <a:srgbClr val="00B050"/>
              </a:solidFill>
            </a:rPr>
            <a:t>September 2025 (RT01-RT11)</a:t>
          </a:r>
          <a:endParaRPr kern="1200"/>
        </a:p>
        <a:p>
          <a:pPr marL="171450" lvl="1" indent="-171450" algn="l" defTabSz="800100">
            <a:lnSpc>
              <a:spcPct val="90000"/>
            </a:lnSpc>
            <a:spcBef>
              <a:spcPct val="0"/>
            </a:spcBef>
            <a:spcAft>
              <a:spcPct val="15000"/>
            </a:spcAft>
            <a:buFont typeface="Wingdings"/>
            <a:buChar char="ü"/>
            <a:defRPr/>
          </a:pPr>
          <a:r>
            <a:rPr lang="en-GB" sz="1800" kern="1200">
              <a:solidFill>
                <a:srgbClr val="00B050"/>
              </a:solidFill>
            </a:rPr>
            <a:t>October 2025 (JT-60SA)</a:t>
          </a:r>
          <a:endParaRPr kern="1200"/>
        </a:p>
      </dsp:txBody>
      <dsp:txXfrm>
        <a:off x="3235665" y="1193106"/>
        <a:ext cx="6424601" cy="756526"/>
      </dsp:txXfrm>
    </dsp:sp>
    <dsp:sp modelId="{34111F70-E2D7-7E40-8BB1-DF5130D21D64}">
      <dsp:nvSpPr>
        <dsp:cNvPr id="0" name=""/>
        <dsp:cNvSpPr/>
      </dsp:nvSpPr>
      <dsp:spPr bwMode="auto">
        <a:xfrm rot="5400000">
          <a:off x="4015100" y="3015651"/>
          <a:ext cx="794352" cy="904342"/>
        </a:xfrm>
        <a:prstGeom prst="bentUpArrow">
          <a:avLst>
            <a:gd name="adj1" fmla="val 32840"/>
            <a:gd name="adj2" fmla="val 25000"/>
            <a:gd name="adj3" fmla="val 35780"/>
          </a:avLst>
        </a:prstGeom>
        <a:solidFill>
          <a:schemeClr val="accent2">
            <a:tint val="50000"/>
            <a:hueOff val="3371357"/>
            <a:satOff val="-4627"/>
            <a:lumOff val="7451"/>
            <a:alphaOff val="0"/>
          </a:schemeClr>
        </a:solidFill>
        <a:ln w="25400" cap="flat" cmpd="sng" algn="ctr">
          <a:solidFill>
            <a:schemeClr val="lt1">
              <a:hueOff val="0"/>
              <a:satOff val="0"/>
              <a:lumOff val="0"/>
              <a:alphaOff val="0"/>
            </a:schemeClr>
          </a:solidFill>
          <a:prstDash val="solid"/>
        </a:ln>
        <a:effectLst/>
      </dsp:spPr>
      <dsp:style>
        <a:lnRef idx="2">
          <a:srgbClr val="000000"/>
        </a:lnRef>
        <a:fillRef idx="1">
          <a:srgbClr val="000000"/>
        </a:fillRef>
        <a:effectRef idx="0">
          <a:srgbClr val="000000"/>
        </a:effectRef>
        <a:fontRef idx="minor"/>
      </dsp:style>
    </dsp:sp>
    <dsp:sp modelId="{7B3D6EE0-1746-9B48-AA46-8A231C0EC5E8}">
      <dsp:nvSpPr>
        <dsp:cNvPr id="0" name=""/>
        <dsp:cNvSpPr/>
      </dsp:nvSpPr>
      <dsp:spPr bwMode="auto">
        <a:xfrm>
          <a:off x="3451203" y="2135095"/>
          <a:ext cx="1337222" cy="936012"/>
        </a:xfrm>
        <a:prstGeom prst="roundRect">
          <a:avLst>
            <a:gd name="adj" fmla="val 16670"/>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rgbClr val="000000"/>
        </a:lnRef>
        <a:fillRef idx="1">
          <a:srgbClr val="000000"/>
        </a:fillRef>
        <a:effectRef idx="0">
          <a:srgbClr val="00000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a:pPr>
          <a:r>
            <a:rPr lang="en-GB" sz="1600" kern="1200"/>
            <a:t>Call for participation 2026</a:t>
          </a:r>
          <a:endParaRPr sz="1600" kern="1200"/>
        </a:p>
      </dsp:txBody>
      <dsp:txXfrm>
        <a:off x="3496904" y="2180796"/>
        <a:ext cx="1245820" cy="844610"/>
      </dsp:txXfrm>
    </dsp:sp>
    <dsp:sp modelId="{04CF713C-4D53-0F4A-B5E3-E242E97F7CD6}">
      <dsp:nvSpPr>
        <dsp:cNvPr id="0" name=""/>
        <dsp:cNvSpPr/>
      </dsp:nvSpPr>
      <dsp:spPr bwMode="auto">
        <a:xfrm>
          <a:off x="5035278" y="2224842"/>
          <a:ext cx="2134991" cy="756526"/>
        </a:xfrm>
        <a:prstGeom prst="rect">
          <a:avLst/>
        </a:prstGeom>
        <a:noFill/>
        <a:ln>
          <a:noFill/>
        </a:ln>
        <a:effectLst/>
      </dsp:spPr>
      <dsp:style>
        <a:lnRef idx="0">
          <a:srgbClr val="000000"/>
        </a:lnRef>
        <a:fillRef idx="0">
          <a:srgbClr val="000000"/>
        </a:fillRef>
        <a:effectRef idx="0">
          <a:srgbClr val="00000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defRPr/>
          </a:pPr>
          <a:r>
            <a:rPr lang="en-GB" sz="1800" kern="1200" dirty="0"/>
            <a:t>November 2025 (deadline early December)</a:t>
          </a:r>
          <a:endParaRPr kern="1200" dirty="0"/>
        </a:p>
      </dsp:txBody>
      <dsp:txXfrm>
        <a:off x="5035278" y="2224842"/>
        <a:ext cx="2134991" cy="756526"/>
      </dsp:txXfrm>
    </dsp:sp>
    <dsp:sp modelId="{3046BEC2-4149-EC42-8A93-AEBFD6BFBEEE}">
      <dsp:nvSpPr>
        <dsp:cNvPr id="0" name=""/>
        <dsp:cNvSpPr/>
      </dsp:nvSpPr>
      <dsp:spPr bwMode="auto">
        <a:xfrm rot="5400000">
          <a:off x="5668620" y="4107495"/>
          <a:ext cx="794352" cy="904342"/>
        </a:xfrm>
        <a:prstGeom prst="bentUpArrow">
          <a:avLst>
            <a:gd name="adj1" fmla="val 32840"/>
            <a:gd name="adj2" fmla="val 25000"/>
            <a:gd name="adj3" fmla="val 35780"/>
          </a:avLst>
        </a:prstGeom>
        <a:solidFill>
          <a:schemeClr val="accent2">
            <a:tint val="50000"/>
            <a:hueOff val="5057036"/>
            <a:satOff val="-6941"/>
            <a:lumOff val="11177"/>
            <a:alphaOff val="0"/>
          </a:schemeClr>
        </a:solidFill>
        <a:ln w="25400" cap="flat" cmpd="sng" algn="ctr">
          <a:solidFill>
            <a:schemeClr val="lt1">
              <a:hueOff val="0"/>
              <a:satOff val="0"/>
              <a:lumOff val="0"/>
              <a:alphaOff val="0"/>
            </a:schemeClr>
          </a:solidFill>
          <a:prstDash val="solid"/>
        </a:ln>
        <a:effectLst/>
      </dsp:spPr>
      <dsp:style>
        <a:lnRef idx="2">
          <a:srgbClr val="000000"/>
        </a:lnRef>
        <a:fillRef idx="1">
          <a:srgbClr val="000000"/>
        </a:fillRef>
        <a:effectRef idx="0">
          <a:srgbClr val="000000"/>
        </a:effectRef>
        <a:fontRef idx="minor"/>
      </dsp:style>
    </dsp:sp>
    <dsp:sp modelId="{8AFD83BC-CF80-284B-968E-AF9C4AB17E04}">
      <dsp:nvSpPr>
        <dsp:cNvPr id="0" name=""/>
        <dsp:cNvSpPr/>
      </dsp:nvSpPr>
      <dsp:spPr bwMode="auto">
        <a:xfrm>
          <a:off x="5124823" y="3176447"/>
          <a:ext cx="1337222" cy="936012"/>
        </a:xfrm>
        <a:prstGeom prst="roundRect">
          <a:avLst>
            <a:gd name="adj" fmla="val 16670"/>
          </a:avLst>
        </a:prstGeom>
        <a:solidFill>
          <a:schemeClr val="accent2">
            <a:hueOff val="3511139"/>
            <a:satOff val="-4379"/>
            <a:lumOff val="1030"/>
            <a:alphaOff val="0"/>
          </a:schemeClr>
        </a:solidFill>
        <a:ln w="25400" cap="flat" cmpd="sng" algn="ctr">
          <a:solidFill>
            <a:schemeClr val="lt1">
              <a:hueOff val="0"/>
              <a:satOff val="0"/>
              <a:lumOff val="0"/>
              <a:alphaOff val="0"/>
            </a:schemeClr>
          </a:solidFill>
          <a:prstDash val="solid"/>
        </a:ln>
        <a:effectLst/>
      </dsp:spPr>
      <dsp:style>
        <a:lnRef idx="2">
          <a:srgbClr val="000000"/>
        </a:lnRef>
        <a:fillRef idx="1">
          <a:srgbClr val="000000"/>
        </a:fillRef>
        <a:effectRef idx="0">
          <a:srgbClr val="00000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a:pPr>
          <a:r>
            <a:rPr lang="en-GB" sz="1600" kern="1200"/>
            <a:t>GPM</a:t>
          </a:r>
          <a:endParaRPr sz="1600" kern="1200"/>
        </a:p>
      </dsp:txBody>
      <dsp:txXfrm>
        <a:off x="5170524" y="3222148"/>
        <a:ext cx="1245820" cy="844610"/>
      </dsp:txXfrm>
    </dsp:sp>
    <dsp:sp modelId="{175CA0CB-2854-0245-8D13-C4845BD2C701}">
      <dsp:nvSpPr>
        <dsp:cNvPr id="0" name=""/>
        <dsp:cNvSpPr/>
      </dsp:nvSpPr>
      <dsp:spPr bwMode="auto">
        <a:xfrm>
          <a:off x="6741370" y="3265717"/>
          <a:ext cx="3988706" cy="756526"/>
        </a:xfrm>
        <a:prstGeom prst="rect">
          <a:avLst/>
        </a:prstGeom>
        <a:noFill/>
        <a:ln>
          <a:noFill/>
        </a:ln>
        <a:effectLst/>
      </dsp:spPr>
      <dsp:style>
        <a:lnRef idx="0">
          <a:srgbClr val="000000"/>
        </a:lnRef>
        <a:fillRef idx="0">
          <a:srgbClr val="000000"/>
        </a:fillRef>
        <a:effectRef idx="0">
          <a:srgbClr val="00000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None/>
            <a:defRPr/>
          </a:pPr>
          <a:r>
            <a:rPr lang="en-GB" sz="1800" b="1" kern="1200" dirty="0">
              <a:solidFill>
                <a:srgbClr val="FF0000"/>
              </a:solidFill>
            </a:rPr>
            <a:t>General Planning Meeting : 4-6/11/2025 in Lausanne (</a:t>
          </a:r>
          <a:r>
            <a:rPr lang="en-GB" sz="1800" b="1" kern="1200" dirty="0" err="1">
              <a:solidFill>
                <a:srgbClr val="FF0000"/>
              </a:solidFill>
            </a:rPr>
            <a:t>incl</a:t>
          </a:r>
          <a:r>
            <a:rPr lang="en-GB" sz="1800" b="1" kern="1200" dirty="0">
              <a:solidFill>
                <a:srgbClr val="FF0000"/>
              </a:solidFill>
            </a:rPr>
            <a:t> JT-60SA session)</a:t>
          </a:r>
          <a:endParaRPr kern="1200" dirty="0">
            <a:solidFill>
              <a:srgbClr val="FF0000"/>
            </a:solidFill>
          </a:endParaRPr>
        </a:p>
      </dsp:txBody>
      <dsp:txXfrm>
        <a:off x="6741370" y="3265717"/>
        <a:ext cx="3988706" cy="756526"/>
      </dsp:txXfrm>
    </dsp:sp>
    <dsp:sp modelId="{0A69BBA7-68C1-D148-9F0F-8C3E3FCCAC1F}">
      <dsp:nvSpPr>
        <dsp:cNvPr id="0" name=""/>
        <dsp:cNvSpPr/>
      </dsp:nvSpPr>
      <dsp:spPr bwMode="auto">
        <a:xfrm>
          <a:off x="6487051" y="4248096"/>
          <a:ext cx="1337222" cy="936012"/>
        </a:xfrm>
        <a:prstGeom prst="roundRect">
          <a:avLst>
            <a:gd name="adj" fmla="val 1667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rgbClr val="000000"/>
        </a:lnRef>
        <a:fillRef idx="1">
          <a:srgbClr val="000000"/>
        </a:fillRef>
        <a:effectRef idx="0">
          <a:srgbClr val="00000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defRPr/>
          </a:pPr>
          <a:r>
            <a:rPr lang="en-GB" sz="1600" kern="1200"/>
            <a:t>Proposal assessment in IMS</a:t>
          </a:r>
          <a:endParaRPr sz="1600" kern="1200"/>
        </a:p>
      </dsp:txBody>
      <dsp:txXfrm>
        <a:off x="6532752" y="4293797"/>
        <a:ext cx="1245820" cy="844610"/>
      </dsp:txXfrm>
    </dsp:sp>
    <dsp:sp modelId="{8B2B41C5-235F-3F45-8B4C-9694AF13DA37}">
      <dsp:nvSpPr>
        <dsp:cNvPr id="0" name=""/>
        <dsp:cNvSpPr/>
      </dsp:nvSpPr>
      <dsp:spPr bwMode="auto">
        <a:xfrm>
          <a:off x="7871022" y="4307068"/>
          <a:ext cx="3123548" cy="756526"/>
        </a:xfrm>
        <a:prstGeom prst="rect">
          <a:avLst/>
        </a:prstGeom>
        <a:noFill/>
        <a:ln>
          <a:noFill/>
        </a:ln>
        <a:effectLst/>
      </dsp:spPr>
      <dsp:style>
        <a:lnRef idx="0">
          <a:srgbClr val="000000"/>
        </a:lnRef>
        <a:fillRef idx="0">
          <a:srgbClr val="000000"/>
        </a:fillRef>
        <a:effectRef idx="0">
          <a:srgbClr val="000000"/>
        </a:effectRef>
        <a:fontRef idx="minor"/>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ct val="15000"/>
            </a:spcAft>
            <a:buChar char="•"/>
            <a:defRPr/>
          </a:pPr>
          <a:r>
            <a:rPr lang="en-GB" sz="1800" kern="1200" dirty="0"/>
            <a:t>Resources loaded in IMS by December 2025 / early Jan 2026</a:t>
          </a:r>
          <a:endParaRPr kern="1200" dirty="0"/>
        </a:p>
      </dsp:txBody>
      <dsp:txXfrm>
        <a:off x="7871022" y="4307068"/>
        <a:ext cx="3123548" cy="756526"/>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2">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shape xmlns:r="http://schemas.openxmlformats.org/officeDocument/2006/relationships" r:blip="">
      <dgm:adjLst/>
    </dgm:shape>
    <dgm:varLst>
      <dgm:chMax val="0"/>
      <dgm:chPref val="0"/>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presOf/>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layoutNode>
          </dgm:if>
          <dgm:else name="Name14"/>
        </dgm:choose>
        <dgm:layoutNode name="ParentText" styleLbl="node1">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varLst>
            <dgm:chMax val="1"/>
            <dgm:chPref val="1"/>
            <dgm:bulletEnabled val="1"/>
          </dgm:varLst>
        </dgm:layoutNode>
        <dgm:choose name="Name15">
          <dgm:if name="Name16" axis="followSib" ptType="node" func="cnt" op="equ" val="0">
            <dgm:choose name="Name17">
              <dgm:if name="Name18" axis="ch" ptType="node" func="cnt" op="gte" val="1">
                <dgm:layoutNode name="FinalChildText" styleLbl="revTx">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varLst>
                    <dgm:chMax val="0"/>
                    <dgm:chPref val="0"/>
                    <dgm:bulletEnabled val="1"/>
                  </dgm:varLst>
                </dgm:layoutNode>
              </dgm:if>
              <dgm:else name="Name19"/>
            </dgm:choose>
          </dgm:if>
          <dgm:else name="Name20">
            <dgm:layoutNode name="ChildText" styleLbl="revTx">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varLst>
                <dgm:chMax val="0"/>
                <dgm:chPref val="0"/>
                <dgm:bulletEnabled val="1"/>
              </dgm:var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b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callout">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con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dk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fgAcc0">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2">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3">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4">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Shp">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l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1D1">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2">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3">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4">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2D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revTx">
    <dgm:scene3d>
      <a:camera prst="orthographicFront"/>
      <a:lightRig rig="threePt" dir="t"/>
    </dgm:scene3d>
    <dgm:sp3d/>
    <dgm:txPr/>
    <dgm:style>
      <a:lnRef idx="0">
        <a:srgbClr val="000000"/>
      </a:lnRef>
      <a:fillRef idx="0">
        <a:srgbClr val="000000"/>
      </a:fillRef>
      <a:effectRef idx="0">
        <a:srgbClr val="000000"/>
      </a:effectRef>
      <a:fontRef idx="minor"/>
    </dgm:style>
  </dgm:styleLbl>
  <dgm:styleLbl name="sibTrans1D1">
    <dgm:scene3d>
      <a:camera prst="orthographicFront"/>
      <a:lightRig rig="threePt" dir="t"/>
    </dgm:scene3d>
    <dgm:sp3d/>
    <dgm:txPr/>
    <dgm:style>
      <a:lnRef idx="1">
        <a:srgbClr val="000000"/>
      </a:lnRef>
      <a:fillRef idx="0">
        <a:srgbClr val="000000"/>
      </a:fillRef>
      <a:effectRef idx="0">
        <a:srgbClr val="000000"/>
      </a:effectRef>
      <a:fontRef idx="minor"/>
    </dgm:style>
  </dgm:styleLbl>
  <dgm:styleLbl name="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solid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trAlignAcc1">
    <dgm:scene3d>
      <a:camera prst="orthographicFront"/>
      <a:lightRig rig="threePt" dir="t"/>
    </dgm:scene3d>
    <dgm:sp3d/>
    <dgm:txPr/>
    <dgm:style>
      <a:lnRef idx="1">
        <a:srgbClr val="000000"/>
      </a:lnRef>
      <a:fillRef idx="1">
        <a:srgbClr val="000000"/>
      </a:fillRef>
      <a:effectRef idx="0">
        <a:srgbClr val="000000"/>
      </a:effectRef>
      <a:fontRef idx="minor"/>
    </dgm:style>
  </dgm:styleLbl>
  <dgm:styleLbl name="tr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vennNode1">
    <dgm:scene3d>
      <a:camera prst="orthographicFront"/>
      <a:lightRig rig="threePt" dir="t"/>
    </dgm:scene3d>
    <dgm:sp3d/>
    <dgm:txPr/>
    <dgm:style>
      <a:lnRef idx="2">
        <a:srgbClr val="000000"/>
      </a:lnRef>
      <a:fillRef idx="1">
        <a:srgbClr val="000000"/>
      </a:fillRef>
      <a:effectRef idx="0">
        <a:srgbClr val="00000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45659" cy="49534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50443" y="0"/>
            <a:ext cx="2945659" cy="495348"/>
          </a:xfrm>
          <a:prstGeom prst="rect">
            <a:avLst/>
          </a:prstGeom>
        </p:spPr>
        <p:txBody>
          <a:bodyPr vert="horz" lIns="91440" tIns="45720" rIns="91440" bIns="45720" rtlCol="0" anchor="ctr"/>
          <a:lstStyle>
            <a:lvl1pPr algn="r">
              <a:defRPr sz="1200"/>
            </a:lvl1pPr>
          </a:lstStyle>
          <a:p>
            <a:pPr>
              <a:defRPr/>
            </a:pPr>
            <a:endParaRPr/>
          </a:p>
        </p:txBody>
      </p:sp>
      <p:sp>
        <p:nvSpPr>
          <p:cNvPr id="4" name="Date Placeholder 2"/>
          <p:cNvSpPr>
            <a:spLocks noGrp="1"/>
          </p:cNvSpPr>
          <p:nvPr>
            <p:ph type="dt" idx="3"/>
          </p:nvPr>
        </p:nvSpPr>
        <p:spPr bwMode="auto">
          <a:xfrm>
            <a:off x="3850443" y="0"/>
            <a:ext cx="2945659" cy="49534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79768" y="4751219"/>
            <a:ext cx="5438140" cy="3887361"/>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9377317"/>
            <a:ext cx="2945659" cy="49534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50443" y="9377317"/>
            <a:ext cx="2945659" cy="49534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02D1B89E-83DC-3F72-35C6-2FE9493E3D5A}" type="slidenum">
              <a:rPr/>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preserve="1" userDrawn="1">
  <p:cSld name="EUROfusion_cover">
    <p:spTree>
      <p:nvGrpSpPr>
        <p:cNvPr id="1" name=""/>
        <p:cNvGrpSpPr/>
        <p:nvPr/>
      </p:nvGrpSpPr>
      <p:grpSpPr bwMode="auto">
        <a:xfrm>
          <a:off x="0" y="0"/>
          <a:ext cx="0" cy="0"/>
          <a:chOff x="0" y="0"/>
          <a:chExt cx="0" cy="0"/>
        </a:xfrm>
      </p:grpSpPr>
      <p:grpSp>
        <p:nvGrpSpPr>
          <p:cNvPr id="4" name="Gruppieren 3"/>
          <p:cNvGrpSpPr/>
          <p:nvPr userDrawn="1"/>
        </p:nvGrpSpPr>
        <p:grpSpPr bwMode="auto">
          <a:xfrm>
            <a:off x="411869" y="6034962"/>
            <a:ext cx="4392488" cy="497895"/>
            <a:chOff x="5735960" y="5717361"/>
            <a:chExt cx="6120680" cy="713919"/>
          </a:xfrm>
        </p:grpSpPr>
        <p:pic>
          <p:nvPicPr>
            <p:cNvPr id="25" name="Grafik 24"/>
            <p:cNvPicPr>
              <a:picLocks noChangeAspect="1"/>
            </p:cNvPicPr>
            <p:nvPr userDrawn="1"/>
          </p:nvPicPr>
          <p:blipFill>
            <a:blip r:embed="rId2"/>
            <a:stretch/>
          </p:blipFill>
          <p:spPr bwMode="auto">
            <a:xfrm>
              <a:off x="5735960" y="5774784"/>
              <a:ext cx="997207" cy="656496"/>
            </a:xfrm>
            <a:prstGeom prst="rect">
              <a:avLst/>
            </a:prstGeom>
            <a:noFill/>
            <a:ln>
              <a:noFill/>
            </a:ln>
          </p:spPr>
        </p:pic>
        <p:sp>
          <p:nvSpPr>
            <p:cNvPr id="3" name="Rechteck 2"/>
            <p:cNvSpPr/>
            <p:nvPr userDrawn="1"/>
          </p:nvSpPr>
          <p:spPr bwMode="auto">
            <a:xfrm>
              <a:off x="6744072" y="5717361"/>
              <a:ext cx="5112568" cy="480131"/>
            </a:xfrm>
            <a:prstGeom prst="rect">
              <a:avLst/>
            </a:prstGeom>
            <a:grpFill/>
          </p:spPr>
          <p:txBody>
            <a:bodyPr wrap="square">
              <a:spAutoFit/>
            </a:bodyPr>
            <a:lstStyle/>
            <a:p>
              <a:pPr marL="0" marR="0" lvl="0" indent="0" algn="just" defTabSz="914400">
                <a:lnSpc>
                  <a:spcPct val="90000"/>
                </a:lnSpc>
                <a:spcBef>
                  <a:spcPts val="0"/>
                </a:spcBef>
                <a:spcAft>
                  <a:spcPts val="0"/>
                </a:spcAft>
                <a:buClrTx/>
                <a:buSzTx/>
                <a:buFontTx/>
                <a:buNone/>
                <a:defRPr/>
              </a:pPr>
              <a:r>
                <a:rPr lang="en-GB" sz="700" b="0" i="0" u="none" strike="noStrike" cap="none" spc="0">
                  <a:ln>
                    <a:noFill/>
                  </a:ln>
                  <a:solidFill>
                    <a:prstClr val="black"/>
                  </a:solidFill>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endParaRPr/>
            </a:p>
          </p:txBody>
        </p:sp>
      </p:grpSp>
      <p:pic>
        <p:nvPicPr>
          <p:cNvPr id="2060" name="Picture 12" descr="Contract between EC and EUROfusion is signed | FuseNet"/>
          <p:cNvPicPr>
            <a:picLocks noChangeAspect="1" noChangeArrowheads="1"/>
          </p:cNvPicPr>
          <p:nvPr userDrawn="1"/>
        </p:nvPicPr>
        <p:blipFill>
          <a:blip r:embed="rId3"/>
          <a:stretch/>
        </p:blipFill>
        <p:spPr bwMode="auto">
          <a:xfrm>
            <a:off x="445066" y="325143"/>
            <a:ext cx="2304256" cy="596340"/>
          </a:xfrm>
          <a:prstGeom prst="rect">
            <a:avLst/>
          </a:prstGeom>
          <a:noFill/>
        </p:spPr>
      </p:pic>
      <p:sp>
        <p:nvSpPr>
          <p:cNvPr id="11" name="Title 20"/>
          <p:cNvSpPr>
            <a:spLocks noGrp="1"/>
          </p:cNvSpPr>
          <p:nvPr>
            <p:ph type="title"/>
          </p:nvPr>
        </p:nvSpPr>
        <p:spPr bwMode="auto">
          <a:xfrm>
            <a:off x="407368" y="2074187"/>
            <a:ext cx="5544615" cy="620251"/>
          </a:xfrm>
        </p:spPr>
        <p:txBody>
          <a:bodyPr/>
          <a:lstStyle>
            <a:lvl1pPr algn="l">
              <a:defRPr b="1"/>
            </a:lvl1pPr>
          </a:lstStyle>
          <a:p>
            <a:pPr>
              <a:defRPr/>
            </a:pPr>
            <a:r>
              <a:rPr lang="en-US"/>
              <a:t>Click to edit Master title style</a:t>
            </a:r>
            <a:endParaRPr/>
          </a:p>
        </p:txBody>
      </p:sp>
      <p:sp>
        <p:nvSpPr>
          <p:cNvPr id="14" name="Text Placeholder 22"/>
          <p:cNvSpPr>
            <a:spLocks noGrp="1"/>
          </p:cNvSpPr>
          <p:nvPr>
            <p:ph type="body" sz="quarter" idx="10" hasCustomPrompt="1"/>
          </p:nvPr>
        </p:nvSpPr>
        <p:spPr bwMode="auto">
          <a:xfrm>
            <a:off x="407368" y="3693074"/>
            <a:ext cx="4375150" cy="457848"/>
          </a:xfrm>
        </p:spPr>
        <p:txBody>
          <a:bodyPr/>
          <a:lstStyle>
            <a:lvl1pPr marL="0" indent="0">
              <a:buNone/>
              <a:defRPr b="1"/>
            </a:lvl1pPr>
            <a:lvl2pPr marL="342900" indent="0">
              <a:buNone/>
              <a:defRPr/>
            </a:lvl2pPr>
          </a:lstStyle>
          <a:p>
            <a:pPr lvl="0">
              <a:defRPr/>
            </a:pPr>
            <a:r>
              <a:rPr lang="en-US"/>
              <a:t>Click to edit Lecturer’s name</a:t>
            </a:r>
            <a:endParaRPr/>
          </a:p>
        </p:txBody>
      </p:sp>
      <p:sp>
        <p:nvSpPr>
          <p:cNvPr id="15" name="Text Placeholder 22"/>
          <p:cNvSpPr>
            <a:spLocks noGrp="1"/>
          </p:cNvSpPr>
          <p:nvPr>
            <p:ph type="body" sz="quarter" idx="11" hasCustomPrompt="1"/>
          </p:nvPr>
        </p:nvSpPr>
        <p:spPr bwMode="auto">
          <a:xfrm>
            <a:off x="407368" y="4159260"/>
            <a:ext cx="4375150" cy="457848"/>
          </a:xfrm>
        </p:spPr>
        <p:txBody>
          <a:bodyPr/>
          <a:lstStyle>
            <a:lvl1pPr marL="0" indent="0">
              <a:buNone/>
              <a:defRPr b="0"/>
            </a:lvl1pPr>
            <a:lvl2pPr marL="342900" indent="0">
              <a:buNone/>
              <a:defRPr/>
            </a:lvl2pPr>
          </a:lstStyle>
          <a:p>
            <a:pPr lvl="0">
              <a:defRPr/>
            </a:pPr>
            <a:r>
              <a:rPr lang="en-US"/>
              <a:t>Click to edit Lecturer’s affiliation</a:t>
            </a:r>
            <a:endParaRPr/>
          </a:p>
        </p:txBody>
      </p:sp>
      <p:sp>
        <p:nvSpPr>
          <p:cNvPr id="20" name="Text Placeholder 22"/>
          <p:cNvSpPr>
            <a:spLocks noGrp="1"/>
          </p:cNvSpPr>
          <p:nvPr>
            <p:ph type="body" sz="quarter" idx="12" hasCustomPrompt="1"/>
          </p:nvPr>
        </p:nvSpPr>
        <p:spPr bwMode="auto">
          <a:xfrm>
            <a:off x="407368" y="1650286"/>
            <a:ext cx="5544614" cy="338554"/>
          </a:xfrm>
        </p:spPr>
        <p:txBody>
          <a:bodyPr>
            <a:normAutofit/>
          </a:bodyPr>
          <a:lstStyle>
            <a:lvl1pPr marL="0" indent="0">
              <a:buNone/>
              <a:defRPr sz="1600" b="0"/>
            </a:lvl1pPr>
            <a:lvl2pPr marL="342900" indent="0">
              <a:buNone/>
              <a:defRPr/>
            </a:lvl2pPr>
          </a:lstStyle>
          <a:p>
            <a:pPr lvl="0">
              <a:defRPr/>
            </a:pPr>
            <a:r>
              <a:rPr lang="en-US"/>
              <a:t>Click to edit Event title</a:t>
            </a:r>
            <a:endParaRPr/>
          </a:p>
        </p:txBody>
      </p:sp>
      <p:pic>
        <p:nvPicPr>
          <p:cNvPr id="2" name="Picture 1"/>
          <p:cNvPicPr>
            <a:picLocks noChangeAspect="1"/>
          </p:cNvPicPr>
          <p:nvPr userDrawn="1"/>
        </p:nvPicPr>
        <p:blipFill>
          <a:blip r:embed="rId4">
            <a:alphaModFix/>
          </a:blip>
          <a:stretch/>
        </p:blipFill>
        <p:spPr bwMode="auto">
          <a:xfrm>
            <a:off x="7247890" y="252412"/>
            <a:ext cx="4944110" cy="6353175"/>
          </a:xfrm>
          <a:prstGeom prst="rect">
            <a:avLst/>
          </a:prstGeom>
          <a:solidFill>
            <a:schemeClr val="bg1"/>
          </a:solid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EUROfusion_content">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3" name="Content Placeholder 2"/>
          <p:cNvSpPr>
            <a:spLocks noGrp="1"/>
          </p:cNvSpPr>
          <p:nvPr>
            <p:ph idx="1"/>
          </p:nvPr>
        </p:nvSpPr>
        <p:spPr bwMode="auto">
          <a:xfrm>
            <a:off x="609600" y="836712"/>
            <a:ext cx="11103024" cy="5688632"/>
          </a:xfrm>
        </p:spPr>
        <p:txBody>
          <a:bodyPr>
            <a:normAutofit/>
          </a:bodyPr>
          <a:lstStyle>
            <a:lvl1pPr marL="257175" indent="-257175">
              <a:buFont typeface="Arial"/>
              <a:buChar char="•"/>
              <a:defRPr sz="2400">
                <a:latin typeface="+mn-lt"/>
                <a:cs typeface="Arial"/>
              </a:defRPr>
            </a:lvl1pPr>
            <a:lvl2pPr marL="557213" indent="-214313">
              <a:buFont typeface="Arial"/>
              <a:buChar char="•"/>
              <a:defRPr sz="1800">
                <a:latin typeface="+mn-lt"/>
                <a:cs typeface="Arial"/>
              </a:defRPr>
            </a:lvl2pPr>
            <a:lvl3pPr marL="857250" indent="-171450">
              <a:buFont typeface="Arial"/>
              <a:buChar char="•"/>
              <a:defRPr sz="1600">
                <a:latin typeface="+mn-lt"/>
                <a:cs typeface="Arial"/>
              </a:defRPr>
            </a:lvl3pPr>
            <a:lvl4pPr>
              <a:defRPr/>
            </a:lvl4pPr>
            <a:lvl5pPr>
              <a:defRPr/>
            </a:lvl5pPr>
          </a:lstStyle>
          <a:p>
            <a:pPr lvl="0">
              <a:defRPr/>
            </a:pPr>
            <a:r>
              <a:rPr lang="en-US"/>
              <a:t>Click to edit Master text styles</a:t>
            </a:r>
            <a:endParaRPr/>
          </a:p>
          <a:p>
            <a:pPr lvl="1">
              <a:defRPr/>
            </a:pPr>
            <a:r>
              <a:rPr lang="en-US"/>
              <a:t>Second level</a:t>
            </a:r>
            <a:endParaRPr/>
          </a:p>
          <a:p>
            <a:pPr lvl="2">
              <a:defRPr/>
            </a:pPr>
            <a:r>
              <a:rPr lang="en-US"/>
              <a:t>Third level</a:t>
            </a:r>
            <a:endParaRPr/>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dirty="0">
                <a:solidFill>
                  <a:prstClr val="white"/>
                </a:solidFill>
              </a:rPr>
              <a:t>A. Hakola | GPM | 18-19 November 2024</a:t>
            </a:r>
            <a:endParaRPr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EUROfusion_content_empty">
    <p:spTree>
      <p:nvGrpSpPr>
        <p:cNvPr id="1" name=""/>
        <p:cNvGrpSpPr/>
        <p:nvPr/>
      </p:nvGrpSpPr>
      <p:grpSpPr bwMode="auto">
        <a:xfrm>
          <a:off x="0" y="0"/>
          <a:ext cx="0" cy="0"/>
          <a:chOff x="0" y="0"/>
          <a:chExt cx="0" cy="0"/>
        </a:xfrm>
      </p:grpSpPr>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Click to edit Master title style</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dirty="0">
                <a:solidFill>
                  <a:prstClr val="white"/>
                </a:solidFill>
              </a:rPr>
              <a:t>A. Hakola | GPM | 18-19 November 2024</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2"/>
          <a:stretch/>
        </p:blipFill>
        <p:spPr bwMode="auto">
          <a:xfrm>
            <a:off x="191344" y="57007"/>
            <a:ext cx="636023" cy="636023"/>
          </a:xfrm>
          <a:prstGeom prst="rect">
            <a:avLst/>
          </a:prstGeom>
          <a:noFill/>
        </p:spPr>
      </p:pic>
      <p:pic>
        <p:nvPicPr>
          <p:cNvPr id="6" name="Picture 5"/>
          <p:cNvPicPr>
            <a:picLocks noChangeAspect="1"/>
          </p:cNvPicPr>
          <p:nvPr userDrawn="1"/>
        </p:nvPicPr>
        <p:blipFill>
          <a:blip r:embed="rId3">
            <a:alphaModFix amt="65000"/>
          </a:blip>
          <a:stretch/>
        </p:blipFill>
        <p:spPr bwMode="auto">
          <a:xfrm>
            <a:off x="7247890" y="252412"/>
            <a:ext cx="4944110" cy="6353175"/>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EUROfusion_Values">
    <p:spTree>
      <p:nvGrpSpPr>
        <p:cNvPr id="1" name=""/>
        <p:cNvGrpSpPr/>
        <p:nvPr/>
      </p:nvGrpSpPr>
      <p:grpSpPr bwMode="auto">
        <a:xfrm>
          <a:off x="0" y="0"/>
          <a:ext cx="0" cy="0"/>
          <a:chOff x="0" y="0"/>
          <a:chExt cx="0" cy="0"/>
        </a:xfrm>
      </p:grpSpPr>
      <p:pic>
        <p:nvPicPr>
          <p:cNvPr id="6" name="Picture 5"/>
          <p:cNvPicPr>
            <a:picLocks noChangeAspect="1"/>
          </p:cNvPicPr>
          <p:nvPr userDrawn="1"/>
        </p:nvPicPr>
        <p:blipFill>
          <a:blip r:embed="rId2">
            <a:alphaModFix amt="65000"/>
          </a:blip>
          <a:stretch/>
        </p:blipFill>
        <p:spPr bwMode="auto">
          <a:xfrm>
            <a:off x="7247890" y="252412"/>
            <a:ext cx="4944110" cy="6353175"/>
          </a:xfrm>
          <a:prstGeom prst="rect">
            <a:avLst/>
          </a:prstGeom>
          <a:noFill/>
        </p:spPr>
      </p:pic>
      <p:sp>
        <p:nvSpPr>
          <p:cNvPr id="5" name="Rectangle 4"/>
          <p:cNvSpPr/>
          <p:nvPr userDrawn="1"/>
        </p:nvSpPr>
        <p:spPr bwMode="auto">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7" name="Rectangle 6"/>
          <p:cNvSpPr/>
          <p:nvPr userDrawn="1"/>
        </p:nvSpPr>
        <p:spPr bwMode="auto">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en-GB"/>
          </a:p>
        </p:txBody>
      </p:sp>
      <p:sp>
        <p:nvSpPr>
          <p:cNvPr id="4" name="Rectangle 3"/>
          <p:cNvSpPr/>
          <p:nvPr userDrawn="1"/>
        </p:nvSpPr>
        <p:spPr bwMode="auto">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a:lnSpc>
                <a:spcPct val="100000"/>
              </a:lnSpc>
              <a:spcBef>
                <a:spcPts val="0"/>
              </a:spcBef>
              <a:spcAft>
                <a:spcPts val="0"/>
              </a:spcAft>
              <a:buClrTx/>
              <a:buSzTx/>
              <a:buFontTx/>
              <a:buNone/>
              <a:defRPr/>
            </a:pPr>
            <a:endParaRPr lang="en-US" sz="1800" b="0" i="0" u="none" strike="noStrike" cap="none" spc="0">
              <a:ln>
                <a:noFill/>
              </a:ln>
              <a:solidFill>
                <a:prstClr val="white"/>
              </a:solidFill>
              <a:latin typeface="Calibri"/>
              <a:ea typeface="+mn-ea"/>
              <a:cs typeface="+mn-cs"/>
            </a:endParaRPr>
          </a:p>
        </p:txBody>
      </p:sp>
      <p:sp>
        <p:nvSpPr>
          <p:cNvPr id="2" name="Title 1"/>
          <p:cNvSpPr>
            <a:spLocks noGrp="1"/>
          </p:cNvSpPr>
          <p:nvPr>
            <p:ph type="title" hasCustomPrompt="1"/>
          </p:nvPr>
        </p:nvSpPr>
        <p:spPr bwMode="auto">
          <a:xfrm>
            <a:off x="983432" y="192515"/>
            <a:ext cx="9451776" cy="457200"/>
          </a:xfrm>
        </p:spPr>
        <p:txBody>
          <a:bodyPr>
            <a:noAutofit/>
          </a:bodyPr>
          <a:lstStyle>
            <a:lvl1pPr algn="l">
              <a:lnSpc>
                <a:spcPts val="2400"/>
              </a:lnSpc>
              <a:defRPr sz="2800" b="1">
                <a:solidFill>
                  <a:schemeClr val="tx2"/>
                </a:solidFill>
                <a:latin typeface="+mn-lt"/>
                <a:cs typeface="Arial"/>
              </a:defRPr>
            </a:lvl1pPr>
          </a:lstStyle>
          <a:p>
            <a:pPr>
              <a:defRPr/>
            </a:pPr>
            <a:r>
              <a:rPr lang="en-US"/>
              <a:t>EUROfusion Values</a:t>
            </a:r>
            <a:endParaRPr lang="en-GB"/>
          </a:p>
        </p:txBody>
      </p:sp>
      <p:sp>
        <p:nvSpPr>
          <p:cNvPr id="8" name="Footer Placeholder 7"/>
          <p:cNvSpPr>
            <a:spLocks noGrp="1"/>
          </p:cNvSpPr>
          <p:nvPr>
            <p:ph type="ftr" sz="quarter" idx="11"/>
          </p:nvPr>
        </p:nvSpPr>
        <p:spPr bwMode="auto">
          <a:xfrm>
            <a:off x="825624" y="6555770"/>
            <a:ext cx="3470175" cy="329614"/>
          </a:xfrm>
          <a:prstGeom prst="rect">
            <a:avLst/>
          </a:prstGeom>
        </p:spPr>
        <p:txBody>
          <a:bodyPr anchor="t"/>
          <a:lstStyle>
            <a:lvl1pPr>
              <a:defRPr sz="1200">
                <a:solidFill>
                  <a:schemeClr val="bg1"/>
                </a:solidFill>
              </a:defRPr>
            </a:lvl1pPr>
          </a:lstStyle>
          <a:p>
            <a:pPr>
              <a:defRPr/>
            </a:pPr>
            <a:r>
              <a:rPr lang="en-GB" dirty="0">
                <a:solidFill>
                  <a:prstClr val="white"/>
                </a:solidFill>
              </a:rPr>
              <a:t>A. Hakola | GPM | 18-19 November 2024</a:t>
            </a:r>
            <a:endParaRPr lang="en-GB" dirty="0"/>
          </a:p>
        </p:txBody>
      </p:sp>
      <p:sp>
        <p:nvSpPr>
          <p:cNvPr id="9" name="Slide Number Placeholder 8"/>
          <p:cNvSpPr>
            <a:spLocks noGrp="1"/>
          </p:cNvSpPr>
          <p:nvPr>
            <p:ph type="sldNum" sz="quarter" idx="12"/>
          </p:nvPr>
        </p:nvSpPr>
        <p:spPr bwMode="auto">
          <a:xfrm>
            <a:off x="0" y="6590037"/>
            <a:ext cx="720080" cy="199173"/>
          </a:xfrm>
        </p:spPr>
        <p:txBody>
          <a:bodyPr anchor="ctr"/>
          <a:lstStyle>
            <a:lvl1pPr>
              <a:defRPr sz="1400">
                <a:solidFill>
                  <a:schemeClr val="bg1"/>
                </a:solidFill>
              </a:defRPr>
            </a:lvl1pPr>
          </a:lstStyle>
          <a:p>
            <a:pPr>
              <a:defRPr/>
            </a:pPr>
            <a:fld id="{6A6D9FA1-99C7-4910-8E32-B85D378B0060}" type="slidenum">
              <a:rPr lang="en-GB">
                <a:solidFill>
                  <a:prstClr val="white"/>
                </a:solidFill>
              </a:rPr>
              <a:t>‹N°›</a:t>
            </a:fld>
            <a:endParaRPr lang="en-GB">
              <a:solidFill>
                <a:prstClr val="white"/>
              </a:solidFill>
            </a:endParaRPr>
          </a:p>
        </p:txBody>
      </p:sp>
      <p:pic>
        <p:nvPicPr>
          <p:cNvPr id="1026" name="Picture 2" descr="EUROfusion - Realising Fusion Energy"/>
          <p:cNvPicPr>
            <a:picLocks noChangeAspect="1" noChangeArrowheads="1"/>
          </p:cNvPicPr>
          <p:nvPr userDrawn="1"/>
        </p:nvPicPr>
        <p:blipFill>
          <a:blip r:embed="rId3"/>
          <a:stretch/>
        </p:blipFill>
        <p:spPr bwMode="auto">
          <a:xfrm>
            <a:off x="191344" y="57007"/>
            <a:ext cx="636023" cy="636023"/>
          </a:xfrm>
          <a:prstGeom prst="rect">
            <a:avLst/>
          </a:prstGeom>
          <a:noFill/>
        </p:spPr>
      </p:pic>
      <p:pic>
        <p:nvPicPr>
          <p:cNvPr id="3" name="Picture 2"/>
          <p:cNvPicPr>
            <a:picLocks noChangeAspect="1"/>
          </p:cNvPicPr>
          <p:nvPr userDrawn="1"/>
        </p:nvPicPr>
        <p:blipFill>
          <a:blip r:embed="rId4">
            <a:clrChange>
              <a:clrFrom>
                <a:srgbClr val="FFFFFF"/>
              </a:clrFrom>
              <a:clrTo>
                <a:srgbClr val="FFFFFF">
                  <a:alpha val="0"/>
                </a:srgbClr>
              </a:clrTo>
            </a:clrChange>
          </a:blip>
          <a:stretch/>
        </p:blipFill>
        <p:spPr bwMode="auto">
          <a:xfrm>
            <a:off x="5414" y="979851"/>
            <a:ext cx="12181172" cy="557784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 name="Title Placeholder 1"/>
          <p:cNvSpPr>
            <a:spLocks noGrp="1"/>
          </p:cNvSpPr>
          <p:nvPr>
            <p:ph type="title"/>
          </p:nvPr>
        </p:nvSpPr>
        <p:spPr bwMode="auto">
          <a:xfrm>
            <a:off x="609600" y="274638"/>
            <a:ext cx="10972800" cy="1143000"/>
          </a:xfrm>
          <a:prstGeom prst="rect">
            <a:avLst/>
          </a:prstGeom>
        </p:spPr>
        <p:txBody>
          <a:bodyPr vert="horz" lIns="91440" tIns="45720" rIns="91440" bIns="45720" rtlCol="0" anchor="ctr">
            <a:normAutofit/>
          </a:bodyPr>
          <a:lstStyle/>
          <a:p>
            <a:pPr>
              <a:defRPr/>
            </a:pPr>
            <a:r>
              <a:rPr lang="en-US"/>
              <a:t>Click to edit Master title style</a:t>
            </a:r>
            <a:endParaRPr lang="en-GB"/>
          </a:p>
        </p:txBody>
      </p:sp>
      <p:sp>
        <p:nvSpPr>
          <p:cNvPr id="3" name="Text Placeholder 2"/>
          <p:cNvSpPr>
            <a:spLocks noGrp="1"/>
          </p:cNvSpPr>
          <p:nvPr>
            <p:ph type="body" idx="1"/>
          </p:nvPr>
        </p:nvSpPr>
        <p:spPr bwMode="auto">
          <a:xfrm>
            <a:off x="609600" y="1600203"/>
            <a:ext cx="10972800" cy="4525963"/>
          </a:xfrm>
          <a:prstGeom prst="rect">
            <a:avLst/>
          </a:prstGeom>
        </p:spPr>
        <p:txBody>
          <a:bodyPr vert="horz" lIns="91440" tIns="45720" rIns="91440" bIns="45720" rtlCol="0">
            <a:normAutofit/>
          </a:bodyPr>
          <a:lstStyle/>
          <a:p>
            <a:pPr lvl="0">
              <a:defRPr/>
            </a:pPr>
            <a:r>
              <a:rPr lang="en-US"/>
              <a:t>Click to edit Master text styles</a:t>
            </a:r>
            <a:endParaRPr/>
          </a:p>
          <a:p>
            <a:pPr lvl="1">
              <a:defRPr/>
            </a:pPr>
            <a:r>
              <a:rPr lang="en-US"/>
              <a:t>Second level</a:t>
            </a:r>
            <a:endParaRPr/>
          </a:p>
          <a:p>
            <a:pPr lvl="2">
              <a:defRPr/>
            </a:pPr>
            <a:r>
              <a:rPr lang="en-US"/>
              <a:t>Third level</a:t>
            </a:r>
            <a:endParaRPr/>
          </a:p>
          <a:p>
            <a:pPr lvl="3">
              <a:defRPr/>
            </a:pPr>
            <a:r>
              <a:rPr lang="en-US"/>
              <a:t>Fourth level</a:t>
            </a:r>
            <a:endParaRPr/>
          </a:p>
          <a:p>
            <a:pPr lvl="4">
              <a:defRPr/>
            </a:pPr>
            <a:r>
              <a:rPr lang="en-US"/>
              <a:t>Fifth level</a:t>
            </a:r>
            <a:endParaRPr lang="en-GB"/>
          </a:p>
        </p:txBody>
      </p:sp>
      <p:sp>
        <p:nvSpPr>
          <p:cNvPr id="6" name="Slide Number Placeholder 5"/>
          <p:cNvSpPr>
            <a:spLocks noGrp="1"/>
          </p:cNvSpPr>
          <p:nvPr>
            <p:ph type="sldNum" sz="quarter" idx="4"/>
          </p:nvPr>
        </p:nvSpPr>
        <p:spPr bwMode="auto">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a:lnSpc>
                <a:spcPct val="100000"/>
              </a:lnSpc>
              <a:spcBef>
                <a:spcPts val="0"/>
              </a:spcBef>
              <a:spcAft>
                <a:spcPts val="0"/>
              </a:spcAft>
              <a:buClrTx/>
              <a:buSzTx/>
              <a:buFontTx/>
              <a:buNone/>
              <a:defRPr/>
            </a:pPr>
            <a:fld id="{6A6D9FA1-99C7-4910-8E32-B85D378B0060}" type="slidenum">
              <a:rPr lang="en-GB" sz="1000" b="0" i="0" u="none" strike="noStrike" cap="none" spc="0">
                <a:ln>
                  <a:noFill/>
                </a:ln>
                <a:solidFill>
                  <a:prstClr val="black">
                    <a:tint val="75000"/>
                  </a:prstClr>
                </a:solidFill>
                <a:latin typeface="Calibri"/>
                <a:ea typeface="+mn-ea"/>
                <a:cs typeface="+mn-cs"/>
              </a:rPr>
              <a:t>‹N°›</a:t>
            </a:fld>
            <a:endParaRPr lang="en-GB" sz="1000" b="0" i="0" u="none" strike="noStrike" cap="none" spc="0">
              <a:ln>
                <a:noFill/>
              </a:ln>
              <a:solidFill>
                <a:prstClr val="black">
                  <a:tint val="75000"/>
                </a:prstClr>
              </a:solidFill>
              <a:latin typeface="Calibri"/>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defTabSz="685800">
        <a:spcBef>
          <a:spcPts val="0"/>
        </a:spcBef>
        <a:buNone/>
        <a:defRPr sz="3300">
          <a:solidFill>
            <a:schemeClr val="tx1"/>
          </a:solidFill>
          <a:latin typeface="+mj-lt"/>
          <a:ea typeface="+mj-ea"/>
          <a:cs typeface="+mj-cs"/>
        </a:defRPr>
      </a:lvl1pPr>
    </p:titleStyle>
    <p:bodyStyle>
      <a:lvl1pPr marL="257175" indent="-257175" algn="l" defTabSz="685800">
        <a:spcBef>
          <a:spcPts val="0"/>
        </a:spcBef>
        <a:buFont typeface="Arial"/>
        <a:buChar char="•"/>
        <a:defRPr sz="2400">
          <a:solidFill>
            <a:schemeClr val="tx1"/>
          </a:solidFill>
          <a:latin typeface="+mn-lt"/>
          <a:ea typeface="+mn-ea"/>
          <a:cs typeface="+mn-cs"/>
        </a:defRPr>
      </a:lvl1pPr>
      <a:lvl2pPr marL="557213" indent="-214313" algn="l" defTabSz="685800">
        <a:spcBef>
          <a:spcPts val="0"/>
        </a:spcBef>
        <a:buFont typeface="Arial"/>
        <a:buChar char="–"/>
        <a:defRPr sz="2100">
          <a:solidFill>
            <a:schemeClr val="tx1"/>
          </a:solidFill>
          <a:latin typeface="+mn-lt"/>
          <a:ea typeface="+mn-ea"/>
          <a:cs typeface="+mn-cs"/>
        </a:defRPr>
      </a:lvl2pPr>
      <a:lvl3pPr marL="857250" indent="-171450" algn="l" defTabSz="685800">
        <a:spcBef>
          <a:spcPts val="0"/>
        </a:spcBef>
        <a:buFont typeface="Arial"/>
        <a:buChar char="•"/>
        <a:defRPr sz="1800">
          <a:solidFill>
            <a:schemeClr val="tx1"/>
          </a:solidFill>
          <a:latin typeface="+mn-lt"/>
          <a:ea typeface="+mn-ea"/>
          <a:cs typeface="+mn-cs"/>
        </a:defRPr>
      </a:lvl3pPr>
      <a:lvl4pPr marL="1200150" indent="-171450" algn="l" defTabSz="685800">
        <a:spcBef>
          <a:spcPts val="0"/>
        </a:spcBef>
        <a:buFont typeface="Arial"/>
        <a:buChar char="–"/>
        <a:defRPr sz="1500">
          <a:solidFill>
            <a:schemeClr val="tx1"/>
          </a:solidFill>
          <a:latin typeface="+mn-lt"/>
          <a:ea typeface="+mn-ea"/>
          <a:cs typeface="+mn-cs"/>
        </a:defRPr>
      </a:lvl4pPr>
      <a:lvl5pPr marL="1543050" indent="-171450" algn="l" defTabSz="685800">
        <a:spcBef>
          <a:spcPts val="0"/>
        </a:spcBef>
        <a:buFont typeface="Arial"/>
        <a:buChar char="»"/>
        <a:defRPr sz="1500">
          <a:solidFill>
            <a:schemeClr val="tx1"/>
          </a:solidFill>
          <a:latin typeface="+mn-lt"/>
          <a:ea typeface="+mn-ea"/>
          <a:cs typeface="+mn-cs"/>
        </a:defRPr>
      </a:lvl5pPr>
      <a:lvl6pPr marL="1885950" indent="-171450" algn="l" defTabSz="685800">
        <a:spcBef>
          <a:spcPts val="0"/>
        </a:spcBef>
        <a:buFont typeface="Arial"/>
        <a:buChar char="•"/>
        <a:defRPr sz="1500">
          <a:solidFill>
            <a:schemeClr val="tx1"/>
          </a:solidFill>
          <a:latin typeface="+mn-lt"/>
          <a:ea typeface="+mn-ea"/>
          <a:cs typeface="+mn-cs"/>
        </a:defRPr>
      </a:lvl6pPr>
      <a:lvl7pPr marL="2228850" indent="-171450" algn="l" defTabSz="685800">
        <a:spcBef>
          <a:spcPts val="0"/>
        </a:spcBef>
        <a:buFont typeface="Arial"/>
        <a:buChar char="•"/>
        <a:defRPr sz="1500">
          <a:solidFill>
            <a:schemeClr val="tx1"/>
          </a:solidFill>
          <a:latin typeface="+mn-lt"/>
          <a:ea typeface="+mn-ea"/>
          <a:cs typeface="+mn-cs"/>
        </a:defRPr>
      </a:lvl7pPr>
      <a:lvl8pPr marL="2571750" indent="-171450" algn="l" defTabSz="685800">
        <a:spcBef>
          <a:spcPts val="0"/>
        </a:spcBef>
        <a:buFont typeface="Arial"/>
        <a:buChar char="•"/>
        <a:defRPr sz="1500">
          <a:solidFill>
            <a:schemeClr val="tx1"/>
          </a:solidFill>
          <a:latin typeface="+mn-lt"/>
          <a:ea typeface="+mn-ea"/>
          <a:cs typeface="+mn-cs"/>
        </a:defRPr>
      </a:lvl8pPr>
      <a:lvl9pPr marL="2914650" indent="-171450" algn="l" defTabSz="685800">
        <a:spcBef>
          <a:spcPts val="0"/>
        </a:spcBef>
        <a:buFont typeface="Arial"/>
        <a:buChar char="•"/>
        <a:defRPr sz="1500">
          <a:solidFill>
            <a:schemeClr val="tx1"/>
          </a:solidFill>
          <a:latin typeface="+mn-lt"/>
          <a:ea typeface="+mn-ea"/>
          <a:cs typeface="+mn-cs"/>
        </a:defRPr>
      </a:lvl9pPr>
    </p:bodyStyle>
    <p:otherStyle>
      <a:defPPr>
        <a:defRPr lang="en-US"/>
      </a:defPPr>
      <a:lvl1pPr marL="0" algn="l" defTabSz="685800">
        <a:defRPr sz="1350">
          <a:solidFill>
            <a:schemeClr val="tx1"/>
          </a:solidFill>
          <a:latin typeface="+mn-lt"/>
          <a:ea typeface="+mn-ea"/>
          <a:cs typeface="+mn-cs"/>
        </a:defRPr>
      </a:lvl1pPr>
      <a:lvl2pPr marL="342900" algn="l" defTabSz="685800">
        <a:defRPr sz="1350">
          <a:solidFill>
            <a:schemeClr val="tx1"/>
          </a:solidFill>
          <a:latin typeface="+mn-lt"/>
          <a:ea typeface="+mn-ea"/>
          <a:cs typeface="+mn-cs"/>
        </a:defRPr>
      </a:lvl2pPr>
      <a:lvl3pPr marL="685800" algn="l" defTabSz="685800">
        <a:defRPr sz="1350">
          <a:solidFill>
            <a:schemeClr val="tx1"/>
          </a:solidFill>
          <a:latin typeface="+mn-lt"/>
          <a:ea typeface="+mn-ea"/>
          <a:cs typeface="+mn-cs"/>
        </a:defRPr>
      </a:lvl3pPr>
      <a:lvl4pPr marL="1028700" algn="l" defTabSz="685800">
        <a:defRPr sz="1350">
          <a:solidFill>
            <a:schemeClr val="tx1"/>
          </a:solidFill>
          <a:latin typeface="+mn-lt"/>
          <a:ea typeface="+mn-ea"/>
          <a:cs typeface="+mn-cs"/>
        </a:defRPr>
      </a:lvl4pPr>
      <a:lvl5pPr marL="1371600" algn="l" defTabSz="685800">
        <a:defRPr sz="1350">
          <a:solidFill>
            <a:schemeClr val="tx1"/>
          </a:solidFill>
          <a:latin typeface="+mn-lt"/>
          <a:ea typeface="+mn-ea"/>
          <a:cs typeface="+mn-cs"/>
        </a:defRPr>
      </a:lvl5pPr>
      <a:lvl6pPr marL="1714500" algn="l" defTabSz="685800">
        <a:defRPr sz="1350">
          <a:solidFill>
            <a:schemeClr val="tx1"/>
          </a:solidFill>
          <a:latin typeface="+mn-lt"/>
          <a:ea typeface="+mn-ea"/>
          <a:cs typeface="+mn-cs"/>
        </a:defRPr>
      </a:lvl6pPr>
      <a:lvl7pPr marL="2057400" algn="l" defTabSz="685800">
        <a:defRPr sz="1350">
          <a:solidFill>
            <a:schemeClr val="tx1"/>
          </a:solidFill>
          <a:latin typeface="+mn-lt"/>
          <a:ea typeface="+mn-ea"/>
          <a:cs typeface="+mn-cs"/>
        </a:defRPr>
      </a:lvl7pPr>
      <a:lvl8pPr marL="2400300" algn="l" defTabSz="685800">
        <a:defRPr sz="1350">
          <a:solidFill>
            <a:schemeClr val="tx1"/>
          </a:solidFill>
          <a:latin typeface="+mn-lt"/>
          <a:ea typeface="+mn-ea"/>
          <a:cs typeface="+mn-cs"/>
        </a:defRPr>
      </a:lvl8pPr>
      <a:lvl9pPr marL="2743200" algn="l" defTabSz="685800">
        <a:defRPr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 name="Title 1"/>
          <p:cNvSpPr>
            <a:spLocks noGrp="1"/>
          </p:cNvSpPr>
          <p:nvPr>
            <p:ph type="title"/>
          </p:nvPr>
        </p:nvSpPr>
        <p:spPr bwMode="auto">
          <a:xfrm>
            <a:off x="407367" y="2096894"/>
            <a:ext cx="9425255" cy="1032222"/>
          </a:xfrm>
        </p:spPr>
        <p:txBody>
          <a:bodyPr>
            <a:normAutofit/>
          </a:bodyPr>
          <a:lstStyle/>
          <a:p>
            <a:pPr>
              <a:defRPr/>
            </a:pPr>
            <a:r>
              <a:rPr lang="fr-FR" sz="3200" dirty="0"/>
              <a:t>Wrap up and </a:t>
            </a:r>
            <a:r>
              <a:rPr lang="fr-FR" sz="3200" dirty="0" err="1"/>
              <a:t>next</a:t>
            </a:r>
            <a:r>
              <a:rPr lang="fr-FR" sz="3200" dirty="0"/>
              <a:t> </a:t>
            </a:r>
            <a:r>
              <a:rPr lang="fr-FR" sz="3200" dirty="0" err="1"/>
              <a:t>steps</a:t>
            </a:r>
            <a:endParaRPr sz="3200" dirty="0"/>
          </a:p>
        </p:txBody>
      </p:sp>
      <p:sp>
        <p:nvSpPr>
          <p:cNvPr id="3" name="Text Placeholder 2"/>
          <p:cNvSpPr>
            <a:spLocks noGrp="1"/>
          </p:cNvSpPr>
          <p:nvPr>
            <p:ph type="body" sz="quarter" idx="10"/>
          </p:nvPr>
        </p:nvSpPr>
        <p:spPr bwMode="auto"/>
        <p:txBody>
          <a:bodyPr/>
          <a:lstStyle/>
          <a:p>
            <a:pPr>
              <a:defRPr/>
            </a:pPr>
            <a:r>
              <a:rPr lang="en-GB" dirty="0"/>
              <a:t>E. </a:t>
            </a:r>
            <a:r>
              <a:rPr lang="en-GB" dirty="0" err="1"/>
              <a:t>Tsitrone</a:t>
            </a:r>
            <a:endParaRPr dirty="0"/>
          </a:p>
        </p:txBody>
      </p:sp>
      <p:sp>
        <p:nvSpPr>
          <p:cNvPr id="4" name="Text Placeholder 3"/>
          <p:cNvSpPr>
            <a:spLocks noGrp="1"/>
          </p:cNvSpPr>
          <p:nvPr>
            <p:ph type="body" sz="quarter" idx="11"/>
          </p:nvPr>
        </p:nvSpPr>
        <p:spPr bwMode="auto">
          <a:xfrm>
            <a:off x="407367" y="4159259"/>
            <a:ext cx="11350623" cy="990299"/>
          </a:xfrm>
        </p:spPr>
        <p:txBody>
          <a:bodyPr>
            <a:normAutofit/>
          </a:bodyPr>
          <a:lstStyle/>
          <a:p>
            <a:pPr>
              <a:defRPr/>
            </a:pPr>
            <a:r>
              <a:rPr lang="en-GB" sz="1600" dirty="0"/>
              <a:t>On behalf of WPTE TFLs</a:t>
            </a:r>
            <a:endParaRPr sz="1600" dirty="0"/>
          </a:p>
          <a:p>
            <a:pPr>
              <a:defRPr/>
            </a:pPr>
            <a:r>
              <a:rPr lang="en-US" sz="1600" dirty="0"/>
              <a:t>E. </a:t>
            </a:r>
            <a:r>
              <a:rPr lang="en-US" sz="1600" dirty="0" err="1"/>
              <a:t>Tsitrone</a:t>
            </a:r>
            <a:r>
              <a:rPr lang="en-US" sz="1600" dirty="0"/>
              <a:t>, N. </a:t>
            </a:r>
            <a:r>
              <a:rPr lang="en-US" sz="1600" dirty="0" err="1"/>
              <a:t>Vianello</a:t>
            </a:r>
            <a:r>
              <a:rPr lang="en-GB" sz="1600" dirty="0"/>
              <a:t>, </a:t>
            </a:r>
            <a:r>
              <a:rPr lang="en-US" sz="1600" dirty="0"/>
              <a:t>M. Baruzzo, J. Garcia, V. </a:t>
            </a:r>
            <a:r>
              <a:rPr lang="en-US" sz="1600" dirty="0" err="1"/>
              <a:t>Igochine</a:t>
            </a:r>
            <a:r>
              <a:rPr lang="en-US" sz="1600" dirty="0"/>
              <a:t>, D. Keeling, A. </a:t>
            </a:r>
            <a:r>
              <a:rPr lang="en-US" sz="1600" dirty="0" err="1"/>
              <a:t>Hakola</a:t>
            </a:r>
            <a:r>
              <a:rPr lang="en-US" sz="1600" dirty="0"/>
              <a:t>, B. </a:t>
            </a:r>
            <a:r>
              <a:rPr lang="en-US" sz="1600" dirty="0" err="1"/>
              <a:t>Labit</a:t>
            </a:r>
            <a:endParaRPr sz="1600" dirty="0"/>
          </a:p>
        </p:txBody>
      </p:sp>
      <p:sp>
        <p:nvSpPr>
          <p:cNvPr id="5" name="Text Placeholder 4"/>
          <p:cNvSpPr>
            <a:spLocks noGrp="1"/>
          </p:cNvSpPr>
          <p:nvPr>
            <p:ph type="body" sz="quarter" idx="12"/>
          </p:nvPr>
        </p:nvSpPr>
        <p:spPr bwMode="auto"/>
        <p:txBody>
          <a:bodyPr/>
          <a:lstStyle/>
          <a:p>
            <a:pPr>
              <a:defRPr/>
            </a:pPr>
            <a:r>
              <a:rPr lang="en-GB" dirty="0"/>
              <a:t>November 6, 2025</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B59E8D87-344A-D382-564B-389C7BFEACF0}"/>
              </a:ext>
            </a:extLst>
          </p:cNvPr>
          <p:cNvSpPr>
            <a:spLocks noGrp="1"/>
          </p:cNvSpPr>
          <p:nvPr>
            <p:ph type="ftr" sz="quarter" idx="11"/>
          </p:nvPr>
        </p:nvSpPr>
        <p:spPr/>
        <p:txBody>
          <a:bodyPr/>
          <a:lstStyle/>
          <a:p>
            <a:pPr>
              <a:defRPr/>
            </a:pPr>
            <a:r>
              <a:rPr lang="en-GB" dirty="0">
                <a:solidFill>
                  <a:prstClr val="white"/>
                </a:solidFill>
              </a:rPr>
              <a:t>E. Tsitrone| GPM | 4-6 November 2025</a:t>
            </a:r>
            <a:endParaRPr lang="en-GB" dirty="0"/>
          </a:p>
        </p:txBody>
      </p:sp>
      <p:sp>
        <p:nvSpPr>
          <p:cNvPr id="4" name="Slide Number Placeholder 3">
            <a:extLst>
              <a:ext uri="{FF2B5EF4-FFF2-40B4-BE49-F238E27FC236}">
                <a16:creationId xmlns:a16="http://schemas.microsoft.com/office/drawing/2014/main" id="{6D9A8608-CCD3-B0EE-F323-43E8BC26BCF6}"/>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sp>
        <p:nvSpPr>
          <p:cNvPr id="5" name="Title 1">
            <a:extLst>
              <a:ext uri="{FF2B5EF4-FFF2-40B4-BE49-F238E27FC236}">
                <a16:creationId xmlns:a16="http://schemas.microsoft.com/office/drawing/2014/main" id="{8EE05BCE-7658-1C9F-EBE9-F1BD805B5314}"/>
              </a:ext>
            </a:extLst>
          </p:cNvPr>
          <p:cNvSpPr>
            <a:spLocks noGrp="1"/>
          </p:cNvSpPr>
          <p:nvPr>
            <p:ph type="title"/>
          </p:nvPr>
        </p:nvSpPr>
        <p:spPr>
          <a:xfrm>
            <a:off x="983432" y="222941"/>
            <a:ext cx="9451776" cy="457200"/>
          </a:xfrm>
        </p:spPr>
        <p:txBody>
          <a:bodyPr/>
          <a:lstStyle/>
          <a:p>
            <a:r>
              <a:rPr lang="fr-FR" dirty="0"/>
              <a:t>Call cycles for the 2026-2027 WP TE programme </a:t>
            </a:r>
            <a:endParaRPr lang="en-CH" dirty="0"/>
          </a:p>
        </p:txBody>
      </p:sp>
      <p:graphicFrame>
        <p:nvGraphicFramePr>
          <p:cNvPr id="9" name="Diagram 3">
            <a:extLst>
              <a:ext uri="{FF2B5EF4-FFF2-40B4-BE49-F238E27FC236}">
                <a16:creationId xmlns:a16="http://schemas.microsoft.com/office/drawing/2014/main" id="{0781D745-E716-44D1-8A8D-B12420FF3626}"/>
              </a:ext>
            </a:extLst>
          </p:cNvPr>
          <p:cNvGraphicFramePr>
            <a:graphicFrameLocks/>
          </p:cNvGraphicFramePr>
          <p:nvPr>
            <p:extLst>
              <p:ext uri="{D42A27DB-BD31-4B8C-83A1-F6EECF244321}">
                <p14:modId xmlns:p14="http://schemas.microsoft.com/office/powerpoint/2010/main" val="2480719014"/>
              </p:ext>
            </p:extLst>
          </p:nvPr>
        </p:nvGraphicFramePr>
        <p:xfrm>
          <a:off x="-559363" y="1132115"/>
          <a:ext cx="10994571" cy="52062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
            <a:extLst>
              <a:ext uri="{FF2B5EF4-FFF2-40B4-BE49-F238E27FC236}">
                <a16:creationId xmlns:a16="http://schemas.microsoft.com/office/drawing/2014/main" id="{02D97E32-87C5-4ED3-BA41-3312503B6819}"/>
              </a:ext>
            </a:extLst>
          </p:cNvPr>
          <p:cNvSpPr txBox="1"/>
          <p:nvPr/>
        </p:nvSpPr>
        <p:spPr bwMode="auto">
          <a:xfrm>
            <a:off x="6321131" y="3147032"/>
            <a:ext cx="5772898" cy="1200329"/>
          </a:xfrm>
          <a:prstGeom prst="rect">
            <a:avLst/>
          </a:prstGeom>
          <a:noFill/>
        </p:spPr>
        <p:txBody>
          <a:bodyPr wrap="square" rtlCol="0">
            <a:spAutoFit/>
          </a:bodyPr>
          <a:lstStyle/>
          <a:p>
            <a:pPr>
              <a:defRPr/>
            </a:pPr>
            <a:r>
              <a:rPr lang="en-US" dirty="0"/>
              <a:t>Will include work in support of scientific exploitation of AUG/MAST-U/TCV/WEST/JET + JT-60SA OP1 analysis / modelling for preparation of OP2 / W transition (pending budget availability) but NOT participation to OP2. </a:t>
            </a:r>
            <a:endParaRPr dirty="0"/>
          </a:p>
        </p:txBody>
      </p:sp>
      <p:sp>
        <p:nvSpPr>
          <p:cNvPr id="14" name="TextBox 1">
            <a:extLst>
              <a:ext uri="{FF2B5EF4-FFF2-40B4-BE49-F238E27FC236}">
                <a16:creationId xmlns:a16="http://schemas.microsoft.com/office/drawing/2014/main" id="{4DB05A2D-8570-4FCE-A593-F83E140ED725}"/>
              </a:ext>
            </a:extLst>
          </p:cNvPr>
          <p:cNvSpPr txBox="1"/>
          <p:nvPr/>
        </p:nvSpPr>
        <p:spPr bwMode="auto">
          <a:xfrm>
            <a:off x="4776395" y="1279405"/>
            <a:ext cx="7317634" cy="646331"/>
          </a:xfrm>
          <a:prstGeom prst="rect">
            <a:avLst/>
          </a:prstGeom>
          <a:noFill/>
        </p:spPr>
        <p:txBody>
          <a:bodyPr wrap="square" rtlCol="0">
            <a:spAutoFit/>
          </a:bodyPr>
          <a:lstStyle/>
          <a:p>
            <a:pPr>
              <a:defRPr/>
            </a:pPr>
            <a:r>
              <a:rPr lang="en-US">
                <a:solidFill>
                  <a:srgbClr val="00B050"/>
                </a:solidFill>
              </a:rPr>
              <a:t>Call for </a:t>
            </a:r>
            <a:r>
              <a:rPr lang="en-US" b="1">
                <a:solidFill>
                  <a:srgbClr val="00B050"/>
                </a:solidFill>
              </a:rPr>
              <a:t>experimental proposals for AUG/TCV/WEST/MAST-U for 2026-2027</a:t>
            </a:r>
            <a:endParaRPr/>
          </a:p>
          <a:p>
            <a:pPr>
              <a:defRPr/>
            </a:pPr>
            <a:r>
              <a:rPr lang="en-US">
                <a:solidFill>
                  <a:srgbClr val="00B050"/>
                </a:solidFill>
              </a:rPr>
              <a:t>Call for </a:t>
            </a:r>
            <a:r>
              <a:rPr lang="en-US" b="1">
                <a:solidFill>
                  <a:srgbClr val="00B050"/>
                </a:solidFill>
              </a:rPr>
              <a:t>Research Topic Coordinators</a:t>
            </a:r>
            <a:endParaRPr/>
          </a:p>
        </p:txBody>
      </p:sp>
      <p:sp>
        <p:nvSpPr>
          <p:cNvPr id="16" name="TextBox 1">
            <a:extLst>
              <a:ext uri="{FF2B5EF4-FFF2-40B4-BE49-F238E27FC236}">
                <a16:creationId xmlns:a16="http://schemas.microsoft.com/office/drawing/2014/main" id="{BC0603CC-84FF-49C9-AF4C-03AF5C0C068A}"/>
              </a:ext>
            </a:extLst>
          </p:cNvPr>
          <p:cNvSpPr txBox="1"/>
          <p:nvPr/>
        </p:nvSpPr>
        <p:spPr bwMode="auto">
          <a:xfrm>
            <a:off x="5858274" y="2187474"/>
            <a:ext cx="6333726" cy="923330"/>
          </a:xfrm>
          <a:prstGeom prst="rect">
            <a:avLst/>
          </a:prstGeom>
          <a:noFill/>
        </p:spPr>
        <p:txBody>
          <a:bodyPr wrap="square" rtlCol="0">
            <a:spAutoFit/>
          </a:bodyPr>
          <a:lstStyle/>
          <a:p>
            <a:pPr>
              <a:defRPr/>
            </a:pPr>
            <a:r>
              <a:rPr lang="en-US" b="1">
                <a:solidFill>
                  <a:srgbClr val="00B050"/>
                </a:solidFill>
              </a:rPr>
              <a:t>T</a:t>
            </a:r>
            <a:r>
              <a:rPr lang="en-US">
                <a:solidFill>
                  <a:srgbClr val="00B050"/>
                </a:solidFill>
              </a:rPr>
              <a:t>o summarize the achievements of experimental campaigns in 2025, as well as planned ones. Include information on on-going modelling activites</a:t>
            </a:r>
            <a:endParaRPr lang="en-US" b="1">
              <a:solidFill>
                <a:srgbClr val="00B050"/>
              </a:solidFill>
            </a:endParaRPr>
          </a:p>
        </p:txBody>
      </p:sp>
      <p:sp>
        <p:nvSpPr>
          <p:cNvPr id="6" name="Flèche : droite 5">
            <a:extLst>
              <a:ext uri="{FF2B5EF4-FFF2-40B4-BE49-F238E27FC236}">
                <a16:creationId xmlns:a16="http://schemas.microsoft.com/office/drawing/2014/main" id="{05FBED0B-CABF-4C51-B5FA-F8720E66C86F}"/>
              </a:ext>
            </a:extLst>
          </p:cNvPr>
          <p:cNvSpPr/>
          <p:nvPr/>
        </p:nvSpPr>
        <p:spPr>
          <a:xfrm>
            <a:off x="3000399" y="4657725"/>
            <a:ext cx="1295400" cy="32961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a:extLst>
              <a:ext uri="{FF2B5EF4-FFF2-40B4-BE49-F238E27FC236}">
                <a16:creationId xmlns:a16="http://schemas.microsoft.com/office/drawing/2014/main" id="{18779BB4-8685-4347-8068-4FFD8E0A245D}"/>
              </a:ext>
            </a:extLst>
          </p:cNvPr>
          <p:cNvSpPr txBox="1"/>
          <p:nvPr/>
        </p:nvSpPr>
        <p:spPr bwMode="auto">
          <a:xfrm>
            <a:off x="1114425" y="4591699"/>
            <a:ext cx="1885974" cy="461665"/>
          </a:xfrm>
          <a:prstGeom prst="rect">
            <a:avLst/>
          </a:prstGeom>
          <a:noFill/>
        </p:spPr>
        <p:txBody>
          <a:bodyPr wrap="square">
            <a:spAutoFit/>
          </a:bodyPr>
          <a:lstStyle/>
          <a:p>
            <a:r>
              <a:rPr lang="en-US" sz="2400" b="1" dirty="0">
                <a:solidFill>
                  <a:srgbClr val="FF0000"/>
                </a:solidFill>
              </a:rPr>
              <a:t>We are here</a:t>
            </a:r>
            <a:endParaRPr lang="fr-FR" sz="2400" b="1" dirty="0">
              <a:solidFill>
                <a:srgbClr val="FF0000"/>
              </a:solidFill>
            </a:endParaRPr>
          </a:p>
        </p:txBody>
      </p:sp>
    </p:spTree>
    <p:extLst>
      <p:ext uri="{BB962C8B-B14F-4D97-AF65-F5344CB8AC3E}">
        <p14:creationId xmlns:p14="http://schemas.microsoft.com/office/powerpoint/2010/main" val="1048310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FB143FA-7E27-FB28-4767-1D3066EC828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sp>
        <p:nvSpPr>
          <p:cNvPr id="15" name="Title 1">
            <a:extLst>
              <a:ext uri="{FF2B5EF4-FFF2-40B4-BE49-F238E27FC236}">
                <a16:creationId xmlns:a16="http://schemas.microsoft.com/office/drawing/2014/main" id="{60E6FEF2-127D-EDED-FD98-27892EEA96A9}"/>
              </a:ext>
            </a:extLst>
          </p:cNvPr>
          <p:cNvSpPr>
            <a:spLocks noGrp="1"/>
          </p:cNvSpPr>
          <p:nvPr>
            <p:ph type="title"/>
          </p:nvPr>
        </p:nvSpPr>
        <p:spPr>
          <a:xfrm>
            <a:off x="983432" y="192515"/>
            <a:ext cx="9451776" cy="457200"/>
          </a:xfrm>
        </p:spPr>
        <p:txBody>
          <a:bodyPr/>
          <a:lstStyle/>
          <a:p>
            <a:r>
              <a:rPr lang="fr-FR" dirty="0"/>
              <a:t>Feedback from General Planning Meeting : </a:t>
            </a:r>
            <a:r>
              <a:rPr lang="fr-FR" dirty="0" err="1"/>
              <a:t>general</a:t>
            </a:r>
            <a:r>
              <a:rPr lang="fr-FR" dirty="0"/>
              <a:t> </a:t>
            </a:r>
            <a:r>
              <a:rPr lang="fr-FR" dirty="0" err="1"/>
              <a:t>remarks</a:t>
            </a:r>
            <a:endParaRPr lang="en-CH" dirty="0"/>
          </a:p>
        </p:txBody>
      </p:sp>
      <p:sp>
        <p:nvSpPr>
          <p:cNvPr id="23" name="Rectangle 22"/>
          <p:cNvSpPr/>
          <p:nvPr/>
        </p:nvSpPr>
        <p:spPr>
          <a:xfrm>
            <a:off x="274598" y="735352"/>
            <a:ext cx="11917402" cy="2031325"/>
          </a:xfrm>
          <a:prstGeom prst="rect">
            <a:avLst/>
          </a:prstGeom>
        </p:spPr>
        <p:txBody>
          <a:bodyPr wrap="square">
            <a:spAutoFit/>
          </a:bodyPr>
          <a:lstStyle/>
          <a:p>
            <a:pPr lvl="0">
              <a:defRPr/>
            </a:pPr>
            <a:r>
              <a:rPr lang="en-US" dirty="0">
                <a:solidFill>
                  <a:srgbClr val="0070C0"/>
                </a:solidFill>
              </a:rPr>
              <a:t>1) Strategy for scenario development</a:t>
            </a:r>
          </a:p>
          <a:p>
            <a:pPr marL="342900" lvl="0" indent="-342900">
              <a:buFont typeface="Arial" panose="020B0604020202020204" pitchFamily="34" charset="0"/>
              <a:buChar char="•"/>
              <a:defRPr/>
            </a:pPr>
            <a:r>
              <a:rPr lang="en-US" dirty="0"/>
              <a:t>Global agreement that scenario development requires significant shot allocation to progress</a:t>
            </a:r>
          </a:p>
          <a:p>
            <a:pPr marL="342900" lvl="0" indent="-342900">
              <a:buFont typeface="Arial" panose="020B0604020202020204" pitchFamily="34" charset="0"/>
              <a:buChar char="•"/>
              <a:defRPr/>
            </a:pPr>
            <a:r>
              <a:rPr lang="en-US" dirty="0"/>
              <a:t>Within constrained shot budget </a:t>
            </a:r>
            <a:r>
              <a:rPr lang="en-US" dirty="0">
                <a:sym typeface="Wingdings" panose="05000000000000000000" pitchFamily="2" charset="2"/>
              </a:rPr>
              <a:t> need for prioritization</a:t>
            </a:r>
          </a:p>
          <a:p>
            <a:pPr marL="342900" lvl="0" indent="-342900">
              <a:buFont typeface="Arial" panose="020B0604020202020204" pitchFamily="34" charset="0"/>
              <a:buChar char="•"/>
              <a:defRPr/>
            </a:pPr>
            <a:r>
              <a:rPr lang="en-US" dirty="0">
                <a:sym typeface="Wingdings" panose="05000000000000000000" pitchFamily="2" charset="2"/>
              </a:rPr>
              <a:t>As we are coming towards the end of a cycle in 26-27, need to balance completion of well advanced topics and exploration of new territory</a:t>
            </a:r>
            <a:endParaRPr lang="en-US" dirty="0"/>
          </a:p>
          <a:p>
            <a:pPr lvl="0" algn="ctr">
              <a:defRPr/>
            </a:pPr>
            <a:r>
              <a:rPr lang="en-US" i="1" dirty="0"/>
              <a:t>TE TFL : refine global WP TE strategy for scenario development across topics (RT01, RT02, RT05, RT08 …) for ITER / DEMO and share priorities with TE participants, in time for RTC to prepare strategy meetings</a:t>
            </a:r>
          </a:p>
        </p:txBody>
      </p:sp>
      <p:sp>
        <p:nvSpPr>
          <p:cNvPr id="16" name="Footer Placeholder 2">
            <a:extLst>
              <a:ext uri="{FF2B5EF4-FFF2-40B4-BE49-F238E27FC236}">
                <a16:creationId xmlns:a16="http://schemas.microsoft.com/office/drawing/2014/main" id="{8E16E200-62E8-4196-A0B2-CE2C5F3CB2EC}"/>
              </a:ext>
            </a:extLst>
          </p:cNvPr>
          <p:cNvSpPr>
            <a:spLocks noGrp="1"/>
          </p:cNvSpPr>
          <p:nvPr>
            <p:ph type="ftr" sz="quarter" idx="11"/>
          </p:nvPr>
        </p:nvSpPr>
        <p:spPr>
          <a:xfrm>
            <a:off x="825624" y="6555770"/>
            <a:ext cx="3470175" cy="329614"/>
          </a:xfrm>
        </p:spPr>
        <p:txBody>
          <a:bodyPr/>
          <a:lstStyle/>
          <a:p>
            <a:pPr>
              <a:defRPr/>
            </a:pPr>
            <a:r>
              <a:rPr lang="en-GB" dirty="0">
                <a:solidFill>
                  <a:prstClr val="white"/>
                </a:solidFill>
              </a:rPr>
              <a:t>E. Tsitrone| GPM | 4-6 November 2025</a:t>
            </a:r>
            <a:endParaRPr lang="en-GB" dirty="0"/>
          </a:p>
        </p:txBody>
      </p:sp>
      <p:sp>
        <p:nvSpPr>
          <p:cNvPr id="17" name="Rectangle 16">
            <a:extLst>
              <a:ext uri="{FF2B5EF4-FFF2-40B4-BE49-F238E27FC236}">
                <a16:creationId xmlns:a16="http://schemas.microsoft.com/office/drawing/2014/main" id="{E6D4B787-C8C2-41F9-A07F-3640D21BE71B}"/>
              </a:ext>
            </a:extLst>
          </p:cNvPr>
          <p:cNvSpPr/>
          <p:nvPr/>
        </p:nvSpPr>
        <p:spPr>
          <a:xfrm>
            <a:off x="261124" y="4091324"/>
            <a:ext cx="11917402" cy="1477328"/>
          </a:xfrm>
          <a:prstGeom prst="rect">
            <a:avLst/>
          </a:prstGeom>
        </p:spPr>
        <p:txBody>
          <a:bodyPr wrap="square">
            <a:spAutoFit/>
          </a:bodyPr>
          <a:lstStyle/>
          <a:p>
            <a:pPr lvl="0">
              <a:defRPr/>
            </a:pPr>
            <a:r>
              <a:rPr lang="en-US" dirty="0">
                <a:solidFill>
                  <a:srgbClr val="0070C0"/>
                </a:solidFill>
              </a:rPr>
              <a:t>3) Balance between M1 and M2 for WEST</a:t>
            </a:r>
          </a:p>
          <a:p>
            <a:pPr marL="342900" lvl="0" indent="-342900">
              <a:buFont typeface="Arial" panose="020B0604020202020204" pitchFamily="34" charset="0"/>
              <a:buChar char="•"/>
              <a:defRPr/>
            </a:pPr>
            <a:r>
              <a:rPr lang="en-US" dirty="0"/>
              <a:t>Present priority = M2 related R&amp;D (RT05, RT06 + RT04) using WEST full W / long pulse capability</a:t>
            </a:r>
          </a:p>
          <a:p>
            <a:pPr marL="342900" lvl="0" indent="-342900">
              <a:buFont typeface="Arial" panose="020B0604020202020204" pitchFamily="34" charset="0"/>
              <a:buChar char="•"/>
              <a:defRPr/>
            </a:pPr>
            <a:r>
              <a:rPr lang="en-US" dirty="0"/>
              <a:t>Could evolve as ECRH opens operational domain for M1</a:t>
            </a:r>
          </a:p>
          <a:p>
            <a:pPr lvl="0" algn="ctr">
              <a:defRPr/>
            </a:pPr>
            <a:r>
              <a:rPr lang="en-US" i="1" dirty="0"/>
              <a:t>TE TFL : discuss M1/M2 balance with WEST </a:t>
            </a:r>
            <a:r>
              <a:rPr lang="en-US" i="1" dirty="0" err="1"/>
              <a:t>programme</a:t>
            </a:r>
            <a:r>
              <a:rPr lang="en-US" i="1" dirty="0"/>
              <a:t> management (milestone approach on ECRH as criteria for evolving the M1 vs M2 share ?)</a:t>
            </a:r>
          </a:p>
        </p:txBody>
      </p:sp>
      <p:sp>
        <p:nvSpPr>
          <p:cNvPr id="18" name="Rectangle 17">
            <a:extLst>
              <a:ext uri="{FF2B5EF4-FFF2-40B4-BE49-F238E27FC236}">
                <a16:creationId xmlns:a16="http://schemas.microsoft.com/office/drawing/2014/main" id="{DE22657F-D2E2-46D9-89E9-F042512FB406}"/>
              </a:ext>
            </a:extLst>
          </p:cNvPr>
          <p:cNvSpPr/>
          <p:nvPr/>
        </p:nvSpPr>
        <p:spPr>
          <a:xfrm>
            <a:off x="210448" y="5288766"/>
            <a:ext cx="12178526" cy="1200329"/>
          </a:xfrm>
          <a:prstGeom prst="rect">
            <a:avLst/>
          </a:prstGeom>
        </p:spPr>
        <p:txBody>
          <a:bodyPr wrap="square">
            <a:spAutoFit/>
          </a:bodyPr>
          <a:lstStyle/>
          <a:p>
            <a:pPr lvl="0">
              <a:defRPr/>
            </a:pPr>
            <a:r>
              <a:rPr lang="en-US" dirty="0">
                <a:solidFill>
                  <a:srgbClr val="0070C0"/>
                </a:solidFill>
              </a:rPr>
              <a:t>4) Format of the meeting</a:t>
            </a:r>
          </a:p>
          <a:p>
            <a:pPr marL="342900" lvl="0" indent="-342900">
              <a:buFont typeface="Arial" panose="020B0604020202020204" pitchFamily="34" charset="0"/>
              <a:buChar char="•"/>
              <a:defRPr/>
            </a:pPr>
            <a:r>
              <a:rPr lang="en-US" dirty="0"/>
              <a:t>Based on feedback from last year, extended session (1 hour) for each RT to allow for discussion : present balance just right ? </a:t>
            </a:r>
          </a:p>
          <a:p>
            <a:pPr marL="342900" lvl="0" indent="-342900">
              <a:buFont typeface="Arial" panose="020B0604020202020204" pitchFamily="34" charset="0"/>
              <a:buChar char="•"/>
              <a:defRPr/>
            </a:pPr>
            <a:r>
              <a:rPr lang="en-US" dirty="0"/>
              <a:t>GPM used as guidance for call for participation : includes RT11 + session on JT-60SA (call for OP2 proposals)</a:t>
            </a:r>
          </a:p>
          <a:p>
            <a:pPr marL="342900" lvl="0" indent="-342900">
              <a:buFont typeface="Arial" panose="020B0604020202020204" pitchFamily="34" charset="0"/>
              <a:buChar char="•"/>
              <a:defRPr/>
            </a:pPr>
            <a:r>
              <a:rPr lang="en-US" dirty="0"/>
              <a:t>On site vs remote :  presumably no choice next year, as mission budget restricted</a:t>
            </a:r>
            <a:endParaRPr lang="en-US" dirty="0">
              <a:sym typeface="Wingdings" panose="05000000000000000000" pitchFamily="2" charset="2"/>
            </a:endParaRPr>
          </a:p>
        </p:txBody>
      </p:sp>
      <p:sp>
        <p:nvSpPr>
          <p:cNvPr id="8" name="Rectangle 7">
            <a:extLst>
              <a:ext uri="{FF2B5EF4-FFF2-40B4-BE49-F238E27FC236}">
                <a16:creationId xmlns:a16="http://schemas.microsoft.com/office/drawing/2014/main" id="{D428EEC8-D135-4FAB-B130-7A1F069BB65C}"/>
              </a:ext>
            </a:extLst>
          </p:cNvPr>
          <p:cNvSpPr/>
          <p:nvPr/>
        </p:nvSpPr>
        <p:spPr>
          <a:xfrm>
            <a:off x="267861" y="2666048"/>
            <a:ext cx="11917402" cy="1477328"/>
          </a:xfrm>
          <a:prstGeom prst="rect">
            <a:avLst/>
          </a:prstGeom>
        </p:spPr>
        <p:txBody>
          <a:bodyPr wrap="square">
            <a:spAutoFit/>
          </a:bodyPr>
          <a:lstStyle/>
          <a:p>
            <a:pPr lvl="0">
              <a:defRPr/>
            </a:pPr>
            <a:r>
              <a:rPr lang="en-US" dirty="0">
                <a:solidFill>
                  <a:srgbClr val="0070C0"/>
                </a:solidFill>
              </a:rPr>
              <a:t>2) Strategy for JET data analysis</a:t>
            </a:r>
          </a:p>
          <a:p>
            <a:pPr marL="342900" lvl="0" indent="-342900">
              <a:buFont typeface="Arial" panose="020B0604020202020204" pitchFamily="34" charset="0"/>
              <a:buChar char="•"/>
              <a:defRPr/>
            </a:pPr>
            <a:r>
              <a:rPr lang="en-US" dirty="0"/>
              <a:t>RT11 : bottom up rather than focus on strategic objectives, RT10 : commitment needed for data validation</a:t>
            </a:r>
          </a:p>
          <a:p>
            <a:pPr marL="342900" lvl="0" indent="-342900">
              <a:buFont typeface="Arial" panose="020B0604020202020204" pitchFamily="34" charset="0"/>
              <a:buChar char="•"/>
              <a:defRPr/>
            </a:pPr>
            <a:r>
              <a:rPr lang="en-US" dirty="0"/>
              <a:t>Risk with unsupervised use of JET data by non EU collaborators ?</a:t>
            </a:r>
          </a:p>
          <a:p>
            <a:pPr lvl="0" algn="ctr">
              <a:defRPr/>
            </a:pPr>
            <a:r>
              <a:rPr lang="en-US" i="1" dirty="0"/>
              <a:t>TE TFL : organize discussion to reach consensus on high priority JET related items (T accountancy, high current plasma scenario …) across research topics (RT01-RT09 + RT10-RT11) and prioritize data validation accordingly ?</a:t>
            </a:r>
          </a:p>
        </p:txBody>
      </p:sp>
    </p:spTree>
    <p:extLst>
      <p:ext uri="{BB962C8B-B14F-4D97-AF65-F5344CB8AC3E}">
        <p14:creationId xmlns:p14="http://schemas.microsoft.com/office/powerpoint/2010/main" val="607056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FB143FA-7E27-FB28-4767-1D3066EC828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sp>
        <p:nvSpPr>
          <p:cNvPr id="15" name="Title 1">
            <a:extLst>
              <a:ext uri="{FF2B5EF4-FFF2-40B4-BE49-F238E27FC236}">
                <a16:creationId xmlns:a16="http://schemas.microsoft.com/office/drawing/2014/main" id="{60E6FEF2-127D-EDED-FD98-27892EEA96A9}"/>
              </a:ext>
            </a:extLst>
          </p:cNvPr>
          <p:cNvSpPr>
            <a:spLocks noGrp="1"/>
          </p:cNvSpPr>
          <p:nvPr>
            <p:ph type="title"/>
          </p:nvPr>
        </p:nvSpPr>
        <p:spPr>
          <a:xfrm>
            <a:off x="983432" y="192515"/>
            <a:ext cx="9451776" cy="457200"/>
          </a:xfrm>
        </p:spPr>
        <p:txBody>
          <a:bodyPr/>
          <a:lstStyle/>
          <a:p>
            <a:r>
              <a:rPr lang="fr-FR" dirty="0" err="1"/>
              <a:t>Next</a:t>
            </a:r>
            <a:r>
              <a:rPr lang="fr-FR" dirty="0"/>
              <a:t> </a:t>
            </a:r>
            <a:r>
              <a:rPr lang="fr-FR" dirty="0" err="1"/>
              <a:t>steps</a:t>
            </a:r>
            <a:r>
              <a:rPr lang="fr-FR" dirty="0"/>
              <a:t> : TE TFL</a:t>
            </a:r>
            <a:endParaRPr lang="en-CH" dirty="0"/>
          </a:p>
        </p:txBody>
      </p:sp>
      <p:sp>
        <p:nvSpPr>
          <p:cNvPr id="23" name="Rectangle 22"/>
          <p:cNvSpPr/>
          <p:nvPr/>
        </p:nvSpPr>
        <p:spPr>
          <a:xfrm>
            <a:off x="137299" y="843423"/>
            <a:ext cx="11917402" cy="2862322"/>
          </a:xfrm>
          <a:prstGeom prst="rect">
            <a:avLst/>
          </a:prstGeom>
        </p:spPr>
        <p:txBody>
          <a:bodyPr wrap="square">
            <a:spAutoFit/>
          </a:bodyPr>
          <a:lstStyle/>
          <a:p>
            <a:pPr lvl="0">
              <a:defRPr/>
            </a:pPr>
            <a:r>
              <a:rPr lang="en-US" sz="2000" dirty="0"/>
              <a:t>Revise shot allocation where / if needed based on feedback received … </a:t>
            </a:r>
            <a:r>
              <a:rPr lang="en-US" sz="2000" dirty="0">
                <a:solidFill>
                  <a:srgbClr val="0070C0"/>
                </a:solidFill>
              </a:rPr>
              <a:t>keeping overarching objectives</a:t>
            </a:r>
          </a:p>
          <a:p>
            <a:pPr lvl="0">
              <a:defRPr/>
            </a:pPr>
            <a:endParaRPr lang="en-US" sz="2000" dirty="0"/>
          </a:p>
          <a:p>
            <a:pPr lvl="0">
              <a:defRPr/>
            </a:pPr>
            <a:endParaRPr lang="en-US" sz="2000" dirty="0"/>
          </a:p>
          <a:p>
            <a:pPr lvl="0">
              <a:defRPr/>
            </a:pPr>
            <a:endParaRPr lang="en-US" sz="2000" dirty="0"/>
          </a:p>
          <a:p>
            <a:pPr lvl="0">
              <a:defRPr/>
            </a:pPr>
            <a:endParaRPr lang="en-US" sz="2000" dirty="0"/>
          </a:p>
          <a:p>
            <a:pPr lvl="0">
              <a:defRPr/>
            </a:pPr>
            <a:endParaRPr lang="en-US" sz="2000" dirty="0"/>
          </a:p>
          <a:p>
            <a:pPr lvl="0">
              <a:defRPr/>
            </a:pPr>
            <a:endParaRPr lang="en-US" sz="2000" dirty="0"/>
          </a:p>
          <a:p>
            <a:pPr lvl="0">
              <a:defRPr/>
            </a:pPr>
            <a:endParaRPr lang="en-US" sz="2000" dirty="0"/>
          </a:p>
          <a:p>
            <a:pPr lvl="0">
              <a:defRPr/>
            </a:pPr>
            <a:endParaRPr lang="en-US" sz="2000" dirty="0"/>
          </a:p>
        </p:txBody>
      </p:sp>
      <p:sp>
        <p:nvSpPr>
          <p:cNvPr id="3" name="Rectangle 2"/>
          <p:cNvSpPr/>
          <p:nvPr/>
        </p:nvSpPr>
        <p:spPr>
          <a:xfrm>
            <a:off x="4287652" y="5993903"/>
            <a:ext cx="7492757" cy="400110"/>
          </a:xfrm>
          <a:prstGeom prst="rect">
            <a:avLst/>
          </a:prstGeom>
        </p:spPr>
        <p:txBody>
          <a:bodyPr wrap="none">
            <a:spAutoFit/>
          </a:bodyPr>
          <a:lstStyle/>
          <a:p>
            <a:r>
              <a:rPr lang="en-US" sz="2000" dirty="0">
                <a:solidFill>
                  <a:srgbClr val="FF0000"/>
                </a:solidFill>
              </a:rPr>
              <a:t>Discussion during GPM essential : warmest thanks to all participants ! </a:t>
            </a:r>
            <a:endParaRPr lang="fr-FR" sz="2000" dirty="0">
              <a:solidFill>
                <a:srgbClr val="FF0000"/>
              </a:solidFill>
            </a:endParaRPr>
          </a:p>
        </p:txBody>
      </p:sp>
      <p:sp>
        <p:nvSpPr>
          <p:cNvPr id="16" name="Footer Placeholder 2">
            <a:extLst>
              <a:ext uri="{FF2B5EF4-FFF2-40B4-BE49-F238E27FC236}">
                <a16:creationId xmlns:a16="http://schemas.microsoft.com/office/drawing/2014/main" id="{8E16E200-62E8-4196-A0B2-CE2C5F3CB2EC}"/>
              </a:ext>
            </a:extLst>
          </p:cNvPr>
          <p:cNvSpPr>
            <a:spLocks noGrp="1"/>
          </p:cNvSpPr>
          <p:nvPr>
            <p:ph type="ftr" sz="quarter" idx="11"/>
          </p:nvPr>
        </p:nvSpPr>
        <p:spPr>
          <a:xfrm>
            <a:off x="825624" y="6555770"/>
            <a:ext cx="3470175" cy="329614"/>
          </a:xfrm>
        </p:spPr>
        <p:txBody>
          <a:bodyPr/>
          <a:lstStyle/>
          <a:p>
            <a:pPr>
              <a:defRPr/>
            </a:pPr>
            <a:r>
              <a:rPr lang="en-GB" dirty="0">
                <a:solidFill>
                  <a:prstClr val="white"/>
                </a:solidFill>
              </a:rPr>
              <a:t>E. Tsitrone| GPM | 4-6 November 2025</a:t>
            </a:r>
            <a:endParaRPr lang="en-GB" dirty="0"/>
          </a:p>
        </p:txBody>
      </p:sp>
      <p:sp>
        <p:nvSpPr>
          <p:cNvPr id="18" name="ZoneTexte 17">
            <a:extLst>
              <a:ext uri="{FF2B5EF4-FFF2-40B4-BE49-F238E27FC236}">
                <a16:creationId xmlns:a16="http://schemas.microsoft.com/office/drawing/2014/main" id="{0F88D837-8A16-4022-935C-FA23FF96F509}"/>
              </a:ext>
            </a:extLst>
          </p:cNvPr>
          <p:cNvSpPr txBox="1"/>
          <p:nvPr/>
        </p:nvSpPr>
        <p:spPr bwMode="auto">
          <a:xfrm>
            <a:off x="137299" y="1274707"/>
            <a:ext cx="11542190" cy="2031325"/>
          </a:xfrm>
          <a:prstGeom prst="rect">
            <a:avLst/>
          </a:prstGeom>
          <a:noFill/>
        </p:spPr>
        <p:txBody>
          <a:bodyPr wrap="square">
            <a:spAutoFit/>
          </a:bodyPr>
          <a:lstStyle/>
          <a:p>
            <a:pPr marL="285750" indent="-285750">
              <a:buFont typeface="Arial"/>
              <a:buChar char="•"/>
              <a:defRPr/>
            </a:pPr>
            <a:r>
              <a:rPr lang="en-US" sz="1800" dirty="0">
                <a:latin typeface="Calibri"/>
                <a:cs typeface="Calibri"/>
              </a:rPr>
              <a:t>Address urgent </a:t>
            </a:r>
            <a:r>
              <a:rPr lang="en-US" sz="1800" dirty="0">
                <a:solidFill>
                  <a:srgbClr val="0070C0"/>
                </a:solidFill>
                <a:latin typeface="Calibri"/>
                <a:cs typeface="Calibri"/>
              </a:rPr>
              <a:t>R&amp;D issues related to the new ITER baseline / Research Plan </a:t>
            </a:r>
            <a:r>
              <a:rPr lang="en-US" sz="1800" dirty="0">
                <a:latin typeface="Calibri"/>
                <a:cs typeface="Calibri"/>
              </a:rPr>
              <a:t>(full tungsten wall) : far SOL physics and wall loads; tungsten sources, transport and screening; startup on tungsten limiters; runaway electron damage of tungsten first wall components and efficiency of </a:t>
            </a:r>
            <a:r>
              <a:rPr lang="en-US" sz="1800" dirty="0" err="1">
                <a:latin typeface="Calibri"/>
                <a:cs typeface="Calibri"/>
              </a:rPr>
              <a:t>boronisation</a:t>
            </a:r>
            <a:r>
              <a:rPr lang="en-US" sz="1800" dirty="0">
                <a:latin typeface="Calibri"/>
                <a:cs typeface="Calibri"/>
              </a:rPr>
              <a:t> in full tungsten devices.</a:t>
            </a:r>
            <a:endParaRPr lang="en-US" dirty="0"/>
          </a:p>
          <a:p>
            <a:pPr marL="285750" indent="-285750">
              <a:buFont typeface="Arial"/>
              <a:buChar char="•"/>
              <a:defRPr/>
            </a:pPr>
            <a:r>
              <a:rPr lang="en-US" sz="1800" dirty="0">
                <a:latin typeface="Calibri"/>
                <a:cs typeface="Calibri"/>
              </a:rPr>
              <a:t>Provide a comprehensive qualification of the </a:t>
            </a:r>
            <a:r>
              <a:rPr lang="en-US" sz="1800" dirty="0">
                <a:solidFill>
                  <a:srgbClr val="0070C0"/>
                </a:solidFill>
                <a:latin typeface="Calibri"/>
                <a:cs typeface="Calibri"/>
              </a:rPr>
              <a:t>most promising no ELM scenario:</a:t>
            </a:r>
            <a:r>
              <a:rPr lang="en-US" sz="1800" dirty="0">
                <a:latin typeface="Calibri"/>
                <a:cs typeface="Calibri"/>
              </a:rPr>
              <a:t> X-point radiator (XPR) and quasi-continuous exhaust (QCE) now considered as a viable option for ITER / DEMO.</a:t>
            </a:r>
            <a:endParaRPr lang="en-US" dirty="0"/>
          </a:p>
          <a:p>
            <a:pPr marL="285750" indent="-285750">
              <a:buFont typeface="Arial"/>
              <a:buChar char="•"/>
              <a:defRPr/>
            </a:pPr>
            <a:r>
              <a:rPr lang="en-US" sz="1800" dirty="0">
                <a:latin typeface="Calibri"/>
                <a:cs typeface="Calibri"/>
              </a:rPr>
              <a:t>Support </a:t>
            </a:r>
            <a:r>
              <a:rPr lang="en-US" sz="1800" dirty="0">
                <a:solidFill>
                  <a:srgbClr val="0070C0"/>
                </a:solidFill>
                <a:latin typeface="Calibri"/>
                <a:cs typeface="Calibri"/>
              </a:rPr>
              <a:t>modelling efforts for interpretation </a:t>
            </a:r>
            <a:r>
              <a:rPr lang="en-US" sz="1800" dirty="0">
                <a:latin typeface="Calibri"/>
                <a:cs typeface="Calibri"/>
              </a:rPr>
              <a:t>of available data from TE devices (including JET DD and DT last campaigns)</a:t>
            </a:r>
            <a:endParaRPr lang="en-US" dirty="0"/>
          </a:p>
          <a:p>
            <a:pPr marL="285750" indent="-285750">
              <a:buFont typeface="Arial"/>
              <a:buChar char="•"/>
              <a:defRPr/>
            </a:pPr>
            <a:r>
              <a:rPr lang="en-US" sz="1800" dirty="0">
                <a:latin typeface="Calibri"/>
                <a:cs typeface="Calibri"/>
              </a:rPr>
              <a:t>Prepare the </a:t>
            </a:r>
            <a:r>
              <a:rPr lang="en-US" sz="1800" dirty="0">
                <a:solidFill>
                  <a:srgbClr val="0070C0"/>
                </a:solidFill>
                <a:latin typeface="Calibri"/>
                <a:cs typeface="Calibri"/>
              </a:rPr>
              <a:t>JT-60SA scientific exploitation </a:t>
            </a:r>
            <a:r>
              <a:rPr lang="en-US" sz="1800" dirty="0">
                <a:latin typeface="Calibri"/>
                <a:cs typeface="Calibri"/>
              </a:rPr>
              <a:t>in the OP2 and OP3 campaigns, pending resources becoming available.</a:t>
            </a:r>
            <a:endParaRPr lang="en-US" dirty="0"/>
          </a:p>
        </p:txBody>
      </p:sp>
      <p:sp>
        <p:nvSpPr>
          <p:cNvPr id="19" name="ZoneTexte 18">
            <a:extLst>
              <a:ext uri="{FF2B5EF4-FFF2-40B4-BE49-F238E27FC236}">
                <a16:creationId xmlns:a16="http://schemas.microsoft.com/office/drawing/2014/main" id="{982CA014-C05D-4E1A-A5E9-8DB4EB195E2C}"/>
              </a:ext>
            </a:extLst>
          </p:cNvPr>
          <p:cNvSpPr txBox="1"/>
          <p:nvPr/>
        </p:nvSpPr>
        <p:spPr bwMode="auto">
          <a:xfrm>
            <a:off x="273301" y="3511246"/>
            <a:ext cx="11270185" cy="2893100"/>
          </a:xfrm>
          <a:prstGeom prst="rect">
            <a:avLst/>
          </a:prstGeom>
          <a:noFill/>
        </p:spPr>
        <p:txBody>
          <a:bodyPr wrap="square">
            <a:spAutoFit/>
          </a:bodyPr>
          <a:lstStyle/>
          <a:p>
            <a:pPr lvl="0">
              <a:defRPr/>
            </a:pPr>
            <a:r>
              <a:rPr lang="en-US" sz="2000" dirty="0"/>
              <a:t>List of </a:t>
            </a:r>
            <a:r>
              <a:rPr lang="en-US" sz="2000" dirty="0">
                <a:solidFill>
                  <a:srgbClr val="0070C0"/>
                </a:solidFill>
              </a:rPr>
              <a:t>specific items </a:t>
            </a:r>
            <a:r>
              <a:rPr lang="en-US" sz="2000" dirty="0"/>
              <a:t>identified from discussion (not exhaustive) :</a:t>
            </a:r>
          </a:p>
          <a:p>
            <a:pPr marL="285750" lvl="0" indent="-285750">
              <a:buFont typeface="Arial" panose="020B0604020202020204" pitchFamily="34" charset="0"/>
              <a:buChar char="•"/>
              <a:defRPr/>
            </a:pPr>
            <a:r>
              <a:rPr lang="en-US" sz="1800" dirty="0"/>
              <a:t>GD on no ELM scenario : include RT05 (XPR) and RT01 (seeded scenario in JET) in addition to RT02 in final report ? </a:t>
            </a:r>
          </a:p>
          <a:p>
            <a:pPr marL="285750" lvl="0" indent="-285750">
              <a:buFont typeface="Arial" panose="020B0604020202020204" pitchFamily="34" charset="0"/>
              <a:buChar char="•"/>
              <a:defRPr/>
            </a:pPr>
            <a:r>
              <a:rPr lang="en-US" dirty="0"/>
              <a:t>RE scenario in AUG : make sure with AUG team MGI valve repaired for RE scenario (RT03/RT06)</a:t>
            </a:r>
          </a:p>
          <a:p>
            <a:pPr marL="285750" indent="-285750">
              <a:buFont typeface="Arial" panose="020B0604020202020204" pitchFamily="34" charset="0"/>
              <a:buChar char="•"/>
              <a:defRPr/>
            </a:pPr>
            <a:r>
              <a:rPr lang="en-US" dirty="0"/>
              <a:t>Impact of pellets on scenario (RT01/RT05) : how to address different conditions present day vs next step devices ? </a:t>
            </a:r>
          </a:p>
          <a:p>
            <a:pPr marL="285750" lvl="0" indent="-285750">
              <a:buFont typeface="Arial" panose="020B0604020202020204" pitchFamily="34" charset="0"/>
              <a:buChar char="•"/>
              <a:defRPr/>
            </a:pPr>
            <a:r>
              <a:rPr lang="en-US" sz="1800" dirty="0"/>
              <a:t>Baffle configuration in TCV : work with TCV internal </a:t>
            </a:r>
            <a:r>
              <a:rPr lang="en-US" sz="1800" dirty="0" err="1"/>
              <a:t>programme</a:t>
            </a:r>
            <a:r>
              <a:rPr lang="en-US" sz="1800" dirty="0"/>
              <a:t> to define optimal duration for </a:t>
            </a:r>
            <a:r>
              <a:rPr lang="en-US" sz="1800" dirty="0" err="1"/>
              <a:t>theTBLLD</a:t>
            </a:r>
            <a:r>
              <a:rPr lang="en-US" sz="1800" dirty="0"/>
              <a:t> phase in 2026 (RT07)</a:t>
            </a:r>
            <a:r>
              <a:rPr lang="en-US" dirty="0"/>
              <a:t> (more generally provide input to TCV MR on baffle configuration proposed for 2026)</a:t>
            </a:r>
          </a:p>
          <a:p>
            <a:pPr marL="285750" lvl="0" indent="-285750">
              <a:buFont typeface="Arial" panose="020B0604020202020204" pitchFamily="34" charset="0"/>
              <a:buChar char="•"/>
              <a:defRPr/>
            </a:pPr>
            <a:r>
              <a:rPr lang="en-US" sz="1800" dirty="0"/>
              <a:t>Select scenario for potential dedicated W erosion experiment beyond H mode / L mode in AUG (RT06, 2027)</a:t>
            </a:r>
          </a:p>
          <a:p>
            <a:pPr marL="285750" lvl="0" indent="-285750">
              <a:buFont typeface="Arial" panose="020B0604020202020204" pitchFamily="34" charset="0"/>
              <a:buChar char="•"/>
              <a:defRPr/>
            </a:pPr>
            <a:r>
              <a:rPr lang="en-US" sz="1800" dirty="0"/>
              <a:t>For most RT : further streamlining / merging of P1 proposals required to fit allocated shot budget  (not all P1 will fly as is, in particular in AUG, MAST-U and WEST) </a:t>
            </a:r>
          </a:p>
          <a:p>
            <a:pPr marL="285750" lvl="0" indent="-285750">
              <a:buFont typeface="Arial" panose="020B0604020202020204" pitchFamily="34" charset="0"/>
              <a:buChar char="•"/>
              <a:defRPr/>
            </a:pPr>
            <a:r>
              <a:rPr lang="en-US" dirty="0"/>
              <a:t>…</a:t>
            </a:r>
            <a:endParaRPr lang="en-US" sz="1800" dirty="0"/>
          </a:p>
        </p:txBody>
      </p:sp>
      <p:sp>
        <p:nvSpPr>
          <p:cNvPr id="21" name="ZoneTexte 20">
            <a:extLst>
              <a:ext uri="{FF2B5EF4-FFF2-40B4-BE49-F238E27FC236}">
                <a16:creationId xmlns:a16="http://schemas.microsoft.com/office/drawing/2014/main" id="{8A8D2BF0-ED91-44BC-A5FB-9FE4BAC717B6}"/>
              </a:ext>
            </a:extLst>
          </p:cNvPr>
          <p:cNvSpPr txBox="1"/>
          <p:nvPr/>
        </p:nvSpPr>
        <p:spPr bwMode="auto">
          <a:xfrm>
            <a:off x="8727554" y="3320621"/>
            <a:ext cx="3654946" cy="276999"/>
          </a:xfrm>
          <a:prstGeom prst="rect">
            <a:avLst/>
          </a:prstGeom>
          <a:noFill/>
        </p:spPr>
        <p:txBody>
          <a:bodyPr wrap="square">
            <a:spAutoFit/>
          </a:bodyPr>
          <a:lstStyle/>
          <a:p>
            <a:r>
              <a:rPr lang="en-US" sz="1200" dirty="0">
                <a:latin typeface="Calibri"/>
                <a:cs typeface="Calibri"/>
              </a:rPr>
              <a:t>[N. Vianello, introductory GPM talk, AWP 26-27]</a:t>
            </a:r>
            <a:endParaRPr lang="fr-FR" sz="1200" dirty="0"/>
          </a:p>
        </p:txBody>
      </p:sp>
    </p:spTree>
    <p:extLst>
      <p:ext uri="{BB962C8B-B14F-4D97-AF65-F5344CB8AC3E}">
        <p14:creationId xmlns:p14="http://schemas.microsoft.com/office/powerpoint/2010/main" val="2881741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FB143FA-7E27-FB28-4767-1D3066EC828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5</a:t>
            </a:fld>
            <a:endParaRPr lang="en-GB">
              <a:solidFill>
                <a:prstClr val="white"/>
              </a:solidFill>
            </a:endParaRPr>
          </a:p>
        </p:txBody>
      </p:sp>
      <p:sp>
        <p:nvSpPr>
          <p:cNvPr id="15" name="Title 1">
            <a:extLst>
              <a:ext uri="{FF2B5EF4-FFF2-40B4-BE49-F238E27FC236}">
                <a16:creationId xmlns:a16="http://schemas.microsoft.com/office/drawing/2014/main" id="{60E6FEF2-127D-EDED-FD98-27892EEA96A9}"/>
              </a:ext>
            </a:extLst>
          </p:cNvPr>
          <p:cNvSpPr>
            <a:spLocks noGrp="1"/>
          </p:cNvSpPr>
          <p:nvPr>
            <p:ph type="title"/>
          </p:nvPr>
        </p:nvSpPr>
        <p:spPr>
          <a:xfrm>
            <a:off x="983432" y="192515"/>
            <a:ext cx="9451776" cy="457200"/>
          </a:xfrm>
        </p:spPr>
        <p:txBody>
          <a:bodyPr/>
          <a:lstStyle/>
          <a:p>
            <a:r>
              <a:rPr lang="fr-FR" dirty="0" err="1"/>
              <a:t>Next</a:t>
            </a:r>
            <a:r>
              <a:rPr lang="fr-FR" dirty="0"/>
              <a:t> </a:t>
            </a:r>
            <a:r>
              <a:rPr lang="fr-FR" dirty="0" err="1"/>
              <a:t>steps</a:t>
            </a:r>
            <a:r>
              <a:rPr lang="fr-FR" dirty="0"/>
              <a:t> : RTC</a:t>
            </a:r>
            <a:endParaRPr lang="en-CH" dirty="0"/>
          </a:p>
        </p:txBody>
      </p:sp>
      <p:sp>
        <p:nvSpPr>
          <p:cNvPr id="23" name="Rectangle 22"/>
          <p:cNvSpPr/>
          <p:nvPr/>
        </p:nvSpPr>
        <p:spPr>
          <a:xfrm>
            <a:off x="252020" y="996420"/>
            <a:ext cx="11217491" cy="1631216"/>
          </a:xfrm>
          <a:prstGeom prst="rect">
            <a:avLst/>
          </a:prstGeom>
        </p:spPr>
        <p:txBody>
          <a:bodyPr wrap="square">
            <a:spAutoFit/>
          </a:bodyPr>
          <a:lstStyle/>
          <a:p>
            <a:pPr lvl="0">
              <a:defRPr/>
            </a:pPr>
            <a:r>
              <a:rPr lang="en-US" sz="2000" dirty="0"/>
              <a:t>Prepare consistent </a:t>
            </a:r>
            <a:r>
              <a:rPr lang="en-US" sz="2000" dirty="0" err="1"/>
              <a:t>programme</a:t>
            </a:r>
            <a:r>
              <a:rPr lang="en-US" sz="2000" dirty="0"/>
              <a:t> for 2026-2027 based on prioritization discussed at GPM, with fine tuning of 2026 vs 2027 </a:t>
            </a:r>
            <a:r>
              <a:rPr lang="en-US" sz="2000" dirty="0" err="1"/>
              <a:t>programme</a:t>
            </a:r>
            <a:r>
              <a:rPr lang="en-US" sz="2000" dirty="0"/>
              <a:t> </a:t>
            </a:r>
            <a:r>
              <a:rPr lang="en-US" sz="2000" dirty="0">
                <a:sym typeface="Wingdings" panose="05000000000000000000" pitchFamily="2" charset="2"/>
              </a:rPr>
              <a:t> RT strategy meetings in January 2026 (date </a:t>
            </a:r>
            <a:r>
              <a:rPr lang="en-US" sz="2000" dirty="0" err="1">
                <a:sym typeface="Wingdings" panose="05000000000000000000" pitchFamily="2" charset="2"/>
              </a:rPr>
              <a:t>tbd</a:t>
            </a:r>
            <a:r>
              <a:rPr lang="en-US" sz="2000" dirty="0">
                <a:sym typeface="Wingdings" panose="05000000000000000000" pitchFamily="2" charset="2"/>
              </a:rPr>
              <a:t>)</a:t>
            </a:r>
          </a:p>
          <a:p>
            <a:pPr lvl="0">
              <a:defRPr/>
            </a:pPr>
            <a:endParaRPr lang="en-US" sz="2000" dirty="0">
              <a:sym typeface="Wingdings" panose="05000000000000000000" pitchFamily="2" charset="2"/>
            </a:endParaRPr>
          </a:p>
          <a:p>
            <a:pPr lvl="0">
              <a:defRPr/>
            </a:pPr>
            <a:r>
              <a:rPr lang="en-US" sz="2000" dirty="0">
                <a:sym typeface="Wingdings" panose="05000000000000000000" pitchFamily="2" charset="2"/>
              </a:rPr>
              <a:t>Tough job for RTC : significant part of P1 proposals requires streamlining / combining to fit into available shot budget</a:t>
            </a:r>
            <a:endParaRPr lang="en-US" sz="2000" dirty="0"/>
          </a:p>
        </p:txBody>
      </p:sp>
      <p:sp>
        <p:nvSpPr>
          <p:cNvPr id="13" name="Footer Placeholder 2">
            <a:extLst>
              <a:ext uri="{FF2B5EF4-FFF2-40B4-BE49-F238E27FC236}">
                <a16:creationId xmlns:a16="http://schemas.microsoft.com/office/drawing/2014/main" id="{986FB112-A0D4-46EE-85DF-15BB80F89316}"/>
              </a:ext>
            </a:extLst>
          </p:cNvPr>
          <p:cNvSpPr>
            <a:spLocks noGrp="1"/>
          </p:cNvSpPr>
          <p:nvPr>
            <p:ph type="ftr" sz="quarter" idx="11"/>
          </p:nvPr>
        </p:nvSpPr>
        <p:spPr>
          <a:xfrm>
            <a:off x="825624" y="6555770"/>
            <a:ext cx="3470175" cy="329614"/>
          </a:xfrm>
        </p:spPr>
        <p:txBody>
          <a:bodyPr/>
          <a:lstStyle/>
          <a:p>
            <a:pPr>
              <a:defRPr/>
            </a:pPr>
            <a:r>
              <a:rPr lang="en-GB" dirty="0">
                <a:solidFill>
                  <a:prstClr val="white"/>
                </a:solidFill>
              </a:rPr>
              <a:t>E. Tsitrone| GPM | 4-6 November 2025</a:t>
            </a:r>
            <a:endParaRPr lang="en-GB" dirty="0"/>
          </a:p>
        </p:txBody>
      </p:sp>
      <p:sp>
        <p:nvSpPr>
          <p:cNvPr id="14" name="Title 1">
            <a:extLst>
              <a:ext uri="{FF2B5EF4-FFF2-40B4-BE49-F238E27FC236}">
                <a16:creationId xmlns:a16="http://schemas.microsoft.com/office/drawing/2014/main" id="{10C11358-71DE-46AA-86AE-BD283E90BA9F}"/>
              </a:ext>
            </a:extLst>
          </p:cNvPr>
          <p:cNvSpPr txBox="1">
            <a:spLocks/>
          </p:cNvSpPr>
          <p:nvPr/>
        </p:nvSpPr>
        <p:spPr bwMode="auto">
          <a:xfrm>
            <a:off x="983432" y="2745741"/>
            <a:ext cx="9451776"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fr-FR"/>
              <a:t>Next steps : TE participants</a:t>
            </a:r>
            <a:endParaRPr lang="en-CH" dirty="0"/>
          </a:p>
        </p:txBody>
      </p:sp>
      <p:sp>
        <p:nvSpPr>
          <p:cNvPr id="17" name="Rectangle 16">
            <a:extLst>
              <a:ext uri="{FF2B5EF4-FFF2-40B4-BE49-F238E27FC236}">
                <a16:creationId xmlns:a16="http://schemas.microsoft.com/office/drawing/2014/main" id="{4A26D21A-8E99-4E81-9942-75B820FDC990}"/>
              </a:ext>
            </a:extLst>
          </p:cNvPr>
          <p:cNvSpPr/>
          <p:nvPr/>
        </p:nvSpPr>
        <p:spPr>
          <a:xfrm>
            <a:off x="347270" y="3260869"/>
            <a:ext cx="11217491" cy="1631216"/>
          </a:xfrm>
          <a:prstGeom prst="rect">
            <a:avLst/>
          </a:prstGeom>
        </p:spPr>
        <p:txBody>
          <a:bodyPr wrap="square">
            <a:spAutoFit/>
          </a:bodyPr>
          <a:lstStyle/>
          <a:p>
            <a:pPr lvl="0">
              <a:defRPr/>
            </a:pPr>
            <a:r>
              <a:rPr lang="en-US" sz="2000" dirty="0"/>
              <a:t>1) Answer the call for participation under IMS </a:t>
            </a:r>
            <a:r>
              <a:rPr lang="en-US" sz="2000" b="1" dirty="0">
                <a:solidFill>
                  <a:srgbClr val="FF0000"/>
                </a:solidFill>
              </a:rPr>
              <a:t>before Wednesday December 3 (tbc)</a:t>
            </a:r>
          </a:p>
          <a:p>
            <a:pPr lvl="0">
              <a:defRPr/>
            </a:pPr>
            <a:r>
              <a:rPr lang="en-US" sz="2000" dirty="0"/>
              <a:t>Some advice : </a:t>
            </a:r>
          </a:p>
          <a:p>
            <a:pPr marL="342900" lvl="0" indent="-342900">
              <a:buFont typeface="Arial" panose="020B0604020202020204" pitchFamily="34" charset="0"/>
              <a:buChar char="•"/>
              <a:defRPr/>
            </a:pPr>
            <a:r>
              <a:rPr lang="en-US" sz="2000" dirty="0">
                <a:solidFill>
                  <a:srgbClr val="0070C0"/>
                </a:solidFill>
              </a:rPr>
              <a:t>Read the documents </a:t>
            </a:r>
            <a:r>
              <a:rPr lang="en-US" sz="2000" dirty="0"/>
              <a:t>annexed to the call</a:t>
            </a:r>
          </a:p>
          <a:p>
            <a:pPr marL="342900" lvl="0" indent="-342900">
              <a:buFont typeface="Arial" panose="020B0604020202020204" pitchFamily="34" charset="0"/>
              <a:buChar char="•"/>
              <a:defRPr/>
            </a:pPr>
            <a:r>
              <a:rPr lang="en-US" sz="2000" dirty="0"/>
              <a:t>Provide </a:t>
            </a:r>
            <a:r>
              <a:rPr lang="en-US" sz="2000" dirty="0">
                <a:solidFill>
                  <a:srgbClr val="0070C0"/>
                </a:solidFill>
              </a:rPr>
              <a:t>adequate </a:t>
            </a:r>
            <a:r>
              <a:rPr lang="en-US" sz="2000" dirty="0" err="1">
                <a:solidFill>
                  <a:srgbClr val="0070C0"/>
                </a:solidFill>
              </a:rPr>
              <a:t>workplan</a:t>
            </a:r>
            <a:r>
              <a:rPr lang="en-US" sz="2000" dirty="0"/>
              <a:t>, related to scientific objectives of the RT you apply to</a:t>
            </a:r>
          </a:p>
          <a:p>
            <a:pPr marL="342900" lvl="0" indent="-342900">
              <a:buFont typeface="Arial" panose="020B0604020202020204" pitchFamily="34" charset="0"/>
              <a:buChar char="•"/>
              <a:defRPr/>
            </a:pPr>
            <a:r>
              <a:rPr lang="en-US" sz="2000" dirty="0">
                <a:solidFill>
                  <a:srgbClr val="0070C0"/>
                </a:solidFill>
              </a:rPr>
              <a:t>Focus your participation </a:t>
            </a:r>
            <a:r>
              <a:rPr lang="en-US" sz="2000" dirty="0"/>
              <a:t>on a restricted number of RT with significant involvement</a:t>
            </a:r>
          </a:p>
        </p:txBody>
      </p:sp>
      <p:sp>
        <p:nvSpPr>
          <p:cNvPr id="18" name="Rectangle 17">
            <a:extLst>
              <a:ext uri="{FF2B5EF4-FFF2-40B4-BE49-F238E27FC236}">
                <a16:creationId xmlns:a16="http://schemas.microsoft.com/office/drawing/2014/main" id="{4218FDFA-57B2-4F1B-A155-07FC2469FEE5}"/>
              </a:ext>
            </a:extLst>
          </p:cNvPr>
          <p:cNvSpPr/>
          <p:nvPr/>
        </p:nvSpPr>
        <p:spPr>
          <a:xfrm>
            <a:off x="3048000" y="4892085"/>
            <a:ext cx="6096000" cy="400110"/>
          </a:xfrm>
          <a:prstGeom prst="rect">
            <a:avLst/>
          </a:prstGeom>
        </p:spPr>
        <p:txBody>
          <a:bodyPr>
            <a:spAutoFit/>
          </a:bodyPr>
          <a:lstStyle/>
          <a:p>
            <a:pPr lvl="0">
              <a:defRPr/>
            </a:pPr>
            <a:r>
              <a:rPr lang="en-US" sz="2000" dirty="0"/>
              <a:t>If you need any help : contact RTC and/or ref TFL</a:t>
            </a:r>
            <a:endParaRPr lang="en-US" sz="2000" b="1" dirty="0"/>
          </a:p>
        </p:txBody>
      </p:sp>
      <p:sp>
        <p:nvSpPr>
          <p:cNvPr id="19" name="Rectangle 18">
            <a:extLst>
              <a:ext uri="{FF2B5EF4-FFF2-40B4-BE49-F238E27FC236}">
                <a16:creationId xmlns:a16="http://schemas.microsoft.com/office/drawing/2014/main" id="{76EC20E6-A82A-4B0C-BBCE-4ACA9820E272}"/>
              </a:ext>
            </a:extLst>
          </p:cNvPr>
          <p:cNvSpPr/>
          <p:nvPr/>
        </p:nvSpPr>
        <p:spPr>
          <a:xfrm>
            <a:off x="360040" y="5352851"/>
            <a:ext cx="11217491" cy="400110"/>
          </a:xfrm>
          <a:prstGeom prst="rect">
            <a:avLst/>
          </a:prstGeom>
        </p:spPr>
        <p:txBody>
          <a:bodyPr wrap="square">
            <a:spAutoFit/>
          </a:bodyPr>
          <a:lstStyle/>
          <a:p>
            <a:pPr lvl="0">
              <a:defRPr/>
            </a:pPr>
            <a:r>
              <a:rPr lang="en-US" sz="2000" dirty="0"/>
              <a:t>2) Answer the call for proposals for JT-60SA OP2 campaign </a:t>
            </a:r>
            <a:r>
              <a:rPr lang="en-US" sz="2000" b="1" dirty="0">
                <a:solidFill>
                  <a:srgbClr val="FF0000"/>
                </a:solidFill>
              </a:rPr>
              <a:t>before end of December</a:t>
            </a:r>
            <a:endParaRPr lang="en-US" sz="2000" dirty="0"/>
          </a:p>
        </p:txBody>
      </p:sp>
      <p:sp>
        <p:nvSpPr>
          <p:cNvPr id="20" name="Rectangle 19">
            <a:extLst>
              <a:ext uri="{FF2B5EF4-FFF2-40B4-BE49-F238E27FC236}">
                <a16:creationId xmlns:a16="http://schemas.microsoft.com/office/drawing/2014/main" id="{D6FBFA7E-D458-4492-9927-28E1B211B977}"/>
              </a:ext>
            </a:extLst>
          </p:cNvPr>
          <p:cNvSpPr/>
          <p:nvPr/>
        </p:nvSpPr>
        <p:spPr>
          <a:xfrm>
            <a:off x="2095499" y="5861580"/>
            <a:ext cx="8783961" cy="400110"/>
          </a:xfrm>
          <a:prstGeom prst="rect">
            <a:avLst/>
          </a:prstGeom>
        </p:spPr>
        <p:txBody>
          <a:bodyPr wrap="square">
            <a:spAutoFit/>
          </a:bodyPr>
          <a:lstStyle/>
          <a:p>
            <a:pPr lvl="0">
              <a:defRPr/>
            </a:pPr>
            <a:r>
              <a:rPr lang="en-US" sz="2000" dirty="0"/>
              <a:t>If you need any help : contact (EU) TGL and/or (EU) ETL and/or ref WP TE TFL</a:t>
            </a:r>
            <a:endParaRPr lang="en-US" sz="2000" b="1" dirty="0"/>
          </a:p>
        </p:txBody>
      </p:sp>
    </p:spTree>
    <p:extLst>
      <p:ext uri="{BB962C8B-B14F-4D97-AF65-F5344CB8AC3E}">
        <p14:creationId xmlns:p14="http://schemas.microsoft.com/office/powerpoint/2010/main" val="444203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FB143FA-7E27-FB28-4767-1D3066EC828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sp>
        <p:nvSpPr>
          <p:cNvPr id="15" name="Title 1">
            <a:extLst>
              <a:ext uri="{FF2B5EF4-FFF2-40B4-BE49-F238E27FC236}">
                <a16:creationId xmlns:a16="http://schemas.microsoft.com/office/drawing/2014/main" id="{60E6FEF2-127D-EDED-FD98-27892EEA96A9}"/>
              </a:ext>
            </a:extLst>
          </p:cNvPr>
          <p:cNvSpPr>
            <a:spLocks noGrp="1"/>
          </p:cNvSpPr>
          <p:nvPr>
            <p:ph type="title"/>
          </p:nvPr>
        </p:nvSpPr>
        <p:spPr>
          <a:xfrm>
            <a:off x="3400425" y="163940"/>
            <a:ext cx="4998268" cy="457200"/>
          </a:xfrm>
        </p:spPr>
        <p:txBody>
          <a:bodyPr/>
          <a:lstStyle/>
          <a:p>
            <a:r>
              <a:rPr lang="fr-FR" dirty="0"/>
              <a:t>2026 </a:t>
            </a:r>
            <a:r>
              <a:rPr lang="fr-FR" dirty="0" err="1"/>
              <a:t>will</a:t>
            </a:r>
            <a:r>
              <a:rPr lang="fr-FR" dirty="0"/>
              <a:t> </a:t>
            </a:r>
            <a:r>
              <a:rPr lang="fr-FR" dirty="0" err="1"/>
              <a:t>be</a:t>
            </a:r>
            <a:r>
              <a:rPr lang="fr-FR" dirty="0"/>
              <a:t> (</a:t>
            </a:r>
            <a:r>
              <a:rPr lang="fr-FR" dirty="0" err="1"/>
              <a:t>another</a:t>
            </a:r>
            <a:r>
              <a:rPr lang="fr-FR" dirty="0"/>
              <a:t>) </a:t>
            </a:r>
            <a:r>
              <a:rPr lang="fr-FR" dirty="0" err="1"/>
              <a:t>busy</a:t>
            </a:r>
            <a:r>
              <a:rPr lang="fr-FR" dirty="0"/>
              <a:t> </a:t>
            </a:r>
            <a:r>
              <a:rPr lang="fr-FR" dirty="0" err="1"/>
              <a:t>year</a:t>
            </a:r>
            <a:endParaRPr lang="en-CH" dirty="0"/>
          </a:p>
        </p:txBody>
      </p:sp>
      <p:sp>
        <p:nvSpPr>
          <p:cNvPr id="2" name="Flèche vers le bas 1"/>
          <p:cNvSpPr/>
          <p:nvPr/>
        </p:nvSpPr>
        <p:spPr>
          <a:xfrm flipV="1">
            <a:off x="3282786" y="3142453"/>
            <a:ext cx="158044" cy="3725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flipV="1">
            <a:off x="2933972" y="3142263"/>
            <a:ext cx="158044" cy="3725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394965" y="3368505"/>
            <a:ext cx="3147652" cy="923330"/>
          </a:xfrm>
          <a:prstGeom prst="rect">
            <a:avLst/>
          </a:prstGeom>
        </p:spPr>
        <p:txBody>
          <a:bodyPr wrap="square">
            <a:spAutoFit/>
          </a:bodyPr>
          <a:lstStyle/>
          <a:p>
            <a:pPr algn="ctr"/>
            <a:r>
              <a:rPr lang="en-US" dirty="0"/>
              <a:t>Staffing selection</a:t>
            </a:r>
          </a:p>
          <a:p>
            <a:pPr algn="ctr"/>
            <a:r>
              <a:rPr lang="en-US" dirty="0"/>
              <a:t>for 2026, except OP2 participation </a:t>
            </a:r>
            <a:endParaRPr lang="fr-FR" dirty="0"/>
          </a:p>
        </p:txBody>
      </p:sp>
      <p:sp>
        <p:nvSpPr>
          <p:cNvPr id="5" name="Rectangle 4"/>
          <p:cNvSpPr/>
          <p:nvPr/>
        </p:nvSpPr>
        <p:spPr>
          <a:xfrm>
            <a:off x="3666147" y="998830"/>
            <a:ext cx="3069108" cy="646331"/>
          </a:xfrm>
          <a:prstGeom prst="rect">
            <a:avLst/>
          </a:prstGeom>
        </p:spPr>
        <p:txBody>
          <a:bodyPr wrap="square">
            <a:spAutoFit/>
          </a:bodyPr>
          <a:lstStyle/>
          <a:p>
            <a:pPr lvl="0" algn="ctr">
              <a:defRPr/>
            </a:pPr>
            <a:r>
              <a:rPr lang="en-US" dirty="0">
                <a:sym typeface="Wingdings" panose="05000000000000000000" pitchFamily="2" charset="2"/>
              </a:rPr>
              <a:t>2026 TE experiments starting (starting date </a:t>
            </a:r>
            <a:r>
              <a:rPr lang="en-US" dirty="0" err="1">
                <a:sym typeface="Wingdings" panose="05000000000000000000" pitchFamily="2" charset="2"/>
              </a:rPr>
              <a:t>tbd</a:t>
            </a:r>
            <a:r>
              <a:rPr lang="en-US" dirty="0">
                <a:sym typeface="Wingdings" panose="05000000000000000000" pitchFamily="2" charset="2"/>
              </a:rPr>
              <a:t> with MR)</a:t>
            </a:r>
            <a:endParaRPr lang="en-US" dirty="0"/>
          </a:p>
        </p:txBody>
      </p:sp>
      <p:sp>
        <p:nvSpPr>
          <p:cNvPr id="11" name="Rectangle 10"/>
          <p:cNvSpPr/>
          <p:nvPr/>
        </p:nvSpPr>
        <p:spPr>
          <a:xfrm>
            <a:off x="3012994" y="3752946"/>
            <a:ext cx="1639623" cy="646331"/>
          </a:xfrm>
          <a:prstGeom prst="rect">
            <a:avLst/>
          </a:prstGeom>
        </p:spPr>
        <p:txBody>
          <a:bodyPr wrap="square">
            <a:spAutoFit/>
          </a:bodyPr>
          <a:lstStyle/>
          <a:p>
            <a:r>
              <a:rPr lang="en-US" dirty="0"/>
              <a:t>RT strategy meetings</a:t>
            </a:r>
            <a:endParaRPr lang="fr-FR" dirty="0"/>
          </a:p>
        </p:txBody>
      </p:sp>
      <p:sp>
        <p:nvSpPr>
          <p:cNvPr id="12" name="Flèche vers le bas 11"/>
          <p:cNvSpPr/>
          <p:nvPr/>
        </p:nvSpPr>
        <p:spPr>
          <a:xfrm>
            <a:off x="3552825" y="1182266"/>
            <a:ext cx="158044" cy="372534"/>
          </a:xfrm>
          <a:prstGeom prst="downArrow">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ooter Placeholder 2">
            <a:extLst>
              <a:ext uri="{FF2B5EF4-FFF2-40B4-BE49-F238E27FC236}">
                <a16:creationId xmlns:a16="http://schemas.microsoft.com/office/drawing/2014/main" id="{986FB112-A0D4-46EE-85DF-15BB80F89316}"/>
              </a:ext>
            </a:extLst>
          </p:cNvPr>
          <p:cNvSpPr>
            <a:spLocks noGrp="1"/>
          </p:cNvSpPr>
          <p:nvPr>
            <p:ph type="ftr" sz="quarter" idx="11"/>
          </p:nvPr>
        </p:nvSpPr>
        <p:spPr>
          <a:xfrm>
            <a:off x="825624" y="6555770"/>
            <a:ext cx="3470175" cy="329614"/>
          </a:xfrm>
        </p:spPr>
        <p:txBody>
          <a:bodyPr/>
          <a:lstStyle/>
          <a:p>
            <a:pPr>
              <a:defRPr/>
            </a:pPr>
            <a:r>
              <a:rPr lang="en-GB" dirty="0">
                <a:solidFill>
                  <a:prstClr val="white"/>
                </a:solidFill>
              </a:rPr>
              <a:t>E. Tsitrone| GPM | 4-6 November 2025</a:t>
            </a:r>
            <a:endParaRPr lang="en-GB" dirty="0"/>
          </a:p>
        </p:txBody>
      </p:sp>
      <p:pic>
        <p:nvPicPr>
          <p:cNvPr id="6" name="Image 5">
            <a:extLst>
              <a:ext uri="{FF2B5EF4-FFF2-40B4-BE49-F238E27FC236}">
                <a16:creationId xmlns:a16="http://schemas.microsoft.com/office/drawing/2014/main" id="{B2015BBE-3492-4B95-9809-2AE49FAB90CA}"/>
              </a:ext>
            </a:extLst>
          </p:cNvPr>
          <p:cNvPicPr>
            <a:picLocks noChangeAspect="1"/>
          </p:cNvPicPr>
          <p:nvPr/>
        </p:nvPicPr>
        <p:blipFill rotWithShape="1">
          <a:blip r:embed="rId2"/>
          <a:srcRect r="50540"/>
          <a:stretch/>
        </p:blipFill>
        <p:spPr>
          <a:xfrm>
            <a:off x="2305550" y="1690007"/>
            <a:ext cx="6830734" cy="1193414"/>
          </a:xfrm>
          <a:prstGeom prst="rect">
            <a:avLst/>
          </a:prstGeom>
        </p:spPr>
      </p:pic>
      <p:sp>
        <p:nvSpPr>
          <p:cNvPr id="14" name="Flèche vers le bas 11">
            <a:extLst>
              <a:ext uri="{FF2B5EF4-FFF2-40B4-BE49-F238E27FC236}">
                <a16:creationId xmlns:a16="http://schemas.microsoft.com/office/drawing/2014/main" id="{9E9BBC2E-7FC6-40E7-81EB-8F49C0BBC369}"/>
              </a:ext>
            </a:extLst>
          </p:cNvPr>
          <p:cNvSpPr/>
          <p:nvPr/>
        </p:nvSpPr>
        <p:spPr>
          <a:xfrm>
            <a:off x="8096250" y="1248941"/>
            <a:ext cx="158044" cy="372534"/>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a:extLst>
              <a:ext uri="{FF2B5EF4-FFF2-40B4-BE49-F238E27FC236}">
                <a16:creationId xmlns:a16="http://schemas.microsoft.com/office/drawing/2014/main" id="{AC256DB6-14DF-4DC4-9E06-F9116BC803F0}"/>
              </a:ext>
            </a:extLst>
          </p:cNvPr>
          <p:cNvSpPr/>
          <p:nvPr/>
        </p:nvSpPr>
        <p:spPr>
          <a:xfrm>
            <a:off x="7825669" y="1021253"/>
            <a:ext cx="3069108" cy="646331"/>
          </a:xfrm>
          <a:prstGeom prst="rect">
            <a:avLst/>
          </a:prstGeom>
        </p:spPr>
        <p:txBody>
          <a:bodyPr wrap="square">
            <a:spAutoFit/>
          </a:bodyPr>
          <a:lstStyle/>
          <a:p>
            <a:pPr lvl="0" algn="ctr">
              <a:defRPr/>
            </a:pPr>
            <a:r>
              <a:rPr lang="en-US" dirty="0">
                <a:sym typeface="Wingdings" panose="05000000000000000000" pitchFamily="2" charset="2"/>
              </a:rPr>
              <a:t>Start of OP2 scientific exploitation (tbc)</a:t>
            </a:r>
            <a:endParaRPr lang="en-US" dirty="0"/>
          </a:p>
        </p:txBody>
      </p:sp>
      <p:sp>
        <p:nvSpPr>
          <p:cNvPr id="17" name="Flèche vers le bas 1">
            <a:extLst>
              <a:ext uri="{FF2B5EF4-FFF2-40B4-BE49-F238E27FC236}">
                <a16:creationId xmlns:a16="http://schemas.microsoft.com/office/drawing/2014/main" id="{5006AE33-19FD-4529-A738-12476D5A3F48}"/>
              </a:ext>
            </a:extLst>
          </p:cNvPr>
          <p:cNvSpPr/>
          <p:nvPr/>
        </p:nvSpPr>
        <p:spPr>
          <a:xfrm flipV="1">
            <a:off x="4817634" y="3093768"/>
            <a:ext cx="158044" cy="372534"/>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Flèche vers le bas 1">
            <a:extLst>
              <a:ext uri="{FF2B5EF4-FFF2-40B4-BE49-F238E27FC236}">
                <a16:creationId xmlns:a16="http://schemas.microsoft.com/office/drawing/2014/main" id="{145F22DF-D2AE-462A-8ACB-5C46CD08E671}"/>
              </a:ext>
            </a:extLst>
          </p:cNvPr>
          <p:cNvSpPr/>
          <p:nvPr/>
        </p:nvSpPr>
        <p:spPr>
          <a:xfrm flipV="1">
            <a:off x="5122434" y="3103293"/>
            <a:ext cx="158044" cy="372534"/>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18">
            <a:extLst>
              <a:ext uri="{FF2B5EF4-FFF2-40B4-BE49-F238E27FC236}">
                <a16:creationId xmlns:a16="http://schemas.microsoft.com/office/drawing/2014/main" id="{376ADA32-F4A6-4A00-945E-FB74D6FEB04C}"/>
              </a:ext>
            </a:extLst>
          </p:cNvPr>
          <p:cNvSpPr/>
          <p:nvPr/>
        </p:nvSpPr>
        <p:spPr>
          <a:xfrm>
            <a:off x="4554486" y="3752947"/>
            <a:ext cx="1817670" cy="646331"/>
          </a:xfrm>
          <a:prstGeom prst="rect">
            <a:avLst/>
          </a:prstGeom>
        </p:spPr>
        <p:txBody>
          <a:bodyPr wrap="square">
            <a:spAutoFit/>
          </a:bodyPr>
          <a:lstStyle/>
          <a:p>
            <a:r>
              <a:rPr lang="en-US" dirty="0"/>
              <a:t>ETM to discuss OP2 </a:t>
            </a:r>
            <a:r>
              <a:rPr lang="en-US" dirty="0" err="1"/>
              <a:t>programme</a:t>
            </a:r>
            <a:endParaRPr lang="fr-FR" dirty="0"/>
          </a:p>
        </p:txBody>
      </p:sp>
      <p:sp>
        <p:nvSpPr>
          <p:cNvPr id="7" name="Rectangle 6">
            <a:extLst>
              <a:ext uri="{FF2B5EF4-FFF2-40B4-BE49-F238E27FC236}">
                <a16:creationId xmlns:a16="http://schemas.microsoft.com/office/drawing/2014/main" id="{5814F090-2EE4-4DDF-A787-9343FE577D9C}"/>
              </a:ext>
            </a:extLst>
          </p:cNvPr>
          <p:cNvSpPr/>
          <p:nvPr/>
        </p:nvSpPr>
        <p:spPr>
          <a:xfrm>
            <a:off x="5238750" y="2942238"/>
            <a:ext cx="699999" cy="126652"/>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vers le bas 7">
            <a:extLst>
              <a:ext uri="{FF2B5EF4-FFF2-40B4-BE49-F238E27FC236}">
                <a16:creationId xmlns:a16="http://schemas.microsoft.com/office/drawing/2014/main" id="{B4217E70-DE7E-4A2F-ACD0-17D0E3463B0A}"/>
              </a:ext>
            </a:extLst>
          </p:cNvPr>
          <p:cNvSpPr/>
          <p:nvPr/>
        </p:nvSpPr>
        <p:spPr>
          <a:xfrm flipV="1">
            <a:off x="7305947" y="3103293"/>
            <a:ext cx="158044" cy="3725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20">
            <a:extLst>
              <a:ext uri="{FF2B5EF4-FFF2-40B4-BE49-F238E27FC236}">
                <a16:creationId xmlns:a16="http://schemas.microsoft.com/office/drawing/2014/main" id="{73B9EF2E-515B-4605-9AEB-636E1898A720}"/>
              </a:ext>
            </a:extLst>
          </p:cNvPr>
          <p:cNvSpPr/>
          <p:nvPr/>
        </p:nvSpPr>
        <p:spPr>
          <a:xfrm>
            <a:off x="6741023" y="3530584"/>
            <a:ext cx="1511328" cy="923330"/>
          </a:xfrm>
          <a:prstGeom prst="rect">
            <a:avLst/>
          </a:prstGeom>
        </p:spPr>
        <p:txBody>
          <a:bodyPr wrap="square">
            <a:spAutoFit/>
          </a:bodyPr>
          <a:lstStyle/>
          <a:p>
            <a:pPr algn="ctr"/>
            <a:r>
              <a:rPr lang="en-US" dirty="0"/>
              <a:t>RT / TG review meetings </a:t>
            </a:r>
          </a:p>
        </p:txBody>
      </p:sp>
      <p:sp>
        <p:nvSpPr>
          <p:cNvPr id="22" name="Flèche vers le bas 1">
            <a:extLst>
              <a:ext uri="{FF2B5EF4-FFF2-40B4-BE49-F238E27FC236}">
                <a16:creationId xmlns:a16="http://schemas.microsoft.com/office/drawing/2014/main" id="{20D9D6B1-1D23-43E6-BB46-2AD40312FCB5}"/>
              </a:ext>
            </a:extLst>
          </p:cNvPr>
          <p:cNvSpPr/>
          <p:nvPr/>
        </p:nvSpPr>
        <p:spPr>
          <a:xfrm flipV="1">
            <a:off x="7560834" y="3112890"/>
            <a:ext cx="158044" cy="372534"/>
          </a:xfrm>
          <a:prstGeom prst="down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Flèche vers le bas 7">
            <a:extLst>
              <a:ext uri="{FF2B5EF4-FFF2-40B4-BE49-F238E27FC236}">
                <a16:creationId xmlns:a16="http://schemas.microsoft.com/office/drawing/2014/main" id="{C7549B19-2237-42C4-91BA-CF217981B9CD}"/>
              </a:ext>
            </a:extLst>
          </p:cNvPr>
          <p:cNvSpPr/>
          <p:nvPr/>
        </p:nvSpPr>
        <p:spPr>
          <a:xfrm flipV="1">
            <a:off x="8094306" y="3121305"/>
            <a:ext cx="158044" cy="3725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24">
            <a:extLst>
              <a:ext uri="{FF2B5EF4-FFF2-40B4-BE49-F238E27FC236}">
                <a16:creationId xmlns:a16="http://schemas.microsoft.com/office/drawing/2014/main" id="{9D707D19-D947-4DC5-AA89-17C55A4262F4}"/>
              </a:ext>
            </a:extLst>
          </p:cNvPr>
          <p:cNvSpPr/>
          <p:nvPr/>
        </p:nvSpPr>
        <p:spPr>
          <a:xfrm>
            <a:off x="8054851" y="3526355"/>
            <a:ext cx="1639623" cy="646331"/>
          </a:xfrm>
          <a:prstGeom prst="rect">
            <a:avLst/>
          </a:prstGeom>
        </p:spPr>
        <p:txBody>
          <a:bodyPr wrap="square">
            <a:spAutoFit/>
          </a:bodyPr>
          <a:lstStyle/>
          <a:p>
            <a:pPr algn="ctr"/>
            <a:r>
              <a:rPr lang="en-US" dirty="0"/>
              <a:t>GPM </a:t>
            </a:r>
            <a:r>
              <a:rPr lang="en-US" dirty="0">
                <a:sym typeface="Wingdings" panose="05000000000000000000" pitchFamily="2" charset="2"/>
              </a:rPr>
              <a:t> 2027</a:t>
            </a:r>
            <a:endParaRPr lang="en-US" dirty="0"/>
          </a:p>
          <a:p>
            <a:pPr algn="ctr"/>
            <a:r>
              <a:rPr lang="en-US" dirty="0"/>
              <a:t>(TFL)</a:t>
            </a:r>
            <a:endParaRPr lang="fr-FR" dirty="0"/>
          </a:p>
        </p:txBody>
      </p:sp>
      <p:sp>
        <p:nvSpPr>
          <p:cNvPr id="26" name="Rectangle 25">
            <a:extLst>
              <a:ext uri="{FF2B5EF4-FFF2-40B4-BE49-F238E27FC236}">
                <a16:creationId xmlns:a16="http://schemas.microsoft.com/office/drawing/2014/main" id="{9F831F30-A264-4F47-86B4-1C5F2FE4EFEA}"/>
              </a:ext>
            </a:extLst>
          </p:cNvPr>
          <p:cNvSpPr/>
          <p:nvPr/>
        </p:nvSpPr>
        <p:spPr>
          <a:xfrm>
            <a:off x="5261841" y="3097275"/>
            <a:ext cx="2055332" cy="523220"/>
          </a:xfrm>
          <a:prstGeom prst="rect">
            <a:avLst/>
          </a:prstGeom>
        </p:spPr>
        <p:txBody>
          <a:bodyPr wrap="square">
            <a:spAutoFit/>
          </a:bodyPr>
          <a:lstStyle/>
          <a:p>
            <a:r>
              <a:rPr lang="en-US" sz="1400" dirty="0"/>
              <a:t>Call for participation to OP2 (pending budget)</a:t>
            </a:r>
            <a:endParaRPr lang="fr-FR" sz="1400" dirty="0"/>
          </a:p>
        </p:txBody>
      </p:sp>
      <p:sp>
        <p:nvSpPr>
          <p:cNvPr id="27" name="Rectangle 26">
            <a:extLst>
              <a:ext uri="{FF2B5EF4-FFF2-40B4-BE49-F238E27FC236}">
                <a16:creationId xmlns:a16="http://schemas.microsoft.com/office/drawing/2014/main" id="{3E61D403-D3A8-4241-AF5A-8F4B59B809FE}"/>
              </a:ext>
            </a:extLst>
          </p:cNvPr>
          <p:cNvSpPr/>
          <p:nvPr/>
        </p:nvSpPr>
        <p:spPr>
          <a:xfrm>
            <a:off x="8094306" y="2923499"/>
            <a:ext cx="451753" cy="103891"/>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8" name="Rectangle 27">
            <a:extLst>
              <a:ext uri="{FF2B5EF4-FFF2-40B4-BE49-F238E27FC236}">
                <a16:creationId xmlns:a16="http://schemas.microsoft.com/office/drawing/2014/main" id="{77EFECF2-6D5E-46A5-BA68-52E46458577F}"/>
              </a:ext>
            </a:extLst>
          </p:cNvPr>
          <p:cNvSpPr/>
          <p:nvPr/>
        </p:nvSpPr>
        <p:spPr>
          <a:xfrm>
            <a:off x="8252350" y="3018645"/>
            <a:ext cx="1817552" cy="523220"/>
          </a:xfrm>
          <a:prstGeom prst="rect">
            <a:avLst/>
          </a:prstGeom>
        </p:spPr>
        <p:txBody>
          <a:bodyPr wrap="square">
            <a:spAutoFit/>
          </a:bodyPr>
          <a:lstStyle/>
          <a:p>
            <a:r>
              <a:rPr lang="en-US" sz="1400" dirty="0"/>
              <a:t>Call for participation for 2027</a:t>
            </a:r>
            <a:endParaRPr lang="fr-FR" sz="1400" dirty="0"/>
          </a:p>
        </p:txBody>
      </p:sp>
      <p:sp>
        <p:nvSpPr>
          <p:cNvPr id="29" name="ZoneTexte 28">
            <a:extLst>
              <a:ext uri="{FF2B5EF4-FFF2-40B4-BE49-F238E27FC236}">
                <a16:creationId xmlns:a16="http://schemas.microsoft.com/office/drawing/2014/main" id="{79894A9F-A163-40C0-8BBE-90975FF526FD}"/>
              </a:ext>
            </a:extLst>
          </p:cNvPr>
          <p:cNvSpPr txBox="1"/>
          <p:nvPr/>
        </p:nvSpPr>
        <p:spPr bwMode="auto">
          <a:xfrm>
            <a:off x="286369" y="1109430"/>
            <a:ext cx="2021707" cy="646331"/>
          </a:xfrm>
          <a:prstGeom prst="rect">
            <a:avLst/>
          </a:prstGeom>
          <a:noFill/>
        </p:spPr>
        <p:txBody>
          <a:bodyPr wrap="square">
            <a:spAutoFit/>
          </a:bodyPr>
          <a:lstStyle/>
          <a:p>
            <a:pPr algn="ctr"/>
            <a:r>
              <a:rPr lang="en-US" dirty="0">
                <a:solidFill>
                  <a:srgbClr val="0070C0"/>
                </a:solidFill>
                <a:sym typeface="Wingdings" panose="05000000000000000000" pitchFamily="2" charset="2"/>
              </a:rPr>
              <a:t>Tentative timeline for 2026</a:t>
            </a:r>
            <a:endParaRPr lang="fr-FR" dirty="0">
              <a:solidFill>
                <a:srgbClr val="0070C0"/>
              </a:solidFill>
            </a:endParaRPr>
          </a:p>
        </p:txBody>
      </p:sp>
      <p:sp>
        <p:nvSpPr>
          <p:cNvPr id="30" name="Rectangle 29">
            <a:extLst>
              <a:ext uri="{FF2B5EF4-FFF2-40B4-BE49-F238E27FC236}">
                <a16:creationId xmlns:a16="http://schemas.microsoft.com/office/drawing/2014/main" id="{BD553ED5-2273-4D3A-99A7-388D54DC4167}"/>
              </a:ext>
            </a:extLst>
          </p:cNvPr>
          <p:cNvSpPr/>
          <p:nvPr/>
        </p:nvSpPr>
        <p:spPr>
          <a:xfrm>
            <a:off x="250188" y="4633131"/>
            <a:ext cx="11691624" cy="1631216"/>
          </a:xfrm>
          <a:prstGeom prst="rect">
            <a:avLst/>
          </a:prstGeom>
        </p:spPr>
        <p:txBody>
          <a:bodyPr wrap="square">
            <a:spAutoFit/>
          </a:bodyPr>
          <a:lstStyle/>
          <a:p>
            <a:pPr lvl="0">
              <a:defRPr/>
            </a:pPr>
            <a:r>
              <a:rPr lang="en-US" sz="2000" dirty="0"/>
              <a:t>You are welcome to suggest improvements in the various processes involved for building the TE </a:t>
            </a:r>
            <a:r>
              <a:rPr lang="en-US" sz="2000" dirty="0" err="1"/>
              <a:t>programme</a:t>
            </a:r>
            <a:r>
              <a:rPr lang="en-US" sz="2000" dirty="0"/>
              <a:t> :</a:t>
            </a:r>
          </a:p>
          <a:p>
            <a:pPr marL="342900" lvl="0" indent="-342900">
              <a:buFont typeface="Arial" panose="020B0604020202020204" pitchFamily="34" charset="0"/>
              <a:buChar char="•"/>
              <a:defRPr/>
            </a:pPr>
            <a:r>
              <a:rPr lang="en-US" sz="2000" dirty="0"/>
              <a:t>Call for proposals / call for participation ?</a:t>
            </a:r>
          </a:p>
          <a:p>
            <a:pPr marL="342900" lvl="0" indent="-342900">
              <a:buFont typeface="Arial" panose="020B0604020202020204" pitchFamily="34" charset="0"/>
              <a:buChar char="•"/>
              <a:defRPr/>
            </a:pPr>
            <a:r>
              <a:rPr lang="en-US" sz="2000" dirty="0"/>
              <a:t>General Planning Meeting ?</a:t>
            </a:r>
          </a:p>
          <a:p>
            <a:pPr marL="342900" lvl="0" indent="-342900">
              <a:buFont typeface="Arial" panose="020B0604020202020204" pitchFamily="34" charset="0"/>
              <a:buChar char="•"/>
              <a:defRPr/>
            </a:pPr>
            <a:r>
              <a:rPr lang="en-US" sz="2000" dirty="0"/>
              <a:t>Participation in JT-60SA ?</a:t>
            </a:r>
          </a:p>
          <a:p>
            <a:pPr marL="342900" lvl="0" indent="-342900">
              <a:buFont typeface="Arial" panose="020B0604020202020204" pitchFamily="34" charset="0"/>
              <a:buChar char="•"/>
              <a:defRPr/>
            </a:pPr>
            <a:r>
              <a:rPr lang="en-US" sz="2000" dirty="0"/>
              <a:t>Any other suggestions ?</a:t>
            </a:r>
          </a:p>
        </p:txBody>
      </p:sp>
      <p:sp>
        <p:nvSpPr>
          <p:cNvPr id="31" name="Title 1">
            <a:extLst>
              <a:ext uri="{FF2B5EF4-FFF2-40B4-BE49-F238E27FC236}">
                <a16:creationId xmlns:a16="http://schemas.microsoft.com/office/drawing/2014/main" id="{AB10D1D6-4BA4-4DF5-A725-4957AEC05A83}"/>
              </a:ext>
            </a:extLst>
          </p:cNvPr>
          <p:cNvSpPr txBox="1">
            <a:spLocks/>
          </p:cNvSpPr>
          <p:nvPr/>
        </p:nvSpPr>
        <p:spPr bwMode="auto">
          <a:xfrm>
            <a:off x="7215924" y="5620368"/>
            <a:ext cx="4808928" cy="457200"/>
          </a:xfrm>
          <a:prstGeom prst="rect">
            <a:avLst/>
          </a:prstGeom>
        </p:spPr>
        <p:txBody>
          <a:bodyPr vert="horz" lIns="91440" tIns="45720" rIns="91440" bIns="45720" rtlCol="0" anchor="ctr">
            <a:noAutofit/>
          </a:bodyPr>
          <a:lstStyle>
            <a:lvl1pPr algn="l" defTabSz="685800">
              <a:lnSpc>
                <a:spcPts val="2400"/>
              </a:lnSpc>
              <a:spcBef>
                <a:spcPts val="0"/>
              </a:spcBef>
              <a:buNone/>
              <a:defRPr sz="2800" b="1">
                <a:solidFill>
                  <a:schemeClr val="tx2"/>
                </a:solidFill>
                <a:latin typeface="+mn-lt"/>
                <a:ea typeface="+mj-ea"/>
                <a:cs typeface="Arial"/>
              </a:defRPr>
            </a:lvl1pPr>
          </a:lstStyle>
          <a:p>
            <a:r>
              <a:rPr lang="fr-FR"/>
              <a:t>Your feedback is welcome !</a:t>
            </a:r>
            <a:endParaRPr lang="en-CH" dirty="0"/>
          </a:p>
        </p:txBody>
      </p:sp>
      <p:sp>
        <p:nvSpPr>
          <p:cNvPr id="32" name="Rectangle 31">
            <a:extLst>
              <a:ext uri="{FF2B5EF4-FFF2-40B4-BE49-F238E27FC236}">
                <a16:creationId xmlns:a16="http://schemas.microsoft.com/office/drawing/2014/main" id="{1A491286-BDAD-4B80-AB60-97CA3BA88894}"/>
              </a:ext>
            </a:extLst>
          </p:cNvPr>
          <p:cNvSpPr/>
          <p:nvPr/>
        </p:nvSpPr>
        <p:spPr>
          <a:xfrm>
            <a:off x="2122099" y="2942238"/>
            <a:ext cx="969918" cy="1204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32">
            <a:extLst>
              <a:ext uri="{FF2B5EF4-FFF2-40B4-BE49-F238E27FC236}">
                <a16:creationId xmlns:a16="http://schemas.microsoft.com/office/drawing/2014/main" id="{09367BF4-0E78-4877-A042-3F150810A044}"/>
              </a:ext>
            </a:extLst>
          </p:cNvPr>
          <p:cNvSpPr/>
          <p:nvPr/>
        </p:nvSpPr>
        <p:spPr>
          <a:xfrm>
            <a:off x="-16518" y="2851675"/>
            <a:ext cx="2055332" cy="307777"/>
          </a:xfrm>
          <a:prstGeom prst="rect">
            <a:avLst/>
          </a:prstGeom>
        </p:spPr>
        <p:txBody>
          <a:bodyPr wrap="square">
            <a:spAutoFit/>
          </a:bodyPr>
          <a:lstStyle/>
          <a:p>
            <a:r>
              <a:rPr lang="en-US" sz="1400" dirty="0"/>
              <a:t>Call for proposals for OP2</a:t>
            </a:r>
            <a:endParaRPr lang="fr-FR" sz="1400" dirty="0"/>
          </a:p>
        </p:txBody>
      </p:sp>
      <p:sp>
        <p:nvSpPr>
          <p:cNvPr id="34" name="Rectangle 33">
            <a:extLst>
              <a:ext uri="{FF2B5EF4-FFF2-40B4-BE49-F238E27FC236}">
                <a16:creationId xmlns:a16="http://schemas.microsoft.com/office/drawing/2014/main" id="{8F9023B7-BCE4-4954-9C6C-88F2CA877AB6}"/>
              </a:ext>
            </a:extLst>
          </p:cNvPr>
          <p:cNvSpPr/>
          <p:nvPr/>
        </p:nvSpPr>
        <p:spPr>
          <a:xfrm>
            <a:off x="2129976" y="3121305"/>
            <a:ext cx="442310" cy="108135"/>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Rectangle 34">
            <a:extLst>
              <a:ext uri="{FF2B5EF4-FFF2-40B4-BE49-F238E27FC236}">
                <a16:creationId xmlns:a16="http://schemas.microsoft.com/office/drawing/2014/main" id="{4F6A48A2-AA25-4B53-95CF-C51F0B4C85B8}"/>
              </a:ext>
            </a:extLst>
          </p:cNvPr>
          <p:cNvSpPr/>
          <p:nvPr/>
        </p:nvSpPr>
        <p:spPr>
          <a:xfrm>
            <a:off x="-6254" y="3077059"/>
            <a:ext cx="1817552" cy="523220"/>
          </a:xfrm>
          <a:prstGeom prst="rect">
            <a:avLst/>
          </a:prstGeom>
        </p:spPr>
        <p:txBody>
          <a:bodyPr wrap="square">
            <a:spAutoFit/>
          </a:bodyPr>
          <a:lstStyle/>
          <a:p>
            <a:r>
              <a:rPr lang="en-US" sz="1400" dirty="0"/>
              <a:t>Call for participation for 2026</a:t>
            </a:r>
            <a:endParaRPr lang="fr-FR" sz="1400" dirty="0"/>
          </a:p>
        </p:txBody>
      </p:sp>
    </p:spTree>
    <p:extLst>
      <p:ext uri="{BB962C8B-B14F-4D97-AF65-F5344CB8AC3E}">
        <p14:creationId xmlns:p14="http://schemas.microsoft.com/office/powerpoint/2010/main" val="712158433"/>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ppt/theme/theme2.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txDef>
      <a:spPr bwMode="auto">
        <a:prstGeom prst="rect">
          <a:avLst/>
        </a:prstGeom>
        <a:noFill/>
      </a:spPr>
      <a:body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4077</TotalTime>
  <Words>1207</Words>
  <Application>Microsoft Office PowerPoint</Application>
  <DocSecurity>0</DocSecurity>
  <PresentationFormat>Grand écran</PresentationFormat>
  <Paragraphs>107</Paragraphs>
  <Slides>6</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Wingdings</vt:lpstr>
      <vt:lpstr>EUROfusion.1line_5_3_2019</vt:lpstr>
      <vt:lpstr>Wrap up and next steps</vt:lpstr>
      <vt:lpstr>Call cycles for the 2026-2027 WP TE programme </vt:lpstr>
      <vt:lpstr>Feedback from General Planning Meeting : general remarks</vt:lpstr>
      <vt:lpstr>Next steps : TE TFL</vt:lpstr>
      <vt:lpstr>Next steps : RTC</vt:lpstr>
      <vt:lpstr>2026 will be (another) busy year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Fabio Vinagre</dc:creator>
  <cp:keywords/>
  <dc:description/>
  <cp:lastModifiedBy>TSITRONE Emmanuelle</cp:lastModifiedBy>
  <cp:revision>254</cp:revision>
  <cp:lastPrinted>2024-11-14T13:11:36Z</cp:lastPrinted>
  <dcterms:created xsi:type="dcterms:W3CDTF">2023-11-15T09:40:03Z</dcterms:created>
  <dcterms:modified xsi:type="dcterms:W3CDTF">2025-11-06T10:07:07Z</dcterms:modified>
  <cp:category/>
  <dc:identifier/>
  <cp:contentStatus/>
  <dc:language/>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ediaServiceImageTags">
    <vt:lpwstr/>
  </property>
  <property fmtid="{D5CDD505-2E9C-101B-9397-08002B2CF9AE}" pid="4" name="MSIP_Label_22759de7-3255-46b5-8dfe-736652f9c6c1_Enabled">
    <vt:lpwstr>true</vt:lpwstr>
  </property>
  <property fmtid="{D5CDD505-2E9C-101B-9397-08002B2CF9AE}" pid="5" name="MSIP_Label_22759de7-3255-46b5-8dfe-736652f9c6c1_SetDate">
    <vt:lpwstr>2024-10-28T13:26:49Z</vt:lpwstr>
  </property>
  <property fmtid="{D5CDD505-2E9C-101B-9397-08002B2CF9AE}" pid="6" name="MSIP_Label_22759de7-3255-46b5-8dfe-736652f9c6c1_Method">
    <vt:lpwstr>Standard</vt:lpwstr>
  </property>
  <property fmtid="{D5CDD505-2E9C-101B-9397-08002B2CF9AE}" pid="7" name="MSIP_Label_22759de7-3255-46b5-8dfe-736652f9c6c1_Name">
    <vt:lpwstr>22759de7-3255-46b5-8dfe-736652f9c6c1</vt:lpwstr>
  </property>
  <property fmtid="{D5CDD505-2E9C-101B-9397-08002B2CF9AE}" pid="8" name="MSIP_Label_22759de7-3255-46b5-8dfe-736652f9c6c1_SiteId">
    <vt:lpwstr>c6ac664b-ae27-4d5d-b4e6-bb5717196fc7</vt:lpwstr>
  </property>
  <property fmtid="{D5CDD505-2E9C-101B-9397-08002B2CF9AE}" pid="9" name="MSIP_Label_22759de7-3255-46b5-8dfe-736652f9c6c1_ActionId">
    <vt:lpwstr>29ff4d1f-4c40-4976-9673-851c652ba376</vt:lpwstr>
  </property>
  <property fmtid="{D5CDD505-2E9C-101B-9397-08002B2CF9AE}" pid="10" name="MSIP_Label_22759de7-3255-46b5-8dfe-736652f9c6c1_ContentBits">
    <vt:lpwstr>0</vt:lpwstr>
  </property>
</Properties>
</file>