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7"/>
  </p:notesMasterIdLst>
  <p:sldIdLst>
    <p:sldId id="257"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7" autoAdjust="0"/>
    <p:restoredTop sz="94660"/>
  </p:normalViewPr>
  <p:slideViewPr>
    <p:cSldViewPr snapToGrid="0">
      <p:cViewPr varScale="1">
        <p:scale>
          <a:sx n="122" d="100"/>
          <a:sy n="122" d="100"/>
        </p:scale>
        <p:origin x="23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04504-7796-4C7F-851A-B7F1387E744A}" type="datetimeFigureOut">
              <a:rPr lang="en-GB" smtClean="0"/>
              <a:t>05/11/2025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C27D5-0D75-4E3E-AD55-CAC614F7556B}" type="slidenum">
              <a:rPr lang="en-GB" smtClean="0"/>
              <a:t>‹#›</a:t>
            </a:fld>
            <a:endParaRPr lang="en-GB"/>
          </a:p>
        </p:txBody>
      </p:sp>
    </p:spTree>
    <p:extLst>
      <p:ext uri="{BB962C8B-B14F-4D97-AF65-F5344CB8AC3E}">
        <p14:creationId xmlns:p14="http://schemas.microsoft.com/office/powerpoint/2010/main" val="383915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GB" dirty="0"/>
              <a:t>OP2: L-H power threshold characterization in </a:t>
            </a:r>
            <a:r>
              <a:rPr lang="en-GB" dirty="0">
                <a:solidFill>
                  <a:srgbClr val="FF0000"/>
                </a:solidFill>
              </a:rPr>
              <a:t>H</a:t>
            </a:r>
            <a:r>
              <a:rPr lang="en-GB" dirty="0"/>
              <a:t> and </a:t>
            </a:r>
            <a:r>
              <a:rPr lang="en-GB" dirty="0">
                <a:solidFill>
                  <a:srgbClr val="0000FF"/>
                </a:solidFill>
              </a:rPr>
              <a:t>D</a:t>
            </a:r>
            <a:endParaRPr lang="fr-FR" dirty="0">
              <a:solidFill>
                <a:srgbClr val="0000FF"/>
              </a:solidFill>
            </a:endParaRPr>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dirty="0">
                <a:solidFill>
                  <a:prstClr val="white"/>
                </a:solidFill>
              </a:rPr>
              <a:t>WPTE | JT-60SA OP2 Proposal | 2026 </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591261" y="758426"/>
                <a:ext cx="7601784" cy="5688632"/>
              </a:xfrm>
            </p:spPr>
            <p:txBody>
              <a:bodyPr>
                <a:noAutofit/>
              </a:bodyPr>
              <a:lstStyle/>
              <a:p>
                <a:pPr marL="0" indent="0" eaLnBrk="1" fontAlgn="auto" hangingPunct="1">
                  <a:spcBef>
                    <a:spcPts val="0"/>
                  </a:spcBef>
                  <a:spcAft>
                    <a:spcPts val="0"/>
                  </a:spcAft>
                  <a:buNone/>
                  <a:defRPr/>
                </a:pPr>
                <a:r>
                  <a:rPr lang="en-US" sz="1800" b="1" dirty="0">
                    <a:latin typeface="+mn-lt"/>
                    <a:cs typeface="Calibri"/>
                  </a:rPr>
                  <a:t>Proponents and contact person:</a:t>
                </a:r>
              </a:p>
              <a:p>
                <a:pPr marL="0" indent="0">
                  <a:spcBef>
                    <a:spcPts val="0"/>
                  </a:spcBef>
                  <a:buNone/>
                  <a:defRPr/>
                </a:pPr>
                <a:r>
                  <a:rPr lang="en-US" sz="1600" dirty="0">
                    <a:latin typeface="+mn-lt"/>
                    <a:cs typeface="Calibri"/>
                  </a:rPr>
                  <a:t>L. Aucone (CP), C. </a:t>
                </a:r>
                <a:r>
                  <a:rPr lang="en-US" sz="1600" dirty="0" err="1">
                    <a:latin typeface="+mn-lt"/>
                    <a:cs typeface="Calibri"/>
                  </a:rPr>
                  <a:t>Angioni</a:t>
                </a:r>
                <a:r>
                  <a:rPr lang="en-US" sz="1600" dirty="0">
                    <a:latin typeface="+mn-lt"/>
                    <a:cs typeface="Calibri"/>
                  </a:rPr>
                  <a:t>, G. </a:t>
                </a:r>
                <a:r>
                  <a:rPr lang="en-GB" sz="1600" dirty="0">
                    <a:latin typeface="+mn-lt"/>
                    <a:cs typeface="Calibri"/>
                  </a:rPr>
                  <a:t>B</a:t>
                </a:r>
                <a:r>
                  <a:rPr lang="en-GB" sz="1600" dirty="0"/>
                  <a:t>irkenmeier, </a:t>
                </a:r>
                <a:r>
                  <a:rPr lang="en-US" sz="1600" dirty="0">
                    <a:cs typeface="Calibri"/>
                  </a:rPr>
                  <a:t>M. Cavedon, </a:t>
                </a:r>
                <a:r>
                  <a:rPr lang="en-US" sz="1600" dirty="0">
                    <a:latin typeface="+mn-lt"/>
                    <a:cs typeface="Calibri"/>
                  </a:rPr>
                  <a:t>F. </a:t>
                </a:r>
                <a:r>
                  <a:rPr lang="en-US" sz="1600" dirty="0" err="1">
                    <a:latin typeface="+mn-lt"/>
                    <a:cs typeface="Calibri"/>
                  </a:rPr>
                  <a:t>D’Isa</a:t>
                </a:r>
                <a:r>
                  <a:rPr lang="en-US" sz="1600" dirty="0">
                    <a:latin typeface="+mn-lt"/>
                    <a:cs typeface="Calibri"/>
                  </a:rPr>
                  <a:t>, E. Fable, A. Fil, C. Maggi, J. Morales, R. </a:t>
                </a:r>
                <a:r>
                  <a:rPr lang="en-US" sz="1600" dirty="0" err="1">
                    <a:latin typeface="+mn-lt"/>
                    <a:cs typeface="Calibri"/>
                  </a:rPr>
                  <a:t>Pasqualotto</a:t>
                </a:r>
                <a:r>
                  <a:rPr lang="en-US" sz="1600" dirty="0">
                    <a:cs typeface="Calibri"/>
                  </a:rPr>
                  <a:t>, E.R. Solano E. Tomasina, P. Vincenzi </a:t>
                </a:r>
              </a:p>
              <a:p>
                <a:pPr marL="0" indent="0" eaLnBrk="1" fontAlgn="auto" hangingPunct="1">
                  <a:spcBef>
                    <a:spcPts val="0"/>
                  </a:spcBef>
                  <a:spcAft>
                    <a:spcPts val="0"/>
                  </a:spcAft>
                  <a:buNone/>
                  <a:defRPr/>
                </a:pPr>
                <a:endParaRPr lang="en-US" sz="1000" b="1" dirty="0">
                  <a:latin typeface="+mn-lt"/>
                  <a:cs typeface="Calibri"/>
                </a:endParaRPr>
              </a:p>
              <a:p>
                <a:pPr marL="0" indent="0" eaLnBrk="1" fontAlgn="auto" hangingPunct="1">
                  <a:spcBef>
                    <a:spcPts val="0"/>
                  </a:spcBef>
                  <a:spcAft>
                    <a:spcPts val="0"/>
                  </a:spcAft>
                  <a:buNone/>
                  <a:defRPr/>
                </a:pPr>
                <a:r>
                  <a:rPr lang="en-US" sz="1800" b="1" dirty="0">
                    <a:latin typeface="+mn-lt"/>
                    <a:cs typeface="Calibri"/>
                  </a:rPr>
                  <a:t>Scientific Background</a:t>
                </a:r>
              </a:p>
              <a:p>
                <a:pPr marL="179388" indent="-173038">
                  <a:spcBef>
                    <a:spcPts val="0"/>
                  </a:spcBef>
                  <a:defRPr/>
                </a:pPr>
                <a:r>
                  <a:rPr lang="en-US" sz="1600" b="1" dirty="0">
                    <a:latin typeface="+mn-lt"/>
                    <a:cs typeface="Calibri"/>
                  </a:rPr>
                  <a:t>P</a:t>
                </a:r>
                <a:r>
                  <a:rPr lang="en-US" sz="1600" b="1" baseline="-25000" dirty="0">
                    <a:latin typeface="+mn-lt"/>
                    <a:cs typeface="Calibri"/>
                  </a:rPr>
                  <a:t>LH</a:t>
                </a:r>
                <a:r>
                  <a:rPr lang="en-US" sz="1600" b="1" dirty="0">
                    <a:latin typeface="+mn-lt"/>
                    <a:cs typeface="Calibri"/>
                  </a:rPr>
                  <a:t> </a:t>
                </a:r>
                <a:r>
                  <a:rPr lang="en-US" sz="1600" dirty="0">
                    <a:latin typeface="+mn-lt"/>
                    <a:cs typeface="Calibri"/>
                  </a:rPr>
                  <a:t>and </a:t>
                </a:r>
                <a:r>
                  <a:rPr lang="en-US" sz="1600" b="1" dirty="0">
                    <a:latin typeface="+mn-lt"/>
                    <a:cs typeface="Calibri"/>
                  </a:rPr>
                  <a:t>P</a:t>
                </a:r>
                <a:r>
                  <a:rPr lang="en-US" sz="1600" b="1" baseline="-25000" dirty="0">
                    <a:latin typeface="+mn-lt"/>
                    <a:cs typeface="Calibri"/>
                  </a:rPr>
                  <a:t>HL</a:t>
                </a:r>
                <a:r>
                  <a:rPr lang="en-US" sz="1600" dirty="0">
                    <a:latin typeface="+mn-lt"/>
                    <a:cs typeface="Calibri"/>
                  </a:rPr>
                  <a:t> prediction determines size &amp; heating needs of </a:t>
                </a:r>
                <a:r>
                  <a:rPr lang="en-US" sz="1600" b="1" dirty="0">
                    <a:latin typeface="+mn-lt"/>
                    <a:cs typeface="Calibri"/>
                  </a:rPr>
                  <a:t>next step</a:t>
                </a:r>
                <a:r>
                  <a:rPr lang="en-US" sz="1600" dirty="0">
                    <a:latin typeface="+mn-lt"/>
                    <a:cs typeface="Calibri"/>
                  </a:rPr>
                  <a:t> devices</a:t>
                </a:r>
              </a:p>
              <a:p>
                <a:pPr marL="179388" indent="-173038">
                  <a:spcBef>
                    <a:spcPts val="0"/>
                  </a:spcBef>
                  <a:defRPr/>
                </a:pPr>
                <a:r>
                  <a:rPr lang="en-US" sz="1600" dirty="0">
                    <a:latin typeface="+mn-lt"/>
                    <a:cs typeface="Calibri"/>
                  </a:rPr>
                  <a:t>Recent multimachine L-H scaling studies indicate both </a:t>
                </a:r>
                <a:r>
                  <a:rPr lang="en-US" sz="1600" b="1" dirty="0" err="1">
                    <a:latin typeface="+mn-lt"/>
                    <a:cs typeface="Calibri"/>
                  </a:rPr>
                  <a:t>n</a:t>
                </a:r>
                <a:r>
                  <a:rPr lang="en-US" sz="1600" b="1" baseline="-25000" dirty="0" err="1">
                    <a:latin typeface="+mn-lt"/>
                    <a:cs typeface="Calibri"/>
                  </a:rPr>
                  <a:t>e,min</a:t>
                </a:r>
                <a:r>
                  <a:rPr lang="en-US" sz="1600" dirty="0">
                    <a:latin typeface="+mn-lt"/>
                    <a:cs typeface="Calibri"/>
                  </a:rPr>
                  <a:t> and </a:t>
                </a:r>
                <a:r>
                  <a:rPr lang="en-US" sz="1600" b="1" dirty="0">
                    <a:latin typeface="+mn-lt"/>
                    <a:cs typeface="Calibri"/>
                  </a:rPr>
                  <a:t>P</a:t>
                </a:r>
                <a:r>
                  <a:rPr lang="en-US" sz="1600" b="1" baseline="-25000" dirty="0">
                    <a:latin typeface="+mn-lt"/>
                    <a:cs typeface="Calibri"/>
                  </a:rPr>
                  <a:t>LH</a:t>
                </a:r>
                <a:r>
                  <a:rPr lang="en-US" sz="1600" dirty="0">
                    <a:latin typeface="+mn-lt"/>
                    <a:cs typeface="Calibri"/>
                  </a:rPr>
                  <a:t> depend on </a:t>
                </a:r>
                <a:r>
                  <a:rPr lang="en-US" sz="1600" b="1" dirty="0">
                    <a:latin typeface="+mn-lt"/>
                    <a:cs typeface="Calibri"/>
                  </a:rPr>
                  <a:t>divertor configuration</a:t>
                </a:r>
                <a:r>
                  <a:rPr lang="en-US" sz="1600" dirty="0">
                    <a:latin typeface="+mn-lt"/>
                    <a:cs typeface="Calibri"/>
                  </a:rPr>
                  <a:t> &amp; </a:t>
                </a:r>
                <a:r>
                  <a:rPr lang="en-US" sz="1600" b="1" dirty="0">
                    <a:latin typeface="+mn-lt"/>
                    <a:cs typeface="Calibri"/>
                  </a:rPr>
                  <a:t>plasma content</a:t>
                </a:r>
                <a:r>
                  <a:rPr lang="en-US" sz="1600" dirty="0">
                    <a:latin typeface="+mn-lt"/>
                    <a:cs typeface="Calibri"/>
                  </a:rPr>
                  <a:t>: </a:t>
                </a:r>
                <a:r>
                  <a:rPr lang="en-US" sz="1600" b="1" dirty="0">
                    <a:solidFill>
                      <a:srgbClr val="FF0000"/>
                    </a:solidFill>
                    <a:latin typeface="+mn-lt"/>
                    <a:cs typeface="Calibri"/>
                  </a:rPr>
                  <a:t>H</a:t>
                </a:r>
                <a:r>
                  <a:rPr lang="en-US" sz="1600" dirty="0">
                    <a:latin typeface="+mn-lt"/>
                    <a:cs typeface="Calibri"/>
                  </a:rPr>
                  <a:t>, </a:t>
                </a:r>
                <a:r>
                  <a:rPr lang="en-US" sz="1600" b="1" dirty="0">
                    <a:solidFill>
                      <a:srgbClr val="0000FF"/>
                    </a:solidFill>
                    <a:latin typeface="+mn-lt"/>
                    <a:cs typeface="Calibri"/>
                  </a:rPr>
                  <a:t>D</a:t>
                </a:r>
                <a:r>
                  <a:rPr lang="en-US" sz="1600" dirty="0">
                    <a:latin typeface="+mn-lt"/>
                    <a:cs typeface="Calibri"/>
                  </a:rPr>
                  <a:t>, </a:t>
                </a:r>
                <a:r>
                  <a:rPr lang="en-US" sz="1600" b="1" dirty="0">
                    <a:solidFill>
                      <a:srgbClr val="FF00FF"/>
                    </a:solidFill>
                    <a:latin typeface="+mn-lt"/>
                    <a:cs typeface="Calibri"/>
                  </a:rPr>
                  <a:t>T</a:t>
                </a:r>
                <a:r>
                  <a:rPr lang="en-US" sz="1600" dirty="0">
                    <a:latin typeface="+mn-lt"/>
                    <a:cs typeface="Calibri"/>
                  </a:rPr>
                  <a:t>, </a:t>
                </a:r>
                <a:r>
                  <a:rPr lang="en-US" sz="1600" b="1" dirty="0">
                    <a:solidFill>
                      <a:srgbClr val="006600"/>
                    </a:solidFill>
                    <a:latin typeface="+mn-lt"/>
                    <a:cs typeface="Calibri"/>
                  </a:rPr>
                  <a:t>He</a:t>
                </a:r>
                <a:r>
                  <a:rPr lang="en-US" sz="1600" dirty="0">
                    <a:cs typeface="Calibri"/>
                  </a:rPr>
                  <a:t>, mixtures</a:t>
                </a:r>
                <a:endParaRPr lang="en-US" sz="1600" b="1" dirty="0">
                  <a:solidFill>
                    <a:srgbClr val="006600"/>
                  </a:solidFill>
                  <a:latin typeface="+mn-lt"/>
                  <a:cs typeface="Calibri"/>
                </a:endParaRPr>
              </a:p>
              <a:p>
                <a:pPr marL="179388" indent="-173038">
                  <a:spcBef>
                    <a:spcPts val="0"/>
                  </a:spcBef>
                  <a:defRPr/>
                </a:pPr>
                <a:r>
                  <a:rPr lang="en-GB" sz="1600" dirty="0">
                    <a:latin typeface="+mn-lt"/>
                    <a:cs typeface="Calibri"/>
                  </a:rPr>
                  <a:t>High </a:t>
                </a:r>
                <a:r>
                  <a:rPr lang="en-GB" sz="1600" dirty="0">
                    <a:cs typeface="Calibri"/>
                  </a:rPr>
                  <a:t>n</a:t>
                </a:r>
                <a:r>
                  <a:rPr lang="en-GB" sz="1600" baseline="-25000" dirty="0">
                    <a:cs typeface="Calibri"/>
                  </a:rPr>
                  <a:t>e</a:t>
                </a:r>
                <a:r>
                  <a:rPr lang="en-GB" sz="1600" dirty="0">
                    <a:cs typeface="Calibri"/>
                  </a:rPr>
                  <a:t> branch </a:t>
                </a:r>
                <a:r>
                  <a:rPr lang="en-GB" sz="1600" dirty="0">
                    <a:latin typeface="+mn-lt"/>
                    <a:cs typeface="Calibri"/>
                  </a:rPr>
                  <a:t>P</a:t>
                </a:r>
                <a:r>
                  <a:rPr lang="en-GB" sz="1600" baseline="-25000" dirty="0">
                    <a:latin typeface="+mn-lt"/>
                    <a:cs typeface="Calibri"/>
                  </a:rPr>
                  <a:t>LH</a:t>
                </a:r>
                <a:r>
                  <a:rPr lang="en-GB" sz="1600" dirty="0">
                    <a:latin typeface="+mn-lt"/>
                    <a:cs typeface="Calibri"/>
                  </a:rPr>
                  <a:t> multi-machine scaling:  better fits with </a:t>
                </a:r>
                <a:r>
                  <a:rPr lang="en-GB" sz="1600" b="1" dirty="0" err="1">
                    <a:latin typeface="+mn-lt"/>
                    <a:cs typeface="Calibri"/>
                  </a:rPr>
                  <a:t>B</a:t>
                </a:r>
                <a:r>
                  <a:rPr lang="en-GB" sz="1600" b="1" baseline="-25000" dirty="0" err="1">
                    <a:latin typeface="+mn-lt"/>
                    <a:cs typeface="Calibri"/>
                  </a:rPr>
                  <a:t>pol</a:t>
                </a:r>
                <a:r>
                  <a:rPr lang="en-GB" sz="1600" dirty="0">
                    <a:latin typeface="+mn-lt"/>
                    <a:cs typeface="Calibri"/>
                  </a:rPr>
                  <a:t> than with </a:t>
                </a:r>
                <a:r>
                  <a:rPr lang="en-GB" sz="1600" b="1" dirty="0" err="1">
                    <a:latin typeface="+mn-lt"/>
                    <a:cs typeface="Calibri"/>
                  </a:rPr>
                  <a:t>B</a:t>
                </a:r>
                <a:r>
                  <a:rPr lang="en-GB" sz="1600" b="1" baseline="-25000" dirty="0" err="1">
                    <a:latin typeface="+mn-lt"/>
                    <a:cs typeface="Calibri"/>
                  </a:rPr>
                  <a:t>tor</a:t>
                </a:r>
                <a:endParaRPr lang="en-GB" sz="1600" b="1" baseline="-25000" dirty="0">
                  <a:cs typeface="Calibri"/>
                </a:endParaRPr>
              </a:p>
              <a:p>
                <a:pPr marL="179388" indent="-173038">
                  <a:spcBef>
                    <a:spcPts val="0"/>
                  </a:spcBef>
                  <a:defRPr/>
                </a:pPr>
                <a:r>
                  <a:rPr lang="en-GB" sz="1600" dirty="0"/>
                  <a:t>Studies at AUG [Ryter NF2016] indicate </a:t>
                </a:r>
                <a:r>
                  <a:rPr lang="en-GB" sz="1600" b="1" dirty="0"/>
                  <a:t>Q</a:t>
                </a:r>
                <a:r>
                  <a:rPr lang="en-GB" sz="1600" b="1" baseline="-25000" dirty="0"/>
                  <a:t>i</a:t>
                </a:r>
                <a:r>
                  <a:rPr lang="en-GB" sz="1600" dirty="0"/>
                  <a:t> at the edge plays a key role in the L-H transition</a:t>
                </a:r>
              </a:p>
              <a:p>
                <a:pPr marL="179388" indent="-173038">
                  <a:spcBef>
                    <a:spcPts val="0"/>
                  </a:spcBef>
                  <a:defRPr/>
                </a:pPr>
                <a:endParaRPr lang="en-GB" sz="1050" dirty="0"/>
              </a:p>
              <a:p>
                <a:pPr marL="0" indent="0">
                  <a:spcBef>
                    <a:spcPts val="0"/>
                  </a:spcBef>
                  <a:buNone/>
                  <a:defRPr/>
                </a:pPr>
                <a:r>
                  <a:rPr lang="en-US" sz="1800" b="1" dirty="0">
                    <a:latin typeface="+mn-lt"/>
                    <a:cs typeface="Calibri"/>
                  </a:rPr>
                  <a:t>Scientific Objectives, experiments</a:t>
                </a:r>
              </a:p>
              <a:p>
                <a:pPr marL="214313" indent="-214313" eaLnBrk="1" fontAlgn="auto" hangingPunct="1">
                  <a:spcBef>
                    <a:spcPts val="0"/>
                  </a:spcBef>
                  <a:spcAft>
                    <a:spcPts val="0"/>
                  </a:spcAft>
                  <a:buFont typeface="Arial"/>
                  <a:buChar char="•"/>
                  <a:defRPr/>
                </a:pPr>
                <a:r>
                  <a:rPr lang="en-GB" sz="1600" dirty="0">
                    <a:cs typeface="Calibri"/>
                  </a:rPr>
                  <a:t>when H-NBI and D-NBI have reached reasonable values: experiments with </a:t>
                </a:r>
                <a:r>
                  <a:rPr lang="en-GB" sz="1600" b="1" dirty="0">
                    <a:cs typeface="Calibri"/>
                  </a:rPr>
                  <a:t>only NBI </a:t>
                </a:r>
                <a:r>
                  <a:rPr lang="en-GB" sz="1600" dirty="0">
                    <a:cs typeface="Calibri"/>
                  </a:rPr>
                  <a:t>(slow power ramp up) and </a:t>
                </a:r>
                <a:r>
                  <a:rPr lang="en-GB" sz="1600" b="1" dirty="0">
                    <a:cs typeface="Calibri"/>
                  </a:rPr>
                  <a:t>mixed NBI+ECRH </a:t>
                </a:r>
                <a:r>
                  <a:rPr lang="en-GB" sz="1600" dirty="0">
                    <a:cs typeface="Calibri"/>
                  </a:rPr>
                  <a:t>(low background NBI and ramp of ECRH), reaching the L-H transition</a:t>
                </a:r>
              </a:p>
              <a:p>
                <a:pPr marL="214313" indent="-214313" eaLnBrk="1" fontAlgn="auto" hangingPunct="1">
                  <a:spcBef>
                    <a:spcPts val="0"/>
                  </a:spcBef>
                  <a:spcAft>
                    <a:spcPts val="0"/>
                  </a:spcAft>
                  <a:buFont typeface="Arial"/>
                  <a:buChar char="•"/>
                  <a:defRPr/>
                </a:pPr>
                <a:r>
                  <a:rPr lang="en-GB" sz="1600" dirty="0">
                    <a:cs typeface="Calibri"/>
                  </a:rPr>
                  <a:t>identify </a:t>
                </a:r>
                <a:r>
                  <a:rPr lang="en-GB" sz="1600" b="1" dirty="0" err="1">
                    <a:cs typeface="Calibri"/>
                  </a:rPr>
                  <a:t>n</a:t>
                </a:r>
                <a:r>
                  <a:rPr lang="en-GB" sz="1600" b="1" baseline="-25000" dirty="0" err="1">
                    <a:cs typeface="Calibri"/>
                  </a:rPr>
                  <a:t>e,min</a:t>
                </a:r>
                <a:r>
                  <a:rPr lang="en-GB" sz="1600" b="1" dirty="0">
                    <a:cs typeface="Calibri"/>
                  </a:rPr>
                  <a:t> </a:t>
                </a:r>
                <a:r>
                  <a:rPr lang="en-GB" sz="1600" dirty="0">
                    <a:cs typeface="Calibri"/>
                  </a:rPr>
                  <a:t>(at least 5 n</a:t>
                </a:r>
                <a:r>
                  <a:rPr lang="en-GB" sz="1600" baseline="-25000" dirty="0">
                    <a:cs typeface="Calibri"/>
                  </a:rPr>
                  <a:t>e</a:t>
                </a:r>
                <a:r>
                  <a:rPr lang="en-GB" sz="1600" dirty="0">
                    <a:cs typeface="Calibri"/>
                  </a:rPr>
                  <a:t> values per dataset) dependence on </a:t>
                </a:r>
                <a:r>
                  <a:rPr lang="en-GB" sz="1600" b="1" dirty="0">
                    <a:cs typeface="Calibri"/>
                  </a:rPr>
                  <a:t>I</a:t>
                </a:r>
                <a:r>
                  <a:rPr lang="en-GB" sz="1600" b="1" baseline="-25000" dirty="0">
                    <a:cs typeface="Calibri"/>
                  </a:rPr>
                  <a:t>p</a:t>
                </a:r>
                <a:r>
                  <a:rPr lang="en-GB" sz="1600" b="1" dirty="0">
                    <a:cs typeface="Calibri"/>
                  </a:rPr>
                  <a:t>, </a:t>
                </a:r>
                <a:r>
                  <a:rPr lang="en-GB" sz="1600" b="1" dirty="0" err="1">
                    <a:cs typeface="Calibri"/>
                  </a:rPr>
                  <a:t>B</a:t>
                </a:r>
                <a:r>
                  <a:rPr lang="en-GB" sz="1600" b="1" baseline="-25000" dirty="0" err="1">
                    <a:cs typeface="Calibri"/>
                  </a:rPr>
                  <a:t>t</a:t>
                </a:r>
                <a:endParaRPr lang="en-GB" sz="1600" b="1" baseline="-25000" dirty="0">
                  <a:cs typeface="Calibri"/>
                </a:endParaRPr>
              </a:p>
              <a:p>
                <a:pPr marL="214313" indent="-214313" eaLnBrk="1" fontAlgn="auto" hangingPunct="1">
                  <a:spcBef>
                    <a:spcPts val="0"/>
                  </a:spcBef>
                  <a:spcAft>
                    <a:spcPts val="0"/>
                  </a:spcAft>
                  <a:buFont typeface="Arial"/>
                  <a:buChar char="•"/>
                  <a:defRPr/>
                </a:pPr>
                <a:r>
                  <a:rPr lang="en-GB" sz="1600" dirty="0">
                    <a:cs typeface="Calibri"/>
                  </a:rPr>
                  <a:t>Once P</a:t>
                </a:r>
                <a:r>
                  <a:rPr lang="en-GB" sz="1600" baseline="-25000" dirty="0">
                    <a:cs typeface="Calibri"/>
                  </a:rPr>
                  <a:t>LH</a:t>
                </a:r>
                <a:r>
                  <a:rPr lang="en-GB" sz="1600" dirty="0">
                    <a:cs typeface="Calibri"/>
                  </a:rPr>
                  <a:t> is well documented up to high n</a:t>
                </a:r>
                <a:r>
                  <a:rPr lang="en-GB" sz="1600" baseline="-25000" dirty="0">
                    <a:cs typeface="Calibri"/>
                  </a:rPr>
                  <a:t>e</a:t>
                </a:r>
                <a:r>
                  <a:rPr lang="en-GB" sz="1600" dirty="0">
                    <a:cs typeface="Calibri"/>
                  </a:rPr>
                  <a:t> (near f</a:t>
                </a:r>
                <a:r>
                  <a:rPr lang="en-GB" sz="1600" baseline="-25000" dirty="0">
                    <a:cs typeface="Calibri"/>
                  </a:rPr>
                  <a:t>GW</a:t>
                </a:r>
                <a:r>
                  <a:rPr lang="en-GB" sz="1600" dirty="0">
                    <a:cs typeface="Calibri"/>
                  </a:rPr>
                  <a:t>~1), </a:t>
                </a:r>
                <a:r>
                  <a:rPr lang="en-GB" sz="1600" b="1" dirty="0">
                    <a:cs typeface="Calibri"/>
                  </a:rPr>
                  <a:t>P</a:t>
                </a:r>
                <a:r>
                  <a:rPr lang="en-GB" sz="1600" b="1" baseline="-25000" dirty="0">
                    <a:cs typeface="Calibri"/>
                  </a:rPr>
                  <a:t>LH</a:t>
                </a:r>
                <a:r>
                  <a:rPr lang="en-GB" sz="1600" b="1" dirty="0">
                    <a:cs typeface="Calibri"/>
                  </a:rPr>
                  <a:t> </a:t>
                </a:r>
                <a:r>
                  <a:rPr lang="en-GB" sz="1600" b="1" i="1" dirty="0">
                    <a:cs typeface="Calibri"/>
                  </a:rPr>
                  <a:t>vs. </a:t>
                </a:r>
                <a:r>
                  <a:rPr lang="en-GB" sz="1600" b="1" dirty="0">
                    <a:cs typeface="Calibri"/>
                  </a:rPr>
                  <a:t>P</a:t>
                </a:r>
                <a:r>
                  <a:rPr lang="en-GB" sz="1600" b="1" baseline="-25000" dirty="0">
                    <a:cs typeface="Calibri"/>
                  </a:rPr>
                  <a:t>HL</a:t>
                </a:r>
                <a:r>
                  <a:rPr lang="en-GB" sz="1600" b="1" dirty="0">
                    <a:cs typeface="Calibri"/>
                  </a:rPr>
                  <a:t> </a:t>
                </a:r>
              </a:p>
              <a:p>
                <a:pPr marL="214313" indent="-214313">
                  <a:spcBef>
                    <a:spcPts val="0"/>
                  </a:spcBef>
                  <a:buFont typeface="Arial"/>
                  <a:buChar char="•"/>
                  <a:defRPr/>
                </a:pPr>
                <a:r>
                  <a:rPr lang="en-GB" sz="1600" dirty="0">
                    <a:cs typeface="Calibri"/>
                  </a:rPr>
                  <a:t>Study</a:t>
                </a:r>
                <a:r>
                  <a:rPr lang="en-GB" sz="1600" b="1" dirty="0">
                    <a:cs typeface="Calibri"/>
                  </a:rPr>
                  <a:t> Q</a:t>
                </a:r>
                <a:r>
                  <a:rPr lang="en-GB" sz="1600" b="1" baseline="-25000" dirty="0">
                    <a:cs typeface="Calibri"/>
                  </a:rPr>
                  <a:t>i</a:t>
                </a:r>
                <a:r>
                  <a:rPr lang="en-GB" sz="1600" b="1" dirty="0">
                    <a:cs typeface="Calibri"/>
                  </a:rPr>
                  <a:t> vs. </a:t>
                </a:r>
                <a14:m>
                  <m:oMath xmlns:m="http://schemas.openxmlformats.org/officeDocument/2006/math">
                    <m:acc>
                      <m:accPr>
                        <m:chr m:val="̅"/>
                        <m:ctrlPr>
                          <a:rPr lang="en-GB" sz="1600" b="1" i="1" dirty="0">
                            <a:latin typeface="Cambria Math" panose="02040503050406030204" pitchFamily="18" charset="0"/>
                            <a:cs typeface="Calibri"/>
                          </a:rPr>
                        </m:ctrlPr>
                      </m:accPr>
                      <m:e>
                        <m:r>
                          <a:rPr lang="it-IT" sz="1600" b="1" i="1" dirty="0">
                            <a:latin typeface="Cambria Math" panose="02040503050406030204" pitchFamily="18" charset="0"/>
                            <a:cs typeface="Calibri"/>
                          </a:rPr>
                          <m:t>𝒏</m:t>
                        </m:r>
                      </m:e>
                    </m:acc>
                    <m:r>
                      <a:rPr lang="it-IT" sz="1600" b="1" i="1" baseline="-25000" dirty="0">
                        <a:latin typeface="Cambria Math" panose="02040503050406030204" pitchFamily="18" charset="0"/>
                        <a:cs typeface="Calibri"/>
                      </a:rPr>
                      <m:t>𝒆</m:t>
                    </m:r>
                  </m:oMath>
                </a14:m>
                <a:r>
                  <a:rPr lang="en-GB" sz="1600" dirty="0">
                    <a:cs typeface="Calibri"/>
                  </a:rPr>
                  <a:t> and  </a:t>
                </a:r>
                <a14:m>
                  <m:oMath xmlns:m="http://schemas.openxmlformats.org/officeDocument/2006/math">
                    <m:acc>
                      <m:accPr>
                        <m:chr m:val="̅"/>
                        <m:ctrlPr>
                          <a:rPr lang="en-GB" sz="1600" i="1" dirty="0">
                            <a:latin typeface="Cambria Math" panose="02040503050406030204" pitchFamily="18" charset="0"/>
                            <a:cs typeface="Calibri"/>
                          </a:rPr>
                        </m:ctrlPr>
                      </m:accPr>
                      <m:e>
                        <m:r>
                          <a:rPr lang="it-IT" sz="1600" i="1" dirty="0">
                            <a:latin typeface="Cambria Math" panose="02040503050406030204" pitchFamily="18" charset="0"/>
                            <a:cs typeface="Calibri"/>
                          </a:rPr>
                          <m:t>𝑛</m:t>
                        </m:r>
                      </m:e>
                    </m:acc>
                    <m:r>
                      <a:rPr lang="it-IT" sz="1600" i="1" baseline="-25000" dirty="0">
                        <a:latin typeface="Cambria Math" panose="02040503050406030204" pitchFamily="18" charset="0"/>
                        <a:cs typeface="Calibri"/>
                      </a:rPr>
                      <m:t>𝑒</m:t>
                    </m:r>
                    <m:r>
                      <a:rPr lang="en-GB" sz="1600" i="1" baseline="-25000" dirty="0">
                        <a:latin typeface="Cambria Math" panose="02040503050406030204" pitchFamily="18" charset="0"/>
                        <a:cs typeface="Calibri"/>
                      </a:rPr>
                      <m:t>,</m:t>
                    </m:r>
                    <m:r>
                      <a:rPr lang="en-GB" sz="1600" i="1" baseline="-25000" dirty="0">
                        <a:latin typeface="Cambria Math" panose="02040503050406030204" pitchFamily="18" charset="0"/>
                        <a:cs typeface="Calibri"/>
                      </a:rPr>
                      <m:t>𝑚𝑖𝑛</m:t>
                    </m:r>
                  </m:oMath>
                </a14:m>
                <a:r>
                  <a:rPr lang="en-GB" sz="1600" dirty="0">
                    <a:cs typeface="Calibri"/>
                  </a:rPr>
                  <a:t> in H and D plasmas &amp; impact of </a:t>
                </a:r>
                <a:r>
                  <a:rPr lang="en-GB" sz="1600" b="1" dirty="0">
                    <a:cs typeface="Calibri"/>
                  </a:rPr>
                  <a:t>Q</a:t>
                </a:r>
                <a:r>
                  <a:rPr lang="en-GB" sz="1600" b="1" baseline="-25000" dirty="0">
                    <a:cs typeface="Calibri"/>
                  </a:rPr>
                  <a:t>i</a:t>
                </a:r>
                <a:r>
                  <a:rPr lang="en-GB" sz="1600" b="1" dirty="0">
                    <a:cs typeface="Calibri"/>
                  </a:rPr>
                  <a:t>/</a:t>
                </a:r>
                <a:r>
                  <a:rPr lang="en-GB" sz="1600" b="1" dirty="0" err="1">
                    <a:cs typeface="Calibri"/>
                  </a:rPr>
                  <a:t>Q</a:t>
                </a:r>
                <a:r>
                  <a:rPr lang="en-GB" sz="1600" b="1" baseline="-25000" dirty="0" err="1">
                    <a:cs typeface="Calibri"/>
                  </a:rPr>
                  <a:t>e</a:t>
                </a:r>
                <a:r>
                  <a:rPr lang="en-GB" sz="1600" b="1" dirty="0">
                    <a:cs typeface="Calibri"/>
                  </a:rPr>
                  <a:t> ratio</a:t>
                </a:r>
                <a:r>
                  <a:rPr lang="en-GB" sz="1600" dirty="0">
                    <a:cs typeface="Calibri"/>
                  </a:rPr>
                  <a:t>. </a:t>
                </a:r>
              </a:p>
              <a:p>
                <a:pPr marL="214313" indent="-214313">
                  <a:spcBef>
                    <a:spcPts val="0"/>
                  </a:spcBef>
                  <a:buFont typeface="Arial"/>
                  <a:buChar char="•"/>
                  <a:defRPr/>
                </a:pPr>
                <a:r>
                  <a:rPr lang="en-GB" sz="1600" b="1" dirty="0">
                    <a:cs typeface="Calibri"/>
                  </a:rPr>
                  <a:t>Divertor configuration</a:t>
                </a:r>
                <a:r>
                  <a:rPr lang="en-GB" sz="1600" dirty="0">
                    <a:cs typeface="Calibri"/>
                  </a:rPr>
                  <a:t> effect on P</a:t>
                </a:r>
                <a:r>
                  <a:rPr lang="en-GB" sz="1600" baseline="-25000" dirty="0">
                    <a:cs typeface="Calibri"/>
                  </a:rPr>
                  <a:t>LH </a:t>
                </a:r>
                <a:r>
                  <a:rPr lang="en-GB" sz="1600" dirty="0">
                    <a:cs typeface="Calibri"/>
                  </a:rPr>
                  <a:t> (factor of 2 on P</a:t>
                </a:r>
                <a:r>
                  <a:rPr lang="en-GB" sz="1600" baseline="-25000" dirty="0">
                    <a:cs typeface="Calibri"/>
                  </a:rPr>
                  <a:t>LH</a:t>
                </a:r>
                <a:r>
                  <a:rPr lang="en-GB" sz="1600" dirty="0">
                    <a:cs typeface="Calibri"/>
                  </a:rPr>
                  <a:t>)</a:t>
                </a:r>
              </a:p>
              <a:p>
                <a:pPr marL="214313" indent="-214313">
                  <a:spcBef>
                    <a:spcPts val="0"/>
                  </a:spcBef>
                  <a:buFont typeface="Arial"/>
                  <a:buChar char="•"/>
                  <a:defRPr/>
                </a:pPr>
                <a:r>
                  <a:rPr lang="en-GB" sz="1600" dirty="0">
                    <a:solidFill>
                      <a:schemeClr val="tx1"/>
                    </a:solidFill>
                    <a:cs typeface="Calibri"/>
                  </a:rPr>
                  <a:t>Triangularity impact on </a:t>
                </a:r>
                <a14:m>
                  <m:oMath xmlns:m="http://schemas.openxmlformats.org/officeDocument/2006/math">
                    <m:sSub>
                      <m:sSubPr>
                        <m:ctrlPr>
                          <a:rPr lang="en-GB" sz="1600" smtClean="0">
                            <a:solidFill>
                              <a:schemeClr val="tx1"/>
                            </a:solidFill>
                            <a:latin typeface="Cambria Math" panose="02040503050406030204" pitchFamily="18" charset="0"/>
                            <a:cs typeface="Calibri"/>
                          </a:rPr>
                        </m:ctrlPr>
                      </m:sSubPr>
                      <m:e>
                        <m:r>
                          <m:rPr>
                            <m:sty m:val="p"/>
                          </m:rPr>
                          <a:rPr lang="it-IT" sz="1600" b="0" i="0" smtClean="0">
                            <a:solidFill>
                              <a:schemeClr val="tx1"/>
                            </a:solidFill>
                            <a:latin typeface="Cambria Math" panose="02040503050406030204" pitchFamily="18" charset="0"/>
                            <a:cs typeface="Calibri"/>
                          </a:rPr>
                          <m:t>P</m:t>
                        </m:r>
                      </m:e>
                      <m:sub>
                        <m:r>
                          <m:rPr>
                            <m:sty m:val="p"/>
                          </m:rPr>
                          <a:rPr lang="it-IT" sz="1600" b="0" i="0" smtClean="0">
                            <a:solidFill>
                              <a:schemeClr val="tx1"/>
                            </a:solidFill>
                            <a:latin typeface="Cambria Math" panose="02040503050406030204" pitchFamily="18" charset="0"/>
                            <a:cs typeface="Calibri"/>
                          </a:rPr>
                          <m:t>LH</m:t>
                        </m:r>
                      </m:sub>
                    </m:sSub>
                  </m:oMath>
                </a14:m>
                <a:endParaRPr lang="en-GB" sz="1600" dirty="0">
                  <a:solidFill>
                    <a:schemeClr val="tx1"/>
                  </a:solidFill>
                  <a:cs typeface="Calibri"/>
                </a:endParaRPr>
              </a:p>
              <a:p>
                <a:pPr marL="214313" indent="-214313">
                  <a:spcBef>
                    <a:spcPts val="0"/>
                  </a:spcBef>
                  <a:buFont typeface="Arial"/>
                  <a:buChar char="•"/>
                  <a:defRPr/>
                </a:pPr>
                <a:r>
                  <a:rPr lang="en-GB" sz="1600" dirty="0">
                    <a:cs typeface="Calibri"/>
                  </a:rPr>
                  <a:t>Impact of </a:t>
                </a:r>
                <a:r>
                  <a:rPr lang="en-GB" sz="1600" b="1" dirty="0">
                    <a:cs typeface="Calibri"/>
                  </a:rPr>
                  <a:t>EFCCs</a:t>
                </a:r>
                <a:r>
                  <a:rPr lang="en-GB" sz="1600" dirty="0">
                    <a:cs typeface="Calibri"/>
                  </a:rPr>
                  <a:t> on P</a:t>
                </a:r>
                <a:r>
                  <a:rPr lang="en-GB" sz="1600" baseline="-25000" dirty="0">
                    <a:cs typeface="Calibri"/>
                  </a:rPr>
                  <a:t>LH</a:t>
                </a:r>
                <a:r>
                  <a:rPr lang="en-GB" sz="1600" dirty="0">
                    <a:cs typeface="Calibri"/>
                  </a:rPr>
                  <a:t> in low and high n</a:t>
                </a:r>
                <a:r>
                  <a:rPr lang="en-GB" sz="1600" baseline="-25000" dirty="0">
                    <a:cs typeface="Calibri"/>
                  </a:rPr>
                  <a:t>e</a:t>
                </a:r>
                <a:r>
                  <a:rPr lang="en-GB" sz="1600" dirty="0">
                    <a:cs typeface="Calibri"/>
                  </a:rPr>
                  <a:t> branches. Resonances?</a:t>
                </a:r>
              </a:p>
              <a:p>
                <a:pPr marL="214313" indent="-214313">
                  <a:spcBef>
                    <a:spcPts val="0"/>
                  </a:spcBef>
                  <a:buFont typeface="Arial"/>
                  <a:buChar char="•"/>
                  <a:defRPr/>
                </a:pPr>
                <a:r>
                  <a:rPr lang="en-GB" sz="1600" dirty="0">
                    <a:cs typeface="Calibri"/>
                  </a:rPr>
                  <a:t>Parasitic: document M-mode, frequency scaling</a:t>
                </a:r>
              </a:p>
              <a:p>
                <a:pPr marL="0" indent="0" eaLnBrk="1" fontAlgn="auto" hangingPunct="1">
                  <a:spcBef>
                    <a:spcPts val="0"/>
                  </a:spcBef>
                  <a:spcAft>
                    <a:spcPts val="0"/>
                  </a:spcAft>
                  <a:buNone/>
                  <a:defRPr/>
                </a:pPr>
                <a:endParaRPr lang="en-US" sz="1800" baseline="-25000" dirty="0">
                  <a:cs typeface="Calibri"/>
                </a:endParaRPr>
              </a:p>
              <a:p>
                <a:pPr marL="0" indent="0" eaLnBrk="1" fontAlgn="auto" hangingPunct="1">
                  <a:spcBef>
                    <a:spcPts val="0"/>
                  </a:spcBef>
                  <a:spcAft>
                    <a:spcPts val="0"/>
                  </a:spcAft>
                  <a:buNone/>
                  <a:defRPr/>
                </a:pPr>
                <a:endParaRPr lang="en-US" sz="1700" dirty="0">
                  <a:latin typeface="+mn-lt"/>
                  <a:cs typeface="Calibri"/>
                </a:endParaRPr>
              </a:p>
              <a:p>
                <a:endParaRPr lang="fr-FR" sz="1800" dirty="0"/>
              </a:p>
            </p:txBody>
          </p:sp>
        </mc:Choice>
        <mc:Fallback>
          <p:sp>
            <p:nvSpPr>
              <p:cNvPr id="3" name="Espace réservé du contenu 2">
                <a:extLst>
                  <a:ext uri="{FF2B5EF4-FFF2-40B4-BE49-F238E27FC236}">
                    <a16:creationId xmlns:a16="http://schemas.microsoft.com/office/drawing/2014/main" id="{AF84369C-82E3-577D-E575-74F6A508CBA3}"/>
                  </a:ext>
                </a:extLst>
              </p:cNvPr>
              <p:cNvSpPr>
                <a:spLocks noGrp="1" noRot="1" noChangeAspect="1" noMove="1" noResize="1" noEditPoints="1" noAdjustHandles="1" noChangeArrowheads="1" noChangeShapeType="1" noTextEdit="1"/>
              </p:cNvSpPr>
              <p:nvPr>
                <p:ph idx="1"/>
              </p:nvPr>
            </p:nvSpPr>
            <p:spPr>
              <a:xfrm>
                <a:off x="591261" y="758426"/>
                <a:ext cx="7601784" cy="5688632"/>
              </a:xfrm>
              <a:blipFill>
                <a:blip r:embed="rId2"/>
                <a:stretch>
                  <a:fillRect l="-667" t="-445" r="-667"/>
                </a:stretch>
              </a:blipFill>
            </p:spPr>
            <p:txBody>
              <a:bodyPr/>
              <a:lstStyle/>
              <a:p>
                <a:r>
                  <a:rPr lang="en-IT">
                    <a:noFill/>
                  </a:rPr>
                  <a:t> </a:t>
                </a:r>
              </a:p>
            </p:txBody>
          </p:sp>
        </mc:Fallback>
      </mc:AlternateContent>
      <p:pic>
        <p:nvPicPr>
          <p:cNvPr id="6" name="Picture 5">
            <a:extLst>
              <a:ext uri="{FF2B5EF4-FFF2-40B4-BE49-F238E27FC236}">
                <a16:creationId xmlns:a16="http://schemas.microsoft.com/office/drawing/2014/main" id="{047BC13F-1CAE-4756-A055-3379B7E57117}"/>
              </a:ext>
            </a:extLst>
          </p:cNvPr>
          <p:cNvPicPr>
            <a:picLocks noChangeAspect="1"/>
          </p:cNvPicPr>
          <p:nvPr/>
        </p:nvPicPr>
        <p:blipFill>
          <a:blip r:embed="rId3"/>
          <a:stretch>
            <a:fillRect/>
          </a:stretch>
        </p:blipFill>
        <p:spPr>
          <a:xfrm>
            <a:off x="8132284" y="1057309"/>
            <a:ext cx="4120269" cy="3773705"/>
          </a:xfrm>
          <a:prstGeom prst="rect">
            <a:avLst/>
          </a:prstGeom>
        </p:spPr>
      </p:pic>
      <p:sp>
        <p:nvSpPr>
          <p:cNvPr id="38" name="TextBox 37">
            <a:extLst>
              <a:ext uri="{FF2B5EF4-FFF2-40B4-BE49-F238E27FC236}">
                <a16:creationId xmlns:a16="http://schemas.microsoft.com/office/drawing/2014/main" id="{C4701C06-A68B-4372-A383-D84D126B55D3}"/>
              </a:ext>
            </a:extLst>
          </p:cNvPr>
          <p:cNvSpPr txBox="1"/>
          <p:nvPr/>
        </p:nvSpPr>
        <p:spPr>
          <a:xfrm>
            <a:off x="8253806" y="692110"/>
            <a:ext cx="3590150" cy="400110"/>
          </a:xfrm>
          <a:prstGeom prst="rect">
            <a:avLst/>
          </a:prstGeom>
          <a:noFill/>
        </p:spPr>
        <p:txBody>
          <a:bodyPr wrap="none" rtlCol="0">
            <a:spAutoFit/>
          </a:bodyPr>
          <a:lstStyle/>
          <a:p>
            <a:pPr algn="l"/>
            <a:r>
              <a:rPr lang="en-GB" sz="2000" b="1" dirty="0"/>
              <a:t>JET 3T 2.5 MA Horizontal Target </a:t>
            </a:r>
          </a:p>
        </p:txBody>
      </p:sp>
      <p:grpSp>
        <p:nvGrpSpPr>
          <p:cNvPr id="73" name="Group 72">
            <a:extLst>
              <a:ext uri="{FF2B5EF4-FFF2-40B4-BE49-F238E27FC236}">
                <a16:creationId xmlns:a16="http://schemas.microsoft.com/office/drawing/2014/main" id="{6849E37A-889F-4101-8206-AC2276029C02}"/>
              </a:ext>
            </a:extLst>
          </p:cNvPr>
          <p:cNvGrpSpPr/>
          <p:nvPr/>
        </p:nvGrpSpPr>
        <p:grpSpPr>
          <a:xfrm>
            <a:off x="8253806" y="4831014"/>
            <a:ext cx="1717137" cy="952234"/>
            <a:chOff x="8222378" y="4698550"/>
            <a:chExt cx="1717137" cy="952234"/>
          </a:xfrm>
        </p:grpSpPr>
        <p:grpSp>
          <p:nvGrpSpPr>
            <p:cNvPr id="64" name="Group 63">
              <a:extLst>
                <a:ext uri="{FF2B5EF4-FFF2-40B4-BE49-F238E27FC236}">
                  <a16:creationId xmlns:a16="http://schemas.microsoft.com/office/drawing/2014/main" id="{5E8F2971-3D71-43C6-BE9E-6CE374F04E80}"/>
                </a:ext>
              </a:extLst>
            </p:cNvPr>
            <p:cNvGrpSpPr/>
            <p:nvPr/>
          </p:nvGrpSpPr>
          <p:grpSpPr>
            <a:xfrm>
              <a:off x="8222378" y="4698550"/>
              <a:ext cx="1717137" cy="952234"/>
              <a:chOff x="4511824" y="2307113"/>
              <a:chExt cx="1633668" cy="912967"/>
            </a:xfrm>
          </p:grpSpPr>
          <p:pic>
            <p:nvPicPr>
              <p:cNvPr id="65" name="Picture 4">
                <a:extLst>
                  <a:ext uri="{FF2B5EF4-FFF2-40B4-BE49-F238E27FC236}">
                    <a16:creationId xmlns:a16="http://schemas.microsoft.com/office/drawing/2014/main" id="{7F2DE969-D294-4351-86BB-48F1116EE9A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358" t="44043" r="17314" b="17080"/>
              <a:stretch/>
            </p:blipFill>
            <p:spPr bwMode="auto">
              <a:xfrm>
                <a:off x="4511824" y="2307113"/>
                <a:ext cx="1633668" cy="91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Box 65">
                <a:extLst>
                  <a:ext uri="{FF2B5EF4-FFF2-40B4-BE49-F238E27FC236}">
                    <a16:creationId xmlns:a16="http://schemas.microsoft.com/office/drawing/2014/main" id="{6F9842E3-3B65-4C8E-8C17-F4B348FFF752}"/>
                  </a:ext>
                </a:extLst>
              </p:cNvPr>
              <p:cNvSpPr txBox="1"/>
              <p:nvPr/>
            </p:nvSpPr>
            <p:spPr bwMode="auto">
              <a:xfrm>
                <a:off x="4511824" y="2545840"/>
                <a:ext cx="444995" cy="338555"/>
              </a:xfrm>
              <a:prstGeom prst="rect">
                <a:avLst/>
              </a:prstGeom>
              <a:solidFill>
                <a:schemeClr val="bg1"/>
              </a:solidFill>
              <a:ln w="9525">
                <a:noFill/>
                <a:miter lim="800000"/>
                <a:headEnd/>
                <a:tailEnd/>
              </a:ln>
            </p:spPr>
            <p:txBody>
              <a:bodyPr wrap="none" rtlCol="0">
                <a:spAutoFit/>
              </a:bodyPr>
              <a:lstStyle/>
              <a:p>
                <a:r>
                  <a:rPr lang="en-GB" sz="1050" dirty="0"/>
                  <a:t>HT</a:t>
                </a:r>
              </a:p>
            </p:txBody>
          </p:sp>
        </p:grpSp>
        <p:sp>
          <p:nvSpPr>
            <p:cNvPr id="68" name="TextBox 67">
              <a:extLst>
                <a:ext uri="{FF2B5EF4-FFF2-40B4-BE49-F238E27FC236}">
                  <a16:creationId xmlns:a16="http://schemas.microsoft.com/office/drawing/2014/main" id="{760B3F58-4C8F-4B24-951F-6E121AB614C6}"/>
                </a:ext>
              </a:extLst>
            </p:cNvPr>
            <p:cNvSpPr txBox="1"/>
            <p:nvPr/>
          </p:nvSpPr>
          <p:spPr>
            <a:xfrm>
              <a:off x="8281120" y="4989979"/>
              <a:ext cx="350245" cy="276999"/>
            </a:xfrm>
            <a:prstGeom prst="rect">
              <a:avLst/>
            </a:prstGeom>
            <a:solidFill>
              <a:schemeClr val="bg1"/>
            </a:solidFill>
          </p:spPr>
          <p:txBody>
            <a:bodyPr wrap="square" lIns="0" tIns="0" rIns="0" bIns="0">
              <a:spAutoFit/>
            </a:bodyPr>
            <a:lstStyle/>
            <a:p>
              <a:pPr algn="ctr"/>
              <a:r>
                <a:rPr lang="en-GB" sz="1800" b="1" dirty="0"/>
                <a:t>HT</a:t>
              </a:r>
              <a:endParaRPr lang="en-GB" dirty="0"/>
            </a:p>
          </p:txBody>
        </p:sp>
      </p:grpSp>
      <p:sp>
        <p:nvSpPr>
          <p:cNvPr id="70" name="TextBox 69">
            <a:extLst>
              <a:ext uri="{FF2B5EF4-FFF2-40B4-BE49-F238E27FC236}">
                <a16:creationId xmlns:a16="http://schemas.microsoft.com/office/drawing/2014/main" id="{420D7B18-4E9C-4169-A508-5446E87F09CF}"/>
              </a:ext>
            </a:extLst>
          </p:cNvPr>
          <p:cNvSpPr txBox="1"/>
          <p:nvPr/>
        </p:nvSpPr>
        <p:spPr>
          <a:xfrm>
            <a:off x="8924177" y="4712980"/>
            <a:ext cx="350245" cy="276999"/>
          </a:xfrm>
          <a:prstGeom prst="rect">
            <a:avLst/>
          </a:prstGeom>
          <a:solidFill>
            <a:schemeClr val="bg1"/>
          </a:solidFill>
        </p:spPr>
        <p:txBody>
          <a:bodyPr wrap="square" lIns="0" tIns="0" rIns="0" bIns="0">
            <a:spAutoFit/>
          </a:bodyPr>
          <a:lstStyle/>
          <a:p>
            <a:pPr algn="ctr"/>
            <a:r>
              <a:rPr lang="en-GB" sz="1800" b="1" dirty="0"/>
              <a:t>JET</a:t>
            </a:r>
            <a:endParaRPr lang="en-GB" dirty="0"/>
          </a:p>
        </p:txBody>
      </p:sp>
      <p:grpSp>
        <p:nvGrpSpPr>
          <p:cNvPr id="71" name="Group 70">
            <a:extLst>
              <a:ext uri="{FF2B5EF4-FFF2-40B4-BE49-F238E27FC236}">
                <a16:creationId xmlns:a16="http://schemas.microsoft.com/office/drawing/2014/main" id="{490AA259-0BB1-444D-AACE-4341BB56AAEF}"/>
              </a:ext>
            </a:extLst>
          </p:cNvPr>
          <p:cNvGrpSpPr/>
          <p:nvPr/>
        </p:nvGrpSpPr>
        <p:grpSpPr>
          <a:xfrm>
            <a:off x="10224991" y="4712980"/>
            <a:ext cx="1509599" cy="1256163"/>
            <a:chOff x="10435207" y="4712980"/>
            <a:chExt cx="1509599" cy="1256163"/>
          </a:xfrm>
        </p:grpSpPr>
        <p:pic>
          <p:nvPicPr>
            <p:cNvPr id="1026" name="Picture 2">
              <a:extLst>
                <a:ext uri="{FF2B5EF4-FFF2-40B4-BE49-F238E27FC236}">
                  <a16:creationId xmlns:a16="http://schemas.microsoft.com/office/drawing/2014/main" id="{BB9115DD-180D-4031-8426-437CECAA9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5207" y="4712980"/>
              <a:ext cx="1509599" cy="1256163"/>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37235FAA-9080-4CCC-A0D5-41D460AE4D22}"/>
                </a:ext>
              </a:extLst>
            </p:cNvPr>
            <p:cNvSpPr txBox="1"/>
            <p:nvPr/>
          </p:nvSpPr>
          <p:spPr>
            <a:xfrm>
              <a:off x="10589996" y="4809045"/>
              <a:ext cx="1067124" cy="276999"/>
            </a:xfrm>
            <a:prstGeom prst="rect">
              <a:avLst/>
            </a:prstGeom>
            <a:noFill/>
          </p:spPr>
          <p:txBody>
            <a:bodyPr wrap="square" lIns="0" tIns="0" rIns="0" bIns="0">
              <a:spAutoFit/>
            </a:bodyPr>
            <a:lstStyle/>
            <a:p>
              <a:pPr algn="ctr"/>
              <a:r>
                <a:rPr lang="en-GB" sz="1800" b="1" dirty="0"/>
                <a:t>JT-60SA</a:t>
              </a:r>
              <a:endParaRPr lang="en-GB" dirty="0"/>
            </a:p>
          </p:txBody>
        </p:sp>
      </p:grpSp>
    </p:spTree>
    <p:extLst>
      <p:ext uri="{BB962C8B-B14F-4D97-AF65-F5344CB8AC3E}">
        <p14:creationId xmlns:p14="http://schemas.microsoft.com/office/powerpoint/2010/main" val="147626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0512-DC85-B774-69EC-2C750B0F7DA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9B4461E-11F7-2C40-E45A-6218AA849975}"/>
              </a:ext>
            </a:extLst>
          </p:cNvPr>
          <p:cNvSpPr>
            <a:spLocks noGrp="1"/>
          </p:cNvSpPr>
          <p:nvPr>
            <p:ph type="title"/>
          </p:nvPr>
        </p:nvSpPr>
        <p:spPr/>
        <p:txBody>
          <a:bodyPr/>
          <a:lstStyle/>
          <a:p>
            <a:r>
              <a:rPr lang="en-GB" dirty="0"/>
              <a:t>OP2: L-H power threshold characterization in </a:t>
            </a:r>
            <a:r>
              <a:rPr lang="en-GB" dirty="0">
                <a:solidFill>
                  <a:srgbClr val="FF0000"/>
                </a:solidFill>
              </a:rPr>
              <a:t>H</a:t>
            </a:r>
            <a:r>
              <a:rPr lang="en-GB" dirty="0"/>
              <a:t> and </a:t>
            </a:r>
            <a:r>
              <a:rPr lang="en-GB" dirty="0">
                <a:solidFill>
                  <a:srgbClr val="0000FF"/>
                </a:solidFill>
              </a:rPr>
              <a:t>D</a:t>
            </a:r>
            <a:endParaRPr lang="fr-FR" dirty="0">
              <a:solidFill>
                <a:srgbClr val="0000FF"/>
              </a:solidFill>
            </a:endParaRPr>
          </a:p>
        </p:txBody>
      </p:sp>
      <p:sp>
        <p:nvSpPr>
          <p:cNvPr id="10" name="Espace réservé du pied de page 3">
            <a:extLst>
              <a:ext uri="{FF2B5EF4-FFF2-40B4-BE49-F238E27FC236}">
                <a16:creationId xmlns:a16="http://schemas.microsoft.com/office/drawing/2014/main" id="{28595A71-6C6F-EE4D-E5A6-CE243946394A}"/>
              </a:ext>
            </a:extLst>
          </p:cNvPr>
          <p:cNvSpPr>
            <a:spLocks noGrp="1"/>
          </p:cNvSpPr>
          <p:nvPr>
            <p:ph type="ftr" sz="quarter" idx="11"/>
          </p:nvPr>
        </p:nvSpPr>
        <p:spPr>
          <a:xfrm>
            <a:off x="825624" y="6555770"/>
            <a:ext cx="3470176" cy="329614"/>
          </a:xfrm>
        </p:spPr>
        <p:txBody>
          <a:bodyPr/>
          <a:lstStyle/>
          <a:p>
            <a:r>
              <a:rPr lang="en-GB" dirty="0">
                <a:solidFill>
                  <a:prstClr val="white"/>
                </a:solidFill>
              </a:rPr>
              <a:t>WPTE | JT-60SA OP2 Proposal | 2026 </a:t>
            </a:r>
          </a:p>
        </p:txBody>
      </p:sp>
      <p:pic>
        <p:nvPicPr>
          <p:cNvPr id="8" name="Content Placeholder 7" descr="A graph of a function&#10;&#10;AI-generated content may be incorrect.">
            <a:extLst>
              <a:ext uri="{FF2B5EF4-FFF2-40B4-BE49-F238E27FC236}">
                <a16:creationId xmlns:a16="http://schemas.microsoft.com/office/drawing/2014/main" id="{670C5E26-618D-0248-85D9-05B20CE11F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9442" y="1151642"/>
            <a:ext cx="6311900" cy="4902200"/>
          </a:xfrm>
        </p:spPr>
      </p:pic>
      <p:grpSp>
        <p:nvGrpSpPr>
          <p:cNvPr id="13" name="Group 12">
            <a:extLst>
              <a:ext uri="{FF2B5EF4-FFF2-40B4-BE49-F238E27FC236}">
                <a16:creationId xmlns:a16="http://schemas.microsoft.com/office/drawing/2014/main" id="{7600B2E5-1F16-8F73-6F16-C9E882AA7130}"/>
              </a:ext>
            </a:extLst>
          </p:cNvPr>
          <p:cNvGrpSpPr/>
          <p:nvPr/>
        </p:nvGrpSpPr>
        <p:grpSpPr>
          <a:xfrm>
            <a:off x="-401920" y="1376590"/>
            <a:ext cx="6111240" cy="4126568"/>
            <a:chOff x="-401920" y="1579790"/>
            <a:chExt cx="6111240" cy="4126568"/>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E0369E-082B-3ECD-4E3B-DBA38F5D95A1}"/>
                    </a:ext>
                  </a:extLst>
                </p:cNvPr>
                <p:cNvSpPr txBox="1"/>
                <p:nvPr/>
              </p:nvSpPr>
              <p:spPr>
                <a:xfrm>
                  <a:off x="564014" y="1579790"/>
                  <a:ext cx="3845426" cy="3799053"/>
                </a:xfrm>
                <a:prstGeom prst="rect">
                  <a:avLst/>
                </a:prstGeom>
                <a:noFill/>
              </p:spPr>
              <p:txBody>
                <a:bodyPr wrap="square" rtlCol="0">
                  <a:spAutoFit/>
                </a:bodyPr>
                <a:lstStyle/>
                <a:p>
                  <a:r>
                    <a:rPr lang="en-GB" sz="2000" b="1" dirty="0"/>
                    <a:t>The plot reports:</a:t>
                  </a:r>
                </a:p>
                <a:p>
                  <a:endParaRPr lang="en-GB" sz="2000" dirty="0"/>
                </a:p>
                <a:p>
                  <a:pPr marL="342900" indent="-342900">
                    <a:buFont typeface="Arial" panose="020B0604020202020204" pitchFamily="34" charset="0"/>
                    <a:buChar char="•"/>
                  </a:pPr>
                  <a:r>
                    <a:rPr lang="en-GB" sz="2000" dirty="0"/>
                    <a:t>LH transition power from the ITPA2008 scaling [Martin 2008] for JT-60 SA at 2.25 Tesla (solid black line)</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dirty="0"/>
                    <a:t>Minimum in density </a:t>
                  </a:r>
                  <a14:m>
                    <m:oMath xmlns:m="http://schemas.openxmlformats.org/officeDocument/2006/math">
                      <m:sSub>
                        <m:sSubPr>
                          <m:ctrlPr>
                            <a:rPr lang="en-GB" sz="2000" b="1" i="1" smtClean="0">
                              <a:latin typeface="Cambria Math" panose="02040503050406030204" pitchFamily="18" charset="0"/>
                            </a:rPr>
                          </m:ctrlPr>
                        </m:sSubPr>
                        <m:e>
                          <m:r>
                            <a:rPr lang="it-IT" sz="2000" b="1" i="0" smtClean="0">
                              <a:latin typeface="Cambria Math" panose="02040503050406030204" pitchFamily="18" charset="0"/>
                            </a:rPr>
                            <m:t>𝐧</m:t>
                          </m:r>
                        </m:e>
                        <m:sub>
                          <m:r>
                            <a:rPr lang="it-IT" sz="2000" b="1" i="0" smtClean="0">
                              <a:latin typeface="Cambria Math" panose="02040503050406030204" pitchFamily="18" charset="0"/>
                            </a:rPr>
                            <m:t>𝐞</m:t>
                          </m:r>
                          <m:r>
                            <a:rPr lang="it-IT" sz="2000" b="1" i="0" smtClean="0">
                              <a:latin typeface="Cambria Math" panose="02040503050406030204" pitchFamily="18" charset="0"/>
                            </a:rPr>
                            <m:t>,</m:t>
                          </m:r>
                          <m:r>
                            <a:rPr lang="it-IT" sz="2000" b="1" i="0" smtClean="0">
                              <a:latin typeface="Cambria Math" panose="02040503050406030204" pitchFamily="18" charset="0"/>
                            </a:rPr>
                            <m:t>𝐦𝐢𝐧</m:t>
                          </m:r>
                        </m:sub>
                      </m:sSub>
                    </m:oMath>
                  </a14:m>
                  <a:r>
                    <a:rPr lang="en-GB" sz="2000" b="1" dirty="0"/>
                    <a:t> </a:t>
                  </a:r>
                  <a:r>
                    <a:rPr lang="en-GB" sz="2000" dirty="0"/>
                    <a:t>for </a:t>
                  </a:r>
                  <a14:m>
                    <m:oMath xmlns:m="http://schemas.openxmlformats.org/officeDocument/2006/math">
                      <m:sSub>
                        <m:sSubPr>
                          <m:ctrlPr>
                            <a:rPr lang="en-GB" sz="2000" b="1" i="1" smtClean="0">
                              <a:latin typeface="Cambria Math" panose="02040503050406030204" pitchFamily="18" charset="0"/>
                            </a:rPr>
                          </m:ctrlPr>
                        </m:sSubPr>
                        <m:e>
                          <m:r>
                            <a:rPr lang="it-IT" sz="2000" b="1" i="0" smtClean="0">
                              <a:latin typeface="Cambria Math" panose="02040503050406030204" pitchFamily="18" charset="0"/>
                            </a:rPr>
                            <m:t>𝐏</m:t>
                          </m:r>
                        </m:e>
                        <m:sub>
                          <m:r>
                            <a:rPr lang="it-IT" sz="2000" b="1" i="0" smtClean="0">
                              <a:latin typeface="Cambria Math" panose="02040503050406030204" pitchFamily="18" charset="0"/>
                            </a:rPr>
                            <m:t>𝐋𝐇</m:t>
                          </m:r>
                        </m:sub>
                      </m:sSub>
                    </m:oMath>
                  </a14:m>
                  <a:r>
                    <a:rPr lang="en-GB" sz="2000" b="1" dirty="0"/>
                    <a:t> </a:t>
                  </a:r>
                  <a:r>
                    <a:rPr lang="en-GB" sz="2000" dirty="0"/>
                    <a:t>for different values of </a:t>
                  </a:r>
                  <a14:m>
                    <m:oMath xmlns:m="http://schemas.openxmlformats.org/officeDocument/2006/math">
                      <m:sSub>
                        <m:sSubPr>
                          <m:ctrlPr>
                            <a:rPr lang="en-GB" sz="2000" b="1" i="1" smtClean="0">
                              <a:latin typeface="Cambria Math" panose="02040503050406030204" pitchFamily="18" charset="0"/>
                            </a:rPr>
                          </m:ctrlPr>
                        </m:sSubPr>
                        <m:e>
                          <m:r>
                            <a:rPr lang="it-IT" sz="2000" b="1" i="0" smtClean="0">
                              <a:latin typeface="Cambria Math" panose="02040503050406030204" pitchFamily="18" charset="0"/>
                            </a:rPr>
                            <m:t>𝐈</m:t>
                          </m:r>
                        </m:e>
                        <m:sub>
                          <m:r>
                            <a:rPr lang="it-IT" sz="2000" b="1" i="0" smtClean="0">
                              <a:latin typeface="Cambria Math" panose="02040503050406030204" pitchFamily="18" charset="0"/>
                            </a:rPr>
                            <m:t>𝐏</m:t>
                          </m:r>
                        </m:sub>
                      </m:sSub>
                    </m:oMath>
                  </a14:m>
                  <a:r>
                    <a:rPr lang="en-GB" sz="2000" b="1" dirty="0"/>
                    <a:t> </a:t>
                  </a:r>
                  <a:r>
                    <a:rPr lang="en-GB" sz="2000" dirty="0"/>
                    <a:t>according to AUG scaling [Ryter NF2014] (coloured diamonds)</a:t>
                  </a:r>
                </a:p>
                <a:p>
                  <a:pPr marL="342900" indent="-342900">
                    <a:buFont typeface="Arial" panose="020B0604020202020204" pitchFamily="34" charset="0"/>
                    <a:buChar char="•"/>
                  </a:pPr>
                  <a:endParaRPr lang="en-GB" sz="2000" b="1" dirty="0"/>
                </a:p>
              </p:txBody>
            </p:sp>
          </mc:Choice>
          <mc:Fallback xmlns="">
            <p:sp>
              <p:nvSpPr>
                <p:cNvPr id="9" name="TextBox 8">
                  <a:extLst>
                    <a:ext uri="{FF2B5EF4-FFF2-40B4-BE49-F238E27FC236}">
                      <a16:creationId xmlns:a16="http://schemas.microsoft.com/office/drawing/2014/main" id="{89E0369E-082B-3ECD-4E3B-DBA38F5D95A1}"/>
                    </a:ext>
                  </a:extLst>
                </p:cNvPr>
                <p:cNvSpPr txBox="1">
                  <a:spLocks noRot="1" noChangeAspect="1" noMove="1" noResize="1" noEditPoints="1" noAdjustHandles="1" noChangeArrowheads="1" noChangeShapeType="1" noTextEdit="1"/>
                </p:cNvSpPr>
                <p:nvPr/>
              </p:nvSpPr>
              <p:spPr>
                <a:xfrm>
                  <a:off x="564014" y="1579790"/>
                  <a:ext cx="3845426" cy="3799053"/>
                </a:xfrm>
                <a:prstGeom prst="rect">
                  <a:avLst/>
                </a:prstGeom>
                <a:blipFill>
                  <a:blip r:embed="rId3"/>
                  <a:stretch>
                    <a:fillRect l="-1645" t="-1000" r="-987"/>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34EC3C-121E-09E6-584C-4FF281F4C941}"/>
                    </a:ext>
                  </a:extLst>
                </p:cNvPr>
                <p:cNvSpPr txBox="1"/>
                <p:nvPr/>
              </p:nvSpPr>
              <p:spPr>
                <a:xfrm>
                  <a:off x="-401920" y="5293616"/>
                  <a:ext cx="6111240" cy="4127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it-IT" i="1">
                                <a:latin typeface="Cambria Math"/>
                              </a:rPr>
                              <m:t>𝑛</m:t>
                            </m:r>
                          </m:e>
                          <m:sub>
                            <m:r>
                              <a:rPr lang="it-IT" i="1">
                                <a:latin typeface="Cambria Math"/>
                              </a:rPr>
                              <m:t>𝑒</m:t>
                            </m:r>
                            <m:r>
                              <a:rPr lang="en-GB" i="1">
                                <a:latin typeface="Cambria Math"/>
                              </a:rPr>
                              <m:t>,</m:t>
                            </m:r>
                            <m:r>
                              <a:rPr lang="it-IT" i="1">
                                <a:latin typeface="Cambria Math"/>
                              </a:rPr>
                              <m:t>𝑚𝑖𝑛</m:t>
                            </m:r>
                          </m:sub>
                          <m:sup>
                            <m:r>
                              <a:rPr lang="it-IT" i="1">
                                <a:latin typeface="Cambria Math"/>
                              </a:rPr>
                              <m:t>𝑠𝑐𝑎𝑙</m:t>
                            </m:r>
                          </m:sup>
                        </m:sSubSup>
                        <m:r>
                          <a:rPr lang="en-GB" i="1">
                            <a:latin typeface="Cambria Math"/>
                            <a:ea typeface="Cambria Math"/>
                          </a:rPr>
                          <m:t>≈</m:t>
                        </m:r>
                        <m:r>
                          <a:rPr lang="en-GB" i="1">
                            <a:latin typeface="Cambria Math"/>
                          </a:rPr>
                          <m:t>0.</m:t>
                        </m:r>
                        <m:r>
                          <a:rPr lang="it-IT" i="1">
                            <a:latin typeface="Cambria Math"/>
                          </a:rPr>
                          <m:t>7 </m:t>
                        </m:r>
                        <m:sSubSup>
                          <m:sSubSupPr>
                            <m:ctrlPr>
                              <a:rPr lang="en-GB" i="1">
                                <a:latin typeface="Cambria Math" panose="02040503050406030204" pitchFamily="18" charset="0"/>
                              </a:rPr>
                            </m:ctrlPr>
                          </m:sSubSupPr>
                          <m:e>
                            <m:r>
                              <a:rPr lang="it-IT" i="1">
                                <a:latin typeface="Cambria Math"/>
                              </a:rPr>
                              <m:t>𝐼</m:t>
                            </m:r>
                          </m:e>
                          <m:sub>
                            <m:r>
                              <a:rPr lang="it-IT" i="1">
                                <a:latin typeface="Cambria Math"/>
                              </a:rPr>
                              <m:t>𝑝</m:t>
                            </m:r>
                          </m:sub>
                          <m:sup>
                            <m:r>
                              <a:rPr lang="it-IT" i="1">
                                <a:latin typeface="Cambria Math"/>
                              </a:rPr>
                              <m:t>0.34</m:t>
                            </m:r>
                          </m:sup>
                        </m:sSubSup>
                        <m:sSubSup>
                          <m:sSubSupPr>
                            <m:ctrlPr>
                              <a:rPr lang="en-GB" i="1">
                                <a:latin typeface="Cambria Math" panose="02040503050406030204" pitchFamily="18" charset="0"/>
                              </a:rPr>
                            </m:ctrlPr>
                          </m:sSubSupPr>
                          <m:e>
                            <m:r>
                              <a:rPr lang="it-IT" i="1">
                                <a:latin typeface="Cambria Math"/>
                              </a:rPr>
                              <m:t> </m:t>
                            </m:r>
                            <m:r>
                              <a:rPr lang="en-GB" i="1">
                                <a:latin typeface="Cambria Math"/>
                              </a:rPr>
                              <m:t>𝐵</m:t>
                            </m:r>
                          </m:e>
                          <m:sub>
                            <m:r>
                              <a:rPr lang="en-GB" i="1">
                                <a:latin typeface="Cambria Math"/>
                              </a:rPr>
                              <m:t>𝑇</m:t>
                            </m:r>
                          </m:sub>
                          <m:sup>
                            <m:r>
                              <a:rPr lang="en-GB" i="1">
                                <a:latin typeface="Cambria Math"/>
                              </a:rPr>
                              <m:t>0.</m:t>
                            </m:r>
                            <m:r>
                              <a:rPr lang="it-IT" i="1">
                                <a:latin typeface="Cambria Math"/>
                              </a:rPr>
                              <m:t>62</m:t>
                            </m:r>
                          </m:sup>
                        </m:sSubSup>
                        <m:sSup>
                          <m:sSupPr>
                            <m:ctrlPr>
                              <a:rPr lang="en-GB" i="1">
                                <a:latin typeface="Cambria Math" panose="02040503050406030204" pitchFamily="18" charset="0"/>
                              </a:rPr>
                            </m:ctrlPr>
                          </m:sSupPr>
                          <m:e>
                            <m:r>
                              <a:rPr lang="it-IT" i="1">
                                <a:latin typeface="Cambria Math"/>
                              </a:rPr>
                              <m:t> </m:t>
                            </m:r>
                            <m:r>
                              <a:rPr lang="it-IT" i="1">
                                <a:latin typeface="Cambria Math"/>
                              </a:rPr>
                              <m:t>𝑎</m:t>
                            </m:r>
                          </m:e>
                          <m:sup>
                            <m:r>
                              <a:rPr lang="it-IT" i="1">
                                <a:latin typeface="Cambria Math"/>
                              </a:rPr>
                              <m:t>−</m:t>
                            </m:r>
                            <m:r>
                              <a:rPr lang="en-GB" i="1">
                                <a:latin typeface="Cambria Math"/>
                              </a:rPr>
                              <m:t>0.</m:t>
                            </m:r>
                            <m:r>
                              <a:rPr lang="it-IT" i="1">
                                <a:latin typeface="Cambria Math"/>
                              </a:rPr>
                              <m:t>95</m:t>
                            </m:r>
                          </m:sup>
                        </m:sSup>
                        <m:r>
                          <a:rPr lang="it-IT" i="1">
                            <a:latin typeface="Cambria Math"/>
                          </a:rPr>
                          <m:t> </m:t>
                        </m:r>
                        <m:sSup>
                          <m:sSupPr>
                            <m:ctrlPr>
                              <a:rPr lang="it-IT" i="1">
                                <a:latin typeface="Cambria Math" panose="02040503050406030204" pitchFamily="18" charset="0"/>
                              </a:rPr>
                            </m:ctrlPr>
                          </m:sSupPr>
                          <m:e>
                            <m:d>
                              <m:dPr>
                                <m:ctrlPr>
                                  <a:rPr lang="it-IT" i="1">
                                    <a:latin typeface="Cambria Math" panose="02040503050406030204" pitchFamily="18" charset="0"/>
                                  </a:rPr>
                                </m:ctrlPr>
                              </m:dPr>
                              <m:e>
                                <m:f>
                                  <m:fPr>
                                    <m:type m:val="lin"/>
                                    <m:ctrlPr>
                                      <a:rPr lang="it-IT" i="1">
                                        <a:latin typeface="Cambria Math" panose="02040503050406030204" pitchFamily="18" charset="0"/>
                                      </a:rPr>
                                    </m:ctrlPr>
                                  </m:fPr>
                                  <m:num>
                                    <m:r>
                                      <a:rPr lang="it-IT" i="1">
                                        <a:latin typeface="Cambria Math"/>
                                      </a:rPr>
                                      <m:t>𝑅</m:t>
                                    </m:r>
                                  </m:num>
                                  <m:den>
                                    <m:r>
                                      <a:rPr lang="it-IT" i="1">
                                        <a:latin typeface="Cambria Math"/>
                                      </a:rPr>
                                      <m:t>𝑎</m:t>
                                    </m:r>
                                  </m:den>
                                </m:f>
                              </m:e>
                            </m:d>
                          </m:e>
                          <m:sup>
                            <m:r>
                              <a:rPr lang="it-IT" i="1">
                                <a:latin typeface="Cambria Math"/>
                              </a:rPr>
                              <m:t>0.4</m:t>
                            </m:r>
                          </m:sup>
                        </m:sSup>
                      </m:oMath>
                    </m:oMathPara>
                  </a14:m>
                  <a:endParaRPr lang="en-IT" b="1" dirty="0"/>
                </a:p>
              </p:txBody>
            </p:sp>
          </mc:Choice>
          <mc:Fallback xmlns="">
            <p:sp>
              <p:nvSpPr>
                <p:cNvPr id="12" name="TextBox 11">
                  <a:extLst>
                    <a:ext uri="{FF2B5EF4-FFF2-40B4-BE49-F238E27FC236}">
                      <a16:creationId xmlns:a16="http://schemas.microsoft.com/office/drawing/2014/main" id="{6834EC3C-121E-09E6-584C-4FF281F4C941}"/>
                    </a:ext>
                  </a:extLst>
                </p:cNvPr>
                <p:cNvSpPr txBox="1">
                  <a:spLocks noRot="1" noChangeAspect="1" noMove="1" noResize="1" noEditPoints="1" noAdjustHandles="1" noChangeArrowheads="1" noChangeShapeType="1" noTextEdit="1"/>
                </p:cNvSpPr>
                <p:nvPr/>
              </p:nvSpPr>
              <p:spPr>
                <a:xfrm>
                  <a:off x="-401920" y="5293616"/>
                  <a:ext cx="6111240" cy="412742"/>
                </a:xfrm>
                <a:prstGeom prst="rect">
                  <a:avLst/>
                </a:prstGeom>
                <a:blipFill>
                  <a:blip r:embed="rId4"/>
                  <a:stretch>
                    <a:fillRect t="-91176" b="-141176"/>
                  </a:stretch>
                </a:blipFill>
              </p:spPr>
              <p:txBody>
                <a:bodyPr/>
                <a:lstStyle/>
                <a:p>
                  <a:r>
                    <a:rPr lang="en-IT">
                      <a:noFill/>
                    </a:rPr>
                    <a:t> </a:t>
                  </a:r>
                </a:p>
              </p:txBody>
            </p:sp>
          </mc:Fallback>
        </mc:AlternateContent>
      </p:grpSp>
    </p:spTree>
    <p:extLst>
      <p:ext uri="{BB962C8B-B14F-4D97-AF65-F5344CB8AC3E}">
        <p14:creationId xmlns:p14="http://schemas.microsoft.com/office/powerpoint/2010/main" val="3499957684"/>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776</TotalTime>
  <Words>377</Words>
  <Application>Microsoft Macintosh PowerPoint</Application>
  <PresentationFormat>Widescreen</PresentationFormat>
  <Paragraphs>34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Arial</vt:lpstr>
      <vt:lpstr>Calibri</vt:lpstr>
      <vt:lpstr>Cambria Math</vt:lpstr>
      <vt:lpstr>EUROfusion.1line_5_3_2019</vt:lpstr>
      <vt:lpstr>OP2: L-H power threshold characterization in H and D</vt:lpstr>
      <vt:lpstr>OP2: L-H power threshold characterization in H and 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l.aucone@campus.unimib.it</cp:lastModifiedBy>
  <cp:revision>55</cp:revision>
  <dcterms:created xsi:type="dcterms:W3CDTF">2023-11-15T09:40:03Z</dcterms:created>
  <dcterms:modified xsi:type="dcterms:W3CDTF">2025-11-05T10:09:57Z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SIP_Label_22759de7-3255-46b5-8dfe-736652f9c6c1_Enabled">
    <vt:lpwstr>true</vt:lpwstr>
  </property>
  <property fmtid="{D5CDD505-2E9C-101B-9397-08002B2CF9AE}" pid="4" name="MSIP_Label_22759de7-3255-46b5-8dfe-736652f9c6c1_SetDate">
    <vt:lpwstr>2025-07-07T12:31:27Z</vt:lpwstr>
  </property>
  <property fmtid="{D5CDD505-2E9C-101B-9397-08002B2CF9AE}" pid="5" name="MSIP_Label_22759de7-3255-46b5-8dfe-736652f9c6c1_Method">
    <vt:lpwstr>Standard</vt:lpwstr>
  </property>
  <property fmtid="{D5CDD505-2E9C-101B-9397-08002B2CF9AE}" pid="6" name="MSIP_Label_22759de7-3255-46b5-8dfe-736652f9c6c1_Name">
    <vt:lpwstr>22759de7-3255-46b5-8dfe-736652f9c6c1</vt:lpwstr>
  </property>
  <property fmtid="{D5CDD505-2E9C-101B-9397-08002B2CF9AE}" pid="7" name="MSIP_Label_22759de7-3255-46b5-8dfe-736652f9c6c1_SiteId">
    <vt:lpwstr>c6ac664b-ae27-4d5d-b4e6-bb5717196fc7</vt:lpwstr>
  </property>
  <property fmtid="{D5CDD505-2E9C-101B-9397-08002B2CF9AE}" pid="8" name="MSIP_Label_22759de7-3255-46b5-8dfe-736652f9c6c1_ActionId">
    <vt:lpwstr>01fea838-fad8-4232-8606-7ed802574ac1</vt:lpwstr>
  </property>
  <property fmtid="{D5CDD505-2E9C-101B-9397-08002B2CF9AE}" pid="9" name="MSIP_Label_22759de7-3255-46b5-8dfe-736652f9c6c1_ContentBits">
    <vt:lpwstr>0</vt:lpwstr>
  </property>
</Properties>
</file>