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01" autoAdjust="0"/>
    <p:restoredTop sz="94660"/>
  </p:normalViewPr>
  <p:slideViewPr>
    <p:cSldViewPr snapToGrid="0">
      <p:cViewPr varScale="1">
        <p:scale>
          <a:sx n="127" d="100"/>
          <a:sy n="127" d="100"/>
        </p:scale>
        <p:origin x="6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04504-7796-4C7F-851A-B7F1387E744A}" type="datetimeFigureOut">
              <a:rPr lang="en-GB" smtClean="0"/>
              <a:t>31/10/2025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C27D5-0D75-4E3E-AD55-CAC614F7556B}" type="slidenum">
              <a:rPr lang="en-GB" smtClean="0"/>
              <a:t>‹#›</a:t>
            </a:fld>
            <a:endParaRPr lang="en-GB"/>
          </a:p>
        </p:txBody>
      </p:sp>
    </p:spTree>
    <p:extLst>
      <p:ext uri="{BB962C8B-B14F-4D97-AF65-F5344CB8AC3E}">
        <p14:creationId xmlns:p14="http://schemas.microsoft.com/office/powerpoint/2010/main" val="383915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ssimiliano.mattei@unina.it" TargetMode="External"/><Relationship Id="rId7" Type="http://schemas.openxmlformats.org/officeDocument/2006/relationships/image" Target="../media/image6.png"/><Relationship Id="rId2" Type="http://schemas.openxmlformats.org/officeDocument/2006/relationships/hyperlink" Target="mailto:detommas@unina.it" TargetMode="External"/><Relationship Id="rId1" Type="http://schemas.openxmlformats.org/officeDocument/2006/relationships/slideLayout" Target="../slideLayouts/slideLayout2.xml"/><Relationship Id="rId6" Type="http://schemas.openxmlformats.org/officeDocument/2006/relationships/hyperlink" Target="mailto:federico.Fiorenza@unina.it" TargetMode="External"/><Relationship Id="rId5" Type="http://schemas.openxmlformats.org/officeDocument/2006/relationships/hyperlink" Target="mailto:luigiemanuel.digrazia@consorziocreate.it" TargetMode="External"/><Relationship Id="rId4" Type="http://schemas.openxmlformats.org/officeDocument/2006/relationships/hyperlink" Target="mailto:pironti@unina.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dirty="0"/>
              <a:t>Test of ITER magnetic control schemes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600" y="836712"/>
            <a:ext cx="6640286" cy="5688632"/>
          </a:xfrm>
        </p:spPr>
        <p:txBody>
          <a:bodyPr>
            <a:normAutofit fontScale="92500"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persons:</a:t>
            </a:r>
          </a:p>
          <a:p>
            <a:pPr marL="514351" lvl="1">
              <a:spcBef>
                <a:spcPts val="0"/>
              </a:spcBef>
              <a:buFont typeface="Arial"/>
              <a:buChar char="•"/>
              <a:defRPr/>
            </a:pPr>
            <a:r>
              <a:rPr lang="en-US" dirty="0">
                <a:latin typeface="+mn-lt"/>
                <a:cs typeface="Calibri"/>
              </a:rPr>
              <a:t>G. De Tommasi (</a:t>
            </a:r>
            <a:r>
              <a:rPr lang="en-US" dirty="0">
                <a:latin typeface="+mn-lt"/>
                <a:cs typeface="Calibri"/>
                <a:hlinkClick r:id="rId2"/>
              </a:rPr>
              <a:t>detommas@unina.it</a:t>
            </a:r>
            <a:r>
              <a:rPr lang="en-US" dirty="0">
                <a:latin typeface="+mn-lt"/>
                <a:cs typeface="Calibri"/>
              </a:rPr>
              <a:t>)</a:t>
            </a:r>
          </a:p>
          <a:p>
            <a:pPr marL="514351" lvl="1">
              <a:spcBef>
                <a:spcPts val="0"/>
              </a:spcBef>
              <a:buFont typeface="Arial"/>
              <a:buChar char="•"/>
              <a:defRPr/>
            </a:pPr>
            <a:r>
              <a:rPr lang="en-US" dirty="0">
                <a:cs typeface="Calibri"/>
              </a:rPr>
              <a:t>M. Mattei (</a:t>
            </a:r>
            <a:r>
              <a:rPr lang="en-US" dirty="0">
                <a:cs typeface="Calibri"/>
                <a:hlinkClick r:id="rId3"/>
              </a:rPr>
              <a:t>massimiliano.mattei@unina.it</a:t>
            </a:r>
            <a:r>
              <a:rPr lang="en-US" dirty="0">
                <a:cs typeface="Calibri"/>
              </a:rPr>
              <a:t>)</a:t>
            </a:r>
          </a:p>
          <a:p>
            <a:pPr marL="514351" lvl="1">
              <a:spcBef>
                <a:spcPts val="0"/>
              </a:spcBef>
              <a:buFont typeface="Arial"/>
              <a:buChar char="•"/>
              <a:defRPr/>
            </a:pPr>
            <a:r>
              <a:rPr lang="en-US" dirty="0">
                <a:latin typeface="+mn-lt"/>
                <a:cs typeface="Calibri"/>
              </a:rPr>
              <a:t>A. Pironti (</a:t>
            </a:r>
            <a:r>
              <a:rPr lang="en-US" dirty="0">
                <a:latin typeface="+mn-lt"/>
                <a:cs typeface="Calibri"/>
                <a:hlinkClick r:id="rId4"/>
              </a:rPr>
              <a:t>pironti@unina.it</a:t>
            </a:r>
            <a:r>
              <a:rPr lang="en-US" dirty="0">
                <a:latin typeface="+mn-lt"/>
                <a:cs typeface="Calibri"/>
              </a:rPr>
              <a:t>)</a:t>
            </a:r>
          </a:p>
          <a:p>
            <a:pPr marL="514351" lvl="1">
              <a:spcBef>
                <a:spcPts val="0"/>
              </a:spcBef>
              <a:buFont typeface="Arial"/>
              <a:buChar char="•"/>
              <a:defRPr/>
            </a:pPr>
            <a:r>
              <a:rPr lang="en-US" dirty="0">
                <a:latin typeface="+mn-lt"/>
                <a:cs typeface="Calibri"/>
              </a:rPr>
              <a:t>L. di Grazia (</a:t>
            </a:r>
            <a:r>
              <a:rPr lang="pt-BR" u="sng" dirty="0">
                <a:cs typeface="Calibri"/>
                <a:hlinkClick r:id="rId5"/>
              </a:rPr>
              <a:t>luigiemanuel.digrazia@consorziocreate.it</a:t>
            </a:r>
            <a:r>
              <a:rPr lang="pt-BR" u="sng" dirty="0">
                <a:cs typeface="Calibri"/>
              </a:rPr>
              <a:t>)</a:t>
            </a:r>
          </a:p>
          <a:p>
            <a:pPr marL="514351" lvl="1">
              <a:spcBef>
                <a:spcPts val="0"/>
              </a:spcBef>
              <a:buFont typeface="Arial"/>
              <a:buChar char="•"/>
              <a:defRPr/>
            </a:pPr>
            <a:r>
              <a:rPr lang="en-US" dirty="0">
                <a:cs typeface="Calibri"/>
              </a:rPr>
              <a:t>F. Fiorenza (</a:t>
            </a:r>
            <a:r>
              <a:rPr lang="en-US" dirty="0">
                <a:cs typeface="Calibri"/>
                <a:hlinkClick r:id="rId6"/>
              </a:rPr>
              <a:t>federico.Fiorenza@unina.it</a:t>
            </a:r>
            <a:r>
              <a:rPr lang="en-US" dirty="0">
                <a:cs typeface="Calibri"/>
              </a:rPr>
              <a:t>)</a:t>
            </a:r>
          </a:p>
          <a:p>
            <a:pPr marL="514351" lvl="1">
              <a:spcBef>
                <a:spcPts val="0"/>
              </a:spcBef>
              <a:buFont typeface="Arial"/>
              <a:buChar char="•"/>
              <a:defRPr/>
            </a:pP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marL="285750" indent="-285750">
              <a:spcAft>
                <a:spcPts val="1200"/>
              </a:spcAft>
            </a:pPr>
            <a:r>
              <a:rPr lang="en-GB" dirty="0">
                <a:latin typeface="Open Sans" panose="020F0502020204030204" pitchFamily="34" charset="0"/>
              </a:rPr>
              <a:t>Main aim: </a:t>
            </a:r>
            <a:r>
              <a:rPr lang="en-GB" i="1" dirty="0">
                <a:latin typeface="Open Sans" panose="020F0502020204030204" pitchFamily="34" charset="0"/>
              </a:rPr>
              <a:t>incremental </a:t>
            </a:r>
            <a:r>
              <a:rPr lang="en-GB" dirty="0">
                <a:latin typeface="Open Sans" panose="020F0502020204030204" pitchFamily="34" charset="0"/>
              </a:rPr>
              <a:t>validation of the ITER magnetic control algorithms (equilibrium control) on JT-60SA</a:t>
            </a:r>
          </a:p>
          <a:p>
            <a:pPr marL="285750" indent="-285750">
              <a:spcAft>
                <a:spcPts val="1200"/>
              </a:spcAft>
            </a:pPr>
            <a:r>
              <a:rPr lang="en-GB" dirty="0">
                <a:latin typeface="Open Sans" panose="020F0502020204030204" pitchFamily="34" charset="0"/>
              </a:rPr>
              <a:t>Strategy: step-by-step test of the main architectural components</a:t>
            </a:r>
          </a:p>
          <a:p>
            <a:pPr marL="742950" lvl="1" indent="-285750">
              <a:spcAft>
                <a:spcPts val="1200"/>
              </a:spcAft>
            </a:pPr>
            <a:r>
              <a:rPr lang="en-GB" b="1" dirty="0">
                <a:latin typeface="Open Sans" panose="020F0502020204030204" pitchFamily="34" charset="0"/>
              </a:rPr>
              <a:t>STEP #1</a:t>
            </a:r>
            <a:r>
              <a:rPr lang="en-GB" dirty="0">
                <a:latin typeface="Open Sans" panose="020F0502020204030204" pitchFamily="34" charset="0"/>
              </a:rPr>
              <a:t>: Integrated control of Ip and CS/EF currents</a:t>
            </a:r>
          </a:p>
          <a:p>
            <a:pPr marL="742950" lvl="1" indent="-285750">
              <a:spcAft>
                <a:spcPts val="1200"/>
              </a:spcAft>
            </a:pPr>
            <a:r>
              <a:rPr lang="en-GB" b="1" dirty="0">
                <a:latin typeface="Open Sans" panose="020F0502020204030204" pitchFamily="34" charset="0"/>
              </a:rPr>
              <a:t>STEP #2</a:t>
            </a:r>
            <a:r>
              <a:rPr lang="en-GB" dirty="0">
                <a:latin typeface="Open Sans" panose="020F0502020204030204" pitchFamily="34" charset="0"/>
              </a:rPr>
              <a:t>: Vertical Stabilization using FPPC coils</a:t>
            </a:r>
          </a:p>
          <a:p>
            <a:pPr marL="742950" lvl="1" indent="-285750">
              <a:spcAft>
                <a:spcPts val="1200"/>
              </a:spcAft>
            </a:pPr>
            <a:r>
              <a:rPr lang="en-GB" b="1" dirty="0">
                <a:latin typeface="Open Sans" panose="020F0502020204030204" pitchFamily="34" charset="0"/>
              </a:rPr>
              <a:t>STEP #3</a:t>
            </a:r>
            <a:r>
              <a:rPr lang="en-GB" dirty="0">
                <a:latin typeface="Open Sans" panose="020F0502020204030204" pitchFamily="34" charset="0"/>
              </a:rPr>
              <a:t>: </a:t>
            </a:r>
            <a:r>
              <a:rPr lang="en-GB" dirty="0" err="1">
                <a:latin typeface="Open Sans" panose="020F0502020204030204" pitchFamily="34" charset="0"/>
              </a:rPr>
              <a:t>Isoflux</a:t>
            </a:r>
            <a:r>
              <a:rPr lang="en-GB" dirty="0">
                <a:latin typeface="Open Sans" panose="020F0502020204030204" pitchFamily="34" charset="0"/>
              </a:rPr>
              <a:t>/gap plasma boundary control</a:t>
            </a:r>
          </a:p>
          <a:p>
            <a:pPr marL="0" indent="0">
              <a:buNone/>
            </a:pPr>
            <a:endParaRPr lang="fr-FR" dirty="0"/>
          </a:p>
        </p:txBody>
      </p:sp>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dirty="0">
                <a:solidFill>
                  <a:prstClr val="white"/>
                </a:solidFill>
              </a:rPr>
              <a:t>WPTE | JT-60SA OP2 Proposal | 2026 </a:t>
            </a:r>
          </a:p>
        </p:txBody>
      </p:sp>
      <p:pic>
        <p:nvPicPr>
          <p:cNvPr id="4" name="Picture 3" descr="A screenshot of a computer&#10;&#10;AI-generated content may be incorrect.">
            <a:extLst>
              <a:ext uri="{FF2B5EF4-FFF2-40B4-BE49-F238E27FC236}">
                <a16:creationId xmlns:a16="http://schemas.microsoft.com/office/drawing/2014/main" id="{E3524829-9BFD-12FC-2303-125A3DE6C5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5367" y="649714"/>
            <a:ext cx="4811138" cy="2523791"/>
          </a:xfrm>
          <a:prstGeom prst="rect">
            <a:avLst/>
          </a:prstGeom>
        </p:spPr>
      </p:pic>
      <p:sp>
        <p:nvSpPr>
          <p:cNvPr id="5" name="CasellaDiTesto 2">
            <a:extLst>
              <a:ext uri="{FF2B5EF4-FFF2-40B4-BE49-F238E27FC236}">
                <a16:creationId xmlns:a16="http://schemas.microsoft.com/office/drawing/2014/main" id="{CAC3F62D-CAA7-38D2-B6B7-85360371063B}"/>
              </a:ext>
            </a:extLst>
          </p:cNvPr>
          <p:cNvSpPr txBox="1"/>
          <p:nvPr/>
        </p:nvSpPr>
        <p:spPr>
          <a:xfrm>
            <a:off x="7503593" y="3447547"/>
            <a:ext cx="4414685" cy="1169551"/>
          </a:xfrm>
          <a:prstGeom prst="rect">
            <a:avLst/>
          </a:prstGeom>
          <a:noFill/>
        </p:spPr>
        <p:txBody>
          <a:bodyPr wrap="square">
            <a:spAutoFit/>
          </a:bodyPr>
          <a:lstStyle/>
          <a:p>
            <a:pPr>
              <a:spcAft>
                <a:spcPts val="1200"/>
              </a:spcAft>
            </a:pPr>
            <a:r>
              <a:rPr lang="en-GB" sz="1200" noProof="0" dirty="0">
                <a:latin typeface="Times New Roman" panose="02020603050405020304" pitchFamily="18" charset="0"/>
                <a:cs typeface="Times New Roman" panose="02020603050405020304" pitchFamily="18" charset="0"/>
              </a:rPr>
              <a:t>P. </a:t>
            </a:r>
            <a:r>
              <a:rPr lang="en-GB" sz="1200" dirty="0">
                <a:latin typeface="Times New Roman" panose="02020603050405020304" pitchFamily="18" charset="0"/>
                <a:cs typeface="Times New Roman" panose="02020603050405020304" pitchFamily="18" charset="0"/>
              </a:rPr>
              <a:t>d</a:t>
            </a:r>
            <a:r>
              <a:rPr lang="en-GB" sz="1200" noProof="0" dirty="0">
                <a:latin typeface="Times New Roman" panose="02020603050405020304" pitchFamily="18" charset="0"/>
                <a:cs typeface="Times New Roman" panose="02020603050405020304" pitchFamily="18" charset="0"/>
              </a:rPr>
              <a:t>e Vries </a:t>
            </a:r>
            <a:r>
              <a:rPr lang="en-GB" sz="1200" i="1" noProof="0" dirty="0">
                <a:latin typeface="Times New Roman" panose="02020603050405020304" pitchFamily="18" charset="0"/>
                <a:cs typeface="Times New Roman" panose="02020603050405020304" pitchFamily="18" charset="0"/>
              </a:rPr>
              <a:t>et al.</a:t>
            </a:r>
            <a:r>
              <a:rPr lang="en-GB" sz="1200" noProof="0" dirty="0">
                <a:latin typeface="Times New Roman" panose="02020603050405020304" pitchFamily="18" charset="0"/>
                <a:cs typeface="Times New Roman" panose="02020603050405020304" pitchFamily="18" charset="0"/>
              </a:rPr>
              <a:t>, "Strategy to systematically design and deploy the ITER plasma control system: A system engineering and model-based design approach”, </a:t>
            </a:r>
            <a:r>
              <a:rPr lang="en-GB" sz="1200" i="1" noProof="0" dirty="0">
                <a:latin typeface="Times New Roman" panose="02020603050405020304" pitchFamily="18" charset="0"/>
                <a:cs typeface="Times New Roman" panose="02020603050405020304" pitchFamily="18" charset="0"/>
              </a:rPr>
              <a:t>Fus. Eng. Des.</a:t>
            </a:r>
            <a:r>
              <a:rPr lang="en-GB" sz="1200" noProof="0" dirty="0">
                <a:latin typeface="Times New Roman" panose="02020603050405020304" pitchFamily="18" charset="0"/>
                <a:cs typeface="Times New Roman" panose="02020603050405020304" pitchFamily="18" charset="0"/>
              </a:rPr>
              <a:t>, 2024 </a:t>
            </a:r>
          </a:p>
          <a:p>
            <a:pPr>
              <a:spcAft>
                <a:spcPts val="1200"/>
              </a:spcAft>
            </a:pPr>
            <a:r>
              <a:rPr lang="en-GB" sz="1200" noProof="0" dirty="0">
                <a:latin typeface="Times New Roman" panose="02020603050405020304" pitchFamily="18" charset="0"/>
                <a:cs typeface="Times New Roman" panose="02020603050405020304" pitchFamily="18" charset="0"/>
              </a:rPr>
              <a:t>M. Mattei </a:t>
            </a:r>
            <a:r>
              <a:rPr lang="en-GB" sz="1200" i="1" noProof="0" dirty="0">
                <a:latin typeface="Times New Roman" panose="02020603050405020304" pitchFamily="18" charset="0"/>
                <a:cs typeface="Times New Roman" panose="02020603050405020304" pitchFamily="18" charset="0"/>
              </a:rPr>
              <a:t>et al.</a:t>
            </a:r>
            <a:r>
              <a:rPr lang="en-GB" sz="1200" noProof="0" dirty="0">
                <a:latin typeface="Times New Roman" panose="02020603050405020304" pitchFamily="18" charset="0"/>
                <a:cs typeface="Times New Roman" panose="02020603050405020304" pitchFamily="18" charset="0"/>
              </a:rPr>
              <a:t>, “Recent developments in ITER magnetic control algorithms”, </a:t>
            </a:r>
            <a:r>
              <a:rPr lang="en-GB" sz="1200" i="1" noProof="0" dirty="0">
                <a:latin typeface="Times New Roman" panose="02020603050405020304" pitchFamily="18" charset="0"/>
                <a:cs typeface="Times New Roman" panose="02020603050405020304" pitchFamily="18" charset="0"/>
              </a:rPr>
              <a:t>Fus. Eng. Des.</a:t>
            </a:r>
            <a:r>
              <a:rPr lang="en-GB" sz="1200" noProof="0" dirty="0">
                <a:latin typeface="Times New Roman" panose="02020603050405020304" pitchFamily="18" charset="0"/>
                <a:cs typeface="Times New Roman" panose="02020603050405020304" pitchFamily="18" charset="0"/>
              </a:rPr>
              <a:t>, 2026</a:t>
            </a:r>
          </a:p>
        </p:txBody>
      </p:sp>
    </p:spTree>
    <p:extLst>
      <p:ext uri="{BB962C8B-B14F-4D97-AF65-F5344CB8AC3E}">
        <p14:creationId xmlns:p14="http://schemas.microsoft.com/office/powerpoint/2010/main" val="147626227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198</Words>
  <Application>Microsoft Macintosh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Open Sans</vt:lpstr>
      <vt:lpstr>Times New Roman</vt:lpstr>
      <vt:lpstr>EUROfusion.1line_5_3_2019</vt:lpstr>
      <vt:lpstr>Test of ITER magnetic control schemes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GIANMARIA DE TOMMASI</cp:lastModifiedBy>
  <cp:revision>23</cp:revision>
  <dcterms:created xsi:type="dcterms:W3CDTF">2023-11-15T09:40:03Z</dcterms:created>
  <dcterms:modified xsi:type="dcterms:W3CDTF">2025-10-31T19:41:14Z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SIP_Label_22759de7-3255-46b5-8dfe-736652f9c6c1_Enabled">
    <vt:lpwstr>true</vt:lpwstr>
  </property>
  <property fmtid="{D5CDD505-2E9C-101B-9397-08002B2CF9AE}" pid="4" name="MSIP_Label_22759de7-3255-46b5-8dfe-736652f9c6c1_SetDate">
    <vt:lpwstr>2025-07-07T12:31:27Z</vt:lpwstr>
  </property>
  <property fmtid="{D5CDD505-2E9C-101B-9397-08002B2CF9AE}" pid="5" name="MSIP_Label_22759de7-3255-46b5-8dfe-736652f9c6c1_Method">
    <vt:lpwstr>Standard</vt:lpwstr>
  </property>
  <property fmtid="{D5CDD505-2E9C-101B-9397-08002B2CF9AE}" pid="6" name="MSIP_Label_22759de7-3255-46b5-8dfe-736652f9c6c1_Name">
    <vt:lpwstr>22759de7-3255-46b5-8dfe-736652f9c6c1</vt:lpwstr>
  </property>
  <property fmtid="{D5CDD505-2E9C-101B-9397-08002B2CF9AE}" pid="7" name="MSIP_Label_22759de7-3255-46b5-8dfe-736652f9c6c1_SiteId">
    <vt:lpwstr>c6ac664b-ae27-4d5d-b4e6-bb5717196fc7</vt:lpwstr>
  </property>
  <property fmtid="{D5CDD505-2E9C-101B-9397-08002B2CF9AE}" pid="8" name="MSIP_Label_22759de7-3255-46b5-8dfe-736652f9c6c1_ActionId">
    <vt:lpwstr>01fea838-fad8-4232-8606-7ed802574ac1</vt:lpwstr>
  </property>
  <property fmtid="{D5CDD505-2E9C-101B-9397-08002B2CF9AE}" pid="9" name="MSIP_Label_22759de7-3255-46b5-8dfe-736652f9c6c1_ContentBits">
    <vt:lpwstr>0</vt:lpwstr>
  </property>
  <property fmtid="{D5CDD505-2E9C-101B-9397-08002B2CF9AE}" pid="10" name="MSIP_Label_2ad0b24d-6422-44b0-b3de-abb3a9e8c81a_Enabled">
    <vt:lpwstr>true</vt:lpwstr>
  </property>
  <property fmtid="{D5CDD505-2E9C-101B-9397-08002B2CF9AE}" pid="11" name="MSIP_Label_2ad0b24d-6422-44b0-b3de-abb3a9e8c81a_SetDate">
    <vt:lpwstr>2025-10-30T16:12:49Z</vt:lpwstr>
  </property>
  <property fmtid="{D5CDD505-2E9C-101B-9397-08002B2CF9AE}" pid="12" name="MSIP_Label_2ad0b24d-6422-44b0-b3de-abb3a9e8c81a_Method">
    <vt:lpwstr>Standard</vt:lpwstr>
  </property>
  <property fmtid="{D5CDD505-2E9C-101B-9397-08002B2CF9AE}" pid="13" name="MSIP_Label_2ad0b24d-6422-44b0-b3de-abb3a9e8c81a_Name">
    <vt:lpwstr>defa4170-0d19-0005-0004-bc88714345d2</vt:lpwstr>
  </property>
  <property fmtid="{D5CDD505-2E9C-101B-9397-08002B2CF9AE}" pid="14" name="MSIP_Label_2ad0b24d-6422-44b0-b3de-abb3a9e8c81a_SiteId">
    <vt:lpwstr>2fcfe26a-bb62-46b0-b1e3-28f9da0c45fd</vt:lpwstr>
  </property>
  <property fmtid="{D5CDD505-2E9C-101B-9397-08002B2CF9AE}" pid="15" name="MSIP_Label_2ad0b24d-6422-44b0-b3de-abb3a9e8c81a_ActionId">
    <vt:lpwstr>810c2d89-7599-41c5-bc3e-b8922fb02f36</vt:lpwstr>
  </property>
  <property fmtid="{D5CDD505-2E9C-101B-9397-08002B2CF9AE}" pid="16" name="MSIP_Label_2ad0b24d-6422-44b0-b3de-abb3a9e8c81a_ContentBits">
    <vt:lpwstr>0</vt:lpwstr>
  </property>
  <property fmtid="{D5CDD505-2E9C-101B-9397-08002B2CF9AE}" pid="17" name="MSIP_Label_2ad0b24d-6422-44b0-b3de-abb3a9e8c81a_Tag">
    <vt:lpwstr>50, 3, 0, 1</vt:lpwstr>
  </property>
</Properties>
</file>