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9"/>
  </p:notesMasterIdLst>
  <p:sldIdLst>
    <p:sldId id="261" r:id="rId5"/>
    <p:sldId id="259" r:id="rId6"/>
    <p:sldId id="260"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0A81"/>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41" autoAdjust="0"/>
    <p:restoredTop sz="94660"/>
  </p:normalViewPr>
  <p:slideViewPr>
    <p:cSldViewPr snapToGrid="0">
      <p:cViewPr varScale="1">
        <p:scale>
          <a:sx n="97" d="100"/>
          <a:sy n="97" d="100"/>
        </p:scale>
        <p:origin x="158"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eling, David L" userId="1bb31b37-f786-4a5b-ac07-d0dd9b0b167e" providerId="ADAL" clId="{947EB8BC-A73E-45EE-9DDA-9F28C1B745A7}"/>
    <pc:docChg chg="custSel modSld">
      <pc:chgData name="Keeling, David L" userId="1bb31b37-f786-4a5b-ac07-d0dd9b0b167e" providerId="ADAL" clId="{947EB8BC-A73E-45EE-9DDA-9F28C1B745A7}" dt="2025-07-07T12:35:06.142" v="56" actId="20577"/>
      <pc:docMkLst>
        <pc:docMk/>
      </pc:docMkLst>
      <pc:sldChg chg="modSp mod">
        <pc:chgData name="Keeling, David L" userId="1bb31b37-f786-4a5b-ac07-d0dd9b0b167e" providerId="ADAL" clId="{947EB8BC-A73E-45EE-9DDA-9F28C1B745A7}" dt="2025-07-07T12:35:06.142" v="56" actId="20577"/>
        <pc:sldMkLst>
          <pc:docMk/>
          <pc:sldMk cId="1476262273" sldId="257"/>
        </pc:sldMkLst>
        <pc:spChg chg="mod">
          <ac:chgData name="Keeling, David L" userId="1bb31b37-f786-4a5b-ac07-d0dd9b0b167e" providerId="ADAL" clId="{947EB8BC-A73E-45EE-9DDA-9F28C1B745A7}" dt="2025-07-07T12:35:06.142" v="56" actId="20577"/>
          <ac:spMkLst>
            <pc:docMk/>
            <pc:sldMk cId="1476262273" sldId="257"/>
            <ac:spMk id="3" creationId="{AF84369C-82E3-577D-E575-74F6A508CBA3}"/>
          </ac:spMkLst>
        </pc:spChg>
        <pc:spChg chg="mod">
          <ac:chgData name="Keeling, David L" userId="1bb31b37-f786-4a5b-ac07-d0dd9b0b167e" providerId="ADAL" clId="{947EB8BC-A73E-45EE-9DDA-9F28C1B745A7}" dt="2025-07-07T12:32:15.057" v="1" actId="20577"/>
          <ac:spMkLst>
            <pc:docMk/>
            <pc:sldMk cId="1476262273" sldId="257"/>
            <ac:spMk id="10" creationId="{A727462F-C1D4-E417-2D54-4ACE8ED1E9C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704504-7796-4C7F-851A-B7F1387E744A}" type="datetimeFigureOut">
              <a:rPr lang="en-GB" smtClean="0"/>
              <a:t>04/11/2025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9C27D5-0D75-4E3E-AD55-CAC614F7556B}" type="slidenum">
              <a:rPr lang="en-GB" smtClean="0"/>
              <a:t>‹#›</a:t>
            </a:fld>
            <a:endParaRPr lang="en-GB"/>
          </a:p>
        </p:txBody>
      </p:sp>
    </p:spTree>
    <p:extLst>
      <p:ext uri="{BB962C8B-B14F-4D97-AF65-F5344CB8AC3E}">
        <p14:creationId xmlns:p14="http://schemas.microsoft.com/office/powerpoint/2010/main" val="3839155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dirty="0"/>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Author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Author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169645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EUROfusion Values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64" r:id="rId3"/>
    <p:sldLayoutId id="2147483669" r:id="rId4"/>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284464" y="607039"/>
            <a:ext cx="4907536" cy="58629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Titre 1">
            <a:extLst>
              <a:ext uri="{FF2B5EF4-FFF2-40B4-BE49-F238E27FC236}">
                <a16:creationId xmlns:a16="http://schemas.microsoft.com/office/drawing/2014/main" id="{D74FD918-4636-3AD1-725C-4CFB22102A0F}"/>
              </a:ext>
            </a:extLst>
          </p:cNvPr>
          <p:cNvSpPr>
            <a:spLocks noGrp="1"/>
          </p:cNvSpPr>
          <p:nvPr>
            <p:ph type="title"/>
          </p:nvPr>
        </p:nvSpPr>
        <p:spPr>
          <a:xfrm>
            <a:off x="983431" y="192515"/>
            <a:ext cx="10982145" cy="457200"/>
          </a:xfrm>
        </p:spPr>
        <p:txBody>
          <a:bodyPr/>
          <a:lstStyle/>
          <a:p>
            <a:r>
              <a:rPr lang="fr-FR" dirty="0" smtClean="0"/>
              <a:t>Pedestal structure, </a:t>
            </a:r>
            <a:r>
              <a:rPr lang="fr-FR" dirty="0" err="1" smtClean="0"/>
              <a:t>stability</a:t>
            </a:r>
            <a:r>
              <a:rPr lang="fr-FR" dirty="0"/>
              <a:t>,</a:t>
            </a:r>
            <a:r>
              <a:rPr lang="fr-FR" dirty="0" smtClean="0"/>
              <a:t> transport and </a:t>
            </a:r>
            <a:r>
              <a:rPr lang="fr-FR" dirty="0" err="1" smtClean="0"/>
              <a:t>ELMs</a:t>
            </a:r>
            <a:r>
              <a:rPr lang="fr-FR" dirty="0" smtClean="0"/>
              <a:t> </a:t>
            </a:r>
            <a:r>
              <a:rPr lang="fr-FR" dirty="0" err="1" smtClean="0"/>
              <a:t>characterization</a:t>
            </a:r>
            <a:endParaRPr lang="fr-FR" dirty="0"/>
          </a:p>
        </p:txBody>
      </p:sp>
      <p:sp>
        <p:nvSpPr>
          <p:cNvPr id="10" name="Espace réservé du pied de page 3">
            <a:extLst>
              <a:ext uri="{FF2B5EF4-FFF2-40B4-BE49-F238E27FC236}">
                <a16:creationId xmlns:a16="http://schemas.microsoft.com/office/drawing/2014/main" id="{A727462F-C1D4-E417-2D54-4ACE8ED1E9CA}"/>
              </a:ext>
            </a:extLst>
          </p:cNvPr>
          <p:cNvSpPr>
            <a:spLocks noGrp="1"/>
          </p:cNvSpPr>
          <p:nvPr>
            <p:ph type="ftr" sz="quarter" idx="11"/>
          </p:nvPr>
        </p:nvSpPr>
        <p:spPr>
          <a:xfrm>
            <a:off x="825624" y="6555770"/>
            <a:ext cx="3470176" cy="329614"/>
          </a:xfrm>
        </p:spPr>
        <p:txBody>
          <a:bodyPr/>
          <a:lstStyle/>
          <a:p>
            <a:r>
              <a:rPr lang="en-GB" dirty="0">
                <a:solidFill>
                  <a:prstClr val="white"/>
                </a:solidFill>
              </a:rPr>
              <a:t>WPTE | JT-60SA OP2 Proposal | 2026 </a:t>
            </a:r>
          </a:p>
        </p:txBody>
      </p:sp>
      <p:pic>
        <p:nvPicPr>
          <p:cNvPr id="7" name="Picture 6"/>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066555" y="752295"/>
            <a:ext cx="2641466" cy="2199859"/>
          </a:xfrm>
          <a:prstGeom prst="rect">
            <a:avLst/>
          </a:prstGeom>
        </p:spPr>
      </p:pic>
      <p:sp>
        <p:nvSpPr>
          <p:cNvPr id="4" name="Rectangle 3"/>
          <p:cNvSpPr/>
          <p:nvPr/>
        </p:nvSpPr>
        <p:spPr>
          <a:xfrm>
            <a:off x="9121594" y="1132795"/>
            <a:ext cx="275623" cy="10141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Freeform 4"/>
          <p:cNvSpPr/>
          <p:nvPr/>
        </p:nvSpPr>
        <p:spPr>
          <a:xfrm>
            <a:off x="7729118" y="1651639"/>
            <a:ext cx="1363348" cy="614389"/>
          </a:xfrm>
          <a:custGeom>
            <a:avLst/>
            <a:gdLst>
              <a:gd name="connsiteX0" fmla="*/ 39352 w 1205277"/>
              <a:gd name="connsiteY0" fmla="*/ 556191 h 557117"/>
              <a:gd name="connsiteX1" fmla="*/ 31492 w 1205277"/>
              <a:gd name="connsiteY1" fmla="*/ 543090 h 557117"/>
              <a:gd name="connsiteX2" fmla="*/ 21012 w 1205277"/>
              <a:gd name="connsiteY2" fmla="*/ 524750 h 557117"/>
              <a:gd name="connsiteX3" fmla="*/ 15771 w 1205277"/>
              <a:gd name="connsiteY3" fmla="*/ 519510 h 557117"/>
              <a:gd name="connsiteX4" fmla="*/ 5291 w 1205277"/>
              <a:gd name="connsiteY4" fmla="*/ 498549 h 557117"/>
              <a:gd name="connsiteX5" fmla="*/ 51 w 1205277"/>
              <a:gd name="connsiteY5" fmla="*/ 451388 h 557117"/>
              <a:gd name="connsiteX6" fmla="*/ 2671 w 1205277"/>
              <a:gd name="connsiteY6" fmla="*/ 427808 h 557117"/>
              <a:gd name="connsiteX7" fmla="*/ 10531 w 1205277"/>
              <a:gd name="connsiteY7" fmla="*/ 419948 h 557117"/>
              <a:gd name="connsiteX8" fmla="*/ 26252 w 1205277"/>
              <a:gd name="connsiteY8" fmla="*/ 412088 h 557117"/>
              <a:gd name="connsiteX9" fmla="*/ 31492 w 1205277"/>
              <a:gd name="connsiteY9" fmla="*/ 406847 h 557117"/>
              <a:gd name="connsiteX10" fmla="*/ 39352 w 1205277"/>
              <a:gd name="connsiteY10" fmla="*/ 401607 h 557117"/>
              <a:gd name="connsiteX11" fmla="*/ 70793 w 1205277"/>
              <a:gd name="connsiteY11" fmla="*/ 396367 h 557117"/>
              <a:gd name="connsiteX12" fmla="*/ 83893 w 1205277"/>
              <a:gd name="connsiteY12" fmla="*/ 393747 h 557117"/>
              <a:gd name="connsiteX13" fmla="*/ 149394 w 1205277"/>
              <a:gd name="connsiteY13" fmla="*/ 391127 h 557117"/>
              <a:gd name="connsiteX14" fmla="*/ 167735 w 1205277"/>
              <a:gd name="connsiteY14" fmla="*/ 388507 h 557117"/>
              <a:gd name="connsiteX15" fmla="*/ 183455 w 1205277"/>
              <a:gd name="connsiteY15" fmla="*/ 383267 h 557117"/>
              <a:gd name="connsiteX16" fmla="*/ 188695 w 1205277"/>
              <a:gd name="connsiteY16" fmla="*/ 367547 h 557117"/>
              <a:gd name="connsiteX17" fmla="*/ 193935 w 1205277"/>
              <a:gd name="connsiteY17" fmla="*/ 362306 h 557117"/>
              <a:gd name="connsiteX18" fmla="*/ 214896 w 1205277"/>
              <a:gd name="connsiteY18" fmla="*/ 338726 h 557117"/>
              <a:gd name="connsiteX19" fmla="*/ 230616 w 1205277"/>
              <a:gd name="connsiteY19" fmla="*/ 328246 h 557117"/>
              <a:gd name="connsiteX20" fmla="*/ 243716 w 1205277"/>
              <a:gd name="connsiteY20" fmla="*/ 317765 h 557117"/>
              <a:gd name="connsiteX21" fmla="*/ 254197 w 1205277"/>
              <a:gd name="connsiteY21" fmla="*/ 296805 h 557117"/>
              <a:gd name="connsiteX22" fmla="*/ 259437 w 1205277"/>
              <a:gd name="connsiteY22" fmla="*/ 288945 h 557117"/>
              <a:gd name="connsiteX23" fmla="*/ 256817 w 1205277"/>
              <a:gd name="connsiteY23" fmla="*/ 241784 h 557117"/>
              <a:gd name="connsiteX24" fmla="*/ 259437 w 1205277"/>
              <a:gd name="connsiteY24" fmla="*/ 205103 h 557117"/>
              <a:gd name="connsiteX25" fmla="*/ 262057 w 1205277"/>
              <a:gd name="connsiteY25" fmla="*/ 197243 h 557117"/>
              <a:gd name="connsiteX26" fmla="*/ 269917 w 1205277"/>
              <a:gd name="connsiteY26" fmla="*/ 171042 h 557117"/>
              <a:gd name="connsiteX27" fmla="*/ 280397 w 1205277"/>
              <a:gd name="connsiteY27" fmla="*/ 157942 h 557117"/>
              <a:gd name="connsiteX28" fmla="*/ 306598 w 1205277"/>
              <a:gd name="connsiteY28" fmla="*/ 155322 h 557117"/>
              <a:gd name="connsiteX29" fmla="*/ 324938 w 1205277"/>
              <a:gd name="connsiteY29" fmla="*/ 152702 h 557117"/>
              <a:gd name="connsiteX30" fmla="*/ 332798 w 1205277"/>
              <a:gd name="connsiteY30" fmla="*/ 160562 h 557117"/>
              <a:gd name="connsiteX31" fmla="*/ 335418 w 1205277"/>
              <a:gd name="connsiteY31" fmla="*/ 171042 h 557117"/>
              <a:gd name="connsiteX32" fmla="*/ 340659 w 1205277"/>
              <a:gd name="connsiteY32" fmla="*/ 186763 h 557117"/>
              <a:gd name="connsiteX33" fmla="*/ 343279 w 1205277"/>
              <a:gd name="connsiteY33" fmla="*/ 194623 h 557117"/>
              <a:gd name="connsiteX34" fmla="*/ 348519 w 1205277"/>
              <a:gd name="connsiteY34" fmla="*/ 212963 h 557117"/>
              <a:gd name="connsiteX35" fmla="*/ 353759 w 1205277"/>
              <a:gd name="connsiteY35" fmla="*/ 220823 h 557117"/>
              <a:gd name="connsiteX36" fmla="*/ 369479 w 1205277"/>
              <a:gd name="connsiteY36" fmla="*/ 231304 h 557117"/>
              <a:gd name="connsiteX37" fmla="*/ 377339 w 1205277"/>
              <a:gd name="connsiteY37" fmla="*/ 236544 h 557117"/>
              <a:gd name="connsiteX38" fmla="*/ 395680 w 1205277"/>
              <a:gd name="connsiteY38" fmla="*/ 241784 h 557117"/>
              <a:gd name="connsiteX39" fmla="*/ 411400 w 1205277"/>
              <a:gd name="connsiteY39" fmla="*/ 247024 h 557117"/>
              <a:gd name="connsiteX40" fmla="*/ 440221 w 1205277"/>
              <a:gd name="connsiteY40" fmla="*/ 244404 h 557117"/>
              <a:gd name="connsiteX41" fmla="*/ 458561 w 1205277"/>
              <a:gd name="connsiteY41" fmla="*/ 241784 h 557117"/>
              <a:gd name="connsiteX42" fmla="*/ 492622 w 1205277"/>
              <a:gd name="connsiteY42" fmla="*/ 239164 h 557117"/>
              <a:gd name="connsiteX43" fmla="*/ 508342 w 1205277"/>
              <a:gd name="connsiteY43" fmla="*/ 231304 h 557117"/>
              <a:gd name="connsiteX44" fmla="*/ 510962 w 1205277"/>
              <a:gd name="connsiteY44" fmla="*/ 223443 h 557117"/>
              <a:gd name="connsiteX45" fmla="*/ 524063 w 1205277"/>
              <a:gd name="connsiteY45" fmla="*/ 210343 h 557117"/>
              <a:gd name="connsiteX46" fmla="*/ 539783 w 1205277"/>
              <a:gd name="connsiteY46" fmla="*/ 199863 h 557117"/>
              <a:gd name="connsiteX47" fmla="*/ 552883 w 1205277"/>
              <a:gd name="connsiteY47" fmla="*/ 186763 h 557117"/>
              <a:gd name="connsiteX48" fmla="*/ 558123 w 1205277"/>
              <a:gd name="connsiteY48" fmla="*/ 178902 h 557117"/>
              <a:gd name="connsiteX49" fmla="*/ 584324 w 1205277"/>
              <a:gd name="connsiteY49" fmla="*/ 160562 h 557117"/>
              <a:gd name="connsiteX50" fmla="*/ 594804 w 1205277"/>
              <a:gd name="connsiteY50" fmla="*/ 155322 h 557117"/>
              <a:gd name="connsiteX51" fmla="*/ 610524 w 1205277"/>
              <a:gd name="connsiteY51" fmla="*/ 139602 h 557117"/>
              <a:gd name="connsiteX52" fmla="*/ 615765 w 1205277"/>
              <a:gd name="connsiteY52" fmla="*/ 134361 h 557117"/>
              <a:gd name="connsiteX53" fmla="*/ 623625 w 1205277"/>
              <a:gd name="connsiteY53" fmla="*/ 131741 h 557117"/>
              <a:gd name="connsiteX54" fmla="*/ 634105 w 1205277"/>
              <a:gd name="connsiteY54" fmla="*/ 123881 h 557117"/>
              <a:gd name="connsiteX55" fmla="*/ 644585 w 1205277"/>
              <a:gd name="connsiteY55" fmla="*/ 118641 h 557117"/>
              <a:gd name="connsiteX56" fmla="*/ 649825 w 1205277"/>
              <a:gd name="connsiteY56" fmla="*/ 110781 h 557117"/>
              <a:gd name="connsiteX57" fmla="*/ 657685 w 1205277"/>
              <a:gd name="connsiteY57" fmla="*/ 105541 h 557117"/>
              <a:gd name="connsiteX58" fmla="*/ 670786 w 1205277"/>
              <a:gd name="connsiteY58" fmla="*/ 92441 h 557117"/>
              <a:gd name="connsiteX59" fmla="*/ 678646 w 1205277"/>
              <a:gd name="connsiteY59" fmla="*/ 84580 h 557117"/>
              <a:gd name="connsiteX60" fmla="*/ 696986 w 1205277"/>
              <a:gd name="connsiteY60" fmla="*/ 74100 h 557117"/>
              <a:gd name="connsiteX61" fmla="*/ 704846 w 1205277"/>
              <a:gd name="connsiteY61" fmla="*/ 68860 h 557117"/>
              <a:gd name="connsiteX62" fmla="*/ 723187 w 1205277"/>
              <a:gd name="connsiteY62" fmla="*/ 63620 h 557117"/>
              <a:gd name="connsiteX63" fmla="*/ 738907 w 1205277"/>
              <a:gd name="connsiteY63" fmla="*/ 58380 h 557117"/>
              <a:gd name="connsiteX64" fmla="*/ 746767 w 1205277"/>
              <a:gd name="connsiteY64" fmla="*/ 53140 h 557117"/>
              <a:gd name="connsiteX65" fmla="*/ 752008 w 1205277"/>
              <a:gd name="connsiteY65" fmla="*/ 47900 h 557117"/>
              <a:gd name="connsiteX66" fmla="*/ 759868 w 1205277"/>
              <a:gd name="connsiteY66" fmla="*/ 45279 h 557117"/>
              <a:gd name="connsiteX67" fmla="*/ 770348 w 1205277"/>
              <a:gd name="connsiteY67" fmla="*/ 34799 h 557117"/>
              <a:gd name="connsiteX68" fmla="*/ 783448 w 1205277"/>
              <a:gd name="connsiteY68" fmla="*/ 19079 h 557117"/>
              <a:gd name="connsiteX69" fmla="*/ 793928 w 1205277"/>
              <a:gd name="connsiteY69" fmla="*/ 13839 h 557117"/>
              <a:gd name="connsiteX70" fmla="*/ 809649 w 1205277"/>
              <a:gd name="connsiteY70" fmla="*/ 8599 h 557117"/>
              <a:gd name="connsiteX71" fmla="*/ 817509 w 1205277"/>
              <a:gd name="connsiteY71" fmla="*/ 5979 h 557117"/>
              <a:gd name="connsiteX72" fmla="*/ 838469 w 1205277"/>
              <a:gd name="connsiteY72" fmla="*/ 3359 h 557117"/>
              <a:gd name="connsiteX73" fmla="*/ 1087375 w 1205277"/>
              <a:gd name="connsiteY73" fmla="*/ 11219 h 557117"/>
              <a:gd name="connsiteX74" fmla="*/ 1095235 w 1205277"/>
              <a:gd name="connsiteY74" fmla="*/ 16459 h 557117"/>
              <a:gd name="connsiteX75" fmla="*/ 1105715 w 1205277"/>
              <a:gd name="connsiteY75" fmla="*/ 21699 h 557117"/>
              <a:gd name="connsiteX76" fmla="*/ 1116195 w 1205277"/>
              <a:gd name="connsiteY76" fmla="*/ 32179 h 557117"/>
              <a:gd name="connsiteX77" fmla="*/ 1137156 w 1205277"/>
              <a:gd name="connsiteY77" fmla="*/ 61000 h 557117"/>
              <a:gd name="connsiteX78" fmla="*/ 1158116 w 1205277"/>
              <a:gd name="connsiteY78" fmla="*/ 97681 h 557117"/>
              <a:gd name="connsiteX79" fmla="*/ 1168597 w 1205277"/>
              <a:gd name="connsiteY79" fmla="*/ 116021 h 557117"/>
              <a:gd name="connsiteX80" fmla="*/ 1179077 w 1205277"/>
              <a:gd name="connsiteY80" fmla="*/ 131741 h 557117"/>
              <a:gd name="connsiteX81" fmla="*/ 1194797 w 1205277"/>
              <a:gd name="connsiteY81" fmla="*/ 165802 h 557117"/>
              <a:gd name="connsiteX82" fmla="*/ 1205277 w 1205277"/>
              <a:gd name="connsiteY82" fmla="*/ 192003 h 557117"/>
              <a:gd name="connsiteX83" fmla="*/ 1202657 w 1205277"/>
              <a:gd name="connsiteY83" fmla="*/ 226063 h 557117"/>
              <a:gd name="connsiteX84" fmla="*/ 1197417 w 1205277"/>
              <a:gd name="connsiteY84" fmla="*/ 233924 h 557117"/>
              <a:gd name="connsiteX85" fmla="*/ 1189557 w 1205277"/>
              <a:gd name="connsiteY85" fmla="*/ 244404 h 557117"/>
              <a:gd name="connsiteX86" fmla="*/ 1184317 w 1205277"/>
              <a:gd name="connsiteY86" fmla="*/ 254884 h 557117"/>
              <a:gd name="connsiteX87" fmla="*/ 1158116 w 1205277"/>
              <a:gd name="connsiteY87" fmla="*/ 281085 h 557117"/>
              <a:gd name="connsiteX88" fmla="*/ 1118816 w 1205277"/>
              <a:gd name="connsiteY88" fmla="*/ 307285 h 557117"/>
              <a:gd name="connsiteX89" fmla="*/ 1100475 w 1205277"/>
              <a:gd name="connsiteY89" fmla="*/ 325626 h 557117"/>
              <a:gd name="connsiteX90" fmla="*/ 1076895 w 1205277"/>
              <a:gd name="connsiteY90" fmla="*/ 341346 h 557117"/>
              <a:gd name="connsiteX91" fmla="*/ 1069034 w 1205277"/>
              <a:gd name="connsiteY91" fmla="*/ 346586 h 557117"/>
              <a:gd name="connsiteX92" fmla="*/ 1061174 w 1205277"/>
              <a:gd name="connsiteY92" fmla="*/ 354446 h 557117"/>
              <a:gd name="connsiteX93" fmla="*/ 1024493 w 1205277"/>
              <a:gd name="connsiteY93" fmla="*/ 364926 h 557117"/>
              <a:gd name="connsiteX94" fmla="*/ 1014013 w 1205277"/>
              <a:gd name="connsiteY94" fmla="*/ 367547 h 557117"/>
              <a:gd name="connsiteX95" fmla="*/ 657685 w 1205277"/>
              <a:gd name="connsiteY95" fmla="*/ 370167 h 557117"/>
              <a:gd name="connsiteX96" fmla="*/ 623625 w 1205277"/>
              <a:gd name="connsiteY96" fmla="*/ 372787 h 557117"/>
              <a:gd name="connsiteX97" fmla="*/ 607904 w 1205277"/>
              <a:gd name="connsiteY97" fmla="*/ 375407 h 557117"/>
              <a:gd name="connsiteX98" fmla="*/ 581704 w 1205277"/>
              <a:gd name="connsiteY98" fmla="*/ 378027 h 557117"/>
              <a:gd name="connsiteX99" fmla="*/ 516202 w 1205277"/>
              <a:gd name="connsiteY99" fmla="*/ 385887 h 557117"/>
              <a:gd name="connsiteX100" fmla="*/ 490002 w 1205277"/>
              <a:gd name="connsiteY100" fmla="*/ 388507 h 557117"/>
              <a:gd name="connsiteX101" fmla="*/ 471661 w 1205277"/>
              <a:gd name="connsiteY101" fmla="*/ 391127 h 557117"/>
              <a:gd name="connsiteX102" fmla="*/ 421880 w 1205277"/>
              <a:gd name="connsiteY102" fmla="*/ 393747 h 557117"/>
              <a:gd name="connsiteX103" fmla="*/ 385199 w 1205277"/>
              <a:gd name="connsiteY103" fmla="*/ 401607 h 557117"/>
              <a:gd name="connsiteX104" fmla="*/ 377339 w 1205277"/>
              <a:gd name="connsiteY104" fmla="*/ 409467 h 557117"/>
              <a:gd name="connsiteX105" fmla="*/ 369479 w 1205277"/>
              <a:gd name="connsiteY105" fmla="*/ 412088 h 557117"/>
              <a:gd name="connsiteX106" fmla="*/ 351139 w 1205277"/>
              <a:gd name="connsiteY106" fmla="*/ 430428 h 557117"/>
              <a:gd name="connsiteX107" fmla="*/ 335418 w 1205277"/>
              <a:gd name="connsiteY107" fmla="*/ 440908 h 557117"/>
              <a:gd name="connsiteX108" fmla="*/ 306598 w 1205277"/>
              <a:gd name="connsiteY108" fmla="*/ 451388 h 557117"/>
              <a:gd name="connsiteX109" fmla="*/ 259437 w 1205277"/>
              <a:gd name="connsiteY109" fmla="*/ 454008 h 557117"/>
              <a:gd name="connsiteX110" fmla="*/ 251577 w 1205277"/>
              <a:gd name="connsiteY110" fmla="*/ 456628 h 557117"/>
              <a:gd name="connsiteX111" fmla="*/ 233236 w 1205277"/>
              <a:gd name="connsiteY111" fmla="*/ 467109 h 557117"/>
              <a:gd name="connsiteX112" fmla="*/ 217516 w 1205277"/>
              <a:gd name="connsiteY112" fmla="*/ 472349 h 557117"/>
              <a:gd name="connsiteX113" fmla="*/ 201795 w 1205277"/>
              <a:gd name="connsiteY113" fmla="*/ 482829 h 557117"/>
              <a:gd name="connsiteX114" fmla="*/ 193935 w 1205277"/>
              <a:gd name="connsiteY114" fmla="*/ 488069 h 557117"/>
              <a:gd name="connsiteX115" fmla="*/ 180835 w 1205277"/>
              <a:gd name="connsiteY115" fmla="*/ 503790 h 557117"/>
              <a:gd name="connsiteX116" fmla="*/ 175595 w 1205277"/>
              <a:gd name="connsiteY116" fmla="*/ 511650 h 557117"/>
              <a:gd name="connsiteX117" fmla="*/ 159875 w 1205277"/>
              <a:gd name="connsiteY117" fmla="*/ 522130 h 557117"/>
              <a:gd name="connsiteX118" fmla="*/ 154634 w 1205277"/>
              <a:gd name="connsiteY118" fmla="*/ 527370 h 557117"/>
              <a:gd name="connsiteX119" fmla="*/ 131054 w 1205277"/>
              <a:gd name="connsiteY119" fmla="*/ 540470 h 557117"/>
              <a:gd name="connsiteX120" fmla="*/ 115334 w 1205277"/>
              <a:gd name="connsiteY120" fmla="*/ 545710 h 557117"/>
              <a:gd name="connsiteX121" fmla="*/ 52452 w 1205277"/>
              <a:gd name="connsiteY121" fmla="*/ 553571 h 557117"/>
              <a:gd name="connsiteX122" fmla="*/ 39352 w 1205277"/>
              <a:gd name="connsiteY122" fmla="*/ 556191 h 557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1205277" h="557117">
                <a:moveTo>
                  <a:pt x="39352" y="556191"/>
                </a:moveTo>
                <a:cubicBezTo>
                  <a:pt x="35859" y="554444"/>
                  <a:pt x="33965" y="547542"/>
                  <a:pt x="31492" y="543090"/>
                </a:cubicBezTo>
                <a:cubicBezTo>
                  <a:pt x="26604" y="534292"/>
                  <a:pt x="26999" y="532233"/>
                  <a:pt x="21012" y="524750"/>
                </a:cubicBezTo>
                <a:cubicBezTo>
                  <a:pt x="19469" y="522821"/>
                  <a:pt x="17518" y="521257"/>
                  <a:pt x="15771" y="519510"/>
                </a:cubicBezTo>
                <a:cubicBezTo>
                  <a:pt x="9750" y="501446"/>
                  <a:pt x="14436" y="507696"/>
                  <a:pt x="5291" y="498549"/>
                </a:cubicBezTo>
                <a:cubicBezTo>
                  <a:pt x="-891" y="480003"/>
                  <a:pt x="51" y="485033"/>
                  <a:pt x="51" y="451388"/>
                </a:cubicBezTo>
                <a:cubicBezTo>
                  <a:pt x="51" y="443480"/>
                  <a:pt x="170" y="435311"/>
                  <a:pt x="2671" y="427808"/>
                </a:cubicBezTo>
                <a:cubicBezTo>
                  <a:pt x="3843" y="424293"/>
                  <a:pt x="7685" y="422320"/>
                  <a:pt x="10531" y="419948"/>
                </a:cubicBezTo>
                <a:cubicBezTo>
                  <a:pt x="17303" y="414304"/>
                  <a:pt x="18374" y="414714"/>
                  <a:pt x="26252" y="412088"/>
                </a:cubicBezTo>
                <a:cubicBezTo>
                  <a:pt x="27999" y="410341"/>
                  <a:pt x="29563" y="408390"/>
                  <a:pt x="31492" y="406847"/>
                </a:cubicBezTo>
                <a:cubicBezTo>
                  <a:pt x="33951" y="404880"/>
                  <a:pt x="36536" y="403015"/>
                  <a:pt x="39352" y="401607"/>
                </a:cubicBezTo>
                <a:cubicBezTo>
                  <a:pt x="48363" y="397102"/>
                  <a:pt x="62658" y="397529"/>
                  <a:pt x="70793" y="396367"/>
                </a:cubicBezTo>
                <a:cubicBezTo>
                  <a:pt x="75201" y="395737"/>
                  <a:pt x="79450" y="394043"/>
                  <a:pt x="83893" y="393747"/>
                </a:cubicBezTo>
                <a:cubicBezTo>
                  <a:pt x="105696" y="392294"/>
                  <a:pt x="127560" y="392000"/>
                  <a:pt x="149394" y="391127"/>
                </a:cubicBezTo>
                <a:cubicBezTo>
                  <a:pt x="155508" y="390254"/>
                  <a:pt x="161717" y="389896"/>
                  <a:pt x="167735" y="388507"/>
                </a:cubicBezTo>
                <a:cubicBezTo>
                  <a:pt x="173117" y="387265"/>
                  <a:pt x="183455" y="383267"/>
                  <a:pt x="183455" y="383267"/>
                </a:cubicBezTo>
                <a:cubicBezTo>
                  <a:pt x="185202" y="378027"/>
                  <a:pt x="184790" y="371453"/>
                  <a:pt x="188695" y="367547"/>
                </a:cubicBezTo>
                <a:cubicBezTo>
                  <a:pt x="190442" y="365800"/>
                  <a:pt x="192392" y="364235"/>
                  <a:pt x="193935" y="362306"/>
                </a:cubicBezTo>
                <a:cubicBezTo>
                  <a:pt x="202935" y="351055"/>
                  <a:pt x="197774" y="350141"/>
                  <a:pt x="214896" y="338726"/>
                </a:cubicBezTo>
                <a:lnTo>
                  <a:pt x="230616" y="328246"/>
                </a:lnTo>
                <a:cubicBezTo>
                  <a:pt x="235343" y="325095"/>
                  <a:pt x="240320" y="322519"/>
                  <a:pt x="243716" y="317765"/>
                </a:cubicBezTo>
                <a:cubicBezTo>
                  <a:pt x="261876" y="292341"/>
                  <a:pt x="245152" y="314895"/>
                  <a:pt x="254197" y="296805"/>
                </a:cubicBezTo>
                <a:cubicBezTo>
                  <a:pt x="255605" y="293989"/>
                  <a:pt x="257690" y="291565"/>
                  <a:pt x="259437" y="288945"/>
                </a:cubicBezTo>
                <a:cubicBezTo>
                  <a:pt x="258564" y="273225"/>
                  <a:pt x="256817" y="257529"/>
                  <a:pt x="256817" y="241784"/>
                </a:cubicBezTo>
                <a:cubicBezTo>
                  <a:pt x="256817" y="229526"/>
                  <a:pt x="258005" y="217277"/>
                  <a:pt x="259437" y="205103"/>
                </a:cubicBezTo>
                <a:cubicBezTo>
                  <a:pt x="259760" y="202360"/>
                  <a:pt x="261298" y="199898"/>
                  <a:pt x="262057" y="197243"/>
                </a:cubicBezTo>
                <a:cubicBezTo>
                  <a:pt x="269977" y="169523"/>
                  <a:pt x="257463" y="208404"/>
                  <a:pt x="269917" y="171042"/>
                </a:cubicBezTo>
                <a:cubicBezTo>
                  <a:pt x="272130" y="164402"/>
                  <a:pt x="271838" y="159917"/>
                  <a:pt x="280397" y="157942"/>
                </a:cubicBezTo>
                <a:cubicBezTo>
                  <a:pt x="288949" y="155968"/>
                  <a:pt x="297881" y="156348"/>
                  <a:pt x="306598" y="155322"/>
                </a:cubicBezTo>
                <a:cubicBezTo>
                  <a:pt x="312731" y="154600"/>
                  <a:pt x="318825" y="153575"/>
                  <a:pt x="324938" y="152702"/>
                </a:cubicBezTo>
                <a:cubicBezTo>
                  <a:pt x="327558" y="155322"/>
                  <a:pt x="330960" y="157345"/>
                  <a:pt x="332798" y="160562"/>
                </a:cubicBezTo>
                <a:cubicBezTo>
                  <a:pt x="334585" y="163688"/>
                  <a:pt x="334383" y="167593"/>
                  <a:pt x="335418" y="171042"/>
                </a:cubicBezTo>
                <a:cubicBezTo>
                  <a:pt x="337005" y="176333"/>
                  <a:pt x="338912" y="181523"/>
                  <a:pt x="340659" y="186763"/>
                </a:cubicBezTo>
                <a:cubicBezTo>
                  <a:pt x="341532" y="189383"/>
                  <a:pt x="342609" y="191944"/>
                  <a:pt x="343279" y="194623"/>
                </a:cubicBezTo>
                <a:cubicBezTo>
                  <a:pt x="344118" y="197981"/>
                  <a:pt x="346640" y="209204"/>
                  <a:pt x="348519" y="212963"/>
                </a:cubicBezTo>
                <a:cubicBezTo>
                  <a:pt x="349927" y="215779"/>
                  <a:pt x="351743" y="218404"/>
                  <a:pt x="353759" y="220823"/>
                </a:cubicBezTo>
                <a:cubicBezTo>
                  <a:pt x="364403" y="233596"/>
                  <a:pt x="357484" y="225307"/>
                  <a:pt x="369479" y="231304"/>
                </a:cubicBezTo>
                <a:cubicBezTo>
                  <a:pt x="372295" y="232712"/>
                  <a:pt x="374523" y="235136"/>
                  <a:pt x="377339" y="236544"/>
                </a:cubicBezTo>
                <a:cubicBezTo>
                  <a:pt x="381743" y="238746"/>
                  <a:pt x="391482" y="240525"/>
                  <a:pt x="395680" y="241784"/>
                </a:cubicBezTo>
                <a:cubicBezTo>
                  <a:pt x="400971" y="243371"/>
                  <a:pt x="411400" y="247024"/>
                  <a:pt x="411400" y="247024"/>
                </a:cubicBezTo>
                <a:cubicBezTo>
                  <a:pt x="421007" y="246151"/>
                  <a:pt x="430633" y="245469"/>
                  <a:pt x="440221" y="244404"/>
                </a:cubicBezTo>
                <a:cubicBezTo>
                  <a:pt x="446359" y="243722"/>
                  <a:pt x="452416" y="242398"/>
                  <a:pt x="458561" y="241784"/>
                </a:cubicBezTo>
                <a:cubicBezTo>
                  <a:pt x="469892" y="240651"/>
                  <a:pt x="481268" y="240037"/>
                  <a:pt x="492622" y="239164"/>
                </a:cubicBezTo>
                <a:cubicBezTo>
                  <a:pt x="497800" y="237438"/>
                  <a:pt x="504649" y="235921"/>
                  <a:pt x="508342" y="231304"/>
                </a:cubicBezTo>
                <a:cubicBezTo>
                  <a:pt x="510067" y="229147"/>
                  <a:pt x="509305" y="225653"/>
                  <a:pt x="510962" y="223443"/>
                </a:cubicBezTo>
                <a:cubicBezTo>
                  <a:pt x="514667" y="218503"/>
                  <a:pt x="518925" y="213769"/>
                  <a:pt x="524063" y="210343"/>
                </a:cubicBezTo>
                <a:lnTo>
                  <a:pt x="539783" y="199863"/>
                </a:lnTo>
                <a:cubicBezTo>
                  <a:pt x="553759" y="178899"/>
                  <a:pt x="535414" y="204234"/>
                  <a:pt x="552883" y="186763"/>
                </a:cubicBezTo>
                <a:cubicBezTo>
                  <a:pt x="555110" y="184536"/>
                  <a:pt x="555896" y="181129"/>
                  <a:pt x="558123" y="178902"/>
                </a:cubicBezTo>
                <a:cubicBezTo>
                  <a:pt x="561410" y="175615"/>
                  <a:pt x="582611" y="161418"/>
                  <a:pt x="584324" y="160562"/>
                </a:cubicBezTo>
                <a:cubicBezTo>
                  <a:pt x="587817" y="158815"/>
                  <a:pt x="591754" y="157762"/>
                  <a:pt x="594804" y="155322"/>
                </a:cubicBezTo>
                <a:cubicBezTo>
                  <a:pt x="600591" y="150693"/>
                  <a:pt x="605284" y="144842"/>
                  <a:pt x="610524" y="139602"/>
                </a:cubicBezTo>
                <a:cubicBezTo>
                  <a:pt x="612271" y="137855"/>
                  <a:pt x="613421" y="135142"/>
                  <a:pt x="615765" y="134361"/>
                </a:cubicBezTo>
                <a:lnTo>
                  <a:pt x="623625" y="131741"/>
                </a:lnTo>
                <a:cubicBezTo>
                  <a:pt x="627118" y="129121"/>
                  <a:pt x="630402" y="126195"/>
                  <a:pt x="634105" y="123881"/>
                </a:cubicBezTo>
                <a:cubicBezTo>
                  <a:pt x="637417" y="121811"/>
                  <a:pt x="641585" y="121141"/>
                  <a:pt x="644585" y="118641"/>
                </a:cubicBezTo>
                <a:cubicBezTo>
                  <a:pt x="647004" y="116625"/>
                  <a:pt x="647598" y="113008"/>
                  <a:pt x="649825" y="110781"/>
                </a:cubicBezTo>
                <a:cubicBezTo>
                  <a:pt x="652052" y="108554"/>
                  <a:pt x="655065" y="107288"/>
                  <a:pt x="657685" y="105541"/>
                </a:cubicBezTo>
                <a:cubicBezTo>
                  <a:pt x="667295" y="91128"/>
                  <a:pt x="657683" y="103361"/>
                  <a:pt x="670786" y="92441"/>
                </a:cubicBezTo>
                <a:cubicBezTo>
                  <a:pt x="673633" y="90069"/>
                  <a:pt x="675799" y="86952"/>
                  <a:pt x="678646" y="84580"/>
                </a:cubicBezTo>
                <a:cubicBezTo>
                  <a:pt x="685608" y="78778"/>
                  <a:pt x="688834" y="78758"/>
                  <a:pt x="696986" y="74100"/>
                </a:cubicBezTo>
                <a:cubicBezTo>
                  <a:pt x="699720" y="72538"/>
                  <a:pt x="702030" y="70268"/>
                  <a:pt x="704846" y="68860"/>
                </a:cubicBezTo>
                <a:cubicBezTo>
                  <a:pt x="709247" y="66659"/>
                  <a:pt x="718991" y="64879"/>
                  <a:pt x="723187" y="63620"/>
                </a:cubicBezTo>
                <a:cubicBezTo>
                  <a:pt x="728478" y="62033"/>
                  <a:pt x="734311" y="61444"/>
                  <a:pt x="738907" y="58380"/>
                </a:cubicBezTo>
                <a:cubicBezTo>
                  <a:pt x="741527" y="56633"/>
                  <a:pt x="744308" y="55107"/>
                  <a:pt x="746767" y="53140"/>
                </a:cubicBezTo>
                <a:cubicBezTo>
                  <a:pt x="748696" y="51597"/>
                  <a:pt x="749890" y="49171"/>
                  <a:pt x="752008" y="47900"/>
                </a:cubicBezTo>
                <a:cubicBezTo>
                  <a:pt x="754376" y="46479"/>
                  <a:pt x="757248" y="46153"/>
                  <a:pt x="759868" y="45279"/>
                </a:cubicBezTo>
                <a:cubicBezTo>
                  <a:pt x="763361" y="41786"/>
                  <a:pt x="767133" y="38550"/>
                  <a:pt x="770348" y="34799"/>
                </a:cubicBezTo>
                <a:cubicBezTo>
                  <a:pt x="777605" y="26333"/>
                  <a:pt x="773407" y="26251"/>
                  <a:pt x="783448" y="19079"/>
                </a:cubicBezTo>
                <a:cubicBezTo>
                  <a:pt x="786626" y="16809"/>
                  <a:pt x="790302" y="15289"/>
                  <a:pt x="793928" y="13839"/>
                </a:cubicBezTo>
                <a:cubicBezTo>
                  <a:pt x="799057" y="11788"/>
                  <a:pt x="804409" y="10346"/>
                  <a:pt x="809649" y="8599"/>
                </a:cubicBezTo>
                <a:cubicBezTo>
                  <a:pt x="812269" y="7726"/>
                  <a:pt x="814769" y="6322"/>
                  <a:pt x="817509" y="5979"/>
                </a:cubicBezTo>
                <a:lnTo>
                  <a:pt x="838469" y="3359"/>
                </a:lnTo>
                <a:cubicBezTo>
                  <a:pt x="911890" y="4223"/>
                  <a:pt x="1007422" y="-8769"/>
                  <a:pt x="1087375" y="11219"/>
                </a:cubicBezTo>
                <a:cubicBezTo>
                  <a:pt x="1089995" y="12966"/>
                  <a:pt x="1092501" y="14897"/>
                  <a:pt x="1095235" y="16459"/>
                </a:cubicBezTo>
                <a:cubicBezTo>
                  <a:pt x="1098626" y="18397"/>
                  <a:pt x="1102590" y="19356"/>
                  <a:pt x="1105715" y="21699"/>
                </a:cubicBezTo>
                <a:cubicBezTo>
                  <a:pt x="1109667" y="24663"/>
                  <a:pt x="1113032" y="28384"/>
                  <a:pt x="1116195" y="32179"/>
                </a:cubicBezTo>
                <a:cubicBezTo>
                  <a:pt x="1117921" y="34250"/>
                  <a:pt x="1132798" y="53592"/>
                  <a:pt x="1137156" y="61000"/>
                </a:cubicBezTo>
                <a:cubicBezTo>
                  <a:pt x="1144296" y="73138"/>
                  <a:pt x="1151129" y="85454"/>
                  <a:pt x="1158116" y="97681"/>
                </a:cubicBezTo>
                <a:cubicBezTo>
                  <a:pt x="1161609" y="103794"/>
                  <a:pt x="1164691" y="110162"/>
                  <a:pt x="1168597" y="116021"/>
                </a:cubicBezTo>
                <a:cubicBezTo>
                  <a:pt x="1172090" y="121261"/>
                  <a:pt x="1175990" y="126252"/>
                  <a:pt x="1179077" y="131741"/>
                </a:cubicBezTo>
                <a:cubicBezTo>
                  <a:pt x="1199353" y="167787"/>
                  <a:pt x="1187409" y="146593"/>
                  <a:pt x="1194797" y="165802"/>
                </a:cubicBezTo>
                <a:cubicBezTo>
                  <a:pt x="1198174" y="174581"/>
                  <a:pt x="1205277" y="192003"/>
                  <a:pt x="1205277" y="192003"/>
                </a:cubicBezTo>
                <a:cubicBezTo>
                  <a:pt x="1204404" y="203356"/>
                  <a:pt x="1204755" y="214871"/>
                  <a:pt x="1202657" y="226063"/>
                </a:cubicBezTo>
                <a:cubicBezTo>
                  <a:pt x="1202077" y="229158"/>
                  <a:pt x="1199247" y="231361"/>
                  <a:pt x="1197417" y="233924"/>
                </a:cubicBezTo>
                <a:cubicBezTo>
                  <a:pt x="1194879" y="237477"/>
                  <a:pt x="1191871" y="240701"/>
                  <a:pt x="1189557" y="244404"/>
                </a:cubicBezTo>
                <a:cubicBezTo>
                  <a:pt x="1187487" y="247716"/>
                  <a:pt x="1186557" y="251684"/>
                  <a:pt x="1184317" y="254884"/>
                </a:cubicBezTo>
                <a:cubicBezTo>
                  <a:pt x="1175955" y="266830"/>
                  <a:pt x="1169723" y="272960"/>
                  <a:pt x="1158116" y="281085"/>
                </a:cubicBezTo>
                <a:cubicBezTo>
                  <a:pt x="1145218" y="290114"/>
                  <a:pt x="1129949" y="296152"/>
                  <a:pt x="1118816" y="307285"/>
                </a:cubicBezTo>
                <a:cubicBezTo>
                  <a:pt x="1112702" y="313399"/>
                  <a:pt x="1107889" y="321178"/>
                  <a:pt x="1100475" y="325626"/>
                </a:cubicBezTo>
                <a:cubicBezTo>
                  <a:pt x="1078319" y="338920"/>
                  <a:pt x="1096003" y="327698"/>
                  <a:pt x="1076895" y="341346"/>
                </a:cubicBezTo>
                <a:cubicBezTo>
                  <a:pt x="1074332" y="343176"/>
                  <a:pt x="1071453" y="344570"/>
                  <a:pt x="1069034" y="346586"/>
                </a:cubicBezTo>
                <a:cubicBezTo>
                  <a:pt x="1066187" y="348958"/>
                  <a:pt x="1064413" y="352647"/>
                  <a:pt x="1061174" y="354446"/>
                </a:cubicBezTo>
                <a:cubicBezTo>
                  <a:pt x="1055022" y="357864"/>
                  <a:pt x="1029428" y="363692"/>
                  <a:pt x="1024493" y="364926"/>
                </a:cubicBezTo>
                <a:cubicBezTo>
                  <a:pt x="1021000" y="365799"/>
                  <a:pt x="1017614" y="367521"/>
                  <a:pt x="1014013" y="367547"/>
                </a:cubicBezTo>
                <a:lnTo>
                  <a:pt x="657685" y="370167"/>
                </a:lnTo>
                <a:cubicBezTo>
                  <a:pt x="646332" y="371040"/>
                  <a:pt x="634949" y="371595"/>
                  <a:pt x="623625" y="372787"/>
                </a:cubicBezTo>
                <a:cubicBezTo>
                  <a:pt x="618342" y="373343"/>
                  <a:pt x="613176" y="374748"/>
                  <a:pt x="607904" y="375407"/>
                </a:cubicBezTo>
                <a:cubicBezTo>
                  <a:pt x="599195" y="376496"/>
                  <a:pt x="590437" y="377154"/>
                  <a:pt x="581704" y="378027"/>
                </a:cubicBezTo>
                <a:cubicBezTo>
                  <a:pt x="546623" y="388049"/>
                  <a:pt x="573675" y="381782"/>
                  <a:pt x="516202" y="385887"/>
                </a:cubicBezTo>
                <a:cubicBezTo>
                  <a:pt x="507447" y="386512"/>
                  <a:pt x="498719" y="387482"/>
                  <a:pt x="490002" y="388507"/>
                </a:cubicBezTo>
                <a:cubicBezTo>
                  <a:pt x="483869" y="389229"/>
                  <a:pt x="477819" y="390653"/>
                  <a:pt x="471661" y="391127"/>
                </a:cubicBezTo>
                <a:cubicBezTo>
                  <a:pt x="455093" y="392401"/>
                  <a:pt x="438474" y="392874"/>
                  <a:pt x="421880" y="393747"/>
                </a:cubicBezTo>
                <a:cubicBezTo>
                  <a:pt x="409653" y="396367"/>
                  <a:pt x="396991" y="397445"/>
                  <a:pt x="385199" y="401607"/>
                </a:cubicBezTo>
                <a:cubicBezTo>
                  <a:pt x="381705" y="402840"/>
                  <a:pt x="380422" y="407412"/>
                  <a:pt x="377339" y="409467"/>
                </a:cubicBezTo>
                <a:cubicBezTo>
                  <a:pt x="375041" y="410999"/>
                  <a:pt x="372099" y="411214"/>
                  <a:pt x="369479" y="412088"/>
                </a:cubicBezTo>
                <a:cubicBezTo>
                  <a:pt x="363366" y="418201"/>
                  <a:pt x="358333" y="425633"/>
                  <a:pt x="351139" y="430428"/>
                </a:cubicBezTo>
                <a:cubicBezTo>
                  <a:pt x="345899" y="433921"/>
                  <a:pt x="341051" y="438091"/>
                  <a:pt x="335418" y="440908"/>
                </a:cubicBezTo>
                <a:cubicBezTo>
                  <a:pt x="325170" y="446032"/>
                  <a:pt x="319058" y="449893"/>
                  <a:pt x="306598" y="451388"/>
                </a:cubicBezTo>
                <a:cubicBezTo>
                  <a:pt x="290966" y="453264"/>
                  <a:pt x="275157" y="453135"/>
                  <a:pt x="259437" y="454008"/>
                </a:cubicBezTo>
                <a:cubicBezTo>
                  <a:pt x="256817" y="454881"/>
                  <a:pt x="254047" y="455393"/>
                  <a:pt x="251577" y="456628"/>
                </a:cubicBezTo>
                <a:cubicBezTo>
                  <a:pt x="232672" y="466081"/>
                  <a:pt x="256199" y="457924"/>
                  <a:pt x="233236" y="467109"/>
                </a:cubicBezTo>
                <a:cubicBezTo>
                  <a:pt x="228108" y="469160"/>
                  <a:pt x="222456" y="469879"/>
                  <a:pt x="217516" y="472349"/>
                </a:cubicBezTo>
                <a:cubicBezTo>
                  <a:pt x="211883" y="475165"/>
                  <a:pt x="207035" y="479336"/>
                  <a:pt x="201795" y="482829"/>
                </a:cubicBezTo>
                <a:lnTo>
                  <a:pt x="193935" y="488069"/>
                </a:lnTo>
                <a:cubicBezTo>
                  <a:pt x="180925" y="507583"/>
                  <a:pt x="197646" y="483616"/>
                  <a:pt x="180835" y="503790"/>
                </a:cubicBezTo>
                <a:cubicBezTo>
                  <a:pt x="178819" y="506209"/>
                  <a:pt x="177965" y="509576"/>
                  <a:pt x="175595" y="511650"/>
                </a:cubicBezTo>
                <a:cubicBezTo>
                  <a:pt x="170856" y="515797"/>
                  <a:pt x="164329" y="517677"/>
                  <a:pt x="159875" y="522130"/>
                </a:cubicBezTo>
                <a:cubicBezTo>
                  <a:pt x="158128" y="523877"/>
                  <a:pt x="156563" y="525827"/>
                  <a:pt x="154634" y="527370"/>
                </a:cubicBezTo>
                <a:cubicBezTo>
                  <a:pt x="148494" y="532282"/>
                  <a:pt x="137322" y="537859"/>
                  <a:pt x="131054" y="540470"/>
                </a:cubicBezTo>
                <a:cubicBezTo>
                  <a:pt x="125955" y="542594"/>
                  <a:pt x="120782" y="544802"/>
                  <a:pt x="115334" y="545710"/>
                </a:cubicBezTo>
                <a:cubicBezTo>
                  <a:pt x="73519" y="552680"/>
                  <a:pt x="94481" y="550069"/>
                  <a:pt x="52452" y="553571"/>
                </a:cubicBezTo>
                <a:cubicBezTo>
                  <a:pt x="41278" y="557296"/>
                  <a:pt x="42845" y="557938"/>
                  <a:pt x="39352" y="556191"/>
                </a:cubicBezTo>
                <a:close/>
              </a:path>
            </a:pathLst>
          </a:cu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ctangle 10"/>
          <p:cNvSpPr/>
          <p:nvPr/>
        </p:nvSpPr>
        <p:spPr>
          <a:xfrm>
            <a:off x="7609082" y="810033"/>
            <a:ext cx="838227" cy="4242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Oval 5"/>
          <p:cNvSpPr/>
          <p:nvPr/>
        </p:nvSpPr>
        <p:spPr>
          <a:xfrm rot="19405084">
            <a:off x="8494966" y="1014817"/>
            <a:ext cx="728115" cy="398647"/>
          </a:xfrm>
          <a:prstGeom prst="ellipse">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TextBox 11"/>
          <p:cNvSpPr txBox="1"/>
          <p:nvPr/>
        </p:nvSpPr>
        <p:spPr>
          <a:xfrm>
            <a:off x="8431343" y="602613"/>
            <a:ext cx="1381167" cy="307777"/>
          </a:xfrm>
          <a:prstGeom prst="rect">
            <a:avLst/>
          </a:prstGeom>
          <a:solidFill>
            <a:schemeClr val="bg1"/>
          </a:solidFill>
        </p:spPr>
        <p:txBody>
          <a:bodyPr wrap="square" rtlCol="0">
            <a:spAutoFit/>
          </a:bodyPr>
          <a:lstStyle/>
          <a:p>
            <a:pPr algn="l"/>
            <a:r>
              <a:rPr lang="sv-SE" sz="700" dirty="0" err="1" smtClean="0">
                <a:solidFill>
                  <a:schemeClr val="accent6">
                    <a:lumMod val="50000"/>
                  </a:schemeClr>
                </a:solidFill>
              </a:rPr>
              <a:t>Limited</a:t>
            </a:r>
            <a:r>
              <a:rPr lang="sv-SE" sz="700" dirty="0" smtClean="0">
                <a:solidFill>
                  <a:schemeClr val="accent6">
                    <a:lumMod val="50000"/>
                  </a:schemeClr>
                </a:solidFill>
              </a:rPr>
              <a:t> by </a:t>
            </a:r>
            <a:r>
              <a:rPr lang="sv-SE" sz="700" dirty="0" err="1" smtClean="0">
                <a:solidFill>
                  <a:schemeClr val="accent6">
                    <a:lumMod val="50000"/>
                  </a:schemeClr>
                </a:solidFill>
              </a:rPr>
              <a:t>resistive</a:t>
            </a:r>
            <a:r>
              <a:rPr lang="sv-SE" sz="700" dirty="0" smtClean="0">
                <a:solidFill>
                  <a:schemeClr val="accent6">
                    <a:lumMod val="50000"/>
                  </a:schemeClr>
                </a:solidFill>
              </a:rPr>
              <a:t> MHD,</a:t>
            </a:r>
          </a:p>
          <a:p>
            <a:pPr algn="l"/>
            <a:r>
              <a:rPr lang="sv-SE" sz="700" dirty="0" smtClean="0">
                <a:solidFill>
                  <a:schemeClr val="accent6">
                    <a:lumMod val="50000"/>
                  </a:schemeClr>
                </a:solidFill>
              </a:rPr>
              <a:t>Strong ETG pedestal </a:t>
            </a:r>
            <a:r>
              <a:rPr lang="sv-SE" sz="700" dirty="0" err="1" smtClean="0">
                <a:solidFill>
                  <a:schemeClr val="accent6">
                    <a:lumMod val="50000"/>
                  </a:schemeClr>
                </a:solidFill>
              </a:rPr>
              <a:t>turbulence</a:t>
            </a:r>
            <a:endParaRPr lang="sv-SE" sz="700" dirty="0" smtClean="0">
              <a:solidFill>
                <a:schemeClr val="accent6">
                  <a:lumMod val="50000"/>
                </a:schemeClr>
              </a:solidFill>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02026" y="717846"/>
            <a:ext cx="2373206" cy="2203691"/>
          </a:xfrm>
          <a:prstGeom prst="rect">
            <a:avLst/>
          </a:prstGeom>
        </p:spPr>
      </p:pic>
      <p:sp>
        <p:nvSpPr>
          <p:cNvPr id="25" name="Rectangle 24"/>
          <p:cNvSpPr/>
          <p:nvPr/>
        </p:nvSpPr>
        <p:spPr>
          <a:xfrm>
            <a:off x="7272361" y="2876022"/>
            <a:ext cx="2307042" cy="261610"/>
          </a:xfrm>
          <a:prstGeom prst="rect">
            <a:avLst/>
          </a:prstGeom>
        </p:spPr>
        <p:txBody>
          <a:bodyPr wrap="none">
            <a:spAutoFit/>
          </a:bodyPr>
          <a:lstStyle/>
          <a:p>
            <a:r>
              <a:rPr lang="en-US" sz="1100" dirty="0">
                <a:cs typeface="Calibri"/>
              </a:rPr>
              <a:t>[Maggi </a:t>
            </a:r>
            <a:r>
              <a:rPr lang="en-US" sz="1100" dirty="0" smtClean="0">
                <a:cs typeface="Calibri"/>
              </a:rPr>
              <a:t>NF2015] and [Challis NF2015]</a:t>
            </a:r>
            <a:endParaRPr lang="sv-SE" sz="1100" dirty="0"/>
          </a:p>
        </p:txBody>
      </p:sp>
      <p:sp>
        <p:nvSpPr>
          <p:cNvPr id="26" name="Rectangle 25"/>
          <p:cNvSpPr/>
          <p:nvPr/>
        </p:nvSpPr>
        <p:spPr>
          <a:xfrm>
            <a:off x="10853172" y="2872305"/>
            <a:ext cx="1338828" cy="261610"/>
          </a:xfrm>
          <a:prstGeom prst="rect">
            <a:avLst/>
          </a:prstGeom>
        </p:spPr>
        <p:txBody>
          <a:bodyPr wrap="none">
            <a:spAutoFit/>
          </a:bodyPr>
          <a:lstStyle/>
          <a:p>
            <a:r>
              <a:rPr lang="en-US" sz="1100" dirty="0" smtClean="0">
                <a:cs typeface="Calibri"/>
              </a:rPr>
              <a:t>[Frassinetti NF2021]</a:t>
            </a:r>
            <a:endParaRPr lang="sv-SE" sz="1100" dirty="0"/>
          </a:p>
        </p:txBody>
      </p:sp>
      <p:sp>
        <p:nvSpPr>
          <p:cNvPr id="3" name="Espace réservé du contenu 2">
            <a:extLst>
              <a:ext uri="{FF2B5EF4-FFF2-40B4-BE49-F238E27FC236}">
                <a16:creationId xmlns:a16="http://schemas.microsoft.com/office/drawing/2014/main" id="{AF84369C-82E3-577D-E575-74F6A508CBA3}"/>
              </a:ext>
            </a:extLst>
          </p:cNvPr>
          <p:cNvSpPr>
            <a:spLocks noGrp="1"/>
          </p:cNvSpPr>
          <p:nvPr>
            <p:ph idx="1"/>
          </p:nvPr>
        </p:nvSpPr>
        <p:spPr>
          <a:xfrm>
            <a:off x="1" y="593224"/>
            <a:ext cx="7007838" cy="5839996"/>
          </a:xfrm>
        </p:spPr>
        <p:txBody>
          <a:bodyPr>
            <a:noAutofit/>
          </a:bodyPr>
          <a:lstStyle/>
          <a:p>
            <a:pPr marL="214313" indent="-214313" eaLnBrk="1" fontAlgn="auto" hangingPunct="1">
              <a:spcBef>
                <a:spcPts val="0"/>
              </a:spcBef>
              <a:spcAft>
                <a:spcPts val="0"/>
              </a:spcAft>
              <a:buFont typeface="Arial"/>
              <a:buChar char="•"/>
              <a:defRPr/>
            </a:pPr>
            <a:r>
              <a:rPr lang="en-US" sz="1800" b="1" dirty="0">
                <a:cs typeface="Calibri"/>
              </a:rPr>
              <a:t>Proponents and contact person:</a:t>
            </a:r>
          </a:p>
          <a:p>
            <a:pPr marL="300038" lvl="1" indent="0">
              <a:spcBef>
                <a:spcPts val="0"/>
              </a:spcBef>
              <a:buNone/>
              <a:defRPr/>
            </a:pPr>
            <a:r>
              <a:rPr lang="en-US" sz="1400" dirty="0" smtClean="0">
                <a:cs typeface="Calibri"/>
              </a:rPr>
              <a:t>L. Frassinetti, S. </a:t>
            </a:r>
            <a:r>
              <a:rPr lang="en-US" sz="1400" dirty="0">
                <a:cs typeface="Calibri"/>
              </a:rPr>
              <a:t>Saarelma, O. </a:t>
            </a:r>
            <a:r>
              <a:rPr lang="en-US" sz="1400" dirty="0" smtClean="0">
                <a:cs typeface="Calibri"/>
              </a:rPr>
              <a:t>Krutkin</a:t>
            </a:r>
            <a:endParaRPr lang="en-US" sz="1400" b="1" dirty="0">
              <a:cs typeface="Calibri"/>
            </a:endParaRPr>
          </a:p>
          <a:p>
            <a:pPr marL="214313" indent="-214313" eaLnBrk="1" fontAlgn="auto" hangingPunct="1">
              <a:spcBef>
                <a:spcPts val="0"/>
              </a:spcBef>
              <a:spcAft>
                <a:spcPts val="0"/>
              </a:spcAft>
              <a:buFont typeface="Arial"/>
              <a:buChar char="•"/>
              <a:defRPr/>
            </a:pPr>
            <a:r>
              <a:rPr lang="en-US" sz="1800" b="1" dirty="0" smtClean="0">
                <a:cs typeface="Calibri"/>
              </a:rPr>
              <a:t>Background</a:t>
            </a:r>
            <a:endParaRPr lang="en-US" sz="1800" b="1" dirty="0">
              <a:cs typeface="Calibri"/>
            </a:endParaRPr>
          </a:p>
          <a:p>
            <a:pPr marL="446088" lvl="1" indent="-195263">
              <a:spcBef>
                <a:spcPts val="0"/>
              </a:spcBef>
              <a:buFont typeface="Wingdings" panose="05000000000000000000" pitchFamily="2" charset="2"/>
              <a:buChar char="§"/>
              <a:defRPr/>
            </a:pPr>
            <a:r>
              <a:rPr lang="en-US" sz="1400" dirty="0" smtClean="0">
                <a:cs typeface="Calibri"/>
              </a:rPr>
              <a:t>In </a:t>
            </a:r>
            <a:r>
              <a:rPr lang="en-US" sz="1400" dirty="0">
                <a:cs typeface="Calibri"/>
              </a:rPr>
              <a:t>JET-ILW </a:t>
            </a:r>
            <a:r>
              <a:rPr lang="en-US" sz="1400" dirty="0" smtClean="0">
                <a:cs typeface="Calibri"/>
              </a:rPr>
              <a:t>at high power and high gas rate (</a:t>
            </a:r>
            <a:r>
              <a:rPr lang="en-US" sz="1400" dirty="0" smtClean="0">
                <a:cs typeface="Calibri"/>
                <a:sym typeface="Wingdings" panose="05000000000000000000" pitchFamily="2" charset="2"/>
              </a:rPr>
              <a:t>high </a:t>
            </a:r>
            <a:r>
              <a:rPr lang="en-US" sz="1400" dirty="0" err="1" smtClean="0">
                <a:cs typeface="Calibri"/>
                <a:sym typeface="Wingdings" panose="05000000000000000000" pitchFamily="2" charset="2"/>
              </a:rPr>
              <a:t>n</a:t>
            </a:r>
            <a:r>
              <a:rPr lang="en-US" sz="1400" baseline="-25000" dirty="0" err="1" smtClean="0">
                <a:cs typeface="Calibri"/>
                <a:sym typeface="Wingdings" panose="05000000000000000000" pitchFamily="2" charset="2"/>
              </a:rPr>
              <a:t>e</a:t>
            </a:r>
            <a:r>
              <a:rPr lang="en-US" sz="1400" baseline="30000" dirty="0" err="1" smtClean="0">
                <a:cs typeface="Calibri"/>
                <a:sym typeface="Wingdings" panose="05000000000000000000" pitchFamily="2" charset="2"/>
              </a:rPr>
              <a:t>sep</a:t>
            </a:r>
            <a:r>
              <a:rPr lang="en-US" sz="1400" dirty="0" smtClean="0">
                <a:cs typeface="Calibri"/>
                <a:sym typeface="Wingdings" panose="05000000000000000000" pitchFamily="2" charset="2"/>
              </a:rPr>
              <a:t>/</a:t>
            </a:r>
            <a:r>
              <a:rPr lang="en-US" sz="1400" dirty="0" err="1" smtClean="0">
                <a:cs typeface="Calibri"/>
                <a:sym typeface="Wingdings" panose="05000000000000000000" pitchFamily="2" charset="2"/>
              </a:rPr>
              <a:t>n</a:t>
            </a:r>
            <a:r>
              <a:rPr lang="en-US" sz="1400" baseline="-25000" dirty="0" err="1" smtClean="0">
                <a:cs typeface="Calibri"/>
                <a:sym typeface="Wingdings" panose="05000000000000000000" pitchFamily="2" charset="2"/>
              </a:rPr>
              <a:t>e</a:t>
            </a:r>
            <a:r>
              <a:rPr lang="en-US" sz="1400" baseline="30000" dirty="0" err="1" smtClean="0">
                <a:cs typeface="Calibri"/>
                <a:sym typeface="Wingdings" panose="05000000000000000000" pitchFamily="2" charset="2"/>
              </a:rPr>
              <a:t>ped</a:t>
            </a:r>
            <a:r>
              <a:rPr lang="en-US" sz="1400" dirty="0">
                <a:cs typeface="Calibri"/>
              </a:rPr>
              <a:t>) </a:t>
            </a:r>
            <a:r>
              <a:rPr lang="en-US" sz="1400" dirty="0" smtClean="0">
                <a:cs typeface="Calibri"/>
              </a:rPr>
              <a:t>the pedestal is not limited by ideal MHD but by resistive MHD </a:t>
            </a:r>
            <a:r>
              <a:rPr lang="en-US" sz="1200" dirty="0" smtClean="0">
                <a:solidFill>
                  <a:srgbClr val="FF0000"/>
                </a:solidFill>
                <a:cs typeface="Calibri"/>
              </a:rPr>
              <a:t>[Maggi </a:t>
            </a:r>
            <a:r>
              <a:rPr lang="en-US" sz="1200" dirty="0">
                <a:solidFill>
                  <a:srgbClr val="FF0000"/>
                </a:solidFill>
                <a:cs typeface="Calibri"/>
              </a:rPr>
              <a:t>NF2015, Frassinetti </a:t>
            </a:r>
            <a:r>
              <a:rPr lang="en-US" sz="1200" dirty="0" smtClean="0">
                <a:solidFill>
                  <a:srgbClr val="FF0000"/>
                </a:solidFill>
                <a:cs typeface="Calibri"/>
              </a:rPr>
              <a:t>NF2021, Nyström NF2023]</a:t>
            </a:r>
            <a:r>
              <a:rPr lang="en-US" sz="1400" dirty="0" smtClean="0">
                <a:cs typeface="Calibri"/>
              </a:rPr>
              <a:t> and </a:t>
            </a:r>
            <a:r>
              <a:rPr lang="en-US" sz="1400" dirty="0" smtClean="0">
                <a:cs typeface="Calibri"/>
                <a:sym typeface="Wingdings" panose="05000000000000000000" pitchFamily="2" charset="2"/>
              </a:rPr>
              <a:t>ETGs play </a:t>
            </a:r>
            <a:r>
              <a:rPr lang="en-US" sz="1400" dirty="0">
                <a:cs typeface="Calibri"/>
                <a:sym typeface="Wingdings" panose="05000000000000000000" pitchFamily="2" charset="2"/>
              </a:rPr>
              <a:t>a major role in the </a:t>
            </a:r>
            <a:r>
              <a:rPr lang="en-US" sz="1400" dirty="0" smtClean="0">
                <a:cs typeface="Calibri"/>
                <a:sym typeface="Wingdings" panose="05000000000000000000" pitchFamily="2" charset="2"/>
              </a:rPr>
              <a:t>pedestal transport </a:t>
            </a:r>
            <a:r>
              <a:rPr lang="en-US" sz="1200" dirty="0" smtClean="0">
                <a:solidFill>
                  <a:srgbClr val="FF0000"/>
                </a:solidFill>
                <a:cs typeface="Calibri"/>
                <a:sym typeface="Wingdings" panose="05000000000000000000" pitchFamily="2" charset="2"/>
              </a:rPr>
              <a:t>[</a:t>
            </a:r>
            <a:r>
              <a:rPr lang="en-US" sz="1200" dirty="0">
                <a:solidFill>
                  <a:srgbClr val="FF0000"/>
                </a:solidFill>
                <a:cs typeface="Calibri"/>
                <a:sym typeface="Wingdings" panose="05000000000000000000" pitchFamily="2" charset="2"/>
              </a:rPr>
              <a:t>Chapman </a:t>
            </a:r>
            <a:r>
              <a:rPr lang="en-US" sz="1200" dirty="0" smtClean="0">
                <a:solidFill>
                  <a:srgbClr val="FF0000"/>
                </a:solidFill>
                <a:cs typeface="Calibri"/>
                <a:sym typeface="Wingdings" panose="05000000000000000000" pitchFamily="2" charset="2"/>
              </a:rPr>
              <a:t>NF2022, Krutkin PPCF2025]</a:t>
            </a:r>
            <a:r>
              <a:rPr lang="en-US" sz="1400" dirty="0" smtClean="0">
                <a:cs typeface="Calibri"/>
                <a:sym typeface="Wingdings" panose="05000000000000000000" pitchFamily="2" charset="2"/>
              </a:rPr>
              <a:t>.</a:t>
            </a:r>
          </a:p>
          <a:p>
            <a:pPr marL="446088" lvl="1" indent="-195263">
              <a:spcBef>
                <a:spcPts val="0"/>
              </a:spcBef>
              <a:buFont typeface="Wingdings" panose="05000000000000000000" pitchFamily="2" charset="2"/>
              <a:buChar char="§"/>
              <a:defRPr/>
            </a:pPr>
            <a:r>
              <a:rPr lang="en-US" sz="1400" dirty="0" smtClean="0">
                <a:cs typeface="Calibri"/>
                <a:sym typeface="Wingdings" panose="05000000000000000000" pitchFamily="2" charset="2"/>
              </a:rPr>
              <a:t>Do we have and in which conditions similar phenomenology in </a:t>
            </a:r>
            <a:r>
              <a:rPr lang="en-US" sz="1400" dirty="0" smtClean="0">
                <a:cs typeface="Calibri"/>
                <a:sym typeface="Wingdings" panose="05000000000000000000" pitchFamily="2" charset="2"/>
              </a:rPr>
              <a:t>JT-60SA</a:t>
            </a:r>
            <a:r>
              <a:rPr lang="en-US" sz="1400" dirty="0" smtClean="0">
                <a:cs typeface="Calibri"/>
                <a:sym typeface="Wingdings" panose="05000000000000000000" pitchFamily="2" charset="2"/>
              </a:rPr>
              <a:t>?</a:t>
            </a:r>
          </a:p>
          <a:p>
            <a:pPr marL="446088" lvl="1" indent="-195263">
              <a:spcBef>
                <a:spcPts val="0"/>
              </a:spcBef>
              <a:buFont typeface="Wingdings" panose="05000000000000000000" pitchFamily="2" charset="2"/>
              <a:buChar char="§"/>
              <a:defRPr/>
            </a:pPr>
            <a:r>
              <a:rPr lang="en-US" sz="1400" dirty="0" smtClean="0">
                <a:cs typeface="Calibri"/>
                <a:sym typeface="Wingdings" panose="05000000000000000000" pitchFamily="2" charset="2"/>
              </a:rPr>
              <a:t>This will provide a more general understanding of </a:t>
            </a:r>
            <a:r>
              <a:rPr lang="en-US" sz="1400" dirty="0" err="1" smtClean="0">
                <a:cs typeface="Calibri"/>
                <a:sym typeface="Wingdings" panose="05000000000000000000" pitchFamily="2" charset="2"/>
              </a:rPr>
              <a:t>resisistive</a:t>
            </a:r>
            <a:r>
              <a:rPr lang="en-US" sz="1400" dirty="0" smtClean="0">
                <a:cs typeface="Calibri"/>
                <a:sym typeface="Wingdings" panose="05000000000000000000" pitchFamily="2" charset="2"/>
              </a:rPr>
              <a:t> MHD and pedestal transport, that can help us for extrapolation to future machines.</a:t>
            </a:r>
          </a:p>
          <a:p>
            <a:pPr marL="176213" indent="-176213">
              <a:spcBef>
                <a:spcPts val="0"/>
              </a:spcBef>
              <a:defRPr/>
            </a:pPr>
            <a:r>
              <a:rPr lang="en-US" sz="1800" b="1" dirty="0">
                <a:cs typeface="Calibri"/>
              </a:rPr>
              <a:t> </a:t>
            </a:r>
            <a:r>
              <a:rPr lang="en-US" sz="1800" b="1" dirty="0" smtClean="0">
                <a:cs typeface="Calibri"/>
              </a:rPr>
              <a:t>Objectives</a:t>
            </a:r>
            <a:endParaRPr lang="en-US" sz="2000" dirty="0" smtClean="0">
              <a:cs typeface="Calibri"/>
            </a:endParaRPr>
          </a:p>
          <a:p>
            <a:pPr marL="446088" lvl="1" indent="-177800" eaLnBrk="1" fontAlgn="auto" hangingPunct="1">
              <a:spcBef>
                <a:spcPts val="0"/>
              </a:spcBef>
              <a:spcAft>
                <a:spcPts val="0"/>
              </a:spcAft>
              <a:buFont typeface="Wingdings" panose="05000000000000000000" pitchFamily="2" charset="2"/>
              <a:buChar char="§"/>
              <a:defRPr/>
            </a:pPr>
            <a:r>
              <a:rPr lang="en-US" sz="1400" dirty="0" smtClean="0">
                <a:cs typeface="Calibri"/>
              </a:rPr>
              <a:t>Direct objectives:</a:t>
            </a:r>
          </a:p>
          <a:p>
            <a:pPr marL="731838" lvl="2" indent="-285750">
              <a:spcBef>
                <a:spcPts val="0"/>
              </a:spcBef>
              <a:buFont typeface="Courier New" panose="02070309020205020404" pitchFamily="49" charset="0"/>
              <a:buChar char="o"/>
              <a:defRPr/>
            </a:pPr>
            <a:r>
              <a:rPr lang="en-US" sz="1400" dirty="0" smtClean="0">
                <a:cs typeface="Calibri"/>
              </a:rPr>
              <a:t>measure pedestal structure and ELMs in different plasma conditions</a:t>
            </a:r>
          </a:p>
          <a:p>
            <a:pPr marL="731838" lvl="2" indent="-285750">
              <a:spcBef>
                <a:spcPts val="0"/>
              </a:spcBef>
              <a:buFont typeface="Courier New" panose="02070309020205020404" pitchFamily="49" charset="0"/>
              <a:buChar char="o"/>
              <a:defRPr/>
            </a:pPr>
            <a:r>
              <a:rPr lang="en-US" sz="1400" dirty="0">
                <a:cs typeface="Calibri"/>
              </a:rPr>
              <a:t>quantify the correlation of the pedestal with power and gas rate</a:t>
            </a:r>
          </a:p>
          <a:p>
            <a:pPr marL="731838" lvl="2" indent="-285750">
              <a:spcBef>
                <a:spcPts val="0"/>
              </a:spcBef>
              <a:buFont typeface="Courier New" panose="02070309020205020404" pitchFamily="49" charset="0"/>
              <a:buChar char="o"/>
              <a:defRPr/>
            </a:pPr>
            <a:r>
              <a:rPr lang="en-US" sz="1400" dirty="0" smtClean="0">
                <a:cs typeface="Calibri"/>
              </a:rPr>
              <a:t>quantify pedestal stability and GK turbulent transport characteristics</a:t>
            </a:r>
          </a:p>
          <a:p>
            <a:pPr marL="731838" lvl="2" indent="-285750">
              <a:spcBef>
                <a:spcPts val="0"/>
              </a:spcBef>
              <a:buFont typeface="Courier New" panose="02070309020205020404" pitchFamily="49" charset="0"/>
              <a:buChar char="o"/>
              <a:defRPr/>
            </a:pPr>
            <a:r>
              <a:rPr lang="en-US" sz="1400" dirty="0" smtClean="0">
                <a:cs typeface="Calibri"/>
              </a:rPr>
              <a:t>quantify </a:t>
            </a:r>
            <a:r>
              <a:rPr lang="en-US" sz="1400" dirty="0">
                <a:cs typeface="Calibri"/>
              </a:rPr>
              <a:t>the correlation between pedestal </a:t>
            </a:r>
            <a:r>
              <a:rPr lang="en-US" sz="1400" dirty="0" smtClean="0">
                <a:cs typeface="Calibri"/>
              </a:rPr>
              <a:t>stability with </a:t>
            </a:r>
            <a:r>
              <a:rPr lang="en-US" sz="1400" dirty="0" err="1" smtClean="0">
                <a:cs typeface="Calibri"/>
                <a:sym typeface="Wingdings" panose="05000000000000000000" pitchFamily="2" charset="2"/>
              </a:rPr>
              <a:t>n</a:t>
            </a:r>
            <a:r>
              <a:rPr lang="en-US" sz="1400" baseline="-25000" dirty="0" err="1" smtClean="0">
                <a:cs typeface="Calibri"/>
                <a:sym typeface="Wingdings" panose="05000000000000000000" pitchFamily="2" charset="2"/>
              </a:rPr>
              <a:t>e</a:t>
            </a:r>
            <a:r>
              <a:rPr lang="en-US" sz="1400" baseline="30000" dirty="0" err="1" smtClean="0">
                <a:cs typeface="Calibri"/>
                <a:sym typeface="Wingdings" panose="05000000000000000000" pitchFamily="2" charset="2"/>
              </a:rPr>
              <a:t>sep</a:t>
            </a:r>
            <a:r>
              <a:rPr lang="en-US" sz="1400" dirty="0" smtClean="0">
                <a:cs typeface="Calibri"/>
                <a:sym typeface="Wingdings" panose="05000000000000000000" pitchFamily="2" charset="2"/>
              </a:rPr>
              <a:t>/</a:t>
            </a:r>
            <a:r>
              <a:rPr lang="en-US" sz="1400" dirty="0" err="1" smtClean="0">
                <a:cs typeface="Calibri"/>
                <a:sym typeface="Wingdings" panose="05000000000000000000" pitchFamily="2" charset="2"/>
              </a:rPr>
              <a:t>n</a:t>
            </a:r>
            <a:r>
              <a:rPr lang="en-US" sz="1400" baseline="-25000" dirty="0" err="1" smtClean="0">
                <a:cs typeface="Calibri"/>
                <a:sym typeface="Wingdings" panose="05000000000000000000" pitchFamily="2" charset="2"/>
              </a:rPr>
              <a:t>e</a:t>
            </a:r>
            <a:r>
              <a:rPr lang="en-US" sz="1400" baseline="30000" dirty="0" err="1" smtClean="0">
                <a:cs typeface="Calibri"/>
                <a:sym typeface="Wingdings" panose="05000000000000000000" pitchFamily="2" charset="2"/>
              </a:rPr>
              <a:t>ped</a:t>
            </a:r>
            <a:endParaRPr lang="en-US" sz="1400" baseline="30000" dirty="0" smtClean="0">
              <a:cs typeface="Calibri"/>
              <a:sym typeface="Wingdings" panose="05000000000000000000" pitchFamily="2" charset="2"/>
            </a:endParaRPr>
          </a:p>
          <a:p>
            <a:pPr marL="731838" lvl="2" indent="-285750">
              <a:spcBef>
                <a:spcPts val="0"/>
              </a:spcBef>
              <a:buFont typeface="Courier New" panose="02070309020205020404" pitchFamily="49" charset="0"/>
              <a:buChar char="o"/>
              <a:defRPr/>
            </a:pPr>
            <a:r>
              <a:rPr lang="en-US" sz="1400" dirty="0" smtClean="0">
                <a:cs typeface="Calibri"/>
                <a:sym typeface="Wingdings" panose="05000000000000000000" pitchFamily="2" charset="2"/>
              </a:rPr>
              <a:t>Identify under which conditions resistive MHD and ETG pedestal transport start to be relevant in </a:t>
            </a:r>
            <a:r>
              <a:rPr lang="en-US" sz="1400" dirty="0" smtClean="0">
                <a:cs typeface="Calibri"/>
                <a:sym typeface="Wingdings" panose="05000000000000000000" pitchFamily="2" charset="2"/>
              </a:rPr>
              <a:t>JT-60SA</a:t>
            </a:r>
            <a:endParaRPr lang="en-US" sz="1400" dirty="0" smtClean="0">
              <a:cs typeface="Calibri"/>
              <a:sym typeface="Wingdings" panose="05000000000000000000" pitchFamily="2" charset="2"/>
            </a:endParaRPr>
          </a:p>
          <a:p>
            <a:pPr marL="731838" lvl="2" indent="-285750">
              <a:spcBef>
                <a:spcPts val="0"/>
              </a:spcBef>
              <a:buFont typeface="Courier New" panose="02070309020205020404" pitchFamily="49" charset="0"/>
              <a:buChar char="o"/>
              <a:defRPr/>
            </a:pPr>
            <a:r>
              <a:rPr lang="en-US" sz="1400" dirty="0" smtClean="0">
                <a:cs typeface="Calibri"/>
                <a:sym typeface="Wingdings" panose="05000000000000000000" pitchFamily="2" charset="2"/>
              </a:rPr>
              <a:t>compare the </a:t>
            </a:r>
            <a:r>
              <a:rPr lang="en-US" sz="1400" dirty="0" smtClean="0">
                <a:cs typeface="Calibri"/>
                <a:sym typeface="Wingdings" panose="05000000000000000000" pitchFamily="2" charset="2"/>
              </a:rPr>
              <a:t>JT-60SA </a:t>
            </a:r>
            <a:r>
              <a:rPr lang="en-US" sz="1400" dirty="0" smtClean="0">
                <a:cs typeface="Calibri"/>
                <a:sym typeface="Wingdings" panose="05000000000000000000" pitchFamily="2" charset="2"/>
              </a:rPr>
              <a:t>results with JET-ILW and JET-C</a:t>
            </a:r>
            <a:endParaRPr lang="en-US" sz="1400" dirty="0">
              <a:cs typeface="Calibri"/>
            </a:endParaRPr>
          </a:p>
          <a:p>
            <a:pPr marL="446088" lvl="1" indent="-177800">
              <a:spcBef>
                <a:spcPts val="0"/>
              </a:spcBef>
              <a:buFont typeface="Wingdings" panose="05000000000000000000" pitchFamily="2" charset="2"/>
              <a:buChar char="§"/>
              <a:defRPr/>
            </a:pPr>
            <a:r>
              <a:rPr lang="en-US" sz="1400" dirty="0" smtClean="0">
                <a:solidFill>
                  <a:schemeClr val="bg1">
                    <a:lumMod val="50000"/>
                  </a:schemeClr>
                </a:solidFill>
                <a:cs typeface="Calibri"/>
              </a:rPr>
              <a:t>Indirect objectives (to be linked to other proposals):</a:t>
            </a:r>
          </a:p>
          <a:p>
            <a:pPr marL="731837" lvl="2" indent="-285750">
              <a:spcBef>
                <a:spcPts val="0"/>
              </a:spcBef>
              <a:buFont typeface="Courier New" panose="02070309020205020404" pitchFamily="49" charset="0"/>
              <a:buChar char="o"/>
              <a:defRPr/>
            </a:pPr>
            <a:r>
              <a:rPr lang="en-US" sz="1400" dirty="0" smtClean="0">
                <a:solidFill>
                  <a:schemeClr val="bg1">
                    <a:lumMod val="50000"/>
                  </a:schemeClr>
                </a:solidFill>
                <a:cs typeface="Calibri"/>
              </a:rPr>
              <a:t>Identify the P</a:t>
            </a:r>
            <a:r>
              <a:rPr lang="en-US" sz="1400" baseline="-25000" dirty="0" smtClean="0">
                <a:solidFill>
                  <a:schemeClr val="bg1">
                    <a:lumMod val="50000"/>
                  </a:schemeClr>
                </a:solidFill>
                <a:cs typeface="Calibri"/>
              </a:rPr>
              <a:t>LH</a:t>
            </a:r>
            <a:r>
              <a:rPr lang="en-US" sz="1400" dirty="0" smtClean="0">
                <a:solidFill>
                  <a:schemeClr val="bg1">
                    <a:lumMod val="50000"/>
                  </a:schemeClr>
                </a:solidFill>
                <a:cs typeface="Calibri"/>
              </a:rPr>
              <a:t> threshold at different gas rates</a:t>
            </a:r>
          </a:p>
          <a:p>
            <a:pPr marL="731837" lvl="2" indent="-285750">
              <a:spcBef>
                <a:spcPts val="0"/>
              </a:spcBef>
              <a:buFont typeface="Courier New" panose="02070309020205020404" pitchFamily="49" charset="0"/>
              <a:buChar char="o"/>
              <a:defRPr/>
            </a:pPr>
            <a:r>
              <a:rPr lang="en-US" sz="1400" dirty="0" smtClean="0">
                <a:solidFill>
                  <a:schemeClr val="bg1">
                    <a:lumMod val="50000"/>
                  </a:schemeClr>
                </a:solidFill>
                <a:cs typeface="Calibri"/>
              </a:rPr>
              <a:t>Identify transition from type III ELMs to type I ELMs</a:t>
            </a:r>
          </a:p>
          <a:p>
            <a:pPr marL="731837" lvl="2" indent="-285750">
              <a:spcBef>
                <a:spcPts val="0"/>
              </a:spcBef>
              <a:buFont typeface="Courier New" panose="02070309020205020404" pitchFamily="49" charset="0"/>
              <a:buChar char="o"/>
              <a:defRPr/>
            </a:pPr>
            <a:r>
              <a:rPr lang="en-US" sz="1400" dirty="0" smtClean="0">
                <a:solidFill>
                  <a:schemeClr val="bg1">
                    <a:lumMod val="50000"/>
                  </a:schemeClr>
                </a:solidFill>
                <a:cs typeface="Calibri"/>
              </a:rPr>
              <a:t>Global confinement in H-mode and core transport</a:t>
            </a:r>
          </a:p>
          <a:p>
            <a:pPr marL="0" indent="0" eaLnBrk="1" fontAlgn="auto" hangingPunct="1">
              <a:spcBef>
                <a:spcPts val="0"/>
              </a:spcBef>
              <a:spcAft>
                <a:spcPts val="0"/>
              </a:spcAft>
              <a:buNone/>
              <a:defRPr/>
            </a:pPr>
            <a:endParaRPr lang="en-US" sz="1400" dirty="0">
              <a:cs typeface="Calibri"/>
            </a:endParaRPr>
          </a:p>
          <a:p>
            <a:endParaRPr lang="fr-FR" sz="1400" dirty="0"/>
          </a:p>
        </p:txBody>
      </p:sp>
    </p:spTree>
    <p:extLst>
      <p:ext uri="{BB962C8B-B14F-4D97-AF65-F5344CB8AC3E}">
        <p14:creationId xmlns:p14="http://schemas.microsoft.com/office/powerpoint/2010/main" val="3863301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284464" y="607039"/>
            <a:ext cx="4907536" cy="58629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Titre 1">
            <a:extLst>
              <a:ext uri="{FF2B5EF4-FFF2-40B4-BE49-F238E27FC236}">
                <a16:creationId xmlns:a16="http://schemas.microsoft.com/office/drawing/2014/main" id="{D74FD918-4636-3AD1-725C-4CFB22102A0F}"/>
              </a:ext>
            </a:extLst>
          </p:cNvPr>
          <p:cNvSpPr>
            <a:spLocks noGrp="1"/>
          </p:cNvSpPr>
          <p:nvPr>
            <p:ph type="title"/>
          </p:nvPr>
        </p:nvSpPr>
        <p:spPr>
          <a:xfrm>
            <a:off x="983431" y="192515"/>
            <a:ext cx="10982145" cy="457200"/>
          </a:xfrm>
        </p:spPr>
        <p:txBody>
          <a:bodyPr/>
          <a:lstStyle/>
          <a:p>
            <a:r>
              <a:rPr lang="fr-FR" dirty="0" smtClean="0"/>
              <a:t>Pedestal structure, </a:t>
            </a:r>
            <a:r>
              <a:rPr lang="fr-FR" dirty="0" err="1" smtClean="0"/>
              <a:t>stability</a:t>
            </a:r>
            <a:r>
              <a:rPr lang="fr-FR" dirty="0"/>
              <a:t>,</a:t>
            </a:r>
            <a:r>
              <a:rPr lang="fr-FR" dirty="0" smtClean="0"/>
              <a:t> transport and </a:t>
            </a:r>
            <a:r>
              <a:rPr lang="fr-FR" dirty="0" err="1" smtClean="0"/>
              <a:t>ELMs</a:t>
            </a:r>
            <a:r>
              <a:rPr lang="fr-FR" dirty="0" smtClean="0"/>
              <a:t> </a:t>
            </a:r>
            <a:r>
              <a:rPr lang="fr-FR" dirty="0" err="1" smtClean="0"/>
              <a:t>characterization</a:t>
            </a:r>
            <a:endParaRPr lang="fr-FR" dirty="0"/>
          </a:p>
        </p:txBody>
      </p:sp>
      <p:sp>
        <p:nvSpPr>
          <p:cNvPr id="10" name="Espace réservé du pied de page 3">
            <a:extLst>
              <a:ext uri="{FF2B5EF4-FFF2-40B4-BE49-F238E27FC236}">
                <a16:creationId xmlns:a16="http://schemas.microsoft.com/office/drawing/2014/main" id="{A727462F-C1D4-E417-2D54-4ACE8ED1E9CA}"/>
              </a:ext>
            </a:extLst>
          </p:cNvPr>
          <p:cNvSpPr>
            <a:spLocks noGrp="1"/>
          </p:cNvSpPr>
          <p:nvPr>
            <p:ph type="ftr" sz="quarter" idx="11"/>
          </p:nvPr>
        </p:nvSpPr>
        <p:spPr>
          <a:xfrm>
            <a:off x="825624" y="6555770"/>
            <a:ext cx="3470176" cy="329614"/>
          </a:xfrm>
        </p:spPr>
        <p:txBody>
          <a:bodyPr/>
          <a:lstStyle/>
          <a:p>
            <a:r>
              <a:rPr lang="en-GB" dirty="0">
                <a:solidFill>
                  <a:prstClr val="white"/>
                </a:solidFill>
              </a:rPr>
              <a:t>WPTE | JT-60SA OP2 Proposal | 2026 </a:t>
            </a:r>
          </a:p>
        </p:txBody>
      </p:sp>
      <p:pic>
        <p:nvPicPr>
          <p:cNvPr id="7" name="Picture 6"/>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066555" y="752295"/>
            <a:ext cx="2641466" cy="2199859"/>
          </a:xfrm>
          <a:prstGeom prst="rect">
            <a:avLst/>
          </a:prstGeom>
        </p:spPr>
      </p:pic>
      <p:sp>
        <p:nvSpPr>
          <p:cNvPr id="4" name="Rectangle 3"/>
          <p:cNvSpPr/>
          <p:nvPr/>
        </p:nvSpPr>
        <p:spPr>
          <a:xfrm>
            <a:off x="9121594" y="1132795"/>
            <a:ext cx="275623" cy="10141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Freeform 4"/>
          <p:cNvSpPr/>
          <p:nvPr/>
        </p:nvSpPr>
        <p:spPr>
          <a:xfrm>
            <a:off x="7729118" y="1651639"/>
            <a:ext cx="1363348" cy="614389"/>
          </a:xfrm>
          <a:custGeom>
            <a:avLst/>
            <a:gdLst>
              <a:gd name="connsiteX0" fmla="*/ 39352 w 1205277"/>
              <a:gd name="connsiteY0" fmla="*/ 556191 h 557117"/>
              <a:gd name="connsiteX1" fmla="*/ 31492 w 1205277"/>
              <a:gd name="connsiteY1" fmla="*/ 543090 h 557117"/>
              <a:gd name="connsiteX2" fmla="*/ 21012 w 1205277"/>
              <a:gd name="connsiteY2" fmla="*/ 524750 h 557117"/>
              <a:gd name="connsiteX3" fmla="*/ 15771 w 1205277"/>
              <a:gd name="connsiteY3" fmla="*/ 519510 h 557117"/>
              <a:gd name="connsiteX4" fmla="*/ 5291 w 1205277"/>
              <a:gd name="connsiteY4" fmla="*/ 498549 h 557117"/>
              <a:gd name="connsiteX5" fmla="*/ 51 w 1205277"/>
              <a:gd name="connsiteY5" fmla="*/ 451388 h 557117"/>
              <a:gd name="connsiteX6" fmla="*/ 2671 w 1205277"/>
              <a:gd name="connsiteY6" fmla="*/ 427808 h 557117"/>
              <a:gd name="connsiteX7" fmla="*/ 10531 w 1205277"/>
              <a:gd name="connsiteY7" fmla="*/ 419948 h 557117"/>
              <a:gd name="connsiteX8" fmla="*/ 26252 w 1205277"/>
              <a:gd name="connsiteY8" fmla="*/ 412088 h 557117"/>
              <a:gd name="connsiteX9" fmla="*/ 31492 w 1205277"/>
              <a:gd name="connsiteY9" fmla="*/ 406847 h 557117"/>
              <a:gd name="connsiteX10" fmla="*/ 39352 w 1205277"/>
              <a:gd name="connsiteY10" fmla="*/ 401607 h 557117"/>
              <a:gd name="connsiteX11" fmla="*/ 70793 w 1205277"/>
              <a:gd name="connsiteY11" fmla="*/ 396367 h 557117"/>
              <a:gd name="connsiteX12" fmla="*/ 83893 w 1205277"/>
              <a:gd name="connsiteY12" fmla="*/ 393747 h 557117"/>
              <a:gd name="connsiteX13" fmla="*/ 149394 w 1205277"/>
              <a:gd name="connsiteY13" fmla="*/ 391127 h 557117"/>
              <a:gd name="connsiteX14" fmla="*/ 167735 w 1205277"/>
              <a:gd name="connsiteY14" fmla="*/ 388507 h 557117"/>
              <a:gd name="connsiteX15" fmla="*/ 183455 w 1205277"/>
              <a:gd name="connsiteY15" fmla="*/ 383267 h 557117"/>
              <a:gd name="connsiteX16" fmla="*/ 188695 w 1205277"/>
              <a:gd name="connsiteY16" fmla="*/ 367547 h 557117"/>
              <a:gd name="connsiteX17" fmla="*/ 193935 w 1205277"/>
              <a:gd name="connsiteY17" fmla="*/ 362306 h 557117"/>
              <a:gd name="connsiteX18" fmla="*/ 214896 w 1205277"/>
              <a:gd name="connsiteY18" fmla="*/ 338726 h 557117"/>
              <a:gd name="connsiteX19" fmla="*/ 230616 w 1205277"/>
              <a:gd name="connsiteY19" fmla="*/ 328246 h 557117"/>
              <a:gd name="connsiteX20" fmla="*/ 243716 w 1205277"/>
              <a:gd name="connsiteY20" fmla="*/ 317765 h 557117"/>
              <a:gd name="connsiteX21" fmla="*/ 254197 w 1205277"/>
              <a:gd name="connsiteY21" fmla="*/ 296805 h 557117"/>
              <a:gd name="connsiteX22" fmla="*/ 259437 w 1205277"/>
              <a:gd name="connsiteY22" fmla="*/ 288945 h 557117"/>
              <a:gd name="connsiteX23" fmla="*/ 256817 w 1205277"/>
              <a:gd name="connsiteY23" fmla="*/ 241784 h 557117"/>
              <a:gd name="connsiteX24" fmla="*/ 259437 w 1205277"/>
              <a:gd name="connsiteY24" fmla="*/ 205103 h 557117"/>
              <a:gd name="connsiteX25" fmla="*/ 262057 w 1205277"/>
              <a:gd name="connsiteY25" fmla="*/ 197243 h 557117"/>
              <a:gd name="connsiteX26" fmla="*/ 269917 w 1205277"/>
              <a:gd name="connsiteY26" fmla="*/ 171042 h 557117"/>
              <a:gd name="connsiteX27" fmla="*/ 280397 w 1205277"/>
              <a:gd name="connsiteY27" fmla="*/ 157942 h 557117"/>
              <a:gd name="connsiteX28" fmla="*/ 306598 w 1205277"/>
              <a:gd name="connsiteY28" fmla="*/ 155322 h 557117"/>
              <a:gd name="connsiteX29" fmla="*/ 324938 w 1205277"/>
              <a:gd name="connsiteY29" fmla="*/ 152702 h 557117"/>
              <a:gd name="connsiteX30" fmla="*/ 332798 w 1205277"/>
              <a:gd name="connsiteY30" fmla="*/ 160562 h 557117"/>
              <a:gd name="connsiteX31" fmla="*/ 335418 w 1205277"/>
              <a:gd name="connsiteY31" fmla="*/ 171042 h 557117"/>
              <a:gd name="connsiteX32" fmla="*/ 340659 w 1205277"/>
              <a:gd name="connsiteY32" fmla="*/ 186763 h 557117"/>
              <a:gd name="connsiteX33" fmla="*/ 343279 w 1205277"/>
              <a:gd name="connsiteY33" fmla="*/ 194623 h 557117"/>
              <a:gd name="connsiteX34" fmla="*/ 348519 w 1205277"/>
              <a:gd name="connsiteY34" fmla="*/ 212963 h 557117"/>
              <a:gd name="connsiteX35" fmla="*/ 353759 w 1205277"/>
              <a:gd name="connsiteY35" fmla="*/ 220823 h 557117"/>
              <a:gd name="connsiteX36" fmla="*/ 369479 w 1205277"/>
              <a:gd name="connsiteY36" fmla="*/ 231304 h 557117"/>
              <a:gd name="connsiteX37" fmla="*/ 377339 w 1205277"/>
              <a:gd name="connsiteY37" fmla="*/ 236544 h 557117"/>
              <a:gd name="connsiteX38" fmla="*/ 395680 w 1205277"/>
              <a:gd name="connsiteY38" fmla="*/ 241784 h 557117"/>
              <a:gd name="connsiteX39" fmla="*/ 411400 w 1205277"/>
              <a:gd name="connsiteY39" fmla="*/ 247024 h 557117"/>
              <a:gd name="connsiteX40" fmla="*/ 440221 w 1205277"/>
              <a:gd name="connsiteY40" fmla="*/ 244404 h 557117"/>
              <a:gd name="connsiteX41" fmla="*/ 458561 w 1205277"/>
              <a:gd name="connsiteY41" fmla="*/ 241784 h 557117"/>
              <a:gd name="connsiteX42" fmla="*/ 492622 w 1205277"/>
              <a:gd name="connsiteY42" fmla="*/ 239164 h 557117"/>
              <a:gd name="connsiteX43" fmla="*/ 508342 w 1205277"/>
              <a:gd name="connsiteY43" fmla="*/ 231304 h 557117"/>
              <a:gd name="connsiteX44" fmla="*/ 510962 w 1205277"/>
              <a:gd name="connsiteY44" fmla="*/ 223443 h 557117"/>
              <a:gd name="connsiteX45" fmla="*/ 524063 w 1205277"/>
              <a:gd name="connsiteY45" fmla="*/ 210343 h 557117"/>
              <a:gd name="connsiteX46" fmla="*/ 539783 w 1205277"/>
              <a:gd name="connsiteY46" fmla="*/ 199863 h 557117"/>
              <a:gd name="connsiteX47" fmla="*/ 552883 w 1205277"/>
              <a:gd name="connsiteY47" fmla="*/ 186763 h 557117"/>
              <a:gd name="connsiteX48" fmla="*/ 558123 w 1205277"/>
              <a:gd name="connsiteY48" fmla="*/ 178902 h 557117"/>
              <a:gd name="connsiteX49" fmla="*/ 584324 w 1205277"/>
              <a:gd name="connsiteY49" fmla="*/ 160562 h 557117"/>
              <a:gd name="connsiteX50" fmla="*/ 594804 w 1205277"/>
              <a:gd name="connsiteY50" fmla="*/ 155322 h 557117"/>
              <a:gd name="connsiteX51" fmla="*/ 610524 w 1205277"/>
              <a:gd name="connsiteY51" fmla="*/ 139602 h 557117"/>
              <a:gd name="connsiteX52" fmla="*/ 615765 w 1205277"/>
              <a:gd name="connsiteY52" fmla="*/ 134361 h 557117"/>
              <a:gd name="connsiteX53" fmla="*/ 623625 w 1205277"/>
              <a:gd name="connsiteY53" fmla="*/ 131741 h 557117"/>
              <a:gd name="connsiteX54" fmla="*/ 634105 w 1205277"/>
              <a:gd name="connsiteY54" fmla="*/ 123881 h 557117"/>
              <a:gd name="connsiteX55" fmla="*/ 644585 w 1205277"/>
              <a:gd name="connsiteY55" fmla="*/ 118641 h 557117"/>
              <a:gd name="connsiteX56" fmla="*/ 649825 w 1205277"/>
              <a:gd name="connsiteY56" fmla="*/ 110781 h 557117"/>
              <a:gd name="connsiteX57" fmla="*/ 657685 w 1205277"/>
              <a:gd name="connsiteY57" fmla="*/ 105541 h 557117"/>
              <a:gd name="connsiteX58" fmla="*/ 670786 w 1205277"/>
              <a:gd name="connsiteY58" fmla="*/ 92441 h 557117"/>
              <a:gd name="connsiteX59" fmla="*/ 678646 w 1205277"/>
              <a:gd name="connsiteY59" fmla="*/ 84580 h 557117"/>
              <a:gd name="connsiteX60" fmla="*/ 696986 w 1205277"/>
              <a:gd name="connsiteY60" fmla="*/ 74100 h 557117"/>
              <a:gd name="connsiteX61" fmla="*/ 704846 w 1205277"/>
              <a:gd name="connsiteY61" fmla="*/ 68860 h 557117"/>
              <a:gd name="connsiteX62" fmla="*/ 723187 w 1205277"/>
              <a:gd name="connsiteY62" fmla="*/ 63620 h 557117"/>
              <a:gd name="connsiteX63" fmla="*/ 738907 w 1205277"/>
              <a:gd name="connsiteY63" fmla="*/ 58380 h 557117"/>
              <a:gd name="connsiteX64" fmla="*/ 746767 w 1205277"/>
              <a:gd name="connsiteY64" fmla="*/ 53140 h 557117"/>
              <a:gd name="connsiteX65" fmla="*/ 752008 w 1205277"/>
              <a:gd name="connsiteY65" fmla="*/ 47900 h 557117"/>
              <a:gd name="connsiteX66" fmla="*/ 759868 w 1205277"/>
              <a:gd name="connsiteY66" fmla="*/ 45279 h 557117"/>
              <a:gd name="connsiteX67" fmla="*/ 770348 w 1205277"/>
              <a:gd name="connsiteY67" fmla="*/ 34799 h 557117"/>
              <a:gd name="connsiteX68" fmla="*/ 783448 w 1205277"/>
              <a:gd name="connsiteY68" fmla="*/ 19079 h 557117"/>
              <a:gd name="connsiteX69" fmla="*/ 793928 w 1205277"/>
              <a:gd name="connsiteY69" fmla="*/ 13839 h 557117"/>
              <a:gd name="connsiteX70" fmla="*/ 809649 w 1205277"/>
              <a:gd name="connsiteY70" fmla="*/ 8599 h 557117"/>
              <a:gd name="connsiteX71" fmla="*/ 817509 w 1205277"/>
              <a:gd name="connsiteY71" fmla="*/ 5979 h 557117"/>
              <a:gd name="connsiteX72" fmla="*/ 838469 w 1205277"/>
              <a:gd name="connsiteY72" fmla="*/ 3359 h 557117"/>
              <a:gd name="connsiteX73" fmla="*/ 1087375 w 1205277"/>
              <a:gd name="connsiteY73" fmla="*/ 11219 h 557117"/>
              <a:gd name="connsiteX74" fmla="*/ 1095235 w 1205277"/>
              <a:gd name="connsiteY74" fmla="*/ 16459 h 557117"/>
              <a:gd name="connsiteX75" fmla="*/ 1105715 w 1205277"/>
              <a:gd name="connsiteY75" fmla="*/ 21699 h 557117"/>
              <a:gd name="connsiteX76" fmla="*/ 1116195 w 1205277"/>
              <a:gd name="connsiteY76" fmla="*/ 32179 h 557117"/>
              <a:gd name="connsiteX77" fmla="*/ 1137156 w 1205277"/>
              <a:gd name="connsiteY77" fmla="*/ 61000 h 557117"/>
              <a:gd name="connsiteX78" fmla="*/ 1158116 w 1205277"/>
              <a:gd name="connsiteY78" fmla="*/ 97681 h 557117"/>
              <a:gd name="connsiteX79" fmla="*/ 1168597 w 1205277"/>
              <a:gd name="connsiteY79" fmla="*/ 116021 h 557117"/>
              <a:gd name="connsiteX80" fmla="*/ 1179077 w 1205277"/>
              <a:gd name="connsiteY80" fmla="*/ 131741 h 557117"/>
              <a:gd name="connsiteX81" fmla="*/ 1194797 w 1205277"/>
              <a:gd name="connsiteY81" fmla="*/ 165802 h 557117"/>
              <a:gd name="connsiteX82" fmla="*/ 1205277 w 1205277"/>
              <a:gd name="connsiteY82" fmla="*/ 192003 h 557117"/>
              <a:gd name="connsiteX83" fmla="*/ 1202657 w 1205277"/>
              <a:gd name="connsiteY83" fmla="*/ 226063 h 557117"/>
              <a:gd name="connsiteX84" fmla="*/ 1197417 w 1205277"/>
              <a:gd name="connsiteY84" fmla="*/ 233924 h 557117"/>
              <a:gd name="connsiteX85" fmla="*/ 1189557 w 1205277"/>
              <a:gd name="connsiteY85" fmla="*/ 244404 h 557117"/>
              <a:gd name="connsiteX86" fmla="*/ 1184317 w 1205277"/>
              <a:gd name="connsiteY86" fmla="*/ 254884 h 557117"/>
              <a:gd name="connsiteX87" fmla="*/ 1158116 w 1205277"/>
              <a:gd name="connsiteY87" fmla="*/ 281085 h 557117"/>
              <a:gd name="connsiteX88" fmla="*/ 1118816 w 1205277"/>
              <a:gd name="connsiteY88" fmla="*/ 307285 h 557117"/>
              <a:gd name="connsiteX89" fmla="*/ 1100475 w 1205277"/>
              <a:gd name="connsiteY89" fmla="*/ 325626 h 557117"/>
              <a:gd name="connsiteX90" fmla="*/ 1076895 w 1205277"/>
              <a:gd name="connsiteY90" fmla="*/ 341346 h 557117"/>
              <a:gd name="connsiteX91" fmla="*/ 1069034 w 1205277"/>
              <a:gd name="connsiteY91" fmla="*/ 346586 h 557117"/>
              <a:gd name="connsiteX92" fmla="*/ 1061174 w 1205277"/>
              <a:gd name="connsiteY92" fmla="*/ 354446 h 557117"/>
              <a:gd name="connsiteX93" fmla="*/ 1024493 w 1205277"/>
              <a:gd name="connsiteY93" fmla="*/ 364926 h 557117"/>
              <a:gd name="connsiteX94" fmla="*/ 1014013 w 1205277"/>
              <a:gd name="connsiteY94" fmla="*/ 367547 h 557117"/>
              <a:gd name="connsiteX95" fmla="*/ 657685 w 1205277"/>
              <a:gd name="connsiteY95" fmla="*/ 370167 h 557117"/>
              <a:gd name="connsiteX96" fmla="*/ 623625 w 1205277"/>
              <a:gd name="connsiteY96" fmla="*/ 372787 h 557117"/>
              <a:gd name="connsiteX97" fmla="*/ 607904 w 1205277"/>
              <a:gd name="connsiteY97" fmla="*/ 375407 h 557117"/>
              <a:gd name="connsiteX98" fmla="*/ 581704 w 1205277"/>
              <a:gd name="connsiteY98" fmla="*/ 378027 h 557117"/>
              <a:gd name="connsiteX99" fmla="*/ 516202 w 1205277"/>
              <a:gd name="connsiteY99" fmla="*/ 385887 h 557117"/>
              <a:gd name="connsiteX100" fmla="*/ 490002 w 1205277"/>
              <a:gd name="connsiteY100" fmla="*/ 388507 h 557117"/>
              <a:gd name="connsiteX101" fmla="*/ 471661 w 1205277"/>
              <a:gd name="connsiteY101" fmla="*/ 391127 h 557117"/>
              <a:gd name="connsiteX102" fmla="*/ 421880 w 1205277"/>
              <a:gd name="connsiteY102" fmla="*/ 393747 h 557117"/>
              <a:gd name="connsiteX103" fmla="*/ 385199 w 1205277"/>
              <a:gd name="connsiteY103" fmla="*/ 401607 h 557117"/>
              <a:gd name="connsiteX104" fmla="*/ 377339 w 1205277"/>
              <a:gd name="connsiteY104" fmla="*/ 409467 h 557117"/>
              <a:gd name="connsiteX105" fmla="*/ 369479 w 1205277"/>
              <a:gd name="connsiteY105" fmla="*/ 412088 h 557117"/>
              <a:gd name="connsiteX106" fmla="*/ 351139 w 1205277"/>
              <a:gd name="connsiteY106" fmla="*/ 430428 h 557117"/>
              <a:gd name="connsiteX107" fmla="*/ 335418 w 1205277"/>
              <a:gd name="connsiteY107" fmla="*/ 440908 h 557117"/>
              <a:gd name="connsiteX108" fmla="*/ 306598 w 1205277"/>
              <a:gd name="connsiteY108" fmla="*/ 451388 h 557117"/>
              <a:gd name="connsiteX109" fmla="*/ 259437 w 1205277"/>
              <a:gd name="connsiteY109" fmla="*/ 454008 h 557117"/>
              <a:gd name="connsiteX110" fmla="*/ 251577 w 1205277"/>
              <a:gd name="connsiteY110" fmla="*/ 456628 h 557117"/>
              <a:gd name="connsiteX111" fmla="*/ 233236 w 1205277"/>
              <a:gd name="connsiteY111" fmla="*/ 467109 h 557117"/>
              <a:gd name="connsiteX112" fmla="*/ 217516 w 1205277"/>
              <a:gd name="connsiteY112" fmla="*/ 472349 h 557117"/>
              <a:gd name="connsiteX113" fmla="*/ 201795 w 1205277"/>
              <a:gd name="connsiteY113" fmla="*/ 482829 h 557117"/>
              <a:gd name="connsiteX114" fmla="*/ 193935 w 1205277"/>
              <a:gd name="connsiteY114" fmla="*/ 488069 h 557117"/>
              <a:gd name="connsiteX115" fmla="*/ 180835 w 1205277"/>
              <a:gd name="connsiteY115" fmla="*/ 503790 h 557117"/>
              <a:gd name="connsiteX116" fmla="*/ 175595 w 1205277"/>
              <a:gd name="connsiteY116" fmla="*/ 511650 h 557117"/>
              <a:gd name="connsiteX117" fmla="*/ 159875 w 1205277"/>
              <a:gd name="connsiteY117" fmla="*/ 522130 h 557117"/>
              <a:gd name="connsiteX118" fmla="*/ 154634 w 1205277"/>
              <a:gd name="connsiteY118" fmla="*/ 527370 h 557117"/>
              <a:gd name="connsiteX119" fmla="*/ 131054 w 1205277"/>
              <a:gd name="connsiteY119" fmla="*/ 540470 h 557117"/>
              <a:gd name="connsiteX120" fmla="*/ 115334 w 1205277"/>
              <a:gd name="connsiteY120" fmla="*/ 545710 h 557117"/>
              <a:gd name="connsiteX121" fmla="*/ 52452 w 1205277"/>
              <a:gd name="connsiteY121" fmla="*/ 553571 h 557117"/>
              <a:gd name="connsiteX122" fmla="*/ 39352 w 1205277"/>
              <a:gd name="connsiteY122" fmla="*/ 556191 h 557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1205277" h="557117">
                <a:moveTo>
                  <a:pt x="39352" y="556191"/>
                </a:moveTo>
                <a:cubicBezTo>
                  <a:pt x="35859" y="554444"/>
                  <a:pt x="33965" y="547542"/>
                  <a:pt x="31492" y="543090"/>
                </a:cubicBezTo>
                <a:cubicBezTo>
                  <a:pt x="26604" y="534292"/>
                  <a:pt x="26999" y="532233"/>
                  <a:pt x="21012" y="524750"/>
                </a:cubicBezTo>
                <a:cubicBezTo>
                  <a:pt x="19469" y="522821"/>
                  <a:pt x="17518" y="521257"/>
                  <a:pt x="15771" y="519510"/>
                </a:cubicBezTo>
                <a:cubicBezTo>
                  <a:pt x="9750" y="501446"/>
                  <a:pt x="14436" y="507696"/>
                  <a:pt x="5291" y="498549"/>
                </a:cubicBezTo>
                <a:cubicBezTo>
                  <a:pt x="-891" y="480003"/>
                  <a:pt x="51" y="485033"/>
                  <a:pt x="51" y="451388"/>
                </a:cubicBezTo>
                <a:cubicBezTo>
                  <a:pt x="51" y="443480"/>
                  <a:pt x="170" y="435311"/>
                  <a:pt x="2671" y="427808"/>
                </a:cubicBezTo>
                <a:cubicBezTo>
                  <a:pt x="3843" y="424293"/>
                  <a:pt x="7685" y="422320"/>
                  <a:pt x="10531" y="419948"/>
                </a:cubicBezTo>
                <a:cubicBezTo>
                  <a:pt x="17303" y="414304"/>
                  <a:pt x="18374" y="414714"/>
                  <a:pt x="26252" y="412088"/>
                </a:cubicBezTo>
                <a:cubicBezTo>
                  <a:pt x="27999" y="410341"/>
                  <a:pt x="29563" y="408390"/>
                  <a:pt x="31492" y="406847"/>
                </a:cubicBezTo>
                <a:cubicBezTo>
                  <a:pt x="33951" y="404880"/>
                  <a:pt x="36536" y="403015"/>
                  <a:pt x="39352" y="401607"/>
                </a:cubicBezTo>
                <a:cubicBezTo>
                  <a:pt x="48363" y="397102"/>
                  <a:pt x="62658" y="397529"/>
                  <a:pt x="70793" y="396367"/>
                </a:cubicBezTo>
                <a:cubicBezTo>
                  <a:pt x="75201" y="395737"/>
                  <a:pt x="79450" y="394043"/>
                  <a:pt x="83893" y="393747"/>
                </a:cubicBezTo>
                <a:cubicBezTo>
                  <a:pt x="105696" y="392294"/>
                  <a:pt x="127560" y="392000"/>
                  <a:pt x="149394" y="391127"/>
                </a:cubicBezTo>
                <a:cubicBezTo>
                  <a:pt x="155508" y="390254"/>
                  <a:pt x="161717" y="389896"/>
                  <a:pt x="167735" y="388507"/>
                </a:cubicBezTo>
                <a:cubicBezTo>
                  <a:pt x="173117" y="387265"/>
                  <a:pt x="183455" y="383267"/>
                  <a:pt x="183455" y="383267"/>
                </a:cubicBezTo>
                <a:cubicBezTo>
                  <a:pt x="185202" y="378027"/>
                  <a:pt x="184790" y="371453"/>
                  <a:pt x="188695" y="367547"/>
                </a:cubicBezTo>
                <a:cubicBezTo>
                  <a:pt x="190442" y="365800"/>
                  <a:pt x="192392" y="364235"/>
                  <a:pt x="193935" y="362306"/>
                </a:cubicBezTo>
                <a:cubicBezTo>
                  <a:pt x="202935" y="351055"/>
                  <a:pt x="197774" y="350141"/>
                  <a:pt x="214896" y="338726"/>
                </a:cubicBezTo>
                <a:lnTo>
                  <a:pt x="230616" y="328246"/>
                </a:lnTo>
                <a:cubicBezTo>
                  <a:pt x="235343" y="325095"/>
                  <a:pt x="240320" y="322519"/>
                  <a:pt x="243716" y="317765"/>
                </a:cubicBezTo>
                <a:cubicBezTo>
                  <a:pt x="261876" y="292341"/>
                  <a:pt x="245152" y="314895"/>
                  <a:pt x="254197" y="296805"/>
                </a:cubicBezTo>
                <a:cubicBezTo>
                  <a:pt x="255605" y="293989"/>
                  <a:pt x="257690" y="291565"/>
                  <a:pt x="259437" y="288945"/>
                </a:cubicBezTo>
                <a:cubicBezTo>
                  <a:pt x="258564" y="273225"/>
                  <a:pt x="256817" y="257529"/>
                  <a:pt x="256817" y="241784"/>
                </a:cubicBezTo>
                <a:cubicBezTo>
                  <a:pt x="256817" y="229526"/>
                  <a:pt x="258005" y="217277"/>
                  <a:pt x="259437" y="205103"/>
                </a:cubicBezTo>
                <a:cubicBezTo>
                  <a:pt x="259760" y="202360"/>
                  <a:pt x="261298" y="199898"/>
                  <a:pt x="262057" y="197243"/>
                </a:cubicBezTo>
                <a:cubicBezTo>
                  <a:pt x="269977" y="169523"/>
                  <a:pt x="257463" y="208404"/>
                  <a:pt x="269917" y="171042"/>
                </a:cubicBezTo>
                <a:cubicBezTo>
                  <a:pt x="272130" y="164402"/>
                  <a:pt x="271838" y="159917"/>
                  <a:pt x="280397" y="157942"/>
                </a:cubicBezTo>
                <a:cubicBezTo>
                  <a:pt x="288949" y="155968"/>
                  <a:pt x="297881" y="156348"/>
                  <a:pt x="306598" y="155322"/>
                </a:cubicBezTo>
                <a:cubicBezTo>
                  <a:pt x="312731" y="154600"/>
                  <a:pt x="318825" y="153575"/>
                  <a:pt x="324938" y="152702"/>
                </a:cubicBezTo>
                <a:cubicBezTo>
                  <a:pt x="327558" y="155322"/>
                  <a:pt x="330960" y="157345"/>
                  <a:pt x="332798" y="160562"/>
                </a:cubicBezTo>
                <a:cubicBezTo>
                  <a:pt x="334585" y="163688"/>
                  <a:pt x="334383" y="167593"/>
                  <a:pt x="335418" y="171042"/>
                </a:cubicBezTo>
                <a:cubicBezTo>
                  <a:pt x="337005" y="176333"/>
                  <a:pt x="338912" y="181523"/>
                  <a:pt x="340659" y="186763"/>
                </a:cubicBezTo>
                <a:cubicBezTo>
                  <a:pt x="341532" y="189383"/>
                  <a:pt x="342609" y="191944"/>
                  <a:pt x="343279" y="194623"/>
                </a:cubicBezTo>
                <a:cubicBezTo>
                  <a:pt x="344118" y="197981"/>
                  <a:pt x="346640" y="209204"/>
                  <a:pt x="348519" y="212963"/>
                </a:cubicBezTo>
                <a:cubicBezTo>
                  <a:pt x="349927" y="215779"/>
                  <a:pt x="351743" y="218404"/>
                  <a:pt x="353759" y="220823"/>
                </a:cubicBezTo>
                <a:cubicBezTo>
                  <a:pt x="364403" y="233596"/>
                  <a:pt x="357484" y="225307"/>
                  <a:pt x="369479" y="231304"/>
                </a:cubicBezTo>
                <a:cubicBezTo>
                  <a:pt x="372295" y="232712"/>
                  <a:pt x="374523" y="235136"/>
                  <a:pt x="377339" y="236544"/>
                </a:cubicBezTo>
                <a:cubicBezTo>
                  <a:pt x="381743" y="238746"/>
                  <a:pt x="391482" y="240525"/>
                  <a:pt x="395680" y="241784"/>
                </a:cubicBezTo>
                <a:cubicBezTo>
                  <a:pt x="400971" y="243371"/>
                  <a:pt x="411400" y="247024"/>
                  <a:pt x="411400" y="247024"/>
                </a:cubicBezTo>
                <a:cubicBezTo>
                  <a:pt x="421007" y="246151"/>
                  <a:pt x="430633" y="245469"/>
                  <a:pt x="440221" y="244404"/>
                </a:cubicBezTo>
                <a:cubicBezTo>
                  <a:pt x="446359" y="243722"/>
                  <a:pt x="452416" y="242398"/>
                  <a:pt x="458561" y="241784"/>
                </a:cubicBezTo>
                <a:cubicBezTo>
                  <a:pt x="469892" y="240651"/>
                  <a:pt x="481268" y="240037"/>
                  <a:pt x="492622" y="239164"/>
                </a:cubicBezTo>
                <a:cubicBezTo>
                  <a:pt x="497800" y="237438"/>
                  <a:pt x="504649" y="235921"/>
                  <a:pt x="508342" y="231304"/>
                </a:cubicBezTo>
                <a:cubicBezTo>
                  <a:pt x="510067" y="229147"/>
                  <a:pt x="509305" y="225653"/>
                  <a:pt x="510962" y="223443"/>
                </a:cubicBezTo>
                <a:cubicBezTo>
                  <a:pt x="514667" y="218503"/>
                  <a:pt x="518925" y="213769"/>
                  <a:pt x="524063" y="210343"/>
                </a:cubicBezTo>
                <a:lnTo>
                  <a:pt x="539783" y="199863"/>
                </a:lnTo>
                <a:cubicBezTo>
                  <a:pt x="553759" y="178899"/>
                  <a:pt x="535414" y="204234"/>
                  <a:pt x="552883" y="186763"/>
                </a:cubicBezTo>
                <a:cubicBezTo>
                  <a:pt x="555110" y="184536"/>
                  <a:pt x="555896" y="181129"/>
                  <a:pt x="558123" y="178902"/>
                </a:cubicBezTo>
                <a:cubicBezTo>
                  <a:pt x="561410" y="175615"/>
                  <a:pt x="582611" y="161418"/>
                  <a:pt x="584324" y="160562"/>
                </a:cubicBezTo>
                <a:cubicBezTo>
                  <a:pt x="587817" y="158815"/>
                  <a:pt x="591754" y="157762"/>
                  <a:pt x="594804" y="155322"/>
                </a:cubicBezTo>
                <a:cubicBezTo>
                  <a:pt x="600591" y="150693"/>
                  <a:pt x="605284" y="144842"/>
                  <a:pt x="610524" y="139602"/>
                </a:cubicBezTo>
                <a:cubicBezTo>
                  <a:pt x="612271" y="137855"/>
                  <a:pt x="613421" y="135142"/>
                  <a:pt x="615765" y="134361"/>
                </a:cubicBezTo>
                <a:lnTo>
                  <a:pt x="623625" y="131741"/>
                </a:lnTo>
                <a:cubicBezTo>
                  <a:pt x="627118" y="129121"/>
                  <a:pt x="630402" y="126195"/>
                  <a:pt x="634105" y="123881"/>
                </a:cubicBezTo>
                <a:cubicBezTo>
                  <a:pt x="637417" y="121811"/>
                  <a:pt x="641585" y="121141"/>
                  <a:pt x="644585" y="118641"/>
                </a:cubicBezTo>
                <a:cubicBezTo>
                  <a:pt x="647004" y="116625"/>
                  <a:pt x="647598" y="113008"/>
                  <a:pt x="649825" y="110781"/>
                </a:cubicBezTo>
                <a:cubicBezTo>
                  <a:pt x="652052" y="108554"/>
                  <a:pt x="655065" y="107288"/>
                  <a:pt x="657685" y="105541"/>
                </a:cubicBezTo>
                <a:cubicBezTo>
                  <a:pt x="667295" y="91128"/>
                  <a:pt x="657683" y="103361"/>
                  <a:pt x="670786" y="92441"/>
                </a:cubicBezTo>
                <a:cubicBezTo>
                  <a:pt x="673633" y="90069"/>
                  <a:pt x="675799" y="86952"/>
                  <a:pt x="678646" y="84580"/>
                </a:cubicBezTo>
                <a:cubicBezTo>
                  <a:pt x="685608" y="78778"/>
                  <a:pt x="688834" y="78758"/>
                  <a:pt x="696986" y="74100"/>
                </a:cubicBezTo>
                <a:cubicBezTo>
                  <a:pt x="699720" y="72538"/>
                  <a:pt x="702030" y="70268"/>
                  <a:pt x="704846" y="68860"/>
                </a:cubicBezTo>
                <a:cubicBezTo>
                  <a:pt x="709247" y="66659"/>
                  <a:pt x="718991" y="64879"/>
                  <a:pt x="723187" y="63620"/>
                </a:cubicBezTo>
                <a:cubicBezTo>
                  <a:pt x="728478" y="62033"/>
                  <a:pt x="734311" y="61444"/>
                  <a:pt x="738907" y="58380"/>
                </a:cubicBezTo>
                <a:cubicBezTo>
                  <a:pt x="741527" y="56633"/>
                  <a:pt x="744308" y="55107"/>
                  <a:pt x="746767" y="53140"/>
                </a:cubicBezTo>
                <a:cubicBezTo>
                  <a:pt x="748696" y="51597"/>
                  <a:pt x="749890" y="49171"/>
                  <a:pt x="752008" y="47900"/>
                </a:cubicBezTo>
                <a:cubicBezTo>
                  <a:pt x="754376" y="46479"/>
                  <a:pt x="757248" y="46153"/>
                  <a:pt x="759868" y="45279"/>
                </a:cubicBezTo>
                <a:cubicBezTo>
                  <a:pt x="763361" y="41786"/>
                  <a:pt x="767133" y="38550"/>
                  <a:pt x="770348" y="34799"/>
                </a:cubicBezTo>
                <a:cubicBezTo>
                  <a:pt x="777605" y="26333"/>
                  <a:pt x="773407" y="26251"/>
                  <a:pt x="783448" y="19079"/>
                </a:cubicBezTo>
                <a:cubicBezTo>
                  <a:pt x="786626" y="16809"/>
                  <a:pt x="790302" y="15289"/>
                  <a:pt x="793928" y="13839"/>
                </a:cubicBezTo>
                <a:cubicBezTo>
                  <a:pt x="799057" y="11788"/>
                  <a:pt x="804409" y="10346"/>
                  <a:pt x="809649" y="8599"/>
                </a:cubicBezTo>
                <a:cubicBezTo>
                  <a:pt x="812269" y="7726"/>
                  <a:pt x="814769" y="6322"/>
                  <a:pt x="817509" y="5979"/>
                </a:cubicBezTo>
                <a:lnTo>
                  <a:pt x="838469" y="3359"/>
                </a:lnTo>
                <a:cubicBezTo>
                  <a:pt x="911890" y="4223"/>
                  <a:pt x="1007422" y="-8769"/>
                  <a:pt x="1087375" y="11219"/>
                </a:cubicBezTo>
                <a:cubicBezTo>
                  <a:pt x="1089995" y="12966"/>
                  <a:pt x="1092501" y="14897"/>
                  <a:pt x="1095235" y="16459"/>
                </a:cubicBezTo>
                <a:cubicBezTo>
                  <a:pt x="1098626" y="18397"/>
                  <a:pt x="1102590" y="19356"/>
                  <a:pt x="1105715" y="21699"/>
                </a:cubicBezTo>
                <a:cubicBezTo>
                  <a:pt x="1109667" y="24663"/>
                  <a:pt x="1113032" y="28384"/>
                  <a:pt x="1116195" y="32179"/>
                </a:cubicBezTo>
                <a:cubicBezTo>
                  <a:pt x="1117921" y="34250"/>
                  <a:pt x="1132798" y="53592"/>
                  <a:pt x="1137156" y="61000"/>
                </a:cubicBezTo>
                <a:cubicBezTo>
                  <a:pt x="1144296" y="73138"/>
                  <a:pt x="1151129" y="85454"/>
                  <a:pt x="1158116" y="97681"/>
                </a:cubicBezTo>
                <a:cubicBezTo>
                  <a:pt x="1161609" y="103794"/>
                  <a:pt x="1164691" y="110162"/>
                  <a:pt x="1168597" y="116021"/>
                </a:cubicBezTo>
                <a:cubicBezTo>
                  <a:pt x="1172090" y="121261"/>
                  <a:pt x="1175990" y="126252"/>
                  <a:pt x="1179077" y="131741"/>
                </a:cubicBezTo>
                <a:cubicBezTo>
                  <a:pt x="1199353" y="167787"/>
                  <a:pt x="1187409" y="146593"/>
                  <a:pt x="1194797" y="165802"/>
                </a:cubicBezTo>
                <a:cubicBezTo>
                  <a:pt x="1198174" y="174581"/>
                  <a:pt x="1205277" y="192003"/>
                  <a:pt x="1205277" y="192003"/>
                </a:cubicBezTo>
                <a:cubicBezTo>
                  <a:pt x="1204404" y="203356"/>
                  <a:pt x="1204755" y="214871"/>
                  <a:pt x="1202657" y="226063"/>
                </a:cubicBezTo>
                <a:cubicBezTo>
                  <a:pt x="1202077" y="229158"/>
                  <a:pt x="1199247" y="231361"/>
                  <a:pt x="1197417" y="233924"/>
                </a:cubicBezTo>
                <a:cubicBezTo>
                  <a:pt x="1194879" y="237477"/>
                  <a:pt x="1191871" y="240701"/>
                  <a:pt x="1189557" y="244404"/>
                </a:cubicBezTo>
                <a:cubicBezTo>
                  <a:pt x="1187487" y="247716"/>
                  <a:pt x="1186557" y="251684"/>
                  <a:pt x="1184317" y="254884"/>
                </a:cubicBezTo>
                <a:cubicBezTo>
                  <a:pt x="1175955" y="266830"/>
                  <a:pt x="1169723" y="272960"/>
                  <a:pt x="1158116" y="281085"/>
                </a:cubicBezTo>
                <a:cubicBezTo>
                  <a:pt x="1145218" y="290114"/>
                  <a:pt x="1129949" y="296152"/>
                  <a:pt x="1118816" y="307285"/>
                </a:cubicBezTo>
                <a:cubicBezTo>
                  <a:pt x="1112702" y="313399"/>
                  <a:pt x="1107889" y="321178"/>
                  <a:pt x="1100475" y="325626"/>
                </a:cubicBezTo>
                <a:cubicBezTo>
                  <a:pt x="1078319" y="338920"/>
                  <a:pt x="1096003" y="327698"/>
                  <a:pt x="1076895" y="341346"/>
                </a:cubicBezTo>
                <a:cubicBezTo>
                  <a:pt x="1074332" y="343176"/>
                  <a:pt x="1071453" y="344570"/>
                  <a:pt x="1069034" y="346586"/>
                </a:cubicBezTo>
                <a:cubicBezTo>
                  <a:pt x="1066187" y="348958"/>
                  <a:pt x="1064413" y="352647"/>
                  <a:pt x="1061174" y="354446"/>
                </a:cubicBezTo>
                <a:cubicBezTo>
                  <a:pt x="1055022" y="357864"/>
                  <a:pt x="1029428" y="363692"/>
                  <a:pt x="1024493" y="364926"/>
                </a:cubicBezTo>
                <a:cubicBezTo>
                  <a:pt x="1021000" y="365799"/>
                  <a:pt x="1017614" y="367521"/>
                  <a:pt x="1014013" y="367547"/>
                </a:cubicBezTo>
                <a:lnTo>
                  <a:pt x="657685" y="370167"/>
                </a:lnTo>
                <a:cubicBezTo>
                  <a:pt x="646332" y="371040"/>
                  <a:pt x="634949" y="371595"/>
                  <a:pt x="623625" y="372787"/>
                </a:cubicBezTo>
                <a:cubicBezTo>
                  <a:pt x="618342" y="373343"/>
                  <a:pt x="613176" y="374748"/>
                  <a:pt x="607904" y="375407"/>
                </a:cubicBezTo>
                <a:cubicBezTo>
                  <a:pt x="599195" y="376496"/>
                  <a:pt x="590437" y="377154"/>
                  <a:pt x="581704" y="378027"/>
                </a:cubicBezTo>
                <a:cubicBezTo>
                  <a:pt x="546623" y="388049"/>
                  <a:pt x="573675" y="381782"/>
                  <a:pt x="516202" y="385887"/>
                </a:cubicBezTo>
                <a:cubicBezTo>
                  <a:pt x="507447" y="386512"/>
                  <a:pt x="498719" y="387482"/>
                  <a:pt x="490002" y="388507"/>
                </a:cubicBezTo>
                <a:cubicBezTo>
                  <a:pt x="483869" y="389229"/>
                  <a:pt x="477819" y="390653"/>
                  <a:pt x="471661" y="391127"/>
                </a:cubicBezTo>
                <a:cubicBezTo>
                  <a:pt x="455093" y="392401"/>
                  <a:pt x="438474" y="392874"/>
                  <a:pt x="421880" y="393747"/>
                </a:cubicBezTo>
                <a:cubicBezTo>
                  <a:pt x="409653" y="396367"/>
                  <a:pt x="396991" y="397445"/>
                  <a:pt x="385199" y="401607"/>
                </a:cubicBezTo>
                <a:cubicBezTo>
                  <a:pt x="381705" y="402840"/>
                  <a:pt x="380422" y="407412"/>
                  <a:pt x="377339" y="409467"/>
                </a:cubicBezTo>
                <a:cubicBezTo>
                  <a:pt x="375041" y="410999"/>
                  <a:pt x="372099" y="411214"/>
                  <a:pt x="369479" y="412088"/>
                </a:cubicBezTo>
                <a:cubicBezTo>
                  <a:pt x="363366" y="418201"/>
                  <a:pt x="358333" y="425633"/>
                  <a:pt x="351139" y="430428"/>
                </a:cubicBezTo>
                <a:cubicBezTo>
                  <a:pt x="345899" y="433921"/>
                  <a:pt x="341051" y="438091"/>
                  <a:pt x="335418" y="440908"/>
                </a:cubicBezTo>
                <a:cubicBezTo>
                  <a:pt x="325170" y="446032"/>
                  <a:pt x="319058" y="449893"/>
                  <a:pt x="306598" y="451388"/>
                </a:cubicBezTo>
                <a:cubicBezTo>
                  <a:pt x="290966" y="453264"/>
                  <a:pt x="275157" y="453135"/>
                  <a:pt x="259437" y="454008"/>
                </a:cubicBezTo>
                <a:cubicBezTo>
                  <a:pt x="256817" y="454881"/>
                  <a:pt x="254047" y="455393"/>
                  <a:pt x="251577" y="456628"/>
                </a:cubicBezTo>
                <a:cubicBezTo>
                  <a:pt x="232672" y="466081"/>
                  <a:pt x="256199" y="457924"/>
                  <a:pt x="233236" y="467109"/>
                </a:cubicBezTo>
                <a:cubicBezTo>
                  <a:pt x="228108" y="469160"/>
                  <a:pt x="222456" y="469879"/>
                  <a:pt x="217516" y="472349"/>
                </a:cubicBezTo>
                <a:cubicBezTo>
                  <a:pt x="211883" y="475165"/>
                  <a:pt x="207035" y="479336"/>
                  <a:pt x="201795" y="482829"/>
                </a:cubicBezTo>
                <a:lnTo>
                  <a:pt x="193935" y="488069"/>
                </a:lnTo>
                <a:cubicBezTo>
                  <a:pt x="180925" y="507583"/>
                  <a:pt x="197646" y="483616"/>
                  <a:pt x="180835" y="503790"/>
                </a:cubicBezTo>
                <a:cubicBezTo>
                  <a:pt x="178819" y="506209"/>
                  <a:pt x="177965" y="509576"/>
                  <a:pt x="175595" y="511650"/>
                </a:cubicBezTo>
                <a:cubicBezTo>
                  <a:pt x="170856" y="515797"/>
                  <a:pt x="164329" y="517677"/>
                  <a:pt x="159875" y="522130"/>
                </a:cubicBezTo>
                <a:cubicBezTo>
                  <a:pt x="158128" y="523877"/>
                  <a:pt x="156563" y="525827"/>
                  <a:pt x="154634" y="527370"/>
                </a:cubicBezTo>
                <a:cubicBezTo>
                  <a:pt x="148494" y="532282"/>
                  <a:pt x="137322" y="537859"/>
                  <a:pt x="131054" y="540470"/>
                </a:cubicBezTo>
                <a:cubicBezTo>
                  <a:pt x="125955" y="542594"/>
                  <a:pt x="120782" y="544802"/>
                  <a:pt x="115334" y="545710"/>
                </a:cubicBezTo>
                <a:cubicBezTo>
                  <a:pt x="73519" y="552680"/>
                  <a:pt x="94481" y="550069"/>
                  <a:pt x="52452" y="553571"/>
                </a:cubicBezTo>
                <a:cubicBezTo>
                  <a:pt x="41278" y="557296"/>
                  <a:pt x="42845" y="557938"/>
                  <a:pt x="39352" y="556191"/>
                </a:cubicBezTo>
                <a:close/>
              </a:path>
            </a:pathLst>
          </a:cu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ctangle 10"/>
          <p:cNvSpPr/>
          <p:nvPr/>
        </p:nvSpPr>
        <p:spPr>
          <a:xfrm>
            <a:off x="7609082" y="810033"/>
            <a:ext cx="838227" cy="4242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Oval 5"/>
          <p:cNvSpPr/>
          <p:nvPr/>
        </p:nvSpPr>
        <p:spPr>
          <a:xfrm rot="19405084">
            <a:off x="8494966" y="1014817"/>
            <a:ext cx="728115" cy="398647"/>
          </a:xfrm>
          <a:prstGeom prst="ellipse">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TextBox 11"/>
          <p:cNvSpPr txBox="1"/>
          <p:nvPr/>
        </p:nvSpPr>
        <p:spPr>
          <a:xfrm>
            <a:off x="8431343" y="602613"/>
            <a:ext cx="1381167" cy="307777"/>
          </a:xfrm>
          <a:prstGeom prst="rect">
            <a:avLst/>
          </a:prstGeom>
          <a:solidFill>
            <a:schemeClr val="bg1"/>
          </a:solidFill>
        </p:spPr>
        <p:txBody>
          <a:bodyPr wrap="square" rtlCol="0">
            <a:spAutoFit/>
          </a:bodyPr>
          <a:lstStyle/>
          <a:p>
            <a:pPr algn="l"/>
            <a:r>
              <a:rPr lang="sv-SE" sz="700" dirty="0" err="1" smtClean="0">
                <a:solidFill>
                  <a:schemeClr val="accent6">
                    <a:lumMod val="50000"/>
                  </a:schemeClr>
                </a:solidFill>
              </a:rPr>
              <a:t>Limited</a:t>
            </a:r>
            <a:r>
              <a:rPr lang="sv-SE" sz="700" dirty="0" smtClean="0">
                <a:solidFill>
                  <a:schemeClr val="accent6">
                    <a:lumMod val="50000"/>
                  </a:schemeClr>
                </a:solidFill>
              </a:rPr>
              <a:t> by </a:t>
            </a:r>
            <a:r>
              <a:rPr lang="sv-SE" sz="700" dirty="0" err="1" smtClean="0">
                <a:solidFill>
                  <a:schemeClr val="accent6">
                    <a:lumMod val="50000"/>
                  </a:schemeClr>
                </a:solidFill>
              </a:rPr>
              <a:t>resistive</a:t>
            </a:r>
            <a:r>
              <a:rPr lang="sv-SE" sz="700" dirty="0" smtClean="0">
                <a:solidFill>
                  <a:schemeClr val="accent6">
                    <a:lumMod val="50000"/>
                  </a:schemeClr>
                </a:solidFill>
              </a:rPr>
              <a:t> MHD,</a:t>
            </a:r>
          </a:p>
          <a:p>
            <a:pPr algn="l"/>
            <a:r>
              <a:rPr lang="sv-SE" sz="700" dirty="0" smtClean="0">
                <a:solidFill>
                  <a:schemeClr val="accent6">
                    <a:lumMod val="50000"/>
                  </a:schemeClr>
                </a:solidFill>
              </a:rPr>
              <a:t>Strong ETG pedestal </a:t>
            </a:r>
            <a:r>
              <a:rPr lang="sv-SE" sz="700" dirty="0" err="1" smtClean="0">
                <a:solidFill>
                  <a:schemeClr val="accent6">
                    <a:lumMod val="50000"/>
                  </a:schemeClr>
                </a:solidFill>
              </a:rPr>
              <a:t>turbulence</a:t>
            </a:r>
            <a:endParaRPr lang="sv-SE" sz="700" dirty="0" smtClean="0">
              <a:solidFill>
                <a:schemeClr val="accent6">
                  <a:lumMod val="50000"/>
                </a:schemeClr>
              </a:solidFill>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02026" y="717846"/>
            <a:ext cx="2373206" cy="2203691"/>
          </a:xfrm>
          <a:prstGeom prst="rect">
            <a:avLst/>
          </a:prstGeom>
        </p:spPr>
      </p:pic>
      <p:sp>
        <p:nvSpPr>
          <p:cNvPr id="25" name="Rectangle 24"/>
          <p:cNvSpPr/>
          <p:nvPr/>
        </p:nvSpPr>
        <p:spPr>
          <a:xfrm>
            <a:off x="7272361" y="2876022"/>
            <a:ext cx="2307042" cy="261610"/>
          </a:xfrm>
          <a:prstGeom prst="rect">
            <a:avLst/>
          </a:prstGeom>
        </p:spPr>
        <p:txBody>
          <a:bodyPr wrap="none">
            <a:spAutoFit/>
          </a:bodyPr>
          <a:lstStyle/>
          <a:p>
            <a:r>
              <a:rPr lang="en-US" sz="1100" dirty="0">
                <a:cs typeface="Calibri"/>
              </a:rPr>
              <a:t>[Maggi </a:t>
            </a:r>
            <a:r>
              <a:rPr lang="en-US" sz="1100" dirty="0" smtClean="0">
                <a:cs typeface="Calibri"/>
              </a:rPr>
              <a:t>NF2015] and [Challis NF2015]</a:t>
            </a:r>
            <a:endParaRPr lang="sv-SE" sz="1100" dirty="0"/>
          </a:p>
        </p:txBody>
      </p:sp>
      <p:sp>
        <p:nvSpPr>
          <p:cNvPr id="26" name="Rectangle 25"/>
          <p:cNvSpPr/>
          <p:nvPr/>
        </p:nvSpPr>
        <p:spPr>
          <a:xfrm>
            <a:off x="10853172" y="2872305"/>
            <a:ext cx="1338828" cy="261610"/>
          </a:xfrm>
          <a:prstGeom prst="rect">
            <a:avLst/>
          </a:prstGeom>
        </p:spPr>
        <p:txBody>
          <a:bodyPr wrap="none">
            <a:spAutoFit/>
          </a:bodyPr>
          <a:lstStyle/>
          <a:p>
            <a:r>
              <a:rPr lang="en-US" sz="1100" dirty="0" smtClean="0">
                <a:cs typeface="Calibri"/>
              </a:rPr>
              <a:t>[Frassinetti NF2021]</a:t>
            </a:r>
            <a:endParaRPr lang="sv-SE" sz="1100" dirty="0"/>
          </a:p>
        </p:txBody>
      </p:sp>
      <p:cxnSp>
        <p:nvCxnSpPr>
          <p:cNvPr id="28" name="Straight Arrow Connector 27"/>
          <p:cNvCxnSpPr/>
          <p:nvPr/>
        </p:nvCxnSpPr>
        <p:spPr>
          <a:xfrm>
            <a:off x="7906214" y="6155472"/>
            <a:ext cx="404789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7906215" y="3356518"/>
            <a:ext cx="0" cy="278780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11294384" y="6077414"/>
            <a:ext cx="851452" cy="400110"/>
          </a:xfrm>
          <a:prstGeom prst="rect">
            <a:avLst/>
          </a:prstGeom>
          <a:noFill/>
        </p:spPr>
        <p:txBody>
          <a:bodyPr wrap="none" rtlCol="0">
            <a:spAutoFit/>
          </a:bodyPr>
          <a:lstStyle/>
          <a:p>
            <a:pPr algn="l"/>
            <a:r>
              <a:rPr lang="sv-SE" sz="2000" dirty="0" err="1" smtClean="0"/>
              <a:t>power</a:t>
            </a:r>
            <a:endParaRPr lang="sv-SE" sz="2000" dirty="0" smtClean="0"/>
          </a:p>
        </p:txBody>
      </p:sp>
      <p:sp>
        <p:nvSpPr>
          <p:cNvPr id="33" name="TextBox 32"/>
          <p:cNvSpPr txBox="1"/>
          <p:nvPr/>
        </p:nvSpPr>
        <p:spPr>
          <a:xfrm rot="16200000">
            <a:off x="7164717" y="3631580"/>
            <a:ext cx="999889" cy="400110"/>
          </a:xfrm>
          <a:prstGeom prst="rect">
            <a:avLst/>
          </a:prstGeom>
          <a:noFill/>
        </p:spPr>
        <p:txBody>
          <a:bodyPr wrap="none" rtlCol="0">
            <a:spAutoFit/>
          </a:bodyPr>
          <a:lstStyle/>
          <a:p>
            <a:pPr algn="l"/>
            <a:r>
              <a:rPr lang="sv-SE" sz="2000" dirty="0"/>
              <a:t>g</a:t>
            </a:r>
            <a:r>
              <a:rPr lang="sv-SE" sz="2000" dirty="0" smtClean="0"/>
              <a:t>as rate</a:t>
            </a:r>
          </a:p>
        </p:txBody>
      </p:sp>
      <p:sp>
        <p:nvSpPr>
          <p:cNvPr id="34" name="Oval 33"/>
          <p:cNvSpPr/>
          <p:nvPr/>
        </p:nvSpPr>
        <p:spPr>
          <a:xfrm>
            <a:off x="8715515" y="5564457"/>
            <a:ext cx="156117" cy="156117"/>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5" name="Oval 34"/>
          <p:cNvSpPr/>
          <p:nvPr/>
        </p:nvSpPr>
        <p:spPr>
          <a:xfrm>
            <a:off x="9187681" y="5562586"/>
            <a:ext cx="156117" cy="156117"/>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6" name="Oval 35"/>
          <p:cNvSpPr/>
          <p:nvPr/>
        </p:nvSpPr>
        <p:spPr>
          <a:xfrm>
            <a:off x="9614961" y="5566327"/>
            <a:ext cx="156117" cy="156117"/>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8" name="Oval 37"/>
          <p:cNvSpPr/>
          <p:nvPr/>
        </p:nvSpPr>
        <p:spPr>
          <a:xfrm>
            <a:off x="10101823" y="5559782"/>
            <a:ext cx="156117" cy="156117"/>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9" name="Oval 38"/>
          <p:cNvSpPr/>
          <p:nvPr/>
        </p:nvSpPr>
        <p:spPr>
          <a:xfrm>
            <a:off x="10613255" y="5557912"/>
            <a:ext cx="156117" cy="156117"/>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0" name="Oval 39"/>
          <p:cNvSpPr/>
          <p:nvPr/>
        </p:nvSpPr>
        <p:spPr>
          <a:xfrm>
            <a:off x="11170165" y="5561652"/>
            <a:ext cx="156117" cy="156117"/>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3" name="Oval 42"/>
          <p:cNvSpPr/>
          <p:nvPr/>
        </p:nvSpPr>
        <p:spPr>
          <a:xfrm>
            <a:off x="8694598" y="4611213"/>
            <a:ext cx="156117" cy="156117"/>
          </a:xfrm>
          <a:prstGeom prst="ellipse">
            <a:avLst/>
          </a:prstGeom>
          <a:solidFill>
            <a:srgbClr val="008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4" name="Oval 43"/>
          <p:cNvSpPr/>
          <p:nvPr/>
        </p:nvSpPr>
        <p:spPr>
          <a:xfrm>
            <a:off x="9166764" y="4609342"/>
            <a:ext cx="156117" cy="156117"/>
          </a:xfrm>
          <a:prstGeom prst="ellipse">
            <a:avLst/>
          </a:prstGeom>
          <a:solidFill>
            <a:srgbClr val="008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5" name="Oval 44"/>
          <p:cNvSpPr/>
          <p:nvPr/>
        </p:nvSpPr>
        <p:spPr>
          <a:xfrm>
            <a:off x="9594044" y="4613083"/>
            <a:ext cx="156117" cy="156117"/>
          </a:xfrm>
          <a:prstGeom prst="ellipse">
            <a:avLst/>
          </a:prstGeom>
          <a:solidFill>
            <a:srgbClr val="008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6" name="Oval 45"/>
          <p:cNvSpPr/>
          <p:nvPr/>
        </p:nvSpPr>
        <p:spPr>
          <a:xfrm>
            <a:off x="10080906" y="4606538"/>
            <a:ext cx="156117" cy="156117"/>
          </a:xfrm>
          <a:prstGeom prst="ellipse">
            <a:avLst/>
          </a:prstGeom>
          <a:solidFill>
            <a:srgbClr val="008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7" name="Oval 46"/>
          <p:cNvSpPr/>
          <p:nvPr/>
        </p:nvSpPr>
        <p:spPr>
          <a:xfrm>
            <a:off x="10592338" y="4604668"/>
            <a:ext cx="156117" cy="156117"/>
          </a:xfrm>
          <a:prstGeom prst="ellipse">
            <a:avLst/>
          </a:prstGeom>
          <a:solidFill>
            <a:srgbClr val="008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8" name="Oval 47"/>
          <p:cNvSpPr/>
          <p:nvPr/>
        </p:nvSpPr>
        <p:spPr>
          <a:xfrm>
            <a:off x="11149248" y="4608408"/>
            <a:ext cx="156117" cy="156117"/>
          </a:xfrm>
          <a:prstGeom prst="ellipse">
            <a:avLst/>
          </a:prstGeom>
          <a:solidFill>
            <a:srgbClr val="008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9" name="Oval 48"/>
          <p:cNvSpPr/>
          <p:nvPr/>
        </p:nvSpPr>
        <p:spPr>
          <a:xfrm>
            <a:off x="8694598" y="3589234"/>
            <a:ext cx="156117" cy="156117"/>
          </a:xfrm>
          <a:prstGeom prst="ellipse">
            <a:avLst/>
          </a:prstGeom>
          <a:solidFill>
            <a:srgbClr val="E00A8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0" name="Oval 49"/>
          <p:cNvSpPr/>
          <p:nvPr/>
        </p:nvSpPr>
        <p:spPr>
          <a:xfrm>
            <a:off x="9166764" y="3587363"/>
            <a:ext cx="156117" cy="156117"/>
          </a:xfrm>
          <a:prstGeom prst="ellipse">
            <a:avLst/>
          </a:prstGeom>
          <a:solidFill>
            <a:srgbClr val="E00A8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1" name="Oval 50"/>
          <p:cNvSpPr/>
          <p:nvPr/>
        </p:nvSpPr>
        <p:spPr>
          <a:xfrm>
            <a:off x="9594044" y="3591104"/>
            <a:ext cx="156117" cy="156117"/>
          </a:xfrm>
          <a:prstGeom prst="ellipse">
            <a:avLst/>
          </a:prstGeom>
          <a:solidFill>
            <a:srgbClr val="E00A8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2" name="Oval 51"/>
          <p:cNvSpPr/>
          <p:nvPr/>
        </p:nvSpPr>
        <p:spPr>
          <a:xfrm>
            <a:off x="10080906" y="3584559"/>
            <a:ext cx="156117" cy="156117"/>
          </a:xfrm>
          <a:prstGeom prst="ellipse">
            <a:avLst/>
          </a:prstGeom>
          <a:solidFill>
            <a:srgbClr val="E00A8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3" name="Oval 52"/>
          <p:cNvSpPr/>
          <p:nvPr/>
        </p:nvSpPr>
        <p:spPr>
          <a:xfrm>
            <a:off x="10592338" y="3582689"/>
            <a:ext cx="156117" cy="156117"/>
          </a:xfrm>
          <a:prstGeom prst="ellipse">
            <a:avLst/>
          </a:prstGeom>
          <a:solidFill>
            <a:srgbClr val="E00A8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4" name="Oval 53"/>
          <p:cNvSpPr/>
          <p:nvPr/>
        </p:nvSpPr>
        <p:spPr>
          <a:xfrm>
            <a:off x="11149248" y="3586429"/>
            <a:ext cx="156117" cy="156117"/>
          </a:xfrm>
          <a:prstGeom prst="ellipse">
            <a:avLst/>
          </a:prstGeom>
          <a:solidFill>
            <a:srgbClr val="E00A8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5" name="TextBox 54"/>
          <p:cNvSpPr txBox="1"/>
          <p:nvPr/>
        </p:nvSpPr>
        <p:spPr>
          <a:xfrm>
            <a:off x="8307294" y="4309035"/>
            <a:ext cx="1069395" cy="307777"/>
          </a:xfrm>
          <a:prstGeom prst="rect">
            <a:avLst/>
          </a:prstGeom>
          <a:noFill/>
        </p:spPr>
        <p:txBody>
          <a:bodyPr wrap="none" rtlCol="0">
            <a:spAutoFit/>
          </a:bodyPr>
          <a:lstStyle/>
          <a:p>
            <a:pPr algn="l"/>
            <a:r>
              <a:rPr lang="sv-SE" sz="1400" dirty="0">
                <a:solidFill>
                  <a:srgbClr val="008000"/>
                </a:solidFill>
              </a:rPr>
              <a:t>m</a:t>
            </a:r>
            <a:r>
              <a:rPr lang="sv-SE" sz="1400" dirty="0" smtClean="0">
                <a:solidFill>
                  <a:srgbClr val="008000"/>
                </a:solidFill>
              </a:rPr>
              <a:t>edium gas</a:t>
            </a:r>
          </a:p>
        </p:txBody>
      </p:sp>
      <p:sp>
        <p:nvSpPr>
          <p:cNvPr id="56" name="TextBox 55"/>
          <p:cNvSpPr txBox="1"/>
          <p:nvPr/>
        </p:nvSpPr>
        <p:spPr>
          <a:xfrm>
            <a:off x="8286377" y="5232400"/>
            <a:ext cx="727250" cy="307777"/>
          </a:xfrm>
          <a:prstGeom prst="rect">
            <a:avLst/>
          </a:prstGeom>
          <a:noFill/>
        </p:spPr>
        <p:txBody>
          <a:bodyPr wrap="none" rtlCol="0">
            <a:spAutoFit/>
          </a:bodyPr>
          <a:lstStyle/>
          <a:p>
            <a:pPr algn="l"/>
            <a:r>
              <a:rPr lang="sv-SE" sz="1400" dirty="0" err="1" smtClean="0">
                <a:solidFill>
                  <a:srgbClr val="0070C0"/>
                </a:solidFill>
              </a:rPr>
              <a:t>low</a:t>
            </a:r>
            <a:r>
              <a:rPr lang="sv-SE" sz="1400" dirty="0" smtClean="0">
                <a:solidFill>
                  <a:srgbClr val="0070C0"/>
                </a:solidFill>
              </a:rPr>
              <a:t> gas</a:t>
            </a:r>
          </a:p>
        </p:txBody>
      </p:sp>
      <p:sp>
        <p:nvSpPr>
          <p:cNvPr id="57" name="TextBox 56"/>
          <p:cNvSpPr txBox="1"/>
          <p:nvPr/>
        </p:nvSpPr>
        <p:spPr>
          <a:xfrm>
            <a:off x="8262470" y="3331882"/>
            <a:ext cx="779252" cy="307777"/>
          </a:xfrm>
          <a:prstGeom prst="rect">
            <a:avLst/>
          </a:prstGeom>
          <a:noFill/>
        </p:spPr>
        <p:txBody>
          <a:bodyPr wrap="none" rtlCol="0">
            <a:spAutoFit/>
          </a:bodyPr>
          <a:lstStyle/>
          <a:p>
            <a:pPr algn="l"/>
            <a:r>
              <a:rPr lang="sv-SE" sz="1400" dirty="0" err="1" smtClean="0">
                <a:solidFill>
                  <a:srgbClr val="E00A81"/>
                </a:solidFill>
              </a:rPr>
              <a:t>high</a:t>
            </a:r>
            <a:r>
              <a:rPr lang="sv-SE" sz="1400" dirty="0" smtClean="0">
                <a:solidFill>
                  <a:srgbClr val="E00A81"/>
                </a:solidFill>
              </a:rPr>
              <a:t> gas</a:t>
            </a:r>
          </a:p>
        </p:txBody>
      </p:sp>
      <p:sp>
        <p:nvSpPr>
          <p:cNvPr id="3" name="Espace réservé du contenu 2">
            <a:extLst>
              <a:ext uri="{FF2B5EF4-FFF2-40B4-BE49-F238E27FC236}">
                <a16:creationId xmlns:a16="http://schemas.microsoft.com/office/drawing/2014/main" id="{AF84369C-82E3-577D-E575-74F6A508CBA3}"/>
              </a:ext>
            </a:extLst>
          </p:cNvPr>
          <p:cNvSpPr>
            <a:spLocks noGrp="1"/>
          </p:cNvSpPr>
          <p:nvPr>
            <p:ph idx="1"/>
          </p:nvPr>
        </p:nvSpPr>
        <p:spPr>
          <a:xfrm>
            <a:off x="1" y="593224"/>
            <a:ext cx="7007838" cy="5839996"/>
          </a:xfrm>
        </p:spPr>
        <p:txBody>
          <a:bodyPr>
            <a:noAutofit/>
          </a:bodyPr>
          <a:lstStyle/>
          <a:p>
            <a:pPr marL="214313" indent="-214313" eaLnBrk="1" fontAlgn="auto" hangingPunct="1">
              <a:spcBef>
                <a:spcPts val="0"/>
              </a:spcBef>
              <a:spcAft>
                <a:spcPts val="0"/>
              </a:spcAft>
              <a:buFont typeface="Arial"/>
              <a:buChar char="•"/>
              <a:defRPr/>
            </a:pPr>
            <a:r>
              <a:rPr lang="en-US" sz="1800" b="1" dirty="0">
                <a:cs typeface="Calibri"/>
              </a:rPr>
              <a:t>Proponents and contact person:</a:t>
            </a:r>
          </a:p>
          <a:p>
            <a:pPr marL="300038" lvl="1" indent="0">
              <a:spcBef>
                <a:spcPts val="0"/>
              </a:spcBef>
              <a:buNone/>
              <a:defRPr/>
            </a:pPr>
            <a:r>
              <a:rPr lang="en-US" sz="1400" dirty="0" smtClean="0">
                <a:cs typeface="Calibri"/>
              </a:rPr>
              <a:t>L. Frassinetti, S. </a:t>
            </a:r>
            <a:r>
              <a:rPr lang="en-US" sz="1400" dirty="0">
                <a:cs typeface="Calibri"/>
              </a:rPr>
              <a:t>Saarelma, O. </a:t>
            </a:r>
            <a:r>
              <a:rPr lang="en-US" sz="1400" dirty="0" smtClean="0">
                <a:cs typeface="Calibri"/>
              </a:rPr>
              <a:t>Krutkin</a:t>
            </a:r>
            <a:endParaRPr lang="en-US" sz="1400" b="1" dirty="0">
              <a:cs typeface="Calibri"/>
            </a:endParaRPr>
          </a:p>
          <a:p>
            <a:pPr marL="214313" indent="-214313" eaLnBrk="1" fontAlgn="auto" hangingPunct="1">
              <a:spcBef>
                <a:spcPts val="0"/>
              </a:spcBef>
              <a:spcAft>
                <a:spcPts val="0"/>
              </a:spcAft>
              <a:buFont typeface="Arial"/>
              <a:buChar char="•"/>
              <a:defRPr/>
            </a:pPr>
            <a:r>
              <a:rPr lang="en-US" sz="1800" b="1" dirty="0" smtClean="0">
                <a:cs typeface="Calibri"/>
              </a:rPr>
              <a:t>Background</a:t>
            </a:r>
            <a:endParaRPr lang="en-US" sz="1800" b="1" dirty="0">
              <a:cs typeface="Calibri"/>
            </a:endParaRPr>
          </a:p>
          <a:p>
            <a:pPr marL="446088" lvl="1" indent="-195263">
              <a:spcBef>
                <a:spcPts val="0"/>
              </a:spcBef>
              <a:buFont typeface="Wingdings" panose="05000000000000000000" pitchFamily="2" charset="2"/>
              <a:buChar char="§"/>
              <a:defRPr/>
            </a:pPr>
            <a:r>
              <a:rPr lang="en-US" sz="1400" dirty="0" smtClean="0">
                <a:cs typeface="Calibri"/>
              </a:rPr>
              <a:t>In </a:t>
            </a:r>
            <a:r>
              <a:rPr lang="en-US" sz="1400" dirty="0">
                <a:cs typeface="Calibri"/>
              </a:rPr>
              <a:t>JET-ILW </a:t>
            </a:r>
            <a:r>
              <a:rPr lang="en-US" sz="1400" dirty="0" smtClean="0">
                <a:cs typeface="Calibri"/>
              </a:rPr>
              <a:t>at high power and high gas rate (</a:t>
            </a:r>
            <a:r>
              <a:rPr lang="en-US" sz="1400" dirty="0" smtClean="0">
                <a:cs typeface="Calibri"/>
                <a:sym typeface="Wingdings" panose="05000000000000000000" pitchFamily="2" charset="2"/>
              </a:rPr>
              <a:t>high </a:t>
            </a:r>
            <a:r>
              <a:rPr lang="en-US" sz="1400" dirty="0" err="1" smtClean="0">
                <a:cs typeface="Calibri"/>
                <a:sym typeface="Wingdings" panose="05000000000000000000" pitchFamily="2" charset="2"/>
              </a:rPr>
              <a:t>n</a:t>
            </a:r>
            <a:r>
              <a:rPr lang="en-US" sz="1400" baseline="-25000" dirty="0" err="1" smtClean="0">
                <a:cs typeface="Calibri"/>
                <a:sym typeface="Wingdings" panose="05000000000000000000" pitchFamily="2" charset="2"/>
              </a:rPr>
              <a:t>e</a:t>
            </a:r>
            <a:r>
              <a:rPr lang="en-US" sz="1400" baseline="30000" dirty="0" err="1" smtClean="0">
                <a:cs typeface="Calibri"/>
                <a:sym typeface="Wingdings" panose="05000000000000000000" pitchFamily="2" charset="2"/>
              </a:rPr>
              <a:t>sep</a:t>
            </a:r>
            <a:r>
              <a:rPr lang="en-US" sz="1400" dirty="0" smtClean="0">
                <a:cs typeface="Calibri"/>
                <a:sym typeface="Wingdings" panose="05000000000000000000" pitchFamily="2" charset="2"/>
              </a:rPr>
              <a:t>/</a:t>
            </a:r>
            <a:r>
              <a:rPr lang="en-US" sz="1400" dirty="0" err="1" smtClean="0">
                <a:cs typeface="Calibri"/>
                <a:sym typeface="Wingdings" panose="05000000000000000000" pitchFamily="2" charset="2"/>
              </a:rPr>
              <a:t>n</a:t>
            </a:r>
            <a:r>
              <a:rPr lang="en-US" sz="1400" baseline="-25000" dirty="0" err="1" smtClean="0">
                <a:cs typeface="Calibri"/>
                <a:sym typeface="Wingdings" panose="05000000000000000000" pitchFamily="2" charset="2"/>
              </a:rPr>
              <a:t>e</a:t>
            </a:r>
            <a:r>
              <a:rPr lang="en-US" sz="1400" baseline="30000" dirty="0" err="1" smtClean="0">
                <a:cs typeface="Calibri"/>
                <a:sym typeface="Wingdings" panose="05000000000000000000" pitchFamily="2" charset="2"/>
              </a:rPr>
              <a:t>ped</a:t>
            </a:r>
            <a:r>
              <a:rPr lang="en-US" sz="1400" dirty="0">
                <a:cs typeface="Calibri"/>
              </a:rPr>
              <a:t>) </a:t>
            </a:r>
            <a:r>
              <a:rPr lang="en-US" sz="1400" dirty="0" smtClean="0">
                <a:cs typeface="Calibri"/>
              </a:rPr>
              <a:t>the pedestal is not limited by ideal MHD but by resistive MHD </a:t>
            </a:r>
            <a:r>
              <a:rPr lang="en-US" sz="1200" dirty="0" smtClean="0">
                <a:solidFill>
                  <a:srgbClr val="FF0000"/>
                </a:solidFill>
                <a:cs typeface="Calibri"/>
              </a:rPr>
              <a:t>[Maggi </a:t>
            </a:r>
            <a:r>
              <a:rPr lang="en-US" sz="1200" dirty="0">
                <a:solidFill>
                  <a:srgbClr val="FF0000"/>
                </a:solidFill>
                <a:cs typeface="Calibri"/>
              </a:rPr>
              <a:t>NF2015, Frassinetti </a:t>
            </a:r>
            <a:r>
              <a:rPr lang="en-US" sz="1200" dirty="0" smtClean="0">
                <a:solidFill>
                  <a:srgbClr val="FF0000"/>
                </a:solidFill>
                <a:cs typeface="Calibri"/>
              </a:rPr>
              <a:t>NF2021, Nyström NF2023]</a:t>
            </a:r>
            <a:r>
              <a:rPr lang="en-US" sz="1400" dirty="0" smtClean="0">
                <a:cs typeface="Calibri"/>
              </a:rPr>
              <a:t> and </a:t>
            </a:r>
            <a:r>
              <a:rPr lang="en-US" sz="1400" dirty="0" smtClean="0">
                <a:cs typeface="Calibri"/>
                <a:sym typeface="Wingdings" panose="05000000000000000000" pitchFamily="2" charset="2"/>
              </a:rPr>
              <a:t>ETGs play </a:t>
            </a:r>
            <a:r>
              <a:rPr lang="en-US" sz="1400" dirty="0">
                <a:cs typeface="Calibri"/>
                <a:sym typeface="Wingdings" panose="05000000000000000000" pitchFamily="2" charset="2"/>
              </a:rPr>
              <a:t>a major role in the </a:t>
            </a:r>
            <a:r>
              <a:rPr lang="en-US" sz="1400" dirty="0" smtClean="0">
                <a:cs typeface="Calibri"/>
                <a:sym typeface="Wingdings" panose="05000000000000000000" pitchFamily="2" charset="2"/>
              </a:rPr>
              <a:t>pedestal transport </a:t>
            </a:r>
            <a:r>
              <a:rPr lang="en-US" sz="1200" dirty="0" smtClean="0">
                <a:solidFill>
                  <a:srgbClr val="FF0000"/>
                </a:solidFill>
                <a:cs typeface="Calibri"/>
                <a:sym typeface="Wingdings" panose="05000000000000000000" pitchFamily="2" charset="2"/>
              </a:rPr>
              <a:t>[</a:t>
            </a:r>
            <a:r>
              <a:rPr lang="en-US" sz="1200" dirty="0">
                <a:solidFill>
                  <a:srgbClr val="FF0000"/>
                </a:solidFill>
                <a:cs typeface="Calibri"/>
                <a:sym typeface="Wingdings" panose="05000000000000000000" pitchFamily="2" charset="2"/>
              </a:rPr>
              <a:t>Chapman </a:t>
            </a:r>
            <a:r>
              <a:rPr lang="en-US" sz="1200" dirty="0" smtClean="0">
                <a:solidFill>
                  <a:srgbClr val="FF0000"/>
                </a:solidFill>
                <a:cs typeface="Calibri"/>
                <a:sym typeface="Wingdings" panose="05000000000000000000" pitchFamily="2" charset="2"/>
              </a:rPr>
              <a:t>NF2022, Krutkin PPCF2025]</a:t>
            </a:r>
            <a:r>
              <a:rPr lang="en-US" sz="1400" dirty="0" smtClean="0">
                <a:cs typeface="Calibri"/>
                <a:sym typeface="Wingdings" panose="05000000000000000000" pitchFamily="2" charset="2"/>
              </a:rPr>
              <a:t>.</a:t>
            </a:r>
          </a:p>
          <a:p>
            <a:pPr marL="446088" lvl="1" indent="-195263">
              <a:spcBef>
                <a:spcPts val="0"/>
              </a:spcBef>
              <a:buFont typeface="Wingdings" panose="05000000000000000000" pitchFamily="2" charset="2"/>
              <a:buChar char="§"/>
              <a:defRPr/>
            </a:pPr>
            <a:r>
              <a:rPr lang="en-US" sz="1400" dirty="0" smtClean="0">
                <a:cs typeface="Calibri"/>
                <a:sym typeface="Wingdings" panose="05000000000000000000" pitchFamily="2" charset="2"/>
              </a:rPr>
              <a:t>Do we have and in which conditions similar phenomenology in </a:t>
            </a:r>
            <a:r>
              <a:rPr lang="en-US" sz="1400" dirty="0" smtClean="0">
                <a:cs typeface="Calibri"/>
                <a:sym typeface="Wingdings" panose="05000000000000000000" pitchFamily="2" charset="2"/>
              </a:rPr>
              <a:t>JT-60SA</a:t>
            </a:r>
            <a:r>
              <a:rPr lang="en-US" sz="1400" dirty="0" smtClean="0">
                <a:cs typeface="Calibri"/>
                <a:sym typeface="Wingdings" panose="05000000000000000000" pitchFamily="2" charset="2"/>
              </a:rPr>
              <a:t>?</a:t>
            </a:r>
          </a:p>
          <a:p>
            <a:pPr marL="446088" lvl="1" indent="-195263">
              <a:spcBef>
                <a:spcPts val="0"/>
              </a:spcBef>
              <a:buFont typeface="Wingdings" panose="05000000000000000000" pitchFamily="2" charset="2"/>
              <a:buChar char="§"/>
              <a:defRPr/>
            </a:pPr>
            <a:r>
              <a:rPr lang="en-US" sz="1400" dirty="0" smtClean="0">
                <a:cs typeface="Calibri"/>
                <a:sym typeface="Wingdings" panose="05000000000000000000" pitchFamily="2" charset="2"/>
              </a:rPr>
              <a:t>This will provide a more general understanding of </a:t>
            </a:r>
            <a:r>
              <a:rPr lang="en-US" sz="1400" dirty="0" err="1" smtClean="0">
                <a:cs typeface="Calibri"/>
                <a:sym typeface="Wingdings" panose="05000000000000000000" pitchFamily="2" charset="2"/>
              </a:rPr>
              <a:t>resisistive</a:t>
            </a:r>
            <a:r>
              <a:rPr lang="en-US" sz="1400" dirty="0" smtClean="0">
                <a:cs typeface="Calibri"/>
                <a:sym typeface="Wingdings" panose="05000000000000000000" pitchFamily="2" charset="2"/>
              </a:rPr>
              <a:t> MHD and pedestal transport, that can help us for extrapolation to future machines.</a:t>
            </a:r>
          </a:p>
          <a:p>
            <a:pPr marL="176213" indent="-176213">
              <a:spcBef>
                <a:spcPts val="0"/>
              </a:spcBef>
              <a:defRPr/>
            </a:pPr>
            <a:r>
              <a:rPr lang="en-US" sz="1800" b="1" dirty="0">
                <a:cs typeface="Calibri"/>
              </a:rPr>
              <a:t> </a:t>
            </a:r>
            <a:r>
              <a:rPr lang="en-US" sz="1800" b="1" dirty="0" smtClean="0">
                <a:cs typeface="Calibri"/>
              </a:rPr>
              <a:t>Objectives</a:t>
            </a:r>
            <a:endParaRPr lang="en-US" sz="2000" dirty="0" smtClean="0">
              <a:cs typeface="Calibri"/>
            </a:endParaRPr>
          </a:p>
          <a:p>
            <a:pPr marL="446088" lvl="1" indent="-177800" eaLnBrk="1" fontAlgn="auto" hangingPunct="1">
              <a:spcBef>
                <a:spcPts val="0"/>
              </a:spcBef>
              <a:spcAft>
                <a:spcPts val="0"/>
              </a:spcAft>
              <a:buFont typeface="Wingdings" panose="05000000000000000000" pitchFamily="2" charset="2"/>
              <a:buChar char="§"/>
              <a:defRPr/>
            </a:pPr>
            <a:r>
              <a:rPr lang="en-US" sz="1400" dirty="0" smtClean="0">
                <a:cs typeface="Calibri"/>
              </a:rPr>
              <a:t>Direct objectives:</a:t>
            </a:r>
          </a:p>
          <a:p>
            <a:pPr marL="731838" lvl="2" indent="-285750">
              <a:spcBef>
                <a:spcPts val="0"/>
              </a:spcBef>
              <a:buFont typeface="Courier New" panose="02070309020205020404" pitchFamily="49" charset="0"/>
              <a:buChar char="o"/>
              <a:defRPr/>
            </a:pPr>
            <a:r>
              <a:rPr lang="en-US" sz="1400" dirty="0" smtClean="0">
                <a:cs typeface="Calibri"/>
              </a:rPr>
              <a:t>measure pedestal structure and ELMs in different plasma conditions</a:t>
            </a:r>
          </a:p>
          <a:p>
            <a:pPr marL="731838" lvl="2" indent="-285750">
              <a:spcBef>
                <a:spcPts val="0"/>
              </a:spcBef>
              <a:buFont typeface="Courier New" panose="02070309020205020404" pitchFamily="49" charset="0"/>
              <a:buChar char="o"/>
              <a:defRPr/>
            </a:pPr>
            <a:r>
              <a:rPr lang="en-US" sz="1400" dirty="0">
                <a:cs typeface="Calibri"/>
              </a:rPr>
              <a:t>quantify the correlation of the pedestal with power and gas rate</a:t>
            </a:r>
          </a:p>
          <a:p>
            <a:pPr marL="731838" lvl="2" indent="-285750">
              <a:spcBef>
                <a:spcPts val="0"/>
              </a:spcBef>
              <a:buFont typeface="Courier New" panose="02070309020205020404" pitchFamily="49" charset="0"/>
              <a:buChar char="o"/>
              <a:defRPr/>
            </a:pPr>
            <a:r>
              <a:rPr lang="en-US" sz="1400" dirty="0" smtClean="0">
                <a:cs typeface="Calibri"/>
              </a:rPr>
              <a:t>quantify pedestal stability and GK turbulent transport characteristics</a:t>
            </a:r>
          </a:p>
          <a:p>
            <a:pPr marL="731838" lvl="2" indent="-285750">
              <a:spcBef>
                <a:spcPts val="0"/>
              </a:spcBef>
              <a:buFont typeface="Courier New" panose="02070309020205020404" pitchFamily="49" charset="0"/>
              <a:buChar char="o"/>
              <a:defRPr/>
            </a:pPr>
            <a:r>
              <a:rPr lang="en-US" sz="1400" dirty="0" smtClean="0">
                <a:cs typeface="Calibri"/>
              </a:rPr>
              <a:t>quantify </a:t>
            </a:r>
            <a:r>
              <a:rPr lang="en-US" sz="1400" dirty="0">
                <a:cs typeface="Calibri"/>
              </a:rPr>
              <a:t>the correlation between pedestal </a:t>
            </a:r>
            <a:r>
              <a:rPr lang="en-US" sz="1400" dirty="0" smtClean="0">
                <a:cs typeface="Calibri"/>
              </a:rPr>
              <a:t>stability with </a:t>
            </a:r>
            <a:r>
              <a:rPr lang="en-US" sz="1400" dirty="0" err="1" smtClean="0">
                <a:cs typeface="Calibri"/>
                <a:sym typeface="Wingdings" panose="05000000000000000000" pitchFamily="2" charset="2"/>
              </a:rPr>
              <a:t>n</a:t>
            </a:r>
            <a:r>
              <a:rPr lang="en-US" sz="1400" baseline="-25000" dirty="0" err="1" smtClean="0">
                <a:cs typeface="Calibri"/>
                <a:sym typeface="Wingdings" panose="05000000000000000000" pitchFamily="2" charset="2"/>
              </a:rPr>
              <a:t>e</a:t>
            </a:r>
            <a:r>
              <a:rPr lang="en-US" sz="1400" baseline="30000" dirty="0" err="1" smtClean="0">
                <a:cs typeface="Calibri"/>
                <a:sym typeface="Wingdings" panose="05000000000000000000" pitchFamily="2" charset="2"/>
              </a:rPr>
              <a:t>sep</a:t>
            </a:r>
            <a:r>
              <a:rPr lang="en-US" sz="1400" dirty="0" smtClean="0">
                <a:cs typeface="Calibri"/>
                <a:sym typeface="Wingdings" panose="05000000000000000000" pitchFamily="2" charset="2"/>
              </a:rPr>
              <a:t>/</a:t>
            </a:r>
            <a:r>
              <a:rPr lang="en-US" sz="1400" dirty="0" err="1" smtClean="0">
                <a:cs typeface="Calibri"/>
                <a:sym typeface="Wingdings" panose="05000000000000000000" pitchFamily="2" charset="2"/>
              </a:rPr>
              <a:t>n</a:t>
            </a:r>
            <a:r>
              <a:rPr lang="en-US" sz="1400" baseline="-25000" dirty="0" err="1" smtClean="0">
                <a:cs typeface="Calibri"/>
                <a:sym typeface="Wingdings" panose="05000000000000000000" pitchFamily="2" charset="2"/>
              </a:rPr>
              <a:t>e</a:t>
            </a:r>
            <a:r>
              <a:rPr lang="en-US" sz="1400" baseline="30000" dirty="0" err="1" smtClean="0">
                <a:cs typeface="Calibri"/>
                <a:sym typeface="Wingdings" panose="05000000000000000000" pitchFamily="2" charset="2"/>
              </a:rPr>
              <a:t>ped</a:t>
            </a:r>
            <a:endParaRPr lang="en-US" sz="1400" baseline="30000" dirty="0" smtClean="0">
              <a:cs typeface="Calibri"/>
              <a:sym typeface="Wingdings" panose="05000000000000000000" pitchFamily="2" charset="2"/>
            </a:endParaRPr>
          </a:p>
          <a:p>
            <a:pPr marL="731838" lvl="2" indent="-285750">
              <a:spcBef>
                <a:spcPts val="0"/>
              </a:spcBef>
              <a:buFont typeface="Courier New" panose="02070309020205020404" pitchFamily="49" charset="0"/>
              <a:buChar char="o"/>
              <a:defRPr/>
            </a:pPr>
            <a:r>
              <a:rPr lang="en-US" sz="1400" dirty="0" smtClean="0">
                <a:cs typeface="Calibri"/>
                <a:sym typeface="Wingdings" panose="05000000000000000000" pitchFamily="2" charset="2"/>
              </a:rPr>
              <a:t>Identify under which conditions resistive MHD and ETG pedestal transport start to be relevant in </a:t>
            </a:r>
            <a:r>
              <a:rPr lang="en-US" sz="1400" dirty="0" smtClean="0">
                <a:cs typeface="Calibri"/>
                <a:sym typeface="Wingdings" panose="05000000000000000000" pitchFamily="2" charset="2"/>
              </a:rPr>
              <a:t>JT-60SA</a:t>
            </a:r>
            <a:endParaRPr lang="en-US" sz="1400" dirty="0" smtClean="0">
              <a:cs typeface="Calibri"/>
              <a:sym typeface="Wingdings" panose="05000000000000000000" pitchFamily="2" charset="2"/>
            </a:endParaRPr>
          </a:p>
          <a:p>
            <a:pPr marL="731838" lvl="2" indent="-285750">
              <a:spcBef>
                <a:spcPts val="0"/>
              </a:spcBef>
              <a:buFont typeface="Courier New" panose="02070309020205020404" pitchFamily="49" charset="0"/>
              <a:buChar char="o"/>
              <a:defRPr/>
            </a:pPr>
            <a:r>
              <a:rPr lang="en-US" sz="1400" dirty="0" smtClean="0">
                <a:cs typeface="Calibri"/>
                <a:sym typeface="Wingdings" panose="05000000000000000000" pitchFamily="2" charset="2"/>
              </a:rPr>
              <a:t>compare the </a:t>
            </a:r>
            <a:r>
              <a:rPr lang="en-US" sz="1400" dirty="0" smtClean="0">
                <a:cs typeface="Calibri"/>
                <a:sym typeface="Wingdings" panose="05000000000000000000" pitchFamily="2" charset="2"/>
              </a:rPr>
              <a:t>JT-60SA </a:t>
            </a:r>
            <a:r>
              <a:rPr lang="en-US" sz="1400" dirty="0" smtClean="0">
                <a:cs typeface="Calibri"/>
                <a:sym typeface="Wingdings" panose="05000000000000000000" pitchFamily="2" charset="2"/>
              </a:rPr>
              <a:t>results with JET-ILW and JET-C</a:t>
            </a:r>
            <a:endParaRPr lang="en-US" sz="1400" dirty="0">
              <a:cs typeface="Calibri"/>
            </a:endParaRPr>
          </a:p>
          <a:p>
            <a:pPr marL="446088" lvl="1" indent="-177800">
              <a:spcBef>
                <a:spcPts val="0"/>
              </a:spcBef>
              <a:buFont typeface="Wingdings" panose="05000000000000000000" pitchFamily="2" charset="2"/>
              <a:buChar char="§"/>
              <a:defRPr/>
            </a:pPr>
            <a:r>
              <a:rPr lang="en-US" sz="1400" dirty="0" smtClean="0">
                <a:solidFill>
                  <a:schemeClr val="bg1">
                    <a:lumMod val="50000"/>
                  </a:schemeClr>
                </a:solidFill>
                <a:cs typeface="Calibri"/>
              </a:rPr>
              <a:t>Indirect objectives (to be linked to other proposals):</a:t>
            </a:r>
          </a:p>
          <a:p>
            <a:pPr marL="731837" lvl="2" indent="-285750">
              <a:spcBef>
                <a:spcPts val="0"/>
              </a:spcBef>
              <a:buFont typeface="Courier New" panose="02070309020205020404" pitchFamily="49" charset="0"/>
              <a:buChar char="o"/>
              <a:defRPr/>
            </a:pPr>
            <a:r>
              <a:rPr lang="en-US" sz="1400" dirty="0" smtClean="0">
                <a:solidFill>
                  <a:schemeClr val="bg1">
                    <a:lumMod val="50000"/>
                  </a:schemeClr>
                </a:solidFill>
                <a:cs typeface="Calibri"/>
              </a:rPr>
              <a:t>Identify the P</a:t>
            </a:r>
            <a:r>
              <a:rPr lang="en-US" sz="1400" baseline="-25000" dirty="0" smtClean="0">
                <a:solidFill>
                  <a:schemeClr val="bg1">
                    <a:lumMod val="50000"/>
                  </a:schemeClr>
                </a:solidFill>
                <a:cs typeface="Calibri"/>
              </a:rPr>
              <a:t>LH</a:t>
            </a:r>
            <a:r>
              <a:rPr lang="en-US" sz="1400" dirty="0" smtClean="0">
                <a:solidFill>
                  <a:schemeClr val="bg1">
                    <a:lumMod val="50000"/>
                  </a:schemeClr>
                </a:solidFill>
                <a:cs typeface="Calibri"/>
              </a:rPr>
              <a:t> threshold at different gas rates</a:t>
            </a:r>
          </a:p>
          <a:p>
            <a:pPr marL="731837" lvl="2" indent="-285750">
              <a:spcBef>
                <a:spcPts val="0"/>
              </a:spcBef>
              <a:buFont typeface="Courier New" panose="02070309020205020404" pitchFamily="49" charset="0"/>
              <a:buChar char="o"/>
              <a:defRPr/>
            </a:pPr>
            <a:r>
              <a:rPr lang="en-US" sz="1400" dirty="0" smtClean="0">
                <a:solidFill>
                  <a:schemeClr val="bg1">
                    <a:lumMod val="50000"/>
                  </a:schemeClr>
                </a:solidFill>
                <a:cs typeface="Calibri"/>
              </a:rPr>
              <a:t>Identify transition from type III ELMs to type I ELMs</a:t>
            </a:r>
          </a:p>
          <a:p>
            <a:pPr marL="731837" lvl="2" indent="-285750">
              <a:spcBef>
                <a:spcPts val="0"/>
              </a:spcBef>
              <a:buFont typeface="Courier New" panose="02070309020205020404" pitchFamily="49" charset="0"/>
              <a:buChar char="o"/>
              <a:defRPr/>
            </a:pPr>
            <a:r>
              <a:rPr lang="en-US" sz="1400" dirty="0" smtClean="0">
                <a:solidFill>
                  <a:schemeClr val="bg1">
                    <a:lumMod val="50000"/>
                  </a:schemeClr>
                </a:solidFill>
                <a:cs typeface="Calibri"/>
              </a:rPr>
              <a:t>Global confinement in H-mode and core transport</a:t>
            </a:r>
          </a:p>
          <a:p>
            <a:pPr marL="207963" indent="-239713">
              <a:spcBef>
                <a:spcPts val="0"/>
              </a:spcBef>
              <a:defRPr/>
            </a:pPr>
            <a:r>
              <a:rPr lang="en-US" sz="1800" b="1" dirty="0" smtClean="0">
                <a:cs typeface="Calibri"/>
              </a:rPr>
              <a:t>Strategy:</a:t>
            </a:r>
          </a:p>
          <a:p>
            <a:pPr marL="431800" lvl="1" indent="-163513">
              <a:spcBef>
                <a:spcPts val="0"/>
              </a:spcBef>
              <a:buFont typeface="Wingdings" panose="05000000000000000000" pitchFamily="2" charset="2"/>
              <a:buChar char="§"/>
              <a:defRPr/>
            </a:pPr>
            <a:r>
              <a:rPr lang="en-US" sz="1600" dirty="0" smtClean="0">
                <a:cs typeface="Calibri"/>
              </a:rPr>
              <a:t>Perform power scans at constant gas rate</a:t>
            </a:r>
          </a:p>
          <a:p>
            <a:pPr marL="431800" lvl="1" indent="-163513">
              <a:spcBef>
                <a:spcPts val="0"/>
              </a:spcBef>
              <a:buFont typeface="Wingdings" panose="05000000000000000000" pitchFamily="2" charset="2"/>
              <a:buChar char="§"/>
              <a:defRPr/>
            </a:pPr>
            <a:r>
              <a:rPr lang="en-US" sz="1600" dirty="0" smtClean="0">
                <a:cs typeface="Calibri"/>
              </a:rPr>
              <a:t>Perform gas scan at constant power</a:t>
            </a:r>
          </a:p>
          <a:p>
            <a:pPr marL="446088" indent="-177800" eaLnBrk="1" fontAlgn="auto" hangingPunct="1">
              <a:spcBef>
                <a:spcPts val="0"/>
              </a:spcBef>
              <a:spcAft>
                <a:spcPts val="0"/>
              </a:spcAft>
              <a:buFont typeface="Wingdings" panose="05000000000000000000" pitchFamily="2" charset="2"/>
              <a:buChar char="§"/>
              <a:defRPr/>
            </a:pPr>
            <a:endParaRPr lang="en-US" sz="1400" b="1" dirty="0">
              <a:cs typeface="Calibri"/>
            </a:endParaRPr>
          </a:p>
          <a:p>
            <a:pPr marL="0" indent="0" eaLnBrk="1" fontAlgn="auto" hangingPunct="1">
              <a:spcBef>
                <a:spcPts val="0"/>
              </a:spcBef>
              <a:spcAft>
                <a:spcPts val="0"/>
              </a:spcAft>
              <a:buNone/>
              <a:defRPr/>
            </a:pPr>
            <a:endParaRPr lang="en-US" sz="1400" dirty="0">
              <a:cs typeface="Calibri"/>
            </a:endParaRPr>
          </a:p>
          <a:p>
            <a:endParaRPr lang="fr-FR" sz="1400" dirty="0"/>
          </a:p>
        </p:txBody>
      </p:sp>
    </p:spTree>
    <p:extLst>
      <p:ext uri="{BB962C8B-B14F-4D97-AF65-F5344CB8AC3E}">
        <p14:creationId xmlns:p14="http://schemas.microsoft.com/office/powerpoint/2010/main" val="4215682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284464" y="607039"/>
            <a:ext cx="4907536" cy="58629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Titre 1">
            <a:extLst>
              <a:ext uri="{FF2B5EF4-FFF2-40B4-BE49-F238E27FC236}">
                <a16:creationId xmlns:a16="http://schemas.microsoft.com/office/drawing/2014/main" id="{D74FD918-4636-3AD1-725C-4CFB22102A0F}"/>
              </a:ext>
            </a:extLst>
          </p:cNvPr>
          <p:cNvSpPr>
            <a:spLocks noGrp="1"/>
          </p:cNvSpPr>
          <p:nvPr>
            <p:ph type="title"/>
          </p:nvPr>
        </p:nvSpPr>
        <p:spPr>
          <a:xfrm>
            <a:off x="983431" y="192515"/>
            <a:ext cx="10982145" cy="457200"/>
          </a:xfrm>
        </p:spPr>
        <p:txBody>
          <a:bodyPr/>
          <a:lstStyle/>
          <a:p>
            <a:r>
              <a:rPr lang="fr-FR" dirty="0" smtClean="0"/>
              <a:t>Pedestal structure, </a:t>
            </a:r>
            <a:r>
              <a:rPr lang="fr-FR" dirty="0" err="1" smtClean="0"/>
              <a:t>stability</a:t>
            </a:r>
            <a:r>
              <a:rPr lang="fr-FR" dirty="0"/>
              <a:t>,</a:t>
            </a:r>
            <a:r>
              <a:rPr lang="fr-FR" dirty="0" smtClean="0"/>
              <a:t> transport and </a:t>
            </a:r>
            <a:r>
              <a:rPr lang="fr-FR" dirty="0" err="1" smtClean="0"/>
              <a:t>ELMs</a:t>
            </a:r>
            <a:r>
              <a:rPr lang="fr-FR" dirty="0" smtClean="0"/>
              <a:t> </a:t>
            </a:r>
            <a:r>
              <a:rPr lang="fr-FR" dirty="0" err="1" smtClean="0"/>
              <a:t>characterization</a:t>
            </a:r>
            <a:endParaRPr lang="fr-FR" dirty="0"/>
          </a:p>
        </p:txBody>
      </p:sp>
      <p:sp>
        <p:nvSpPr>
          <p:cNvPr id="10" name="Espace réservé du pied de page 3">
            <a:extLst>
              <a:ext uri="{FF2B5EF4-FFF2-40B4-BE49-F238E27FC236}">
                <a16:creationId xmlns:a16="http://schemas.microsoft.com/office/drawing/2014/main" id="{A727462F-C1D4-E417-2D54-4ACE8ED1E9CA}"/>
              </a:ext>
            </a:extLst>
          </p:cNvPr>
          <p:cNvSpPr>
            <a:spLocks noGrp="1"/>
          </p:cNvSpPr>
          <p:nvPr>
            <p:ph type="ftr" sz="quarter" idx="11"/>
          </p:nvPr>
        </p:nvSpPr>
        <p:spPr>
          <a:xfrm>
            <a:off x="825624" y="6555770"/>
            <a:ext cx="3470176" cy="329614"/>
          </a:xfrm>
        </p:spPr>
        <p:txBody>
          <a:bodyPr/>
          <a:lstStyle/>
          <a:p>
            <a:r>
              <a:rPr lang="en-GB" dirty="0">
                <a:solidFill>
                  <a:prstClr val="white"/>
                </a:solidFill>
              </a:rPr>
              <a:t>WPTE | JT-60SA OP2 Proposal | 2026 </a:t>
            </a:r>
          </a:p>
        </p:txBody>
      </p:sp>
      <p:pic>
        <p:nvPicPr>
          <p:cNvPr id="7" name="Picture 6"/>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066555" y="752295"/>
            <a:ext cx="2641466" cy="2199859"/>
          </a:xfrm>
          <a:prstGeom prst="rect">
            <a:avLst/>
          </a:prstGeom>
        </p:spPr>
      </p:pic>
      <p:sp>
        <p:nvSpPr>
          <p:cNvPr id="4" name="Rectangle 3"/>
          <p:cNvSpPr/>
          <p:nvPr/>
        </p:nvSpPr>
        <p:spPr>
          <a:xfrm>
            <a:off x="9121594" y="1132795"/>
            <a:ext cx="275623" cy="10141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Freeform 4"/>
          <p:cNvSpPr/>
          <p:nvPr/>
        </p:nvSpPr>
        <p:spPr>
          <a:xfrm>
            <a:off x="7729118" y="1651639"/>
            <a:ext cx="1363348" cy="614389"/>
          </a:xfrm>
          <a:custGeom>
            <a:avLst/>
            <a:gdLst>
              <a:gd name="connsiteX0" fmla="*/ 39352 w 1205277"/>
              <a:gd name="connsiteY0" fmla="*/ 556191 h 557117"/>
              <a:gd name="connsiteX1" fmla="*/ 31492 w 1205277"/>
              <a:gd name="connsiteY1" fmla="*/ 543090 h 557117"/>
              <a:gd name="connsiteX2" fmla="*/ 21012 w 1205277"/>
              <a:gd name="connsiteY2" fmla="*/ 524750 h 557117"/>
              <a:gd name="connsiteX3" fmla="*/ 15771 w 1205277"/>
              <a:gd name="connsiteY3" fmla="*/ 519510 h 557117"/>
              <a:gd name="connsiteX4" fmla="*/ 5291 w 1205277"/>
              <a:gd name="connsiteY4" fmla="*/ 498549 h 557117"/>
              <a:gd name="connsiteX5" fmla="*/ 51 w 1205277"/>
              <a:gd name="connsiteY5" fmla="*/ 451388 h 557117"/>
              <a:gd name="connsiteX6" fmla="*/ 2671 w 1205277"/>
              <a:gd name="connsiteY6" fmla="*/ 427808 h 557117"/>
              <a:gd name="connsiteX7" fmla="*/ 10531 w 1205277"/>
              <a:gd name="connsiteY7" fmla="*/ 419948 h 557117"/>
              <a:gd name="connsiteX8" fmla="*/ 26252 w 1205277"/>
              <a:gd name="connsiteY8" fmla="*/ 412088 h 557117"/>
              <a:gd name="connsiteX9" fmla="*/ 31492 w 1205277"/>
              <a:gd name="connsiteY9" fmla="*/ 406847 h 557117"/>
              <a:gd name="connsiteX10" fmla="*/ 39352 w 1205277"/>
              <a:gd name="connsiteY10" fmla="*/ 401607 h 557117"/>
              <a:gd name="connsiteX11" fmla="*/ 70793 w 1205277"/>
              <a:gd name="connsiteY11" fmla="*/ 396367 h 557117"/>
              <a:gd name="connsiteX12" fmla="*/ 83893 w 1205277"/>
              <a:gd name="connsiteY12" fmla="*/ 393747 h 557117"/>
              <a:gd name="connsiteX13" fmla="*/ 149394 w 1205277"/>
              <a:gd name="connsiteY13" fmla="*/ 391127 h 557117"/>
              <a:gd name="connsiteX14" fmla="*/ 167735 w 1205277"/>
              <a:gd name="connsiteY14" fmla="*/ 388507 h 557117"/>
              <a:gd name="connsiteX15" fmla="*/ 183455 w 1205277"/>
              <a:gd name="connsiteY15" fmla="*/ 383267 h 557117"/>
              <a:gd name="connsiteX16" fmla="*/ 188695 w 1205277"/>
              <a:gd name="connsiteY16" fmla="*/ 367547 h 557117"/>
              <a:gd name="connsiteX17" fmla="*/ 193935 w 1205277"/>
              <a:gd name="connsiteY17" fmla="*/ 362306 h 557117"/>
              <a:gd name="connsiteX18" fmla="*/ 214896 w 1205277"/>
              <a:gd name="connsiteY18" fmla="*/ 338726 h 557117"/>
              <a:gd name="connsiteX19" fmla="*/ 230616 w 1205277"/>
              <a:gd name="connsiteY19" fmla="*/ 328246 h 557117"/>
              <a:gd name="connsiteX20" fmla="*/ 243716 w 1205277"/>
              <a:gd name="connsiteY20" fmla="*/ 317765 h 557117"/>
              <a:gd name="connsiteX21" fmla="*/ 254197 w 1205277"/>
              <a:gd name="connsiteY21" fmla="*/ 296805 h 557117"/>
              <a:gd name="connsiteX22" fmla="*/ 259437 w 1205277"/>
              <a:gd name="connsiteY22" fmla="*/ 288945 h 557117"/>
              <a:gd name="connsiteX23" fmla="*/ 256817 w 1205277"/>
              <a:gd name="connsiteY23" fmla="*/ 241784 h 557117"/>
              <a:gd name="connsiteX24" fmla="*/ 259437 w 1205277"/>
              <a:gd name="connsiteY24" fmla="*/ 205103 h 557117"/>
              <a:gd name="connsiteX25" fmla="*/ 262057 w 1205277"/>
              <a:gd name="connsiteY25" fmla="*/ 197243 h 557117"/>
              <a:gd name="connsiteX26" fmla="*/ 269917 w 1205277"/>
              <a:gd name="connsiteY26" fmla="*/ 171042 h 557117"/>
              <a:gd name="connsiteX27" fmla="*/ 280397 w 1205277"/>
              <a:gd name="connsiteY27" fmla="*/ 157942 h 557117"/>
              <a:gd name="connsiteX28" fmla="*/ 306598 w 1205277"/>
              <a:gd name="connsiteY28" fmla="*/ 155322 h 557117"/>
              <a:gd name="connsiteX29" fmla="*/ 324938 w 1205277"/>
              <a:gd name="connsiteY29" fmla="*/ 152702 h 557117"/>
              <a:gd name="connsiteX30" fmla="*/ 332798 w 1205277"/>
              <a:gd name="connsiteY30" fmla="*/ 160562 h 557117"/>
              <a:gd name="connsiteX31" fmla="*/ 335418 w 1205277"/>
              <a:gd name="connsiteY31" fmla="*/ 171042 h 557117"/>
              <a:gd name="connsiteX32" fmla="*/ 340659 w 1205277"/>
              <a:gd name="connsiteY32" fmla="*/ 186763 h 557117"/>
              <a:gd name="connsiteX33" fmla="*/ 343279 w 1205277"/>
              <a:gd name="connsiteY33" fmla="*/ 194623 h 557117"/>
              <a:gd name="connsiteX34" fmla="*/ 348519 w 1205277"/>
              <a:gd name="connsiteY34" fmla="*/ 212963 h 557117"/>
              <a:gd name="connsiteX35" fmla="*/ 353759 w 1205277"/>
              <a:gd name="connsiteY35" fmla="*/ 220823 h 557117"/>
              <a:gd name="connsiteX36" fmla="*/ 369479 w 1205277"/>
              <a:gd name="connsiteY36" fmla="*/ 231304 h 557117"/>
              <a:gd name="connsiteX37" fmla="*/ 377339 w 1205277"/>
              <a:gd name="connsiteY37" fmla="*/ 236544 h 557117"/>
              <a:gd name="connsiteX38" fmla="*/ 395680 w 1205277"/>
              <a:gd name="connsiteY38" fmla="*/ 241784 h 557117"/>
              <a:gd name="connsiteX39" fmla="*/ 411400 w 1205277"/>
              <a:gd name="connsiteY39" fmla="*/ 247024 h 557117"/>
              <a:gd name="connsiteX40" fmla="*/ 440221 w 1205277"/>
              <a:gd name="connsiteY40" fmla="*/ 244404 h 557117"/>
              <a:gd name="connsiteX41" fmla="*/ 458561 w 1205277"/>
              <a:gd name="connsiteY41" fmla="*/ 241784 h 557117"/>
              <a:gd name="connsiteX42" fmla="*/ 492622 w 1205277"/>
              <a:gd name="connsiteY42" fmla="*/ 239164 h 557117"/>
              <a:gd name="connsiteX43" fmla="*/ 508342 w 1205277"/>
              <a:gd name="connsiteY43" fmla="*/ 231304 h 557117"/>
              <a:gd name="connsiteX44" fmla="*/ 510962 w 1205277"/>
              <a:gd name="connsiteY44" fmla="*/ 223443 h 557117"/>
              <a:gd name="connsiteX45" fmla="*/ 524063 w 1205277"/>
              <a:gd name="connsiteY45" fmla="*/ 210343 h 557117"/>
              <a:gd name="connsiteX46" fmla="*/ 539783 w 1205277"/>
              <a:gd name="connsiteY46" fmla="*/ 199863 h 557117"/>
              <a:gd name="connsiteX47" fmla="*/ 552883 w 1205277"/>
              <a:gd name="connsiteY47" fmla="*/ 186763 h 557117"/>
              <a:gd name="connsiteX48" fmla="*/ 558123 w 1205277"/>
              <a:gd name="connsiteY48" fmla="*/ 178902 h 557117"/>
              <a:gd name="connsiteX49" fmla="*/ 584324 w 1205277"/>
              <a:gd name="connsiteY49" fmla="*/ 160562 h 557117"/>
              <a:gd name="connsiteX50" fmla="*/ 594804 w 1205277"/>
              <a:gd name="connsiteY50" fmla="*/ 155322 h 557117"/>
              <a:gd name="connsiteX51" fmla="*/ 610524 w 1205277"/>
              <a:gd name="connsiteY51" fmla="*/ 139602 h 557117"/>
              <a:gd name="connsiteX52" fmla="*/ 615765 w 1205277"/>
              <a:gd name="connsiteY52" fmla="*/ 134361 h 557117"/>
              <a:gd name="connsiteX53" fmla="*/ 623625 w 1205277"/>
              <a:gd name="connsiteY53" fmla="*/ 131741 h 557117"/>
              <a:gd name="connsiteX54" fmla="*/ 634105 w 1205277"/>
              <a:gd name="connsiteY54" fmla="*/ 123881 h 557117"/>
              <a:gd name="connsiteX55" fmla="*/ 644585 w 1205277"/>
              <a:gd name="connsiteY55" fmla="*/ 118641 h 557117"/>
              <a:gd name="connsiteX56" fmla="*/ 649825 w 1205277"/>
              <a:gd name="connsiteY56" fmla="*/ 110781 h 557117"/>
              <a:gd name="connsiteX57" fmla="*/ 657685 w 1205277"/>
              <a:gd name="connsiteY57" fmla="*/ 105541 h 557117"/>
              <a:gd name="connsiteX58" fmla="*/ 670786 w 1205277"/>
              <a:gd name="connsiteY58" fmla="*/ 92441 h 557117"/>
              <a:gd name="connsiteX59" fmla="*/ 678646 w 1205277"/>
              <a:gd name="connsiteY59" fmla="*/ 84580 h 557117"/>
              <a:gd name="connsiteX60" fmla="*/ 696986 w 1205277"/>
              <a:gd name="connsiteY60" fmla="*/ 74100 h 557117"/>
              <a:gd name="connsiteX61" fmla="*/ 704846 w 1205277"/>
              <a:gd name="connsiteY61" fmla="*/ 68860 h 557117"/>
              <a:gd name="connsiteX62" fmla="*/ 723187 w 1205277"/>
              <a:gd name="connsiteY62" fmla="*/ 63620 h 557117"/>
              <a:gd name="connsiteX63" fmla="*/ 738907 w 1205277"/>
              <a:gd name="connsiteY63" fmla="*/ 58380 h 557117"/>
              <a:gd name="connsiteX64" fmla="*/ 746767 w 1205277"/>
              <a:gd name="connsiteY64" fmla="*/ 53140 h 557117"/>
              <a:gd name="connsiteX65" fmla="*/ 752008 w 1205277"/>
              <a:gd name="connsiteY65" fmla="*/ 47900 h 557117"/>
              <a:gd name="connsiteX66" fmla="*/ 759868 w 1205277"/>
              <a:gd name="connsiteY66" fmla="*/ 45279 h 557117"/>
              <a:gd name="connsiteX67" fmla="*/ 770348 w 1205277"/>
              <a:gd name="connsiteY67" fmla="*/ 34799 h 557117"/>
              <a:gd name="connsiteX68" fmla="*/ 783448 w 1205277"/>
              <a:gd name="connsiteY68" fmla="*/ 19079 h 557117"/>
              <a:gd name="connsiteX69" fmla="*/ 793928 w 1205277"/>
              <a:gd name="connsiteY69" fmla="*/ 13839 h 557117"/>
              <a:gd name="connsiteX70" fmla="*/ 809649 w 1205277"/>
              <a:gd name="connsiteY70" fmla="*/ 8599 h 557117"/>
              <a:gd name="connsiteX71" fmla="*/ 817509 w 1205277"/>
              <a:gd name="connsiteY71" fmla="*/ 5979 h 557117"/>
              <a:gd name="connsiteX72" fmla="*/ 838469 w 1205277"/>
              <a:gd name="connsiteY72" fmla="*/ 3359 h 557117"/>
              <a:gd name="connsiteX73" fmla="*/ 1087375 w 1205277"/>
              <a:gd name="connsiteY73" fmla="*/ 11219 h 557117"/>
              <a:gd name="connsiteX74" fmla="*/ 1095235 w 1205277"/>
              <a:gd name="connsiteY74" fmla="*/ 16459 h 557117"/>
              <a:gd name="connsiteX75" fmla="*/ 1105715 w 1205277"/>
              <a:gd name="connsiteY75" fmla="*/ 21699 h 557117"/>
              <a:gd name="connsiteX76" fmla="*/ 1116195 w 1205277"/>
              <a:gd name="connsiteY76" fmla="*/ 32179 h 557117"/>
              <a:gd name="connsiteX77" fmla="*/ 1137156 w 1205277"/>
              <a:gd name="connsiteY77" fmla="*/ 61000 h 557117"/>
              <a:gd name="connsiteX78" fmla="*/ 1158116 w 1205277"/>
              <a:gd name="connsiteY78" fmla="*/ 97681 h 557117"/>
              <a:gd name="connsiteX79" fmla="*/ 1168597 w 1205277"/>
              <a:gd name="connsiteY79" fmla="*/ 116021 h 557117"/>
              <a:gd name="connsiteX80" fmla="*/ 1179077 w 1205277"/>
              <a:gd name="connsiteY80" fmla="*/ 131741 h 557117"/>
              <a:gd name="connsiteX81" fmla="*/ 1194797 w 1205277"/>
              <a:gd name="connsiteY81" fmla="*/ 165802 h 557117"/>
              <a:gd name="connsiteX82" fmla="*/ 1205277 w 1205277"/>
              <a:gd name="connsiteY82" fmla="*/ 192003 h 557117"/>
              <a:gd name="connsiteX83" fmla="*/ 1202657 w 1205277"/>
              <a:gd name="connsiteY83" fmla="*/ 226063 h 557117"/>
              <a:gd name="connsiteX84" fmla="*/ 1197417 w 1205277"/>
              <a:gd name="connsiteY84" fmla="*/ 233924 h 557117"/>
              <a:gd name="connsiteX85" fmla="*/ 1189557 w 1205277"/>
              <a:gd name="connsiteY85" fmla="*/ 244404 h 557117"/>
              <a:gd name="connsiteX86" fmla="*/ 1184317 w 1205277"/>
              <a:gd name="connsiteY86" fmla="*/ 254884 h 557117"/>
              <a:gd name="connsiteX87" fmla="*/ 1158116 w 1205277"/>
              <a:gd name="connsiteY87" fmla="*/ 281085 h 557117"/>
              <a:gd name="connsiteX88" fmla="*/ 1118816 w 1205277"/>
              <a:gd name="connsiteY88" fmla="*/ 307285 h 557117"/>
              <a:gd name="connsiteX89" fmla="*/ 1100475 w 1205277"/>
              <a:gd name="connsiteY89" fmla="*/ 325626 h 557117"/>
              <a:gd name="connsiteX90" fmla="*/ 1076895 w 1205277"/>
              <a:gd name="connsiteY90" fmla="*/ 341346 h 557117"/>
              <a:gd name="connsiteX91" fmla="*/ 1069034 w 1205277"/>
              <a:gd name="connsiteY91" fmla="*/ 346586 h 557117"/>
              <a:gd name="connsiteX92" fmla="*/ 1061174 w 1205277"/>
              <a:gd name="connsiteY92" fmla="*/ 354446 h 557117"/>
              <a:gd name="connsiteX93" fmla="*/ 1024493 w 1205277"/>
              <a:gd name="connsiteY93" fmla="*/ 364926 h 557117"/>
              <a:gd name="connsiteX94" fmla="*/ 1014013 w 1205277"/>
              <a:gd name="connsiteY94" fmla="*/ 367547 h 557117"/>
              <a:gd name="connsiteX95" fmla="*/ 657685 w 1205277"/>
              <a:gd name="connsiteY95" fmla="*/ 370167 h 557117"/>
              <a:gd name="connsiteX96" fmla="*/ 623625 w 1205277"/>
              <a:gd name="connsiteY96" fmla="*/ 372787 h 557117"/>
              <a:gd name="connsiteX97" fmla="*/ 607904 w 1205277"/>
              <a:gd name="connsiteY97" fmla="*/ 375407 h 557117"/>
              <a:gd name="connsiteX98" fmla="*/ 581704 w 1205277"/>
              <a:gd name="connsiteY98" fmla="*/ 378027 h 557117"/>
              <a:gd name="connsiteX99" fmla="*/ 516202 w 1205277"/>
              <a:gd name="connsiteY99" fmla="*/ 385887 h 557117"/>
              <a:gd name="connsiteX100" fmla="*/ 490002 w 1205277"/>
              <a:gd name="connsiteY100" fmla="*/ 388507 h 557117"/>
              <a:gd name="connsiteX101" fmla="*/ 471661 w 1205277"/>
              <a:gd name="connsiteY101" fmla="*/ 391127 h 557117"/>
              <a:gd name="connsiteX102" fmla="*/ 421880 w 1205277"/>
              <a:gd name="connsiteY102" fmla="*/ 393747 h 557117"/>
              <a:gd name="connsiteX103" fmla="*/ 385199 w 1205277"/>
              <a:gd name="connsiteY103" fmla="*/ 401607 h 557117"/>
              <a:gd name="connsiteX104" fmla="*/ 377339 w 1205277"/>
              <a:gd name="connsiteY104" fmla="*/ 409467 h 557117"/>
              <a:gd name="connsiteX105" fmla="*/ 369479 w 1205277"/>
              <a:gd name="connsiteY105" fmla="*/ 412088 h 557117"/>
              <a:gd name="connsiteX106" fmla="*/ 351139 w 1205277"/>
              <a:gd name="connsiteY106" fmla="*/ 430428 h 557117"/>
              <a:gd name="connsiteX107" fmla="*/ 335418 w 1205277"/>
              <a:gd name="connsiteY107" fmla="*/ 440908 h 557117"/>
              <a:gd name="connsiteX108" fmla="*/ 306598 w 1205277"/>
              <a:gd name="connsiteY108" fmla="*/ 451388 h 557117"/>
              <a:gd name="connsiteX109" fmla="*/ 259437 w 1205277"/>
              <a:gd name="connsiteY109" fmla="*/ 454008 h 557117"/>
              <a:gd name="connsiteX110" fmla="*/ 251577 w 1205277"/>
              <a:gd name="connsiteY110" fmla="*/ 456628 h 557117"/>
              <a:gd name="connsiteX111" fmla="*/ 233236 w 1205277"/>
              <a:gd name="connsiteY111" fmla="*/ 467109 h 557117"/>
              <a:gd name="connsiteX112" fmla="*/ 217516 w 1205277"/>
              <a:gd name="connsiteY112" fmla="*/ 472349 h 557117"/>
              <a:gd name="connsiteX113" fmla="*/ 201795 w 1205277"/>
              <a:gd name="connsiteY113" fmla="*/ 482829 h 557117"/>
              <a:gd name="connsiteX114" fmla="*/ 193935 w 1205277"/>
              <a:gd name="connsiteY114" fmla="*/ 488069 h 557117"/>
              <a:gd name="connsiteX115" fmla="*/ 180835 w 1205277"/>
              <a:gd name="connsiteY115" fmla="*/ 503790 h 557117"/>
              <a:gd name="connsiteX116" fmla="*/ 175595 w 1205277"/>
              <a:gd name="connsiteY116" fmla="*/ 511650 h 557117"/>
              <a:gd name="connsiteX117" fmla="*/ 159875 w 1205277"/>
              <a:gd name="connsiteY117" fmla="*/ 522130 h 557117"/>
              <a:gd name="connsiteX118" fmla="*/ 154634 w 1205277"/>
              <a:gd name="connsiteY118" fmla="*/ 527370 h 557117"/>
              <a:gd name="connsiteX119" fmla="*/ 131054 w 1205277"/>
              <a:gd name="connsiteY119" fmla="*/ 540470 h 557117"/>
              <a:gd name="connsiteX120" fmla="*/ 115334 w 1205277"/>
              <a:gd name="connsiteY120" fmla="*/ 545710 h 557117"/>
              <a:gd name="connsiteX121" fmla="*/ 52452 w 1205277"/>
              <a:gd name="connsiteY121" fmla="*/ 553571 h 557117"/>
              <a:gd name="connsiteX122" fmla="*/ 39352 w 1205277"/>
              <a:gd name="connsiteY122" fmla="*/ 556191 h 557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1205277" h="557117">
                <a:moveTo>
                  <a:pt x="39352" y="556191"/>
                </a:moveTo>
                <a:cubicBezTo>
                  <a:pt x="35859" y="554444"/>
                  <a:pt x="33965" y="547542"/>
                  <a:pt x="31492" y="543090"/>
                </a:cubicBezTo>
                <a:cubicBezTo>
                  <a:pt x="26604" y="534292"/>
                  <a:pt x="26999" y="532233"/>
                  <a:pt x="21012" y="524750"/>
                </a:cubicBezTo>
                <a:cubicBezTo>
                  <a:pt x="19469" y="522821"/>
                  <a:pt x="17518" y="521257"/>
                  <a:pt x="15771" y="519510"/>
                </a:cubicBezTo>
                <a:cubicBezTo>
                  <a:pt x="9750" y="501446"/>
                  <a:pt x="14436" y="507696"/>
                  <a:pt x="5291" y="498549"/>
                </a:cubicBezTo>
                <a:cubicBezTo>
                  <a:pt x="-891" y="480003"/>
                  <a:pt x="51" y="485033"/>
                  <a:pt x="51" y="451388"/>
                </a:cubicBezTo>
                <a:cubicBezTo>
                  <a:pt x="51" y="443480"/>
                  <a:pt x="170" y="435311"/>
                  <a:pt x="2671" y="427808"/>
                </a:cubicBezTo>
                <a:cubicBezTo>
                  <a:pt x="3843" y="424293"/>
                  <a:pt x="7685" y="422320"/>
                  <a:pt x="10531" y="419948"/>
                </a:cubicBezTo>
                <a:cubicBezTo>
                  <a:pt x="17303" y="414304"/>
                  <a:pt x="18374" y="414714"/>
                  <a:pt x="26252" y="412088"/>
                </a:cubicBezTo>
                <a:cubicBezTo>
                  <a:pt x="27999" y="410341"/>
                  <a:pt x="29563" y="408390"/>
                  <a:pt x="31492" y="406847"/>
                </a:cubicBezTo>
                <a:cubicBezTo>
                  <a:pt x="33951" y="404880"/>
                  <a:pt x="36536" y="403015"/>
                  <a:pt x="39352" y="401607"/>
                </a:cubicBezTo>
                <a:cubicBezTo>
                  <a:pt x="48363" y="397102"/>
                  <a:pt x="62658" y="397529"/>
                  <a:pt x="70793" y="396367"/>
                </a:cubicBezTo>
                <a:cubicBezTo>
                  <a:pt x="75201" y="395737"/>
                  <a:pt x="79450" y="394043"/>
                  <a:pt x="83893" y="393747"/>
                </a:cubicBezTo>
                <a:cubicBezTo>
                  <a:pt x="105696" y="392294"/>
                  <a:pt x="127560" y="392000"/>
                  <a:pt x="149394" y="391127"/>
                </a:cubicBezTo>
                <a:cubicBezTo>
                  <a:pt x="155508" y="390254"/>
                  <a:pt x="161717" y="389896"/>
                  <a:pt x="167735" y="388507"/>
                </a:cubicBezTo>
                <a:cubicBezTo>
                  <a:pt x="173117" y="387265"/>
                  <a:pt x="183455" y="383267"/>
                  <a:pt x="183455" y="383267"/>
                </a:cubicBezTo>
                <a:cubicBezTo>
                  <a:pt x="185202" y="378027"/>
                  <a:pt x="184790" y="371453"/>
                  <a:pt x="188695" y="367547"/>
                </a:cubicBezTo>
                <a:cubicBezTo>
                  <a:pt x="190442" y="365800"/>
                  <a:pt x="192392" y="364235"/>
                  <a:pt x="193935" y="362306"/>
                </a:cubicBezTo>
                <a:cubicBezTo>
                  <a:pt x="202935" y="351055"/>
                  <a:pt x="197774" y="350141"/>
                  <a:pt x="214896" y="338726"/>
                </a:cubicBezTo>
                <a:lnTo>
                  <a:pt x="230616" y="328246"/>
                </a:lnTo>
                <a:cubicBezTo>
                  <a:pt x="235343" y="325095"/>
                  <a:pt x="240320" y="322519"/>
                  <a:pt x="243716" y="317765"/>
                </a:cubicBezTo>
                <a:cubicBezTo>
                  <a:pt x="261876" y="292341"/>
                  <a:pt x="245152" y="314895"/>
                  <a:pt x="254197" y="296805"/>
                </a:cubicBezTo>
                <a:cubicBezTo>
                  <a:pt x="255605" y="293989"/>
                  <a:pt x="257690" y="291565"/>
                  <a:pt x="259437" y="288945"/>
                </a:cubicBezTo>
                <a:cubicBezTo>
                  <a:pt x="258564" y="273225"/>
                  <a:pt x="256817" y="257529"/>
                  <a:pt x="256817" y="241784"/>
                </a:cubicBezTo>
                <a:cubicBezTo>
                  <a:pt x="256817" y="229526"/>
                  <a:pt x="258005" y="217277"/>
                  <a:pt x="259437" y="205103"/>
                </a:cubicBezTo>
                <a:cubicBezTo>
                  <a:pt x="259760" y="202360"/>
                  <a:pt x="261298" y="199898"/>
                  <a:pt x="262057" y="197243"/>
                </a:cubicBezTo>
                <a:cubicBezTo>
                  <a:pt x="269977" y="169523"/>
                  <a:pt x="257463" y="208404"/>
                  <a:pt x="269917" y="171042"/>
                </a:cubicBezTo>
                <a:cubicBezTo>
                  <a:pt x="272130" y="164402"/>
                  <a:pt x="271838" y="159917"/>
                  <a:pt x="280397" y="157942"/>
                </a:cubicBezTo>
                <a:cubicBezTo>
                  <a:pt x="288949" y="155968"/>
                  <a:pt x="297881" y="156348"/>
                  <a:pt x="306598" y="155322"/>
                </a:cubicBezTo>
                <a:cubicBezTo>
                  <a:pt x="312731" y="154600"/>
                  <a:pt x="318825" y="153575"/>
                  <a:pt x="324938" y="152702"/>
                </a:cubicBezTo>
                <a:cubicBezTo>
                  <a:pt x="327558" y="155322"/>
                  <a:pt x="330960" y="157345"/>
                  <a:pt x="332798" y="160562"/>
                </a:cubicBezTo>
                <a:cubicBezTo>
                  <a:pt x="334585" y="163688"/>
                  <a:pt x="334383" y="167593"/>
                  <a:pt x="335418" y="171042"/>
                </a:cubicBezTo>
                <a:cubicBezTo>
                  <a:pt x="337005" y="176333"/>
                  <a:pt x="338912" y="181523"/>
                  <a:pt x="340659" y="186763"/>
                </a:cubicBezTo>
                <a:cubicBezTo>
                  <a:pt x="341532" y="189383"/>
                  <a:pt x="342609" y="191944"/>
                  <a:pt x="343279" y="194623"/>
                </a:cubicBezTo>
                <a:cubicBezTo>
                  <a:pt x="344118" y="197981"/>
                  <a:pt x="346640" y="209204"/>
                  <a:pt x="348519" y="212963"/>
                </a:cubicBezTo>
                <a:cubicBezTo>
                  <a:pt x="349927" y="215779"/>
                  <a:pt x="351743" y="218404"/>
                  <a:pt x="353759" y="220823"/>
                </a:cubicBezTo>
                <a:cubicBezTo>
                  <a:pt x="364403" y="233596"/>
                  <a:pt x="357484" y="225307"/>
                  <a:pt x="369479" y="231304"/>
                </a:cubicBezTo>
                <a:cubicBezTo>
                  <a:pt x="372295" y="232712"/>
                  <a:pt x="374523" y="235136"/>
                  <a:pt x="377339" y="236544"/>
                </a:cubicBezTo>
                <a:cubicBezTo>
                  <a:pt x="381743" y="238746"/>
                  <a:pt x="391482" y="240525"/>
                  <a:pt x="395680" y="241784"/>
                </a:cubicBezTo>
                <a:cubicBezTo>
                  <a:pt x="400971" y="243371"/>
                  <a:pt x="411400" y="247024"/>
                  <a:pt x="411400" y="247024"/>
                </a:cubicBezTo>
                <a:cubicBezTo>
                  <a:pt x="421007" y="246151"/>
                  <a:pt x="430633" y="245469"/>
                  <a:pt x="440221" y="244404"/>
                </a:cubicBezTo>
                <a:cubicBezTo>
                  <a:pt x="446359" y="243722"/>
                  <a:pt x="452416" y="242398"/>
                  <a:pt x="458561" y="241784"/>
                </a:cubicBezTo>
                <a:cubicBezTo>
                  <a:pt x="469892" y="240651"/>
                  <a:pt x="481268" y="240037"/>
                  <a:pt x="492622" y="239164"/>
                </a:cubicBezTo>
                <a:cubicBezTo>
                  <a:pt x="497800" y="237438"/>
                  <a:pt x="504649" y="235921"/>
                  <a:pt x="508342" y="231304"/>
                </a:cubicBezTo>
                <a:cubicBezTo>
                  <a:pt x="510067" y="229147"/>
                  <a:pt x="509305" y="225653"/>
                  <a:pt x="510962" y="223443"/>
                </a:cubicBezTo>
                <a:cubicBezTo>
                  <a:pt x="514667" y="218503"/>
                  <a:pt x="518925" y="213769"/>
                  <a:pt x="524063" y="210343"/>
                </a:cubicBezTo>
                <a:lnTo>
                  <a:pt x="539783" y="199863"/>
                </a:lnTo>
                <a:cubicBezTo>
                  <a:pt x="553759" y="178899"/>
                  <a:pt x="535414" y="204234"/>
                  <a:pt x="552883" y="186763"/>
                </a:cubicBezTo>
                <a:cubicBezTo>
                  <a:pt x="555110" y="184536"/>
                  <a:pt x="555896" y="181129"/>
                  <a:pt x="558123" y="178902"/>
                </a:cubicBezTo>
                <a:cubicBezTo>
                  <a:pt x="561410" y="175615"/>
                  <a:pt x="582611" y="161418"/>
                  <a:pt x="584324" y="160562"/>
                </a:cubicBezTo>
                <a:cubicBezTo>
                  <a:pt x="587817" y="158815"/>
                  <a:pt x="591754" y="157762"/>
                  <a:pt x="594804" y="155322"/>
                </a:cubicBezTo>
                <a:cubicBezTo>
                  <a:pt x="600591" y="150693"/>
                  <a:pt x="605284" y="144842"/>
                  <a:pt x="610524" y="139602"/>
                </a:cubicBezTo>
                <a:cubicBezTo>
                  <a:pt x="612271" y="137855"/>
                  <a:pt x="613421" y="135142"/>
                  <a:pt x="615765" y="134361"/>
                </a:cubicBezTo>
                <a:lnTo>
                  <a:pt x="623625" y="131741"/>
                </a:lnTo>
                <a:cubicBezTo>
                  <a:pt x="627118" y="129121"/>
                  <a:pt x="630402" y="126195"/>
                  <a:pt x="634105" y="123881"/>
                </a:cubicBezTo>
                <a:cubicBezTo>
                  <a:pt x="637417" y="121811"/>
                  <a:pt x="641585" y="121141"/>
                  <a:pt x="644585" y="118641"/>
                </a:cubicBezTo>
                <a:cubicBezTo>
                  <a:pt x="647004" y="116625"/>
                  <a:pt x="647598" y="113008"/>
                  <a:pt x="649825" y="110781"/>
                </a:cubicBezTo>
                <a:cubicBezTo>
                  <a:pt x="652052" y="108554"/>
                  <a:pt x="655065" y="107288"/>
                  <a:pt x="657685" y="105541"/>
                </a:cubicBezTo>
                <a:cubicBezTo>
                  <a:pt x="667295" y="91128"/>
                  <a:pt x="657683" y="103361"/>
                  <a:pt x="670786" y="92441"/>
                </a:cubicBezTo>
                <a:cubicBezTo>
                  <a:pt x="673633" y="90069"/>
                  <a:pt x="675799" y="86952"/>
                  <a:pt x="678646" y="84580"/>
                </a:cubicBezTo>
                <a:cubicBezTo>
                  <a:pt x="685608" y="78778"/>
                  <a:pt x="688834" y="78758"/>
                  <a:pt x="696986" y="74100"/>
                </a:cubicBezTo>
                <a:cubicBezTo>
                  <a:pt x="699720" y="72538"/>
                  <a:pt x="702030" y="70268"/>
                  <a:pt x="704846" y="68860"/>
                </a:cubicBezTo>
                <a:cubicBezTo>
                  <a:pt x="709247" y="66659"/>
                  <a:pt x="718991" y="64879"/>
                  <a:pt x="723187" y="63620"/>
                </a:cubicBezTo>
                <a:cubicBezTo>
                  <a:pt x="728478" y="62033"/>
                  <a:pt x="734311" y="61444"/>
                  <a:pt x="738907" y="58380"/>
                </a:cubicBezTo>
                <a:cubicBezTo>
                  <a:pt x="741527" y="56633"/>
                  <a:pt x="744308" y="55107"/>
                  <a:pt x="746767" y="53140"/>
                </a:cubicBezTo>
                <a:cubicBezTo>
                  <a:pt x="748696" y="51597"/>
                  <a:pt x="749890" y="49171"/>
                  <a:pt x="752008" y="47900"/>
                </a:cubicBezTo>
                <a:cubicBezTo>
                  <a:pt x="754376" y="46479"/>
                  <a:pt x="757248" y="46153"/>
                  <a:pt x="759868" y="45279"/>
                </a:cubicBezTo>
                <a:cubicBezTo>
                  <a:pt x="763361" y="41786"/>
                  <a:pt x="767133" y="38550"/>
                  <a:pt x="770348" y="34799"/>
                </a:cubicBezTo>
                <a:cubicBezTo>
                  <a:pt x="777605" y="26333"/>
                  <a:pt x="773407" y="26251"/>
                  <a:pt x="783448" y="19079"/>
                </a:cubicBezTo>
                <a:cubicBezTo>
                  <a:pt x="786626" y="16809"/>
                  <a:pt x="790302" y="15289"/>
                  <a:pt x="793928" y="13839"/>
                </a:cubicBezTo>
                <a:cubicBezTo>
                  <a:pt x="799057" y="11788"/>
                  <a:pt x="804409" y="10346"/>
                  <a:pt x="809649" y="8599"/>
                </a:cubicBezTo>
                <a:cubicBezTo>
                  <a:pt x="812269" y="7726"/>
                  <a:pt x="814769" y="6322"/>
                  <a:pt x="817509" y="5979"/>
                </a:cubicBezTo>
                <a:lnTo>
                  <a:pt x="838469" y="3359"/>
                </a:lnTo>
                <a:cubicBezTo>
                  <a:pt x="911890" y="4223"/>
                  <a:pt x="1007422" y="-8769"/>
                  <a:pt x="1087375" y="11219"/>
                </a:cubicBezTo>
                <a:cubicBezTo>
                  <a:pt x="1089995" y="12966"/>
                  <a:pt x="1092501" y="14897"/>
                  <a:pt x="1095235" y="16459"/>
                </a:cubicBezTo>
                <a:cubicBezTo>
                  <a:pt x="1098626" y="18397"/>
                  <a:pt x="1102590" y="19356"/>
                  <a:pt x="1105715" y="21699"/>
                </a:cubicBezTo>
                <a:cubicBezTo>
                  <a:pt x="1109667" y="24663"/>
                  <a:pt x="1113032" y="28384"/>
                  <a:pt x="1116195" y="32179"/>
                </a:cubicBezTo>
                <a:cubicBezTo>
                  <a:pt x="1117921" y="34250"/>
                  <a:pt x="1132798" y="53592"/>
                  <a:pt x="1137156" y="61000"/>
                </a:cubicBezTo>
                <a:cubicBezTo>
                  <a:pt x="1144296" y="73138"/>
                  <a:pt x="1151129" y="85454"/>
                  <a:pt x="1158116" y="97681"/>
                </a:cubicBezTo>
                <a:cubicBezTo>
                  <a:pt x="1161609" y="103794"/>
                  <a:pt x="1164691" y="110162"/>
                  <a:pt x="1168597" y="116021"/>
                </a:cubicBezTo>
                <a:cubicBezTo>
                  <a:pt x="1172090" y="121261"/>
                  <a:pt x="1175990" y="126252"/>
                  <a:pt x="1179077" y="131741"/>
                </a:cubicBezTo>
                <a:cubicBezTo>
                  <a:pt x="1199353" y="167787"/>
                  <a:pt x="1187409" y="146593"/>
                  <a:pt x="1194797" y="165802"/>
                </a:cubicBezTo>
                <a:cubicBezTo>
                  <a:pt x="1198174" y="174581"/>
                  <a:pt x="1205277" y="192003"/>
                  <a:pt x="1205277" y="192003"/>
                </a:cubicBezTo>
                <a:cubicBezTo>
                  <a:pt x="1204404" y="203356"/>
                  <a:pt x="1204755" y="214871"/>
                  <a:pt x="1202657" y="226063"/>
                </a:cubicBezTo>
                <a:cubicBezTo>
                  <a:pt x="1202077" y="229158"/>
                  <a:pt x="1199247" y="231361"/>
                  <a:pt x="1197417" y="233924"/>
                </a:cubicBezTo>
                <a:cubicBezTo>
                  <a:pt x="1194879" y="237477"/>
                  <a:pt x="1191871" y="240701"/>
                  <a:pt x="1189557" y="244404"/>
                </a:cubicBezTo>
                <a:cubicBezTo>
                  <a:pt x="1187487" y="247716"/>
                  <a:pt x="1186557" y="251684"/>
                  <a:pt x="1184317" y="254884"/>
                </a:cubicBezTo>
                <a:cubicBezTo>
                  <a:pt x="1175955" y="266830"/>
                  <a:pt x="1169723" y="272960"/>
                  <a:pt x="1158116" y="281085"/>
                </a:cubicBezTo>
                <a:cubicBezTo>
                  <a:pt x="1145218" y="290114"/>
                  <a:pt x="1129949" y="296152"/>
                  <a:pt x="1118816" y="307285"/>
                </a:cubicBezTo>
                <a:cubicBezTo>
                  <a:pt x="1112702" y="313399"/>
                  <a:pt x="1107889" y="321178"/>
                  <a:pt x="1100475" y="325626"/>
                </a:cubicBezTo>
                <a:cubicBezTo>
                  <a:pt x="1078319" y="338920"/>
                  <a:pt x="1096003" y="327698"/>
                  <a:pt x="1076895" y="341346"/>
                </a:cubicBezTo>
                <a:cubicBezTo>
                  <a:pt x="1074332" y="343176"/>
                  <a:pt x="1071453" y="344570"/>
                  <a:pt x="1069034" y="346586"/>
                </a:cubicBezTo>
                <a:cubicBezTo>
                  <a:pt x="1066187" y="348958"/>
                  <a:pt x="1064413" y="352647"/>
                  <a:pt x="1061174" y="354446"/>
                </a:cubicBezTo>
                <a:cubicBezTo>
                  <a:pt x="1055022" y="357864"/>
                  <a:pt x="1029428" y="363692"/>
                  <a:pt x="1024493" y="364926"/>
                </a:cubicBezTo>
                <a:cubicBezTo>
                  <a:pt x="1021000" y="365799"/>
                  <a:pt x="1017614" y="367521"/>
                  <a:pt x="1014013" y="367547"/>
                </a:cubicBezTo>
                <a:lnTo>
                  <a:pt x="657685" y="370167"/>
                </a:lnTo>
                <a:cubicBezTo>
                  <a:pt x="646332" y="371040"/>
                  <a:pt x="634949" y="371595"/>
                  <a:pt x="623625" y="372787"/>
                </a:cubicBezTo>
                <a:cubicBezTo>
                  <a:pt x="618342" y="373343"/>
                  <a:pt x="613176" y="374748"/>
                  <a:pt x="607904" y="375407"/>
                </a:cubicBezTo>
                <a:cubicBezTo>
                  <a:pt x="599195" y="376496"/>
                  <a:pt x="590437" y="377154"/>
                  <a:pt x="581704" y="378027"/>
                </a:cubicBezTo>
                <a:cubicBezTo>
                  <a:pt x="546623" y="388049"/>
                  <a:pt x="573675" y="381782"/>
                  <a:pt x="516202" y="385887"/>
                </a:cubicBezTo>
                <a:cubicBezTo>
                  <a:pt x="507447" y="386512"/>
                  <a:pt x="498719" y="387482"/>
                  <a:pt x="490002" y="388507"/>
                </a:cubicBezTo>
                <a:cubicBezTo>
                  <a:pt x="483869" y="389229"/>
                  <a:pt x="477819" y="390653"/>
                  <a:pt x="471661" y="391127"/>
                </a:cubicBezTo>
                <a:cubicBezTo>
                  <a:pt x="455093" y="392401"/>
                  <a:pt x="438474" y="392874"/>
                  <a:pt x="421880" y="393747"/>
                </a:cubicBezTo>
                <a:cubicBezTo>
                  <a:pt x="409653" y="396367"/>
                  <a:pt x="396991" y="397445"/>
                  <a:pt x="385199" y="401607"/>
                </a:cubicBezTo>
                <a:cubicBezTo>
                  <a:pt x="381705" y="402840"/>
                  <a:pt x="380422" y="407412"/>
                  <a:pt x="377339" y="409467"/>
                </a:cubicBezTo>
                <a:cubicBezTo>
                  <a:pt x="375041" y="410999"/>
                  <a:pt x="372099" y="411214"/>
                  <a:pt x="369479" y="412088"/>
                </a:cubicBezTo>
                <a:cubicBezTo>
                  <a:pt x="363366" y="418201"/>
                  <a:pt x="358333" y="425633"/>
                  <a:pt x="351139" y="430428"/>
                </a:cubicBezTo>
                <a:cubicBezTo>
                  <a:pt x="345899" y="433921"/>
                  <a:pt x="341051" y="438091"/>
                  <a:pt x="335418" y="440908"/>
                </a:cubicBezTo>
                <a:cubicBezTo>
                  <a:pt x="325170" y="446032"/>
                  <a:pt x="319058" y="449893"/>
                  <a:pt x="306598" y="451388"/>
                </a:cubicBezTo>
                <a:cubicBezTo>
                  <a:pt x="290966" y="453264"/>
                  <a:pt x="275157" y="453135"/>
                  <a:pt x="259437" y="454008"/>
                </a:cubicBezTo>
                <a:cubicBezTo>
                  <a:pt x="256817" y="454881"/>
                  <a:pt x="254047" y="455393"/>
                  <a:pt x="251577" y="456628"/>
                </a:cubicBezTo>
                <a:cubicBezTo>
                  <a:pt x="232672" y="466081"/>
                  <a:pt x="256199" y="457924"/>
                  <a:pt x="233236" y="467109"/>
                </a:cubicBezTo>
                <a:cubicBezTo>
                  <a:pt x="228108" y="469160"/>
                  <a:pt x="222456" y="469879"/>
                  <a:pt x="217516" y="472349"/>
                </a:cubicBezTo>
                <a:cubicBezTo>
                  <a:pt x="211883" y="475165"/>
                  <a:pt x="207035" y="479336"/>
                  <a:pt x="201795" y="482829"/>
                </a:cubicBezTo>
                <a:lnTo>
                  <a:pt x="193935" y="488069"/>
                </a:lnTo>
                <a:cubicBezTo>
                  <a:pt x="180925" y="507583"/>
                  <a:pt x="197646" y="483616"/>
                  <a:pt x="180835" y="503790"/>
                </a:cubicBezTo>
                <a:cubicBezTo>
                  <a:pt x="178819" y="506209"/>
                  <a:pt x="177965" y="509576"/>
                  <a:pt x="175595" y="511650"/>
                </a:cubicBezTo>
                <a:cubicBezTo>
                  <a:pt x="170856" y="515797"/>
                  <a:pt x="164329" y="517677"/>
                  <a:pt x="159875" y="522130"/>
                </a:cubicBezTo>
                <a:cubicBezTo>
                  <a:pt x="158128" y="523877"/>
                  <a:pt x="156563" y="525827"/>
                  <a:pt x="154634" y="527370"/>
                </a:cubicBezTo>
                <a:cubicBezTo>
                  <a:pt x="148494" y="532282"/>
                  <a:pt x="137322" y="537859"/>
                  <a:pt x="131054" y="540470"/>
                </a:cubicBezTo>
                <a:cubicBezTo>
                  <a:pt x="125955" y="542594"/>
                  <a:pt x="120782" y="544802"/>
                  <a:pt x="115334" y="545710"/>
                </a:cubicBezTo>
                <a:cubicBezTo>
                  <a:pt x="73519" y="552680"/>
                  <a:pt x="94481" y="550069"/>
                  <a:pt x="52452" y="553571"/>
                </a:cubicBezTo>
                <a:cubicBezTo>
                  <a:pt x="41278" y="557296"/>
                  <a:pt x="42845" y="557938"/>
                  <a:pt x="39352" y="556191"/>
                </a:cubicBezTo>
                <a:close/>
              </a:path>
            </a:pathLst>
          </a:cu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ctangle 10"/>
          <p:cNvSpPr/>
          <p:nvPr/>
        </p:nvSpPr>
        <p:spPr>
          <a:xfrm>
            <a:off x="7609082" y="810033"/>
            <a:ext cx="838227" cy="4242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Oval 5"/>
          <p:cNvSpPr/>
          <p:nvPr/>
        </p:nvSpPr>
        <p:spPr>
          <a:xfrm rot="19405084">
            <a:off x="8494966" y="1014817"/>
            <a:ext cx="728115" cy="398647"/>
          </a:xfrm>
          <a:prstGeom prst="ellipse">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TextBox 11"/>
          <p:cNvSpPr txBox="1"/>
          <p:nvPr/>
        </p:nvSpPr>
        <p:spPr>
          <a:xfrm>
            <a:off x="8431343" y="602613"/>
            <a:ext cx="1381167" cy="307777"/>
          </a:xfrm>
          <a:prstGeom prst="rect">
            <a:avLst/>
          </a:prstGeom>
          <a:solidFill>
            <a:schemeClr val="bg1"/>
          </a:solidFill>
        </p:spPr>
        <p:txBody>
          <a:bodyPr wrap="square" rtlCol="0">
            <a:spAutoFit/>
          </a:bodyPr>
          <a:lstStyle/>
          <a:p>
            <a:pPr algn="l"/>
            <a:r>
              <a:rPr lang="sv-SE" sz="700" dirty="0" err="1" smtClean="0">
                <a:solidFill>
                  <a:schemeClr val="accent6">
                    <a:lumMod val="50000"/>
                  </a:schemeClr>
                </a:solidFill>
              </a:rPr>
              <a:t>Limited</a:t>
            </a:r>
            <a:r>
              <a:rPr lang="sv-SE" sz="700" dirty="0" smtClean="0">
                <a:solidFill>
                  <a:schemeClr val="accent6">
                    <a:lumMod val="50000"/>
                  </a:schemeClr>
                </a:solidFill>
              </a:rPr>
              <a:t> by </a:t>
            </a:r>
            <a:r>
              <a:rPr lang="sv-SE" sz="700" dirty="0" err="1" smtClean="0">
                <a:solidFill>
                  <a:schemeClr val="accent6">
                    <a:lumMod val="50000"/>
                  </a:schemeClr>
                </a:solidFill>
              </a:rPr>
              <a:t>resistive</a:t>
            </a:r>
            <a:r>
              <a:rPr lang="sv-SE" sz="700" dirty="0" smtClean="0">
                <a:solidFill>
                  <a:schemeClr val="accent6">
                    <a:lumMod val="50000"/>
                  </a:schemeClr>
                </a:solidFill>
              </a:rPr>
              <a:t> MHD,</a:t>
            </a:r>
          </a:p>
          <a:p>
            <a:pPr algn="l"/>
            <a:r>
              <a:rPr lang="sv-SE" sz="700" dirty="0" smtClean="0">
                <a:solidFill>
                  <a:schemeClr val="accent6">
                    <a:lumMod val="50000"/>
                  </a:schemeClr>
                </a:solidFill>
              </a:rPr>
              <a:t>Strong ETG pedestal </a:t>
            </a:r>
            <a:r>
              <a:rPr lang="sv-SE" sz="700" dirty="0" err="1" smtClean="0">
                <a:solidFill>
                  <a:schemeClr val="accent6">
                    <a:lumMod val="50000"/>
                  </a:schemeClr>
                </a:solidFill>
              </a:rPr>
              <a:t>turbulence</a:t>
            </a:r>
            <a:endParaRPr lang="sv-SE" sz="700" dirty="0" smtClean="0">
              <a:solidFill>
                <a:schemeClr val="accent6">
                  <a:lumMod val="50000"/>
                </a:schemeClr>
              </a:solidFill>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02026" y="717846"/>
            <a:ext cx="2373206" cy="2203691"/>
          </a:xfrm>
          <a:prstGeom prst="rect">
            <a:avLst/>
          </a:prstGeom>
        </p:spPr>
      </p:pic>
      <p:sp>
        <p:nvSpPr>
          <p:cNvPr id="25" name="Rectangle 24"/>
          <p:cNvSpPr/>
          <p:nvPr/>
        </p:nvSpPr>
        <p:spPr>
          <a:xfrm>
            <a:off x="7272361" y="2876022"/>
            <a:ext cx="2307042" cy="261610"/>
          </a:xfrm>
          <a:prstGeom prst="rect">
            <a:avLst/>
          </a:prstGeom>
        </p:spPr>
        <p:txBody>
          <a:bodyPr wrap="none">
            <a:spAutoFit/>
          </a:bodyPr>
          <a:lstStyle/>
          <a:p>
            <a:r>
              <a:rPr lang="en-US" sz="1100" dirty="0">
                <a:cs typeface="Calibri"/>
              </a:rPr>
              <a:t>[Maggi </a:t>
            </a:r>
            <a:r>
              <a:rPr lang="en-US" sz="1100" dirty="0" smtClean="0">
                <a:cs typeface="Calibri"/>
              </a:rPr>
              <a:t>NF2015] and [Challis NF2015]</a:t>
            </a:r>
            <a:endParaRPr lang="sv-SE" sz="1100" dirty="0"/>
          </a:p>
        </p:txBody>
      </p:sp>
      <p:sp>
        <p:nvSpPr>
          <p:cNvPr id="26" name="Rectangle 25"/>
          <p:cNvSpPr/>
          <p:nvPr/>
        </p:nvSpPr>
        <p:spPr>
          <a:xfrm>
            <a:off x="10853172" y="2872305"/>
            <a:ext cx="1338828" cy="261610"/>
          </a:xfrm>
          <a:prstGeom prst="rect">
            <a:avLst/>
          </a:prstGeom>
        </p:spPr>
        <p:txBody>
          <a:bodyPr wrap="none">
            <a:spAutoFit/>
          </a:bodyPr>
          <a:lstStyle/>
          <a:p>
            <a:r>
              <a:rPr lang="en-US" sz="1100" dirty="0" smtClean="0">
                <a:cs typeface="Calibri"/>
              </a:rPr>
              <a:t>[Frassinetti NF2021]</a:t>
            </a:r>
            <a:endParaRPr lang="sv-SE" sz="1100" dirty="0"/>
          </a:p>
        </p:txBody>
      </p:sp>
      <p:cxnSp>
        <p:nvCxnSpPr>
          <p:cNvPr id="28" name="Straight Arrow Connector 27"/>
          <p:cNvCxnSpPr/>
          <p:nvPr/>
        </p:nvCxnSpPr>
        <p:spPr>
          <a:xfrm>
            <a:off x="7906214" y="6155472"/>
            <a:ext cx="404789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7906215" y="3356518"/>
            <a:ext cx="0" cy="278780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11294384" y="6077414"/>
            <a:ext cx="851452" cy="400110"/>
          </a:xfrm>
          <a:prstGeom prst="rect">
            <a:avLst/>
          </a:prstGeom>
          <a:noFill/>
        </p:spPr>
        <p:txBody>
          <a:bodyPr wrap="none" rtlCol="0">
            <a:spAutoFit/>
          </a:bodyPr>
          <a:lstStyle/>
          <a:p>
            <a:pPr algn="l"/>
            <a:r>
              <a:rPr lang="sv-SE" sz="2000" dirty="0" err="1" smtClean="0"/>
              <a:t>power</a:t>
            </a:r>
            <a:endParaRPr lang="sv-SE" sz="2000" dirty="0" smtClean="0"/>
          </a:p>
        </p:txBody>
      </p:sp>
      <p:sp>
        <p:nvSpPr>
          <p:cNvPr id="33" name="TextBox 32"/>
          <p:cNvSpPr txBox="1"/>
          <p:nvPr/>
        </p:nvSpPr>
        <p:spPr>
          <a:xfrm rot="16200000">
            <a:off x="7164717" y="3631580"/>
            <a:ext cx="999889" cy="400110"/>
          </a:xfrm>
          <a:prstGeom prst="rect">
            <a:avLst/>
          </a:prstGeom>
          <a:noFill/>
        </p:spPr>
        <p:txBody>
          <a:bodyPr wrap="none" rtlCol="0">
            <a:spAutoFit/>
          </a:bodyPr>
          <a:lstStyle/>
          <a:p>
            <a:pPr algn="l"/>
            <a:r>
              <a:rPr lang="sv-SE" sz="2000" dirty="0"/>
              <a:t>g</a:t>
            </a:r>
            <a:r>
              <a:rPr lang="sv-SE" sz="2000" dirty="0" smtClean="0"/>
              <a:t>as rate</a:t>
            </a:r>
          </a:p>
        </p:txBody>
      </p:sp>
      <p:sp>
        <p:nvSpPr>
          <p:cNvPr id="34" name="Oval 33"/>
          <p:cNvSpPr/>
          <p:nvPr/>
        </p:nvSpPr>
        <p:spPr>
          <a:xfrm>
            <a:off x="8715515" y="5564457"/>
            <a:ext cx="156117" cy="156117"/>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5" name="Oval 34"/>
          <p:cNvSpPr/>
          <p:nvPr/>
        </p:nvSpPr>
        <p:spPr>
          <a:xfrm>
            <a:off x="9187681" y="5562586"/>
            <a:ext cx="156117" cy="156117"/>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6" name="Oval 35"/>
          <p:cNvSpPr/>
          <p:nvPr/>
        </p:nvSpPr>
        <p:spPr>
          <a:xfrm>
            <a:off x="9614961" y="5566327"/>
            <a:ext cx="156117" cy="156117"/>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8" name="Oval 37"/>
          <p:cNvSpPr/>
          <p:nvPr/>
        </p:nvSpPr>
        <p:spPr>
          <a:xfrm>
            <a:off x="10101823" y="5559782"/>
            <a:ext cx="156117" cy="156117"/>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9" name="Oval 38"/>
          <p:cNvSpPr/>
          <p:nvPr/>
        </p:nvSpPr>
        <p:spPr>
          <a:xfrm>
            <a:off x="10613255" y="5557912"/>
            <a:ext cx="156117" cy="156117"/>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0" name="Oval 39"/>
          <p:cNvSpPr/>
          <p:nvPr/>
        </p:nvSpPr>
        <p:spPr>
          <a:xfrm>
            <a:off x="11170165" y="5561652"/>
            <a:ext cx="156117" cy="156117"/>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3" name="Oval 42"/>
          <p:cNvSpPr/>
          <p:nvPr/>
        </p:nvSpPr>
        <p:spPr>
          <a:xfrm>
            <a:off x="8694598" y="4611213"/>
            <a:ext cx="156117" cy="156117"/>
          </a:xfrm>
          <a:prstGeom prst="ellipse">
            <a:avLst/>
          </a:prstGeom>
          <a:solidFill>
            <a:srgbClr val="008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4" name="Oval 43"/>
          <p:cNvSpPr/>
          <p:nvPr/>
        </p:nvSpPr>
        <p:spPr>
          <a:xfrm>
            <a:off x="9166764" y="4609342"/>
            <a:ext cx="156117" cy="156117"/>
          </a:xfrm>
          <a:prstGeom prst="ellipse">
            <a:avLst/>
          </a:prstGeom>
          <a:solidFill>
            <a:srgbClr val="008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5" name="Oval 44"/>
          <p:cNvSpPr/>
          <p:nvPr/>
        </p:nvSpPr>
        <p:spPr>
          <a:xfrm>
            <a:off x="9594044" y="4613083"/>
            <a:ext cx="156117" cy="156117"/>
          </a:xfrm>
          <a:prstGeom prst="ellipse">
            <a:avLst/>
          </a:prstGeom>
          <a:solidFill>
            <a:srgbClr val="008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6" name="Oval 45"/>
          <p:cNvSpPr/>
          <p:nvPr/>
        </p:nvSpPr>
        <p:spPr>
          <a:xfrm>
            <a:off x="10080906" y="4606538"/>
            <a:ext cx="156117" cy="156117"/>
          </a:xfrm>
          <a:prstGeom prst="ellipse">
            <a:avLst/>
          </a:prstGeom>
          <a:solidFill>
            <a:srgbClr val="008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7" name="Oval 46"/>
          <p:cNvSpPr/>
          <p:nvPr/>
        </p:nvSpPr>
        <p:spPr>
          <a:xfrm>
            <a:off x="10592338" y="4604668"/>
            <a:ext cx="156117" cy="156117"/>
          </a:xfrm>
          <a:prstGeom prst="ellipse">
            <a:avLst/>
          </a:prstGeom>
          <a:solidFill>
            <a:srgbClr val="008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8" name="Oval 47"/>
          <p:cNvSpPr/>
          <p:nvPr/>
        </p:nvSpPr>
        <p:spPr>
          <a:xfrm>
            <a:off x="11149248" y="4608408"/>
            <a:ext cx="156117" cy="156117"/>
          </a:xfrm>
          <a:prstGeom prst="ellipse">
            <a:avLst/>
          </a:prstGeom>
          <a:solidFill>
            <a:srgbClr val="008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9" name="Oval 48"/>
          <p:cNvSpPr/>
          <p:nvPr/>
        </p:nvSpPr>
        <p:spPr>
          <a:xfrm>
            <a:off x="8694598" y="3589234"/>
            <a:ext cx="156117" cy="156117"/>
          </a:xfrm>
          <a:prstGeom prst="ellipse">
            <a:avLst/>
          </a:prstGeom>
          <a:solidFill>
            <a:srgbClr val="E00A8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0" name="Oval 49"/>
          <p:cNvSpPr/>
          <p:nvPr/>
        </p:nvSpPr>
        <p:spPr>
          <a:xfrm>
            <a:off x="9166764" y="3587363"/>
            <a:ext cx="156117" cy="156117"/>
          </a:xfrm>
          <a:prstGeom prst="ellipse">
            <a:avLst/>
          </a:prstGeom>
          <a:solidFill>
            <a:srgbClr val="E00A8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1" name="Oval 50"/>
          <p:cNvSpPr/>
          <p:nvPr/>
        </p:nvSpPr>
        <p:spPr>
          <a:xfrm>
            <a:off x="9594044" y="3591104"/>
            <a:ext cx="156117" cy="156117"/>
          </a:xfrm>
          <a:prstGeom prst="ellipse">
            <a:avLst/>
          </a:prstGeom>
          <a:solidFill>
            <a:srgbClr val="E00A8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2" name="Oval 51"/>
          <p:cNvSpPr/>
          <p:nvPr/>
        </p:nvSpPr>
        <p:spPr>
          <a:xfrm>
            <a:off x="10080906" y="3584559"/>
            <a:ext cx="156117" cy="156117"/>
          </a:xfrm>
          <a:prstGeom prst="ellipse">
            <a:avLst/>
          </a:prstGeom>
          <a:solidFill>
            <a:srgbClr val="E00A8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3" name="Oval 52"/>
          <p:cNvSpPr/>
          <p:nvPr/>
        </p:nvSpPr>
        <p:spPr>
          <a:xfrm>
            <a:off x="10592338" y="3582689"/>
            <a:ext cx="156117" cy="156117"/>
          </a:xfrm>
          <a:prstGeom prst="ellipse">
            <a:avLst/>
          </a:prstGeom>
          <a:solidFill>
            <a:srgbClr val="E00A8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4" name="Oval 53"/>
          <p:cNvSpPr/>
          <p:nvPr/>
        </p:nvSpPr>
        <p:spPr>
          <a:xfrm>
            <a:off x="11149248" y="3586429"/>
            <a:ext cx="156117" cy="156117"/>
          </a:xfrm>
          <a:prstGeom prst="ellipse">
            <a:avLst/>
          </a:prstGeom>
          <a:solidFill>
            <a:srgbClr val="E00A8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5" name="TextBox 54"/>
          <p:cNvSpPr txBox="1"/>
          <p:nvPr/>
        </p:nvSpPr>
        <p:spPr>
          <a:xfrm>
            <a:off x="8307294" y="4309035"/>
            <a:ext cx="1069395" cy="307777"/>
          </a:xfrm>
          <a:prstGeom prst="rect">
            <a:avLst/>
          </a:prstGeom>
          <a:noFill/>
        </p:spPr>
        <p:txBody>
          <a:bodyPr wrap="none" rtlCol="0">
            <a:spAutoFit/>
          </a:bodyPr>
          <a:lstStyle/>
          <a:p>
            <a:pPr algn="l"/>
            <a:r>
              <a:rPr lang="sv-SE" sz="1400" dirty="0">
                <a:solidFill>
                  <a:srgbClr val="008000"/>
                </a:solidFill>
              </a:rPr>
              <a:t>m</a:t>
            </a:r>
            <a:r>
              <a:rPr lang="sv-SE" sz="1400" dirty="0" smtClean="0">
                <a:solidFill>
                  <a:srgbClr val="008000"/>
                </a:solidFill>
              </a:rPr>
              <a:t>edium gas</a:t>
            </a:r>
          </a:p>
        </p:txBody>
      </p:sp>
      <p:sp>
        <p:nvSpPr>
          <p:cNvPr id="56" name="TextBox 55"/>
          <p:cNvSpPr txBox="1"/>
          <p:nvPr/>
        </p:nvSpPr>
        <p:spPr>
          <a:xfrm>
            <a:off x="8286377" y="5232400"/>
            <a:ext cx="727250" cy="307777"/>
          </a:xfrm>
          <a:prstGeom prst="rect">
            <a:avLst/>
          </a:prstGeom>
          <a:noFill/>
        </p:spPr>
        <p:txBody>
          <a:bodyPr wrap="none" rtlCol="0">
            <a:spAutoFit/>
          </a:bodyPr>
          <a:lstStyle/>
          <a:p>
            <a:pPr algn="l"/>
            <a:r>
              <a:rPr lang="sv-SE" sz="1400" dirty="0" err="1" smtClean="0">
                <a:solidFill>
                  <a:srgbClr val="0070C0"/>
                </a:solidFill>
              </a:rPr>
              <a:t>low</a:t>
            </a:r>
            <a:r>
              <a:rPr lang="sv-SE" sz="1400" dirty="0" smtClean="0">
                <a:solidFill>
                  <a:srgbClr val="0070C0"/>
                </a:solidFill>
              </a:rPr>
              <a:t> gas</a:t>
            </a:r>
          </a:p>
        </p:txBody>
      </p:sp>
      <p:sp>
        <p:nvSpPr>
          <p:cNvPr id="57" name="TextBox 56"/>
          <p:cNvSpPr txBox="1"/>
          <p:nvPr/>
        </p:nvSpPr>
        <p:spPr>
          <a:xfrm>
            <a:off x="8262470" y="3331882"/>
            <a:ext cx="779252" cy="307777"/>
          </a:xfrm>
          <a:prstGeom prst="rect">
            <a:avLst/>
          </a:prstGeom>
          <a:noFill/>
        </p:spPr>
        <p:txBody>
          <a:bodyPr wrap="none" rtlCol="0">
            <a:spAutoFit/>
          </a:bodyPr>
          <a:lstStyle/>
          <a:p>
            <a:pPr algn="l"/>
            <a:r>
              <a:rPr lang="sv-SE" sz="1400" dirty="0" err="1" smtClean="0">
                <a:solidFill>
                  <a:srgbClr val="E00A81"/>
                </a:solidFill>
              </a:rPr>
              <a:t>high</a:t>
            </a:r>
            <a:r>
              <a:rPr lang="sv-SE" sz="1400" dirty="0" smtClean="0">
                <a:solidFill>
                  <a:srgbClr val="E00A81"/>
                </a:solidFill>
              </a:rPr>
              <a:t> gas</a:t>
            </a:r>
          </a:p>
        </p:txBody>
      </p:sp>
      <p:sp>
        <p:nvSpPr>
          <p:cNvPr id="58" name="Oval 57"/>
          <p:cNvSpPr/>
          <p:nvPr/>
        </p:nvSpPr>
        <p:spPr>
          <a:xfrm rot="17794592">
            <a:off x="8842730" y="4351853"/>
            <a:ext cx="2700278" cy="583727"/>
          </a:xfrm>
          <a:prstGeom prst="ellipse">
            <a:avLst/>
          </a:prstGeom>
          <a:noFill/>
          <a:ln w="31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9" name="TextBox 58"/>
          <p:cNvSpPr txBox="1"/>
          <p:nvPr/>
        </p:nvSpPr>
        <p:spPr>
          <a:xfrm rot="17786269">
            <a:off x="9548880" y="4602778"/>
            <a:ext cx="1512273" cy="276999"/>
          </a:xfrm>
          <a:prstGeom prst="rect">
            <a:avLst/>
          </a:prstGeom>
          <a:noFill/>
        </p:spPr>
        <p:txBody>
          <a:bodyPr wrap="none" rtlCol="0">
            <a:spAutoFit/>
          </a:bodyPr>
          <a:lstStyle/>
          <a:p>
            <a:pPr algn="l"/>
            <a:r>
              <a:rPr lang="sv-SE" sz="1200" dirty="0" err="1">
                <a:solidFill>
                  <a:schemeClr val="bg1">
                    <a:lumMod val="65000"/>
                  </a:schemeClr>
                </a:solidFill>
              </a:rPr>
              <a:t>s</a:t>
            </a:r>
            <a:r>
              <a:rPr lang="sv-SE" sz="1200" dirty="0" err="1" smtClean="0">
                <a:solidFill>
                  <a:schemeClr val="bg1">
                    <a:lumMod val="65000"/>
                  </a:schemeClr>
                </a:solidFill>
              </a:rPr>
              <a:t>ubset</a:t>
            </a:r>
            <a:r>
              <a:rPr lang="sv-SE" sz="1200" dirty="0" smtClean="0">
                <a:solidFill>
                  <a:schemeClr val="bg1">
                    <a:lumMod val="65000"/>
                  </a:schemeClr>
                </a:solidFill>
              </a:rPr>
              <a:t> at </a:t>
            </a:r>
            <a:r>
              <a:rPr lang="sv-SE" sz="1200" dirty="0" err="1" smtClean="0">
                <a:solidFill>
                  <a:schemeClr val="bg1">
                    <a:lumMod val="65000"/>
                  </a:schemeClr>
                </a:solidFill>
              </a:rPr>
              <a:t>constant</a:t>
            </a:r>
            <a:r>
              <a:rPr lang="sv-SE" sz="1200" dirty="0" smtClean="0">
                <a:solidFill>
                  <a:schemeClr val="bg1">
                    <a:lumMod val="65000"/>
                  </a:schemeClr>
                </a:solidFill>
              </a:rPr>
              <a:t> </a:t>
            </a:r>
            <a:r>
              <a:rPr lang="sv-SE" sz="1200" dirty="0" smtClean="0">
                <a:solidFill>
                  <a:schemeClr val="bg1">
                    <a:lumMod val="65000"/>
                  </a:schemeClr>
                </a:solidFill>
                <a:latin typeface="Symbol" panose="05050102010706020507" pitchFamily="18" charset="2"/>
              </a:rPr>
              <a:t>b</a:t>
            </a:r>
            <a:r>
              <a:rPr lang="sv-SE" sz="1200" baseline="-25000" dirty="0" smtClean="0">
                <a:solidFill>
                  <a:schemeClr val="bg1">
                    <a:lumMod val="65000"/>
                  </a:schemeClr>
                </a:solidFill>
              </a:rPr>
              <a:t>N</a:t>
            </a:r>
          </a:p>
        </p:txBody>
      </p:sp>
      <p:sp>
        <p:nvSpPr>
          <p:cNvPr id="3" name="Espace réservé du contenu 2">
            <a:extLst>
              <a:ext uri="{FF2B5EF4-FFF2-40B4-BE49-F238E27FC236}">
                <a16:creationId xmlns:a16="http://schemas.microsoft.com/office/drawing/2014/main" id="{AF84369C-82E3-577D-E575-74F6A508CBA3}"/>
              </a:ext>
            </a:extLst>
          </p:cNvPr>
          <p:cNvSpPr>
            <a:spLocks noGrp="1"/>
          </p:cNvSpPr>
          <p:nvPr>
            <p:ph idx="1"/>
          </p:nvPr>
        </p:nvSpPr>
        <p:spPr>
          <a:xfrm>
            <a:off x="1" y="593224"/>
            <a:ext cx="7007838" cy="5839996"/>
          </a:xfrm>
        </p:spPr>
        <p:txBody>
          <a:bodyPr>
            <a:noAutofit/>
          </a:bodyPr>
          <a:lstStyle/>
          <a:p>
            <a:pPr marL="214313" indent="-214313" eaLnBrk="1" fontAlgn="auto" hangingPunct="1">
              <a:spcBef>
                <a:spcPts val="0"/>
              </a:spcBef>
              <a:spcAft>
                <a:spcPts val="0"/>
              </a:spcAft>
              <a:buFont typeface="Arial"/>
              <a:buChar char="•"/>
              <a:defRPr/>
            </a:pPr>
            <a:r>
              <a:rPr lang="en-US" sz="1800" b="1" dirty="0">
                <a:cs typeface="Calibri"/>
              </a:rPr>
              <a:t>Proponents and contact person:</a:t>
            </a:r>
          </a:p>
          <a:p>
            <a:pPr marL="300038" lvl="1" indent="0">
              <a:spcBef>
                <a:spcPts val="0"/>
              </a:spcBef>
              <a:buNone/>
              <a:defRPr/>
            </a:pPr>
            <a:r>
              <a:rPr lang="en-US" sz="1400" dirty="0" smtClean="0">
                <a:cs typeface="Calibri"/>
              </a:rPr>
              <a:t>L. Frassinetti, S. </a:t>
            </a:r>
            <a:r>
              <a:rPr lang="en-US" sz="1400" dirty="0">
                <a:cs typeface="Calibri"/>
              </a:rPr>
              <a:t>Saarelma, O. </a:t>
            </a:r>
            <a:r>
              <a:rPr lang="en-US" sz="1400" dirty="0" smtClean="0">
                <a:cs typeface="Calibri"/>
              </a:rPr>
              <a:t>Krutkin</a:t>
            </a:r>
            <a:endParaRPr lang="en-US" sz="1400" b="1" dirty="0">
              <a:cs typeface="Calibri"/>
            </a:endParaRPr>
          </a:p>
          <a:p>
            <a:pPr marL="214313" indent="-214313" eaLnBrk="1" fontAlgn="auto" hangingPunct="1">
              <a:spcBef>
                <a:spcPts val="0"/>
              </a:spcBef>
              <a:spcAft>
                <a:spcPts val="0"/>
              </a:spcAft>
              <a:buFont typeface="Arial"/>
              <a:buChar char="•"/>
              <a:defRPr/>
            </a:pPr>
            <a:r>
              <a:rPr lang="en-US" sz="1800" b="1" dirty="0" smtClean="0">
                <a:cs typeface="Calibri"/>
              </a:rPr>
              <a:t>Background</a:t>
            </a:r>
            <a:endParaRPr lang="en-US" sz="1800" b="1" dirty="0">
              <a:cs typeface="Calibri"/>
            </a:endParaRPr>
          </a:p>
          <a:p>
            <a:pPr marL="446088" lvl="1" indent="-195263">
              <a:spcBef>
                <a:spcPts val="0"/>
              </a:spcBef>
              <a:buFont typeface="Wingdings" panose="05000000000000000000" pitchFamily="2" charset="2"/>
              <a:buChar char="§"/>
              <a:defRPr/>
            </a:pPr>
            <a:r>
              <a:rPr lang="en-US" sz="1400" dirty="0" smtClean="0">
                <a:cs typeface="Calibri"/>
              </a:rPr>
              <a:t>In </a:t>
            </a:r>
            <a:r>
              <a:rPr lang="en-US" sz="1400" dirty="0">
                <a:cs typeface="Calibri"/>
              </a:rPr>
              <a:t>JET-ILW </a:t>
            </a:r>
            <a:r>
              <a:rPr lang="en-US" sz="1400" dirty="0" smtClean="0">
                <a:cs typeface="Calibri"/>
              </a:rPr>
              <a:t>at high power and high gas rate (</a:t>
            </a:r>
            <a:r>
              <a:rPr lang="en-US" sz="1400" dirty="0" smtClean="0">
                <a:cs typeface="Calibri"/>
                <a:sym typeface="Wingdings" panose="05000000000000000000" pitchFamily="2" charset="2"/>
              </a:rPr>
              <a:t>high </a:t>
            </a:r>
            <a:r>
              <a:rPr lang="en-US" sz="1400" dirty="0" err="1" smtClean="0">
                <a:cs typeface="Calibri"/>
                <a:sym typeface="Wingdings" panose="05000000000000000000" pitchFamily="2" charset="2"/>
              </a:rPr>
              <a:t>n</a:t>
            </a:r>
            <a:r>
              <a:rPr lang="en-US" sz="1400" baseline="-25000" dirty="0" err="1" smtClean="0">
                <a:cs typeface="Calibri"/>
                <a:sym typeface="Wingdings" panose="05000000000000000000" pitchFamily="2" charset="2"/>
              </a:rPr>
              <a:t>e</a:t>
            </a:r>
            <a:r>
              <a:rPr lang="en-US" sz="1400" baseline="30000" dirty="0" err="1" smtClean="0">
                <a:cs typeface="Calibri"/>
                <a:sym typeface="Wingdings" panose="05000000000000000000" pitchFamily="2" charset="2"/>
              </a:rPr>
              <a:t>sep</a:t>
            </a:r>
            <a:r>
              <a:rPr lang="en-US" sz="1400" dirty="0" smtClean="0">
                <a:cs typeface="Calibri"/>
                <a:sym typeface="Wingdings" panose="05000000000000000000" pitchFamily="2" charset="2"/>
              </a:rPr>
              <a:t>/</a:t>
            </a:r>
            <a:r>
              <a:rPr lang="en-US" sz="1400" dirty="0" err="1" smtClean="0">
                <a:cs typeface="Calibri"/>
                <a:sym typeface="Wingdings" panose="05000000000000000000" pitchFamily="2" charset="2"/>
              </a:rPr>
              <a:t>n</a:t>
            </a:r>
            <a:r>
              <a:rPr lang="en-US" sz="1400" baseline="-25000" dirty="0" err="1" smtClean="0">
                <a:cs typeface="Calibri"/>
                <a:sym typeface="Wingdings" panose="05000000000000000000" pitchFamily="2" charset="2"/>
              </a:rPr>
              <a:t>e</a:t>
            </a:r>
            <a:r>
              <a:rPr lang="en-US" sz="1400" baseline="30000" dirty="0" err="1" smtClean="0">
                <a:cs typeface="Calibri"/>
                <a:sym typeface="Wingdings" panose="05000000000000000000" pitchFamily="2" charset="2"/>
              </a:rPr>
              <a:t>ped</a:t>
            </a:r>
            <a:r>
              <a:rPr lang="en-US" sz="1400" dirty="0">
                <a:cs typeface="Calibri"/>
              </a:rPr>
              <a:t>) </a:t>
            </a:r>
            <a:r>
              <a:rPr lang="en-US" sz="1400" dirty="0" smtClean="0">
                <a:cs typeface="Calibri"/>
              </a:rPr>
              <a:t>the pedestal is not limited by ideal MHD but by resistive MHD </a:t>
            </a:r>
            <a:r>
              <a:rPr lang="en-US" sz="1200" dirty="0" smtClean="0">
                <a:solidFill>
                  <a:srgbClr val="FF0000"/>
                </a:solidFill>
                <a:cs typeface="Calibri"/>
              </a:rPr>
              <a:t>[Maggi </a:t>
            </a:r>
            <a:r>
              <a:rPr lang="en-US" sz="1200" dirty="0">
                <a:solidFill>
                  <a:srgbClr val="FF0000"/>
                </a:solidFill>
                <a:cs typeface="Calibri"/>
              </a:rPr>
              <a:t>NF2015, Frassinetti </a:t>
            </a:r>
            <a:r>
              <a:rPr lang="en-US" sz="1200" dirty="0" smtClean="0">
                <a:solidFill>
                  <a:srgbClr val="FF0000"/>
                </a:solidFill>
                <a:cs typeface="Calibri"/>
              </a:rPr>
              <a:t>NF2021, Nyström NF2023]</a:t>
            </a:r>
            <a:r>
              <a:rPr lang="en-US" sz="1400" dirty="0" smtClean="0">
                <a:cs typeface="Calibri"/>
              </a:rPr>
              <a:t> and </a:t>
            </a:r>
            <a:r>
              <a:rPr lang="en-US" sz="1400" dirty="0" smtClean="0">
                <a:cs typeface="Calibri"/>
                <a:sym typeface="Wingdings" panose="05000000000000000000" pitchFamily="2" charset="2"/>
              </a:rPr>
              <a:t>ETGs play </a:t>
            </a:r>
            <a:r>
              <a:rPr lang="en-US" sz="1400" dirty="0">
                <a:cs typeface="Calibri"/>
                <a:sym typeface="Wingdings" panose="05000000000000000000" pitchFamily="2" charset="2"/>
              </a:rPr>
              <a:t>a major role in the </a:t>
            </a:r>
            <a:r>
              <a:rPr lang="en-US" sz="1400" dirty="0" smtClean="0">
                <a:cs typeface="Calibri"/>
                <a:sym typeface="Wingdings" panose="05000000000000000000" pitchFamily="2" charset="2"/>
              </a:rPr>
              <a:t>pedestal transport </a:t>
            </a:r>
            <a:r>
              <a:rPr lang="en-US" sz="1200" dirty="0" smtClean="0">
                <a:solidFill>
                  <a:srgbClr val="FF0000"/>
                </a:solidFill>
                <a:cs typeface="Calibri"/>
                <a:sym typeface="Wingdings" panose="05000000000000000000" pitchFamily="2" charset="2"/>
              </a:rPr>
              <a:t>[</a:t>
            </a:r>
            <a:r>
              <a:rPr lang="en-US" sz="1200" dirty="0">
                <a:solidFill>
                  <a:srgbClr val="FF0000"/>
                </a:solidFill>
                <a:cs typeface="Calibri"/>
                <a:sym typeface="Wingdings" panose="05000000000000000000" pitchFamily="2" charset="2"/>
              </a:rPr>
              <a:t>Chapman </a:t>
            </a:r>
            <a:r>
              <a:rPr lang="en-US" sz="1200" dirty="0" smtClean="0">
                <a:solidFill>
                  <a:srgbClr val="FF0000"/>
                </a:solidFill>
                <a:cs typeface="Calibri"/>
                <a:sym typeface="Wingdings" panose="05000000000000000000" pitchFamily="2" charset="2"/>
              </a:rPr>
              <a:t>NF2022, Krutkin PPCF2025]</a:t>
            </a:r>
            <a:r>
              <a:rPr lang="en-US" sz="1400" dirty="0" smtClean="0">
                <a:cs typeface="Calibri"/>
                <a:sym typeface="Wingdings" panose="05000000000000000000" pitchFamily="2" charset="2"/>
              </a:rPr>
              <a:t>.</a:t>
            </a:r>
          </a:p>
          <a:p>
            <a:pPr marL="446088" lvl="1" indent="-195263">
              <a:spcBef>
                <a:spcPts val="0"/>
              </a:spcBef>
              <a:buFont typeface="Wingdings" panose="05000000000000000000" pitchFamily="2" charset="2"/>
              <a:buChar char="§"/>
              <a:defRPr/>
            </a:pPr>
            <a:r>
              <a:rPr lang="en-US" sz="1400" dirty="0" smtClean="0">
                <a:cs typeface="Calibri"/>
                <a:sym typeface="Wingdings" panose="05000000000000000000" pitchFamily="2" charset="2"/>
              </a:rPr>
              <a:t>Do we have and in which conditions similar phenomenology in </a:t>
            </a:r>
            <a:r>
              <a:rPr lang="en-US" sz="1400" dirty="0" smtClean="0">
                <a:cs typeface="Calibri"/>
                <a:sym typeface="Wingdings" panose="05000000000000000000" pitchFamily="2" charset="2"/>
              </a:rPr>
              <a:t>JT-60SA</a:t>
            </a:r>
            <a:r>
              <a:rPr lang="en-US" sz="1400" dirty="0" smtClean="0">
                <a:cs typeface="Calibri"/>
                <a:sym typeface="Wingdings" panose="05000000000000000000" pitchFamily="2" charset="2"/>
              </a:rPr>
              <a:t>?</a:t>
            </a:r>
          </a:p>
          <a:p>
            <a:pPr marL="446088" lvl="1" indent="-195263">
              <a:spcBef>
                <a:spcPts val="0"/>
              </a:spcBef>
              <a:buFont typeface="Wingdings" panose="05000000000000000000" pitchFamily="2" charset="2"/>
              <a:buChar char="§"/>
              <a:defRPr/>
            </a:pPr>
            <a:r>
              <a:rPr lang="en-US" sz="1400" dirty="0" smtClean="0">
                <a:cs typeface="Calibri"/>
                <a:sym typeface="Wingdings" panose="05000000000000000000" pitchFamily="2" charset="2"/>
              </a:rPr>
              <a:t>This will provide a more general understanding of </a:t>
            </a:r>
            <a:r>
              <a:rPr lang="en-US" sz="1400" dirty="0" err="1" smtClean="0">
                <a:cs typeface="Calibri"/>
                <a:sym typeface="Wingdings" panose="05000000000000000000" pitchFamily="2" charset="2"/>
              </a:rPr>
              <a:t>resisistive</a:t>
            </a:r>
            <a:r>
              <a:rPr lang="en-US" sz="1400" dirty="0" smtClean="0">
                <a:cs typeface="Calibri"/>
                <a:sym typeface="Wingdings" panose="05000000000000000000" pitchFamily="2" charset="2"/>
              </a:rPr>
              <a:t> MHD and pedestal transport, that can help us for extrapolation to future machines.</a:t>
            </a:r>
          </a:p>
          <a:p>
            <a:pPr marL="176213" indent="-176213">
              <a:spcBef>
                <a:spcPts val="0"/>
              </a:spcBef>
              <a:defRPr/>
            </a:pPr>
            <a:r>
              <a:rPr lang="en-US" sz="1800" b="1" dirty="0">
                <a:cs typeface="Calibri"/>
              </a:rPr>
              <a:t> </a:t>
            </a:r>
            <a:r>
              <a:rPr lang="en-US" sz="1800" b="1" dirty="0" smtClean="0">
                <a:cs typeface="Calibri"/>
              </a:rPr>
              <a:t>Objectives</a:t>
            </a:r>
            <a:endParaRPr lang="en-US" sz="2000" dirty="0" smtClean="0">
              <a:cs typeface="Calibri"/>
            </a:endParaRPr>
          </a:p>
          <a:p>
            <a:pPr marL="446088" lvl="1" indent="-177800" eaLnBrk="1" fontAlgn="auto" hangingPunct="1">
              <a:spcBef>
                <a:spcPts val="0"/>
              </a:spcBef>
              <a:spcAft>
                <a:spcPts val="0"/>
              </a:spcAft>
              <a:buFont typeface="Wingdings" panose="05000000000000000000" pitchFamily="2" charset="2"/>
              <a:buChar char="§"/>
              <a:defRPr/>
            </a:pPr>
            <a:r>
              <a:rPr lang="en-US" sz="1400" dirty="0" smtClean="0">
                <a:cs typeface="Calibri"/>
              </a:rPr>
              <a:t>Direct objectives:</a:t>
            </a:r>
          </a:p>
          <a:p>
            <a:pPr marL="731838" lvl="2" indent="-285750">
              <a:spcBef>
                <a:spcPts val="0"/>
              </a:spcBef>
              <a:buFont typeface="Courier New" panose="02070309020205020404" pitchFamily="49" charset="0"/>
              <a:buChar char="o"/>
              <a:defRPr/>
            </a:pPr>
            <a:r>
              <a:rPr lang="en-US" sz="1400" dirty="0" smtClean="0">
                <a:cs typeface="Calibri"/>
              </a:rPr>
              <a:t>measure pedestal structure and ELMs in different plasma conditions</a:t>
            </a:r>
          </a:p>
          <a:p>
            <a:pPr marL="731838" lvl="2" indent="-285750">
              <a:spcBef>
                <a:spcPts val="0"/>
              </a:spcBef>
              <a:buFont typeface="Courier New" panose="02070309020205020404" pitchFamily="49" charset="0"/>
              <a:buChar char="o"/>
              <a:defRPr/>
            </a:pPr>
            <a:r>
              <a:rPr lang="en-US" sz="1400" dirty="0">
                <a:cs typeface="Calibri"/>
              </a:rPr>
              <a:t>quantify the correlation of the pedestal with power and gas rate</a:t>
            </a:r>
          </a:p>
          <a:p>
            <a:pPr marL="731838" lvl="2" indent="-285750">
              <a:spcBef>
                <a:spcPts val="0"/>
              </a:spcBef>
              <a:buFont typeface="Courier New" panose="02070309020205020404" pitchFamily="49" charset="0"/>
              <a:buChar char="o"/>
              <a:defRPr/>
            </a:pPr>
            <a:r>
              <a:rPr lang="en-US" sz="1400" dirty="0" smtClean="0">
                <a:cs typeface="Calibri"/>
              </a:rPr>
              <a:t>quantify pedestal stability and GK turbulent transport characteristics</a:t>
            </a:r>
          </a:p>
          <a:p>
            <a:pPr marL="731838" lvl="2" indent="-285750">
              <a:spcBef>
                <a:spcPts val="0"/>
              </a:spcBef>
              <a:buFont typeface="Courier New" panose="02070309020205020404" pitchFamily="49" charset="0"/>
              <a:buChar char="o"/>
              <a:defRPr/>
            </a:pPr>
            <a:r>
              <a:rPr lang="en-US" sz="1400" dirty="0" smtClean="0">
                <a:cs typeface="Calibri"/>
              </a:rPr>
              <a:t>quantify </a:t>
            </a:r>
            <a:r>
              <a:rPr lang="en-US" sz="1400" dirty="0">
                <a:cs typeface="Calibri"/>
              </a:rPr>
              <a:t>the correlation between pedestal </a:t>
            </a:r>
            <a:r>
              <a:rPr lang="en-US" sz="1400" dirty="0" smtClean="0">
                <a:cs typeface="Calibri"/>
              </a:rPr>
              <a:t>stability with </a:t>
            </a:r>
            <a:r>
              <a:rPr lang="en-US" sz="1400" dirty="0" err="1" smtClean="0">
                <a:cs typeface="Calibri"/>
                <a:sym typeface="Wingdings" panose="05000000000000000000" pitchFamily="2" charset="2"/>
              </a:rPr>
              <a:t>n</a:t>
            </a:r>
            <a:r>
              <a:rPr lang="en-US" sz="1400" baseline="-25000" dirty="0" err="1" smtClean="0">
                <a:cs typeface="Calibri"/>
                <a:sym typeface="Wingdings" panose="05000000000000000000" pitchFamily="2" charset="2"/>
              </a:rPr>
              <a:t>e</a:t>
            </a:r>
            <a:r>
              <a:rPr lang="en-US" sz="1400" baseline="30000" dirty="0" err="1" smtClean="0">
                <a:cs typeface="Calibri"/>
                <a:sym typeface="Wingdings" panose="05000000000000000000" pitchFamily="2" charset="2"/>
              </a:rPr>
              <a:t>sep</a:t>
            </a:r>
            <a:r>
              <a:rPr lang="en-US" sz="1400" dirty="0" smtClean="0">
                <a:cs typeface="Calibri"/>
                <a:sym typeface="Wingdings" panose="05000000000000000000" pitchFamily="2" charset="2"/>
              </a:rPr>
              <a:t>/</a:t>
            </a:r>
            <a:r>
              <a:rPr lang="en-US" sz="1400" dirty="0" err="1" smtClean="0">
                <a:cs typeface="Calibri"/>
                <a:sym typeface="Wingdings" panose="05000000000000000000" pitchFamily="2" charset="2"/>
              </a:rPr>
              <a:t>n</a:t>
            </a:r>
            <a:r>
              <a:rPr lang="en-US" sz="1400" baseline="-25000" dirty="0" err="1" smtClean="0">
                <a:cs typeface="Calibri"/>
                <a:sym typeface="Wingdings" panose="05000000000000000000" pitchFamily="2" charset="2"/>
              </a:rPr>
              <a:t>e</a:t>
            </a:r>
            <a:r>
              <a:rPr lang="en-US" sz="1400" baseline="30000" dirty="0" err="1" smtClean="0">
                <a:cs typeface="Calibri"/>
                <a:sym typeface="Wingdings" panose="05000000000000000000" pitchFamily="2" charset="2"/>
              </a:rPr>
              <a:t>ped</a:t>
            </a:r>
            <a:endParaRPr lang="en-US" sz="1400" baseline="30000" dirty="0" smtClean="0">
              <a:cs typeface="Calibri"/>
              <a:sym typeface="Wingdings" panose="05000000000000000000" pitchFamily="2" charset="2"/>
            </a:endParaRPr>
          </a:p>
          <a:p>
            <a:pPr marL="731838" lvl="2" indent="-285750">
              <a:spcBef>
                <a:spcPts val="0"/>
              </a:spcBef>
              <a:buFont typeface="Courier New" panose="02070309020205020404" pitchFamily="49" charset="0"/>
              <a:buChar char="o"/>
              <a:defRPr/>
            </a:pPr>
            <a:r>
              <a:rPr lang="en-US" sz="1400" dirty="0" smtClean="0">
                <a:cs typeface="Calibri"/>
                <a:sym typeface="Wingdings" panose="05000000000000000000" pitchFamily="2" charset="2"/>
              </a:rPr>
              <a:t>Identify under which conditions resistive MHD and ETG pedestal transport start to be relevant in </a:t>
            </a:r>
            <a:r>
              <a:rPr lang="en-US" sz="1400" dirty="0" smtClean="0">
                <a:cs typeface="Calibri"/>
                <a:sym typeface="Wingdings" panose="05000000000000000000" pitchFamily="2" charset="2"/>
              </a:rPr>
              <a:t>JT-60SA</a:t>
            </a:r>
            <a:endParaRPr lang="en-US" sz="1400" dirty="0" smtClean="0">
              <a:cs typeface="Calibri"/>
              <a:sym typeface="Wingdings" panose="05000000000000000000" pitchFamily="2" charset="2"/>
            </a:endParaRPr>
          </a:p>
          <a:p>
            <a:pPr marL="731838" lvl="2" indent="-285750">
              <a:spcBef>
                <a:spcPts val="0"/>
              </a:spcBef>
              <a:buFont typeface="Courier New" panose="02070309020205020404" pitchFamily="49" charset="0"/>
              <a:buChar char="o"/>
              <a:defRPr/>
            </a:pPr>
            <a:r>
              <a:rPr lang="en-US" sz="1400" dirty="0" smtClean="0">
                <a:cs typeface="Calibri"/>
                <a:sym typeface="Wingdings" panose="05000000000000000000" pitchFamily="2" charset="2"/>
              </a:rPr>
              <a:t>compare the </a:t>
            </a:r>
            <a:r>
              <a:rPr lang="en-US" sz="1400" dirty="0" smtClean="0">
                <a:cs typeface="Calibri"/>
                <a:sym typeface="Wingdings" panose="05000000000000000000" pitchFamily="2" charset="2"/>
              </a:rPr>
              <a:t>JT-60SA </a:t>
            </a:r>
            <a:r>
              <a:rPr lang="en-US" sz="1400" dirty="0" smtClean="0">
                <a:cs typeface="Calibri"/>
                <a:sym typeface="Wingdings" panose="05000000000000000000" pitchFamily="2" charset="2"/>
              </a:rPr>
              <a:t>results with JET-ILW and JET-C</a:t>
            </a:r>
            <a:endParaRPr lang="en-US" sz="1400" dirty="0">
              <a:cs typeface="Calibri"/>
            </a:endParaRPr>
          </a:p>
          <a:p>
            <a:pPr marL="446088" lvl="1" indent="-177800">
              <a:spcBef>
                <a:spcPts val="0"/>
              </a:spcBef>
              <a:buFont typeface="Wingdings" panose="05000000000000000000" pitchFamily="2" charset="2"/>
              <a:buChar char="§"/>
              <a:defRPr/>
            </a:pPr>
            <a:r>
              <a:rPr lang="en-US" sz="1400" dirty="0" smtClean="0">
                <a:solidFill>
                  <a:schemeClr val="bg1">
                    <a:lumMod val="50000"/>
                  </a:schemeClr>
                </a:solidFill>
                <a:cs typeface="Calibri"/>
              </a:rPr>
              <a:t>Indirect objectives (to be linked to other proposals):</a:t>
            </a:r>
          </a:p>
          <a:p>
            <a:pPr marL="731837" lvl="2" indent="-285750">
              <a:spcBef>
                <a:spcPts val="0"/>
              </a:spcBef>
              <a:buFont typeface="Courier New" panose="02070309020205020404" pitchFamily="49" charset="0"/>
              <a:buChar char="o"/>
              <a:defRPr/>
            </a:pPr>
            <a:r>
              <a:rPr lang="en-US" sz="1400" dirty="0" smtClean="0">
                <a:solidFill>
                  <a:schemeClr val="bg1">
                    <a:lumMod val="50000"/>
                  </a:schemeClr>
                </a:solidFill>
                <a:cs typeface="Calibri"/>
              </a:rPr>
              <a:t>Identify the P</a:t>
            </a:r>
            <a:r>
              <a:rPr lang="en-US" sz="1400" baseline="-25000" dirty="0" smtClean="0">
                <a:solidFill>
                  <a:schemeClr val="bg1">
                    <a:lumMod val="50000"/>
                  </a:schemeClr>
                </a:solidFill>
                <a:cs typeface="Calibri"/>
              </a:rPr>
              <a:t>LH</a:t>
            </a:r>
            <a:r>
              <a:rPr lang="en-US" sz="1400" dirty="0" smtClean="0">
                <a:solidFill>
                  <a:schemeClr val="bg1">
                    <a:lumMod val="50000"/>
                  </a:schemeClr>
                </a:solidFill>
                <a:cs typeface="Calibri"/>
              </a:rPr>
              <a:t> threshold at different gas rates</a:t>
            </a:r>
          </a:p>
          <a:p>
            <a:pPr marL="731837" lvl="2" indent="-285750">
              <a:spcBef>
                <a:spcPts val="0"/>
              </a:spcBef>
              <a:buFont typeface="Courier New" panose="02070309020205020404" pitchFamily="49" charset="0"/>
              <a:buChar char="o"/>
              <a:defRPr/>
            </a:pPr>
            <a:r>
              <a:rPr lang="en-US" sz="1400" dirty="0" smtClean="0">
                <a:solidFill>
                  <a:schemeClr val="bg1">
                    <a:lumMod val="50000"/>
                  </a:schemeClr>
                </a:solidFill>
                <a:cs typeface="Calibri"/>
              </a:rPr>
              <a:t>Identify transition from type III ELMs to type I ELMs</a:t>
            </a:r>
          </a:p>
          <a:p>
            <a:pPr marL="731837" lvl="2" indent="-285750">
              <a:spcBef>
                <a:spcPts val="0"/>
              </a:spcBef>
              <a:buFont typeface="Courier New" panose="02070309020205020404" pitchFamily="49" charset="0"/>
              <a:buChar char="o"/>
              <a:defRPr/>
            </a:pPr>
            <a:r>
              <a:rPr lang="en-US" sz="1400" dirty="0" smtClean="0">
                <a:solidFill>
                  <a:schemeClr val="bg1">
                    <a:lumMod val="50000"/>
                  </a:schemeClr>
                </a:solidFill>
                <a:cs typeface="Calibri"/>
              </a:rPr>
              <a:t>Global confinement in H-mode and core transport</a:t>
            </a:r>
          </a:p>
          <a:p>
            <a:pPr marL="207963" indent="-239713">
              <a:spcBef>
                <a:spcPts val="0"/>
              </a:spcBef>
              <a:defRPr/>
            </a:pPr>
            <a:r>
              <a:rPr lang="en-US" sz="1800" b="1" dirty="0" smtClean="0">
                <a:cs typeface="Calibri"/>
              </a:rPr>
              <a:t>Strategy:</a:t>
            </a:r>
          </a:p>
          <a:p>
            <a:pPr marL="431800" lvl="1" indent="-163513">
              <a:spcBef>
                <a:spcPts val="0"/>
              </a:spcBef>
              <a:buFont typeface="Wingdings" panose="05000000000000000000" pitchFamily="2" charset="2"/>
              <a:buChar char="§"/>
              <a:defRPr/>
            </a:pPr>
            <a:r>
              <a:rPr lang="en-US" sz="1600" dirty="0" smtClean="0">
                <a:cs typeface="Calibri"/>
              </a:rPr>
              <a:t>Perform power scans at constant gas rate</a:t>
            </a:r>
          </a:p>
          <a:p>
            <a:pPr marL="431800" lvl="1" indent="-163513">
              <a:spcBef>
                <a:spcPts val="0"/>
              </a:spcBef>
              <a:buFont typeface="Wingdings" panose="05000000000000000000" pitchFamily="2" charset="2"/>
              <a:buChar char="§"/>
              <a:defRPr/>
            </a:pPr>
            <a:r>
              <a:rPr lang="en-US" sz="1600" dirty="0" smtClean="0">
                <a:cs typeface="Calibri"/>
              </a:rPr>
              <a:t>Perform gas scan at constant power</a:t>
            </a:r>
          </a:p>
          <a:p>
            <a:pPr marL="431800" lvl="1" indent="-163513">
              <a:spcBef>
                <a:spcPts val="0"/>
              </a:spcBef>
              <a:buFont typeface="Wingdings" panose="05000000000000000000" pitchFamily="2" charset="2"/>
              <a:buChar char="§"/>
              <a:defRPr/>
            </a:pPr>
            <a:r>
              <a:rPr lang="en-US" sz="1600" dirty="0" smtClean="0">
                <a:cs typeface="Calibri"/>
              </a:rPr>
              <a:t>Indirectly </a:t>
            </a:r>
            <a:r>
              <a:rPr lang="en-US" sz="1600" dirty="0" smtClean="0">
                <a:cs typeface="Calibri"/>
                <a:sym typeface="Wingdings" panose="05000000000000000000" pitchFamily="2" charset="2"/>
              </a:rPr>
              <a:t></a:t>
            </a:r>
            <a:r>
              <a:rPr lang="en-US" sz="1600" dirty="0" smtClean="0">
                <a:cs typeface="Calibri"/>
              </a:rPr>
              <a:t> subset at constant </a:t>
            </a:r>
            <a:r>
              <a:rPr lang="en-US" sz="1600" dirty="0" smtClean="0">
                <a:latin typeface="Symbol" panose="05050102010706020507" pitchFamily="18" charset="2"/>
                <a:cs typeface="Calibri"/>
              </a:rPr>
              <a:t>b</a:t>
            </a:r>
            <a:r>
              <a:rPr lang="en-US" sz="1600" baseline="-25000" dirty="0" smtClean="0">
                <a:cs typeface="Calibri"/>
              </a:rPr>
              <a:t>N</a:t>
            </a:r>
            <a:r>
              <a:rPr lang="en-US" sz="1600" dirty="0" smtClean="0">
                <a:cs typeface="Calibri"/>
              </a:rPr>
              <a:t> for pedestal stability studies</a:t>
            </a:r>
          </a:p>
          <a:p>
            <a:pPr marL="446088" indent="-177800" eaLnBrk="1" fontAlgn="auto" hangingPunct="1">
              <a:spcBef>
                <a:spcPts val="0"/>
              </a:spcBef>
              <a:spcAft>
                <a:spcPts val="0"/>
              </a:spcAft>
              <a:buFont typeface="Wingdings" panose="05000000000000000000" pitchFamily="2" charset="2"/>
              <a:buChar char="§"/>
              <a:defRPr/>
            </a:pPr>
            <a:endParaRPr lang="en-US" sz="1400" b="1" dirty="0">
              <a:cs typeface="Calibri"/>
            </a:endParaRPr>
          </a:p>
          <a:p>
            <a:pPr marL="0" indent="0" eaLnBrk="1" fontAlgn="auto" hangingPunct="1">
              <a:spcBef>
                <a:spcPts val="0"/>
              </a:spcBef>
              <a:spcAft>
                <a:spcPts val="0"/>
              </a:spcAft>
              <a:buNone/>
              <a:defRPr/>
            </a:pPr>
            <a:endParaRPr lang="en-US" sz="1400" dirty="0">
              <a:cs typeface="Calibri"/>
            </a:endParaRPr>
          </a:p>
          <a:p>
            <a:endParaRPr lang="fr-FR" sz="1400" dirty="0"/>
          </a:p>
        </p:txBody>
      </p:sp>
    </p:spTree>
    <p:extLst>
      <p:ext uri="{BB962C8B-B14F-4D97-AF65-F5344CB8AC3E}">
        <p14:creationId xmlns:p14="http://schemas.microsoft.com/office/powerpoint/2010/main" val="982282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284464" y="607039"/>
            <a:ext cx="4907536" cy="58629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Titre 1">
            <a:extLst>
              <a:ext uri="{FF2B5EF4-FFF2-40B4-BE49-F238E27FC236}">
                <a16:creationId xmlns:a16="http://schemas.microsoft.com/office/drawing/2014/main" id="{D74FD918-4636-3AD1-725C-4CFB22102A0F}"/>
              </a:ext>
            </a:extLst>
          </p:cNvPr>
          <p:cNvSpPr>
            <a:spLocks noGrp="1"/>
          </p:cNvSpPr>
          <p:nvPr>
            <p:ph type="title"/>
          </p:nvPr>
        </p:nvSpPr>
        <p:spPr>
          <a:xfrm>
            <a:off x="983431" y="192515"/>
            <a:ext cx="10982145" cy="457200"/>
          </a:xfrm>
        </p:spPr>
        <p:txBody>
          <a:bodyPr/>
          <a:lstStyle/>
          <a:p>
            <a:r>
              <a:rPr lang="fr-FR" dirty="0" smtClean="0"/>
              <a:t>Pedestal structure, </a:t>
            </a:r>
            <a:r>
              <a:rPr lang="fr-FR" dirty="0" err="1" smtClean="0"/>
              <a:t>stability</a:t>
            </a:r>
            <a:r>
              <a:rPr lang="fr-FR" dirty="0"/>
              <a:t>,</a:t>
            </a:r>
            <a:r>
              <a:rPr lang="fr-FR" dirty="0" smtClean="0"/>
              <a:t> transport and </a:t>
            </a:r>
            <a:r>
              <a:rPr lang="fr-FR" dirty="0" err="1" smtClean="0"/>
              <a:t>ELMs</a:t>
            </a:r>
            <a:r>
              <a:rPr lang="fr-FR" dirty="0" smtClean="0"/>
              <a:t> </a:t>
            </a:r>
            <a:r>
              <a:rPr lang="fr-FR" dirty="0" err="1" smtClean="0"/>
              <a:t>characterization</a:t>
            </a:r>
            <a:endParaRPr lang="fr-FR" dirty="0"/>
          </a:p>
        </p:txBody>
      </p:sp>
      <p:sp>
        <p:nvSpPr>
          <p:cNvPr id="10" name="Espace réservé du pied de page 3">
            <a:extLst>
              <a:ext uri="{FF2B5EF4-FFF2-40B4-BE49-F238E27FC236}">
                <a16:creationId xmlns:a16="http://schemas.microsoft.com/office/drawing/2014/main" id="{A727462F-C1D4-E417-2D54-4ACE8ED1E9CA}"/>
              </a:ext>
            </a:extLst>
          </p:cNvPr>
          <p:cNvSpPr>
            <a:spLocks noGrp="1"/>
          </p:cNvSpPr>
          <p:nvPr>
            <p:ph type="ftr" sz="quarter" idx="11"/>
          </p:nvPr>
        </p:nvSpPr>
        <p:spPr>
          <a:xfrm>
            <a:off x="825624" y="6555770"/>
            <a:ext cx="3470176" cy="329614"/>
          </a:xfrm>
        </p:spPr>
        <p:txBody>
          <a:bodyPr/>
          <a:lstStyle/>
          <a:p>
            <a:r>
              <a:rPr lang="en-GB" dirty="0">
                <a:solidFill>
                  <a:prstClr val="white"/>
                </a:solidFill>
              </a:rPr>
              <a:t>WPTE | JT-60SA OP2 Proposal | 2026 </a:t>
            </a:r>
          </a:p>
        </p:txBody>
      </p:sp>
      <p:pic>
        <p:nvPicPr>
          <p:cNvPr id="7" name="Picture 6"/>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066555" y="752295"/>
            <a:ext cx="2641466" cy="2199859"/>
          </a:xfrm>
          <a:prstGeom prst="rect">
            <a:avLst/>
          </a:prstGeom>
        </p:spPr>
      </p:pic>
      <p:sp>
        <p:nvSpPr>
          <p:cNvPr id="4" name="Rectangle 3"/>
          <p:cNvSpPr/>
          <p:nvPr/>
        </p:nvSpPr>
        <p:spPr>
          <a:xfrm>
            <a:off x="9121594" y="1132795"/>
            <a:ext cx="275623" cy="10141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Freeform 4"/>
          <p:cNvSpPr/>
          <p:nvPr/>
        </p:nvSpPr>
        <p:spPr>
          <a:xfrm>
            <a:off x="7729118" y="1651639"/>
            <a:ext cx="1363348" cy="614389"/>
          </a:xfrm>
          <a:custGeom>
            <a:avLst/>
            <a:gdLst>
              <a:gd name="connsiteX0" fmla="*/ 39352 w 1205277"/>
              <a:gd name="connsiteY0" fmla="*/ 556191 h 557117"/>
              <a:gd name="connsiteX1" fmla="*/ 31492 w 1205277"/>
              <a:gd name="connsiteY1" fmla="*/ 543090 h 557117"/>
              <a:gd name="connsiteX2" fmla="*/ 21012 w 1205277"/>
              <a:gd name="connsiteY2" fmla="*/ 524750 h 557117"/>
              <a:gd name="connsiteX3" fmla="*/ 15771 w 1205277"/>
              <a:gd name="connsiteY3" fmla="*/ 519510 h 557117"/>
              <a:gd name="connsiteX4" fmla="*/ 5291 w 1205277"/>
              <a:gd name="connsiteY4" fmla="*/ 498549 h 557117"/>
              <a:gd name="connsiteX5" fmla="*/ 51 w 1205277"/>
              <a:gd name="connsiteY5" fmla="*/ 451388 h 557117"/>
              <a:gd name="connsiteX6" fmla="*/ 2671 w 1205277"/>
              <a:gd name="connsiteY6" fmla="*/ 427808 h 557117"/>
              <a:gd name="connsiteX7" fmla="*/ 10531 w 1205277"/>
              <a:gd name="connsiteY7" fmla="*/ 419948 h 557117"/>
              <a:gd name="connsiteX8" fmla="*/ 26252 w 1205277"/>
              <a:gd name="connsiteY8" fmla="*/ 412088 h 557117"/>
              <a:gd name="connsiteX9" fmla="*/ 31492 w 1205277"/>
              <a:gd name="connsiteY9" fmla="*/ 406847 h 557117"/>
              <a:gd name="connsiteX10" fmla="*/ 39352 w 1205277"/>
              <a:gd name="connsiteY10" fmla="*/ 401607 h 557117"/>
              <a:gd name="connsiteX11" fmla="*/ 70793 w 1205277"/>
              <a:gd name="connsiteY11" fmla="*/ 396367 h 557117"/>
              <a:gd name="connsiteX12" fmla="*/ 83893 w 1205277"/>
              <a:gd name="connsiteY12" fmla="*/ 393747 h 557117"/>
              <a:gd name="connsiteX13" fmla="*/ 149394 w 1205277"/>
              <a:gd name="connsiteY13" fmla="*/ 391127 h 557117"/>
              <a:gd name="connsiteX14" fmla="*/ 167735 w 1205277"/>
              <a:gd name="connsiteY14" fmla="*/ 388507 h 557117"/>
              <a:gd name="connsiteX15" fmla="*/ 183455 w 1205277"/>
              <a:gd name="connsiteY15" fmla="*/ 383267 h 557117"/>
              <a:gd name="connsiteX16" fmla="*/ 188695 w 1205277"/>
              <a:gd name="connsiteY16" fmla="*/ 367547 h 557117"/>
              <a:gd name="connsiteX17" fmla="*/ 193935 w 1205277"/>
              <a:gd name="connsiteY17" fmla="*/ 362306 h 557117"/>
              <a:gd name="connsiteX18" fmla="*/ 214896 w 1205277"/>
              <a:gd name="connsiteY18" fmla="*/ 338726 h 557117"/>
              <a:gd name="connsiteX19" fmla="*/ 230616 w 1205277"/>
              <a:gd name="connsiteY19" fmla="*/ 328246 h 557117"/>
              <a:gd name="connsiteX20" fmla="*/ 243716 w 1205277"/>
              <a:gd name="connsiteY20" fmla="*/ 317765 h 557117"/>
              <a:gd name="connsiteX21" fmla="*/ 254197 w 1205277"/>
              <a:gd name="connsiteY21" fmla="*/ 296805 h 557117"/>
              <a:gd name="connsiteX22" fmla="*/ 259437 w 1205277"/>
              <a:gd name="connsiteY22" fmla="*/ 288945 h 557117"/>
              <a:gd name="connsiteX23" fmla="*/ 256817 w 1205277"/>
              <a:gd name="connsiteY23" fmla="*/ 241784 h 557117"/>
              <a:gd name="connsiteX24" fmla="*/ 259437 w 1205277"/>
              <a:gd name="connsiteY24" fmla="*/ 205103 h 557117"/>
              <a:gd name="connsiteX25" fmla="*/ 262057 w 1205277"/>
              <a:gd name="connsiteY25" fmla="*/ 197243 h 557117"/>
              <a:gd name="connsiteX26" fmla="*/ 269917 w 1205277"/>
              <a:gd name="connsiteY26" fmla="*/ 171042 h 557117"/>
              <a:gd name="connsiteX27" fmla="*/ 280397 w 1205277"/>
              <a:gd name="connsiteY27" fmla="*/ 157942 h 557117"/>
              <a:gd name="connsiteX28" fmla="*/ 306598 w 1205277"/>
              <a:gd name="connsiteY28" fmla="*/ 155322 h 557117"/>
              <a:gd name="connsiteX29" fmla="*/ 324938 w 1205277"/>
              <a:gd name="connsiteY29" fmla="*/ 152702 h 557117"/>
              <a:gd name="connsiteX30" fmla="*/ 332798 w 1205277"/>
              <a:gd name="connsiteY30" fmla="*/ 160562 h 557117"/>
              <a:gd name="connsiteX31" fmla="*/ 335418 w 1205277"/>
              <a:gd name="connsiteY31" fmla="*/ 171042 h 557117"/>
              <a:gd name="connsiteX32" fmla="*/ 340659 w 1205277"/>
              <a:gd name="connsiteY32" fmla="*/ 186763 h 557117"/>
              <a:gd name="connsiteX33" fmla="*/ 343279 w 1205277"/>
              <a:gd name="connsiteY33" fmla="*/ 194623 h 557117"/>
              <a:gd name="connsiteX34" fmla="*/ 348519 w 1205277"/>
              <a:gd name="connsiteY34" fmla="*/ 212963 h 557117"/>
              <a:gd name="connsiteX35" fmla="*/ 353759 w 1205277"/>
              <a:gd name="connsiteY35" fmla="*/ 220823 h 557117"/>
              <a:gd name="connsiteX36" fmla="*/ 369479 w 1205277"/>
              <a:gd name="connsiteY36" fmla="*/ 231304 h 557117"/>
              <a:gd name="connsiteX37" fmla="*/ 377339 w 1205277"/>
              <a:gd name="connsiteY37" fmla="*/ 236544 h 557117"/>
              <a:gd name="connsiteX38" fmla="*/ 395680 w 1205277"/>
              <a:gd name="connsiteY38" fmla="*/ 241784 h 557117"/>
              <a:gd name="connsiteX39" fmla="*/ 411400 w 1205277"/>
              <a:gd name="connsiteY39" fmla="*/ 247024 h 557117"/>
              <a:gd name="connsiteX40" fmla="*/ 440221 w 1205277"/>
              <a:gd name="connsiteY40" fmla="*/ 244404 h 557117"/>
              <a:gd name="connsiteX41" fmla="*/ 458561 w 1205277"/>
              <a:gd name="connsiteY41" fmla="*/ 241784 h 557117"/>
              <a:gd name="connsiteX42" fmla="*/ 492622 w 1205277"/>
              <a:gd name="connsiteY42" fmla="*/ 239164 h 557117"/>
              <a:gd name="connsiteX43" fmla="*/ 508342 w 1205277"/>
              <a:gd name="connsiteY43" fmla="*/ 231304 h 557117"/>
              <a:gd name="connsiteX44" fmla="*/ 510962 w 1205277"/>
              <a:gd name="connsiteY44" fmla="*/ 223443 h 557117"/>
              <a:gd name="connsiteX45" fmla="*/ 524063 w 1205277"/>
              <a:gd name="connsiteY45" fmla="*/ 210343 h 557117"/>
              <a:gd name="connsiteX46" fmla="*/ 539783 w 1205277"/>
              <a:gd name="connsiteY46" fmla="*/ 199863 h 557117"/>
              <a:gd name="connsiteX47" fmla="*/ 552883 w 1205277"/>
              <a:gd name="connsiteY47" fmla="*/ 186763 h 557117"/>
              <a:gd name="connsiteX48" fmla="*/ 558123 w 1205277"/>
              <a:gd name="connsiteY48" fmla="*/ 178902 h 557117"/>
              <a:gd name="connsiteX49" fmla="*/ 584324 w 1205277"/>
              <a:gd name="connsiteY49" fmla="*/ 160562 h 557117"/>
              <a:gd name="connsiteX50" fmla="*/ 594804 w 1205277"/>
              <a:gd name="connsiteY50" fmla="*/ 155322 h 557117"/>
              <a:gd name="connsiteX51" fmla="*/ 610524 w 1205277"/>
              <a:gd name="connsiteY51" fmla="*/ 139602 h 557117"/>
              <a:gd name="connsiteX52" fmla="*/ 615765 w 1205277"/>
              <a:gd name="connsiteY52" fmla="*/ 134361 h 557117"/>
              <a:gd name="connsiteX53" fmla="*/ 623625 w 1205277"/>
              <a:gd name="connsiteY53" fmla="*/ 131741 h 557117"/>
              <a:gd name="connsiteX54" fmla="*/ 634105 w 1205277"/>
              <a:gd name="connsiteY54" fmla="*/ 123881 h 557117"/>
              <a:gd name="connsiteX55" fmla="*/ 644585 w 1205277"/>
              <a:gd name="connsiteY55" fmla="*/ 118641 h 557117"/>
              <a:gd name="connsiteX56" fmla="*/ 649825 w 1205277"/>
              <a:gd name="connsiteY56" fmla="*/ 110781 h 557117"/>
              <a:gd name="connsiteX57" fmla="*/ 657685 w 1205277"/>
              <a:gd name="connsiteY57" fmla="*/ 105541 h 557117"/>
              <a:gd name="connsiteX58" fmla="*/ 670786 w 1205277"/>
              <a:gd name="connsiteY58" fmla="*/ 92441 h 557117"/>
              <a:gd name="connsiteX59" fmla="*/ 678646 w 1205277"/>
              <a:gd name="connsiteY59" fmla="*/ 84580 h 557117"/>
              <a:gd name="connsiteX60" fmla="*/ 696986 w 1205277"/>
              <a:gd name="connsiteY60" fmla="*/ 74100 h 557117"/>
              <a:gd name="connsiteX61" fmla="*/ 704846 w 1205277"/>
              <a:gd name="connsiteY61" fmla="*/ 68860 h 557117"/>
              <a:gd name="connsiteX62" fmla="*/ 723187 w 1205277"/>
              <a:gd name="connsiteY62" fmla="*/ 63620 h 557117"/>
              <a:gd name="connsiteX63" fmla="*/ 738907 w 1205277"/>
              <a:gd name="connsiteY63" fmla="*/ 58380 h 557117"/>
              <a:gd name="connsiteX64" fmla="*/ 746767 w 1205277"/>
              <a:gd name="connsiteY64" fmla="*/ 53140 h 557117"/>
              <a:gd name="connsiteX65" fmla="*/ 752008 w 1205277"/>
              <a:gd name="connsiteY65" fmla="*/ 47900 h 557117"/>
              <a:gd name="connsiteX66" fmla="*/ 759868 w 1205277"/>
              <a:gd name="connsiteY66" fmla="*/ 45279 h 557117"/>
              <a:gd name="connsiteX67" fmla="*/ 770348 w 1205277"/>
              <a:gd name="connsiteY67" fmla="*/ 34799 h 557117"/>
              <a:gd name="connsiteX68" fmla="*/ 783448 w 1205277"/>
              <a:gd name="connsiteY68" fmla="*/ 19079 h 557117"/>
              <a:gd name="connsiteX69" fmla="*/ 793928 w 1205277"/>
              <a:gd name="connsiteY69" fmla="*/ 13839 h 557117"/>
              <a:gd name="connsiteX70" fmla="*/ 809649 w 1205277"/>
              <a:gd name="connsiteY70" fmla="*/ 8599 h 557117"/>
              <a:gd name="connsiteX71" fmla="*/ 817509 w 1205277"/>
              <a:gd name="connsiteY71" fmla="*/ 5979 h 557117"/>
              <a:gd name="connsiteX72" fmla="*/ 838469 w 1205277"/>
              <a:gd name="connsiteY72" fmla="*/ 3359 h 557117"/>
              <a:gd name="connsiteX73" fmla="*/ 1087375 w 1205277"/>
              <a:gd name="connsiteY73" fmla="*/ 11219 h 557117"/>
              <a:gd name="connsiteX74" fmla="*/ 1095235 w 1205277"/>
              <a:gd name="connsiteY74" fmla="*/ 16459 h 557117"/>
              <a:gd name="connsiteX75" fmla="*/ 1105715 w 1205277"/>
              <a:gd name="connsiteY75" fmla="*/ 21699 h 557117"/>
              <a:gd name="connsiteX76" fmla="*/ 1116195 w 1205277"/>
              <a:gd name="connsiteY76" fmla="*/ 32179 h 557117"/>
              <a:gd name="connsiteX77" fmla="*/ 1137156 w 1205277"/>
              <a:gd name="connsiteY77" fmla="*/ 61000 h 557117"/>
              <a:gd name="connsiteX78" fmla="*/ 1158116 w 1205277"/>
              <a:gd name="connsiteY78" fmla="*/ 97681 h 557117"/>
              <a:gd name="connsiteX79" fmla="*/ 1168597 w 1205277"/>
              <a:gd name="connsiteY79" fmla="*/ 116021 h 557117"/>
              <a:gd name="connsiteX80" fmla="*/ 1179077 w 1205277"/>
              <a:gd name="connsiteY80" fmla="*/ 131741 h 557117"/>
              <a:gd name="connsiteX81" fmla="*/ 1194797 w 1205277"/>
              <a:gd name="connsiteY81" fmla="*/ 165802 h 557117"/>
              <a:gd name="connsiteX82" fmla="*/ 1205277 w 1205277"/>
              <a:gd name="connsiteY82" fmla="*/ 192003 h 557117"/>
              <a:gd name="connsiteX83" fmla="*/ 1202657 w 1205277"/>
              <a:gd name="connsiteY83" fmla="*/ 226063 h 557117"/>
              <a:gd name="connsiteX84" fmla="*/ 1197417 w 1205277"/>
              <a:gd name="connsiteY84" fmla="*/ 233924 h 557117"/>
              <a:gd name="connsiteX85" fmla="*/ 1189557 w 1205277"/>
              <a:gd name="connsiteY85" fmla="*/ 244404 h 557117"/>
              <a:gd name="connsiteX86" fmla="*/ 1184317 w 1205277"/>
              <a:gd name="connsiteY86" fmla="*/ 254884 h 557117"/>
              <a:gd name="connsiteX87" fmla="*/ 1158116 w 1205277"/>
              <a:gd name="connsiteY87" fmla="*/ 281085 h 557117"/>
              <a:gd name="connsiteX88" fmla="*/ 1118816 w 1205277"/>
              <a:gd name="connsiteY88" fmla="*/ 307285 h 557117"/>
              <a:gd name="connsiteX89" fmla="*/ 1100475 w 1205277"/>
              <a:gd name="connsiteY89" fmla="*/ 325626 h 557117"/>
              <a:gd name="connsiteX90" fmla="*/ 1076895 w 1205277"/>
              <a:gd name="connsiteY90" fmla="*/ 341346 h 557117"/>
              <a:gd name="connsiteX91" fmla="*/ 1069034 w 1205277"/>
              <a:gd name="connsiteY91" fmla="*/ 346586 h 557117"/>
              <a:gd name="connsiteX92" fmla="*/ 1061174 w 1205277"/>
              <a:gd name="connsiteY92" fmla="*/ 354446 h 557117"/>
              <a:gd name="connsiteX93" fmla="*/ 1024493 w 1205277"/>
              <a:gd name="connsiteY93" fmla="*/ 364926 h 557117"/>
              <a:gd name="connsiteX94" fmla="*/ 1014013 w 1205277"/>
              <a:gd name="connsiteY94" fmla="*/ 367547 h 557117"/>
              <a:gd name="connsiteX95" fmla="*/ 657685 w 1205277"/>
              <a:gd name="connsiteY95" fmla="*/ 370167 h 557117"/>
              <a:gd name="connsiteX96" fmla="*/ 623625 w 1205277"/>
              <a:gd name="connsiteY96" fmla="*/ 372787 h 557117"/>
              <a:gd name="connsiteX97" fmla="*/ 607904 w 1205277"/>
              <a:gd name="connsiteY97" fmla="*/ 375407 h 557117"/>
              <a:gd name="connsiteX98" fmla="*/ 581704 w 1205277"/>
              <a:gd name="connsiteY98" fmla="*/ 378027 h 557117"/>
              <a:gd name="connsiteX99" fmla="*/ 516202 w 1205277"/>
              <a:gd name="connsiteY99" fmla="*/ 385887 h 557117"/>
              <a:gd name="connsiteX100" fmla="*/ 490002 w 1205277"/>
              <a:gd name="connsiteY100" fmla="*/ 388507 h 557117"/>
              <a:gd name="connsiteX101" fmla="*/ 471661 w 1205277"/>
              <a:gd name="connsiteY101" fmla="*/ 391127 h 557117"/>
              <a:gd name="connsiteX102" fmla="*/ 421880 w 1205277"/>
              <a:gd name="connsiteY102" fmla="*/ 393747 h 557117"/>
              <a:gd name="connsiteX103" fmla="*/ 385199 w 1205277"/>
              <a:gd name="connsiteY103" fmla="*/ 401607 h 557117"/>
              <a:gd name="connsiteX104" fmla="*/ 377339 w 1205277"/>
              <a:gd name="connsiteY104" fmla="*/ 409467 h 557117"/>
              <a:gd name="connsiteX105" fmla="*/ 369479 w 1205277"/>
              <a:gd name="connsiteY105" fmla="*/ 412088 h 557117"/>
              <a:gd name="connsiteX106" fmla="*/ 351139 w 1205277"/>
              <a:gd name="connsiteY106" fmla="*/ 430428 h 557117"/>
              <a:gd name="connsiteX107" fmla="*/ 335418 w 1205277"/>
              <a:gd name="connsiteY107" fmla="*/ 440908 h 557117"/>
              <a:gd name="connsiteX108" fmla="*/ 306598 w 1205277"/>
              <a:gd name="connsiteY108" fmla="*/ 451388 h 557117"/>
              <a:gd name="connsiteX109" fmla="*/ 259437 w 1205277"/>
              <a:gd name="connsiteY109" fmla="*/ 454008 h 557117"/>
              <a:gd name="connsiteX110" fmla="*/ 251577 w 1205277"/>
              <a:gd name="connsiteY110" fmla="*/ 456628 h 557117"/>
              <a:gd name="connsiteX111" fmla="*/ 233236 w 1205277"/>
              <a:gd name="connsiteY111" fmla="*/ 467109 h 557117"/>
              <a:gd name="connsiteX112" fmla="*/ 217516 w 1205277"/>
              <a:gd name="connsiteY112" fmla="*/ 472349 h 557117"/>
              <a:gd name="connsiteX113" fmla="*/ 201795 w 1205277"/>
              <a:gd name="connsiteY113" fmla="*/ 482829 h 557117"/>
              <a:gd name="connsiteX114" fmla="*/ 193935 w 1205277"/>
              <a:gd name="connsiteY114" fmla="*/ 488069 h 557117"/>
              <a:gd name="connsiteX115" fmla="*/ 180835 w 1205277"/>
              <a:gd name="connsiteY115" fmla="*/ 503790 h 557117"/>
              <a:gd name="connsiteX116" fmla="*/ 175595 w 1205277"/>
              <a:gd name="connsiteY116" fmla="*/ 511650 h 557117"/>
              <a:gd name="connsiteX117" fmla="*/ 159875 w 1205277"/>
              <a:gd name="connsiteY117" fmla="*/ 522130 h 557117"/>
              <a:gd name="connsiteX118" fmla="*/ 154634 w 1205277"/>
              <a:gd name="connsiteY118" fmla="*/ 527370 h 557117"/>
              <a:gd name="connsiteX119" fmla="*/ 131054 w 1205277"/>
              <a:gd name="connsiteY119" fmla="*/ 540470 h 557117"/>
              <a:gd name="connsiteX120" fmla="*/ 115334 w 1205277"/>
              <a:gd name="connsiteY120" fmla="*/ 545710 h 557117"/>
              <a:gd name="connsiteX121" fmla="*/ 52452 w 1205277"/>
              <a:gd name="connsiteY121" fmla="*/ 553571 h 557117"/>
              <a:gd name="connsiteX122" fmla="*/ 39352 w 1205277"/>
              <a:gd name="connsiteY122" fmla="*/ 556191 h 557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1205277" h="557117">
                <a:moveTo>
                  <a:pt x="39352" y="556191"/>
                </a:moveTo>
                <a:cubicBezTo>
                  <a:pt x="35859" y="554444"/>
                  <a:pt x="33965" y="547542"/>
                  <a:pt x="31492" y="543090"/>
                </a:cubicBezTo>
                <a:cubicBezTo>
                  <a:pt x="26604" y="534292"/>
                  <a:pt x="26999" y="532233"/>
                  <a:pt x="21012" y="524750"/>
                </a:cubicBezTo>
                <a:cubicBezTo>
                  <a:pt x="19469" y="522821"/>
                  <a:pt x="17518" y="521257"/>
                  <a:pt x="15771" y="519510"/>
                </a:cubicBezTo>
                <a:cubicBezTo>
                  <a:pt x="9750" y="501446"/>
                  <a:pt x="14436" y="507696"/>
                  <a:pt x="5291" y="498549"/>
                </a:cubicBezTo>
                <a:cubicBezTo>
                  <a:pt x="-891" y="480003"/>
                  <a:pt x="51" y="485033"/>
                  <a:pt x="51" y="451388"/>
                </a:cubicBezTo>
                <a:cubicBezTo>
                  <a:pt x="51" y="443480"/>
                  <a:pt x="170" y="435311"/>
                  <a:pt x="2671" y="427808"/>
                </a:cubicBezTo>
                <a:cubicBezTo>
                  <a:pt x="3843" y="424293"/>
                  <a:pt x="7685" y="422320"/>
                  <a:pt x="10531" y="419948"/>
                </a:cubicBezTo>
                <a:cubicBezTo>
                  <a:pt x="17303" y="414304"/>
                  <a:pt x="18374" y="414714"/>
                  <a:pt x="26252" y="412088"/>
                </a:cubicBezTo>
                <a:cubicBezTo>
                  <a:pt x="27999" y="410341"/>
                  <a:pt x="29563" y="408390"/>
                  <a:pt x="31492" y="406847"/>
                </a:cubicBezTo>
                <a:cubicBezTo>
                  <a:pt x="33951" y="404880"/>
                  <a:pt x="36536" y="403015"/>
                  <a:pt x="39352" y="401607"/>
                </a:cubicBezTo>
                <a:cubicBezTo>
                  <a:pt x="48363" y="397102"/>
                  <a:pt x="62658" y="397529"/>
                  <a:pt x="70793" y="396367"/>
                </a:cubicBezTo>
                <a:cubicBezTo>
                  <a:pt x="75201" y="395737"/>
                  <a:pt x="79450" y="394043"/>
                  <a:pt x="83893" y="393747"/>
                </a:cubicBezTo>
                <a:cubicBezTo>
                  <a:pt x="105696" y="392294"/>
                  <a:pt x="127560" y="392000"/>
                  <a:pt x="149394" y="391127"/>
                </a:cubicBezTo>
                <a:cubicBezTo>
                  <a:pt x="155508" y="390254"/>
                  <a:pt x="161717" y="389896"/>
                  <a:pt x="167735" y="388507"/>
                </a:cubicBezTo>
                <a:cubicBezTo>
                  <a:pt x="173117" y="387265"/>
                  <a:pt x="183455" y="383267"/>
                  <a:pt x="183455" y="383267"/>
                </a:cubicBezTo>
                <a:cubicBezTo>
                  <a:pt x="185202" y="378027"/>
                  <a:pt x="184790" y="371453"/>
                  <a:pt x="188695" y="367547"/>
                </a:cubicBezTo>
                <a:cubicBezTo>
                  <a:pt x="190442" y="365800"/>
                  <a:pt x="192392" y="364235"/>
                  <a:pt x="193935" y="362306"/>
                </a:cubicBezTo>
                <a:cubicBezTo>
                  <a:pt x="202935" y="351055"/>
                  <a:pt x="197774" y="350141"/>
                  <a:pt x="214896" y="338726"/>
                </a:cubicBezTo>
                <a:lnTo>
                  <a:pt x="230616" y="328246"/>
                </a:lnTo>
                <a:cubicBezTo>
                  <a:pt x="235343" y="325095"/>
                  <a:pt x="240320" y="322519"/>
                  <a:pt x="243716" y="317765"/>
                </a:cubicBezTo>
                <a:cubicBezTo>
                  <a:pt x="261876" y="292341"/>
                  <a:pt x="245152" y="314895"/>
                  <a:pt x="254197" y="296805"/>
                </a:cubicBezTo>
                <a:cubicBezTo>
                  <a:pt x="255605" y="293989"/>
                  <a:pt x="257690" y="291565"/>
                  <a:pt x="259437" y="288945"/>
                </a:cubicBezTo>
                <a:cubicBezTo>
                  <a:pt x="258564" y="273225"/>
                  <a:pt x="256817" y="257529"/>
                  <a:pt x="256817" y="241784"/>
                </a:cubicBezTo>
                <a:cubicBezTo>
                  <a:pt x="256817" y="229526"/>
                  <a:pt x="258005" y="217277"/>
                  <a:pt x="259437" y="205103"/>
                </a:cubicBezTo>
                <a:cubicBezTo>
                  <a:pt x="259760" y="202360"/>
                  <a:pt x="261298" y="199898"/>
                  <a:pt x="262057" y="197243"/>
                </a:cubicBezTo>
                <a:cubicBezTo>
                  <a:pt x="269977" y="169523"/>
                  <a:pt x="257463" y="208404"/>
                  <a:pt x="269917" y="171042"/>
                </a:cubicBezTo>
                <a:cubicBezTo>
                  <a:pt x="272130" y="164402"/>
                  <a:pt x="271838" y="159917"/>
                  <a:pt x="280397" y="157942"/>
                </a:cubicBezTo>
                <a:cubicBezTo>
                  <a:pt x="288949" y="155968"/>
                  <a:pt x="297881" y="156348"/>
                  <a:pt x="306598" y="155322"/>
                </a:cubicBezTo>
                <a:cubicBezTo>
                  <a:pt x="312731" y="154600"/>
                  <a:pt x="318825" y="153575"/>
                  <a:pt x="324938" y="152702"/>
                </a:cubicBezTo>
                <a:cubicBezTo>
                  <a:pt x="327558" y="155322"/>
                  <a:pt x="330960" y="157345"/>
                  <a:pt x="332798" y="160562"/>
                </a:cubicBezTo>
                <a:cubicBezTo>
                  <a:pt x="334585" y="163688"/>
                  <a:pt x="334383" y="167593"/>
                  <a:pt x="335418" y="171042"/>
                </a:cubicBezTo>
                <a:cubicBezTo>
                  <a:pt x="337005" y="176333"/>
                  <a:pt x="338912" y="181523"/>
                  <a:pt x="340659" y="186763"/>
                </a:cubicBezTo>
                <a:cubicBezTo>
                  <a:pt x="341532" y="189383"/>
                  <a:pt x="342609" y="191944"/>
                  <a:pt x="343279" y="194623"/>
                </a:cubicBezTo>
                <a:cubicBezTo>
                  <a:pt x="344118" y="197981"/>
                  <a:pt x="346640" y="209204"/>
                  <a:pt x="348519" y="212963"/>
                </a:cubicBezTo>
                <a:cubicBezTo>
                  <a:pt x="349927" y="215779"/>
                  <a:pt x="351743" y="218404"/>
                  <a:pt x="353759" y="220823"/>
                </a:cubicBezTo>
                <a:cubicBezTo>
                  <a:pt x="364403" y="233596"/>
                  <a:pt x="357484" y="225307"/>
                  <a:pt x="369479" y="231304"/>
                </a:cubicBezTo>
                <a:cubicBezTo>
                  <a:pt x="372295" y="232712"/>
                  <a:pt x="374523" y="235136"/>
                  <a:pt x="377339" y="236544"/>
                </a:cubicBezTo>
                <a:cubicBezTo>
                  <a:pt x="381743" y="238746"/>
                  <a:pt x="391482" y="240525"/>
                  <a:pt x="395680" y="241784"/>
                </a:cubicBezTo>
                <a:cubicBezTo>
                  <a:pt x="400971" y="243371"/>
                  <a:pt x="411400" y="247024"/>
                  <a:pt x="411400" y="247024"/>
                </a:cubicBezTo>
                <a:cubicBezTo>
                  <a:pt x="421007" y="246151"/>
                  <a:pt x="430633" y="245469"/>
                  <a:pt x="440221" y="244404"/>
                </a:cubicBezTo>
                <a:cubicBezTo>
                  <a:pt x="446359" y="243722"/>
                  <a:pt x="452416" y="242398"/>
                  <a:pt x="458561" y="241784"/>
                </a:cubicBezTo>
                <a:cubicBezTo>
                  <a:pt x="469892" y="240651"/>
                  <a:pt x="481268" y="240037"/>
                  <a:pt x="492622" y="239164"/>
                </a:cubicBezTo>
                <a:cubicBezTo>
                  <a:pt x="497800" y="237438"/>
                  <a:pt x="504649" y="235921"/>
                  <a:pt x="508342" y="231304"/>
                </a:cubicBezTo>
                <a:cubicBezTo>
                  <a:pt x="510067" y="229147"/>
                  <a:pt x="509305" y="225653"/>
                  <a:pt x="510962" y="223443"/>
                </a:cubicBezTo>
                <a:cubicBezTo>
                  <a:pt x="514667" y="218503"/>
                  <a:pt x="518925" y="213769"/>
                  <a:pt x="524063" y="210343"/>
                </a:cubicBezTo>
                <a:lnTo>
                  <a:pt x="539783" y="199863"/>
                </a:lnTo>
                <a:cubicBezTo>
                  <a:pt x="553759" y="178899"/>
                  <a:pt x="535414" y="204234"/>
                  <a:pt x="552883" y="186763"/>
                </a:cubicBezTo>
                <a:cubicBezTo>
                  <a:pt x="555110" y="184536"/>
                  <a:pt x="555896" y="181129"/>
                  <a:pt x="558123" y="178902"/>
                </a:cubicBezTo>
                <a:cubicBezTo>
                  <a:pt x="561410" y="175615"/>
                  <a:pt x="582611" y="161418"/>
                  <a:pt x="584324" y="160562"/>
                </a:cubicBezTo>
                <a:cubicBezTo>
                  <a:pt x="587817" y="158815"/>
                  <a:pt x="591754" y="157762"/>
                  <a:pt x="594804" y="155322"/>
                </a:cubicBezTo>
                <a:cubicBezTo>
                  <a:pt x="600591" y="150693"/>
                  <a:pt x="605284" y="144842"/>
                  <a:pt x="610524" y="139602"/>
                </a:cubicBezTo>
                <a:cubicBezTo>
                  <a:pt x="612271" y="137855"/>
                  <a:pt x="613421" y="135142"/>
                  <a:pt x="615765" y="134361"/>
                </a:cubicBezTo>
                <a:lnTo>
                  <a:pt x="623625" y="131741"/>
                </a:lnTo>
                <a:cubicBezTo>
                  <a:pt x="627118" y="129121"/>
                  <a:pt x="630402" y="126195"/>
                  <a:pt x="634105" y="123881"/>
                </a:cubicBezTo>
                <a:cubicBezTo>
                  <a:pt x="637417" y="121811"/>
                  <a:pt x="641585" y="121141"/>
                  <a:pt x="644585" y="118641"/>
                </a:cubicBezTo>
                <a:cubicBezTo>
                  <a:pt x="647004" y="116625"/>
                  <a:pt x="647598" y="113008"/>
                  <a:pt x="649825" y="110781"/>
                </a:cubicBezTo>
                <a:cubicBezTo>
                  <a:pt x="652052" y="108554"/>
                  <a:pt x="655065" y="107288"/>
                  <a:pt x="657685" y="105541"/>
                </a:cubicBezTo>
                <a:cubicBezTo>
                  <a:pt x="667295" y="91128"/>
                  <a:pt x="657683" y="103361"/>
                  <a:pt x="670786" y="92441"/>
                </a:cubicBezTo>
                <a:cubicBezTo>
                  <a:pt x="673633" y="90069"/>
                  <a:pt x="675799" y="86952"/>
                  <a:pt x="678646" y="84580"/>
                </a:cubicBezTo>
                <a:cubicBezTo>
                  <a:pt x="685608" y="78778"/>
                  <a:pt x="688834" y="78758"/>
                  <a:pt x="696986" y="74100"/>
                </a:cubicBezTo>
                <a:cubicBezTo>
                  <a:pt x="699720" y="72538"/>
                  <a:pt x="702030" y="70268"/>
                  <a:pt x="704846" y="68860"/>
                </a:cubicBezTo>
                <a:cubicBezTo>
                  <a:pt x="709247" y="66659"/>
                  <a:pt x="718991" y="64879"/>
                  <a:pt x="723187" y="63620"/>
                </a:cubicBezTo>
                <a:cubicBezTo>
                  <a:pt x="728478" y="62033"/>
                  <a:pt x="734311" y="61444"/>
                  <a:pt x="738907" y="58380"/>
                </a:cubicBezTo>
                <a:cubicBezTo>
                  <a:pt x="741527" y="56633"/>
                  <a:pt x="744308" y="55107"/>
                  <a:pt x="746767" y="53140"/>
                </a:cubicBezTo>
                <a:cubicBezTo>
                  <a:pt x="748696" y="51597"/>
                  <a:pt x="749890" y="49171"/>
                  <a:pt x="752008" y="47900"/>
                </a:cubicBezTo>
                <a:cubicBezTo>
                  <a:pt x="754376" y="46479"/>
                  <a:pt x="757248" y="46153"/>
                  <a:pt x="759868" y="45279"/>
                </a:cubicBezTo>
                <a:cubicBezTo>
                  <a:pt x="763361" y="41786"/>
                  <a:pt x="767133" y="38550"/>
                  <a:pt x="770348" y="34799"/>
                </a:cubicBezTo>
                <a:cubicBezTo>
                  <a:pt x="777605" y="26333"/>
                  <a:pt x="773407" y="26251"/>
                  <a:pt x="783448" y="19079"/>
                </a:cubicBezTo>
                <a:cubicBezTo>
                  <a:pt x="786626" y="16809"/>
                  <a:pt x="790302" y="15289"/>
                  <a:pt x="793928" y="13839"/>
                </a:cubicBezTo>
                <a:cubicBezTo>
                  <a:pt x="799057" y="11788"/>
                  <a:pt x="804409" y="10346"/>
                  <a:pt x="809649" y="8599"/>
                </a:cubicBezTo>
                <a:cubicBezTo>
                  <a:pt x="812269" y="7726"/>
                  <a:pt x="814769" y="6322"/>
                  <a:pt x="817509" y="5979"/>
                </a:cubicBezTo>
                <a:lnTo>
                  <a:pt x="838469" y="3359"/>
                </a:lnTo>
                <a:cubicBezTo>
                  <a:pt x="911890" y="4223"/>
                  <a:pt x="1007422" y="-8769"/>
                  <a:pt x="1087375" y="11219"/>
                </a:cubicBezTo>
                <a:cubicBezTo>
                  <a:pt x="1089995" y="12966"/>
                  <a:pt x="1092501" y="14897"/>
                  <a:pt x="1095235" y="16459"/>
                </a:cubicBezTo>
                <a:cubicBezTo>
                  <a:pt x="1098626" y="18397"/>
                  <a:pt x="1102590" y="19356"/>
                  <a:pt x="1105715" y="21699"/>
                </a:cubicBezTo>
                <a:cubicBezTo>
                  <a:pt x="1109667" y="24663"/>
                  <a:pt x="1113032" y="28384"/>
                  <a:pt x="1116195" y="32179"/>
                </a:cubicBezTo>
                <a:cubicBezTo>
                  <a:pt x="1117921" y="34250"/>
                  <a:pt x="1132798" y="53592"/>
                  <a:pt x="1137156" y="61000"/>
                </a:cubicBezTo>
                <a:cubicBezTo>
                  <a:pt x="1144296" y="73138"/>
                  <a:pt x="1151129" y="85454"/>
                  <a:pt x="1158116" y="97681"/>
                </a:cubicBezTo>
                <a:cubicBezTo>
                  <a:pt x="1161609" y="103794"/>
                  <a:pt x="1164691" y="110162"/>
                  <a:pt x="1168597" y="116021"/>
                </a:cubicBezTo>
                <a:cubicBezTo>
                  <a:pt x="1172090" y="121261"/>
                  <a:pt x="1175990" y="126252"/>
                  <a:pt x="1179077" y="131741"/>
                </a:cubicBezTo>
                <a:cubicBezTo>
                  <a:pt x="1199353" y="167787"/>
                  <a:pt x="1187409" y="146593"/>
                  <a:pt x="1194797" y="165802"/>
                </a:cubicBezTo>
                <a:cubicBezTo>
                  <a:pt x="1198174" y="174581"/>
                  <a:pt x="1205277" y="192003"/>
                  <a:pt x="1205277" y="192003"/>
                </a:cubicBezTo>
                <a:cubicBezTo>
                  <a:pt x="1204404" y="203356"/>
                  <a:pt x="1204755" y="214871"/>
                  <a:pt x="1202657" y="226063"/>
                </a:cubicBezTo>
                <a:cubicBezTo>
                  <a:pt x="1202077" y="229158"/>
                  <a:pt x="1199247" y="231361"/>
                  <a:pt x="1197417" y="233924"/>
                </a:cubicBezTo>
                <a:cubicBezTo>
                  <a:pt x="1194879" y="237477"/>
                  <a:pt x="1191871" y="240701"/>
                  <a:pt x="1189557" y="244404"/>
                </a:cubicBezTo>
                <a:cubicBezTo>
                  <a:pt x="1187487" y="247716"/>
                  <a:pt x="1186557" y="251684"/>
                  <a:pt x="1184317" y="254884"/>
                </a:cubicBezTo>
                <a:cubicBezTo>
                  <a:pt x="1175955" y="266830"/>
                  <a:pt x="1169723" y="272960"/>
                  <a:pt x="1158116" y="281085"/>
                </a:cubicBezTo>
                <a:cubicBezTo>
                  <a:pt x="1145218" y="290114"/>
                  <a:pt x="1129949" y="296152"/>
                  <a:pt x="1118816" y="307285"/>
                </a:cubicBezTo>
                <a:cubicBezTo>
                  <a:pt x="1112702" y="313399"/>
                  <a:pt x="1107889" y="321178"/>
                  <a:pt x="1100475" y="325626"/>
                </a:cubicBezTo>
                <a:cubicBezTo>
                  <a:pt x="1078319" y="338920"/>
                  <a:pt x="1096003" y="327698"/>
                  <a:pt x="1076895" y="341346"/>
                </a:cubicBezTo>
                <a:cubicBezTo>
                  <a:pt x="1074332" y="343176"/>
                  <a:pt x="1071453" y="344570"/>
                  <a:pt x="1069034" y="346586"/>
                </a:cubicBezTo>
                <a:cubicBezTo>
                  <a:pt x="1066187" y="348958"/>
                  <a:pt x="1064413" y="352647"/>
                  <a:pt x="1061174" y="354446"/>
                </a:cubicBezTo>
                <a:cubicBezTo>
                  <a:pt x="1055022" y="357864"/>
                  <a:pt x="1029428" y="363692"/>
                  <a:pt x="1024493" y="364926"/>
                </a:cubicBezTo>
                <a:cubicBezTo>
                  <a:pt x="1021000" y="365799"/>
                  <a:pt x="1017614" y="367521"/>
                  <a:pt x="1014013" y="367547"/>
                </a:cubicBezTo>
                <a:lnTo>
                  <a:pt x="657685" y="370167"/>
                </a:lnTo>
                <a:cubicBezTo>
                  <a:pt x="646332" y="371040"/>
                  <a:pt x="634949" y="371595"/>
                  <a:pt x="623625" y="372787"/>
                </a:cubicBezTo>
                <a:cubicBezTo>
                  <a:pt x="618342" y="373343"/>
                  <a:pt x="613176" y="374748"/>
                  <a:pt x="607904" y="375407"/>
                </a:cubicBezTo>
                <a:cubicBezTo>
                  <a:pt x="599195" y="376496"/>
                  <a:pt x="590437" y="377154"/>
                  <a:pt x="581704" y="378027"/>
                </a:cubicBezTo>
                <a:cubicBezTo>
                  <a:pt x="546623" y="388049"/>
                  <a:pt x="573675" y="381782"/>
                  <a:pt x="516202" y="385887"/>
                </a:cubicBezTo>
                <a:cubicBezTo>
                  <a:pt x="507447" y="386512"/>
                  <a:pt x="498719" y="387482"/>
                  <a:pt x="490002" y="388507"/>
                </a:cubicBezTo>
                <a:cubicBezTo>
                  <a:pt x="483869" y="389229"/>
                  <a:pt x="477819" y="390653"/>
                  <a:pt x="471661" y="391127"/>
                </a:cubicBezTo>
                <a:cubicBezTo>
                  <a:pt x="455093" y="392401"/>
                  <a:pt x="438474" y="392874"/>
                  <a:pt x="421880" y="393747"/>
                </a:cubicBezTo>
                <a:cubicBezTo>
                  <a:pt x="409653" y="396367"/>
                  <a:pt x="396991" y="397445"/>
                  <a:pt x="385199" y="401607"/>
                </a:cubicBezTo>
                <a:cubicBezTo>
                  <a:pt x="381705" y="402840"/>
                  <a:pt x="380422" y="407412"/>
                  <a:pt x="377339" y="409467"/>
                </a:cubicBezTo>
                <a:cubicBezTo>
                  <a:pt x="375041" y="410999"/>
                  <a:pt x="372099" y="411214"/>
                  <a:pt x="369479" y="412088"/>
                </a:cubicBezTo>
                <a:cubicBezTo>
                  <a:pt x="363366" y="418201"/>
                  <a:pt x="358333" y="425633"/>
                  <a:pt x="351139" y="430428"/>
                </a:cubicBezTo>
                <a:cubicBezTo>
                  <a:pt x="345899" y="433921"/>
                  <a:pt x="341051" y="438091"/>
                  <a:pt x="335418" y="440908"/>
                </a:cubicBezTo>
                <a:cubicBezTo>
                  <a:pt x="325170" y="446032"/>
                  <a:pt x="319058" y="449893"/>
                  <a:pt x="306598" y="451388"/>
                </a:cubicBezTo>
                <a:cubicBezTo>
                  <a:pt x="290966" y="453264"/>
                  <a:pt x="275157" y="453135"/>
                  <a:pt x="259437" y="454008"/>
                </a:cubicBezTo>
                <a:cubicBezTo>
                  <a:pt x="256817" y="454881"/>
                  <a:pt x="254047" y="455393"/>
                  <a:pt x="251577" y="456628"/>
                </a:cubicBezTo>
                <a:cubicBezTo>
                  <a:pt x="232672" y="466081"/>
                  <a:pt x="256199" y="457924"/>
                  <a:pt x="233236" y="467109"/>
                </a:cubicBezTo>
                <a:cubicBezTo>
                  <a:pt x="228108" y="469160"/>
                  <a:pt x="222456" y="469879"/>
                  <a:pt x="217516" y="472349"/>
                </a:cubicBezTo>
                <a:cubicBezTo>
                  <a:pt x="211883" y="475165"/>
                  <a:pt x="207035" y="479336"/>
                  <a:pt x="201795" y="482829"/>
                </a:cubicBezTo>
                <a:lnTo>
                  <a:pt x="193935" y="488069"/>
                </a:lnTo>
                <a:cubicBezTo>
                  <a:pt x="180925" y="507583"/>
                  <a:pt x="197646" y="483616"/>
                  <a:pt x="180835" y="503790"/>
                </a:cubicBezTo>
                <a:cubicBezTo>
                  <a:pt x="178819" y="506209"/>
                  <a:pt x="177965" y="509576"/>
                  <a:pt x="175595" y="511650"/>
                </a:cubicBezTo>
                <a:cubicBezTo>
                  <a:pt x="170856" y="515797"/>
                  <a:pt x="164329" y="517677"/>
                  <a:pt x="159875" y="522130"/>
                </a:cubicBezTo>
                <a:cubicBezTo>
                  <a:pt x="158128" y="523877"/>
                  <a:pt x="156563" y="525827"/>
                  <a:pt x="154634" y="527370"/>
                </a:cubicBezTo>
                <a:cubicBezTo>
                  <a:pt x="148494" y="532282"/>
                  <a:pt x="137322" y="537859"/>
                  <a:pt x="131054" y="540470"/>
                </a:cubicBezTo>
                <a:cubicBezTo>
                  <a:pt x="125955" y="542594"/>
                  <a:pt x="120782" y="544802"/>
                  <a:pt x="115334" y="545710"/>
                </a:cubicBezTo>
                <a:cubicBezTo>
                  <a:pt x="73519" y="552680"/>
                  <a:pt x="94481" y="550069"/>
                  <a:pt x="52452" y="553571"/>
                </a:cubicBezTo>
                <a:cubicBezTo>
                  <a:pt x="41278" y="557296"/>
                  <a:pt x="42845" y="557938"/>
                  <a:pt x="39352" y="556191"/>
                </a:cubicBezTo>
                <a:close/>
              </a:path>
            </a:pathLst>
          </a:cu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ctangle 10"/>
          <p:cNvSpPr/>
          <p:nvPr/>
        </p:nvSpPr>
        <p:spPr>
          <a:xfrm>
            <a:off x="7609082" y="810033"/>
            <a:ext cx="838227" cy="4242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Oval 5"/>
          <p:cNvSpPr/>
          <p:nvPr/>
        </p:nvSpPr>
        <p:spPr>
          <a:xfrm rot="19405084">
            <a:off x="8494966" y="1014817"/>
            <a:ext cx="728115" cy="398647"/>
          </a:xfrm>
          <a:prstGeom prst="ellipse">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TextBox 11"/>
          <p:cNvSpPr txBox="1"/>
          <p:nvPr/>
        </p:nvSpPr>
        <p:spPr>
          <a:xfrm>
            <a:off x="8431343" y="602613"/>
            <a:ext cx="1381167" cy="307777"/>
          </a:xfrm>
          <a:prstGeom prst="rect">
            <a:avLst/>
          </a:prstGeom>
          <a:solidFill>
            <a:schemeClr val="bg1"/>
          </a:solidFill>
        </p:spPr>
        <p:txBody>
          <a:bodyPr wrap="square" rtlCol="0">
            <a:spAutoFit/>
          </a:bodyPr>
          <a:lstStyle/>
          <a:p>
            <a:pPr algn="l"/>
            <a:r>
              <a:rPr lang="sv-SE" sz="700" dirty="0" err="1" smtClean="0">
                <a:solidFill>
                  <a:schemeClr val="accent6">
                    <a:lumMod val="50000"/>
                  </a:schemeClr>
                </a:solidFill>
              </a:rPr>
              <a:t>Limited</a:t>
            </a:r>
            <a:r>
              <a:rPr lang="sv-SE" sz="700" dirty="0" smtClean="0">
                <a:solidFill>
                  <a:schemeClr val="accent6">
                    <a:lumMod val="50000"/>
                  </a:schemeClr>
                </a:solidFill>
              </a:rPr>
              <a:t> by </a:t>
            </a:r>
            <a:r>
              <a:rPr lang="sv-SE" sz="700" dirty="0" err="1" smtClean="0">
                <a:solidFill>
                  <a:schemeClr val="accent6">
                    <a:lumMod val="50000"/>
                  </a:schemeClr>
                </a:solidFill>
              </a:rPr>
              <a:t>resistive</a:t>
            </a:r>
            <a:r>
              <a:rPr lang="sv-SE" sz="700" dirty="0" smtClean="0">
                <a:solidFill>
                  <a:schemeClr val="accent6">
                    <a:lumMod val="50000"/>
                  </a:schemeClr>
                </a:solidFill>
              </a:rPr>
              <a:t> MHD,</a:t>
            </a:r>
          </a:p>
          <a:p>
            <a:pPr algn="l"/>
            <a:r>
              <a:rPr lang="sv-SE" sz="700" dirty="0" smtClean="0">
                <a:solidFill>
                  <a:schemeClr val="accent6">
                    <a:lumMod val="50000"/>
                  </a:schemeClr>
                </a:solidFill>
              </a:rPr>
              <a:t>Strong ETG pedestal </a:t>
            </a:r>
            <a:r>
              <a:rPr lang="sv-SE" sz="700" dirty="0" err="1" smtClean="0">
                <a:solidFill>
                  <a:schemeClr val="accent6">
                    <a:lumMod val="50000"/>
                  </a:schemeClr>
                </a:solidFill>
              </a:rPr>
              <a:t>turbulence</a:t>
            </a:r>
            <a:endParaRPr lang="sv-SE" sz="700" dirty="0" smtClean="0">
              <a:solidFill>
                <a:schemeClr val="accent6">
                  <a:lumMod val="50000"/>
                </a:schemeClr>
              </a:solidFill>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02026" y="717846"/>
            <a:ext cx="2373206" cy="2203691"/>
          </a:xfrm>
          <a:prstGeom prst="rect">
            <a:avLst/>
          </a:prstGeom>
        </p:spPr>
      </p:pic>
      <p:sp>
        <p:nvSpPr>
          <p:cNvPr id="25" name="Rectangle 24"/>
          <p:cNvSpPr/>
          <p:nvPr/>
        </p:nvSpPr>
        <p:spPr>
          <a:xfrm>
            <a:off x="7272361" y="2876022"/>
            <a:ext cx="2307042" cy="261610"/>
          </a:xfrm>
          <a:prstGeom prst="rect">
            <a:avLst/>
          </a:prstGeom>
        </p:spPr>
        <p:txBody>
          <a:bodyPr wrap="none">
            <a:spAutoFit/>
          </a:bodyPr>
          <a:lstStyle/>
          <a:p>
            <a:r>
              <a:rPr lang="en-US" sz="1100" dirty="0">
                <a:cs typeface="Calibri"/>
              </a:rPr>
              <a:t>[Maggi </a:t>
            </a:r>
            <a:r>
              <a:rPr lang="en-US" sz="1100" dirty="0" smtClean="0">
                <a:cs typeface="Calibri"/>
              </a:rPr>
              <a:t>NF2015] and [Challis NF2015]</a:t>
            </a:r>
            <a:endParaRPr lang="sv-SE" sz="1100" dirty="0"/>
          </a:p>
        </p:txBody>
      </p:sp>
      <p:sp>
        <p:nvSpPr>
          <p:cNvPr id="26" name="Rectangle 25"/>
          <p:cNvSpPr/>
          <p:nvPr/>
        </p:nvSpPr>
        <p:spPr>
          <a:xfrm>
            <a:off x="10853172" y="2872305"/>
            <a:ext cx="1338828" cy="261610"/>
          </a:xfrm>
          <a:prstGeom prst="rect">
            <a:avLst/>
          </a:prstGeom>
        </p:spPr>
        <p:txBody>
          <a:bodyPr wrap="none">
            <a:spAutoFit/>
          </a:bodyPr>
          <a:lstStyle/>
          <a:p>
            <a:r>
              <a:rPr lang="en-US" sz="1100" dirty="0" smtClean="0">
                <a:cs typeface="Calibri"/>
              </a:rPr>
              <a:t>[Frassinetti NF2021]</a:t>
            </a:r>
            <a:endParaRPr lang="sv-SE" sz="1100" dirty="0"/>
          </a:p>
        </p:txBody>
      </p:sp>
      <p:cxnSp>
        <p:nvCxnSpPr>
          <p:cNvPr id="28" name="Straight Arrow Connector 27"/>
          <p:cNvCxnSpPr/>
          <p:nvPr/>
        </p:nvCxnSpPr>
        <p:spPr>
          <a:xfrm>
            <a:off x="7906214" y="6155472"/>
            <a:ext cx="404789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7906215" y="3356518"/>
            <a:ext cx="0" cy="278780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11294384" y="6077414"/>
            <a:ext cx="851452" cy="400110"/>
          </a:xfrm>
          <a:prstGeom prst="rect">
            <a:avLst/>
          </a:prstGeom>
          <a:noFill/>
        </p:spPr>
        <p:txBody>
          <a:bodyPr wrap="none" rtlCol="0">
            <a:spAutoFit/>
          </a:bodyPr>
          <a:lstStyle/>
          <a:p>
            <a:pPr algn="l"/>
            <a:r>
              <a:rPr lang="sv-SE" sz="2000" dirty="0" err="1" smtClean="0"/>
              <a:t>power</a:t>
            </a:r>
            <a:endParaRPr lang="sv-SE" sz="2000" dirty="0" smtClean="0"/>
          </a:p>
        </p:txBody>
      </p:sp>
      <p:sp>
        <p:nvSpPr>
          <p:cNvPr id="33" name="TextBox 32"/>
          <p:cNvSpPr txBox="1"/>
          <p:nvPr/>
        </p:nvSpPr>
        <p:spPr>
          <a:xfrm rot="16200000">
            <a:off x="7164717" y="3631580"/>
            <a:ext cx="999889" cy="400110"/>
          </a:xfrm>
          <a:prstGeom prst="rect">
            <a:avLst/>
          </a:prstGeom>
          <a:noFill/>
        </p:spPr>
        <p:txBody>
          <a:bodyPr wrap="none" rtlCol="0">
            <a:spAutoFit/>
          </a:bodyPr>
          <a:lstStyle/>
          <a:p>
            <a:pPr algn="l"/>
            <a:r>
              <a:rPr lang="sv-SE" sz="2000" dirty="0"/>
              <a:t>g</a:t>
            </a:r>
            <a:r>
              <a:rPr lang="sv-SE" sz="2000" dirty="0" smtClean="0"/>
              <a:t>as rate</a:t>
            </a:r>
          </a:p>
        </p:txBody>
      </p:sp>
      <p:sp>
        <p:nvSpPr>
          <p:cNvPr id="34" name="Oval 33"/>
          <p:cNvSpPr/>
          <p:nvPr/>
        </p:nvSpPr>
        <p:spPr>
          <a:xfrm>
            <a:off x="8715515" y="5564457"/>
            <a:ext cx="156117" cy="156117"/>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5" name="Oval 34"/>
          <p:cNvSpPr/>
          <p:nvPr/>
        </p:nvSpPr>
        <p:spPr>
          <a:xfrm>
            <a:off x="9187681" y="5562586"/>
            <a:ext cx="156117" cy="156117"/>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6" name="Oval 35"/>
          <p:cNvSpPr/>
          <p:nvPr/>
        </p:nvSpPr>
        <p:spPr>
          <a:xfrm>
            <a:off x="9614961" y="5566327"/>
            <a:ext cx="156117" cy="156117"/>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8" name="Oval 37"/>
          <p:cNvSpPr/>
          <p:nvPr/>
        </p:nvSpPr>
        <p:spPr>
          <a:xfrm>
            <a:off x="10101823" y="5559782"/>
            <a:ext cx="156117" cy="156117"/>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9" name="Oval 38"/>
          <p:cNvSpPr/>
          <p:nvPr/>
        </p:nvSpPr>
        <p:spPr>
          <a:xfrm>
            <a:off x="10613255" y="5557912"/>
            <a:ext cx="156117" cy="156117"/>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0" name="Oval 39"/>
          <p:cNvSpPr/>
          <p:nvPr/>
        </p:nvSpPr>
        <p:spPr>
          <a:xfrm>
            <a:off x="11170165" y="5561652"/>
            <a:ext cx="156117" cy="156117"/>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3" name="Oval 42"/>
          <p:cNvSpPr/>
          <p:nvPr/>
        </p:nvSpPr>
        <p:spPr>
          <a:xfrm>
            <a:off x="8694598" y="4611213"/>
            <a:ext cx="156117" cy="156117"/>
          </a:xfrm>
          <a:prstGeom prst="ellipse">
            <a:avLst/>
          </a:prstGeom>
          <a:solidFill>
            <a:srgbClr val="008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4" name="Oval 43"/>
          <p:cNvSpPr/>
          <p:nvPr/>
        </p:nvSpPr>
        <p:spPr>
          <a:xfrm>
            <a:off x="9166764" y="4609342"/>
            <a:ext cx="156117" cy="156117"/>
          </a:xfrm>
          <a:prstGeom prst="ellipse">
            <a:avLst/>
          </a:prstGeom>
          <a:solidFill>
            <a:srgbClr val="008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5" name="Oval 44"/>
          <p:cNvSpPr/>
          <p:nvPr/>
        </p:nvSpPr>
        <p:spPr>
          <a:xfrm>
            <a:off x="9594044" y="4613083"/>
            <a:ext cx="156117" cy="156117"/>
          </a:xfrm>
          <a:prstGeom prst="ellipse">
            <a:avLst/>
          </a:prstGeom>
          <a:solidFill>
            <a:srgbClr val="008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6" name="Oval 45"/>
          <p:cNvSpPr/>
          <p:nvPr/>
        </p:nvSpPr>
        <p:spPr>
          <a:xfrm>
            <a:off x="10080906" y="4606538"/>
            <a:ext cx="156117" cy="156117"/>
          </a:xfrm>
          <a:prstGeom prst="ellipse">
            <a:avLst/>
          </a:prstGeom>
          <a:solidFill>
            <a:srgbClr val="008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7" name="Oval 46"/>
          <p:cNvSpPr/>
          <p:nvPr/>
        </p:nvSpPr>
        <p:spPr>
          <a:xfrm>
            <a:off x="10592338" y="4604668"/>
            <a:ext cx="156117" cy="156117"/>
          </a:xfrm>
          <a:prstGeom prst="ellipse">
            <a:avLst/>
          </a:prstGeom>
          <a:solidFill>
            <a:srgbClr val="008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8" name="Oval 47"/>
          <p:cNvSpPr/>
          <p:nvPr/>
        </p:nvSpPr>
        <p:spPr>
          <a:xfrm>
            <a:off x="11149248" y="4608408"/>
            <a:ext cx="156117" cy="156117"/>
          </a:xfrm>
          <a:prstGeom prst="ellipse">
            <a:avLst/>
          </a:prstGeom>
          <a:solidFill>
            <a:srgbClr val="008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9" name="Oval 48"/>
          <p:cNvSpPr/>
          <p:nvPr/>
        </p:nvSpPr>
        <p:spPr>
          <a:xfrm>
            <a:off x="8694598" y="3589234"/>
            <a:ext cx="156117" cy="156117"/>
          </a:xfrm>
          <a:prstGeom prst="ellipse">
            <a:avLst/>
          </a:prstGeom>
          <a:solidFill>
            <a:srgbClr val="E00A8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0" name="Oval 49"/>
          <p:cNvSpPr/>
          <p:nvPr/>
        </p:nvSpPr>
        <p:spPr>
          <a:xfrm>
            <a:off x="9166764" y="3587363"/>
            <a:ext cx="156117" cy="156117"/>
          </a:xfrm>
          <a:prstGeom prst="ellipse">
            <a:avLst/>
          </a:prstGeom>
          <a:solidFill>
            <a:srgbClr val="E00A8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1" name="Oval 50"/>
          <p:cNvSpPr/>
          <p:nvPr/>
        </p:nvSpPr>
        <p:spPr>
          <a:xfrm>
            <a:off x="9594044" y="3591104"/>
            <a:ext cx="156117" cy="156117"/>
          </a:xfrm>
          <a:prstGeom prst="ellipse">
            <a:avLst/>
          </a:prstGeom>
          <a:solidFill>
            <a:srgbClr val="E00A8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2" name="Oval 51"/>
          <p:cNvSpPr/>
          <p:nvPr/>
        </p:nvSpPr>
        <p:spPr>
          <a:xfrm>
            <a:off x="10080906" y="3584559"/>
            <a:ext cx="156117" cy="156117"/>
          </a:xfrm>
          <a:prstGeom prst="ellipse">
            <a:avLst/>
          </a:prstGeom>
          <a:solidFill>
            <a:srgbClr val="E00A8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3" name="Oval 52"/>
          <p:cNvSpPr/>
          <p:nvPr/>
        </p:nvSpPr>
        <p:spPr>
          <a:xfrm>
            <a:off x="10592338" y="3582689"/>
            <a:ext cx="156117" cy="156117"/>
          </a:xfrm>
          <a:prstGeom prst="ellipse">
            <a:avLst/>
          </a:prstGeom>
          <a:solidFill>
            <a:srgbClr val="E00A8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4" name="Oval 53"/>
          <p:cNvSpPr/>
          <p:nvPr/>
        </p:nvSpPr>
        <p:spPr>
          <a:xfrm>
            <a:off x="11149248" y="3586429"/>
            <a:ext cx="156117" cy="156117"/>
          </a:xfrm>
          <a:prstGeom prst="ellipse">
            <a:avLst/>
          </a:prstGeom>
          <a:solidFill>
            <a:srgbClr val="E00A8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5" name="TextBox 54"/>
          <p:cNvSpPr txBox="1"/>
          <p:nvPr/>
        </p:nvSpPr>
        <p:spPr>
          <a:xfrm>
            <a:off x="8307294" y="4309035"/>
            <a:ext cx="1069395" cy="307777"/>
          </a:xfrm>
          <a:prstGeom prst="rect">
            <a:avLst/>
          </a:prstGeom>
          <a:noFill/>
        </p:spPr>
        <p:txBody>
          <a:bodyPr wrap="none" rtlCol="0">
            <a:spAutoFit/>
          </a:bodyPr>
          <a:lstStyle/>
          <a:p>
            <a:pPr algn="l"/>
            <a:r>
              <a:rPr lang="sv-SE" sz="1400" dirty="0">
                <a:solidFill>
                  <a:srgbClr val="008000"/>
                </a:solidFill>
              </a:rPr>
              <a:t>m</a:t>
            </a:r>
            <a:r>
              <a:rPr lang="sv-SE" sz="1400" dirty="0" smtClean="0">
                <a:solidFill>
                  <a:srgbClr val="008000"/>
                </a:solidFill>
              </a:rPr>
              <a:t>edium gas</a:t>
            </a:r>
          </a:p>
        </p:txBody>
      </p:sp>
      <p:sp>
        <p:nvSpPr>
          <p:cNvPr id="56" name="TextBox 55"/>
          <p:cNvSpPr txBox="1"/>
          <p:nvPr/>
        </p:nvSpPr>
        <p:spPr>
          <a:xfrm>
            <a:off x="8286377" y="5232400"/>
            <a:ext cx="727250" cy="307777"/>
          </a:xfrm>
          <a:prstGeom prst="rect">
            <a:avLst/>
          </a:prstGeom>
          <a:noFill/>
        </p:spPr>
        <p:txBody>
          <a:bodyPr wrap="none" rtlCol="0">
            <a:spAutoFit/>
          </a:bodyPr>
          <a:lstStyle/>
          <a:p>
            <a:pPr algn="l"/>
            <a:r>
              <a:rPr lang="sv-SE" sz="1400" dirty="0" err="1" smtClean="0">
                <a:solidFill>
                  <a:srgbClr val="0070C0"/>
                </a:solidFill>
              </a:rPr>
              <a:t>low</a:t>
            </a:r>
            <a:r>
              <a:rPr lang="sv-SE" sz="1400" dirty="0" smtClean="0">
                <a:solidFill>
                  <a:srgbClr val="0070C0"/>
                </a:solidFill>
              </a:rPr>
              <a:t> gas</a:t>
            </a:r>
          </a:p>
        </p:txBody>
      </p:sp>
      <p:sp>
        <p:nvSpPr>
          <p:cNvPr id="57" name="TextBox 56"/>
          <p:cNvSpPr txBox="1"/>
          <p:nvPr/>
        </p:nvSpPr>
        <p:spPr>
          <a:xfrm>
            <a:off x="8262470" y="3331882"/>
            <a:ext cx="779252" cy="307777"/>
          </a:xfrm>
          <a:prstGeom prst="rect">
            <a:avLst/>
          </a:prstGeom>
          <a:noFill/>
        </p:spPr>
        <p:txBody>
          <a:bodyPr wrap="none" rtlCol="0">
            <a:spAutoFit/>
          </a:bodyPr>
          <a:lstStyle/>
          <a:p>
            <a:pPr algn="l"/>
            <a:r>
              <a:rPr lang="sv-SE" sz="1400" dirty="0" err="1" smtClean="0">
                <a:solidFill>
                  <a:srgbClr val="E00A81"/>
                </a:solidFill>
              </a:rPr>
              <a:t>high</a:t>
            </a:r>
            <a:r>
              <a:rPr lang="sv-SE" sz="1400" dirty="0" smtClean="0">
                <a:solidFill>
                  <a:srgbClr val="E00A81"/>
                </a:solidFill>
              </a:rPr>
              <a:t> gas</a:t>
            </a:r>
          </a:p>
        </p:txBody>
      </p:sp>
      <p:sp>
        <p:nvSpPr>
          <p:cNvPr id="58" name="Oval 57"/>
          <p:cNvSpPr/>
          <p:nvPr/>
        </p:nvSpPr>
        <p:spPr>
          <a:xfrm rot="17794592">
            <a:off x="8842730" y="4351853"/>
            <a:ext cx="2700278" cy="583727"/>
          </a:xfrm>
          <a:prstGeom prst="ellipse">
            <a:avLst/>
          </a:prstGeom>
          <a:noFill/>
          <a:ln w="31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9" name="TextBox 58"/>
          <p:cNvSpPr txBox="1"/>
          <p:nvPr/>
        </p:nvSpPr>
        <p:spPr>
          <a:xfrm rot="17786269">
            <a:off x="9548880" y="4602778"/>
            <a:ext cx="1512273" cy="276999"/>
          </a:xfrm>
          <a:prstGeom prst="rect">
            <a:avLst/>
          </a:prstGeom>
          <a:noFill/>
        </p:spPr>
        <p:txBody>
          <a:bodyPr wrap="none" rtlCol="0">
            <a:spAutoFit/>
          </a:bodyPr>
          <a:lstStyle/>
          <a:p>
            <a:pPr algn="l"/>
            <a:r>
              <a:rPr lang="sv-SE" sz="1200" dirty="0" err="1">
                <a:solidFill>
                  <a:schemeClr val="bg1">
                    <a:lumMod val="65000"/>
                  </a:schemeClr>
                </a:solidFill>
              </a:rPr>
              <a:t>s</a:t>
            </a:r>
            <a:r>
              <a:rPr lang="sv-SE" sz="1200" dirty="0" err="1" smtClean="0">
                <a:solidFill>
                  <a:schemeClr val="bg1">
                    <a:lumMod val="65000"/>
                  </a:schemeClr>
                </a:solidFill>
              </a:rPr>
              <a:t>ubset</a:t>
            </a:r>
            <a:r>
              <a:rPr lang="sv-SE" sz="1200" dirty="0" smtClean="0">
                <a:solidFill>
                  <a:schemeClr val="bg1">
                    <a:lumMod val="65000"/>
                  </a:schemeClr>
                </a:solidFill>
              </a:rPr>
              <a:t> at </a:t>
            </a:r>
            <a:r>
              <a:rPr lang="sv-SE" sz="1200" dirty="0" err="1" smtClean="0">
                <a:solidFill>
                  <a:schemeClr val="bg1">
                    <a:lumMod val="65000"/>
                  </a:schemeClr>
                </a:solidFill>
              </a:rPr>
              <a:t>constant</a:t>
            </a:r>
            <a:r>
              <a:rPr lang="sv-SE" sz="1200" dirty="0" smtClean="0">
                <a:solidFill>
                  <a:schemeClr val="bg1">
                    <a:lumMod val="65000"/>
                  </a:schemeClr>
                </a:solidFill>
              </a:rPr>
              <a:t> </a:t>
            </a:r>
            <a:r>
              <a:rPr lang="sv-SE" sz="1200" dirty="0" smtClean="0">
                <a:solidFill>
                  <a:schemeClr val="bg1">
                    <a:lumMod val="65000"/>
                  </a:schemeClr>
                </a:solidFill>
                <a:latin typeface="Symbol" panose="05050102010706020507" pitchFamily="18" charset="2"/>
              </a:rPr>
              <a:t>b</a:t>
            </a:r>
            <a:r>
              <a:rPr lang="sv-SE" sz="1200" baseline="-25000" dirty="0" smtClean="0">
                <a:solidFill>
                  <a:schemeClr val="bg1">
                    <a:lumMod val="65000"/>
                  </a:schemeClr>
                </a:solidFill>
              </a:rPr>
              <a:t>N</a:t>
            </a:r>
          </a:p>
        </p:txBody>
      </p:sp>
      <p:sp>
        <p:nvSpPr>
          <p:cNvPr id="3" name="Espace réservé du contenu 2">
            <a:extLst>
              <a:ext uri="{FF2B5EF4-FFF2-40B4-BE49-F238E27FC236}">
                <a16:creationId xmlns:a16="http://schemas.microsoft.com/office/drawing/2014/main" id="{AF84369C-82E3-577D-E575-74F6A508CBA3}"/>
              </a:ext>
            </a:extLst>
          </p:cNvPr>
          <p:cNvSpPr>
            <a:spLocks noGrp="1"/>
          </p:cNvSpPr>
          <p:nvPr>
            <p:ph idx="1"/>
          </p:nvPr>
        </p:nvSpPr>
        <p:spPr>
          <a:xfrm>
            <a:off x="1" y="593224"/>
            <a:ext cx="7007838" cy="5839996"/>
          </a:xfrm>
        </p:spPr>
        <p:txBody>
          <a:bodyPr>
            <a:noAutofit/>
          </a:bodyPr>
          <a:lstStyle/>
          <a:p>
            <a:pPr marL="214313" indent="-214313" eaLnBrk="1" fontAlgn="auto" hangingPunct="1">
              <a:spcBef>
                <a:spcPts val="0"/>
              </a:spcBef>
              <a:spcAft>
                <a:spcPts val="0"/>
              </a:spcAft>
              <a:buFont typeface="Arial"/>
              <a:buChar char="•"/>
              <a:defRPr/>
            </a:pPr>
            <a:r>
              <a:rPr lang="en-US" sz="1800" b="1" dirty="0">
                <a:cs typeface="Calibri"/>
              </a:rPr>
              <a:t>Proponents and contact person:</a:t>
            </a:r>
          </a:p>
          <a:p>
            <a:pPr marL="300038" lvl="1" indent="0">
              <a:spcBef>
                <a:spcPts val="0"/>
              </a:spcBef>
              <a:buNone/>
              <a:defRPr/>
            </a:pPr>
            <a:r>
              <a:rPr lang="en-US" sz="1400" dirty="0" smtClean="0">
                <a:cs typeface="Calibri"/>
              </a:rPr>
              <a:t>L. Frassinetti, S. </a:t>
            </a:r>
            <a:r>
              <a:rPr lang="en-US" sz="1400" dirty="0">
                <a:cs typeface="Calibri"/>
              </a:rPr>
              <a:t>Saarelma, O. </a:t>
            </a:r>
            <a:r>
              <a:rPr lang="en-US" sz="1400" dirty="0" smtClean="0">
                <a:cs typeface="Calibri"/>
              </a:rPr>
              <a:t>Krutkin</a:t>
            </a:r>
            <a:endParaRPr lang="en-US" sz="1400" b="1" dirty="0">
              <a:cs typeface="Calibri"/>
            </a:endParaRPr>
          </a:p>
          <a:p>
            <a:pPr marL="214313" indent="-214313" eaLnBrk="1" fontAlgn="auto" hangingPunct="1">
              <a:spcBef>
                <a:spcPts val="0"/>
              </a:spcBef>
              <a:spcAft>
                <a:spcPts val="0"/>
              </a:spcAft>
              <a:buFont typeface="Arial"/>
              <a:buChar char="•"/>
              <a:defRPr/>
            </a:pPr>
            <a:r>
              <a:rPr lang="en-US" sz="1800" b="1" dirty="0" smtClean="0">
                <a:cs typeface="Calibri"/>
              </a:rPr>
              <a:t>Background</a:t>
            </a:r>
            <a:endParaRPr lang="en-US" sz="1800" b="1" dirty="0">
              <a:cs typeface="Calibri"/>
            </a:endParaRPr>
          </a:p>
          <a:p>
            <a:pPr marL="446088" lvl="1" indent="-195263">
              <a:spcBef>
                <a:spcPts val="0"/>
              </a:spcBef>
              <a:buFont typeface="Wingdings" panose="05000000000000000000" pitchFamily="2" charset="2"/>
              <a:buChar char="§"/>
              <a:defRPr/>
            </a:pPr>
            <a:r>
              <a:rPr lang="en-US" sz="1400" dirty="0" smtClean="0">
                <a:cs typeface="Calibri"/>
              </a:rPr>
              <a:t>In </a:t>
            </a:r>
            <a:r>
              <a:rPr lang="en-US" sz="1400" dirty="0">
                <a:cs typeface="Calibri"/>
              </a:rPr>
              <a:t>JET-ILW </a:t>
            </a:r>
            <a:r>
              <a:rPr lang="en-US" sz="1400" dirty="0" smtClean="0">
                <a:cs typeface="Calibri"/>
              </a:rPr>
              <a:t>at high power and high gas rate (</a:t>
            </a:r>
            <a:r>
              <a:rPr lang="en-US" sz="1400" dirty="0" smtClean="0">
                <a:cs typeface="Calibri"/>
                <a:sym typeface="Wingdings" panose="05000000000000000000" pitchFamily="2" charset="2"/>
              </a:rPr>
              <a:t>high </a:t>
            </a:r>
            <a:r>
              <a:rPr lang="en-US" sz="1400" dirty="0" err="1" smtClean="0">
                <a:cs typeface="Calibri"/>
                <a:sym typeface="Wingdings" panose="05000000000000000000" pitchFamily="2" charset="2"/>
              </a:rPr>
              <a:t>n</a:t>
            </a:r>
            <a:r>
              <a:rPr lang="en-US" sz="1400" baseline="-25000" dirty="0" err="1" smtClean="0">
                <a:cs typeface="Calibri"/>
                <a:sym typeface="Wingdings" panose="05000000000000000000" pitchFamily="2" charset="2"/>
              </a:rPr>
              <a:t>e</a:t>
            </a:r>
            <a:r>
              <a:rPr lang="en-US" sz="1400" baseline="30000" dirty="0" err="1" smtClean="0">
                <a:cs typeface="Calibri"/>
                <a:sym typeface="Wingdings" panose="05000000000000000000" pitchFamily="2" charset="2"/>
              </a:rPr>
              <a:t>sep</a:t>
            </a:r>
            <a:r>
              <a:rPr lang="en-US" sz="1400" dirty="0" smtClean="0">
                <a:cs typeface="Calibri"/>
                <a:sym typeface="Wingdings" panose="05000000000000000000" pitchFamily="2" charset="2"/>
              </a:rPr>
              <a:t>/</a:t>
            </a:r>
            <a:r>
              <a:rPr lang="en-US" sz="1400" dirty="0" err="1" smtClean="0">
                <a:cs typeface="Calibri"/>
                <a:sym typeface="Wingdings" panose="05000000000000000000" pitchFamily="2" charset="2"/>
              </a:rPr>
              <a:t>n</a:t>
            </a:r>
            <a:r>
              <a:rPr lang="en-US" sz="1400" baseline="-25000" dirty="0" err="1" smtClean="0">
                <a:cs typeface="Calibri"/>
                <a:sym typeface="Wingdings" panose="05000000000000000000" pitchFamily="2" charset="2"/>
              </a:rPr>
              <a:t>e</a:t>
            </a:r>
            <a:r>
              <a:rPr lang="en-US" sz="1400" baseline="30000" dirty="0" err="1" smtClean="0">
                <a:cs typeface="Calibri"/>
                <a:sym typeface="Wingdings" panose="05000000000000000000" pitchFamily="2" charset="2"/>
              </a:rPr>
              <a:t>ped</a:t>
            </a:r>
            <a:r>
              <a:rPr lang="en-US" sz="1400" dirty="0">
                <a:cs typeface="Calibri"/>
              </a:rPr>
              <a:t>) </a:t>
            </a:r>
            <a:r>
              <a:rPr lang="en-US" sz="1400" dirty="0" smtClean="0">
                <a:cs typeface="Calibri"/>
              </a:rPr>
              <a:t>the pedestal is not limited by ideal MHD but by resistive MHD </a:t>
            </a:r>
            <a:r>
              <a:rPr lang="en-US" sz="1200" dirty="0" smtClean="0">
                <a:solidFill>
                  <a:srgbClr val="FF0000"/>
                </a:solidFill>
                <a:cs typeface="Calibri"/>
              </a:rPr>
              <a:t>[Maggi </a:t>
            </a:r>
            <a:r>
              <a:rPr lang="en-US" sz="1200" dirty="0">
                <a:solidFill>
                  <a:srgbClr val="FF0000"/>
                </a:solidFill>
                <a:cs typeface="Calibri"/>
              </a:rPr>
              <a:t>NF2015, Frassinetti </a:t>
            </a:r>
            <a:r>
              <a:rPr lang="en-US" sz="1200" dirty="0" smtClean="0">
                <a:solidFill>
                  <a:srgbClr val="FF0000"/>
                </a:solidFill>
                <a:cs typeface="Calibri"/>
              </a:rPr>
              <a:t>NF2021, Nyström NF2023]</a:t>
            </a:r>
            <a:r>
              <a:rPr lang="en-US" sz="1400" dirty="0" smtClean="0">
                <a:cs typeface="Calibri"/>
              </a:rPr>
              <a:t> and </a:t>
            </a:r>
            <a:r>
              <a:rPr lang="en-US" sz="1400" dirty="0" smtClean="0">
                <a:cs typeface="Calibri"/>
                <a:sym typeface="Wingdings" panose="05000000000000000000" pitchFamily="2" charset="2"/>
              </a:rPr>
              <a:t>ETGs play </a:t>
            </a:r>
            <a:r>
              <a:rPr lang="en-US" sz="1400" dirty="0">
                <a:cs typeface="Calibri"/>
                <a:sym typeface="Wingdings" panose="05000000000000000000" pitchFamily="2" charset="2"/>
              </a:rPr>
              <a:t>a major role in the </a:t>
            </a:r>
            <a:r>
              <a:rPr lang="en-US" sz="1400" dirty="0" smtClean="0">
                <a:cs typeface="Calibri"/>
                <a:sym typeface="Wingdings" panose="05000000000000000000" pitchFamily="2" charset="2"/>
              </a:rPr>
              <a:t>pedestal transport </a:t>
            </a:r>
            <a:r>
              <a:rPr lang="en-US" sz="1200" dirty="0" smtClean="0">
                <a:solidFill>
                  <a:srgbClr val="FF0000"/>
                </a:solidFill>
                <a:cs typeface="Calibri"/>
                <a:sym typeface="Wingdings" panose="05000000000000000000" pitchFamily="2" charset="2"/>
              </a:rPr>
              <a:t>[</a:t>
            </a:r>
            <a:r>
              <a:rPr lang="en-US" sz="1200" dirty="0">
                <a:solidFill>
                  <a:srgbClr val="FF0000"/>
                </a:solidFill>
                <a:cs typeface="Calibri"/>
                <a:sym typeface="Wingdings" panose="05000000000000000000" pitchFamily="2" charset="2"/>
              </a:rPr>
              <a:t>Chapman </a:t>
            </a:r>
            <a:r>
              <a:rPr lang="en-US" sz="1200" dirty="0" smtClean="0">
                <a:solidFill>
                  <a:srgbClr val="FF0000"/>
                </a:solidFill>
                <a:cs typeface="Calibri"/>
                <a:sym typeface="Wingdings" panose="05000000000000000000" pitchFamily="2" charset="2"/>
              </a:rPr>
              <a:t>NF2022, Krutkin PPCF2025]</a:t>
            </a:r>
            <a:r>
              <a:rPr lang="en-US" sz="1400" dirty="0" smtClean="0">
                <a:cs typeface="Calibri"/>
                <a:sym typeface="Wingdings" panose="05000000000000000000" pitchFamily="2" charset="2"/>
              </a:rPr>
              <a:t>.</a:t>
            </a:r>
          </a:p>
          <a:p>
            <a:pPr marL="446088" lvl="1" indent="-195263">
              <a:spcBef>
                <a:spcPts val="0"/>
              </a:spcBef>
              <a:buFont typeface="Wingdings" panose="05000000000000000000" pitchFamily="2" charset="2"/>
              <a:buChar char="§"/>
              <a:defRPr/>
            </a:pPr>
            <a:r>
              <a:rPr lang="en-US" sz="1400" dirty="0" smtClean="0">
                <a:cs typeface="Calibri"/>
                <a:sym typeface="Wingdings" panose="05000000000000000000" pitchFamily="2" charset="2"/>
              </a:rPr>
              <a:t>Do we have and in which conditions similar phenomenology in </a:t>
            </a:r>
            <a:r>
              <a:rPr lang="en-US" sz="1400" dirty="0" smtClean="0">
                <a:cs typeface="Calibri"/>
                <a:sym typeface="Wingdings" panose="05000000000000000000" pitchFamily="2" charset="2"/>
              </a:rPr>
              <a:t>JT-60SA</a:t>
            </a:r>
            <a:r>
              <a:rPr lang="en-US" sz="1400" dirty="0" smtClean="0">
                <a:cs typeface="Calibri"/>
                <a:sym typeface="Wingdings" panose="05000000000000000000" pitchFamily="2" charset="2"/>
              </a:rPr>
              <a:t>?</a:t>
            </a:r>
          </a:p>
          <a:p>
            <a:pPr marL="446088" lvl="1" indent="-195263">
              <a:spcBef>
                <a:spcPts val="0"/>
              </a:spcBef>
              <a:buFont typeface="Wingdings" panose="05000000000000000000" pitchFamily="2" charset="2"/>
              <a:buChar char="§"/>
              <a:defRPr/>
            </a:pPr>
            <a:r>
              <a:rPr lang="en-US" sz="1400" dirty="0" smtClean="0">
                <a:cs typeface="Calibri"/>
                <a:sym typeface="Wingdings" panose="05000000000000000000" pitchFamily="2" charset="2"/>
              </a:rPr>
              <a:t>This will provide a more general understanding of </a:t>
            </a:r>
            <a:r>
              <a:rPr lang="en-US" sz="1400" dirty="0" err="1" smtClean="0">
                <a:cs typeface="Calibri"/>
                <a:sym typeface="Wingdings" panose="05000000000000000000" pitchFamily="2" charset="2"/>
              </a:rPr>
              <a:t>resisistive</a:t>
            </a:r>
            <a:r>
              <a:rPr lang="en-US" sz="1400" dirty="0" smtClean="0">
                <a:cs typeface="Calibri"/>
                <a:sym typeface="Wingdings" panose="05000000000000000000" pitchFamily="2" charset="2"/>
              </a:rPr>
              <a:t> MHD and pedestal transport, that can help us for extrapolation to future machines.</a:t>
            </a:r>
          </a:p>
          <a:p>
            <a:pPr marL="176213" indent="-176213">
              <a:spcBef>
                <a:spcPts val="0"/>
              </a:spcBef>
              <a:defRPr/>
            </a:pPr>
            <a:r>
              <a:rPr lang="en-US" sz="1800" b="1" dirty="0">
                <a:cs typeface="Calibri"/>
              </a:rPr>
              <a:t> </a:t>
            </a:r>
            <a:r>
              <a:rPr lang="en-US" sz="1800" b="1" dirty="0" smtClean="0">
                <a:cs typeface="Calibri"/>
              </a:rPr>
              <a:t>Objectives</a:t>
            </a:r>
            <a:endParaRPr lang="en-US" sz="2000" dirty="0" smtClean="0">
              <a:cs typeface="Calibri"/>
            </a:endParaRPr>
          </a:p>
          <a:p>
            <a:pPr marL="446088" lvl="1" indent="-177800" eaLnBrk="1" fontAlgn="auto" hangingPunct="1">
              <a:spcBef>
                <a:spcPts val="0"/>
              </a:spcBef>
              <a:spcAft>
                <a:spcPts val="0"/>
              </a:spcAft>
              <a:buFont typeface="Wingdings" panose="05000000000000000000" pitchFamily="2" charset="2"/>
              <a:buChar char="§"/>
              <a:defRPr/>
            </a:pPr>
            <a:r>
              <a:rPr lang="en-US" sz="1400" dirty="0" smtClean="0">
                <a:cs typeface="Calibri"/>
              </a:rPr>
              <a:t>Direct objectives:</a:t>
            </a:r>
          </a:p>
          <a:p>
            <a:pPr marL="731838" lvl="2" indent="-285750">
              <a:spcBef>
                <a:spcPts val="0"/>
              </a:spcBef>
              <a:buFont typeface="Courier New" panose="02070309020205020404" pitchFamily="49" charset="0"/>
              <a:buChar char="o"/>
              <a:defRPr/>
            </a:pPr>
            <a:r>
              <a:rPr lang="en-US" sz="1400" dirty="0" smtClean="0">
                <a:cs typeface="Calibri"/>
              </a:rPr>
              <a:t>measure pedestal structure and ELMs in different plasma conditions</a:t>
            </a:r>
          </a:p>
          <a:p>
            <a:pPr marL="731838" lvl="2" indent="-285750">
              <a:spcBef>
                <a:spcPts val="0"/>
              </a:spcBef>
              <a:buFont typeface="Courier New" panose="02070309020205020404" pitchFamily="49" charset="0"/>
              <a:buChar char="o"/>
              <a:defRPr/>
            </a:pPr>
            <a:r>
              <a:rPr lang="en-US" sz="1400" dirty="0">
                <a:cs typeface="Calibri"/>
              </a:rPr>
              <a:t>quantify the correlation of the pedestal with power and gas rate</a:t>
            </a:r>
          </a:p>
          <a:p>
            <a:pPr marL="731838" lvl="2" indent="-285750">
              <a:spcBef>
                <a:spcPts val="0"/>
              </a:spcBef>
              <a:buFont typeface="Courier New" panose="02070309020205020404" pitchFamily="49" charset="0"/>
              <a:buChar char="o"/>
              <a:defRPr/>
            </a:pPr>
            <a:r>
              <a:rPr lang="en-US" sz="1400" dirty="0" smtClean="0">
                <a:cs typeface="Calibri"/>
              </a:rPr>
              <a:t>quantify pedestal stability and GK turbulent transport characteristics</a:t>
            </a:r>
          </a:p>
          <a:p>
            <a:pPr marL="731838" lvl="2" indent="-285750">
              <a:spcBef>
                <a:spcPts val="0"/>
              </a:spcBef>
              <a:buFont typeface="Courier New" panose="02070309020205020404" pitchFamily="49" charset="0"/>
              <a:buChar char="o"/>
              <a:defRPr/>
            </a:pPr>
            <a:r>
              <a:rPr lang="en-US" sz="1400" dirty="0" smtClean="0">
                <a:cs typeface="Calibri"/>
              </a:rPr>
              <a:t>quantify </a:t>
            </a:r>
            <a:r>
              <a:rPr lang="en-US" sz="1400" dirty="0">
                <a:cs typeface="Calibri"/>
              </a:rPr>
              <a:t>the correlation between pedestal </a:t>
            </a:r>
            <a:r>
              <a:rPr lang="en-US" sz="1400" dirty="0" smtClean="0">
                <a:cs typeface="Calibri"/>
              </a:rPr>
              <a:t>stability with </a:t>
            </a:r>
            <a:r>
              <a:rPr lang="en-US" sz="1400" dirty="0" err="1" smtClean="0">
                <a:cs typeface="Calibri"/>
                <a:sym typeface="Wingdings" panose="05000000000000000000" pitchFamily="2" charset="2"/>
              </a:rPr>
              <a:t>n</a:t>
            </a:r>
            <a:r>
              <a:rPr lang="en-US" sz="1400" baseline="-25000" dirty="0" err="1" smtClean="0">
                <a:cs typeface="Calibri"/>
                <a:sym typeface="Wingdings" panose="05000000000000000000" pitchFamily="2" charset="2"/>
              </a:rPr>
              <a:t>e</a:t>
            </a:r>
            <a:r>
              <a:rPr lang="en-US" sz="1400" baseline="30000" dirty="0" err="1" smtClean="0">
                <a:cs typeface="Calibri"/>
                <a:sym typeface="Wingdings" panose="05000000000000000000" pitchFamily="2" charset="2"/>
              </a:rPr>
              <a:t>sep</a:t>
            </a:r>
            <a:r>
              <a:rPr lang="en-US" sz="1400" dirty="0" smtClean="0">
                <a:cs typeface="Calibri"/>
                <a:sym typeface="Wingdings" panose="05000000000000000000" pitchFamily="2" charset="2"/>
              </a:rPr>
              <a:t>/</a:t>
            </a:r>
            <a:r>
              <a:rPr lang="en-US" sz="1400" dirty="0" err="1" smtClean="0">
                <a:cs typeface="Calibri"/>
                <a:sym typeface="Wingdings" panose="05000000000000000000" pitchFamily="2" charset="2"/>
              </a:rPr>
              <a:t>n</a:t>
            </a:r>
            <a:r>
              <a:rPr lang="en-US" sz="1400" baseline="-25000" dirty="0" err="1" smtClean="0">
                <a:cs typeface="Calibri"/>
                <a:sym typeface="Wingdings" panose="05000000000000000000" pitchFamily="2" charset="2"/>
              </a:rPr>
              <a:t>e</a:t>
            </a:r>
            <a:r>
              <a:rPr lang="en-US" sz="1400" baseline="30000" dirty="0" err="1" smtClean="0">
                <a:cs typeface="Calibri"/>
                <a:sym typeface="Wingdings" panose="05000000000000000000" pitchFamily="2" charset="2"/>
              </a:rPr>
              <a:t>ped</a:t>
            </a:r>
            <a:endParaRPr lang="en-US" sz="1400" baseline="30000" dirty="0" smtClean="0">
              <a:cs typeface="Calibri"/>
              <a:sym typeface="Wingdings" panose="05000000000000000000" pitchFamily="2" charset="2"/>
            </a:endParaRPr>
          </a:p>
          <a:p>
            <a:pPr marL="731838" lvl="2" indent="-285750">
              <a:spcBef>
                <a:spcPts val="0"/>
              </a:spcBef>
              <a:buFont typeface="Courier New" panose="02070309020205020404" pitchFamily="49" charset="0"/>
              <a:buChar char="o"/>
              <a:defRPr/>
            </a:pPr>
            <a:r>
              <a:rPr lang="en-US" sz="1400" dirty="0" smtClean="0">
                <a:cs typeface="Calibri"/>
                <a:sym typeface="Wingdings" panose="05000000000000000000" pitchFamily="2" charset="2"/>
              </a:rPr>
              <a:t>Identify under which conditions resistive MHD and ETG pedestal transport start to be relevant in </a:t>
            </a:r>
            <a:r>
              <a:rPr lang="en-US" sz="1400" dirty="0" smtClean="0">
                <a:cs typeface="Calibri"/>
                <a:sym typeface="Wingdings" panose="05000000000000000000" pitchFamily="2" charset="2"/>
              </a:rPr>
              <a:t>JT-60SA</a:t>
            </a:r>
            <a:endParaRPr lang="en-US" sz="1400" dirty="0" smtClean="0">
              <a:cs typeface="Calibri"/>
              <a:sym typeface="Wingdings" panose="05000000000000000000" pitchFamily="2" charset="2"/>
            </a:endParaRPr>
          </a:p>
          <a:p>
            <a:pPr marL="731838" lvl="2" indent="-285750">
              <a:spcBef>
                <a:spcPts val="0"/>
              </a:spcBef>
              <a:buFont typeface="Courier New" panose="02070309020205020404" pitchFamily="49" charset="0"/>
              <a:buChar char="o"/>
              <a:defRPr/>
            </a:pPr>
            <a:r>
              <a:rPr lang="en-US" sz="1400" dirty="0" smtClean="0">
                <a:cs typeface="Calibri"/>
                <a:sym typeface="Wingdings" panose="05000000000000000000" pitchFamily="2" charset="2"/>
              </a:rPr>
              <a:t>compare the </a:t>
            </a:r>
            <a:r>
              <a:rPr lang="en-US" sz="1400" dirty="0" smtClean="0">
                <a:cs typeface="Calibri"/>
                <a:sym typeface="Wingdings" panose="05000000000000000000" pitchFamily="2" charset="2"/>
              </a:rPr>
              <a:t>JT-60SA </a:t>
            </a:r>
            <a:r>
              <a:rPr lang="en-US" sz="1400" dirty="0" smtClean="0">
                <a:cs typeface="Calibri"/>
                <a:sym typeface="Wingdings" panose="05000000000000000000" pitchFamily="2" charset="2"/>
              </a:rPr>
              <a:t>results with JET-ILW and JET-C</a:t>
            </a:r>
            <a:endParaRPr lang="en-US" sz="1400" dirty="0">
              <a:cs typeface="Calibri"/>
            </a:endParaRPr>
          </a:p>
          <a:p>
            <a:pPr marL="446088" lvl="1" indent="-177800">
              <a:spcBef>
                <a:spcPts val="0"/>
              </a:spcBef>
              <a:buFont typeface="Wingdings" panose="05000000000000000000" pitchFamily="2" charset="2"/>
              <a:buChar char="§"/>
              <a:defRPr/>
            </a:pPr>
            <a:r>
              <a:rPr lang="en-US" sz="1400" dirty="0" smtClean="0">
                <a:solidFill>
                  <a:schemeClr val="bg1">
                    <a:lumMod val="50000"/>
                  </a:schemeClr>
                </a:solidFill>
                <a:cs typeface="Calibri"/>
              </a:rPr>
              <a:t>Indirect objectives (to be linked to other proposals):</a:t>
            </a:r>
          </a:p>
          <a:p>
            <a:pPr marL="731837" lvl="2" indent="-285750">
              <a:spcBef>
                <a:spcPts val="0"/>
              </a:spcBef>
              <a:buFont typeface="Courier New" panose="02070309020205020404" pitchFamily="49" charset="0"/>
              <a:buChar char="o"/>
              <a:defRPr/>
            </a:pPr>
            <a:r>
              <a:rPr lang="en-US" sz="1400" dirty="0" smtClean="0">
                <a:solidFill>
                  <a:schemeClr val="bg1">
                    <a:lumMod val="50000"/>
                  </a:schemeClr>
                </a:solidFill>
                <a:cs typeface="Calibri"/>
              </a:rPr>
              <a:t>Identify the P</a:t>
            </a:r>
            <a:r>
              <a:rPr lang="en-US" sz="1400" baseline="-25000" dirty="0" smtClean="0">
                <a:solidFill>
                  <a:schemeClr val="bg1">
                    <a:lumMod val="50000"/>
                  </a:schemeClr>
                </a:solidFill>
                <a:cs typeface="Calibri"/>
              </a:rPr>
              <a:t>LH</a:t>
            </a:r>
            <a:r>
              <a:rPr lang="en-US" sz="1400" dirty="0" smtClean="0">
                <a:solidFill>
                  <a:schemeClr val="bg1">
                    <a:lumMod val="50000"/>
                  </a:schemeClr>
                </a:solidFill>
                <a:cs typeface="Calibri"/>
              </a:rPr>
              <a:t> threshold at different gas rates</a:t>
            </a:r>
          </a:p>
          <a:p>
            <a:pPr marL="731837" lvl="2" indent="-285750">
              <a:spcBef>
                <a:spcPts val="0"/>
              </a:spcBef>
              <a:buFont typeface="Courier New" panose="02070309020205020404" pitchFamily="49" charset="0"/>
              <a:buChar char="o"/>
              <a:defRPr/>
            </a:pPr>
            <a:r>
              <a:rPr lang="en-US" sz="1400" dirty="0" smtClean="0">
                <a:solidFill>
                  <a:schemeClr val="bg1">
                    <a:lumMod val="50000"/>
                  </a:schemeClr>
                </a:solidFill>
                <a:cs typeface="Calibri"/>
              </a:rPr>
              <a:t>Identify transition from type III ELMs to type I ELMs</a:t>
            </a:r>
          </a:p>
          <a:p>
            <a:pPr marL="731837" lvl="2" indent="-285750">
              <a:spcBef>
                <a:spcPts val="0"/>
              </a:spcBef>
              <a:buFont typeface="Courier New" panose="02070309020205020404" pitchFamily="49" charset="0"/>
              <a:buChar char="o"/>
              <a:defRPr/>
            </a:pPr>
            <a:r>
              <a:rPr lang="en-US" sz="1400" dirty="0" smtClean="0">
                <a:solidFill>
                  <a:schemeClr val="bg1">
                    <a:lumMod val="50000"/>
                  </a:schemeClr>
                </a:solidFill>
                <a:cs typeface="Calibri"/>
              </a:rPr>
              <a:t>Global confinement in H-mode and core transport</a:t>
            </a:r>
          </a:p>
          <a:p>
            <a:pPr marL="207963" indent="-239713">
              <a:spcBef>
                <a:spcPts val="0"/>
              </a:spcBef>
              <a:defRPr/>
            </a:pPr>
            <a:r>
              <a:rPr lang="en-US" sz="1800" b="1" dirty="0" smtClean="0">
                <a:cs typeface="Calibri"/>
              </a:rPr>
              <a:t>Strategy:</a:t>
            </a:r>
          </a:p>
          <a:p>
            <a:pPr marL="431800" lvl="1" indent="-163513">
              <a:spcBef>
                <a:spcPts val="0"/>
              </a:spcBef>
              <a:buFont typeface="Wingdings" panose="05000000000000000000" pitchFamily="2" charset="2"/>
              <a:buChar char="§"/>
              <a:defRPr/>
            </a:pPr>
            <a:r>
              <a:rPr lang="en-US" sz="1600" dirty="0" smtClean="0">
                <a:cs typeface="Calibri"/>
              </a:rPr>
              <a:t>Perform power scans at constant gas rate</a:t>
            </a:r>
          </a:p>
          <a:p>
            <a:pPr marL="431800" lvl="1" indent="-163513">
              <a:spcBef>
                <a:spcPts val="0"/>
              </a:spcBef>
              <a:buFont typeface="Wingdings" panose="05000000000000000000" pitchFamily="2" charset="2"/>
              <a:buChar char="§"/>
              <a:defRPr/>
            </a:pPr>
            <a:r>
              <a:rPr lang="en-US" sz="1600" dirty="0" smtClean="0">
                <a:cs typeface="Calibri"/>
              </a:rPr>
              <a:t>Perform gas scan at constant power</a:t>
            </a:r>
          </a:p>
          <a:p>
            <a:pPr marL="431800" lvl="1" indent="-163513">
              <a:spcBef>
                <a:spcPts val="0"/>
              </a:spcBef>
              <a:buFont typeface="Wingdings" panose="05000000000000000000" pitchFamily="2" charset="2"/>
              <a:buChar char="§"/>
              <a:defRPr/>
            </a:pPr>
            <a:r>
              <a:rPr lang="en-US" sz="1600" dirty="0" smtClean="0">
                <a:cs typeface="Calibri"/>
              </a:rPr>
              <a:t>Indirectly </a:t>
            </a:r>
            <a:r>
              <a:rPr lang="en-US" sz="1600" dirty="0" smtClean="0">
                <a:cs typeface="Calibri"/>
                <a:sym typeface="Wingdings" panose="05000000000000000000" pitchFamily="2" charset="2"/>
              </a:rPr>
              <a:t></a:t>
            </a:r>
            <a:r>
              <a:rPr lang="en-US" sz="1600" dirty="0" smtClean="0">
                <a:cs typeface="Calibri"/>
              </a:rPr>
              <a:t> subset at constant </a:t>
            </a:r>
            <a:r>
              <a:rPr lang="en-US" sz="1600" dirty="0" smtClean="0">
                <a:latin typeface="Symbol" panose="05050102010706020507" pitchFamily="18" charset="2"/>
                <a:cs typeface="Calibri"/>
              </a:rPr>
              <a:t>b</a:t>
            </a:r>
            <a:r>
              <a:rPr lang="en-US" sz="1600" baseline="-25000" dirty="0" smtClean="0">
                <a:cs typeface="Calibri"/>
              </a:rPr>
              <a:t>N</a:t>
            </a:r>
            <a:r>
              <a:rPr lang="en-US" sz="1600" dirty="0" smtClean="0">
                <a:cs typeface="Calibri"/>
              </a:rPr>
              <a:t> for pedestal stability studies</a:t>
            </a:r>
          </a:p>
          <a:p>
            <a:pPr marL="446088" indent="-177800" eaLnBrk="1" fontAlgn="auto" hangingPunct="1">
              <a:spcBef>
                <a:spcPts val="0"/>
              </a:spcBef>
              <a:spcAft>
                <a:spcPts val="0"/>
              </a:spcAft>
              <a:buFont typeface="Wingdings" panose="05000000000000000000" pitchFamily="2" charset="2"/>
              <a:buChar char="§"/>
              <a:defRPr/>
            </a:pPr>
            <a:endParaRPr lang="en-US" sz="1400" b="1" dirty="0">
              <a:cs typeface="Calibri"/>
            </a:endParaRPr>
          </a:p>
          <a:p>
            <a:pPr marL="0" indent="0" eaLnBrk="1" fontAlgn="auto" hangingPunct="1">
              <a:spcBef>
                <a:spcPts val="0"/>
              </a:spcBef>
              <a:spcAft>
                <a:spcPts val="0"/>
              </a:spcAft>
              <a:buNone/>
              <a:defRPr/>
            </a:pPr>
            <a:endParaRPr lang="en-US" sz="1400" dirty="0">
              <a:cs typeface="Calibri"/>
            </a:endParaRPr>
          </a:p>
          <a:p>
            <a:endParaRPr lang="fr-FR" sz="1400" dirty="0"/>
          </a:p>
        </p:txBody>
      </p:sp>
      <p:sp>
        <p:nvSpPr>
          <p:cNvPr id="42" name="Rectangle 41"/>
          <p:cNvSpPr/>
          <p:nvPr/>
        </p:nvSpPr>
        <p:spPr>
          <a:xfrm>
            <a:off x="4673184" y="5342045"/>
            <a:ext cx="3202310" cy="938719"/>
          </a:xfrm>
          <a:prstGeom prst="rect">
            <a:avLst/>
          </a:prstGeom>
          <a:ln>
            <a:solidFill>
              <a:srgbClr val="FF0000"/>
            </a:solidFill>
          </a:ln>
        </p:spPr>
        <p:txBody>
          <a:bodyPr wrap="square">
            <a:spAutoFit/>
          </a:bodyPr>
          <a:lstStyle/>
          <a:p>
            <a:r>
              <a:rPr lang="en-GB" sz="1100" dirty="0" smtClean="0"/>
              <a:t>Related OP2 scientific topics</a:t>
            </a:r>
          </a:p>
          <a:p>
            <a:pPr marL="285750" indent="-285750">
              <a:buFont typeface="Wingdings" panose="05000000000000000000" pitchFamily="2" charset="2"/>
              <a:buChar char="§"/>
            </a:pPr>
            <a:r>
              <a:rPr lang="en-GB" sz="1100" dirty="0" smtClean="0"/>
              <a:t>Initial </a:t>
            </a:r>
            <a:r>
              <a:rPr lang="en-GB" sz="1100" dirty="0"/>
              <a:t>characterization of H-mode </a:t>
            </a:r>
            <a:r>
              <a:rPr lang="en-GB" sz="1100" dirty="0" smtClean="0"/>
              <a:t>confinement</a:t>
            </a:r>
          </a:p>
          <a:p>
            <a:pPr marL="285750" indent="-285750">
              <a:buFont typeface="Wingdings" panose="05000000000000000000" pitchFamily="2" charset="2"/>
              <a:buChar char="§"/>
            </a:pPr>
            <a:r>
              <a:rPr lang="en-GB" sz="1100" dirty="0"/>
              <a:t>L-H power threshold characterization in H and D</a:t>
            </a:r>
          </a:p>
          <a:p>
            <a:pPr marL="285750" indent="-285750">
              <a:buFont typeface="Wingdings" panose="05000000000000000000" pitchFamily="2" charset="2"/>
              <a:buChar char="§"/>
            </a:pPr>
            <a:r>
              <a:rPr lang="en-GB" sz="1100" smtClean="0"/>
              <a:t>Pedestal </a:t>
            </a:r>
            <a:r>
              <a:rPr lang="en-GB" sz="1100" dirty="0"/>
              <a:t>and ELMs generation studies in different plasma conditions</a:t>
            </a:r>
          </a:p>
        </p:txBody>
      </p:sp>
    </p:spTree>
    <p:extLst>
      <p:ext uri="{BB962C8B-B14F-4D97-AF65-F5344CB8AC3E}">
        <p14:creationId xmlns:p14="http://schemas.microsoft.com/office/powerpoint/2010/main" val="3692550992"/>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C5E97A0C0FEBC408E67B127B9678D93" ma:contentTypeVersion="16" ma:contentTypeDescription="Create a new document." ma:contentTypeScope="" ma:versionID="1d2a0d8c6deb6b6d65149e488cbe144b">
  <xsd:schema xmlns:xsd="http://www.w3.org/2001/XMLSchema" xmlns:xs="http://www.w3.org/2001/XMLSchema" xmlns:p="http://schemas.microsoft.com/office/2006/metadata/properties" xmlns:ns2="cbbfa1f3-60c2-42de-b5b6-3ee8cb87d964" xmlns:ns3="e5ba6352-0726-4226-96e7-82f7f1c59ac0" targetNamespace="http://schemas.microsoft.com/office/2006/metadata/properties" ma:root="true" ma:fieldsID="0760925279f4376d2d8626e0085fb012" ns2:_="" ns3:_="">
    <xsd:import namespace="cbbfa1f3-60c2-42de-b5b6-3ee8cb87d964"/>
    <xsd:import namespace="e5ba6352-0726-4226-96e7-82f7f1c59ac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Dateofreleas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DateTaken"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bfa1f3-60c2-42de-b5b6-3ee8cb87d9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Dateofrelease" ma:index="14" nillable="true" ma:displayName="Date of release" ma:format="Dropdown" ma:internalName="Dateofrelease">
      <xsd:simpleType>
        <xsd:restriction base="dms:Text">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5ba6352-0726-4226-96e7-82f7f1c59ac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a5fc3690-ba4d-4b93-9ca3-ace776e65a5b}" ma:internalName="TaxCatchAll" ma:showField="CatchAllData" ma:web="e5ba6352-0726-4226-96e7-82f7f1c59a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5ba6352-0726-4226-96e7-82f7f1c59ac0" xsi:nil="true"/>
    <Dateofrelease xmlns="cbbfa1f3-60c2-42de-b5b6-3ee8cb87d964" xsi:nil="true"/>
    <lcf76f155ced4ddcb4097134ff3c332f xmlns="cbbfa1f3-60c2-42de-b5b6-3ee8cb87d96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29BB5A6-9C9C-4509-BBBE-0C2B5904D093}">
  <ds:schemaRefs>
    <ds:schemaRef ds:uri="http://schemas.microsoft.com/sharepoint/v3/contenttype/forms"/>
  </ds:schemaRefs>
</ds:datastoreItem>
</file>

<file path=customXml/itemProps2.xml><?xml version="1.0" encoding="utf-8"?>
<ds:datastoreItem xmlns:ds="http://schemas.openxmlformats.org/officeDocument/2006/customXml" ds:itemID="{8620B528-A52D-4A7D-BA72-76895AB57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bfa1f3-60c2-42de-b5b6-3ee8cb87d964"/>
    <ds:schemaRef ds:uri="e5ba6352-0726-4226-96e7-82f7f1c59a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1581EFF-75CA-400B-8B14-07B3BB5FE4A6}">
  <ds:schemaRefs>
    <ds:schemaRef ds:uri="http://purl.org/dc/elements/1.1/"/>
    <ds:schemaRef ds:uri="http://schemas.microsoft.com/office/2006/metadata/properties"/>
    <ds:schemaRef ds:uri="cbbfa1f3-60c2-42de-b5b6-3ee8cb87d964"/>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e5ba6352-0726-4226-96e7-82f7f1c59ac0"/>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496</TotalTime>
  <Words>1102</Words>
  <Application>Microsoft Office PowerPoint</Application>
  <PresentationFormat>Widescreen</PresentationFormat>
  <Paragraphs>131</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Aptos</vt:lpstr>
      <vt:lpstr>Arial</vt:lpstr>
      <vt:lpstr>Calibri</vt:lpstr>
      <vt:lpstr>Courier New</vt:lpstr>
      <vt:lpstr>Symbol</vt:lpstr>
      <vt:lpstr>Wingdings</vt:lpstr>
      <vt:lpstr>EUROfusion.1line_5_3_2019</vt:lpstr>
      <vt:lpstr>Pedestal structure, stability, transport and ELMs characterization</vt:lpstr>
      <vt:lpstr>Pedestal structure, stability, transport and ELMs characterization</vt:lpstr>
      <vt:lpstr>Pedestal structure, stability, transport and ELMs characterization</vt:lpstr>
      <vt:lpstr>Pedestal structure, stability, transport and ELMs characterization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Lorenzo Frassinetti</cp:lastModifiedBy>
  <cp:revision>41</cp:revision>
  <dcterms:created xsi:type="dcterms:W3CDTF">2023-11-15T09:40:03Z</dcterms:created>
  <dcterms:modified xsi:type="dcterms:W3CDTF">2025-11-04T04:59:17Z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y fmtid="{D5CDD505-2E9C-101B-9397-08002B2CF9AE}" pid="3" name="MSIP_Label_22759de7-3255-46b5-8dfe-736652f9c6c1_Enabled">
    <vt:lpwstr>true</vt:lpwstr>
  </property>
  <property fmtid="{D5CDD505-2E9C-101B-9397-08002B2CF9AE}" pid="4" name="MSIP_Label_22759de7-3255-46b5-8dfe-736652f9c6c1_SetDate">
    <vt:lpwstr>2025-07-07T12:31:27Z</vt:lpwstr>
  </property>
  <property fmtid="{D5CDD505-2E9C-101B-9397-08002B2CF9AE}" pid="5" name="MSIP_Label_22759de7-3255-46b5-8dfe-736652f9c6c1_Method">
    <vt:lpwstr>Standard</vt:lpwstr>
  </property>
  <property fmtid="{D5CDD505-2E9C-101B-9397-08002B2CF9AE}" pid="6" name="MSIP_Label_22759de7-3255-46b5-8dfe-736652f9c6c1_Name">
    <vt:lpwstr>22759de7-3255-46b5-8dfe-736652f9c6c1</vt:lpwstr>
  </property>
  <property fmtid="{D5CDD505-2E9C-101B-9397-08002B2CF9AE}" pid="7" name="MSIP_Label_22759de7-3255-46b5-8dfe-736652f9c6c1_SiteId">
    <vt:lpwstr>c6ac664b-ae27-4d5d-b4e6-bb5717196fc7</vt:lpwstr>
  </property>
  <property fmtid="{D5CDD505-2E9C-101B-9397-08002B2CF9AE}" pid="8" name="MSIP_Label_22759de7-3255-46b5-8dfe-736652f9c6c1_ActionId">
    <vt:lpwstr>01fea838-fad8-4232-8606-7ed802574ac1</vt:lpwstr>
  </property>
  <property fmtid="{D5CDD505-2E9C-101B-9397-08002B2CF9AE}" pid="9" name="MSIP_Label_22759de7-3255-46b5-8dfe-736652f9c6c1_ContentBits">
    <vt:lpwstr>0</vt:lpwstr>
  </property>
</Properties>
</file>