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6"/>
  </p:notes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01" autoAdjust="0"/>
    <p:restoredTop sz="94660"/>
  </p:normalViewPr>
  <p:slideViewPr>
    <p:cSldViewPr snapToGrid="0">
      <p:cViewPr varScale="1">
        <p:scale>
          <a:sx n="127" d="100"/>
          <a:sy n="127" d="100"/>
        </p:scale>
        <p:origin x="62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31/10/2025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ssimiliano.mattei@unina.it"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mailto:luigiemanuel.digrazia@consorziocreate.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8ADC4-D2D1-0FC5-FCC4-7CD2DD500776}"/>
            </a:ext>
          </a:extLst>
        </p:cNvPr>
        <p:cNvGrpSpPr/>
        <p:nvPr/>
      </p:nvGrpSpPr>
      <p:grpSpPr>
        <a:xfrm>
          <a:off x="0" y="0"/>
          <a:ext cx="0" cy="0"/>
          <a:chOff x="0" y="0"/>
          <a:chExt cx="0" cy="0"/>
        </a:xfrm>
      </p:grpSpPr>
      <p:pic>
        <p:nvPicPr>
          <p:cNvPr id="6" name="Immagine 5">
            <a:extLst>
              <a:ext uri="{FF2B5EF4-FFF2-40B4-BE49-F238E27FC236}">
                <a16:creationId xmlns:a16="http://schemas.microsoft.com/office/drawing/2014/main" id="{9FF3D7D3-1244-4E4A-E6A1-0662345DB626}"/>
              </a:ext>
            </a:extLst>
          </p:cNvPr>
          <p:cNvPicPr>
            <a:picLocks noChangeAspect="1"/>
          </p:cNvPicPr>
          <p:nvPr/>
        </p:nvPicPr>
        <p:blipFill rotWithShape="1">
          <a:blip r:embed="rId2"/>
          <a:srcRect l="4920" t="7495" r="10107" b="6918"/>
          <a:stretch>
            <a:fillRect/>
          </a:stretch>
        </p:blipFill>
        <p:spPr bwMode="auto">
          <a:xfrm>
            <a:off x="7045207" y="529551"/>
            <a:ext cx="4985037" cy="2824498"/>
          </a:xfrm>
          <a:prstGeom prst="rect">
            <a:avLst/>
          </a:prstGeom>
          <a:ln>
            <a:noFill/>
          </a:ln>
          <a:extLst>
            <a:ext uri="{53640926-AAD7-44D8-BBD7-CCE9431645EC}">
              <a14:shadowObscured xmlns:a14="http://schemas.microsoft.com/office/drawing/2010/main"/>
            </a:ext>
          </a:extLst>
        </p:spPr>
      </p:pic>
      <p:sp>
        <p:nvSpPr>
          <p:cNvPr id="2" name="Titre 1">
            <a:extLst>
              <a:ext uri="{FF2B5EF4-FFF2-40B4-BE49-F238E27FC236}">
                <a16:creationId xmlns:a16="http://schemas.microsoft.com/office/drawing/2014/main" id="{26A49EBB-1B88-E9C0-19B5-8510E70F2810}"/>
              </a:ext>
            </a:extLst>
          </p:cNvPr>
          <p:cNvSpPr>
            <a:spLocks noGrp="1"/>
          </p:cNvSpPr>
          <p:nvPr>
            <p:ph type="title"/>
          </p:nvPr>
        </p:nvSpPr>
        <p:spPr>
          <a:xfrm>
            <a:off x="983431" y="192515"/>
            <a:ext cx="9830749" cy="457200"/>
          </a:xfrm>
        </p:spPr>
        <p:txBody>
          <a:bodyPr/>
          <a:lstStyle/>
          <a:p>
            <a:r>
              <a:rPr lang="en-US" dirty="0"/>
              <a:t>Iterative Learning Control for the design of Breakdown and ramp-up scenarios</a:t>
            </a:r>
            <a:endParaRPr lang="fr-FR" dirty="0"/>
          </a:p>
        </p:txBody>
      </p:sp>
      <p:sp>
        <p:nvSpPr>
          <p:cNvPr id="3" name="Espace réservé du contenu 2">
            <a:extLst>
              <a:ext uri="{FF2B5EF4-FFF2-40B4-BE49-F238E27FC236}">
                <a16:creationId xmlns:a16="http://schemas.microsoft.com/office/drawing/2014/main" id="{52CFF71D-C690-26F8-51BD-D40A623C29C4}"/>
              </a:ext>
            </a:extLst>
          </p:cNvPr>
          <p:cNvSpPr>
            <a:spLocks noGrp="1"/>
          </p:cNvSpPr>
          <p:nvPr>
            <p:ph idx="1"/>
          </p:nvPr>
        </p:nvSpPr>
        <p:spPr>
          <a:xfrm>
            <a:off x="283026" y="836712"/>
            <a:ext cx="6640286" cy="5688632"/>
          </a:xfrm>
        </p:spPr>
        <p:txBody>
          <a:bodyPr>
            <a:normAutofit fontScale="92500" lnSpcReduction="10000"/>
          </a:bodyPr>
          <a:lstStyle/>
          <a:p>
            <a:pPr marL="214313" indent="-214313" eaLnBrk="1" fontAlgn="auto" hangingPunct="1">
              <a:spcBef>
                <a:spcPts val="0"/>
              </a:spcBef>
              <a:spcAft>
                <a:spcPts val="0"/>
              </a:spcAft>
              <a:buFont typeface="Arial"/>
              <a:buChar char="•"/>
              <a:defRPr/>
            </a:pPr>
            <a:r>
              <a:rPr lang="en-US" b="1" dirty="0">
                <a:latin typeface="+mn-lt"/>
                <a:cs typeface="Calibri"/>
              </a:rPr>
              <a:t>Proponents and contact persons:</a:t>
            </a:r>
          </a:p>
          <a:p>
            <a:pPr marL="514351" lvl="1">
              <a:spcBef>
                <a:spcPts val="0"/>
              </a:spcBef>
              <a:buFont typeface="Arial"/>
              <a:buChar char="•"/>
              <a:defRPr/>
            </a:pPr>
            <a:r>
              <a:rPr lang="en-US" dirty="0">
                <a:cs typeface="Calibri"/>
              </a:rPr>
              <a:t>M. Mattei (</a:t>
            </a:r>
            <a:r>
              <a:rPr lang="en-US" dirty="0">
                <a:cs typeface="Calibri"/>
                <a:hlinkClick r:id="rId3"/>
              </a:rPr>
              <a:t>massimiliano.mattei@unina.it</a:t>
            </a:r>
            <a:r>
              <a:rPr lang="en-US" dirty="0">
                <a:cs typeface="Calibri"/>
              </a:rPr>
              <a:t>)</a:t>
            </a:r>
          </a:p>
          <a:p>
            <a:pPr marL="514351" lvl="1">
              <a:spcBef>
                <a:spcPts val="0"/>
              </a:spcBef>
              <a:buFont typeface="Arial"/>
              <a:buChar char="•"/>
              <a:defRPr/>
            </a:pPr>
            <a:r>
              <a:rPr lang="en-US" dirty="0">
                <a:cs typeface="Calibri"/>
              </a:rPr>
              <a:t>L.E. Di Grazia</a:t>
            </a:r>
            <a:r>
              <a:rPr lang="en-US" dirty="0">
                <a:latin typeface="+mn-lt"/>
                <a:cs typeface="Calibri"/>
              </a:rPr>
              <a:t> </a:t>
            </a:r>
            <a:r>
              <a:rPr lang="en-US" u="sng" dirty="0">
                <a:latin typeface="+mn-lt"/>
                <a:cs typeface="Calibri"/>
              </a:rPr>
              <a:t>(</a:t>
            </a:r>
            <a:r>
              <a:rPr lang="pt-BR" u="sng" dirty="0">
                <a:cs typeface="Calibri"/>
                <a:hlinkClick r:id="rId4"/>
              </a:rPr>
              <a:t>luigiemanuel.digrazia@consorziocreate.it</a:t>
            </a:r>
            <a:r>
              <a:rPr lang="en-US" u="sng" dirty="0">
                <a:latin typeface="+mn-lt"/>
                <a:cs typeface="Calibri"/>
              </a:rPr>
              <a:t>)</a:t>
            </a:r>
          </a:p>
          <a:p>
            <a:pPr marL="214313" indent="-214313" eaLnBrk="1" fontAlgn="auto" hangingPunct="1">
              <a:spcBef>
                <a:spcPts val="0"/>
              </a:spcBef>
              <a:spcAft>
                <a:spcPts val="0"/>
              </a:spcAft>
              <a:buFont typeface="Arial"/>
              <a:buChar char="•"/>
              <a:defRPr/>
            </a:pPr>
            <a:endParaRPr lang="en-US" b="1" dirty="0">
              <a:latin typeface="+mn-lt"/>
              <a:cs typeface="Calibri"/>
            </a:endParaRPr>
          </a:p>
          <a:p>
            <a:pPr marL="214313" indent="-214313" eaLnBrk="1" fontAlgn="auto" hangingPunct="1">
              <a:spcBef>
                <a:spcPts val="0"/>
              </a:spcBef>
              <a:spcAft>
                <a:spcPts val="0"/>
              </a:spcAft>
              <a:buFont typeface="Arial"/>
              <a:buChar char="•"/>
              <a:defRPr/>
            </a:pPr>
            <a:r>
              <a:rPr lang="en-US" b="1" dirty="0">
                <a:latin typeface="+mn-lt"/>
                <a:cs typeface="Calibri"/>
              </a:rPr>
              <a:t>Scientific Background &amp; Objectives</a:t>
            </a:r>
          </a:p>
          <a:p>
            <a:pPr marL="285750" indent="-285750">
              <a:spcAft>
                <a:spcPts val="1200"/>
              </a:spcAft>
            </a:pPr>
            <a:r>
              <a:rPr lang="en-GB" dirty="0">
                <a:latin typeface="Open Sans" panose="020F0502020204030204" pitchFamily="34" charset="0"/>
              </a:rPr>
              <a:t>Main aim: validation of an intra-shot design procedure to optimize breakdown and ramp-up scenarios on the basis of experimental results using a sequence of adjacent shots</a:t>
            </a:r>
          </a:p>
          <a:p>
            <a:pPr marL="285750" indent="-285750">
              <a:spcAft>
                <a:spcPts val="1200"/>
              </a:spcAft>
            </a:pPr>
            <a:r>
              <a:rPr lang="en-GB" dirty="0">
                <a:latin typeface="Open Sans" panose="020F0502020204030204" pitchFamily="34" charset="0"/>
              </a:rPr>
              <a:t>Strategy: step-by-step test of the procedure</a:t>
            </a:r>
          </a:p>
          <a:p>
            <a:pPr marL="742950" lvl="1" indent="-285750">
              <a:spcAft>
                <a:spcPts val="1200"/>
              </a:spcAft>
            </a:pPr>
            <a:r>
              <a:rPr lang="en-GB" b="1" dirty="0">
                <a:latin typeface="Open Sans" panose="020F0502020204030204" pitchFamily="34" charset="0"/>
              </a:rPr>
              <a:t>STEP #1</a:t>
            </a:r>
            <a:r>
              <a:rPr lang="en-GB" dirty="0">
                <a:latin typeface="Open Sans" panose="020F0502020204030204" pitchFamily="34" charset="0"/>
              </a:rPr>
              <a:t>: Optimization of breakdown and early ramp-up current waveforms without any feedback on Ip and plasma shape/position descriptors</a:t>
            </a:r>
          </a:p>
          <a:p>
            <a:pPr marL="742950" lvl="1" indent="-285750">
              <a:spcAft>
                <a:spcPts val="1200"/>
              </a:spcAft>
            </a:pPr>
            <a:r>
              <a:rPr lang="en-GB" b="1" dirty="0">
                <a:latin typeface="Open Sans" panose="020F0502020204030204" pitchFamily="34" charset="0"/>
              </a:rPr>
              <a:t>STEP #2</a:t>
            </a:r>
            <a:r>
              <a:rPr lang="en-GB" dirty="0">
                <a:latin typeface="Open Sans" panose="020F0502020204030204" pitchFamily="34" charset="0"/>
              </a:rPr>
              <a:t>: Use of Ip and shape feedback for the optimization of the entire ramp-up (Ohmic conditions)</a:t>
            </a:r>
          </a:p>
          <a:p>
            <a:pPr marL="742950" lvl="1" indent="-285750">
              <a:spcAft>
                <a:spcPts val="1200"/>
              </a:spcAft>
            </a:pPr>
            <a:r>
              <a:rPr lang="en-GB" b="1" dirty="0">
                <a:latin typeface="Open Sans" panose="020F0502020204030204" pitchFamily="34" charset="0"/>
              </a:rPr>
              <a:t>STEP #3</a:t>
            </a:r>
            <a:r>
              <a:rPr lang="en-GB" dirty="0">
                <a:latin typeface="Open Sans" panose="020F0502020204030204" pitchFamily="34" charset="0"/>
              </a:rPr>
              <a:t>: Ramps with additional heating (possible synergy with other experiments)</a:t>
            </a:r>
          </a:p>
          <a:p>
            <a:pPr marL="0" indent="0">
              <a:buNone/>
            </a:pPr>
            <a:endParaRPr lang="fr-FR" dirty="0"/>
          </a:p>
        </p:txBody>
      </p:sp>
      <p:sp>
        <p:nvSpPr>
          <p:cNvPr id="10" name="Espace réservé du pied de page 3">
            <a:extLst>
              <a:ext uri="{FF2B5EF4-FFF2-40B4-BE49-F238E27FC236}">
                <a16:creationId xmlns:a16="http://schemas.microsoft.com/office/drawing/2014/main" id="{2F3C1FC0-E460-D21C-817E-4BABC258587D}"/>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sp>
        <p:nvSpPr>
          <p:cNvPr id="5" name="CasellaDiTesto 2">
            <a:extLst>
              <a:ext uri="{FF2B5EF4-FFF2-40B4-BE49-F238E27FC236}">
                <a16:creationId xmlns:a16="http://schemas.microsoft.com/office/drawing/2014/main" id="{EFBE7695-1397-73C7-917E-16383A4E4A74}"/>
              </a:ext>
            </a:extLst>
          </p:cNvPr>
          <p:cNvSpPr txBox="1"/>
          <p:nvPr/>
        </p:nvSpPr>
        <p:spPr>
          <a:xfrm>
            <a:off x="6768373" y="3776563"/>
            <a:ext cx="5261871" cy="2685351"/>
          </a:xfrm>
          <a:prstGeom prst="rect">
            <a:avLst/>
          </a:prstGeom>
          <a:noFill/>
        </p:spPr>
        <p:txBody>
          <a:bodyPr wrap="square">
            <a:spAutoFit/>
          </a:bodyPr>
          <a:lstStyle/>
          <a:p>
            <a:pPr>
              <a:spcAft>
                <a:spcPts val="300"/>
              </a:spcAft>
            </a:pPr>
            <a:r>
              <a:rPr lang="it-IT" sz="1200" noProof="0" dirty="0">
                <a:latin typeface="Times New Roman" panose="02020603050405020304" pitchFamily="18" charset="0"/>
                <a:cs typeface="Times New Roman" panose="02020603050405020304" pitchFamily="18" charset="0"/>
              </a:rPr>
              <a:t>M. Mattei, L.E. Di Grazia, and D. Frattolillo</a:t>
            </a:r>
            <a:r>
              <a:rPr lang="en-GB" sz="1200" noProof="0" dirty="0">
                <a:latin typeface="Times New Roman" panose="02020603050405020304" pitchFamily="18" charset="0"/>
                <a:cs typeface="Times New Roman" panose="02020603050405020304" pitchFamily="18" charset="0"/>
              </a:rPr>
              <a:t>, “</a:t>
            </a:r>
            <a:r>
              <a:rPr lang="en-US" sz="1200" noProof="0" dirty="0">
                <a:latin typeface="Times New Roman" panose="02020603050405020304" pitchFamily="18" charset="0"/>
                <a:cs typeface="Times New Roman" panose="02020603050405020304" pitchFamily="18" charset="0"/>
              </a:rPr>
              <a:t>INTRA-SHOT Tools for Plasma Scenario Optimization and Magnetic Control”, IAEA FEC 2025 Conference</a:t>
            </a:r>
            <a:r>
              <a:rPr lang="en-GB" sz="1200" noProof="0" dirty="0">
                <a:latin typeface="Times New Roman" panose="02020603050405020304" pitchFamily="18" charset="0"/>
                <a:cs typeface="Times New Roman" panose="02020603050405020304" pitchFamily="18" charset="0"/>
              </a:rPr>
              <a:t> </a:t>
            </a:r>
          </a:p>
          <a:p>
            <a:pPr>
              <a:spcAft>
                <a:spcPts val="300"/>
              </a:spcAft>
            </a:pPr>
            <a:r>
              <a:rPr lang="en-US" sz="1200" noProof="0" dirty="0">
                <a:latin typeface="Times New Roman" panose="02020603050405020304" pitchFamily="18" charset="0"/>
                <a:cs typeface="Times New Roman" panose="02020603050405020304" pitchFamily="18" charset="0"/>
              </a:rPr>
              <a:t>Di Grazia, L. E., et al., Nuclear Fusion, Automated shot-to-shot optimization of the plasma start-up scenario in the TCV, 64 (2024) 096032.</a:t>
            </a:r>
          </a:p>
          <a:p>
            <a:pPr>
              <a:spcAft>
                <a:spcPts val="300"/>
              </a:spcAft>
            </a:pPr>
            <a:r>
              <a:rPr lang="en-US" sz="1200" noProof="0" dirty="0">
                <a:latin typeface="Times New Roman" panose="02020603050405020304" pitchFamily="18" charset="0"/>
                <a:cs typeface="Times New Roman" panose="02020603050405020304" pitchFamily="18" charset="0"/>
              </a:rPr>
              <a:t>Di Grazia, L. E., et al., Optimization and Engineering, Iterative learning optimization and control of MAST-U breakdown and early ramp-up (2025) 1–22.</a:t>
            </a:r>
          </a:p>
          <a:p>
            <a:pPr>
              <a:spcAft>
                <a:spcPts val="300"/>
              </a:spcAft>
            </a:pPr>
            <a:r>
              <a:rPr lang="en-US" sz="1200" noProof="0" dirty="0">
                <a:latin typeface="Times New Roman" panose="02020603050405020304" pitchFamily="18" charset="0"/>
                <a:cs typeface="Times New Roman" panose="02020603050405020304" pitchFamily="18" charset="0"/>
              </a:rPr>
              <a:t>Di Grazia, L. E., Mattei, M., Fusion Engineering and Design, A numerical tool to optimize voltage waveforms for plasma breakdown and early ramp-up in the presence of constraints, 176 (2022) 113027</a:t>
            </a:r>
          </a:p>
          <a:p>
            <a:pPr>
              <a:spcAft>
                <a:spcPts val="300"/>
              </a:spcAft>
            </a:pPr>
            <a:r>
              <a:rPr lang="en-US" sz="1200" noProof="0" dirty="0">
                <a:latin typeface="Times New Roman" panose="02020603050405020304" pitchFamily="18" charset="0"/>
                <a:cs typeface="Times New Roman" panose="02020603050405020304" pitchFamily="18" charset="0"/>
              </a:rPr>
              <a:t>Di Grazia, L. E., et al., Magnetic control strategies for the breakdown and early ramp-up in large tokamaks,” Proc. IEEE Conference on Control Technology and Applications (2022), 837–844.</a:t>
            </a:r>
          </a:p>
          <a:p>
            <a:pPr>
              <a:spcAft>
                <a:spcPts val="300"/>
              </a:spcAft>
            </a:pPr>
            <a:endParaRPr lang="en-GB" sz="12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4057072"/>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2.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docProps/app.xml><?xml version="1.0" encoding="utf-8"?>
<Properties xmlns="http://schemas.openxmlformats.org/officeDocument/2006/extended-properties" xmlns:vt="http://schemas.openxmlformats.org/officeDocument/2006/docPropsVTypes">
  <Template/>
  <TotalTime>1</TotalTime>
  <Words>316</Words>
  <Application>Microsoft Macintosh PowerPoint</Application>
  <PresentationFormat>Widescreen</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Open Sans</vt:lpstr>
      <vt:lpstr>Times New Roman</vt:lpstr>
      <vt:lpstr>EUROfusion.1line_5_3_2019</vt:lpstr>
      <vt:lpstr>Iterative Learning Control for the design of Breakdown and ramp-up scenarios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GIANMARIA DE TOMMASI</cp:lastModifiedBy>
  <cp:revision>22</cp:revision>
  <dcterms:created xsi:type="dcterms:W3CDTF">2023-11-15T09:40:03Z</dcterms:created>
  <dcterms:modified xsi:type="dcterms:W3CDTF">2025-10-31T19:41:32Z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y fmtid="{D5CDD505-2E9C-101B-9397-08002B2CF9AE}" pid="10" name="MSIP_Label_2ad0b24d-6422-44b0-b3de-abb3a9e8c81a_Enabled">
    <vt:lpwstr>true</vt:lpwstr>
  </property>
  <property fmtid="{D5CDD505-2E9C-101B-9397-08002B2CF9AE}" pid="11" name="MSIP_Label_2ad0b24d-6422-44b0-b3de-abb3a9e8c81a_SetDate">
    <vt:lpwstr>2025-10-30T16:12:49Z</vt:lpwstr>
  </property>
  <property fmtid="{D5CDD505-2E9C-101B-9397-08002B2CF9AE}" pid="12" name="MSIP_Label_2ad0b24d-6422-44b0-b3de-abb3a9e8c81a_Method">
    <vt:lpwstr>Standard</vt:lpwstr>
  </property>
  <property fmtid="{D5CDD505-2E9C-101B-9397-08002B2CF9AE}" pid="13" name="MSIP_Label_2ad0b24d-6422-44b0-b3de-abb3a9e8c81a_Name">
    <vt:lpwstr>defa4170-0d19-0005-0004-bc88714345d2</vt:lpwstr>
  </property>
  <property fmtid="{D5CDD505-2E9C-101B-9397-08002B2CF9AE}" pid="14" name="MSIP_Label_2ad0b24d-6422-44b0-b3de-abb3a9e8c81a_SiteId">
    <vt:lpwstr>2fcfe26a-bb62-46b0-b1e3-28f9da0c45fd</vt:lpwstr>
  </property>
  <property fmtid="{D5CDD505-2E9C-101B-9397-08002B2CF9AE}" pid="15" name="MSIP_Label_2ad0b24d-6422-44b0-b3de-abb3a9e8c81a_ActionId">
    <vt:lpwstr>810c2d89-7599-41c5-bc3e-b8922fb02f36</vt:lpwstr>
  </property>
  <property fmtid="{D5CDD505-2E9C-101B-9397-08002B2CF9AE}" pid="16" name="MSIP_Label_2ad0b24d-6422-44b0-b3de-abb3a9e8c81a_ContentBits">
    <vt:lpwstr>0</vt:lpwstr>
  </property>
  <property fmtid="{D5CDD505-2E9C-101B-9397-08002B2CF9AE}" pid="17" name="MSIP_Label_2ad0b24d-6422-44b0-b3de-abb3a9e8c81a_Tag">
    <vt:lpwstr>50, 3, 0, 1</vt:lpwstr>
  </property>
</Properties>
</file>