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
  </p:notes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1" autoAdjust="0"/>
    <p:restoredTop sz="94660"/>
  </p:normalViewPr>
  <p:slideViewPr>
    <p:cSldViewPr snapToGrid="0">
      <p:cViewPr varScale="1">
        <p:scale>
          <a:sx n="97" d="100"/>
          <a:sy n="97" d="100"/>
        </p:scale>
        <p:origin x="77" y="1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504-7796-4C7F-851A-B7F1387E744A}" type="datetimeFigureOut">
              <a:rPr lang="en-GB" smtClean="0"/>
              <a:t>31/10/2025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C27D5-0D75-4E3E-AD55-CAC614F7556B}" type="slidenum">
              <a:rPr lang="en-GB" smtClean="0"/>
              <a:t>‹#›</a:t>
            </a:fld>
            <a:endParaRPr lang="en-GB"/>
          </a:p>
        </p:txBody>
      </p:sp>
    </p:spTree>
    <p:extLst>
      <p:ext uri="{BB962C8B-B14F-4D97-AF65-F5344CB8AC3E}">
        <p14:creationId xmlns:p14="http://schemas.microsoft.com/office/powerpoint/2010/main" val="383915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idia.piron@unipd.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C2C2B-944D-EDC8-BC4D-F22E12ABEC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9F73C6-B669-AA5F-D40E-8D657EFA706E}"/>
              </a:ext>
            </a:extLst>
          </p:cNvPr>
          <p:cNvSpPr>
            <a:spLocks noGrp="1"/>
          </p:cNvSpPr>
          <p:nvPr>
            <p:ph type="title"/>
          </p:nvPr>
        </p:nvSpPr>
        <p:spPr/>
        <p:txBody>
          <a:bodyPr/>
          <a:lstStyle/>
          <a:p>
            <a:r>
              <a:rPr lang="fr-FR" dirty="0"/>
              <a:t>L2H and H mode control in presence of a proxy EF</a:t>
            </a:r>
          </a:p>
        </p:txBody>
      </p:sp>
      <p:sp>
        <p:nvSpPr>
          <p:cNvPr id="3" name="Espace réservé du contenu 2">
            <a:extLst>
              <a:ext uri="{FF2B5EF4-FFF2-40B4-BE49-F238E27FC236}">
                <a16:creationId xmlns:a16="http://schemas.microsoft.com/office/drawing/2014/main" id="{A6434656-E2ED-8386-4680-8228F99F09B3}"/>
              </a:ext>
            </a:extLst>
          </p:cNvPr>
          <p:cNvSpPr>
            <a:spLocks noGrp="1"/>
          </p:cNvSpPr>
          <p:nvPr>
            <p:ph idx="1"/>
          </p:nvPr>
        </p:nvSpPr>
        <p:spPr>
          <a:xfrm>
            <a:off x="609601" y="836712"/>
            <a:ext cx="6512472"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noProof="0" dirty="0">
                <a:latin typeface="+mn-lt"/>
                <a:cs typeface="Calibri"/>
              </a:rPr>
              <a:t>Proponents and contact person:</a:t>
            </a:r>
          </a:p>
          <a:p>
            <a:pPr lvl="1">
              <a:spcBef>
                <a:spcPts val="0"/>
              </a:spcBef>
              <a:defRPr/>
            </a:pPr>
            <a:r>
              <a:rPr lang="en-US" noProof="0" dirty="0">
                <a:cs typeface="Calibri"/>
                <a:hlinkClick r:id="rId2"/>
              </a:rPr>
              <a:t>Lidia Piron (lidia.piron@unipd.it</a:t>
            </a:r>
            <a:r>
              <a:rPr lang="en-US" noProof="0" dirty="0">
                <a:cs typeface="Calibri"/>
              </a:rPr>
              <a:t>)</a:t>
            </a:r>
            <a:endParaRPr lang="en-US" noProof="0" dirty="0">
              <a:latin typeface="+mn-lt"/>
              <a:cs typeface="Calibri"/>
            </a:endParaRPr>
          </a:p>
          <a:p>
            <a:pPr lvl="1">
              <a:spcBef>
                <a:spcPts val="0"/>
              </a:spcBef>
              <a:defRPr/>
            </a:pPr>
            <a:r>
              <a:rPr lang="en-US" noProof="0" dirty="0">
                <a:cs typeface="Calibri"/>
              </a:rPr>
              <a:t>Spyros </a:t>
            </a:r>
            <a:r>
              <a:rPr lang="en-US" noProof="0" dirty="0" err="1">
                <a:cs typeface="Calibri"/>
              </a:rPr>
              <a:t>Aleiferis</a:t>
            </a:r>
            <a:endParaRPr lang="en-US" noProof="0" dirty="0">
              <a:cs typeface="Calibri"/>
            </a:endParaRPr>
          </a:p>
          <a:p>
            <a:pPr lvl="1">
              <a:spcBef>
                <a:spcPts val="0"/>
              </a:spcBef>
              <a:defRPr/>
            </a:pPr>
            <a:r>
              <a:rPr lang="en-US" noProof="0" dirty="0">
                <a:cs typeface="Calibri"/>
              </a:rPr>
              <a:t>Olivier Sauter</a:t>
            </a:r>
          </a:p>
          <a:p>
            <a:pPr lvl="1">
              <a:spcBef>
                <a:spcPts val="0"/>
              </a:spcBef>
              <a:defRPr/>
            </a:pPr>
            <a:r>
              <a:rPr lang="en-US" dirty="0">
                <a:cs typeface="Calibri"/>
              </a:rPr>
              <a:t>Paolo Zanca</a:t>
            </a:r>
          </a:p>
          <a:p>
            <a:pPr lvl="1">
              <a:spcBef>
                <a:spcPts val="0"/>
              </a:spcBef>
              <a:defRPr/>
            </a:pPr>
            <a:r>
              <a:rPr lang="en-US" noProof="0" dirty="0">
                <a:cs typeface="Calibri"/>
              </a:rPr>
              <a:t>Alessandra Tonel</a:t>
            </a:r>
          </a:p>
          <a:p>
            <a:pPr lvl="1">
              <a:spcBef>
                <a:spcPts val="0"/>
              </a:spcBef>
              <a:defRPr/>
            </a:pPr>
            <a:endParaRPr lang="en-US" b="1" noProof="0" dirty="0">
              <a:latin typeface="+mn-lt"/>
              <a:cs typeface="Calibri"/>
            </a:endParaRPr>
          </a:p>
          <a:p>
            <a:pPr marL="214313" indent="-214313" eaLnBrk="1" fontAlgn="auto" hangingPunct="1">
              <a:spcBef>
                <a:spcPts val="0"/>
              </a:spcBef>
              <a:spcAft>
                <a:spcPts val="0"/>
              </a:spcAft>
              <a:buFont typeface="Arial"/>
              <a:buChar char="•"/>
              <a:defRPr/>
            </a:pPr>
            <a:r>
              <a:rPr lang="en-US" b="1" noProof="0" dirty="0">
                <a:latin typeface="+mn-lt"/>
                <a:cs typeface="Calibri"/>
              </a:rPr>
              <a:t>Scientific Background &amp; Objectives</a:t>
            </a:r>
          </a:p>
          <a:p>
            <a:pPr lvl="1" algn="just">
              <a:spcBef>
                <a:spcPts val="0"/>
              </a:spcBef>
              <a:defRPr/>
            </a:pPr>
            <a:r>
              <a:rPr lang="en-US" noProof="0" dirty="0">
                <a:cs typeface="Calibri"/>
              </a:rPr>
              <a:t>The L2H transition and the H mode can be inhibited because of the presence of an error field. </a:t>
            </a:r>
          </a:p>
          <a:p>
            <a:pPr lvl="1" algn="just">
              <a:spcBef>
                <a:spcPts val="0"/>
              </a:spcBef>
              <a:defRPr/>
            </a:pPr>
            <a:r>
              <a:rPr lang="en-US" noProof="0" dirty="0">
                <a:cs typeface="Calibri"/>
              </a:rPr>
              <a:t>The effect of an n=1 proxy EF on the L2H transition is shown in these companion JET discharges.</a:t>
            </a:r>
          </a:p>
          <a:p>
            <a:pPr lvl="1" algn="just">
              <a:spcBef>
                <a:spcPts val="0"/>
              </a:spcBef>
              <a:defRPr/>
            </a:pPr>
            <a:r>
              <a:rPr lang="en-US" noProof="0" dirty="0">
                <a:cs typeface="Calibri"/>
              </a:rPr>
              <a:t>A robust controller has been tested in D and DT plasmas which tailors the L2H transition and the ELM dynamics by acting on f </a:t>
            </a:r>
            <a:r>
              <a:rPr lang="en-US" baseline="30000" noProof="0" dirty="0" err="1">
                <a:cs typeface="Calibri"/>
              </a:rPr>
              <a:t>Net</a:t>
            </a:r>
            <a:r>
              <a:rPr lang="en-US" baseline="-25000" noProof="0" dirty="0" err="1">
                <a:cs typeface="Calibri"/>
              </a:rPr>
              <a:t>LH</a:t>
            </a:r>
            <a:r>
              <a:rPr lang="en-US" noProof="0" dirty="0">
                <a:cs typeface="Calibri"/>
              </a:rPr>
              <a:t> = </a:t>
            </a:r>
            <a:r>
              <a:rPr lang="en-US" noProof="0" dirty="0" err="1">
                <a:cs typeface="Calibri"/>
              </a:rPr>
              <a:t>P</a:t>
            </a:r>
            <a:r>
              <a:rPr lang="en-US" baseline="-25000" noProof="0" dirty="0" err="1">
                <a:cs typeface="Calibri"/>
              </a:rPr>
              <a:t>sep</a:t>
            </a:r>
            <a:r>
              <a:rPr lang="en-US" noProof="0" dirty="0">
                <a:cs typeface="Calibri"/>
              </a:rPr>
              <a:t>/P</a:t>
            </a:r>
            <a:r>
              <a:rPr lang="en-US" baseline="-25000" noProof="0" dirty="0">
                <a:cs typeface="Calibri"/>
              </a:rPr>
              <a:t>LH. </a:t>
            </a:r>
            <a:r>
              <a:rPr lang="en-US" noProof="0" dirty="0">
                <a:cs typeface="Calibri"/>
              </a:rPr>
              <a:t>The actuators used were NBI and gas [1,2].</a:t>
            </a:r>
          </a:p>
          <a:p>
            <a:pPr lvl="1" algn="just" eaLnBrk="1" fontAlgn="auto" hangingPunct="1">
              <a:spcBef>
                <a:spcPts val="0"/>
              </a:spcBef>
              <a:spcAft>
                <a:spcPts val="0"/>
              </a:spcAft>
              <a:defRPr/>
            </a:pPr>
            <a:r>
              <a:rPr lang="en-US" noProof="0" dirty="0">
                <a:cs typeface="Calibri"/>
              </a:rPr>
              <a:t>In this proposal, we aim at</a:t>
            </a:r>
          </a:p>
          <a:p>
            <a:pPr lvl="2" algn="just">
              <a:spcBef>
                <a:spcPts val="0"/>
              </a:spcBef>
              <a:defRPr/>
            </a:pPr>
            <a:r>
              <a:rPr lang="en-US" noProof="0" dirty="0">
                <a:cs typeface="Calibri"/>
              </a:rPr>
              <a:t>Implementing the f </a:t>
            </a:r>
            <a:r>
              <a:rPr lang="en-US" baseline="30000" noProof="0" dirty="0" err="1">
                <a:cs typeface="Calibri"/>
              </a:rPr>
              <a:t>Net</a:t>
            </a:r>
            <a:r>
              <a:rPr lang="en-US" baseline="-25000" noProof="0" dirty="0" err="1">
                <a:cs typeface="Calibri"/>
              </a:rPr>
              <a:t>LH</a:t>
            </a:r>
            <a:r>
              <a:rPr lang="en-US" noProof="0" dirty="0">
                <a:cs typeface="Calibri"/>
              </a:rPr>
              <a:t> = </a:t>
            </a:r>
            <a:r>
              <a:rPr lang="en-US" noProof="0" dirty="0" err="1">
                <a:cs typeface="Calibri"/>
              </a:rPr>
              <a:t>P</a:t>
            </a:r>
            <a:r>
              <a:rPr lang="en-US" baseline="-25000" noProof="0" dirty="0" err="1">
                <a:cs typeface="Calibri"/>
              </a:rPr>
              <a:t>sep</a:t>
            </a:r>
            <a:r>
              <a:rPr lang="en-US" noProof="0" dirty="0">
                <a:cs typeface="Calibri"/>
              </a:rPr>
              <a:t>/P</a:t>
            </a:r>
            <a:r>
              <a:rPr lang="en-US" baseline="-25000" noProof="0" dirty="0">
                <a:cs typeface="Calibri"/>
              </a:rPr>
              <a:t>LH</a:t>
            </a:r>
          </a:p>
          <a:p>
            <a:pPr lvl="2" algn="just">
              <a:spcBef>
                <a:spcPts val="0"/>
              </a:spcBef>
              <a:defRPr/>
            </a:pPr>
            <a:r>
              <a:rPr lang="en-US" noProof="0" dirty="0">
                <a:cs typeface="Calibri"/>
              </a:rPr>
              <a:t>Test the f </a:t>
            </a:r>
            <a:r>
              <a:rPr lang="en-US" baseline="30000" noProof="0" dirty="0" err="1">
                <a:cs typeface="Calibri"/>
              </a:rPr>
              <a:t>Net</a:t>
            </a:r>
            <a:r>
              <a:rPr lang="en-US" baseline="-25000" noProof="0" dirty="0" err="1">
                <a:cs typeface="Calibri"/>
              </a:rPr>
              <a:t>LH</a:t>
            </a:r>
            <a:r>
              <a:rPr lang="en-US" noProof="0" dirty="0">
                <a:cs typeface="Calibri"/>
              </a:rPr>
              <a:t> controller during the main heating phase</a:t>
            </a:r>
          </a:p>
          <a:p>
            <a:pPr lvl="2" algn="just">
              <a:spcBef>
                <a:spcPts val="0"/>
              </a:spcBef>
              <a:defRPr/>
            </a:pPr>
            <a:r>
              <a:rPr lang="en-US" noProof="0" dirty="0">
                <a:cs typeface="Calibri"/>
              </a:rPr>
              <a:t>Assess the behavior of the f </a:t>
            </a:r>
            <a:r>
              <a:rPr lang="en-US" baseline="30000" noProof="0" dirty="0" err="1">
                <a:cs typeface="Calibri"/>
              </a:rPr>
              <a:t>Net</a:t>
            </a:r>
            <a:r>
              <a:rPr lang="en-US" baseline="-25000" noProof="0" dirty="0" err="1">
                <a:cs typeface="Calibri"/>
              </a:rPr>
              <a:t>LH</a:t>
            </a:r>
            <a:r>
              <a:rPr lang="en-US" noProof="0" dirty="0">
                <a:cs typeface="Calibri"/>
              </a:rPr>
              <a:t> controller in presence of a disturbance (n=1, n=2 proxy EFs)</a:t>
            </a:r>
          </a:p>
          <a:p>
            <a:pPr marL="685800" lvl="2" indent="0" algn="just">
              <a:spcBef>
                <a:spcPts val="0"/>
              </a:spcBef>
              <a:buNone/>
              <a:defRPr/>
            </a:pPr>
            <a:endParaRPr lang="en-US" noProof="0" dirty="0">
              <a:cs typeface="Calibri"/>
            </a:endParaRPr>
          </a:p>
          <a:p>
            <a:pPr lvl="2">
              <a:spcBef>
                <a:spcPts val="0"/>
              </a:spcBef>
              <a:defRPr/>
            </a:pPr>
            <a:endParaRPr lang="en-US" baseline="-25000" noProof="0" dirty="0">
              <a:cs typeface="Calibri"/>
            </a:endParaRPr>
          </a:p>
          <a:p>
            <a:pPr lvl="2">
              <a:spcBef>
                <a:spcPts val="0"/>
              </a:spcBef>
              <a:defRPr/>
            </a:pPr>
            <a:endParaRPr lang="en-US" noProof="0" dirty="0">
              <a:cs typeface="Calibri"/>
            </a:endParaRPr>
          </a:p>
          <a:p>
            <a:pPr marL="685800" lvl="2" indent="0">
              <a:spcBef>
                <a:spcPts val="0"/>
              </a:spcBef>
              <a:buNone/>
              <a:defRPr/>
            </a:pPr>
            <a:endParaRPr lang="en-US" noProof="0" dirty="0">
              <a:cs typeface="Calibri"/>
            </a:endParaRPr>
          </a:p>
        </p:txBody>
      </p:sp>
      <p:sp>
        <p:nvSpPr>
          <p:cNvPr id="9" name="TextBox 6">
            <a:extLst>
              <a:ext uri="{FF2B5EF4-FFF2-40B4-BE49-F238E27FC236}">
                <a16:creationId xmlns:a16="http://schemas.microsoft.com/office/drawing/2014/main" id="{CFCF7FB2-E365-1887-ADED-5653FF1C6268}"/>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illustrative figure</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11D30B2-6B64-6651-03C0-42936C8A1C06}"/>
              </a:ext>
            </a:extLst>
          </p:cNvPr>
          <p:cNvSpPr>
            <a:spLocks noGrp="1"/>
          </p:cNvSpPr>
          <p:nvPr>
            <p:ph type="ftr" sz="quarter" idx="11"/>
          </p:nvPr>
        </p:nvSpPr>
        <p:spPr>
          <a:xfrm>
            <a:off x="825624" y="6555770"/>
            <a:ext cx="3470176" cy="329614"/>
          </a:xfrm>
        </p:spPr>
        <p:txBody>
          <a:bodyPr/>
          <a:lstStyle/>
          <a:p>
            <a:r>
              <a:rPr lang="en-GB" dirty="0">
                <a:solidFill>
                  <a:prstClr val="white"/>
                </a:solidFill>
              </a:rPr>
              <a:t>WPTE | JT-60SA OP2 Proposal | 2026 </a:t>
            </a:r>
          </a:p>
        </p:txBody>
      </p:sp>
      <p:sp>
        <p:nvSpPr>
          <p:cNvPr id="11" name="ZoneTexte 10">
            <a:extLst>
              <a:ext uri="{FF2B5EF4-FFF2-40B4-BE49-F238E27FC236}">
                <a16:creationId xmlns:a16="http://schemas.microsoft.com/office/drawing/2014/main" id="{898328EF-C750-2E08-AE36-9844CF143C45}"/>
              </a:ext>
            </a:extLst>
          </p:cNvPr>
          <p:cNvSpPr txBox="1"/>
          <p:nvPr/>
        </p:nvSpPr>
        <p:spPr>
          <a:xfrm>
            <a:off x="7742245" y="5137876"/>
            <a:ext cx="4227724" cy="461665"/>
          </a:xfrm>
          <a:prstGeom prst="rect">
            <a:avLst/>
          </a:prstGeom>
          <a:noFill/>
        </p:spPr>
        <p:txBody>
          <a:bodyPr wrap="square">
            <a:spAutoFit/>
          </a:bodyPr>
          <a:lstStyle/>
          <a:p>
            <a:pPr marL="214313" indent="-214313" eaLnBrk="1" fontAlgn="auto" hangingPunct="1">
              <a:spcBef>
                <a:spcPts val="0"/>
              </a:spcBef>
              <a:spcAft>
                <a:spcPts val="0"/>
              </a:spcAft>
              <a:buFont typeface="Arial"/>
              <a:buChar char="•"/>
              <a:defRPr/>
            </a:pPr>
            <a:r>
              <a:rPr lang="en-US" sz="2400" b="1" dirty="0">
                <a:cs typeface="Calibri"/>
              </a:rPr>
              <a:t>N</a:t>
            </a:r>
            <a:r>
              <a:rPr lang="en-US" sz="2400" b="1" dirty="0">
                <a:latin typeface="+mn-lt"/>
                <a:cs typeface="Calibri"/>
              </a:rPr>
              <a:t>umber of shots required (8)</a:t>
            </a:r>
            <a:endParaRPr lang="fr-FR" sz="2400" b="1" dirty="0">
              <a:latin typeface="+mn-lt"/>
              <a:cs typeface="Calibri"/>
            </a:endParaRPr>
          </a:p>
        </p:txBody>
      </p:sp>
      <p:pic>
        <p:nvPicPr>
          <p:cNvPr id="5" name="Picture 4">
            <a:extLst>
              <a:ext uri="{FF2B5EF4-FFF2-40B4-BE49-F238E27FC236}">
                <a16:creationId xmlns:a16="http://schemas.microsoft.com/office/drawing/2014/main" id="{164D9D1F-440B-05F5-6121-BD5E05D96DD3}"/>
              </a:ext>
            </a:extLst>
          </p:cNvPr>
          <p:cNvPicPr>
            <a:picLocks noChangeAspect="1"/>
          </p:cNvPicPr>
          <p:nvPr/>
        </p:nvPicPr>
        <p:blipFill>
          <a:blip r:embed="rId3"/>
          <a:stretch>
            <a:fillRect/>
          </a:stretch>
        </p:blipFill>
        <p:spPr>
          <a:xfrm>
            <a:off x="7554996" y="836712"/>
            <a:ext cx="4468837" cy="4185811"/>
          </a:xfrm>
          <a:prstGeom prst="rect">
            <a:avLst/>
          </a:prstGeom>
        </p:spPr>
      </p:pic>
      <p:sp>
        <p:nvSpPr>
          <p:cNvPr id="7" name="TextBox 6">
            <a:extLst>
              <a:ext uri="{FF2B5EF4-FFF2-40B4-BE49-F238E27FC236}">
                <a16:creationId xmlns:a16="http://schemas.microsoft.com/office/drawing/2014/main" id="{6A88A147-3F59-9453-00CC-1B842C646BE7}"/>
              </a:ext>
            </a:extLst>
          </p:cNvPr>
          <p:cNvSpPr txBox="1"/>
          <p:nvPr/>
        </p:nvSpPr>
        <p:spPr>
          <a:xfrm>
            <a:off x="7158859" y="5848901"/>
            <a:ext cx="5033141" cy="523220"/>
          </a:xfrm>
          <a:prstGeom prst="rect">
            <a:avLst/>
          </a:prstGeom>
          <a:noFill/>
        </p:spPr>
        <p:txBody>
          <a:bodyPr wrap="square">
            <a:spAutoFit/>
          </a:bodyPr>
          <a:lstStyle/>
          <a:p>
            <a:r>
              <a:rPr lang="en-US" sz="1400" dirty="0">
                <a:solidFill>
                  <a:srgbClr val="00B0F0"/>
                </a:solidFill>
              </a:rPr>
              <a:t>[1]L. Piron et al Fusion Engineering and Design 200 (2024) 114155</a:t>
            </a:r>
          </a:p>
          <a:p>
            <a:r>
              <a:rPr lang="en-US" sz="1400" dirty="0">
                <a:solidFill>
                  <a:srgbClr val="00B0F0"/>
                </a:solidFill>
              </a:rPr>
              <a:t>[2]L. Piron et al </a:t>
            </a:r>
            <a:r>
              <a:rPr lang="fr-FR" sz="1400" dirty="0">
                <a:solidFill>
                  <a:srgbClr val="00B0F0"/>
                </a:solidFill>
              </a:rPr>
              <a:t>Plasma Phys. Control. Fusion 67 (2025) 055006 </a:t>
            </a:r>
            <a:endParaRPr lang="en-US" sz="1400" dirty="0">
              <a:solidFill>
                <a:srgbClr val="00B0F0"/>
              </a:solidFill>
            </a:endParaRPr>
          </a:p>
        </p:txBody>
      </p:sp>
    </p:spTree>
    <p:extLst>
      <p:ext uri="{BB962C8B-B14F-4D97-AF65-F5344CB8AC3E}">
        <p14:creationId xmlns:p14="http://schemas.microsoft.com/office/powerpoint/2010/main" val="285393970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221</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EUROfusion.1line_5_3_2019</vt:lpstr>
      <vt:lpstr>L2H and H mode control in presence of a proxy 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Lidia Piron</cp:lastModifiedBy>
  <cp:revision>30</cp:revision>
  <dcterms:created xsi:type="dcterms:W3CDTF">2023-11-15T09:40:03Z</dcterms:created>
  <dcterms:modified xsi:type="dcterms:W3CDTF">2025-10-31T22:43:43Z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SIP_Label_22759de7-3255-46b5-8dfe-736652f9c6c1_Enabled">
    <vt:lpwstr>true</vt:lpwstr>
  </property>
  <property fmtid="{D5CDD505-2E9C-101B-9397-08002B2CF9AE}" pid="4" name="MSIP_Label_22759de7-3255-46b5-8dfe-736652f9c6c1_SetDate">
    <vt:lpwstr>2025-07-07T12:31:27Z</vt:lpwstr>
  </property>
  <property fmtid="{D5CDD505-2E9C-101B-9397-08002B2CF9AE}" pid="5" name="MSIP_Label_22759de7-3255-46b5-8dfe-736652f9c6c1_Method">
    <vt:lpwstr>Standard</vt:lpwstr>
  </property>
  <property fmtid="{D5CDD505-2E9C-101B-9397-08002B2CF9AE}" pid="6" name="MSIP_Label_22759de7-3255-46b5-8dfe-736652f9c6c1_Name">
    <vt:lpwstr>22759de7-3255-46b5-8dfe-736652f9c6c1</vt:lpwstr>
  </property>
  <property fmtid="{D5CDD505-2E9C-101B-9397-08002B2CF9AE}" pid="7" name="MSIP_Label_22759de7-3255-46b5-8dfe-736652f9c6c1_SiteId">
    <vt:lpwstr>c6ac664b-ae27-4d5d-b4e6-bb5717196fc7</vt:lpwstr>
  </property>
  <property fmtid="{D5CDD505-2E9C-101B-9397-08002B2CF9AE}" pid="8" name="MSIP_Label_22759de7-3255-46b5-8dfe-736652f9c6c1_ActionId">
    <vt:lpwstr>01fea838-fad8-4232-8606-7ed802574ac1</vt:lpwstr>
  </property>
  <property fmtid="{D5CDD505-2E9C-101B-9397-08002B2CF9AE}" pid="9" name="MSIP_Label_22759de7-3255-46b5-8dfe-736652f9c6c1_ContentBits">
    <vt:lpwstr>0</vt:lpwstr>
  </property>
</Properties>
</file>