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7" r:id="rId4"/>
  </p:sldMasterIdLst>
  <p:notesMasterIdLst>
    <p:notesMasterId r:id="rId6"/>
  </p:notesMasterIdLst>
  <p:sldIdLst>
    <p:sldId id="257"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41" autoAdjust="0"/>
    <p:restoredTop sz="94660"/>
  </p:normalViewPr>
  <p:slideViewPr>
    <p:cSldViewPr snapToGrid="0">
      <p:cViewPr varScale="1">
        <p:scale>
          <a:sx n="63" d="100"/>
          <a:sy n="63" d="100"/>
        </p:scale>
        <p:origin x="504"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mar Sheikh" userId="86411d7d-4ee3-4f85-9876-b63bc7eb42b5" providerId="ADAL" clId="{3E330111-AF75-4E6F-8475-E7660535C1C5}"/>
    <pc:docChg chg="undo custSel modSld">
      <pc:chgData name="Umar Sheikh" userId="86411d7d-4ee3-4f85-9876-b63bc7eb42b5" providerId="ADAL" clId="{3E330111-AF75-4E6F-8475-E7660535C1C5}" dt="2025-10-31T13:43:54.470" v="1600" actId="6549"/>
      <pc:docMkLst>
        <pc:docMk/>
      </pc:docMkLst>
      <pc:sldChg chg="addSp delSp modSp mod">
        <pc:chgData name="Umar Sheikh" userId="86411d7d-4ee3-4f85-9876-b63bc7eb42b5" providerId="ADAL" clId="{3E330111-AF75-4E6F-8475-E7660535C1C5}" dt="2025-10-31T13:43:54.470" v="1600" actId="6549"/>
        <pc:sldMkLst>
          <pc:docMk/>
          <pc:sldMk cId="1476262273" sldId="257"/>
        </pc:sldMkLst>
        <pc:spChg chg="mod">
          <ac:chgData name="Umar Sheikh" userId="86411d7d-4ee3-4f85-9876-b63bc7eb42b5" providerId="ADAL" clId="{3E330111-AF75-4E6F-8475-E7660535C1C5}" dt="2025-10-31T10:23:51.592" v="895" actId="20577"/>
          <ac:spMkLst>
            <pc:docMk/>
            <pc:sldMk cId="1476262273" sldId="257"/>
            <ac:spMk id="2" creationId="{D74FD918-4636-3AD1-725C-4CFB22102A0F}"/>
          </ac:spMkLst>
        </pc:spChg>
        <pc:spChg chg="mod">
          <ac:chgData name="Umar Sheikh" userId="86411d7d-4ee3-4f85-9876-b63bc7eb42b5" providerId="ADAL" clId="{3E330111-AF75-4E6F-8475-E7660535C1C5}" dt="2025-10-31T10:40:17.410" v="1595" actId="20577"/>
          <ac:spMkLst>
            <pc:docMk/>
            <pc:sldMk cId="1476262273" sldId="257"/>
            <ac:spMk id="3" creationId="{AF84369C-82E3-577D-E575-74F6A508CBA3}"/>
          </ac:spMkLst>
        </pc:spChg>
        <pc:spChg chg="mod">
          <ac:chgData name="Umar Sheikh" userId="86411d7d-4ee3-4f85-9876-b63bc7eb42b5" providerId="ADAL" clId="{3E330111-AF75-4E6F-8475-E7660535C1C5}" dt="2025-10-31T13:43:54.470" v="1600" actId="6549"/>
          <ac:spMkLst>
            <pc:docMk/>
            <pc:sldMk cId="1476262273" sldId="257"/>
            <ac:spMk id="10" creationId="{A727462F-C1D4-E417-2D54-4ACE8ED1E9CA}"/>
          </ac:spMkLst>
        </pc:spChg>
        <pc:spChg chg="add mod">
          <ac:chgData name="Umar Sheikh" userId="86411d7d-4ee3-4f85-9876-b63bc7eb42b5" providerId="ADAL" clId="{3E330111-AF75-4E6F-8475-E7660535C1C5}" dt="2025-10-31T10:32:45.033" v="1458" actId="552"/>
          <ac:spMkLst>
            <pc:docMk/>
            <pc:sldMk cId="1476262273" sldId="257"/>
            <ac:spMk id="18" creationId="{7A1544D4-3052-4B35-8BB1-51A79631B634}"/>
          </ac:spMkLst>
        </pc:spChg>
        <pc:spChg chg="add mod">
          <ac:chgData name="Umar Sheikh" userId="86411d7d-4ee3-4f85-9876-b63bc7eb42b5" providerId="ADAL" clId="{3E330111-AF75-4E6F-8475-E7660535C1C5}" dt="2025-10-31T10:32:45.033" v="1458" actId="552"/>
          <ac:spMkLst>
            <pc:docMk/>
            <pc:sldMk cId="1476262273" sldId="257"/>
            <ac:spMk id="22" creationId="{6288EC8F-010B-466E-A767-580DFDC9D38A}"/>
          </ac:spMkLst>
        </pc:spChg>
        <pc:spChg chg="del">
          <ac:chgData name="Umar Sheikh" userId="86411d7d-4ee3-4f85-9876-b63bc7eb42b5" providerId="ADAL" clId="{3E330111-AF75-4E6F-8475-E7660535C1C5}" dt="2025-10-31T10:26:26.591" v="1246" actId="478"/>
          <ac:spMkLst>
            <pc:docMk/>
            <pc:sldMk cId="1476262273" sldId="257"/>
            <ac:spMk id="32" creationId="{28610684-5166-4836-9EC3-B4C0F5B219E7}"/>
          </ac:spMkLst>
        </pc:spChg>
        <pc:spChg chg="del">
          <ac:chgData name="Umar Sheikh" userId="86411d7d-4ee3-4f85-9876-b63bc7eb42b5" providerId="ADAL" clId="{3E330111-AF75-4E6F-8475-E7660535C1C5}" dt="2025-10-31T10:26:25.646" v="1245" actId="478"/>
          <ac:spMkLst>
            <pc:docMk/>
            <pc:sldMk cId="1476262273" sldId="257"/>
            <ac:spMk id="33" creationId="{E8DCBE5A-5AE2-444D-AA62-80A58D6949BF}"/>
          </ac:spMkLst>
        </pc:spChg>
        <pc:grpChg chg="del">
          <ac:chgData name="Umar Sheikh" userId="86411d7d-4ee3-4f85-9876-b63bc7eb42b5" providerId="ADAL" clId="{3E330111-AF75-4E6F-8475-E7660535C1C5}" dt="2025-10-31T10:26:23.308" v="1244" actId="478"/>
          <ac:grpSpMkLst>
            <pc:docMk/>
            <pc:sldMk cId="1476262273" sldId="257"/>
            <ac:grpSpMk id="30" creationId="{E96CD136-19D1-4FB6-8370-400F327BC8B6}"/>
          </ac:grpSpMkLst>
        </pc:grpChg>
        <pc:grpChg chg="del">
          <ac:chgData name="Umar Sheikh" userId="86411d7d-4ee3-4f85-9876-b63bc7eb42b5" providerId="ADAL" clId="{3E330111-AF75-4E6F-8475-E7660535C1C5}" dt="2025-10-31T10:26:22.903" v="1243" actId="478"/>
          <ac:grpSpMkLst>
            <pc:docMk/>
            <pc:sldMk cId="1476262273" sldId="257"/>
            <ac:grpSpMk id="31" creationId="{6FE9ADA9-8D21-4758-8197-558E9FC4B1CA}"/>
          </ac:grpSpMkLst>
        </pc:grpChg>
        <pc:graphicFrameChg chg="mod modGraphic">
          <ac:chgData name="Umar Sheikh" userId="86411d7d-4ee3-4f85-9876-b63bc7eb42b5" providerId="ADAL" clId="{3E330111-AF75-4E6F-8475-E7660535C1C5}" dt="2025-10-31T10:33:46.301" v="1469" actId="1035"/>
          <ac:graphicFrameMkLst>
            <pc:docMk/>
            <pc:sldMk cId="1476262273" sldId="257"/>
            <ac:graphicFrameMk id="7" creationId="{08D244B0-EFF7-EB7A-F6C1-FC1055A3E0A5}"/>
          </ac:graphicFrameMkLst>
        </pc:graphicFrameChg>
        <pc:picChg chg="add mod modCrop">
          <ac:chgData name="Umar Sheikh" userId="86411d7d-4ee3-4f85-9876-b63bc7eb42b5" providerId="ADAL" clId="{3E330111-AF75-4E6F-8475-E7660535C1C5}" dt="2025-10-31T10:30:27.007" v="1404" actId="1035"/>
          <ac:picMkLst>
            <pc:docMk/>
            <pc:sldMk cId="1476262273" sldId="257"/>
            <ac:picMk id="16" creationId="{59DF74B8-583B-4817-BF64-81B831790702}"/>
          </ac:picMkLst>
        </pc:picChg>
        <pc:picChg chg="add mod modCrop">
          <ac:chgData name="Umar Sheikh" userId="86411d7d-4ee3-4f85-9876-b63bc7eb42b5" providerId="ADAL" clId="{3E330111-AF75-4E6F-8475-E7660535C1C5}" dt="2025-10-31T10:30:52.732" v="1419" actId="14100"/>
          <ac:picMkLst>
            <pc:docMk/>
            <pc:sldMk cId="1476262273" sldId="257"/>
            <ac:picMk id="17" creationId="{FDD31DA2-0EAC-42C7-99EC-6B35B5322843}"/>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704504-7796-4C7F-851A-B7F1387E744A}" type="datetimeFigureOut">
              <a:rPr lang="en-GB" smtClean="0"/>
              <a:t>31/10/2025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9C27D5-0D75-4E3E-AD55-CAC614F7556B}" type="slidenum">
              <a:rPr lang="en-GB" smtClean="0"/>
              <a:t>‹#›</a:t>
            </a:fld>
            <a:endParaRPr lang="en-GB"/>
          </a:p>
        </p:txBody>
      </p:sp>
    </p:spTree>
    <p:extLst>
      <p:ext uri="{BB962C8B-B14F-4D97-AF65-F5344CB8AC3E}">
        <p14:creationId xmlns:p14="http://schemas.microsoft.com/office/powerpoint/2010/main" val="3839155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emf"/><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EUROfusion_cover">
    <p:spTree>
      <p:nvGrpSpPr>
        <p:cNvPr id="1" name=""/>
        <p:cNvGrpSpPr/>
        <p:nvPr/>
      </p:nvGrpSpPr>
      <p:grpSpPr>
        <a:xfrm>
          <a:off x="0" y="0"/>
          <a:ext cx="0" cy="0"/>
          <a:chOff x="0" y="0"/>
          <a:chExt cx="0" cy="0"/>
        </a:xfrm>
      </p:grpSpPr>
      <p:grpSp>
        <p:nvGrpSpPr>
          <p:cNvPr id="4" name="Gruppieren 3"/>
          <p:cNvGrpSpPr/>
          <p:nvPr userDrawn="1"/>
        </p:nvGrpSpPr>
        <p:grpSpPr>
          <a:xfrm>
            <a:off x="411869" y="6034962"/>
            <a:ext cx="4392488" cy="497895"/>
            <a:chOff x="5735960" y="5717361"/>
            <a:chExt cx="6120680" cy="713919"/>
          </a:xfrm>
        </p:grpSpPr>
        <p:pic>
          <p:nvPicPr>
            <p:cNvPr id="25" name="Grafik 24"/>
            <p:cNvPicPr preferRelativeResize="0">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5735960" y="5774784"/>
              <a:ext cx="997207" cy="656496"/>
            </a:xfrm>
            <a:prstGeom prst="rect">
              <a:avLst/>
            </a:prstGeom>
            <a:noFill/>
            <a:ln>
              <a:noFill/>
            </a:ln>
          </p:spPr>
        </p:pic>
        <p:sp>
          <p:nvSpPr>
            <p:cNvPr id="3" name="Rechteck 2"/>
            <p:cNvSpPr/>
            <p:nvPr userDrawn="1"/>
          </p:nvSpPr>
          <p:spPr>
            <a:xfrm>
              <a:off x="6744072" y="5717361"/>
              <a:ext cx="5112568" cy="480131"/>
            </a:xfrm>
            <a:prstGeom prst="rect">
              <a:avLst/>
            </a:prstGeom>
          </p:spPr>
          <p:txBody>
            <a:bodyPr wrap="square">
              <a:spAutoFit/>
            </a:bodyPr>
            <a:lstStyle/>
            <a:p>
              <a:pPr marL="0" marR="0" lvl="0" indent="0" algn="just" defTabSz="914400" rtl="0" eaLnBrk="1" fontAlgn="auto" latinLnBrk="0" hangingPunct="1">
                <a:lnSpc>
                  <a:spcPct val="90000"/>
                </a:lnSpc>
                <a:spcBef>
                  <a:spcPts val="0"/>
                </a:spcBef>
                <a:spcAft>
                  <a:spcPts val="0"/>
                </a:spcAft>
                <a:buClrTx/>
                <a:buSzTx/>
                <a:buFontTx/>
                <a:buNone/>
                <a:tabLst/>
                <a:defRPr/>
              </a:pPr>
              <a:r>
                <a:rPr kumimoji="0" lang="en-GB" sz="700" b="0" i="0" u="none" strike="noStrike" kern="1200" cap="none" spc="0" normalizeH="0" baseline="0" noProof="0" dirty="0">
                  <a:ln>
                    <a:noFill/>
                  </a:ln>
                  <a:solidFill>
                    <a:prstClr val="black"/>
                  </a:solidFill>
                  <a:effectLst/>
                  <a:uLnTx/>
                  <a:uFillTx/>
                  <a:latin typeface="Calibri"/>
                  <a:ea typeface="+mn-ea"/>
                  <a:cs typeface="+mn-cs"/>
                </a:rPr>
                <a:t>This work has been carried out within the framework of the EUROfusion Consortium, funded by the European Union via the Euratom Research and Training Programme (Grant Agreement No 101052200 — EUROfusion). Views and opinions expressed are however those of the author(s) only and do not necessarily reflect those of the European Union or the European Commission. Neither the European Union nor the European Commission can be held responsible for them.</a:t>
              </a:r>
            </a:p>
          </p:txBody>
        </p:sp>
      </p:grpSp>
      <p:pic>
        <p:nvPicPr>
          <p:cNvPr id="2060" name="Picture 12" descr="Contract between EC and EUROfusion is signed | FuseNet">
            <a:extLst>
              <a:ext uri="{FF2B5EF4-FFF2-40B4-BE49-F238E27FC236}">
                <a16:creationId xmlns:a16="http://schemas.microsoft.com/office/drawing/2014/main" id="{E55ACA25-9DC9-FAB0-0545-200C2AAAE0C4}"/>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445066" y="325143"/>
            <a:ext cx="2304256" cy="596340"/>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0">
            <a:extLst>
              <a:ext uri="{FF2B5EF4-FFF2-40B4-BE49-F238E27FC236}">
                <a16:creationId xmlns:a16="http://schemas.microsoft.com/office/drawing/2014/main" id="{596FC8EF-089A-D210-0D75-51A8CBEF1EC8}"/>
              </a:ext>
            </a:extLst>
          </p:cNvPr>
          <p:cNvSpPr>
            <a:spLocks noGrp="1"/>
          </p:cNvSpPr>
          <p:nvPr>
            <p:ph type="title"/>
          </p:nvPr>
        </p:nvSpPr>
        <p:spPr>
          <a:xfrm>
            <a:off x="407368" y="2074188"/>
            <a:ext cx="5544615" cy="620251"/>
          </a:xfrm>
        </p:spPr>
        <p:txBody>
          <a:bodyPr/>
          <a:lstStyle>
            <a:lvl1pPr algn="l">
              <a:defRPr b="1"/>
            </a:lvl1pPr>
          </a:lstStyle>
          <a:p>
            <a:r>
              <a:rPr lang="en-US" dirty="0"/>
              <a:t>Click to edit Master title style</a:t>
            </a:r>
            <a:endParaRPr lang="en-DE" dirty="0"/>
          </a:p>
        </p:txBody>
      </p:sp>
      <p:sp>
        <p:nvSpPr>
          <p:cNvPr id="14" name="Text Placeholder 22">
            <a:extLst>
              <a:ext uri="{FF2B5EF4-FFF2-40B4-BE49-F238E27FC236}">
                <a16:creationId xmlns:a16="http://schemas.microsoft.com/office/drawing/2014/main" id="{A1DB4B7A-0368-ADFA-B0E8-5A32A1976D23}"/>
              </a:ext>
            </a:extLst>
          </p:cNvPr>
          <p:cNvSpPr>
            <a:spLocks noGrp="1"/>
          </p:cNvSpPr>
          <p:nvPr>
            <p:ph type="body" sz="quarter" idx="10" hasCustomPrompt="1"/>
          </p:nvPr>
        </p:nvSpPr>
        <p:spPr>
          <a:xfrm>
            <a:off x="407368" y="3693074"/>
            <a:ext cx="4375150" cy="457848"/>
          </a:xfrm>
        </p:spPr>
        <p:txBody>
          <a:bodyPr/>
          <a:lstStyle>
            <a:lvl1pPr marL="0" indent="0">
              <a:buNone/>
              <a:defRPr b="1"/>
            </a:lvl1pPr>
            <a:lvl2pPr marL="342900" indent="0">
              <a:buNone/>
              <a:defRPr/>
            </a:lvl2pPr>
          </a:lstStyle>
          <a:p>
            <a:pPr lvl="0"/>
            <a:r>
              <a:rPr lang="en-US" dirty="0"/>
              <a:t>Click to edit Lecturer’s name</a:t>
            </a:r>
          </a:p>
        </p:txBody>
      </p:sp>
      <p:sp>
        <p:nvSpPr>
          <p:cNvPr id="15" name="Text Placeholder 22">
            <a:extLst>
              <a:ext uri="{FF2B5EF4-FFF2-40B4-BE49-F238E27FC236}">
                <a16:creationId xmlns:a16="http://schemas.microsoft.com/office/drawing/2014/main" id="{29BB6B8D-6CB9-54B7-0DF9-DBDB0E37634E}"/>
              </a:ext>
            </a:extLst>
          </p:cNvPr>
          <p:cNvSpPr>
            <a:spLocks noGrp="1"/>
          </p:cNvSpPr>
          <p:nvPr>
            <p:ph type="body" sz="quarter" idx="11" hasCustomPrompt="1"/>
          </p:nvPr>
        </p:nvSpPr>
        <p:spPr>
          <a:xfrm>
            <a:off x="407368" y="4159260"/>
            <a:ext cx="4375150" cy="457848"/>
          </a:xfrm>
        </p:spPr>
        <p:txBody>
          <a:bodyPr/>
          <a:lstStyle>
            <a:lvl1pPr marL="0" indent="0">
              <a:buNone/>
              <a:defRPr b="0"/>
            </a:lvl1pPr>
            <a:lvl2pPr marL="342900" indent="0">
              <a:buNone/>
              <a:defRPr/>
            </a:lvl2pPr>
          </a:lstStyle>
          <a:p>
            <a:pPr lvl="0"/>
            <a:r>
              <a:rPr lang="en-US" dirty="0"/>
              <a:t>Click to edit Lecturer’s affiliation</a:t>
            </a:r>
          </a:p>
        </p:txBody>
      </p:sp>
      <p:sp>
        <p:nvSpPr>
          <p:cNvPr id="20" name="Text Placeholder 22">
            <a:extLst>
              <a:ext uri="{FF2B5EF4-FFF2-40B4-BE49-F238E27FC236}">
                <a16:creationId xmlns:a16="http://schemas.microsoft.com/office/drawing/2014/main" id="{4EC3B6D3-D545-C458-117A-3FC426AC87B1}"/>
              </a:ext>
            </a:extLst>
          </p:cNvPr>
          <p:cNvSpPr>
            <a:spLocks noGrp="1"/>
          </p:cNvSpPr>
          <p:nvPr>
            <p:ph type="body" sz="quarter" idx="12" hasCustomPrompt="1"/>
          </p:nvPr>
        </p:nvSpPr>
        <p:spPr>
          <a:xfrm>
            <a:off x="407368" y="1650286"/>
            <a:ext cx="5544614" cy="338554"/>
          </a:xfrm>
        </p:spPr>
        <p:txBody>
          <a:bodyPr>
            <a:normAutofit/>
          </a:bodyPr>
          <a:lstStyle>
            <a:lvl1pPr marL="0" indent="0">
              <a:buNone/>
              <a:defRPr sz="1600" b="0"/>
            </a:lvl1pPr>
            <a:lvl2pPr marL="342900" indent="0">
              <a:buNone/>
              <a:defRPr/>
            </a:lvl2pPr>
          </a:lstStyle>
          <a:p>
            <a:pPr lvl="0"/>
            <a:r>
              <a:rPr lang="en-US" dirty="0"/>
              <a:t>Click to edit Event title</a:t>
            </a:r>
          </a:p>
        </p:txBody>
      </p:sp>
      <p:pic>
        <p:nvPicPr>
          <p:cNvPr id="2" name="Picture 1">
            <a:extLst>
              <a:ext uri="{FF2B5EF4-FFF2-40B4-BE49-F238E27FC236}">
                <a16:creationId xmlns:a16="http://schemas.microsoft.com/office/drawing/2014/main" id="{54C79CBA-5ECC-767B-846D-8D461051DE87}"/>
              </a:ext>
            </a:extLst>
          </p:cNvPr>
          <p:cNvPicPr>
            <a:picLocks noChangeAspect="1"/>
          </p:cNvPicPr>
          <p:nvPr userDrawn="1"/>
        </p:nvPicPr>
        <p:blipFill>
          <a:blip r:embed="rId4" cstate="email">
            <a:alphaModFix/>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solidFill>
            <a:schemeClr val="bg1"/>
          </a:solidFill>
        </p:spPr>
      </p:pic>
    </p:spTree>
    <p:extLst>
      <p:ext uri="{BB962C8B-B14F-4D97-AF65-F5344CB8AC3E}">
        <p14:creationId xmlns:p14="http://schemas.microsoft.com/office/powerpoint/2010/main" val="6407043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EUROfusion_content">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3" name="Content Placeholder 2"/>
          <p:cNvSpPr>
            <a:spLocks noGrp="1"/>
          </p:cNvSpPr>
          <p:nvPr>
            <p:ph idx="1"/>
          </p:nvPr>
        </p:nvSpPr>
        <p:spPr>
          <a:xfrm>
            <a:off x="609600" y="836712"/>
            <a:ext cx="11103024" cy="5688632"/>
          </a:xfrm>
        </p:spPr>
        <p:txBody>
          <a:bodyPr>
            <a:normAutofit/>
          </a:bodyPr>
          <a:lstStyle>
            <a:lvl1pPr marL="257175" indent="-257175">
              <a:buFont typeface="Arial" panose="020B0604020202020204" pitchFamily="34" charset="0"/>
              <a:buChar char="•"/>
              <a:defRPr sz="2400">
                <a:latin typeface="+mn-lt"/>
                <a:cs typeface="Arial" panose="020B0604020202020204" pitchFamily="34" charset="0"/>
              </a:defRPr>
            </a:lvl1pPr>
            <a:lvl2pPr marL="557213" indent="-214313">
              <a:buFont typeface="Arial" panose="020B0604020202020204" pitchFamily="34" charset="0"/>
              <a:buChar char="•"/>
              <a:defRPr sz="1800">
                <a:latin typeface="+mn-lt"/>
                <a:cs typeface="Arial" panose="020B0604020202020204" pitchFamily="34" charset="0"/>
              </a:defRPr>
            </a:lvl2pPr>
            <a:lvl3pPr marL="857250" indent="-171450">
              <a:buFont typeface="Arial" panose="020B0604020202020204" pitchFamily="34" charset="0"/>
              <a:buChar char="•"/>
              <a:defRPr sz="1600">
                <a:latin typeface="+mn-lt"/>
                <a:cs typeface="Arial" panose="020B0604020202020204" pitchFamily="34" charset="0"/>
              </a:defRPr>
            </a:lvl3pPr>
            <a:lvl4pPr>
              <a:defRPr/>
            </a:lvl4pPr>
            <a:lvl5pPr>
              <a:defRPr/>
            </a:lvl5pPr>
          </a:lstStyle>
          <a:p>
            <a:pPr lvl="0"/>
            <a:r>
              <a:rPr lang="en-US" dirty="0"/>
              <a:t>Click to edit Master text styles</a:t>
            </a:r>
          </a:p>
          <a:p>
            <a:pPr lvl="1"/>
            <a:r>
              <a:rPr lang="en-US" dirty="0"/>
              <a:t>Second level</a:t>
            </a:r>
          </a:p>
          <a:p>
            <a:pPr lvl="2"/>
            <a:r>
              <a:rPr lang="en-US" dirty="0"/>
              <a:t>Third level</a:t>
            </a:r>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42851831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UROfusion_content_empty">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Click to edit Master title style</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Author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3"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Tree>
    <p:extLst>
      <p:ext uri="{BB962C8B-B14F-4D97-AF65-F5344CB8AC3E}">
        <p14:creationId xmlns:p14="http://schemas.microsoft.com/office/powerpoint/2010/main" val="1696459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UROfusion_Values">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40CFE93D-B60A-5519-67CA-2FB5FDAACE49}"/>
              </a:ext>
            </a:extLst>
          </p:cNvPr>
          <p:cNvPicPr>
            <a:picLocks noChangeAspect="1"/>
          </p:cNvPicPr>
          <p:nvPr userDrawn="1"/>
        </p:nvPicPr>
        <p:blipFill>
          <a:blip r:embed="rId2" cstate="email">
            <a:alphaModFix amt="65000"/>
            <a:extLst>
              <a:ext uri="{28A0092B-C50C-407E-A947-70E740481C1C}">
                <a14:useLocalDpi xmlns:a14="http://schemas.microsoft.com/office/drawing/2010/main"/>
              </a:ext>
            </a:extLst>
          </a:blip>
          <a:srcRect/>
          <a:stretch>
            <a:fillRect/>
          </a:stretch>
        </p:blipFill>
        <p:spPr>
          <a:xfrm>
            <a:off x="7247890" y="252412"/>
            <a:ext cx="4944110" cy="6353175"/>
          </a:xfrm>
          <a:prstGeom prst="rect">
            <a:avLst/>
          </a:prstGeom>
          <a:noFill/>
        </p:spPr>
      </p:pic>
      <p:sp>
        <p:nvSpPr>
          <p:cNvPr id="5" name="Rectangle 4">
            <a:extLst>
              <a:ext uri="{FF2B5EF4-FFF2-40B4-BE49-F238E27FC236}">
                <a16:creationId xmlns:a16="http://schemas.microsoft.com/office/drawing/2014/main" id="{A136BB05-CDE1-71D8-95B1-3A5C6CD699AD}"/>
              </a:ext>
            </a:extLst>
          </p:cNvPr>
          <p:cNvSpPr/>
          <p:nvPr userDrawn="1"/>
        </p:nvSpPr>
        <p:spPr>
          <a:xfrm>
            <a:off x="6408751" y="2146852"/>
            <a:ext cx="2170706" cy="1614115"/>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a:extLst>
              <a:ext uri="{FF2B5EF4-FFF2-40B4-BE49-F238E27FC236}">
                <a16:creationId xmlns:a16="http://schemas.microsoft.com/office/drawing/2014/main" id="{55464233-290E-F450-429D-1C58FA6BE3BA}"/>
              </a:ext>
            </a:extLst>
          </p:cNvPr>
          <p:cNvSpPr/>
          <p:nvPr userDrawn="1"/>
        </p:nvSpPr>
        <p:spPr>
          <a:xfrm>
            <a:off x="9129423" y="1957346"/>
            <a:ext cx="2170706" cy="1875183"/>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a:extLst>
              <a:ext uri="{FF2B5EF4-FFF2-40B4-BE49-F238E27FC236}">
                <a16:creationId xmlns:a16="http://schemas.microsoft.com/office/drawing/2014/main" id="{47ECB478-BAE3-9650-1ED0-40553289DFEC}"/>
              </a:ext>
            </a:extLst>
          </p:cNvPr>
          <p:cNvSpPr/>
          <p:nvPr userDrawn="1"/>
        </p:nvSpPr>
        <p:spPr>
          <a:xfrm>
            <a:off x="0" y="6525344"/>
            <a:ext cx="12192000" cy="332656"/>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Title 1"/>
          <p:cNvSpPr>
            <a:spLocks noGrp="1"/>
          </p:cNvSpPr>
          <p:nvPr>
            <p:ph type="title" hasCustomPrompt="1"/>
          </p:nvPr>
        </p:nvSpPr>
        <p:spPr>
          <a:xfrm>
            <a:off x="983432" y="192515"/>
            <a:ext cx="9451776" cy="457200"/>
          </a:xfrm>
        </p:spPr>
        <p:txBody>
          <a:bodyPr>
            <a:noAutofit/>
          </a:bodyPr>
          <a:lstStyle>
            <a:lvl1pPr algn="l">
              <a:lnSpc>
                <a:spcPts val="2400"/>
              </a:lnSpc>
              <a:defRPr sz="2800" b="1">
                <a:solidFill>
                  <a:schemeClr val="tx2"/>
                </a:solidFill>
                <a:latin typeface="+mn-lt"/>
                <a:cs typeface="Arial" panose="020B0604020202020204" pitchFamily="34" charset="0"/>
              </a:defRPr>
            </a:lvl1pPr>
          </a:lstStyle>
          <a:p>
            <a:r>
              <a:rPr lang="en-US" dirty="0"/>
              <a:t>EUROfusion Values</a:t>
            </a:r>
            <a:endParaRPr lang="en-GB" dirty="0"/>
          </a:p>
        </p:txBody>
      </p:sp>
      <p:sp>
        <p:nvSpPr>
          <p:cNvPr id="8" name="Footer Placeholder 7"/>
          <p:cNvSpPr>
            <a:spLocks noGrp="1"/>
          </p:cNvSpPr>
          <p:nvPr>
            <p:ph type="ftr" sz="quarter" idx="11"/>
          </p:nvPr>
        </p:nvSpPr>
        <p:spPr>
          <a:xfrm>
            <a:off x="825624" y="6555770"/>
            <a:ext cx="3470176" cy="329614"/>
          </a:xfrm>
          <a:prstGeom prst="rect">
            <a:avLst/>
          </a:prstGeom>
        </p:spPr>
        <p:txBody>
          <a:bodyPr anchor="t"/>
          <a:lstStyle>
            <a:lvl1pPr>
              <a:defRPr sz="1200">
                <a:solidFill>
                  <a:schemeClr val="bg1"/>
                </a:solidFill>
              </a:defRPr>
            </a:lvl1pPr>
          </a:lstStyle>
          <a:p>
            <a:r>
              <a:rPr lang="en-GB" dirty="0">
                <a:solidFill>
                  <a:prstClr val="white"/>
                </a:solidFill>
              </a:rPr>
              <a:t>EUROfusion Values | Event | dd Month </a:t>
            </a:r>
            <a:r>
              <a:rPr lang="en-GB" dirty="0" err="1">
                <a:solidFill>
                  <a:prstClr val="white"/>
                </a:solidFill>
              </a:rPr>
              <a:t>yyyy</a:t>
            </a:r>
            <a:endParaRPr lang="en-GB" dirty="0">
              <a:solidFill>
                <a:prstClr val="white"/>
              </a:solidFill>
            </a:endParaRPr>
          </a:p>
        </p:txBody>
      </p:sp>
      <p:sp>
        <p:nvSpPr>
          <p:cNvPr id="9" name="Slide Number Placeholder 8"/>
          <p:cNvSpPr>
            <a:spLocks noGrp="1"/>
          </p:cNvSpPr>
          <p:nvPr>
            <p:ph type="sldNum" sz="quarter" idx="12"/>
          </p:nvPr>
        </p:nvSpPr>
        <p:spPr>
          <a:xfrm>
            <a:off x="0" y="6590037"/>
            <a:ext cx="720080" cy="199174"/>
          </a:xfrm>
        </p:spPr>
        <p:txBody>
          <a:bodyPr anchor="ctr"/>
          <a:lstStyle>
            <a:lvl1pPr>
              <a:defRPr sz="1400">
                <a:solidFill>
                  <a:schemeClr val="bg1"/>
                </a:solidFill>
              </a:defRPr>
            </a:lvl1pPr>
          </a:lstStyle>
          <a:p>
            <a:fld id="{6A6D9FA1-99C7-4910-8E32-B85D378B0060}" type="slidenum">
              <a:rPr lang="en-GB" smtClean="0">
                <a:solidFill>
                  <a:prstClr val="white"/>
                </a:solidFill>
              </a:rPr>
              <a:pPr/>
              <a:t>‹#›</a:t>
            </a:fld>
            <a:endParaRPr lang="en-GB" dirty="0">
              <a:solidFill>
                <a:prstClr val="white"/>
              </a:solidFill>
            </a:endParaRPr>
          </a:p>
        </p:txBody>
      </p:sp>
      <p:pic>
        <p:nvPicPr>
          <p:cNvPr id="1026" name="Picture 2" descr="EUROfusion - Realising Fusion Energy">
            <a:extLst>
              <a:ext uri="{FF2B5EF4-FFF2-40B4-BE49-F238E27FC236}">
                <a16:creationId xmlns:a16="http://schemas.microsoft.com/office/drawing/2014/main" id="{D76DEB2B-40A9-CD88-03A2-1B2D1E8A0C70}"/>
              </a:ext>
            </a:extLst>
          </p:cNvPr>
          <p:cNvPicPr>
            <a:picLocks noChangeAspect="1" noChangeArrowheads="1"/>
          </p:cNvPicPr>
          <p:nvPr userDrawn="1"/>
        </p:nvPicPr>
        <p:blipFill>
          <a:blip r:embed="rId3" cstate="email">
            <a:extLst>
              <a:ext uri="{28A0092B-C50C-407E-A947-70E740481C1C}">
                <a14:useLocalDpi xmlns:a14="http://schemas.microsoft.com/office/drawing/2010/main"/>
              </a:ext>
            </a:extLst>
          </a:blip>
          <a:srcRect/>
          <a:stretch>
            <a:fillRect/>
          </a:stretch>
        </p:blipFill>
        <p:spPr bwMode="auto">
          <a:xfrm>
            <a:off x="191344" y="57007"/>
            <a:ext cx="636023" cy="636023"/>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a:extLst>
              <a:ext uri="{FF2B5EF4-FFF2-40B4-BE49-F238E27FC236}">
                <a16:creationId xmlns:a16="http://schemas.microsoft.com/office/drawing/2014/main" id="{E8D0878B-E5A6-2FA4-87BE-E46364DC8E55}"/>
              </a:ext>
            </a:extLst>
          </p:cNvPr>
          <p:cNvPicPr>
            <a:picLocks noChangeAspect="1"/>
          </p:cNvPicPr>
          <p:nvPr userDrawn="1"/>
        </p:nvPicPr>
        <p:blipFill rotWithShape="1">
          <a:blip r:embed="rId4" cstate="email">
            <a:clrChange>
              <a:clrFrom>
                <a:srgbClr val="FFFFFF"/>
              </a:clrFrom>
              <a:clrTo>
                <a:srgbClr val="FFFFFF">
                  <a:alpha val="0"/>
                </a:srgbClr>
              </a:clrTo>
            </a:clrChange>
            <a:extLst>
              <a:ext uri="{28A0092B-C50C-407E-A947-70E740481C1C}">
                <a14:useLocalDpi xmlns:a14="http://schemas.microsoft.com/office/drawing/2010/main"/>
              </a:ext>
            </a:extLst>
          </a:blip>
          <a:srcRect/>
          <a:stretch/>
        </p:blipFill>
        <p:spPr>
          <a:xfrm>
            <a:off x="5414" y="979851"/>
            <a:ext cx="12181172" cy="5577840"/>
          </a:xfrm>
          <a:prstGeom prst="rect">
            <a:avLst/>
          </a:prstGeom>
        </p:spPr>
      </p:pic>
    </p:spTree>
    <p:extLst>
      <p:ext uri="{BB962C8B-B14F-4D97-AF65-F5344CB8AC3E}">
        <p14:creationId xmlns:p14="http://schemas.microsoft.com/office/powerpoint/2010/main" val="13080846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endParaRPr lang="en-GB" dirty="0"/>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10848528" y="6356353"/>
            <a:ext cx="733872" cy="365125"/>
          </a:xfrm>
          <a:prstGeom prst="rect">
            <a:avLst/>
          </a:prstGeom>
        </p:spPr>
        <p:txBody>
          <a:bodyPr vert="horz" lIns="91440" tIns="45720" rIns="91440" bIns="45720" rtlCol="0" anchor="ctr"/>
          <a:lstStyle>
            <a:lvl1pPr algn="r">
              <a:defRPr sz="1000">
                <a:solidFill>
                  <a:schemeClr val="tx1">
                    <a:tint val="75000"/>
                  </a:schemeClr>
                </a:solidFill>
                <a:latin typeface="+mn-lt"/>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6A6D9FA1-99C7-4910-8E32-B85D378B0060}" type="slidenum">
              <a:rPr kumimoji="0" lang="en-GB" sz="10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GB" sz="10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402646876"/>
      </p:ext>
    </p:extLst>
  </p:cSld>
  <p:clrMap bg1="lt1" tx1="dk1" bg2="lt2" tx2="dk2" accent1="accent1" accent2="accent2" accent3="accent3" accent4="accent4" accent5="accent5" accent6="accent6" hlink="hlink" folHlink="folHlink"/>
  <p:sldLayoutIdLst>
    <p:sldLayoutId id="2147483658" r:id="rId1"/>
    <p:sldLayoutId id="2147483663" r:id="rId2"/>
    <p:sldLayoutId id="2147483664" r:id="rId3"/>
    <p:sldLayoutId id="2147483669" r:id="rId4"/>
  </p:sldLayoutIdLst>
  <p:hf hdr="0" dt="0"/>
  <p:txStyles>
    <p:titleStyle>
      <a:lvl1pPr algn="ctr" defTabSz="685800" rtl="0" eaLnBrk="1" latinLnBrk="0" hangingPunct="1">
        <a:spcBef>
          <a:spcPct val="0"/>
        </a:spcBef>
        <a:buNone/>
        <a:defRPr sz="3300" kern="1200">
          <a:solidFill>
            <a:schemeClr val="tx1"/>
          </a:solidFill>
          <a:latin typeface="+mj-lt"/>
          <a:ea typeface="+mj-ea"/>
          <a:cs typeface="+mj-cs"/>
        </a:defRPr>
      </a:lvl1pPr>
    </p:titleStyle>
    <p:bodyStyle>
      <a:lvl1pPr marL="257175" indent="-257175" algn="l" defTabSz="6858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1pPr>
      <a:lvl2pPr marL="557213" indent="-214313" algn="l" defTabSz="685800" rtl="0" eaLnBrk="1" latinLnBrk="0" hangingPunct="1">
        <a:spcBef>
          <a:spcPct val="20000"/>
        </a:spcBef>
        <a:buFont typeface="Arial" panose="020B0604020202020204" pitchFamily="34" charset="0"/>
        <a:buChar char="–"/>
        <a:defRPr sz="2100" kern="1200">
          <a:solidFill>
            <a:schemeClr val="tx1"/>
          </a:solidFill>
          <a:latin typeface="+mn-lt"/>
          <a:ea typeface="+mn-ea"/>
          <a:cs typeface="+mn-cs"/>
        </a:defRPr>
      </a:lvl2pPr>
      <a:lvl3pPr marL="857250" indent="-171450" algn="l" defTabSz="6858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2001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4pPr>
      <a:lvl5pPr marL="15430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5pPr>
      <a:lvl6pPr marL="18859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8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7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650" indent="-171450" algn="l" defTabSz="685800"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4FD918-4636-3AD1-725C-4CFB22102A0F}"/>
              </a:ext>
            </a:extLst>
          </p:cNvPr>
          <p:cNvSpPr>
            <a:spLocks noGrp="1"/>
          </p:cNvSpPr>
          <p:nvPr>
            <p:ph type="title"/>
          </p:nvPr>
        </p:nvSpPr>
        <p:spPr/>
        <p:txBody>
          <a:bodyPr/>
          <a:lstStyle/>
          <a:p>
            <a:r>
              <a:rPr lang="fr-FR" dirty="0" err="1"/>
              <a:t>Benign</a:t>
            </a:r>
            <a:r>
              <a:rPr lang="fr-FR" dirty="0"/>
              <a:t> </a:t>
            </a:r>
            <a:r>
              <a:rPr lang="fr-FR" dirty="0" err="1"/>
              <a:t>Termination</a:t>
            </a:r>
            <a:r>
              <a:rPr lang="fr-FR" dirty="0"/>
              <a:t> of RE </a:t>
            </a:r>
            <a:r>
              <a:rPr lang="fr-FR" dirty="0" err="1"/>
              <a:t>Beams</a:t>
            </a:r>
            <a:r>
              <a:rPr lang="fr-FR" dirty="0"/>
              <a:t> on JT60-SA</a:t>
            </a:r>
          </a:p>
        </p:txBody>
      </p:sp>
      <p:sp>
        <p:nvSpPr>
          <p:cNvPr id="3" name="Espace réservé du contenu 2">
            <a:extLst>
              <a:ext uri="{FF2B5EF4-FFF2-40B4-BE49-F238E27FC236}">
                <a16:creationId xmlns:a16="http://schemas.microsoft.com/office/drawing/2014/main" id="{AF84369C-82E3-577D-E575-74F6A508CBA3}"/>
              </a:ext>
            </a:extLst>
          </p:cNvPr>
          <p:cNvSpPr>
            <a:spLocks noGrp="1"/>
          </p:cNvSpPr>
          <p:nvPr>
            <p:ph idx="1"/>
          </p:nvPr>
        </p:nvSpPr>
        <p:spPr>
          <a:xfrm>
            <a:off x="609599" y="801009"/>
            <a:ext cx="6833731" cy="5864475"/>
          </a:xfrm>
        </p:spPr>
        <p:txBody>
          <a:bodyPr>
            <a:normAutofit/>
          </a:bodyPr>
          <a:lstStyle/>
          <a:p>
            <a:pPr marL="214313" indent="-214313" eaLnBrk="1" fontAlgn="auto" hangingPunct="1">
              <a:spcBef>
                <a:spcPts val="0"/>
              </a:spcBef>
              <a:spcAft>
                <a:spcPts val="0"/>
              </a:spcAft>
              <a:buFont typeface="Arial"/>
              <a:buChar char="•"/>
              <a:defRPr/>
            </a:pPr>
            <a:r>
              <a:rPr lang="en-US" b="1" dirty="0">
                <a:latin typeface="+mn-lt"/>
                <a:cs typeface="Calibri"/>
              </a:rPr>
              <a:t>Proponents and contact person:</a:t>
            </a:r>
          </a:p>
          <a:p>
            <a:pPr lvl="1">
              <a:spcBef>
                <a:spcPts val="0"/>
              </a:spcBef>
              <a:defRPr/>
            </a:pPr>
            <a:r>
              <a:rPr lang="en-US" sz="1400" dirty="0">
                <a:cs typeface="Calibri"/>
              </a:rPr>
              <a:t>U. Sheikh, J. Decker, A. Battey, C. Reux, M. Hoppe, C. </a:t>
            </a:r>
            <a:r>
              <a:rPr lang="en-US" sz="1400">
                <a:cs typeface="Calibri"/>
              </a:rPr>
              <a:t>Paz-Soldan, et al.</a:t>
            </a:r>
            <a:endParaRPr lang="en-US" sz="1400" dirty="0">
              <a:latin typeface="+mn-lt"/>
              <a:cs typeface="Calibri"/>
            </a:endParaRPr>
          </a:p>
          <a:p>
            <a:pPr marL="214313" indent="-214313" eaLnBrk="1" fontAlgn="auto" hangingPunct="1">
              <a:spcBef>
                <a:spcPts val="0"/>
              </a:spcBef>
              <a:spcAft>
                <a:spcPts val="0"/>
              </a:spcAft>
              <a:buFont typeface="Arial"/>
              <a:buChar char="•"/>
              <a:defRPr/>
            </a:pPr>
            <a:endParaRPr lang="en-US" b="1" dirty="0">
              <a:latin typeface="+mn-lt"/>
              <a:cs typeface="Calibri"/>
            </a:endParaRPr>
          </a:p>
          <a:p>
            <a:pPr marL="214313" indent="-214313" eaLnBrk="1" fontAlgn="auto" hangingPunct="1">
              <a:spcBef>
                <a:spcPts val="0"/>
              </a:spcBef>
              <a:spcAft>
                <a:spcPts val="0"/>
              </a:spcAft>
              <a:buFont typeface="Arial"/>
              <a:buChar char="•"/>
              <a:defRPr/>
            </a:pPr>
            <a:r>
              <a:rPr lang="en-US" b="1" dirty="0">
                <a:latin typeface="+mn-lt"/>
                <a:cs typeface="Calibri"/>
              </a:rPr>
              <a:t>Scientific Background &amp; Objectives</a:t>
            </a:r>
          </a:p>
          <a:p>
            <a:pPr lvl="1" eaLnBrk="1" fontAlgn="auto" hangingPunct="1">
              <a:spcBef>
                <a:spcPts val="0"/>
              </a:spcBef>
              <a:spcAft>
                <a:spcPts val="0"/>
              </a:spcAft>
              <a:defRPr/>
            </a:pPr>
            <a:r>
              <a:rPr lang="en-US" sz="1600" dirty="0">
                <a:latin typeface="+mn-lt"/>
                <a:cs typeface="Calibri"/>
              </a:rPr>
              <a:t>Benign termination has been successfully demonstrated on 5 tokamaks</a:t>
            </a:r>
            <a:r>
              <a:rPr lang="en-US" sz="1600" dirty="0">
                <a:cs typeface="Calibri"/>
              </a:rPr>
              <a:t> (Sheikh IAEA FEC 2025)</a:t>
            </a:r>
          </a:p>
          <a:p>
            <a:pPr lvl="2">
              <a:spcBef>
                <a:spcPts val="0"/>
              </a:spcBef>
              <a:defRPr/>
            </a:pPr>
            <a:r>
              <a:rPr lang="en-US" sz="1400" dirty="0">
                <a:latin typeface="+mn-lt"/>
                <a:cs typeface="Calibri"/>
              </a:rPr>
              <a:t>It has the ability to prevent damage from MA RE beams (Reux PRL 2021)</a:t>
            </a:r>
          </a:p>
          <a:p>
            <a:pPr lvl="1" eaLnBrk="1" fontAlgn="auto" hangingPunct="1">
              <a:spcBef>
                <a:spcPts val="0"/>
              </a:spcBef>
              <a:spcAft>
                <a:spcPts val="0"/>
              </a:spcAft>
              <a:defRPr/>
            </a:pPr>
            <a:r>
              <a:rPr lang="en-US" sz="1600" dirty="0">
                <a:cs typeface="Calibri"/>
              </a:rPr>
              <a:t>OP1 already produced REs at low current</a:t>
            </a:r>
          </a:p>
          <a:p>
            <a:pPr lvl="2">
              <a:spcBef>
                <a:spcPts val="0"/>
              </a:spcBef>
              <a:defRPr/>
            </a:pPr>
            <a:r>
              <a:rPr lang="en-US" sz="1400" b="1" u="sng" dirty="0">
                <a:cs typeface="Calibri"/>
              </a:rPr>
              <a:t>RE beams are extremely likely on as we increase the current in OP2</a:t>
            </a:r>
          </a:p>
          <a:p>
            <a:pPr lvl="2">
              <a:spcBef>
                <a:spcPts val="0"/>
              </a:spcBef>
              <a:defRPr/>
            </a:pPr>
            <a:r>
              <a:rPr lang="en-US" sz="1400" dirty="0">
                <a:latin typeface="+mn-lt"/>
                <a:cs typeface="Calibri"/>
              </a:rPr>
              <a:t>The machine must have a reliable mitigation strategy to prevent damage</a:t>
            </a:r>
          </a:p>
          <a:p>
            <a:pPr lvl="2">
              <a:spcBef>
                <a:spcPts val="0"/>
              </a:spcBef>
              <a:defRPr/>
            </a:pPr>
            <a:r>
              <a:rPr lang="en-US" sz="1400" dirty="0">
                <a:latin typeface="+mn-lt"/>
                <a:cs typeface="Calibri"/>
              </a:rPr>
              <a:t>Benign termination is compatible with the MGI systems being installed</a:t>
            </a:r>
          </a:p>
          <a:p>
            <a:pPr lvl="1">
              <a:spcBef>
                <a:spcPts val="0"/>
              </a:spcBef>
              <a:defRPr/>
            </a:pPr>
            <a:r>
              <a:rPr lang="en-US" sz="1600" dirty="0">
                <a:cs typeface="Calibri"/>
              </a:rPr>
              <a:t>Data from high current RE terminations on JT60-SA will be invaluable in understanding the physics and extrapolating this strategy to ITER</a:t>
            </a:r>
            <a:endParaRPr lang="en-US" sz="1600" dirty="0">
              <a:latin typeface="+mn-lt"/>
              <a:cs typeface="Calibri"/>
            </a:endParaRPr>
          </a:p>
          <a:p>
            <a:pPr marL="214313" indent="-214313" eaLnBrk="1" fontAlgn="auto" hangingPunct="1">
              <a:spcBef>
                <a:spcPts val="0"/>
              </a:spcBef>
              <a:spcAft>
                <a:spcPts val="0"/>
              </a:spcAft>
              <a:buFont typeface="Arial"/>
              <a:buChar char="•"/>
              <a:defRPr/>
            </a:pPr>
            <a:endParaRPr lang="en-US" b="1" dirty="0">
              <a:latin typeface="+mn-lt"/>
              <a:cs typeface="Calibri"/>
            </a:endParaRPr>
          </a:p>
          <a:p>
            <a:pPr marL="214313" indent="-214313" eaLnBrk="1" fontAlgn="auto" hangingPunct="1">
              <a:spcBef>
                <a:spcPts val="0"/>
              </a:spcBef>
              <a:spcAft>
                <a:spcPts val="0"/>
              </a:spcAft>
              <a:buFont typeface="Arial"/>
              <a:buChar char="•"/>
              <a:defRPr/>
            </a:pPr>
            <a:r>
              <a:rPr lang="en-US" b="1" dirty="0">
                <a:latin typeface="+mn-lt"/>
                <a:cs typeface="Calibri"/>
              </a:rPr>
              <a:t>Experimental Strategy </a:t>
            </a:r>
            <a:r>
              <a:rPr lang="en-US" b="1" dirty="0" err="1">
                <a:latin typeface="+mn-lt"/>
                <a:cs typeface="Calibri"/>
              </a:rPr>
              <a:t>etc</a:t>
            </a:r>
            <a:r>
              <a:rPr lang="en-US" b="1" dirty="0">
                <a:latin typeface="+mn-lt"/>
                <a:cs typeface="Calibri"/>
              </a:rPr>
              <a:t>:</a:t>
            </a:r>
            <a:endParaRPr lang="en-US" dirty="0">
              <a:latin typeface="+mn-lt"/>
            </a:endParaRPr>
          </a:p>
          <a:p>
            <a:pPr lvl="1" eaLnBrk="1" fontAlgn="auto" hangingPunct="1">
              <a:spcBef>
                <a:spcPts val="0"/>
              </a:spcBef>
              <a:spcAft>
                <a:spcPts val="0"/>
              </a:spcAft>
              <a:defRPr/>
            </a:pPr>
            <a:r>
              <a:rPr lang="en-US" sz="1600" dirty="0">
                <a:latin typeface="+mn-lt"/>
                <a:cs typeface="Calibri"/>
              </a:rPr>
              <a:t>Establish RE beam scenario and control</a:t>
            </a:r>
          </a:p>
          <a:p>
            <a:pPr lvl="1" eaLnBrk="1" fontAlgn="auto" hangingPunct="1">
              <a:spcBef>
                <a:spcPts val="0"/>
              </a:spcBef>
              <a:spcAft>
                <a:spcPts val="0"/>
              </a:spcAft>
              <a:defRPr/>
            </a:pPr>
            <a:r>
              <a:rPr lang="en-US" sz="1600" dirty="0">
                <a:latin typeface="+mn-lt"/>
                <a:cs typeface="Calibri"/>
              </a:rPr>
              <a:t>Demonstrate benign termination at low RE currents</a:t>
            </a:r>
            <a:endParaRPr lang="en-US" sz="1400" dirty="0">
              <a:latin typeface="+mn-lt"/>
              <a:cs typeface="Calibri"/>
            </a:endParaRPr>
          </a:p>
          <a:p>
            <a:pPr lvl="2">
              <a:spcBef>
                <a:spcPts val="0"/>
              </a:spcBef>
              <a:defRPr/>
            </a:pPr>
            <a:r>
              <a:rPr lang="en-US" sz="1400" dirty="0">
                <a:latin typeface="+mn-lt"/>
                <a:cs typeface="Calibri"/>
              </a:rPr>
              <a:t>Determine the operational domain (figures -&gt;)</a:t>
            </a:r>
          </a:p>
          <a:p>
            <a:pPr lvl="2">
              <a:spcBef>
                <a:spcPts val="0"/>
              </a:spcBef>
              <a:defRPr/>
            </a:pPr>
            <a:r>
              <a:rPr lang="en-US" sz="1400" dirty="0">
                <a:latin typeface="+mn-lt"/>
                <a:cs typeface="Calibri"/>
              </a:rPr>
              <a:t>Quantify heat flux</a:t>
            </a:r>
            <a:r>
              <a:rPr lang="en-US" sz="1400" dirty="0">
                <a:cs typeface="Calibri"/>
              </a:rPr>
              <a:t>es, extrapolate to tungsten walls on JT60-SA and ITER</a:t>
            </a:r>
          </a:p>
          <a:p>
            <a:pPr marL="557213" marR="0" lvl="1" indent="-214313"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600" b="0" i="0" u="none" strike="noStrike" kern="1200" cap="none" spc="0" normalizeH="0" baseline="0" noProof="0" dirty="0">
                <a:ln>
                  <a:noFill/>
                </a:ln>
                <a:solidFill>
                  <a:prstClr val="black"/>
                </a:solidFill>
                <a:effectLst/>
                <a:uLnTx/>
                <a:uFillTx/>
                <a:latin typeface="Calibri"/>
                <a:ea typeface="+mn-ea"/>
                <a:cs typeface="Calibri"/>
              </a:rPr>
              <a:t>Once reliable at low current, increase until max operational current</a:t>
            </a:r>
          </a:p>
          <a:p>
            <a:pPr lvl="1">
              <a:spcBef>
                <a:spcPts val="0"/>
              </a:spcBef>
              <a:defRPr/>
            </a:pPr>
            <a:r>
              <a:rPr lang="en-US" sz="1600" dirty="0">
                <a:solidFill>
                  <a:prstClr val="black"/>
                </a:solidFill>
                <a:latin typeface="Calibri"/>
                <a:cs typeface="Calibri"/>
              </a:rPr>
              <a:t>Integrate benign termination into PCS to handle potential RE beams</a:t>
            </a:r>
            <a:endParaRPr kumimoji="0" lang="en-US" sz="1600" b="0" i="0" u="none" strike="noStrike" kern="1200" cap="none" spc="0" normalizeH="0" baseline="0" noProof="0" dirty="0">
              <a:ln>
                <a:noFill/>
              </a:ln>
              <a:solidFill>
                <a:prstClr val="black"/>
              </a:solidFill>
              <a:effectLst/>
              <a:uLnTx/>
              <a:uFillTx/>
              <a:latin typeface="Calibri"/>
              <a:ea typeface="+mn-ea"/>
              <a:cs typeface="Calibri"/>
            </a:endParaRPr>
          </a:p>
          <a:p>
            <a:pPr lvl="1">
              <a:spcBef>
                <a:spcPts val="0"/>
              </a:spcBef>
              <a:defRPr/>
            </a:pPr>
            <a:endParaRPr lang="en-US" sz="2400" dirty="0">
              <a:latin typeface="+mn-lt"/>
              <a:cs typeface="Calibri"/>
            </a:endParaRPr>
          </a:p>
          <a:p>
            <a:pPr marL="214313" indent="-214313" eaLnBrk="1" fontAlgn="auto" hangingPunct="1">
              <a:spcBef>
                <a:spcPts val="0"/>
              </a:spcBef>
              <a:spcAft>
                <a:spcPts val="0"/>
              </a:spcAft>
              <a:buFont typeface="Arial"/>
              <a:buChar char="•"/>
              <a:defRPr/>
            </a:pPr>
            <a:endParaRPr lang="en-US" dirty="0">
              <a:latin typeface="+mn-lt"/>
              <a:cs typeface="Calibri"/>
            </a:endParaRPr>
          </a:p>
          <a:p>
            <a:endParaRPr lang="fr-FR" dirty="0"/>
          </a:p>
        </p:txBody>
      </p:sp>
      <p:graphicFrame>
        <p:nvGraphicFramePr>
          <p:cNvPr id="7" name="Table 3">
            <a:extLst>
              <a:ext uri="{FF2B5EF4-FFF2-40B4-BE49-F238E27FC236}">
                <a16:creationId xmlns:a16="http://schemas.microsoft.com/office/drawing/2014/main" id="{08D244B0-EFF7-EB7A-F6C1-FC1055A3E0A5}"/>
              </a:ext>
            </a:extLst>
          </p:cNvPr>
          <p:cNvGraphicFramePr>
            <a:graphicFrameLocks noGrp="1"/>
          </p:cNvGraphicFramePr>
          <p:nvPr>
            <p:extLst>
              <p:ext uri="{D42A27DB-BD31-4B8C-83A1-F6EECF244321}">
                <p14:modId xmlns:p14="http://schemas.microsoft.com/office/powerpoint/2010/main" val="2797563997"/>
              </p:ext>
            </p:extLst>
          </p:nvPr>
        </p:nvGraphicFramePr>
        <p:xfrm>
          <a:off x="8713238" y="5930838"/>
          <a:ext cx="3478762" cy="571646"/>
        </p:xfrm>
        <a:graphic>
          <a:graphicData uri="http://schemas.openxmlformats.org/drawingml/2006/table">
            <a:tbl>
              <a:tblPr firstRow="1" bandRow="1">
                <a:tableStyleId>{5C22544A-7EE6-4342-B048-85BDC9FD1C3A}</a:tableStyleId>
              </a:tblPr>
              <a:tblGrid>
                <a:gridCol w="800209">
                  <a:extLst>
                    <a:ext uri="{9D8B030D-6E8A-4147-A177-3AD203B41FA5}">
                      <a16:colId xmlns:a16="http://schemas.microsoft.com/office/drawing/2014/main" val="20000"/>
                    </a:ext>
                  </a:extLst>
                </a:gridCol>
                <a:gridCol w="1395658">
                  <a:extLst>
                    <a:ext uri="{9D8B030D-6E8A-4147-A177-3AD203B41FA5}">
                      <a16:colId xmlns:a16="http://schemas.microsoft.com/office/drawing/2014/main" val="20001"/>
                    </a:ext>
                  </a:extLst>
                </a:gridCol>
                <a:gridCol w="1282895">
                  <a:extLst>
                    <a:ext uri="{9D8B030D-6E8A-4147-A177-3AD203B41FA5}">
                      <a16:colId xmlns:a16="http://schemas.microsoft.com/office/drawing/2014/main" val="20002"/>
                    </a:ext>
                  </a:extLst>
                </a:gridCol>
              </a:tblGrid>
              <a:tr h="0">
                <a:tc>
                  <a:txBody>
                    <a:bodyPr/>
                    <a:lstStyle/>
                    <a:p>
                      <a:r>
                        <a:rPr lang="en-IT" sz="1400" dirty="0"/>
                        <a:t>Device</a:t>
                      </a:r>
                    </a:p>
                  </a:txBody>
                  <a:tcPr marL="68585" marR="68585" marT="34290" marB="34290"/>
                </a:tc>
                <a:tc>
                  <a:txBody>
                    <a:bodyPr/>
                    <a:lstStyle/>
                    <a:p>
                      <a:r>
                        <a:rPr lang="en-IT" sz="1400" dirty="0"/>
                        <a:t># Pulses/Session</a:t>
                      </a:r>
                    </a:p>
                  </a:txBody>
                  <a:tcPr marL="68585" marR="68585" marT="34290" marB="34290"/>
                </a:tc>
                <a:tc>
                  <a:txBody>
                    <a:bodyPr/>
                    <a:lstStyle/>
                    <a:p>
                      <a:r>
                        <a:rPr lang="en-IT" sz="1400" dirty="0"/>
                        <a:t># Development</a:t>
                      </a:r>
                    </a:p>
                  </a:txBody>
                  <a:tcPr marL="68585" marR="68585" marT="34290" marB="34290"/>
                </a:tc>
                <a:extLst>
                  <a:ext uri="{0D108BD9-81ED-4DB2-BD59-A6C34878D82A}">
                    <a16:rowId xmlns:a16="http://schemas.microsoft.com/office/drawing/2014/main" val="10000"/>
                  </a:ext>
                </a:extLst>
              </a:tr>
              <a:tr h="289706">
                <a:tc>
                  <a:txBody>
                    <a:bodyPr/>
                    <a:lstStyle/>
                    <a:p>
                      <a:r>
                        <a:rPr lang="fr-CH" sz="1400" b="1" dirty="0">
                          <a:solidFill>
                            <a:schemeClr val="tx1"/>
                          </a:solidFill>
                        </a:rPr>
                        <a:t>JT60-SA</a:t>
                      </a:r>
                      <a:endParaRPr lang="en-IT" sz="1400" b="1" dirty="0">
                        <a:solidFill>
                          <a:schemeClr val="tx1"/>
                        </a:solidFill>
                      </a:endParaRPr>
                    </a:p>
                  </a:txBody>
                  <a:tcPr marL="68585" marR="68585" marT="34290" marB="34290">
                    <a:solidFill>
                      <a:schemeClr val="tx2">
                        <a:lumMod val="40000"/>
                        <a:lumOff val="60000"/>
                      </a:schemeClr>
                    </a:solidFill>
                  </a:tcPr>
                </a:tc>
                <a:tc>
                  <a:txBody>
                    <a:bodyPr/>
                    <a:lstStyle/>
                    <a:p>
                      <a:r>
                        <a:rPr lang="en-US" sz="1400" dirty="0"/>
                        <a:t>40</a:t>
                      </a:r>
                      <a:endParaRPr lang="en-IT" sz="1400" dirty="0"/>
                    </a:p>
                  </a:txBody>
                  <a:tcPr marL="68585" marR="68585" marT="34290" marB="34290">
                    <a:solidFill>
                      <a:schemeClr val="tx2">
                        <a:lumMod val="40000"/>
                        <a:lumOff val="60000"/>
                      </a:schemeClr>
                    </a:solidFill>
                  </a:tcPr>
                </a:tc>
                <a:tc>
                  <a:txBody>
                    <a:bodyPr/>
                    <a:lstStyle/>
                    <a:p>
                      <a:r>
                        <a:rPr lang="en-US" sz="1400" dirty="0"/>
                        <a:t>10</a:t>
                      </a:r>
                      <a:endParaRPr lang="en-IT" sz="1400" dirty="0"/>
                    </a:p>
                  </a:txBody>
                  <a:tcPr marL="68585" marR="68585" marT="34290" marB="34290">
                    <a:solidFill>
                      <a:schemeClr val="tx2">
                        <a:lumMod val="40000"/>
                        <a:lumOff val="60000"/>
                      </a:schemeClr>
                    </a:solidFill>
                  </a:tcPr>
                </a:tc>
                <a:extLst>
                  <a:ext uri="{0D108BD9-81ED-4DB2-BD59-A6C34878D82A}">
                    <a16:rowId xmlns:a16="http://schemas.microsoft.com/office/drawing/2014/main" val="10001"/>
                  </a:ext>
                </a:extLst>
              </a:tr>
            </a:tbl>
          </a:graphicData>
        </a:graphic>
      </p:graphicFrame>
      <p:sp>
        <p:nvSpPr>
          <p:cNvPr id="10" name="Espace réservé du pied de page 3">
            <a:extLst>
              <a:ext uri="{FF2B5EF4-FFF2-40B4-BE49-F238E27FC236}">
                <a16:creationId xmlns:a16="http://schemas.microsoft.com/office/drawing/2014/main" id="{A727462F-C1D4-E417-2D54-4ACE8ED1E9CA}"/>
              </a:ext>
            </a:extLst>
          </p:cNvPr>
          <p:cNvSpPr>
            <a:spLocks noGrp="1"/>
          </p:cNvSpPr>
          <p:nvPr>
            <p:ph type="ftr" sz="quarter" idx="11"/>
          </p:nvPr>
        </p:nvSpPr>
        <p:spPr>
          <a:xfrm>
            <a:off x="825624" y="6555770"/>
            <a:ext cx="3470176" cy="329614"/>
          </a:xfrm>
        </p:spPr>
        <p:txBody>
          <a:bodyPr/>
          <a:lstStyle/>
          <a:p>
            <a:r>
              <a:rPr lang="en-GB" dirty="0">
                <a:solidFill>
                  <a:prstClr val="white"/>
                </a:solidFill>
              </a:rPr>
              <a:t>WPTE | JT50 Proposals | 2026 </a:t>
            </a:r>
          </a:p>
        </p:txBody>
      </p:sp>
      <p:pic>
        <p:nvPicPr>
          <p:cNvPr id="16" name="Graphic 15">
            <a:extLst>
              <a:ext uri="{FF2B5EF4-FFF2-40B4-BE49-F238E27FC236}">
                <a16:creationId xmlns:a16="http://schemas.microsoft.com/office/drawing/2014/main" id="{59DF74B8-583B-4817-BF64-81B831790702}"/>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r="51681"/>
          <a:stretch/>
        </p:blipFill>
        <p:spPr>
          <a:xfrm>
            <a:off x="8611132" y="820482"/>
            <a:ext cx="3460511" cy="2468880"/>
          </a:xfrm>
          <a:prstGeom prst="rect">
            <a:avLst/>
          </a:prstGeom>
        </p:spPr>
      </p:pic>
      <p:pic>
        <p:nvPicPr>
          <p:cNvPr id="17" name="Graphic 16">
            <a:extLst>
              <a:ext uri="{FF2B5EF4-FFF2-40B4-BE49-F238E27FC236}">
                <a16:creationId xmlns:a16="http://schemas.microsoft.com/office/drawing/2014/main" id="{FDD31DA2-0EAC-42C7-99EC-6B35B5322843}"/>
              </a:ext>
            </a:extLst>
          </p:cNvPr>
          <p:cNvPicPr>
            <a:picLocks noChangeAspect="1"/>
          </p:cNvPicPr>
          <p:nvPr/>
        </p:nvPicPr>
        <p:blipFill rotWithShape="1">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rcRect l="50000"/>
          <a:stretch/>
        </p:blipFill>
        <p:spPr>
          <a:xfrm>
            <a:off x="8573031" y="3397588"/>
            <a:ext cx="3618969" cy="2495149"/>
          </a:xfrm>
          <a:prstGeom prst="rect">
            <a:avLst/>
          </a:prstGeom>
        </p:spPr>
      </p:pic>
      <p:sp>
        <p:nvSpPr>
          <p:cNvPr id="18" name="ZoneTexte 109">
            <a:extLst>
              <a:ext uri="{FF2B5EF4-FFF2-40B4-BE49-F238E27FC236}">
                <a16:creationId xmlns:a16="http://schemas.microsoft.com/office/drawing/2014/main" id="{7A1544D4-3052-4B35-8BB1-51A79631B634}"/>
              </a:ext>
            </a:extLst>
          </p:cNvPr>
          <p:cNvSpPr txBox="1"/>
          <p:nvPr/>
        </p:nvSpPr>
        <p:spPr>
          <a:xfrm rot="16200000">
            <a:off x="6902317" y="1806911"/>
            <a:ext cx="2596577" cy="584775"/>
          </a:xfrm>
          <a:prstGeom prst="rect">
            <a:avLst/>
          </a:prstGeom>
          <a:noFill/>
        </p:spPr>
        <p:txBody>
          <a:bodyPr wrap="square" rtlCol="0">
            <a:spAutoFit/>
          </a:bodyPr>
          <a:lstStyle/>
          <a:p>
            <a:pPr algn="ctr"/>
            <a:r>
              <a:rPr lang="en-US" sz="1600" b="1" dirty="0"/>
              <a:t>Lower Pressure Limit</a:t>
            </a:r>
          </a:p>
          <a:p>
            <a:pPr algn="ctr"/>
            <a:r>
              <a:rPr lang="en-US" sz="1600" b="1" dirty="0"/>
              <a:t>(Recombination)</a:t>
            </a:r>
          </a:p>
        </p:txBody>
      </p:sp>
      <p:sp>
        <p:nvSpPr>
          <p:cNvPr id="22" name="ZoneTexte 109">
            <a:extLst>
              <a:ext uri="{FF2B5EF4-FFF2-40B4-BE49-F238E27FC236}">
                <a16:creationId xmlns:a16="http://schemas.microsoft.com/office/drawing/2014/main" id="{6288EC8F-010B-466E-A767-580DFDC9D38A}"/>
              </a:ext>
            </a:extLst>
          </p:cNvPr>
          <p:cNvSpPr txBox="1"/>
          <p:nvPr/>
        </p:nvSpPr>
        <p:spPr>
          <a:xfrm rot="16200000">
            <a:off x="7218957" y="4255420"/>
            <a:ext cx="1963297" cy="584775"/>
          </a:xfrm>
          <a:prstGeom prst="rect">
            <a:avLst/>
          </a:prstGeom>
          <a:noFill/>
        </p:spPr>
        <p:txBody>
          <a:bodyPr wrap="square" rtlCol="0">
            <a:spAutoFit/>
          </a:bodyPr>
          <a:lstStyle/>
          <a:p>
            <a:pPr algn="ctr"/>
            <a:r>
              <a:rPr lang="en-US" sz="1600" b="1" dirty="0"/>
              <a:t>Upper Pressure Limit </a:t>
            </a:r>
          </a:p>
          <a:p>
            <a:pPr algn="ctr"/>
            <a:r>
              <a:rPr lang="en-US" sz="1600" b="1" dirty="0"/>
              <a:t>(Re-Ionization)</a:t>
            </a:r>
          </a:p>
        </p:txBody>
      </p:sp>
    </p:spTree>
    <p:extLst>
      <p:ext uri="{BB962C8B-B14F-4D97-AF65-F5344CB8AC3E}">
        <p14:creationId xmlns:p14="http://schemas.microsoft.com/office/powerpoint/2010/main" val="1476262273"/>
      </p:ext>
    </p:extLst>
  </p:cSld>
  <p:clrMapOvr>
    <a:masterClrMapping/>
  </p:clrMapOvr>
</p:sld>
</file>

<file path=ppt/theme/theme1.xml><?xml version="1.0" encoding="utf-8"?>
<a:theme xmlns:a="http://schemas.openxmlformats.org/drawingml/2006/main" name="EUROfusion.1line_5_3_2019">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lgn="l">
          <a:defRPr sz="2800" b="1"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e5ba6352-0726-4226-96e7-82f7f1c59ac0" xsi:nil="true"/>
    <Dateofrelease xmlns="cbbfa1f3-60c2-42de-b5b6-3ee8cb87d964" xsi:nil="true"/>
    <lcf76f155ced4ddcb4097134ff3c332f xmlns="cbbfa1f3-60c2-42de-b5b6-3ee8cb87d964">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C5E97A0C0FEBC408E67B127B9678D93" ma:contentTypeVersion="16" ma:contentTypeDescription="Create a new document." ma:contentTypeScope="" ma:versionID="1d2a0d8c6deb6b6d65149e488cbe144b">
  <xsd:schema xmlns:xsd="http://www.w3.org/2001/XMLSchema" xmlns:xs="http://www.w3.org/2001/XMLSchema" xmlns:p="http://schemas.microsoft.com/office/2006/metadata/properties" xmlns:ns2="cbbfa1f3-60c2-42de-b5b6-3ee8cb87d964" xmlns:ns3="e5ba6352-0726-4226-96e7-82f7f1c59ac0" targetNamespace="http://schemas.microsoft.com/office/2006/metadata/properties" ma:root="true" ma:fieldsID="0760925279f4376d2d8626e0085fb012" ns2:_="" ns3:_="">
    <xsd:import namespace="cbbfa1f3-60c2-42de-b5b6-3ee8cb87d964"/>
    <xsd:import namespace="e5ba6352-0726-4226-96e7-82f7f1c59ac0"/>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Dateofrelease"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DateTaken"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bfa1f3-60c2-42de-b5b6-3ee8cb87d96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Dateofrelease" ma:index="14" nillable="true" ma:displayName="Date of release" ma:format="Dropdown" ma:internalName="Dateofrelease">
      <xsd:simpleType>
        <xsd:restriction base="dms:Text">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1e10cb2-14f7-4eda-9ec0-27c7232f3f48" ma:termSetId="09814cd3-568e-fe90-9814-8d621ff8fb84" ma:anchorId="fba54fb3-c3e1-fe81-a776-ca4b69148c4d" ma:open="true" ma:isKeyword="false">
      <xsd:complexType>
        <xsd:sequence>
          <xsd:element ref="pc:Terms" minOccurs="0" maxOccurs="1"/>
        </xsd:sequence>
      </xsd:complexType>
    </xsd:element>
    <xsd:element name="MediaServiceDateTaken" ma:index="21" nillable="true" ma:displayName="MediaServiceDateTaken" ma:hidden="true" ma:internalName="MediaServiceDateTake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5ba6352-0726-4226-96e7-82f7f1c59ac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a5fc3690-ba4d-4b93-9ca3-ace776e65a5b}" ma:internalName="TaxCatchAll" ma:showField="CatchAllData" ma:web="e5ba6352-0726-4226-96e7-82f7f1c59a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29BB5A6-9C9C-4509-BBBE-0C2B5904D093}">
  <ds:schemaRefs>
    <ds:schemaRef ds:uri="http://schemas.microsoft.com/sharepoint/v3/contenttype/forms"/>
  </ds:schemaRefs>
</ds:datastoreItem>
</file>

<file path=customXml/itemProps2.xml><?xml version="1.0" encoding="utf-8"?>
<ds:datastoreItem xmlns:ds="http://schemas.openxmlformats.org/officeDocument/2006/customXml" ds:itemID="{E1581EFF-75CA-400B-8B14-07B3BB5FE4A6}">
  <ds:schemaRefs>
    <ds:schemaRef ds:uri="http://schemas.microsoft.com/office/2006/metadata/properties"/>
    <ds:schemaRef ds:uri="http://schemas.microsoft.com/office/infopath/2007/PartnerControls"/>
    <ds:schemaRef ds:uri="e5ba6352-0726-4226-96e7-82f7f1c59ac0"/>
    <ds:schemaRef ds:uri="cbbfa1f3-60c2-42de-b5b6-3ee8cb87d964"/>
  </ds:schemaRefs>
</ds:datastoreItem>
</file>

<file path=customXml/itemProps3.xml><?xml version="1.0" encoding="utf-8"?>
<ds:datastoreItem xmlns:ds="http://schemas.openxmlformats.org/officeDocument/2006/customXml" ds:itemID="{8620B528-A52D-4A7D-BA72-76895AB5753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bfa1f3-60c2-42de-b5b6-3ee8cb87d964"/>
    <ds:schemaRef ds:uri="e5ba6352-0726-4226-96e7-82f7f1c59a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238</TotalTime>
  <Words>221</Words>
  <Application>Microsoft Office PowerPoint</Application>
  <PresentationFormat>Widescreen</PresentationFormat>
  <Paragraphs>32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Aptos</vt:lpstr>
      <vt:lpstr>Arial</vt:lpstr>
      <vt:lpstr>Calibri</vt:lpstr>
      <vt:lpstr>EUROfusion.1line_5_3_2019</vt:lpstr>
      <vt:lpstr>Benign Termination of RE Beams on JT60-SA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Fabio Vinagre</dc:creator>
  <cp:lastModifiedBy>Umar Sheikh</cp:lastModifiedBy>
  <cp:revision>18</cp:revision>
  <dcterms:created xsi:type="dcterms:W3CDTF">2023-11-15T09:40:03Z</dcterms:created>
  <dcterms:modified xsi:type="dcterms:W3CDTF">2025-10-31T13:43:56Z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0x0101006C5E97A0C0FEBC408E67B127B9678D93</vt:lpwstr>
  </property>
  <property fmtid="{D5CDD505-2E9C-101B-9397-08002B2CF9AE}" pid="3" name="MSIP_Label_22759de7-3255-46b5-8dfe-736652f9c6c1_Enabled">
    <vt:lpwstr>true</vt:lpwstr>
  </property>
  <property fmtid="{D5CDD505-2E9C-101B-9397-08002B2CF9AE}" pid="4" name="MSIP_Label_22759de7-3255-46b5-8dfe-736652f9c6c1_SetDate">
    <vt:lpwstr>2025-07-07T12:31:27Z</vt:lpwstr>
  </property>
  <property fmtid="{D5CDD505-2E9C-101B-9397-08002B2CF9AE}" pid="5" name="MSIP_Label_22759de7-3255-46b5-8dfe-736652f9c6c1_Method">
    <vt:lpwstr>Standard</vt:lpwstr>
  </property>
  <property fmtid="{D5CDD505-2E9C-101B-9397-08002B2CF9AE}" pid="6" name="MSIP_Label_22759de7-3255-46b5-8dfe-736652f9c6c1_Name">
    <vt:lpwstr>22759de7-3255-46b5-8dfe-736652f9c6c1</vt:lpwstr>
  </property>
  <property fmtid="{D5CDD505-2E9C-101B-9397-08002B2CF9AE}" pid="7" name="MSIP_Label_22759de7-3255-46b5-8dfe-736652f9c6c1_SiteId">
    <vt:lpwstr>c6ac664b-ae27-4d5d-b4e6-bb5717196fc7</vt:lpwstr>
  </property>
  <property fmtid="{D5CDD505-2E9C-101B-9397-08002B2CF9AE}" pid="8" name="MSIP_Label_22759de7-3255-46b5-8dfe-736652f9c6c1_ActionId">
    <vt:lpwstr>01fea838-fad8-4232-8606-7ed802574ac1</vt:lpwstr>
  </property>
  <property fmtid="{D5CDD505-2E9C-101B-9397-08002B2CF9AE}" pid="9" name="MSIP_Label_22759de7-3255-46b5-8dfe-736652f9c6c1_ContentBits">
    <vt:lpwstr>0</vt:lpwstr>
  </property>
</Properties>
</file>