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4"/>
  </p:sldMasterIdLst>
  <p:notesMasterIdLst>
    <p:notesMasterId r:id="rId7"/>
  </p:notesMasterIdLst>
  <p:sldIdLst>
    <p:sldId id="260"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0393C5-0875-D0BC-BD37-C353ED54BCF9}" v="116" dt="2025-11-04T11:27:12.4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041" autoAdjust="0"/>
    <p:restoredTop sz="94660"/>
  </p:normalViewPr>
  <p:slideViewPr>
    <p:cSldViewPr snapToGrid="0">
      <p:cViewPr varScale="1">
        <p:scale>
          <a:sx n="110" d="100"/>
          <a:sy n="110" d="100"/>
        </p:scale>
        <p:origin x="69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704504-7796-4C7F-851A-B7F1387E744A}" type="datetimeFigureOut">
              <a:rPr lang="en-GB" smtClean="0"/>
              <a:t>04/11/2025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9C27D5-0D75-4E3E-AD55-CAC614F7556B}" type="slidenum">
              <a:rPr lang="en-GB" smtClean="0"/>
              <a:t>‹N›</a:t>
            </a:fld>
            <a:endParaRPr lang="en-GB"/>
          </a:p>
        </p:txBody>
      </p:sp>
    </p:spTree>
    <p:extLst>
      <p:ext uri="{BB962C8B-B14F-4D97-AF65-F5344CB8AC3E}">
        <p14:creationId xmlns:p14="http://schemas.microsoft.com/office/powerpoint/2010/main" val="3839155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UROfusion_cover">
    <p:spTree>
      <p:nvGrpSpPr>
        <p:cNvPr id="1" name=""/>
        <p:cNvGrpSpPr/>
        <p:nvPr/>
      </p:nvGrpSpPr>
      <p:grpSpPr>
        <a:xfrm>
          <a:off x="0" y="0"/>
          <a:ext cx="0" cy="0"/>
          <a:chOff x="0" y="0"/>
          <a:chExt cx="0" cy="0"/>
        </a:xfrm>
      </p:grpSpPr>
      <p:grpSp>
        <p:nvGrpSpPr>
          <p:cNvPr id="4" name="Gruppieren 3"/>
          <p:cNvGrpSpPr/>
          <p:nvPr userDrawn="1"/>
        </p:nvGrpSpPr>
        <p:grpSpPr>
          <a:xfrm>
            <a:off x="411869" y="6034962"/>
            <a:ext cx="4392488" cy="497895"/>
            <a:chOff x="5735960" y="5717361"/>
            <a:chExt cx="6120680" cy="713919"/>
          </a:xfrm>
        </p:grpSpPr>
        <p:pic>
          <p:nvPicPr>
            <p:cNvPr id="25" name="Grafik 24"/>
            <p:cNvPicPr preferRelativeResize="0">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5735960" y="5774784"/>
              <a:ext cx="997207" cy="656496"/>
            </a:xfrm>
            <a:prstGeom prst="rect">
              <a:avLst/>
            </a:prstGeom>
            <a:noFill/>
            <a:ln>
              <a:noFill/>
            </a:ln>
          </p:spPr>
        </p:pic>
        <p:sp>
          <p:nvSpPr>
            <p:cNvPr id="3" name="Rechteck 2"/>
            <p:cNvSpPr/>
            <p:nvPr userDrawn="1"/>
          </p:nvSpPr>
          <p:spPr>
            <a:xfrm>
              <a:off x="6744072" y="5717361"/>
              <a:ext cx="5112568" cy="480131"/>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GB" sz="700" b="0" i="0" u="none" strike="noStrike" kern="1200" cap="none" spc="0" normalizeH="0" baseline="0" noProof="0" dirty="0">
                  <a:ln>
                    <a:noFill/>
                  </a:ln>
                  <a:solidFill>
                    <a:prstClr val="black"/>
                  </a:solidFill>
                  <a:effectLst/>
                  <a:uLnTx/>
                  <a:uFillTx/>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p>
          </p:txBody>
        </p:sp>
      </p:grpSp>
      <p:pic>
        <p:nvPicPr>
          <p:cNvPr id="2060" name="Picture 12" descr="Contract between EC and EUROfusion is signed | FuseNet">
            <a:extLst>
              <a:ext uri="{FF2B5EF4-FFF2-40B4-BE49-F238E27FC236}">
                <a16:creationId xmlns:a16="http://schemas.microsoft.com/office/drawing/2014/main" id="{E55ACA25-9DC9-FAB0-0545-200C2AAAE0C4}"/>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45066" y="325143"/>
            <a:ext cx="2304256" cy="596340"/>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20">
            <a:extLst>
              <a:ext uri="{FF2B5EF4-FFF2-40B4-BE49-F238E27FC236}">
                <a16:creationId xmlns:a16="http://schemas.microsoft.com/office/drawing/2014/main" id="{596FC8EF-089A-D210-0D75-51A8CBEF1EC8}"/>
              </a:ext>
            </a:extLst>
          </p:cNvPr>
          <p:cNvSpPr>
            <a:spLocks noGrp="1"/>
          </p:cNvSpPr>
          <p:nvPr>
            <p:ph type="title"/>
          </p:nvPr>
        </p:nvSpPr>
        <p:spPr>
          <a:xfrm>
            <a:off x="407368" y="2074188"/>
            <a:ext cx="5544615" cy="620251"/>
          </a:xfrm>
        </p:spPr>
        <p:txBody>
          <a:bodyPr/>
          <a:lstStyle>
            <a:lvl1pPr algn="l">
              <a:defRPr b="1"/>
            </a:lvl1pPr>
          </a:lstStyle>
          <a:p>
            <a:r>
              <a:rPr lang="en-US" dirty="0"/>
              <a:t>Click to edit Master title style</a:t>
            </a:r>
            <a:endParaRPr lang="en-DE" dirty="0"/>
          </a:p>
        </p:txBody>
      </p:sp>
      <p:sp>
        <p:nvSpPr>
          <p:cNvPr id="14" name="Text Placeholder 22">
            <a:extLst>
              <a:ext uri="{FF2B5EF4-FFF2-40B4-BE49-F238E27FC236}">
                <a16:creationId xmlns:a16="http://schemas.microsoft.com/office/drawing/2014/main" id="{A1DB4B7A-0368-ADFA-B0E8-5A32A1976D23}"/>
              </a:ext>
            </a:extLst>
          </p:cNvPr>
          <p:cNvSpPr>
            <a:spLocks noGrp="1"/>
          </p:cNvSpPr>
          <p:nvPr>
            <p:ph type="body" sz="quarter" idx="10" hasCustomPrompt="1"/>
          </p:nvPr>
        </p:nvSpPr>
        <p:spPr>
          <a:xfrm>
            <a:off x="407368" y="3693074"/>
            <a:ext cx="4375150" cy="457848"/>
          </a:xfrm>
        </p:spPr>
        <p:txBody>
          <a:bodyPr/>
          <a:lstStyle>
            <a:lvl1pPr marL="0" indent="0">
              <a:buNone/>
              <a:defRPr b="1"/>
            </a:lvl1pPr>
            <a:lvl2pPr marL="342900" indent="0">
              <a:buNone/>
              <a:defRPr/>
            </a:lvl2pPr>
          </a:lstStyle>
          <a:p>
            <a:pPr lvl="0"/>
            <a:r>
              <a:rPr lang="en-US" dirty="0"/>
              <a:t>Click to edit Lecturer’s name</a:t>
            </a:r>
          </a:p>
        </p:txBody>
      </p:sp>
      <p:sp>
        <p:nvSpPr>
          <p:cNvPr id="15" name="Text Placeholder 22">
            <a:extLst>
              <a:ext uri="{FF2B5EF4-FFF2-40B4-BE49-F238E27FC236}">
                <a16:creationId xmlns:a16="http://schemas.microsoft.com/office/drawing/2014/main" id="{29BB6B8D-6CB9-54B7-0DF9-DBDB0E37634E}"/>
              </a:ext>
            </a:extLst>
          </p:cNvPr>
          <p:cNvSpPr>
            <a:spLocks noGrp="1"/>
          </p:cNvSpPr>
          <p:nvPr>
            <p:ph type="body" sz="quarter" idx="11" hasCustomPrompt="1"/>
          </p:nvPr>
        </p:nvSpPr>
        <p:spPr>
          <a:xfrm>
            <a:off x="407368" y="4159260"/>
            <a:ext cx="4375150" cy="457848"/>
          </a:xfrm>
        </p:spPr>
        <p:txBody>
          <a:bodyPr/>
          <a:lstStyle>
            <a:lvl1pPr marL="0" indent="0">
              <a:buNone/>
              <a:defRPr b="0"/>
            </a:lvl1pPr>
            <a:lvl2pPr marL="342900" indent="0">
              <a:buNone/>
              <a:defRPr/>
            </a:lvl2pPr>
          </a:lstStyle>
          <a:p>
            <a:pPr lvl="0"/>
            <a:r>
              <a:rPr lang="en-US" dirty="0"/>
              <a:t>Click to edit Lecturer’s affiliation</a:t>
            </a:r>
          </a:p>
        </p:txBody>
      </p:sp>
      <p:sp>
        <p:nvSpPr>
          <p:cNvPr id="20" name="Text Placeholder 22">
            <a:extLst>
              <a:ext uri="{FF2B5EF4-FFF2-40B4-BE49-F238E27FC236}">
                <a16:creationId xmlns:a16="http://schemas.microsoft.com/office/drawing/2014/main" id="{4EC3B6D3-D545-C458-117A-3FC426AC87B1}"/>
              </a:ext>
            </a:extLst>
          </p:cNvPr>
          <p:cNvSpPr>
            <a:spLocks noGrp="1"/>
          </p:cNvSpPr>
          <p:nvPr>
            <p:ph type="body" sz="quarter" idx="12" hasCustomPrompt="1"/>
          </p:nvPr>
        </p:nvSpPr>
        <p:spPr>
          <a:xfrm>
            <a:off x="407368" y="1650286"/>
            <a:ext cx="5544614" cy="338554"/>
          </a:xfrm>
        </p:spPr>
        <p:txBody>
          <a:bodyPr>
            <a:normAutofit/>
          </a:bodyPr>
          <a:lstStyle>
            <a:lvl1pPr marL="0" indent="0">
              <a:buNone/>
              <a:defRPr sz="1600" b="0"/>
            </a:lvl1pPr>
            <a:lvl2pPr marL="342900" indent="0">
              <a:buNone/>
              <a:defRPr/>
            </a:lvl2pPr>
          </a:lstStyle>
          <a:p>
            <a:pPr lvl="0"/>
            <a:r>
              <a:rPr lang="en-US" dirty="0"/>
              <a:t>Click to edit Event title</a:t>
            </a:r>
          </a:p>
        </p:txBody>
      </p:sp>
      <p:pic>
        <p:nvPicPr>
          <p:cNvPr id="2" name="Picture 1">
            <a:extLst>
              <a:ext uri="{FF2B5EF4-FFF2-40B4-BE49-F238E27FC236}">
                <a16:creationId xmlns:a16="http://schemas.microsoft.com/office/drawing/2014/main" id="{54C79CBA-5ECC-767B-846D-8D461051DE87}"/>
              </a:ext>
            </a:extLst>
          </p:cNvPr>
          <p:cNvPicPr>
            <a:picLocks noChangeAspect="1"/>
          </p:cNvPicPr>
          <p:nvPr userDrawn="1"/>
        </p:nvPicPr>
        <p:blipFill>
          <a:blip r:embed="rId4" cstate="email">
            <a:alphaModFix/>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solidFill>
            <a:schemeClr val="bg1"/>
          </a:solidFill>
        </p:spPr>
      </p:pic>
    </p:spTree>
    <p:extLst>
      <p:ext uri="{BB962C8B-B14F-4D97-AF65-F5344CB8AC3E}">
        <p14:creationId xmlns:p14="http://schemas.microsoft.com/office/powerpoint/2010/main" val="640704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EUROfusion_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3" name="Content Placeholder 2"/>
          <p:cNvSpPr>
            <a:spLocks noGrp="1"/>
          </p:cNvSpPr>
          <p:nvPr>
            <p:ph idx="1"/>
          </p:nvPr>
        </p:nvSpPr>
        <p:spPr>
          <a:xfrm>
            <a:off x="609600" y="836712"/>
            <a:ext cx="11103024" cy="5688632"/>
          </a:xfrm>
        </p:spPr>
        <p:txBody>
          <a:bodyPr>
            <a:normAutofit/>
          </a:bodyPr>
          <a:lstStyle>
            <a:lvl1pPr marL="257175" indent="-257175">
              <a:buFont typeface="Arial" panose="020B0604020202020204" pitchFamily="34" charset="0"/>
              <a:buChar char="•"/>
              <a:defRPr sz="2400">
                <a:latin typeface="+mn-lt"/>
                <a:cs typeface="Arial" panose="020B0604020202020204" pitchFamily="34" charset="0"/>
              </a:defRPr>
            </a:lvl1pPr>
            <a:lvl2pPr marL="557213" indent="-214313">
              <a:buFont typeface="Arial" panose="020B0604020202020204" pitchFamily="34" charset="0"/>
              <a:buChar char="•"/>
              <a:defRPr sz="1800">
                <a:latin typeface="+mn-lt"/>
                <a:cs typeface="Arial" panose="020B0604020202020204" pitchFamily="34" charset="0"/>
              </a:defRPr>
            </a:lvl2pPr>
            <a:lvl3pPr marL="857250" indent="-171450">
              <a:buFont typeface="Arial" panose="020B0604020202020204" pitchFamily="34" charset="0"/>
              <a:buChar char="•"/>
              <a:defRPr sz="1600">
                <a:latin typeface="+mn-lt"/>
                <a:cs typeface="Arial" panose="020B0604020202020204" pitchFamily="34" charset="0"/>
              </a:defRPr>
            </a:lvl3pPr>
            <a:lvl4pPr>
              <a:defRPr/>
            </a:lvl4pPr>
            <a:lvl5pPr>
              <a:defRPr/>
            </a:lvl5pPr>
          </a:lstStyle>
          <a:p>
            <a:pPr lvl="0"/>
            <a:r>
              <a:rPr lang="en-US" dirty="0"/>
              <a:t>Click to edit Master text styles</a:t>
            </a:r>
          </a:p>
          <a:p>
            <a:pPr lvl="1"/>
            <a:r>
              <a:rPr lang="en-US" dirty="0"/>
              <a:t>Second level</a:t>
            </a:r>
          </a:p>
          <a:p>
            <a:pPr lvl="2"/>
            <a:r>
              <a:rPr lang="en-US" dirty="0"/>
              <a:t>Third level</a:t>
            </a:r>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dirty="0">
                <a:solidFill>
                  <a:prstClr val="white"/>
                </a:solidFill>
              </a:rPr>
              <a:t>Author | Event | dd Month </a:t>
            </a:r>
            <a:r>
              <a:rPr lang="en-GB" dirty="0" err="1">
                <a:solidFill>
                  <a:prstClr val="white"/>
                </a:solidFill>
              </a:rPr>
              <a:t>yyyy</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‹N›</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4285183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UROfusion_content_empt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dirty="0">
                <a:solidFill>
                  <a:prstClr val="white"/>
                </a:solidFill>
              </a:rPr>
              <a:t>Author | Event | dd Month </a:t>
            </a:r>
            <a:r>
              <a:rPr lang="en-GB" dirty="0" err="1">
                <a:solidFill>
                  <a:prstClr val="white"/>
                </a:solidFill>
              </a:rPr>
              <a:t>yyyy</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‹N›</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1696459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UROfusion_Value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2"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
        <p:nvSpPr>
          <p:cNvPr id="5" name="Rectangle 4">
            <a:extLst>
              <a:ext uri="{FF2B5EF4-FFF2-40B4-BE49-F238E27FC236}">
                <a16:creationId xmlns:a16="http://schemas.microsoft.com/office/drawing/2014/main" id="{A136BB05-CDE1-71D8-95B1-3A5C6CD699AD}"/>
              </a:ext>
            </a:extLst>
          </p:cNvPr>
          <p:cNvSpPr/>
          <p:nvPr userDrawn="1"/>
        </p:nvSpPr>
        <p:spPr>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55464233-290E-F450-429D-1C58FA6BE3BA}"/>
              </a:ext>
            </a:extLst>
          </p:cNvPr>
          <p:cNvSpPr/>
          <p:nvPr userDrawn="1"/>
        </p:nvSpPr>
        <p:spPr>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hasCustomPrompt="1"/>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EUROfusion Values</a:t>
            </a:r>
            <a:endParaRPr lang="en-GB" dirty="0"/>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dirty="0">
                <a:solidFill>
                  <a:prstClr val="white"/>
                </a:solidFill>
              </a:rPr>
              <a:t>EUROfusion Values | Event | dd Month </a:t>
            </a:r>
            <a:r>
              <a:rPr lang="en-GB" dirty="0" err="1">
                <a:solidFill>
                  <a:prstClr val="white"/>
                </a:solidFill>
              </a:rPr>
              <a:t>yyyy</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‹N›</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E8D0878B-E5A6-2FA4-87BE-E46364DC8E55}"/>
              </a:ext>
            </a:extLst>
          </p:cNvPr>
          <p:cNvPicPr>
            <a:picLocks noChangeAspect="1"/>
          </p:cNvPicPr>
          <p:nvPr userDrawn="1"/>
        </p:nvPicPr>
        <p:blipFill rotWithShape="1">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5414" y="979851"/>
            <a:ext cx="12181172" cy="5577840"/>
          </a:xfrm>
          <a:prstGeom prst="rect">
            <a:avLst/>
          </a:prstGeom>
        </p:spPr>
      </p:pic>
    </p:spTree>
    <p:extLst>
      <p:ext uri="{BB962C8B-B14F-4D97-AF65-F5344CB8AC3E}">
        <p14:creationId xmlns:p14="http://schemas.microsoft.com/office/powerpoint/2010/main" val="13080846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0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en-GB" sz="10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402646876"/>
      </p:ext>
    </p:extLst>
  </p:cSld>
  <p:clrMap bg1="lt1" tx1="dk1" bg2="lt2" tx2="dk2" accent1="accent1" accent2="accent2" accent3="accent3" accent4="accent4" accent5="accent5" accent6="accent6" hlink="hlink" folHlink="folHlink"/>
  <p:sldLayoutIdLst>
    <p:sldLayoutId id="2147483658" r:id="rId1"/>
    <p:sldLayoutId id="2147483663" r:id="rId2"/>
    <p:sldLayoutId id="2147483664" r:id="rId3"/>
    <p:sldLayoutId id="2147483669" r:id="rId4"/>
  </p:sldLayoutIdLst>
  <p:hf hd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arlo.sozzi@istp.cnr.it" TargetMode="External"/><Relationship Id="rId2" Type="http://schemas.openxmlformats.org/officeDocument/2006/relationships/hyperlink" Target="mailto:edoardo.alessi@istp.cnr.it" TargetMode="Externa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hyperlink" Target="mailto:luca.bonalumi@istp.cnr.it"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mailto:carlo.sozzi@istp.cnr.it" TargetMode="External"/><Relationship Id="rId2" Type="http://schemas.openxmlformats.org/officeDocument/2006/relationships/hyperlink" Target="mailto:edoardo.alessi@istp.cnr.it" TargetMode="Externa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hyperlink" Target="mailto:luca.bonalumi@istp.cnr.it" TargetMode="External"/><Relationship Id="rId4" Type="http://schemas.openxmlformats.org/officeDocument/2006/relationships/hyperlink" Target="mailto:silvana.nowak@istp.cnr.i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1A1E68DF-DBF0-64FF-5709-6366C004430C}"/>
              </a:ext>
            </a:extLst>
          </p:cNvPr>
          <p:cNvSpPr>
            <a:spLocks noGrp="1"/>
          </p:cNvSpPr>
          <p:nvPr>
            <p:ph type="ftr" sz="quarter" idx="11"/>
          </p:nvPr>
        </p:nvSpPr>
        <p:spPr/>
        <p:txBody>
          <a:bodyPr/>
          <a:lstStyle/>
          <a:p>
            <a:r>
              <a:rPr lang="en-GB" dirty="0">
                <a:solidFill>
                  <a:prstClr val="white"/>
                </a:solidFill>
              </a:rPr>
              <a:t>Author | Event | dd Month </a:t>
            </a:r>
            <a:r>
              <a:rPr lang="en-GB" dirty="0" err="1">
                <a:solidFill>
                  <a:prstClr val="white"/>
                </a:solidFill>
              </a:rPr>
              <a:t>yyyy</a:t>
            </a:r>
            <a:endParaRPr lang="en-GB" dirty="0">
              <a:solidFill>
                <a:prstClr val="white"/>
              </a:solidFill>
            </a:endParaRPr>
          </a:p>
        </p:txBody>
      </p:sp>
      <p:sp>
        <p:nvSpPr>
          <p:cNvPr id="5" name="Slide Number Placeholder 4">
            <a:extLst>
              <a:ext uri="{FF2B5EF4-FFF2-40B4-BE49-F238E27FC236}">
                <a16:creationId xmlns:a16="http://schemas.microsoft.com/office/drawing/2014/main" id="{C5B0641A-E261-4ED7-EA42-234218E72920}"/>
              </a:ext>
            </a:extLst>
          </p:cNvPr>
          <p:cNvSpPr>
            <a:spLocks noGrp="1"/>
          </p:cNvSpPr>
          <p:nvPr>
            <p:ph type="sldNum" sz="quarter" idx="12"/>
          </p:nvPr>
        </p:nvSpPr>
        <p:spPr/>
        <p:txBody>
          <a:bodyPr/>
          <a:lstStyle/>
          <a:p>
            <a:fld id="{6A6D9FA1-99C7-4910-8E32-B85D378B0060}" type="slidenum">
              <a:rPr lang="en-GB" smtClean="0">
                <a:solidFill>
                  <a:prstClr val="white"/>
                </a:solidFill>
              </a:rPr>
              <a:pPr/>
              <a:t>1</a:t>
            </a:fld>
            <a:endParaRPr lang="en-GB" dirty="0">
              <a:solidFill>
                <a:prstClr val="white"/>
              </a:solidFill>
            </a:endParaRPr>
          </a:p>
        </p:txBody>
      </p:sp>
      <p:sp>
        <p:nvSpPr>
          <p:cNvPr id="7" name="Titre 1">
            <a:extLst>
              <a:ext uri="{FF2B5EF4-FFF2-40B4-BE49-F238E27FC236}">
                <a16:creationId xmlns:a16="http://schemas.microsoft.com/office/drawing/2014/main" id="{7B9BC462-F846-C718-4D4E-1381DE22374D}"/>
              </a:ext>
            </a:extLst>
          </p:cNvPr>
          <p:cNvSpPr>
            <a:spLocks noGrp="1"/>
          </p:cNvSpPr>
          <p:nvPr>
            <p:ph type="title"/>
          </p:nvPr>
        </p:nvSpPr>
        <p:spPr>
          <a:xfrm>
            <a:off x="983432" y="192515"/>
            <a:ext cx="9451776" cy="457200"/>
          </a:xfrm>
        </p:spPr>
        <p:txBody>
          <a:bodyPr/>
          <a:lstStyle/>
          <a:p>
            <a:r>
              <a:rPr lang="fr-FR" dirty="0" err="1"/>
              <a:t>Proposal</a:t>
            </a:r>
            <a:r>
              <a:rPr lang="fr-FR" dirty="0"/>
              <a:t> </a:t>
            </a:r>
            <a:r>
              <a:rPr lang="fr-FR" dirty="0" err="1"/>
              <a:t>title</a:t>
            </a:r>
            <a:r>
              <a:rPr lang="fr-FR" dirty="0"/>
              <a:t>: </a:t>
            </a:r>
            <a:r>
              <a:rPr lang="fr-FR" dirty="0" err="1"/>
              <a:t>Optimization</a:t>
            </a:r>
            <a:r>
              <a:rPr lang="fr-FR" dirty="0"/>
              <a:t> of the </a:t>
            </a:r>
            <a:r>
              <a:rPr lang="fr-FR" dirty="0" err="1"/>
              <a:t>ramp</a:t>
            </a:r>
            <a:r>
              <a:rPr lang="fr-FR" dirty="0"/>
              <a:t>-down phase</a:t>
            </a:r>
          </a:p>
        </p:txBody>
      </p:sp>
      <p:sp>
        <p:nvSpPr>
          <p:cNvPr id="9" name="Espace réservé du contenu 2">
            <a:extLst>
              <a:ext uri="{FF2B5EF4-FFF2-40B4-BE49-F238E27FC236}">
                <a16:creationId xmlns:a16="http://schemas.microsoft.com/office/drawing/2014/main" id="{D25A0B64-7DFA-FB96-9598-F7C84D52889F}"/>
              </a:ext>
            </a:extLst>
          </p:cNvPr>
          <p:cNvSpPr>
            <a:spLocks noGrp="1"/>
          </p:cNvSpPr>
          <p:nvPr>
            <p:ph idx="1"/>
          </p:nvPr>
        </p:nvSpPr>
        <p:spPr>
          <a:xfrm>
            <a:off x="109151" y="758426"/>
            <a:ext cx="7552038" cy="5688632"/>
          </a:xfrm>
        </p:spPr>
        <p:txBody>
          <a:bodyPr vert="horz" lIns="91440" tIns="45720" rIns="91440" bIns="45720" rtlCol="0" anchor="t">
            <a:normAutofit fontScale="92500" lnSpcReduction="20000"/>
          </a:bodyPr>
          <a:lstStyle/>
          <a:p>
            <a:pPr marL="213995" indent="-213995" eaLnBrk="1" fontAlgn="auto" hangingPunct="1">
              <a:spcBef>
                <a:spcPts val="0"/>
              </a:spcBef>
              <a:spcAft>
                <a:spcPts val="0"/>
              </a:spcAft>
              <a:buFont typeface="Arial"/>
              <a:buChar char="•"/>
              <a:defRPr/>
            </a:pPr>
            <a:r>
              <a:rPr lang="en-US" b="1" dirty="0">
                <a:latin typeface="+mn-lt"/>
                <a:cs typeface="Calibri"/>
              </a:rPr>
              <a:t>Proponents and contact person:</a:t>
            </a:r>
            <a:endParaRPr lang="en-US"/>
          </a:p>
          <a:p>
            <a:pPr eaLnBrk="1" fontAlgn="auto" hangingPunct="1">
              <a:spcBef>
                <a:spcPts val="0"/>
              </a:spcBef>
              <a:spcAft>
                <a:spcPts val="0"/>
              </a:spcAft>
              <a:defRPr/>
            </a:pPr>
            <a:r>
              <a:rPr lang="en-US" dirty="0">
                <a:latin typeface="+mn-lt"/>
                <a:cs typeface="Calibri"/>
              </a:rPr>
              <a:t>      </a:t>
            </a:r>
            <a:r>
              <a:rPr lang="en-US" dirty="0">
                <a:cs typeface="Calibri"/>
                <a:hlinkClick r:id="rId2"/>
              </a:rPr>
              <a:t>edoardo.alessi@istp.cnr.it</a:t>
            </a:r>
            <a:r>
              <a:rPr lang="en-US" dirty="0">
                <a:cs typeface="Calibri"/>
              </a:rPr>
              <a:t>,</a:t>
            </a:r>
            <a:r>
              <a:rPr lang="en-US" dirty="0">
                <a:latin typeface="+mn-lt"/>
                <a:cs typeface="Calibri"/>
              </a:rPr>
              <a:t> </a:t>
            </a:r>
            <a:r>
              <a:rPr lang="en-US" dirty="0">
                <a:cs typeface="Calibri"/>
                <a:hlinkClick r:id="rId3"/>
              </a:rPr>
              <a:t>carlo.sozzi@istp.cnr.it</a:t>
            </a:r>
            <a:r>
              <a:rPr lang="en-US" dirty="0">
                <a:latin typeface="+mn-lt"/>
                <a:cs typeface="Calibri"/>
              </a:rPr>
              <a:t>, </a:t>
            </a:r>
            <a:r>
              <a:rPr lang="en-US" dirty="0">
                <a:latin typeface="+mn-lt"/>
                <a:cs typeface="Calibri"/>
                <a:hlinkClick r:id="rId4"/>
              </a:rPr>
              <a:t>luca.bonalumi@istp.cnr.it</a:t>
            </a:r>
            <a:r>
              <a:rPr lang="en-US" dirty="0">
                <a:latin typeface="+mn-lt"/>
                <a:cs typeface="Calibri"/>
              </a:rPr>
              <a:t> </a:t>
            </a:r>
          </a:p>
          <a:p>
            <a:pPr marL="213995" indent="-213995" eaLnBrk="1" fontAlgn="auto" hangingPunct="1">
              <a:spcBef>
                <a:spcPts val="0"/>
              </a:spcBef>
              <a:spcAft>
                <a:spcPts val="0"/>
              </a:spcAft>
              <a:buFont typeface="Arial"/>
              <a:buChar char="•"/>
              <a:defRPr/>
            </a:pPr>
            <a:endParaRPr lang="en-US" b="1" dirty="0">
              <a:latin typeface="+mn-lt"/>
              <a:ea typeface="Calibri"/>
              <a:cs typeface="Calibri"/>
            </a:endParaRPr>
          </a:p>
          <a:p>
            <a:pPr marL="213995" indent="-213995" eaLnBrk="1" fontAlgn="auto" hangingPunct="1">
              <a:spcBef>
                <a:spcPts val="0"/>
              </a:spcBef>
              <a:spcAft>
                <a:spcPts val="0"/>
              </a:spcAft>
              <a:buFont typeface="Arial"/>
              <a:buChar char="•"/>
              <a:defRPr/>
            </a:pPr>
            <a:r>
              <a:rPr lang="en-US" b="1" dirty="0">
                <a:latin typeface="+mn-lt"/>
                <a:cs typeface="Calibri"/>
              </a:rPr>
              <a:t>Scientific Background &amp; Objectives</a:t>
            </a:r>
            <a:endParaRPr lang="en-US" b="1" dirty="0">
              <a:latin typeface="+mn-lt"/>
              <a:ea typeface="Calibri"/>
              <a:cs typeface="Calibri"/>
            </a:endParaRPr>
          </a:p>
          <a:p>
            <a:pPr marL="556895" lvl="1" indent="-213995">
              <a:spcBef>
                <a:spcPts val="0"/>
              </a:spcBef>
              <a:defRPr/>
            </a:pPr>
            <a:r>
              <a:rPr lang="en-US" dirty="0"/>
              <a:t>Topic: [MHD-2] Disruption studies at high current in L mode and creation of disruption databases (ITER RP A.4, B.1.2, B.1.3, B.1.4, B.1.5, B.1.6)</a:t>
            </a:r>
            <a:endParaRPr lang="en-US" dirty="0">
              <a:ea typeface="Calibri"/>
            </a:endParaRPr>
          </a:p>
          <a:p>
            <a:pPr marL="556895" lvl="1" indent="-213995">
              <a:spcBef>
                <a:spcPts val="0"/>
              </a:spcBef>
              <a:defRPr/>
            </a:pPr>
            <a:r>
              <a:rPr lang="en-US" dirty="0">
                <a:cs typeface="Calibri"/>
              </a:rPr>
              <a:t>Rationale for the proposal and main questions to be answered with respect to OP2 priorities: [Safe step-by-step increase of plasma current up to 5.5 MA in L-mode; Disruption and mitigation technique studies; Studies of L-H back-transition] - </a:t>
            </a:r>
            <a:r>
              <a:rPr lang="en-US" b="1" dirty="0">
                <a:cs typeface="Calibri"/>
              </a:rPr>
              <a:t>Development of an optimized soft-stop strategy depending on the flat-top conditions (Ip, Additional power, Density, Scenario, Impurity concentration,…)</a:t>
            </a:r>
            <a:endParaRPr lang="en-US" b="1" dirty="0">
              <a:ea typeface="Calibri"/>
              <a:cs typeface="Calibri"/>
            </a:endParaRPr>
          </a:p>
          <a:p>
            <a:pPr marL="556895" lvl="1" indent="-213995">
              <a:spcBef>
                <a:spcPts val="0"/>
              </a:spcBef>
              <a:defRPr/>
            </a:pPr>
            <a:r>
              <a:rPr lang="en-US" dirty="0"/>
              <a:t>Construction of a reward function to classify successful ramp-down cases (</a:t>
            </a:r>
            <a:r>
              <a:rPr lang="en-US" dirty="0" err="1"/>
              <a:t>eg</a:t>
            </a:r>
            <a:r>
              <a:rPr lang="en-US" dirty="0"/>
              <a:t>: low disruption forces, low recycling, low thermal loads, related </a:t>
            </a:r>
            <a:r>
              <a:rPr lang="en-US" dirty="0" err="1"/>
              <a:t>mhd</a:t>
            </a:r>
            <a:r>
              <a:rPr lang="en-US" dirty="0"/>
              <a:t> activity…)</a:t>
            </a:r>
            <a:endParaRPr lang="en-US" dirty="0">
              <a:ea typeface="Calibri"/>
            </a:endParaRPr>
          </a:p>
          <a:p>
            <a:pPr marL="556895" lvl="1" indent="-213995">
              <a:spcBef>
                <a:spcPts val="0"/>
              </a:spcBef>
              <a:defRPr/>
            </a:pPr>
            <a:r>
              <a:rPr lang="en-US" dirty="0"/>
              <a:t>Characterization of the ramp-down phase against (this may involve definition of kinetic profile parameters to classify the plasma behavior during termination)</a:t>
            </a:r>
            <a:endParaRPr lang="en-US" dirty="0">
              <a:ea typeface="Calibri"/>
            </a:endParaRPr>
          </a:p>
          <a:p>
            <a:pPr lvl="2">
              <a:spcBef>
                <a:spcPts val="0"/>
              </a:spcBef>
              <a:defRPr/>
            </a:pPr>
            <a:r>
              <a:rPr lang="en-US" dirty="0"/>
              <a:t>Gas fueling rate</a:t>
            </a:r>
          </a:p>
          <a:p>
            <a:pPr lvl="2">
              <a:spcBef>
                <a:spcPts val="0"/>
              </a:spcBef>
              <a:defRPr/>
            </a:pPr>
            <a:r>
              <a:rPr lang="en-US" dirty="0"/>
              <a:t>Ip rate</a:t>
            </a:r>
          </a:p>
          <a:p>
            <a:pPr lvl="2">
              <a:spcBef>
                <a:spcPts val="0"/>
              </a:spcBef>
              <a:defRPr/>
            </a:pPr>
            <a:r>
              <a:rPr lang="en-US" dirty="0"/>
              <a:t>Additional power ramp-down</a:t>
            </a:r>
          </a:p>
          <a:p>
            <a:pPr lvl="2">
              <a:spcBef>
                <a:spcPts val="0"/>
              </a:spcBef>
              <a:defRPr/>
            </a:pPr>
            <a:r>
              <a:rPr lang="en-US" dirty="0"/>
              <a:t>Shape control (elongation)</a:t>
            </a:r>
          </a:p>
          <a:p>
            <a:pPr marL="556895" lvl="1" indent="-213995">
              <a:spcBef>
                <a:spcPts val="0"/>
              </a:spcBef>
              <a:defRPr/>
            </a:pPr>
            <a:r>
              <a:rPr lang="en-US" dirty="0"/>
              <a:t>Construction of a ramp-down database</a:t>
            </a:r>
            <a:endParaRPr lang="en-US" dirty="0">
              <a:ea typeface="Calibri"/>
            </a:endParaRPr>
          </a:p>
          <a:p>
            <a:pPr marL="556895" lvl="1" indent="-213995">
              <a:spcBef>
                <a:spcPts val="0"/>
              </a:spcBef>
              <a:defRPr/>
            </a:pPr>
            <a:r>
              <a:rPr lang="en-US">
                <a:cs typeface="Arial"/>
              </a:rPr>
              <a:t>Tentative extrapolation to higher engineering parameters</a:t>
            </a:r>
          </a:p>
          <a:p>
            <a:pPr marL="556895" lvl="1" indent="-213995">
              <a:spcBef>
                <a:spcPts val="0"/>
              </a:spcBef>
              <a:defRPr/>
            </a:pPr>
            <a:endParaRPr lang="en-US" dirty="0">
              <a:ea typeface="Calibri"/>
            </a:endParaRPr>
          </a:p>
        </p:txBody>
      </p:sp>
      <p:sp>
        <p:nvSpPr>
          <p:cNvPr id="11" name="Espace réservé du pied de page 3">
            <a:extLst>
              <a:ext uri="{FF2B5EF4-FFF2-40B4-BE49-F238E27FC236}">
                <a16:creationId xmlns:a16="http://schemas.microsoft.com/office/drawing/2014/main" id="{2632997C-0B73-D865-5838-12EC0098A48B}"/>
              </a:ext>
            </a:extLst>
          </p:cNvPr>
          <p:cNvSpPr txBox="1">
            <a:spLocks/>
          </p:cNvSpPr>
          <p:nvPr/>
        </p:nvSpPr>
        <p:spPr>
          <a:xfrm>
            <a:off x="360187" y="6574305"/>
            <a:ext cx="3521662" cy="195751"/>
          </a:xfrm>
          <a:prstGeom prst="rect">
            <a:avLst/>
          </a:prstGeom>
          <a:solidFill>
            <a:schemeClr val="tx2"/>
          </a:solidFill>
        </p:spPr>
        <p:txBody>
          <a:bodyPr anchor="t"/>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solidFill>
                  <a:prstClr val="white"/>
                </a:solidFill>
              </a:rPr>
              <a:t>WPTE | JT-60SA OP2 Proposal | 2026 </a:t>
            </a:r>
          </a:p>
        </p:txBody>
      </p:sp>
      <p:sp>
        <p:nvSpPr>
          <p:cNvPr id="13" name="TextBox 12">
            <a:extLst>
              <a:ext uri="{FF2B5EF4-FFF2-40B4-BE49-F238E27FC236}">
                <a16:creationId xmlns:a16="http://schemas.microsoft.com/office/drawing/2014/main" id="{E075566B-AC5E-DCBC-FE08-27162375F64B}"/>
              </a:ext>
            </a:extLst>
          </p:cNvPr>
          <p:cNvSpPr txBox="1"/>
          <p:nvPr/>
        </p:nvSpPr>
        <p:spPr>
          <a:xfrm>
            <a:off x="7171151" y="4678248"/>
            <a:ext cx="4603315" cy="1508105"/>
          </a:xfrm>
          <a:prstGeom prst="rect">
            <a:avLst/>
          </a:prstGeom>
          <a:noFill/>
          <a:ln>
            <a:solidFill>
              <a:schemeClr val="tx1"/>
            </a:solidFill>
          </a:ln>
        </p:spPr>
        <p:txBody>
          <a:bodyPr wrap="square" lIns="91440" tIns="45720" rIns="91440" bIns="45720" rtlCol="0" anchor="t">
            <a:spAutoFit/>
          </a:bodyPr>
          <a:lstStyle/>
          <a:p>
            <a:pPr algn="l"/>
            <a:r>
              <a:rPr lang="en-US" sz="2000" b="1" dirty="0"/>
              <a:t>Number of sessions or shots required</a:t>
            </a:r>
          </a:p>
          <a:p>
            <a:pPr marL="457200" indent="-457200" algn="l">
              <a:buFont typeface="Arial" panose="020B0604020202020204" pitchFamily="34" charset="0"/>
              <a:buChar char="•"/>
            </a:pPr>
            <a:r>
              <a:rPr lang="en-US" dirty="0"/>
              <a:t>Use of the database of all the experiments</a:t>
            </a:r>
          </a:p>
          <a:p>
            <a:pPr marL="457200" indent="-457200" algn="l">
              <a:buFont typeface="Arial" panose="020B0604020202020204" pitchFamily="34" charset="0"/>
              <a:buChar char="•"/>
            </a:pPr>
            <a:r>
              <a:rPr lang="en-US" dirty="0"/>
              <a:t>1 dedicated session (12 shots) for variation of the parameters defining the safe region</a:t>
            </a:r>
          </a:p>
        </p:txBody>
      </p:sp>
      <p:pic>
        <p:nvPicPr>
          <p:cNvPr id="15" name="Picture 14">
            <a:extLst>
              <a:ext uri="{FF2B5EF4-FFF2-40B4-BE49-F238E27FC236}">
                <a16:creationId xmlns:a16="http://schemas.microsoft.com/office/drawing/2014/main" id="{99BA44C9-7062-7372-991B-A88D279158E3}"/>
              </a:ext>
            </a:extLst>
          </p:cNvPr>
          <p:cNvPicPr>
            <a:picLocks noChangeAspect="1"/>
          </p:cNvPicPr>
          <p:nvPr/>
        </p:nvPicPr>
        <p:blipFill>
          <a:blip r:embed="rId5"/>
          <a:stretch>
            <a:fillRect/>
          </a:stretch>
        </p:blipFill>
        <p:spPr>
          <a:xfrm>
            <a:off x="7662863" y="642408"/>
            <a:ext cx="3311525" cy="3816351"/>
          </a:xfrm>
          <a:prstGeom prst="rect">
            <a:avLst/>
          </a:prstGeom>
        </p:spPr>
      </p:pic>
      <p:sp>
        <p:nvSpPr>
          <p:cNvPr id="17" name="TextBox 16">
            <a:extLst>
              <a:ext uri="{FF2B5EF4-FFF2-40B4-BE49-F238E27FC236}">
                <a16:creationId xmlns:a16="http://schemas.microsoft.com/office/drawing/2014/main" id="{F6E59131-4F15-F094-3886-0EF996923A8C}"/>
              </a:ext>
            </a:extLst>
          </p:cNvPr>
          <p:cNvSpPr txBox="1"/>
          <p:nvPr/>
        </p:nvSpPr>
        <p:spPr>
          <a:xfrm>
            <a:off x="8128000" y="2709333"/>
            <a:ext cx="1460656" cy="246221"/>
          </a:xfrm>
          <a:prstGeom prst="rect">
            <a:avLst/>
          </a:prstGeom>
          <a:noFill/>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r>
              <a:rPr lang="en-US" sz="1000" b="1" dirty="0">
                <a:ea typeface="Calibri"/>
                <a:cs typeface="Calibri"/>
              </a:rPr>
              <a:t>Threshold for TH and EC</a:t>
            </a:r>
            <a:endParaRPr lang="en-US" sz="1000" b="1" dirty="0"/>
          </a:p>
        </p:txBody>
      </p:sp>
      <p:sp>
        <p:nvSpPr>
          <p:cNvPr id="19" name="TextBox 18">
            <a:extLst>
              <a:ext uri="{FF2B5EF4-FFF2-40B4-BE49-F238E27FC236}">
                <a16:creationId xmlns:a16="http://schemas.microsoft.com/office/drawing/2014/main" id="{AFF5A155-3CA3-D311-5201-31617027679E}"/>
              </a:ext>
            </a:extLst>
          </p:cNvPr>
          <p:cNvSpPr txBox="1"/>
          <p:nvPr/>
        </p:nvSpPr>
        <p:spPr>
          <a:xfrm>
            <a:off x="10974916" y="2677582"/>
            <a:ext cx="952656" cy="5539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00" b="1" dirty="0">
                <a:ea typeface="Calibri"/>
                <a:cs typeface="Calibri"/>
              </a:rPr>
              <a:t>Electron Temperature profile</a:t>
            </a:r>
            <a:endParaRPr lang="en-US" dirty="0"/>
          </a:p>
        </p:txBody>
      </p:sp>
      <p:sp>
        <p:nvSpPr>
          <p:cNvPr id="21" name="TextBox 20">
            <a:extLst>
              <a:ext uri="{FF2B5EF4-FFF2-40B4-BE49-F238E27FC236}">
                <a16:creationId xmlns:a16="http://schemas.microsoft.com/office/drawing/2014/main" id="{6ECC75A5-C2AD-5197-5A1D-C4BF56868D6A}"/>
              </a:ext>
            </a:extLst>
          </p:cNvPr>
          <p:cNvSpPr txBox="1"/>
          <p:nvPr/>
        </p:nvSpPr>
        <p:spPr>
          <a:xfrm>
            <a:off x="8212665" y="1957915"/>
            <a:ext cx="952656" cy="2462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00" b="1" dirty="0">
                <a:ea typeface="Calibri"/>
                <a:cs typeface="Calibri"/>
              </a:rPr>
              <a:t>D influx</a:t>
            </a:r>
            <a:endParaRPr lang="en-US" dirty="0"/>
          </a:p>
        </p:txBody>
      </p:sp>
      <p:sp>
        <p:nvSpPr>
          <p:cNvPr id="23" name="TextBox 22">
            <a:extLst>
              <a:ext uri="{FF2B5EF4-FFF2-40B4-BE49-F238E27FC236}">
                <a16:creationId xmlns:a16="http://schemas.microsoft.com/office/drawing/2014/main" id="{1FC454A9-2191-F948-1076-43D4BF572A53}"/>
              </a:ext>
            </a:extLst>
          </p:cNvPr>
          <p:cNvSpPr txBox="1"/>
          <p:nvPr/>
        </p:nvSpPr>
        <p:spPr>
          <a:xfrm>
            <a:off x="10276414" y="1714498"/>
            <a:ext cx="307073" cy="2462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00" b="1" dirty="0">
                <a:solidFill>
                  <a:srgbClr val="FF0000"/>
                </a:solidFill>
                <a:ea typeface="Calibri"/>
                <a:cs typeface="Calibri"/>
              </a:rPr>
              <a:t>IP</a:t>
            </a:r>
            <a:endParaRPr lang="en-US" sz="1000" dirty="0">
              <a:solidFill>
                <a:srgbClr val="FF0000"/>
              </a:solidFill>
            </a:endParaRPr>
          </a:p>
        </p:txBody>
      </p:sp>
      <p:sp>
        <p:nvSpPr>
          <p:cNvPr id="25" name="TextBox 24">
            <a:extLst>
              <a:ext uri="{FF2B5EF4-FFF2-40B4-BE49-F238E27FC236}">
                <a16:creationId xmlns:a16="http://schemas.microsoft.com/office/drawing/2014/main" id="{7FFE7C6A-8342-A120-BA8F-D7E3C1FFEFB1}"/>
              </a:ext>
            </a:extLst>
          </p:cNvPr>
          <p:cNvSpPr txBox="1"/>
          <p:nvPr/>
        </p:nvSpPr>
        <p:spPr>
          <a:xfrm>
            <a:off x="10996082" y="3418415"/>
            <a:ext cx="952656" cy="5539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00" b="1" dirty="0">
                <a:ea typeface="Calibri"/>
                <a:cs typeface="Calibri"/>
              </a:rPr>
              <a:t>Electron Density</a:t>
            </a:r>
            <a:endParaRPr lang="en-US" dirty="0">
              <a:ea typeface="Calibri"/>
              <a:cs typeface="Calibri"/>
            </a:endParaRPr>
          </a:p>
          <a:p>
            <a:r>
              <a:rPr lang="en-US" sz="1000" b="1" dirty="0">
                <a:ea typeface="Calibri"/>
                <a:cs typeface="Calibri"/>
              </a:rPr>
              <a:t>profile</a:t>
            </a:r>
            <a:endParaRPr lang="en-US" dirty="0">
              <a:ea typeface="Calibri"/>
              <a:cs typeface="Calibri"/>
            </a:endParaRPr>
          </a:p>
        </p:txBody>
      </p:sp>
      <p:sp>
        <p:nvSpPr>
          <p:cNvPr id="27" name="TextBox 26">
            <a:extLst>
              <a:ext uri="{FF2B5EF4-FFF2-40B4-BE49-F238E27FC236}">
                <a16:creationId xmlns:a16="http://schemas.microsoft.com/office/drawing/2014/main" id="{D20350E5-C4D8-F447-55D4-AB26058E1877}"/>
              </a:ext>
            </a:extLst>
          </p:cNvPr>
          <p:cNvSpPr txBox="1"/>
          <p:nvPr/>
        </p:nvSpPr>
        <p:spPr>
          <a:xfrm>
            <a:off x="8254997" y="3428997"/>
            <a:ext cx="1333656" cy="2462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00" b="1" dirty="0">
                <a:ea typeface="Calibri"/>
                <a:cs typeface="Calibri"/>
              </a:rPr>
              <a:t>Greenwald fraction</a:t>
            </a:r>
            <a:endParaRPr lang="en-US" dirty="0"/>
          </a:p>
        </p:txBody>
      </p:sp>
      <p:sp>
        <p:nvSpPr>
          <p:cNvPr id="29" name="TextBox 28">
            <a:extLst>
              <a:ext uri="{FF2B5EF4-FFF2-40B4-BE49-F238E27FC236}">
                <a16:creationId xmlns:a16="http://schemas.microsoft.com/office/drawing/2014/main" id="{B28E8A87-B9BA-0D68-3E9D-E6783117805D}"/>
              </a:ext>
            </a:extLst>
          </p:cNvPr>
          <p:cNvSpPr txBox="1"/>
          <p:nvPr/>
        </p:nvSpPr>
        <p:spPr>
          <a:xfrm>
            <a:off x="9556747" y="3725332"/>
            <a:ext cx="1026740" cy="2462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00" b="1" dirty="0">
                <a:solidFill>
                  <a:srgbClr val="FF0000"/>
                </a:solidFill>
                <a:ea typeface="Calibri"/>
                <a:cs typeface="Calibri"/>
              </a:rPr>
              <a:t>Density peaking</a:t>
            </a:r>
            <a:endParaRPr lang="en-US" sz="1000" dirty="0">
              <a:solidFill>
                <a:srgbClr val="FF0000"/>
              </a:solidFill>
            </a:endParaRPr>
          </a:p>
        </p:txBody>
      </p:sp>
    </p:spTree>
    <p:extLst>
      <p:ext uri="{BB962C8B-B14F-4D97-AF65-F5344CB8AC3E}">
        <p14:creationId xmlns:p14="http://schemas.microsoft.com/office/powerpoint/2010/main" val="2438679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6FB039-4B1F-5318-0289-BDDCCE6098C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4358AF6-FA94-A478-004B-9425D2A15100}"/>
              </a:ext>
            </a:extLst>
          </p:cNvPr>
          <p:cNvSpPr>
            <a:spLocks noGrp="1"/>
          </p:cNvSpPr>
          <p:nvPr>
            <p:ph type="title"/>
          </p:nvPr>
        </p:nvSpPr>
        <p:spPr>
          <a:xfrm>
            <a:off x="983432" y="192515"/>
            <a:ext cx="10659510" cy="457200"/>
          </a:xfrm>
        </p:spPr>
        <p:txBody>
          <a:bodyPr/>
          <a:lstStyle/>
          <a:p>
            <a:r>
              <a:rPr lang="fr-FR" dirty="0" err="1"/>
              <a:t>Proposal</a:t>
            </a:r>
            <a:r>
              <a:rPr lang="fr-FR" dirty="0"/>
              <a:t> </a:t>
            </a:r>
            <a:r>
              <a:rPr lang="fr-FR" dirty="0" err="1"/>
              <a:t>title</a:t>
            </a:r>
            <a:r>
              <a:rPr lang="fr-FR" dirty="0"/>
              <a:t>: </a:t>
            </a:r>
            <a:r>
              <a:rPr lang="en-US" dirty="0"/>
              <a:t>Characterization of the ECH/ECCD effect on sawtooth activity</a:t>
            </a:r>
            <a:endParaRPr lang="fr-FR" dirty="0"/>
          </a:p>
        </p:txBody>
      </p:sp>
      <p:sp>
        <p:nvSpPr>
          <p:cNvPr id="3" name="Espace réservé du contenu 2">
            <a:extLst>
              <a:ext uri="{FF2B5EF4-FFF2-40B4-BE49-F238E27FC236}">
                <a16:creationId xmlns:a16="http://schemas.microsoft.com/office/drawing/2014/main" id="{41E957B2-E00C-DD83-93D2-9C8E15086F04}"/>
              </a:ext>
            </a:extLst>
          </p:cNvPr>
          <p:cNvSpPr>
            <a:spLocks noGrp="1"/>
          </p:cNvSpPr>
          <p:nvPr>
            <p:ph idx="1"/>
          </p:nvPr>
        </p:nvSpPr>
        <p:spPr>
          <a:xfrm>
            <a:off x="239183" y="836712"/>
            <a:ext cx="7075118" cy="5688632"/>
          </a:xfrm>
        </p:spPr>
        <p:txBody>
          <a:bodyPr vert="horz" lIns="91440" tIns="45720" rIns="91440" bIns="45720" rtlCol="0" anchor="t">
            <a:normAutofit/>
          </a:bodyPr>
          <a:lstStyle/>
          <a:p>
            <a:pPr marL="213995" indent="-213995" eaLnBrk="1" fontAlgn="auto" hangingPunct="1">
              <a:spcBef>
                <a:spcPts val="0"/>
              </a:spcBef>
              <a:spcAft>
                <a:spcPts val="0"/>
              </a:spcAft>
              <a:buFont typeface="Arial"/>
              <a:buChar char="•"/>
              <a:defRPr/>
            </a:pPr>
            <a:r>
              <a:rPr lang="en-US" b="1" dirty="0">
                <a:latin typeface="+mn-lt"/>
                <a:cs typeface="Calibri"/>
              </a:rPr>
              <a:t>Proponents and contact person:</a:t>
            </a:r>
            <a:endParaRPr lang="en-US"/>
          </a:p>
          <a:p>
            <a:pPr>
              <a:spcBef>
                <a:spcPts val="0"/>
              </a:spcBef>
              <a:defRPr/>
            </a:pPr>
            <a:r>
              <a:rPr lang="en-US" dirty="0">
                <a:cs typeface="Calibri"/>
              </a:rPr>
              <a:t>    </a:t>
            </a:r>
            <a:r>
              <a:rPr lang="en-US" dirty="0">
                <a:cs typeface="Calibri"/>
                <a:hlinkClick r:id="rId2"/>
              </a:rPr>
              <a:t>edoardo.alessi@istp.cnr.it</a:t>
            </a:r>
            <a:r>
              <a:rPr lang="en-US" dirty="0">
                <a:cs typeface="Calibri"/>
              </a:rPr>
              <a:t>, </a:t>
            </a:r>
            <a:r>
              <a:rPr lang="en-US" dirty="0">
                <a:cs typeface="Calibri"/>
                <a:hlinkClick r:id="rId3"/>
              </a:rPr>
              <a:t>carlo.sozzi@istp.cnr.it</a:t>
            </a:r>
            <a:r>
              <a:rPr lang="en-US" dirty="0">
                <a:cs typeface="Calibri"/>
              </a:rPr>
              <a:t>,</a:t>
            </a:r>
            <a:r>
              <a:rPr lang="en-US" dirty="0">
                <a:cs typeface="Calibri"/>
                <a:hlinkClick r:id="rId4"/>
              </a:rPr>
              <a:t> silvana.nowak@istp.cnr.it</a:t>
            </a:r>
            <a:r>
              <a:rPr lang="en-US" dirty="0">
                <a:cs typeface="Calibri"/>
              </a:rPr>
              <a:t>, </a:t>
            </a:r>
            <a:r>
              <a:rPr lang="en-US" dirty="0">
                <a:cs typeface="Calibri"/>
                <a:hlinkClick r:id="rId5"/>
              </a:rPr>
              <a:t>luca.bonalumi@istp.cnr.it</a:t>
            </a:r>
            <a:r>
              <a:rPr lang="en-US" dirty="0">
                <a:cs typeface="Calibri"/>
              </a:rPr>
              <a:t> </a:t>
            </a:r>
            <a:endParaRPr lang="en-US" b="1" dirty="0">
              <a:latin typeface="+mn-lt"/>
              <a:cs typeface="Calibri"/>
            </a:endParaRPr>
          </a:p>
          <a:p>
            <a:pPr marL="213995" indent="-213995" eaLnBrk="1" fontAlgn="auto" hangingPunct="1">
              <a:spcBef>
                <a:spcPts val="0"/>
              </a:spcBef>
              <a:spcAft>
                <a:spcPts val="0"/>
              </a:spcAft>
              <a:buFont typeface="Arial"/>
              <a:buChar char="•"/>
              <a:defRPr/>
            </a:pPr>
            <a:r>
              <a:rPr lang="en-US" b="1" dirty="0">
                <a:latin typeface="+mn-lt"/>
                <a:cs typeface="Calibri"/>
              </a:rPr>
              <a:t>Scientific Background &amp; Objectives</a:t>
            </a:r>
            <a:endParaRPr lang="en-US" b="1" dirty="0">
              <a:latin typeface="+mn-lt"/>
              <a:ea typeface="Calibri"/>
              <a:cs typeface="Calibri"/>
            </a:endParaRPr>
          </a:p>
          <a:p>
            <a:pPr marL="556895" lvl="1" indent="-213995">
              <a:spcBef>
                <a:spcPts val="0"/>
              </a:spcBef>
              <a:defRPr/>
            </a:pPr>
            <a:r>
              <a:rPr lang="en-US" dirty="0"/>
              <a:t>[MHD-4] Sawtooth activity and modification by ECH/ECCD </a:t>
            </a:r>
            <a:endParaRPr lang="en-US" dirty="0">
              <a:latin typeface="+mn-lt"/>
              <a:ea typeface="Calibri"/>
              <a:cs typeface="Calibri"/>
            </a:endParaRPr>
          </a:p>
          <a:p>
            <a:pPr marL="556895" lvl="1" indent="-213995" eaLnBrk="1" fontAlgn="auto" hangingPunct="1">
              <a:spcBef>
                <a:spcPts val="0"/>
              </a:spcBef>
              <a:spcAft>
                <a:spcPts val="0"/>
              </a:spcAft>
              <a:defRPr/>
            </a:pPr>
            <a:r>
              <a:rPr lang="en-US" dirty="0">
                <a:latin typeface="+mn-lt"/>
                <a:cs typeface="Calibri"/>
              </a:rPr>
              <a:t>Rationale for the proposal and main questions to be answered with respect to OP2 priorities: [Initial integrated scenarios development towards high confinement H-mode operation ] – </a:t>
            </a:r>
            <a:r>
              <a:rPr lang="en-US" b="1" dirty="0">
                <a:latin typeface="+mn-lt"/>
                <a:cs typeface="Calibri"/>
              </a:rPr>
              <a:t>Characterization of the ECH/ECCD effect on sawtooth activity in order to control the sawtooth period, inversion radius, amplitude of 1,1 mode, determination of the limit to avoid NTM triggering</a:t>
            </a:r>
            <a:endParaRPr lang="en-US" b="1" dirty="0">
              <a:latin typeface="+mn-lt"/>
              <a:ea typeface="Calibri"/>
              <a:cs typeface="Calibri"/>
            </a:endParaRPr>
          </a:p>
          <a:p>
            <a:pPr marL="556895" lvl="1" indent="-213995" eaLnBrk="1" fontAlgn="auto" hangingPunct="1">
              <a:spcBef>
                <a:spcPts val="0"/>
              </a:spcBef>
              <a:spcAft>
                <a:spcPts val="0"/>
              </a:spcAft>
              <a:defRPr/>
            </a:pPr>
            <a:r>
              <a:rPr lang="en-US" dirty="0">
                <a:latin typeface="+mn-lt"/>
                <a:cs typeface="Calibri"/>
              </a:rPr>
              <a:t>Variation of </a:t>
            </a:r>
            <a:endParaRPr lang="en-US" dirty="0">
              <a:latin typeface="+mn-lt"/>
              <a:ea typeface="Calibri"/>
              <a:cs typeface="Calibri"/>
            </a:endParaRPr>
          </a:p>
          <a:p>
            <a:pPr lvl="2">
              <a:spcBef>
                <a:spcPts val="0"/>
              </a:spcBef>
              <a:defRPr/>
            </a:pPr>
            <a:r>
              <a:rPr lang="en-US" dirty="0">
                <a:cs typeface="Calibri"/>
              </a:rPr>
              <a:t>ECH/ECCD power level from 1.5 to 3 MW</a:t>
            </a:r>
            <a:endParaRPr lang="en-US" dirty="0">
              <a:ea typeface="Calibri"/>
              <a:cs typeface="Calibri"/>
            </a:endParaRPr>
          </a:p>
          <a:p>
            <a:pPr lvl="2">
              <a:spcBef>
                <a:spcPts val="0"/>
              </a:spcBef>
              <a:defRPr/>
            </a:pPr>
            <a:r>
              <a:rPr lang="en-US" dirty="0">
                <a:latin typeface="+mn-lt"/>
                <a:cs typeface="Calibri"/>
              </a:rPr>
              <a:t>Radial </a:t>
            </a:r>
            <a:r>
              <a:rPr lang="en-US" dirty="0">
                <a:cs typeface="Calibri"/>
              </a:rPr>
              <a:t>power deposition</a:t>
            </a:r>
            <a:r>
              <a:rPr lang="en-US" dirty="0">
                <a:latin typeface="+mn-lt"/>
                <a:cs typeface="Calibri"/>
              </a:rPr>
              <a:t> via poloidal steering</a:t>
            </a:r>
            <a:endParaRPr lang="en-US" dirty="0">
              <a:latin typeface="+mn-lt"/>
              <a:ea typeface="Calibri"/>
              <a:cs typeface="Calibri"/>
            </a:endParaRPr>
          </a:p>
          <a:p>
            <a:pPr marL="685800" lvl="2" indent="0">
              <a:spcBef>
                <a:spcPts val="0"/>
              </a:spcBef>
              <a:buNone/>
              <a:defRPr/>
            </a:pPr>
            <a:r>
              <a:rPr lang="en-US" dirty="0">
                <a:ea typeface="Calibri"/>
                <a:cs typeface="Calibri"/>
              </a:rPr>
              <a:t>     Inside/outside q=1</a:t>
            </a:r>
          </a:p>
          <a:p>
            <a:pPr lvl="2">
              <a:spcBef>
                <a:spcPts val="0"/>
              </a:spcBef>
              <a:defRPr/>
            </a:pPr>
            <a:r>
              <a:rPr lang="en-US" dirty="0">
                <a:cs typeface="Calibri"/>
              </a:rPr>
              <a:t>ECCD effects via toroidal </a:t>
            </a:r>
            <a:r>
              <a:rPr lang="en-US" dirty="0">
                <a:latin typeface="+mn-lt"/>
                <a:cs typeface="Calibri"/>
              </a:rPr>
              <a:t>steering</a:t>
            </a:r>
            <a:endParaRPr lang="en-US" dirty="0">
              <a:latin typeface="+mn-lt"/>
              <a:ea typeface="Calibri"/>
              <a:cs typeface="Calibri"/>
            </a:endParaRPr>
          </a:p>
          <a:p>
            <a:pPr lvl="2">
              <a:spcBef>
                <a:spcPts val="0"/>
              </a:spcBef>
              <a:defRPr/>
            </a:pPr>
            <a:r>
              <a:rPr lang="en-US" dirty="0">
                <a:cs typeface="Calibri"/>
              </a:rPr>
              <a:t>Ip, density and additional heating</a:t>
            </a:r>
            <a:endParaRPr lang="en-US" dirty="0">
              <a:latin typeface="+mn-lt"/>
              <a:ea typeface="Calibri"/>
              <a:cs typeface="Calibri"/>
            </a:endParaRPr>
          </a:p>
          <a:p>
            <a:pPr marL="685800" lvl="2" indent="0">
              <a:spcBef>
                <a:spcPts val="0"/>
              </a:spcBef>
              <a:buNone/>
              <a:defRPr/>
            </a:pPr>
            <a:r>
              <a:rPr lang="en-US" dirty="0">
                <a:ea typeface="Calibri"/>
                <a:cs typeface="Calibri"/>
              </a:rPr>
              <a:t>    (</a:t>
            </a:r>
            <a:r>
              <a:rPr lang="en-US" dirty="0" err="1">
                <a:ea typeface="Calibri"/>
                <a:cs typeface="Calibri"/>
              </a:rPr>
              <a:t>S.Nowak</a:t>
            </a:r>
            <a:r>
              <a:rPr lang="en-US" dirty="0">
                <a:ea typeface="Calibri"/>
                <a:cs typeface="Calibri"/>
              </a:rPr>
              <a:t>, NF 2014)</a:t>
            </a:r>
          </a:p>
          <a:p>
            <a:pPr marL="556895" lvl="1" indent="-213995">
              <a:spcBef>
                <a:spcPts val="0"/>
              </a:spcBef>
              <a:defRPr/>
            </a:pPr>
            <a:r>
              <a:rPr lang="en-US" dirty="0">
                <a:latin typeface="+mn-lt"/>
                <a:cs typeface="Calibri"/>
              </a:rPr>
              <a:t>Modeling of the sawtooth dynamics </a:t>
            </a:r>
            <a:endParaRPr lang="en-US" dirty="0">
              <a:latin typeface="+mn-lt"/>
              <a:ea typeface="Calibri"/>
              <a:cs typeface="Calibri"/>
            </a:endParaRPr>
          </a:p>
          <a:p>
            <a:pPr marL="213995" indent="-213995">
              <a:spcBef>
                <a:spcPts val="0"/>
              </a:spcBef>
              <a:buFont typeface="Arial"/>
              <a:buChar char="•"/>
              <a:defRPr/>
            </a:pPr>
            <a:endParaRPr lang="en-US" b="1" dirty="0">
              <a:latin typeface="+mn-lt"/>
              <a:ea typeface="Calibri"/>
              <a:cs typeface="Calibri"/>
            </a:endParaRPr>
          </a:p>
        </p:txBody>
      </p:sp>
      <p:sp>
        <p:nvSpPr>
          <p:cNvPr id="10" name="Espace réservé du pied de page 3">
            <a:extLst>
              <a:ext uri="{FF2B5EF4-FFF2-40B4-BE49-F238E27FC236}">
                <a16:creationId xmlns:a16="http://schemas.microsoft.com/office/drawing/2014/main" id="{E1935523-C8A2-4D0B-0C78-E7B6B943F500}"/>
              </a:ext>
            </a:extLst>
          </p:cNvPr>
          <p:cNvSpPr>
            <a:spLocks noGrp="1"/>
          </p:cNvSpPr>
          <p:nvPr>
            <p:ph type="ftr" sz="quarter" idx="11"/>
          </p:nvPr>
        </p:nvSpPr>
        <p:spPr>
          <a:xfrm>
            <a:off x="825624" y="6555770"/>
            <a:ext cx="3470176" cy="329614"/>
          </a:xfrm>
        </p:spPr>
        <p:txBody>
          <a:bodyPr/>
          <a:lstStyle/>
          <a:p>
            <a:r>
              <a:rPr lang="en-GB" dirty="0">
                <a:solidFill>
                  <a:prstClr val="white"/>
                </a:solidFill>
              </a:rPr>
              <a:t>WPTE | JT-60SA OP2 Proposal | 2026 </a:t>
            </a:r>
          </a:p>
        </p:txBody>
      </p:sp>
      <p:sp>
        <p:nvSpPr>
          <p:cNvPr id="4" name="TextBox 3">
            <a:extLst>
              <a:ext uri="{FF2B5EF4-FFF2-40B4-BE49-F238E27FC236}">
                <a16:creationId xmlns:a16="http://schemas.microsoft.com/office/drawing/2014/main" id="{709FA867-ED14-1B1D-4A8F-6E1E93296714}"/>
              </a:ext>
            </a:extLst>
          </p:cNvPr>
          <p:cNvSpPr txBox="1"/>
          <p:nvPr/>
        </p:nvSpPr>
        <p:spPr>
          <a:xfrm>
            <a:off x="6094160" y="4446074"/>
            <a:ext cx="5873315" cy="1938992"/>
          </a:xfrm>
          <a:prstGeom prst="rect">
            <a:avLst/>
          </a:prstGeom>
          <a:noFill/>
          <a:ln>
            <a:solidFill>
              <a:schemeClr val="tx1"/>
            </a:solidFill>
          </a:ln>
        </p:spPr>
        <p:txBody>
          <a:bodyPr wrap="square" lIns="91440" tIns="45720" rIns="91440" bIns="45720" rtlCol="0" anchor="t">
            <a:spAutoFit/>
          </a:bodyPr>
          <a:lstStyle/>
          <a:p>
            <a:pPr algn="l"/>
            <a:r>
              <a:rPr lang="en-US" sz="2000" b="1" dirty="0"/>
              <a:t>Number of sessions or shots required</a:t>
            </a:r>
          </a:p>
          <a:p>
            <a:pPr marL="342900" indent="-342900">
              <a:buFont typeface="Arial" panose="020B0604020202020204" pitchFamily="34" charset="0"/>
              <a:buChar char="•"/>
            </a:pPr>
            <a:r>
              <a:rPr lang="en-US" sz="2000" dirty="0"/>
              <a:t>2 sessions (12  shots each, one at Ip=3.5MA/</a:t>
            </a:r>
            <a:r>
              <a:rPr lang="en-US" sz="2000" dirty="0" err="1"/>
              <a:t>Bt</a:t>
            </a:r>
            <a:r>
              <a:rPr lang="en-US" sz="2000" dirty="0"/>
              <a:t>=1.7T, and one at Ip=4.6MA/</a:t>
            </a:r>
            <a:r>
              <a:rPr lang="en-US" sz="2000" dirty="0" err="1"/>
              <a:t>Bt</a:t>
            </a:r>
            <a:r>
              <a:rPr lang="en-US" sz="2000" dirty="0"/>
              <a:t>=2.2T)</a:t>
            </a:r>
          </a:p>
          <a:p>
            <a:pPr marL="800100" lvl="1" indent="-342900">
              <a:buFont typeface="Arial" panose="020B0604020202020204" pitchFamily="34" charset="0"/>
              <a:buChar char="•"/>
            </a:pPr>
            <a:r>
              <a:rPr lang="en-US" sz="2000" dirty="0">
                <a:ea typeface="Calibri"/>
                <a:cs typeface="Calibri"/>
              </a:rPr>
              <a:t>Changes on electron density, poloidal and toroidal steering</a:t>
            </a:r>
          </a:p>
          <a:p>
            <a:pPr marL="342900" indent="-342900">
              <a:buFont typeface="Arial" panose="020B0604020202020204" pitchFamily="34" charset="0"/>
              <a:buChar char="•"/>
            </a:pPr>
            <a:r>
              <a:rPr lang="en-US" sz="2000" dirty="0">
                <a:ea typeface="Calibri"/>
                <a:cs typeface="Calibri"/>
              </a:rPr>
              <a:t>Low additional heating in piggy-back</a:t>
            </a:r>
          </a:p>
        </p:txBody>
      </p:sp>
      <p:pic>
        <p:nvPicPr>
          <p:cNvPr id="6" name="Picture 5">
            <a:extLst>
              <a:ext uri="{FF2B5EF4-FFF2-40B4-BE49-F238E27FC236}">
                <a16:creationId xmlns:a16="http://schemas.microsoft.com/office/drawing/2014/main" id="{4ECDB1EC-A32E-060F-022B-2E01026F25D6}"/>
              </a:ext>
            </a:extLst>
          </p:cNvPr>
          <p:cNvPicPr>
            <a:picLocks noChangeAspect="1"/>
          </p:cNvPicPr>
          <p:nvPr/>
        </p:nvPicPr>
        <p:blipFill>
          <a:blip r:embed="rId6"/>
          <a:stretch>
            <a:fillRect/>
          </a:stretch>
        </p:blipFill>
        <p:spPr>
          <a:xfrm>
            <a:off x="7608080" y="766202"/>
            <a:ext cx="4153795" cy="3256695"/>
          </a:xfrm>
          <a:prstGeom prst="rect">
            <a:avLst/>
          </a:prstGeom>
        </p:spPr>
      </p:pic>
      <p:sp>
        <p:nvSpPr>
          <p:cNvPr id="5" name="TextBox 4">
            <a:extLst>
              <a:ext uri="{FF2B5EF4-FFF2-40B4-BE49-F238E27FC236}">
                <a16:creationId xmlns:a16="http://schemas.microsoft.com/office/drawing/2014/main" id="{2DC381DB-930B-933F-47CA-A1F5F6DB3E3D}"/>
              </a:ext>
            </a:extLst>
          </p:cNvPr>
          <p:cNvSpPr txBox="1"/>
          <p:nvPr/>
        </p:nvSpPr>
        <p:spPr>
          <a:xfrm>
            <a:off x="7514166" y="3577167"/>
            <a:ext cx="4614775" cy="707886"/>
          </a:xfrm>
          <a:prstGeom prst="rect">
            <a:avLst/>
          </a:prstGeom>
          <a:solidFill>
            <a:schemeClr val="bg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dirty="0">
                <a:solidFill>
                  <a:srgbClr val="3F3F3F"/>
                </a:solidFill>
                <a:ea typeface="Calibri"/>
                <a:cs typeface="Calibri"/>
              </a:rPr>
              <a:t>Evaluation of ST triggering </a:t>
            </a:r>
            <a:r>
              <a:rPr lang="en-US" sz="1400" b="1" dirty="0" err="1">
                <a:solidFill>
                  <a:srgbClr val="3F3F3F"/>
                </a:solidFill>
                <a:ea typeface="Calibri"/>
                <a:cs typeface="Calibri"/>
              </a:rPr>
              <a:t>conditiond</a:t>
            </a:r>
            <a:r>
              <a:rPr lang="en-US" sz="1400" b="1" dirty="0">
                <a:solidFill>
                  <a:srgbClr val="3F3F3F"/>
                </a:solidFill>
                <a:ea typeface="Calibri"/>
                <a:cs typeface="Calibri"/>
              </a:rPr>
              <a:t> for plasma scenarios by METIS code.</a:t>
            </a:r>
          </a:p>
          <a:p>
            <a:r>
              <a:rPr lang="en-US" sz="1200" b="1" dirty="0">
                <a:solidFill>
                  <a:srgbClr val="3F3F3F"/>
                </a:solidFill>
                <a:ea typeface="Calibri"/>
                <a:cs typeface="Calibri"/>
              </a:rPr>
              <a:t>S. Nowak et al., IAEA-FEC 2025</a:t>
            </a:r>
          </a:p>
        </p:txBody>
      </p:sp>
    </p:spTree>
    <p:extLst>
      <p:ext uri="{BB962C8B-B14F-4D97-AF65-F5344CB8AC3E}">
        <p14:creationId xmlns:p14="http://schemas.microsoft.com/office/powerpoint/2010/main" val="28774460"/>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lgn="l">
          <a:defRPr sz="2800" b="1"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e5ba6352-0726-4226-96e7-82f7f1c59ac0" xsi:nil="true"/>
    <Dateofrelease xmlns="cbbfa1f3-60c2-42de-b5b6-3ee8cb87d964" xsi:nil="true"/>
    <lcf76f155ced4ddcb4097134ff3c332f xmlns="cbbfa1f3-60c2-42de-b5b6-3ee8cb87d964">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C5E97A0C0FEBC408E67B127B9678D93" ma:contentTypeVersion="16" ma:contentTypeDescription="Create a new document." ma:contentTypeScope="" ma:versionID="1d2a0d8c6deb6b6d65149e488cbe144b">
  <xsd:schema xmlns:xsd="http://www.w3.org/2001/XMLSchema" xmlns:xs="http://www.w3.org/2001/XMLSchema" xmlns:p="http://schemas.microsoft.com/office/2006/metadata/properties" xmlns:ns2="cbbfa1f3-60c2-42de-b5b6-3ee8cb87d964" xmlns:ns3="e5ba6352-0726-4226-96e7-82f7f1c59ac0" targetNamespace="http://schemas.microsoft.com/office/2006/metadata/properties" ma:root="true" ma:fieldsID="0760925279f4376d2d8626e0085fb012" ns2:_="" ns3:_="">
    <xsd:import namespace="cbbfa1f3-60c2-42de-b5b6-3ee8cb87d964"/>
    <xsd:import namespace="e5ba6352-0726-4226-96e7-82f7f1c59ac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Dateofrelease"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DateTaken"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bfa1f3-60c2-42de-b5b6-3ee8cb87d96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Dateofrelease" ma:index="14" nillable="true" ma:displayName="Date of release" ma:format="Dropdown" ma:internalName="Dateofrelease">
      <xsd:simpleType>
        <xsd:restriction base="dms:Text">
          <xsd:maxLength value="255"/>
        </xsd:restriction>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51e10cb2-14f7-4eda-9ec0-27c7232f3f48"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5ba6352-0726-4226-96e7-82f7f1c59ac0"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a5fc3690-ba4d-4b93-9ca3-ace776e65a5b}" ma:internalName="TaxCatchAll" ma:showField="CatchAllData" ma:web="e5ba6352-0726-4226-96e7-82f7f1c59ac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29BB5A6-9C9C-4509-BBBE-0C2B5904D093}">
  <ds:schemaRefs>
    <ds:schemaRef ds:uri="http://schemas.microsoft.com/sharepoint/v3/contenttype/forms"/>
  </ds:schemaRefs>
</ds:datastoreItem>
</file>

<file path=customXml/itemProps2.xml><?xml version="1.0" encoding="utf-8"?>
<ds:datastoreItem xmlns:ds="http://schemas.openxmlformats.org/officeDocument/2006/customXml" ds:itemID="{E1581EFF-75CA-400B-8B14-07B3BB5FE4A6}">
  <ds:schemaRefs>
    <ds:schemaRef ds:uri="http://schemas.microsoft.com/office/2006/metadata/properties"/>
    <ds:schemaRef ds:uri="http://schemas.microsoft.com/office/infopath/2007/PartnerControls"/>
    <ds:schemaRef ds:uri="e5ba6352-0726-4226-96e7-82f7f1c59ac0"/>
    <ds:schemaRef ds:uri="cbbfa1f3-60c2-42de-b5b6-3ee8cb87d964"/>
  </ds:schemaRefs>
</ds:datastoreItem>
</file>

<file path=customXml/itemProps3.xml><?xml version="1.0" encoding="utf-8"?>
<ds:datastoreItem xmlns:ds="http://schemas.openxmlformats.org/officeDocument/2006/customXml" ds:itemID="{8620B528-A52D-4A7D-BA72-76895AB575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bbfa1f3-60c2-42de-b5b6-3ee8cb87d964"/>
    <ds:schemaRef ds:uri="e5ba6352-0726-4226-96e7-82f7f1c59a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556</Words>
  <Application>Microsoft Macintosh PowerPoint</Application>
  <PresentationFormat>Widescreen</PresentationFormat>
  <Paragraphs>50</Paragraphs>
  <Slides>2</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vt:i4>
      </vt:variant>
    </vt:vector>
  </HeadingPairs>
  <TitlesOfParts>
    <vt:vector size="6" baseType="lpstr">
      <vt:lpstr>Aptos</vt:lpstr>
      <vt:lpstr>Arial</vt:lpstr>
      <vt:lpstr>Calibri</vt:lpstr>
      <vt:lpstr>EUROfusion.1line_5_3_2019</vt:lpstr>
      <vt:lpstr>Proposal title: Optimization of the ramp-down phase</vt:lpstr>
      <vt:lpstr>Proposal title: Characterization of the ECH/ECCD effect on sawtooth activity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Fabio Vinagre</dc:creator>
  <cp:lastModifiedBy>EDOARDO ALESSI</cp:lastModifiedBy>
  <cp:revision>173</cp:revision>
  <dcterms:created xsi:type="dcterms:W3CDTF">2023-11-15T09:40:03Z</dcterms:created>
  <dcterms:modified xsi:type="dcterms:W3CDTF">2025-11-04T11:29:24Z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0x0101006C5E97A0C0FEBC408E67B127B9678D93</vt:lpwstr>
  </property>
  <property fmtid="{D5CDD505-2E9C-101B-9397-08002B2CF9AE}" pid="3" name="MSIP_Label_22759de7-3255-46b5-8dfe-736652f9c6c1_Enabled">
    <vt:lpwstr>true</vt:lpwstr>
  </property>
  <property fmtid="{D5CDD505-2E9C-101B-9397-08002B2CF9AE}" pid="4" name="MSIP_Label_22759de7-3255-46b5-8dfe-736652f9c6c1_SetDate">
    <vt:lpwstr>2025-07-07T12:31:27Z</vt:lpwstr>
  </property>
  <property fmtid="{D5CDD505-2E9C-101B-9397-08002B2CF9AE}" pid="5" name="MSIP_Label_22759de7-3255-46b5-8dfe-736652f9c6c1_Method">
    <vt:lpwstr>Standard</vt:lpwstr>
  </property>
  <property fmtid="{D5CDD505-2E9C-101B-9397-08002B2CF9AE}" pid="6" name="MSIP_Label_22759de7-3255-46b5-8dfe-736652f9c6c1_Name">
    <vt:lpwstr>22759de7-3255-46b5-8dfe-736652f9c6c1</vt:lpwstr>
  </property>
  <property fmtid="{D5CDD505-2E9C-101B-9397-08002B2CF9AE}" pid="7" name="MSIP_Label_22759de7-3255-46b5-8dfe-736652f9c6c1_SiteId">
    <vt:lpwstr>c6ac664b-ae27-4d5d-b4e6-bb5717196fc7</vt:lpwstr>
  </property>
  <property fmtid="{D5CDD505-2E9C-101B-9397-08002B2CF9AE}" pid="8" name="MSIP_Label_22759de7-3255-46b5-8dfe-736652f9c6c1_ActionId">
    <vt:lpwstr>01fea838-fad8-4232-8606-7ed802574ac1</vt:lpwstr>
  </property>
  <property fmtid="{D5CDD505-2E9C-101B-9397-08002B2CF9AE}" pid="9" name="MSIP_Label_22759de7-3255-46b5-8dfe-736652f9c6c1_ContentBits">
    <vt:lpwstr>0</vt:lpwstr>
  </property>
</Properties>
</file>