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
  </p:notes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1" autoAdjust="0"/>
    <p:restoredTop sz="94660"/>
  </p:normalViewPr>
  <p:slideViewPr>
    <p:cSldViewPr snapToGrid="0">
      <p:cViewPr varScale="1">
        <p:scale>
          <a:sx n="111" d="100"/>
          <a:sy n="111" d="100"/>
        </p:scale>
        <p:origin x="7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04504-7796-4C7F-851A-B7F1387E744A}" type="datetimeFigureOut">
              <a:rPr lang="en-GB" smtClean="0"/>
              <a:t>03/11/2025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9C27D5-0D75-4E3E-AD55-CAC614F7556B}" type="slidenum">
              <a:rPr lang="en-GB" smtClean="0"/>
              <a:t>‹#›</a:t>
            </a:fld>
            <a:endParaRPr lang="en-GB"/>
          </a:p>
        </p:txBody>
      </p:sp>
    </p:spTree>
    <p:extLst>
      <p:ext uri="{BB962C8B-B14F-4D97-AF65-F5344CB8AC3E}">
        <p14:creationId xmlns:p14="http://schemas.microsoft.com/office/powerpoint/2010/main" val="3839155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ristel.crombe@ugent.be" TargetMode="External"/><Relationship Id="rId7" Type="http://schemas.openxmlformats.org/officeDocument/2006/relationships/image" Target="../media/image8.jpg"/><Relationship Id="rId2" Type="http://schemas.openxmlformats.org/officeDocument/2006/relationships/hyperlink" Target="mailto:johan.buermans@mil.be"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laura.laguardia@istp.cnr.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4FD918-4636-3AD1-725C-4CFB22102A0F}"/>
              </a:ext>
            </a:extLst>
          </p:cNvPr>
          <p:cNvSpPr>
            <a:spLocks noGrp="1"/>
          </p:cNvSpPr>
          <p:nvPr>
            <p:ph type="title"/>
          </p:nvPr>
        </p:nvSpPr>
        <p:spPr/>
        <p:txBody>
          <a:bodyPr/>
          <a:lstStyle/>
          <a:p>
            <a:r>
              <a:rPr lang="en-GB" dirty="0"/>
              <a:t>Exploration of optimal breakdown conditions and magnetic configurations for ECWC on JT-60SA</a:t>
            </a:r>
            <a:endParaRPr lang="fr-FR" dirty="0"/>
          </a:p>
        </p:txBody>
      </p:sp>
      <p:sp>
        <p:nvSpPr>
          <p:cNvPr id="3" name="Espace réservé du contenu 2">
            <a:extLst>
              <a:ext uri="{FF2B5EF4-FFF2-40B4-BE49-F238E27FC236}">
                <a16:creationId xmlns:a16="http://schemas.microsoft.com/office/drawing/2014/main" id="{AF84369C-82E3-577D-E575-74F6A508CBA3}"/>
              </a:ext>
            </a:extLst>
          </p:cNvPr>
          <p:cNvSpPr>
            <a:spLocks noGrp="1"/>
          </p:cNvSpPr>
          <p:nvPr>
            <p:ph idx="1"/>
          </p:nvPr>
        </p:nvSpPr>
        <p:spPr>
          <a:xfrm>
            <a:off x="635882" y="826962"/>
            <a:ext cx="7016133" cy="5688632"/>
          </a:xfrm>
        </p:spPr>
        <p:txBody>
          <a:bodyPr>
            <a:normAutofit lnSpcReduction="10000"/>
          </a:bodyPr>
          <a:lstStyle/>
          <a:p>
            <a:pPr marL="214313" indent="-214313" eaLnBrk="1" fontAlgn="auto" hangingPunct="1">
              <a:spcBef>
                <a:spcPts val="0"/>
              </a:spcBef>
              <a:spcAft>
                <a:spcPts val="0"/>
              </a:spcAft>
              <a:buFont typeface="Arial"/>
              <a:buChar char="•"/>
              <a:defRPr/>
            </a:pPr>
            <a:r>
              <a:rPr lang="en-US" b="1" dirty="0">
                <a:latin typeface="+mn-lt"/>
                <a:cs typeface="Calibri"/>
              </a:rPr>
              <a:t>Proponents and contact person:</a:t>
            </a:r>
          </a:p>
          <a:p>
            <a:pPr eaLnBrk="1" fontAlgn="auto" hangingPunct="1">
              <a:spcBef>
                <a:spcPts val="0"/>
              </a:spcBef>
              <a:spcAft>
                <a:spcPts val="0"/>
              </a:spcAft>
              <a:defRPr/>
            </a:pPr>
            <a:r>
              <a:rPr lang="en-US" sz="1600" dirty="0">
                <a:latin typeface="+mn-lt"/>
                <a:cs typeface="Calibri"/>
                <a:hlinkClick r:id="rId2"/>
              </a:rPr>
              <a:t>johan.buermans@mil.be</a:t>
            </a:r>
            <a:endParaRPr lang="en-US" sz="1600" dirty="0">
              <a:latin typeface="+mn-lt"/>
              <a:cs typeface="Calibri"/>
            </a:endParaRPr>
          </a:p>
          <a:p>
            <a:pPr eaLnBrk="1" fontAlgn="auto" hangingPunct="1">
              <a:spcBef>
                <a:spcPts val="0"/>
              </a:spcBef>
              <a:spcAft>
                <a:spcPts val="0"/>
              </a:spcAft>
              <a:defRPr/>
            </a:pPr>
            <a:r>
              <a:rPr lang="en-US" sz="1600" dirty="0">
                <a:cs typeface="Calibri"/>
                <a:hlinkClick r:id="rId3"/>
              </a:rPr>
              <a:t>kristel.crombe@ugent.be</a:t>
            </a:r>
            <a:endParaRPr lang="en-US" sz="1600" dirty="0">
              <a:cs typeface="Calibri"/>
            </a:endParaRPr>
          </a:p>
          <a:p>
            <a:pPr>
              <a:spcBef>
                <a:spcPts val="0"/>
              </a:spcBef>
              <a:defRPr/>
            </a:pPr>
            <a:r>
              <a:rPr lang="it-IT" sz="1600" dirty="0">
                <a:cs typeface="Calibri"/>
                <a:hlinkClick r:id="rId4"/>
              </a:rPr>
              <a:t>laura.laguardia@istp.cnr.it</a:t>
            </a:r>
            <a:endParaRPr lang="it-IT" sz="1600" dirty="0">
              <a:cs typeface="Calibri"/>
            </a:endParaRPr>
          </a:p>
          <a:p>
            <a:pPr>
              <a:spcBef>
                <a:spcPts val="0"/>
              </a:spcBef>
              <a:defRPr/>
            </a:pPr>
            <a:r>
              <a:rPr lang="it-IT" sz="1600" dirty="0">
                <a:latin typeface="+mn-lt"/>
                <a:cs typeface="Calibri"/>
              </a:rPr>
              <a:t> …</a:t>
            </a:r>
          </a:p>
          <a:p>
            <a:pPr marL="0" indent="0">
              <a:spcBef>
                <a:spcPts val="0"/>
              </a:spcBef>
              <a:buNone/>
              <a:defRPr/>
            </a:pPr>
            <a:endParaRPr lang="en-US" sz="1800" dirty="0">
              <a:latin typeface="+mn-lt"/>
              <a:cs typeface="Calibri"/>
            </a:endParaRPr>
          </a:p>
          <a:p>
            <a:pPr marL="214313" indent="-214313" eaLnBrk="1" fontAlgn="auto" hangingPunct="1">
              <a:spcBef>
                <a:spcPts val="0"/>
              </a:spcBef>
              <a:spcAft>
                <a:spcPts val="0"/>
              </a:spcAft>
              <a:buFont typeface="Arial"/>
              <a:buChar char="•"/>
              <a:defRPr/>
            </a:pPr>
            <a:r>
              <a:rPr lang="en-US" b="1" dirty="0">
                <a:latin typeface="+mn-lt"/>
                <a:cs typeface="Calibri"/>
              </a:rPr>
              <a:t>Scientific Background &amp; Objectives</a:t>
            </a:r>
          </a:p>
          <a:p>
            <a:pPr marL="685800" lvl="1" indent="-342900">
              <a:spcBef>
                <a:spcPts val="0"/>
              </a:spcBef>
              <a:buFont typeface="+mj-lt"/>
              <a:buAutoNum type="arabicPeriod"/>
              <a:defRPr/>
            </a:pPr>
            <a:r>
              <a:rPr lang="en-GB" sz="2000" dirty="0"/>
              <a:t>Exploration of optimal breakdown conditions for ECWC</a:t>
            </a:r>
            <a:r>
              <a:rPr lang="nl-BE" sz="2000" i="1" baseline="30000" dirty="0"/>
              <a:t>4</a:t>
            </a:r>
            <a:endParaRPr lang="en-GB" sz="2000" dirty="0"/>
          </a:p>
          <a:p>
            <a:pPr lvl="2">
              <a:spcBef>
                <a:spcPts val="0"/>
              </a:spcBef>
              <a:defRPr/>
            </a:pPr>
            <a:r>
              <a:rPr lang="en-GB" dirty="0"/>
              <a:t>Fundamental wave @82GHz is optimal for breakdown, but encounters a density limit and possible </a:t>
            </a:r>
            <a:r>
              <a:rPr lang="en-GB"/>
              <a:t>parametric decay</a:t>
            </a:r>
            <a:endParaRPr lang="en-GB" dirty="0"/>
          </a:p>
          <a:p>
            <a:pPr lvl="2">
              <a:spcBef>
                <a:spcPts val="0"/>
              </a:spcBef>
              <a:defRPr/>
            </a:pPr>
            <a:r>
              <a:rPr lang="en-GB" dirty="0"/>
              <a:t>Second harmonic @138 GHz is optimal for increased plasma density, but can cause stray radiation and parametric decay</a:t>
            </a:r>
            <a:endParaRPr lang="en-GB" dirty="0">
              <a:cs typeface="+mn-cs"/>
            </a:endParaRPr>
          </a:p>
          <a:p>
            <a:pPr marL="685800" lvl="2" indent="0">
              <a:spcBef>
                <a:spcPts val="0"/>
              </a:spcBef>
              <a:buNone/>
              <a:defRPr/>
            </a:pPr>
            <a:r>
              <a:rPr lang="en-GB" dirty="0">
                <a:latin typeface="+mn-lt"/>
                <a:cs typeface="Calibri"/>
              </a:rPr>
              <a:t>=&gt; Combine both to mitigate the risks and increase the plasma flux</a:t>
            </a:r>
          </a:p>
          <a:p>
            <a:pPr marL="685800" lvl="2" indent="0">
              <a:spcBef>
                <a:spcPts val="0"/>
              </a:spcBef>
              <a:buNone/>
              <a:defRPr/>
            </a:pPr>
            <a:endParaRPr lang="en-GB" dirty="0">
              <a:latin typeface="+mn-lt"/>
              <a:cs typeface="Calibri"/>
            </a:endParaRPr>
          </a:p>
          <a:p>
            <a:pPr marL="685800" lvl="1" indent="-342900">
              <a:spcBef>
                <a:spcPts val="0"/>
              </a:spcBef>
              <a:buFont typeface="+mj-lt"/>
              <a:buAutoNum type="arabicPeriod"/>
              <a:defRPr/>
            </a:pPr>
            <a:r>
              <a:rPr lang="en-GB" sz="2000" dirty="0"/>
              <a:t>Exploration of optimal magnetic configuration for ECWC</a:t>
            </a:r>
            <a:r>
              <a:rPr lang="nl-BE" sz="2000" i="1" baseline="30000" dirty="0"/>
              <a:t>1234</a:t>
            </a:r>
            <a:endParaRPr lang="en-GB" sz="2000" dirty="0">
              <a:latin typeface="+mn-lt"/>
              <a:cs typeface="Calibri"/>
            </a:endParaRPr>
          </a:p>
          <a:p>
            <a:pPr lvl="2">
              <a:spcBef>
                <a:spcPts val="0"/>
              </a:spcBef>
              <a:defRPr/>
            </a:pPr>
            <a:r>
              <a:rPr lang="en-GB" dirty="0">
                <a:latin typeface="+mn-lt"/>
                <a:cs typeface="Calibri"/>
              </a:rPr>
              <a:t>Determine the most polluted areas (HFS Langmuir probes + cameras)</a:t>
            </a:r>
          </a:p>
          <a:p>
            <a:pPr lvl="2">
              <a:spcBef>
                <a:spcPts val="0"/>
              </a:spcBef>
              <a:defRPr/>
            </a:pPr>
            <a:r>
              <a:rPr lang="en-GB" dirty="0">
                <a:cs typeface="Calibri"/>
              </a:rPr>
              <a:t>Determine magnetic configurations to direct the particle flux (HFS Langmuir probes)</a:t>
            </a:r>
            <a:r>
              <a:rPr lang="nl-BE" i="1" baseline="30000" dirty="0"/>
              <a:t> 3</a:t>
            </a:r>
            <a:endParaRPr lang="en-GB" dirty="0">
              <a:cs typeface="Calibri"/>
            </a:endParaRPr>
          </a:p>
          <a:p>
            <a:pPr lvl="2">
              <a:spcBef>
                <a:spcPts val="0"/>
              </a:spcBef>
              <a:defRPr/>
            </a:pPr>
            <a:r>
              <a:rPr lang="en-GB" dirty="0">
                <a:latin typeface="+mn-lt"/>
                <a:cs typeface="Calibri"/>
              </a:rPr>
              <a:t>Evaluate the ECWC efficiency by RGA (calibration needed)</a:t>
            </a:r>
          </a:p>
          <a:p>
            <a:pPr marL="685800" lvl="2" indent="0">
              <a:spcBef>
                <a:spcPts val="0"/>
              </a:spcBef>
              <a:buNone/>
              <a:defRPr/>
            </a:pPr>
            <a:endParaRPr lang="en-GB" dirty="0">
              <a:latin typeface="+mn-lt"/>
              <a:cs typeface="Calibri"/>
            </a:endParaRPr>
          </a:p>
          <a:p>
            <a:pPr marL="728663" lvl="1" indent="-342900">
              <a:spcBef>
                <a:spcPts val="0"/>
              </a:spcBef>
              <a:buFont typeface="+mj-lt"/>
              <a:buAutoNum type="arabicPeriod"/>
              <a:defRPr/>
            </a:pPr>
            <a:r>
              <a:rPr lang="en-GB" sz="2000" dirty="0">
                <a:cs typeface="Calibri"/>
              </a:rPr>
              <a:t>Determine efficient ECWC scenarios to increase the plasma performance</a:t>
            </a:r>
          </a:p>
          <a:p>
            <a:pPr marL="1028700" lvl="2" indent="-342900">
              <a:spcBef>
                <a:spcPts val="0"/>
              </a:spcBef>
              <a:defRPr/>
            </a:pPr>
            <a:r>
              <a:rPr lang="en-GB" dirty="0">
                <a:latin typeface="+mn-lt"/>
                <a:cs typeface="Calibri"/>
              </a:rPr>
              <a:t>Duty cycle and power requirements</a:t>
            </a:r>
          </a:p>
          <a:p>
            <a:pPr lvl="1">
              <a:spcBef>
                <a:spcPts val="0"/>
              </a:spcBef>
              <a:defRPr/>
            </a:pPr>
            <a:endParaRPr lang="en-GB" dirty="0">
              <a:cs typeface="Calibri"/>
            </a:endParaRPr>
          </a:p>
          <a:p>
            <a:pPr eaLnBrk="1" fontAlgn="auto" hangingPunct="1">
              <a:spcBef>
                <a:spcPts val="0"/>
              </a:spcBef>
              <a:spcAft>
                <a:spcPts val="0"/>
              </a:spcAft>
              <a:defRPr/>
            </a:pPr>
            <a:endParaRPr lang="en-US" b="1" dirty="0">
              <a:latin typeface="+mn-lt"/>
              <a:cs typeface="Calibri"/>
            </a:endParaRPr>
          </a:p>
          <a:p>
            <a:pPr marL="214313" indent="-214313" eaLnBrk="1" fontAlgn="auto" hangingPunct="1">
              <a:spcBef>
                <a:spcPts val="0"/>
              </a:spcBef>
              <a:spcAft>
                <a:spcPts val="0"/>
              </a:spcAft>
              <a:buFont typeface="Arial"/>
              <a:buChar char="•"/>
              <a:defRPr/>
            </a:pPr>
            <a:endParaRPr lang="en-US" b="1" dirty="0">
              <a:latin typeface="+mn-lt"/>
              <a:cs typeface="Calibri"/>
            </a:endParaRPr>
          </a:p>
          <a:p>
            <a:pPr marL="0" indent="0" eaLnBrk="1" fontAlgn="auto" hangingPunct="1">
              <a:spcBef>
                <a:spcPts val="0"/>
              </a:spcBef>
              <a:spcAft>
                <a:spcPts val="0"/>
              </a:spcAft>
              <a:buNone/>
              <a:defRPr/>
            </a:pPr>
            <a:endParaRPr lang="en-US" dirty="0">
              <a:latin typeface="+mn-lt"/>
              <a:cs typeface="Calibri"/>
            </a:endParaRPr>
          </a:p>
          <a:p>
            <a:endParaRPr lang="fr-FR" dirty="0"/>
          </a:p>
        </p:txBody>
      </p:sp>
      <p:sp>
        <p:nvSpPr>
          <p:cNvPr id="8" name="Rectangle 7">
            <a:extLst>
              <a:ext uri="{FF2B5EF4-FFF2-40B4-BE49-F238E27FC236}">
                <a16:creationId xmlns:a16="http://schemas.microsoft.com/office/drawing/2014/main" id="{709C731E-B8DB-D7E7-820F-CF3D7333DBF5}"/>
              </a:ext>
            </a:extLst>
          </p:cNvPr>
          <p:cNvSpPr/>
          <p:nvPr/>
        </p:nvSpPr>
        <p:spPr>
          <a:xfrm>
            <a:off x="7952976" y="836712"/>
            <a:ext cx="4045373" cy="3486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Espace réservé du pied de page 3">
            <a:extLst>
              <a:ext uri="{FF2B5EF4-FFF2-40B4-BE49-F238E27FC236}">
                <a16:creationId xmlns:a16="http://schemas.microsoft.com/office/drawing/2014/main" id="{A727462F-C1D4-E417-2D54-4ACE8ED1E9CA}"/>
              </a:ext>
            </a:extLst>
          </p:cNvPr>
          <p:cNvSpPr>
            <a:spLocks noGrp="1"/>
          </p:cNvSpPr>
          <p:nvPr>
            <p:ph type="ftr" sz="quarter" idx="11"/>
          </p:nvPr>
        </p:nvSpPr>
        <p:spPr>
          <a:xfrm>
            <a:off x="825624" y="6555770"/>
            <a:ext cx="3470176" cy="329614"/>
          </a:xfrm>
        </p:spPr>
        <p:txBody>
          <a:bodyPr/>
          <a:lstStyle/>
          <a:p>
            <a:r>
              <a:rPr lang="en-GB" dirty="0">
                <a:solidFill>
                  <a:prstClr val="white"/>
                </a:solidFill>
              </a:rPr>
              <a:t>WPTE | JT-60SA OP2 Proposal | 2026 </a:t>
            </a:r>
          </a:p>
        </p:txBody>
      </p:sp>
      <p:sp>
        <p:nvSpPr>
          <p:cNvPr id="11" name="ZoneTexte 10">
            <a:extLst>
              <a:ext uri="{FF2B5EF4-FFF2-40B4-BE49-F238E27FC236}">
                <a16:creationId xmlns:a16="http://schemas.microsoft.com/office/drawing/2014/main" id="{E868F7C7-FB97-4392-8588-57B808D314A6}"/>
              </a:ext>
            </a:extLst>
          </p:cNvPr>
          <p:cNvSpPr txBox="1"/>
          <p:nvPr/>
        </p:nvSpPr>
        <p:spPr>
          <a:xfrm>
            <a:off x="7832516" y="4488980"/>
            <a:ext cx="4165833" cy="830997"/>
          </a:xfrm>
          <a:prstGeom prst="rect">
            <a:avLst/>
          </a:prstGeom>
          <a:noFill/>
        </p:spPr>
        <p:txBody>
          <a:bodyPr wrap="square">
            <a:spAutoFit/>
          </a:bodyPr>
          <a:lstStyle/>
          <a:p>
            <a:pPr marL="214313" indent="-214313" eaLnBrk="1" fontAlgn="auto" hangingPunct="1">
              <a:spcBef>
                <a:spcPts val="0"/>
              </a:spcBef>
              <a:spcAft>
                <a:spcPts val="0"/>
              </a:spcAft>
              <a:buFont typeface="Arial"/>
              <a:buChar char="•"/>
              <a:defRPr/>
            </a:pPr>
            <a:r>
              <a:rPr lang="en-US" sz="2400" b="1" dirty="0">
                <a:cs typeface="Calibri"/>
              </a:rPr>
              <a:t>N</a:t>
            </a:r>
            <a:r>
              <a:rPr lang="en-US" sz="2400" b="1" dirty="0">
                <a:latin typeface="+mn-lt"/>
                <a:cs typeface="Calibri"/>
              </a:rPr>
              <a:t>umber of session or shots required</a:t>
            </a:r>
            <a:r>
              <a:rPr lang="fr-FR" sz="2400" b="1" dirty="0">
                <a:latin typeface="+mn-lt"/>
                <a:cs typeface="Calibri"/>
              </a:rPr>
              <a:t> ?</a:t>
            </a:r>
            <a:endParaRPr lang="en-US" sz="2400" b="1" dirty="0">
              <a:latin typeface="+mn-lt"/>
              <a:cs typeface="Calibri"/>
            </a:endParaRPr>
          </a:p>
        </p:txBody>
      </p:sp>
      <p:pic>
        <p:nvPicPr>
          <p:cNvPr id="5" name="Picture 4" descr="A diagram of a solar system&#10;&#10;AI-generated content may be incorrect.">
            <a:extLst>
              <a:ext uri="{FF2B5EF4-FFF2-40B4-BE49-F238E27FC236}">
                <a16:creationId xmlns:a16="http://schemas.microsoft.com/office/drawing/2014/main" id="{3DEFCB8B-40AC-8433-F36B-31C8AD6AC5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707" y="890059"/>
            <a:ext cx="1317657" cy="3392965"/>
          </a:xfrm>
          <a:prstGeom prst="rect">
            <a:avLst/>
          </a:prstGeom>
        </p:spPr>
      </p:pic>
      <p:pic>
        <p:nvPicPr>
          <p:cNvPr id="7" name="Picture 6" descr="A diagram of a heat wave&#10;&#10;AI-generated content may be incorrect.">
            <a:extLst>
              <a:ext uri="{FF2B5EF4-FFF2-40B4-BE49-F238E27FC236}">
                <a16:creationId xmlns:a16="http://schemas.microsoft.com/office/drawing/2014/main" id="{7BD3A859-9A9B-8438-5A14-0C144C4EB9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9482" y="897147"/>
            <a:ext cx="1317657" cy="3385877"/>
          </a:xfrm>
          <a:prstGeom prst="rect">
            <a:avLst/>
          </a:prstGeom>
        </p:spPr>
      </p:pic>
      <p:pic>
        <p:nvPicPr>
          <p:cNvPr id="13" name="Picture 12" descr="A light shining on a black background&#10;&#10;AI-generated content may be incorrect.">
            <a:extLst>
              <a:ext uri="{FF2B5EF4-FFF2-40B4-BE49-F238E27FC236}">
                <a16:creationId xmlns:a16="http://schemas.microsoft.com/office/drawing/2014/main" id="{27BED2F0-2701-44FB-5DCA-48096C53FE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2257" y="2226547"/>
            <a:ext cx="1170975" cy="1780431"/>
          </a:xfrm>
          <a:prstGeom prst="rect">
            <a:avLst/>
          </a:prstGeom>
        </p:spPr>
      </p:pic>
      <p:sp>
        <p:nvSpPr>
          <p:cNvPr id="14" name="TextBox 13">
            <a:extLst>
              <a:ext uri="{FF2B5EF4-FFF2-40B4-BE49-F238E27FC236}">
                <a16:creationId xmlns:a16="http://schemas.microsoft.com/office/drawing/2014/main" id="{9E2464CD-0F2B-F6DA-B9AA-AE80F44F79A5}"/>
              </a:ext>
            </a:extLst>
          </p:cNvPr>
          <p:cNvSpPr txBox="1"/>
          <p:nvPr/>
        </p:nvSpPr>
        <p:spPr>
          <a:xfrm>
            <a:off x="7870531" y="502016"/>
            <a:ext cx="3533590" cy="400110"/>
          </a:xfrm>
          <a:prstGeom prst="rect">
            <a:avLst/>
          </a:prstGeom>
          <a:noFill/>
        </p:spPr>
        <p:txBody>
          <a:bodyPr wrap="square" rtlCol="0">
            <a:spAutoFit/>
          </a:bodyPr>
          <a:lstStyle/>
          <a:p>
            <a:r>
              <a:rPr lang="nl-BE" sz="2000" b="1" dirty="0"/>
              <a:t>TCV </a:t>
            </a:r>
            <a:r>
              <a:rPr lang="nl-BE" sz="2000" b="1" dirty="0" err="1"/>
              <a:t>experiments</a:t>
            </a:r>
            <a:r>
              <a:rPr lang="nl-BE" sz="2000" b="1" dirty="0"/>
              <a:t> on ECWC</a:t>
            </a:r>
            <a:r>
              <a:rPr lang="nl-BE" sz="2000" i="1" baseline="30000" dirty="0"/>
              <a:t>3</a:t>
            </a:r>
            <a:endParaRPr lang="nl-BE" sz="2000" b="1" dirty="0"/>
          </a:p>
        </p:txBody>
      </p:sp>
      <p:sp>
        <p:nvSpPr>
          <p:cNvPr id="15" name="TextBox 14">
            <a:extLst>
              <a:ext uri="{FF2B5EF4-FFF2-40B4-BE49-F238E27FC236}">
                <a16:creationId xmlns:a16="http://schemas.microsoft.com/office/drawing/2014/main" id="{63C1C782-3843-181A-3054-BAB2FC5A231A}"/>
              </a:ext>
            </a:extLst>
          </p:cNvPr>
          <p:cNvSpPr txBox="1"/>
          <p:nvPr/>
        </p:nvSpPr>
        <p:spPr>
          <a:xfrm>
            <a:off x="8358997" y="5544234"/>
            <a:ext cx="3833004" cy="954107"/>
          </a:xfrm>
          <a:prstGeom prst="rect">
            <a:avLst/>
          </a:prstGeom>
          <a:noFill/>
        </p:spPr>
        <p:txBody>
          <a:bodyPr wrap="square" rtlCol="0">
            <a:spAutoFit/>
          </a:bodyPr>
          <a:lstStyle/>
          <a:p>
            <a:r>
              <a:rPr lang="nl-BE" sz="1400" i="1" baseline="30000" dirty="0"/>
              <a:t>1</a:t>
            </a:r>
            <a:r>
              <a:rPr lang="nl-BE" sz="1400" i="1" dirty="0"/>
              <a:t>M. </a:t>
            </a:r>
            <a:r>
              <a:rPr lang="nl-BE" sz="1400" i="1" dirty="0" err="1"/>
              <a:t>Fukumoto</a:t>
            </a:r>
            <a:r>
              <a:rPr lang="nl-BE" sz="1400" i="1" dirty="0"/>
              <a:t> et al, </a:t>
            </a:r>
            <a:r>
              <a:rPr lang="nl-BE" sz="1400" i="1" dirty="0" err="1"/>
              <a:t>Nucl</a:t>
            </a:r>
            <a:r>
              <a:rPr lang="nl-BE" sz="1400" i="1" dirty="0"/>
              <a:t>. Mater. Energy, 2017</a:t>
            </a:r>
          </a:p>
          <a:p>
            <a:r>
              <a:rPr lang="nl-BE" sz="1400" i="1" baseline="30000" dirty="0"/>
              <a:t>2</a:t>
            </a:r>
            <a:r>
              <a:rPr lang="nl-BE" sz="1400" i="1" dirty="0"/>
              <a:t>D. Douai et al, </a:t>
            </a:r>
            <a:r>
              <a:rPr lang="nl-BE" sz="1400" i="1" dirty="0" err="1"/>
              <a:t>Nucl</a:t>
            </a:r>
            <a:r>
              <a:rPr lang="nl-BE" sz="1400" i="1" dirty="0"/>
              <a:t>. </a:t>
            </a:r>
            <a:r>
              <a:rPr lang="nl-BE" sz="1400" i="1" dirty="0" err="1"/>
              <a:t>Fusion</a:t>
            </a:r>
            <a:r>
              <a:rPr lang="nl-BE" sz="1400" i="1" dirty="0"/>
              <a:t>, 2018</a:t>
            </a:r>
          </a:p>
          <a:p>
            <a:r>
              <a:rPr lang="nl-BE" sz="1400" i="1" baseline="30000" dirty="0"/>
              <a:t>3</a:t>
            </a:r>
            <a:r>
              <a:rPr lang="nl-BE" sz="1400" i="1" dirty="0"/>
              <a:t>J. Buermans et al, EPS plasma conference, 2022</a:t>
            </a:r>
          </a:p>
          <a:p>
            <a:r>
              <a:rPr lang="nl-BE" sz="1400" i="1" baseline="30000" dirty="0"/>
              <a:t>4</a:t>
            </a:r>
            <a:r>
              <a:rPr lang="nl-BE" sz="1400" i="1" dirty="0"/>
              <a:t>M. </a:t>
            </a:r>
            <a:r>
              <a:rPr lang="nl-BE" sz="1400" i="1" dirty="0" err="1"/>
              <a:t>Fukumoto</a:t>
            </a:r>
            <a:r>
              <a:rPr lang="nl-BE" sz="1400" i="1" dirty="0"/>
              <a:t> et al, </a:t>
            </a:r>
            <a:r>
              <a:rPr lang="nl-BE" sz="1400" i="1" dirty="0" err="1"/>
              <a:t>Nucl</a:t>
            </a:r>
            <a:r>
              <a:rPr lang="nl-BE" sz="1400" i="1" dirty="0"/>
              <a:t>. Mater. Energy, 2025</a:t>
            </a:r>
          </a:p>
        </p:txBody>
      </p:sp>
    </p:spTree>
    <p:extLst>
      <p:ext uri="{BB962C8B-B14F-4D97-AF65-F5344CB8AC3E}">
        <p14:creationId xmlns:p14="http://schemas.microsoft.com/office/powerpoint/2010/main" val="147626227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9BB5A6-9C9C-4509-BBBE-0C2B5904D093}">
  <ds:schemaRefs>
    <ds:schemaRef ds:uri="http://schemas.microsoft.com/sharepoint/v3/contenttype/forms"/>
  </ds:schemaRefs>
</ds:datastoreItem>
</file>

<file path=customXml/itemProps2.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3.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267</TotalTime>
  <Words>228</Words>
  <Application>Microsoft Office PowerPoint</Application>
  <PresentationFormat>Widescreen</PresentationFormat>
  <Paragraphs>30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EUROfusion.1line_5_3_2019</vt:lpstr>
      <vt:lpstr>Exploration of optimal breakdown conditions and magnetic configurations for ECWC on JT-60SA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Buermans Johan</cp:lastModifiedBy>
  <cp:revision>42</cp:revision>
  <dcterms:created xsi:type="dcterms:W3CDTF">2023-11-15T09:40:03Z</dcterms:created>
  <dcterms:modified xsi:type="dcterms:W3CDTF">2025-11-03T14:03:46Z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y fmtid="{D5CDD505-2E9C-101B-9397-08002B2CF9AE}" pid="3" name="MSIP_Label_22759de7-3255-46b5-8dfe-736652f9c6c1_Enabled">
    <vt:lpwstr>true</vt:lpwstr>
  </property>
  <property fmtid="{D5CDD505-2E9C-101B-9397-08002B2CF9AE}" pid="4" name="MSIP_Label_22759de7-3255-46b5-8dfe-736652f9c6c1_SetDate">
    <vt:lpwstr>2025-07-07T12:31:27Z</vt:lpwstr>
  </property>
  <property fmtid="{D5CDD505-2E9C-101B-9397-08002B2CF9AE}" pid="5" name="MSIP_Label_22759de7-3255-46b5-8dfe-736652f9c6c1_Method">
    <vt:lpwstr>Standard</vt:lpwstr>
  </property>
  <property fmtid="{D5CDD505-2E9C-101B-9397-08002B2CF9AE}" pid="6" name="MSIP_Label_22759de7-3255-46b5-8dfe-736652f9c6c1_Name">
    <vt:lpwstr>22759de7-3255-46b5-8dfe-736652f9c6c1</vt:lpwstr>
  </property>
  <property fmtid="{D5CDD505-2E9C-101B-9397-08002B2CF9AE}" pid="7" name="MSIP_Label_22759de7-3255-46b5-8dfe-736652f9c6c1_SiteId">
    <vt:lpwstr>c6ac664b-ae27-4d5d-b4e6-bb5717196fc7</vt:lpwstr>
  </property>
  <property fmtid="{D5CDD505-2E9C-101B-9397-08002B2CF9AE}" pid="8" name="MSIP_Label_22759de7-3255-46b5-8dfe-736652f9c6c1_ActionId">
    <vt:lpwstr>01fea838-fad8-4232-8606-7ed802574ac1</vt:lpwstr>
  </property>
  <property fmtid="{D5CDD505-2E9C-101B-9397-08002B2CF9AE}" pid="9" name="MSIP_Label_22759de7-3255-46b5-8dfe-736652f9c6c1_ContentBits">
    <vt:lpwstr>0</vt:lpwstr>
  </property>
</Properties>
</file>