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41" autoAdjust="0"/>
    <p:restoredTop sz="94660"/>
  </p:normalViewPr>
  <p:slideViewPr>
    <p:cSldViewPr snapToGrid="0">
      <p:cViewPr varScale="1">
        <p:scale>
          <a:sx n="127" d="100"/>
          <a:sy n="127" d="100"/>
        </p:scale>
        <p:origin x="6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04504-7796-4C7F-851A-B7F1387E744A}" type="datetimeFigureOut">
              <a:rPr lang="en-GB" smtClean="0"/>
              <a:t>03/11/2025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C27D5-0D75-4E3E-AD55-CAC614F7556B}" type="slidenum">
              <a:rPr lang="en-GB" smtClean="0"/>
              <a:t>‹#›</a:t>
            </a:fld>
            <a:endParaRPr lang="en-GB"/>
          </a:p>
        </p:txBody>
      </p:sp>
    </p:spTree>
    <p:extLst>
      <p:ext uri="{BB962C8B-B14F-4D97-AF65-F5344CB8AC3E}">
        <p14:creationId xmlns:p14="http://schemas.microsoft.com/office/powerpoint/2010/main" val="383915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EUROfusion Values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oan.decker@epfl.ch"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aph of a graph of a graph of a graph of a graph of a graph of a graph of a graph of a graph of a graph of a graph of a graph of a graph of&#10;&#10;Description automatically generated">
            <a:extLst>
              <a:ext uri="{FF2B5EF4-FFF2-40B4-BE49-F238E27FC236}">
                <a16:creationId xmlns:a16="http://schemas.microsoft.com/office/drawing/2014/main" id="{09E8FC25-C42B-7AF4-050F-01637CAB7116}"/>
              </a:ext>
            </a:extLst>
          </p:cNvPr>
          <p:cNvPicPr>
            <a:picLocks noChangeAspect="1"/>
          </p:cNvPicPr>
          <p:nvPr/>
        </p:nvPicPr>
        <p:blipFill>
          <a:blip r:embed="rId2"/>
          <a:stretch>
            <a:fillRect/>
          </a:stretch>
        </p:blipFill>
        <p:spPr>
          <a:xfrm>
            <a:off x="7551033" y="960104"/>
            <a:ext cx="4502268" cy="2894505"/>
          </a:xfrm>
          <a:prstGeom prst="rect">
            <a:avLst/>
          </a:prstGeom>
        </p:spPr>
      </p:pic>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p:txBody>
          <a:bodyPr/>
          <a:lstStyle/>
          <a:p>
            <a:r>
              <a:rPr lang="fr-FR" dirty="0" err="1"/>
              <a:t>Runaway</a:t>
            </a:r>
            <a:r>
              <a:rPr lang="fr-FR" dirty="0"/>
              <a:t> </a:t>
            </a:r>
            <a:r>
              <a:rPr lang="fr-FR" dirty="0" err="1"/>
              <a:t>electron</a:t>
            </a:r>
            <a:r>
              <a:rPr lang="fr-FR" dirty="0"/>
              <a:t> </a:t>
            </a:r>
            <a:r>
              <a:rPr lang="fr-FR" dirty="0" err="1"/>
              <a:t>seed</a:t>
            </a:r>
            <a:r>
              <a:rPr lang="fr-FR" dirty="0"/>
              <a:t> expulsion </a:t>
            </a:r>
            <a:r>
              <a:rPr lang="fr-FR" dirty="0" err="1"/>
              <a:t>using</a:t>
            </a:r>
            <a:r>
              <a:rPr lang="fr-FR" dirty="0"/>
              <a:t> ECRH/NBH on JT60-SA</a:t>
            </a:r>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418680" y="790961"/>
            <a:ext cx="7408986" cy="5559598"/>
          </a:xfrm>
        </p:spPr>
        <p:txBody>
          <a:bodyPr>
            <a:normAutofit lnSpcReduction="10000"/>
          </a:bodyPr>
          <a:lstStyle/>
          <a:p>
            <a:pPr marL="214313" indent="-214313" eaLnBrk="1" fontAlgn="auto" hangingPunct="1">
              <a:spcBef>
                <a:spcPts val="0"/>
              </a:spcBef>
              <a:spcAft>
                <a:spcPts val="0"/>
              </a:spcAft>
              <a:buFont typeface="Arial"/>
              <a:buChar char="•"/>
              <a:defRPr/>
            </a:pPr>
            <a:r>
              <a:rPr lang="en-US" b="1" dirty="0">
                <a:latin typeface="+mn-lt"/>
                <a:cs typeface="Calibri"/>
              </a:rPr>
              <a:t>Proponents and contact person:</a:t>
            </a:r>
          </a:p>
          <a:p>
            <a:pPr marL="342900" lvl="1" indent="0">
              <a:lnSpc>
                <a:spcPct val="110000"/>
              </a:lnSpc>
              <a:spcBef>
                <a:spcPts val="0"/>
              </a:spcBef>
              <a:buNone/>
              <a:defRPr/>
            </a:pPr>
            <a:r>
              <a:rPr lang="en-US" sz="1500" dirty="0">
                <a:cs typeface="Calibri"/>
              </a:rPr>
              <a:t>J. Decker, U. Sheikh, A. Battey, E. Devlaminck, M. Hoppe, I. Muzio, O. Panico, et al.</a:t>
            </a:r>
          </a:p>
          <a:p>
            <a:pPr marL="342900" lvl="1" indent="0">
              <a:lnSpc>
                <a:spcPct val="110000"/>
              </a:lnSpc>
              <a:spcBef>
                <a:spcPts val="0"/>
              </a:spcBef>
              <a:buNone/>
              <a:defRPr/>
            </a:pPr>
            <a:r>
              <a:rPr lang="en-US" sz="1500" dirty="0">
                <a:latin typeface="+mn-lt"/>
                <a:cs typeface="Calibri"/>
              </a:rPr>
              <a:t>           </a:t>
            </a:r>
            <a:r>
              <a:rPr lang="en-US" sz="1500" dirty="0">
                <a:latin typeface="+mn-lt"/>
                <a:cs typeface="Calibri"/>
                <a:hlinkClick r:id="rId3"/>
              </a:rPr>
              <a:t>joan.decker@epfl.ch</a:t>
            </a:r>
            <a:endParaRPr lang="en-US" sz="1500" b="1" dirty="0">
              <a:latin typeface="+mn-lt"/>
              <a:cs typeface="Calibri"/>
            </a:endParaRPr>
          </a:p>
          <a:p>
            <a:pPr marL="214313" indent="-214313" eaLnBrk="1" fontAlgn="auto" hangingPunct="1">
              <a:spcBef>
                <a:spcPts val="600"/>
              </a:spcBef>
              <a:spcAft>
                <a:spcPts val="0"/>
              </a:spcAft>
              <a:buFont typeface="Arial"/>
              <a:buChar char="•"/>
              <a:defRPr/>
            </a:pPr>
            <a:r>
              <a:rPr lang="en-US" b="1" dirty="0">
                <a:latin typeface="+mn-lt"/>
                <a:cs typeface="Calibri"/>
              </a:rPr>
              <a:t>Scientific Background</a:t>
            </a:r>
          </a:p>
          <a:p>
            <a:pPr lvl="1">
              <a:lnSpc>
                <a:spcPct val="110000"/>
              </a:lnSpc>
              <a:spcBef>
                <a:spcPts val="0"/>
              </a:spcBef>
              <a:defRPr/>
            </a:pPr>
            <a:r>
              <a:rPr lang="en-US" sz="1500" b="1" dirty="0">
                <a:solidFill>
                  <a:srgbClr val="FF0000"/>
                </a:solidFill>
                <a:cs typeface="Calibri"/>
              </a:rPr>
              <a:t>Runaway electrons (REs) are a serious concern for large tokamaks</a:t>
            </a:r>
            <a:r>
              <a:rPr lang="en-US" sz="1500" b="1" dirty="0">
                <a:cs typeface="Calibri"/>
              </a:rPr>
              <a:t> </a:t>
            </a:r>
            <a:r>
              <a:rPr lang="en-US" sz="1500" dirty="0">
                <a:cs typeface="Calibri"/>
              </a:rPr>
              <a:t>including JT60-SA</a:t>
            </a:r>
          </a:p>
          <a:p>
            <a:pPr lvl="1">
              <a:lnSpc>
                <a:spcPct val="110000"/>
              </a:lnSpc>
              <a:spcBef>
                <a:spcPts val="0"/>
              </a:spcBef>
              <a:defRPr/>
            </a:pPr>
            <a:r>
              <a:rPr lang="en-US" sz="1500" dirty="0">
                <a:cs typeface="Calibri"/>
              </a:rPr>
              <a:t>RE research on JT60-SA is essential to </a:t>
            </a:r>
            <a:r>
              <a:rPr lang="en-US" sz="1500" b="1" dirty="0">
                <a:cs typeface="Calibri"/>
              </a:rPr>
              <a:t>validate models and extrapolate to ITER</a:t>
            </a:r>
          </a:p>
          <a:p>
            <a:pPr lvl="1">
              <a:lnSpc>
                <a:spcPct val="110000"/>
              </a:lnSpc>
              <a:spcBef>
                <a:spcPts val="0"/>
              </a:spcBef>
              <a:defRPr/>
            </a:pPr>
            <a:r>
              <a:rPr lang="en-US" sz="1500" dirty="0">
                <a:cs typeface="Calibri"/>
              </a:rPr>
              <a:t>Pre-disruption RE seed strongly impacts post-disruption RE beam current </a:t>
            </a:r>
          </a:p>
          <a:p>
            <a:pPr lvl="1">
              <a:lnSpc>
                <a:spcPct val="110000"/>
              </a:lnSpc>
              <a:spcBef>
                <a:spcPts val="0"/>
              </a:spcBef>
              <a:defRPr/>
            </a:pPr>
            <a:r>
              <a:rPr lang="en-US" sz="1500" dirty="0">
                <a:cs typeface="Calibri"/>
              </a:rPr>
              <a:t>In TCV, applying ECRH and/or NBH </a:t>
            </a:r>
            <a:r>
              <a:rPr lang="en-US" sz="1500" b="1" dirty="0">
                <a:cs typeface="Calibri"/>
              </a:rPr>
              <a:t>expels up to 99.9 % of RE seed population</a:t>
            </a:r>
          </a:p>
          <a:p>
            <a:pPr lvl="1">
              <a:lnSpc>
                <a:spcPct val="110000"/>
              </a:lnSpc>
              <a:spcBef>
                <a:spcPts val="0"/>
              </a:spcBef>
              <a:defRPr/>
            </a:pPr>
            <a:r>
              <a:rPr lang="en-US" sz="1500" dirty="0">
                <a:cs typeface="Calibri"/>
              </a:rPr>
              <a:t>Results from combined effect of higher </a:t>
            </a:r>
            <a:r>
              <a:rPr lang="en-US" sz="1500" dirty="0" err="1">
                <a:cs typeface="Calibri"/>
              </a:rPr>
              <a:t>Te</a:t>
            </a:r>
            <a:r>
              <a:rPr lang="en-US" sz="1500" dirty="0">
                <a:cs typeface="Calibri"/>
              </a:rPr>
              <a:t> and enhanced RE transport</a:t>
            </a:r>
          </a:p>
          <a:p>
            <a:pPr lvl="1">
              <a:lnSpc>
                <a:spcPct val="110000"/>
              </a:lnSpc>
              <a:spcBef>
                <a:spcPts val="0"/>
              </a:spcBef>
              <a:defRPr/>
            </a:pPr>
            <a:r>
              <a:rPr lang="en-US" sz="1500" b="1" dirty="0">
                <a:solidFill>
                  <a:srgbClr val="FF0000"/>
                </a:solidFill>
                <a:cs typeface="Calibri"/>
              </a:rPr>
              <a:t>Seed expulsion prevents formation of a RE beam in MGI-induced disruption</a:t>
            </a:r>
          </a:p>
          <a:p>
            <a:pPr marL="342900" lvl="1" indent="0">
              <a:lnSpc>
                <a:spcPct val="110000"/>
              </a:lnSpc>
              <a:spcBef>
                <a:spcPts val="0"/>
              </a:spcBef>
              <a:buNone/>
              <a:defRPr/>
            </a:pPr>
            <a:r>
              <a:rPr lang="en-US" sz="1500" dirty="0">
                <a:cs typeface="Calibri"/>
              </a:rPr>
              <a:t>	[J. Decker et al. Nuclear Fusion 2024] </a:t>
            </a:r>
          </a:p>
          <a:p>
            <a:pPr marL="214313" indent="-214313">
              <a:spcBef>
                <a:spcPts val="600"/>
              </a:spcBef>
              <a:buFont typeface="Arial"/>
              <a:buChar char="•"/>
              <a:defRPr/>
            </a:pPr>
            <a:r>
              <a:rPr lang="en-US" b="1" dirty="0">
                <a:cs typeface="Calibri"/>
              </a:rPr>
              <a:t>Objectives </a:t>
            </a:r>
            <a:endParaRPr lang="en-US" sz="1600" dirty="0">
              <a:cs typeface="Calibri"/>
            </a:endParaRPr>
          </a:p>
          <a:p>
            <a:pPr lvl="1">
              <a:lnSpc>
                <a:spcPct val="110000"/>
              </a:lnSpc>
              <a:spcBef>
                <a:spcPts val="0"/>
              </a:spcBef>
              <a:defRPr/>
            </a:pPr>
            <a:r>
              <a:rPr lang="en-US" sz="1500" dirty="0">
                <a:cs typeface="Calibri"/>
              </a:rPr>
              <a:t>Study </a:t>
            </a:r>
            <a:r>
              <a:rPr lang="en-US" sz="1500" b="1" dirty="0">
                <a:cs typeface="Calibri"/>
              </a:rPr>
              <a:t>RE generation &amp; transport </a:t>
            </a:r>
            <a:r>
              <a:rPr lang="en-US" sz="1500" dirty="0">
                <a:cs typeface="Calibri"/>
              </a:rPr>
              <a:t>in JT60-SA startup and hot plasmas</a:t>
            </a:r>
          </a:p>
          <a:p>
            <a:pPr lvl="1">
              <a:lnSpc>
                <a:spcPct val="110000"/>
              </a:lnSpc>
              <a:spcBef>
                <a:spcPts val="0"/>
              </a:spcBef>
              <a:defRPr/>
            </a:pPr>
            <a:r>
              <a:rPr lang="en-US" sz="1500" dirty="0" err="1">
                <a:cs typeface="Calibri"/>
              </a:rPr>
              <a:t>Characterise</a:t>
            </a:r>
            <a:r>
              <a:rPr lang="en-US" sz="1500" dirty="0">
                <a:cs typeface="Calibri"/>
              </a:rPr>
              <a:t> </a:t>
            </a:r>
            <a:r>
              <a:rPr lang="en-US" sz="1500" b="1" dirty="0">
                <a:cs typeface="Calibri"/>
              </a:rPr>
              <a:t>RE seed expulsion using ECRH and/or NBH</a:t>
            </a:r>
          </a:p>
          <a:p>
            <a:pPr lvl="1">
              <a:lnSpc>
                <a:spcPct val="110000"/>
              </a:lnSpc>
              <a:spcBef>
                <a:spcPts val="0"/>
              </a:spcBef>
              <a:defRPr/>
            </a:pPr>
            <a:r>
              <a:rPr lang="en-US" sz="1500" dirty="0">
                <a:cs typeface="Calibri"/>
              </a:rPr>
              <a:t>Determine </a:t>
            </a:r>
            <a:r>
              <a:rPr lang="en-US" sz="1500" b="1" dirty="0">
                <a:cs typeface="Calibri"/>
              </a:rPr>
              <a:t>impact of RE seed expulsion on post-disruption RE beam formation</a:t>
            </a:r>
          </a:p>
          <a:p>
            <a:pPr marL="214313" indent="-214313">
              <a:spcBef>
                <a:spcPts val="600"/>
              </a:spcBef>
              <a:buFont typeface="Arial"/>
              <a:buChar char="•"/>
              <a:defRPr/>
            </a:pPr>
            <a:r>
              <a:rPr lang="en-US" b="1" dirty="0">
                <a:cs typeface="Calibri"/>
              </a:rPr>
              <a:t>Experimental </a:t>
            </a:r>
            <a:r>
              <a:rPr lang="en-US" b="1" dirty="0">
                <a:latin typeface="+mn-lt"/>
                <a:cs typeface="Calibri"/>
              </a:rPr>
              <a:t>Strategy</a:t>
            </a:r>
          </a:p>
          <a:p>
            <a:pPr lvl="1">
              <a:lnSpc>
                <a:spcPct val="110000"/>
              </a:lnSpc>
              <a:spcBef>
                <a:spcPts val="0"/>
              </a:spcBef>
              <a:defRPr/>
            </a:pPr>
            <a:r>
              <a:rPr lang="en-US" sz="1500" dirty="0">
                <a:cs typeface="Calibri"/>
              </a:rPr>
              <a:t>Scan plasma fueling and ohmic drive to characterize RE generation and </a:t>
            </a:r>
            <a:br>
              <a:rPr lang="en-US" sz="1500" dirty="0">
                <a:cs typeface="Calibri"/>
              </a:rPr>
            </a:br>
            <a:r>
              <a:rPr lang="en-US" sz="1500" dirty="0">
                <a:cs typeface="Calibri"/>
              </a:rPr>
              <a:t>confinement [12 shots]</a:t>
            </a:r>
          </a:p>
          <a:p>
            <a:pPr lvl="1">
              <a:lnSpc>
                <a:spcPct val="110000"/>
              </a:lnSpc>
              <a:spcBef>
                <a:spcPts val="0"/>
              </a:spcBef>
              <a:defRPr/>
            </a:pPr>
            <a:r>
              <a:rPr lang="en-US" sz="1500" dirty="0">
                <a:cs typeface="Calibri"/>
              </a:rPr>
              <a:t>Apply ECRH in presence of RE seed varying power, direction and location; follow with MGI-triggered disruption [15 shots]</a:t>
            </a:r>
          </a:p>
          <a:p>
            <a:pPr lvl="1">
              <a:lnSpc>
                <a:spcPct val="110000"/>
              </a:lnSpc>
              <a:spcBef>
                <a:spcPts val="0"/>
              </a:spcBef>
              <a:defRPr/>
            </a:pPr>
            <a:r>
              <a:rPr lang="en-US" sz="1500" dirty="0">
                <a:cs typeface="Calibri"/>
              </a:rPr>
              <a:t>Apply NBH in presence of RE seed varying power, followed by MGI [8 shots]</a:t>
            </a:r>
          </a:p>
          <a:p>
            <a:pPr lvl="1">
              <a:spcBef>
                <a:spcPts val="0"/>
              </a:spcBef>
              <a:defRPr/>
            </a:pPr>
            <a:endParaRPr lang="en-US" dirty="0">
              <a:cs typeface="Calibri"/>
            </a:endParaRPr>
          </a:p>
          <a:p>
            <a:pPr lvl="1">
              <a:spcBef>
                <a:spcPts val="0"/>
              </a:spcBef>
              <a:defRPr/>
            </a:pPr>
            <a:endParaRPr lang="en-US" dirty="0">
              <a:cs typeface="Calibri"/>
            </a:endParaRPr>
          </a:p>
          <a:p>
            <a:pPr marL="300038" lvl="1" indent="0">
              <a:spcBef>
                <a:spcPts val="0"/>
              </a:spcBef>
              <a:buNone/>
              <a:defRPr/>
            </a:pPr>
            <a:endParaRPr lang="en-US" dirty="0">
              <a:latin typeface="+mn-lt"/>
            </a:endParaRPr>
          </a:p>
        </p:txBody>
      </p:sp>
      <p:graphicFrame>
        <p:nvGraphicFramePr>
          <p:cNvPr id="7" name="Table 3">
            <a:extLst>
              <a:ext uri="{FF2B5EF4-FFF2-40B4-BE49-F238E27FC236}">
                <a16:creationId xmlns:a16="http://schemas.microsoft.com/office/drawing/2014/main" id="{08D244B0-EFF7-EB7A-F6C1-FC1055A3E0A5}"/>
              </a:ext>
            </a:extLst>
          </p:cNvPr>
          <p:cNvGraphicFramePr>
            <a:graphicFrameLocks noGrp="1"/>
          </p:cNvGraphicFramePr>
          <p:nvPr>
            <p:extLst>
              <p:ext uri="{D42A27DB-BD31-4B8C-83A1-F6EECF244321}">
                <p14:modId xmlns:p14="http://schemas.microsoft.com/office/powerpoint/2010/main" val="2370605334"/>
              </p:ext>
            </p:extLst>
          </p:nvPr>
        </p:nvGraphicFramePr>
        <p:xfrm>
          <a:off x="8180675" y="5602854"/>
          <a:ext cx="3478762" cy="571646"/>
        </p:xfrm>
        <a:graphic>
          <a:graphicData uri="http://schemas.openxmlformats.org/drawingml/2006/table">
            <a:tbl>
              <a:tblPr firstRow="1" bandRow="1">
                <a:tableStyleId>{5C22544A-7EE6-4342-B048-85BDC9FD1C3A}</a:tableStyleId>
              </a:tblPr>
              <a:tblGrid>
                <a:gridCol w="800209">
                  <a:extLst>
                    <a:ext uri="{9D8B030D-6E8A-4147-A177-3AD203B41FA5}">
                      <a16:colId xmlns:a16="http://schemas.microsoft.com/office/drawing/2014/main" val="20000"/>
                    </a:ext>
                  </a:extLst>
                </a:gridCol>
                <a:gridCol w="1395658">
                  <a:extLst>
                    <a:ext uri="{9D8B030D-6E8A-4147-A177-3AD203B41FA5}">
                      <a16:colId xmlns:a16="http://schemas.microsoft.com/office/drawing/2014/main" val="20001"/>
                    </a:ext>
                  </a:extLst>
                </a:gridCol>
                <a:gridCol w="1282895">
                  <a:extLst>
                    <a:ext uri="{9D8B030D-6E8A-4147-A177-3AD203B41FA5}">
                      <a16:colId xmlns:a16="http://schemas.microsoft.com/office/drawing/2014/main" val="20002"/>
                    </a:ext>
                  </a:extLst>
                </a:gridCol>
              </a:tblGrid>
              <a:tr h="0">
                <a:tc>
                  <a:txBody>
                    <a:bodyPr/>
                    <a:lstStyle/>
                    <a:p>
                      <a:r>
                        <a:rPr lang="en-IT" sz="1400" dirty="0"/>
                        <a:t>Device</a:t>
                      </a:r>
                    </a:p>
                  </a:txBody>
                  <a:tcPr marL="68585" marR="68585" marT="34290" marB="34290"/>
                </a:tc>
                <a:tc>
                  <a:txBody>
                    <a:bodyPr/>
                    <a:lstStyle/>
                    <a:p>
                      <a:r>
                        <a:rPr lang="en-IT" sz="1400" dirty="0"/>
                        <a:t># Pulses/Session</a:t>
                      </a:r>
                    </a:p>
                  </a:txBody>
                  <a:tcPr marL="68585" marR="68585" marT="34290" marB="34290"/>
                </a:tc>
                <a:tc>
                  <a:txBody>
                    <a:bodyPr/>
                    <a:lstStyle/>
                    <a:p>
                      <a:r>
                        <a:rPr lang="en-IT" sz="1400" dirty="0"/>
                        <a:t># Development</a:t>
                      </a:r>
                    </a:p>
                  </a:txBody>
                  <a:tcPr marL="68585" marR="68585" marT="34290" marB="34290"/>
                </a:tc>
                <a:extLst>
                  <a:ext uri="{0D108BD9-81ED-4DB2-BD59-A6C34878D82A}">
                    <a16:rowId xmlns:a16="http://schemas.microsoft.com/office/drawing/2014/main" val="10000"/>
                  </a:ext>
                </a:extLst>
              </a:tr>
              <a:tr h="289706">
                <a:tc>
                  <a:txBody>
                    <a:bodyPr/>
                    <a:lstStyle/>
                    <a:p>
                      <a:r>
                        <a:rPr lang="fr-CH" sz="1400" b="1" dirty="0">
                          <a:solidFill>
                            <a:schemeClr val="tx1"/>
                          </a:solidFill>
                        </a:rPr>
                        <a:t>JT60-SA</a:t>
                      </a:r>
                      <a:endParaRPr lang="en-IT" sz="1400" b="1" dirty="0">
                        <a:solidFill>
                          <a:schemeClr val="tx1"/>
                        </a:solidFill>
                      </a:endParaRPr>
                    </a:p>
                  </a:txBody>
                  <a:tcPr marL="68585" marR="68585" marT="34290" marB="34290">
                    <a:solidFill>
                      <a:schemeClr val="tx2">
                        <a:lumMod val="40000"/>
                        <a:lumOff val="60000"/>
                      </a:schemeClr>
                    </a:solidFill>
                  </a:tcPr>
                </a:tc>
                <a:tc>
                  <a:txBody>
                    <a:bodyPr/>
                    <a:lstStyle/>
                    <a:p>
                      <a:r>
                        <a:rPr lang="en-US" sz="1400" dirty="0"/>
                        <a:t>35</a:t>
                      </a:r>
                      <a:endParaRPr lang="en-IT" sz="1400" dirty="0"/>
                    </a:p>
                  </a:txBody>
                  <a:tcPr marL="68585" marR="68585" marT="34290" marB="34290">
                    <a:solidFill>
                      <a:schemeClr val="tx2">
                        <a:lumMod val="40000"/>
                        <a:lumOff val="60000"/>
                      </a:schemeClr>
                    </a:solidFill>
                  </a:tcPr>
                </a:tc>
                <a:tc>
                  <a:txBody>
                    <a:bodyPr/>
                    <a:lstStyle/>
                    <a:p>
                      <a:endParaRPr lang="en-IT" sz="1400" dirty="0"/>
                    </a:p>
                  </a:txBody>
                  <a:tcPr marL="68585" marR="68585" marT="34290" marB="34290">
                    <a:solidFill>
                      <a:schemeClr val="tx2">
                        <a:lumMod val="40000"/>
                        <a:lumOff val="60000"/>
                      </a:schemeClr>
                    </a:solidFill>
                  </a:tcPr>
                </a:tc>
                <a:extLst>
                  <a:ext uri="{0D108BD9-81ED-4DB2-BD59-A6C34878D82A}">
                    <a16:rowId xmlns:a16="http://schemas.microsoft.com/office/drawing/2014/main" val="10001"/>
                  </a:ext>
                </a:extLst>
              </a:tr>
            </a:tbl>
          </a:graphicData>
        </a:graphic>
      </p:graphicFrame>
      <p:sp>
        <p:nvSpPr>
          <p:cNvPr id="10" name="Espace réservé du pied de page 3">
            <a:extLst>
              <a:ext uri="{FF2B5EF4-FFF2-40B4-BE49-F238E27FC236}">
                <a16:creationId xmlns:a16="http://schemas.microsoft.com/office/drawing/2014/main" id="{A727462F-C1D4-E417-2D54-4ACE8ED1E9CA}"/>
              </a:ext>
            </a:extLst>
          </p:cNvPr>
          <p:cNvSpPr>
            <a:spLocks noGrp="1"/>
          </p:cNvSpPr>
          <p:nvPr>
            <p:ph type="ftr" sz="quarter" idx="11"/>
          </p:nvPr>
        </p:nvSpPr>
        <p:spPr>
          <a:xfrm>
            <a:off x="825624" y="6555770"/>
            <a:ext cx="3470176" cy="329614"/>
          </a:xfrm>
        </p:spPr>
        <p:txBody>
          <a:bodyPr/>
          <a:lstStyle/>
          <a:p>
            <a:r>
              <a:rPr lang="en-GB" dirty="0">
                <a:solidFill>
                  <a:prstClr val="white"/>
                </a:solidFill>
              </a:rPr>
              <a:t>WPTE | Call for Proposals | 2026 </a:t>
            </a:r>
          </a:p>
        </p:txBody>
      </p:sp>
      <p:sp>
        <p:nvSpPr>
          <p:cNvPr id="5" name="TextBox 4">
            <a:extLst>
              <a:ext uri="{FF2B5EF4-FFF2-40B4-BE49-F238E27FC236}">
                <a16:creationId xmlns:a16="http://schemas.microsoft.com/office/drawing/2014/main" id="{932C45B6-12F4-5504-06AB-4DC3D2983C3C}"/>
              </a:ext>
            </a:extLst>
          </p:cNvPr>
          <p:cNvSpPr txBox="1"/>
          <p:nvPr/>
        </p:nvSpPr>
        <p:spPr>
          <a:xfrm>
            <a:off x="7727182" y="4461468"/>
            <a:ext cx="4149970" cy="830997"/>
          </a:xfrm>
          <a:prstGeom prst="rect">
            <a:avLst/>
          </a:prstGeom>
          <a:noFill/>
        </p:spPr>
        <p:txBody>
          <a:bodyPr wrap="square" rtlCol="0">
            <a:spAutoFit/>
          </a:bodyPr>
          <a:lstStyle/>
          <a:p>
            <a:pPr algn="l"/>
            <a:r>
              <a:rPr lang="en-US" sz="1600" b="1" dirty="0"/>
              <a:t>Systems : </a:t>
            </a:r>
            <a:r>
              <a:rPr lang="en-US" sz="1600" dirty="0"/>
              <a:t>OP2 heating (ECRH &amp; NBH), MGI</a:t>
            </a:r>
          </a:p>
          <a:p>
            <a:pPr algn="l"/>
            <a:r>
              <a:rPr lang="en-US" sz="1600" b="1" dirty="0"/>
              <a:t>Diagnostics : </a:t>
            </a:r>
            <a:r>
              <a:rPr lang="en-US" sz="1600" dirty="0"/>
              <a:t>Neutrons, visible imaging, HXR (ex-vessel HXR system can be procured by EPFL)</a:t>
            </a:r>
          </a:p>
        </p:txBody>
      </p:sp>
    </p:spTree>
    <p:extLst>
      <p:ext uri="{BB962C8B-B14F-4D97-AF65-F5344CB8AC3E}">
        <p14:creationId xmlns:p14="http://schemas.microsoft.com/office/powerpoint/2010/main" val="1476262273"/>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581EFF-75CA-400B-8B14-07B3BB5FE4A6}">
  <ds:schemaRefs>
    <ds:schemaRef ds:uri="http://schemas.microsoft.com/office/2006/metadata/properties"/>
    <ds:schemaRef ds:uri="http://schemas.microsoft.com/office/infopath/2007/PartnerControls"/>
    <ds:schemaRef ds:uri="e5ba6352-0726-4226-96e7-82f7f1c59ac0"/>
    <ds:schemaRef ds:uri="cbbfa1f3-60c2-42de-b5b6-3ee8cb87d964"/>
  </ds:schemaRefs>
</ds:datastoreItem>
</file>

<file path=customXml/itemProps2.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310</TotalTime>
  <Words>279</Words>
  <Application>Microsoft Macintosh PowerPoint</Application>
  <PresentationFormat>Widescreen</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EUROfusion.1line_5_3_2019</vt:lpstr>
      <vt:lpstr>Runaway electron seed expulsion using ECRH/NBH on JT60-SA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Joan Decker</cp:lastModifiedBy>
  <cp:revision>20</cp:revision>
  <dcterms:created xsi:type="dcterms:W3CDTF">2023-11-15T09:40:03Z</dcterms:created>
  <dcterms:modified xsi:type="dcterms:W3CDTF">2025-11-03T18:01:49Z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ies>
</file>