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6"/>
  </p:notes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41" autoAdjust="0"/>
    <p:restoredTop sz="94660"/>
  </p:normalViewPr>
  <p:slideViewPr>
    <p:cSldViewPr snapToGrid="0">
      <p:cViewPr varScale="1">
        <p:scale>
          <a:sx n="97" d="100"/>
          <a:sy n="97" d="100"/>
        </p:scale>
        <p:origin x="77" y="18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704504-7796-4C7F-851A-B7F1387E744A}" type="datetimeFigureOut">
              <a:rPr lang="en-GB" smtClean="0"/>
              <a:t>31/10/2025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9C27D5-0D75-4E3E-AD55-CAC614F7556B}" type="slidenum">
              <a:rPr lang="en-GB" smtClean="0"/>
              <a:t>‹#›</a:t>
            </a:fld>
            <a:endParaRPr lang="en-GB"/>
          </a:p>
        </p:txBody>
      </p:sp>
    </p:spTree>
    <p:extLst>
      <p:ext uri="{BB962C8B-B14F-4D97-AF65-F5344CB8AC3E}">
        <p14:creationId xmlns:p14="http://schemas.microsoft.com/office/powerpoint/2010/main" val="3839155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dirty="0"/>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Author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Author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169645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EUROfusion Values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64" r:id="rId3"/>
    <p:sldLayoutId id="2147483669" r:id="rId4"/>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ailto:lidia.piron@unipd.i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4FD918-4636-3AD1-725C-4CFB22102A0F}"/>
              </a:ext>
            </a:extLst>
          </p:cNvPr>
          <p:cNvSpPr>
            <a:spLocks noGrp="1"/>
          </p:cNvSpPr>
          <p:nvPr>
            <p:ph type="title"/>
          </p:nvPr>
        </p:nvSpPr>
        <p:spPr/>
        <p:txBody>
          <a:bodyPr/>
          <a:lstStyle/>
          <a:p>
            <a:r>
              <a:rPr lang="en-US" dirty="0"/>
              <a:t>Face NTM position control toward ITER operation </a:t>
            </a:r>
            <a:endParaRPr lang="fr-FR" dirty="0"/>
          </a:p>
        </p:txBody>
      </p:sp>
      <p:sp>
        <p:nvSpPr>
          <p:cNvPr id="3" name="Espace réservé du contenu 2">
            <a:extLst>
              <a:ext uri="{FF2B5EF4-FFF2-40B4-BE49-F238E27FC236}">
                <a16:creationId xmlns:a16="http://schemas.microsoft.com/office/drawing/2014/main" id="{AF84369C-82E3-577D-E575-74F6A508CBA3}"/>
              </a:ext>
            </a:extLst>
          </p:cNvPr>
          <p:cNvSpPr>
            <a:spLocks noGrp="1"/>
          </p:cNvSpPr>
          <p:nvPr>
            <p:ph idx="1"/>
          </p:nvPr>
        </p:nvSpPr>
        <p:spPr>
          <a:xfrm>
            <a:off x="609601" y="836712"/>
            <a:ext cx="6512472" cy="5688632"/>
          </a:xfrm>
        </p:spPr>
        <p:txBody>
          <a:bodyPr>
            <a:normAutofit lnSpcReduction="10000"/>
          </a:bodyPr>
          <a:lstStyle/>
          <a:p>
            <a:pPr marL="214313" indent="-214313" eaLnBrk="1" fontAlgn="auto" hangingPunct="1">
              <a:spcBef>
                <a:spcPts val="0"/>
              </a:spcBef>
              <a:spcAft>
                <a:spcPts val="0"/>
              </a:spcAft>
              <a:buFont typeface="Arial"/>
              <a:buChar char="•"/>
              <a:defRPr/>
            </a:pPr>
            <a:r>
              <a:rPr lang="en-US" b="1" noProof="0" dirty="0">
                <a:latin typeface="+mn-lt"/>
                <a:cs typeface="Calibri"/>
              </a:rPr>
              <a:t>Proponents and contact person:</a:t>
            </a:r>
          </a:p>
          <a:p>
            <a:pPr lvl="1">
              <a:spcBef>
                <a:spcPts val="0"/>
              </a:spcBef>
              <a:defRPr/>
            </a:pPr>
            <a:r>
              <a:rPr lang="en-US" noProof="0" dirty="0">
                <a:cs typeface="Calibri"/>
                <a:hlinkClick r:id="rId2"/>
              </a:rPr>
              <a:t>Lidia Piron (lidia.piron@unipd.it</a:t>
            </a:r>
            <a:r>
              <a:rPr lang="en-US" noProof="0" dirty="0">
                <a:cs typeface="Calibri"/>
              </a:rPr>
              <a:t>)</a:t>
            </a:r>
            <a:endParaRPr lang="en-US" noProof="0" dirty="0">
              <a:latin typeface="+mn-lt"/>
              <a:cs typeface="Calibri"/>
            </a:endParaRPr>
          </a:p>
          <a:p>
            <a:pPr lvl="1">
              <a:spcBef>
                <a:spcPts val="0"/>
              </a:spcBef>
              <a:defRPr/>
            </a:pPr>
            <a:r>
              <a:rPr lang="en-US" noProof="0" dirty="0">
                <a:cs typeface="Calibri"/>
              </a:rPr>
              <a:t>Paolo Zanca</a:t>
            </a:r>
          </a:p>
          <a:p>
            <a:pPr lvl="1">
              <a:spcBef>
                <a:spcPts val="0"/>
              </a:spcBef>
              <a:defRPr/>
            </a:pPr>
            <a:r>
              <a:rPr lang="en-US" dirty="0">
                <a:cs typeface="Calibri"/>
              </a:rPr>
              <a:t>Giuseppe Marchiori</a:t>
            </a:r>
            <a:endParaRPr lang="en-US" noProof="0" dirty="0">
              <a:cs typeface="Calibri"/>
            </a:endParaRPr>
          </a:p>
          <a:p>
            <a:pPr lvl="1">
              <a:spcBef>
                <a:spcPts val="0"/>
              </a:spcBef>
              <a:defRPr/>
            </a:pPr>
            <a:r>
              <a:rPr lang="en-US" noProof="0" dirty="0">
                <a:cs typeface="Calibri"/>
              </a:rPr>
              <a:t>Olivier Sauter</a:t>
            </a:r>
          </a:p>
          <a:p>
            <a:pPr lvl="1">
              <a:spcBef>
                <a:spcPts val="0"/>
              </a:spcBef>
              <a:defRPr/>
            </a:pPr>
            <a:endParaRPr lang="en-US" b="1" noProof="0" dirty="0">
              <a:latin typeface="+mn-lt"/>
              <a:cs typeface="Calibri"/>
            </a:endParaRPr>
          </a:p>
          <a:p>
            <a:pPr marL="214313" indent="-214313" eaLnBrk="1" fontAlgn="auto" hangingPunct="1">
              <a:spcBef>
                <a:spcPts val="0"/>
              </a:spcBef>
              <a:spcAft>
                <a:spcPts val="0"/>
              </a:spcAft>
              <a:buFont typeface="Arial"/>
              <a:buChar char="•"/>
              <a:defRPr/>
            </a:pPr>
            <a:r>
              <a:rPr lang="en-US" b="1" noProof="0" dirty="0">
                <a:latin typeface="+mn-lt"/>
                <a:cs typeface="Calibri"/>
              </a:rPr>
              <a:t>Scientific Background &amp; Objectives</a:t>
            </a:r>
          </a:p>
          <a:p>
            <a:pPr lvl="1" algn="just">
              <a:spcBef>
                <a:spcPts val="0"/>
              </a:spcBef>
              <a:defRPr/>
            </a:pPr>
            <a:r>
              <a:rPr lang="en-US" sz="1600" noProof="0" dirty="0">
                <a:cs typeface="Calibri"/>
              </a:rPr>
              <a:t>In tokamaks, NTMs typically rotate while maintaining a small magnetic island width. As the mode slows down, the island width increases, potentially leading to plasma disruption. A robust and well-established technique used to stabilize NTMs involves using RF waves to drive current at the island O-point [1]. Stabilizing the 2/1 NTM during its rotating phase can be particularly challenging in ITER due to rapid mode locking and the broadening of the radial current profile driven by RF waves, which is caused by edge density fluctuations. </a:t>
            </a:r>
          </a:p>
          <a:p>
            <a:pPr lvl="1" algn="just">
              <a:spcBef>
                <a:spcPts val="0"/>
              </a:spcBef>
              <a:defRPr/>
            </a:pPr>
            <a:r>
              <a:rPr lang="en-US" sz="1600" noProof="0" dirty="0">
                <a:cs typeface="Calibri"/>
              </a:rPr>
              <a:t>A promising solution is to induce a proxy EF using RMP coils positioned in front of the RF launcher. This enables the magnetic island to lock at the RF launcher [2], where the driven current can effectively suppress the mode.</a:t>
            </a:r>
          </a:p>
          <a:p>
            <a:pPr lvl="1" algn="just" eaLnBrk="1" fontAlgn="auto" hangingPunct="1">
              <a:spcBef>
                <a:spcPts val="0"/>
              </a:spcBef>
              <a:spcAft>
                <a:spcPts val="0"/>
              </a:spcAft>
              <a:defRPr/>
            </a:pPr>
            <a:r>
              <a:rPr lang="en-US" sz="1600" noProof="0" dirty="0">
                <a:cs typeface="Calibri"/>
              </a:rPr>
              <a:t>In this proposal, we aim at </a:t>
            </a:r>
          </a:p>
          <a:p>
            <a:pPr lvl="2"/>
            <a:r>
              <a:rPr lang="en-US" sz="1400" dirty="0"/>
              <a:t>Test feedforward/feedback control on the rotating n=1 radial magnetic field </a:t>
            </a:r>
          </a:p>
          <a:p>
            <a:pPr lvl="2"/>
            <a:r>
              <a:rPr lang="en-US" sz="1400" dirty="0"/>
              <a:t>Test feedforward/feedback control on the static n=1 radial magnetic field</a:t>
            </a:r>
            <a:endParaRPr lang="en-US" sz="1400" noProof="0" dirty="0">
              <a:cs typeface="Calibri"/>
            </a:endParaRPr>
          </a:p>
          <a:p>
            <a:pPr lvl="4">
              <a:spcBef>
                <a:spcPts val="0"/>
              </a:spcBef>
              <a:defRPr/>
            </a:pPr>
            <a:endParaRPr lang="en-US" baseline="-25000" noProof="0" dirty="0">
              <a:cs typeface="Calibri"/>
            </a:endParaRPr>
          </a:p>
          <a:p>
            <a:pPr lvl="2">
              <a:spcBef>
                <a:spcPts val="0"/>
              </a:spcBef>
              <a:defRPr/>
            </a:pPr>
            <a:endParaRPr lang="en-US" noProof="0" dirty="0">
              <a:cs typeface="Calibri"/>
            </a:endParaRPr>
          </a:p>
          <a:p>
            <a:pPr marL="685800" lvl="2" indent="0">
              <a:spcBef>
                <a:spcPts val="0"/>
              </a:spcBef>
              <a:buNone/>
              <a:defRPr/>
            </a:pPr>
            <a:endParaRPr lang="en-US" noProof="0" dirty="0">
              <a:cs typeface="Calibri"/>
            </a:endParaRPr>
          </a:p>
        </p:txBody>
      </p:sp>
      <p:sp>
        <p:nvSpPr>
          <p:cNvPr id="9" name="TextBox 6">
            <a:extLst>
              <a:ext uri="{FF2B5EF4-FFF2-40B4-BE49-F238E27FC236}">
                <a16:creationId xmlns:a16="http://schemas.microsoft.com/office/drawing/2014/main" id="{230B2586-4227-C4AE-E0B8-ED3C5EC9B2A2}"/>
              </a:ext>
            </a:extLst>
          </p:cNvPr>
          <p:cNvSpPr txBox="1">
            <a:spLocks noChangeArrowheads="1"/>
          </p:cNvSpPr>
          <p:nvPr/>
        </p:nvSpPr>
        <p:spPr bwMode="auto">
          <a:xfrm>
            <a:off x="8588798" y="952065"/>
            <a:ext cx="27424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rgbClr val="FFFFFF"/>
                </a:solidFill>
                <a:latin typeface="Calibri" panose="020F0502020204030204" pitchFamily="34" charset="0"/>
              </a:rPr>
              <a:t>Possible illustrative figure</a:t>
            </a:r>
            <a:endParaRPr lang="en-US" altLang="en-US" sz="1800" dirty="0">
              <a:solidFill>
                <a:srgbClr val="FFFFFF"/>
              </a:solidFill>
              <a:latin typeface="Calibri" panose="020F0502020204030204" pitchFamily="34" charset="0"/>
              <a:ea typeface="Calibri" panose="020F0502020204030204" pitchFamily="34" charset="0"/>
              <a:cs typeface="Calibri" panose="020F0502020204030204" pitchFamily="34" charset="0"/>
            </a:endParaRPr>
          </a:p>
        </p:txBody>
      </p:sp>
      <p:sp>
        <p:nvSpPr>
          <p:cNvPr id="10" name="Espace réservé du pied de page 3">
            <a:extLst>
              <a:ext uri="{FF2B5EF4-FFF2-40B4-BE49-F238E27FC236}">
                <a16:creationId xmlns:a16="http://schemas.microsoft.com/office/drawing/2014/main" id="{A727462F-C1D4-E417-2D54-4ACE8ED1E9CA}"/>
              </a:ext>
            </a:extLst>
          </p:cNvPr>
          <p:cNvSpPr>
            <a:spLocks noGrp="1"/>
          </p:cNvSpPr>
          <p:nvPr>
            <p:ph type="ftr" sz="quarter" idx="11"/>
          </p:nvPr>
        </p:nvSpPr>
        <p:spPr>
          <a:xfrm>
            <a:off x="825624" y="6555770"/>
            <a:ext cx="3470176" cy="329614"/>
          </a:xfrm>
        </p:spPr>
        <p:txBody>
          <a:bodyPr/>
          <a:lstStyle/>
          <a:p>
            <a:r>
              <a:rPr lang="en-GB" dirty="0">
                <a:solidFill>
                  <a:prstClr val="white"/>
                </a:solidFill>
              </a:rPr>
              <a:t>WPTE | JT-60SA OP2 Proposal | 2026 </a:t>
            </a:r>
          </a:p>
        </p:txBody>
      </p:sp>
      <p:sp>
        <p:nvSpPr>
          <p:cNvPr id="11" name="ZoneTexte 10">
            <a:extLst>
              <a:ext uri="{FF2B5EF4-FFF2-40B4-BE49-F238E27FC236}">
                <a16:creationId xmlns:a16="http://schemas.microsoft.com/office/drawing/2014/main" id="{E868F7C7-FB97-4392-8588-57B808D314A6}"/>
              </a:ext>
            </a:extLst>
          </p:cNvPr>
          <p:cNvSpPr txBox="1"/>
          <p:nvPr/>
        </p:nvSpPr>
        <p:spPr>
          <a:xfrm>
            <a:off x="7742245" y="5137876"/>
            <a:ext cx="4227724" cy="461665"/>
          </a:xfrm>
          <a:prstGeom prst="rect">
            <a:avLst/>
          </a:prstGeom>
          <a:noFill/>
        </p:spPr>
        <p:txBody>
          <a:bodyPr wrap="square">
            <a:spAutoFit/>
          </a:bodyPr>
          <a:lstStyle/>
          <a:p>
            <a:pPr marL="214313" indent="-214313" eaLnBrk="1" fontAlgn="auto" hangingPunct="1">
              <a:spcBef>
                <a:spcPts val="0"/>
              </a:spcBef>
              <a:spcAft>
                <a:spcPts val="0"/>
              </a:spcAft>
              <a:buFont typeface="Arial"/>
              <a:buChar char="•"/>
              <a:defRPr/>
            </a:pPr>
            <a:r>
              <a:rPr lang="en-US" sz="2400" b="1" dirty="0">
                <a:cs typeface="Calibri"/>
              </a:rPr>
              <a:t>N</a:t>
            </a:r>
            <a:r>
              <a:rPr lang="en-US" sz="2400" b="1" dirty="0">
                <a:latin typeface="+mn-lt"/>
                <a:cs typeface="Calibri"/>
              </a:rPr>
              <a:t>umber of shots required (10)</a:t>
            </a:r>
            <a:endParaRPr lang="fr-FR" sz="2400" b="1" dirty="0">
              <a:latin typeface="+mn-lt"/>
              <a:cs typeface="Calibri"/>
            </a:endParaRPr>
          </a:p>
        </p:txBody>
      </p:sp>
      <p:sp>
        <p:nvSpPr>
          <p:cNvPr id="7" name="TextBox 6">
            <a:extLst>
              <a:ext uri="{FF2B5EF4-FFF2-40B4-BE49-F238E27FC236}">
                <a16:creationId xmlns:a16="http://schemas.microsoft.com/office/drawing/2014/main" id="{63A572F7-D9BC-C79B-D7CC-F57F8C85EF9D}"/>
              </a:ext>
            </a:extLst>
          </p:cNvPr>
          <p:cNvSpPr txBox="1"/>
          <p:nvPr/>
        </p:nvSpPr>
        <p:spPr>
          <a:xfrm>
            <a:off x="6096000" y="5962711"/>
            <a:ext cx="6017202" cy="523220"/>
          </a:xfrm>
          <a:prstGeom prst="rect">
            <a:avLst/>
          </a:prstGeom>
          <a:noFill/>
        </p:spPr>
        <p:txBody>
          <a:bodyPr wrap="square">
            <a:spAutoFit/>
          </a:bodyPr>
          <a:lstStyle/>
          <a:p>
            <a:pPr algn="r"/>
            <a:r>
              <a:rPr lang="en-US" sz="1400" dirty="0">
                <a:solidFill>
                  <a:srgbClr val="00B0F0"/>
                </a:solidFill>
              </a:rPr>
              <a:t>[1] </a:t>
            </a:r>
            <a:r>
              <a:rPr lang="nb-NO" sz="1400" dirty="0">
                <a:solidFill>
                  <a:srgbClr val="00B0F0"/>
                </a:solidFill>
              </a:rPr>
              <a:t>F. Volpe et al. Phys Rev Lett 115 (2015)</a:t>
            </a:r>
            <a:endParaRPr lang="en-US" sz="1400" dirty="0">
              <a:solidFill>
                <a:srgbClr val="00B0F0"/>
              </a:solidFill>
            </a:endParaRPr>
          </a:p>
          <a:p>
            <a:pPr algn="r"/>
            <a:r>
              <a:rPr lang="en-US" sz="1400" dirty="0">
                <a:solidFill>
                  <a:srgbClr val="00B0F0"/>
                </a:solidFill>
              </a:rPr>
              <a:t>[2] P.</a:t>
            </a:r>
            <a:r>
              <a:rPr lang="it-IT" sz="1400" dirty="0">
                <a:solidFill>
                  <a:srgbClr val="00B0F0"/>
                </a:solidFill>
              </a:rPr>
              <a:t> Zanca and G. Marchiori Plasma </a:t>
            </a:r>
            <a:r>
              <a:rPr lang="it-IT" sz="1400" dirty="0" err="1">
                <a:solidFill>
                  <a:srgbClr val="00B0F0"/>
                </a:solidFill>
              </a:rPr>
              <a:t>Phys</a:t>
            </a:r>
            <a:r>
              <a:rPr lang="it-IT" sz="1400" dirty="0">
                <a:solidFill>
                  <a:srgbClr val="00B0F0"/>
                </a:solidFill>
              </a:rPr>
              <a:t>. Control. Fusion 67 (2025) 105026</a:t>
            </a:r>
            <a:endParaRPr lang="en-US" sz="1400" dirty="0">
              <a:solidFill>
                <a:srgbClr val="00B0F0"/>
              </a:solidFill>
            </a:endParaRPr>
          </a:p>
        </p:txBody>
      </p:sp>
      <p:pic>
        <p:nvPicPr>
          <p:cNvPr id="6" name="Picture 5">
            <a:extLst>
              <a:ext uri="{FF2B5EF4-FFF2-40B4-BE49-F238E27FC236}">
                <a16:creationId xmlns:a16="http://schemas.microsoft.com/office/drawing/2014/main" id="{1B92D2A9-410E-15D3-0BFE-06956E2E249E}"/>
              </a:ext>
            </a:extLst>
          </p:cNvPr>
          <p:cNvPicPr>
            <a:picLocks noChangeAspect="1"/>
          </p:cNvPicPr>
          <p:nvPr/>
        </p:nvPicPr>
        <p:blipFill>
          <a:blip r:embed="rId3"/>
          <a:stretch>
            <a:fillRect/>
          </a:stretch>
        </p:blipFill>
        <p:spPr>
          <a:xfrm>
            <a:off x="7543792" y="891329"/>
            <a:ext cx="4147691" cy="4004933"/>
          </a:xfrm>
          <a:prstGeom prst="rect">
            <a:avLst/>
          </a:prstGeom>
        </p:spPr>
      </p:pic>
    </p:spTree>
    <p:extLst>
      <p:ext uri="{BB962C8B-B14F-4D97-AF65-F5344CB8AC3E}">
        <p14:creationId xmlns:p14="http://schemas.microsoft.com/office/powerpoint/2010/main" val="1476262273"/>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5ba6352-0726-4226-96e7-82f7f1c59ac0" xsi:nil="true"/>
    <Dateofrelease xmlns="cbbfa1f3-60c2-42de-b5b6-3ee8cb87d964" xsi:nil="true"/>
    <lcf76f155ced4ddcb4097134ff3c332f xmlns="cbbfa1f3-60c2-42de-b5b6-3ee8cb87d964">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C5E97A0C0FEBC408E67B127B9678D93" ma:contentTypeVersion="16" ma:contentTypeDescription="Create a new document." ma:contentTypeScope="" ma:versionID="1d2a0d8c6deb6b6d65149e488cbe144b">
  <xsd:schema xmlns:xsd="http://www.w3.org/2001/XMLSchema" xmlns:xs="http://www.w3.org/2001/XMLSchema" xmlns:p="http://schemas.microsoft.com/office/2006/metadata/properties" xmlns:ns2="cbbfa1f3-60c2-42de-b5b6-3ee8cb87d964" xmlns:ns3="e5ba6352-0726-4226-96e7-82f7f1c59ac0" targetNamespace="http://schemas.microsoft.com/office/2006/metadata/properties" ma:root="true" ma:fieldsID="0760925279f4376d2d8626e0085fb012" ns2:_="" ns3:_="">
    <xsd:import namespace="cbbfa1f3-60c2-42de-b5b6-3ee8cb87d964"/>
    <xsd:import namespace="e5ba6352-0726-4226-96e7-82f7f1c59ac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Dateofreleas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DateTaken"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bfa1f3-60c2-42de-b5b6-3ee8cb87d9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Dateofrelease" ma:index="14" nillable="true" ma:displayName="Date of release" ma:format="Dropdown" ma:internalName="Dateofrelease">
      <xsd:simpleType>
        <xsd:restriction base="dms:Text">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5ba6352-0726-4226-96e7-82f7f1c59ac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a5fc3690-ba4d-4b93-9ca3-ace776e65a5b}" ma:internalName="TaxCatchAll" ma:showField="CatchAllData" ma:web="e5ba6352-0726-4226-96e7-82f7f1c59a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1581EFF-75CA-400B-8B14-07B3BB5FE4A6}">
  <ds:schemaRefs>
    <ds:schemaRef ds:uri="http://schemas.microsoft.com/office/2006/metadata/properties"/>
    <ds:schemaRef ds:uri="http://schemas.microsoft.com/office/infopath/2007/PartnerControls"/>
    <ds:schemaRef ds:uri="e5ba6352-0726-4226-96e7-82f7f1c59ac0"/>
    <ds:schemaRef ds:uri="cbbfa1f3-60c2-42de-b5b6-3ee8cb87d964"/>
  </ds:schemaRefs>
</ds:datastoreItem>
</file>

<file path=customXml/itemProps2.xml><?xml version="1.0" encoding="utf-8"?>
<ds:datastoreItem xmlns:ds="http://schemas.openxmlformats.org/officeDocument/2006/customXml" ds:itemID="{8620B528-A52D-4A7D-BA72-76895AB57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bfa1f3-60c2-42de-b5b6-3ee8cb87d964"/>
    <ds:schemaRef ds:uri="e5ba6352-0726-4226-96e7-82f7f1c59a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29BB5A6-9C9C-4509-BBBE-0C2B5904D0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260</Words>
  <Application>Microsoft Office PowerPoint</Application>
  <PresentationFormat>Widescreen</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EUROfusion.1line_5_3_2019</vt:lpstr>
      <vt:lpstr>Face NTM position control toward ITER operation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Lidia Piron</cp:lastModifiedBy>
  <cp:revision>30</cp:revision>
  <dcterms:created xsi:type="dcterms:W3CDTF">2023-11-15T09:40:03Z</dcterms:created>
  <dcterms:modified xsi:type="dcterms:W3CDTF">2025-10-31T22:44:38Z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y fmtid="{D5CDD505-2E9C-101B-9397-08002B2CF9AE}" pid="3" name="MSIP_Label_22759de7-3255-46b5-8dfe-736652f9c6c1_Enabled">
    <vt:lpwstr>true</vt:lpwstr>
  </property>
  <property fmtid="{D5CDD505-2E9C-101B-9397-08002B2CF9AE}" pid="4" name="MSIP_Label_22759de7-3255-46b5-8dfe-736652f9c6c1_SetDate">
    <vt:lpwstr>2025-07-07T12:31:27Z</vt:lpwstr>
  </property>
  <property fmtid="{D5CDD505-2E9C-101B-9397-08002B2CF9AE}" pid="5" name="MSIP_Label_22759de7-3255-46b5-8dfe-736652f9c6c1_Method">
    <vt:lpwstr>Standard</vt:lpwstr>
  </property>
  <property fmtid="{D5CDD505-2E9C-101B-9397-08002B2CF9AE}" pid="6" name="MSIP_Label_22759de7-3255-46b5-8dfe-736652f9c6c1_Name">
    <vt:lpwstr>22759de7-3255-46b5-8dfe-736652f9c6c1</vt:lpwstr>
  </property>
  <property fmtid="{D5CDD505-2E9C-101B-9397-08002B2CF9AE}" pid="7" name="MSIP_Label_22759de7-3255-46b5-8dfe-736652f9c6c1_SiteId">
    <vt:lpwstr>c6ac664b-ae27-4d5d-b4e6-bb5717196fc7</vt:lpwstr>
  </property>
  <property fmtid="{D5CDD505-2E9C-101B-9397-08002B2CF9AE}" pid="8" name="MSIP_Label_22759de7-3255-46b5-8dfe-736652f9c6c1_ActionId">
    <vt:lpwstr>01fea838-fad8-4232-8606-7ed802574ac1</vt:lpwstr>
  </property>
  <property fmtid="{D5CDD505-2E9C-101B-9397-08002B2CF9AE}" pid="9" name="MSIP_Label_22759de7-3255-46b5-8dfe-736652f9c6c1_ContentBits">
    <vt:lpwstr>0</vt:lpwstr>
  </property>
</Properties>
</file>