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autoAdjust="0"/>
    <p:restoredTop sz="94660"/>
  </p:normalViewPr>
  <p:slideViewPr>
    <p:cSldViewPr snapToGrid="0">
      <p:cViewPr>
        <p:scale>
          <a:sx n="100" d="100"/>
          <a:sy n="100" d="100"/>
        </p:scale>
        <p:origin x="46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504-7796-4C7F-851A-B7F1387E744A}"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C27D5-0D75-4E3E-AD55-CAC614F7556B}" type="slidenum">
              <a:rPr lang="en-GB" smtClean="0"/>
              <a:t>‹#›</a:t>
            </a:fld>
            <a:endParaRPr lang="en-GB"/>
          </a:p>
        </p:txBody>
      </p:sp>
    </p:spTree>
    <p:extLst>
      <p:ext uri="{BB962C8B-B14F-4D97-AF65-F5344CB8AC3E}">
        <p14:creationId xmlns:p14="http://schemas.microsoft.com/office/powerpoint/2010/main" val="383915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tif"/><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hu-HU" dirty="0"/>
              <a:t>W</a:t>
            </a:r>
            <a:r>
              <a:rPr lang="en-US" dirty="0"/>
              <a:t>all inspection using EDICAM </a:t>
            </a:r>
            <a:r>
              <a:rPr lang="hu-HU" dirty="0" err="1"/>
              <a:t>during</a:t>
            </a:r>
            <a:r>
              <a:rPr lang="hu-HU" dirty="0"/>
              <a:t> ECWC</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419100" y="836712"/>
            <a:ext cx="6910756" cy="5688632"/>
          </a:xfrm>
        </p:spPr>
        <p:txBody>
          <a:bodyPr>
            <a:normAutofit/>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eaLnBrk="1" fontAlgn="auto" hangingPunct="1">
              <a:spcBef>
                <a:spcPts val="0"/>
              </a:spcBef>
              <a:spcAft>
                <a:spcPts val="0"/>
              </a:spcAft>
              <a:defRPr/>
            </a:pPr>
            <a:r>
              <a:rPr lang="en-US" dirty="0">
                <a:latin typeface="+mn-lt"/>
                <a:cs typeface="Calibri"/>
              </a:rPr>
              <a:t>      </a:t>
            </a:r>
            <a:r>
              <a:rPr lang="hu-HU" dirty="0">
                <a:latin typeface="+mn-lt"/>
                <a:cs typeface="Calibri"/>
              </a:rPr>
              <a:t>szepesi</a:t>
            </a:r>
            <a:r>
              <a:rPr lang="en-US" dirty="0">
                <a:latin typeface="+mn-lt"/>
                <a:cs typeface="Calibri"/>
              </a:rPr>
              <a:t>.</a:t>
            </a:r>
            <a:r>
              <a:rPr lang="hu-HU" dirty="0" err="1">
                <a:latin typeface="+mn-lt"/>
                <a:cs typeface="Calibri"/>
              </a:rPr>
              <a:t>tamas</a:t>
            </a:r>
            <a:r>
              <a:rPr lang="en-US" dirty="0">
                <a:latin typeface="+mn-lt"/>
                <a:cs typeface="Calibri"/>
              </a:rPr>
              <a:t>@e</a:t>
            </a:r>
            <a:r>
              <a:rPr lang="hu-HU" dirty="0">
                <a:latin typeface="+mn-lt"/>
                <a:cs typeface="Calibri"/>
              </a:rPr>
              <a:t>k.hun-ren.hu</a:t>
            </a:r>
          </a:p>
          <a:p>
            <a:pPr eaLnBrk="1" fontAlgn="auto" hangingPunct="1">
              <a:spcBef>
                <a:spcPts val="0"/>
              </a:spcBef>
              <a:spcAft>
                <a:spcPts val="0"/>
              </a:spcAft>
              <a:defRPr/>
            </a:pPr>
            <a:r>
              <a:rPr lang="hu-HU" dirty="0">
                <a:latin typeface="+mn-lt"/>
                <a:cs typeface="Calibri"/>
              </a:rPr>
              <a:t>      l</a:t>
            </a:r>
            <a:r>
              <a:rPr lang="en-US" dirty="0" err="1">
                <a:latin typeface="+mn-lt"/>
                <a:cs typeface="Calibri"/>
              </a:rPr>
              <a:t>ucas</a:t>
            </a:r>
            <a:r>
              <a:rPr lang="en-US" dirty="0">
                <a:latin typeface="+mn-lt"/>
                <a:cs typeface="Calibri"/>
              </a:rPr>
              <a:t>.</a:t>
            </a:r>
            <a:r>
              <a:rPr lang="hu-HU" dirty="0">
                <a:latin typeface="+mn-lt"/>
                <a:cs typeface="Calibri"/>
              </a:rPr>
              <a:t>m</a:t>
            </a:r>
            <a:r>
              <a:rPr lang="en-US" dirty="0">
                <a:latin typeface="+mn-lt"/>
                <a:cs typeface="Calibri"/>
              </a:rPr>
              <a:t>oser@iter.org</a:t>
            </a:r>
          </a:p>
          <a:p>
            <a:pPr marL="214313" indent="-214313" eaLnBrk="1" fontAlgn="auto" hangingPunct="1">
              <a:spcBef>
                <a:spcPts val="0"/>
              </a:spcBef>
              <a:spcAft>
                <a:spcPts val="0"/>
              </a:spcAft>
              <a:buFont typeface="Arial"/>
              <a:buChar char="•"/>
              <a:defRPr/>
            </a:pPr>
            <a:endParaRPr lang="en-US" b="1"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a:t>
            </a:r>
          </a:p>
          <a:p>
            <a:pPr lvl="1" eaLnBrk="1" fontAlgn="auto" hangingPunct="1">
              <a:spcBef>
                <a:spcPts val="600"/>
              </a:spcBef>
              <a:spcAft>
                <a:spcPts val="0"/>
              </a:spcAft>
              <a:defRPr/>
            </a:pPr>
            <a:r>
              <a:rPr lang="hu-HU" dirty="0">
                <a:latin typeface="+mn-lt"/>
                <a:cs typeface="Calibri"/>
              </a:rPr>
              <a:t>ITER </a:t>
            </a:r>
            <a:r>
              <a:rPr lang="hu-HU" dirty="0" err="1">
                <a:latin typeface="+mn-lt"/>
                <a:cs typeface="Calibri"/>
              </a:rPr>
              <a:t>investigates</a:t>
            </a:r>
            <a:r>
              <a:rPr lang="hu-HU" dirty="0">
                <a:latin typeface="+mn-lt"/>
                <a:cs typeface="Calibri"/>
              </a:rPr>
              <a:t> </a:t>
            </a:r>
            <a:r>
              <a:rPr lang="hu-HU" dirty="0" err="1">
                <a:latin typeface="+mn-lt"/>
                <a:cs typeface="Calibri"/>
              </a:rPr>
              <a:t>wall</a:t>
            </a:r>
            <a:r>
              <a:rPr lang="hu-HU" dirty="0">
                <a:latin typeface="+mn-lt"/>
                <a:cs typeface="Calibri"/>
              </a:rPr>
              <a:t> </a:t>
            </a:r>
            <a:r>
              <a:rPr lang="hu-HU" dirty="0" err="1">
                <a:latin typeface="+mn-lt"/>
                <a:cs typeface="Calibri"/>
              </a:rPr>
              <a:t>inspection</a:t>
            </a:r>
            <a:r>
              <a:rPr lang="hu-HU" dirty="0">
                <a:latin typeface="+mn-lt"/>
                <a:cs typeface="Calibri"/>
              </a:rPr>
              <a:t> </a:t>
            </a:r>
            <a:r>
              <a:rPr lang="hu-HU" dirty="0" err="1">
                <a:latin typeface="+mn-lt"/>
                <a:cs typeface="Calibri"/>
              </a:rPr>
              <a:t>methods</a:t>
            </a:r>
            <a:r>
              <a:rPr lang="hu-HU" dirty="0">
                <a:latin typeface="+mn-lt"/>
                <a:cs typeface="Calibri"/>
              </a:rPr>
              <a:t> </a:t>
            </a:r>
            <a:r>
              <a:rPr lang="hu-HU" dirty="0" err="1">
                <a:latin typeface="+mn-lt"/>
                <a:cs typeface="Calibri"/>
              </a:rPr>
              <a:t>with</a:t>
            </a:r>
            <a:r>
              <a:rPr lang="hu-HU" dirty="0">
                <a:cs typeface="Calibri"/>
              </a:rPr>
              <a:t> </a:t>
            </a:r>
            <a:r>
              <a:rPr lang="hu-HU" dirty="0" err="1">
                <a:cs typeface="Calibri"/>
              </a:rPr>
              <a:t>external</a:t>
            </a:r>
            <a:r>
              <a:rPr lang="hu-HU" dirty="0">
                <a:cs typeface="Calibri"/>
              </a:rPr>
              <a:t> </a:t>
            </a:r>
            <a:r>
              <a:rPr lang="hu-HU" dirty="0" err="1">
                <a:cs typeface="Calibri"/>
              </a:rPr>
              <a:t>lighting</a:t>
            </a:r>
            <a:endParaRPr lang="hu-HU" dirty="0">
              <a:cs typeface="Calibri"/>
            </a:endParaRPr>
          </a:p>
          <a:p>
            <a:pPr lvl="1" eaLnBrk="1" fontAlgn="auto" hangingPunct="1">
              <a:spcBef>
                <a:spcPts val="600"/>
              </a:spcBef>
              <a:spcAft>
                <a:spcPts val="0"/>
              </a:spcAft>
              <a:defRPr/>
            </a:pPr>
            <a:r>
              <a:rPr lang="hu-HU" dirty="0" err="1">
                <a:latin typeface="+mn-lt"/>
                <a:cs typeface="Calibri"/>
              </a:rPr>
              <a:t>Simulations</a:t>
            </a:r>
            <a:r>
              <a:rPr lang="hu-HU" dirty="0">
                <a:latin typeface="+mn-lt"/>
                <a:cs typeface="Calibri"/>
              </a:rPr>
              <a:t> </a:t>
            </a:r>
            <a:r>
              <a:rPr lang="hu-HU" dirty="0" err="1">
                <a:latin typeface="+mn-lt"/>
                <a:cs typeface="Calibri"/>
              </a:rPr>
              <a:t>revealed</a:t>
            </a:r>
            <a:r>
              <a:rPr lang="hu-HU" dirty="0">
                <a:latin typeface="+mn-lt"/>
                <a:cs typeface="Calibri"/>
              </a:rPr>
              <a:t> </a:t>
            </a:r>
            <a:r>
              <a:rPr lang="hu-HU" dirty="0" err="1">
                <a:latin typeface="+mn-lt"/>
                <a:cs typeface="Calibri"/>
              </a:rPr>
              <a:t>extremely</a:t>
            </a:r>
            <a:r>
              <a:rPr lang="hu-HU" dirty="0">
                <a:latin typeface="+mn-lt"/>
                <a:cs typeface="Calibri"/>
              </a:rPr>
              <a:t> </a:t>
            </a:r>
            <a:r>
              <a:rPr lang="hu-HU" dirty="0" err="1">
                <a:latin typeface="+mn-lt"/>
                <a:cs typeface="Calibri"/>
              </a:rPr>
              <a:t>low</a:t>
            </a:r>
            <a:r>
              <a:rPr lang="hu-HU" dirty="0">
                <a:latin typeface="+mn-lt"/>
                <a:cs typeface="Calibri"/>
              </a:rPr>
              <a:t> </a:t>
            </a:r>
            <a:r>
              <a:rPr lang="hu-HU" dirty="0" err="1">
                <a:latin typeface="+mn-lt"/>
                <a:cs typeface="Calibri"/>
              </a:rPr>
              <a:t>efficiency</a:t>
            </a:r>
            <a:endParaRPr lang="en-US" dirty="0">
              <a:latin typeface="+mn-lt"/>
              <a:cs typeface="Calibri"/>
            </a:endParaRPr>
          </a:p>
          <a:p>
            <a:pPr lvl="1">
              <a:spcBef>
                <a:spcPts val="0"/>
              </a:spcBef>
              <a:defRPr/>
            </a:pPr>
            <a:r>
              <a:rPr lang="en-US" sz="1200" dirty="0">
                <a:latin typeface="+mn-lt"/>
                <a:cs typeface="Calibri"/>
              </a:rPr>
              <a:t>- </a:t>
            </a:r>
            <a:r>
              <a:rPr lang="en-US" sz="1200" dirty="0"/>
              <a:t>1</a:t>
            </a:r>
            <a:r>
              <a:rPr lang="hu-HU" sz="1200" dirty="0"/>
              <a:t>2</a:t>
            </a:r>
            <a:r>
              <a:rPr lang="en-US" sz="1200" dirty="0"/>
              <a:t> orders of magnitude between laser power produced and laser light received at the cameras</a:t>
            </a:r>
            <a:endParaRPr lang="en-US" sz="1200" dirty="0">
              <a:latin typeface="+mn-lt"/>
              <a:cs typeface="Calibri"/>
            </a:endParaRPr>
          </a:p>
          <a:p>
            <a:pPr marL="557213" marR="0" lvl="1" indent="-21431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err="1">
                <a:ln>
                  <a:noFill/>
                </a:ln>
                <a:solidFill>
                  <a:prstClr val="black"/>
                </a:solidFill>
                <a:effectLst/>
                <a:uLnTx/>
                <a:uFillTx/>
                <a:latin typeface="Calibri"/>
                <a:ea typeface="+mn-ea"/>
                <a:cs typeface="Calibri"/>
              </a:rPr>
              <a:t>Alternative</a:t>
            </a:r>
            <a:r>
              <a:rPr kumimoji="0" lang="hu-HU" sz="1800" b="0" i="0" u="none" strike="noStrike" kern="1200" cap="none" spc="0" normalizeH="0" baseline="0" noProof="0" dirty="0">
                <a:ln>
                  <a:noFill/>
                </a:ln>
                <a:solidFill>
                  <a:prstClr val="black"/>
                </a:solidFill>
                <a:effectLst/>
                <a:uLnTx/>
                <a:uFillTx/>
                <a:latin typeface="Calibri"/>
                <a:ea typeface="+mn-ea"/>
                <a:cs typeface="Calibri"/>
              </a:rPr>
              <a:t> </a:t>
            </a:r>
            <a:r>
              <a:rPr kumimoji="0" lang="hu-HU" sz="1800" b="0" i="0" u="none" strike="noStrike" kern="1200" cap="none" spc="0" normalizeH="0" baseline="0" noProof="0" dirty="0" err="1">
                <a:ln>
                  <a:noFill/>
                </a:ln>
                <a:solidFill>
                  <a:prstClr val="black"/>
                </a:solidFill>
                <a:effectLst/>
                <a:uLnTx/>
                <a:uFillTx/>
                <a:latin typeface="Calibri"/>
                <a:ea typeface="+mn-ea"/>
                <a:cs typeface="Calibri"/>
              </a:rPr>
              <a:t>inter-shot</a:t>
            </a:r>
            <a:r>
              <a:rPr kumimoji="0" lang="hu-HU" sz="1800" b="0" i="0" u="none" strike="noStrike" kern="1200" cap="none" spc="0" normalizeH="0" baseline="0" noProof="0" dirty="0">
                <a:ln>
                  <a:noFill/>
                </a:ln>
                <a:solidFill>
                  <a:prstClr val="black"/>
                </a:solidFill>
                <a:effectLst/>
                <a:uLnTx/>
                <a:uFillTx/>
                <a:latin typeface="Calibri"/>
                <a:ea typeface="+mn-ea"/>
                <a:cs typeface="Calibri"/>
              </a:rPr>
              <a:t> </a:t>
            </a:r>
            <a:r>
              <a:rPr kumimoji="0" lang="hu-HU" sz="1800" b="0" i="0" u="none" strike="noStrike" kern="1200" cap="none" spc="0" normalizeH="0" baseline="0" noProof="0" dirty="0" err="1">
                <a:ln>
                  <a:noFill/>
                </a:ln>
                <a:solidFill>
                  <a:prstClr val="black"/>
                </a:solidFill>
                <a:effectLst/>
                <a:uLnTx/>
                <a:uFillTx/>
                <a:latin typeface="Calibri"/>
                <a:ea typeface="+mn-ea"/>
                <a:cs typeface="Calibri"/>
              </a:rPr>
              <a:t>illumination</a:t>
            </a:r>
            <a:r>
              <a:rPr kumimoji="0" lang="hu-HU" sz="1800" b="0" i="0" u="none" strike="noStrike" kern="1200" cap="none" spc="0" normalizeH="0" baseline="0" noProof="0" dirty="0">
                <a:ln>
                  <a:noFill/>
                </a:ln>
                <a:solidFill>
                  <a:prstClr val="black"/>
                </a:solidFill>
                <a:effectLst/>
                <a:uLnTx/>
                <a:uFillTx/>
                <a:latin typeface="Calibri"/>
                <a:ea typeface="+mn-ea"/>
                <a:cs typeface="Calibri"/>
              </a:rPr>
              <a:t> </a:t>
            </a:r>
            <a:r>
              <a:rPr kumimoji="0" lang="hu-HU" sz="1800" b="0" i="0" u="none" strike="noStrike" kern="1200" cap="none" spc="0" normalizeH="0" baseline="0" noProof="0" dirty="0" err="1">
                <a:ln>
                  <a:noFill/>
                </a:ln>
                <a:solidFill>
                  <a:prstClr val="black"/>
                </a:solidFill>
                <a:effectLst/>
                <a:uLnTx/>
                <a:uFillTx/>
                <a:latin typeface="Calibri"/>
                <a:ea typeface="+mn-ea"/>
                <a:cs typeface="Calibri"/>
              </a:rPr>
              <a:t>methods</a:t>
            </a:r>
            <a:r>
              <a:rPr kumimoji="0" lang="hu-HU" sz="1800" b="0" i="0" u="none" strike="noStrike" kern="1200" cap="none" spc="0" normalizeH="0" baseline="0" noProof="0" dirty="0">
                <a:ln>
                  <a:noFill/>
                </a:ln>
                <a:solidFill>
                  <a:prstClr val="black"/>
                </a:solidFill>
                <a:effectLst/>
                <a:uLnTx/>
                <a:uFillTx/>
                <a:latin typeface="Calibri"/>
                <a:ea typeface="+mn-ea"/>
                <a:cs typeface="Calibri"/>
              </a:rPr>
              <a:t>: ECWC, ICWC</a:t>
            </a:r>
          </a:p>
          <a:p>
            <a:pPr eaLnBrk="1" fontAlgn="auto" hangingPunct="1">
              <a:spcBef>
                <a:spcPts val="0"/>
              </a:spcBef>
              <a:spcAft>
                <a:spcPts val="0"/>
              </a:spcAft>
              <a:defRPr/>
            </a:pPr>
            <a:endParaRPr lang="en-US" b="1" dirty="0">
              <a:latin typeface="+mn-lt"/>
              <a:cs typeface="Calibri"/>
            </a:endParaRPr>
          </a:p>
          <a:p>
            <a:pPr marL="214313" indent="-214313">
              <a:spcBef>
                <a:spcPts val="0"/>
              </a:spcBef>
              <a:buFont typeface="Arial"/>
              <a:buChar char="•"/>
              <a:defRPr/>
            </a:pPr>
            <a:r>
              <a:rPr lang="en-US" b="1" dirty="0">
                <a:cs typeface="Calibri"/>
              </a:rPr>
              <a:t>Scientific Objectives</a:t>
            </a:r>
          </a:p>
          <a:p>
            <a:pPr lvl="1">
              <a:spcBef>
                <a:spcPts val="600"/>
              </a:spcBef>
              <a:defRPr/>
            </a:pPr>
            <a:r>
              <a:rPr lang="hu-HU" dirty="0" err="1">
                <a:cs typeface="Calibri"/>
              </a:rPr>
              <a:t>Investigate</a:t>
            </a:r>
            <a:r>
              <a:rPr lang="hu-HU" dirty="0">
                <a:cs typeface="Calibri"/>
              </a:rPr>
              <a:t> </a:t>
            </a:r>
            <a:r>
              <a:rPr lang="hu-HU" dirty="0" err="1">
                <a:cs typeface="Calibri"/>
              </a:rPr>
              <a:t>wall</a:t>
            </a:r>
            <a:r>
              <a:rPr lang="hu-HU" dirty="0">
                <a:cs typeface="Calibri"/>
              </a:rPr>
              <a:t> </a:t>
            </a:r>
            <a:r>
              <a:rPr lang="hu-HU" dirty="0" err="1">
                <a:cs typeface="Calibri"/>
              </a:rPr>
              <a:t>inspection</a:t>
            </a:r>
            <a:r>
              <a:rPr lang="hu-HU" dirty="0">
                <a:cs typeface="Calibri"/>
              </a:rPr>
              <a:t> </a:t>
            </a:r>
            <a:r>
              <a:rPr lang="hu-HU" dirty="0" err="1">
                <a:cs typeface="Calibri"/>
              </a:rPr>
              <a:t>quality</a:t>
            </a:r>
            <a:r>
              <a:rPr lang="hu-HU" dirty="0">
                <a:cs typeface="Calibri"/>
              </a:rPr>
              <a:t> </a:t>
            </a:r>
            <a:r>
              <a:rPr lang="hu-HU" dirty="0" err="1">
                <a:cs typeface="Calibri"/>
              </a:rPr>
              <a:t>with</a:t>
            </a:r>
            <a:r>
              <a:rPr lang="hu-HU" dirty="0">
                <a:cs typeface="Calibri"/>
              </a:rPr>
              <a:t> EDICAM </a:t>
            </a:r>
            <a:r>
              <a:rPr lang="hu-HU" dirty="0" err="1">
                <a:cs typeface="Calibri"/>
              </a:rPr>
              <a:t>during</a:t>
            </a:r>
            <a:r>
              <a:rPr lang="hu-HU" dirty="0">
                <a:cs typeface="Calibri"/>
              </a:rPr>
              <a:t> ECWC</a:t>
            </a:r>
          </a:p>
          <a:p>
            <a:pPr lvl="1">
              <a:spcBef>
                <a:spcPts val="600"/>
              </a:spcBef>
              <a:defRPr/>
            </a:pPr>
            <a:r>
              <a:rPr lang="hu-HU" dirty="0" err="1">
                <a:cs typeface="Calibri"/>
              </a:rPr>
              <a:t>Assess</a:t>
            </a:r>
            <a:r>
              <a:rPr lang="hu-HU" dirty="0">
                <a:cs typeface="Calibri"/>
              </a:rPr>
              <a:t> image </a:t>
            </a:r>
            <a:r>
              <a:rPr lang="hu-HU" dirty="0" err="1">
                <a:cs typeface="Calibri"/>
              </a:rPr>
              <a:t>quality</a:t>
            </a:r>
            <a:r>
              <a:rPr lang="hu-HU" dirty="0">
                <a:cs typeface="Calibri"/>
              </a:rPr>
              <a:t> </a:t>
            </a:r>
            <a:r>
              <a:rPr lang="hu-HU" dirty="0" err="1">
                <a:cs typeface="Calibri"/>
              </a:rPr>
              <a:t>vs</a:t>
            </a:r>
            <a:r>
              <a:rPr lang="hu-HU" dirty="0">
                <a:cs typeface="Calibri"/>
              </a:rPr>
              <a:t> </a:t>
            </a:r>
            <a:r>
              <a:rPr lang="hu-HU" dirty="0" err="1">
                <a:cs typeface="Calibri"/>
              </a:rPr>
              <a:t>position</a:t>
            </a:r>
            <a:r>
              <a:rPr lang="hu-HU" dirty="0">
                <a:cs typeface="Calibri"/>
              </a:rPr>
              <a:t> of ECWC </a:t>
            </a:r>
            <a:r>
              <a:rPr lang="hu-HU" dirty="0" err="1">
                <a:cs typeface="Calibri"/>
              </a:rPr>
              <a:t>resonance</a:t>
            </a:r>
            <a:endParaRPr lang="hu-HU" dirty="0">
              <a:cs typeface="Calibri"/>
            </a:endParaRPr>
          </a:p>
          <a:p>
            <a:pPr marL="0" indent="0" eaLnBrk="1" fontAlgn="auto" hangingPunct="1">
              <a:spcBef>
                <a:spcPts val="0"/>
              </a:spcBef>
              <a:spcAft>
                <a:spcPts val="0"/>
              </a:spcAft>
              <a:buNone/>
              <a:defRPr/>
            </a:pPr>
            <a:endParaRPr lang="en-US" dirty="0">
              <a:latin typeface="+mn-lt"/>
              <a:cs typeface="Calibri"/>
            </a:endParaRPr>
          </a:p>
          <a:p>
            <a:endParaRPr lang="fr-FR" dirty="0"/>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JT-60SA OP2 Proposal | 2026 </a:t>
            </a:r>
          </a:p>
        </p:txBody>
      </p:sp>
      <p:sp>
        <p:nvSpPr>
          <p:cNvPr id="11" name="ZoneTexte 10">
            <a:extLst>
              <a:ext uri="{FF2B5EF4-FFF2-40B4-BE49-F238E27FC236}">
                <a16:creationId xmlns:a16="http://schemas.microsoft.com/office/drawing/2014/main" id="{E868F7C7-FB97-4392-8588-57B808D314A6}"/>
              </a:ext>
            </a:extLst>
          </p:cNvPr>
          <p:cNvSpPr txBox="1"/>
          <p:nvPr/>
        </p:nvSpPr>
        <p:spPr>
          <a:xfrm>
            <a:off x="419100" y="5651956"/>
            <a:ext cx="6991927" cy="738664"/>
          </a:xfrm>
          <a:prstGeom prst="rect">
            <a:avLst/>
          </a:prstGeom>
          <a:noFill/>
        </p:spPr>
        <p:txBody>
          <a:bodyPr wrap="square">
            <a:spAutoFit/>
          </a:bodyPr>
          <a:lstStyle/>
          <a:p>
            <a:pPr marL="214313" indent="-214313" eaLnBrk="1" fontAlgn="auto" hangingPunct="1">
              <a:spcBef>
                <a:spcPts val="0"/>
              </a:spcBef>
              <a:spcAft>
                <a:spcPts val="0"/>
              </a:spcAft>
              <a:buFont typeface="Arial"/>
              <a:buChar char="•"/>
              <a:defRPr/>
            </a:pPr>
            <a:r>
              <a:rPr lang="en-US" sz="2400" b="1" dirty="0">
                <a:cs typeface="Calibri"/>
              </a:rPr>
              <a:t>N</a:t>
            </a:r>
            <a:r>
              <a:rPr lang="en-US" sz="2400" b="1" dirty="0">
                <a:latin typeface="+mn-lt"/>
                <a:cs typeface="Calibri"/>
              </a:rPr>
              <a:t>umber of session or shots required</a:t>
            </a:r>
          </a:p>
          <a:p>
            <a:pPr lvl="1" eaLnBrk="1" fontAlgn="auto" hangingPunct="1">
              <a:spcBef>
                <a:spcPts val="0"/>
              </a:spcBef>
              <a:spcAft>
                <a:spcPts val="0"/>
              </a:spcAft>
              <a:defRPr/>
            </a:pPr>
            <a:r>
              <a:rPr lang="hu-HU" dirty="0" err="1">
                <a:cs typeface="Calibri"/>
              </a:rPr>
              <a:t>Inter-shot</a:t>
            </a:r>
            <a:r>
              <a:rPr lang="hu-HU" dirty="0">
                <a:cs typeface="Calibri"/>
              </a:rPr>
              <a:t> ECWC is OK, </a:t>
            </a:r>
            <a:r>
              <a:rPr lang="hu-HU" dirty="0" err="1">
                <a:cs typeface="Calibri"/>
              </a:rPr>
              <a:t>but</a:t>
            </a:r>
            <a:r>
              <a:rPr lang="hu-HU" dirty="0">
                <a:cs typeface="Calibri"/>
              </a:rPr>
              <a:t> </a:t>
            </a:r>
            <a:r>
              <a:rPr lang="hu-HU" dirty="0" err="1">
                <a:cs typeface="Calibri"/>
              </a:rPr>
              <a:t>if</a:t>
            </a:r>
            <a:r>
              <a:rPr lang="hu-HU" dirty="0">
                <a:cs typeface="Calibri"/>
              </a:rPr>
              <a:t> </a:t>
            </a:r>
            <a:r>
              <a:rPr lang="hu-HU" dirty="0" err="1">
                <a:cs typeface="Calibri"/>
              </a:rPr>
              <a:t>filters</a:t>
            </a:r>
            <a:r>
              <a:rPr lang="hu-HU" dirty="0">
                <a:cs typeface="Calibri"/>
              </a:rPr>
              <a:t> </a:t>
            </a:r>
            <a:r>
              <a:rPr lang="hu-HU" dirty="0" err="1">
                <a:cs typeface="Calibri"/>
              </a:rPr>
              <a:t>are</a:t>
            </a:r>
            <a:r>
              <a:rPr lang="hu-HU" dirty="0">
                <a:cs typeface="Calibri"/>
              </a:rPr>
              <a:t> </a:t>
            </a:r>
            <a:r>
              <a:rPr lang="hu-HU" dirty="0" err="1">
                <a:cs typeface="Calibri"/>
              </a:rPr>
              <a:t>used</a:t>
            </a:r>
            <a:r>
              <a:rPr lang="hu-HU" dirty="0">
                <a:cs typeface="Calibri"/>
              </a:rPr>
              <a:t>, </a:t>
            </a:r>
            <a:r>
              <a:rPr lang="hu-HU" dirty="0" err="1">
                <a:cs typeface="Calibri"/>
              </a:rPr>
              <a:t>it</a:t>
            </a:r>
            <a:r>
              <a:rPr lang="hu-HU" dirty="0">
                <a:cs typeface="Calibri"/>
              </a:rPr>
              <a:t> </a:t>
            </a:r>
            <a:r>
              <a:rPr lang="hu-HU" dirty="0" err="1">
                <a:cs typeface="Calibri"/>
              </a:rPr>
              <a:t>affects</a:t>
            </a:r>
            <a:r>
              <a:rPr lang="hu-HU" dirty="0">
                <a:cs typeface="Calibri"/>
              </a:rPr>
              <a:t> </a:t>
            </a:r>
            <a:r>
              <a:rPr lang="hu-HU" dirty="0" err="1">
                <a:cs typeface="Calibri"/>
              </a:rPr>
              <a:t>other</a:t>
            </a:r>
            <a:r>
              <a:rPr lang="hu-HU" dirty="0">
                <a:cs typeface="Calibri"/>
              </a:rPr>
              <a:t> </a:t>
            </a:r>
            <a:r>
              <a:rPr lang="hu-HU" dirty="0" err="1">
                <a:cs typeface="Calibri"/>
              </a:rPr>
              <a:t>shots</a:t>
            </a:r>
            <a:endParaRPr lang="fr-FR" dirty="0"/>
          </a:p>
        </p:txBody>
      </p:sp>
      <p:pic>
        <p:nvPicPr>
          <p:cNvPr id="4" name="Picture 11">
            <a:extLst>
              <a:ext uri="{FF2B5EF4-FFF2-40B4-BE49-F238E27FC236}">
                <a16:creationId xmlns:a16="http://schemas.microsoft.com/office/drawing/2014/main" id="{A058F72E-C7D2-DC9B-6D8D-4345D2C906CF}"/>
              </a:ext>
            </a:extLst>
          </p:cNvPr>
          <p:cNvPicPr>
            <a:picLocks noChangeAspect="1"/>
          </p:cNvPicPr>
          <p:nvPr/>
        </p:nvPicPr>
        <p:blipFill>
          <a:blip r:embed="rId2"/>
          <a:srcRect l="50461" t="15622"/>
          <a:stretch>
            <a:fillRect/>
          </a:stretch>
        </p:blipFill>
        <p:spPr>
          <a:xfrm>
            <a:off x="8602201" y="836712"/>
            <a:ext cx="3471250" cy="2510548"/>
          </a:xfrm>
          <a:prstGeom prst="rect">
            <a:avLst/>
          </a:prstGeom>
        </p:spPr>
      </p:pic>
      <p:sp>
        <p:nvSpPr>
          <p:cNvPr id="5" name="TextBox 16">
            <a:extLst>
              <a:ext uri="{FF2B5EF4-FFF2-40B4-BE49-F238E27FC236}">
                <a16:creationId xmlns:a16="http://schemas.microsoft.com/office/drawing/2014/main" id="{E46D08BD-6D47-5A33-7095-FC19B59DF46B}"/>
              </a:ext>
            </a:extLst>
          </p:cNvPr>
          <p:cNvSpPr txBox="1"/>
          <p:nvPr/>
        </p:nvSpPr>
        <p:spPr>
          <a:xfrm>
            <a:off x="8106487" y="256504"/>
            <a:ext cx="3471250" cy="830997"/>
          </a:xfrm>
          <a:prstGeom prst="rect">
            <a:avLst/>
          </a:prstGeom>
          <a:noFill/>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US" sz="1600" u="sng" dirty="0">
                <a:solidFill>
                  <a:srgbClr val="0070C0"/>
                </a:solidFill>
                <a:latin typeface="+mn-lt"/>
              </a:rPr>
              <a:t>Simultaneous use of 20 views:</a:t>
            </a:r>
          </a:p>
          <a:p>
            <a:pPr marL="285750" indent="-285750">
              <a:buFont typeface="Arial" panose="020B0604020202020204" pitchFamily="34" charset="0"/>
              <a:buChar char="•"/>
            </a:pPr>
            <a:r>
              <a:rPr lang="en-US" sz="1600" dirty="0">
                <a:latin typeface="+mn-lt"/>
              </a:rPr>
              <a:t>1 view is used for viewing</a:t>
            </a:r>
          </a:p>
          <a:p>
            <a:pPr marL="285750" indent="-285750">
              <a:buFont typeface="Arial" panose="020B0604020202020204" pitchFamily="34" charset="0"/>
              <a:buChar char="•"/>
            </a:pPr>
            <a:r>
              <a:rPr lang="en-US" sz="1600" dirty="0">
                <a:latin typeface="+mn-lt"/>
              </a:rPr>
              <a:t>19  views are used for illumination</a:t>
            </a:r>
          </a:p>
        </p:txBody>
      </p:sp>
      <p:grpSp>
        <p:nvGrpSpPr>
          <p:cNvPr id="12" name="Csoportba foglalás 11">
            <a:extLst>
              <a:ext uri="{FF2B5EF4-FFF2-40B4-BE49-F238E27FC236}">
                <a16:creationId xmlns:a16="http://schemas.microsoft.com/office/drawing/2014/main" id="{59675D9E-6AAB-64DC-AFCA-CF48CE597EB1}"/>
              </a:ext>
            </a:extLst>
          </p:cNvPr>
          <p:cNvGrpSpPr/>
          <p:nvPr/>
        </p:nvGrpSpPr>
        <p:grpSpPr>
          <a:xfrm>
            <a:off x="9725891" y="3441210"/>
            <a:ext cx="2347560" cy="2934451"/>
            <a:chOff x="7440876" y="628051"/>
            <a:chExt cx="4681728" cy="5852160"/>
          </a:xfrm>
        </p:grpSpPr>
        <p:pic>
          <p:nvPicPr>
            <p:cNvPr id="6" name="Kép 5" descr="A képen kör, fekete, fekete-fehér, monokróm látható&#10;&#10;Előfordulhat, hogy az AI által létrehozott tartalom helytelen.">
              <a:extLst>
                <a:ext uri="{FF2B5EF4-FFF2-40B4-BE49-F238E27FC236}">
                  <a16:creationId xmlns:a16="http://schemas.microsoft.com/office/drawing/2014/main" id="{34CC1FAC-9F65-FFBE-0CC3-06F289757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855660" y="1213267"/>
              <a:ext cx="5852160" cy="4681728"/>
            </a:xfrm>
            <a:prstGeom prst="rect">
              <a:avLst/>
            </a:prstGeom>
          </p:spPr>
        </p:pic>
        <p:sp>
          <p:nvSpPr>
            <p:cNvPr id="7" name="Szövegdoboz 6">
              <a:extLst>
                <a:ext uri="{FF2B5EF4-FFF2-40B4-BE49-F238E27FC236}">
                  <a16:creationId xmlns:a16="http://schemas.microsoft.com/office/drawing/2014/main" id="{3222AC84-BCE5-739E-6F92-20D534EE6360}"/>
                </a:ext>
              </a:extLst>
            </p:cNvPr>
            <p:cNvSpPr txBox="1"/>
            <p:nvPr/>
          </p:nvSpPr>
          <p:spPr>
            <a:xfrm>
              <a:off x="10664196" y="650479"/>
              <a:ext cx="1458408" cy="920696"/>
            </a:xfrm>
            <a:prstGeom prst="rect">
              <a:avLst/>
            </a:prstGeom>
            <a:noFill/>
          </p:spPr>
          <p:txBody>
            <a:bodyPr wrap="none" rtlCol="0">
              <a:spAutoFit/>
            </a:bodyPr>
            <a:lstStyle/>
            <a:p>
              <a:pPr algn="r"/>
              <a:r>
                <a:rPr lang="hu-HU" sz="1200" dirty="0">
                  <a:solidFill>
                    <a:srgbClr val="FFFF00"/>
                  </a:solidFill>
                </a:rPr>
                <a:t>E100552</a:t>
              </a:r>
            </a:p>
            <a:p>
              <a:pPr algn="r"/>
              <a:r>
                <a:rPr lang="hu-HU" sz="1200" dirty="0">
                  <a:solidFill>
                    <a:srgbClr val="FFFF00"/>
                  </a:solidFill>
                </a:rPr>
                <a:t>EDICAM</a:t>
              </a:r>
            </a:p>
          </p:txBody>
        </p:sp>
      </p:grpSp>
      <p:pic>
        <p:nvPicPr>
          <p:cNvPr id="14" name="Ábra 13">
            <a:extLst>
              <a:ext uri="{FF2B5EF4-FFF2-40B4-BE49-F238E27FC236}">
                <a16:creationId xmlns:a16="http://schemas.microsoft.com/office/drawing/2014/main" id="{D90646C5-45CE-1958-F7FA-DCA99DB30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1215" y="279053"/>
            <a:ext cx="875723" cy="416844"/>
          </a:xfrm>
          <a:prstGeom prst="rect">
            <a:avLst/>
          </a:prstGeom>
        </p:spPr>
      </p:pic>
      <p:pic>
        <p:nvPicPr>
          <p:cNvPr id="15" name="Kép 14" descr="A képen kör, fekete, fekete-fehér, monokróm látható&#10;&#10;Előfordulhat, hogy az AI által létrehozott tartalom helytelen.">
            <a:extLst>
              <a:ext uri="{FF2B5EF4-FFF2-40B4-BE49-F238E27FC236}">
                <a16:creationId xmlns:a16="http://schemas.microsoft.com/office/drawing/2014/main" id="{A9CC7CBE-D594-5A84-81B0-C312DA07B25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71804" t="11143" r="3125" b="66169"/>
          <a:stretch>
            <a:fillRect/>
          </a:stretch>
        </p:blipFill>
        <p:spPr>
          <a:xfrm rot="16200000">
            <a:off x="7115312" y="3846254"/>
            <a:ext cx="2934452" cy="2124364"/>
          </a:xfrm>
          <a:prstGeom prst="rect">
            <a:avLst/>
          </a:prstGeom>
        </p:spPr>
      </p:pic>
      <p:grpSp>
        <p:nvGrpSpPr>
          <p:cNvPr id="16" name="Csoportba foglalás 15">
            <a:extLst>
              <a:ext uri="{FF2B5EF4-FFF2-40B4-BE49-F238E27FC236}">
                <a16:creationId xmlns:a16="http://schemas.microsoft.com/office/drawing/2014/main" id="{D9BD0D9E-9680-A99C-3361-858283BD80B0}"/>
              </a:ext>
            </a:extLst>
          </p:cNvPr>
          <p:cNvGrpSpPr/>
          <p:nvPr/>
        </p:nvGrpSpPr>
        <p:grpSpPr>
          <a:xfrm>
            <a:off x="9644720" y="3452456"/>
            <a:ext cx="856764" cy="2923206"/>
            <a:chOff x="7802508" y="732690"/>
            <a:chExt cx="856764" cy="2923206"/>
          </a:xfrm>
        </p:grpSpPr>
        <p:sp>
          <p:nvSpPr>
            <p:cNvPr id="17" name="Téglalap 16">
              <a:extLst>
                <a:ext uri="{FF2B5EF4-FFF2-40B4-BE49-F238E27FC236}">
                  <a16:creationId xmlns:a16="http://schemas.microsoft.com/office/drawing/2014/main" id="{C60B48CB-0C77-3D92-6D87-66E4C3F4E761}"/>
                </a:ext>
              </a:extLst>
            </p:cNvPr>
            <p:cNvSpPr>
              <a:spLocks noChangeAspect="1"/>
            </p:cNvSpPr>
            <p:nvPr/>
          </p:nvSpPr>
          <p:spPr>
            <a:xfrm>
              <a:off x="8130564" y="840210"/>
              <a:ext cx="528708" cy="730802"/>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8" name="Egyenes összekötő 17">
              <a:extLst>
                <a:ext uri="{FF2B5EF4-FFF2-40B4-BE49-F238E27FC236}">
                  <a16:creationId xmlns:a16="http://schemas.microsoft.com/office/drawing/2014/main" id="{070D1BB4-5BDD-1469-53BA-50D11424DF33}"/>
                </a:ext>
              </a:extLst>
            </p:cNvPr>
            <p:cNvCxnSpPr>
              <a:cxnSpLocks/>
            </p:cNvCxnSpPr>
            <p:nvPr/>
          </p:nvCxnSpPr>
          <p:spPr>
            <a:xfrm flipH="1" flipV="1">
              <a:off x="7802508" y="732690"/>
              <a:ext cx="328055" cy="10751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id="{004A5B10-D0B5-DF5E-1D84-C1387ADDAB7F}"/>
                </a:ext>
              </a:extLst>
            </p:cNvPr>
            <p:cNvCxnSpPr>
              <a:cxnSpLocks/>
            </p:cNvCxnSpPr>
            <p:nvPr/>
          </p:nvCxnSpPr>
          <p:spPr>
            <a:xfrm flipH="1">
              <a:off x="7802508" y="1571012"/>
              <a:ext cx="328055" cy="20848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23" name="Kép 22">
            <a:extLst>
              <a:ext uri="{FF2B5EF4-FFF2-40B4-BE49-F238E27FC236}">
                <a16:creationId xmlns:a16="http://schemas.microsoft.com/office/drawing/2014/main" id="{2B782321-9AE6-D2CC-92D6-5DC229BBE6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6479" y="3114675"/>
            <a:ext cx="1047622" cy="298610"/>
          </a:xfrm>
          <a:prstGeom prst="rect">
            <a:avLst/>
          </a:prstGeom>
        </p:spPr>
      </p:pic>
      <p:sp>
        <p:nvSpPr>
          <p:cNvPr id="24" name="Szövegdoboz 23">
            <a:extLst>
              <a:ext uri="{FF2B5EF4-FFF2-40B4-BE49-F238E27FC236}">
                <a16:creationId xmlns:a16="http://schemas.microsoft.com/office/drawing/2014/main" id="{4CA0E4D4-96E7-A8E1-B0DC-21DA6249988B}"/>
              </a:ext>
            </a:extLst>
          </p:cNvPr>
          <p:cNvSpPr txBox="1"/>
          <p:nvPr/>
        </p:nvSpPr>
        <p:spPr>
          <a:xfrm>
            <a:off x="7134225" y="1479525"/>
            <a:ext cx="2257425" cy="523220"/>
          </a:xfrm>
          <a:prstGeom prst="rect">
            <a:avLst/>
          </a:prstGeom>
          <a:noFill/>
        </p:spPr>
        <p:txBody>
          <a:bodyPr wrap="square" rtlCol="0">
            <a:spAutoFit/>
          </a:bodyPr>
          <a:lstStyle/>
          <a:p>
            <a:pPr algn="l"/>
            <a:r>
              <a:rPr lang="hu-HU" sz="1400" dirty="0"/>
              <a:t>[Moser </a:t>
            </a:r>
            <a:r>
              <a:rPr lang="hu-HU" sz="1400" dirty="0" err="1"/>
              <a:t>et</a:t>
            </a:r>
            <a:r>
              <a:rPr lang="hu-HU" sz="1400" dirty="0"/>
              <a:t> </a:t>
            </a:r>
            <a:r>
              <a:rPr lang="hu-HU" sz="1400" dirty="0" err="1"/>
              <a:t>al</a:t>
            </a:r>
            <a:endParaRPr lang="hu-HU" sz="1400" dirty="0"/>
          </a:p>
          <a:p>
            <a:pPr algn="l"/>
            <a:r>
              <a:rPr lang="hu-HU" sz="1400" dirty="0"/>
              <a:t>47th ITPA meeting]</a:t>
            </a:r>
          </a:p>
        </p:txBody>
      </p:sp>
      <p:sp>
        <p:nvSpPr>
          <p:cNvPr id="25" name="Szövegdoboz 24">
            <a:extLst>
              <a:ext uri="{FF2B5EF4-FFF2-40B4-BE49-F238E27FC236}">
                <a16:creationId xmlns:a16="http://schemas.microsoft.com/office/drawing/2014/main" id="{C8042214-3CF1-4F38-109E-12DC315F1776}"/>
              </a:ext>
            </a:extLst>
          </p:cNvPr>
          <p:cNvSpPr txBox="1"/>
          <p:nvPr/>
        </p:nvSpPr>
        <p:spPr>
          <a:xfrm>
            <a:off x="7511390" y="3443946"/>
            <a:ext cx="1090811" cy="461665"/>
          </a:xfrm>
          <a:prstGeom prst="rect">
            <a:avLst/>
          </a:prstGeom>
          <a:noFill/>
        </p:spPr>
        <p:txBody>
          <a:bodyPr wrap="none" rtlCol="0">
            <a:spAutoFit/>
          </a:bodyPr>
          <a:lstStyle/>
          <a:p>
            <a:r>
              <a:rPr lang="hu-HU" sz="1200" dirty="0">
                <a:solidFill>
                  <a:srgbClr val="FFFF00"/>
                </a:solidFill>
              </a:rPr>
              <a:t>5 </a:t>
            </a:r>
            <a:r>
              <a:rPr lang="hu-HU" sz="1200" dirty="0" err="1">
                <a:solidFill>
                  <a:srgbClr val="FFFF00"/>
                </a:solidFill>
              </a:rPr>
              <a:t>ms</a:t>
            </a:r>
            <a:r>
              <a:rPr lang="hu-HU" sz="1200" dirty="0">
                <a:solidFill>
                  <a:srgbClr val="FFFF00"/>
                </a:solidFill>
              </a:rPr>
              <a:t> </a:t>
            </a:r>
            <a:r>
              <a:rPr lang="hu-HU" sz="1200" dirty="0" err="1">
                <a:solidFill>
                  <a:srgbClr val="FFFF00"/>
                </a:solidFill>
              </a:rPr>
              <a:t>exposure</a:t>
            </a:r>
            <a:endParaRPr lang="hu-HU" sz="1200" dirty="0">
              <a:solidFill>
                <a:srgbClr val="FFFF00"/>
              </a:solidFill>
            </a:endParaRPr>
          </a:p>
          <a:p>
            <a:r>
              <a:rPr lang="hu-HU" sz="1200" dirty="0">
                <a:solidFill>
                  <a:srgbClr val="FFFF00"/>
                </a:solidFill>
              </a:rPr>
              <a:t>+</a:t>
            </a:r>
            <a:r>
              <a:rPr lang="hu-HU" sz="1200" dirty="0" err="1">
                <a:solidFill>
                  <a:srgbClr val="FFFF00"/>
                </a:solidFill>
              </a:rPr>
              <a:t>contrast</a:t>
            </a:r>
            <a:endParaRPr lang="hu-HU" sz="1200" dirty="0">
              <a:solidFill>
                <a:srgbClr val="FFFF00"/>
              </a:solidFill>
            </a:endParaRPr>
          </a:p>
        </p:txBody>
      </p:sp>
    </p:spTree>
    <p:extLst>
      <p:ext uri="{BB962C8B-B14F-4D97-AF65-F5344CB8AC3E}">
        <p14:creationId xmlns:p14="http://schemas.microsoft.com/office/powerpoint/2010/main" val="147626227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237</TotalTime>
  <Words>152</Words>
  <Application>Microsoft Office PowerPoint</Application>
  <PresentationFormat>Szélesvásznú</PresentationFormat>
  <Paragraphs>26</Paragraphs>
  <Slides>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vt:i4>
      </vt:variant>
    </vt:vector>
  </HeadingPairs>
  <TitlesOfParts>
    <vt:vector size="5" baseType="lpstr">
      <vt:lpstr>Aptos</vt:lpstr>
      <vt:lpstr>Arial</vt:lpstr>
      <vt:lpstr>Calibri</vt:lpstr>
      <vt:lpstr>EUROfusion.1line_5_3_2019</vt:lpstr>
      <vt:lpstr>Wall inspection using EDICAM during ECWC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Szepesi Tamás</cp:lastModifiedBy>
  <cp:revision>21</cp:revision>
  <dcterms:created xsi:type="dcterms:W3CDTF">2023-11-15T09:40:03Z</dcterms:created>
  <dcterms:modified xsi:type="dcterms:W3CDTF">2025-11-04T15:31:29Z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SIP_Label_22759de7-3255-46b5-8dfe-736652f9c6c1_Enabled">
    <vt:lpwstr>true</vt:lpwstr>
  </property>
  <property fmtid="{D5CDD505-2E9C-101B-9397-08002B2CF9AE}" pid="4" name="MSIP_Label_22759de7-3255-46b5-8dfe-736652f9c6c1_SetDate">
    <vt:lpwstr>2025-07-07T12:31:27Z</vt:lpwstr>
  </property>
  <property fmtid="{D5CDD505-2E9C-101B-9397-08002B2CF9AE}" pid="5" name="MSIP_Label_22759de7-3255-46b5-8dfe-736652f9c6c1_Method">
    <vt:lpwstr>Standard</vt:lpwstr>
  </property>
  <property fmtid="{D5CDD505-2E9C-101B-9397-08002B2CF9AE}" pid="6" name="MSIP_Label_22759de7-3255-46b5-8dfe-736652f9c6c1_Name">
    <vt:lpwstr>22759de7-3255-46b5-8dfe-736652f9c6c1</vt:lpwstr>
  </property>
  <property fmtid="{D5CDD505-2E9C-101B-9397-08002B2CF9AE}" pid="7" name="MSIP_Label_22759de7-3255-46b5-8dfe-736652f9c6c1_SiteId">
    <vt:lpwstr>c6ac664b-ae27-4d5d-b4e6-bb5717196fc7</vt:lpwstr>
  </property>
  <property fmtid="{D5CDD505-2E9C-101B-9397-08002B2CF9AE}" pid="8" name="MSIP_Label_22759de7-3255-46b5-8dfe-736652f9c6c1_ActionId">
    <vt:lpwstr>01fea838-fad8-4232-8606-7ed802574ac1</vt:lpwstr>
  </property>
  <property fmtid="{D5CDD505-2E9C-101B-9397-08002B2CF9AE}" pid="9" name="MSIP_Label_22759de7-3255-46b5-8dfe-736652f9c6c1_ContentBits">
    <vt:lpwstr>0</vt:lpwstr>
  </property>
</Properties>
</file>