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41" autoAdjust="0"/>
    <p:restoredTop sz="94660"/>
  </p:normalViewPr>
  <p:slideViewPr>
    <p:cSldViewPr snapToGrid="0">
      <p:cViewPr varScale="1">
        <p:scale>
          <a:sx n="63" d="100"/>
          <a:sy n="63" d="100"/>
        </p:scale>
        <p:origin x="876"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04504-7796-4C7F-851A-B7F1387E744A}" type="datetimeFigureOut">
              <a:rPr lang="en-GB" smtClean="0"/>
              <a:t>26/10/2025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C27D5-0D75-4E3E-AD55-CAC614F7556B}" type="slidenum">
              <a:rPr lang="en-GB" smtClean="0"/>
              <a:t>‹#›</a:t>
            </a:fld>
            <a:endParaRPr lang="en-GB"/>
          </a:p>
        </p:txBody>
      </p:sp>
    </p:spTree>
    <p:extLst>
      <p:ext uri="{BB962C8B-B14F-4D97-AF65-F5344CB8AC3E}">
        <p14:creationId xmlns:p14="http://schemas.microsoft.com/office/powerpoint/2010/main" val="3839155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EUROfusion Values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sv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4FD918-4636-3AD1-725C-4CFB22102A0F}"/>
              </a:ext>
            </a:extLst>
          </p:cNvPr>
          <p:cNvSpPr>
            <a:spLocks noGrp="1"/>
          </p:cNvSpPr>
          <p:nvPr>
            <p:ph type="title"/>
          </p:nvPr>
        </p:nvSpPr>
        <p:spPr/>
        <p:txBody>
          <a:bodyPr/>
          <a:lstStyle/>
          <a:p>
            <a:r>
              <a:rPr lang="fr-FR" dirty="0"/>
              <a:t>Joint </a:t>
            </a:r>
            <a:r>
              <a:rPr lang="fr-FR" dirty="0" err="1"/>
              <a:t>core</a:t>
            </a:r>
            <a:r>
              <a:rPr lang="fr-FR" dirty="0"/>
              <a:t> (</a:t>
            </a:r>
            <a:r>
              <a:rPr lang="fr-FR" dirty="0" err="1"/>
              <a:t>density</a:t>
            </a:r>
            <a:r>
              <a:rPr lang="fr-FR" dirty="0"/>
              <a:t>) control and </a:t>
            </a:r>
            <a:r>
              <a:rPr lang="fr-FR" dirty="0" err="1"/>
              <a:t>exhaust</a:t>
            </a:r>
            <a:r>
              <a:rPr lang="fr-FR" dirty="0"/>
              <a:t> (</a:t>
            </a:r>
            <a:r>
              <a:rPr lang="fr-FR" dirty="0" err="1"/>
              <a:t>impurity</a:t>
            </a:r>
            <a:r>
              <a:rPr lang="fr-FR" dirty="0"/>
              <a:t>) control</a:t>
            </a:r>
          </a:p>
        </p:txBody>
      </p:sp>
      <p:sp>
        <p:nvSpPr>
          <p:cNvPr id="3" name="Espace réservé du contenu 2">
            <a:extLst>
              <a:ext uri="{FF2B5EF4-FFF2-40B4-BE49-F238E27FC236}">
                <a16:creationId xmlns:a16="http://schemas.microsoft.com/office/drawing/2014/main" id="{AF84369C-82E3-577D-E575-74F6A508CBA3}"/>
              </a:ext>
            </a:extLst>
          </p:cNvPr>
          <p:cNvSpPr>
            <a:spLocks noGrp="1"/>
          </p:cNvSpPr>
          <p:nvPr>
            <p:ph idx="1"/>
          </p:nvPr>
        </p:nvSpPr>
        <p:spPr>
          <a:xfrm>
            <a:off x="609600" y="836712"/>
            <a:ext cx="6096000" cy="5688632"/>
          </a:xfrm>
        </p:spPr>
        <p:txBody>
          <a:bodyPr>
            <a:normAutofit fontScale="85000" lnSpcReduction="10000"/>
          </a:bodyPr>
          <a:lstStyle/>
          <a:p>
            <a:pPr marL="214313" indent="-214313" eaLnBrk="1" fontAlgn="auto" hangingPunct="1">
              <a:spcBef>
                <a:spcPts val="0"/>
              </a:spcBef>
              <a:spcAft>
                <a:spcPts val="0"/>
              </a:spcAft>
              <a:buFont typeface="Arial"/>
              <a:buChar char="•"/>
              <a:defRPr/>
            </a:pPr>
            <a:r>
              <a:rPr lang="en-US" b="1" dirty="0">
                <a:latin typeface="+mn-lt"/>
                <a:cs typeface="Calibri"/>
              </a:rPr>
              <a:t>Proponents and contact person:</a:t>
            </a:r>
          </a:p>
          <a:p>
            <a:pPr marL="0" indent="0">
              <a:spcBef>
                <a:spcPts val="0"/>
              </a:spcBef>
              <a:buNone/>
              <a:defRPr/>
            </a:pPr>
            <a:r>
              <a:rPr lang="en-US" sz="2200" dirty="0">
                <a:cs typeface="Calibri"/>
              </a:rPr>
              <a:t>   M. van Berkel (m.vanberkel@differ.nl), T. Nakano, G. L.   </a:t>
            </a:r>
          </a:p>
          <a:p>
            <a:pPr marL="0" indent="0">
              <a:spcBef>
                <a:spcPts val="0"/>
              </a:spcBef>
              <a:buNone/>
              <a:defRPr/>
            </a:pPr>
            <a:r>
              <a:rPr lang="en-US" sz="2200" dirty="0">
                <a:cs typeface="Calibri"/>
              </a:rPr>
              <a:t>   Derks, et al.</a:t>
            </a:r>
            <a:endParaRPr lang="en-US" sz="2200" dirty="0">
              <a:latin typeface="+mn-lt"/>
              <a:cs typeface="Calibri"/>
            </a:endParaRPr>
          </a:p>
          <a:p>
            <a:pPr marL="214313" indent="-214313" eaLnBrk="1" fontAlgn="auto" hangingPunct="1">
              <a:spcBef>
                <a:spcPts val="0"/>
              </a:spcBef>
              <a:spcAft>
                <a:spcPts val="0"/>
              </a:spcAft>
              <a:buFont typeface="Arial"/>
              <a:buChar char="•"/>
              <a:defRPr/>
            </a:pPr>
            <a:endParaRPr lang="en-US" b="1" dirty="0">
              <a:latin typeface="+mn-lt"/>
              <a:cs typeface="Calibri"/>
            </a:endParaRPr>
          </a:p>
          <a:p>
            <a:pPr marL="214313" indent="-214313" eaLnBrk="1" fontAlgn="auto" hangingPunct="1">
              <a:spcBef>
                <a:spcPts val="0"/>
              </a:spcBef>
              <a:spcAft>
                <a:spcPts val="0"/>
              </a:spcAft>
              <a:buFont typeface="Arial"/>
              <a:buChar char="•"/>
              <a:defRPr/>
            </a:pPr>
            <a:r>
              <a:rPr lang="en-US" b="1" dirty="0">
                <a:latin typeface="+mn-lt"/>
                <a:cs typeface="Calibri"/>
              </a:rPr>
              <a:t>Scientific Background &amp; Objectives</a:t>
            </a:r>
          </a:p>
          <a:p>
            <a:pPr marL="342900" lvl="1" indent="0">
              <a:spcBef>
                <a:spcPts val="0"/>
              </a:spcBef>
              <a:buNone/>
              <a:defRPr/>
            </a:pPr>
            <a:r>
              <a:rPr lang="en-US" dirty="0">
                <a:latin typeface="+mn-lt"/>
                <a:cs typeface="Calibri"/>
              </a:rPr>
              <a:t>Joint core density and edge seeding (MIMO) control is crucial for current and future fusion reactors. On TCV, we have demonstrated the joint control of line-integrated density with impurity control. </a:t>
            </a:r>
          </a:p>
          <a:p>
            <a:pPr marL="342900" lvl="1" indent="0">
              <a:spcBef>
                <a:spcPts val="0"/>
              </a:spcBef>
              <a:buNone/>
              <a:defRPr/>
            </a:pPr>
            <a:endParaRPr lang="en-US" dirty="0">
              <a:latin typeface="+mn-lt"/>
              <a:cs typeface="Calibri"/>
            </a:endParaRPr>
          </a:p>
          <a:p>
            <a:pPr>
              <a:spcBef>
                <a:spcPts val="0"/>
              </a:spcBef>
              <a:buFont typeface="Wingdings" panose="05000000000000000000" pitchFamily="2" charset="2"/>
              <a:buChar char="Ø"/>
              <a:defRPr/>
            </a:pPr>
            <a:r>
              <a:rPr lang="en-US" dirty="0">
                <a:latin typeface="+mn-lt"/>
                <a:cs typeface="Calibri"/>
              </a:rPr>
              <a:t> </a:t>
            </a:r>
            <a:r>
              <a:rPr lang="en-US" b="1" dirty="0">
                <a:latin typeface="+mn-lt"/>
                <a:cs typeface="Calibri"/>
              </a:rPr>
              <a:t>Demonstration of MIMO control of the core density and divertor seeding with noble gasses using Bolometer Prad</a:t>
            </a:r>
          </a:p>
          <a:p>
            <a:pPr lvl="1">
              <a:spcBef>
                <a:spcPts val="0"/>
              </a:spcBef>
              <a:defRPr/>
            </a:pPr>
            <a:endParaRPr lang="en-US" dirty="0">
              <a:cs typeface="Calibri"/>
            </a:endParaRPr>
          </a:p>
          <a:p>
            <a:pPr marL="342900" lvl="1" indent="0">
              <a:spcBef>
                <a:spcPts val="0"/>
              </a:spcBef>
              <a:buNone/>
              <a:defRPr/>
            </a:pPr>
            <a:r>
              <a:rPr lang="en-US" dirty="0">
                <a:latin typeface="+mn-lt"/>
                <a:cs typeface="Calibri"/>
              </a:rPr>
              <a:t>This work connects to three main scientific topics:</a:t>
            </a:r>
          </a:p>
          <a:p>
            <a:pPr lvl="1" eaLnBrk="1" fontAlgn="auto" hangingPunct="1">
              <a:spcBef>
                <a:spcPts val="0"/>
              </a:spcBef>
              <a:spcAft>
                <a:spcPts val="0"/>
              </a:spcAft>
              <a:defRPr/>
            </a:pPr>
            <a:endParaRPr lang="en-US" sz="1200" dirty="0">
              <a:cs typeface="Calibri"/>
            </a:endParaRPr>
          </a:p>
          <a:p>
            <a:pPr marL="728663" lvl="1" indent="-342900">
              <a:spcBef>
                <a:spcPts val="0"/>
              </a:spcBef>
              <a:buFont typeface="+mj-lt"/>
              <a:buAutoNum type="arabicPeriod"/>
              <a:defRPr/>
            </a:pPr>
            <a:r>
              <a:rPr lang="en-US" sz="1700" dirty="0"/>
              <a:t>Heat transport in electron heated dominated plasmas in L-mode and confinement: </a:t>
            </a:r>
            <a:r>
              <a:rPr lang="en-US" sz="1700" i="1" dirty="0"/>
              <a:t>the core dynamics are crucial for the decoupling</a:t>
            </a:r>
          </a:p>
          <a:p>
            <a:pPr marL="728663" lvl="1" indent="-342900">
              <a:spcBef>
                <a:spcPts val="0"/>
              </a:spcBef>
              <a:buFont typeface="+mj-lt"/>
              <a:buAutoNum type="arabicPeriod"/>
              <a:defRPr/>
            </a:pPr>
            <a:r>
              <a:rPr lang="en-US" sz="1700" dirty="0">
                <a:latin typeface="+mn-lt"/>
                <a:cs typeface="Calibri"/>
              </a:rPr>
              <a:t>Initial seeding studies and impact on the heat flux to divertor: </a:t>
            </a:r>
            <a:r>
              <a:rPr lang="en-US" sz="1700" i="1" dirty="0">
                <a:latin typeface="+mn-lt"/>
                <a:cs typeface="Calibri"/>
              </a:rPr>
              <a:t>seeding impacts both core and exhaust and decoupling is necessary to study it in detail</a:t>
            </a:r>
            <a:endParaRPr lang="en-US" sz="1700" dirty="0">
              <a:latin typeface="+mn-lt"/>
              <a:cs typeface="Calibri"/>
            </a:endParaRPr>
          </a:p>
          <a:p>
            <a:pPr marL="728663" lvl="1" indent="-342900">
              <a:spcBef>
                <a:spcPts val="0"/>
              </a:spcBef>
              <a:buFont typeface="+mj-lt"/>
              <a:buAutoNum type="arabicPeriod"/>
              <a:defRPr/>
            </a:pPr>
            <a:r>
              <a:rPr lang="en-US" sz="1700" dirty="0">
                <a:latin typeface="+mn-lt"/>
                <a:cs typeface="Calibri"/>
              </a:rPr>
              <a:t>Compatibility of neutral gas penetration at high pedestal operation: </a:t>
            </a:r>
            <a:r>
              <a:rPr lang="en-US" sz="1700" i="1" dirty="0">
                <a:latin typeface="+mn-lt"/>
                <a:cs typeface="Calibri"/>
              </a:rPr>
              <a:t>the fueling will change and hence control will be necessary to have same core-densities even though neutral gas penetration decreases. The increased gas request will </a:t>
            </a:r>
            <a:r>
              <a:rPr lang="en-US" sz="1700" i="1" dirty="0" err="1">
                <a:latin typeface="+mn-lt"/>
                <a:cs typeface="Calibri"/>
              </a:rPr>
              <a:t>quantiyf</a:t>
            </a:r>
            <a:r>
              <a:rPr lang="en-US" sz="1700" i="1" dirty="0">
                <a:latin typeface="+mn-lt"/>
                <a:cs typeface="Calibri"/>
              </a:rPr>
              <a:t> the effectiveness  neutral gas penetration.</a:t>
            </a:r>
          </a:p>
          <a:p>
            <a:pPr eaLnBrk="1" fontAlgn="auto" hangingPunct="1">
              <a:spcBef>
                <a:spcPts val="0"/>
              </a:spcBef>
              <a:spcAft>
                <a:spcPts val="0"/>
              </a:spcAft>
              <a:defRPr/>
            </a:pPr>
            <a:endParaRPr lang="en-US" b="1" dirty="0">
              <a:latin typeface="+mn-lt"/>
              <a:cs typeface="Calibri"/>
            </a:endParaRPr>
          </a:p>
          <a:p>
            <a:pPr marL="214313" indent="-214313" eaLnBrk="1" fontAlgn="auto" hangingPunct="1">
              <a:spcBef>
                <a:spcPts val="0"/>
              </a:spcBef>
              <a:spcAft>
                <a:spcPts val="0"/>
              </a:spcAft>
              <a:buFont typeface="Arial"/>
              <a:buChar char="•"/>
              <a:defRPr/>
            </a:pPr>
            <a:endParaRPr lang="en-US" b="1" dirty="0">
              <a:latin typeface="+mn-lt"/>
              <a:cs typeface="Calibri"/>
            </a:endParaRPr>
          </a:p>
          <a:p>
            <a:pPr marL="0" indent="0" eaLnBrk="1" fontAlgn="auto" hangingPunct="1">
              <a:spcBef>
                <a:spcPts val="0"/>
              </a:spcBef>
              <a:spcAft>
                <a:spcPts val="0"/>
              </a:spcAft>
              <a:buNone/>
              <a:defRPr/>
            </a:pPr>
            <a:endParaRPr lang="en-US" dirty="0">
              <a:latin typeface="+mn-lt"/>
              <a:cs typeface="Calibri"/>
            </a:endParaRPr>
          </a:p>
          <a:p>
            <a:endParaRPr lang="fr-FR" dirty="0"/>
          </a:p>
        </p:txBody>
      </p:sp>
      <p:sp>
        <p:nvSpPr>
          <p:cNvPr id="9" name="TextBox 6">
            <a:extLst>
              <a:ext uri="{FF2B5EF4-FFF2-40B4-BE49-F238E27FC236}">
                <a16:creationId xmlns:a16="http://schemas.microsoft.com/office/drawing/2014/main" id="{230B2586-4227-C4AE-E0B8-ED3C5EC9B2A2}"/>
              </a:ext>
            </a:extLst>
          </p:cNvPr>
          <p:cNvSpPr txBox="1">
            <a:spLocks noChangeArrowheads="1"/>
          </p:cNvSpPr>
          <p:nvPr/>
        </p:nvSpPr>
        <p:spPr bwMode="auto">
          <a:xfrm>
            <a:off x="8588798" y="952065"/>
            <a:ext cx="27424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rgbClr val="FFFFFF"/>
                </a:solidFill>
                <a:latin typeface="Calibri" panose="020F0502020204030204" pitchFamily="34" charset="0"/>
              </a:rPr>
              <a:t>Possible summary figures</a:t>
            </a:r>
            <a:endParaRPr lang="en-US" altLang="en-US" sz="1800" dirty="0">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Espace réservé du pied de page 3">
            <a:extLst>
              <a:ext uri="{FF2B5EF4-FFF2-40B4-BE49-F238E27FC236}">
                <a16:creationId xmlns:a16="http://schemas.microsoft.com/office/drawing/2014/main" id="{A727462F-C1D4-E417-2D54-4ACE8ED1E9CA}"/>
              </a:ext>
            </a:extLst>
          </p:cNvPr>
          <p:cNvSpPr>
            <a:spLocks noGrp="1"/>
          </p:cNvSpPr>
          <p:nvPr>
            <p:ph type="ftr" sz="quarter" idx="11"/>
          </p:nvPr>
        </p:nvSpPr>
        <p:spPr>
          <a:xfrm>
            <a:off x="825624" y="6555770"/>
            <a:ext cx="3470176" cy="329614"/>
          </a:xfrm>
        </p:spPr>
        <p:txBody>
          <a:bodyPr/>
          <a:lstStyle/>
          <a:p>
            <a:r>
              <a:rPr lang="en-GB" dirty="0">
                <a:solidFill>
                  <a:prstClr val="white"/>
                </a:solidFill>
              </a:rPr>
              <a:t>WPTE | JT-60SA OP2 Proposal | 2026 </a:t>
            </a:r>
          </a:p>
        </p:txBody>
      </p:sp>
      <p:pic>
        <p:nvPicPr>
          <p:cNvPr id="11" name="Graphic 10">
            <a:extLst>
              <a:ext uri="{FF2B5EF4-FFF2-40B4-BE49-F238E27FC236}">
                <a16:creationId xmlns:a16="http://schemas.microsoft.com/office/drawing/2014/main" id="{C2179C05-BD8B-B115-EBD8-42A6ACE1C1D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6125" r="7515"/>
          <a:stretch>
            <a:fillRect/>
          </a:stretch>
        </p:blipFill>
        <p:spPr>
          <a:xfrm>
            <a:off x="6512560" y="850465"/>
            <a:ext cx="5679440" cy="4384363"/>
          </a:xfrm>
          <a:prstGeom prst="rect">
            <a:avLst/>
          </a:prstGeom>
        </p:spPr>
      </p:pic>
      <p:sp>
        <p:nvSpPr>
          <p:cNvPr id="12" name="TextBox 11">
            <a:extLst>
              <a:ext uri="{FF2B5EF4-FFF2-40B4-BE49-F238E27FC236}">
                <a16:creationId xmlns:a16="http://schemas.microsoft.com/office/drawing/2014/main" id="{6C26EA77-CB56-F7A6-99C5-59562FFDB1F7}"/>
              </a:ext>
            </a:extLst>
          </p:cNvPr>
          <p:cNvSpPr txBox="1"/>
          <p:nvPr/>
        </p:nvSpPr>
        <p:spPr>
          <a:xfrm>
            <a:off x="7244081" y="5248295"/>
            <a:ext cx="5079999" cy="2000548"/>
          </a:xfrm>
          <a:prstGeom prst="rect">
            <a:avLst/>
          </a:prstGeom>
          <a:noFill/>
        </p:spPr>
        <p:txBody>
          <a:bodyPr wrap="square" rtlCol="0">
            <a:spAutoFit/>
          </a:bodyPr>
          <a:lstStyle/>
          <a:p>
            <a:r>
              <a:rPr lang="en-US" sz="1600" dirty="0">
                <a:solidFill>
                  <a:schemeClr val="tx2"/>
                </a:solidFill>
              </a:rPr>
              <a:t>TCV discharge 73544: simultaneous control of the detachment front control with nitrogen seeding. Note that both the deuterium and seeding has impact on core and exhaust consequently active decoupling is required. Koenders et al. </a:t>
            </a:r>
            <a:r>
              <a:rPr lang="en-US" sz="1600" dirty="0" err="1">
                <a:solidFill>
                  <a:schemeClr val="tx2"/>
                </a:solidFill>
              </a:rPr>
              <a:t>Nucl</a:t>
            </a:r>
            <a:r>
              <a:rPr lang="en-US" sz="1600" dirty="0">
                <a:solidFill>
                  <a:schemeClr val="tx2"/>
                </a:solidFill>
              </a:rPr>
              <a:t>. Fusion 2023 </a:t>
            </a:r>
          </a:p>
          <a:p>
            <a:endParaRPr lang="en-US" sz="1600" dirty="0">
              <a:solidFill>
                <a:schemeClr val="tx2"/>
              </a:solidFill>
            </a:endParaRPr>
          </a:p>
          <a:p>
            <a:pPr algn="l"/>
            <a:endParaRPr lang="nl-NL" sz="2800" b="1" dirty="0"/>
          </a:p>
        </p:txBody>
      </p:sp>
      <p:pic>
        <p:nvPicPr>
          <p:cNvPr id="13" name="Graphic 12">
            <a:extLst>
              <a:ext uri="{FF2B5EF4-FFF2-40B4-BE49-F238E27FC236}">
                <a16:creationId xmlns:a16="http://schemas.microsoft.com/office/drawing/2014/main" id="{F5C849AC-4ED9-8AB8-62FF-3D9A3B0A983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369040" y="3348815"/>
            <a:ext cx="669129" cy="194856"/>
          </a:xfrm>
          <a:prstGeom prst="rect">
            <a:avLst/>
          </a:prstGeom>
        </p:spPr>
      </p:pic>
    </p:spTree>
    <p:extLst>
      <p:ext uri="{BB962C8B-B14F-4D97-AF65-F5344CB8AC3E}">
        <p14:creationId xmlns:p14="http://schemas.microsoft.com/office/powerpoint/2010/main" val="1476262273"/>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1581EFF-75CA-400B-8B14-07B3BB5FE4A6}">
  <ds:schemaRefs>
    <ds:schemaRef ds:uri="http://schemas.microsoft.com/office/2006/metadata/properties"/>
    <ds:schemaRef ds:uri="http://schemas.microsoft.com/office/infopath/2007/PartnerControls"/>
    <ds:schemaRef ds:uri="e5ba6352-0726-4226-96e7-82f7f1c59ac0"/>
    <ds:schemaRef ds:uri="cbbfa1f3-60c2-42de-b5b6-3ee8cb87d964"/>
  </ds:schemaRefs>
</ds:datastoreItem>
</file>

<file path=customXml/itemProps2.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9BB5A6-9C9C-4509-BBBE-0C2B5904D0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253</Words>
  <Application>Microsoft Office PowerPoint</Application>
  <PresentationFormat>Widescreen</PresentationFormat>
  <Paragraphs>20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Wingdings</vt:lpstr>
      <vt:lpstr>EUROfusion.1line_5_3_2019</vt:lpstr>
      <vt:lpstr>Joint core (density) control and exhaust (impurity) control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Matthijs van Berkel</cp:lastModifiedBy>
  <cp:revision>23</cp:revision>
  <dcterms:created xsi:type="dcterms:W3CDTF">2023-11-15T09:40:03Z</dcterms:created>
  <dcterms:modified xsi:type="dcterms:W3CDTF">2025-10-26T17:04:32Z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SIP_Label_22759de7-3255-46b5-8dfe-736652f9c6c1_Enabled">
    <vt:lpwstr>true</vt:lpwstr>
  </property>
  <property fmtid="{D5CDD505-2E9C-101B-9397-08002B2CF9AE}" pid="4" name="MSIP_Label_22759de7-3255-46b5-8dfe-736652f9c6c1_SetDate">
    <vt:lpwstr>2025-07-07T12:31:27Z</vt:lpwstr>
  </property>
  <property fmtid="{D5CDD505-2E9C-101B-9397-08002B2CF9AE}" pid="5" name="MSIP_Label_22759de7-3255-46b5-8dfe-736652f9c6c1_Method">
    <vt:lpwstr>Standard</vt:lpwstr>
  </property>
  <property fmtid="{D5CDD505-2E9C-101B-9397-08002B2CF9AE}" pid="6" name="MSIP_Label_22759de7-3255-46b5-8dfe-736652f9c6c1_Name">
    <vt:lpwstr>22759de7-3255-46b5-8dfe-736652f9c6c1</vt:lpwstr>
  </property>
  <property fmtid="{D5CDD505-2E9C-101B-9397-08002B2CF9AE}" pid="7" name="MSIP_Label_22759de7-3255-46b5-8dfe-736652f9c6c1_SiteId">
    <vt:lpwstr>c6ac664b-ae27-4d5d-b4e6-bb5717196fc7</vt:lpwstr>
  </property>
  <property fmtid="{D5CDD505-2E9C-101B-9397-08002B2CF9AE}" pid="8" name="MSIP_Label_22759de7-3255-46b5-8dfe-736652f9c6c1_ActionId">
    <vt:lpwstr>01fea838-fad8-4232-8606-7ed802574ac1</vt:lpwstr>
  </property>
  <property fmtid="{D5CDD505-2E9C-101B-9397-08002B2CF9AE}" pid="9" name="MSIP_Label_22759de7-3255-46b5-8dfe-736652f9c6c1_ContentBits">
    <vt:lpwstr>0</vt:lpwstr>
  </property>
</Properties>
</file>