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5"/>
  </p:notesMasterIdLst>
  <p:sldIdLst>
    <p:sldId id="256" r:id="rId5"/>
    <p:sldId id="260" r:id="rId6"/>
    <p:sldId id="264" r:id="rId7"/>
    <p:sldId id="262" r:id="rId8"/>
    <p:sldId id="1066" r:id="rId9"/>
    <p:sldId id="1067" r:id="rId10"/>
    <p:sldId id="1068" r:id="rId11"/>
    <p:sldId id="1069" r:id="rId12"/>
    <p:sldId id="1070"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5775"/>
  </p:normalViewPr>
  <p:slideViewPr>
    <p:cSldViewPr snapToGrid="0">
      <p:cViewPr varScale="1">
        <p:scale>
          <a:sx n="118" d="100"/>
          <a:sy n="118" d="100"/>
        </p:scale>
        <p:origin x="24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ANELLO Nicola" userId="f5097f9b-d144-4260-a200-6da1ace0fe77" providerId="ADAL" clId="{A43D8C4B-27D2-CF47-9330-8A249B11D8E9}"/>
    <pc:docChg chg="addSld">
      <pc:chgData name="VIANELLO Nicola" userId="f5097f9b-d144-4260-a200-6da1ace0fe77" providerId="ADAL" clId="{A43D8C4B-27D2-CF47-9330-8A249B11D8E9}" dt="2024-02-27T07:42:59.703" v="0" actId="680"/>
      <pc:docMkLst>
        <pc:docMk/>
      </pc:docMkLst>
      <pc:sldChg chg="new">
        <pc:chgData name="VIANELLO Nicola" userId="f5097f9b-d144-4260-a200-6da1ace0fe77" providerId="ADAL" clId="{A43D8C4B-27D2-CF47-9330-8A249B11D8E9}" dt="2024-02-27T07:42:59.703" v="0" actId="680"/>
        <pc:sldMkLst>
          <pc:docMk/>
          <pc:sldMk cId="727485710" sldId="257"/>
        </pc:sldMkLst>
      </pc:sldChg>
    </pc:docChg>
  </pc:docChgLst>
  <pc:docChgLst>
    <pc:chgData name="Anja Haertling" userId="S::anja.haertling@euro-fusion.org::edaad78d-1502-4f0d-8c4a-6b0509086aae" providerId="AD" clId="Web-{5D80910D-F03D-4DBB-ADFE-83093D970242}"/>
    <pc:docChg chg="addSld">
      <pc:chgData name="Anja Haertling" userId="S::anja.haertling@euro-fusion.org::edaad78d-1502-4f0d-8c4a-6b0509086aae" providerId="AD" clId="Web-{5D80910D-F03D-4DBB-ADFE-83093D970242}" dt="2023-12-07T06:19:11.888" v="0"/>
      <pc:docMkLst>
        <pc:docMk/>
      </pc:docMkLst>
      <pc:sldChg chg="new">
        <pc:chgData name="Anja Haertling" userId="S::anja.haertling@euro-fusion.org::edaad78d-1502-4f0d-8c4a-6b0509086aae" providerId="AD" clId="Web-{5D80910D-F03D-4DBB-ADFE-83093D970242}" dt="2023-12-07T06:19:11.888" v="0"/>
        <pc:sldMkLst>
          <pc:docMk/>
          <pc:sldMk cId="316012567"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FF0B5-2FFB-6B4B-B452-0690418D9EA1}" type="datetimeFigureOut">
              <a:rPr lang="en-US" smtClean="0"/>
              <a:t>11/6/25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6DC92-5F85-1042-A1D7-CBFF7D06CF21}" type="slidenum">
              <a:rPr lang="en-US" smtClean="0"/>
              <a:t>‹#›</a:t>
            </a:fld>
            <a:endParaRPr lang="en-US"/>
          </a:p>
        </p:txBody>
      </p:sp>
    </p:spTree>
    <p:extLst>
      <p:ext uri="{BB962C8B-B14F-4D97-AF65-F5344CB8AC3E}">
        <p14:creationId xmlns:p14="http://schemas.microsoft.com/office/powerpoint/2010/main" val="81406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6DC92-5F85-1042-A1D7-CBFF7D06CF21}" type="slidenum">
              <a:rPr lang="en-US" smtClean="0"/>
              <a:t>4</a:t>
            </a:fld>
            <a:endParaRPr lang="en-US" dirty="0"/>
          </a:p>
        </p:txBody>
      </p:sp>
    </p:spTree>
    <p:extLst>
      <p:ext uri="{BB962C8B-B14F-4D97-AF65-F5344CB8AC3E}">
        <p14:creationId xmlns:p14="http://schemas.microsoft.com/office/powerpoint/2010/main" val="753927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a:t>
              </a:r>
              <a:r>
                <a:rPr kumimoji="0" lang="en-GB" sz="700" b="0" i="0" u="none" strike="noStrike" kern="1200" cap="none" spc="0" normalizeH="0" baseline="0" noProof="0" dirty="0" err="1">
                  <a:ln>
                    <a:noFill/>
                  </a:ln>
                  <a:solidFill>
                    <a:prstClr val="black"/>
                  </a:solidFill>
                  <a:effectLst/>
                  <a:uLnTx/>
                  <a:uFillTx/>
                  <a:latin typeface="Calibri"/>
                  <a:ea typeface="+mn-ea"/>
                  <a:cs typeface="+mn-cs"/>
                </a:rPr>
                <a:t>EUROfusion</a:t>
              </a:r>
              <a:r>
                <a:rPr kumimoji="0" lang="en-GB" sz="700" b="0" i="0" u="none" strike="noStrike" kern="1200" cap="none" spc="0" normalizeH="0" baseline="0" noProof="0" dirty="0">
                  <a:ln>
                    <a:noFill/>
                  </a:ln>
                  <a:solidFill>
                    <a:prstClr val="black"/>
                  </a:solidFill>
                  <a:effectLst/>
                  <a:uLnTx/>
                  <a:uFillTx/>
                  <a:latin typeface="Calibri"/>
                  <a:ea typeface="+mn-ea"/>
                  <a:cs typeface="+mn-cs"/>
                </a:rPr>
                <a:t> Consortium, funded by the European Union via the Euratom Research and Training Programme (Grant Agreement No 101052200 — </a:t>
              </a:r>
              <a:r>
                <a:rPr kumimoji="0" lang="en-GB" sz="700" b="0" i="0" u="none" strike="noStrike" kern="1200" cap="none" spc="0" normalizeH="0" baseline="0" noProof="0" dirty="0" err="1">
                  <a:ln>
                    <a:noFill/>
                  </a:ln>
                  <a:solidFill>
                    <a:prstClr val="black"/>
                  </a:solidFill>
                  <a:effectLst/>
                  <a:uLnTx/>
                  <a:uFillTx/>
                  <a:latin typeface="Calibri"/>
                  <a:ea typeface="+mn-ea"/>
                  <a:cs typeface="+mn-cs"/>
                </a:rPr>
                <a:t>EUROfusion</a:t>
              </a:r>
              <a:r>
                <a:rPr kumimoji="0" lang="en-GB" sz="700" b="0" i="0" u="none" strike="noStrike" kern="1200" cap="none" spc="0" normalizeH="0" baseline="0" noProof="0" dirty="0">
                  <a:ln>
                    <a:noFill/>
                  </a:ln>
                  <a:solidFill>
                    <a:prstClr val="black"/>
                  </a:solidFill>
                  <a:effectLst/>
                  <a:uLnTx/>
                  <a:uFillTx/>
                  <a:latin typeface="Calibri"/>
                  <a:ea typeface="+mn-ea"/>
                  <a:cs typeface="+mn-cs"/>
                </a:rPr>
                <a:t>).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6629536" cy="620251"/>
          </a:xfrm>
        </p:spPr>
        <p:txBody>
          <a:bodyPr/>
          <a:lstStyle>
            <a:lvl1pPr algn="l">
              <a:defRPr b="1"/>
            </a:lvl1pPr>
          </a:lstStyle>
          <a:p>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p:nvPr>
        </p:nvSpPr>
        <p:spPr>
          <a:xfrm>
            <a:off x="561747" y="3693074"/>
            <a:ext cx="4375150" cy="457848"/>
          </a:xfrm>
        </p:spPr>
        <p:txBody>
          <a:bodyPr/>
          <a:lstStyle>
            <a:lvl1pPr marL="0" indent="0">
              <a:buNone/>
              <a:defRPr b="1"/>
            </a:lvl1pPr>
            <a:lvl2pPr marL="342900" indent="0">
              <a:buNone/>
              <a:defRPr/>
            </a:lvl2pPr>
          </a:lstStyle>
          <a:p>
            <a:pPr lvl="0"/>
            <a:endParaRPr lang="en-US" dirty="0"/>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561747" y="4159260"/>
            <a:ext cx="4375150" cy="457848"/>
          </a:xfrm>
        </p:spPr>
        <p:txBody>
          <a:bodyPr/>
          <a:lstStyle>
            <a:lvl1pPr marL="0" indent="0">
              <a:buNone/>
              <a:defRPr b="0"/>
            </a:lvl1pPr>
            <a:lvl2pPr marL="342900" indent="0">
              <a:buNone/>
              <a:defRPr/>
            </a:lvl2pPr>
          </a:lstStyle>
          <a:p>
            <a:pPr lvl="0"/>
            <a:r>
              <a:rPr lang="en-US" dirty="0"/>
              <a:t>On behalf of WPTE TFLs</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p:nvPr>
        </p:nvSpPr>
        <p:spPr>
          <a:xfrm>
            <a:off x="407368" y="1650286"/>
            <a:ext cx="5544614" cy="338554"/>
          </a:xfrm>
        </p:spPr>
        <p:txBody>
          <a:bodyPr>
            <a:normAutofit/>
          </a:bodyPr>
          <a:lstStyle>
            <a:lvl1pPr marL="0" indent="0">
              <a:buNone/>
              <a:defRPr sz="1600" b="0"/>
            </a:lvl1pPr>
            <a:lvl2pPr marL="342900" indent="0">
              <a:buNone/>
              <a:defRPr/>
            </a:lvl2pPr>
          </a:lstStyle>
          <a:p>
            <a:pPr lvl="0"/>
            <a:endParaRPr lang="en-US" dirty="0"/>
          </a:p>
        </p:txBody>
      </p:sp>
      <p:pic>
        <p:nvPicPr>
          <p:cNvPr id="7" name="Picture 6">
            <a:extLst>
              <a:ext uri="{FF2B5EF4-FFF2-40B4-BE49-F238E27FC236}">
                <a16:creationId xmlns:a16="http://schemas.microsoft.com/office/drawing/2014/main" id="{59ADE651-EB4E-611D-D9AA-C6DEBE78380B}"/>
              </a:ext>
            </a:extLst>
          </p:cNvPr>
          <p:cNvPicPr>
            <a:picLocks noChangeAspect="1"/>
          </p:cNvPicPr>
          <p:nvPr userDrawn="1"/>
        </p:nvPicPr>
        <p:blipFill>
          <a:blip r:embed="rId5"/>
          <a:stretch>
            <a:fillRect/>
          </a:stretch>
        </p:blipFill>
        <p:spPr>
          <a:xfrm>
            <a:off x="5257823" y="5948754"/>
            <a:ext cx="1252445" cy="634903"/>
          </a:xfrm>
          <a:prstGeom prst="rect">
            <a:avLst/>
          </a:prstGeom>
        </p:spPr>
      </p:pic>
      <p:pic>
        <p:nvPicPr>
          <p:cNvPr id="8" name="Graphic 7">
            <a:extLst>
              <a:ext uri="{FF2B5EF4-FFF2-40B4-BE49-F238E27FC236}">
                <a16:creationId xmlns:a16="http://schemas.microsoft.com/office/drawing/2014/main" id="{716099D0-D57F-3EE7-17D7-7AD2FAC0BD6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21254" y="5929275"/>
            <a:ext cx="1443982" cy="673859"/>
          </a:xfrm>
          <a:prstGeom prst="rect">
            <a:avLst/>
          </a:prstGeom>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Footer Placeholder 7">
            <a:extLst>
              <a:ext uri="{FF2B5EF4-FFF2-40B4-BE49-F238E27FC236}">
                <a16:creationId xmlns:a16="http://schemas.microsoft.com/office/drawing/2014/main" id="{872C9124-48A2-CF04-F183-0337E5110901}"/>
              </a:ext>
            </a:extLst>
          </p:cNvPr>
          <p:cNvSpPr>
            <a:spLocks noGrp="1"/>
          </p:cNvSpPr>
          <p:nvPr>
            <p:ph type="ftr" sz="quarter" idx="11"/>
          </p:nvPr>
        </p:nvSpPr>
        <p:spPr>
          <a:xfrm>
            <a:off x="825623" y="6555770"/>
            <a:ext cx="5554156" cy="329614"/>
          </a:xfrm>
          <a:prstGeom prst="rect">
            <a:avLst/>
          </a:prstGeom>
        </p:spPr>
        <p:txBody>
          <a:bodyPr anchor="t"/>
          <a:lstStyle>
            <a:lvl1pPr>
              <a:defRPr sz="1200">
                <a:solidFill>
                  <a:schemeClr val="bg1"/>
                </a:solidFill>
              </a:defRPr>
            </a:lvl1pPr>
          </a:lstStyle>
          <a:p>
            <a:r>
              <a:rPr lang="en-GB" dirty="0">
                <a:solidFill>
                  <a:prstClr val="white"/>
                </a:solidFill>
              </a:rPr>
              <a:t>N. Vianello for the WPTE TFLs | WPTE GPM | 06 November 2025</a:t>
            </a:r>
          </a:p>
          <a:p>
            <a:endParaRPr lang="en-GB" dirty="0">
              <a:solidFill>
                <a:prstClr val="white"/>
              </a:solidFill>
            </a:endParaRPr>
          </a:p>
        </p:txBody>
      </p:sp>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Footer Placeholder 7">
            <a:extLst>
              <a:ext uri="{FF2B5EF4-FFF2-40B4-BE49-F238E27FC236}">
                <a16:creationId xmlns:a16="http://schemas.microsoft.com/office/drawing/2014/main" id="{36C24A52-9E40-6076-544A-717F54BE313C}"/>
              </a:ext>
            </a:extLst>
          </p:cNvPr>
          <p:cNvSpPr>
            <a:spLocks noGrp="1"/>
          </p:cNvSpPr>
          <p:nvPr>
            <p:ph type="ftr" sz="quarter" idx="11"/>
          </p:nvPr>
        </p:nvSpPr>
        <p:spPr>
          <a:xfrm>
            <a:off x="825623" y="6555770"/>
            <a:ext cx="5554156" cy="329614"/>
          </a:xfrm>
          <a:prstGeom prst="rect">
            <a:avLst/>
          </a:prstGeom>
        </p:spPr>
        <p:txBody>
          <a:bodyPr anchor="t"/>
          <a:lstStyle>
            <a:lvl1pPr>
              <a:defRPr sz="1200">
                <a:solidFill>
                  <a:schemeClr val="bg1"/>
                </a:solidFill>
              </a:defRPr>
            </a:lvl1pPr>
          </a:lstStyle>
          <a:p>
            <a:r>
              <a:rPr lang="en-GB" dirty="0">
                <a:solidFill>
                  <a:prstClr val="white"/>
                </a:solidFill>
              </a:rPr>
              <a:t>N. Vianello for the WPTE TFLs | WPTE GPM | 06 November 2025</a:t>
            </a:r>
          </a:p>
          <a:p>
            <a:endParaRPr lang="en-GB" dirty="0">
              <a:solidFill>
                <a:prstClr val="white"/>
              </a:solidFill>
            </a:endParaRPr>
          </a:p>
        </p:txBody>
      </p:sp>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N. Vianello for the WPTE TFLs | WPTE GPM | 06 November 2025 </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E85D-D3C8-FB68-6D89-575B7FF55ED0}"/>
              </a:ext>
            </a:extLst>
          </p:cNvPr>
          <p:cNvSpPr>
            <a:spLocks noGrp="1"/>
          </p:cNvSpPr>
          <p:nvPr>
            <p:ph type="title"/>
          </p:nvPr>
        </p:nvSpPr>
        <p:spPr>
          <a:xfrm>
            <a:off x="407368" y="2074188"/>
            <a:ext cx="7580494" cy="620251"/>
          </a:xfrm>
        </p:spPr>
        <p:txBody>
          <a:bodyPr>
            <a:normAutofit fontScale="90000"/>
          </a:bodyPr>
          <a:lstStyle/>
          <a:p>
            <a:r>
              <a:rPr lang="en-GB" noProof="0" dirty="0"/>
              <a:t>The JT-60SA contribution into the European Tokamak Exploitation programme</a:t>
            </a:r>
          </a:p>
        </p:txBody>
      </p:sp>
      <p:sp>
        <p:nvSpPr>
          <p:cNvPr id="3" name="Text Placeholder 2">
            <a:extLst>
              <a:ext uri="{FF2B5EF4-FFF2-40B4-BE49-F238E27FC236}">
                <a16:creationId xmlns:a16="http://schemas.microsoft.com/office/drawing/2014/main" id="{19798C7E-FF3B-446A-95F6-9D77AC699FC9}"/>
              </a:ext>
            </a:extLst>
          </p:cNvPr>
          <p:cNvSpPr>
            <a:spLocks noGrp="1"/>
          </p:cNvSpPr>
          <p:nvPr>
            <p:ph type="body" sz="quarter" idx="10"/>
          </p:nvPr>
        </p:nvSpPr>
        <p:spPr/>
        <p:txBody>
          <a:bodyPr/>
          <a:lstStyle/>
          <a:p>
            <a:r>
              <a:rPr lang="en-GB" noProof="0" dirty="0"/>
              <a:t>N. Vianello</a:t>
            </a:r>
          </a:p>
          <a:p>
            <a:endParaRPr lang="en-GB" noProof="0" dirty="0"/>
          </a:p>
        </p:txBody>
      </p:sp>
      <p:sp>
        <p:nvSpPr>
          <p:cNvPr id="4" name="Text Placeholder 3">
            <a:extLst>
              <a:ext uri="{FF2B5EF4-FFF2-40B4-BE49-F238E27FC236}">
                <a16:creationId xmlns:a16="http://schemas.microsoft.com/office/drawing/2014/main" id="{E182D321-9C64-4D5B-A2E2-82F8B9CE05DA}"/>
              </a:ext>
            </a:extLst>
          </p:cNvPr>
          <p:cNvSpPr>
            <a:spLocks noGrp="1"/>
          </p:cNvSpPr>
          <p:nvPr>
            <p:ph type="body" sz="quarter" idx="11"/>
          </p:nvPr>
        </p:nvSpPr>
        <p:spPr/>
        <p:txBody>
          <a:bodyPr/>
          <a:lstStyle/>
          <a:p>
            <a:endParaRPr lang="en-GB" noProof="0" dirty="0"/>
          </a:p>
        </p:txBody>
      </p:sp>
      <p:sp>
        <p:nvSpPr>
          <p:cNvPr id="5" name="Text Placeholder 4">
            <a:extLst>
              <a:ext uri="{FF2B5EF4-FFF2-40B4-BE49-F238E27FC236}">
                <a16:creationId xmlns:a16="http://schemas.microsoft.com/office/drawing/2014/main" id="{5A62B4D8-BAEF-7B6C-47BE-BF97A3DA8D8A}"/>
              </a:ext>
            </a:extLst>
          </p:cNvPr>
          <p:cNvSpPr>
            <a:spLocks noGrp="1"/>
          </p:cNvSpPr>
          <p:nvPr>
            <p:ph type="body" sz="quarter" idx="12"/>
          </p:nvPr>
        </p:nvSpPr>
        <p:spPr/>
        <p:txBody>
          <a:bodyPr/>
          <a:lstStyle/>
          <a:p>
            <a:r>
              <a:rPr lang="en-GB" noProof="0" dirty="0"/>
              <a:t>WPTE </a:t>
            </a:r>
            <a:r>
              <a:rPr lang="en-GB" dirty="0"/>
              <a:t>GPM 2025</a:t>
            </a:r>
            <a:endParaRPr lang="en-GB" noProof="0" dirty="0"/>
          </a:p>
          <a:p>
            <a:endParaRPr lang="en-GB" noProof="0" dirty="0"/>
          </a:p>
        </p:txBody>
      </p:sp>
      <p:sp>
        <p:nvSpPr>
          <p:cNvPr id="8" name="TextBox 7">
            <a:extLst>
              <a:ext uri="{FF2B5EF4-FFF2-40B4-BE49-F238E27FC236}">
                <a16:creationId xmlns:a16="http://schemas.microsoft.com/office/drawing/2014/main" id="{857D9F57-F997-2497-A48E-18C58F9CBD64}"/>
              </a:ext>
            </a:extLst>
          </p:cNvPr>
          <p:cNvSpPr txBox="1"/>
          <p:nvPr/>
        </p:nvSpPr>
        <p:spPr>
          <a:xfrm>
            <a:off x="407367" y="4881285"/>
            <a:ext cx="8410061" cy="369332"/>
          </a:xfrm>
          <a:prstGeom prst="rect">
            <a:avLst/>
          </a:prstGeom>
          <a:noFill/>
        </p:spPr>
        <p:txBody>
          <a:bodyPr wrap="square">
            <a:spAutoFit/>
          </a:bodyPr>
          <a:lstStyle/>
          <a:p>
            <a:pPr algn="l"/>
            <a:r>
              <a:rPr lang="en-GB" sz="1800" b="0" noProof="0" dirty="0"/>
              <a:t>E. </a:t>
            </a:r>
            <a:r>
              <a:rPr lang="en-GB" sz="1800" b="0" noProof="0" dirty="0" err="1"/>
              <a:t>Tsitrone</a:t>
            </a:r>
            <a:r>
              <a:rPr lang="en-GB" sz="1800" b="0" noProof="0"/>
              <a:t>, N. Vianello, M. </a:t>
            </a:r>
            <a:r>
              <a:rPr lang="en-GB" sz="1800" b="0" noProof="0" err="1"/>
              <a:t>Baruzzo</a:t>
            </a:r>
            <a:r>
              <a:rPr lang="en-GB" sz="1800" b="0" noProof="0"/>
              <a:t>, J. </a:t>
            </a:r>
            <a:r>
              <a:rPr lang="en-GB" noProof="0"/>
              <a:t>Garcia, </a:t>
            </a:r>
            <a:r>
              <a:rPr lang="en-GB" sz="1800" b="0" noProof="0"/>
              <a:t>D. Keeling, A. </a:t>
            </a:r>
            <a:r>
              <a:rPr lang="en-GB" sz="1800" b="0" noProof="0" err="1"/>
              <a:t>Hakola</a:t>
            </a:r>
            <a:r>
              <a:rPr lang="en-GB" sz="1800" b="0" noProof="0"/>
              <a:t>, V. </a:t>
            </a:r>
            <a:r>
              <a:rPr lang="en-GB" sz="1800" b="0" noProof="0" err="1"/>
              <a:t>Igochine</a:t>
            </a:r>
            <a:r>
              <a:rPr lang="en-GB" sz="1800" b="0" noProof="0"/>
              <a:t>, B. </a:t>
            </a:r>
            <a:r>
              <a:rPr lang="en-GB" sz="1800" b="0" noProof="0" err="1"/>
              <a:t>Labit</a:t>
            </a:r>
            <a:endParaRPr lang="en-GB" sz="1800" b="0" noProof="0"/>
          </a:p>
        </p:txBody>
      </p:sp>
    </p:spTree>
    <p:extLst>
      <p:ext uri="{BB962C8B-B14F-4D97-AF65-F5344CB8AC3E}">
        <p14:creationId xmlns:p14="http://schemas.microsoft.com/office/powerpoint/2010/main" val="31601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B5DD-0AAC-4C59-1D9A-7DCC7F73E134}"/>
              </a:ext>
            </a:extLst>
          </p:cNvPr>
          <p:cNvSpPr>
            <a:spLocks noGrp="1"/>
          </p:cNvSpPr>
          <p:nvPr>
            <p:ph type="title"/>
          </p:nvPr>
        </p:nvSpPr>
        <p:spPr/>
        <p:txBody>
          <a:bodyPr/>
          <a:lstStyle/>
          <a:p>
            <a:r>
              <a:rPr lang="en-GB" noProof="0" dirty="0"/>
              <a:t>WPTE and JT-60SA operation timeline</a:t>
            </a:r>
          </a:p>
        </p:txBody>
      </p:sp>
      <p:sp>
        <p:nvSpPr>
          <p:cNvPr id="5" name="Slide Number Placeholder 4">
            <a:extLst>
              <a:ext uri="{FF2B5EF4-FFF2-40B4-BE49-F238E27FC236}">
                <a16:creationId xmlns:a16="http://schemas.microsoft.com/office/drawing/2014/main" id="{DEA6032D-C0DF-0822-A3A2-FF8C2C9E656B}"/>
              </a:ext>
            </a:extLst>
          </p:cNvPr>
          <p:cNvSpPr>
            <a:spLocks noGrp="1"/>
          </p:cNvSpPr>
          <p:nvPr>
            <p:ph type="sldNum" sz="quarter" idx="12"/>
          </p:nvPr>
        </p:nvSpPr>
        <p:spPr/>
        <p:txBody>
          <a:bodyPr/>
          <a:lstStyle/>
          <a:p>
            <a:fld id="{6A6D9FA1-99C7-4910-8E32-B85D378B0060}" type="slidenum">
              <a:rPr lang="en-GB" noProof="0" smtClean="0">
                <a:solidFill>
                  <a:prstClr val="white"/>
                </a:solidFill>
              </a:rPr>
              <a:pPr/>
              <a:t>10</a:t>
            </a:fld>
            <a:endParaRPr lang="en-GB" noProof="0" dirty="0">
              <a:solidFill>
                <a:prstClr val="white"/>
              </a:solidFill>
            </a:endParaRPr>
          </a:p>
        </p:txBody>
      </p:sp>
      <p:sp>
        <p:nvSpPr>
          <p:cNvPr id="10" name="Footer Placeholder 7">
            <a:extLst>
              <a:ext uri="{FF2B5EF4-FFF2-40B4-BE49-F238E27FC236}">
                <a16:creationId xmlns:a16="http://schemas.microsoft.com/office/drawing/2014/main" id="{BB685744-26C8-7E4E-1BA2-76C04448F73B}"/>
              </a:ext>
            </a:extLst>
          </p:cNvPr>
          <p:cNvSpPr>
            <a:spLocks noGrp="1"/>
          </p:cNvSpPr>
          <p:nvPr>
            <p:ph type="ftr" sz="quarter" idx="11"/>
          </p:nvPr>
        </p:nvSpPr>
        <p:spPr>
          <a:xfrm>
            <a:off x="825623" y="6555770"/>
            <a:ext cx="5554156" cy="329614"/>
          </a:xfrm>
          <a:prstGeom prst="rect">
            <a:avLst/>
          </a:prstGeom>
        </p:spPr>
        <p:txBody>
          <a:bodyPr anchor="t"/>
          <a:lstStyle>
            <a:lvl1pPr>
              <a:defRPr sz="1200">
                <a:solidFill>
                  <a:schemeClr val="bg1"/>
                </a:solidFill>
              </a:defRPr>
            </a:lvl1pPr>
          </a:lstStyle>
          <a:p>
            <a:r>
              <a:rPr lang="en-GB">
                <a:solidFill>
                  <a:prstClr val="white"/>
                </a:solidFill>
              </a:rPr>
              <a:t>N. Vianello for the WPTE TFLs | WPTE GPM | 06 November 2025 </a:t>
            </a:r>
            <a:endParaRPr lang="en-GB" dirty="0">
              <a:solidFill>
                <a:prstClr val="white"/>
              </a:solidFill>
            </a:endParaRPr>
          </a:p>
        </p:txBody>
      </p:sp>
      <p:pic>
        <p:nvPicPr>
          <p:cNvPr id="4" name="Picture 3" descr="A diagram of a graph&#10;&#10;AI-generated content may be incorrect.">
            <a:extLst>
              <a:ext uri="{FF2B5EF4-FFF2-40B4-BE49-F238E27FC236}">
                <a16:creationId xmlns:a16="http://schemas.microsoft.com/office/drawing/2014/main" id="{99DA4A8F-31A0-CF76-673D-68C68C896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556" y="746084"/>
            <a:ext cx="8736445" cy="4120184"/>
          </a:xfrm>
          <a:prstGeom prst="rect">
            <a:avLst/>
          </a:prstGeom>
        </p:spPr>
      </p:pic>
      <p:sp>
        <p:nvSpPr>
          <p:cNvPr id="11" name="Rectangle 10">
            <a:extLst>
              <a:ext uri="{FF2B5EF4-FFF2-40B4-BE49-F238E27FC236}">
                <a16:creationId xmlns:a16="http://schemas.microsoft.com/office/drawing/2014/main" id="{281B85ED-7E86-D72D-622C-E8923196ADE1}"/>
              </a:ext>
            </a:extLst>
          </p:cNvPr>
          <p:cNvSpPr/>
          <p:nvPr/>
        </p:nvSpPr>
        <p:spPr>
          <a:xfrm>
            <a:off x="2687782" y="4866268"/>
            <a:ext cx="1136073" cy="2322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68D0F1-A954-D571-27D7-BBC7AE831233}"/>
              </a:ext>
            </a:extLst>
          </p:cNvPr>
          <p:cNvSpPr/>
          <p:nvPr/>
        </p:nvSpPr>
        <p:spPr>
          <a:xfrm>
            <a:off x="7010401" y="5444906"/>
            <a:ext cx="1136073" cy="232205"/>
          </a:xfrm>
          <a:prstGeom prst="rect">
            <a:avLst/>
          </a:prstGeom>
          <a:pattFill prst="wdUp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0FEFB61-5CA2-1A24-6861-5E64F86A2C7B}"/>
              </a:ext>
            </a:extLst>
          </p:cNvPr>
          <p:cNvSpPr txBox="1"/>
          <p:nvPr/>
        </p:nvSpPr>
        <p:spPr>
          <a:xfrm>
            <a:off x="0" y="5240973"/>
            <a:ext cx="4170218" cy="1015663"/>
          </a:xfrm>
          <a:prstGeom prst="rect">
            <a:avLst/>
          </a:prstGeom>
          <a:noFill/>
        </p:spPr>
        <p:txBody>
          <a:bodyPr wrap="square" rtlCol="0">
            <a:spAutoFit/>
          </a:bodyPr>
          <a:lstStyle/>
          <a:p>
            <a:r>
              <a:rPr lang="en-US" sz="2000" b="1" dirty="0">
                <a:solidFill>
                  <a:srgbClr val="FF0000"/>
                </a:solidFill>
              </a:rPr>
              <a:t>WPTE call for participation for OP1 data analyses and</a:t>
            </a:r>
          </a:p>
          <a:p>
            <a:r>
              <a:rPr lang="en-US" sz="2000" b="1" dirty="0">
                <a:solidFill>
                  <a:srgbClr val="FF0000"/>
                </a:solidFill>
              </a:rPr>
              <a:t>modelling/preparation</a:t>
            </a:r>
          </a:p>
        </p:txBody>
      </p:sp>
      <p:sp>
        <p:nvSpPr>
          <p:cNvPr id="14" name="TextBox 13">
            <a:extLst>
              <a:ext uri="{FF2B5EF4-FFF2-40B4-BE49-F238E27FC236}">
                <a16:creationId xmlns:a16="http://schemas.microsoft.com/office/drawing/2014/main" id="{E3D688F7-805B-97DA-50D1-3D5F75A6A778}"/>
              </a:ext>
            </a:extLst>
          </p:cNvPr>
          <p:cNvSpPr txBox="1"/>
          <p:nvPr/>
        </p:nvSpPr>
        <p:spPr>
          <a:xfrm>
            <a:off x="7010401" y="5757973"/>
            <a:ext cx="4170218" cy="707886"/>
          </a:xfrm>
          <a:prstGeom prst="rect">
            <a:avLst/>
          </a:prstGeom>
          <a:noFill/>
        </p:spPr>
        <p:txBody>
          <a:bodyPr wrap="square" rtlCol="0">
            <a:spAutoFit/>
          </a:bodyPr>
          <a:lstStyle/>
          <a:p>
            <a:pPr algn="l"/>
            <a:r>
              <a:rPr lang="en-US" sz="2000" b="1" dirty="0">
                <a:solidFill>
                  <a:srgbClr val="FF0000"/>
                </a:solidFill>
              </a:rPr>
              <a:t>WPTE call for OP2 participation pending budget availability</a:t>
            </a:r>
          </a:p>
        </p:txBody>
      </p:sp>
    </p:spTree>
    <p:extLst>
      <p:ext uri="{BB962C8B-B14F-4D97-AF65-F5344CB8AC3E}">
        <p14:creationId xmlns:p14="http://schemas.microsoft.com/office/powerpoint/2010/main" val="155125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96F2-046B-70F3-1D4E-2D57E32ACF29}"/>
              </a:ext>
            </a:extLst>
          </p:cNvPr>
          <p:cNvSpPr>
            <a:spLocks noGrp="1"/>
          </p:cNvSpPr>
          <p:nvPr>
            <p:ph type="title"/>
          </p:nvPr>
        </p:nvSpPr>
        <p:spPr/>
        <p:txBody>
          <a:bodyPr/>
          <a:lstStyle/>
          <a:p>
            <a:r>
              <a:rPr lang="en-GB" noProof="0" dirty="0"/>
              <a:t>Tokamak Exploitation Research Structure pillars</a:t>
            </a:r>
          </a:p>
        </p:txBody>
      </p:sp>
      <p:sp>
        <p:nvSpPr>
          <p:cNvPr id="5" name="Slide Number Placeholder 4">
            <a:extLst>
              <a:ext uri="{FF2B5EF4-FFF2-40B4-BE49-F238E27FC236}">
                <a16:creationId xmlns:a16="http://schemas.microsoft.com/office/drawing/2014/main" id="{B6493876-B450-0E91-1FB3-72F84BDA4103}"/>
              </a:ext>
            </a:extLst>
          </p:cNvPr>
          <p:cNvSpPr>
            <a:spLocks noGrp="1"/>
          </p:cNvSpPr>
          <p:nvPr>
            <p:ph type="sldNum" sz="quarter" idx="12"/>
          </p:nvPr>
        </p:nvSpPr>
        <p:spPr/>
        <p:txBody>
          <a:bodyPr/>
          <a:lstStyle/>
          <a:p>
            <a:fld id="{6A6D9FA1-99C7-4910-8E32-B85D378B0060}" type="slidenum">
              <a:rPr lang="en-GB" noProof="0" smtClean="0">
                <a:solidFill>
                  <a:prstClr val="white"/>
                </a:solidFill>
              </a:rPr>
              <a:pPr/>
              <a:t>2</a:t>
            </a:fld>
            <a:endParaRPr lang="en-GB" noProof="0" dirty="0">
              <a:solidFill>
                <a:prstClr val="white"/>
              </a:solidFill>
            </a:endParaRPr>
          </a:p>
        </p:txBody>
      </p:sp>
      <p:grpSp>
        <p:nvGrpSpPr>
          <p:cNvPr id="44" name="Group 43">
            <a:extLst>
              <a:ext uri="{FF2B5EF4-FFF2-40B4-BE49-F238E27FC236}">
                <a16:creationId xmlns:a16="http://schemas.microsoft.com/office/drawing/2014/main" id="{72255233-79FC-5D40-5A60-B445A424F869}"/>
              </a:ext>
            </a:extLst>
          </p:cNvPr>
          <p:cNvGrpSpPr>
            <a:grpSpLocks noChangeAspect="1"/>
          </p:cNvGrpSpPr>
          <p:nvPr/>
        </p:nvGrpSpPr>
        <p:grpSpPr bwMode="auto">
          <a:xfrm>
            <a:off x="102429" y="856021"/>
            <a:ext cx="5998580" cy="4018867"/>
            <a:chOff x="1930320" y="1036375"/>
            <a:chExt cx="8331361" cy="5581760"/>
          </a:xfrm>
        </p:grpSpPr>
        <p:sp>
          <p:nvSpPr>
            <p:cNvPr id="45" name="Google Shape;1323;p43">
              <a:extLst>
                <a:ext uri="{FF2B5EF4-FFF2-40B4-BE49-F238E27FC236}">
                  <a16:creationId xmlns:a16="http://schemas.microsoft.com/office/drawing/2014/main" id="{73B13C6A-9A3D-5203-CF4D-991F4EA5D003}"/>
                </a:ext>
              </a:extLst>
            </p:cNvPr>
            <p:cNvSpPr/>
            <p:nvPr/>
          </p:nvSpPr>
          <p:spPr bwMode="auto">
            <a:xfrm>
              <a:off x="3800969" y="1657801"/>
              <a:ext cx="1811623" cy="633931"/>
            </a:xfrm>
            <a:custGeom>
              <a:avLst/>
              <a:gdLst/>
              <a:ahLst/>
              <a:cxnLst/>
              <a:rect l="l" t="t" r="r" b="b"/>
              <a:pathLst>
                <a:path w="41649" h="14574" extrusionOk="0">
                  <a:moveTo>
                    <a:pt x="14014" y="1"/>
                  </a:moveTo>
                  <a:lnTo>
                    <a:pt x="0" y="14050"/>
                  </a:lnTo>
                  <a:lnTo>
                    <a:pt x="536" y="14574"/>
                  </a:lnTo>
                  <a:lnTo>
                    <a:pt x="14323" y="739"/>
                  </a:lnTo>
                  <a:lnTo>
                    <a:pt x="41648" y="739"/>
                  </a:lnTo>
                  <a:lnTo>
                    <a:pt x="41648" y="1"/>
                  </a:lnTo>
                  <a:close/>
                </a:path>
              </a:pathLst>
            </a:custGeom>
            <a:solidFill>
              <a:srgbClr val="443F3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46" name="Google Shape;1324;p43">
              <a:extLst>
                <a:ext uri="{FF2B5EF4-FFF2-40B4-BE49-F238E27FC236}">
                  <a16:creationId xmlns:a16="http://schemas.microsoft.com/office/drawing/2014/main" id="{1AA4E94B-8AD8-5EE1-656E-3E0D0B3508E9}"/>
                </a:ext>
              </a:extLst>
            </p:cNvPr>
            <p:cNvSpPr/>
            <p:nvPr/>
          </p:nvSpPr>
          <p:spPr bwMode="auto">
            <a:xfrm>
              <a:off x="3157730" y="2057630"/>
              <a:ext cx="1240415" cy="643240"/>
            </a:xfrm>
            <a:custGeom>
              <a:avLst/>
              <a:gdLst/>
              <a:ahLst/>
              <a:cxnLst/>
              <a:rect l="l" t="t" r="r" b="b"/>
              <a:pathLst>
                <a:path w="28517" h="14788" extrusionOk="0">
                  <a:moveTo>
                    <a:pt x="20170" y="5394"/>
                  </a:moveTo>
                  <a:cubicBezTo>
                    <a:pt x="17146" y="3644"/>
                    <a:pt x="13883" y="2286"/>
                    <a:pt x="10442" y="1358"/>
                  </a:cubicBezTo>
                  <a:cubicBezTo>
                    <a:pt x="7109" y="476"/>
                    <a:pt x="3608" y="0"/>
                    <a:pt x="1" y="0"/>
                  </a:cubicBezTo>
                  <a:lnTo>
                    <a:pt x="1" y="4215"/>
                  </a:lnTo>
                  <a:cubicBezTo>
                    <a:pt x="3227" y="4215"/>
                    <a:pt x="6359" y="4644"/>
                    <a:pt x="9347" y="5441"/>
                  </a:cubicBezTo>
                  <a:cubicBezTo>
                    <a:pt x="12431" y="6263"/>
                    <a:pt x="15360" y="7489"/>
                    <a:pt x="18062" y="9049"/>
                  </a:cubicBezTo>
                  <a:cubicBezTo>
                    <a:pt x="20801" y="10632"/>
                    <a:pt x="23313" y="12573"/>
                    <a:pt x="25540" y="14788"/>
                  </a:cubicBezTo>
                  <a:lnTo>
                    <a:pt x="28516" y="11811"/>
                  </a:lnTo>
                  <a:cubicBezTo>
                    <a:pt x="26040" y="9323"/>
                    <a:pt x="23230" y="7168"/>
                    <a:pt x="20170" y="53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47" name="Google Shape;1325;p43">
              <a:extLst>
                <a:ext uri="{FF2B5EF4-FFF2-40B4-BE49-F238E27FC236}">
                  <a16:creationId xmlns:a16="http://schemas.microsoft.com/office/drawing/2014/main" id="{F8B10439-C7FD-054C-C4EB-62E3027EBB2D}"/>
                </a:ext>
              </a:extLst>
            </p:cNvPr>
            <p:cNvSpPr/>
            <p:nvPr/>
          </p:nvSpPr>
          <p:spPr bwMode="auto">
            <a:xfrm>
              <a:off x="3632634" y="2091818"/>
              <a:ext cx="371903" cy="372381"/>
            </a:xfrm>
            <a:custGeom>
              <a:avLst/>
              <a:gdLst/>
              <a:ahLst/>
              <a:cxnLst/>
              <a:rect l="l" t="t" r="r" b="b"/>
              <a:pathLst>
                <a:path w="8550" h="8561" extrusionOk="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48" name="Google Shape;1327;p43">
              <a:extLst>
                <a:ext uri="{FF2B5EF4-FFF2-40B4-BE49-F238E27FC236}">
                  <a16:creationId xmlns:a16="http://schemas.microsoft.com/office/drawing/2014/main" id="{937B648C-4FE4-C3DE-2C7B-361A7EA4D69D}"/>
                </a:ext>
              </a:extLst>
            </p:cNvPr>
            <p:cNvSpPr/>
            <p:nvPr/>
          </p:nvSpPr>
          <p:spPr bwMode="auto">
            <a:xfrm>
              <a:off x="6326689" y="1036375"/>
              <a:ext cx="1279258" cy="1279215"/>
            </a:xfrm>
            <a:custGeom>
              <a:avLst/>
              <a:gdLst/>
              <a:ahLst/>
              <a:cxnLst/>
              <a:rect l="l" t="t" r="r" b="b"/>
              <a:pathLst>
                <a:path w="29410" h="29409" extrusionOk="0">
                  <a:moveTo>
                    <a:pt x="14705" y="0"/>
                  </a:moveTo>
                  <a:cubicBezTo>
                    <a:pt x="6585" y="0"/>
                    <a:pt x="1" y="6584"/>
                    <a:pt x="1" y="14704"/>
                  </a:cubicBezTo>
                  <a:cubicBezTo>
                    <a:pt x="1" y="22824"/>
                    <a:pt x="6585" y="29409"/>
                    <a:pt x="14705" y="29409"/>
                  </a:cubicBezTo>
                  <a:cubicBezTo>
                    <a:pt x="22825" y="29409"/>
                    <a:pt x="29409" y="22824"/>
                    <a:pt x="29409" y="14704"/>
                  </a:cubicBezTo>
                  <a:cubicBezTo>
                    <a:pt x="29409" y="6584"/>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49" name="Google Shape;1328;p43">
              <a:extLst>
                <a:ext uri="{FF2B5EF4-FFF2-40B4-BE49-F238E27FC236}">
                  <a16:creationId xmlns:a16="http://schemas.microsoft.com/office/drawing/2014/main" id="{364D9B7F-E852-CF6C-F981-4C21A130F74E}"/>
                </a:ext>
              </a:extLst>
            </p:cNvPr>
            <p:cNvSpPr/>
            <p:nvPr/>
          </p:nvSpPr>
          <p:spPr bwMode="auto">
            <a:xfrm>
              <a:off x="6387803" y="1097228"/>
              <a:ext cx="1157031" cy="1157509"/>
            </a:xfrm>
            <a:custGeom>
              <a:avLst/>
              <a:gdLst/>
              <a:ahLst/>
              <a:cxnLst/>
              <a:rect l="l" t="t" r="r" b="b"/>
              <a:pathLst>
                <a:path w="26600" h="26611" extrusionOk="0">
                  <a:moveTo>
                    <a:pt x="13300" y="26610"/>
                  </a:moveTo>
                  <a:cubicBezTo>
                    <a:pt x="5966" y="26610"/>
                    <a:pt x="1" y="20634"/>
                    <a:pt x="1" y="13299"/>
                  </a:cubicBezTo>
                  <a:cubicBezTo>
                    <a:pt x="1" y="5965"/>
                    <a:pt x="5966" y="0"/>
                    <a:pt x="13300" y="0"/>
                  </a:cubicBezTo>
                  <a:cubicBezTo>
                    <a:pt x="20634" y="0"/>
                    <a:pt x="26599" y="5965"/>
                    <a:pt x="26599" y="13299"/>
                  </a:cubicBezTo>
                  <a:cubicBezTo>
                    <a:pt x="26599" y="20634"/>
                    <a:pt x="20634" y="26610"/>
                    <a:pt x="13300" y="26610"/>
                  </a:cubicBezTo>
                  <a:close/>
                  <a:moveTo>
                    <a:pt x="13300" y="453"/>
                  </a:moveTo>
                  <a:cubicBezTo>
                    <a:pt x="6216" y="453"/>
                    <a:pt x="453" y="6215"/>
                    <a:pt x="453" y="13299"/>
                  </a:cubicBezTo>
                  <a:cubicBezTo>
                    <a:pt x="453" y="20384"/>
                    <a:pt x="6216" y="26146"/>
                    <a:pt x="13300" y="26146"/>
                  </a:cubicBezTo>
                  <a:cubicBezTo>
                    <a:pt x="20384" y="26146"/>
                    <a:pt x="26147" y="20384"/>
                    <a:pt x="26147" y="13299"/>
                  </a:cubicBezTo>
                  <a:cubicBezTo>
                    <a:pt x="26147" y="6215"/>
                    <a:pt x="20384" y="453"/>
                    <a:pt x="13300" y="4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50" name="Google Shape;1329;p43">
              <a:extLst>
                <a:ext uri="{FF2B5EF4-FFF2-40B4-BE49-F238E27FC236}">
                  <a16:creationId xmlns:a16="http://schemas.microsoft.com/office/drawing/2014/main" id="{FDCCB298-16A3-1984-D17C-13CD90B5F1C9}"/>
                </a:ext>
              </a:extLst>
            </p:cNvPr>
            <p:cNvSpPr/>
            <p:nvPr/>
          </p:nvSpPr>
          <p:spPr bwMode="auto">
            <a:xfrm>
              <a:off x="5877709" y="1166366"/>
              <a:ext cx="1613797" cy="1019231"/>
            </a:xfrm>
            <a:custGeom>
              <a:avLst/>
              <a:gdLst/>
              <a:ahLst/>
              <a:cxnLst/>
              <a:rect l="l" t="t" r="r" b="b"/>
              <a:pathLst>
                <a:path w="37101" h="23432" extrusionOk="0">
                  <a:moveTo>
                    <a:pt x="25539" y="251"/>
                  </a:moveTo>
                  <a:cubicBezTo>
                    <a:pt x="19872" y="1"/>
                    <a:pt x="15050" y="3846"/>
                    <a:pt x="13764" y="9073"/>
                  </a:cubicBezTo>
                  <a:cubicBezTo>
                    <a:pt x="13597" y="9740"/>
                    <a:pt x="12978" y="10216"/>
                    <a:pt x="12288" y="10216"/>
                  </a:cubicBezTo>
                  <a:lnTo>
                    <a:pt x="6263" y="10216"/>
                  </a:lnTo>
                  <a:cubicBezTo>
                    <a:pt x="5811" y="10216"/>
                    <a:pt x="5453" y="9847"/>
                    <a:pt x="5453" y="9406"/>
                  </a:cubicBezTo>
                  <a:lnTo>
                    <a:pt x="5453" y="6870"/>
                  </a:lnTo>
                  <a:cubicBezTo>
                    <a:pt x="5453" y="6561"/>
                    <a:pt x="5084" y="6406"/>
                    <a:pt x="4858" y="6620"/>
                  </a:cubicBezTo>
                  <a:lnTo>
                    <a:pt x="441" y="11050"/>
                  </a:lnTo>
                  <a:cubicBezTo>
                    <a:pt x="0" y="11490"/>
                    <a:pt x="0" y="12193"/>
                    <a:pt x="441" y="12621"/>
                  </a:cubicBezTo>
                  <a:lnTo>
                    <a:pt x="4858" y="17050"/>
                  </a:lnTo>
                  <a:cubicBezTo>
                    <a:pt x="5084" y="17265"/>
                    <a:pt x="5453" y="17110"/>
                    <a:pt x="5453" y="16800"/>
                  </a:cubicBezTo>
                  <a:lnTo>
                    <a:pt x="5453" y="14276"/>
                  </a:lnTo>
                  <a:cubicBezTo>
                    <a:pt x="5453" y="13824"/>
                    <a:pt x="5811" y="13466"/>
                    <a:pt x="6263" y="13466"/>
                  </a:cubicBezTo>
                  <a:lnTo>
                    <a:pt x="12288" y="13466"/>
                  </a:lnTo>
                  <a:cubicBezTo>
                    <a:pt x="13002" y="13466"/>
                    <a:pt x="13609" y="13955"/>
                    <a:pt x="13776" y="14645"/>
                  </a:cubicBezTo>
                  <a:cubicBezTo>
                    <a:pt x="15026" y="19693"/>
                    <a:pt x="19586" y="23432"/>
                    <a:pt x="25027" y="23432"/>
                  </a:cubicBezTo>
                  <a:cubicBezTo>
                    <a:pt x="31730" y="23432"/>
                    <a:pt x="37100" y="17753"/>
                    <a:pt x="36588" y="10954"/>
                  </a:cubicBezTo>
                  <a:cubicBezTo>
                    <a:pt x="36160" y="5144"/>
                    <a:pt x="31373" y="501"/>
                    <a:pt x="25539" y="2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51" name="Google Shape;1330;p43">
              <a:extLst>
                <a:ext uri="{FF2B5EF4-FFF2-40B4-BE49-F238E27FC236}">
                  <a16:creationId xmlns:a16="http://schemas.microsoft.com/office/drawing/2014/main" id="{BB3E1D06-5CB8-A5A4-ADB3-F8298F71D1E2}"/>
                </a:ext>
              </a:extLst>
            </p:cNvPr>
            <p:cNvSpPr/>
            <p:nvPr/>
          </p:nvSpPr>
          <p:spPr bwMode="auto">
            <a:xfrm>
              <a:off x="7339700" y="1197945"/>
              <a:ext cx="2921981" cy="956073"/>
            </a:xfrm>
            <a:custGeom>
              <a:avLst/>
              <a:gdLst/>
              <a:ahLst/>
              <a:cxnLst/>
              <a:rect l="l" t="t" r="r" b="b"/>
              <a:pathLst>
                <a:path w="67176" h="21980" extrusionOk="0">
                  <a:moveTo>
                    <a:pt x="8799" y="1"/>
                  </a:moveTo>
                  <a:cubicBezTo>
                    <a:pt x="7942" y="1"/>
                    <a:pt x="7144" y="418"/>
                    <a:pt x="6644" y="1120"/>
                  </a:cubicBezTo>
                  <a:lnTo>
                    <a:pt x="608" y="9562"/>
                  </a:lnTo>
                  <a:cubicBezTo>
                    <a:pt x="1" y="10419"/>
                    <a:pt x="1" y="11562"/>
                    <a:pt x="608" y="12419"/>
                  </a:cubicBezTo>
                  <a:lnTo>
                    <a:pt x="6644" y="20861"/>
                  </a:lnTo>
                  <a:cubicBezTo>
                    <a:pt x="7144" y="21563"/>
                    <a:pt x="7942" y="21980"/>
                    <a:pt x="8799" y="21980"/>
                  </a:cubicBezTo>
                  <a:lnTo>
                    <a:pt x="56198" y="21980"/>
                  </a:lnTo>
                  <a:cubicBezTo>
                    <a:pt x="62258" y="21980"/>
                    <a:pt x="67176" y="17051"/>
                    <a:pt x="67176" y="10990"/>
                  </a:cubicBezTo>
                  <a:cubicBezTo>
                    <a:pt x="67176" y="4918"/>
                    <a:pt x="62258" y="1"/>
                    <a:pt x="56198" y="1"/>
                  </a:cubicBezTo>
                  <a:close/>
                </a:path>
              </a:pathLst>
            </a:custGeom>
            <a:solidFill>
              <a:srgbClr val="E6E6E6"/>
            </a:solidFill>
            <a:ln>
              <a:noFill/>
            </a:ln>
          </p:spPr>
          <p:txBody>
            <a:bodyPr spcFirstLastPara="1" wrap="square" lIns="182875" tIns="91425" rIns="182875" bIns="91425" anchor="ctr" anchorCtr="0">
              <a:noAutofit/>
            </a:bodyPr>
            <a:lstStyle/>
            <a:p>
              <a:pPr algn="ctr">
                <a:defRPr/>
              </a:pPr>
              <a:r>
                <a:rPr lang="en-GB" sz="1200" noProof="0" dirty="0">
                  <a:solidFill>
                    <a:srgbClr val="263238"/>
                  </a:solidFill>
                  <a:latin typeface="Arial"/>
                  <a:cs typeface="Arial"/>
                </a:rPr>
                <a:t>ITER Research Plan, including Rebaselining and ITPA</a:t>
              </a:r>
              <a:endParaRPr lang="en-GB" sz="1200" noProof="0" dirty="0">
                <a:latin typeface="Arial"/>
                <a:cs typeface="Arial"/>
              </a:endParaRPr>
            </a:p>
          </p:txBody>
        </p:sp>
        <p:sp>
          <p:nvSpPr>
            <p:cNvPr id="52" name="Google Shape;1331;p43">
              <a:extLst>
                <a:ext uri="{FF2B5EF4-FFF2-40B4-BE49-F238E27FC236}">
                  <a16:creationId xmlns:a16="http://schemas.microsoft.com/office/drawing/2014/main" id="{5F5DF663-5C3C-3C4D-BD95-5B3DF304325A}"/>
                </a:ext>
              </a:extLst>
            </p:cNvPr>
            <p:cNvSpPr txBox="1"/>
            <p:nvPr/>
          </p:nvSpPr>
          <p:spPr bwMode="auto">
            <a:xfrm>
              <a:off x="6515337" y="1354190"/>
              <a:ext cx="901962" cy="643587"/>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defRPr/>
              </a:pPr>
              <a:r>
                <a:rPr lang="en-GB" sz="2800" b="1" noProof="0" dirty="0">
                  <a:solidFill>
                    <a:srgbClr val="FFFFFF"/>
                  </a:solidFill>
                  <a:latin typeface="Arial"/>
                  <a:ea typeface="Fira Sans Extra Condensed Medium"/>
                  <a:cs typeface="Arial"/>
                </a:rPr>
                <a:t>01</a:t>
              </a:r>
              <a:endParaRPr lang="en-GB" sz="2000" b="1" noProof="0" dirty="0">
                <a:latin typeface="Arial"/>
                <a:cs typeface="Arial"/>
              </a:endParaRPr>
            </a:p>
          </p:txBody>
        </p:sp>
        <p:sp>
          <p:nvSpPr>
            <p:cNvPr id="53" name="Google Shape;1337;p43">
              <a:extLst>
                <a:ext uri="{FF2B5EF4-FFF2-40B4-BE49-F238E27FC236}">
                  <a16:creationId xmlns:a16="http://schemas.microsoft.com/office/drawing/2014/main" id="{0DE73307-D387-7156-9A6B-220324C7ACC7}"/>
                </a:ext>
              </a:extLst>
            </p:cNvPr>
            <p:cNvSpPr/>
            <p:nvPr/>
          </p:nvSpPr>
          <p:spPr bwMode="auto">
            <a:xfrm>
              <a:off x="3719629" y="2179335"/>
              <a:ext cx="197913" cy="197348"/>
            </a:xfrm>
            <a:custGeom>
              <a:avLst/>
              <a:gdLst/>
              <a:ahLst/>
              <a:cxnLst/>
              <a:rect l="l" t="t" r="r" b="b"/>
              <a:pathLst>
                <a:path w="4550" h="4537" extrusionOk="0">
                  <a:moveTo>
                    <a:pt x="4549" y="2262"/>
                  </a:moveTo>
                  <a:cubicBezTo>
                    <a:pt x="4549" y="3524"/>
                    <a:pt x="3525" y="4536"/>
                    <a:pt x="2275" y="4536"/>
                  </a:cubicBezTo>
                  <a:cubicBezTo>
                    <a:pt x="1025" y="4536"/>
                    <a:pt x="1" y="3524"/>
                    <a:pt x="1" y="2262"/>
                  </a:cubicBezTo>
                  <a:cubicBezTo>
                    <a:pt x="1" y="1012"/>
                    <a:pt x="1025" y="0"/>
                    <a:pt x="2275" y="0"/>
                  </a:cubicBezTo>
                  <a:cubicBezTo>
                    <a:pt x="3525" y="0"/>
                    <a:pt x="4549" y="1012"/>
                    <a:pt x="4549" y="22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54" name="Google Shape;1339;p43">
              <a:extLst>
                <a:ext uri="{FF2B5EF4-FFF2-40B4-BE49-F238E27FC236}">
                  <a16:creationId xmlns:a16="http://schemas.microsoft.com/office/drawing/2014/main" id="{BAB398A8-5A86-B8C9-12A4-05689F36C50D}"/>
                </a:ext>
              </a:extLst>
            </p:cNvPr>
            <p:cNvSpPr/>
            <p:nvPr/>
          </p:nvSpPr>
          <p:spPr bwMode="auto">
            <a:xfrm>
              <a:off x="4725898" y="4401052"/>
              <a:ext cx="923972" cy="169944"/>
            </a:xfrm>
            <a:custGeom>
              <a:avLst/>
              <a:gdLst/>
              <a:ahLst/>
              <a:cxnLst/>
              <a:rect l="l" t="t" r="r" b="b"/>
              <a:pathLst>
                <a:path w="21242" h="3907" extrusionOk="0">
                  <a:moveTo>
                    <a:pt x="239" y="1"/>
                  </a:moveTo>
                  <a:lnTo>
                    <a:pt x="1" y="703"/>
                  </a:lnTo>
                  <a:lnTo>
                    <a:pt x="9061" y="3906"/>
                  </a:lnTo>
                  <a:lnTo>
                    <a:pt x="21242" y="3906"/>
                  </a:lnTo>
                  <a:lnTo>
                    <a:pt x="21242" y="3168"/>
                  </a:lnTo>
                  <a:lnTo>
                    <a:pt x="9192" y="3168"/>
                  </a:lnTo>
                  <a:lnTo>
                    <a:pt x="239" y="1"/>
                  </a:lnTo>
                  <a:close/>
                </a:path>
              </a:pathLst>
            </a:custGeom>
            <a:solidFill>
              <a:srgbClr val="443F3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55" name="Google Shape;1340;p43">
              <a:extLst>
                <a:ext uri="{FF2B5EF4-FFF2-40B4-BE49-F238E27FC236}">
                  <a16:creationId xmlns:a16="http://schemas.microsoft.com/office/drawing/2014/main" id="{0BD3A371-F049-0126-5BE7-C1E2AF12F55C}"/>
                </a:ext>
              </a:extLst>
            </p:cNvPr>
            <p:cNvSpPr/>
            <p:nvPr/>
          </p:nvSpPr>
          <p:spPr bwMode="auto">
            <a:xfrm>
              <a:off x="4268610" y="3812228"/>
              <a:ext cx="643761" cy="1240894"/>
            </a:xfrm>
            <a:custGeom>
              <a:avLst/>
              <a:gdLst/>
              <a:ahLst/>
              <a:cxnLst/>
              <a:rect l="l" t="t" r="r" b="b"/>
              <a:pathLst>
                <a:path w="14800" h="28528" extrusionOk="0">
                  <a:moveTo>
                    <a:pt x="10573" y="0"/>
                  </a:moveTo>
                  <a:cubicBezTo>
                    <a:pt x="10573" y="3227"/>
                    <a:pt x="10157" y="6370"/>
                    <a:pt x="9359" y="9347"/>
                  </a:cubicBezTo>
                  <a:cubicBezTo>
                    <a:pt x="8525" y="12431"/>
                    <a:pt x="7311" y="15360"/>
                    <a:pt x="5739" y="18062"/>
                  </a:cubicBezTo>
                  <a:cubicBezTo>
                    <a:pt x="4156" y="20801"/>
                    <a:pt x="2227" y="23313"/>
                    <a:pt x="1" y="25539"/>
                  </a:cubicBezTo>
                  <a:lnTo>
                    <a:pt x="2977" y="28528"/>
                  </a:lnTo>
                  <a:cubicBezTo>
                    <a:pt x="5466" y="26039"/>
                    <a:pt x="7621" y="23230"/>
                    <a:pt x="9395" y="20170"/>
                  </a:cubicBezTo>
                  <a:cubicBezTo>
                    <a:pt x="11145" y="17157"/>
                    <a:pt x="12514" y="13883"/>
                    <a:pt x="13431" y="10442"/>
                  </a:cubicBezTo>
                  <a:cubicBezTo>
                    <a:pt x="14324" y="7109"/>
                    <a:pt x="14800" y="3608"/>
                    <a:pt x="14800" y="0"/>
                  </a:cubicBezTo>
                  <a:lnTo>
                    <a:pt x="10573" y="0"/>
                  </a:lnTo>
                  <a:close/>
                </a:path>
              </a:pathLst>
            </a:custGeom>
            <a:solidFill>
              <a:schemeClr val="accent4"/>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56" name="Google Shape;1341;p43">
              <a:extLst>
                <a:ext uri="{FF2B5EF4-FFF2-40B4-BE49-F238E27FC236}">
                  <a16:creationId xmlns:a16="http://schemas.microsoft.com/office/drawing/2014/main" id="{288D4F34-D292-BCAD-534E-89FFE86DD225}"/>
                </a:ext>
              </a:extLst>
            </p:cNvPr>
            <p:cNvSpPr/>
            <p:nvPr/>
          </p:nvSpPr>
          <p:spPr bwMode="auto">
            <a:xfrm>
              <a:off x="4527028" y="4241547"/>
              <a:ext cx="372425" cy="372425"/>
            </a:xfrm>
            <a:custGeom>
              <a:avLst/>
              <a:gdLst/>
              <a:ahLst/>
              <a:cxnLst/>
              <a:rect l="l" t="t" r="r" b="b"/>
              <a:pathLst>
                <a:path w="8562" h="8562" extrusionOk="0">
                  <a:moveTo>
                    <a:pt x="4287" y="1"/>
                  </a:moveTo>
                  <a:cubicBezTo>
                    <a:pt x="1918" y="1"/>
                    <a:pt x="1" y="1918"/>
                    <a:pt x="1" y="4275"/>
                  </a:cubicBezTo>
                  <a:cubicBezTo>
                    <a:pt x="1" y="6644"/>
                    <a:pt x="1918" y="8561"/>
                    <a:pt x="4287" y="8561"/>
                  </a:cubicBezTo>
                  <a:cubicBezTo>
                    <a:pt x="6644" y="8561"/>
                    <a:pt x="8561" y="6644"/>
                    <a:pt x="8561" y="4275"/>
                  </a:cubicBezTo>
                  <a:cubicBezTo>
                    <a:pt x="8561" y="1918"/>
                    <a:pt x="6644" y="1"/>
                    <a:pt x="4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57" name="Google Shape;1342;p43">
              <a:extLst>
                <a:ext uri="{FF2B5EF4-FFF2-40B4-BE49-F238E27FC236}">
                  <a16:creationId xmlns:a16="http://schemas.microsoft.com/office/drawing/2014/main" id="{947DC083-1118-F69A-18A3-5E9BDD64196C}"/>
                </a:ext>
              </a:extLst>
            </p:cNvPr>
            <p:cNvSpPr/>
            <p:nvPr/>
          </p:nvSpPr>
          <p:spPr bwMode="auto">
            <a:xfrm>
              <a:off x="4614544" y="4329064"/>
              <a:ext cx="197391" cy="197391"/>
            </a:xfrm>
            <a:custGeom>
              <a:avLst/>
              <a:gdLst/>
              <a:ahLst/>
              <a:cxnLst/>
              <a:rect l="l" t="t" r="r" b="b"/>
              <a:pathLst>
                <a:path w="4538" h="4538" extrusionOk="0">
                  <a:moveTo>
                    <a:pt x="4537" y="2263"/>
                  </a:moveTo>
                  <a:cubicBezTo>
                    <a:pt x="4537" y="3525"/>
                    <a:pt x="3525" y="4537"/>
                    <a:pt x="2275" y="4537"/>
                  </a:cubicBezTo>
                  <a:cubicBezTo>
                    <a:pt x="1013" y="4537"/>
                    <a:pt x="1" y="3525"/>
                    <a:pt x="1" y="2263"/>
                  </a:cubicBezTo>
                  <a:cubicBezTo>
                    <a:pt x="1" y="1013"/>
                    <a:pt x="1013" y="1"/>
                    <a:pt x="2275" y="1"/>
                  </a:cubicBezTo>
                  <a:cubicBezTo>
                    <a:pt x="3525" y="1"/>
                    <a:pt x="4537" y="1013"/>
                    <a:pt x="4537" y="22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58" name="Google Shape;1344;p43">
              <a:extLst>
                <a:ext uri="{FF2B5EF4-FFF2-40B4-BE49-F238E27FC236}">
                  <a16:creationId xmlns:a16="http://schemas.microsoft.com/office/drawing/2014/main" id="{C9B785E7-F621-278F-0DA6-5DE59F9E79D4}"/>
                </a:ext>
              </a:extLst>
            </p:cNvPr>
            <p:cNvSpPr/>
            <p:nvPr/>
          </p:nvSpPr>
          <p:spPr bwMode="auto">
            <a:xfrm>
              <a:off x="6326689" y="3914772"/>
              <a:ext cx="1279258" cy="1279258"/>
            </a:xfrm>
            <a:custGeom>
              <a:avLst/>
              <a:gdLst/>
              <a:ahLst/>
              <a:cxnLst/>
              <a:rect l="l" t="t" r="r" b="b"/>
              <a:pathLst>
                <a:path w="29410" h="29410"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59" name="Google Shape;1345;p43">
              <a:extLst>
                <a:ext uri="{FF2B5EF4-FFF2-40B4-BE49-F238E27FC236}">
                  <a16:creationId xmlns:a16="http://schemas.microsoft.com/office/drawing/2014/main" id="{939918E1-0891-BC07-4DC3-75039DCFF209}"/>
                </a:ext>
              </a:extLst>
            </p:cNvPr>
            <p:cNvSpPr/>
            <p:nvPr/>
          </p:nvSpPr>
          <p:spPr bwMode="auto">
            <a:xfrm>
              <a:off x="6387803" y="3975625"/>
              <a:ext cx="1157031" cy="1157553"/>
            </a:xfrm>
            <a:custGeom>
              <a:avLst/>
              <a:gdLst/>
              <a:ahLst/>
              <a:cxnLst/>
              <a:rect l="l" t="t" r="r" b="b"/>
              <a:pathLst>
                <a:path w="26600" h="26612" extrusionOk="0">
                  <a:moveTo>
                    <a:pt x="13300" y="26611"/>
                  </a:moveTo>
                  <a:cubicBezTo>
                    <a:pt x="5966" y="26611"/>
                    <a:pt x="1" y="20646"/>
                    <a:pt x="1" y="13312"/>
                  </a:cubicBezTo>
                  <a:cubicBezTo>
                    <a:pt x="1" y="5978"/>
                    <a:pt x="5966" y="1"/>
                    <a:pt x="13300" y="1"/>
                  </a:cubicBezTo>
                  <a:cubicBezTo>
                    <a:pt x="20634" y="1"/>
                    <a:pt x="26599" y="5978"/>
                    <a:pt x="26599" y="13312"/>
                  </a:cubicBezTo>
                  <a:cubicBezTo>
                    <a:pt x="26599" y="20646"/>
                    <a:pt x="20634" y="26611"/>
                    <a:pt x="13300" y="26611"/>
                  </a:cubicBezTo>
                  <a:close/>
                  <a:moveTo>
                    <a:pt x="13300" y="465"/>
                  </a:moveTo>
                  <a:cubicBezTo>
                    <a:pt x="6216" y="465"/>
                    <a:pt x="453" y="6228"/>
                    <a:pt x="453" y="13312"/>
                  </a:cubicBezTo>
                  <a:cubicBezTo>
                    <a:pt x="453" y="20396"/>
                    <a:pt x="6216" y="26159"/>
                    <a:pt x="13300" y="26159"/>
                  </a:cubicBezTo>
                  <a:cubicBezTo>
                    <a:pt x="20384" y="26159"/>
                    <a:pt x="26147" y="20396"/>
                    <a:pt x="26147" y="13312"/>
                  </a:cubicBezTo>
                  <a:cubicBezTo>
                    <a:pt x="26147" y="6228"/>
                    <a:pt x="20384" y="465"/>
                    <a:pt x="13300" y="4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60" name="Google Shape;1346;p43">
              <a:extLst>
                <a:ext uri="{FF2B5EF4-FFF2-40B4-BE49-F238E27FC236}">
                  <a16:creationId xmlns:a16="http://schemas.microsoft.com/office/drawing/2014/main" id="{4082E852-6C72-362D-6EC5-FD8491A10276}"/>
                </a:ext>
              </a:extLst>
            </p:cNvPr>
            <p:cNvSpPr/>
            <p:nvPr/>
          </p:nvSpPr>
          <p:spPr bwMode="auto">
            <a:xfrm>
              <a:off x="5877709" y="4044785"/>
              <a:ext cx="1613797" cy="1019231"/>
            </a:xfrm>
            <a:custGeom>
              <a:avLst/>
              <a:gdLst/>
              <a:ahLst/>
              <a:cxnLst/>
              <a:rect l="l" t="t" r="r" b="b"/>
              <a:pathLst>
                <a:path w="37101" h="23432" extrusionOk="0">
                  <a:moveTo>
                    <a:pt x="25539" y="250"/>
                  </a:moveTo>
                  <a:cubicBezTo>
                    <a:pt x="19872" y="0"/>
                    <a:pt x="15050" y="3834"/>
                    <a:pt x="13764" y="9061"/>
                  </a:cubicBezTo>
                  <a:cubicBezTo>
                    <a:pt x="13597" y="9739"/>
                    <a:pt x="12978" y="10204"/>
                    <a:pt x="12288" y="10204"/>
                  </a:cubicBezTo>
                  <a:lnTo>
                    <a:pt x="6263" y="10204"/>
                  </a:lnTo>
                  <a:cubicBezTo>
                    <a:pt x="5811" y="10204"/>
                    <a:pt x="5453" y="9846"/>
                    <a:pt x="5453" y="9406"/>
                  </a:cubicBezTo>
                  <a:lnTo>
                    <a:pt x="5453" y="6870"/>
                  </a:lnTo>
                  <a:cubicBezTo>
                    <a:pt x="5453" y="6560"/>
                    <a:pt x="5084" y="6406"/>
                    <a:pt x="4858" y="6620"/>
                  </a:cubicBezTo>
                  <a:lnTo>
                    <a:pt x="441" y="11049"/>
                  </a:lnTo>
                  <a:cubicBezTo>
                    <a:pt x="0" y="11478"/>
                    <a:pt x="0" y="12180"/>
                    <a:pt x="441" y="12621"/>
                  </a:cubicBezTo>
                  <a:lnTo>
                    <a:pt x="4858" y="17050"/>
                  </a:lnTo>
                  <a:cubicBezTo>
                    <a:pt x="5084" y="17264"/>
                    <a:pt x="5453" y="17109"/>
                    <a:pt x="5453" y="16800"/>
                  </a:cubicBezTo>
                  <a:lnTo>
                    <a:pt x="5453" y="14264"/>
                  </a:lnTo>
                  <a:cubicBezTo>
                    <a:pt x="5453" y="13823"/>
                    <a:pt x="5811" y="13466"/>
                    <a:pt x="6263" y="13466"/>
                  </a:cubicBezTo>
                  <a:lnTo>
                    <a:pt x="12288" y="13466"/>
                  </a:lnTo>
                  <a:cubicBezTo>
                    <a:pt x="13002" y="13466"/>
                    <a:pt x="13609" y="13954"/>
                    <a:pt x="13776" y="14633"/>
                  </a:cubicBezTo>
                  <a:cubicBezTo>
                    <a:pt x="15026" y="19693"/>
                    <a:pt x="19586" y="23431"/>
                    <a:pt x="25027" y="23431"/>
                  </a:cubicBezTo>
                  <a:cubicBezTo>
                    <a:pt x="31730" y="23431"/>
                    <a:pt x="37100" y="17752"/>
                    <a:pt x="36588" y="10942"/>
                  </a:cubicBezTo>
                  <a:cubicBezTo>
                    <a:pt x="36160" y="5132"/>
                    <a:pt x="31373" y="500"/>
                    <a:pt x="25539" y="25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61" name="Google Shape;1347;p43">
              <a:extLst>
                <a:ext uri="{FF2B5EF4-FFF2-40B4-BE49-F238E27FC236}">
                  <a16:creationId xmlns:a16="http://schemas.microsoft.com/office/drawing/2014/main" id="{6E4FAB84-9C4A-78CB-3D0C-7A58CE4C4F35}"/>
                </a:ext>
              </a:extLst>
            </p:cNvPr>
            <p:cNvSpPr/>
            <p:nvPr/>
          </p:nvSpPr>
          <p:spPr bwMode="auto">
            <a:xfrm>
              <a:off x="7339700" y="4076626"/>
              <a:ext cx="2921981" cy="955551"/>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9"/>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algn="ctr">
                <a:defRPr/>
              </a:pPr>
              <a:r>
                <a:rPr lang="en-GB" sz="1400" noProof="0" dirty="0">
                  <a:solidFill>
                    <a:srgbClr val="263238"/>
                  </a:solidFill>
                  <a:latin typeface="Arial"/>
                  <a:cs typeface="Arial"/>
                </a:rPr>
                <a:t>PEX exploitation</a:t>
              </a:r>
              <a:endParaRPr lang="en-GB" sz="1400" noProof="0" dirty="0">
                <a:latin typeface="Arial"/>
                <a:cs typeface="Arial"/>
              </a:endParaRPr>
            </a:p>
          </p:txBody>
        </p:sp>
        <p:sp>
          <p:nvSpPr>
            <p:cNvPr id="62" name="Google Shape;1348;p43">
              <a:extLst>
                <a:ext uri="{FF2B5EF4-FFF2-40B4-BE49-F238E27FC236}">
                  <a16:creationId xmlns:a16="http://schemas.microsoft.com/office/drawing/2014/main" id="{C8336511-7440-3B43-BA0B-012289838F0B}"/>
                </a:ext>
              </a:extLst>
            </p:cNvPr>
            <p:cNvSpPr txBox="1"/>
            <p:nvPr/>
          </p:nvSpPr>
          <p:spPr bwMode="auto">
            <a:xfrm>
              <a:off x="6515337" y="4232607"/>
              <a:ext cx="901962" cy="643587"/>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defRPr/>
              </a:pPr>
              <a:r>
                <a:rPr lang="en-GB" sz="2800" b="1" noProof="0" dirty="0">
                  <a:solidFill>
                    <a:srgbClr val="FFFFFF"/>
                  </a:solidFill>
                  <a:latin typeface="Arial"/>
                  <a:ea typeface="Fira Sans Extra Condensed Medium"/>
                  <a:cs typeface="Arial"/>
                </a:rPr>
                <a:t>03</a:t>
              </a:r>
              <a:endParaRPr lang="en-GB" sz="2000" b="1" noProof="0" dirty="0">
                <a:latin typeface="Arial"/>
                <a:cs typeface="Arial"/>
              </a:endParaRPr>
            </a:p>
          </p:txBody>
        </p:sp>
        <p:sp>
          <p:nvSpPr>
            <p:cNvPr id="63" name="Google Shape;1355;p43">
              <a:extLst>
                <a:ext uri="{FF2B5EF4-FFF2-40B4-BE49-F238E27FC236}">
                  <a16:creationId xmlns:a16="http://schemas.microsoft.com/office/drawing/2014/main" id="{1631FD7D-F9D9-AE6C-F792-D175964CB143}"/>
                </a:ext>
              </a:extLst>
            </p:cNvPr>
            <p:cNvSpPr/>
            <p:nvPr/>
          </p:nvSpPr>
          <p:spPr bwMode="auto">
            <a:xfrm>
              <a:off x="3800969" y="5360213"/>
              <a:ext cx="1856686" cy="634453"/>
            </a:xfrm>
            <a:custGeom>
              <a:avLst/>
              <a:gdLst/>
              <a:ahLst/>
              <a:cxnLst/>
              <a:rect l="l" t="t" r="r" b="b"/>
              <a:pathLst>
                <a:path w="42685" h="14586" extrusionOk="0">
                  <a:moveTo>
                    <a:pt x="536" y="0"/>
                  </a:moveTo>
                  <a:lnTo>
                    <a:pt x="0" y="524"/>
                  </a:lnTo>
                  <a:lnTo>
                    <a:pt x="14014" y="14585"/>
                  </a:lnTo>
                  <a:lnTo>
                    <a:pt x="42684" y="14585"/>
                  </a:lnTo>
                  <a:lnTo>
                    <a:pt x="42684" y="13835"/>
                  </a:lnTo>
                  <a:lnTo>
                    <a:pt x="14323" y="13835"/>
                  </a:lnTo>
                  <a:lnTo>
                    <a:pt x="536" y="0"/>
                  </a:lnTo>
                  <a:close/>
                </a:path>
              </a:pathLst>
            </a:custGeom>
            <a:solidFill>
              <a:srgbClr val="443F3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64" name="Google Shape;1356;p43">
              <a:extLst>
                <a:ext uri="{FF2B5EF4-FFF2-40B4-BE49-F238E27FC236}">
                  <a16:creationId xmlns:a16="http://schemas.microsoft.com/office/drawing/2014/main" id="{993689A9-E246-835D-92CA-E705E9C7096E}"/>
                </a:ext>
              </a:extLst>
            </p:cNvPr>
            <p:cNvSpPr/>
            <p:nvPr/>
          </p:nvSpPr>
          <p:spPr bwMode="auto">
            <a:xfrm>
              <a:off x="3157730" y="4923107"/>
              <a:ext cx="1240415" cy="643761"/>
            </a:xfrm>
            <a:custGeom>
              <a:avLst/>
              <a:gdLst/>
              <a:ahLst/>
              <a:cxnLst/>
              <a:rect l="l" t="t" r="r" b="b"/>
              <a:pathLst>
                <a:path w="28517" h="14800" extrusionOk="0">
                  <a:moveTo>
                    <a:pt x="25540" y="0"/>
                  </a:moveTo>
                  <a:cubicBezTo>
                    <a:pt x="23313" y="2227"/>
                    <a:pt x="20801" y="4156"/>
                    <a:pt x="18062" y="5751"/>
                  </a:cubicBezTo>
                  <a:cubicBezTo>
                    <a:pt x="15360" y="7311"/>
                    <a:pt x="12431" y="8525"/>
                    <a:pt x="9347" y="9359"/>
                  </a:cubicBezTo>
                  <a:cubicBezTo>
                    <a:pt x="6359" y="10156"/>
                    <a:pt x="3227" y="10585"/>
                    <a:pt x="1" y="10585"/>
                  </a:cubicBezTo>
                  <a:lnTo>
                    <a:pt x="1" y="14800"/>
                  </a:lnTo>
                  <a:cubicBezTo>
                    <a:pt x="3608" y="14800"/>
                    <a:pt x="7109" y="14324"/>
                    <a:pt x="10442" y="13431"/>
                  </a:cubicBezTo>
                  <a:cubicBezTo>
                    <a:pt x="13883" y="12514"/>
                    <a:pt x="17146" y="11145"/>
                    <a:pt x="20170" y="9394"/>
                  </a:cubicBezTo>
                  <a:cubicBezTo>
                    <a:pt x="23230" y="7632"/>
                    <a:pt x="26040" y="5465"/>
                    <a:pt x="28516" y="29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65" name="Google Shape;1357;p43">
              <a:extLst>
                <a:ext uri="{FF2B5EF4-FFF2-40B4-BE49-F238E27FC236}">
                  <a16:creationId xmlns:a16="http://schemas.microsoft.com/office/drawing/2014/main" id="{2C8B171C-FDFE-8ED5-C2B7-B3BB7151E8B7}"/>
                </a:ext>
              </a:extLst>
            </p:cNvPr>
            <p:cNvSpPr/>
            <p:nvPr/>
          </p:nvSpPr>
          <p:spPr bwMode="auto">
            <a:xfrm>
              <a:off x="3632634" y="5161865"/>
              <a:ext cx="371903" cy="372381"/>
            </a:xfrm>
            <a:custGeom>
              <a:avLst/>
              <a:gdLst/>
              <a:ahLst/>
              <a:cxnLst/>
              <a:rect l="l" t="t" r="r" b="b"/>
              <a:pathLst>
                <a:path w="8550" h="8561" extrusionOk="0">
                  <a:moveTo>
                    <a:pt x="4275" y="0"/>
                  </a:moveTo>
                  <a:cubicBezTo>
                    <a:pt x="1906" y="0"/>
                    <a:pt x="1" y="1917"/>
                    <a:pt x="1" y="4286"/>
                  </a:cubicBezTo>
                  <a:cubicBezTo>
                    <a:pt x="1" y="6644"/>
                    <a:pt x="1906" y="8561"/>
                    <a:pt x="4275" y="8561"/>
                  </a:cubicBezTo>
                  <a:cubicBezTo>
                    <a:pt x="6632" y="8561"/>
                    <a:pt x="8549" y="6644"/>
                    <a:pt x="8549" y="4286"/>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66" name="Google Shape;1358;p43">
              <a:extLst>
                <a:ext uri="{FF2B5EF4-FFF2-40B4-BE49-F238E27FC236}">
                  <a16:creationId xmlns:a16="http://schemas.microsoft.com/office/drawing/2014/main" id="{EE5FF62D-E610-9A16-91B5-F5B94175933F}"/>
                </a:ext>
              </a:extLst>
            </p:cNvPr>
            <p:cNvSpPr/>
            <p:nvPr/>
          </p:nvSpPr>
          <p:spPr bwMode="auto">
            <a:xfrm>
              <a:off x="3719629" y="5249382"/>
              <a:ext cx="197913" cy="197348"/>
            </a:xfrm>
            <a:custGeom>
              <a:avLst/>
              <a:gdLst/>
              <a:ahLst/>
              <a:cxnLst/>
              <a:rect l="l" t="t" r="r" b="b"/>
              <a:pathLst>
                <a:path w="4550" h="4537" extrusionOk="0">
                  <a:moveTo>
                    <a:pt x="4549" y="2274"/>
                  </a:moveTo>
                  <a:cubicBezTo>
                    <a:pt x="4549" y="3525"/>
                    <a:pt x="3525" y="4537"/>
                    <a:pt x="2275" y="4537"/>
                  </a:cubicBezTo>
                  <a:cubicBezTo>
                    <a:pt x="1025" y="4537"/>
                    <a:pt x="1" y="3525"/>
                    <a:pt x="1" y="2274"/>
                  </a:cubicBezTo>
                  <a:cubicBezTo>
                    <a:pt x="1" y="1012"/>
                    <a:pt x="1025" y="0"/>
                    <a:pt x="2275" y="0"/>
                  </a:cubicBezTo>
                  <a:cubicBezTo>
                    <a:pt x="3525" y="0"/>
                    <a:pt x="4549" y="1012"/>
                    <a:pt x="4549" y="22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67" name="Google Shape;1360;p43">
              <a:extLst>
                <a:ext uri="{FF2B5EF4-FFF2-40B4-BE49-F238E27FC236}">
                  <a16:creationId xmlns:a16="http://schemas.microsoft.com/office/drawing/2014/main" id="{F9490CFD-30A3-322A-0616-E79BC0B9D3B3}"/>
                </a:ext>
              </a:extLst>
            </p:cNvPr>
            <p:cNvSpPr/>
            <p:nvPr/>
          </p:nvSpPr>
          <p:spPr bwMode="auto">
            <a:xfrm>
              <a:off x="6326689" y="5338920"/>
              <a:ext cx="1279258" cy="1279215"/>
            </a:xfrm>
            <a:custGeom>
              <a:avLst/>
              <a:gdLst/>
              <a:ahLst/>
              <a:cxnLst/>
              <a:rect l="l" t="t" r="r" b="b"/>
              <a:pathLst>
                <a:path w="29410" h="29409"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68" name="Google Shape;1361;p43">
              <a:extLst>
                <a:ext uri="{FF2B5EF4-FFF2-40B4-BE49-F238E27FC236}">
                  <a16:creationId xmlns:a16="http://schemas.microsoft.com/office/drawing/2014/main" id="{8DC41753-D849-3A34-3916-07D801F0EEA3}"/>
                </a:ext>
              </a:extLst>
            </p:cNvPr>
            <p:cNvSpPr/>
            <p:nvPr/>
          </p:nvSpPr>
          <p:spPr bwMode="auto">
            <a:xfrm>
              <a:off x="6387803" y="5399773"/>
              <a:ext cx="1157031" cy="1157509"/>
            </a:xfrm>
            <a:custGeom>
              <a:avLst/>
              <a:gdLst/>
              <a:ahLst/>
              <a:cxnLst/>
              <a:rect l="l" t="t" r="r" b="b"/>
              <a:pathLst>
                <a:path w="26600" h="26611" extrusionOk="0">
                  <a:moveTo>
                    <a:pt x="13300" y="26611"/>
                  </a:moveTo>
                  <a:cubicBezTo>
                    <a:pt x="5966" y="26611"/>
                    <a:pt x="1" y="20646"/>
                    <a:pt x="1" y="13312"/>
                  </a:cubicBezTo>
                  <a:cubicBezTo>
                    <a:pt x="1" y="5977"/>
                    <a:pt x="5966" y="1"/>
                    <a:pt x="13300" y="1"/>
                  </a:cubicBezTo>
                  <a:cubicBezTo>
                    <a:pt x="20634" y="1"/>
                    <a:pt x="26599" y="5977"/>
                    <a:pt x="26599" y="13312"/>
                  </a:cubicBezTo>
                  <a:cubicBezTo>
                    <a:pt x="26599" y="20646"/>
                    <a:pt x="20634" y="26611"/>
                    <a:pt x="13300" y="26611"/>
                  </a:cubicBezTo>
                  <a:close/>
                  <a:moveTo>
                    <a:pt x="13300" y="465"/>
                  </a:moveTo>
                  <a:cubicBezTo>
                    <a:pt x="6216" y="465"/>
                    <a:pt x="453" y="6227"/>
                    <a:pt x="453" y="13312"/>
                  </a:cubicBezTo>
                  <a:cubicBezTo>
                    <a:pt x="453" y="20396"/>
                    <a:pt x="6216" y="26159"/>
                    <a:pt x="13300" y="26159"/>
                  </a:cubicBezTo>
                  <a:cubicBezTo>
                    <a:pt x="20384" y="26159"/>
                    <a:pt x="26147" y="20396"/>
                    <a:pt x="26147" y="13312"/>
                  </a:cubicBezTo>
                  <a:cubicBezTo>
                    <a:pt x="26147" y="6227"/>
                    <a:pt x="20384" y="465"/>
                    <a:pt x="13300" y="465"/>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69" name="Google Shape;1362;p43">
              <a:extLst>
                <a:ext uri="{FF2B5EF4-FFF2-40B4-BE49-F238E27FC236}">
                  <a16:creationId xmlns:a16="http://schemas.microsoft.com/office/drawing/2014/main" id="{E2A95E2E-204A-0534-7C6D-47D1A22E0CDE}"/>
                </a:ext>
              </a:extLst>
            </p:cNvPr>
            <p:cNvSpPr/>
            <p:nvPr/>
          </p:nvSpPr>
          <p:spPr bwMode="auto">
            <a:xfrm>
              <a:off x="5877709" y="5468890"/>
              <a:ext cx="1613797" cy="101927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406"/>
                    <a:pt x="4858" y="6621"/>
                  </a:cubicBezTo>
                  <a:lnTo>
                    <a:pt x="441" y="11050"/>
                  </a:lnTo>
                  <a:cubicBezTo>
                    <a:pt x="0" y="11479"/>
                    <a:pt x="0" y="12181"/>
                    <a:pt x="441" y="12622"/>
                  </a:cubicBezTo>
                  <a:lnTo>
                    <a:pt x="4858" y="17051"/>
                  </a:lnTo>
                  <a:cubicBezTo>
                    <a:pt x="5084" y="17265"/>
                    <a:pt x="5453" y="17110"/>
                    <a:pt x="5453" y="16801"/>
                  </a:cubicBezTo>
                  <a:lnTo>
                    <a:pt x="5453" y="14265"/>
                  </a:lnTo>
                  <a:cubicBezTo>
                    <a:pt x="5453" y="13824"/>
                    <a:pt x="5811" y="13455"/>
                    <a:pt x="6263" y="13455"/>
                  </a:cubicBezTo>
                  <a:lnTo>
                    <a:pt x="12288" y="13455"/>
                  </a:lnTo>
                  <a:cubicBezTo>
                    <a:pt x="13002" y="13455"/>
                    <a:pt x="13609" y="13955"/>
                    <a:pt x="13776" y="14634"/>
                  </a:cubicBezTo>
                  <a:cubicBezTo>
                    <a:pt x="15026" y="19694"/>
                    <a:pt x="19586" y="23432"/>
                    <a:pt x="25027" y="23432"/>
                  </a:cubicBezTo>
                  <a:cubicBezTo>
                    <a:pt x="31730" y="23432"/>
                    <a:pt x="37100" y="17753"/>
                    <a:pt x="36588" y="10943"/>
                  </a:cubicBezTo>
                  <a:cubicBezTo>
                    <a:pt x="36160" y="5132"/>
                    <a:pt x="31373" y="501"/>
                    <a:pt x="25539" y="2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70" name="Google Shape;1363;p43">
              <a:extLst>
                <a:ext uri="{FF2B5EF4-FFF2-40B4-BE49-F238E27FC236}">
                  <a16:creationId xmlns:a16="http://schemas.microsoft.com/office/drawing/2014/main" id="{141252F7-2972-FD82-C713-5766AA0E817C}"/>
                </a:ext>
              </a:extLst>
            </p:cNvPr>
            <p:cNvSpPr/>
            <p:nvPr/>
          </p:nvSpPr>
          <p:spPr bwMode="auto">
            <a:xfrm>
              <a:off x="7339700" y="5500751"/>
              <a:ext cx="2921981" cy="955551"/>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8"/>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algn="ctr">
                <a:defRPr/>
              </a:pPr>
              <a:r>
                <a:rPr lang="en-GB" sz="1400" noProof="0" dirty="0">
                  <a:solidFill>
                    <a:srgbClr val="FF0000"/>
                  </a:solidFill>
                  <a:latin typeface="Arial"/>
                  <a:cs typeface="Arial"/>
                </a:rPr>
                <a:t>Preparatory work for future JT-60SA exploitation</a:t>
              </a:r>
            </a:p>
          </p:txBody>
        </p:sp>
        <p:sp>
          <p:nvSpPr>
            <p:cNvPr id="71" name="Google Shape;1364;p43">
              <a:extLst>
                <a:ext uri="{FF2B5EF4-FFF2-40B4-BE49-F238E27FC236}">
                  <a16:creationId xmlns:a16="http://schemas.microsoft.com/office/drawing/2014/main" id="{345242FC-E3F6-5A4E-B3E4-399C9C218E0D}"/>
                </a:ext>
              </a:extLst>
            </p:cNvPr>
            <p:cNvSpPr txBox="1"/>
            <p:nvPr/>
          </p:nvSpPr>
          <p:spPr bwMode="auto">
            <a:xfrm>
              <a:off x="6515337" y="5656733"/>
              <a:ext cx="901962" cy="643587"/>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defRPr/>
              </a:pPr>
              <a:r>
                <a:rPr lang="en-GB" sz="2800" b="1" noProof="0" dirty="0">
                  <a:solidFill>
                    <a:srgbClr val="FFFFFF"/>
                  </a:solidFill>
                  <a:latin typeface="Arial"/>
                  <a:ea typeface="Fira Sans Extra Condensed Medium"/>
                  <a:cs typeface="Arial"/>
                </a:rPr>
                <a:t>04</a:t>
              </a:r>
              <a:endParaRPr lang="en-GB" sz="2000" b="1" noProof="0" dirty="0">
                <a:latin typeface="Arial"/>
                <a:cs typeface="Arial"/>
              </a:endParaRPr>
            </a:p>
          </p:txBody>
        </p:sp>
        <p:sp>
          <p:nvSpPr>
            <p:cNvPr id="72" name="Google Shape;1369;p43">
              <a:extLst>
                <a:ext uri="{FF2B5EF4-FFF2-40B4-BE49-F238E27FC236}">
                  <a16:creationId xmlns:a16="http://schemas.microsoft.com/office/drawing/2014/main" id="{37CA3F06-8682-2C34-E87F-4A34A0CCC5F8}"/>
                </a:ext>
              </a:extLst>
            </p:cNvPr>
            <p:cNvSpPr/>
            <p:nvPr/>
          </p:nvSpPr>
          <p:spPr bwMode="auto">
            <a:xfrm>
              <a:off x="4725898" y="3097522"/>
              <a:ext cx="923972" cy="170466"/>
            </a:xfrm>
            <a:custGeom>
              <a:avLst/>
              <a:gdLst/>
              <a:ahLst/>
              <a:cxnLst/>
              <a:rect l="l" t="t" r="r" b="b"/>
              <a:pathLst>
                <a:path w="21242" h="3919" extrusionOk="0">
                  <a:moveTo>
                    <a:pt x="9061" y="1"/>
                  </a:moveTo>
                  <a:lnTo>
                    <a:pt x="1" y="3216"/>
                  </a:lnTo>
                  <a:lnTo>
                    <a:pt x="239" y="3918"/>
                  </a:lnTo>
                  <a:lnTo>
                    <a:pt x="9192" y="751"/>
                  </a:lnTo>
                  <a:lnTo>
                    <a:pt x="21242" y="751"/>
                  </a:lnTo>
                  <a:lnTo>
                    <a:pt x="21242" y="1"/>
                  </a:lnTo>
                  <a:close/>
                </a:path>
              </a:pathLst>
            </a:custGeom>
            <a:solidFill>
              <a:srgbClr val="443F3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73" name="Google Shape;1370;p43">
              <a:extLst>
                <a:ext uri="{FF2B5EF4-FFF2-40B4-BE49-F238E27FC236}">
                  <a16:creationId xmlns:a16="http://schemas.microsoft.com/office/drawing/2014/main" id="{705D7C82-E730-041D-561D-8358B876FAEB}"/>
                </a:ext>
              </a:extLst>
            </p:cNvPr>
            <p:cNvSpPr/>
            <p:nvPr/>
          </p:nvSpPr>
          <p:spPr bwMode="auto">
            <a:xfrm>
              <a:off x="4268610" y="2571377"/>
              <a:ext cx="643761" cy="1240894"/>
            </a:xfrm>
            <a:custGeom>
              <a:avLst/>
              <a:gdLst/>
              <a:ahLst/>
              <a:cxnLst/>
              <a:rect l="l" t="t" r="r" b="b"/>
              <a:pathLst>
                <a:path w="14800" h="28528" extrusionOk="0">
                  <a:moveTo>
                    <a:pt x="13431" y="18086"/>
                  </a:moveTo>
                  <a:cubicBezTo>
                    <a:pt x="12514" y="14633"/>
                    <a:pt x="11145" y="11371"/>
                    <a:pt x="9395" y="8346"/>
                  </a:cubicBezTo>
                  <a:cubicBezTo>
                    <a:pt x="7621" y="5287"/>
                    <a:pt x="5466" y="2489"/>
                    <a:pt x="2977" y="0"/>
                  </a:cubicBezTo>
                  <a:lnTo>
                    <a:pt x="1" y="2977"/>
                  </a:lnTo>
                  <a:cubicBezTo>
                    <a:pt x="2227" y="5203"/>
                    <a:pt x="4156" y="7715"/>
                    <a:pt x="5739" y="10466"/>
                  </a:cubicBezTo>
                  <a:cubicBezTo>
                    <a:pt x="7311" y="13168"/>
                    <a:pt x="8525" y="16085"/>
                    <a:pt x="9359" y="19169"/>
                  </a:cubicBezTo>
                  <a:cubicBezTo>
                    <a:pt x="10157" y="22158"/>
                    <a:pt x="10573" y="25289"/>
                    <a:pt x="10573" y="28527"/>
                  </a:cubicBezTo>
                  <a:lnTo>
                    <a:pt x="14800" y="28527"/>
                  </a:lnTo>
                  <a:cubicBezTo>
                    <a:pt x="14800" y="24908"/>
                    <a:pt x="14324" y="21408"/>
                    <a:pt x="13431" y="180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74" name="Google Shape;1371;p43">
              <a:extLst>
                <a:ext uri="{FF2B5EF4-FFF2-40B4-BE49-F238E27FC236}">
                  <a16:creationId xmlns:a16="http://schemas.microsoft.com/office/drawing/2014/main" id="{26BE7178-754B-B040-7D99-56FF12467392}"/>
                </a:ext>
              </a:extLst>
            </p:cNvPr>
            <p:cNvSpPr/>
            <p:nvPr/>
          </p:nvSpPr>
          <p:spPr bwMode="auto">
            <a:xfrm>
              <a:off x="4543078" y="3042106"/>
              <a:ext cx="371903" cy="371903"/>
            </a:xfrm>
            <a:custGeom>
              <a:avLst/>
              <a:gdLst/>
              <a:ahLst/>
              <a:cxnLst/>
              <a:rect l="l" t="t" r="r" b="b"/>
              <a:pathLst>
                <a:path w="8550" h="8550" extrusionOk="0">
                  <a:moveTo>
                    <a:pt x="4275" y="1"/>
                  </a:moveTo>
                  <a:cubicBezTo>
                    <a:pt x="1918" y="1"/>
                    <a:pt x="1" y="1918"/>
                    <a:pt x="1" y="4275"/>
                  </a:cubicBezTo>
                  <a:cubicBezTo>
                    <a:pt x="1" y="6633"/>
                    <a:pt x="1918" y="8550"/>
                    <a:pt x="4275" y="8550"/>
                  </a:cubicBezTo>
                  <a:cubicBezTo>
                    <a:pt x="6645" y="8550"/>
                    <a:pt x="8550" y="6633"/>
                    <a:pt x="8550" y="4275"/>
                  </a:cubicBezTo>
                  <a:cubicBezTo>
                    <a:pt x="8550" y="1918"/>
                    <a:pt x="6645" y="1"/>
                    <a:pt x="4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75" name="Google Shape;1372;p43">
              <a:extLst>
                <a:ext uri="{FF2B5EF4-FFF2-40B4-BE49-F238E27FC236}">
                  <a16:creationId xmlns:a16="http://schemas.microsoft.com/office/drawing/2014/main" id="{96645078-7AF9-E422-62FC-FB18CBDE77F5}"/>
                </a:ext>
              </a:extLst>
            </p:cNvPr>
            <p:cNvSpPr/>
            <p:nvPr/>
          </p:nvSpPr>
          <p:spPr bwMode="auto">
            <a:xfrm>
              <a:off x="4630115" y="3129144"/>
              <a:ext cx="197870" cy="197870"/>
            </a:xfrm>
            <a:custGeom>
              <a:avLst/>
              <a:gdLst/>
              <a:ahLst/>
              <a:cxnLst/>
              <a:rect l="l" t="t" r="r" b="b"/>
              <a:pathLst>
                <a:path w="4549" h="4549" extrusionOk="0">
                  <a:moveTo>
                    <a:pt x="4548" y="2274"/>
                  </a:moveTo>
                  <a:cubicBezTo>
                    <a:pt x="4548" y="3524"/>
                    <a:pt x="3524" y="4548"/>
                    <a:pt x="2274" y="4548"/>
                  </a:cubicBezTo>
                  <a:cubicBezTo>
                    <a:pt x="1024" y="4548"/>
                    <a:pt x="0" y="3524"/>
                    <a:pt x="0" y="2274"/>
                  </a:cubicBezTo>
                  <a:cubicBezTo>
                    <a:pt x="0" y="1024"/>
                    <a:pt x="1024" y="0"/>
                    <a:pt x="2274" y="0"/>
                  </a:cubicBezTo>
                  <a:cubicBezTo>
                    <a:pt x="3524" y="0"/>
                    <a:pt x="4548" y="1024"/>
                    <a:pt x="4548" y="22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76" name="Google Shape;1374;p43">
              <a:extLst>
                <a:ext uri="{FF2B5EF4-FFF2-40B4-BE49-F238E27FC236}">
                  <a16:creationId xmlns:a16="http://schemas.microsoft.com/office/drawing/2014/main" id="{CE1EDF67-107E-7889-7298-E72178B07EED}"/>
                </a:ext>
              </a:extLst>
            </p:cNvPr>
            <p:cNvSpPr/>
            <p:nvPr/>
          </p:nvSpPr>
          <p:spPr bwMode="auto">
            <a:xfrm>
              <a:off x="6326689" y="2475553"/>
              <a:ext cx="1279258" cy="1279215"/>
            </a:xfrm>
            <a:custGeom>
              <a:avLst/>
              <a:gdLst/>
              <a:ahLst/>
              <a:cxnLst/>
              <a:rect l="l" t="t" r="r" b="b"/>
              <a:pathLst>
                <a:path w="29410" h="29409" extrusionOk="0">
                  <a:moveTo>
                    <a:pt x="14705" y="0"/>
                  </a:moveTo>
                  <a:cubicBezTo>
                    <a:pt x="6585" y="0"/>
                    <a:pt x="1" y="6585"/>
                    <a:pt x="1" y="14705"/>
                  </a:cubicBezTo>
                  <a:cubicBezTo>
                    <a:pt x="1" y="22825"/>
                    <a:pt x="6585" y="29409"/>
                    <a:pt x="14705" y="29409"/>
                  </a:cubicBezTo>
                  <a:cubicBezTo>
                    <a:pt x="22825" y="29409"/>
                    <a:pt x="29409" y="22825"/>
                    <a:pt x="29409" y="14705"/>
                  </a:cubicBezTo>
                  <a:cubicBezTo>
                    <a:pt x="29409" y="6585"/>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77" name="Google Shape;1375;p43">
              <a:extLst>
                <a:ext uri="{FF2B5EF4-FFF2-40B4-BE49-F238E27FC236}">
                  <a16:creationId xmlns:a16="http://schemas.microsoft.com/office/drawing/2014/main" id="{612A691D-319E-AE1B-8236-5043E9B925CC}"/>
                </a:ext>
              </a:extLst>
            </p:cNvPr>
            <p:cNvSpPr/>
            <p:nvPr/>
          </p:nvSpPr>
          <p:spPr bwMode="auto">
            <a:xfrm>
              <a:off x="6387803" y="2536405"/>
              <a:ext cx="1157031" cy="1157509"/>
            </a:xfrm>
            <a:custGeom>
              <a:avLst/>
              <a:gdLst/>
              <a:ahLst/>
              <a:cxnLst/>
              <a:rect l="l" t="t" r="r" b="b"/>
              <a:pathLst>
                <a:path w="26600" h="26611" extrusionOk="0">
                  <a:moveTo>
                    <a:pt x="13300" y="26611"/>
                  </a:moveTo>
                  <a:cubicBezTo>
                    <a:pt x="5966" y="26611"/>
                    <a:pt x="1" y="20646"/>
                    <a:pt x="1" y="13312"/>
                  </a:cubicBezTo>
                  <a:cubicBezTo>
                    <a:pt x="1" y="5966"/>
                    <a:pt x="5966" y="1"/>
                    <a:pt x="13300" y="1"/>
                  </a:cubicBezTo>
                  <a:cubicBezTo>
                    <a:pt x="20634" y="1"/>
                    <a:pt x="26599" y="5966"/>
                    <a:pt x="26599" y="13312"/>
                  </a:cubicBezTo>
                  <a:cubicBezTo>
                    <a:pt x="26599" y="20646"/>
                    <a:pt x="20634" y="26611"/>
                    <a:pt x="13300" y="26611"/>
                  </a:cubicBezTo>
                  <a:close/>
                  <a:moveTo>
                    <a:pt x="13300" y="453"/>
                  </a:moveTo>
                  <a:cubicBezTo>
                    <a:pt x="6216" y="453"/>
                    <a:pt x="453" y="6227"/>
                    <a:pt x="453" y="13312"/>
                  </a:cubicBezTo>
                  <a:cubicBezTo>
                    <a:pt x="453" y="20396"/>
                    <a:pt x="6216" y="26159"/>
                    <a:pt x="13300" y="26159"/>
                  </a:cubicBezTo>
                  <a:cubicBezTo>
                    <a:pt x="20384" y="26159"/>
                    <a:pt x="26147" y="20396"/>
                    <a:pt x="26147" y="13312"/>
                  </a:cubicBezTo>
                  <a:cubicBezTo>
                    <a:pt x="26147" y="6227"/>
                    <a:pt x="20384" y="453"/>
                    <a:pt x="13300" y="4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78" name="Google Shape;1376;p43">
              <a:extLst>
                <a:ext uri="{FF2B5EF4-FFF2-40B4-BE49-F238E27FC236}">
                  <a16:creationId xmlns:a16="http://schemas.microsoft.com/office/drawing/2014/main" id="{05304594-BF81-A7CF-9D77-90F2DD3CFA64}"/>
                </a:ext>
              </a:extLst>
            </p:cNvPr>
            <p:cNvSpPr/>
            <p:nvPr/>
          </p:nvSpPr>
          <p:spPr bwMode="auto">
            <a:xfrm>
              <a:off x="5877709" y="2605523"/>
              <a:ext cx="1613797" cy="101927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395"/>
                    <a:pt x="4858" y="6621"/>
                  </a:cubicBezTo>
                  <a:lnTo>
                    <a:pt x="441" y="11038"/>
                  </a:lnTo>
                  <a:cubicBezTo>
                    <a:pt x="0" y="11478"/>
                    <a:pt x="0" y="12181"/>
                    <a:pt x="441" y="12621"/>
                  </a:cubicBezTo>
                  <a:lnTo>
                    <a:pt x="4858" y="17039"/>
                  </a:lnTo>
                  <a:cubicBezTo>
                    <a:pt x="5084" y="17265"/>
                    <a:pt x="5453" y="17110"/>
                    <a:pt x="5453" y="16801"/>
                  </a:cubicBezTo>
                  <a:lnTo>
                    <a:pt x="5453" y="14265"/>
                  </a:lnTo>
                  <a:cubicBezTo>
                    <a:pt x="5453" y="13824"/>
                    <a:pt x="5811" y="13455"/>
                    <a:pt x="6263" y="13455"/>
                  </a:cubicBezTo>
                  <a:lnTo>
                    <a:pt x="12288" y="13455"/>
                  </a:lnTo>
                  <a:cubicBezTo>
                    <a:pt x="13002" y="13455"/>
                    <a:pt x="13609" y="13943"/>
                    <a:pt x="13776" y="14634"/>
                  </a:cubicBezTo>
                  <a:cubicBezTo>
                    <a:pt x="15026" y="19682"/>
                    <a:pt x="19586" y="23432"/>
                    <a:pt x="25027" y="23432"/>
                  </a:cubicBezTo>
                  <a:cubicBezTo>
                    <a:pt x="31730" y="23432"/>
                    <a:pt x="37100" y="17753"/>
                    <a:pt x="36588" y="10943"/>
                  </a:cubicBezTo>
                  <a:cubicBezTo>
                    <a:pt x="36160" y="5132"/>
                    <a:pt x="31373" y="501"/>
                    <a:pt x="25539"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lang="en-GB" noProof="0" dirty="0"/>
            </a:p>
          </p:txBody>
        </p:sp>
        <p:sp>
          <p:nvSpPr>
            <p:cNvPr id="79" name="Google Shape;1377;p43">
              <a:extLst>
                <a:ext uri="{FF2B5EF4-FFF2-40B4-BE49-F238E27FC236}">
                  <a16:creationId xmlns:a16="http://schemas.microsoft.com/office/drawing/2014/main" id="{759ACEF9-9B27-2906-4E3F-1EA74EC2B2FA}"/>
                </a:ext>
              </a:extLst>
            </p:cNvPr>
            <p:cNvSpPr/>
            <p:nvPr/>
          </p:nvSpPr>
          <p:spPr bwMode="auto">
            <a:xfrm>
              <a:off x="7339700" y="2637384"/>
              <a:ext cx="2921981" cy="955551"/>
            </a:xfrm>
            <a:custGeom>
              <a:avLst/>
              <a:gdLst/>
              <a:ahLst/>
              <a:cxnLst/>
              <a:rect l="l" t="t" r="r" b="b"/>
              <a:pathLst>
                <a:path w="67176" h="21968" extrusionOk="0">
                  <a:moveTo>
                    <a:pt x="8799" y="0"/>
                  </a:moveTo>
                  <a:cubicBezTo>
                    <a:pt x="7942" y="0"/>
                    <a:pt x="7144" y="405"/>
                    <a:pt x="6644" y="1108"/>
                  </a:cubicBezTo>
                  <a:lnTo>
                    <a:pt x="608" y="9549"/>
                  </a:lnTo>
                  <a:cubicBezTo>
                    <a:pt x="1" y="10406"/>
                    <a:pt x="1" y="11549"/>
                    <a:pt x="608" y="12407"/>
                  </a:cubicBezTo>
                  <a:lnTo>
                    <a:pt x="6644" y="20848"/>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algn="ctr">
                <a:defRPr/>
              </a:pPr>
              <a:r>
                <a:rPr lang="en-GB" sz="1400" noProof="0" dirty="0">
                  <a:solidFill>
                    <a:srgbClr val="263238"/>
                  </a:solidFill>
                  <a:latin typeface="Arial"/>
                  <a:cs typeface="Arial"/>
                </a:rPr>
                <a:t>DEMO Physics Gaps</a:t>
              </a:r>
              <a:endParaRPr lang="en-GB" sz="1400" noProof="0" dirty="0">
                <a:latin typeface="Arial"/>
                <a:cs typeface="Arial"/>
              </a:endParaRPr>
            </a:p>
          </p:txBody>
        </p:sp>
        <p:sp>
          <p:nvSpPr>
            <p:cNvPr id="80" name="Google Shape;1378;p43">
              <a:extLst>
                <a:ext uri="{FF2B5EF4-FFF2-40B4-BE49-F238E27FC236}">
                  <a16:creationId xmlns:a16="http://schemas.microsoft.com/office/drawing/2014/main" id="{F6981EDD-EABC-BFAF-C117-9A0F0277C9AF}"/>
                </a:ext>
              </a:extLst>
            </p:cNvPr>
            <p:cNvSpPr txBox="1"/>
            <p:nvPr/>
          </p:nvSpPr>
          <p:spPr bwMode="auto">
            <a:xfrm>
              <a:off x="6515337" y="2793365"/>
              <a:ext cx="901962" cy="643587"/>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defRPr/>
              </a:pPr>
              <a:r>
                <a:rPr lang="en-GB" sz="2800" b="1" noProof="0" dirty="0">
                  <a:solidFill>
                    <a:srgbClr val="FFFFFF"/>
                  </a:solidFill>
                  <a:latin typeface="Arial"/>
                  <a:ea typeface="Fira Sans Extra Condensed Medium"/>
                  <a:cs typeface="Arial"/>
                </a:rPr>
                <a:t>02</a:t>
              </a:r>
              <a:endParaRPr lang="en-GB" sz="2000" b="1" noProof="0" dirty="0">
                <a:latin typeface="Arial"/>
                <a:cs typeface="Arial"/>
              </a:endParaRPr>
            </a:p>
          </p:txBody>
        </p:sp>
        <p:sp>
          <p:nvSpPr>
            <p:cNvPr id="81" name="Google Shape;1383;p43">
              <a:extLst>
                <a:ext uri="{FF2B5EF4-FFF2-40B4-BE49-F238E27FC236}">
                  <a16:creationId xmlns:a16="http://schemas.microsoft.com/office/drawing/2014/main" id="{68714E28-BA99-95ED-5329-3A526A50400B}"/>
                </a:ext>
              </a:extLst>
            </p:cNvPr>
            <p:cNvSpPr/>
            <p:nvPr/>
          </p:nvSpPr>
          <p:spPr bwMode="auto">
            <a:xfrm>
              <a:off x="1930320" y="2584818"/>
              <a:ext cx="2454341" cy="2454863"/>
            </a:xfrm>
            <a:custGeom>
              <a:avLst/>
              <a:gdLst/>
              <a:ahLst/>
              <a:cxnLst/>
              <a:rect l="l" t="t" r="r" b="b"/>
              <a:pathLst>
                <a:path w="56425" h="56437" extrusionOk="0">
                  <a:moveTo>
                    <a:pt x="28219" y="1"/>
                  </a:moveTo>
                  <a:cubicBezTo>
                    <a:pt x="12633" y="1"/>
                    <a:pt x="1" y="12633"/>
                    <a:pt x="1" y="28218"/>
                  </a:cubicBezTo>
                  <a:cubicBezTo>
                    <a:pt x="1" y="43804"/>
                    <a:pt x="12633" y="56436"/>
                    <a:pt x="28219" y="56436"/>
                  </a:cubicBezTo>
                  <a:cubicBezTo>
                    <a:pt x="43792" y="56436"/>
                    <a:pt x="56425" y="43804"/>
                    <a:pt x="56425" y="28218"/>
                  </a:cubicBezTo>
                  <a:cubicBezTo>
                    <a:pt x="56425" y="12633"/>
                    <a:pt x="43792" y="1"/>
                    <a:pt x="28219" y="1"/>
                  </a:cubicBezTo>
                  <a:close/>
                </a:path>
              </a:pathLst>
            </a:custGeom>
            <a:solidFill>
              <a:srgbClr val="FFFFFF"/>
            </a:solidFill>
            <a:ln w="28575" cap="flat" cmpd="sng">
              <a:solidFill>
                <a:schemeClr val="tx2"/>
              </a:solidFill>
              <a:prstDash val="solid"/>
              <a:round/>
              <a:headEnd type="none" w="sm" len="sm"/>
              <a:tailEnd type="none" w="sm" len="sm"/>
            </a:ln>
          </p:spPr>
          <p:txBody>
            <a:bodyPr spcFirstLastPara="1" wrap="square" lIns="91425" tIns="274300" rIns="91425" bIns="91425" anchor="ctr" anchorCtr="0">
              <a:noAutofit/>
            </a:bodyPr>
            <a:lstStyle/>
            <a:p>
              <a:pPr marL="0" lvl="0" indent="0" algn="ctr">
                <a:spcBef>
                  <a:spcPts val="0"/>
                </a:spcBef>
                <a:spcAft>
                  <a:spcPts val="0"/>
                </a:spcAft>
                <a:buClr>
                  <a:schemeClr val="dk1"/>
                </a:buClr>
                <a:buSzPts val="1100"/>
                <a:buFont typeface="Arial"/>
                <a:buNone/>
                <a:defRPr/>
              </a:pPr>
              <a:endParaRPr lang="en-GB" sz="2000" noProof="0" dirty="0">
                <a:solidFill>
                  <a:srgbClr val="434343"/>
                </a:solidFill>
                <a:latin typeface="Fira Sans Extra Condensed Medium"/>
                <a:ea typeface="Fira Sans Extra Condensed Medium"/>
                <a:cs typeface="Fira Sans Extra Condensed Medium"/>
              </a:endParaRPr>
            </a:p>
          </p:txBody>
        </p:sp>
      </p:grpSp>
      <p:sp>
        <p:nvSpPr>
          <p:cNvPr id="82" name="TextBox 81">
            <a:extLst>
              <a:ext uri="{FF2B5EF4-FFF2-40B4-BE49-F238E27FC236}">
                <a16:creationId xmlns:a16="http://schemas.microsoft.com/office/drawing/2014/main" id="{12D0314B-1FED-D608-F703-E603FE25DA89}"/>
              </a:ext>
            </a:extLst>
          </p:cNvPr>
          <p:cNvSpPr txBox="1"/>
          <p:nvPr/>
        </p:nvSpPr>
        <p:spPr bwMode="auto">
          <a:xfrm>
            <a:off x="49000" y="2539364"/>
            <a:ext cx="1712285" cy="646331"/>
          </a:xfrm>
          <a:prstGeom prst="rect">
            <a:avLst/>
          </a:prstGeom>
          <a:noFill/>
        </p:spPr>
        <p:txBody>
          <a:bodyPr wrap="square">
            <a:spAutoFit/>
          </a:bodyPr>
          <a:lstStyle/>
          <a:p>
            <a:pPr algn="ctr" defTabSz="1066773">
              <a:lnSpc>
                <a:spcPct val="90000"/>
              </a:lnSpc>
              <a:spcBef>
                <a:spcPts val="0"/>
              </a:spcBef>
              <a:spcAft>
                <a:spcPts val="0"/>
              </a:spcAft>
              <a:defRPr/>
            </a:pPr>
            <a:r>
              <a:rPr lang="en-GB" sz="2000" noProof="0" dirty="0"/>
              <a:t>RT Scientific Objectives</a:t>
            </a:r>
          </a:p>
        </p:txBody>
      </p:sp>
      <p:sp>
        <p:nvSpPr>
          <p:cNvPr id="85" name="TextBox 84">
            <a:extLst>
              <a:ext uri="{FF2B5EF4-FFF2-40B4-BE49-F238E27FC236}">
                <a16:creationId xmlns:a16="http://schemas.microsoft.com/office/drawing/2014/main" id="{4CBF37DF-C9C4-7743-6C92-8F8E527BAC43}"/>
              </a:ext>
            </a:extLst>
          </p:cNvPr>
          <p:cNvSpPr txBox="1"/>
          <p:nvPr/>
        </p:nvSpPr>
        <p:spPr>
          <a:xfrm>
            <a:off x="6215063" y="693645"/>
            <a:ext cx="5974475" cy="5847755"/>
          </a:xfrm>
          <a:prstGeom prst="rect">
            <a:avLst/>
          </a:prstGeom>
          <a:noFill/>
        </p:spPr>
        <p:txBody>
          <a:bodyPr wrap="square">
            <a:spAutoFit/>
          </a:bodyPr>
          <a:lstStyle/>
          <a:p>
            <a:pPr marL="533375" indent="-380990">
              <a:buFont typeface="Arial"/>
              <a:buChar char="•"/>
              <a:defRPr/>
            </a:pPr>
            <a:r>
              <a:rPr lang="en-GB" sz="2200" noProof="0" dirty="0"/>
              <a:t>The inclusion of JT-60SA activities reflected in the modification of Scientific Objectives for high-</a:t>
            </a:r>
            <a:r>
              <a:rPr lang="en-GB" sz="2200" b="1" noProof="0" dirty="0"/>
              <a:t>𝛽 </a:t>
            </a:r>
            <a:r>
              <a:rPr lang="en-GB" sz="2200" noProof="0" dirty="0"/>
              <a:t>and Energetic particle related Research Topic since 2025</a:t>
            </a:r>
          </a:p>
          <a:p>
            <a:pPr marL="533375" indent="-380990">
              <a:buFont typeface="Arial"/>
              <a:buChar char="•"/>
              <a:defRPr/>
            </a:pPr>
            <a:r>
              <a:rPr lang="en-GB" sz="2200" b="1" noProof="0" dirty="0"/>
              <a:t>JT-60SA unique features will expand the present operational space providing path towards advancement of SSRL</a:t>
            </a:r>
          </a:p>
          <a:p>
            <a:pPr marL="533375" indent="-380990">
              <a:buFont typeface="Arial"/>
              <a:buChar char="•"/>
              <a:defRPr/>
            </a:pPr>
            <a:r>
              <a:rPr lang="en-GB" sz="2200" b="1" dirty="0">
                <a:solidFill>
                  <a:schemeClr val="accent6"/>
                </a:solidFill>
              </a:rPr>
              <a:t>Identified High Level </a:t>
            </a:r>
            <a:r>
              <a:rPr lang="en-GB" sz="2200" b="1" dirty="0" err="1">
                <a:solidFill>
                  <a:schemeClr val="accent6"/>
                </a:solidFill>
              </a:rPr>
              <a:t>EUROfusion</a:t>
            </a:r>
            <a:r>
              <a:rPr lang="en-GB" sz="2200" b="1" dirty="0">
                <a:solidFill>
                  <a:schemeClr val="accent6"/>
                </a:solidFill>
              </a:rPr>
              <a:t> priorities for JT-60SA exploitation</a:t>
            </a:r>
          </a:p>
          <a:p>
            <a:pPr marL="990575" lvl="1" indent="-380990">
              <a:buFont typeface="Arial"/>
              <a:buChar char="•"/>
              <a:defRPr/>
            </a:pPr>
            <a:r>
              <a:rPr lang="en-GB" sz="2200" b="1" noProof="0" dirty="0">
                <a:solidFill>
                  <a:schemeClr val="accent6"/>
                </a:solidFill>
              </a:rPr>
              <a:t>Development and investigation of high performance scenarios compatible with future W-PFCs.</a:t>
            </a:r>
          </a:p>
          <a:p>
            <a:pPr marL="990575" lvl="1" indent="-380990">
              <a:buFont typeface="Arial"/>
              <a:buChar char="•"/>
              <a:defRPr/>
            </a:pPr>
            <a:r>
              <a:rPr lang="en-GB" sz="2200" b="1" noProof="0" dirty="0">
                <a:solidFill>
                  <a:schemeClr val="accent6"/>
                </a:solidFill>
              </a:rPr>
              <a:t>Avoidance and mitigation of disruptions and runaways</a:t>
            </a:r>
          </a:p>
          <a:p>
            <a:pPr marL="990575" lvl="1" indent="-380990">
              <a:buFont typeface="Arial"/>
              <a:buChar char="•"/>
              <a:defRPr/>
            </a:pPr>
            <a:r>
              <a:rPr lang="en-GB" sz="2200" b="1" noProof="0" dirty="0">
                <a:solidFill>
                  <a:schemeClr val="accent6"/>
                </a:solidFill>
              </a:rPr>
              <a:t>Fast ion physics</a:t>
            </a:r>
          </a:p>
          <a:p>
            <a:pPr marL="990575" lvl="1" indent="-380990">
              <a:buFont typeface="Arial"/>
              <a:buChar char="•"/>
              <a:defRPr/>
            </a:pPr>
            <a:r>
              <a:rPr lang="en-GB" sz="2200" b="1" noProof="0" dirty="0">
                <a:solidFill>
                  <a:schemeClr val="accent6"/>
                </a:solidFill>
              </a:rPr>
              <a:t>Development and validation of high level real-time control strategies </a:t>
            </a:r>
          </a:p>
        </p:txBody>
      </p:sp>
      <p:sp>
        <p:nvSpPr>
          <p:cNvPr id="6" name="Footer Placeholder 7">
            <a:extLst>
              <a:ext uri="{FF2B5EF4-FFF2-40B4-BE49-F238E27FC236}">
                <a16:creationId xmlns:a16="http://schemas.microsoft.com/office/drawing/2014/main" id="{DE0F4C5C-E198-005B-2DB7-97EA90465009}"/>
              </a:ext>
            </a:extLst>
          </p:cNvPr>
          <p:cNvSpPr>
            <a:spLocks noGrp="1"/>
          </p:cNvSpPr>
          <p:nvPr>
            <p:ph type="ftr" sz="quarter" idx="11"/>
          </p:nvPr>
        </p:nvSpPr>
        <p:spPr>
          <a:xfrm>
            <a:off x="825623" y="6555770"/>
            <a:ext cx="5554156" cy="329614"/>
          </a:xfrm>
          <a:prstGeom prst="rect">
            <a:avLst/>
          </a:prstGeom>
        </p:spPr>
        <p:txBody>
          <a:bodyPr anchor="t"/>
          <a:lstStyle>
            <a:lvl1pPr>
              <a:defRPr sz="1200">
                <a:solidFill>
                  <a:schemeClr val="bg1"/>
                </a:solidFill>
              </a:defRPr>
            </a:lvl1pPr>
          </a:lstStyle>
          <a:p>
            <a:r>
              <a:rPr lang="en-GB">
                <a:solidFill>
                  <a:prstClr val="white"/>
                </a:solidFill>
              </a:rPr>
              <a:t>N. Vianello for the WPTE TFLs | WPTE GPM | 06 November 2025 </a:t>
            </a:r>
            <a:endParaRPr lang="en-GB" dirty="0">
              <a:solidFill>
                <a:prstClr val="white"/>
              </a:solidFill>
            </a:endParaRPr>
          </a:p>
        </p:txBody>
      </p:sp>
    </p:spTree>
    <p:extLst>
      <p:ext uri="{BB962C8B-B14F-4D97-AF65-F5344CB8AC3E}">
        <p14:creationId xmlns:p14="http://schemas.microsoft.com/office/powerpoint/2010/main" val="404913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0B6A-366B-B00A-D199-55CC3DAB4E69}"/>
              </a:ext>
            </a:extLst>
          </p:cNvPr>
          <p:cNvSpPr>
            <a:spLocks noGrp="1"/>
          </p:cNvSpPr>
          <p:nvPr>
            <p:ph type="title"/>
          </p:nvPr>
        </p:nvSpPr>
        <p:spPr>
          <a:xfrm>
            <a:off x="961665" y="20438"/>
            <a:ext cx="9451776" cy="457200"/>
          </a:xfrm>
        </p:spPr>
        <p:txBody>
          <a:bodyPr/>
          <a:lstStyle/>
          <a:p>
            <a:r>
              <a:rPr lang="en-GB" noProof="0" dirty="0"/>
              <a:t>JT-60SA contribution to present WPTE program</a:t>
            </a:r>
          </a:p>
        </p:txBody>
      </p:sp>
      <p:sp>
        <p:nvSpPr>
          <p:cNvPr id="5" name="Slide Number Placeholder 4">
            <a:extLst>
              <a:ext uri="{FF2B5EF4-FFF2-40B4-BE49-F238E27FC236}">
                <a16:creationId xmlns:a16="http://schemas.microsoft.com/office/drawing/2014/main" id="{36AA182B-7300-2F9D-FCC2-83BB4F482FF2}"/>
              </a:ext>
            </a:extLst>
          </p:cNvPr>
          <p:cNvSpPr>
            <a:spLocks noGrp="1"/>
          </p:cNvSpPr>
          <p:nvPr>
            <p:ph type="sldNum" sz="quarter" idx="12"/>
          </p:nvPr>
        </p:nvSpPr>
        <p:spPr/>
        <p:txBody>
          <a:bodyPr/>
          <a:lstStyle/>
          <a:p>
            <a:fld id="{6A6D9FA1-99C7-4910-8E32-B85D378B0060}" type="slidenum">
              <a:rPr lang="en-GB" noProof="0" smtClean="0">
                <a:solidFill>
                  <a:prstClr val="white"/>
                </a:solidFill>
              </a:rPr>
              <a:pPr/>
              <a:t>3</a:t>
            </a:fld>
            <a:endParaRPr lang="en-GB" noProof="0" dirty="0">
              <a:solidFill>
                <a:prstClr val="white"/>
              </a:solidFill>
            </a:endParaRPr>
          </a:p>
        </p:txBody>
      </p:sp>
      <p:graphicFrame>
        <p:nvGraphicFramePr>
          <p:cNvPr id="6" name="Table 18">
            <a:extLst>
              <a:ext uri="{FF2B5EF4-FFF2-40B4-BE49-F238E27FC236}">
                <a16:creationId xmlns:a16="http://schemas.microsoft.com/office/drawing/2014/main" id="{C8F62ACE-A441-775E-988B-F2C55A01615F}"/>
              </a:ext>
            </a:extLst>
          </p:cNvPr>
          <p:cNvGraphicFramePr>
            <a:graphicFrameLocks noGrp="1"/>
          </p:cNvGraphicFramePr>
          <p:nvPr>
            <p:extLst>
              <p:ext uri="{D42A27DB-BD31-4B8C-83A1-F6EECF244321}">
                <p14:modId xmlns:p14="http://schemas.microsoft.com/office/powerpoint/2010/main" val="4188507586"/>
              </p:ext>
            </p:extLst>
          </p:nvPr>
        </p:nvGraphicFramePr>
        <p:xfrm>
          <a:off x="1108768" y="400077"/>
          <a:ext cx="7418831" cy="6078132"/>
        </p:xfrm>
        <a:graphic>
          <a:graphicData uri="http://schemas.openxmlformats.org/drawingml/2006/table">
            <a:tbl>
              <a:tblPr firstRow="1" bandRow="1">
                <a:tableStyleId>{5C22544A-7EE6-4342-B048-85BDC9FD1C3A}</a:tableStyleId>
              </a:tblPr>
              <a:tblGrid>
                <a:gridCol w="780930">
                  <a:extLst>
                    <a:ext uri="{9D8B030D-6E8A-4147-A177-3AD203B41FA5}">
                      <a16:colId xmlns:a16="http://schemas.microsoft.com/office/drawing/2014/main" val="2759957952"/>
                    </a:ext>
                  </a:extLst>
                </a:gridCol>
                <a:gridCol w="6637901">
                  <a:extLst>
                    <a:ext uri="{9D8B030D-6E8A-4147-A177-3AD203B41FA5}">
                      <a16:colId xmlns:a16="http://schemas.microsoft.com/office/drawing/2014/main" val="42405997"/>
                    </a:ext>
                  </a:extLst>
                </a:gridCol>
              </a:tblGrid>
              <a:tr h="370434">
                <a:tc>
                  <a:txBody>
                    <a:bodyPr/>
                    <a:lstStyle/>
                    <a:p>
                      <a:endParaRPr lang="en-GB" sz="1800" b="1" noProof="0" dirty="0"/>
                    </a:p>
                  </a:txBody>
                  <a:tcPr>
                    <a:solidFill>
                      <a:schemeClr val="tx1"/>
                    </a:solidFill>
                  </a:tcPr>
                </a:tc>
                <a:tc>
                  <a:txBody>
                    <a:bodyPr/>
                    <a:lstStyle/>
                    <a:p>
                      <a:r>
                        <a:rPr lang="en-GB" sz="1800" noProof="0" dirty="0"/>
                        <a:t>Research Topics</a:t>
                      </a:r>
                    </a:p>
                  </a:txBody>
                  <a:tcPr>
                    <a:solidFill>
                      <a:schemeClr val="tx1"/>
                    </a:solidFill>
                  </a:tcPr>
                </a:tc>
                <a:extLst>
                  <a:ext uri="{0D108BD9-81ED-4DB2-BD59-A6C34878D82A}">
                    <a16:rowId xmlns:a16="http://schemas.microsoft.com/office/drawing/2014/main" val="3890640617"/>
                  </a:ext>
                </a:extLst>
              </a:tr>
              <a:tr h="648260">
                <a:tc>
                  <a:txBody>
                    <a:bodyPr/>
                    <a:lstStyle/>
                    <a:p>
                      <a:r>
                        <a:rPr lang="en-GB" sz="1800" b="1" noProof="0" dirty="0"/>
                        <a:t>RT01</a:t>
                      </a: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kern="1200" noProof="0" dirty="0">
                          <a:solidFill>
                            <a:schemeClr val="dk1"/>
                          </a:solidFill>
                          <a:effectLst/>
                          <a:latin typeface="+mn-lt"/>
                          <a:ea typeface="+mn-ea"/>
                          <a:cs typeface="+mn-cs"/>
                        </a:rPr>
                        <a:t>Core-Edge-SOL integrated H-mode scenario compatible with exhaust constraints in support of ITER</a:t>
                      </a:r>
                    </a:p>
                  </a:txBody>
                  <a:tcPr>
                    <a:solidFill>
                      <a:srgbClr val="92D050"/>
                    </a:solidFill>
                  </a:tcPr>
                </a:tc>
                <a:extLst>
                  <a:ext uri="{0D108BD9-81ED-4DB2-BD59-A6C34878D82A}">
                    <a16:rowId xmlns:a16="http://schemas.microsoft.com/office/drawing/2014/main" val="384510066"/>
                  </a:ext>
                </a:extLst>
              </a:tr>
              <a:tr h="648260">
                <a:tc>
                  <a:txBody>
                    <a:bodyPr/>
                    <a:lstStyle/>
                    <a:p>
                      <a:r>
                        <a:rPr lang="en-GB" sz="1800" b="1" noProof="0" dirty="0"/>
                        <a:t>RT03</a:t>
                      </a:r>
                    </a:p>
                  </a:txBody>
                  <a:tcPr>
                    <a:solidFill>
                      <a:srgbClr val="92D050"/>
                    </a:solidFill>
                  </a:tcPr>
                </a:tc>
                <a:tc>
                  <a:txBody>
                    <a:bodyPr/>
                    <a:lstStyle/>
                    <a:p>
                      <a:r>
                        <a:rPr lang="en-GB" sz="1800" kern="1200" noProof="0" dirty="0">
                          <a:solidFill>
                            <a:schemeClr val="dk1"/>
                          </a:solidFill>
                          <a:effectLst/>
                          <a:latin typeface="+mn-lt"/>
                          <a:ea typeface="+mn-ea"/>
                          <a:cs typeface="+mn-cs"/>
                        </a:rPr>
                        <a:t>Strategies for disruption and run-away mitigation in support of the ITER DMS</a:t>
                      </a:r>
                      <a:r>
                        <a:rPr lang="en-GB" sz="1800" noProof="0" dirty="0">
                          <a:effectLst/>
                        </a:rPr>
                        <a:t> </a:t>
                      </a:r>
                      <a:endParaRPr lang="en-GB" sz="1800" noProof="0" dirty="0"/>
                    </a:p>
                  </a:txBody>
                  <a:tcPr>
                    <a:solidFill>
                      <a:srgbClr val="92D050"/>
                    </a:solidFill>
                  </a:tcPr>
                </a:tc>
                <a:extLst>
                  <a:ext uri="{0D108BD9-81ED-4DB2-BD59-A6C34878D82A}">
                    <a16:rowId xmlns:a16="http://schemas.microsoft.com/office/drawing/2014/main" val="1575438135"/>
                  </a:ext>
                </a:extLst>
              </a:tr>
              <a:tr h="648260">
                <a:tc>
                  <a:txBody>
                    <a:bodyPr/>
                    <a:lstStyle/>
                    <a:p>
                      <a:r>
                        <a:rPr lang="en-GB" sz="1800" b="1" noProof="0" dirty="0"/>
                        <a:t>RT04</a:t>
                      </a:r>
                    </a:p>
                  </a:txBody>
                  <a:tcP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kern="1200" noProof="0" dirty="0">
                          <a:solidFill>
                            <a:schemeClr val="dk1"/>
                          </a:solidFill>
                          <a:effectLst/>
                          <a:latin typeface="+mn-lt"/>
                          <a:ea typeface="+mn-ea"/>
                          <a:cs typeface="+mn-cs"/>
                        </a:rPr>
                        <a:t>Physics-based machine generic systems for an integrated control of plasma discharge</a:t>
                      </a:r>
                    </a:p>
                  </a:txBody>
                  <a:tcPr>
                    <a:solidFill>
                      <a:srgbClr val="92D050"/>
                    </a:solidFill>
                  </a:tcPr>
                </a:tc>
                <a:extLst>
                  <a:ext uri="{0D108BD9-81ED-4DB2-BD59-A6C34878D82A}">
                    <a16:rowId xmlns:a16="http://schemas.microsoft.com/office/drawing/2014/main" val="1112458454"/>
                  </a:ext>
                </a:extLst>
              </a:tr>
              <a:tr h="691250">
                <a:tc>
                  <a:txBody>
                    <a:bodyPr/>
                    <a:lstStyle/>
                    <a:p>
                      <a:r>
                        <a:rPr lang="en-GB" sz="1800" b="1" noProof="0" dirty="0"/>
                        <a:t>RT08</a:t>
                      </a:r>
                    </a:p>
                  </a:txBody>
                  <a:tcPr>
                    <a:pattFill prst="wdUpDiag">
                      <a:fgClr>
                        <a:srgbClr val="92D050"/>
                      </a:fgClr>
                      <a:bgClr>
                        <a:srgbClr val="FFC000"/>
                      </a:bgClr>
                    </a:pattFill>
                  </a:tcPr>
                </a:tc>
                <a:tc>
                  <a:txBody>
                    <a:bodyPr/>
                    <a:lstStyle/>
                    <a:p>
                      <a:r>
                        <a:rPr lang="en-GB" sz="1800" kern="1200" noProof="0" dirty="0">
                          <a:solidFill>
                            <a:schemeClr val="dk1"/>
                          </a:solidFill>
                          <a:effectLst/>
                          <a:latin typeface="+mn-lt"/>
                          <a:ea typeface="+mn-ea"/>
                          <a:cs typeface="+mn-cs"/>
                        </a:rPr>
                        <a:t>Physics and operational basis for high beta long pulse scenarios</a:t>
                      </a:r>
                      <a:r>
                        <a:rPr lang="en-GB" sz="1800" noProof="0" dirty="0">
                          <a:effectLst/>
                        </a:rPr>
                        <a:t> </a:t>
                      </a:r>
                      <a:endParaRPr lang="en-GB" sz="1800" noProof="0" dirty="0"/>
                    </a:p>
                  </a:txBody>
                  <a:tcPr>
                    <a:pattFill prst="wdUpDiag">
                      <a:fgClr>
                        <a:srgbClr val="92D050"/>
                      </a:fgClr>
                      <a:bgClr>
                        <a:srgbClr val="FFC000"/>
                      </a:bgClr>
                    </a:pattFill>
                  </a:tcPr>
                </a:tc>
                <a:extLst>
                  <a:ext uri="{0D108BD9-81ED-4DB2-BD59-A6C34878D82A}">
                    <a16:rowId xmlns:a16="http://schemas.microsoft.com/office/drawing/2014/main" val="402801930"/>
                  </a:ext>
                </a:extLst>
              </a:tr>
              <a:tr h="478628">
                <a:tc>
                  <a:txBody>
                    <a:bodyPr/>
                    <a:lstStyle/>
                    <a:p>
                      <a:r>
                        <a:rPr lang="en-GB" sz="1800" b="1" noProof="0" dirty="0"/>
                        <a:t>RT02</a:t>
                      </a:r>
                    </a:p>
                  </a:txBody>
                  <a:tcPr>
                    <a:solidFill>
                      <a:srgbClr val="FFC000"/>
                    </a:solidFill>
                  </a:tcPr>
                </a:tc>
                <a:tc>
                  <a:txBody>
                    <a:bodyPr/>
                    <a:lstStyle/>
                    <a:p>
                      <a:r>
                        <a:rPr lang="en-GB" sz="1800" kern="1200" noProof="0" dirty="0">
                          <a:solidFill>
                            <a:schemeClr val="dk1"/>
                          </a:solidFill>
                          <a:effectLst/>
                          <a:latin typeface="+mn-lt"/>
                          <a:ea typeface="+mn-ea"/>
                          <a:cs typeface="+mn-cs"/>
                        </a:rPr>
                        <a:t>Physics understanding of alternatives to Type-I ELM regime </a:t>
                      </a:r>
                      <a:endParaRPr lang="en-GB" sz="1800" noProof="0" dirty="0"/>
                    </a:p>
                  </a:txBody>
                  <a:tcPr>
                    <a:solidFill>
                      <a:srgbClr val="FFC000"/>
                    </a:solidFill>
                  </a:tcPr>
                </a:tc>
                <a:extLst>
                  <a:ext uri="{0D108BD9-81ED-4DB2-BD59-A6C34878D82A}">
                    <a16:rowId xmlns:a16="http://schemas.microsoft.com/office/drawing/2014/main" val="4067190703"/>
                  </a:ext>
                </a:extLst>
              </a:tr>
              <a:tr h="648260">
                <a:tc>
                  <a:txBody>
                    <a:bodyPr/>
                    <a:lstStyle/>
                    <a:p>
                      <a:r>
                        <a:rPr lang="en-GB" sz="1800" b="1" noProof="0" dirty="0"/>
                        <a:t>RT09</a:t>
                      </a:r>
                    </a:p>
                  </a:txBody>
                  <a:tcPr>
                    <a:solidFill>
                      <a:schemeClr val="accent1">
                        <a:lumMod val="40000"/>
                        <a:lumOff val="60000"/>
                      </a:schemeClr>
                    </a:solidFill>
                  </a:tcPr>
                </a:tc>
                <a:tc>
                  <a:txBody>
                    <a:bodyPr/>
                    <a:lstStyle/>
                    <a:p>
                      <a:r>
                        <a:rPr lang="en-GB" sz="1800" kern="1200" noProof="0" dirty="0">
                          <a:solidFill>
                            <a:schemeClr val="dk1"/>
                          </a:solidFill>
                          <a:effectLst/>
                          <a:latin typeface="+mn-lt"/>
                          <a:ea typeface="+mn-ea"/>
                          <a:cs typeface="+mn-cs"/>
                        </a:rPr>
                        <a:t>Physics understanding of energetics particles confinement and their interplay with thermal plasma</a:t>
                      </a:r>
                      <a:r>
                        <a:rPr lang="en-GB" sz="1800" noProof="0" dirty="0">
                          <a:effectLst/>
                        </a:rPr>
                        <a:t> </a:t>
                      </a:r>
                      <a:endParaRPr lang="en-GB" sz="1800" noProof="0" dirty="0"/>
                    </a:p>
                  </a:txBody>
                  <a:tcPr>
                    <a:solidFill>
                      <a:schemeClr val="accent1">
                        <a:lumMod val="40000"/>
                        <a:lumOff val="60000"/>
                      </a:schemeClr>
                    </a:solidFill>
                  </a:tcPr>
                </a:tc>
                <a:extLst>
                  <a:ext uri="{0D108BD9-81ED-4DB2-BD59-A6C34878D82A}">
                    <a16:rowId xmlns:a16="http://schemas.microsoft.com/office/drawing/2014/main" val="4252152980"/>
                  </a:ext>
                </a:extLst>
              </a:tr>
              <a:tr h="6482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b="1" kern="1200" noProof="0" dirty="0">
                          <a:solidFill>
                            <a:schemeClr val="dk1"/>
                          </a:solidFill>
                          <a:effectLst/>
                          <a:latin typeface="+mn-lt"/>
                          <a:ea typeface="+mn-ea"/>
                          <a:cs typeface="+mn-cs"/>
                        </a:rPr>
                        <a:t>RT05</a:t>
                      </a:r>
                    </a:p>
                  </a:txBody>
                  <a:tcPr>
                    <a:solidFill>
                      <a:srgbClr val="FF97F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kern="1200" noProof="0" dirty="0">
                          <a:solidFill>
                            <a:schemeClr val="dk1"/>
                          </a:solidFill>
                          <a:effectLst/>
                          <a:latin typeface="+mn-lt"/>
                          <a:ea typeface="+mn-ea"/>
                          <a:cs typeface="+mn-cs"/>
                        </a:rPr>
                        <a:t>Physics of divertor detachment and its control for ITER, DEMO and HELIAS operation</a:t>
                      </a:r>
                    </a:p>
                  </a:txBody>
                  <a:tcPr>
                    <a:solidFill>
                      <a:srgbClr val="FF97F9"/>
                    </a:solidFill>
                  </a:tcPr>
                </a:tc>
                <a:extLst>
                  <a:ext uri="{0D108BD9-81ED-4DB2-BD59-A6C34878D82A}">
                    <a16:rowId xmlns:a16="http://schemas.microsoft.com/office/drawing/2014/main" val="2379416549"/>
                  </a:ext>
                </a:extLst>
              </a:tr>
              <a:tr h="648260">
                <a:tc>
                  <a:txBody>
                    <a:bodyPr/>
                    <a:lstStyle/>
                    <a:p>
                      <a:r>
                        <a:rPr lang="en-GB" sz="1800" b="1" noProof="0" dirty="0"/>
                        <a:t>RT07</a:t>
                      </a:r>
                    </a:p>
                  </a:txBody>
                  <a:tcPr>
                    <a:solidFill>
                      <a:srgbClr val="FF97F9"/>
                    </a:solidFill>
                  </a:tcPr>
                </a:tc>
                <a:tc>
                  <a:txBody>
                    <a:bodyPr/>
                    <a:lstStyle/>
                    <a:p>
                      <a:r>
                        <a:rPr lang="en-GB" sz="1800" kern="1200" noProof="0" dirty="0">
                          <a:solidFill>
                            <a:schemeClr val="dk1"/>
                          </a:solidFill>
                          <a:effectLst/>
                          <a:latin typeface="+mn-lt"/>
                          <a:ea typeface="+mn-ea"/>
                          <a:cs typeface="+mn-cs"/>
                        </a:rPr>
                        <a:t>Physics understanding of alternative divertor configurations as risk mitigation for DEMO</a:t>
                      </a:r>
                      <a:r>
                        <a:rPr lang="en-GB" sz="1800" noProof="0" dirty="0">
                          <a:effectLst/>
                        </a:rPr>
                        <a:t> </a:t>
                      </a:r>
                      <a:endParaRPr lang="en-GB" sz="1800" noProof="0" dirty="0"/>
                    </a:p>
                  </a:txBody>
                  <a:tcPr>
                    <a:solidFill>
                      <a:srgbClr val="FF97F9"/>
                    </a:solidFill>
                  </a:tcPr>
                </a:tc>
                <a:extLst>
                  <a:ext uri="{0D108BD9-81ED-4DB2-BD59-A6C34878D82A}">
                    <a16:rowId xmlns:a16="http://schemas.microsoft.com/office/drawing/2014/main" val="3553533802"/>
                  </a:ext>
                </a:extLst>
              </a:tr>
              <a:tr h="648260">
                <a:tc>
                  <a:txBody>
                    <a:bodyPr/>
                    <a:lstStyle/>
                    <a:p>
                      <a:r>
                        <a:rPr lang="en-GB" sz="1800" b="1" noProof="0" dirty="0"/>
                        <a:t>RT06</a:t>
                      </a:r>
                    </a:p>
                  </a:txBody>
                  <a:tcPr>
                    <a:solidFill>
                      <a:schemeClr val="bg1">
                        <a:lumMod val="85000"/>
                      </a:schemeClr>
                    </a:solidFill>
                  </a:tcPr>
                </a:tc>
                <a:tc>
                  <a:txBody>
                    <a:bodyPr/>
                    <a:lstStyle/>
                    <a:p>
                      <a:r>
                        <a:rPr lang="en-GB" sz="1800" kern="1200" noProof="0" dirty="0">
                          <a:solidFill>
                            <a:schemeClr val="dk1"/>
                          </a:solidFill>
                          <a:effectLst/>
                          <a:latin typeface="+mn-lt"/>
                          <a:ea typeface="+mn-ea"/>
                          <a:cs typeface="+mn-cs"/>
                        </a:rPr>
                        <a:t>Preparation of efficient Plasma Facing Components (PFC) operation for ITER, DEMO and HELIAS</a:t>
                      </a:r>
                      <a:r>
                        <a:rPr lang="en-GB" sz="1800" noProof="0" dirty="0">
                          <a:effectLst/>
                        </a:rPr>
                        <a:t> </a:t>
                      </a:r>
                      <a:endParaRPr lang="en-GB" sz="1800" noProof="0" dirty="0"/>
                    </a:p>
                  </a:txBody>
                  <a:tcPr>
                    <a:solidFill>
                      <a:schemeClr val="bg1">
                        <a:lumMod val="85000"/>
                      </a:schemeClr>
                    </a:solidFill>
                  </a:tcPr>
                </a:tc>
                <a:extLst>
                  <a:ext uri="{0D108BD9-81ED-4DB2-BD59-A6C34878D82A}">
                    <a16:rowId xmlns:a16="http://schemas.microsoft.com/office/drawing/2014/main" val="3735293231"/>
                  </a:ext>
                </a:extLst>
              </a:tr>
            </a:tbl>
          </a:graphicData>
        </a:graphic>
      </p:graphicFrame>
      <p:sp>
        <p:nvSpPr>
          <p:cNvPr id="7" name="ZoneTexte 3">
            <a:extLst>
              <a:ext uri="{FF2B5EF4-FFF2-40B4-BE49-F238E27FC236}">
                <a16:creationId xmlns:a16="http://schemas.microsoft.com/office/drawing/2014/main" id="{277D5595-4F20-85EC-F1C7-80A45EB8FFAD}"/>
              </a:ext>
            </a:extLst>
          </p:cNvPr>
          <p:cNvSpPr txBox="1"/>
          <p:nvPr/>
        </p:nvSpPr>
        <p:spPr>
          <a:xfrm rot="16200000">
            <a:off x="-87214" y="1595409"/>
            <a:ext cx="1867379" cy="338554"/>
          </a:xfrm>
          <a:prstGeom prst="rect">
            <a:avLst/>
          </a:prstGeom>
          <a:solidFill>
            <a:schemeClr val="accent3">
              <a:lumMod val="40000"/>
              <a:lumOff val="60000"/>
            </a:schemeClr>
          </a:solidFill>
          <a:ln w="19050">
            <a:noFill/>
          </a:ln>
        </p:spPr>
        <p:txBody>
          <a:bodyPr wrap="square" rtlCol="0">
            <a:spAutoFit/>
          </a:bodyPr>
          <a:lstStyle/>
          <a:p>
            <a:pPr algn="ctr"/>
            <a:r>
              <a:rPr lang="en-GB" sz="1600" b="1" noProof="0" dirty="0">
                <a:solidFill>
                  <a:srgbClr val="0000FF"/>
                </a:solidFill>
              </a:rPr>
              <a:t>ITER Scenario</a:t>
            </a:r>
          </a:p>
        </p:txBody>
      </p:sp>
      <p:sp>
        <p:nvSpPr>
          <p:cNvPr id="8" name="ZoneTexte 6">
            <a:extLst>
              <a:ext uri="{FF2B5EF4-FFF2-40B4-BE49-F238E27FC236}">
                <a16:creationId xmlns:a16="http://schemas.microsoft.com/office/drawing/2014/main" id="{3ABE7F99-F045-70A7-B42D-4F83C470A65C}"/>
              </a:ext>
            </a:extLst>
          </p:cNvPr>
          <p:cNvSpPr txBox="1"/>
          <p:nvPr/>
        </p:nvSpPr>
        <p:spPr>
          <a:xfrm rot="16200000">
            <a:off x="178745" y="3045598"/>
            <a:ext cx="1149778" cy="584775"/>
          </a:xfrm>
          <a:prstGeom prst="rect">
            <a:avLst/>
          </a:prstGeom>
          <a:solidFill>
            <a:srgbClr val="FFCC66"/>
          </a:solidFill>
          <a:ln w="19050">
            <a:noFill/>
          </a:ln>
        </p:spPr>
        <p:txBody>
          <a:bodyPr wrap="square" rtlCol="0">
            <a:spAutoFit/>
          </a:bodyPr>
          <a:lstStyle/>
          <a:p>
            <a:pPr algn="ctr"/>
            <a:r>
              <a:rPr lang="en-GB" sz="1600" b="1" noProof="0" dirty="0">
                <a:solidFill>
                  <a:srgbClr val="0000FF"/>
                </a:solidFill>
              </a:rPr>
              <a:t>DEMO </a:t>
            </a:r>
          </a:p>
          <a:p>
            <a:pPr algn="ctr"/>
            <a:r>
              <a:rPr lang="en-GB" sz="1600" b="1" noProof="0" dirty="0">
                <a:solidFill>
                  <a:srgbClr val="0000FF"/>
                </a:solidFill>
              </a:rPr>
              <a:t>Scenario</a:t>
            </a:r>
          </a:p>
        </p:txBody>
      </p:sp>
      <p:sp>
        <p:nvSpPr>
          <p:cNvPr id="9" name="ZoneTexte 7">
            <a:extLst>
              <a:ext uri="{FF2B5EF4-FFF2-40B4-BE49-F238E27FC236}">
                <a16:creationId xmlns:a16="http://schemas.microsoft.com/office/drawing/2014/main" id="{C427E66A-5E31-437B-7CA3-C5B540A149B6}"/>
              </a:ext>
            </a:extLst>
          </p:cNvPr>
          <p:cNvSpPr txBox="1"/>
          <p:nvPr/>
        </p:nvSpPr>
        <p:spPr>
          <a:xfrm rot="16200000">
            <a:off x="541509" y="6017129"/>
            <a:ext cx="614814" cy="338554"/>
          </a:xfrm>
          <a:prstGeom prst="rect">
            <a:avLst/>
          </a:prstGeom>
          <a:solidFill>
            <a:schemeClr val="bg1">
              <a:lumMod val="85000"/>
            </a:schemeClr>
          </a:solidFill>
          <a:ln w="19050">
            <a:solidFill>
              <a:srgbClr val="0000FF"/>
            </a:solidFill>
          </a:ln>
        </p:spPr>
        <p:txBody>
          <a:bodyPr wrap="square" rtlCol="0">
            <a:spAutoFit/>
          </a:bodyPr>
          <a:lstStyle/>
          <a:p>
            <a:pPr algn="ctr"/>
            <a:r>
              <a:rPr lang="en-GB" sz="1600" b="1" noProof="0" dirty="0">
                <a:solidFill>
                  <a:srgbClr val="0000FF"/>
                </a:solidFill>
              </a:rPr>
              <a:t>PFC</a:t>
            </a:r>
          </a:p>
        </p:txBody>
      </p:sp>
      <p:sp>
        <p:nvSpPr>
          <p:cNvPr id="10" name="ZoneTexte 8">
            <a:extLst>
              <a:ext uri="{FF2B5EF4-FFF2-40B4-BE49-F238E27FC236}">
                <a16:creationId xmlns:a16="http://schemas.microsoft.com/office/drawing/2014/main" id="{BE873C5E-C872-6DEB-4E90-8C99E83171AD}"/>
              </a:ext>
            </a:extLst>
          </p:cNvPr>
          <p:cNvSpPr txBox="1"/>
          <p:nvPr/>
        </p:nvSpPr>
        <p:spPr>
          <a:xfrm rot="16200000">
            <a:off x="208927" y="5012783"/>
            <a:ext cx="1289997" cy="338554"/>
          </a:xfrm>
          <a:prstGeom prst="rect">
            <a:avLst/>
          </a:prstGeom>
          <a:solidFill>
            <a:srgbClr val="FFCCFF"/>
          </a:solidFill>
          <a:ln w="19050">
            <a:noFill/>
          </a:ln>
        </p:spPr>
        <p:txBody>
          <a:bodyPr wrap="square" rtlCol="0">
            <a:spAutoFit/>
          </a:bodyPr>
          <a:lstStyle/>
          <a:p>
            <a:pPr algn="ctr"/>
            <a:r>
              <a:rPr lang="en-GB" sz="1600" b="1" noProof="0" dirty="0">
                <a:solidFill>
                  <a:srgbClr val="0000FF"/>
                </a:solidFill>
              </a:rPr>
              <a:t>Exhaust</a:t>
            </a:r>
          </a:p>
        </p:txBody>
      </p:sp>
      <p:sp>
        <p:nvSpPr>
          <p:cNvPr id="11" name="ZoneTexte 9">
            <a:extLst>
              <a:ext uri="{FF2B5EF4-FFF2-40B4-BE49-F238E27FC236}">
                <a16:creationId xmlns:a16="http://schemas.microsoft.com/office/drawing/2014/main" id="{E1850B60-5197-BF3E-1365-B8BB13148239}"/>
              </a:ext>
            </a:extLst>
          </p:cNvPr>
          <p:cNvSpPr txBox="1"/>
          <p:nvPr/>
        </p:nvSpPr>
        <p:spPr>
          <a:xfrm>
            <a:off x="124549" y="3967058"/>
            <a:ext cx="937712" cy="492443"/>
          </a:xfrm>
          <a:prstGeom prst="rect">
            <a:avLst/>
          </a:prstGeom>
          <a:solidFill>
            <a:schemeClr val="tx2">
              <a:lumMod val="20000"/>
              <a:lumOff val="80000"/>
            </a:schemeClr>
          </a:solidFill>
          <a:ln w="19050">
            <a:noFill/>
          </a:ln>
        </p:spPr>
        <p:txBody>
          <a:bodyPr wrap="square" tIns="0" bIns="0" rtlCol="0">
            <a:spAutoFit/>
          </a:bodyPr>
          <a:lstStyle/>
          <a:p>
            <a:pPr algn="ctr"/>
            <a:r>
              <a:rPr lang="en-GB" sz="1600" b="1" noProof="0" dirty="0">
                <a:solidFill>
                  <a:srgbClr val="0000FF"/>
                </a:solidFill>
              </a:rPr>
              <a:t>Burning plasma</a:t>
            </a:r>
          </a:p>
        </p:txBody>
      </p:sp>
      <p:cxnSp>
        <p:nvCxnSpPr>
          <p:cNvPr id="12" name="Connecteur droit avec flèche 10">
            <a:extLst>
              <a:ext uri="{FF2B5EF4-FFF2-40B4-BE49-F238E27FC236}">
                <a16:creationId xmlns:a16="http://schemas.microsoft.com/office/drawing/2014/main" id="{97B741DF-A351-C3E8-B3B0-C14E962BD691}"/>
              </a:ext>
            </a:extLst>
          </p:cNvPr>
          <p:cNvCxnSpPr>
            <a:cxnSpLocks/>
          </p:cNvCxnSpPr>
          <p:nvPr/>
        </p:nvCxnSpPr>
        <p:spPr>
          <a:xfrm>
            <a:off x="461246" y="4652001"/>
            <a:ext cx="0" cy="1629143"/>
          </a:xfrm>
          <a:prstGeom prst="straightConnector1">
            <a:avLst/>
          </a:prstGeom>
          <a:ln w="28575">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ZoneTexte 2">
            <a:extLst>
              <a:ext uri="{FF2B5EF4-FFF2-40B4-BE49-F238E27FC236}">
                <a16:creationId xmlns:a16="http://schemas.microsoft.com/office/drawing/2014/main" id="{C26379BB-54F5-FB97-A404-E1938B37AF53}"/>
              </a:ext>
            </a:extLst>
          </p:cNvPr>
          <p:cNvSpPr txBox="1"/>
          <p:nvPr/>
        </p:nvSpPr>
        <p:spPr>
          <a:xfrm rot="16200000">
            <a:off x="-157149" y="5401554"/>
            <a:ext cx="809064" cy="400110"/>
          </a:xfrm>
          <a:prstGeom prst="rect">
            <a:avLst/>
          </a:prstGeom>
          <a:solidFill>
            <a:schemeClr val="bg1"/>
          </a:solidFill>
        </p:spPr>
        <p:txBody>
          <a:bodyPr wrap="square" rtlCol="0">
            <a:spAutoFit/>
          </a:bodyPr>
          <a:lstStyle/>
          <a:p>
            <a:pPr algn="ctr"/>
            <a:r>
              <a:rPr lang="en-GB" sz="2000" b="1" noProof="0" dirty="0">
                <a:solidFill>
                  <a:srgbClr val="0000FF"/>
                </a:solidFill>
              </a:rPr>
              <a:t>PEX</a:t>
            </a:r>
          </a:p>
        </p:txBody>
      </p:sp>
      <p:graphicFrame>
        <p:nvGraphicFramePr>
          <p:cNvPr id="14" name="Tableau 2">
            <a:extLst>
              <a:ext uri="{FF2B5EF4-FFF2-40B4-BE49-F238E27FC236}">
                <a16:creationId xmlns:a16="http://schemas.microsoft.com/office/drawing/2014/main" id="{385F62B0-EB1D-55E2-9A94-F804DF740430}"/>
              </a:ext>
            </a:extLst>
          </p:cNvPr>
          <p:cNvGraphicFramePr>
            <a:graphicFrameLocks noGrp="1"/>
          </p:cNvGraphicFramePr>
          <p:nvPr>
            <p:extLst>
              <p:ext uri="{D42A27DB-BD31-4B8C-83A1-F6EECF244321}">
                <p14:modId xmlns:p14="http://schemas.microsoft.com/office/powerpoint/2010/main" val="3482708818"/>
              </p:ext>
            </p:extLst>
          </p:nvPr>
        </p:nvGraphicFramePr>
        <p:xfrm>
          <a:off x="8803831" y="400077"/>
          <a:ext cx="2426504" cy="6085460"/>
        </p:xfrm>
        <a:graphic>
          <a:graphicData uri="http://schemas.openxmlformats.org/drawingml/2006/table">
            <a:tbl>
              <a:tblPr firstRow="1" bandRow="1">
                <a:tableStyleId>{5C22544A-7EE6-4342-B048-85BDC9FD1C3A}</a:tableStyleId>
              </a:tblPr>
              <a:tblGrid>
                <a:gridCol w="2426504">
                  <a:extLst>
                    <a:ext uri="{9D8B030D-6E8A-4147-A177-3AD203B41FA5}">
                      <a16:colId xmlns:a16="http://schemas.microsoft.com/office/drawing/2014/main" val="2791576506"/>
                    </a:ext>
                  </a:extLst>
                </a:gridCol>
              </a:tblGrid>
              <a:tr h="382482">
                <a:tc>
                  <a:txBody>
                    <a:bodyPr/>
                    <a:lstStyle/>
                    <a:p>
                      <a:pPr algn="ctr"/>
                      <a:r>
                        <a:rPr lang="en-GB" sz="1800" noProof="0" dirty="0"/>
                        <a:t>JT-60SA</a:t>
                      </a:r>
                    </a:p>
                  </a:txBody>
                  <a:tcPr>
                    <a:solidFill>
                      <a:schemeClr val="tx1"/>
                    </a:solidFill>
                  </a:tcPr>
                </a:tc>
                <a:extLst>
                  <a:ext uri="{0D108BD9-81ED-4DB2-BD59-A6C34878D82A}">
                    <a16:rowId xmlns:a16="http://schemas.microsoft.com/office/drawing/2014/main" val="2182158491"/>
                  </a:ext>
                </a:extLst>
              </a:tr>
              <a:tr h="64638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kern="1200" noProof="0" dirty="0">
                        <a:solidFill>
                          <a:schemeClr val="dk1"/>
                        </a:solidFill>
                        <a:effectLst/>
                        <a:latin typeface="+mn-lt"/>
                        <a:ea typeface="+mn-ea"/>
                        <a:cs typeface="+mn-cs"/>
                      </a:endParaRPr>
                    </a:p>
                  </a:txBody>
                  <a:tcPr>
                    <a:solidFill>
                      <a:srgbClr val="FFC000"/>
                    </a:solidFill>
                  </a:tcPr>
                </a:tc>
                <a:extLst>
                  <a:ext uri="{0D108BD9-81ED-4DB2-BD59-A6C34878D82A}">
                    <a16:rowId xmlns:a16="http://schemas.microsoft.com/office/drawing/2014/main" val="964510288"/>
                  </a:ext>
                </a:extLst>
              </a:tr>
              <a:tr h="655469">
                <a:tc>
                  <a:txBody>
                    <a:bodyPr/>
                    <a:lstStyle/>
                    <a:p>
                      <a:r>
                        <a:rPr lang="en-GB" sz="1800" noProof="0" dirty="0"/>
                        <a:t>Control</a:t>
                      </a:r>
                      <a:r>
                        <a:rPr lang="en-GB" sz="1800" baseline="0" noProof="0" dirty="0"/>
                        <a:t> of r</a:t>
                      </a:r>
                      <a:r>
                        <a:rPr lang="en-GB" sz="1800" noProof="0" dirty="0"/>
                        <a:t>un-away &amp; disruption</a:t>
                      </a:r>
                    </a:p>
                  </a:txBody>
                  <a:tcPr>
                    <a:solidFill>
                      <a:srgbClr val="FF0000"/>
                    </a:solidFill>
                  </a:tcPr>
                </a:tc>
                <a:extLst>
                  <a:ext uri="{0D108BD9-81ED-4DB2-BD59-A6C34878D82A}">
                    <a16:rowId xmlns:a16="http://schemas.microsoft.com/office/drawing/2014/main" val="2556671631"/>
                  </a:ext>
                </a:extLst>
              </a:tr>
              <a:tr h="6554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kern="1200" noProof="0" dirty="0">
                          <a:solidFill>
                            <a:schemeClr val="dk1"/>
                          </a:solidFill>
                          <a:effectLst/>
                          <a:latin typeface="+mn-lt"/>
                          <a:ea typeface="+mn-ea"/>
                          <a:cs typeface="+mn-cs"/>
                        </a:rPr>
                        <a:t>Real time control and breakdown</a:t>
                      </a:r>
                    </a:p>
                  </a:txBody>
                  <a:tcPr>
                    <a:solidFill>
                      <a:srgbClr val="FF0000"/>
                    </a:solidFill>
                  </a:tcPr>
                </a:tc>
                <a:extLst>
                  <a:ext uri="{0D108BD9-81ED-4DB2-BD59-A6C34878D82A}">
                    <a16:rowId xmlns:a16="http://schemas.microsoft.com/office/drawing/2014/main" val="3964527149"/>
                  </a:ext>
                </a:extLst>
              </a:tr>
              <a:tr h="655469">
                <a:tc>
                  <a:txBody>
                    <a:bodyPr/>
                    <a:lstStyle/>
                    <a:p>
                      <a:r>
                        <a:rPr lang="en-GB" sz="1800" noProof="0" dirty="0"/>
                        <a:t>Target scenario for JT-60SA</a:t>
                      </a:r>
                    </a:p>
                  </a:txBody>
                  <a:tcPr>
                    <a:solidFill>
                      <a:srgbClr val="FF0000"/>
                    </a:solidFill>
                  </a:tcPr>
                </a:tc>
                <a:extLst>
                  <a:ext uri="{0D108BD9-81ED-4DB2-BD59-A6C34878D82A}">
                    <a16:rowId xmlns:a16="http://schemas.microsoft.com/office/drawing/2014/main" val="114766195"/>
                  </a:ext>
                </a:extLst>
              </a:tr>
              <a:tr h="494195">
                <a:tc>
                  <a:txBody>
                    <a:bodyPr/>
                    <a:lstStyle/>
                    <a:p>
                      <a:endParaRPr lang="en-GB" sz="1800" noProof="0" dirty="0"/>
                    </a:p>
                  </a:txBody>
                  <a:tcPr>
                    <a:solidFill>
                      <a:srgbClr val="FFC000"/>
                    </a:solidFill>
                  </a:tcPr>
                </a:tc>
                <a:extLst>
                  <a:ext uri="{0D108BD9-81ED-4DB2-BD59-A6C34878D82A}">
                    <a16:rowId xmlns:a16="http://schemas.microsoft.com/office/drawing/2014/main" val="4281913572"/>
                  </a:ext>
                </a:extLst>
              </a:tr>
              <a:tr h="655469">
                <a:tc>
                  <a:txBody>
                    <a:bodyPr/>
                    <a:lstStyle/>
                    <a:p>
                      <a:r>
                        <a:rPr lang="en-GB" sz="1800" noProof="0" dirty="0"/>
                        <a:t>Target physics topic for JT-60SA</a:t>
                      </a:r>
                    </a:p>
                  </a:txBody>
                  <a:tcPr>
                    <a:solidFill>
                      <a:srgbClr val="FF0000"/>
                    </a:solidFill>
                  </a:tcPr>
                </a:tc>
                <a:extLst>
                  <a:ext uri="{0D108BD9-81ED-4DB2-BD59-A6C34878D82A}">
                    <a16:rowId xmlns:a16="http://schemas.microsoft.com/office/drawing/2014/main" val="3552981053"/>
                  </a:ext>
                </a:extLst>
              </a:tr>
              <a:tr h="6796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800" kern="1200" noProof="0" dirty="0">
                        <a:solidFill>
                          <a:schemeClr val="dk1"/>
                        </a:solidFill>
                        <a:effectLst/>
                        <a:latin typeface="+mn-lt"/>
                        <a:ea typeface="+mn-ea"/>
                        <a:cs typeface="+mn-cs"/>
                      </a:endParaRPr>
                    </a:p>
                  </a:txBody>
                  <a:tcPr>
                    <a:solidFill>
                      <a:srgbClr val="FFC000"/>
                    </a:solidFill>
                  </a:tcPr>
                </a:tc>
                <a:extLst>
                  <a:ext uri="{0D108BD9-81ED-4DB2-BD59-A6C34878D82A}">
                    <a16:rowId xmlns:a16="http://schemas.microsoft.com/office/drawing/2014/main" val="2597184211"/>
                  </a:ext>
                </a:extLst>
              </a:tr>
              <a:tr h="620840">
                <a:tc>
                  <a:txBody>
                    <a:bodyPr/>
                    <a:lstStyle/>
                    <a:p>
                      <a:r>
                        <a:rPr lang="en-GB" sz="1800" noProof="0" dirty="0"/>
                        <a:t>Not applicable</a:t>
                      </a:r>
                    </a:p>
                  </a:txBody>
                  <a:tcPr>
                    <a:solidFill>
                      <a:schemeClr val="bg1">
                        <a:lumMod val="75000"/>
                      </a:schemeClr>
                    </a:solidFill>
                  </a:tcPr>
                </a:tc>
                <a:extLst>
                  <a:ext uri="{0D108BD9-81ED-4DB2-BD59-A6C34878D82A}">
                    <a16:rowId xmlns:a16="http://schemas.microsoft.com/office/drawing/2014/main" val="4216749181"/>
                  </a:ext>
                </a:extLst>
              </a:tr>
              <a:tr h="620840">
                <a:tc>
                  <a:txBody>
                    <a:bodyPr/>
                    <a:lstStyle/>
                    <a:p>
                      <a:r>
                        <a:rPr lang="en-GB" sz="1800" noProof="0" dirty="0"/>
                        <a:t>Not applicable in C environment</a:t>
                      </a:r>
                    </a:p>
                  </a:txBody>
                  <a:tcPr>
                    <a:solidFill>
                      <a:schemeClr val="bg1">
                        <a:lumMod val="75000"/>
                      </a:schemeClr>
                    </a:solidFill>
                  </a:tcPr>
                </a:tc>
                <a:extLst>
                  <a:ext uri="{0D108BD9-81ED-4DB2-BD59-A6C34878D82A}">
                    <a16:rowId xmlns:a16="http://schemas.microsoft.com/office/drawing/2014/main" val="1117258524"/>
                  </a:ext>
                </a:extLst>
              </a:tr>
            </a:tbl>
          </a:graphicData>
        </a:graphic>
      </p:graphicFrame>
      <p:sp>
        <p:nvSpPr>
          <p:cNvPr id="15" name="ZoneTexte 13">
            <a:extLst>
              <a:ext uri="{FF2B5EF4-FFF2-40B4-BE49-F238E27FC236}">
                <a16:creationId xmlns:a16="http://schemas.microsoft.com/office/drawing/2014/main" id="{112AF054-792F-6180-C9BA-206C9485D6CA}"/>
              </a:ext>
            </a:extLst>
          </p:cNvPr>
          <p:cNvSpPr txBox="1"/>
          <p:nvPr/>
        </p:nvSpPr>
        <p:spPr>
          <a:xfrm>
            <a:off x="10726280" y="0"/>
            <a:ext cx="1512168" cy="830997"/>
          </a:xfrm>
          <a:prstGeom prst="rect">
            <a:avLst/>
          </a:prstGeom>
          <a:solidFill>
            <a:schemeClr val="bg1"/>
          </a:solidFill>
        </p:spPr>
        <p:txBody>
          <a:bodyPr wrap="square" rtlCol="0">
            <a:spAutoFit/>
          </a:bodyPr>
          <a:lstStyle/>
          <a:p>
            <a:r>
              <a:rPr lang="en-GB" sz="2400" b="1" noProof="0" dirty="0">
                <a:solidFill>
                  <a:srgbClr val="C00000"/>
                </a:solidFill>
              </a:rPr>
              <a:t>Essential</a:t>
            </a:r>
          </a:p>
          <a:p>
            <a:r>
              <a:rPr lang="en-GB" sz="2400" b="1" noProof="0" dirty="0">
                <a:solidFill>
                  <a:srgbClr val="FF9900"/>
                </a:solidFill>
              </a:rPr>
              <a:t>Beneficial </a:t>
            </a:r>
          </a:p>
        </p:txBody>
      </p:sp>
      <p:sp>
        <p:nvSpPr>
          <p:cNvPr id="16" name="Footer Placeholder 7">
            <a:extLst>
              <a:ext uri="{FF2B5EF4-FFF2-40B4-BE49-F238E27FC236}">
                <a16:creationId xmlns:a16="http://schemas.microsoft.com/office/drawing/2014/main" id="{F946F9A0-AC6D-8A12-A168-1ECA6AC93386}"/>
              </a:ext>
            </a:extLst>
          </p:cNvPr>
          <p:cNvSpPr>
            <a:spLocks noGrp="1"/>
          </p:cNvSpPr>
          <p:nvPr>
            <p:ph type="ftr" sz="quarter" idx="11"/>
          </p:nvPr>
        </p:nvSpPr>
        <p:spPr>
          <a:xfrm>
            <a:off x="825623" y="6555770"/>
            <a:ext cx="5554156" cy="329614"/>
          </a:xfrm>
          <a:prstGeom prst="rect">
            <a:avLst/>
          </a:prstGeom>
        </p:spPr>
        <p:txBody>
          <a:bodyPr anchor="t"/>
          <a:lstStyle>
            <a:lvl1pPr>
              <a:defRPr sz="1200">
                <a:solidFill>
                  <a:schemeClr val="bg1"/>
                </a:solidFill>
              </a:defRPr>
            </a:lvl1pPr>
          </a:lstStyle>
          <a:p>
            <a:r>
              <a:rPr lang="en-GB">
                <a:solidFill>
                  <a:prstClr val="white"/>
                </a:solidFill>
              </a:rPr>
              <a:t>N. Vianello for the WPTE TFLs | WPTE GPM | 06 November 2025 </a:t>
            </a:r>
            <a:endParaRPr lang="en-GB" dirty="0">
              <a:solidFill>
                <a:prstClr val="white"/>
              </a:solidFill>
            </a:endParaRPr>
          </a:p>
        </p:txBody>
      </p:sp>
    </p:spTree>
    <p:extLst>
      <p:ext uri="{BB962C8B-B14F-4D97-AF65-F5344CB8AC3E}">
        <p14:creationId xmlns:p14="http://schemas.microsoft.com/office/powerpoint/2010/main" val="424120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6D8B-F226-3877-7278-4250FC82E084}"/>
              </a:ext>
            </a:extLst>
          </p:cNvPr>
          <p:cNvSpPr>
            <a:spLocks noGrp="1"/>
          </p:cNvSpPr>
          <p:nvPr>
            <p:ph type="title"/>
          </p:nvPr>
        </p:nvSpPr>
        <p:spPr/>
        <p:txBody>
          <a:bodyPr/>
          <a:lstStyle/>
          <a:p>
            <a:r>
              <a:rPr lang="en-GB" noProof="0" dirty="0"/>
              <a:t>TG-ORD: operation regime development</a:t>
            </a:r>
          </a:p>
        </p:txBody>
      </p:sp>
      <p:sp>
        <p:nvSpPr>
          <p:cNvPr id="5" name="Slide Number Placeholder 4">
            <a:extLst>
              <a:ext uri="{FF2B5EF4-FFF2-40B4-BE49-F238E27FC236}">
                <a16:creationId xmlns:a16="http://schemas.microsoft.com/office/drawing/2014/main" id="{9F4B4551-92A4-E035-B1D4-4D007BF2D1F0}"/>
              </a:ext>
            </a:extLst>
          </p:cNvPr>
          <p:cNvSpPr>
            <a:spLocks noGrp="1"/>
          </p:cNvSpPr>
          <p:nvPr>
            <p:ph type="sldNum" sz="quarter" idx="12"/>
          </p:nvPr>
        </p:nvSpPr>
        <p:spPr/>
        <p:txBody>
          <a:bodyPr/>
          <a:lstStyle/>
          <a:p>
            <a:fld id="{6A6D9FA1-99C7-4910-8E32-B85D378B0060}" type="slidenum">
              <a:rPr lang="en-GB" noProof="0" smtClean="0">
                <a:solidFill>
                  <a:prstClr val="white"/>
                </a:solidFill>
              </a:rPr>
              <a:pPr/>
              <a:t>4</a:t>
            </a:fld>
            <a:endParaRPr lang="en-GB" noProof="0" dirty="0">
              <a:solidFill>
                <a:prstClr val="white"/>
              </a:solidFill>
            </a:endParaRPr>
          </a:p>
        </p:txBody>
      </p:sp>
      <p:graphicFrame>
        <p:nvGraphicFramePr>
          <p:cNvPr id="10" name="Table 9">
            <a:extLst>
              <a:ext uri="{FF2B5EF4-FFF2-40B4-BE49-F238E27FC236}">
                <a16:creationId xmlns:a16="http://schemas.microsoft.com/office/drawing/2014/main" id="{C961240F-F4B9-5265-06CF-39293F5E33E2}"/>
              </a:ext>
            </a:extLst>
          </p:cNvPr>
          <p:cNvGraphicFramePr>
            <a:graphicFrameLocks noGrp="1"/>
          </p:cNvGraphicFramePr>
          <p:nvPr>
            <p:extLst>
              <p:ext uri="{D42A27DB-BD31-4B8C-83A1-F6EECF244321}">
                <p14:modId xmlns:p14="http://schemas.microsoft.com/office/powerpoint/2010/main" val="2535899770"/>
              </p:ext>
            </p:extLst>
          </p:nvPr>
        </p:nvGraphicFramePr>
        <p:xfrm>
          <a:off x="116630" y="780908"/>
          <a:ext cx="11958740" cy="2921000"/>
        </p:xfrm>
        <a:graphic>
          <a:graphicData uri="http://schemas.openxmlformats.org/drawingml/2006/table">
            <a:tbl>
              <a:tblPr firstRow="1" firstCol="1">
                <a:tableStyleId>{7DF18680-E054-41AD-8BC1-D1AEF772440D}</a:tableStyleId>
              </a:tblPr>
              <a:tblGrid>
                <a:gridCol w="1110478">
                  <a:extLst>
                    <a:ext uri="{9D8B030D-6E8A-4147-A177-3AD203B41FA5}">
                      <a16:colId xmlns:a16="http://schemas.microsoft.com/office/drawing/2014/main" val="3390596607"/>
                    </a:ext>
                  </a:extLst>
                </a:gridCol>
                <a:gridCol w="10848262">
                  <a:extLst>
                    <a:ext uri="{9D8B030D-6E8A-4147-A177-3AD203B41FA5}">
                      <a16:colId xmlns:a16="http://schemas.microsoft.com/office/drawing/2014/main" val="4236026518"/>
                    </a:ext>
                  </a:extLst>
                </a:gridCol>
              </a:tblGrid>
              <a:tr h="584200">
                <a:tc>
                  <a:txBody>
                    <a:bodyPr/>
                    <a:lstStyle/>
                    <a:p>
                      <a:pPr algn="ctr">
                        <a:lnSpc>
                          <a:spcPts val="1200"/>
                        </a:lnSpc>
                      </a:pPr>
                      <a:r>
                        <a:rPr lang="en-GB" sz="1800" noProof="0" dirty="0">
                          <a:effectLst/>
                          <a:latin typeface="+mn-lt"/>
                        </a:rPr>
                        <a:t>#</a:t>
                      </a:r>
                      <a:endParaRPr lang="en-GB" sz="1800" noProof="0" dirty="0">
                        <a:effectLst/>
                        <a:latin typeface="+mn-lt"/>
                        <a:ea typeface="Times New Roman" panose="02020603050405020304" pitchFamily="18" charset="0"/>
                      </a:endParaRPr>
                    </a:p>
                  </a:txBody>
                  <a:tcPr marL="68580" marR="68580" marT="17780" marB="17780" anchor="ctr"/>
                </a:tc>
                <a:tc>
                  <a:txBody>
                    <a:bodyPr/>
                    <a:lstStyle/>
                    <a:p>
                      <a:pPr>
                        <a:lnSpc>
                          <a:spcPts val="1200"/>
                        </a:lnSpc>
                      </a:pPr>
                      <a:r>
                        <a:rPr lang="en-GB" sz="1800" noProof="0" dirty="0">
                          <a:effectLst/>
                          <a:latin typeface="+mn-lt"/>
                        </a:rPr>
                        <a:t> </a:t>
                      </a:r>
                      <a:endParaRPr lang="en-GB" sz="1800" noProof="0" dirty="0">
                        <a:effectLst/>
                        <a:latin typeface="+mn-lt"/>
                        <a:ea typeface="Times New Roman" panose="02020603050405020304" pitchFamily="18" charset="0"/>
                      </a:endParaRPr>
                    </a:p>
                  </a:txBody>
                  <a:tcPr marL="68580" marR="68580" marT="17780" marB="17780" anchor="ctr"/>
                </a:tc>
                <a:extLst>
                  <a:ext uri="{0D108BD9-81ED-4DB2-BD59-A6C34878D82A}">
                    <a16:rowId xmlns:a16="http://schemas.microsoft.com/office/drawing/2014/main" val="2259279440"/>
                  </a:ext>
                </a:extLst>
              </a:tr>
              <a:tr h="584200">
                <a:tc>
                  <a:txBody>
                    <a:bodyPr/>
                    <a:lstStyle/>
                    <a:p>
                      <a:pPr algn="ctr">
                        <a:lnSpc>
                          <a:spcPts val="1200"/>
                        </a:lnSpc>
                      </a:pPr>
                      <a:r>
                        <a:rPr lang="en-GB" sz="1800" noProof="0" dirty="0">
                          <a:effectLst/>
                          <a:latin typeface="+mn-lt"/>
                          <a:ea typeface="Times New Roman" panose="02020603050405020304" pitchFamily="18" charset="0"/>
                        </a:rPr>
                        <a:t>ORD-1</a:t>
                      </a:r>
                    </a:p>
                  </a:txBody>
                  <a:tcPr marL="68580" marR="68580" marT="17780" marB="17780" anchor="ctr"/>
                </a:tc>
                <a:tc>
                  <a:txBody>
                    <a:bodyPr/>
                    <a:lstStyle/>
                    <a:p>
                      <a:r>
                        <a:rPr lang="en-GB" sz="1800" kern="1200" dirty="0">
                          <a:solidFill>
                            <a:schemeClr val="dk1"/>
                          </a:solidFill>
                          <a:effectLst/>
                          <a:latin typeface="+mn-lt"/>
                          <a:ea typeface="+mn-ea"/>
                          <a:cs typeface="+mn-cs"/>
                        </a:rPr>
                        <a:t>Break down and plasma formation studies in conditions of low loop voltage</a:t>
                      </a:r>
                    </a:p>
                  </a:txBody>
                  <a:tcPr marL="68580" marR="68580" marT="17780" marB="17780" anchor="ctr"/>
                </a:tc>
                <a:extLst>
                  <a:ext uri="{0D108BD9-81ED-4DB2-BD59-A6C34878D82A}">
                    <a16:rowId xmlns:a16="http://schemas.microsoft.com/office/drawing/2014/main" val="3337946972"/>
                  </a:ext>
                </a:extLst>
              </a:tr>
              <a:tr h="584200">
                <a:tc>
                  <a:txBody>
                    <a:bodyPr/>
                    <a:lstStyle/>
                    <a:p>
                      <a:pPr algn="ctr">
                        <a:lnSpc>
                          <a:spcPts val="1200"/>
                        </a:lnSpc>
                      </a:pPr>
                      <a:r>
                        <a:rPr lang="en-GB" sz="1800" noProof="0" dirty="0">
                          <a:effectLst/>
                          <a:latin typeface="+mn-lt"/>
                          <a:ea typeface="Times New Roman" panose="02020603050405020304" pitchFamily="18" charset="0"/>
                        </a:rPr>
                        <a:t>ORD-2</a:t>
                      </a:r>
                    </a:p>
                  </a:txBody>
                  <a:tcPr marL="68580" marR="68580" marT="17780" marB="17780" anchor="ctr"/>
                </a:tc>
                <a:tc>
                  <a:txBody>
                    <a:bodyPr/>
                    <a:lstStyle/>
                    <a:p>
                      <a:pPr algn="just"/>
                      <a:r>
                        <a:rPr lang="en-GB" sz="1800" kern="1200" dirty="0">
                          <a:solidFill>
                            <a:schemeClr val="dk1"/>
                          </a:solidFill>
                          <a:effectLst/>
                          <a:latin typeface="+mn-lt"/>
                          <a:ea typeface="+mn-ea"/>
                          <a:cs typeface="+mn-cs"/>
                        </a:rPr>
                        <a:t>Safe increase of toroidal current up to 5.5MA in L-mode</a:t>
                      </a:r>
                      <a:endParaRPr lang="en-GB" sz="1800" noProof="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3638583750"/>
                  </a:ext>
                </a:extLst>
              </a:tr>
              <a:tr h="584200">
                <a:tc>
                  <a:txBody>
                    <a:bodyPr/>
                    <a:lstStyle/>
                    <a:p>
                      <a:pPr algn="ctr">
                        <a:lnSpc>
                          <a:spcPts val="1200"/>
                        </a:lnSpc>
                      </a:pPr>
                      <a:r>
                        <a:rPr lang="en-GB" sz="1800" noProof="0" dirty="0">
                          <a:effectLst/>
                          <a:latin typeface="+mn-lt"/>
                          <a:ea typeface="Times New Roman" panose="02020603050405020304" pitchFamily="18" charset="0"/>
                        </a:rPr>
                        <a:t>ORD-3</a:t>
                      </a:r>
                    </a:p>
                  </a:txBody>
                  <a:tcPr marL="68580" marR="68580" marT="17780" marB="17780" anchor="ctr"/>
                </a:tc>
                <a:tc>
                  <a:txBody>
                    <a:bodyPr/>
                    <a:lstStyle/>
                    <a:p>
                      <a:pPr algn="just"/>
                      <a:r>
                        <a:rPr lang="en-GB" sz="1800" kern="1200" dirty="0">
                          <a:solidFill>
                            <a:schemeClr val="dk1"/>
                          </a:solidFill>
                          <a:effectLst/>
                          <a:latin typeface="+mn-lt"/>
                          <a:ea typeface="+mn-ea"/>
                          <a:cs typeface="+mn-cs"/>
                        </a:rPr>
                        <a:t>Test of plasma control schemes: current, position, density, heating</a:t>
                      </a:r>
                      <a:endParaRPr lang="en-GB" sz="1800" noProof="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294407079"/>
                  </a:ext>
                </a:extLst>
              </a:tr>
              <a:tr h="584200">
                <a:tc>
                  <a:txBody>
                    <a:bodyPr/>
                    <a:lstStyle/>
                    <a:p>
                      <a:pPr algn="ctr">
                        <a:lnSpc>
                          <a:spcPts val="1200"/>
                        </a:lnSpc>
                      </a:pPr>
                      <a:r>
                        <a:rPr lang="en-GB" sz="1800" noProof="0" dirty="0">
                          <a:effectLst/>
                          <a:latin typeface="+mn-lt"/>
                        </a:rPr>
                        <a:t>ORD-4</a:t>
                      </a:r>
                      <a:endParaRPr lang="en-GB" sz="1800" noProof="0" dirty="0">
                        <a:effectLst/>
                        <a:latin typeface="+mn-lt"/>
                        <a:ea typeface="Times New Roman" panose="02020603050405020304" pitchFamily="18" charset="0"/>
                      </a:endParaRPr>
                    </a:p>
                  </a:txBody>
                  <a:tcPr marL="68580" marR="68580" marT="17780" marB="17780" anchor="ctr"/>
                </a:tc>
                <a:tc>
                  <a:txBody>
                    <a:bodyPr/>
                    <a:lstStyle/>
                    <a:p>
                      <a:r>
                        <a:rPr lang="en-GB" sz="1800" kern="1200" dirty="0">
                          <a:solidFill>
                            <a:schemeClr val="dk1"/>
                          </a:solidFill>
                          <a:effectLst/>
                          <a:latin typeface="+mn-lt"/>
                          <a:ea typeface="+mn-ea"/>
                          <a:cs typeface="+mn-cs"/>
                        </a:rPr>
                        <a:t>Initial integrated scenarios development towards ITER-relevant H-mode scenario (H</a:t>
                      </a:r>
                      <a:r>
                        <a:rPr lang="en-GB" sz="1800" kern="1200" baseline="-25000" dirty="0">
                          <a:solidFill>
                            <a:schemeClr val="dk1"/>
                          </a:solidFill>
                          <a:effectLst/>
                          <a:latin typeface="+mn-lt"/>
                          <a:ea typeface="+mn-ea"/>
                          <a:cs typeface="+mn-cs"/>
                        </a:rPr>
                        <a:t>98</a:t>
                      </a:r>
                      <a:r>
                        <a:rPr lang="en-GB" sz="1800" kern="1200" dirty="0">
                          <a:solidFill>
                            <a:schemeClr val="dk1"/>
                          </a:solidFill>
                          <a:effectLst/>
                          <a:latin typeface="+mn-lt"/>
                          <a:ea typeface="+mn-ea"/>
                          <a:cs typeface="+mn-cs"/>
                        </a:rPr>
                        <a:t>(y,2)~1, </a:t>
                      </a:r>
                      <a:r>
                        <a:rPr lang="el-GR" sz="1800" kern="1200" dirty="0">
                          <a:solidFill>
                            <a:schemeClr val="dk1"/>
                          </a:solidFill>
                          <a:effectLst/>
                          <a:latin typeface="+mn-lt"/>
                          <a:ea typeface="+mn-ea"/>
                          <a:cs typeface="+mn-cs"/>
                        </a:rPr>
                        <a:t>β</a:t>
                      </a:r>
                      <a:r>
                        <a:rPr lang="en-GB" sz="1800" kern="1200" baseline="-25000" dirty="0">
                          <a:solidFill>
                            <a:schemeClr val="dk1"/>
                          </a:solidFill>
                          <a:effectLst/>
                          <a:latin typeface="+mn-lt"/>
                          <a:ea typeface="+mn-ea"/>
                          <a:cs typeface="+mn-cs"/>
                        </a:rPr>
                        <a:t>N</a:t>
                      </a:r>
                      <a:r>
                        <a:rPr lang="en-GB" sz="1800" kern="1200" dirty="0">
                          <a:solidFill>
                            <a:schemeClr val="dk1"/>
                          </a:solidFill>
                          <a:effectLst/>
                          <a:latin typeface="+mn-lt"/>
                          <a:ea typeface="+mn-ea"/>
                          <a:cs typeface="+mn-cs"/>
                        </a:rPr>
                        <a:t>~1.8), high beta (H</a:t>
                      </a:r>
                      <a:r>
                        <a:rPr lang="en-GB" sz="1800" kern="1200" baseline="-25000" dirty="0">
                          <a:solidFill>
                            <a:schemeClr val="dk1"/>
                          </a:solidFill>
                          <a:effectLst/>
                          <a:latin typeface="+mn-lt"/>
                          <a:ea typeface="+mn-ea"/>
                          <a:cs typeface="+mn-cs"/>
                        </a:rPr>
                        <a:t>98</a:t>
                      </a:r>
                      <a:r>
                        <a:rPr lang="en-GB" sz="1800" kern="1200" dirty="0">
                          <a:solidFill>
                            <a:schemeClr val="dk1"/>
                          </a:solidFill>
                          <a:effectLst/>
                          <a:latin typeface="+mn-lt"/>
                          <a:ea typeface="+mn-ea"/>
                          <a:cs typeface="+mn-cs"/>
                        </a:rPr>
                        <a:t>(y,2)~1-1.2, </a:t>
                      </a:r>
                      <a:r>
                        <a:rPr lang="el-GR" sz="1800" kern="1200" dirty="0">
                          <a:solidFill>
                            <a:schemeClr val="dk1"/>
                          </a:solidFill>
                          <a:effectLst/>
                          <a:latin typeface="+mn-lt"/>
                          <a:ea typeface="+mn-ea"/>
                          <a:cs typeface="+mn-cs"/>
                        </a:rPr>
                        <a:t>β</a:t>
                      </a:r>
                      <a:r>
                        <a:rPr lang="en-GB" sz="1800" kern="1200" baseline="-25000" dirty="0">
                          <a:solidFill>
                            <a:schemeClr val="dk1"/>
                          </a:solidFill>
                          <a:effectLst/>
                          <a:latin typeface="+mn-lt"/>
                          <a:ea typeface="+mn-ea"/>
                          <a:cs typeface="+mn-cs"/>
                        </a:rPr>
                        <a:t>N</a:t>
                      </a:r>
                      <a:r>
                        <a:rPr lang="en-GB" sz="1800" kern="1200" dirty="0">
                          <a:solidFill>
                            <a:schemeClr val="dk1"/>
                          </a:solidFill>
                          <a:effectLst/>
                          <a:latin typeface="+mn-lt"/>
                          <a:ea typeface="+mn-ea"/>
                          <a:cs typeface="+mn-cs"/>
                        </a:rPr>
                        <a:t>~3-3.5), and low </a:t>
                      </a:r>
                      <a:r>
                        <a:rPr lang="en-GB" sz="1800" kern="1200" dirty="0" err="1">
                          <a:solidFill>
                            <a:schemeClr val="dk1"/>
                          </a:solidFill>
                          <a:effectLst/>
                          <a:latin typeface="+mn-lt"/>
                          <a:ea typeface="+mn-ea"/>
                          <a:cs typeface="+mn-cs"/>
                        </a:rPr>
                        <a:t>collisionality</a:t>
                      </a:r>
                      <a:endParaRPr lang="en-GB" sz="1800" b="0" u="none" noProof="0" dirty="0">
                        <a:effectLst/>
                        <a:latin typeface="+mn-lt"/>
                        <a:ea typeface="Times New Roman" panose="02020603050405020304" pitchFamily="18" charset="0"/>
                      </a:endParaRPr>
                    </a:p>
                  </a:txBody>
                  <a:tcPr marL="68580" marR="68580" marT="17780" marB="17780" anchor="ctr"/>
                </a:tc>
                <a:extLst>
                  <a:ext uri="{0D108BD9-81ED-4DB2-BD59-A6C34878D82A}">
                    <a16:rowId xmlns:a16="http://schemas.microsoft.com/office/drawing/2014/main" val="8586769"/>
                  </a:ext>
                </a:extLst>
              </a:tr>
            </a:tbl>
          </a:graphicData>
        </a:graphic>
      </p:graphicFrame>
      <p:pic>
        <p:nvPicPr>
          <p:cNvPr id="13" name="Content Placeholder 6" descr="A graph of a graph showing a diagram of a number of dots&#10;&#10;Description automatically generated with medium confidence">
            <a:extLst>
              <a:ext uri="{FF2B5EF4-FFF2-40B4-BE49-F238E27FC236}">
                <a16:creationId xmlns:a16="http://schemas.microsoft.com/office/drawing/2014/main" id="{4B8906B4-6C22-3EE0-32AB-8870FD528A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65996" y="3752255"/>
            <a:ext cx="2948113" cy="2582566"/>
          </a:xfrm>
        </p:spPr>
      </p:pic>
      <p:sp>
        <p:nvSpPr>
          <p:cNvPr id="14" name="Rectangle 13">
            <a:extLst>
              <a:ext uri="{FF2B5EF4-FFF2-40B4-BE49-F238E27FC236}">
                <a16:creationId xmlns:a16="http://schemas.microsoft.com/office/drawing/2014/main" id="{0BA80B7B-F7EB-EF42-909D-96EACC18366D}"/>
              </a:ext>
            </a:extLst>
          </p:cNvPr>
          <p:cNvSpPr>
            <a:spLocks noChangeAspect="1"/>
          </p:cNvSpPr>
          <p:nvPr/>
        </p:nvSpPr>
        <p:spPr>
          <a:xfrm>
            <a:off x="7741018" y="5245546"/>
            <a:ext cx="2102229" cy="206213"/>
          </a:xfrm>
          <a:prstGeom prst="rect">
            <a:avLst/>
          </a:prstGeom>
          <a:solidFill>
            <a:schemeClr val="accent1">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TextBox 14">
            <a:extLst>
              <a:ext uri="{FF2B5EF4-FFF2-40B4-BE49-F238E27FC236}">
                <a16:creationId xmlns:a16="http://schemas.microsoft.com/office/drawing/2014/main" id="{2442EFA3-97AA-6EB7-0182-862FA6A48765}"/>
              </a:ext>
            </a:extLst>
          </p:cNvPr>
          <p:cNvSpPr txBox="1">
            <a:spLocks noChangeAspect="1"/>
          </p:cNvSpPr>
          <p:nvPr/>
        </p:nvSpPr>
        <p:spPr>
          <a:xfrm>
            <a:off x="10014109" y="5498070"/>
            <a:ext cx="2421721" cy="1015663"/>
          </a:xfrm>
          <a:prstGeom prst="rect">
            <a:avLst/>
          </a:prstGeom>
          <a:noFill/>
        </p:spPr>
        <p:txBody>
          <a:bodyPr wrap="square" rtlCol="0">
            <a:spAutoFit/>
          </a:bodyPr>
          <a:lstStyle/>
          <a:p>
            <a:pPr algn="l"/>
            <a:r>
              <a:rPr lang="en-GB" sz="2000" noProof="0" dirty="0">
                <a:solidFill>
                  <a:schemeClr val="accent5"/>
                </a:solidFill>
              </a:rPr>
              <a:t>Projected JT-60SA collisionality at n/nG=0.5</a:t>
            </a:r>
          </a:p>
        </p:txBody>
      </p:sp>
      <p:sp>
        <p:nvSpPr>
          <p:cNvPr id="16" name="TextBox 15">
            <a:extLst>
              <a:ext uri="{FF2B5EF4-FFF2-40B4-BE49-F238E27FC236}">
                <a16:creationId xmlns:a16="http://schemas.microsoft.com/office/drawing/2014/main" id="{48FE6AF2-257D-06C2-D745-3247E40197FB}"/>
              </a:ext>
            </a:extLst>
          </p:cNvPr>
          <p:cNvSpPr txBox="1"/>
          <p:nvPr/>
        </p:nvSpPr>
        <p:spPr>
          <a:xfrm>
            <a:off x="7579653" y="6253732"/>
            <a:ext cx="2649077" cy="307777"/>
          </a:xfrm>
          <a:prstGeom prst="rect">
            <a:avLst/>
          </a:prstGeom>
          <a:noFill/>
        </p:spPr>
        <p:txBody>
          <a:bodyPr wrap="square" rtlCol="0">
            <a:spAutoFit/>
          </a:bodyPr>
          <a:lstStyle/>
          <a:p>
            <a:pPr algn="l"/>
            <a:r>
              <a:rPr lang="en-GB" sz="1400" i="1" noProof="0" dirty="0">
                <a:solidFill>
                  <a:schemeClr val="bg1">
                    <a:lumMod val="65000"/>
                  </a:schemeClr>
                </a:solidFill>
              </a:rPr>
              <a:t>Figure courtesy of L. Frassinetti</a:t>
            </a:r>
          </a:p>
        </p:txBody>
      </p:sp>
      <p:sp>
        <p:nvSpPr>
          <p:cNvPr id="3" name="TextBox 2">
            <a:extLst>
              <a:ext uri="{FF2B5EF4-FFF2-40B4-BE49-F238E27FC236}">
                <a16:creationId xmlns:a16="http://schemas.microsoft.com/office/drawing/2014/main" id="{DFBC26DB-CAD7-A794-C563-032452C5779F}"/>
              </a:ext>
            </a:extLst>
          </p:cNvPr>
          <p:cNvSpPr txBox="1"/>
          <p:nvPr/>
        </p:nvSpPr>
        <p:spPr>
          <a:xfrm>
            <a:off x="136430" y="4445876"/>
            <a:ext cx="6929565" cy="2246769"/>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t>ORD-4: Expand dominant electron dominant heating scenario to high current and low </a:t>
            </a:r>
            <a:r>
              <a:rPr lang="en-US" sz="2000" dirty="0" err="1"/>
              <a:t>collisionality</a:t>
            </a:r>
            <a:r>
              <a:rPr lang="en-US" sz="2000" dirty="0"/>
              <a:t> </a:t>
            </a:r>
            <a:r>
              <a:rPr lang="en-US" sz="2000" dirty="0">
                <a:sym typeface="Wingdings" pitchFamily="2" charset="2"/>
              </a:rPr>
              <a:t> RT01 (D1, D5), RT08 (D3, D5, D6)</a:t>
            </a:r>
            <a:endParaRPr lang="en-US" sz="2000" dirty="0"/>
          </a:p>
          <a:p>
            <a:pPr marL="342900" indent="-342900" algn="l">
              <a:buFont typeface="Arial" panose="020B0604020202020204" pitchFamily="34" charset="0"/>
              <a:buChar char="•"/>
            </a:pPr>
            <a:r>
              <a:rPr lang="en-US" sz="2000" dirty="0"/>
              <a:t>ORD-1: Breakdown studies at low loop-voltage </a:t>
            </a:r>
            <a:r>
              <a:rPr lang="en-US" sz="2000" dirty="0">
                <a:sym typeface="Wingdings" pitchFamily="2" charset="2"/>
              </a:rPr>
              <a:t> RT04 (D6)</a:t>
            </a:r>
          </a:p>
          <a:p>
            <a:pPr marL="342900" indent="-342900" algn="l">
              <a:buFont typeface="Arial" panose="020B0604020202020204" pitchFamily="34" charset="0"/>
              <a:buChar char="•"/>
            </a:pPr>
            <a:r>
              <a:rPr lang="en-US" sz="2000" dirty="0">
                <a:sym typeface="Wingdings" pitchFamily="2" charset="2"/>
              </a:rPr>
              <a:t>ORD-3: Implement and validate control schemes developed in EU-devices  RT04 (all)</a:t>
            </a:r>
            <a:endParaRPr lang="en-US" sz="2000" dirty="0"/>
          </a:p>
          <a:p>
            <a:pPr marL="342900" indent="-342900" algn="l">
              <a:buFont typeface="Arial" panose="020B0604020202020204" pitchFamily="34" charset="0"/>
              <a:buChar char="•"/>
            </a:pPr>
            <a:endParaRPr lang="en-US" sz="2000" dirty="0"/>
          </a:p>
        </p:txBody>
      </p:sp>
      <p:sp>
        <p:nvSpPr>
          <p:cNvPr id="7" name="Footer Placeholder 7">
            <a:extLst>
              <a:ext uri="{FF2B5EF4-FFF2-40B4-BE49-F238E27FC236}">
                <a16:creationId xmlns:a16="http://schemas.microsoft.com/office/drawing/2014/main" id="{5CA5ACC7-41AD-EF70-16CC-AABE2E454D3D}"/>
              </a:ext>
            </a:extLst>
          </p:cNvPr>
          <p:cNvSpPr>
            <a:spLocks noGrp="1"/>
          </p:cNvSpPr>
          <p:nvPr>
            <p:ph type="ftr" sz="quarter" idx="11"/>
          </p:nvPr>
        </p:nvSpPr>
        <p:spPr>
          <a:xfrm>
            <a:off x="825623" y="6555770"/>
            <a:ext cx="5554156" cy="329614"/>
          </a:xfrm>
          <a:prstGeom prst="rect">
            <a:avLst/>
          </a:prstGeom>
        </p:spPr>
        <p:txBody>
          <a:bodyPr anchor="t"/>
          <a:lstStyle>
            <a:lvl1pPr>
              <a:defRPr sz="1200">
                <a:solidFill>
                  <a:schemeClr val="bg1"/>
                </a:solidFill>
              </a:defRPr>
            </a:lvl1pPr>
          </a:lstStyle>
          <a:p>
            <a:r>
              <a:rPr lang="en-GB">
                <a:solidFill>
                  <a:prstClr val="white"/>
                </a:solidFill>
              </a:rPr>
              <a:t>N. Vianello for the WPTE TFLs | WPTE GPM | 06 November 2025 </a:t>
            </a:r>
            <a:endParaRPr lang="en-GB" dirty="0">
              <a:solidFill>
                <a:prstClr val="white"/>
              </a:solidFill>
            </a:endParaRPr>
          </a:p>
        </p:txBody>
      </p:sp>
      <p:sp>
        <p:nvSpPr>
          <p:cNvPr id="4" name="TextBox 3">
            <a:extLst>
              <a:ext uri="{FF2B5EF4-FFF2-40B4-BE49-F238E27FC236}">
                <a16:creationId xmlns:a16="http://schemas.microsoft.com/office/drawing/2014/main" id="{D4167F5D-D39E-33AB-6A42-9D27C5D89564}"/>
              </a:ext>
            </a:extLst>
          </p:cNvPr>
          <p:cNvSpPr txBox="1"/>
          <p:nvPr/>
        </p:nvSpPr>
        <p:spPr>
          <a:xfrm>
            <a:off x="136431" y="3879273"/>
            <a:ext cx="6243348" cy="523220"/>
          </a:xfrm>
          <a:prstGeom prst="rect">
            <a:avLst/>
          </a:prstGeom>
          <a:noFill/>
        </p:spPr>
        <p:txBody>
          <a:bodyPr wrap="square" rtlCol="0">
            <a:spAutoFit/>
          </a:bodyPr>
          <a:lstStyle/>
          <a:p>
            <a:pPr algn="l"/>
            <a:r>
              <a:rPr lang="en-US" sz="2800" b="1" dirty="0">
                <a:solidFill>
                  <a:srgbClr val="C00000"/>
                </a:solidFill>
              </a:rPr>
              <a:t>Expected contribution to WPTE </a:t>
            </a:r>
            <a:r>
              <a:rPr lang="en-US" sz="2800" b="1" dirty="0" err="1">
                <a:solidFill>
                  <a:srgbClr val="C00000"/>
                </a:solidFill>
              </a:rPr>
              <a:t>Sobj</a:t>
            </a:r>
            <a:r>
              <a:rPr lang="en-US" sz="2800" b="1" dirty="0">
                <a:solidFill>
                  <a:srgbClr val="C00000"/>
                </a:solidFill>
              </a:rPr>
              <a:t>  </a:t>
            </a:r>
          </a:p>
        </p:txBody>
      </p:sp>
    </p:spTree>
    <p:extLst>
      <p:ext uri="{BB962C8B-B14F-4D97-AF65-F5344CB8AC3E}">
        <p14:creationId xmlns:p14="http://schemas.microsoft.com/office/powerpoint/2010/main" val="175867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8B4C-2C89-0B69-3778-AF7AF4B8B910}"/>
              </a:ext>
            </a:extLst>
          </p:cNvPr>
          <p:cNvSpPr>
            <a:spLocks noGrp="1"/>
          </p:cNvSpPr>
          <p:nvPr>
            <p:ph type="title"/>
          </p:nvPr>
        </p:nvSpPr>
        <p:spPr/>
        <p:txBody>
          <a:bodyPr/>
          <a:lstStyle/>
          <a:p>
            <a:r>
              <a:rPr lang="en-US" dirty="0"/>
              <a:t>TG-MHD: MHD Stability and Control</a:t>
            </a:r>
          </a:p>
        </p:txBody>
      </p:sp>
      <p:sp>
        <p:nvSpPr>
          <p:cNvPr id="4" name="Slide Number Placeholder 3">
            <a:extLst>
              <a:ext uri="{FF2B5EF4-FFF2-40B4-BE49-F238E27FC236}">
                <a16:creationId xmlns:a16="http://schemas.microsoft.com/office/drawing/2014/main" id="{9831CB0E-3071-28D3-F028-031EC03F3B72}"/>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5" name="Footer Placeholder 4">
            <a:extLst>
              <a:ext uri="{FF2B5EF4-FFF2-40B4-BE49-F238E27FC236}">
                <a16:creationId xmlns:a16="http://schemas.microsoft.com/office/drawing/2014/main" id="{F7822ACE-A694-C96A-CFBF-20B18483609B}"/>
              </a:ext>
            </a:extLst>
          </p:cNvPr>
          <p:cNvSpPr>
            <a:spLocks noGrp="1"/>
          </p:cNvSpPr>
          <p:nvPr>
            <p:ph type="ftr" sz="quarter" idx="11"/>
          </p:nvPr>
        </p:nvSpPr>
        <p:spPr/>
        <p:txBody>
          <a:bodyPr/>
          <a:lstStyle/>
          <a:p>
            <a:r>
              <a:rPr lang="en-GB">
                <a:solidFill>
                  <a:prstClr val="white"/>
                </a:solidFill>
              </a:rPr>
              <a:t>N. Vianello for the WPTE TFLs | WPTE GPM | 06 November 2025</a:t>
            </a:r>
          </a:p>
          <a:p>
            <a:endParaRPr lang="en-GB" dirty="0">
              <a:solidFill>
                <a:prstClr val="white"/>
              </a:solidFill>
            </a:endParaRPr>
          </a:p>
        </p:txBody>
      </p:sp>
      <p:graphicFrame>
        <p:nvGraphicFramePr>
          <p:cNvPr id="6" name="Table 5">
            <a:extLst>
              <a:ext uri="{FF2B5EF4-FFF2-40B4-BE49-F238E27FC236}">
                <a16:creationId xmlns:a16="http://schemas.microsoft.com/office/drawing/2014/main" id="{951BCE4A-04ED-9296-74EF-52074F71ACF6}"/>
              </a:ext>
            </a:extLst>
          </p:cNvPr>
          <p:cNvGraphicFramePr>
            <a:graphicFrameLocks noGrp="1"/>
          </p:cNvGraphicFramePr>
          <p:nvPr>
            <p:extLst>
              <p:ext uri="{D42A27DB-BD31-4B8C-83A1-F6EECF244321}">
                <p14:modId xmlns:p14="http://schemas.microsoft.com/office/powerpoint/2010/main" val="1907822223"/>
              </p:ext>
            </p:extLst>
          </p:nvPr>
        </p:nvGraphicFramePr>
        <p:xfrm>
          <a:off x="116630" y="780908"/>
          <a:ext cx="11958740" cy="2921000"/>
        </p:xfrm>
        <a:graphic>
          <a:graphicData uri="http://schemas.openxmlformats.org/drawingml/2006/table">
            <a:tbl>
              <a:tblPr firstRow="1" firstCol="1">
                <a:tableStyleId>{7DF18680-E054-41AD-8BC1-D1AEF772440D}</a:tableStyleId>
              </a:tblPr>
              <a:tblGrid>
                <a:gridCol w="1110478">
                  <a:extLst>
                    <a:ext uri="{9D8B030D-6E8A-4147-A177-3AD203B41FA5}">
                      <a16:colId xmlns:a16="http://schemas.microsoft.com/office/drawing/2014/main" val="3390596607"/>
                    </a:ext>
                  </a:extLst>
                </a:gridCol>
                <a:gridCol w="10848262">
                  <a:extLst>
                    <a:ext uri="{9D8B030D-6E8A-4147-A177-3AD203B41FA5}">
                      <a16:colId xmlns:a16="http://schemas.microsoft.com/office/drawing/2014/main" val="4236026518"/>
                    </a:ext>
                  </a:extLst>
                </a:gridCol>
              </a:tblGrid>
              <a:tr h="584200">
                <a:tc>
                  <a:txBody>
                    <a:bodyPr/>
                    <a:lstStyle/>
                    <a:p>
                      <a:pPr algn="ctr">
                        <a:lnSpc>
                          <a:spcPts val="1200"/>
                        </a:lnSpc>
                      </a:pPr>
                      <a:r>
                        <a:rPr lang="en-GB" sz="1800" noProof="0" dirty="0">
                          <a:effectLst/>
                          <a:latin typeface="+mn-lt"/>
                        </a:rPr>
                        <a:t>#</a:t>
                      </a:r>
                      <a:endParaRPr lang="en-GB" sz="1800" noProof="0" dirty="0">
                        <a:effectLst/>
                        <a:latin typeface="+mn-lt"/>
                        <a:ea typeface="Times New Roman" panose="02020603050405020304" pitchFamily="18" charset="0"/>
                      </a:endParaRPr>
                    </a:p>
                  </a:txBody>
                  <a:tcPr marL="68580" marR="68580" marT="17780" marB="17780" anchor="ctr"/>
                </a:tc>
                <a:tc>
                  <a:txBody>
                    <a:bodyPr/>
                    <a:lstStyle/>
                    <a:p>
                      <a:pPr>
                        <a:lnSpc>
                          <a:spcPts val="1200"/>
                        </a:lnSpc>
                      </a:pPr>
                      <a:r>
                        <a:rPr lang="en-GB" sz="1800" noProof="0" dirty="0">
                          <a:effectLst/>
                          <a:latin typeface="+mn-lt"/>
                        </a:rPr>
                        <a:t> </a:t>
                      </a:r>
                      <a:endParaRPr lang="en-GB" sz="1800" noProof="0" dirty="0">
                        <a:effectLst/>
                        <a:latin typeface="+mn-lt"/>
                        <a:ea typeface="Times New Roman" panose="02020603050405020304" pitchFamily="18" charset="0"/>
                      </a:endParaRPr>
                    </a:p>
                  </a:txBody>
                  <a:tcPr marL="68580" marR="68580" marT="17780" marB="17780" anchor="ctr"/>
                </a:tc>
                <a:extLst>
                  <a:ext uri="{0D108BD9-81ED-4DB2-BD59-A6C34878D82A}">
                    <a16:rowId xmlns:a16="http://schemas.microsoft.com/office/drawing/2014/main" val="2259279440"/>
                  </a:ext>
                </a:extLst>
              </a:tr>
              <a:tr h="584200">
                <a:tc>
                  <a:txBody>
                    <a:bodyPr/>
                    <a:lstStyle/>
                    <a:p>
                      <a:pPr algn="ctr">
                        <a:lnSpc>
                          <a:spcPts val="1200"/>
                        </a:lnSpc>
                      </a:pPr>
                      <a:r>
                        <a:rPr lang="en-GB" sz="1800" noProof="0" dirty="0">
                          <a:effectLst/>
                          <a:latin typeface="+mn-lt"/>
                          <a:ea typeface="Times New Roman" panose="02020603050405020304" pitchFamily="18" charset="0"/>
                        </a:rPr>
                        <a:t>MHD-1</a:t>
                      </a:r>
                    </a:p>
                  </a:txBody>
                  <a:tcPr marL="68580" marR="68580" marT="17780" marB="17780" anchor="ctr"/>
                </a:tc>
                <a:tc>
                  <a:txBody>
                    <a:bodyPr/>
                    <a:lstStyle/>
                    <a:p>
                      <a:r>
                        <a:rPr lang="en-GB" sz="1800" kern="1200" dirty="0">
                          <a:solidFill>
                            <a:schemeClr val="dk1"/>
                          </a:solidFill>
                          <a:effectLst/>
                          <a:latin typeface="+mn-lt"/>
                          <a:ea typeface="+mn-ea"/>
                          <a:cs typeface="+mn-cs"/>
                        </a:rPr>
                        <a:t>Error field measurement, characterization and impact on locked mode</a:t>
                      </a:r>
                    </a:p>
                  </a:txBody>
                  <a:tcPr marL="68580" marR="68580" marT="17780" marB="17780" anchor="ctr"/>
                </a:tc>
                <a:extLst>
                  <a:ext uri="{0D108BD9-81ED-4DB2-BD59-A6C34878D82A}">
                    <a16:rowId xmlns:a16="http://schemas.microsoft.com/office/drawing/2014/main" val="3337946972"/>
                  </a:ext>
                </a:extLst>
              </a:tr>
              <a:tr h="584200">
                <a:tc>
                  <a:txBody>
                    <a:bodyPr/>
                    <a:lstStyle/>
                    <a:p>
                      <a:pPr algn="ctr">
                        <a:lnSpc>
                          <a:spcPts val="1200"/>
                        </a:lnSpc>
                      </a:pPr>
                      <a:r>
                        <a:rPr lang="en-GB" sz="1800" noProof="0" dirty="0">
                          <a:effectLst/>
                          <a:latin typeface="+mn-lt"/>
                          <a:ea typeface="Times New Roman" panose="02020603050405020304" pitchFamily="18" charset="0"/>
                        </a:rPr>
                        <a:t>MHD-2</a:t>
                      </a:r>
                    </a:p>
                  </a:txBody>
                  <a:tcPr marL="68580" marR="68580" marT="17780" marB="17780" anchor="ctr"/>
                </a:tc>
                <a:tc>
                  <a:txBody>
                    <a:bodyPr/>
                    <a:lstStyle/>
                    <a:p>
                      <a:pPr algn="just"/>
                      <a:r>
                        <a:rPr lang="en-GB" sz="1800" kern="1200" dirty="0">
                          <a:solidFill>
                            <a:schemeClr val="dk1"/>
                          </a:solidFill>
                          <a:effectLst/>
                          <a:latin typeface="+mn-lt"/>
                          <a:ea typeface="+mn-ea"/>
                          <a:cs typeface="+mn-cs"/>
                        </a:rPr>
                        <a:t>Disruption studies at high current in L mode and creation of disruption databases</a:t>
                      </a:r>
                      <a:endParaRPr lang="en-GB" sz="1800" noProof="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3638583750"/>
                  </a:ext>
                </a:extLst>
              </a:tr>
              <a:tr h="584200">
                <a:tc>
                  <a:txBody>
                    <a:bodyPr/>
                    <a:lstStyle/>
                    <a:p>
                      <a:pPr algn="ctr">
                        <a:lnSpc>
                          <a:spcPts val="1200"/>
                        </a:lnSpc>
                      </a:pPr>
                      <a:r>
                        <a:rPr lang="en-GB" sz="1800" noProof="0" dirty="0">
                          <a:effectLst/>
                          <a:latin typeface="+mn-lt"/>
                          <a:ea typeface="Times New Roman" panose="02020603050405020304" pitchFamily="18" charset="0"/>
                        </a:rPr>
                        <a:t>MHD-3</a:t>
                      </a:r>
                    </a:p>
                  </a:txBody>
                  <a:tcPr marL="68580" marR="68580" marT="17780" marB="17780" anchor="ctr"/>
                </a:tc>
                <a:tc>
                  <a:txBody>
                    <a:bodyPr/>
                    <a:lstStyle/>
                    <a:p>
                      <a:pPr algn="just"/>
                      <a:r>
                        <a:rPr lang="en-GB" sz="1800" kern="1200" dirty="0">
                          <a:solidFill>
                            <a:schemeClr val="dk1"/>
                          </a:solidFill>
                          <a:effectLst/>
                          <a:latin typeface="+mn-lt"/>
                          <a:ea typeface="+mn-ea"/>
                          <a:cs typeface="+mn-cs"/>
                        </a:rPr>
                        <a:t>Runaway electrons generation/dissipation and control studies</a:t>
                      </a:r>
                      <a:endParaRPr lang="en-GB" sz="1800" noProof="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294407079"/>
                  </a:ext>
                </a:extLst>
              </a:tr>
              <a:tr h="584200">
                <a:tc>
                  <a:txBody>
                    <a:bodyPr/>
                    <a:lstStyle/>
                    <a:p>
                      <a:pPr algn="ctr">
                        <a:lnSpc>
                          <a:spcPts val="1200"/>
                        </a:lnSpc>
                      </a:pPr>
                      <a:r>
                        <a:rPr lang="en-GB" sz="1800" noProof="0" dirty="0">
                          <a:effectLst/>
                          <a:latin typeface="+mn-lt"/>
                        </a:rPr>
                        <a:t>MHD-4</a:t>
                      </a:r>
                      <a:endParaRPr lang="en-GB" sz="1800" noProof="0" dirty="0">
                        <a:effectLst/>
                        <a:latin typeface="+mn-lt"/>
                        <a:ea typeface="Times New Roman" panose="02020603050405020304" pitchFamily="18" charset="0"/>
                      </a:endParaRPr>
                    </a:p>
                  </a:txBody>
                  <a:tcPr marL="68580" marR="68580" marT="17780" marB="17780" anchor="ctr"/>
                </a:tc>
                <a:tc>
                  <a:txBody>
                    <a:bodyPr/>
                    <a:lstStyle/>
                    <a:p>
                      <a:r>
                        <a:rPr lang="en-GB" sz="1800" kern="1200" dirty="0">
                          <a:solidFill>
                            <a:schemeClr val="dk1"/>
                          </a:solidFill>
                          <a:effectLst/>
                          <a:latin typeface="+mn-lt"/>
                          <a:ea typeface="+mn-ea"/>
                          <a:cs typeface="+mn-cs"/>
                        </a:rPr>
                        <a:t>Sawtooth activity and modification by ECH/ECCD</a:t>
                      </a:r>
                      <a:endParaRPr lang="en-GB" sz="1800" b="0" u="none" noProof="0" dirty="0">
                        <a:effectLst/>
                        <a:latin typeface="+mn-lt"/>
                        <a:ea typeface="Times New Roman" panose="02020603050405020304" pitchFamily="18" charset="0"/>
                      </a:endParaRPr>
                    </a:p>
                  </a:txBody>
                  <a:tcPr marL="68580" marR="68580" marT="17780" marB="17780" anchor="ctr"/>
                </a:tc>
                <a:extLst>
                  <a:ext uri="{0D108BD9-81ED-4DB2-BD59-A6C34878D82A}">
                    <a16:rowId xmlns:a16="http://schemas.microsoft.com/office/drawing/2014/main" val="8586769"/>
                  </a:ext>
                </a:extLst>
              </a:tr>
            </a:tbl>
          </a:graphicData>
        </a:graphic>
      </p:graphicFrame>
      <p:sp>
        <p:nvSpPr>
          <p:cNvPr id="8" name="TextBox 7">
            <a:extLst>
              <a:ext uri="{FF2B5EF4-FFF2-40B4-BE49-F238E27FC236}">
                <a16:creationId xmlns:a16="http://schemas.microsoft.com/office/drawing/2014/main" id="{8F9F3786-E3E6-91A1-AA06-1B35DE2E46DE}"/>
              </a:ext>
            </a:extLst>
          </p:cNvPr>
          <p:cNvSpPr txBox="1"/>
          <p:nvPr/>
        </p:nvSpPr>
        <p:spPr>
          <a:xfrm>
            <a:off x="136430" y="4445876"/>
            <a:ext cx="11390552" cy="1015663"/>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t>MHD-1: Extend extensive EF studies on a superconducting larger devices </a:t>
            </a:r>
            <a:r>
              <a:rPr lang="en-US" sz="2000" dirty="0">
                <a:sym typeface="Wingdings" pitchFamily="2" charset="2"/>
              </a:rPr>
              <a:t> RT04 (D6, D7)</a:t>
            </a:r>
            <a:endParaRPr lang="en-US" sz="2000" dirty="0"/>
          </a:p>
          <a:p>
            <a:pPr marL="342900" indent="-342900" algn="l">
              <a:buFont typeface="Arial" panose="020B0604020202020204" pitchFamily="34" charset="0"/>
              <a:buChar char="•"/>
            </a:pPr>
            <a:r>
              <a:rPr lang="en-US" sz="2000" dirty="0"/>
              <a:t>MHD-2/MHD-3: Disruption and runaway electron studies </a:t>
            </a:r>
            <a:r>
              <a:rPr lang="en-US" sz="2000" dirty="0">
                <a:sym typeface="Wingdings" pitchFamily="2" charset="2"/>
              </a:rPr>
              <a:t>RT03 (D11, D12, D13)</a:t>
            </a:r>
          </a:p>
          <a:p>
            <a:pPr marL="342900" indent="-342900" algn="l">
              <a:buFont typeface="Arial" panose="020B0604020202020204" pitchFamily="34" charset="0"/>
              <a:buChar char="•"/>
            </a:pPr>
            <a:r>
              <a:rPr lang="en-US" sz="2000" dirty="0"/>
              <a:t>MHD-4: Sawtooth tailoring </a:t>
            </a:r>
            <a:r>
              <a:rPr lang="en-US" sz="2000" dirty="0">
                <a:sym typeface="Wingdings" pitchFamily="2" charset="2"/>
              </a:rPr>
              <a:t> RT04 (D6)</a:t>
            </a:r>
            <a:endParaRPr lang="en-US" sz="2000" dirty="0"/>
          </a:p>
        </p:txBody>
      </p:sp>
      <p:sp>
        <p:nvSpPr>
          <p:cNvPr id="9" name="TextBox 8">
            <a:extLst>
              <a:ext uri="{FF2B5EF4-FFF2-40B4-BE49-F238E27FC236}">
                <a16:creationId xmlns:a16="http://schemas.microsoft.com/office/drawing/2014/main" id="{88EC0C4F-212C-DC4B-4D20-E9A2F4A5CE7C}"/>
              </a:ext>
            </a:extLst>
          </p:cNvPr>
          <p:cNvSpPr txBox="1"/>
          <p:nvPr/>
        </p:nvSpPr>
        <p:spPr>
          <a:xfrm>
            <a:off x="136431" y="3879273"/>
            <a:ext cx="6243348" cy="523220"/>
          </a:xfrm>
          <a:prstGeom prst="rect">
            <a:avLst/>
          </a:prstGeom>
          <a:noFill/>
        </p:spPr>
        <p:txBody>
          <a:bodyPr wrap="square" rtlCol="0">
            <a:spAutoFit/>
          </a:bodyPr>
          <a:lstStyle/>
          <a:p>
            <a:pPr algn="l"/>
            <a:r>
              <a:rPr lang="en-US" sz="2800" b="1" dirty="0">
                <a:solidFill>
                  <a:srgbClr val="C00000"/>
                </a:solidFill>
              </a:rPr>
              <a:t>Expected contribution to WPTE </a:t>
            </a:r>
            <a:r>
              <a:rPr lang="en-US" sz="2800" b="1" dirty="0" err="1">
                <a:solidFill>
                  <a:srgbClr val="C00000"/>
                </a:solidFill>
              </a:rPr>
              <a:t>Sobj</a:t>
            </a:r>
            <a:r>
              <a:rPr lang="en-US" sz="2800" b="1" dirty="0">
                <a:solidFill>
                  <a:srgbClr val="C00000"/>
                </a:solidFill>
              </a:rPr>
              <a:t>  </a:t>
            </a:r>
          </a:p>
        </p:txBody>
      </p:sp>
    </p:spTree>
    <p:extLst>
      <p:ext uri="{BB962C8B-B14F-4D97-AF65-F5344CB8AC3E}">
        <p14:creationId xmlns:p14="http://schemas.microsoft.com/office/powerpoint/2010/main" val="329970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45FF-FDA7-6F8F-A670-D73775984E31}"/>
              </a:ext>
            </a:extLst>
          </p:cNvPr>
          <p:cNvSpPr>
            <a:spLocks noGrp="1"/>
          </p:cNvSpPr>
          <p:nvPr>
            <p:ph type="title"/>
          </p:nvPr>
        </p:nvSpPr>
        <p:spPr/>
        <p:txBody>
          <a:bodyPr/>
          <a:lstStyle/>
          <a:p>
            <a:r>
              <a:rPr lang="en-US" dirty="0"/>
              <a:t>TG-T&amp;C: Transport and Confinement</a:t>
            </a:r>
          </a:p>
        </p:txBody>
      </p:sp>
      <p:sp>
        <p:nvSpPr>
          <p:cNvPr id="4" name="Slide Number Placeholder 3">
            <a:extLst>
              <a:ext uri="{FF2B5EF4-FFF2-40B4-BE49-F238E27FC236}">
                <a16:creationId xmlns:a16="http://schemas.microsoft.com/office/drawing/2014/main" id="{E6F9F162-1595-D5CA-E20F-A474C028574E}"/>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5" name="Footer Placeholder 4">
            <a:extLst>
              <a:ext uri="{FF2B5EF4-FFF2-40B4-BE49-F238E27FC236}">
                <a16:creationId xmlns:a16="http://schemas.microsoft.com/office/drawing/2014/main" id="{9EB42E96-A36D-A74B-E1F7-EA0D9FE5C7F7}"/>
              </a:ext>
            </a:extLst>
          </p:cNvPr>
          <p:cNvSpPr>
            <a:spLocks noGrp="1"/>
          </p:cNvSpPr>
          <p:nvPr>
            <p:ph type="ftr" sz="quarter" idx="11"/>
          </p:nvPr>
        </p:nvSpPr>
        <p:spPr/>
        <p:txBody>
          <a:bodyPr/>
          <a:lstStyle/>
          <a:p>
            <a:r>
              <a:rPr lang="en-GB">
                <a:solidFill>
                  <a:prstClr val="white"/>
                </a:solidFill>
              </a:rPr>
              <a:t>N. Vianello for the WPTE TFLs | WPTE GPM | 06 November 2025</a:t>
            </a:r>
          </a:p>
          <a:p>
            <a:endParaRPr lang="en-GB" dirty="0">
              <a:solidFill>
                <a:prstClr val="white"/>
              </a:solidFill>
            </a:endParaRPr>
          </a:p>
        </p:txBody>
      </p:sp>
      <p:graphicFrame>
        <p:nvGraphicFramePr>
          <p:cNvPr id="6" name="Table 5">
            <a:extLst>
              <a:ext uri="{FF2B5EF4-FFF2-40B4-BE49-F238E27FC236}">
                <a16:creationId xmlns:a16="http://schemas.microsoft.com/office/drawing/2014/main" id="{75D9B4D2-B917-D773-197C-FA6E031B91E0}"/>
              </a:ext>
            </a:extLst>
          </p:cNvPr>
          <p:cNvGraphicFramePr>
            <a:graphicFrameLocks noGrp="1"/>
          </p:cNvGraphicFramePr>
          <p:nvPr>
            <p:extLst>
              <p:ext uri="{D42A27DB-BD31-4B8C-83A1-F6EECF244321}">
                <p14:modId xmlns:p14="http://schemas.microsoft.com/office/powerpoint/2010/main" val="4030124243"/>
              </p:ext>
            </p:extLst>
          </p:nvPr>
        </p:nvGraphicFramePr>
        <p:xfrm>
          <a:off x="116630" y="780908"/>
          <a:ext cx="11958740" cy="2336800"/>
        </p:xfrm>
        <a:graphic>
          <a:graphicData uri="http://schemas.openxmlformats.org/drawingml/2006/table">
            <a:tbl>
              <a:tblPr firstRow="1" firstCol="1">
                <a:tableStyleId>{7DF18680-E054-41AD-8BC1-D1AEF772440D}</a:tableStyleId>
              </a:tblPr>
              <a:tblGrid>
                <a:gridCol w="1110478">
                  <a:extLst>
                    <a:ext uri="{9D8B030D-6E8A-4147-A177-3AD203B41FA5}">
                      <a16:colId xmlns:a16="http://schemas.microsoft.com/office/drawing/2014/main" val="3390596607"/>
                    </a:ext>
                  </a:extLst>
                </a:gridCol>
                <a:gridCol w="10848262">
                  <a:extLst>
                    <a:ext uri="{9D8B030D-6E8A-4147-A177-3AD203B41FA5}">
                      <a16:colId xmlns:a16="http://schemas.microsoft.com/office/drawing/2014/main" val="4236026518"/>
                    </a:ext>
                  </a:extLst>
                </a:gridCol>
              </a:tblGrid>
              <a:tr h="584200">
                <a:tc>
                  <a:txBody>
                    <a:bodyPr/>
                    <a:lstStyle/>
                    <a:p>
                      <a:pPr algn="ctr">
                        <a:lnSpc>
                          <a:spcPts val="1200"/>
                        </a:lnSpc>
                      </a:pPr>
                      <a:r>
                        <a:rPr lang="en-GB" sz="1800" noProof="0" dirty="0">
                          <a:effectLst/>
                          <a:latin typeface="+mn-lt"/>
                        </a:rPr>
                        <a:t>#</a:t>
                      </a:r>
                      <a:endParaRPr lang="en-GB" sz="1800" noProof="0" dirty="0">
                        <a:effectLst/>
                        <a:latin typeface="+mn-lt"/>
                        <a:ea typeface="Times New Roman" panose="02020603050405020304" pitchFamily="18" charset="0"/>
                      </a:endParaRPr>
                    </a:p>
                  </a:txBody>
                  <a:tcPr marL="68580" marR="68580" marT="17780" marB="17780" anchor="ctr"/>
                </a:tc>
                <a:tc>
                  <a:txBody>
                    <a:bodyPr/>
                    <a:lstStyle/>
                    <a:p>
                      <a:pPr>
                        <a:lnSpc>
                          <a:spcPts val="1200"/>
                        </a:lnSpc>
                      </a:pPr>
                      <a:r>
                        <a:rPr lang="en-GB" sz="1800" noProof="0" dirty="0">
                          <a:effectLst/>
                          <a:latin typeface="+mn-lt"/>
                        </a:rPr>
                        <a:t> </a:t>
                      </a:r>
                      <a:endParaRPr lang="en-GB" sz="1800" noProof="0" dirty="0">
                        <a:effectLst/>
                        <a:latin typeface="+mn-lt"/>
                        <a:ea typeface="Times New Roman" panose="02020603050405020304" pitchFamily="18" charset="0"/>
                      </a:endParaRPr>
                    </a:p>
                  </a:txBody>
                  <a:tcPr marL="68580" marR="68580" marT="17780" marB="17780" anchor="ctr"/>
                </a:tc>
                <a:extLst>
                  <a:ext uri="{0D108BD9-81ED-4DB2-BD59-A6C34878D82A}">
                    <a16:rowId xmlns:a16="http://schemas.microsoft.com/office/drawing/2014/main" val="2259279440"/>
                  </a:ext>
                </a:extLst>
              </a:tr>
              <a:tr h="584200">
                <a:tc>
                  <a:txBody>
                    <a:bodyPr/>
                    <a:lstStyle/>
                    <a:p>
                      <a:pPr algn="ctr">
                        <a:lnSpc>
                          <a:spcPts val="1200"/>
                        </a:lnSpc>
                      </a:pPr>
                      <a:r>
                        <a:rPr lang="en-GB" sz="1800" noProof="0" dirty="0">
                          <a:effectLst/>
                          <a:latin typeface="+mn-lt"/>
                          <a:ea typeface="Times New Roman" panose="02020603050405020304" pitchFamily="18" charset="0"/>
                        </a:rPr>
                        <a:t>TC-1</a:t>
                      </a:r>
                    </a:p>
                  </a:txBody>
                  <a:tcPr marL="68580" marR="68580" marT="17780" marB="17780" anchor="ctr"/>
                </a:tc>
                <a:tc>
                  <a:txBody>
                    <a:bodyPr/>
                    <a:lstStyle/>
                    <a:p>
                      <a:r>
                        <a:rPr lang="en-GB" sz="1800" kern="1200" dirty="0">
                          <a:solidFill>
                            <a:schemeClr val="dk1"/>
                          </a:solidFill>
                          <a:effectLst/>
                          <a:latin typeface="+mn-lt"/>
                          <a:ea typeface="+mn-ea"/>
                          <a:cs typeface="+mn-cs"/>
                        </a:rPr>
                        <a:t>Heat transport in electron heated dominated plasmas in L-mode and H-mode</a:t>
                      </a:r>
                    </a:p>
                  </a:txBody>
                  <a:tcPr marL="68580" marR="68580" marT="17780" marB="17780" anchor="ctr"/>
                </a:tc>
                <a:extLst>
                  <a:ext uri="{0D108BD9-81ED-4DB2-BD59-A6C34878D82A}">
                    <a16:rowId xmlns:a16="http://schemas.microsoft.com/office/drawing/2014/main" val="3337946972"/>
                  </a:ext>
                </a:extLst>
              </a:tr>
              <a:tr h="584200">
                <a:tc>
                  <a:txBody>
                    <a:bodyPr/>
                    <a:lstStyle/>
                    <a:p>
                      <a:pPr algn="ctr">
                        <a:lnSpc>
                          <a:spcPts val="1200"/>
                        </a:lnSpc>
                      </a:pPr>
                      <a:r>
                        <a:rPr lang="en-GB" sz="1800" noProof="0" dirty="0">
                          <a:effectLst/>
                          <a:latin typeface="+mn-lt"/>
                          <a:ea typeface="Times New Roman" panose="02020603050405020304" pitchFamily="18" charset="0"/>
                        </a:rPr>
                        <a:t>TC-2</a:t>
                      </a:r>
                    </a:p>
                  </a:txBody>
                  <a:tcPr marL="68580" marR="68580" marT="17780" marB="17780" anchor="ctr"/>
                </a:tc>
                <a:tc>
                  <a:txBody>
                    <a:bodyPr/>
                    <a:lstStyle/>
                    <a:p>
                      <a:pPr algn="just"/>
                      <a:r>
                        <a:rPr lang="en-GB" sz="1800" kern="1200" dirty="0">
                          <a:solidFill>
                            <a:schemeClr val="dk1"/>
                          </a:solidFill>
                          <a:effectLst/>
                          <a:latin typeface="+mn-lt"/>
                          <a:ea typeface="+mn-ea"/>
                          <a:cs typeface="+mn-cs"/>
                        </a:rPr>
                        <a:t>Characterization of L-mode confinement</a:t>
                      </a:r>
                      <a:endParaRPr lang="en-GB" sz="1800" noProof="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3638583750"/>
                  </a:ext>
                </a:extLst>
              </a:tr>
              <a:tr h="584200">
                <a:tc>
                  <a:txBody>
                    <a:bodyPr/>
                    <a:lstStyle/>
                    <a:p>
                      <a:pPr algn="ctr">
                        <a:lnSpc>
                          <a:spcPts val="1200"/>
                        </a:lnSpc>
                      </a:pPr>
                      <a:r>
                        <a:rPr lang="en-GB" sz="1800" noProof="0" dirty="0">
                          <a:effectLst/>
                          <a:latin typeface="+mn-lt"/>
                          <a:ea typeface="Times New Roman" panose="02020603050405020304" pitchFamily="18" charset="0"/>
                        </a:rPr>
                        <a:t>TC-3</a:t>
                      </a:r>
                    </a:p>
                  </a:txBody>
                  <a:tcPr marL="68580" marR="68580" marT="17780" marB="17780" anchor="ctr"/>
                </a:tc>
                <a:tc>
                  <a:txBody>
                    <a:bodyPr/>
                    <a:lstStyle/>
                    <a:p>
                      <a:pPr algn="just"/>
                      <a:r>
                        <a:rPr lang="en-GB" sz="1800" kern="1200" dirty="0">
                          <a:solidFill>
                            <a:schemeClr val="dk1"/>
                          </a:solidFill>
                          <a:effectLst/>
                          <a:latin typeface="+mn-lt"/>
                          <a:ea typeface="+mn-ea"/>
                          <a:cs typeface="+mn-cs"/>
                        </a:rPr>
                        <a:t>Initial characterization of H-mode confinement</a:t>
                      </a:r>
                      <a:endParaRPr lang="en-GB" sz="1800" noProof="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294407079"/>
                  </a:ext>
                </a:extLst>
              </a:tr>
            </a:tbl>
          </a:graphicData>
        </a:graphic>
      </p:graphicFrame>
      <p:sp>
        <p:nvSpPr>
          <p:cNvPr id="7" name="TextBox 6">
            <a:extLst>
              <a:ext uri="{FF2B5EF4-FFF2-40B4-BE49-F238E27FC236}">
                <a16:creationId xmlns:a16="http://schemas.microsoft.com/office/drawing/2014/main" id="{3B1FAB8F-97D6-159D-E813-5B18F8DECD16}"/>
              </a:ext>
            </a:extLst>
          </p:cNvPr>
          <p:cNvSpPr txBox="1"/>
          <p:nvPr/>
        </p:nvSpPr>
        <p:spPr>
          <a:xfrm>
            <a:off x="136431" y="3879273"/>
            <a:ext cx="6243348" cy="523220"/>
          </a:xfrm>
          <a:prstGeom prst="rect">
            <a:avLst/>
          </a:prstGeom>
          <a:noFill/>
        </p:spPr>
        <p:txBody>
          <a:bodyPr wrap="square" rtlCol="0">
            <a:spAutoFit/>
          </a:bodyPr>
          <a:lstStyle/>
          <a:p>
            <a:pPr algn="l"/>
            <a:r>
              <a:rPr lang="en-US" sz="2800" b="1" dirty="0">
                <a:solidFill>
                  <a:srgbClr val="C00000"/>
                </a:solidFill>
              </a:rPr>
              <a:t>Expected contribution to WPTE </a:t>
            </a:r>
            <a:r>
              <a:rPr lang="en-US" sz="2800" b="1" dirty="0" err="1">
                <a:solidFill>
                  <a:srgbClr val="C00000"/>
                </a:solidFill>
              </a:rPr>
              <a:t>Sobj</a:t>
            </a:r>
            <a:r>
              <a:rPr lang="en-US" sz="2800" b="1" dirty="0">
                <a:solidFill>
                  <a:srgbClr val="C00000"/>
                </a:solidFill>
              </a:rPr>
              <a:t>  </a:t>
            </a:r>
          </a:p>
        </p:txBody>
      </p:sp>
      <p:sp>
        <p:nvSpPr>
          <p:cNvPr id="8" name="TextBox 7">
            <a:extLst>
              <a:ext uri="{FF2B5EF4-FFF2-40B4-BE49-F238E27FC236}">
                <a16:creationId xmlns:a16="http://schemas.microsoft.com/office/drawing/2014/main" id="{56E281CA-E1E7-F2A2-D906-385D326BEBB5}"/>
              </a:ext>
            </a:extLst>
          </p:cNvPr>
          <p:cNvSpPr txBox="1"/>
          <p:nvPr/>
        </p:nvSpPr>
        <p:spPr>
          <a:xfrm>
            <a:off x="136430" y="4445876"/>
            <a:ext cx="11390552" cy="400110"/>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t>TC-1: Extend heat transport studies in electron dominated plasma in H-mode</a:t>
            </a:r>
            <a:r>
              <a:rPr lang="en-US" sz="2000" dirty="0">
                <a:sym typeface="Wingdings" pitchFamily="2" charset="2"/>
              </a:rPr>
              <a:t>  RT01 D2</a:t>
            </a:r>
            <a:endParaRPr lang="en-US" sz="2000" dirty="0"/>
          </a:p>
        </p:txBody>
      </p:sp>
    </p:spTree>
    <p:extLst>
      <p:ext uri="{BB962C8B-B14F-4D97-AF65-F5344CB8AC3E}">
        <p14:creationId xmlns:p14="http://schemas.microsoft.com/office/powerpoint/2010/main" val="445991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E6F1-7DF4-9BC3-62AE-55897A638688}"/>
              </a:ext>
            </a:extLst>
          </p:cNvPr>
          <p:cNvSpPr>
            <a:spLocks noGrp="1"/>
          </p:cNvSpPr>
          <p:nvPr>
            <p:ph type="title"/>
          </p:nvPr>
        </p:nvSpPr>
        <p:spPr/>
        <p:txBody>
          <a:bodyPr/>
          <a:lstStyle/>
          <a:p>
            <a:r>
              <a:rPr lang="en-US" dirty="0"/>
              <a:t>TG-HEP: High Energy Particle Behavior</a:t>
            </a:r>
          </a:p>
        </p:txBody>
      </p:sp>
      <p:sp>
        <p:nvSpPr>
          <p:cNvPr id="4" name="Slide Number Placeholder 3">
            <a:extLst>
              <a:ext uri="{FF2B5EF4-FFF2-40B4-BE49-F238E27FC236}">
                <a16:creationId xmlns:a16="http://schemas.microsoft.com/office/drawing/2014/main" id="{06500F02-486E-33CF-6E48-98A9EBB01A43}"/>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
        <p:nvSpPr>
          <p:cNvPr id="5" name="Footer Placeholder 4">
            <a:extLst>
              <a:ext uri="{FF2B5EF4-FFF2-40B4-BE49-F238E27FC236}">
                <a16:creationId xmlns:a16="http://schemas.microsoft.com/office/drawing/2014/main" id="{46EA4FB6-3AD3-736F-FF6D-2AA91FE6DC63}"/>
              </a:ext>
            </a:extLst>
          </p:cNvPr>
          <p:cNvSpPr>
            <a:spLocks noGrp="1"/>
          </p:cNvSpPr>
          <p:nvPr>
            <p:ph type="ftr" sz="quarter" idx="11"/>
          </p:nvPr>
        </p:nvSpPr>
        <p:spPr/>
        <p:txBody>
          <a:bodyPr/>
          <a:lstStyle/>
          <a:p>
            <a:r>
              <a:rPr lang="en-GB">
                <a:solidFill>
                  <a:prstClr val="white"/>
                </a:solidFill>
              </a:rPr>
              <a:t>N. Vianello for the WPTE TFLs | WPTE GPM | 06 November 2025</a:t>
            </a:r>
          </a:p>
          <a:p>
            <a:endParaRPr lang="en-GB" dirty="0">
              <a:solidFill>
                <a:prstClr val="white"/>
              </a:solidFill>
            </a:endParaRPr>
          </a:p>
        </p:txBody>
      </p:sp>
      <p:graphicFrame>
        <p:nvGraphicFramePr>
          <p:cNvPr id="6" name="Table 5">
            <a:extLst>
              <a:ext uri="{FF2B5EF4-FFF2-40B4-BE49-F238E27FC236}">
                <a16:creationId xmlns:a16="http://schemas.microsoft.com/office/drawing/2014/main" id="{DE6E174E-0E47-9D21-83A2-1ABAFB79C311}"/>
              </a:ext>
            </a:extLst>
          </p:cNvPr>
          <p:cNvGraphicFramePr>
            <a:graphicFrameLocks noGrp="1"/>
          </p:cNvGraphicFramePr>
          <p:nvPr>
            <p:extLst>
              <p:ext uri="{D42A27DB-BD31-4B8C-83A1-F6EECF244321}">
                <p14:modId xmlns:p14="http://schemas.microsoft.com/office/powerpoint/2010/main" val="2787142013"/>
              </p:ext>
            </p:extLst>
          </p:nvPr>
        </p:nvGraphicFramePr>
        <p:xfrm>
          <a:off x="116630" y="780908"/>
          <a:ext cx="11958740" cy="2336800"/>
        </p:xfrm>
        <a:graphic>
          <a:graphicData uri="http://schemas.openxmlformats.org/drawingml/2006/table">
            <a:tbl>
              <a:tblPr firstRow="1" firstCol="1">
                <a:tableStyleId>{7DF18680-E054-41AD-8BC1-D1AEF772440D}</a:tableStyleId>
              </a:tblPr>
              <a:tblGrid>
                <a:gridCol w="1110478">
                  <a:extLst>
                    <a:ext uri="{9D8B030D-6E8A-4147-A177-3AD203B41FA5}">
                      <a16:colId xmlns:a16="http://schemas.microsoft.com/office/drawing/2014/main" val="3390596607"/>
                    </a:ext>
                  </a:extLst>
                </a:gridCol>
                <a:gridCol w="10848262">
                  <a:extLst>
                    <a:ext uri="{9D8B030D-6E8A-4147-A177-3AD203B41FA5}">
                      <a16:colId xmlns:a16="http://schemas.microsoft.com/office/drawing/2014/main" val="4236026518"/>
                    </a:ext>
                  </a:extLst>
                </a:gridCol>
              </a:tblGrid>
              <a:tr h="584200">
                <a:tc>
                  <a:txBody>
                    <a:bodyPr/>
                    <a:lstStyle/>
                    <a:p>
                      <a:pPr algn="ctr">
                        <a:lnSpc>
                          <a:spcPts val="1200"/>
                        </a:lnSpc>
                      </a:pPr>
                      <a:r>
                        <a:rPr lang="en-GB" sz="1800" noProof="0" dirty="0">
                          <a:effectLst/>
                          <a:latin typeface="+mn-lt"/>
                        </a:rPr>
                        <a:t>#</a:t>
                      </a:r>
                      <a:endParaRPr lang="en-GB" sz="1800" noProof="0" dirty="0">
                        <a:effectLst/>
                        <a:latin typeface="+mn-lt"/>
                        <a:ea typeface="Times New Roman" panose="02020603050405020304" pitchFamily="18" charset="0"/>
                      </a:endParaRPr>
                    </a:p>
                  </a:txBody>
                  <a:tcPr marL="68580" marR="68580" marT="17780" marB="17780" anchor="ctr"/>
                </a:tc>
                <a:tc>
                  <a:txBody>
                    <a:bodyPr/>
                    <a:lstStyle/>
                    <a:p>
                      <a:pPr>
                        <a:lnSpc>
                          <a:spcPts val="1200"/>
                        </a:lnSpc>
                      </a:pPr>
                      <a:r>
                        <a:rPr lang="en-GB" sz="1800" noProof="0" dirty="0">
                          <a:effectLst/>
                          <a:latin typeface="+mn-lt"/>
                        </a:rPr>
                        <a:t> </a:t>
                      </a:r>
                      <a:endParaRPr lang="en-GB" sz="1800" noProof="0" dirty="0">
                        <a:effectLst/>
                        <a:latin typeface="+mn-lt"/>
                        <a:ea typeface="Times New Roman" panose="02020603050405020304" pitchFamily="18" charset="0"/>
                      </a:endParaRPr>
                    </a:p>
                  </a:txBody>
                  <a:tcPr marL="68580" marR="68580" marT="17780" marB="17780" anchor="ctr"/>
                </a:tc>
                <a:extLst>
                  <a:ext uri="{0D108BD9-81ED-4DB2-BD59-A6C34878D82A}">
                    <a16:rowId xmlns:a16="http://schemas.microsoft.com/office/drawing/2014/main" val="2259279440"/>
                  </a:ext>
                </a:extLst>
              </a:tr>
              <a:tr h="584200">
                <a:tc>
                  <a:txBody>
                    <a:bodyPr/>
                    <a:lstStyle/>
                    <a:p>
                      <a:pPr algn="ctr">
                        <a:lnSpc>
                          <a:spcPts val="1200"/>
                        </a:lnSpc>
                      </a:pPr>
                      <a:r>
                        <a:rPr lang="en-GB" sz="1800" noProof="0" dirty="0">
                          <a:effectLst/>
                          <a:latin typeface="+mn-lt"/>
                          <a:ea typeface="Times New Roman" panose="02020603050405020304" pitchFamily="18" charset="0"/>
                        </a:rPr>
                        <a:t>HEP-1</a:t>
                      </a:r>
                    </a:p>
                  </a:txBody>
                  <a:tcPr marL="68580" marR="68580" marT="17780" marB="17780" anchor="ctr"/>
                </a:tc>
                <a:tc>
                  <a:txBody>
                    <a:bodyPr/>
                    <a:lstStyle/>
                    <a:p>
                      <a:r>
                        <a:rPr lang="en-GB" sz="1800" kern="1200" dirty="0">
                          <a:solidFill>
                            <a:schemeClr val="dk1"/>
                          </a:solidFill>
                          <a:effectLst/>
                          <a:latin typeface="+mn-lt"/>
                          <a:ea typeface="+mn-ea"/>
                          <a:cs typeface="+mn-cs"/>
                        </a:rPr>
                        <a:t>Shine-through studies in H and D, especially with N-NBI</a:t>
                      </a:r>
                    </a:p>
                  </a:txBody>
                  <a:tcPr marL="68580" marR="68580" marT="17780" marB="17780" anchor="ctr"/>
                </a:tc>
                <a:extLst>
                  <a:ext uri="{0D108BD9-81ED-4DB2-BD59-A6C34878D82A}">
                    <a16:rowId xmlns:a16="http://schemas.microsoft.com/office/drawing/2014/main" val="3337946972"/>
                  </a:ext>
                </a:extLst>
              </a:tr>
              <a:tr h="584200">
                <a:tc>
                  <a:txBody>
                    <a:bodyPr/>
                    <a:lstStyle/>
                    <a:p>
                      <a:pPr algn="ctr">
                        <a:lnSpc>
                          <a:spcPts val="1200"/>
                        </a:lnSpc>
                      </a:pPr>
                      <a:r>
                        <a:rPr lang="en-GB" sz="1800" noProof="0" dirty="0">
                          <a:effectLst/>
                          <a:latin typeface="+mn-lt"/>
                          <a:ea typeface="Times New Roman" panose="02020603050405020304" pitchFamily="18" charset="0"/>
                        </a:rPr>
                        <a:t>HEP-2</a:t>
                      </a:r>
                    </a:p>
                  </a:txBody>
                  <a:tcPr marL="68580" marR="68580" marT="17780" marB="17780" anchor="ctr"/>
                </a:tc>
                <a:tc>
                  <a:txBody>
                    <a:bodyPr/>
                    <a:lstStyle/>
                    <a:p>
                      <a:pPr algn="just"/>
                      <a:r>
                        <a:rPr lang="en-GB" sz="1800" kern="1200" dirty="0">
                          <a:solidFill>
                            <a:schemeClr val="dk1"/>
                          </a:solidFill>
                          <a:effectLst/>
                          <a:latin typeface="+mn-lt"/>
                          <a:ea typeface="+mn-ea"/>
                          <a:cs typeface="+mn-cs"/>
                        </a:rPr>
                        <a:t>Initial studies of fishbone and Alfvén modes destabilization by N-NBI</a:t>
                      </a:r>
                      <a:endParaRPr lang="en-GB" sz="1800" noProof="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3638583750"/>
                  </a:ext>
                </a:extLst>
              </a:tr>
              <a:tr h="584200">
                <a:tc>
                  <a:txBody>
                    <a:bodyPr/>
                    <a:lstStyle/>
                    <a:p>
                      <a:pPr algn="ctr">
                        <a:lnSpc>
                          <a:spcPts val="1200"/>
                        </a:lnSpc>
                      </a:pPr>
                      <a:r>
                        <a:rPr lang="en-GB" sz="1800" noProof="0" dirty="0">
                          <a:effectLst/>
                          <a:latin typeface="+mn-lt"/>
                          <a:ea typeface="Times New Roman" panose="02020603050405020304" pitchFamily="18" charset="0"/>
                        </a:rPr>
                        <a:t>HEP-3</a:t>
                      </a:r>
                    </a:p>
                  </a:txBody>
                  <a:tcPr marL="68580" marR="68580" marT="17780" marB="17780" anchor="ctr"/>
                </a:tc>
                <a:tc>
                  <a:txBody>
                    <a:bodyPr/>
                    <a:lstStyle/>
                    <a:p>
                      <a:pPr algn="just"/>
                      <a:r>
                        <a:rPr lang="en-GB" sz="1800" kern="1200" dirty="0">
                          <a:solidFill>
                            <a:schemeClr val="dk1"/>
                          </a:solidFill>
                          <a:effectLst/>
                          <a:latin typeface="+mn-lt"/>
                          <a:ea typeface="+mn-ea"/>
                          <a:cs typeface="+mn-cs"/>
                        </a:rPr>
                        <a:t>Neutron emission studies and reproducibility with codes</a:t>
                      </a:r>
                      <a:endParaRPr lang="en-GB" sz="1800" noProof="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294407079"/>
                  </a:ext>
                </a:extLst>
              </a:tr>
            </a:tbl>
          </a:graphicData>
        </a:graphic>
      </p:graphicFrame>
      <p:sp>
        <p:nvSpPr>
          <p:cNvPr id="7" name="TextBox 6">
            <a:extLst>
              <a:ext uri="{FF2B5EF4-FFF2-40B4-BE49-F238E27FC236}">
                <a16:creationId xmlns:a16="http://schemas.microsoft.com/office/drawing/2014/main" id="{BDF69990-F034-519B-EC13-538FC28AF76D}"/>
              </a:ext>
            </a:extLst>
          </p:cNvPr>
          <p:cNvSpPr txBox="1"/>
          <p:nvPr/>
        </p:nvSpPr>
        <p:spPr>
          <a:xfrm>
            <a:off x="136431" y="3879273"/>
            <a:ext cx="6243348" cy="523220"/>
          </a:xfrm>
          <a:prstGeom prst="rect">
            <a:avLst/>
          </a:prstGeom>
          <a:noFill/>
        </p:spPr>
        <p:txBody>
          <a:bodyPr wrap="square" rtlCol="0">
            <a:spAutoFit/>
          </a:bodyPr>
          <a:lstStyle/>
          <a:p>
            <a:pPr algn="l"/>
            <a:r>
              <a:rPr lang="en-US" sz="2800" b="1" dirty="0">
                <a:solidFill>
                  <a:srgbClr val="C00000"/>
                </a:solidFill>
              </a:rPr>
              <a:t>Expected contribution to WPTE </a:t>
            </a:r>
            <a:r>
              <a:rPr lang="en-US" sz="2800" b="1" dirty="0" err="1">
                <a:solidFill>
                  <a:srgbClr val="C00000"/>
                </a:solidFill>
              </a:rPr>
              <a:t>Sobj</a:t>
            </a:r>
            <a:r>
              <a:rPr lang="en-US" sz="2800" b="1" dirty="0">
                <a:solidFill>
                  <a:srgbClr val="C00000"/>
                </a:solidFill>
              </a:rPr>
              <a:t>  </a:t>
            </a:r>
          </a:p>
        </p:txBody>
      </p:sp>
      <p:sp>
        <p:nvSpPr>
          <p:cNvPr id="8" name="TextBox 7">
            <a:extLst>
              <a:ext uri="{FF2B5EF4-FFF2-40B4-BE49-F238E27FC236}">
                <a16:creationId xmlns:a16="http://schemas.microsoft.com/office/drawing/2014/main" id="{F649A072-2B01-20BE-17CD-DE3085AE8620}"/>
              </a:ext>
            </a:extLst>
          </p:cNvPr>
          <p:cNvSpPr txBox="1"/>
          <p:nvPr/>
        </p:nvSpPr>
        <p:spPr>
          <a:xfrm>
            <a:off x="136430" y="4445876"/>
            <a:ext cx="11390552" cy="1015663"/>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t>HEP-1: Shine-through studies </a:t>
            </a:r>
            <a:r>
              <a:rPr lang="en-US" sz="2000" dirty="0">
                <a:sym typeface="Wingdings" pitchFamily="2" charset="2"/>
              </a:rPr>
              <a:t> IO priorities </a:t>
            </a:r>
          </a:p>
          <a:p>
            <a:pPr marL="342900" indent="-342900" algn="l">
              <a:buFont typeface="Arial" panose="020B0604020202020204" pitchFamily="34" charset="0"/>
              <a:buChar char="•"/>
            </a:pPr>
            <a:r>
              <a:rPr lang="en-US" sz="2000" dirty="0"/>
              <a:t>HEP-2: clear contribution to RT09 (D2, D3, D7)</a:t>
            </a:r>
          </a:p>
          <a:p>
            <a:pPr marL="342900" indent="-342900" algn="l">
              <a:buFont typeface="Arial" panose="020B0604020202020204" pitchFamily="34" charset="0"/>
              <a:buChar char="•"/>
            </a:pPr>
            <a:r>
              <a:rPr lang="en-US" sz="2000" dirty="0"/>
              <a:t>HEP-3: clear contribution to RT09 (D1)</a:t>
            </a:r>
          </a:p>
        </p:txBody>
      </p:sp>
      <p:pic>
        <p:nvPicPr>
          <p:cNvPr id="9" name="Image 5">
            <a:extLst>
              <a:ext uri="{FF2B5EF4-FFF2-40B4-BE49-F238E27FC236}">
                <a16:creationId xmlns:a16="http://schemas.microsoft.com/office/drawing/2014/main" id="{C7F50CF8-809A-20BC-BAE8-B451792D0831}"/>
              </a:ext>
            </a:extLst>
          </p:cNvPr>
          <p:cNvPicPr>
            <a:picLocks noChangeAspect="1"/>
          </p:cNvPicPr>
          <p:nvPr/>
        </p:nvPicPr>
        <p:blipFill>
          <a:blip r:embed="rId2"/>
          <a:stretch>
            <a:fillRect/>
          </a:stretch>
        </p:blipFill>
        <p:spPr>
          <a:xfrm>
            <a:off x="8459157" y="3740293"/>
            <a:ext cx="3667295" cy="2679303"/>
          </a:xfrm>
          <a:prstGeom prst="rect">
            <a:avLst/>
          </a:prstGeom>
        </p:spPr>
      </p:pic>
    </p:spTree>
    <p:extLst>
      <p:ext uri="{BB962C8B-B14F-4D97-AF65-F5344CB8AC3E}">
        <p14:creationId xmlns:p14="http://schemas.microsoft.com/office/powerpoint/2010/main" val="2813264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31F0-B22C-2657-4EEB-070B93B7C2D3}"/>
              </a:ext>
            </a:extLst>
          </p:cNvPr>
          <p:cNvSpPr>
            <a:spLocks noGrp="1"/>
          </p:cNvSpPr>
          <p:nvPr>
            <p:ph type="title"/>
          </p:nvPr>
        </p:nvSpPr>
        <p:spPr/>
        <p:txBody>
          <a:bodyPr/>
          <a:lstStyle/>
          <a:p>
            <a:r>
              <a:rPr lang="en-US" dirty="0"/>
              <a:t>TG-PEP: Pedestal and Edge Physics</a:t>
            </a:r>
          </a:p>
        </p:txBody>
      </p:sp>
      <p:sp>
        <p:nvSpPr>
          <p:cNvPr id="4" name="Slide Number Placeholder 3">
            <a:extLst>
              <a:ext uri="{FF2B5EF4-FFF2-40B4-BE49-F238E27FC236}">
                <a16:creationId xmlns:a16="http://schemas.microsoft.com/office/drawing/2014/main" id="{8A6AB86A-CDFF-2BA3-4EEA-9EB0EBEE6EE1}"/>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sp>
        <p:nvSpPr>
          <p:cNvPr id="5" name="Footer Placeholder 4">
            <a:extLst>
              <a:ext uri="{FF2B5EF4-FFF2-40B4-BE49-F238E27FC236}">
                <a16:creationId xmlns:a16="http://schemas.microsoft.com/office/drawing/2014/main" id="{B93BC555-5559-3B70-12E4-6EBE2798BAD9}"/>
              </a:ext>
            </a:extLst>
          </p:cNvPr>
          <p:cNvSpPr>
            <a:spLocks noGrp="1"/>
          </p:cNvSpPr>
          <p:nvPr>
            <p:ph type="ftr" sz="quarter" idx="11"/>
          </p:nvPr>
        </p:nvSpPr>
        <p:spPr/>
        <p:txBody>
          <a:bodyPr/>
          <a:lstStyle/>
          <a:p>
            <a:r>
              <a:rPr lang="en-GB">
                <a:solidFill>
                  <a:prstClr val="white"/>
                </a:solidFill>
              </a:rPr>
              <a:t>N. Vianello for the WPTE TFLs | WPTE GPM | 06 November 2025</a:t>
            </a:r>
          </a:p>
          <a:p>
            <a:endParaRPr lang="en-GB" dirty="0">
              <a:solidFill>
                <a:prstClr val="white"/>
              </a:solidFill>
            </a:endParaRPr>
          </a:p>
        </p:txBody>
      </p:sp>
      <p:graphicFrame>
        <p:nvGraphicFramePr>
          <p:cNvPr id="6" name="Table 5">
            <a:extLst>
              <a:ext uri="{FF2B5EF4-FFF2-40B4-BE49-F238E27FC236}">
                <a16:creationId xmlns:a16="http://schemas.microsoft.com/office/drawing/2014/main" id="{22AB9550-6047-B3C0-F74B-E7BD53DFF248}"/>
              </a:ext>
            </a:extLst>
          </p:cNvPr>
          <p:cNvGraphicFramePr>
            <a:graphicFrameLocks noGrp="1"/>
          </p:cNvGraphicFramePr>
          <p:nvPr>
            <p:extLst>
              <p:ext uri="{D42A27DB-BD31-4B8C-83A1-F6EECF244321}">
                <p14:modId xmlns:p14="http://schemas.microsoft.com/office/powerpoint/2010/main" val="4104906034"/>
              </p:ext>
            </p:extLst>
          </p:nvPr>
        </p:nvGraphicFramePr>
        <p:xfrm>
          <a:off x="116630" y="780908"/>
          <a:ext cx="11958740" cy="1752600"/>
        </p:xfrm>
        <a:graphic>
          <a:graphicData uri="http://schemas.openxmlformats.org/drawingml/2006/table">
            <a:tbl>
              <a:tblPr firstRow="1" firstCol="1">
                <a:tableStyleId>{7DF18680-E054-41AD-8BC1-D1AEF772440D}</a:tableStyleId>
              </a:tblPr>
              <a:tblGrid>
                <a:gridCol w="1110478">
                  <a:extLst>
                    <a:ext uri="{9D8B030D-6E8A-4147-A177-3AD203B41FA5}">
                      <a16:colId xmlns:a16="http://schemas.microsoft.com/office/drawing/2014/main" val="3390596607"/>
                    </a:ext>
                  </a:extLst>
                </a:gridCol>
                <a:gridCol w="10848262">
                  <a:extLst>
                    <a:ext uri="{9D8B030D-6E8A-4147-A177-3AD203B41FA5}">
                      <a16:colId xmlns:a16="http://schemas.microsoft.com/office/drawing/2014/main" val="4236026518"/>
                    </a:ext>
                  </a:extLst>
                </a:gridCol>
              </a:tblGrid>
              <a:tr h="584200">
                <a:tc>
                  <a:txBody>
                    <a:bodyPr/>
                    <a:lstStyle/>
                    <a:p>
                      <a:pPr algn="ctr">
                        <a:lnSpc>
                          <a:spcPts val="1200"/>
                        </a:lnSpc>
                      </a:pPr>
                      <a:r>
                        <a:rPr lang="en-GB" sz="1800" noProof="0" dirty="0">
                          <a:effectLst/>
                          <a:latin typeface="+mn-lt"/>
                        </a:rPr>
                        <a:t>#</a:t>
                      </a:r>
                      <a:endParaRPr lang="en-GB" sz="1800" noProof="0" dirty="0">
                        <a:effectLst/>
                        <a:latin typeface="+mn-lt"/>
                        <a:ea typeface="Times New Roman" panose="02020603050405020304" pitchFamily="18" charset="0"/>
                      </a:endParaRPr>
                    </a:p>
                  </a:txBody>
                  <a:tcPr marL="68580" marR="68580" marT="17780" marB="17780" anchor="ctr"/>
                </a:tc>
                <a:tc>
                  <a:txBody>
                    <a:bodyPr/>
                    <a:lstStyle/>
                    <a:p>
                      <a:pPr>
                        <a:lnSpc>
                          <a:spcPts val="1200"/>
                        </a:lnSpc>
                      </a:pPr>
                      <a:r>
                        <a:rPr lang="en-GB" sz="1800" noProof="0" dirty="0">
                          <a:effectLst/>
                          <a:latin typeface="+mn-lt"/>
                        </a:rPr>
                        <a:t> </a:t>
                      </a:r>
                      <a:endParaRPr lang="en-GB" sz="1800" noProof="0" dirty="0">
                        <a:effectLst/>
                        <a:latin typeface="+mn-lt"/>
                        <a:ea typeface="Times New Roman" panose="02020603050405020304" pitchFamily="18" charset="0"/>
                      </a:endParaRPr>
                    </a:p>
                  </a:txBody>
                  <a:tcPr marL="68580" marR="68580" marT="17780" marB="17780" anchor="ctr"/>
                </a:tc>
                <a:extLst>
                  <a:ext uri="{0D108BD9-81ED-4DB2-BD59-A6C34878D82A}">
                    <a16:rowId xmlns:a16="http://schemas.microsoft.com/office/drawing/2014/main" val="2259279440"/>
                  </a:ext>
                </a:extLst>
              </a:tr>
              <a:tr h="584200">
                <a:tc>
                  <a:txBody>
                    <a:bodyPr/>
                    <a:lstStyle/>
                    <a:p>
                      <a:pPr algn="ctr">
                        <a:lnSpc>
                          <a:spcPts val="1200"/>
                        </a:lnSpc>
                      </a:pPr>
                      <a:r>
                        <a:rPr lang="en-GB" sz="1800" noProof="0" dirty="0">
                          <a:effectLst/>
                          <a:latin typeface="+mn-lt"/>
                          <a:ea typeface="Times New Roman" panose="02020603050405020304" pitchFamily="18" charset="0"/>
                        </a:rPr>
                        <a:t>PEP-1</a:t>
                      </a:r>
                    </a:p>
                  </a:txBody>
                  <a:tcPr marL="68580" marR="68580" marT="17780" marB="17780" anchor="ctr"/>
                </a:tc>
                <a:tc>
                  <a:txBody>
                    <a:bodyPr/>
                    <a:lstStyle/>
                    <a:p>
                      <a:r>
                        <a:rPr lang="en-GB" sz="1800" kern="1200" dirty="0">
                          <a:solidFill>
                            <a:schemeClr val="dk1"/>
                          </a:solidFill>
                          <a:effectLst/>
                          <a:latin typeface="+mn-lt"/>
                          <a:ea typeface="+mn-ea"/>
                          <a:cs typeface="+mn-cs"/>
                        </a:rPr>
                        <a:t>L-H power threshold characterization in H and D</a:t>
                      </a:r>
                    </a:p>
                  </a:txBody>
                  <a:tcPr marL="68580" marR="68580" marT="17780" marB="17780" anchor="ctr"/>
                </a:tc>
                <a:extLst>
                  <a:ext uri="{0D108BD9-81ED-4DB2-BD59-A6C34878D82A}">
                    <a16:rowId xmlns:a16="http://schemas.microsoft.com/office/drawing/2014/main" val="3337946972"/>
                  </a:ext>
                </a:extLst>
              </a:tr>
              <a:tr h="584200">
                <a:tc>
                  <a:txBody>
                    <a:bodyPr/>
                    <a:lstStyle/>
                    <a:p>
                      <a:pPr algn="ctr">
                        <a:lnSpc>
                          <a:spcPts val="1200"/>
                        </a:lnSpc>
                      </a:pPr>
                      <a:r>
                        <a:rPr lang="en-GB" sz="1800" noProof="0" dirty="0">
                          <a:effectLst/>
                          <a:latin typeface="+mn-lt"/>
                          <a:ea typeface="Times New Roman" panose="02020603050405020304" pitchFamily="18" charset="0"/>
                        </a:rPr>
                        <a:t>PEP-2</a:t>
                      </a:r>
                    </a:p>
                  </a:txBody>
                  <a:tcPr marL="68580" marR="68580" marT="17780" marB="17780" anchor="ctr"/>
                </a:tc>
                <a:tc>
                  <a:txBody>
                    <a:bodyPr/>
                    <a:lstStyle/>
                    <a:p>
                      <a:pPr algn="just"/>
                      <a:r>
                        <a:rPr lang="en-GB" sz="1800" kern="1200" dirty="0">
                          <a:solidFill>
                            <a:schemeClr val="dk1"/>
                          </a:solidFill>
                          <a:effectLst/>
                          <a:latin typeface="+mn-lt"/>
                          <a:ea typeface="+mn-ea"/>
                          <a:cs typeface="+mn-cs"/>
                        </a:rPr>
                        <a:t>Pedestal and ELMs generation studies in different plasma conditions</a:t>
                      </a:r>
                      <a:endParaRPr lang="en-GB" sz="1800" noProof="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3638583750"/>
                  </a:ext>
                </a:extLst>
              </a:tr>
            </a:tbl>
          </a:graphicData>
        </a:graphic>
      </p:graphicFrame>
      <p:sp>
        <p:nvSpPr>
          <p:cNvPr id="7" name="TextBox 6">
            <a:extLst>
              <a:ext uri="{FF2B5EF4-FFF2-40B4-BE49-F238E27FC236}">
                <a16:creationId xmlns:a16="http://schemas.microsoft.com/office/drawing/2014/main" id="{F4B0E991-67F3-6063-4932-BED415699F8A}"/>
              </a:ext>
            </a:extLst>
          </p:cNvPr>
          <p:cNvSpPr txBox="1"/>
          <p:nvPr/>
        </p:nvSpPr>
        <p:spPr>
          <a:xfrm>
            <a:off x="136431" y="3879273"/>
            <a:ext cx="6243348" cy="523220"/>
          </a:xfrm>
          <a:prstGeom prst="rect">
            <a:avLst/>
          </a:prstGeom>
          <a:noFill/>
        </p:spPr>
        <p:txBody>
          <a:bodyPr wrap="square" rtlCol="0">
            <a:spAutoFit/>
          </a:bodyPr>
          <a:lstStyle/>
          <a:p>
            <a:pPr algn="l"/>
            <a:r>
              <a:rPr lang="en-US" sz="2800" b="1" dirty="0">
                <a:solidFill>
                  <a:srgbClr val="C00000"/>
                </a:solidFill>
              </a:rPr>
              <a:t>Expected contribution to WPTE </a:t>
            </a:r>
            <a:r>
              <a:rPr lang="en-US" sz="2800" b="1" dirty="0" err="1">
                <a:solidFill>
                  <a:srgbClr val="C00000"/>
                </a:solidFill>
              </a:rPr>
              <a:t>Sobj</a:t>
            </a:r>
            <a:r>
              <a:rPr lang="en-US" sz="2800" b="1" dirty="0">
                <a:solidFill>
                  <a:srgbClr val="C00000"/>
                </a:solidFill>
              </a:rPr>
              <a:t>  </a:t>
            </a:r>
          </a:p>
        </p:txBody>
      </p:sp>
      <p:sp>
        <p:nvSpPr>
          <p:cNvPr id="3" name="TextBox 2">
            <a:extLst>
              <a:ext uri="{FF2B5EF4-FFF2-40B4-BE49-F238E27FC236}">
                <a16:creationId xmlns:a16="http://schemas.microsoft.com/office/drawing/2014/main" id="{356280A8-46D6-3B49-DD1C-FECEE5501786}"/>
              </a:ext>
            </a:extLst>
          </p:cNvPr>
          <p:cNvSpPr txBox="1"/>
          <p:nvPr/>
        </p:nvSpPr>
        <p:spPr>
          <a:xfrm>
            <a:off x="271462" y="4402493"/>
            <a:ext cx="9344025" cy="430887"/>
          </a:xfrm>
          <a:prstGeom prst="rect">
            <a:avLst/>
          </a:prstGeom>
          <a:noFill/>
        </p:spPr>
        <p:txBody>
          <a:bodyPr wrap="square" rtlCol="0">
            <a:spAutoFit/>
          </a:bodyPr>
          <a:lstStyle/>
          <a:p>
            <a:pPr marL="342900" indent="-342900" algn="l">
              <a:buFont typeface="Arial" panose="020B0604020202020204" pitchFamily="34" charset="0"/>
              <a:buChar char="•"/>
            </a:pPr>
            <a:r>
              <a:rPr lang="en-US" sz="2200" dirty="0"/>
              <a:t>PEP-2: Expected contribution to RT01 D4</a:t>
            </a:r>
          </a:p>
        </p:txBody>
      </p:sp>
    </p:spTree>
    <p:extLst>
      <p:ext uri="{BB962C8B-B14F-4D97-AF65-F5344CB8AC3E}">
        <p14:creationId xmlns:p14="http://schemas.microsoft.com/office/powerpoint/2010/main" val="285543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6595-4348-3B95-D76F-5D55AD34EEF1}"/>
              </a:ext>
            </a:extLst>
          </p:cNvPr>
          <p:cNvSpPr>
            <a:spLocks noGrp="1"/>
          </p:cNvSpPr>
          <p:nvPr>
            <p:ph type="title"/>
          </p:nvPr>
        </p:nvSpPr>
        <p:spPr>
          <a:xfrm>
            <a:off x="983432" y="192515"/>
            <a:ext cx="11103024" cy="457200"/>
          </a:xfrm>
        </p:spPr>
        <p:txBody>
          <a:bodyPr/>
          <a:lstStyle/>
          <a:p>
            <a:r>
              <a:rPr lang="en-US" dirty="0"/>
              <a:t>TG-DSOL: Divertor, Scrape Off Layer and Plasma-Material Interaction</a:t>
            </a:r>
          </a:p>
        </p:txBody>
      </p:sp>
      <p:sp>
        <p:nvSpPr>
          <p:cNvPr id="4" name="Slide Number Placeholder 3">
            <a:extLst>
              <a:ext uri="{FF2B5EF4-FFF2-40B4-BE49-F238E27FC236}">
                <a16:creationId xmlns:a16="http://schemas.microsoft.com/office/drawing/2014/main" id="{ECE5281D-AD6F-CEBA-5052-0FF39B113BDD}"/>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sp>
        <p:nvSpPr>
          <p:cNvPr id="5" name="Footer Placeholder 4">
            <a:extLst>
              <a:ext uri="{FF2B5EF4-FFF2-40B4-BE49-F238E27FC236}">
                <a16:creationId xmlns:a16="http://schemas.microsoft.com/office/drawing/2014/main" id="{8FC68846-B9E6-53CA-534E-1AB20275A339}"/>
              </a:ext>
            </a:extLst>
          </p:cNvPr>
          <p:cNvSpPr>
            <a:spLocks noGrp="1"/>
          </p:cNvSpPr>
          <p:nvPr>
            <p:ph type="ftr" sz="quarter" idx="11"/>
          </p:nvPr>
        </p:nvSpPr>
        <p:spPr/>
        <p:txBody>
          <a:bodyPr/>
          <a:lstStyle/>
          <a:p>
            <a:r>
              <a:rPr lang="en-GB">
                <a:solidFill>
                  <a:prstClr val="white"/>
                </a:solidFill>
              </a:rPr>
              <a:t>N. Vianello for the WPTE TFLs | WPTE GPM | 06 November 2025</a:t>
            </a:r>
          </a:p>
          <a:p>
            <a:endParaRPr lang="en-GB" dirty="0">
              <a:solidFill>
                <a:prstClr val="white"/>
              </a:solidFill>
            </a:endParaRPr>
          </a:p>
        </p:txBody>
      </p:sp>
      <p:graphicFrame>
        <p:nvGraphicFramePr>
          <p:cNvPr id="6" name="Table 5">
            <a:extLst>
              <a:ext uri="{FF2B5EF4-FFF2-40B4-BE49-F238E27FC236}">
                <a16:creationId xmlns:a16="http://schemas.microsoft.com/office/drawing/2014/main" id="{A8267FF4-6064-3123-9FCA-E8296FAC6F97}"/>
              </a:ext>
            </a:extLst>
          </p:cNvPr>
          <p:cNvGraphicFramePr>
            <a:graphicFrameLocks noGrp="1"/>
          </p:cNvGraphicFramePr>
          <p:nvPr>
            <p:extLst>
              <p:ext uri="{D42A27DB-BD31-4B8C-83A1-F6EECF244321}">
                <p14:modId xmlns:p14="http://schemas.microsoft.com/office/powerpoint/2010/main" val="13866085"/>
              </p:ext>
            </p:extLst>
          </p:nvPr>
        </p:nvGraphicFramePr>
        <p:xfrm>
          <a:off x="116630" y="780908"/>
          <a:ext cx="11958740" cy="2336800"/>
        </p:xfrm>
        <a:graphic>
          <a:graphicData uri="http://schemas.openxmlformats.org/drawingml/2006/table">
            <a:tbl>
              <a:tblPr firstRow="1" firstCol="1">
                <a:tableStyleId>{7DF18680-E054-41AD-8BC1-D1AEF772440D}</a:tableStyleId>
              </a:tblPr>
              <a:tblGrid>
                <a:gridCol w="1110478">
                  <a:extLst>
                    <a:ext uri="{9D8B030D-6E8A-4147-A177-3AD203B41FA5}">
                      <a16:colId xmlns:a16="http://schemas.microsoft.com/office/drawing/2014/main" val="3390596607"/>
                    </a:ext>
                  </a:extLst>
                </a:gridCol>
                <a:gridCol w="10848262">
                  <a:extLst>
                    <a:ext uri="{9D8B030D-6E8A-4147-A177-3AD203B41FA5}">
                      <a16:colId xmlns:a16="http://schemas.microsoft.com/office/drawing/2014/main" val="4236026518"/>
                    </a:ext>
                  </a:extLst>
                </a:gridCol>
              </a:tblGrid>
              <a:tr h="584200">
                <a:tc>
                  <a:txBody>
                    <a:bodyPr/>
                    <a:lstStyle/>
                    <a:p>
                      <a:pPr algn="ctr">
                        <a:lnSpc>
                          <a:spcPts val="1200"/>
                        </a:lnSpc>
                      </a:pPr>
                      <a:r>
                        <a:rPr lang="en-GB" sz="1800" noProof="0" dirty="0">
                          <a:effectLst/>
                          <a:latin typeface="+mn-lt"/>
                        </a:rPr>
                        <a:t>#</a:t>
                      </a:r>
                      <a:endParaRPr lang="en-GB" sz="1800" noProof="0" dirty="0">
                        <a:effectLst/>
                        <a:latin typeface="+mn-lt"/>
                        <a:ea typeface="Times New Roman" panose="02020603050405020304" pitchFamily="18" charset="0"/>
                      </a:endParaRPr>
                    </a:p>
                  </a:txBody>
                  <a:tcPr marL="68580" marR="68580" marT="17780" marB="17780" anchor="ctr"/>
                </a:tc>
                <a:tc>
                  <a:txBody>
                    <a:bodyPr/>
                    <a:lstStyle/>
                    <a:p>
                      <a:pPr>
                        <a:lnSpc>
                          <a:spcPts val="1200"/>
                        </a:lnSpc>
                      </a:pPr>
                      <a:r>
                        <a:rPr lang="en-GB" sz="1800" noProof="0" dirty="0">
                          <a:effectLst/>
                          <a:latin typeface="+mn-lt"/>
                        </a:rPr>
                        <a:t> </a:t>
                      </a:r>
                      <a:endParaRPr lang="en-GB" sz="1800" noProof="0" dirty="0">
                        <a:effectLst/>
                        <a:latin typeface="+mn-lt"/>
                        <a:ea typeface="Times New Roman" panose="02020603050405020304" pitchFamily="18" charset="0"/>
                      </a:endParaRPr>
                    </a:p>
                  </a:txBody>
                  <a:tcPr marL="68580" marR="68580" marT="17780" marB="17780" anchor="ctr"/>
                </a:tc>
                <a:extLst>
                  <a:ext uri="{0D108BD9-81ED-4DB2-BD59-A6C34878D82A}">
                    <a16:rowId xmlns:a16="http://schemas.microsoft.com/office/drawing/2014/main" val="2259279440"/>
                  </a:ext>
                </a:extLst>
              </a:tr>
              <a:tr h="584200">
                <a:tc>
                  <a:txBody>
                    <a:bodyPr/>
                    <a:lstStyle/>
                    <a:p>
                      <a:pPr algn="ctr">
                        <a:lnSpc>
                          <a:spcPts val="1200"/>
                        </a:lnSpc>
                      </a:pPr>
                      <a:r>
                        <a:rPr lang="en-GB" sz="1800" noProof="0" dirty="0">
                          <a:effectLst/>
                          <a:latin typeface="+mn-lt"/>
                          <a:ea typeface="Times New Roman" panose="02020603050405020304" pitchFamily="18" charset="0"/>
                        </a:rPr>
                        <a:t>DSOL-1</a:t>
                      </a:r>
                    </a:p>
                  </a:txBody>
                  <a:tcPr marL="68580" marR="68580" marT="17780" marB="17780" anchor="ctr"/>
                </a:tc>
                <a:tc>
                  <a:txBody>
                    <a:bodyPr/>
                    <a:lstStyle/>
                    <a:p>
                      <a:r>
                        <a:rPr lang="en-GB" sz="1800" kern="1200" dirty="0">
                          <a:solidFill>
                            <a:schemeClr val="dk1"/>
                          </a:solidFill>
                          <a:effectLst/>
                          <a:latin typeface="+mn-lt"/>
                          <a:ea typeface="+mn-ea"/>
                          <a:cs typeface="+mn-cs"/>
                        </a:rPr>
                        <a:t>SOL width scaling at high Ip</a:t>
                      </a:r>
                    </a:p>
                  </a:txBody>
                  <a:tcPr marL="68580" marR="68580" marT="17780" marB="17780" anchor="ctr"/>
                </a:tc>
                <a:extLst>
                  <a:ext uri="{0D108BD9-81ED-4DB2-BD59-A6C34878D82A}">
                    <a16:rowId xmlns:a16="http://schemas.microsoft.com/office/drawing/2014/main" val="3337946972"/>
                  </a:ext>
                </a:extLst>
              </a:tr>
              <a:tr h="584200">
                <a:tc>
                  <a:txBody>
                    <a:bodyPr/>
                    <a:lstStyle/>
                    <a:p>
                      <a:pPr algn="ctr">
                        <a:lnSpc>
                          <a:spcPts val="1200"/>
                        </a:lnSpc>
                      </a:pPr>
                      <a:r>
                        <a:rPr lang="en-GB" sz="1800" noProof="0" dirty="0">
                          <a:effectLst/>
                          <a:latin typeface="+mn-lt"/>
                          <a:ea typeface="Times New Roman" panose="02020603050405020304" pitchFamily="18" charset="0"/>
                        </a:rPr>
                        <a:t>DSOL-2</a:t>
                      </a:r>
                    </a:p>
                  </a:txBody>
                  <a:tcPr marL="68580" marR="68580" marT="17780" marB="17780" anchor="ctr"/>
                </a:tc>
                <a:tc>
                  <a:txBody>
                    <a:bodyPr/>
                    <a:lstStyle/>
                    <a:p>
                      <a:pPr algn="just"/>
                      <a:r>
                        <a:rPr lang="en-GB" sz="1800" kern="1200" dirty="0">
                          <a:solidFill>
                            <a:schemeClr val="dk1"/>
                          </a:solidFill>
                          <a:effectLst/>
                          <a:latin typeface="+mn-lt"/>
                          <a:ea typeface="+mn-ea"/>
                          <a:cs typeface="+mn-cs"/>
                        </a:rPr>
                        <a:t>Divertor heat flux characterization in the ITER-relevant H-mode scenarios developed and neutral compression by the V-shaped corner.</a:t>
                      </a:r>
                      <a:endParaRPr lang="en-GB" sz="1800" noProof="0" dirty="0">
                        <a:effectLst/>
                        <a:latin typeface="+mn-lt"/>
                        <a:ea typeface="Times New Roman" panose="02020603050405020304" pitchFamily="18" charset="0"/>
                        <a:cs typeface="Times New Roman" panose="02020603050405020304" pitchFamily="18" charset="0"/>
                      </a:endParaRPr>
                    </a:p>
                  </a:txBody>
                  <a:tcPr marL="68580" marR="68580" marT="17780" marB="17780" anchor="ctr"/>
                </a:tc>
                <a:extLst>
                  <a:ext uri="{0D108BD9-81ED-4DB2-BD59-A6C34878D82A}">
                    <a16:rowId xmlns:a16="http://schemas.microsoft.com/office/drawing/2014/main" val="3638583750"/>
                  </a:ext>
                </a:extLst>
              </a:tr>
              <a:tr h="584200">
                <a:tc>
                  <a:txBody>
                    <a:bodyPr/>
                    <a:lstStyle/>
                    <a:p>
                      <a:pPr algn="ctr">
                        <a:lnSpc>
                          <a:spcPts val="1200"/>
                        </a:lnSpc>
                      </a:pPr>
                      <a:r>
                        <a:rPr lang="en-GB" sz="1800" noProof="0" dirty="0">
                          <a:effectLst/>
                          <a:latin typeface="+mn-lt"/>
                          <a:ea typeface="Times New Roman" panose="02020603050405020304" pitchFamily="18" charset="0"/>
                        </a:rPr>
                        <a:t>DSOL-3</a:t>
                      </a:r>
                    </a:p>
                  </a:txBody>
                  <a:tcPr marL="68580" marR="68580" marT="17780" marB="17780" anchor="ctr"/>
                </a:tc>
                <a:tc>
                  <a:txBody>
                    <a:bodyPr/>
                    <a:lstStyle/>
                    <a:p>
                      <a:pPr algn="just"/>
                      <a:r>
                        <a:rPr lang="en-GB" sz="1800" noProof="0" dirty="0">
                          <a:effectLst/>
                          <a:latin typeface="+mn-lt"/>
                          <a:ea typeface="Times New Roman" panose="02020603050405020304" pitchFamily="18" charset="0"/>
                          <a:cs typeface="Times New Roman" panose="02020603050405020304" pitchFamily="18" charset="0"/>
                        </a:rPr>
                        <a:t>Wall conditioning (ECWC)</a:t>
                      </a:r>
                    </a:p>
                  </a:txBody>
                  <a:tcPr marL="68580" marR="68580" marT="17780" marB="17780" anchor="ctr"/>
                </a:tc>
                <a:extLst>
                  <a:ext uri="{0D108BD9-81ED-4DB2-BD59-A6C34878D82A}">
                    <a16:rowId xmlns:a16="http://schemas.microsoft.com/office/drawing/2014/main" val="2900892210"/>
                  </a:ext>
                </a:extLst>
              </a:tr>
            </a:tbl>
          </a:graphicData>
        </a:graphic>
      </p:graphicFrame>
      <p:sp>
        <p:nvSpPr>
          <p:cNvPr id="7" name="TextBox 6">
            <a:extLst>
              <a:ext uri="{FF2B5EF4-FFF2-40B4-BE49-F238E27FC236}">
                <a16:creationId xmlns:a16="http://schemas.microsoft.com/office/drawing/2014/main" id="{48E9484B-46F0-0330-A8B1-ABCCCC05925E}"/>
              </a:ext>
            </a:extLst>
          </p:cNvPr>
          <p:cNvSpPr txBox="1"/>
          <p:nvPr/>
        </p:nvSpPr>
        <p:spPr>
          <a:xfrm>
            <a:off x="136431" y="3879273"/>
            <a:ext cx="6243348" cy="523220"/>
          </a:xfrm>
          <a:prstGeom prst="rect">
            <a:avLst/>
          </a:prstGeom>
          <a:noFill/>
        </p:spPr>
        <p:txBody>
          <a:bodyPr wrap="square" rtlCol="0">
            <a:spAutoFit/>
          </a:bodyPr>
          <a:lstStyle/>
          <a:p>
            <a:pPr algn="l"/>
            <a:r>
              <a:rPr lang="en-US" sz="2800" b="1" dirty="0">
                <a:solidFill>
                  <a:srgbClr val="C00000"/>
                </a:solidFill>
              </a:rPr>
              <a:t>Expected contribution to WPTE </a:t>
            </a:r>
            <a:r>
              <a:rPr lang="en-US" sz="2800" b="1" dirty="0" err="1">
                <a:solidFill>
                  <a:srgbClr val="C00000"/>
                </a:solidFill>
              </a:rPr>
              <a:t>Sobj</a:t>
            </a:r>
            <a:r>
              <a:rPr lang="en-US" sz="2800" b="1" dirty="0">
                <a:solidFill>
                  <a:srgbClr val="C00000"/>
                </a:solidFill>
              </a:rPr>
              <a:t>  </a:t>
            </a:r>
          </a:p>
        </p:txBody>
      </p:sp>
      <p:sp>
        <p:nvSpPr>
          <p:cNvPr id="9" name="TextBox 8">
            <a:extLst>
              <a:ext uri="{FF2B5EF4-FFF2-40B4-BE49-F238E27FC236}">
                <a16:creationId xmlns:a16="http://schemas.microsoft.com/office/drawing/2014/main" id="{52A98B0F-B174-A03A-4F18-89F048B22689}"/>
              </a:ext>
            </a:extLst>
          </p:cNvPr>
          <p:cNvSpPr txBox="1"/>
          <p:nvPr/>
        </p:nvSpPr>
        <p:spPr>
          <a:xfrm>
            <a:off x="136430" y="4445876"/>
            <a:ext cx="11390552"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DSOL-2: Expected contribution to RT05 (D1, D3)</a:t>
            </a:r>
          </a:p>
          <a:p>
            <a:pPr marL="342900" indent="-342900" algn="l">
              <a:buFont typeface="Arial" panose="020B0604020202020204" pitchFamily="34" charset="0"/>
              <a:buChar char="•"/>
            </a:pPr>
            <a:r>
              <a:rPr lang="en-US" sz="2000" dirty="0"/>
              <a:t>DSOL-3: Although being C devices expected contribution to RT06-D7</a:t>
            </a:r>
            <a:endParaRPr lang="en-US" sz="2000" dirty="0">
              <a:sym typeface="Wingdings" pitchFamily="2" charset="2"/>
            </a:endParaRPr>
          </a:p>
        </p:txBody>
      </p:sp>
    </p:spTree>
    <p:extLst>
      <p:ext uri="{BB962C8B-B14F-4D97-AF65-F5344CB8AC3E}">
        <p14:creationId xmlns:p14="http://schemas.microsoft.com/office/powerpoint/2010/main" val="1271051485"/>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B80123E3697364BA468C06E31D45874" ma:contentTypeVersion="21" ma:contentTypeDescription="新しいドキュメントを作成します。" ma:contentTypeScope="" ma:versionID="6f2a534f18aa8d09ca59c61b8582de35">
  <xsd:schema xmlns:xsd="http://www.w3.org/2001/XMLSchema" xmlns:xs="http://www.w3.org/2001/XMLSchema" xmlns:p="http://schemas.microsoft.com/office/2006/metadata/properties" xmlns:ns2="27bcdda9-62cd-43a2-8c35-c2f2bf06cce0" xmlns:ns3="53bd4ed8-6da5-4926-9366-8a7bd41742f0" targetNamespace="http://schemas.microsoft.com/office/2006/metadata/properties" ma:root="true" ma:fieldsID="bfb4500e0e36de345660586f2f868ce6" ns2:_="" ns3:_="">
    <xsd:import namespace="27bcdda9-62cd-43a2-8c35-c2f2bf06cce0"/>
    <xsd:import namespace="53bd4ed8-6da5-4926-9366-8a7bd41742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TGL" minOccurs="0"/>
                <xsd:element ref="ns2:EL" minOccurs="0"/>
                <xsd:element ref="ns2:Author0" minOccurs="0"/>
                <xsd:element ref="ns2:Classification" minOccurs="0"/>
                <xsd:element ref="ns2:MediaServiceObjectDetectorVersions" minOccurs="0"/>
                <xsd:element ref="ns3:SharedWithUsers" minOccurs="0"/>
                <xsd:element ref="ns3:SharedWithDetails" minOccurs="0"/>
                <xsd:element ref="ns2:MediaServiceSearchProperties" minOccurs="0"/>
                <xsd:element ref="ns2:_Flow_SignoffStatus"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bcdda9-62cd-43a2-8c35-c2f2bf06c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TGL" ma:index="18" nillable="true" ma:displayName="TGL" ma:format="Dropdown" ma:internalName="TGL">
      <xsd:simpleType>
        <xsd:restriction base="dms:Choice">
          <xsd:enumeration value="Reviewing"/>
          <xsd:enumeration value="Endorsed"/>
          <xsd:enumeration value="Rejected"/>
          <xsd:enumeration value="Not reviewed"/>
        </xsd:restriction>
      </xsd:simpleType>
    </xsd:element>
    <xsd:element name="EL" ma:index="19" nillable="true" ma:displayName="EL" ma:format="Dropdown" ma:internalName="EL">
      <xsd:simpleType>
        <xsd:restriction base="dms:Choice">
          <xsd:enumeration value="Reviewing"/>
          <xsd:enumeration value="Endorsed"/>
          <xsd:enumeration value="Rejected"/>
          <xsd:enumeration value="Not reviewed"/>
        </xsd:restriction>
      </xsd:simpleType>
    </xsd:element>
    <xsd:element name="Author0" ma:index="20" nillable="true" ma:displayName="Author" ma:format="Dropdown" ma:internalName="Author0">
      <xsd:simpleType>
        <xsd:restriction base="dms:Choice">
          <xsd:enumeration value="Draft uploaded"/>
          <xsd:enumeration value="Draft updated"/>
          <xsd:enumeration value="Submitted"/>
          <xsd:enumeration value="Presented"/>
          <xsd:enumeration value="Withdrawn"/>
        </xsd:restriction>
      </xsd:simpleType>
    </xsd:element>
    <xsd:element name="Classification" ma:index="21" nillable="true" ma:displayName="Classification" ma:format="Dropdown" ma:internalName="Classification">
      <xsd:simpleType>
        <xsd:restriction base="dms:Choice">
          <xsd:enumeration value="Paper"/>
          <xsd:enumeration value="Conference"/>
          <xsd:enumeration value="Abstract"/>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承認の状態" ma:internalName="_x627f__x8a8d__x306e__x72b6__x614b_">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OCR" ma:index="2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bd4ed8-6da5-4926-9366-8a7bd41742f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5b8db36-9127-4f80-aae8-764971ddc90f}" ma:internalName="TaxCatchAll" ma:showField="CatchAllData" ma:web="53bd4ed8-6da5-4926-9366-8a7bd41742f0">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3bd4ed8-6da5-4926-9366-8a7bd41742f0" xsi:nil="true"/>
    <lcf76f155ced4ddcb4097134ff3c332f xmlns="27bcdda9-62cd-43a2-8c35-c2f2bf06cce0">
      <Terms xmlns="http://schemas.microsoft.com/office/infopath/2007/PartnerControls"/>
    </lcf76f155ced4ddcb4097134ff3c332f>
    <EL xmlns="27bcdda9-62cd-43a2-8c35-c2f2bf06cce0" xsi:nil="true"/>
    <TGL xmlns="27bcdda9-62cd-43a2-8c35-c2f2bf06cce0" xsi:nil="true"/>
    <Author0 xmlns="27bcdda9-62cd-43a2-8c35-c2f2bf06cce0" xsi:nil="true"/>
    <Classification xmlns="27bcdda9-62cd-43a2-8c35-c2f2bf06cce0" xsi:nil="true"/>
    <_Flow_SignoffStatus xmlns="27bcdda9-62cd-43a2-8c35-c2f2bf06cce0" xsi:nil="true"/>
  </documentManagement>
</p:properties>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3FA26E02-0368-4DEC-AD33-E4F98A991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bcdda9-62cd-43a2-8c35-c2f2bf06cce0"/>
    <ds:schemaRef ds:uri="53bd4ed8-6da5-4926-9366-8a7bd41742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581EFF-75CA-400B-8B14-07B3BB5FE4A6}">
  <ds:schemaRefs>
    <ds:schemaRef ds:uri="http://purl.org/dc/dcmitype/"/>
    <ds:schemaRef ds:uri="e5ba6352-0726-4226-96e7-82f7f1c59ac0"/>
    <ds:schemaRef ds:uri="http://purl.org/dc/elements/1.1/"/>
    <ds:schemaRef ds:uri="http://www.w3.org/XML/1998/namespace"/>
    <ds:schemaRef ds:uri="cbbfa1f3-60c2-42de-b5b6-3ee8cb87d964"/>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53bd4ed8-6da5-4926-9366-8a7bd41742f0"/>
    <ds:schemaRef ds:uri="27bcdda9-62cd-43a2-8c35-c2f2bf06cce0"/>
  </ds:schemaRefs>
</ds:datastoreItem>
</file>

<file path=docProps/app.xml><?xml version="1.0" encoding="utf-8"?>
<Properties xmlns="http://schemas.openxmlformats.org/officeDocument/2006/extended-properties" xmlns:vt="http://schemas.openxmlformats.org/officeDocument/2006/docPropsVTypes">
  <Template/>
  <TotalTime>2239</TotalTime>
  <Words>973</Words>
  <Application>Microsoft Macintosh PowerPoint</Application>
  <PresentationFormat>Widescreen</PresentationFormat>
  <Paragraphs>157</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Fira Sans Extra Condensed Medium</vt:lpstr>
      <vt:lpstr>Wingdings</vt:lpstr>
      <vt:lpstr>EUROfusion.1line_5_3_2019</vt:lpstr>
      <vt:lpstr>The JT-60SA contribution into the European Tokamak Exploitation programme</vt:lpstr>
      <vt:lpstr>Tokamak Exploitation Research Structure pillars</vt:lpstr>
      <vt:lpstr>JT-60SA contribution to present WPTE program</vt:lpstr>
      <vt:lpstr>TG-ORD: operation regime development</vt:lpstr>
      <vt:lpstr>TG-MHD: MHD Stability and Control</vt:lpstr>
      <vt:lpstr>TG-T&amp;C: Transport and Confinement</vt:lpstr>
      <vt:lpstr>TG-HEP: High Energy Particle Behavior</vt:lpstr>
      <vt:lpstr>TG-PEP: Pedestal and Edge Physics</vt:lpstr>
      <vt:lpstr>TG-DSOL: Divertor, Scrape Off Layer and Plasma-Material Interaction</vt:lpstr>
      <vt:lpstr>WPTE and JT-60SA operation 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NICOLA VIANELLO</cp:lastModifiedBy>
  <cp:revision>65</cp:revision>
  <dcterms:created xsi:type="dcterms:W3CDTF">2023-11-15T09:40:03Z</dcterms:created>
  <dcterms:modified xsi:type="dcterms:W3CDTF">2025-11-06T09:15:42Z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0x0101001B80123E3697364BA468C06E31D45874</vt:lpwstr>
  </property>
  <property fmtid="{D5CDD505-2E9C-101B-9397-08002B2CF9AE}" pid="3" name="MediaServiceImageTags">
    <vt:lpwstr/>
  </property>
</Properties>
</file>