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63" r:id="rId3"/>
    <p:sldId id="287" r:id="rId4"/>
    <p:sldId id="302" r:id="rId5"/>
    <p:sldId id="308" r:id="rId6"/>
    <p:sldId id="288" r:id="rId7"/>
    <p:sldId id="304" r:id="rId8"/>
    <p:sldId id="290" r:id="rId9"/>
    <p:sldId id="289" r:id="rId10"/>
    <p:sldId id="291" r:id="rId11"/>
    <p:sldId id="292" r:id="rId12"/>
    <p:sldId id="305" r:id="rId13"/>
    <p:sldId id="266" r:id="rId14"/>
    <p:sldId id="293" r:id="rId15"/>
    <p:sldId id="309" r:id="rId16"/>
    <p:sldId id="294" r:id="rId17"/>
    <p:sldId id="272" r:id="rId18"/>
    <p:sldId id="296" r:id="rId19"/>
    <p:sldId id="267" r:id="rId20"/>
    <p:sldId id="271" r:id="rId21"/>
    <p:sldId id="281" r:id="rId22"/>
    <p:sldId id="301" r:id="rId23"/>
    <p:sldId id="306" r:id="rId24"/>
    <p:sldId id="286" r:id="rId25"/>
    <p:sldId id="298" r:id="rId26"/>
    <p:sldId id="299" r:id="rId27"/>
    <p:sldId id="300" r:id="rId28"/>
    <p:sldId id="307" r:id="rId29"/>
    <p:sldId id="297" r:id="rId30"/>
    <p:sldId id="295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23" y="5716291"/>
            <a:ext cx="1576760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4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7" name="Picture 6" descr="EurofusionDi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UROfusion_conten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CB478-BAE3-9650-1ED0-40553289DFEC}"/>
              </a:ext>
            </a:extLst>
          </p:cNvPr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383" y="6555770"/>
            <a:ext cx="4726037" cy="276999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90037"/>
            <a:ext cx="720080" cy="199174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83AA26C-871D-424A-AB35-D866C3FFE9E7}" type="slidenum">
              <a:rPr lang="en-US" smtClean="0"/>
              <a:t>‹N°›</a:t>
            </a:fld>
            <a:endParaRPr lang="en-US"/>
          </a:p>
        </p:txBody>
      </p:sp>
      <p:pic>
        <p:nvPicPr>
          <p:cNvPr id="1026" name="Picture 2" descr="EUROfusion - Realising Fusion Energy">
            <a:extLst>
              <a:ext uri="{FF2B5EF4-FFF2-40B4-BE49-F238E27FC236}">
                <a16:creationId xmlns:a16="http://schemas.microsoft.com/office/drawing/2014/main" id="{D76DEB2B-40A9-CD88-03A2-1B2D1E8A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57007"/>
            <a:ext cx="636023" cy="6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48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E7E257-27BD-45B6-9FAE-51985E275AAD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B853DB-8699-4ADC-A111-225C1A70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opscience.iop.org/article/10.1088/1361-6587/adc484/met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repository/pinboard/EFDA-JET/conference/121192_ttf2025_vergnaud_enzo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opscience.iop.org/article/10.1088/1741-4326/adb169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1-4326/ac3293" TargetMode="External"/><Relationship Id="rId2" Type="http://schemas.openxmlformats.org/officeDocument/2006/relationships/hyperlink" Target="https://iopscience.iop.org/article/10.1088/1741-4326/ac592b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opscience.iop.org/article/10.1088/1361-6587/adc484/met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https://arxiv.org/abs/2409.13529" TargetMode="External"/><Relationship Id="rId4" Type="http://schemas.openxmlformats.org/officeDocument/2006/relationships/hyperlink" Target="https://doi.org/10.1088/1361-6587/adc48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1-4326/ad7c63/meta" TargetMode="External"/><Relationship Id="rId2" Type="http://schemas.openxmlformats.org/officeDocument/2006/relationships/hyperlink" Target="https://doi.org/10.1088/1741-4326/ace2d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opscience.iop.org/article/10.1088/1741-4326/ad41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587/adbc1d/meta" TargetMode="External"/><Relationship Id="rId2" Type="http://schemas.openxmlformats.org/officeDocument/2006/relationships/hyperlink" Target="https://users.euro-fusion.org/repository/pinboard/EFDA-JET/journal/120316_iter_paper_(1)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587/acab2b/met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s.aip.org/aip/pop/article/17/10/102309/93386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sers.euro-fusion.org/repository/pinboard/EFDA-JET/journal/118088_imep__size_scan_and_iter-7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s.aip.org/aip/pop/article/17/10/102309/93386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pure.mpg.de/rest/items/item_3262339/component/file_3262340/conten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opscience.iop.org/article/10.1088/1741-4326/ac3293/meta" TargetMode="External"/><Relationship Id="rId5" Type="http://schemas.openxmlformats.org/officeDocument/2006/relationships/hyperlink" Target="https://iopscience.iop.org/article/10.1088/0029-5515/55/6/063019/pdf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arxiv.org/pdf/2502.00187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1-4326/ace2d8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0029-5515/39/12/3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opscience.iop.org/article/10.1088/1741-4326/ada6d9/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1-4326/ad7c63/meta" TargetMode="External"/><Relationship Id="rId2" Type="http://schemas.openxmlformats.org/officeDocument/2006/relationships/hyperlink" Target="https://doi.org/10.1088/1741-4326/ace2d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iopscience.iop.org/article/10.1088/0029-5515/39/12/3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1-4326/ad7c63/meta" TargetMode="External"/><Relationship Id="rId2" Type="http://schemas.openxmlformats.org/officeDocument/2006/relationships/hyperlink" Target="https://doi.org/10.1088/1741-4326/ace2d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opscience.iop.org/article/10.1088/0029-5515/39/12/302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opscience.iop.org/article/10.1088/0741-3335/58/7/075001/met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731A5-DDFD-491D-BA7C-716B51A2D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Uncertainties impact on DEMO Design</a:t>
            </a:r>
            <a:br>
              <a:rPr lang="en-US" sz="3200" dirty="0"/>
            </a:br>
            <a:r>
              <a:rPr lang="en-US" sz="3200" dirty="0"/>
              <a:t>Status and Mitigation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C057EC-FD1D-4EAE-A256-E19761478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21" y="4075926"/>
            <a:ext cx="5856651" cy="13533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Clarisse Bourdelle, </a:t>
            </a:r>
          </a:p>
          <a:p>
            <a:r>
              <a:rPr lang="en-US" dirty="0"/>
              <a:t>the plasma system division, </a:t>
            </a:r>
          </a:p>
          <a:p>
            <a:r>
              <a:rPr lang="en-US" dirty="0"/>
              <a:t>WPDES, WPRD, TSVV11 teams </a:t>
            </a:r>
          </a:p>
          <a:p>
            <a:r>
              <a:rPr lang="en-US" sz="2600" i="1" dirty="0"/>
              <a:t>PSD</a:t>
            </a:r>
            <a:r>
              <a:rPr lang="en-US" sz="2600" i="1" baseline="30000" dirty="0"/>
              <a:t>2</a:t>
            </a:r>
            <a:r>
              <a:rPr lang="en-US" sz="2600" i="1" dirty="0"/>
              <a:t> meeting, Oct 1</a:t>
            </a:r>
            <a:r>
              <a:rPr lang="en-US" sz="2600" i="1" baseline="30000" dirty="0"/>
              <a:t>st</a:t>
            </a:r>
            <a:r>
              <a:rPr lang="en-US" sz="2600" i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9742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18673-6446-4A77-9CE8-57873C56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2/3: impact of H factor, </a:t>
            </a:r>
            <a:r>
              <a:rPr lang="en-US" dirty="0" err="1"/>
              <a:t>f</a:t>
            </a:r>
            <a:r>
              <a:rPr lang="en-US" baseline="-25000" dirty="0" err="1"/>
              <a:t>Gr</a:t>
            </a:r>
            <a:r>
              <a:rPr lang="en-US" dirty="0"/>
              <a:t> and scaling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9C2F90B1-5018-49F1-BFBC-45DF5A42E7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291277"/>
                  </p:ext>
                </p:extLst>
              </p:nvPr>
            </p:nvGraphicFramePr>
            <p:xfrm>
              <a:off x="267037" y="719810"/>
              <a:ext cx="11757729" cy="5349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99473">
                      <a:extLst>
                        <a:ext uri="{9D8B030D-6E8A-4147-A177-3AD203B41FA5}">
                          <a16:colId xmlns:a16="http://schemas.microsoft.com/office/drawing/2014/main" val="2058810066"/>
                        </a:ext>
                      </a:extLst>
                    </a:gridCol>
                    <a:gridCol w="847946">
                      <a:extLst>
                        <a:ext uri="{9D8B030D-6E8A-4147-A177-3AD203B41FA5}">
                          <a16:colId xmlns:a16="http://schemas.microsoft.com/office/drawing/2014/main" val="1968888887"/>
                        </a:ext>
                      </a:extLst>
                    </a:gridCol>
                    <a:gridCol w="997036">
                      <a:extLst>
                        <a:ext uri="{9D8B030D-6E8A-4147-A177-3AD203B41FA5}">
                          <a16:colId xmlns:a16="http://schemas.microsoft.com/office/drawing/2014/main" val="1742317472"/>
                        </a:ext>
                      </a:extLst>
                    </a:gridCol>
                    <a:gridCol w="759116">
                      <a:extLst>
                        <a:ext uri="{9D8B030D-6E8A-4147-A177-3AD203B41FA5}">
                          <a16:colId xmlns:a16="http://schemas.microsoft.com/office/drawing/2014/main" val="1756822402"/>
                        </a:ext>
                      </a:extLst>
                    </a:gridCol>
                    <a:gridCol w="713140">
                      <a:extLst>
                        <a:ext uri="{9D8B030D-6E8A-4147-A177-3AD203B41FA5}">
                          <a16:colId xmlns:a16="http://schemas.microsoft.com/office/drawing/2014/main" val="3080401754"/>
                        </a:ext>
                      </a:extLst>
                    </a:gridCol>
                    <a:gridCol w="726811">
                      <a:extLst>
                        <a:ext uri="{9D8B030D-6E8A-4147-A177-3AD203B41FA5}">
                          <a16:colId xmlns:a16="http://schemas.microsoft.com/office/drawing/2014/main" val="621751565"/>
                        </a:ext>
                      </a:extLst>
                    </a:gridCol>
                    <a:gridCol w="624313">
                      <a:extLst>
                        <a:ext uri="{9D8B030D-6E8A-4147-A177-3AD203B41FA5}">
                          <a16:colId xmlns:a16="http://schemas.microsoft.com/office/drawing/2014/main" val="1476451157"/>
                        </a:ext>
                      </a:extLst>
                    </a:gridCol>
                    <a:gridCol w="773401">
                      <a:extLst>
                        <a:ext uri="{9D8B030D-6E8A-4147-A177-3AD203B41FA5}">
                          <a16:colId xmlns:a16="http://schemas.microsoft.com/office/drawing/2014/main" val="4065075361"/>
                        </a:ext>
                      </a:extLst>
                    </a:gridCol>
                    <a:gridCol w="540449">
                      <a:extLst>
                        <a:ext uri="{9D8B030D-6E8A-4147-A177-3AD203B41FA5}">
                          <a16:colId xmlns:a16="http://schemas.microsoft.com/office/drawing/2014/main" val="3054533664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2653509227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3736315879"/>
                        </a:ext>
                      </a:extLst>
                    </a:gridCol>
                  </a:tblGrid>
                  <a:tr h="746612">
                    <a:tc>
                      <a:txBody>
                        <a:bodyPr/>
                        <a:lstStyle/>
                        <a:p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DEMO A=2.8</a:t>
                          </a:r>
                        </a:p>
                        <a:p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𝒂𝒖𝒙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𝒂𝒍𝒑𝒉𝒂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𝒓𝒂𝒅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Ip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Wth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V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loop</a:t>
                          </a:r>
                          <a:r>
                            <a:rPr lang="en-US" sz="1800" b="1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fus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(GW)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q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N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boot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Z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eff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sep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(MW)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Pulse length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075958"/>
                      </a:ext>
                    </a:extLst>
                  </a:tr>
                  <a:tr h="10438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 err="1"/>
                            <a:t>Ref</a:t>
                          </a:r>
                          <a:r>
                            <a:rPr lang="fr-FR" sz="1800" b="1" dirty="0"/>
                            <a:t>. case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</a:rPr>
                            <a:t>ref_H98_maxP.mat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9055162"/>
                      </a:ext>
                    </a:extLst>
                  </a:tr>
                  <a:tr h="10002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=1.6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r>
                            <a:rPr lang="pt-BR" sz="11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ref_H98_maxP_fGr1d6_iter.mat</a:t>
                          </a:r>
                          <a:endParaRPr lang="en-US" sz="11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19.9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1085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7432841"/>
                      </a:ext>
                    </a:extLst>
                  </a:tr>
                  <a:tr h="10002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H=1.5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pt-BR" sz="11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ref_H98_maxP_H1p5_iter.mat </a:t>
                          </a:r>
                          <a:endParaRPr lang="en-US" sz="11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19.6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124"/>
                      </a:ext>
                    </a:extLst>
                  </a:tr>
                  <a:tr h="10002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>
                              <a:highlight>
                                <a:srgbClr val="FFFF00"/>
                              </a:highlight>
                            </a:rPr>
                            <a:t>DS03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pt-BR" sz="1100" b="0" baseline="0" dirty="0">
                              <a:solidFill>
                                <a:sysClr val="windowText" lastClr="000000"/>
                              </a:solidFill>
                            </a:rPr>
                            <a:t>ref_DS03_maxP_iter.mat </a:t>
                          </a:r>
                          <a:endParaRPr lang="en-US" sz="11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19.6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112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9C2F90B1-5018-49F1-BFBC-45DF5A42E7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291277"/>
                  </p:ext>
                </p:extLst>
              </p:nvPr>
            </p:nvGraphicFramePr>
            <p:xfrm>
              <a:off x="267037" y="719810"/>
              <a:ext cx="11757729" cy="5349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99473">
                      <a:extLst>
                        <a:ext uri="{9D8B030D-6E8A-4147-A177-3AD203B41FA5}">
                          <a16:colId xmlns:a16="http://schemas.microsoft.com/office/drawing/2014/main" val="2058810066"/>
                        </a:ext>
                      </a:extLst>
                    </a:gridCol>
                    <a:gridCol w="847946">
                      <a:extLst>
                        <a:ext uri="{9D8B030D-6E8A-4147-A177-3AD203B41FA5}">
                          <a16:colId xmlns:a16="http://schemas.microsoft.com/office/drawing/2014/main" val="1968888887"/>
                        </a:ext>
                      </a:extLst>
                    </a:gridCol>
                    <a:gridCol w="997036">
                      <a:extLst>
                        <a:ext uri="{9D8B030D-6E8A-4147-A177-3AD203B41FA5}">
                          <a16:colId xmlns:a16="http://schemas.microsoft.com/office/drawing/2014/main" val="1742317472"/>
                        </a:ext>
                      </a:extLst>
                    </a:gridCol>
                    <a:gridCol w="759116">
                      <a:extLst>
                        <a:ext uri="{9D8B030D-6E8A-4147-A177-3AD203B41FA5}">
                          <a16:colId xmlns:a16="http://schemas.microsoft.com/office/drawing/2014/main" val="1756822402"/>
                        </a:ext>
                      </a:extLst>
                    </a:gridCol>
                    <a:gridCol w="713140">
                      <a:extLst>
                        <a:ext uri="{9D8B030D-6E8A-4147-A177-3AD203B41FA5}">
                          <a16:colId xmlns:a16="http://schemas.microsoft.com/office/drawing/2014/main" val="3080401754"/>
                        </a:ext>
                      </a:extLst>
                    </a:gridCol>
                    <a:gridCol w="726811">
                      <a:extLst>
                        <a:ext uri="{9D8B030D-6E8A-4147-A177-3AD203B41FA5}">
                          <a16:colId xmlns:a16="http://schemas.microsoft.com/office/drawing/2014/main" val="621751565"/>
                        </a:ext>
                      </a:extLst>
                    </a:gridCol>
                    <a:gridCol w="624313">
                      <a:extLst>
                        <a:ext uri="{9D8B030D-6E8A-4147-A177-3AD203B41FA5}">
                          <a16:colId xmlns:a16="http://schemas.microsoft.com/office/drawing/2014/main" val="1476451157"/>
                        </a:ext>
                      </a:extLst>
                    </a:gridCol>
                    <a:gridCol w="773401">
                      <a:extLst>
                        <a:ext uri="{9D8B030D-6E8A-4147-A177-3AD203B41FA5}">
                          <a16:colId xmlns:a16="http://schemas.microsoft.com/office/drawing/2014/main" val="4065075361"/>
                        </a:ext>
                      </a:extLst>
                    </a:gridCol>
                    <a:gridCol w="540449">
                      <a:extLst>
                        <a:ext uri="{9D8B030D-6E8A-4147-A177-3AD203B41FA5}">
                          <a16:colId xmlns:a16="http://schemas.microsoft.com/office/drawing/2014/main" val="3054533664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2653509227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3736315879"/>
                        </a:ext>
                      </a:extLst>
                    </a:gridCol>
                  </a:tblGrid>
                  <a:tr h="74661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6" t="-4065" r="-201875" b="-618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Ip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Wth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V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loop</a:t>
                          </a:r>
                          <a:r>
                            <a:rPr lang="en-US" sz="1800" b="1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fus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(GW)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q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N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boot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Z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eff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sep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(MW)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Pulse length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075958"/>
                      </a:ext>
                    </a:extLst>
                  </a:tr>
                  <a:tr h="13563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 err="1"/>
                            <a:t>Ref</a:t>
                          </a:r>
                          <a:r>
                            <a:rPr lang="fr-FR" sz="1800" b="1" dirty="0"/>
                            <a:t>. case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</a:rPr>
                            <a:t>ref_H98_maxP.mat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9055162"/>
                      </a:ext>
                    </a:extLst>
                  </a:tr>
                  <a:tr h="1082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=1.6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r>
                            <a:rPr lang="pt-BR" sz="11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ref_H98_maxP_fGr1d6_iter.mat</a:t>
                          </a:r>
                          <a:endParaRPr lang="en-US" sz="11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19.9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1085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7432841"/>
                      </a:ext>
                    </a:extLst>
                  </a:tr>
                  <a:tr h="1082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H=1.5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pt-BR" sz="11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ref_H98_maxP_H1p5_iter.mat </a:t>
                          </a:r>
                          <a:endParaRPr lang="en-US" sz="11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19.6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124"/>
                      </a:ext>
                    </a:extLst>
                  </a:tr>
                  <a:tr h="1082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>
                              <a:highlight>
                                <a:srgbClr val="FFFF00"/>
                              </a:highlight>
                            </a:rPr>
                            <a:t>DS03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endParaRPr lang="fr-FR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endParaRPr lang="en-US" sz="1800" b="1" i="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pt-BR" sz="1100" b="0" baseline="0" dirty="0">
                              <a:solidFill>
                                <a:sysClr val="windowText" lastClr="000000"/>
                              </a:solidFill>
                            </a:rPr>
                            <a:t>ref_DS03_maxP_iter.mat </a:t>
                          </a:r>
                          <a:endParaRPr lang="en-US" sz="11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19.6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1121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304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6AC40-3149-4A47-93CA-3A3F75E3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3/3: impact of profile choices when constraining energy and density on resp. H</a:t>
            </a:r>
            <a:r>
              <a:rPr lang="en-US" baseline="-25000" dirty="0"/>
              <a:t>98</a:t>
            </a:r>
            <a:r>
              <a:rPr lang="en-US" dirty="0"/>
              <a:t> and </a:t>
            </a:r>
            <a:r>
              <a:rPr lang="en-US" dirty="0" err="1"/>
              <a:t>f</a:t>
            </a:r>
            <a:r>
              <a:rPr lang="en-US" baseline="-25000" dirty="0" err="1"/>
              <a:t>Gr</a:t>
            </a:r>
            <a:endParaRPr lang="en-US" baseline="-25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EACBC4-5F27-445F-A95A-E1FDA1D18AD8}"/>
              </a:ext>
            </a:extLst>
          </p:cNvPr>
          <p:cNvSpPr txBox="1"/>
          <p:nvPr/>
        </p:nvSpPr>
        <p:spPr>
          <a:xfrm>
            <a:off x="249218" y="4357367"/>
            <a:ext cx="4549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than optimization loops in PROCESS </a:t>
            </a:r>
          </a:p>
          <a:p>
            <a:r>
              <a:rPr lang="en-US" dirty="0"/>
              <a:t>More physics at reach, can explore/understand one by one uncertainty impact</a:t>
            </a:r>
          </a:p>
          <a:p>
            <a:r>
              <a:rPr lang="en-US" dirty="0">
                <a:highlight>
                  <a:srgbClr val="FFFF00"/>
                </a:highlight>
              </a:rPr>
              <a:t>But… No profile stiffness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energy content constrained as well as line averaged density for </a:t>
            </a:r>
            <a:r>
              <a:rPr lang="en-US" b="1" dirty="0">
                <a:solidFill>
                  <a:srgbClr val="FF0000"/>
                </a:solidFill>
              </a:rPr>
              <a:t>more physical response : need turbulent transport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213CDD2E-6357-44AC-93F7-606F25830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495297"/>
                  </p:ext>
                </p:extLst>
              </p:nvPr>
            </p:nvGraphicFramePr>
            <p:xfrm>
              <a:off x="331774" y="888101"/>
              <a:ext cx="11590493" cy="3072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51808">
                      <a:extLst>
                        <a:ext uri="{9D8B030D-6E8A-4147-A177-3AD203B41FA5}">
                          <a16:colId xmlns:a16="http://schemas.microsoft.com/office/drawing/2014/main" val="3914689635"/>
                        </a:ext>
                      </a:extLst>
                    </a:gridCol>
                    <a:gridCol w="728375">
                      <a:extLst>
                        <a:ext uri="{9D8B030D-6E8A-4147-A177-3AD203B41FA5}">
                          <a16:colId xmlns:a16="http://schemas.microsoft.com/office/drawing/2014/main" val="1478396551"/>
                        </a:ext>
                      </a:extLst>
                    </a:gridCol>
                    <a:gridCol w="997036">
                      <a:extLst>
                        <a:ext uri="{9D8B030D-6E8A-4147-A177-3AD203B41FA5}">
                          <a16:colId xmlns:a16="http://schemas.microsoft.com/office/drawing/2014/main" val="2447810975"/>
                        </a:ext>
                      </a:extLst>
                    </a:gridCol>
                    <a:gridCol w="759116">
                      <a:extLst>
                        <a:ext uri="{9D8B030D-6E8A-4147-A177-3AD203B41FA5}">
                          <a16:colId xmlns:a16="http://schemas.microsoft.com/office/drawing/2014/main" val="1744768329"/>
                        </a:ext>
                      </a:extLst>
                    </a:gridCol>
                    <a:gridCol w="713140">
                      <a:extLst>
                        <a:ext uri="{9D8B030D-6E8A-4147-A177-3AD203B41FA5}">
                          <a16:colId xmlns:a16="http://schemas.microsoft.com/office/drawing/2014/main" val="306627912"/>
                        </a:ext>
                      </a:extLst>
                    </a:gridCol>
                    <a:gridCol w="726811">
                      <a:extLst>
                        <a:ext uri="{9D8B030D-6E8A-4147-A177-3AD203B41FA5}">
                          <a16:colId xmlns:a16="http://schemas.microsoft.com/office/drawing/2014/main" val="2695110433"/>
                        </a:ext>
                      </a:extLst>
                    </a:gridCol>
                    <a:gridCol w="624313">
                      <a:extLst>
                        <a:ext uri="{9D8B030D-6E8A-4147-A177-3AD203B41FA5}">
                          <a16:colId xmlns:a16="http://schemas.microsoft.com/office/drawing/2014/main" val="4251114642"/>
                        </a:ext>
                      </a:extLst>
                    </a:gridCol>
                    <a:gridCol w="773401">
                      <a:extLst>
                        <a:ext uri="{9D8B030D-6E8A-4147-A177-3AD203B41FA5}">
                          <a16:colId xmlns:a16="http://schemas.microsoft.com/office/drawing/2014/main" val="1739808193"/>
                        </a:ext>
                      </a:extLst>
                    </a:gridCol>
                    <a:gridCol w="540449">
                      <a:extLst>
                        <a:ext uri="{9D8B030D-6E8A-4147-A177-3AD203B41FA5}">
                          <a16:colId xmlns:a16="http://schemas.microsoft.com/office/drawing/2014/main" val="4269344726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1184247172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2024685246"/>
                        </a:ext>
                      </a:extLst>
                    </a:gridCol>
                  </a:tblGrid>
                  <a:tr h="595874">
                    <a:tc>
                      <a:txBody>
                        <a:bodyPr/>
                        <a:lstStyle/>
                        <a:p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DEMO A=2.8</a:t>
                          </a:r>
                        </a:p>
                        <a:p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𝒂𝒖𝒙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𝒂𝒍𝒑𝒉𝒂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𝒓𝒂𝒅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Ip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Wth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V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loop</a:t>
                          </a:r>
                          <a:r>
                            <a:rPr lang="en-US" sz="1800" b="1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fus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(GW)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q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N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boot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Z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eff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sep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(MW)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Pulse length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4076825"/>
                      </a:ext>
                    </a:extLst>
                  </a:tr>
                  <a:tr h="7240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 err="1"/>
                            <a:t>Ref</a:t>
                          </a:r>
                          <a:r>
                            <a:rPr lang="fr-FR" sz="1800" b="1" dirty="0"/>
                            <a:t>. case 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r>
                            <a:rPr lang="fr-FR" sz="1800" b="1" baseline="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Density peaking factor 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</a:rPr>
                            <a:t>ref_H98_maxP.mat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182683"/>
                      </a:ext>
                    </a:extLst>
                  </a:tr>
                  <a:tr h="7773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r>
                            <a:rPr lang="fr-FR" sz="1800" b="1" baseline="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Density peaking factor 1.7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r>
                            <a:rPr lang="pt-BR" sz="12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ref_H98_maxP_vane1d7_iter.mat</a:t>
                          </a:r>
                          <a:endParaRPr lang="en-US" sz="12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1049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9366196"/>
                      </a:ext>
                    </a:extLst>
                  </a:tr>
                  <a:tr h="7773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r>
                            <a:rPr lang="fr-FR" sz="1800" b="1" baseline="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baseline="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T</a:t>
                          </a:r>
                          <a:r>
                            <a:rPr lang="fr-FR" sz="1800" b="1" baseline="-2500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ped</a:t>
                          </a:r>
                          <a:r>
                            <a:rPr lang="fr-FR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/2</a:t>
                          </a:r>
                          <a:r>
                            <a:rPr lang="fr-FR" sz="1800" b="1" baseline="0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sz="12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ref_H98_maxP_Tped0d5_iter.mat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1085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84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213CDD2E-6357-44AC-93F7-606F25830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495297"/>
                  </p:ext>
                </p:extLst>
              </p:nvPr>
            </p:nvGraphicFramePr>
            <p:xfrm>
              <a:off x="331774" y="888101"/>
              <a:ext cx="11590493" cy="3072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51808">
                      <a:extLst>
                        <a:ext uri="{9D8B030D-6E8A-4147-A177-3AD203B41FA5}">
                          <a16:colId xmlns:a16="http://schemas.microsoft.com/office/drawing/2014/main" val="3914689635"/>
                        </a:ext>
                      </a:extLst>
                    </a:gridCol>
                    <a:gridCol w="728375">
                      <a:extLst>
                        <a:ext uri="{9D8B030D-6E8A-4147-A177-3AD203B41FA5}">
                          <a16:colId xmlns:a16="http://schemas.microsoft.com/office/drawing/2014/main" val="1478396551"/>
                        </a:ext>
                      </a:extLst>
                    </a:gridCol>
                    <a:gridCol w="997036">
                      <a:extLst>
                        <a:ext uri="{9D8B030D-6E8A-4147-A177-3AD203B41FA5}">
                          <a16:colId xmlns:a16="http://schemas.microsoft.com/office/drawing/2014/main" val="2447810975"/>
                        </a:ext>
                      </a:extLst>
                    </a:gridCol>
                    <a:gridCol w="759116">
                      <a:extLst>
                        <a:ext uri="{9D8B030D-6E8A-4147-A177-3AD203B41FA5}">
                          <a16:colId xmlns:a16="http://schemas.microsoft.com/office/drawing/2014/main" val="1744768329"/>
                        </a:ext>
                      </a:extLst>
                    </a:gridCol>
                    <a:gridCol w="713140">
                      <a:extLst>
                        <a:ext uri="{9D8B030D-6E8A-4147-A177-3AD203B41FA5}">
                          <a16:colId xmlns:a16="http://schemas.microsoft.com/office/drawing/2014/main" val="306627912"/>
                        </a:ext>
                      </a:extLst>
                    </a:gridCol>
                    <a:gridCol w="726811">
                      <a:extLst>
                        <a:ext uri="{9D8B030D-6E8A-4147-A177-3AD203B41FA5}">
                          <a16:colId xmlns:a16="http://schemas.microsoft.com/office/drawing/2014/main" val="2695110433"/>
                        </a:ext>
                      </a:extLst>
                    </a:gridCol>
                    <a:gridCol w="624313">
                      <a:extLst>
                        <a:ext uri="{9D8B030D-6E8A-4147-A177-3AD203B41FA5}">
                          <a16:colId xmlns:a16="http://schemas.microsoft.com/office/drawing/2014/main" val="4251114642"/>
                        </a:ext>
                      </a:extLst>
                    </a:gridCol>
                    <a:gridCol w="773401">
                      <a:extLst>
                        <a:ext uri="{9D8B030D-6E8A-4147-A177-3AD203B41FA5}">
                          <a16:colId xmlns:a16="http://schemas.microsoft.com/office/drawing/2014/main" val="1739808193"/>
                        </a:ext>
                      </a:extLst>
                    </a:gridCol>
                    <a:gridCol w="540449">
                      <a:extLst>
                        <a:ext uri="{9D8B030D-6E8A-4147-A177-3AD203B41FA5}">
                          <a16:colId xmlns:a16="http://schemas.microsoft.com/office/drawing/2014/main" val="4269344726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1184247172"/>
                        </a:ext>
                      </a:extLst>
                    </a:gridCol>
                    <a:gridCol w="938022">
                      <a:extLst>
                        <a:ext uri="{9D8B030D-6E8A-4147-A177-3AD203B41FA5}">
                          <a16:colId xmlns:a16="http://schemas.microsoft.com/office/drawing/2014/main" val="2024685246"/>
                        </a:ext>
                      </a:extLst>
                    </a:gridCol>
                  </a:tblGrid>
                  <a:tr h="6647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" t="-4587" r="-201266" b="-365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Ip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Wth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V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loop</a:t>
                          </a:r>
                          <a:r>
                            <a:rPr lang="en-US" sz="1800" b="1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fus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(GW)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q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N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boot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Z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eff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sep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(MW)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Pulse length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4076825"/>
                      </a:ext>
                    </a:extLst>
                  </a:tr>
                  <a:tr h="8077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 err="1"/>
                            <a:t>Ref</a:t>
                          </a:r>
                          <a:r>
                            <a:rPr lang="fr-FR" sz="1800" b="1" dirty="0"/>
                            <a:t>. case 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r>
                            <a:rPr lang="fr-FR" sz="1800" b="1" baseline="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Density peaking factor 1.2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</a:rPr>
                            <a:t>ref_H98_maxP.mat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1826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r>
                            <a:rPr lang="fr-FR" sz="1800" b="1" baseline="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Density peaking factor 1.7</a:t>
                          </a:r>
                          <a:endParaRPr lang="fr-FR" sz="1800" b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r>
                            <a:rPr lang="pt-BR" sz="12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ref_H98_maxP_vane1d7_iter.mat</a:t>
                          </a:r>
                          <a:endParaRPr lang="en-US" sz="1200" b="0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1049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9366196"/>
                      </a:ext>
                    </a:extLst>
                  </a:tr>
                  <a:tr h="7773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/>
                            <a:t>H98 </a:t>
                          </a:r>
                          <a:r>
                            <a:rPr lang="fr-FR" sz="1800" b="1" dirty="0" err="1"/>
                            <a:t>scaling</a:t>
                          </a:r>
                          <a:r>
                            <a:rPr lang="fr-FR" sz="1800" b="1" dirty="0"/>
                            <a:t> </a:t>
                          </a:r>
                          <a:r>
                            <a:rPr lang="fr-FR" sz="1800" b="1" dirty="0" err="1"/>
                            <a:t>law</a:t>
                          </a:r>
                          <a:r>
                            <a:rPr lang="fr-FR" sz="1800" b="1" baseline="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baseline="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T</a:t>
                          </a:r>
                          <a:r>
                            <a:rPr lang="fr-FR" sz="1800" b="1" baseline="-25000" dirty="0" err="1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ped</a:t>
                          </a:r>
                          <a:r>
                            <a:rPr lang="fr-FR" sz="1800" b="1" baseline="0" dirty="0">
                              <a:solidFill>
                                <a:sysClr val="windowText" lastClr="000000"/>
                              </a:solidFill>
                              <a:highlight>
                                <a:srgbClr val="FFFF00"/>
                              </a:highlight>
                            </a:rPr>
                            <a:t>/2</a:t>
                          </a:r>
                          <a:r>
                            <a:rPr lang="fr-FR" sz="1800" b="1" baseline="0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sz="1200" b="0" baseline="0" dirty="0">
                              <a:solidFill>
                                <a:sysClr val="windowText" lastClr="000000"/>
                              </a:solidFill>
                            </a:rPr>
                            <a:t>ref_H98_maxP_Tped0d5_iter.mat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1085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840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FAFDF45D-7F8A-41CD-AAEE-C01AEC160CB8}"/>
              </a:ext>
            </a:extLst>
          </p:cNvPr>
          <p:cNvGrpSpPr/>
          <p:nvPr/>
        </p:nvGrpSpPr>
        <p:grpSpPr>
          <a:xfrm>
            <a:off x="9540510" y="3932729"/>
            <a:ext cx="2516623" cy="2848397"/>
            <a:chOff x="10000451" y="4122688"/>
            <a:chExt cx="2056682" cy="250089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314936A-8C32-4CD1-9FCB-F093B8FDC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451" y="4122688"/>
              <a:ext cx="2056682" cy="2500890"/>
            </a:xfrm>
            <a:prstGeom prst="rect">
              <a:avLst/>
            </a:prstGeom>
          </p:spPr>
        </p:pic>
        <p:sp>
          <p:nvSpPr>
            <p:cNvPr id="7" name="Flèche : bas 6">
              <a:extLst>
                <a:ext uri="{FF2B5EF4-FFF2-40B4-BE49-F238E27FC236}">
                  <a16:creationId xmlns:a16="http://schemas.microsoft.com/office/drawing/2014/main" id="{195B98E1-78F7-43DB-BC33-BAA2039FED8D}"/>
                </a:ext>
              </a:extLst>
            </p:cNvPr>
            <p:cNvSpPr/>
            <p:nvPr/>
          </p:nvSpPr>
          <p:spPr>
            <a:xfrm>
              <a:off x="11749636" y="6101394"/>
              <a:ext cx="129472" cy="16993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èche : bas 7">
              <a:extLst>
                <a:ext uri="{FF2B5EF4-FFF2-40B4-BE49-F238E27FC236}">
                  <a16:creationId xmlns:a16="http://schemas.microsoft.com/office/drawing/2014/main" id="{A50F4DF0-F038-4520-ABEB-F0BDA3DF0AF3}"/>
                </a:ext>
              </a:extLst>
            </p:cNvPr>
            <p:cNvSpPr/>
            <p:nvPr/>
          </p:nvSpPr>
          <p:spPr>
            <a:xfrm rot="10800000">
              <a:off x="10235076" y="4392625"/>
              <a:ext cx="195558" cy="357399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9FF000D0-DDC2-4057-A80D-B536094CA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272" y="4066894"/>
            <a:ext cx="2317525" cy="2791106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FF591178-C8EC-47B6-9A5E-8E11D853C50F}"/>
              </a:ext>
            </a:extLst>
          </p:cNvPr>
          <p:cNvSpPr/>
          <p:nvPr/>
        </p:nvSpPr>
        <p:spPr>
          <a:xfrm rot="10800000">
            <a:off x="6290036" y="5510675"/>
            <a:ext cx="224051" cy="21954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EA245E8-18A6-4B50-A665-C10396D30474}"/>
              </a:ext>
            </a:extLst>
          </p:cNvPr>
          <p:cNvSpPr/>
          <p:nvPr/>
        </p:nvSpPr>
        <p:spPr>
          <a:xfrm>
            <a:off x="7437756" y="5931462"/>
            <a:ext cx="193033" cy="11299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4F771412-BC05-40F3-AB1D-62DD3699908A}"/>
              </a:ext>
            </a:extLst>
          </p:cNvPr>
          <p:cNvSpPr/>
          <p:nvPr/>
        </p:nvSpPr>
        <p:spPr>
          <a:xfrm rot="10800000">
            <a:off x="6256318" y="4393975"/>
            <a:ext cx="193033" cy="13727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218A9-09BA-4C1E-992F-7963DBD4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F20FE-6F49-4DF9-8C4E-A820AFD5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988233"/>
            <a:ext cx="1097280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Uncertainties in system code and mitigation action</a:t>
            </a:r>
          </a:p>
          <a:p>
            <a:endParaRPr lang="en-US" sz="2200" dirty="0"/>
          </a:p>
          <a:p>
            <a:r>
              <a:rPr lang="en-US" sz="2200" dirty="0"/>
              <a:t>Going up the ladder of models for a better understanding of uncertainties impact: Scaling laws with ad-hoc heat transport coefficients </a:t>
            </a:r>
          </a:p>
          <a:p>
            <a:endParaRPr lang="en-US" sz="2200" dirty="0"/>
          </a:p>
          <a:p>
            <a:r>
              <a:rPr lang="en-US" sz="2200" b="1" dirty="0"/>
              <a:t>High fidelity integrated modelling using turbulent transport models: validation</a:t>
            </a:r>
          </a:p>
          <a:p>
            <a:endParaRPr lang="en-US" sz="2200" dirty="0"/>
          </a:p>
          <a:p>
            <a:r>
              <a:rPr lang="en-US" sz="2200" b="1" dirty="0"/>
              <a:t>Gaps between today’s tokamak plasmas and ITER/DEMO</a:t>
            </a:r>
          </a:p>
          <a:p>
            <a:endParaRPr lang="en-US" sz="2200" b="1" dirty="0"/>
          </a:p>
          <a:p>
            <a:r>
              <a:rPr lang="en-US" sz="2200" b="1" dirty="0"/>
              <a:t>Verification against even higher fidelity integrated modelling</a:t>
            </a:r>
          </a:p>
          <a:p>
            <a:endParaRPr lang="en-US" sz="2200" dirty="0"/>
          </a:p>
          <a:p>
            <a:r>
              <a:rPr lang="en-US" sz="2200" dirty="0"/>
              <a:t>Extrapolation towards DEMO: status and plans</a:t>
            </a:r>
          </a:p>
          <a:p>
            <a:endParaRPr lang="en-US" sz="2200" dirty="0"/>
          </a:p>
          <a:p>
            <a:r>
              <a:rPr lang="en-US" sz="2200" dirty="0"/>
              <a:t>Side note on VNS</a:t>
            </a:r>
          </a:p>
          <a:p>
            <a:endParaRPr lang="en-US" sz="2200" dirty="0"/>
          </a:p>
          <a:p>
            <a:r>
              <a:rPr lang="en-US" sz="2200" dirty="0"/>
              <a:t>Conclusion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8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 of extrapolating with scaling laws and guessing profile shapes, need to use flux driven profile prediction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2601D8-370D-494A-B762-C01C4D92BC0A}"/>
              </a:ext>
            </a:extLst>
          </p:cNvPr>
          <p:cNvGrpSpPr/>
          <p:nvPr/>
        </p:nvGrpSpPr>
        <p:grpSpPr>
          <a:xfrm>
            <a:off x="177800" y="944217"/>
            <a:ext cx="11832623" cy="4019478"/>
            <a:chOff x="177800" y="944217"/>
            <a:chExt cx="11832623" cy="4019478"/>
          </a:xfrm>
        </p:grpSpPr>
        <p:sp>
          <p:nvSpPr>
            <p:cNvPr id="20" name="Ellipse 19"/>
            <p:cNvSpPr/>
            <p:nvPr/>
          </p:nvSpPr>
          <p:spPr>
            <a:xfrm>
              <a:off x="4671391" y="944217"/>
              <a:ext cx="7225748" cy="1540566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7800" y="1219200"/>
              <a:ext cx="11493500" cy="3744495"/>
            </a:xfrm>
            <a:prstGeom prst="rect">
              <a:avLst/>
            </a:prstGeom>
            <a:solidFill>
              <a:srgbClr val="FF00FF">
                <a:alpha val="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e 4">
              <a:extLst>
                <a:ext uri="{FF2B5EF4-FFF2-40B4-BE49-F238E27FC236}">
                  <a16:creationId xmlns:a16="http://schemas.microsoft.com/office/drawing/2014/main" id="{E174B7CC-98AC-41C8-8DB7-7D26ED33A92B}"/>
                </a:ext>
              </a:extLst>
            </p:cNvPr>
            <p:cNvGrpSpPr/>
            <p:nvPr/>
          </p:nvGrpSpPr>
          <p:grpSpPr>
            <a:xfrm>
              <a:off x="232841" y="1333884"/>
              <a:ext cx="8265226" cy="3072891"/>
              <a:chOff x="854809" y="2223643"/>
              <a:chExt cx="8265226" cy="3072891"/>
            </a:xfrm>
            <a:solidFill>
              <a:srgbClr val="FFFFFF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ZoneTexte 5">
                    <a:extLst>
                      <a:ext uri="{FF2B5EF4-FFF2-40B4-BE49-F238E27FC236}">
                        <a16:creationId xmlns:a16="http://schemas.microsoft.com/office/drawing/2014/main" id="{A55752DE-BCF5-4D12-ADAA-A96060B697CD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74" y="3551316"/>
                    <a:ext cx="2181142" cy="707886"/>
                  </a:xfrm>
                  <a:prstGeom prst="rect">
                    <a:avLst/>
                  </a:prstGeom>
                  <a:grpFill/>
                  <a:ln w="38100">
                    <a:solidFill>
                      <a:srgbClr val="7030A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/>
                      </a:rPr>
                      <a:t>transport PDE solver </a:t>
                    </a:r>
                    <a14:m>
                      <m:oMath xmlns:m="http://schemas.openxmlformats.org/officeDocument/2006/math"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𝑡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𝑡</m:t>
                        </m:r>
                      </m:oMath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mc:Choice>
            <mc:Fallback xmlns="">
              <p:sp>
                <p:nvSpPr>
                  <p:cNvPr id="38" name="ZoneTexte 5">
                    <a:extLst>
                      <a:ext uri="{FF2B5EF4-FFF2-40B4-BE49-F238E27FC236}">
                        <a16:creationId xmlns:a16="http://schemas.microsoft.com/office/drawing/2014/main" id="{A55752DE-BCF5-4D12-ADAA-A96060B697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74" y="3551316"/>
                    <a:ext cx="2181142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23" t="-1639" b="-12295"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ZoneTexte 6">
                <a:extLst>
                  <a:ext uri="{FF2B5EF4-FFF2-40B4-BE49-F238E27FC236}">
                    <a16:creationId xmlns:a16="http://schemas.microsoft.com/office/drawing/2014/main" id="{2CA45E59-776F-4AA7-A381-63E82F912C83}"/>
                  </a:ext>
                </a:extLst>
              </p:cNvPr>
              <p:cNvSpPr txBox="1"/>
              <p:nvPr/>
            </p:nvSpPr>
            <p:spPr>
              <a:xfrm>
                <a:off x="854809" y="2253413"/>
                <a:ext cx="4222201" cy="707886"/>
              </a:xfrm>
              <a:prstGeom prst="rect">
                <a:avLst/>
              </a:prstGeom>
              <a:grpFill/>
              <a:ln w="381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kern="0" dirty="0">
                    <a:solidFill>
                      <a:srgbClr val="006600"/>
                    </a:solidFill>
                    <a:latin typeface="Arial"/>
                  </a:rPr>
                  <a:t>Sources: ECRH, </a:t>
                </a:r>
                <a:r>
                  <a:rPr lang="fr-FR" sz="2000" kern="0" dirty="0" err="1">
                    <a:solidFill>
                      <a:srgbClr val="006600"/>
                    </a:solidFill>
                    <a:latin typeface="Arial"/>
                  </a:rPr>
                  <a:t>NBI,fusion</a:t>
                </a:r>
                <a:r>
                  <a:rPr lang="fr-FR" sz="2000" kern="0" dirty="0">
                    <a:solidFill>
                      <a:srgbClr val="006600"/>
                    </a:solidFill>
                    <a:latin typeface="Arial"/>
                  </a:rPr>
                  <a:t> power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Arial"/>
                  </a:rPr>
                  <a:t>Sinks:</a:t>
                </a:r>
                <a:r>
                  <a:rPr kumimoji="0" lang="fr-FR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Arial"/>
                  </a:rPr>
                  <a:t> radiation</a:t>
                </a:r>
                <a:endPara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" name="ZoneTexte 7">
                <a:extLst>
                  <a:ext uri="{FF2B5EF4-FFF2-40B4-BE49-F238E27FC236}">
                    <a16:creationId xmlns:a16="http://schemas.microsoft.com/office/drawing/2014/main" id="{66C9E917-7817-47C4-A8C4-5FDD41D71DA8}"/>
                  </a:ext>
                </a:extLst>
              </p:cNvPr>
              <p:cNvSpPr txBox="1"/>
              <p:nvPr/>
            </p:nvSpPr>
            <p:spPr>
              <a:xfrm>
                <a:off x="5548599" y="2223643"/>
                <a:ext cx="3289683" cy="707886"/>
              </a:xfrm>
              <a:prstGeom prst="rect">
                <a:avLst/>
              </a:prstGeom>
              <a:grpFill/>
              <a:ln w="381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</a:rPr>
                  <a:t>Turbulent transport fluxes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srgbClr val="0000FF"/>
                    </a:solidFill>
                    <a:latin typeface="Arial"/>
                  </a:rPr>
                  <a:t>reduced models: TGLFsat2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" name="ZoneTexte 8">
                <a:extLst>
                  <a:ext uri="{FF2B5EF4-FFF2-40B4-BE49-F238E27FC236}">
                    <a16:creationId xmlns:a16="http://schemas.microsoft.com/office/drawing/2014/main" id="{52E89E77-7C7A-40FF-9332-6D661165E795}"/>
                  </a:ext>
                </a:extLst>
              </p:cNvPr>
              <p:cNvSpPr txBox="1"/>
              <p:nvPr/>
            </p:nvSpPr>
            <p:spPr>
              <a:xfrm>
                <a:off x="5949574" y="4896424"/>
                <a:ext cx="2160240" cy="400110"/>
              </a:xfrm>
              <a:prstGeom prst="rect">
                <a:avLst/>
              </a:prstGeom>
              <a:grpFill/>
              <a:ln w="38100"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2D magnetic eq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" name="ZoneTexte 9">
                <a:extLst>
                  <a:ext uri="{FF2B5EF4-FFF2-40B4-BE49-F238E27FC236}">
                    <a16:creationId xmlns:a16="http://schemas.microsoft.com/office/drawing/2014/main" id="{ECE28CE8-F89A-461C-BB07-071BD3A72370}"/>
                  </a:ext>
                </a:extLst>
              </p:cNvPr>
              <p:cNvSpPr txBox="1"/>
              <p:nvPr/>
            </p:nvSpPr>
            <p:spPr>
              <a:xfrm>
                <a:off x="951138" y="3661052"/>
                <a:ext cx="1681871" cy="400110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Initial profiles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ZoneTexte 10">
                <a:extLst>
                  <a:ext uri="{FF2B5EF4-FFF2-40B4-BE49-F238E27FC236}">
                    <a16:creationId xmlns:a16="http://schemas.microsoft.com/office/drawing/2014/main" id="{E6CEE5AB-E3AE-4260-9FFC-0A1CF058B719}"/>
                  </a:ext>
                </a:extLst>
              </p:cNvPr>
              <p:cNvSpPr txBox="1"/>
              <p:nvPr/>
            </p:nvSpPr>
            <p:spPr>
              <a:xfrm>
                <a:off x="6542085" y="3528095"/>
                <a:ext cx="2577950" cy="707886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Predicted Ti, density,</a:t>
                </a:r>
                <a:b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</a:b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profiles </a:t>
                </a:r>
                <a:r>
                  <a:rPr lang="fr-FR" sz="2000" kern="0" dirty="0">
                    <a:solidFill>
                      <a:srgbClr val="C00000"/>
                    </a:solidFill>
                    <a:latin typeface="Arial"/>
                  </a:rPr>
                  <a:t>up to </a:t>
                </a:r>
                <a:r>
                  <a:rPr lang="fr-FR" sz="2000" kern="0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fr-FR" sz="2000" kern="0" dirty="0">
                    <a:solidFill>
                      <a:srgbClr val="C00000"/>
                    </a:solidFill>
                    <a:latin typeface="Arial"/>
                  </a:rPr>
                  <a:t>=1</a:t>
                </a:r>
                <a:endParaRPr lang="en-US" sz="2000" kern="0" dirty="0">
                  <a:solidFill>
                    <a:srgbClr val="C00000"/>
                  </a:solidFill>
                  <a:latin typeface="Arial"/>
                </a:endParaRPr>
              </a:p>
            </p:txBody>
          </p:sp>
          <p:cxnSp>
            <p:nvCxnSpPr>
              <p:cNvPr id="11" name="Connecteur droit avec flèche 11">
                <a:extLst>
                  <a:ext uri="{FF2B5EF4-FFF2-40B4-BE49-F238E27FC236}">
                    <a16:creationId xmlns:a16="http://schemas.microsoft.com/office/drawing/2014/main" id="{66EAF91E-AAA8-4070-BCBD-AC52C04728A2}"/>
                  </a:ext>
                </a:extLst>
              </p:cNvPr>
              <p:cNvCxnSpPr/>
              <p:nvPr/>
            </p:nvCxnSpPr>
            <p:spPr>
              <a:xfrm>
                <a:off x="2714934" y="3861107"/>
                <a:ext cx="768429" cy="13374"/>
              </a:xfrm>
              <a:prstGeom prst="straightConnector1">
                <a:avLst/>
              </a:prstGeom>
              <a:grpFill/>
              <a:ln w="76200" cap="flat" cmpd="sng" algn="ctr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" name="Connecteur droit avec flèche 12">
                <a:extLst>
                  <a:ext uri="{FF2B5EF4-FFF2-40B4-BE49-F238E27FC236}">
                    <a16:creationId xmlns:a16="http://schemas.microsoft.com/office/drawing/2014/main" id="{B469EE51-27D9-4E9B-8D6B-50F448351687}"/>
                  </a:ext>
                </a:extLst>
              </p:cNvPr>
              <p:cNvCxnSpPr/>
              <p:nvPr/>
            </p:nvCxnSpPr>
            <p:spPr>
              <a:xfrm flipV="1">
                <a:off x="5737189" y="3861107"/>
                <a:ext cx="661627" cy="4721"/>
              </a:xfrm>
              <a:prstGeom prst="straightConnector1">
                <a:avLst/>
              </a:prstGeom>
              <a:grpFill/>
              <a:ln w="76200" cap="flat" cmpd="sng" algn="ctr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" name="Connecteur droit avec flèche 13">
                <a:extLst>
                  <a:ext uri="{FF2B5EF4-FFF2-40B4-BE49-F238E27FC236}">
                    <a16:creationId xmlns:a16="http://schemas.microsoft.com/office/drawing/2014/main" id="{E8588D58-82E3-4EE2-9EF7-D35C675909F2}"/>
                  </a:ext>
                </a:extLst>
              </p:cNvPr>
              <p:cNvCxnSpPr/>
              <p:nvPr/>
            </p:nvCxnSpPr>
            <p:spPr>
              <a:xfrm flipH="1" flipV="1">
                <a:off x="3370112" y="3088934"/>
                <a:ext cx="288032" cy="34575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FF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4" name="Connecteur droit avec flèche 14">
                <a:extLst>
                  <a:ext uri="{FF2B5EF4-FFF2-40B4-BE49-F238E27FC236}">
                    <a16:creationId xmlns:a16="http://schemas.microsoft.com/office/drawing/2014/main" id="{2DD6AB6C-4D0C-4B2C-B7B6-1790EE0CBED1}"/>
                  </a:ext>
                </a:extLst>
              </p:cNvPr>
              <p:cNvCxnSpPr/>
              <p:nvPr/>
            </p:nvCxnSpPr>
            <p:spPr>
              <a:xfrm flipV="1">
                <a:off x="5538606" y="3067363"/>
                <a:ext cx="432049" cy="38385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FF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5" name="Connecteur droit avec flèche 15">
                <a:extLst>
                  <a:ext uri="{FF2B5EF4-FFF2-40B4-BE49-F238E27FC236}">
                    <a16:creationId xmlns:a16="http://schemas.microsoft.com/office/drawing/2014/main" id="{4D11E58C-310F-4875-A167-CF8C07C10A91}"/>
                  </a:ext>
                </a:extLst>
              </p:cNvPr>
              <p:cNvCxnSpPr/>
              <p:nvPr/>
            </p:nvCxnSpPr>
            <p:spPr>
              <a:xfrm>
                <a:off x="5465070" y="4394455"/>
                <a:ext cx="462622" cy="289328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FF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16" name="ZoneTexte 15"/>
            <p:cNvSpPr txBox="1"/>
            <p:nvPr/>
          </p:nvSpPr>
          <p:spPr>
            <a:xfrm>
              <a:off x="4438400" y="142638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√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596810" y="383981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√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287929" y="1183663"/>
              <a:ext cx="37224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√ </a:t>
              </a:r>
              <a:r>
                <a:rPr lang="en-US" sz="2400" b="1" dirty="0">
                  <a:solidFill>
                    <a:srgbClr val="00B050"/>
                  </a:solidFill>
                </a:rPr>
                <a:t>in today’s tokamaks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X </a:t>
              </a:r>
              <a:r>
                <a:rPr lang="en-US" sz="2400" b="1" dirty="0">
                  <a:solidFill>
                    <a:srgbClr val="FF0000"/>
                  </a:solidFill>
                </a:rPr>
                <a:t>in high </a:t>
              </a:r>
              <a:r>
                <a:rPr lang="en-US" sz="24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r>
                <a:rPr lang="en-US" sz="2400" b="1" dirty="0">
                  <a:solidFill>
                    <a:srgbClr val="FF0000"/>
                  </a:solidFill>
                </a:rPr>
                <a:t>, 3.5 MeV alphas</a:t>
              </a:r>
              <a:endParaRPr lang="en-US" sz="2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19100" y="4470400"/>
              <a:ext cx="1813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</a:rPr>
                <a:t>ASTRA, HFPS …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55182" y="5124894"/>
            <a:ext cx="11461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Reduced turbulent transport models fast enough </a:t>
            </a:r>
            <a:r>
              <a:rPr lang="en-US" dirty="0"/>
              <a:t>to be iterated with source and sink calculations as well as magnetic equilibrium reconstruction </a:t>
            </a:r>
            <a:r>
              <a:rPr lang="en-US" b="1" dirty="0"/>
              <a:t>successfully validated against density and temperature profiles evolution</a:t>
            </a:r>
            <a:r>
              <a:rPr lang="en-US" dirty="0"/>
              <a:t> in AUG, JET, WEST, TCV </a:t>
            </a:r>
            <a:r>
              <a:rPr lang="en-US" dirty="0" err="1"/>
              <a:t>etc</a:t>
            </a:r>
            <a:r>
              <a:rPr lang="en-US" dirty="0"/>
              <a:t> doing better than scaling laws, explaining ICRH/ECRH impact of radiative collapse, explaining the ‘cold pulse’ </a:t>
            </a:r>
            <a:r>
              <a:rPr lang="en-US" dirty="0" err="1"/>
              <a:t>etc</a:t>
            </a:r>
            <a:r>
              <a:rPr lang="en-US" dirty="0"/>
              <a:t> see for a review [</a:t>
            </a:r>
            <a:r>
              <a:rPr lang="en-US" dirty="0">
                <a:hlinkClick r:id="rId4"/>
              </a:rPr>
              <a:t>Bourdelle PPCF 2025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4815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792BA-B58C-4F7E-9918-22273F19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1" y="192515"/>
            <a:ext cx="10272397" cy="457200"/>
          </a:xfrm>
        </p:spPr>
        <p:txBody>
          <a:bodyPr/>
          <a:lstStyle/>
          <a:p>
            <a:r>
              <a:rPr lang="en-US" dirty="0"/>
              <a:t>high fidelity integrated modelling: towards large scale validation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1D588-C23F-4B3F-97DF-EF79B83BEACD}"/>
              </a:ext>
            </a:extLst>
          </p:cNvPr>
          <p:cNvSpPr txBox="1"/>
          <p:nvPr/>
        </p:nvSpPr>
        <p:spPr>
          <a:xfrm>
            <a:off x="685800" y="794658"/>
            <a:ext cx="10123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independent: need automated validation (software support)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Quantification: need synthetic diagnostics vs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amount of data manipulation, need support from UQ techniques and hardware for storage (LTSF)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2B7DE1-6FCE-4E48-B375-397A79D7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0" y="2914646"/>
            <a:ext cx="4276725" cy="3009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F2A917-4F8E-408C-8A31-DDC7615A47CF}"/>
              </a:ext>
            </a:extLst>
          </p:cNvPr>
          <p:cNvSpPr txBox="1"/>
          <p:nvPr/>
        </p:nvSpPr>
        <p:spPr>
          <a:xfrm>
            <a:off x="5965371" y="2590796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</a:t>
            </a:r>
            <a:r>
              <a:rPr lang="en-US" dirty="0"/>
              <a:t>plasma phases in WEST,</a:t>
            </a:r>
            <a:r>
              <a:rPr lang="en-US" b="1" dirty="0"/>
              <a:t> 4 </a:t>
            </a:r>
            <a:r>
              <a:rPr lang="en-US" dirty="0"/>
              <a:t>settings</a:t>
            </a:r>
          </a:p>
          <a:p>
            <a:r>
              <a:rPr lang="en-US" dirty="0"/>
              <a:t>[</a:t>
            </a:r>
            <a:r>
              <a:rPr lang="en-US" dirty="0">
                <a:hlinkClick r:id="rId3"/>
              </a:rPr>
              <a:t>Vergnaud TTF 2025</a:t>
            </a:r>
            <a:r>
              <a:rPr lang="en-US" dirty="0"/>
              <a:t>]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E7D85A-A6DD-4158-8BBF-45F8379E2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943" y="3227426"/>
            <a:ext cx="7326086" cy="17191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7997A7-D1E7-4926-A7F4-F51C60509541}"/>
              </a:ext>
            </a:extLst>
          </p:cNvPr>
          <p:cNvSpPr txBox="1"/>
          <p:nvPr/>
        </p:nvSpPr>
        <p:spPr>
          <a:xfrm>
            <a:off x="664029" y="2503710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dirty="0"/>
              <a:t> TCV Ip ramps, </a:t>
            </a:r>
            <a:r>
              <a:rPr lang="en-US" b="1" dirty="0"/>
              <a:t>6</a:t>
            </a:r>
            <a:r>
              <a:rPr lang="en-US" dirty="0"/>
              <a:t> settings</a:t>
            </a:r>
          </a:p>
          <a:p>
            <a:r>
              <a:rPr lang="en-US" dirty="0"/>
              <a:t>[</a:t>
            </a:r>
            <a:r>
              <a:rPr lang="en-US" dirty="0">
                <a:hlinkClick r:id="rId5"/>
              </a:rPr>
              <a:t>Marin NF 2025</a:t>
            </a:r>
            <a:r>
              <a:rPr lang="en-US" dirty="0"/>
              <a:t>]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5DD80B-9879-42CF-928A-C15CC4D62CC3}"/>
              </a:ext>
            </a:extLst>
          </p:cNvPr>
          <p:cNvSpPr txBox="1"/>
          <p:nvPr/>
        </p:nvSpPr>
        <p:spPr>
          <a:xfrm>
            <a:off x="2242457" y="1905001"/>
            <a:ext cx="734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radius prediction, input are engineering parameters and BC at separatrix</a:t>
            </a:r>
          </a:p>
          <a:p>
            <a:r>
              <a:rPr lang="en-US" dirty="0"/>
              <a:t>test of various settings. quantification prediction vs measure</a:t>
            </a:r>
          </a:p>
        </p:txBody>
      </p:sp>
    </p:spTree>
    <p:extLst>
      <p:ext uri="{BB962C8B-B14F-4D97-AF65-F5344CB8AC3E}">
        <p14:creationId xmlns:p14="http://schemas.microsoft.com/office/powerpoint/2010/main" val="401398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92B09-79CE-48EB-9DD7-6A1F5422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fidelity integrated modelling: better than scaling laws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1BB820-70F0-49B4-93AF-01D7277FD57E}"/>
              </a:ext>
            </a:extLst>
          </p:cNvPr>
          <p:cNvSpPr txBox="1"/>
          <p:nvPr/>
        </p:nvSpPr>
        <p:spPr>
          <a:xfrm>
            <a:off x="2438400" y="1266825"/>
            <a:ext cx="745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~</a:t>
            </a:r>
            <a:r>
              <a:rPr lang="en-US" b="1" dirty="0"/>
              <a:t>50</a:t>
            </a:r>
            <a:r>
              <a:rPr lang="en-US" dirty="0"/>
              <a:t> L [</a:t>
            </a:r>
            <a:r>
              <a:rPr lang="en-US" dirty="0">
                <a:hlinkClick r:id="rId2"/>
              </a:rPr>
              <a:t>C. Angioni NF 2022</a:t>
            </a:r>
            <a:r>
              <a:rPr lang="en-US" dirty="0"/>
              <a:t>] &amp; H modes on AUG, [</a:t>
            </a:r>
            <a:r>
              <a:rPr lang="en-US" dirty="0">
                <a:hlinkClick r:id="rId3"/>
              </a:rPr>
              <a:t>T. Luda NF 2022</a:t>
            </a:r>
            <a:r>
              <a:rPr lang="en-US" dirty="0"/>
              <a:t>],</a:t>
            </a:r>
          </a:p>
          <a:p>
            <a:r>
              <a:rPr lang="en-US" dirty="0"/>
              <a:t>ASTRA+TGLF up to separatrix in L mode, with IMEP pedestal model in H mode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better than scaling laws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CC1D9F-58A4-4598-8C44-643FAA88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057" y="2385621"/>
            <a:ext cx="3819768" cy="30370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4B998D-C8EA-420C-805C-9FB12DE4F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16" y="2223866"/>
            <a:ext cx="3353268" cy="31722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5A632F3-6451-4C6C-BE73-6EFEE3506D6A}"/>
              </a:ext>
            </a:extLst>
          </p:cNvPr>
          <p:cNvSpPr txBox="1"/>
          <p:nvPr/>
        </p:nvSpPr>
        <p:spPr>
          <a:xfrm>
            <a:off x="8236744" y="6111359"/>
            <a:ext cx="611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see for a review [</a:t>
            </a:r>
            <a:r>
              <a:rPr lang="en-US" dirty="0">
                <a:hlinkClick r:id="rId6"/>
              </a:rPr>
              <a:t>Bourdelle PPCF 2025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326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62093-54CD-4237-9048-69A7F3F1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92515"/>
            <a:ext cx="11132368" cy="457200"/>
          </a:xfrm>
        </p:spPr>
        <p:txBody>
          <a:bodyPr/>
          <a:lstStyle/>
          <a:p>
            <a:r>
              <a:rPr lang="en-US" dirty="0"/>
              <a:t>high fidelity integrated modelling: ready to use IMAS compatible toolboxes </a:t>
            </a:r>
            <a:r>
              <a:rPr lang="en-US" dirty="0">
                <a:solidFill>
                  <a:srgbClr val="C00000"/>
                </a:solidFill>
              </a:rPr>
              <a:t>AND REPLACE SCALING LAWS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2B4B93-624A-43C1-8524-82B146C0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835"/>
            <a:ext cx="4092221" cy="41356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E0402A7-4DA7-45DD-92BB-0FFE41A7A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69" y="1473075"/>
            <a:ext cx="2992073" cy="7013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B85B9A-8C2A-47DA-8DD6-73A34A8ABDE1}"/>
              </a:ext>
            </a:extLst>
          </p:cNvPr>
          <p:cNvSpPr txBox="1"/>
          <p:nvPr/>
        </p:nvSpPr>
        <p:spPr>
          <a:xfrm>
            <a:off x="1370986" y="1277065"/>
            <a:ext cx="2238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/>
              <a:t>Metrics on </a:t>
            </a:r>
            <a:r>
              <a:rPr lang="en-US" sz="1500" dirty="0" err="1"/>
              <a:t>T</a:t>
            </a:r>
            <a:r>
              <a:rPr lang="en-US" sz="1500" baseline="-25000" dirty="0" err="1"/>
              <a:t>e</a:t>
            </a:r>
            <a:r>
              <a:rPr lang="en-US" sz="1500" dirty="0"/>
              <a:t>, </a:t>
            </a:r>
            <a:r>
              <a:rPr lang="en-US" sz="1500" dirty="0" err="1"/>
              <a:t>Ti</a:t>
            </a:r>
            <a:r>
              <a:rPr lang="en-US" sz="1500" dirty="0"/>
              <a:t> and  n</a:t>
            </a:r>
            <a:r>
              <a:rPr lang="en-US" sz="1500" baseline="-25000" dirty="0"/>
              <a:t>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11BB03-001F-4818-BD8D-1B20AF05B77C}"/>
              </a:ext>
            </a:extLst>
          </p:cNvPr>
          <p:cNvSpPr txBox="1"/>
          <p:nvPr/>
        </p:nvSpPr>
        <p:spPr>
          <a:xfrm>
            <a:off x="1149980" y="226695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/>
              <a:t>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E72567-9836-4600-BD26-127D8AA19181}"/>
              </a:ext>
            </a:extLst>
          </p:cNvPr>
          <p:cNvSpPr txBox="1"/>
          <p:nvPr/>
        </p:nvSpPr>
        <p:spPr>
          <a:xfrm>
            <a:off x="70306" y="977755"/>
            <a:ext cx="1451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3936 </a:t>
            </a:r>
            <a:r>
              <a:rPr lang="en-US" sz="1500" dirty="0"/>
              <a:t>predicted</a:t>
            </a:r>
          </a:p>
          <a:p>
            <a:r>
              <a:rPr lang="en-US" sz="1500" dirty="0"/>
              <a:t>0.5 s HFPS time</a:t>
            </a:r>
          </a:p>
          <a:p>
            <a:r>
              <a:rPr lang="en-US" sz="1500" dirty="0"/>
              <a:t>windows</a:t>
            </a:r>
            <a:endParaRPr lang="en-US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E919B3-C67A-483F-B14E-B056FC1D91AE}"/>
              </a:ext>
            </a:extLst>
          </p:cNvPr>
          <p:cNvSpPr txBox="1"/>
          <p:nvPr/>
        </p:nvSpPr>
        <p:spPr>
          <a:xfrm>
            <a:off x="579721" y="5974774"/>
            <a:ext cx="43107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/>
              <a:t>[A. Ho EPS/TTF 2023, </a:t>
            </a:r>
            <a:r>
              <a:rPr lang="en-US" sz="1500" dirty="0">
                <a:hlinkClick r:id="rId4"/>
              </a:rPr>
              <a:t>C. Bourdelle PPCF 2025</a:t>
            </a:r>
            <a:r>
              <a:rPr lang="en-US" sz="1500" dirty="0"/>
              <a:t>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29AA5C-8C34-4B73-82F0-BA1909675FF6}"/>
              </a:ext>
            </a:extLst>
          </p:cNvPr>
          <p:cNvSpPr txBox="1"/>
          <p:nvPr/>
        </p:nvSpPr>
        <p:spPr>
          <a:xfrm>
            <a:off x="4836917" y="1127587"/>
            <a:ext cx="248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test various simulation settings:</a:t>
            </a:r>
          </a:p>
          <a:p>
            <a:r>
              <a:rPr lang="en-US" b="1" dirty="0">
                <a:solidFill>
                  <a:srgbClr val="FF0000"/>
                </a:solidFill>
              </a:rPr>
              <a:t>Codes, BC </a:t>
            </a:r>
            <a:r>
              <a:rPr lang="en-US" b="1" dirty="0" err="1">
                <a:solidFill>
                  <a:srgbClr val="FF0000"/>
                </a:solidFill>
              </a:rPr>
              <a:t>etc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65955C-0C81-4C75-ADB4-8D4AEEE8451D}"/>
              </a:ext>
            </a:extLst>
          </p:cNvPr>
          <p:cNvSpPr txBox="1"/>
          <p:nvPr/>
        </p:nvSpPr>
        <p:spPr>
          <a:xfrm>
            <a:off x="8600100" y="1365916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And quantify using synthetic </a:t>
            </a:r>
            <a:r>
              <a:rPr lang="en-US" b="1" dirty="0" err="1">
                <a:solidFill>
                  <a:srgbClr val="FF0000"/>
                </a:solidFill>
              </a:rPr>
              <a:t>diags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FE40EC-F6E8-4317-8757-B36E42481FE4}"/>
              </a:ext>
            </a:extLst>
          </p:cNvPr>
          <p:cNvSpPr txBox="1"/>
          <p:nvPr/>
        </p:nvSpPr>
        <p:spPr>
          <a:xfrm>
            <a:off x="4865915" y="2035629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5"/>
              </a:rPr>
              <a:t>Azizi </a:t>
            </a:r>
            <a:r>
              <a:rPr lang="en-US" dirty="0" err="1">
                <a:hlinkClick r:id="rId5"/>
              </a:rPr>
              <a:t>ArXiv</a:t>
            </a:r>
            <a:r>
              <a:rPr lang="en-US" dirty="0">
                <a:hlinkClick r:id="rId5"/>
              </a:rPr>
              <a:t> 2024</a:t>
            </a:r>
            <a:r>
              <a:rPr lang="en-US" dirty="0"/>
              <a:t>]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E62474F-866B-4BEB-92D7-E98EC2E5C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636" y="3174539"/>
            <a:ext cx="4275364" cy="223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96C71D7-CCE0-46FF-AAC9-C29F40445DBC}"/>
              </a:ext>
            </a:extLst>
          </p:cNvPr>
          <p:cNvSpPr txBox="1"/>
          <p:nvPr/>
        </p:nvSpPr>
        <p:spPr>
          <a:xfrm>
            <a:off x="8512628" y="2079172"/>
            <a:ext cx="332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Ex. Anna Glasser TWINTOK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universal diagnostics digital twin </a:t>
            </a:r>
            <a:r>
              <a:rPr lang="en-US" dirty="0"/>
              <a:t> </a:t>
            </a:r>
          </a:p>
          <a:p>
            <a:r>
              <a:rPr lang="en-US" dirty="0"/>
              <a:t>Here bolometry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E3F060-E132-4EEC-B0EE-282F103DA046}"/>
              </a:ext>
            </a:extLst>
          </p:cNvPr>
          <p:cNvSpPr txBox="1"/>
          <p:nvPr/>
        </p:nvSpPr>
        <p:spPr>
          <a:xfrm>
            <a:off x="1709056" y="707573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a few to 1000s of plasma phases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099C856-0EE1-448C-980D-A89BD9E05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884" y="2390046"/>
            <a:ext cx="2992890" cy="218672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272F617-0796-462D-AA3D-A64526AC27E1}"/>
              </a:ext>
            </a:extLst>
          </p:cNvPr>
          <p:cNvSpPr txBox="1"/>
          <p:nvPr/>
        </p:nvSpPr>
        <p:spPr>
          <a:xfrm>
            <a:off x="4402068" y="5736194"/>
            <a:ext cx="7727894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Technically ready at least to get started: </a:t>
            </a:r>
            <a:r>
              <a:rPr lang="en-US" b="1" dirty="0"/>
              <a:t>need manpower to work on such large scale validation project (TSVVH WP4) + support on soft/hardware and UQ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F86638-6E93-40A1-80CE-2AF887508CB7}"/>
              </a:ext>
            </a:extLst>
          </p:cNvPr>
          <p:cNvSpPr txBox="1"/>
          <p:nvPr/>
        </p:nvSpPr>
        <p:spPr>
          <a:xfrm>
            <a:off x="4701641" y="738904"/>
            <a:ext cx="58914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Management Plan: all machine data accessible in IMAS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5891A3-68BF-45FA-9FFC-EBEB4FD83008}"/>
              </a:ext>
            </a:extLst>
          </p:cNvPr>
          <p:cNvSpPr txBox="1"/>
          <p:nvPr/>
        </p:nvSpPr>
        <p:spPr>
          <a:xfrm>
            <a:off x="2994053" y="474193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QLKNN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D5C0B7-3767-41F6-A3AC-8E3473C48723}"/>
              </a:ext>
            </a:extLst>
          </p:cNvPr>
          <p:cNvSpPr txBox="1"/>
          <p:nvPr/>
        </p:nvSpPr>
        <p:spPr>
          <a:xfrm>
            <a:off x="4482989" y="4450620"/>
            <a:ext cx="301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Surrogate models for turbulence, pedestal and SOL</a:t>
            </a:r>
          </a:p>
          <a:p>
            <a:r>
              <a:rPr lang="en-US" dirty="0">
                <a:solidFill>
                  <a:srgbClr val="FF0000"/>
                </a:solidFill>
              </a:rPr>
              <a:t>Now: TGLFNN, MISHKANN, SOLPSNN, HPI2NN ready to go</a:t>
            </a:r>
          </a:p>
        </p:txBody>
      </p:sp>
    </p:spTree>
    <p:extLst>
      <p:ext uri="{BB962C8B-B14F-4D97-AF65-F5344CB8AC3E}">
        <p14:creationId xmlns:p14="http://schemas.microsoft.com/office/powerpoint/2010/main" val="38639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Gaps in parameters from today’s tokamak to Burning Plasmas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15509"/>
              </p:ext>
            </p:extLst>
          </p:nvPr>
        </p:nvGraphicFramePr>
        <p:xfrm>
          <a:off x="0" y="1625278"/>
          <a:ext cx="11717267" cy="187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880">
                  <a:extLst>
                    <a:ext uri="{9D8B030D-6E8A-4147-A177-3AD203B41FA5}">
                      <a16:colId xmlns:a16="http://schemas.microsoft.com/office/drawing/2014/main" val="1141429274"/>
                    </a:ext>
                  </a:extLst>
                </a:gridCol>
                <a:gridCol w="1270449">
                  <a:extLst>
                    <a:ext uri="{9D8B030D-6E8A-4147-A177-3AD203B41FA5}">
                      <a16:colId xmlns:a16="http://schemas.microsoft.com/office/drawing/2014/main" val="1638403381"/>
                    </a:ext>
                  </a:extLst>
                </a:gridCol>
                <a:gridCol w="1356453">
                  <a:extLst>
                    <a:ext uri="{9D8B030D-6E8A-4147-A177-3AD203B41FA5}">
                      <a16:colId xmlns:a16="http://schemas.microsoft.com/office/drawing/2014/main" val="1885233807"/>
                    </a:ext>
                  </a:extLst>
                </a:gridCol>
                <a:gridCol w="674648">
                  <a:extLst>
                    <a:ext uri="{9D8B030D-6E8A-4147-A177-3AD203B41FA5}">
                      <a16:colId xmlns:a16="http://schemas.microsoft.com/office/drawing/2014/main" val="1427868264"/>
                    </a:ext>
                  </a:extLst>
                </a:gridCol>
                <a:gridCol w="962952">
                  <a:extLst>
                    <a:ext uri="{9D8B030D-6E8A-4147-A177-3AD203B41FA5}">
                      <a16:colId xmlns:a16="http://schemas.microsoft.com/office/drawing/2014/main" val="1563273724"/>
                    </a:ext>
                  </a:extLst>
                </a:gridCol>
                <a:gridCol w="890124">
                  <a:extLst>
                    <a:ext uri="{9D8B030D-6E8A-4147-A177-3AD203B41FA5}">
                      <a16:colId xmlns:a16="http://schemas.microsoft.com/office/drawing/2014/main" val="622701397"/>
                    </a:ext>
                  </a:extLst>
                </a:gridCol>
                <a:gridCol w="772043">
                  <a:extLst>
                    <a:ext uri="{9D8B030D-6E8A-4147-A177-3AD203B41FA5}">
                      <a16:colId xmlns:a16="http://schemas.microsoft.com/office/drawing/2014/main" val="565442134"/>
                    </a:ext>
                  </a:extLst>
                </a:gridCol>
                <a:gridCol w="1087117">
                  <a:extLst>
                    <a:ext uri="{9D8B030D-6E8A-4147-A177-3AD203B41FA5}">
                      <a16:colId xmlns:a16="http://schemas.microsoft.com/office/drawing/2014/main" val="4135560948"/>
                    </a:ext>
                  </a:extLst>
                </a:gridCol>
                <a:gridCol w="2955601">
                  <a:extLst>
                    <a:ext uri="{9D8B030D-6E8A-4147-A177-3AD203B41FA5}">
                      <a16:colId xmlns:a16="http://schemas.microsoft.com/office/drawing/2014/main" val="441437465"/>
                    </a:ext>
                  </a:extLst>
                </a:gridCol>
              </a:tblGrid>
              <a:tr h="51323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</a:t>
                      </a:r>
                      <a:r>
                        <a:rPr lang="en-US" sz="2000" baseline="-25000" dirty="0"/>
                        <a:t>fus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</a:t>
                      </a:r>
                      <a:r>
                        <a:rPr lang="en-US" sz="2000" baseline="-25000" dirty="0" err="1"/>
                        <a:t>alpha</a:t>
                      </a:r>
                      <a:r>
                        <a:rPr lang="en-US" sz="2000" baseline="0" dirty="0"/>
                        <a:t>/</a:t>
                      </a:r>
                      <a:r>
                        <a:rPr lang="en-US" sz="2000" baseline="0" dirty="0" err="1"/>
                        <a:t>P</a:t>
                      </a:r>
                      <a:r>
                        <a:rPr lang="en-US" sz="2000" baseline="-25000" dirty="0" err="1"/>
                        <a:t>aux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2000" dirty="0">
                          <a:latin typeface="+mn-lt"/>
                        </a:rPr>
                        <a:t>(core)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2000" baseline="-25000" dirty="0" err="1">
                          <a:latin typeface="+mn-lt"/>
                        </a:rPr>
                        <a:t>C</a:t>
                      </a:r>
                      <a:endParaRPr lang="en-US" sz="20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2000" dirty="0"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+mn-lt"/>
                        </a:rPr>
                        <a:t>f</a:t>
                      </a:r>
                      <a:r>
                        <a:rPr lang="en-US" sz="2000" baseline="-25000" dirty="0" err="1">
                          <a:latin typeface="+mn-lt"/>
                        </a:rPr>
                        <a:t>rad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  <a:r>
                        <a:rPr lang="en-US" sz="2000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2000" dirty="0">
                          <a:latin typeface="+mn-lt"/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Plasma</a:t>
                      </a:r>
                      <a:r>
                        <a:rPr lang="en-US" sz="2000" baseline="0" dirty="0"/>
                        <a:t> e</a:t>
                      </a:r>
                      <a:r>
                        <a:rPr lang="en-US" sz="2000" dirty="0"/>
                        <a:t>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53271"/>
                  </a:ext>
                </a:extLst>
              </a:tr>
              <a:tr h="36783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JET DT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12.5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2.4e5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~20%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 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515205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ITER 15 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  <a:r>
                        <a:rPr lang="en-US" sz="2000" baseline="0" dirty="0"/>
                        <a:t> MW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4-4.2 %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1.3e5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0.021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300-400 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546109"/>
                  </a:ext>
                </a:extLst>
              </a:tr>
              <a:tr h="56482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DEMO A=2.8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640 %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4.9 %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1.4e5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600-1200</a:t>
                      </a:r>
                      <a:r>
                        <a:rPr lang="en-US" sz="2000" baseline="0" dirty="0"/>
                        <a:t> MJ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61242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78466" y="925033"/>
            <a:ext cx="1139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high </a:t>
            </a:r>
            <a:r>
              <a:rPr lang="en-US" b="1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="1" dirty="0">
                <a:solidFill>
                  <a:srgbClr val="C00000"/>
                </a:solidFill>
              </a:rPr>
              <a:t> means more electromagnetic turbulence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 electrostatic turbulence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large fraction of Alphas at 3.5 MeV drive MHD modes which interplay with turbulence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377916" y="2129361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M. Maslov NF2023</a:t>
            </a:r>
            <a:r>
              <a:rPr lang="en-US" dirty="0"/>
              <a:t>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3C7D52-2665-4C14-B079-69317E5CCF48}"/>
              </a:ext>
            </a:extLst>
          </p:cNvPr>
          <p:cNvSpPr txBox="1"/>
          <p:nvPr/>
        </p:nvSpPr>
        <p:spPr>
          <a:xfrm>
            <a:off x="10052388" y="2551207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F. Eriksson NF2024</a:t>
            </a:r>
            <a:r>
              <a:rPr lang="en-US" dirty="0"/>
              <a:t>]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7680F6-24A3-46EC-81A1-9FB28327E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508" y="3617140"/>
            <a:ext cx="5105186" cy="28460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04CFC8-17E0-4F94-8BCD-7AC430A8439E}"/>
              </a:ext>
            </a:extLst>
          </p:cNvPr>
          <p:cNvSpPr txBox="1"/>
          <p:nvPr/>
        </p:nvSpPr>
        <p:spPr>
          <a:xfrm>
            <a:off x="4443859" y="3762496"/>
            <a:ext cx="104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</a:t>
            </a:r>
          </a:p>
          <a:p>
            <a:r>
              <a:rPr lang="en-US" dirty="0"/>
              <a:t>Q=16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DF2F90-D818-4B88-A2AD-F0ED490DB126}"/>
              </a:ext>
            </a:extLst>
          </p:cNvPr>
          <p:cNvSpPr txBox="1"/>
          <p:nvPr/>
        </p:nvSpPr>
        <p:spPr>
          <a:xfrm>
            <a:off x="7291710" y="3856861"/>
            <a:ext cx="103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DEMO</a:t>
            </a:r>
          </a:p>
          <a:p>
            <a:r>
              <a:rPr lang="en-US" sz="2000" dirty="0"/>
              <a:t>Q=34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FF0E79-1815-482B-A450-159E8B63824B}"/>
              </a:ext>
            </a:extLst>
          </p:cNvPr>
          <p:cNvSpPr txBox="1"/>
          <p:nvPr/>
        </p:nvSpPr>
        <p:spPr>
          <a:xfrm>
            <a:off x="372234" y="3892269"/>
            <a:ext cx="2856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Similar electron heat in MW/m</a:t>
            </a:r>
            <a:r>
              <a:rPr lang="en-US" sz="2000" b="1" baseline="30000" dirty="0"/>
              <a:t>3</a:t>
            </a:r>
            <a:r>
              <a:rPr lang="en-US" sz="2000" b="1" dirty="0"/>
              <a:t> from </a:t>
            </a:r>
            <a:r>
              <a:rPr lang="en-US" sz="2000" b="1" dirty="0">
                <a:solidFill>
                  <a:srgbClr val="FF0000"/>
                </a:solidFill>
              </a:rPr>
              <a:t>alpha power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0000FF"/>
                </a:solidFill>
              </a:rPr>
              <a:t>ECRH</a:t>
            </a:r>
            <a:r>
              <a:rPr lang="en-US" sz="2000" b="1" dirty="0"/>
              <a:t> in ITER and DEMO</a:t>
            </a:r>
          </a:p>
        </p:txBody>
      </p:sp>
    </p:spTree>
    <p:extLst>
      <p:ext uri="{BB962C8B-B14F-4D97-AF65-F5344CB8AC3E}">
        <p14:creationId xmlns:p14="http://schemas.microsoft.com/office/powerpoint/2010/main" val="317098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A2C2E-B3C0-4DFF-8785-5E39C54D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89" y="170744"/>
            <a:ext cx="9451776" cy="457200"/>
          </a:xfrm>
        </p:spPr>
        <p:txBody>
          <a:bodyPr/>
          <a:lstStyle/>
          <a:p>
            <a:r>
              <a:rPr lang="en-US" dirty="0"/>
              <a:t>Reduced turbulent model, validated, not ready for high beta/ burning plasmas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C6331D-D4BD-4D98-96D0-D63F94FA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761985"/>
            <a:ext cx="10395857" cy="58427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9F7E8F-DA8D-4B52-91E3-DC56F3E567EE}"/>
              </a:ext>
            </a:extLst>
          </p:cNvPr>
          <p:cNvSpPr txBox="1"/>
          <p:nvPr/>
        </p:nvSpPr>
        <p:spPr>
          <a:xfrm>
            <a:off x="8545286" y="5791200"/>
            <a:ext cx="350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higher fidelity code guidance</a:t>
            </a:r>
          </a:p>
        </p:txBody>
      </p:sp>
    </p:spTree>
    <p:extLst>
      <p:ext uri="{BB962C8B-B14F-4D97-AF65-F5344CB8AC3E}">
        <p14:creationId xmlns:p14="http://schemas.microsoft.com/office/powerpoint/2010/main" val="50399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3432" y="298841"/>
            <a:ext cx="11208568" cy="457200"/>
          </a:xfrm>
        </p:spPr>
        <p:txBody>
          <a:bodyPr/>
          <a:lstStyle/>
          <a:p>
            <a:r>
              <a:rPr lang="en-US" sz="2400" dirty="0"/>
              <a:t>At high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dirty="0"/>
              <a:t>, with energetic particles, </a:t>
            </a:r>
            <a:br>
              <a:rPr lang="en-US" sz="2400" dirty="0"/>
            </a:br>
            <a:r>
              <a:rPr lang="en-US" sz="2400" dirty="0"/>
              <a:t>no validated reduced turbulent transport model. </a:t>
            </a:r>
            <a:br>
              <a:rPr lang="en-US" sz="2400" dirty="0"/>
            </a:br>
            <a:r>
              <a:rPr lang="en-US" sz="2400" dirty="0"/>
              <a:t>Need to go up the fidelity ladder of turbulent transport models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4F96DE2-A6B5-4440-96B4-C077A061CC92}"/>
              </a:ext>
            </a:extLst>
          </p:cNvPr>
          <p:cNvGrpSpPr/>
          <p:nvPr/>
        </p:nvGrpSpPr>
        <p:grpSpPr>
          <a:xfrm>
            <a:off x="177800" y="1565977"/>
            <a:ext cx="9956800" cy="3397718"/>
            <a:chOff x="177800" y="1565977"/>
            <a:chExt cx="9956800" cy="3397718"/>
          </a:xfrm>
        </p:grpSpPr>
        <p:sp>
          <p:nvSpPr>
            <p:cNvPr id="19" name="Rectangle 18"/>
            <p:cNvSpPr/>
            <p:nvPr/>
          </p:nvSpPr>
          <p:spPr>
            <a:xfrm>
              <a:off x="177800" y="1565977"/>
              <a:ext cx="9956800" cy="3397718"/>
            </a:xfrm>
            <a:prstGeom prst="rect">
              <a:avLst/>
            </a:prstGeom>
            <a:solidFill>
              <a:srgbClr val="FF00FF">
                <a:alpha val="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e 4">
              <a:extLst>
                <a:ext uri="{FF2B5EF4-FFF2-40B4-BE49-F238E27FC236}">
                  <a16:creationId xmlns:a16="http://schemas.microsoft.com/office/drawing/2014/main" id="{E174B7CC-98AC-41C8-8DB7-7D26ED33A92B}"/>
                </a:ext>
              </a:extLst>
            </p:cNvPr>
            <p:cNvGrpSpPr/>
            <p:nvPr/>
          </p:nvGrpSpPr>
          <p:grpSpPr>
            <a:xfrm>
              <a:off x="344802" y="1808997"/>
              <a:ext cx="9590275" cy="2944421"/>
              <a:chOff x="606892" y="2352113"/>
              <a:chExt cx="9590275" cy="2944421"/>
            </a:xfrm>
            <a:solidFill>
              <a:srgbClr val="FFFFFF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ZoneTexte 5">
                    <a:extLst>
                      <a:ext uri="{FF2B5EF4-FFF2-40B4-BE49-F238E27FC236}">
                        <a16:creationId xmlns:a16="http://schemas.microsoft.com/office/drawing/2014/main" id="{A55752DE-BCF5-4D12-ADAA-A96060B697CD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74" y="3551316"/>
                    <a:ext cx="2181142" cy="707886"/>
                  </a:xfrm>
                  <a:prstGeom prst="rect">
                    <a:avLst/>
                  </a:prstGeom>
                  <a:grpFill/>
                  <a:ln w="38100">
                    <a:solidFill>
                      <a:srgbClr val="7030A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/>
                      </a:rPr>
                      <a:t>transport PDE solver </a:t>
                    </a:r>
                    <a14:m>
                      <m:oMath xmlns:m="http://schemas.openxmlformats.org/officeDocument/2006/math"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𝑡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kumimoji="0" lang="fr-F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𝑡</m:t>
                        </m:r>
                      </m:oMath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mc:Choice>
            <mc:Fallback xmlns="">
              <p:sp>
                <p:nvSpPr>
                  <p:cNvPr id="38" name="ZoneTexte 5">
                    <a:extLst>
                      <a:ext uri="{FF2B5EF4-FFF2-40B4-BE49-F238E27FC236}">
                        <a16:creationId xmlns:a16="http://schemas.microsoft.com/office/drawing/2014/main" id="{A55752DE-BCF5-4D12-ADAA-A96060B697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74" y="3551316"/>
                    <a:ext cx="2181142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23" t="-1639" b="-12295"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ZoneTexte 6">
                <a:extLst>
                  <a:ext uri="{FF2B5EF4-FFF2-40B4-BE49-F238E27FC236}">
                    <a16:creationId xmlns:a16="http://schemas.microsoft.com/office/drawing/2014/main" id="{2CA45E59-776F-4AA7-A381-63E82F912C83}"/>
                  </a:ext>
                </a:extLst>
              </p:cNvPr>
              <p:cNvSpPr txBox="1"/>
              <p:nvPr/>
            </p:nvSpPr>
            <p:spPr>
              <a:xfrm>
                <a:off x="606892" y="2359738"/>
                <a:ext cx="4160113" cy="707886"/>
              </a:xfrm>
              <a:prstGeom prst="rect">
                <a:avLst/>
              </a:prstGeom>
              <a:grpFill/>
              <a:ln w="3810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kern="0" dirty="0">
                    <a:solidFill>
                      <a:srgbClr val="006600"/>
                    </a:solidFill>
                    <a:latin typeface="Arial"/>
                  </a:rPr>
                  <a:t>Sources: ECRH, NBI, fusion power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Arial"/>
                  </a:rPr>
                  <a:t>Sinks:</a:t>
                </a:r>
                <a:r>
                  <a:rPr kumimoji="0" lang="fr-FR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Arial"/>
                  </a:rPr>
                  <a:t> radiation</a:t>
                </a:r>
                <a:endPara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" name="ZoneTexte 7">
                <a:extLst>
                  <a:ext uri="{FF2B5EF4-FFF2-40B4-BE49-F238E27FC236}">
                    <a16:creationId xmlns:a16="http://schemas.microsoft.com/office/drawing/2014/main" id="{66C9E917-7817-47C4-A8C4-5FDD41D71DA8}"/>
                  </a:ext>
                </a:extLst>
              </p:cNvPr>
              <p:cNvSpPr txBox="1"/>
              <p:nvPr/>
            </p:nvSpPr>
            <p:spPr>
              <a:xfrm>
                <a:off x="4887700" y="2352113"/>
                <a:ext cx="5309467" cy="707886"/>
              </a:xfrm>
              <a:prstGeom prst="rect">
                <a:avLst/>
              </a:prstGeom>
              <a:grpFill/>
              <a:ln w="381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</a:rPr>
                  <a:t>Turbulent transport fluxes: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</a:rPr>
                  <a:t>GENE, CGYRO,..</a:t>
                </a:r>
                <a:r>
                  <a:rPr lang="en-US" sz="2000" b="1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</a:t>
                </a:r>
              </a:p>
              <a:p>
                <a:pPr lvl="0" algn="ctr">
                  <a:defRPr/>
                </a:pPr>
                <a:r>
                  <a:rPr lang="en-US" sz="2000" b="1" dirty="0">
                    <a:solidFill>
                      <a:srgbClr val="0000FF"/>
                    </a:solidFill>
                  </a:rPr>
                  <a:t>Global, electromagnetic, non-linear gyrokinetic</a:t>
                </a: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ZoneTexte 8">
                <a:extLst>
                  <a:ext uri="{FF2B5EF4-FFF2-40B4-BE49-F238E27FC236}">
                    <a16:creationId xmlns:a16="http://schemas.microsoft.com/office/drawing/2014/main" id="{52E89E77-7C7A-40FF-9332-6D661165E795}"/>
                  </a:ext>
                </a:extLst>
              </p:cNvPr>
              <p:cNvSpPr txBox="1"/>
              <p:nvPr/>
            </p:nvSpPr>
            <p:spPr>
              <a:xfrm>
                <a:off x="5949574" y="4896424"/>
                <a:ext cx="2160240" cy="400110"/>
              </a:xfrm>
              <a:prstGeom prst="rect">
                <a:avLst/>
              </a:prstGeom>
              <a:grpFill/>
              <a:ln w="38100"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2D magnetic eq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ZoneTexte 9">
                <a:extLst>
                  <a:ext uri="{FF2B5EF4-FFF2-40B4-BE49-F238E27FC236}">
                    <a16:creationId xmlns:a16="http://schemas.microsoft.com/office/drawing/2014/main" id="{ECE28CE8-F89A-461C-BB07-071BD3A72370}"/>
                  </a:ext>
                </a:extLst>
              </p:cNvPr>
              <p:cNvSpPr txBox="1"/>
              <p:nvPr/>
            </p:nvSpPr>
            <p:spPr>
              <a:xfrm>
                <a:off x="951138" y="3661052"/>
                <a:ext cx="1681871" cy="400110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Initial profiles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ZoneTexte 10">
                <a:extLst>
                  <a:ext uri="{FF2B5EF4-FFF2-40B4-BE49-F238E27FC236}">
                    <a16:creationId xmlns:a16="http://schemas.microsoft.com/office/drawing/2014/main" id="{E6CEE5AB-E3AE-4260-9FFC-0A1CF058B719}"/>
                  </a:ext>
                </a:extLst>
              </p:cNvPr>
              <p:cNvSpPr txBox="1"/>
              <p:nvPr/>
            </p:nvSpPr>
            <p:spPr>
              <a:xfrm>
                <a:off x="6542085" y="3528095"/>
                <a:ext cx="2653290" cy="707886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Predicted Ti, density,</a:t>
                </a:r>
                <a:b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</a:b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profiles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</a:endParaRPr>
              </a:p>
            </p:txBody>
          </p:sp>
          <p:cxnSp>
            <p:nvCxnSpPr>
              <p:cNvPr id="13" name="Connecteur droit avec flèche 11">
                <a:extLst>
                  <a:ext uri="{FF2B5EF4-FFF2-40B4-BE49-F238E27FC236}">
                    <a16:creationId xmlns:a16="http://schemas.microsoft.com/office/drawing/2014/main" id="{66EAF91E-AAA8-4070-BCBD-AC52C04728A2}"/>
                  </a:ext>
                </a:extLst>
              </p:cNvPr>
              <p:cNvCxnSpPr/>
              <p:nvPr/>
            </p:nvCxnSpPr>
            <p:spPr>
              <a:xfrm>
                <a:off x="2714934" y="3861107"/>
                <a:ext cx="768429" cy="13374"/>
              </a:xfrm>
              <a:prstGeom prst="straightConnector1">
                <a:avLst/>
              </a:prstGeom>
              <a:grpFill/>
              <a:ln w="76200" cap="flat" cmpd="sng" algn="ctr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" name="Connecteur droit avec flèche 12">
                <a:extLst>
                  <a:ext uri="{FF2B5EF4-FFF2-40B4-BE49-F238E27FC236}">
                    <a16:creationId xmlns:a16="http://schemas.microsoft.com/office/drawing/2014/main" id="{B469EE51-27D9-4E9B-8D6B-50F448351687}"/>
                  </a:ext>
                </a:extLst>
              </p:cNvPr>
              <p:cNvCxnSpPr/>
              <p:nvPr/>
            </p:nvCxnSpPr>
            <p:spPr>
              <a:xfrm flipV="1">
                <a:off x="5737189" y="3861107"/>
                <a:ext cx="661627" cy="4721"/>
              </a:xfrm>
              <a:prstGeom prst="straightConnector1">
                <a:avLst/>
              </a:prstGeom>
              <a:grpFill/>
              <a:ln w="76200" cap="flat" cmpd="sng" algn="ctr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" name="Connecteur droit avec flèche 13">
                <a:extLst>
                  <a:ext uri="{FF2B5EF4-FFF2-40B4-BE49-F238E27FC236}">
                    <a16:creationId xmlns:a16="http://schemas.microsoft.com/office/drawing/2014/main" id="{E8588D58-82E3-4EE2-9EF7-D35C675909F2}"/>
                  </a:ext>
                </a:extLst>
              </p:cNvPr>
              <p:cNvCxnSpPr/>
              <p:nvPr/>
            </p:nvCxnSpPr>
            <p:spPr>
              <a:xfrm flipH="1" flipV="1">
                <a:off x="3370112" y="3088934"/>
                <a:ext cx="288032" cy="34575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FF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6" name="Connecteur droit avec flèche 14">
                <a:extLst>
                  <a:ext uri="{FF2B5EF4-FFF2-40B4-BE49-F238E27FC236}">
                    <a16:creationId xmlns:a16="http://schemas.microsoft.com/office/drawing/2014/main" id="{2DD6AB6C-4D0C-4B2C-B7B6-1790EE0CBED1}"/>
                  </a:ext>
                </a:extLst>
              </p:cNvPr>
              <p:cNvCxnSpPr/>
              <p:nvPr/>
            </p:nvCxnSpPr>
            <p:spPr>
              <a:xfrm flipV="1">
                <a:off x="5538606" y="3067363"/>
                <a:ext cx="432049" cy="38385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FF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7" name="Connecteur droit avec flèche 15">
                <a:extLst>
                  <a:ext uri="{FF2B5EF4-FFF2-40B4-BE49-F238E27FC236}">
                    <a16:creationId xmlns:a16="http://schemas.microsoft.com/office/drawing/2014/main" id="{4D11E58C-310F-4875-A167-CF8C07C10A91}"/>
                  </a:ext>
                </a:extLst>
              </p:cNvPr>
              <p:cNvCxnSpPr/>
              <p:nvPr/>
            </p:nvCxnSpPr>
            <p:spPr>
              <a:xfrm>
                <a:off x="5465070" y="4394455"/>
                <a:ext cx="462622" cy="289328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FF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20" name="ZoneTexte 19"/>
            <p:cNvSpPr txBox="1"/>
            <p:nvPr/>
          </p:nvSpPr>
          <p:spPr>
            <a:xfrm>
              <a:off x="419100" y="4470400"/>
              <a:ext cx="2285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  <a:highlight>
                    <a:srgbClr val="FFFF00"/>
                  </a:highlight>
                </a:rPr>
                <a:t>TANGO, PORTALS,…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61556" y="5295901"/>
            <a:ext cx="7088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Frontier of what can be achieved presently using GPU acceleration</a:t>
            </a:r>
          </a:p>
          <a:p>
            <a:r>
              <a:rPr lang="en-US" dirty="0"/>
              <a:t>Being validated against high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, with fast ions experiments on AUG and JET</a:t>
            </a:r>
          </a:p>
          <a:p>
            <a:r>
              <a:rPr lang="en-US" dirty="0"/>
              <a:t>And used to predict ITER 15 MA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346F82-CB4C-4D28-B524-EB1D854A828F}"/>
              </a:ext>
            </a:extLst>
          </p:cNvPr>
          <p:cNvSpPr txBox="1"/>
          <p:nvPr/>
        </p:nvSpPr>
        <p:spPr>
          <a:xfrm>
            <a:off x="7208108" y="5750012"/>
            <a:ext cx="48356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0" u="none" strike="noStrike" baseline="0" dirty="0"/>
              <a:t>GENE-Tango [</a:t>
            </a:r>
            <a:r>
              <a:rPr lang="en-US" sz="1800" i="0" u="none" strike="noStrike" baseline="0" dirty="0">
                <a:hlinkClick r:id="rId4"/>
              </a:rPr>
              <a:t>A. Di Siena et al, NF 2024</a:t>
            </a:r>
            <a:r>
              <a:rPr lang="en-US" sz="1800" i="0" u="none" strike="noStrike" baseline="0" dirty="0"/>
              <a:t>]</a:t>
            </a:r>
            <a:endParaRPr lang="en-US" dirty="0"/>
          </a:p>
          <a:p>
            <a:r>
              <a:rPr lang="en-US" dirty="0"/>
              <a:t>CGYRO-PORTALS P. </a:t>
            </a:r>
            <a:r>
              <a:rPr lang="fr-FR" b="0" i="0" dirty="0" err="1">
                <a:effectLst/>
                <a:latin typeface="system-ui"/>
              </a:rPr>
              <a:t>Rodriguez-Fernandez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5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218A9-09BA-4C1E-992F-7963DBD4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F20FE-6F49-4DF9-8C4E-A820AFD5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988233"/>
            <a:ext cx="1097280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Uncertainties in system code and mitigation action</a:t>
            </a:r>
          </a:p>
          <a:p>
            <a:endParaRPr lang="en-US" sz="2200" b="1" dirty="0"/>
          </a:p>
          <a:p>
            <a:r>
              <a:rPr lang="en-US" sz="2200" b="1" dirty="0"/>
              <a:t>Going up the ladder of models for a better understanding of uncertainties impact: Scaling laws with ad-hoc heat transport coefficients </a:t>
            </a:r>
          </a:p>
          <a:p>
            <a:endParaRPr lang="en-US" sz="2200" dirty="0"/>
          </a:p>
          <a:p>
            <a:r>
              <a:rPr lang="en-US" sz="2200" dirty="0"/>
              <a:t>High fidelity integrated modelling using turbulent transport models: validation</a:t>
            </a:r>
          </a:p>
          <a:p>
            <a:endParaRPr lang="en-US" sz="2200" dirty="0"/>
          </a:p>
          <a:p>
            <a:r>
              <a:rPr lang="en-US" sz="2200" dirty="0"/>
              <a:t>Gaps between today’s tokamak plasmas and ITER/DEMO</a:t>
            </a:r>
          </a:p>
          <a:p>
            <a:endParaRPr lang="en-US" sz="2200" dirty="0"/>
          </a:p>
          <a:p>
            <a:r>
              <a:rPr lang="en-US" sz="2200" dirty="0"/>
              <a:t>Verification against even higher fidelity integrated modelling</a:t>
            </a:r>
          </a:p>
          <a:p>
            <a:endParaRPr lang="en-US" sz="2200" dirty="0"/>
          </a:p>
          <a:p>
            <a:r>
              <a:rPr lang="en-US" sz="2200" dirty="0"/>
              <a:t>Extrapolation towards DEMO: status and plans</a:t>
            </a:r>
          </a:p>
          <a:p>
            <a:endParaRPr lang="en-US" sz="2200" dirty="0"/>
          </a:p>
          <a:p>
            <a:r>
              <a:rPr lang="en-US" sz="2200" dirty="0"/>
              <a:t>Side note on VNS</a:t>
            </a:r>
          </a:p>
          <a:p>
            <a:endParaRPr lang="en-US" sz="2200" dirty="0"/>
          </a:p>
          <a:p>
            <a:r>
              <a:rPr lang="en-US" sz="2200" dirty="0"/>
              <a:t>Conclusion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6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strike="noStrike" baseline="0" dirty="0"/>
              <a:t>First global gyrokinetic profile predictions of ITER burning plasma inside </a:t>
            </a:r>
            <a:r>
              <a:rPr lang="en-US" i="0" u="none" strike="noStrike" baseline="0" dirty="0" err="1">
                <a:latin typeface="Symbol" panose="05050102010706020507" pitchFamily="18" charset="2"/>
              </a:rPr>
              <a:t>r</a:t>
            </a:r>
            <a:r>
              <a:rPr lang="en-US" i="0" u="none" strike="noStrike" baseline="-25000" dirty="0" err="1"/>
              <a:t>tor</a:t>
            </a:r>
            <a:r>
              <a:rPr lang="en-US" i="0" u="none" strike="noStrike" baseline="0" dirty="0"/>
              <a:t>=0.6 </a:t>
            </a:r>
            <a:r>
              <a:rPr lang="en-US" sz="2400" i="0" u="none" strike="noStrike" baseline="0" dirty="0"/>
              <a:t>[A. Di Siena et al, submitted]</a:t>
            </a:r>
            <a:endParaRPr lang="en-US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56135" y="1036320"/>
            <a:ext cx="1065785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GENE-Tango: global, electromagnetic, nonlinear, flux matching </a:t>
            </a:r>
            <a:r>
              <a:rPr lang="en-US" dirty="0"/>
              <a:t> 8 million </a:t>
            </a:r>
            <a:r>
              <a:rPr lang="en-US" dirty="0" err="1"/>
              <a:t>CPUh</a:t>
            </a:r>
            <a:r>
              <a:rPr lang="en-US" dirty="0"/>
              <a:t> for convergence tests + 70k node hours on GPU </a:t>
            </a:r>
            <a:r>
              <a:rPr lang="en-US" i="0" u="none" strike="noStrike" baseline="0" dirty="0"/>
              <a:t>[</a:t>
            </a:r>
            <a:r>
              <a:rPr lang="en-US" i="0" u="none" strike="noStrike" baseline="0" dirty="0">
                <a:hlinkClick r:id="rId2"/>
              </a:rPr>
              <a:t>A. Di Siena et al, submitted</a:t>
            </a:r>
            <a:r>
              <a:rPr lang="en-US" i="0" u="none" strike="noStrike" baseline="0" dirty="0"/>
              <a:t>]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TGLFsat2-HFPS: </a:t>
            </a:r>
            <a:r>
              <a:rPr lang="en-US" dirty="0"/>
              <a:t>TGLFsat2 settings optimized to handle electromagnetic KBM inside 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dirty="0"/>
              <a:t>=0.5 see E. </a:t>
            </a:r>
            <a:r>
              <a:rPr lang="en-US" dirty="0" err="1"/>
              <a:t>Fransson’s</a:t>
            </a:r>
            <a:r>
              <a:rPr lang="en-US" dirty="0"/>
              <a:t> poster for more details and [</a:t>
            </a:r>
            <a:r>
              <a:rPr lang="en-US" dirty="0">
                <a:hlinkClick r:id="rId3"/>
              </a:rPr>
              <a:t>Najlaoui PPCF 2025</a:t>
            </a:r>
            <a:r>
              <a:rPr lang="en-US" dirty="0"/>
              <a:t>]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FRM1000"/>
              </a:rPr>
              <a:t>for verification TGLFsat2 / GKW on JET high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MMI10"/>
              </a:rPr>
              <a:t>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FRM1000"/>
              </a:rPr>
              <a:t>plasma</a:t>
            </a:r>
          </a:p>
          <a:p>
            <a:pPr algn="l"/>
            <a:r>
              <a:rPr lang="en-US" sz="1600" b="0" i="1" u="none" strike="noStrike" baseline="0" dirty="0" err="1">
                <a:solidFill>
                  <a:srgbClr val="000000"/>
                </a:solidFill>
                <a:latin typeface="SFRM1000"/>
              </a:rPr>
              <a:t>kygrid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0700"/>
              </a:rPr>
              <a:t>model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0700"/>
              </a:rPr>
              <a:t>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4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,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1000"/>
              </a:rPr>
              <a:t>alpha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0700"/>
              </a:rPr>
              <a:t>zf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0700"/>
              </a:rPr>
              <a:t>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SY10"/>
              </a:rPr>
              <a:t>−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1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, width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3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, filter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SY10"/>
              </a:rPr>
              <a:t>−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0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1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,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1000"/>
              </a:rPr>
              <a:t>min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0700"/>
              </a:rPr>
              <a:t>width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0700"/>
              </a:rPr>
              <a:t>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SY10"/>
              </a:rPr>
              <a:t>−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0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3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,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1000"/>
              </a:rPr>
              <a:t>nbasis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6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,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1000"/>
              </a:rPr>
              <a:t>use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0700"/>
              </a:rPr>
              <a:t>MHD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0500"/>
              </a:rPr>
              <a:t>rule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0500"/>
              </a:rPr>
              <a:t>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MI10"/>
              </a:rPr>
              <a:t>true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,</a:t>
            </a:r>
          </a:p>
          <a:p>
            <a:r>
              <a:rPr lang="en-US" sz="1600" b="0" i="1" u="none" strike="noStrike" baseline="0" dirty="0" err="1">
                <a:solidFill>
                  <a:srgbClr val="000000"/>
                </a:solidFill>
                <a:latin typeface="SFRM1000"/>
              </a:rPr>
              <a:t>use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0700"/>
              </a:rPr>
              <a:t>bperp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0700"/>
              </a:rPr>
              <a:t>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MI10"/>
              </a:rPr>
              <a:t>true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1000"/>
              </a:rPr>
              <a:t>and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1000"/>
              </a:rPr>
              <a:t>use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SFRM0700"/>
              </a:rPr>
              <a:t>bpar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SFRM0700"/>
              </a:rPr>
              <a:t>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R10"/>
              </a:rPr>
              <a:t>=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CMMI1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MI10"/>
              </a:rPr>
              <a:t> </a:t>
            </a:r>
            <a:r>
              <a:rPr lang="en-US" dirty="0"/>
              <a:t>~1000 </a:t>
            </a:r>
            <a:r>
              <a:rPr lang="en-US" dirty="0" err="1"/>
              <a:t>CPUh</a:t>
            </a:r>
            <a:endParaRPr lang="en-US" sz="1800" b="0" i="0" u="none" strike="noStrike" baseline="0" dirty="0">
              <a:solidFill>
                <a:srgbClr val="000000"/>
              </a:solidFill>
              <a:latin typeface="CMMI10"/>
            </a:endParaRPr>
          </a:p>
          <a:p>
            <a:pPr algn="l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865E86A-6E68-4185-B279-17453BB5B9A4}"/>
              </a:ext>
            </a:extLst>
          </p:cNvPr>
          <p:cNvGrpSpPr/>
          <p:nvPr/>
        </p:nvGrpSpPr>
        <p:grpSpPr>
          <a:xfrm>
            <a:off x="803776" y="2850293"/>
            <a:ext cx="10497355" cy="3674074"/>
            <a:chOff x="762587" y="2380736"/>
            <a:chExt cx="10497355" cy="367407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A2B6F46-8E91-40DF-91B2-C84AD473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587" y="2380736"/>
              <a:ext cx="10497355" cy="3674074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1284F62-DEC5-4246-9667-22F2637E945B}"/>
                </a:ext>
              </a:extLst>
            </p:cNvPr>
            <p:cNvSpPr/>
            <p:nvPr/>
          </p:nvSpPr>
          <p:spPr>
            <a:xfrm>
              <a:off x="3015049" y="2784391"/>
              <a:ext cx="1491048" cy="963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GENE-Tango - ES</a:t>
              </a:r>
            </a:p>
            <a:p>
              <a:pPr algn="ctr"/>
              <a:r>
                <a:rPr lang="en-US" sz="1100" b="1" dirty="0">
                  <a:solidFill>
                    <a:srgbClr val="0000FF"/>
                  </a:solidFill>
                </a:rPr>
                <a:t>GENE-Tango – EM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QuaLiKiz-HFPS</a:t>
              </a:r>
            </a:p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TGLFsat2-HFPS – ES</a:t>
              </a:r>
            </a:p>
            <a:p>
              <a:pPr algn="ctr"/>
              <a:r>
                <a:rPr lang="en-US" sz="1100" b="1" dirty="0">
                  <a:solidFill>
                    <a:srgbClr val="0000FF"/>
                  </a:solidFill>
                </a:rPr>
                <a:t>TGLFsat2-HFPS - EM</a:t>
              </a: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82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2B6F46-8E91-40DF-91B2-C84AD473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87" y="2380736"/>
            <a:ext cx="10497355" cy="36740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strike="noStrike" baseline="0" dirty="0"/>
              <a:t>First global gyrokinetic profile predictions of ITER burning plasma </a:t>
            </a:r>
            <a:r>
              <a:rPr lang="en-US" sz="2400" i="0" u="none" strike="noStrike" baseline="0" dirty="0"/>
              <a:t>[A. Di Siena et al, submitted]</a:t>
            </a:r>
            <a:endParaRPr lang="en-US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56135" y="1036320"/>
            <a:ext cx="10657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GENE-Tango: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electromagnetic</a:t>
            </a:r>
            <a:r>
              <a:rPr lang="fr-FR" dirty="0"/>
              <a:t> fluctuations, T</a:t>
            </a:r>
            <a:r>
              <a:rPr lang="fr-FR" baseline="-25000" dirty="0"/>
              <a:t>i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peaked</a:t>
            </a:r>
            <a:r>
              <a:rPr lang="fr-FR" dirty="0"/>
              <a:t> (as </a:t>
            </a:r>
            <a:r>
              <a:rPr lang="fr-FR" dirty="0" err="1"/>
              <a:t>expected</a:t>
            </a:r>
            <a:r>
              <a:rPr lang="fr-FR" dirty="0"/>
              <a:t> [</a:t>
            </a:r>
            <a:r>
              <a:rPr lang="fr-FR" dirty="0">
                <a:hlinkClick r:id="rId3"/>
              </a:rPr>
              <a:t>Citrin, </a:t>
            </a:r>
            <a:r>
              <a:rPr lang="fr-FR" dirty="0" err="1">
                <a:hlinkClick r:id="rId3"/>
              </a:rPr>
              <a:t>Mantica</a:t>
            </a:r>
            <a:r>
              <a:rPr lang="fr-FR" dirty="0">
                <a:hlinkClick r:id="rId3"/>
              </a:rPr>
              <a:t> PPCF 2023</a:t>
            </a:r>
            <a:r>
              <a:rPr lang="fr-FR" dirty="0"/>
              <a:t>], n</a:t>
            </a:r>
            <a:r>
              <a:rPr lang="fr-FR" baseline="-25000" dirty="0"/>
              <a:t>e</a:t>
            </a:r>
            <a:r>
              <a:rPr lang="fr-FR" dirty="0"/>
              <a:t> flatter (as </a:t>
            </a:r>
            <a:r>
              <a:rPr lang="fr-FR" dirty="0" err="1"/>
              <a:t>expected</a:t>
            </a:r>
            <a:r>
              <a:rPr lang="fr-FR" dirty="0"/>
              <a:t> [</a:t>
            </a:r>
            <a:r>
              <a:rPr lang="fr-FR" dirty="0">
                <a:hlinkClick r:id="rId4"/>
              </a:rPr>
              <a:t>Hein et al </a:t>
            </a:r>
            <a:r>
              <a:rPr lang="fr-FR" dirty="0" err="1">
                <a:hlinkClick r:id="rId4"/>
              </a:rPr>
              <a:t>PoP</a:t>
            </a:r>
            <a:r>
              <a:rPr lang="fr-FR" dirty="0">
                <a:hlinkClick r:id="rId4"/>
              </a:rPr>
              <a:t> 2010</a:t>
            </a:r>
            <a:r>
              <a:rPr lang="fr-FR" dirty="0"/>
              <a:t>]), T</a:t>
            </a:r>
            <a:r>
              <a:rPr lang="fr-FR" baseline="-25000" dirty="0"/>
              <a:t>e</a:t>
            </a:r>
            <a:r>
              <a:rPr lang="fr-FR" dirty="0"/>
              <a:t> </a:t>
            </a:r>
            <a:r>
              <a:rPr lang="fr-FR" dirty="0" err="1"/>
              <a:t>unchanged</a:t>
            </a:r>
            <a:r>
              <a:rPr lang="fr-FR" dirty="0"/>
              <a:t>. In TGLFsat2-HFPS </a:t>
            </a:r>
            <a:r>
              <a:rPr lang="fr-FR" dirty="0" err="1"/>
              <a:t>only</a:t>
            </a:r>
            <a:r>
              <a:rPr lang="fr-FR" dirty="0"/>
              <a:t> a </a:t>
            </a:r>
            <a:r>
              <a:rPr lang="fr-FR" dirty="0" err="1"/>
              <a:t>slight</a:t>
            </a:r>
            <a:r>
              <a:rPr lang="fr-FR" dirty="0"/>
              <a:t> density </a:t>
            </a:r>
            <a:r>
              <a:rPr lang="fr-FR" dirty="0" err="1"/>
              <a:t>flattening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reported</a:t>
            </a:r>
            <a:r>
              <a:rPr lang="fr-FR" dirty="0"/>
              <a:t>. </a:t>
            </a:r>
            <a:endParaRPr lang="en-US" sz="1800" i="0" u="none" strike="noStrike" baseline="0" dirty="0">
              <a:solidFill>
                <a:srgbClr val="000000"/>
              </a:solidFill>
              <a:latin typeface="CMMI1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Good agreement between GENE-Tango electromagnetic and TGLFsat2-HFPS electromagnetic</a:t>
            </a:r>
            <a:r>
              <a:rPr lang="en-US" b="1" dirty="0"/>
              <a:t>. For good or bad reasons? On-going verification GENE-GKW-TGLF on this ITER case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520" y="583692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steps: adding </a:t>
            </a:r>
            <a:r>
              <a:rPr lang="en-US" dirty="0" err="1"/>
              <a:t>alphas’impact</a:t>
            </a:r>
            <a:r>
              <a:rPr lang="en-US" dirty="0"/>
              <a:t> on MHD/turbulence in GENE-Tango and </a:t>
            </a:r>
            <a:r>
              <a:rPr lang="en-US" b="1" dirty="0"/>
              <a:t>improve physics of reduced models</a:t>
            </a:r>
            <a:r>
              <a:rPr lang="en-US" dirty="0"/>
              <a:t>. Key to prepare JT60-SA operation, ITER, VNS, DEMO,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1284F62-DEC5-4246-9667-22F2637E945B}"/>
              </a:ext>
            </a:extLst>
          </p:cNvPr>
          <p:cNvSpPr/>
          <p:nvPr/>
        </p:nvSpPr>
        <p:spPr>
          <a:xfrm>
            <a:off x="3015049" y="2784391"/>
            <a:ext cx="1491048" cy="963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GENE-Tango - ES</a:t>
            </a:r>
          </a:p>
          <a:p>
            <a:pPr algn="ctr"/>
            <a:r>
              <a:rPr lang="en-US" sz="1100" b="1" dirty="0">
                <a:solidFill>
                  <a:srgbClr val="0000FF"/>
                </a:solidFill>
              </a:rPr>
              <a:t>GENE-Tango – EM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QuaLiKiz</a:t>
            </a:r>
            <a:r>
              <a:rPr lang="en-US" sz="1100" b="1" dirty="0">
                <a:solidFill>
                  <a:schemeClr val="tx1"/>
                </a:solidFill>
              </a:rPr>
              <a:t>-HFPS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TGLFsat2-HFPS – ES</a:t>
            </a:r>
          </a:p>
          <a:p>
            <a:pPr algn="ctr"/>
            <a:r>
              <a:rPr lang="en-US" sz="1100" b="1" dirty="0">
                <a:solidFill>
                  <a:srgbClr val="0000FF"/>
                </a:solidFill>
              </a:rPr>
              <a:t>TGLFsat2-HFPS - EM</a:t>
            </a:r>
          </a:p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6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05DF420-4BD6-4742-8E5E-9D058EC0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389" y="413836"/>
            <a:ext cx="7388028" cy="1508857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D8F14E-DEAF-44DA-8749-9E6FC276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 benchmark case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7D2A30-18C8-4770-BD42-8E603B3A8D75}"/>
              </a:ext>
            </a:extLst>
          </p:cNvPr>
          <p:cNvSpPr txBox="1"/>
          <p:nvPr/>
        </p:nvSpPr>
        <p:spPr>
          <a:xfrm>
            <a:off x="849953" y="1938330"/>
            <a:ext cx="10794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 same case, highest fidelity modelling (GENE-Tango CGYRO-Portals) and ASTRA/HFPS-TGLF</a:t>
            </a:r>
          </a:p>
          <a:p>
            <a:endParaRPr lang="en-US" dirty="0"/>
          </a:p>
          <a:p>
            <a:r>
              <a:rPr lang="en-US" dirty="0"/>
              <a:t>ASTRA/HFPS-TGLF will be used to </a:t>
            </a:r>
            <a:r>
              <a:rPr lang="en-US" b="1" dirty="0"/>
              <a:t>test impact of uncertainties: q, </a:t>
            </a:r>
            <a:r>
              <a:rPr lang="en-US" b="1" dirty="0" err="1"/>
              <a:t>V</a:t>
            </a:r>
            <a:r>
              <a:rPr lang="en-US" b="1" baseline="-25000" dirty="0" err="1"/>
              <a:t>tor</a:t>
            </a:r>
            <a:r>
              <a:rPr lang="en-US" b="1" dirty="0"/>
              <a:t>, W content </a:t>
            </a:r>
            <a:r>
              <a:rPr lang="en-US" b="1" dirty="0" err="1"/>
              <a:t>etc</a:t>
            </a:r>
            <a:r>
              <a:rPr lang="en-US" b="1" dirty="0"/>
              <a:t> on performance</a:t>
            </a:r>
            <a:r>
              <a:rPr lang="en-US" dirty="0"/>
              <a:t> (D. Fajardo)</a:t>
            </a:r>
          </a:p>
          <a:p>
            <a:endParaRPr lang="en-US" dirty="0"/>
          </a:p>
          <a:p>
            <a:r>
              <a:rPr lang="en-US" dirty="0"/>
              <a:t>The most impacting parameters will be </a:t>
            </a:r>
            <a:r>
              <a:rPr lang="en-US" b="1" dirty="0"/>
              <a:t>verified in GENE-Tango CGYRO-Portals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3CF687-04D5-4087-9352-15D3BDBE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24" y="3540938"/>
            <a:ext cx="10115135" cy="24633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4CD0E1A-6DF1-4D22-8568-67C51923E417}"/>
              </a:ext>
            </a:extLst>
          </p:cNvPr>
          <p:cNvSpPr txBox="1"/>
          <p:nvPr/>
        </p:nvSpPr>
        <p:spPr>
          <a:xfrm>
            <a:off x="2395242" y="3762797"/>
            <a:ext cx="8140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HFPS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ASTRA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443B69-F848-489E-84EA-38DAF7FEC9A3}"/>
              </a:ext>
            </a:extLst>
          </p:cNvPr>
          <p:cNvSpPr txBox="1"/>
          <p:nvPr/>
        </p:nvSpPr>
        <p:spPr>
          <a:xfrm>
            <a:off x="841571" y="6036658"/>
            <a:ext cx="2469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 [T. Luda et al sub. NF 2025]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7668F2-EE02-49E6-AEE3-84B0E30EFDD4}"/>
              </a:ext>
            </a:extLst>
          </p:cNvPr>
          <p:cNvSpPr/>
          <p:nvPr/>
        </p:nvSpPr>
        <p:spPr>
          <a:xfrm>
            <a:off x="2403335" y="784927"/>
            <a:ext cx="7185727" cy="1140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218A9-09BA-4C1E-992F-7963DBD4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F20FE-6F49-4DF9-8C4E-A820AFD5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988233"/>
            <a:ext cx="1097280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Uncertainties in system code and mitigation action</a:t>
            </a:r>
          </a:p>
          <a:p>
            <a:endParaRPr lang="en-US" sz="2200" dirty="0"/>
          </a:p>
          <a:p>
            <a:r>
              <a:rPr lang="en-US" sz="2200" dirty="0"/>
              <a:t>Going up the ladder of models for a better understanding of uncertainties impact: Scaling laws with ad-hoc heat transport coefficients </a:t>
            </a:r>
          </a:p>
          <a:p>
            <a:endParaRPr lang="en-US" sz="2200" dirty="0"/>
          </a:p>
          <a:p>
            <a:r>
              <a:rPr lang="en-US" sz="2200" dirty="0"/>
              <a:t>High fidelity integrated modelling using turbulent transport models: validation</a:t>
            </a:r>
          </a:p>
          <a:p>
            <a:endParaRPr lang="en-US" sz="2200" dirty="0"/>
          </a:p>
          <a:p>
            <a:r>
              <a:rPr lang="en-US" sz="2200" dirty="0"/>
              <a:t>Gaps between today’s tokamak plasmas and ITER/DEMO</a:t>
            </a:r>
          </a:p>
          <a:p>
            <a:endParaRPr lang="en-US" sz="2200" dirty="0"/>
          </a:p>
          <a:p>
            <a:r>
              <a:rPr lang="en-US" sz="2200" dirty="0"/>
              <a:t>Verification against even higher fidelity integrated modelling</a:t>
            </a:r>
          </a:p>
          <a:p>
            <a:endParaRPr lang="en-US" sz="2200" dirty="0"/>
          </a:p>
          <a:p>
            <a:r>
              <a:rPr lang="en-US" sz="2200" b="1" dirty="0"/>
              <a:t>Extrapolation towards DEMO: status and plans</a:t>
            </a:r>
          </a:p>
          <a:p>
            <a:endParaRPr lang="en-US" sz="2200" dirty="0"/>
          </a:p>
          <a:p>
            <a:r>
              <a:rPr lang="en-US" sz="2200" dirty="0"/>
              <a:t>Side note on VNS</a:t>
            </a:r>
          </a:p>
          <a:p>
            <a:endParaRPr lang="en-US" sz="2200" dirty="0"/>
          </a:p>
          <a:p>
            <a:r>
              <a:rPr lang="en-US" sz="2200" dirty="0"/>
              <a:t>Conclusion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84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A9A02BA-0FE5-4B06-95AE-E9721F63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89" y="659318"/>
            <a:ext cx="3631274" cy="2258969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14AA233-9E09-4ED4-A28B-4E7F1160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27" y="176331"/>
            <a:ext cx="9451776" cy="457200"/>
          </a:xfrm>
        </p:spPr>
        <p:txBody>
          <a:bodyPr/>
          <a:lstStyle/>
          <a:p>
            <a:r>
              <a:rPr lang="en-US" dirty="0"/>
              <a:t>Impact of TGLFsat2 settings</a:t>
            </a:r>
            <a:br>
              <a:rPr lang="en-US" dirty="0"/>
            </a:br>
            <a:r>
              <a:rPr lang="en-US" dirty="0"/>
              <a:t>importance of resolving correctly the electromagnetic modes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B9D6A09-5D51-4A1C-AAFB-B226D12ACEED}"/>
              </a:ext>
            </a:extLst>
          </p:cNvPr>
          <p:cNvGraphicFramePr>
            <a:graphicFrameLocks noGrp="1"/>
          </p:cNvGraphicFramePr>
          <p:nvPr/>
        </p:nvGraphicFramePr>
        <p:xfrm>
          <a:off x="673442" y="1562015"/>
          <a:ext cx="541431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46">
                  <a:extLst>
                    <a:ext uri="{9D8B030D-6E8A-4147-A177-3AD203B41FA5}">
                      <a16:colId xmlns:a16="http://schemas.microsoft.com/office/drawing/2014/main" val="4213281340"/>
                    </a:ext>
                  </a:extLst>
                </a:gridCol>
                <a:gridCol w="1529780">
                  <a:extLst>
                    <a:ext uri="{9D8B030D-6E8A-4147-A177-3AD203B41FA5}">
                      <a16:colId xmlns:a16="http://schemas.microsoft.com/office/drawing/2014/main" val="1181776828"/>
                    </a:ext>
                  </a:extLst>
                </a:gridCol>
                <a:gridCol w="2306592">
                  <a:extLst>
                    <a:ext uri="{9D8B030D-6E8A-4147-A177-3AD203B41FA5}">
                      <a16:colId xmlns:a16="http://schemas.microsoft.com/office/drawing/2014/main" val="2871061151"/>
                    </a:ext>
                  </a:extLst>
                </a:gridCol>
              </a:tblGrid>
              <a:tr h="536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TGLFsat2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Electrostatic, default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Optimized, being verified [E. Fransson poster]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9924"/>
                  </a:ext>
                </a:extLst>
              </a:tr>
              <a:tr h="314436">
                <a:tc>
                  <a:txBody>
                    <a:bodyPr/>
                    <a:lstStyle/>
                    <a:p>
                      <a:r>
                        <a:rPr lang="en-US" sz="1600" dirty="0"/>
                        <a:t>Min </a:t>
                      </a:r>
                      <a:r>
                        <a:rPr lang="en-US" sz="1600" dirty="0" err="1"/>
                        <a:t>ky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0.05 (grid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0.05 (grid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69744"/>
                  </a:ext>
                </a:extLst>
              </a:tr>
              <a:tr h="306694">
                <a:tc>
                  <a:txBody>
                    <a:bodyPr/>
                    <a:lstStyle/>
                    <a:p>
                      <a:r>
                        <a:rPr lang="en-US" sz="1600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36986"/>
                  </a:ext>
                </a:extLst>
              </a:tr>
              <a:tr h="306694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60602"/>
                  </a:ext>
                </a:extLst>
              </a:tr>
              <a:tr h="306694">
                <a:tc>
                  <a:txBody>
                    <a:bodyPr/>
                    <a:lstStyle/>
                    <a:p>
                      <a:r>
                        <a:rPr lang="en-US" sz="1600" dirty="0" err="1"/>
                        <a:t>Alpha_zf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06169"/>
                  </a:ext>
                </a:extLst>
              </a:tr>
              <a:tr h="306694">
                <a:tc>
                  <a:txBody>
                    <a:bodyPr/>
                    <a:lstStyle/>
                    <a:p>
                      <a:r>
                        <a:rPr lang="en-US" sz="1600" dirty="0"/>
                        <a:t>Min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14046"/>
                  </a:ext>
                </a:extLst>
              </a:tr>
              <a:tr h="306694">
                <a:tc>
                  <a:txBody>
                    <a:bodyPr/>
                    <a:lstStyle/>
                    <a:p>
                      <a:r>
                        <a:rPr lang="en-US" sz="1600" dirty="0" err="1"/>
                        <a:t>dBerp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83078"/>
                  </a:ext>
                </a:extLst>
              </a:tr>
              <a:tr h="306694">
                <a:tc>
                  <a:txBody>
                    <a:bodyPr/>
                    <a:lstStyle/>
                    <a:p>
                      <a:r>
                        <a:rPr lang="en-US" sz="1600" dirty="0" err="1"/>
                        <a:t>dBparallel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66415"/>
                  </a:ext>
                </a:extLst>
              </a:tr>
              <a:tr h="314436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Use_mhd</a:t>
                      </a:r>
                      <a:r>
                        <a:rPr lang="en-US" sz="1600" dirty="0"/>
                        <a:t>-rule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48277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9F946AC1-9EB7-401E-A360-D100585EEA06}"/>
              </a:ext>
            </a:extLst>
          </p:cNvPr>
          <p:cNvSpPr txBox="1"/>
          <p:nvPr/>
        </p:nvSpPr>
        <p:spPr>
          <a:xfrm>
            <a:off x="10177229" y="834209"/>
            <a:ext cx="11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 </a:t>
            </a:r>
            <a:r>
              <a:rPr lang="en-US" dirty="0"/>
              <a:t>at 360s</a:t>
            </a:r>
            <a:endParaRPr lang="en-US" baseline="-25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43E083-2226-4375-ADE3-16EC76714045}"/>
              </a:ext>
            </a:extLst>
          </p:cNvPr>
          <p:cNvSpPr txBox="1"/>
          <p:nvPr/>
        </p:nvSpPr>
        <p:spPr>
          <a:xfrm>
            <a:off x="8217244" y="844378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i</a:t>
            </a:r>
            <a:r>
              <a:rPr lang="en-US" dirty="0"/>
              <a:t> at 360s</a:t>
            </a:r>
            <a:endParaRPr lang="en-US" baseline="-250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827E945-46AB-4D29-84A5-9A92DA467CF5}"/>
              </a:ext>
            </a:extLst>
          </p:cNvPr>
          <p:cNvGrpSpPr/>
          <p:nvPr/>
        </p:nvGrpSpPr>
        <p:grpSpPr>
          <a:xfrm>
            <a:off x="6419015" y="2998573"/>
            <a:ext cx="5048055" cy="3425781"/>
            <a:chOff x="6419015" y="2998573"/>
            <a:chExt cx="5048055" cy="342578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DB81A38-9D33-49AE-8BBD-43C296B0A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3838" y="3084435"/>
              <a:ext cx="4753232" cy="3339919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0B5E6C4-6827-4A14-A546-9C7CE47F5476}"/>
                </a:ext>
              </a:extLst>
            </p:cNvPr>
            <p:cNvSpPr txBox="1"/>
            <p:nvPr/>
          </p:nvSpPr>
          <p:spPr>
            <a:xfrm>
              <a:off x="6419015" y="2998573"/>
              <a:ext cx="97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  <a:r>
                <a:rPr lang="en-US" b="1" baseline="-25000" dirty="0"/>
                <a:t>fus </a:t>
              </a:r>
              <a:r>
                <a:rPr lang="en-US" b="1" dirty="0"/>
                <a:t>in W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6A561F0E-533C-4B48-A883-4F475A94EB88}"/>
                </a:ext>
              </a:extLst>
            </p:cNvPr>
            <p:cNvCxnSpPr>
              <a:cxnSpLocks/>
            </p:cNvCxnSpPr>
            <p:nvPr/>
          </p:nvCxnSpPr>
          <p:spPr>
            <a:xfrm>
              <a:off x="8216363" y="3665838"/>
              <a:ext cx="0" cy="1046205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AA8D069-4E74-43B3-ADDB-B70A8066C1A5}"/>
                </a:ext>
              </a:extLst>
            </p:cNvPr>
            <p:cNvSpPr txBox="1"/>
            <p:nvPr/>
          </p:nvSpPr>
          <p:spPr>
            <a:xfrm>
              <a:off x="7652667" y="3219713"/>
              <a:ext cx="3410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FF"/>
                  </a:solidFill>
                </a:rPr>
                <a:t>750 MW due to TGLFsat2 settings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6B5D3ACB-FF8B-436A-8C9D-653FC02A8875}"/>
              </a:ext>
            </a:extLst>
          </p:cNvPr>
          <p:cNvSpPr txBox="1"/>
          <p:nvPr/>
        </p:nvSpPr>
        <p:spPr>
          <a:xfrm>
            <a:off x="296563" y="5445212"/>
            <a:ext cx="5634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! n</a:t>
            </a:r>
            <a:r>
              <a:rPr lang="fr-FR" baseline="-25000" dirty="0"/>
              <a:t>e</a:t>
            </a:r>
            <a:r>
              <a:rPr lang="fr-FR" dirty="0"/>
              <a:t> flatter in </a:t>
            </a:r>
            <a:r>
              <a:rPr lang="fr-FR" dirty="0" err="1"/>
              <a:t>electrostatic</a:t>
            </a:r>
            <a:r>
              <a:rPr lang="fr-FR" dirty="0"/>
              <a:t> TGLFsat2 </a:t>
            </a:r>
            <a:r>
              <a:rPr lang="fr-FR" dirty="0" err="1"/>
              <a:t>unlike</a:t>
            </a:r>
            <a:r>
              <a:rPr lang="fr-FR" dirty="0"/>
              <a:t> expectation [</a:t>
            </a:r>
            <a:r>
              <a:rPr lang="fr-FR" dirty="0">
                <a:hlinkClick r:id="rId4"/>
              </a:rPr>
              <a:t>Hein et al </a:t>
            </a:r>
            <a:r>
              <a:rPr lang="fr-FR" dirty="0" err="1">
                <a:hlinkClick r:id="rId4"/>
              </a:rPr>
              <a:t>PoP</a:t>
            </a:r>
            <a:r>
              <a:rPr lang="fr-FR" dirty="0">
                <a:hlinkClick r:id="rId4"/>
              </a:rPr>
              <a:t> 2010</a:t>
            </a:r>
            <a:r>
              <a:rPr lang="fr-FR" dirty="0"/>
              <a:t>]) and </a:t>
            </a:r>
            <a:r>
              <a:rPr lang="fr-FR" dirty="0" err="1"/>
              <a:t>unlike</a:t>
            </a:r>
            <a:r>
              <a:rPr lang="fr-FR" dirty="0"/>
              <a:t> GENE-Tango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33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23204723-8903-4465-BDC5-2BB9F9B1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005" y="3812164"/>
            <a:ext cx="2919254" cy="2716175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C0DF2C8-170B-41DB-8629-29C63716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pedestal pressure impacts P</a:t>
            </a:r>
            <a:r>
              <a:rPr lang="en-US" baseline="-25000" dirty="0"/>
              <a:t>fus </a:t>
            </a:r>
            <a:r>
              <a:rPr lang="en-US" dirty="0"/>
              <a:t>due to </a:t>
            </a:r>
            <a:r>
              <a:rPr lang="en-US" dirty="0">
                <a:latin typeface="Symbol" panose="05050102010706020507" pitchFamily="18" charset="2"/>
              </a:rPr>
              <a:t>c</a:t>
            </a:r>
            <a:r>
              <a:rPr lang="en-US" baseline="-25000" dirty="0"/>
              <a:t>i</a:t>
            </a:r>
            <a:r>
              <a:rPr lang="en-US" dirty="0"/>
              <a:t> stiffness</a:t>
            </a:r>
            <a:endParaRPr lang="en-US" baseline="-25000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5537472-B84A-4E41-A85D-E94A7AA93AC5}"/>
              </a:ext>
            </a:extLst>
          </p:cNvPr>
          <p:cNvGrpSpPr/>
          <p:nvPr/>
        </p:nvGrpSpPr>
        <p:grpSpPr>
          <a:xfrm>
            <a:off x="4957119" y="741406"/>
            <a:ext cx="8033952" cy="3100386"/>
            <a:chOff x="5080686" y="1688756"/>
            <a:chExt cx="8359460" cy="322395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5CF625E-4D1F-43EE-A855-12E4A8325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686" y="1779373"/>
              <a:ext cx="3734543" cy="3133338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605AB4A-81C3-4F03-AC14-881FB5FF8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2039" y="1696994"/>
              <a:ext cx="3409961" cy="3167834"/>
            </a:xfrm>
            <a:prstGeom prst="rect">
              <a:avLst/>
            </a:prstGeom>
          </p:spPr>
        </p:pic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5AF59990-BF88-444C-8DC4-90E400E94E76}"/>
                </a:ext>
              </a:extLst>
            </p:cNvPr>
            <p:cNvCxnSpPr>
              <a:cxnSpLocks/>
            </p:cNvCxnSpPr>
            <p:nvPr/>
          </p:nvCxnSpPr>
          <p:spPr>
            <a:xfrm>
              <a:off x="5695929" y="3367121"/>
              <a:ext cx="3003228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B068169-3C6E-4771-8926-95349A3540D5}"/>
                </a:ext>
              </a:extLst>
            </p:cNvPr>
            <p:cNvSpPr txBox="1"/>
            <p:nvPr/>
          </p:nvSpPr>
          <p:spPr>
            <a:xfrm>
              <a:off x="5890054" y="3064476"/>
              <a:ext cx="697537" cy="3840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IMEP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286278A9-B6DF-4886-BEE8-242B58254275}"/>
                </a:ext>
              </a:extLst>
            </p:cNvPr>
            <p:cNvCxnSpPr>
              <a:cxnSpLocks/>
            </p:cNvCxnSpPr>
            <p:nvPr/>
          </p:nvCxnSpPr>
          <p:spPr>
            <a:xfrm>
              <a:off x="10349962" y="2800865"/>
              <a:ext cx="0" cy="601362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736B07E-438F-4F59-9024-6FC801D008B6}"/>
                </a:ext>
              </a:extLst>
            </p:cNvPr>
            <p:cNvSpPr txBox="1"/>
            <p:nvPr/>
          </p:nvSpPr>
          <p:spPr>
            <a:xfrm>
              <a:off x="10371150" y="2939626"/>
              <a:ext cx="2792913" cy="38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FF"/>
                  </a:solidFill>
                </a:rPr>
                <a:t>+9%, +140 MW</a:t>
              </a:r>
              <a:endParaRPr lang="en-US" b="1" baseline="-25000" dirty="0">
                <a:solidFill>
                  <a:srgbClr val="FF00FF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62841CB-485B-4707-B980-824BE8296BC2}"/>
                </a:ext>
              </a:extLst>
            </p:cNvPr>
            <p:cNvSpPr txBox="1"/>
            <p:nvPr/>
          </p:nvSpPr>
          <p:spPr>
            <a:xfrm>
              <a:off x="6601191" y="1688756"/>
              <a:ext cx="1034840" cy="359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  <a:r>
                <a:rPr lang="en-US" b="1" baseline="-25000" dirty="0"/>
                <a:t>ped </a:t>
              </a:r>
              <a:r>
                <a:rPr lang="en-US" b="1" dirty="0"/>
                <a:t>in Pa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E47422D-1A27-4EF5-9FB3-CAC8218F8D3E}"/>
                </a:ext>
              </a:extLst>
            </p:cNvPr>
            <p:cNvSpPr txBox="1"/>
            <p:nvPr/>
          </p:nvSpPr>
          <p:spPr>
            <a:xfrm>
              <a:off x="9705914" y="2010032"/>
              <a:ext cx="97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  <a:r>
                <a:rPr lang="en-US" b="1" baseline="-25000" dirty="0"/>
                <a:t>fus </a:t>
              </a:r>
              <a:r>
                <a:rPr lang="en-US" b="1" dirty="0"/>
                <a:t>in W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352905F1-E875-4EE6-B8FD-43E44B93C4B6}"/>
                </a:ext>
              </a:extLst>
            </p:cNvPr>
            <p:cNvCxnSpPr>
              <a:cxnSpLocks/>
            </p:cNvCxnSpPr>
            <p:nvPr/>
          </p:nvCxnSpPr>
          <p:spPr>
            <a:xfrm>
              <a:off x="7355508" y="2294238"/>
              <a:ext cx="0" cy="1330411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530650A-6DB9-4753-8FC1-478A0008806B}"/>
                </a:ext>
              </a:extLst>
            </p:cNvPr>
            <p:cNvSpPr txBox="1"/>
            <p:nvPr/>
          </p:nvSpPr>
          <p:spPr>
            <a:xfrm>
              <a:off x="7294720" y="2599393"/>
              <a:ext cx="6145426" cy="384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FF"/>
                  </a:solidFill>
                </a:rPr>
                <a:t>+10%, +9kPa</a:t>
              </a:r>
              <a:endParaRPr lang="en-US" dirty="0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1B87C024-1C34-42C0-BF88-9857CF628088}"/>
              </a:ext>
            </a:extLst>
          </p:cNvPr>
          <p:cNvSpPr txBox="1"/>
          <p:nvPr/>
        </p:nvSpPr>
        <p:spPr>
          <a:xfrm>
            <a:off x="7567875" y="4691923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360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2574DEB-4249-427E-91A2-83E36C6252D7}"/>
                  </a:ext>
                </a:extLst>
              </p:cNvPr>
              <p:cNvSpPr txBox="1"/>
              <p:nvPr/>
            </p:nvSpPr>
            <p:spPr>
              <a:xfrm>
                <a:off x="358345" y="959874"/>
                <a:ext cx="4337222" cy="482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Pedestal in HFPS based on ITER-EPED scaling [</a:t>
                </a:r>
                <a:r>
                  <a:rPr lang="en-US" dirty="0">
                    <a:hlinkClick r:id="rId5"/>
                  </a:rPr>
                  <a:t>Polevoi NF 2015</a:t>
                </a:r>
                <a:r>
                  <a:rPr lang="en-US" dirty="0"/>
                  <a:t>] multiplied </a:t>
                </a:r>
                <a:r>
                  <a:rPr lang="en-US" dirty="0">
                    <a:solidFill>
                      <a:srgbClr val="FF0000"/>
                    </a:solidFill>
                  </a:rPr>
                  <a:t>by 0.55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7030A0"/>
                    </a:solidFill>
                  </a:rPr>
                  <a:t>0.50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Stiff TGLF turbulent heat flux, T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(core) responds linearly to T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(ped) hence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since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𝑓𝑢𝑒𝑙</m:t>
                            </m:r>
                          </m:sub>
                        </m:sSub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𝑐𝑜𝑟𝑒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𝑐𝑜𝑟𝑒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1−2</m:t>
                        </m:r>
                      </m:sup>
                    </m:sSup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Dedicated DEMO at A=2.8, 4.4 T, 18.8 MA Pedestal pressure prediction using </a:t>
                </a:r>
                <a:r>
                  <a:rPr lang="en-US" dirty="0">
                    <a:solidFill>
                      <a:srgbClr val="006600"/>
                    </a:solidFill>
                  </a:rPr>
                  <a:t>IMEP 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fr-FR" b="0" i="0" dirty="0">
                    <a:solidFill>
                      <a:srgbClr val="333333"/>
                    </a:solidFill>
                    <a:effectLst/>
                    <a:latin typeface="-apple-system"/>
                  </a:rPr>
                  <a:t>MISHKA MHD </a:t>
                </a:r>
                <a:r>
                  <a:rPr lang="fr-FR" b="0" i="0" dirty="0" err="1">
                    <a:solidFill>
                      <a:srgbClr val="333333"/>
                    </a:solidFill>
                    <a:effectLst/>
                    <a:latin typeface="-apple-system"/>
                  </a:rPr>
                  <a:t>stability</a:t>
                </a:r>
                <a:r>
                  <a:rPr lang="fr-FR" b="0" i="0" dirty="0">
                    <a:solidFill>
                      <a:srgbClr val="333333"/>
                    </a:solidFill>
                    <a:effectLst/>
                    <a:latin typeface="-apple-system"/>
                  </a:rPr>
                  <a:t> + </a:t>
                </a:r>
                <a:r>
                  <a:rPr lang="en-US" b="0" i="0" dirty="0">
                    <a:solidFill>
                      <a:srgbClr val="333333"/>
                    </a:solidFill>
                    <a:effectLst/>
                    <a:latin typeface="-apple-system"/>
                  </a:rPr>
                  <a:t>empirical relation on the electron temperature gradient [</a:t>
                </a:r>
                <a:r>
                  <a:rPr lang="en-US" b="0" i="0" dirty="0">
                    <a:solidFill>
                      <a:srgbClr val="333333"/>
                    </a:solidFill>
                    <a:effectLst/>
                    <a:latin typeface="-apple-system"/>
                    <a:hlinkClick r:id="rId6"/>
                  </a:rPr>
                  <a:t>Luda NF 2021</a:t>
                </a:r>
                <a:r>
                  <a:rPr lang="en-US" b="0" i="0" dirty="0">
                    <a:solidFill>
                      <a:srgbClr val="333333"/>
                    </a:solidFill>
                    <a:effectLst/>
                    <a:latin typeface="-apple-system"/>
                  </a:rPr>
                  <a:t>] in ASTRA predicts </a:t>
                </a:r>
                <a:r>
                  <a:rPr lang="en-US" dirty="0">
                    <a:solidFill>
                      <a:srgbClr val="0066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006600"/>
                    </a:solidFill>
                  </a:rPr>
                  <a:t>ped</a:t>
                </a:r>
                <a:r>
                  <a:rPr lang="en-US" dirty="0">
                    <a:solidFill>
                      <a:srgbClr val="006600"/>
                    </a:solidFill>
                  </a:rPr>
                  <a:t>=92 kPa. </a:t>
                </a:r>
                <a:r>
                  <a:rPr lang="en-US" dirty="0"/>
                  <a:t>In agreement with IPED based scaling [</a:t>
                </a:r>
                <a:r>
                  <a:rPr lang="en-US" dirty="0" err="1">
                    <a:solidFill>
                      <a:srgbClr val="7030A0"/>
                    </a:solidFill>
                    <a:hlinkClick r:id="rId7"/>
                  </a:rPr>
                  <a:t>Puchmayr</a:t>
                </a:r>
                <a:r>
                  <a:rPr lang="en-US" dirty="0">
                    <a:solidFill>
                      <a:srgbClr val="7030A0"/>
                    </a:solidFill>
                    <a:hlinkClick r:id="rId7"/>
                  </a:rPr>
                  <a:t>, Dunne 2020</a:t>
                </a:r>
                <a:r>
                  <a:rPr lang="en-US" dirty="0"/>
                  <a:t>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2574DEB-4249-427E-91A2-83E36C625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45" y="959874"/>
                <a:ext cx="4337222" cy="4829079"/>
              </a:xfrm>
              <a:prstGeom prst="rect">
                <a:avLst/>
              </a:prstGeom>
              <a:blipFill>
                <a:blip r:embed="rId9"/>
                <a:stretch>
                  <a:fillRect l="-985" t="-631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>
            <a:extLst>
              <a:ext uri="{FF2B5EF4-FFF2-40B4-BE49-F238E27FC236}">
                <a16:creationId xmlns:a16="http://schemas.microsoft.com/office/drawing/2014/main" id="{DB4FC936-E9AA-4FE0-B893-B5CD6C329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7924" y="5240810"/>
            <a:ext cx="28670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5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50AB4F6-B76D-468B-8AA1-7D3123CA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935" y="2902293"/>
            <a:ext cx="4851260" cy="35308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2F6364-1789-496B-AEE0-2D8CB925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based HFPS-TGLFsat2 profiles very different from assumed profiles in PROCESS for DEMO design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B7B7D-2B44-431A-BC4B-F4C8A723167F}"/>
              </a:ext>
            </a:extLst>
          </p:cNvPr>
          <p:cNvSpPr txBox="1"/>
          <p:nvPr/>
        </p:nvSpPr>
        <p:spPr>
          <a:xfrm>
            <a:off x="7049530" y="259389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r>
              <a:rPr lang="en-US" b="1" baseline="-25000" dirty="0"/>
              <a:t>e</a:t>
            </a:r>
            <a:r>
              <a:rPr lang="en-US" b="1" dirty="0"/>
              <a:t> in 10</a:t>
            </a:r>
            <a:r>
              <a:rPr lang="en-US" b="1" baseline="30000" dirty="0"/>
              <a:t>19</a:t>
            </a:r>
            <a:r>
              <a:rPr lang="en-US" b="1" dirty="0"/>
              <a:t>m</a:t>
            </a:r>
            <a:r>
              <a:rPr lang="en-US" b="1" baseline="30000" dirty="0"/>
              <a:t>-3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EEC3D5-195A-40DC-84BC-8C70BE0DD892}"/>
              </a:ext>
            </a:extLst>
          </p:cNvPr>
          <p:cNvSpPr txBox="1"/>
          <p:nvPr/>
        </p:nvSpPr>
        <p:spPr>
          <a:xfrm>
            <a:off x="3231292" y="2647435"/>
            <a:ext cx="96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en-US" b="1" baseline="-25000" dirty="0"/>
              <a:t>i </a:t>
            </a:r>
            <a:r>
              <a:rPr lang="en-US" b="1" dirty="0"/>
              <a:t>in keV</a:t>
            </a:r>
            <a:endParaRPr lang="en-US" b="1" baseline="-25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85B7B8-2F21-445C-B514-72C9BD4FA881}"/>
              </a:ext>
            </a:extLst>
          </p:cNvPr>
          <p:cNvSpPr txBox="1"/>
          <p:nvPr/>
        </p:nvSpPr>
        <p:spPr>
          <a:xfrm>
            <a:off x="2938849" y="5287662"/>
            <a:ext cx="15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HFPS-TGLFsat2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75B6A5-04AF-4DF7-9B44-3397B3B88EEB}"/>
              </a:ext>
            </a:extLst>
          </p:cNvPr>
          <p:cNvSpPr txBox="1"/>
          <p:nvPr/>
        </p:nvSpPr>
        <p:spPr>
          <a:xfrm>
            <a:off x="7803292" y="3372364"/>
            <a:ext cx="15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HFPS-TGLFsat2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2166B7-A79B-492E-B78D-FC41C6EE99D2}"/>
              </a:ext>
            </a:extLst>
          </p:cNvPr>
          <p:cNvSpPr txBox="1"/>
          <p:nvPr/>
        </p:nvSpPr>
        <p:spPr>
          <a:xfrm>
            <a:off x="4079790" y="3314700"/>
            <a:ext cx="211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METIS-scaling on energy + ad-hoc shape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B392D5-DE5E-4909-985A-A8E8CE976455}"/>
              </a:ext>
            </a:extLst>
          </p:cNvPr>
          <p:cNvSpPr txBox="1"/>
          <p:nvPr/>
        </p:nvSpPr>
        <p:spPr>
          <a:xfrm>
            <a:off x="6505833" y="4167317"/>
            <a:ext cx="211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METIS-scaling on energy + ad-hoc shape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193A589-189F-442C-AE4D-72183A2A1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4301"/>
              </p:ext>
            </p:extLst>
          </p:nvPr>
        </p:nvGraphicFramePr>
        <p:xfrm>
          <a:off x="468086" y="921060"/>
          <a:ext cx="8002842" cy="174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384">
                  <a:extLst>
                    <a:ext uri="{9D8B030D-6E8A-4147-A177-3AD203B41FA5}">
                      <a16:colId xmlns:a16="http://schemas.microsoft.com/office/drawing/2014/main" val="1711343205"/>
                    </a:ext>
                  </a:extLst>
                </a:gridCol>
                <a:gridCol w="1106384">
                  <a:extLst>
                    <a:ext uri="{9D8B030D-6E8A-4147-A177-3AD203B41FA5}">
                      <a16:colId xmlns:a16="http://schemas.microsoft.com/office/drawing/2014/main" val="3138141307"/>
                    </a:ext>
                  </a:extLst>
                </a:gridCol>
                <a:gridCol w="865738">
                  <a:extLst>
                    <a:ext uri="{9D8B030D-6E8A-4147-A177-3AD203B41FA5}">
                      <a16:colId xmlns:a16="http://schemas.microsoft.com/office/drawing/2014/main" val="2866713478"/>
                    </a:ext>
                  </a:extLst>
                </a:gridCol>
                <a:gridCol w="785207">
                  <a:extLst>
                    <a:ext uri="{9D8B030D-6E8A-4147-A177-3AD203B41FA5}">
                      <a16:colId xmlns:a16="http://schemas.microsoft.com/office/drawing/2014/main" val="575085161"/>
                    </a:ext>
                  </a:extLst>
                </a:gridCol>
                <a:gridCol w="893737">
                  <a:extLst>
                    <a:ext uri="{9D8B030D-6E8A-4147-A177-3AD203B41FA5}">
                      <a16:colId xmlns:a16="http://schemas.microsoft.com/office/drawing/2014/main" val="3125792236"/>
                    </a:ext>
                  </a:extLst>
                </a:gridCol>
                <a:gridCol w="811348">
                  <a:extLst>
                    <a:ext uri="{9D8B030D-6E8A-4147-A177-3AD203B41FA5}">
                      <a16:colId xmlns:a16="http://schemas.microsoft.com/office/drawing/2014/main" val="3923686536"/>
                    </a:ext>
                  </a:extLst>
                </a:gridCol>
                <a:gridCol w="811348">
                  <a:extLst>
                    <a:ext uri="{9D8B030D-6E8A-4147-A177-3AD203B41FA5}">
                      <a16:colId xmlns:a16="http://schemas.microsoft.com/office/drawing/2014/main" val="1579001624"/>
                    </a:ext>
                  </a:extLst>
                </a:gridCol>
                <a:gridCol w="811348">
                  <a:extLst>
                    <a:ext uri="{9D8B030D-6E8A-4147-A177-3AD203B41FA5}">
                      <a16:colId xmlns:a16="http://schemas.microsoft.com/office/drawing/2014/main" val="3824808537"/>
                    </a:ext>
                  </a:extLst>
                </a:gridCol>
                <a:gridCol w="811348">
                  <a:extLst>
                    <a:ext uri="{9D8B030D-6E8A-4147-A177-3AD203B41FA5}">
                      <a16:colId xmlns:a16="http://schemas.microsoft.com/office/drawing/2014/main" val="3998833286"/>
                    </a:ext>
                  </a:extLst>
                </a:gridCol>
              </a:tblGrid>
              <a:tr h="505305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</a:rPr>
                        <a:t>W</a:t>
                      </a:r>
                      <a:r>
                        <a:rPr lang="en-US" sz="1800" b="1" baseline="-25000" dirty="0" err="1">
                          <a:solidFill>
                            <a:sysClr val="windowText" lastClr="000000"/>
                          </a:solidFill>
                        </a:rPr>
                        <a:t>th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 (MJ)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r>
                        <a:rPr lang="en-US" sz="1800" b="1" baseline="-25000" dirty="0" err="1">
                          <a:solidFill>
                            <a:sysClr val="windowText" lastClr="000000"/>
                          </a:solidFill>
                        </a:rPr>
                        <a:t>loop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 (mV)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ysClr val="windowText" lastClr="000000"/>
                          </a:solidFill>
                        </a:rPr>
                        <a:t>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r>
                        <a:rPr lang="en-US" sz="1800" b="1" i="0" baseline="-25000" dirty="0">
                          <a:solidFill>
                            <a:sysClr val="windowText" lastClr="000000"/>
                          </a:solidFill>
                        </a:rPr>
                        <a:t>fus</a:t>
                      </a:r>
                    </a:p>
                    <a:p>
                      <a:r>
                        <a:rPr lang="en-US" sz="1800" b="1" i="0" dirty="0">
                          <a:solidFill>
                            <a:sysClr val="windowText" lastClr="000000"/>
                          </a:solidFill>
                        </a:rPr>
                        <a:t>(GW)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r>
                        <a:rPr lang="en-US" sz="1800" b="1" i="0" baseline="-25000" dirty="0">
                          <a:solidFill>
                            <a:sysClr val="windowText" lastClr="000000"/>
                          </a:solidFill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800" b="1" i="0" baseline="-25000" dirty="0" err="1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sz="1800" b="1" i="0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ysClr val="windowText" lastClr="000000"/>
                          </a:solidFill>
                        </a:rPr>
                        <a:t>Z</a:t>
                      </a:r>
                      <a:r>
                        <a:rPr lang="en-US" sz="1800" b="1" i="0" baseline="-25000" dirty="0">
                          <a:solidFill>
                            <a:sysClr val="windowText" lastClr="000000"/>
                          </a:solidFill>
                        </a:rPr>
                        <a:t>eff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 err="1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r>
                        <a:rPr lang="en-US" sz="1800" b="1" i="0" baseline="-25000" dirty="0" err="1">
                          <a:solidFill>
                            <a:sysClr val="windowText" lastClr="000000"/>
                          </a:solidFill>
                        </a:rPr>
                        <a:t>boot</a:t>
                      </a:r>
                      <a:endParaRPr lang="en-US" sz="1800" b="1" i="0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01105"/>
                  </a:ext>
                </a:extLst>
              </a:tr>
              <a:tr h="46172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FF"/>
                          </a:solidFill>
                        </a:rPr>
                        <a:t>METIS</a:t>
                      </a:r>
                    </a:p>
                    <a:p>
                      <a:r>
                        <a:rPr lang="en-US" sz="1800" b="1" dirty="0">
                          <a:solidFill>
                            <a:srgbClr val="FF00FF"/>
                          </a:solidFill>
                        </a:rPr>
                        <a:t>profiles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1113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0.86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FF"/>
                          </a:solidFill>
                        </a:rPr>
                        <a:t>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34962"/>
                  </a:ext>
                </a:extLst>
              </a:tr>
              <a:tr h="46172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HFPS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1055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~50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0.71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C00000"/>
                          </a:solidFill>
                        </a:rPr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10819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73B380A8-968E-4121-8EEE-E0A1EC67C6D4}"/>
              </a:ext>
            </a:extLst>
          </p:cNvPr>
          <p:cNvSpPr txBox="1"/>
          <p:nvPr/>
        </p:nvSpPr>
        <p:spPr>
          <a:xfrm>
            <a:off x="2451887" y="3900361"/>
            <a:ext cx="104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24886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34015-06D6-4C59-BE77-92EE799E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predictive modelling: what comes next?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D14833-EAA1-40B3-970D-51E40B8F6ABD}"/>
              </a:ext>
            </a:extLst>
          </p:cNvPr>
          <p:cNvSpPr txBox="1"/>
          <p:nvPr/>
        </p:nvSpPr>
        <p:spPr>
          <a:xfrm>
            <a:off x="420785" y="719612"/>
            <a:ext cx="6048411" cy="313932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Next: 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/>
              <a:t>Explore the impact of I</a:t>
            </a:r>
            <a:r>
              <a:rPr lang="en-US" b="1" baseline="-25000" dirty="0"/>
              <a:t>p</a:t>
            </a:r>
            <a:r>
              <a:rPr lang="en-US" b="1" dirty="0"/>
              <a:t> on DEMO performance (with IMEP for pedestal)</a:t>
            </a:r>
            <a:r>
              <a:rPr lang="en-US" dirty="0"/>
              <a:t>. Verify scaling law based mitigation action to epistemic plasma physics uncertainties: Design at q</a:t>
            </a:r>
            <a:r>
              <a:rPr lang="en-US" baseline="-25000" dirty="0"/>
              <a:t>95</a:t>
            </a:r>
            <a:r>
              <a:rPr lang="en-US" dirty="0"/>
              <a:t>&gt;3.3 to be able to increase I</a:t>
            </a:r>
            <a:r>
              <a:rPr lang="en-US" baseline="-25000" dirty="0"/>
              <a:t>p</a:t>
            </a:r>
            <a:r>
              <a:rPr lang="en-US" dirty="0"/>
              <a:t> to compensate confinement loss 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other actuators: ECRH, density, fuel mix,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Add more nonlinear couplings </a:t>
            </a:r>
            <a:r>
              <a:rPr lang="en-US" dirty="0"/>
              <a:t>(TSVV-H support):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Pellet ablation model (HPI2)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Alpha transport based on alpha driven MHD (ATEP)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 impact </a:t>
            </a:r>
            <a:r>
              <a:rPr lang="en-US" b="1" dirty="0"/>
              <a:t>of uncertain BC such as W content, of </a:t>
            </a:r>
            <a:r>
              <a:rPr lang="en-US" b="1" dirty="0" err="1"/>
              <a:t>V</a:t>
            </a:r>
            <a:r>
              <a:rPr lang="en-US" b="1" baseline="-25000" dirty="0" err="1"/>
              <a:t>tor</a:t>
            </a:r>
            <a:r>
              <a:rPr lang="en-US" b="1" dirty="0"/>
              <a:t> </a:t>
            </a:r>
            <a:r>
              <a:rPr lang="en-US" b="1" dirty="0" err="1"/>
              <a:t>etc</a:t>
            </a:r>
            <a:r>
              <a:rPr lang="en-US" b="1" dirty="0"/>
              <a:t> </a:t>
            </a:r>
            <a:r>
              <a:rPr lang="en-US" dirty="0"/>
              <a:t>as done for SPARC [</a:t>
            </a:r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Muraca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</a:t>
            </a:r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2025</a:t>
            </a:r>
            <a:r>
              <a:rPr lang="en-US" dirty="0"/>
              <a:t>]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CB0623-432B-4ABD-9F93-5B6E859F3580}"/>
              </a:ext>
            </a:extLst>
          </p:cNvPr>
          <p:cNvSpPr txBox="1"/>
          <p:nvPr/>
        </p:nvSpPr>
        <p:spPr>
          <a:xfrm>
            <a:off x="6790036" y="4087995"/>
            <a:ext cx="5208815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Ultimate goals: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Guide flight simulator</a:t>
            </a:r>
            <a:r>
              <a:rPr lang="en-US" dirty="0"/>
              <a:t> physics content requirement. Prepare control schemes and adjust design accordingly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Guide DEMO design by reducing ad-hoc parameters in system code</a:t>
            </a:r>
            <a:r>
              <a:rPr lang="en-US" dirty="0"/>
              <a:t>: energy, density, profiles, radiation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E880DE-3257-48C0-B8EC-35CB02F74F6F}"/>
              </a:ext>
            </a:extLst>
          </p:cNvPr>
          <p:cNvSpPr txBox="1"/>
          <p:nvPr/>
        </p:nvSpPr>
        <p:spPr>
          <a:xfrm>
            <a:off x="392464" y="4521159"/>
            <a:ext cx="6109486" cy="14773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Synergies/collaborations </a:t>
            </a:r>
            <a:r>
              <a:rPr lang="en-US" b="1" dirty="0" err="1">
                <a:solidFill>
                  <a:srgbClr val="FF00FF"/>
                </a:solidFill>
              </a:rPr>
              <a:t>tbd</a:t>
            </a:r>
            <a:endParaRPr lang="en-US" b="1" dirty="0">
              <a:solidFill>
                <a:srgbClr val="FF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Strong synergy with ITER 15 MA: </a:t>
            </a:r>
            <a:r>
              <a:rPr lang="en-US" dirty="0"/>
              <a:t>ITPA T&amp;C ITER 15 MA ref. case (EU-US, Spring 2026 report), more?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Possibly more with MIT team on SPARC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And STEP team at UKAEA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D8A9DF-8368-41EC-B934-63D1E741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64" y="903010"/>
            <a:ext cx="3996287" cy="285978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DAB6E9F-75F0-4B84-A625-BB551D852EA3}"/>
              </a:ext>
            </a:extLst>
          </p:cNvPr>
          <p:cNvCxnSpPr/>
          <p:nvPr/>
        </p:nvCxnSpPr>
        <p:spPr>
          <a:xfrm>
            <a:off x="5785806" y="3689968"/>
            <a:ext cx="133518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8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218A9-09BA-4C1E-992F-7963DBD4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F20FE-6F49-4DF9-8C4E-A820AFD5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988233"/>
            <a:ext cx="1097280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Uncertainties in system code and mitigation action</a:t>
            </a:r>
          </a:p>
          <a:p>
            <a:endParaRPr lang="en-US" sz="2200" dirty="0"/>
          </a:p>
          <a:p>
            <a:r>
              <a:rPr lang="en-US" sz="2200" dirty="0"/>
              <a:t>Going up the ladder of models for a better understanding of uncertainties impact: Scaling laws with ad-hoc heat transport coefficients </a:t>
            </a:r>
          </a:p>
          <a:p>
            <a:endParaRPr lang="en-US" sz="2200" dirty="0"/>
          </a:p>
          <a:p>
            <a:r>
              <a:rPr lang="en-US" sz="2200" dirty="0"/>
              <a:t>High fidelity integrated modelling using turbulent transport models: validation</a:t>
            </a:r>
          </a:p>
          <a:p>
            <a:endParaRPr lang="en-US" sz="2200" dirty="0"/>
          </a:p>
          <a:p>
            <a:r>
              <a:rPr lang="en-US" sz="2200" dirty="0"/>
              <a:t>Gaps between today’s tokamak plasmas and ITER/DEMO</a:t>
            </a:r>
          </a:p>
          <a:p>
            <a:endParaRPr lang="en-US" sz="2200" dirty="0"/>
          </a:p>
          <a:p>
            <a:r>
              <a:rPr lang="en-US" sz="2200" dirty="0"/>
              <a:t>Verification against even higher fidelity integrated modelling</a:t>
            </a:r>
          </a:p>
          <a:p>
            <a:endParaRPr lang="en-US" sz="2200" dirty="0"/>
          </a:p>
          <a:p>
            <a:r>
              <a:rPr lang="en-US" sz="2200" dirty="0"/>
              <a:t>Extrapolation towards DEMO: status and plans</a:t>
            </a:r>
          </a:p>
          <a:p>
            <a:endParaRPr lang="en-US" sz="2200" dirty="0"/>
          </a:p>
          <a:p>
            <a:r>
              <a:rPr lang="en-US" sz="2200" b="1" dirty="0"/>
              <a:t>Side note on VNS</a:t>
            </a:r>
          </a:p>
          <a:p>
            <a:endParaRPr lang="en-US" sz="2200" dirty="0"/>
          </a:p>
          <a:p>
            <a:r>
              <a:rPr lang="en-US" sz="2200" dirty="0"/>
              <a:t>Conclusion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5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0F368-6727-45A7-A0C9-313BD323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VNS predictive modelling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657C94-A9A2-4E07-8498-7979CB1BB876}"/>
              </a:ext>
            </a:extLst>
          </p:cNvPr>
          <p:cNvSpPr txBox="1"/>
          <p:nvPr/>
        </p:nvSpPr>
        <p:spPr>
          <a:xfrm>
            <a:off x="2400734" y="745334"/>
            <a:ext cx="78460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High fidelity integrated modeling </a:t>
            </a:r>
            <a:r>
              <a:rPr lang="en-US" dirty="0"/>
              <a:t>settings as validated on JET/AUG NBI+EC/IC </a:t>
            </a:r>
          </a:p>
          <a:p>
            <a:pPr marL="285750" indent="-285750">
              <a:buFontTx/>
              <a:buChar char="-"/>
            </a:pPr>
            <a:r>
              <a:rPr lang="en-US" dirty="0"/>
              <a:t>TGLFsat2 for turbulent transport &amp; FACIT for W neoclassical transport in ASTRA</a:t>
            </a:r>
          </a:p>
          <a:p>
            <a:r>
              <a:rPr lang="en-US" dirty="0"/>
              <a:t>E. Bray’s PhD U. Torino + C. Angioni, M. Siccinio, C. Bourdelle et 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615083-8AE9-4356-B81D-3B728CB87B17}"/>
              </a:ext>
            </a:extLst>
          </p:cNvPr>
          <p:cNvSpPr txBox="1"/>
          <p:nvPr/>
        </p:nvSpPr>
        <p:spPr>
          <a:xfrm>
            <a:off x="6454940" y="1932645"/>
            <a:ext cx="537754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Ib. Validation on JET beam-target, to reduce range of </a:t>
            </a:r>
            <a:r>
              <a:rPr lang="en-US" b="1" dirty="0" err="1">
                <a:solidFill>
                  <a:srgbClr val="C00000"/>
                </a:solidFill>
              </a:rPr>
              <a:t>uncertainnties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i="1" dirty="0"/>
              <a:t>Which is what ITER is to DEMO.</a:t>
            </a:r>
          </a:p>
          <a:p>
            <a:r>
              <a:rPr lang="en-US" dirty="0"/>
              <a:t>Momentum transport and W content at separatrix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B6CD24-5E35-4E60-AFC6-81157A8B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4" y="3080719"/>
            <a:ext cx="4584329" cy="3190177"/>
          </a:xfrm>
          <a:prstGeom prst="rect">
            <a:avLst/>
          </a:prstGeom>
        </p:spPr>
      </p:pic>
      <p:sp>
        <p:nvSpPr>
          <p:cNvPr id="7" name="Ovale 9">
            <a:extLst>
              <a:ext uri="{FF2B5EF4-FFF2-40B4-BE49-F238E27FC236}">
                <a16:creationId xmlns:a16="http://schemas.microsoft.com/office/drawing/2014/main" id="{D3C98892-FA02-4357-92E2-8381DBA07C10}"/>
              </a:ext>
            </a:extLst>
          </p:cNvPr>
          <p:cNvSpPr/>
          <p:nvPr/>
        </p:nvSpPr>
        <p:spPr>
          <a:xfrm>
            <a:off x="4009913" y="3507440"/>
            <a:ext cx="342900" cy="2971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11">
            <a:extLst>
              <a:ext uri="{FF2B5EF4-FFF2-40B4-BE49-F238E27FC236}">
                <a16:creationId xmlns:a16="http://schemas.microsoft.com/office/drawing/2014/main" id="{B1B752CA-9FA3-41BD-B6BE-EC6D9A33B8DF}"/>
              </a:ext>
            </a:extLst>
          </p:cNvPr>
          <p:cNvCxnSpPr>
            <a:cxnSpLocks/>
          </p:cNvCxnSpPr>
          <p:nvPr/>
        </p:nvCxnSpPr>
        <p:spPr>
          <a:xfrm>
            <a:off x="4185173" y="3804620"/>
            <a:ext cx="0" cy="25755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13">
            <a:extLst>
              <a:ext uri="{FF2B5EF4-FFF2-40B4-BE49-F238E27FC236}">
                <a16:creationId xmlns:a16="http://schemas.microsoft.com/office/drawing/2014/main" id="{1A256F09-D388-4E02-BABA-381913E46632}"/>
              </a:ext>
            </a:extLst>
          </p:cNvPr>
          <p:cNvSpPr txBox="1"/>
          <p:nvPr/>
        </p:nvSpPr>
        <p:spPr>
          <a:xfrm>
            <a:off x="3039184" y="6196552"/>
            <a:ext cx="262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rgbClr val="C00000"/>
                </a:solidFill>
              </a:rPr>
              <a:t>Time of radiative </a:t>
            </a:r>
            <a:r>
              <a:rPr lang="it-IT" b="1" dirty="0" err="1">
                <a:solidFill>
                  <a:srgbClr val="C00000"/>
                </a:solidFill>
              </a:rPr>
              <a:t>collapse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D03AF8-F6DB-421E-837A-8C5BBBB742CE}"/>
              </a:ext>
            </a:extLst>
          </p:cNvPr>
          <p:cNvSpPr txBox="1"/>
          <p:nvPr/>
        </p:nvSpPr>
        <p:spPr>
          <a:xfrm>
            <a:off x="3139710" y="2980373"/>
            <a:ext cx="148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r/a&lt;0.3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1F6073-A0A5-4A61-BE5B-DDFDDB31F58E}"/>
              </a:ext>
            </a:extLst>
          </p:cNvPr>
          <p:cNvSpPr txBox="1"/>
          <p:nvPr/>
        </p:nvSpPr>
        <p:spPr>
          <a:xfrm>
            <a:off x="619952" y="3184090"/>
            <a:ext cx="411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Power on electrons </a:t>
            </a:r>
            <a:r>
              <a:rPr lang="en-US" dirty="0" err="1">
                <a:solidFill>
                  <a:srgbClr val="0070C0"/>
                </a:solidFill>
              </a:rPr>
              <a:t>OH+NBI+ECRH+Alpha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56E873-9195-4CA4-8992-A42A5F87147C}"/>
              </a:ext>
            </a:extLst>
          </p:cNvPr>
          <p:cNvSpPr txBox="1"/>
          <p:nvPr/>
        </p:nvSpPr>
        <p:spPr>
          <a:xfrm rot="19634461">
            <a:off x="1572149" y="4097444"/>
            <a:ext cx="17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Radiative power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3947002-FD7C-4E9B-93BF-4E4A3D7007D6}"/>
              </a:ext>
            </a:extLst>
          </p:cNvPr>
          <p:cNvCxnSpPr/>
          <p:nvPr/>
        </p:nvCxnSpPr>
        <p:spPr>
          <a:xfrm flipV="1">
            <a:off x="1275748" y="4388387"/>
            <a:ext cx="2634343" cy="117565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83C94F5-3548-4C10-91F9-B9A5710A7CD6}"/>
              </a:ext>
            </a:extLst>
          </p:cNvPr>
          <p:cNvCxnSpPr>
            <a:cxnSpLocks/>
          </p:cNvCxnSpPr>
          <p:nvPr/>
        </p:nvCxnSpPr>
        <p:spPr>
          <a:xfrm flipV="1">
            <a:off x="1036262" y="3757016"/>
            <a:ext cx="1317172" cy="183968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759BB0B-98A0-42C9-B732-B3FC11E40F4E}"/>
              </a:ext>
            </a:extLst>
          </p:cNvPr>
          <p:cNvSpPr txBox="1"/>
          <p:nvPr/>
        </p:nvSpPr>
        <p:spPr>
          <a:xfrm>
            <a:off x="9657845" y="2218669"/>
            <a:ext cx="6109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Maslov NF2023</a:t>
            </a:r>
            <a:r>
              <a:rPr lang="en-US" dirty="0"/>
              <a:t>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B72AD4-4542-4CEB-AFC2-F34C94583B39}"/>
              </a:ext>
            </a:extLst>
          </p:cNvPr>
          <p:cNvSpPr txBox="1"/>
          <p:nvPr/>
        </p:nvSpPr>
        <p:spPr>
          <a:xfrm>
            <a:off x="274743" y="1965594"/>
            <a:ext cx="582665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Ia. Prediction of time evolution in VNS</a:t>
            </a:r>
          </a:p>
          <a:p>
            <a:r>
              <a:rPr lang="en-US" dirty="0"/>
              <a:t>Understand actuators: NBI torque/particle source, ECRH impact. Optimize machine design to delay radiative collapses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6BC76E-D9B6-49FD-9ACD-BF87F40257A8}"/>
              </a:ext>
            </a:extLst>
          </p:cNvPr>
          <p:cNvSpPr txBox="1"/>
          <p:nvPr/>
        </p:nvSpPr>
        <p:spPr>
          <a:xfrm>
            <a:off x="6437406" y="4666404"/>
            <a:ext cx="537754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II. After validation, explore uncertainties impact on time of radiative collapse and other key performances</a:t>
            </a:r>
          </a:p>
          <a:p>
            <a:r>
              <a:rPr lang="en-US" dirty="0"/>
              <a:t>Likely W content at separatrix</a:t>
            </a:r>
          </a:p>
          <a:p>
            <a:r>
              <a:rPr lang="en-US" dirty="0"/>
              <a:t>Pedestal transport hypothesis </a:t>
            </a:r>
          </a:p>
          <a:p>
            <a:r>
              <a:rPr lang="en-US" dirty="0"/>
              <a:t>Neutral particle source choices </a:t>
            </a:r>
          </a:p>
          <a:p>
            <a:r>
              <a:rPr lang="en-US" dirty="0"/>
              <a:t>Momentum transport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47929BF-F1FC-41B1-A635-E8313A6D8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33" y="2751680"/>
            <a:ext cx="2122685" cy="13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494AEFA-0EED-48DB-9DEB-5DECB52CE66F}"/>
              </a:ext>
            </a:extLst>
          </p:cNvPr>
          <p:cNvGrpSpPr/>
          <p:nvPr/>
        </p:nvGrpSpPr>
        <p:grpSpPr>
          <a:xfrm>
            <a:off x="5818682" y="535460"/>
            <a:ext cx="9911470" cy="5242699"/>
            <a:chOff x="5818682" y="535460"/>
            <a:chExt cx="9911470" cy="524269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69E5C51-5DE8-46AF-84D0-4B89B9D7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8682" y="955284"/>
              <a:ext cx="6373318" cy="4794727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E789DBC-A13F-4EF0-BB14-78ADC0223730}"/>
                </a:ext>
              </a:extLst>
            </p:cNvPr>
            <p:cNvSpPr txBox="1"/>
            <p:nvPr/>
          </p:nvSpPr>
          <p:spPr>
            <a:xfrm>
              <a:off x="7458196" y="535460"/>
              <a:ext cx="3362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System code PROCESS</a:t>
              </a:r>
            </a:p>
            <a:p>
              <a:pPr algn="ctr"/>
              <a:r>
                <a:rPr lang="en-US" b="1" dirty="0"/>
                <a:t>Design space for A=2.8, Ro=8.6 m</a:t>
              </a:r>
            </a:p>
          </p:txBody>
        </p:sp>
        <p:sp>
          <p:nvSpPr>
            <p:cNvPr id="23" name="Étoile : 5 branches 22">
              <a:extLst>
                <a:ext uri="{FF2B5EF4-FFF2-40B4-BE49-F238E27FC236}">
                  <a16:creationId xmlns:a16="http://schemas.microsoft.com/office/drawing/2014/main" id="{FCF99C5D-9529-4216-ACE5-82C39C0DE9EB}"/>
                </a:ext>
              </a:extLst>
            </p:cNvPr>
            <p:cNvSpPr/>
            <p:nvPr/>
          </p:nvSpPr>
          <p:spPr>
            <a:xfrm>
              <a:off x="8987480" y="4267200"/>
              <a:ext cx="230660" cy="222422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B9B0754-6FC0-42A6-9C2E-606A86E6D9C9}"/>
                </a:ext>
              </a:extLst>
            </p:cNvPr>
            <p:cNvSpPr txBox="1"/>
            <p:nvPr/>
          </p:nvSpPr>
          <p:spPr>
            <a:xfrm>
              <a:off x="9263450" y="5408827"/>
              <a:ext cx="6466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B=4.4 T I</a:t>
              </a:r>
              <a:r>
                <a:rPr lang="en-US" b="1" baseline="-25000" dirty="0">
                  <a:solidFill>
                    <a:srgbClr val="FFC000"/>
                  </a:solidFill>
                </a:rPr>
                <a:t>p</a:t>
              </a:r>
              <a:r>
                <a:rPr lang="en-US" b="1" dirty="0">
                  <a:solidFill>
                    <a:srgbClr val="FFC000"/>
                  </a:solidFill>
                </a:rPr>
                <a:t>=18.8 Ma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8" name="Connecteur : en angle 7">
              <a:extLst>
                <a:ext uri="{FF2B5EF4-FFF2-40B4-BE49-F238E27FC236}">
                  <a16:creationId xmlns:a16="http://schemas.microsoft.com/office/drawing/2014/main" id="{13CE80A3-2F84-41D4-A74F-11F6E6CF678D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rot="16200000" flipH="1">
              <a:off x="8625643" y="4955686"/>
              <a:ext cx="1128586" cy="1470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9D9709D-157B-404A-90AE-57164944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an EU-DEMO design point robust to epistemic plasma physics uncertainties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3B7435-9145-4EC4-B518-C260B4781B45}"/>
              </a:ext>
            </a:extLst>
          </p:cNvPr>
          <p:cNvSpPr txBox="1"/>
          <p:nvPr/>
        </p:nvSpPr>
        <p:spPr>
          <a:xfrm>
            <a:off x="395415" y="2331308"/>
            <a:ext cx="5371071" cy="31393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Physics model choices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energy content </a:t>
            </a:r>
            <a:r>
              <a:rPr lang="en-US" dirty="0"/>
              <a:t>based on IPB98(y,2) with H radiation-corrected factor=1.1 but… depending on database selection, weighting of points, the prediction for ITER varies by a factor 2.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hlinkClick r:id="rId3"/>
              </a:rPr>
              <a:t>Nuclear Fusion, Vol. 39, No. 12 (1999) </a:t>
            </a:r>
            <a:r>
              <a:rPr lang="en-US" dirty="0"/>
              <a:t>+ many other </a:t>
            </a:r>
            <a:r>
              <a:rPr lang="en-US" dirty="0" err="1"/>
              <a:t>scalings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/>
              <a:t>For the density: </a:t>
            </a:r>
            <a:r>
              <a:rPr lang="en-US" dirty="0"/>
              <a:t>Greenwald fraction at separatrix, pedestal + core peaking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For the temperature 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ped</a:t>
            </a:r>
            <a:r>
              <a:rPr lang="en-US" dirty="0"/>
              <a:t> using a scaling derived at fixed B + peaking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Entry in H mode </a:t>
            </a:r>
            <a:r>
              <a:rPr lang="en-US" dirty="0"/>
              <a:t>P</a:t>
            </a:r>
            <a:r>
              <a:rPr lang="en-US" baseline="-25000" dirty="0"/>
              <a:t>LH </a:t>
            </a:r>
            <a:r>
              <a:rPr lang="en-US" dirty="0"/>
              <a:t>from Martin 2008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F63A8D-568B-4FE1-A05B-9D79C9395AE8}"/>
              </a:ext>
            </a:extLst>
          </p:cNvPr>
          <p:cNvSpPr txBox="1"/>
          <p:nvPr/>
        </p:nvSpPr>
        <p:spPr>
          <a:xfrm>
            <a:off x="391297" y="972750"/>
            <a:ext cx="329101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Design </a:t>
            </a:r>
            <a:r>
              <a:rPr lang="fr-FR" b="1" dirty="0" err="1">
                <a:solidFill>
                  <a:srgbClr val="C00000"/>
                </a:solidFill>
              </a:rPr>
              <a:t>constrains</a:t>
            </a:r>
            <a:r>
              <a:rPr lang="fr-FR" b="1" dirty="0">
                <a:solidFill>
                  <a:srgbClr val="C00000"/>
                </a:solidFill>
              </a:rPr>
              <a:t>:</a:t>
            </a:r>
          </a:p>
          <a:p>
            <a:r>
              <a:rPr lang="fr-FR" dirty="0" err="1"/>
              <a:t>P</a:t>
            </a:r>
            <a:r>
              <a:rPr lang="fr-FR" baseline="-25000" dirty="0" err="1"/>
              <a:t>sep</a:t>
            </a:r>
            <a:r>
              <a:rPr lang="fr-FR" dirty="0" err="1"/>
              <a:t>B</a:t>
            </a:r>
            <a:r>
              <a:rPr lang="fr-FR" baseline="-25000" dirty="0" err="1"/>
              <a:t>T</a:t>
            </a:r>
            <a:r>
              <a:rPr lang="fr-FR" dirty="0"/>
              <a:t>/(q</a:t>
            </a:r>
            <a:r>
              <a:rPr lang="fr-FR" baseline="-25000" dirty="0"/>
              <a:t>95</a:t>
            </a:r>
            <a:r>
              <a:rPr lang="fr-FR" dirty="0"/>
              <a:t>AR</a:t>
            </a:r>
            <a:r>
              <a:rPr lang="fr-FR" baseline="-25000" dirty="0"/>
              <a:t>0</a:t>
            </a:r>
            <a:r>
              <a:rPr lang="fr-FR" dirty="0"/>
              <a:t>) ≤ 6.0 MW·Tm</a:t>
            </a:r>
            <a:r>
              <a:rPr lang="fr-FR" baseline="30000" dirty="0"/>
              <a:t>−1</a:t>
            </a:r>
          </a:p>
          <a:p>
            <a:r>
              <a:rPr lang="el-GR" dirty="0"/>
              <a:t>β</a:t>
            </a:r>
            <a:r>
              <a:rPr lang="fr-FR" baseline="-25000" dirty="0"/>
              <a:t>thermal</a:t>
            </a:r>
            <a:r>
              <a:rPr lang="fr-FR" dirty="0"/>
              <a:t> ≤ 0.03 </a:t>
            </a:r>
            <a:r>
              <a:rPr lang="fr-FR" dirty="0" err="1"/>
              <a:t>I</a:t>
            </a:r>
            <a:r>
              <a:rPr lang="fr-FR" baseline="-25000" dirty="0" err="1"/>
              <a:t>p</a:t>
            </a:r>
            <a:r>
              <a:rPr lang="fr-FR" dirty="0"/>
              <a:t>/(</a:t>
            </a:r>
            <a:r>
              <a:rPr lang="fr-FR" dirty="0" err="1"/>
              <a:t>aB</a:t>
            </a:r>
            <a:r>
              <a:rPr lang="fr-FR" baseline="-25000" dirty="0" err="1"/>
              <a:t>T</a:t>
            </a:r>
            <a:r>
              <a:rPr lang="fr-FR" dirty="0"/>
              <a:t>)</a:t>
            </a:r>
          </a:p>
          <a:p>
            <a:r>
              <a:rPr lang="fr-FR" dirty="0"/>
              <a:t>H mode: </a:t>
            </a:r>
            <a:r>
              <a:rPr lang="fr-FR" dirty="0" err="1"/>
              <a:t>P</a:t>
            </a:r>
            <a:r>
              <a:rPr lang="fr-FR" baseline="-25000" dirty="0" err="1"/>
              <a:t>sep</a:t>
            </a:r>
            <a:r>
              <a:rPr lang="fr-FR" dirty="0"/>
              <a:t>≥</a:t>
            </a:r>
            <a:r>
              <a:rPr lang="en-US" dirty="0"/>
              <a:t> 1.1xP</a:t>
            </a:r>
            <a:r>
              <a:rPr lang="en-US" baseline="-25000" dirty="0"/>
              <a:t>LH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528D8D-BCAD-48E8-8F37-573032D7FBE4}"/>
              </a:ext>
            </a:extLst>
          </p:cNvPr>
          <p:cNvSpPr txBox="1"/>
          <p:nvPr/>
        </p:nvSpPr>
        <p:spPr>
          <a:xfrm>
            <a:off x="403656" y="5708823"/>
            <a:ext cx="1163182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Mitigation action to epistemic plasma physics uncertainties:</a:t>
            </a:r>
          </a:p>
          <a:p>
            <a:r>
              <a:rPr lang="en-US" dirty="0"/>
              <a:t>Design at q</a:t>
            </a:r>
            <a:r>
              <a:rPr lang="en-US" baseline="-25000" dirty="0"/>
              <a:t>95</a:t>
            </a:r>
            <a:r>
              <a:rPr lang="en-US" dirty="0"/>
              <a:t>&gt;3.3 to be able to increase I</a:t>
            </a:r>
            <a:r>
              <a:rPr lang="en-US" baseline="-25000" dirty="0"/>
              <a:t>p</a:t>
            </a:r>
            <a:r>
              <a:rPr lang="en-US" dirty="0"/>
              <a:t> to compensate confinement loss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72687BD-C19C-4B4A-A45F-FFD3F9368688}"/>
              </a:ext>
            </a:extLst>
          </p:cNvPr>
          <p:cNvSpPr txBox="1"/>
          <p:nvPr/>
        </p:nvSpPr>
        <p:spPr>
          <a:xfrm>
            <a:off x="8443783" y="4469712"/>
            <a:ext cx="4485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fus</a:t>
            </a:r>
            <a:r>
              <a:rPr lang="en-US" dirty="0">
                <a:solidFill>
                  <a:srgbClr val="FFFF00"/>
                </a:solidFill>
              </a:rPr>
              <a:t>=1.6 GW</a:t>
            </a:r>
            <a:r>
              <a:rPr lang="en-US" baseline="0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8988FF-42EC-4C4A-AC1E-618B4CA5729F}"/>
              </a:ext>
            </a:extLst>
          </p:cNvPr>
          <p:cNvSpPr txBox="1"/>
          <p:nvPr/>
        </p:nvSpPr>
        <p:spPr>
          <a:xfrm>
            <a:off x="3805882" y="848496"/>
            <a:ext cx="244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[Coleman et al NF 2025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9221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6D3F7-819D-435A-A904-BC5CCCE6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high fidelity modelling validation, getting ready for ITER, designing DEMO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8E760E-D136-40A9-85AF-844C35A6B7C0}"/>
              </a:ext>
            </a:extLst>
          </p:cNvPr>
          <p:cNvSpPr txBox="1"/>
          <p:nvPr/>
        </p:nvSpPr>
        <p:spPr>
          <a:xfrm>
            <a:off x="557965" y="870664"/>
            <a:ext cx="1112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Uncertainties in </a:t>
            </a:r>
            <a:r>
              <a:rPr lang="en-US" dirty="0">
                <a:solidFill>
                  <a:srgbClr val="FF0000"/>
                </a:solidFill>
              </a:rPr>
              <a:t>validation of High Fidelity Integrated Modelling in today's devices</a:t>
            </a:r>
            <a:r>
              <a:rPr lang="en-US" dirty="0"/>
              <a:t>. Both on 1000s of plasmas and testing 10s of BC/code settings. </a:t>
            </a:r>
            <a:r>
              <a:rPr lang="en-US" dirty="0">
                <a:solidFill>
                  <a:srgbClr val="FF0000"/>
                </a:solidFill>
              </a:rPr>
              <a:t>Technically ready to go (including surrogates on main models)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Need to support (HiFi modelers, soft/hardware, data management plan, UQ) large scale automated validation of High Fidelity integrated modeling. All the IMAS interfaced tool boxes are available.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Compare to scaling law prediction capabilities, </a:t>
            </a:r>
            <a:r>
              <a:rPr lang="en-US" dirty="0">
                <a:solidFill>
                  <a:srgbClr val="FF0000"/>
                </a:solidFill>
              </a:rPr>
              <a:t>towards replacement of scaling laws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VNS: High Fidelity integrated modeling guiding the design. </a:t>
            </a:r>
            <a:r>
              <a:rPr lang="en-US" dirty="0"/>
              <a:t>Validation on JET beam-target, then uncertainties impact on performances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Towards burning plasmas</a:t>
            </a:r>
            <a:r>
              <a:rPr lang="en-US" dirty="0"/>
              <a:t>, gap between today’s tokamaks and ITER/DEMO : beta, fast particle fraction. But similarities between ITER/DEMO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Need </a:t>
            </a:r>
            <a:r>
              <a:rPr lang="en-US" dirty="0">
                <a:solidFill>
                  <a:srgbClr val="FF0000"/>
                </a:solidFill>
              </a:rPr>
              <a:t>verification</a:t>
            </a:r>
            <a:r>
              <a:rPr lang="en-US" dirty="0"/>
              <a:t> of reduced models against GPU accelerated nonlinear global gyrokinetic codes. Need to join forces EU/US (and more) ITPA T&amp;C TC33 on ITER 15MA ref case, on-going + SPARC?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On High Fidelity Integrated modeling: need to </a:t>
            </a:r>
            <a:r>
              <a:rPr lang="en-US" dirty="0">
                <a:solidFill>
                  <a:srgbClr val="FF0000"/>
                </a:solidFill>
              </a:rPr>
              <a:t>complexify coupling</a:t>
            </a:r>
            <a:r>
              <a:rPr lang="en-US" dirty="0"/>
              <a:t>: pellet model, pedestal, EP transport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Yearly feedback on 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flight simulator </a:t>
            </a:r>
            <a:r>
              <a:rPr lang="en-US" dirty="0"/>
              <a:t>physics content requirement. Prepare control schemes and adjust design accordingly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Guide DEMO design by </a:t>
            </a:r>
            <a:r>
              <a:rPr lang="en-US" dirty="0">
                <a:solidFill>
                  <a:srgbClr val="FF0000"/>
                </a:solidFill>
              </a:rPr>
              <a:t>reducing ad-hoc parameters in system code</a:t>
            </a:r>
            <a:r>
              <a:rPr lang="en-US" dirty="0"/>
              <a:t>: energy, density, profiles, radiation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Be ready for validation (STEP/SPARC/ITER), with a hierarchy of models</a:t>
            </a:r>
            <a:r>
              <a:rPr lang="en-US" dirty="0"/>
              <a:t>. The fastest accurate validation on a burning plasma is the best way to accelerate DEMO.</a:t>
            </a:r>
          </a:p>
        </p:txBody>
      </p:sp>
    </p:spTree>
    <p:extLst>
      <p:ext uri="{BB962C8B-B14F-4D97-AF65-F5344CB8AC3E}">
        <p14:creationId xmlns:p14="http://schemas.microsoft.com/office/powerpoint/2010/main" val="2560686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C6859-B5A3-4F2F-8228-8DC89AB4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ideas for on-site week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5CBFC5-0AB0-44CD-AA77-16C41A4626E9}"/>
              </a:ext>
            </a:extLst>
          </p:cNvPr>
          <p:cNvSpPr txBox="1"/>
          <p:nvPr/>
        </p:nvSpPr>
        <p:spPr>
          <a:xfrm>
            <a:off x="514350" y="657225"/>
            <a:ext cx="112680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Hierarchy of models going up and down the ladder key to understand and mitigate uncertainties. </a:t>
            </a:r>
          </a:p>
          <a:p>
            <a:r>
              <a:rPr lang="en-US" dirty="0"/>
              <a:t>Quantifying the results against measurements when available as well</a:t>
            </a:r>
          </a:p>
          <a:p>
            <a:r>
              <a:rPr lang="en-US" b="1" dirty="0"/>
              <a:t>With EUROfusion whole device modelling spread in : WPTM (TSVV-H),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Solutions for fusion Office, DEMO Central team /WPDES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Therefore on-site week could focus on activities aiming at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whole device modelling, towards better than scaling laws.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Benchmark cases could be proposed to compare various fidelity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and verify surrogates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Training/sharing UQ tools for large scale validation (e.g. in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PROCESS</a:t>
            </a:r>
            <a:r>
              <a:rPr lang="en-US" sz="1100" b="1" i="0" u="none" strike="noStrike" dirty="0" err="1">
                <a:solidFill>
                  <a:srgbClr val="4F81BD"/>
                </a:solidFill>
                <a:effectLst/>
                <a:latin typeface="Cambria" panose="02040503050406030204" pitchFamily="18" charset="0"/>
              </a:rPr>
              <a:t>Failure</a:t>
            </a:r>
            <a:r>
              <a:rPr lang="en-US" sz="1100" b="1" i="0" u="none" strike="noStrike" dirty="0">
                <a:solidFill>
                  <a:srgbClr val="4F81BD"/>
                </a:solidFill>
                <a:effectLst/>
                <a:latin typeface="Cambria" panose="02040503050406030204" pitchFamily="18" charset="0"/>
              </a:rPr>
              <a:t> severity, probabilistic approach, Uncertainty </a:t>
            </a:r>
            <a:r>
              <a:rPr lang="en-US" sz="1100" b="1" i="0" u="none" strike="noStrike">
                <a:solidFill>
                  <a:srgbClr val="4F81BD"/>
                </a:solidFill>
                <a:effectLst/>
                <a:latin typeface="Cambria" panose="02040503050406030204" pitchFamily="18" charset="0"/>
              </a:rPr>
              <a:t>theory 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IMAS experimental database made available, support for uniformizing IMAS input/output</a:t>
            </a:r>
          </a:p>
          <a:p>
            <a:r>
              <a:rPr lang="en-US" dirty="0"/>
              <a:t>Should be repeated yearly, ideal coordination platform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02E2438-917C-4999-9630-4181D3500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62934"/>
              </p:ext>
            </p:extLst>
          </p:nvPr>
        </p:nvGraphicFramePr>
        <p:xfrm>
          <a:off x="2187659" y="2155415"/>
          <a:ext cx="7966363" cy="238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958">
                  <a:extLst>
                    <a:ext uri="{9D8B030D-6E8A-4147-A177-3AD203B41FA5}">
                      <a16:colId xmlns:a16="http://schemas.microsoft.com/office/drawing/2014/main" val="1889637288"/>
                    </a:ext>
                  </a:extLst>
                </a:gridCol>
                <a:gridCol w="1311146">
                  <a:extLst>
                    <a:ext uri="{9D8B030D-6E8A-4147-A177-3AD203B41FA5}">
                      <a16:colId xmlns:a16="http://schemas.microsoft.com/office/drawing/2014/main" val="3741619723"/>
                    </a:ext>
                  </a:extLst>
                </a:gridCol>
                <a:gridCol w="935852">
                  <a:extLst>
                    <a:ext uri="{9D8B030D-6E8A-4147-A177-3AD203B41FA5}">
                      <a16:colId xmlns:a16="http://schemas.microsoft.com/office/drawing/2014/main" val="688410711"/>
                    </a:ext>
                  </a:extLst>
                </a:gridCol>
                <a:gridCol w="935852">
                  <a:extLst>
                    <a:ext uri="{9D8B030D-6E8A-4147-A177-3AD203B41FA5}">
                      <a16:colId xmlns:a16="http://schemas.microsoft.com/office/drawing/2014/main" val="3371295585"/>
                    </a:ext>
                  </a:extLst>
                </a:gridCol>
                <a:gridCol w="935852">
                  <a:extLst>
                    <a:ext uri="{9D8B030D-6E8A-4147-A177-3AD203B41FA5}">
                      <a16:colId xmlns:a16="http://schemas.microsoft.com/office/drawing/2014/main" val="3019614762"/>
                    </a:ext>
                  </a:extLst>
                </a:gridCol>
                <a:gridCol w="1871703">
                  <a:extLst>
                    <a:ext uri="{9D8B030D-6E8A-4147-A177-3AD203B41FA5}">
                      <a16:colId xmlns:a16="http://schemas.microsoft.com/office/drawing/2014/main" val="1737610569"/>
                    </a:ext>
                  </a:extLst>
                </a:gridCol>
              </a:tblGrid>
              <a:tr h="3629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Physics understanding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Prepare operation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 future devices 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82308"/>
                  </a:ext>
                </a:extLst>
              </a:tr>
              <a:tr h="120217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5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 principle codes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High Fidelity Integrated Modeling</a:t>
                      </a:r>
                      <a:endParaRPr lang="en-US" sz="15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Pulse Design Tools</a:t>
                      </a:r>
                    </a:p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Full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</a:rPr>
                        <a:t> pulse, testing controllers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System codes</a:t>
                      </a:r>
                    </a:p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in/out are engineering parameters only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50165"/>
                  </a:ext>
                </a:extLst>
              </a:tr>
              <a:tr h="820529">
                <a:tc gridSpan="5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Validation against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</a:rPr>
                        <a:t> tokamak experiments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00915"/>
                  </a:ext>
                </a:extLst>
              </a:tr>
            </a:tbl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DD5E661-70D1-48B5-B255-45D1B765098E}"/>
              </a:ext>
            </a:extLst>
          </p:cNvPr>
          <p:cNvCxnSpPr/>
          <p:nvPr/>
        </p:nvCxnSpPr>
        <p:spPr>
          <a:xfrm>
            <a:off x="3917143" y="3404094"/>
            <a:ext cx="454715" cy="745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647F298-5E8A-49B1-B5B1-D3333CB7D720}"/>
              </a:ext>
            </a:extLst>
          </p:cNvPr>
          <p:cNvCxnSpPr/>
          <p:nvPr/>
        </p:nvCxnSpPr>
        <p:spPr>
          <a:xfrm>
            <a:off x="6170841" y="3399124"/>
            <a:ext cx="454715" cy="745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96A5C02-E4E9-4B9C-A602-B5E4C5B7AD04}"/>
              </a:ext>
            </a:extLst>
          </p:cNvPr>
          <p:cNvCxnSpPr/>
          <p:nvPr/>
        </p:nvCxnSpPr>
        <p:spPr>
          <a:xfrm>
            <a:off x="8074184" y="3394154"/>
            <a:ext cx="454715" cy="745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4FDF5D5-1976-4CDE-A698-954E2DBDB560}"/>
              </a:ext>
            </a:extLst>
          </p:cNvPr>
          <p:cNvCxnSpPr/>
          <p:nvPr/>
        </p:nvCxnSpPr>
        <p:spPr>
          <a:xfrm flipH="1">
            <a:off x="7317624" y="3499954"/>
            <a:ext cx="1" cy="42489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A366A43-9D6D-46D3-9EFA-F69B82DB77EE}"/>
              </a:ext>
            </a:extLst>
          </p:cNvPr>
          <p:cNvCxnSpPr/>
          <p:nvPr/>
        </p:nvCxnSpPr>
        <p:spPr>
          <a:xfrm flipH="1">
            <a:off x="5326510" y="3484345"/>
            <a:ext cx="1" cy="42489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8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scaling laws in presence of Gaps </a:t>
            </a:r>
            <a:endParaRPr lang="en-US" baseline="-25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53775"/>
              </p:ext>
            </p:extLst>
          </p:nvPr>
        </p:nvGraphicFramePr>
        <p:xfrm>
          <a:off x="668957" y="1027311"/>
          <a:ext cx="10018089" cy="250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21">
                  <a:extLst>
                    <a:ext uri="{9D8B030D-6E8A-4147-A177-3AD203B41FA5}">
                      <a16:colId xmlns:a16="http://schemas.microsoft.com/office/drawing/2014/main" val="1141429274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1638403381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1885233807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1427868264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1563273724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622701397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565442134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3422839572"/>
                    </a:ext>
                  </a:extLst>
                </a:gridCol>
                <a:gridCol w="1113121">
                  <a:extLst>
                    <a:ext uri="{9D8B030D-6E8A-4147-A177-3AD203B41FA5}">
                      <a16:colId xmlns:a16="http://schemas.microsoft.com/office/drawing/2014/main" val="441437465"/>
                    </a:ext>
                  </a:extLst>
                </a:gridCol>
              </a:tblGrid>
              <a:tr h="5861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fus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</a:t>
                      </a:r>
                      <a:r>
                        <a:rPr lang="en-US" sz="1800" baseline="-25000" dirty="0" err="1"/>
                        <a:t>alpha</a:t>
                      </a:r>
                      <a:r>
                        <a:rPr lang="en-US" sz="1800" baseline="0" dirty="0"/>
                        <a:t>/</a:t>
                      </a:r>
                      <a:r>
                        <a:rPr lang="en-US" sz="1800" baseline="0" dirty="0" err="1"/>
                        <a:t>P</a:t>
                      </a:r>
                      <a:r>
                        <a:rPr lang="en-US" sz="1800" baseline="-25000" dirty="0" err="1"/>
                        <a:t>aux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800" dirty="0">
                          <a:latin typeface="+mn-lt"/>
                        </a:rPr>
                        <a:t>(core)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800" baseline="-25000" dirty="0" err="1">
                          <a:latin typeface="+mn-lt"/>
                        </a:rPr>
                        <a:t>C</a:t>
                      </a:r>
                      <a:endParaRPr lang="en-US" sz="18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800" dirty="0"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f</a:t>
                      </a:r>
                      <a:r>
                        <a:rPr lang="en-US" sz="1800" baseline="-25000" dirty="0" err="1">
                          <a:solidFill>
                            <a:schemeClr val="bg1"/>
                          </a:solidFill>
                          <a:latin typeface="+mn-lt"/>
                        </a:rPr>
                        <a:t>rad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Plasma</a:t>
                      </a:r>
                      <a:r>
                        <a:rPr lang="en-US" sz="1800" baseline="0" dirty="0"/>
                        <a:t> e</a:t>
                      </a:r>
                      <a:r>
                        <a:rPr lang="en-US" sz="1800" dirty="0"/>
                        <a:t>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53271"/>
                  </a:ext>
                </a:extLst>
              </a:tr>
              <a:tr h="5861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JET DT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12.5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2.4e5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 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515205"/>
                  </a:ext>
                </a:extLst>
              </a:tr>
              <a:tr h="5861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ITER 15 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500</a:t>
                      </a:r>
                      <a:r>
                        <a:rPr lang="en-US" sz="1800" baseline="0" dirty="0"/>
                        <a:t> MW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4-4.2 %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1.3e5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0.021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300-400 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546109"/>
                  </a:ext>
                </a:extLst>
              </a:tr>
              <a:tr h="5861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DEMO A=2.8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640 %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4.9 %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1.4e5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C00000"/>
                          </a:solidFill>
                        </a:rPr>
                        <a:t>~60-70%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600-1200</a:t>
                      </a:r>
                      <a:r>
                        <a:rPr lang="en-US" sz="1800" baseline="0" dirty="0"/>
                        <a:t> MJ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6124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954799" y="1660868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M. Maslov NF2023</a:t>
            </a:r>
            <a:r>
              <a:rPr lang="en-US" dirty="0"/>
              <a:t>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3C7D52-2665-4C14-B079-69317E5CCF48}"/>
              </a:ext>
            </a:extLst>
          </p:cNvPr>
          <p:cNvSpPr txBox="1"/>
          <p:nvPr/>
        </p:nvSpPr>
        <p:spPr>
          <a:xfrm>
            <a:off x="9899155" y="2349750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F. Eriksson NF2024</a:t>
            </a:r>
            <a:r>
              <a:rPr lang="en-US" dirty="0"/>
              <a:t>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07A432-2EC7-46BC-87B5-32A2B9BED24A}"/>
              </a:ext>
            </a:extLst>
          </p:cNvPr>
          <p:cNvSpPr/>
          <p:nvPr/>
        </p:nvSpPr>
        <p:spPr>
          <a:xfrm>
            <a:off x="493628" y="4246946"/>
            <a:ext cx="615886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scaling law </a:t>
            </a:r>
            <a:r>
              <a:rPr lang="en-US" dirty="0">
                <a:hlinkClick r:id="rId4"/>
              </a:rPr>
              <a:t>IPB98(y,2)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DEMO/ITER similar dimensionless parameters</a:t>
            </a:r>
          </a:p>
          <a:p>
            <a:r>
              <a:rPr lang="en-US" dirty="0"/>
              <a:t>DEMO with H98(y,2) only, factor 2 uncertainty on </a:t>
            </a:r>
            <a:r>
              <a:rPr lang="en-US" dirty="0" err="1">
                <a:latin typeface="Symbol" panose="05050102010706020507" pitchFamily="18" charset="2"/>
              </a:rPr>
              <a:t>t</a:t>
            </a:r>
            <a:r>
              <a:rPr lang="en-US" baseline="-25000" dirty="0" err="1"/>
              <a:t>E</a:t>
            </a:r>
            <a:endParaRPr lang="en-US" baseline="-25000" dirty="0"/>
          </a:p>
          <a:p>
            <a:endParaRPr lang="en-US" baseline="-25000" dirty="0"/>
          </a:p>
          <a:p>
            <a:r>
              <a:rPr lang="en-US" b="1" dirty="0"/>
              <a:t>In PROCESS, optimization done using </a:t>
            </a:r>
            <a:r>
              <a:rPr lang="en-US" b="1" dirty="0" err="1">
                <a:latin typeface="Symbol" panose="05050102010706020507" pitchFamily="18" charset="2"/>
              </a:rPr>
              <a:t>t</a:t>
            </a:r>
            <a:r>
              <a:rPr lang="en-US" b="1" baseline="-25000" dirty="0" err="1"/>
              <a:t>E</a:t>
            </a:r>
            <a:r>
              <a:rPr lang="en-US" b="1" dirty="0"/>
              <a:t> w/o uncertainty range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A44C20-FF77-4C15-A816-0D4403DC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96" y="3556092"/>
            <a:ext cx="2386012" cy="28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D322581-E864-4E3F-A201-EAB3AE17152B}"/>
              </a:ext>
            </a:extLst>
          </p:cNvPr>
          <p:cNvSpPr txBox="1"/>
          <p:nvPr/>
        </p:nvSpPr>
        <p:spPr>
          <a:xfrm>
            <a:off x="9087356" y="4103523"/>
            <a:ext cx="2743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Prediction for ITER [</a:t>
            </a:r>
            <a:r>
              <a:rPr lang="en-US" dirty="0">
                <a:hlinkClick r:id="rId4"/>
              </a:rPr>
              <a:t>NF 99</a:t>
            </a:r>
            <a:r>
              <a:rPr lang="en-US" dirty="0"/>
              <a:t>]</a:t>
            </a:r>
          </a:p>
          <a:p>
            <a:r>
              <a:rPr lang="en-US" i="1" dirty="0"/>
              <a:t>inner box indicates a ‘95% log-linear’ interval, whereas the region enclosed by the </a:t>
            </a:r>
            <a:r>
              <a:rPr lang="en-US" i="1" dirty="0" err="1"/>
              <a:t>wiskers</a:t>
            </a:r>
            <a:r>
              <a:rPr lang="en-US" i="1" dirty="0"/>
              <a:t> is an estimate of a ‘95% log-non-linear’ interval</a:t>
            </a:r>
          </a:p>
        </p:txBody>
      </p:sp>
    </p:spTree>
    <p:extLst>
      <p:ext uri="{BB962C8B-B14F-4D97-AF65-F5344CB8AC3E}">
        <p14:creationId xmlns:p14="http://schemas.microsoft.com/office/powerpoint/2010/main" val="158141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scaling laws in presence of Gaps: Example for </a:t>
            </a:r>
            <a:r>
              <a:rPr lang="en-US" dirty="0" err="1"/>
              <a:t>f</a:t>
            </a:r>
            <a:r>
              <a:rPr lang="en-US" baseline="-25000" dirty="0" err="1"/>
              <a:t>rad</a:t>
            </a:r>
            <a:endParaRPr lang="en-US" baseline="-25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70765"/>
              </p:ext>
            </p:extLst>
          </p:nvPr>
        </p:nvGraphicFramePr>
        <p:xfrm>
          <a:off x="659432" y="1513086"/>
          <a:ext cx="9777366" cy="237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374">
                  <a:extLst>
                    <a:ext uri="{9D8B030D-6E8A-4147-A177-3AD203B41FA5}">
                      <a16:colId xmlns:a16="http://schemas.microsoft.com/office/drawing/2014/main" val="1141429274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1638403381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1885233807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1427868264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1563273724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622701397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565442134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4135560948"/>
                    </a:ext>
                  </a:extLst>
                </a:gridCol>
                <a:gridCol w="1086374">
                  <a:extLst>
                    <a:ext uri="{9D8B030D-6E8A-4147-A177-3AD203B41FA5}">
                      <a16:colId xmlns:a16="http://schemas.microsoft.com/office/drawing/2014/main" val="441437465"/>
                    </a:ext>
                  </a:extLst>
                </a:gridCol>
              </a:tblGrid>
              <a:tr h="6370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fus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</a:t>
                      </a:r>
                      <a:r>
                        <a:rPr lang="en-US" sz="1800" baseline="-25000" dirty="0" err="1"/>
                        <a:t>alpha</a:t>
                      </a:r>
                      <a:r>
                        <a:rPr lang="en-US" sz="1800" baseline="0" dirty="0"/>
                        <a:t>/</a:t>
                      </a:r>
                      <a:r>
                        <a:rPr lang="en-US" sz="1800" baseline="0" dirty="0" err="1"/>
                        <a:t>P</a:t>
                      </a:r>
                      <a:r>
                        <a:rPr lang="en-US" sz="1800" baseline="-25000" dirty="0" err="1"/>
                        <a:t>aux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800" dirty="0">
                          <a:latin typeface="+mn-lt"/>
                        </a:rPr>
                        <a:t>(core)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800" baseline="-25000" dirty="0" err="1">
                          <a:latin typeface="+mn-lt"/>
                        </a:rPr>
                        <a:t>C</a:t>
                      </a:r>
                      <a:endParaRPr lang="en-US" sz="18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800" dirty="0"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en-US" sz="1800" baseline="-25000" dirty="0" err="1">
                          <a:solidFill>
                            <a:schemeClr val="tx1"/>
                          </a:solidFill>
                          <a:latin typeface="+mn-lt"/>
                        </a:rPr>
                        <a:t>rad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&lt;1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Plasma</a:t>
                      </a:r>
                      <a:r>
                        <a:rPr lang="en-US" sz="1800" baseline="0" dirty="0"/>
                        <a:t> e</a:t>
                      </a:r>
                      <a:r>
                        <a:rPr lang="en-US" sz="1800" dirty="0"/>
                        <a:t>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53271"/>
                  </a:ext>
                </a:extLst>
              </a:tr>
              <a:tr h="45653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JET DT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12.5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2.4e5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~20%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 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515205"/>
                  </a:ext>
                </a:extLst>
              </a:tr>
              <a:tr h="37981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ITER 15 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500</a:t>
                      </a:r>
                      <a:r>
                        <a:rPr lang="en-US" sz="1800" baseline="0" dirty="0"/>
                        <a:t> MW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4-4.2 %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1.3e5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0.021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300-400 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546109"/>
                  </a:ext>
                </a:extLst>
              </a:tr>
              <a:tr h="61238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DEMO A=2.8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640 %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4.9 %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1.4e5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~60-70%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600-1200</a:t>
                      </a:r>
                      <a:r>
                        <a:rPr lang="en-US" sz="1800" baseline="0" dirty="0"/>
                        <a:t> MJ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6124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945274" y="214664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M. Maslov NF2023</a:t>
            </a:r>
            <a:r>
              <a:rPr lang="en-US" dirty="0"/>
              <a:t>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3C7D52-2665-4C14-B079-69317E5CCF48}"/>
              </a:ext>
            </a:extLst>
          </p:cNvPr>
          <p:cNvSpPr txBox="1"/>
          <p:nvPr/>
        </p:nvSpPr>
        <p:spPr>
          <a:xfrm>
            <a:off x="9889630" y="2835525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F. Eriksson NF2024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7A2A5BF-BE93-428A-9F14-EAA945C3697F}"/>
                  </a:ext>
                </a:extLst>
              </p:cNvPr>
              <p:cNvSpPr txBox="1"/>
              <p:nvPr/>
            </p:nvSpPr>
            <p:spPr>
              <a:xfrm>
                <a:off x="494132" y="4668599"/>
                <a:ext cx="8536632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DEMO if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with all radiation in the confined plasma removed: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𝟑𝟏</m:t>
                        </m:r>
                      </m:sup>
                    </m:sSup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(if equivalent H=1.1)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𝒓𝒂𝒅</m:t>
                        </m:r>
                      </m:sub>
                    </m:sSub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𝟑𝟐𝟎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𝟑𝟏</m:t>
                        </m:r>
                      </m:sup>
                    </m:sSup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(then here equivalent to H=1.4)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7A2A5BF-BE93-428A-9F14-EAA945C36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32" y="4668599"/>
                <a:ext cx="8536632" cy="935769"/>
              </a:xfrm>
              <a:prstGeom prst="rect">
                <a:avLst/>
              </a:prstGeom>
              <a:blipFill>
                <a:blip r:embed="rId4"/>
                <a:stretch>
                  <a:fillRect l="-571"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774DB02-C95F-415E-8FBC-1DD00A375F11}"/>
                  </a:ext>
                </a:extLst>
              </p:cNvPr>
              <p:cNvSpPr txBox="1"/>
              <p:nvPr/>
            </p:nvSpPr>
            <p:spPr>
              <a:xfrm>
                <a:off x="702737" y="3946631"/>
                <a:ext cx="10714208" cy="6062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Energy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𝒂𝒖𝒙</m:t>
                        </m:r>
                      </m:sub>
                    </m:sSub>
                    <m:r>
                      <a:rPr lang="fr-F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𝑎𝑙𝑝h𝑎</m:t>
                        </m:r>
                      </m:sub>
                    </m:sSub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𝒓𝒂𝒅</m:t>
                        </m:r>
                      </m:sub>
                    </m:sSub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×0.0562×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0.93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0.15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𝑎𝑢𝑥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𝑎𝑙𝑝h𝑎</m:t>
                              </m:r>
                            </m:sub>
                          </m:s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𝒓𝒂𝒅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0.31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0.41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0.19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1.97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0.78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−0.58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774DB02-C95F-415E-8FBC-1DD00A375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7" y="3946631"/>
                <a:ext cx="10714208" cy="606256"/>
              </a:xfrm>
              <a:prstGeom prst="rect">
                <a:avLst/>
              </a:prstGeom>
              <a:blipFill>
                <a:blip r:embed="rId5"/>
                <a:stretch>
                  <a:fillRect l="-1308"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207A432-2EC7-46BC-87B5-32A2B9BED24A}"/>
              </a:ext>
            </a:extLst>
          </p:cNvPr>
          <p:cNvSpPr/>
          <p:nvPr/>
        </p:nvSpPr>
        <p:spPr>
          <a:xfrm>
            <a:off x="9325831" y="4543654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scaling law </a:t>
            </a:r>
            <a:r>
              <a:rPr lang="en-US" dirty="0">
                <a:hlinkClick r:id="rId6"/>
              </a:rPr>
              <a:t>IPB98(y,2)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02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C9A72-1B74-4945-B46E-69C068B5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8" y="486429"/>
            <a:ext cx="9451776" cy="457200"/>
          </a:xfrm>
        </p:spPr>
        <p:txBody>
          <a:bodyPr/>
          <a:lstStyle/>
          <a:p>
            <a:r>
              <a:rPr lang="en-US" sz="2800" dirty="0"/>
              <a:t>Going up the ladder of models for a better understanding of uncertainties impact: Scaling laws with ad-hoc heat transport coefficients </a:t>
            </a:r>
            <a:br>
              <a:rPr lang="en-US" sz="2800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929A43B-4290-4D4B-96C0-D446E9ACFF42}"/>
                  </a:ext>
                </a:extLst>
              </p:cNvPr>
              <p:cNvSpPr txBox="1"/>
              <p:nvPr/>
            </p:nvSpPr>
            <p:spPr>
              <a:xfrm>
                <a:off x="340251" y="1206002"/>
                <a:ext cx="7039685" cy="5229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 PROCESS: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𝑎𝑢𝑥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𝑎𝑙𝑝h𝑎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𝒓𝒂𝒅</m:t>
                            </m:r>
                          </m:sub>
                        </m:sSub>
                        <m:d>
                          <m:d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𝟕𝟓</m:t>
                            </m:r>
                          </m:e>
                        </m:d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0.31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[</a:t>
                </a:r>
                <a:r>
                  <a:rPr lang="en-US" b="1" dirty="0">
                    <a:hlinkClick r:id="rId2"/>
                  </a:rPr>
                  <a:t>Lux PPCF 2016</a:t>
                </a:r>
                <a:r>
                  <a:rPr lang="en-US" b="1" dirty="0"/>
                  <a:t>]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In METIS: </a:t>
                </a:r>
                <a:r>
                  <a:rPr lang="en-US" dirty="0"/>
                  <a:t>Same Ip=18.8 MA</a:t>
                </a:r>
              </a:p>
              <a:p>
                <a:r>
                  <a:rPr lang="en-US" dirty="0"/>
                  <a:t>Same H factor, scaling law, density peaking,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Gr</a:t>
                </a:r>
                <a:r>
                  <a:rPr lang="en-US" dirty="0"/>
                  <a:t>, same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ped</a:t>
                </a:r>
                <a:r>
                  <a:rPr lang="en-US" dirty="0"/>
                  <a:t>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here in METIS, cannot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𝑎𝑢𝑥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𝑎𝑙𝑝h𝑎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𝒓𝒂𝒅</m:t>
                            </m:r>
                          </m:sub>
                        </m:sSub>
                        <m:d>
                          <m:d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𝟕𝟓</m:t>
                            </m:r>
                          </m:e>
                        </m:d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2 choices for Power: </a:t>
                </a:r>
              </a:p>
              <a:p>
                <a:r>
                  <a:rPr lang="en-US" dirty="0"/>
                  <a:t>1/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𝑎𝑢𝑥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𝑎𝑙𝑝h𝑎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𝟑𝟕𝟎</m:t>
                        </m:r>
                      </m:e>
                      <m:sup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𝟑𝟏</m:t>
                        </m:r>
                      </m:sup>
                    </m:sSup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2/ max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𝑎𝑢𝑥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𝑎𝑙𝑝h𝑎</m:t>
                            </m:r>
                          </m:sub>
                        </m:sSub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𝒓𝒂𝒅</m:t>
                            </m:r>
                          </m:sub>
                        </m:sSub>
                      </m:e>
                    </m:nary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𝑑𝑉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𝟖𝟎</m:t>
                        </m:r>
                      </m:e>
                      <m:sup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𝟑𝟏</m:t>
                        </m:r>
                      </m:sup>
                    </m:sSup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Does it impact the design point?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929A43B-4290-4D4B-96C0-D446E9ACF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" y="1206002"/>
                <a:ext cx="7039685" cy="5229958"/>
              </a:xfrm>
              <a:prstGeom prst="rect">
                <a:avLst/>
              </a:prstGeom>
              <a:blipFill>
                <a:blip r:embed="rId3"/>
                <a:stretch>
                  <a:fillRect l="-779" t="-46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B0AE4DB7-C660-49D5-A327-2FE98A457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338" y="3349300"/>
            <a:ext cx="4303236" cy="30265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94D50A-C686-49CA-B755-77C64ABE8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25" y="1997557"/>
            <a:ext cx="5894205" cy="931169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6C05E42-0CF7-4281-A3C7-C4CB52916694}"/>
              </a:ext>
            </a:extLst>
          </p:cNvPr>
          <p:cNvCxnSpPr>
            <a:cxnSpLocks/>
          </p:cNvCxnSpPr>
          <p:nvPr/>
        </p:nvCxnSpPr>
        <p:spPr>
          <a:xfrm>
            <a:off x="5629275" y="5632057"/>
            <a:ext cx="10061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4CC76C-ACCC-495A-A784-7E2E10DF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26" y="902852"/>
            <a:ext cx="7934325" cy="55054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3C9A72-1B74-4945-B46E-69C068B5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8" y="486429"/>
            <a:ext cx="9451776" cy="457200"/>
          </a:xfrm>
        </p:spPr>
        <p:txBody>
          <a:bodyPr/>
          <a:lstStyle/>
          <a:p>
            <a:r>
              <a:rPr lang="en-US" sz="2800" dirty="0"/>
              <a:t>Going up the ladder of models for a better understanding of uncertainties impact: Scaling laws with ad-hoc heat transport coefficients </a:t>
            </a:r>
            <a:br>
              <a:rPr lang="en-US" sz="2800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929A43B-4290-4D4B-96C0-D446E9ACFF42}"/>
                  </a:ext>
                </a:extLst>
              </p:cNvPr>
              <p:cNvSpPr txBox="1"/>
              <p:nvPr/>
            </p:nvSpPr>
            <p:spPr>
              <a:xfrm>
                <a:off x="146043" y="1222186"/>
                <a:ext cx="3430635" cy="484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METIS:</a:t>
                </a:r>
              </a:p>
              <a:p>
                <a:endParaRPr lang="en-US" b="1" dirty="0"/>
              </a:p>
              <a:p>
                <a:r>
                  <a:rPr lang="en-US" b="1" dirty="0"/>
                  <a:t>Same</a:t>
                </a:r>
                <a:r>
                  <a:rPr lang="en-US" dirty="0"/>
                  <a:t> Ip=18.8 MA, B, machine size</a:t>
                </a:r>
              </a:p>
              <a:p>
                <a:r>
                  <a:rPr lang="en-US" b="1" dirty="0"/>
                  <a:t>Same </a:t>
                </a:r>
                <a:r>
                  <a:rPr lang="en-US" dirty="0"/>
                  <a:t>H factor, scaling law, density peaking, </a:t>
                </a:r>
                <a:r>
                  <a:rPr lang="en-US" dirty="0" err="1"/>
                  <a:t>fGr</a:t>
                </a:r>
                <a:r>
                  <a:rPr lang="en-US" dirty="0"/>
                  <a:t>, same </a:t>
                </a:r>
                <a:r>
                  <a:rPr lang="en-US" dirty="0" err="1"/>
                  <a:t>Tped</a:t>
                </a:r>
                <a:r>
                  <a:rPr lang="en-US" dirty="0"/>
                  <a:t>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 choices for P: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1/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𝒂𝒖𝒙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𝒂𝒍𝒑𝒉𝒂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(dashed line)</a:t>
                </a:r>
              </a:p>
              <a:p>
                <a:r>
                  <a:rPr lang="en-US" dirty="0"/>
                  <a:t>2/ 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𝑎𝑢𝑥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𝑎𝑙𝑝h𝑎</m:t>
                        </m:r>
                      </m:sub>
                    </m:sSub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𝒓𝒂𝒅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b="1" dirty="0"/>
                  <a:t>cannot find manually operation point 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1.5&lt; </a:t>
                </a:r>
                <a:r>
                  <a:rPr lang="en-US" b="1" dirty="0" err="1">
                    <a:solidFill>
                      <a:sysClr val="windowText" lastClr="000000"/>
                    </a:solidFill>
                  </a:rPr>
                  <a:t>P</a:t>
                </a:r>
                <a:r>
                  <a:rPr lang="en-US" b="1" baseline="-25000" dirty="0" err="1">
                    <a:solidFill>
                      <a:sysClr val="windowText" lastClr="000000"/>
                    </a:solidFill>
                  </a:rPr>
                  <a:t>fus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&lt;1.7 and 100&lt;</a:t>
                </a:r>
                <a:r>
                  <a:rPr lang="en-US" b="1" dirty="0" err="1">
                    <a:solidFill>
                      <a:sysClr val="windowText" lastClr="000000"/>
                    </a:solidFill>
                  </a:rPr>
                  <a:t>P</a:t>
                </a:r>
                <a:r>
                  <a:rPr lang="en-US" b="1" baseline="-25000" dirty="0" err="1">
                    <a:solidFill>
                      <a:sysClr val="windowText" lastClr="000000"/>
                    </a:solidFill>
                  </a:rPr>
                  <a:t>sep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&lt;140 MW</a:t>
                </a:r>
                <a:r>
                  <a:rPr lang="en-US" b="1" dirty="0"/>
                  <a:t>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Very different T profiles </a:t>
                </a:r>
                <a:r>
                  <a:rPr lang="en-US" dirty="0"/>
                  <a:t>when using ad-hoc </a:t>
                </a:r>
                <a:r>
                  <a:rPr lang="en-US" dirty="0">
                    <a:latin typeface="Symbol" panose="05050102010706020507" pitchFamily="18" charset="2"/>
                  </a:rPr>
                  <a:t>c</a:t>
                </a:r>
                <a:r>
                  <a:rPr lang="en-US" dirty="0"/>
                  <a:t> shape and </a:t>
                </a:r>
                <a:r>
                  <a:rPr lang="en-US" b="1" dirty="0"/>
                  <a:t>self-consistent sources/radiations/heat exchange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929A43B-4290-4D4B-96C0-D446E9ACF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3" y="1222186"/>
                <a:ext cx="3430635" cy="4849789"/>
              </a:xfrm>
              <a:prstGeom prst="rect">
                <a:avLst/>
              </a:prstGeom>
              <a:blipFill>
                <a:blip r:embed="rId3"/>
                <a:stretch>
                  <a:fillRect l="-1599" t="-628" r="-710"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B57E05E-8D50-47D7-8793-C670200C5C8C}"/>
              </a:ext>
            </a:extLst>
          </p:cNvPr>
          <p:cNvSpPr txBox="1"/>
          <p:nvPr/>
        </p:nvSpPr>
        <p:spPr>
          <a:xfrm>
            <a:off x="3974346" y="3397210"/>
            <a:ext cx="10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PROCESS</a:t>
            </a:r>
          </a:p>
          <a:p>
            <a:r>
              <a:rPr lang="en-US" dirty="0" err="1">
                <a:solidFill>
                  <a:srgbClr val="0000FF"/>
                </a:solidFill>
              </a:rPr>
              <a:t>Ti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Te</a:t>
            </a:r>
            <a:r>
              <a:rPr lang="en-US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572EDB-3BFC-43AB-98E1-F5268BAC948F}"/>
              </a:ext>
            </a:extLst>
          </p:cNvPr>
          <p:cNvSpPr txBox="1"/>
          <p:nvPr/>
        </p:nvSpPr>
        <p:spPr>
          <a:xfrm>
            <a:off x="4869094" y="2031679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METIS </a:t>
            </a:r>
            <a:r>
              <a:rPr lang="en-US" dirty="0" err="1">
                <a:solidFill>
                  <a:srgbClr val="006600"/>
                </a:solidFill>
              </a:rPr>
              <a:t>Ti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DD861F-E8AB-4C40-8A5B-074D1C26286E}"/>
              </a:ext>
            </a:extLst>
          </p:cNvPr>
          <p:cNvSpPr txBox="1"/>
          <p:nvPr/>
        </p:nvSpPr>
        <p:spPr>
          <a:xfrm>
            <a:off x="9296400" y="1926771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Same density</a:t>
            </a:r>
          </a:p>
        </p:txBody>
      </p:sp>
    </p:spTree>
    <p:extLst>
      <p:ext uri="{BB962C8B-B14F-4D97-AF65-F5344CB8AC3E}">
        <p14:creationId xmlns:p14="http://schemas.microsoft.com/office/powerpoint/2010/main" val="36695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6CEA334-5744-4A2C-BF09-7A87CEB7A81B}"/>
              </a:ext>
            </a:extLst>
          </p:cNvPr>
          <p:cNvSpPr txBox="1"/>
          <p:nvPr/>
        </p:nvSpPr>
        <p:spPr>
          <a:xfrm>
            <a:off x="681989" y="1012371"/>
            <a:ext cx="109657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The machine is assumed to be built, so the B and geometry are fixed. </a:t>
            </a:r>
          </a:p>
          <a:p>
            <a:r>
              <a:rPr lang="en-US" b="1" dirty="0">
                <a:solidFill>
                  <a:sysClr val="windowText" lastClr="000000"/>
                </a:solidFill>
              </a:rPr>
              <a:t>1.5&lt; </a:t>
            </a:r>
            <a:r>
              <a:rPr lang="en-US" b="1" dirty="0" err="1">
                <a:solidFill>
                  <a:sysClr val="windowText" lastClr="000000"/>
                </a:solidFill>
              </a:rPr>
              <a:t>P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fus</a:t>
            </a:r>
            <a:r>
              <a:rPr lang="en-US" b="1" dirty="0">
                <a:solidFill>
                  <a:sysClr val="windowText" lastClr="000000"/>
                </a:solidFill>
              </a:rPr>
              <a:t>&lt;1.7 GW</a:t>
            </a:r>
            <a:r>
              <a:rPr lang="en-US" b="1" baseline="0" dirty="0">
                <a:solidFill>
                  <a:sysClr val="windowText" lastClr="000000"/>
                </a:solidFill>
              </a:rPr>
              <a:t> : hence scanning on Ip until </a:t>
            </a:r>
            <a:r>
              <a:rPr lang="en-US" b="1" baseline="0" dirty="0" err="1">
                <a:solidFill>
                  <a:sysClr val="windowText" lastClr="000000"/>
                </a:solidFill>
              </a:rPr>
              <a:t>P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fus</a:t>
            </a:r>
            <a:r>
              <a:rPr lang="en-US" b="1" baseline="0" dirty="0">
                <a:solidFill>
                  <a:sysClr val="windowText" lastClr="000000"/>
                </a:solidFill>
              </a:rPr>
              <a:t> is matched</a:t>
            </a:r>
          </a:p>
          <a:p>
            <a:r>
              <a:rPr lang="en-US" b="1" baseline="0" dirty="0">
                <a:solidFill>
                  <a:sysClr val="windowText" lastClr="000000"/>
                </a:solidFill>
              </a:rPr>
              <a:t>100&lt;</a:t>
            </a:r>
            <a:r>
              <a:rPr lang="en-US" b="1" baseline="0" dirty="0" err="1">
                <a:solidFill>
                  <a:sysClr val="windowText" lastClr="000000"/>
                </a:solidFill>
              </a:rPr>
              <a:t>P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sep</a:t>
            </a:r>
            <a:r>
              <a:rPr lang="en-US" b="1" baseline="0" dirty="0">
                <a:solidFill>
                  <a:sysClr val="windowText" lastClr="000000"/>
                </a:solidFill>
              </a:rPr>
              <a:t>&lt;140 MW or 1.1&lt;</a:t>
            </a:r>
            <a:r>
              <a:rPr lang="en-US" b="1" baseline="0" dirty="0" err="1">
                <a:solidFill>
                  <a:sysClr val="windowText" lastClr="000000"/>
                </a:solidFill>
              </a:rPr>
              <a:t>P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sep</a:t>
            </a:r>
            <a:r>
              <a:rPr lang="en-US" b="1" baseline="0" dirty="0">
                <a:solidFill>
                  <a:sysClr val="windowText" lastClr="000000"/>
                </a:solidFill>
              </a:rPr>
              <a:t>/</a:t>
            </a:r>
            <a:r>
              <a:rPr lang="en-US" b="1" baseline="0" dirty="0" err="1">
                <a:solidFill>
                  <a:sysClr val="windowText" lastClr="000000"/>
                </a:solidFill>
              </a:rPr>
              <a:t>P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Martin</a:t>
            </a:r>
            <a:r>
              <a:rPr lang="en-US" b="1" baseline="0" dirty="0">
                <a:solidFill>
                  <a:sysClr val="windowText" lastClr="000000"/>
                </a:solidFill>
              </a:rPr>
              <a:t>&lt;1.3: hence scanning Xe content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All the other parameters are fixed: H factor, </a:t>
            </a:r>
            <a:r>
              <a:rPr lang="en-US" dirty="0" err="1">
                <a:solidFill>
                  <a:sysClr val="windowText" lastClr="000000"/>
                </a:solidFill>
              </a:rPr>
              <a:t>f</a:t>
            </a:r>
            <a:r>
              <a:rPr lang="en-US" baseline="-25000" dirty="0" err="1">
                <a:solidFill>
                  <a:sysClr val="windowText" lastClr="000000"/>
                </a:solidFill>
              </a:rPr>
              <a:t>Gr</a:t>
            </a:r>
            <a:r>
              <a:rPr lang="en-US" dirty="0">
                <a:solidFill>
                  <a:sysClr val="windowText" lastClr="000000"/>
                </a:solidFill>
              </a:rPr>
              <a:t>, scaling law choice, density peaking choice, etc. </a:t>
            </a:r>
          </a:p>
          <a:p>
            <a:r>
              <a:rPr lang="en-US" b="1" dirty="0">
                <a:solidFill>
                  <a:sysClr val="windowText" lastClr="000000"/>
                </a:solidFill>
              </a:rPr>
              <a:t>Their impact on I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p</a:t>
            </a:r>
            <a:r>
              <a:rPr lang="en-US" b="1" dirty="0">
                <a:solidFill>
                  <a:sysClr val="windowText" lastClr="000000"/>
                </a:solidFill>
              </a:rPr>
              <a:t> hence the pulse length can be studied one by one.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NB: fixing </a:t>
            </a:r>
            <a:r>
              <a:rPr lang="en-US" dirty="0" err="1">
                <a:solidFill>
                  <a:sysClr val="windowText" lastClr="000000"/>
                </a:solidFill>
              </a:rPr>
              <a:t>V</a:t>
            </a:r>
            <a:r>
              <a:rPr lang="en-US" baseline="-25000" dirty="0" err="1">
                <a:solidFill>
                  <a:sysClr val="windowText" lastClr="000000"/>
                </a:solidFill>
              </a:rPr>
              <a:t>loop</a:t>
            </a:r>
            <a:r>
              <a:rPr lang="en-US" dirty="0">
                <a:solidFill>
                  <a:sysClr val="windowText" lastClr="000000"/>
                </a:solidFill>
              </a:rPr>
              <a:t> and let </a:t>
            </a:r>
            <a:r>
              <a:rPr lang="en-US" dirty="0" err="1">
                <a:solidFill>
                  <a:sysClr val="windowText" lastClr="000000"/>
                </a:solidFill>
              </a:rPr>
              <a:t>P</a:t>
            </a:r>
            <a:r>
              <a:rPr lang="en-US" baseline="-25000" dirty="0" err="1">
                <a:solidFill>
                  <a:sysClr val="windowText" lastClr="000000"/>
                </a:solidFill>
              </a:rPr>
              <a:t>fus</a:t>
            </a:r>
            <a:r>
              <a:rPr lang="en-US" dirty="0">
                <a:solidFill>
                  <a:sysClr val="windowText" lastClr="000000"/>
                </a:solidFill>
              </a:rPr>
              <a:t> vary is also planned, not shown here</a:t>
            </a:r>
            <a:endParaRPr lang="en-US" sz="1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716F85F-73FA-4026-8535-CEA911FF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27" y="3236806"/>
            <a:ext cx="3267075" cy="22002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56886F-84F3-4422-A34E-389E8421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61" y="279601"/>
            <a:ext cx="9451776" cy="457200"/>
          </a:xfrm>
        </p:spPr>
        <p:txBody>
          <a:bodyPr/>
          <a:lstStyle/>
          <a:p>
            <a:pPr algn="ctr"/>
            <a:r>
              <a:rPr lang="en-US" dirty="0"/>
              <a:t>Uncertainty impact in METIS, assuming machine built, and constraining on 1.5&lt; </a:t>
            </a:r>
            <a:r>
              <a:rPr lang="en-US" dirty="0" err="1"/>
              <a:t>P</a:t>
            </a:r>
            <a:r>
              <a:rPr lang="en-US" baseline="-25000" dirty="0" err="1"/>
              <a:t>fus</a:t>
            </a:r>
            <a:r>
              <a:rPr lang="en-US" dirty="0"/>
              <a:t>&lt;1.7 GW</a:t>
            </a:r>
            <a:r>
              <a:rPr lang="en-US" baseline="0" dirty="0"/>
              <a:t>  and 100&lt;</a:t>
            </a:r>
            <a:r>
              <a:rPr lang="en-US" baseline="0" dirty="0" err="1"/>
              <a:t>P</a:t>
            </a:r>
            <a:r>
              <a:rPr lang="en-US" baseline="-25000" dirty="0" err="1"/>
              <a:t>sep</a:t>
            </a:r>
            <a:r>
              <a:rPr lang="en-US" baseline="0" dirty="0"/>
              <a:t>&lt;140 MW</a:t>
            </a:r>
            <a:br>
              <a:rPr lang="en-US" baseline="0" dirty="0"/>
            </a:b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43CB5A-10DD-44BA-966C-774DEF15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63" y="3115940"/>
            <a:ext cx="3438525" cy="2781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F31597-A867-439D-B840-750BF9941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26" y="3223604"/>
            <a:ext cx="3048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926A3-8DCE-4E70-8AB1-99092C9E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92515"/>
            <a:ext cx="10675168" cy="457200"/>
          </a:xfrm>
        </p:spPr>
        <p:txBody>
          <a:bodyPr/>
          <a:lstStyle/>
          <a:p>
            <a:r>
              <a:rPr lang="en-US" dirty="0"/>
              <a:t>illustration 1/3: impact of P</a:t>
            </a:r>
            <a:r>
              <a:rPr lang="en-US" baseline="-25000" dirty="0"/>
              <a:t>rad</a:t>
            </a:r>
            <a:r>
              <a:rPr lang="en-US" dirty="0"/>
              <a:t> in P used in scaling law: from 18.4 to 21.8 MA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AA3863D4-19AE-4C2F-973B-1375CD71FB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267250"/>
                  </p:ext>
                </p:extLst>
              </p:nvPr>
            </p:nvGraphicFramePr>
            <p:xfrm>
              <a:off x="193895" y="922112"/>
              <a:ext cx="11830873" cy="2184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8783">
                      <a:extLst>
                        <a:ext uri="{9D8B030D-6E8A-4147-A177-3AD203B41FA5}">
                          <a16:colId xmlns:a16="http://schemas.microsoft.com/office/drawing/2014/main" val="2058810066"/>
                        </a:ext>
                      </a:extLst>
                    </a:gridCol>
                    <a:gridCol w="783939">
                      <a:extLst>
                        <a:ext uri="{9D8B030D-6E8A-4147-A177-3AD203B41FA5}">
                          <a16:colId xmlns:a16="http://schemas.microsoft.com/office/drawing/2014/main" val="1968888887"/>
                        </a:ext>
                      </a:extLst>
                    </a:gridCol>
                    <a:gridCol w="921775">
                      <a:extLst>
                        <a:ext uri="{9D8B030D-6E8A-4147-A177-3AD203B41FA5}">
                          <a16:colId xmlns:a16="http://schemas.microsoft.com/office/drawing/2014/main" val="1742317472"/>
                        </a:ext>
                      </a:extLst>
                    </a:gridCol>
                    <a:gridCol w="792553">
                      <a:extLst>
                        <a:ext uri="{9D8B030D-6E8A-4147-A177-3AD203B41FA5}">
                          <a16:colId xmlns:a16="http://schemas.microsoft.com/office/drawing/2014/main" val="1756822402"/>
                        </a:ext>
                      </a:extLst>
                    </a:gridCol>
                    <a:gridCol w="738598">
                      <a:extLst>
                        <a:ext uri="{9D8B030D-6E8A-4147-A177-3AD203B41FA5}">
                          <a16:colId xmlns:a16="http://schemas.microsoft.com/office/drawing/2014/main" val="2017983018"/>
                        </a:ext>
                      </a:extLst>
                    </a:gridCol>
                    <a:gridCol w="704007">
                      <a:extLst>
                        <a:ext uri="{9D8B030D-6E8A-4147-A177-3AD203B41FA5}">
                          <a16:colId xmlns:a16="http://schemas.microsoft.com/office/drawing/2014/main" val="3080401754"/>
                        </a:ext>
                      </a:extLst>
                    </a:gridCol>
                    <a:gridCol w="624927">
                      <a:extLst>
                        <a:ext uri="{9D8B030D-6E8A-4147-A177-3AD203B41FA5}">
                          <a16:colId xmlns:a16="http://schemas.microsoft.com/office/drawing/2014/main" val="621751565"/>
                        </a:ext>
                      </a:extLst>
                    </a:gridCol>
                    <a:gridCol w="577186">
                      <a:extLst>
                        <a:ext uri="{9D8B030D-6E8A-4147-A177-3AD203B41FA5}">
                          <a16:colId xmlns:a16="http://schemas.microsoft.com/office/drawing/2014/main" val="1476451157"/>
                        </a:ext>
                      </a:extLst>
                    </a:gridCol>
                    <a:gridCol w="715022">
                      <a:extLst>
                        <a:ext uri="{9D8B030D-6E8A-4147-A177-3AD203B41FA5}">
                          <a16:colId xmlns:a16="http://schemas.microsoft.com/office/drawing/2014/main" val="4065075361"/>
                        </a:ext>
                      </a:extLst>
                    </a:gridCol>
                    <a:gridCol w="499653">
                      <a:extLst>
                        <a:ext uri="{9D8B030D-6E8A-4147-A177-3AD203B41FA5}">
                          <a16:colId xmlns:a16="http://schemas.microsoft.com/office/drawing/2014/main" val="3054533664"/>
                        </a:ext>
                      </a:extLst>
                    </a:gridCol>
                    <a:gridCol w="867215">
                      <a:extLst>
                        <a:ext uri="{9D8B030D-6E8A-4147-A177-3AD203B41FA5}">
                          <a16:colId xmlns:a16="http://schemas.microsoft.com/office/drawing/2014/main" val="2653509227"/>
                        </a:ext>
                      </a:extLst>
                    </a:gridCol>
                    <a:gridCol w="867215">
                      <a:extLst>
                        <a:ext uri="{9D8B030D-6E8A-4147-A177-3AD203B41FA5}">
                          <a16:colId xmlns:a16="http://schemas.microsoft.com/office/drawing/2014/main" val="2489756060"/>
                        </a:ext>
                      </a:extLst>
                    </a:gridCol>
                  </a:tblGrid>
                  <a:tr h="543451">
                    <a:tc>
                      <a:txBody>
                        <a:bodyPr/>
                        <a:lstStyle/>
                        <a:p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DEMO A=2.8 H98 scaling</a:t>
                          </a:r>
                        </a:p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I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th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V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loop</a:t>
                          </a:r>
                          <a:r>
                            <a:rPr lang="en-US" sz="1800" b="1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li (3 ITER)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fus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(GW)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q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N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boot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Z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eff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sep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(MW)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Pulse length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075958"/>
                      </a:ext>
                    </a:extLst>
                  </a:tr>
                  <a:tr h="695411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1/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𝒂𝒖𝒙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𝒂𝒍𝒑𝒉𝒂</m:t>
                                  </m:r>
                                </m:sub>
                              </m:sSub>
                            </m:oMath>
                          </a14:m>
                          <a:endParaRPr lang="en-US" sz="1800" b="1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1100" b="0" baseline="0" dirty="0">
                              <a:solidFill>
                                <a:schemeClr val="tx1"/>
                              </a:solidFill>
                            </a:rPr>
                            <a:t>ref_H98v2_fixedfGr_iterPsep.mat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18.4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1113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0.86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3.8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1h25</a:t>
                          </a:r>
                        </a:p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471199"/>
                      </a:ext>
                    </a:extLst>
                  </a:tr>
                  <a:tr h="8492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</a:rPr>
                            <a:t>2/ </a:t>
                          </a:r>
                          <a:r>
                            <a:rPr lang="en-US" sz="1800" b="1" dirty="0"/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𝒂𝒖𝒙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𝒂𝒍𝒑𝒉𝒂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𝒓𝒂𝒅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/>
                            <a:t>) </a:t>
                          </a:r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</a:rPr>
                            <a:t>ref_H98v2_fixedfGr_iterPsep_maxP_lowZeff_iterPsep.mat (copied as  ref_H98_maxP.mat)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0.82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9055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AA3863D4-19AE-4C2F-973B-1375CD71FB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267250"/>
                  </p:ext>
                </p:extLst>
              </p:nvPr>
            </p:nvGraphicFramePr>
            <p:xfrm>
              <a:off x="193895" y="922112"/>
              <a:ext cx="11830873" cy="2184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8783">
                      <a:extLst>
                        <a:ext uri="{9D8B030D-6E8A-4147-A177-3AD203B41FA5}">
                          <a16:colId xmlns:a16="http://schemas.microsoft.com/office/drawing/2014/main" val="2058810066"/>
                        </a:ext>
                      </a:extLst>
                    </a:gridCol>
                    <a:gridCol w="783939">
                      <a:extLst>
                        <a:ext uri="{9D8B030D-6E8A-4147-A177-3AD203B41FA5}">
                          <a16:colId xmlns:a16="http://schemas.microsoft.com/office/drawing/2014/main" val="1968888887"/>
                        </a:ext>
                      </a:extLst>
                    </a:gridCol>
                    <a:gridCol w="921775">
                      <a:extLst>
                        <a:ext uri="{9D8B030D-6E8A-4147-A177-3AD203B41FA5}">
                          <a16:colId xmlns:a16="http://schemas.microsoft.com/office/drawing/2014/main" val="1742317472"/>
                        </a:ext>
                      </a:extLst>
                    </a:gridCol>
                    <a:gridCol w="792553">
                      <a:extLst>
                        <a:ext uri="{9D8B030D-6E8A-4147-A177-3AD203B41FA5}">
                          <a16:colId xmlns:a16="http://schemas.microsoft.com/office/drawing/2014/main" val="1756822402"/>
                        </a:ext>
                      </a:extLst>
                    </a:gridCol>
                    <a:gridCol w="738598">
                      <a:extLst>
                        <a:ext uri="{9D8B030D-6E8A-4147-A177-3AD203B41FA5}">
                          <a16:colId xmlns:a16="http://schemas.microsoft.com/office/drawing/2014/main" val="2017983018"/>
                        </a:ext>
                      </a:extLst>
                    </a:gridCol>
                    <a:gridCol w="704007">
                      <a:extLst>
                        <a:ext uri="{9D8B030D-6E8A-4147-A177-3AD203B41FA5}">
                          <a16:colId xmlns:a16="http://schemas.microsoft.com/office/drawing/2014/main" val="3080401754"/>
                        </a:ext>
                      </a:extLst>
                    </a:gridCol>
                    <a:gridCol w="624927">
                      <a:extLst>
                        <a:ext uri="{9D8B030D-6E8A-4147-A177-3AD203B41FA5}">
                          <a16:colId xmlns:a16="http://schemas.microsoft.com/office/drawing/2014/main" val="621751565"/>
                        </a:ext>
                      </a:extLst>
                    </a:gridCol>
                    <a:gridCol w="577186">
                      <a:extLst>
                        <a:ext uri="{9D8B030D-6E8A-4147-A177-3AD203B41FA5}">
                          <a16:colId xmlns:a16="http://schemas.microsoft.com/office/drawing/2014/main" val="1476451157"/>
                        </a:ext>
                      </a:extLst>
                    </a:gridCol>
                    <a:gridCol w="715022">
                      <a:extLst>
                        <a:ext uri="{9D8B030D-6E8A-4147-A177-3AD203B41FA5}">
                          <a16:colId xmlns:a16="http://schemas.microsoft.com/office/drawing/2014/main" val="4065075361"/>
                        </a:ext>
                      </a:extLst>
                    </a:gridCol>
                    <a:gridCol w="499653">
                      <a:extLst>
                        <a:ext uri="{9D8B030D-6E8A-4147-A177-3AD203B41FA5}">
                          <a16:colId xmlns:a16="http://schemas.microsoft.com/office/drawing/2014/main" val="3054533664"/>
                        </a:ext>
                      </a:extLst>
                    </a:gridCol>
                    <a:gridCol w="867215">
                      <a:extLst>
                        <a:ext uri="{9D8B030D-6E8A-4147-A177-3AD203B41FA5}">
                          <a16:colId xmlns:a16="http://schemas.microsoft.com/office/drawing/2014/main" val="2653509227"/>
                        </a:ext>
                      </a:extLst>
                    </a:gridCol>
                    <a:gridCol w="867215">
                      <a:extLst>
                        <a:ext uri="{9D8B030D-6E8A-4147-A177-3AD203B41FA5}">
                          <a16:colId xmlns:a16="http://schemas.microsoft.com/office/drawing/2014/main" val="24897560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DEMO A=2.8 H98 scaling</a:t>
                          </a:r>
                        </a:p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>
                              <a:solidFill>
                                <a:sysClr val="windowText" lastClr="000000"/>
                              </a:solidFill>
                            </a:rPr>
                            <a:t>H=1.1 </a:t>
                          </a:r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Gr</a:t>
                          </a:r>
                          <a:r>
                            <a:rPr lang="en-US" sz="1800" b="1" i="0" baseline="0" dirty="0">
                              <a:solidFill>
                                <a:sysClr val="windowText" lastClr="000000"/>
                              </a:solidFill>
                            </a:rPr>
                            <a:t>=1.2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I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th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 (MJ)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ysClr val="windowText" lastClr="000000"/>
                              </a:solidFill>
                            </a:rPr>
                            <a:t>V</a:t>
                          </a:r>
                          <a:r>
                            <a:rPr lang="en-US" sz="1800" b="1" baseline="-25000" dirty="0" err="1">
                              <a:solidFill>
                                <a:sysClr val="windowText" lastClr="000000"/>
                              </a:solidFill>
                            </a:rPr>
                            <a:t>loop</a:t>
                          </a:r>
                          <a:r>
                            <a:rPr lang="en-US" sz="1800" b="1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ysClr val="windowText" lastClr="000000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li (3 ITER)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fus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(GW)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q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N</a:t>
                          </a:r>
                          <a:endParaRPr lang="en-US" sz="1800" b="1" i="0" baseline="-25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f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boot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Z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eff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 err="1">
                              <a:solidFill>
                                <a:sysClr val="windowText" lastClr="000000"/>
                              </a:solidFill>
                            </a:rPr>
                            <a:t>P</a:t>
                          </a:r>
                          <a:r>
                            <a:rPr lang="en-US" sz="1800" b="1" i="0" baseline="-25000" dirty="0" err="1">
                              <a:solidFill>
                                <a:sysClr val="windowText" lastClr="000000"/>
                              </a:solidFill>
                            </a:rPr>
                            <a:t>sep</a:t>
                          </a:r>
                          <a:r>
                            <a:rPr lang="en-US" sz="1800" b="1" i="0" baseline="-2500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(MW)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ysClr val="windowText" lastClr="000000"/>
                              </a:solidFill>
                            </a:rPr>
                            <a:t>Pulse length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075958"/>
                      </a:ext>
                    </a:extLst>
                  </a:tr>
                  <a:tr h="69541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3" t="-96491" r="-216612" b="-1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18.4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1113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0.86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3.8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1h25</a:t>
                          </a:r>
                        </a:p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471199"/>
                      </a:ext>
                    </a:extLst>
                  </a:tr>
                  <a:tr h="8492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3" t="-160000" r="-216612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21.8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0.82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90551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C91A9CE4-885A-4049-9DCE-7B14012C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370" y="3328415"/>
            <a:ext cx="2735106" cy="31482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7B6836-89F9-45A3-9E3E-09046C5626F9}"/>
              </a:ext>
            </a:extLst>
          </p:cNvPr>
          <p:cNvSpPr txBox="1"/>
          <p:nvPr/>
        </p:nvSpPr>
        <p:spPr>
          <a:xfrm>
            <a:off x="411828" y="4436940"/>
            <a:ext cx="441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 line: Power w/o radiation subtracted</a:t>
            </a:r>
          </a:p>
          <a:p>
            <a:endParaRPr lang="en-US" b="1" dirty="0"/>
          </a:p>
          <a:p>
            <a:r>
              <a:rPr lang="en-US" b="1" dirty="0"/>
              <a:t>Dashed line: max power radially (as if radiation subtracted inside rho=0.6) </a:t>
            </a:r>
          </a:p>
        </p:txBody>
      </p:sp>
    </p:spTree>
    <p:extLst>
      <p:ext uri="{BB962C8B-B14F-4D97-AF65-F5344CB8AC3E}">
        <p14:creationId xmlns:p14="http://schemas.microsoft.com/office/powerpoint/2010/main" val="3474288426"/>
      </p:ext>
    </p:extLst>
  </p:cSld>
  <p:clrMapOvr>
    <a:masterClrMapping/>
  </p:clrMapOvr>
</p:sld>
</file>

<file path=ppt/theme/theme1.xml><?xml version="1.0" encoding="utf-8"?>
<a:theme xmlns:a="http://schemas.openxmlformats.org/drawingml/2006/main" name="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" id="{4C0DE0D1-0EA6-458C-85C6-FE1818760A60}" vid="{5244D785-3CB1-4515-B399-FBAA26541C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</Template>
  <TotalTime>3290</TotalTime>
  <Words>3828</Words>
  <Application>Microsoft Office PowerPoint</Application>
  <PresentationFormat>Grand écran</PresentationFormat>
  <Paragraphs>699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5" baseType="lpstr">
      <vt:lpstr>-apple-system</vt:lpstr>
      <vt:lpstr>Arial</vt:lpstr>
      <vt:lpstr>Calibri</vt:lpstr>
      <vt:lpstr>Cambria</vt:lpstr>
      <vt:lpstr>Cambria Math</vt:lpstr>
      <vt:lpstr>CMMI10</vt:lpstr>
      <vt:lpstr>CMR10</vt:lpstr>
      <vt:lpstr>CMSY10</vt:lpstr>
      <vt:lpstr>SFRM0500</vt:lpstr>
      <vt:lpstr>SFRM0700</vt:lpstr>
      <vt:lpstr>SFRM1000</vt:lpstr>
      <vt:lpstr>Symbol</vt:lpstr>
      <vt:lpstr>system-ui</vt:lpstr>
      <vt:lpstr>EF</vt:lpstr>
      <vt:lpstr>Uncertainties impact on DEMO Design Status and Mitigation </vt:lpstr>
      <vt:lpstr>outline</vt:lpstr>
      <vt:lpstr>Definition of an EU-DEMO design point robust to epistemic plasma physics uncertainties</vt:lpstr>
      <vt:lpstr>Using scaling laws in presence of Gaps </vt:lpstr>
      <vt:lpstr>Using scaling laws in presence of Gaps: Example for frad</vt:lpstr>
      <vt:lpstr>Going up the ladder of models for a better understanding of uncertainties impact: Scaling laws with ad-hoc heat transport coefficients  </vt:lpstr>
      <vt:lpstr>Going up the ladder of models for a better understanding of uncertainties impact: Scaling laws with ad-hoc heat transport coefficients  </vt:lpstr>
      <vt:lpstr>Uncertainty impact in METIS, assuming machine built, and constraining on 1.5&lt; Pfus&lt;1.7 GW  and 100&lt;Psep&lt;140 MW </vt:lpstr>
      <vt:lpstr>illustration 1/3: impact of Prad in P used in scaling law: from 18.4 to 21.8 MA </vt:lpstr>
      <vt:lpstr>illustration 2/3: impact of H factor, fGr and scaling law</vt:lpstr>
      <vt:lpstr>illustration 3/3: impact of profile choices when constraining energy and density on resp. H98 and fGr</vt:lpstr>
      <vt:lpstr>outline</vt:lpstr>
      <vt:lpstr>Instead of extrapolating with scaling laws and guessing profile shapes, need to use flux driven profile prediction</vt:lpstr>
      <vt:lpstr>high fidelity integrated modelling: towards large scale validation</vt:lpstr>
      <vt:lpstr>high fidelity integrated modelling: better than scaling laws</vt:lpstr>
      <vt:lpstr>high fidelity integrated modelling: ready to use IMAS compatible toolboxes AND REPLACE SCALING LAWS</vt:lpstr>
      <vt:lpstr>Back to the Gaps in parameters from today’s tokamak to Burning Plasmas</vt:lpstr>
      <vt:lpstr>Reduced turbulent model, validated, not ready for high beta/ burning plasmas</vt:lpstr>
      <vt:lpstr>At high b, with energetic particles,  no validated reduced turbulent transport model.  Need to go up the fidelity ladder of turbulent transport models</vt:lpstr>
      <vt:lpstr>First global gyrokinetic profile predictions of ITER burning plasma inside rtor=0.6 [A. Di Siena et al, submitted]</vt:lpstr>
      <vt:lpstr>First global gyrokinetic profile predictions of ITER burning plasma [A. Di Siena et al, submitted]</vt:lpstr>
      <vt:lpstr>ITER benchmark case </vt:lpstr>
      <vt:lpstr>outline</vt:lpstr>
      <vt:lpstr>Impact of TGLFsat2 settings importance of resolving correctly the electromagnetic modes</vt:lpstr>
      <vt:lpstr>pedestal pressure impacts Pfus due to ci stiffness</vt:lpstr>
      <vt:lpstr>Physics based HFPS-TGLFsat2 profiles very different from assumed profiles in PROCESS for DEMO design</vt:lpstr>
      <vt:lpstr>DEMO predictive modelling: what comes next? </vt:lpstr>
      <vt:lpstr>outline</vt:lpstr>
      <vt:lpstr>VNS predictive modelling</vt:lpstr>
      <vt:lpstr>Conclusions: high fidelity modelling validation, getting ready for ITER, designing DEMO</vt:lpstr>
      <vt:lpstr>Brainstorming ideas for on-site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Status: tungsten accumulation and mitigation</dc:title>
  <dc:creator>BOURDELLE Clarisse 165101</dc:creator>
  <cp:lastModifiedBy>BOURDELLE Clarisse 165101</cp:lastModifiedBy>
  <cp:revision>93</cp:revision>
  <dcterms:created xsi:type="dcterms:W3CDTF">2025-09-22T07:45:09Z</dcterms:created>
  <dcterms:modified xsi:type="dcterms:W3CDTF">2025-10-01T14:11:12Z</dcterms:modified>
</cp:coreProperties>
</file>