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9"/>
  </p:notesMasterIdLst>
  <p:sldIdLst>
    <p:sldId id="256" r:id="rId4"/>
    <p:sldId id="260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GB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GB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3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34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GB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35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en-GB" sz="1400" b="0" strike="noStrike" spc="-1">
                <a:latin typeface="Times New Roman"/>
              </a:defRPr>
            </a:lvl1pPr>
          </a:lstStyle>
          <a:p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36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en-GB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332F2C96-5828-494D-9D05-3FB41BEDD8B2}" type="slidenum">
              <a:rPr lang="en-GB" sz="1400" b="0" strike="noStrike" spc="-1">
                <a:latin typeface="Times New Roman"/>
              </a:rPr>
              <a:t>‹#›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0880" y="685800"/>
            <a:ext cx="6094080" cy="3427200"/>
          </a:xfrm>
          <a:prstGeom prst="rect">
            <a:avLst/>
          </a:prstGeom>
          <a:ln w="0">
            <a:noFill/>
          </a:ln>
        </p:spPr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600" cy="359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i-FI" sz="2000" b="0" strike="noStrike" spc="-1">
                <a:latin typeface="Arial"/>
              </a:rPr>
              <a:t>Thanks </a:t>
            </a:r>
            <a:endParaRPr lang="en-GB" sz="2000" b="0" strike="noStrike" spc="-1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0000" cy="45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DD1F3A8-9159-48D9-A13A-31AF95355681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en-GB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5B545ED-4243-4410-A4D3-0754B380924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16ADBA9-D4F6-41FD-BD46-F6EF4D5769F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52DF03E-9455-4EA4-8232-A9F25BB4EF17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05D95DB-34CC-4DE5-9D36-BB7408158EBC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713CC92-25F6-46B4-9D13-D2D04D7E6B7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2E2D27C-0B22-464F-8506-897890162A1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8344744-5D2E-40E2-B47C-9E69C0CE148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D2FCF18-AA81-472D-A92C-9CD73FC09AC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A43A86D-1F72-4857-BC17-0F018E2ECE5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33662B8-4DB6-4926-BCD7-CD66A742AB6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2B82704-8CD4-4816-B719-49B4209F425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88E3A19-9788-4CA1-9104-F65F074448D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09781BC-3565-4C0C-B290-6CC8E19EB42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BF935CF-9C97-445B-B4CA-CA45DB39D6F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0E9754D-93E0-4DCB-B3BF-3D253FBED7A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25A5B2B-A91A-4ABF-BE55-03FA66AF2B06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006D97A-260D-4956-B894-10CC2A2B3B48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E1717AD7-419A-47A3-9C52-36DB551689A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50F89F98-31B4-4B76-AE34-5C234E03D37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22C57F5B-A02C-421F-AF02-8F92601D393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3D8EE56-5AB2-419E-A8FB-637C7D8C910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4D992DD-3DA1-4637-B20C-3476D169559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D8B42D3-3BED-4D5E-AF9D-E10B522547E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C3D485F-A209-439B-AFE3-D61E7E7D3FE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95422756-0AAD-4906-8919-B9146CB1160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C82FAD49-D56D-4FCD-95C0-51BBA52B75F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63F2416-1338-48CC-9834-F2CA2C9706F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A6C14A4A-A0FC-47B2-9FBF-981487AB846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A1331D2-0FB2-4DE9-A9E5-019F8ACA32B4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9FC90EAF-BFB1-40DF-8DCD-C2B6CED6CF4F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563F189-A85B-442F-9292-5D73E22952C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B8D71A5-EED3-4CB1-99F2-35AF23540BA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19B4CB9-1583-4544-B0A2-EDA8FE288DB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18A3C44-34A5-488F-8B6F-B80BE972E9F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535E29B-0C77-4569-AA2A-76E66BA8CA8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43FC21F-2B2B-4015-A617-2C0DDABB2BF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4"/>
          <p:cNvSpPr/>
          <p:nvPr/>
        </p:nvSpPr>
        <p:spPr>
          <a:xfrm>
            <a:off x="144000" y="115920"/>
            <a:ext cx="2455920" cy="1727280"/>
          </a:xfrm>
          <a:custGeom>
            <a:avLst/>
            <a:gdLst/>
            <a:ahLst/>
            <a:cxnLst/>
            <a:rect l="l" t="t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rgbClr val="FCA311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zh-CN" altLang="en-US"/>
          </a:p>
        </p:txBody>
      </p:sp>
      <p:sp>
        <p:nvSpPr>
          <p:cNvPr id="11" name="Freeform 14"/>
          <p:cNvSpPr/>
          <p:nvPr/>
        </p:nvSpPr>
        <p:spPr>
          <a:xfrm>
            <a:off x="144000" y="115920"/>
            <a:ext cx="2455920" cy="1727280"/>
          </a:xfrm>
          <a:custGeom>
            <a:avLst/>
            <a:gdLst/>
            <a:ahLst/>
            <a:cxnLst/>
            <a:rect l="l" t="t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rgbClr val="FCA311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zh-CN" altLang="en-US"/>
          </a:p>
        </p:txBody>
      </p:sp>
      <p:pic>
        <p:nvPicPr>
          <p:cNvPr id="2" name="Picture 4" descr="Logo EUROfusion | EIROforum"/>
          <p:cNvPicPr/>
          <p:nvPr/>
        </p:nvPicPr>
        <p:blipFill>
          <a:blip r:embed="rId14"/>
          <a:stretch/>
        </p:blipFill>
        <p:spPr>
          <a:xfrm>
            <a:off x="2652480" y="278280"/>
            <a:ext cx="3598560" cy="1093680"/>
          </a:xfrm>
          <a:prstGeom prst="rect">
            <a:avLst/>
          </a:prstGeom>
          <a:ln w="0">
            <a:noFill/>
          </a:ln>
        </p:spPr>
      </p:pic>
      <p:pic>
        <p:nvPicPr>
          <p:cNvPr id="3" name="Picture 5"/>
          <p:cNvPicPr/>
          <p:nvPr/>
        </p:nvPicPr>
        <p:blipFill>
          <a:blip r:embed="rId15"/>
          <a:stretch/>
        </p:blipFill>
        <p:spPr>
          <a:xfrm>
            <a:off x="7004520" y="407160"/>
            <a:ext cx="1614960" cy="762120"/>
          </a:xfrm>
          <a:prstGeom prst="rect">
            <a:avLst/>
          </a:prstGeom>
          <a:ln w="0">
            <a:noFill/>
          </a:ln>
        </p:spPr>
      </p:pic>
      <p:pic>
        <p:nvPicPr>
          <p:cNvPr id="4" name="Picture 2" descr="Helsinki Accelerator Laboratory | LinkedIn"/>
          <p:cNvPicPr/>
          <p:nvPr/>
        </p:nvPicPr>
        <p:blipFill>
          <a:blip r:embed="rId16"/>
          <a:stretch/>
        </p:blipFill>
        <p:spPr>
          <a:xfrm>
            <a:off x="9543240" y="0"/>
            <a:ext cx="1903320" cy="179856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4727880" y="6111360"/>
            <a:ext cx="411300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GB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140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787878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6C8B538-A996-4254-8630-14A46FB83461}" type="slidenum">
              <a:rPr lang="en-US" sz="1200" b="0" strike="noStrike" spc="-1">
                <a:solidFill>
                  <a:srgbClr val="787878"/>
                </a:solidFill>
                <a:latin typeface="Aptos"/>
              </a:rPr>
              <a:t>‹#›</a:t>
            </a:fld>
            <a:endParaRPr lang="en-GB" sz="1200" b="0" strike="noStrike" spc="-1"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140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GB" sz="1400" b="0" strike="noStrike" spc="-1">
                <a:latin typeface="Times New Roman"/>
              </a:defRPr>
            </a:lvl1pPr>
          </a:lstStyle>
          <a:p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14"/>
          <p:cNvSpPr/>
          <p:nvPr/>
        </p:nvSpPr>
        <p:spPr>
          <a:xfrm>
            <a:off x="144000" y="115920"/>
            <a:ext cx="2455920" cy="1727280"/>
          </a:xfrm>
          <a:custGeom>
            <a:avLst/>
            <a:gdLst/>
            <a:ahLst/>
            <a:cxnLst/>
            <a:rect l="l" t="t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rgbClr val="FCA311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zh-CN" altLang="en-US"/>
          </a:p>
        </p:txBody>
      </p:sp>
      <p:sp>
        <p:nvSpPr>
          <p:cNvPr id="47" name="Freeform 14"/>
          <p:cNvSpPr/>
          <p:nvPr/>
        </p:nvSpPr>
        <p:spPr>
          <a:xfrm>
            <a:off x="144000" y="115920"/>
            <a:ext cx="2455920" cy="1727280"/>
          </a:xfrm>
          <a:custGeom>
            <a:avLst/>
            <a:gdLst/>
            <a:ahLst/>
            <a:cxnLst/>
            <a:rect l="l" t="t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rgbClr val="FCA311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zh-CN" altLang="en-US"/>
          </a:p>
        </p:txBody>
      </p:sp>
      <p:sp>
        <p:nvSpPr>
          <p:cNvPr id="48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00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GB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9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140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787878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C0FAE94-4611-434A-BBB5-2275FB31F4DD}" type="slidenum">
              <a:rPr lang="en-US" sz="1200" b="0" strike="noStrike" spc="-1">
                <a:solidFill>
                  <a:srgbClr val="787878"/>
                </a:solidFill>
                <a:latin typeface="Aptos"/>
              </a:rPr>
              <a:t>‹#›</a:t>
            </a:fld>
            <a:endParaRPr lang="en-GB" sz="1200" b="0" strike="noStrike" spc="-1">
              <a:latin typeface="Times New Roman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140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GB" sz="1400" b="0" strike="noStrike" spc="-1">
                <a:latin typeface="Times New Roman"/>
              </a:defRPr>
            </a:lvl1pPr>
          </a:lstStyle>
          <a:p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51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reeform 14"/>
          <p:cNvSpPr/>
          <p:nvPr/>
        </p:nvSpPr>
        <p:spPr>
          <a:xfrm>
            <a:off x="144000" y="115920"/>
            <a:ext cx="2455920" cy="1727280"/>
          </a:xfrm>
          <a:custGeom>
            <a:avLst/>
            <a:gdLst/>
            <a:ahLst/>
            <a:cxnLst/>
            <a:rect l="l" t="t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rgbClr val="FCA311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zh-CN" altLang="en-US"/>
          </a:p>
        </p:txBody>
      </p:sp>
      <p:sp>
        <p:nvSpPr>
          <p:cNvPr id="90" name="PlaceHolder 1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300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GB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91" name="PlaceHolder 2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140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787878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2CCB9B9-2EFB-40C8-BDFE-834883579E37}" type="slidenum">
              <a:rPr lang="en-US" sz="1200" b="0" strike="noStrike" spc="-1">
                <a:solidFill>
                  <a:srgbClr val="787878"/>
                </a:solidFill>
                <a:latin typeface="Aptos"/>
              </a:rPr>
              <a:t>‹#›</a:t>
            </a:fld>
            <a:endParaRPr lang="en-GB" sz="1200" b="0" strike="noStrike" spc="-1">
              <a:latin typeface="Times New Roman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140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GB" sz="1400" b="0" strike="noStrike" spc="-1">
                <a:latin typeface="Times New Roman"/>
              </a:defRPr>
            </a:lvl1pPr>
          </a:lstStyle>
          <a:p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9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1329480" y="1206720"/>
            <a:ext cx="9585360" cy="238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6000" spc="-1">
                <a:solidFill>
                  <a:srgbClr val="000000"/>
                </a:solidFill>
                <a:latin typeface="Aptos Display"/>
              </a:rPr>
              <a:t>Helium </a:t>
            </a:r>
            <a:r>
              <a:rPr lang="en-US" sz="6000" strike="noStrike" spc="-1">
                <a:solidFill>
                  <a:srgbClr val="000000"/>
                </a:solidFill>
                <a:latin typeface="Aptos Display"/>
              </a:rPr>
              <a:t>in </a:t>
            </a:r>
            <a:r>
              <a:rPr lang="en-US" sz="6000" spc="-1" err="1">
                <a:solidFill>
                  <a:srgbClr val="000000"/>
                </a:solidFill>
                <a:latin typeface="Aptos Display"/>
              </a:rPr>
              <a:t>W</a:t>
            </a:r>
            <a:r>
              <a:rPr lang="en-US" sz="6000" spc="-1" baseline="-25000" err="1">
                <a:solidFill>
                  <a:srgbClr val="000000"/>
                </a:solidFill>
                <a:latin typeface="Aptos Display"/>
              </a:rPr>
              <a:t>x</a:t>
            </a:r>
            <a:r>
              <a:rPr lang="en-US" sz="6000" spc="-1" err="1">
                <a:solidFill>
                  <a:srgbClr val="000000"/>
                </a:solidFill>
                <a:latin typeface="Aptos Display"/>
              </a:rPr>
              <a:t>V</a:t>
            </a:r>
            <a:r>
              <a:rPr lang="en-US" sz="6000" spc="-1" baseline="-25000">
                <a:solidFill>
                  <a:srgbClr val="000000"/>
                </a:solidFill>
                <a:latin typeface="Aptos Display"/>
              </a:rPr>
              <a:t>(1-x)</a:t>
            </a:r>
            <a:endParaRPr lang="en-US" baseline="-25000"/>
          </a:p>
          <a:p>
            <a:pPr algn="ctr">
              <a:lnSpc>
                <a:spcPct val="90000"/>
              </a:lnSpc>
              <a:buNone/>
            </a:pPr>
            <a:endParaRPr lang="en-US" sz="4000" b="1" strike="noStrike" spc="-1" dirty="0">
              <a:latin typeface="Aptos Display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ubTitle"/>
          </p:nvPr>
        </p:nvSpPr>
        <p:spPr>
          <a:xfrm>
            <a:off x="1485720" y="4447440"/>
            <a:ext cx="9142200" cy="165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 lnSpcReduction="10000"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600" b="1" strike="noStrike" spc="-1" dirty="0" err="1">
                <a:solidFill>
                  <a:srgbClr val="000000"/>
                </a:solidFill>
                <a:latin typeface="Times New Roman"/>
              </a:rPr>
              <a:t>HeRHEA</a:t>
            </a:r>
            <a:r>
              <a:rPr lang="en-US" sz="3600" b="1" strike="noStrike" spc="-1" dirty="0">
                <a:solidFill>
                  <a:srgbClr val="000000"/>
                </a:solidFill>
                <a:latin typeface="Times New Roman"/>
              </a:rPr>
              <a:t> 6</a:t>
            </a:r>
            <a:r>
              <a:rPr lang="en-US" sz="3600" b="1" strike="noStrike" spc="-1" baseline="30000" dirty="0">
                <a:solidFill>
                  <a:srgbClr val="000000"/>
                </a:solidFill>
                <a:latin typeface="Times New Roman"/>
              </a:rPr>
              <a:t>th</a:t>
            </a:r>
            <a:r>
              <a:rPr lang="en-US" sz="3600" b="1" strike="noStrike" spc="-1" dirty="0">
                <a:solidFill>
                  <a:srgbClr val="000000"/>
                </a:solidFill>
                <a:latin typeface="Times New Roman"/>
              </a:rPr>
              <a:t> meeting</a:t>
            </a:r>
            <a:endParaRPr lang="en-GB" sz="36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600" b="1" strike="noStrike" spc="-1" dirty="0" err="1">
                <a:solidFill>
                  <a:srgbClr val="000000"/>
                </a:solidFill>
                <a:latin typeface="Times New Roman"/>
              </a:rPr>
              <a:t>Guanying</a:t>
            </a:r>
            <a:r>
              <a:rPr lang="en-US" sz="3600" b="1" strike="noStrike" spc="-1" dirty="0">
                <a:solidFill>
                  <a:srgbClr val="000000"/>
                </a:solidFill>
                <a:latin typeface="Times New Roman"/>
              </a:rPr>
              <a:t> Wei</a:t>
            </a:r>
            <a:endParaRPr lang="en-GB" sz="36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600" b="1" spc="-1" dirty="0">
                <a:solidFill>
                  <a:srgbClr val="000000"/>
                </a:solidFill>
                <a:latin typeface="Times New Roman"/>
              </a:rPr>
              <a:t>10</a:t>
            </a:r>
            <a:r>
              <a:rPr lang="en-US" sz="3600" b="1" strike="noStrike" spc="-1" dirty="0">
                <a:solidFill>
                  <a:srgbClr val="000000"/>
                </a:solidFill>
                <a:latin typeface="Times New Roman"/>
              </a:rPr>
              <a:t> S</a:t>
            </a:r>
            <a:r>
              <a:rPr lang="en-US" altLang="zh-CN" sz="3600" b="1" strike="noStrike" spc="-1" dirty="0">
                <a:solidFill>
                  <a:srgbClr val="000000"/>
                </a:solidFill>
                <a:latin typeface="Times New Roman"/>
              </a:rPr>
              <a:t>ep</a:t>
            </a:r>
            <a:endParaRPr lang="en-GB" sz="3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r>
              <a:rPr lang="en-US" sz="4400" b="0" strike="noStrike" spc="-1" dirty="0">
                <a:solidFill>
                  <a:srgbClr val="000000"/>
                </a:solidFill>
                <a:latin typeface="Aptos Display"/>
              </a:rPr>
              <a:t>               </a:t>
            </a:r>
            <a:r>
              <a:rPr lang="en-US" b="1" spc="-1" dirty="0">
                <a:solidFill>
                  <a:srgbClr val="000000"/>
                </a:solidFill>
                <a:latin typeface="Aptos Display"/>
              </a:rPr>
              <a:t>Different concentration of V element</a:t>
            </a:r>
            <a:endParaRPr lang="en-GB" sz="4400" b="0" strike="noStrike" spc="-1" dirty="0">
              <a:latin typeface="Arial"/>
            </a:endParaRPr>
          </a:p>
        </p:txBody>
      </p:sp>
      <p:pic>
        <p:nvPicPr>
          <p:cNvPr id="2" name="Picture 1" descr="A graph of different colored lines&#10;&#10;AI-generated content may be incorrect.">
            <a:extLst>
              <a:ext uri="{FF2B5EF4-FFF2-40B4-BE49-F238E27FC236}">
                <a16:creationId xmlns:a16="http://schemas.microsoft.com/office/drawing/2014/main" id="{AC5E1DB6-9166-A84A-EA53-DDA57BD658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127" y="1575823"/>
            <a:ext cx="5543550" cy="4114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051739-4104-BBE1-B864-E0E0AC046B80}"/>
              </a:ext>
            </a:extLst>
          </p:cNvPr>
          <p:cNvSpPr txBox="1"/>
          <p:nvPr/>
        </p:nvSpPr>
        <p:spPr>
          <a:xfrm>
            <a:off x="1257231" y="5730174"/>
            <a:ext cx="1048932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Helium cluster fraction in W</a:t>
            </a:r>
            <a:r>
              <a:rPr lang="en-US" baseline="-25000" dirty="0"/>
              <a:t>x</a:t>
            </a:r>
            <a:r>
              <a:rPr lang="en-US" dirty="0"/>
              <a:t>V</a:t>
            </a:r>
            <a:r>
              <a:rPr lang="en-US" baseline="-25000" dirty="0"/>
              <a:t>1-x </a:t>
            </a:r>
            <a:endParaRPr lang="en-US" dirty="0"/>
          </a:p>
          <a:p>
            <a:r>
              <a:rPr lang="en-US" dirty="0"/>
              <a:t>RT: He atoms move easily in large lattice constant environment.</a:t>
            </a:r>
          </a:p>
          <a:p>
            <a:r>
              <a:rPr lang="en-US" dirty="0"/>
              <a:t>W95V10, W90V10 : cluster fraction goes down with the increase of temperature.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A78288-8026-EEB7-0289-324D777E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             Migration energy 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B085996-AD8D-1A0E-5674-F8553D50932F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图片 4" descr="直方图&#10;&#10;AI 生成的内容可能不正确。">
            <a:extLst>
              <a:ext uri="{FF2B5EF4-FFF2-40B4-BE49-F238E27FC236}">
                <a16:creationId xmlns:a16="http://schemas.microsoft.com/office/drawing/2014/main" id="{B2B7B478-D020-6191-F00F-E65FD00656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" y="1757548"/>
            <a:ext cx="10337005" cy="442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8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6272C7-5819-0EEA-B45E-1D5E65E25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            Binding energy </a:t>
            </a:r>
            <a:endParaRPr lang="zh-CN" altLang="en-US" dirty="0"/>
          </a:p>
        </p:txBody>
      </p:sp>
      <p:pic>
        <p:nvPicPr>
          <p:cNvPr id="5" name="图片 4" descr="图表, 折线图&#10;&#10;AI 生成的内容可能不正确。">
            <a:extLst>
              <a:ext uri="{FF2B5EF4-FFF2-40B4-BE49-F238E27FC236}">
                <a16:creationId xmlns:a16="http://schemas.microsoft.com/office/drawing/2014/main" id="{42309D15-B79C-8911-1C64-9F6DCEE72D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531" y="1337625"/>
            <a:ext cx="7386638" cy="552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10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1764360" y="2207520"/>
            <a:ext cx="11128320" cy="1562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FI" sz="6000" b="0" i="1" strike="noStrike" spc="-1">
                <a:solidFill>
                  <a:srgbClr val="276F5B"/>
                </a:solidFill>
                <a:latin typeface="Aptos Display"/>
              </a:rPr>
              <a:t>Thank you for your attention!</a:t>
            </a:r>
            <a:endParaRPr lang="en-GB" sz="6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64</Words>
  <Application>Microsoft Office PowerPoint</Application>
  <PresentationFormat>宽屏</PresentationFormat>
  <Paragraphs>13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Aptos</vt:lpstr>
      <vt:lpstr>Aptos Display</vt:lpstr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Helium in WxV(1-x) </vt:lpstr>
      <vt:lpstr>               Different concentration of V element</vt:lpstr>
      <vt:lpstr>              Migration energy </vt:lpstr>
      <vt:lpstr>             Binding energy 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Wei, Guanying</cp:lastModifiedBy>
  <cp:revision>187</cp:revision>
  <dcterms:created xsi:type="dcterms:W3CDTF">2024-06-12T06:59:19Z</dcterms:created>
  <dcterms:modified xsi:type="dcterms:W3CDTF">2025-09-10T07:08:15Z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2</vt:i4>
  </property>
  <property fmtid="{D5CDD505-2E9C-101B-9397-08002B2CF9AE}" pid="4" name="PresentationFormat">
    <vt:lpwstr>宽屏</vt:lpwstr>
  </property>
  <property fmtid="{D5CDD505-2E9C-101B-9397-08002B2CF9AE}" pid="5" name="Slides">
    <vt:i4>16</vt:i4>
  </property>
</Properties>
</file>