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6"/>
  </p:notesMasterIdLst>
  <p:sldIdLst>
    <p:sldId id="822" r:id="rId2"/>
    <p:sldId id="826" r:id="rId3"/>
    <p:sldId id="831" r:id="rId4"/>
    <p:sldId id="830" r:id="rId5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ABED"/>
    <a:srgbClr val="00294B"/>
    <a:srgbClr val="00CCC4"/>
    <a:srgbClr val="000000"/>
    <a:srgbClr val="3853DC"/>
    <a:srgbClr val="F39200"/>
    <a:srgbClr val="4694D2"/>
    <a:srgbClr val="73AC40"/>
    <a:srgbClr val="A7D4E2"/>
    <a:srgbClr val="001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64" autoAdjust="0"/>
    <p:restoredTop sz="93891" autoAdjust="0"/>
  </p:normalViewPr>
  <p:slideViewPr>
    <p:cSldViewPr>
      <p:cViewPr varScale="1">
        <p:scale>
          <a:sx n="129" d="100"/>
          <a:sy n="129" d="100"/>
        </p:scale>
        <p:origin x="776" y="200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14/11/2025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e la date 5">
            <a:extLst>
              <a:ext uri="{FF2B5EF4-FFF2-40B4-BE49-F238E27FC236}">
                <a16:creationId xmlns:a16="http://schemas.microsoft.com/office/drawing/2014/main" id="{305B59DF-BE8B-E24E-A23C-0AE8A1713A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18/10/2023</a:t>
            </a:r>
          </a:p>
        </p:txBody>
      </p:sp>
      <p:sp>
        <p:nvSpPr>
          <p:cNvPr id="13" name="Espace réservé du pied de page 6">
            <a:extLst>
              <a:ext uri="{FF2B5EF4-FFF2-40B4-BE49-F238E27FC236}">
                <a16:creationId xmlns:a16="http://schemas.microsoft.com/office/drawing/2014/main" id="{F929BF20-CE11-EC43-A529-D1356AAF4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EF96D2C-3173-3C5E-FDAF-84AD43D4D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14/11/2025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9254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1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8D7631-66E5-4ADC-A6F5-EF6D5686EE47}" type="datetime1">
              <a:rPr lang="fr-FR" smtClean="0"/>
              <a:t>14/11/2025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1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8" y="5714821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6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1" y="797497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3" y="797497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1586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27/11/2020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01/03/2020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7" r:id="rId11"/>
    <p:sldLayoutId id="214748371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75716B-2ED3-514C-BFC3-37F9D2123515}"/>
              </a:ext>
            </a:extLst>
          </p:cNvPr>
          <p:cNvSpPr/>
          <p:nvPr/>
        </p:nvSpPr>
        <p:spPr>
          <a:xfrm>
            <a:off x="9388899" y="221431"/>
            <a:ext cx="1383875" cy="288000"/>
          </a:xfrm>
          <a:prstGeom prst="rect">
            <a:avLst/>
          </a:prstGeom>
          <a:solidFill>
            <a:srgbClr val="469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851827-D1F3-E949-A101-D9DAEEC241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818" y="77416"/>
            <a:ext cx="1110022" cy="49888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84547E8-ABDF-2B46-8865-A907862AE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998" y="102127"/>
            <a:ext cx="498886" cy="498886"/>
          </a:xfrm>
          <a:prstGeom prst="rect">
            <a:avLst/>
          </a:prstGeom>
        </p:spPr>
      </p:pic>
      <p:sp>
        <p:nvSpPr>
          <p:cNvPr id="3" name="Titre 4">
            <a:extLst>
              <a:ext uri="{FF2B5EF4-FFF2-40B4-BE49-F238E27FC236}">
                <a16:creationId xmlns:a16="http://schemas.microsoft.com/office/drawing/2014/main" id="{F31DE621-58FA-ED1B-C714-7AAEC800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23" y="1382956"/>
            <a:ext cx="10153128" cy="2736304"/>
          </a:xfrm>
        </p:spPr>
        <p:txBody>
          <a:bodyPr>
            <a:noAutofit/>
          </a:bodyPr>
          <a:lstStyle/>
          <a:p>
            <a:pPr algn="ctr"/>
            <a:r>
              <a:rPr lang="fr-FR" sz="2800" i="1" dirty="0"/>
              <a:t>Transmission Electron Microscopy</a:t>
            </a:r>
            <a:br>
              <a:rPr lang="fr-FR" sz="2800" i="1" dirty="0"/>
            </a:br>
            <a:r>
              <a:rPr lang="fr-FR" sz="2800" i="1" dirty="0"/>
              <a:t>of He ion </a:t>
            </a:r>
            <a:r>
              <a:rPr lang="fr-FR" sz="2800" i="1" dirty="0" err="1"/>
              <a:t>implanted</a:t>
            </a:r>
            <a:r>
              <a:rPr lang="fr-FR" sz="2800" i="1" dirty="0"/>
              <a:t> W-</a:t>
            </a:r>
            <a:r>
              <a:rPr lang="fr-FR" sz="2800" i="1" dirty="0" err="1"/>
              <a:t>based</a:t>
            </a:r>
            <a:r>
              <a:rPr lang="fr-FR" sz="2800" i="1" dirty="0"/>
              <a:t> HEA at IJCLab</a:t>
            </a:r>
            <a:br>
              <a:rPr lang="fr-FR" sz="2800" dirty="0"/>
            </a:br>
            <a:br>
              <a:rPr lang="fr-FR" sz="2800" dirty="0"/>
            </a:br>
            <a:r>
              <a:rPr lang="fr-FR" sz="2400" b="0" i="1" dirty="0"/>
              <a:t>Stéphanie Jublot-Leclerc, Antoine </a:t>
            </a:r>
            <a:r>
              <a:rPr lang="fr-FR" sz="2400" b="0" i="1" dirty="0" err="1"/>
              <a:t>Combrisson</a:t>
            </a:r>
            <a:r>
              <a:rPr lang="fr-FR" sz="2400" b="0" i="1" dirty="0"/>
              <a:t>, Florian Pallier, Aurélie Gentils </a:t>
            </a:r>
            <a:br>
              <a:rPr lang="fr-FR" sz="1000" b="0" i="1" dirty="0"/>
            </a:br>
            <a:br>
              <a:rPr lang="fr-FR" sz="1000" b="0" i="1" dirty="0"/>
            </a:br>
            <a:r>
              <a:rPr lang="fr-FR" sz="2000" b="0" i="1" dirty="0"/>
              <a:t>Université Paris-Saclay, CNRS/IN2P3, IJCLab, Orsay, France</a:t>
            </a:r>
            <a:br>
              <a:rPr lang="fr-FR" sz="2000" b="0" i="1" dirty="0"/>
            </a:br>
            <a:br>
              <a:rPr lang="fr-FR" sz="2000" b="0" i="1" dirty="0"/>
            </a:br>
            <a:br>
              <a:rPr lang="fr-FR" sz="2000" dirty="0"/>
            </a:br>
            <a:r>
              <a:rPr lang="fr-FR" sz="2000" dirty="0"/>
              <a:t>10</a:t>
            </a:r>
            <a:r>
              <a:rPr lang="fr-FR" sz="2000" baseline="30000" dirty="0"/>
              <a:t>th</a:t>
            </a:r>
            <a:r>
              <a:rPr lang="fr-FR" sz="2000" dirty="0"/>
              <a:t> </a:t>
            </a:r>
            <a:r>
              <a:rPr lang="fr-FR" sz="2000" dirty="0" err="1"/>
              <a:t>September</a:t>
            </a:r>
            <a:r>
              <a:rPr lang="fr-FR" sz="2000" dirty="0"/>
              <a:t>, 2025</a:t>
            </a:r>
            <a:endParaRPr lang="fr-FR" sz="2000" b="0" i="1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BF8D526-AD74-7DEB-FEB1-834C3E475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227" y="4235293"/>
            <a:ext cx="3060457" cy="73158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455DC70-59F7-4A6F-6F5E-357DD0430E10}"/>
              </a:ext>
            </a:extLst>
          </p:cNvPr>
          <p:cNvSpPr txBox="1"/>
          <p:nvPr/>
        </p:nvSpPr>
        <p:spPr>
          <a:xfrm>
            <a:off x="3446333" y="5088359"/>
            <a:ext cx="3880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/>
              <a:t>HerHEA</a:t>
            </a:r>
            <a:r>
              <a:rPr lang="fr-FR" sz="1200" dirty="0"/>
              <a:t> </a:t>
            </a:r>
            <a:r>
              <a:rPr lang="fr-FR" sz="1200" dirty="0" err="1"/>
              <a:t>project</a:t>
            </a:r>
            <a:r>
              <a:rPr lang="fr-FR" sz="1200" dirty="0"/>
              <a:t>, EUROfusion, ENR-MAT.02.VTT-T001</a:t>
            </a:r>
          </a:p>
          <a:p>
            <a:pPr algn="ctr"/>
            <a:r>
              <a:rPr lang="fr-FR" sz="1200" dirty="0"/>
              <a:t>2024-2025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7A0D4B-AAAB-EF95-7E82-01BB6258476E}"/>
              </a:ext>
            </a:extLst>
          </p:cNvPr>
          <p:cNvSpPr txBox="1"/>
          <p:nvPr/>
        </p:nvSpPr>
        <p:spPr>
          <a:xfrm>
            <a:off x="4075270" y="5704781"/>
            <a:ext cx="2802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Contact: aurelie.gentils@ijclab.in2p3.fr</a:t>
            </a:r>
          </a:p>
        </p:txBody>
      </p:sp>
    </p:spTree>
    <p:extLst>
      <p:ext uri="{BB962C8B-B14F-4D97-AF65-F5344CB8AC3E}">
        <p14:creationId xmlns:p14="http://schemas.microsoft.com/office/powerpoint/2010/main" val="68400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DCD955-C5E0-6A9E-66B1-EFDD5D55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61D9401-2775-01B7-CF60-93345EF7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11" y="149424"/>
            <a:ext cx="9634860" cy="432048"/>
          </a:xfrm>
        </p:spPr>
        <p:txBody>
          <a:bodyPr>
            <a:normAutofit/>
          </a:bodyPr>
          <a:lstStyle/>
          <a:p>
            <a:r>
              <a:rPr lang="en-GB" dirty="0"/>
              <a:t>Updated status on </a:t>
            </a:r>
            <a:r>
              <a:rPr lang="en-GB" dirty="0" err="1"/>
              <a:t>HerHEA</a:t>
            </a:r>
            <a:r>
              <a:rPr lang="en-GB" dirty="0"/>
              <a:t> work at CNRS-IJCLab (10</a:t>
            </a:r>
            <a:r>
              <a:rPr lang="en-GB" baseline="30000" dirty="0"/>
              <a:t>th</a:t>
            </a:r>
            <a:r>
              <a:rPr lang="en-GB" dirty="0"/>
              <a:t> Sept. 2025)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D462592-3C5D-1D27-696D-DACFC1CD6DF2}"/>
              </a:ext>
            </a:extLst>
          </p:cNvPr>
          <p:cNvSpPr txBox="1"/>
          <p:nvPr/>
        </p:nvSpPr>
        <p:spPr>
          <a:xfrm>
            <a:off x="4857578" y="5726949"/>
            <a:ext cx="5217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solidFill>
                  <a:schemeClr val="bg1"/>
                </a:solidFill>
              </a:rPr>
              <a:t>HerHEA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project</a:t>
            </a:r>
            <a:r>
              <a:rPr lang="fr-FR" sz="1200" dirty="0">
                <a:solidFill>
                  <a:schemeClr val="bg1"/>
                </a:solidFill>
              </a:rPr>
              <a:t>, EUROfusion, ENR-MAT.02.VTT-T001, 2024-2025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FBCD731-B139-53CD-D9A1-581F8A201F6E}"/>
              </a:ext>
            </a:extLst>
          </p:cNvPr>
          <p:cNvSpPr/>
          <p:nvPr/>
        </p:nvSpPr>
        <p:spPr>
          <a:xfrm>
            <a:off x="57795" y="1229544"/>
            <a:ext cx="3024336" cy="759312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999E41A-73DF-4913-B1EE-BF3FAAEAD3AE}"/>
              </a:ext>
            </a:extLst>
          </p:cNvPr>
          <p:cNvSpPr/>
          <p:nvPr/>
        </p:nvSpPr>
        <p:spPr>
          <a:xfrm>
            <a:off x="2923426" y="851991"/>
            <a:ext cx="3024336" cy="1292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B7E7332-416E-D670-FC6F-1F32616ECA7E}"/>
              </a:ext>
            </a:extLst>
          </p:cNvPr>
          <p:cNvSpPr txBox="1"/>
          <p:nvPr/>
        </p:nvSpPr>
        <p:spPr>
          <a:xfrm>
            <a:off x="2875184" y="980699"/>
            <a:ext cx="312081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Helvetica" pitchFamily="2" charset="0"/>
              </a:rPr>
              <a:t>Cutting of the bulk as-fabricated material </a:t>
            </a:r>
          </a:p>
          <a:p>
            <a:pPr algn="ctr"/>
            <a:endParaRPr lang="en-GB" sz="14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ctr"/>
            <a:r>
              <a:rPr lang="en-GB" sz="1200" dirty="0">
                <a:solidFill>
                  <a:schemeClr val="accent6"/>
                </a:solidFill>
                <a:effectLst/>
                <a:latin typeface="Helvetica" pitchFamily="2" charset="0"/>
              </a:rPr>
              <a:t>subcontractor in France for EDM cutting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5C5B2B1-A340-A98A-BAB8-2438DAA26186}"/>
              </a:ext>
            </a:extLst>
          </p:cNvPr>
          <p:cNvSpPr txBox="1"/>
          <p:nvPr/>
        </p:nvSpPr>
        <p:spPr>
          <a:xfrm>
            <a:off x="57795" y="914026"/>
            <a:ext cx="2282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Material fabrication at VTT</a:t>
            </a:r>
          </a:p>
        </p:txBody>
      </p:sp>
      <p:sp>
        <p:nvSpPr>
          <p:cNvPr id="16" name="Flèche vers la droite 15">
            <a:extLst>
              <a:ext uri="{FF2B5EF4-FFF2-40B4-BE49-F238E27FC236}">
                <a16:creationId xmlns:a16="http://schemas.microsoft.com/office/drawing/2014/main" id="{0505ADC9-BA29-1549-FBC8-A68B6D20614E}"/>
              </a:ext>
            </a:extLst>
          </p:cNvPr>
          <p:cNvSpPr/>
          <p:nvPr/>
        </p:nvSpPr>
        <p:spPr>
          <a:xfrm>
            <a:off x="2323595" y="980699"/>
            <a:ext cx="551589" cy="174432"/>
          </a:xfrm>
          <a:prstGeom prst="rightArrow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Flèche vers la droite 18">
            <a:extLst>
              <a:ext uri="{FF2B5EF4-FFF2-40B4-BE49-F238E27FC236}">
                <a16:creationId xmlns:a16="http://schemas.microsoft.com/office/drawing/2014/main" id="{BB12DA3D-E672-70D1-C3FB-FD73CD326297}"/>
              </a:ext>
            </a:extLst>
          </p:cNvPr>
          <p:cNvSpPr/>
          <p:nvPr/>
        </p:nvSpPr>
        <p:spPr>
          <a:xfrm rot="20725673">
            <a:off x="6031119" y="1027479"/>
            <a:ext cx="551589" cy="174432"/>
          </a:xfrm>
          <a:prstGeom prst="rightArrow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2123DB-034C-D324-A173-A346C5BE177F}"/>
              </a:ext>
            </a:extLst>
          </p:cNvPr>
          <p:cNvSpPr txBox="1"/>
          <p:nvPr/>
        </p:nvSpPr>
        <p:spPr>
          <a:xfrm>
            <a:off x="6646287" y="740895"/>
            <a:ext cx="4104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Materials sent to CNRS-CEMHTI and UHEL for ex situ ion implantation and characterizations</a:t>
            </a:r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3161430C-7C3E-A5FF-DA1F-6B0944DC3BFA}"/>
              </a:ext>
            </a:extLst>
          </p:cNvPr>
          <p:cNvSpPr/>
          <p:nvPr/>
        </p:nvSpPr>
        <p:spPr>
          <a:xfrm rot="1153379">
            <a:off x="6055264" y="1632880"/>
            <a:ext cx="551589" cy="174432"/>
          </a:xfrm>
          <a:prstGeom prst="rightArrow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BDFA53-824D-76F1-FF2E-DE0DCBFA7D7C}"/>
              </a:ext>
            </a:extLst>
          </p:cNvPr>
          <p:cNvSpPr txBox="1"/>
          <p:nvPr/>
        </p:nvSpPr>
        <p:spPr>
          <a:xfrm>
            <a:off x="85622" y="1336124"/>
            <a:ext cx="3120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Helvetica" pitchFamily="2" charset="0"/>
              </a:rPr>
              <a:t>Available m</a:t>
            </a:r>
            <a:r>
              <a:rPr lang="en-GB" sz="1400" dirty="0">
                <a:solidFill>
                  <a:srgbClr val="000000"/>
                </a:solidFill>
                <a:effectLst/>
                <a:latin typeface="Helvetica" pitchFamily="2" charset="0"/>
              </a:rPr>
              <a:t>aterial(s) to be studied</a:t>
            </a:r>
            <a:endParaRPr lang="en-GB" sz="1400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r>
              <a:rPr lang="en-GB" sz="1800" dirty="0">
                <a:solidFill>
                  <a:schemeClr val="accent6"/>
                </a:solidFill>
                <a:latin typeface="Helvetica" pitchFamily="2" charset="0"/>
              </a:rPr>
              <a:t>W, W-Ta, W-Mo, W-V</a:t>
            </a:r>
            <a:endParaRPr lang="en-GB" sz="1800" dirty="0">
              <a:solidFill>
                <a:schemeClr val="accent6"/>
              </a:solidFill>
              <a:effectLst/>
              <a:latin typeface="Helvetica" pitchFamily="2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7A0AD55-B4AB-CE99-5030-9DF857525300}"/>
              </a:ext>
            </a:extLst>
          </p:cNvPr>
          <p:cNvSpPr/>
          <p:nvPr/>
        </p:nvSpPr>
        <p:spPr>
          <a:xfrm>
            <a:off x="6717258" y="1358870"/>
            <a:ext cx="3250070" cy="890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74BE59D-CDD8-0D68-387F-1D2BFE914815}"/>
              </a:ext>
            </a:extLst>
          </p:cNvPr>
          <p:cNvSpPr txBox="1"/>
          <p:nvPr/>
        </p:nvSpPr>
        <p:spPr>
          <a:xfrm>
            <a:off x="6664087" y="1406011"/>
            <a:ext cx="330324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accent6"/>
                </a:solidFill>
                <a:latin typeface="Helvetica" pitchFamily="2" charset="0"/>
              </a:rPr>
              <a:t>Surface mechanical polishing</a:t>
            </a:r>
          </a:p>
          <a:p>
            <a:pPr algn="ctr"/>
            <a:r>
              <a:rPr lang="en-GB" sz="1800" dirty="0">
                <a:solidFill>
                  <a:schemeClr val="accent2"/>
                </a:solidFill>
                <a:effectLst/>
                <a:latin typeface="Helvetica" pitchFamily="2" charset="0"/>
              </a:rPr>
              <a:t>SEM-EDX c</a:t>
            </a:r>
            <a:r>
              <a:rPr lang="en-GB" sz="1800" dirty="0">
                <a:solidFill>
                  <a:schemeClr val="accent2"/>
                </a:solidFill>
                <a:latin typeface="Helvetica" pitchFamily="2" charset="0"/>
              </a:rPr>
              <a:t>haracterization</a:t>
            </a:r>
          </a:p>
          <a:p>
            <a:pPr algn="ctr"/>
            <a:r>
              <a:rPr lang="en-GB" sz="1200" dirty="0">
                <a:solidFill>
                  <a:schemeClr val="accent2"/>
                </a:solidFill>
                <a:latin typeface="Helvetica" pitchFamily="2" charset="0"/>
              </a:rPr>
              <a:t>(to be done ?)</a:t>
            </a:r>
            <a:endParaRPr lang="en-GB" sz="1200" dirty="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pPr algn="ctr"/>
            <a:endParaRPr lang="en-GB" sz="1200" dirty="0">
              <a:solidFill>
                <a:schemeClr val="accent6"/>
              </a:solidFill>
              <a:latin typeface="Helvetica" pitchFamily="2" charset="0"/>
            </a:endParaRPr>
          </a:p>
          <a:p>
            <a:pPr algn="ctr"/>
            <a:r>
              <a:rPr lang="en-GB" sz="1800" dirty="0">
                <a:solidFill>
                  <a:schemeClr val="accent6"/>
                </a:solidFill>
                <a:effectLst/>
                <a:latin typeface="Helvetica" pitchFamily="2" charset="0"/>
              </a:rPr>
              <a:t> 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466D478-6B5B-3976-BC32-60CEB47363E3}"/>
              </a:ext>
            </a:extLst>
          </p:cNvPr>
          <p:cNvSpPr txBox="1"/>
          <p:nvPr/>
        </p:nvSpPr>
        <p:spPr>
          <a:xfrm>
            <a:off x="4193232" y="1928365"/>
            <a:ext cx="214341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1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Electrical Discharge </a:t>
            </a:r>
            <a:r>
              <a:rPr lang="en-GB" sz="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M</a:t>
            </a:r>
            <a:r>
              <a:rPr lang="en-GB" sz="800" i="1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achining </a:t>
            </a:r>
            <a:endParaRPr lang="en-GB" sz="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36B4D0A-E51A-E0A2-1FF1-1E878EC029DE}"/>
              </a:ext>
            </a:extLst>
          </p:cNvPr>
          <p:cNvSpPr txBox="1"/>
          <p:nvPr/>
        </p:nvSpPr>
        <p:spPr>
          <a:xfrm rot="1299414">
            <a:off x="5902543" y="1863693"/>
            <a:ext cx="1085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3 mm </a:t>
            </a:r>
            <a:r>
              <a:rPr lang="fr-FR" sz="1100" dirty="0" err="1"/>
              <a:t>diameter</a:t>
            </a:r>
            <a:r>
              <a:rPr lang="fr-FR" sz="1100" dirty="0"/>
              <a:t> discs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CF38AD9-B825-394A-1C12-699800179043}"/>
              </a:ext>
            </a:extLst>
          </p:cNvPr>
          <p:cNvSpPr txBox="1"/>
          <p:nvPr/>
        </p:nvSpPr>
        <p:spPr>
          <a:xfrm rot="20941318">
            <a:off x="5996003" y="1144401"/>
            <a:ext cx="76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squares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891789D-AF09-C039-9B56-4F34A252A4B3}"/>
              </a:ext>
            </a:extLst>
          </p:cNvPr>
          <p:cNvSpPr txBox="1"/>
          <p:nvPr/>
        </p:nvSpPr>
        <p:spPr>
          <a:xfrm>
            <a:off x="3082131" y="2536626"/>
            <a:ext cx="3120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Helvetica" pitchFamily="2" charset="0"/>
              </a:rPr>
              <a:t>Other materials from Portugal</a:t>
            </a:r>
          </a:p>
          <a:p>
            <a:pPr algn="ctr"/>
            <a:r>
              <a:rPr lang="en-GB" sz="1800" dirty="0">
                <a:solidFill>
                  <a:schemeClr val="accent6"/>
                </a:solidFill>
                <a:latin typeface="Helvetica" pitchFamily="2" charset="0"/>
              </a:rPr>
              <a:t>W-Ta-V, W-Ta-Mo</a:t>
            </a:r>
            <a:endParaRPr lang="en-GB" sz="1800" dirty="0">
              <a:solidFill>
                <a:schemeClr val="accent6"/>
              </a:solidFill>
              <a:effectLst/>
              <a:latin typeface="Helvetica" pitchFamily="2" charset="0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997359F-409C-9917-26CE-F446EFA868E9}"/>
              </a:ext>
            </a:extLst>
          </p:cNvPr>
          <p:cNvSpPr/>
          <p:nvPr/>
        </p:nvSpPr>
        <p:spPr>
          <a:xfrm>
            <a:off x="3371005" y="2506850"/>
            <a:ext cx="2647042" cy="61455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839C498-C7AA-CE40-B7A0-F5C787A3C892}"/>
              </a:ext>
            </a:extLst>
          </p:cNvPr>
          <p:cNvSpPr txBox="1"/>
          <p:nvPr/>
        </p:nvSpPr>
        <p:spPr>
          <a:xfrm rot="20563185">
            <a:off x="5905664" y="2720026"/>
            <a:ext cx="1085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err="1"/>
              <a:t>half</a:t>
            </a:r>
            <a:r>
              <a:rPr lang="fr-FR" sz="1100" dirty="0"/>
              <a:t> discs</a:t>
            </a:r>
          </a:p>
        </p:txBody>
      </p:sp>
      <p:sp>
        <p:nvSpPr>
          <p:cNvPr id="20" name="Flèche vers la droite 19">
            <a:extLst>
              <a:ext uri="{FF2B5EF4-FFF2-40B4-BE49-F238E27FC236}">
                <a16:creationId xmlns:a16="http://schemas.microsoft.com/office/drawing/2014/main" id="{740A43D7-BD4E-EE66-412B-1C7614A502C5}"/>
              </a:ext>
            </a:extLst>
          </p:cNvPr>
          <p:cNvSpPr/>
          <p:nvPr/>
        </p:nvSpPr>
        <p:spPr>
          <a:xfrm rot="20216204">
            <a:off x="6153545" y="2515926"/>
            <a:ext cx="551589" cy="174432"/>
          </a:xfrm>
          <a:prstGeom prst="rightArrow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071D707-850B-A2A4-0F40-081B34C1FC6F}"/>
              </a:ext>
            </a:extLst>
          </p:cNvPr>
          <p:cNvSpPr txBox="1"/>
          <p:nvPr/>
        </p:nvSpPr>
        <p:spPr>
          <a:xfrm>
            <a:off x="7466482" y="2393326"/>
            <a:ext cx="27032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6"/>
                </a:solidFill>
                <a:effectLst/>
                <a:latin typeface="Helvetica" pitchFamily="2" charset="0"/>
              </a:rPr>
              <a:t>Polishing performed on W, W-V, W-Ta and the ternary alloys</a:t>
            </a:r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2EFA910-180D-3A5A-3AAE-38243A9DB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1" t="13557" r="52377"/>
          <a:stretch/>
        </p:blipFill>
        <p:spPr>
          <a:xfrm rot="5400000">
            <a:off x="2171210" y="2641481"/>
            <a:ext cx="2300696" cy="358621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9460679-F86F-2A5A-722D-DEBAA8EFE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17" r="4925" b="37503"/>
          <a:stretch/>
        </p:blipFill>
        <p:spPr>
          <a:xfrm rot="5400000">
            <a:off x="5388567" y="3240548"/>
            <a:ext cx="2300696" cy="238808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E97E86F-C605-68FE-B236-8356475F99A2}"/>
              </a:ext>
            </a:extLst>
          </p:cNvPr>
          <p:cNvSpPr txBox="1"/>
          <p:nvPr/>
        </p:nvSpPr>
        <p:spPr>
          <a:xfrm>
            <a:off x="7862824" y="4700618"/>
            <a:ext cx="3015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Mirror-</a:t>
            </a:r>
            <a:r>
              <a:rPr lang="fr-FR" dirty="0" err="1"/>
              <a:t>polished</a:t>
            </a:r>
            <a:r>
              <a:rPr lang="fr-FR" dirty="0"/>
              <a:t> </a:t>
            </a:r>
            <a:r>
              <a:rPr lang="fr-FR" dirty="0" err="1"/>
              <a:t>samples</a:t>
            </a:r>
            <a:r>
              <a:rPr lang="fr-FR" dirty="0"/>
              <a:t> (</a:t>
            </a:r>
            <a:r>
              <a:rPr lang="fr-FR" dirty="0" err="1"/>
              <a:t>mid</a:t>
            </a:r>
            <a:r>
              <a:rPr lang="fr-FR" dirty="0"/>
              <a:t> / end August)</a:t>
            </a:r>
            <a:endParaRPr lang="fr-FR" baseline="30000" dirty="0"/>
          </a:p>
        </p:txBody>
      </p:sp>
    </p:spTree>
    <p:extLst>
      <p:ext uri="{BB962C8B-B14F-4D97-AF65-F5344CB8AC3E}">
        <p14:creationId xmlns:p14="http://schemas.microsoft.com/office/powerpoint/2010/main" val="205257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BB5BD832-F715-41C6-DF21-251802D0E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9" t="9975" r="24104"/>
          <a:stretch/>
        </p:blipFill>
        <p:spPr>
          <a:xfrm>
            <a:off x="6836115" y="1078843"/>
            <a:ext cx="3662842" cy="418271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DCD955-C5E0-6A9E-66B1-EFDD5D55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D462592-3C5D-1D27-696D-DACFC1CD6DF2}"/>
              </a:ext>
            </a:extLst>
          </p:cNvPr>
          <p:cNvSpPr txBox="1"/>
          <p:nvPr/>
        </p:nvSpPr>
        <p:spPr>
          <a:xfrm>
            <a:off x="4857578" y="5726949"/>
            <a:ext cx="5217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solidFill>
                  <a:schemeClr val="bg1"/>
                </a:solidFill>
              </a:rPr>
              <a:t>HerHEA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project</a:t>
            </a:r>
            <a:r>
              <a:rPr lang="fr-FR" sz="1200" dirty="0">
                <a:solidFill>
                  <a:schemeClr val="bg1"/>
                </a:solidFill>
              </a:rPr>
              <a:t>, EUROfusion, ENR-MAT.02.VTT-T001, 2024-2025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79D5FD3-B11F-B7B7-3594-0B00202E292F}"/>
              </a:ext>
            </a:extLst>
          </p:cNvPr>
          <p:cNvSpPr txBox="1"/>
          <p:nvPr/>
        </p:nvSpPr>
        <p:spPr>
          <a:xfrm>
            <a:off x="748990" y="793815"/>
            <a:ext cx="5952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100 keV He ion implantation performed yesterday !</a:t>
            </a:r>
          </a:p>
          <a:p>
            <a:pPr algn="ctr"/>
            <a:r>
              <a:rPr lang="en-GB" dirty="0">
                <a:solidFill>
                  <a:schemeClr val="accent2"/>
                </a:solidFill>
              </a:rPr>
              <a:t>500°C (temperature of the samples)</a:t>
            </a:r>
          </a:p>
          <a:p>
            <a:pPr algn="ctr"/>
            <a:r>
              <a:rPr lang="en-GB" dirty="0">
                <a:solidFill>
                  <a:schemeClr val="accent2"/>
                </a:solidFill>
              </a:rPr>
              <a:t>Fluence 1x10</a:t>
            </a:r>
            <a:r>
              <a:rPr lang="en-GB" baseline="30000" dirty="0">
                <a:solidFill>
                  <a:schemeClr val="accent2"/>
                </a:solidFill>
              </a:rPr>
              <a:t>17</a:t>
            </a:r>
            <a:r>
              <a:rPr lang="en-GB" dirty="0">
                <a:solidFill>
                  <a:schemeClr val="accent2"/>
                </a:solidFill>
              </a:rPr>
              <a:t> cm</a:t>
            </a:r>
            <a:r>
              <a:rPr lang="en-GB" baseline="30000" dirty="0">
                <a:solidFill>
                  <a:schemeClr val="accent2"/>
                </a:solidFill>
              </a:rPr>
              <a:t>-2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90303A7F-A45A-6666-00C8-AFF0004243EE}"/>
              </a:ext>
            </a:extLst>
          </p:cNvPr>
          <p:cNvGrpSpPr/>
          <p:nvPr/>
        </p:nvGrpSpPr>
        <p:grpSpPr>
          <a:xfrm>
            <a:off x="7886131" y="734842"/>
            <a:ext cx="2969078" cy="838618"/>
            <a:chOff x="7886131" y="734842"/>
            <a:chExt cx="2969078" cy="83861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B2FF661-02DF-8E47-154C-F0A949A8AF01}"/>
                </a:ext>
              </a:extLst>
            </p:cNvPr>
            <p:cNvSpPr/>
            <p:nvPr/>
          </p:nvSpPr>
          <p:spPr>
            <a:xfrm>
              <a:off x="7906668" y="734842"/>
              <a:ext cx="2675266" cy="787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7B1FB001-92A7-0810-858D-B86979387553}"/>
                </a:ext>
              </a:extLst>
            </p:cNvPr>
            <p:cNvGrpSpPr/>
            <p:nvPr/>
          </p:nvGrpSpPr>
          <p:grpSpPr>
            <a:xfrm>
              <a:off x="7886131" y="734842"/>
              <a:ext cx="2969078" cy="838618"/>
              <a:chOff x="3977977" y="2922393"/>
              <a:chExt cx="2969078" cy="838618"/>
            </a:xfrm>
          </p:grpSpPr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4F18B2C9-12D2-44AB-B665-1DC4F32750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46137" y="2922393"/>
                <a:ext cx="1849643" cy="484370"/>
              </a:xfrm>
              <a:prstGeom prst="rect">
                <a:avLst/>
              </a:prstGeom>
            </p:spPr>
          </p:pic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id="{F2645AB3-E652-7C24-CFA6-4EC643658F54}"/>
                  </a:ext>
                </a:extLst>
              </p:cNvPr>
              <p:cNvGrpSpPr/>
              <p:nvPr/>
            </p:nvGrpSpPr>
            <p:grpSpPr>
              <a:xfrm>
                <a:off x="3977977" y="2933579"/>
                <a:ext cx="519694" cy="827432"/>
                <a:chOff x="3977977" y="2933579"/>
                <a:chExt cx="519694" cy="827432"/>
              </a:xfrm>
            </p:grpSpPr>
            <p:pic>
              <p:nvPicPr>
                <p:cNvPr id="32" name="Image 31">
                  <a:extLst>
                    <a:ext uri="{FF2B5EF4-FFF2-40B4-BE49-F238E27FC236}">
                      <a16:creationId xmlns:a16="http://schemas.microsoft.com/office/drawing/2014/main" id="{4D1C0549-411F-8D22-58A7-C5F74FAB7D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12717" y="2933579"/>
                  <a:ext cx="451361" cy="601283"/>
                </a:xfrm>
                <a:prstGeom prst="rect">
                  <a:avLst/>
                </a:prstGeom>
              </p:spPr>
            </p:pic>
            <p:sp>
              <p:nvSpPr>
                <p:cNvPr id="33" name="ZoneTexte 32">
                  <a:extLst>
                    <a:ext uri="{FF2B5EF4-FFF2-40B4-BE49-F238E27FC236}">
                      <a16:creationId xmlns:a16="http://schemas.microsoft.com/office/drawing/2014/main" id="{5B86435E-EAFC-0A36-2A0D-A30FC6CBF3ED}"/>
                    </a:ext>
                  </a:extLst>
                </p:cNvPr>
                <p:cNvSpPr txBox="1"/>
                <p:nvPr/>
              </p:nvSpPr>
              <p:spPr>
                <a:xfrm>
                  <a:off x="3977977" y="3484012"/>
                  <a:ext cx="5196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>
                      <a:solidFill>
                        <a:srgbClr val="00294B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Orsay</a:t>
                  </a:r>
                </a:p>
              </p:txBody>
            </p:sp>
          </p:grp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8447BC08-8BC4-6362-C806-B78401D1E618}"/>
                  </a:ext>
                </a:extLst>
              </p:cNvPr>
              <p:cNvSpPr txBox="1"/>
              <p:nvPr/>
            </p:nvSpPr>
            <p:spPr>
              <a:xfrm>
                <a:off x="4282425" y="3402383"/>
                <a:ext cx="266463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bg1">
                        <a:lumMod val="50000"/>
                      </a:schemeClr>
                    </a:solidFill>
                  </a:rPr>
                  <a:t>https://mosaic.ijclab.in2p3.fr</a:t>
                </a:r>
              </a:p>
            </p:txBody>
          </p:sp>
        </p:grp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A2F6E046-DA81-E03D-57D2-3438A01FABA6}"/>
              </a:ext>
            </a:extLst>
          </p:cNvPr>
          <p:cNvSpPr txBox="1"/>
          <p:nvPr/>
        </p:nvSpPr>
        <p:spPr>
          <a:xfrm>
            <a:off x="273818" y="4389133"/>
            <a:ext cx="527894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Should be enough He to see bubbles in W</a:t>
            </a:r>
          </a:p>
          <a:p>
            <a:endParaRPr lang="en-GB" sz="1400" dirty="0"/>
          </a:p>
          <a:p>
            <a:r>
              <a:rPr lang="en-GB" sz="1400" dirty="0"/>
              <a:t>He bubbles observed in W by TEM starting 5x10</a:t>
            </a:r>
            <a:r>
              <a:rPr lang="en-GB" sz="1400" baseline="30000" dirty="0"/>
              <a:t>15</a:t>
            </a:r>
            <a:r>
              <a:rPr lang="en-GB" sz="1400" dirty="0"/>
              <a:t> cm</a:t>
            </a:r>
            <a:r>
              <a:rPr lang="en-GB" sz="1400" baseline="30000" dirty="0"/>
              <a:t>-2</a:t>
            </a:r>
            <a:r>
              <a:rPr lang="en-GB" sz="1400" dirty="0"/>
              <a:t> fluence, </a:t>
            </a:r>
          </a:p>
          <a:p>
            <a:r>
              <a:rPr lang="en-GB" sz="1400" dirty="0"/>
              <a:t>see </a:t>
            </a:r>
            <a:r>
              <a:rPr lang="en-GB" sz="1400" dirty="0">
                <a:solidFill>
                  <a:srgbClr val="000000"/>
                </a:solidFill>
                <a:effectLst/>
                <a:latin typeface="Helvetica" pitchFamily="2" charset="0"/>
              </a:rPr>
              <a:t>F.</a:t>
            </a:r>
            <a:r>
              <a:rPr lang="en-GB" sz="1400" dirty="0">
                <a:solidFill>
                  <a:srgbClr val="000000"/>
                </a:solidFill>
                <a:effectLst/>
                <a:latin typeface="Times"/>
              </a:rPr>
              <a:t> </a:t>
            </a:r>
            <a:r>
              <a:rPr lang="en-GB" sz="1400" dirty="0">
                <a:solidFill>
                  <a:srgbClr val="000000"/>
                </a:solidFill>
                <a:effectLst/>
                <a:latin typeface="Helvetica" pitchFamily="2" charset="0"/>
              </a:rPr>
              <a:t>Luo </a:t>
            </a:r>
            <a:r>
              <a:rPr lang="en-GB" sz="1400" i="1" dirty="0"/>
              <a:t>et al</a:t>
            </a:r>
            <a:r>
              <a:rPr lang="en-GB" sz="1400" dirty="0"/>
              <a:t>, Fusion Engineering and Design </a:t>
            </a:r>
            <a:r>
              <a:rPr lang="en-GB" sz="1400" b="1" dirty="0"/>
              <a:t>125</a:t>
            </a:r>
            <a:r>
              <a:rPr lang="en-GB" sz="1400" dirty="0"/>
              <a:t> (2017) 463</a:t>
            </a:r>
          </a:p>
          <a:p>
            <a:r>
              <a:rPr lang="en-GB" sz="1400" dirty="0" err="1"/>
              <a:t>dx.doi.org</a:t>
            </a:r>
            <a:r>
              <a:rPr lang="en-GB" sz="1400" dirty="0"/>
              <a:t>/10.1016/j.fusengdes.2017.04.014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3E032D9-B00F-1848-6DC1-42E3CCCB1BA5}"/>
              </a:ext>
            </a:extLst>
          </p:cNvPr>
          <p:cNvSpPr txBox="1"/>
          <p:nvPr/>
        </p:nvSpPr>
        <p:spPr>
          <a:xfrm>
            <a:off x="7036320" y="5261555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Implantation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holder</a:t>
            </a:r>
            <a:endParaRPr lang="fr-FR" dirty="0"/>
          </a:p>
        </p:txBody>
      </p:sp>
      <p:sp>
        <p:nvSpPr>
          <p:cNvPr id="42" name="Titre 4">
            <a:extLst>
              <a:ext uri="{FF2B5EF4-FFF2-40B4-BE49-F238E27FC236}">
                <a16:creationId xmlns:a16="http://schemas.microsoft.com/office/drawing/2014/main" id="{C8CF0690-DF42-C464-BD78-AA32E2B5E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11" y="149424"/>
            <a:ext cx="9634860" cy="432048"/>
          </a:xfrm>
        </p:spPr>
        <p:txBody>
          <a:bodyPr>
            <a:normAutofit/>
          </a:bodyPr>
          <a:lstStyle/>
          <a:p>
            <a:r>
              <a:rPr lang="en-GB" dirty="0"/>
              <a:t>Updated status on </a:t>
            </a:r>
            <a:r>
              <a:rPr lang="en-GB" dirty="0" err="1"/>
              <a:t>HerHEA</a:t>
            </a:r>
            <a:r>
              <a:rPr lang="en-GB" dirty="0"/>
              <a:t> work at CNRS-IJCLab (10</a:t>
            </a:r>
            <a:r>
              <a:rPr lang="en-GB" baseline="30000" dirty="0"/>
              <a:t>th</a:t>
            </a:r>
            <a:r>
              <a:rPr lang="en-GB" dirty="0"/>
              <a:t> Sept. 2025)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0E043C-E61A-46D4-09C2-BC662B1D5F6E}"/>
              </a:ext>
            </a:extLst>
          </p:cNvPr>
          <p:cNvSpPr txBox="1"/>
          <p:nvPr/>
        </p:nvSpPr>
        <p:spPr bwMode="auto">
          <a:xfrm>
            <a:off x="3272885" y="2657564"/>
            <a:ext cx="348025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SRIM </a:t>
            </a: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calculations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using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average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</a:t>
            </a:r>
            <a:r>
              <a:rPr lang="fr-FR" sz="12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44 eV, </a:t>
            </a: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see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J. </a:t>
            </a: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Byggmästar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F. </a:t>
            </a: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Djurabekova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and K. </a:t>
            </a: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Nordlund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Phys. </a:t>
            </a: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Rev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Materials 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(2024) 115406, </a:t>
            </a:r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fr-FR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doi.org</a:t>
            </a:r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/10.1103/PhysRevMaterials.8.115406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62AAFE-F536-09A0-19CA-AA26DE4EE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67166" y="1809478"/>
            <a:ext cx="2903779" cy="2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7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CB6ADF7B-D3B1-92B9-DBEE-74EC62687937}"/>
              </a:ext>
            </a:extLst>
          </p:cNvPr>
          <p:cNvSpPr/>
          <p:nvPr/>
        </p:nvSpPr>
        <p:spPr>
          <a:xfrm>
            <a:off x="57795" y="1229544"/>
            <a:ext cx="3024336" cy="759312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F8B4D52E-3C09-B049-E2BD-29F798B9C3D4}"/>
              </a:ext>
            </a:extLst>
          </p:cNvPr>
          <p:cNvSpPr/>
          <p:nvPr/>
        </p:nvSpPr>
        <p:spPr>
          <a:xfrm rot="5400000">
            <a:off x="8793244" y="3943367"/>
            <a:ext cx="230967" cy="27592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DCD955-C5E0-6A9E-66B1-EFDD5D55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61D9401-2775-01B7-CF60-93345EF7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11" y="149424"/>
            <a:ext cx="9634860" cy="432048"/>
          </a:xfrm>
        </p:spPr>
        <p:txBody>
          <a:bodyPr>
            <a:normAutofit/>
          </a:bodyPr>
          <a:lstStyle/>
          <a:p>
            <a:r>
              <a:rPr lang="en-GB" dirty="0"/>
              <a:t>Updated status on </a:t>
            </a:r>
            <a:r>
              <a:rPr lang="en-GB" dirty="0" err="1"/>
              <a:t>HerHEA</a:t>
            </a:r>
            <a:r>
              <a:rPr lang="en-GB" dirty="0"/>
              <a:t> work at CNRS-IJCLab (10</a:t>
            </a:r>
            <a:r>
              <a:rPr lang="en-GB" baseline="30000" dirty="0"/>
              <a:t>th</a:t>
            </a:r>
            <a:r>
              <a:rPr lang="en-GB" dirty="0"/>
              <a:t> Sept. 2025)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D462592-3C5D-1D27-696D-DACFC1CD6DF2}"/>
              </a:ext>
            </a:extLst>
          </p:cNvPr>
          <p:cNvSpPr txBox="1"/>
          <p:nvPr/>
        </p:nvSpPr>
        <p:spPr>
          <a:xfrm>
            <a:off x="4857578" y="5726949"/>
            <a:ext cx="5217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solidFill>
                  <a:schemeClr val="bg1"/>
                </a:solidFill>
              </a:rPr>
              <a:t>HerHEA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project</a:t>
            </a:r>
            <a:r>
              <a:rPr lang="fr-FR" sz="1200" dirty="0">
                <a:solidFill>
                  <a:schemeClr val="bg1"/>
                </a:solidFill>
              </a:rPr>
              <a:t>, EUROfusion, ENR-MAT.02.VTT-T001, 2024-2025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999E41A-73DF-4913-B1EE-BF3FAAEAD3AE}"/>
              </a:ext>
            </a:extLst>
          </p:cNvPr>
          <p:cNvSpPr/>
          <p:nvPr/>
        </p:nvSpPr>
        <p:spPr>
          <a:xfrm>
            <a:off x="2923426" y="851991"/>
            <a:ext cx="3024336" cy="1292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B7E7332-416E-D670-FC6F-1F32616ECA7E}"/>
              </a:ext>
            </a:extLst>
          </p:cNvPr>
          <p:cNvSpPr txBox="1"/>
          <p:nvPr/>
        </p:nvSpPr>
        <p:spPr>
          <a:xfrm>
            <a:off x="2875184" y="980699"/>
            <a:ext cx="312081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Helvetica" pitchFamily="2" charset="0"/>
              </a:rPr>
              <a:t>Cutting of the bulk as-fabricated material </a:t>
            </a:r>
          </a:p>
          <a:p>
            <a:pPr algn="ctr"/>
            <a:endParaRPr lang="en-GB" sz="14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ctr"/>
            <a:r>
              <a:rPr lang="en-GB" sz="1200" dirty="0">
                <a:solidFill>
                  <a:schemeClr val="accent6"/>
                </a:solidFill>
                <a:effectLst/>
                <a:latin typeface="Helvetica" pitchFamily="2" charset="0"/>
              </a:rPr>
              <a:t>subcontractor in France for EDM cutting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0A9B828-86D0-381B-31A7-DEB6B236FD08}"/>
              </a:ext>
            </a:extLst>
          </p:cNvPr>
          <p:cNvSpPr/>
          <p:nvPr/>
        </p:nvSpPr>
        <p:spPr>
          <a:xfrm>
            <a:off x="7250559" y="4215694"/>
            <a:ext cx="3024336" cy="925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F6F260D-95C0-8CC5-9775-9C0B4385512E}"/>
              </a:ext>
            </a:extLst>
          </p:cNvPr>
          <p:cNvSpPr txBox="1"/>
          <p:nvPr/>
        </p:nvSpPr>
        <p:spPr>
          <a:xfrm>
            <a:off x="7154076" y="4347511"/>
            <a:ext cx="3120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accent2"/>
                </a:solidFill>
                <a:effectLst/>
                <a:latin typeface="Helvetica" pitchFamily="2" charset="0"/>
              </a:rPr>
              <a:t>TEM thin foils preparation</a:t>
            </a:r>
          </a:p>
          <a:p>
            <a:pPr algn="ctr"/>
            <a:endParaRPr lang="en-GB" sz="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ctr"/>
            <a:r>
              <a:rPr lang="en-GB" sz="1400" dirty="0">
                <a:solidFill>
                  <a:schemeClr val="accent2"/>
                </a:solidFill>
                <a:latin typeface="Helvetica" pitchFamily="2" charset="0"/>
              </a:rPr>
              <a:t>by FIB (scheduled end Sept.)</a:t>
            </a:r>
            <a:endParaRPr lang="en-GB" sz="1400" dirty="0">
              <a:solidFill>
                <a:schemeClr val="accent2"/>
              </a:solidFill>
              <a:effectLst/>
              <a:latin typeface="Helvetica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5C5B2B1-A340-A98A-BAB8-2438DAA26186}"/>
              </a:ext>
            </a:extLst>
          </p:cNvPr>
          <p:cNvSpPr txBox="1"/>
          <p:nvPr/>
        </p:nvSpPr>
        <p:spPr>
          <a:xfrm>
            <a:off x="57795" y="914026"/>
            <a:ext cx="2282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Material fabrication at VTT</a:t>
            </a:r>
          </a:p>
        </p:txBody>
      </p:sp>
      <p:sp>
        <p:nvSpPr>
          <p:cNvPr id="16" name="Flèche vers la droite 15">
            <a:extLst>
              <a:ext uri="{FF2B5EF4-FFF2-40B4-BE49-F238E27FC236}">
                <a16:creationId xmlns:a16="http://schemas.microsoft.com/office/drawing/2014/main" id="{0505ADC9-BA29-1549-FBC8-A68B6D20614E}"/>
              </a:ext>
            </a:extLst>
          </p:cNvPr>
          <p:cNvSpPr/>
          <p:nvPr/>
        </p:nvSpPr>
        <p:spPr>
          <a:xfrm>
            <a:off x="2323595" y="980699"/>
            <a:ext cx="551589" cy="174432"/>
          </a:xfrm>
          <a:prstGeom prst="rightArrow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Flèche vers la droite 18">
            <a:extLst>
              <a:ext uri="{FF2B5EF4-FFF2-40B4-BE49-F238E27FC236}">
                <a16:creationId xmlns:a16="http://schemas.microsoft.com/office/drawing/2014/main" id="{BB12DA3D-E672-70D1-C3FB-FD73CD326297}"/>
              </a:ext>
            </a:extLst>
          </p:cNvPr>
          <p:cNvSpPr/>
          <p:nvPr/>
        </p:nvSpPr>
        <p:spPr>
          <a:xfrm rot="20725673">
            <a:off x="6031119" y="1027479"/>
            <a:ext cx="551589" cy="174432"/>
          </a:xfrm>
          <a:prstGeom prst="rightArrow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17C32BD-B793-5008-F65A-3C102DE18625}"/>
              </a:ext>
            </a:extLst>
          </p:cNvPr>
          <p:cNvSpPr/>
          <p:nvPr/>
        </p:nvSpPr>
        <p:spPr>
          <a:xfrm>
            <a:off x="3838214" y="3742624"/>
            <a:ext cx="3024336" cy="15081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E259A1F-4D48-6EE0-F0A4-72BDD1BDF345}"/>
              </a:ext>
            </a:extLst>
          </p:cNvPr>
          <p:cNvSpPr txBox="1"/>
          <p:nvPr/>
        </p:nvSpPr>
        <p:spPr>
          <a:xfrm>
            <a:off x="3762387" y="3797700"/>
            <a:ext cx="3120819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accent2"/>
                </a:solidFill>
                <a:latin typeface="Helvetica" pitchFamily="2" charset="0"/>
              </a:rPr>
              <a:t>Observation if any </a:t>
            </a:r>
            <a:r>
              <a:rPr lang="en-GB" sz="1800" dirty="0">
                <a:solidFill>
                  <a:srgbClr val="000000"/>
                </a:solidFill>
                <a:latin typeface="Helvetica" pitchFamily="2" charset="0"/>
              </a:rPr>
              <a:t>He bubbles are seen</a:t>
            </a:r>
            <a:endParaRPr lang="en-GB" sz="1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ctr"/>
            <a:endParaRPr lang="en-GB" sz="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ctr"/>
            <a:r>
              <a:rPr lang="en-GB" sz="1400" dirty="0">
                <a:solidFill>
                  <a:srgbClr val="000000"/>
                </a:solidFill>
                <a:effectLst/>
                <a:latin typeface="Helvetica" pitchFamily="2" charset="0"/>
              </a:rPr>
              <a:t>Transmission Electron Microscopy</a:t>
            </a:r>
          </a:p>
          <a:p>
            <a:pPr algn="ctr"/>
            <a:r>
              <a:rPr lang="en-GB" sz="1400" i="1" dirty="0">
                <a:solidFill>
                  <a:schemeClr val="accent2"/>
                </a:solidFill>
                <a:latin typeface="Helvetica" pitchFamily="2" charset="0"/>
              </a:rPr>
              <a:t>ex situ</a:t>
            </a:r>
          </a:p>
          <a:p>
            <a:pPr algn="ctr"/>
            <a:r>
              <a:rPr lang="en-GB" sz="1400" i="1" dirty="0">
                <a:solidFill>
                  <a:schemeClr val="accent2"/>
                </a:solidFill>
                <a:effectLst/>
                <a:latin typeface="Helvetica" pitchFamily="2" charset="0"/>
              </a:rPr>
              <a:t>(in October)</a:t>
            </a:r>
            <a:endParaRPr lang="en-GB" sz="14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9AA5DC29-5115-1B72-E7B4-FAB182F5E310}"/>
              </a:ext>
            </a:extLst>
          </p:cNvPr>
          <p:cNvSpPr/>
          <p:nvPr/>
        </p:nvSpPr>
        <p:spPr>
          <a:xfrm>
            <a:off x="7451686" y="2493376"/>
            <a:ext cx="3024336" cy="15081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FB0B3C5-AA3B-1A6D-9B97-3DADFCBB0E09}"/>
              </a:ext>
            </a:extLst>
          </p:cNvPr>
          <p:cNvSpPr txBox="1"/>
          <p:nvPr/>
        </p:nvSpPr>
        <p:spPr>
          <a:xfrm>
            <a:off x="7403444" y="2622084"/>
            <a:ext cx="3120819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Helvetica" pitchFamily="2" charset="0"/>
              </a:rPr>
              <a:t>Selection of the He ion implantation conditions</a:t>
            </a:r>
          </a:p>
          <a:p>
            <a:pPr algn="ctr"/>
            <a:endParaRPr lang="en-GB" sz="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ctr"/>
            <a:r>
              <a:rPr lang="en-GB" sz="1400" dirty="0">
                <a:solidFill>
                  <a:schemeClr val="accent6"/>
                </a:solidFill>
                <a:effectLst/>
                <a:latin typeface="Helvetica" pitchFamily="2" charset="0"/>
              </a:rPr>
              <a:t>High T°C (500°C), </a:t>
            </a:r>
            <a:r>
              <a:rPr lang="en-GB" sz="1400" dirty="0">
                <a:solidFill>
                  <a:schemeClr val="accent6"/>
                </a:solidFill>
                <a:latin typeface="Helvetica" pitchFamily="2" charset="0"/>
              </a:rPr>
              <a:t>one high fluence (1x10</a:t>
            </a:r>
            <a:r>
              <a:rPr lang="en-GB" sz="1400" baseline="30000" dirty="0">
                <a:solidFill>
                  <a:schemeClr val="accent6"/>
                </a:solidFill>
                <a:latin typeface="Helvetica" pitchFamily="2" charset="0"/>
              </a:rPr>
              <a:t>17</a:t>
            </a:r>
            <a:r>
              <a:rPr lang="en-GB" sz="1400" dirty="0">
                <a:solidFill>
                  <a:schemeClr val="accent6"/>
                </a:solidFill>
                <a:latin typeface="Helvetica" pitchFamily="2" charset="0"/>
              </a:rPr>
              <a:t> cm</a:t>
            </a:r>
            <a:r>
              <a:rPr lang="en-GB" sz="1400" baseline="30000" dirty="0">
                <a:solidFill>
                  <a:schemeClr val="accent6"/>
                </a:solidFill>
                <a:latin typeface="Helvetica" pitchFamily="2" charset="0"/>
              </a:rPr>
              <a:t>-2</a:t>
            </a:r>
            <a:r>
              <a:rPr lang="en-GB" sz="1400" dirty="0">
                <a:solidFill>
                  <a:schemeClr val="accent6"/>
                </a:solidFill>
                <a:latin typeface="Helvetica" pitchFamily="2" charset="0"/>
              </a:rPr>
              <a:t>)</a:t>
            </a:r>
          </a:p>
          <a:p>
            <a:pPr algn="ctr"/>
            <a:r>
              <a:rPr lang="en-GB" sz="1400" dirty="0">
                <a:solidFill>
                  <a:schemeClr val="accent6"/>
                </a:solidFill>
                <a:latin typeface="Helvetica" pitchFamily="2" charset="0"/>
              </a:rPr>
              <a:t>Energy 100 keV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03E3CED9-C0A7-BF0A-9DCE-028DF4A1250D}"/>
              </a:ext>
            </a:extLst>
          </p:cNvPr>
          <p:cNvSpPr/>
          <p:nvPr/>
        </p:nvSpPr>
        <p:spPr>
          <a:xfrm>
            <a:off x="441602" y="3753887"/>
            <a:ext cx="3024336" cy="15081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CB892B5-A0C6-5741-C99C-5B51CCB1CF3F}"/>
              </a:ext>
            </a:extLst>
          </p:cNvPr>
          <p:cNvSpPr txBox="1"/>
          <p:nvPr/>
        </p:nvSpPr>
        <p:spPr>
          <a:xfrm>
            <a:off x="393360" y="3945133"/>
            <a:ext cx="3120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Helvetica" pitchFamily="2" charset="0"/>
              </a:rPr>
              <a:t>Analyse the experimental data</a:t>
            </a:r>
            <a:endParaRPr lang="en-GB" sz="16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ctr"/>
            <a:endParaRPr lang="en-GB" sz="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ctr"/>
            <a:r>
              <a:rPr lang="en-GB" sz="1600" dirty="0">
                <a:solidFill>
                  <a:srgbClr val="000000"/>
                </a:solidFill>
                <a:latin typeface="Helvetica" pitchFamily="2" charset="0"/>
              </a:rPr>
              <a:t>Interpretation / Comparison with other </a:t>
            </a:r>
            <a:r>
              <a:rPr lang="en-GB" sz="1600" dirty="0" err="1">
                <a:solidFill>
                  <a:srgbClr val="000000"/>
                </a:solidFill>
                <a:latin typeface="Helvetica" pitchFamily="2" charset="0"/>
              </a:rPr>
              <a:t>HerHEA</a:t>
            </a:r>
            <a:r>
              <a:rPr lang="en-GB" sz="1600" dirty="0">
                <a:solidFill>
                  <a:srgbClr val="000000"/>
                </a:solidFill>
                <a:latin typeface="Helvetica" pitchFamily="2" charset="0"/>
              </a:rPr>
              <a:t> results / Publication</a:t>
            </a:r>
            <a:endParaRPr lang="en-GB" sz="16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30" name="Flèche vers la droite 29">
            <a:extLst>
              <a:ext uri="{FF2B5EF4-FFF2-40B4-BE49-F238E27FC236}">
                <a16:creationId xmlns:a16="http://schemas.microsoft.com/office/drawing/2014/main" id="{B1CB9380-566C-6949-19E6-F254D3AB877D}"/>
              </a:ext>
            </a:extLst>
          </p:cNvPr>
          <p:cNvSpPr/>
          <p:nvPr/>
        </p:nvSpPr>
        <p:spPr>
          <a:xfrm rot="5400000">
            <a:off x="8722070" y="2199684"/>
            <a:ext cx="230967" cy="27592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Flèche vers la droite 30">
            <a:extLst>
              <a:ext uri="{FF2B5EF4-FFF2-40B4-BE49-F238E27FC236}">
                <a16:creationId xmlns:a16="http://schemas.microsoft.com/office/drawing/2014/main" id="{513E51BF-9557-181A-BA05-C54ABF79B874}"/>
              </a:ext>
            </a:extLst>
          </p:cNvPr>
          <p:cNvSpPr/>
          <p:nvPr/>
        </p:nvSpPr>
        <p:spPr>
          <a:xfrm rot="10800000">
            <a:off x="6925297" y="4343031"/>
            <a:ext cx="324157" cy="275929"/>
          </a:xfrm>
          <a:prstGeom prst="rightArrow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Flèche vers la droite 31">
            <a:extLst>
              <a:ext uri="{FF2B5EF4-FFF2-40B4-BE49-F238E27FC236}">
                <a16:creationId xmlns:a16="http://schemas.microsoft.com/office/drawing/2014/main" id="{552B9AFD-9746-B667-2C4C-E09D05A4E452}"/>
              </a:ext>
            </a:extLst>
          </p:cNvPr>
          <p:cNvSpPr/>
          <p:nvPr/>
        </p:nvSpPr>
        <p:spPr>
          <a:xfrm rot="10800000">
            <a:off x="3540922" y="4346219"/>
            <a:ext cx="324157" cy="275929"/>
          </a:xfrm>
          <a:prstGeom prst="rightArrow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A780A48-8D85-9E36-9FA6-3C0B7E2A4272}"/>
              </a:ext>
            </a:extLst>
          </p:cNvPr>
          <p:cNvSpPr txBox="1"/>
          <p:nvPr/>
        </p:nvSpPr>
        <p:spPr>
          <a:xfrm>
            <a:off x="201811" y="5309171"/>
            <a:ext cx="10441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effectLst/>
                <a:latin typeface="+mn-lt"/>
              </a:rPr>
              <a:t>M3.1 </a:t>
            </a:r>
            <a:r>
              <a:rPr lang="en-GB" i="1" dirty="0">
                <a:solidFill>
                  <a:schemeClr val="accent1"/>
                </a:solidFill>
                <a:effectLst/>
                <a:latin typeface="+mn-lt"/>
              </a:rPr>
              <a:t>In situ</a:t>
            </a:r>
            <a:r>
              <a:rPr lang="en-GB" dirty="0">
                <a:solidFill>
                  <a:schemeClr val="accent1"/>
                </a:solidFill>
                <a:effectLst/>
                <a:latin typeface="+mn-lt"/>
              </a:rPr>
              <a:t> TEM experiments performed (Links to D3.1) June 2025 </a:t>
            </a:r>
            <a:r>
              <a:rPr lang="en-GB" dirty="0">
                <a:solidFill>
                  <a:schemeClr val="accent1"/>
                </a:solidFill>
                <a:effectLst/>
                <a:latin typeface="+mn-lt"/>
                <a:sym typeface="Wingdings" pitchFamily="2" charset="2"/>
              </a:rPr>
              <a:t> will be delayed to </a:t>
            </a:r>
            <a:r>
              <a:rPr lang="en-GB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Nov</a:t>
            </a:r>
            <a:r>
              <a:rPr lang="en-GB" dirty="0">
                <a:solidFill>
                  <a:schemeClr val="accent1"/>
                </a:solidFill>
                <a:effectLst/>
                <a:latin typeface="+mn-lt"/>
                <a:sym typeface="Wingdings" pitchFamily="2" charset="2"/>
              </a:rPr>
              <a:t>. ?</a:t>
            </a:r>
            <a:endParaRPr lang="en-GB" dirty="0">
              <a:solidFill>
                <a:schemeClr val="accent1"/>
              </a:solidFill>
              <a:effectLst/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2123DB-034C-D324-A173-A346C5BE177F}"/>
              </a:ext>
            </a:extLst>
          </p:cNvPr>
          <p:cNvSpPr txBox="1"/>
          <p:nvPr/>
        </p:nvSpPr>
        <p:spPr>
          <a:xfrm>
            <a:off x="6646287" y="740895"/>
            <a:ext cx="4104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Materials sent to CNRS-CEMHTI and UHEL for ex situ ion implantation and characterizations</a:t>
            </a:r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3161430C-7C3E-A5FF-DA1F-6B0944DC3BFA}"/>
              </a:ext>
            </a:extLst>
          </p:cNvPr>
          <p:cNvSpPr/>
          <p:nvPr/>
        </p:nvSpPr>
        <p:spPr>
          <a:xfrm rot="1153379">
            <a:off x="6055264" y="1632880"/>
            <a:ext cx="551589" cy="174432"/>
          </a:xfrm>
          <a:prstGeom prst="rightArrow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7A0AD55-B4AB-CE99-5030-9DF857525300}"/>
              </a:ext>
            </a:extLst>
          </p:cNvPr>
          <p:cNvSpPr/>
          <p:nvPr/>
        </p:nvSpPr>
        <p:spPr>
          <a:xfrm>
            <a:off x="6717258" y="1358870"/>
            <a:ext cx="3758764" cy="890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74BE59D-CDD8-0D68-387F-1D2BFE914815}"/>
              </a:ext>
            </a:extLst>
          </p:cNvPr>
          <p:cNvSpPr txBox="1"/>
          <p:nvPr/>
        </p:nvSpPr>
        <p:spPr>
          <a:xfrm>
            <a:off x="6696705" y="1445982"/>
            <a:ext cx="3811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accent6"/>
                </a:solidFill>
                <a:latin typeface="Helvetica" pitchFamily="2" charset="0"/>
              </a:rPr>
              <a:t>Surface mechanical polishing </a:t>
            </a:r>
            <a:r>
              <a:rPr lang="en-GB" sz="1400" dirty="0">
                <a:solidFill>
                  <a:schemeClr val="accent6"/>
                </a:solidFill>
                <a:latin typeface="Helvetica" pitchFamily="2" charset="0"/>
              </a:rPr>
              <a:t>(done)</a:t>
            </a:r>
          </a:p>
          <a:p>
            <a:pPr algn="ctr"/>
            <a:r>
              <a:rPr lang="en-GB" sz="1800" dirty="0">
                <a:solidFill>
                  <a:schemeClr val="accent2"/>
                </a:solidFill>
                <a:effectLst/>
                <a:latin typeface="Helvetica" pitchFamily="2" charset="0"/>
              </a:rPr>
              <a:t>SEM-EDX c</a:t>
            </a:r>
            <a:r>
              <a:rPr lang="en-GB" sz="1800" dirty="0">
                <a:solidFill>
                  <a:schemeClr val="accent2"/>
                </a:solidFill>
                <a:latin typeface="Helvetica" pitchFamily="2" charset="0"/>
              </a:rPr>
              <a:t>haracterization </a:t>
            </a:r>
            <a:endParaRPr lang="en-GB" sz="1200" dirty="0">
              <a:solidFill>
                <a:schemeClr val="accent2"/>
              </a:solidFill>
              <a:latin typeface="Helvetica" pitchFamily="2" charset="0"/>
            </a:endParaRPr>
          </a:p>
          <a:p>
            <a:pPr algn="ctr"/>
            <a:r>
              <a:rPr lang="en-GB" sz="1200" dirty="0">
                <a:solidFill>
                  <a:schemeClr val="accent2"/>
                </a:solidFill>
                <a:latin typeface="Helvetica" pitchFamily="2" charset="0"/>
              </a:rPr>
              <a:t>to be done 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466D478-6B5B-3976-BC32-60CEB47363E3}"/>
              </a:ext>
            </a:extLst>
          </p:cNvPr>
          <p:cNvSpPr txBox="1"/>
          <p:nvPr/>
        </p:nvSpPr>
        <p:spPr>
          <a:xfrm>
            <a:off x="4193232" y="1928365"/>
            <a:ext cx="214341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1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Electrical Discharge </a:t>
            </a:r>
            <a:r>
              <a:rPr lang="en-GB" sz="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M</a:t>
            </a:r>
            <a:r>
              <a:rPr lang="en-GB" sz="800" i="1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achining </a:t>
            </a:r>
            <a:endParaRPr lang="en-GB" sz="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36B4D0A-E51A-E0A2-1FF1-1E878EC029DE}"/>
              </a:ext>
            </a:extLst>
          </p:cNvPr>
          <p:cNvSpPr txBox="1"/>
          <p:nvPr/>
        </p:nvSpPr>
        <p:spPr>
          <a:xfrm rot="1299414">
            <a:off x="5902543" y="1863693"/>
            <a:ext cx="1085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3 mm </a:t>
            </a:r>
            <a:r>
              <a:rPr lang="fr-FR" sz="1100" dirty="0" err="1"/>
              <a:t>diameter</a:t>
            </a:r>
            <a:r>
              <a:rPr lang="fr-FR" sz="1100" dirty="0"/>
              <a:t> discs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CF38AD9-B825-394A-1C12-699800179043}"/>
              </a:ext>
            </a:extLst>
          </p:cNvPr>
          <p:cNvSpPr txBox="1"/>
          <p:nvPr/>
        </p:nvSpPr>
        <p:spPr>
          <a:xfrm rot="20941318">
            <a:off x="5996003" y="1144401"/>
            <a:ext cx="76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squares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FEBB65E9-8932-8B2D-2A99-3CF73823DB4D}"/>
              </a:ext>
            </a:extLst>
          </p:cNvPr>
          <p:cNvSpPr/>
          <p:nvPr/>
        </p:nvSpPr>
        <p:spPr>
          <a:xfrm>
            <a:off x="3371005" y="2506850"/>
            <a:ext cx="2647042" cy="61455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D3655FB-FC27-C09A-CABE-AF5AFF00AC6A}"/>
              </a:ext>
            </a:extLst>
          </p:cNvPr>
          <p:cNvSpPr txBox="1"/>
          <p:nvPr/>
        </p:nvSpPr>
        <p:spPr>
          <a:xfrm rot="20563185">
            <a:off x="5905664" y="2720026"/>
            <a:ext cx="1085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err="1"/>
              <a:t>half</a:t>
            </a:r>
            <a:r>
              <a:rPr lang="fr-FR" sz="1100" dirty="0"/>
              <a:t> discs</a:t>
            </a:r>
          </a:p>
        </p:txBody>
      </p:sp>
      <p:sp>
        <p:nvSpPr>
          <p:cNvPr id="40" name="Flèche vers la droite 39">
            <a:extLst>
              <a:ext uri="{FF2B5EF4-FFF2-40B4-BE49-F238E27FC236}">
                <a16:creationId xmlns:a16="http://schemas.microsoft.com/office/drawing/2014/main" id="{78655E60-1894-857F-B431-5DC36539B8B0}"/>
              </a:ext>
            </a:extLst>
          </p:cNvPr>
          <p:cNvSpPr/>
          <p:nvPr/>
        </p:nvSpPr>
        <p:spPr>
          <a:xfrm rot="20216204">
            <a:off x="6153545" y="2515926"/>
            <a:ext cx="551589" cy="174432"/>
          </a:xfrm>
          <a:prstGeom prst="rightArrow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69E0822-7D88-288A-39E5-967EE4788413}"/>
              </a:ext>
            </a:extLst>
          </p:cNvPr>
          <p:cNvSpPr txBox="1"/>
          <p:nvPr/>
        </p:nvSpPr>
        <p:spPr>
          <a:xfrm>
            <a:off x="3082131" y="2536626"/>
            <a:ext cx="3120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Helvetica" pitchFamily="2" charset="0"/>
              </a:rPr>
              <a:t>Other materials from Portugal</a:t>
            </a:r>
          </a:p>
          <a:p>
            <a:pPr algn="ctr"/>
            <a:r>
              <a:rPr lang="en-GB" sz="1800" dirty="0">
                <a:solidFill>
                  <a:schemeClr val="accent6"/>
                </a:solidFill>
                <a:latin typeface="Helvetica" pitchFamily="2" charset="0"/>
              </a:rPr>
              <a:t>W-Ta-V, W-Ta-Mo</a:t>
            </a:r>
            <a:endParaRPr lang="en-GB" sz="1800" dirty="0">
              <a:solidFill>
                <a:schemeClr val="accent6"/>
              </a:solidFill>
              <a:effectLst/>
              <a:latin typeface="Helvetica" pitchFamily="2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1E0F8CB-79BF-CB25-8341-CD5332B5A5E2}"/>
              </a:ext>
            </a:extLst>
          </p:cNvPr>
          <p:cNvSpPr txBox="1"/>
          <p:nvPr/>
        </p:nvSpPr>
        <p:spPr>
          <a:xfrm>
            <a:off x="85622" y="1336124"/>
            <a:ext cx="3120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Helvetica" pitchFamily="2" charset="0"/>
              </a:rPr>
              <a:t>Available m</a:t>
            </a:r>
            <a:r>
              <a:rPr lang="en-GB" sz="1400" dirty="0">
                <a:solidFill>
                  <a:srgbClr val="000000"/>
                </a:solidFill>
                <a:effectLst/>
                <a:latin typeface="Helvetica" pitchFamily="2" charset="0"/>
              </a:rPr>
              <a:t>aterial(s) to be studied</a:t>
            </a:r>
            <a:endParaRPr lang="en-GB" sz="1400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r>
              <a:rPr lang="en-GB" sz="1800" dirty="0">
                <a:solidFill>
                  <a:schemeClr val="accent6"/>
                </a:solidFill>
                <a:latin typeface="Helvetica" pitchFamily="2" charset="0"/>
              </a:rPr>
              <a:t>W, W-Ta, W-Mo, W-V</a:t>
            </a:r>
            <a:endParaRPr lang="en-GB" sz="1800" dirty="0">
              <a:solidFill>
                <a:schemeClr val="accent6"/>
              </a:solidFill>
              <a:effectLst/>
              <a:latin typeface="Helvetica" pitchFamily="2" charset="0"/>
            </a:endParaRP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5434574D-63B0-5348-2773-45EDBA7EA598}"/>
              </a:ext>
            </a:extLst>
          </p:cNvPr>
          <p:cNvGrpSpPr/>
          <p:nvPr/>
        </p:nvGrpSpPr>
        <p:grpSpPr>
          <a:xfrm>
            <a:off x="71010" y="2621342"/>
            <a:ext cx="2969078" cy="838618"/>
            <a:chOff x="3977977" y="2922393"/>
            <a:chExt cx="2969078" cy="838618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7FBEC06C-177B-CCFD-2816-D470660CC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6137" y="2922393"/>
              <a:ext cx="1849643" cy="484370"/>
            </a:xfrm>
            <a:prstGeom prst="rect">
              <a:avLst/>
            </a:prstGeom>
          </p:spPr>
        </p:pic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316E80D4-D673-012B-B714-3C4BF973AB8A}"/>
                </a:ext>
              </a:extLst>
            </p:cNvPr>
            <p:cNvGrpSpPr/>
            <p:nvPr/>
          </p:nvGrpSpPr>
          <p:grpSpPr>
            <a:xfrm>
              <a:off x="3977977" y="2933579"/>
              <a:ext cx="519694" cy="827432"/>
              <a:chOff x="3977977" y="2933579"/>
              <a:chExt cx="519694" cy="827432"/>
            </a:xfrm>
          </p:grpSpPr>
          <p:pic>
            <p:nvPicPr>
              <p:cNvPr id="48" name="Image 47">
                <a:extLst>
                  <a:ext uri="{FF2B5EF4-FFF2-40B4-BE49-F238E27FC236}">
                    <a16:creationId xmlns:a16="http://schemas.microsoft.com/office/drawing/2014/main" id="{8835D3E0-29A6-B269-BEED-7E9901B07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12717" y="2933579"/>
                <a:ext cx="451361" cy="601283"/>
              </a:xfrm>
              <a:prstGeom prst="rect">
                <a:avLst/>
              </a:prstGeom>
            </p:spPr>
          </p:pic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C98455A4-E23E-3E81-5587-F4392B84F32D}"/>
                  </a:ext>
                </a:extLst>
              </p:cNvPr>
              <p:cNvSpPr txBox="1"/>
              <p:nvPr/>
            </p:nvSpPr>
            <p:spPr>
              <a:xfrm>
                <a:off x="3977977" y="3484012"/>
                <a:ext cx="5196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solidFill>
                      <a:srgbClr val="00294B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Orsay</a:t>
                </a:r>
              </a:p>
            </p:txBody>
          </p:sp>
        </p:grp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F6D7AA5A-11FE-C17A-5018-60F727BB86A2}"/>
                </a:ext>
              </a:extLst>
            </p:cNvPr>
            <p:cNvSpPr txBox="1"/>
            <p:nvPr/>
          </p:nvSpPr>
          <p:spPr>
            <a:xfrm>
              <a:off x="4282425" y="3402383"/>
              <a:ext cx="26646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</a:rPr>
                <a:t>https://mosaic.ijclab.in2p3.fr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0832607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46540</TotalTime>
  <Words>536</Words>
  <Application>Microsoft Macintosh PowerPoint</Application>
  <PresentationFormat>Personnalisé</PresentationFormat>
  <Paragraphs>79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Helvetica</vt:lpstr>
      <vt:lpstr>Times</vt:lpstr>
      <vt:lpstr>1_modele-IJCLAb-powerpoint</vt:lpstr>
      <vt:lpstr>Transmission Electron Microscopy of He ion implanted W-based HEA at IJCLab  Stéphanie Jublot-Leclerc, Antoine Combrisson, Florian Pallier, Aurélie Gentils   Université Paris-Saclay, CNRS/IN2P3, IJCLab, Orsay, France   10th September, 2025</vt:lpstr>
      <vt:lpstr>Updated status on HerHEA work at CNRS-IJCLab (10th Sept. 2025) </vt:lpstr>
      <vt:lpstr>Updated status on HerHEA work at CNRS-IJCLab (10th Sept. 2025) </vt:lpstr>
      <vt:lpstr>Updated status on HerHEA work at CNRS-IJCLab (10th Sept. 2025)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Aurélie Gentils</cp:lastModifiedBy>
  <cp:revision>2778</cp:revision>
  <cp:lastPrinted>2024-11-13T14:32:25Z</cp:lastPrinted>
  <dcterms:created xsi:type="dcterms:W3CDTF">2011-03-09T16:37:49Z</dcterms:created>
  <dcterms:modified xsi:type="dcterms:W3CDTF">2025-11-14T08:21:21Z</dcterms:modified>
</cp:coreProperties>
</file>