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4"/>
  </p:sldMasterIdLst>
  <p:notesMasterIdLst>
    <p:notesMasterId r:id="rId16"/>
  </p:notesMasterIdLst>
  <p:sldIdLst>
    <p:sldId id="256" r:id="rId5"/>
    <p:sldId id="334" r:id="rId6"/>
    <p:sldId id="259" r:id="rId7"/>
    <p:sldId id="261" r:id="rId8"/>
    <p:sldId id="262" r:id="rId9"/>
    <p:sldId id="263" r:id="rId10"/>
    <p:sldId id="264" r:id="rId11"/>
    <p:sldId id="333" r:id="rId12"/>
    <p:sldId id="338" r:id="rId13"/>
    <p:sldId id="265" r:id="rId14"/>
    <p:sldId id="25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5DAD85A-9AE8-4032-91A1-C3090FE25084}" v="1" dt="2024-02-09T15:29:20.012"/>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009" autoAdjust="0"/>
    <p:restoredTop sz="94660"/>
  </p:normalViewPr>
  <p:slideViewPr>
    <p:cSldViewPr snapToGrid="0">
      <p:cViewPr varScale="1">
        <p:scale>
          <a:sx n="76" d="100"/>
          <a:sy n="76" d="100"/>
        </p:scale>
        <p:origin x="91" y="18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va Belonohy" userId="3ff31e48-f040-458c-8486-e3c844f61368" providerId="ADAL" clId="{65DAD85A-9AE8-4032-91A1-C3090FE25084}"/>
    <pc:docChg chg="custSel modMainMaster">
      <pc:chgData name="Eva Belonohy" userId="3ff31e48-f040-458c-8486-e3c844f61368" providerId="ADAL" clId="{65DAD85A-9AE8-4032-91A1-C3090FE25084}" dt="2024-02-09T15:29:23.272" v="0" actId="478"/>
      <pc:docMkLst>
        <pc:docMk/>
      </pc:docMkLst>
      <pc:sldMasterChg chg="modSldLayout">
        <pc:chgData name="Eva Belonohy" userId="3ff31e48-f040-458c-8486-e3c844f61368" providerId="ADAL" clId="{65DAD85A-9AE8-4032-91A1-C3090FE25084}" dt="2024-02-09T15:29:23.272" v="0" actId="478"/>
        <pc:sldMasterMkLst>
          <pc:docMk/>
          <pc:sldMasterMk cId="2402646876" sldId="2147483657"/>
        </pc:sldMasterMkLst>
        <pc:sldLayoutChg chg="delSp mod">
          <pc:chgData name="Eva Belonohy" userId="3ff31e48-f040-458c-8486-e3c844f61368" providerId="ADAL" clId="{65DAD85A-9AE8-4032-91A1-C3090FE25084}" dt="2024-02-09T15:29:23.272" v="0" actId="478"/>
          <pc:sldLayoutMkLst>
            <pc:docMk/>
            <pc:sldMasterMk cId="2402646876" sldId="2147483657"/>
            <pc:sldLayoutMk cId="4166145810" sldId="2147483670"/>
          </pc:sldLayoutMkLst>
          <pc:picChg chg="del">
            <ac:chgData name="Eva Belonohy" userId="3ff31e48-f040-458c-8486-e3c844f61368" providerId="ADAL" clId="{65DAD85A-9AE8-4032-91A1-C3090FE25084}" dt="2024-02-09T15:29:23.272" v="0" actId="478"/>
            <ac:picMkLst>
              <pc:docMk/>
              <pc:sldMasterMk cId="2402646876" sldId="2147483657"/>
              <pc:sldLayoutMk cId="4166145810" sldId="2147483670"/>
              <ac:picMk id="6" creationId="{40CFE93D-B60A-5519-67CA-2FB5FDAACE49}"/>
            </ac:picMkLst>
          </pc:pic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9B7D49-F98B-4EE5-AE4E-91F657CEFB64}" type="datetimeFigureOut">
              <a:rPr lang="fr-FR" smtClean="0"/>
              <a:t>28/10/2025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7C8EC2-4AC0-428C-A8B8-6E238BCDAB42}" type="slidenum">
              <a:rPr lang="fr-FR" smtClean="0"/>
              <a:t>‹N°›</a:t>
            </a:fld>
            <a:endParaRPr lang="fr-FR"/>
          </a:p>
        </p:txBody>
      </p:sp>
    </p:spTree>
    <p:extLst>
      <p:ext uri="{BB962C8B-B14F-4D97-AF65-F5344CB8AC3E}">
        <p14:creationId xmlns:p14="http://schemas.microsoft.com/office/powerpoint/2010/main" val="24171095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EUROfusion_cover">
    <p:spTree>
      <p:nvGrpSpPr>
        <p:cNvPr id="1" name=""/>
        <p:cNvGrpSpPr/>
        <p:nvPr/>
      </p:nvGrpSpPr>
      <p:grpSpPr>
        <a:xfrm>
          <a:off x="0" y="0"/>
          <a:ext cx="0" cy="0"/>
          <a:chOff x="0" y="0"/>
          <a:chExt cx="0" cy="0"/>
        </a:xfrm>
      </p:grpSpPr>
      <p:grpSp>
        <p:nvGrpSpPr>
          <p:cNvPr id="4" name="Gruppieren 3"/>
          <p:cNvGrpSpPr/>
          <p:nvPr userDrawn="1"/>
        </p:nvGrpSpPr>
        <p:grpSpPr>
          <a:xfrm>
            <a:off x="411869" y="6034962"/>
            <a:ext cx="4392488" cy="497895"/>
            <a:chOff x="5735960" y="5717361"/>
            <a:chExt cx="6120680" cy="713919"/>
          </a:xfrm>
        </p:grpSpPr>
        <p:pic>
          <p:nvPicPr>
            <p:cNvPr id="25" name="Grafik 24"/>
            <p:cNvPicPr preferRelativeResize="0">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bwMode="auto">
            <a:xfrm>
              <a:off x="5735960" y="5774784"/>
              <a:ext cx="997207" cy="656496"/>
            </a:xfrm>
            <a:prstGeom prst="rect">
              <a:avLst/>
            </a:prstGeom>
            <a:noFill/>
            <a:ln>
              <a:noFill/>
            </a:ln>
          </p:spPr>
        </p:pic>
        <p:sp>
          <p:nvSpPr>
            <p:cNvPr id="3" name="Rechteck 2"/>
            <p:cNvSpPr/>
            <p:nvPr userDrawn="1"/>
          </p:nvSpPr>
          <p:spPr>
            <a:xfrm>
              <a:off x="6744072" y="5717361"/>
              <a:ext cx="5112568" cy="480131"/>
            </a:xfrm>
            <a:prstGeom prst="rect">
              <a:avLst/>
            </a:prstGeom>
          </p:spPr>
          <p:txBody>
            <a:bodyPr wrap="square">
              <a:spAutoFit/>
            </a:bodyPr>
            <a:lstStyle/>
            <a:p>
              <a:pPr marL="0" marR="0" lvl="0" indent="0" algn="just" defTabSz="914400" rtl="0" eaLnBrk="1" fontAlgn="auto" latinLnBrk="0" hangingPunct="1">
                <a:lnSpc>
                  <a:spcPct val="90000"/>
                </a:lnSpc>
                <a:spcBef>
                  <a:spcPts val="0"/>
                </a:spcBef>
                <a:spcAft>
                  <a:spcPts val="0"/>
                </a:spcAft>
                <a:buClrTx/>
                <a:buSzTx/>
                <a:buFontTx/>
                <a:buNone/>
                <a:tabLst/>
                <a:defRPr/>
              </a:pPr>
              <a:r>
                <a:rPr kumimoji="0" lang="en-GB" sz="700" b="0" i="0" u="none" strike="noStrike" kern="1200" cap="none" spc="0" normalizeH="0" baseline="0" noProof="0" dirty="0">
                  <a:ln>
                    <a:noFill/>
                  </a:ln>
                  <a:solidFill>
                    <a:prstClr val="black"/>
                  </a:solidFill>
                  <a:effectLst/>
                  <a:uLnTx/>
                  <a:uFillTx/>
                  <a:latin typeface="Calibri"/>
                  <a:ea typeface="+mn-ea"/>
                  <a:cs typeface="+mn-cs"/>
                </a:rPr>
                <a:t>This work has been carried out within the framework of the EUROfusion Consortium, funded by the European Union via the Euratom Research and Training Programme (Grant Agreement No 101052200 — EUROfusion). Views and opinions expressed are however those of the author(s) only and do not necessarily reflect those of the European Union or the European Commission. Neither the European Union nor the European Commission can be held responsible for them.</a:t>
              </a:r>
            </a:p>
          </p:txBody>
        </p:sp>
      </p:grpSp>
      <p:pic>
        <p:nvPicPr>
          <p:cNvPr id="2060" name="Picture 12" descr="Contract between EC and EUROfusion is signed | FuseNet">
            <a:extLst>
              <a:ext uri="{FF2B5EF4-FFF2-40B4-BE49-F238E27FC236}">
                <a16:creationId xmlns:a16="http://schemas.microsoft.com/office/drawing/2014/main" id="{E55ACA25-9DC9-FAB0-0545-200C2AAAE0C4}"/>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445066" y="325143"/>
            <a:ext cx="2304256" cy="596340"/>
          </a:xfrm>
          <a:prstGeom prst="rect">
            <a:avLst/>
          </a:prstGeom>
          <a:noFill/>
          <a:extLst>
            <a:ext uri="{909E8E84-426E-40DD-AFC4-6F175D3DCCD1}">
              <a14:hiddenFill xmlns:a14="http://schemas.microsoft.com/office/drawing/2010/main">
                <a:solidFill>
                  <a:srgbClr val="FFFFFF"/>
                </a:solidFill>
              </a14:hiddenFill>
            </a:ext>
          </a:extLst>
        </p:spPr>
      </p:pic>
      <p:sp>
        <p:nvSpPr>
          <p:cNvPr id="11" name="Title 20">
            <a:extLst>
              <a:ext uri="{FF2B5EF4-FFF2-40B4-BE49-F238E27FC236}">
                <a16:creationId xmlns:a16="http://schemas.microsoft.com/office/drawing/2014/main" id="{596FC8EF-089A-D210-0D75-51A8CBEF1EC8}"/>
              </a:ext>
            </a:extLst>
          </p:cNvPr>
          <p:cNvSpPr>
            <a:spLocks noGrp="1"/>
          </p:cNvSpPr>
          <p:nvPr>
            <p:ph type="title"/>
          </p:nvPr>
        </p:nvSpPr>
        <p:spPr>
          <a:xfrm>
            <a:off x="407368" y="2074188"/>
            <a:ext cx="5544615" cy="620251"/>
          </a:xfrm>
        </p:spPr>
        <p:txBody>
          <a:bodyPr/>
          <a:lstStyle>
            <a:lvl1pPr algn="l">
              <a:defRPr b="1"/>
            </a:lvl1pPr>
          </a:lstStyle>
          <a:p>
            <a:r>
              <a:rPr lang="en-US" dirty="0"/>
              <a:t>Click to edit Master title style</a:t>
            </a:r>
            <a:endParaRPr lang="en-DE" dirty="0"/>
          </a:p>
        </p:txBody>
      </p:sp>
      <p:sp>
        <p:nvSpPr>
          <p:cNvPr id="14" name="Text Placeholder 22">
            <a:extLst>
              <a:ext uri="{FF2B5EF4-FFF2-40B4-BE49-F238E27FC236}">
                <a16:creationId xmlns:a16="http://schemas.microsoft.com/office/drawing/2014/main" id="{A1DB4B7A-0368-ADFA-B0E8-5A32A1976D23}"/>
              </a:ext>
            </a:extLst>
          </p:cNvPr>
          <p:cNvSpPr>
            <a:spLocks noGrp="1"/>
          </p:cNvSpPr>
          <p:nvPr>
            <p:ph type="body" sz="quarter" idx="10" hasCustomPrompt="1"/>
          </p:nvPr>
        </p:nvSpPr>
        <p:spPr>
          <a:xfrm>
            <a:off x="407368" y="3693074"/>
            <a:ext cx="4375150" cy="457848"/>
          </a:xfrm>
        </p:spPr>
        <p:txBody>
          <a:bodyPr/>
          <a:lstStyle>
            <a:lvl1pPr marL="0" indent="0">
              <a:buNone/>
              <a:defRPr b="1"/>
            </a:lvl1pPr>
            <a:lvl2pPr marL="342900" indent="0">
              <a:buNone/>
              <a:defRPr/>
            </a:lvl2pPr>
          </a:lstStyle>
          <a:p>
            <a:pPr lvl="0"/>
            <a:r>
              <a:rPr lang="en-US" dirty="0"/>
              <a:t>Click to edit Lecturer’s name</a:t>
            </a:r>
          </a:p>
        </p:txBody>
      </p:sp>
      <p:sp>
        <p:nvSpPr>
          <p:cNvPr id="15" name="Text Placeholder 22">
            <a:extLst>
              <a:ext uri="{FF2B5EF4-FFF2-40B4-BE49-F238E27FC236}">
                <a16:creationId xmlns:a16="http://schemas.microsoft.com/office/drawing/2014/main" id="{29BB6B8D-6CB9-54B7-0DF9-DBDB0E37634E}"/>
              </a:ext>
            </a:extLst>
          </p:cNvPr>
          <p:cNvSpPr>
            <a:spLocks noGrp="1"/>
          </p:cNvSpPr>
          <p:nvPr>
            <p:ph type="body" sz="quarter" idx="11" hasCustomPrompt="1"/>
          </p:nvPr>
        </p:nvSpPr>
        <p:spPr>
          <a:xfrm>
            <a:off x="407368" y="4159260"/>
            <a:ext cx="4375150" cy="457848"/>
          </a:xfrm>
        </p:spPr>
        <p:txBody>
          <a:bodyPr/>
          <a:lstStyle>
            <a:lvl1pPr marL="0" indent="0">
              <a:buNone/>
              <a:defRPr b="0"/>
            </a:lvl1pPr>
            <a:lvl2pPr marL="342900" indent="0">
              <a:buNone/>
              <a:defRPr/>
            </a:lvl2pPr>
          </a:lstStyle>
          <a:p>
            <a:pPr lvl="0"/>
            <a:r>
              <a:rPr lang="en-US" dirty="0"/>
              <a:t>Click to edit Lecturer’s affiliation</a:t>
            </a:r>
          </a:p>
        </p:txBody>
      </p:sp>
      <p:sp>
        <p:nvSpPr>
          <p:cNvPr id="20" name="Text Placeholder 22">
            <a:extLst>
              <a:ext uri="{FF2B5EF4-FFF2-40B4-BE49-F238E27FC236}">
                <a16:creationId xmlns:a16="http://schemas.microsoft.com/office/drawing/2014/main" id="{4EC3B6D3-D545-C458-117A-3FC426AC87B1}"/>
              </a:ext>
            </a:extLst>
          </p:cNvPr>
          <p:cNvSpPr>
            <a:spLocks noGrp="1"/>
          </p:cNvSpPr>
          <p:nvPr>
            <p:ph type="body" sz="quarter" idx="12" hasCustomPrompt="1"/>
          </p:nvPr>
        </p:nvSpPr>
        <p:spPr>
          <a:xfrm>
            <a:off x="407368" y="1650286"/>
            <a:ext cx="5544614" cy="338554"/>
          </a:xfrm>
        </p:spPr>
        <p:txBody>
          <a:bodyPr>
            <a:normAutofit/>
          </a:bodyPr>
          <a:lstStyle>
            <a:lvl1pPr marL="0" indent="0">
              <a:buNone/>
              <a:defRPr sz="1600" b="0"/>
            </a:lvl1pPr>
            <a:lvl2pPr marL="342900" indent="0">
              <a:buNone/>
              <a:defRPr/>
            </a:lvl2pPr>
          </a:lstStyle>
          <a:p>
            <a:pPr lvl="0"/>
            <a:r>
              <a:rPr lang="en-US" dirty="0"/>
              <a:t>Click to edit Event title</a:t>
            </a:r>
          </a:p>
        </p:txBody>
      </p:sp>
      <p:pic>
        <p:nvPicPr>
          <p:cNvPr id="2" name="Picture 1">
            <a:extLst>
              <a:ext uri="{FF2B5EF4-FFF2-40B4-BE49-F238E27FC236}">
                <a16:creationId xmlns:a16="http://schemas.microsoft.com/office/drawing/2014/main" id="{54C79CBA-5ECC-767B-846D-8D461051DE87}"/>
              </a:ext>
            </a:extLst>
          </p:cNvPr>
          <p:cNvPicPr>
            <a:picLocks noChangeAspect="1"/>
          </p:cNvPicPr>
          <p:nvPr userDrawn="1"/>
        </p:nvPicPr>
        <p:blipFill>
          <a:blip r:embed="rId4" cstate="email">
            <a:alphaModFix/>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solidFill>
            <a:schemeClr val="bg1"/>
          </a:solidFill>
        </p:spPr>
      </p:pic>
    </p:spTree>
    <p:extLst>
      <p:ext uri="{BB962C8B-B14F-4D97-AF65-F5344CB8AC3E}">
        <p14:creationId xmlns:p14="http://schemas.microsoft.com/office/powerpoint/2010/main" val="6407043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EUROfusion_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dirty="0"/>
              <a:t>Click to edit Master title style</a:t>
            </a:r>
            <a:endParaRPr lang="en-GB" dirty="0"/>
          </a:p>
        </p:txBody>
      </p:sp>
      <p:sp>
        <p:nvSpPr>
          <p:cNvPr id="3" name="Content Placeholder 2"/>
          <p:cNvSpPr>
            <a:spLocks noGrp="1"/>
          </p:cNvSpPr>
          <p:nvPr>
            <p:ph idx="1"/>
          </p:nvPr>
        </p:nvSpPr>
        <p:spPr>
          <a:xfrm>
            <a:off x="609600" y="836712"/>
            <a:ext cx="11103024" cy="5688632"/>
          </a:xfrm>
        </p:spPr>
        <p:txBody>
          <a:bodyPr>
            <a:normAutofit/>
          </a:bodyPr>
          <a:lstStyle>
            <a:lvl1pPr marL="257175" indent="-257175">
              <a:buFont typeface="Arial" panose="020B0604020202020204" pitchFamily="34" charset="0"/>
              <a:buChar char="•"/>
              <a:defRPr sz="2400" b="1">
                <a:latin typeface="+mn-lt"/>
                <a:cs typeface="Arial" panose="020B0604020202020204" pitchFamily="34" charset="0"/>
              </a:defRPr>
            </a:lvl1pPr>
            <a:lvl2pPr marL="557213" indent="-214313">
              <a:buFont typeface="Arial" panose="020B0604020202020204" pitchFamily="34" charset="0"/>
              <a:buChar char="•"/>
              <a:defRPr sz="1800">
                <a:solidFill>
                  <a:srgbClr val="002060"/>
                </a:solidFill>
                <a:latin typeface="+mn-lt"/>
                <a:cs typeface="Arial" panose="020B0604020202020204" pitchFamily="34" charset="0"/>
              </a:defRPr>
            </a:lvl2pPr>
            <a:lvl3pPr marL="857250" indent="-171450">
              <a:buFont typeface="Arial" panose="020B0604020202020204" pitchFamily="34" charset="0"/>
              <a:buChar char="•"/>
              <a:defRPr sz="1600">
                <a:solidFill>
                  <a:srgbClr val="002060"/>
                </a:solidFill>
                <a:latin typeface="+mn-lt"/>
                <a:cs typeface="Arial" panose="020B0604020202020204" pitchFamily="34" charset="0"/>
              </a:defRPr>
            </a:lvl3pPr>
            <a:lvl4pPr>
              <a:defRPr/>
            </a:lvl4pPr>
            <a:lvl5pPr>
              <a:defRPr/>
            </a:lvl5pPr>
          </a:lstStyle>
          <a:p>
            <a:pPr lvl="0"/>
            <a:r>
              <a:rPr lang="en-US" dirty="0"/>
              <a:t>Click to edit Master text styles</a:t>
            </a:r>
          </a:p>
          <a:p>
            <a:pPr lvl="1"/>
            <a:r>
              <a:rPr lang="en-US" dirty="0"/>
              <a:t>Second level</a:t>
            </a:r>
          </a:p>
          <a:p>
            <a:pPr lvl="2"/>
            <a:r>
              <a:rPr lang="en-US" dirty="0"/>
              <a:t>Third level</a:t>
            </a:r>
          </a:p>
        </p:txBody>
      </p:sp>
      <p:sp>
        <p:nvSpPr>
          <p:cNvPr id="8" name="Footer Placeholder 7"/>
          <p:cNvSpPr>
            <a:spLocks noGrp="1"/>
          </p:cNvSpPr>
          <p:nvPr>
            <p:ph type="ftr" sz="quarter" idx="11"/>
          </p:nvPr>
        </p:nvSpPr>
        <p:spPr>
          <a:xfrm>
            <a:off x="825624" y="6555770"/>
            <a:ext cx="3898776" cy="329614"/>
          </a:xfrm>
          <a:prstGeom prst="rect">
            <a:avLst/>
          </a:prstGeom>
        </p:spPr>
        <p:txBody>
          <a:bodyPr anchor="t"/>
          <a:lstStyle>
            <a:lvl1pPr>
              <a:defRPr sz="1200">
                <a:solidFill>
                  <a:schemeClr val="bg1"/>
                </a:solidFill>
              </a:defRPr>
            </a:lvl1pPr>
          </a:lstStyle>
          <a:p>
            <a:r>
              <a:rPr lang="en-GB">
                <a:solidFill>
                  <a:prstClr val="white"/>
                </a:solidFill>
              </a:rPr>
              <a:t>Xavier LITAUDON | Physics Project Board | WP TM 2026-2027  | 27-28 Oct. 2025</a:t>
            </a:r>
            <a:endParaRPr lang="en-GB" dirty="0">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‹N°›</a:t>
            </a:fld>
            <a:endParaRPr lang="en-GB" dirty="0">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3"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Tree>
    <p:extLst>
      <p:ext uri="{BB962C8B-B14F-4D97-AF65-F5344CB8AC3E}">
        <p14:creationId xmlns:p14="http://schemas.microsoft.com/office/powerpoint/2010/main" val="42851831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EUROfusion_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dirty="0"/>
              <a:t>Click to edit Master title style</a:t>
            </a:r>
            <a:endParaRPr lang="en-GB" dirty="0"/>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‹N°›</a:t>
            </a:fld>
            <a:endParaRPr lang="en-GB" dirty="0">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sp>
        <p:nvSpPr>
          <p:cNvPr id="10" name="Footer Placeholder 7"/>
          <p:cNvSpPr>
            <a:spLocks noGrp="1"/>
          </p:cNvSpPr>
          <p:nvPr>
            <p:ph type="ftr" sz="quarter" idx="11"/>
          </p:nvPr>
        </p:nvSpPr>
        <p:spPr>
          <a:xfrm>
            <a:off x="825624" y="6555770"/>
            <a:ext cx="3898776" cy="329614"/>
          </a:xfrm>
          <a:prstGeom prst="rect">
            <a:avLst/>
          </a:prstGeom>
        </p:spPr>
        <p:txBody>
          <a:bodyPr anchor="t"/>
          <a:lstStyle>
            <a:lvl1pPr>
              <a:defRPr sz="1200">
                <a:solidFill>
                  <a:schemeClr val="bg1"/>
                </a:solidFill>
              </a:defRPr>
            </a:lvl1pPr>
          </a:lstStyle>
          <a:p>
            <a:r>
              <a:rPr lang="en-GB">
                <a:solidFill>
                  <a:prstClr val="white"/>
                </a:solidFill>
              </a:rPr>
              <a:t>Xavier LITAUDON | Physics Project Board | WP TM 2026-2027  | 27-28 Oct. 2025</a:t>
            </a:r>
            <a:endParaRPr lang="en-GB" dirty="0">
              <a:solidFill>
                <a:prstClr val="white"/>
              </a:solidFill>
            </a:endParaRPr>
          </a:p>
        </p:txBody>
      </p:sp>
      <p:sp>
        <p:nvSpPr>
          <p:cNvPr id="11" name="Content Placeholder 2"/>
          <p:cNvSpPr>
            <a:spLocks noGrp="1"/>
          </p:cNvSpPr>
          <p:nvPr>
            <p:ph idx="1"/>
          </p:nvPr>
        </p:nvSpPr>
        <p:spPr>
          <a:xfrm>
            <a:off x="609600" y="836712"/>
            <a:ext cx="11103024" cy="5688632"/>
          </a:xfrm>
        </p:spPr>
        <p:txBody>
          <a:bodyPr>
            <a:normAutofit/>
          </a:bodyPr>
          <a:lstStyle>
            <a:lvl1pPr marL="257175" indent="-257175">
              <a:buFont typeface="Arial" panose="020B0604020202020204" pitchFamily="34" charset="0"/>
              <a:buChar char="•"/>
              <a:defRPr sz="2400" b="1">
                <a:latin typeface="+mn-lt"/>
                <a:cs typeface="Arial" panose="020B0604020202020204" pitchFamily="34" charset="0"/>
              </a:defRPr>
            </a:lvl1pPr>
            <a:lvl2pPr marL="557213" indent="-214313">
              <a:buFont typeface="Arial" panose="020B0604020202020204" pitchFamily="34" charset="0"/>
              <a:buChar char="•"/>
              <a:defRPr sz="1800">
                <a:solidFill>
                  <a:srgbClr val="002060"/>
                </a:solidFill>
                <a:latin typeface="+mn-lt"/>
                <a:cs typeface="Arial" panose="020B0604020202020204" pitchFamily="34" charset="0"/>
              </a:defRPr>
            </a:lvl2pPr>
            <a:lvl3pPr marL="857250" indent="-171450">
              <a:buFont typeface="Arial" panose="020B0604020202020204" pitchFamily="34" charset="0"/>
              <a:buChar char="•"/>
              <a:defRPr sz="1600">
                <a:solidFill>
                  <a:srgbClr val="002060"/>
                </a:solidFill>
                <a:latin typeface="+mn-lt"/>
                <a:cs typeface="Arial" panose="020B0604020202020204" pitchFamily="34" charset="0"/>
              </a:defRPr>
            </a:lvl3pPr>
            <a:lvl4pPr>
              <a:defRPr/>
            </a:lvl4pPr>
            <a:lvl5pPr>
              <a:defRPr/>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41661458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UROfusion_Values">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2"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
        <p:nvSpPr>
          <p:cNvPr id="5" name="Rectangle 4">
            <a:extLst>
              <a:ext uri="{FF2B5EF4-FFF2-40B4-BE49-F238E27FC236}">
                <a16:creationId xmlns:a16="http://schemas.microsoft.com/office/drawing/2014/main" id="{A136BB05-CDE1-71D8-95B1-3A5C6CD699AD}"/>
              </a:ext>
            </a:extLst>
          </p:cNvPr>
          <p:cNvSpPr/>
          <p:nvPr userDrawn="1"/>
        </p:nvSpPr>
        <p:spPr>
          <a:xfrm>
            <a:off x="6408751" y="2146852"/>
            <a:ext cx="2170706" cy="1614115"/>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55464233-290E-F450-429D-1C58FA6BE3BA}"/>
              </a:ext>
            </a:extLst>
          </p:cNvPr>
          <p:cNvSpPr/>
          <p:nvPr userDrawn="1"/>
        </p:nvSpPr>
        <p:spPr>
          <a:xfrm>
            <a:off x="9129423" y="1957346"/>
            <a:ext cx="2170706" cy="187518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hasCustomPrompt="1"/>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dirty="0"/>
              <a:t>EUROfusion Values</a:t>
            </a:r>
            <a:endParaRPr lang="en-GB" dirty="0"/>
          </a:p>
        </p:txBody>
      </p:sp>
      <p:sp>
        <p:nvSpPr>
          <p:cNvPr id="8" name="Footer Placeholder 7"/>
          <p:cNvSpPr>
            <a:spLocks noGrp="1"/>
          </p:cNvSpPr>
          <p:nvPr>
            <p:ph type="ftr" sz="quarter" idx="11"/>
          </p:nvPr>
        </p:nvSpPr>
        <p:spPr>
          <a:xfrm>
            <a:off x="825624" y="6555770"/>
            <a:ext cx="3470176" cy="329614"/>
          </a:xfrm>
          <a:prstGeom prst="rect">
            <a:avLst/>
          </a:prstGeom>
        </p:spPr>
        <p:txBody>
          <a:bodyPr anchor="t"/>
          <a:lstStyle>
            <a:lvl1pPr>
              <a:defRPr sz="1200">
                <a:solidFill>
                  <a:schemeClr val="bg1"/>
                </a:solidFill>
              </a:defRPr>
            </a:lvl1pPr>
          </a:lstStyle>
          <a:p>
            <a:r>
              <a:rPr lang="en-GB">
                <a:solidFill>
                  <a:prstClr val="white"/>
                </a:solidFill>
              </a:rPr>
              <a:t>Xavier LITAUDON | Physics Project Board | WP TM 2026-2027  | 27-28 Oct. 2025</a:t>
            </a:r>
            <a:endParaRPr lang="en-GB" dirty="0">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‹N°›</a:t>
            </a:fld>
            <a:endParaRPr lang="en-GB" dirty="0">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E8D0878B-E5A6-2FA4-87BE-E46364DC8E55}"/>
              </a:ext>
            </a:extLst>
          </p:cNvPr>
          <p:cNvPicPr>
            <a:picLocks noChangeAspect="1"/>
          </p:cNvPicPr>
          <p:nvPr userDrawn="1"/>
        </p:nvPicPr>
        <p:blipFill rotWithShape="1">
          <a:blip r:embed="rId4" cstate="email">
            <a:clrChange>
              <a:clrFrom>
                <a:srgbClr val="FFFFFF"/>
              </a:clrFrom>
              <a:clrTo>
                <a:srgbClr val="FFFFFF">
                  <a:alpha val="0"/>
                </a:srgbClr>
              </a:clrTo>
            </a:clrChange>
            <a:extLst>
              <a:ext uri="{28A0092B-C50C-407E-A947-70E740481C1C}">
                <a14:useLocalDpi xmlns:a14="http://schemas.microsoft.com/office/drawing/2010/main"/>
              </a:ext>
            </a:extLst>
          </a:blip>
          <a:srcRect/>
          <a:stretch/>
        </p:blipFill>
        <p:spPr>
          <a:xfrm>
            <a:off x="5414" y="979851"/>
            <a:ext cx="12181172" cy="5577840"/>
          </a:xfrm>
          <a:prstGeom prst="rect">
            <a:avLst/>
          </a:prstGeom>
        </p:spPr>
      </p:pic>
    </p:spTree>
    <p:extLst>
      <p:ext uri="{BB962C8B-B14F-4D97-AF65-F5344CB8AC3E}">
        <p14:creationId xmlns:p14="http://schemas.microsoft.com/office/powerpoint/2010/main" val="13080846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n-GB" dirty="0"/>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p:cNvSpPr>
            <a:spLocks noGrp="1"/>
          </p:cNvSpPr>
          <p:nvPr>
            <p:ph type="sldNum" sz="quarter" idx="4"/>
          </p:nvPr>
        </p:nvSpPr>
        <p:spPr>
          <a:xfrm>
            <a:off x="10848528" y="6356353"/>
            <a:ext cx="733872" cy="365125"/>
          </a:xfrm>
          <a:prstGeom prst="rect">
            <a:avLst/>
          </a:prstGeom>
        </p:spPr>
        <p:txBody>
          <a:bodyPr vert="horz" lIns="91440" tIns="45720" rIns="91440" bIns="45720" rtlCol="0" anchor="ctr"/>
          <a:lstStyle>
            <a:lvl1pPr algn="r">
              <a:defRPr sz="1000">
                <a:solidFill>
                  <a:schemeClr val="tx1">
                    <a:tint val="75000"/>
                  </a:schemeClr>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6D9FA1-99C7-4910-8E32-B85D378B0060}" type="slidenum">
              <a:rPr kumimoji="0" lang="en-GB" sz="10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‹N°›</a:t>
            </a:fld>
            <a:endParaRPr kumimoji="0" lang="en-GB" sz="10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402646876"/>
      </p:ext>
    </p:extLst>
  </p:cSld>
  <p:clrMap bg1="lt1" tx1="dk1" bg2="lt2" tx2="dk2" accent1="accent1" accent2="accent2" accent3="accent3" accent4="accent4" accent5="accent5" accent6="accent6" hlink="hlink" folHlink="folHlink"/>
  <p:sldLayoutIdLst>
    <p:sldLayoutId id="2147483658" r:id="rId1"/>
    <p:sldLayoutId id="2147483663" r:id="rId2"/>
    <p:sldLayoutId id="2147483670" r:id="rId3"/>
    <p:sldLayoutId id="2147483669" r:id="rId4"/>
  </p:sldLayoutIdLst>
  <p:hf hdr="0" dt="0"/>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xavier.litaudon@cea.fr" TargetMode="External"/><Relationship Id="rId2" Type="http://schemas.openxmlformats.org/officeDocument/2006/relationships/image" Target="../media/image6.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0DF84-45A5-E8B6-2356-A083BD3B6272}"/>
              </a:ext>
            </a:extLst>
          </p:cNvPr>
          <p:cNvSpPr>
            <a:spLocks noGrp="1"/>
          </p:cNvSpPr>
          <p:nvPr>
            <p:ph type="title"/>
          </p:nvPr>
        </p:nvSpPr>
        <p:spPr>
          <a:xfrm>
            <a:off x="407367" y="1197028"/>
            <a:ext cx="11325596" cy="1291312"/>
          </a:xfrm>
        </p:spPr>
        <p:txBody>
          <a:bodyPr>
            <a:normAutofit/>
          </a:bodyPr>
          <a:lstStyle/>
          <a:p>
            <a:r>
              <a:rPr lang="en-US" sz="3600" dirty="0"/>
              <a:t>Work-Package Theory and Modelling (WPTM) 2026-2027</a:t>
            </a:r>
            <a:endParaRPr lang="en-US" dirty="0"/>
          </a:p>
        </p:txBody>
      </p:sp>
      <p:sp>
        <p:nvSpPr>
          <p:cNvPr id="3" name="Text Placeholder 2">
            <a:extLst>
              <a:ext uri="{FF2B5EF4-FFF2-40B4-BE49-F238E27FC236}">
                <a16:creationId xmlns:a16="http://schemas.microsoft.com/office/drawing/2014/main" id="{68F44253-FAF4-4571-7B1E-85B86398C1C5}"/>
              </a:ext>
            </a:extLst>
          </p:cNvPr>
          <p:cNvSpPr>
            <a:spLocks noGrp="1"/>
          </p:cNvSpPr>
          <p:nvPr>
            <p:ph type="body" sz="quarter" idx="10"/>
          </p:nvPr>
        </p:nvSpPr>
        <p:spPr>
          <a:xfrm>
            <a:off x="407367" y="2647744"/>
            <a:ext cx="11325596" cy="969663"/>
          </a:xfrm>
        </p:spPr>
        <p:txBody>
          <a:bodyPr>
            <a:normAutofit/>
          </a:bodyPr>
          <a:lstStyle/>
          <a:p>
            <a:r>
              <a:rPr lang="en-US" dirty="0"/>
              <a:t>Xavier LITAUDON* (Project Leader), Gloria FALCHETTO (Project Support)</a:t>
            </a:r>
          </a:p>
          <a:p>
            <a:r>
              <a:rPr lang="en-US" dirty="0"/>
              <a:t>Special thanks to the E-TASC Scientific board(s), Frank Jenko  and Denis Kalupin </a:t>
            </a:r>
          </a:p>
        </p:txBody>
      </p:sp>
      <p:pic>
        <p:nvPicPr>
          <p:cNvPr id="6" name="Logo CEA">
            <a:extLst>
              <a:ext uri="{FF2B5EF4-FFF2-40B4-BE49-F238E27FC236}">
                <a16:creationId xmlns:a16="http://schemas.microsoft.com/office/drawing/2014/main" id="{1051C7ED-2FE9-229E-F0BD-000C6D22DECA}"/>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407367" y="3999123"/>
            <a:ext cx="1666021" cy="1666021"/>
          </a:xfrm>
          <a:prstGeom prst="rect">
            <a:avLst/>
          </a:prstGeom>
        </p:spPr>
      </p:pic>
      <p:sp>
        <p:nvSpPr>
          <p:cNvPr id="7" name="Text Placeholder 2">
            <a:extLst>
              <a:ext uri="{FF2B5EF4-FFF2-40B4-BE49-F238E27FC236}">
                <a16:creationId xmlns:a16="http://schemas.microsoft.com/office/drawing/2014/main" id="{68F44253-FAF4-4571-7B1E-85B86398C1C5}"/>
              </a:ext>
            </a:extLst>
          </p:cNvPr>
          <p:cNvSpPr>
            <a:spLocks noGrp="1"/>
          </p:cNvSpPr>
          <p:nvPr>
            <p:ph type="body" sz="quarter" idx="10"/>
          </p:nvPr>
        </p:nvSpPr>
        <p:spPr>
          <a:xfrm>
            <a:off x="2190264" y="3999123"/>
            <a:ext cx="4706296" cy="578961"/>
          </a:xfrm>
        </p:spPr>
        <p:txBody>
          <a:bodyPr>
            <a:normAutofit/>
          </a:bodyPr>
          <a:lstStyle/>
          <a:p>
            <a:r>
              <a:rPr lang="en-US" dirty="0"/>
              <a:t>CEA lead lab. for WPTM </a:t>
            </a:r>
          </a:p>
        </p:txBody>
      </p:sp>
      <p:sp>
        <p:nvSpPr>
          <p:cNvPr id="8" name="Text Placeholder 2">
            <a:extLst>
              <a:ext uri="{FF2B5EF4-FFF2-40B4-BE49-F238E27FC236}">
                <a16:creationId xmlns:a16="http://schemas.microsoft.com/office/drawing/2014/main" id="{68F44253-FAF4-4571-7B1E-85B86398C1C5}"/>
              </a:ext>
            </a:extLst>
          </p:cNvPr>
          <p:cNvSpPr>
            <a:spLocks noGrp="1"/>
          </p:cNvSpPr>
          <p:nvPr>
            <p:ph type="body" sz="quarter" idx="10"/>
          </p:nvPr>
        </p:nvSpPr>
        <p:spPr>
          <a:xfrm>
            <a:off x="2190264" y="5159254"/>
            <a:ext cx="3659692" cy="505890"/>
          </a:xfrm>
        </p:spPr>
        <p:txBody>
          <a:bodyPr>
            <a:normAutofit/>
          </a:bodyPr>
          <a:lstStyle/>
          <a:p>
            <a:r>
              <a:rPr lang="en-US" dirty="0">
                <a:hlinkClick r:id="rId3"/>
              </a:rPr>
              <a:t>*xavier.litaudon@cea.fr</a:t>
            </a:r>
            <a:endParaRPr lang="en-US" dirty="0"/>
          </a:p>
          <a:p>
            <a:endParaRPr lang="en-US" dirty="0"/>
          </a:p>
        </p:txBody>
      </p:sp>
    </p:spTree>
    <p:extLst>
      <p:ext uri="{BB962C8B-B14F-4D97-AF65-F5344CB8AC3E}">
        <p14:creationId xmlns:p14="http://schemas.microsoft.com/office/powerpoint/2010/main" val="2471064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E8908F7-9287-4ABE-AE2D-7188EE660FC7}"/>
              </a:ext>
            </a:extLst>
          </p:cNvPr>
          <p:cNvSpPr>
            <a:spLocks noGrp="1"/>
          </p:cNvSpPr>
          <p:nvPr>
            <p:ph type="title"/>
          </p:nvPr>
        </p:nvSpPr>
        <p:spPr/>
        <p:txBody>
          <a:bodyPr/>
          <a:lstStyle/>
          <a:p>
            <a:r>
              <a:rPr lang="en-US" dirty="0"/>
              <a:t>Back-up slides </a:t>
            </a:r>
          </a:p>
        </p:txBody>
      </p:sp>
      <p:sp>
        <p:nvSpPr>
          <p:cNvPr id="3" name="Espace réservé du contenu 2">
            <a:extLst>
              <a:ext uri="{FF2B5EF4-FFF2-40B4-BE49-F238E27FC236}">
                <a16:creationId xmlns:a16="http://schemas.microsoft.com/office/drawing/2014/main" id="{795DC11B-8304-45D2-945C-DC4857BB8CD6}"/>
              </a:ext>
            </a:extLst>
          </p:cNvPr>
          <p:cNvSpPr>
            <a:spLocks noGrp="1"/>
          </p:cNvSpPr>
          <p:nvPr>
            <p:ph idx="1"/>
          </p:nvPr>
        </p:nvSpPr>
        <p:spPr/>
        <p:txBody>
          <a:bodyPr/>
          <a:lstStyle/>
          <a:p>
            <a:endParaRPr lang="en-US"/>
          </a:p>
        </p:txBody>
      </p:sp>
      <p:sp>
        <p:nvSpPr>
          <p:cNvPr id="4" name="Espace réservé du pied de page 3">
            <a:extLst>
              <a:ext uri="{FF2B5EF4-FFF2-40B4-BE49-F238E27FC236}">
                <a16:creationId xmlns:a16="http://schemas.microsoft.com/office/drawing/2014/main" id="{59743126-3F85-4869-A0D3-F26513BCE7FF}"/>
              </a:ext>
            </a:extLst>
          </p:cNvPr>
          <p:cNvSpPr>
            <a:spLocks noGrp="1"/>
          </p:cNvSpPr>
          <p:nvPr>
            <p:ph type="ftr" sz="quarter" idx="11"/>
          </p:nvPr>
        </p:nvSpPr>
        <p:spPr>
          <a:xfrm>
            <a:off x="825624" y="6555770"/>
            <a:ext cx="5270376" cy="329614"/>
          </a:xfrm>
        </p:spPr>
        <p:txBody>
          <a:bodyPr/>
          <a:lstStyle/>
          <a:p>
            <a:r>
              <a:rPr lang="en-GB" dirty="0">
                <a:solidFill>
                  <a:prstClr val="white"/>
                </a:solidFill>
              </a:rPr>
              <a:t>Xavier LITAUDON | Physics Project Board | WP TM 2026-2027  | 27-28 Oct. 2025</a:t>
            </a:r>
          </a:p>
        </p:txBody>
      </p:sp>
      <p:sp>
        <p:nvSpPr>
          <p:cNvPr id="5" name="Espace réservé du numéro de diapositive 4">
            <a:extLst>
              <a:ext uri="{FF2B5EF4-FFF2-40B4-BE49-F238E27FC236}">
                <a16:creationId xmlns:a16="http://schemas.microsoft.com/office/drawing/2014/main" id="{5B531B2E-6526-44A1-9BEB-645A16CA3A3D}"/>
              </a:ext>
            </a:extLst>
          </p:cNvPr>
          <p:cNvSpPr>
            <a:spLocks noGrp="1"/>
          </p:cNvSpPr>
          <p:nvPr>
            <p:ph type="sldNum" sz="quarter" idx="12"/>
          </p:nvPr>
        </p:nvSpPr>
        <p:spPr/>
        <p:txBody>
          <a:bodyPr/>
          <a:lstStyle/>
          <a:p>
            <a:fld id="{6A6D9FA1-99C7-4910-8E32-B85D378B0060}" type="slidenum">
              <a:rPr lang="en-GB" smtClean="0">
                <a:solidFill>
                  <a:prstClr val="white"/>
                </a:solidFill>
              </a:rPr>
              <a:pPr/>
              <a:t>10</a:t>
            </a:fld>
            <a:endParaRPr lang="en-GB" dirty="0">
              <a:solidFill>
                <a:prstClr val="white"/>
              </a:solidFill>
            </a:endParaRPr>
          </a:p>
        </p:txBody>
      </p:sp>
    </p:spTree>
    <p:extLst>
      <p:ext uri="{BB962C8B-B14F-4D97-AF65-F5344CB8AC3E}">
        <p14:creationId xmlns:p14="http://schemas.microsoft.com/office/powerpoint/2010/main" val="24378031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title"/>
          </p:nvPr>
        </p:nvSpPr>
        <p:spPr/>
        <p:txBody>
          <a:bodyPr/>
          <a:lstStyle/>
          <a:p>
            <a:endParaRPr lang="fr-FR"/>
          </a:p>
        </p:txBody>
      </p:sp>
      <p:sp>
        <p:nvSpPr>
          <p:cNvPr id="4" name="Espace réservé du pied de page 3"/>
          <p:cNvSpPr>
            <a:spLocks noGrp="1"/>
          </p:cNvSpPr>
          <p:nvPr>
            <p:ph type="ftr" sz="quarter" idx="11"/>
          </p:nvPr>
        </p:nvSpPr>
        <p:spPr>
          <a:xfrm>
            <a:off x="825623" y="6555770"/>
            <a:ext cx="4349049" cy="329614"/>
          </a:xfrm>
        </p:spPr>
        <p:txBody>
          <a:bodyPr/>
          <a:lstStyle/>
          <a:p>
            <a:r>
              <a:rPr lang="en-GB">
                <a:solidFill>
                  <a:prstClr val="white"/>
                </a:solidFill>
              </a:rPr>
              <a:t>Xavier LITAUDON | Physics Project Board | WP TM 2026-2027  | 27-28 Oct. 2025</a:t>
            </a:r>
            <a:endParaRPr lang="en-GB" dirty="0">
              <a:solidFill>
                <a:prstClr val="white"/>
              </a:solidFill>
            </a:endParaRPr>
          </a:p>
        </p:txBody>
      </p:sp>
      <p:sp>
        <p:nvSpPr>
          <p:cNvPr id="5" name="Espace réservé du numéro de diapositive 4"/>
          <p:cNvSpPr>
            <a:spLocks noGrp="1"/>
          </p:cNvSpPr>
          <p:nvPr>
            <p:ph type="sldNum" sz="quarter" idx="12"/>
          </p:nvPr>
        </p:nvSpPr>
        <p:spPr/>
        <p:txBody>
          <a:bodyPr/>
          <a:lstStyle/>
          <a:p>
            <a:fld id="{6A6D9FA1-99C7-4910-8E32-B85D378B0060}" type="slidenum">
              <a:rPr lang="en-GB" smtClean="0">
                <a:solidFill>
                  <a:prstClr val="white"/>
                </a:solidFill>
              </a:rPr>
              <a:pPr/>
              <a:t>11</a:t>
            </a:fld>
            <a:endParaRPr lang="en-GB" dirty="0">
              <a:solidFill>
                <a:prstClr val="white"/>
              </a:solidFill>
            </a:endParaRPr>
          </a:p>
        </p:txBody>
      </p:sp>
    </p:spTree>
    <p:extLst>
      <p:ext uri="{BB962C8B-B14F-4D97-AF65-F5344CB8AC3E}">
        <p14:creationId xmlns:p14="http://schemas.microsoft.com/office/powerpoint/2010/main" val="25561260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DFA17A9-BD44-4F14-B05F-D541A8429F44}"/>
              </a:ext>
            </a:extLst>
          </p:cNvPr>
          <p:cNvSpPr>
            <a:spLocks noGrp="1"/>
          </p:cNvSpPr>
          <p:nvPr>
            <p:ph type="title"/>
          </p:nvPr>
        </p:nvSpPr>
        <p:spPr/>
        <p:txBody>
          <a:bodyPr/>
          <a:lstStyle/>
          <a:p>
            <a:r>
              <a:rPr lang="en-US" sz="2800" dirty="0"/>
              <a:t>Work-Package Theory and Modelling (WPTM) </a:t>
            </a:r>
            <a:endParaRPr lang="en-US" dirty="0"/>
          </a:p>
        </p:txBody>
      </p:sp>
      <p:sp>
        <p:nvSpPr>
          <p:cNvPr id="3" name="Espace réservé du contenu 2">
            <a:extLst>
              <a:ext uri="{FF2B5EF4-FFF2-40B4-BE49-F238E27FC236}">
                <a16:creationId xmlns:a16="http://schemas.microsoft.com/office/drawing/2014/main" id="{DC018359-3BC9-49A4-8450-0E6A362609B4}"/>
              </a:ext>
            </a:extLst>
          </p:cNvPr>
          <p:cNvSpPr>
            <a:spLocks noGrp="1"/>
          </p:cNvSpPr>
          <p:nvPr>
            <p:ph idx="1"/>
          </p:nvPr>
        </p:nvSpPr>
        <p:spPr/>
        <p:txBody>
          <a:bodyPr>
            <a:normAutofit lnSpcReduction="10000"/>
          </a:bodyPr>
          <a:lstStyle/>
          <a:p>
            <a:pPr>
              <a:lnSpc>
                <a:spcPct val="150000"/>
              </a:lnSpc>
            </a:pPr>
            <a:r>
              <a:rPr lang="en-US" dirty="0"/>
              <a:t>A key focus is the </a:t>
            </a:r>
            <a:r>
              <a:rPr lang="en-US" dirty="0">
                <a:solidFill>
                  <a:srgbClr val="FF0000"/>
                </a:solidFill>
              </a:rPr>
              <a:t>development and application of validated predictive tools </a:t>
            </a:r>
            <a:r>
              <a:rPr lang="en-US" dirty="0"/>
              <a:t>that enable reliable extrapolations to unexplored parameter regimes  </a:t>
            </a:r>
          </a:p>
          <a:p>
            <a:pPr>
              <a:lnSpc>
                <a:spcPct val="150000"/>
              </a:lnSpc>
            </a:pPr>
            <a:r>
              <a:rPr lang="en-US" dirty="0"/>
              <a:t>This objective is critical due to </a:t>
            </a:r>
            <a:r>
              <a:rPr lang="en-US" dirty="0">
                <a:solidFill>
                  <a:srgbClr val="FF0000"/>
                </a:solidFill>
              </a:rPr>
              <a:t>significant knowledge gaps on the path to ITER and fusion power plant</a:t>
            </a:r>
            <a:r>
              <a:rPr lang="en-US" dirty="0"/>
              <a:t> – gaps that cannot be addressed solely through direct experiments in existing fusion facilities over the next decade </a:t>
            </a:r>
          </a:p>
          <a:p>
            <a:pPr>
              <a:lnSpc>
                <a:spcPct val="150000"/>
              </a:lnSpc>
            </a:pPr>
            <a:r>
              <a:rPr lang="en-US" dirty="0"/>
              <a:t>Bridging these gaps requires robust, validated simulations based on first-principles models or the best available extrapolation methods   </a:t>
            </a:r>
          </a:p>
          <a:p>
            <a:pPr>
              <a:lnSpc>
                <a:spcPct val="150000"/>
              </a:lnSpc>
            </a:pPr>
            <a:r>
              <a:rPr lang="en-US" dirty="0"/>
              <a:t>Activities implemented through the set of  11 </a:t>
            </a:r>
            <a:r>
              <a:rPr lang="en-US" dirty="0">
                <a:solidFill>
                  <a:srgbClr val="FF0000"/>
                </a:solidFill>
              </a:rPr>
              <a:t>Theory, Simulation, Verification and Validation (TSVV) projects, each one focusing on the specific topic as outlined in the WP 2026-2027</a:t>
            </a:r>
            <a:r>
              <a:rPr lang="en-US" dirty="0"/>
              <a:t>.  </a:t>
            </a:r>
          </a:p>
        </p:txBody>
      </p:sp>
      <p:sp>
        <p:nvSpPr>
          <p:cNvPr id="4" name="Espace réservé du pied de page 3">
            <a:extLst>
              <a:ext uri="{FF2B5EF4-FFF2-40B4-BE49-F238E27FC236}">
                <a16:creationId xmlns:a16="http://schemas.microsoft.com/office/drawing/2014/main" id="{0D27E162-3765-4770-B82F-05F0943FEED3}"/>
              </a:ext>
            </a:extLst>
          </p:cNvPr>
          <p:cNvSpPr>
            <a:spLocks noGrp="1"/>
          </p:cNvSpPr>
          <p:nvPr>
            <p:ph type="ftr" sz="quarter" idx="11"/>
          </p:nvPr>
        </p:nvSpPr>
        <p:spPr>
          <a:xfrm>
            <a:off x="825624" y="6555770"/>
            <a:ext cx="5394306" cy="329614"/>
          </a:xfrm>
        </p:spPr>
        <p:txBody>
          <a:bodyPr/>
          <a:lstStyle/>
          <a:p>
            <a:r>
              <a:rPr lang="en-GB" dirty="0">
                <a:solidFill>
                  <a:prstClr val="white"/>
                </a:solidFill>
              </a:rPr>
              <a:t>Xavier LITAUDON | Physics Project Board | WP TM 2026-2027  | 27-28 Oct. 2025</a:t>
            </a:r>
          </a:p>
        </p:txBody>
      </p:sp>
      <p:sp>
        <p:nvSpPr>
          <p:cNvPr id="5" name="Espace réservé du numéro de diapositive 4">
            <a:extLst>
              <a:ext uri="{FF2B5EF4-FFF2-40B4-BE49-F238E27FC236}">
                <a16:creationId xmlns:a16="http://schemas.microsoft.com/office/drawing/2014/main" id="{31119AE0-CA03-4DBE-B541-28B5AF4938B8}"/>
              </a:ext>
            </a:extLst>
          </p:cNvPr>
          <p:cNvSpPr>
            <a:spLocks noGrp="1"/>
          </p:cNvSpPr>
          <p:nvPr>
            <p:ph type="sldNum" sz="quarter" idx="12"/>
          </p:nvPr>
        </p:nvSpPr>
        <p:spPr/>
        <p:txBody>
          <a:bodyPr/>
          <a:lstStyle/>
          <a:p>
            <a:fld id="{6A6D9FA1-99C7-4910-8E32-B85D378B0060}" type="slidenum">
              <a:rPr lang="en-GB" smtClean="0">
                <a:solidFill>
                  <a:prstClr val="white"/>
                </a:solidFill>
              </a:rPr>
              <a:pPr/>
              <a:t>2</a:t>
            </a:fld>
            <a:endParaRPr lang="en-GB" dirty="0">
              <a:solidFill>
                <a:prstClr val="white"/>
              </a:solidFill>
            </a:endParaRPr>
          </a:p>
        </p:txBody>
      </p:sp>
    </p:spTree>
    <p:extLst>
      <p:ext uri="{BB962C8B-B14F-4D97-AF65-F5344CB8AC3E}">
        <p14:creationId xmlns:p14="http://schemas.microsoft.com/office/powerpoint/2010/main" val="36003062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75B9407-63C1-4AB4-A7EE-30A3D358231F}"/>
              </a:ext>
            </a:extLst>
          </p:cNvPr>
          <p:cNvSpPr>
            <a:spLocks noGrp="1"/>
          </p:cNvSpPr>
          <p:nvPr>
            <p:ph type="title"/>
          </p:nvPr>
        </p:nvSpPr>
        <p:spPr/>
        <p:txBody>
          <a:bodyPr/>
          <a:lstStyle/>
          <a:p>
            <a:r>
              <a:rPr lang="en-US" dirty="0"/>
              <a:t>Overall process and timeline </a:t>
            </a:r>
          </a:p>
        </p:txBody>
      </p:sp>
      <p:sp>
        <p:nvSpPr>
          <p:cNvPr id="3" name="Espace réservé du contenu 2">
            <a:extLst>
              <a:ext uri="{FF2B5EF4-FFF2-40B4-BE49-F238E27FC236}">
                <a16:creationId xmlns:a16="http://schemas.microsoft.com/office/drawing/2014/main" id="{492D747D-11D7-4E92-918D-C51C27723329}"/>
              </a:ext>
            </a:extLst>
          </p:cNvPr>
          <p:cNvSpPr>
            <a:spLocks noGrp="1"/>
          </p:cNvSpPr>
          <p:nvPr>
            <p:ph idx="1"/>
          </p:nvPr>
        </p:nvSpPr>
        <p:spPr>
          <a:xfrm>
            <a:off x="617620" y="733530"/>
            <a:ext cx="11450450" cy="5713528"/>
          </a:xfrm>
        </p:spPr>
        <p:txBody>
          <a:bodyPr>
            <a:normAutofit/>
          </a:bodyPr>
          <a:lstStyle/>
          <a:p>
            <a:r>
              <a:rPr lang="en-US" dirty="0"/>
              <a:t>“At the beginning of 2025, it became clear that the overall budget for TSVVs in the 2026/27 extension of FP9 would be approximately 30% lower than anticipated </a:t>
            </a:r>
          </a:p>
          <a:p>
            <a:pPr lvl="1"/>
            <a:r>
              <a:rPr lang="en-US" dirty="0"/>
              <a:t>The restructuring of the TSVV ecosystem followed the guiding principle of concentrating on top-priority scientific challenges that clearly benefit from a coordinated European approach and would be difficult to address effectively otherwise”  Frank Jenko on behalf of the E-TASC Board</a:t>
            </a:r>
          </a:p>
          <a:p>
            <a:pPr algn="l"/>
            <a:r>
              <a:rPr lang="en-US" dirty="0">
                <a:latin typeface="+mj-lt"/>
              </a:rPr>
              <a:t>27 May-20 June 2025: </a:t>
            </a:r>
            <a:r>
              <a:rPr lang="en-US" b="0" dirty="0">
                <a:solidFill>
                  <a:srgbClr val="000000"/>
                </a:solidFill>
                <a:latin typeface="+mj-lt"/>
              </a:rPr>
              <a:t>  </a:t>
            </a:r>
            <a:r>
              <a:rPr lang="en-US" b="1" i="0" u="none" strike="noStrike" baseline="0" dirty="0">
                <a:solidFill>
                  <a:srgbClr val="000000"/>
                </a:solidFill>
                <a:latin typeface="+mj-lt"/>
              </a:rPr>
              <a:t>Call for the Nomination of Project Leader for WPTM </a:t>
            </a:r>
          </a:p>
          <a:p>
            <a:r>
              <a:rPr lang="en-US" dirty="0"/>
              <a:t>24 June-19 Sept. 2025:  Call for Proposals for TSVVs</a:t>
            </a:r>
          </a:p>
          <a:p>
            <a:r>
              <a:rPr lang="en-US" dirty="0"/>
              <a:t>15-16 July 2025: Appointment of the Project Leader at the General Assembly meeting</a:t>
            </a:r>
          </a:p>
          <a:p>
            <a:r>
              <a:rPr lang="en-US" dirty="0"/>
              <a:t>18 Sept. : Appointment of the new E-TASC Scientific Board with new remit</a:t>
            </a:r>
          </a:p>
          <a:p>
            <a:pPr lvl="1"/>
            <a:r>
              <a:rPr lang="en-US" dirty="0"/>
              <a:t>“The Scientific Board will work in close collaboration with the Plasma Science Department, the Digital Solutions for Fusion Office (DSO), and the Scientific and Technical Advisory Committee. </a:t>
            </a:r>
          </a:p>
          <a:p>
            <a:pPr lvl="1"/>
            <a:r>
              <a:rPr lang="en-US" dirty="0"/>
              <a:t>To ensure coherence across the different Work Packages, the Board will be jointly chaired by the Head of the DSO, and the Project Leader of the Theory and Modelling Work Package” </a:t>
            </a:r>
          </a:p>
          <a:p>
            <a:r>
              <a:rPr lang="en-US" dirty="0"/>
              <a:t>23-24 October 2025: E-TASC Scientific Board meeting to review the TSVVs Proposals </a:t>
            </a:r>
          </a:p>
          <a:p>
            <a:r>
              <a:rPr lang="en-US" dirty="0"/>
              <a:t>27-28 October 2025: Physics Project Board </a:t>
            </a:r>
          </a:p>
          <a:p>
            <a:endParaRPr lang="en-US" dirty="0"/>
          </a:p>
        </p:txBody>
      </p:sp>
      <p:sp>
        <p:nvSpPr>
          <p:cNvPr id="4" name="Espace réservé du pied de page 3">
            <a:extLst>
              <a:ext uri="{FF2B5EF4-FFF2-40B4-BE49-F238E27FC236}">
                <a16:creationId xmlns:a16="http://schemas.microsoft.com/office/drawing/2014/main" id="{2EE9308E-B3AA-4F40-A0F9-E375360A00A0}"/>
              </a:ext>
            </a:extLst>
          </p:cNvPr>
          <p:cNvSpPr>
            <a:spLocks noGrp="1"/>
          </p:cNvSpPr>
          <p:nvPr>
            <p:ph type="ftr" sz="quarter" idx="11"/>
          </p:nvPr>
        </p:nvSpPr>
        <p:spPr>
          <a:xfrm>
            <a:off x="825623" y="6555770"/>
            <a:ext cx="5434499" cy="329614"/>
          </a:xfrm>
        </p:spPr>
        <p:txBody>
          <a:bodyPr/>
          <a:lstStyle/>
          <a:p>
            <a:r>
              <a:rPr lang="en-GB" dirty="0">
                <a:solidFill>
                  <a:prstClr val="white"/>
                </a:solidFill>
              </a:rPr>
              <a:t>Xavier LITAUDON | Physics Project Board | WP TM 2026-2027  | 27-28 Oct. 2025</a:t>
            </a:r>
          </a:p>
        </p:txBody>
      </p:sp>
      <p:sp>
        <p:nvSpPr>
          <p:cNvPr id="5" name="Espace réservé du numéro de diapositive 4">
            <a:extLst>
              <a:ext uri="{FF2B5EF4-FFF2-40B4-BE49-F238E27FC236}">
                <a16:creationId xmlns:a16="http://schemas.microsoft.com/office/drawing/2014/main" id="{81ED0019-9379-4E06-89F1-6D93D094E7E5}"/>
              </a:ext>
            </a:extLst>
          </p:cNvPr>
          <p:cNvSpPr>
            <a:spLocks noGrp="1"/>
          </p:cNvSpPr>
          <p:nvPr>
            <p:ph type="sldNum" sz="quarter" idx="12"/>
          </p:nvPr>
        </p:nvSpPr>
        <p:spPr/>
        <p:txBody>
          <a:bodyPr/>
          <a:lstStyle/>
          <a:p>
            <a:fld id="{6A6D9FA1-99C7-4910-8E32-B85D378B0060}" type="slidenum">
              <a:rPr lang="en-GB" smtClean="0">
                <a:solidFill>
                  <a:prstClr val="white"/>
                </a:solidFill>
              </a:rPr>
              <a:pPr/>
              <a:t>3</a:t>
            </a:fld>
            <a:endParaRPr lang="en-GB" dirty="0">
              <a:solidFill>
                <a:prstClr val="white"/>
              </a:solidFill>
            </a:endParaRPr>
          </a:p>
        </p:txBody>
      </p:sp>
    </p:spTree>
    <p:extLst>
      <p:ext uri="{BB962C8B-B14F-4D97-AF65-F5344CB8AC3E}">
        <p14:creationId xmlns:p14="http://schemas.microsoft.com/office/powerpoint/2010/main" val="16190192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069D7E7-6E9D-4BE5-AF58-C0B3E67C7C67}"/>
              </a:ext>
            </a:extLst>
          </p:cNvPr>
          <p:cNvSpPr>
            <a:spLocks noGrp="1"/>
          </p:cNvSpPr>
          <p:nvPr>
            <p:ph type="title"/>
          </p:nvPr>
        </p:nvSpPr>
        <p:spPr>
          <a:xfrm>
            <a:off x="983431" y="192515"/>
            <a:ext cx="11190058" cy="457200"/>
          </a:xfrm>
        </p:spPr>
        <p:txBody>
          <a:bodyPr/>
          <a:lstStyle/>
          <a:p>
            <a:r>
              <a:rPr lang="en-US" dirty="0">
                <a:solidFill>
                  <a:srgbClr val="FF0000"/>
                </a:solidFill>
              </a:rPr>
              <a:t>11 comprehensive, well-elaborated, and high-quality multi-beneficiary proposals ! </a:t>
            </a:r>
            <a:endParaRPr lang="en-US" dirty="0"/>
          </a:p>
        </p:txBody>
      </p:sp>
      <p:graphicFrame>
        <p:nvGraphicFramePr>
          <p:cNvPr id="6" name="Tableau 6">
            <a:extLst>
              <a:ext uri="{FF2B5EF4-FFF2-40B4-BE49-F238E27FC236}">
                <a16:creationId xmlns:a16="http://schemas.microsoft.com/office/drawing/2014/main" id="{519F9EF3-5CDC-479B-AD11-EF73C2C10416}"/>
              </a:ext>
            </a:extLst>
          </p:cNvPr>
          <p:cNvGraphicFramePr>
            <a:graphicFrameLocks noGrp="1"/>
          </p:cNvGraphicFramePr>
          <p:nvPr>
            <p:ph idx="1"/>
            <p:extLst>
              <p:ext uri="{D42A27DB-BD31-4B8C-83A1-F6EECF244321}">
                <p14:modId xmlns:p14="http://schemas.microsoft.com/office/powerpoint/2010/main" val="2361974491"/>
              </p:ext>
            </p:extLst>
          </p:nvPr>
        </p:nvGraphicFramePr>
        <p:xfrm>
          <a:off x="500971" y="759852"/>
          <a:ext cx="11368299" cy="5613400"/>
        </p:xfrm>
        <a:graphic>
          <a:graphicData uri="http://schemas.openxmlformats.org/drawingml/2006/table">
            <a:tbl>
              <a:tblPr firstRow="1" bandRow="1">
                <a:tableStyleId>{5C22544A-7EE6-4342-B048-85BDC9FD1C3A}</a:tableStyleId>
              </a:tblPr>
              <a:tblGrid>
                <a:gridCol w="459485">
                  <a:extLst>
                    <a:ext uri="{9D8B030D-6E8A-4147-A177-3AD203B41FA5}">
                      <a16:colId xmlns:a16="http://schemas.microsoft.com/office/drawing/2014/main" val="4205803198"/>
                    </a:ext>
                  </a:extLst>
                </a:gridCol>
                <a:gridCol w="3559397">
                  <a:extLst>
                    <a:ext uri="{9D8B030D-6E8A-4147-A177-3AD203B41FA5}">
                      <a16:colId xmlns:a16="http://schemas.microsoft.com/office/drawing/2014/main" val="3512699674"/>
                    </a:ext>
                  </a:extLst>
                </a:gridCol>
                <a:gridCol w="1856525">
                  <a:extLst>
                    <a:ext uri="{9D8B030D-6E8A-4147-A177-3AD203B41FA5}">
                      <a16:colId xmlns:a16="http://schemas.microsoft.com/office/drawing/2014/main" val="2767461768"/>
                    </a:ext>
                  </a:extLst>
                </a:gridCol>
                <a:gridCol w="1420770">
                  <a:extLst>
                    <a:ext uri="{9D8B030D-6E8A-4147-A177-3AD203B41FA5}">
                      <a16:colId xmlns:a16="http://schemas.microsoft.com/office/drawing/2014/main" val="487183406"/>
                    </a:ext>
                  </a:extLst>
                </a:gridCol>
                <a:gridCol w="4072122">
                  <a:extLst>
                    <a:ext uri="{9D8B030D-6E8A-4147-A177-3AD203B41FA5}">
                      <a16:colId xmlns:a16="http://schemas.microsoft.com/office/drawing/2014/main" val="690170608"/>
                    </a:ext>
                  </a:extLst>
                </a:gridCol>
              </a:tblGrid>
              <a:tr h="272956">
                <a:tc>
                  <a:txBody>
                    <a:bodyPr/>
                    <a:lstStyle/>
                    <a:p>
                      <a:endParaRPr lang="en-US"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dirty="0"/>
                        <a:t>TSVV  titles </a:t>
                      </a:r>
                    </a:p>
                    <a:p>
                      <a:endParaRPr lang="en-US" dirty="0"/>
                    </a:p>
                  </a:txBody>
                  <a:tcPr/>
                </a:tc>
                <a:tc>
                  <a:txBody>
                    <a:bodyPr/>
                    <a:lstStyle/>
                    <a:p>
                      <a:r>
                        <a:rPr lang="en-GB" sz="1350" b="1" kern="1200" dirty="0">
                          <a:solidFill>
                            <a:schemeClr val="lt1"/>
                          </a:solidFill>
                          <a:effectLst/>
                          <a:latin typeface="+mn-lt"/>
                          <a:ea typeface="+mn-ea"/>
                          <a:cs typeface="+mn-cs"/>
                        </a:rPr>
                        <a:t>Principal Investigator </a:t>
                      </a:r>
                      <a:endParaRPr lang="en-US"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350" b="1" kern="1200" dirty="0">
                          <a:solidFill>
                            <a:schemeClr val="lt1"/>
                          </a:solidFill>
                          <a:effectLst/>
                          <a:latin typeface="+mn-lt"/>
                          <a:ea typeface="+mn-ea"/>
                          <a:cs typeface="+mn-cs"/>
                        </a:rPr>
                        <a:t>Lead Beneficiary </a:t>
                      </a:r>
                      <a:endParaRPr lang="en-US" dirty="0"/>
                    </a:p>
                    <a:p>
                      <a:endParaRPr lang="en-US" dirty="0"/>
                    </a:p>
                  </a:txBody>
                  <a:tcPr/>
                </a:tc>
                <a:tc>
                  <a:txBody>
                    <a:bodyPr/>
                    <a:lstStyle/>
                    <a:p>
                      <a:r>
                        <a:rPr lang="en-US" dirty="0"/>
                        <a:t>Other Beneficiaries involved </a:t>
                      </a:r>
                    </a:p>
                  </a:txBody>
                  <a:tcPr/>
                </a:tc>
                <a:extLst>
                  <a:ext uri="{0D108BD9-81ED-4DB2-BD59-A6C34878D82A}">
                    <a16:rowId xmlns:a16="http://schemas.microsoft.com/office/drawing/2014/main" val="2635735855"/>
                  </a:ext>
                </a:extLst>
              </a:tr>
              <a:tr h="370840">
                <a:tc>
                  <a:txBody>
                    <a:bodyPr/>
                    <a:lstStyle/>
                    <a:p>
                      <a:r>
                        <a:rPr lang="en-US" sz="1400" b="1" dirty="0"/>
                        <a:t>A</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400" b="1" kern="1200" dirty="0">
                          <a:solidFill>
                            <a:schemeClr val="dk1"/>
                          </a:solidFill>
                          <a:effectLst/>
                          <a:latin typeface="+mn-lt"/>
                          <a:ea typeface="+mn-ea"/>
                          <a:cs typeface="+mn-cs"/>
                        </a:rPr>
                        <a:t>H-Mode and Small/No-ELM Pedestals</a:t>
                      </a:r>
                      <a:endParaRPr lang="en-US" sz="1400" b="1" dirty="0"/>
                    </a:p>
                    <a:p>
                      <a:endParaRPr lang="en-US" sz="1400" b="1" dirty="0"/>
                    </a:p>
                  </a:txBody>
                  <a:tcPr/>
                </a:tc>
                <a:tc>
                  <a:txBody>
                    <a:bodyPr/>
                    <a:lstStyle/>
                    <a:p>
                      <a:r>
                        <a:rPr lang="en-GB" sz="1400" b="1" i="1" kern="1200" dirty="0">
                          <a:solidFill>
                            <a:schemeClr val="dk1"/>
                          </a:solidFill>
                          <a:effectLst/>
                          <a:latin typeface="+mn-lt"/>
                          <a:ea typeface="+mn-ea"/>
                          <a:cs typeface="+mn-cs"/>
                        </a:rPr>
                        <a:t>Tobias </a:t>
                      </a:r>
                      <a:r>
                        <a:rPr lang="en-GB" sz="1400" b="1" i="1" kern="1200" dirty="0" err="1">
                          <a:solidFill>
                            <a:schemeClr val="dk1"/>
                          </a:solidFill>
                          <a:effectLst/>
                          <a:latin typeface="+mn-lt"/>
                          <a:ea typeface="+mn-ea"/>
                          <a:cs typeface="+mn-cs"/>
                        </a:rPr>
                        <a:t>Görler</a:t>
                      </a:r>
                      <a:r>
                        <a:rPr lang="en-GB" sz="1400" b="1" i="1" kern="1200" dirty="0">
                          <a:solidFill>
                            <a:schemeClr val="dk1"/>
                          </a:solidFill>
                          <a:effectLst/>
                          <a:latin typeface="+mn-lt"/>
                          <a:ea typeface="+mn-ea"/>
                          <a:cs typeface="+mn-cs"/>
                        </a:rPr>
                        <a:t> </a:t>
                      </a:r>
                      <a:endParaRPr lang="en-US" sz="1400" b="1" dirty="0"/>
                    </a:p>
                  </a:txBody>
                  <a:tcPr/>
                </a:tc>
                <a:tc>
                  <a:txBody>
                    <a:bodyPr/>
                    <a:lstStyle/>
                    <a:p>
                      <a:r>
                        <a:rPr lang="en-GB" sz="1400" b="1" i="1" kern="1200" dirty="0">
                          <a:solidFill>
                            <a:schemeClr val="dk1"/>
                          </a:solidFill>
                          <a:effectLst/>
                          <a:latin typeface="+mn-lt"/>
                          <a:ea typeface="+mn-ea"/>
                          <a:cs typeface="+mn-cs"/>
                        </a:rPr>
                        <a:t>MPG</a:t>
                      </a:r>
                      <a:endParaRPr lang="en-US" sz="1400" b="1" dirty="0"/>
                    </a:p>
                  </a:txBody>
                  <a:tcPr/>
                </a:tc>
                <a:tc>
                  <a:txBody>
                    <a:bodyPr/>
                    <a:lstStyle/>
                    <a:p>
                      <a:r>
                        <a:rPr lang="en-US" sz="1400" b="1" dirty="0"/>
                        <a:t>CEA, DIFFER, ENEA, EPFL</a:t>
                      </a:r>
                    </a:p>
                  </a:txBody>
                  <a:tcPr/>
                </a:tc>
                <a:extLst>
                  <a:ext uri="{0D108BD9-81ED-4DB2-BD59-A6C34878D82A}">
                    <a16:rowId xmlns:a16="http://schemas.microsoft.com/office/drawing/2014/main" val="3940894999"/>
                  </a:ext>
                </a:extLst>
              </a:tr>
              <a:tr h="370840">
                <a:tc>
                  <a:txBody>
                    <a:bodyPr/>
                    <a:lstStyle/>
                    <a:p>
                      <a:r>
                        <a:rPr lang="en-US" sz="1400" b="1" dirty="0"/>
                        <a:t>B</a:t>
                      </a:r>
                    </a:p>
                  </a:txBody>
                  <a:tcPr/>
                </a:tc>
                <a:tc>
                  <a:txBody>
                    <a:bodyPr/>
                    <a:lstStyle/>
                    <a:p>
                      <a:r>
                        <a:rPr lang="en-US" sz="1400" b="1" dirty="0"/>
                        <a:t>Plasma Particle/Heat Exhaust – Fluid Simulations</a:t>
                      </a:r>
                    </a:p>
                  </a:txBody>
                  <a:tcPr/>
                </a:tc>
                <a:tc>
                  <a:txBody>
                    <a:bodyPr/>
                    <a:lstStyle/>
                    <a:p>
                      <a:r>
                        <a:rPr lang="en-GB" sz="1400" b="1" i="1" kern="1200" dirty="0">
                          <a:solidFill>
                            <a:schemeClr val="dk1"/>
                          </a:solidFill>
                          <a:effectLst/>
                          <a:latin typeface="+mn-lt"/>
                          <a:ea typeface="+mn-ea"/>
                          <a:cs typeface="+mn-cs"/>
                        </a:rPr>
                        <a:t>Patrick </a:t>
                      </a:r>
                      <a:r>
                        <a:rPr lang="en-GB" sz="1400" b="1" i="1" kern="1200" dirty="0" err="1">
                          <a:solidFill>
                            <a:schemeClr val="dk1"/>
                          </a:solidFill>
                          <a:effectLst/>
                          <a:latin typeface="+mn-lt"/>
                          <a:ea typeface="+mn-ea"/>
                          <a:cs typeface="+mn-cs"/>
                        </a:rPr>
                        <a:t>Tamain</a:t>
                      </a:r>
                      <a:r>
                        <a:rPr lang="en-GB" sz="1400" b="1" i="1" kern="1200" dirty="0">
                          <a:solidFill>
                            <a:schemeClr val="dk1"/>
                          </a:solidFill>
                          <a:effectLst/>
                          <a:latin typeface="+mn-lt"/>
                          <a:ea typeface="+mn-ea"/>
                          <a:cs typeface="+mn-cs"/>
                        </a:rPr>
                        <a:t> </a:t>
                      </a:r>
                      <a:endParaRPr lang="en-US" sz="1400" b="1" dirty="0"/>
                    </a:p>
                  </a:txBody>
                  <a:tcPr/>
                </a:tc>
                <a:tc>
                  <a:txBody>
                    <a:bodyPr/>
                    <a:lstStyle/>
                    <a:p>
                      <a:r>
                        <a:rPr lang="en-US" sz="1400" b="1" dirty="0"/>
                        <a:t>CEA</a:t>
                      </a:r>
                    </a:p>
                  </a:txBody>
                  <a:tcPr/>
                </a:tc>
                <a:tc>
                  <a:txBody>
                    <a:bodyPr/>
                    <a:lstStyle/>
                    <a:p>
                      <a:r>
                        <a:rPr lang="en-US" sz="1400" b="1" dirty="0"/>
                        <a:t>DTU, EPFL, IPP.CR, LPP-ERM-KMS, MPG</a:t>
                      </a:r>
                    </a:p>
                  </a:txBody>
                  <a:tcPr/>
                </a:tc>
                <a:extLst>
                  <a:ext uri="{0D108BD9-81ED-4DB2-BD59-A6C34878D82A}">
                    <a16:rowId xmlns:a16="http://schemas.microsoft.com/office/drawing/2014/main" val="2335510687"/>
                  </a:ext>
                </a:extLst>
              </a:tr>
              <a:tr h="370840">
                <a:tc>
                  <a:txBody>
                    <a:bodyPr/>
                    <a:lstStyle/>
                    <a:p>
                      <a:r>
                        <a:rPr lang="en-US" sz="1400" b="1" dirty="0"/>
                        <a:t>C</a:t>
                      </a:r>
                    </a:p>
                  </a:txBody>
                  <a:tcPr/>
                </a:tc>
                <a:tc>
                  <a:txBody>
                    <a:bodyPr/>
                    <a:lstStyle/>
                    <a:p>
                      <a:r>
                        <a:rPr lang="en-US" sz="1400" b="1" dirty="0"/>
                        <a:t>Plasma Particle/Heat Exhaust – Gyrokinetic Simulations</a:t>
                      </a:r>
                    </a:p>
                  </a:txBody>
                  <a:tcPr/>
                </a:tc>
                <a:tc>
                  <a:txBody>
                    <a:bodyPr/>
                    <a:lstStyle/>
                    <a:p>
                      <a:r>
                        <a:rPr lang="en-GB" sz="1400" b="1" i="1" kern="1200" dirty="0">
                          <a:solidFill>
                            <a:schemeClr val="dk1"/>
                          </a:solidFill>
                          <a:effectLst/>
                          <a:latin typeface="+mn-lt"/>
                          <a:ea typeface="+mn-ea"/>
                          <a:cs typeface="+mn-cs"/>
                        </a:rPr>
                        <a:t>Daniel  Told </a:t>
                      </a:r>
                      <a:endParaRPr lang="en-US" sz="1400" b="1" dirty="0"/>
                    </a:p>
                  </a:txBody>
                  <a:tcPr/>
                </a:tc>
                <a:tc>
                  <a:txBody>
                    <a:bodyPr/>
                    <a:lstStyle/>
                    <a:p>
                      <a:r>
                        <a:rPr lang="en-US" sz="1400" b="1" dirty="0"/>
                        <a:t>MPG</a:t>
                      </a:r>
                    </a:p>
                  </a:txBody>
                  <a:tcPr/>
                </a:tc>
                <a:tc>
                  <a:txBody>
                    <a:bodyPr/>
                    <a:lstStyle/>
                    <a:p>
                      <a:r>
                        <a:rPr lang="en-US" sz="1400" b="1" dirty="0"/>
                        <a:t>CEA, DIFFER, EPFL, IPP.CR, JSI</a:t>
                      </a:r>
                    </a:p>
                  </a:txBody>
                  <a:tcPr/>
                </a:tc>
                <a:extLst>
                  <a:ext uri="{0D108BD9-81ED-4DB2-BD59-A6C34878D82A}">
                    <a16:rowId xmlns:a16="http://schemas.microsoft.com/office/drawing/2014/main" val="2615709139"/>
                  </a:ext>
                </a:extLst>
              </a:tr>
              <a:tr h="370840">
                <a:tc>
                  <a:txBody>
                    <a:bodyPr/>
                    <a:lstStyle/>
                    <a:p>
                      <a:r>
                        <a:rPr lang="en-US" sz="1400" b="1" dirty="0"/>
                        <a:t>D</a:t>
                      </a:r>
                    </a:p>
                  </a:txBody>
                  <a:tcPr/>
                </a:tc>
                <a:tc>
                  <a:txBody>
                    <a:bodyPr/>
                    <a:lstStyle/>
                    <a:p>
                      <a:r>
                        <a:rPr lang="en-GB" sz="1400" b="1" kern="1200" dirty="0">
                          <a:solidFill>
                            <a:schemeClr val="dk1"/>
                          </a:solidFill>
                          <a:effectLst/>
                          <a:latin typeface="+mn-lt"/>
                          <a:ea typeface="+mn-ea"/>
                          <a:cs typeface="+mn-cs"/>
                        </a:rPr>
                        <a:t>Plasma-Wall Interactions with Metallic Plasma-Facing Components</a:t>
                      </a:r>
                      <a:endParaRPr lang="en-US" sz="1400" b="1" dirty="0"/>
                    </a:p>
                  </a:txBody>
                  <a:tcPr/>
                </a:tc>
                <a:tc>
                  <a:txBody>
                    <a:bodyPr/>
                    <a:lstStyle/>
                    <a:p>
                      <a:r>
                        <a:rPr lang="en-GB" sz="1400" b="1" kern="1200" dirty="0">
                          <a:solidFill>
                            <a:schemeClr val="dk1"/>
                          </a:solidFill>
                          <a:effectLst/>
                          <a:latin typeface="+mn-lt"/>
                          <a:ea typeface="+mn-ea"/>
                          <a:cs typeface="+mn-cs"/>
                        </a:rPr>
                        <a:t>Dmitry Matveev </a:t>
                      </a:r>
                      <a:endParaRPr lang="en-US" sz="1400" b="1" dirty="0"/>
                    </a:p>
                  </a:txBody>
                  <a:tcPr/>
                </a:tc>
                <a:tc>
                  <a:txBody>
                    <a:bodyPr/>
                    <a:lstStyle/>
                    <a:p>
                      <a:r>
                        <a:rPr lang="en-GB" sz="1400" b="1" kern="1200" dirty="0">
                          <a:solidFill>
                            <a:schemeClr val="dk1"/>
                          </a:solidFill>
                          <a:effectLst/>
                          <a:latin typeface="+mn-lt"/>
                          <a:ea typeface="+mn-ea"/>
                          <a:cs typeface="+mn-cs"/>
                        </a:rPr>
                        <a:t>FZJ</a:t>
                      </a:r>
                      <a:endParaRPr lang="en-US" sz="1400" b="1" dirty="0"/>
                    </a:p>
                  </a:txBody>
                  <a:tcPr/>
                </a:tc>
                <a:tc>
                  <a:txBody>
                    <a:bodyPr/>
                    <a:lstStyle/>
                    <a:p>
                      <a:r>
                        <a:rPr lang="en-US" sz="1400" b="1" dirty="0"/>
                        <a:t>CEA, DIFFER, IPP.CR, MPG, VR, VTT</a:t>
                      </a:r>
                    </a:p>
                  </a:txBody>
                  <a:tcPr/>
                </a:tc>
                <a:extLst>
                  <a:ext uri="{0D108BD9-81ED-4DB2-BD59-A6C34878D82A}">
                    <a16:rowId xmlns:a16="http://schemas.microsoft.com/office/drawing/2014/main" val="755908568"/>
                  </a:ext>
                </a:extLst>
              </a:tr>
              <a:tr h="370840">
                <a:tc>
                  <a:txBody>
                    <a:bodyPr/>
                    <a:lstStyle/>
                    <a:p>
                      <a:r>
                        <a:rPr lang="en-US" sz="1400" b="1" dirty="0"/>
                        <a:t>E</a:t>
                      </a:r>
                    </a:p>
                  </a:txBody>
                  <a:tcPr/>
                </a:tc>
                <a:tc>
                  <a:txBody>
                    <a:bodyPr/>
                    <a:lstStyle/>
                    <a:p>
                      <a:r>
                        <a:rPr lang="en-GB" sz="1400" b="1" kern="1200" dirty="0">
                          <a:solidFill>
                            <a:schemeClr val="dk1"/>
                          </a:solidFill>
                          <a:effectLst/>
                          <a:latin typeface="+mn-lt"/>
                          <a:ea typeface="+mn-ea"/>
                          <a:cs typeface="+mn-cs"/>
                        </a:rPr>
                        <a:t>Impurity Sources, Transport, and Screening</a:t>
                      </a:r>
                      <a:endParaRPr lang="en-US" sz="1400" b="1" dirty="0"/>
                    </a:p>
                  </a:txBody>
                  <a:tcPr/>
                </a:tc>
                <a:tc>
                  <a:txBody>
                    <a:bodyPr/>
                    <a:lstStyle/>
                    <a:p>
                      <a:r>
                        <a:rPr lang="en-GB" sz="1400" b="1" i="1" kern="1200" dirty="0">
                          <a:solidFill>
                            <a:schemeClr val="dk1"/>
                          </a:solidFill>
                          <a:effectLst/>
                          <a:latin typeface="+mn-lt"/>
                          <a:ea typeface="+mn-ea"/>
                          <a:cs typeface="+mn-cs"/>
                        </a:rPr>
                        <a:t>Guido CIRAOLO </a:t>
                      </a:r>
                      <a:endParaRPr lang="en-US" sz="1400" b="1" dirty="0"/>
                    </a:p>
                  </a:txBody>
                  <a:tcPr/>
                </a:tc>
                <a:tc>
                  <a:txBody>
                    <a:bodyPr/>
                    <a:lstStyle/>
                    <a:p>
                      <a:r>
                        <a:rPr lang="en-US" sz="1400" b="1" dirty="0"/>
                        <a:t>CEA</a:t>
                      </a:r>
                    </a:p>
                  </a:txBody>
                  <a:tcPr/>
                </a:tc>
                <a:tc>
                  <a:txBody>
                    <a:bodyPr/>
                    <a:lstStyle/>
                    <a:p>
                      <a:r>
                        <a:rPr lang="en-US" sz="1400" b="1" dirty="0"/>
                        <a:t>EPFL, FZJ, IPP.CR, IPPLM, VTT </a:t>
                      </a:r>
                    </a:p>
                  </a:txBody>
                  <a:tcPr/>
                </a:tc>
                <a:extLst>
                  <a:ext uri="{0D108BD9-81ED-4DB2-BD59-A6C34878D82A}">
                    <a16:rowId xmlns:a16="http://schemas.microsoft.com/office/drawing/2014/main" val="2331866804"/>
                  </a:ext>
                </a:extLst>
              </a:tr>
              <a:tr h="370840">
                <a:tc>
                  <a:txBody>
                    <a:bodyPr/>
                    <a:lstStyle/>
                    <a:p>
                      <a:r>
                        <a:rPr lang="en-US" sz="1400" b="1" dirty="0"/>
                        <a:t>F</a:t>
                      </a:r>
                    </a:p>
                  </a:txBody>
                  <a:tcPr/>
                </a:tc>
                <a:tc>
                  <a:txBody>
                    <a:bodyPr/>
                    <a:lstStyle/>
                    <a:p>
                      <a:r>
                        <a:rPr lang="en-GB" sz="1400" b="1" kern="1200" dirty="0">
                          <a:solidFill>
                            <a:schemeClr val="dk1"/>
                          </a:solidFill>
                          <a:effectLst/>
                          <a:latin typeface="+mn-lt"/>
                          <a:ea typeface="+mn-ea"/>
                          <a:cs typeface="+mn-cs"/>
                        </a:rPr>
                        <a:t>Tokamak Disruptions and Runaway Electrons</a:t>
                      </a:r>
                      <a:endParaRPr lang="en-US" sz="1400" b="1" dirty="0"/>
                    </a:p>
                  </a:txBody>
                  <a:tcPr/>
                </a:tc>
                <a:tc>
                  <a:txBody>
                    <a:bodyPr/>
                    <a:lstStyle/>
                    <a:p>
                      <a:r>
                        <a:rPr lang="en-GB" sz="1400" b="1" i="1" kern="1200" dirty="0">
                          <a:solidFill>
                            <a:schemeClr val="dk1"/>
                          </a:solidFill>
                          <a:effectLst/>
                          <a:latin typeface="+mn-lt"/>
                          <a:ea typeface="+mn-ea"/>
                          <a:cs typeface="+mn-cs"/>
                        </a:rPr>
                        <a:t>Matthias </a:t>
                      </a:r>
                      <a:r>
                        <a:rPr lang="en-GB" sz="1400" b="1" i="1" kern="1200" dirty="0" err="1">
                          <a:solidFill>
                            <a:schemeClr val="dk1"/>
                          </a:solidFill>
                          <a:effectLst/>
                          <a:latin typeface="+mn-lt"/>
                          <a:ea typeface="+mn-ea"/>
                          <a:cs typeface="+mn-cs"/>
                        </a:rPr>
                        <a:t>Hoelzl</a:t>
                      </a:r>
                      <a:r>
                        <a:rPr lang="en-GB" sz="1400" b="1" i="1" kern="1200" dirty="0">
                          <a:solidFill>
                            <a:schemeClr val="dk1"/>
                          </a:solidFill>
                          <a:effectLst/>
                          <a:latin typeface="+mn-lt"/>
                          <a:ea typeface="+mn-ea"/>
                          <a:cs typeface="+mn-cs"/>
                        </a:rPr>
                        <a:t> </a:t>
                      </a:r>
                      <a:endParaRPr lang="en-US" sz="1400" b="1" dirty="0"/>
                    </a:p>
                  </a:txBody>
                  <a:tcPr/>
                </a:tc>
                <a:tc>
                  <a:txBody>
                    <a:bodyPr/>
                    <a:lstStyle/>
                    <a:p>
                      <a:r>
                        <a:rPr lang="en-GB" sz="1400" b="1" i="1" kern="1200" dirty="0">
                          <a:solidFill>
                            <a:schemeClr val="dk1"/>
                          </a:solidFill>
                          <a:effectLst/>
                          <a:latin typeface="+mn-lt"/>
                          <a:ea typeface="+mn-ea"/>
                          <a:cs typeface="+mn-cs"/>
                        </a:rPr>
                        <a:t>MPG</a:t>
                      </a:r>
                      <a:endParaRPr lang="en-US" sz="1400" b="1" dirty="0"/>
                    </a:p>
                  </a:txBody>
                  <a:tcPr/>
                </a:tc>
                <a:tc>
                  <a:txBody>
                    <a:bodyPr/>
                    <a:lstStyle/>
                    <a:p>
                      <a:r>
                        <a:rPr lang="en-US" sz="1400" b="1" dirty="0"/>
                        <a:t>CEA, ENEA, EPFL, VR </a:t>
                      </a:r>
                    </a:p>
                  </a:txBody>
                  <a:tcPr/>
                </a:tc>
                <a:extLst>
                  <a:ext uri="{0D108BD9-81ED-4DB2-BD59-A6C34878D82A}">
                    <a16:rowId xmlns:a16="http://schemas.microsoft.com/office/drawing/2014/main" val="929719182"/>
                  </a:ext>
                </a:extLst>
              </a:tr>
              <a:tr h="370840">
                <a:tc>
                  <a:txBody>
                    <a:bodyPr/>
                    <a:lstStyle/>
                    <a:p>
                      <a:r>
                        <a:rPr lang="en-US" sz="1400" b="1" dirty="0"/>
                        <a:t>G</a:t>
                      </a:r>
                    </a:p>
                  </a:txBody>
                  <a:tcPr/>
                </a:tc>
                <a:tc>
                  <a:txBody>
                    <a:bodyPr/>
                    <a:lstStyle/>
                    <a:p>
                      <a:r>
                        <a:rPr lang="en-GB" sz="1400" b="1" kern="1200" dirty="0">
                          <a:solidFill>
                            <a:schemeClr val="dk1"/>
                          </a:solidFill>
                          <a:effectLst/>
                          <a:latin typeface="+mn-lt"/>
                          <a:ea typeface="+mn-ea"/>
                          <a:cs typeface="+mn-cs"/>
                        </a:rPr>
                        <a:t>Physics of Burning Plasmas</a:t>
                      </a:r>
                      <a:endParaRPr lang="en-US" sz="1400" b="1" dirty="0"/>
                    </a:p>
                  </a:txBody>
                  <a:tcPr/>
                </a:tc>
                <a:tc>
                  <a:txBody>
                    <a:bodyPr/>
                    <a:lstStyle/>
                    <a:p>
                      <a:r>
                        <a:rPr lang="en-GB" sz="1400" b="1" i="1" kern="1200" dirty="0">
                          <a:solidFill>
                            <a:schemeClr val="dk1"/>
                          </a:solidFill>
                          <a:effectLst/>
                          <a:latin typeface="+mn-lt"/>
                          <a:ea typeface="+mn-ea"/>
                          <a:cs typeface="+mn-cs"/>
                        </a:rPr>
                        <a:t>Oleksiy </a:t>
                      </a:r>
                      <a:r>
                        <a:rPr lang="en-GB" sz="1400" b="1" i="1" kern="1200" dirty="0" err="1">
                          <a:solidFill>
                            <a:schemeClr val="dk1"/>
                          </a:solidFill>
                          <a:effectLst/>
                          <a:latin typeface="+mn-lt"/>
                          <a:ea typeface="+mn-ea"/>
                          <a:cs typeface="+mn-cs"/>
                        </a:rPr>
                        <a:t>Mishchenko</a:t>
                      </a:r>
                      <a:r>
                        <a:rPr lang="en-GB" sz="1400" b="1" i="1" kern="1200" dirty="0">
                          <a:solidFill>
                            <a:schemeClr val="dk1"/>
                          </a:solidFill>
                          <a:effectLst/>
                          <a:latin typeface="+mn-lt"/>
                          <a:ea typeface="+mn-ea"/>
                          <a:cs typeface="+mn-cs"/>
                        </a:rPr>
                        <a:t> </a:t>
                      </a:r>
                      <a:endParaRPr lang="en-US" sz="1400" b="1" dirty="0"/>
                    </a:p>
                  </a:txBody>
                  <a:tcPr/>
                </a:tc>
                <a:tc>
                  <a:txBody>
                    <a:bodyPr/>
                    <a:lstStyle/>
                    <a:p>
                      <a:r>
                        <a:rPr lang="en-US" sz="1400" b="1" dirty="0"/>
                        <a:t>MPG</a:t>
                      </a:r>
                    </a:p>
                  </a:txBody>
                  <a:tcPr/>
                </a:tc>
                <a:tc>
                  <a:txBody>
                    <a:bodyPr/>
                    <a:lstStyle/>
                    <a:p>
                      <a:r>
                        <a:rPr lang="en-US" sz="1400" b="1" dirty="0"/>
                        <a:t>CEA, ENEA, EPFL, KIPT, NCSRD, UKAEA</a:t>
                      </a:r>
                    </a:p>
                  </a:txBody>
                  <a:tcPr/>
                </a:tc>
                <a:extLst>
                  <a:ext uri="{0D108BD9-81ED-4DB2-BD59-A6C34878D82A}">
                    <a16:rowId xmlns:a16="http://schemas.microsoft.com/office/drawing/2014/main" val="338456506"/>
                  </a:ext>
                </a:extLst>
              </a:tr>
              <a:tr h="370840">
                <a:tc>
                  <a:txBody>
                    <a:bodyPr/>
                    <a:lstStyle/>
                    <a:p>
                      <a:r>
                        <a:rPr lang="en-GB" sz="1400" b="1" kern="1200" dirty="0">
                          <a:solidFill>
                            <a:schemeClr val="dk1"/>
                          </a:solidFill>
                          <a:effectLst/>
                          <a:latin typeface="+mn-lt"/>
                          <a:ea typeface="+mn-ea"/>
                          <a:cs typeface="+mn-cs"/>
                        </a:rPr>
                        <a:t>H</a:t>
                      </a:r>
                      <a:endParaRPr lang="en-US" sz="1400" b="1" dirty="0"/>
                    </a:p>
                  </a:txBody>
                  <a:tcPr/>
                </a:tc>
                <a:tc>
                  <a:txBody>
                    <a:bodyPr/>
                    <a:lstStyle/>
                    <a:p>
                      <a:r>
                        <a:rPr lang="en-GB" sz="1400" b="1" kern="1200" dirty="0">
                          <a:solidFill>
                            <a:schemeClr val="dk1"/>
                          </a:solidFill>
                          <a:effectLst/>
                          <a:latin typeface="+mn-lt"/>
                          <a:ea typeface="+mn-ea"/>
                          <a:cs typeface="+mn-cs"/>
                        </a:rPr>
                        <a:t>Reliable Prediction of Plasma Performance and Operational Limits in Tokamaks</a:t>
                      </a:r>
                      <a:endParaRPr lang="en-US" sz="1400" b="1" dirty="0"/>
                    </a:p>
                  </a:txBody>
                  <a:tcPr/>
                </a:tc>
                <a:tc>
                  <a:txBody>
                    <a:bodyPr/>
                    <a:lstStyle/>
                    <a:p>
                      <a:r>
                        <a:rPr lang="fr-FR" sz="1400" b="1" i="1" kern="1200" dirty="0">
                          <a:solidFill>
                            <a:schemeClr val="dk1"/>
                          </a:solidFill>
                          <a:effectLst/>
                          <a:latin typeface="+mn-lt"/>
                          <a:ea typeface="+mn-ea"/>
                          <a:cs typeface="+mn-cs"/>
                        </a:rPr>
                        <a:t>Michele Marin </a:t>
                      </a:r>
                      <a:endParaRPr lang="en-US" sz="1400" b="1" dirty="0"/>
                    </a:p>
                  </a:txBody>
                  <a:tcPr/>
                </a:tc>
                <a:tc>
                  <a:txBody>
                    <a:bodyPr/>
                    <a:lstStyle/>
                    <a:p>
                      <a:r>
                        <a:rPr lang="en-GB" sz="1400" b="1" i="1" kern="1200" dirty="0">
                          <a:solidFill>
                            <a:schemeClr val="dk1"/>
                          </a:solidFill>
                          <a:effectLst/>
                          <a:latin typeface="+mn-lt"/>
                          <a:ea typeface="+mn-ea"/>
                          <a:cs typeface="+mn-cs"/>
                        </a:rPr>
                        <a:t>EPFL</a:t>
                      </a:r>
                      <a:endParaRPr lang="en-US" sz="1400" b="1" dirty="0"/>
                    </a:p>
                  </a:txBody>
                  <a:tcPr/>
                </a:tc>
                <a:tc>
                  <a:txBody>
                    <a:bodyPr/>
                    <a:lstStyle/>
                    <a:p>
                      <a:r>
                        <a:rPr lang="en-US" sz="1400" b="1" dirty="0"/>
                        <a:t>CEA, DIFFER, ENEA, EPFL, IPP.CR, IST, LPP-ERM-KMS, MPG, UKAEA, VR</a:t>
                      </a:r>
                    </a:p>
                  </a:txBody>
                  <a:tcPr/>
                </a:tc>
                <a:extLst>
                  <a:ext uri="{0D108BD9-81ED-4DB2-BD59-A6C34878D82A}">
                    <a16:rowId xmlns:a16="http://schemas.microsoft.com/office/drawing/2014/main" val="3833423650"/>
                  </a:ext>
                </a:extLst>
              </a:tr>
              <a:tr h="370840">
                <a:tc>
                  <a:txBody>
                    <a:bodyPr/>
                    <a:lstStyle/>
                    <a:p>
                      <a:r>
                        <a:rPr lang="en-US" sz="1400" b="1" dirty="0"/>
                        <a:t>I</a:t>
                      </a:r>
                    </a:p>
                  </a:txBody>
                  <a:tcPr/>
                </a:tc>
                <a:tc>
                  <a:txBody>
                    <a:bodyPr/>
                    <a:lstStyle/>
                    <a:p>
                      <a:r>
                        <a:rPr lang="en-GB" sz="1400" b="1" kern="1200" dirty="0">
                          <a:solidFill>
                            <a:schemeClr val="dk1"/>
                          </a:solidFill>
                          <a:effectLst/>
                          <a:latin typeface="+mn-lt"/>
                          <a:ea typeface="+mn-ea"/>
                          <a:cs typeface="+mn-cs"/>
                        </a:rPr>
                        <a:t>Stellarator Optimization</a:t>
                      </a:r>
                      <a:endParaRPr lang="en-US" sz="1400" b="1" dirty="0"/>
                    </a:p>
                  </a:txBody>
                  <a:tcPr/>
                </a:tc>
                <a:tc>
                  <a:txBody>
                    <a:bodyPr/>
                    <a:lstStyle/>
                    <a:p>
                      <a:r>
                        <a:rPr lang="en-GB" sz="1400" b="1" i="1" kern="1200" dirty="0">
                          <a:solidFill>
                            <a:schemeClr val="dk1"/>
                          </a:solidFill>
                          <a:effectLst/>
                          <a:latin typeface="+mn-lt"/>
                          <a:ea typeface="+mn-ea"/>
                          <a:cs typeface="+mn-cs"/>
                        </a:rPr>
                        <a:t>Joaquim </a:t>
                      </a:r>
                      <a:r>
                        <a:rPr lang="en-GB" sz="1400" b="1" i="1" kern="1200" dirty="0" err="1">
                          <a:solidFill>
                            <a:schemeClr val="dk1"/>
                          </a:solidFill>
                          <a:effectLst/>
                          <a:latin typeface="+mn-lt"/>
                          <a:ea typeface="+mn-ea"/>
                          <a:cs typeface="+mn-cs"/>
                        </a:rPr>
                        <a:t>Loizu</a:t>
                      </a:r>
                      <a:r>
                        <a:rPr lang="en-GB" sz="1400" b="1" i="1" kern="1200" dirty="0">
                          <a:solidFill>
                            <a:schemeClr val="dk1"/>
                          </a:solidFill>
                          <a:effectLst/>
                          <a:latin typeface="+mn-lt"/>
                          <a:ea typeface="+mn-ea"/>
                          <a:cs typeface="+mn-cs"/>
                        </a:rPr>
                        <a:t> </a:t>
                      </a:r>
                      <a:endParaRPr lang="en-US" sz="1400" b="1" dirty="0"/>
                    </a:p>
                  </a:txBody>
                  <a:tcPr/>
                </a:tc>
                <a:tc>
                  <a:txBody>
                    <a:bodyPr/>
                    <a:lstStyle/>
                    <a:p>
                      <a:r>
                        <a:rPr lang="en-GB" sz="1400" b="1" i="1" kern="1200" dirty="0">
                          <a:solidFill>
                            <a:schemeClr val="dk1"/>
                          </a:solidFill>
                          <a:effectLst/>
                          <a:latin typeface="+mn-lt"/>
                          <a:ea typeface="+mn-ea"/>
                          <a:cs typeface="+mn-cs"/>
                        </a:rPr>
                        <a:t>EPFL</a:t>
                      </a:r>
                      <a:endParaRPr lang="en-US" sz="1400" b="1" dirty="0"/>
                    </a:p>
                  </a:txBody>
                  <a:tcPr/>
                </a:tc>
                <a:tc>
                  <a:txBody>
                    <a:bodyPr/>
                    <a:lstStyle/>
                    <a:p>
                      <a:r>
                        <a:rPr lang="en-US" sz="1400" b="1" dirty="0"/>
                        <a:t>CIEMAT, EPFL, MPG, OEAW</a:t>
                      </a:r>
                    </a:p>
                  </a:txBody>
                  <a:tcPr/>
                </a:tc>
                <a:extLst>
                  <a:ext uri="{0D108BD9-81ED-4DB2-BD59-A6C34878D82A}">
                    <a16:rowId xmlns:a16="http://schemas.microsoft.com/office/drawing/2014/main" val="4105554534"/>
                  </a:ext>
                </a:extLst>
              </a:tr>
              <a:tr h="370840">
                <a:tc>
                  <a:txBody>
                    <a:bodyPr/>
                    <a:lstStyle/>
                    <a:p>
                      <a:r>
                        <a:rPr lang="en-US" sz="1400" b="1" dirty="0"/>
                        <a:t>J</a:t>
                      </a:r>
                    </a:p>
                  </a:txBody>
                  <a:tcPr/>
                </a:tc>
                <a:tc>
                  <a:txBody>
                    <a:bodyPr/>
                    <a:lstStyle/>
                    <a:p>
                      <a:r>
                        <a:rPr lang="en-GB" sz="1400" b="1" kern="1200" dirty="0">
                          <a:solidFill>
                            <a:schemeClr val="dk1"/>
                          </a:solidFill>
                          <a:effectLst/>
                          <a:latin typeface="+mn-lt"/>
                          <a:ea typeface="+mn-ea"/>
                          <a:cs typeface="+mn-cs"/>
                        </a:rPr>
                        <a:t>Stellarator core turbulence</a:t>
                      </a:r>
                      <a:endParaRPr lang="en-US" sz="1400" b="1" dirty="0"/>
                    </a:p>
                  </a:txBody>
                  <a:tcPr/>
                </a:tc>
                <a:tc>
                  <a:txBody>
                    <a:bodyPr/>
                    <a:lstStyle/>
                    <a:p>
                      <a:r>
                        <a:rPr lang="en-GB" sz="1400" b="1" i="1" kern="1200" dirty="0">
                          <a:solidFill>
                            <a:schemeClr val="dk1"/>
                          </a:solidFill>
                          <a:effectLst/>
                          <a:latin typeface="+mn-lt"/>
                          <a:ea typeface="+mn-ea"/>
                          <a:cs typeface="+mn-cs"/>
                        </a:rPr>
                        <a:t>José Manuel García-</a:t>
                      </a:r>
                      <a:r>
                        <a:rPr lang="en-GB" sz="1400" b="1" i="1" kern="1200" dirty="0" err="1">
                          <a:solidFill>
                            <a:schemeClr val="dk1"/>
                          </a:solidFill>
                          <a:effectLst/>
                          <a:latin typeface="+mn-lt"/>
                          <a:ea typeface="+mn-ea"/>
                          <a:cs typeface="+mn-cs"/>
                        </a:rPr>
                        <a:t>Regaña</a:t>
                      </a:r>
                      <a:endParaRPr lang="en-US" sz="1400" b="1" dirty="0"/>
                    </a:p>
                  </a:txBody>
                  <a:tcPr/>
                </a:tc>
                <a:tc>
                  <a:txBody>
                    <a:bodyPr/>
                    <a:lstStyle/>
                    <a:p>
                      <a:r>
                        <a:rPr lang="en-GB" sz="1400" b="1" i="1" kern="1200" dirty="0">
                          <a:solidFill>
                            <a:schemeClr val="dk1"/>
                          </a:solidFill>
                          <a:effectLst/>
                          <a:latin typeface="+mn-lt"/>
                          <a:ea typeface="+mn-ea"/>
                          <a:cs typeface="+mn-cs"/>
                        </a:rPr>
                        <a:t>CIEMAT</a:t>
                      </a:r>
                      <a:endParaRPr lang="en-US" sz="1400" b="1" dirty="0"/>
                    </a:p>
                  </a:txBody>
                  <a:tcPr/>
                </a:tc>
                <a:tc>
                  <a:txBody>
                    <a:bodyPr/>
                    <a:lstStyle/>
                    <a:p>
                      <a:r>
                        <a:rPr lang="en-US" sz="1400" b="1" dirty="0"/>
                        <a:t>DIFFER, EPFL, MPG, UKAEA</a:t>
                      </a:r>
                    </a:p>
                  </a:txBody>
                  <a:tcPr/>
                </a:tc>
                <a:extLst>
                  <a:ext uri="{0D108BD9-81ED-4DB2-BD59-A6C34878D82A}">
                    <a16:rowId xmlns:a16="http://schemas.microsoft.com/office/drawing/2014/main" val="2694263579"/>
                  </a:ext>
                </a:extLst>
              </a:tr>
              <a:tr h="370840">
                <a:tc>
                  <a:txBody>
                    <a:bodyPr/>
                    <a:lstStyle/>
                    <a:p>
                      <a:r>
                        <a:rPr lang="en-US" sz="1400" b="1" dirty="0"/>
                        <a:t>K</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400" b="1" kern="1200" dirty="0">
                          <a:solidFill>
                            <a:schemeClr val="dk1"/>
                          </a:solidFill>
                          <a:effectLst/>
                          <a:latin typeface="+mn-lt"/>
                          <a:ea typeface="+mn-ea"/>
                          <a:cs typeface="+mn-cs"/>
                        </a:rPr>
                        <a:t>Neutral Particle Models</a:t>
                      </a:r>
                      <a:endParaRPr lang="fr-FR" sz="1400" b="1" kern="1200" dirty="0">
                        <a:solidFill>
                          <a:schemeClr val="dk1"/>
                        </a:solidFill>
                        <a:effectLst/>
                        <a:latin typeface="+mn-lt"/>
                        <a:ea typeface="+mn-ea"/>
                        <a:cs typeface="+mn-cs"/>
                      </a:endParaRPr>
                    </a:p>
                    <a:p>
                      <a:endParaRPr lang="en-US" sz="1400" b="1" dirty="0"/>
                    </a:p>
                  </a:txBody>
                  <a:tcPr/>
                </a:tc>
                <a:tc>
                  <a:txBody>
                    <a:bodyPr/>
                    <a:lstStyle/>
                    <a:p>
                      <a:r>
                        <a:rPr lang="en-GB" sz="1400" b="1" i="1" kern="1200" dirty="0">
                          <a:solidFill>
                            <a:schemeClr val="dk1"/>
                          </a:solidFill>
                          <a:effectLst/>
                          <a:latin typeface="+mn-lt"/>
                          <a:ea typeface="+mn-ea"/>
                          <a:cs typeface="+mn-cs"/>
                        </a:rPr>
                        <a:t>Dmitriy V. Borodin </a:t>
                      </a:r>
                      <a:endParaRPr lang="en-US" sz="1400" b="1" dirty="0"/>
                    </a:p>
                  </a:txBody>
                  <a:tcPr/>
                </a:tc>
                <a:tc>
                  <a:txBody>
                    <a:bodyPr/>
                    <a:lstStyle/>
                    <a:p>
                      <a:r>
                        <a:rPr lang="en-GB" sz="1400" b="1" i="1" kern="1200" dirty="0">
                          <a:solidFill>
                            <a:schemeClr val="dk1"/>
                          </a:solidFill>
                          <a:effectLst/>
                          <a:latin typeface="+mn-lt"/>
                          <a:ea typeface="+mn-ea"/>
                          <a:cs typeface="+mn-cs"/>
                        </a:rPr>
                        <a:t>FZJ</a:t>
                      </a:r>
                      <a:endParaRPr lang="en-US" sz="1400" b="1" dirty="0"/>
                    </a:p>
                  </a:txBody>
                  <a:tcPr/>
                </a:tc>
                <a:tc>
                  <a:txBody>
                    <a:bodyPr/>
                    <a:lstStyle/>
                    <a:p>
                      <a:r>
                        <a:rPr lang="en-US" sz="1400" b="1" dirty="0"/>
                        <a:t>CEA, DIFFER, ENEA, EPFL, FZJ, LPP-ERM-KMS, VTT</a:t>
                      </a:r>
                    </a:p>
                  </a:txBody>
                  <a:tcPr/>
                </a:tc>
                <a:extLst>
                  <a:ext uri="{0D108BD9-81ED-4DB2-BD59-A6C34878D82A}">
                    <a16:rowId xmlns:a16="http://schemas.microsoft.com/office/drawing/2014/main" val="1977095679"/>
                  </a:ext>
                </a:extLst>
              </a:tr>
            </a:tbl>
          </a:graphicData>
        </a:graphic>
      </p:graphicFrame>
      <p:sp>
        <p:nvSpPr>
          <p:cNvPr id="4" name="Espace réservé du pied de page 3">
            <a:extLst>
              <a:ext uri="{FF2B5EF4-FFF2-40B4-BE49-F238E27FC236}">
                <a16:creationId xmlns:a16="http://schemas.microsoft.com/office/drawing/2014/main" id="{AB68AF7A-5131-40F6-B31E-026B6E9805E5}"/>
              </a:ext>
            </a:extLst>
          </p:cNvPr>
          <p:cNvSpPr>
            <a:spLocks noGrp="1"/>
          </p:cNvSpPr>
          <p:nvPr>
            <p:ph type="ftr" sz="quarter" idx="11"/>
          </p:nvPr>
        </p:nvSpPr>
        <p:spPr>
          <a:xfrm>
            <a:off x="825623" y="6555770"/>
            <a:ext cx="5042613" cy="329614"/>
          </a:xfrm>
        </p:spPr>
        <p:txBody>
          <a:bodyPr/>
          <a:lstStyle/>
          <a:p>
            <a:r>
              <a:rPr lang="en-GB" dirty="0">
                <a:solidFill>
                  <a:prstClr val="white"/>
                </a:solidFill>
              </a:rPr>
              <a:t>Xavier LITAUDON | Physics Project Board | WP TM 2026-2027  | 27-28 Oct. 2025</a:t>
            </a:r>
          </a:p>
        </p:txBody>
      </p:sp>
      <p:sp>
        <p:nvSpPr>
          <p:cNvPr id="5" name="Espace réservé du numéro de diapositive 4">
            <a:extLst>
              <a:ext uri="{FF2B5EF4-FFF2-40B4-BE49-F238E27FC236}">
                <a16:creationId xmlns:a16="http://schemas.microsoft.com/office/drawing/2014/main" id="{49531697-8613-40CA-81CC-D07748348FEB}"/>
              </a:ext>
            </a:extLst>
          </p:cNvPr>
          <p:cNvSpPr>
            <a:spLocks noGrp="1"/>
          </p:cNvSpPr>
          <p:nvPr>
            <p:ph type="sldNum" sz="quarter" idx="12"/>
          </p:nvPr>
        </p:nvSpPr>
        <p:spPr/>
        <p:txBody>
          <a:bodyPr/>
          <a:lstStyle/>
          <a:p>
            <a:fld id="{6A6D9FA1-99C7-4910-8E32-B85D378B0060}" type="slidenum">
              <a:rPr lang="en-GB" smtClean="0">
                <a:solidFill>
                  <a:prstClr val="white"/>
                </a:solidFill>
              </a:rPr>
              <a:pPr/>
              <a:t>4</a:t>
            </a:fld>
            <a:endParaRPr lang="en-GB" dirty="0">
              <a:solidFill>
                <a:prstClr val="white"/>
              </a:solidFill>
            </a:endParaRPr>
          </a:p>
        </p:txBody>
      </p:sp>
    </p:spTree>
    <p:extLst>
      <p:ext uri="{BB962C8B-B14F-4D97-AF65-F5344CB8AC3E}">
        <p14:creationId xmlns:p14="http://schemas.microsoft.com/office/powerpoint/2010/main" val="23345400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9378799-35CF-4460-93ED-9EF5F9BA7AA5}"/>
              </a:ext>
            </a:extLst>
          </p:cNvPr>
          <p:cNvSpPr>
            <a:spLocks noGrp="1"/>
          </p:cNvSpPr>
          <p:nvPr>
            <p:ph type="title"/>
          </p:nvPr>
        </p:nvSpPr>
        <p:spPr/>
        <p:txBody>
          <a:bodyPr/>
          <a:lstStyle/>
          <a:p>
            <a:r>
              <a:rPr lang="en-US" dirty="0"/>
              <a:t>Budget and Resource considerations </a:t>
            </a:r>
          </a:p>
        </p:txBody>
      </p:sp>
      <p:sp>
        <p:nvSpPr>
          <p:cNvPr id="3" name="Espace réservé du contenu 2">
            <a:extLst>
              <a:ext uri="{FF2B5EF4-FFF2-40B4-BE49-F238E27FC236}">
                <a16:creationId xmlns:a16="http://schemas.microsoft.com/office/drawing/2014/main" id="{CAE53DDF-60C5-438D-ABC5-2D3C60A0D7B9}"/>
              </a:ext>
            </a:extLst>
          </p:cNvPr>
          <p:cNvSpPr>
            <a:spLocks noGrp="1"/>
          </p:cNvSpPr>
          <p:nvPr>
            <p:ph idx="1"/>
          </p:nvPr>
        </p:nvSpPr>
        <p:spPr>
          <a:xfrm>
            <a:off x="745958" y="724033"/>
            <a:ext cx="10700084" cy="737938"/>
          </a:xfrm>
        </p:spPr>
        <p:txBody>
          <a:bodyPr/>
          <a:lstStyle/>
          <a:p>
            <a:r>
              <a:rPr lang="en-US" dirty="0"/>
              <a:t>Budget</a:t>
            </a:r>
          </a:p>
        </p:txBody>
      </p:sp>
      <p:sp>
        <p:nvSpPr>
          <p:cNvPr id="4" name="Espace réservé du pied de page 3">
            <a:extLst>
              <a:ext uri="{FF2B5EF4-FFF2-40B4-BE49-F238E27FC236}">
                <a16:creationId xmlns:a16="http://schemas.microsoft.com/office/drawing/2014/main" id="{62521277-5F0F-494A-AD4C-96D6D8935A0E}"/>
              </a:ext>
            </a:extLst>
          </p:cNvPr>
          <p:cNvSpPr>
            <a:spLocks noGrp="1"/>
          </p:cNvSpPr>
          <p:nvPr>
            <p:ph type="ftr" sz="quarter" idx="11"/>
          </p:nvPr>
        </p:nvSpPr>
        <p:spPr>
          <a:xfrm>
            <a:off x="825623" y="6555770"/>
            <a:ext cx="5414755" cy="329614"/>
          </a:xfrm>
        </p:spPr>
        <p:txBody>
          <a:bodyPr/>
          <a:lstStyle/>
          <a:p>
            <a:r>
              <a:rPr lang="en-GB" dirty="0">
                <a:solidFill>
                  <a:prstClr val="white"/>
                </a:solidFill>
              </a:rPr>
              <a:t>Xavier LITAUDON | Physics Project Board | WP TM 2026-2027  | 27-28 Oct. 2025</a:t>
            </a:r>
          </a:p>
        </p:txBody>
      </p:sp>
      <p:sp>
        <p:nvSpPr>
          <p:cNvPr id="5" name="Espace réservé du numéro de diapositive 4">
            <a:extLst>
              <a:ext uri="{FF2B5EF4-FFF2-40B4-BE49-F238E27FC236}">
                <a16:creationId xmlns:a16="http://schemas.microsoft.com/office/drawing/2014/main" id="{C7CD4528-8D65-4039-818D-89C61F6020F5}"/>
              </a:ext>
            </a:extLst>
          </p:cNvPr>
          <p:cNvSpPr>
            <a:spLocks noGrp="1"/>
          </p:cNvSpPr>
          <p:nvPr>
            <p:ph type="sldNum" sz="quarter" idx="12"/>
          </p:nvPr>
        </p:nvSpPr>
        <p:spPr/>
        <p:txBody>
          <a:bodyPr/>
          <a:lstStyle/>
          <a:p>
            <a:fld id="{6A6D9FA1-99C7-4910-8E32-B85D378B0060}" type="slidenum">
              <a:rPr lang="en-GB" smtClean="0">
                <a:solidFill>
                  <a:prstClr val="white"/>
                </a:solidFill>
              </a:rPr>
              <a:pPr/>
              <a:t>5</a:t>
            </a:fld>
            <a:endParaRPr lang="en-GB" dirty="0">
              <a:solidFill>
                <a:prstClr val="white"/>
              </a:solidFill>
            </a:endParaRPr>
          </a:p>
        </p:txBody>
      </p:sp>
      <p:pic>
        <p:nvPicPr>
          <p:cNvPr id="6" name="Image 5">
            <a:extLst>
              <a:ext uri="{FF2B5EF4-FFF2-40B4-BE49-F238E27FC236}">
                <a16:creationId xmlns:a16="http://schemas.microsoft.com/office/drawing/2014/main" id="{DFD31526-6369-4756-B011-8D53BA6996C2}"/>
              </a:ext>
            </a:extLst>
          </p:cNvPr>
          <p:cNvPicPr/>
          <p:nvPr/>
        </p:nvPicPr>
        <p:blipFill>
          <a:blip r:embed="rId2"/>
          <a:stretch>
            <a:fillRect/>
          </a:stretch>
        </p:blipFill>
        <p:spPr>
          <a:xfrm>
            <a:off x="2426460" y="805722"/>
            <a:ext cx="9451776" cy="2229852"/>
          </a:xfrm>
          <a:prstGeom prst="rect">
            <a:avLst/>
          </a:prstGeom>
        </p:spPr>
      </p:pic>
      <p:sp>
        <p:nvSpPr>
          <p:cNvPr id="7" name="Espace réservé du contenu 2">
            <a:extLst>
              <a:ext uri="{FF2B5EF4-FFF2-40B4-BE49-F238E27FC236}">
                <a16:creationId xmlns:a16="http://schemas.microsoft.com/office/drawing/2014/main" id="{7924FD88-7489-4D92-A876-19862EB67B76}"/>
              </a:ext>
            </a:extLst>
          </p:cNvPr>
          <p:cNvSpPr txBox="1">
            <a:spLocks/>
          </p:cNvSpPr>
          <p:nvPr/>
        </p:nvSpPr>
        <p:spPr>
          <a:xfrm>
            <a:off x="321547" y="3216289"/>
            <a:ext cx="11601716" cy="3339481"/>
          </a:xfrm>
          <a:prstGeom prst="rect">
            <a:avLst/>
          </a:prstGeom>
        </p:spPr>
        <p:txBody>
          <a:bodyPr vert="horz" lIns="91440" tIns="45720" rIns="91440" bIns="45720" rtlCol="0">
            <a:normAutofit/>
          </a:bodyPr>
          <a:lstStyle>
            <a:lvl1pPr marL="257175" indent="-257175" algn="l" defTabSz="685800" rtl="0" eaLnBrk="1" latinLnBrk="0" hangingPunct="1">
              <a:spcBef>
                <a:spcPct val="20000"/>
              </a:spcBef>
              <a:buFont typeface="Arial" panose="020B0604020202020204" pitchFamily="34" charset="0"/>
              <a:buChar char="•"/>
              <a:defRPr sz="2400" b="1" kern="1200">
                <a:solidFill>
                  <a:schemeClr val="tx1"/>
                </a:solidFill>
                <a:latin typeface="+mn-lt"/>
                <a:ea typeface="+mn-ea"/>
                <a:cs typeface="Arial" panose="020B0604020202020204" pitchFamily="34" charset="0"/>
              </a:defRPr>
            </a:lvl1pPr>
            <a:lvl2pPr marL="557213" indent="-214313" algn="l" defTabSz="685800" rtl="0" eaLnBrk="1" latinLnBrk="0" hangingPunct="1">
              <a:spcBef>
                <a:spcPct val="20000"/>
              </a:spcBef>
              <a:buFont typeface="Arial" panose="020B0604020202020204" pitchFamily="34" charset="0"/>
              <a:buChar char="•"/>
              <a:defRPr sz="1800" kern="1200">
                <a:solidFill>
                  <a:srgbClr val="002060"/>
                </a:solidFill>
                <a:latin typeface="+mn-lt"/>
                <a:ea typeface="+mn-ea"/>
                <a:cs typeface="Arial" panose="020B0604020202020204" pitchFamily="34" charset="0"/>
              </a:defRPr>
            </a:lvl2pPr>
            <a:lvl3pPr marL="857250" indent="-171450" algn="l" defTabSz="685800" rtl="0" eaLnBrk="1" latinLnBrk="0" hangingPunct="1">
              <a:spcBef>
                <a:spcPct val="20000"/>
              </a:spcBef>
              <a:buFont typeface="Arial" panose="020B0604020202020204" pitchFamily="34" charset="0"/>
              <a:buChar char="•"/>
              <a:defRPr sz="1600" kern="1200">
                <a:solidFill>
                  <a:srgbClr val="002060"/>
                </a:solidFill>
                <a:latin typeface="+mn-lt"/>
                <a:ea typeface="+mn-ea"/>
                <a:cs typeface="Arial" panose="020B0604020202020204" pitchFamily="34" charset="0"/>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r>
              <a:rPr lang="en-GB" dirty="0">
                <a:effectLst/>
                <a:latin typeface="Calibri" panose="020F0502020204030204" pitchFamily="34" charset="0"/>
                <a:ea typeface="Calibri" panose="020F0502020204030204" pitchFamily="34" charset="0"/>
              </a:rPr>
              <a:t>As indicated in the call, the expected team size </a:t>
            </a:r>
          </a:p>
          <a:p>
            <a:pPr lvl="1"/>
            <a:r>
              <a:rPr lang="en-GB" sz="1900" b="1" dirty="0">
                <a:effectLst/>
                <a:latin typeface="Calibri" panose="020F0502020204030204" pitchFamily="34" charset="0"/>
                <a:ea typeface="Calibri" panose="020F0502020204030204" pitchFamily="34" charset="0"/>
              </a:rPr>
              <a:t>5–6 FTEs/year for the 10 TSVVs A-J  = 120–144 PM</a:t>
            </a:r>
            <a:r>
              <a:rPr lang="en-GB" sz="1900" b="1" dirty="0">
                <a:latin typeface="Calibri" panose="020F0502020204030204" pitchFamily="34" charset="0"/>
                <a:ea typeface="Calibri" panose="020F0502020204030204" pitchFamily="34" charset="0"/>
              </a:rPr>
              <a:t> </a:t>
            </a:r>
            <a:r>
              <a:rPr lang="en-GB" sz="1900" b="1" dirty="0">
                <a:effectLst/>
                <a:latin typeface="Calibri" panose="020F0502020204030204" pitchFamily="34" charset="0"/>
                <a:ea typeface="Calibri" panose="020F0502020204030204" pitchFamily="34" charset="0"/>
              </a:rPr>
              <a:t> over two years (without UKAEA) </a:t>
            </a:r>
          </a:p>
          <a:p>
            <a:pPr lvl="1"/>
            <a:r>
              <a:rPr lang="en-GB" sz="1900" b="1" dirty="0">
                <a:effectLst/>
                <a:latin typeface="Calibri" panose="020F0502020204030204" pitchFamily="34" charset="0"/>
                <a:ea typeface="Calibri" panose="020F0502020204030204" pitchFamily="34" charset="0"/>
              </a:rPr>
              <a:t>3 FTE/year = 72 PM for TSVVK </a:t>
            </a:r>
          </a:p>
          <a:p>
            <a:r>
              <a:rPr lang="en-GB" dirty="0">
                <a:solidFill>
                  <a:srgbClr val="FF0000"/>
                </a:solidFill>
                <a:effectLst/>
                <a:latin typeface="Calibri" panose="020F0502020204030204" pitchFamily="34" charset="0"/>
                <a:ea typeface="Calibri" panose="020F0502020204030204" pitchFamily="34" charset="0"/>
              </a:rPr>
              <a:t>Requested 1794 PM</a:t>
            </a:r>
            <a:r>
              <a:rPr lang="en-GB" dirty="0">
                <a:effectLst/>
                <a:latin typeface="Calibri" panose="020F0502020204030204" pitchFamily="34" charset="0"/>
                <a:ea typeface="Calibri" panose="020F0502020204030204" pitchFamily="34" charset="0"/>
              </a:rPr>
              <a:t>= 1701 PM @ 50% + 73 PM UKAEA + 20 PM AR </a:t>
            </a:r>
          </a:p>
          <a:p>
            <a:r>
              <a:rPr lang="en-GB" dirty="0">
                <a:solidFill>
                  <a:srgbClr val="FF0000"/>
                </a:solidFill>
                <a:effectLst/>
                <a:latin typeface="Calibri" panose="020F0502020204030204" pitchFamily="34" charset="0"/>
                <a:ea typeface="Calibri" panose="020F0502020204030204" pitchFamily="34" charset="0"/>
              </a:rPr>
              <a:t>Requested Consortium Costs 8250 k€ vs ~5700 k€ </a:t>
            </a:r>
          </a:p>
          <a:p>
            <a:r>
              <a:rPr lang="en-US" dirty="0">
                <a:effectLst/>
                <a:latin typeface="Calibri" panose="020F0502020204030204" pitchFamily="34" charset="0"/>
                <a:ea typeface="Calibri" panose="020F0502020204030204" pitchFamily="34" charset="0"/>
              </a:rPr>
              <a:t>Considering the actual salary rates of participating beneficiaries as of October 2025 and the overall budget limits, </a:t>
            </a:r>
            <a:r>
              <a:rPr lang="en-US" dirty="0">
                <a:solidFill>
                  <a:srgbClr val="FF0000"/>
                </a:solidFill>
                <a:effectLst/>
                <a:latin typeface="Calibri" panose="020F0502020204030204" pitchFamily="34" charset="0"/>
                <a:ea typeface="Calibri" panose="020F0502020204030204" pitchFamily="34" charset="0"/>
              </a:rPr>
              <a:t>the target level of human resources per proposal for 2026–2027 is set at 120 PM</a:t>
            </a:r>
            <a:endParaRPr lang="en-GB" dirty="0">
              <a:solidFill>
                <a:srgbClr val="FF0000"/>
              </a:solidFill>
              <a:effectLst/>
              <a:latin typeface="Calibri" panose="020F0502020204030204" pitchFamily="34" charset="0"/>
              <a:ea typeface="Calibri" panose="020F0502020204030204" pitchFamily="34" charset="0"/>
            </a:endParaRPr>
          </a:p>
          <a:p>
            <a:pPr marL="0" indent="0">
              <a:buNone/>
            </a:pPr>
            <a:endParaRPr lang="en-GB" sz="22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5746873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FE0FB43-0468-43CC-BAB6-3A6F02F0372E}"/>
              </a:ext>
            </a:extLst>
          </p:cNvPr>
          <p:cNvSpPr>
            <a:spLocks noGrp="1"/>
          </p:cNvSpPr>
          <p:nvPr>
            <p:ph type="title"/>
          </p:nvPr>
        </p:nvSpPr>
        <p:spPr/>
        <p:txBody>
          <a:bodyPr/>
          <a:lstStyle/>
          <a:p>
            <a:r>
              <a:rPr lang="en-US" dirty="0"/>
              <a:t>E-TASC Board meeting on the 23-24 October 2025  </a:t>
            </a:r>
          </a:p>
        </p:txBody>
      </p:sp>
      <p:sp>
        <p:nvSpPr>
          <p:cNvPr id="3" name="Espace réservé du contenu 2">
            <a:extLst>
              <a:ext uri="{FF2B5EF4-FFF2-40B4-BE49-F238E27FC236}">
                <a16:creationId xmlns:a16="http://schemas.microsoft.com/office/drawing/2014/main" id="{072A0F8A-E44C-4D4A-BD73-1A0518837913}"/>
              </a:ext>
            </a:extLst>
          </p:cNvPr>
          <p:cNvSpPr>
            <a:spLocks noGrp="1"/>
          </p:cNvSpPr>
          <p:nvPr>
            <p:ph idx="1"/>
          </p:nvPr>
        </p:nvSpPr>
        <p:spPr>
          <a:xfrm>
            <a:off x="360040" y="769506"/>
            <a:ext cx="11717559" cy="5659616"/>
          </a:xfrm>
        </p:spPr>
        <p:txBody>
          <a:bodyPr>
            <a:normAutofit lnSpcReduction="10000"/>
          </a:bodyPr>
          <a:lstStyle/>
          <a:p>
            <a:r>
              <a:rPr lang="en-US" dirty="0"/>
              <a:t>All the proposals have been evaluated and considered of high scientific quality</a:t>
            </a:r>
          </a:p>
          <a:p>
            <a:r>
              <a:rPr lang="en-US" dirty="0"/>
              <a:t>Suggestion for prioritization to remain within budget ceiling</a:t>
            </a:r>
          </a:p>
          <a:p>
            <a:r>
              <a:rPr lang="en-US" dirty="0"/>
              <a:t>E-mail sent on Monday 27 Oct. to all the PIs (&amp; separately to the WP-PLs) with </a:t>
            </a:r>
            <a:r>
              <a:rPr lang="en-US" dirty="0">
                <a:solidFill>
                  <a:srgbClr val="FF0000"/>
                </a:solidFill>
              </a:rPr>
              <a:t>suggestions</a:t>
            </a:r>
            <a:r>
              <a:rPr lang="en-US" dirty="0"/>
              <a:t> for </a:t>
            </a:r>
            <a:r>
              <a:rPr lang="en-US" dirty="0" err="1"/>
              <a:t>prioritisation</a:t>
            </a:r>
            <a:endParaRPr lang="en-US" dirty="0"/>
          </a:p>
          <a:p>
            <a:r>
              <a:rPr lang="en-US" dirty="0">
                <a:solidFill>
                  <a:srgbClr val="FF0000"/>
                </a:solidFill>
              </a:rPr>
              <a:t>Please note that these comments are only suggestions — PIs are the best expert to define the </a:t>
            </a:r>
            <a:r>
              <a:rPr lang="en-US" dirty="0" err="1">
                <a:solidFill>
                  <a:srgbClr val="FF0000"/>
                </a:solidFill>
              </a:rPr>
              <a:t>prioritisation</a:t>
            </a:r>
            <a:r>
              <a:rPr lang="en-US" dirty="0">
                <a:solidFill>
                  <a:srgbClr val="FF0000"/>
                </a:solidFill>
              </a:rPr>
              <a:t> with their respective team</a:t>
            </a:r>
            <a:endParaRPr lang="en-US" dirty="0"/>
          </a:p>
          <a:p>
            <a:r>
              <a:rPr lang="en-US" dirty="0"/>
              <a:t>To accommodate those changes the proposals will be re-opened in IMS. </a:t>
            </a:r>
          </a:p>
          <a:p>
            <a:pPr lvl="1"/>
            <a:r>
              <a:rPr lang="en-US" dirty="0"/>
              <a:t>revised version by Tuesday, 4 November, 12:00 (CET).</a:t>
            </a:r>
          </a:p>
          <a:p>
            <a:r>
              <a:rPr lang="en-US" dirty="0"/>
              <a:t>The Board will meet on 5 Nov. to review the revised proposals to be submitted to the </a:t>
            </a:r>
            <a:r>
              <a:rPr lang="en-US" dirty="0" err="1"/>
              <a:t>EUROfusion</a:t>
            </a:r>
            <a:r>
              <a:rPr lang="en-US" dirty="0"/>
              <a:t> PM for final approval by GA in December 2025 </a:t>
            </a:r>
          </a:p>
          <a:p>
            <a:pPr marL="342900" lvl="0" indent="-342900">
              <a:buSzPts val="1000"/>
              <a:buFont typeface="Symbol" panose="05050102010706020507" pitchFamily="18" charset="2"/>
              <a:buChar char=""/>
              <a:tabLst>
                <a:tab pos="457200" algn="l"/>
              </a:tabLst>
            </a:pPr>
            <a:r>
              <a:rPr lang="en-GB" dirty="0">
                <a:effectLst/>
                <a:latin typeface="Calibri" panose="020F0502020204030204" pitchFamily="34" charset="0"/>
                <a:ea typeface="Times New Roman" panose="02020603050405020304" pitchFamily="18" charset="0"/>
              </a:rPr>
              <a:t>Note two important dates communicated to the PIs </a:t>
            </a:r>
          </a:p>
          <a:p>
            <a:pPr marL="642938" lvl="1" indent="-342900">
              <a:buSzPts val="1000"/>
              <a:buFont typeface="Symbol" panose="05050102010706020507" pitchFamily="18" charset="2"/>
              <a:buChar char=""/>
              <a:tabLst>
                <a:tab pos="457200" algn="l"/>
              </a:tabLst>
            </a:pPr>
            <a:r>
              <a:rPr lang="en-GB" dirty="0">
                <a:effectLst/>
                <a:latin typeface="+mj-lt"/>
                <a:ea typeface="Times New Roman" panose="02020603050405020304" pitchFamily="18" charset="0"/>
              </a:rPr>
              <a:t>TSVV projects funded during 2021–2025 will be presented in two </a:t>
            </a:r>
            <a:r>
              <a:rPr lang="en-GB" dirty="0" err="1">
                <a:effectLst/>
                <a:latin typeface="+mj-lt"/>
                <a:ea typeface="Times New Roman" panose="02020603050405020304" pitchFamily="18" charset="0"/>
              </a:rPr>
              <a:t>EUROfusion</a:t>
            </a:r>
            <a:r>
              <a:rPr lang="en-GB" dirty="0">
                <a:effectLst/>
                <a:latin typeface="+mj-lt"/>
                <a:ea typeface="Times New Roman" panose="02020603050405020304" pitchFamily="18" charset="0"/>
              </a:rPr>
              <a:t> seminars (via ZOOM) on </a:t>
            </a:r>
            <a:r>
              <a:rPr lang="en-GB" b="1" dirty="0">
                <a:effectLst/>
                <a:latin typeface="+mj-lt"/>
                <a:ea typeface="Calibri" panose="020F0502020204030204" pitchFamily="34" charset="0"/>
              </a:rPr>
              <a:t>14 and 28 January 2026</a:t>
            </a:r>
            <a:r>
              <a:rPr lang="en-GB" dirty="0">
                <a:effectLst/>
                <a:latin typeface="+mj-lt"/>
                <a:ea typeface="Times New Roman" panose="02020603050405020304" pitchFamily="18" charset="0"/>
              </a:rPr>
              <a:t>.</a:t>
            </a:r>
            <a:endParaRPr lang="fr-FR" b="1" dirty="0">
              <a:latin typeface="+mj-lt"/>
              <a:ea typeface="Times New Roman" panose="02020603050405020304" pitchFamily="18" charset="0"/>
            </a:endParaRPr>
          </a:p>
          <a:p>
            <a:pPr marL="642938" lvl="1" indent="-342900">
              <a:buSzPts val="1000"/>
              <a:buFont typeface="Symbol" panose="05050102010706020507" pitchFamily="18" charset="2"/>
              <a:buChar char=""/>
              <a:tabLst>
                <a:tab pos="457200" algn="l"/>
              </a:tabLst>
            </a:pPr>
            <a:r>
              <a:rPr lang="en-GB" sz="1800" dirty="0">
                <a:effectLst/>
                <a:latin typeface="Calibri" panose="020F0502020204030204" pitchFamily="34" charset="0"/>
                <a:ea typeface="Times New Roman" panose="02020603050405020304" pitchFamily="18" charset="0"/>
              </a:rPr>
              <a:t>A </a:t>
            </a:r>
            <a:r>
              <a:rPr lang="en-GB" sz="1800" b="1" dirty="0">
                <a:effectLst/>
                <a:latin typeface="Calibri" panose="020F0502020204030204" pitchFamily="34" charset="0"/>
                <a:ea typeface="Times New Roman" panose="02020603050405020304" pitchFamily="18" charset="0"/>
              </a:rPr>
              <a:t>kick-off meeting for all new E-TASC-related activities in 2026/27</a:t>
            </a:r>
            <a:r>
              <a:rPr lang="en-GB" sz="1800" dirty="0">
                <a:effectLst/>
                <a:latin typeface="Calibri" panose="020F0502020204030204" pitchFamily="34" charset="0"/>
                <a:ea typeface="Times New Roman" panose="02020603050405020304" pitchFamily="18" charset="0"/>
              </a:rPr>
              <a:t> — including the TSVV and DTE projects as well as the ACHs and ENR projects in Theory &amp; Modelling — is planned in </a:t>
            </a:r>
            <a:r>
              <a:rPr lang="en-GB" sz="1800" dirty="0" err="1">
                <a:effectLst/>
                <a:latin typeface="Calibri" panose="020F0502020204030204" pitchFamily="34" charset="0"/>
                <a:ea typeface="Times New Roman" panose="02020603050405020304" pitchFamily="18" charset="0"/>
              </a:rPr>
              <a:t>Garching</a:t>
            </a:r>
            <a:r>
              <a:rPr lang="en-GB" sz="1800" dirty="0">
                <a:effectLst/>
                <a:latin typeface="Calibri" panose="020F0502020204030204" pitchFamily="34" charset="0"/>
                <a:ea typeface="Times New Roman" panose="02020603050405020304" pitchFamily="18" charset="0"/>
              </a:rPr>
              <a:t> during the week of </a:t>
            </a:r>
            <a:r>
              <a:rPr lang="en-GB" sz="1800" b="1" dirty="0">
                <a:effectLst/>
                <a:latin typeface="Calibri" panose="020F0502020204030204" pitchFamily="34" charset="0"/>
                <a:ea typeface="Times New Roman" panose="02020603050405020304" pitchFamily="18" charset="0"/>
              </a:rPr>
              <a:t>9-13 February 2026</a:t>
            </a:r>
            <a:r>
              <a:rPr lang="en-GB" sz="1800" dirty="0">
                <a:effectLst/>
                <a:latin typeface="Calibri" panose="020F0502020204030204" pitchFamily="34" charset="0"/>
                <a:ea typeface="Times New Roman" panose="02020603050405020304" pitchFamily="18" charset="0"/>
              </a:rPr>
              <a:t> (date to be confirmed)</a:t>
            </a:r>
            <a:r>
              <a:rPr lang="en-GB" dirty="0">
                <a:effectLst/>
                <a:latin typeface="+mj-lt"/>
                <a:ea typeface="Times New Roman" panose="02020603050405020304" pitchFamily="18" charset="0"/>
              </a:rPr>
              <a:t>.</a:t>
            </a:r>
            <a:endParaRPr lang="fr-FR" dirty="0">
              <a:effectLst/>
              <a:latin typeface="+mj-lt"/>
              <a:ea typeface="Times New Roman" panose="02020603050405020304" pitchFamily="18" charset="0"/>
            </a:endParaRPr>
          </a:p>
          <a:p>
            <a:endParaRPr lang="en-US" dirty="0"/>
          </a:p>
          <a:p>
            <a:endParaRPr lang="en-US" dirty="0"/>
          </a:p>
        </p:txBody>
      </p:sp>
      <p:sp>
        <p:nvSpPr>
          <p:cNvPr id="4" name="Espace réservé du pied de page 3">
            <a:extLst>
              <a:ext uri="{FF2B5EF4-FFF2-40B4-BE49-F238E27FC236}">
                <a16:creationId xmlns:a16="http://schemas.microsoft.com/office/drawing/2014/main" id="{5BCF2325-32B6-41FA-83A1-96CB4F9F8E22}"/>
              </a:ext>
            </a:extLst>
          </p:cNvPr>
          <p:cNvSpPr>
            <a:spLocks noGrp="1"/>
          </p:cNvSpPr>
          <p:nvPr>
            <p:ph type="ftr" sz="quarter" idx="11"/>
          </p:nvPr>
        </p:nvSpPr>
        <p:spPr>
          <a:xfrm>
            <a:off x="825623" y="6555770"/>
            <a:ext cx="6328211" cy="329614"/>
          </a:xfrm>
        </p:spPr>
        <p:txBody>
          <a:bodyPr/>
          <a:lstStyle/>
          <a:p>
            <a:r>
              <a:rPr lang="en-GB" dirty="0">
                <a:solidFill>
                  <a:prstClr val="white"/>
                </a:solidFill>
              </a:rPr>
              <a:t>Xavier LITAUDON | Physics Project Board | WP TM 2026-2027  | 27-28 Oct. 2025</a:t>
            </a:r>
          </a:p>
        </p:txBody>
      </p:sp>
      <p:sp>
        <p:nvSpPr>
          <p:cNvPr id="5" name="Espace réservé du numéro de diapositive 4">
            <a:extLst>
              <a:ext uri="{FF2B5EF4-FFF2-40B4-BE49-F238E27FC236}">
                <a16:creationId xmlns:a16="http://schemas.microsoft.com/office/drawing/2014/main" id="{2E6C44FB-5C0C-499A-8D9C-D5E487A7F178}"/>
              </a:ext>
            </a:extLst>
          </p:cNvPr>
          <p:cNvSpPr>
            <a:spLocks noGrp="1"/>
          </p:cNvSpPr>
          <p:nvPr>
            <p:ph type="sldNum" sz="quarter" idx="12"/>
          </p:nvPr>
        </p:nvSpPr>
        <p:spPr/>
        <p:txBody>
          <a:bodyPr/>
          <a:lstStyle/>
          <a:p>
            <a:fld id="{6A6D9FA1-99C7-4910-8E32-B85D378B0060}" type="slidenum">
              <a:rPr lang="en-GB" smtClean="0">
                <a:solidFill>
                  <a:prstClr val="white"/>
                </a:solidFill>
              </a:rPr>
              <a:pPr/>
              <a:t>6</a:t>
            </a:fld>
            <a:endParaRPr lang="en-GB" dirty="0">
              <a:solidFill>
                <a:prstClr val="white"/>
              </a:solidFill>
            </a:endParaRPr>
          </a:p>
        </p:txBody>
      </p:sp>
    </p:spTree>
    <p:extLst>
      <p:ext uri="{BB962C8B-B14F-4D97-AF65-F5344CB8AC3E}">
        <p14:creationId xmlns:p14="http://schemas.microsoft.com/office/powerpoint/2010/main" val="10668425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A1946B-02D7-43F1-BE86-DEFB815DE1DF}"/>
              </a:ext>
            </a:extLst>
          </p:cNvPr>
          <p:cNvSpPr>
            <a:spLocks noGrp="1"/>
          </p:cNvSpPr>
          <p:nvPr>
            <p:ph type="title"/>
          </p:nvPr>
        </p:nvSpPr>
        <p:spPr/>
        <p:txBody>
          <a:bodyPr/>
          <a:lstStyle/>
          <a:p>
            <a:r>
              <a:rPr lang="en-US" dirty="0"/>
              <a:t>High level recommendations sent to the PI on Monday 27 Oct.</a:t>
            </a:r>
          </a:p>
        </p:txBody>
      </p:sp>
      <p:sp>
        <p:nvSpPr>
          <p:cNvPr id="3" name="Espace réservé du contenu 2">
            <a:extLst>
              <a:ext uri="{FF2B5EF4-FFF2-40B4-BE49-F238E27FC236}">
                <a16:creationId xmlns:a16="http://schemas.microsoft.com/office/drawing/2014/main" id="{E3EB0310-A0A7-4564-8187-7F7060986EEA}"/>
              </a:ext>
            </a:extLst>
          </p:cNvPr>
          <p:cNvSpPr>
            <a:spLocks noGrp="1"/>
          </p:cNvSpPr>
          <p:nvPr>
            <p:ph idx="1"/>
          </p:nvPr>
        </p:nvSpPr>
        <p:spPr>
          <a:xfrm>
            <a:off x="410816" y="726141"/>
            <a:ext cx="11625943" cy="6063070"/>
          </a:xfrm>
        </p:spPr>
        <p:txBody>
          <a:bodyPr>
            <a:normAutofit lnSpcReduction="10000"/>
          </a:bodyPr>
          <a:lstStyle/>
          <a:p>
            <a:r>
              <a:rPr lang="en-US" dirty="0"/>
              <a:t>Aligned </a:t>
            </a:r>
            <a:r>
              <a:rPr lang="en-US" dirty="0" err="1"/>
              <a:t>prioritisation</a:t>
            </a:r>
            <a:r>
              <a:rPr lang="en-US" dirty="0"/>
              <a:t> with the two WP TM EC Grand Deliverables </a:t>
            </a:r>
          </a:p>
          <a:p>
            <a:pPr marL="0" indent="0">
              <a:buNone/>
            </a:pPr>
            <a:r>
              <a:rPr lang="en-US" dirty="0"/>
              <a:t>-	</a:t>
            </a:r>
            <a:r>
              <a:rPr lang="en-US" dirty="0">
                <a:solidFill>
                  <a:srgbClr val="FF0000"/>
                </a:solidFill>
              </a:rPr>
              <a:t>Report on code dissemination, model validation, and comparison with experimental data (for both tokamaks and stellarators)</a:t>
            </a:r>
          </a:p>
          <a:p>
            <a:pPr marL="0" indent="0">
              <a:buNone/>
            </a:pPr>
            <a:r>
              <a:rPr lang="en-US" dirty="0">
                <a:solidFill>
                  <a:srgbClr val="FF0000"/>
                </a:solidFill>
              </a:rPr>
              <a:t>-	Report on TSVV Research Software Compliance with </a:t>
            </a:r>
            <a:r>
              <a:rPr lang="en-US" dirty="0" err="1">
                <a:solidFill>
                  <a:srgbClr val="FF0000"/>
                </a:solidFill>
              </a:rPr>
              <a:t>EUROfusion</a:t>
            </a:r>
            <a:r>
              <a:rPr lang="en-US" dirty="0">
                <a:solidFill>
                  <a:srgbClr val="FF0000"/>
                </a:solidFill>
              </a:rPr>
              <a:t> Standards</a:t>
            </a:r>
            <a:r>
              <a:rPr lang="en-US" dirty="0"/>
              <a:t> </a:t>
            </a:r>
          </a:p>
          <a:p>
            <a:r>
              <a:rPr lang="en-GB"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In addition to the code development on physics objectives maintain a strong focus on validation of the tools on the EU facilities vs extrapolations </a:t>
            </a:r>
          </a:p>
          <a:p>
            <a:r>
              <a:rPr lang="en-US" dirty="0">
                <a:latin typeface="Calibri" panose="020F0502020204030204" pitchFamily="34" charset="0"/>
                <a:ea typeface="Calibri" panose="020F0502020204030204" pitchFamily="34" charset="0"/>
                <a:cs typeface="Times New Roman" panose="02020603050405020304" pitchFamily="18" charset="0"/>
              </a:rPr>
              <a:t>Develop synergy for comparison to experiments with WPTE, WPSTEL, WPPWIE,  and ENR-MOD, DTE projects, e.g. Data management plan, </a:t>
            </a:r>
            <a:r>
              <a:rPr lang="en-US" dirty="0">
                <a:effectLst/>
                <a:latin typeface="Calibri" panose="020F0502020204030204" pitchFamily="34" charset="0"/>
                <a:ea typeface="Calibri" panose="020F0502020204030204" pitchFamily="34" charset="0"/>
                <a:cs typeface="Times New Roman" panose="02020603050405020304" pitchFamily="18" charset="0"/>
              </a:rPr>
              <a:t>synthetic diagnostics and Bayesian technics inference </a:t>
            </a:r>
          </a:p>
          <a:p>
            <a:r>
              <a:rPr lang="en-US" dirty="0">
                <a:latin typeface="Calibri" panose="020F0502020204030204" pitchFamily="34" charset="0"/>
                <a:ea typeface="Calibri" panose="020F0502020204030204" pitchFamily="34" charset="0"/>
                <a:cs typeface="Times New Roman" panose="02020603050405020304" pitchFamily="18" charset="0"/>
              </a:rPr>
              <a:t>Develop synergy among TSVVs for some cross-scientific topics </a:t>
            </a:r>
          </a:p>
          <a:p>
            <a:pPr lvl="1"/>
            <a:r>
              <a:rPr lang="en-GB" sz="1800" b="1" dirty="0">
                <a:solidFill>
                  <a:srgbClr val="000000"/>
                </a:solidFill>
                <a:effectLst/>
                <a:latin typeface="Calibri" panose="020F0502020204030204" pitchFamily="34" charset="0"/>
                <a:ea typeface="Calibri" panose="020F0502020204030204" pitchFamily="34" charset="0"/>
              </a:rPr>
              <a:t>E.g. neutral code / expertise</a:t>
            </a:r>
            <a:r>
              <a:rPr lang="en-US" sz="18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 </a:t>
            </a:r>
            <a:r>
              <a:rPr lang="en-GB" sz="1800" b="1" dirty="0">
                <a:solidFill>
                  <a:srgbClr val="000000"/>
                </a:solidFill>
                <a:effectLst/>
                <a:latin typeface="Calibri" panose="020F0502020204030204" pitchFamily="34" charset="0"/>
                <a:ea typeface="Calibri" panose="020F0502020204030204" pitchFamily="34" charset="0"/>
              </a:rPr>
              <a:t>sheath boundary physics development</a:t>
            </a:r>
            <a:r>
              <a:rPr lang="en-US" sz="18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lang="en-GB" sz="1800" b="1" dirty="0">
                <a:solidFill>
                  <a:srgbClr val="000000"/>
                </a:solidFill>
                <a:effectLst/>
                <a:latin typeface="Calibri" panose="020F0502020204030204" pitchFamily="34" charset="0"/>
                <a:ea typeface="Calibri" panose="020F0502020204030204" pitchFamily="34" charset="0"/>
              </a:rPr>
              <a:t>impurity transport</a:t>
            </a:r>
            <a:r>
              <a:rPr lang="en-US" sz="18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lang="en-GB" sz="1800" b="1" dirty="0">
                <a:solidFill>
                  <a:srgbClr val="000000"/>
                </a:solidFill>
                <a:effectLst/>
                <a:latin typeface="Calibri" panose="020F0502020204030204" pitchFamily="34" charset="0"/>
                <a:ea typeface="Calibri" panose="020F0502020204030204" pitchFamily="34" charset="0"/>
              </a:rPr>
              <a:t>simulation database</a:t>
            </a:r>
            <a:r>
              <a:rPr lang="en-US" sz="18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endParaRPr lang="en-GB" dirty="0">
              <a:effectLst/>
              <a:latin typeface="Calibri" panose="020F0502020204030204" pitchFamily="34" charset="0"/>
              <a:ea typeface="Calibri" panose="020F0502020204030204" pitchFamily="34" charset="0"/>
            </a:endParaRPr>
          </a:p>
          <a:p>
            <a:r>
              <a:rPr lang="en-GB" dirty="0">
                <a:effectLst/>
                <a:latin typeface="Calibri" panose="020F0502020204030204" pitchFamily="34" charset="0"/>
                <a:ea typeface="Calibri" panose="020F0502020204030204" pitchFamily="34" charset="0"/>
              </a:rPr>
              <a:t>TSVV-K: Neutral Particle Models</a:t>
            </a:r>
            <a:r>
              <a:rPr lang="en-US"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en-US" dirty="0">
                <a:effectLst/>
                <a:latin typeface="Calibri" panose="020F0502020204030204" pitchFamily="34" charset="0"/>
                <a:ea typeface="Calibri" panose="020F0502020204030204" pitchFamily="34" charset="0"/>
                <a:cs typeface="Times New Roman" panose="02020603050405020304" pitchFamily="18" charset="0"/>
              </a:rPr>
              <a:t>define SMART deliverables </a:t>
            </a:r>
          </a:p>
          <a:p>
            <a:pPr lvl="1"/>
            <a:r>
              <a:rPr lang="en-GB" dirty="0">
                <a:effectLst/>
                <a:latin typeface="Calibri" panose="020F0502020204030204" pitchFamily="34" charset="0"/>
                <a:ea typeface="Times New Roman" panose="02020603050405020304" pitchFamily="18" charset="0"/>
              </a:rPr>
              <a:t>consensus that the  proposal </a:t>
            </a:r>
            <a:r>
              <a:rPr lang="en-GB" sz="1800" dirty="0">
                <a:effectLst/>
                <a:latin typeface="Calibri" panose="020F0502020204030204" pitchFamily="34" charset="0"/>
                <a:ea typeface="Calibri" panose="020F0502020204030204" pitchFamily="34" charset="0"/>
              </a:rPr>
              <a:t>lacks a clearly defined “North Star” objective a high-level goal to be achieved by 2027.  It was recalled that the original aim was to modernize and re-implement EIRENE, including its evolution toward GPU compatibility</a:t>
            </a:r>
            <a:endParaRPr lang="en-GB" dirty="0">
              <a:effectLst/>
              <a:latin typeface="Calibri" panose="020F0502020204030204" pitchFamily="34" charset="0"/>
              <a:ea typeface="Times New Roman" panose="02020603050405020304" pitchFamily="18" charset="0"/>
            </a:endParaRPr>
          </a:p>
          <a:p>
            <a:pPr lvl="1"/>
            <a:r>
              <a:rPr lang="en-GB" dirty="0">
                <a:effectLst/>
                <a:latin typeface="Calibri" panose="020F0502020204030204" pitchFamily="34" charset="0"/>
                <a:ea typeface="Times New Roman" panose="02020603050405020304" pitchFamily="18" charset="0"/>
              </a:rPr>
              <a:t>To further support the PI in streamlining the project, a sub-group of E-TASC members has been assigned</a:t>
            </a:r>
            <a:endParaRPr lang="fr-FR"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Espace réservé du pied de page 3">
            <a:extLst>
              <a:ext uri="{FF2B5EF4-FFF2-40B4-BE49-F238E27FC236}">
                <a16:creationId xmlns:a16="http://schemas.microsoft.com/office/drawing/2014/main" id="{EB2882A2-37DC-4F2D-832C-82ED3150ED86}"/>
              </a:ext>
            </a:extLst>
          </p:cNvPr>
          <p:cNvSpPr>
            <a:spLocks noGrp="1"/>
          </p:cNvSpPr>
          <p:nvPr>
            <p:ph type="ftr" sz="quarter" idx="11"/>
          </p:nvPr>
        </p:nvSpPr>
        <p:spPr>
          <a:xfrm>
            <a:off x="825623" y="6555770"/>
            <a:ext cx="5862047" cy="329614"/>
          </a:xfrm>
        </p:spPr>
        <p:txBody>
          <a:bodyPr/>
          <a:lstStyle/>
          <a:p>
            <a:r>
              <a:rPr lang="en-GB" dirty="0">
                <a:solidFill>
                  <a:prstClr val="white"/>
                </a:solidFill>
              </a:rPr>
              <a:t>Xavier LITAUDON | Physics Project Board | WP TM 2026-2027  | 27-28 Oct. 2025</a:t>
            </a:r>
          </a:p>
        </p:txBody>
      </p:sp>
      <p:sp>
        <p:nvSpPr>
          <p:cNvPr id="5" name="Espace réservé du numéro de diapositive 4">
            <a:extLst>
              <a:ext uri="{FF2B5EF4-FFF2-40B4-BE49-F238E27FC236}">
                <a16:creationId xmlns:a16="http://schemas.microsoft.com/office/drawing/2014/main" id="{ECA20F97-B170-4F8E-8AC1-C5B24B6492AC}"/>
              </a:ext>
            </a:extLst>
          </p:cNvPr>
          <p:cNvSpPr>
            <a:spLocks noGrp="1"/>
          </p:cNvSpPr>
          <p:nvPr>
            <p:ph type="sldNum" sz="quarter" idx="12"/>
          </p:nvPr>
        </p:nvSpPr>
        <p:spPr/>
        <p:txBody>
          <a:bodyPr/>
          <a:lstStyle/>
          <a:p>
            <a:fld id="{6A6D9FA1-99C7-4910-8E32-B85D378B0060}" type="slidenum">
              <a:rPr lang="en-GB" smtClean="0">
                <a:solidFill>
                  <a:prstClr val="white"/>
                </a:solidFill>
              </a:rPr>
              <a:pPr/>
              <a:t>7</a:t>
            </a:fld>
            <a:endParaRPr lang="en-GB" dirty="0">
              <a:solidFill>
                <a:prstClr val="white"/>
              </a:solidFill>
            </a:endParaRPr>
          </a:p>
        </p:txBody>
      </p:sp>
    </p:spTree>
    <p:extLst>
      <p:ext uri="{BB962C8B-B14F-4D97-AF65-F5344CB8AC3E}">
        <p14:creationId xmlns:p14="http://schemas.microsoft.com/office/powerpoint/2010/main" val="14448217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1E8067-8E8C-43A7-997C-87E9E42B07B9}"/>
              </a:ext>
            </a:extLst>
          </p:cNvPr>
          <p:cNvSpPr>
            <a:spLocks noGrp="1"/>
          </p:cNvSpPr>
          <p:nvPr>
            <p:ph type="title"/>
          </p:nvPr>
        </p:nvSpPr>
        <p:spPr/>
        <p:txBody>
          <a:bodyPr>
            <a:normAutofit/>
          </a:bodyPr>
          <a:lstStyle/>
          <a:p>
            <a:r>
              <a:rPr lang="en-US" dirty="0"/>
              <a:t>WPTE Building Synergies Across </a:t>
            </a:r>
            <a:r>
              <a:rPr lang="en-US" dirty="0" err="1"/>
              <a:t>EUROfusion</a:t>
            </a:r>
            <a:r>
              <a:rPr lang="en-US" dirty="0"/>
              <a:t> Projects</a:t>
            </a:r>
          </a:p>
        </p:txBody>
      </p:sp>
      <p:sp>
        <p:nvSpPr>
          <p:cNvPr id="3" name="Espace réservé du texte 2">
            <a:extLst>
              <a:ext uri="{FF2B5EF4-FFF2-40B4-BE49-F238E27FC236}">
                <a16:creationId xmlns:a16="http://schemas.microsoft.com/office/drawing/2014/main" id="{7DA8A98D-67E3-4418-82E2-C02ADE71BC29}"/>
              </a:ext>
            </a:extLst>
          </p:cNvPr>
          <p:cNvSpPr>
            <a:spLocks noGrp="1"/>
          </p:cNvSpPr>
          <p:nvPr>
            <p:ph type="body" idx="1"/>
          </p:nvPr>
        </p:nvSpPr>
        <p:spPr>
          <a:xfrm>
            <a:off x="653143" y="644564"/>
            <a:ext cx="11039929" cy="5911206"/>
          </a:xfrm>
        </p:spPr>
        <p:txBody>
          <a:bodyPr>
            <a:normAutofit/>
          </a:bodyPr>
          <a:lstStyle/>
          <a:p>
            <a:pPr algn="ctr"/>
            <a:r>
              <a:rPr lang="en-US" sz="2400" b="1" dirty="0">
                <a:solidFill>
                  <a:srgbClr val="002060"/>
                </a:solidFill>
              </a:rPr>
              <a:t>Integrating Theory &amp; Modelling with Experimental and Design Activities</a:t>
            </a:r>
          </a:p>
          <a:p>
            <a:pPr marL="342900" indent="-342900">
              <a:buFont typeface="Wingdings" panose="05000000000000000000" pitchFamily="2" charset="2"/>
              <a:buChar char="Ø"/>
            </a:pPr>
            <a:r>
              <a:rPr lang="en-US" dirty="0"/>
              <a:t>Fusion Science Department – WPTE: Tokamak Exploitation</a:t>
            </a:r>
          </a:p>
          <a:p>
            <a:pPr marL="609600" lvl="1" indent="-342900">
              <a:buClr>
                <a:schemeClr val="tx1"/>
              </a:buClr>
              <a:buSzPct val="100000"/>
              <a:buFont typeface="Wingdings" panose="05000000000000000000" pitchFamily="2" charset="2"/>
              <a:buChar char="Ø"/>
            </a:pPr>
            <a:r>
              <a:rPr lang="en-US" dirty="0"/>
              <a:t>Access to experimental data from AUG, MAST-U, TCV, WEST, JET, JT-60SA</a:t>
            </a:r>
          </a:p>
          <a:p>
            <a:pPr marL="609600" lvl="1" indent="-342900">
              <a:buClr>
                <a:schemeClr val="tx1"/>
              </a:buClr>
              <a:buSzPct val="100000"/>
              <a:buFont typeface="Wingdings" panose="05000000000000000000" pitchFamily="2" charset="2"/>
              <a:buChar char="Ø"/>
            </a:pPr>
            <a:r>
              <a:rPr lang="en-US" dirty="0"/>
              <a:t>Support interpretative/predictive modelling and code validation</a:t>
            </a:r>
          </a:p>
          <a:p>
            <a:pPr marL="342900" indent="-342900">
              <a:buFont typeface="Wingdings" panose="05000000000000000000" pitchFamily="2" charset="2"/>
              <a:buChar char="Ø"/>
            </a:pPr>
            <a:r>
              <a:rPr lang="en-US" dirty="0"/>
              <a:t>Fusion Science Department – WPPWIE: Plasma Wall Interaction and Exhaust</a:t>
            </a:r>
          </a:p>
          <a:p>
            <a:pPr marL="609600" lvl="1" indent="-342900">
              <a:buClr>
                <a:schemeClr val="tx1"/>
              </a:buClr>
              <a:buSzPct val="100000"/>
              <a:buFont typeface="Wingdings" panose="05000000000000000000" pitchFamily="2" charset="2"/>
              <a:buChar char="Ø"/>
            </a:pPr>
            <a:r>
              <a:rPr lang="en-US" dirty="0"/>
              <a:t>Physics of plasma-wall interaction with tungsten first wall</a:t>
            </a:r>
          </a:p>
          <a:p>
            <a:pPr marL="609600" lvl="1" indent="-342900">
              <a:buClr>
                <a:schemeClr val="tx1"/>
              </a:buClr>
              <a:buSzPct val="100000"/>
              <a:buFont typeface="Wingdings" panose="05000000000000000000" pitchFamily="2" charset="2"/>
              <a:buChar char="Ø"/>
            </a:pPr>
            <a:r>
              <a:rPr lang="en-US" dirty="0"/>
              <a:t>Strong links with SP D (plasma-edge &amp; plasma-wall modelling)</a:t>
            </a:r>
          </a:p>
          <a:p>
            <a:pPr marL="342900" indent="-342900">
              <a:buFont typeface="Wingdings" panose="05000000000000000000" pitchFamily="2" charset="2"/>
              <a:buChar char="Ø"/>
            </a:pPr>
            <a:r>
              <a:rPr lang="en-US" dirty="0"/>
              <a:t>Fusion Science Department – WPSTEL: Stellarator Activities</a:t>
            </a:r>
          </a:p>
          <a:p>
            <a:pPr marL="609600" lvl="1" indent="-342900">
              <a:buClr>
                <a:schemeClr val="tx1"/>
              </a:buClr>
              <a:buSzPct val="100000"/>
              <a:buFont typeface="Wingdings" panose="05000000000000000000" pitchFamily="2" charset="2"/>
              <a:buChar char="Ø"/>
            </a:pPr>
            <a:r>
              <a:rPr lang="en-US" dirty="0"/>
              <a:t>Collaborative modelling and experiments to advance stellarator physics</a:t>
            </a:r>
          </a:p>
          <a:p>
            <a:pPr marL="342900" indent="-342900">
              <a:buFont typeface="Wingdings" panose="05000000000000000000" pitchFamily="2" charset="2"/>
              <a:buChar char="Ø"/>
            </a:pPr>
            <a:r>
              <a:rPr lang="en-US" dirty="0"/>
              <a:t>Digital Solutions for Fusion Department – WPAC</a:t>
            </a:r>
          </a:p>
          <a:p>
            <a:pPr marL="609600" lvl="1" indent="-342900">
              <a:buClr>
                <a:schemeClr val="tx1"/>
              </a:buClr>
              <a:buSzPct val="100000"/>
              <a:buFont typeface="Wingdings" panose="05000000000000000000" pitchFamily="2" charset="2"/>
              <a:buChar char="Ø"/>
            </a:pPr>
            <a:r>
              <a:rPr lang="en-US" dirty="0"/>
              <a:t>Offers advanced computing, data management, and software engineering support</a:t>
            </a:r>
          </a:p>
          <a:p>
            <a:pPr marL="342900" indent="-342900">
              <a:buFont typeface="Wingdings" panose="05000000000000000000" pitchFamily="2" charset="2"/>
              <a:buChar char="Ø"/>
            </a:pPr>
            <a:r>
              <a:rPr lang="en-US" dirty="0"/>
              <a:t>Digital Solutions for Fusion Department – WPENR: Enabling Research </a:t>
            </a:r>
          </a:p>
          <a:p>
            <a:pPr marL="609600" lvl="1" indent="-342900">
              <a:buClr>
                <a:schemeClr val="tx1"/>
              </a:buClr>
              <a:buSzPct val="100000"/>
              <a:buFont typeface="Wingdings" panose="05000000000000000000" pitchFamily="2" charset="2"/>
              <a:buChar char="Ø"/>
            </a:pPr>
            <a:r>
              <a:rPr lang="en-US" dirty="0"/>
              <a:t>Supports blue-sky theory and modelling projects to explore novel ideas</a:t>
            </a:r>
          </a:p>
          <a:p>
            <a:pPr marL="342900" indent="-342900">
              <a:buFont typeface="Wingdings" panose="05000000000000000000" pitchFamily="2" charset="2"/>
              <a:buChar char="Ø"/>
            </a:pPr>
            <a:r>
              <a:rPr lang="en-US" dirty="0"/>
              <a:t>Design &amp; Integration Department – WPDES: Design Activities</a:t>
            </a:r>
          </a:p>
          <a:p>
            <a:pPr marL="609600" lvl="1" indent="-342900">
              <a:buClrTx/>
              <a:buSzPct val="100000"/>
              <a:buFont typeface="Wingdings" panose="05000000000000000000" pitchFamily="2" charset="2"/>
              <a:buChar char="Ø"/>
            </a:pPr>
            <a:r>
              <a:rPr lang="en-US" dirty="0"/>
              <a:t>Provides validated, user-friendly simulation tools essential for design workflows</a:t>
            </a:r>
          </a:p>
          <a:p>
            <a:endParaRPr lang="en-US" dirty="0"/>
          </a:p>
        </p:txBody>
      </p:sp>
      <p:sp>
        <p:nvSpPr>
          <p:cNvPr id="7" name="Espace réservé du pied de page 3">
            <a:extLst>
              <a:ext uri="{FF2B5EF4-FFF2-40B4-BE49-F238E27FC236}">
                <a16:creationId xmlns:a16="http://schemas.microsoft.com/office/drawing/2014/main" id="{387C1548-C101-4E33-AFEC-164C2CD12382}"/>
              </a:ext>
            </a:extLst>
          </p:cNvPr>
          <p:cNvSpPr>
            <a:spLocks noGrp="1"/>
          </p:cNvSpPr>
          <p:nvPr>
            <p:ph type="ftr" sz="quarter" idx="11"/>
          </p:nvPr>
        </p:nvSpPr>
        <p:spPr>
          <a:xfrm>
            <a:off x="825623" y="6555770"/>
            <a:ext cx="5862047" cy="329614"/>
          </a:xfrm>
        </p:spPr>
        <p:txBody>
          <a:bodyPr/>
          <a:lstStyle/>
          <a:p>
            <a:r>
              <a:rPr lang="en-GB" dirty="0">
                <a:solidFill>
                  <a:prstClr val="white"/>
                </a:solidFill>
              </a:rPr>
              <a:t>Xavier LITAUDON | Physics Project Board | WP TM 2026-2027  | 27-28 Oct. 2025</a:t>
            </a:r>
          </a:p>
        </p:txBody>
      </p:sp>
    </p:spTree>
    <p:extLst>
      <p:ext uri="{BB962C8B-B14F-4D97-AF65-F5344CB8AC3E}">
        <p14:creationId xmlns:p14="http://schemas.microsoft.com/office/powerpoint/2010/main" val="22271613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A4A326B-E5E0-43C0-9359-6281966392EF}"/>
              </a:ext>
            </a:extLst>
          </p:cNvPr>
          <p:cNvSpPr>
            <a:spLocks noGrp="1"/>
          </p:cNvSpPr>
          <p:nvPr>
            <p:ph type="title"/>
          </p:nvPr>
        </p:nvSpPr>
        <p:spPr/>
        <p:txBody>
          <a:bodyPr>
            <a:normAutofit/>
          </a:bodyPr>
          <a:lstStyle/>
          <a:p>
            <a:r>
              <a:rPr lang="en-US" dirty="0"/>
              <a:t>Management of WP Theory &amp; Modelling</a:t>
            </a:r>
          </a:p>
        </p:txBody>
      </p:sp>
      <p:sp>
        <p:nvSpPr>
          <p:cNvPr id="3" name="Espace réservé du texte 2">
            <a:extLst>
              <a:ext uri="{FF2B5EF4-FFF2-40B4-BE49-F238E27FC236}">
                <a16:creationId xmlns:a16="http://schemas.microsoft.com/office/drawing/2014/main" id="{181E11C9-C8BB-4326-8CBA-97A7AFEC023B}"/>
              </a:ext>
            </a:extLst>
          </p:cNvPr>
          <p:cNvSpPr>
            <a:spLocks noGrp="1"/>
          </p:cNvSpPr>
          <p:nvPr>
            <p:ph type="body" idx="1"/>
          </p:nvPr>
        </p:nvSpPr>
        <p:spPr>
          <a:xfrm>
            <a:off x="553557" y="686481"/>
            <a:ext cx="11273354" cy="5670698"/>
          </a:xfrm>
        </p:spPr>
        <p:txBody>
          <a:bodyPr>
            <a:normAutofit/>
          </a:bodyPr>
          <a:lstStyle/>
          <a:p>
            <a:pPr marL="0" lvl="0" indent="0" algn="ctr">
              <a:buSzPts val="1000"/>
              <a:buNone/>
              <a:tabLst>
                <a:tab pos="457200" algn="l"/>
              </a:tabLst>
            </a:pPr>
            <a:r>
              <a:rPr lang="en-US" sz="2400" b="1" dirty="0">
                <a:solidFill>
                  <a:srgbClr val="002060"/>
                </a:solidFill>
                <a:latin typeface="+mn-lt"/>
              </a:rPr>
              <a:t>Ensuring Effective Coordination and Progress</a:t>
            </a:r>
            <a:endParaRPr lang="fr-FR" sz="2400" b="1" dirty="0">
              <a:solidFill>
                <a:srgbClr val="002060"/>
              </a:solidFill>
              <a:effectLst/>
              <a:latin typeface="+mn-lt"/>
              <a:ea typeface="Times New Roman" panose="02020603050405020304" pitchFamily="18" charset="0"/>
            </a:endParaRPr>
          </a:p>
          <a:p>
            <a:pPr marL="342900" lvl="0" indent="-342900">
              <a:buSzPct val="100000"/>
              <a:buFont typeface="Wingdings" panose="05000000000000000000" pitchFamily="2" charset="2"/>
              <a:buChar char="Ø"/>
              <a:tabLst>
                <a:tab pos="457200" algn="l"/>
              </a:tabLst>
            </a:pPr>
            <a:r>
              <a:rPr lang="fr-FR" sz="1900" b="1" dirty="0" err="1">
                <a:effectLst/>
                <a:latin typeface="+mn-lt"/>
                <a:ea typeface="Times New Roman" panose="02020603050405020304" pitchFamily="18" charset="0"/>
              </a:rPr>
              <a:t>Strengthen</a:t>
            </a:r>
            <a:r>
              <a:rPr lang="fr-FR" sz="1900" b="1" dirty="0">
                <a:effectLst/>
                <a:latin typeface="+mn-lt"/>
                <a:ea typeface="Times New Roman" panose="02020603050405020304" pitchFamily="18" charset="0"/>
              </a:rPr>
              <a:t> Coordination and cross-fertilisation of </a:t>
            </a:r>
            <a:r>
              <a:rPr lang="fr-FR" sz="1900" b="1" dirty="0" err="1">
                <a:effectLst/>
                <a:latin typeface="+mn-lt"/>
                <a:ea typeface="Times New Roman" panose="02020603050405020304" pitchFamily="18" charset="0"/>
              </a:rPr>
              <a:t>ideas</a:t>
            </a:r>
            <a:r>
              <a:rPr lang="fr-FR" sz="1900" b="1" dirty="0">
                <a:effectLst/>
                <a:latin typeface="+mn-lt"/>
                <a:ea typeface="Times New Roman" panose="02020603050405020304" pitchFamily="18" charset="0"/>
              </a:rPr>
              <a:t> </a:t>
            </a:r>
            <a:r>
              <a:rPr lang="fr-FR" sz="1900" b="1" dirty="0" err="1">
                <a:effectLst/>
                <a:latin typeface="+mn-lt"/>
                <a:ea typeface="Times New Roman" panose="02020603050405020304" pitchFamily="18" charset="0"/>
              </a:rPr>
              <a:t>among</a:t>
            </a:r>
            <a:r>
              <a:rPr lang="fr-FR" sz="1900" b="1" dirty="0">
                <a:effectLst/>
                <a:latin typeface="+mn-lt"/>
                <a:ea typeface="Times New Roman" panose="02020603050405020304" pitchFamily="18" charset="0"/>
              </a:rPr>
              <a:t> </a:t>
            </a:r>
            <a:r>
              <a:rPr lang="fr-FR" sz="1900" b="1" dirty="0" err="1">
                <a:effectLst/>
                <a:latin typeface="+mn-lt"/>
                <a:ea typeface="Times New Roman" panose="02020603050405020304" pitchFamily="18" charset="0"/>
              </a:rPr>
              <a:t>TSVVs</a:t>
            </a:r>
            <a:r>
              <a:rPr lang="fr-FR" sz="1900" b="1" dirty="0">
                <a:effectLst/>
                <a:latin typeface="+mn-lt"/>
                <a:ea typeface="Times New Roman" panose="02020603050405020304" pitchFamily="18" charset="0"/>
              </a:rPr>
              <a:t> &amp; relevant </a:t>
            </a:r>
            <a:r>
              <a:rPr lang="fr-FR" sz="1900" b="1" dirty="0" err="1">
                <a:effectLst/>
                <a:latin typeface="+mn-lt"/>
                <a:ea typeface="Times New Roman" panose="02020603050405020304" pitchFamily="18" charset="0"/>
              </a:rPr>
              <a:t>WPs</a:t>
            </a:r>
            <a:r>
              <a:rPr lang="fr-FR" sz="1900" b="1" dirty="0">
                <a:effectLst/>
                <a:latin typeface="+mn-lt"/>
                <a:ea typeface="Times New Roman" panose="02020603050405020304" pitchFamily="18" charset="0"/>
              </a:rPr>
              <a:t> </a:t>
            </a:r>
            <a:endParaRPr lang="fr-FR" sz="1900" dirty="0">
              <a:effectLst/>
              <a:latin typeface="+mn-lt"/>
              <a:ea typeface="Times New Roman" panose="02020603050405020304" pitchFamily="18" charset="0"/>
            </a:endParaRPr>
          </a:p>
          <a:p>
            <a:pPr marL="742950" lvl="1" indent="-285750">
              <a:buClr>
                <a:schemeClr val="tx1"/>
              </a:buClr>
              <a:buSzPct val="100000"/>
              <a:buFont typeface="Wingdings" panose="05000000000000000000" pitchFamily="2" charset="2"/>
              <a:buChar char="Ø"/>
              <a:tabLst>
                <a:tab pos="914400" algn="l"/>
              </a:tabLst>
            </a:pPr>
            <a:r>
              <a:rPr lang="en-GB" dirty="0">
                <a:effectLst/>
                <a:ea typeface="Times New Roman" panose="02020603050405020304" pitchFamily="18" charset="0"/>
                <a:cs typeface="Times New Roman" panose="02020603050405020304" pitchFamily="18" charset="0"/>
              </a:rPr>
              <a:t>Regular  coordination meetings with Principal Investigators</a:t>
            </a:r>
            <a:endParaRPr lang="fr-FR" dirty="0">
              <a:effectLst/>
              <a:ea typeface="Times New Roman" panose="02020603050405020304" pitchFamily="18" charset="0"/>
              <a:cs typeface="Times New Roman" panose="02020603050405020304" pitchFamily="18" charset="0"/>
            </a:endParaRPr>
          </a:p>
          <a:p>
            <a:pPr marL="742950" lvl="1" indent="-285750">
              <a:buClr>
                <a:schemeClr val="tx1"/>
              </a:buClr>
              <a:buSzPct val="100000"/>
              <a:buFont typeface="Wingdings" panose="05000000000000000000" pitchFamily="2" charset="2"/>
              <a:buChar char="Ø"/>
              <a:tabLst>
                <a:tab pos="914400" algn="l"/>
              </a:tabLst>
            </a:pPr>
            <a:r>
              <a:rPr lang="en-GB" dirty="0">
                <a:effectLst/>
                <a:ea typeface="Times New Roman" panose="02020603050405020304" pitchFamily="18" charset="0"/>
                <a:cs typeface="Times New Roman" panose="02020603050405020304" pitchFamily="18" charset="0"/>
              </a:rPr>
              <a:t>Periodic coordination meetings with DSO, ENR-MOD, WPAC, ACH </a:t>
            </a:r>
          </a:p>
          <a:p>
            <a:pPr marL="742950" lvl="1" indent="-285750">
              <a:buClr>
                <a:schemeClr val="tx1"/>
              </a:buClr>
              <a:buSzPct val="100000"/>
              <a:buFont typeface="Wingdings" panose="05000000000000000000" pitchFamily="2" charset="2"/>
              <a:buChar char="Ø"/>
              <a:tabLst>
                <a:tab pos="914400" algn="l"/>
              </a:tabLst>
            </a:pPr>
            <a:r>
              <a:rPr lang="fr-FR" dirty="0" err="1">
                <a:effectLst/>
                <a:ea typeface="Times New Roman" panose="02020603050405020304" pitchFamily="18" charset="0"/>
                <a:cs typeface="Times New Roman" panose="02020603050405020304" pitchFamily="18" charset="0"/>
              </a:rPr>
              <a:t>Liaise</a:t>
            </a:r>
            <a:r>
              <a:rPr lang="fr-FR" dirty="0">
                <a:effectLst/>
                <a:ea typeface="Times New Roman" panose="02020603050405020304" pitchFamily="18" charset="0"/>
                <a:cs typeface="Times New Roman" panose="02020603050405020304" pitchFamily="18" charset="0"/>
              </a:rPr>
              <a:t> </a:t>
            </a:r>
            <a:r>
              <a:rPr lang="fr-FR" dirty="0" err="1">
                <a:effectLst/>
                <a:ea typeface="Times New Roman" panose="02020603050405020304" pitchFamily="18" charset="0"/>
                <a:cs typeface="Times New Roman" panose="02020603050405020304" pitchFamily="18" charset="0"/>
              </a:rPr>
              <a:t>with</a:t>
            </a:r>
            <a:r>
              <a:rPr lang="fr-FR" dirty="0">
                <a:effectLst/>
                <a:ea typeface="Times New Roman" panose="02020603050405020304" pitchFamily="18" charset="0"/>
                <a:cs typeface="Times New Roman" panose="02020603050405020304" pitchFamily="18" charset="0"/>
              </a:rPr>
              <a:t> the </a:t>
            </a:r>
            <a:r>
              <a:rPr lang="fr-FR" dirty="0" err="1">
                <a:effectLst/>
                <a:ea typeface="Times New Roman" panose="02020603050405020304" pitchFamily="18" charset="0"/>
                <a:cs typeface="Times New Roman" panose="02020603050405020304" pitchFamily="18" charset="0"/>
              </a:rPr>
              <a:t>exp</a:t>
            </a:r>
            <a:r>
              <a:rPr lang="fr-FR" dirty="0">
                <a:effectLst/>
                <a:ea typeface="Times New Roman" panose="02020603050405020304" pitchFamily="18" charset="0"/>
                <a:cs typeface="Times New Roman" panose="02020603050405020304" pitchFamily="18" charset="0"/>
              </a:rPr>
              <a:t>. WP </a:t>
            </a:r>
            <a:r>
              <a:rPr lang="en-US" dirty="0">
                <a:latin typeface="Calibri" panose="020F0502020204030204" pitchFamily="34" charset="0"/>
                <a:ea typeface="Calibri" panose="020F0502020204030204" pitchFamily="34" charset="0"/>
                <a:cs typeface="Times New Roman" panose="02020603050405020304" pitchFamily="18" charset="0"/>
              </a:rPr>
              <a:t>WPTE, WPSTEL, WPPWIE </a:t>
            </a:r>
            <a:r>
              <a:rPr lang="fr-FR" dirty="0">
                <a:effectLst/>
                <a:ea typeface="Times New Roman" panose="02020603050405020304" pitchFamily="18" charset="0"/>
                <a:cs typeface="Times New Roman" panose="02020603050405020304" pitchFamily="18" charset="0"/>
              </a:rPr>
              <a:t> and design </a:t>
            </a:r>
            <a:r>
              <a:rPr lang="fr-FR" dirty="0" err="1">
                <a:effectLst/>
                <a:ea typeface="Times New Roman" panose="02020603050405020304" pitchFamily="18" charset="0"/>
                <a:cs typeface="Times New Roman" panose="02020603050405020304" pitchFamily="18" charset="0"/>
              </a:rPr>
              <a:t>activities</a:t>
            </a:r>
            <a:r>
              <a:rPr lang="fr-FR" dirty="0">
                <a:effectLst/>
                <a:ea typeface="Times New Roman" panose="02020603050405020304" pitchFamily="18" charset="0"/>
                <a:cs typeface="Times New Roman" panose="02020603050405020304" pitchFamily="18" charset="0"/>
              </a:rPr>
              <a:t> </a:t>
            </a:r>
          </a:p>
          <a:p>
            <a:pPr marL="342900" lvl="0" indent="-342900">
              <a:buSzPct val="100000"/>
              <a:buFont typeface="Wingdings" panose="05000000000000000000" pitchFamily="2" charset="2"/>
              <a:buChar char="Ø"/>
              <a:tabLst>
                <a:tab pos="457200" algn="l"/>
              </a:tabLst>
            </a:pPr>
            <a:r>
              <a:rPr lang="fr-FR" sz="1900" b="1" dirty="0" err="1">
                <a:effectLst/>
                <a:latin typeface="+mn-lt"/>
                <a:ea typeface="Times New Roman" panose="02020603050405020304" pitchFamily="18" charset="0"/>
              </a:rPr>
              <a:t>Annual</a:t>
            </a:r>
            <a:r>
              <a:rPr lang="fr-FR" sz="1900" b="1" dirty="0">
                <a:effectLst/>
                <a:latin typeface="+mn-lt"/>
                <a:ea typeface="Times New Roman" panose="02020603050405020304" pitchFamily="18" charset="0"/>
              </a:rPr>
              <a:t> In-Person Meetings</a:t>
            </a:r>
            <a:endParaRPr lang="fr-FR" sz="1900" dirty="0">
              <a:effectLst/>
              <a:latin typeface="+mn-lt"/>
              <a:ea typeface="Times New Roman" panose="02020603050405020304" pitchFamily="18" charset="0"/>
            </a:endParaRPr>
          </a:p>
          <a:p>
            <a:pPr marL="742950" lvl="1" indent="-285750">
              <a:buClr>
                <a:schemeClr val="tx1"/>
              </a:buClr>
              <a:buSzPct val="100000"/>
              <a:buFont typeface="Wingdings" panose="05000000000000000000" pitchFamily="2" charset="2"/>
              <a:buChar char="Ø"/>
              <a:tabLst>
                <a:tab pos="914400" algn="l"/>
              </a:tabLst>
            </a:pPr>
            <a:r>
              <a:rPr lang="en-GB" dirty="0">
                <a:effectLst/>
                <a:ea typeface="Times New Roman" panose="02020603050405020304" pitchFamily="18" charset="0"/>
                <a:cs typeface="Times New Roman" panose="02020603050405020304" pitchFamily="18" charset="0"/>
              </a:rPr>
              <a:t>Review progress, strategy (next Framework programme preparation), and align goals</a:t>
            </a:r>
            <a:endParaRPr lang="fr-FR" dirty="0">
              <a:effectLst/>
              <a:ea typeface="Times New Roman" panose="02020603050405020304" pitchFamily="18" charset="0"/>
              <a:cs typeface="Times New Roman" panose="02020603050405020304" pitchFamily="18" charset="0"/>
            </a:endParaRPr>
          </a:p>
          <a:p>
            <a:pPr marL="342900" lvl="0" indent="-342900">
              <a:buSzPct val="100000"/>
              <a:buFont typeface="Wingdings" panose="05000000000000000000" pitchFamily="2" charset="2"/>
              <a:buChar char="Ø"/>
              <a:tabLst>
                <a:tab pos="457200" algn="l"/>
              </a:tabLst>
            </a:pPr>
            <a:r>
              <a:rPr lang="fr-FR" sz="1900" b="1" dirty="0" err="1">
                <a:effectLst/>
                <a:latin typeface="+mn-lt"/>
                <a:ea typeface="Times New Roman" panose="02020603050405020304" pitchFamily="18" charset="0"/>
              </a:rPr>
              <a:t>Reporting</a:t>
            </a:r>
            <a:endParaRPr lang="fr-FR" sz="1900" dirty="0">
              <a:effectLst/>
              <a:latin typeface="+mn-lt"/>
              <a:ea typeface="Times New Roman" panose="02020603050405020304" pitchFamily="18" charset="0"/>
            </a:endParaRPr>
          </a:p>
          <a:p>
            <a:pPr marL="742950" lvl="1" indent="-285750">
              <a:buClr>
                <a:schemeClr val="tx1"/>
              </a:buClr>
              <a:buSzPct val="100000"/>
              <a:buFont typeface="Wingdings" panose="05000000000000000000" pitchFamily="2" charset="2"/>
              <a:buChar char="Ø"/>
              <a:tabLst>
                <a:tab pos="914400" algn="l"/>
              </a:tabLst>
            </a:pPr>
            <a:r>
              <a:rPr lang="fr-FR" dirty="0" err="1">
                <a:effectLst/>
                <a:ea typeface="Times New Roman" panose="02020603050405020304" pitchFamily="18" charset="0"/>
                <a:cs typeface="Times New Roman" panose="02020603050405020304" pitchFamily="18" charset="0"/>
              </a:rPr>
              <a:t>Annual</a:t>
            </a:r>
            <a:r>
              <a:rPr lang="fr-FR" dirty="0">
                <a:effectLst/>
                <a:ea typeface="Times New Roman" panose="02020603050405020304" pitchFamily="18" charset="0"/>
                <a:cs typeface="Times New Roman" panose="02020603050405020304" pitchFamily="18" charset="0"/>
              </a:rPr>
              <a:t> </a:t>
            </a:r>
            <a:r>
              <a:rPr lang="fr-FR" dirty="0" err="1">
                <a:effectLst/>
                <a:ea typeface="Times New Roman" panose="02020603050405020304" pitchFamily="18" charset="0"/>
                <a:cs typeface="Times New Roman" panose="02020603050405020304" pitchFamily="18" charset="0"/>
              </a:rPr>
              <a:t>grant</a:t>
            </a:r>
            <a:r>
              <a:rPr lang="fr-FR" dirty="0">
                <a:effectLst/>
                <a:ea typeface="Times New Roman" panose="02020603050405020304" pitchFamily="18" charset="0"/>
                <a:cs typeface="Times New Roman" panose="02020603050405020304" pitchFamily="18" charset="0"/>
              </a:rPr>
              <a:t> and </a:t>
            </a:r>
            <a:r>
              <a:rPr lang="fr-FR" dirty="0" err="1">
                <a:effectLst/>
                <a:ea typeface="Times New Roman" panose="02020603050405020304" pitchFamily="18" charset="0"/>
                <a:cs typeface="Times New Roman" panose="02020603050405020304" pitchFamily="18" charset="0"/>
              </a:rPr>
              <a:t>technical</a:t>
            </a:r>
            <a:r>
              <a:rPr lang="fr-FR" dirty="0">
                <a:effectLst/>
                <a:ea typeface="Times New Roman" panose="02020603050405020304" pitchFamily="18" charset="0"/>
                <a:cs typeface="Times New Roman" panose="02020603050405020304" pitchFamily="18" charset="0"/>
              </a:rPr>
              <a:t> reports</a:t>
            </a:r>
          </a:p>
          <a:p>
            <a:pPr marL="742950" lvl="1" indent="-285750">
              <a:buClr>
                <a:schemeClr val="tx1"/>
              </a:buClr>
              <a:buSzPct val="100000"/>
              <a:buFont typeface="Wingdings" panose="05000000000000000000" pitchFamily="2" charset="2"/>
              <a:buChar char="Ø"/>
              <a:tabLst>
                <a:tab pos="914400" algn="l"/>
              </a:tabLst>
            </a:pPr>
            <a:r>
              <a:rPr lang="en-GB" dirty="0">
                <a:effectLst/>
                <a:ea typeface="Times New Roman" panose="02020603050405020304" pitchFamily="18" charset="0"/>
                <a:cs typeface="Times New Roman" panose="02020603050405020304" pitchFamily="18" charset="0"/>
              </a:rPr>
              <a:t>Regular updates at Fusion Science Department meetings</a:t>
            </a:r>
            <a:endParaRPr lang="fr-FR" dirty="0">
              <a:effectLst/>
              <a:ea typeface="Times New Roman" panose="02020603050405020304" pitchFamily="18" charset="0"/>
              <a:cs typeface="Times New Roman" panose="02020603050405020304" pitchFamily="18" charset="0"/>
            </a:endParaRPr>
          </a:p>
          <a:p>
            <a:pPr marL="742950" lvl="1" indent="-285750">
              <a:buClr>
                <a:schemeClr val="tx1"/>
              </a:buClr>
              <a:buSzPct val="100000"/>
              <a:buFont typeface="Wingdings" panose="05000000000000000000" pitchFamily="2" charset="2"/>
              <a:buChar char="Ø"/>
              <a:tabLst>
                <a:tab pos="914400" algn="l"/>
              </a:tabLst>
            </a:pPr>
            <a:r>
              <a:rPr lang="en-GB" dirty="0">
                <a:effectLst/>
                <a:ea typeface="Times New Roman" panose="02020603050405020304" pitchFamily="18" charset="0"/>
                <a:cs typeface="Times New Roman" panose="02020603050405020304" pitchFamily="18" charset="0"/>
              </a:rPr>
              <a:t>Periodic project board meetings with budget and deliverables monitoring</a:t>
            </a:r>
            <a:endParaRPr lang="fr-FR" dirty="0">
              <a:effectLst/>
              <a:ea typeface="Times New Roman" panose="02020603050405020304" pitchFamily="18" charset="0"/>
              <a:cs typeface="Times New Roman" panose="02020603050405020304" pitchFamily="18" charset="0"/>
            </a:endParaRPr>
          </a:p>
          <a:p>
            <a:pPr marL="342900" lvl="0" indent="-342900">
              <a:buSzPct val="100000"/>
              <a:buFont typeface="Wingdings" panose="05000000000000000000" pitchFamily="2" charset="2"/>
              <a:buChar char="Ø"/>
              <a:tabLst>
                <a:tab pos="457200" algn="l"/>
              </a:tabLst>
            </a:pPr>
            <a:r>
              <a:rPr lang="fr-FR" sz="1900" b="1" dirty="0">
                <a:effectLst/>
                <a:latin typeface="+mn-lt"/>
                <a:ea typeface="Times New Roman" panose="02020603050405020304" pitchFamily="18" charset="0"/>
              </a:rPr>
              <a:t>Stakeholder Engagement</a:t>
            </a:r>
            <a:endParaRPr lang="fr-FR" sz="1900" dirty="0">
              <a:effectLst/>
              <a:latin typeface="+mn-lt"/>
              <a:ea typeface="Times New Roman" panose="02020603050405020304" pitchFamily="18" charset="0"/>
            </a:endParaRPr>
          </a:p>
          <a:p>
            <a:pPr marL="742950" lvl="1" indent="-285750">
              <a:buClr>
                <a:schemeClr val="tx1"/>
              </a:buClr>
              <a:buSzPct val="100000"/>
              <a:buFont typeface="Wingdings" panose="05000000000000000000" pitchFamily="2" charset="2"/>
              <a:buChar char="Ø"/>
              <a:tabLst>
                <a:tab pos="914400" algn="l"/>
              </a:tabLst>
            </a:pPr>
            <a:r>
              <a:rPr lang="en-GB" dirty="0">
                <a:effectLst/>
                <a:ea typeface="Times New Roman" panose="02020603050405020304" pitchFamily="18" charset="0"/>
                <a:cs typeface="Times New Roman" panose="02020603050405020304" pitchFamily="18" charset="0"/>
              </a:rPr>
              <a:t>Close coordination to address issues proactively</a:t>
            </a:r>
            <a:endParaRPr lang="fr-FR" dirty="0">
              <a:effectLst/>
              <a:ea typeface="Times New Roman" panose="02020603050405020304" pitchFamily="18" charset="0"/>
              <a:cs typeface="Times New Roman" panose="02020603050405020304" pitchFamily="18" charset="0"/>
            </a:endParaRPr>
          </a:p>
          <a:p>
            <a:pPr marL="742950" lvl="1" indent="-285750">
              <a:buClr>
                <a:schemeClr val="tx1"/>
              </a:buClr>
              <a:buSzPct val="100000"/>
              <a:buFont typeface="Wingdings" panose="05000000000000000000" pitchFamily="2" charset="2"/>
              <a:buChar char="Ø"/>
              <a:tabLst>
                <a:tab pos="914400" algn="l"/>
              </a:tabLst>
            </a:pPr>
            <a:r>
              <a:rPr lang="fr-FR" dirty="0">
                <a:effectLst/>
                <a:ea typeface="Times New Roman" panose="02020603050405020304" pitchFamily="18" charset="0"/>
                <a:cs typeface="Times New Roman" panose="02020603050405020304" pitchFamily="18" charset="0"/>
              </a:rPr>
              <a:t>Transparent communication channels </a:t>
            </a:r>
            <a:r>
              <a:rPr lang="fr-FR" dirty="0" err="1">
                <a:effectLst/>
                <a:ea typeface="Times New Roman" panose="02020603050405020304" pitchFamily="18" charset="0"/>
                <a:cs typeface="Times New Roman" panose="02020603050405020304" pitchFamily="18" charset="0"/>
              </a:rPr>
              <a:t>within</a:t>
            </a:r>
            <a:r>
              <a:rPr lang="fr-FR" dirty="0">
                <a:effectLst/>
                <a:ea typeface="Times New Roman" panose="02020603050405020304" pitchFamily="18" charset="0"/>
                <a:cs typeface="Times New Roman" panose="02020603050405020304" pitchFamily="18" charset="0"/>
              </a:rPr>
              <a:t> </a:t>
            </a:r>
            <a:r>
              <a:rPr lang="fr-FR" dirty="0" err="1">
                <a:effectLst/>
                <a:ea typeface="Times New Roman" panose="02020603050405020304" pitchFamily="18" charset="0"/>
                <a:cs typeface="Times New Roman" panose="02020603050405020304" pitchFamily="18" charset="0"/>
              </a:rPr>
              <a:t>EUROfusion</a:t>
            </a:r>
            <a:endParaRPr lang="fr-FR" dirty="0">
              <a:effectLst/>
              <a:ea typeface="Times New Roman" panose="02020603050405020304" pitchFamily="18" charset="0"/>
              <a:cs typeface="Times New Roman" panose="02020603050405020304" pitchFamily="18" charset="0"/>
            </a:endParaRPr>
          </a:p>
          <a:p>
            <a:pPr marL="342900" indent="-342900">
              <a:buSzPct val="100000"/>
              <a:buFont typeface="Wingdings" panose="05000000000000000000" pitchFamily="2" charset="2"/>
              <a:buChar char="Ø"/>
            </a:pPr>
            <a:r>
              <a:rPr lang="en-US" sz="1900" b="1" dirty="0">
                <a:solidFill>
                  <a:srgbClr val="FF0000"/>
                </a:solidFill>
              </a:rPr>
              <a:t>Develop collaboration with International Partners &amp; Private sectors </a:t>
            </a:r>
          </a:p>
          <a:p>
            <a:pPr marL="609600" lvl="1" indent="-342900">
              <a:buClr>
                <a:schemeClr val="tx1"/>
              </a:buClr>
              <a:buSzPct val="100000"/>
              <a:buFont typeface="Wingdings" panose="05000000000000000000" pitchFamily="2" charset="2"/>
              <a:buChar char="Ø"/>
            </a:pPr>
            <a:endParaRPr lang="fr-FR" dirty="0">
              <a:effectLst/>
              <a:ea typeface="Times New Roman" panose="02020603050405020304" pitchFamily="18" charset="0"/>
              <a:cs typeface="Times New Roman" panose="02020603050405020304" pitchFamily="18" charset="0"/>
            </a:endParaRPr>
          </a:p>
          <a:p>
            <a:endParaRPr lang="en-US" dirty="0"/>
          </a:p>
        </p:txBody>
      </p:sp>
      <p:sp>
        <p:nvSpPr>
          <p:cNvPr id="7" name="Espace réservé du pied de page 3">
            <a:extLst>
              <a:ext uri="{FF2B5EF4-FFF2-40B4-BE49-F238E27FC236}">
                <a16:creationId xmlns:a16="http://schemas.microsoft.com/office/drawing/2014/main" id="{E7950F9E-6045-45C2-BB7B-D93B3E80730B}"/>
              </a:ext>
            </a:extLst>
          </p:cNvPr>
          <p:cNvSpPr>
            <a:spLocks noGrp="1"/>
          </p:cNvSpPr>
          <p:nvPr>
            <p:ph type="ftr" sz="quarter" idx="11"/>
          </p:nvPr>
        </p:nvSpPr>
        <p:spPr>
          <a:xfrm>
            <a:off x="825623" y="6555770"/>
            <a:ext cx="5862047" cy="329614"/>
          </a:xfrm>
        </p:spPr>
        <p:txBody>
          <a:bodyPr/>
          <a:lstStyle/>
          <a:p>
            <a:r>
              <a:rPr lang="en-GB" dirty="0">
                <a:solidFill>
                  <a:prstClr val="white"/>
                </a:solidFill>
              </a:rPr>
              <a:t>Xavier LITAUDON | Physics Project Board | WP TM 2026-2027  | 27-28 Oct. 2025</a:t>
            </a:r>
          </a:p>
        </p:txBody>
      </p:sp>
    </p:spTree>
    <p:extLst>
      <p:ext uri="{BB962C8B-B14F-4D97-AF65-F5344CB8AC3E}">
        <p14:creationId xmlns:p14="http://schemas.microsoft.com/office/powerpoint/2010/main" val="508621158"/>
      </p:ext>
    </p:extLst>
  </p:cSld>
  <p:clrMapOvr>
    <a:masterClrMapping/>
  </p:clrMapOvr>
</p:sld>
</file>

<file path=ppt/theme/theme1.xml><?xml version="1.0" encoding="utf-8"?>
<a:theme xmlns:a="http://schemas.openxmlformats.org/drawingml/2006/main" name="EUROfusion.1line_5_3_201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lgn="l">
          <a:defRPr sz="2800" b="1" dirty="0" smtClean="0"/>
        </a:defPPr>
      </a:lstStyle>
    </a:tx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846f1671-67d4-4b70-9f09-d4a1c09db751" xsi:nil="true"/>
    <lcf76f155ced4ddcb4097134ff3c332f xmlns="30e40da3-19d8-43ad-93b6-443f79201276">
      <Terms xmlns="http://schemas.microsoft.com/office/infopath/2007/PartnerControls"/>
    </lcf76f155ced4ddcb4097134ff3c332f>
    <Shortdescription xmlns="30e40da3-19d8-43ad-93b6-443f79201276" xsi:nil="true"/>
    <Status xmlns="30e40da3-19d8-43ad-93b6-443f79201276" xsi:nil="true"/>
    <Mainauthor xmlns="30e40da3-19d8-43ad-93b6-443f79201276"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B4E16888851254EA4B58A6035125B1A" ma:contentTypeVersion="20" ma:contentTypeDescription="Create a new document." ma:contentTypeScope="" ma:versionID="b9240fb17c95989845c0c9d0e02a6751">
  <xsd:schema xmlns:xsd="http://www.w3.org/2001/XMLSchema" xmlns:xs="http://www.w3.org/2001/XMLSchema" xmlns:p="http://schemas.microsoft.com/office/2006/metadata/properties" xmlns:ns2="30e40da3-19d8-43ad-93b6-443f79201276" xmlns:ns3="846f1671-67d4-4b70-9f09-d4a1c09db751" targetNamespace="http://schemas.microsoft.com/office/2006/metadata/properties" ma:root="true" ma:fieldsID="f5efc07d89ebcf2dfeae2fd521f08fe6" ns2:_="" ns3:_="">
    <xsd:import namespace="30e40da3-19d8-43ad-93b6-443f79201276"/>
    <xsd:import namespace="846f1671-67d4-4b70-9f09-d4a1c09db75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2:Shortdescription" minOccurs="0"/>
                <xsd:element ref="ns2:Status" minOccurs="0"/>
                <xsd:element ref="ns2:Mainauthor"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0e40da3-19d8-43ad-93b6-443f7920127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51e10cb2-14f7-4eda-9ec0-27c7232f3f48"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MediaServiceLocation" ma:index="22" nillable="true" ma:displayName="Location" ma:internalName="MediaServiceLocation" ma:readOnly="true">
      <xsd:simpleType>
        <xsd:restriction base="dms:Text"/>
      </xsd:simpleType>
    </xsd:element>
    <xsd:element name="Shortdescription" ma:index="23" nillable="true" ma:displayName="Short description" ma:format="Dropdown" ma:internalName="Shortdescription">
      <xsd:simpleType>
        <xsd:restriction base="dms:Note">
          <xsd:maxLength value="255"/>
        </xsd:restriction>
      </xsd:simpleType>
    </xsd:element>
    <xsd:element name="Status" ma:index="24" nillable="true" ma:displayName="Status" ma:format="Dropdown" ma:internalName="Status">
      <xsd:simpleType>
        <xsd:restriction base="dms:Choice">
          <xsd:enumeration value="Reference"/>
          <xsd:enumeration value="Completed"/>
          <xsd:enumeration value="Ongoing"/>
          <xsd:enumeration value="Archived"/>
          <xsd:enumeration value="Final version"/>
        </xsd:restriction>
      </xsd:simpleType>
    </xsd:element>
    <xsd:element name="Mainauthor" ma:index="25" nillable="true" ma:displayName="Main author / contact" ma:format="Dropdown" ma:internalName="Mainauthor">
      <xsd:simpleType>
        <xsd:restriction base="dms:Text">
          <xsd:maxLength value="255"/>
        </xsd:restriction>
      </xsd:simpleType>
    </xsd:element>
    <xsd:element name="MediaServiceSearchProperties" ma:index="26" nillable="true" ma:displayName="MediaServiceSearchProperties" ma:hidden="true" ma:internalName="MediaServiceSearchProperties" ma:readOnly="true">
      <xsd:simpleType>
        <xsd:restriction base="dms:Note"/>
      </xsd:simpleType>
    </xsd:element>
    <xsd:element name="MediaServiceObjectDetectorVersions" ma:index="27"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46f1671-67d4-4b70-9f09-d4a1c09db751"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8" nillable="true" ma:displayName="Taxonomy Catch All Column" ma:hidden="true" ma:list="{eaa8a2f8-9c52-4694-bfb9-a64f023effce}" ma:internalName="TaxCatchAll" ma:showField="CatchAllData" ma:web="846f1671-67d4-4b70-9f09-d4a1c09db75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1581EFF-75CA-400B-8B14-07B3BB5FE4A6}">
  <ds:schemaRefs>
    <ds:schemaRef ds:uri="http://schemas.microsoft.com/office/2006/documentManagement/types"/>
    <ds:schemaRef ds:uri="846f1671-67d4-4b70-9f09-d4a1c09db751"/>
    <ds:schemaRef ds:uri="http://purl.org/dc/elements/1.1/"/>
    <ds:schemaRef ds:uri="http://schemas.microsoft.com/office/infopath/2007/PartnerControls"/>
    <ds:schemaRef ds:uri="http://schemas.openxmlformats.org/package/2006/metadata/core-properties"/>
    <ds:schemaRef ds:uri="http://purl.org/dc/terms/"/>
    <ds:schemaRef ds:uri="30e40da3-19d8-43ad-93b6-443f79201276"/>
    <ds:schemaRef ds:uri="http://schemas.microsoft.com/office/2006/metadata/properties"/>
    <ds:schemaRef ds:uri="http://www.w3.org/XML/1998/namespace"/>
    <ds:schemaRef ds:uri="http://purl.org/dc/dcmitype/"/>
  </ds:schemaRefs>
</ds:datastoreItem>
</file>

<file path=customXml/itemProps2.xml><?xml version="1.0" encoding="utf-8"?>
<ds:datastoreItem xmlns:ds="http://schemas.openxmlformats.org/officeDocument/2006/customXml" ds:itemID="{404D4723-90B1-4551-BDD4-2318903D5A3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0e40da3-19d8-43ad-93b6-443f79201276"/>
    <ds:schemaRef ds:uri="846f1671-67d4-4b70-9f09-d4a1c09db75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29BB5A6-9C9C-4509-BBBE-0C2B5904D09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665</TotalTime>
  <Words>1559</Words>
  <Application>Microsoft Office PowerPoint</Application>
  <PresentationFormat>Grand écran</PresentationFormat>
  <Paragraphs>162</Paragraphs>
  <Slides>11</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11</vt:i4>
      </vt:variant>
    </vt:vector>
  </HeadingPairs>
  <TitlesOfParts>
    <vt:vector size="16" baseType="lpstr">
      <vt:lpstr>Arial</vt:lpstr>
      <vt:lpstr>Calibri</vt:lpstr>
      <vt:lpstr>Symbol</vt:lpstr>
      <vt:lpstr>Wingdings</vt:lpstr>
      <vt:lpstr>EUROfusion.1line_5_3_2019</vt:lpstr>
      <vt:lpstr>Work-Package Theory and Modelling (WPTM) 2026-2027</vt:lpstr>
      <vt:lpstr>Work-Package Theory and Modelling (WPTM) </vt:lpstr>
      <vt:lpstr>Overall process and timeline </vt:lpstr>
      <vt:lpstr>11 comprehensive, well-elaborated, and high-quality multi-beneficiary proposals ! </vt:lpstr>
      <vt:lpstr>Budget and Resource considerations </vt:lpstr>
      <vt:lpstr>E-TASC Board meeting on the 23-24 October 2025  </vt:lpstr>
      <vt:lpstr>High level recommendations sent to the PI on Monday 27 Oct.</vt:lpstr>
      <vt:lpstr>WPTE Building Synergies Across EUROfusion Projects</vt:lpstr>
      <vt:lpstr>Management of WP Theory &amp; Modelling</vt:lpstr>
      <vt:lpstr>Back-up slides </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Fabio Vinagre</dc:creator>
  <cp:lastModifiedBy>LITAUDON Xavier 124529</cp:lastModifiedBy>
  <cp:revision>75</cp:revision>
  <dcterms:created xsi:type="dcterms:W3CDTF">2023-11-15T09:40:03Z</dcterms:created>
  <dcterms:modified xsi:type="dcterms:W3CDTF">2025-10-28T06:37:55Z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0x0101006C5E97A0C0FEBC408E67B127B9678D93</vt:lpwstr>
  </property>
</Properties>
</file>